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82"/>
  </p:notesMasterIdLst>
  <p:sldIdLst>
    <p:sldId id="256" r:id="rId2"/>
    <p:sldId id="401" r:id="rId3"/>
    <p:sldId id="407" r:id="rId4"/>
    <p:sldId id="409" r:id="rId5"/>
    <p:sldId id="257" r:id="rId6"/>
    <p:sldId id="258" r:id="rId7"/>
    <p:sldId id="259" r:id="rId8"/>
    <p:sldId id="260" r:id="rId9"/>
    <p:sldId id="271" r:id="rId10"/>
    <p:sldId id="261" r:id="rId11"/>
    <p:sldId id="318" r:id="rId12"/>
    <p:sldId id="402" r:id="rId13"/>
    <p:sldId id="403" r:id="rId14"/>
    <p:sldId id="289" r:id="rId15"/>
    <p:sldId id="305" r:id="rId16"/>
    <p:sldId id="319" r:id="rId17"/>
    <p:sldId id="306" r:id="rId18"/>
    <p:sldId id="262" r:id="rId19"/>
    <p:sldId id="263" r:id="rId20"/>
    <p:sldId id="264" r:id="rId21"/>
    <p:sldId id="265" r:id="rId22"/>
    <p:sldId id="266" r:id="rId23"/>
    <p:sldId id="267" r:id="rId24"/>
    <p:sldId id="268" r:id="rId25"/>
    <p:sldId id="269" r:id="rId26"/>
    <p:sldId id="270" r:id="rId27"/>
    <p:sldId id="272" r:id="rId28"/>
    <p:sldId id="273" r:id="rId29"/>
    <p:sldId id="274" r:id="rId30"/>
    <p:sldId id="277" r:id="rId31"/>
    <p:sldId id="276" r:id="rId32"/>
    <p:sldId id="278" r:id="rId33"/>
    <p:sldId id="279" r:id="rId34"/>
    <p:sldId id="280" r:id="rId35"/>
    <p:sldId id="281" r:id="rId36"/>
    <p:sldId id="282" r:id="rId37"/>
    <p:sldId id="283" r:id="rId38"/>
    <p:sldId id="275" r:id="rId39"/>
    <p:sldId id="284" r:id="rId40"/>
    <p:sldId id="285" r:id="rId41"/>
    <p:sldId id="286" r:id="rId42"/>
    <p:sldId id="287" r:id="rId43"/>
    <p:sldId id="288" r:id="rId44"/>
    <p:sldId id="295" r:id="rId45"/>
    <p:sldId id="296" r:id="rId46"/>
    <p:sldId id="290" r:id="rId47"/>
    <p:sldId id="292" r:id="rId48"/>
    <p:sldId id="293" r:id="rId49"/>
    <p:sldId id="294" r:id="rId50"/>
    <p:sldId id="297" r:id="rId51"/>
    <p:sldId id="298" r:id="rId52"/>
    <p:sldId id="299" r:id="rId53"/>
    <p:sldId id="300" r:id="rId54"/>
    <p:sldId id="301" r:id="rId55"/>
    <p:sldId id="302" r:id="rId56"/>
    <p:sldId id="303" r:id="rId57"/>
    <p:sldId id="304" r:id="rId58"/>
    <p:sldId id="404" r:id="rId59"/>
    <p:sldId id="307" r:id="rId60"/>
    <p:sldId id="308" r:id="rId61"/>
    <p:sldId id="309" r:id="rId62"/>
    <p:sldId id="310" r:id="rId63"/>
    <p:sldId id="405" r:id="rId64"/>
    <p:sldId id="311" r:id="rId65"/>
    <p:sldId id="312" r:id="rId66"/>
    <p:sldId id="313" r:id="rId67"/>
    <p:sldId id="419" r:id="rId68"/>
    <p:sldId id="421" r:id="rId69"/>
    <p:sldId id="314" r:id="rId70"/>
    <p:sldId id="315" r:id="rId71"/>
    <p:sldId id="411" r:id="rId72"/>
    <p:sldId id="413" r:id="rId73"/>
    <p:sldId id="316" r:id="rId74"/>
    <p:sldId id="317" r:id="rId75"/>
    <p:sldId id="415" r:id="rId76"/>
    <p:sldId id="417" r:id="rId77"/>
    <p:sldId id="320" r:id="rId78"/>
    <p:sldId id="321" r:id="rId79"/>
    <p:sldId id="322" r:id="rId80"/>
    <p:sldId id="341" r:id="rId81"/>
    <p:sldId id="357" r:id="rId82"/>
    <p:sldId id="358" r:id="rId83"/>
    <p:sldId id="359" r:id="rId84"/>
    <p:sldId id="360" r:id="rId85"/>
    <p:sldId id="323" r:id="rId86"/>
    <p:sldId id="324" r:id="rId87"/>
    <p:sldId id="325" r:id="rId88"/>
    <p:sldId id="326" r:id="rId89"/>
    <p:sldId id="327" r:id="rId90"/>
    <p:sldId id="328" r:id="rId91"/>
    <p:sldId id="329" r:id="rId92"/>
    <p:sldId id="330" r:id="rId93"/>
    <p:sldId id="331" r:id="rId94"/>
    <p:sldId id="332" r:id="rId95"/>
    <p:sldId id="333" r:id="rId96"/>
    <p:sldId id="334" r:id="rId97"/>
    <p:sldId id="427" r:id="rId98"/>
    <p:sldId id="428" r:id="rId99"/>
    <p:sldId id="422" r:id="rId100"/>
    <p:sldId id="423" r:id="rId101"/>
    <p:sldId id="424" r:id="rId102"/>
    <p:sldId id="425" r:id="rId103"/>
    <p:sldId id="426" r:id="rId104"/>
    <p:sldId id="335" r:id="rId105"/>
    <p:sldId id="336" r:id="rId106"/>
    <p:sldId id="337" r:id="rId107"/>
    <p:sldId id="338" r:id="rId108"/>
    <p:sldId id="339" r:id="rId109"/>
    <p:sldId id="340"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 id="429" r:id="rId125"/>
    <p:sldId id="361" r:id="rId126"/>
    <p:sldId id="362" r:id="rId127"/>
    <p:sldId id="430" r:id="rId128"/>
    <p:sldId id="363" r:id="rId129"/>
    <p:sldId id="364" r:id="rId130"/>
    <p:sldId id="365" r:id="rId131"/>
    <p:sldId id="366" r:id="rId132"/>
    <p:sldId id="367" r:id="rId133"/>
    <p:sldId id="368" r:id="rId134"/>
    <p:sldId id="369" r:id="rId135"/>
    <p:sldId id="370" r:id="rId136"/>
    <p:sldId id="371" r:id="rId137"/>
    <p:sldId id="372" r:id="rId138"/>
    <p:sldId id="373"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 id="395" r:id="rId160"/>
    <p:sldId id="396" r:id="rId161"/>
    <p:sldId id="397" r:id="rId162"/>
    <p:sldId id="431" r:id="rId163"/>
    <p:sldId id="432" r:id="rId164"/>
    <p:sldId id="433" r:id="rId165"/>
    <p:sldId id="434" r:id="rId166"/>
    <p:sldId id="435" r:id="rId167"/>
    <p:sldId id="436" r:id="rId168"/>
    <p:sldId id="437" r:id="rId169"/>
    <p:sldId id="438" r:id="rId170"/>
    <p:sldId id="439" r:id="rId171"/>
    <p:sldId id="440" r:id="rId172"/>
    <p:sldId id="441" r:id="rId173"/>
    <p:sldId id="442" r:id="rId174"/>
    <p:sldId id="444" r:id="rId175"/>
    <p:sldId id="445" r:id="rId176"/>
    <p:sldId id="446" r:id="rId177"/>
    <p:sldId id="447" r:id="rId178"/>
    <p:sldId id="398" r:id="rId179"/>
    <p:sldId id="399" r:id="rId180"/>
    <p:sldId id="400" r:id="rId1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60FA5-5ADB-4FD9-B632-8E7621E23794}" type="datetimeFigureOut">
              <a:rPr lang="en-US" smtClean="0"/>
              <a:pPr/>
              <a:t>9/4/2017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E999E7-C24E-45E4-870E-C138E0C0DC6D}" type="slidenum">
              <a:rPr lang="en-US" smtClean="0"/>
              <a:pPr/>
              <a:t>‹#›</a:t>
            </a:fld>
            <a:endParaRPr lang="en-US" dirty="0"/>
          </a:p>
        </p:txBody>
      </p:sp>
    </p:spTree>
    <p:extLst>
      <p:ext uri="{BB962C8B-B14F-4D97-AF65-F5344CB8AC3E}">
        <p14:creationId xmlns:p14="http://schemas.microsoft.com/office/powerpoint/2010/main" val="159632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31</a:t>
            </a:fld>
            <a:endParaRPr lang="en-US"/>
          </a:p>
        </p:txBody>
      </p:sp>
    </p:spTree>
    <p:extLst>
      <p:ext uri="{BB962C8B-B14F-4D97-AF65-F5344CB8AC3E}">
        <p14:creationId xmlns:p14="http://schemas.microsoft.com/office/powerpoint/2010/main" val="129521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161</a:t>
            </a:fld>
            <a:endParaRPr lang="en-US" dirty="0"/>
          </a:p>
        </p:txBody>
      </p:sp>
    </p:spTree>
    <p:extLst>
      <p:ext uri="{BB962C8B-B14F-4D97-AF65-F5344CB8AC3E}">
        <p14:creationId xmlns:p14="http://schemas.microsoft.com/office/powerpoint/2010/main" val="348925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33</a:t>
            </a:fld>
            <a:endParaRPr lang="en-US"/>
          </a:p>
        </p:txBody>
      </p:sp>
    </p:spTree>
    <p:extLst>
      <p:ext uri="{BB962C8B-B14F-4D97-AF65-F5344CB8AC3E}">
        <p14:creationId xmlns:p14="http://schemas.microsoft.com/office/powerpoint/2010/main" val="196225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36</a:t>
            </a:fld>
            <a:endParaRPr lang="en-US"/>
          </a:p>
        </p:txBody>
      </p:sp>
    </p:spTree>
    <p:extLst>
      <p:ext uri="{BB962C8B-B14F-4D97-AF65-F5344CB8AC3E}">
        <p14:creationId xmlns:p14="http://schemas.microsoft.com/office/powerpoint/2010/main" val="306356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58</a:t>
            </a:fld>
            <a:endParaRPr lang="en-US" dirty="0"/>
          </a:p>
        </p:txBody>
      </p:sp>
    </p:spTree>
    <p:extLst>
      <p:ext uri="{BB962C8B-B14F-4D97-AF65-F5344CB8AC3E}">
        <p14:creationId xmlns:p14="http://schemas.microsoft.com/office/powerpoint/2010/main" val="47478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family</a:t>
            </a:r>
            <a:r>
              <a:rPr lang="en-US" baseline="0" dirty="0" smtClean="0"/>
              <a:t> and finances</a:t>
            </a:r>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60</a:t>
            </a:fld>
            <a:endParaRPr lang="en-US"/>
          </a:p>
        </p:txBody>
      </p:sp>
    </p:spTree>
    <p:extLst>
      <p:ext uri="{BB962C8B-B14F-4D97-AF65-F5344CB8AC3E}">
        <p14:creationId xmlns:p14="http://schemas.microsoft.com/office/powerpoint/2010/main" val="398360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896938" eaLnBrk="0" hangingPunct="0">
              <a:defRPr>
                <a:solidFill>
                  <a:schemeClr val="tx1"/>
                </a:solidFill>
                <a:latin typeface="Arial" charset="0"/>
                <a:cs typeface="Arial" charset="0"/>
              </a:defRPr>
            </a:lvl1pPr>
            <a:lvl2pPr marL="742950" indent="-285750" defTabSz="896938" eaLnBrk="0" hangingPunct="0">
              <a:defRPr>
                <a:solidFill>
                  <a:schemeClr val="tx1"/>
                </a:solidFill>
                <a:latin typeface="Arial" charset="0"/>
                <a:cs typeface="Arial" charset="0"/>
              </a:defRPr>
            </a:lvl2pPr>
            <a:lvl3pPr marL="1143000" indent="-228600" defTabSz="896938" eaLnBrk="0" hangingPunct="0">
              <a:defRPr>
                <a:solidFill>
                  <a:schemeClr val="tx1"/>
                </a:solidFill>
                <a:latin typeface="Arial" charset="0"/>
                <a:cs typeface="Arial" charset="0"/>
              </a:defRPr>
            </a:lvl3pPr>
            <a:lvl4pPr marL="1600200" indent="-228600" defTabSz="896938" eaLnBrk="0" hangingPunct="0">
              <a:defRPr>
                <a:solidFill>
                  <a:schemeClr val="tx1"/>
                </a:solidFill>
                <a:latin typeface="Arial" charset="0"/>
                <a:cs typeface="Arial" charset="0"/>
              </a:defRPr>
            </a:lvl4pPr>
            <a:lvl5pPr marL="2057400" indent="-228600" defTabSz="896938" eaLnBrk="0" hangingPunct="0">
              <a:defRPr>
                <a:solidFill>
                  <a:schemeClr val="tx1"/>
                </a:solidFill>
                <a:latin typeface="Arial" charset="0"/>
                <a:cs typeface="Arial" charset="0"/>
              </a:defRPr>
            </a:lvl5pPr>
            <a:lvl6pPr marL="2514600" indent="-228600" defTabSz="896938" eaLnBrk="0" fontAlgn="base" hangingPunct="0">
              <a:spcBef>
                <a:spcPct val="0"/>
              </a:spcBef>
              <a:spcAft>
                <a:spcPct val="0"/>
              </a:spcAft>
              <a:defRPr>
                <a:solidFill>
                  <a:schemeClr val="tx1"/>
                </a:solidFill>
                <a:latin typeface="Arial" charset="0"/>
                <a:cs typeface="Arial" charset="0"/>
              </a:defRPr>
            </a:lvl6pPr>
            <a:lvl7pPr marL="2971800" indent="-228600" defTabSz="896938" eaLnBrk="0" fontAlgn="base" hangingPunct="0">
              <a:spcBef>
                <a:spcPct val="0"/>
              </a:spcBef>
              <a:spcAft>
                <a:spcPct val="0"/>
              </a:spcAft>
              <a:defRPr>
                <a:solidFill>
                  <a:schemeClr val="tx1"/>
                </a:solidFill>
                <a:latin typeface="Arial" charset="0"/>
                <a:cs typeface="Arial" charset="0"/>
              </a:defRPr>
            </a:lvl7pPr>
            <a:lvl8pPr marL="3429000" indent="-228600" defTabSz="896938" eaLnBrk="0" fontAlgn="base" hangingPunct="0">
              <a:spcBef>
                <a:spcPct val="0"/>
              </a:spcBef>
              <a:spcAft>
                <a:spcPct val="0"/>
              </a:spcAft>
              <a:defRPr>
                <a:solidFill>
                  <a:schemeClr val="tx1"/>
                </a:solidFill>
                <a:latin typeface="Arial" charset="0"/>
                <a:cs typeface="Arial" charset="0"/>
              </a:defRPr>
            </a:lvl8pPr>
            <a:lvl9pPr marL="3886200" indent="-228600" defTabSz="896938" eaLnBrk="0" fontAlgn="base" hangingPunct="0">
              <a:spcBef>
                <a:spcPct val="0"/>
              </a:spcBef>
              <a:spcAft>
                <a:spcPct val="0"/>
              </a:spcAft>
              <a:defRPr>
                <a:solidFill>
                  <a:schemeClr val="tx1"/>
                </a:solidFill>
                <a:latin typeface="Arial" charset="0"/>
                <a:cs typeface="Arial" charset="0"/>
              </a:defRPr>
            </a:lvl9pPr>
          </a:lstStyle>
          <a:p>
            <a:fld id="{4F44D71A-EED3-4555-8FE5-3F3AE6496923}" type="slidenum">
              <a:rPr lang="en-US" smtClean="0">
                <a:ea typeface="MS PGothic" pitchFamily="34" charset="-128"/>
              </a:rPr>
              <a:pPr/>
              <a:t>71</a:t>
            </a:fld>
            <a:endParaRPr lang="en-US" smtClean="0">
              <a:ea typeface="MS PGothic" pitchFamily="34" charset="-128"/>
            </a:endParaRPr>
          </a:p>
        </p:txBody>
      </p:sp>
    </p:spTree>
    <p:extLst>
      <p:ext uri="{BB962C8B-B14F-4D97-AF65-F5344CB8AC3E}">
        <p14:creationId xmlns:p14="http://schemas.microsoft.com/office/powerpoint/2010/main" val="51690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60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A23CE6A-7C1D-42ED-9280-FBD3FC676EAA}" type="slidenum">
              <a:rPr lang="en-US" smtClean="0">
                <a:ea typeface="MS PGothic" pitchFamily="34" charset="-128"/>
              </a:rPr>
              <a:pPr/>
              <a:t>72</a:t>
            </a:fld>
            <a:endParaRPr lang="en-US" smtClean="0">
              <a:ea typeface="MS PGothic" pitchFamily="34" charset="-128"/>
            </a:endParaRPr>
          </a:p>
        </p:txBody>
      </p:sp>
    </p:spTree>
    <p:extLst>
      <p:ext uri="{BB962C8B-B14F-4D97-AF65-F5344CB8AC3E}">
        <p14:creationId xmlns:p14="http://schemas.microsoft.com/office/powerpoint/2010/main" val="414811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106</a:t>
            </a:fld>
            <a:endParaRPr lang="en-US"/>
          </a:p>
        </p:txBody>
      </p:sp>
    </p:spTree>
    <p:extLst>
      <p:ext uri="{BB962C8B-B14F-4D97-AF65-F5344CB8AC3E}">
        <p14:creationId xmlns:p14="http://schemas.microsoft.com/office/powerpoint/2010/main" val="421546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E999E7-C24E-45E4-870E-C138E0C0DC6D}" type="slidenum">
              <a:rPr lang="en-US" smtClean="0"/>
              <a:pPr/>
              <a:t>154</a:t>
            </a:fld>
            <a:endParaRPr lang="en-US" dirty="0"/>
          </a:p>
        </p:txBody>
      </p:sp>
    </p:spTree>
    <p:extLst>
      <p:ext uri="{BB962C8B-B14F-4D97-AF65-F5344CB8AC3E}">
        <p14:creationId xmlns:p14="http://schemas.microsoft.com/office/powerpoint/2010/main" val="217405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248516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37975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394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278536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3088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3882381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2642582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209230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365336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166591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28503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130848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330623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42449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41039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2F090-C597-4CD4-82C5-B7D4F26DD59A}"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102716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62F090-C597-4CD4-82C5-B7D4F26DD59A}" type="datetimeFigureOut">
              <a:rPr lang="en-US" smtClean="0"/>
              <a:pPr/>
              <a:t>9/4/2017</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8343CC5-D064-4D9F-85AB-DCC5F822B7B3}" type="slidenum">
              <a:rPr lang="en-US" smtClean="0"/>
              <a:pPr/>
              <a:t>‹#›</a:t>
            </a:fld>
            <a:endParaRPr lang="en-US" dirty="0"/>
          </a:p>
        </p:txBody>
      </p:sp>
    </p:spTree>
    <p:extLst>
      <p:ext uri="{BB962C8B-B14F-4D97-AF65-F5344CB8AC3E}">
        <p14:creationId xmlns:p14="http://schemas.microsoft.com/office/powerpoint/2010/main" val="226189574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PALLIATIVE CARE NURSING</a:t>
            </a:r>
            <a:endParaRPr lang="en-US" dirty="0"/>
          </a:p>
        </p:txBody>
      </p:sp>
      <p:sp>
        <p:nvSpPr>
          <p:cNvPr id="3" name="Subtitle 2"/>
          <p:cNvSpPr>
            <a:spLocks noGrp="1"/>
          </p:cNvSpPr>
          <p:nvPr>
            <p:ph type="subTitle" idx="1"/>
          </p:nvPr>
        </p:nvSpPr>
        <p:spPr/>
        <p:txBody>
          <a:bodyPr/>
          <a:lstStyle/>
          <a:p>
            <a:r>
              <a:rPr lang="en-US" b="1" dirty="0" smtClean="0">
                <a:solidFill>
                  <a:srgbClr val="FF0000"/>
                </a:solidFill>
              </a:rPr>
              <a:t>By Patrick </a:t>
            </a:r>
            <a:r>
              <a:rPr lang="en-US" b="1" dirty="0" err="1" smtClean="0">
                <a:solidFill>
                  <a:srgbClr val="FF0000"/>
                </a:solidFill>
              </a:rPr>
              <a:t>Nguyo</a:t>
            </a:r>
            <a:endParaRPr lang="en-US" b="1" dirty="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Palliative Nursing Care</a:t>
            </a:r>
            <a:endParaRPr lang="en-US" dirty="0"/>
          </a:p>
        </p:txBody>
      </p:sp>
      <p:sp>
        <p:nvSpPr>
          <p:cNvPr id="3" name="Content Placeholder 2"/>
          <p:cNvSpPr>
            <a:spLocks noGrp="1"/>
          </p:cNvSpPr>
          <p:nvPr>
            <p:ph idx="1"/>
          </p:nvPr>
        </p:nvSpPr>
        <p:spPr/>
        <p:txBody>
          <a:bodyPr>
            <a:normAutofit/>
          </a:bodyPr>
          <a:lstStyle/>
          <a:p>
            <a:r>
              <a:rPr lang="en-US" dirty="0" smtClean="0"/>
              <a:t>This is the care of patients with life limiting illnesses anywhere but more specifically at home, working through trained nurse assistant (Nurse Aid) and care givers.</a:t>
            </a:r>
          </a:p>
          <a:p>
            <a:endParaRPr lang="en-US" dirty="0" smtClean="0"/>
          </a:p>
          <a:p>
            <a:pPr>
              <a:buNone/>
            </a:pPr>
            <a:r>
              <a:rPr lang="en-US" dirty="0"/>
              <a:t>Palliative care may be carried out in the following settings:</a:t>
            </a:r>
          </a:p>
          <a:p>
            <a:pPr marL="514350" indent="-514350">
              <a:buAutoNum type="alphaLcParenR"/>
            </a:pPr>
            <a:r>
              <a:rPr lang="en-US" dirty="0"/>
              <a:t>Domiciliary (Home based)</a:t>
            </a:r>
          </a:p>
          <a:p>
            <a:pPr marL="514350" indent="-514350">
              <a:buAutoNum type="alphaLcParenR"/>
            </a:pPr>
            <a:r>
              <a:rPr lang="en-US" dirty="0"/>
              <a:t>Hospital or Hospice Care (Institution based)</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HBC provides Comprehensive services;</a:t>
            </a:r>
          </a:p>
          <a:p>
            <a:pPr marL="514350" indent="-514350">
              <a:buFont typeface="+mj-lt"/>
              <a:buAutoNum type="alphaLcPeriod"/>
            </a:pPr>
            <a:r>
              <a:rPr lang="en-US" dirty="0" smtClean="0"/>
              <a:t>Physical</a:t>
            </a:r>
          </a:p>
          <a:p>
            <a:pPr marL="514350" indent="-514350">
              <a:buFont typeface="+mj-lt"/>
              <a:buAutoNum type="alphaLcPeriod"/>
            </a:pPr>
            <a:r>
              <a:rPr lang="en-US" dirty="0" smtClean="0"/>
              <a:t>Psychosocial</a:t>
            </a:r>
          </a:p>
          <a:p>
            <a:pPr marL="514350" indent="-514350">
              <a:buFont typeface="+mj-lt"/>
              <a:buAutoNum type="alphaLcPeriod"/>
            </a:pPr>
            <a:r>
              <a:rPr lang="en-US" dirty="0" smtClean="0"/>
              <a:t>Palliative</a:t>
            </a:r>
          </a:p>
          <a:p>
            <a:pPr marL="514350" indent="-514350">
              <a:buFont typeface="+mj-lt"/>
              <a:buAutoNum type="alphaLcPeriod"/>
            </a:pPr>
            <a:r>
              <a:rPr lang="en-US" dirty="0" smtClean="0"/>
              <a:t>Spiritual activities</a:t>
            </a:r>
          </a:p>
          <a:p>
            <a:pPr marL="0" indent="0">
              <a:buNone/>
            </a:pPr>
            <a:r>
              <a:rPr lang="en-US" b="1" dirty="0" smtClean="0"/>
              <a:t>Above services are aimed at;</a:t>
            </a:r>
          </a:p>
          <a:p>
            <a:pPr>
              <a:buFont typeface="Wingdings" pitchFamily="2" charset="2"/>
              <a:buChar char="v"/>
            </a:pPr>
            <a:r>
              <a:rPr lang="en-US" dirty="0" smtClean="0"/>
              <a:t>Promoting, restoring and maintaining a person's maximal level of comfort</a:t>
            </a:r>
          </a:p>
          <a:p>
            <a:pPr>
              <a:buFont typeface="Wingdings" pitchFamily="2" charset="2"/>
              <a:buChar char="v"/>
            </a:pPr>
            <a:r>
              <a:rPr lang="en-US" dirty="0" smtClean="0"/>
              <a:t>Normal function and health</a:t>
            </a:r>
          </a:p>
          <a:p>
            <a:pPr>
              <a:buFont typeface="Wingdings" pitchFamily="2" charset="2"/>
              <a:buChar char="v"/>
            </a:pPr>
            <a:r>
              <a:rPr lang="en-US" dirty="0" smtClean="0"/>
              <a:t>Promote quality of life</a:t>
            </a:r>
          </a:p>
          <a:p>
            <a:pPr>
              <a:buFont typeface="Wingdings" pitchFamily="2" charset="2"/>
              <a:buChar char="v"/>
            </a:pPr>
            <a:r>
              <a:rPr lang="en-US" dirty="0" smtClean="0"/>
              <a:t>Helping have a dignified death.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584626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and objective of HBC</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solidFill>
                  <a:srgbClr val="FF0000"/>
                </a:solidFill>
              </a:rPr>
              <a:t>Goal –</a:t>
            </a:r>
            <a:r>
              <a:rPr lang="en-US" dirty="0" smtClean="0"/>
              <a:t>Provide hope through good care, helping </a:t>
            </a:r>
          </a:p>
          <a:p>
            <a:pPr marL="0" indent="0">
              <a:buNone/>
            </a:pPr>
            <a:r>
              <a:rPr lang="en-US" b="1" dirty="0">
                <a:solidFill>
                  <a:srgbClr val="FF0000"/>
                </a:solidFill>
              </a:rPr>
              <a:t> </a:t>
            </a:r>
            <a:r>
              <a:rPr lang="en-US" b="1" dirty="0" smtClean="0">
                <a:solidFill>
                  <a:srgbClr val="FF0000"/>
                </a:solidFill>
              </a:rPr>
              <a:t>           </a:t>
            </a:r>
            <a:r>
              <a:rPr lang="en-US" dirty="0" smtClean="0"/>
              <a:t>patients and family maintain their independence and have the best quality of life.</a:t>
            </a:r>
          </a:p>
          <a:p>
            <a:pPr marL="0" indent="0">
              <a:buNone/>
            </a:pPr>
            <a:r>
              <a:rPr lang="en-US" b="1" dirty="0" smtClean="0">
                <a:solidFill>
                  <a:srgbClr val="FF0000"/>
                </a:solidFill>
              </a:rPr>
              <a:t>Objectives-</a:t>
            </a:r>
            <a:endParaRPr lang="en-US" dirty="0"/>
          </a:p>
          <a:p>
            <a:pPr marL="514350" indent="-514350">
              <a:buFont typeface="+mj-lt"/>
              <a:buAutoNum type="alphaLcParenR"/>
            </a:pPr>
            <a:r>
              <a:rPr lang="en-US" dirty="0" smtClean="0"/>
              <a:t>Emphasis  of care</a:t>
            </a:r>
          </a:p>
          <a:p>
            <a:pPr marL="514350" indent="-514350">
              <a:buFont typeface="+mj-lt"/>
              <a:buAutoNum type="alphaLcParenR"/>
            </a:pPr>
            <a:r>
              <a:rPr lang="en-US" dirty="0" smtClean="0"/>
              <a:t>Integrate a comprehensive care plan</a:t>
            </a:r>
          </a:p>
          <a:p>
            <a:pPr marL="514350" indent="-514350">
              <a:buFont typeface="+mj-lt"/>
              <a:buAutoNum type="alphaLcParenR"/>
            </a:pPr>
            <a:r>
              <a:rPr lang="en-US" dirty="0" smtClean="0"/>
              <a:t>Empower  the family/community take up their own health</a:t>
            </a:r>
          </a:p>
          <a:p>
            <a:pPr marL="514350" indent="-514350">
              <a:buFont typeface="+mj-lt"/>
              <a:buAutoNum type="alphaLcParenR"/>
            </a:pPr>
            <a:r>
              <a:rPr lang="en-US" dirty="0" smtClean="0"/>
              <a:t>Empower the client, the carer(s) and the community through appropriate targeted education and training.</a:t>
            </a:r>
          </a:p>
          <a:p>
            <a:pPr marL="514350" indent="-514350">
              <a:buFont typeface="+mj-lt"/>
              <a:buAutoNum type="alphaLcParenR"/>
            </a:pPr>
            <a:r>
              <a:rPr lang="en-US" dirty="0" smtClean="0"/>
              <a:t>Reduce unnecessary visits and admissions to health facilities.</a:t>
            </a:r>
          </a:p>
          <a:p>
            <a:pPr marL="514350" indent="-514350">
              <a:buFont typeface="+mj-lt"/>
              <a:buAutoNum type="alphaLcParenR"/>
            </a:pPr>
            <a:r>
              <a:rPr lang="en-US" dirty="0" smtClean="0"/>
              <a:t>Cost effective planning and delivering of services</a:t>
            </a:r>
          </a:p>
          <a:p>
            <a:pPr marL="514350" indent="-514350">
              <a:buFont typeface="+mj-lt"/>
              <a:buAutoNum type="alphaLcParenR"/>
            </a:pPr>
            <a:r>
              <a:rPr lang="en-US" dirty="0" smtClean="0"/>
              <a:t>Be pro-active in approach</a:t>
            </a:r>
          </a:p>
          <a:p>
            <a:pPr marL="514350" indent="-514350">
              <a:buFont typeface="+mj-lt"/>
              <a:buAutoNum type="alphaLcParenR"/>
            </a:pPr>
            <a:endParaRPr lang="en-US" dirty="0"/>
          </a:p>
          <a:p>
            <a:pPr marL="0" indent="0">
              <a:buNone/>
            </a:pPr>
            <a:endParaRPr lang="en-US" dirty="0"/>
          </a:p>
        </p:txBody>
      </p:sp>
    </p:spTree>
    <p:extLst>
      <p:ext uri="{BB962C8B-B14F-4D97-AF65-F5344CB8AC3E}">
        <p14:creationId xmlns:p14="http://schemas.microsoft.com/office/powerpoint/2010/main" val="2816144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 of HBC</a:t>
            </a:r>
            <a:endParaRPr lang="en-US" dirty="0"/>
          </a:p>
        </p:txBody>
      </p:sp>
      <p:sp>
        <p:nvSpPr>
          <p:cNvPr id="3" name="Content Placeholder 2"/>
          <p:cNvSpPr>
            <a:spLocks noGrp="1"/>
          </p:cNvSpPr>
          <p:nvPr>
            <p:ph idx="1"/>
          </p:nvPr>
        </p:nvSpPr>
        <p:spPr/>
        <p:txBody>
          <a:bodyPr/>
          <a:lstStyle/>
          <a:p>
            <a:r>
              <a:rPr lang="en-US" dirty="0" smtClean="0"/>
              <a:t>Holistic</a:t>
            </a:r>
          </a:p>
          <a:p>
            <a:r>
              <a:rPr lang="en-US" dirty="0" smtClean="0"/>
              <a:t>Person centered.</a:t>
            </a:r>
          </a:p>
          <a:p>
            <a:r>
              <a:rPr lang="en-US" dirty="0" smtClean="0"/>
              <a:t>Comprehensive</a:t>
            </a:r>
          </a:p>
          <a:p>
            <a:r>
              <a:rPr lang="en-US" dirty="0" smtClean="0"/>
              <a:t>Empowering and allows capacity building to promote the autonomy</a:t>
            </a:r>
          </a:p>
          <a:p>
            <a:r>
              <a:rPr lang="en-US" dirty="0" smtClean="0"/>
              <a:t>Cover total lifespan.</a:t>
            </a:r>
          </a:p>
          <a:p>
            <a:pPr marL="0" indent="0">
              <a:buNone/>
            </a:pPr>
            <a:r>
              <a:rPr lang="en-US" dirty="0" smtClean="0">
                <a:solidFill>
                  <a:srgbClr val="FF0000"/>
                </a:solidFill>
              </a:rPr>
              <a:t>Highlight on advantages and disadvantages of HBC.</a:t>
            </a:r>
            <a:endParaRPr lang="en-US" dirty="0">
              <a:solidFill>
                <a:srgbClr val="FF0000"/>
              </a:solidFill>
            </a:endParaRPr>
          </a:p>
        </p:txBody>
      </p:sp>
    </p:spTree>
    <p:extLst>
      <p:ext uri="{BB962C8B-B14F-4D97-AF65-F5344CB8AC3E}">
        <p14:creationId xmlns:p14="http://schemas.microsoft.com/office/powerpoint/2010/main" val="234631934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Home based care</a:t>
            </a:r>
            <a:endParaRPr lang="en-US" dirty="0"/>
          </a:p>
        </p:txBody>
      </p:sp>
      <p:sp>
        <p:nvSpPr>
          <p:cNvPr id="3" name="Content Placeholder 2"/>
          <p:cNvSpPr>
            <a:spLocks noGrp="1"/>
          </p:cNvSpPr>
          <p:nvPr>
            <p:ph idx="1"/>
          </p:nvPr>
        </p:nvSpPr>
        <p:spPr/>
        <p:txBody>
          <a:bodyPr>
            <a:normAutofit/>
          </a:bodyPr>
          <a:lstStyle/>
          <a:p>
            <a:r>
              <a:rPr lang="en-US" dirty="0" smtClean="0"/>
              <a:t>Home based care-at home</a:t>
            </a:r>
          </a:p>
          <a:p>
            <a:r>
              <a:rPr lang="en-US" dirty="0" smtClean="0"/>
              <a:t>Community based home care-community setting-free standing OPD,day care centers, stand alone hospices.</a:t>
            </a:r>
          </a:p>
          <a:p>
            <a:r>
              <a:rPr lang="en-US" dirty="0" smtClean="0"/>
              <a:t>Facility-based care or outreach-More advanced clinical care in hosp.</a:t>
            </a:r>
          </a:p>
          <a:p>
            <a:r>
              <a:rPr lang="en-US" dirty="0" smtClean="0"/>
              <a:t>Integrated home based care-combination of HBC,CBHC and facility based care.</a:t>
            </a:r>
          </a:p>
          <a:p>
            <a:r>
              <a:rPr lang="en-US" dirty="0" smtClean="0"/>
              <a:t>Community day care model-Patient come to site and get services.e.gdrug reaction, symptoms monitoring </a:t>
            </a:r>
            <a:r>
              <a:rPr lang="en-US" dirty="0" err="1" smtClean="0"/>
              <a:t>etc</a:t>
            </a:r>
            <a:endParaRPr lang="en-US" dirty="0" smtClean="0"/>
          </a:p>
          <a:p>
            <a:pPr marL="0" indent="0">
              <a:buNone/>
            </a:pPr>
            <a:r>
              <a:rPr lang="en-US" b="1" dirty="0" smtClean="0">
                <a:solidFill>
                  <a:srgbClr val="FF0000"/>
                </a:solidFill>
              </a:rPr>
              <a:t>Discuss the challenges of Home based care</a:t>
            </a:r>
            <a:endParaRPr lang="en-US" b="1" dirty="0">
              <a:solidFill>
                <a:srgbClr val="FF0000"/>
              </a:solidFill>
            </a:endParaRPr>
          </a:p>
        </p:txBody>
      </p:sp>
    </p:spTree>
    <p:extLst>
      <p:ext uri="{BB962C8B-B14F-4D97-AF65-F5344CB8AC3E}">
        <p14:creationId xmlns:p14="http://schemas.microsoft.com/office/powerpoint/2010/main" val="15321438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R</a:t>
            </a:r>
            <a:r>
              <a:rPr lang="en-US" sz="3200" b="1" dirty="0" smtClean="0"/>
              <a:t>ehabilitation strategies in palliative care</a:t>
            </a:r>
            <a:endParaRPr lang="en-US" sz="3200" b="1" dirty="0"/>
          </a:p>
        </p:txBody>
      </p:sp>
      <p:sp>
        <p:nvSpPr>
          <p:cNvPr id="3" name="Content Placeholder 2"/>
          <p:cNvSpPr>
            <a:spLocks noGrp="1"/>
          </p:cNvSpPr>
          <p:nvPr>
            <p:ph idx="1"/>
          </p:nvPr>
        </p:nvSpPr>
        <p:spPr/>
        <p:txBody>
          <a:bodyPr>
            <a:normAutofit/>
          </a:bodyPr>
          <a:lstStyle/>
          <a:p>
            <a:pPr>
              <a:buNone/>
            </a:pPr>
            <a:r>
              <a:rPr lang="en-US" b="1" i="1" dirty="0" smtClean="0"/>
              <a:t>Definition of rehabilitation</a:t>
            </a:r>
          </a:p>
          <a:p>
            <a:pPr>
              <a:buNone/>
            </a:pPr>
            <a:r>
              <a:rPr lang="en-US" dirty="0" smtClean="0"/>
              <a:t>These are all measures aimed at reducing the impact of disability and handicapping conditions and at enabling persons with disabilities to achieve social integration.</a:t>
            </a:r>
          </a:p>
          <a:p>
            <a:pPr>
              <a:buNone/>
            </a:pPr>
            <a:r>
              <a:rPr lang="en-US" b="1" i="1" dirty="0" smtClean="0"/>
              <a:t>Disability</a:t>
            </a:r>
            <a:r>
              <a:rPr lang="en-US" b="1" dirty="0" smtClean="0"/>
              <a:t>: </a:t>
            </a:r>
            <a:r>
              <a:rPr lang="en-US" dirty="0" smtClean="0"/>
              <a:t>It is a condition that results from an impairment and is defined as “ Any restriction or lack of ability to perform an activity in the manner or within the range considered normal for human beings</a:t>
            </a:r>
            <a:endParaRPr lang="en-US" b="1" u="sng"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Handicap</a:t>
            </a:r>
            <a:endParaRPr lang="en-US" b="1" dirty="0"/>
          </a:p>
        </p:txBody>
      </p:sp>
      <p:sp>
        <p:nvSpPr>
          <p:cNvPr id="3" name="Content Placeholder 2"/>
          <p:cNvSpPr>
            <a:spLocks noGrp="1"/>
          </p:cNvSpPr>
          <p:nvPr>
            <p:ph idx="1"/>
          </p:nvPr>
        </p:nvSpPr>
        <p:spPr/>
        <p:txBody>
          <a:bodyPr>
            <a:normAutofit/>
          </a:bodyPr>
          <a:lstStyle/>
          <a:p>
            <a:pPr>
              <a:buNone/>
            </a:pPr>
            <a:r>
              <a:rPr lang="en-US" dirty="0" smtClean="0"/>
              <a:t>It is a disadvantage for a given individual resulting from impairment or disability that limits or prevents the fulfillment of a role that is considered normal for that individual depending on sex, social and cultural factors</a:t>
            </a:r>
          </a:p>
          <a:p>
            <a:pPr>
              <a:buNone/>
            </a:pPr>
            <a:r>
              <a:rPr lang="en-US" b="1" dirty="0" smtClean="0"/>
              <a:t>Impairment:</a:t>
            </a:r>
          </a:p>
          <a:p>
            <a:pPr>
              <a:buNone/>
            </a:pPr>
            <a:r>
              <a:rPr lang="en-US" dirty="0" smtClean="0"/>
              <a:t>It is a temporary or permanent loss or abnormality of physiological or anatomical structure or function “ disproportion/</a:t>
            </a:r>
            <a:r>
              <a:rPr lang="en-US" dirty="0" err="1" smtClean="0"/>
              <a:t>assymetrical</a:t>
            </a:r>
            <a:r>
              <a:rPr lang="en-US" dirty="0" smtClean="0"/>
              <a:t> physical appearance</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Problems/conditions people face/undergo</a:t>
            </a:r>
            <a:endParaRPr lang="en-US" b="1" dirty="0"/>
          </a:p>
        </p:txBody>
      </p:sp>
      <p:sp>
        <p:nvSpPr>
          <p:cNvPr id="3" name="Content Placeholder 2"/>
          <p:cNvSpPr>
            <a:spLocks noGrp="1"/>
          </p:cNvSpPr>
          <p:nvPr>
            <p:ph idx="1"/>
          </p:nvPr>
        </p:nvSpPr>
        <p:spPr/>
        <p:txBody>
          <a:bodyPr/>
          <a:lstStyle/>
          <a:p>
            <a:r>
              <a:rPr lang="en-US" dirty="0" smtClean="0"/>
              <a:t>They are weak</a:t>
            </a:r>
          </a:p>
          <a:p>
            <a:r>
              <a:rPr lang="en-US" dirty="0" smtClean="0"/>
              <a:t>Some are unable to walk</a:t>
            </a:r>
          </a:p>
          <a:p>
            <a:r>
              <a:rPr lang="en-US" dirty="0" smtClean="0"/>
              <a:t>Some have breathing problems</a:t>
            </a:r>
          </a:p>
          <a:p>
            <a:r>
              <a:rPr lang="en-US" dirty="0" smtClean="0"/>
              <a:t>Some go into coma</a:t>
            </a:r>
          </a:p>
          <a:p>
            <a:r>
              <a:rPr lang="en-US" dirty="0" smtClean="0"/>
              <a:t>Some have nervous problems</a:t>
            </a:r>
          </a:p>
          <a:p>
            <a:r>
              <a:rPr lang="en-US" dirty="0" smtClean="0"/>
              <a:t>Some are inco-ordinated</a:t>
            </a:r>
          </a:p>
          <a:p>
            <a:r>
              <a:rPr lang="en-US" dirty="0" smtClean="0"/>
              <a:t>Some develop dementia</a:t>
            </a:r>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They have severe pain</a:t>
            </a:r>
          </a:p>
          <a:p>
            <a:r>
              <a:rPr lang="en-US" dirty="0" smtClean="0"/>
              <a:t>Loss of weight (Disuse atrophy) </a:t>
            </a:r>
          </a:p>
          <a:p>
            <a:r>
              <a:rPr lang="en-US" dirty="0" smtClean="0"/>
              <a:t>Some cannot care for themselves</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Rehabilitation</a:t>
            </a:r>
            <a:endParaRPr lang="en-US" b="1" dirty="0"/>
          </a:p>
        </p:txBody>
      </p:sp>
      <p:sp>
        <p:nvSpPr>
          <p:cNvPr id="3" name="Content Placeholder 2"/>
          <p:cNvSpPr>
            <a:spLocks noGrp="1"/>
          </p:cNvSpPr>
          <p:nvPr>
            <p:ph idx="1"/>
          </p:nvPr>
        </p:nvSpPr>
        <p:spPr/>
        <p:txBody>
          <a:bodyPr/>
          <a:lstStyle/>
          <a:p>
            <a:pPr>
              <a:buNone/>
            </a:pPr>
            <a:r>
              <a:rPr lang="en-US" dirty="0" smtClean="0"/>
              <a:t>This is carried out by:</a:t>
            </a:r>
          </a:p>
          <a:p>
            <a:pPr>
              <a:buFont typeface="Wingdings" pitchFamily="2" charset="2"/>
              <a:buChar char="ü"/>
            </a:pPr>
            <a:r>
              <a:rPr lang="en-US" dirty="0" smtClean="0"/>
              <a:t>Physiotherapists</a:t>
            </a:r>
          </a:p>
          <a:p>
            <a:pPr>
              <a:buFont typeface="Wingdings" pitchFamily="2" charset="2"/>
              <a:buChar char="ü"/>
            </a:pPr>
            <a:r>
              <a:rPr lang="en-US" dirty="0" smtClean="0"/>
              <a:t>Occupational therapists</a:t>
            </a:r>
          </a:p>
          <a:p>
            <a:pPr>
              <a:buFont typeface="Wingdings" pitchFamily="2" charset="2"/>
              <a:buChar char="ü"/>
            </a:pPr>
            <a:r>
              <a:rPr lang="en-US" dirty="0" smtClean="0"/>
              <a:t>Orthopedic technologist</a:t>
            </a:r>
          </a:p>
          <a:p>
            <a:pPr>
              <a:buFont typeface="Wingdings" pitchFamily="2" charset="2"/>
              <a:buChar char="ü"/>
            </a:pPr>
            <a:r>
              <a:rPr lang="en-US" dirty="0" smtClean="0"/>
              <a:t>Social workers</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Physiotherapy</a:t>
            </a:r>
            <a:endParaRPr lang="en-US" b="1" dirty="0"/>
          </a:p>
        </p:txBody>
      </p:sp>
      <p:sp>
        <p:nvSpPr>
          <p:cNvPr id="3" name="Content Placeholder 2"/>
          <p:cNvSpPr>
            <a:spLocks noGrp="1"/>
          </p:cNvSpPr>
          <p:nvPr>
            <p:ph idx="1"/>
          </p:nvPr>
        </p:nvSpPr>
        <p:spPr/>
        <p:txBody>
          <a:bodyPr/>
          <a:lstStyle/>
          <a:p>
            <a:pPr>
              <a:buNone/>
            </a:pPr>
            <a:r>
              <a:rPr lang="en-US" dirty="0" smtClean="0"/>
              <a:t>It entails:</a:t>
            </a:r>
          </a:p>
          <a:p>
            <a:r>
              <a:rPr lang="en-US" dirty="0" smtClean="0"/>
              <a:t>Therapeutic exercises</a:t>
            </a:r>
          </a:p>
          <a:p>
            <a:r>
              <a:rPr lang="en-US" dirty="0" smtClean="0"/>
              <a:t>Electrotherapy (Heat treatment)</a:t>
            </a:r>
          </a:p>
          <a:p>
            <a:r>
              <a:rPr lang="en-US" dirty="0" smtClean="0"/>
              <a:t>Massage</a:t>
            </a:r>
          </a:p>
          <a:p>
            <a:r>
              <a:rPr lang="en-US" dirty="0" smtClean="0"/>
              <a:t>Crytherapy- ice treatment</a:t>
            </a:r>
          </a:p>
          <a:p>
            <a:r>
              <a:rPr lang="en-US" dirty="0" smtClean="0"/>
              <a:t>Water (Hydrotherapy)</a:t>
            </a:r>
          </a:p>
          <a:p>
            <a:r>
              <a:rPr lang="en-US" dirty="0" smtClean="0"/>
              <a:t>Wax therapy etc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palliative care</a:t>
            </a:r>
            <a:endParaRPr lang="en-US" dirty="0"/>
          </a:p>
        </p:txBody>
      </p:sp>
      <p:sp>
        <p:nvSpPr>
          <p:cNvPr id="3" name="Content Placeholder 2"/>
          <p:cNvSpPr>
            <a:spLocks noGrp="1"/>
          </p:cNvSpPr>
          <p:nvPr>
            <p:ph idx="1"/>
          </p:nvPr>
        </p:nvSpPr>
        <p:spPr/>
        <p:txBody>
          <a:bodyPr>
            <a:normAutofit/>
          </a:bodyPr>
          <a:lstStyle/>
          <a:p>
            <a:pPr>
              <a:buNone/>
            </a:pPr>
            <a:r>
              <a:rPr lang="en-US" b="1" i="1" dirty="0" smtClean="0"/>
              <a:t>Consist of three levels;</a:t>
            </a:r>
          </a:p>
          <a:p>
            <a:pPr>
              <a:buNone/>
            </a:pPr>
            <a:r>
              <a:rPr lang="en-US" b="1" dirty="0" smtClean="0"/>
              <a:t>Level 1;</a:t>
            </a:r>
            <a:r>
              <a:rPr lang="en-US" dirty="0" smtClean="0"/>
              <a:t>-Goal is to prolong survival by arresting the </a:t>
            </a:r>
          </a:p>
          <a:p>
            <a:pPr>
              <a:buNone/>
            </a:pPr>
            <a:r>
              <a:rPr lang="en-US" dirty="0"/>
              <a:t> </a:t>
            </a:r>
            <a:r>
              <a:rPr lang="en-US" dirty="0" smtClean="0"/>
              <a:t>              diseases process.</a:t>
            </a:r>
          </a:p>
          <a:p>
            <a:pPr>
              <a:buNone/>
            </a:pPr>
            <a:r>
              <a:rPr lang="en-US" dirty="0"/>
              <a:t> </a:t>
            </a:r>
            <a:r>
              <a:rPr lang="en-US" dirty="0" smtClean="0"/>
              <a:t>          ;-Clients are willing and physically able to </a:t>
            </a:r>
          </a:p>
          <a:p>
            <a:pPr>
              <a:buNone/>
            </a:pPr>
            <a:r>
              <a:rPr lang="en-US" dirty="0"/>
              <a:t> </a:t>
            </a:r>
            <a:r>
              <a:rPr lang="en-US" dirty="0" smtClean="0"/>
              <a:t>            tolerate side effects associated with</a:t>
            </a:r>
          </a:p>
          <a:p>
            <a:pPr>
              <a:buNone/>
            </a:pPr>
            <a:r>
              <a:rPr lang="en-US" dirty="0"/>
              <a:t> </a:t>
            </a:r>
            <a:r>
              <a:rPr lang="en-US" dirty="0" smtClean="0"/>
              <a:t>           treatment </a:t>
            </a:r>
            <a:r>
              <a:rPr lang="en-US" dirty="0" err="1" smtClean="0"/>
              <a:t>e.g</a:t>
            </a:r>
            <a:r>
              <a:rPr lang="en-US" dirty="0" smtClean="0"/>
              <a:t> </a:t>
            </a:r>
            <a:r>
              <a:rPr lang="en-US" dirty="0" err="1" smtClean="0"/>
              <a:t>ARVs,Chemotherapy</a:t>
            </a:r>
            <a:r>
              <a:rPr lang="en-US" dirty="0" smtClean="0"/>
              <a:t>.</a:t>
            </a:r>
          </a:p>
          <a:p>
            <a:pPr>
              <a:buNone/>
            </a:pPr>
            <a:r>
              <a:rPr lang="en-US" dirty="0"/>
              <a:t> </a:t>
            </a:r>
            <a:r>
              <a:rPr lang="en-US" dirty="0" smtClean="0"/>
              <a:t>           ;-</a:t>
            </a:r>
            <a:r>
              <a:rPr lang="en-US" dirty="0" err="1" smtClean="0"/>
              <a:t>Pscho</a:t>
            </a:r>
            <a:r>
              <a:rPr lang="en-US" dirty="0" smtClean="0"/>
              <a:t>-emotional goal for the client is to </a:t>
            </a:r>
          </a:p>
          <a:p>
            <a:pPr>
              <a:buNone/>
            </a:pPr>
            <a:r>
              <a:rPr lang="en-US" dirty="0"/>
              <a:t> </a:t>
            </a:r>
            <a:r>
              <a:rPr lang="en-US" dirty="0" smtClean="0"/>
              <a:t>           fight the disease and to live as long as </a:t>
            </a:r>
          </a:p>
          <a:p>
            <a:pPr>
              <a:buNone/>
            </a:pPr>
            <a:r>
              <a:rPr lang="en-US" dirty="0"/>
              <a:t> </a:t>
            </a:r>
            <a:r>
              <a:rPr lang="en-US" dirty="0" smtClean="0"/>
              <a:t>           possible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Occupational Therapy</a:t>
            </a:r>
            <a:endParaRPr lang="en-US" b="1" dirty="0"/>
          </a:p>
        </p:txBody>
      </p:sp>
      <p:sp>
        <p:nvSpPr>
          <p:cNvPr id="3" name="Content Placeholder 2"/>
          <p:cNvSpPr>
            <a:spLocks noGrp="1"/>
          </p:cNvSpPr>
          <p:nvPr>
            <p:ph idx="1"/>
          </p:nvPr>
        </p:nvSpPr>
        <p:spPr/>
        <p:txBody>
          <a:bodyPr/>
          <a:lstStyle/>
          <a:p>
            <a:r>
              <a:rPr lang="en-US" dirty="0" smtClean="0"/>
              <a:t>This is by use of work-give activities to achieve results. </a:t>
            </a:r>
          </a:p>
          <a:p>
            <a:r>
              <a:rPr lang="en-US" dirty="0" smtClean="0"/>
              <a:t>Time moves</a:t>
            </a:r>
          </a:p>
          <a:p>
            <a:r>
              <a:rPr lang="en-US" dirty="0" smtClean="0"/>
              <a:t>The mind is also occupied</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Orthopedics Therapy</a:t>
            </a:r>
            <a:endParaRPr lang="en-US" b="1" dirty="0"/>
          </a:p>
        </p:txBody>
      </p:sp>
      <p:sp>
        <p:nvSpPr>
          <p:cNvPr id="3" name="Content Placeholder 2"/>
          <p:cNvSpPr>
            <a:spLocks noGrp="1"/>
          </p:cNvSpPr>
          <p:nvPr>
            <p:ph idx="1"/>
          </p:nvPr>
        </p:nvSpPr>
        <p:spPr/>
        <p:txBody>
          <a:bodyPr/>
          <a:lstStyle/>
          <a:p>
            <a:r>
              <a:rPr lang="en-US" dirty="0" smtClean="0"/>
              <a:t>There is production of assistive devices</a:t>
            </a:r>
          </a:p>
          <a:p>
            <a:r>
              <a:rPr lang="en-US" dirty="0" smtClean="0"/>
              <a:t>It is based on clients problems or needs and its goals are usually directed towards safety and comfort</a:t>
            </a:r>
          </a:p>
          <a:p>
            <a:r>
              <a:rPr lang="en-US" dirty="0" smtClean="0"/>
              <a:t>This helps in attaining maximum level of physical and psychological independence</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Assessment</a:t>
            </a:r>
            <a:endParaRPr lang="en-US" b="1" dirty="0"/>
          </a:p>
        </p:txBody>
      </p:sp>
      <p:sp>
        <p:nvSpPr>
          <p:cNvPr id="3" name="Content Placeholder 2"/>
          <p:cNvSpPr>
            <a:spLocks noGrp="1"/>
          </p:cNvSpPr>
          <p:nvPr>
            <p:ph idx="1"/>
          </p:nvPr>
        </p:nvSpPr>
        <p:spPr/>
        <p:txBody>
          <a:bodyPr/>
          <a:lstStyle/>
          <a:p>
            <a:r>
              <a:rPr lang="en-US" dirty="0" smtClean="0"/>
              <a:t>Before beginning rehabilitation assessment has to be done to determine the needs of the client</a:t>
            </a:r>
          </a:p>
          <a:p>
            <a:r>
              <a:rPr lang="en-US" dirty="0" smtClean="0"/>
              <a:t>The assessment should be documented so that progress can be tracked</a:t>
            </a:r>
          </a:p>
          <a:p>
            <a:pPr>
              <a:buNone/>
            </a:pPr>
            <a:r>
              <a:rPr lang="en-US" dirty="0" smtClean="0"/>
              <a:t>Assessment of motor function will assist in the provision of adaptive equipment and assistive devices</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Assessment of clients environment is also important as there may be need for changes especially if the patient is dependable on ambulatory appliances</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Pain Relief</a:t>
            </a:r>
            <a:endParaRPr lang="en-US" b="1" dirty="0"/>
          </a:p>
        </p:txBody>
      </p:sp>
      <p:sp>
        <p:nvSpPr>
          <p:cNvPr id="3" name="Content Placeholder 2"/>
          <p:cNvSpPr>
            <a:spLocks noGrp="1"/>
          </p:cNvSpPr>
          <p:nvPr>
            <p:ph idx="1"/>
          </p:nvPr>
        </p:nvSpPr>
        <p:spPr/>
        <p:txBody>
          <a:bodyPr>
            <a:normAutofit/>
          </a:bodyPr>
          <a:lstStyle/>
          <a:p>
            <a:r>
              <a:rPr lang="en-US" dirty="0" smtClean="0"/>
              <a:t>After proper assessment pain must be managed appropriately</a:t>
            </a:r>
          </a:p>
          <a:p>
            <a:r>
              <a:rPr lang="en-US" dirty="0" smtClean="0"/>
              <a:t>Rest can be indicated</a:t>
            </a:r>
          </a:p>
          <a:p>
            <a:r>
              <a:rPr lang="en-US" dirty="0" smtClean="0"/>
              <a:t>Use of ice(</a:t>
            </a:r>
            <a:r>
              <a:rPr lang="en-US" dirty="0" err="1" smtClean="0"/>
              <a:t>Cryotherapy</a:t>
            </a:r>
            <a:r>
              <a:rPr lang="en-US" dirty="0" smtClean="0"/>
              <a:t>)</a:t>
            </a:r>
          </a:p>
          <a:p>
            <a:r>
              <a:rPr lang="en-US" dirty="0" smtClean="0"/>
              <a:t>Compression</a:t>
            </a:r>
          </a:p>
          <a:p>
            <a:r>
              <a:rPr lang="en-US" dirty="0" smtClean="0"/>
              <a:t>Elevation</a:t>
            </a:r>
          </a:p>
          <a:p>
            <a:r>
              <a:rPr lang="en-US" dirty="0" smtClean="0"/>
              <a:t>Heat therapy may be indicated.</a:t>
            </a:r>
          </a:p>
          <a:p>
            <a:pPr>
              <a:buNone/>
            </a:pPr>
            <a:r>
              <a:rPr lang="en-US" dirty="0" smtClean="0"/>
              <a:t>NB: Heat therapy is contra-indicated in cancers</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b="1" dirty="0"/>
          </a:p>
        </p:txBody>
      </p:sp>
      <p:sp>
        <p:nvSpPr>
          <p:cNvPr id="3" name="Content Placeholder 2"/>
          <p:cNvSpPr>
            <a:spLocks noGrp="1"/>
          </p:cNvSpPr>
          <p:nvPr>
            <p:ph idx="1"/>
          </p:nvPr>
        </p:nvSpPr>
        <p:spPr/>
        <p:txBody>
          <a:bodyPr/>
          <a:lstStyle/>
          <a:p>
            <a:pPr>
              <a:buNone/>
            </a:pPr>
            <a:r>
              <a:rPr lang="en-US" dirty="0" smtClean="0"/>
              <a:t>Are carried out to:</a:t>
            </a:r>
          </a:p>
          <a:p>
            <a:r>
              <a:rPr lang="en-US" dirty="0" smtClean="0"/>
              <a:t>Prevent infections</a:t>
            </a:r>
          </a:p>
          <a:p>
            <a:r>
              <a:rPr lang="en-US" dirty="0" smtClean="0"/>
              <a:t>Maintain or increase the joint range of motion</a:t>
            </a:r>
          </a:p>
          <a:p>
            <a:r>
              <a:rPr lang="en-US" dirty="0" smtClean="0"/>
              <a:t>Prevent contractures</a:t>
            </a:r>
          </a:p>
          <a:p>
            <a:r>
              <a:rPr lang="en-US" dirty="0" smtClean="0"/>
              <a:t>Strengthen muscles</a:t>
            </a:r>
          </a:p>
          <a:p>
            <a:r>
              <a:rPr lang="en-US" dirty="0" smtClean="0"/>
              <a:t>Induce relaxation</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Exercises</a:t>
            </a:r>
            <a:endParaRPr lang="en-US" b="1" dirty="0"/>
          </a:p>
        </p:txBody>
      </p:sp>
      <p:sp>
        <p:nvSpPr>
          <p:cNvPr id="3" name="Content Placeholder 2"/>
          <p:cNvSpPr>
            <a:spLocks noGrp="1"/>
          </p:cNvSpPr>
          <p:nvPr>
            <p:ph idx="1"/>
          </p:nvPr>
        </p:nvSpPr>
        <p:spPr/>
        <p:txBody>
          <a:bodyPr/>
          <a:lstStyle/>
          <a:p>
            <a:r>
              <a:rPr lang="en-US" dirty="0" smtClean="0"/>
              <a:t>Passive</a:t>
            </a:r>
          </a:p>
          <a:p>
            <a:r>
              <a:rPr lang="en-US" dirty="0" smtClean="0"/>
              <a:t>Active assisted</a:t>
            </a:r>
          </a:p>
          <a:p>
            <a:r>
              <a:rPr lang="en-US" dirty="0" smtClean="0"/>
              <a:t>Static</a:t>
            </a:r>
          </a:p>
          <a:p>
            <a:r>
              <a:rPr lang="en-US" dirty="0" smtClean="0"/>
              <a:t>Active</a:t>
            </a:r>
          </a:p>
          <a:p>
            <a:r>
              <a:rPr lang="en-US" dirty="0" smtClean="0"/>
              <a:t>Restricted</a:t>
            </a:r>
          </a:p>
          <a:p>
            <a:r>
              <a:rPr lang="en-US" dirty="0" smtClean="0"/>
              <a:t>Breathing etc</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of daily Living</a:t>
            </a:r>
            <a:endParaRPr lang="en-US" b="1" dirty="0"/>
          </a:p>
        </p:txBody>
      </p:sp>
      <p:sp>
        <p:nvSpPr>
          <p:cNvPr id="3" name="Content Placeholder 2"/>
          <p:cNvSpPr>
            <a:spLocks noGrp="1"/>
          </p:cNvSpPr>
          <p:nvPr>
            <p:ph idx="1"/>
          </p:nvPr>
        </p:nvSpPr>
        <p:spPr/>
        <p:txBody>
          <a:bodyPr>
            <a:normAutofit/>
          </a:bodyPr>
          <a:lstStyle/>
          <a:p>
            <a:r>
              <a:rPr lang="en-US" dirty="0" smtClean="0"/>
              <a:t>Try to keep the patient independent for as long as possible</a:t>
            </a:r>
          </a:p>
          <a:p>
            <a:endParaRPr lang="en-US" dirty="0" smtClean="0"/>
          </a:p>
          <a:p>
            <a:pPr>
              <a:buNone/>
            </a:pPr>
            <a:r>
              <a:rPr lang="en-US" b="1" dirty="0" smtClean="0"/>
              <a:t>Transfers</a:t>
            </a:r>
          </a:p>
          <a:p>
            <a:pPr>
              <a:buNone/>
            </a:pPr>
            <a:r>
              <a:rPr lang="en-US" dirty="0" smtClean="0"/>
              <a:t>Home carers should be taught how to transfer and to position the patient for easier movement to and from the bed( Wheel chair to bed). This makes it more comfortable for patient and prevents injury to care giver</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Positioning</a:t>
            </a:r>
            <a:endParaRPr lang="en-US" b="1" dirty="0"/>
          </a:p>
        </p:txBody>
      </p:sp>
      <p:sp>
        <p:nvSpPr>
          <p:cNvPr id="3" name="Content Placeholder 2"/>
          <p:cNvSpPr>
            <a:spLocks noGrp="1"/>
          </p:cNvSpPr>
          <p:nvPr>
            <p:ph idx="1"/>
          </p:nvPr>
        </p:nvSpPr>
        <p:spPr/>
        <p:txBody>
          <a:bodyPr/>
          <a:lstStyle/>
          <a:p>
            <a:r>
              <a:rPr lang="en-US" dirty="0" smtClean="0"/>
              <a:t>For a bed ridden patient, positioning helps to prevent bed sores and contractures and to support weal and paralyzed extremities</a:t>
            </a:r>
          </a:p>
          <a:p>
            <a:pPr>
              <a:buNone/>
            </a:pPr>
            <a:r>
              <a:rPr lang="en-US" b="1" dirty="0" smtClean="0"/>
              <a:t>Massage</a:t>
            </a:r>
          </a:p>
          <a:p>
            <a:r>
              <a:rPr lang="en-US" dirty="0" smtClean="0"/>
              <a:t>It relieves pain</a:t>
            </a:r>
          </a:p>
          <a:p>
            <a:r>
              <a:rPr lang="en-US" dirty="0" smtClean="0"/>
              <a:t>Relaxes muscles and condition the skin (Not in acute stages) </a:t>
            </a:r>
          </a:p>
          <a:p>
            <a:r>
              <a:rPr lang="en-US" dirty="0" smtClean="0"/>
              <a:t>It is dictated by the patient’s condition</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Ambulation</a:t>
            </a:r>
            <a:endParaRPr lang="en-US" b="1" dirty="0"/>
          </a:p>
        </p:txBody>
      </p:sp>
      <p:sp>
        <p:nvSpPr>
          <p:cNvPr id="3" name="Content Placeholder 2"/>
          <p:cNvSpPr>
            <a:spLocks noGrp="1"/>
          </p:cNvSpPr>
          <p:nvPr>
            <p:ph idx="1"/>
          </p:nvPr>
        </p:nvSpPr>
        <p:spPr/>
        <p:txBody>
          <a:bodyPr>
            <a:normAutofit/>
          </a:bodyPr>
          <a:lstStyle/>
          <a:p>
            <a:r>
              <a:rPr lang="en-US" dirty="0" smtClean="0"/>
              <a:t>Pain needs to be kept mobile as much as the condition allows</a:t>
            </a:r>
          </a:p>
          <a:p>
            <a:r>
              <a:rPr lang="en-US" dirty="0" smtClean="0"/>
              <a:t>Use of wheel chairs and crutches are indicated</a:t>
            </a:r>
          </a:p>
          <a:p>
            <a:pPr>
              <a:buNone/>
            </a:pPr>
            <a:r>
              <a:rPr lang="en-US" b="1" dirty="0" smtClean="0"/>
              <a:t>Respiratory Therapy</a:t>
            </a:r>
          </a:p>
          <a:p>
            <a:pPr>
              <a:buNone/>
            </a:pPr>
            <a:r>
              <a:rPr lang="en-US" dirty="0" smtClean="0"/>
              <a:t>Breathing exercises increases or maintains the lung capacity and also assist in removing secretions from the lungs</a:t>
            </a:r>
          </a:p>
          <a:p>
            <a:pPr>
              <a:buNone/>
            </a:pPr>
            <a:r>
              <a:rPr lang="en-US" dirty="0" smtClean="0"/>
              <a:t>They can be used in conjunction with suction and postural drainage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Level 2</a:t>
            </a:r>
            <a:r>
              <a:rPr lang="en-US" dirty="0" smtClean="0"/>
              <a:t>;-Goal is to treat the tumor or the </a:t>
            </a:r>
          </a:p>
          <a:p>
            <a:pPr marL="0" indent="0">
              <a:buNone/>
            </a:pPr>
            <a:r>
              <a:rPr lang="en-US" dirty="0"/>
              <a:t> </a:t>
            </a:r>
            <a:r>
              <a:rPr lang="en-US" dirty="0" smtClean="0"/>
              <a:t>             disease to improve symptoms.</a:t>
            </a:r>
          </a:p>
          <a:p>
            <a:pPr marL="0" indent="0">
              <a:buNone/>
            </a:pPr>
            <a:r>
              <a:rPr lang="en-US" dirty="0"/>
              <a:t> </a:t>
            </a:r>
            <a:r>
              <a:rPr lang="en-US" dirty="0" smtClean="0"/>
              <a:t>             ;-Clients willing and physically able </a:t>
            </a:r>
          </a:p>
          <a:p>
            <a:pPr marL="0" indent="0">
              <a:buNone/>
            </a:pPr>
            <a:r>
              <a:rPr lang="en-US" dirty="0"/>
              <a:t> </a:t>
            </a:r>
            <a:r>
              <a:rPr lang="en-US" dirty="0" smtClean="0"/>
              <a:t>              to tolerate minimal side effects </a:t>
            </a:r>
          </a:p>
          <a:p>
            <a:pPr marL="0" indent="0">
              <a:buNone/>
            </a:pPr>
            <a:r>
              <a:rPr lang="en-US" dirty="0"/>
              <a:t> </a:t>
            </a:r>
            <a:r>
              <a:rPr lang="en-US" dirty="0" smtClean="0"/>
              <a:t>             associated with treatment.</a:t>
            </a:r>
          </a:p>
          <a:p>
            <a:pPr marL="0" indent="0">
              <a:buNone/>
            </a:pPr>
            <a:r>
              <a:rPr lang="en-US" dirty="0"/>
              <a:t> </a:t>
            </a:r>
            <a:r>
              <a:rPr lang="en-US" dirty="0" smtClean="0"/>
              <a:t>             ;-The </a:t>
            </a:r>
            <a:r>
              <a:rPr lang="en-US" dirty="0" err="1" smtClean="0"/>
              <a:t>pycho</a:t>
            </a:r>
            <a:r>
              <a:rPr lang="en-US" dirty="0" smtClean="0"/>
              <a:t>-emotional goal for the client </a:t>
            </a:r>
          </a:p>
          <a:p>
            <a:pPr marL="0" indent="0">
              <a:buNone/>
            </a:pPr>
            <a:r>
              <a:rPr lang="en-US" dirty="0"/>
              <a:t> </a:t>
            </a:r>
            <a:r>
              <a:rPr lang="en-US" dirty="0" smtClean="0"/>
              <a:t>               is the achievement of hope.</a:t>
            </a:r>
            <a:endParaRPr lang="en-US" dirty="0"/>
          </a:p>
        </p:txBody>
      </p:sp>
    </p:spTree>
    <p:extLst>
      <p:ext uri="{BB962C8B-B14F-4D97-AF65-F5344CB8AC3E}">
        <p14:creationId xmlns:p14="http://schemas.microsoft.com/office/powerpoint/2010/main" val="343560104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COMMUNICATION IN PALLIATIVE CARE</a:t>
            </a:r>
            <a:endParaRPr lang="en-US" sz="3800" b="1" dirty="0"/>
          </a:p>
        </p:txBody>
      </p:sp>
      <p:sp>
        <p:nvSpPr>
          <p:cNvPr id="3" name="Content Placeholder 2"/>
          <p:cNvSpPr>
            <a:spLocks noGrp="1"/>
          </p:cNvSpPr>
          <p:nvPr>
            <p:ph idx="1"/>
          </p:nvPr>
        </p:nvSpPr>
        <p:spPr/>
        <p:txBody>
          <a:bodyPr>
            <a:normAutofit/>
          </a:bodyPr>
          <a:lstStyle/>
          <a:p>
            <a:pPr>
              <a:buNone/>
            </a:pPr>
            <a:r>
              <a:rPr lang="en-US" b="1" dirty="0" smtClean="0"/>
              <a:t>Definition</a:t>
            </a:r>
          </a:p>
          <a:p>
            <a:pPr>
              <a:buNone/>
            </a:pPr>
            <a:r>
              <a:rPr lang="en-US" dirty="0" smtClean="0"/>
              <a:t>Communication is a delicate network of interaction between patients, relatives, health staff and care givers.</a:t>
            </a:r>
          </a:p>
          <a:p>
            <a:pPr>
              <a:buNone/>
            </a:pPr>
            <a:r>
              <a:rPr lang="en-US" dirty="0" smtClean="0"/>
              <a:t>It can be verbal or non verbal.</a:t>
            </a:r>
            <a:endParaRPr lang="en-US" dirty="0"/>
          </a:p>
          <a:p>
            <a:pPr>
              <a:buNone/>
            </a:pPr>
            <a:r>
              <a:rPr lang="en-US" dirty="0" smtClean="0"/>
              <a:t>Information need of patient and families is vital through good and effective communication.</a:t>
            </a:r>
          </a:p>
          <a:p>
            <a:pPr>
              <a:buNone/>
            </a:pPr>
            <a:r>
              <a:rPr lang="en-US" dirty="0" smtClean="0"/>
              <a:t>Adequate  information is necessary for full informed decision making.</a:t>
            </a:r>
          </a:p>
          <a:p>
            <a:pPr>
              <a:buNone/>
            </a:pP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Good Communication - Benefits</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Improves patients management</a:t>
            </a:r>
          </a:p>
          <a:p>
            <a:pPr>
              <a:buFont typeface="Wingdings" pitchFamily="2" charset="2"/>
              <a:buChar char="Ø"/>
            </a:pPr>
            <a:r>
              <a:rPr lang="en-US" dirty="0" smtClean="0"/>
              <a:t>Facilitates good decision making</a:t>
            </a:r>
          </a:p>
          <a:p>
            <a:pPr>
              <a:buFont typeface="Wingdings" pitchFamily="2" charset="2"/>
              <a:buChar char="Ø"/>
            </a:pPr>
            <a:r>
              <a:rPr lang="en-US" dirty="0" smtClean="0"/>
              <a:t>Wins cooperation from patient and relatives</a:t>
            </a:r>
          </a:p>
          <a:p>
            <a:pPr>
              <a:buFont typeface="Wingdings" pitchFamily="2" charset="2"/>
              <a:buChar char="Ø"/>
            </a:pPr>
            <a:r>
              <a:rPr lang="en-US" dirty="0" smtClean="0"/>
              <a:t>Reduces patient fears and anxiety</a:t>
            </a:r>
          </a:p>
          <a:p>
            <a:pPr>
              <a:buFont typeface="Wingdings" pitchFamily="2" charset="2"/>
              <a:buChar char="Ø"/>
            </a:pPr>
            <a:r>
              <a:rPr lang="en-US" dirty="0" smtClean="0"/>
              <a:t>Increases patient morale and satisfaction</a:t>
            </a:r>
          </a:p>
          <a:p>
            <a:pPr>
              <a:buFont typeface="Wingdings" pitchFamily="2" charset="2"/>
              <a:buChar char="Ø"/>
            </a:pPr>
            <a:r>
              <a:rPr lang="en-US" dirty="0" smtClean="0"/>
              <a:t>Allows patient and staff to get to know each other</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Good Communication Involves</a:t>
            </a:r>
            <a:endParaRPr lang="en-US" b="1" dirty="0"/>
          </a:p>
        </p:txBody>
      </p:sp>
      <p:sp>
        <p:nvSpPr>
          <p:cNvPr id="3" name="Content Placeholder 2"/>
          <p:cNvSpPr>
            <a:spLocks noGrp="1"/>
          </p:cNvSpPr>
          <p:nvPr>
            <p:ph idx="1"/>
          </p:nvPr>
        </p:nvSpPr>
        <p:spPr/>
        <p:txBody>
          <a:bodyPr/>
          <a:lstStyle/>
          <a:p>
            <a:pPr>
              <a:buFont typeface="Wingdings" pitchFamily="2" charset="2"/>
              <a:buChar char="Ø"/>
            </a:pPr>
            <a:r>
              <a:rPr lang="en-US" dirty="0" smtClean="0"/>
              <a:t>Openness and honesty</a:t>
            </a:r>
          </a:p>
          <a:p>
            <a:pPr>
              <a:buFont typeface="Wingdings" pitchFamily="2" charset="2"/>
              <a:buChar char="Ø"/>
            </a:pPr>
            <a:r>
              <a:rPr lang="en-US" dirty="0" smtClean="0"/>
              <a:t>Awareness</a:t>
            </a:r>
          </a:p>
          <a:p>
            <a:pPr>
              <a:buFont typeface="Wingdings" pitchFamily="2" charset="2"/>
              <a:buChar char="Ø"/>
            </a:pPr>
            <a:r>
              <a:rPr lang="en-US" dirty="0" smtClean="0"/>
              <a:t>Acceptance, knowing the patients demographic data</a:t>
            </a:r>
          </a:p>
          <a:p>
            <a:pPr>
              <a:buFont typeface="Wingdings" pitchFamily="2" charset="2"/>
              <a:buChar char="Ø"/>
            </a:pPr>
            <a:r>
              <a:rPr lang="en-US" dirty="0" smtClean="0"/>
              <a:t>Listening attentively</a:t>
            </a:r>
          </a:p>
          <a:p>
            <a:pPr>
              <a:buFont typeface="Wingdings" pitchFamily="2" charset="2"/>
              <a:buChar char="Ø"/>
            </a:pPr>
            <a:r>
              <a:rPr lang="en-US" dirty="0" smtClean="0"/>
              <a:t>Giving time for questions</a:t>
            </a:r>
          </a:p>
          <a:p>
            <a:pPr>
              <a:buFont typeface="Wingdings" pitchFamily="2" charset="2"/>
              <a:buChar char="Ø"/>
            </a:pPr>
            <a:r>
              <a:rPr lang="en-US" dirty="0" smtClean="0"/>
              <a:t>Involves patients and their families</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Unsatisfactory Communication </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Most HCP/HCW in P.C.N have poor or no training in communication and counseling skills-This is a critical clinical skill.</a:t>
            </a:r>
          </a:p>
          <a:p>
            <a:pPr marL="0" indent="0">
              <a:buNone/>
            </a:pPr>
            <a:r>
              <a:rPr lang="en-US" b="1" dirty="0" smtClean="0"/>
              <a:t>Poor comm.is manifested by;</a:t>
            </a:r>
          </a:p>
          <a:p>
            <a:pPr>
              <a:buFont typeface="Wingdings" pitchFamily="2" charset="2"/>
              <a:buChar char="Ø"/>
            </a:pPr>
            <a:r>
              <a:rPr lang="en-US" dirty="0" smtClean="0"/>
              <a:t>Using code language</a:t>
            </a:r>
          </a:p>
          <a:p>
            <a:pPr>
              <a:buFont typeface="Wingdings" pitchFamily="2" charset="2"/>
              <a:buChar char="Ø"/>
            </a:pPr>
            <a:r>
              <a:rPr lang="en-US" dirty="0" smtClean="0"/>
              <a:t>Giving false or no hope</a:t>
            </a:r>
          </a:p>
          <a:p>
            <a:pPr>
              <a:buFont typeface="Wingdings" pitchFamily="2" charset="2"/>
              <a:buChar char="Ø"/>
            </a:pPr>
            <a:r>
              <a:rPr lang="en-US" dirty="0" smtClean="0"/>
              <a:t>Lack of caring in relationships</a:t>
            </a:r>
          </a:p>
          <a:p>
            <a:pPr>
              <a:buFont typeface="Wingdings" pitchFamily="2" charset="2"/>
              <a:buChar char="Ø"/>
            </a:pPr>
            <a:r>
              <a:rPr lang="en-US" dirty="0" smtClean="0"/>
              <a:t>Lack of exploration</a:t>
            </a:r>
          </a:p>
          <a:p>
            <a:pPr>
              <a:buFont typeface="Wingdings" pitchFamily="2" charset="2"/>
              <a:buChar char="Ø"/>
            </a:pPr>
            <a:r>
              <a:rPr lang="en-US" dirty="0" smtClean="0"/>
              <a:t>Lack of trust</a:t>
            </a:r>
          </a:p>
          <a:p>
            <a:pPr marL="0" indent="0">
              <a:buNone/>
            </a:pPr>
            <a:r>
              <a:rPr lang="en-US" dirty="0" smtClean="0"/>
              <a:t>Thus special training in communication in the context of palliative care is required.</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Reasons why HCW are reluctant to communicate ;</a:t>
            </a:r>
            <a:endParaRPr lang="en-US" b="1" dirty="0"/>
          </a:p>
        </p:txBody>
      </p:sp>
      <p:sp>
        <p:nvSpPr>
          <p:cNvPr id="3" name="Content Placeholder 2"/>
          <p:cNvSpPr>
            <a:spLocks noGrp="1"/>
          </p:cNvSpPr>
          <p:nvPr>
            <p:ph idx="1"/>
          </p:nvPr>
        </p:nvSpPr>
        <p:spPr/>
        <p:txBody>
          <a:bodyPr>
            <a:normAutofit/>
          </a:bodyPr>
          <a:lstStyle/>
          <a:p>
            <a:r>
              <a:rPr lang="en-US" dirty="0" smtClean="0"/>
              <a:t>Inadequate skills due to poor training.</a:t>
            </a:r>
          </a:p>
          <a:p>
            <a:r>
              <a:rPr lang="en-US" dirty="0" smtClean="0"/>
              <a:t>Fear of provoking emotional  outburst</a:t>
            </a:r>
          </a:p>
          <a:p>
            <a:r>
              <a:rPr lang="en-US" dirty="0" smtClean="0"/>
              <a:t>Not knowing how to handle an emotional outburst</a:t>
            </a:r>
          </a:p>
          <a:p>
            <a:r>
              <a:rPr lang="en-US" dirty="0" smtClean="0"/>
              <a:t>Worries about containing one’s own emotions</a:t>
            </a:r>
          </a:p>
          <a:p>
            <a:r>
              <a:rPr lang="en-US" dirty="0" smtClean="0"/>
              <a:t>Fear of being blamed by patient and relatives for failure</a:t>
            </a:r>
          </a:p>
          <a:p>
            <a:r>
              <a:rPr lang="en-US" dirty="0" smtClean="0"/>
              <a:t>Over identification with certain patient</a:t>
            </a:r>
          </a:p>
          <a:p>
            <a:r>
              <a:rPr lang="en-US" dirty="0" smtClean="0"/>
              <a:t>Having to confront one’s own fears about death.</a:t>
            </a:r>
            <a:endParaRPr lang="en-US" dirty="0"/>
          </a:p>
        </p:txBody>
      </p:sp>
    </p:spTree>
    <p:extLst>
      <p:ext uri="{BB962C8B-B14F-4D97-AF65-F5344CB8AC3E}">
        <p14:creationId xmlns:p14="http://schemas.microsoft.com/office/powerpoint/2010/main" val="32363797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Eliciting patients Concern by:</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Physical</a:t>
            </a:r>
          </a:p>
          <a:p>
            <a:pPr>
              <a:buFont typeface="Wingdings" pitchFamily="2" charset="2"/>
              <a:buChar char="Ø"/>
            </a:pPr>
            <a:r>
              <a:rPr lang="en-US" dirty="0" smtClean="0"/>
              <a:t>Emotional</a:t>
            </a:r>
          </a:p>
          <a:p>
            <a:pPr>
              <a:buFont typeface="Wingdings" pitchFamily="2" charset="2"/>
              <a:buChar char="Ø"/>
            </a:pPr>
            <a:r>
              <a:rPr lang="en-US" dirty="0" smtClean="0"/>
              <a:t>Spiritual</a:t>
            </a:r>
          </a:p>
          <a:p>
            <a:pPr>
              <a:buFont typeface="Wingdings" pitchFamily="2" charset="2"/>
              <a:buChar char="Ø"/>
            </a:pPr>
            <a:r>
              <a:rPr lang="en-US" dirty="0" smtClean="0"/>
              <a:t>Intellectual</a:t>
            </a:r>
          </a:p>
          <a:p>
            <a:pPr>
              <a:buFont typeface="Wingdings" pitchFamily="2" charset="2"/>
              <a:buChar char="Ø"/>
            </a:pPr>
            <a:r>
              <a:rPr lang="en-US" dirty="0" smtClean="0"/>
              <a:t>Ideas</a:t>
            </a:r>
          </a:p>
          <a:p>
            <a:pPr>
              <a:buFont typeface="Wingdings" pitchFamily="2" charset="2"/>
              <a:buChar char="Ø"/>
            </a:pPr>
            <a:r>
              <a:rPr lang="en-US" dirty="0" smtClean="0"/>
              <a:t>Concerns</a:t>
            </a:r>
          </a:p>
          <a:p>
            <a:pPr>
              <a:buFont typeface="Wingdings" pitchFamily="2" charset="2"/>
              <a:buChar char="Ø"/>
            </a:pPr>
            <a:r>
              <a:rPr lang="en-US" dirty="0" smtClean="0"/>
              <a:t>Expectations</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Palliative care Communication</a:t>
            </a:r>
            <a:endParaRPr lang="en-US" b="1" dirty="0"/>
          </a:p>
        </p:txBody>
      </p:sp>
      <p:sp>
        <p:nvSpPr>
          <p:cNvPr id="3" name="Content Placeholder 2"/>
          <p:cNvSpPr>
            <a:spLocks noGrp="1"/>
          </p:cNvSpPr>
          <p:nvPr>
            <p:ph idx="1"/>
          </p:nvPr>
        </p:nvSpPr>
        <p:spPr/>
        <p:txBody>
          <a:bodyPr/>
          <a:lstStyle/>
          <a:p>
            <a:pPr>
              <a:buNone/>
            </a:pPr>
            <a:r>
              <a:rPr lang="en-US" dirty="0" smtClean="0"/>
              <a:t>This includes:</a:t>
            </a:r>
          </a:p>
          <a:p>
            <a:r>
              <a:rPr lang="en-US" dirty="0" smtClean="0"/>
              <a:t>Normal communication (Variety of subjects)</a:t>
            </a:r>
          </a:p>
          <a:p>
            <a:r>
              <a:rPr lang="en-US" dirty="0" smtClean="0"/>
              <a:t>Relating to diagnosis or prognosis</a:t>
            </a:r>
          </a:p>
          <a:p>
            <a:r>
              <a:rPr lang="en-US" dirty="0" smtClean="0"/>
              <a:t>Specific problem areas relating to dying</a:t>
            </a:r>
          </a:p>
          <a:p>
            <a:r>
              <a:rPr lang="en-US" dirty="0" smtClean="0"/>
              <a:t>Unique contribution of members (Multi disciplinary team)</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Principles of effective communication in palliative care</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Aims  to address all needs(Holistic) of patient, family and care provider.</a:t>
            </a:r>
          </a:p>
          <a:p>
            <a:r>
              <a:rPr lang="en-US" dirty="0" smtClean="0"/>
              <a:t>Provides information according to p.t preference –good/bad news.</a:t>
            </a:r>
          </a:p>
          <a:p>
            <a:r>
              <a:rPr lang="en-US" dirty="0" smtClean="0"/>
              <a:t>Invites patient to share in a conversation</a:t>
            </a:r>
          </a:p>
          <a:p>
            <a:r>
              <a:rPr lang="en-US" dirty="0" smtClean="0"/>
              <a:t>Aim to communicate the truth by means of accurate essential information</a:t>
            </a:r>
          </a:p>
          <a:p>
            <a:r>
              <a:rPr lang="en-US" dirty="0" smtClean="0"/>
              <a:t>Facilitates appropriate referrals,inter-displinaly assessment and continuity of care</a:t>
            </a:r>
          </a:p>
          <a:p>
            <a:r>
              <a:rPr lang="en-US" dirty="0" smtClean="0"/>
              <a:t>Use of available resources to address holistic needs and concerns.</a:t>
            </a:r>
          </a:p>
          <a:p>
            <a:r>
              <a:rPr lang="en-US" dirty="0" smtClean="0"/>
              <a:t>Provides patient with a sense of security, consistency and comfort.</a:t>
            </a:r>
          </a:p>
          <a:p>
            <a:r>
              <a:rPr lang="en-US" dirty="0" smtClean="0"/>
              <a:t>Educate family members and care providers on how to manage pain and other distress.</a:t>
            </a:r>
          </a:p>
          <a:p>
            <a:r>
              <a:rPr lang="en-US" dirty="0" smtClean="0"/>
              <a:t>Aim at improving relationship at all eves and to everyone.</a:t>
            </a:r>
          </a:p>
          <a:p>
            <a:r>
              <a:rPr lang="en-US" dirty="0" smtClean="0"/>
              <a:t>Document as appropriate</a:t>
            </a:r>
          </a:p>
          <a:p>
            <a:r>
              <a:rPr lang="en-US" dirty="0" smtClean="0"/>
              <a:t>Ensuring a good flow of information.</a:t>
            </a:r>
          </a:p>
          <a:p>
            <a:endParaRPr lang="en-US" dirty="0"/>
          </a:p>
        </p:txBody>
      </p:sp>
    </p:spTree>
    <p:extLst>
      <p:ext uri="{BB962C8B-B14F-4D97-AF65-F5344CB8AC3E}">
        <p14:creationId xmlns:p14="http://schemas.microsoft.com/office/powerpoint/2010/main" val="336893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 Skills</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Includes:</a:t>
            </a:r>
          </a:p>
          <a:p>
            <a:r>
              <a:rPr lang="en-US" dirty="0" smtClean="0"/>
              <a:t>Open questions</a:t>
            </a:r>
          </a:p>
          <a:p>
            <a:r>
              <a:rPr lang="en-US" dirty="0" smtClean="0"/>
              <a:t>Elicit (Get) information</a:t>
            </a:r>
          </a:p>
          <a:p>
            <a:r>
              <a:rPr lang="en-US" dirty="0" smtClean="0"/>
              <a:t>Give patient opportunity and time to respond</a:t>
            </a:r>
          </a:p>
          <a:p>
            <a:r>
              <a:rPr lang="en-US" dirty="0" smtClean="0"/>
              <a:t>Look for non verbal responses</a:t>
            </a:r>
          </a:p>
          <a:p>
            <a:r>
              <a:rPr lang="en-US" dirty="0" smtClean="0"/>
              <a:t>Communicate with empathy,sensitivity,compassion and support.</a:t>
            </a:r>
          </a:p>
          <a:p>
            <a:r>
              <a:rPr lang="en-US" dirty="0" smtClean="0"/>
              <a:t>Active listening.</a:t>
            </a:r>
          </a:p>
          <a:p>
            <a:r>
              <a:rPr lang="en-US" dirty="0" smtClean="0"/>
              <a:t>Respect their ethnic, cultural and religious roots.</a:t>
            </a:r>
          </a:p>
          <a:p>
            <a:r>
              <a:rPr lang="en-US" dirty="0" smtClean="0"/>
              <a:t>Debriefing is important</a:t>
            </a:r>
          </a:p>
          <a:p>
            <a:r>
              <a:rPr lang="en-US" dirty="0" smtClean="0"/>
              <a:t>Clear and suitable language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Helpful Conversation Tips</a:t>
            </a:r>
            <a:endParaRPr lang="en-US" b="1" dirty="0"/>
          </a:p>
        </p:txBody>
      </p:sp>
      <p:sp>
        <p:nvSpPr>
          <p:cNvPr id="3" name="Content Placeholder 2"/>
          <p:cNvSpPr>
            <a:spLocks noGrp="1"/>
          </p:cNvSpPr>
          <p:nvPr>
            <p:ph idx="1"/>
          </p:nvPr>
        </p:nvSpPr>
        <p:spPr/>
        <p:txBody>
          <a:bodyPr/>
          <a:lstStyle/>
          <a:p>
            <a:r>
              <a:rPr lang="en-US" b="1" dirty="0" smtClean="0"/>
              <a:t>Non-verbal prompting- </a:t>
            </a:r>
            <a:r>
              <a:rPr lang="en-US" dirty="0" smtClean="0"/>
              <a:t>Nodding, touching and maintaining eye contact</a:t>
            </a:r>
          </a:p>
          <a:p>
            <a:r>
              <a:rPr lang="en-US" b="1" dirty="0" smtClean="0"/>
              <a:t>Verbal Prompting- </a:t>
            </a:r>
            <a:r>
              <a:rPr lang="en-US" dirty="0" smtClean="0"/>
              <a:t>Explaining what you mean, helping to understand</a:t>
            </a:r>
          </a:p>
          <a:p>
            <a:r>
              <a:rPr lang="en-US" b="1" dirty="0" smtClean="0"/>
              <a:t>Repetition- </a:t>
            </a:r>
            <a:r>
              <a:rPr lang="en-US" dirty="0" smtClean="0"/>
              <a:t>Few key last words</a:t>
            </a:r>
          </a:p>
          <a:p>
            <a:pPr>
              <a:buFont typeface="Wingdings" pitchFamily="2" charset="2"/>
              <a:buChar char="ü"/>
            </a:pPr>
            <a:r>
              <a:rPr lang="en-US" dirty="0" smtClean="0"/>
              <a:t>Reflecting/paraphrasing</a:t>
            </a:r>
          </a:p>
          <a:p>
            <a:pPr>
              <a:buFont typeface="Wingdings" pitchFamily="2" charset="2"/>
              <a:buChar char="ü"/>
            </a:pPr>
            <a:r>
              <a:rPr lang="en-US" dirty="0" smtClean="0"/>
              <a:t>Displaying warmth and empathy</a:t>
            </a:r>
          </a:p>
          <a:p>
            <a:pPr>
              <a:buFont typeface="Wingdings" pitchFamily="2" charset="2"/>
              <a:buChar char="ü"/>
            </a:pPr>
            <a:r>
              <a:rPr lang="en-US" dirty="0" smtClean="0"/>
              <a:t>Allowing the patient to be emotional</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Level 3</a:t>
            </a:r>
            <a:r>
              <a:rPr lang="en-US" dirty="0" smtClean="0"/>
              <a:t>;-Goal is to achieve a satisfactory level of </a:t>
            </a:r>
          </a:p>
          <a:p>
            <a:pPr marL="0" indent="0">
              <a:buNone/>
            </a:pPr>
            <a:r>
              <a:rPr lang="en-US" dirty="0"/>
              <a:t> </a:t>
            </a:r>
            <a:r>
              <a:rPr lang="en-US" dirty="0" smtClean="0"/>
              <a:t>             comfort for the client.</a:t>
            </a:r>
          </a:p>
          <a:p>
            <a:pPr marL="0" indent="0">
              <a:buNone/>
            </a:pPr>
            <a:r>
              <a:rPr lang="en-US" dirty="0"/>
              <a:t> </a:t>
            </a:r>
            <a:r>
              <a:rPr lang="en-US" dirty="0" smtClean="0"/>
              <a:t>            ;-Clients becomes unwilling and are </a:t>
            </a:r>
          </a:p>
          <a:p>
            <a:pPr marL="0" indent="0">
              <a:buNone/>
            </a:pPr>
            <a:r>
              <a:rPr lang="en-US" dirty="0"/>
              <a:t> </a:t>
            </a:r>
            <a:r>
              <a:rPr lang="en-US" dirty="0" smtClean="0"/>
              <a:t>             unable to tolerate the side effects </a:t>
            </a:r>
          </a:p>
          <a:p>
            <a:pPr marL="0" indent="0">
              <a:buNone/>
            </a:pPr>
            <a:r>
              <a:rPr lang="en-US" dirty="0"/>
              <a:t> </a:t>
            </a:r>
            <a:r>
              <a:rPr lang="en-US" dirty="0" smtClean="0"/>
              <a:t>             associated with aggressive interventions.</a:t>
            </a:r>
          </a:p>
          <a:p>
            <a:pPr marL="0" indent="0">
              <a:buNone/>
            </a:pPr>
            <a:r>
              <a:rPr lang="en-US" dirty="0"/>
              <a:t> </a:t>
            </a:r>
            <a:r>
              <a:rPr lang="en-US" dirty="0" smtClean="0"/>
              <a:t>             ;-The </a:t>
            </a:r>
            <a:r>
              <a:rPr lang="en-US" dirty="0" err="1" smtClean="0"/>
              <a:t>pscho</a:t>
            </a:r>
            <a:r>
              <a:rPr lang="en-US" dirty="0" smtClean="0"/>
              <a:t>- emotional goal is to </a:t>
            </a:r>
          </a:p>
          <a:p>
            <a:pPr marL="0" indent="0">
              <a:buNone/>
            </a:pPr>
            <a:r>
              <a:rPr lang="en-US" dirty="0"/>
              <a:t> </a:t>
            </a:r>
            <a:r>
              <a:rPr lang="en-US" dirty="0" smtClean="0"/>
              <a:t>              surrender and accept the disease</a:t>
            </a:r>
          </a:p>
          <a:p>
            <a:pPr marL="0" indent="0">
              <a:buNone/>
            </a:pPr>
            <a:r>
              <a:rPr lang="en-US" dirty="0"/>
              <a:t> </a:t>
            </a:r>
            <a:r>
              <a:rPr lang="en-US" dirty="0" smtClean="0"/>
              <a:t>              Progress.</a:t>
            </a:r>
            <a:endParaRPr lang="en-US" dirty="0"/>
          </a:p>
        </p:txBody>
      </p:sp>
    </p:spTree>
    <p:extLst>
      <p:ext uri="{BB962C8B-B14F-4D97-AF65-F5344CB8AC3E}">
        <p14:creationId xmlns:p14="http://schemas.microsoft.com/office/powerpoint/2010/main" val="13843308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 for palliative Care</a:t>
            </a:r>
            <a:endParaRPr lang="en-US" b="1" dirty="0"/>
          </a:p>
        </p:txBody>
      </p:sp>
      <p:sp>
        <p:nvSpPr>
          <p:cNvPr id="3" name="Content Placeholder 2"/>
          <p:cNvSpPr>
            <a:spLocks noGrp="1"/>
          </p:cNvSpPr>
          <p:nvPr>
            <p:ph idx="1"/>
          </p:nvPr>
        </p:nvSpPr>
        <p:spPr/>
        <p:txBody>
          <a:bodyPr/>
          <a:lstStyle/>
          <a:p>
            <a:r>
              <a:rPr lang="en-US" dirty="0" smtClean="0"/>
              <a:t>How much does the patient know?</a:t>
            </a:r>
          </a:p>
          <a:p>
            <a:r>
              <a:rPr lang="en-US" dirty="0" smtClean="0"/>
              <a:t>How much does the patient want to know</a:t>
            </a:r>
          </a:p>
          <a:p>
            <a:r>
              <a:rPr lang="en-US" dirty="0" smtClean="0"/>
              <a:t>Sharing news</a:t>
            </a:r>
          </a:p>
          <a:p>
            <a:r>
              <a:rPr lang="en-US" dirty="0" smtClean="0"/>
              <a:t>What next?</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Bad News</a:t>
            </a:r>
            <a:endParaRPr lang="en-US" b="1" dirty="0"/>
          </a:p>
        </p:txBody>
      </p:sp>
      <p:sp>
        <p:nvSpPr>
          <p:cNvPr id="3" name="Content Placeholder 2"/>
          <p:cNvSpPr>
            <a:spLocks noGrp="1"/>
          </p:cNvSpPr>
          <p:nvPr>
            <p:ph idx="1"/>
          </p:nvPr>
        </p:nvSpPr>
        <p:spPr/>
        <p:txBody>
          <a:bodyPr/>
          <a:lstStyle/>
          <a:p>
            <a:pPr>
              <a:buNone/>
            </a:pPr>
            <a:r>
              <a:rPr lang="en-US" b="1" dirty="0" smtClean="0"/>
              <a:t>Definition: </a:t>
            </a:r>
          </a:p>
          <a:p>
            <a:pPr>
              <a:buNone/>
            </a:pPr>
            <a:r>
              <a:rPr lang="en-US" dirty="0" smtClean="0"/>
              <a:t>Any news that internally alters the patient’s view of his/her future (Buchman 1988)</a:t>
            </a:r>
          </a:p>
          <a:p>
            <a:pPr>
              <a:buNone/>
            </a:pPr>
            <a:r>
              <a:rPr lang="en-US" b="1" dirty="0" smtClean="0"/>
              <a:t>Key to the Breaking of Bad News</a:t>
            </a:r>
          </a:p>
          <a:p>
            <a:pPr>
              <a:buNone/>
            </a:pPr>
            <a:r>
              <a:rPr lang="en-US" dirty="0" smtClean="0"/>
              <a:t>Try to slow down the speed of the transition from a patients perception of himself as being well to the realization that  he/she has a life threatening disease (Magiure &amp; Faulkner 1988</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Sharing the bad news</a:t>
            </a:r>
            <a:endParaRPr lang="en-US" b="1" dirty="0"/>
          </a:p>
        </p:txBody>
      </p:sp>
      <p:sp>
        <p:nvSpPr>
          <p:cNvPr id="3" name="Content Placeholder 2"/>
          <p:cNvSpPr>
            <a:spLocks noGrp="1"/>
          </p:cNvSpPr>
          <p:nvPr>
            <p:ph idx="1"/>
          </p:nvPr>
        </p:nvSpPr>
        <p:spPr/>
        <p:txBody>
          <a:bodyPr/>
          <a:lstStyle/>
          <a:p>
            <a:r>
              <a:rPr lang="en-US" dirty="0" smtClean="0"/>
              <a:t>Say it with compassion in clear language and stop to allow the person to react</a:t>
            </a:r>
          </a:p>
          <a:p>
            <a:r>
              <a:rPr lang="en-US" dirty="0" smtClean="0"/>
              <a:t>Don’t minimize, avoid vagueness or confusion</a:t>
            </a:r>
          </a:p>
          <a:p>
            <a:r>
              <a:rPr lang="en-US" dirty="0" smtClean="0"/>
              <a:t>Imply that you are sorry</a:t>
            </a:r>
          </a:p>
          <a:p>
            <a:r>
              <a:rPr lang="en-US" dirty="0" smtClean="0"/>
              <a:t>Be prepared for reactions like: Tears, anger, sadness, love, anxiety, relief, disbelief, fear shame, blame, guilt and denial.</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Listen quietly and attentively</a:t>
            </a:r>
          </a:p>
          <a:p>
            <a:r>
              <a:rPr lang="en-US" dirty="0" smtClean="0"/>
              <a:t>Encourage description of feelings</a:t>
            </a:r>
          </a:p>
          <a:p>
            <a:r>
              <a:rPr lang="en-US" dirty="0" smtClean="0"/>
              <a:t>Allow time to express feelings</a:t>
            </a:r>
          </a:p>
          <a:p>
            <a:r>
              <a:rPr lang="en-US" dirty="0" smtClean="0"/>
              <a:t>Respond in appropriate reassuring manner</a:t>
            </a:r>
          </a:p>
          <a:p>
            <a:r>
              <a:rPr lang="en-US" dirty="0" smtClean="0"/>
              <a:t>Establish plan for future visits and discussions</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Next?</a:t>
            </a:r>
            <a:endParaRPr lang="en-US" b="1" dirty="0"/>
          </a:p>
        </p:txBody>
      </p:sp>
      <p:sp>
        <p:nvSpPr>
          <p:cNvPr id="3" name="Content Placeholder 2"/>
          <p:cNvSpPr>
            <a:spLocks noGrp="1"/>
          </p:cNvSpPr>
          <p:nvPr>
            <p:ph idx="1"/>
          </p:nvPr>
        </p:nvSpPr>
        <p:spPr/>
        <p:txBody>
          <a:bodyPr>
            <a:normAutofit/>
          </a:bodyPr>
          <a:lstStyle/>
          <a:p>
            <a:r>
              <a:rPr lang="en-US" dirty="0" smtClean="0"/>
              <a:t>Explore feelings and concern</a:t>
            </a:r>
          </a:p>
          <a:p>
            <a:r>
              <a:rPr lang="en-US" dirty="0" smtClean="0"/>
              <a:t>Deal with the feelings and concern</a:t>
            </a:r>
          </a:p>
          <a:p>
            <a:r>
              <a:rPr lang="en-US" dirty="0" smtClean="0"/>
              <a:t>Offer an ongoing support</a:t>
            </a:r>
          </a:p>
          <a:p>
            <a:r>
              <a:rPr lang="en-US" dirty="0" smtClean="0"/>
              <a:t>Allow patient to make his/ her own decisions</a:t>
            </a:r>
          </a:p>
          <a:p>
            <a:r>
              <a:rPr lang="en-US" dirty="0" smtClean="0"/>
              <a:t>Emphasize that time for death is unpredictable</a:t>
            </a:r>
          </a:p>
          <a:p>
            <a:r>
              <a:rPr lang="en-US" dirty="0" smtClean="0"/>
              <a:t>Encourage activities to maximize quality of life</a:t>
            </a:r>
          </a:p>
          <a:p>
            <a:r>
              <a:rPr lang="en-US" dirty="0" smtClean="0"/>
              <a:t>Encourage relatives to be part of caring team</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Communicating Bad News</a:t>
            </a:r>
            <a:endParaRPr lang="en-US" b="1" dirty="0"/>
          </a:p>
        </p:txBody>
      </p:sp>
      <p:sp>
        <p:nvSpPr>
          <p:cNvPr id="3" name="Content Placeholder 2"/>
          <p:cNvSpPr>
            <a:spLocks noGrp="1"/>
          </p:cNvSpPr>
          <p:nvPr>
            <p:ph idx="1"/>
          </p:nvPr>
        </p:nvSpPr>
        <p:spPr/>
        <p:txBody>
          <a:bodyPr/>
          <a:lstStyle/>
          <a:p>
            <a:pPr>
              <a:buNone/>
            </a:pPr>
            <a:r>
              <a:rPr lang="en-US" dirty="0" smtClean="0"/>
              <a:t>Communicating Bad News is an essential skill for physicians, nurses e.tc.</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Protocol For Communicating Bad News</a:t>
            </a:r>
            <a:endParaRPr lang="en-US" b="1" dirty="0"/>
          </a:p>
        </p:txBody>
      </p:sp>
      <p:sp>
        <p:nvSpPr>
          <p:cNvPr id="3" name="Content Placeholder 2"/>
          <p:cNvSpPr>
            <a:spLocks noGrp="1"/>
          </p:cNvSpPr>
          <p:nvPr>
            <p:ph idx="1"/>
          </p:nvPr>
        </p:nvSpPr>
        <p:spPr/>
        <p:txBody>
          <a:bodyPr/>
          <a:lstStyle/>
          <a:p>
            <a:pPr>
              <a:buNone/>
            </a:pPr>
            <a:r>
              <a:rPr lang="en-US" dirty="0" smtClean="0"/>
              <a:t>1. Getting Started</a:t>
            </a:r>
          </a:p>
          <a:p>
            <a:pPr>
              <a:buNone/>
            </a:pPr>
            <a:r>
              <a:rPr lang="en-US" dirty="0" smtClean="0"/>
              <a:t>2.What does the patient know</a:t>
            </a:r>
          </a:p>
          <a:p>
            <a:pPr>
              <a:buNone/>
            </a:pPr>
            <a:r>
              <a:rPr lang="en-US" dirty="0" smtClean="0"/>
              <a:t>3. How much does the patient want to know?</a:t>
            </a:r>
          </a:p>
          <a:p>
            <a:pPr>
              <a:buNone/>
            </a:pPr>
            <a:r>
              <a:rPr lang="en-US" dirty="0" smtClean="0"/>
              <a:t>4. Share the information</a:t>
            </a:r>
          </a:p>
          <a:p>
            <a:pPr>
              <a:buNone/>
            </a:pPr>
            <a:r>
              <a:rPr lang="en-US" dirty="0" smtClean="0"/>
              <a:t>5. Respond to patient and the family’s feelings</a:t>
            </a:r>
          </a:p>
          <a:p>
            <a:pPr>
              <a:buNone/>
            </a:pPr>
            <a:r>
              <a:rPr lang="en-US" dirty="0" smtClean="0"/>
              <a:t>6. Plan with the patient and family and do follow up</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Recommended 6 step protocol</a:t>
            </a:r>
            <a:endParaRPr lang="en-US" b="1" dirty="0"/>
          </a:p>
        </p:txBody>
      </p:sp>
      <p:sp>
        <p:nvSpPr>
          <p:cNvPr id="3" name="Content Placeholder 2"/>
          <p:cNvSpPr>
            <a:spLocks noGrp="1"/>
          </p:cNvSpPr>
          <p:nvPr>
            <p:ph idx="1"/>
          </p:nvPr>
        </p:nvSpPr>
        <p:spPr/>
        <p:txBody>
          <a:bodyPr>
            <a:normAutofit/>
          </a:bodyPr>
          <a:lstStyle/>
          <a:p>
            <a:pPr>
              <a:buNone/>
            </a:pPr>
            <a:r>
              <a:rPr lang="en-US" dirty="0" smtClean="0"/>
              <a:t>Adapted from : </a:t>
            </a:r>
            <a:r>
              <a:rPr lang="en-US" i="1" dirty="0" smtClean="0"/>
              <a:t>How to break bad news: </a:t>
            </a:r>
            <a:r>
              <a:rPr lang="en-US" dirty="0" smtClean="0"/>
              <a:t>A Guide </a:t>
            </a:r>
            <a:r>
              <a:rPr lang="en-US" i="1" dirty="0" smtClean="0"/>
              <a:t>For Health Care Professional by </a:t>
            </a:r>
            <a:r>
              <a:rPr lang="en-US" dirty="0" smtClean="0"/>
              <a:t>Robert Buckman </a:t>
            </a:r>
            <a:r>
              <a:rPr lang="en-US" b="1" dirty="0" smtClean="0"/>
              <a:t> </a:t>
            </a:r>
          </a:p>
          <a:p>
            <a:r>
              <a:rPr lang="en-US" b="1" dirty="0" smtClean="0"/>
              <a:t>Step 1 to 3:  </a:t>
            </a:r>
            <a:r>
              <a:rPr lang="en-US" dirty="0" smtClean="0"/>
              <a:t>Deals with preparatory activities that could be completed before the session at which the carer actually delivers the bad news</a:t>
            </a:r>
          </a:p>
          <a:p>
            <a:r>
              <a:rPr lang="en-US" b="1" dirty="0" smtClean="0"/>
              <a:t>Step 4: </a:t>
            </a:r>
            <a:r>
              <a:rPr lang="en-US" dirty="0" smtClean="0"/>
              <a:t>The news are delivered</a:t>
            </a:r>
          </a:p>
          <a:p>
            <a:r>
              <a:rPr lang="en-US" b="1" dirty="0" smtClean="0"/>
              <a:t>Step 5 to 6: </a:t>
            </a:r>
            <a:r>
              <a:rPr lang="en-US" dirty="0" smtClean="0"/>
              <a:t>Permits the carer to respond to the patient’s reactions and constructively plan for follow up</a:t>
            </a:r>
            <a:endParaRPr lang="en-US" b="1" dirty="0" smtClean="0"/>
          </a:p>
          <a:p>
            <a:endParaRPr lang="en-US" b="1"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Getting started</a:t>
            </a:r>
            <a:endParaRPr lang="en-US" b="1" dirty="0"/>
          </a:p>
        </p:txBody>
      </p:sp>
      <p:sp>
        <p:nvSpPr>
          <p:cNvPr id="3" name="Content Placeholder 2"/>
          <p:cNvSpPr>
            <a:spLocks noGrp="1"/>
          </p:cNvSpPr>
          <p:nvPr>
            <p:ph idx="1"/>
          </p:nvPr>
        </p:nvSpPr>
        <p:spPr/>
        <p:txBody>
          <a:bodyPr/>
          <a:lstStyle/>
          <a:p>
            <a:r>
              <a:rPr lang="en-US" dirty="0" smtClean="0"/>
              <a:t>Plan what you will say, confirm medical facts. Do not delegate</a:t>
            </a:r>
          </a:p>
          <a:p>
            <a:r>
              <a:rPr lang="en-US" dirty="0" smtClean="0"/>
              <a:t>Create a conducive environment</a:t>
            </a:r>
          </a:p>
          <a:p>
            <a:r>
              <a:rPr lang="en-US" dirty="0" smtClean="0"/>
              <a:t>Allot adequate time</a:t>
            </a:r>
          </a:p>
          <a:p>
            <a:r>
              <a:rPr lang="en-US" dirty="0" smtClean="0"/>
              <a:t>Prevent interruptions</a:t>
            </a:r>
          </a:p>
          <a:p>
            <a:r>
              <a:rPr lang="en-US" dirty="0" smtClean="0"/>
              <a:t>Determine whom else then patient would like to be present i.e. Child, parent, spouse e.t.c.</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Step 2: What does the patient know?</a:t>
            </a:r>
            <a:endParaRPr lang="en-US" b="1" dirty="0"/>
          </a:p>
        </p:txBody>
      </p:sp>
      <p:sp>
        <p:nvSpPr>
          <p:cNvPr id="3" name="Content Placeholder 2"/>
          <p:cNvSpPr>
            <a:spLocks noGrp="1"/>
          </p:cNvSpPr>
          <p:nvPr>
            <p:ph idx="1"/>
          </p:nvPr>
        </p:nvSpPr>
        <p:spPr/>
        <p:txBody>
          <a:bodyPr/>
          <a:lstStyle/>
          <a:p>
            <a:r>
              <a:rPr lang="en-US" dirty="0" smtClean="0"/>
              <a:t>Establish what the patient knows</a:t>
            </a:r>
          </a:p>
          <a:p>
            <a:r>
              <a:rPr lang="en-US" dirty="0" smtClean="0"/>
              <a:t>Assess ability to comprehend new bad news</a:t>
            </a:r>
          </a:p>
          <a:p>
            <a:r>
              <a:rPr lang="en-US" dirty="0" smtClean="0"/>
              <a:t>Reschedule if un prepared</a:t>
            </a:r>
          </a:p>
          <a:p>
            <a:r>
              <a:rPr lang="en-US" dirty="0" smtClean="0"/>
              <a:t>Start discussion by establishing what the patient and family know about the patient’s health. With this, ascertain if the patient and relatives are able to comprehend bad news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eorgia" pitchFamily="18" charset="0"/>
              </a:rPr>
              <a:t>Difference between palliative care and hospice care</a:t>
            </a:r>
            <a:endParaRPr lang="en-US" dirty="0"/>
          </a:p>
        </p:txBody>
      </p:sp>
      <p:sp>
        <p:nvSpPr>
          <p:cNvPr id="3" name="Content Placeholder 2"/>
          <p:cNvSpPr>
            <a:spLocks noGrp="1"/>
          </p:cNvSpPr>
          <p:nvPr>
            <p:ph idx="1"/>
          </p:nvPr>
        </p:nvSpPr>
        <p:spPr/>
        <p:txBody>
          <a:bodyPr>
            <a:normAutofit/>
          </a:bodyPr>
          <a:lstStyle/>
          <a:p>
            <a:pPr>
              <a:buClr>
                <a:srgbClr val="5F5F5F"/>
              </a:buClr>
              <a:buSzPct val="70000"/>
              <a:buFont typeface="Wingdings" pitchFamily="2" charset="2"/>
              <a:buChar char="q"/>
            </a:pPr>
            <a:endParaRPr lang="en-US" dirty="0" smtClean="0">
              <a:latin typeface="Georgia" pitchFamily="18" charset="0"/>
            </a:endParaRPr>
          </a:p>
          <a:p>
            <a:endParaRPr lang="en-US" dirty="0"/>
          </a:p>
        </p:txBody>
      </p:sp>
      <p:graphicFrame>
        <p:nvGraphicFramePr>
          <p:cNvPr id="5" name="Table 4"/>
          <p:cNvGraphicFramePr>
            <a:graphicFrameLocks noGrp="1"/>
          </p:cNvGraphicFramePr>
          <p:nvPr/>
        </p:nvGraphicFramePr>
        <p:xfrm>
          <a:off x="1447800" y="1524000"/>
          <a:ext cx="7162800" cy="5125720"/>
        </p:xfrm>
        <a:graphic>
          <a:graphicData uri="http://schemas.openxmlformats.org/drawingml/2006/table">
            <a:tbl>
              <a:tblPr firstRow="1" bandRow="1">
                <a:tableStyleId>{5C22544A-7EE6-4342-B048-85BDC9FD1C3A}</a:tableStyleId>
              </a:tblPr>
              <a:tblGrid>
                <a:gridCol w="2032000"/>
                <a:gridCol w="2032000"/>
                <a:gridCol w="3098800"/>
              </a:tblGrid>
              <a:tr h="370840">
                <a:tc>
                  <a:txBody>
                    <a:bodyPr/>
                    <a:lstStyle/>
                    <a:p>
                      <a:r>
                        <a:rPr lang="en-US" dirty="0" smtClean="0"/>
                        <a:t>DESCRIPTION</a:t>
                      </a:r>
                      <a:endParaRPr lang="en-US" dirty="0"/>
                    </a:p>
                  </a:txBody>
                  <a:tcPr/>
                </a:tc>
                <a:tc>
                  <a:txBody>
                    <a:bodyPr/>
                    <a:lstStyle/>
                    <a:p>
                      <a:r>
                        <a:rPr lang="en-US" dirty="0" smtClean="0"/>
                        <a:t>PALLIATIVE CARE</a:t>
                      </a:r>
                      <a:endParaRPr lang="en-US" dirty="0"/>
                    </a:p>
                  </a:txBody>
                  <a:tcPr/>
                </a:tc>
                <a:tc>
                  <a:txBody>
                    <a:bodyPr/>
                    <a:lstStyle/>
                    <a:p>
                      <a:r>
                        <a:rPr lang="en-US" dirty="0" smtClean="0"/>
                        <a:t>HOSPICE CARE</a:t>
                      </a:r>
                      <a:endParaRPr lang="en-US" dirty="0"/>
                    </a:p>
                  </a:txBody>
                  <a:tcPr/>
                </a:tc>
              </a:tr>
              <a:tr h="370840">
                <a:tc>
                  <a:txBody>
                    <a:bodyPr/>
                    <a:lstStyle/>
                    <a:p>
                      <a:r>
                        <a:rPr lang="en-US" dirty="0" smtClean="0"/>
                        <a:t>PLACE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Palliative care can be administered in the home.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 It is most common to receive palliative care in an institution such as a hospital, extended care facility, or nursing home that is associated with a palliative care team.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 Hospice often relies upon the family caregiver, as well as a visiting hospice nurse.  Hospice can provide round-the-clock care in a nursing home, a specially equipped hospice facility, or, on occasion, in a hospital.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questions</a:t>
            </a:r>
            <a:endParaRPr lang="en-US" b="1" dirty="0"/>
          </a:p>
        </p:txBody>
      </p:sp>
      <p:sp>
        <p:nvSpPr>
          <p:cNvPr id="3" name="Content Placeholder 2"/>
          <p:cNvSpPr>
            <a:spLocks noGrp="1"/>
          </p:cNvSpPr>
          <p:nvPr>
            <p:ph idx="1"/>
          </p:nvPr>
        </p:nvSpPr>
        <p:spPr/>
        <p:txBody>
          <a:bodyPr/>
          <a:lstStyle/>
          <a:p>
            <a:r>
              <a:rPr lang="en-US" dirty="0" smtClean="0"/>
              <a:t>What do you understand about your illness?</a:t>
            </a:r>
          </a:p>
          <a:p>
            <a:r>
              <a:rPr lang="en-US" dirty="0" smtClean="0"/>
              <a:t>How would you describe your condition?</a:t>
            </a:r>
          </a:p>
          <a:p>
            <a:r>
              <a:rPr lang="en-US" dirty="0" smtClean="0"/>
              <a:t>Have you been worried about your illness or symptoms</a:t>
            </a:r>
          </a:p>
          <a:p>
            <a:r>
              <a:rPr lang="en-US" dirty="0" smtClean="0"/>
              <a:t>What did other doctors tell you about your condition or any procedures that you had?</a:t>
            </a:r>
          </a:p>
          <a:p>
            <a:r>
              <a:rPr lang="en-US" dirty="0" smtClean="0"/>
              <a:t>When you had……symptom, what did you think it might be?</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What did Dr. X tell you when he sent you here?</a:t>
            </a:r>
          </a:p>
          <a:p>
            <a:r>
              <a:rPr lang="en-US" dirty="0" smtClean="0"/>
              <a:t>Did you think something serious was going on?</a:t>
            </a:r>
          </a:p>
          <a:p>
            <a:pPr>
              <a:buNone/>
            </a:pPr>
            <a:r>
              <a:rPr lang="en-US" dirty="0" smtClean="0"/>
              <a:t>NB: </a:t>
            </a:r>
          </a:p>
          <a:p>
            <a:r>
              <a:rPr lang="en-US" dirty="0" smtClean="0"/>
              <a:t>Patient may remain quiet</a:t>
            </a:r>
          </a:p>
          <a:p>
            <a:r>
              <a:rPr lang="en-US" dirty="0" smtClean="0"/>
              <a:t>Try to find out the fear he has</a:t>
            </a:r>
          </a:p>
          <a:p>
            <a:r>
              <a:rPr lang="en-US" dirty="0" smtClean="0"/>
              <a:t>If patient is not opening up, reschedule the meeting</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How Much does the patient know?</a:t>
            </a:r>
            <a:endParaRPr lang="en-US" b="1" dirty="0"/>
          </a:p>
        </p:txBody>
      </p:sp>
      <p:sp>
        <p:nvSpPr>
          <p:cNvPr id="3" name="Content Placeholder 2"/>
          <p:cNvSpPr>
            <a:spLocks noGrp="1"/>
          </p:cNvSpPr>
          <p:nvPr>
            <p:ph idx="1"/>
          </p:nvPr>
        </p:nvSpPr>
        <p:spPr/>
        <p:txBody>
          <a:bodyPr/>
          <a:lstStyle/>
          <a:p>
            <a:r>
              <a:rPr lang="en-US" dirty="0" smtClean="0"/>
              <a:t>Recognize and support various patient’s preference</a:t>
            </a:r>
          </a:p>
          <a:p>
            <a:r>
              <a:rPr lang="en-US" dirty="0" smtClean="0"/>
              <a:t>Declines voluntarily to receive information</a:t>
            </a:r>
          </a:p>
          <a:p>
            <a:r>
              <a:rPr lang="en-US" dirty="0" smtClean="0"/>
              <a:t>Designates someone to communicate on his/her behalf</a:t>
            </a:r>
          </a:p>
          <a:p>
            <a:pPr>
              <a:buNone/>
            </a:pPr>
            <a:r>
              <a:rPr lang="en-US" b="1" dirty="0" smtClean="0"/>
              <a:t>NB:</a:t>
            </a:r>
          </a:p>
          <a:p>
            <a:pPr>
              <a:buNone/>
            </a:pPr>
            <a:r>
              <a:rPr lang="en-US" dirty="0" smtClean="0"/>
              <a:t>People handle information differently according to:</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Race</a:t>
            </a:r>
          </a:p>
          <a:p>
            <a:r>
              <a:rPr lang="en-US" dirty="0" smtClean="0"/>
              <a:t>Ethnicity</a:t>
            </a:r>
          </a:p>
          <a:p>
            <a:r>
              <a:rPr lang="en-US" dirty="0" smtClean="0"/>
              <a:t>Culture</a:t>
            </a:r>
          </a:p>
          <a:p>
            <a:r>
              <a:rPr lang="en-US" dirty="0" smtClean="0"/>
              <a:t>Religion, </a:t>
            </a:r>
          </a:p>
          <a:p>
            <a:r>
              <a:rPr lang="en-US" dirty="0" smtClean="0"/>
              <a:t>social economic status</a:t>
            </a:r>
          </a:p>
          <a:p>
            <a:r>
              <a:rPr lang="en-US" dirty="0" smtClean="0"/>
              <a:t>Age</a:t>
            </a:r>
          </a:p>
          <a:p>
            <a:r>
              <a:rPr lang="en-US" dirty="0" smtClean="0"/>
              <a:t>Development level</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Establish what and how much each patient or parent if a child wants to know.</a:t>
            </a:r>
          </a:p>
          <a:p>
            <a:r>
              <a:rPr lang="en-US" dirty="0" smtClean="0"/>
              <a:t>Ask how they would want to receive the information</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Questions</a:t>
            </a:r>
            <a:endParaRPr lang="en-US" b="1" dirty="0"/>
          </a:p>
        </p:txBody>
      </p:sp>
      <p:sp>
        <p:nvSpPr>
          <p:cNvPr id="3" name="Content Placeholder 2"/>
          <p:cNvSpPr>
            <a:spLocks noGrp="1"/>
          </p:cNvSpPr>
          <p:nvPr>
            <p:ph idx="1"/>
          </p:nvPr>
        </p:nvSpPr>
        <p:spPr/>
        <p:txBody>
          <a:bodyPr>
            <a:normAutofit/>
          </a:bodyPr>
          <a:lstStyle/>
          <a:p>
            <a:r>
              <a:rPr lang="en-US" dirty="0" smtClean="0"/>
              <a:t>If this condition turns out to be something serious, do you want to know?</a:t>
            </a:r>
          </a:p>
          <a:p>
            <a:r>
              <a:rPr lang="en-US" dirty="0" smtClean="0"/>
              <a:t>Would you want me to tell you the full details of your condition? If not, is there someone else you would want me to talk to?</a:t>
            </a:r>
          </a:p>
          <a:p>
            <a:r>
              <a:rPr lang="en-US" dirty="0" smtClean="0"/>
              <a:t>Some people really do not want to be told what is wrong with them, but would rather have their families told instead. What do you prefer?</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r>
              <a:rPr lang="en-US" dirty="0" smtClean="0"/>
              <a:t>Do you want me to go over test results and explain exactly what I think is wrong?</a:t>
            </a:r>
          </a:p>
          <a:p>
            <a:r>
              <a:rPr lang="en-US" dirty="0" smtClean="0"/>
              <a:t>Whom should I talk to about these issues</a:t>
            </a:r>
          </a:p>
          <a:p>
            <a:pPr>
              <a:buNone/>
            </a:pPr>
            <a:endParaRPr lang="en-US" dirty="0" smtClean="0"/>
          </a:p>
          <a:p>
            <a:pPr>
              <a:buNone/>
            </a:pPr>
            <a:r>
              <a:rPr lang="en-US" b="1" u="sng" dirty="0" smtClean="0"/>
              <a:t>Advanced Preparation</a:t>
            </a:r>
          </a:p>
          <a:p>
            <a:r>
              <a:rPr lang="en-US" dirty="0" smtClean="0"/>
              <a:t>Do initial assessment</a:t>
            </a:r>
          </a:p>
          <a:p>
            <a:r>
              <a:rPr lang="en-US" dirty="0" smtClean="0"/>
              <a:t>Preparation for critical test</a:t>
            </a:r>
          </a:p>
          <a:p>
            <a:r>
              <a:rPr lang="en-US" dirty="0" smtClean="0"/>
              <a:t>What does the patient know</a:t>
            </a:r>
          </a:p>
          <a:p>
            <a:r>
              <a:rPr lang="en-US" dirty="0" smtClean="0"/>
              <a:t>How does the patient handle information?</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family say “Don’t tell”</a:t>
            </a:r>
            <a:endParaRPr lang="en-US" dirty="0"/>
          </a:p>
        </p:txBody>
      </p:sp>
      <p:sp>
        <p:nvSpPr>
          <p:cNvPr id="3" name="Content Placeholder 2"/>
          <p:cNvSpPr>
            <a:spLocks noGrp="1"/>
          </p:cNvSpPr>
          <p:nvPr>
            <p:ph idx="1"/>
          </p:nvPr>
        </p:nvSpPr>
        <p:spPr/>
        <p:txBody>
          <a:bodyPr>
            <a:normAutofit/>
          </a:bodyPr>
          <a:lstStyle/>
          <a:p>
            <a:r>
              <a:rPr lang="en-US" dirty="0" smtClean="0"/>
              <a:t>Obtain consent from patient and relatives for legal purposes</a:t>
            </a:r>
          </a:p>
          <a:p>
            <a:r>
              <a:rPr lang="en-US" dirty="0" smtClean="0"/>
              <a:t>Promote congenial family alliance</a:t>
            </a:r>
          </a:p>
          <a:p>
            <a:r>
              <a:rPr lang="en-US" dirty="0" smtClean="0"/>
              <a:t>Honesty with a child promotes trust</a:t>
            </a:r>
          </a:p>
          <a:p>
            <a:pPr>
              <a:buNone/>
            </a:pPr>
            <a:r>
              <a:rPr lang="en-US" b="1" dirty="0" smtClean="0"/>
              <a:t>ASK THE FAMILY:</a:t>
            </a:r>
          </a:p>
          <a:p>
            <a:r>
              <a:rPr lang="en-US" dirty="0" smtClean="0"/>
              <a:t>Why not tell</a:t>
            </a:r>
          </a:p>
          <a:p>
            <a:r>
              <a:rPr lang="en-US" dirty="0" smtClean="0"/>
              <a:t>What are you afraid I will say</a:t>
            </a:r>
          </a:p>
          <a:p>
            <a:r>
              <a:rPr lang="en-US" dirty="0" smtClean="0"/>
              <a:t>What are your previous experiences</a:t>
            </a:r>
          </a:p>
          <a:p>
            <a:r>
              <a:rPr lang="en-US" dirty="0" smtClean="0"/>
              <a:t>Is there a personal, cultural religious context?</a:t>
            </a:r>
          </a:p>
          <a:p>
            <a:r>
              <a:rPr lang="en-US" dirty="0" smtClean="0"/>
              <a:t>Talk to the patient together</a:t>
            </a:r>
          </a:p>
          <a:p>
            <a:pPr>
              <a:buNone/>
            </a:pP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4: Sharing the information</a:t>
            </a:r>
            <a:endParaRPr lang="en-US" b="1" dirty="0"/>
          </a:p>
        </p:txBody>
      </p:sp>
      <p:sp>
        <p:nvSpPr>
          <p:cNvPr id="3" name="Content Placeholder 2"/>
          <p:cNvSpPr>
            <a:spLocks noGrp="1"/>
          </p:cNvSpPr>
          <p:nvPr>
            <p:ph idx="1"/>
          </p:nvPr>
        </p:nvSpPr>
        <p:spPr/>
        <p:txBody>
          <a:bodyPr/>
          <a:lstStyle/>
          <a:p>
            <a:pPr>
              <a:buNone/>
            </a:pPr>
            <a:r>
              <a:rPr lang="en-US" b="1" dirty="0" smtClean="0"/>
              <a:t>Say it then stop</a:t>
            </a:r>
          </a:p>
          <a:p>
            <a:pPr>
              <a:buFont typeface="Wingdings" pitchFamily="2" charset="2"/>
              <a:buChar char="Ø"/>
            </a:pPr>
            <a:r>
              <a:rPr lang="en-US" dirty="0" smtClean="0"/>
              <a:t>Avoid monologue. </a:t>
            </a:r>
          </a:p>
          <a:p>
            <a:pPr>
              <a:buFont typeface="Wingdings" pitchFamily="2" charset="2"/>
              <a:buChar char="Ø"/>
            </a:pPr>
            <a:r>
              <a:rPr lang="en-US" dirty="0" smtClean="0"/>
              <a:t>Promote dialogue</a:t>
            </a:r>
          </a:p>
          <a:p>
            <a:pPr>
              <a:buFont typeface="Wingdings" pitchFamily="2" charset="2"/>
              <a:buChar char="Ø"/>
            </a:pPr>
            <a:r>
              <a:rPr lang="en-US" dirty="0" smtClean="0"/>
              <a:t>Avoid jargon</a:t>
            </a:r>
          </a:p>
          <a:p>
            <a:pPr>
              <a:buFont typeface="Wingdings" pitchFamily="2" charset="2"/>
              <a:buChar char="Ø"/>
            </a:pPr>
            <a:r>
              <a:rPr lang="en-US" dirty="0" smtClean="0"/>
              <a:t>Pause frequently</a:t>
            </a:r>
          </a:p>
          <a:p>
            <a:pPr>
              <a:buFont typeface="Wingdings" pitchFamily="2" charset="2"/>
              <a:buChar char="Ø"/>
            </a:pPr>
            <a:r>
              <a:rPr lang="en-US" dirty="0" smtClean="0"/>
              <a:t>Check for understanding</a:t>
            </a:r>
          </a:p>
          <a:p>
            <a:pPr>
              <a:buFont typeface="Wingdings" pitchFamily="2" charset="2"/>
              <a:buChar char="Ø"/>
            </a:pPr>
            <a:r>
              <a:rPr lang="en-US" dirty="0" smtClean="0"/>
              <a:t>Use silence and body language</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Minimize severity</a:t>
            </a:r>
            <a:endParaRPr lang="en-US" dirty="0"/>
          </a:p>
        </p:txBody>
      </p:sp>
      <p:sp>
        <p:nvSpPr>
          <p:cNvPr id="3" name="Content Placeholder 2"/>
          <p:cNvSpPr>
            <a:spLocks noGrp="1"/>
          </p:cNvSpPr>
          <p:nvPr>
            <p:ph idx="1"/>
          </p:nvPr>
        </p:nvSpPr>
        <p:spPr/>
        <p:txBody>
          <a:bodyPr/>
          <a:lstStyle/>
          <a:p>
            <a:r>
              <a:rPr lang="en-US" dirty="0" smtClean="0"/>
              <a:t>Avoid vagueness and confusion</a:t>
            </a:r>
          </a:p>
          <a:p>
            <a:pPr>
              <a:buNone/>
            </a:pPr>
            <a:endParaRPr lang="en-US" dirty="0" smtClean="0"/>
          </a:p>
          <a:p>
            <a:pPr>
              <a:buNone/>
            </a:pPr>
            <a:r>
              <a:rPr lang="en-US" b="1" dirty="0" smtClean="0"/>
              <a:t>METHODS/LANGUAGE OF BREAKING BAD NEWS</a:t>
            </a:r>
          </a:p>
          <a:p>
            <a:r>
              <a:rPr lang="en-US" dirty="0" smtClean="0"/>
              <a:t>Mr. Obama, I feel badly to have to tell you this but the growth turned out to be cancer</a:t>
            </a:r>
          </a:p>
          <a:p>
            <a:r>
              <a:rPr lang="en-US" dirty="0" smtClean="0"/>
              <a:t>I am afraid the news is not good. The biopsy showed that you have colon cancer</a:t>
            </a:r>
          </a:p>
          <a:p>
            <a:pP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nvPr>
        </p:nvGraphicFramePr>
        <p:xfrm>
          <a:off x="457200" y="1600200"/>
          <a:ext cx="8153400" cy="4714240"/>
        </p:xfrm>
        <a:graphic>
          <a:graphicData uri="http://schemas.openxmlformats.org/drawingml/2006/table">
            <a:tbl>
              <a:tblPr firstRow="1" bandRow="1">
                <a:tableStyleId>{5C22544A-7EE6-4342-B048-85BDC9FD1C3A}</a:tableStyleId>
              </a:tblPr>
              <a:tblGrid>
                <a:gridCol w="2057400"/>
                <a:gridCol w="2057400"/>
                <a:gridCol w="4038600"/>
              </a:tblGrid>
              <a:tr h="370840">
                <a:tc>
                  <a:txBody>
                    <a:bodyPr/>
                    <a:lstStyle/>
                    <a:p>
                      <a:r>
                        <a:rPr lang="en-US" dirty="0" smtClean="0"/>
                        <a:t>DESCRIPTION</a:t>
                      </a:r>
                      <a:endParaRPr lang="en-US" dirty="0"/>
                    </a:p>
                  </a:txBody>
                  <a:tcPr/>
                </a:tc>
                <a:tc>
                  <a:txBody>
                    <a:bodyPr/>
                    <a:lstStyle/>
                    <a:p>
                      <a:r>
                        <a:rPr lang="en-US" dirty="0" smtClean="0"/>
                        <a:t>PALLIATIVE CARE</a:t>
                      </a:r>
                      <a:endParaRPr lang="en-US" dirty="0"/>
                    </a:p>
                  </a:txBody>
                  <a:tcPr/>
                </a:tc>
                <a:tc>
                  <a:txBody>
                    <a:bodyPr/>
                    <a:lstStyle/>
                    <a:p>
                      <a:r>
                        <a:rPr lang="en-US" dirty="0" smtClean="0"/>
                        <a:t>HOSPICE CARE</a:t>
                      </a:r>
                      <a:endParaRPr lang="en-US" dirty="0"/>
                    </a:p>
                  </a:txBody>
                  <a:tcPr/>
                </a:tc>
              </a:tr>
              <a:tr h="3972560">
                <a:tc>
                  <a:txBody>
                    <a:bodyPr/>
                    <a:lstStyle/>
                    <a:p>
                      <a:r>
                        <a:rPr lang="en-US" dirty="0" smtClean="0"/>
                        <a:t>TIMING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There are no time restrictions. Palliative care can be received by patients at any time, at any stage of illness whether it be terminal or not. </a:t>
                      </a:r>
                    </a:p>
                    <a:p>
                      <a:endParaRPr lang="en-US" dirty="0"/>
                    </a:p>
                  </a:txBody>
                  <a:tcPr/>
                </a:tc>
                <a:tc>
                  <a:txBody>
                    <a:bodyPr/>
                    <a:lstStyle/>
                    <a:p>
                      <a:r>
                        <a:rPr lang="en-US" sz="1800" kern="1200" dirty="0" smtClean="0">
                          <a:solidFill>
                            <a:schemeClr val="dk1"/>
                          </a:solidFill>
                          <a:latin typeface="+mn-lt"/>
                          <a:ea typeface="+mn-ea"/>
                          <a:cs typeface="+mn-cs"/>
                        </a:rPr>
                        <a:t>You must generally be considered to be terminal or within six months of death to be eligible for most hospice programs or to receive hospice benefits from your insurance. </a:t>
                      </a:r>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Unfortunately there is no question about the results, it is cancer</a:t>
            </a:r>
          </a:p>
          <a:p>
            <a:r>
              <a:rPr lang="en-US" dirty="0" smtClean="0"/>
              <a:t>The report is back, and it’s not as we had hoped.. It showed that there is cancer in your colon</a:t>
            </a:r>
          </a:p>
          <a:p>
            <a:r>
              <a:rPr lang="en-US" dirty="0" smtClean="0"/>
              <a:t>I am afraid I have bad news. The bone marrow biopsy shows your daughter has </a:t>
            </a:r>
            <a:r>
              <a:rPr lang="en-US" dirty="0" err="1" smtClean="0"/>
              <a:t>lukaemia</a:t>
            </a:r>
            <a:endParaRPr lang="en-US" dirty="0" smtClean="0"/>
          </a:p>
          <a:p>
            <a:r>
              <a:rPr lang="en-US" dirty="0" smtClean="0"/>
              <a:t>The phrase “</a:t>
            </a:r>
            <a:r>
              <a:rPr lang="en-US" b="1" dirty="0" smtClean="0"/>
              <a:t>I am sorry</a:t>
            </a:r>
            <a:r>
              <a:rPr lang="en-US" dirty="0" smtClean="0"/>
              <a:t>” may imply that the physician is responsible for the situation. It may also be misinterpreted as a pity or aloofness.</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If you use the phrase, adjust it to show empathy for example : </a:t>
            </a:r>
            <a:r>
              <a:rPr lang="en-US" b="1" dirty="0" smtClean="0"/>
              <a:t>I am sorry to tell you this”</a:t>
            </a:r>
            <a:endParaRPr 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5- Responding to feelings</a:t>
            </a:r>
            <a:endParaRPr lang="en-US" b="1" dirty="0"/>
          </a:p>
        </p:txBody>
      </p:sp>
      <p:sp>
        <p:nvSpPr>
          <p:cNvPr id="3" name="Content Placeholder 2"/>
          <p:cNvSpPr>
            <a:spLocks noGrp="1"/>
          </p:cNvSpPr>
          <p:nvPr>
            <p:ph idx="1"/>
          </p:nvPr>
        </p:nvSpPr>
        <p:spPr/>
        <p:txBody>
          <a:bodyPr/>
          <a:lstStyle/>
          <a:p>
            <a:pPr>
              <a:buNone/>
            </a:pPr>
            <a:r>
              <a:rPr lang="en-US" b="1" dirty="0" smtClean="0"/>
              <a:t>Affective response include</a:t>
            </a:r>
            <a:r>
              <a:rPr lang="en-US" dirty="0" smtClean="0"/>
              <a:t>:</a:t>
            </a:r>
          </a:p>
          <a:p>
            <a:r>
              <a:rPr lang="en-US" dirty="0" smtClean="0"/>
              <a:t>Tears</a:t>
            </a:r>
          </a:p>
          <a:p>
            <a:r>
              <a:rPr lang="en-US" dirty="0" smtClean="0"/>
              <a:t>Anger</a:t>
            </a:r>
          </a:p>
          <a:p>
            <a:r>
              <a:rPr lang="en-US" dirty="0" smtClean="0"/>
              <a:t>Sadness</a:t>
            </a:r>
          </a:p>
          <a:p>
            <a:r>
              <a:rPr lang="en-US" dirty="0" smtClean="0"/>
              <a:t>Love</a:t>
            </a:r>
          </a:p>
          <a:p>
            <a:r>
              <a:rPr lang="en-US" dirty="0" smtClean="0"/>
              <a:t>Anxiety</a:t>
            </a:r>
          </a:p>
          <a:p>
            <a:r>
              <a:rPr lang="en-US" dirty="0" smtClean="0"/>
              <a:t>Relief e.tc.</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b="1" dirty="0" smtClean="0"/>
              <a:t>Cognitive response include</a:t>
            </a:r>
            <a:r>
              <a:rPr lang="en-US" dirty="0" smtClean="0"/>
              <a:t>:</a:t>
            </a:r>
          </a:p>
          <a:p>
            <a:r>
              <a:rPr lang="en-US" dirty="0" smtClean="0"/>
              <a:t>Denial</a:t>
            </a:r>
          </a:p>
          <a:p>
            <a:r>
              <a:rPr lang="en-US" dirty="0" smtClean="0"/>
              <a:t>blame.</a:t>
            </a:r>
          </a:p>
          <a:p>
            <a:r>
              <a:rPr lang="en-US" dirty="0" smtClean="0"/>
              <a:t>Guilt</a:t>
            </a:r>
          </a:p>
          <a:p>
            <a:r>
              <a:rPr lang="en-US" dirty="0" smtClean="0"/>
              <a:t>Disbelief</a:t>
            </a:r>
          </a:p>
          <a:p>
            <a:r>
              <a:rPr lang="en-US" dirty="0" smtClean="0"/>
              <a:t>Fear</a:t>
            </a:r>
          </a:p>
          <a:p>
            <a:r>
              <a:rPr lang="en-US" dirty="0" smtClean="0"/>
              <a:t>Lose</a:t>
            </a:r>
          </a:p>
          <a:p>
            <a:r>
              <a:rPr lang="en-US" dirty="0" smtClean="0"/>
              <a:t>Shame</a:t>
            </a:r>
          </a:p>
          <a:p>
            <a:r>
              <a:rPr lang="en-US" dirty="0" smtClean="0"/>
              <a:t>Intellectualization</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b="1" dirty="0" smtClean="0"/>
              <a:t>Basic psycho physiologic response include</a:t>
            </a:r>
            <a:r>
              <a:rPr lang="en-US" dirty="0" smtClean="0"/>
              <a:t>:</a:t>
            </a:r>
          </a:p>
          <a:p>
            <a:r>
              <a:rPr lang="en-US" dirty="0" smtClean="0"/>
              <a:t>Fight</a:t>
            </a:r>
          </a:p>
          <a:p>
            <a:r>
              <a:rPr lang="en-US" dirty="0" smtClean="0"/>
              <a:t>Flight</a:t>
            </a:r>
          </a:p>
          <a:p>
            <a:pPr>
              <a:buNone/>
            </a:pPr>
            <a:r>
              <a:rPr lang="en-US" b="1" dirty="0" smtClean="0"/>
              <a:t>Be prepared for:</a:t>
            </a:r>
          </a:p>
          <a:p>
            <a:r>
              <a:rPr lang="en-US" dirty="0" smtClean="0"/>
              <a:t>Out burst of strong emotion</a:t>
            </a:r>
          </a:p>
          <a:p>
            <a:r>
              <a:rPr lang="en-US" dirty="0" smtClean="0"/>
              <a:t>Broad range of reaction</a:t>
            </a:r>
          </a:p>
          <a:p>
            <a:r>
              <a:rPr lang="en-US" dirty="0" smtClean="0"/>
              <a:t>Give time to react</a:t>
            </a:r>
          </a:p>
          <a:p>
            <a:r>
              <a:rPr lang="en-US" dirty="0" smtClean="0"/>
              <a:t>Listen quietly and attentively</a:t>
            </a:r>
          </a:p>
          <a:p>
            <a:r>
              <a:rPr lang="en-US" dirty="0" smtClean="0"/>
              <a:t>Encourage description of feelings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Outbursts of strong emotions make many clinicians uncomfortable</a:t>
            </a:r>
          </a:p>
          <a:p>
            <a:pPr>
              <a:buNone/>
            </a:pPr>
            <a:r>
              <a:rPr lang="en-US" dirty="0" smtClean="0"/>
              <a:t>Give the patient and the family time to react.</a:t>
            </a:r>
          </a:p>
          <a:p>
            <a:pPr>
              <a:buNone/>
            </a:pPr>
            <a:r>
              <a:rPr lang="en-US" dirty="0" smtClean="0"/>
              <a:t>Be prepared to support them through a broad range reactions.</a:t>
            </a:r>
          </a:p>
          <a:p>
            <a:pPr>
              <a:buNone/>
            </a:pPr>
            <a:r>
              <a:rPr lang="en-US" dirty="0" smtClean="0"/>
              <a:t>Listen carefully and attentively</a:t>
            </a:r>
          </a:p>
          <a:p>
            <a:pPr>
              <a:buNone/>
            </a:pPr>
            <a:r>
              <a:rPr lang="en-US" dirty="0" smtClean="0"/>
              <a:t>Acknowledge their emotions</a:t>
            </a:r>
          </a:p>
          <a:p>
            <a:pPr>
              <a:buNone/>
            </a:pPr>
            <a:r>
              <a:rPr lang="en-US" dirty="0" smtClean="0"/>
              <a:t>Ask them to describe their feelings</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6- Planning Follow up</a:t>
            </a:r>
            <a:endParaRPr lang="en-US" b="1" dirty="0"/>
          </a:p>
        </p:txBody>
      </p:sp>
      <p:sp>
        <p:nvSpPr>
          <p:cNvPr id="3" name="Content Placeholder 2"/>
          <p:cNvSpPr>
            <a:spLocks noGrp="1"/>
          </p:cNvSpPr>
          <p:nvPr>
            <p:ph idx="1"/>
          </p:nvPr>
        </p:nvSpPr>
        <p:spPr/>
        <p:txBody>
          <a:bodyPr/>
          <a:lstStyle/>
          <a:p>
            <a:pPr>
              <a:buNone/>
            </a:pPr>
            <a:r>
              <a:rPr lang="en-US" b="1" dirty="0" smtClean="0"/>
              <a:t>Plan for the next steps:</a:t>
            </a:r>
          </a:p>
          <a:p>
            <a:r>
              <a:rPr lang="en-US" dirty="0" smtClean="0"/>
              <a:t>Additional information, tests</a:t>
            </a:r>
          </a:p>
          <a:p>
            <a:r>
              <a:rPr lang="en-US" dirty="0" smtClean="0"/>
              <a:t>Treat symptoms, refer as need be</a:t>
            </a:r>
          </a:p>
          <a:p>
            <a:r>
              <a:rPr lang="en-US" dirty="0" smtClean="0"/>
              <a:t>Discuss potential sources of support</a:t>
            </a:r>
          </a:p>
          <a:p>
            <a:r>
              <a:rPr lang="en-US" dirty="0" smtClean="0"/>
              <a:t>Give contact information</a:t>
            </a:r>
          </a:p>
          <a:p>
            <a:r>
              <a:rPr lang="en-US" dirty="0" smtClean="0"/>
              <a:t>Set next appointment</a:t>
            </a: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b="1" dirty="0" smtClean="0"/>
              <a:t>Before leaving assess:</a:t>
            </a:r>
          </a:p>
          <a:p>
            <a:r>
              <a:rPr lang="en-US" dirty="0" smtClean="0"/>
              <a:t>Safety of the patient</a:t>
            </a:r>
          </a:p>
          <a:p>
            <a:r>
              <a:rPr lang="en-US" dirty="0" smtClean="0"/>
              <a:t>Support at home</a:t>
            </a:r>
          </a:p>
          <a:p>
            <a:endParaRPr lang="en-US" dirty="0" smtClean="0"/>
          </a:p>
          <a:p>
            <a:pPr>
              <a:buNone/>
            </a:pPr>
            <a:r>
              <a:rPr lang="en-US" b="1" dirty="0" smtClean="0"/>
              <a:t>When Language is a barrier:</a:t>
            </a:r>
          </a:p>
          <a:p>
            <a:pPr>
              <a:buNone/>
            </a:pPr>
            <a:r>
              <a:rPr lang="en-US" dirty="0" smtClean="0"/>
              <a:t>Use a skilled translator who is:</a:t>
            </a:r>
          </a:p>
          <a:p>
            <a:r>
              <a:rPr lang="en-US" dirty="0" smtClean="0"/>
              <a:t>Familiar with medical terminologies</a:t>
            </a:r>
          </a:p>
          <a:p>
            <a:r>
              <a:rPr lang="en-US" dirty="0" smtClean="0"/>
              <a:t>Comfortable translating bad news</a:t>
            </a:r>
          </a:p>
          <a:p>
            <a:r>
              <a:rPr lang="en-US" dirty="0" smtClean="0"/>
              <a:t>Consider telephone translation services</a:t>
            </a: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Avoid family as primary translators because:</a:t>
            </a:r>
          </a:p>
          <a:p>
            <a:r>
              <a:rPr lang="en-US" dirty="0" smtClean="0"/>
              <a:t>It confuses family members</a:t>
            </a:r>
          </a:p>
          <a:p>
            <a:r>
              <a:rPr lang="en-US" dirty="0" smtClean="0"/>
              <a:t>They may not know how to translate medical concepts and modify news to protect patient, supplement the translation</a:t>
            </a:r>
          </a:p>
          <a:p>
            <a:endParaRPr lang="en-US" dirty="0" smtClean="0"/>
          </a:p>
          <a:p>
            <a:pPr>
              <a:buNone/>
            </a:pPr>
            <a:r>
              <a:rPr lang="en-US" dirty="0" smtClean="0"/>
              <a:t>SPEAK DIRECTLY TO THE PATIENT- FACE THE CLIENT</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 Prognosis</a:t>
            </a:r>
            <a:endParaRPr lang="en-US" b="1" dirty="0"/>
          </a:p>
        </p:txBody>
      </p:sp>
      <p:sp>
        <p:nvSpPr>
          <p:cNvPr id="3" name="Content Placeholder 2"/>
          <p:cNvSpPr>
            <a:spLocks noGrp="1"/>
          </p:cNvSpPr>
          <p:nvPr>
            <p:ph idx="1"/>
          </p:nvPr>
        </p:nvSpPr>
        <p:spPr/>
        <p:txBody>
          <a:bodyPr>
            <a:normAutofit/>
          </a:bodyPr>
          <a:lstStyle/>
          <a:p>
            <a:r>
              <a:rPr lang="en-US" dirty="0" smtClean="0"/>
              <a:t>Some patients want to plan</a:t>
            </a:r>
          </a:p>
          <a:p>
            <a:r>
              <a:rPr lang="en-US" dirty="0" smtClean="0"/>
              <a:t>Others are seeking reassurance</a:t>
            </a:r>
          </a:p>
          <a:p>
            <a:endParaRPr lang="en-US" dirty="0" smtClean="0"/>
          </a:p>
          <a:p>
            <a:pPr>
              <a:buNone/>
            </a:pPr>
            <a:r>
              <a:rPr lang="en-US" b="1" dirty="0" smtClean="0"/>
              <a:t>Inquire about the reasons for asking</a:t>
            </a:r>
          </a:p>
          <a:p>
            <a:r>
              <a:rPr lang="en-US" dirty="0" smtClean="0"/>
              <a:t>What are you expecting to happen</a:t>
            </a:r>
          </a:p>
          <a:p>
            <a:r>
              <a:rPr lang="en-US" dirty="0" smtClean="0"/>
              <a:t>How specific do you want me to be</a:t>
            </a:r>
          </a:p>
          <a:p>
            <a:pPr>
              <a:buNone/>
            </a:pPr>
            <a:r>
              <a:rPr lang="en-US" dirty="0" smtClean="0"/>
              <a:t>What experience have you had with:</a:t>
            </a:r>
          </a:p>
          <a:p>
            <a:r>
              <a:rPr lang="en-US" dirty="0" smtClean="0"/>
              <a:t>Others with the same illness</a:t>
            </a:r>
          </a:p>
          <a:p>
            <a:r>
              <a:rPr lang="en-US" dirty="0" smtClean="0"/>
              <a:t>Others who have died</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nvPr>
        </p:nvGraphicFramePr>
        <p:xfrm>
          <a:off x="609600" y="2160588"/>
          <a:ext cx="6348411" cy="7472680"/>
        </p:xfrm>
        <a:graphic>
          <a:graphicData uri="http://schemas.openxmlformats.org/drawingml/2006/table">
            <a:tbl>
              <a:tblPr firstRow="1" bandRow="1">
                <a:tableStyleId>{5C22544A-7EE6-4342-B048-85BDC9FD1C3A}</a:tableStyleId>
              </a:tblPr>
              <a:tblGrid>
                <a:gridCol w="2116137"/>
                <a:gridCol w="2116137"/>
                <a:gridCol w="2116137"/>
              </a:tblGrid>
              <a:tr h="370840">
                <a:tc>
                  <a:txBody>
                    <a:bodyPr/>
                    <a:lstStyle/>
                    <a:p>
                      <a:endParaRPr lang="en-US" dirty="0"/>
                    </a:p>
                  </a:txBody>
                  <a:tcPr marL="70538" marR="70538"/>
                </a:tc>
                <a:tc>
                  <a:txBody>
                    <a:bodyPr/>
                    <a:lstStyle/>
                    <a:p>
                      <a:endParaRPr lang="en-US" dirty="0"/>
                    </a:p>
                  </a:txBody>
                  <a:tcPr marL="70538" marR="70538"/>
                </a:tc>
                <a:tc>
                  <a:txBody>
                    <a:bodyPr/>
                    <a:lstStyle/>
                    <a:p>
                      <a:endParaRPr lang="en-US" dirty="0"/>
                    </a:p>
                  </a:txBody>
                  <a:tcPr marL="70538" marR="70538"/>
                </a:tc>
              </a:tr>
              <a:tr h="4505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PAYMENT</a:t>
                      </a:r>
                    </a:p>
                    <a:p>
                      <a:endParaRPr lang="en-US" dirty="0"/>
                    </a:p>
                  </a:txBody>
                  <a:tcPr marL="70538" marR="705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 Each item may be billed separately, just as they are with regular hospital and doctor visits. If you receive outpatient palliative care, prescriptions will be billed separately and are only covered as provided by the insurance. In-patient care however, often does cover prescription charges.</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NB: Check with insurance</a:t>
                      </a:r>
                      <a:endParaRPr lang="en-US" sz="2000" dirty="0" smtClean="0"/>
                    </a:p>
                    <a:p>
                      <a:endParaRPr lang="en-US" dirty="0"/>
                    </a:p>
                  </a:txBody>
                  <a:tcPr marL="70538" marR="705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Hospice programs cover almost all expenses.</a:t>
                      </a:r>
                      <a:r>
                        <a:rPr lang="en-US" sz="2000" kern="1200" baseline="0" dirty="0" smtClean="0">
                          <a:solidFill>
                            <a:schemeClr val="dk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Insurance coverage for hospice can vary. Some hospice programs offer subsidized care for the economically disadvantaged, or for patients not covered under their own insurance. Many hospice programs are covered under Medicare.</a:t>
                      </a:r>
                    </a:p>
                    <a:p>
                      <a:endParaRPr lang="en-US" sz="2000" dirty="0" smtClean="0"/>
                    </a:p>
                    <a:p>
                      <a:endParaRPr lang="en-US" sz="2000" dirty="0"/>
                    </a:p>
                  </a:txBody>
                  <a:tcPr marL="70538" marR="70538"/>
                </a:tc>
              </a:tr>
            </a:tbl>
          </a:graphicData>
        </a:graphic>
      </p:graphicFrame>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dirty="0" smtClean="0"/>
              <a:t>Before directly answering their questions about prognosis, inquire about their reasons for asking. Questions might include:</a:t>
            </a:r>
          </a:p>
          <a:p>
            <a:r>
              <a:rPr lang="en-US" dirty="0" smtClean="0"/>
              <a:t>What are you expecting to happen</a:t>
            </a:r>
          </a:p>
          <a:p>
            <a:r>
              <a:rPr lang="en-US" dirty="0" smtClean="0"/>
              <a:t>How specific do you want me to be</a:t>
            </a:r>
          </a:p>
          <a:p>
            <a:r>
              <a:rPr lang="en-US" dirty="0" smtClean="0"/>
              <a:t>What experiences have you had with others with a similar illness</a:t>
            </a:r>
          </a:p>
          <a:p>
            <a:r>
              <a:rPr lang="en-US" dirty="0" smtClean="0"/>
              <a:t>What experiences have you had with others who have died?</a:t>
            </a:r>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What do you hope/dream will happen</a:t>
            </a:r>
          </a:p>
          <a:p>
            <a:r>
              <a:rPr lang="en-US" dirty="0" smtClean="0"/>
              <a:t>What is your nightmare about what will happen</a:t>
            </a:r>
          </a:p>
          <a:p>
            <a:endParaRPr lang="en-US" dirty="0" smtClean="0"/>
          </a:p>
          <a:p>
            <a:pPr>
              <a:buNone/>
            </a:pPr>
            <a:r>
              <a:rPr lang="en-US" b="1" u="sng" dirty="0" smtClean="0"/>
              <a:t>NB: PATIENTS VARY</a:t>
            </a:r>
          </a:p>
          <a:p>
            <a:r>
              <a:rPr lang="en-US" dirty="0" smtClean="0"/>
              <a:t>There are</a:t>
            </a:r>
            <a:r>
              <a:rPr lang="en-US" b="1" dirty="0" smtClean="0"/>
              <a:t> Planners</a:t>
            </a:r>
          </a:p>
          <a:p>
            <a:r>
              <a:rPr lang="en-US" dirty="0" smtClean="0"/>
              <a:t>Those seeking </a:t>
            </a:r>
            <a:r>
              <a:rPr lang="en-US" b="1" dirty="0" smtClean="0"/>
              <a:t>reassurance</a:t>
            </a:r>
            <a:endParaRPr lang="en-US" b="1"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Barriers to effective communication in palliative care setting</a:t>
            </a:r>
            <a:endParaRPr lang="en-US" b="1" dirty="0"/>
          </a:p>
        </p:txBody>
      </p:sp>
      <p:sp>
        <p:nvSpPr>
          <p:cNvPr id="3" name="Content Placeholder 2"/>
          <p:cNvSpPr>
            <a:spLocks noGrp="1"/>
          </p:cNvSpPr>
          <p:nvPr>
            <p:ph idx="1"/>
          </p:nvPr>
        </p:nvSpPr>
        <p:spPr/>
        <p:txBody>
          <a:bodyPr/>
          <a:lstStyle/>
          <a:p>
            <a:r>
              <a:rPr lang="en-US" dirty="0" smtClean="0"/>
              <a:t>Patient physical condition e.g. pain</a:t>
            </a:r>
          </a:p>
          <a:p>
            <a:r>
              <a:rPr lang="en-US" dirty="0" smtClean="0"/>
              <a:t>Patient mental and emotional state e.g. confused</a:t>
            </a:r>
          </a:p>
          <a:p>
            <a:r>
              <a:rPr lang="en-US" dirty="0" smtClean="0"/>
              <a:t>Lack of privacy </a:t>
            </a:r>
          </a:p>
          <a:p>
            <a:r>
              <a:rPr lang="en-US" dirty="0" smtClean="0"/>
              <a:t>Fear of patient discussing their illness.</a:t>
            </a:r>
          </a:p>
          <a:p>
            <a:r>
              <a:rPr lang="en-US" dirty="0" smtClean="0"/>
              <a:t>Frequent changes of health care provider</a:t>
            </a:r>
          </a:p>
          <a:p>
            <a:r>
              <a:rPr lang="en-US" dirty="0" smtClean="0"/>
              <a:t>Families facing multiple losses and complicated bereavement in recent past.</a:t>
            </a:r>
            <a:endParaRPr lang="en-US" dirty="0"/>
          </a:p>
        </p:txBody>
      </p:sp>
    </p:spTree>
    <p:extLst>
      <p:ext uri="{BB962C8B-B14F-4D97-AF65-F5344CB8AC3E}">
        <p14:creationId xmlns:p14="http://schemas.microsoft.com/office/powerpoint/2010/main" val="86529495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Death and dying-End of life care</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smtClean="0"/>
              <a:t>End of life occurs when the physical body ceases all function as a result of acute illness, trauma or chronic deterioration related to HIV or other chronic illnesses.</a:t>
            </a:r>
          </a:p>
          <a:p>
            <a:pPr>
              <a:buFont typeface="Wingdings" pitchFamily="2" charset="2"/>
              <a:buChar char="q"/>
            </a:pPr>
            <a:r>
              <a:rPr lang="en-US" dirty="0" smtClean="0"/>
              <a:t>Changes in patient condition may signal a shift from a chronic to a terminal phase of illness.</a:t>
            </a:r>
          </a:p>
          <a:p>
            <a:pPr marL="0" indent="0">
              <a:buNone/>
            </a:pPr>
            <a:r>
              <a:rPr lang="en-US" b="1" dirty="0" smtClean="0"/>
              <a:t>Signs of terminal phase of an illness;</a:t>
            </a:r>
          </a:p>
          <a:p>
            <a:pPr>
              <a:buFont typeface="Wingdings" pitchFamily="2" charset="2"/>
              <a:buChar char="v"/>
            </a:pPr>
            <a:r>
              <a:rPr lang="en-US" dirty="0" smtClean="0"/>
              <a:t>Medical Rx no longer effective</a:t>
            </a:r>
          </a:p>
          <a:p>
            <a:pPr>
              <a:buFont typeface="Wingdings" pitchFamily="2" charset="2"/>
              <a:buChar char="v"/>
            </a:pPr>
            <a:r>
              <a:rPr lang="en-US" dirty="0" smtClean="0"/>
              <a:t>Worsening symptoms </a:t>
            </a:r>
            <a:r>
              <a:rPr lang="en-US" dirty="0" err="1" smtClean="0"/>
              <a:t>e.g</a:t>
            </a:r>
            <a:r>
              <a:rPr lang="en-US" dirty="0" smtClean="0"/>
              <a:t> </a:t>
            </a:r>
            <a:r>
              <a:rPr lang="en-US" dirty="0" err="1" smtClean="0"/>
              <a:t>DIB,Fatigue,confusion,and</a:t>
            </a:r>
            <a:r>
              <a:rPr lang="en-US" dirty="0" smtClean="0"/>
              <a:t> pain.</a:t>
            </a:r>
          </a:p>
          <a:p>
            <a:pPr>
              <a:buFont typeface="Wingdings" pitchFamily="2" charset="2"/>
              <a:buChar char="v"/>
            </a:pPr>
            <a:r>
              <a:rPr lang="en-US" dirty="0" smtClean="0"/>
              <a:t>Acceptance to die verbal</a:t>
            </a:r>
          </a:p>
          <a:p>
            <a:pPr>
              <a:buFont typeface="Wingdings" pitchFamily="2" charset="2"/>
              <a:buChar char="v"/>
            </a:pPr>
            <a:r>
              <a:rPr lang="en-US" dirty="0" smtClean="0"/>
              <a:t>Body vital organs begins to fail</a:t>
            </a:r>
          </a:p>
          <a:p>
            <a:pPr>
              <a:buFont typeface="Wingdings" pitchFamily="2" charset="2"/>
              <a:buChar char="v"/>
            </a:pPr>
            <a:r>
              <a:rPr lang="en-US" dirty="0" smtClean="0"/>
              <a:t>Loss of appetite and loss of weight</a:t>
            </a:r>
          </a:p>
          <a:p>
            <a:pPr>
              <a:buFont typeface="Wingdings" pitchFamily="2" charset="2"/>
              <a:buChar char="v"/>
            </a:pPr>
            <a:r>
              <a:rPr lang="en-US" dirty="0" smtClean="0"/>
              <a:t>Decreased activity tolerance</a:t>
            </a:r>
          </a:p>
          <a:p>
            <a:pPr>
              <a:buFont typeface="Wingdings" pitchFamily="2" charset="2"/>
              <a:buChar char="v"/>
            </a:pPr>
            <a:r>
              <a:rPr lang="en-US" dirty="0" smtClean="0"/>
              <a:t>Talking to dead relatives</a:t>
            </a:r>
            <a:endParaRPr lang="en-US" dirty="0"/>
          </a:p>
        </p:txBody>
      </p:sp>
    </p:spTree>
    <p:extLst>
      <p:ext uri="{BB962C8B-B14F-4D97-AF65-F5344CB8AC3E}">
        <p14:creationId xmlns:p14="http://schemas.microsoft.com/office/powerpoint/2010/main" val="256580057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At this terminal stage illness has progressed  beyond what medicine can cure.</a:t>
            </a:r>
          </a:p>
          <a:p>
            <a:pPr marL="0" indent="0">
              <a:buNone/>
            </a:pPr>
            <a:r>
              <a:rPr lang="en-US" b="1" dirty="0" smtClean="0"/>
              <a:t>Goals of terminal care</a:t>
            </a:r>
          </a:p>
          <a:p>
            <a:pPr marL="0" indent="0">
              <a:buNone/>
            </a:pPr>
            <a:r>
              <a:rPr lang="en-US" dirty="0" smtClean="0"/>
              <a:t>Terminal care continues palliative care. Main goal-</a:t>
            </a:r>
          </a:p>
          <a:p>
            <a:pPr>
              <a:buFont typeface="Wingdings" pitchFamily="2" charset="2"/>
              <a:buChar char="ü"/>
            </a:pPr>
            <a:r>
              <a:rPr lang="en-US" dirty="0" smtClean="0"/>
              <a:t>To prepare the family members for the impending death </a:t>
            </a:r>
          </a:p>
          <a:p>
            <a:pPr>
              <a:buFont typeface="Wingdings" pitchFamily="2" charset="2"/>
              <a:buChar char="ü"/>
            </a:pPr>
            <a:r>
              <a:rPr lang="en-US" dirty="0" smtClean="0"/>
              <a:t>To help the patient die with dignity</a:t>
            </a:r>
          </a:p>
          <a:p>
            <a:pPr>
              <a:buFont typeface="Wingdings" pitchFamily="2" charset="2"/>
              <a:buChar char="ü"/>
            </a:pPr>
            <a:r>
              <a:rPr lang="en-US" dirty="0" smtClean="0"/>
              <a:t>To care for the family during grief and bereavement</a:t>
            </a:r>
          </a:p>
          <a:p>
            <a:pPr marL="0" indent="0">
              <a:buNone/>
            </a:pPr>
            <a:r>
              <a:rPr lang="en-US" dirty="0" smtClean="0"/>
              <a:t>Needs of patient holistically  continues.</a:t>
            </a:r>
          </a:p>
          <a:p>
            <a:pPr marL="0" indent="0">
              <a:buNone/>
            </a:pPr>
            <a:endParaRPr lang="en-US" dirty="0"/>
          </a:p>
        </p:txBody>
      </p:sp>
    </p:spTree>
    <p:extLst>
      <p:ext uri="{BB962C8B-B14F-4D97-AF65-F5344CB8AC3E}">
        <p14:creationId xmlns:p14="http://schemas.microsoft.com/office/powerpoint/2010/main" val="356116527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Dying process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dying process is part of the life cycle.</a:t>
            </a:r>
          </a:p>
          <a:p>
            <a:pPr marL="0" indent="0">
              <a:buNone/>
            </a:pPr>
            <a:r>
              <a:rPr lang="en-US" dirty="0" smtClean="0"/>
              <a:t>Dr.Elizabeth Kubler-Ross  who was a psychiatrist and worked closely with terminally ill patients summarized the psychological stages that dying people often experience;</a:t>
            </a:r>
          </a:p>
          <a:p>
            <a:pPr>
              <a:buFont typeface="Wingdings" pitchFamily="2" charset="2"/>
              <a:buChar char="v"/>
            </a:pPr>
            <a:r>
              <a:rPr lang="en-US" b="1" i="1" dirty="0" smtClean="0"/>
              <a:t>Denial /Isolation-</a:t>
            </a:r>
            <a:r>
              <a:rPr lang="en-US" dirty="0" smtClean="0"/>
              <a:t> disbelief-No! not me am not sick.</a:t>
            </a:r>
          </a:p>
          <a:p>
            <a:pPr>
              <a:buFont typeface="Wingdings" pitchFamily="2" charset="2"/>
              <a:buChar char="v"/>
            </a:pPr>
            <a:r>
              <a:rPr lang="en-US" b="1" i="1" dirty="0" smtClean="0"/>
              <a:t>Anger/rage/envy/resentment-</a:t>
            </a:r>
            <a:r>
              <a:rPr lang="en-US" dirty="0" smtClean="0"/>
              <a:t> Express anger to relatives,dr. why me?</a:t>
            </a:r>
          </a:p>
          <a:p>
            <a:pPr>
              <a:buFont typeface="Wingdings" pitchFamily="2" charset="2"/>
              <a:buChar char="v"/>
            </a:pPr>
            <a:r>
              <a:rPr lang="en-US" b="1" i="1" dirty="0" smtClean="0"/>
              <a:t>Bargaining-</a:t>
            </a:r>
            <a:r>
              <a:rPr lang="en-US" dirty="0" smtClean="0"/>
              <a:t> Strikes bargain with God, church leaders. Promising to repent</a:t>
            </a:r>
            <a:endParaRPr lang="en-US" b="1" i="1" dirty="0" smtClean="0"/>
          </a:p>
          <a:p>
            <a:pPr marL="0" indent="0">
              <a:buNone/>
            </a:pPr>
            <a:endParaRPr lang="en-US" b="1" i="1" dirty="0"/>
          </a:p>
        </p:txBody>
      </p:sp>
    </p:spTree>
    <p:extLst>
      <p:ext uri="{BB962C8B-B14F-4D97-AF65-F5344CB8AC3E}">
        <p14:creationId xmlns:p14="http://schemas.microsoft.com/office/powerpoint/2010/main" val="2174524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v"/>
            </a:pPr>
            <a:r>
              <a:rPr lang="en-US" b="1" dirty="0" smtClean="0"/>
              <a:t>Depression</a:t>
            </a:r>
            <a:r>
              <a:rPr lang="en-US" dirty="0" smtClean="0"/>
              <a:t>-They start grieving for their own anticipated death.Withdrawn,refuse social life, cry.</a:t>
            </a:r>
          </a:p>
          <a:p>
            <a:pPr>
              <a:buFont typeface="Wingdings" pitchFamily="2" charset="2"/>
              <a:buChar char="v"/>
            </a:pPr>
            <a:r>
              <a:rPr lang="en-US" b="1" dirty="0" smtClean="0"/>
              <a:t>Acceptance- </a:t>
            </a:r>
            <a:r>
              <a:rPr lang="en-US" dirty="0" smtClean="0"/>
              <a:t>Patient fully realize they are going to die.Anger,resentment and depression are gone. Patient not happy nor sad.</a:t>
            </a:r>
            <a:endParaRPr lang="en-US" b="1" dirty="0"/>
          </a:p>
        </p:txBody>
      </p:sp>
    </p:spTree>
    <p:extLst>
      <p:ext uri="{BB962C8B-B14F-4D97-AF65-F5344CB8AC3E}">
        <p14:creationId xmlns:p14="http://schemas.microsoft.com/office/powerpoint/2010/main" val="20278269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Nursing interventions during the dying process</a:t>
            </a:r>
            <a:endParaRPr lang="en-US" b="1" dirty="0"/>
          </a:p>
        </p:txBody>
      </p:sp>
      <p:sp>
        <p:nvSpPr>
          <p:cNvPr id="3" name="Content Placeholder 2"/>
          <p:cNvSpPr>
            <a:spLocks noGrp="1"/>
          </p:cNvSpPr>
          <p:nvPr>
            <p:ph idx="1"/>
          </p:nvPr>
        </p:nvSpPr>
        <p:spPr/>
        <p:txBody>
          <a:bodyPr>
            <a:normAutofit/>
          </a:bodyPr>
          <a:lstStyle/>
          <a:p>
            <a:r>
              <a:rPr lang="en-US" dirty="0" smtClean="0"/>
              <a:t>Listen to patients feelings, perception</a:t>
            </a:r>
          </a:p>
          <a:p>
            <a:r>
              <a:rPr lang="en-US" dirty="0" smtClean="0"/>
              <a:t>Show acceptance </a:t>
            </a:r>
          </a:p>
          <a:p>
            <a:r>
              <a:rPr lang="en-US" dirty="0" smtClean="0"/>
              <a:t>Understand patient</a:t>
            </a:r>
          </a:p>
          <a:p>
            <a:r>
              <a:rPr lang="en-US" dirty="0" smtClean="0"/>
              <a:t>Company and support.</a:t>
            </a:r>
          </a:p>
          <a:p>
            <a:r>
              <a:rPr lang="en-US" dirty="0" smtClean="0"/>
              <a:t>Continued communication</a:t>
            </a:r>
          </a:p>
          <a:p>
            <a:r>
              <a:rPr lang="en-US" dirty="0" smtClean="0"/>
              <a:t>Assess patients needs and respond appropriately.</a:t>
            </a:r>
          </a:p>
          <a:p>
            <a:r>
              <a:rPr lang="en-US" dirty="0" smtClean="0"/>
              <a:t>Don’t interrupt the dying process.</a:t>
            </a:r>
          </a:p>
          <a:p>
            <a:r>
              <a:rPr lang="en-US" dirty="0" smtClean="0"/>
              <a:t>Attend to family needs.</a:t>
            </a:r>
            <a:endParaRPr lang="en-US" dirty="0"/>
          </a:p>
        </p:txBody>
      </p:sp>
    </p:spTree>
    <p:extLst>
      <p:ext uri="{BB962C8B-B14F-4D97-AF65-F5344CB8AC3E}">
        <p14:creationId xmlns:p14="http://schemas.microsoft.com/office/powerpoint/2010/main" val="17937027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Signs of impending death</a:t>
            </a:r>
            <a:endParaRPr lang="en-US" b="1" dirty="0"/>
          </a:p>
        </p:txBody>
      </p:sp>
      <p:sp>
        <p:nvSpPr>
          <p:cNvPr id="3" name="Content Placeholder 2"/>
          <p:cNvSpPr>
            <a:spLocks noGrp="1"/>
          </p:cNvSpPr>
          <p:nvPr>
            <p:ph idx="1"/>
          </p:nvPr>
        </p:nvSpPr>
        <p:spPr/>
        <p:txBody>
          <a:bodyPr>
            <a:normAutofit fontScale="92500"/>
          </a:bodyPr>
          <a:lstStyle/>
          <a:p>
            <a:r>
              <a:rPr lang="en-US" dirty="0" smtClean="0"/>
              <a:t>Inability to swallow</a:t>
            </a:r>
          </a:p>
          <a:p>
            <a:r>
              <a:rPr lang="en-US" dirty="0" smtClean="0"/>
              <a:t>Pitting edema</a:t>
            </a:r>
          </a:p>
          <a:p>
            <a:r>
              <a:rPr lang="en-US" dirty="0" smtClean="0"/>
              <a:t>Decreased gastrointestinal and urinary tract activity.</a:t>
            </a:r>
          </a:p>
          <a:p>
            <a:r>
              <a:rPr lang="en-US" dirty="0" smtClean="0"/>
              <a:t>Bowel and bladder incontinence</a:t>
            </a:r>
          </a:p>
          <a:p>
            <a:r>
              <a:rPr lang="en-US" dirty="0" smtClean="0"/>
              <a:t>Loss of motion, sensation and reflexes</a:t>
            </a:r>
          </a:p>
          <a:p>
            <a:r>
              <a:rPr lang="en-US" dirty="0" smtClean="0"/>
              <a:t>Elevated temperature, but cold or clummy skin;cynosis</a:t>
            </a:r>
          </a:p>
          <a:p>
            <a:r>
              <a:rPr lang="en-US" dirty="0" smtClean="0"/>
              <a:t>Lowered blood pressure</a:t>
            </a:r>
          </a:p>
          <a:p>
            <a:r>
              <a:rPr lang="en-US" dirty="0" smtClean="0"/>
              <a:t>Noisy or irregular respiration</a:t>
            </a:r>
          </a:p>
          <a:p>
            <a:endParaRPr lang="en-US" dirty="0"/>
          </a:p>
          <a:p>
            <a:pPr marL="0" indent="0">
              <a:buNone/>
            </a:pPr>
            <a:r>
              <a:rPr lang="en-US" dirty="0" smtClean="0"/>
              <a:t> </a:t>
            </a:r>
            <a:r>
              <a:rPr lang="en-US" b="1" i="1" dirty="0"/>
              <a:t>Finally Death  occurs which is end to our physical existence</a:t>
            </a:r>
            <a:endParaRPr lang="en-US" b="1" i="1" dirty="0" smtClean="0"/>
          </a:p>
          <a:p>
            <a:pPr marL="0" indent="0">
              <a:buNone/>
            </a:pPr>
            <a:endParaRPr lang="en-US" b="1" i="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0169650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Grief and Bereavement</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Grief</a:t>
            </a:r>
            <a:r>
              <a:rPr lang="en-US" dirty="0" smtClean="0"/>
              <a:t>-Emotional reaction to loss as a result of separation,death,divorce,job etc.</a:t>
            </a:r>
          </a:p>
          <a:p>
            <a:pPr marL="0" indent="0">
              <a:buNone/>
            </a:pPr>
            <a:r>
              <a:rPr lang="en-US" b="1" dirty="0" smtClean="0"/>
              <a:t>Bereavement</a:t>
            </a:r>
            <a:r>
              <a:rPr lang="en-US" dirty="0" smtClean="0"/>
              <a:t>-is the state of grieving during which a person goes through a grief reaction.</a:t>
            </a:r>
          </a:p>
          <a:p>
            <a:pPr marL="0" indent="0">
              <a:buNone/>
            </a:pPr>
            <a:r>
              <a:rPr lang="en-US" dirty="0" smtClean="0"/>
              <a:t>Bereaved  people often neglect their health to an extreme.</a:t>
            </a:r>
          </a:p>
          <a:p>
            <a:pPr marL="0" indent="0">
              <a:buNone/>
            </a:pPr>
            <a:r>
              <a:rPr lang="en-US" b="1" dirty="0" smtClean="0"/>
              <a:t>Mourning-</a:t>
            </a:r>
            <a:r>
              <a:rPr lang="en-US" dirty="0" smtClean="0"/>
              <a:t> Period of acceptance of loss and grief during which the person learns  to deal with the loss. Mourning is characterized  by a return to more normal living habits</a:t>
            </a:r>
            <a:endParaRPr lang="en-US" b="1" dirty="0"/>
          </a:p>
        </p:txBody>
      </p:sp>
    </p:spTree>
    <p:extLst>
      <p:ext uri="{BB962C8B-B14F-4D97-AF65-F5344CB8AC3E}">
        <p14:creationId xmlns:p14="http://schemas.microsoft.com/office/powerpoint/2010/main" val="238861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nvPr>
        </p:nvGraphicFramePr>
        <p:xfrm>
          <a:off x="609600" y="2160588"/>
          <a:ext cx="6348411" cy="7320280"/>
        </p:xfrm>
        <a:graphic>
          <a:graphicData uri="http://schemas.openxmlformats.org/drawingml/2006/table">
            <a:tbl>
              <a:tblPr firstRow="1" bandRow="1">
                <a:tableStyleId>{5C22544A-7EE6-4342-B048-85BDC9FD1C3A}</a:tableStyleId>
              </a:tblPr>
              <a:tblGrid>
                <a:gridCol w="2116137"/>
                <a:gridCol w="2116137"/>
                <a:gridCol w="2116137"/>
              </a:tblGrid>
              <a:tr h="370840">
                <a:tc>
                  <a:txBody>
                    <a:bodyPr/>
                    <a:lstStyle/>
                    <a:p>
                      <a:r>
                        <a:rPr lang="en-US" dirty="0" smtClean="0"/>
                        <a:t>DESCRIPTION</a:t>
                      </a:r>
                      <a:endParaRPr lang="en-US" dirty="0"/>
                    </a:p>
                  </a:txBody>
                  <a:tcPr marL="70538" marR="70538"/>
                </a:tc>
                <a:tc>
                  <a:txBody>
                    <a:bodyPr/>
                    <a:lstStyle/>
                    <a:p>
                      <a:r>
                        <a:rPr lang="en-US" dirty="0" smtClean="0"/>
                        <a:t>PALLIATIVE CARE</a:t>
                      </a:r>
                      <a:endParaRPr lang="en-US" dirty="0"/>
                    </a:p>
                  </a:txBody>
                  <a:tcPr marL="70538" marR="70538"/>
                </a:tc>
                <a:tc>
                  <a:txBody>
                    <a:bodyPr/>
                    <a:lstStyle/>
                    <a:p>
                      <a:r>
                        <a:rPr lang="en-US" dirty="0" smtClean="0"/>
                        <a:t>HOSPICE CARE</a:t>
                      </a:r>
                      <a:endParaRPr lang="en-US" dirty="0"/>
                    </a:p>
                  </a:txBody>
                  <a:tcPr marL="70538" marR="70538"/>
                </a:tc>
              </a:tr>
              <a:tr h="370840">
                <a:tc>
                  <a:txBody>
                    <a:bodyPr/>
                    <a:lstStyle/>
                    <a:p>
                      <a:r>
                        <a:rPr lang="en-US" dirty="0" smtClean="0"/>
                        <a:t>TREATMENT</a:t>
                      </a:r>
                      <a:endParaRPr lang="en-US" dirty="0"/>
                    </a:p>
                  </a:txBody>
                  <a:tcPr marL="70538" marR="70538"/>
                </a:tc>
                <a:tc>
                  <a:txBody>
                    <a:bodyPr/>
                    <a:lstStyle/>
                    <a:p>
                      <a:r>
                        <a:rPr lang="en-US" sz="1800" kern="1200" dirty="0" smtClean="0">
                          <a:solidFill>
                            <a:schemeClr val="dk1"/>
                          </a:solidFill>
                          <a:latin typeface="+mn-lt"/>
                          <a:ea typeface="+mn-ea"/>
                          <a:cs typeface="+mn-cs"/>
                        </a:rPr>
                        <a:t> There are no time limits on when you can receive palliative care, it acts to fill the gap for patients who want and need comfort at any stage of any disease, whether terminal or chronic. In a palliative care program, there is no expectation that life-prolonging therapies will be avoided. </a:t>
                      </a:r>
                      <a:endParaRPr lang="en-US" sz="1800" dirty="0"/>
                    </a:p>
                  </a:txBody>
                  <a:tcPr marL="70538" marR="7053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Concentration</a:t>
                      </a:r>
                      <a:r>
                        <a:rPr lang="en-US" sz="1800" kern="1200" baseline="0" dirty="0" smtClean="0">
                          <a:solidFill>
                            <a:schemeClr val="dk1"/>
                          </a:solidFill>
                          <a:latin typeface="+mn-lt"/>
                          <a:ea typeface="+mn-ea"/>
                          <a:cs typeface="+mn-cs"/>
                        </a:rPr>
                        <a:t> is</a:t>
                      </a:r>
                      <a:r>
                        <a:rPr lang="en-US" sz="1800" kern="1200" dirty="0" smtClean="0">
                          <a:solidFill>
                            <a:schemeClr val="dk1"/>
                          </a:solidFill>
                          <a:latin typeface="+mn-lt"/>
                          <a:ea typeface="+mn-ea"/>
                          <a:cs typeface="+mn-cs"/>
                        </a:rPr>
                        <a:t> on comfort rather than aggressive disease abatement.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Hospice patients can concentrate on getting the most out of the time they have left, without some of the negative side-effects that life prolonging treatments can have. Most hospice patients can achieve a level of comfort that allows them to concentrate on the emotional and practical issues of dying.</a:t>
                      </a:r>
                    </a:p>
                    <a:p>
                      <a:endParaRPr lang="en-US" sz="1800" dirty="0"/>
                    </a:p>
                  </a:txBody>
                  <a:tcPr marL="70538" marR="70538"/>
                </a:tc>
              </a:tr>
            </a:tbl>
          </a:graphicData>
        </a:graphic>
      </p:graphicFrame>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LOSSES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
            </a:pPr>
            <a:r>
              <a:rPr lang="en-US" b="1" dirty="0" smtClean="0"/>
              <a:t>Actual loss</a:t>
            </a:r>
            <a:r>
              <a:rPr lang="en-US" dirty="0" smtClean="0"/>
              <a:t>-can be recognized by others as well as by the person sustaining the loss. E.g. loss of a limb, spouse</a:t>
            </a:r>
          </a:p>
          <a:p>
            <a:pPr>
              <a:buFont typeface="Wingdings" pitchFamily="2" charset="2"/>
              <a:buChar char="§"/>
            </a:pPr>
            <a:r>
              <a:rPr lang="en-US" b="1" dirty="0" smtClean="0"/>
              <a:t>Perceived loss</a:t>
            </a:r>
            <a:r>
              <a:rPr lang="en-US" dirty="0" smtClean="0"/>
              <a:t>-felt by the person but is intangible to others; loss of youth, financial independence.</a:t>
            </a:r>
          </a:p>
          <a:p>
            <a:pPr>
              <a:buFont typeface="Wingdings" pitchFamily="2" charset="2"/>
              <a:buChar char="§"/>
            </a:pPr>
            <a:r>
              <a:rPr lang="en-US" b="1" dirty="0" smtClean="0"/>
              <a:t>Physical and psychological losses</a:t>
            </a:r>
            <a:r>
              <a:rPr lang="en-US" dirty="0" smtClean="0"/>
              <a:t>-Directly related to actual and perceived loss.lossing an arm</a:t>
            </a:r>
          </a:p>
          <a:p>
            <a:pPr>
              <a:buFont typeface="Wingdings" pitchFamily="2" charset="2"/>
              <a:buChar char="§"/>
            </a:pPr>
            <a:r>
              <a:rPr lang="en-US" b="1" dirty="0" smtClean="0"/>
              <a:t>Maturational loss- </a:t>
            </a:r>
            <a:r>
              <a:rPr lang="en-US" dirty="0" smtClean="0"/>
              <a:t>Result of natural development. The first child may experience a loss of status when a sibling is born.</a:t>
            </a:r>
          </a:p>
          <a:p>
            <a:pPr marL="0" indent="0">
              <a:buNone/>
            </a:pPr>
            <a:endParaRPr lang="en-US" dirty="0"/>
          </a:p>
        </p:txBody>
      </p:sp>
    </p:spTree>
    <p:extLst>
      <p:ext uri="{BB962C8B-B14F-4D97-AF65-F5344CB8AC3E}">
        <p14:creationId xmlns:p14="http://schemas.microsoft.com/office/powerpoint/2010/main" val="14741980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Font typeface="Wingdings" pitchFamily="2" charset="2"/>
              <a:buChar char="§"/>
            </a:pPr>
            <a:r>
              <a:rPr lang="en-US" b="1" dirty="0"/>
              <a:t>Situational loss</a:t>
            </a:r>
            <a:r>
              <a:rPr lang="en-US" dirty="0"/>
              <a:t>-experienced as an unpredictable event, including traumatic injury,disease,death or national disaster</a:t>
            </a:r>
            <a:r>
              <a:rPr lang="en-US" dirty="0" smtClean="0"/>
              <a:t>.</a:t>
            </a:r>
            <a:endParaRPr lang="en-US" dirty="0"/>
          </a:p>
          <a:p>
            <a:pPr>
              <a:buFont typeface="Wingdings" pitchFamily="2" charset="2"/>
              <a:buChar char="§"/>
            </a:pPr>
            <a:endParaRPr lang="en-US" dirty="0" smtClean="0"/>
          </a:p>
          <a:p>
            <a:pPr>
              <a:buFont typeface="Wingdings" pitchFamily="2" charset="2"/>
              <a:buChar char="§"/>
            </a:pPr>
            <a:r>
              <a:rPr lang="en-US" b="1" dirty="0" smtClean="0"/>
              <a:t>Anticipatory loss</a:t>
            </a:r>
            <a:r>
              <a:rPr lang="en-US" dirty="0" smtClean="0"/>
              <a:t>-Person displays loss and grief behavior for a loss that has yet to take place.</a:t>
            </a:r>
            <a:endParaRPr lang="en-US" dirty="0"/>
          </a:p>
        </p:txBody>
      </p:sp>
    </p:spTree>
    <p:extLst>
      <p:ext uri="{BB962C8B-B14F-4D97-AF65-F5344CB8AC3E}">
        <p14:creationId xmlns:p14="http://schemas.microsoft.com/office/powerpoint/2010/main" val="157079261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Grief</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b="1" dirty="0" smtClean="0"/>
              <a:t>Acute grief</a:t>
            </a:r>
            <a:r>
              <a:rPr lang="en-US" dirty="0" smtClean="0"/>
              <a:t>-This is like crisis lasting about 4 to 6 weeks. Occurs after a sudden event, particularly after death.</a:t>
            </a:r>
          </a:p>
          <a:p>
            <a:pPr marL="0" indent="0">
              <a:buNone/>
            </a:pPr>
            <a:r>
              <a:rPr lang="en-US" b="1" i="1" dirty="0" smtClean="0"/>
              <a:t>Presents with;</a:t>
            </a:r>
          </a:p>
          <a:p>
            <a:pPr marL="514350" indent="-514350">
              <a:buFont typeface="+mj-lt"/>
              <a:buAutoNum type="alphaLcParenR"/>
            </a:pPr>
            <a:r>
              <a:rPr lang="en-US" dirty="0" smtClean="0"/>
              <a:t>Bodily distress,</a:t>
            </a:r>
          </a:p>
          <a:p>
            <a:pPr marL="514350" indent="-514350">
              <a:buFont typeface="+mj-lt"/>
              <a:buAutoNum type="alphaLcParenR"/>
            </a:pPr>
            <a:r>
              <a:rPr lang="en-US" dirty="0" smtClean="0"/>
              <a:t>Feeling of tightness in the throat/chest</a:t>
            </a:r>
          </a:p>
          <a:p>
            <a:pPr marL="514350" indent="-514350">
              <a:buFont typeface="+mj-lt"/>
              <a:buAutoNum type="alphaLcParenR"/>
            </a:pPr>
            <a:r>
              <a:rPr lang="en-US" dirty="0" smtClean="0"/>
              <a:t>Choking/shortness of breath</a:t>
            </a:r>
          </a:p>
          <a:p>
            <a:pPr marL="514350" indent="-514350">
              <a:buFont typeface="+mj-lt"/>
              <a:buAutoNum type="alphaLcParenR"/>
            </a:pPr>
            <a:r>
              <a:rPr lang="en-US" dirty="0" smtClean="0"/>
              <a:t>Feeling of exhaustion or sweating</a:t>
            </a:r>
          </a:p>
          <a:p>
            <a:pPr marL="514350" indent="-514350">
              <a:buFont typeface="+mj-lt"/>
              <a:buAutoNum type="alphaLcParenR"/>
            </a:pPr>
            <a:r>
              <a:rPr lang="en-US" dirty="0" smtClean="0"/>
              <a:t>An empty feeling in the abdomen or GIT upset.</a:t>
            </a:r>
          </a:p>
          <a:p>
            <a:pPr marL="514350" indent="-514350">
              <a:buFont typeface="+mj-lt"/>
              <a:buAutoNum type="alphaLcParenR"/>
            </a:pPr>
            <a:r>
              <a:rPr lang="en-US" dirty="0" smtClean="0"/>
              <a:t>Loss of muscular power/weakness</a:t>
            </a:r>
          </a:p>
          <a:p>
            <a:pPr marL="0" indent="0">
              <a:buNone/>
            </a:pPr>
            <a:endParaRPr lang="en-US" dirty="0" smtClean="0"/>
          </a:p>
        </p:txBody>
      </p:sp>
    </p:spTree>
    <p:extLst>
      <p:ext uri="{BB962C8B-B14F-4D97-AF65-F5344CB8AC3E}">
        <p14:creationId xmlns:p14="http://schemas.microsoft.com/office/powerpoint/2010/main" val="14029630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smtClean="0"/>
              <a:t>2.Intermediate grief-</a:t>
            </a:r>
            <a:r>
              <a:rPr lang="en-US" dirty="0" smtClean="0"/>
              <a:t> Uncomplicated grief reactions replace acute grief. It is normal grief that is highly individualized process of loss.</a:t>
            </a:r>
          </a:p>
          <a:p>
            <a:pPr marL="0" indent="0">
              <a:buNone/>
            </a:pPr>
            <a:r>
              <a:rPr lang="en-US" b="1" dirty="0" smtClean="0"/>
              <a:t>3.Anticipatory grief-</a:t>
            </a:r>
            <a:r>
              <a:rPr lang="en-US" dirty="0" smtClean="0"/>
              <a:t> state in which an individual experiences responses to an actual or perceived loss. Response  to loss before it  actually occurs.</a:t>
            </a:r>
          </a:p>
          <a:p>
            <a:pPr marL="0" indent="0">
              <a:buNone/>
            </a:pPr>
            <a:r>
              <a:rPr lang="en-US" b="1" dirty="0" smtClean="0"/>
              <a:t>4.Observed grief-</a:t>
            </a:r>
            <a:r>
              <a:rPr lang="en-US" dirty="0" smtClean="0"/>
              <a:t> Occupation with the image phenomena similar to daydreaming and is commonly accompanied by a sense of unreality.</a:t>
            </a:r>
          </a:p>
          <a:p>
            <a:pPr marL="0" indent="0">
              <a:buNone/>
            </a:pPr>
            <a:r>
              <a:rPr lang="en-US" b="1" dirty="0" smtClean="0"/>
              <a:t>5.Dysfunctional/complicated grief-</a:t>
            </a:r>
            <a:r>
              <a:rPr lang="en-US" dirty="0" smtClean="0"/>
              <a:t> State in which an individual experiences an exaggerated response to an actual or potential loss of person,relationship,object or functional abilities.</a:t>
            </a:r>
            <a:endParaRPr lang="en-US" b="1" dirty="0" smtClean="0"/>
          </a:p>
        </p:txBody>
      </p:sp>
    </p:spTree>
    <p:extLst>
      <p:ext uri="{BB962C8B-B14F-4D97-AF65-F5344CB8AC3E}">
        <p14:creationId xmlns:p14="http://schemas.microsoft.com/office/powerpoint/2010/main" val="355818890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Stages of grief</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By Engel’s (1964)</a:t>
            </a:r>
          </a:p>
          <a:p>
            <a:pPr marL="0" indent="0">
              <a:buNone/>
            </a:pPr>
            <a:endParaRPr lang="en-US" dirty="0"/>
          </a:p>
          <a:p>
            <a:pPr marL="514350" indent="-514350">
              <a:buFont typeface="+mj-lt"/>
              <a:buAutoNum type="arabicParenR"/>
            </a:pPr>
            <a:r>
              <a:rPr lang="en-US" dirty="0" smtClean="0"/>
              <a:t>Shock and disbelief-Refusal to accept the loss.</a:t>
            </a:r>
          </a:p>
          <a:p>
            <a:pPr marL="514350" indent="-514350">
              <a:buFont typeface="+mj-lt"/>
              <a:buAutoNum type="arabicParenR"/>
            </a:pPr>
            <a:r>
              <a:rPr lang="en-US" dirty="0" smtClean="0"/>
              <a:t>Developing awareness-Physical and emotional response;anger,crying</a:t>
            </a:r>
          </a:p>
          <a:p>
            <a:pPr marL="514350" indent="-514350">
              <a:buFont typeface="+mj-lt"/>
              <a:buAutoNum type="arabicParenR"/>
            </a:pPr>
            <a:r>
              <a:rPr lang="en-US" dirty="0" smtClean="0"/>
              <a:t>Restitution-Rituals surrounding the loss e.g. funeral services</a:t>
            </a:r>
          </a:p>
          <a:p>
            <a:pPr marL="514350" indent="-514350">
              <a:buFont typeface="+mj-lt"/>
              <a:buAutoNum type="arabicParenR"/>
            </a:pPr>
            <a:r>
              <a:rPr lang="en-US" dirty="0" smtClean="0"/>
              <a:t>Resolving the loss-dealing with the void left by the loss</a:t>
            </a:r>
          </a:p>
          <a:p>
            <a:pPr marL="514350" indent="-514350">
              <a:buFont typeface="+mj-lt"/>
              <a:buAutoNum type="arabicParenR"/>
            </a:pPr>
            <a:r>
              <a:rPr lang="en-US" dirty="0" smtClean="0"/>
              <a:t>Idealization-acceptance of the loss by portraying good qualities one had.</a:t>
            </a:r>
          </a:p>
          <a:p>
            <a:pPr marL="514350" indent="-514350">
              <a:buFont typeface="+mj-lt"/>
              <a:buAutoNum type="arabicParenR"/>
            </a:pPr>
            <a:r>
              <a:rPr lang="en-US" dirty="0" smtClean="0"/>
              <a:t>Outcome-Dealing with the loss as a common life occurrence.</a:t>
            </a:r>
            <a:endParaRPr lang="en-US" dirty="0"/>
          </a:p>
        </p:txBody>
      </p:sp>
    </p:spTree>
    <p:extLst>
      <p:ext uri="{BB962C8B-B14F-4D97-AF65-F5344CB8AC3E}">
        <p14:creationId xmlns:p14="http://schemas.microsoft.com/office/powerpoint/2010/main" val="262483496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Manifestation of a grieving person</a:t>
            </a:r>
            <a:endParaRPr lang="en-US" b="1" dirty="0"/>
          </a:p>
        </p:txBody>
      </p:sp>
      <p:sp>
        <p:nvSpPr>
          <p:cNvPr id="3" name="Content Placeholder 2"/>
          <p:cNvSpPr>
            <a:spLocks noGrp="1"/>
          </p:cNvSpPr>
          <p:nvPr>
            <p:ph idx="1"/>
          </p:nvPr>
        </p:nvSpPr>
        <p:spPr/>
        <p:txBody>
          <a:bodyPr/>
          <a:lstStyle/>
          <a:p>
            <a:pPr marL="0" indent="0">
              <a:buNone/>
            </a:pPr>
            <a:r>
              <a:rPr lang="en-US" b="1" dirty="0" smtClean="0"/>
              <a:t>1</a:t>
            </a:r>
            <a:r>
              <a:rPr lang="en-US" dirty="0" smtClean="0"/>
              <a:t>.</a:t>
            </a:r>
            <a:r>
              <a:rPr lang="en-US" b="1" dirty="0" smtClean="0"/>
              <a:t>Emotional-</a:t>
            </a:r>
            <a:r>
              <a:rPr lang="en-US" dirty="0" smtClean="0"/>
              <a:t>Sadness,Anger,Guilt,Relief,fear,anxiety</a:t>
            </a:r>
          </a:p>
          <a:p>
            <a:pPr marL="0" indent="0">
              <a:buNone/>
            </a:pPr>
            <a:r>
              <a:rPr lang="en-US" b="1" dirty="0" smtClean="0"/>
              <a:t>2</a:t>
            </a:r>
            <a:r>
              <a:rPr lang="en-US" dirty="0" smtClean="0"/>
              <a:t>.</a:t>
            </a:r>
            <a:r>
              <a:rPr lang="en-US" b="1" dirty="0" smtClean="0"/>
              <a:t>Physical</a:t>
            </a:r>
            <a:r>
              <a:rPr lang="en-US" dirty="0" smtClean="0"/>
              <a:t>-Rapid breathing, tightness in the chest, Increased heartbeat, Numbing sensation in the in the extremities</a:t>
            </a:r>
          </a:p>
          <a:p>
            <a:pPr marL="0" indent="0">
              <a:buNone/>
            </a:pPr>
            <a:r>
              <a:rPr lang="en-US" b="1" dirty="0" smtClean="0"/>
              <a:t>3.Cognitve-</a:t>
            </a:r>
            <a:r>
              <a:rPr lang="en-US" dirty="0" smtClean="0"/>
              <a:t> Confusion,Disorientation,poor concentration, poor memory, impaired judgment hallucination.</a:t>
            </a:r>
            <a:endParaRPr lang="en-US" b="1" dirty="0"/>
          </a:p>
        </p:txBody>
      </p:sp>
    </p:spTree>
    <p:extLst>
      <p:ext uri="{BB962C8B-B14F-4D97-AF65-F5344CB8AC3E}">
        <p14:creationId xmlns:p14="http://schemas.microsoft.com/office/powerpoint/2010/main" val="35911027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grief</a:t>
            </a:r>
            <a:endParaRPr lang="en-US" b="1" dirty="0"/>
          </a:p>
        </p:txBody>
      </p:sp>
      <p:sp>
        <p:nvSpPr>
          <p:cNvPr id="3" name="Content Placeholder 2"/>
          <p:cNvSpPr>
            <a:spLocks noGrp="1"/>
          </p:cNvSpPr>
          <p:nvPr>
            <p:ph idx="1"/>
          </p:nvPr>
        </p:nvSpPr>
        <p:spPr/>
        <p:txBody>
          <a:bodyPr/>
          <a:lstStyle/>
          <a:p>
            <a:pPr marL="514350" indent="-514350">
              <a:buFont typeface="+mj-lt"/>
              <a:buAutoNum type="arabicParenR"/>
            </a:pPr>
            <a:r>
              <a:rPr lang="en-US" b="1" dirty="0" smtClean="0"/>
              <a:t>Nature of the loss</a:t>
            </a:r>
            <a:r>
              <a:rPr lang="en-US" dirty="0" smtClean="0"/>
              <a:t>-sudden</a:t>
            </a:r>
          </a:p>
          <a:p>
            <a:pPr marL="514350" indent="-514350">
              <a:buFont typeface="+mj-lt"/>
              <a:buAutoNum type="arabicParenR"/>
            </a:pPr>
            <a:r>
              <a:rPr lang="en-US" b="1" dirty="0" smtClean="0"/>
              <a:t>Personal variables</a:t>
            </a:r>
            <a:r>
              <a:rPr lang="en-US" dirty="0" smtClean="0"/>
              <a:t>-</a:t>
            </a:r>
            <a:r>
              <a:rPr lang="en-US" dirty="0" err="1" smtClean="0"/>
              <a:t>Health,lifestyle,stress</a:t>
            </a:r>
            <a:r>
              <a:rPr lang="en-US" dirty="0" smtClean="0"/>
              <a:t> MX</a:t>
            </a:r>
          </a:p>
          <a:p>
            <a:pPr marL="514350" indent="-514350">
              <a:buFont typeface="+mj-lt"/>
              <a:buAutoNum type="arabicParenR"/>
            </a:pPr>
            <a:r>
              <a:rPr lang="en-US" b="1" dirty="0" smtClean="0"/>
              <a:t>Social variables</a:t>
            </a:r>
            <a:r>
              <a:rPr lang="en-US" dirty="0" smtClean="0"/>
              <a:t>-</a:t>
            </a:r>
            <a:r>
              <a:rPr lang="en-US" dirty="0" err="1" smtClean="0"/>
              <a:t>Age,gender</a:t>
            </a:r>
            <a:r>
              <a:rPr lang="en-US" dirty="0" smtClean="0"/>
              <a:t> developmental level, social class,culture,spirituality,religious beliefs and practice.</a:t>
            </a:r>
            <a:endParaRPr lang="en-US" dirty="0"/>
          </a:p>
        </p:txBody>
      </p:sp>
    </p:spTree>
    <p:extLst>
      <p:ext uri="{BB962C8B-B14F-4D97-AF65-F5344CB8AC3E}">
        <p14:creationId xmlns:p14="http://schemas.microsoft.com/office/powerpoint/2010/main" val="237170865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Bereavement</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70207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4000" i="1" dirty="0" smtClean="0"/>
              <a:t>TO DAY IS ME AND TOMMOROW IS YOU.</a:t>
            </a:r>
          </a:p>
          <a:p>
            <a:r>
              <a:rPr lang="en-US" sz="4000" i="1" dirty="0" smtClean="0"/>
              <a:t>SERVE WITH A SENSE OF HUMOUR</a:t>
            </a:r>
          </a:p>
          <a:p>
            <a:r>
              <a:rPr lang="en-US" sz="4000" i="1" dirty="0" smtClean="0"/>
              <a:t>LET THE PATIENT HAVE A DIGNIFIED DEATH</a:t>
            </a:r>
            <a:endParaRPr lang="en-US" sz="4000" i="1"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 GOD’S WILL BE DONE</a:t>
            </a:r>
            <a:endParaRPr lang="en-US" dirty="0"/>
          </a:p>
        </p:txBody>
      </p:sp>
      <p:pic>
        <p:nvPicPr>
          <p:cNvPr id="1026" name="Picture 2" descr="C:\Users\NABEA NKOROI\Desktop\DYING.jpg"/>
          <p:cNvPicPr>
            <a:picLocks noGrp="1" noChangeAspect="1" noChangeArrowheads="1"/>
          </p:cNvPicPr>
          <p:nvPr>
            <p:ph idx="1"/>
          </p:nvPr>
        </p:nvPicPr>
        <p:blipFill>
          <a:blip r:embed="rId2"/>
          <a:stretch>
            <a:fillRect/>
          </a:stretch>
        </p:blipFill>
        <p:spPr bwMode="auto">
          <a:xfrm>
            <a:off x="2224754" y="2830290"/>
            <a:ext cx="3118104" cy="254203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Survival Strategies</a:t>
            </a:r>
            <a:endParaRPr lang="en-US" b="1" dirty="0"/>
          </a:p>
        </p:txBody>
      </p:sp>
      <p:sp>
        <p:nvSpPr>
          <p:cNvPr id="3" name="Content Placeholder 2"/>
          <p:cNvSpPr>
            <a:spLocks noGrp="1"/>
          </p:cNvSpPr>
          <p:nvPr>
            <p:ph idx="1"/>
          </p:nvPr>
        </p:nvSpPr>
        <p:spPr/>
        <p:txBody>
          <a:bodyPr/>
          <a:lstStyle/>
          <a:p>
            <a:pPr marL="514350" indent="-514350">
              <a:buAutoNum type="arabicPeriod"/>
            </a:pPr>
            <a:r>
              <a:rPr lang="en-US" b="1" dirty="0" smtClean="0"/>
              <a:t>Safety and Security</a:t>
            </a:r>
          </a:p>
          <a:p>
            <a:pPr marL="514350" indent="-514350"/>
            <a:r>
              <a:rPr lang="en-US" dirty="0" smtClean="0"/>
              <a:t>To  be secure is to be as  free as one can be from anxiety, fear and apprehension</a:t>
            </a:r>
          </a:p>
          <a:p>
            <a:pPr marL="514350" indent="-514350"/>
            <a:r>
              <a:rPr lang="en-US" dirty="0" smtClean="0"/>
              <a:t>Human beings feel secure because they appreciate that they are in a safe situation</a:t>
            </a:r>
          </a:p>
          <a:p>
            <a:pPr marL="514350" indent="-514350"/>
            <a:r>
              <a:rPr lang="en-US" dirty="0" smtClean="0"/>
              <a:t>They appreciate that they are able to manage the situation at hand</a:t>
            </a: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Amen</a:t>
            </a:r>
            <a:endParaRPr lang="en-US" dirty="0"/>
          </a:p>
        </p:txBody>
      </p:sp>
      <p:pic>
        <p:nvPicPr>
          <p:cNvPr id="2050" name="Picture 2" descr="C:\Users\NABEA NKOROI\Desktop\is.jpg"/>
          <p:cNvPicPr>
            <a:picLocks noGrp="1" noChangeAspect="1" noChangeArrowheads="1"/>
          </p:cNvPicPr>
          <p:nvPr>
            <p:ph idx="1"/>
          </p:nvPr>
        </p:nvPicPr>
        <p:blipFill>
          <a:blip r:embed="rId2"/>
          <a:srcRect/>
          <a:stretch>
            <a:fillRect/>
          </a:stretch>
        </p:blipFill>
        <p:spPr bwMode="auto">
          <a:xfrm>
            <a:off x="838200" y="1752600"/>
            <a:ext cx="7239000" cy="4648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2.Comfort </a:t>
            </a:r>
            <a:r>
              <a:rPr lang="en-US" b="1" dirty="0"/>
              <a:t>and Symptoms  Management</a:t>
            </a:r>
          </a:p>
          <a:p>
            <a:r>
              <a:rPr lang="en-US" dirty="0" smtClean="0"/>
              <a:t>Symptoms control is a pre-requisite for domiciliary  care.</a:t>
            </a:r>
          </a:p>
          <a:p>
            <a:r>
              <a:rPr lang="en-US" dirty="0" smtClean="0"/>
              <a:t>As long as pain and anxiety are controlled, dying cancer patients and others can tolerate deterioration fairly well in other functions.</a:t>
            </a:r>
          </a:p>
          <a:p>
            <a:r>
              <a:rPr lang="en-US" dirty="0" smtClean="0"/>
              <a:t>To maintain physical symptoms control, some patients turn to prayers as it relieves pain for them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I am sure you have heard of palliative services for people living with life threatening illnesses.</a:t>
            </a:r>
          </a:p>
          <a:p>
            <a:pPr>
              <a:buFont typeface="Wingdings" pitchFamily="2" charset="2"/>
              <a:buChar char="Ø"/>
            </a:pPr>
            <a:r>
              <a:rPr lang="en-US" dirty="0" smtClean="0"/>
              <a:t>HIV pandemic has lead to increased efforts to provide care, support and palliative care services for people living with HIV/AIDS in their homes.</a:t>
            </a:r>
          </a:p>
          <a:p>
            <a:pPr>
              <a:buFont typeface="Wingdings" pitchFamily="2" charset="2"/>
              <a:buChar char="Ø"/>
            </a:pPr>
            <a:r>
              <a:rPr lang="en-US" dirty="0" smtClean="0"/>
              <a:t>P.C combines an interdisplinary approach to promote competent and compassionate care.</a:t>
            </a:r>
          </a:p>
          <a:p>
            <a:pPr>
              <a:buFont typeface="Wingdings" pitchFamily="2" charset="2"/>
              <a:buChar char="Ø"/>
            </a:pPr>
            <a:r>
              <a:rPr lang="en-US" dirty="0" smtClean="0"/>
              <a:t>P.C also acknowledges that dying is a normal part of living.</a:t>
            </a:r>
          </a:p>
          <a:p>
            <a:pPr>
              <a:buFont typeface="Wingdings" pitchFamily="2" charset="2"/>
              <a:buChar char="Ø"/>
            </a:pPr>
            <a:r>
              <a:rPr lang="en-US" dirty="0" smtClean="0"/>
              <a:t>The term palliative care is increasingly used with regard to diseases other than cancer such as C.O.P.D,renal failure, chronic heart failure, Progressive pulmonary disorders and HIV/AIDS.</a:t>
            </a:r>
            <a:endParaRPr lang="en-US" dirty="0"/>
          </a:p>
        </p:txBody>
      </p:sp>
    </p:spTree>
    <p:extLst>
      <p:ext uri="{BB962C8B-B14F-4D97-AF65-F5344CB8AC3E}">
        <p14:creationId xmlns:p14="http://schemas.microsoft.com/office/powerpoint/2010/main" val="3089230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Visits from local church members, women groups and choir groups assists in lessening the symptoms.</a:t>
            </a:r>
          </a:p>
          <a:p>
            <a:r>
              <a:rPr lang="en-US" dirty="0" smtClean="0"/>
              <a:t>Spiritual beliefs help some patients cope with their terminal illness as they feel togetherness with God</a:t>
            </a:r>
          </a:p>
          <a:p>
            <a:r>
              <a:rPr lang="en-US" dirty="0" smtClean="0"/>
              <a:t>Arrange for communication and information passing on the care between the nurse, nurse aid the care giver, patient and the family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NB: The reluctance to share the truth about prognosis with the patient and the family  members by the nurse, doctor and other health care teams is as a result of fear</a:t>
            </a:r>
          </a:p>
          <a:p>
            <a:r>
              <a:rPr lang="en-US" dirty="0" smtClean="0"/>
              <a:t>There is a belief that telling the patient/client terminally ill about the prognosis would destroy hope and lead to despair and depression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t>Good palliative care is offered through openness and honesty</a:t>
            </a:r>
          </a:p>
          <a:p>
            <a:r>
              <a:rPr lang="en-US" dirty="0" smtClean="0"/>
              <a:t>Health care teams should equip themselves with good communication skills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3.Assessment </a:t>
            </a:r>
            <a:r>
              <a:rPr lang="en-US" b="1" dirty="0"/>
              <a:t>of need for Rehabilitation</a:t>
            </a:r>
          </a:p>
          <a:p>
            <a:r>
              <a:rPr lang="en-US" dirty="0" smtClean="0"/>
              <a:t>Rehabilitation is an integral part of palliative care yet the relatives do restrict clients terminally  ill though at times they are capable of greater degree of activity and independence.</a:t>
            </a:r>
          </a:p>
          <a:p>
            <a:r>
              <a:rPr lang="en-US" dirty="0" smtClean="0"/>
              <a:t>Palliative  care encourages the patients to be creative thus restoring and enhancing esteem.</a:t>
            </a:r>
          </a:p>
          <a:p>
            <a:r>
              <a:rPr lang="en-US" dirty="0" smtClean="0"/>
              <a:t>Emphasis should then be on doing than being done for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CARE CONSISTS OF:</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Safety and security</a:t>
            </a:r>
          </a:p>
          <a:p>
            <a:pPr>
              <a:buFont typeface="Wingdings" pitchFamily="2" charset="2"/>
              <a:buChar char="Ø"/>
            </a:pPr>
            <a:r>
              <a:rPr lang="en-US" dirty="0" smtClean="0"/>
              <a:t>Comfort and symptoms management</a:t>
            </a:r>
          </a:p>
          <a:p>
            <a:pPr>
              <a:buFont typeface="Wingdings" pitchFamily="2" charset="2"/>
              <a:buChar char="Ø"/>
            </a:pPr>
            <a:r>
              <a:rPr lang="en-US" dirty="0" smtClean="0"/>
              <a:t>Hygiene and infection control</a:t>
            </a:r>
          </a:p>
          <a:p>
            <a:pPr>
              <a:buFont typeface="Wingdings" pitchFamily="2" charset="2"/>
              <a:buChar char="Ø"/>
            </a:pPr>
            <a:r>
              <a:rPr lang="en-US" dirty="0" smtClean="0"/>
              <a:t>Skin care</a:t>
            </a:r>
          </a:p>
          <a:p>
            <a:pPr>
              <a:buFont typeface="Wingdings" pitchFamily="2" charset="2"/>
              <a:buChar char="Ø"/>
            </a:pPr>
            <a:r>
              <a:rPr lang="en-US" dirty="0" smtClean="0"/>
              <a:t>Sanitary elimination e.g. Urination, defecation, vomiting, waste disposal e.t.c</a:t>
            </a:r>
          </a:p>
          <a:p>
            <a:pPr>
              <a:buFont typeface="Wingdings" pitchFamily="2" charset="2"/>
              <a:buChar char="Ø"/>
            </a:pPr>
            <a:r>
              <a:rPr lang="en-US" dirty="0" smtClean="0"/>
              <a:t>Diet and hydration</a:t>
            </a:r>
          </a:p>
          <a:p>
            <a:pPr>
              <a:buFont typeface="Wingdings" pitchFamily="2" charset="2"/>
              <a:buChar char="Ø"/>
            </a:pPr>
            <a:r>
              <a:rPr lang="en-US" dirty="0" smtClean="0"/>
              <a:t>Medication( Doses, side effects, adverse drug reactions, contra-indications and interactions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Training of assistants, care givers the family and the patient on the care</a:t>
            </a:r>
          </a:p>
          <a:p>
            <a:pPr>
              <a:buFont typeface="Wingdings" pitchFamily="2" charset="2"/>
              <a:buChar char="Ø"/>
            </a:pPr>
            <a:r>
              <a:rPr lang="en-US" dirty="0" smtClean="0"/>
              <a:t>Assessment of need for rehabilitation, diet, psychological and spiritual assistance and counselling</a:t>
            </a:r>
          </a:p>
          <a:p>
            <a:pPr>
              <a:buFont typeface="Wingdings" pitchFamily="2" charset="2"/>
              <a:buChar char="Ø"/>
            </a:pPr>
            <a:r>
              <a:rPr lang="en-US" dirty="0" smtClean="0"/>
              <a:t>Assessment of need for social and economic support</a:t>
            </a:r>
          </a:p>
          <a:p>
            <a:pPr>
              <a:buFont typeface="Wingdings" pitchFamily="2" charset="2"/>
              <a:buChar char="Ø"/>
            </a:pPr>
            <a:r>
              <a:rPr lang="en-US" dirty="0" smtClean="0"/>
              <a:t>Monitoring and evaluation (Outcome)</a:t>
            </a:r>
          </a:p>
          <a:p>
            <a:pPr>
              <a:buFont typeface="Wingdings" pitchFamily="2" charset="2"/>
              <a:buChar char="Ø"/>
            </a:pPr>
            <a:r>
              <a:rPr lang="en-US" dirty="0" smtClean="0"/>
              <a:t>Mobilization of community resources for care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PALLIATIVE CARE NURSING</a:t>
            </a:r>
            <a:endParaRPr lang="en-US" dirty="0"/>
          </a:p>
        </p:txBody>
      </p:sp>
      <p:sp>
        <p:nvSpPr>
          <p:cNvPr id="3" name="Content Placeholder 2"/>
          <p:cNvSpPr>
            <a:spLocks noGrp="1"/>
          </p:cNvSpPr>
          <p:nvPr>
            <p:ph idx="1"/>
          </p:nvPr>
        </p:nvSpPr>
        <p:spPr/>
        <p:txBody>
          <a:bodyPr/>
          <a:lstStyle/>
          <a:p>
            <a:r>
              <a:rPr lang="en-US" dirty="0" smtClean="0"/>
              <a:t>This is a synthesis of special skills that are used to create the environment for best outcomes for the patients and their relatives</a:t>
            </a:r>
          </a:p>
          <a:p>
            <a:r>
              <a:rPr lang="en-US" dirty="0" smtClean="0"/>
              <a:t>All life limiting illnesses be it be cancers, neurological, cardiac diseases</a:t>
            </a:r>
          </a:p>
          <a:p>
            <a:r>
              <a:rPr lang="en-US" dirty="0" smtClean="0"/>
              <a:t>They have implications for the physical, social, psychological and spiritual for both the individual and their family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role of palliative care nursing is therefore to assess needs in each of the areas and plan, implement and evaluate appropriate interventions</a:t>
            </a:r>
          </a:p>
          <a:p>
            <a:r>
              <a:rPr lang="en-US" dirty="0" smtClean="0"/>
              <a:t>It aims to improve the quality of life and enable a dignified death</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Palliative Care Nurse</a:t>
            </a:r>
            <a:endParaRPr lang="en-US" dirty="0"/>
          </a:p>
        </p:txBody>
      </p:sp>
      <p:sp>
        <p:nvSpPr>
          <p:cNvPr id="3" name="Content Placeholder 2"/>
          <p:cNvSpPr>
            <a:spLocks noGrp="1"/>
          </p:cNvSpPr>
          <p:nvPr>
            <p:ph idx="1"/>
          </p:nvPr>
        </p:nvSpPr>
        <p:spPr/>
        <p:txBody>
          <a:bodyPr>
            <a:normAutofit/>
          </a:bodyPr>
          <a:lstStyle/>
          <a:p>
            <a:r>
              <a:rPr lang="en-US" dirty="0" smtClean="0"/>
              <a:t>The qualities that draw many people into nursing like; Intimacy, equality, nurturing, conscience are those which draw nurses to the field of palliative care.</a:t>
            </a:r>
          </a:p>
          <a:p>
            <a:r>
              <a:rPr lang="en-US" dirty="0" smtClean="0"/>
              <a:t>The nurse is the team member who will see most of the patients and family at home and in the institution</a:t>
            </a:r>
          </a:p>
          <a:p>
            <a:r>
              <a:rPr lang="en-US" dirty="0" smtClean="0"/>
              <a:t>This prolonged and close contact gives the nurse a unique opportunity to get to know the person who is the patient and to observe what brings comfort and relief</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It is the nurses’ primary responsibility to help the patient cope with the effects of a draining disease</a:t>
            </a:r>
          </a:p>
          <a:p>
            <a:r>
              <a:rPr lang="en-US" dirty="0" smtClean="0"/>
              <a:t>This begins with attention to details of physical care- Bathing, control of odour, pressure area care, mouth care, bladder and bowel care, diet and fluid</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fontAlgn="auto">
              <a:spcAft>
                <a:spcPts val="0"/>
              </a:spcAft>
              <a:defRPr/>
            </a:pPr>
            <a:r>
              <a:rPr lang="en-US" smtClean="0"/>
              <a:t>Global scenario</a:t>
            </a:r>
          </a:p>
        </p:txBody>
      </p:sp>
      <p:sp>
        <p:nvSpPr>
          <p:cNvPr id="7171" name="Content Placeholder 2"/>
          <p:cNvSpPr>
            <a:spLocks noGrp="1"/>
          </p:cNvSpPr>
          <p:nvPr>
            <p:ph idx="1"/>
          </p:nvPr>
        </p:nvSpPr>
        <p:spPr/>
        <p:txBody>
          <a:bodyPr>
            <a:normAutofit/>
          </a:bodyPr>
          <a:lstStyle/>
          <a:p>
            <a:r>
              <a:rPr lang="en-US" smtClean="0"/>
              <a:t>According to the International Union against Cancer (UICC) report, CANCER is the leading cause of death globally.  </a:t>
            </a:r>
          </a:p>
          <a:p>
            <a:r>
              <a:rPr lang="en-US" smtClean="0"/>
              <a:t>It accounted for 7.9million deaths (around 13%of all deaths) in 2007.</a:t>
            </a:r>
          </a:p>
          <a:p>
            <a:r>
              <a:rPr lang="en-US" smtClean="0"/>
              <a:t>The number of deaths due to Cancer is set to  surpass those of HIV/Aids, Tuberculosis and Malaria combined. </a:t>
            </a:r>
          </a:p>
          <a:p>
            <a:r>
              <a:rPr lang="en-US" smtClean="0"/>
              <a:t>Cancer affects every body regardless of social class, race, gender or age.</a:t>
            </a:r>
          </a:p>
        </p:txBody>
      </p:sp>
    </p:spTree>
    <p:extLst>
      <p:ext uri="{BB962C8B-B14F-4D97-AF65-F5344CB8AC3E}">
        <p14:creationId xmlns:p14="http://schemas.microsoft.com/office/powerpoint/2010/main" val="97174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nurse helps organize the patients’ environment to minimize loss of control.</a:t>
            </a:r>
          </a:p>
          <a:p>
            <a:r>
              <a:rPr lang="en-US" dirty="0" smtClean="0"/>
              <a:t>Other nursing strategies will assist the patients psychologically to reduce perceived symptoms</a:t>
            </a:r>
          </a:p>
          <a:p>
            <a:r>
              <a:rPr lang="en-US" dirty="0" smtClean="0"/>
              <a:t>The interest and time spent with the patient often has an enormous placebo effect enhancing the effectiveness of other therapies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Skills for Effective Palliative care</a:t>
            </a:r>
            <a:endParaRPr lang="en-US" b="1" dirty="0"/>
          </a:p>
        </p:txBody>
      </p:sp>
      <p:sp>
        <p:nvSpPr>
          <p:cNvPr id="3" name="Content Placeholder 2"/>
          <p:cNvSpPr>
            <a:spLocks noGrp="1"/>
          </p:cNvSpPr>
          <p:nvPr>
            <p:ph idx="1"/>
          </p:nvPr>
        </p:nvSpPr>
        <p:spPr/>
        <p:txBody>
          <a:bodyPr/>
          <a:lstStyle/>
          <a:p>
            <a:pPr>
              <a:buNone/>
            </a:pPr>
            <a:r>
              <a:rPr lang="en-US" dirty="0" smtClean="0"/>
              <a:t>The palliative care nurses must be proficient when caring for the patients and their families:</a:t>
            </a:r>
          </a:p>
          <a:p>
            <a:pPr marL="514350" indent="-514350">
              <a:buAutoNum type="arabicPeriod"/>
            </a:pPr>
            <a:r>
              <a:rPr lang="en-US" b="1" dirty="0" smtClean="0"/>
              <a:t>Pain and Symptoms management skills</a:t>
            </a:r>
          </a:p>
          <a:p>
            <a:pPr marL="514350" indent="-514350"/>
            <a:r>
              <a:rPr lang="en-US" dirty="0" smtClean="0"/>
              <a:t>This is a special area in palliative care and it requires an interdisciplinary effort effort. The following professionals are involved:</a:t>
            </a:r>
          </a:p>
          <a:p>
            <a:pPr marL="514350" indent="-514350">
              <a:buFontTx/>
              <a:buChar char="-"/>
            </a:pPr>
            <a:r>
              <a:rPr lang="en-US" dirty="0" smtClean="0"/>
              <a:t>The nurse</a:t>
            </a:r>
          </a:p>
          <a:p>
            <a:pPr marL="514350" indent="-514350">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t>Physician</a:t>
            </a:r>
          </a:p>
          <a:p>
            <a:pPr>
              <a:buFontTx/>
              <a:buChar char="-"/>
            </a:pPr>
            <a:r>
              <a:rPr lang="en-US" dirty="0" smtClean="0"/>
              <a:t>Pharmacist</a:t>
            </a:r>
          </a:p>
          <a:p>
            <a:pPr>
              <a:buFontTx/>
              <a:buChar char="-"/>
            </a:pPr>
            <a:r>
              <a:rPr lang="en-US" dirty="0" smtClean="0"/>
              <a:t>Social worker</a:t>
            </a:r>
          </a:p>
          <a:p>
            <a:pPr>
              <a:buFontTx/>
              <a:buChar char="-"/>
            </a:pPr>
            <a:r>
              <a:rPr lang="en-US" dirty="0" smtClean="0"/>
              <a:t>Spiritual counselor e.t.c</a:t>
            </a:r>
          </a:p>
          <a:p>
            <a:pPr>
              <a:buFontTx/>
              <a:buChar char="-"/>
            </a:pPr>
            <a:endParaRPr lang="en-US" dirty="0" smtClean="0"/>
          </a:p>
          <a:p>
            <a:r>
              <a:rPr lang="en-US" dirty="0" smtClean="0"/>
              <a:t>Pain in palliative care is termed as the fifth vital sign that should be assessed during every patient’s encounter</a:t>
            </a:r>
          </a:p>
          <a:p>
            <a:r>
              <a:rPr lang="en-US" dirty="0" smtClean="0"/>
              <a:t>Management of pain ranges from pharmaceutical agents to massages.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a:t>2.Knowledge of Concepts Related to Death and Dying</a:t>
            </a:r>
            <a:endParaRPr lang="en-US" dirty="0" smtClean="0"/>
          </a:p>
          <a:p>
            <a:r>
              <a:rPr lang="en-US" dirty="0" smtClean="0"/>
              <a:t>Palliative care integrates the dying process as part of life.</a:t>
            </a:r>
          </a:p>
          <a:p>
            <a:r>
              <a:rPr lang="en-US" dirty="0" smtClean="0"/>
              <a:t>The stages of dying as stipulated by Elizabeth Kubler may be incorporate into patients care and care plan. These stages are:</a:t>
            </a:r>
          </a:p>
          <a:p>
            <a:pPr>
              <a:buFontTx/>
              <a:buChar char="-"/>
            </a:pPr>
            <a:r>
              <a:rPr lang="en-US" b="1" dirty="0" smtClean="0"/>
              <a:t>Denial</a:t>
            </a:r>
          </a:p>
          <a:p>
            <a:pPr>
              <a:buFontTx/>
              <a:buChar char="-"/>
            </a:pPr>
            <a:r>
              <a:rPr lang="en-US" b="1" dirty="0" smtClean="0"/>
              <a:t>Anger</a:t>
            </a:r>
          </a:p>
          <a:p>
            <a:pPr>
              <a:buFontTx/>
              <a:buChar char="-"/>
            </a:pPr>
            <a:r>
              <a:rPr lang="en-US" b="1" dirty="0" smtClean="0"/>
              <a:t>Bargaining </a:t>
            </a:r>
          </a:p>
          <a:p>
            <a:pPr>
              <a:buFontTx/>
              <a:buChar char="-"/>
            </a:pPr>
            <a:r>
              <a:rPr lang="en-US" b="1" dirty="0" smtClean="0"/>
              <a:t>Depression</a:t>
            </a:r>
          </a:p>
          <a:p>
            <a:pPr>
              <a:buFontTx/>
              <a:buChar char="-"/>
            </a:pPr>
            <a:r>
              <a:rPr lang="en-US" b="1" dirty="0" smtClean="0"/>
              <a:t>Acceptance</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a:t>3. Stress Management Skills</a:t>
            </a:r>
          </a:p>
          <a:p>
            <a:r>
              <a:rPr lang="en-US" dirty="0" smtClean="0"/>
              <a:t>Caring for patients with life limiting illnesses can be quite draining and carers often experience “Burn out”</a:t>
            </a:r>
          </a:p>
          <a:p>
            <a:r>
              <a:rPr lang="en-US" dirty="0" smtClean="0"/>
              <a:t>Palliative care nurses and colleagues have varied mechanisms for providing support to themselves and each other.</a:t>
            </a:r>
          </a:p>
          <a:p>
            <a:r>
              <a:rPr lang="en-US" dirty="0" smtClean="0"/>
              <a:t>Support can be in form of sharing, caring, team building, counselling and taking time off</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normAutofit/>
          </a:bodyPr>
          <a:lstStyle/>
          <a:p>
            <a:pPr marL="0" indent="0">
              <a:buNone/>
            </a:pPr>
            <a:r>
              <a:rPr lang="en-US" b="1" dirty="0"/>
              <a:t>4. Sensitive Communication Skills</a:t>
            </a:r>
            <a:endParaRPr lang="en-US" dirty="0" smtClean="0"/>
          </a:p>
          <a:p>
            <a:r>
              <a:rPr lang="en-US" dirty="0" smtClean="0"/>
              <a:t>Effective communication is essential for effective palliative care team member</a:t>
            </a:r>
          </a:p>
          <a:p>
            <a:r>
              <a:rPr lang="en-US" dirty="0" smtClean="0"/>
              <a:t>The psychological and spiritual components of palliative care are very important</a:t>
            </a:r>
          </a:p>
          <a:p>
            <a:r>
              <a:rPr lang="en-US" dirty="0" smtClean="0"/>
              <a:t>Poor communication facilitates closure or the mending of difficult relationships.</a:t>
            </a:r>
          </a:p>
          <a:p>
            <a:r>
              <a:rPr lang="en-US" dirty="0" smtClean="0"/>
              <a:t>Communication skills entails:</a:t>
            </a:r>
          </a:p>
          <a:p>
            <a:pPr>
              <a:buFont typeface="Wingdings" pitchFamily="2" charset="2"/>
              <a:buChar char="ü"/>
            </a:pPr>
            <a:r>
              <a:rPr lang="en-US" dirty="0" smtClean="0"/>
              <a:t>Active listening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Realizing the work of getting things in order</a:t>
            </a:r>
          </a:p>
          <a:p>
            <a:pPr>
              <a:buFont typeface="Wingdings" pitchFamily="2" charset="2"/>
              <a:buChar char="ü"/>
            </a:pPr>
            <a:r>
              <a:rPr lang="en-US" dirty="0" smtClean="0"/>
              <a:t>Presence of an intervention and being sensitive to what the patient and family are saying or asking for.</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lstStyle/>
          <a:p>
            <a:pPr marL="0" indent="0">
              <a:buNone/>
            </a:pPr>
            <a:r>
              <a:rPr lang="en-US" b="1" dirty="0"/>
              <a:t>5. Sense of Humor</a:t>
            </a:r>
            <a:endParaRPr lang="en-US" dirty="0" smtClean="0"/>
          </a:p>
          <a:p>
            <a:r>
              <a:rPr lang="en-US" dirty="0" smtClean="0"/>
              <a:t>Laughter has been found to pray a greater part in the healing and therefore it is recommended</a:t>
            </a:r>
          </a:p>
          <a:p>
            <a:r>
              <a:rPr lang="en-US" dirty="0" smtClean="0"/>
              <a:t>A kind of sense of humor helps the entire team , patients and care givers on particular rough days or in meeting unique challenges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a:t>6. Flexibility</a:t>
            </a:r>
          </a:p>
          <a:p>
            <a:r>
              <a:rPr lang="en-US" dirty="0" smtClean="0"/>
              <a:t>In palliative care, patients and their families  are sovereign i.e. they control their care and care planning</a:t>
            </a:r>
          </a:p>
          <a:p>
            <a:r>
              <a:rPr lang="en-US" dirty="0" smtClean="0"/>
              <a:t>This includes scheduling visit times and length of visits</a:t>
            </a:r>
          </a:p>
          <a:p>
            <a:r>
              <a:rPr lang="en-US" dirty="0" smtClean="0"/>
              <a:t>Respect for and acceptance of the patients choice and decisions are part of effective daily operation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t>7. Palliative Care Knowledge</a:t>
            </a:r>
          </a:p>
          <a:p>
            <a:r>
              <a:rPr lang="en-US" dirty="0" smtClean="0"/>
              <a:t>It is important that nurses have a strong base of knowledge grounded in palliative care practice</a:t>
            </a:r>
          </a:p>
          <a:p>
            <a:r>
              <a:rPr lang="en-US" dirty="0" smtClean="0"/>
              <a:t>All team members must keep abreast with current literature hence research and continued education is mandatory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fontAlgn="auto">
              <a:spcAft>
                <a:spcPts val="0"/>
              </a:spcAft>
              <a:defRPr/>
            </a:pPr>
            <a:r>
              <a:rPr lang="en-US" dirty="0" smtClean="0"/>
              <a:t>Cancer and HIV/AIDS in Kenya</a:t>
            </a:r>
          </a:p>
        </p:txBody>
      </p:sp>
      <p:sp>
        <p:nvSpPr>
          <p:cNvPr id="8195" name="Content Placeholder 2"/>
          <p:cNvSpPr>
            <a:spLocks noGrp="1"/>
          </p:cNvSpPr>
          <p:nvPr>
            <p:ph idx="1"/>
          </p:nvPr>
        </p:nvSpPr>
        <p:spPr/>
        <p:txBody>
          <a:bodyPr>
            <a:normAutofit/>
          </a:bodyPr>
          <a:lstStyle/>
          <a:p>
            <a:r>
              <a:rPr lang="en-US" dirty="0" smtClean="0"/>
              <a:t>Cancer and HIV/AIDS have become the commonest life threatening illnesses in sub-Saharan Africa in the 21</a:t>
            </a:r>
            <a:r>
              <a:rPr lang="en-US" baseline="30000" dirty="0" smtClean="0"/>
              <a:t>st</a:t>
            </a:r>
            <a:r>
              <a:rPr lang="en-US" dirty="0" smtClean="0"/>
              <a:t> century (WHO 2002). </a:t>
            </a:r>
          </a:p>
          <a:p>
            <a:r>
              <a:rPr lang="en-US" dirty="0" smtClean="0"/>
              <a:t>1.4million Kenyans are living with HIV/AIDS and require palliative care (KAIS 2007).</a:t>
            </a:r>
          </a:p>
          <a:p>
            <a:r>
              <a:rPr lang="en-US" dirty="0" smtClean="0"/>
              <a:t>7.8% of Kenyan adults aged between 15-64 are infected with HIV (KAIS 2007)</a:t>
            </a:r>
          </a:p>
          <a:p>
            <a:r>
              <a:rPr lang="en-US" dirty="0" smtClean="0"/>
              <a:t>Every year, there are approximately 85,000new cases of cancer in Kenya (WHO)</a:t>
            </a:r>
          </a:p>
          <a:p>
            <a:r>
              <a:rPr lang="en-US" dirty="0" smtClean="0"/>
              <a:t>Most cancers in Kenya are diagnosed late resulting in a shift of treatment goals from cure to palliation. </a:t>
            </a:r>
          </a:p>
        </p:txBody>
      </p:sp>
    </p:spTree>
    <p:extLst>
      <p:ext uri="{BB962C8B-B14F-4D97-AF65-F5344CB8AC3E}">
        <p14:creationId xmlns:p14="http://schemas.microsoft.com/office/powerpoint/2010/main" val="3376353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305800" cy="1219200"/>
          </a:xfrm>
        </p:spPr>
        <p:txBody>
          <a:bodyPr/>
          <a:lstStyle/>
          <a:p>
            <a:r>
              <a:rPr lang="en-US" b="1" dirty="0" smtClean="0"/>
              <a:t>The Role of the nurse</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lphaLcParenR"/>
            </a:pPr>
            <a:r>
              <a:rPr lang="en-US" dirty="0" smtClean="0"/>
              <a:t>Observing and assessing a patient through such data as:</a:t>
            </a:r>
          </a:p>
          <a:p>
            <a:pPr>
              <a:buFont typeface="Wingdings" pitchFamily="2" charset="2"/>
              <a:buChar char="v"/>
            </a:pPr>
            <a:r>
              <a:rPr lang="en-US" dirty="0" smtClean="0"/>
              <a:t>Weight</a:t>
            </a:r>
          </a:p>
          <a:p>
            <a:pPr>
              <a:buFont typeface="Wingdings" pitchFamily="2" charset="2"/>
              <a:buChar char="v"/>
            </a:pPr>
            <a:r>
              <a:rPr lang="en-US" dirty="0" smtClean="0"/>
              <a:t>Vital signs</a:t>
            </a:r>
          </a:p>
          <a:p>
            <a:pPr>
              <a:buFont typeface="Wingdings" pitchFamily="2" charset="2"/>
              <a:buChar char="v"/>
            </a:pPr>
            <a:r>
              <a:rPr lang="en-US" dirty="0" smtClean="0"/>
              <a:t>Pedal edema</a:t>
            </a:r>
          </a:p>
          <a:p>
            <a:pPr>
              <a:buFont typeface="Wingdings" pitchFamily="2" charset="2"/>
              <a:buChar char="v"/>
            </a:pPr>
            <a:r>
              <a:rPr lang="en-US" dirty="0" smtClean="0"/>
              <a:t>Patient history </a:t>
            </a:r>
            <a:endParaRPr lang="en-US" dirty="0"/>
          </a:p>
          <a:p>
            <a:pPr>
              <a:buFont typeface="Wingdings" pitchFamily="2" charset="2"/>
              <a:buChar char="v"/>
            </a:pPr>
            <a:r>
              <a:rPr lang="en-US" dirty="0" smtClean="0"/>
              <a:t>Shortness of breath and respiration</a:t>
            </a:r>
          </a:p>
          <a:p>
            <a:pPr marL="0" indent="0">
              <a:buNone/>
            </a:pPr>
            <a:r>
              <a:rPr lang="en-US" dirty="0" smtClean="0"/>
              <a:t>Comforting an end stage heart failure patient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b) Administering medication and managing       distressing symptoms</a:t>
            </a:r>
          </a:p>
          <a:p>
            <a:pPr marL="0" indent="0">
              <a:buNone/>
            </a:pPr>
            <a:r>
              <a:rPr lang="en-US" dirty="0" smtClean="0"/>
              <a:t>c) Monitoring the patient’s status and reporting to the physician</a:t>
            </a:r>
          </a:p>
          <a:p>
            <a:pPr marL="0" indent="0">
              <a:buNone/>
            </a:pPr>
            <a:r>
              <a:rPr lang="en-US" dirty="0" smtClean="0"/>
              <a:t>d) Specialist nurses may work as members of the team or as resource personnel i.e.;</a:t>
            </a:r>
          </a:p>
          <a:p>
            <a:pPr>
              <a:buFontTx/>
              <a:buChar char="-"/>
            </a:pPr>
            <a:r>
              <a:rPr lang="en-US" dirty="0" smtClean="0"/>
              <a:t>Stoma care nurses</a:t>
            </a:r>
          </a:p>
          <a:p>
            <a:pPr>
              <a:buFontTx/>
              <a:buChar char="-"/>
            </a:pPr>
            <a:r>
              <a:rPr lang="en-US" dirty="0" smtClean="0"/>
              <a:t>Breast care nurses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Clinical nurse specialist with particular knowledge on lymphoma, relaxation technique e.t.c.</a:t>
            </a:r>
          </a:p>
          <a:p>
            <a:r>
              <a:rPr lang="en-US" dirty="0" smtClean="0"/>
              <a:t>Day to day co-ordination of care will usually be carried out by the primary nurse, ward nurse or patient care co-</a:t>
            </a:r>
            <a:r>
              <a:rPr lang="en-US" dirty="0" err="1" smtClean="0"/>
              <a:t>ordinator</a:t>
            </a:r>
            <a:endParaRPr lang="en-US" dirty="0" smtClean="0"/>
          </a:p>
          <a:p>
            <a:r>
              <a:rPr lang="en-US" dirty="0" smtClean="0"/>
              <a:t>Clinical management</a:t>
            </a:r>
          </a:p>
          <a:p>
            <a:r>
              <a:rPr lang="en-US" dirty="0" smtClean="0"/>
              <a:t>Psychosocial support and counseling.</a:t>
            </a:r>
          </a:p>
          <a:p>
            <a:r>
              <a:rPr lang="en-US" dirty="0" smtClean="0"/>
              <a:t>Spiritual care</a:t>
            </a:r>
          </a:p>
          <a:p>
            <a:r>
              <a:rPr lang="en-US" dirty="0" smtClean="0"/>
              <a:t>Basic physical care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ROLE OF PALLIATIVE  CARE NURSE</a:t>
            </a:r>
            <a:endParaRPr lang="en-US" dirty="0"/>
          </a:p>
        </p:txBody>
      </p:sp>
      <p:sp>
        <p:nvSpPr>
          <p:cNvPr id="3" name="Content Placeholder 2"/>
          <p:cNvSpPr>
            <a:spLocks noGrp="1"/>
          </p:cNvSpPr>
          <p:nvPr>
            <p:ph idx="1"/>
          </p:nvPr>
        </p:nvSpPr>
        <p:spPr/>
        <p:txBody>
          <a:bodyPr/>
          <a:lstStyle/>
          <a:p>
            <a:r>
              <a:rPr lang="en-US" dirty="0" smtClean="0"/>
              <a:t>Support and valuing</a:t>
            </a:r>
          </a:p>
          <a:p>
            <a:r>
              <a:rPr lang="en-US" dirty="0" smtClean="0"/>
              <a:t>Continuous knowing</a:t>
            </a:r>
          </a:p>
          <a:p>
            <a:r>
              <a:rPr lang="en-US" dirty="0" smtClean="0"/>
              <a:t>Fostering hope</a:t>
            </a:r>
          </a:p>
          <a:p>
            <a:r>
              <a:rPr lang="en-US" dirty="0" smtClean="0"/>
              <a:t>Providing comfort</a:t>
            </a:r>
          </a:p>
          <a:p>
            <a:r>
              <a:rPr lang="en-US" dirty="0" smtClean="0"/>
              <a:t>Providing empathy</a:t>
            </a:r>
          </a:p>
          <a:p>
            <a:r>
              <a:rPr lang="en-US" dirty="0" smtClean="0"/>
              <a:t>Being there/available for the client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PALLIATIVE CARE GOALS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Its goal is much more than comfort in dying.</a:t>
            </a:r>
          </a:p>
          <a:p>
            <a:r>
              <a:rPr lang="en-US" dirty="0" smtClean="0"/>
              <a:t>Affirms life and regards dying as a normal process, neither hastens nor postpones death.</a:t>
            </a:r>
          </a:p>
          <a:p>
            <a:r>
              <a:rPr lang="en-US" dirty="0" smtClean="0"/>
              <a:t>Supporting emotionally, spiritual and cultural needs</a:t>
            </a:r>
          </a:p>
          <a:p>
            <a:r>
              <a:rPr lang="en-US" dirty="0" smtClean="0"/>
              <a:t>Maximizing functional status.</a:t>
            </a:r>
          </a:p>
          <a:p>
            <a:r>
              <a:rPr lang="en-US" dirty="0" smtClean="0"/>
              <a:t>Provides relief from pain and other distressing symptoms</a:t>
            </a:r>
          </a:p>
          <a:p>
            <a:r>
              <a:rPr lang="en-US" dirty="0" smtClean="0"/>
              <a:t>Integrates the psychological and spiritual aspects of care</a:t>
            </a:r>
          </a:p>
          <a:p>
            <a:r>
              <a:rPr lang="en-US" dirty="0" smtClean="0"/>
              <a:t>Offers a support system to help patients live as actively as possible and may positively influence the course of the disease/illness</a:t>
            </a:r>
          </a:p>
          <a:p>
            <a:r>
              <a:rPr lang="en-US" dirty="0" smtClean="0"/>
              <a:t>Offers support system to help patients family cope during the patient’s illness and their own bereavement.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a:t>
            </a:r>
            <a:r>
              <a:rPr lang="en-US" b="1" dirty="0" smtClean="0"/>
              <a:t>ssential components of palliative care</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Pain and Symptom control</a:t>
            </a:r>
          </a:p>
          <a:p>
            <a:r>
              <a:rPr lang="en-US" dirty="0" smtClean="0"/>
              <a:t>Effective communication</a:t>
            </a:r>
          </a:p>
          <a:p>
            <a:r>
              <a:rPr lang="en-US" dirty="0" smtClean="0"/>
              <a:t>Rehabilitation</a:t>
            </a:r>
          </a:p>
          <a:p>
            <a:r>
              <a:rPr lang="en-US" dirty="0" smtClean="0"/>
              <a:t>Continuity of care</a:t>
            </a:r>
          </a:p>
          <a:p>
            <a:r>
              <a:rPr lang="en-US" dirty="0" smtClean="0"/>
              <a:t>Terminal care/end of life care</a:t>
            </a:r>
          </a:p>
          <a:p>
            <a:r>
              <a:rPr lang="en-US" dirty="0" smtClean="0"/>
              <a:t>Support in bereavement</a:t>
            </a:r>
          </a:p>
          <a:p>
            <a:r>
              <a:rPr lang="en-US" dirty="0" smtClean="0"/>
              <a:t>Education</a:t>
            </a:r>
          </a:p>
          <a:p>
            <a:r>
              <a:rPr lang="en-US" dirty="0" smtClean="0"/>
              <a:t>Research</a:t>
            </a:r>
          </a:p>
          <a:p>
            <a:r>
              <a:rPr lang="en-US" dirty="0" smtClean="0"/>
              <a:t>Nutrition</a:t>
            </a:r>
          </a:p>
          <a:p>
            <a:r>
              <a:rPr lang="en-US" dirty="0" smtClean="0"/>
              <a:t>Psychological social support</a:t>
            </a:r>
          </a:p>
          <a:p>
            <a:r>
              <a:rPr lang="en-US" dirty="0" smtClean="0"/>
              <a:t>Spiritual and pastoral care</a:t>
            </a:r>
          </a:p>
          <a:p>
            <a:r>
              <a:rPr lang="en-US" dirty="0" smtClean="0"/>
              <a:t>Breaking bad news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t>
            </a:r>
            <a:r>
              <a:rPr lang="en-US" b="1" dirty="0" smtClean="0"/>
              <a:t>rinciples governing palliative care </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Provide relief from pain and other distressing symptoms.</a:t>
            </a:r>
          </a:p>
          <a:p>
            <a:pPr>
              <a:buFont typeface="Wingdings" pitchFamily="2" charset="2"/>
              <a:buChar char="Ø"/>
            </a:pPr>
            <a:r>
              <a:rPr lang="en-US" dirty="0" smtClean="0"/>
              <a:t>Affirms life and regards dying as a normal process.</a:t>
            </a:r>
          </a:p>
          <a:p>
            <a:pPr>
              <a:buFont typeface="Wingdings" pitchFamily="2" charset="2"/>
              <a:buChar char="Ø"/>
            </a:pPr>
            <a:r>
              <a:rPr lang="en-US" dirty="0" smtClean="0"/>
              <a:t>Intends neither to hasten or postpone death.</a:t>
            </a:r>
          </a:p>
          <a:p>
            <a:pPr>
              <a:buFont typeface="Wingdings" pitchFamily="2" charset="2"/>
              <a:buChar char="Ø"/>
            </a:pPr>
            <a:r>
              <a:rPr lang="en-US" dirty="0" smtClean="0"/>
              <a:t>Integrates the psychosocial and spiritual aspects of patient care</a:t>
            </a:r>
          </a:p>
          <a:p>
            <a:pPr>
              <a:buFont typeface="Wingdings" pitchFamily="2" charset="2"/>
              <a:buChar char="Ø"/>
            </a:pPr>
            <a:r>
              <a:rPr lang="en-US" dirty="0" smtClean="0"/>
              <a:t>Offers a support system to help patient live as actively as possible until death.</a:t>
            </a:r>
          </a:p>
          <a:p>
            <a:pPr>
              <a:buFont typeface="Wingdings" pitchFamily="2" charset="2"/>
              <a:buChar char="Ø"/>
            </a:pPr>
            <a:r>
              <a:rPr lang="en-US" dirty="0" smtClean="0"/>
              <a:t>Offer a support system to help the family cope.</a:t>
            </a:r>
          </a:p>
          <a:p>
            <a:pPr>
              <a:buFont typeface="Wingdings" pitchFamily="2" charset="2"/>
              <a:buChar char="Ø"/>
            </a:pPr>
            <a:r>
              <a:rPr lang="en-US" dirty="0" smtClean="0"/>
              <a:t>Use a team approach to address needs of the </a:t>
            </a:r>
            <a:r>
              <a:rPr lang="en-US" dirty="0" err="1" smtClean="0"/>
              <a:t>pt</a:t>
            </a:r>
            <a:r>
              <a:rPr lang="en-US" dirty="0" smtClean="0"/>
              <a:t>/family</a:t>
            </a:r>
          </a:p>
          <a:p>
            <a:pPr>
              <a:buFont typeface="Wingdings" pitchFamily="2" charset="2"/>
              <a:buChar char="Ø"/>
            </a:pPr>
            <a:r>
              <a:rPr lang="en-US" dirty="0" smtClean="0"/>
              <a:t>Enhance quality of life.</a:t>
            </a:r>
          </a:p>
          <a:p>
            <a:pPr>
              <a:buFont typeface="Wingdings" pitchFamily="2" charset="2"/>
              <a:buChar char="Ø"/>
            </a:pPr>
            <a:endParaRPr lang="en-US" dirty="0" smtClean="0"/>
          </a:p>
          <a:p>
            <a:pPr marL="0" indent="0">
              <a:buNone/>
            </a:pPr>
            <a:endParaRPr lang="en-US" dirty="0" smtClean="0"/>
          </a:p>
          <a:p>
            <a:pPr marL="0" indent="0">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The Multi disciplinary team in palliative care (Inter-professional)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Palliative care relies upon the interdisplinary team as a key factor for successful outcomes.</a:t>
            </a:r>
          </a:p>
          <a:p>
            <a:r>
              <a:rPr lang="en-US" dirty="0" smtClean="0"/>
              <a:t>Medical doctors (Specialists)</a:t>
            </a:r>
          </a:p>
          <a:p>
            <a:r>
              <a:rPr lang="en-US" dirty="0" smtClean="0"/>
              <a:t>Nursing staff</a:t>
            </a:r>
          </a:p>
          <a:p>
            <a:r>
              <a:rPr lang="en-US" dirty="0" smtClean="0"/>
              <a:t>Social workers</a:t>
            </a:r>
          </a:p>
          <a:p>
            <a:r>
              <a:rPr lang="en-US" dirty="0" smtClean="0"/>
              <a:t>Physiotherapists</a:t>
            </a:r>
          </a:p>
          <a:p>
            <a:r>
              <a:rPr lang="en-US" dirty="0" smtClean="0"/>
              <a:t>Occupational therapist</a:t>
            </a:r>
          </a:p>
          <a:p>
            <a:r>
              <a:rPr lang="en-US" dirty="0" smtClean="0"/>
              <a:t>Dietician</a:t>
            </a:r>
          </a:p>
          <a:p>
            <a:r>
              <a:rPr lang="en-US" dirty="0" smtClean="0"/>
              <a:t>Psychologist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Chaplain (Pastoral care workers)</a:t>
            </a:r>
          </a:p>
          <a:p>
            <a:r>
              <a:rPr lang="en-US" dirty="0" smtClean="0"/>
              <a:t>Home based carer</a:t>
            </a:r>
          </a:p>
          <a:p>
            <a:r>
              <a:rPr lang="en-US" dirty="0" smtClean="0"/>
              <a:t>Volunteers</a:t>
            </a:r>
          </a:p>
          <a:p>
            <a:r>
              <a:rPr lang="en-US" dirty="0" smtClean="0"/>
              <a:t>Family members</a:t>
            </a:r>
          </a:p>
          <a:p>
            <a:r>
              <a:rPr lang="en-US" dirty="0" smtClean="0"/>
              <a:t>Patient (Self)</a:t>
            </a:r>
          </a:p>
          <a:p>
            <a:r>
              <a:rPr lang="en-US" dirty="0" smtClean="0"/>
              <a:t>Pharmacy.</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Barriers to Palliative Care</a:t>
            </a:r>
            <a:endParaRPr lang="en-US" b="1" dirty="0"/>
          </a:p>
        </p:txBody>
      </p:sp>
      <p:sp>
        <p:nvSpPr>
          <p:cNvPr id="3" name="Content Placeholder 2"/>
          <p:cNvSpPr>
            <a:spLocks noGrp="1"/>
          </p:cNvSpPr>
          <p:nvPr>
            <p:ph idx="1"/>
          </p:nvPr>
        </p:nvSpPr>
        <p:spPr/>
        <p:txBody>
          <a:bodyPr/>
          <a:lstStyle/>
          <a:p>
            <a:pPr marL="514350" indent="-514350">
              <a:buAutoNum type="arabicPeriod"/>
            </a:pPr>
            <a:r>
              <a:rPr lang="en-US" b="1" dirty="0" smtClean="0"/>
              <a:t>Physician</a:t>
            </a:r>
          </a:p>
          <a:p>
            <a:pPr marL="514350" indent="-514350"/>
            <a:r>
              <a:rPr lang="en-US" dirty="0" smtClean="0"/>
              <a:t>Late referral</a:t>
            </a:r>
          </a:p>
          <a:p>
            <a:pPr marL="514350" indent="-514350"/>
            <a:r>
              <a:rPr lang="en-US" dirty="0" smtClean="0"/>
              <a:t>Poor prognosis</a:t>
            </a:r>
          </a:p>
          <a:p>
            <a:pPr marL="514350" indent="-514350"/>
            <a:r>
              <a:rPr lang="en-US" dirty="0" smtClean="0"/>
              <a:t>Reluctance to refer due to little knowledge on palliative care, loss of control of the patient, loss of patients income or lack of institutional standards for palliative care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Broad Objective</a:t>
            </a:r>
            <a:r>
              <a:rPr lang="en-US" dirty="0" smtClean="0"/>
              <a:t>:</a:t>
            </a:r>
          </a:p>
        </p:txBody>
      </p:sp>
      <p:sp>
        <p:nvSpPr>
          <p:cNvPr id="3" name="Content Placeholder 2"/>
          <p:cNvSpPr>
            <a:spLocks noGrp="1"/>
          </p:cNvSpPr>
          <p:nvPr>
            <p:ph idx="1"/>
          </p:nvPr>
        </p:nvSpPr>
        <p:spPr/>
        <p:txBody>
          <a:bodyPr/>
          <a:lstStyle/>
          <a:p>
            <a:pPr>
              <a:buNone/>
            </a:pPr>
            <a:r>
              <a:rPr lang="en-US" dirty="0" smtClean="0"/>
              <a:t>By the end of the unit the learner will be able to  acquire knowledge attitude and skills to enable him/her care for the terminally ill patients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t>2. Patient</a:t>
            </a:r>
          </a:p>
          <a:p>
            <a:r>
              <a:rPr lang="en-US" dirty="0" smtClean="0"/>
              <a:t>Cultural</a:t>
            </a:r>
          </a:p>
          <a:p>
            <a:r>
              <a:rPr lang="en-US" dirty="0" smtClean="0"/>
              <a:t>Un realistic expectations of disease response</a:t>
            </a:r>
          </a:p>
          <a:p>
            <a:r>
              <a:rPr lang="en-US" dirty="0" smtClean="0"/>
              <a:t>Lack of understanding of care</a:t>
            </a:r>
          </a:p>
          <a:p>
            <a:r>
              <a:rPr lang="en-US" dirty="0" smtClean="0"/>
              <a:t>No information about the seriousness of the disease</a:t>
            </a:r>
          </a:p>
          <a:p>
            <a:r>
              <a:rPr lang="en-US" dirty="0" smtClean="0"/>
              <a:t>Believe in high cost- treatment as being better</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524000"/>
            <a:ext cx="8229600" cy="4525963"/>
          </a:xfrm>
        </p:spPr>
        <p:txBody>
          <a:bodyPr/>
          <a:lstStyle/>
          <a:p>
            <a:pPr marL="0" indent="0">
              <a:buNone/>
            </a:pPr>
            <a:r>
              <a:rPr lang="en-US" b="1" dirty="0"/>
              <a:t>3. Policy</a:t>
            </a:r>
          </a:p>
          <a:p>
            <a:r>
              <a:rPr lang="en-US" dirty="0" smtClean="0"/>
              <a:t>Restrictive laws and regulations that impede access to opioids like morphine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Palliative Care Aspects</a:t>
            </a:r>
            <a:endParaRPr lang="en-US" dirty="0"/>
          </a:p>
        </p:txBody>
      </p:sp>
      <p:sp>
        <p:nvSpPr>
          <p:cNvPr id="3" name="Content Placeholder 2"/>
          <p:cNvSpPr>
            <a:spLocks noGrp="1"/>
          </p:cNvSpPr>
          <p:nvPr>
            <p:ph idx="1"/>
          </p:nvPr>
        </p:nvSpPr>
        <p:spPr/>
        <p:txBody>
          <a:bodyPr/>
          <a:lstStyle/>
          <a:p>
            <a:pPr marL="514350" indent="-514350">
              <a:buNone/>
            </a:pPr>
            <a:r>
              <a:rPr lang="en-US" b="1" u="sng" dirty="0" smtClean="0"/>
              <a:t>Palliative Care for HIV/AIDS Patient.</a:t>
            </a:r>
          </a:p>
          <a:p>
            <a:pPr marL="514350" indent="-514350"/>
            <a:r>
              <a:rPr lang="en-US" dirty="0" smtClean="0"/>
              <a:t>Aids as a fatal, epidemic disease</a:t>
            </a:r>
          </a:p>
          <a:p>
            <a:pPr marL="514350" indent="-514350"/>
            <a:r>
              <a:rPr lang="en-US" dirty="0" smtClean="0"/>
              <a:t>Multidisciplinary approach</a:t>
            </a:r>
          </a:p>
          <a:p>
            <a:pPr marL="514350" indent="-514350"/>
            <a:r>
              <a:rPr lang="en-US" dirty="0" smtClean="0"/>
              <a:t>Psychological support</a:t>
            </a:r>
          </a:p>
          <a:p>
            <a:pPr marL="514350" indent="-514350"/>
            <a:r>
              <a:rPr lang="en-US" dirty="0" smtClean="0"/>
              <a:t>Spiritual support</a:t>
            </a:r>
          </a:p>
          <a:p>
            <a:pPr marL="514350" indent="-514350">
              <a:buNone/>
            </a:pPr>
            <a:r>
              <a:rPr lang="en-US" b="1" u="sng" dirty="0" smtClean="0"/>
              <a:t>Specific dimensions</a:t>
            </a:r>
          </a:p>
          <a:p>
            <a:pPr marL="514350" indent="-514350"/>
            <a:r>
              <a:rPr lang="en-US" dirty="0" smtClean="0"/>
              <a:t>Multiple, repeated opportunistic infections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High incidence of dementia</a:t>
            </a:r>
          </a:p>
          <a:p>
            <a:r>
              <a:rPr lang="en-US" dirty="0" smtClean="0"/>
              <a:t>A large number of drugs</a:t>
            </a:r>
          </a:p>
          <a:p>
            <a:r>
              <a:rPr lang="en-US" dirty="0" smtClean="0"/>
              <a:t>Patients with AIDs are much younger</a:t>
            </a:r>
          </a:p>
          <a:p>
            <a:r>
              <a:rPr lang="en-US" dirty="0" smtClean="0"/>
              <a:t>Patients with AIDs therefore want to continue treatment</a:t>
            </a:r>
          </a:p>
          <a:p>
            <a:r>
              <a:rPr lang="en-US" dirty="0" smtClean="0"/>
              <a:t>Usually hope until terminal stage</a:t>
            </a:r>
          </a:p>
          <a:p>
            <a:r>
              <a:rPr lang="en-US" dirty="0" smtClean="0"/>
              <a:t>Want to be informed and participate in decision making</a:t>
            </a:r>
          </a:p>
          <a:p>
            <a:r>
              <a:rPr lang="en-US" dirty="0" smtClean="0"/>
              <a:t>They are interested in the quality of life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Acute conditions/infections- acute care</a:t>
            </a:r>
          </a:p>
          <a:p>
            <a:r>
              <a:rPr lang="en-US" dirty="0" smtClean="0"/>
              <a:t>The prognosis is unpredictable in AIDs</a:t>
            </a:r>
          </a:p>
          <a:p>
            <a:r>
              <a:rPr lang="en-US" dirty="0" smtClean="0"/>
              <a:t>Severe pain unresponsive to analgesics</a:t>
            </a:r>
          </a:p>
          <a:p>
            <a:r>
              <a:rPr lang="en-US" dirty="0" smtClean="0"/>
              <a:t>The cancer patients are afraid of HIV/AIDs</a:t>
            </a:r>
          </a:p>
          <a:p>
            <a:r>
              <a:rPr lang="en-US" dirty="0" smtClean="0"/>
              <a:t>Carers are not trained in appropriate infection control</a:t>
            </a:r>
          </a:p>
          <a:p>
            <a:r>
              <a:rPr lang="en-US" dirty="0" smtClean="0"/>
              <a:t>Carers discrimination against some patients</a:t>
            </a:r>
          </a:p>
          <a:p>
            <a:r>
              <a:rPr lang="en-US" dirty="0" smtClean="0"/>
              <a:t>Poverty and homeless</a:t>
            </a:r>
          </a:p>
          <a:p>
            <a:r>
              <a:rPr lang="en-US" dirty="0" smtClean="0"/>
              <a:t>Alienation in society</a:t>
            </a:r>
          </a:p>
          <a:p>
            <a:r>
              <a:rPr lang="en-US" dirty="0" smtClean="0"/>
              <a:t>The psychological, social problems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RELATED CANCERS</a:t>
            </a:r>
            <a:endParaRPr lang="en-US" dirty="0"/>
          </a:p>
        </p:txBody>
      </p:sp>
      <p:sp>
        <p:nvSpPr>
          <p:cNvPr id="3" name="Content Placeholder 2"/>
          <p:cNvSpPr>
            <a:spLocks noGrp="1"/>
          </p:cNvSpPr>
          <p:nvPr>
            <p:ph idx="1"/>
          </p:nvPr>
        </p:nvSpPr>
        <p:spPr/>
        <p:txBody>
          <a:bodyPr>
            <a:normAutofit/>
          </a:bodyPr>
          <a:lstStyle/>
          <a:p>
            <a:r>
              <a:rPr lang="en-US" dirty="0" smtClean="0"/>
              <a:t>Malignant lymphomas</a:t>
            </a:r>
          </a:p>
          <a:p>
            <a:r>
              <a:rPr lang="en-US" dirty="0" smtClean="0"/>
              <a:t>Kaposi's sarcomas</a:t>
            </a:r>
          </a:p>
          <a:p>
            <a:r>
              <a:rPr lang="en-US" dirty="0" smtClean="0"/>
              <a:t>Cancer of the uterus and cervix</a:t>
            </a:r>
          </a:p>
          <a:p>
            <a:r>
              <a:rPr lang="en-US" dirty="0" smtClean="0"/>
              <a:t>Cancer of the colon</a:t>
            </a:r>
          </a:p>
          <a:p>
            <a:r>
              <a:rPr lang="en-US" dirty="0" smtClean="0"/>
              <a:t>Cancer of the rectum</a:t>
            </a:r>
          </a:p>
          <a:p>
            <a:r>
              <a:rPr lang="en-US" dirty="0" smtClean="0"/>
              <a:t>Cancer of the stomach</a:t>
            </a:r>
          </a:p>
          <a:p>
            <a:pPr>
              <a:buNone/>
            </a:pPr>
            <a:r>
              <a:rPr lang="en-US" dirty="0" smtClean="0"/>
              <a:t>NB: THE PATIENT MAY PRESENT WITH LYMPH OEDEMA, PAIN USUALLY CONNECTED WITH ABOVE CANCERS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of HIV -infection</a:t>
            </a:r>
            <a:endParaRPr lang="en-US" b="1" dirty="0"/>
          </a:p>
        </p:txBody>
      </p:sp>
      <p:sp>
        <p:nvSpPr>
          <p:cNvPr id="3" name="Content Placeholder 2"/>
          <p:cNvSpPr>
            <a:spLocks noGrp="1"/>
          </p:cNvSpPr>
          <p:nvPr>
            <p:ph idx="1"/>
          </p:nvPr>
        </p:nvSpPr>
        <p:spPr/>
        <p:txBody>
          <a:bodyPr/>
          <a:lstStyle/>
          <a:p>
            <a:r>
              <a:rPr lang="en-US" dirty="0" smtClean="0"/>
              <a:t>Medical workers</a:t>
            </a:r>
          </a:p>
          <a:p>
            <a:r>
              <a:rPr lang="en-US" dirty="0" smtClean="0"/>
              <a:t>Policemen</a:t>
            </a:r>
          </a:p>
          <a:p>
            <a:r>
              <a:rPr lang="en-US" dirty="0" smtClean="0"/>
              <a:t>Firemen</a:t>
            </a:r>
          </a:p>
          <a:p>
            <a:r>
              <a:rPr lang="en-US" dirty="0" smtClean="0"/>
              <a:t>Prison staff</a:t>
            </a:r>
          </a:p>
          <a:p>
            <a:r>
              <a:rPr lang="en-US" dirty="0" smtClean="0"/>
              <a:t>Guardians</a:t>
            </a:r>
          </a:p>
          <a:p>
            <a:r>
              <a:rPr lang="en-US" dirty="0" smtClean="0"/>
              <a:t>Volunteers- Carers</a:t>
            </a:r>
          </a:p>
          <a:p>
            <a:r>
              <a:rPr lang="en-US" dirty="0" smtClean="0"/>
              <a:t>New born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PAIN AND OTHER SYMPTOMS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Definition</a:t>
            </a:r>
          </a:p>
          <a:p>
            <a:r>
              <a:rPr lang="en-US" dirty="0" smtClean="0"/>
              <a:t>Pain is an unpleasant sensory and emotional experience associated with tissue injury.</a:t>
            </a:r>
          </a:p>
          <a:p>
            <a:r>
              <a:rPr lang="en-US" dirty="0" smtClean="0"/>
              <a:t>The intensity of pain varies with degree of tissue injury, disease or emotional impact</a:t>
            </a:r>
          </a:p>
          <a:p>
            <a:r>
              <a:rPr lang="en-US" dirty="0" smtClean="0"/>
              <a:t>All medical professionals have a responsibility of initiating immediate pain management strategies while considering other analgesics options </a:t>
            </a:r>
            <a:r>
              <a:rPr lang="en-US" dirty="0" err="1" smtClean="0"/>
              <a:t>e.g</a:t>
            </a:r>
            <a:r>
              <a:rPr lang="en-US" dirty="0" smtClean="0"/>
              <a:t> surgery, chemotherapy or radiotherapy</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Pain has a profound impact on the quality of life and can have physical,pyschological and social consequences.</a:t>
            </a:r>
          </a:p>
          <a:p>
            <a:r>
              <a:rPr lang="en-US" dirty="0" smtClean="0"/>
              <a:t>Access to pain relief is an essential human right.</a:t>
            </a:r>
          </a:p>
          <a:p>
            <a:r>
              <a:rPr lang="en-US" dirty="0" smtClean="0"/>
              <a:t>Many cancer and AIDS patient continue to suffer pain without treatment.</a:t>
            </a:r>
          </a:p>
          <a:p>
            <a:r>
              <a:rPr lang="en-US" dirty="0" smtClean="0"/>
              <a:t>Research shows that pain can be controlled with careful assessment and management of pain, addressing psychosocial and spiritual factors that impact on the pain experience and using relatively inexpensive oral medications.</a:t>
            </a:r>
          </a:p>
          <a:p>
            <a:pPr marL="0" indent="0">
              <a:buNone/>
            </a:pPr>
            <a:endParaRPr lang="en-US" dirty="0"/>
          </a:p>
        </p:txBody>
      </p:sp>
    </p:spTree>
    <p:extLst>
      <p:ext uri="{BB962C8B-B14F-4D97-AF65-F5344CB8AC3E}">
        <p14:creationId xmlns:p14="http://schemas.microsoft.com/office/powerpoint/2010/main" val="19252900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Factors affecting patient’s pain perception</a:t>
            </a:r>
            <a:endParaRPr lang="en-US" b="1" dirty="0"/>
          </a:p>
        </p:txBody>
      </p:sp>
      <p:sp>
        <p:nvSpPr>
          <p:cNvPr id="3" name="Content Placeholder 2"/>
          <p:cNvSpPr>
            <a:spLocks noGrp="1"/>
          </p:cNvSpPr>
          <p:nvPr>
            <p:ph idx="1"/>
          </p:nvPr>
        </p:nvSpPr>
        <p:spPr/>
        <p:txBody>
          <a:bodyPr>
            <a:normAutofit/>
          </a:bodyPr>
          <a:lstStyle/>
          <a:p>
            <a:pPr marL="514350" indent="-514350">
              <a:buAutoNum type="alphaLcParenR"/>
            </a:pPr>
            <a:r>
              <a:rPr lang="en-US" b="1" dirty="0" smtClean="0"/>
              <a:t>Physical Pain</a:t>
            </a:r>
          </a:p>
          <a:p>
            <a:pPr marL="514350" indent="-514350"/>
            <a:r>
              <a:rPr lang="en-US" dirty="0" smtClean="0"/>
              <a:t>Actual injury</a:t>
            </a:r>
          </a:p>
          <a:p>
            <a:pPr marL="514350" indent="-514350"/>
            <a:r>
              <a:rPr lang="en-US" dirty="0" smtClean="0"/>
              <a:t>Adverse effects of treatment</a:t>
            </a:r>
          </a:p>
          <a:p>
            <a:pPr marL="514350" indent="-514350"/>
            <a:endParaRPr lang="en-US" dirty="0" smtClean="0"/>
          </a:p>
          <a:p>
            <a:pPr marL="514350" indent="-514350">
              <a:buNone/>
            </a:pPr>
            <a:r>
              <a:rPr lang="en-US" dirty="0" smtClean="0"/>
              <a:t>b)</a:t>
            </a:r>
            <a:r>
              <a:rPr lang="en-US" b="1" dirty="0" smtClean="0"/>
              <a:t> Depression</a:t>
            </a:r>
          </a:p>
          <a:p>
            <a:pPr marL="514350" indent="-514350"/>
            <a:r>
              <a:rPr lang="en-US" dirty="0" smtClean="0"/>
              <a:t>Loss of social position</a:t>
            </a:r>
          </a:p>
          <a:p>
            <a:pPr marL="514350" indent="-514350"/>
            <a:r>
              <a:rPr lang="en-US" dirty="0" smtClean="0"/>
              <a:t>Loss of job and income</a:t>
            </a:r>
          </a:p>
          <a:p>
            <a:pPr marL="514350" indent="-514350"/>
            <a:r>
              <a:rPr lang="en-US" dirty="0" smtClean="0"/>
              <a:t>Loss of role in the family</a:t>
            </a:r>
          </a:p>
          <a:p>
            <a:pPr marL="514350" indent="-514350"/>
            <a:r>
              <a:rPr lang="en-US" dirty="0" smtClean="0"/>
              <a:t>Insomnia</a:t>
            </a:r>
          </a:p>
          <a:p>
            <a:pPr marL="514350" indent="-514350"/>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Definition</a:t>
            </a:r>
          </a:p>
          <a:p>
            <a:pPr>
              <a:buFont typeface="Wingdings" pitchFamily="2" charset="2"/>
              <a:buChar char="ü"/>
            </a:pPr>
            <a:r>
              <a:rPr lang="en-US" dirty="0" smtClean="0"/>
              <a:t>Difference between palliative care and hospice care</a:t>
            </a:r>
          </a:p>
          <a:p>
            <a:pPr>
              <a:buFont typeface="Wingdings" pitchFamily="2" charset="2"/>
              <a:buChar char="ü"/>
            </a:pPr>
            <a:r>
              <a:rPr lang="en-US" dirty="0" smtClean="0"/>
              <a:t>Survival Strategies</a:t>
            </a:r>
          </a:p>
          <a:p>
            <a:pPr>
              <a:buFont typeface="Wingdings" pitchFamily="2" charset="2"/>
              <a:buChar char="ü"/>
            </a:pPr>
            <a:r>
              <a:rPr lang="en-US" dirty="0" smtClean="0"/>
              <a:t>Skills for effective Palliative  Care</a:t>
            </a:r>
          </a:p>
          <a:p>
            <a:pPr>
              <a:buFont typeface="Wingdings" pitchFamily="2" charset="2"/>
              <a:buChar char="ü"/>
            </a:pPr>
            <a:r>
              <a:rPr lang="en-US" dirty="0" smtClean="0"/>
              <a:t>The role of the Nurse</a:t>
            </a:r>
          </a:p>
          <a:p>
            <a:pPr>
              <a:buFont typeface="Wingdings" pitchFamily="2" charset="2"/>
              <a:buChar char="ü"/>
            </a:pPr>
            <a:r>
              <a:rPr lang="en-US" dirty="0" smtClean="0"/>
              <a:t>Palliative Care Goals</a:t>
            </a:r>
          </a:p>
          <a:p>
            <a:pPr>
              <a:buFont typeface="Wingdings" pitchFamily="2" charset="2"/>
              <a:buChar char="ü"/>
            </a:pPr>
            <a:r>
              <a:rPr lang="en-US" dirty="0" smtClean="0"/>
              <a:t>Essential Components of Palliative Care</a:t>
            </a:r>
          </a:p>
          <a:p>
            <a:pPr>
              <a:buFont typeface="Wingdings" pitchFamily="2" charset="2"/>
              <a:buChar char="ü"/>
            </a:pPr>
            <a:r>
              <a:rPr lang="en-US" dirty="0" smtClean="0"/>
              <a:t>Principles governing Palliative Care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Depression cont..</a:t>
            </a:r>
            <a:endParaRPr lang="en-US" dirty="0"/>
          </a:p>
        </p:txBody>
      </p:sp>
      <p:sp>
        <p:nvSpPr>
          <p:cNvPr id="3" name="Content Placeholder 2"/>
          <p:cNvSpPr>
            <a:spLocks noGrp="1"/>
          </p:cNvSpPr>
          <p:nvPr>
            <p:ph idx="1"/>
          </p:nvPr>
        </p:nvSpPr>
        <p:spPr/>
        <p:txBody>
          <a:bodyPr>
            <a:normAutofit/>
          </a:bodyPr>
          <a:lstStyle/>
          <a:p>
            <a:r>
              <a:rPr lang="en-US" dirty="0" smtClean="0"/>
              <a:t>Sense of helplessness</a:t>
            </a:r>
          </a:p>
          <a:p>
            <a:r>
              <a:rPr lang="en-US" dirty="0" smtClean="0"/>
              <a:t>Disfigurement</a:t>
            </a:r>
          </a:p>
          <a:p>
            <a:endParaRPr lang="en-US" dirty="0" smtClean="0"/>
          </a:p>
          <a:p>
            <a:pPr>
              <a:buNone/>
            </a:pPr>
            <a:r>
              <a:rPr lang="en-US" dirty="0" smtClean="0"/>
              <a:t>c) </a:t>
            </a:r>
            <a:r>
              <a:rPr lang="en-US" b="1" dirty="0" smtClean="0"/>
              <a:t>Anxiety</a:t>
            </a:r>
          </a:p>
          <a:p>
            <a:r>
              <a:rPr lang="en-US" dirty="0" smtClean="0"/>
              <a:t>Fear of hospital</a:t>
            </a:r>
          </a:p>
          <a:p>
            <a:r>
              <a:rPr lang="en-US" dirty="0" smtClean="0"/>
              <a:t>Fear of pain</a:t>
            </a:r>
          </a:p>
          <a:p>
            <a:r>
              <a:rPr lang="en-US" dirty="0" smtClean="0"/>
              <a:t>Worry about family and finances</a:t>
            </a:r>
          </a:p>
          <a:p>
            <a:r>
              <a:rPr lang="en-US" dirty="0" smtClean="0"/>
              <a:t>Uncertainty about the future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d) </a:t>
            </a:r>
            <a:r>
              <a:rPr lang="en-US" b="1" dirty="0"/>
              <a:t>Anger</a:t>
            </a:r>
          </a:p>
          <a:p>
            <a:r>
              <a:rPr lang="en-US" dirty="0" smtClean="0"/>
              <a:t>Delays in diagnosis</a:t>
            </a:r>
          </a:p>
          <a:p>
            <a:r>
              <a:rPr lang="en-US" dirty="0" smtClean="0"/>
              <a:t>Un available doctor</a:t>
            </a:r>
          </a:p>
          <a:p>
            <a:r>
              <a:rPr lang="en-US" dirty="0" smtClean="0"/>
              <a:t>Un communicative doctor</a:t>
            </a:r>
          </a:p>
          <a:p>
            <a:r>
              <a:rPr lang="en-US" dirty="0" smtClean="0"/>
              <a:t>Failure of treatment</a:t>
            </a:r>
          </a:p>
          <a:p>
            <a:r>
              <a:rPr lang="en-US" dirty="0" smtClean="0"/>
              <a:t>Friends who do not visit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BARRIERS TO PAIN MANAGEMENT</a:t>
            </a:r>
            <a:endParaRPr lang="en-US" b="1" dirty="0"/>
          </a:p>
        </p:txBody>
      </p:sp>
      <p:sp>
        <p:nvSpPr>
          <p:cNvPr id="3" name="Content Placeholder 2"/>
          <p:cNvSpPr>
            <a:spLocks noGrp="1"/>
          </p:cNvSpPr>
          <p:nvPr>
            <p:ph idx="1"/>
          </p:nvPr>
        </p:nvSpPr>
        <p:spPr/>
        <p:txBody>
          <a:bodyPr>
            <a:normAutofit/>
          </a:bodyPr>
          <a:lstStyle/>
          <a:p>
            <a:pPr>
              <a:buNone/>
            </a:pPr>
            <a:r>
              <a:rPr lang="en-US" dirty="0" smtClean="0"/>
              <a:t>Many patients die with un controlled pains</a:t>
            </a:r>
          </a:p>
          <a:p>
            <a:pPr>
              <a:buNone/>
            </a:pPr>
            <a:r>
              <a:rPr lang="en-US" dirty="0" smtClean="0"/>
              <a:t>Failure of pain management is mainly due to:</a:t>
            </a:r>
          </a:p>
          <a:p>
            <a:r>
              <a:rPr lang="en-US" dirty="0" smtClean="0"/>
              <a:t>Inadequate assessment of pain</a:t>
            </a:r>
          </a:p>
          <a:p>
            <a:r>
              <a:rPr lang="en-US" dirty="0" smtClean="0"/>
              <a:t>Inadequate knowledge about pain and its treatment</a:t>
            </a:r>
          </a:p>
          <a:p>
            <a:r>
              <a:rPr lang="en-US" dirty="0" smtClean="0"/>
              <a:t>Concern about possible side effects of pain drugs</a:t>
            </a:r>
          </a:p>
          <a:p>
            <a:r>
              <a:rPr lang="en-US" dirty="0" smtClean="0"/>
              <a:t>Patient’s and doctor's attitudes, fears about opioids</a:t>
            </a:r>
          </a:p>
          <a:p>
            <a:r>
              <a:rPr lang="en-US" dirty="0" smtClean="0"/>
              <a:t>Un availability of pain control centers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Lack of effective policies and guidelines on pain management.</a:t>
            </a:r>
          </a:p>
          <a:p>
            <a:r>
              <a:rPr lang="en-US" dirty="0" smtClean="0"/>
              <a:t>Lack of active functioning supply and distribution systems for opioids medication.</a:t>
            </a:r>
          </a:p>
          <a:p>
            <a:r>
              <a:rPr lang="en-US" dirty="0" smtClean="0"/>
              <a:t>Lack of relevant education and training f</a:t>
            </a:r>
          </a:p>
          <a:p>
            <a:r>
              <a:rPr lang="en-US" dirty="0" smtClean="0"/>
              <a:t>Strict drug control  regulations.</a:t>
            </a:r>
          </a:p>
          <a:p>
            <a:r>
              <a:rPr lang="en-US" dirty="0" smtClean="0"/>
              <a:t>Un affordability of opioids drugs </a:t>
            </a:r>
            <a:r>
              <a:rPr lang="en-US" dirty="0" err="1" smtClean="0"/>
              <a:t>esp.morphine</a:t>
            </a:r>
            <a:r>
              <a:rPr lang="en-US" dirty="0" smtClean="0"/>
              <a:t> </a:t>
            </a:r>
            <a:endParaRPr lang="en-US" dirty="0"/>
          </a:p>
        </p:txBody>
      </p:sp>
    </p:spTree>
    <p:extLst>
      <p:ext uri="{BB962C8B-B14F-4D97-AF65-F5344CB8AC3E}">
        <p14:creationId xmlns:p14="http://schemas.microsoft.com/office/powerpoint/2010/main" val="3677026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Pain in Cancer Patients</a:t>
            </a:r>
            <a:endParaRPr lang="en-US" dirty="0"/>
          </a:p>
        </p:txBody>
      </p:sp>
      <p:sp>
        <p:nvSpPr>
          <p:cNvPr id="3" name="Content Placeholder 2"/>
          <p:cNvSpPr>
            <a:spLocks noGrp="1"/>
          </p:cNvSpPr>
          <p:nvPr>
            <p:ph idx="1"/>
          </p:nvPr>
        </p:nvSpPr>
        <p:spPr/>
        <p:txBody>
          <a:bodyPr/>
          <a:lstStyle/>
          <a:p>
            <a:r>
              <a:rPr lang="en-US" dirty="0" smtClean="0"/>
              <a:t>Tumors infiltrating adjacent organs, tissues, nerves and bones</a:t>
            </a:r>
          </a:p>
          <a:p>
            <a:r>
              <a:rPr lang="en-US" dirty="0" smtClean="0"/>
              <a:t>Inflammation due to tumor effect</a:t>
            </a:r>
          </a:p>
          <a:p>
            <a:r>
              <a:rPr lang="en-US" dirty="0" smtClean="0"/>
              <a:t>Post-surgical pains</a:t>
            </a:r>
          </a:p>
          <a:p>
            <a:r>
              <a:rPr lang="en-US" dirty="0" smtClean="0"/>
              <a:t>Post chemotherapy pains</a:t>
            </a:r>
          </a:p>
          <a:p>
            <a:r>
              <a:rPr lang="en-US" dirty="0" smtClean="0"/>
              <a:t>Post radiation pains due to fibrosis and reaction</a:t>
            </a:r>
          </a:p>
          <a:p>
            <a:r>
              <a:rPr lang="en-US" dirty="0" smtClean="0"/>
              <a:t>Non physical pain( E.g. spiritual and suffering)</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Pain</a:t>
            </a:r>
            <a:endParaRPr lang="en-US" dirty="0"/>
          </a:p>
        </p:txBody>
      </p:sp>
      <p:sp>
        <p:nvSpPr>
          <p:cNvPr id="3" name="Content Placeholder 2"/>
          <p:cNvSpPr>
            <a:spLocks noGrp="1"/>
          </p:cNvSpPr>
          <p:nvPr>
            <p:ph idx="1"/>
          </p:nvPr>
        </p:nvSpPr>
        <p:spPr/>
        <p:txBody>
          <a:bodyPr>
            <a:normAutofit/>
          </a:bodyPr>
          <a:lstStyle/>
          <a:p>
            <a:pPr marL="514350" indent="-514350">
              <a:buAutoNum type="alphaLcParenR"/>
            </a:pPr>
            <a:r>
              <a:rPr lang="en-US" b="1" dirty="0" smtClean="0"/>
              <a:t>Somatic Pain ( </a:t>
            </a:r>
            <a:r>
              <a:rPr lang="en-US" dirty="0" smtClean="0"/>
              <a:t>in skin, bone, muscles, vessels or mucosa)-</a:t>
            </a:r>
          </a:p>
          <a:p>
            <a:pPr marL="514350" indent="-514350"/>
            <a:r>
              <a:rPr lang="en-US" dirty="0" smtClean="0"/>
              <a:t>Constant, or intermittent pain</a:t>
            </a:r>
          </a:p>
          <a:p>
            <a:pPr marL="514350" indent="-514350"/>
            <a:r>
              <a:rPr lang="en-US" dirty="0" smtClean="0"/>
              <a:t>Gnawing, aching or cramping</a:t>
            </a:r>
          </a:p>
          <a:p>
            <a:pPr marL="514350" indent="-514350"/>
            <a:r>
              <a:rPr lang="en-US" dirty="0" smtClean="0"/>
              <a:t>Localized</a:t>
            </a:r>
          </a:p>
          <a:p>
            <a:pPr marL="514350" indent="-514350">
              <a:buNone/>
            </a:pPr>
            <a:r>
              <a:rPr lang="en-US" b="1" dirty="0" smtClean="0"/>
              <a:t>b) Visceral pain (Organs)-</a:t>
            </a:r>
            <a:r>
              <a:rPr lang="en-US" dirty="0" smtClean="0"/>
              <a:t> Discomfort in the internal organs and is less localized and more slowly.</a:t>
            </a:r>
            <a:endParaRPr lang="en-US" b="1" dirty="0" smtClean="0"/>
          </a:p>
          <a:p>
            <a:pPr marL="514350" indent="-514350"/>
            <a:r>
              <a:rPr lang="en-US" dirty="0" smtClean="0"/>
              <a:t>Constant and waning</a:t>
            </a:r>
          </a:p>
          <a:p>
            <a:pPr marL="514350" indent="-514350"/>
            <a:r>
              <a:rPr lang="en-US" dirty="0" smtClean="0"/>
              <a:t>Aching, squeezing, cramping</a:t>
            </a:r>
          </a:p>
          <a:p>
            <a:pPr marL="514350" indent="-514350"/>
            <a:r>
              <a:rPr lang="en-US" dirty="0" smtClean="0"/>
              <a:t>Poorly localized (Referred)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c</a:t>
            </a:r>
            <a:r>
              <a:rPr lang="en-US" b="1" dirty="0"/>
              <a:t>) Neuropathic </a:t>
            </a:r>
            <a:r>
              <a:rPr lang="en-US" b="1" dirty="0" smtClean="0"/>
              <a:t>pain-</a:t>
            </a:r>
            <a:r>
              <a:rPr lang="en-US" dirty="0" smtClean="0"/>
              <a:t>Kind of pain that  results when the nerves are damaged.</a:t>
            </a:r>
            <a:endParaRPr lang="en-US" dirty="0"/>
          </a:p>
          <a:p>
            <a:r>
              <a:rPr lang="en-US" dirty="0" smtClean="0"/>
              <a:t>Constant</a:t>
            </a:r>
            <a:r>
              <a:rPr lang="en-US" dirty="0"/>
              <a:t> </a:t>
            </a:r>
            <a:r>
              <a:rPr lang="en-US" dirty="0" smtClean="0"/>
              <a:t>pain</a:t>
            </a:r>
          </a:p>
          <a:p>
            <a:r>
              <a:rPr lang="en-US" dirty="0" smtClean="0"/>
              <a:t>Burning</a:t>
            </a:r>
          </a:p>
          <a:p>
            <a:r>
              <a:rPr lang="en-US" dirty="0" smtClean="0"/>
              <a:t>Localized, radiating</a:t>
            </a:r>
          </a:p>
          <a:p>
            <a:r>
              <a:rPr lang="en-US" dirty="0" smtClean="0"/>
              <a:t>Sharp, shooting</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p:txBody>
          <a:bodyPr/>
          <a:lstStyle/>
          <a:p>
            <a:pPr marL="0" indent="0" algn="ctr">
              <a:buFont typeface="Arial" charset="0"/>
              <a:buNone/>
            </a:pPr>
            <a:r>
              <a:rPr lang="en-US" sz="4400" b="1" smtClean="0">
                <a:cs typeface="Arial" charset="0"/>
              </a:rPr>
              <a:t>PAIN ASSESSMENT SCALES</a:t>
            </a:r>
          </a:p>
        </p:txBody>
      </p:sp>
    </p:spTree>
    <p:extLst>
      <p:ext uri="{BB962C8B-B14F-4D97-AF65-F5344CB8AC3E}">
        <p14:creationId xmlns:p14="http://schemas.microsoft.com/office/powerpoint/2010/main" val="15185089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325"/>
            <a:ext cx="91440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7415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manage pain effectively and efficiently</a:t>
            </a:r>
            <a:endParaRPr lang="en-US" b="1" dirty="0"/>
          </a:p>
        </p:txBody>
      </p:sp>
      <p:sp>
        <p:nvSpPr>
          <p:cNvPr id="3" name="Content Placeholder 2"/>
          <p:cNvSpPr>
            <a:spLocks noGrp="1"/>
          </p:cNvSpPr>
          <p:nvPr>
            <p:ph idx="1"/>
          </p:nvPr>
        </p:nvSpPr>
        <p:spPr/>
        <p:txBody>
          <a:bodyPr/>
          <a:lstStyle/>
          <a:p>
            <a:r>
              <a:rPr lang="en-US" dirty="0" smtClean="0"/>
              <a:t>Assess the patient’s pain carefully</a:t>
            </a:r>
          </a:p>
          <a:p>
            <a:r>
              <a:rPr lang="en-US" dirty="0" smtClean="0"/>
              <a:t>Assess the causes of the pain in your patient</a:t>
            </a:r>
          </a:p>
          <a:p>
            <a:r>
              <a:rPr lang="en-US" dirty="0" smtClean="0"/>
              <a:t>Know the stage of the disease</a:t>
            </a:r>
          </a:p>
          <a:p>
            <a:r>
              <a:rPr lang="en-US" dirty="0" smtClean="0"/>
              <a:t>Choose appropriate analgesics</a:t>
            </a:r>
          </a:p>
          <a:p>
            <a:r>
              <a:rPr lang="en-US" dirty="0" smtClean="0"/>
              <a:t>Adjuvants for pain</a:t>
            </a:r>
          </a:p>
          <a:p>
            <a:r>
              <a:rPr lang="en-US" dirty="0" smtClean="0"/>
              <a:t>Teamwork</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Barriers to palliative care</a:t>
            </a:r>
          </a:p>
          <a:p>
            <a:pPr>
              <a:buFont typeface="Wingdings" pitchFamily="2" charset="2"/>
              <a:buChar char="ü"/>
            </a:pPr>
            <a:r>
              <a:rPr lang="en-US" dirty="0" smtClean="0"/>
              <a:t>Different Palliative Care Aspects</a:t>
            </a:r>
          </a:p>
          <a:p>
            <a:pPr>
              <a:buFont typeface="Wingdings" pitchFamily="2" charset="2"/>
              <a:buChar char="ü"/>
            </a:pPr>
            <a:r>
              <a:rPr lang="en-US" dirty="0" smtClean="0"/>
              <a:t>Pain and other symptoms Management</a:t>
            </a:r>
          </a:p>
          <a:p>
            <a:pPr>
              <a:buFont typeface="Wingdings" pitchFamily="2" charset="2"/>
              <a:buChar char="ü"/>
            </a:pPr>
            <a:r>
              <a:rPr lang="en-US" dirty="0" smtClean="0"/>
              <a:t>Essential Drugs</a:t>
            </a:r>
          </a:p>
          <a:p>
            <a:pPr>
              <a:buFont typeface="Wingdings" pitchFamily="2" charset="2"/>
              <a:buChar char="ü"/>
            </a:pPr>
            <a:r>
              <a:rPr lang="en-US" dirty="0" smtClean="0"/>
              <a:t>Rehabilitation Strategies in Palliative Care</a:t>
            </a:r>
          </a:p>
          <a:p>
            <a:pPr>
              <a:buFont typeface="Wingdings" pitchFamily="2" charset="2"/>
              <a:buChar char="ü"/>
            </a:pPr>
            <a:r>
              <a:rPr lang="en-US" dirty="0" smtClean="0"/>
              <a:t>Communication in Palliative Care</a:t>
            </a:r>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underlying cause</a:t>
            </a:r>
            <a:endParaRPr lang="en-US" dirty="0"/>
          </a:p>
        </p:txBody>
      </p:sp>
      <p:sp>
        <p:nvSpPr>
          <p:cNvPr id="3" name="Content Placeholder 2"/>
          <p:cNvSpPr>
            <a:spLocks noGrp="1"/>
          </p:cNvSpPr>
          <p:nvPr>
            <p:ph idx="1"/>
          </p:nvPr>
        </p:nvSpPr>
        <p:spPr/>
        <p:txBody>
          <a:bodyPr/>
          <a:lstStyle/>
          <a:p>
            <a:r>
              <a:rPr lang="en-US" dirty="0" smtClean="0"/>
              <a:t>Surgery</a:t>
            </a:r>
          </a:p>
          <a:p>
            <a:r>
              <a:rPr lang="en-US" dirty="0" smtClean="0"/>
              <a:t>Radiotherapy</a:t>
            </a:r>
          </a:p>
          <a:p>
            <a:r>
              <a:rPr lang="en-US" dirty="0" smtClean="0"/>
              <a:t>Chemotherapy</a:t>
            </a:r>
          </a:p>
          <a:p>
            <a:r>
              <a:rPr lang="en-US" dirty="0" smtClean="0"/>
              <a:t>Hormonal therapy</a:t>
            </a:r>
          </a:p>
          <a:p>
            <a:r>
              <a:rPr lang="en-US" dirty="0" smtClean="0"/>
              <a:t>Physiotherapy</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1447800"/>
            <a:ext cx="7772400" cy="2971800"/>
          </a:xfrm>
        </p:spPr>
        <p:txBody>
          <a:bodyPr/>
          <a:lstStyle/>
          <a:p>
            <a:pPr fontAlgn="auto">
              <a:spcAft>
                <a:spcPts val="0"/>
              </a:spcAft>
              <a:defRPr/>
            </a:pPr>
            <a:r>
              <a:rPr lang="en-US" b="1" dirty="0" smtClean="0">
                <a:solidFill>
                  <a:srgbClr val="FF0000"/>
                </a:solidFill>
              </a:rPr>
              <a:t>Choosing </a:t>
            </a:r>
            <a:br>
              <a:rPr lang="en-US" b="1" dirty="0" smtClean="0">
                <a:solidFill>
                  <a:srgbClr val="FF0000"/>
                </a:solidFill>
              </a:rPr>
            </a:br>
            <a:r>
              <a:rPr lang="en-US" b="1" dirty="0" smtClean="0">
                <a:solidFill>
                  <a:srgbClr val="FF0000"/>
                </a:solidFill>
              </a:rPr>
              <a:t>analgesics</a:t>
            </a:r>
            <a:r>
              <a:rPr lang="en-US" dirty="0"/>
              <a:t>;</a:t>
            </a:r>
            <a:endParaRPr lang="en-US" dirty="0" smtClean="0"/>
          </a:p>
        </p:txBody>
      </p:sp>
    </p:spTree>
    <p:extLst>
      <p:ext uri="{BB962C8B-B14F-4D97-AF65-F5344CB8AC3E}">
        <p14:creationId xmlns:p14="http://schemas.microsoft.com/office/powerpoint/2010/main" val="1698564145"/>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792162"/>
          </a:xfrm>
        </p:spPr>
        <p:txBody>
          <a:bodyPr/>
          <a:lstStyle/>
          <a:p>
            <a:pPr fontAlgn="auto">
              <a:spcAft>
                <a:spcPts val="0"/>
              </a:spcAft>
              <a:defRPr/>
            </a:pPr>
            <a:r>
              <a:rPr lang="en-US" smtClean="0"/>
              <a:t>WHO 3-step Ladder</a:t>
            </a:r>
          </a:p>
        </p:txBody>
      </p:sp>
      <p:sp>
        <p:nvSpPr>
          <p:cNvPr id="125957" name="Line 5"/>
          <p:cNvSpPr>
            <a:spLocks noChangeShapeType="1"/>
          </p:cNvSpPr>
          <p:nvPr/>
        </p:nvSpPr>
        <p:spPr bwMode="auto">
          <a:xfrm>
            <a:off x="6248400" y="1831975"/>
            <a:ext cx="2286000" cy="0"/>
          </a:xfrm>
          <a:prstGeom prst="line">
            <a:avLst/>
          </a:prstGeom>
          <a:noFill/>
          <a:ln w="88900">
            <a:solidFill>
              <a:srgbClr val="66FF33"/>
            </a:solidFill>
            <a:round/>
            <a:headEnd type="none" w="sm" len="sm"/>
            <a:tailEnd type="none" w="sm" len="sm"/>
          </a:ln>
          <a:effectLst>
            <a:outerShdw dist="53882" dir="2700000" algn="ctr" rotWithShape="0">
              <a:schemeClr val="tx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5955" name="Line 3"/>
          <p:cNvSpPr>
            <a:spLocks noChangeShapeType="1"/>
          </p:cNvSpPr>
          <p:nvPr/>
        </p:nvSpPr>
        <p:spPr bwMode="auto">
          <a:xfrm>
            <a:off x="1371600" y="4651375"/>
            <a:ext cx="2133600" cy="0"/>
          </a:xfrm>
          <a:prstGeom prst="line">
            <a:avLst/>
          </a:prstGeom>
          <a:noFill/>
          <a:ln w="88900">
            <a:solidFill>
              <a:srgbClr val="66FF33"/>
            </a:solidFill>
            <a:round/>
            <a:headEnd type="none" w="sm" len="sm"/>
            <a:tailEnd type="none" w="sm" len="sm"/>
          </a:ln>
          <a:effectLst>
            <a:outerShdw dist="53882" dir="2700000" algn="ctr" rotWithShape="0">
              <a:schemeClr val="tx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5956" name="Line 4"/>
          <p:cNvSpPr>
            <a:spLocks noChangeShapeType="1"/>
          </p:cNvSpPr>
          <p:nvPr/>
        </p:nvSpPr>
        <p:spPr bwMode="auto">
          <a:xfrm>
            <a:off x="3657600" y="3203575"/>
            <a:ext cx="2438400" cy="0"/>
          </a:xfrm>
          <a:prstGeom prst="line">
            <a:avLst/>
          </a:prstGeom>
          <a:noFill/>
          <a:ln w="88900">
            <a:solidFill>
              <a:srgbClr val="66FF33"/>
            </a:solidFill>
            <a:round/>
            <a:headEnd type="none" w="sm" len="sm"/>
            <a:tailEnd type="none" w="sm" len="sm"/>
          </a:ln>
          <a:effectLst>
            <a:outerShdw dist="53882" dir="2700000" algn="ctr" rotWithShape="0">
              <a:schemeClr val="tx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5958" name="Line 6"/>
          <p:cNvSpPr>
            <a:spLocks noChangeShapeType="1"/>
          </p:cNvSpPr>
          <p:nvPr/>
        </p:nvSpPr>
        <p:spPr bwMode="auto">
          <a:xfrm flipV="1">
            <a:off x="3429000" y="3508375"/>
            <a:ext cx="0" cy="762000"/>
          </a:xfrm>
          <a:prstGeom prst="line">
            <a:avLst/>
          </a:prstGeom>
          <a:noFill/>
          <a:ln w="88900">
            <a:solidFill>
              <a:srgbClr val="FF3300"/>
            </a:solidFill>
            <a:round/>
            <a:headEnd type="none" w="sm" len="sm"/>
            <a:tailEnd type="triangle" w="med" len="lg"/>
          </a:ln>
          <a:effectLst>
            <a:outerShdw dist="53882" dir="2700000" algn="ctr" rotWithShape="0">
              <a:schemeClr val="tx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5959" name="Line 7"/>
          <p:cNvSpPr>
            <a:spLocks noChangeShapeType="1"/>
          </p:cNvSpPr>
          <p:nvPr/>
        </p:nvSpPr>
        <p:spPr bwMode="auto">
          <a:xfrm flipV="1">
            <a:off x="6096000" y="2136775"/>
            <a:ext cx="0" cy="762000"/>
          </a:xfrm>
          <a:prstGeom prst="line">
            <a:avLst/>
          </a:prstGeom>
          <a:noFill/>
          <a:ln w="88900">
            <a:solidFill>
              <a:srgbClr val="FF3300"/>
            </a:solidFill>
            <a:round/>
            <a:headEnd type="none" w="sm" len="sm"/>
            <a:tailEnd type="triangle" w="med" len="lg"/>
          </a:ln>
          <a:effectLst>
            <a:outerShdw dist="53882" dir="2700000" algn="ctr" rotWithShape="0">
              <a:schemeClr val="tx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5960" name="Text Box 8"/>
          <p:cNvSpPr txBox="1">
            <a:spLocks noChangeArrowheads="1"/>
          </p:cNvSpPr>
          <p:nvPr/>
        </p:nvSpPr>
        <p:spPr bwMode="auto">
          <a:xfrm>
            <a:off x="1279525" y="3730625"/>
            <a:ext cx="1338263" cy="70167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en-US" sz="4000" b="1" dirty="0">
                <a:solidFill>
                  <a:schemeClr val="bg1"/>
                </a:solidFill>
              </a:rPr>
              <a:t>1 </a:t>
            </a:r>
            <a:r>
              <a:rPr lang="en-US" sz="2800" b="1" dirty="0">
                <a:solidFill>
                  <a:schemeClr val="bg1"/>
                </a:solidFill>
              </a:rPr>
              <a:t>mild</a:t>
            </a:r>
            <a:endParaRPr lang="en-US" sz="4000" b="1" dirty="0">
              <a:solidFill>
                <a:schemeClr val="bg1"/>
              </a:solidFill>
            </a:endParaRPr>
          </a:p>
        </p:txBody>
      </p:sp>
      <p:sp>
        <p:nvSpPr>
          <p:cNvPr id="125961" name="Rectangle 9"/>
          <p:cNvSpPr>
            <a:spLocks noChangeArrowheads="1"/>
          </p:cNvSpPr>
          <p:nvPr/>
        </p:nvSpPr>
        <p:spPr bwMode="auto">
          <a:xfrm>
            <a:off x="3657600" y="2362200"/>
            <a:ext cx="2168525" cy="7016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spAutoFit/>
          </a:bodyPr>
          <a:lstStyle/>
          <a:p>
            <a:pPr>
              <a:defRPr/>
            </a:pPr>
            <a:r>
              <a:rPr lang="en-US" sz="4000" b="1" dirty="0">
                <a:solidFill>
                  <a:schemeClr val="bg1"/>
                </a:solidFill>
              </a:rPr>
              <a:t>2</a:t>
            </a:r>
            <a:r>
              <a:rPr lang="en-US" sz="2800" b="1" dirty="0">
                <a:solidFill>
                  <a:schemeClr val="bg1"/>
                </a:solidFill>
              </a:rPr>
              <a:t> moderate</a:t>
            </a:r>
            <a:endParaRPr lang="en-US" sz="4000" b="1" dirty="0">
              <a:solidFill>
                <a:schemeClr val="bg1"/>
              </a:solidFill>
            </a:endParaRPr>
          </a:p>
        </p:txBody>
      </p:sp>
      <p:sp>
        <p:nvSpPr>
          <p:cNvPr id="125962" name="Rectangle 10"/>
          <p:cNvSpPr>
            <a:spLocks noChangeArrowheads="1"/>
          </p:cNvSpPr>
          <p:nvPr/>
        </p:nvSpPr>
        <p:spPr bwMode="auto">
          <a:xfrm>
            <a:off x="6324600" y="1066800"/>
            <a:ext cx="1738313" cy="701675"/>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spAutoFit/>
          </a:bodyPr>
          <a:lstStyle/>
          <a:p>
            <a:pPr>
              <a:defRPr/>
            </a:pPr>
            <a:r>
              <a:rPr lang="en-US" sz="4000" b="1" dirty="0">
                <a:solidFill>
                  <a:schemeClr val="bg1"/>
                </a:solidFill>
              </a:rPr>
              <a:t>3 </a:t>
            </a:r>
            <a:r>
              <a:rPr lang="en-US" sz="2800" b="1" dirty="0">
                <a:solidFill>
                  <a:schemeClr val="bg1"/>
                </a:solidFill>
              </a:rPr>
              <a:t>severe</a:t>
            </a:r>
            <a:endParaRPr lang="en-US" sz="4000" b="1" dirty="0">
              <a:solidFill>
                <a:schemeClr val="bg1"/>
              </a:solidFill>
            </a:endParaRPr>
          </a:p>
        </p:txBody>
      </p:sp>
      <p:sp>
        <p:nvSpPr>
          <p:cNvPr id="125963" name="Text Box 11"/>
          <p:cNvSpPr txBox="1">
            <a:spLocks noChangeArrowheads="1"/>
          </p:cNvSpPr>
          <p:nvPr/>
        </p:nvSpPr>
        <p:spPr bwMode="auto">
          <a:xfrm>
            <a:off x="6477000" y="1984375"/>
            <a:ext cx="2362200" cy="2897188"/>
          </a:xfrm>
          <a:prstGeom prst="rect">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a:spAutoFit/>
          </a:bodyPr>
          <a:lstStyle/>
          <a:p>
            <a:pPr>
              <a:lnSpc>
                <a:spcPct val="110000"/>
              </a:lnSpc>
              <a:spcAft>
                <a:spcPts val="600"/>
              </a:spcAft>
              <a:defRPr/>
            </a:pPr>
            <a:r>
              <a:rPr lang="en-US" sz="2000" b="1" dirty="0">
                <a:solidFill>
                  <a:schemeClr val="bg1"/>
                </a:solidFill>
              </a:rPr>
              <a:t>Morphine</a:t>
            </a:r>
          </a:p>
          <a:p>
            <a:pPr>
              <a:lnSpc>
                <a:spcPct val="110000"/>
              </a:lnSpc>
              <a:spcAft>
                <a:spcPts val="600"/>
              </a:spcAft>
              <a:defRPr/>
            </a:pPr>
            <a:r>
              <a:rPr lang="en-US" sz="2000" b="1" dirty="0" err="1">
                <a:solidFill>
                  <a:schemeClr val="bg1"/>
                </a:solidFill>
              </a:rPr>
              <a:t>Hydromorphone</a:t>
            </a:r>
            <a:endParaRPr lang="en-US" sz="2000" b="1" dirty="0">
              <a:solidFill>
                <a:schemeClr val="bg1"/>
              </a:solidFill>
            </a:endParaRPr>
          </a:p>
          <a:p>
            <a:pPr>
              <a:lnSpc>
                <a:spcPct val="110000"/>
              </a:lnSpc>
              <a:spcAft>
                <a:spcPts val="600"/>
              </a:spcAft>
              <a:defRPr/>
            </a:pPr>
            <a:r>
              <a:rPr lang="en-US" sz="2000" b="1" dirty="0">
                <a:solidFill>
                  <a:schemeClr val="bg1"/>
                </a:solidFill>
              </a:rPr>
              <a:t>Methadone</a:t>
            </a:r>
          </a:p>
          <a:p>
            <a:pPr>
              <a:lnSpc>
                <a:spcPct val="110000"/>
              </a:lnSpc>
              <a:spcAft>
                <a:spcPts val="600"/>
              </a:spcAft>
              <a:defRPr/>
            </a:pPr>
            <a:r>
              <a:rPr lang="en-US" sz="2000" b="1" dirty="0" err="1">
                <a:solidFill>
                  <a:schemeClr val="bg1"/>
                </a:solidFill>
              </a:rPr>
              <a:t>Levorphanol</a:t>
            </a:r>
            <a:endParaRPr lang="en-US" sz="2000" b="1" dirty="0">
              <a:solidFill>
                <a:schemeClr val="bg1"/>
              </a:solidFill>
            </a:endParaRPr>
          </a:p>
          <a:p>
            <a:pPr>
              <a:lnSpc>
                <a:spcPct val="110000"/>
              </a:lnSpc>
              <a:spcAft>
                <a:spcPts val="600"/>
              </a:spcAft>
              <a:defRPr/>
            </a:pPr>
            <a:r>
              <a:rPr lang="en-US" sz="2000" b="1" dirty="0" err="1">
                <a:solidFill>
                  <a:schemeClr val="bg1"/>
                </a:solidFill>
              </a:rPr>
              <a:t>Fentanyl</a:t>
            </a:r>
            <a:endParaRPr lang="en-US" sz="2000" b="1" dirty="0">
              <a:solidFill>
                <a:schemeClr val="bg1"/>
              </a:solidFill>
            </a:endParaRPr>
          </a:p>
          <a:p>
            <a:pPr>
              <a:lnSpc>
                <a:spcPct val="110000"/>
              </a:lnSpc>
              <a:spcAft>
                <a:spcPts val="600"/>
              </a:spcAft>
              <a:defRPr/>
            </a:pPr>
            <a:r>
              <a:rPr lang="en-US" sz="2000" b="1" dirty="0" err="1">
                <a:solidFill>
                  <a:schemeClr val="bg1"/>
                </a:solidFill>
              </a:rPr>
              <a:t>Oxycodone</a:t>
            </a:r>
            <a:endParaRPr lang="en-US" sz="2000" b="1" dirty="0">
              <a:solidFill>
                <a:schemeClr val="bg1"/>
              </a:solidFill>
            </a:endParaRPr>
          </a:p>
          <a:p>
            <a:pPr>
              <a:lnSpc>
                <a:spcPct val="110000"/>
              </a:lnSpc>
              <a:spcAft>
                <a:spcPts val="600"/>
              </a:spcAft>
              <a:defRPr/>
            </a:pPr>
            <a:r>
              <a:rPr lang="en-US" sz="2000" b="1" i="1" dirty="0">
                <a:solidFill>
                  <a:schemeClr val="bg1"/>
                </a:solidFill>
              </a:rPr>
              <a:t>± </a:t>
            </a:r>
            <a:r>
              <a:rPr lang="en-US" sz="2000" b="1" i="1" dirty="0" err="1">
                <a:solidFill>
                  <a:schemeClr val="bg1"/>
                </a:solidFill>
              </a:rPr>
              <a:t>Adjuvants</a:t>
            </a:r>
            <a:endParaRPr lang="en-US" sz="2000" b="1" i="1" dirty="0">
              <a:solidFill>
                <a:schemeClr val="bg1"/>
              </a:solidFill>
            </a:endParaRPr>
          </a:p>
        </p:txBody>
      </p:sp>
      <p:sp>
        <p:nvSpPr>
          <p:cNvPr id="125964" name="Text Box 12"/>
          <p:cNvSpPr txBox="1">
            <a:spLocks noChangeArrowheads="1"/>
          </p:cNvSpPr>
          <p:nvPr/>
        </p:nvSpPr>
        <p:spPr bwMode="auto">
          <a:xfrm>
            <a:off x="3810000" y="3355975"/>
            <a:ext cx="2667000" cy="24828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a:spAutoFit/>
          </a:bodyPr>
          <a:lstStyle/>
          <a:p>
            <a:pPr>
              <a:lnSpc>
                <a:spcPct val="110000"/>
              </a:lnSpc>
              <a:spcAft>
                <a:spcPts val="600"/>
              </a:spcAft>
              <a:defRPr/>
            </a:pPr>
            <a:r>
              <a:rPr lang="en-US" sz="2000" b="1" dirty="0">
                <a:solidFill>
                  <a:srgbClr val="C00000"/>
                </a:solidFill>
              </a:rPr>
              <a:t>A / Codeine</a:t>
            </a:r>
          </a:p>
          <a:p>
            <a:pPr>
              <a:lnSpc>
                <a:spcPct val="110000"/>
              </a:lnSpc>
              <a:spcAft>
                <a:spcPts val="600"/>
              </a:spcAft>
              <a:defRPr/>
            </a:pPr>
            <a:r>
              <a:rPr lang="en-US" sz="2000" b="1" dirty="0">
                <a:solidFill>
                  <a:srgbClr val="C00000"/>
                </a:solidFill>
              </a:rPr>
              <a:t>A / </a:t>
            </a:r>
            <a:r>
              <a:rPr lang="en-US" sz="2000" b="1" dirty="0" err="1">
                <a:solidFill>
                  <a:srgbClr val="C00000"/>
                </a:solidFill>
              </a:rPr>
              <a:t>Hydrocodone</a:t>
            </a:r>
            <a:endParaRPr lang="en-US" sz="2000" b="1" dirty="0">
              <a:solidFill>
                <a:srgbClr val="C00000"/>
              </a:solidFill>
            </a:endParaRPr>
          </a:p>
          <a:p>
            <a:pPr>
              <a:lnSpc>
                <a:spcPct val="110000"/>
              </a:lnSpc>
              <a:spcAft>
                <a:spcPts val="600"/>
              </a:spcAft>
              <a:defRPr/>
            </a:pPr>
            <a:r>
              <a:rPr lang="en-US" sz="2000" b="1" dirty="0">
                <a:solidFill>
                  <a:srgbClr val="C00000"/>
                </a:solidFill>
              </a:rPr>
              <a:t>A / </a:t>
            </a:r>
            <a:r>
              <a:rPr lang="en-US" sz="2000" b="1" dirty="0" err="1">
                <a:solidFill>
                  <a:srgbClr val="C00000"/>
                </a:solidFill>
              </a:rPr>
              <a:t>Oxycodone</a:t>
            </a:r>
            <a:endParaRPr lang="en-US" sz="2000" b="1" dirty="0">
              <a:solidFill>
                <a:srgbClr val="C00000"/>
              </a:solidFill>
            </a:endParaRPr>
          </a:p>
          <a:p>
            <a:pPr>
              <a:lnSpc>
                <a:spcPct val="110000"/>
              </a:lnSpc>
              <a:spcAft>
                <a:spcPts val="600"/>
              </a:spcAft>
              <a:defRPr/>
            </a:pPr>
            <a:r>
              <a:rPr lang="en-US" sz="2000" b="1" dirty="0">
                <a:solidFill>
                  <a:srgbClr val="C00000"/>
                </a:solidFill>
              </a:rPr>
              <a:t>A / </a:t>
            </a:r>
            <a:r>
              <a:rPr lang="en-US" sz="2000" b="1" dirty="0" err="1">
                <a:solidFill>
                  <a:srgbClr val="C00000"/>
                </a:solidFill>
              </a:rPr>
              <a:t>Dihydrocodeine</a:t>
            </a:r>
            <a:endParaRPr lang="en-US" sz="2000" b="1" dirty="0">
              <a:solidFill>
                <a:srgbClr val="C00000"/>
              </a:solidFill>
            </a:endParaRPr>
          </a:p>
          <a:p>
            <a:pPr>
              <a:lnSpc>
                <a:spcPct val="110000"/>
              </a:lnSpc>
              <a:spcAft>
                <a:spcPts val="600"/>
              </a:spcAft>
              <a:defRPr/>
            </a:pPr>
            <a:r>
              <a:rPr lang="en-US" sz="2000" b="1" dirty="0" err="1">
                <a:solidFill>
                  <a:srgbClr val="C00000"/>
                </a:solidFill>
              </a:rPr>
              <a:t>Tramadol</a:t>
            </a:r>
            <a:endParaRPr lang="en-US" sz="2000" b="1" dirty="0">
              <a:solidFill>
                <a:srgbClr val="C00000"/>
              </a:solidFill>
            </a:endParaRPr>
          </a:p>
          <a:p>
            <a:pPr>
              <a:lnSpc>
                <a:spcPct val="110000"/>
              </a:lnSpc>
              <a:spcAft>
                <a:spcPts val="600"/>
              </a:spcAft>
              <a:defRPr/>
            </a:pPr>
            <a:r>
              <a:rPr lang="en-US" sz="2000" b="1" i="1" dirty="0">
                <a:solidFill>
                  <a:srgbClr val="C00000"/>
                </a:solidFill>
              </a:rPr>
              <a:t>± </a:t>
            </a:r>
            <a:r>
              <a:rPr lang="en-US" sz="2000" b="1" i="1" dirty="0" err="1">
                <a:solidFill>
                  <a:srgbClr val="C00000"/>
                </a:solidFill>
              </a:rPr>
              <a:t>Adjuvants</a:t>
            </a:r>
            <a:endParaRPr lang="en-US" sz="2000" b="1" i="1" dirty="0">
              <a:solidFill>
                <a:srgbClr val="C00000"/>
              </a:solidFill>
            </a:endParaRPr>
          </a:p>
        </p:txBody>
      </p:sp>
      <p:sp>
        <p:nvSpPr>
          <p:cNvPr id="125965" name="Text Box 13"/>
          <p:cNvSpPr txBox="1">
            <a:spLocks noChangeArrowheads="1"/>
          </p:cNvSpPr>
          <p:nvPr/>
        </p:nvSpPr>
        <p:spPr bwMode="auto">
          <a:xfrm>
            <a:off x="1447800" y="4803775"/>
            <a:ext cx="2286000" cy="2016125"/>
          </a:xfrm>
          <a:prstGeom prst="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a:spAutoFit/>
          </a:bodyPr>
          <a:lstStyle/>
          <a:p>
            <a:pPr>
              <a:lnSpc>
                <a:spcPct val="110000"/>
              </a:lnSpc>
              <a:spcAft>
                <a:spcPts val="600"/>
              </a:spcAft>
              <a:defRPr/>
            </a:pPr>
            <a:r>
              <a:rPr lang="en-US" sz="2000" b="1" dirty="0">
                <a:solidFill>
                  <a:schemeClr val="bg1"/>
                </a:solidFill>
                <a:effectLst>
                  <a:outerShdw blurRad="38100" dist="38100" dir="2700000" algn="tl">
                    <a:srgbClr val="000000">
                      <a:alpha val="43137"/>
                    </a:srgbClr>
                  </a:outerShdw>
                </a:effectLst>
              </a:rPr>
              <a:t>ASA</a:t>
            </a:r>
          </a:p>
          <a:p>
            <a:pPr>
              <a:lnSpc>
                <a:spcPct val="110000"/>
              </a:lnSpc>
              <a:spcAft>
                <a:spcPts val="600"/>
              </a:spcAft>
              <a:defRPr/>
            </a:pPr>
            <a:r>
              <a:rPr lang="en-US" sz="2000" b="1" dirty="0" err="1">
                <a:solidFill>
                  <a:schemeClr val="bg1"/>
                </a:solidFill>
                <a:effectLst>
                  <a:outerShdw blurRad="38100" dist="38100" dir="2700000" algn="tl">
                    <a:srgbClr val="000000">
                      <a:alpha val="43137"/>
                    </a:srgbClr>
                  </a:outerShdw>
                </a:effectLst>
              </a:rPr>
              <a:t>Paracetamol</a:t>
            </a:r>
            <a:r>
              <a:rPr lang="en-US" sz="2000" b="1" dirty="0">
                <a:solidFill>
                  <a:schemeClr val="bg1"/>
                </a:solidFill>
                <a:effectLst>
                  <a:outerShdw blurRad="38100" dist="38100" dir="2700000" algn="tl">
                    <a:srgbClr val="000000">
                      <a:alpha val="43137"/>
                    </a:srgbClr>
                  </a:outerShdw>
                </a:effectLst>
              </a:rPr>
              <a:t> /  Acetaminophen</a:t>
            </a:r>
          </a:p>
          <a:p>
            <a:pPr>
              <a:lnSpc>
                <a:spcPct val="110000"/>
              </a:lnSpc>
              <a:spcAft>
                <a:spcPts val="600"/>
              </a:spcAft>
              <a:defRPr/>
            </a:pPr>
            <a:r>
              <a:rPr lang="en-US" sz="2000" b="1" dirty="0">
                <a:solidFill>
                  <a:schemeClr val="bg1"/>
                </a:solidFill>
                <a:effectLst>
                  <a:outerShdw blurRad="38100" dist="38100" dir="2700000" algn="tl">
                    <a:srgbClr val="000000">
                      <a:alpha val="43137"/>
                    </a:srgbClr>
                  </a:outerShdw>
                </a:effectLst>
              </a:rPr>
              <a:t>NSAID’s</a:t>
            </a:r>
          </a:p>
          <a:p>
            <a:pPr>
              <a:lnSpc>
                <a:spcPct val="110000"/>
              </a:lnSpc>
              <a:spcAft>
                <a:spcPts val="600"/>
              </a:spcAft>
              <a:defRPr/>
            </a:pPr>
            <a:r>
              <a:rPr lang="en-US" sz="2000" b="1" i="1" dirty="0">
                <a:solidFill>
                  <a:schemeClr val="bg1"/>
                </a:solidFill>
                <a:effectLst>
                  <a:outerShdw blurRad="38100" dist="38100" dir="2700000" algn="tl">
                    <a:srgbClr val="000000">
                      <a:alpha val="43137"/>
                    </a:srgbClr>
                  </a:outerShdw>
                </a:effectLst>
              </a:rPr>
              <a:t>± </a:t>
            </a:r>
            <a:r>
              <a:rPr lang="en-US" sz="2000" b="1" i="1" dirty="0" err="1">
                <a:solidFill>
                  <a:schemeClr val="bg1"/>
                </a:solidFill>
                <a:effectLst>
                  <a:outerShdw blurRad="38100" dist="38100" dir="2700000" algn="tl">
                    <a:srgbClr val="000000">
                      <a:alpha val="43137"/>
                    </a:srgbClr>
                  </a:outerShdw>
                </a:effectLst>
              </a:rPr>
              <a:t>Adjuvants</a:t>
            </a:r>
            <a:endParaRPr lang="en-US" sz="2000" b="1" dirty="0">
              <a:solidFill>
                <a:schemeClr val="bg1"/>
              </a:solidFill>
              <a:effectLst>
                <a:outerShdw blurRad="38100" dist="38100" dir="2700000" algn="tl">
                  <a:srgbClr val="000000">
                    <a:alpha val="43137"/>
                  </a:srgbClr>
                </a:outerShdw>
              </a:effectLst>
            </a:endParaRPr>
          </a:p>
        </p:txBody>
      </p:sp>
      <p:sp>
        <p:nvSpPr>
          <p:cNvPr id="33806" name="Text Box 14"/>
          <p:cNvSpPr txBox="1">
            <a:spLocks noChangeArrowheads="1"/>
          </p:cNvSpPr>
          <p:nvPr/>
        </p:nvSpPr>
        <p:spPr bwMode="auto">
          <a:xfrm>
            <a:off x="7015162" y="5638800"/>
            <a:ext cx="2128838" cy="336550"/>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spAutoFit/>
          </a:bodyPr>
          <a:lstStyle/>
          <a:p>
            <a:pPr algn="r">
              <a:defRPr/>
            </a:pPr>
            <a:r>
              <a:rPr lang="en-US" sz="1600" dirty="0">
                <a:solidFill>
                  <a:srgbClr val="FFCC99"/>
                </a:solidFill>
              </a:rPr>
              <a:t>WHO. Geneva, 1996.</a:t>
            </a:r>
          </a:p>
        </p:txBody>
      </p:sp>
    </p:spTree>
    <p:extLst>
      <p:ext uri="{BB962C8B-B14F-4D97-AF65-F5344CB8AC3E}">
        <p14:creationId xmlns:p14="http://schemas.microsoft.com/office/powerpoint/2010/main" val="2389277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additive="base">
                                        <p:cTn id="7" dur="500" fill="hold"/>
                                        <p:tgtEl>
                                          <p:spTgt spid="125955"/>
                                        </p:tgtEl>
                                        <p:attrNameLst>
                                          <p:attrName>ppt_x</p:attrName>
                                        </p:attrNameLst>
                                      </p:cBhvr>
                                      <p:tavLst>
                                        <p:tav tm="0">
                                          <p:val>
                                            <p:strVal val="#ppt_x"/>
                                          </p:val>
                                        </p:tav>
                                        <p:tav tm="100000">
                                          <p:val>
                                            <p:strVal val="#ppt_x"/>
                                          </p:val>
                                        </p:tav>
                                      </p:tavLst>
                                    </p:anim>
                                    <p:anim calcmode="lin" valueType="num">
                                      <p:cBhvr additive="base">
                                        <p:cTn id="8" dur="500" fill="hold"/>
                                        <p:tgtEl>
                                          <p:spTgt spid="1259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65"/>
                                        </p:tgtEl>
                                        <p:attrNameLst>
                                          <p:attrName>style.visibility</p:attrName>
                                        </p:attrNameLst>
                                      </p:cBhvr>
                                      <p:to>
                                        <p:strVal val="visible"/>
                                      </p:to>
                                    </p:set>
                                    <p:anim calcmode="lin" valueType="num">
                                      <p:cBhvr additive="base">
                                        <p:cTn id="11" dur="500" fill="hold"/>
                                        <p:tgtEl>
                                          <p:spTgt spid="125965"/>
                                        </p:tgtEl>
                                        <p:attrNameLst>
                                          <p:attrName>ppt_x</p:attrName>
                                        </p:attrNameLst>
                                      </p:cBhvr>
                                      <p:tavLst>
                                        <p:tav tm="0">
                                          <p:val>
                                            <p:strVal val="#ppt_x"/>
                                          </p:val>
                                        </p:tav>
                                        <p:tav tm="100000">
                                          <p:val>
                                            <p:strVal val="#ppt_x"/>
                                          </p:val>
                                        </p:tav>
                                      </p:tavLst>
                                    </p:anim>
                                    <p:anim calcmode="lin" valueType="num">
                                      <p:cBhvr additive="base">
                                        <p:cTn id="12" dur="500" fill="hold"/>
                                        <p:tgtEl>
                                          <p:spTgt spid="1259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5960"/>
                                        </p:tgtEl>
                                        <p:attrNameLst>
                                          <p:attrName>style.visibility</p:attrName>
                                        </p:attrNameLst>
                                      </p:cBhvr>
                                      <p:to>
                                        <p:strVal val="visible"/>
                                      </p:to>
                                    </p:set>
                                    <p:anim calcmode="lin" valueType="num">
                                      <p:cBhvr additive="base">
                                        <p:cTn id="15" dur="500" fill="hold"/>
                                        <p:tgtEl>
                                          <p:spTgt spid="125960"/>
                                        </p:tgtEl>
                                        <p:attrNameLst>
                                          <p:attrName>ppt_x</p:attrName>
                                        </p:attrNameLst>
                                      </p:cBhvr>
                                      <p:tavLst>
                                        <p:tav tm="0">
                                          <p:val>
                                            <p:strVal val="#ppt_x"/>
                                          </p:val>
                                        </p:tav>
                                        <p:tav tm="100000">
                                          <p:val>
                                            <p:strVal val="#ppt_x"/>
                                          </p:val>
                                        </p:tav>
                                      </p:tavLst>
                                    </p:anim>
                                    <p:anim calcmode="lin" valueType="num">
                                      <p:cBhvr additive="base">
                                        <p:cTn id="16"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5958"/>
                                        </p:tgtEl>
                                        <p:attrNameLst>
                                          <p:attrName>style.visibility</p:attrName>
                                        </p:attrNameLst>
                                      </p:cBhvr>
                                      <p:to>
                                        <p:strVal val="visible"/>
                                      </p:to>
                                    </p:set>
                                    <p:anim calcmode="lin" valueType="num">
                                      <p:cBhvr additive="base">
                                        <p:cTn id="21" dur="500" fill="hold"/>
                                        <p:tgtEl>
                                          <p:spTgt spid="125958"/>
                                        </p:tgtEl>
                                        <p:attrNameLst>
                                          <p:attrName>ppt_x</p:attrName>
                                        </p:attrNameLst>
                                      </p:cBhvr>
                                      <p:tavLst>
                                        <p:tav tm="0">
                                          <p:val>
                                            <p:strVal val="#ppt_x"/>
                                          </p:val>
                                        </p:tav>
                                        <p:tav tm="100000">
                                          <p:val>
                                            <p:strVal val="#ppt_x"/>
                                          </p:val>
                                        </p:tav>
                                      </p:tavLst>
                                    </p:anim>
                                    <p:anim calcmode="lin" valueType="num">
                                      <p:cBhvr additive="base">
                                        <p:cTn id="22" dur="500" fill="hold"/>
                                        <p:tgtEl>
                                          <p:spTgt spid="12595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5956"/>
                                        </p:tgtEl>
                                        <p:attrNameLst>
                                          <p:attrName>style.visibility</p:attrName>
                                        </p:attrNameLst>
                                      </p:cBhvr>
                                      <p:to>
                                        <p:strVal val="visible"/>
                                      </p:to>
                                    </p:set>
                                    <p:anim calcmode="lin" valueType="num">
                                      <p:cBhvr additive="base">
                                        <p:cTn id="26" dur="500" fill="hold"/>
                                        <p:tgtEl>
                                          <p:spTgt spid="125956"/>
                                        </p:tgtEl>
                                        <p:attrNameLst>
                                          <p:attrName>ppt_x</p:attrName>
                                        </p:attrNameLst>
                                      </p:cBhvr>
                                      <p:tavLst>
                                        <p:tav tm="0">
                                          <p:val>
                                            <p:strVal val="#ppt_x"/>
                                          </p:val>
                                        </p:tav>
                                        <p:tav tm="100000">
                                          <p:val>
                                            <p:strVal val="#ppt_x"/>
                                          </p:val>
                                        </p:tav>
                                      </p:tavLst>
                                    </p:anim>
                                    <p:anim calcmode="lin" valueType="num">
                                      <p:cBhvr additive="base">
                                        <p:cTn id="27" dur="500" fill="hold"/>
                                        <p:tgtEl>
                                          <p:spTgt spid="12595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25964"/>
                                        </p:tgtEl>
                                        <p:attrNameLst>
                                          <p:attrName>style.visibility</p:attrName>
                                        </p:attrNameLst>
                                      </p:cBhvr>
                                      <p:to>
                                        <p:strVal val="visible"/>
                                      </p:to>
                                    </p:set>
                                    <p:anim calcmode="lin" valueType="num">
                                      <p:cBhvr additive="base">
                                        <p:cTn id="30" dur="500" fill="hold"/>
                                        <p:tgtEl>
                                          <p:spTgt spid="125964"/>
                                        </p:tgtEl>
                                        <p:attrNameLst>
                                          <p:attrName>ppt_x</p:attrName>
                                        </p:attrNameLst>
                                      </p:cBhvr>
                                      <p:tavLst>
                                        <p:tav tm="0">
                                          <p:val>
                                            <p:strVal val="#ppt_x"/>
                                          </p:val>
                                        </p:tav>
                                        <p:tav tm="100000">
                                          <p:val>
                                            <p:strVal val="#ppt_x"/>
                                          </p:val>
                                        </p:tav>
                                      </p:tavLst>
                                    </p:anim>
                                    <p:anim calcmode="lin" valueType="num">
                                      <p:cBhvr additive="base">
                                        <p:cTn id="31" dur="500" fill="hold"/>
                                        <p:tgtEl>
                                          <p:spTgt spid="12596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5961"/>
                                        </p:tgtEl>
                                        <p:attrNameLst>
                                          <p:attrName>style.visibility</p:attrName>
                                        </p:attrNameLst>
                                      </p:cBhvr>
                                      <p:to>
                                        <p:strVal val="visible"/>
                                      </p:to>
                                    </p:set>
                                    <p:anim calcmode="lin" valueType="num">
                                      <p:cBhvr additive="base">
                                        <p:cTn id="34" dur="500" fill="hold"/>
                                        <p:tgtEl>
                                          <p:spTgt spid="125961"/>
                                        </p:tgtEl>
                                        <p:attrNameLst>
                                          <p:attrName>ppt_x</p:attrName>
                                        </p:attrNameLst>
                                      </p:cBhvr>
                                      <p:tavLst>
                                        <p:tav tm="0">
                                          <p:val>
                                            <p:strVal val="#ppt_x"/>
                                          </p:val>
                                        </p:tav>
                                        <p:tav tm="100000">
                                          <p:val>
                                            <p:strVal val="#ppt_x"/>
                                          </p:val>
                                        </p:tav>
                                      </p:tavLst>
                                    </p:anim>
                                    <p:anim calcmode="lin" valueType="num">
                                      <p:cBhvr additive="base">
                                        <p:cTn id="35" dur="500" fill="hold"/>
                                        <p:tgtEl>
                                          <p:spTgt spid="125961"/>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5959"/>
                                        </p:tgtEl>
                                        <p:attrNameLst>
                                          <p:attrName>style.visibility</p:attrName>
                                        </p:attrNameLst>
                                      </p:cBhvr>
                                      <p:to>
                                        <p:strVal val="visible"/>
                                      </p:to>
                                    </p:set>
                                    <p:anim calcmode="lin" valueType="num">
                                      <p:cBhvr additive="base">
                                        <p:cTn id="40" dur="500" fill="hold"/>
                                        <p:tgtEl>
                                          <p:spTgt spid="125959"/>
                                        </p:tgtEl>
                                        <p:attrNameLst>
                                          <p:attrName>ppt_x</p:attrName>
                                        </p:attrNameLst>
                                      </p:cBhvr>
                                      <p:tavLst>
                                        <p:tav tm="0">
                                          <p:val>
                                            <p:strVal val="#ppt_x"/>
                                          </p:val>
                                        </p:tav>
                                        <p:tav tm="100000">
                                          <p:val>
                                            <p:strVal val="#ppt_x"/>
                                          </p:val>
                                        </p:tav>
                                      </p:tavLst>
                                    </p:anim>
                                    <p:anim calcmode="lin" valueType="num">
                                      <p:cBhvr additive="base">
                                        <p:cTn id="41" dur="500" fill="hold"/>
                                        <p:tgtEl>
                                          <p:spTgt spid="125959"/>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5957"/>
                                        </p:tgtEl>
                                        <p:attrNameLst>
                                          <p:attrName>style.visibility</p:attrName>
                                        </p:attrNameLst>
                                      </p:cBhvr>
                                      <p:to>
                                        <p:strVal val="visible"/>
                                      </p:to>
                                    </p:set>
                                    <p:anim calcmode="lin" valueType="num">
                                      <p:cBhvr additive="base">
                                        <p:cTn id="45" dur="500" fill="hold"/>
                                        <p:tgtEl>
                                          <p:spTgt spid="125957"/>
                                        </p:tgtEl>
                                        <p:attrNameLst>
                                          <p:attrName>ppt_x</p:attrName>
                                        </p:attrNameLst>
                                      </p:cBhvr>
                                      <p:tavLst>
                                        <p:tav tm="0">
                                          <p:val>
                                            <p:strVal val="#ppt_x"/>
                                          </p:val>
                                        </p:tav>
                                        <p:tav tm="100000">
                                          <p:val>
                                            <p:strVal val="#ppt_x"/>
                                          </p:val>
                                        </p:tav>
                                      </p:tavLst>
                                    </p:anim>
                                    <p:anim calcmode="lin" valueType="num">
                                      <p:cBhvr additive="base">
                                        <p:cTn id="46" dur="500" fill="hold"/>
                                        <p:tgtEl>
                                          <p:spTgt spid="12595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5963"/>
                                        </p:tgtEl>
                                        <p:attrNameLst>
                                          <p:attrName>style.visibility</p:attrName>
                                        </p:attrNameLst>
                                      </p:cBhvr>
                                      <p:to>
                                        <p:strVal val="visible"/>
                                      </p:to>
                                    </p:set>
                                    <p:anim calcmode="lin" valueType="num">
                                      <p:cBhvr additive="base">
                                        <p:cTn id="49" dur="500" fill="hold"/>
                                        <p:tgtEl>
                                          <p:spTgt spid="125963"/>
                                        </p:tgtEl>
                                        <p:attrNameLst>
                                          <p:attrName>ppt_x</p:attrName>
                                        </p:attrNameLst>
                                      </p:cBhvr>
                                      <p:tavLst>
                                        <p:tav tm="0">
                                          <p:val>
                                            <p:strVal val="#ppt_x"/>
                                          </p:val>
                                        </p:tav>
                                        <p:tav tm="100000">
                                          <p:val>
                                            <p:strVal val="#ppt_x"/>
                                          </p:val>
                                        </p:tav>
                                      </p:tavLst>
                                    </p:anim>
                                    <p:anim calcmode="lin" valueType="num">
                                      <p:cBhvr additive="base">
                                        <p:cTn id="50" dur="500" fill="hold"/>
                                        <p:tgtEl>
                                          <p:spTgt spid="12596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5962"/>
                                        </p:tgtEl>
                                        <p:attrNameLst>
                                          <p:attrName>style.visibility</p:attrName>
                                        </p:attrNameLst>
                                      </p:cBhvr>
                                      <p:to>
                                        <p:strVal val="visible"/>
                                      </p:to>
                                    </p:set>
                                    <p:anim calcmode="lin" valueType="num">
                                      <p:cBhvr additive="base">
                                        <p:cTn id="53" dur="500" fill="hold"/>
                                        <p:tgtEl>
                                          <p:spTgt spid="125962"/>
                                        </p:tgtEl>
                                        <p:attrNameLst>
                                          <p:attrName>ppt_x</p:attrName>
                                        </p:attrNameLst>
                                      </p:cBhvr>
                                      <p:tavLst>
                                        <p:tav tm="0">
                                          <p:val>
                                            <p:strVal val="#ppt_x"/>
                                          </p:val>
                                        </p:tav>
                                        <p:tav tm="100000">
                                          <p:val>
                                            <p:strVal val="#ppt_x"/>
                                          </p:val>
                                        </p:tav>
                                      </p:tavLst>
                                    </p:anim>
                                    <p:anim calcmode="lin" valueType="num">
                                      <p:cBhvr additive="base">
                                        <p:cTn id="54" dur="500" fill="hold"/>
                                        <p:tgtEl>
                                          <p:spTgt spid="125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P spid="125955" grpId="0" animBg="1"/>
      <p:bldP spid="125956" grpId="0" animBg="1"/>
      <p:bldP spid="125958" grpId="0" animBg="1"/>
      <p:bldP spid="12595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Analgesics</a:t>
            </a:r>
            <a:endParaRPr lang="en-US" dirty="0"/>
          </a:p>
        </p:txBody>
      </p:sp>
      <p:sp>
        <p:nvSpPr>
          <p:cNvPr id="3" name="Content Placeholder 2"/>
          <p:cNvSpPr>
            <a:spLocks noGrp="1"/>
          </p:cNvSpPr>
          <p:nvPr>
            <p:ph idx="1"/>
          </p:nvPr>
        </p:nvSpPr>
        <p:spPr/>
        <p:txBody>
          <a:bodyPr>
            <a:normAutofit/>
          </a:bodyPr>
          <a:lstStyle/>
          <a:p>
            <a:pPr>
              <a:buNone/>
            </a:pPr>
            <a:r>
              <a:rPr lang="en-US" dirty="0" smtClean="0"/>
              <a:t>The choice of analgesics depends on the severity of pain and not on the stage of the disease</a:t>
            </a:r>
          </a:p>
          <a:p>
            <a:pPr>
              <a:buNone/>
            </a:pPr>
            <a:endParaRPr lang="en-US" dirty="0" smtClean="0"/>
          </a:p>
          <a:p>
            <a:pPr marL="514350" indent="-514350">
              <a:buAutoNum type="alphaLcParenR"/>
            </a:pPr>
            <a:r>
              <a:rPr lang="en-US" b="1" dirty="0"/>
              <a:t>M</a:t>
            </a:r>
            <a:r>
              <a:rPr lang="en-US" b="1" dirty="0" smtClean="0"/>
              <a:t>ild pain- non opioids</a:t>
            </a:r>
          </a:p>
          <a:p>
            <a:pPr marL="514350" indent="-514350"/>
            <a:r>
              <a:rPr lang="en-US" dirty="0" smtClean="0"/>
              <a:t>Aspirin 600 mg 4 hourly</a:t>
            </a:r>
          </a:p>
          <a:p>
            <a:pPr marL="514350" indent="-514350"/>
            <a:r>
              <a:rPr lang="en-US" dirty="0" err="1" smtClean="0"/>
              <a:t>Paracetamol</a:t>
            </a:r>
            <a:r>
              <a:rPr lang="en-US" dirty="0" smtClean="0"/>
              <a:t> 1 g4 hourly</a:t>
            </a:r>
          </a:p>
          <a:p>
            <a:pPr marL="514350" indent="-514350"/>
            <a:r>
              <a:rPr lang="en-US" dirty="0" err="1" smtClean="0"/>
              <a:t>Brufen</a:t>
            </a:r>
            <a:r>
              <a:rPr lang="en-US" dirty="0" smtClean="0"/>
              <a:t> 400mg 6-8 </a:t>
            </a:r>
            <a:r>
              <a:rPr lang="en-US" dirty="0" err="1" smtClean="0"/>
              <a:t>hly</a:t>
            </a:r>
            <a:endParaRPr lang="en-US" dirty="0" smtClean="0"/>
          </a:p>
          <a:p>
            <a:pPr marL="514350" indent="-514350"/>
            <a:r>
              <a:rPr lang="en-US" dirty="0" smtClean="0"/>
              <a:t>Diclofenac 50mg 6-8 </a:t>
            </a:r>
            <a:r>
              <a:rPr lang="en-US" dirty="0" err="1" smtClean="0"/>
              <a:t>hly</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Moderate pain-weak opioids</a:t>
            </a:r>
            <a:endParaRPr lang="en-US" dirty="0"/>
          </a:p>
        </p:txBody>
      </p:sp>
      <p:sp>
        <p:nvSpPr>
          <p:cNvPr id="3" name="Content Placeholder 2"/>
          <p:cNvSpPr>
            <a:spLocks noGrp="1"/>
          </p:cNvSpPr>
          <p:nvPr>
            <p:ph idx="1"/>
          </p:nvPr>
        </p:nvSpPr>
        <p:spPr>
          <a:xfrm>
            <a:off x="381000" y="1600200"/>
            <a:ext cx="8229600" cy="4525963"/>
          </a:xfrm>
        </p:spPr>
        <p:txBody>
          <a:bodyPr>
            <a:normAutofit/>
          </a:bodyPr>
          <a:lstStyle/>
          <a:p>
            <a:r>
              <a:rPr lang="en-US" dirty="0" smtClean="0"/>
              <a:t>Codeine tablet 60 mg given with non opioids</a:t>
            </a:r>
          </a:p>
          <a:p>
            <a:pPr marL="0" indent="0">
              <a:buNone/>
            </a:pPr>
            <a:endParaRPr lang="en-US" dirty="0" smtClean="0"/>
          </a:p>
          <a:p>
            <a:pPr>
              <a:buNone/>
            </a:pPr>
            <a:r>
              <a:rPr lang="en-US" dirty="0" smtClean="0"/>
              <a:t>c) </a:t>
            </a:r>
            <a:r>
              <a:rPr lang="en-US" b="1" dirty="0" smtClean="0"/>
              <a:t>severe pain- opioids</a:t>
            </a:r>
          </a:p>
          <a:p>
            <a:r>
              <a:rPr lang="en-US" dirty="0" smtClean="0"/>
              <a:t>Morphine orally 50-150 mg 6-8 </a:t>
            </a:r>
            <a:r>
              <a:rPr lang="en-US" dirty="0" err="1" smtClean="0"/>
              <a:t>hly</a:t>
            </a:r>
            <a:endParaRPr lang="en-US" dirty="0" smtClean="0"/>
          </a:p>
          <a:p>
            <a:r>
              <a:rPr lang="en-US" dirty="0" smtClean="0"/>
              <a:t>Plus anti inflammatory</a:t>
            </a:r>
          </a:p>
          <a:p>
            <a:r>
              <a:rPr lang="en-US" dirty="0" smtClean="0"/>
              <a:t>Plus non opioids in between</a:t>
            </a:r>
          </a:p>
          <a:p>
            <a:pPr>
              <a:buNone/>
            </a:pPr>
            <a:r>
              <a:rPr lang="en-US" dirty="0" smtClean="0"/>
              <a:t>NB: </a:t>
            </a:r>
            <a:r>
              <a:rPr lang="en-US" b="1" dirty="0" smtClean="0">
                <a:solidFill>
                  <a:srgbClr val="FF0000"/>
                </a:solidFill>
              </a:rPr>
              <a:t>MANAGE OTHER SYMPTOMS AS THEY ARISE AND INCLUDE SPECIFIC AND GENERAL NURSING CARE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normAutofit fontScale="90000"/>
          </a:bodyPr>
          <a:lstStyle/>
          <a:p>
            <a:pPr fontAlgn="auto">
              <a:spcAft>
                <a:spcPts val="0"/>
              </a:spcAft>
              <a:defRPr/>
            </a:pPr>
            <a:r>
              <a:rPr lang="en-US" smtClean="0">
                <a:latin typeface="Arial Black" pitchFamily="34" charset="0"/>
              </a:rPr>
              <a:t>Non-pharmacological Pain Management Therapies</a:t>
            </a:r>
            <a:r>
              <a:rPr lang="en-US" smtClean="0"/>
              <a:t> </a:t>
            </a:r>
          </a:p>
        </p:txBody>
      </p:sp>
      <p:sp>
        <p:nvSpPr>
          <p:cNvPr id="69635" name="Rectangle 3"/>
          <p:cNvSpPr>
            <a:spLocks noGrp="1"/>
          </p:cNvSpPr>
          <p:nvPr>
            <p:ph idx="1"/>
          </p:nvPr>
        </p:nvSpPr>
        <p:spPr>
          <a:xfrm>
            <a:off x="457200" y="1752600"/>
            <a:ext cx="8229600" cy="4724400"/>
          </a:xfrm>
        </p:spPr>
        <p:txBody>
          <a:bodyPr rtlCol="0">
            <a:normAutofit/>
          </a:bodyPr>
          <a:lstStyle/>
          <a:p>
            <a:pPr marL="0" indent="0" fontAlgn="auto">
              <a:lnSpc>
                <a:spcPct val="90000"/>
              </a:lnSpc>
              <a:spcAft>
                <a:spcPts val="0"/>
              </a:spcAft>
              <a:buNone/>
              <a:defRPr/>
            </a:pPr>
            <a:r>
              <a:rPr lang="en-US" dirty="0" smtClean="0"/>
              <a:t>They do not involve taking medicines, but work along with conventional medicines. </a:t>
            </a:r>
          </a:p>
          <a:p>
            <a:pPr marL="182880" indent="-182880" fontAlgn="auto">
              <a:lnSpc>
                <a:spcPct val="90000"/>
              </a:lnSpc>
              <a:spcAft>
                <a:spcPts val="0"/>
              </a:spcAft>
              <a:buFontTx/>
              <a:buChar char="•"/>
              <a:defRPr/>
            </a:pPr>
            <a:endParaRPr lang="en-US" dirty="0"/>
          </a:p>
          <a:p>
            <a:pPr marL="0" indent="0" fontAlgn="auto">
              <a:lnSpc>
                <a:spcPct val="90000"/>
              </a:lnSpc>
              <a:spcAft>
                <a:spcPts val="0"/>
              </a:spcAft>
              <a:buNone/>
              <a:defRPr/>
            </a:pPr>
            <a:r>
              <a:rPr lang="en-US" dirty="0" smtClean="0"/>
              <a:t>Have been used to help with pain and healing from the very beginning of time.</a:t>
            </a:r>
          </a:p>
          <a:p>
            <a:pPr marL="457200" indent="-457200" fontAlgn="auto">
              <a:lnSpc>
                <a:spcPct val="90000"/>
              </a:lnSpc>
              <a:spcAft>
                <a:spcPts val="0"/>
              </a:spcAft>
              <a:buFont typeface="+mj-lt"/>
              <a:buAutoNum type="arabicPeriod"/>
              <a:defRPr/>
            </a:pPr>
            <a:r>
              <a:rPr lang="en-US" dirty="0" smtClean="0"/>
              <a:t>Counseling </a:t>
            </a:r>
          </a:p>
          <a:p>
            <a:pPr marL="457200" indent="-457200" fontAlgn="auto">
              <a:lnSpc>
                <a:spcPct val="90000"/>
              </a:lnSpc>
              <a:spcAft>
                <a:spcPts val="0"/>
              </a:spcAft>
              <a:buFont typeface="+mj-lt"/>
              <a:buAutoNum type="arabicPeriod"/>
              <a:defRPr/>
            </a:pPr>
            <a:r>
              <a:rPr lang="en-US" dirty="0" smtClean="0"/>
              <a:t>Acupuncture </a:t>
            </a:r>
            <a:br>
              <a:rPr lang="en-US" dirty="0" smtClean="0"/>
            </a:br>
            <a:r>
              <a:rPr lang="en-US" dirty="0" smtClean="0"/>
              <a:t>Distraction techniques– art, journeying, music, TV, videos, </a:t>
            </a:r>
          </a:p>
          <a:p>
            <a:pPr marL="457200" indent="-457200" fontAlgn="auto">
              <a:lnSpc>
                <a:spcPct val="90000"/>
              </a:lnSpc>
              <a:spcAft>
                <a:spcPts val="0"/>
              </a:spcAft>
              <a:buFont typeface="+mj-lt"/>
              <a:buAutoNum type="arabicPeriod"/>
              <a:defRPr/>
            </a:pPr>
            <a:r>
              <a:rPr lang="en-US" dirty="0" smtClean="0"/>
              <a:t>Exercise</a:t>
            </a:r>
          </a:p>
          <a:p>
            <a:pPr marL="457200" indent="-457200" fontAlgn="auto">
              <a:lnSpc>
                <a:spcPct val="90000"/>
              </a:lnSpc>
              <a:spcAft>
                <a:spcPts val="0"/>
              </a:spcAft>
              <a:buFont typeface="+mj-lt"/>
              <a:buAutoNum type="arabicPeriod"/>
              <a:defRPr/>
            </a:pPr>
            <a:r>
              <a:rPr lang="en-US" dirty="0" smtClean="0"/>
              <a:t>Massage therapy</a:t>
            </a:r>
            <a:br>
              <a:rPr lang="en-US" dirty="0" smtClean="0"/>
            </a:br>
            <a:endParaRPr lang="en-US" dirty="0" smtClean="0"/>
          </a:p>
          <a:p>
            <a:pPr marL="182880" indent="-182880" fontAlgn="auto">
              <a:lnSpc>
                <a:spcPct val="90000"/>
              </a:lnSpc>
              <a:spcAft>
                <a:spcPts val="0"/>
              </a:spcAft>
              <a:buFontTx/>
              <a:buChar char="•"/>
              <a:defRPr/>
            </a:pPr>
            <a:endParaRPr lang="en-US" dirty="0" smtClean="0"/>
          </a:p>
          <a:p>
            <a:pPr marL="182880" indent="-182880" fontAlgn="auto">
              <a:lnSpc>
                <a:spcPct val="90000"/>
              </a:lnSpc>
              <a:spcAft>
                <a:spcPts val="0"/>
              </a:spcAft>
              <a:buFontTx/>
              <a:buChar char="•"/>
              <a:defRPr/>
            </a:pPr>
            <a:endParaRPr lang="en-US" dirty="0" smtClean="0"/>
          </a:p>
        </p:txBody>
      </p:sp>
    </p:spTree>
    <p:extLst>
      <p:ext uri="{BB962C8B-B14F-4D97-AF65-F5344CB8AC3E}">
        <p14:creationId xmlns:p14="http://schemas.microsoft.com/office/powerpoint/2010/main" val="2948033469"/>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a:bodyPr>
          <a:lstStyle/>
          <a:p>
            <a:pPr fontAlgn="auto">
              <a:spcAft>
                <a:spcPts val="0"/>
              </a:spcAft>
              <a:defRPr/>
            </a:pPr>
            <a:r>
              <a:rPr lang="en-US" smtClean="0"/>
              <a:t>Non-pharmacological methods cont..</a:t>
            </a:r>
          </a:p>
        </p:txBody>
      </p:sp>
      <p:sp>
        <p:nvSpPr>
          <p:cNvPr id="74755" name="Rectangle 3"/>
          <p:cNvSpPr>
            <a:spLocks noGrp="1"/>
          </p:cNvSpPr>
          <p:nvPr>
            <p:ph idx="1"/>
          </p:nvPr>
        </p:nvSpPr>
        <p:spPr/>
        <p:txBody>
          <a:bodyPr/>
          <a:lstStyle/>
          <a:p>
            <a:r>
              <a:rPr lang="en-US" smtClean="0"/>
              <a:t>Relaxation– meditation</a:t>
            </a:r>
          </a:p>
          <a:p>
            <a:r>
              <a:rPr lang="en-US" smtClean="0"/>
              <a:t>Cold packs / heat packs</a:t>
            </a:r>
          </a:p>
          <a:p>
            <a:r>
              <a:rPr lang="en-US" smtClean="0"/>
              <a:t>Brief muscle relaxation techniques</a:t>
            </a:r>
          </a:p>
          <a:p>
            <a:r>
              <a:rPr lang="en-US" smtClean="0"/>
              <a:t>Pain education</a:t>
            </a:r>
          </a:p>
          <a:p>
            <a:endParaRPr lang="en-US" smtClean="0"/>
          </a:p>
        </p:txBody>
      </p:sp>
    </p:spTree>
    <p:extLst>
      <p:ext uri="{BB962C8B-B14F-4D97-AF65-F5344CB8AC3E}">
        <p14:creationId xmlns:p14="http://schemas.microsoft.com/office/powerpoint/2010/main" val="2701638193"/>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ESSENTIAL DRUGS</a:t>
            </a:r>
            <a:endParaRPr lang="en-US" b="1" dirty="0"/>
          </a:p>
        </p:txBody>
      </p:sp>
      <p:sp>
        <p:nvSpPr>
          <p:cNvPr id="3" name="Content Placeholder 2"/>
          <p:cNvSpPr>
            <a:spLocks noGrp="1"/>
          </p:cNvSpPr>
          <p:nvPr>
            <p:ph idx="1"/>
          </p:nvPr>
        </p:nvSpPr>
        <p:spPr/>
        <p:txBody>
          <a:bodyPr/>
          <a:lstStyle/>
          <a:p>
            <a:pPr>
              <a:buNone/>
            </a:pPr>
            <a:r>
              <a:rPr lang="en-US" dirty="0" smtClean="0"/>
              <a:t>Medical care concerns itself with:</a:t>
            </a:r>
          </a:p>
          <a:p>
            <a:r>
              <a:rPr lang="en-US" dirty="0" smtClean="0"/>
              <a:t>Relief of symptoms</a:t>
            </a:r>
          </a:p>
          <a:p>
            <a:r>
              <a:rPr lang="en-US" dirty="0" smtClean="0"/>
              <a:t>Prevention of conditions to which the patient may be vulnerable</a:t>
            </a:r>
          </a:p>
          <a:p>
            <a:r>
              <a:rPr lang="en-US" dirty="0" smtClean="0"/>
              <a:t>Treatment of co-morbid (Other conditions)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The use of drugs in palliative care should be limited to the absolutely necessary medications so that:</a:t>
            </a:r>
          </a:p>
          <a:p>
            <a:r>
              <a:rPr lang="en-US" dirty="0" smtClean="0"/>
              <a:t>Essential medications are taken properly</a:t>
            </a:r>
          </a:p>
          <a:p>
            <a:r>
              <a:rPr lang="en-US" dirty="0" smtClean="0"/>
              <a:t>Drug interactions are avoided</a:t>
            </a:r>
          </a:p>
          <a:p>
            <a:r>
              <a:rPr lang="en-US" dirty="0" smtClean="0"/>
              <a:t>Pill burden is reduced to limit psychological effects</a:t>
            </a:r>
          </a:p>
          <a:p>
            <a:r>
              <a:rPr lang="en-US" dirty="0" smtClean="0"/>
              <a:t>Cost of care is rationalized</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Oral medication should be preferred because of:</a:t>
            </a:r>
          </a:p>
          <a:p>
            <a:r>
              <a:rPr lang="en-US" dirty="0" smtClean="0"/>
              <a:t>Ease of administration</a:t>
            </a:r>
          </a:p>
          <a:p>
            <a:r>
              <a:rPr lang="en-US" dirty="0" smtClean="0"/>
              <a:t>Usefulness in domiciliary care</a:t>
            </a:r>
          </a:p>
          <a:p>
            <a:r>
              <a:rPr lang="en-US" dirty="0" smtClean="0"/>
              <a:t>Lower cost implications</a:t>
            </a:r>
          </a:p>
          <a:p>
            <a:r>
              <a:rPr lang="en-US" dirty="0" smtClean="0"/>
              <a:t>Comparable effectiveness in most cases</a:t>
            </a:r>
          </a:p>
          <a:p>
            <a:r>
              <a:rPr lang="en-US" dirty="0" smtClean="0"/>
              <a:t>Does not need accessories which may need disposal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Palliative Care Definition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Its an approach that improves the quality of life of patients and their families facing the problem associated with life threatening illness, through the prevention and relief of suffering by means of early identification and impeccable assessment and treatment of pain and other problems,physical,psychosocial and spiritual.</a:t>
            </a:r>
          </a:p>
          <a:p>
            <a:pPr>
              <a:buFont typeface="Wingdings" pitchFamily="2" charset="2"/>
              <a:buChar char="Ø"/>
            </a:pPr>
            <a:r>
              <a:rPr lang="en-US" dirty="0" smtClean="0"/>
              <a:t>It addresses physical, psychosocial, emotional and spiritual needs of the patient, family and care giver</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ANALGESIC LADDER</a:t>
            </a:r>
            <a:endParaRPr lang="en-US" dirty="0"/>
          </a:p>
        </p:txBody>
      </p:sp>
      <p:sp>
        <p:nvSpPr>
          <p:cNvPr id="3" name="Content Placeholder 2"/>
          <p:cNvSpPr>
            <a:spLocks noGrp="1"/>
          </p:cNvSpPr>
          <p:nvPr>
            <p:ph idx="1"/>
          </p:nvPr>
        </p:nvSpPr>
        <p:spPr/>
        <p:txBody>
          <a:bodyPr/>
          <a:lstStyle/>
          <a:p>
            <a:pPr>
              <a:buNone/>
            </a:pPr>
            <a:r>
              <a:rPr lang="en-US" dirty="0" smtClean="0"/>
              <a:t>Step 1. Mild pain: Non-</a:t>
            </a:r>
            <a:r>
              <a:rPr lang="en-US" dirty="0" err="1" smtClean="0"/>
              <a:t>opioid</a:t>
            </a:r>
            <a:r>
              <a:rPr lang="en-US" dirty="0" smtClean="0"/>
              <a:t> + Optional adjuvant.  </a:t>
            </a:r>
            <a:r>
              <a:rPr lang="en-US" b="1" dirty="0" smtClean="0"/>
              <a:t>If pain persists or increases, go to step 2.  Example: </a:t>
            </a:r>
            <a:r>
              <a:rPr lang="en-US" b="1" dirty="0" err="1" smtClean="0"/>
              <a:t>Paracetamol</a:t>
            </a:r>
            <a:r>
              <a:rPr lang="en-US" b="1" dirty="0" smtClean="0"/>
              <a:t>, Acetaminophen, NSAID</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pPr>
              <a:buNone/>
            </a:pPr>
            <a:r>
              <a:rPr lang="en-US" dirty="0" smtClean="0"/>
              <a:t>Moderate pain: Weak </a:t>
            </a:r>
            <a:r>
              <a:rPr lang="en-US" dirty="0" err="1" smtClean="0"/>
              <a:t>opioid</a:t>
            </a:r>
            <a:r>
              <a:rPr lang="en-US" dirty="0" smtClean="0"/>
              <a:t> + Non-</a:t>
            </a:r>
            <a:r>
              <a:rPr lang="en-US" dirty="0" err="1" smtClean="0"/>
              <a:t>opioid</a:t>
            </a:r>
            <a:r>
              <a:rPr lang="en-US" dirty="0" smtClean="0"/>
              <a:t> + Optional adjuvant. </a:t>
            </a:r>
            <a:r>
              <a:rPr lang="en-US" b="1" dirty="0" smtClean="0"/>
              <a:t>If pain persists or increases, go to step 3. </a:t>
            </a:r>
          </a:p>
          <a:p>
            <a:pPr>
              <a:buNone/>
            </a:pPr>
            <a:r>
              <a:rPr lang="en-US" dirty="0" smtClean="0"/>
              <a:t>Example: </a:t>
            </a:r>
            <a:r>
              <a:rPr lang="en-US" dirty="0" err="1" smtClean="0"/>
              <a:t>Tramadol</a:t>
            </a:r>
            <a:r>
              <a:rPr lang="en-US" dirty="0" smtClean="0"/>
              <a:t>, </a:t>
            </a:r>
            <a:r>
              <a:rPr lang="en-US" dirty="0" err="1" smtClean="0"/>
              <a:t>tapetandol</a:t>
            </a:r>
            <a:r>
              <a:rPr lang="en-US" dirty="0" smtClean="0"/>
              <a:t>, </a:t>
            </a:r>
            <a:r>
              <a:rPr lang="en-US" dirty="0" err="1" smtClean="0"/>
              <a:t>Bepremorphine</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Severe pain: Strong </a:t>
            </a:r>
            <a:r>
              <a:rPr lang="en-US" dirty="0" err="1" smtClean="0"/>
              <a:t>opioid</a:t>
            </a:r>
            <a:r>
              <a:rPr lang="en-US" dirty="0" smtClean="0"/>
              <a:t> + Non-</a:t>
            </a:r>
            <a:r>
              <a:rPr lang="en-US" dirty="0" err="1" smtClean="0"/>
              <a:t>opioid</a:t>
            </a:r>
            <a:r>
              <a:rPr lang="en-US" dirty="0" smtClean="0"/>
              <a:t> + Optional adjuvant. </a:t>
            </a:r>
            <a:r>
              <a:rPr lang="en-US" b="1" dirty="0" smtClean="0"/>
              <a:t>Freedom from pain</a:t>
            </a:r>
            <a:r>
              <a:rPr lang="en-US" dirty="0" smtClean="0"/>
              <a:t>.</a:t>
            </a:r>
          </a:p>
          <a:p>
            <a:pPr>
              <a:buNone/>
            </a:pPr>
            <a:r>
              <a:rPr lang="en-US" dirty="0" smtClean="0"/>
              <a:t>Example: Morphine, </a:t>
            </a:r>
            <a:r>
              <a:rPr lang="en-US" dirty="0" err="1" smtClean="0"/>
              <a:t>Oxycodone</a:t>
            </a:r>
            <a:r>
              <a:rPr lang="en-US" dirty="0" smtClean="0"/>
              <a:t>, </a:t>
            </a:r>
            <a:r>
              <a:rPr lang="en-US" dirty="0" err="1" smtClean="0"/>
              <a:t>Hydromorphine</a:t>
            </a:r>
            <a:r>
              <a:rPr lang="en-US" dirty="0" smtClean="0"/>
              <a:t>, </a:t>
            </a:r>
            <a:r>
              <a:rPr lang="en-US" dirty="0" err="1" smtClean="0"/>
              <a:t>Fentanyl</a:t>
            </a:r>
            <a:r>
              <a:rPr lang="en-US" dirty="0" smtClean="0"/>
              <a:t>, Methadone</a:t>
            </a:r>
          </a:p>
          <a:p>
            <a:pPr>
              <a:buNone/>
            </a:pP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pPr>
              <a:buNone/>
            </a:pPr>
            <a:r>
              <a:rPr lang="en-US" dirty="0" smtClean="0"/>
              <a:t>This was added latter.</a:t>
            </a:r>
          </a:p>
          <a:p>
            <a:pPr>
              <a:buNone/>
            </a:pPr>
            <a:r>
              <a:rPr lang="en-US" dirty="0" smtClean="0"/>
              <a:t>It includes:</a:t>
            </a:r>
          </a:p>
          <a:p>
            <a:r>
              <a:rPr lang="en-US" dirty="0" smtClean="0"/>
              <a:t>Nerve block</a:t>
            </a:r>
          </a:p>
          <a:p>
            <a:r>
              <a:rPr lang="en-US" dirty="0" smtClean="0"/>
              <a:t>Infiltration ( Joint, Muscular, Trigger point), epidurals, PCA(Patient controlled analgesia), Neurotic block, radio frequency/</a:t>
            </a:r>
            <a:r>
              <a:rPr lang="en-US" dirty="0" err="1" smtClean="0"/>
              <a:t>thermolesion</a:t>
            </a:r>
            <a:r>
              <a:rPr lang="en-US" dirty="0" smtClean="0"/>
              <a:t>, spinal stimulators</a:t>
            </a:r>
          </a:p>
          <a:p>
            <a:pPr>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ADJUVANTS</a:t>
            </a:r>
            <a:endParaRPr lang="en-US" b="1" dirty="0"/>
          </a:p>
        </p:txBody>
      </p:sp>
      <p:sp>
        <p:nvSpPr>
          <p:cNvPr id="3" name="Content Placeholder 2"/>
          <p:cNvSpPr>
            <a:spLocks noGrp="1"/>
          </p:cNvSpPr>
          <p:nvPr>
            <p:ph idx="1"/>
          </p:nvPr>
        </p:nvSpPr>
        <p:spPr/>
        <p:txBody>
          <a:bodyPr>
            <a:normAutofit lnSpcReduction="10000"/>
          </a:bodyPr>
          <a:lstStyle/>
          <a:p>
            <a:r>
              <a:rPr lang="en-US" dirty="0" smtClean="0"/>
              <a:t>Steroids</a:t>
            </a:r>
          </a:p>
          <a:p>
            <a:r>
              <a:rPr lang="en-US" dirty="0" smtClean="0"/>
              <a:t>Anxiolytics</a:t>
            </a:r>
          </a:p>
          <a:p>
            <a:r>
              <a:rPr lang="en-US" dirty="0" smtClean="0"/>
              <a:t>Antidepressants</a:t>
            </a:r>
          </a:p>
          <a:p>
            <a:r>
              <a:rPr lang="en-US" dirty="0" smtClean="0"/>
              <a:t>Hypnotics</a:t>
            </a:r>
          </a:p>
          <a:p>
            <a:r>
              <a:rPr lang="en-US" dirty="0" smtClean="0"/>
              <a:t>Anticonvulsants</a:t>
            </a:r>
          </a:p>
          <a:p>
            <a:r>
              <a:rPr lang="en-US" dirty="0" smtClean="0"/>
              <a:t>Antiepileptic</a:t>
            </a:r>
          </a:p>
          <a:p>
            <a:r>
              <a:rPr lang="en-US" dirty="0" smtClean="0"/>
              <a:t>Membrane stabilizer</a:t>
            </a:r>
          </a:p>
          <a:p>
            <a:r>
              <a:rPr lang="en-US" dirty="0" smtClean="0"/>
              <a:t>Sodium channel blockers</a:t>
            </a:r>
          </a:p>
          <a:p>
            <a:r>
              <a:rPr lang="en-US" dirty="0" smtClean="0"/>
              <a:t>Cannabinoids</a:t>
            </a:r>
          </a:p>
          <a:p>
            <a:pPr>
              <a:buNone/>
            </a:pPr>
            <a:r>
              <a:rPr lang="en-US" dirty="0" smtClean="0"/>
              <a:t>NB: You can step down or up analgesic ladder</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symptoms in palliative care include:</a:t>
            </a:r>
            <a:endParaRPr lang="en-US" dirty="0"/>
          </a:p>
        </p:txBody>
      </p:sp>
      <p:sp>
        <p:nvSpPr>
          <p:cNvPr id="3" name="Content Placeholder 2"/>
          <p:cNvSpPr>
            <a:spLocks noGrp="1"/>
          </p:cNvSpPr>
          <p:nvPr>
            <p:ph idx="1"/>
          </p:nvPr>
        </p:nvSpPr>
        <p:spPr/>
        <p:txBody>
          <a:bodyPr>
            <a:normAutofit/>
          </a:bodyPr>
          <a:lstStyle/>
          <a:p>
            <a:pPr marL="514350" indent="-514350">
              <a:buAutoNum type="alphaLcParenR"/>
            </a:pPr>
            <a:r>
              <a:rPr lang="en-US" b="1" dirty="0" smtClean="0"/>
              <a:t>Pain</a:t>
            </a:r>
          </a:p>
          <a:p>
            <a:pPr marL="514350" indent="-514350"/>
            <a:r>
              <a:rPr lang="en-US" dirty="0" smtClean="0"/>
              <a:t>This is the most disconcerting of symptoms in palliative care</a:t>
            </a:r>
          </a:p>
          <a:p>
            <a:pPr marL="514350" indent="-514350"/>
            <a:r>
              <a:rPr lang="en-US" dirty="0" smtClean="0"/>
              <a:t>It may have psychological effect on patient and care giver</a:t>
            </a:r>
          </a:p>
          <a:p>
            <a:pPr marL="514350" indent="-514350"/>
            <a:r>
              <a:rPr lang="en-US" dirty="0" smtClean="0"/>
              <a:t>Treated using analgesics</a:t>
            </a:r>
          </a:p>
          <a:p>
            <a:pPr marL="514350" indent="-514350"/>
            <a:r>
              <a:rPr lang="en-US" dirty="0" smtClean="0"/>
              <a:t>Mild to moderate pain responds to simple pain killers such as </a:t>
            </a:r>
            <a:r>
              <a:rPr lang="en-US" dirty="0" err="1" smtClean="0"/>
              <a:t>paracetamol</a:t>
            </a:r>
            <a:r>
              <a:rPr lang="en-US" dirty="0" smtClean="0"/>
              <a:t>, aspirin and </a:t>
            </a:r>
            <a:r>
              <a:rPr lang="en-US" dirty="0" err="1" smtClean="0"/>
              <a:t>brufen</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Severe pain ( E.g. post surgical, cancer e.t.c.) may require </a:t>
            </a:r>
            <a:r>
              <a:rPr lang="en-US" dirty="0" err="1" smtClean="0"/>
              <a:t>opioid</a:t>
            </a:r>
            <a:r>
              <a:rPr lang="en-US" dirty="0" smtClean="0"/>
              <a:t> pain killers</a:t>
            </a:r>
          </a:p>
          <a:p>
            <a:endParaRPr lang="en-US" dirty="0" smtClean="0"/>
          </a:p>
          <a:p>
            <a:pPr>
              <a:buNone/>
            </a:pPr>
            <a:r>
              <a:rPr lang="en-US" b="1" u="sng" dirty="0" smtClean="0"/>
              <a:t>PARACETAMOL</a:t>
            </a:r>
          </a:p>
          <a:p>
            <a:pPr>
              <a:buFont typeface="Wingdings" pitchFamily="2" charset="2"/>
              <a:buChar char="ü"/>
            </a:pPr>
            <a:r>
              <a:rPr lang="en-US" dirty="0" smtClean="0"/>
              <a:t>Over dosage may damage the liver</a:t>
            </a:r>
          </a:p>
          <a:p>
            <a:pPr>
              <a:buFont typeface="Wingdings" pitchFamily="2" charset="2"/>
              <a:buChar char="ü"/>
            </a:pPr>
            <a:r>
              <a:rPr lang="en-US" dirty="0" smtClean="0"/>
              <a:t>Use not more than 8 tablets of 500mg in a day</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ASPIRIN,BRUFEN AND RELATED DRUGS</a:t>
            </a:r>
            <a:endParaRPr lang="en-US" dirty="0"/>
          </a:p>
        </p:txBody>
      </p:sp>
      <p:sp>
        <p:nvSpPr>
          <p:cNvPr id="3" name="Content Placeholder 2"/>
          <p:cNvSpPr>
            <a:spLocks noGrp="1"/>
          </p:cNvSpPr>
          <p:nvPr>
            <p:ph idx="1"/>
          </p:nvPr>
        </p:nvSpPr>
        <p:spPr/>
        <p:txBody>
          <a:bodyPr>
            <a:normAutofit/>
          </a:bodyPr>
          <a:lstStyle/>
          <a:p>
            <a:r>
              <a:rPr lang="en-US" dirty="0" smtClean="0"/>
              <a:t>Prolonged use may cause or worsen stomach ulcers</a:t>
            </a:r>
          </a:p>
          <a:p>
            <a:r>
              <a:rPr lang="en-US" dirty="0" smtClean="0"/>
              <a:t>Use only on prescription</a:t>
            </a:r>
          </a:p>
          <a:p>
            <a:endParaRPr lang="en-US" dirty="0" smtClean="0"/>
          </a:p>
          <a:p>
            <a:pPr>
              <a:buNone/>
            </a:pPr>
            <a:r>
              <a:rPr lang="en-US" b="1" u="sng" dirty="0" smtClean="0"/>
              <a:t>MORPHINE, CODEINE AND RELATED DRUGS</a:t>
            </a:r>
          </a:p>
          <a:p>
            <a:pPr>
              <a:buNone/>
            </a:pPr>
            <a:r>
              <a:rPr lang="en-US" dirty="0" smtClean="0"/>
              <a:t>Are reserved for severe pain</a:t>
            </a:r>
          </a:p>
          <a:p>
            <a:pPr>
              <a:buNone/>
            </a:pPr>
            <a:r>
              <a:rPr lang="en-US" dirty="0" smtClean="0"/>
              <a:t>May be addictive</a:t>
            </a:r>
          </a:p>
          <a:p>
            <a:pPr>
              <a:buNone/>
            </a:pPr>
            <a:r>
              <a:rPr lang="en-US" dirty="0" smtClean="0"/>
              <a:t>May alter patient’s state of mind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 Cough</a:t>
            </a:r>
            <a:endParaRPr lang="en-US" b="1" dirty="0"/>
          </a:p>
        </p:txBody>
      </p:sp>
      <p:sp>
        <p:nvSpPr>
          <p:cNvPr id="3" name="Content Placeholder 2"/>
          <p:cNvSpPr>
            <a:spLocks noGrp="1"/>
          </p:cNvSpPr>
          <p:nvPr>
            <p:ph idx="1"/>
          </p:nvPr>
        </p:nvSpPr>
        <p:spPr/>
        <p:txBody>
          <a:bodyPr/>
          <a:lstStyle/>
          <a:p>
            <a:r>
              <a:rPr lang="en-US" dirty="0" smtClean="0"/>
              <a:t>May be persistent and cause patient to be breathless and tired</a:t>
            </a:r>
          </a:p>
          <a:p>
            <a:r>
              <a:rPr lang="en-US" dirty="0" smtClean="0"/>
              <a:t>New persistent cough in a terminal patient should be investigated by a doctor</a:t>
            </a:r>
          </a:p>
          <a:p>
            <a:pPr>
              <a:buNone/>
            </a:pPr>
            <a:r>
              <a:rPr lang="en-US" b="1" u="sng" dirty="0" smtClean="0"/>
              <a:t>RX:</a:t>
            </a:r>
          </a:p>
          <a:p>
            <a:pPr>
              <a:buNone/>
            </a:pPr>
            <a:r>
              <a:rPr lang="en-US" dirty="0" smtClean="0"/>
              <a:t>Moist inhalations, oral morphine, cough suppressants  may be given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Difficulty in Breathing</a:t>
            </a:r>
            <a:endParaRPr lang="en-US" b="1" dirty="0"/>
          </a:p>
        </p:txBody>
      </p:sp>
      <p:sp>
        <p:nvSpPr>
          <p:cNvPr id="3" name="Content Placeholder 2"/>
          <p:cNvSpPr>
            <a:spLocks noGrp="1"/>
          </p:cNvSpPr>
          <p:nvPr>
            <p:ph idx="1"/>
          </p:nvPr>
        </p:nvSpPr>
        <p:spPr/>
        <p:txBody>
          <a:bodyPr>
            <a:normAutofit/>
          </a:bodyPr>
          <a:lstStyle/>
          <a:p>
            <a:r>
              <a:rPr lang="en-US" dirty="0" smtClean="0"/>
              <a:t>It may be due to congestion in the lungs leading to shortness of breath.</a:t>
            </a:r>
          </a:p>
          <a:p>
            <a:r>
              <a:rPr lang="en-US" dirty="0" smtClean="0"/>
              <a:t>This manifest a very severe life threatening problems that need to be taken care of immediately.</a:t>
            </a:r>
          </a:p>
          <a:p>
            <a:pPr>
              <a:buNone/>
            </a:pPr>
            <a:r>
              <a:rPr lang="en-US" dirty="0" smtClean="0"/>
              <a:t>RX:</a:t>
            </a:r>
          </a:p>
          <a:p>
            <a:r>
              <a:rPr lang="en-US" dirty="0" smtClean="0"/>
              <a:t>Treat the underlying cause</a:t>
            </a:r>
          </a:p>
          <a:p>
            <a:r>
              <a:rPr lang="en-US" dirty="0" smtClean="0"/>
              <a:t>Positioning the trunk upright may aid breathing</a:t>
            </a:r>
          </a:p>
          <a:p>
            <a:r>
              <a:rPr lang="en-US" dirty="0" smtClean="0"/>
              <a:t>Morphine and steroids may be used</a:t>
            </a:r>
          </a:p>
          <a:p>
            <a:r>
              <a:rPr lang="en-US" dirty="0" smtClean="0"/>
              <a:t>Passive and active exercises.</a:t>
            </a:r>
          </a:p>
          <a:p>
            <a:r>
              <a:rPr lang="en-US" dirty="0" smtClean="0"/>
              <a:t>Administer oxygen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 of palliative care</a:t>
            </a:r>
            <a:endParaRPr lang="en-US" dirty="0"/>
          </a:p>
        </p:txBody>
      </p:sp>
      <p:sp>
        <p:nvSpPr>
          <p:cNvPr id="3" name="Content Placeholder 2"/>
          <p:cNvSpPr>
            <a:spLocks noGrp="1"/>
          </p:cNvSpPr>
          <p:nvPr>
            <p:ph idx="1"/>
          </p:nvPr>
        </p:nvSpPr>
        <p:spPr/>
        <p:txBody>
          <a:bodyPr/>
          <a:lstStyle/>
          <a:p>
            <a:pPr>
              <a:buClr>
                <a:srgbClr val="5F5F5F"/>
              </a:buClr>
              <a:buSzPct val="70000"/>
            </a:pPr>
            <a:r>
              <a:rPr lang="en-US" dirty="0" smtClean="0">
                <a:latin typeface="Georgia" pitchFamily="18" charset="0"/>
              </a:rPr>
              <a:t>Study and management of persons with progressive, far advanced disease for which the prognosis is limited and the focus of care is on quality of life</a:t>
            </a:r>
          </a:p>
          <a:p>
            <a:pPr>
              <a:buClr>
                <a:srgbClr val="5F5F5F"/>
              </a:buClr>
              <a:buSzPct val="70000"/>
            </a:pPr>
            <a:endParaRPr lang="en-US" dirty="0" smtClean="0">
              <a:latin typeface="Georgia" pitchFamily="18" charset="0"/>
            </a:endParaRPr>
          </a:p>
          <a:p>
            <a:pPr>
              <a:buClr>
                <a:srgbClr val="5F5F5F"/>
              </a:buClr>
              <a:buSzPct val="70000"/>
            </a:pPr>
            <a:r>
              <a:rPr lang="en-US" dirty="0" smtClean="0">
                <a:latin typeface="Georgia" pitchFamily="18" charset="0"/>
              </a:rPr>
              <a:t>World Health Organization: Active, total care of persons whose disease is no longer responsive to curative treatment</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 Restlessness and confusion</a:t>
            </a:r>
            <a:endParaRPr lang="en-US" b="1" dirty="0"/>
          </a:p>
        </p:txBody>
      </p:sp>
      <p:sp>
        <p:nvSpPr>
          <p:cNvPr id="3" name="Content Placeholder 2"/>
          <p:cNvSpPr>
            <a:spLocks noGrp="1"/>
          </p:cNvSpPr>
          <p:nvPr>
            <p:ph idx="1"/>
          </p:nvPr>
        </p:nvSpPr>
        <p:spPr/>
        <p:txBody>
          <a:bodyPr/>
          <a:lstStyle/>
          <a:p>
            <a:pPr>
              <a:buNone/>
            </a:pPr>
            <a:r>
              <a:rPr lang="en-US" dirty="0" smtClean="0"/>
              <a:t>It may be caused by worry or news that one has a chronic illness</a:t>
            </a:r>
          </a:p>
          <a:p>
            <a:pPr>
              <a:buNone/>
            </a:pPr>
            <a:r>
              <a:rPr lang="en-US" b="1" u="sng" dirty="0" smtClean="0"/>
              <a:t>RX: </a:t>
            </a:r>
          </a:p>
          <a:p>
            <a:r>
              <a:rPr lang="en-US" dirty="0" smtClean="0"/>
              <a:t>Counselling and spiritual support</a:t>
            </a:r>
          </a:p>
          <a:p>
            <a:r>
              <a:rPr lang="en-US" dirty="0" smtClean="0"/>
              <a:t>Symptom relief using haloperidol or chlorpromazine</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 Constipation</a:t>
            </a:r>
            <a:endParaRPr lang="en-US" b="1" dirty="0"/>
          </a:p>
        </p:txBody>
      </p:sp>
      <p:sp>
        <p:nvSpPr>
          <p:cNvPr id="3" name="Content Placeholder 2"/>
          <p:cNvSpPr>
            <a:spLocks noGrp="1"/>
          </p:cNvSpPr>
          <p:nvPr>
            <p:ph idx="1"/>
          </p:nvPr>
        </p:nvSpPr>
        <p:spPr/>
        <p:txBody>
          <a:bodyPr/>
          <a:lstStyle/>
          <a:p>
            <a:r>
              <a:rPr lang="en-US" dirty="0" smtClean="0"/>
              <a:t>May be due to diseases or drugs used (Opioids)</a:t>
            </a:r>
          </a:p>
          <a:p>
            <a:r>
              <a:rPr lang="en-US" dirty="0" smtClean="0"/>
              <a:t>Being in active</a:t>
            </a:r>
          </a:p>
          <a:p>
            <a:pPr>
              <a:buNone/>
            </a:pPr>
            <a:r>
              <a:rPr lang="en-US" dirty="0" smtClean="0"/>
              <a:t>RX:</a:t>
            </a:r>
          </a:p>
          <a:p>
            <a:pPr>
              <a:buNone/>
            </a:pPr>
            <a:r>
              <a:rPr lang="en-US" dirty="0" smtClean="0"/>
              <a:t>Administer stool softeners and laxatives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 Hiccup</a:t>
            </a:r>
            <a:endParaRPr lang="en-US" b="1" dirty="0"/>
          </a:p>
        </p:txBody>
      </p:sp>
      <p:sp>
        <p:nvSpPr>
          <p:cNvPr id="3" name="Content Placeholder 2"/>
          <p:cNvSpPr>
            <a:spLocks noGrp="1"/>
          </p:cNvSpPr>
          <p:nvPr>
            <p:ph idx="1"/>
          </p:nvPr>
        </p:nvSpPr>
        <p:spPr/>
        <p:txBody>
          <a:bodyPr/>
          <a:lstStyle/>
          <a:p>
            <a:r>
              <a:rPr lang="en-US" dirty="0" smtClean="0"/>
              <a:t>May be due to abdominal distention or accumulation of salts in the blood</a:t>
            </a:r>
          </a:p>
          <a:p>
            <a:pPr>
              <a:buNone/>
            </a:pPr>
            <a:r>
              <a:rPr lang="en-US" dirty="0" smtClean="0"/>
              <a:t>RX:</a:t>
            </a:r>
          </a:p>
          <a:p>
            <a:r>
              <a:rPr lang="en-US" dirty="0" smtClean="0"/>
              <a:t>Administer antacids with antiflatulence</a:t>
            </a:r>
          </a:p>
          <a:p>
            <a:r>
              <a:rPr lang="en-US" dirty="0" smtClean="0"/>
              <a:t>Symptom relief with chlorpromazine</a:t>
            </a:r>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 Dry mouth</a:t>
            </a:r>
            <a:endParaRPr lang="en-US" b="1" dirty="0"/>
          </a:p>
        </p:txBody>
      </p:sp>
      <p:sp>
        <p:nvSpPr>
          <p:cNvPr id="3" name="Content Placeholder 2"/>
          <p:cNvSpPr>
            <a:spLocks noGrp="1"/>
          </p:cNvSpPr>
          <p:nvPr>
            <p:ph idx="1"/>
          </p:nvPr>
        </p:nvSpPr>
        <p:spPr/>
        <p:txBody>
          <a:bodyPr/>
          <a:lstStyle/>
          <a:p>
            <a:r>
              <a:rPr lang="en-US" dirty="0" smtClean="0"/>
              <a:t> May be associated with fungal infection which requires treatment or dehydration</a:t>
            </a:r>
          </a:p>
          <a:p>
            <a:r>
              <a:rPr lang="en-US" dirty="0" smtClean="0"/>
              <a:t>May be caused by drugs like morphine</a:t>
            </a:r>
          </a:p>
          <a:p>
            <a:endParaRPr lang="en-US" dirty="0" smtClean="0"/>
          </a:p>
          <a:p>
            <a:pPr>
              <a:buNone/>
            </a:pPr>
            <a:r>
              <a:rPr lang="en-US" b="1" u="sng" dirty="0" smtClean="0"/>
              <a:t>RX: </a:t>
            </a:r>
          </a:p>
          <a:p>
            <a:pPr>
              <a:buNone/>
            </a:pPr>
            <a:r>
              <a:rPr lang="en-US" dirty="0" smtClean="0"/>
              <a:t>Give ice chips, pineapple slices to stimulate saliva production</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 Itching</a:t>
            </a:r>
            <a:endParaRPr lang="en-US" b="1" dirty="0"/>
          </a:p>
        </p:txBody>
      </p:sp>
      <p:sp>
        <p:nvSpPr>
          <p:cNvPr id="3" name="Content Placeholder 2"/>
          <p:cNvSpPr>
            <a:spLocks noGrp="1"/>
          </p:cNvSpPr>
          <p:nvPr>
            <p:ph idx="1"/>
          </p:nvPr>
        </p:nvSpPr>
        <p:spPr/>
        <p:txBody>
          <a:bodyPr/>
          <a:lstStyle/>
          <a:p>
            <a:r>
              <a:rPr lang="en-US" dirty="0" smtClean="0"/>
              <a:t>May be due to skin infection</a:t>
            </a:r>
          </a:p>
          <a:p>
            <a:endParaRPr lang="en-US" dirty="0" smtClean="0"/>
          </a:p>
          <a:p>
            <a:pPr>
              <a:buNone/>
            </a:pPr>
            <a:r>
              <a:rPr lang="en-US" dirty="0" smtClean="0"/>
              <a:t>RX:</a:t>
            </a:r>
          </a:p>
          <a:p>
            <a:r>
              <a:rPr lang="en-US" dirty="0" smtClean="0"/>
              <a:t>Treat the infection</a:t>
            </a:r>
          </a:p>
          <a:p>
            <a:r>
              <a:rPr lang="en-US" dirty="0" smtClean="0"/>
              <a:t>Administer antihistamines like piriton to relief symptoms</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Convulsions</a:t>
            </a:r>
            <a:endParaRPr lang="en-US" b="1" dirty="0"/>
          </a:p>
        </p:txBody>
      </p:sp>
      <p:sp>
        <p:nvSpPr>
          <p:cNvPr id="3" name="Content Placeholder 2"/>
          <p:cNvSpPr>
            <a:spLocks noGrp="1"/>
          </p:cNvSpPr>
          <p:nvPr>
            <p:ph idx="1"/>
          </p:nvPr>
        </p:nvSpPr>
        <p:spPr/>
        <p:txBody>
          <a:bodyPr/>
          <a:lstStyle/>
          <a:p>
            <a:r>
              <a:rPr lang="en-US" dirty="0" smtClean="0"/>
              <a:t>May occur due to brain tumor or renal failure</a:t>
            </a:r>
          </a:p>
          <a:p>
            <a:pPr>
              <a:buNone/>
            </a:pPr>
            <a:endParaRPr lang="en-US" dirty="0" smtClean="0"/>
          </a:p>
          <a:p>
            <a:pPr>
              <a:buNone/>
            </a:pPr>
            <a:r>
              <a:rPr lang="en-US" b="1" u="sng" dirty="0" smtClean="0"/>
              <a:t>RX:</a:t>
            </a:r>
          </a:p>
          <a:p>
            <a:r>
              <a:rPr lang="en-US" dirty="0" smtClean="0"/>
              <a:t>Treat the cause</a:t>
            </a:r>
          </a:p>
          <a:p>
            <a:r>
              <a:rPr lang="en-US" dirty="0" smtClean="0"/>
              <a:t>Administer anticonvulsants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 Nausea and vomiting</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Nausea</a:t>
            </a:r>
            <a:r>
              <a:rPr lang="en-US" dirty="0" smtClean="0"/>
              <a:t> is unpleasant feeling in the gastrointestinal tract which is most of the time followed by </a:t>
            </a:r>
            <a:r>
              <a:rPr lang="en-US" b="1" dirty="0" smtClean="0"/>
              <a:t>vomiting</a:t>
            </a:r>
            <a:r>
              <a:rPr lang="en-US" dirty="0" smtClean="0"/>
              <a:t> which is expulsion of the gastric contents through oral cavity.</a:t>
            </a:r>
          </a:p>
          <a:p>
            <a:r>
              <a:rPr lang="en-US" dirty="0" smtClean="0"/>
              <a:t>May be caused by some medications  side effect.</a:t>
            </a:r>
          </a:p>
          <a:p>
            <a:pPr>
              <a:buNone/>
            </a:pPr>
            <a:r>
              <a:rPr lang="en-US" b="1" u="sng" dirty="0" smtClean="0"/>
              <a:t>RX:</a:t>
            </a:r>
          </a:p>
          <a:p>
            <a:pPr>
              <a:buFont typeface="Wingdings" pitchFamily="2" charset="2"/>
              <a:buChar char="v"/>
            </a:pPr>
            <a:r>
              <a:rPr lang="en-US" dirty="0" err="1" smtClean="0"/>
              <a:t>Plasil</a:t>
            </a:r>
            <a:r>
              <a:rPr lang="en-US" dirty="0" smtClean="0"/>
              <a:t>, promethazine and other drugs are used.</a:t>
            </a:r>
          </a:p>
          <a:p>
            <a:pPr>
              <a:buFont typeface="Wingdings" pitchFamily="2" charset="2"/>
              <a:buChar char="v"/>
            </a:pPr>
            <a:r>
              <a:rPr lang="en-US" dirty="0" smtClean="0"/>
              <a:t>Support nutritional needs when experiencing nausea and vomiting.</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smtClean="0"/>
              <a:t>K.Fatigue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Intensive tiredness that does not go away even when you rest.</a:t>
            </a:r>
          </a:p>
          <a:p>
            <a:r>
              <a:rPr lang="en-US" dirty="0" smtClean="0"/>
              <a:t>Can be as a result of both physiological and psychological causes.</a:t>
            </a:r>
          </a:p>
          <a:p>
            <a:pPr marL="0" indent="0">
              <a:buNone/>
            </a:pPr>
            <a:r>
              <a:rPr lang="en-US" dirty="0" smtClean="0"/>
              <a:t>Like anaemia,nutritional deficiency, endocrine disorders,pain,depression,anxiety poor sleeping pattern.</a:t>
            </a:r>
          </a:p>
          <a:p>
            <a:pPr marL="0" indent="0">
              <a:buNone/>
            </a:pPr>
            <a:r>
              <a:rPr lang="en-US" dirty="0" smtClean="0"/>
              <a:t>Plan;</a:t>
            </a:r>
          </a:p>
          <a:p>
            <a:pPr marL="0" indent="0">
              <a:buNone/>
            </a:pPr>
            <a:r>
              <a:rPr lang="en-US" dirty="0" smtClean="0"/>
              <a:t>Determine the cause of </a:t>
            </a:r>
            <a:r>
              <a:rPr lang="en-US" dirty="0" err="1" smtClean="0"/>
              <a:t>fatique</a:t>
            </a:r>
            <a:r>
              <a:rPr lang="en-US" dirty="0" smtClean="0"/>
              <a:t>.</a:t>
            </a:r>
          </a:p>
          <a:p>
            <a:pPr marL="0" indent="0">
              <a:buNone/>
            </a:pPr>
            <a:r>
              <a:rPr lang="en-US" dirty="0" smtClean="0"/>
              <a:t>Diet</a:t>
            </a:r>
          </a:p>
          <a:p>
            <a:pPr marL="0" indent="0">
              <a:buNone/>
            </a:pPr>
            <a:r>
              <a:rPr lang="en-US" dirty="0" err="1" smtClean="0"/>
              <a:t>Counselling</a:t>
            </a:r>
            <a:r>
              <a:rPr lang="en-US" dirty="0" smtClean="0"/>
              <a:t>.</a:t>
            </a:r>
            <a:endParaRPr lang="en-US" dirty="0"/>
          </a:p>
        </p:txBody>
      </p:sp>
    </p:spTree>
    <p:extLst>
      <p:ext uri="{BB962C8B-B14F-4D97-AF65-F5344CB8AC3E}">
        <p14:creationId xmlns:p14="http://schemas.microsoft.com/office/powerpoint/2010/main" val="9787005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L.Anorexia and weight loss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Anorexia is loss of appetite resulting in  decreased food intake.</a:t>
            </a:r>
          </a:p>
          <a:p>
            <a:r>
              <a:rPr lang="en-US" dirty="0" smtClean="0"/>
              <a:t>Weight loss is involuntary loss of body weight.</a:t>
            </a:r>
          </a:p>
          <a:p>
            <a:pPr marL="0" indent="0">
              <a:buNone/>
            </a:pPr>
            <a:r>
              <a:rPr lang="en-US" dirty="0" smtClean="0"/>
              <a:t>Above can be caused due to medication,pschosocial- economic factors, secondary infections,diarrhoea and malabsorption,hormonal deficiences,nutrients deficiencies and fatigue.</a:t>
            </a:r>
          </a:p>
          <a:p>
            <a:pPr marL="0" indent="0">
              <a:buNone/>
            </a:pPr>
            <a:r>
              <a:rPr lang="en-US" b="1" dirty="0" smtClean="0"/>
              <a:t>Plan</a:t>
            </a:r>
          </a:p>
          <a:p>
            <a:pPr marL="0" indent="0">
              <a:buNone/>
            </a:pPr>
            <a:r>
              <a:rPr lang="en-US" dirty="0" smtClean="0"/>
              <a:t>Maximize nutrients intake</a:t>
            </a:r>
          </a:p>
          <a:p>
            <a:pPr marL="0" indent="0">
              <a:buNone/>
            </a:pPr>
            <a:r>
              <a:rPr lang="en-US" dirty="0" smtClean="0"/>
              <a:t>Minimize nutrients loss</a:t>
            </a:r>
          </a:p>
          <a:p>
            <a:pPr marL="0" indent="0">
              <a:buNone/>
            </a:pPr>
            <a:r>
              <a:rPr lang="en-US" dirty="0" smtClean="0"/>
              <a:t>Maintain functional status and quality of life</a:t>
            </a:r>
          </a:p>
          <a:p>
            <a:pPr marL="0" indent="0">
              <a:buNone/>
            </a:pPr>
            <a:r>
              <a:rPr lang="en-US" dirty="0" smtClean="0"/>
              <a:t>Interventions and health teaching</a:t>
            </a:r>
            <a:endParaRPr lang="en-US" dirty="0"/>
          </a:p>
        </p:txBody>
      </p:sp>
    </p:spTree>
    <p:extLst>
      <p:ext uri="{BB962C8B-B14F-4D97-AF65-F5344CB8AC3E}">
        <p14:creationId xmlns:p14="http://schemas.microsoft.com/office/powerpoint/2010/main" val="40716486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Palliative care delivery sites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Home based care is one of the site for providing palliative care especially to PLWHAs.</a:t>
            </a:r>
          </a:p>
          <a:p>
            <a:pPr>
              <a:buFont typeface="Wingdings" pitchFamily="2" charset="2"/>
              <a:buChar char="ü"/>
            </a:pPr>
            <a:r>
              <a:rPr lang="en-US" dirty="0" smtClean="0"/>
              <a:t>HBC is a holistic, collaborative care of persons infected and affected by HIV/AIDS that is extended from the health facility to the patients home.</a:t>
            </a:r>
          </a:p>
          <a:p>
            <a:pPr>
              <a:buFont typeface="Wingdings" pitchFamily="2" charset="2"/>
              <a:buChar char="ü"/>
            </a:pPr>
            <a:r>
              <a:rPr lang="en-US" dirty="0" smtClean="0"/>
              <a:t>It aims at providing basic nursing care and treatment necessary to PLWHA.</a:t>
            </a:r>
          </a:p>
          <a:p>
            <a:pPr>
              <a:buFont typeface="Wingdings" pitchFamily="2" charset="2"/>
              <a:buChar char="ü"/>
            </a:pPr>
            <a:r>
              <a:rPr lang="en-US" dirty="0" smtClean="0"/>
              <a:t>It also promotes community awareness of HIV/</a:t>
            </a:r>
            <a:r>
              <a:rPr lang="en-US" dirty="0" err="1" smtClean="0"/>
              <a:t>AIDS,provide</a:t>
            </a:r>
            <a:r>
              <a:rPr lang="en-US" dirty="0" smtClean="0"/>
              <a:t> powerful example to motivate behavior change and decrease the stigma attached to the disease and enables PLWHA to maintain their family and community roles. </a:t>
            </a:r>
            <a:endParaRPr lang="en-US" dirty="0"/>
          </a:p>
        </p:txBody>
      </p:sp>
    </p:spTree>
    <p:extLst>
      <p:ext uri="{BB962C8B-B14F-4D97-AF65-F5344CB8AC3E}">
        <p14:creationId xmlns:p14="http://schemas.microsoft.com/office/powerpoint/2010/main" val="2456114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9724</TotalTime>
  <Words>7905</Words>
  <Application>Microsoft Office PowerPoint</Application>
  <PresentationFormat>On-screen Show (4:3)</PresentationFormat>
  <Paragraphs>1137</Paragraphs>
  <Slides>180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180</vt:i4>
      </vt:variant>
    </vt:vector>
  </HeadingPairs>
  <TitlesOfParts>
    <vt:vector size="189" baseType="lpstr">
      <vt:lpstr>MS PGothic</vt:lpstr>
      <vt:lpstr>Arial</vt:lpstr>
      <vt:lpstr>Arial Black</vt:lpstr>
      <vt:lpstr>Calibri</vt:lpstr>
      <vt:lpstr>Georgia</vt:lpstr>
      <vt:lpstr>Trebuchet MS</vt:lpstr>
      <vt:lpstr>Wingdings</vt:lpstr>
      <vt:lpstr>Wingdings 3</vt:lpstr>
      <vt:lpstr>Facet</vt:lpstr>
      <vt:lpstr>PALLIATIVE CARE NURSING</vt:lpstr>
      <vt:lpstr>Introduction</vt:lpstr>
      <vt:lpstr>Global scenario</vt:lpstr>
      <vt:lpstr>Cancer and HIV/AIDS in Kenya</vt:lpstr>
      <vt:lpstr>Broad Objective:</vt:lpstr>
      <vt:lpstr>Content</vt:lpstr>
      <vt:lpstr>Cont..</vt:lpstr>
      <vt:lpstr>Palliative Care Definition</vt:lpstr>
      <vt:lpstr>More Definitions of palliative care</vt:lpstr>
      <vt:lpstr>Palliative Nursing Care</vt:lpstr>
      <vt:lpstr>Levels of palliative care</vt:lpstr>
      <vt:lpstr>Cont.</vt:lpstr>
      <vt:lpstr>Cont.</vt:lpstr>
      <vt:lpstr>Difference between palliative care and hospice care</vt:lpstr>
      <vt:lpstr>Cont..</vt:lpstr>
      <vt:lpstr>Cont..</vt:lpstr>
      <vt:lpstr>Cont..</vt:lpstr>
      <vt:lpstr>Survival Strategies</vt:lpstr>
      <vt:lpstr>PowerPoint Presentation</vt:lpstr>
      <vt:lpstr>Cont..</vt:lpstr>
      <vt:lpstr>Cont..</vt:lpstr>
      <vt:lpstr>Cont.. </vt:lpstr>
      <vt:lpstr>PowerPoint Presentation</vt:lpstr>
      <vt:lpstr>NURSING CARE CONSISTS OF:</vt:lpstr>
      <vt:lpstr>Cont..</vt:lpstr>
      <vt:lpstr>PALLIATIVE CARE NURSING</vt:lpstr>
      <vt:lpstr>Cont..</vt:lpstr>
      <vt:lpstr>Palliative Care Nurse</vt:lpstr>
      <vt:lpstr>Cont..</vt:lpstr>
      <vt:lpstr>Cont..</vt:lpstr>
      <vt:lpstr>Skills for Effective Palliative care</vt:lpstr>
      <vt:lpstr>Cont..</vt:lpstr>
      <vt:lpstr>PowerPoint Presentation</vt:lpstr>
      <vt:lpstr>PowerPoint Presentation</vt:lpstr>
      <vt:lpstr>PowerPoint Presentation</vt:lpstr>
      <vt:lpstr>Cont..</vt:lpstr>
      <vt:lpstr>PowerPoint Presentation</vt:lpstr>
      <vt:lpstr>PowerPoint Presentation</vt:lpstr>
      <vt:lpstr>PowerPoint Presentation</vt:lpstr>
      <vt:lpstr>The Role of the nurse</vt:lpstr>
      <vt:lpstr>Cont…</vt:lpstr>
      <vt:lpstr>Cont..</vt:lpstr>
      <vt:lpstr>SUMMARY OF ROLE OF PALLIATIVE  CARE NURSE</vt:lpstr>
      <vt:lpstr>PALLIATIVE CARE GOALS</vt:lpstr>
      <vt:lpstr>Essential components of palliative care</vt:lpstr>
      <vt:lpstr>Principles governing palliative care </vt:lpstr>
      <vt:lpstr> The Multi disciplinary team in palliative care (Inter-professional)</vt:lpstr>
      <vt:lpstr>Cont..</vt:lpstr>
      <vt:lpstr>Barriers to Palliative Care</vt:lpstr>
      <vt:lpstr>PowerPoint Presentation</vt:lpstr>
      <vt:lpstr>PowerPoint Presentation</vt:lpstr>
      <vt:lpstr>Different Palliative Care Aspects</vt:lpstr>
      <vt:lpstr>Cont..</vt:lpstr>
      <vt:lpstr>Cont..</vt:lpstr>
      <vt:lpstr>HIV RELATED CANCERS</vt:lpstr>
      <vt:lpstr>Risk of HIV -infection</vt:lpstr>
      <vt:lpstr>PAIN AND OTHER SYMPTOMS MANAGEMENT</vt:lpstr>
      <vt:lpstr>PowerPoint Presentation</vt:lpstr>
      <vt:lpstr>Factors affecting patient’s pain perception</vt:lpstr>
      <vt:lpstr>Depression cont..</vt:lpstr>
      <vt:lpstr>PowerPoint Presentation</vt:lpstr>
      <vt:lpstr>BARRIERS TO PAIN MANAGEMENT</vt:lpstr>
      <vt:lpstr>PowerPoint Presentation</vt:lpstr>
      <vt:lpstr>Causes of Pain in Cancer Patients</vt:lpstr>
      <vt:lpstr>Types of Pain</vt:lpstr>
      <vt:lpstr>PowerPoint Presentation</vt:lpstr>
      <vt:lpstr>PowerPoint Presentation</vt:lpstr>
      <vt:lpstr>PowerPoint Presentation</vt:lpstr>
      <vt:lpstr>How to manage pain effectively and efficiently</vt:lpstr>
      <vt:lpstr>Treatment of underlying cause</vt:lpstr>
      <vt:lpstr>Choosing  analgesics;</vt:lpstr>
      <vt:lpstr>WHO 3-step Ladder</vt:lpstr>
      <vt:lpstr>Analgesics</vt:lpstr>
      <vt:lpstr>b) Moderate pain-weak opioids</vt:lpstr>
      <vt:lpstr>Non-pharmacological Pain Management Therapies </vt:lpstr>
      <vt:lpstr>Non-pharmacological methods cont..</vt:lpstr>
      <vt:lpstr>ESSENTIAL DRUGS</vt:lpstr>
      <vt:lpstr>Cont..</vt:lpstr>
      <vt:lpstr>Cont..</vt:lpstr>
      <vt:lpstr>WHO ANALGESIC LADDER</vt:lpstr>
      <vt:lpstr>Step 2.</vt:lpstr>
      <vt:lpstr>Step 3.</vt:lpstr>
      <vt:lpstr>Step 4</vt:lpstr>
      <vt:lpstr>EXAMPLE OF ADJUVANTS</vt:lpstr>
      <vt:lpstr>Common symptoms in palliative care include:</vt:lpstr>
      <vt:lpstr>Cont..</vt:lpstr>
      <vt:lpstr>ASPIRIN,BRUFEN AND RELATED DRUGS</vt:lpstr>
      <vt:lpstr>b) Cough</vt:lpstr>
      <vt:lpstr>c) Difficulty in Breathing</vt:lpstr>
      <vt:lpstr>d) Restlessness and confusion</vt:lpstr>
      <vt:lpstr>e) Constipation</vt:lpstr>
      <vt:lpstr>f) Hiccup</vt:lpstr>
      <vt:lpstr>g) Dry mouth</vt:lpstr>
      <vt:lpstr>h) Itching</vt:lpstr>
      <vt:lpstr>i) Convulsions</vt:lpstr>
      <vt:lpstr>j) Nausea and vomiting</vt:lpstr>
      <vt:lpstr>K.Fatigue</vt:lpstr>
      <vt:lpstr>L.Anorexia and weight loss</vt:lpstr>
      <vt:lpstr>Palliative care delivery sites</vt:lpstr>
      <vt:lpstr>Cont.</vt:lpstr>
      <vt:lpstr>Goal and objective of HBC</vt:lpstr>
      <vt:lpstr>Principals of HBC</vt:lpstr>
      <vt:lpstr>Models of Home based care</vt:lpstr>
      <vt:lpstr>Rehabilitation strategies in palliative care</vt:lpstr>
      <vt:lpstr>Handicap</vt:lpstr>
      <vt:lpstr>Problems/conditions people face/undergo</vt:lpstr>
      <vt:lpstr>Cont..</vt:lpstr>
      <vt:lpstr>Medical Rehabilitation</vt:lpstr>
      <vt:lpstr>Physiotherapy</vt:lpstr>
      <vt:lpstr>Occupational Therapy</vt:lpstr>
      <vt:lpstr>Orthopedics Therapy</vt:lpstr>
      <vt:lpstr>Assessment</vt:lpstr>
      <vt:lpstr>Cont..</vt:lpstr>
      <vt:lpstr>Pain Relief</vt:lpstr>
      <vt:lpstr>Exercises</vt:lpstr>
      <vt:lpstr>Types of Exercises</vt:lpstr>
      <vt:lpstr>Activity of daily Living</vt:lpstr>
      <vt:lpstr>Positioning</vt:lpstr>
      <vt:lpstr>Ambulation</vt:lpstr>
      <vt:lpstr>COMMUNICATION IN PALLIATIVE CARE</vt:lpstr>
      <vt:lpstr> Good Communication - Benefits</vt:lpstr>
      <vt:lpstr>Good Communication Involves</vt:lpstr>
      <vt:lpstr> Unsatisfactory Communication </vt:lpstr>
      <vt:lpstr>Reasons why HCW are reluctant to communicate ;</vt:lpstr>
      <vt:lpstr>Eliciting patients Concern by:</vt:lpstr>
      <vt:lpstr>Palliative care Communication</vt:lpstr>
      <vt:lpstr>Principles of effective communication in palliative care</vt:lpstr>
      <vt:lpstr>Communication Skills</vt:lpstr>
      <vt:lpstr>Helpful Conversation Tips</vt:lpstr>
      <vt:lpstr>Specific for palliative Care</vt:lpstr>
      <vt:lpstr>Bad News</vt:lpstr>
      <vt:lpstr>Sharing the bad news</vt:lpstr>
      <vt:lpstr>Cont..</vt:lpstr>
      <vt:lpstr>What Next?</vt:lpstr>
      <vt:lpstr>Communicating Bad News</vt:lpstr>
      <vt:lpstr>Protocol For Communicating Bad News</vt:lpstr>
      <vt:lpstr>Recommended 6 step protocol</vt:lpstr>
      <vt:lpstr>1. Getting started</vt:lpstr>
      <vt:lpstr>Step 2: What does the patient know?</vt:lpstr>
      <vt:lpstr>Possible questions</vt:lpstr>
      <vt:lpstr>Cont..</vt:lpstr>
      <vt:lpstr>3. How Much does the patient know?</vt:lpstr>
      <vt:lpstr>Cont..</vt:lpstr>
      <vt:lpstr>Cont…</vt:lpstr>
      <vt:lpstr>Possible Questions</vt:lpstr>
      <vt:lpstr>Cont.. </vt:lpstr>
      <vt:lpstr>When family say “Don’t tell”</vt:lpstr>
      <vt:lpstr>Step 4: Sharing the information</vt:lpstr>
      <vt:lpstr>Don’t Minimize severity</vt:lpstr>
      <vt:lpstr>Cont…</vt:lpstr>
      <vt:lpstr>Cont…..</vt:lpstr>
      <vt:lpstr>Step 5- Responding to feelings</vt:lpstr>
      <vt:lpstr>Cont..</vt:lpstr>
      <vt:lpstr>Cont..</vt:lpstr>
      <vt:lpstr>Cont..</vt:lpstr>
      <vt:lpstr>Step 6- Planning Follow up</vt:lpstr>
      <vt:lpstr>Cont..</vt:lpstr>
      <vt:lpstr>Cont..</vt:lpstr>
      <vt:lpstr>Communication Prognosis</vt:lpstr>
      <vt:lpstr>Cont..</vt:lpstr>
      <vt:lpstr>Cont..</vt:lpstr>
      <vt:lpstr>Barriers to effective communication in palliative care setting</vt:lpstr>
      <vt:lpstr>Death and dying-End of life care</vt:lpstr>
      <vt:lpstr>PowerPoint Presentation</vt:lpstr>
      <vt:lpstr>Dying process</vt:lpstr>
      <vt:lpstr>PowerPoint Presentation</vt:lpstr>
      <vt:lpstr>Nursing interventions during the dying process</vt:lpstr>
      <vt:lpstr>Signs of impending death</vt:lpstr>
      <vt:lpstr>Grief and Bereavement</vt:lpstr>
      <vt:lpstr>TYPES OF LOSSES</vt:lpstr>
      <vt:lpstr>PowerPoint Presentation</vt:lpstr>
      <vt:lpstr>Types of Grief</vt:lpstr>
      <vt:lpstr>PowerPoint Presentation</vt:lpstr>
      <vt:lpstr>Stages of grief</vt:lpstr>
      <vt:lpstr>Manifestation of a grieving person</vt:lpstr>
      <vt:lpstr>Factors affecting grief</vt:lpstr>
      <vt:lpstr>Bereavement</vt:lpstr>
      <vt:lpstr>PowerPoint Presentation</vt:lpstr>
      <vt:lpstr>MAY GOD’S WILL BE DONE</vt:lpstr>
      <vt:lpstr>Amen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PALLIATIVE CARE NURSING</dc:title>
  <dc:creator>NABEA NKOROI</dc:creator>
  <cp:lastModifiedBy>man edu</cp:lastModifiedBy>
  <cp:revision>135</cp:revision>
  <dcterms:created xsi:type="dcterms:W3CDTF">2016-03-28T06:03:50Z</dcterms:created>
  <dcterms:modified xsi:type="dcterms:W3CDTF">2017-09-04T21:48:38Z</dcterms:modified>
</cp:coreProperties>
</file>