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57" r:id="rId3"/>
    <p:sldId id="258" r:id="rId4"/>
    <p:sldId id="276" r:id="rId5"/>
    <p:sldId id="259" r:id="rId6"/>
    <p:sldId id="260" r:id="rId7"/>
    <p:sldId id="277" r:id="rId8"/>
    <p:sldId id="261" r:id="rId9"/>
    <p:sldId id="262" r:id="rId10"/>
    <p:sldId id="263" r:id="rId11"/>
    <p:sldId id="264" r:id="rId12"/>
    <p:sldId id="265" r:id="rId13"/>
    <p:sldId id="274" r:id="rId14"/>
    <p:sldId id="266" r:id="rId15"/>
    <p:sldId id="267" r:id="rId16"/>
    <p:sldId id="268" r:id="rId17"/>
    <p:sldId id="269" r:id="rId18"/>
    <p:sldId id="275" r:id="rId19"/>
    <p:sldId id="270" r:id="rId20"/>
    <p:sldId id="271" r:id="rId21"/>
    <p:sldId id="272"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116" y="9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079AC6-37D4-4633-B998-FFF32F412A9E}" type="datetimeFigureOut">
              <a:rPr lang="en-US" smtClean="0"/>
              <a:t>5/21/2021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495BA7-0D35-4546-9122-C412CC1B3F9F}" type="slidenum">
              <a:rPr lang="en-US" smtClean="0"/>
              <a:t>‹#›</a:t>
            </a:fld>
            <a:endParaRPr lang="en-US"/>
          </a:p>
        </p:txBody>
      </p:sp>
    </p:spTree>
    <p:extLst>
      <p:ext uri="{BB962C8B-B14F-4D97-AF65-F5344CB8AC3E}">
        <p14:creationId xmlns:p14="http://schemas.microsoft.com/office/powerpoint/2010/main" val="5739417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0495BA7-0D35-4546-9122-C412CC1B3F9F}" type="slidenum">
              <a:rPr lang="en-US" smtClean="0"/>
              <a:t>12</a:t>
            </a:fld>
            <a:endParaRPr lang="en-US"/>
          </a:p>
        </p:txBody>
      </p:sp>
    </p:spTree>
    <p:extLst>
      <p:ext uri="{BB962C8B-B14F-4D97-AF65-F5344CB8AC3E}">
        <p14:creationId xmlns:p14="http://schemas.microsoft.com/office/powerpoint/2010/main" val="16221530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B50DFFF-CF03-4F3F-94BB-3931CB0BC3AF}"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4260735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0DFFF-CF03-4F3F-94BB-3931CB0BC3AF}"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632174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0DFFF-CF03-4F3F-94BB-3931CB0BC3AF}"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1808945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B50DFFF-CF03-4F3F-94BB-3931CB0BC3AF}"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3474097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50DFFF-CF03-4F3F-94BB-3931CB0BC3AF}" type="datetimeFigureOut">
              <a:rPr lang="en-US" smtClean="0"/>
              <a:t>5/21/2021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23410220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B50DFFF-CF03-4F3F-94BB-3931CB0BC3AF}"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3895571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B50DFFF-CF03-4F3F-94BB-3931CB0BC3AF}" type="datetimeFigureOut">
              <a:rPr lang="en-US" smtClean="0"/>
              <a:t>5/21/2021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3035883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50DFFF-CF03-4F3F-94BB-3931CB0BC3AF}" type="datetimeFigureOut">
              <a:rPr lang="en-US" smtClean="0"/>
              <a:t>5/21/2021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22664349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50DFFF-CF03-4F3F-94BB-3931CB0BC3AF}" type="datetimeFigureOut">
              <a:rPr lang="en-US" smtClean="0"/>
              <a:t>5/21/2021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3914324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0DFFF-CF03-4F3F-94BB-3931CB0BC3AF}"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990869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50DFFF-CF03-4F3F-94BB-3931CB0BC3AF}" type="datetimeFigureOut">
              <a:rPr lang="en-US" smtClean="0"/>
              <a:t>5/21/2021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F00C51-251F-4DF4-83EC-10903E7DAE9A}" type="slidenum">
              <a:rPr lang="en-US" smtClean="0"/>
              <a:t>‹#›</a:t>
            </a:fld>
            <a:endParaRPr lang="en-US"/>
          </a:p>
        </p:txBody>
      </p:sp>
    </p:spTree>
    <p:extLst>
      <p:ext uri="{BB962C8B-B14F-4D97-AF65-F5344CB8AC3E}">
        <p14:creationId xmlns:p14="http://schemas.microsoft.com/office/powerpoint/2010/main" val="11495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50DFFF-CF03-4F3F-94BB-3931CB0BC3AF}" type="datetimeFigureOut">
              <a:rPr lang="en-US" smtClean="0"/>
              <a:t>5/21/2021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F00C51-251F-4DF4-83EC-10903E7DAE9A}" type="slidenum">
              <a:rPr lang="en-US" smtClean="0"/>
              <a:t>‹#›</a:t>
            </a:fld>
            <a:endParaRPr lang="en-US"/>
          </a:p>
        </p:txBody>
      </p:sp>
    </p:spTree>
    <p:extLst>
      <p:ext uri="{BB962C8B-B14F-4D97-AF65-F5344CB8AC3E}">
        <p14:creationId xmlns:p14="http://schemas.microsoft.com/office/powerpoint/2010/main" val="3141381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pPr marL="0" marR="0">
              <a:lnSpc>
                <a:spcPct val="115000"/>
              </a:lnSpc>
              <a:spcBef>
                <a:spcPts val="0"/>
              </a:spcBef>
              <a:spcAft>
                <a:spcPts val="1000"/>
              </a:spcAft>
            </a:pPr>
            <a:r>
              <a:rPr lang="en-US" b="1" dirty="0">
                <a:ea typeface="Calibri"/>
                <a:cs typeface="Times New Roman"/>
              </a:rPr>
              <a:t>Palliative Care</a:t>
            </a:r>
            <a:br>
              <a:rPr lang="en-US" sz="2800" dirty="0">
                <a:ea typeface="Calibri"/>
                <a:cs typeface="Times New Roman"/>
              </a:rPr>
            </a:br>
            <a:endParaRPr lang="en-US" dirty="0"/>
          </a:p>
        </p:txBody>
      </p:sp>
      <p:sp>
        <p:nvSpPr>
          <p:cNvPr id="5" name="Rectangle 4"/>
          <p:cNvSpPr/>
          <p:nvPr/>
        </p:nvSpPr>
        <p:spPr>
          <a:xfrm>
            <a:off x="304800" y="2057399"/>
            <a:ext cx="8610600" cy="3919022"/>
          </a:xfrm>
          <a:prstGeom prst="rect">
            <a:avLst/>
          </a:prstGeom>
        </p:spPr>
        <p:txBody>
          <a:bodyPr wrap="square">
            <a:spAutoFit/>
          </a:bodyPr>
          <a:lstStyle/>
          <a:p>
            <a:pPr>
              <a:lnSpc>
                <a:spcPct val="115000"/>
              </a:lnSpc>
              <a:spcAft>
                <a:spcPts val="1000"/>
              </a:spcAft>
            </a:pPr>
            <a:r>
              <a:rPr lang="en-US" b="1" dirty="0">
                <a:ea typeface="Calibri"/>
                <a:cs typeface="Times New Roman"/>
              </a:rPr>
              <a:t>Definition</a:t>
            </a:r>
            <a:endParaRPr lang="en-US" dirty="0">
              <a:ea typeface="Calibri"/>
              <a:cs typeface="Times New Roman"/>
            </a:endParaRPr>
          </a:p>
          <a:p>
            <a:pPr>
              <a:lnSpc>
                <a:spcPct val="115000"/>
              </a:lnSpc>
              <a:spcAft>
                <a:spcPts val="1000"/>
              </a:spcAft>
            </a:pPr>
            <a:r>
              <a:rPr lang="en-US" dirty="0">
                <a:ea typeface="Calibri"/>
                <a:cs typeface="Times New Roman"/>
              </a:rPr>
              <a:t>Palliative care is an approach that improves the quality of life of people and their families facing the problems associated with life-threatening illness, through the prevention and relief of suffering by means of early identification and impeccable assessment and treatment of pain and other problems, physical, psychosocial and spiritual. (World Health Organization, 2002)</a:t>
            </a:r>
          </a:p>
          <a:p>
            <a:pPr>
              <a:lnSpc>
                <a:spcPct val="115000"/>
              </a:lnSpc>
              <a:spcAft>
                <a:spcPts val="1000"/>
              </a:spcAft>
            </a:pPr>
            <a:r>
              <a:rPr lang="en-US" dirty="0">
                <a:ea typeface="Calibri"/>
                <a:cs typeface="Times New Roman"/>
              </a:rPr>
              <a:t>Palliative Care Principles</a:t>
            </a:r>
          </a:p>
          <a:p>
            <a:pPr>
              <a:lnSpc>
                <a:spcPct val="115000"/>
              </a:lnSpc>
              <a:spcAft>
                <a:spcPts val="1000"/>
              </a:spcAft>
            </a:pPr>
            <a:r>
              <a:rPr lang="en-US" dirty="0">
                <a:ea typeface="Calibri"/>
                <a:cs typeface="Times New Roman"/>
              </a:rPr>
              <a:t>- Affirms life and regards death as a normal process.</a:t>
            </a:r>
          </a:p>
          <a:p>
            <a:pPr>
              <a:lnSpc>
                <a:spcPct val="115000"/>
              </a:lnSpc>
              <a:spcAft>
                <a:spcPts val="1000"/>
              </a:spcAft>
            </a:pPr>
            <a:r>
              <a:rPr lang="en-US" dirty="0">
                <a:ea typeface="Calibri"/>
                <a:cs typeface="Times New Roman"/>
              </a:rPr>
              <a:t>-  Neither hastens nor postpones death </a:t>
            </a:r>
          </a:p>
          <a:p>
            <a:pPr>
              <a:lnSpc>
                <a:spcPct val="115000"/>
              </a:lnSpc>
              <a:spcAft>
                <a:spcPts val="1000"/>
              </a:spcAft>
            </a:pPr>
            <a:r>
              <a:rPr lang="en-US" dirty="0">
                <a:ea typeface="Calibri"/>
                <a:cs typeface="Times New Roman"/>
              </a:rPr>
              <a:t>- Provides care that is person-</a:t>
            </a:r>
            <a:r>
              <a:rPr lang="en-US" dirty="0" err="1">
                <a:ea typeface="Calibri"/>
                <a:cs typeface="Times New Roman"/>
              </a:rPr>
              <a:t>centred</a:t>
            </a:r>
            <a:r>
              <a:rPr lang="en-US" dirty="0">
                <a:ea typeface="Calibri"/>
                <a:cs typeface="Times New Roman"/>
              </a:rPr>
              <a:t> and focused on the whole person.</a:t>
            </a:r>
          </a:p>
        </p:txBody>
      </p:sp>
    </p:spTree>
    <p:extLst>
      <p:ext uri="{BB962C8B-B14F-4D97-AF65-F5344CB8AC3E}">
        <p14:creationId xmlns:p14="http://schemas.microsoft.com/office/powerpoint/2010/main" val="3013859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nSpc>
                <a:spcPct val="115000"/>
              </a:lnSpc>
              <a:spcBef>
                <a:spcPts val="0"/>
              </a:spcBef>
              <a:spcAft>
                <a:spcPts val="1000"/>
              </a:spcAft>
            </a:pPr>
            <a:r>
              <a:rPr lang="en-US" sz="2400" b="1" dirty="0">
                <a:solidFill>
                  <a:prstClr val="black"/>
                </a:solidFill>
                <a:ea typeface="Calibri"/>
                <a:cs typeface="Times New Roman"/>
              </a:rPr>
              <a:t>palliative care needs assessment</a:t>
            </a:r>
            <a:br>
              <a:rPr lang="en-US" sz="2400" b="1" dirty="0">
                <a:solidFill>
                  <a:prstClr val="black"/>
                </a:solidFill>
                <a:ea typeface="Calibri"/>
                <a:cs typeface="Times New Roman"/>
              </a:rPr>
            </a:br>
            <a:endParaRPr lang="en-US" sz="5400" b="1" dirty="0"/>
          </a:p>
        </p:txBody>
      </p:sp>
      <p:sp>
        <p:nvSpPr>
          <p:cNvPr id="3" name="Rectangle 2"/>
          <p:cNvSpPr/>
          <p:nvPr/>
        </p:nvSpPr>
        <p:spPr>
          <a:xfrm>
            <a:off x="457200" y="1752600"/>
            <a:ext cx="8229600" cy="3281924"/>
          </a:xfrm>
          <a:prstGeom prst="rect">
            <a:avLst/>
          </a:prstGeom>
        </p:spPr>
        <p:txBody>
          <a:bodyPr wrap="square">
            <a:spAutoFit/>
          </a:bodyPr>
          <a:lstStyle/>
          <a:p>
            <a:pPr>
              <a:lnSpc>
                <a:spcPct val="115000"/>
              </a:lnSpc>
              <a:spcAft>
                <a:spcPts val="1000"/>
              </a:spcAft>
            </a:pPr>
            <a:r>
              <a:rPr lang="en-US" dirty="0">
                <a:ea typeface="Calibri"/>
                <a:cs typeface="Times New Roman"/>
              </a:rPr>
              <a:t> Initial assessment undertaken following decision by the health/social team responsible for the person’s care.</a:t>
            </a:r>
          </a:p>
          <a:p>
            <a:pPr>
              <a:lnSpc>
                <a:spcPct val="115000"/>
              </a:lnSpc>
              <a:spcAft>
                <a:spcPts val="1000"/>
              </a:spcAft>
            </a:pPr>
            <a:r>
              <a:rPr lang="en-US" dirty="0">
                <a:ea typeface="Calibri"/>
                <a:cs typeface="Times New Roman"/>
              </a:rPr>
              <a:t> Assessment should be undertaken by a suitably qualified professional with knowledge of:</a:t>
            </a:r>
          </a:p>
          <a:p>
            <a:pPr>
              <a:lnSpc>
                <a:spcPct val="115000"/>
              </a:lnSpc>
              <a:spcAft>
                <a:spcPts val="1000"/>
              </a:spcAft>
            </a:pPr>
            <a:r>
              <a:rPr lang="en-US" dirty="0">
                <a:ea typeface="Calibri"/>
                <a:cs typeface="Times New Roman"/>
              </a:rPr>
              <a:t> Disease</a:t>
            </a:r>
          </a:p>
          <a:p>
            <a:pPr>
              <a:lnSpc>
                <a:spcPct val="115000"/>
              </a:lnSpc>
              <a:spcAft>
                <a:spcPts val="1000"/>
              </a:spcAft>
            </a:pPr>
            <a:r>
              <a:rPr lang="en-US" dirty="0">
                <a:ea typeface="Calibri"/>
                <a:cs typeface="Times New Roman"/>
              </a:rPr>
              <a:t> Symptoms</a:t>
            </a:r>
          </a:p>
          <a:p>
            <a:pPr>
              <a:lnSpc>
                <a:spcPct val="115000"/>
              </a:lnSpc>
              <a:spcAft>
                <a:spcPts val="1000"/>
              </a:spcAft>
            </a:pPr>
            <a:r>
              <a:rPr lang="en-US" dirty="0">
                <a:ea typeface="Calibri"/>
                <a:cs typeface="Times New Roman"/>
              </a:rPr>
              <a:t> Treatment </a:t>
            </a:r>
          </a:p>
          <a:p>
            <a:pPr>
              <a:lnSpc>
                <a:spcPct val="115000"/>
              </a:lnSpc>
              <a:spcAft>
                <a:spcPts val="1000"/>
              </a:spcAft>
            </a:pPr>
            <a:r>
              <a:rPr lang="en-US" dirty="0">
                <a:ea typeface="Calibri"/>
                <a:cs typeface="Times New Roman"/>
              </a:rPr>
              <a:t> Likely prognosis</a:t>
            </a:r>
          </a:p>
        </p:txBody>
      </p:sp>
    </p:spTree>
    <p:extLst>
      <p:ext uri="{BB962C8B-B14F-4D97-AF65-F5344CB8AC3E}">
        <p14:creationId xmlns:p14="http://schemas.microsoft.com/office/powerpoint/2010/main" val="774923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solidFill>
                  <a:prstClr val="black"/>
                </a:solidFill>
                <a:ea typeface="Calibri"/>
                <a:cs typeface="Times New Roman"/>
              </a:rPr>
              <a:t>The commonly assessed palliative care needs of patients</a:t>
            </a:r>
            <a:endParaRPr lang="en-US" sz="5400" b="1" dirty="0"/>
          </a:p>
        </p:txBody>
      </p:sp>
      <p:sp>
        <p:nvSpPr>
          <p:cNvPr id="3" name="Rectangle 2"/>
          <p:cNvSpPr/>
          <p:nvPr/>
        </p:nvSpPr>
        <p:spPr>
          <a:xfrm>
            <a:off x="457200" y="1828800"/>
            <a:ext cx="8229600" cy="2388346"/>
          </a:xfrm>
          <a:prstGeom prst="rect">
            <a:avLst/>
          </a:prstGeom>
        </p:spPr>
        <p:txBody>
          <a:bodyPr wrap="square">
            <a:spAutoFit/>
          </a:bodyPr>
          <a:lstStyle/>
          <a:p>
            <a:pPr>
              <a:lnSpc>
                <a:spcPct val="115000"/>
              </a:lnSpc>
              <a:spcAft>
                <a:spcPts val="1000"/>
              </a:spcAft>
            </a:pPr>
            <a:r>
              <a:rPr lang="en-US" dirty="0">
                <a:ea typeface="Calibri"/>
                <a:cs typeface="Times New Roman"/>
              </a:rPr>
              <a:t>.</a:t>
            </a:r>
          </a:p>
          <a:p>
            <a:pPr>
              <a:lnSpc>
                <a:spcPct val="115000"/>
              </a:lnSpc>
              <a:spcAft>
                <a:spcPts val="1000"/>
              </a:spcAft>
            </a:pPr>
            <a:r>
              <a:rPr lang="en-US" dirty="0">
                <a:ea typeface="Calibri"/>
                <a:cs typeface="Times New Roman"/>
              </a:rPr>
              <a:t>A palliative care needs assessment is an individualized assessment of palliative care needs based on the </a:t>
            </a:r>
          </a:p>
          <a:p>
            <a:pPr>
              <a:lnSpc>
                <a:spcPct val="115000"/>
              </a:lnSpc>
              <a:spcAft>
                <a:spcPts val="1000"/>
              </a:spcAft>
            </a:pPr>
            <a:r>
              <a:rPr lang="en-US" dirty="0">
                <a:ea typeface="Calibri"/>
                <a:cs typeface="Times New Roman"/>
              </a:rPr>
              <a:t> The needs commonly assessed are based on the following domains: physical, social and occupational, psychological and spiritual.</a:t>
            </a:r>
          </a:p>
          <a:p>
            <a:pPr>
              <a:lnSpc>
                <a:spcPct val="115000"/>
              </a:lnSpc>
              <a:spcAft>
                <a:spcPts val="1000"/>
              </a:spcAft>
            </a:pPr>
            <a:r>
              <a:rPr lang="en-US" dirty="0">
                <a:ea typeface="Calibri"/>
                <a:cs typeface="Times New Roman"/>
              </a:rPr>
              <a:t>4 domains of a palliative care needs assessment</a:t>
            </a:r>
          </a:p>
        </p:txBody>
      </p:sp>
    </p:spTree>
    <p:extLst>
      <p:ext uri="{BB962C8B-B14F-4D97-AF65-F5344CB8AC3E}">
        <p14:creationId xmlns:p14="http://schemas.microsoft.com/office/powerpoint/2010/main" val="8670281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Domains of PC</a:t>
            </a:r>
          </a:p>
        </p:txBody>
      </p:sp>
      <p:sp>
        <p:nvSpPr>
          <p:cNvPr id="3" name="Rectangle 2"/>
          <p:cNvSpPr/>
          <p:nvPr/>
        </p:nvSpPr>
        <p:spPr>
          <a:xfrm>
            <a:off x="2438400" y="2562737"/>
            <a:ext cx="8229600" cy="1732526"/>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Domain 1: Physical wellbeing</a:t>
            </a:r>
          </a:p>
          <a:p>
            <a:pPr lvl="0">
              <a:lnSpc>
                <a:spcPct val="115000"/>
              </a:lnSpc>
              <a:spcAft>
                <a:spcPts val="1000"/>
              </a:spcAft>
            </a:pPr>
            <a:r>
              <a:rPr lang="en-US" dirty="0">
                <a:solidFill>
                  <a:prstClr val="black"/>
                </a:solidFill>
                <a:ea typeface="Calibri"/>
                <a:cs typeface="Times New Roman"/>
              </a:rPr>
              <a:t>Domain 2: Social and occupational wellbeing</a:t>
            </a:r>
          </a:p>
          <a:p>
            <a:pPr lvl="0">
              <a:lnSpc>
                <a:spcPct val="115000"/>
              </a:lnSpc>
              <a:spcAft>
                <a:spcPts val="1000"/>
              </a:spcAft>
            </a:pPr>
            <a:r>
              <a:rPr lang="en-US" dirty="0">
                <a:solidFill>
                  <a:prstClr val="black"/>
                </a:solidFill>
                <a:ea typeface="Calibri"/>
                <a:cs typeface="Times New Roman"/>
              </a:rPr>
              <a:t>Domain 3: Psychological wellbeing</a:t>
            </a:r>
          </a:p>
          <a:p>
            <a:pPr lvl="0">
              <a:lnSpc>
                <a:spcPct val="115000"/>
              </a:lnSpc>
              <a:spcAft>
                <a:spcPts val="1000"/>
              </a:spcAft>
            </a:pPr>
            <a:r>
              <a:rPr lang="en-US" dirty="0">
                <a:solidFill>
                  <a:prstClr val="black"/>
                </a:solidFill>
                <a:ea typeface="Calibri"/>
                <a:cs typeface="Times New Roman"/>
              </a:rPr>
              <a:t>Domain 4: Spiritual wellbeing </a:t>
            </a:r>
          </a:p>
        </p:txBody>
      </p:sp>
    </p:spTree>
    <p:extLst>
      <p:ext uri="{BB962C8B-B14F-4D97-AF65-F5344CB8AC3E}">
        <p14:creationId xmlns:p14="http://schemas.microsoft.com/office/powerpoint/2010/main" val="2927112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E46A99F-F953-402E-9B87-CC5A8FAF89F0}"/>
              </a:ext>
            </a:extLst>
          </p:cNvPr>
          <p:cNvSpPr/>
          <p:nvPr/>
        </p:nvSpPr>
        <p:spPr>
          <a:xfrm>
            <a:off x="609600" y="1524000"/>
            <a:ext cx="7620000" cy="2816412"/>
          </a:xfrm>
          <a:prstGeom prst="rect">
            <a:avLst/>
          </a:prstGeom>
        </p:spPr>
        <p:txBody>
          <a:bodyPr wrap="square">
            <a:spAutoFit/>
          </a:bodyPr>
          <a:lstStyle/>
          <a:p>
            <a:pPr lvl="0">
              <a:lnSpc>
                <a:spcPct val="115000"/>
              </a:lnSpc>
              <a:spcAft>
                <a:spcPts val="1000"/>
              </a:spcAft>
            </a:pPr>
            <a:r>
              <a:rPr lang="en-US" b="1" dirty="0">
                <a:solidFill>
                  <a:prstClr val="black"/>
                </a:solidFill>
                <a:ea typeface="Calibri"/>
                <a:cs typeface="Times New Roman"/>
              </a:rPr>
              <a:t>Domain 1: Physical wellbeing: </a:t>
            </a:r>
          </a:p>
          <a:p>
            <a:pPr lvl="0">
              <a:lnSpc>
                <a:spcPct val="115000"/>
              </a:lnSpc>
              <a:spcAft>
                <a:spcPts val="1000"/>
              </a:spcAft>
            </a:pPr>
            <a:r>
              <a:rPr lang="en-US" dirty="0">
                <a:solidFill>
                  <a:prstClr val="black"/>
                </a:solidFill>
                <a:ea typeface="Calibri"/>
                <a:cs typeface="Times New Roman"/>
              </a:rPr>
              <a:t>(Unique to the person and may require prompting to share)</a:t>
            </a:r>
          </a:p>
          <a:p>
            <a:pPr lvl="0">
              <a:lnSpc>
                <a:spcPct val="115000"/>
              </a:lnSpc>
              <a:spcAft>
                <a:spcPts val="1000"/>
              </a:spcAft>
            </a:pPr>
            <a:r>
              <a:rPr lang="en-US" dirty="0">
                <a:solidFill>
                  <a:prstClr val="black"/>
                </a:solidFill>
                <a:ea typeface="Calibri"/>
                <a:cs typeface="Times New Roman"/>
              </a:rPr>
              <a:t>Pain, Fatigue, Respiratory, Gastrointestinal, Neurological </a:t>
            </a:r>
          </a:p>
          <a:p>
            <a:pPr lvl="0">
              <a:lnSpc>
                <a:spcPct val="115000"/>
              </a:lnSpc>
              <a:spcAft>
                <a:spcPts val="1000"/>
              </a:spcAft>
            </a:pPr>
            <a:r>
              <a:rPr lang="en-US" dirty="0">
                <a:solidFill>
                  <a:prstClr val="black"/>
                </a:solidFill>
                <a:ea typeface="Calibri"/>
                <a:cs typeface="Times New Roman"/>
              </a:rPr>
              <a:t> Fatigue not relieved by rest and not appropriate to level of activity.</a:t>
            </a:r>
          </a:p>
          <a:p>
            <a:pPr lvl="0">
              <a:lnSpc>
                <a:spcPct val="115000"/>
              </a:lnSpc>
              <a:spcAft>
                <a:spcPts val="1000"/>
              </a:spcAft>
            </a:pPr>
            <a:r>
              <a:rPr lang="en-US" dirty="0" err="1">
                <a:solidFill>
                  <a:prstClr val="black"/>
                </a:solidFill>
                <a:ea typeface="Calibri"/>
                <a:cs typeface="Times New Roman"/>
              </a:rPr>
              <a:t>Dyspnoea</a:t>
            </a:r>
            <a:r>
              <a:rPr lang="en-US" dirty="0">
                <a:solidFill>
                  <a:prstClr val="black"/>
                </a:solidFill>
                <a:ea typeface="Calibri"/>
                <a:cs typeface="Times New Roman"/>
              </a:rPr>
              <a:t>, cough, </a:t>
            </a:r>
            <a:r>
              <a:rPr lang="en-US" dirty="0" err="1">
                <a:solidFill>
                  <a:prstClr val="black"/>
                </a:solidFill>
                <a:ea typeface="Calibri"/>
                <a:cs typeface="Times New Roman"/>
              </a:rPr>
              <a:t>oropharyn-geal</a:t>
            </a:r>
            <a:r>
              <a:rPr lang="en-US" dirty="0">
                <a:solidFill>
                  <a:prstClr val="black"/>
                </a:solidFill>
                <a:ea typeface="Calibri"/>
                <a:cs typeface="Times New Roman"/>
              </a:rPr>
              <a:t> secretions, Insomnia, confusion, delirium,  </a:t>
            </a:r>
            <a:r>
              <a:rPr lang="en-US" dirty="0" err="1">
                <a:solidFill>
                  <a:prstClr val="black"/>
                </a:solidFill>
                <a:ea typeface="Calibri"/>
                <a:cs typeface="Times New Roman"/>
              </a:rPr>
              <a:t>anxiety,depression,Anorexia</a:t>
            </a:r>
            <a:r>
              <a:rPr lang="en-US" dirty="0">
                <a:solidFill>
                  <a:prstClr val="black"/>
                </a:solidFill>
                <a:ea typeface="Calibri"/>
                <a:cs typeface="Times New Roman"/>
              </a:rPr>
              <a:t>, nausea, vomiting, constipation, Functional status, balance problems, </a:t>
            </a:r>
            <a:r>
              <a:rPr lang="en-US" dirty="0" err="1">
                <a:solidFill>
                  <a:prstClr val="black"/>
                </a:solidFill>
                <a:ea typeface="Calibri"/>
                <a:cs typeface="Times New Roman"/>
              </a:rPr>
              <a:t>oedema</a:t>
            </a:r>
            <a:r>
              <a:rPr lang="en-US" dirty="0">
                <a:solidFill>
                  <a:prstClr val="black"/>
                </a:solidFill>
                <a:ea typeface="Calibri"/>
                <a:cs typeface="Times New Roman"/>
              </a:rPr>
              <a:t>, wound problems.</a:t>
            </a:r>
          </a:p>
        </p:txBody>
      </p:sp>
    </p:spTree>
    <p:extLst>
      <p:ext uri="{BB962C8B-B14F-4D97-AF65-F5344CB8AC3E}">
        <p14:creationId xmlns:p14="http://schemas.microsoft.com/office/powerpoint/2010/main" val="19190496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pPr lvl="0" algn="l">
              <a:lnSpc>
                <a:spcPct val="115000"/>
              </a:lnSpc>
              <a:spcBef>
                <a:spcPts val="0"/>
              </a:spcBef>
              <a:spcAft>
                <a:spcPts val="1000"/>
              </a:spcAft>
            </a:pPr>
            <a:r>
              <a:rPr lang="en-US" sz="2400" dirty="0">
                <a:solidFill>
                  <a:prstClr val="black"/>
                </a:solidFill>
                <a:ea typeface="Calibri"/>
                <a:cs typeface="Times New Roman"/>
              </a:rPr>
              <a:t>Suggested actions to address physical symptoms</a:t>
            </a:r>
          </a:p>
        </p:txBody>
      </p:sp>
      <p:sp>
        <p:nvSpPr>
          <p:cNvPr id="3" name="Rectangle 2"/>
          <p:cNvSpPr/>
          <p:nvPr/>
        </p:nvSpPr>
        <p:spPr>
          <a:xfrm>
            <a:off x="152400" y="1600200"/>
            <a:ext cx="8991600" cy="5284011"/>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 Gentle prompting to identify physical needs of most concern.</a:t>
            </a:r>
          </a:p>
          <a:p>
            <a:pPr lvl="0">
              <a:lnSpc>
                <a:spcPct val="115000"/>
              </a:lnSpc>
              <a:spcAft>
                <a:spcPts val="1000"/>
              </a:spcAft>
            </a:pPr>
            <a:r>
              <a:rPr lang="en-US" dirty="0">
                <a:solidFill>
                  <a:prstClr val="black"/>
                </a:solidFill>
                <a:ea typeface="Calibri"/>
                <a:cs typeface="Times New Roman"/>
              </a:rPr>
              <a:t> Identification of symptoms</a:t>
            </a:r>
          </a:p>
          <a:p>
            <a:pPr lvl="0">
              <a:lnSpc>
                <a:spcPct val="115000"/>
              </a:lnSpc>
              <a:spcAft>
                <a:spcPts val="1000"/>
              </a:spcAft>
            </a:pPr>
            <a:r>
              <a:rPr lang="en-US" dirty="0">
                <a:solidFill>
                  <a:prstClr val="black"/>
                </a:solidFill>
                <a:ea typeface="Calibri"/>
                <a:cs typeface="Times New Roman"/>
              </a:rPr>
              <a:t> History of symptoms and previous treatment</a:t>
            </a:r>
          </a:p>
          <a:p>
            <a:pPr lvl="0">
              <a:lnSpc>
                <a:spcPct val="115000"/>
              </a:lnSpc>
              <a:spcAft>
                <a:spcPts val="1000"/>
              </a:spcAft>
            </a:pPr>
            <a:r>
              <a:rPr lang="en-US" dirty="0">
                <a:solidFill>
                  <a:prstClr val="black"/>
                </a:solidFill>
                <a:ea typeface="Calibri"/>
                <a:cs typeface="Times New Roman"/>
              </a:rPr>
              <a:t> How are symptoms effecting normal activities?</a:t>
            </a:r>
          </a:p>
          <a:p>
            <a:pPr lvl="0">
              <a:lnSpc>
                <a:spcPct val="115000"/>
              </a:lnSpc>
              <a:spcAft>
                <a:spcPts val="1000"/>
              </a:spcAft>
            </a:pPr>
            <a:r>
              <a:rPr lang="en-US" b="1" dirty="0">
                <a:solidFill>
                  <a:prstClr val="black"/>
                </a:solidFill>
                <a:ea typeface="Calibri"/>
                <a:cs typeface="Times New Roman"/>
              </a:rPr>
              <a:t> Actions</a:t>
            </a:r>
          </a:p>
          <a:p>
            <a:pPr lvl="0">
              <a:lnSpc>
                <a:spcPct val="115000"/>
              </a:lnSpc>
              <a:spcAft>
                <a:spcPts val="1000"/>
              </a:spcAft>
            </a:pPr>
            <a:r>
              <a:rPr lang="en-US" dirty="0">
                <a:solidFill>
                  <a:prstClr val="black"/>
                </a:solidFill>
                <a:ea typeface="Calibri"/>
                <a:cs typeface="Times New Roman"/>
              </a:rPr>
              <a:t> Take a detailed pain history outlining: </a:t>
            </a:r>
          </a:p>
          <a:p>
            <a:pPr lvl="0">
              <a:lnSpc>
                <a:spcPct val="115000"/>
              </a:lnSpc>
              <a:spcAft>
                <a:spcPts val="1000"/>
              </a:spcAft>
            </a:pPr>
            <a:r>
              <a:rPr lang="en-US" dirty="0">
                <a:solidFill>
                  <a:prstClr val="black"/>
                </a:solidFill>
                <a:ea typeface="Calibri"/>
                <a:cs typeface="Times New Roman"/>
              </a:rPr>
              <a:t>- Location, quality, intensity, duration, frequency</a:t>
            </a:r>
          </a:p>
          <a:p>
            <a:pPr lvl="0">
              <a:lnSpc>
                <a:spcPct val="115000"/>
              </a:lnSpc>
              <a:spcAft>
                <a:spcPts val="1000"/>
              </a:spcAft>
            </a:pPr>
            <a:r>
              <a:rPr lang="en-US" dirty="0">
                <a:solidFill>
                  <a:prstClr val="black"/>
                </a:solidFill>
                <a:ea typeface="Calibri"/>
                <a:cs typeface="Times New Roman"/>
              </a:rPr>
              <a:t>- Associated / aggravating / relieving factors</a:t>
            </a:r>
          </a:p>
          <a:p>
            <a:pPr lvl="0">
              <a:lnSpc>
                <a:spcPct val="115000"/>
              </a:lnSpc>
              <a:spcAft>
                <a:spcPts val="1000"/>
              </a:spcAft>
            </a:pPr>
            <a:r>
              <a:rPr lang="en-US" dirty="0">
                <a:solidFill>
                  <a:prstClr val="black"/>
                </a:solidFill>
                <a:ea typeface="Calibri"/>
                <a:cs typeface="Times New Roman"/>
              </a:rPr>
              <a:t>- Treatment interventions to date</a:t>
            </a:r>
          </a:p>
          <a:p>
            <a:pPr lvl="0">
              <a:lnSpc>
                <a:spcPct val="115000"/>
              </a:lnSpc>
              <a:spcAft>
                <a:spcPts val="1000"/>
              </a:spcAft>
            </a:pPr>
            <a:r>
              <a:rPr lang="en-US" dirty="0">
                <a:solidFill>
                  <a:prstClr val="black"/>
                </a:solidFill>
                <a:ea typeface="Calibri"/>
                <a:cs typeface="Times New Roman"/>
              </a:rPr>
              <a:t>- Agree care plan with person and health team</a:t>
            </a:r>
          </a:p>
          <a:p>
            <a:pPr lvl="0">
              <a:lnSpc>
                <a:spcPct val="115000"/>
              </a:lnSpc>
              <a:spcAft>
                <a:spcPts val="1000"/>
              </a:spcAft>
            </a:pPr>
            <a:r>
              <a:rPr lang="en-US" dirty="0">
                <a:solidFill>
                  <a:prstClr val="black"/>
                </a:solidFill>
                <a:ea typeface="Calibri"/>
                <a:cs typeface="Times New Roman"/>
              </a:rPr>
              <a:t>- Can symptoms be managed by current team?</a:t>
            </a:r>
          </a:p>
          <a:p>
            <a:pPr lvl="0"/>
            <a:r>
              <a:rPr lang="en-US" dirty="0">
                <a:solidFill>
                  <a:prstClr val="black"/>
                </a:solidFill>
                <a:ea typeface="Calibri"/>
                <a:cs typeface="Times New Roman"/>
              </a:rPr>
              <a:t>- For intractable or anticipated symptoms consider referral to specialist palliative care team</a:t>
            </a:r>
            <a:endParaRPr lang="en-US" dirty="0">
              <a:solidFill>
                <a:prstClr val="black"/>
              </a:solidFill>
            </a:endParaRPr>
          </a:p>
        </p:txBody>
      </p:sp>
    </p:spTree>
    <p:extLst>
      <p:ext uri="{BB962C8B-B14F-4D97-AF65-F5344CB8AC3E}">
        <p14:creationId xmlns:p14="http://schemas.microsoft.com/office/powerpoint/2010/main" val="133196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1584" y="304800"/>
            <a:ext cx="8229600" cy="1143000"/>
          </a:xfrm>
        </p:spPr>
        <p:txBody>
          <a:bodyPr>
            <a:normAutofit fontScale="90000"/>
          </a:bodyPr>
          <a:lstStyle/>
          <a:p>
            <a:pPr lvl="0">
              <a:lnSpc>
                <a:spcPct val="115000"/>
              </a:lnSpc>
              <a:spcBef>
                <a:spcPts val="0"/>
              </a:spcBef>
              <a:spcAft>
                <a:spcPts val="1000"/>
              </a:spcAft>
            </a:pPr>
            <a:r>
              <a:rPr lang="en-US" sz="2700" b="1" dirty="0">
                <a:solidFill>
                  <a:prstClr val="black"/>
                </a:solidFill>
                <a:ea typeface="Calibri"/>
                <a:cs typeface="Times New Roman"/>
              </a:rPr>
              <a:t>Domain 2: Social and occupational wellbeing</a:t>
            </a:r>
            <a:br>
              <a:rPr lang="en-US" sz="1800" dirty="0">
                <a:solidFill>
                  <a:prstClr val="black"/>
                </a:solidFill>
                <a:ea typeface="Calibri"/>
                <a:cs typeface="Times New Roman"/>
              </a:rPr>
            </a:br>
            <a:endParaRPr lang="en-US" dirty="0"/>
          </a:p>
        </p:txBody>
      </p:sp>
      <p:sp>
        <p:nvSpPr>
          <p:cNvPr id="3" name="Rectangle 2"/>
          <p:cNvSpPr/>
          <p:nvPr/>
        </p:nvSpPr>
        <p:spPr>
          <a:xfrm>
            <a:off x="457200" y="1219200"/>
            <a:ext cx="8229600" cy="5753626"/>
          </a:xfrm>
          <a:prstGeom prst="rect">
            <a:avLst/>
          </a:prstGeom>
        </p:spPr>
        <p:txBody>
          <a:bodyPr wrap="square">
            <a:spAutoFit/>
          </a:bodyPr>
          <a:lstStyle/>
          <a:p>
            <a:pPr>
              <a:lnSpc>
                <a:spcPct val="115000"/>
              </a:lnSpc>
              <a:spcAft>
                <a:spcPts val="1000"/>
              </a:spcAft>
            </a:pPr>
            <a:r>
              <a:rPr lang="en-US" dirty="0">
                <a:ea typeface="Calibri"/>
                <a:cs typeface="Times New Roman"/>
              </a:rPr>
              <a:t> Family support</a:t>
            </a:r>
          </a:p>
          <a:p>
            <a:pPr>
              <a:lnSpc>
                <a:spcPct val="115000"/>
              </a:lnSpc>
              <a:spcAft>
                <a:spcPts val="1000"/>
              </a:spcAft>
            </a:pPr>
            <a:r>
              <a:rPr lang="en-US" dirty="0">
                <a:ea typeface="Calibri"/>
                <a:cs typeface="Times New Roman"/>
              </a:rPr>
              <a:t> Emotional and social support</a:t>
            </a:r>
          </a:p>
          <a:p>
            <a:pPr>
              <a:lnSpc>
                <a:spcPct val="115000"/>
              </a:lnSpc>
              <a:spcAft>
                <a:spcPts val="1000"/>
              </a:spcAft>
            </a:pPr>
            <a:r>
              <a:rPr lang="en-US" dirty="0">
                <a:ea typeface="Calibri"/>
                <a:cs typeface="Times New Roman"/>
              </a:rPr>
              <a:t> Practical concerns </a:t>
            </a:r>
          </a:p>
          <a:p>
            <a:pPr>
              <a:lnSpc>
                <a:spcPct val="115000"/>
              </a:lnSpc>
              <a:spcAft>
                <a:spcPts val="1000"/>
              </a:spcAft>
            </a:pPr>
            <a:r>
              <a:rPr lang="en-US" dirty="0">
                <a:ea typeface="Calibri"/>
                <a:cs typeface="Times New Roman"/>
              </a:rPr>
              <a:t>Suggested prompts to enable discussion on social and occupational wellbeing</a:t>
            </a:r>
          </a:p>
          <a:p>
            <a:pPr>
              <a:lnSpc>
                <a:spcPct val="115000"/>
              </a:lnSpc>
              <a:spcAft>
                <a:spcPts val="1000"/>
              </a:spcAft>
            </a:pPr>
            <a:r>
              <a:rPr lang="en-US" b="1" dirty="0">
                <a:ea typeface="Calibri"/>
                <a:cs typeface="Times New Roman"/>
              </a:rPr>
              <a:t>Family support</a:t>
            </a:r>
            <a:r>
              <a:rPr lang="en-US" dirty="0">
                <a:ea typeface="Calibri"/>
                <a:cs typeface="Times New Roman"/>
              </a:rPr>
              <a:t>: Family and relationships</a:t>
            </a:r>
          </a:p>
          <a:p>
            <a:pPr>
              <a:lnSpc>
                <a:spcPct val="115000"/>
              </a:lnSpc>
              <a:spcAft>
                <a:spcPts val="1000"/>
              </a:spcAft>
            </a:pPr>
            <a:r>
              <a:rPr lang="en-US" dirty="0">
                <a:ea typeface="Calibri"/>
                <a:cs typeface="Times New Roman"/>
              </a:rPr>
              <a:t>• Who lives with you?</a:t>
            </a:r>
          </a:p>
          <a:p>
            <a:pPr>
              <a:lnSpc>
                <a:spcPct val="115000"/>
              </a:lnSpc>
              <a:spcAft>
                <a:spcPts val="1000"/>
              </a:spcAft>
            </a:pPr>
            <a:r>
              <a:rPr lang="en-US" dirty="0">
                <a:ea typeface="Calibri"/>
                <a:cs typeface="Times New Roman"/>
              </a:rPr>
              <a:t>• Any children/adult dependents?</a:t>
            </a:r>
          </a:p>
          <a:p>
            <a:pPr>
              <a:lnSpc>
                <a:spcPct val="115000"/>
              </a:lnSpc>
              <a:spcAft>
                <a:spcPts val="1000"/>
              </a:spcAft>
            </a:pPr>
            <a:r>
              <a:rPr lang="en-US" dirty="0">
                <a:ea typeface="Calibri"/>
                <a:cs typeface="Times New Roman"/>
              </a:rPr>
              <a:t>• Any concerns/worries regarding family or personal relationships</a:t>
            </a:r>
          </a:p>
          <a:p>
            <a:pPr>
              <a:lnSpc>
                <a:spcPct val="115000"/>
              </a:lnSpc>
              <a:spcAft>
                <a:spcPts val="1000"/>
              </a:spcAft>
            </a:pPr>
            <a:r>
              <a:rPr lang="en-US" b="1" dirty="0">
                <a:ea typeface="Calibri"/>
                <a:cs typeface="Times New Roman"/>
              </a:rPr>
              <a:t>Emotional and social support</a:t>
            </a:r>
          </a:p>
          <a:p>
            <a:pPr>
              <a:lnSpc>
                <a:spcPct val="115000"/>
              </a:lnSpc>
              <a:spcAft>
                <a:spcPts val="1000"/>
              </a:spcAft>
            </a:pPr>
            <a:r>
              <a:rPr lang="en-US" dirty="0">
                <a:ea typeface="Calibri"/>
                <a:cs typeface="Times New Roman"/>
              </a:rPr>
              <a:t>• Do you have any other support, </a:t>
            </a:r>
            <a:r>
              <a:rPr lang="en-US" dirty="0" err="1">
                <a:ea typeface="Calibri"/>
                <a:cs typeface="Times New Roman"/>
              </a:rPr>
              <a:t>e.g</a:t>
            </a:r>
            <a:r>
              <a:rPr lang="en-US" dirty="0">
                <a:ea typeface="Calibri"/>
                <a:cs typeface="Times New Roman"/>
              </a:rPr>
              <a:t>, PHN, Home Help, friends </a:t>
            </a:r>
            <a:r>
              <a:rPr lang="en-US" dirty="0" err="1">
                <a:ea typeface="Calibri"/>
                <a:cs typeface="Times New Roman"/>
              </a:rPr>
              <a:t>neighbours</a:t>
            </a:r>
            <a:r>
              <a:rPr lang="en-US" dirty="0">
                <a:ea typeface="Calibri"/>
                <a:cs typeface="Times New Roman"/>
              </a:rPr>
              <a:t>?</a:t>
            </a:r>
          </a:p>
          <a:p>
            <a:pPr>
              <a:lnSpc>
                <a:spcPct val="115000"/>
              </a:lnSpc>
              <a:spcAft>
                <a:spcPts val="1000"/>
              </a:spcAft>
            </a:pPr>
            <a:r>
              <a:rPr lang="en-US" dirty="0">
                <a:ea typeface="Calibri"/>
                <a:cs typeface="Times New Roman"/>
              </a:rPr>
              <a:t>• How often do you see them?</a:t>
            </a:r>
          </a:p>
          <a:p>
            <a:pPr>
              <a:lnSpc>
                <a:spcPct val="115000"/>
              </a:lnSpc>
              <a:spcAft>
                <a:spcPts val="1000"/>
              </a:spcAft>
            </a:pPr>
            <a:r>
              <a:rPr lang="en-US" dirty="0">
                <a:ea typeface="Calibri"/>
                <a:cs typeface="Times New Roman"/>
              </a:rPr>
              <a:t>• Do you need more support?</a:t>
            </a:r>
          </a:p>
          <a:p>
            <a:pPr>
              <a:lnSpc>
                <a:spcPct val="115000"/>
              </a:lnSpc>
              <a:spcAft>
                <a:spcPts val="1000"/>
              </a:spcAft>
            </a:pPr>
            <a:r>
              <a:rPr lang="en-US" dirty="0">
                <a:ea typeface="Calibri"/>
                <a:cs typeface="Times New Roman"/>
              </a:rPr>
              <a:t>• What would help?</a:t>
            </a:r>
          </a:p>
        </p:txBody>
      </p:sp>
    </p:spTree>
    <p:extLst>
      <p:ext uri="{BB962C8B-B14F-4D97-AF65-F5344CB8AC3E}">
        <p14:creationId xmlns:p14="http://schemas.microsoft.com/office/powerpoint/2010/main" val="22698014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15000"/>
              </a:lnSpc>
              <a:spcBef>
                <a:spcPts val="0"/>
              </a:spcBef>
              <a:spcAft>
                <a:spcPts val="1000"/>
              </a:spcAft>
            </a:pPr>
            <a:r>
              <a:rPr lang="en-US" sz="1800" b="1" dirty="0">
                <a:solidFill>
                  <a:prstClr val="black"/>
                </a:solidFill>
                <a:ea typeface="Calibri"/>
                <a:cs typeface="Times New Roman"/>
              </a:rPr>
              <a:t>Practical concerns (Discussion about practical issues)</a:t>
            </a:r>
            <a:br>
              <a:rPr lang="en-US" sz="1800" b="1" dirty="0">
                <a:solidFill>
                  <a:prstClr val="black"/>
                </a:solidFill>
                <a:ea typeface="Calibri"/>
                <a:cs typeface="Times New Roman"/>
              </a:rPr>
            </a:br>
            <a:endParaRPr lang="en-US" b="1" dirty="0"/>
          </a:p>
        </p:txBody>
      </p:sp>
      <p:sp>
        <p:nvSpPr>
          <p:cNvPr id="3" name="Rectangle 2"/>
          <p:cNvSpPr/>
          <p:nvPr/>
        </p:nvSpPr>
        <p:spPr>
          <a:xfrm>
            <a:off x="609600" y="1447800"/>
            <a:ext cx="8229600" cy="4750531"/>
          </a:xfrm>
          <a:prstGeom prst="rect">
            <a:avLst/>
          </a:prstGeom>
        </p:spPr>
        <p:txBody>
          <a:bodyPr wrap="square">
            <a:spAutoFit/>
          </a:bodyPr>
          <a:lstStyle/>
          <a:p>
            <a:pPr>
              <a:lnSpc>
                <a:spcPct val="115000"/>
              </a:lnSpc>
              <a:spcAft>
                <a:spcPts val="1000"/>
              </a:spcAft>
            </a:pPr>
            <a:r>
              <a:rPr lang="en-US" dirty="0">
                <a:ea typeface="Calibri"/>
                <a:cs typeface="Times New Roman"/>
              </a:rPr>
              <a:t>• How are you managing?</a:t>
            </a:r>
          </a:p>
          <a:p>
            <a:pPr>
              <a:lnSpc>
                <a:spcPct val="115000"/>
              </a:lnSpc>
              <a:spcAft>
                <a:spcPts val="1000"/>
              </a:spcAft>
            </a:pPr>
            <a:r>
              <a:rPr lang="en-US" dirty="0">
                <a:ea typeface="Calibri"/>
                <a:cs typeface="Times New Roman"/>
              </a:rPr>
              <a:t>• Any difficulties in mobility? Managing stairs? Household chores e.g. washing, cooking, etc.</a:t>
            </a:r>
          </a:p>
          <a:p>
            <a:pPr>
              <a:lnSpc>
                <a:spcPct val="115000"/>
              </a:lnSpc>
              <a:spcAft>
                <a:spcPts val="1000"/>
              </a:spcAft>
            </a:pPr>
            <a:r>
              <a:rPr lang="en-US" dirty="0">
                <a:ea typeface="Calibri"/>
                <a:cs typeface="Times New Roman"/>
              </a:rPr>
              <a:t>• Any concerns about future care needs, income, finances, sorting out your affairs? </a:t>
            </a:r>
          </a:p>
          <a:p>
            <a:pPr>
              <a:lnSpc>
                <a:spcPct val="115000"/>
              </a:lnSpc>
              <a:spcAft>
                <a:spcPts val="1000"/>
              </a:spcAft>
            </a:pPr>
            <a:r>
              <a:rPr lang="en-US" dirty="0">
                <a:ea typeface="Calibri"/>
                <a:cs typeface="Times New Roman"/>
              </a:rPr>
              <a:t>Suggested actions to address social and occupational wellbeing</a:t>
            </a:r>
          </a:p>
          <a:p>
            <a:pPr>
              <a:lnSpc>
                <a:spcPct val="115000"/>
              </a:lnSpc>
              <a:spcAft>
                <a:spcPts val="1000"/>
              </a:spcAft>
            </a:pPr>
            <a:r>
              <a:rPr lang="en-US" dirty="0">
                <a:ea typeface="Calibri"/>
                <a:cs typeface="Times New Roman"/>
              </a:rPr>
              <a:t> Establish history of concerns including previous supports/concerns.</a:t>
            </a:r>
          </a:p>
          <a:p>
            <a:pPr>
              <a:lnSpc>
                <a:spcPct val="115000"/>
              </a:lnSpc>
              <a:spcAft>
                <a:spcPts val="1000"/>
              </a:spcAft>
            </a:pPr>
            <a:r>
              <a:rPr lang="en-US" dirty="0">
                <a:ea typeface="Calibri"/>
                <a:cs typeface="Times New Roman"/>
              </a:rPr>
              <a:t> Effect of problem on normal activities/functioning.</a:t>
            </a:r>
          </a:p>
          <a:p>
            <a:pPr>
              <a:lnSpc>
                <a:spcPct val="115000"/>
              </a:lnSpc>
              <a:spcAft>
                <a:spcPts val="1000"/>
              </a:spcAft>
            </a:pPr>
            <a:r>
              <a:rPr lang="en-US" dirty="0">
                <a:ea typeface="Calibri"/>
                <a:cs typeface="Times New Roman"/>
              </a:rPr>
              <a:t> Consider treatment/intervention options.</a:t>
            </a:r>
          </a:p>
          <a:p>
            <a:pPr>
              <a:lnSpc>
                <a:spcPct val="115000"/>
              </a:lnSpc>
              <a:spcAft>
                <a:spcPts val="1000"/>
              </a:spcAft>
            </a:pPr>
            <a:r>
              <a:rPr lang="en-US" dirty="0">
                <a:ea typeface="Calibri"/>
                <a:cs typeface="Times New Roman"/>
              </a:rPr>
              <a:t> Agree implementation plan with the person </a:t>
            </a:r>
          </a:p>
          <a:p>
            <a:pPr>
              <a:lnSpc>
                <a:spcPct val="115000"/>
              </a:lnSpc>
              <a:spcAft>
                <a:spcPts val="1000"/>
              </a:spcAft>
            </a:pPr>
            <a:r>
              <a:rPr lang="en-US" dirty="0">
                <a:ea typeface="Calibri"/>
                <a:cs typeface="Times New Roman"/>
              </a:rPr>
              <a:t> Can needs be met by current treating team?</a:t>
            </a:r>
          </a:p>
          <a:p>
            <a:pPr>
              <a:lnSpc>
                <a:spcPct val="115000"/>
              </a:lnSpc>
              <a:spcAft>
                <a:spcPts val="1000"/>
              </a:spcAft>
            </a:pPr>
            <a:r>
              <a:rPr lang="en-US" dirty="0">
                <a:ea typeface="Calibri"/>
                <a:cs typeface="Times New Roman"/>
              </a:rPr>
              <a:t> If sufficiently complex then consider referral to SPC service.</a:t>
            </a:r>
          </a:p>
        </p:txBody>
      </p:sp>
    </p:spTree>
    <p:extLst>
      <p:ext uri="{BB962C8B-B14F-4D97-AF65-F5344CB8AC3E}">
        <p14:creationId xmlns:p14="http://schemas.microsoft.com/office/powerpoint/2010/main" val="130842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lnSpc>
                <a:spcPct val="115000"/>
              </a:lnSpc>
              <a:spcBef>
                <a:spcPts val="0"/>
              </a:spcBef>
              <a:spcAft>
                <a:spcPts val="1000"/>
              </a:spcAft>
            </a:pPr>
            <a:r>
              <a:rPr lang="en-US" sz="2400" dirty="0">
                <a:solidFill>
                  <a:prstClr val="black"/>
                </a:solidFill>
                <a:ea typeface="Calibri"/>
                <a:cs typeface="Times New Roman"/>
              </a:rPr>
              <a:t>Domain 3: Psychological wellbeing</a:t>
            </a:r>
            <a:br>
              <a:rPr lang="en-US" sz="2400" dirty="0">
                <a:solidFill>
                  <a:prstClr val="black"/>
                </a:solidFill>
                <a:ea typeface="Calibri"/>
                <a:cs typeface="Times New Roman"/>
              </a:rPr>
            </a:br>
            <a:endParaRPr lang="en-US" sz="5400" dirty="0"/>
          </a:p>
        </p:txBody>
      </p:sp>
      <p:sp>
        <p:nvSpPr>
          <p:cNvPr id="3" name="Rectangle 2"/>
          <p:cNvSpPr/>
          <p:nvPr/>
        </p:nvSpPr>
        <p:spPr>
          <a:xfrm>
            <a:off x="1981200" y="1676400"/>
            <a:ext cx="8229600" cy="2626104"/>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 Mood and interest</a:t>
            </a:r>
          </a:p>
          <a:p>
            <a:pPr lvl="0">
              <a:lnSpc>
                <a:spcPct val="115000"/>
              </a:lnSpc>
              <a:spcAft>
                <a:spcPts val="1000"/>
              </a:spcAft>
            </a:pPr>
            <a:r>
              <a:rPr lang="en-US" dirty="0">
                <a:solidFill>
                  <a:prstClr val="black"/>
                </a:solidFill>
                <a:ea typeface="Calibri"/>
                <a:cs typeface="Times New Roman"/>
              </a:rPr>
              <a:t> Adjustment to illness</a:t>
            </a:r>
          </a:p>
          <a:p>
            <a:pPr lvl="0">
              <a:lnSpc>
                <a:spcPct val="115000"/>
              </a:lnSpc>
              <a:spcAft>
                <a:spcPts val="1000"/>
              </a:spcAft>
            </a:pPr>
            <a:r>
              <a:rPr lang="en-US" dirty="0">
                <a:solidFill>
                  <a:prstClr val="black"/>
                </a:solidFill>
                <a:ea typeface="Calibri"/>
                <a:cs typeface="Times New Roman"/>
              </a:rPr>
              <a:t> Resources and strengths</a:t>
            </a:r>
          </a:p>
          <a:p>
            <a:pPr>
              <a:lnSpc>
                <a:spcPct val="115000"/>
              </a:lnSpc>
              <a:spcAft>
                <a:spcPts val="1000"/>
              </a:spcAft>
            </a:pPr>
            <a:r>
              <a:rPr lang="en-US" dirty="0">
                <a:solidFill>
                  <a:prstClr val="black"/>
                </a:solidFill>
                <a:ea typeface="Calibri"/>
                <a:cs typeface="Times New Roman"/>
              </a:rPr>
              <a:t> Uncontrolled multidimensional pain (total pain)</a:t>
            </a:r>
            <a:r>
              <a:rPr lang="en-US" dirty="0">
                <a:ea typeface="Calibri"/>
                <a:cs typeface="Times New Roman"/>
              </a:rPr>
              <a:t> </a:t>
            </a:r>
          </a:p>
          <a:p>
            <a:pPr>
              <a:lnSpc>
                <a:spcPct val="115000"/>
              </a:lnSpc>
              <a:spcAft>
                <a:spcPts val="1000"/>
              </a:spcAft>
            </a:pPr>
            <a:r>
              <a:rPr lang="en-US" dirty="0">
                <a:ea typeface="Calibri"/>
                <a:cs typeface="Times New Roman"/>
              </a:rPr>
              <a:t> Pre-existing mental illness</a:t>
            </a:r>
          </a:p>
          <a:p>
            <a:pPr lvl="0">
              <a:lnSpc>
                <a:spcPct val="115000"/>
              </a:lnSpc>
              <a:spcAft>
                <a:spcPts val="1000"/>
              </a:spcAft>
            </a:pPr>
            <a:endParaRPr lang="en-US" dirty="0">
              <a:solidFill>
                <a:prstClr val="black"/>
              </a:solidFill>
              <a:ea typeface="Calibri"/>
              <a:cs typeface="Times New Roman"/>
            </a:endParaRPr>
          </a:p>
        </p:txBody>
      </p:sp>
    </p:spTree>
    <p:extLst>
      <p:ext uri="{BB962C8B-B14F-4D97-AF65-F5344CB8AC3E}">
        <p14:creationId xmlns:p14="http://schemas.microsoft.com/office/powerpoint/2010/main" val="232560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2B7437C-98ED-4AE4-B805-AD56FC7D3209}"/>
              </a:ext>
            </a:extLst>
          </p:cNvPr>
          <p:cNvSpPr/>
          <p:nvPr/>
        </p:nvSpPr>
        <p:spPr>
          <a:xfrm>
            <a:off x="2133600" y="1676400"/>
            <a:ext cx="4572000" cy="2626104"/>
          </a:xfrm>
          <a:prstGeom prst="rect">
            <a:avLst/>
          </a:prstGeom>
        </p:spPr>
        <p:txBody>
          <a:bodyPr>
            <a:spAutoFit/>
          </a:bodyPr>
          <a:lstStyle/>
          <a:p>
            <a:pPr>
              <a:lnSpc>
                <a:spcPct val="115000"/>
              </a:lnSpc>
              <a:spcAft>
                <a:spcPts val="1000"/>
              </a:spcAft>
            </a:pPr>
            <a:r>
              <a:rPr lang="en-US" b="1" dirty="0">
                <a:ea typeface="Calibri"/>
                <a:cs typeface="Times New Roman"/>
              </a:rPr>
              <a:t>Mood and interest</a:t>
            </a:r>
          </a:p>
          <a:p>
            <a:pPr>
              <a:lnSpc>
                <a:spcPct val="115000"/>
              </a:lnSpc>
              <a:spcAft>
                <a:spcPts val="1000"/>
              </a:spcAft>
            </a:pPr>
            <a:r>
              <a:rPr lang="en-US" dirty="0">
                <a:ea typeface="Calibri"/>
                <a:cs typeface="Times New Roman"/>
              </a:rPr>
              <a:t>During the last month have you:</a:t>
            </a:r>
          </a:p>
          <a:p>
            <a:pPr>
              <a:lnSpc>
                <a:spcPct val="115000"/>
              </a:lnSpc>
              <a:spcAft>
                <a:spcPts val="1000"/>
              </a:spcAft>
            </a:pPr>
            <a:r>
              <a:rPr lang="en-US" dirty="0">
                <a:ea typeface="Calibri"/>
                <a:cs typeface="Times New Roman"/>
              </a:rPr>
              <a:t>Been feeling down and/or hopeless? </a:t>
            </a:r>
          </a:p>
          <a:p>
            <a:pPr>
              <a:lnSpc>
                <a:spcPct val="115000"/>
              </a:lnSpc>
              <a:spcAft>
                <a:spcPts val="1000"/>
              </a:spcAft>
            </a:pPr>
            <a:r>
              <a:rPr lang="en-US" dirty="0">
                <a:ea typeface="Calibri"/>
                <a:cs typeface="Times New Roman"/>
              </a:rPr>
              <a:t>Lost enjoyment in interests?</a:t>
            </a:r>
          </a:p>
          <a:p>
            <a:pPr>
              <a:lnSpc>
                <a:spcPct val="115000"/>
              </a:lnSpc>
              <a:spcAft>
                <a:spcPts val="1000"/>
              </a:spcAft>
            </a:pPr>
            <a:r>
              <a:rPr lang="en-US" dirty="0">
                <a:ea typeface="Calibri"/>
                <a:cs typeface="Times New Roman"/>
              </a:rPr>
              <a:t>Are you depressed? </a:t>
            </a:r>
          </a:p>
          <a:p>
            <a:pPr>
              <a:lnSpc>
                <a:spcPct val="115000"/>
              </a:lnSpc>
              <a:spcAft>
                <a:spcPts val="1000"/>
              </a:spcAft>
            </a:pPr>
            <a:r>
              <a:rPr lang="en-US" dirty="0">
                <a:ea typeface="Calibri"/>
                <a:cs typeface="Times New Roman"/>
              </a:rPr>
              <a:t>Do you feel tense or anxious?</a:t>
            </a:r>
          </a:p>
        </p:txBody>
      </p:sp>
    </p:spTree>
    <p:extLst>
      <p:ext uri="{BB962C8B-B14F-4D97-AF65-F5344CB8AC3E}">
        <p14:creationId xmlns:p14="http://schemas.microsoft.com/office/powerpoint/2010/main" val="15831850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CTD</a:t>
            </a:r>
          </a:p>
        </p:txBody>
      </p:sp>
      <p:sp>
        <p:nvSpPr>
          <p:cNvPr id="3" name="Rectangle 2"/>
          <p:cNvSpPr/>
          <p:nvPr/>
        </p:nvSpPr>
        <p:spPr>
          <a:xfrm>
            <a:off x="533400" y="1500524"/>
            <a:ext cx="8229600" cy="3538405"/>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Have you ever had a panic attack?</a:t>
            </a:r>
          </a:p>
          <a:p>
            <a:pPr lvl="0">
              <a:lnSpc>
                <a:spcPct val="115000"/>
              </a:lnSpc>
              <a:spcAft>
                <a:spcPts val="1000"/>
              </a:spcAft>
            </a:pPr>
            <a:r>
              <a:rPr lang="en-US" dirty="0">
                <a:solidFill>
                  <a:prstClr val="black"/>
                </a:solidFill>
                <a:ea typeface="Calibri"/>
                <a:cs typeface="Times New Roman"/>
              </a:rPr>
              <a:t>Are there things you are looking forward to?</a:t>
            </a:r>
          </a:p>
          <a:p>
            <a:pPr lvl="0">
              <a:lnSpc>
                <a:spcPct val="115000"/>
              </a:lnSpc>
              <a:spcAft>
                <a:spcPts val="1000"/>
              </a:spcAft>
            </a:pPr>
            <a:r>
              <a:rPr lang="en-US" dirty="0">
                <a:solidFill>
                  <a:prstClr val="black"/>
                </a:solidFill>
                <a:ea typeface="Calibri"/>
                <a:cs typeface="Times New Roman"/>
              </a:rPr>
              <a:t>Adjustment to illness </a:t>
            </a:r>
          </a:p>
          <a:p>
            <a:pPr lvl="0">
              <a:lnSpc>
                <a:spcPct val="115000"/>
              </a:lnSpc>
              <a:spcAft>
                <a:spcPts val="1000"/>
              </a:spcAft>
            </a:pPr>
            <a:r>
              <a:rPr lang="en-US" dirty="0">
                <a:solidFill>
                  <a:prstClr val="black"/>
                </a:solidFill>
                <a:ea typeface="Calibri"/>
                <a:cs typeface="Times New Roman"/>
              </a:rPr>
              <a:t>What is your understanding of your illness?</a:t>
            </a:r>
          </a:p>
          <a:p>
            <a:pPr lvl="0">
              <a:lnSpc>
                <a:spcPct val="115000"/>
              </a:lnSpc>
              <a:spcAft>
                <a:spcPts val="1000"/>
              </a:spcAft>
            </a:pPr>
            <a:r>
              <a:rPr lang="en-US" dirty="0">
                <a:solidFill>
                  <a:prstClr val="black"/>
                </a:solidFill>
                <a:ea typeface="Calibri"/>
                <a:cs typeface="Times New Roman"/>
              </a:rPr>
              <a:t>Resources and strengths </a:t>
            </a:r>
          </a:p>
          <a:p>
            <a:pPr lvl="0">
              <a:lnSpc>
                <a:spcPct val="115000"/>
              </a:lnSpc>
              <a:spcAft>
                <a:spcPts val="1000"/>
              </a:spcAft>
            </a:pPr>
            <a:r>
              <a:rPr lang="en-US" dirty="0">
                <a:solidFill>
                  <a:prstClr val="black"/>
                </a:solidFill>
                <a:ea typeface="Calibri"/>
                <a:cs typeface="Times New Roman"/>
              </a:rPr>
              <a:t>What is a source of support for you?</a:t>
            </a:r>
          </a:p>
          <a:p>
            <a:pPr lvl="0">
              <a:lnSpc>
                <a:spcPct val="115000"/>
              </a:lnSpc>
              <a:spcAft>
                <a:spcPts val="1000"/>
              </a:spcAft>
            </a:pPr>
            <a:r>
              <a:rPr lang="en-US" dirty="0">
                <a:solidFill>
                  <a:prstClr val="black"/>
                </a:solidFill>
                <a:ea typeface="Calibri"/>
                <a:cs typeface="Times New Roman"/>
              </a:rPr>
              <a:t>Look for a range of possible supports: people, hobbies, faith, beliefs.</a:t>
            </a:r>
          </a:p>
          <a:p>
            <a:pPr lvl="0">
              <a:lnSpc>
                <a:spcPct val="115000"/>
              </a:lnSpc>
              <a:spcAft>
                <a:spcPts val="1000"/>
              </a:spcAft>
            </a:pPr>
            <a:endParaRPr lang="en-US" dirty="0">
              <a:solidFill>
                <a:prstClr val="black"/>
              </a:solidFill>
              <a:ea typeface="Calibri"/>
              <a:cs typeface="Times New Roman"/>
            </a:endParaRPr>
          </a:p>
        </p:txBody>
      </p:sp>
    </p:spTree>
    <p:extLst>
      <p:ext uri="{BB962C8B-B14F-4D97-AF65-F5344CB8AC3E}">
        <p14:creationId xmlns:p14="http://schemas.microsoft.com/office/powerpoint/2010/main" val="4192066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8229600" cy="1143000"/>
          </a:xfrm>
        </p:spPr>
        <p:txBody>
          <a:bodyPr/>
          <a:lstStyle/>
          <a:p>
            <a:r>
              <a:rPr lang="en-US" dirty="0"/>
              <a:t>Principles of PC CTD..</a:t>
            </a:r>
          </a:p>
        </p:txBody>
      </p:sp>
      <p:sp>
        <p:nvSpPr>
          <p:cNvPr id="3" name="Rectangle 2"/>
          <p:cNvSpPr/>
          <p:nvPr/>
        </p:nvSpPr>
        <p:spPr>
          <a:xfrm>
            <a:off x="304800" y="1374335"/>
            <a:ext cx="7924800" cy="3410164"/>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 Provides relief from pain and other distressing symptoms.</a:t>
            </a:r>
          </a:p>
          <a:p>
            <a:pPr lvl="0">
              <a:lnSpc>
                <a:spcPct val="115000"/>
              </a:lnSpc>
              <a:spcAft>
                <a:spcPts val="1000"/>
              </a:spcAft>
            </a:pPr>
            <a:r>
              <a:rPr lang="en-US" dirty="0">
                <a:solidFill>
                  <a:prstClr val="black"/>
                </a:solidFill>
                <a:ea typeface="Calibri"/>
                <a:cs typeface="Times New Roman"/>
              </a:rPr>
              <a:t>- Offers a support system to help individuals live as actively as possible until death </a:t>
            </a:r>
          </a:p>
          <a:p>
            <a:pPr lvl="0">
              <a:lnSpc>
                <a:spcPct val="115000"/>
              </a:lnSpc>
              <a:spcAft>
                <a:spcPts val="1000"/>
              </a:spcAft>
            </a:pPr>
            <a:r>
              <a:rPr lang="en-US" dirty="0">
                <a:solidFill>
                  <a:prstClr val="black"/>
                </a:solidFill>
                <a:ea typeface="Calibri"/>
                <a:cs typeface="Times New Roman"/>
              </a:rPr>
              <a:t>- Promotes quality of life and choice for the individual and family.</a:t>
            </a:r>
          </a:p>
          <a:p>
            <a:pPr lvl="0">
              <a:lnSpc>
                <a:spcPct val="115000"/>
              </a:lnSpc>
              <a:spcAft>
                <a:spcPts val="1000"/>
              </a:spcAft>
            </a:pPr>
            <a:r>
              <a:rPr lang="en-US" dirty="0">
                <a:solidFill>
                  <a:prstClr val="black"/>
                </a:solidFill>
                <a:ea typeface="Calibri"/>
                <a:cs typeface="Times New Roman"/>
              </a:rPr>
              <a:t>- Offers a support system to help families cope during the person’s illness and during their own bereavement.</a:t>
            </a:r>
          </a:p>
          <a:p>
            <a:pPr lvl="0">
              <a:lnSpc>
                <a:spcPct val="115000"/>
              </a:lnSpc>
              <a:spcAft>
                <a:spcPts val="1000"/>
              </a:spcAft>
            </a:pPr>
            <a:r>
              <a:rPr lang="en-US" dirty="0">
                <a:solidFill>
                  <a:prstClr val="black"/>
                </a:solidFill>
                <a:ea typeface="Calibri"/>
                <a:cs typeface="Times New Roman"/>
              </a:rPr>
              <a:t>-</a:t>
            </a:r>
            <a:r>
              <a:rPr lang="en-US">
                <a:solidFill>
                  <a:prstClr val="black"/>
                </a:solidFill>
                <a:ea typeface="Calibri"/>
                <a:cs typeface="Times New Roman"/>
              </a:rPr>
              <a:t> </a:t>
            </a:r>
            <a:r>
              <a:rPr lang="en-US" dirty="0">
                <a:solidFill>
                  <a:prstClr val="black"/>
                </a:solidFill>
                <a:ea typeface="Calibri"/>
                <a:cs typeface="Times New Roman"/>
              </a:rPr>
              <a:t>Values and promotes interdisciplinary team-working Indication</a:t>
            </a:r>
          </a:p>
          <a:p>
            <a:pPr lvl="0">
              <a:lnSpc>
                <a:spcPct val="115000"/>
              </a:lnSpc>
              <a:spcAft>
                <a:spcPts val="1000"/>
              </a:spcAft>
            </a:pPr>
            <a:endParaRPr lang="en-US" dirty="0">
              <a:solidFill>
                <a:prstClr val="black"/>
              </a:solidFill>
              <a:ea typeface="Calibri"/>
              <a:cs typeface="Times New Roman"/>
            </a:endParaRPr>
          </a:p>
          <a:p>
            <a:pPr lvl="0">
              <a:lnSpc>
                <a:spcPct val="115000"/>
              </a:lnSpc>
              <a:spcAft>
                <a:spcPts val="1000"/>
              </a:spcAft>
            </a:pPr>
            <a:endParaRPr lang="en-US" dirty="0">
              <a:solidFill>
                <a:prstClr val="black"/>
              </a:solidFill>
              <a:ea typeface="Calibri"/>
              <a:cs typeface="Times New Roman"/>
            </a:endParaRPr>
          </a:p>
        </p:txBody>
      </p:sp>
    </p:spTree>
    <p:extLst>
      <p:ext uri="{BB962C8B-B14F-4D97-AF65-F5344CB8AC3E}">
        <p14:creationId xmlns:p14="http://schemas.microsoft.com/office/powerpoint/2010/main" val="1937755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lnSpc>
                <a:spcPct val="115000"/>
              </a:lnSpc>
              <a:spcBef>
                <a:spcPts val="0"/>
              </a:spcBef>
              <a:spcAft>
                <a:spcPts val="1000"/>
              </a:spcAft>
            </a:pPr>
            <a:r>
              <a:rPr lang="en-US" sz="1800" b="1" dirty="0">
                <a:solidFill>
                  <a:prstClr val="black"/>
                </a:solidFill>
                <a:ea typeface="Calibri"/>
                <a:cs typeface="Times New Roman"/>
              </a:rPr>
              <a:t>Total pain</a:t>
            </a:r>
            <a:br>
              <a:rPr lang="en-US" sz="1800" dirty="0">
                <a:solidFill>
                  <a:prstClr val="black"/>
                </a:solidFill>
                <a:ea typeface="Calibri"/>
                <a:cs typeface="Times New Roman"/>
              </a:rPr>
            </a:br>
            <a:endParaRPr lang="en-US" dirty="0"/>
          </a:p>
        </p:txBody>
      </p:sp>
      <p:sp>
        <p:nvSpPr>
          <p:cNvPr id="3" name="Rectangle 2"/>
          <p:cNvSpPr/>
          <p:nvPr/>
        </p:nvSpPr>
        <p:spPr>
          <a:xfrm>
            <a:off x="457200" y="1447800"/>
            <a:ext cx="8229600" cy="3709990"/>
          </a:xfrm>
          <a:prstGeom prst="rect">
            <a:avLst/>
          </a:prstGeom>
        </p:spPr>
        <p:txBody>
          <a:bodyPr wrap="square">
            <a:spAutoFit/>
          </a:bodyPr>
          <a:lstStyle/>
          <a:p>
            <a:pPr>
              <a:lnSpc>
                <a:spcPct val="115000"/>
              </a:lnSpc>
              <a:spcAft>
                <a:spcPts val="1000"/>
              </a:spcAft>
            </a:pPr>
            <a:r>
              <a:rPr lang="en-US" dirty="0">
                <a:ea typeface="Calibri"/>
                <a:cs typeface="Times New Roman"/>
              </a:rPr>
              <a:t> Uncontrolled multidimensional pain e.g. psychosocial, spiritual pain</a:t>
            </a:r>
          </a:p>
          <a:p>
            <a:pPr>
              <a:lnSpc>
                <a:spcPct val="115000"/>
              </a:lnSpc>
              <a:spcAft>
                <a:spcPts val="1000"/>
              </a:spcAft>
            </a:pPr>
            <a:r>
              <a:rPr lang="en-US" dirty="0">
                <a:ea typeface="Calibri"/>
                <a:cs typeface="Times New Roman"/>
              </a:rPr>
              <a:t> Consider if distress is contributing to physical symptoms.</a:t>
            </a:r>
          </a:p>
          <a:p>
            <a:pPr>
              <a:lnSpc>
                <a:spcPct val="115000"/>
              </a:lnSpc>
              <a:spcAft>
                <a:spcPts val="1000"/>
              </a:spcAft>
            </a:pPr>
            <a:r>
              <a:rPr lang="en-US" dirty="0">
                <a:ea typeface="Calibri"/>
                <a:cs typeface="Times New Roman"/>
              </a:rPr>
              <a:t> Are there psychological, social, spiritual issues that may be contributing to symptoms?</a:t>
            </a:r>
          </a:p>
          <a:p>
            <a:pPr>
              <a:lnSpc>
                <a:spcPct val="115000"/>
              </a:lnSpc>
              <a:spcAft>
                <a:spcPts val="1000"/>
              </a:spcAft>
            </a:pPr>
            <a:r>
              <a:rPr lang="en-US" dirty="0">
                <a:ea typeface="Calibri"/>
                <a:cs typeface="Times New Roman"/>
              </a:rPr>
              <a:t> Agree and implement a care plan with the patient and multidisciplinary team.</a:t>
            </a:r>
          </a:p>
          <a:p>
            <a:pPr>
              <a:lnSpc>
                <a:spcPct val="115000"/>
              </a:lnSpc>
              <a:spcAft>
                <a:spcPts val="1000"/>
              </a:spcAft>
            </a:pPr>
            <a:r>
              <a:rPr lang="en-US" dirty="0">
                <a:ea typeface="Calibri"/>
                <a:cs typeface="Times New Roman"/>
              </a:rPr>
              <a:t> Establish whether these needs can be managed by the current treating team.</a:t>
            </a:r>
          </a:p>
          <a:p>
            <a:pPr>
              <a:lnSpc>
                <a:spcPct val="115000"/>
              </a:lnSpc>
              <a:spcAft>
                <a:spcPts val="1000"/>
              </a:spcAft>
            </a:pPr>
            <a:r>
              <a:rPr lang="en-US" dirty="0">
                <a:ea typeface="Calibri"/>
                <a:cs typeface="Times New Roman"/>
              </a:rPr>
              <a:t> If significant complex family and social concerns are identified or anticipated, consider referral to the Specialist </a:t>
            </a:r>
          </a:p>
          <a:p>
            <a:pPr>
              <a:lnSpc>
                <a:spcPct val="115000"/>
              </a:lnSpc>
              <a:spcAft>
                <a:spcPts val="1000"/>
              </a:spcAft>
            </a:pPr>
            <a:r>
              <a:rPr lang="en-US" dirty="0">
                <a:ea typeface="Calibri"/>
                <a:cs typeface="Times New Roman"/>
              </a:rPr>
              <a:t>Palliative Care Service. </a:t>
            </a:r>
          </a:p>
        </p:txBody>
      </p:sp>
    </p:spTree>
    <p:extLst>
      <p:ext uri="{BB962C8B-B14F-4D97-AF65-F5344CB8AC3E}">
        <p14:creationId xmlns:p14="http://schemas.microsoft.com/office/powerpoint/2010/main" val="35046859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lstStyle/>
          <a:p>
            <a:pPr lvl="0">
              <a:lnSpc>
                <a:spcPct val="115000"/>
              </a:lnSpc>
              <a:spcBef>
                <a:spcPts val="0"/>
              </a:spcBef>
              <a:spcAft>
                <a:spcPts val="1000"/>
              </a:spcAft>
            </a:pPr>
            <a:r>
              <a:rPr lang="en-US" sz="1800" b="1" dirty="0">
                <a:solidFill>
                  <a:prstClr val="black"/>
                </a:solidFill>
                <a:ea typeface="Calibri"/>
                <a:cs typeface="Times New Roman"/>
              </a:rPr>
              <a:t>Domain 4: Spiritual wellbeing</a:t>
            </a:r>
            <a:br>
              <a:rPr lang="en-US" sz="1800" b="1" dirty="0">
                <a:solidFill>
                  <a:prstClr val="black"/>
                </a:solidFill>
                <a:ea typeface="Calibri"/>
                <a:cs typeface="Times New Roman"/>
              </a:rPr>
            </a:br>
            <a:endParaRPr lang="en-US" b="1" dirty="0"/>
          </a:p>
        </p:txBody>
      </p:sp>
      <p:sp>
        <p:nvSpPr>
          <p:cNvPr id="3" name="Rectangle 2"/>
          <p:cNvSpPr/>
          <p:nvPr/>
        </p:nvSpPr>
        <p:spPr>
          <a:xfrm>
            <a:off x="457200" y="1524000"/>
            <a:ext cx="8229600" cy="4622291"/>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Suggested approach</a:t>
            </a:r>
          </a:p>
          <a:p>
            <a:pPr lvl="0">
              <a:lnSpc>
                <a:spcPct val="115000"/>
              </a:lnSpc>
              <a:spcAft>
                <a:spcPts val="1000"/>
              </a:spcAft>
            </a:pPr>
            <a:r>
              <a:rPr lang="en-US" dirty="0">
                <a:solidFill>
                  <a:prstClr val="black"/>
                </a:solidFill>
                <a:ea typeface="Calibri"/>
                <a:cs typeface="Times New Roman"/>
              </a:rPr>
              <a:t>H   Sources of hope: </a:t>
            </a:r>
          </a:p>
          <a:p>
            <a:pPr lvl="0">
              <a:lnSpc>
                <a:spcPct val="115000"/>
              </a:lnSpc>
              <a:spcAft>
                <a:spcPts val="1000"/>
              </a:spcAft>
            </a:pPr>
            <a:r>
              <a:rPr lang="en-US" dirty="0">
                <a:solidFill>
                  <a:prstClr val="black"/>
                </a:solidFill>
                <a:ea typeface="Calibri"/>
                <a:cs typeface="Times New Roman"/>
              </a:rPr>
              <a:t>What gives you hope (strength, comfort, peace) in the time of illness?</a:t>
            </a:r>
          </a:p>
          <a:p>
            <a:pPr lvl="0">
              <a:lnSpc>
                <a:spcPct val="115000"/>
              </a:lnSpc>
              <a:spcAft>
                <a:spcPts val="1000"/>
              </a:spcAft>
            </a:pPr>
            <a:r>
              <a:rPr lang="en-US" dirty="0">
                <a:solidFill>
                  <a:prstClr val="black"/>
                </a:solidFill>
                <a:ea typeface="Calibri"/>
                <a:cs typeface="Times New Roman"/>
              </a:rPr>
              <a:t>O   </a:t>
            </a:r>
            <a:r>
              <a:rPr lang="en-US" dirty="0" err="1">
                <a:solidFill>
                  <a:prstClr val="black"/>
                </a:solidFill>
                <a:ea typeface="Calibri"/>
                <a:cs typeface="Times New Roman"/>
              </a:rPr>
              <a:t>Organised</a:t>
            </a:r>
            <a:r>
              <a:rPr lang="en-US" dirty="0">
                <a:solidFill>
                  <a:prstClr val="black"/>
                </a:solidFill>
                <a:ea typeface="Calibri"/>
                <a:cs typeface="Times New Roman"/>
              </a:rPr>
              <a:t> religion:</a:t>
            </a:r>
          </a:p>
          <a:p>
            <a:pPr lvl="0">
              <a:lnSpc>
                <a:spcPct val="115000"/>
              </a:lnSpc>
              <a:spcAft>
                <a:spcPts val="1000"/>
              </a:spcAft>
            </a:pPr>
            <a:r>
              <a:rPr lang="en-US" dirty="0">
                <a:solidFill>
                  <a:prstClr val="black"/>
                </a:solidFill>
                <a:ea typeface="Calibri"/>
                <a:cs typeface="Times New Roman"/>
              </a:rPr>
              <a:t>Are you part or member of religious or spiritual community? Does it help you?</a:t>
            </a:r>
          </a:p>
          <a:p>
            <a:pPr lvl="0">
              <a:lnSpc>
                <a:spcPct val="115000"/>
              </a:lnSpc>
              <a:spcAft>
                <a:spcPts val="1000"/>
              </a:spcAft>
            </a:pPr>
            <a:r>
              <a:rPr lang="en-US" dirty="0">
                <a:solidFill>
                  <a:prstClr val="black"/>
                </a:solidFill>
                <a:ea typeface="Calibri"/>
                <a:cs typeface="Times New Roman"/>
              </a:rPr>
              <a:t>P   Personal spirituality &amp; practices: </a:t>
            </a:r>
          </a:p>
          <a:p>
            <a:pPr lvl="0">
              <a:lnSpc>
                <a:spcPct val="115000"/>
              </a:lnSpc>
              <a:spcAft>
                <a:spcPts val="1000"/>
              </a:spcAft>
            </a:pPr>
            <a:r>
              <a:rPr lang="en-US" dirty="0">
                <a:solidFill>
                  <a:prstClr val="black"/>
                </a:solidFill>
                <a:ea typeface="Calibri"/>
                <a:cs typeface="Times New Roman"/>
              </a:rPr>
              <a:t>What aspects of your spiritual beliefs do you find most helpful and meaningful personally?</a:t>
            </a:r>
          </a:p>
          <a:p>
            <a:pPr lvl="0">
              <a:lnSpc>
                <a:spcPct val="115000"/>
              </a:lnSpc>
              <a:spcAft>
                <a:spcPts val="1000"/>
              </a:spcAft>
            </a:pPr>
            <a:r>
              <a:rPr lang="en-US" dirty="0">
                <a:solidFill>
                  <a:prstClr val="black"/>
                </a:solidFill>
                <a:ea typeface="Calibri"/>
                <a:cs typeface="Times New Roman"/>
              </a:rPr>
              <a:t>E   Effect on medical care and end of life issues:</a:t>
            </a:r>
          </a:p>
          <a:p>
            <a:pPr lvl="0">
              <a:lnSpc>
                <a:spcPct val="115000"/>
              </a:lnSpc>
              <a:spcAft>
                <a:spcPts val="1000"/>
              </a:spcAft>
            </a:pPr>
            <a:r>
              <a:rPr lang="en-US" dirty="0">
                <a:solidFill>
                  <a:prstClr val="black"/>
                </a:solidFill>
                <a:ea typeface="Calibri"/>
                <a:cs typeface="Times New Roman"/>
              </a:rPr>
              <a:t>How do your beliefs affect the kind of care you would like me to provide over the next few days/weeks/months? </a:t>
            </a:r>
          </a:p>
        </p:txBody>
      </p:sp>
    </p:spTree>
    <p:extLst>
      <p:ext uri="{BB962C8B-B14F-4D97-AF65-F5344CB8AC3E}">
        <p14:creationId xmlns:p14="http://schemas.microsoft.com/office/powerpoint/2010/main" val="21082108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lnSpc>
                <a:spcPct val="115000"/>
              </a:lnSpc>
              <a:spcBef>
                <a:spcPts val="0"/>
              </a:spcBef>
              <a:spcAft>
                <a:spcPts val="1000"/>
              </a:spcAft>
            </a:pPr>
            <a:r>
              <a:rPr lang="en-US" sz="1800" b="1" dirty="0">
                <a:solidFill>
                  <a:prstClr val="black"/>
                </a:solidFill>
                <a:ea typeface="Calibri"/>
                <a:cs typeface="Times New Roman"/>
              </a:rPr>
              <a:t>Domain 4: Suggested actions</a:t>
            </a:r>
            <a:br>
              <a:rPr lang="en-US" sz="1800" b="1" dirty="0">
                <a:solidFill>
                  <a:prstClr val="black"/>
                </a:solidFill>
                <a:ea typeface="Calibri"/>
                <a:cs typeface="Times New Roman"/>
              </a:rPr>
            </a:br>
            <a:endParaRPr lang="en-US" b="1" dirty="0"/>
          </a:p>
        </p:txBody>
      </p:sp>
      <p:sp>
        <p:nvSpPr>
          <p:cNvPr id="3" name="Rectangle 2"/>
          <p:cNvSpPr/>
          <p:nvPr/>
        </p:nvSpPr>
        <p:spPr>
          <a:xfrm>
            <a:off x="457200" y="1752600"/>
            <a:ext cx="8229600" cy="4175502"/>
          </a:xfrm>
          <a:prstGeom prst="rect">
            <a:avLst/>
          </a:prstGeom>
        </p:spPr>
        <p:txBody>
          <a:bodyPr wrap="square">
            <a:spAutoFit/>
          </a:bodyPr>
          <a:lstStyle/>
          <a:p>
            <a:pPr>
              <a:lnSpc>
                <a:spcPct val="115000"/>
              </a:lnSpc>
              <a:spcAft>
                <a:spcPts val="1000"/>
              </a:spcAft>
            </a:pPr>
            <a:r>
              <a:rPr lang="en-US" dirty="0">
                <a:ea typeface="Calibri"/>
                <a:cs typeface="Times New Roman"/>
              </a:rPr>
              <a:t> Agree and implement a care plan with the patient and multidisciplinary team. This may include referral to pastoral care service.</a:t>
            </a:r>
          </a:p>
          <a:p>
            <a:pPr>
              <a:lnSpc>
                <a:spcPct val="115000"/>
              </a:lnSpc>
              <a:spcAft>
                <a:spcPts val="1000"/>
              </a:spcAft>
            </a:pPr>
            <a:r>
              <a:rPr lang="en-US" dirty="0">
                <a:ea typeface="Calibri"/>
                <a:cs typeface="Times New Roman"/>
              </a:rPr>
              <a:t> Establish whether these needs can be managed by the current treating team.</a:t>
            </a:r>
          </a:p>
          <a:p>
            <a:pPr>
              <a:lnSpc>
                <a:spcPct val="115000"/>
              </a:lnSpc>
              <a:spcAft>
                <a:spcPts val="1000"/>
              </a:spcAft>
            </a:pPr>
            <a:r>
              <a:rPr lang="en-US" dirty="0">
                <a:ea typeface="Calibri"/>
                <a:cs typeface="Times New Roman"/>
              </a:rPr>
              <a:t> If significant complex spiritual concerns are identified or anticipated, consider referral to specialist palliative care service. </a:t>
            </a:r>
          </a:p>
          <a:p>
            <a:pPr>
              <a:lnSpc>
                <a:spcPct val="115000"/>
              </a:lnSpc>
              <a:spcAft>
                <a:spcPts val="1000"/>
              </a:spcAft>
            </a:pPr>
            <a:r>
              <a:rPr lang="en-US" dirty="0">
                <a:ea typeface="Calibri"/>
                <a:cs typeface="Times New Roman"/>
              </a:rPr>
              <a:t>On completion of assessment</a:t>
            </a:r>
          </a:p>
          <a:p>
            <a:pPr>
              <a:lnSpc>
                <a:spcPct val="115000"/>
              </a:lnSpc>
              <a:spcAft>
                <a:spcPts val="1000"/>
              </a:spcAft>
            </a:pPr>
            <a:r>
              <a:rPr lang="en-US" dirty="0">
                <a:ea typeface="Calibri"/>
                <a:cs typeface="Times New Roman"/>
              </a:rPr>
              <a:t> Can specific needs be met by current treating team?  Yes  No</a:t>
            </a:r>
          </a:p>
          <a:p>
            <a:pPr>
              <a:lnSpc>
                <a:spcPct val="115000"/>
              </a:lnSpc>
              <a:spcAft>
                <a:spcPts val="1000"/>
              </a:spcAft>
            </a:pPr>
            <a:r>
              <a:rPr lang="en-US" dirty="0">
                <a:ea typeface="Calibri"/>
                <a:cs typeface="Times New Roman"/>
              </a:rPr>
              <a:t>Decide on appropriate actions</a:t>
            </a:r>
          </a:p>
          <a:p>
            <a:pPr>
              <a:lnSpc>
                <a:spcPct val="115000"/>
              </a:lnSpc>
              <a:spcAft>
                <a:spcPts val="1000"/>
              </a:spcAft>
            </a:pPr>
            <a:r>
              <a:rPr lang="en-US" dirty="0">
                <a:ea typeface="Calibri"/>
                <a:cs typeface="Times New Roman"/>
              </a:rPr>
              <a:t>Discuss option to refer to SPC service with person and gain consent</a:t>
            </a:r>
          </a:p>
          <a:p>
            <a:pPr>
              <a:lnSpc>
                <a:spcPct val="115000"/>
              </a:lnSpc>
              <a:spcAft>
                <a:spcPts val="1000"/>
              </a:spcAft>
            </a:pPr>
            <a:r>
              <a:rPr lang="en-US" dirty="0">
                <a:ea typeface="Calibri"/>
                <a:cs typeface="Times New Roman"/>
              </a:rPr>
              <a:t>Refer to SPC service </a:t>
            </a:r>
          </a:p>
        </p:txBody>
      </p:sp>
    </p:spTree>
    <p:extLst>
      <p:ext uri="{BB962C8B-B14F-4D97-AF65-F5344CB8AC3E}">
        <p14:creationId xmlns:p14="http://schemas.microsoft.com/office/powerpoint/2010/main" val="8820282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Indications for PC.</a:t>
            </a:r>
            <a:br>
              <a:rPr lang="en-US" dirty="0"/>
            </a:br>
            <a:endParaRPr lang="en-US" dirty="0"/>
          </a:p>
        </p:txBody>
      </p:sp>
      <p:sp>
        <p:nvSpPr>
          <p:cNvPr id="3" name="Rectangle 2"/>
          <p:cNvSpPr/>
          <p:nvPr/>
        </p:nvSpPr>
        <p:spPr>
          <a:xfrm>
            <a:off x="609600" y="1676400"/>
            <a:ext cx="8077200" cy="3900298"/>
          </a:xfrm>
          <a:prstGeom prst="rect">
            <a:avLst/>
          </a:prstGeom>
        </p:spPr>
        <p:txBody>
          <a:bodyPr wrap="square">
            <a:spAutoFit/>
          </a:bodyPr>
          <a:lstStyle/>
          <a:p>
            <a:pPr>
              <a:lnSpc>
                <a:spcPct val="115000"/>
              </a:lnSpc>
              <a:spcAft>
                <a:spcPts val="1000"/>
              </a:spcAft>
            </a:pPr>
            <a:r>
              <a:rPr lang="en-US" dirty="0">
                <a:ea typeface="Calibri"/>
                <a:cs typeface="Times New Roman"/>
              </a:rPr>
              <a:t>All persons with a life-limiting condition irrespective of age or setting </a:t>
            </a:r>
          </a:p>
          <a:p>
            <a:pPr>
              <a:lnSpc>
                <a:spcPct val="115000"/>
              </a:lnSpc>
              <a:spcAft>
                <a:spcPts val="1000"/>
              </a:spcAft>
            </a:pPr>
            <a:r>
              <a:rPr lang="en-US" dirty="0">
                <a:ea typeface="Calibri"/>
                <a:cs typeface="Times New Roman"/>
              </a:rPr>
              <a:t> Life limiting conditions</a:t>
            </a:r>
          </a:p>
          <a:p>
            <a:pPr>
              <a:lnSpc>
                <a:spcPct val="115000"/>
              </a:lnSpc>
              <a:spcAft>
                <a:spcPts val="1000"/>
              </a:spcAft>
            </a:pPr>
            <a:r>
              <a:rPr lang="en-US" dirty="0">
                <a:ea typeface="Calibri"/>
                <a:cs typeface="Times New Roman"/>
              </a:rPr>
              <a:t>A life-limiting condition is a condition, illness or disease which is progressive and fatal and cannot be reversed by treatment (Glossary of Terms 2014, National Clinical Programme for Palliative Care) providers of palliative care. </a:t>
            </a:r>
          </a:p>
          <a:p>
            <a:pPr>
              <a:lnSpc>
                <a:spcPct val="115000"/>
              </a:lnSpc>
              <a:spcAft>
                <a:spcPts val="1000"/>
              </a:spcAft>
            </a:pPr>
            <a:r>
              <a:rPr lang="en-US" dirty="0">
                <a:ea typeface="Calibri"/>
                <a:cs typeface="Times New Roman"/>
              </a:rPr>
              <a:t>Characteristics of a palliative care approach</a:t>
            </a:r>
          </a:p>
          <a:p>
            <a:pPr>
              <a:lnSpc>
                <a:spcPct val="115000"/>
              </a:lnSpc>
              <a:spcAft>
                <a:spcPts val="1000"/>
              </a:spcAft>
            </a:pPr>
            <a:r>
              <a:rPr lang="en-US" dirty="0">
                <a:ea typeface="Calibri"/>
                <a:cs typeface="Times New Roman"/>
              </a:rPr>
              <a:t>Open sensitive communication with the person, family and colleagues Holistic approach including life experiences and current situation</a:t>
            </a:r>
          </a:p>
          <a:p>
            <a:pPr>
              <a:lnSpc>
                <a:spcPct val="115000"/>
              </a:lnSpc>
              <a:spcAft>
                <a:spcPts val="1000"/>
              </a:spcAft>
            </a:pPr>
            <a:r>
              <a:rPr lang="en-US" dirty="0">
                <a:ea typeface="Calibri"/>
                <a:cs typeface="Times New Roman"/>
              </a:rPr>
              <a:t>Care for dying person and those who matter to them and bereavement support to family.</a:t>
            </a:r>
          </a:p>
        </p:txBody>
      </p:sp>
    </p:spTree>
    <p:extLst>
      <p:ext uri="{BB962C8B-B14F-4D97-AF65-F5344CB8AC3E}">
        <p14:creationId xmlns:p14="http://schemas.microsoft.com/office/powerpoint/2010/main" val="1757698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83A3FC-EA19-4283-B686-DCDE217F06CC}"/>
              </a:ext>
            </a:extLst>
          </p:cNvPr>
          <p:cNvSpPr/>
          <p:nvPr/>
        </p:nvSpPr>
        <p:spPr>
          <a:xfrm>
            <a:off x="1676400" y="1371600"/>
            <a:ext cx="4724400" cy="3900298"/>
          </a:xfrm>
          <a:prstGeom prst="rect">
            <a:avLst/>
          </a:prstGeom>
        </p:spPr>
        <p:txBody>
          <a:bodyPr wrap="square">
            <a:spAutoFit/>
          </a:bodyPr>
          <a:lstStyle/>
          <a:p>
            <a:pPr>
              <a:lnSpc>
                <a:spcPct val="115000"/>
              </a:lnSpc>
              <a:spcAft>
                <a:spcPts val="1000"/>
              </a:spcAft>
            </a:pPr>
            <a:r>
              <a:rPr lang="en-US" b="1" dirty="0">
                <a:ea typeface="Calibri"/>
                <a:cs typeface="Times New Roman"/>
              </a:rPr>
              <a:t>Characteristics of a palliative care approach</a:t>
            </a:r>
          </a:p>
          <a:p>
            <a:pPr>
              <a:lnSpc>
                <a:spcPct val="115000"/>
              </a:lnSpc>
              <a:spcAft>
                <a:spcPts val="1000"/>
              </a:spcAft>
            </a:pPr>
            <a:r>
              <a:rPr lang="en-US" dirty="0">
                <a:ea typeface="Calibri"/>
                <a:cs typeface="Times New Roman"/>
              </a:rPr>
              <a:t>Open sensitive communication with the person, family and colleagues Holistic approach including life experiences and current situation</a:t>
            </a:r>
          </a:p>
          <a:p>
            <a:pPr>
              <a:lnSpc>
                <a:spcPct val="115000"/>
              </a:lnSpc>
              <a:spcAft>
                <a:spcPts val="1000"/>
              </a:spcAft>
            </a:pPr>
            <a:r>
              <a:rPr lang="en-US" dirty="0">
                <a:ea typeface="Calibri"/>
                <a:cs typeface="Times New Roman"/>
              </a:rPr>
              <a:t>Care for dying person and those who matter to them and  bereavement support to family.</a:t>
            </a:r>
          </a:p>
          <a:p>
            <a:pPr>
              <a:lnSpc>
                <a:spcPct val="115000"/>
              </a:lnSpc>
              <a:spcAft>
                <a:spcPts val="1000"/>
              </a:spcAft>
            </a:pPr>
            <a:r>
              <a:rPr lang="en-US" dirty="0">
                <a:ea typeface="Calibri"/>
                <a:cs typeface="Times New Roman"/>
              </a:rPr>
              <a:t>Concerned with promoting quality of life.</a:t>
            </a:r>
          </a:p>
          <a:p>
            <a:pPr>
              <a:lnSpc>
                <a:spcPct val="115000"/>
              </a:lnSpc>
              <a:spcAft>
                <a:spcPts val="1000"/>
              </a:spcAft>
            </a:pPr>
            <a:r>
              <a:rPr lang="en-US" dirty="0">
                <a:ea typeface="Calibri"/>
                <a:cs typeface="Times New Roman"/>
              </a:rPr>
              <a:t>Provides effective symptom control and management </a:t>
            </a:r>
          </a:p>
          <a:p>
            <a:pPr>
              <a:lnSpc>
                <a:spcPct val="115000"/>
              </a:lnSpc>
              <a:spcAft>
                <a:spcPts val="1000"/>
              </a:spcAft>
            </a:pPr>
            <a:endParaRPr lang="en-US" dirty="0">
              <a:ea typeface="Calibri"/>
              <a:cs typeface="Times New Roman"/>
            </a:endParaRPr>
          </a:p>
        </p:txBody>
      </p:sp>
    </p:spTree>
    <p:extLst>
      <p:ext uri="{BB962C8B-B14F-4D97-AF65-F5344CB8AC3E}">
        <p14:creationId xmlns:p14="http://schemas.microsoft.com/office/powerpoint/2010/main" val="6582463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ctd</a:t>
            </a:r>
            <a:endParaRPr lang="en-US" dirty="0"/>
          </a:p>
        </p:txBody>
      </p:sp>
      <p:sp>
        <p:nvSpPr>
          <p:cNvPr id="3" name="Rectangle 2"/>
          <p:cNvSpPr/>
          <p:nvPr/>
        </p:nvSpPr>
        <p:spPr>
          <a:xfrm>
            <a:off x="609600" y="1814586"/>
            <a:ext cx="8305800" cy="2688172"/>
          </a:xfrm>
          <a:prstGeom prst="rect">
            <a:avLst/>
          </a:prstGeom>
        </p:spPr>
        <p:txBody>
          <a:bodyPr wrap="square">
            <a:spAutoFit/>
          </a:bodyPr>
          <a:lstStyle/>
          <a:p>
            <a:pPr>
              <a:lnSpc>
                <a:spcPct val="115000"/>
              </a:lnSpc>
              <a:spcAft>
                <a:spcPts val="1000"/>
              </a:spcAft>
            </a:pPr>
            <a:endParaRPr lang="en-US" dirty="0">
              <a:ea typeface="Calibri"/>
              <a:cs typeface="Times New Roman"/>
            </a:endParaRPr>
          </a:p>
          <a:p>
            <a:pPr>
              <a:lnSpc>
                <a:spcPct val="115000"/>
              </a:lnSpc>
              <a:spcAft>
                <a:spcPts val="1000"/>
              </a:spcAft>
            </a:pPr>
            <a:r>
              <a:rPr lang="en-US" dirty="0">
                <a:ea typeface="Calibri"/>
                <a:cs typeface="Times New Roman"/>
              </a:rPr>
              <a:t> </a:t>
            </a:r>
            <a:r>
              <a:rPr lang="en-US" b="1" dirty="0">
                <a:ea typeface="Calibri"/>
                <a:cs typeface="Times New Roman"/>
              </a:rPr>
              <a:t>The levels of palliative care provision</a:t>
            </a:r>
          </a:p>
          <a:p>
            <a:pPr>
              <a:lnSpc>
                <a:spcPct val="115000"/>
              </a:lnSpc>
              <a:spcAft>
                <a:spcPts val="1000"/>
              </a:spcAft>
            </a:pPr>
            <a:r>
              <a:rPr lang="en-US" dirty="0">
                <a:ea typeface="Calibri"/>
                <a:cs typeface="Times New Roman"/>
              </a:rPr>
              <a:t>Level 1 – Basic Palliative Care :</a:t>
            </a:r>
          </a:p>
          <a:p>
            <a:pPr>
              <a:lnSpc>
                <a:spcPct val="115000"/>
              </a:lnSpc>
              <a:spcAft>
                <a:spcPts val="1000"/>
              </a:spcAft>
            </a:pPr>
            <a:r>
              <a:rPr lang="en-US" dirty="0">
                <a:ea typeface="Calibri"/>
                <a:cs typeface="Times New Roman"/>
              </a:rPr>
              <a:t>The palliative care approach should be a core skill of every clinician at hospital and community level. progressive and advanced disease care needs can be met   comprehensively and satisfactorily without referral to specialist palliative care units or personnel.</a:t>
            </a:r>
          </a:p>
        </p:txBody>
      </p:sp>
    </p:spTree>
    <p:extLst>
      <p:ext uri="{BB962C8B-B14F-4D97-AF65-F5344CB8AC3E}">
        <p14:creationId xmlns:p14="http://schemas.microsoft.com/office/powerpoint/2010/main" val="42289953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ctd</a:t>
            </a:r>
            <a:endParaRPr lang="en-US" dirty="0"/>
          </a:p>
        </p:txBody>
      </p:sp>
      <p:sp>
        <p:nvSpPr>
          <p:cNvPr id="3" name="Rectangle 2"/>
          <p:cNvSpPr/>
          <p:nvPr/>
        </p:nvSpPr>
        <p:spPr>
          <a:xfrm>
            <a:off x="2057400" y="2286000"/>
            <a:ext cx="4343400" cy="2559932"/>
          </a:xfrm>
          <a:prstGeom prst="rect">
            <a:avLst/>
          </a:prstGeom>
        </p:spPr>
        <p:txBody>
          <a:bodyPr wrap="square">
            <a:spAutoFit/>
          </a:bodyPr>
          <a:lstStyle/>
          <a:p>
            <a:pPr lvl="0">
              <a:lnSpc>
                <a:spcPct val="115000"/>
              </a:lnSpc>
              <a:spcAft>
                <a:spcPts val="1000"/>
              </a:spcAft>
            </a:pPr>
            <a:r>
              <a:rPr lang="en-US" b="1" dirty="0">
                <a:solidFill>
                  <a:prstClr val="black"/>
                </a:solidFill>
                <a:ea typeface="Calibri"/>
                <a:cs typeface="Times New Roman"/>
              </a:rPr>
              <a:t>Level 2 – General Palliative Care</a:t>
            </a:r>
            <a:r>
              <a:rPr lang="en-US" dirty="0">
                <a:solidFill>
                  <a:prstClr val="black"/>
                </a:solidFill>
                <a:ea typeface="Calibri"/>
                <a:cs typeface="Times New Roman"/>
              </a:rPr>
              <a:t>:</a:t>
            </a:r>
          </a:p>
          <a:p>
            <a:pPr lvl="0">
              <a:lnSpc>
                <a:spcPct val="115000"/>
              </a:lnSpc>
              <a:spcAft>
                <a:spcPts val="1000"/>
              </a:spcAft>
            </a:pPr>
            <a:r>
              <a:rPr lang="en-US" dirty="0">
                <a:solidFill>
                  <a:prstClr val="black"/>
                </a:solidFill>
                <a:ea typeface="Calibri"/>
                <a:cs typeface="Times New Roman"/>
              </a:rPr>
              <a:t>At an intermediate level, some expertise of health care professionals who have additional training and experience in palliative care, perhaps to diploma level may assist at hospital level. </a:t>
            </a:r>
            <a:r>
              <a:rPr lang="en-US" dirty="0" err="1">
                <a:solidFill>
                  <a:prstClr val="black"/>
                </a:solidFill>
                <a:ea typeface="Calibri"/>
                <a:cs typeface="Times New Roman"/>
              </a:rPr>
              <a:t>Longisa</a:t>
            </a:r>
            <a:r>
              <a:rPr lang="en-US" dirty="0">
                <a:solidFill>
                  <a:prstClr val="black"/>
                </a:solidFill>
                <a:ea typeface="Calibri"/>
                <a:cs typeface="Times New Roman"/>
              </a:rPr>
              <a:t> level 5 </a:t>
            </a:r>
          </a:p>
          <a:p>
            <a:pPr lvl="0">
              <a:lnSpc>
                <a:spcPct val="115000"/>
              </a:lnSpc>
              <a:spcAft>
                <a:spcPts val="1000"/>
              </a:spcAft>
            </a:pPr>
            <a:endParaRPr lang="en-US" dirty="0">
              <a:solidFill>
                <a:prstClr val="black"/>
              </a:solidFill>
              <a:ea typeface="Calibri"/>
              <a:cs typeface="Times New Roman"/>
            </a:endParaRPr>
          </a:p>
        </p:txBody>
      </p:sp>
    </p:spTree>
    <p:extLst>
      <p:ext uri="{BB962C8B-B14F-4D97-AF65-F5344CB8AC3E}">
        <p14:creationId xmlns:p14="http://schemas.microsoft.com/office/powerpoint/2010/main" val="1660501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5E96E7C-68EB-4CD9-91AA-588BF32F37D3}"/>
              </a:ext>
            </a:extLst>
          </p:cNvPr>
          <p:cNvSpPr/>
          <p:nvPr/>
        </p:nvSpPr>
        <p:spPr>
          <a:xfrm>
            <a:off x="1981200" y="1600200"/>
            <a:ext cx="5867400" cy="2688172"/>
          </a:xfrm>
          <a:prstGeom prst="rect">
            <a:avLst/>
          </a:prstGeom>
        </p:spPr>
        <p:txBody>
          <a:bodyPr wrap="square">
            <a:spAutoFit/>
          </a:bodyPr>
          <a:lstStyle/>
          <a:p>
            <a:pPr lvl="0">
              <a:lnSpc>
                <a:spcPct val="115000"/>
              </a:lnSpc>
              <a:spcAft>
                <a:spcPts val="1000"/>
              </a:spcAft>
            </a:pPr>
            <a:r>
              <a:rPr lang="en-US" b="1" dirty="0">
                <a:solidFill>
                  <a:prstClr val="black"/>
                </a:solidFill>
                <a:ea typeface="Calibri"/>
                <a:cs typeface="Times New Roman"/>
              </a:rPr>
              <a:t>Level 3 – Specialist Palliative Care</a:t>
            </a:r>
            <a:r>
              <a:rPr lang="en-US" dirty="0">
                <a:solidFill>
                  <a:prstClr val="black"/>
                </a:solidFill>
                <a:ea typeface="Calibri"/>
                <a:cs typeface="Times New Roman"/>
              </a:rPr>
              <a:t>:</a:t>
            </a:r>
          </a:p>
          <a:p>
            <a:pPr lvl="0">
              <a:lnSpc>
                <a:spcPct val="115000"/>
              </a:lnSpc>
              <a:spcAft>
                <a:spcPts val="1000"/>
              </a:spcAft>
            </a:pPr>
            <a:r>
              <a:rPr lang="en-US" dirty="0">
                <a:solidFill>
                  <a:prstClr val="black"/>
                </a:solidFill>
                <a:ea typeface="Calibri"/>
                <a:cs typeface="Times New Roman"/>
              </a:rPr>
              <a:t> Are those services whose core activity is limited to the provision of palliative care.</a:t>
            </a:r>
          </a:p>
          <a:p>
            <a:pPr lvl="0">
              <a:lnSpc>
                <a:spcPct val="115000"/>
              </a:lnSpc>
              <a:spcAft>
                <a:spcPts val="1000"/>
              </a:spcAft>
            </a:pPr>
            <a:r>
              <a:rPr lang="en-US" dirty="0">
                <a:solidFill>
                  <a:prstClr val="black"/>
                </a:solidFill>
                <a:ea typeface="Calibri"/>
                <a:cs typeface="Times New Roman"/>
              </a:rPr>
              <a:t> Are involved in the care of individuals with more complex and demanding care needs.</a:t>
            </a:r>
          </a:p>
          <a:p>
            <a:pPr lvl="0">
              <a:lnSpc>
                <a:spcPct val="115000"/>
              </a:lnSpc>
              <a:spcAft>
                <a:spcPts val="1000"/>
              </a:spcAft>
            </a:pPr>
            <a:r>
              <a:rPr lang="en-US" dirty="0">
                <a:solidFill>
                  <a:prstClr val="black"/>
                </a:solidFill>
                <a:ea typeface="Calibri"/>
                <a:cs typeface="Times New Roman"/>
              </a:rPr>
              <a:t> Require a greater degree of training, staff and other resources</a:t>
            </a:r>
            <a:endParaRPr lang="en-US" dirty="0"/>
          </a:p>
        </p:txBody>
      </p:sp>
    </p:spTree>
    <p:extLst>
      <p:ext uri="{BB962C8B-B14F-4D97-AF65-F5344CB8AC3E}">
        <p14:creationId xmlns:p14="http://schemas.microsoft.com/office/powerpoint/2010/main" val="2717586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000" dirty="0">
                <a:ea typeface="Calibri"/>
                <a:cs typeface="Times New Roman"/>
              </a:rPr>
              <a:t>The role of the specialist palliative care team</a:t>
            </a:r>
            <a:br>
              <a:rPr lang="en-US" sz="2000" dirty="0">
                <a:ea typeface="Calibri"/>
                <a:cs typeface="Times New Roman"/>
              </a:rPr>
            </a:br>
            <a:endParaRPr lang="en-US" dirty="0"/>
          </a:p>
        </p:txBody>
      </p:sp>
      <p:sp>
        <p:nvSpPr>
          <p:cNvPr id="3" name="Rectangle 2"/>
          <p:cNvSpPr/>
          <p:nvPr/>
        </p:nvSpPr>
        <p:spPr>
          <a:xfrm>
            <a:off x="304800" y="1752600"/>
            <a:ext cx="8610600" cy="2706895"/>
          </a:xfrm>
          <a:prstGeom prst="rect">
            <a:avLst/>
          </a:prstGeom>
        </p:spPr>
        <p:txBody>
          <a:bodyPr wrap="square">
            <a:spAutoFit/>
          </a:bodyPr>
          <a:lstStyle/>
          <a:p>
            <a:pPr>
              <a:lnSpc>
                <a:spcPct val="115000"/>
              </a:lnSpc>
              <a:spcAft>
                <a:spcPts val="1000"/>
              </a:spcAft>
            </a:pPr>
            <a:r>
              <a:rPr lang="en-US" dirty="0">
                <a:ea typeface="Calibri"/>
                <a:cs typeface="Times New Roman"/>
              </a:rPr>
              <a:t>Clinical management and care coordination including assessment, triage, and referral using specialist palliative care skills for persons with complex needs associated with a life-limiting illness and/or end of life care.</a:t>
            </a:r>
          </a:p>
          <a:p>
            <a:pPr>
              <a:lnSpc>
                <a:spcPct val="115000"/>
              </a:lnSpc>
              <a:spcAft>
                <a:spcPts val="1000"/>
              </a:spcAft>
            </a:pPr>
            <a:r>
              <a:rPr lang="en-US" dirty="0">
                <a:ea typeface="Calibri"/>
                <a:cs typeface="Times New Roman"/>
              </a:rPr>
              <a:t>Act as a resource for other health and social care professionals in the area, by providing support and advice when needed.</a:t>
            </a:r>
          </a:p>
          <a:p>
            <a:pPr>
              <a:lnSpc>
                <a:spcPct val="115000"/>
              </a:lnSpc>
              <a:spcAft>
                <a:spcPts val="1000"/>
              </a:spcAft>
            </a:pPr>
            <a:r>
              <a:rPr lang="en-US" dirty="0">
                <a:ea typeface="Calibri"/>
                <a:cs typeface="Times New Roman"/>
              </a:rPr>
              <a:t>Provide facilities for research and education in palliative care.</a:t>
            </a:r>
          </a:p>
          <a:p>
            <a:pPr>
              <a:lnSpc>
                <a:spcPct val="115000"/>
              </a:lnSpc>
              <a:spcAft>
                <a:spcPts val="1000"/>
              </a:spcAft>
            </a:pPr>
            <a:r>
              <a:rPr lang="en-US" dirty="0">
                <a:ea typeface="Calibri"/>
                <a:cs typeface="Times New Roman"/>
              </a:rPr>
              <a:t>Provides bereavement support to families. </a:t>
            </a:r>
          </a:p>
        </p:txBody>
      </p:sp>
    </p:spTree>
    <p:extLst>
      <p:ext uri="{BB962C8B-B14F-4D97-AF65-F5344CB8AC3E}">
        <p14:creationId xmlns:p14="http://schemas.microsoft.com/office/powerpoint/2010/main" val="3881343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lvl="0"/>
            <a:r>
              <a:rPr lang="en-US" sz="2000" b="1" dirty="0">
                <a:solidFill>
                  <a:prstClr val="black"/>
                </a:solidFill>
                <a:ea typeface="Calibri"/>
                <a:cs typeface="Times New Roman"/>
              </a:rPr>
              <a:t>The eligibility criteria for referral to SPC services</a:t>
            </a:r>
            <a:br>
              <a:rPr lang="en-US" sz="2000" b="1" dirty="0">
                <a:solidFill>
                  <a:prstClr val="black"/>
                </a:solidFill>
                <a:ea typeface="Calibri"/>
                <a:cs typeface="Times New Roman"/>
              </a:rPr>
            </a:br>
            <a:endParaRPr lang="en-US" sz="2000" dirty="0"/>
          </a:p>
        </p:txBody>
      </p:sp>
      <p:sp>
        <p:nvSpPr>
          <p:cNvPr id="3" name="Rectangle 2"/>
          <p:cNvSpPr/>
          <p:nvPr/>
        </p:nvSpPr>
        <p:spPr>
          <a:xfrm>
            <a:off x="326136" y="1447800"/>
            <a:ext cx="8589264" cy="6984476"/>
          </a:xfrm>
          <a:prstGeom prst="rect">
            <a:avLst/>
          </a:prstGeom>
        </p:spPr>
        <p:txBody>
          <a:bodyPr wrap="square">
            <a:spAutoFit/>
          </a:bodyPr>
          <a:lstStyle/>
          <a:p>
            <a:pPr lvl="0">
              <a:lnSpc>
                <a:spcPct val="115000"/>
              </a:lnSpc>
              <a:spcAft>
                <a:spcPts val="1000"/>
              </a:spcAft>
            </a:pPr>
            <a:r>
              <a:rPr lang="en-US" dirty="0">
                <a:solidFill>
                  <a:prstClr val="black"/>
                </a:solidFill>
                <a:ea typeface="Calibri"/>
                <a:cs typeface="Times New Roman"/>
              </a:rPr>
              <a:t>Persons with a life-limiting condition and with current or anticipated complexities that can no longer be provided by current care provider relating to: </a:t>
            </a:r>
          </a:p>
          <a:p>
            <a:pPr lvl="0">
              <a:lnSpc>
                <a:spcPct val="115000"/>
              </a:lnSpc>
              <a:spcAft>
                <a:spcPts val="1000"/>
              </a:spcAft>
            </a:pPr>
            <a:r>
              <a:rPr lang="en-US" dirty="0">
                <a:solidFill>
                  <a:prstClr val="black"/>
                </a:solidFill>
                <a:ea typeface="Calibri"/>
                <a:cs typeface="Times New Roman"/>
              </a:rPr>
              <a:t> Symptom control </a:t>
            </a:r>
          </a:p>
          <a:p>
            <a:pPr lvl="0">
              <a:lnSpc>
                <a:spcPct val="115000"/>
              </a:lnSpc>
              <a:spcAft>
                <a:spcPts val="1000"/>
              </a:spcAft>
            </a:pPr>
            <a:r>
              <a:rPr lang="en-US" dirty="0">
                <a:solidFill>
                  <a:prstClr val="black"/>
                </a:solidFill>
                <a:ea typeface="Calibri"/>
                <a:cs typeface="Times New Roman"/>
              </a:rPr>
              <a:t> End of life care planning </a:t>
            </a:r>
          </a:p>
          <a:p>
            <a:pPr>
              <a:lnSpc>
                <a:spcPct val="115000"/>
              </a:lnSpc>
              <a:spcAft>
                <a:spcPts val="1000"/>
              </a:spcAft>
            </a:pPr>
            <a:r>
              <a:rPr lang="en-US" dirty="0">
                <a:solidFill>
                  <a:prstClr val="black"/>
                </a:solidFill>
                <a:ea typeface="Calibri"/>
                <a:cs typeface="Times New Roman"/>
              </a:rPr>
              <a:t> Physical needs</a:t>
            </a:r>
          </a:p>
          <a:p>
            <a:pPr>
              <a:lnSpc>
                <a:spcPct val="115000"/>
              </a:lnSpc>
              <a:spcAft>
                <a:spcPts val="1000"/>
              </a:spcAft>
            </a:pPr>
            <a:r>
              <a:rPr lang="en-US" dirty="0">
                <a:ea typeface="Calibri"/>
                <a:cs typeface="Times New Roman"/>
              </a:rPr>
              <a:t> Psychosocial needs </a:t>
            </a:r>
          </a:p>
          <a:p>
            <a:pPr>
              <a:lnSpc>
                <a:spcPct val="115000"/>
              </a:lnSpc>
              <a:spcAft>
                <a:spcPts val="1000"/>
              </a:spcAft>
            </a:pPr>
            <a:r>
              <a:rPr lang="en-US" dirty="0">
                <a:ea typeface="Calibri"/>
                <a:cs typeface="Times New Roman"/>
              </a:rPr>
              <a:t> Spiritual care needs </a:t>
            </a:r>
          </a:p>
          <a:p>
            <a:pPr>
              <a:lnSpc>
                <a:spcPct val="115000"/>
              </a:lnSpc>
              <a:spcAft>
                <a:spcPts val="1000"/>
              </a:spcAft>
            </a:pPr>
            <a:r>
              <a:rPr lang="en-US" dirty="0">
                <a:ea typeface="Calibri"/>
                <a:cs typeface="Times New Roman"/>
              </a:rPr>
              <a:t>When to perform a palliative care needs assessment.</a:t>
            </a:r>
          </a:p>
          <a:p>
            <a:pPr>
              <a:lnSpc>
                <a:spcPct val="115000"/>
              </a:lnSpc>
              <a:spcAft>
                <a:spcPts val="1000"/>
              </a:spcAft>
            </a:pPr>
            <a:r>
              <a:rPr lang="en-US" dirty="0">
                <a:ea typeface="Calibri"/>
                <a:cs typeface="Times New Roman"/>
              </a:rPr>
              <a:t> At diagnosis of a life-limiting condition</a:t>
            </a:r>
          </a:p>
          <a:p>
            <a:pPr>
              <a:lnSpc>
                <a:spcPct val="115000"/>
              </a:lnSpc>
              <a:spcAft>
                <a:spcPts val="1000"/>
              </a:spcAft>
            </a:pPr>
            <a:r>
              <a:rPr lang="en-US" dirty="0">
                <a:ea typeface="Calibri"/>
                <a:cs typeface="Times New Roman"/>
              </a:rPr>
              <a:t> At episodes of significant progression or exacerbation of disease.</a:t>
            </a:r>
          </a:p>
          <a:p>
            <a:pPr>
              <a:lnSpc>
                <a:spcPct val="115000"/>
              </a:lnSpc>
              <a:spcAft>
                <a:spcPts val="1000"/>
              </a:spcAft>
            </a:pPr>
            <a:r>
              <a:rPr lang="en-US" dirty="0">
                <a:ea typeface="Calibri"/>
                <a:cs typeface="Times New Roman"/>
              </a:rPr>
              <a:t> At significant change in the person’s family/social support.</a:t>
            </a:r>
          </a:p>
          <a:p>
            <a:pPr>
              <a:lnSpc>
                <a:spcPct val="115000"/>
              </a:lnSpc>
              <a:spcAft>
                <a:spcPts val="1000"/>
              </a:spcAft>
            </a:pPr>
            <a:r>
              <a:rPr lang="en-US" dirty="0">
                <a:ea typeface="Calibri"/>
                <a:cs typeface="Times New Roman"/>
              </a:rPr>
              <a:t> At significant change in functional status</a:t>
            </a:r>
          </a:p>
          <a:p>
            <a:pPr>
              <a:lnSpc>
                <a:spcPct val="115000"/>
              </a:lnSpc>
              <a:spcAft>
                <a:spcPts val="1000"/>
              </a:spcAft>
            </a:pPr>
            <a:r>
              <a:rPr lang="en-US" dirty="0">
                <a:ea typeface="Calibri"/>
                <a:cs typeface="Times New Roman"/>
              </a:rPr>
              <a:t> when the person or family make a request</a:t>
            </a:r>
          </a:p>
          <a:p>
            <a:pPr>
              <a:lnSpc>
                <a:spcPct val="115000"/>
              </a:lnSpc>
              <a:spcAft>
                <a:spcPts val="1000"/>
              </a:spcAft>
            </a:pPr>
            <a:r>
              <a:rPr lang="en-US" dirty="0">
                <a:ea typeface="Calibri"/>
                <a:cs typeface="Times New Roman"/>
              </a:rPr>
              <a:t> At end of life </a:t>
            </a:r>
          </a:p>
          <a:p>
            <a:pPr lvl="0">
              <a:lnSpc>
                <a:spcPct val="115000"/>
              </a:lnSpc>
              <a:spcAft>
                <a:spcPts val="1000"/>
              </a:spcAft>
            </a:pPr>
            <a:endParaRPr lang="en-US" dirty="0">
              <a:solidFill>
                <a:prstClr val="black"/>
              </a:solidFill>
              <a:ea typeface="Calibri"/>
              <a:cs typeface="Times New Roman"/>
            </a:endParaRPr>
          </a:p>
          <a:p>
            <a:pPr lvl="0">
              <a:lnSpc>
                <a:spcPct val="115000"/>
              </a:lnSpc>
              <a:spcAft>
                <a:spcPts val="1000"/>
              </a:spcAft>
            </a:pPr>
            <a:endParaRPr lang="en-US" dirty="0">
              <a:solidFill>
                <a:prstClr val="black"/>
              </a:solidFill>
              <a:ea typeface="Calibri"/>
              <a:cs typeface="Times New Roman"/>
            </a:endParaRPr>
          </a:p>
        </p:txBody>
      </p:sp>
    </p:spTree>
    <p:extLst>
      <p:ext uri="{BB962C8B-B14F-4D97-AF65-F5344CB8AC3E}">
        <p14:creationId xmlns:p14="http://schemas.microsoft.com/office/powerpoint/2010/main" val="18829889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236</TotalTime>
  <Words>1601</Words>
  <Application>Microsoft Office PowerPoint</Application>
  <PresentationFormat>On-screen Show (4:3)</PresentationFormat>
  <Paragraphs>164</Paragraphs>
  <Slides>22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22</vt:i4>
      </vt:variant>
    </vt:vector>
  </HeadingPairs>
  <TitlesOfParts>
    <vt:vector size="25" baseType="lpstr">
      <vt:lpstr>Arial</vt:lpstr>
      <vt:lpstr>Calibri</vt:lpstr>
      <vt:lpstr>Office Theme</vt:lpstr>
      <vt:lpstr>Palliative Care </vt:lpstr>
      <vt:lpstr>Principles of PC CTD..</vt:lpstr>
      <vt:lpstr>Indications for PC. </vt:lpstr>
      <vt:lpstr>PowerPoint Presentation</vt:lpstr>
      <vt:lpstr>ctd</vt:lpstr>
      <vt:lpstr>ctd</vt:lpstr>
      <vt:lpstr>PowerPoint Presentation</vt:lpstr>
      <vt:lpstr>The role of the specialist palliative care team </vt:lpstr>
      <vt:lpstr>The eligibility criteria for referral to SPC services </vt:lpstr>
      <vt:lpstr>palliative care needs assessment </vt:lpstr>
      <vt:lpstr>The commonly assessed palliative care needs of patients</vt:lpstr>
      <vt:lpstr>Domains of PC</vt:lpstr>
      <vt:lpstr>PowerPoint Presentation</vt:lpstr>
      <vt:lpstr>Suggested actions to address physical symptoms</vt:lpstr>
      <vt:lpstr>Domain 2: Social and occupational wellbeing </vt:lpstr>
      <vt:lpstr>Practical concerns (Discussion about practical issues) </vt:lpstr>
      <vt:lpstr>Domain 3: Psychological wellbeing </vt:lpstr>
      <vt:lpstr>PowerPoint Presentation</vt:lpstr>
      <vt:lpstr>CTD</vt:lpstr>
      <vt:lpstr>Total pain </vt:lpstr>
      <vt:lpstr>Domain 4: Spiritual wellbeing </vt:lpstr>
      <vt:lpstr>Domain 4: Suggested actions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Palliative Care</dc:title>
  <dc:creator>ADMIN</dc:creator>
  <cp:lastModifiedBy>hp</cp:lastModifiedBy>
  <cp:revision>17</cp:revision>
  <dcterms:created xsi:type="dcterms:W3CDTF">2016-10-25T18:13:16Z</dcterms:created>
  <dcterms:modified xsi:type="dcterms:W3CDTF">2021-05-21T08:45:32Z</dcterms:modified>
</cp:coreProperties>
</file>