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97" r:id="rId6"/>
    <p:sldId id="269" r:id="rId7"/>
    <p:sldId id="270" r:id="rId8"/>
    <p:sldId id="299" r:id="rId9"/>
    <p:sldId id="271" r:id="rId10"/>
    <p:sldId id="272" r:id="rId11"/>
    <p:sldId id="273" r:id="rId12"/>
    <p:sldId id="274" r:id="rId13"/>
    <p:sldId id="295" r:id="rId14"/>
    <p:sldId id="275" r:id="rId15"/>
    <p:sldId id="277" r:id="rId16"/>
    <p:sldId id="279" r:id="rId17"/>
    <p:sldId id="300" r:id="rId18"/>
    <p:sldId id="280" r:id="rId19"/>
    <p:sldId id="296" r:id="rId20"/>
    <p:sldId id="284" r:id="rId21"/>
    <p:sldId id="285" r:id="rId22"/>
    <p:sldId id="286" r:id="rId23"/>
    <p:sldId id="287" r:id="rId24"/>
    <p:sldId id="289" r:id="rId25"/>
    <p:sldId id="290" r:id="rId26"/>
    <p:sldId id="291" r:id="rId27"/>
    <p:sldId id="293" r:id="rId28"/>
    <p:sldId id="294" r:id="rId29"/>
    <p:sldId id="263" r:id="rId3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990033"/>
    <a:srgbClr val="663300"/>
    <a:srgbClr val="000066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90929"/>
  </p:normalViewPr>
  <p:slideViewPr>
    <p:cSldViewPr>
      <p:cViewPr varScale="1">
        <p:scale>
          <a:sx n="61" d="100"/>
          <a:sy n="61" d="100"/>
        </p:scale>
        <p:origin x="7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D25B0BB-C230-4CFE-B296-41419D06F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657C9C0C-D02C-457E-921B-D79FB1A00B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E83AFAEF-3F9B-4448-B117-F162BBFBC81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id="{E7369B11-6A69-4BD3-A029-7F14A660349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DD6388-826D-49F4-83FA-46058A5D0BC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A2FFF36B-65B8-45F2-B253-459A5012E84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AA60FE6-C412-4228-879B-1BD1E62FB3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6ED54AA9-FC10-4519-B835-A53EDCFEAC5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05" name="Rectangle 5">
            <a:extLst>
              <a:ext uri="{FF2B5EF4-FFF2-40B4-BE49-F238E27FC236}">
                <a16:creationId xmlns:a16="http://schemas.microsoft.com/office/drawing/2014/main" id="{3181BA7A-DD1C-47B2-A243-DD06F4375F8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51206" name="Rectangle 6">
            <a:extLst>
              <a:ext uri="{FF2B5EF4-FFF2-40B4-BE49-F238E27FC236}">
                <a16:creationId xmlns:a16="http://schemas.microsoft.com/office/drawing/2014/main" id="{9B5C5EA5-D701-43B0-95FF-650DA7AAB9B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51207" name="Rectangle 7">
            <a:extLst>
              <a:ext uri="{FF2B5EF4-FFF2-40B4-BE49-F238E27FC236}">
                <a16:creationId xmlns:a16="http://schemas.microsoft.com/office/drawing/2014/main" id="{8AFCB01F-9705-47AE-BB32-2C185EB90A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3926C54-3AA5-4CDE-90BE-EB320BABD0B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ABEE7CA-C7FD-4BBE-83A4-E4BD64368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8DD44F-5A8F-4842-BC57-3D5DBDAD756B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87D9A4E0-A716-404F-AC07-C7A4C5D9FA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F86ADED8-C2B2-4B1F-8158-234452B5BD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A6E16DA-EE91-4F56-9040-D5A32EA727A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088BA-3379-4797-8E7F-4B5D989C2B6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FDA4A45B-0142-4D3D-B73A-24E27668CB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6EE0290D-D32F-4EE1-A658-A218618FE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3AE32771-100D-46D8-874C-91EB20B016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6616C6-18CE-4851-B954-A594BD4BF997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B75D3959-91CD-4BB9-92AA-0EC5F1C0DC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840DCA41-284B-4190-BC35-A822703506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164B95-7657-4091-8100-BAC3BB44C9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1B75FB-80A7-49BF-A25F-669704D7E0FE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9697318D-161E-4D0E-8E18-E74C5A42D4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C836606-5550-4007-A77D-4190BAE261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1FD0352-87D9-4C9C-9240-67CA8C8151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0DC9A4-83BB-4135-95C1-8BF4D09BE2C6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2E4ED344-CD2B-48AB-9DC1-1EFB028546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05FB924B-4365-47C0-A62F-26293EFFE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78126AF-3487-422F-AB15-C35EAD843D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014039-02B2-4447-B3D7-BE1AF7343A1D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BE5D8B1C-A4BC-41FB-9D4D-4F2CFEAEE9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9DCDD379-0341-4C66-9231-9598D3E37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A6E7A3F-B2C8-4A99-A999-6C678DFB94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44F83B-4863-4993-A41B-0FA10AFA02C6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8C1F781C-11C1-448B-9FD9-5FAE593D01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B0DA56F9-B64B-4032-A550-32B2A7804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DA68B6-A994-4665-A7D9-53DFDBDFF93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17AA06A-9DE6-476F-9E42-34B6B19C833F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AB5DF95-92C0-4FCE-8A32-9309376BB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FE9ABF9E-E226-4EE3-8AB0-06FBC566C0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9900AFD0-F925-4A73-BD6E-64AB5176BC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0A699C-EBEE-4B09-A6C6-9B121A556FB9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F3A19DEC-92A7-4D51-95D5-EDA24E256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74EDED79-6D91-4FE9-95EE-C26CF032E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E392869-E301-4407-84F3-43EDF911FD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58C01F-8EC7-41B2-9291-5CB91423BBA0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35A8A36F-FFCB-4420-A1FC-130705FA37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05E69EAD-254C-42EF-98E6-755F3A06DE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D9CA095-7D82-4307-8405-FFB7B485F4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9A0FEE-E5B2-4EE7-B8C6-A11BCE8F4D2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B6F1E421-C912-4276-88EF-1F50559680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17F78DB7-372E-412D-B16B-BBC6C8CE2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5A40E7A-36FF-4E47-91A4-92FB5FAA6D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E9BA3D-0AE0-4F42-A18B-13CD8E087645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E6D29BA9-0D8D-4400-9C11-6DC79025B2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615D2603-BF42-4D5A-9105-B5950DD38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C7819C-FE44-4C95-B503-3AAC0F973E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DFBC5A3-9E89-4D33-B0FB-98A9A0BC3247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C45AA00F-9CF1-4C99-9613-7F07226BC5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2CD3DEF2-3566-4B6C-9780-ECA68156BA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2227E7D-0E43-4F93-94C7-0C6A2D32493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AEF98C-516F-4030-95BF-09C0B65C4174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E3828D77-2250-44FF-805A-0655BA02928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31A8E6B-71CD-480C-97A5-3238A895AB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1218967-BCA2-438D-9246-7DDB96981AC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6383DA-90B7-4594-BBA6-CD6ADA08FAE2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4E394F86-84E8-492E-8C56-A964349A93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751944C2-7D5F-46CF-A664-464E499FAB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CC4A2157-80A2-4F5A-9C2D-4675C3BF69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153865-C1C4-48C8-A36A-69A9DA2FD845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34BC9E64-A72E-4954-B6B0-CE984758FC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353D1DDA-5B02-494B-92BD-2493C3B43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491E0E7-CE44-46C0-AFBB-315AB858E1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1FE55E-DE82-407A-BE2A-148938945663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A488218C-316C-4B2F-A83C-B34D77F7D5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>
            <a:extLst>
              <a:ext uri="{FF2B5EF4-FFF2-40B4-BE49-F238E27FC236}">
                <a16:creationId xmlns:a16="http://schemas.microsoft.com/office/drawing/2014/main" id="{00946FD0-9ABD-4BB5-8637-8725B11F95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DAB1BEE-D6D5-4D4B-ABCD-00FC7603D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F0729E-4444-451C-9106-4DC79BC9F44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2B4C53C2-327E-4DBE-92C4-0E735369DF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B912CEDF-0523-4330-B507-0645362A7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4B5CE9-CD76-41A9-AD2C-DA6E9F5443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A36C20-EAB3-4F5C-8258-903D1FF86E3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D28B20B0-DA99-40EA-B1D0-82E9DB1FF6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>
            <a:extLst>
              <a:ext uri="{FF2B5EF4-FFF2-40B4-BE49-F238E27FC236}">
                <a16:creationId xmlns:a16="http://schemas.microsoft.com/office/drawing/2014/main" id="{12FAE3A9-07B4-402B-96BF-DDD7F7C18F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F638C93B-111B-426A-ADA0-87ABCA800DD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E6FDDBE-FD53-4A9D-8D32-3CB914431155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96258" name="Rectangle 2">
            <a:extLst>
              <a:ext uri="{FF2B5EF4-FFF2-40B4-BE49-F238E27FC236}">
                <a16:creationId xmlns:a16="http://schemas.microsoft.com/office/drawing/2014/main" id="{30077D40-3DD5-4EC3-A129-0C266D9BD1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419748BC-2BBD-4382-A60C-6D050956E1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AC084D5A-8232-4841-B42E-BBAA6279C6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12D73F-0F8A-4F23-8E1D-8131B93DDFB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BE735112-73D3-4423-8326-7EBC495F35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C4B1E85A-61AC-4852-BBB3-9DD4268E1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DB88C0B9-6FAD-4FC6-A88B-13ED2E2281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6801B8-F87C-4E6F-B1BB-B35AA5820E1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8F480A37-F56A-4518-9ACE-209C3158C9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6275F0B3-5156-4FAF-A7E1-28B0E90721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4AB768F-39FB-4EBA-B052-9C5A84D591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BF1C28-2DC3-4724-8C97-A95436995A94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AD6DB6C9-9463-4724-ACAF-583BDF71FD3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BB0181C6-1716-4946-AB38-537765D53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B0D135E9-9709-46D0-B2B9-8A485C6F9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385536C-07F6-473E-9B38-FCB26C73249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B6739CD4-521F-4150-A40A-EAE96A943DD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EB1F8D8-B60F-4ABC-93D1-0B8436B5EC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78577AEF-E3E5-403B-8023-A5751E5E9E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CC77A7-54EE-44D0-82A8-AABBBCA12B8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9ABD0C07-5FA4-40B6-9BE1-DE3C1EC19B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549E4981-1C6F-412C-8E40-0757EE1D78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E6A97837-A2B0-4C47-B343-82B13EB838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98224E-FD4D-4D12-A411-BE9CE6310023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32E6F3EF-5564-49CD-938E-2D2E8DC786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6B8C7415-0F7C-4550-BC52-DFB14D93C2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106BF69D-8B12-4209-99A2-6DCAC57937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4BF068-AC90-4F7B-B5F6-81FD44A858B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7603880F-10BA-4AD0-A87D-A0011C5E5A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7BB951CB-7C19-4D4D-882F-FC75DC6B51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8639370C-7C13-4A91-9920-7792D93C8C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2AC860-EEAC-4A29-9606-43418418323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2B904FE1-573E-41D4-9809-2BC31AE4C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FD1A234E-A795-42B7-A30C-D4B124185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276CAC23-8287-4E29-8551-136729DF54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BE7E29-C555-44DB-AF45-B1591C2FC742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35B6232-D1EE-44F7-887C-272857983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E02BC506-FE43-4D7C-8F0B-667C61D46D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1C6DF783-0EDF-4A5F-A6C1-29946080ED41}"/>
              </a:ext>
            </a:extLst>
          </p:cNvPr>
          <p:cNvGrpSpPr>
            <a:grpSpLocks/>
          </p:cNvGrpSpPr>
          <p:nvPr/>
        </p:nvGrpSpPr>
        <p:grpSpPr bwMode="auto">
          <a:xfrm>
            <a:off x="377825" y="1676400"/>
            <a:ext cx="8389938" cy="4421188"/>
            <a:chOff x="238" y="1056"/>
            <a:chExt cx="5285" cy="2785"/>
          </a:xfrm>
        </p:grpSpPr>
        <p:grpSp>
          <p:nvGrpSpPr>
            <p:cNvPr id="4099" name="Group 3">
              <a:extLst>
                <a:ext uri="{FF2B5EF4-FFF2-40B4-BE49-F238E27FC236}">
                  <a16:creationId xmlns:a16="http://schemas.microsoft.com/office/drawing/2014/main" id="{D25D7785-899C-4301-A1B7-FFA730B32F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8" y="1056"/>
              <a:ext cx="5285" cy="1393"/>
              <a:chOff x="238" y="1056"/>
              <a:chExt cx="5285" cy="1393"/>
            </a:xfrm>
          </p:grpSpPr>
          <p:sp>
            <p:nvSpPr>
              <p:cNvPr id="4100" name="Rectangle 4">
                <a:extLst>
                  <a:ext uri="{FF2B5EF4-FFF2-40B4-BE49-F238E27FC236}">
                    <a16:creationId xmlns:a16="http://schemas.microsoft.com/office/drawing/2014/main" id="{D3A0DDD9-CEF3-459F-9699-2F84252A34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" y="1057"/>
                <a:ext cx="5272" cy="1391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1" name="Freeform 5">
                <a:extLst>
                  <a:ext uri="{FF2B5EF4-FFF2-40B4-BE49-F238E27FC236}">
                    <a16:creationId xmlns:a16="http://schemas.microsoft.com/office/drawing/2014/main" id="{517A29AA-F1BA-44B8-BD29-DF77ED63A9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8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0 w 5273"/>
                  <a:gd name="T3" fmla="*/ 0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0" y="0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2" name="Freeform 6">
                <a:extLst>
                  <a:ext uri="{FF2B5EF4-FFF2-40B4-BE49-F238E27FC236}">
                    <a16:creationId xmlns:a16="http://schemas.microsoft.com/office/drawing/2014/main" id="{0F0E853D-F855-4E30-97DC-10FE449AE5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0" y="1056"/>
                <a:ext cx="5273" cy="1393"/>
              </a:xfrm>
              <a:custGeom>
                <a:avLst/>
                <a:gdLst>
                  <a:gd name="T0" fmla="*/ 5272 w 5273"/>
                  <a:gd name="T1" fmla="*/ 0 h 1393"/>
                  <a:gd name="T2" fmla="*/ 5272 w 5273"/>
                  <a:gd name="T3" fmla="*/ 1392 h 1393"/>
                  <a:gd name="T4" fmla="*/ 0 w 5273"/>
                  <a:gd name="T5" fmla="*/ 1392 h 1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73" h="1393">
                    <a:moveTo>
                      <a:pt x="5272" y="0"/>
                    </a:moveTo>
                    <a:lnTo>
                      <a:pt x="5272" y="1392"/>
                    </a:lnTo>
                    <a:lnTo>
                      <a:pt x="0" y="1392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3" name="Group 7">
              <a:extLst>
                <a:ext uri="{FF2B5EF4-FFF2-40B4-BE49-F238E27FC236}">
                  <a16:creationId xmlns:a16="http://schemas.microsoft.com/office/drawing/2014/main" id="{240DE447-F815-4AB6-BF64-10DD196719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744"/>
              <a:ext cx="5281" cy="97"/>
              <a:chOff x="240" y="3744"/>
              <a:chExt cx="5281" cy="97"/>
            </a:xfrm>
          </p:grpSpPr>
          <p:sp>
            <p:nvSpPr>
              <p:cNvPr id="4104" name="Rectangle 8">
                <a:extLst>
                  <a:ext uri="{FF2B5EF4-FFF2-40B4-BE49-F238E27FC236}">
                    <a16:creationId xmlns:a16="http://schemas.microsoft.com/office/drawing/2014/main" id="{89B3AEE8-803B-4F5C-8C46-054EC3AFC1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3744"/>
                <a:ext cx="5280" cy="9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5" name="Freeform 9">
                <a:extLst>
                  <a:ext uri="{FF2B5EF4-FFF2-40B4-BE49-F238E27FC236}">
                    <a16:creationId xmlns:a16="http://schemas.microsoft.com/office/drawing/2014/main" id="{10C49738-5D32-4E24-BD60-00A3DBAAF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0 w 5281"/>
                  <a:gd name="T3" fmla="*/ 0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0" y="0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06" name="Freeform 10">
                <a:extLst>
                  <a:ext uri="{FF2B5EF4-FFF2-40B4-BE49-F238E27FC236}">
                    <a16:creationId xmlns:a16="http://schemas.microsoft.com/office/drawing/2014/main" id="{B3B21F1B-BBA1-47C1-A7AA-98A54C3BD1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3744"/>
                <a:ext cx="5281" cy="97"/>
              </a:xfrm>
              <a:custGeom>
                <a:avLst/>
                <a:gdLst>
                  <a:gd name="T0" fmla="*/ 5280 w 5281"/>
                  <a:gd name="T1" fmla="*/ 0 h 97"/>
                  <a:gd name="T2" fmla="*/ 5280 w 5281"/>
                  <a:gd name="T3" fmla="*/ 96 h 97"/>
                  <a:gd name="T4" fmla="*/ 0 w 5281"/>
                  <a:gd name="T5" fmla="*/ 96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81" h="97">
                    <a:moveTo>
                      <a:pt x="5280" y="0"/>
                    </a:moveTo>
                    <a:lnTo>
                      <a:pt x="5280" y="96"/>
                    </a:lnTo>
                    <a:lnTo>
                      <a:pt x="0" y="9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107" name="Group 11">
              <a:extLst>
                <a:ext uri="{FF2B5EF4-FFF2-40B4-BE49-F238E27FC236}">
                  <a16:creationId xmlns:a16="http://schemas.microsoft.com/office/drawing/2014/main" id="{F785449D-B0AF-4438-AC0F-9BDAFF8BD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" y="1200"/>
              <a:ext cx="97" cy="1104"/>
              <a:chOff x="338" y="1200"/>
              <a:chExt cx="97" cy="1104"/>
            </a:xfrm>
          </p:grpSpPr>
          <p:sp useBgFill="1">
            <p:nvSpPr>
              <p:cNvPr id="4108" name="Rectangle 12">
                <a:extLst>
                  <a:ext uri="{FF2B5EF4-FFF2-40B4-BE49-F238E27FC236}">
                    <a16:creationId xmlns:a16="http://schemas.microsoft.com/office/drawing/2014/main" id="{385B4766-BA8A-416C-976F-BF7269B29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" y="1201"/>
                <a:ext cx="96" cy="1103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09" name="Freeform 13">
                <a:extLst>
                  <a:ext uri="{FF2B5EF4-FFF2-40B4-BE49-F238E27FC236}">
                    <a16:creationId xmlns:a16="http://schemas.microsoft.com/office/drawing/2014/main" id="{C2736643-E982-4A0A-9825-735E91D7F7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96 w 97"/>
                  <a:gd name="T3" fmla="*/ 1103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96" y="1103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10" name="Freeform 14">
                <a:extLst>
                  <a:ext uri="{FF2B5EF4-FFF2-40B4-BE49-F238E27FC236}">
                    <a16:creationId xmlns:a16="http://schemas.microsoft.com/office/drawing/2014/main" id="{B50F6D05-CB28-4ABF-B0E2-D70183ED91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8" y="1200"/>
                <a:ext cx="97" cy="1104"/>
              </a:xfrm>
              <a:custGeom>
                <a:avLst/>
                <a:gdLst>
                  <a:gd name="T0" fmla="*/ 0 w 97"/>
                  <a:gd name="T1" fmla="*/ 1103 h 1104"/>
                  <a:gd name="T2" fmla="*/ 0 w 97"/>
                  <a:gd name="T3" fmla="*/ 0 h 1104"/>
                  <a:gd name="T4" fmla="*/ 96 w 97"/>
                  <a:gd name="T5" fmla="*/ 0 h 1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1104">
                    <a:moveTo>
                      <a:pt x="0" y="1103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4111" name="Rectangle 15">
            <a:extLst>
              <a:ext uri="{FF2B5EF4-FFF2-40B4-BE49-F238E27FC236}">
                <a16:creationId xmlns:a16="http://schemas.microsoft.com/office/drawing/2014/main" id="{0B2EDD76-EE3D-4443-AD5F-53D994D0C0EE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836613" y="2133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4112" name="Rectangle 16">
            <a:extLst>
              <a:ext uri="{FF2B5EF4-FFF2-40B4-BE49-F238E27FC236}">
                <a16:creationId xmlns:a16="http://schemas.microsoft.com/office/drawing/2014/main" id="{1DFA2188-E30D-4C13-AC43-2B505EA18DC5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4038600"/>
            <a:ext cx="6400800" cy="1752600"/>
          </a:xfrm>
        </p:spPr>
        <p:txBody>
          <a:bodyPr anchor="ctr"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4113" name="Rectangle 17">
            <a:extLst>
              <a:ext uri="{FF2B5EF4-FFF2-40B4-BE49-F238E27FC236}">
                <a16:creationId xmlns:a16="http://schemas.microsoft.com/office/drawing/2014/main" id="{A4AAB80E-7BEB-48E2-9F2A-59F48E4831D7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381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14" name="Rectangle 18">
            <a:extLst>
              <a:ext uri="{FF2B5EF4-FFF2-40B4-BE49-F238E27FC236}">
                <a16:creationId xmlns:a16="http://schemas.microsoft.com/office/drawing/2014/main" id="{0B9190C6-959C-48C2-BF8C-F7AB0EF38BC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115" name="Rectangle 19">
            <a:extLst>
              <a:ext uri="{FF2B5EF4-FFF2-40B4-BE49-F238E27FC236}">
                <a16:creationId xmlns:a16="http://schemas.microsoft.com/office/drawing/2014/main" id="{EEA451A0-D6F3-403D-B9DA-508F4E62269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AB70500-D883-4EF6-816A-30CE7419FE9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5D03B-9F56-4406-A696-963D2140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F323B0-3586-4D09-A2D3-09480873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27FA0-1833-4F7D-86B3-635B8B228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174BF-CF19-4C25-A777-8DC9C715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8ABE6-B86C-4102-B206-4E41E5F80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5ED316-A2F4-461B-B302-60E92E79029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175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16BCC5-D76A-48D5-B16D-5B12B5F3D4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7500" y="342900"/>
            <a:ext cx="1943100" cy="55245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5D1FC-F1AB-4E77-AE45-787D8C4D7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42900"/>
            <a:ext cx="5676900" cy="55245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7F6B-0A4C-4F0E-B7F1-2FDFC752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7F01E-4925-42D7-B28C-911D7A8D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91C15-62C6-48DD-B141-532818317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A6E687-3274-4F51-8F03-3651AA41A06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62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7BE4B-0A1A-4056-8B6B-651E6F99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1759A-6BD5-4195-B231-9312F9184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693A6-9A9B-4D57-9710-D510DAC71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C692C-C879-41FC-935D-6A28B7E3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A7B8-3DE0-4CB6-91CD-AA9BEF1F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E2854F-B10E-49E0-B311-C9670E4FCA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721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9301B-0E26-49EE-9227-561FC7EB4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72D15-CFA8-4360-815E-BF4B36EC7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9DD7-E82C-42C5-A6AF-420F19670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E59440-D5D5-4120-B9CE-095FE27B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615E4-4EB7-4FB4-AF6A-CD79E0609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193EB4-1F24-40BC-A075-0A5573368F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79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CBA4A-680B-4345-ADA3-D01ECC4D3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EA899-01DF-4FB3-9D33-3F53E5EF98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CE18D-54C1-4EFF-AADA-FA891D68A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00600" y="17526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2BAA42-7635-428B-9946-7D91BE77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31959-D216-4EC1-A6BE-92FFCBF95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E0F364-FFBB-4348-B168-792ADA9B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F162C6-F8C6-40BB-85B1-2DB561696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032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C269C-63BA-40EF-B0AA-2080F839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2A1B7F-332A-4768-9763-E7A806A3C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2C4E32-3A7E-4E32-9793-8B4F89C35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0266C2-1DC3-40EA-8E32-EB4DBA8E98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01D13F-D898-4D12-AB25-54FF62F697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921C95-33B0-4D6B-9036-C5C00E7A6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1937B-EF25-456A-9D1A-8D4B8FBD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EC32B3-B387-4A41-A143-3B01AED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573974-0054-45BC-900B-E742935ADE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408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F77D8-BFED-4CDB-AA85-2549D4B24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7E226E-3BF2-4D15-857D-9AD11779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76BE1-6E6A-48ED-BACB-03D8C104C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1CBD45-D0B6-48E8-8A0D-BC1481FB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300505-B872-4A85-838C-D0CBD9E6CC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2811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45E2B8-22FE-44B7-A6F7-D0BA175E4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352C8B-03A8-4EFB-9DE3-95A5A7A0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89898-9361-4B93-AF7B-2FFB44C78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1F17BD-2916-475E-AAFA-D04ED43CB0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230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DFD0A-9146-45A4-97C3-FD14015E7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F3C6B-73FF-434C-88C9-4EB0AB3F9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13223-2F7F-4BB6-88A9-E5666E34B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1A73-800B-4710-95C3-C16287D8B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50827-6F7B-4D7A-B38B-CC223E787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0DE4A1-BD35-4D3B-B6F4-AEAC1DBA0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9521E6-D7CD-4858-8096-D0A5494BEB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35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7E919-1005-4153-8F87-7DBBBC1A2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996E4C-CD45-431E-A503-4C6ECAE2C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021B3-01FD-4B0B-99CB-690012C22B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AAAFD-21BC-4DCA-AB90-75B261155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E219CD-2343-4609-8870-AC82BED3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5243BB-D5E7-4D64-91C5-A4E142EAB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E32F46-FDCB-4499-B0D9-D7B00746F7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783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B66785C6-8172-4807-B072-A6D68B532D13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383588" cy="6022975"/>
            <a:chOff x="240" y="192"/>
            <a:chExt cx="5281" cy="3794"/>
          </a:xfrm>
        </p:grpSpPr>
        <p:grpSp>
          <p:nvGrpSpPr>
            <p:cNvPr id="3075" name="Group 3">
              <a:extLst>
                <a:ext uri="{FF2B5EF4-FFF2-40B4-BE49-F238E27FC236}">
                  <a16:creationId xmlns:a16="http://schemas.microsoft.com/office/drawing/2014/main" id="{B9791BAA-3C38-4544-8199-5790B1202C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008"/>
              <a:ext cx="5281" cy="2978"/>
              <a:chOff x="240" y="1008"/>
              <a:chExt cx="5281" cy="2978"/>
            </a:xfrm>
          </p:grpSpPr>
          <p:sp>
            <p:nvSpPr>
              <p:cNvPr id="3076" name="Rectangle 4">
                <a:extLst>
                  <a:ext uri="{FF2B5EF4-FFF2-40B4-BE49-F238E27FC236}">
                    <a16:creationId xmlns:a16="http://schemas.microsoft.com/office/drawing/2014/main" id="{C0B28F78-07EB-49B4-831C-544C0C5961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" y="1010"/>
                <a:ext cx="5269" cy="2976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77" name="Freeform 5">
                <a:extLst>
                  <a:ext uri="{FF2B5EF4-FFF2-40B4-BE49-F238E27FC236}">
                    <a16:creationId xmlns:a16="http://schemas.microsoft.com/office/drawing/2014/main" id="{8C01880C-DD35-43FD-AEBF-5203C9FFB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0 w 5269"/>
                  <a:gd name="T3" fmla="*/ 0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0" y="0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78" name="Freeform 6">
                <a:extLst>
                  <a:ext uri="{FF2B5EF4-FFF2-40B4-BE49-F238E27FC236}">
                    <a16:creationId xmlns:a16="http://schemas.microsoft.com/office/drawing/2014/main" id="{D84737CE-F3BA-4FF0-A0B5-B5CFC5ABAA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" y="1008"/>
                <a:ext cx="5269" cy="2977"/>
              </a:xfrm>
              <a:custGeom>
                <a:avLst/>
                <a:gdLst>
                  <a:gd name="T0" fmla="*/ 5268 w 5269"/>
                  <a:gd name="T1" fmla="*/ 0 h 2977"/>
                  <a:gd name="T2" fmla="*/ 5268 w 5269"/>
                  <a:gd name="T3" fmla="*/ 2976 h 2977"/>
                  <a:gd name="T4" fmla="*/ 0 w 5269"/>
                  <a:gd name="T5" fmla="*/ 2976 h 29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269" h="2977">
                    <a:moveTo>
                      <a:pt x="5268" y="0"/>
                    </a:moveTo>
                    <a:lnTo>
                      <a:pt x="5268" y="2976"/>
                    </a:lnTo>
                    <a:lnTo>
                      <a:pt x="0" y="2976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79" name="Group 7">
              <a:extLst>
                <a:ext uri="{FF2B5EF4-FFF2-40B4-BE49-F238E27FC236}">
                  <a16:creationId xmlns:a16="http://schemas.microsoft.com/office/drawing/2014/main" id="{83715C39-182C-4F91-89B5-D857AA7463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103"/>
              <a:ext cx="97" cy="2785"/>
              <a:chOff x="336" y="1103"/>
              <a:chExt cx="97" cy="2785"/>
            </a:xfrm>
          </p:grpSpPr>
          <p:sp useBgFill="1">
            <p:nvSpPr>
              <p:cNvPr id="3080" name="Rectangle 8">
                <a:extLst>
                  <a:ext uri="{FF2B5EF4-FFF2-40B4-BE49-F238E27FC236}">
                    <a16:creationId xmlns:a16="http://schemas.microsoft.com/office/drawing/2014/main" id="{01EBD78A-F0CF-4CE9-81CE-8BE7B5890D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1104"/>
                <a:ext cx="96" cy="2784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1" name="Freeform 9">
                <a:extLst>
                  <a:ext uri="{FF2B5EF4-FFF2-40B4-BE49-F238E27FC236}">
                    <a16:creationId xmlns:a16="http://schemas.microsoft.com/office/drawing/2014/main" id="{C5B6EC2D-AD32-4151-B5DC-4C7B55503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96 w 97"/>
                  <a:gd name="T3" fmla="*/ 2784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96" y="2784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2" name="Freeform 10">
                <a:extLst>
                  <a:ext uri="{FF2B5EF4-FFF2-40B4-BE49-F238E27FC236}">
                    <a16:creationId xmlns:a16="http://schemas.microsoft.com/office/drawing/2014/main" id="{63CDB276-E825-4A04-8D42-CB644D39E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6" y="1103"/>
                <a:ext cx="97" cy="2785"/>
              </a:xfrm>
              <a:custGeom>
                <a:avLst/>
                <a:gdLst>
                  <a:gd name="T0" fmla="*/ 0 w 97"/>
                  <a:gd name="T1" fmla="*/ 2784 h 2785"/>
                  <a:gd name="T2" fmla="*/ 0 w 97"/>
                  <a:gd name="T3" fmla="*/ 0 h 2785"/>
                  <a:gd name="T4" fmla="*/ 96 w 97"/>
                  <a:gd name="T5" fmla="*/ 0 h 27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7" h="2785">
                    <a:moveTo>
                      <a:pt x="0" y="2784"/>
                    </a:moveTo>
                    <a:lnTo>
                      <a:pt x="0" y="0"/>
                    </a:lnTo>
                    <a:lnTo>
                      <a:pt x="96" y="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083" name="Group 11">
              <a:extLst>
                <a:ext uri="{FF2B5EF4-FFF2-40B4-BE49-F238E27FC236}">
                  <a16:creationId xmlns:a16="http://schemas.microsoft.com/office/drawing/2014/main" id="{3DF23728-54A8-441C-9A46-6B53671B79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192"/>
              <a:ext cx="193" cy="721"/>
              <a:chOff x="240" y="192"/>
              <a:chExt cx="193" cy="721"/>
            </a:xfrm>
          </p:grpSpPr>
          <p:sp>
            <p:nvSpPr>
              <p:cNvPr id="3084" name="Rectangle 12">
                <a:extLst>
                  <a:ext uri="{FF2B5EF4-FFF2-40B4-BE49-F238E27FC236}">
                    <a16:creationId xmlns:a16="http://schemas.microsoft.com/office/drawing/2014/main" id="{667AE587-8221-47B8-AE64-C8D765B236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" y="192"/>
                <a:ext cx="192" cy="720"/>
              </a:xfrm>
              <a:prstGeom prst="rect">
                <a:avLst/>
              </a:prstGeom>
              <a:solidFill>
                <a:srgbClr val="EAEAEA">
                  <a:alpha val="50000"/>
                </a:srgbClr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85" name="Freeform 13">
                <a:extLst>
                  <a:ext uri="{FF2B5EF4-FFF2-40B4-BE49-F238E27FC236}">
                    <a16:creationId xmlns:a16="http://schemas.microsoft.com/office/drawing/2014/main" id="{7311185C-F60E-424D-94D4-30C1DDC557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0 w 193"/>
                  <a:gd name="T3" fmla="*/ 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0" y="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B2B2B2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86" name="Freeform 14">
                <a:extLst>
                  <a:ext uri="{FF2B5EF4-FFF2-40B4-BE49-F238E27FC236}">
                    <a16:creationId xmlns:a16="http://schemas.microsoft.com/office/drawing/2014/main" id="{7C7C9687-C0C8-4BDE-BDA7-E0A93E8D4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" y="192"/>
                <a:ext cx="193" cy="721"/>
              </a:xfrm>
              <a:custGeom>
                <a:avLst/>
                <a:gdLst>
                  <a:gd name="T0" fmla="*/ 192 w 193"/>
                  <a:gd name="T1" fmla="*/ 0 h 721"/>
                  <a:gd name="T2" fmla="*/ 192 w 193"/>
                  <a:gd name="T3" fmla="*/ 720 h 721"/>
                  <a:gd name="T4" fmla="*/ 0 w 193"/>
                  <a:gd name="T5" fmla="*/ 720 h 7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3" h="721">
                    <a:moveTo>
                      <a:pt x="192" y="0"/>
                    </a:moveTo>
                    <a:lnTo>
                      <a:pt x="192" y="720"/>
                    </a:lnTo>
                    <a:lnTo>
                      <a:pt x="0" y="720"/>
                    </a:lnTo>
                  </a:path>
                </a:pathLst>
              </a:custGeom>
              <a:noFill/>
              <a:ln w="12700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7" name="Rectangle 15">
            <a:extLst>
              <a:ext uri="{FF2B5EF4-FFF2-40B4-BE49-F238E27FC236}">
                <a16:creationId xmlns:a16="http://schemas.microsoft.com/office/drawing/2014/main" id="{7A86F437-6A13-48F4-8BE0-4C5CE4184D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42900"/>
            <a:ext cx="7772400" cy="110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88" name="Rectangle 16">
            <a:extLst>
              <a:ext uri="{FF2B5EF4-FFF2-40B4-BE49-F238E27FC236}">
                <a16:creationId xmlns:a16="http://schemas.microsoft.com/office/drawing/2014/main" id="{9F844610-3DDF-46A1-90A3-D380A32AF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752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089" name="Rectangle 17">
            <a:extLst>
              <a:ext uri="{FF2B5EF4-FFF2-40B4-BE49-F238E27FC236}">
                <a16:creationId xmlns:a16="http://schemas.microsoft.com/office/drawing/2014/main" id="{A74EF0AC-4CA5-402B-9B4B-5CE9E37D6FA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81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3090" name="Rectangle 18">
            <a:extLst>
              <a:ext uri="{FF2B5EF4-FFF2-40B4-BE49-F238E27FC236}">
                <a16:creationId xmlns:a16="http://schemas.microsoft.com/office/drawing/2014/main" id="{43729E41-C1B3-405C-89D5-7DDA874A593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3013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3091" name="Rectangle 19">
            <a:extLst>
              <a:ext uri="{FF2B5EF4-FFF2-40B4-BE49-F238E27FC236}">
                <a16:creationId xmlns:a16="http://schemas.microsoft.com/office/drawing/2014/main" id="{F6CDC350-1D6F-47F2-B6A3-99C9DDD4227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323013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4C1BF03-CB10-4999-AA45-285B953B16A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Monotype Sort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163634F9-D89D-4291-8A53-082074BE0B4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rgbClr val="555555"/>
                </a:solidFill>
                <a:latin typeface="Helvetica" panose="020B0604020202020204" pitchFamily="34" charset="0"/>
              </a:rPr>
              <a:t> Death and Dying</a:t>
            </a:r>
            <a:br>
              <a:rPr lang="en-US" altLang="en-US" b="1" dirty="0">
                <a:latin typeface="Helvetica" panose="020B0604020202020204" pitchFamily="34" charset="0"/>
              </a:rPr>
            </a:br>
            <a:endParaRPr lang="en-US" altLang="en-US" b="1" dirty="0">
              <a:latin typeface="Helvetica" panose="020B0604020202020204" pitchFamily="34" charset="0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3908F3B2-E686-469A-A443-85DCD17999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Development Across the Lifespan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>
            <a:extLst>
              <a:ext uri="{FF2B5EF4-FFF2-40B4-BE49-F238E27FC236}">
                <a16:creationId xmlns:a16="http://schemas.microsoft.com/office/drawing/2014/main" id="{AB894684-063C-41CF-8D9E-BEC94A0F1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6096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2)	Anger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"Why me/her?" "Why not you?"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In this stage people may be very difficult to be around.</a:t>
            </a: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3)	Bargaining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At this stage individuals are trying to negotiate their way out of the death.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Typically, people try to "make deals" with God.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Sometimes the bargain creates an event or date until which the person can hold on to (such as a grandchild's wedding, or a 100th birthday).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3089B685-1E10-4176-9EC3-85219FB08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85800"/>
            <a:ext cx="7772400" cy="1104900"/>
          </a:xfrm>
        </p:spPr>
        <p:txBody>
          <a:bodyPr/>
          <a:lstStyle/>
          <a:p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(Kubler-Ross’ 5 stages of death, continued)</a:t>
            </a:r>
            <a:b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</a:br>
            <a:endParaRPr lang="en-US" altLang="en-US" sz="28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0864CA20-8CF5-47D3-AA37-01A016CD1F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524000"/>
            <a:ext cx="73152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4)	Depression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 individual at this stage is overwhelmed by a deep sense of loss.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Reactive depression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is a type of depression based on what has already occurred, such as loss of dignity, health, etc.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i="1">
                <a:latin typeface="Arial" panose="020B0604020202020204" pitchFamily="34" charset="0"/>
                <a:cs typeface="Arial" panose="020B0604020202020204" pitchFamily="34" charset="0"/>
              </a:rPr>
              <a:t>Preparatory depression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is the anticipation of future losses, such as the loss of a relationship.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B9083A09-64D6-46E5-82D2-C3EC6841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0"/>
            <a:ext cx="7772400" cy="1104900"/>
          </a:xfrm>
        </p:spPr>
        <p:txBody>
          <a:bodyPr/>
          <a:lstStyle/>
          <a:p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(Kubler-Ross’ 5 stages of death, continued)</a:t>
            </a:r>
            <a:b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</a:br>
            <a:endParaRPr lang="en-US" altLang="en-US" sz="2800">
              <a:solidFill>
                <a:srgbClr val="660066"/>
              </a:solidFill>
              <a:latin typeface="Tahoma" panose="020B0604030504040204" pitchFamily="34" charset="0"/>
            </a:endParaRP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BC6733C-380A-4250-99BA-27DD0983A0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5) Acceptance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People are fully aware that death is impending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In this stage individuals near death make peace with death and may want to be left alone.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Persons in this stage are often unemotional and uncommunicative.</a:t>
            </a:r>
          </a:p>
          <a:p>
            <a:pPr marL="609600" indent="-609600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 descr="image">
            <a:extLst>
              <a:ext uri="{FF2B5EF4-FFF2-40B4-BE49-F238E27FC236}">
                <a16:creationId xmlns:a16="http://schemas.microsoft.com/office/drawing/2014/main" id="{22F5AC57-6FE7-4406-8999-D1D9CB1ECC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171450"/>
            <a:ext cx="9258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12DEE727-13C7-4508-A6B0-CECE8265A6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04900"/>
          </a:xfrm>
        </p:spPr>
        <p:txBody>
          <a:bodyPr/>
          <a:lstStyle/>
          <a:p>
            <a:pPr marL="838200" indent="-838200"/>
            <a:r>
              <a:rPr lang="en-US" altLang="en-US" sz="280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Criticisms of Kubler-Ross's model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9BFC79CE-FCFC-41BD-B79D-24941D6DEE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 theory does not apply to people who are not sure they are going to die - when the prognosis is ambiguous.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 stages are not universal, nor do people go through them in progression.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Anxiety, especially about pain, is omitted in her stages and this is an important concern for cancer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There are still a lot of differences in peoples' reactions to death related to family, culture, finances, personality, etc. 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7A615DB8-5E74-4B6C-A0C4-5E36B83D69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762000"/>
            <a:ext cx="7772400" cy="1104900"/>
          </a:xfrm>
        </p:spPr>
        <p:txBody>
          <a:bodyPr/>
          <a:lstStyle/>
          <a:p>
            <a:pPr marL="838200" indent="-838200" algn="ctr"/>
            <a:r>
              <a:rPr lang="en-US" altLang="en-US" sz="280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Choosing the way one dies - people now have choices</a:t>
            </a:r>
            <a:b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3954266B-D53A-4A58-9514-720FF52F1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3152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letters "DNR" (do not resuscitate) mean that medical personnel should not go to extraordinary or extreme efforts to save the terminally ill patient.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 terms "extraordinary" or "extreme" are difficult to define.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No one likes to make this decision.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E88F7DF8-CFB8-4B8B-ADD3-44497361F7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1104900"/>
          </a:xfrm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660066"/>
                </a:solidFill>
                <a:latin typeface="Arial Narrow" panose="020B0606020202030204" pitchFamily="34" charset="0"/>
              </a:rPr>
              <a:t>To gain more control over decisions regarding their death, increasing numbers of people are signing living wills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3A23E00C-7A5D-4415-9C6C-1988A0F360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52600"/>
            <a:ext cx="7772400" cy="4114800"/>
          </a:xfrm>
        </p:spPr>
        <p:txBody>
          <a:bodyPr/>
          <a:lstStyle/>
          <a:p>
            <a:pPr marL="609600" indent="-609600"/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LIVING WILLS,</a:t>
            </a:r>
            <a:r>
              <a:rPr lang="en-US" altLang="en-US" sz="2800" b="1" i="1">
                <a:latin typeface="Arial Narrow" panose="020B0606020202030204" pitchFamily="34" charset="0"/>
                <a:cs typeface="Arial" panose="020B0604020202020204" pitchFamily="34" charset="0"/>
              </a:rPr>
              <a:t> legal documents designating what medical treatments people want or do not want if they cannot express their wishes are a method of letting people gain control over their deaths.</a:t>
            </a: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990600" lvl="1" indent="-533400"/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Often comas are not covered, since they may be considered "non-terminal". </a:t>
            </a:r>
          </a:p>
          <a:p>
            <a:pPr marL="990600" lvl="1" indent="-533400"/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Some living wills specify a </a:t>
            </a:r>
            <a:r>
              <a:rPr lang="en-US" altLang="en-US" b="1" i="1">
                <a:latin typeface="Arial Narrow" panose="020B0606020202030204" pitchFamily="34" charset="0"/>
                <a:cs typeface="Arial" panose="020B0604020202020204" pitchFamily="34" charset="0"/>
              </a:rPr>
              <a:t>health-care proxy</a:t>
            </a: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 to act as a person's representative in making health-care decisions.</a:t>
            </a:r>
          </a:p>
          <a:p>
            <a:pPr marL="609600" indent="-609600">
              <a:buFont typeface="Monotype Sorts" pitchFamily="2" charset="2"/>
              <a:buNone/>
            </a:pPr>
            <a:endParaRPr lang="en-US" altLang="en-US" sz="28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>
            <a:extLst>
              <a:ext uri="{FF2B5EF4-FFF2-40B4-BE49-F238E27FC236}">
                <a16:creationId xmlns:a16="http://schemas.microsoft.com/office/drawing/2014/main" id="{09973B07-E320-406E-92FB-234CF41E5B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28600"/>
            <a:ext cx="4545013" cy="626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31" name="Text Box 3">
            <a:extLst>
              <a:ext uri="{FF2B5EF4-FFF2-40B4-BE49-F238E27FC236}">
                <a16:creationId xmlns:a16="http://schemas.microsoft.com/office/drawing/2014/main" id="{84A14B1D-D3F9-427E-B377-7FE688D438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2514600"/>
            <a:ext cx="1447800" cy="2041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3200" b="1">
                <a:solidFill>
                  <a:srgbClr val="000066"/>
                </a:solidFill>
                <a:latin typeface="Arial" panose="020B0604020202020204" pitchFamily="34" charset="0"/>
              </a:rPr>
              <a:t>A Living Will</a:t>
            </a:r>
          </a:p>
          <a:p>
            <a:endParaRPr lang="en-US" altLang="en-US" sz="3200" b="1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32E598F1-20A0-4BBA-A1E4-22CF07AB9E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7772400" cy="1104900"/>
          </a:xfrm>
        </p:spPr>
        <p:txBody>
          <a:bodyPr/>
          <a:lstStyle/>
          <a:p>
            <a:r>
              <a:rPr lang="en-US" altLang="en-US" sz="3200">
                <a:solidFill>
                  <a:srgbClr val="660066"/>
                </a:solidFill>
              </a:rPr>
              <a:t>(Choosing death, continued)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E543A95E-C7D9-4F99-9326-7B47B4D2C4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i="1">
                <a:latin typeface="Arial Narrow" panose="020B060602020203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b="1" i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Assisted suicide</a:t>
            </a: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 is a death in which a person provides the means for a terminally ill patient to commit suicide.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Dr. Jack Kevorkian is best know for this role and has been prosecuted in the U.S.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Laws are more accepting in other countries.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Assisted suicide is one form of </a:t>
            </a: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EUTHANASIA</a:t>
            </a: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800" b="1" i="1">
                <a:latin typeface="Arial Narrow" panose="020B0606020202030204" pitchFamily="34" charset="0"/>
                <a:cs typeface="Arial" panose="020B0604020202020204" pitchFamily="34" charset="0"/>
              </a:rPr>
              <a:t>the practice of assisting terminally ill people to die more quickly.</a:t>
            </a: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66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Euthanasia is high controversial since it centers on decisions about who should control life. 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b="1">
              <a:solidFill>
                <a:srgbClr val="660066"/>
              </a:solidFill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 descr="image">
            <a:extLst>
              <a:ext uri="{FF2B5EF4-FFF2-40B4-BE49-F238E27FC236}">
                <a16:creationId xmlns:a16="http://schemas.microsoft.com/office/drawing/2014/main" id="{D92E3776-7469-4787-B4A1-25F7F837B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171450"/>
            <a:ext cx="9258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73578114-F448-459C-BBD1-34A33FF456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772400" cy="510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66"/>
                </a:solidFill>
              </a:rPr>
              <a:t>Death is a universal experience, one that we will all eventually face</a:t>
            </a:r>
          </a:p>
          <a:p>
            <a:pPr>
              <a:lnSpc>
                <a:spcPct val="90000"/>
              </a:lnSpc>
            </a:pPr>
            <a:endParaRPr lang="en-US" altLang="en-US" sz="2800" dirty="0">
              <a:solidFill>
                <a:srgbClr val="6633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/>
              <a:t>Some things that are being explored: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What is death, and what does it mean at different life stages?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do people face the idea of their own death?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do survivors react to death?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How can people prepare for and cope with death?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E2AEB875-368A-424A-8BEE-1200B0C5F6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838200"/>
            <a:ext cx="7772400" cy="1104900"/>
          </a:xfrm>
        </p:spPr>
        <p:txBody>
          <a:bodyPr/>
          <a:lstStyle/>
          <a:p>
            <a:pPr marL="1117600" indent="-1117600"/>
            <a:r>
              <a:rPr lang="en-US" altLang="en-US" sz="320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Grief and Bereavement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CFFF0A3-3B19-478D-A434-8154EDC36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4676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2800">
                <a:latin typeface="Tahoma" panose="020B0604030504040204" pitchFamily="34" charset="0"/>
              </a:rPr>
              <a:t>~	After the death of a loved one, a painful period of adjustment follows, involving bereavement and grief</a:t>
            </a:r>
          </a:p>
          <a:p>
            <a:pPr marL="609600" indent="-609600"/>
            <a:r>
              <a:rPr lang="en-US" altLang="en-US" sz="2800" b="1">
                <a:latin typeface="Tahoma" panose="020B0604030504040204" pitchFamily="34" charset="0"/>
                <a:cs typeface="Arial" panose="020B0604020202020204" pitchFamily="34" charset="0"/>
              </a:rPr>
              <a:t>BEREAVEMENT</a:t>
            </a:r>
            <a:r>
              <a:rPr lang="en-US" altLang="en-US" sz="2800"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>
                <a:latin typeface="Tahoma" panose="020B0604030504040204" pitchFamily="34" charset="0"/>
                <a:cs typeface="Arial" panose="020B0604020202020204" pitchFamily="34" charset="0"/>
              </a:rPr>
              <a:t>is the acknowledgment of the objective fact that one has experienced a death.</a:t>
            </a:r>
            <a:r>
              <a:rPr lang="en-US" altLang="en-US" sz="2800"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/>
            <a:r>
              <a:rPr lang="en-US" altLang="en-US" sz="2800" b="1">
                <a:latin typeface="Tahoma" panose="020B0604030504040204" pitchFamily="34" charset="0"/>
                <a:cs typeface="Arial" panose="020B0604020202020204" pitchFamily="34" charset="0"/>
              </a:rPr>
              <a:t>GRIEF</a:t>
            </a:r>
            <a:r>
              <a:rPr lang="en-US" altLang="en-US" sz="2800">
                <a:latin typeface="Tahoma" panose="020B060403050404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>
                <a:latin typeface="Tahoma" panose="020B0604030504040204" pitchFamily="34" charset="0"/>
                <a:cs typeface="Arial" panose="020B0604020202020204" pitchFamily="34" charset="0"/>
              </a:rPr>
              <a:t>is the emotional response to that loss</a:t>
            </a:r>
            <a:endParaRPr lang="en-US" altLang="en-US" sz="2800">
              <a:latin typeface="Tahoma" panose="020B0604030504040204" pitchFamily="34" charset="0"/>
              <a:cs typeface="Arial" panose="020B0604020202020204" pitchFamily="34" charset="0"/>
            </a:endParaRPr>
          </a:p>
          <a:p>
            <a:pPr marL="609600" indent="-609600"/>
            <a:endParaRPr lang="en-US" altLang="en-US" sz="280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F75664B8-FEEF-4CD5-A03B-708894B1EC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7772400" cy="1104900"/>
          </a:xfrm>
        </p:spPr>
        <p:txBody>
          <a:bodyPr/>
          <a:lstStyle/>
          <a:p>
            <a:pPr marL="838200" indent="-838200" algn="ctr"/>
            <a:r>
              <a:rPr lang="en-US" altLang="en-US" sz="2800" b="1">
                <a:solidFill>
                  <a:srgbClr val="66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There are some general stages people in Western societies go through in adjusting to loss. </a:t>
            </a:r>
            <a:br>
              <a:rPr lang="en-US" altLang="en-US" sz="2800" b="1">
                <a:solidFill>
                  <a:srgbClr val="66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en-US" altLang="en-US" sz="2800" b="1">
              <a:solidFill>
                <a:srgbClr val="660066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7B657BC7-164D-45F0-9589-09FA01201E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305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The first stage typically entails shock, numbness, disbelief, or outright denial.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Can be beneficial allows a person to function in coping with death (funeral, etc.) without being overwhelmed.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In the second stage, people begin to confront the death and fully realize the extent of their loss.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They fully experience their grief and yearn for the individual.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Eventually the person moves through the pain and depression to a realistic review of the relationship and start to let go.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b="1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>
            <a:extLst>
              <a:ext uri="{FF2B5EF4-FFF2-40B4-BE49-F238E27FC236}">
                <a16:creationId xmlns:a16="http://schemas.microsoft.com/office/drawing/2014/main" id="{63B9F98A-379C-4755-9374-82F27BC0D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5334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the final stage, people reach an accommodation stage where they pick up the pieces of their lives and move on.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Ultimately, most people are able to live new lives, independently from the person who has died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Form new relationships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Become more self reliant and appreciate of life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Not everyone passes through the stages of grief in the the same order or in the exact same way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Personality differences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Relationship with the deceased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Opportunities available for continuing their lives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ABFA1BE-B1B8-4875-BF29-A818FA2C84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685800"/>
            <a:ext cx="7772400" cy="1104900"/>
          </a:xfrm>
        </p:spPr>
        <p:txBody>
          <a:bodyPr/>
          <a:lstStyle/>
          <a:p>
            <a:pPr algn="ctr"/>
            <a:r>
              <a:rPr lang="en-US" altLang="en-US" sz="2800">
                <a:solidFill>
                  <a:srgbClr val="660066"/>
                </a:solidFill>
                <a:latin typeface="Arial" panose="020B0604020202020204" pitchFamily="34" charset="0"/>
              </a:rPr>
              <a:t>Differentiating Unhealthy Grief from Normal Grief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0471BBDC-BDF6-4396-A525-1BD09F9CCD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7543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~	Differentiating unhealthy grief from healthy grief is difficult and many of the common assumptions are wrong.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There is no time table; many people take longer than 1 year.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Not everyone experiences deep depression.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People who do not show deep initial grief do not necessarily have problems later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95C1161F-ECF9-4339-A807-9686FC720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304800"/>
            <a:ext cx="7772400" cy="1104900"/>
          </a:xfrm>
        </p:spPr>
        <p:txBody>
          <a:bodyPr/>
          <a:lstStyle/>
          <a:p>
            <a:pPr algn="ctr"/>
            <a:r>
              <a:rPr lang="en-US" altLang="en-US" sz="2800">
                <a:solidFill>
                  <a:srgbClr val="660066"/>
                </a:solidFill>
                <a:latin typeface="Arial" panose="020B0604020202020204" pitchFamily="34" charset="0"/>
              </a:rPr>
              <a:t>The Consequences of Grief and Bereavement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BC16A747-5560-4C81-866E-FF9C80EF16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430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>
                <a:latin typeface="Abadi MT Condensed Light" pitchFamily="34" charset="0"/>
                <a:cs typeface="Arial" panose="020B0604020202020204" pitchFamily="34" charset="0"/>
              </a:rPr>
              <a:t>~	</a:t>
            </a: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Studies show that people experiencing bereavement and grief increase their chances of death as much as 7 times during the first year following the death of a spouse.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At particular risk are men, but remarriage helps lower the risk.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Some factors affecting survivor difficulties are: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Anxious, lonely, dependent people don't cope as well.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If the relationship was ambivalent or dependent, there is poorer adjustment.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Sudden, unprepared-for deaths are more difficult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96B06434-D0BB-469A-B1B5-2437449DB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04900"/>
          </a:xfrm>
        </p:spPr>
        <p:txBody>
          <a:bodyPr/>
          <a:lstStyle/>
          <a:p>
            <a:r>
              <a:rPr lang="en-US" altLang="en-US" sz="2800">
                <a:solidFill>
                  <a:srgbClr val="660066"/>
                </a:solidFill>
                <a:latin typeface="Arial" panose="020B0604020202020204" pitchFamily="34" charset="0"/>
              </a:rPr>
              <a:t>Death Education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0876A60D-7D09-4CF3-B080-B57F3E5810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1430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Developmental psychologists and thanatologists have suggested the importance of death education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THANATOLOGISTS, </a:t>
            </a:r>
            <a:r>
              <a:rPr lang="en-US" altLang="en-US" b="1" i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people who study death, suggest that death education be part of everyone's schooling since we are all affected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DEATH EDUCATION includes programs that teach about death dying and grief, and are designed to help all people successfully deal with death and dying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Important because we hide death in Western societies! (removed from everyday life because we are uncomfortable discussing it)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b="1"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539C1A5D-4E7C-493A-BD89-8E0C7B6E7B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7772400" cy="1104900"/>
          </a:xfrm>
        </p:spPr>
        <p:txBody>
          <a:bodyPr/>
          <a:lstStyle/>
          <a:p>
            <a:pPr algn="ctr"/>
            <a:r>
              <a:rPr lang="en-US" altLang="en-US" sz="2800" b="1">
                <a:solidFill>
                  <a:srgbClr val="660066"/>
                </a:solidFill>
                <a:latin typeface="Arial Narrow" panose="020B0606020202030204" pitchFamily="34" charset="0"/>
              </a:rPr>
              <a:t>Several types of death education programs                                       				have been developed</a:t>
            </a:r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…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24D9BC17-26DB-40A9-BEAA-FFC8332395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</a:rPr>
              <a:t>Crisis intervention education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</a:rPr>
              <a:t>Psychologists and therapists provide counseling intervention on an emergency basis (Oklahoma City bombing, for example)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</a:rPr>
              <a:t>Routine death education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</a:rPr>
              <a:t>Course work in grade school, colleges becoming increasingly common</a:t>
            </a:r>
          </a:p>
          <a:p>
            <a:pPr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</a:rPr>
              <a:t>Death education for members of the helping professions</a:t>
            </a:r>
          </a:p>
          <a:p>
            <a:pPr lvl="1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</a:rPr>
              <a:t>Now increasingly included for medical schools, nursing, etc. Most successful programs explore feelings, not just intellectual aspects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6" name="Rectangle 6">
            <a:extLst>
              <a:ext uri="{FF2B5EF4-FFF2-40B4-BE49-F238E27FC236}">
                <a16:creationId xmlns:a16="http://schemas.microsoft.com/office/drawing/2014/main" id="{FB1E8AD0-E705-40E8-BFEF-3785EFE13C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914400"/>
            <a:ext cx="7772400" cy="4114800"/>
          </a:xfrm>
          <a:noFill/>
          <a:ln/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Funerals are also recognition of everyone's ultimate mortality and an acceptance of the cycle of life.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Western funeral rituals typically include: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200" b="1">
                <a:latin typeface="Arial Narrow" panose="020B0606020202030204" pitchFamily="34" charset="0"/>
                <a:cs typeface="Arial" panose="020B0604020202020204" pitchFamily="34" charset="0"/>
              </a:rPr>
              <a:t>Preparation of the body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200" b="1">
                <a:latin typeface="Arial Narrow" panose="020B0606020202030204" pitchFamily="34" charset="0"/>
                <a:cs typeface="Arial" panose="020B0604020202020204" pitchFamily="34" charset="0"/>
              </a:rPr>
              <a:t>A religious ritual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200" b="1">
                <a:latin typeface="Arial Narrow" panose="020B0606020202030204" pitchFamily="34" charset="0"/>
                <a:cs typeface="Arial" panose="020B0604020202020204" pitchFamily="34" charset="0"/>
              </a:rPr>
              <a:t>A eulogy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200" b="1">
                <a:latin typeface="Arial Narrow" panose="020B0606020202030204" pitchFamily="34" charset="0"/>
                <a:cs typeface="Arial" panose="020B0604020202020204" pitchFamily="34" charset="0"/>
              </a:rPr>
              <a:t>A procession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sz="3200" b="1">
                <a:latin typeface="Arial Narrow" panose="020B0606020202030204" pitchFamily="34" charset="0"/>
                <a:cs typeface="Arial" panose="020B0604020202020204" pitchFamily="34" charset="0"/>
              </a:rPr>
              <a:t>A wake or Shiva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998C2D3C-1B39-43B3-B868-C884F1A5D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990600"/>
            <a:ext cx="7391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Military funerals include firing weapons and a flag on the coffin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Some cultures have extreme rituals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>
                <a:latin typeface="Arial Narrow" panose="020B0606020202030204" pitchFamily="34" charset="0"/>
                <a:cs typeface="Arial" panose="020B0604020202020204" pitchFamily="34" charset="0"/>
              </a:rPr>
              <a:t>Shave their head as a sign of grief, hire mourners to wail, suttee (Hindu practice where widow threw herself on the fire that consumed her husband’s body)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Funeral patterns are differ in different cultures but all have the same function: to mark the endpoint of the life of the person who has died and the starting point for the survivors, from which they can resume their lives.</a:t>
            </a:r>
          </a:p>
          <a:p>
            <a:pPr marL="609600" indent="-609600">
              <a:lnSpc>
                <a:spcPct val="90000"/>
              </a:lnSpc>
            </a:pPr>
            <a:endParaRPr lang="en-US" altLang="en-US" sz="2800" b="1">
              <a:solidFill>
                <a:srgbClr val="000066"/>
              </a:solidFill>
              <a:latin typeface="Arial Narrow" panose="020B0606020202030204" pitchFamily="34" charset="0"/>
            </a:endParaRPr>
          </a:p>
          <a:p>
            <a:pPr marL="609600" indent="-609600">
              <a:lnSpc>
                <a:spcPct val="90000"/>
              </a:lnSpc>
            </a:pPr>
            <a:endParaRPr lang="en-US" altLang="en-US" sz="2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3">
            <a:extLst>
              <a:ext uri="{FF2B5EF4-FFF2-40B4-BE49-F238E27FC236}">
                <a16:creationId xmlns:a16="http://schemas.microsoft.com/office/drawing/2014/main" id="{FC352A25-6037-4567-9A17-50245FE2B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en-US"/>
              <a:t> Study hard for your final exam!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DD27699-C3B7-495E-AA84-440BEF64BE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7772400" cy="1104900"/>
          </a:xfrm>
        </p:spPr>
        <p:txBody>
          <a:bodyPr/>
          <a:lstStyle/>
          <a:p>
            <a:pPr algn="ctr"/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Defining Death: Determining the Point at Which Life Ends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BCF1ED08-D210-442E-9393-782F3CB32D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b="1" dirty="0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FUNCTIONAL DEATH </a:t>
            </a:r>
            <a:r>
              <a:rPr lang="en-US" altLang="en-US" sz="2800" b="1" i="1" dirty="0">
                <a:solidFill>
                  <a:srgbClr val="000066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is the absence of a heartbeat and breathing.</a:t>
            </a:r>
            <a:r>
              <a:rPr lang="en-US" altLang="en-US" sz="2800" b="1" dirty="0">
                <a:latin typeface="Arial Narrow" panose="020B060602020203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 dirty="0">
                <a:latin typeface="Arial Narrow" panose="020B0606020202030204" pitchFamily="34" charset="0"/>
                <a:cs typeface="Arial" panose="020B0604020202020204" pitchFamily="34" charset="0"/>
              </a:rPr>
              <a:t>NOT as straightforward a definition as it seems!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 dirty="0">
                <a:latin typeface="Arial Narrow" panose="020B0606020202030204" pitchFamily="34" charset="0"/>
                <a:cs typeface="Arial" panose="020B0604020202020204" pitchFamily="34" charset="0"/>
              </a:rPr>
              <a:t>People can be resuscitated after they have stopped breathing. </a:t>
            </a:r>
          </a:p>
          <a:p>
            <a:pPr marL="990600" lvl="1" indent="-533400">
              <a:lnSpc>
                <a:spcPct val="90000"/>
              </a:lnSpc>
            </a:pPr>
            <a:r>
              <a:rPr lang="en-US" altLang="en-US" b="1" dirty="0">
                <a:latin typeface="Arial Narrow" panose="020B0606020202030204" pitchFamily="34" charset="0"/>
                <a:cs typeface="Arial" panose="020B0604020202020204" pitchFamily="34" charset="0"/>
              </a:rPr>
              <a:t>People can be kept alive by a machine</a:t>
            </a:r>
          </a:p>
          <a:p>
            <a:pPr marL="990600" lvl="1" indent="-533400">
              <a:lnSpc>
                <a:spcPct val="90000"/>
              </a:lnSpc>
            </a:pPr>
            <a:endParaRPr lang="en-US" altLang="en-US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25E371-9DBA-4687-8715-8DC1E1AB79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685800"/>
            <a:ext cx="7772400" cy="1104900"/>
          </a:xfrm>
        </p:spPr>
        <p:txBody>
          <a:bodyPr/>
          <a:lstStyle/>
          <a:p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Because of the vagueness of what “functional death” is, medical doctors now use brain functioning to determine death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965AE072-07DF-4C0C-9509-0A5C0E3F99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09800"/>
            <a:ext cx="7772400" cy="4114800"/>
          </a:xfrm>
        </p:spPr>
        <p:txBody>
          <a:bodyPr/>
          <a:lstStyle/>
          <a:p>
            <a:pPr marL="609600" indent="-609600">
              <a:buFont typeface="Monotype Sorts" pitchFamily="2" charset="2"/>
              <a:buNone/>
            </a:pPr>
            <a:r>
              <a:rPr lang="en-US" altLang="en-US" sz="2800" b="1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altLang="en-US" sz="2800" b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BRAIN DEATH,</a:t>
            </a:r>
            <a:r>
              <a:rPr lang="en-US" altLang="en-US" sz="2800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800" i="1">
                <a:solidFill>
                  <a:srgbClr val="00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brain activity is measured, has become the medical measure of death (no possibility of restoring brain function).</a:t>
            </a: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There is still some question about using only brain waves as the death definition. </a:t>
            </a:r>
          </a:p>
          <a:p>
            <a:pPr marL="609600" indent="-609600"/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It emphasizes only biology not the qualities that make people human (thinking, feeling, etc.).</a:t>
            </a:r>
          </a:p>
          <a:p>
            <a:pPr marL="609600" indent="-609600"/>
            <a:endParaRPr lang="en-US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9" name="Picture 3" descr="image">
            <a:extLst>
              <a:ext uri="{FF2B5EF4-FFF2-40B4-BE49-F238E27FC236}">
                <a16:creationId xmlns:a16="http://schemas.microsoft.com/office/drawing/2014/main" id="{8E25877D-9F8A-4D12-AFD9-F90B1182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150" y="-171450"/>
            <a:ext cx="9258300" cy="720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>
            <a:extLst>
              <a:ext uri="{FF2B5EF4-FFF2-40B4-BE49-F238E27FC236}">
                <a16:creationId xmlns:a16="http://schemas.microsoft.com/office/drawing/2014/main" id="{DDCE6EC0-601F-41BF-BE13-D2060E426E3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609600"/>
            <a:ext cx="71628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Most people know when they are dying; it is caretakers who tend to have more difficulties communicating about it.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Research shows that physicians usually prefer to avoid telling dying patients that their illnesses are terminal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  <a:cs typeface="Arial" panose="020B0604020202020204" pitchFamily="34" charset="0"/>
              </a:rPr>
              <a:t>Not all people want to know the truth about their condition or know they’re dying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800" b="1">
                <a:latin typeface="Arial Narrow" panose="020B0606020202030204" pitchFamily="34" charset="0"/>
              </a:rPr>
              <a:t>Individuals react to death differently, in part due to personality factors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Char char="n"/>
            </a:pPr>
            <a:r>
              <a:rPr lang="en-US" altLang="en-US" b="1">
                <a:latin typeface="Arial Narrow" panose="020B0606020202030204" pitchFamily="34" charset="0"/>
              </a:rPr>
              <a:t>A high general anxiety level has been linked to a higher concern about death</a:t>
            </a:r>
          </a:p>
          <a:p>
            <a:pPr marL="990600" lvl="1" indent="-533400">
              <a:lnSpc>
                <a:spcPct val="90000"/>
              </a:lnSpc>
              <a:buFont typeface="Monotype Sorts" pitchFamily="2" charset="2"/>
              <a:buChar char="n"/>
            </a:pPr>
            <a:r>
              <a:rPr lang="en-US" altLang="en-US" b="1">
                <a:latin typeface="Arial Narrow" panose="020B0606020202030204" pitchFamily="34" charset="0"/>
              </a:rPr>
              <a:t>Cultural differences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70F6006-D03F-458F-B764-D78F63C937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7772400" cy="1104900"/>
          </a:xfrm>
        </p:spPr>
        <p:txBody>
          <a:bodyPr/>
          <a:lstStyle/>
          <a:p>
            <a:pPr marL="1117600" indent="-1117600" algn="ctr"/>
            <a:r>
              <a:rPr lang="en-US" altLang="en-US" sz="2800">
                <a:solidFill>
                  <a:srgbClr val="66006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Stages of Death: Understanding the Process of Dying</a:t>
            </a:r>
            <a:endParaRPr lang="en-US" alt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C48981BE-23B3-429B-B726-C7ED53536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114800"/>
          </a:xfrm>
        </p:spPr>
        <p:txBody>
          <a:bodyPr/>
          <a:lstStyle/>
          <a:p>
            <a:pPr marL="609600" indent="-609600"/>
            <a:r>
              <a:rPr lang="en-US" altLang="en-US" sz="2800">
                <a:latin typeface="Arial" panose="020B0604020202020204" pitchFamily="34" charset="0"/>
              </a:rPr>
              <a:t>No researcher has had a greater influence on our understanding of death and dying than Elizabeth Kubler-Ross</a:t>
            </a:r>
          </a:p>
          <a:p>
            <a:pPr marL="609600" indent="-609600"/>
            <a:r>
              <a:rPr lang="en-US" altLang="en-US" sz="2800">
                <a:latin typeface="Arial" panose="020B0604020202020204" pitchFamily="34" charset="0"/>
              </a:rPr>
              <a:t>Her stage theory of death and dying was created from extensive interviews with people that were dying and those that cared for them</a:t>
            </a:r>
          </a:p>
          <a:p>
            <a:pPr marL="609600" indent="-609600">
              <a:buFont typeface="Monotype Sorts" pitchFamily="2" charset="2"/>
              <a:buAutoNum type="alphaUcPeriod"/>
            </a:pPr>
            <a:r>
              <a:rPr lang="en-US" altLang="en-US" sz="2800">
                <a:latin typeface="Arial" panose="020B0604020202020204" pitchFamily="34" charset="0"/>
                <a:cs typeface="Arial" panose="020B0604020202020204" pitchFamily="34" charset="0"/>
              </a:rPr>
              <a:t>Elisabeth Kubler-Ross identified five stages of coping with death. </a:t>
            </a:r>
          </a:p>
          <a:p>
            <a:pPr marL="609600" indent="-609600"/>
            <a:endParaRPr lang="en-US" altLang="en-US" sz="2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>
            <a:extLst>
              <a:ext uri="{FF2B5EF4-FFF2-40B4-BE49-F238E27FC236}">
                <a16:creationId xmlns:a16="http://schemas.microsoft.com/office/drawing/2014/main" id="{39CA70D1-97FB-4816-9BD7-A8FDF4EE48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86000"/>
            <a:ext cx="7924800" cy="309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8" name="Text Box 4">
            <a:extLst>
              <a:ext uri="{FF2B5EF4-FFF2-40B4-BE49-F238E27FC236}">
                <a16:creationId xmlns:a16="http://schemas.microsoft.com/office/drawing/2014/main" id="{53711C67-6706-4408-9C15-4A2DB7C56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895350"/>
            <a:ext cx="5114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800">
                <a:latin typeface="Tahoma" panose="020B0604030504040204" pitchFamily="34" charset="0"/>
              </a:rPr>
              <a:t>Moving Toward the End of Life </a:t>
            </a:r>
          </a:p>
        </p:txBody>
      </p:sp>
      <p:sp>
        <p:nvSpPr>
          <p:cNvPr id="47109" name="Text Box 5">
            <a:extLst>
              <a:ext uri="{FF2B5EF4-FFF2-40B4-BE49-F238E27FC236}">
                <a16:creationId xmlns:a16="http://schemas.microsoft.com/office/drawing/2014/main" id="{0E9452FA-DA05-4E89-901E-201D4930B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334000"/>
            <a:ext cx="7864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990033"/>
                </a:solidFill>
                <a:latin typeface="Arial Narrow" panose="020B0606020202030204" pitchFamily="34" charset="0"/>
              </a:rPr>
              <a:t>The steps toward death, according to </a:t>
            </a:r>
          </a:p>
          <a:p>
            <a:r>
              <a:rPr lang="en-US" altLang="en-US" b="1">
                <a:solidFill>
                  <a:srgbClr val="990033"/>
                </a:solidFill>
                <a:latin typeface="Arial Narrow" panose="020B0606020202030204" pitchFamily="34" charset="0"/>
              </a:rPr>
              <a:t>		Elizabeth Kubler Ross (1975)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3C622AA-7C86-452D-A2A5-CDE254D737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609600"/>
            <a:ext cx="7772400" cy="1104900"/>
          </a:xfrm>
        </p:spPr>
        <p:txBody>
          <a:bodyPr/>
          <a:lstStyle/>
          <a:p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Kubler-Ross’ 5 stages of death</a:t>
            </a:r>
            <a:b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</a:br>
            <a:r>
              <a:rPr lang="en-US" altLang="en-US" sz="2800">
                <a:solidFill>
                  <a:srgbClr val="660066"/>
                </a:solidFill>
                <a:latin typeface="Tahoma" panose="020B0604030504040204" pitchFamily="34" charset="0"/>
              </a:rPr>
              <a:t>	</a:t>
            </a:r>
            <a:endParaRPr lang="en-US" altLang="en-US" sz="2800" b="1">
              <a:solidFill>
                <a:srgbClr val="660066"/>
              </a:solidFill>
              <a:latin typeface="Abadi MT Condensed Light" pitchFamily="34" charset="0"/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80E9F539-2EAF-49E7-B5DD-6A006F818B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752600"/>
            <a:ext cx="6858000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en-US" i="1">
                <a:latin typeface="Arial" panose="020B0604020202020204" pitchFamily="34" charset="0"/>
                <a:cs typeface="Arial" panose="020B0604020202020204" pitchFamily="34" charset="0"/>
              </a:rPr>
              <a:t>1) Denial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Denial is resisting the whole idea of death ("No I'm not or she's not").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Denial is a form of defense mechanism to allow one to absorb difficult information at one's own pace</a:t>
            </a:r>
          </a:p>
          <a:p>
            <a:pPr marL="609600" indent="-609600">
              <a:lnSpc>
                <a:spcPct val="90000"/>
              </a:lnSpc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FESS">
  <a:themeElements>
    <a:clrScheme name="PROFESS 1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6600FF"/>
      </a:accent1>
      <a:accent2>
        <a:srgbClr val="CC00FF"/>
      </a:accent2>
      <a:accent3>
        <a:srgbClr val="FFFFFF"/>
      </a:accent3>
      <a:accent4>
        <a:srgbClr val="000000"/>
      </a:accent4>
      <a:accent5>
        <a:srgbClr val="B8AAFF"/>
      </a:accent5>
      <a:accent6>
        <a:srgbClr val="B900E7"/>
      </a:accent6>
      <a:hlink>
        <a:srgbClr val="00CC99"/>
      </a:hlink>
      <a:folHlink>
        <a:srgbClr val="0099CC"/>
      </a:folHlink>
    </a:clrScheme>
    <a:fontScheme name="PROFES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PROFESS 1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6600FF"/>
        </a:accent1>
        <a:accent2>
          <a:srgbClr val="CC00FF"/>
        </a:accent2>
        <a:accent3>
          <a:srgbClr val="FFFFFF"/>
        </a:accent3>
        <a:accent4>
          <a:srgbClr val="000000"/>
        </a:accent4>
        <a:accent5>
          <a:srgbClr val="B8A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 2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FF99CC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ESS 4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033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Designs\PROFESS.POT</Template>
  <TotalTime>156</TotalTime>
  <Words>1647</Words>
  <Application>Microsoft Office PowerPoint</Application>
  <PresentationFormat>On-screen Show (4:3)</PresentationFormat>
  <Paragraphs>156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Abadi MT Condensed Light</vt:lpstr>
      <vt:lpstr>Arial</vt:lpstr>
      <vt:lpstr>Arial Narrow</vt:lpstr>
      <vt:lpstr>Helvetica</vt:lpstr>
      <vt:lpstr>Monotype Sorts</vt:lpstr>
      <vt:lpstr>Tahoma</vt:lpstr>
      <vt:lpstr>Times New Roman</vt:lpstr>
      <vt:lpstr>PROFESS</vt:lpstr>
      <vt:lpstr> Death and Dying </vt:lpstr>
      <vt:lpstr>PowerPoint Presentation</vt:lpstr>
      <vt:lpstr>Defining Death: Determining the Point at Which Life Ends</vt:lpstr>
      <vt:lpstr>Because of the vagueness of what “functional death” is, medical doctors now use brain functioning to determine death</vt:lpstr>
      <vt:lpstr>PowerPoint Presentation</vt:lpstr>
      <vt:lpstr>PowerPoint Presentation</vt:lpstr>
      <vt:lpstr>The Stages of Death: Understanding the Process of Dying</vt:lpstr>
      <vt:lpstr>PowerPoint Presentation</vt:lpstr>
      <vt:lpstr>Kubler-Ross’ 5 stages of death  </vt:lpstr>
      <vt:lpstr>PowerPoint Presentation</vt:lpstr>
      <vt:lpstr>(Kubler-Ross’ 5 stages of death, continued) </vt:lpstr>
      <vt:lpstr>(Kubler-Ross’ 5 stages of death, continued) </vt:lpstr>
      <vt:lpstr>PowerPoint Presentation</vt:lpstr>
      <vt:lpstr>Criticisms of Kubler-Ross's model  </vt:lpstr>
      <vt:lpstr>Choosing the way one dies - people now have choices </vt:lpstr>
      <vt:lpstr>To gain more control over decisions regarding their death, increasing numbers of people are signing living wills</vt:lpstr>
      <vt:lpstr>PowerPoint Presentation</vt:lpstr>
      <vt:lpstr>(Choosing death, continued)</vt:lpstr>
      <vt:lpstr>PowerPoint Presentation</vt:lpstr>
      <vt:lpstr>Grief and Bereavement  </vt:lpstr>
      <vt:lpstr>There are some general stages people in Western societies go through in adjusting to loss.  </vt:lpstr>
      <vt:lpstr>PowerPoint Presentation</vt:lpstr>
      <vt:lpstr>Differentiating Unhealthy Grief from Normal Grief</vt:lpstr>
      <vt:lpstr>The Consequences of Grief and Bereavement</vt:lpstr>
      <vt:lpstr>Death Education</vt:lpstr>
      <vt:lpstr>Several types of death education programs                                           have been developed…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19: Death and Dying</dc:title>
  <dc:creator>DM</dc:creator>
  <cp:lastModifiedBy>Admin</cp:lastModifiedBy>
  <cp:revision>48</cp:revision>
  <dcterms:created xsi:type="dcterms:W3CDTF">2000-12-03T23:41:12Z</dcterms:created>
  <dcterms:modified xsi:type="dcterms:W3CDTF">2021-03-18T13:03:53Z</dcterms:modified>
</cp:coreProperties>
</file>