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297" r:id="rId44"/>
    <p:sldId id="299" r:id="rId45"/>
    <p:sldId id="300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0" d="100"/>
          <a:sy n="70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B0524-EAAB-48F4-85F5-4A96893F009B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5DACA-C451-40C9-A9F5-27C5564A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EC445D-DB31-46F6-9DCC-AE661793CC3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E6D7C9-632F-4ADC-AA97-421E26A99E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GENITO-URINARY CONDITIONS/DISORDERS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A&amp;P of kidney &amp; urinary tract</a:t>
            </a:r>
          </a:p>
          <a:p>
            <a:r>
              <a:rPr lang="en-US" dirty="0" smtClean="0"/>
              <a:t>Draw &amp; label diagram:                  Kidney(</a:t>
            </a:r>
            <a:r>
              <a:rPr lang="en-US" dirty="0" err="1" smtClean="0"/>
              <a:t>nephron</a:t>
            </a:r>
            <a:r>
              <a:rPr lang="en-US" dirty="0" smtClean="0"/>
              <a:t> , </a:t>
            </a:r>
            <a:r>
              <a:rPr lang="en-US" dirty="0" err="1" smtClean="0"/>
              <a:t>glomerulus,renal</a:t>
            </a:r>
            <a:r>
              <a:rPr lang="en-US" dirty="0" smtClean="0"/>
              <a:t> tubules, loop of </a:t>
            </a:r>
            <a:r>
              <a:rPr lang="en-US" dirty="0" err="1" smtClean="0"/>
              <a:t>Henle</a:t>
            </a:r>
            <a:r>
              <a:rPr lang="en-US" dirty="0"/>
              <a:t> </a:t>
            </a:r>
            <a:r>
              <a:rPr lang="en-US" dirty="0" smtClean="0"/>
              <a:t>&amp; collecting ducts) Urinary tract(</a:t>
            </a:r>
            <a:r>
              <a:rPr lang="en-US" dirty="0" err="1" smtClean="0"/>
              <a:t>ureter</a:t>
            </a:r>
            <a:r>
              <a:rPr lang="en-US" dirty="0" smtClean="0"/>
              <a:t>, </a:t>
            </a:r>
            <a:r>
              <a:rPr lang="en-US" dirty="0" err="1" smtClean="0"/>
              <a:t>bladder,urethra</a:t>
            </a:r>
            <a:r>
              <a:rPr lang="en-US" dirty="0" smtClean="0"/>
              <a:t>, prostate gland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ii. Urge incontinence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Occurs </a:t>
            </a:r>
            <a:r>
              <a:rPr lang="en-US" dirty="0" err="1" smtClean="0"/>
              <a:t>bcos</a:t>
            </a:r>
            <a:r>
              <a:rPr lang="en-US" dirty="0" smtClean="0"/>
              <a:t> of </a:t>
            </a:r>
            <a:r>
              <a:rPr lang="en-US" dirty="0" err="1" smtClean="0"/>
              <a:t>detrussor</a:t>
            </a:r>
            <a:r>
              <a:rPr lang="en-US" dirty="0" smtClean="0"/>
              <a:t> </a:t>
            </a:r>
            <a:r>
              <a:rPr lang="en-US" dirty="0" err="1" smtClean="0"/>
              <a:t>overactivity,which</a:t>
            </a:r>
            <a:r>
              <a:rPr lang="en-US" dirty="0" smtClean="0"/>
              <a:t> produces increased bladder pressure that overcomes urethral sphincter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Increases with age ,occurs in 10-15% of </a:t>
            </a:r>
            <a:r>
              <a:rPr lang="en-US" dirty="0" err="1" smtClean="0"/>
              <a:t>pple</a:t>
            </a:r>
            <a:r>
              <a:rPr lang="en-US" dirty="0" smtClean="0"/>
              <a:t> &gt;65yrs &amp; 50% of HBC 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iii. Continual incontinence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Suggestive of fistula </a:t>
            </a:r>
            <a:r>
              <a:rPr lang="en-US" dirty="0" err="1" smtClean="0"/>
              <a:t>i.e</a:t>
            </a:r>
            <a:r>
              <a:rPr lang="en-US" dirty="0" smtClean="0"/>
              <a:t> VVF or UVF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Common after gynecological surgery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Prolonged </a:t>
            </a:r>
            <a:r>
              <a:rPr lang="en-US" dirty="0" err="1" smtClean="0"/>
              <a:t>labour</a:t>
            </a:r>
            <a:r>
              <a:rPr lang="en-US" dirty="0" smtClean="0"/>
              <a:t>-&gt;VVF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Infants with congenital ectopic </a:t>
            </a:r>
            <a:r>
              <a:rPr lang="en-US" dirty="0" err="1" smtClean="0"/>
              <a:t>ureters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iv. Overflow incontinence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Occurs when bladder is chronically </a:t>
            </a:r>
            <a:r>
              <a:rPr lang="en-US" dirty="0" err="1" smtClean="0"/>
              <a:t>overdistended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Common in men with benign prostatic enlargement or bladder neck obstruction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Atonic</a:t>
            </a:r>
            <a:r>
              <a:rPr lang="en-US" dirty="0" smtClean="0"/>
              <a:t> bladder-failure of </a:t>
            </a:r>
            <a:r>
              <a:rPr lang="en-US" dirty="0" err="1" smtClean="0"/>
              <a:t>detrussor</a:t>
            </a:r>
            <a:r>
              <a:rPr lang="en-US" dirty="0" smtClean="0"/>
              <a:t> muscle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v. Post </a:t>
            </a:r>
            <a:r>
              <a:rPr lang="en-US" dirty="0" err="1" smtClean="0">
                <a:solidFill>
                  <a:srgbClr val="00B050"/>
                </a:solidFill>
              </a:rPr>
              <a:t>micturition</a:t>
            </a:r>
            <a:r>
              <a:rPr lang="en-US" dirty="0" smtClean="0">
                <a:solidFill>
                  <a:srgbClr val="00B050"/>
                </a:solidFill>
              </a:rPr>
              <a:t> dribble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Very common in men, even in young men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It`s due to small amount of urine becoming trapped in U-bend of bulbar urethra which leaks when pt moves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May occur in females with urethral </a:t>
            </a:r>
            <a:r>
              <a:rPr lang="en-US" dirty="0" err="1" smtClean="0"/>
              <a:t>diverticulum</a:t>
            </a:r>
            <a:r>
              <a:rPr lang="en-US" dirty="0" smtClean="0"/>
              <a:t> &amp; resembles stress incontinence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Females with stress incontinence respond well to physiotherapy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Urge incontinence-do bladder training </a:t>
            </a:r>
            <a:r>
              <a:rPr lang="en-US" dirty="0" err="1" smtClean="0"/>
              <a:t>i.e</a:t>
            </a:r>
            <a:r>
              <a:rPr lang="en-US" dirty="0" smtClean="0"/>
              <a:t> teaching pt hold urine voluntarily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Pts with overflow incontinence due to bladder obstruction is </a:t>
            </a:r>
            <a:r>
              <a:rPr lang="en-US" dirty="0" err="1" smtClean="0"/>
              <a:t>rx</a:t>
            </a:r>
            <a:r>
              <a:rPr lang="en-US" dirty="0" smtClean="0"/>
              <a:t> surgically or with long-term </a:t>
            </a:r>
            <a:r>
              <a:rPr lang="en-US" dirty="0" err="1" smtClean="0"/>
              <a:t>catheterisation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6.Erectile Dysfunction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 men with advanced chronic kidney disease (CKD) or on dialysis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     Causes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Depression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Psychological problems </a:t>
            </a:r>
            <a:r>
              <a:rPr lang="en-US" dirty="0" err="1" smtClean="0"/>
              <a:t>e.g</a:t>
            </a:r>
            <a:r>
              <a:rPr lang="en-US" dirty="0" smtClean="0"/>
              <a:t> anxiety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Vascular insufficiency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Drugs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thiazide</a:t>
            </a:r>
            <a:r>
              <a:rPr lang="en-US" dirty="0" smtClean="0"/>
              <a:t> diuretics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7.Oedema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Caused by excessive accumulation of fluid within interstitial space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00B050"/>
                </a:solidFill>
              </a:rPr>
              <a:t>  Causes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Congestive heart failure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Renal failure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Liver disease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Pregnancy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Nephrotic</a:t>
            </a:r>
            <a:r>
              <a:rPr lang="en-US" dirty="0" smtClean="0"/>
              <a:t> syndrome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Malnutrition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8.Hypertension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common feature of renal disease</a:t>
            </a:r>
          </a:p>
          <a:p>
            <a:r>
              <a:rPr lang="en-US" dirty="0" smtClean="0"/>
              <a:t>Control of HTN is very important in pts with renal </a:t>
            </a:r>
            <a:r>
              <a:rPr lang="en-US" dirty="0" err="1" smtClean="0"/>
              <a:t>impairement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9.Haematuria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Presence of visible blood in urine is indicative of significant bleeding from somewhere in urinary 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10.Proteinuria &amp; </a:t>
            </a:r>
            <a:r>
              <a:rPr lang="en-US" dirty="0" err="1" smtClean="0">
                <a:solidFill>
                  <a:srgbClr val="FF0000"/>
                </a:solidFill>
              </a:rPr>
              <a:t>nephrotic</a:t>
            </a:r>
            <a:r>
              <a:rPr lang="en-US" dirty="0" smtClean="0">
                <a:solidFill>
                  <a:srgbClr val="FF0000"/>
                </a:solidFill>
              </a:rPr>
              <a:t> syndrome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Presence of protein in urine  in larger amounts is indicative of significant renal disease</a:t>
            </a:r>
          </a:p>
          <a:p>
            <a:r>
              <a:rPr lang="en-US" dirty="0" smtClean="0"/>
              <a:t>Very large amounts can cause </a:t>
            </a:r>
            <a:r>
              <a:rPr lang="en-US" dirty="0" err="1" smtClean="0"/>
              <a:t>nephrotic</a:t>
            </a:r>
            <a:r>
              <a:rPr lang="en-US" dirty="0" smtClean="0"/>
              <a:t> syndrome, which presents with edema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Investigation of Renal &amp; Urinary Tract Disease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Glomerular</a:t>
            </a:r>
            <a:r>
              <a:rPr lang="en-US" dirty="0" smtClean="0"/>
              <a:t> filtration rate (GFR)</a:t>
            </a:r>
          </a:p>
          <a:p>
            <a:pPr>
              <a:buNone/>
            </a:pPr>
            <a:r>
              <a:rPr lang="en-US" dirty="0" smtClean="0"/>
              <a:t>           a) Direct measurement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b) </a:t>
            </a:r>
            <a:r>
              <a:rPr lang="en-US" dirty="0" err="1" smtClean="0"/>
              <a:t>Creatinine</a:t>
            </a:r>
            <a:r>
              <a:rPr lang="en-US" dirty="0" smtClean="0"/>
              <a:t> Clearance (</a:t>
            </a:r>
            <a:r>
              <a:rPr lang="en-US" dirty="0" err="1" smtClean="0"/>
              <a:t>CrCl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Urinalysis- presence of blood, protein , glucose, </a:t>
            </a:r>
            <a:r>
              <a:rPr lang="en-US" dirty="0" err="1" smtClean="0"/>
              <a:t>ketones</a:t>
            </a:r>
            <a:r>
              <a:rPr lang="en-US" dirty="0" smtClean="0"/>
              <a:t> &amp; assess pH</a:t>
            </a:r>
          </a:p>
          <a:p>
            <a:r>
              <a:rPr lang="en-US" dirty="0" smtClean="0"/>
              <a:t>Blood tests- </a:t>
            </a:r>
            <a:r>
              <a:rPr lang="en-US" dirty="0" err="1" smtClean="0"/>
              <a:t>Hb</a:t>
            </a:r>
            <a:r>
              <a:rPr lang="en-US" dirty="0" smtClean="0"/>
              <a:t>, erythrocyte sedimentation rate(ESR)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Pyelonephritis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Pyelonephritis</a:t>
            </a:r>
            <a:r>
              <a:rPr lang="en-US" dirty="0" smtClean="0"/>
              <a:t>- is an acute or chronic inflammatory process of renal pelvis &amp; parenchyma of kidneys</a:t>
            </a:r>
          </a:p>
          <a:p>
            <a:r>
              <a:rPr lang="en-US" dirty="0" smtClean="0"/>
              <a:t>Inflammatory process is usually caused by bacterial invasion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E.coli</a:t>
            </a:r>
            <a:r>
              <a:rPr lang="en-US" dirty="0" smtClean="0"/>
              <a:t>, </a:t>
            </a:r>
            <a:r>
              <a:rPr lang="en-US" dirty="0" err="1" smtClean="0"/>
              <a:t>proteus</a:t>
            </a:r>
            <a:r>
              <a:rPr lang="en-US" dirty="0" smtClean="0"/>
              <a:t>, &amp; </a:t>
            </a:r>
            <a:r>
              <a:rPr lang="en-US" dirty="0" err="1" smtClean="0"/>
              <a:t>klebsiella</a:t>
            </a:r>
            <a:endParaRPr lang="en-US" dirty="0" smtClean="0"/>
          </a:p>
          <a:p>
            <a:r>
              <a:rPr lang="en-US" dirty="0" smtClean="0"/>
              <a:t>Presents as a classic triad of loin pain, fever &amp; tenderness over kidneys</a:t>
            </a:r>
          </a:p>
          <a:p>
            <a:r>
              <a:rPr lang="en-US" dirty="0" smtClean="0"/>
              <a:t>Usually caused by organisms ascending from bladder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B050"/>
                </a:solidFill>
              </a:rPr>
              <a:t>Predisposing factors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Chronic urinary obstruction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Sickle cell disease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pregnancy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Pathophysiology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Pyelonephritis</a:t>
            </a:r>
            <a:r>
              <a:rPr lang="en-US" dirty="0" smtClean="0"/>
              <a:t> usually ascends from lower urinary tract, often associated with pre-existing condition </a:t>
            </a:r>
            <a:r>
              <a:rPr lang="en-US" dirty="0" err="1" smtClean="0"/>
              <a:t>e.g</a:t>
            </a:r>
            <a:r>
              <a:rPr lang="en-US" dirty="0" smtClean="0"/>
              <a:t> bladder tumors, urinary stones &amp; pregnancy</a:t>
            </a:r>
          </a:p>
          <a:p>
            <a:r>
              <a:rPr lang="en-US" dirty="0" smtClean="0"/>
              <a:t>Either acute or chronic</a:t>
            </a:r>
          </a:p>
          <a:p>
            <a:r>
              <a:rPr lang="en-US" dirty="0" smtClean="0"/>
              <a:t>Acute </a:t>
            </a:r>
            <a:r>
              <a:rPr lang="en-US" dirty="0" err="1" smtClean="0"/>
              <a:t>pyelonephritis</a:t>
            </a:r>
            <a:r>
              <a:rPr lang="en-US" dirty="0" smtClean="0"/>
              <a:t> may affect renal function but rarely progresses to renal failure</a:t>
            </a:r>
          </a:p>
          <a:p>
            <a:r>
              <a:rPr lang="en-US" dirty="0" smtClean="0"/>
              <a:t>Repeated attacks of </a:t>
            </a:r>
            <a:r>
              <a:rPr lang="en-US" dirty="0" err="1" smtClean="0"/>
              <a:t>A.p</a:t>
            </a:r>
            <a:r>
              <a:rPr lang="en-US" dirty="0" smtClean="0"/>
              <a:t> can result in chronic </a:t>
            </a:r>
            <a:r>
              <a:rPr lang="en-US" dirty="0" err="1" smtClean="0"/>
              <a:t>pyelonephritis</a:t>
            </a:r>
            <a:endParaRPr lang="en-US" dirty="0" smtClean="0"/>
          </a:p>
          <a:p>
            <a:r>
              <a:rPr lang="en-US" dirty="0" smtClean="0"/>
              <a:t>Infection normally starts in renal medulla &amp; spreads to adjacent cortex</a:t>
            </a:r>
          </a:p>
          <a:p>
            <a:r>
              <a:rPr lang="en-US" dirty="0" smtClean="0"/>
              <a:t>Infected portion of kidney heals resulting in fibrosis &amp; scarring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onset of chills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smtClean="0"/>
              <a:t>Vomiting</a:t>
            </a:r>
          </a:p>
          <a:p>
            <a:r>
              <a:rPr lang="en-US" dirty="0" smtClean="0"/>
              <a:t>Malaise</a:t>
            </a:r>
          </a:p>
          <a:p>
            <a:r>
              <a:rPr lang="en-US" dirty="0" smtClean="0"/>
              <a:t>Flank pain</a:t>
            </a:r>
          </a:p>
          <a:p>
            <a:r>
              <a:rPr lang="en-US" dirty="0" err="1" smtClean="0"/>
              <a:t>Dysuria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Frequency in </a:t>
            </a:r>
            <a:r>
              <a:rPr lang="en-US" dirty="0" err="1" smtClean="0"/>
              <a:t>micturition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Investigation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blood count</a:t>
            </a:r>
          </a:p>
          <a:p>
            <a:r>
              <a:rPr lang="en-US" dirty="0" smtClean="0"/>
              <a:t>Urea &amp; </a:t>
            </a:r>
            <a:r>
              <a:rPr lang="en-US" dirty="0" err="1" smtClean="0"/>
              <a:t>eletrolytes</a:t>
            </a:r>
            <a:endParaRPr lang="en-US" dirty="0" smtClean="0"/>
          </a:p>
          <a:p>
            <a:r>
              <a:rPr lang="en-US" dirty="0" smtClean="0"/>
              <a:t>Blood cultures</a:t>
            </a:r>
          </a:p>
          <a:p>
            <a:r>
              <a:rPr lang="en-US" dirty="0" smtClean="0"/>
              <a:t>Urine cultures</a:t>
            </a:r>
          </a:p>
          <a:p>
            <a:r>
              <a:rPr lang="en-US" dirty="0" smtClean="0"/>
              <a:t>Renal U/s</a:t>
            </a:r>
          </a:p>
          <a:p>
            <a:r>
              <a:rPr lang="en-US" dirty="0" smtClean="0"/>
              <a:t>Pelvic exam</a:t>
            </a:r>
          </a:p>
          <a:p>
            <a:r>
              <a:rPr lang="en-US" dirty="0" smtClean="0"/>
              <a:t>Renal exam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Mild symptoms- OPD </a:t>
            </a:r>
            <a:r>
              <a:rPr lang="en-US" dirty="0" err="1" smtClean="0"/>
              <a:t>mnx</a:t>
            </a:r>
            <a:r>
              <a:rPr lang="en-US" dirty="0" smtClean="0"/>
              <a:t> include IV antibiotics </a:t>
            </a:r>
            <a:r>
              <a:rPr lang="en-US" dirty="0" err="1" smtClean="0"/>
              <a:t>e.g</a:t>
            </a:r>
            <a:r>
              <a:rPr lang="en-US" dirty="0" smtClean="0"/>
              <a:t>                                                                </a:t>
            </a:r>
            <a:r>
              <a:rPr lang="en-US" dirty="0" err="1" smtClean="0"/>
              <a:t>Floxapen</a:t>
            </a:r>
            <a:r>
              <a:rPr lang="en-US" dirty="0" smtClean="0"/>
              <a:t> 500mg QID x 7days  or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Gentamicin</a:t>
            </a:r>
            <a:r>
              <a:rPr lang="en-US" dirty="0" smtClean="0"/>
              <a:t> 40-80mg TID x 7days then </a:t>
            </a:r>
            <a:r>
              <a:rPr lang="en-US" dirty="0" err="1" smtClean="0"/>
              <a:t>p.o</a:t>
            </a:r>
            <a:r>
              <a:rPr lang="en-US" dirty="0" smtClean="0"/>
              <a:t>  </a:t>
            </a:r>
            <a:r>
              <a:rPr lang="en-US" dirty="0" err="1" smtClean="0"/>
              <a:t>e.g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(</a:t>
            </a:r>
            <a:r>
              <a:rPr lang="en-US" dirty="0" err="1" smtClean="0"/>
              <a:t>Septrin</a:t>
            </a:r>
            <a:r>
              <a:rPr lang="en-US" dirty="0" smtClean="0"/>
              <a:t>, </a:t>
            </a:r>
            <a:r>
              <a:rPr lang="en-US" dirty="0" err="1" smtClean="0"/>
              <a:t>nitrofurantoin</a:t>
            </a:r>
            <a:r>
              <a:rPr lang="en-US" dirty="0" smtClean="0"/>
              <a:t> or </a:t>
            </a:r>
            <a:r>
              <a:rPr lang="en-US" dirty="0" err="1" smtClean="0"/>
              <a:t>norfloxacin</a:t>
            </a:r>
            <a:r>
              <a:rPr lang="en-US" dirty="0" smtClean="0"/>
              <a:t>)x 2-3wks</a:t>
            </a:r>
          </a:p>
          <a:p>
            <a:r>
              <a:rPr lang="en-US" dirty="0" smtClean="0"/>
              <a:t> Close </a:t>
            </a:r>
            <a:r>
              <a:rPr lang="en-US" dirty="0" err="1" smtClean="0"/>
              <a:t>obs</a:t>
            </a:r>
            <a:r>
              <a:rPr lang="en-US" dirty="0" smtClean="0"/>
              <a:t> &amp; vital signs monitoring</a:t>
            </a:r>
          </a:p>
          <a:p>
            <a:r>
              <a:rPr lang="en-US" dirty="0" smtClean="0"/>
              <a:t>Prompt recognition &amp; </a:t>
            </a:r>
            <a:r>
              <a:rPr lang="en-US" dirty="0" err="1" smtClean="0"/>
              <a:t>rx</a:t>
            </a:r>
            <a:r>
              <a:rPr lang="en-US" dirty="0" smtClean="0"/>
              <a:t> of septic shock to prevent irreversible damage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symptoms: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Admission for iv antibiotics </a:t>
            </a:r>
            <a:r>
              <a:rPr lang="en-US" dirty="0" err="1" smtClean="0"/>
              <a:t>rx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Maintain in/output chart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Fluid intake of 3L/day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Encourage bed rest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Analgesics given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Ct nursing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Renal Calculi(Stones)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Urinary stones (</a:t>
            </a:r>
            <a:r>
              <a:rPr lang="en-US" dirty="0" err="1" smtClean="0"/>
              <a:t>urolithiasis</a:t>
            </a:r>
            <a:r>
              <a:rPr lang="en-US" dirty="0" smtClean="0"/>
              <a:t>) may develop at any level in urinary system esp. kidney(</a:t>
            </a:r>
            <a:r>
              <a:rPr lang="en-US" dirty="0" err="1" smtClean="0"/>
              <a:t>nephrolithiasis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Renal calculi are crystallization of minerals </a:t>
            </a:r>
          </a:p>
          <a:p>
            <a:r>
              <a:rPr lang="en-US" dirty="0" smtClean="0"/>
              <a:t>Most stones consist of Calcium salts or </a:t>
            </a:r>
            <a:r>
              <a:rPr lang="en-US" smtClean="0"/>
              <a:t>Mg-ammonium phosphate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Predisposing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) Diet</a:t>
            </a:r>
            <a:r>
              <a:rPr lang="en-US" dirty="0" smtClean="0"/>
              <a:t> –Large intake of proteins increases uric acid excretion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ii) Genetic</a:t>
            </a:r>
            <a:r>
              <a:rPr lang="en-US" dirty="0" smtClean="0"/>
              <a:t> – </a:t>
            </a:r>
            <a:r>
              <a:rPr lang="en-US" dirty="0" err="1" smtClean="0"/>
              <a:t>Fhx</a:t>
            </a:r>
            <a:r>
              <a:rPr lang="en-US" dirty="0" smtClean="0"/>
              <a:t>/o stones formation or gout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iii) Metabolic</a:t>
            </a:r>
            <a:r>
              <a:rPr lang="en-US" dirty="0" smtClean="0"/>
              <a:t>- Abnormalities that result  in increased  levels of Calcium , uric acid or citric acid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iv)Climate</a:t>
            </a:r>
            <a:r>
              <a:rPr lang="en-US" dirty="0" smtClean="0"/>
              <a:t>- Warm climates that cause increased fluid loss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v)Lifestyle</a:t>
            </a:r>
            <a:r>
              <a:rPr lang="en-US" dirty="0" smtClean="0"/>
              <a:t>- Sedentary occupation &amp; immobility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Abd</a:t>
            </a:r>
            <a:r>
              <a:rPr lang="en-US" dirty="0" smtClean="0"/>
              <a:t> or flank pain</a:t>
            </a:r>
          </a:p>
          <a:p>
            <a:r>
              <a:rPr lang="en-US" dirty="0" err="1" smtClean="0"/>
              <a:t>Haematuria</a:t>
            </a:r>
            <a:endParaRPr lang="en-US" dirty="0" smtClean="0"/>
          </a:p>
          <a:p>
            <a:r>
              <a:rPr lang="en-US" dirty="0" smtClean="0"/>
              <a:t>Renal colic</a:t>
            </a:r>
          </a:p>
          <a:p>
            <a:r>
              <a:rPr lang="en-US" dirty="0" smtClean="0"/>
              <a:t>Nausea &amp; vomiting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Dx</a:t>
            </a:r>
            <a:r>
              <a:rPr lang="en-US" dirty="0" smtClean="0"/>
              <a:t>- kidney, </a:t>
            </a:r>
            <a:r>
              <a:rPr lang="en-US" dirty="0" err="1" smtClean="0"/>
              <a:t>ureter</a:t>
            </a:r>
            <a:r>
              <a:rPr lang="en-US" dirty="0" smtClean="0"/>
              <a:t> &amp; bladder(KUB) x-rays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IV or retrograde </a:t>
            </a:r>
            <a:r>
              <a:rPr lang="en-US" dirty="0" err="1" smtClean="0"/>
              <a:t>pyelography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U/s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Cystoscopy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 hydration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Reduce </a:t>
            </a:r>
            <a:r>
              <a:rPr lang="en-US" dirty="0" err="1" smtClean="0"/>
              <a:t>diatery</a:t>
            </a:r>
            <a:r>
              <a:rPr lang="en-US" dirty="0" smtClean="0"/>
              <a:t> oxalate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Give </a:t>
            </a:r>
            <a:r>
              <a:rPr lang="en-US" dirty="0" err="1" smtClean="0"/>
              <a:t>thiazide</a:t>
            </a:r>
            <a:r>
              <a:rPr lang="en-US" dirty="0" smtClean="0"/>
              <a:t> diuretics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Administer  antibiotics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Surgery to </a:t>
            </a:r>
            <a:r>
              <a:rPr lang="en-US" smtClean="0"/>
              <a:t>remove stones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Imaging: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U/S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Magnetic resonance imaging (MRI)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IV </a:t>
            </a:r>
            <a:r>
              <a:rPr lang="en-US" dirty="0" err="1" smtClean="0"/>
              <a:t>urography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Cystography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Cystoscopy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Renal biopsy/scan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Narrowing of lumen &amp; sometimes congenital but usually acquired</a:t>
            </a:r>
          </a:p>
          <a:p>
            <a:r>
              <a:rPr lang="en-US" dirty="0" smtClean="0"/>
              <a:t>It may occur in bladder neck, urethra or </a:t>
            </a:r>
            <a:r>
              <a:rPr lang="en-US" dirty="0" err="1" smtClean="0"/>
              <a:t>ureters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B050"/>
                </a:solidFill>
              </a:rPr>
              <a:t> Urethral stricture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Occur more often in men than women </a:t>
            </a:r>
            <a:r>
              <a:rPr lang="en-US" dirty="0" err="1" smtClean="0"/>
              <a:t>bcos</a:t>
            </a:r>
            <a:r>
              <a:rPr lang="en-US" dirty="0" smtClean="0"/>
              <a:t> of length of urethra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Trauma from accidents </a:t>
            </a:r>
            <a:r>
              <a:rPr lang="en-US" dirty="0" err="1" smtClean="0"/>
              <a:t>e.g</a:t>
            </a:r>
            <a:r>
              <a:rPr lang="en-US" dirty="0" smtClean="0"/>
              <a:t> fractured pelvis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Gonorrheal infections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Urethral instrumentation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Pathophysiology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Narrowing of urethra can result from chronic infections that leads to inflammation of lining</a:t>
            </a:r>
          </a:p>
          <a:p>
            <a:r>
              <a:rPr lang="en-US" dirty="0" smtClean="0"/>
              <a:t>Inflammation causes hyperplasia of lining &amp; strictures develop</a:t>
            </a:r>
          </a:p>
          <a:p>
            <a:r>
              <a:rPr lang="en-US" dirty="0" smtClean="0"/>
              <a:t>Trauma may completely severe urethra</a:t>
            </a:r>
          </a:p>
          <a:p>
            <a:r>
              <a:rPr lang="en-US" dirty="0" smtClean="0"/>
              <a:t>When urethra is </a:t>
            </a:r>
            <a:r>
              <a:rPr lang="en-US" dirty="0" err="1" smtClean="0"/>
              <a:t>anastomosed</a:t>
            </a:r>
            <a:r>
              <a:rPr lang="en-US" dirty="0" smtClean="0"/>
              <a:t> , stricture usually occurs at surgical site</a:t>
            </a:r>
          </a:p>
          <a:p>
            <a:r>
              <a:rPr lang="en-US" dirty="0" smtClean="0"/>
              <a:t>Urethral stricture is commonly caused by tumor that puts pressure on exterior of urethra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Decrease in urinary stream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Difficulty in urination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UTI &amp; urine retention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Urinary obstruction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</a:t>
            </a:r>
            <a:r>
              <a:rPr lang="en-US" dirty="0" err="1" smtClean="0"/>
              <a:t>rx</a:t>
            </a:r>
            <a:r>
              <a:rPr lang="en-US" dirty="0" smtClean="0"/>
              <a:t> of infections</a:t>
            </a:r>
          </a:p>
          <a:p>
            <a:r>
              <a:rPr lang="en-US" dirty="0" smtClean="0"/>
              <a:t>Dilatation</a:t>
            </a:r>
          </a:p>
          <a:p>
            <a:r>
              <a:rPr lang="en-US" dirty="0" smtClean="0"/>
              <a:t>Catheterize for temporary or permanent drainage</a:t>
            </a:r>
          </a:p>
          <a:p>
            <a:r>
              <a:rPr lang="en-US" dirty="0" smtClean="0"/>
              <a:t>Surgery</a:t>
            </a:r>
          </a:p>
          <a:p>
            <a:r>
              <a:rPr lang="en-US" dirty="0" smtClean="0"/>
              <a:t>Ct nursing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Renal Tumor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Arises from cortex or pelvis &amp; calyces</a:t>
            </a:r>
          </a:p>
          <a:p>
            <a:r>
              <a:rPr lang="en-US" dirty="0" smtClean="0"/>
              <a:t>Either benign or malignant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solidFill>
                  <a:srgbClr val="00B050"/>
                </a:solidFill>
              </a:rPr>
              <a:t>   Risk factors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Cigarette smoking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Occupational exposure to textile dyes, paint &amp; leather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</a:t>
            </a:r>
            <a:r>
              <a:rPr lang="en-US" dirty="0" err="1" smtClean="0"/>
              <a:t>phenacetin</a:t>
            </a:r>
            <a:r>
              <a:rPr lang="en-US" dirty="0" smtClean="0"/>
              <a:t>-containing analgesics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Exposure to asbestos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Unexplained wt loss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smtClean="0"/>
              <a:t>Anemia</a:t>
            </a:r>
          </a:p>
          <a:p>
            <a:r>
              <a:rPr lang="en-US" dirty="0" err="1" smtClean="0"/>
              <a:t>Haematuria</a:t>
            </a:r>
            <a:endParaRPr lang="en-US" dirty="0" smtClean="0"/>
          </a:p>
          <a:p>
            <a:r>
              <a:rPr lang="en-US" dirty="0" smtClean="0"/>
              <a:t>Flank pain</a:t>
            </a:r>
          </a:p>
          <a:p>
            <a:r>
              <a:rPr lang="en-US" dirty="0" smtClean="0"/>
              <a:t>Flank palpable mass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Dx</a:t>
            </a:r>
            <a:r>
              <a:rPr lang="en-US" dirty="0" smtClean="0"/>
              <a:t>- CT scan, MRI &amp; biopsy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Surgical removal of diseased kidney (</a:t>
            </a:r>
            <a:r>
              <a:rPr lang="en-US" dirty="0" err="1" smtClean="0"/>
              <a:t>nephrectomy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Radiotherapy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Chemotherapy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Nursing intervention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Wilm`s</a:t>
            </a:r>
            <a:r>
              <a:rPr lang="en-US" dirty="0" smtClean="0">
                <a:solidFill>
                  <a:srgbClr val="FF0000"/>
                </a:solidFill>
              </a:rPr>
              <a:t> Tumor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renal tumor in infants &amp; children</a:t>
            </a:r>
          </a:p>
          <a:p>
            <a:r>
              <a:rPr lang="en-US" dirty="0" smtClean="0"/>
              <a:t>Mostly hereditary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     C/F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Abd.swelling</a:t>
            </a:r>
            <a:r>
              <a:rPr lang="en-US" dirty="0" smtClean="0"/>
              <a:t> or distention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Fever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Hematuria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Hypertension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Renal Trauma/Trauma of Urinary 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increase RTAs , violent crimes &amp; injuries(fracture of pelvis, penetrating blows &amp; blunt trauma)</a:t>
            </a:r>
          </a:p>
          <a:p>
            <a:r>
              <a:rPr lang="en-US" dirty="0" smtClean="0"/>
              <a:t>Incidence- mostly occur in men &lt;30yrs</a:t>
            </a:r>
          </a:p>
          <a:p>
            <a:r>
              <a:rPr lang="en-US" dirty="0" smtClean="0"/>
              <a:t>Blunt trauma is most frequent cause</a:t>
            </a:r>
          </a:p>
          <a:p>
            <a:r>
              <a:rPr lang="en-US" dirty="0" smtClean="0"/>
              <a:t>Kidney injury should be considered in multiple or sports injuries , RTAs &amp; falls</a:t>
            </a:r>
          </a:p>
          <a:p>
            <a:r>
              <a:rPr lang="en-US" dirty="0" smtClean="0"/>
              <a:t>Common sites- </a:t>
            </a:r>
            <a:r>
              <a:rPr lang="en-US" dirty="0" err="1" smtClean="0"/>
              <a:t>abd.flank</a:t>
            </a:r>
            <a:r>
              <a:rPr lang="en-US" dirty="0" smtClean="0"/>
              <a:t> or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Renal &amp; Urinary Tract Disease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              C/F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1.Dysuria-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painful urination </a:t>
            </a:r>
            <a:r>
              <a:rPr lang="en-US" dirty="0" err="1" smtClean="0"/>
              <a:t>i.e</a:t>
            </a:r>
            <a:r>
              <a:rPr lang="en-US" dirty="0" smtClean="0"/>
              <a:t> burning or stinging with </a:t>
            </a:r>
            <a:r>
              <a:rPr lang="en-US" dirty="0" err="1" smtClean="0"/>
              <a:t>suprapubic</a:t>
            </a:r>
            <a:r>
              <a:rPr lang="en-US" dirty="0" smtClean="0"/>
              <a:t>  pain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Frequency of </a:t>
            </a:r>
            <a:r>
              <a:rPr lang="en-US" dirty="0" err="1" smtClean="0"/>
              <a:t>micturition</a:t>
            </a:r>
            <a:r>
              <a:rPr lang="en-US" dirty="0" smtClean="0"/>
              <a:t> &amp; feeling of incomplete emptying of bladder</a:t>
            </a:r>
          </a:p>
          <a:p>
            <a:r>
              <a:rPr lang="en-US" dirty="0" smtClean="0"/>
              <a:t>Loin pain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May be due to renal or </a:t>
            </a:r>
            <a:r>
              <a:rPr lang="en-US" dirty="0" err="1" smtClean="0"/>
              <a:t>ureteric</a:t>
            </a:r>
            <a:r>
              <a:rPr lang="en-US" dirty="0" smtClean="0"/>
              <a:t> stones, renal tumors , acute </a:t>
            </a:r>
            <a:r>
              <a:rPr lang="en-US" dirty="0" err="1" smtClean="0"/>
              <a:t>pyelonephritis</a:t>
            </a:r>
            <a:r>
              <a:rPr lang="en-US" dirty="0" smtClean="0"/>
              <a:t> &amp; urinary tract obstruction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Acute pain radiating </a:t>
            </a:r>
            <a:r>
              <a:rPr lang="en-US" dirty="0" err="1" smtClean="0"/>
              <a:t>anteriorly</a:t>
            </a:r>
            <a:r>
              <a:rPr lang="en-US" dirty="0" smtClean="0"/>
              <a:t> &amp; often to groin is </a:t>
            </a:r>
            <a:r>
              <a:rPr lang="en-US" dirty="0" err="1" smtClean="0"/>
              <a:t>reffered</a:t>
            </a:r>
            <a:r>
              <a:rPr lang="en-US" dirty="0" smtClean="0"/>
              <a:t> to as renal colic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combined with </a:t>
            </a:r>
            <a:r>
              <a:rPr lang="en-US" dirty="0" err="1" smtClean="0"/>
              <a:t>haematuria</a:t>
            </a:r>
            <a:r>
              <a:rPr lang="en-US" dirty="0" smtClean="0"/>
              <a:t> ,this is typical of </a:t>
            </a:r>
            <a:r>
              <a:rPr lang="en-US" dirty="0" err="1" smtClean="0"/>
              <a:t>ureteric</a:t>
            </a:r>
            <a:r>
              <a:rPr lang="en-US" dirty="0" smtClean="0"/>
              <a:t>  obstruction due to calculi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      Causes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Penetrating injuries </a:t>
            </a:r>
            <a:r>
              <a:rPr lang="en-US" dirty="0" err="1" smtClean="0"/>
              <a:t>e.g</a:t>
            </a:r>
            <a:r>
              <a:rPr lang="en-US" dirty="0" smtClean="0"/>
              <a:t> gunshots , stabbing incidents or surgical procedure errors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Pelvic fracture- bladder perforation &amp; urethral tearing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Sharp blow to body </a:t>
            </a:r>
            <a:r>
              <a:rPr lang="en-US" dirty="0" err="1" smtClean="0"/>
              <a:t>esp.lower</a:t>
            </a:r>
            <a:r>
              <a:rPr lang="en-US" dirty="0" smtClean="0"/>
              <a:t> back- leads to contusion, tearing or rupture of kidney 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Pathophysiology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trauma urine output may be scant or absent</a:t>
            </a:r>
          </a:p>
          <a:p>
            <a:r>
              <a:rPr lang="en-US" dirty="0" smtClean="0"/>
              <a:t>If urine is present , may be bloody &amp; symptoms of peritonitis may appear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symptoms of trauma are: </a:t>
            </a:r>
            <a:r>
              <a:rPr lang="en-US" dirty="0" err="1" smtClean="0"/>
              <a:t>haematuria</a:t>
            </a:r>
            <a:r>
              <a:rPr lang="en-US" dirty="0" smtClean="0"/>
              <a:t> ,pain or tenderness of upper </a:t>
            </a:r>
            <a:r>
              <a:rPr lang="en-US" dirty="0" err="1" smtClean="0"/>
              <a:t>abd</a:t>
            </a:r>
            <a:r>
              <a:rPr lang="en-US" dirty="0" smtClean="0"/>
              <a:t>. quadrant &amp; flank on involved side</a:t>
            </a:r>
          </a:p>
          <a:p>
            <a:r>
              <a:rPr lang="en-US" dirty="0" smtClean="0"/>
              <a:t>Signs of shock may be present if hemorrhage is extensive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Kidney may become displaced </a:t>
            </a:r>
            <a:r>
              <a:rPr lang="en-US" dirty="0" err="1" smtClean="0"/>
              <a:t>i.e</a:t>
            </a:r>
            <a:r>
              <a:rPr lang="en-US" dirty="0" smtClean="0"/>
              <a:t> floating or dropped (</a:t>
            </a:r>
            <a:r>
              <a:rPr lang="en-US" dirty="0" err="1" smtClean="0"/>
              <a:t>nephroptosis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symptoms of obstruction occurs, kidney may be sutured to its anatomical site(</a:t>
            </a:r>
            <a:r>
              <a:rPr lang="en-US" dirty="0" err="1" smtClean="0"/>
              <a:t>nephropexy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Nursing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Hx</a:t>
            </a:r>
            <a:r>
              <a:rPr lang="en-US" dirty="0" smtClean="0"/>
              <a:t> taking</a:t>
            </a:r>
          </a:p>
          <a:p>
            <a:r>
              <a:rPr lang="en-US" dirty="0" err="1" smtClean="0"/>
              <a:t>Dx</a:t>
            </a:r>
            <a:r>
              <a:rPr lang="en-US" dirty="0" smtClean="0"/>
              <a:t>- KUB x-ray, CT scan</a:t>
            </a:r>
          </a:p>
          <a:p>
            <a:r>
              <a:rPr lang="en-US" dirty="0" smtClean="0"/>
              <a:t>UA &amp; </a:t>
            </a:r>
            <a:r>
              <a:rPr lang="en-US" dirty="0" err="1" smtClean="0"/>
              <a:t>Hb</a:t>
            </a:r>
            <a:endParaRPr lang="en-US" dirty="0" smtClean="0"/>
          </a:p>
          <a:p>
            <a:r>
              <a:rPr lang="en-US" dirty="0" smtClean="0"/>
              <a:t>BUN &amp; </a:t>
            </a:r>
            <a:r>
              <a:rPr lang="en-US" dirty="0" err="1" smtClean="0"/>
              <a:t>creatinine</a:t>
            </a:r>
            <a:r>
              <a:rPr lang="en-US" dirty="0" smtClean="0"/>
              <a:t>  levels</a:t>
            </a:r>
          </a:p>
          <a:p>
            <a:r>
              <a:rPr lang="en-US" dirty="0" err="1" smtClean="0"/>
              <a:t>Bedrest</a:t>
            </a:r>
            <a:r>
              <a:rPr lang="en-US" dirty="0" smtClean="0"/>
              <a:t> &amp; analgesics</a:t>
            </a:r>
          </a:p>
          <a:p>
            <a:r>
              <a:rPr lang="en-US" dirty="0" smtClean="0"/>
              <a:t>Surgical exploration &amp; repair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rx</a:t>
            </a:r>
            <a:r>
              <a:rPr lang="en-US" dirty="0" smtClean="0"/>
              <a:t>- control bleeding, prevent shock &amp; promote urinary drainage</a:t>
            </a:r>
          </a:p>
          <a:p>
            <a:r>
              <a:rPr lang="en-US" dirty="0" smtClean="0"/>
              <a:t>V/s , fluids balance records &amp;  </a:t>
            </a:r>
            <a:r>
              <a:rPr lang="en-US" dirty="0" err="1" smtClean="0"/>
              <a:t>hematocrit</a:t>
            </a:r>
            <a:r>
              <a:rPr lang="en-US" dirty="0" smtClean="0"/>
              <a:t>  levels are monitored to assess bleeding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Renal Tuberculosis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infection caused by PTB</a:t>
            </a:r>
          </a:p>
          <a:p>
            <a:r>
              <a:rPr lang="en-US" dirty="0" smtClean="0"/>
              <a:t>Causative agent: </a:t>
            </a:r>
            <a:r>
              <a:rPr lang="en-US" dirty="0" smtClean="0">
                <a:solidFill>
                  <a:srgbClr val="00B050"/>
                </a:solidFill>
              </a:rPr>
              <a:t>Mycobacterium tuberculosis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Pathophysiology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Renal TB occurs after M. tuberculosis invades kidney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Starts in renal cortex or medulla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Tissue damage is progressive &amp; eventually renal cortex can rupture into renal pelvis &amp; infection can spread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Unexplained wt loss</a:t>
            </a:r>
          </a:p>
          <a:p>
            <a:r>
              <a:rPr lang="en-US" dirty="0" smtClean="0"/>
              <a:t>Loss of appetite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err="1" smtClean="0"/>
              <a:t>Haematuria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Anti-TBs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Isoniazid</a:t>
            </a:r>
            <a:r>
              <a:rPr lang="en-US" dirty="0" smtClean="0"/>
              <a:t>, </a:t>
            </a:r>
            <a:r>
              <a:rPr lang="en-US" dirty="0" err="1" smtClean="0"/>
              <a:t>rifampicin</a:t>
            </a:r>
            <a:r>
              <a:rPr lang="en-US" dirty="0" smtClean="0"/>
              <a:t> &amp; </a:t>
            </a:r>
            <a:r>
              <a:rPr lang="en-US" dirty="0" err="1" smtClean="0"/>
              <a:t>ethambutol</a:t>
            </a:r>
            <a:endParaRPr lang="en-US" dirty="0" smtClean="0"/>
          </a:p>
          <a:p>
            <a:r>
              <a:rPr lang="en-US" dirty="0" smtClean="0"/>
              <a:t>If severe, </a:t>
            </a:r>
            <a:r>
              <a:rPr lang="en-US" dirty="0" err="1" smtClean="0"/>
              <a:t>nephrectomy</a:t>
            </a:r>
            <a:r>
              <a:rPr lang="en-US" dirty="0" smtClean="0"/>
              <a:t> or urinary diversion may be done</a:t>
            </a:r>
          </a:p>
          <a:p>
            <a:r>
              <a:rPr lang="en-US" dirty="0" smtClean="0"/>
              <a:t>Nursing intervention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Hydronephrosis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dilation of renal pelvis &amp; calyces with urine</a:t>
            </a:r>
          </a:p>
          <a:p>
            <a:r>
              <a:rPr lang="en-US" dirty="0" smtClean="0"/>
              <a:t>Occur either unilaterally or bilaterally</a:t>
            </a:r>
          </a:p>
          <a:p>
            <a:r>
              <a:rPr lang="en-US" dirty="0" smtClean="0"/>
              <a:t>It`s due to obstruction of urinary tract</a:t>
            </a:r>
          </a:p>
          <a:p>
            <a:r>
              <a:rPr lang="en-US" dirty="0" smtClean="0"/>
              <a:t>As obstruction increases , pressure builds up in tubular system behind the obstruction causing backflow of urine &amp; dilation of </a:t>
            </a:r>
            <a:r>
              <a:rPr lang="en-US" dirty="0" err="1" smtClean="0"/>
              <a:t>ureter</a:t>
            </a:r>
            <a:r>
              <a:rPr lang="en-US" dirty="0" smtClean="0"/>
              <a:t> (</a:t>
            </a:r>
            <a:r>
              <a:rPr lang="en-US" dirty="0" err="1" smtClean="0"/>
              <a:t>hydrouretor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Urine back-up eventually reaches kidney causing dilation of kidney pelvis (</a:t>
            </a:r>
            <a:r>
              <a:rPr lang="en-US" dirty="0" err="1" smtClean="0"/>
              <a:t>hydronephrosis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Asymptomatic when kidney function is adequate</a:t>
            </a:r>
          </a:p>
          <a:p>
            <a:r>
              <a:rPr lang="en-US" dirty="0" smtClean="0"/>
              <a:t>Acute upper urinary tract obstruction causes: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Nausea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Vomiting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Local tenderness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Abd</a:t>
            </a:r>
            <a:r>
              <a:rPr lang="en-US" dirty="0" smtClean="0"/>
              <a:t>. muscle spasms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Mass in kidney region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urinary tract obstruction causes: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Bladder distention-palpable above </a:t>
            </a:r>
            <a:r>
              <a:rPr lang="en-US" dirty="0" err="1" smtClean="0"/>
              <a:t>symphysispubis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Abd</a:t>
            </a:r>
            <a:r>
              <a:rPr lang="en-US" dirty="0" smtClean="0"/>
              <a:t>. discomfort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Feel need to void but not possible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Nocturia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Hematuria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Pyuria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2.Nocturia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Waking up at night to void urine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May be due to </a:t>
            </a:r>
            <a:r>
              <a:rPr lang="en-US" dirty="0" err="1" smtClean="0"/>
              <a:t>polyuria</a:t>
            </a:r>
            <a:r>
              <a:rPr lang="en-US" dirty="0" smtClean="0"/>
              <a:t>/increased fluid intake/diuretic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Occurs in chronic kidney disease (CKD)&amp; prostatic enlargement assoc. with poor </a:t>
            </a:r>
            <a:r>
              <a:rPr lang="en-US" dirty="0" err="1" smtClean="0"/>
              <a:t>stream,hesitancy,incomplete</a:t>
            </a:r>
            <a:r>
              <a:rPr lang="en-US" dirty="0" smtClean="0"/>
              <a:t> bladder </a:t>
            </a:r>
            <a:r>
              <a:rPr lang="en-US" dirty="0" err="1" smtClean="0"/>
              <a:t>emptying,terminal</a:t>
            </a:r>
            <a:r>
              <a:rPr lang="en-US" dirty="0" smtClean="0"/>
              <a:t> dribbling &amp; urinary frequency due partial urethral obstruction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Re-establishing adequate drainage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ureteral</a:t>
            </a:r>
            <a:r>
              <a:rPr lang="en-US" dirty="0" smtClean="0"/>
              <a:t> catheterization</a:t>
            </a:r>
          </a:p>
          <a:p>
            <a:r>
              <a:rPr lang="en-US" dirty="0" smtClean="0"/>
              <a:t>Surgery to relieve obstruction &amp; preserve kidney function</a:t>
            </a:r>
          </a:p>
          <a:p>
            <a:r>
              <a:rPr lang="en-US" dirty="0" smtClean="0"/>
              <a:t>Severe colic </a:t>
            </a:r>
            <a:r>
              <a:rPr lang="en-US" dirty="0" err="1" smtClean="0"/>
              <a:t>rx</a:t>
            </a:r>
            <a:r>
              <a:rPr lang="en-US" dirty="0" smtClean="0"/>
              <a:t> with narcotics </a:t>
            </a:r>
            <a:r>
              <a:rPr lang="en-US" dirty="0" err="1" smtClean="0"/>
              <a:t>e.g</a:t>
            </a:r>
            <a:r>
              <a:rPr lang="en-US" dirty="0" smtClean="0"/>
              <a:t> morphine &amp; antispasmodic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probanthin</a:t>
            </a:r>
            <a:endParaRPr lang="en-US" dirty="0" smtClean="0"/>
          </a:p>
          <a:p>
            <a:r>
              <a:rPr lang="en-US" dirty="0" smtClean="0"/>
              <a:t>Nursing care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Benign Prostate Hypertrophy(BPH)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enlargement of portion of this gland that eventually causes problems with urination</a:t>
            </a:r>
          </a:p>
          <a:p>
            <a:r>
              <a:rPr lang="en-US" dirty="0" smtClean="0"/>
              <a:t>Prostate gland- located below bladder, surrounds urethra &amp; responsible for contributing ejaculatory fluid</a:t>
            </a:r>
          </a:p>
          <a:p>
            <a:r>
              <a:rPr lang="en-US" dirty="0" smtClean="0"/>
              <a:t>During puberty it grows rapidly</a:t>
            </a:r>
          </a:p>
          <a:p>
            <a:r>
              <a:rPr lang="en-US" dirty="0" smtClean="0"/>
              <a:t>Growth slow by 30yrs</a:t>
            </a:r>
          </a:p>
          <a:p>
            <a:r>
              <a:rPr lang="en-US" dirty="0" smtClean="0"/>
              <a:t>Begins to atrophy at 50yrs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BPH is common in men &gt;50yrs</a:t>
            </a:r>
          </a:p>
          <a:p>
            <a:r>
              <a:rPr lang="en-US" dirty="0" smtClean="0"/>
              <a:t>Changes in size &amp; shape of prostate is due to increased androgen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Pathophysiology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that occur in prostate gland affect urinary system</a:t>
            </a:r>
          </a:p>
          <a:p>
            <a:r>
              <a:rPr lang="en-US" dirty="0" smtClean="0"/>
              <a:t>When enlarged nodular tissue of prostate exert pressure on urethra ,it elongates &amp; compresses causing obstruction of urinary flow</a:t>
            </a:r>
          </a:p>
          <a:p>
            <a:r>
              <a:rPr lang="en-US" dirty="0" smtClean="0"/>
              <a:t>This can result in compensatory hypertrophy of bladder muscle </a:t>
            </a:r>
          </a:p>
          <a:p>
            <a:r>
              <a:rPr lang="en-US" dirty="0" err="1" smtClean="0"/>
              <a:t>Bcos</a:t>
            </a:r>
            <a:r>
              <a:rPr lang="en-US" dirty="0" smtClean="0"/>
              <a:t> of muscular thickening, bladder has less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tone can diminish over time</a:t>
            </a:r>
          </a:p>
          <a:p>
            <a:r>
              <a:rPr lang="en-US" dirty="0" smtClean="0"/>
              <a:t>Bladder can`t empty completely at each voiding(residual urine)</a:t>
            </a:r>
          </a:p>
          <a:p>
            <a:r>
              <a:rPr lang="en-US" dirty="0" smtClean="0"/>
              <a:t>Urine become alkaline </a:t>
            </a:r>
            <a:r>
              <a:rPr lang="en-US" dirty="0" err="1" smtClean="0"/>
              <a:t>bcos</a:t>
            </a:r>
            <a:r>
              <a:rPr lang="en-US" dirty="0" smtClean="0"/>
              <a:t> of stasis &amp; hence bacterial 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C/F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Decrease urine stream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Dribbling at end of voiding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Hesitancy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Difficulty in starting stream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Intermittency &amp; inability to maintain constant stream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Sense of incomplete emptying of bladder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Straining &amp; urinary retention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Nocturia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Dysuria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Urgency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Urge incontinence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UTIs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Haematuria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Dx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Prim.screening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Hx</a:t>
            </a:r>
            <a:r>
              <a:rPr lang="en-US" dirty="0" smtClean="0"/>
              <a:t> taking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Physical exam- digital rectal exam(DRE)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UA/culture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Serum </a:t>
            </a:r>
            <a:r>
              <a:rPr lang="en-US" dirty="0" err="1" smtClean="0"/>
              <a:t>creatinine</a:t>
            </a:r>
            <a:r>
              <a:rPr lang="en-US" dirty="0" smtClean="0"/>
              <a:t> &amp; BUN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Prostate-specific antigen (PSA)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Sec.screening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Transrectal</a:t>
            </a:r>
            <a:r>
              <a:rPr lang="en-US" dirty="0" smtClean="0"/>
              <a:t> u/s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Cystoscopy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Prim. Rx of BPH is </a:t>
            </a:r>
            <a:r>
              <a:rPr lang="en-US" dirty="0" err="1" smtClean="0"/>
              <a:t>reffered</a:t>
            </a:r>
            <a:r>
              <a:rPr lang="en-US" dirty="0" smtClean="0"/>
              <a:t> to as “watchful waiting”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Rx options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Pharmacologic hormone manipulation</a:t>
            </a:r>
          </a:p>
          <a:p>
            <a:r>
              <a:rPr lang="en-US" dirty="0" smtClean="0"/>
              <a:t>Used to cause regression of hyperplasic tissue</a:t>
            </a:r>
          </a:p>
          <a:p>
            <a:pPr>
              <a:buNone/>
            </a:pPr>
            <a:r>
              <a:rPr lang="en-US" dirty="0" err="1" smtClean="0"/>
              <a:t>thr</a:t>
            </a:r>
            <a:r>
              <a:rPr lang="en-US" dirty="0" smtClean="0"/>
              <a:t>` suppression of androgens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Antibiotics </a:t>
            </a:r>
            <a:r>
              <a:rPr lang="en-US" dirty="0" err="1" smtClean="0"/>
              <a:t>rx</a:t>
            </a:r>
            <a:r>
              <a:rPr lang="en-US" dirty="0" smtClean="0"/>
              <a:t>: </a:t>
            </a:r>
            <a:r>
              <a:rPr lang="en-US" dirty="0" err="1" smtClean="0"/>
              <a:t>Prazosin</a:t>
            </a:r>
            <a:r>
              <a:rPr lang="en-US" dirty="0" smtClean="0"/>
              <a:t> (</a:t>
            </a:r>
            <a:r>
              <a:rPr lang="en-US" dirty="0" err="1" smtClean="0"/>
              <a:t>minipress</a:t>
            </a:r>
            <a:r>
              <a:rPr lang="en-US" dirty="0" smtClean="0"/>
              <a:t>) ,</a:t>
            </a:r>
            <a:r>
              <a:rPr lang="en-US" dirty="0" err="1" smtClean="0"/>
              <a:t>Tetrazosin</a:t>
            </a:r>
            <a:r>
              <a:rPr lang="en-US" dirty="0" smtClean="0"/>
              <a:t> ,</a:t>
            </a:r>
          </a:p>
          <a:p>
            <a:pPr>
              <a:buNone/>
            </a:pPr>
            <a:r>
              <a:rPr lang="en-US" dirty="0" err="1" smtClean="0"/>
              <a:t>Tamsulosin</a:t>
            </a:r>
            <a:r>
              <a:rPr lang="en-US" dirty="0" smtClean="0"/>
              <a:t>(</a:t>
            </a:r>
            <a:r>
              <a:rPr lang="en-US" dirty="0" err="1" smtClean="0"/>
              <a:t>Flomax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Nonsurgical invasive</a:t>
            </a:r>
          </a:p>
          <a:p>
            <a:r>
              <a:rPr lang="en-US" dirty="0" smtClean="0"/>
              <a:t>Intermittent catheterization or indwelling catheter temporarily used- reduce symptoms </a:t>
            </a:r>
          </a:p>
          <a:p>
            <a:pPr>
              <a:buNone/>
            </a:pPr>
            <a:r>
              <a:rPr lang="en-US" dirty="0" smtClean="0"/>
              <a:t>     &amp; bypass obstruction</a:t>
            </a:r>
          </a:p>
          <a:p>
            <a:r>
              <a:rPr lang="en-US" dirty="0" smtClean="0"/>
              <a:t>  Transurethral microwave antenna(</a:t>
            </a:r>
            <a:r>
              <a:rPr lang="en-US" dirty="0" err="1" smtClean="0"/>
              <a:t>Tuma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3.Polyuria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Urine </a:t>
            </a:r>
            <a:r>
              <a:rPr lang="en-US" dirty="0" err="1" smtClean="0"/>
              <a:t>vol</a:t>
            </a:r>
            <a:r>
              <a:rPr lang="en-US" dirty="0" smtClean="0"/>
              <a:t> in excess of 3L/day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Causes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Hyperglycaemia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Excess fluid intake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Nephrogenic</a:t>
            </a:r>
            <a:r>
              <a:rPr lang="en-US" dirty="0" smtClean="0"/>
              <a:t> diabetes </a:t>
            </a:r>
            <a:r>
              <a:rPr lang="en-US" dirty="0" err="1" smtClean="0"/>
              <a:t>insipidus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impairment or total lack of kidney function, in which there`s inability to excrete metabolic waste products &amp; water, as well as functional disturbance of all body systems</a:t>
            </a:r>
          </a:p>
          <a:p>
            <a:r>
              <a:rPr lang="en-US" dirty="0" smtClean="0"/>
              <a:t>It may be acute or chronic</a:t>
            </a:r>
          </a:p>
          <a:p>
            <a:r>
              <a:rPr lang="en-US" dirty="0" smtClean="0"/>
              <a:t>Acute(developing in hrs or days)</a:t>
            </a:r>
          </a:p>
          <a:p>
            <a:r>
              <a:rPr lang="en-US" dirty="0" smtClean="0"/>
              <a:t>Chronic(developing slowly &amp; progressively over a course of several yrs)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End-stage renal disease : when only 10% of renal function remains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Renal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dirty="0" smtClean="0"/>
              <a:t>Clinical syndrome </a:t>
            </a:r>
            <a:r>
              <a:rPr lang="en-US" sz="9800" dirty="0" err="1" smtClean="0"/>
              <a:t>xterized</a:t>
            </a:r>
            <a:r>
              <a:rPr lang="en-US" sz="9800" dirty="0" smtClean="0"/>
              <a:t> by rapid decline in renal function with progressive </a:t>
            </a:r>
            <a:r>
              <a:rPr lang="en-US" sz="9800" dirty="0" err="1" smtClean="0"/>
              <a:t>azotemia</a:t>
            </a:r>
            <a:r>
              <a:rPr lang="en-US" sz="9800" dirty="0" smtClean="0"/>
              <a:t> </a:t>
            </a:r>
            <a:r>
              <a:rPr lang="en-US" sz="9800" dirty="0" err="1" smtClean="0"/>
              <a:t>i.e</a:t>
            </a:r>
            <a:r>
              <a:rPr lang="en-US" sz="9800" dirty="0" smtClean="0"/>
              <a:t> accumulation of nitrogenous waste products </a:t>
            </a:r>
            <a:r>
              <a:rPr lang="en-US" sz="9800" dirty="0" err="1" smtClean="0"/>
              <a:t>e.g</a:t>
            </a:r>
            <a:r>
              <a:rPr lang="en-US" sz="9800" dirty="0" smtClean="0"/>
              <a:t> BUN &amp; serum  </a:t>
            </a:r>
            <a:r>
              <a:rPr lang="en-US" sz="9800" dirty="0" err="1" smtClean="0"/>
              <a:t>creatinine</a:t>
            </a:r>
            <a:endParaRPr lang="en-US" sz="9800" dirty="0" smtClean="0"/>
          </a:p>
          <a:p>
            <a:r>
              <a:rPr lang="en-US" sz="9800" dirty="0" smtClean="0"/>
              <a:t>Urine output &lt;40ml/hr (</a:t>
            </a:r>
            <a:r>
              <a:rPr lang="en-US" sz="9800" dirty="0" err="1" smtClean="0"/>
              <a:t>Oliguria</a:t>
            </a:r>
            <a:r>
              <a:rPr lang="en-US" sz="9800" dirty="0" smtClean="0"/>
              <a:t>)</a:t>
            </a:r>
          </a:p>
          <a:p>
            <a:r>
              <a:rPr lang="en-US" sz="9800" dirty="0" smtClean="0"/>
              <a:t>ARF can divided into:  </a:t>
            </a:r>
            <a:r>
              <a:rPr lang="en-US" sz="9800" dirty="0" err="1" smtClean="0"/>
              <a:t>prerenal</a:t>
            </a:r>
            <a:r>
              <a:rPr lang="en-US" sz="9800" dirty="0" smtClean="0"/>
              <a:t>, </a:t>
            </a:r>
            <a:r>
              <a:rPr lang="en-US" sz="9800" dirty="0" err="1" smtClean="0"/>
              <a:t>intrenal</a:t>
            </a:r>
            <a:r>
              <a:rPr lang="en-US" sz="9800" dirty="0" smtClean="0"/>
              <a:t>/intrinsic or  </a:t>
            </a:r>
            <a:r>
              <a:rPr lang="en-US" sz="9800" dirty="0" err="1" smtClean="0"/>
              <a:t>postrenal</a:t>
            </a:r>
            <a:endParaRPr lang="en-US" sz="9800" dirty="0" smtClean="0"/>
          </a:p>
          <a:p>
            <a:pPr>
              <a:buNone/>
            </a:pPr>
            <a:r>
              <a:rPr lang="en-US" sz="9800" dirty="0" smtClean="0"/>
              <a:t>              1.  </a:t>
            </a:r>
            <a:r>
              <a:rPr lang="en-US" sz="9800" dirty="0" err="1" smtClean="0"/>
              <a:t>Prerenal</a:t>
            </a:r>
            <a:r>
              <a:rPr lang="en-US" sz="9800" dirty="0" smtClean="0"/>
              <a:t> causes</a:t>
            </a:r>
          </a:p>
          <a:p>
            <a:pPr>
              <a:buFont typeface="Wingdings" pitchFamily="2" charset="2"/>
              <a:buChar char="Ø"/>
            </a:pPr>
            <a:r>
              <a:rPr lang="en-US" sz="9800" dirty="0" smtClean="0"/>
              <a:t>Outside kidneys that reduce renal blood flow &amp; lead to decreased </a:t>
            </a:r>
            <a:r>
              <a:rPr lang="en-US" sz="9800" dirty="0" err="1" smtClean="0"/>
              <a:t>glomerular</a:t>
            </a:r>
            <a:r>
              <a:rPr lang="en-US" sz="9800" dirty="0" smtClean="0"/>
              <a:t> perfusion &amp; filtration</a:t>
            </a:r>
          </a:p>
          <a:p>
            <a:pPr>
              <a:buFont typeface="Wingdings" pitchFamily="2" charset="2"/>
              <a:buChar char="Ø"/>
            </a:pPr>
            <a:r>
              <a:rPr lang="en-US" sz="9800" dirty="0" smtClean="0"/>
              <a:t>Caused by intravascular vol. depletion, decreased cardiac </a:t>
            </a:r>
            <a:r>
              <a:rPr lang="en-US" sz="9800" dirty="0" err="1" smtClean="0"/>
              <a:t>outpt</a:t>
            </a:r>
            <a:r>
              <a:rPr lang="en-US" sz="9800" dirty="0" smtClean="0"/>
              <a:t> ,or vascular failure sec. to </a:t>
            </a:r>
            <a:r>
              <a:rPr lang="en-US" sz="9800" dirty="0" err="1" smtClean="0"/>
              <a:t>vasodilation</a:t>
            </a:r>
            <a:r>
              <a:rPr lang="en-US" sz="9800" dirty="0" smtClean="0"/>
              <a:t> or obstruction</a:t>
            </a:r>
          </a:p>
          <a:p>
            <a:pPr>
              <a:buNone/>
            </a:pPr>
            <a:r>
              <a:rPr lang="en-US" sz="9800" dirty="0" err="1" smtClean="0"/>
              <a:t>i</a:t>
            </a:r>
            <a:r>
              <a:rPr lang="en-US" sz="9800" dirty="0" smtClean="0"/>
              <a:t>)</a:t>
            </a:r>
            <a:r>
              <a:rPr lang="en-US" sz="9800" dirty="0" err="1" smtClean="0"/>
              <a:t>Hypovolemia</a:t>
            </a:r>
            <a:endParaRPr lang="en-US" sz="9800" dirty="0" smtClean="0"/>
          </a:p>
          <a:p>
            <a:r>
              <a:rPr lang="en-US" sz="9800" dirty="0" smtClean="0"/>
              <a:t>Can lead to decreased renal perfusion</a:t>
            </a:r>
          </a:p>
          <a:p>
            <a:r>
              <a:rPr lang="en-US" sz="9800" dirty="0" smtClean="0"/>
              <a:t>Can be due to: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Dehydration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Hemorrhage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Vomiting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Burns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Peritonitis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Wound drainage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ii)Hypotension/</a:t>
            </a:r>
            <a:r>
              <a:rPr lang="en-US" dirty="0" err="1" smtClean="0"/>
              <a:t>Hypoperfusion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Cardiac failure</a:t>
            </a:r>
          </a:p>
          <a:p>
            <a:r>
              <a:rPr lang="en-US" dirty="0" smtClean="0"/>
              <a:t>Shock   iii</a:t>
            </a:r>
            <a:r>
              <a:rPr lang="en-US" dirty="0" smtClean="0"/>
              <a:t>) Decreased cardiac </a:t>
            </a:r>
            <a:r>
              <a:rPr lang="en-US" dirty="0" smtClean="0"/>
              <a:t>output </a:t>
            </a:r>
            <a:endParaRPr lang="en-US" dirty="0" smtClean="0"/>
          </a:p>
          <a:p>
            <a:r>
              <a:rPr lang="en-US" dirty="0" smtClean="0"/>
              <a:t> Congestive heart failure</a:t>
            </a:r>
          </a:p>
          <a:p>
            <a:r>
              <a:rPr lang="en-US" dirty="0" err="1" smtClean="0"/>
              <a:t>Cardiogenic</a:t>
            </a:r>
            <a:r>
              <a:rPr lang="en-US" dirty="0" smtClean="0"/>
              <a:t> shock</a:t>
            </a:r>
          </a:p>
          <a:p>
            <a:r>
              <a:rPr lang="en-US" dirty="0" smtClean="0"/>
              <a:t>Myocardial infarction</a:t>
            </a:r>
          </a:p>
          <a:p>
            <a:r>
              <a:rPr lang="en-US" dirty="0" smtClean="0"/>
              <a:t>Open heart surgery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2.Intrarenal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Caused by damage to kidney tissues &amp;  structures- can be due to tubular necrosis , </a:t>
            </a:r>
            <a:r>
              <a:rPr lang="en-US" sz="9600" dirty="0" err="1" smtClean="0"/>
              <a:t>nephrotoxicity</a:t>
            </a:r>
            <a:r>
              <a:rPr lang="en-US" sz="9600" dirty="0" smtClean="0"/>
              <a:t> &amp; alteration in renal blood flow</a:t>
            </a:r>
          </a:p>
          <a:p>
            <a:pPr>
              <a:buNone/>
            </a:pPr>
            <a:r>
              <a:rPr lang="en-US" sz="9600" dirty="0" smtClean="0"/>
              <a:t>        Tubule/</a:t>
            </a:r>
            <a:r>
              <a:rPr lang="en-US" sz="9600" dirty="0" err="1" smtClean="0"/>
              <a:t>Nephron</a:t>
            </a:r>
            <a:r>
              <a:rPr lang="en-US" sz="9600" dirty="0" smtClean="0"/>
              <a:t> damage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  Acute tubular necrosis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Acute </a:t>
            </a:r>
            <a:r>
              <a:rPr lang="en-US" sz="9600" dirty="0" err="1" smtClean="0"/>
              <a:t>pyelonephritis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     Vascular changes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 Malignant hypertension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err="1" smtClean="0"/>
              <a:t>Stenosis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        </a:t>
            </a:r>
            <a:r>
              <a:rPr lang="en-US" sz="9600" dirty="0" err="1" smtClean="0"/>
              <a:t>Nephrotoxin</a:t>
            </a:r>
            <a:endParaRPr lang="en-US" sz="9600" dirty="0" smtClean="0"/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Antibiotics </a:t>
            </a:r>
            <a:r>
              <a:rPr lang="en-US" sz="9600" dirty="0" err="1" smtClean="0"/>
              <a:t>e.g</a:t>
            </a:r>
            <a:r>
              <a:rPr lang="en-US" sz="9600" dirty="0" smtClean="0"/>
              <a:t> </a:t>
            </a:r>
            <a:r>
              <a:rPr lang="en-US" sz="9600" dirty="0" err="1" smtClean="0"/>
              <a:t>Gentamycin</a:t>
            </a:r>
            <a:r>
              <a:rPr lang="en-US" sz="9600" dirty="0" smtClean="0"/>
              <a:t>, </a:t>
            </a:r>
            <a:r>
              <a:rPr lang="en-US" sz="9600" dirty="0" err="1" smtClean="0"/>
              <a:t>kanamycin</a:t>
            </a:r>
            <a:r>
              <a:rPr lang="en-US" sz="9600" dirty="0" smtClean="0"/>
              <a:t> &amp; neomycin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Chemical, carbon tetrachloride &amp; lead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Heavy metals </a:t>
            </a:r>
            <a:r>
              <a:rPr lang="en-US" sz="9600" dirty="0" err="1" smtClean="0"/>
              <a:t>e.g</a:t>
            </a:r>
            <a:r>
              <a:rPr lang="en-US" sz="9600" dirty="0" smtClean="0"/>
              <a:t> mercury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Drug-induced interstitial nephritis- </a:t>
            </a:r>
            <a:r>
              <a:rPr lang="en-US" sz="9600" dirty="0" err="1" smtClean="0"/>
              <a:t>furosemide,tetracycline,penicillin</a:t>
            </a:r>
            <a:r>
              <a:rPr lang="en-US" sz="9600" dirty="0" smtClean="0"/>
              <a:t>, </a:t>
            </a:r>
            <a:r>
              <a:rPr lang="en-US" sz="9600" dirty="0" err="1" smtClean="0"/>
              <a:t>sulphonamide</a:t>
            </a:r>
            <a:r>
              <a:rPr lang="en-US" sz="9600" dirty="0" smtClean="0"/>
              <a:t> &amp; NSAIDs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3.Postrenal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 mechanical obstruction of urinary outflow, </a:t>
            </a:r>
            <a:r>
              <a:rPr lang="en-US" dirty="0" err="1" smtClean="0"/>
              <a:t>btwn</a:t>
            </a:r>
            <a:r>
              <a:rPr lang="en-US" dirty="0" smtClean="0"/>
              <a:t> kidney &amp; urethral </a:t>
            </a:r>
            <a:r>
              <a:rPr lang="en-US" dirty="0" err="1" smtClean="0"/>
              <a:t>meatus</a:t>
            </a:r>
            <a:r>
              <a:rPr lang="en-US" dirty="0" smtClean="0"/>
              <a:t>, which includes </a:t>
            </a:r>
            <a:r>
              <a:rPr lang="en-US" dirty="0" err="1" smtClean="0"/>
              <a:t>ureteral</a:t>
            </a:r>
            <a:r>
              <a:rPr lang="en-US" dirty="0" smtClean="0"/>
              <a:t> &amp; bladder neck </a:t>
            </a:r>
            <a:r>
              <a:rPr lang="en-US" dirty="0" err="1" smtClean="0"/>
              <a:t>obstr</a:t>
            </a:r>
            <a:r>
              <a:rPr lang="en-US" dirty="0" smtClean="0"/>
              <a:t>` due to: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Strictures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Prostate Ca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Calculi formation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Nephrotoxic</a:t>
            </a:r>
            <a:r>
              <a:rPr lang="en-US" dirty="0" smtClean="0"/>
              <a:t> factors &amp; ischemia produce ARF</a:t>
            </a:r>
          </a:p>
          <a:p>
            <a:r>
              <a:rPr lang="en-US" dirty="0" smtClean="0"/>
              <a:t>Pathologic process involve: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Renal vasoconstriction-	</a:t>
            </a:r>
            <a:r>
              <a:rPr lang="en-US" dirty="0" err="1" smtClean="0"/>
              <a:t>Hypovolemia</a:t>
            </a:r>
            <a:r>
              <a:rPr lang="en-US" dirty="0" smtClean="0"/>
              <a:t> &amp; decreased renal blood flow stimulate </a:t>
            </a:r>
            <a:r>
              <a:rPr lang="en-US" dirty="0" err="1" smtClean="0"/>
              <a:t>renin</a:t>
            </a:r>
            <a:r>
              <a:rPr lang="en-US" dirty="0" smtClean="0"/>
              <a:t> release , which activates </a:t>
            </a:r>
            <a:r>
              <a:rPr lang="en-US" dirty="0" err="1" smtClean="0"/>
              <a:t>angiotensin-aldosterone</a:t>
            </a:r>
            <a:r>
              <a:rPr lang="en-US" dirty="0" smtClean="0"/>
              <a:t> system &amp; results in constriction of peripheral arteries &amp; renal afferent arterioles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Decreased </a:t>
            </a:r>
            <a:r>
              <a:rPr lang="en-US" dirty="0" err="1" smtClean="0"/>
              <a:t>glomerular</a:t>
            </a:r>
            <a:r>
              <a:rPr lang="en-US" dirty="0" smtClean="0"/>
              <a:t> capillary permeability- Ischemia alters </a:t>
            </a:r>
            <a:r>
              <a:rPr lang="en-US" dirty="0" err="1" smtClean="0"/>
              <a:t>glomerular</a:t>
            </a:r>
            <a:r>
              <a:rPr lang="en-US" dirty="0" smtClean="0"/>
              <a:t> capillary permeability.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This in turn reduces GFR , which reduces blood flow &amp; leads to tubular dysfunction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Cellular edema- raises tissue pressure above capillary flow pressure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Intratubular</a:t>
            </a:r>
            <a:r>
              <a:rPr lang="en-US" dirty="0" smtClean="0"/>
              <a:t> obstruction- when tubules are damaged , interstitial edema occurs &amp; necrotic epithelial cells accumulate in tubules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Leakage of </a:t>
            </a:r>
            <a:r>
              <a:rPr lang="en-US" dirty="0" err="1" smtClean="0"/>
              <a:t>glomerular</a:t>
            </a:r>
            <a:r>
              <a:rPr lang="en-US" dirty="0" smtClean="0"/>
              <a:t> filtrate- Leaks back into plasma </a:t>
            </a:r>
            <a:r>
              <a:rPr lang="en-US" dirty="0" err="1" smtClean="0"/>
              <a:t>thr</a:t>
            </a:r>
            <a:r>
              <a:rPr lang="en-US" dirty="0" smtClean="0"/>
              <a:t>` holes in damaged tubular membranes, which decreases </a:t>
            </a:r>
            <a:r>
              <a:rPr lang="en-US" dirty="0" err="1" smtClean="0"/>
              <a:t>intratubular</a:t>
            </a:r>
            <a:r>
              <a:rPr lang="en-US" dirty="0" smtClean="0"/>
              <a:t> fluid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4.Oliguria/</a:t>
            </a:r>
            <a:r>
              <a:rPr lang="en-US" dirty="0" err="1" smtClean="0">
                <a:solidFill>
                  <a:srgbClr val="00B050"/>
                </a:solidFill>
              </a:rPr>
              <a:t>anuria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Oliguria</a:t>
            </a:r>
            <a:r>
              <a:rPr lang="en-US" dirty="0" smtClean="0"/>
              <a:t>-when &lt;300ml/day urine is passed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Anuria</a:t>
            </a:r>
            <a:r>
              <a:rPr lang="en-US" dirty="0" smtClean="0"/>
              <a:t>-when &lt;50ml/day ,,     ,,           ,,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     Causes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Acute kidney injury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Obstruction of renal tract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Hypotension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Bladder enlargement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Phimosis</a:t>
            </a:r>
            <a:r>
              <a:rPr lang="en-US" dirty="0" smtClean="0"/>
              <a:t> or </a:t>
            </a:r>
            <a:r>
              <a:rPr lang="en-US" dirty="0" err="1" smtClean="0"/>
              <a:t>meatal</a:t>
            </a:r>
            <a:r>
              <a:rPr lang="en-US" dirty="0" smtClean="0"/>
              <a:t> </a:t>
            </a:r>
            <a:r>
              <a:rPr lang="en-US" dirty="0" err="1" smtClean="0"/>
              <a:t>stenosis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General </a:t>
            </a:r>
            <a:r>
              <a:rPr lang="en-US" dirty="0" err="1" smtClean="0"/>
              <a:t>anaesthesia</a:t>
            </a:r>
            <a:r>
              <a:rPr lang="en-US" dirty="0" smtClean="0"/>
              <a:t>(GA)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) Initial phase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Reversal or prevention of kidney dysfunction is possible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There`s hypotension, </a:t>
            </a:r>
            <a:r>
              <a:rPr lang="en-US" dirty="0" err="1" smtClean="0"/>
              <a:t>hypovolemia</a:t>
            </a:r>
            <a:r>
              <a:rPr lang="en-US" dirty="0" smtClean="0"/>
              <a:t> &amp; ischemia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Last for hrs to days</a:t>
            </a:r>
          </a:p>
          <a:p>
            <a:pPr>
              <a:buNone/>
            </a:pPr>
            <a:r>
              <a:rPr lang="en-US" dirty="0" smtClean="0"/>
              <a:t>ii) </a:t>
            </a:r>
            <a:r>
              <a:rPr lang="en-US" dirty="0" err="1" smtClean="0"/>
              <a:t>Oliguria</a:t>
            </a:r>
            <a:r>
              <a:rPr lang="en-US" dirty="0" smtClean="0"/>
              <a:t> phase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Follows within one day of onset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Inability to excrete fluids, regulate electrolytes &amp; excrete metabolic waste products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Nausea, vomiting, drowsiness, confusion, coma, GIT bleeding &amp; </a:t>
            </a:r>
            <a:r>
              <a:rPr lang="en-US" dirty="0" err="1" smtClean="0"/>
              <a:t>pericarditis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Last for 1-3wks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urine output is &lt;30ml/24hrs,there`s inability to regulate electrolytes(</a:t>
            </a:r>
            <a:r>
              <a:rPr lang="en-US" dirty="0" err="1" smtClean="0"/>
              <a:t>hyperkalemia</a:t>
            </a:r>
            <a:r>
              <a:rPr lang="en-US" dirty="0" smtClean="0"/>
              <a:t> , </a:t>
            </a:r>
            <a:r>
              <a:rPr lang="en-US" dirty="0" err="1" smtClean="0"/>
              <a:t>hyponatremia,acidosis,hypocalcemia</a:t>
            </a:r>
            <a:r>
              <a:rPr lang="en-US" dirty="0" smtClean="0"/>
              <a:t> &amp; </a:t>
            </a:r>
            <a:r>
              <a:rPr lang="en-US" dirty="0" err="1" smtClean="0"/>
              <a:t>hypophosphatemia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Inability to excrete fluid overload (</a:t>
            </a:r>
            <a:r>
              <a:rPr lang="en-US" dirty="0" err="1" smtClean="0"/>
              <a:t>hypervolemia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Nausea, vomiting , drowsiness , confusion, </a:t>
            </a:r>
            <a:r>
              <a:rPr lang="en-US" dirty="0" err="1" smtClean="0"/>
              <a:t>edema,Kussmaul`s</a:t>
            </a:r>
            <a:r>
              <a:rPr lang="en-US" dirty="0" smtClean="0"/>
              <a:t> breathing(rapid, deep </a:t>
            </a:r>
            <a:r>
              <a:rPr lang="en-US" dirty="0" err="1" smtClean="0"/>
              <a:t>resp</a:t>
            </a:r>
            <a:r>
              <a:rPr lang="en-US" dirty="0" smtClean="0"/>
              <a:t>) ,</a:t>
            </a:r>
            <a:r>
              <a:rPr lang="en-US" dirty="0" err="1" smtClean="0"/>
              <a:t>hypertension,fatigue,pulmonary</a:t>
            </a:r>
            <a:r>
              <a:rPr lang="en-US" dirty="0" smtClean="0"/>
              <a:t> edema &amp; coma</a:t>
            </a:r>
          </a:p>
          <a:p>
            <a:pPr>
              <a:buNone/>
            </a:pPr>
            <a:r>
              <a:rPr lang="en-US" dirty="0" smtClean="0"/>
              <a:t>iii) Diuretic phase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Begins gradual increase in daily urine output of 1-3L/day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There`s increased production of urine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Urine output up to 4-5L/day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Postural hypertension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Tachycardia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Improving mental alertness &amp;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Wt loss, thirst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Dry mucus membrane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Decreased skin </a:t>
            </a:r>
            <a:r>
              <a:rPr lang="en-US" dirty="0" err="1" smtClean="0"/>
              <a:t>turgor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Last for 2-6wks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iv.)Recovery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Begins when GFR increases hence BUN &amp; serum </a:t>
            </a:r>
            <a:r>
              <a:rPr lang="en-US" dirty="0" err="1" smtClean="0"/>
              <a:t>creatinine</a:t>
            </a:r>
            <a:r>
              <a:rPr lang="en-US" dirty="0" smtClean="0"/>
              <a:t> levels starts to stabilize &amp; then decrease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Hx</a:t>
            </a:r>
            <a:r>
              <a:rPr lang="en-US" dirty="0" smtClean="0"/>
              <a:t> taking</a:t>
            </a:r>
          </a:p>
          <a:p>
            <a:r>
              <a:rPr lang="en-US" dirty="0" smtClean="0"/>
              <a:t>U/A</a:t>
            </a:r>
          </a:p>
          <a:p>
            <a:r>
              <a:rPr lang="en-US" dirty="0" smtClean="0"/>
              <a:t>MRI</a:t>
            </a:r>
          </a:p>
          <a:p>
            <a:r>
              <a:rPr lang="en-US" dirty="0" smtClean="0"/>
              <a:t>Renal U/S</a:t>
            </a:r>
          </a:p>
          <a:p>
            <a:r>
              <a:rPr lang="en-US" dirty="0" smtClean="0"/>
              <a:t>Renal scan</a:t>
            </a:r>
          </a:p>
          <a:p>
            <a:r>
              <a:rPr lang="en-US" dirty="0" smtClean="0"/>
              <a:t>Med. Rx depends on the underlying cause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Hypovolemia</a:t>
            </a:r>
            <a:r>
              <a:rPr lang="en-US" dirty="0" smtClean="0"/>
              <a:t> due to blood &amp; plasma loss- administer packed RBCs &amp; isotonic saline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Manage Potassium levels- </a:t>
            </a:r>
            <a:r>
              <a:rPr lang="en-US" dirty="0" err="1" smtClean="0"/>
              <a:t>Frusomide</a:t>
            </a:r>
            <a:r>
              <a:rPr lang="en-US" dirty="0" smtClean="0"/>
              <a:t> 320mg/day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fluid &amp; electrolyte balance</a:t>
            </a:r>
          </a:p>
          <a:p>
            <a:r>
              <a:rPr lang="en-US" dirty="0" smtClean="0"/>
              <a:t>Maintain nutrition</a:t>
            </a:r>
          </a:p>
          <a:p>
            <a:r>
              <a:rPr lang="en-US" dirty="0" smtClean="0"/>
              <a:t>Maintain rest/activity balance</a:t>
            </a:r>
          </a:p>
          <a:p>
            <a:r>
              <a:rPr lang="en-US" dirty="0" smtClean="0"/>
              <a:t>Prevent injury</a:t>
            </a:r>
          </a:p>
          <a:p>
            <a:r>
              <a:rPr lang="en-US" dirty="0" smtClean="0"/>
              <a:t>Prevent infection</a:t>
            </a:r>
          </a:p>
          <a:p>
            <a:r>
              <a:rPr lang="en-US" dirty="0" smtClean="0"/>
              <a:t>Facilitate coping- promote pt independence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Renal Failure(CFR)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600" dirty="0" smtClean="0"/>
              <a:t>Involves </a:t>
            </a:r>
            <a:r>
              <a:rPr lang="en-US" sz="8600" dirty="0" err="1" smtClean="0"/>
              <a:t>progressive,irreversible</a:t>
            </a:r>
            <a:r>
              <a:rPr lang="en-US" sz="8600" dirty="0" smtClean="0"/>
              <a:t> destruction of </a:t>
            </a:r>
            <a:r>
              <a:rPr lang="en-US" sz="8600" dirty="0" err="1" smtClean="0"/>
              <a:t>nephrons</a:t>
            </a:r>
            <a:r>
              <a:rPr lang="en-US" sz="8600" dirty="0" smtClean="0"/>
              <a:t> in both kidneys</a:t>
            </a:r>
          </a:p>
          <a:p>
            <a:pPr>
              <a:buNone/>
            </a:pPr>
            <a:r>
              <a:rPr lang="en-US" sz="8600" dirty="0" smtClean="0"/>
              <a:t>                  Causes</a:t>
            </a:r>
          </a:p>
          <a:p>
            <a:pPr>
              <a:buNone/>
            </a:pPr>
            <a:r>
              <a:rPr lang="en-US" sz="8600" dirty="0" err="1" smtClean="0"/>
              <a:t>i</a:t>
            </a:r>
            <a:r>
              <a:rPr lang="en-US" sz="8600" dirty="0" smtClean="0"/>
              <a:t>)</a:t>
            </a:r>
            <a:r>
              <a:rPr lang="en-US" sz="8600" dirty="0" err="1" smtClean="0"/>
              <a:t>Glomerular</a:t>
            </a:r>
            <a:r>
              <a:rPr lang="en-US" sz="8600" dirty="0" smtClean="0"/>
              <a:t> dysfunction</a:t>
            </a:r>
          </a:p>
          <a:p>
            <a:r>
              <a:rPr lang="en-US" sz="8600" dirty="0" err="1" smtClean="0"/>
              <a:t>Glomerulonephritis</a:t>
            </a:r>
            <a:endParaRPr lang="en-US" sz="8600" dirty="0" smtClean="0"/>
          </a:p>
          <a:p>
            <a:r>
              <a:rPr lang="en-US" sz="8600" dirty="0" smtClean="0"/>
              <a:t>Hypertensive </a:t>
            </a:r>
            <a:r>
              <a:rPr lang="en-US" sz="8600" dirty="0" err="1" smtClean="0"/>
              <a:t>nephrosclerosis</a:t>
            </a:r>
            <a:endParaRPr lang="en-US" sz="8600" dirty="0" smtClean="0"/>
          </a:p>
          <a:p>
            <a:pPr>
              <a:buNone/>
            </a:pPr>
            <a:r>
              <a:rPr lang="en-US" sz="8600" dirty="0" smtClean="0"/>
              <a:t>ii)Systemic disease</a:t>
            </a:r>
          </a:p>
          <a:p>
            <a:r>
              <a:rPr lang="en-US" sz="8600" dirty="0" smtClean="0"/>
              <a:t>SLE</a:t>
            </a:r>
          </a:p>
          <a:p>
            <a:r>
              <a:rPr lang="en-US" sz="8600" dirty="0" smtClean="0"/>
              <a:t>Sickle cell anemia</a:t>
            </a:r>
          </a:p>
          <a:p>
            <a:pPr>
              <a:buNone/>
            </a:pPr>
            <a:r>
              <a:rPr lang="en-US" sz="8600" dirty="0" smtClean="0"/>
              <a:t>iii)Urinary tract obstruction</a:t>
            </a:r>
          </a:p>
          <a:p>
            <a:r>
              <a:rPr lang="en-US" sz="8600" dirty="0" smtClean="0"/>
              <a:t>Calculi</a:t>
            </a:r>
          </a:p>
          <a:p>
            <a:r>
              <a:rPr lang="en-US" sz="8600" dirty="0" err="1" smtClean="0"/>
              <a:t>Ureteral</a:t>
            </a:r>
            <a:r>
              <a:rPr lang="en-US" sz="8600" dirty="0" smtClean="0"/>
              <a:t> obstruction</a:t>
            </a:r>
          </a:p>
          <a:p>
            <a:r>
              <a:rPr lang="en-US" sz="8600" dirty="0" smtClean="0"/>
              <a:t>Prostatic &amp; bladder tumors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Progression of CRF is </a:t>
            </a:r>
            <a:r>
              <a:rPr lang="en-US" dirty="0" err="1" smtClean="0"/>
              <a:t>thr</a:t>
            </a:r>
            <a:r>
              <a:rPr lang="en-US" dirty="0" smtClean="0"/>
              <a:t>` four(4) stages: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Decreased renal reserve(Renal impairment)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xterized</a:t>
            </a:r>
            <a:r>
              <a:rPr lang="en-US" dirty="0" smtClean="0"/>
              <a:t> by normal BUN &amp; </a:t>
            </a:r>
            <a:r>
              <a:rPr lang="en-US" dirty="0" err="1" smtClean="0"/>
              <a:t>creatinine</a:t>
            </a:r>
            <a:r>
              <a:rPr lang="en-US" dirty="0" smtClean="0"/>
              <a:t> levels &amp; absence of symptoms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45-75% loss of </a:t>
            </a:r>
            <a:r>
              <a:rPr lang="en-US" dirty="0" err="1" smtClean="0"/>
              <a:t>nephron</a:t>
            </a:r>
            <a:r>
              <a:rPr lang="en-US" dirty="0" smtClean="0"/>
              <a:t>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GFR 40-50% normal</a:t>
            </a:r>
          </a:p>
          <a:p>
            <a:pPr>
              <a:buNone/>
            </a:pPr>
            <a:r>
              <a:rPr lang="en-US" dirty="0" smtClean="0"/>
              <a:t> ii) Renal insufficiency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75-80% loss of </a:t>
            </a:r>
            <a:r>
              <a:rPr lang="en-US" dirty="0" err="1" smtClean="0"/>
              <a:t>nephron</a:t>
            </a:r>
            <a:r>
              <a:rPr lang="en-US" dirty="0" smtClean="0"/>
              <a:t>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GFR 20-40% normal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BUN &amp; </a:t>
            </a:r>
            <a:r>
              <a:rPr lang="en-US" dirty="0" err="1" smtClean="0"/>
              <a:t>creatinine</a:t>
            </a:r>
            <a:r>
              <a:rPr lang="en-US" dirty="0" smtClean="0"/>
              <a:t> levels begins  to rise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Easy fatigue, </a:t>
            </a:r>
            <a:r>
              <a:rPr lang="en-US" dirty="0" err="1" smtClean="0"/>
              <a:t>weakness,mild</a:t>
            </a:r>
            <a:r>
              <a:rPr lang="en-US" dirty="0" smtClean="0"/>
              <a:t> </a:t>
            </a:r>
            <a:r>
              <a:rPr lang="en-US" dirty="0" err="1" smtClean="0"/>
              <a:t>anemia,nocturia</a:t>
            </a:r>
            <a:r>
              <a:rPr lang="en-US" dirty="0" smtClean="0"/>
              <a:t> &amp; </a:t>
            </a:r>
            <a:r>
              <a:rPr lang="en-US" dirty="0" err="1" smtClean="0"/>
              <a:t>polyuria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iii) Renal failure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GFR 10-20% normal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 BUN &amp; </a:t>
            </a:r>
            <a:r>
              <a:rPr lang="en-US" dirty="0" err="1" smtClean="0"/>
              <a:t>creatinine</a:t>
            </a:r>
            <a:r>
              <a:rPr lang="en-US" dirty="0" smtClean="0"/>
              <a:t> levels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Anemia, metabolic acidosis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Polyuria</a:t>
            </a:r>
            <a:r>
              <a:rPr lang="en-US" dirty="0" smtClean="0"/>
              <a:t> &amp; </a:t>
            </a:r>
            <a:r>
              <a:rPr lang="en-US" dirty="0" err="1" smtClean="0"/>
              <a:t>nocturia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5.Urinary incontinence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Any involuntary leakage of urine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May occur in pts with normal urinary tract ,due to dementia or poor mobility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Diuretics , alcohol &amp; caffeine may worsen incontinence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14800" y="-1447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iv) End-stage Renal disease (ESRD) or uremia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Loss of </a:t>
            </a:r>
            <a:r>
              <a:rPr lang="en-US" dirty="0" err="1" smtClean="0"/>
              <a:t>nephron</a:t>
            </a:r>
            <a:r>
              <a:rPr lang="en-US" dirty="0" smtClean="0"/>
              <a:t> &gt; 85%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GFR &lt;10% normal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BUN &amp; </a:t>
            </a:r>
            <a:r>
              <a:rPr lang="en-US" dirty="0" err="1" smtClean="0"/>
              <a:t>creatinine</a:t>
            </a:r>
            <a:r>
              <a:rPr lang="en-US" dirty="0" smtClean="0"/>
              <a:t> – high levels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Anemia, metabolic acidosis &amp; </a:t>
            </a:r>
            <a:r>
              <a:rPr lang="en-US" dirty="0" err="1" smtClean="0"/>
              <a:t>oliguria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Anemia, fatigue, thrombocytopenia , defects in platelet function, </a:t>
            </a:r>
            <a:r>
              <a:rPr lang="en-US" dirty="0" err="1" smtClean="0"/>
              <a:t>ecchymosis</a:t>
            </a:r>
            <a:r>
              <a:rPr lang="en-US" dirty="0" smtClean="0"/>
              <a:t> &amp; bleeding</a:t>
            </a:r>
          </a:p>
          <a:p>
            <a:r>
              <a:rPr lang="en-US" dirty="0" smtClean="0"/>
              <a:t>CVS- anemia, chronic </a:t>
            </a:r>
            <a:r>
              <a:rPr lang="en-US" dirty="0" err="1" smtClean="0"/>
              <a:t>htn,tachycardia,CCF</a:t>
            </a:r>
            <a:r>
              <a:rPr lang="en-US" dirty="0" smtClean="0"/>
              <a:t> &amp; </a:t>
            </a:r>
            <a:r>
              <a:rPr lang="en-US" dirty="0" err="1" smtClean="0"/>
              <a:t>pericarditis</a:t>
            </a:r>
            <a:endParaRPr lang="en-US" dirty="0" smtClean="0"/>
          </a:p>
          <a:p>
            <a:r>
              <a:rPr lang="en-US" dirty="0" smtClean="0"/>
              <a:t>RS- </a:t>
            </a:r>
            <a:r>
              <a:rPr lang="en-US" dirty="0" err="1" smtClean="0"/>
              <a:t>tachypnea,kussmaul`s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, uremic fetor(uremic halitosis),pain with coughing, elevated temp,&amp; pulmonary edema</a:t>
            </a:r>
          </a:p>
          <a:p>
            <a:r>
              <a:rPr lang="en-US" dirty="0" smtClean="0"/>
              <a:t>GIT- </a:t>
            </a:r>
            <a:r>
              <a:rPr lang="en-US" dirty="0" err="1" smtClean="0"/>
              <a:t>anorexia,nausea</a:t>
            </a:r>
            <a:r>
              <a:rPr lang="en-US" dirty="0" smtClean="0"/>
              <a:t> &amp; </a:t>
            </a:r>
            <a:r>
              <a:rPr lang="en-US" dirty="0" err="1" smtClean="0"/>
              <a:t>vomiting,git</a:t>
            </a:r>
            <a:r>
              <a:rPr lang="en-US" dirty="0" smtClean="0"/>
              <a:t> bleeding, </a:t>
            </a:r>
            <a:r>
              <a:rPr lang="en-US" dirty="0" err="1" smtClean="0"/>
              <a:t>abd</a:t>
            </a:r>
            <a:r>
              <a:rPr lang="en-US" dirty="0" smtClean="0"/>
              <a:t> distention, </a:t>
            </a:r>
            <a:r>
              <a:rPr lang="en-US" dirty="0" err="1" smtClean="0"/>
              <a:t>diarrhoea</a:t>
            </a:r>
            <a:r>
              <a:rPr lang="en-US" dirty="0" smtClean="0"/>
              <a:t> &amp; constipation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CNS- lethargy, confusion, stupor, coma, sleep disturbances, unusual behavior &amp; muscle irritability</a:t>
            </a:r>
          </a:p>
          <a:p>
            <a:r>
              <a:rPr lang="en-US" dirty="0" smtClean="0"/>
              <a:t>MSS- joint pains, renal </a:t>
            </a:r>
            <a:r>
              <a:rPr lang="en-US" dirty="0" err="1" smtClean="0"/>
              <a:t>osteodystrophy</a:t>
            </a:r>
            <a:r>
              <a:rPr lang="en-US" dirty="0" smtClean="0"/>
              <a:t>  &amp; retarded growth</a:t>
            </a:r>
          </a:p>
          <a:p>
            <a:r>
              <a:rPr lang="en-US" dirty="0" smtClean="0"/>
              <a:t>Skin- pallor, pigmentation, </a:t>
            </a:r>
            <a:r>
              <a:rPr lang="en-US" dirty="0" err="1" smtClean="0"/>
              <a:t>pruritis</a:t>
            </a:r>
            <a:r>
              <a:rPr lang="en-US" dirty="0" smtClean="0"/>
              <a:t> , </a:t>
            </a:r>
            <a:r>
              <a:rPr lang="en-US" dirty="0" err="1" smtClean="0"/>
              <a:t>ecchymosis</a:t>
            </a:r>
            <a:r>
              <a:rPr lang="en-US" dirty="0" smtClean="0"/>
              <a:t>, excoriation &amp; uremic frost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GU- decreased urine output, decreased urine specific gravity, </a:t>
            </a:r>
            <a:r>
              <a:rPr lang="en-US" dirty="0" err="1" smtClean="0"/>
              <a:t>proteinuria</a:t>
            </a:r>
            <a:r>
              <a:rPr lang="en-US" dirty="0" smtClean="0"/>
              <a:t> &amp; decreased urine sodium</a:t>
            </a:r>
          </a:p>
          <a:p>
            <a:r>
              <a:rPr lang="en-US" dirty="0" err="1" smtClean="0"/>
              <a:t>Repr</a:t>
            </a:r>
            <a:r>
              <a:rPr lang="en-US" dirty="0" smtClean="0"/>
              <a:t> system- infertility, decreased libido, erectile dysfunction, amenorrhea &amp; delayed puberty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Dx</a:t>
            </a:r>
            <a:r>
              <a:rPr lang="en-US" dirty="0" smtClean="0"/>
              <a:t>- Renal u/s, renal scan, CT scan, </a:t>
            </a:r>
            <a:r>
              <a:rPr lang="en-US" dirty="0" err="1" smtClean="0"/>
              <a:t>Hb,BUN</a:t>
            </a:r>
            <a:r>
              <a:rPr lang="en-US" dirty="0" smtClean="0"/>
              <a:t> , serum </a:t>
            </a:r>
            <a:r>
              <a:rPr lang="en-US" dirty="0" err="1" smtClean="0"/>
              <a:t>creatinine</a:t>
            </a:r>
            <a:r>
              <a:rPr lang="en-US" dirty="0" smtClean="0"/>
              <a:t>, </a:t>
            </a:r>
            <a:r>
              <a:rPr lang="en-US" dirty="0" err="1" smtClean="0"/>
              <a:t>electrolyte,UA</a:t>
            </a:r>
            <a:r>
              <a:rPr lang="en-US" dirty="0" smtClean="0"/>
              <a:t> &amp; urine culture</a:t>
            </a:r>
          </a:p>
          <a:p>
            <a:r>
              <a:rPr lang="en-US" dirty="0" smtClean="0"/>
              <a:t>Rx goals include: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Stabilizing of internal environment- mental alertness, electrolyte balance , control anemia</a:t>
            </a:r>
          </a:p>
          <a:p>
            <a:pPr>
              <a:buNone/>
            </a:pPr>
            <a:r>
              <a:rPr lang="en-US" dirty="0" smtClean="0"/>
              <a:t>ii) Absence of infection</a:t>
            </a:r>
          </a:p>
          <a:p>
            <a:pPr>
              <a:buNone/>
            </a:pPr>
            <a:r>
              <a:rPr lang="en-US" dirty="0" smtClean="0"/>
              <a:t>iii) Absence of bleeding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C`td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iv) Bp control-   &lt;140/90mmHg</a:t>
            </a:r>
          </a:p>
          <a:p>
            <a:pPr>
              <a:buNone/>
            </a:pPr>
            <a:r>
              <a:rPr lang="en-US" dirty="0" smtClean="0"/>
              <a:t>v) Control of co-existing disease </a:t>
            </a:r>
            <a:r>
              <a:rPr lang="en-US" dirty="0" err="1" smtClean="0"/>
              <a:t>e.g</a:t>
            </a:r>
            <a:r>
              <a:rPr lang="en-US" dirty="0" smtClean="0"/>
              <a:t> anemia</a:t>
            </a:r>
          </a:p>
          <a:p>
            <a:pPr>
              <a:buNone/>
            </a:pPr>
            <a:r>
              <a:rPr lang="en-US" dirty="0" smtClean="0"/>
              <a:t>vi) Absence of toxicity</a:t>
            </a:r>
          </a:p>
          <a:p>
            <a:pPr>
              <a:buNone/>
            </a:pPr>
            <a:r>
              <a:rPr lang="en-US" dirty="0" smtClean="0"/>
              <a:t>vii) Nutrient intake sufficient</a:t>
            </a:r>
          </a:p>
          <a:p>
            <a:pPr>
              <a:buNone/>
            </a:pPr>
            <a:r>
              <a:rPr lang="en-US" dirty="0" smtClean="0"/>
              <a:t>viii) Anorexia &amp; nausea controlled</a:t>
            </a:r>
          </a:p>
          <a:p>
            <a:pPr>
              <a:buNone/>
            </a:pPr>
            <a:r>
              <a:rPr lang="en-US" dirty="0" smtClean="0"/>
              <a:t>ix) </a:t>
            </a:r>
            <a:r>
              <a:rPr lang="en-US" dirty="0" err="1" smtClean="0"/>
              <a:t>Pruritis</a:t>
            </a:r>
            <a:r>
              <a:rPr lang="en-US" dirty="0" smtClean="0"/>
              <a:t> controlled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Nursing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Maintain fluid &amp; electrolyte balance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Prevent infection or injury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Promote comfort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Assist with coping in lifestyle &amp; self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Dialysis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Hemodialysis</a:t>
            </a: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ii) Peritoneal dialysis</a:t>
            </a:r>
          </a:p>
          <a:p>
            <a:pPr marL="571500" indent="-571500">
              <a:buNone/>
            </a:pPr>
            <a:r>
              <a:rPr lang="en-US" dirty="0" smtClean="0"/>
              <a:t>iii) Continuous </a:t>
            </a:r>
            <a:r>
              <a:rPr lang="en-US" dirty="0" err="1" smtClean="0"/>
              <a:t>Arteriovenous</a:t>
            </a:r>
            <a:r>
              <a:rPr lang="en-US" dirty="0" smtClean="0"/>
              <a:t> </a:t>
            </a:r>
            <a:r>
              <a:rPr lang="en-US" dirty="0" err="1" smtClean="0"/>
              <a:t>Hemofiltration</a:t>
            </a:r>
            <a:r>
              <a:rPr lang="en-US" dirty="0" smtClean="0"/>
              <a:t>(CAVH)</a:t>
            </a:r>
          </a:p>
          <a:p>
            <a:pPr marL="571500" indent="-571500">
              <a:buNone/>
            </a:pP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)  </a:t>
            </a:r>
            <a:r>
              <a:rPr lang="en-US" dirty="0" err="1" smtClean="0"/>
              <a:t>Hemodialysis</a:t>
            </a: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Process of removing metabolic wastes &amp; water from blood by use of </a:t>
            </a:r>
            <a:r>
              <a:rPr lang="en-US" dirty="0" err="1" smtClean="0"/>
              <a:t>semipermeable</a:t>
            </a:r>
            <a:r>
              <a:rPr lang="en-US" dirty="0" smtClean="0"/>
              <a:t> membrane of artificial kidney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ii)Peritoneal dialysis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Process of removing metabolic wastes &amp; water from blood by use of living </a:t>
            </a:r>
            <a:r>
              <a:rPr lang="en-US" dirty="0" err="1" smtClean="0"/>
              <a:t>semipermeable</a:t>
            </a:r>
            <a:r>
              <a:rPr lang="en-US" dirty="0" smtClean="0"/>
              <a:t> membrane </a:t>
            </a:r>
            <a:r>
              <a:rPr lang="en-US" dirty="0" err="1" smtClean="0"/>
              <a:t>i.e</a:t>
            </a:r>
            <a:r>
              <a:rPr lang="en-US" dirty="0" smtClean="0"/>
              <a:t> peritoneum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Continuous ambulatory peritoneal dialysis (CAPD)</a:t>
            </a:r>
          </a:p>
          <a:p>
            <a:pPr>
              <a:buNone/>
            </a:pPr>
            <a:r>
              <a:rPr lang="en-US" dirty="0" smtClean="0"/>
              <a:t>        iii)Continuous </a:t>
            </a:r>
            <a:r>
              <a:rPr lang="en-US" dirty="0" err="1" smtClean="0"/>
              <a:t>Arteriovenous</a:t>
            </a:r>
            <a:r>
              <a:rPr lang="en-US" dirty="0" smtClean="0"/>
              <a:t> </a:t>
            </a:r>
            <a:r>
              <a:rPr lang="en-US" dirty="0" err="1" smtClean="0"/>
              <a:t>Hemofiltration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technique uses </a:t>
            </a:r>
            <a:r>
              <a:rPr lang="en-US" dirty="0" err="1" smtClean="0"/>
              <a:t>hemofilter</a:t>
            </a:r>
            <a:r>
              <a:rPr lang="en-US" dirty="0" smtClean="0"/>
              <a:t> that facilitates removal of water, electrolytes &amp; small to medium molecular wt molecules from vascular space, while conserving cellular &amp; protein contents of circulating blood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Pathophysiology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00B050"/>
                </a:solidFill>
              </a:rPr>
              <a:t>Stress incontinence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Very common in women &amp; seen most frequently following child birth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Occurs </a:t>
            </a:r>
            <a:r>
              <a:rPr lang="en-US" dirty="0" err="1" smtClean="0"/>
              <a:t>bcos</a:t>
            </a:r>
            <a:r>
              <a:rPr lang="en-US" dirty="0" smtClean="0"/>
              <a:t> passive bladder pressure exceeds urethral </a:t>
            </a:r>
            <a:r>
              <a:rPr lang="en-US" dirty="0" err="1" smtClean="0"/>
              <a:t>pressure,due</a:t>
            </a:r>
            <a:r>
              <a:rPr lang="en-US" dirty="0" smtClean="0"/>
              <a:t> to either poor pelvic floor support or weak urethral sphincter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Leakage occurs during coughing, sneezing or exertion 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1779</TotalTime>
  <Words>3011</Words>
  <Application>Microsoft Office PowerPoint</Application>
  <PresentationFormat>On-screen Show (4:3)</PresentationFormat>
  <Paragraphs>651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Flow</vt:lpstr>
      <vt:lpstr>GENITO-URINARY CONDITIONS/DISORDERS</vt:lpstr>
      <vt:lpstr>Investigation of Renal &amp; Urinary Tract Disease</vt:lpstr>
      <vt:lpstr>C`td</vt:lpstr>
      <vt:lpstr>Renal &amp; Urinary Tract Disease</vt:lpstr>
      <vt:lpstr>C`td</vt:lpstr>
      <vt:lpstr>C`td</vt:lpstr>
      <vt:lpstr>C`td</vt:lpstr>
      <vt:lpstr>C`td</vt:lpstr>
      <vt:lpstr>Pathophysiology</vt:lpstr>
      <vt:lpstr>C`td</vt:lpstr>
      <vt:lpstr>iii. Continual incontinence</vt:lpstr>
      <vt:lpstr>iv. Overflow incontinence</vt:lpstr>
      <vt:lpstr>v. Post micturition dribble</vt:lpstr>
      <vt:lpstr>Mnx</vt:lpstr>
      <vt:lpstr>6.Erectile Dysfunction</vt:lpstr>
      <vt:lpstr>7.Oedema</vt:lpstr>
      <vt:lpstr>8.Hypertension</vt:lpstr>
      <vt:lpstr>9.Haematuria</vt:lpstr>
      <vt:lpstr>10.Proteinuria &amp; nephrotic syndrome</vt:lpstr>
      <vt:lpstr>Pyelonephritis</vt:lpstr>
      <vt:lpstr>Pathophysiology</vt:lpstr>
      <vt:lpstr>C/F </vt:lpstr>
      <vt:lpstr>Investigation</vt:lpstr>
      <vt:lpstr>Mnx</vt:lpstr>
      <vt:lpstr>C`td</vt:lpstr>
      <vt:lpstr>Renal Calculi(Stones)</vt:lpstr>
      <vt:lpstr>Predisposing factors</vt:lpstr>
      <vt:lpstr>C/F</vt:lpstr>
      <vt:lpstr>Mnx</vt:lpstr>
      <vt:lpstr>Strictures</vt:lpstr>
      <vt:lpstr>Causes</vt:lpstr>
      <vt:lpstr>Pathophysiology</vt:lpstr>
      <vt:lpstr>C/F</vt:lpstr>
      <vt:lpstr>Mnx</vt:lpstr>
      <vt:lpstr>Renal Tumor</vt:lpstr>
      <vt:lpstr>C/F</vt:lpstr>
      <vt:lpstr>Mnx</vt:lpstr>
      <vt:lpstr>Wilm`s Tumor</vt:lpstr>
      <vt:lpstr>Renal Trauma/Trauma of Urinary Tract</vt:lpstr>
      <vt:lpstr>C`td</vt:lpstr>
      <vt:lpstr>Pathophysiology</vt:lpstr>
      <vt:lpstr>C`td</vt:lpstr>
      <vt:lpstr>Mnx</vt:lpstr>
      <vt:lpstr>Renal Tuberculosis</vt:lpstr>
      <vt:lpstr>C/F</vt:lpstr>
      <vt:lpstr>Mnx</vt:lpstr>
      <vt:lpstr>Hydronephrosis</vt:lpstr>
      <vt:lpstr>C/F</vt:lpstr>
      <vt:lpstr>C`td</vt:lpstr>
      <vt:lpstr>Mnx</vt:lpstr>
      <vt:lpstr>Benign Prostate Hypertrophy(BPH)</vt:lpstr>
      <vt:lpstr>C`td</vt:lpstr>
      <vt:lpstr>Pathophysiology</vt:lpstr>
      <vt:lpstr>C`td</vt:lpstr>
      <vt:lpstr>C/F</vt:lpstr>
      <vt:lpstr>C`td</vt:lpstr>
      <vt:lpstr>Mnx</vt:lpstr>
      <vt:lpstr>C`td</vt:lpstr>
      <vt:lpstr>C`td</vt:lpstr>
      <vt:lpstr>Renal Failure</vt:lpstr>
      <vt:lpstr>C`td</vt:lpstr>
      <vt:lpstr>Acute Renal Failure</vt:lpstr>
      <vt:lpstr>C`td</vt:lpstr>
      <vt:lpstr>ii)Hypotension/Hypoperfusion</vt:lpstr>
      <vt:lpstr>2.Intrarenal Causes</vt:lpstr>
      <vt:lpstr>3.Postrenal Causes</vt:lpstr>
      <vt:lpstr>Pathophysiology</vt:lpstr>
      <vt:lpstr>C`td</vt:lpstr>
      <vt:lpstr>C`td</vt:lpstr>
      <vt:lpstr>C/F</vt:lpstr>
      <vt:lpstr>C`td</vt:lpstr>
      <vt:lpstr>C`td</vt:lpstr>
      <vt:lpstr>C`td</vt:lpstr>
      <vt:lpstr>iv.)Recovery Phase</vt:lpstr>
      <vt:lpstr>Mnx</vt:lpstr>
      <vt:lpstr>C`td</vt:lpstr>
      <vt:lpstr>Chronic Renal Failure(CFR)</vt:lpstr>
      <vt:lpstr>Pathophysiology</vt:lpstr>
      <vt:lpstr>C`td</vt:lpstr>
      <vt:lpstr>C`td</vt:lpstr>
      <vt:lpstr>C/F</vt:lpstr>
      <vt:lpstr>C`td</vt:lpstr>
      <vt:lpstr>C`td</vt:lpstr>
      <vt:lpstr>Mnx</vt:lpstr>
      <vt:lpstr>C`td</vt:lpstr>
      <vt:lpstr>Nursing interventions</vt:lpstr>
      <vt:lpstr>Dialysis Therapy</vt:lpstr>
      <vt:lpstr>ii)Peritoneal dialysis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GENITO-URINARY CONDITIONS/DISORDERS</dc:title>
  <dc:creator>userpc</dc:creator>
  <cp:lastModifiedBy>user</cp:lastModifiedBy>
  <cp:revision>180</cp:revision>
  <dcterms:created xsi:type="dcterms:W3CDTF">2015-05-02T07:29:10Z</dcterms:created>
  <dcterms:modified xsi:type="dcterms:W3CDTF">2015-12-14T18:22:01Z</dcterms:modified>
</cp:coreProperties>
</file>