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diagrams/layout2.xml" ContentType="application/vnd.openxmlformats-officedocument.drawingml.diagramLayout+xml"/>
  <Default Extension="vml" ContentType="application/vnd.openxmlformats-officedocument.vmlDrawing"/>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diagrams/data3.xml" ContentType="application/vnd.openxmlformats-officedocument.drawingml.diagramData+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Default Extension="ppt" ContentType="application/vnd.ms-powerpoint"/>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diagrams/layout4.xml" ContentType="application/vnd.openxmlformats-officedocument.drawingml.diagramLayout+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88" r:id="rId1"/>
  </p:sldMasterIdLst>
  <p:notesMasterIdLst>
    <p:notesMasterId r:id="rId139"/>
  </p:notesMasterIdLst>
  <p:handoutMasterIdLst>
    <p:handoutMasterId r:id="rId140"/>
  </p:handoutMasterIdLst>
  <p:sldIdLst>
    <p:sldId id="256" r:id="rId2"/>
    <p:sldId id="257" r:id="rId3"/>
    <p:sldId id="258" r:id="rId4"/>
    <p:sldId id="259" r:id="rId5"/>
    <p:sldId id="260" r:id="rId6"/>
    <p:sldId id="261" r:id="rId7"/>
    <p:sldId id="262" r:id="rId8"/>
    <p:sldId id="276"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4" r:id="rId37"/>
    <p:sldId id="291" r:id="rId38"/>
    <p:sldId id="293"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19" r:id="rId54"/>
    <p:sldId id="309" r:id="rId55"/>
    <p:sldId id="310" r:id="rId56"/>
    <p:sldId id="311" r:id="rId57"/>
    <p:sldId id="312" r:id="rId58"/>
    <p:sldId id="313" r:id="rId59"/>
    <p:sldId id="314" r:id="rId60"/>
    <p:sldId id="315" r:id="rId61"/>
    <p:sldId id="316" r:id="rId62"/>
    <p:sldId id="317" r:id="rId63"/>
    <p:sldId id="318" r:id="rId64"/>
    <p:sldId id="320" r:id="rId65"/>
    <p:sldId id="322"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94"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5" r:id="rId135"/>
    <p:sldId id="391" r:id="rId136"/>
    <p:sldId id="392" r:id="rId137"/>
    <p:sldId id="393" r:id="rId1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webPr encoding="windows-1252"/>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diagrams/_rels/data3.xml.rels><?xml version="1.0" encoding="UTF-8" standalone="yes"?>
<Relationships xmlns="http://schemas.openxmlformats.org/package/2006/relationships"><Relationship Id="rId1" Type="http://schemas.openxmlformats.org/officeDocument/2006/relationships/image" Target="../media/image3.jpeg"/></Relationships>
</file>

<file path=ppt/diagrams/_rels/data4.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040A74-522A-44A5-B2F4-D8B04B2DDA4D}" type="doc">
      <dgm:prSet loTypeId="urn:microsoft.com/office/officeart/2005/8/layout/hProcess9" loCatId="process" qsTypeId="urn:microsoft.com/office/officeart/2005/8/quickstyle/simple5" qsCatId="simple" csTypeId="urn:microsoft.com/office/officeart/2005/8/colors/accent1_2" csCatId="accent1" phldr="1"/>
      <dgm:spPr/>
      <dgm:t>
        <a:bodyPr/>
        <a:lstStyle/>
        <a:p>
          <a:endParaRPr lang="en-US"/>
        </a:p>
      </dgm:t>
    </dgm:pt>
    <dgm:pt modelId="{A0B58F73-043C-4FF1-8D3E-DA0C8087757B}">
      <dgm:prSet custT="1"/>
      <dgm:spPr>
        <a:solidFill>
          <a:srgbClr val="FFC000"/>
        </a:solidFill>
        <a:ln>
          <a:noFill/>
        </a:ln>
        <a:effectLst>
          <a:glow rad="228600">
            <a:schemeClr val="accent2">
              <a:satMod val="175000"/>
              <a:alpha val="40000"/>
            </a:schemeClr>
          </a:glow>
          <a:outerShdw blurRad="50800" dist="38100" algn="l" rotWithShape="0">
            <a:prstClr val="black">
              <a:alpha val="40000"/>
            </a:prstClr>
          </a:outerShdw>
        </a:effectLst>
        <a:scene3d>
          <a:camera prst="orthographicFront">
            <a:rot lat="0" lon="0" rev="0"/>
          </a:camera>
          <a:lightRig rig="soft" dir="tl">
            <a:rot lat="0" lon="0" rev="0"/>
          </a:lightRig>
        </a:scene3d>
        <a:sp3d contourW="44450" prstMaterial="matte">
          <a:bevelT w="63500" h="63500" prst="artDeco"/>
          <a:contourClr>
            <a:srgbClr val="FFFFFF"/>
          </a:contourClr>
        </a:sp3d>
      </dgm:spPr>
      <dgm:t>
        <a:bodyPr/>
        <a:lstStyle/>
        <a:p>
          <a:pPr rtl="0"/>
          <a:r>
            <a:rPr lang="en-US" sz="3200" b="1" dirty="0" smtClean="0">
              <a:ln>
                <a:solidFill>
                  <a:schemeClr val="accent6">
                    <a:lumMod val="75000"/>
                  </a:schemeClr>
                </a:solidFill>
              </a:ln>
              <a:solidFill>
                <a:schemeClr val="tx1"/>
              </a:solidFill>
              <a:latin typeface="Arial Black" pitchFamily="34" charset="0"/>
            </a:rPr>
            <a:t>GENITO-URINARY DISORDERS</a:t>
          </a:r>
          <a:r>
            <a:rPr lang="en-US" sz="2900" b="1" dirty="0" smtClean="0">
              <a:ln>
                <a:solidFill>
                  <a:schemeClr val="accent6">
                    <a:lumMod val="75000"/>
                  </a:schemeClr>
                </a:solidFill>
              </a:ln>
              <a:solidFill>
                <a:schemeClr val="tx1"/>
              </a:solidFill>
            </a:rPr>
            <a:t/>
          </a:r>
          <a:br>
            <a:rPr lang="en-US" sz="2900" b="1" dirty="0" smtClean="0">
              <a:ln>
                <a:solidFill>
                  <a:schemeClr val="accent6">
                    <a:lumMod val="75000"/>
                  </a:schemeClr>
                </a:solidFill>
              </a:ln>
              <a:solidFill>
                <a:schemeClr val="tx1"/>
              </a:solidFill>
            </a:rPr>
          </a:br>
          <a:r>
            <a:rPr lang="en-US" sz="2900" b="1" dirty="0" smtClean="0">
              <a:ln>
                <a:solidFill>
                  <a:schemeClr val="accent6">
                    <a:lumMod val="75000"/>
                  </a:schemeClr>
                </a:solidFill>
              </a:ln>
              <a:solidFill>
                <a:schemeClr val="tx1"/>
              </a:solidFill>
            </a:rPr>
            <a:t/>
          </a:r>
          <a:br>
            <a:rPr lang="en-US" sz="2900" b="1" dirty="0" smtClean="0">
              <a:ln>
                <a:solidFill>
                  <a:schemeClr val="accent6">
                    <a:lumMod val="75000"/>
                  </a:schemeClr>
                </a:solidFill>
              </a:ln>
              <a:solidFill>
                <a:schemeClr val="tx1"/>
              </a:solidFill>
            </a:rPr>
          </a:br>
          <a:r>
            <a:rPr lang="en-US" sz="2900" b="1" u="sng" dirty="0" smtClean="0">
              <a:ln>
                <a:solidFill>
                  <a:schemeClr val="accent6">
                    <a:lumMod val="75000"/>
                  </a:schemeClr>
                </a:solidFill>
              </a:ln>
              <a:solidFill>
                <a:schemeClr val="tx1"/>
              </a:solidFill>
              <a:latin typeface="Arial Black" pitchFamily="34" charset="0"/>
            </a:rPr>
            <a:t>Sammie</a:t>
          </a:r>
          <a:r>
            <a:rPr lang="en-US" sz="2900" b="1" dirty="0" smtClean="0">
              <a:ln>
                <a:solidFill>
                  <a:schemeClr val="accent6">
                    <a:lumMod val="75000"/>
                  </a:schemeClr>
                </a:solidFill>
              </a:ln>
              <a:solidFill>
                <a:schemeClr val="tx1"/>
              </a:solidFill>
            </a:rPr>
            <a:t>…</a:t>
          </a:r>
          <a:br>
            <a:rPr lang="en-US" sz="2900" b="1" dirty="0" smtClean="0">
              <a:ln>
                <a:solidFill>
                  <a:schemeClr val="accent6">
                    <a:lumMod val="75000"/>
                  </a:schemeClr>
                </a:solidFill>
              </a:ln>
              <a:solidFill>
                <a:schemeClr val="tx1"/>
              </a:solidFill>
            </a:rPr>
          </a:br>
          <a:r>
            <a:rPr lang="en-US" sz="2900" b="0" dirty="0" smtClean="0">
              <a:ln>
                <a:solidFill>
                  <a:schemeClr val="accent6">
                    <a:lumMod val="75000"/>
                  </a:schemeClr>
                </a:solidFill>
              </a:ln>
              <a:solidFill>
                <a:schemeClr val="tx1"/>
              </a:solidFill>
            </a:rPr>
            <a:t/>
          </a:r>
          <a:br>
            <a:rPr lang="en-US" sz="2900" b="0" dirty="0" smtClean="0">
              <a:ln>
                <a:solidFill>
                  <a:schemeClr val="accent6">
                    <a:lumMod val="75000"/>
                  </a:schemeClr>
                </a:solidFill>
              </a:ln>
              <a:solidFill>
                <a:schemeClr val="tx1"/>
              </a:solidFill>
            </a:rPr>
          </a:br>
          <a:endParaRPr lang="en-US" sz="2900" dirty="0">
            <a:ln>
              <a:solidFill>
                <a:schemeClr val="accent6">
                  <a:lumMod val="75000"/>
                </a:schemeClr>
              </a:solidFill>
            </a:ln>
            <a:solidFill>
              <a:schemeClr val="tx1"/>
            </a:solidFill>
          </a:endParaRPr>
        </a:p>
      </dgm:t>
    </dgm:pt>
    <dgm:pt modelId="{4E347F13-8EBA-40B0-811A-9CF9975D7B09}" type="parTrans" cxnId="{094BCD05-A30F-42F4-B827-8AAF4D54DFCA}">
      <dgm:prSet/>
      <dgm:spPr/>
      <dgm:t>
        <a:bodyPr/>
        <a:lstStyle/>
        <a:p>
          <a:endParaRPr lang="en-US"/>
        </a:p>
      </dgm:t>
    </dgm:pt>
    <dgm:pt modelId="{2C76E64F-72AD-4C3C-9F91-07235AABA2D7}" type="sibTrans" cxnId="{094BCD05-A30F-42F4-B827-8AAF4D54DFCA}">
      <dgm:prSet/>
      <dgm:spPr/>
      <dgm:t>
        <a:bodyPr/>
        <a:lstStyle/>
        <a:p>
          <a:endParaRPr lang="en-US"/>
        </a:p>
      </dgm:t>
    </dgm:pt>
    <dgm:pt modelId="{4D2A85F8-0195-453D-ADB3-82C3A7785C73}" type="pres">
      <dgm:prSet presAssocID="{B3040A74-522A-44A5-B2F4-D8B04B2DDA4D}" presName="CompostProcess" presStyleCnt="0">
        <dgm:presLayoutVars>
          <dgm:dir/>
          <dgm:resizeHandles val="exact"/>
        </dgm:presLayoutVars>
      </dgm:prSet>
      <dgm:spPr/>
      <dgm:t>
        <a:bodyPr/>
        <a:lstStyle/>
        <a:p>
          <a:endParaRPr lang="en-US"/>
        </a:p>
      </dgm:t>
    </dgm:pt>
    <dgm:pt modelId="{DAA75C0C-498E-4560-89D8-5291A5E08204}" type="pres">
      <dgm:prSet presAssocID="{B3040A74-522A-44A5-B2F4-D8B04B2DDA4D}" presName="arrow" presStyleLbl="bgShp" presStyleIdx="0" presStyleCnt="1"/>
      <dgm:spPr/>
    </dgm:pt>
    <dgm:pt modelId="{2D5AA70D-4CFD-42D3-B3E6-C5AE9BE74184}" type="pres">
      <dgm:prSet presAssocID="{B3040A74-522A-44A5-B2F4-D8B04B2DDA4D}" presName="linearProcess" presStyleCnt="0"/>
      <dgm:spPr/>
    </dgm:pt>
    <dgm:pt modelId="{094D1617-7FB6-4D48-830F-964EB879BD78}" type="pres">
      <dgm:prSet presAssocID="{A0B58F73-043C-4FF1-8D3E-DA0C8087757B}" presName="textNode" presStyleLbl="node1" presStyleIdx="0" presStyleCnt="1">
        <dgm:presLayoutVars>
          <dgm:bulletEnabled val="1"/>
        </dgm:presLayoutVars>
      </dgm:prSet>
      <dgm:spPr/>
      <dgm:t>
        <a:bodyPr/>
        <a:lstStyle/>
        <a:p>
          <a:endParaRPr lang="en-US"/>
        </a:p>
      </dgm:t>
    </dgm:pt>
  </dgm:ptLst>
  <dgm:cxnLst>
    <dgm:cxn modelId="{2B58B094-9C57-489F-9A84-1AB116F72ADA}" type="presOf" srcId="{A0B58F73-043C-4FF1-8D3E-DA0C8087757B}" destId="{094D1617-7FB6-4D48-830F-964EB879BD78}" srcOrd="0" destOrd="0" presId="urn:microsoft.com/office/officeart/2005/8/layout/hProcess9"/>
    <dgm:cxn modelId="{88496F10-D8AC-423A-8129-3CFB337BD694}" type="presOf" srcId="{B3040A74-522A-44A5-B2F4-D8B04B2DDA4D}" destId="{4D2A85F8-0195-453D-ADB3-82C3A7785C73}" srcOrd="0" destOrd="0" presId="urn:microsoft.com/office/officeart/2005/8/layout/hProcess9"/>
    <dgm:cxn modelId="{094BCD05-A30F-42F4-B827-8AAF4D54DFCA}" srcId="{B3040A74-522A-44A5-B2F4-D8B04B2DDA4D}" destId="{A0B58F73-043C-4FF1-8D3E-DA0C8087757B}" srcOrd="0" destOrd="0" parTransId="{4E347F13-8EBA-40B0-811A-9CF9975D7B09}" sibTransId="{2C76E64F-72AD-4C3C-9F91-07235AABA2D7}"/>
    <dgm:cxn modelId="{C31B61A7-44D0-487B-8875-86BE602B2E3D}" type="presParOf" srcId="{4D2A85F8-0195-453D-ADB3-82C3A7785C73}" destId="{DAA75C0C-498E-4560-89D8-5291A5E08204}" srcOrd="0" destOrd="0" presId="urn:microsoft.com/office/officeart/2005/8/layout/hProcess9"/>
    <dgm:cxn modelId="{7B2368C1-B1E9-4617-90D6-D8B961FEA506}" type="presParOf" srcId="{4D2A85F8-0195-453D-ADB3-82C3A7785C73}" destId="{2D5AA70D-4CFD-42D3-B3E6-C5AE9BE74184}" srcOrd="1" destOrd="0" presId="urn:microsoft.com/office/officeart/2005/8/layout/hProcess9"/>
    <dgm:cxn modelId="{C4167388-9DE6-4A99-B481-591FC6438C32}" type="presParOf" srcId="{2D5AA70D-4CFD-42D3-B3E6-C5AE9BE74184}" destId="{094D1617-7FB6-4D48-830F-964EB879BD78}" srcOrd="0" destOrd="0" presId="urn:microsoft.com/office/officeart/2005/8/layout/hProcess9"/>
  </dgm:cxnLst>
  <dgm:bg/>
  <dgm:whole/>
</dgm:dataModel>
</file>

<file path=ppt/diagrams/data2.xml><?xml version="1.0" encoding="utf-8"?>
<dgm:dataModel xmlns:dgm="http://schemas.openxmlformats.org/drawingml/2006/diagram" xmlns:a="http://schemas.openxmlformats.org/drawingml/2006/main">
  <dgm:ptLst>
    <dgm:pt modelId="{09A0FAE8-498B-4D06-BD0E-5BA8D97574E6}" type="doc">
      <dgm:prSet loTypeId="urn:microsoft.com/office/officeart/2005/8/layout/target3" loCatId="relationship" qsTypeId="urn:microsoft.com/office/officeart/2005/8/quickstyle/simple5" qsCatId="simple" csTypeId="urn:microsoft.com/office/officeart/2005/8/colors/accent1_2" csCatId="accent1"/>
      <dgm:spPr/>
      <dgm:t>
        <a:bodyPr/>
        <a:lstStyle/>
        <a:p>
          <a:endParaRPr lang="en-US"/>
        </a:p>
      </dgm:t>
    </dgm:pt>
    <dgm:pt modelId="{C685B7A4-8CB7-478F-9FF4-75F94BAD1873}">
      <dgm:prSet/>
      <dgm:spPr/>
      <dgm:t>
        <a:bodyPr/>
        <a:lstStyle/>
        <a:p>
          <a:pPr rtl="0"/>
          <a:r>
            <a:rPr lang="en-US" b="1" u="sng" dirty="0" smtClean="0">
              <a:ln>
                <a:solidFill>
                  <a:srgbClr val="FF0000"/>
                </a:solidFill>
              </a:ln>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rPr>
            <a:t>GLOMERULONEPHRITIS</a:t>
          </a:r>
          <a:endParaRPr lang="en-US" dirty="0">
            <a:ln>
              <a:solidFill>
                <a:srgbClr val="FF0000"/>
              </a:solidFill>
            </a:ln>
            <a:gradFill flip="none" rotWithShape="1">
              <a:gsLst>
                <a:gs pos="0">
                  <a:srgbClr val="00B050">
                    <a:shade val="30000"/>
                    <a:satMod val="115000"/>
                  </a:srgbClr>
                </a:gs>
                <a:gs pos="50000">
                  <a:srgbClr val="00B050">
                    <a:shade val="67500"/>
                    <a:satMod val="115000"/>
                  </a:srgbClr>
                </a:gs>
                <a:gs pos="100000">
                  <a:srgbClr val="00B050">
                    <a:shade val="100000"/>
                    <a:satMod val="115000"/>
                  </a:srgbClr>
                </a:gs>
              </a:gsLst>
              <a:lin ang="16200000" scaled="1"/>
              <a:tileRect/>
            </a:gradFill>
          </a:endParaRPr>
        </a:p>
      </dgm:t>
    </dgm:pt>
    <dgm:pt modelId="{4311159F-2647-4D3C-95D6-FE24B716714F}" type="parTrans" cxnId="{69B1BB8B-C00A-4453-8AC4-7FDEF64D80B2}">
      <dgm:prSet/>
      <dgm:spPr/>
      <dgm:t>
        <a:bodyPr/>
        <a:lstStyle/>
        <a:p>
          <a:endParaRPr lang="en-US"/>
        </a:p>
      </dgm:t>
    </dgm:pt>
    <dgm:pt modelId="{D726EAFB-0573-43BC-B3E4-FF1689A0DF65}" type="sibTrans" cxnId="{69B1BB8B-C00A-4453-8AC4-7FDEF64D80B2}">
      <dgm:prSet/>
      <dgm:spPr/>
      <dgm:t>
        <a:bodyPr/>
        <a:lstStyle/>
        <a:p>
          <a:endParaRPr lang="en-US"/>
        </a:p>
      </dgm:t>
    </dgm:pt>
    <dgm:pt modelId="{CF84EA5F-D7AC-4C9A-9B03-90671181BA23}" type="pres">
      <dgm:prSet presAssocID="{09A0FAE8-498B-4D06-BD0E-5BA8D97574E6}" presName="Name0" presStyleCnt="0">
        <dgm:presLayoutVars>
          <dgm:chMax val="7"/>
          <dgm:dir/>
          <dgm:animLvl val="lvl"/>
          <dgm:resizeHandles val="exact"/>
        </dgm:presLayoutVars>
      </dgm:prSet>
      <dgm:spPr/>
      <dgm:t>
        <a:bodyPr/>
        <a:lstStyle/>
        <a:p>
          <a:endParaRPr lang="en-US"/>
        </a:p>
      </dgm:t>
    </dgm:pt>
    <dgm:pt modelId="{267A0AC8-2B5F-49FC-AC25-A48C2F4C9940}" type="pres">
      <dgm:prSet presAssocID="{C685B7A4-8CB7-478F-9FF4-75F94BAD1873}" presName="circle1" presStyleLbl="node1" presStyleIdx="0" presStyleCnt="1"/>
      <dgm:spPr/>
    </dgm:pt>
    <dgm:pt modelId="{E7706CA2-035B-440E-8D62-533CE51EFD38}" type="pres">
      <dgm:prSet presAssocID="{C685B7A4-8CB7-478F-9FF4-75F94BAD1873}" presName="space" presStyleCnt="0"/>
      <dgm:spPr/>
    </dgm:pt>
    <dgm:pt modelId="{85493114-F995-45CE-99C7-4A828478CBF6}" type="pres">
      <dgm:prSet presAssocID="{C685B7A4-8CB7-478F-9FF4-75F94BAD1873}" presName="rect1" presStyleLbl="alignAcc1" presStyleIdx="0" presStyleCnt="1"/>
      <dgm:spPr/>
      <dgm:t>
        <a:bodyPr/>
        <a:lstStyle/>
        <a:p>
          <a:endParaRPr lang="en-US"/>
        </a:p>
      </dgm:t>
    </dgm:pt>
    <dgm:pt modelId="{A439D14C-5662-4776-A22A-BA1F5E04AC0A}" type="pres">
      <dgm:prSet presAssocID="{C685B7A4-8CB7-478F-9FF4-75F94BAD1873}" presName="rect1ParTxNoCh" presStyleLbl="alignAcc1" presStyleIdx="0" presStyleCnt="1">
        <dgm:presLayoutVars>
          <dgm:chMax val="1"/>
          <dgm:bulletEnabled val="1"/>
        </dgm:presLayoutVars>
      </dgm:prSet>
      <dgm:spPr/>
      <dgm:t>
        <a:bodyPr/>
        <a:lstStyle/>
        <a:p>
          <a:endParaRPr lang="en-US"/>
        </a:p>
      </dgm:t>
    </dgm:pt>
  </dgm:ptLst>
  <dgm:cxnLst>
    <dgm:cxn modelId="{69B1BB8B-C00A-4453-8AC4-7FDEF64D80B2}" srcId="{09A0FAE8-498B-4D06-BD0E-5BA8D97574E6}" destId="{C685B7A4-8CB7-478F-9FF4-75F94BAD1873}" srcOrd="0" destOrd="0" parTransId="{4311159F-2647-4D3C-95D6-FE24B716714F}" sibTransId="{D726EAFB-0573-43BC-B3E4-FF1689A0DF65}"/>
    <dgm:cxn modelId="{FE9E1449-BED7-40D8-99D7-D94F5B314C53}" type="presOf" srcId="{09A0FAE8-498B-4D06-BD0E-5BA8D97574E6}" destId="{CF84EA5F-D7AC-4C9A-9B03-90671181BA23}" srcOrd="0" destOrd="0" presId="urn:microsoft.com/office/officeart/2005/8/layout/target3"/>
    <dgm:cxn modelId="{1E8EB858-EBAD-4E00-AE5C-CD86ABC9B615}" type="presOf" srcId="{C685B7A4-8CB7-478F-9FF4-75F94BAD1873}" destId="{85493114-F995-45CE-99C7-4A828478CBF6}" srcOrd="0" destOrd="0" presId="urn:microsoft.com/office/officeart/2005/8/layout/target3"/>
    <dgm:cxn modelId="{513706C4-26A0-46FB-9241-F3948BC59E58}" type="presOf" srcId="{C685B7A4-8CB7-478F-9FF4-75F94BAD1873}" destId="{A439D14C-5662-4776-A22A-BA1F5E04AC0A}" srcOrd="1" destOrd="0" presId="urn:microsoft.com/office/officeart/2005/8/layout/target3"/>
    <dgm:cxn modelId="{76BB0BAE-9B35-4166-8F3E-E2DDECFDF0BD}" type="presParOf" srcId="{CF84EA5F-D7AC-4C9A-9B03-90671181BA23}" destId="{267A0AC8-2B5F-49FC-AC25-A48C2F4C9940}" srcOrd="0" destOrd="0" presId="urn:microsoft.com/office/officeart/2005/8/layout/target3"/>
    <dgm:cxn modelId="{DA7666B6-B138-4C08-B69D-A1640613B13F}" type="presParOf" srcId="{CF84EA5F-D7AC-4C9A-9B03-90671181BA23}" destId="{E7706CA2-035B-440E-8D62-533CE51EFD38}" srcOrd="1" destOrd="0" presId="urn:microsoft.com/office/officeart/2005/8/layout/target3"/>
    <dgm:cxn modelId="{15024257-9DE9-47E8-B902-5EE2C77062E4}" type="presParOf" srcId="{CF84EA5F-D7AC-4C9A-9B03-90671181BA23}" destId="{85493114-F995-45CE-99C7-4A828478CBF6}" srcOrd="2" destOrd="0" presId="urn:microsoft.com/office/officeart/2005/8/layout/target3"/>
    <dgm:cxn modelId="{F093EB29-452D-4643-AEA9-477F0181DE01}" type="presParOf" srcId="{CF84EA5F-D7AC-4C9A-9B03-90671181BA23}" destId="{A439D14C-5662-4776-A22A-BA1F5E04AC0A}" srcOrd="3" destOrd="0" presId="urn:microsoft.com/office/officeart/2005/8/layout/target3"/>
  </dgm:cxnLst>
  <dgm:bg/>
  <dgm:whole/>
</dgm:dataModel>
</file>

<file path=ppt/diagrams/data3.xml><?xml version="1.0" encoding="utf-8"?>
<dgm:dataModel xmlns:dgm="http://schemas.openxmlformats.org/drawingml/2006/diagram" xmlns:a="http://schemas.openxmlformats.org/drawingml/2006/main">
  <dgm:ptLst>
    <dgm:pt modelId="{7D338214-79D2-4500-B1FC-7742EC818DD1}" type="doc">
      <dgm:prSet loTypeId="urn:microsoft.com/office/officeart/2005/8/layout/target3" loCatId="relationship" qsTypeId="urn:microsoft.com/office/officeart/2005/8/quickstyle/simple5" qsCatId="simple" csTypeId="urn:microsoft.com/office/officeart/2005/8/colors/accent1_2" csCatId="accent1"/>
      <dgm:spPr/>
      <dgm:t>
        <a:bodyPr/>
        <a:lstStyle/>
        <a:p>
          <a:endParaRPr lang="en-US"/>
        </a:p>
      </dgm:t>
    </dgm:pt>
    <dgm:pt modelId="{1B76BA40-067C-4172-90C8-6EC6572F44E9}">
      <dgm:prSet/>
      <dgm:spPr/>
      <dgm:t>
        <a:bodyPr/>
        <a:lstStyle/>
        <a:p>
          <a:pPr rtl="0"/>
          <a:r>
            <a:rPr lang="en-US" b="1" dirty="0" smtClean="0">
              <a:ln>
                <a:solidFill>
                  <a:srgbClr val="FF0000"/>
                </a:solidFill>
              </a:ln>
              <a:blipFill>
                <a:blip xmlns:r="http://schemas.openxmlformats.org/officeDocument/2006/relationships" r:embed="rId1"/>
                <a:tile tx="0" ty="0" sx="100000" sy="100000" flip="none" algn="tl"/>
              </a:blipFill>
            </a:rPr>
            <a:t>INFECTIONS OF THE URINARY TRACT</a:t>
          </a:r>
          <a:endParaRPr lang="en-US" dirty="0">
            <a:ln>
              <a:solidFill>
                <a:srgbClr val="FF0000"/>
              </a:solidFill>
            </a:ln>
            <a:blipFill>
              <a:blip xmlns:r="http://schemas.openxmlformats.org/officeDocument/2006/relationships" r:embed="rId1"/>
              <a:tile tx="0" ty="0" sx="100000" sy="100000" flip="none" algn="tl"/>
            </a:blipFill>
          </a:endParaRPr>
        </a:p>
      </dgm:t>
    </dgm:pt>
    <dgm:pt modelId="{934A2593-6FD6-45AA-8019-AF08BEFBF5D5}" type="parTrans" cxnId="{370A87C3-EB89-48CF-AA02-DE6894EF332D}">
      <dgm:prSet/>
      <dgm:spPr/>
      <dgm:t>
        <a:bodyPr/>
        <a:lstStyle/>
        <a:p>
          <a:endParaRPr lang="en-US"/>
        </a:p>
      </dgm:t>
    </dgm:pt>
    <dgm:pt modelId="{73C77958-78E8-4624-A332-DD0E8202DD83}" type="sibTrans" cxnId="{370A87C3-EB89-48CF-AA02-DE6894EF332D}">
      <dgm:prSet/>
      <dgm:spPr/>
      <dgm:t>
        <a:bodyPr/>
        <a:lstStyle/>
        <a:p>
          <a:endParaRPr lang="en-US"/>
        </a:p>
      </dgm:t>
    </dgm:pt>
    <dgm:pt modelId="{36875842-1E0F-4061-8E9B-FF5819BE7D4F}" type="pres">
      <dgm:prSet presAssocID="{7D338214-79D2-4500-B1FC-7742EC818DD1}" presName="Name0" presStyleCnt="0">
        <dgm:presLayoutVars>
          <dgm:chMax val="7"/>
          <dgm:dir/>
          <dgm:animLvl val="lvl"/>
          <dgm:resizeHandles val="exact"/>
        </dgm:presLayoutVars>
      </dgm:prSet>
      <dgm:spPr/>
      <dgm:t>
        <a:bodyPr/>
        <a:lstStyle/>
        <a:p>
          <a:endParaRPr lang="en-US"/>
        </a:p>
      </dgm:t>
    </dgm:pt>
    <dgm:pt modelId="{51440863-AA82-4541-BFB7-FEF56152AF84}" type="pres">
      <dgm:prSet presAssocID="{1B76BA40-067C-4172-90C8-6EC6572F44E9}" presName="circle1" presStyleLbl="node1" presStyleIdx="0" presStyleCnt="1"/>
      <dgm:spPr/>
    </dgm:pt>
    <dgm:pt modelId="{31BF5B67-D960-4B2F-887E-7E9CD5A4EC64}" type="pres">
      <dgm:prSet presAssocID="{1B76BA40-067C-4172-90C8-6EC6572F44E9}" presName="space" presStyleCnt="0"/>
      <dgm:spPr/>
    </dgm:pt>
    <dgm:pt modelId="{C3F3544A-9C43-4AF1-9020-A3F89A6DC8FB}" type="pres">
      <dgm:prSet presAssocID="{1B76BA40-067C-4172-90C8-6EC6572F44E9}" presName="rect1" presStyleLbl="alignAcc1" presStyleIdx="0" presStyleCnt="1"/>
      <dgm:spPr/>
      <dgm:t>
        <a:bodyPr/>
        <a:lstStyle/>
        <a:p>
          <a:endParaRPr lang="en-US"/>
        </a:p>
      </dgm:t>
    </dgm:pt>
    <dgm:pt modelId="{A0A958D0-3949-49A0-8061-FB82F14746F4}" type="pres">
      <dgm:prSet presAssocID="{1B76BA40-067C-4172-90C8-6EC6572F44E9}" presName="rect1ParTxNoCh" presStyleLbl="alignAcc1" presStyleIdx="0" presStyleCnt="1">
        <dgm:presLayoutVars>
          <dgm:chMax val="1"/>
          <dgm:bulletEnabled val="1"/>
        </dgm:presLayoutVars>
      </dgm:prSet>
      <dgm:spPr/>
      <dgm:t>
        <a:bodyPr/>
        <a:lstStyle/>
        <a:p>
          <a:endParaRPr lang="en-US"/>
        </a:p>
      </dgm:t>
    </dgm:pt>
  </dgm:ptLst>
  <dgm:cxnLst>
    <dgm:cxn modelId="{CC832CAF-33C7-43D0-86B5-712D0513B785}" type="presOf" srcId="{7D338214-79D2-4500-B1FC-7742EC818DD1}" destId="{36875842-1E0F-4061-8E9B-FF5819BE7D4F}" srcOrd="0" destOrd="0" presId="urn:microsoft.com/office/officeart/2005/8/layout/target3"/>
    <dgm:cxn modelId="{370A87C3-EB89-48CF-AA02-DE6894EF332D}" srcId="{7D338214-79D2-4500-B1FC-7742EC818DD1}" destId="{1B76BA40-067C-4172-90C8-6EC6572F44E9}" srcOrd="0" destOrd="0" parTransId="{934A2593-6FD6-45AA-8019-AF08BEFBF5D5}" sibTransId="{73C77958-78E8-4624-A332-DD0E8202DD83}"/>
    <dgm:cxn modelId="{F499B7AB-40B0-46ED-8567-E0AFBF310893}" type="presOf" srcId="{1B76BA40-067C-4172-90C8-6EC6572F44E9}" destId="{C3F3544A-9C43-4AF1-9020-A3F89A6DC8FB}" srcOrd="0" destOrd="0" presId="urn:microsoft.com/office/officeart/2005/8/layout/target3"/>
    <dgm:cxn modelId="{D40BECB6-C7F1-4D35-92F9-76FEB706B054}" type="presOf" srcId="{1B76BA40-067C-4172-90C8-6EC6572F44E9}" destId="{A0A958D0-3949-49A0-8061-FB82F14746F4}" srcOrd="1" destOrd="0" presId="urn:microsoft.com/office/officeart/2005/8/layout/target3"/>
    <dgm:cxn modelId="{089FE882-493A-475C-862C-BE5C039F91E2}" type="presParOf" srcId="{36875842-1E0F-4061-8E9B-FF5819BE7D4F}" destId="{51440863-AA82-4541-BFB7-FEF56152AF84}" srcOrd="0" destOrd="0" presId="urn:microsoft.com/office/officeart/2005/8/layout/target3"/>
    <dgm:cxn modelId="{C310AEDC-4CF9-46C8-A63B-F27C15CE5168}" type="presParOf" srcId="{36875842-1E0F-4061-8E9B-FF5819BE7D4F}" destId="{31BF5B67-D960-4B2F-887E-7E9CD5A4EC64}" srcOrd="1" destOrd="0" presId="urn:microsoft.com/office/officeart/2005/8/layout/target3"/>
    <dgm:cxn modelId="{EB5A91C6-49B3-443B-9B13-62AF267C34AB}" type="presParOf" srcId="{36875842-1E0F-4061-8E9B-FF5819BE7D4F}" destId="{C3F3544A-9C43-4AF1-9020-A3F89A6DC8FB}" srcOrd="2" destOrd="0" presId="urn:microsoft.com/office/officeart/2005/8/layout/target3"/>
    <dgm:cxn modelId="{81EE6666-B86A-48B2-94C4-C39159E6D943}" type="presParOf" srcId="{36875842-1E0F-4061-8E9B-FF5819BE7D4F}" destId="{A0A958D0-3949-49A0-8061-FB82F14746F4}" srcOrd="3" destOrd="0" presId="urn:microsoft.com/office/officeart/2005/8/layout/target3"/>
  </dgm:cxnLst>
  <dgm:bg/>
  <dgm:whole/>
</dgm:dataModel>
</file>

<file path=ppt/diagrams/data4.xml><?xml version="1.0" encoding="utf-8"?>
<dgm:dataModel xmlns:dgm="http://schemas.openxmlformats.org/drawingml/2006/diagram" xmlns:a="http://schemas.openxmlformats.org/drawingml/2006/main">
  <dgm:ptLst>
    <dgm:pt modelId="{2FF885F5-7F24-4EF6-8A9E-B27337F80B62}" type="doc">
      <dgm:prSet loTypeId="urn:microsoft.com/office/officeart/2005/8/layout/target3" loCatId="relationship" qsTypeId="urn:microsoft.com/office/officeart/2005/8/quickstyle/simple5" qsCatId="simple" csTypeId="urn:microsoft.com/office/officeart/2005/8/colors/accent1_2" csCatId="accent1"/>
      <dgm:spPr/>
      <dgm:t>
        <a:bodyPr/>
        <a:lstStyle/>
        <a:p>
          <a:endParaRPr lang="en-US"/>
        </a:p>
      </dgm:t>
    </dgm:pt>
    <dgm:pt modelId="{FCA67DFF-FC78-4F10-9DF0-8593EC610561}">
      <dgm:prSet/>
      <dgm:spPr/>
      <dgm:t>
        <a:bodyPr/>
        <a:lstStyle/>
        <a:p>
          <a:pPr rtl="0"/>
          <a:r>
            <a:rPr lang="en-US" b="1" u="sng" dirty="0" smtClean="0">
              <a:ln>
                <a:solidFill>
                  <a:srgbClr val="FF0000"/>
                </a:solidFill>
              </a:ln>
              <a:blipFill>
                <a:blip xmlns:r="http://schemas.openxmlformats.org/officeDocument/2006/relationships" r:embed="rId1"/>
                <a:tile tx="0" ty="0" sx="100000" sy="100000" flip="none" algn="tl"/>
              </a:blipFill>
            </a:rPr>
            <a:t>OBSTRUCTIVE KIDNEY DISORDERS</a:t>
          </a:r>
          <a:endParaRPr lang="en-US" dirty="0">
            <a:ln>
              <a:solidFill>
                <a:srgbClr val="FF0000"/>
              </a:solidFill>
            </a:ln>
            <a:blipFill>
              <a:blip xmlns:r="http://schemas.openxmlformats.org/officeDocument/2006/relationships" r:embed="rId1"/>
              <a:tile tx="0" ty="0" sx="100000" sy="100000" flip="none" algn="tl"/>
            </a:blipFill>
          </a:endParaRPr>
        </a:p>
      </dgm:t>
    </dgm:pt>
    <dgm:pt modelId="{CBD60921-E4D8-4C73-AA63-0632225FCEDD}" type="parTrans" cxnId="{8C077BE4-BB60-4C58-BA16-0F73A47EE96B}">
      <dgm:prSet/>
      <dgm:spPr/>
      <dgm:t>
        <a:bodyPr/>
        <a:lstStyle/>
        <a:p>
          <a:endParaRPr lang="en-US"/>
        </a:p>
      </dgm:t>
    </dgm:pt>
    <dgm:pt modelId="{BF567474-A45B-4207-9BD7-9282B98EB5EB}" type="sibTrans" cxnId="{8C077BE4-BB60-4C58-BA16-0F73A47EE96B}">
      <dgm:prSet/>
      <dgm:spPr/>
      <dgm:t>
        <a:bodyPr/>
        <a:lstStyle/>
        <a:p>
          <a:endParaRPr lang="en-US"/>
        </a:p>
      </dgm:t>
    </dgm:pt>
    <dgm:pt modelId="{02CC9E2B-66EB-4BEA-AAA6-DEA7D06FB7A2}" type="pres">
      <dgm:prSet presAssocID="{2FF885F5-7F24-4EF6-8A9E-B27337F80B62}" presName="Name0" presStyleCnt="0">
        <dgm:presLayoutVars>
          <dgm:chMax val="7"/>
          <dgm:dir/>
          <dgm:animLvl val="lvl"/>
          <dgm:resizeHandles val="exact"/>
        </dgm:presLayoutVars>
      </dgm:prSet>
      <dgm:spPr/>
      <dgm:t>
        <a:bodyPr/>
        <a:lstStyle/>
        <a:p>
          <a:endParaRPr lang="en-US"/>
        </a:p>
      </dgm:t>
    </dgm:pt>
    <dgm:pt modelId="{56C1670F-0B49-405D-8BE9-EB546BCC6B1B}" type="pres">
      <dgm:prSet presAssocID="{FCA67DFF-FC78-4F10-9DF0-8593EC610561}" presName="circle1" presStyleLbl="node1" presStyleIdx="0" presStyleCnt="1"/>
      <dgm:spPr/>
    </dgm:pt>
    <dgm:pt modelId="{425B3823-CD40-46B5-87B8-5EBC499F8202}" type="pres">
      <dgm:prSet presAssocID="{FCA67DFF-FC78-4F10-9DF0-8593EC610561}" presName="space" presStyleCnt="0"/>
      <dgm:spPr/>
    </dgm:pt>
    <dgm:pt modelId="{81F437CD-3D9C-4BD9-81F7-969136F48EA1}" type="pres">
      <dgm:prSet presAssocID="{FCA67DFF-FC78-4F10-9DF0-8593EC610561}" presName="rect1" presStyleLbl="alignAcc1" presStyleIdx="0" presStyleCnt="1"/>
      <dgm:spPr/>
      <dgm:t>
        <a:bodyPr/>
        <a:lstStyle/>
        <a:p>
          <a:endParaRPr lang="en-US"/>
        </a:p>
      </dgm:t>
    </dgm:pt>
    <dgm:pt modelId="{2AD545B1-1BCA-48EB-8058-F1DEB50ADDF0}" type="pres">
      <dgm:prSet presAssocID="{FCA67DFF-FC78-4F10-9DF0-8593EC610561}" presName="rect1ParTxNoCh" presStyleLbl="alignAcc1" presStyleIdx="0" presStyleCnt="1">
        <dgm:presLayoutVars>
          <dgm:chMax val="1"/>
          <dgm:bulletEnabled val="1"/>
        </dgm:presLayoutVars>
      </dgm:prSet>
      <dgm:spPr/>
      <dgm:t>
        <a:bodyPr/>
        <a:lstStyle/>
        <a:p>
          <a:endParaRPr lang="en-US"/>
        </a:p>
      </dgm:t>
    </dgm:pt>
  </dgm:ptLst>
  <dgm:cxnLst>
    <dgm:cxn modelId="{ACF21457-C9CA-4F70-B0E9-6F30764F95CE}" type="presOf" srcId="{FCA67DFF-FC78-4F10-9DF0-8593EC610561}" destId="{81F437CD-3D9C-4BD9-81F7-969136F48EA1}" srcOrd="0" destOrd="0" presId="urn:microsoft.com/office/officeart/2005/8/layout/target3"/>
    <dgm:cxn modelId="{8C077BE4-BB60-4C58-BA16-0F73A47EE96B}" srcId="{2FF885F5-7F24-4EF6-8A9E-B27337F80B62}" destId="{FCA67DFF-FC78-4F10-9DF0-8593EC610561}" srcOrd="0" destOrd="0" parTransId="{CBD60921-E4D8-4C73-AA63-0632225FCEDD}" sibTransId="{BF567474-A45B-4207-9BD7-9282B98EB5EB}"/>
    <dgm:cxn modelId="{ABBD56BF-5795-486E-9D85-BC026CB67D4E}" type="presOf" srcId="{2FF885F5-7F24-4EF6-8A9E-B27337F80B62}" destId="{02CC9E2B-66EB-4BEA-AAA6-DEA7D06FB7A2}" srcOrd="0" destOrd="0" presId="urn:microsoft.com/office/officeart/2005/8/layout/target3"/>
    <dgm:cxn modelId="{2D2A6384-5271-4BEE-AF73-F9557DC86214}" type="presOf" srcId="{FCA67DFF-FC78-4F10-9DF0-8593EC610561}" destId="{2AD545B1-1BCA-48EB-8058-F1DEB50ADDF0}" srcOrd="1" destOrd="0" presId="urn:microsoft.com/office/officeart/2005/8/layout/target3"/>
    <dgm:cxn modelId="{5127F5A5-0E8F-48A6-9E6B-B8BC1D0C2C76}" type="presParOf" srcId="{02CC9E2B-66EB-4BEA-AAA6-DEA7D06FB7A2}" destId="{56C1670F-0B49-405D-8BE9-EB546BCC6B1B}" srcOrd="0" destOrd="0" presId="urn:microsoft.com/office/officeart/2005/8/layout/target3"/>
    <dgm:cxn modelId="{4804555D-3C4F-42CD-A48B-E2A8E4A339AE}" type="presParOf" srcId="{02CC9E2B-66EB-4BEA-AAA6-DEA7D06FB7A2}" destId="{425B3823-CD40-46B5-87B8-5EBC499F8202}" srcOrd="1" destOrd="0" presId="urn:microsoft.com/office/officeart/2005/8/layout/target3"/>
    <dgm:cxn modelId="{459D3DE7-50F9-4103-9F5E-8A28E5AB848E}" type="presParOf" srcId="{02CC9E2B-66EB-4BEA-AAA6-DEA7D06FB7A2}" destId="{81F437CD-3D9C-4BD9-81F7-969136F48EA1}" srcOrd="2" destOrd="0" presId="urn:microsoft.com/office/officeart/2005/8/layout/target3"/>
    <dgm:cxn modelId="{E119AC79-6D86-48D3-B325-2B27C2EB96FF}" type="presParOf" srcId="{02CC9E2B-66EB-4BEA-AAA6-DEA7D06FB7A2}" destId="{2AD545B1-1BCA-48EB-8058-F1DEB50ADDF0}" srcOrd="3" destOrd="0" presId="urn:microsoft.com/office/officeart/2005/8/layout/target3"/>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2B4E162-27C7-4295-9C9A-6109A82FDEE2}" type="datetimeFigureOut">
              <a:rPr lang="en-US"/>
              <a:pPr>
                <a:defRPr/>
              </a:pPr>
              <a:t>1/29/2014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C526481-D82D-4B07-9748-A26C1212EB5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204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B16C02-CAE6-468D-9A5D-472928F7C704}" type="slidenum">
              <a:rPr lang="en-US" smtClean="0"/>
              <a:pPr fontAlgn="base">
                <a:spcBef>
                  <a:spcPct val="0"/>
                </a:spcBef>
                <a:spcAft>
                  <a:spcPct val="0"/>
                </a:spcAft>
                <a:defRPr/>
              </a:pPr>
              <a:t>1</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C526481-D82D-4B07-9748-A26C1212EB5A}" type="slidenum">
              <a:rPr lang="en-US" smtClean="0"/>
              <a:pPr>
                <a:defRPr/>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p:spPr>
      </p:sp>
      <p:sp>
        <p:nvSpPr>
          <p:cNvPr id="1474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D1C6488-77C5-4D90-81F2-2BFDB90C8672}" type="slidenum">
              <a:rPr lang="en-US" smtClean="0"/>
              <a:pPr>
                <a:defRPr/>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A0C2E323-EDF2-43F9-84D8-1175999B9959}" type="datetime1">
              <a:rPr lang="en-US" smtClean="0"/>
              <a:pPr>
                <a:defRPr/>
              </a:pPr>
              <a:t>1/29/2014</a:t>
            </a:fld>
            <a:endParaRPr lang="en-US"/>
          </a:p>
        </p:txBody>
      </p:sp>
      <p:sp>
        <p:nvSpPr>
          <p:cNvPr id="5" name="Footer Placeholder 18"/>
          <p:cNvSpPr>
            <a:spLocks noGrp="1"/>
          </p:cNvSpPr>
          <p:nvPr>
            <p:ph type="ftr" sz="quarter" idx="11"/>
          </p:nvPr>
        </p:nvSpPr>
        <p:spPr/>
        <p:txBody>
          <a:bodyPr/>
          <a:lstStyle>
            <a:lvl1pPr>
              <a:defRPr/>
            </a:lvl1pPr>
          </a:lstStyle>
          <a:p>
            <a:pPr>
              <a:defRPr/>
            </a:pPr>
            <a:r>
              <a:rPr lang="en-US" smtClean="0"/>
              <a:t>SAMMIE</a:t>
            </a:r>
            <a:endParaRPr lang="en-US"/>
          </a:p>
        </p:txBody>
      </p:sp>
      <p:sp>
        <p:nvSpPr>
          <p:cNvPr id="6" name="Slide Number Placeholder 26"/>
          <p:cNvSpPr>
            <a:spLocks noGrp="1"/>
          </p:cNvSpPr>
          <p:nvPr>
            <p:ph type="sldNum" sz="quarter" idx="12"/>
          </p:nvPr>
        </p:nvSpPr>
        <p:spPr/>
        <p:txBody>
          <a:bodyPr/>
          <a:lstStyle>
            <a:lvl1pPr>
              <a:defRPr/>
            </a:lvl1pPr>
          </a:lstStyle>
          <a:p>
            <a:pPr>
              <a:defRPr/>
            </a:pPr>
            <a:fld id="{E82DF5C9-A334-4A59-99EF-F1B1510A613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0D7CAF0-EB24-4D63-B2A4-1D20D90EEC2C}" type="datetime1">
              <a:rPr lang="en-US" smtClean="0"/>
              <a:pPr>
                <a:defRPr/>
              </a:pPr>
              <a:t>1/29/2014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SAMMIE</a:t>
            </a:r>
            <a:endParaRPr lang="en-US"/>
          </a:p>
        </p:txBody>
      </p:sp>
      <p:sp>
        <p:nvSpPr>
          <p:cNvPr id="6" name="Slide Number Placeholder 17"/>
          <p:cNvSpPr>
            <a:spLocks noGrp="1"/>
          </p:cNvSpPr>
          <p:nvPr>
            <p:ph type="sldNum" sz="quarter" idx="12"/>
          </p:nvPr>
        </p:nvSpPr>
        <p:spPr/>
        <p:txBody>
          <a:bodyPr/>
          <a:lstStyle>
            <a:lvl1pPr>
              <a:defRPr/>
            </a:lvl1pPr>
          </a:lstStyle>
          <a:p>
            <a:pPr>
              <a:defRPr/>
            </a:pPr>
            <a:fld id="{56FC752C-0FBD-4B9A-9203-45EC95D11B9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2ACA8571-456E-4B98-B589-A9A1D5F91B4C}" type="datetime1">
              <a:rPr lang="en-US" smtClean="0"/>
              <a:pPr>
                <a:defRPr/>
              </a:pPr>
              <a:t>1/29/2014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SAMMIE</a:t>
            </a:r>
            <a:endParaRPr lang="en-US"/>
          </a:p>
        </p:txBody>
      </p:sp>
      <p:sp>
        <p:nvSpPr>
          <p:cNvPr id="6" name="Slide Number Placeholder 17"/>
          <p:cNvSpPr>
            <a:spLocks noGrp="1"/>
          </p:cNvSpPr>
          <p:nvPr>
            <p:ph type="sldNum" sz="quarter" idx="12"/>
          </p:nvPr>
        </p:nvSpPr>
        <p:spPr/>
        <p:txBody>
          <a:bodyPr/>
          <a:lstStyle>
            <a:lvl1pPr>
              <a:defRPr/>
            </a:lvl1pPr>
          </a:lstStyle>
          <a:p>
            <a:pPr>
              <a:defRPr/>
            </a:pPr>
            <a:fld id="{0A21CE2A-8097-4D94-B886-39642638EB9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E404955-5634-4A78-8FE7-BD696D5698D1}" type="datetime1">
              <a:rPr lang="en-US" smtClean="0"/>
              <a:pPr>
                <a:defRPr/>
              </a:pPr>
              <a:t>1/29/2014</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SAMMIE</a:t>
            </a:r>
            <a:endParaRPr lang="en-US"/>
          </a:p>
        </p:txBody>
      </p:sp>
      <p:sp>
        <p:nvSpPr>
          <p:cNvPr id="6" name="Slide Number Placeholder 17"/>
          <p:cNvSpPr>
            <a:spLocks noGrp="1"/>
          </p:cNvSpPr>
          <p:nvPr>
            <p:ph type="sldNum" sz="quarter" idx="12"/>
          </p:nvPr>
        </p:nvSpPr>
        <p:spPr/>
        <p:txBody>
          <a:bodyPr/>
          <a:lstStyle>
            <a:lvl1pPr>
              <a:defRPr/>
            </a:lvl1pPr>
          </a:lstStyle>
          <a:p>
            <a:pPr>
              <a:defRPr/>
            </a:pPr>
            <a:fld id="{A5E6861E-3C3C-4F40-9231-9E3E455989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128D13B-C58E-47E9-8B83-2CC03429D779}" type="datetime1">
              <a:rPr lang="en-US" smtClean="0"/>
              <a:pPr>
                <a:defRPr/>
              </a:pPr>
              <a:t>1/29/2014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SAMMIE</a:t>
            </a:r>
            <a:endParaRPr lang="en-US"/>
          </a:p>
        </p:txBody>
      </p:sp>
      <p:sp>
        <p:nvSpPr>
          <p:cNvPr id="6" name="Slide Number Placeholder 5"/>
          <p:cNvSpPr>
            <a:spLocks noGrp="1"/>
          </p:cNvSpPr>
          <p:nvPr>
            <p:ph type="sldNum" sz="quarter" idx="12"/>
          </p:nvPr>
        </p:nvSpPr>
        <p:spPr/>
        <p:txBody>
          <a:bodyPr/>
          <a:lstStyle>
            <a:lvl1pPr>
              <a:defRPr/>
            </a:lvl1pPr>
          </a:lstStyle>
          <a:p>
            <a:pPr>
              <a:defRPr/>
            </a:pPr>
            <a:fld id="{0BB8024F-FCF8-4717-82C6-31DCFEDF3E4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77ACAF61-3989-420D-93C3-48B95BE91484}" type="datetime1">
              <a:rPr lang="en-US" smtClean="0"/>
              <a:pPr>
                <a:defRPr/>
              </a:pPr>
              <a:t>1/29/2014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smtClean="0"/>
              <a:t>SAMMIE</a:t>
            </a:r>
            <a:endParaRPr lang="en-US"/>
          </a:p>
        </p:txBody>
      </p:sp>
      <p:sp>
        <p:nvSpPr>
          <p:cNvPr id="7" name="Slide Number Placeholder 17"/>
          <p:cNvSpPr>
            <a:spLocks noGrp="1"/>
          </p:cNvSpPr>
          <p:nvPr>
            <p:ph type="sldNum" sz="quarter" idx="12"/>
          </p:nvPr>
        </p:nvSpPr>
        <p:spPr/>
        <p:txBody>
          <a:bodyPr/>
          <a:lstStyle>
            <a:lvl1pPr>
              <a:defRPr/>
            </a:lvl1pPr>
          </a:lstStyle>
          <a:p>
            <a:pPr>
              <a:defRPr/>
            </a:pPr>
            <a:fld id="{684DDA77-3F68-44D3-9873-BC9D0C87637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5E9B8524-C516-4B50-B936-3A098B548D2F}" type="datetime1">
              <a:rPr lang="en-US" smtClean="0"/>
              <a:pPr>
                <a:defRPr/>
              </a:pPr>
              <a:t>1/29/2014</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smtClean="0"/>
              <a:t>SAMMIE</a:t>
            </a:r>
            <a:endParaRPr lang="en-US"/>
          </a:p>
        </p:txBody>
      </p:sp>
      <p:sp>
        <p:nvSpPr>
          <p:cNvPr id="9" name="Slide Number Placeholder 17"/>
          <p:cNvSpPr>
            <a:spLocks noGrp="1"/>
          </p:cNvSpPr>
          <p:nvPr>
            <p:ph type="sldNum" sz="quarter" idx="12"/>
          </p:nvPr>
        </p:nvSpPr>
        <p:spPr/>
        <p:txBody>
          <a:bodyPr/>
          <a:lstStyle>
            <a:lvl1pPr>
              <a:defRPr/>
            </a:lvl1pPr>
          </a:lstStyle>
          <a:p>
            <a:pPr>
              <a:defRPr/>
            </a:pPr>
            <a:fld id="{C08C3FFF-2120-462C-BB8A-B63B27288DA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709E9E42-FC53-410E-8E7D-1D282231C337}" type="datetime1">
              <a:rPr lang="en-US" smtClean="0"/>
              <a:pPr>
                <a:defRPr/>
              </a:pPr>
              <a:t>1/29/2014</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smtClean="0"/>
              <a:t>SAMMIE</a:t>
            </a:r>
            <a:endParaRPr lang="en-US"/>
          </a:p>
        </p:txBody>
      </p:sp>
      <p:sp>
        <p:nvSpPr>
          <p:cNvPr id="5" name="Slide Number Placeholder 17"/>
          <p:cNvSpPr>
            <a:spLocks noGrp="1"/>
          </p:cNvSpPr>
          <p:nvPr>
            <p:ph type="sldNum" sz="quarter" idx="12"/>
          </p:nvPr>
        </p:nvSpPr>
        <p:spPr/>
        <p:txBody>
          <a:bodyPr/>
          <a:lstStyle>
            <a:lvl1pPr>
              <a:defRPr/>
            </a:lvl1pPr>
          </a:lstStyle>
          <a:p>
            <a:pPr>
              <a:defRPr/>
            </a:pPr>
            <a:fld id="{967CE6DC-A3CB-4571-9327-EEC813720C7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3DDE507C-D2C9-43D7-9837-FA5DE64FBCF8}" type="datetime1">
              <a:rPr lang="en-US" smtClean="0"/>
              <a:pPr>
                <a:defRPr/>
              </a:pPr>
              <a:t>1/29/2014</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SAMMIE</a:t>
            </a:r>
            <a:endParaRPr lang="en-US"/>
          </a:p>
        </p:txBody>
      </p:sp>
      <p:sp>
        <p:nvSpPr>
          <p:cNvPr id="4" name="Slide Number Placeholder 17"/>
          <p:cNvSpPr>
            <a:spLocks noGrp="1"/>
          </p:cNvSpPr>
          <p:nvPr>
            <p:ph type="sldNum" sz="quarter" idx="12"/>
          </p:nvPr>
        </p:nvSpPr>
        <p:spPr/>
        <p:txBody>
          <a:bodyPr/>
          <a:lstStyle>
            <a:lvl1pPr>
              <a:defRPr/>
            </a:lvl1pPr>
          </a:lstStyle>
          <a:p>
            <a:pPr>
              <a:defRPr/>
            </a:pPr>
            <a:fld id="{2C28EEEA-F35B-4CAE-94BD-7A6E79C5592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E600B570-5FDD-49BF-ABC0-E69D66B076AE}" type="datetime1">
              <a:rPr lang="en-US" smtClean="0"/>
              <a:pPr>
                <a:defRPr/>
              </a:pPr>
              <a:t>1/29/2014</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smtClean="0"/>
              <a:t>SAMMIE</a:t>
            </a:r>
            <a:endParaRPr lang="en-US"/>
          </a:p>
        </p:txBody>
      </p:sp>
      <p:sp>
        <p:nvSpPr>
          <p:cNvPr id="7" name="Slide Number Placeholder 17"/>
          <p:cNvSpPr>
            <a:spLocks noGrp="1"/>
          </p:cNvSpPr>
          <p:nvPr>
            <p:ph type="sldNum" sz="quarter" idx="12"/>
          </p:nvPr>
        </p:nvSpPr>
        <p:spPr/>
        <p:txBody>
          <a:bodyPr/>
          <a:lstStyle>
            <a:lvl1pPr>
              <a:defRPr/>
            </a:lvl1pPr>
          </a:lstStyle>
          <a:p>
            <a:pPr>
              <a:defRPr/>
            </a:pPr>
            <a:fld id="{BC388B77-FB38-4B92-A580-9237B12D326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56F40C5-7302-4DD9-8CEE-FB70A08D333C}" type="datetime1">
              <a:rPr lang="en-US" smtClean="0"/>
              <a:pPr>
                <a:defRPr/>
              </a:pPr>
              <a:t>1/29/2014</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smtClean="0"/>
              <a:t>SAMMIE</a:t>
            </a: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58670CD2-779A-4B82-99A9-F5D7F25A997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052"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881F17EB-8ABD-43A1-9D32-D5284D75C546}" type="datetime1">
              <a:rPr lang="en-US" smtClean="0"/>
              <a:pPr>
                <a:defRPr/>
              </a:pPr>
              <a:t>1/29/2014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r>
              <a:rPr lang="en-US" smtClean="0"/>
              <a:t>SAMMIE</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C1B09074-3360-4D28-80A6-25CA2E69C907}" type="slidenum">
              <a:rPr lang="en-US"/>
              <a:pPr>
                <a:defRPr/>
              </a:pPr>
              <a:t>‹#›</a:t>
            </a:fld>
            <a:endParaRPr lang="en-US"/>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367" r:id="rId1"/>
    <p:sldLayoutId id="2147484359" r:id="rId2"/>
    <p:sldLayoutId id="2147484368" r:id="rId3"/>
    <p:sldLayoutId id="2147484360" r:id="rId4"/>
    <p:sldLayoutId id="2147484361" r:id="rId5"/>
    <p:sldLayoutId id="2147484362" r:id="rId6"/>
    <p:sldLayoutId id="2147484363" r:id="rId7"/>
    <p:sldLayoutId id="2147484364" r:id="rId8"/>
    <p:sldLayoutId id="2147484369" r:id="rId9"/>
    <p:sldLayoutId id="2147484365" r:id="rId10"/>
    <p:sldLayoutId id="2147484366"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upload.wikimedia.org/wikipedia/commons/f/fc/Hemodialysismachine.jpg" TargetMode="Externa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Microsoft_Office_PowerPoint_97-2003_Presentation1.ppt"/><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457200" y="274638"/>
          <a:ext cx="8229600" cy="6278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967CE6DC-A3CB-4571-9327-EEC813720C7F}" type="slidenum">
              <a:rPr lang="en-US" smtClean="0"/>
              <a:pPr>
                <a:defRPr/>
              </a:pPr>
              <a:t>1</a:t>
            </a:fld>
            <a:endParaRPr lang="en-US"/>
          </a:p>
        </p:txBody>
      </p:sp>
      <p:sp>
        <p:nvSpPr>
          <p:cNvPr id="4" name="Footer Placeholder 3"/>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30163"/>
            <a:ext cx="7772400" cy="46037"/>
          </a:xfrm>
        </p:spPr>
        <p:txBody>
          <a:bodyPr rtlCol="0">
            <a:normAutofit fontScale="90000"/>
          </a:bodyPr>
          <a:lstStyle/>
          <a:p>
            <a:pPr eaLnBrk="1" fontAlgn="auto" hangingPunct="1">
              <a:spcAft>
                <a:spcPts val="0"/>
              </a:spcAft>
              <a:defRPr/>
            </a:pPr>
            <a:endParaRPr lang="en-US" dirty="0" smtClean="0"/>
          </a:p>
        </p:txBody>
      </p:sp>
      <p:sp>
        <p:nvSpPr>
          <p:cNvPr id="15363" name="Subtitle 4"/>
          <p:cNvSpPr>
            <a:spLocks noGrp="1"/>
          </p:cNvSpPr>
          <p:nvPr>
            <p:ph type="subTitle" idx="1"/>
          </p:nvPr>
        </p:nvSpPr>
        <p:spPr>
          <a:xfrm>
            <a:off x="609600" y="685800"/>
            <a:ext cx="7848600" cy="5867400"/>
          </a:xfrm>
        </p:spPr>
        <p:txBody>
          <a:bodyPr/>
          <a:lstStyle/>
          <a:p>
            <a:pPr marR="0" algn="l" eaLnBrk="1" hangingPunct="1">
              <a:buFont typeface="Arial" charset="0"/>
              <a:buChar char="•"/>
            </a:pPr>
            <a:r>
              <a:rPr lang="en-US" u="sng" dirty="0" smtClean="0"/>
              <a:t>Family social history:- </a:t>
            </a:r>
            <a:r>
              <a:rPr lang="en-US" dirty="0" smtClean="0"/>
              <a:t>family history of kidney disease, urinary stones, diabetes, hypertension, gout.</a:t>
            </a:r>
          </a:p>
          <a:p>
            <a:pPr marR="0" eaLnBrk="1" hangingPunct="1">
              <a:buFont typeface="Arial" charset="0"/>
              <a:buChar char="•"/>
            </a:pPr>
            <a:r>
              <a:rPr lang="en-US" dirty="0" smtClean="0"/>
              <a:t>History of alcohol intake</a:t>
            </a:r>
          </a:p>
          <a:p>
            <a:pPr marR="0" algn="l" eaLnBrk="1" hangingPunct="1">
              <a:buFont typeface="Arial" charset="0"/>
              <a:buChar char="•"/>
            </a:pPr>
            <a:r>
              <a:rPr lang="en-US" dirty="0" smtClean="0"/>
              <a:t>Occupational hazards e.g. exposure to chemicals, tar, asbestos</a:t>
            </a:r>
          </a:p>
          <a:p>
            <a:pPr marR="0" algn="l" eaLnBrk="1" hangingPunct="1">
              <a:buFont typeface="Arial" charset="0"/>
              <a:buChar char="•"/>
            </a:pPr>
            <a:r>
              <a:rPr lang="en-US" u="sng" dirty="0" smtClean="0"/>
              <a:t>Gynecological history:- </a:t>
            </a:r>
            <a:r>
              <a:rPr lang="en-US" dirty="0" smtClean="0"/>
              <a:t>number and type of deliveries</a:t>
            </a:r>
          </a:p>
          <a:p>
            <a:pPr marR="0" eaLnBrk="1" hangingPunct="1">
              <a:buFont typeface="Arial" charset="0"/>
              <a:buChar char="•"/>
            </a:pPr>
            <a:endParaRPr lang="en-US" u="sng" dirty="0" smtClean="0"/>
          </a:p>
          <a:p>
            <a:pPr marR="0" algn="ctr" eaLnBrk="1" hangingPunct="1"/>
            <a:r>
              <a:rPr lang="en-US" u="sng" dirty="0" smtClean="0">
                <a:solidFill>
                  <a:srgbClr val="FF0000"/>
                </a:solidFill>
              </a:rPr>
              <a:t>PHYSICAL EXAMINATION</a:t>
            </a:r>
          </a:p>
          <a:p>
            <a:pPr marR="0" algn="l" eaLnBrk="1" hangingPunct="1">
              <a:buFont typeface="Arial" charset="0"/>
              <a:buChar char="•"/>
            </a:pPr>
            <a:r>
              <a:rPr lang="en-US" u="sng" dirty="0" smtClean="0"/>
              <a:t>INSPECTION: </a:t>
            </a:r>
            <a:r>
              <a:rPr lang="en-US" dirty="0" smtClean="0"/>
              <a:t>head to toe examination to detect any changes. Face- puffiness? </a:t>
            </a:r>
            <a:r>
              <a:rPr lang="en-US" dirty="0" err="1" smtClean="0"/>
              <a:t>Oedema</a:t>
            </a:r>
            <a:r>
              <a:rPr lang="en-US" dirty="0" smtClean="0"/>
              <a:t>? </a:t>
            </a:r>
          </a:p>
          <a:p>
            <a:pPr marR="0" algn="l" eaLnBrk="1" hangingPunct="1">
              <a:buFont typeface="Arial" charset="0"/>
              <a:buChar char="•"/>
            </a:pPr>
            <a:r>
              <a:rPr lang="en-US" dirty="0" smtClean="0"/>
              <a:t>Skin-yellowish? Due to accumulation of nitrogenous wastes. Skin excoriation due to uremic crystals. Pale due to </a:t>
            </a:r>
            <a:r>
              <a:rPr lang="en-US" dirty="0" err="1" smtClean="0"/>
              <a:t>anaemia</a:t>
            </a:r>
            <a:r>
              <a:rPr lang="en-US" dirty="0" smtClean="0"/>
              <a:t>.</a:t>
            </a:r>
          </a:p>
          <a:p>
            <a:pPr marR="0" eaLnBrk="1" hangingPunct="1"/>
            <a:endParaRPr lang="en-US" sz="2200" dirty="0" smtClean="0"/>
          </a:p>
          <a:p>
            <a:pPr marR="0" eaLnBrk="1" hangingPunct="1"/>
            <a:endParaRPr lang="en-US"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06499" name="Content Placeholder 2"/>
          <p:cNvSpPr>
            <a:spLocks noGrp="1"/>
          </p:cNvSpPr>
          <p:nvPr>
            <p:ph idx="1"/>
          </p:nvPr>
        </p:nvSpPr>
        <p:spPr>
          <a:xfrm>
            <a:off x="0" y="0"/>
            <a:ext cx="9144000" cy="6858000"/>
          </a:xfrm>
        </p:spPr>
        <p:txBody>
          <a:bodyPr/>
          <a:lstStyle/>
          <a:p>
            <a:pPr marL="514350" indent="-514350" eaLnBrk="1" hangingPunct="1">
              <a:buFont typeface="Arial" charset="0"/>
              <a:buAutoNum type="arabicPeriod" startAt="6"/>
            </a:pPr>
            <a:r>
              <a:rPr lang="en-US" u="sng" smtClean="0"/>
              <a:t>Hematological manifestations:</a:t>
            </a:r>
          </a:p>
          <a:p>
            <a:pPr marL="914400" lvl="1" indent="-514350" eaLnBrk="1" hangingPunct="1"/>
            <a:r>
              <a:rPr lang="en-US" sz="2600" smtClean="0"/>
              <a:t>Anaemia due to lack of erythropoietin, hemolysis and GI losses.</a:t>
            </a:r>
          </a:p>
          <a:p>
            <a:pPr marL="914400" lvl="1" indent="-514350" eaLnBrk="1" hangingPunct="1"/>
            <a:r>
              <a:rPr lang="en-US" sz="2600" smtClean="0"/>
              <a:t>Clotting abnormalitites</a:t>
            </a:r>
          </a:p>
          <a:p>
            <a:pPr marL="914400" lvl="1" indent="-514350" eaLnBrk="1" hangingPunct="1"/>
            <a:r>
              <a:rPr lang="en-US" sz="2600" smtClean="0"/>
              <a:t>Lowered immunity</a:t>
            </a:r>
          </a:p>
          <a:p>
            <a:pPr marL="514350" indent="-514350" eaLnBrk="1" hangingPunct="1">
              <a:buFont typeface="Arial" charset="0"/>
              <a:buAutoNum type="arabicPeriod" startAt="7"/>
            </a:pPr>
            <a:r>
              <a:rPr lang="en-US" u="sng" smtClean="0"/>
              <a:t>Musculoskeletal manifestations:</a:t>
            </a:r>
          </a:p>
          <a:p>
            <a:pPr marL="914400" lvl="1" indent="-514350" eaLnBrk="1" hangingPunct="1"/>
            <a:r>
              <a:rPr lang="en-US" sz="2600" smtClean="0"/>
              <a:t>muscle cramps due to loss of calcium, loss of muscle strength, bone pain and fractures.</a:t>
            </a:r>
          </a:p>
          <a:p>
            <a:pPr marL="914400" lvl="1" indent="-514350" eaLnBrk="1" hangingPunct="1"/>
            <a:r>
              <a:rPr lang="en-US" sz="2600" smtClean="0"/>
              <a:t>Renal osteodystrophy- demineralization of bone secondary to hypocalcemia and hyperphosphatemia.</a:t>
            </a:r>
          </a:p>
          <a:p>
            <a:pPr marL="514350" indent="-514350" eaLnBrk="1" hangingPunct="1">
              <a:buFont typeface="Arial" charset="0"/>
              <a:buAutoNum type="arabicPeriod" startAt="8"/>
            </a:pPr>
            <a:r>
              <a:rPr lang="en-US" u="sng" smtClean="0"/>
              <a:t>Reproductive system:</a:t>
            </a:r>
          </a:p>
          <a:p>
            <a:pPr marL="914400" lvl="1" indent="-514350" eaLnBrk="1" hangingPunct="1"/>
            <a:r>
              <a:rPr lang="en-US" sz="2600" smtClean="0"/>
              <a:t>Amenorrhea, infertility, testicular atrophy, decreased libido, oligospermia &amp; reduced sperm motility.</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100</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07523" name="Content Placeholder 2"/>
          <p:cNvSpPr>
            <a:spLocks noGrp="1"/>
          </p:cNvSpPr>
          <p:nvPr>
            <p:ph idx="1"/>
          </p:nvPr>
        </p:nvSpPr>
        <p:spPr>
          <a:xfrm>
            <a:off x="0" y="0"/>
            <a:ext cx="9144000" cy="6858000"/>
          </a:xfrm>
        </p:spPr>
        <p:txBody>
          <a:bodyPr/>
          <a:lstStyle/>
          <a:p>
            <a:pPr eaLnBrk="1" hangingPunct="1">
              <a:buFont typeface="Arial" charset="0"/>
              <a:buNone/>
            </a:pPr>
            <a:r>
              <a:rPr lang="en-US" b="1" u="sng" smtClean="0"/>
              <a:t>STAGES OF CHRONIC RENAL DISEASE</a:t>
            </a:r>
          </a:p>
          <a:p>
            <a:pPr eaLnBrk="1" hangingPunct="1"/>
            <a:r>
              <a:rPr lang="en-US" smtClean="0"/>
              <a:t>Staging is based on GFR. Normal is 125mls/min. GFR is the amount of plasma filtered through the gllomeruli per unit time.</a:t>
            </a:r>
          </a:p>
          <a:p>
            <a:pPr eaLnBrk="1" hangingPunct="1">
              <a:buFont typeface="Arial" charset="0"/>
              <a:buNone/>
            </a:pPr>
            <a:r>
              <a:rPr lang="en-US" smtClean="0"/>
              <a:t>	</a:t>
            </a:r>
            <a:r>
              <a:rPr lang="en-US" b="1" smtClean="0"/>
              <a:t>stage 1: 	</a:t>
            </a:r>
            <a:r>
              <a:rPr lang="en-US" smtClean="0"/>
              <a:t>kidney damage with normal or increased GFR</a:t>
            </a:r>
          </a:p>
          <a:p>
            <a:pPr eaLnBrk="1" hangingPunct="1">
              <a:buFont typeface="Arial" charset="0"/>
              <a:buNone/>
            </a:pPr>
            <a:r>
              <a:rPr lang="en-US" smtClean="0"/>
              <a:t>			GFR is greater than 90ml/min.</a:t>
            </a:r>
          </a:p>
          <a:p>
            <a:pPr eaLnBrk="1" hangingPunct="1">
              <a:buFont typeface="Arial" charset="0"/>
              <a:buNone/>
            </a:pPr>
            <a:r>
              <a:rPr lang="en-US" smtClean="0"/>
              <a:t>	</a:t>
            </a:r>
            <a:r>
              <a:rPr lang="en-US" b="1" smtClean="0"/>
              <a:t>stage 2:	</a:t>
            </a:r>
            <a:r>
              <a:rPr lang="en-US" smtClean="0"/>
              <a:t>GFR 60 – 89ml/min</a:t>
            </a:r>
          </a:p>
          <a:p>
            <a:pPr eaLnBrk="1" hangingPunct="1">
              <a:buFont typeface="Arial" charset="0"/>
              <a:buNone/>
            </a:pPr>
            <a:r>
              <a:rPr lang="en-US" smtClean="0"/>
              <a:t>			mild decrease in GFR</a:t>
            </a:r>
          </a:p>
          <a:p>
            <a:pPr eaLnBrk="1" hangingPunct="1">
              <a:buFont typeface="Arial" charset="0"/>
              <a:buNone/>
            </a:pPr>
            <a:r>
              <a:rPr lang="en-US" smtClean="0"/>
              <a:t>	</a:t>
            </a:r>
            <a:r>
              <a:rPr lang="en-US" b="1" smtClean="0"/>
              <a:t>Stage 3:	</a:t>
            </a:r>
            <a:r>
              <a:rPr lang="en-US" smtClean="0"/>
              <a:t>GFR 30 – 59ml/min </a:t>
            </a:r>
          </a:p>
          <a:p>
            <a:pPr eaLnBrk="1" hangingPunct="1">
              <a:buFont typeface="Arial" charset="0"/>
              <a:buNone/>
            </a:pPr>
            <a:r>
              <a:rPr lang="en-US" smtClean="0"/>
              <a:t>			moderate decrease in GFR</a:t>
            </a:r>
          </a:p>
          <a:p>
            <a:pPr eaLnBrk="1" hangingPunct="1">
              <a:buFont typeface="Arial" charset="0"/>
              <a:buNone/>
            </a:pPr>
            <a:r>
              <a:rPr lang="en-US" smtClean="0"/>
              <a:t>	</a:t>
            </a:r>
            <a:r>
              <a:rPr lang="en-US" b="1" smtClean="0"/>
              <a:t>Stage 4:	</a:t>
            </a:r>
            <a:r>
              <a:rPr lang="en-US" smtClean="0"/>
              <a:t>GFR 15 – 29ml/min</a:t>
            </a:r>
          </a:p>
          <a:p>
            <a:pPr eaLnBrk="1" hangingPunct="1">
              <a:buFont typeface="Arial" charset="0"/>
              <a:buNone/>
            </a:pPr>
            <a:r>
              <a:rPr lang="en-US" smtClean="0"/>
              <a:t>			severe decrease in GFR</a:t>
            </a:r>
          </a:p>
          <a:p>
            <a:pPr eaLnBrk="1" hangingPunct="1">
              <a:buFont typeface="Arial" charset="0"/>
              <a:buNone/>
            </a:pPr>
            <a:r>
              <a:rPr lang="en-US" smtClean="0"/>
              <a:t>	</a:t>
            </a:r>
            <a:r>
              <a:rPr lang="en-US" b="1" smtClean="0"/>
              <a:t>Stage 5:	</a:t>
            </a:r>
            <a:r>
              <a:rPr lang="en-US" smtClean="0"/>
              <a:t>GFR less than 15ml/min</a:t>
            </a:r>
          </a:p>
          <a:p>
            <a:pPr eaLnBrk="1" hangingPunct="1">
              <a:buFont typeface="Arial" charset="0"/>
              <a:buNone/>
            </a:pPr>
            <a:r>
              <a:rPr lang="en-US" smtClean="0"/>
              <a:t>			kidney failure</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101</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9939" name="Content Placeholder 2"/>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smtClean="0"/>
              <a:t>Assessment &amp; diagnostic findings:</a:t>
            </a:r>
          </a:p>
          <a:p>
            <a:pPr marL="514350" indent="-514350" eaLnBrk="1" fontAlgn="auto" hangingPunct="1">
              <a:spcAft>
                <a:spcPts val="0"/>
              </a:spcAft>
              <a:buClr>
                <a:schemeClr val="accent3"/>
              </a:buClr>
              <a:buFont typeface="+mj-lt"/>
              <a:buAutoNum type="arabicPeriod"/>
              <a:defRPr/>
            </a:pPr>
            <a:r>
              <a:rPr lang="en-US" dirty="0" smtClean="0"/>
              <a:t>GFR – the amount of plasma filtered through the </a:t>
            </a:r>
            <a:r>
              <a:rPr lang="en-US" dirty="0" err="1" smtClean="0"/>
              <a:t>glomeruli</a:t>
            </a:r>
            <a:r>
              <a:rPr lang="en-US" dirty="0" smtClean="0"/>
              <a:t> per unit time.</a:t>
            </a:r>
          </a:p>
          <a:p>
            <a:pPr marL="514350" indent="-514350" eaLnBrk="1" fontAlgn="auto" hangingPunct="1">
              <a:spcAft>
                <a:spcPts val="0"/>
              </a:spcAft>
              <a:buClr>
                <a:schemeClr val="accent3"/>
              </a:buClr>
              <a:buFont typeface="+mj-lt"/>
              <a:buAutoNum type="arabicPeriod"/>
              <a:defRPr/>
            </a:pPr>
            <a:r>
              <a:rPr lang="en-US" dirty="0" smtClean="0"/>
              <a:t>Serum creatinine &amp; BUN</a:t>
            </a:r>
          </a:p>
          <a:p>
            <a:pPr marL="514350" indent="-514350" eaLnBrk="1" fontAlgn="auto" hangingPunct="1">
              <a:spcAft>
                <a:spcPts val="0"/>
              </a:spcAft>
              <a:buClr>
                <a:schemeClr val="accent3"/>
              </a:buClr>
              <a:buFont typeface="+mj-lt"/>
              <a:buAutoNum type="arabicPeriod"/>
              <a:defRPr/>
            </a:pPr>
            <a:r>
              <a:rPr lang="en-US" dirty="0" err="1" smtClean="0"/>
              <a:t>FHg</a:t>
            </a:r>
            <a:r>
              <a:rPr lang="en-US" dirty="0" smtClean="0"/>
              <a:t> – </a:t>
            </a:r>
            <a:r>
              <a:rPr lang="en-US" dirty="0" err="1" smtClean="0"/>
              <a:t>anaemia</a:t>
            </a:r>
            <a:endParaRPr lang="en-US" dirty="0" smtClean="0"/>
          </a:p>
          <a:p>
            <a:pPr marL="514350" indent="-514350" eaLnBrk="1" fontAlgn="auto" hangingPunct="1">
              <a:spcAft>
                <a:spcPts val="0"/>
              </a:spcAft>
              <a:buClr>
                <a:schemeClr val="accent3"/>
              </a:buClr>
              <a:buFont typeface="+mj-lt"/>
              <a:buAutoNum type="arabicPeriod"/>
              <a:defRPr/>
            </a:pPr>
            <a:r>
              <a:rPr lang="en-US" dirty="0" smtClean="0"/>
              <a:t>Urea &amp; electrolytes – sodium &amp; potassium</a:t>
            </a:r>
          </a:p>
          <a:p>
            <a:pPr marL="514350" indent="-514350" eaLnBrk="1" fontAlgn="auto" hangingPunct="1">
              <a:spcAft>
                <a:spcPts val="0"/>
              </a:spcAft>
              <a:buClr>
                <a:schemeClr val="accent3"/>
              </a:buClr>
              <a:buFont typeface="+mj-lt"/>
              <a:buAutoNum type="arabicPeriod"/>
              <a:defRPr/>
            </a:pPr>
            <a:r>
              <a:rPr lang="en-US" dirty="0" smtClean="0"/>
              <a:t>Serum calcium &amp; phosphate levels.</a:t>
            </a:r>
          </a:p>
          <a:p>
            <a:pPr marL="514350" indent="-514350" eaLnBrk="1" fontAlgn="auto" hangingPunct="1">
              <a:spcAft>
                <a:spcPts val="0"/>
              </a:spcAft>
              <a:buClr>
                <a:schemeClr val="accent3"/>
              </a:buClr>
              <a:buFont typeface="Arial" charset="0"/>
              <a:buNone/>
              <a:defRPr/>
            </a:pPr>
            <a:endParaRPr lang="en-US" dirty="0" smtClean="0"/>
          </a:p>
          <a:p>
            <a:pPr marL="514350" indent="-514350" algn="ctr" eaLnBrk="1" fontAlgn="auto" hangingPunct="1">
              <a:spcAft>
                <a:spcPts val="0"/>
              </a:spcAft>
              <a:buClr>
                <a:schemeClr val="accent3"/>
              </a:buClr>
              <a:buFont typeface="Arial" charset="0"/>
              <a:buNone/>
              <a:defRPr/>
            </a:pPr>
            <a:r>
              <a:rPr lang="en-US" b="1" u="sng" dirty="0" smtClean="0"/>
              <a:t>MANAGEMENT</a:t>
            </a:r>
          </a:p>
          <a:p>
            <a:pPr marL="514350" indent="-514350" eaLnBrk="1" fontAlgn="auto" hangingPunct="1">
              <a:spcAft>
                <a:spcPts val="0"/>
              </a:spcAft>
              <a:buClr>
                <a:schemeClr val="accent3"/>
              </a:buClr>
              <a:buFont typeface="Arial" pitchFamily="34" charset="0"/>
              <a:buChar char="•"/>
              <a:defRPr/>
            </a:pPr>
            <a:r>
              <a:rPr lang="en-US" dirty="0" smtClean="0"/>
              <a:t>The goal of management is to maintain kidney function &amp; homeostasis for as long as possible.</a:t>
            </a:r>
          </a:p>
          <a:p>
            <a:pPr marL="514350" indent="-514350" eaLnBrk="1" fontAlgn="auto" hangingPunct="1">
              <a:spcAft>
                <a:spcPts val="0"/>
              </a:spcAft>
              <a:buClr>
                <a:schemeClr val="accent3"/>
              </a:buClr>
              <a:buFont typeface="Arial" pitchFamily="34" charset="0"/>
              <a:buChar char="•"/>
              <a:defRPr/>
            </a:pPr>
            <a:r>
              <a:rPr lang="en-US" dirty="0" smtClean="0"/>
              <a:t>All factors that contribute to ESRD and are reversible are identified and treated.</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102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40963" name="Content Placeholder 2"/>
          <p:cNvSpPr>
            <a:spLocks noGrp="1"/>
          </p:cNvSpPr>
          <p:nvPr>
            <p:ph idx="1"/>
          </p:nvPr>
        </p:nvSpPr>
        <p:spPr>
          <a:xfrm>
            <a:off x="0" y="0"/>
            <a:ext cx="9144000" cy="6858000"/>
          </a:xfrm>
        </p:spPr>
        <p:txBody>
          <a:bodyPr rtlCol="0">
            <a:normAutofit lnSpcReduction="10000"/>
          </a:bodyPr>
          <a:lstStyle/>
          <a:p>
            <a:pPr marL="274320" indent="-274320" eaLnBrk="1" fontAlgn="auto" hangingPunct="1">
              <a:spcAft>
                <a:spcPts val="0"/>
              </a:spcAft>
              <a:buClr>
                <a:schemeClr val="accent3"/>
              </a:buClr>
              <a:buFont typeface="Arial" charset="0"/>
              <a:buNone/>
              <a:defRPr/>
            </a:pPr>
            <a:r>
              <a:rPr lang="en-US" b="1" u="sng" dirty="0" smtClean="0"/>
              <a:t>a) Pharmacotherapy </a:t>
            </a:r>
          </a:p>
          <a:p>
            <a:pPr marL="514350" indent="-514350" eaLnBrk="1" fontAlgn="auto" hangingPunct="1">
              <a:spcAft>
                <a:spcPts val="0"/>
              </a:spcAft>
              <a:buClr>
                <a:schemeClr val="accent3"/>
              </a:buClr>
              <a:buFont typeface="+mj-lt"/>
              <a:buAutoNum type="arabicPeriod"/>
              <a:defRPr/>
            </a:pPr>
            <a:r>
              <a:rPr lang="en-US" dirty="0" smtClean="0"/>
              <a:t>Calcium supplements &amp; phosphorus binders are given to treat </a:t>
            </a:r>
            <a:r>
              <a:rPr lang="en-US" dirty="0" err="1" smtClean="0"/>
              <a:t>hyperphosphatemia</a:t>
            </a:r>
            <a:r>
              <a:rPr lang="en-US" dirty="0" smtClean="0"/>
              <a:t> &amp; </a:t>
            </a:r>
            <a:r>
              <a:rPr lang="en-US" dirty="0" err="1" smtClean="0"/>
              <a:t>hypocalcemia</a:t>
            </a:r>
            <a:r>
              <a:rPr lang="en-US" dirty="0" smtClean="0"/>
              <a:t>. They bind dietary phosphorus in the intestinal tract. All binding agents must be administered with food to be effective. Magnesium based antacids are avoided to prevent Mg toxicity( antacids are given to prevent GIT ulceration).</a:t>
            </a:r>
          </a:p>
          <a:p>
            <a:pPr marL="514350" indent="-514350" eaLnBrk="1" fontAlgn="auto" hangingPunct="1">
              <a:spcAft>
                <a:spcPts val="0"/>
              </a:spcAft>
              <a:buClr>
                <a:schemeClr val="accent3"/>
              </a:buClr>
              <a:buFont typeface="+mj-lt"/>
              <a:buAutoNum type="arabicPeriod"/>
              <a:defRPr/>
            </a:pPr>
            <a:r>
              <a:rPr lang="en-US" dirty="0" err="1" smtClean="0"/>
              <a:t>Antihypertensives</a:t>
            </a:r>
            <a:r>
              <a:rPr lang="en-US" dirty="0" smtClean="0"/>
              <a:t> &amp; cardiovascular agents for HPTN &amp; heart failure. HPTN is managed by intravascular volume control and </a:t>
            </a:r>
            <a:r>
              <a:rPr lang="en-US" dirty="0" err="1" smtClean="0"/>
              <a:t>antihypertensives</a:t>
            </a:r>
            <a:r>
              <a:rPr lang="en-US" dirty="0" smtClean="0"/>
              <a:t>.</a:t>
            </a:r>
            <a:endParaRPr lang="en-US" sz="1400" dirty="0" smtClean="0"/>
          </a:p>
          <a:p>
            <a:pPr marL="514350" indent="-514350" eaLnBrk="1" fontAlgn="auto" hangingPunct="1">
              <a:spcAft>
                <a:spcPts val="0"/>
              </a:spcAft>
              <a:buClr>
                <a:schemeClr val="accent3"/>
              </a:buClr>
              <a:buFont typeface="Arial" charset="0"/>
              <a:buNone/>
              <a:defRPr/>
            </a:pPr>
            <a:r>
              <a:rPr lang="en-US" sz="1400" dirty="0" smtClean="0"/>
              <a:t>		</a:t>
            </a:r>
            <a:r>
              <a:rPr lang="en-US" dirty="0" smtClean="0"/>
              <a:t>calcium channel blockers – </a:t>
            </a:r>
            <a:r>
              <a:rPr lang="en-US" dirty="0" err="1" smtClean="0"/>
              <a:t>nifedipine</a:t>
            </a:r>
            <a:r>
              <a:rPr lang="en-US" dirty="0" smtClean="0"/>
              <a:t>, </a:t>
            </a:r>
            <a:r>
              <a:rPr lang="en-US" dirty="0" err="1" smtClean="0"/>
              <a:t>amilodipine</a:t>
            </a:r>
            <a:endParaRPr lang="en-US" dirty="0" smtClean="0"/>
          </a:p>
          <a:p>
            <a:pPr marL="514350" indent="-514350" eaLnBrk="1" fontAlgn="auto" hangingPunct="1">
              <a:spcAft>
                <a:spcPts val="0"/>
              </a:spcAft>
              <a:buClr>
                <a:schemeClr val="accent3"/>
              </a:buClr>
              <a:buFont typeface="Arial" charset="0"/>
              <a:buNone/>
              <a:defRPr/>
            </a:pPr>
            <a:r>
              <a:rPr lang="en-US" dirty="0" smtClean="0"/>
              <a:t>		ACE inhibitors – </a:t>
            </a:r>
            <a:r>
              <a:rPr lang="en-US" dirty="0" err="1" smtClean="0"/>
              <a:t>enalapril</a:t>
            </a:r>
            <a:r>
              <a:rPr lang="en-US" dirty="0" smtClean="0"/>
              <a:t>, </a:t>
            </a:r>
            <a:r>
              <a:rPr lang="en-US" dirty="0" err="1" smtClean="0"/>
              <a:t>captopril</a:t>
            </a:r>
            <a:endParaRPr lang="en-US" dirty="0" smtClean="0"/>
          </a:p>
          <a:p>
            <a:pPr marL="514350" indent="-514350" eaLnBrk="1" fontAlgn="auto" hangingPunct="1">
              <a:spcAft>
                <a:spcPts val="0"/>
              </a:spcAft>
              <a:buClr>
                <a:schemeClr val="accent3"/>
              </a:buClr>
              <a:buFont typeface="Arial" charset="0"/>
              <a:buNone/>
              <a:defRPr/>
            </a:pPr>
            <a:r>
              <a:rPr lang="en-US" dirty="0" smtClean="0"/>
              <a:t>		vasodilators – </a:t>
            </a:r>
            <a:r>
              <a:rPr lang="en-US" dirty="0" err="1" smtClean="0"/>
              <a:t>hydralazine</a:t>
            </a:r>
            <a:r>
              <a:rPr lang="en-US" dirty="0" smtClean="0"/>
              <a:t> </a:t>
            </a:r>
          </a:p>
          <a:p>
            <a:pPr marL="514350" indent="-514350" eaLnBrk="1" fontAlgn="auto" hangingPunct="1">
              <a:spcAft>
                <a:spcPts val="0"/>
              </a:spcAft>
              <a:buClr>
                <a:schemeClr val="accent3"/>
              </a:buClr>
              <a:buFont typeface="Arial" pitchFamily="34" charset="0"/>
              <a:buChar char="•"/>
              <a:defRPr/>
            </a:pPr>
            <a:r>
              <a:rPr lang="en-US" dirty="0" smtClean="0"/>
              <a:t>Heart failure and pulmonary edema may be treated with fluid restriction, low sodium diet, diuretics, </a:t>
            </a:r>
            <a:r>
              <a:rPr lang="en-US" dirty="0" err="1" smtClean="0"/>
              <a:t>inotropic</a:t>
            </a:r>
            <a:r>
              <a:rPr lang="en-US" dirty="0" smtClean="0"/>
              <a:t> agents e.g. </a:t>
            </a:r>
            <a:r>
              <a:rPr lang="en-US" dirty="0" err="1" smtClean="0"/>
              <a:t>digoxin</a:t>
            </a:r>
            <a:r>
              <a:rPr lang="en-US" dirty="0" smtClean="0"/>
              <a:t> &amp; </a:t>
            </a:r>
            <a:r>
              <a:rPr lang="en-US" dirty="0" err="1" smtClean="0"/>
              <a:t>dobutamine</a:t>
            </a:r>
            <a:r>
              <a:rPr lang="en-US" dirty="0" smtClean="0"/>
              <a:t> &amp; dialysis.</a:t>
            </a:r>
          </a:p>
          <a:p>
            <a:pPr marL="514350" indent="-514350" eaLnBrk="1" fontAlgn="auto" hangingPunct="1">
              <a:spcAft>
                <a:spcPts val="0"/>
              </a:spcAft>
              <a:buClr>
                <a:schemeClr val="accent3"/>
              </a:buClr>
              <a:buFont typeface="Arial" charset="0"/>
              <a:buNone/>
              <a:defRPr/>
            </a:pPr>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103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43011" name="Content Placeholder 2"/>
          <p:cNvSpPr>
            <a:spLocks noGrp="1"/>
          </p:cNvSpPr>
          <p:nvPr>
            <p:ph idx="1"/>
          </p:nvPr>
        </p:nvSpPr>
        <p:spPr>
          <a:xfrm>
            <a:off x="0" y="0"/>
            <a:ext cx="9144000" cy="6858000"/>
          </a:xfrm>
        </p:spPr>
        <p:txBody>
          <a:bodyPr rtlCol="0">
            <a:normAutofit lnSpcReduction="10000"/>
          </a:bodyPr>
          <a:lstStyle/>
          <a:p>
            <a:pPr marL="514350" indent="-514350" eaLnBrk="1" fontAlgn="auto" hangingPunct="1">
              <a:spcAft>
                <a:spcPts val="0"/>
              </a:spcAft>
              <a:buClr>
                <a:schemeClr val="accent3"/>
              </a:buClr>
              <a:buFont typeface="Arial" charset="0"/>
              <a:buAutoNum type="arabicPeriod" startAt="3"/>
              <a:defRPr/>
            </a:pPr>
            <a:r>
              <a:rPr lang="en-US" smtClean="0"/>
              <a:t>Antisezuire agents – neurologic abnormalitites may occur so the patient is observed for early evidence of slight twitching, headache, delirium or seizures. </a:t>
            </a:r>
          </a:p>
          <a:p>
            <a:pPr marL="514350" indent="-514350" eaLnBrk="1" fontAlgn="auto" hangingPunct="1">
              <a:spcAft>
                <a:spcPts val="0"/>
              </a:spcAft>
              <a:buClr>
                <a:schemeClr val="accent3"/>
              </a:buClr>
              <a:buFont typeface="Arial" charset="0"/>
              <a:buNone/>
              <a:defRPr/>
            </a:pPr>
            <a:r>
              <a:rPr lang="en-US" smtClean="0"/>
              <a:t>	give IV diazepam 10 – 20mg or phenytoin to control seizures.</a:t>
            </a:r>
          </a:p>
          <a:p>
            <a:pPr marL="514350" indent="-514350" eaLnBrk="1" fontAlgn="auto" hangingPunct="1">
              <a:spcAft>
                <a:spcPts val="0"/>
              </a:spcAft>
              <a:buClr>
                <a:schemeClr val="accent3"/>
              </a:buClr>
              <a:buFont typeface="Arial" charset="0"/>
              <a:buAutoNum type="arabicPeriod" startAt="4"/>
              <a:defRPr/>
            </a:pPr>
            <a:r>
              <a:rPr lang="en-US" smtClean="0"/>
              <a:t>Anaemia associated with chronic renal failure is treated with recombinant erythropoietin.</a:t>
            </a:r>
          </a:p>
          <a:p>
            <a:pPr marL="514350" indent="-514350" eaLnBrk="1" fontAlgn="auto" hangingPunct="1">
              <a:spcAft>
                <a:spcPts val="0"/>
              </a:spcAft>
              <a:buClr>
                <a:schemeClr val="accent3"/>
              </a:buClr>
              <a:buFont typeface="Arial" pitchFamily="34" charset="0"/>
              <a:buChar char="•"/>
              <a:defRPr/>
            </a:pPr>
            <a:r>
              <a:rPr lang="en-US" smtClean="0"/>
              <a:t>Patients with anaemia &amp; hematocrit less than 30% are started on erythropoietin IV/SC 3 times a week. Adverse effects are HPTN, increased clotting of vascular access sites, seizures &amp; depletion of body iron stores.</a:t>
            </a:r>
          </a:p>
          <a:p>
            <a:pPr marL="514350" indent="-514350" eaLnBrk="1" fontAlgn="auto" hangingPunct="1">
              <a:spcAft>
                <a:spcPts val="0"/>
              </a:spcAft>
              <a:buClr>
                <a:schemeClr val="accent3"/>
              </a:buClr>
              <a:buFont typeface="Arial" pitchFamily="34" charset="0"/>
              <a:buChar char="•"/>
              <a:defRPr/>
            </a:pPr>
            <a:r>
              <a:rPr lang="en-US" smtClean="0"/>
              <a:t>Ensure adequate iron stores, Vit B12 &amp; folic acid.</a:t>
            </a:r>
          </a:p>
          <a:p>
            <a:pPr marL="514350" indent="-514350" eaLnBrk="1" fontAlgn="auto" hangingPunct="1">
              <a:spcAft>
                <a:spcPts val="0"/>
              </a:spcAft>
              <a:buClr>
                <a:schemeClr val="accent3"/>
              </a:buClr>
              <a:buFont typeface="Arial" charset="0"/>
              <a:buNone/>
              <a:defRPr/>
            </a:pPr>
            <a:r>
              <a:rPr lang="en-US" b="1" u="sng" smtClean="0"/>
              <a:t>b) Nutritional therapy:</a:t>
            </a:r>
          </a:p>
          <a:p>
            <a:pPr marL="514350" indent="-514350" eaLnBrk="1" fontAlgn="auto" hangingPunct="1">
              <a:spcAft>
                <a:spcPts val="0"/>
              </a:spcAft>
              <a:buClr>
                <a:schemeClr val="accent3"/>
              </a:buClr>
              <a:buFont typeface="Arial" pitchFamily="34" charset="0"/>
              <a:buChar char="•"/>
              <a:defRPr/>
            </a:pPr>
            <a:r>
              <a:rPr lang="en-US" smtClean="0"/>
              <a:t>Proteins are restricted because breakdown products – urea &amp; uric acid – accumulate rapidly in the blood when there is impaired renal clearance. The allowed proteins must be of high biologic value(dairy products, eggs, meats).</a:t>
            </a:r>
          </a:p>
          <a:p>
            <a:pPr marL="514350" indent="-514350" eaLnBrk="1" fontAlgn="auto" hangingPunct="1">
              <a:spcAft>
                <a:spcPts val="0"/>
              </a:spcAft>
              <a:buClr>
                <a:schemeClr val="accent3"/>
              </a:buClr>
              <a:buFont typeface="Arial" pitchFamily="34" charset="0"/>
              <a:buChar char="•"/>
              <a:defRPr/>
            </a:pPr>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104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11619" name="Content Placeholder 2"/>
          <p:cNvSpPr>
            <a:spLocks noGrp="1"/>
          </p:cNvSpPr>
          <p:nvPr>
            <p:ph idx="1"/>
          </p:nvPr>
        </p:nvSpPr>
        <p:spPr>
          <a:xfrm>
            <a:off x="0" y="0"/>
            <a:ext cx="9144000" cy="6858000"/>
          </a:xfrm>
        </p:spPr>
        <p:txBody>
          <a:bodyPr/>
          <a:lstStyle/>
          <a:p>
            <a:pPr eaLnBrk="1" hangingPunct="1"/>
            <a:r>
              <a:rPr lang="en-US" smtClean="0"/>
              <a:t>Fluid allowance per day is 500 – 600mls more than the previous days 24 hour urine output.</a:t>
            </a:r>
          </a:p>
          <a:p>
            <a:pPr eaLnBrk="1" hangingPunct="1"/>
            <a:r>
              <a:rPr lang="en-US" smtClean="0"/>
              <a:t>High caloric diet from carbohydrates &amp; fats to prevent muscle wasting.</a:t>
            </a:r>
          </a:p>
          <a:p>
            <a:pPr eaLnBrk="1" hangingPunct="1"/>
            <a:r>
              <a:rPr lang="en-US" smtClean="0"/>
              <a:t>Supplement vitamins because a protein restricted diet does not contain the necessary complement of vitamins and the patient loses water soluble vitamins during dialysis.</a:t>
            </a:r>
          </a:p>
          <a:p>
            <a:pPr eaLnBrk="1" hangingPunct="1"/>
            <a:r>
              <a:rPr lang="en-US" smtClean="0"/>
              <a:t>Restrict potassium in the diet and sodium if there is retention.</a:t>
            </a:r>
          </a:p>
          <a:p>
            <a:pPr eaLnBrk="1" hangingPunct="1">
              <a:buFont typeface="Arial" charset="0"/>
              <a:buNone/>
            </a:pPr>
            <a:r>
              <a:rPr lang="en-US" b="1" u="sng" smtClean="0"/>
              <a:t>c) Dialysis </a:t>
            </a:r>
            <a:r>
              <a:rPr lang="en-US" b="1" smtClean="0">
                <a:solidFill>
                  <a:srgbClr val="FF0000"/>
                </a:solidFill>
              </a:rPr>
              <a:t>to be covered later</a:t>
            </a:r>
            <a:endParaRPr lang="en-US" u="sng" smtClean="0"/>
          </a:p>
          <a:p>
            <a:pPr eaLnBrk="1" hangingPunct="1">
              <a:buFont typeface="Arial" charset="0"/>
              <a:buNone/>
            </a:pPr>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105</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44035" name="Content Placeholder 2"/>
          <p:cNvSpPr>
            <a:spLocks noGrp="1"/>
          </p:cNvSpPr>
          <p:nvPr>
            <p:ph idx="1"/>
          </p:nvPr>
        </p:nvSpPr>
        <p:spPr>
          <a:xfrm>
            <a:off x="0" y="0"/>
            <a:ext cx="9144000" cy="6858000"/>
          </a:xfrm>
        </p:spPr>
        <p:txBody>
          <a:bodyPr rtlCol="0">
            <a:normAutofit/>
          </a:bodyPr>
          <a:lstStyle/>
          <a:p>
            <a:pPr marL="274320" indent="-274320" algn="ctr" eaLnBrk="1" fontAlgn="auto" hangingPunct="1">
              <a:spcAft>
                <a:spcPts val="0"/>
              </a:spcAft>
              <a:buClr>
                <a:schemeClr val="accent3"/>
              </a:buClr>
              <a:buFont typeface="Arial" charset="0"/>
              <a:buNone/>
              <a:defRPr/>
            </a:pPr>
            <a:r>
              <a:rPr lang="en-US" b="1" u="sng" dirty="0" smtClean="0"/>
              <a:t>NURSING CARE OF A PATIENT WITH CHRONIC RENAL FAILURE:</a:t>
            </a:r>
          </a:p>
          <a:p>
            <a:pPr marL="514350" indent="-514350" eaLnBrk="1" fontAlgn="auto" hangingPunct="1">
              <a:spcAft>
                <a:spcPts val="0"/>
              </a:spcAft>
              <a:buClr>
                <a:schemeClr val="accent3"/>
              </a:buClr>
              <a:buFont typeface="+mj-lt"/>
              <a:buAutoNum type="arabicPeriod"/>
              <a:defRPr/>
            </a:pPr>
            <a:r>
              <a:rPr lang="en-US" dirty="0" smtClean="0"/>
              <a:t>Excess fluid volume related to decreased urine output, dietary excesses &amp; retention of sodium &amp; water.</a:t>
            </a:r>
          </a:p>
          <a:p>
            <a:pPr marL="514350" indent="-514350" eaLnBrk="1" fontAlgn="auto" hangingPunct="1">
              <a:spcAft>
                <a:spcPts val="0"/>
              </a:spcAft>
              <a:buClr>
                <a:schemeClr val="accent3"/>
              </a:buClr>
              <a:buFont typeface="Arial" charset="0"/>
              <a:buNone/>
              <a:defRPr/>
            </a:pPr>
            <a:r>
              <a:rPr lang="en-US" dirty="0" smtClean="0"/>
              <a:t>	</a:t>
            </a:r>
            <a:r>
              <a:rPr lang="en-US" u="sng" dirty="0" smtClean="0"/>
              <a:t>goal:</a:t>
            </a:r>
            <a:r>
              <a:rPr lang="en-US" dirty="0" smtClean="0"/>
              <a:t> maintenance of ideal body weight without excess fluid.</a:t>
            </a:r>
          </a:p>
          <a:p>
            <a:pPr marL="514350" indent="-514350" eaLnBrk="1" fontAlgn="auto" hangingPunct="1">
              <a:spcAft>
                <a:spcPts val="0"/>
              </a:spcAft>
              <a:buClr>
                <a:schemeClr val="accent3"/>
              </a:buClr>
              <a:buFont typeface="Arial" charset="0"/>
              <a:buNone/>
              <a:defRPr/>
            </a:pPr>
            <a:r>
              <a:rPr lang="en-US" dirty="0" smtClean="0"/>
              <a:t>	</a:t>
            </a:r>
            <a:r>
              <a:rPr lang="en-US" u="sng" dirty="0" smtClean="0"/>
              <a:t>interventions:</a:t>
            </a:r>
            <a:r>
              <a:rPr lang="en-US" dirty="0" smtClean="0"/>
              <a:t> </a:t>
            </a:r>
          </a:p>
          <a:p>
            <a:pPr marL="514350" indent="-514350" eaLnBrk="1" fontAlgn="auto" hangingPunct="1">
              <a:spcAft>
                <a:spcPts val="0"/>
              </a:spcAft>
              <a:buClr>
                <a:schemeClr val="accent3"/>
              </a:buClr>
              <a:buFont typeface="+mj-lt"/>
              <a:buAutoNum type="alphaLcParenR"/>
              <a:defRPr/>
            </a:pPr>
            <a:r>
              <a:rPr lang="en-US" dirty="0" smtClean="0"/>
              <a:t>Assess fluid status through:</a:t>
            </a:r>
          </a:p>
          <a:p>
            <a:pPr marL="914400" lvl="1" indent="-514350" eaLnBrk="1" fontAlgn="auto" hangingPunct="1">
              <a:spcAft>
                <a:spcPts val="0"/>
              </a:spcAft>
              <a:buFont typeface="Arial" pitchFamily="34" charset="0"/>
              <a:buChar char="–"/>
              <a:defRPr/>
            </a:pPr>
            <a:r>
              <a:rPr lang="en-US" sz="2600" dirty="0" smtClean="0"/>
              <a:t>Daily weight</a:t>
            </a:r>
          </a:p>
          <a:p>
            <a:pPr marL="914400" lvl="1" indent="-514350" eaLnBrk="1" fontAlgn="auto" hangingPunct="1">
              <a:spcAft>
                <a:spcPts val="0"/>
              </a:spcAft>
              <a:buFont typeface="Arial" pitchFamily="34" charset="0"/>
              <a:buChar char="–"/>
              <a:defRPr/>
            </a:pPr>
            <a:r>
              <a:rPr lang="en-US" sz="2600" dirty="0" smtClean="0"/>
              <a:t>Input &amp; output balance</a:t>
            </a:r>
          </a:p>
          <a:p>
            <a:pPr marL="914400" lvl="1" indent="-514350" eaLnBrk="1" fontAlgn="auto" hangingPunct="1">
              <a:spcAft>
                <a:spcPts val="0"/>
              </a:spcAft>
              <a:buFont typeface="Arial" pitchFamily="34" charset="0"/>
              <a:buChar char="–"/>
              <a:defRPr/>
            </a:pPr>
            <a:r>
              <a:rPr lang="en-US" sz="2600" dirty="0" smtClean="0"/>
              <a:t>Skin </a:t>
            </a:r>
            <a:r>
              <a:rPr lang="en-US" sz="2600" dirty="0" err="1" smtClean="0"/>
              <a:t>tugor</a:t>
            </a:r>
            <a:r>
              <a:rPr lang="en-US" sz="2600" dirty="0" smtClean="0"/>
              <a:t> &amp; presence of edema</a:t>
            </a:r>
          </a:p>
          <a:p>
            <a:pPr marL="914400" lvl="1" indent="-514350" eaLnBrk="1" fontAlgn="auto" hangingPunct="1">
              <a:spcAft>
                <a:spcPts val="0"/>
              </a:spcAft>
              <a:buFont typeface="Arial" pitchFamily="34" charset="0"/>
              <a:buChar char="–"/>
              <a:defRPr/>
            </a:pPr>
            <a:r>
              <a:rPr lang="en-US" sz="2600" dirty="0" smtClean="0"/>
              <a:t>Distension of neck veins</a:t>
            </a:r>
          </a:p>
          <a:p>
            <a:pPr marL="914400" lvl="1" indent="-514350" eaLnBrk="1" fontAlgn="auto" hangingPunct="1">
              <a:spcAft>
                <a:spcPts val="0"/>
              </a:spcAft>
              <a:buFont typeface="Arial" pitchFamily="34" charset="0"/>
              <a:buChar char="–"/>
              <a:defRPr/>
            </a:pPr>
            <a:r>
              <a:rPr lang="en-US" sz="2600" dirty="0" smtClean="0"/>
              <a:t>BP, pulse rate &amp; </a:t>
            </a:r>
            <a:r>
              <a:rPr lang="en-US" sz="2600" dirty="0" err="1" smtClean="0"/>
              <a:t>rhythmn</a:t>
            </a:r>
            <a:endParaRPr lang="en-US" sz="2600" dirty="0" smtClean="0"/>
          </a:p>
          <a:p>
            <a:pPr marL="914400" lvl="1" indent="-514350" eaLnBrk="1" fontAlgn="auto" hangingPunct="1">
              <a:spcAft>
                <a:spcPts val="0"/>
              </a:spcAft>
              <a:buFont typeface="Arial" pitchFamily="34" charset="0"/>
              <a:buChar char="–"/>
              <a:defRPr/>
            </a:pPr>
            <a:r>
              <a:rPr lang="en-US" sz="2600" dirty="0" smtClean="0"/>
              <a:t>Respiratory rate &amp; effort.</a:t>
            </a:r>
          </a:p>
          <a:p>
            <a:pPr marL="514350" indent="-514350" eaLnBrk="1" fontAlgn="auto" hangingPunct="1">
              <a:spcAft>
                <a:spcPts val="0"/>
              </a:spcAft>
              <a:buClr>
                <a:schemeClr val="accent3"/>
              </a:buClr>
              <a:buFont typeface="Arial" charset="0"/>
              <a:buNone/>
              <a:defRPr/>
            </a:pPr>
            <a:r>
              <a:rPr lang="en-US" dirty="0" smtClean="0"/>
              <a:t>b)	Limit fluid intake to prescribed volume</a:t>
            </a:r>
          </a:p>
          <a:p>
            <a:pPr marL="514350" indent="-514350" eaLnBrk="1" fontAlgn="auto" hangingPunct="1">
              <a:spcAft>
                <a:spcPts val="0"/>
              </a:spcAft>
              <a:buClr>
                <a:schemeClr val="accent3"/>
              </a:buClr>
              <a:buFont typeface="Arial" charset="0"/>
              <a:buAutoNum type="alphaLcParenR" startAt="3"/>
              <a:defRPr/>
            </a:pPr>
            <a:r>
              <a:rPr lang="en-US" dirty="0" smtClean="0"/>
              <a:t>Identify potential sources of fluids e.g. medication, foods.</a:t>
            </a:r>
          </a:p>
          <a:p>
            <a:pPr marL="1314450" lvl="2" indent="-514350" eaLnBrk="1" fontAlgn="auto" hangingPunct="1">
              <a:spcAft>
                <a:spcPts val="0"/>
              </a:spcAft>
              <a:buClr>
                <a:schemeClr val="accent1">
                  <a:shade val="75000"/>
                </a:schemeClr>
              </a:buClr>
              <a:buFont typeface="Arial" charset="0"/>
              <a:buNone/>
              <a:defRPr/>
            </a:pPr>
            <a:endParaRPr lang="en-US" sz="2600"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106</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45059" name="Content Placeholder 2"/>
          <p:cNvSpPr>
            <a:spLocks noGrp="1"/>
          </p:cNvSpPr>
          <p:nvPr>
            <p:ph idx="1"/>
          </p:nvPr>
        </p:nvSpPr>
        <p:spPr>
          <a:xfrm>
            <a:off x="0" y="0"/>
            <a:ext cx="9144000" cy="6858000"/>
          </a:xfrm>
        </p:spPr>
        <p:txBody>
          <a:bodyPr rtlCol="0">
            <a:normAutofit lnSpcReduction="10000"/>
          </a:bodyPr>
          <a:lstStyle/>
          <a:p>
            <a:pPr marL="274320" indent="-274320" eaLnBrk="1" fontAlgn="auto" hangingPunct="1">
              <a:spcAft>
                <a:spcPts val="0"/>
              </a:spcAft>
              <a:buClr>
                <a:schemeClr val="accent3"/>
              </a:buClr>
              <a:buFont typeface="Arial" charset="0"/>
              <a:buNone/>
              <a:defRPr/>
            </a:pPr>
            <a:r>
              <a:rPr lang="en-US" dirty="0" smtClean="0"/>
              <a:t>d) Explain to patient and family rationale for fluid restriction to ensure cooperation.</a:t>
            </a:r>
          </a:p>
          <a:p>
            <a:pPr marL="514350" indent="-514350" eaLnBrk="1" fontAlgn="auto" hangingPunct="1">
              <a:spcAft>
                <a:spcPts val="0"/>
              </a:spcAft>
              <a:buClr>
                <a:schemeClr val="accent3"/>
              </a:buClr>
              <a:buFont typeface="Arial" charset="0"/>
              <a:buAutoNum type="alphaLcParenR" startAt="5"/>
              <a:defRPr/>
            </a:pPr>
            <a:r>
              <a:rPr lang="en-US" dirty="0" smtClean="0"/>
              <a:t>Assist patient to cope with the discomfort resulting from fluid restriction e.g. cool water gargles.</a:t>
            </a:r>
          </a:p>
          <a:p>
            <a:pPr marL="514350" indent="-514350" eaLnBrk="1" fontAlgn="auto" hangingPunct="1">
              <a:spcAft>
                <a:spcPts val="0"/>
              </a:spcAft>
              <a:buClr>
                <a:schemeClr val="accent3"/>
              </a:buClr>
              <a:buFont typeface="Arial" charset="0"/>
              <a:buAutoNum type="alphaLcParenR" startAt="5"/>
              <a:defRPr/>
            </a:pPr>
            <a:r>
              <a:rPr lang="en-US" dirty="0" smtClean="0"/>
              <a:t>Provide and encourage frequent oral hygiene to decrease dryness of the oral mucus membrane.</a:t>
            </a:r>
          </a:p>
          <a:p>
            <a:pPr marL="514350" indent="-514350" eaLnBrk="1" fontAlgn="auto" hangingPunct="1">
              <a:spcAft>
                <a:spcPts val="0"/>
              </a:spcAft>
              <a:buClr>
                <a:schemeClr val="accent3"/>
              </a:buClr>
              <a:buFont typeface="Arial" charset="0"/>
              <a:buAutoNum type="arabicPeriod" startAt="2"/>
              <a:defRPr/>
            </a:pPr>
            <a:r>
              <a:rPr lang="en-US" dirty="0" smtClean="0"/>
              <a:t>Imbalanced nutrition less than body requirements related to anorexia, nausea, vomiting, dietary restrictions &amp; altered oral mucous membrane .</a:t>
            </a:r>
          </a:p>
          <a:p>
            <a:pPr marL="514350" indent="-514350" eaLnBrk="1" fontAlgn="auto" hangingPunct="1">
              <a:spcAft>
                <a:spcPts val="0"/>
              </a:spcAft>
              <a:buClr>
                <a:schemeClr val="accent3"/>
              </a:buClr>
              <a:buFont typeface="Arial" charset="0"/>
              <a:buNone/>
              <a:defRPr/>
            </a:pPr>
            <a:r>
              <a:rPr lang="en-US" dirty="0" smtClean="0"/>
              <a:t>	</a:t>
            </a:r>
            <a:r>
              <a:rPr lang="en-US" u="sng" dirty="0" smtClean="0"/>
              <a:t>goal: </a:t>
            </a:r>
            <a:r>
              <a:rPr lang="en-US" dirty="0" smtClean="0"/>
              <a:t>maintenance of adequate nutritional intake</a:t>
            </a:r>
          </a:p>
          <a:p>
            <a:pPr marL="514350" indent="-514350" eaLnBrk="1" fontAlgn="auto" hangingPunct="1">
              <a:spcAft>
                <a:spcPts val="0"/>
              </a:spcAft>
              <a:buClr>
                <a:schemeClr val="accent3"/>
              </a:buClr>
              <a:buFont typeface="Arial" charset="0"/>
              <a:buNone/>
              <a:defRPr/>
            </a:pPr>
            <a:r>
              <a:rPr lang="en-US" dirty="0" smtClean="0"/>
              <a:t>	</a:t>
            </a:r>
            <a:r>
              <a:rPr lang="en-US" u="sng" dirty="0" smtClean="0"/>
              <a:t>interventions: </a:t>
            </a:r>
          </a:p>
          <a:p>
            <a:pPr marL="514350" indent="-514350" eaLnBrk="1" fontAlgn="auto" hangingPunct="1">
              <a:spcAft>
                <a:spcPts val="0"/>
              </a:spcAft>
              <a:buClr>
                <a:schemeClr val="accent3"/>
              </a:buClr>
              <a:buFont typeface="Arial" charset="0"/>
              <a:buAutoNum type="alphaLcParenR"/>
              <a:defRPr/>
            </a:pPr>
            <a:r>
              <a:rPr lang="en-US" dirty="0" smtClean="0"/>
              <a:t>Assess nutritional status through:</a:t>
            </a:r>
          </a:p>
          <a:p>
            <a:pPr marL="914400" lvl="1" indent="-514350" eaLnBrk="1" fontAlgn="auto" hangingPunct="1">
              <a:spcAft>
                <a:spcPts val="0"/>
              </a:spcAft>
              <a:buFont typeface="Arial" pitchFamily="34" charset="0"/>
              <a:buChar char="–"/>
              <a:defRPr/>
            </a:pPr>
            <a:r>
              <a:rPr lang="en-US" sz="2600" dirty="0" smtClean="0"/>
              <a:t>Weight changes</a:t>
            </a:r>
          </a:p>
          <a:p>
            <a:pPr marL="914400" lvl="1" indent="-514350" eaLnBrk="1" fontAlgn="auto" hangingPunct="1">
              <a:spcAft>
                <a:spcPts val="0"/>
              </a:spcAft>
              <a:buFont typeface="Arial" pitchFamily="34" charset="0"/>
              <a:buChar char="–"/>
              <a:defRPr/>
            </a:pPr>
            <a:r>
              <a:rPr lang="en-US" sz="2600" dirty="0" smtClean="0"/>
              <a:t>Lab values – serum electrolyte, BUN, creatinine, protein, iron etc.</a:t>
            </a:r>
          </a:p>
          <a:p>
            <a:pPr marL="514350" indent="-514350" eaLnBrk="1" fontAlgn="auto" hangingPunct="1">
              <a:spcAft>
                <a:spcPts val="0"/>
              </a:spcAft>
              <a:buClr>
                <a:schemeClr val="accent3"/>
              </a:buClr>
              <a:buFont typeface="Arial" charset="0"/>
              <a:buNone/>
              <a:defRPr/>
            </a:pPr>
            <a:r>
              <a:rPr lang="en-US" dirty="0" smtClean="0"/>
              <a:t>  </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107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47107" name="Content Placeholder 2"/>
          <p:cNvSpPr>
            <a:spLocks noGrp="1"/>
          </p:cNvSpPr>
          <p:nvPr>
            <p:ph idx="1"/>
          </p:nvPr>
        </p:nvSpPr>
        <p:spPr>
          <a:xfrm>
            <a:off x="0" y="0"/>
            <a:ext cx="9144000" cy="6858000"/>
          </a:xfrm>
        </p:spPr>
        <p:txBody>
          <a:bodyPr rtlCol="0">
            <a:normAutofit lnSpcReduction="10000"/>
          </a:bodyPr>
          <a:lstStyle/>
          <a:p>
            <a:pPr marL="514350" indent="-514350" eaLnBrk="1" fontAlgn="auto" hangingPunct="1">
              <a:spcAft>
                <a:spcPts val="0"/>
              </a:spcAft>
              <a:buClr>
                <a:schemeClr val="accent3"/>
              </a:buClr>
              <a:buFont typeface="Arial" charset="0"/>
              <a:buAutoNum type="alphaLcParenR" startAt="2"/>
              <a:defRPr/>
            </a:pPr>
            <a:r>
              <a:rPr lang="en-US" smtClean="0"/>
              <a:t>Assess patient dietary patterns</a:t>
            </a:r>
          </a:p>
          <a:p>
            <a:pPr marL="914400" lvl="1" indent="-514350" eaLnBrk="1" fontAlgn="auto" hangingPunct="1">
              <a:spcAft>
                <a:spcPts val="0"/>
              </a:spcAft>
              <a:buFont typeface="Arial" pitchFamily="34" charset="0"/>
              <a:buChar char="–"/>
              <a:defRPr/>
            </a:pPr>
            <a:r>
              <a:rPr lang="en-US" sz="2600" smtClean="0"/>
              <a:t>Diet history</a:t>
            </a:r>
          </a:p>
          <a:p>
            <a:pPr marL="914400" lvl="1" indent="-514350" eaLnBrk="1" fontAlgn="auto" hangingPunct="1">
              <a:spcAft>
                <a:spcPts val="0"/>
              </a:spcAft>
              <a:buFont typeface="Arial" pitchFamily="34" charset="0"/>
              <a:buChar char="–"/>
              <a:defRPr/>
            </a:pPr>
            <a:r>
              <a:rPr lang="en-US" sz="2600" smtClean="0"/>
              <a:t>Calorie count</a:t>
            </a:r>
          </a:p>
          <a:p>
            <a:pPr marL="914400" lvl="1" indent="-514350" eaLnBrk="1" fontAlgn="auto" hangingPunct="1">
              <a:spcAft>
                <a:spcPts val="0"/>
              </a:spcAft>
              <a:buFont typeface="Arial" pitchFamily="34" charset="0"/>
              <a:buChar char="–"/>
              <a:defRPr/>
            </a:pPr>
            <a:r>
              <a:rPr lang="en-US" sz="2600" smtClean="0"/>
              <a:t>Food preferences</a:t>
            </a:r>
          </a:p>
          <a:p>
            <a:pPr marL="514350" indent="-514350" eaLnBrk="1" fontAlgn="auto" hangingPunct="1">
              <a:spcAft>
                <a:spcPts val="0"/>
              </a:spcAft>
              <a:buClr>
                <a:schemeClr val="accent3"/>
              </a:buClr>
              <a:buFont typeface="Arial" charset="0"/>
              <a:buAutoNum type="alphaLcParenR" startAt="3"/>
              <a:defRPr/>
            </a:pPr>
            <a:r>
              <a:rPr lang="en-US" smtClean="0"/>
              <a:t>Assess for factors contributing to altered nutritional intake</a:t>
            </a:r>
          </a:p>
          <a:p>
            <a:pPr marL="914400" lvl="1" indent="-514350" eaLnBrk="1" fontAlgn="auto" hangingPunct="1">
              <a:spcAft>
                <a:spcPts val="0"/>
              </a:spcAft>
              <a:buFont typeface="Arial" pitchFamily="34" charset="0"/>
              <a:buChar char="–"/>
              <a:defRPr/>
            </a:pPr>
            <a:r>
              <a:rPr lang="en-US" sz="2600" smtClean="0"/>
              <a:t>Anorexia, nausea, vomiting</a:t>
            </a:r>
          </a:p>
          <a:p>
            <a:pPr marL="914400" lvl="1" indent="-514350" eaLnBrk="1" fontAlgn="auto" hangingPunct="1">
              <a:spcAft>
                <a:spcPts val="0"/>
              </a:spcAft>
              <a:buFont typeface="Arial" pitchFamily="34" charset="0"/>
              <a:buChar char="–"/>
              <a:defRPr/>
            </a:pPr>
            <a:r>
              <a:rPr lang="en-US" sz="2600" smtClean="0"/>
              <a:t>Unpalatable diet</a:t>
            </a:r>
          </a:p>
          <a:p>
            <a:pPr marL="914400" lvl="1" indent="-514350" eaLnBrk="1" fontAlgn="auto" hangingPunct="1">
              <a:spcAft>
                <a:spcPts val="0"/>
              </a:spcAft>
              <a:buFont typeface="Arial" pitchFamily="34" charset="0"/>
              <a:buChar char="–"/>
              <a:defRPr/>
            </a:pPr>
            <a:r>
              <a:rPr lang="en-US" sz="2600" smtClean="0"/>
              <a:t>Depression</a:t>
            </a:r>
          </a:p>
          <a:p>
            <a:pPr marL="914400" lvl="1" indent="-514350" eaLnBrk="1" fontAlgn="auto" hangingPunct="1">
              <a:spcAft>
                <a:spcPts val="0"/>
              </a:spcAft>
              <a:buFont typeface="Arial" pitchFamily="34" charset="0"/>
              <a:buChar char="–"/>
              <a:defRPr/>
            </a:pPr>
            <a:r>
              <a:rPr lang="en-US" sz="2600" smtClean="0"/>
              <a:t>Lack of understanding of dietary restrictions</a:t>
            </a:r>
          </a:p>
          <a:p>
            <a:pPr marL="914400" lvl="1" indent="-514350" eaLnBrk="1" fontAlgn="auto" hangingPunct="1">
              <a:spcAft>
                <a:spcPts val="0"/>
              </a:spcAft>
              <a:buFont typeface="Arial" pitchFamily="34" charset="0"/>
              <a:buChar char="–"/>
              <a:defRPr/>
            </a:pPr>
            <a:r>
              <a:rPr lang="en-US" sz="2600" smtClean="0"/>
              <a:t>Stomatitis</a:t>
            </a:r>
          </a:p>
          <a:p>
            <a:pPr marL="514350" indent="-514350" eaLnBrk="1" fontAlgn="auto" hangingPunct="1">
              <a:spcAft>
                <a:spcPts val="0"/>
              </a:spcAft>
              <a:buClr>
                <a:schemeClr val="accent3"/>
              </a:buClr>
              <a:buFont typeface="Arial" charset="0"/>
              <a:buAutoNum type="alphaLcParenR" startAt="4"/>
              <a:defRPr/>
            </a:pPr>
            <a:r>
              <a:rPr lang="en-US" smtClean="0"/>
              <a:t>Promote intake of high biologic value protein foods</a:t>
            </a:r>
          </a:p>
          <a:p>
            <a:pPr marL="514350" indent="-514350" eaLnBrk="1" fontAlgn="auto" hangingPunct="1">
              <a:spcAft>
                <a:spcPts val="0"/>
              </a:spcAft>
              <a:buClr>
                <a:schemeClr val="accent3"/>
              </a:buClr>
              <a:buFont typeface="Arial" charset="0"/>
              <a:buAutoNum type="alphaLcParenR" startAt="4"/>
              <a:defRPr/>
            </a:pPr>
            <a:r>
              <a:rPr lang="en-US" smtClean="0"/>
              <a:t>Encourage high calorie, low protein, low sodium &amp; low potassium snacks between meals.</a:t>
            </a:r>
          </a:p>
          <a:p>
            <a:pPr marL="514350" indent="-514350" eaLnBrk="1" fontAlgn="auto" hangingPunct="1">
              <a:spcAft>
                <a:spcPts val="0"/>
              </a:spcAft>
              <a:buClr>
                <a:schemeClr val="accent3"/>
              </a:buClr>
              <a:buFont typeface="Arial" charset="0"/>
              <a:buAutoNum type="alphaLcParenR" startAt="4"/>
              <a:defRPr/>
            </a:pPr>
            <a:r>
              <a:rPr lang="en-US" smtClean="0"/>
              <a:t>Explain rationale for dietary restriction &amp; relationship to kidney disease &amp; increased UEC’s.</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108</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15715" name="Content Placeholder 2"/>
          <p:cNvSpPr>
            <a:spLocks noGrp="1"/>
          </p:cNvSpPr>
          <p:nvPr>
            <p:ph idx="1"/>
          </p:nvPr>
        </p:nvSpPr>
        <p:spPr>
          <a:xfrm>
            <a:off x="0" y="0"/>
            <a:ext cx="9144000" cy="6858000"/>
          </a:xfrm>
        </p:spPr>
        <p:txBody>
          <a:bodyPr/>
          <a:lstStyle/>
          <a:p>
            <a:pPr marL="514350" indent="-514350" eaLnBrk="1" hangingPunct="1">
              <a:buFont typeface="Arial" charset="0"/>
              <a:buAutoNum type="alphaLcParenR" startAt="7"/>
            </a:pPr>
            <a:r>
              <a:rPr lang="en-US" smtClean="0"/>
              <a:t>Provide written lists of foods allowed &amp; suggestions for improving their taste.</a:t>
            </a:r>
          </a:p>
          <a:p>
            <a:pPr marL="514350" indent="-514350" eaLnBrk="1" hangingPunct="1">
              <a:buFont typeface="Arial" charset="0"/>
              <a:buAutoNum type="alphaLcParenR" startAt="7"/>
            </a:pPr>
            <a:r>
              <a:rPr lang="en-US" smtClean="0"/>
              <a:t>Daily weighing</a:t>
            </a:r>
          </a:p>
          <a:p>
            <a:pPr marL="514350" indent="-514350" eaLnBrk="1" hangingPunct="1">
              <a:buFont typeface="Arial" charset="0"/>
              <a:buAutoNum type="alphaLcParenR" startAt="7"/>
            </a:pPr>
            <a:r>
              <a:rPr lang="en-US" smtClean="0"/>
              <a:t>Assess for evidence of inadequate protein intake such as:</a:t>
            </a:r>
          </a:p>
          <a:p>
            <a:pPr marL="914400" lvl="1" indent="-514350" eaLnBrk="1" hangingPunct="1"/>
            <a:r>
              <a:rPr lang="en-US" sz="2600" smtClean="0"/>
              <a:t>Edema</a:t>
            </a:r>
          </a:p>
          <a:p>
            <a:pPr marL="914400" lvl="1" indent="-514350" eaLnBrk="1" hangingPunct="1"/>
            <a:r>
              <a:rPr lang="en-US" sz="2600" smtClean="0"/>
              <a:t>Delayed wound healing</a:t>
            </a:r>
          </a:p>
          <a:p>
            <a:pPr marL="914400" lvl="1" indent="-514350" eaLnBrk="1" hangingPunct="1"/>
            <a:r>
              <a:rPr lang="en-US" sz="2600" smtClean="0"/>
              <a:t>Decreased serum albumin.</a:t>
            </a:r>
          </a:p>
          <a:p>
            <a:pPr marL="514350" indent="-514350" eaLnBrk="1" hangingPunct="1">
              <a:buFont typeface="Arial" charset="0"/>
              <a:buAutoNum type="arabicPeriod" startAt="3"/>
            </a:pPr>
            <a:r>
              <a:rPr lang="en-US" smtClean="0"/>
              <a:t>Knowledge deficit regarding condition &amp; treatment</a:t>
            </a:r>
          </a:p>
          <a:p>
            <a:pPr marL="514350" indent="-514350" eaLnBrk="1" hangingPunct="1">
              <a:buFont typeface="Arial" charset="0"/>
              <a:buNone/>
            </a:pPr>
            <a:r>
              <a:rPr lang="en-US" smtClean="0"/>
              <a:t>	</a:t>
            </a:r>
            <a:r>
              <a:rPr lang="en-US" u="sng" smtClean="0"/>
              <a:t>interventions;</a:t>
            </a:r>
          </a:p>
          <a:p>
            <a:pPr marL="514350" indent="-514350" eaLnBrk="1" hangingPunct="1">
              <a:buFont typeface="Calibri" pitchFamily="34" charset="0"/>
              <a:buAutoNum type="alphaLcParenR"/>
            </a:pPr>
            <a:r>
              <a:rPr lang="en-US" smtClean="0"/>
              <a:t>Assess knowledge on cause, consequences &amp; treatment of renal failure.</a:t>
            </a:r>
          </a:p>
          <a:p>
            <a:pPr marL="514350" indent="-514350" eaLnBrk="1" hangingPunct="1">
              <a:buFont typeface="Calibri" pitchFamily="34" charset="0"/>
              <a:buAutoNum type="alphaLcParenR"/>
            </a:pPr>
            <a:r>
              <a:rPr lang="en-US" smtClean="0"/>
              <a:t>Explain the condition and its management to its patients.</a:t>
            </a:r>
          </a:p>
          <a:p>
            <a:pPr marL="514350" indent="-514350" eaLnBrk="1" hangingPunct="1">
              <a:buFont typeface="Calibri" pitchFamily="34" charset="0"/>
              <a:buAutoNum type="alphaLcParenR"/>
            </a:pPr>
            <a:r>
              <a:rPr lang="en-US" smtClean="0"/>
              <a:t>Assist to identify ways to incorporate changes related to illness and its treatment into lifestyle.</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109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rtlCol="0">
            <a:normAutofit fontScale="90000"/>
          </a:bodyPr>
          <a:lstStyle/>
          <a:p>
            <a:pPr eaLnBrk="1" fontAlgn="auto" hangingPunct="1">
              <a:spcAft>
                <a:spcPts val="0"/>
              </a:spcAft>
              <a:defRPr/>
            </a:pPr>
            <a:endParaRPr lang="en-US" dirty="0" smtClean="0"/>
          </a:p>
        </p:txBody>
      </p:sp>
      <p:sp>
        <p:nvSpPr>
          <p:cNvPr id="16387" name="Content Placeholder 2"/>
          <p:cNvSpPr>
            <a:spLocks noGrp="1"/>
          </p:cNvSpPr>
          <p:nvPr>
            <p:ph idx="1"/>
          </p:nvPr>
        </p:nvSpPr>
        <p:spPr>
          <a:xfrm>
            <a:off x="457200" y="685800"/>
            <a:ext cx="8229600" cy="5440363"/>
          </a:xfrm>
        </p:spPr>
        <p:txBody>
          <a:bodyPr/>
          <a:lstStyle/>
          <a:p>
            <a:pPr eaLnBrk="1" hangingPunct="1"/>
            <a:r>
              <a:rPr lang="en-US" smtClean="0"/>
              <a:t>Assess the breath odour- uremic fetor</a:t>
            </a:r>
          </a:p>
          <a:p>
            <a:pPr eaLnBrk="1" hangingPunct="1"/>
            <a:r>
              <a:rPr lang="en-US" smtClean="0"/>
              <a:t>Assess for changes in body weight? Increased body weight due to edema.</a:t>
            </a:r>
          </a:p>
          <a:p>
            <a:pPr eaLnBrk="1" hangingPunct="1"/>
            <a:r>
              <a:rPr lang="en-US" u="sng" smtClean="0"/>
              <a:t>AUSCULTATE:</a:t>
            </a:r>
          </a:p>
          <a:p>
            <a:pPr eaLnBrk="1" hangingPunct="1"/>
            <a:r>
              <a:rPr lang="en-US" smtClean="0"/>
              <a:t>Lung sounds to rule out pulmonary edema secondary to fluid retention.</a:t>
            </a:r>
          </a:p>
          <a:p>
            <a:pPr eaLnBrk="1" hangingPunct="1"/>
            <a:r>
              <a:rPr lang="en-US" smtClean="0"/>
              <a:t>Renal artery bruits-above and to the left of the umbilicus.</a:t>
            </a:r>
          </a:p>
          <a:p>
            <a:pPr eaLnBrk="1" hangingPunct="1"/>
            <a:r>
              <a:rPr lang="en-US" u="sng" smtClean="0"/>
              <a:t>PERCUSS:</a:t>
            </a:r>
          </a:p>
          <a:p>
            <a:pPr eaLnBrk="1" hangingPunct="1"/>
            <a:r>
              <a:rPr lang="en-US" smtClean="0"/>
              <a:t>Bladder for fullness. Empty bladder is tympanic while full bladder gives off a dull sound.</a:t>
            </a:r>
          </a:p>
          <a:p>
            <a:pPr eaLnBrk="1" hangingPunct="1"/>
            <a:r>
              <a:rPr lang="en-US" smtClean="0"/>
              <a:t> percuss abdomen to rule out ascites.</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16739" name="Content Placeholder 2"/>
          <p:cNvSpPr>
            <a:spLocks noGrp="1"/>
          </p:cNvSpPr>
          <p:nvPr>
            <p:ph idx="1"/>
          </p:nvPr>
        </p:nvSpPr>
        <p:spPr>
          <a:xfrm>
            <a:off x="0" y="0"/>
            <a:ext cx="9144000" cy="6858000"/>
          </a:xfrm>
        </p:spPr>
        <p:txBody>
          <a:bodyPr/>
          <a:lstStyle/>
          <a:p>
            <a:pPr marL="514350" indent="-514350" eaLnBrk="1" hangingPunct="1">
              <a:buFont typeface="Arial" charset="0"/>
              <a:buAutoNum type="alphaLcParenR" startAt="4"/>
            </a:pPr>
            <a:r>
              <a:rPr lang="en-US" smtClean="0"/>
              <a:t>Provide oral &amp; written information about renal function, failure, fluid &amp; dietary restrictions, medication &amp; follow up.</a:t>
            </a:r>
          </a:p>
          <a:p>
            <a:pPr marL="514350" indent="-514350" eaLnBrk="1" hangingPunct="1">
              <a:buFont typeface="Arial" charset="0"/>
              <a:buNone/>
            </a:pPr>
            <a:endParaRPr lang="en-US" smtClean="0"/>
          </a:p>
          <a:p>
            <a:pPr marL="514350" indent="-514350" eaLnBrk="1" hangingPunct="1">
              <a:buFont typeface="Arial" charset="0"/>
              <a:buAutoNum type="arabicPeriod" startAt="4"/>
            </a:pPr>
            <a:r>
              <a:rPr lang="en-US" smtClean="0"/>
              <a:t>Activity intolerance related to fatigue, anaemia, retention of waste products &amp; dialysis procedure.</a:t>
            </a:r>
            <a:endParaRPr lang="en-US" sz="2200" smtClean="0"/>
          </a:p>
          <a:p>
            <a:pPr marL="514350" indent="-514350" eaLnBrk="1" hangingPunct="1">
              <a:buFont typeface="Arial" charset="0"/>
              <a:buAutoNum type="alphaLcParenR"/>
            </a:pPr>
            <a:r>
              <a:rPr lang="en-US" smtClean="0"/>
              <a:t>Assess factors contributing to activity intolerance: fatigue, anaemia, fluid &amp; electrolyte imbalance.</a:t>
            </a:r>
          </a:p>
          <a:p>
            <a:pPr marL="514350" indent="-514350" eaLnBrk="1" hangingPunct="1">
              <a:buFont typeface="Arial" charset="0"/>
              <a:buAutoNum type="alphaLcParenR"/>
            </a:pPr>
            <a:r>
              <a:rPr lang="en-US" smtClean="0"/>
              <a:t>Promote independence in self care activities as tolerated.</a:t>
            </a:r>
          </a:p>
          <a:p>
            <a:pPr marL="514350" indent="-514350" eaLnBrk="1" hangingPunct="1">
              <a:buFont typeface="Arial" charset="0"/>
              <a:buAutoNum type="alphaLcParenR"/>
            </a:pPr>
            <a:r>
              <a:rPr lang="en-US" smtClean="0"/>
              <a:t>Alternate activity with rest.</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110</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17763" name="Content Placeholder 2"/>
          <p:cNvSpPr>
            <a:spLocks noGrp="1"/>
          </p:cNvSpPr>
          <p:nvPr>
            <p:ph idx="1"/>
          </p:nvPr>
        </p:nvSpPr>
        <p:spPr>
          <a:xfrm>
            <a:off x="0" y="0"/>
            <a:ext cx="9144000" cy="6858000"/>
          </a:xfrm>
        </p:spPr>
        <p:txBody>
          <a:bodyPr/>
          <a:lstStyle/>
          <a:p>
            <a:pPr algn="ctr" eaLnBrk="1" hangingPunct="1">
              <a:buFont typeface="Arial" charset="0"/>
              <a:buNone/>
            </a:pPr>
            <a:r>
              <a:rPr lang="en-US" b="1" u="sng" smtClean="0"/>
              <a:t>DIALYSIS</a:t>
            </a:r>
          </a:p>
          <a:p>
            <a:pPr eaLnBrk="1" hangingPunct="1"/>
            <a:r>
              <a:rPr lang="en-US" smtClean="0"/>
              <a:t>It refers to the process of artificial removal of waste products &amp; excess water in the body.</a:t>
            </a:r>
          </a:p>
          <a:p>
            <a:pPr eaLnBrk="1" hangingPunct="1"/>
            <a:r>
              <a:rPr lang="en-US" smtClean="0"/>
              <a:t>It is used to treat patients with oedema that does not respond to other treatment, hepatic coma, hyperkalemia, hypercalcemia, hypertension &amp; uremia.</a:t>
            </a:r>
          </a:p>
          <a:p>
            <a:pPr eaLnBrk="1" hangingPunct="1"/>
            <a:r>
              <a:rPr lang="en-US" smtClean="0"/>
              <a:t>There are three methods:</a:t>
            </a:r>
          </a:p>
          <a:p>
            <a:pPr lvl="3" eaLnBrk="1" hangingPunct="1"/>
            <a:r>
              <a:rPr lang="en-US" sz="2600" smtClean="0"/>
              <a:t>Hemodialysis</a:t>
            </a:r>
          </a:p>
          <a:p>
            <a:pPr lvl="3" eaLnBrk="1" hangingPunct="1"/>
            <a:r>
              <a:rPr lang="en-US" sz="2600" smtClean="0"/>
              <a:t>Peritoneal dialysis</a:t>
            </a:r>
          </a:p>
          <a:p>
            <a:pPr lvl="3" eaLnBrk="1" hangingPunct="1"/>
            <a:r>
              <a:rPr lang="en-US" sz="2600" smtClean="0"/>
              <a:t>Continous Renal Replacement Therapy(CRRT)</a:t>
            </a:r>
          </a:p>
          <a:p>
            <a:pPr eaLnBrk="1" hangingPunct="1"/>
            <a:r>
              <a:rPr lang="en-US" smtClean="0"/>
              <a:t>The need for dialysis may be acute or chronic.</a:t>
            </a:r>
          </a:p>
          <a:p>
            <a:pPr eaLnBrk="1" hangingPunct="1"/>
            <a:r>
              <a:rPr lang="en-US" u="sng" smtClean="0"/>
              <a:t>Acute dialysis</a:t>
            </a:r>
            <a:r>
              <a:rPr lang="en-US" smtClean="0"/>
              <a:t> is indicated when there is high &amp; increasing level of serum potassium, fluid overload, or impending pulmonary edema, increasing acidosis, pericarditis &amp; severe confusion.</a:t>
            </a:r>
          </a:p>
          <a:p>
            <a:pPr eaLnBrk="1" hangingPunct="1">
              <a:buFont typeface="Arial" charset="0"/>
              <a:buNone/>
            </a:pPr>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111</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18787" name="Content Placeholder 2"/>
          <p:cNvSpPr>
            <a:spLocks noGrp="1"/>
          </p:cNvSpPr>
          <p:nvPr>
            <p:ph idx="1"/>
          </p:nvPr>
        </p:nvSpPr>
        <p:spPr>
          <a:xfrm>
            <a:off x="0" y="0"/>
            <a:ext cx="9144000" cy="6858000"/>
          </a:xfrm>
        </p:spPr>
        <p:txBody>
          <a:bodyPr/>
          <a:lstStyle/>
          <a:p>
            <a:pPr eaLnBrk="1" hangingPunct="1"/>
            <a:r>
              <a:rPr lang="en-US" smtClean="0"/>
              <a:t>It is also used to remove certain meds or other toxins( poisoning, overdose) from the blood.</a:t>
            </a:r>
          </a:p>
          <a:p>
            <a:pPr eaLnBrk="1" hangingPunct="1"/>
            <a:r>
              <a:rPr lang="en-US" u="sng" smtClean="0"/>
              <a:t>chronic/ maintenance dialysis</a:t>
            </a:r>
            <a:r>
              <a:rPr lang="en-US" smtClean="0"/>
              <a:t> is indicated in ESRD in:-</a:t>
            </a:r>
            <a:endParaRPr lang="en-US" sz="1800" u="sng" smtClean="0"/>
          </a:p>
          <a:p>
            <a:pPr lvl="3" eaLnBrk="1" hangingPunct="1"/>
            <a:r>
              <a:rPr lang="en-US" sz="2600" smtClean="0"/>
              <a:t>Uremic signs &amp; symptoms like nausea, vomiting, severe anorexia, increasing lethargy, mental confusion.</a:t>
            </a:r>
          </a:p>
          <a:p>
            <a:pPr lvl="3" eaLnBrk="1" hangingPunct="1"/>
            <a:r>
              <a:rPr lang="en-US" sz="2600" smtClean="0"/>
              <a:t>Hyperkalemia</a:t>
            </a:r>
          </a:p>
          <a:p>
            <a:pPr lvl="3" eaLnBrk="1" hangingPunct="1"/>
            <a:r>
              <a:rPr lang="en-US" sz="2600" smtClean="0"/>
              <a:t>Fluid overload not responsive to diuretics &amp; fluid restriction.</a:t>
            </a:r>
          </a:p>
          <a:p>
            <a:pPr lvl="3" eaLnBrk="1" hangingPunct="1"/>
            <a:r>
              <a:rPr lang="en-US" sz="2600" smtClean="0"/>
              <a:t>Pericardial friction rub in ESRD.</a:t>
            </a:r>
          </a:p>
          <a:p>
            <a:pPr eaLnBrk="1" hangingPunct="1"/>
            <a:r>
              <a:rPr lang="en-US" smtClean="0"/>
              <a:t>Patients with no renal function can be maintained on dialysis for years. </a:t>
            </a:r>
          </a:p>
          <a:p>
            <a:pPr eaLnBrk="1" hangingPunct="1"/>
            <a:r>
              <a:rPr lang="en-US" smtClean="0"/>
              <a:t>Dialysis is initiated when the patient cannot maintain a reasonable lifestyle with conservative management.</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112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19811" name="Content Placeholder 2"/>
          <p:cNvSpPr>
            <a:spLocks noGrp="1"/>
          </p:cNvSpPr>
          <p:nvPr>
            <p:ph idx="1"/>
          </p:nvPr>
        </p:nvSpPr>
        <p:spPr>
          <a:xfrm>
            <a:off x="0" y="0"/>
            <a:ext cx="9144000" cy="6858000"/>
          </a:xfrm>
        </p:spPr>
        <p:txBody>
          <a:bodyPr/>
          <a:lstStyle/>
          <a:p>
            <a:pPr eaLnBrk="1" hangingPunct="1">
              <a:buFont typeface="Arial" charset="0"/>
              <a:buNone/>
            </a:pPr>
            <a:r>
              <a:rPr lang="en-US" b="1" u="sng" smtClean="0"/>
              <a:t>Principles of dialysis:</a:t>
            </a:r>
          </a:p>
          <a:p>
            <a:pPr lvl="2" eaLnBrk="1" hangingPunct="1"/>
            <a:r>
              <a:rPr lang="en-US" sz="2600" smtClean="0"/>
              <a:t>Ultrafiltration</a:t>
            </a:r>
          </a:p>
          <a:p>
            <a:pPr lvl="2" eaLnBrk="1" hangingPunct="1"/>
            <a:r>
              <a:rPr lang="en-US" sz="2600" smtClean="0"/>
              <a:t>Diffusion</a:t>
            </a:r>
          </a:p>
          <a:p>
            <a:pPr lvl="2" eaLnBrk="1" hangingPunct="1"/>
            <a:r>
              <a:rPr lang="en-US" sz="2600" smtClean="0"/>
              <a:t>Osmosis </a:t>
            </a:r>
          </a:p>
          <a:p>
            <a:pPr eaLnBrk="1" hangingPunct="1">
              <a:buFont typeface="Arial" charset="0"/>
              <a:buNone/>
            </a:pPr>
            <a:r>
              <a:rPr lang="en-US" b="1" u="sng" smtClean="0"/>
              <a:t>Diffusion</a:t>
            </a:r>
          </a:p>
          <a:p>
            <a:pPr eaLnBrk="1" hangingPunct="1"/>
            <a:r>
              <a:rPr lang="en-US" smtClean="0"/>
              <a:t>Toxins and wastes in the blood are removed by diffusion from an area of higher concentration in the blood to an area of lower concentration in the dialysate.</a:t>
            </a:r>
          </a:p>
          <a:p>
            <a:pPr eaLnBrk="1" hangingPunct="1">
              <a:buFont typeface="Arial" charset="0"/>
              <a:buNone/>
            </a:pPr>
            <a:r>
              <a:rPr lang="en-US" b="1" u="sng" smtClean="0"/>
              <a:t>Osmosis</a:t>
            </a:r>
          </a:p>
          <a:p>
            <a:pPr eaLnBrk="1" hangingPunct="1"/>
            <a:r>
              <a:rPr lang="en-US" smtClean="0"/>
              <a:t>Movement of a solvent such as water across a semi permeable membrane from areas of less solute to areas of high concentration of solute.</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113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20835" name="Content Placeholder 2"/>
          <p:cNvSpPr>
            <a:spLocks noGrp="1"/>
          </p:cNvSpPr>
          <p:nvPr>
            <p:ph idx="1"/>
          </p:nvPr>
        </p:nvSpPr>
        <p:spPr>
          <a:xfrm>
            <a:off x="0" y="0"/>
            <a:ext cx="9144000" cy="6858000"/>
          </a:xfrm>
        </p:spPr>
        <p:txBody>
          <a:bodyPr/>
          <a:lstStyle/>
          <a:p>
            <a:pPr eaLnBrk="1" hangingPunct="1">
              <a:buFont typeface="Arial" charset="0"/>
              <a:buNone/>
            </a:pPr>
            <a:r>
              <a:rPr lang="en-US" b="1" u="sng" smtClean="0"/>
              <a:t>Ultrafiltration</a:t>
            </a:r>
          </a:p>
          <a:p>
            <a:pPr eaLnBrk="1" hangingPunct="1"/>
            <a:r>
              <a:rPr lang="en-US" smtClean="0"/>
              <a:t>Movement of a fluid across a semi permeable membrane from a high pressure area to a low pressure area.</a:t>
            </a:r>
          </a:p>
          <a:p>
            <a:pPr eaLnBrk="1" hangingPunct="1"/>
            <a:r>
              <a:rPr lang="en-US" smtClean="0"/>
              <a:t>It is more efficient in removal of water than osmosis. Negative pressure is created against a dialysis membrane to draw water from blood.</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114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21859" name="Content Placeholder 2"/>
          <p:cNvSpPr>
            <a:spLocks noGrp="1"/>
          </p:cNvSpPr>
          <p:nvPr>
            <p:ph idx="1"/>
          </p:nvPr>
        </p:nvSpPr>
        <p:spPr>
          <a:xfrm>
            <a:off x="0" y="0"/>
            <a:ext cx="9144000" cy="6858000"/>
          </a:xfrm>
        </p:spPr>
        <p:txBody>
          <a:bodyPr/>
          <a:lstStyle/>
          <a:p>
            <a:pPr algn="ctr" eaLnBrk="1" hangingPunct="1">
              <a:buFont typeface="Arial" charset="0"/>
              <a:buNone/>
            </a:pPr>
            <a:r>
              <a:rPr lang="en-US" b="1" u="sng" smtClean="0"/>
              <a:t>HEMODIALYSIS</a:t>
            </a:r>
          </a:p>
          <a:p>
            <a:pPr eaLnBrk="1" hangingPunct="1"/>
            <a:r>
              <a:rPr lang="en-US" smtClean="0"/>
              <a:t>Most commonly used method for acutely ill patients, those that require short term dialysis &amp; for patients with ESRD who require long term or permanent dialysis/therapy.</a:t>
            </a:r>
          </a:p>
          <a:p>
            <a:pPr eaLnBrk="1" hangingPunct="1"/>
            <a:r>
              <a:rPr lang="en-US" smtClean="0"/>
              <a:t>Common components of hemodialysis are:-</a:t>
            </a:r>
          </a:p>
          <a:p>
            <a:pPr lvl="1" eaLnBrk="1" hangingPunct="1"/>
            <a:r>
              <a:rPr lang="en-US" sz="2600" smtClean="0"/>
              <a:t>Dialyser</a:t>
            </a:r>
          </a:p>
          <a:p>
            <a:pPr lvl="1" eaLnBrk="1" hangingPunct="1"/>
            <a:r>
              <a:rPr lang="en-US" sz="2600" smtClean="0"/>
              <a:t>Clot &amp; bubble trap</a:t>
            </a:r>
          </a:p>
          <a:p>
            <a:pPr lvl="1" eaLnBrk="1" hangingPunct="1"/>
            <a:r>
              <a:rPr lang="en-US" sz="2600" smtClean="0"/>
              <a:t>Blood pump</a:t>
            </a:r>
          </a:p>
          <a:p>
            <a:pPr lvl="1" eaLnBrk="1" hangingPunct="1"/>
            <a:r>
              <a:rPr lang="en-US" sz="2600" smtClean="0"/>
              <a:t>BP monitor</a:t>
            </a:r>
          </a:p>
          <a:p>
            <a:pPr lvl="1" eaLnBrk="1" hangingPunct="1"/>
            <a:r>
              <a:rPr lang="en-US" sz="2600" smtClean="0"/>
              <a:t>Dialysate flow system</a:t>
            </a:r>
          </a:p>
          <a:p>
            <a:pPr lvl="1" eaLnBrk="1" hangingPunct="1"/>
            <a:r>
              <a:rPr lang="en-US" sz="2600" smtClean="0"/>
              <a:t>Blood lines</a:t>
            </a:r>
          </a:p>
          <a:p>
            <a:pPr lvl="1" eaLnBrk="1" hangingPunct="1"/>
            <a:r>
              <a:rPr lang="en-US" sz="2600" smtClean="0"/>
              <a:t>Heparin pump</a:t>
            </a:r>
          </a:p>
          <a:p>
            <a:pPr lvl="2" eaLnBrk="1" hangingPunct="1">
              <a:buFont typeface="Arial" charset="0"/>
              <a:buNone/>
            </a:pPr>
            <a:endParaRPr lang="en-US" smtClean="0"/>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115</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22883" name="Content Placeholder 2"/>
          <p:cNvSpPr>
            <a:spLocks noGrp="1"/>
          </p:cNvSpPr>
          <p:nvPr>
            <p:ph idx="1"/>
          </p:nvPr>
        </p:nvSpPr>
        <p:spPr>
          <a:xfrm>
            <a:off x="0" y="0"/>
            <a:ext cx="9144000" cy="6858000"/>
          </a:xfrm>
        </p:spPr>
        <p:txBody>
          <a:bodyPr/>
          <a:lstStyle/>
          <a:p>
            <a:pPr eaLnBrk="1" hangingPunct="1">
              <a:buFont typeface="Arial" charset="0"/>
              <a:buNone/>
            </a:pPr>
            <a:r>
              <a:rPr lang="en-US" b="1" u="sng" smtClean="0"/>
              <a:t>Dialyser:-</a:t>
            </a:r>
          </a:p>
          <a:p>
            <a:pPr eaLnBrk="1" hangingPunct="1"/>
            <a:r>
              <a:rPr lang="en-US" smtClean="0"/>
              <a:t>They are hollow fiber devices containing thousands of tiny cellophane tubules that act as semi permeable membranes, replacing the renal glomeruli &amp; tubules.</a:t>
            </a:r>
          </a:p>
          <a:p>
            <a:pPr eaLnBrk="1" hangingPunct="1"/>
            <a:r>
              <a:rPr lang="en-US" smtClean="0"/>
              <a:t>The blood flows through the tubules while a solution(dialysate) circulates around. The exchange of wastes from blood to dialysate occurs through a semipermeable membrane of tubules.</a:t>
            </a:r>
          </a:p>
          <a:p>
            <a:pPr eaLnBrk="1" hangingPunct="1"/>
            <a:r>
              <a:rPr lang="en-US" smtClean="0"/>
              <a:t>Because of cost, dialysers are reused in some centres upon sterilization.</a:t>
            </a:r>
          </a:p>
          <a:p>
            <a:pPr eaLnBrk="1" hangingPunct="1">
              <a:buFont typeface="Arial" charset="0"/>
              <a:buNone/>
            </a:pPr>
            <a:r>
              <a:rPr lang="en-US" b="1" u="sng" smtClean="0"/>
              <a:t>Blood lines:</a:t>
            </a:r>
          </a:p>
          <a:p>
            <a:pPr eaLnBrk="1" hangingPunct="1"/>
            <a:r>
              <a:rPr lang="en-US" smtClean="0"/>
              <a:t>Are plastic synthetic tubes which take blood from the patient to the dialyser &amp; back to the patient. They are discarded once used.</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116</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23907" name="Content Placeholder 2"/>
          <p:cNvSpPr>
            <a:spLocks noGrp="1"/>
          </p:cNvSpPr>
          <p:nvPr>
            <p:ph idx="1"/>
          </p:nvPr>
        </p:nvSpPr>
        <p:spPr>
          <a:xfrm>
            <a:off x="0" y="0"/>
            <a:ext cx="9144000" cy="6858000"/>
          </a:xfrm>
        </p:spPr>
        <p:txBody>
          <a:bodyPr/>
          <a:lstStyle/>
          <a:p>
            <a:pPr eaLnBrk="1" hangingPunct="1">
              <a:buFont typeface="Arial" charset="0"/>
              <a:buNone/>
            </a:pPr>
            <a:r>
              <a:rPr lang="en-US" b="1" u="sng" smtClean="0"/>
              <a:t>Blood pump:</a:t>
            </a:r>
          </a:p>
          <a:p>
            <a:pPr eaLnBrk="1" hangingPunct="1"/>
            <a:r>
              <a:rPr lang="en-US" smtClean="0"/>
              <a:t>Creates a suction force that circulates blood through hemodialyser.</a:t>
            </a:r>
          </a:p>
          <a:p>
            <a:pPr eaLnBrk="1" hangingPunct="1">
              <a:buFont typeface="Arial" charset="0"/>
              <a:buNone/>
            </a:pPr>
            <a:r>
              <a:rPr lang="en-US" b="1" u="sng" smtClean="0"/>
              <a:t>Heparin pump:</a:t>
            </a:r>
          </a:p>
          <a:p>
            <a:pPr eaLnBrk="1" hangingPunct="1"/>
            <a:r>
              <a:rPr lang="en-US" smtClean="0"/>
              <a:t>In blood that has come into contact with synthetic material, clotting is likely. To prevent this blood is injected with heparin mixed with normal saline to ensure it doesn’t clot in the blood lines.</a:t>
            </a:r>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117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24931" name="Content Placeholder 2"/>
          <p:cNvSpPr>
            <a:spLocks noGrp="1"/>
          </p:cNvSpPr>
          <p:nvPr>
            <p:ph idx="1"/>
          </p:nvPr>
        </p:nvSpPr>
        <p:spPr>
          <a:xfrm>
            <a:off x="0" y="0"/>
            <a:ext cx="9144000" cy="6858000"/>
          </a:xfrm>
        </p:spPr>
        <p:txBody>
          <a:bodyPr/>
          <a:lstStyle/>
          <a:p>
            <a:pPr eaLnBrk="1" hangingPunct="1">
              <a:buFont typeface="Arial" charset="0"/>
              <a:buNone/>
            </a:pPr>
            <a:r>
              <a:rPr lang="en-US" b="1" u="sng" smtClean="0"/>
              <a:t>Clot &amp; bubble trap:</a:t>
            </a:r>
          </a:p>
          <a:p>
            <a:pPr eaLnBrk="1" hangingPunct="1"/>
            <a:r>
              <a:rPr lang="en-US" smtClean="0"/>
              <a:t>Trap and prevent embolising the patient with air or blood clot.</a:t>
            </a:r>
          </a:p>
          <a:p>
            <a:pPr eaLnBrk="1" hangingPunct="1"/>
            <a:r>
              <a:rPr lang="en-US" smtClean="0"/>
              <a:t>It filters blood and allows any air to escape.</a:t>
            </a:r>
          </a:p>
          <a:p>
            <a:pPr eaLnBrk="1" hangingPunct="1">
              <a:buFont typeface="Arial" charset="0"/>
              <a:buNone/>
            </a:pPr>
            <a:r>
              <a:rPr lang="en-US" b="1" u="sng" smtClean="0"/>
              <a:t>Dialysate flow system:</a:t>
            </a:r>
          </a:p>
          <a:p>
            <a:pPr eaLnBrk="1" hangingPunct="1"/>
            <a:r>
              <a:rPr lang="en-US" smtClean="0"/>
              <a:t>System of pump which takes the dialysate through the dialyser in a counter – current version.</a:t>
            </a:r>
          </a:p>
          <a:p>
            <a:pPr eaLnBrk="1" hangingPunct="1">
              <a:buFont typeface="Arial" charset="0"/>
              <a:buNone/>
            </a:pPr>
            <a:endParaRPr lang="en-US" smtClean="0"/>
          </a:p>
          <a:p>
            <a:pPr eaLnBrk="1" hangingPunct="1"/>
            <a:r>
              <a:rPr lang="en-US" smtClean="0"/>
              <a:t>Treatment usually occurs three times a week for 3 – 4 hours per treatment. The body’s buffer system is mainted using a dialysate bath made up of bicarbonate ( most common) or acetate which is metabolised to form bicarbonate.</a:t>
            </a:r>
          </a:p>
          <a:p>
            <a:pPr eaLnBrk="1" hangingPunct="1"/>
            <a:r>
              <a:rPr lang="en-US" smtClean="0"/>
              <a:t>The cleaned blood is returned to the body after the removal of many waste products and the restoration of electrolyte balance.</a:t>
            </a:r>
          </a:p>
          <a:p>
            <a:pPr eaLnBrk="1" hangingPunct="1">
              <a:buFont typeface="Arial" charset="0"/>
              <a:buNone/>
            </a:pPr>
            <a:r>
              <a:rPr lang="en-US" smtClean="0">
                <a:solidFill>
                  <a:srgbClr val="FF0000"/>
                </a:solidFill>
              </a:rPr>
              <a:t>Basic diagram of a hemodialyser</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118</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pic>
        <p:nvPicPr>
          <p:cNvPr id="125955" name="Content Placeholder 3" descr="400px-Hemodialysis-en_svg.png"/>
          <p:cNvPicPr>
            <a:picLocks noGrp="1" noChangeAspect="1"/>
          </p:cNvPicPr>
          <p:nvPr>
            <p:ph idx="1"/>
          </p:nvPr>
        </p:nvPicPr>
        <p:blipFill>
          <a:blip r:embed="rId2"/>
          <a:srcRect/>
          <a:stretch>
            <a:fillRect/>
          </a:stretch>
        </p:blipFill>
        <p:spPr>
          <a:xfrm>
            <a:off x="152400" y="152400"/>
            <a:ext cx="8763000" cy="6705600"/>
          </a:xfrm>
        </p:spPr>
      </p:pic>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119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sz="2600" u="sng" dirty="0" smtClean="0"/>
          </a:p>
        </p:txBody>
      </p:sp>
      <p:sp>
        <p:nvSpPr>
          <p:cNvPr id="17411" name="Content Placeholder 2"/>
          <p:cNvSpPr>
            <a:spLocks noGrp="1"/>
          </p:cNvSpPr>
          <p:nvPr>
            <p:ph idx="1"/>
          </p:nvPr>
        </p:nvSpPr>
        <p:spPr>
          <a:xfrm>
            <a:off x="457200" y="304800"/>
            <a:ext cx="8229600" cy="5821363"/>
          </a:xfrm>
        </p:spPr>
        <p:txBody>
          <a:bodyPr/>
          <a:lstStyle/>
          <a:p>
            <a:pPr eaLnBrk="1" hangingPunct="1"/>
            <a:r>
              <a:rPr lang="en-US" u="sng" smtClean="0"/>
              <a:t>PALPATE:</a:t>
            </a:r>
          </a:p>
          <a:p>
            <a:pPr eaLnBrk="1" hangingPunct="1"/>
            <a:r>
              <a:rPr lang="en-US" smtClean="0"/>
              <a:t>The flanks for any palpable mass. The kidneys are not normally palpable, though the smooth, round lower pole of the kidney especially the right may be palpated.</a:t>
            </a:r>
          </a:p>
          <a:p>
            <a:pPr eaLnBrk="1" hangingPunct="1"/>
            <a:r>
              <a:rPr lang="en-US" smtClean="0"/>
              <a:t>Inguinal lymph nodes</a:t>
            </a:r>
          </a:p>
          <a:p>
            <a:pPr eaLnBrk="1" hangingPunct="1"/>
            <a:endParaRPr lang="en-US" smtClean="0"/>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17" descr="Image:Hemodialysismachine.jpg">
            <a:hlinkClick r:id="rId2"/>
          </p:cNvPr>
          <p:cNvPicPr>
            <a:picLocks noChangeAspect="1" noChangeArrowheads="1"/>
          </p:cNvPicPr>
          <p:nvPr/>
        </p:nvPicPr>
        <p:blipFill>
          <a:blip r:embed="rId3"/>
          <a:srcRect/>
          <a:stretch>
            <a:fillRect/>
          </a:stretch>
        </p:blipFill>
        <p:spPr bwMode="auto">
          <a:xfrm>
            <a:off x="381000" y="533400"/>
            <a:ext cx="8458200" cy="61722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pPr>
              <a:defRPr/>
            </a:pPr>
            <a:fld id="{2C28EEEA-F35B-4CAE-94BD-7A6E79C55926}" type="slidenum">
              <a:rPr lang="en-US" smtClean="0"/>
              <a:pPr>
                <a:defRPr/>
              </a:pPr>
              <a:t>120</a:t>
            </a:fld>
            <a:endParaRPr lang="en-US"/>
          </a:p>
        </p:txBody>
      </p:sp>
      <p:sp>
        <p:nvSpPr>
          <p:cNvPr id="4" name="Footer Placeholder 3"/>
          <p:cNvSpPr>
            <a:spLocks noGrp="1"/>
          </p:cNvSpPr>
          <p:nvPr>
            <p:ph type="ftr" sz="quarter" idx="11"/>
          </p:nvPr>
        </p:nvSpPr>
        <p:spPr/>
        <p:txBody>
          <a:bodyPr/>
          <a:lstStyle/>
          <a:p>
            <a:pPr>
              <a:defRPr/>
            </a:pPr>
            <a:r>
              <a:rPr lang="en-US" smtClean="0"/>
              <a:t>SAMMIE</a:t>
            </a:r>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55299" name="Content Placeholder 2"/>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smtClean="0"/>
              <a:t>Vascular access:</a:t>
            </a:r>
          </a:p>
          <a:p>
            <a:pPr marL="274320" indent="-274320" eaLnBrk="1" fontAlgn="auto" hangingPunct="1">
              <a:spcAft>
                <a:spcPts val="0"/>
              </a:spcAft>
              <a:buClr>
                <a:schemeClr val="accent3"/>
              </a:buClr>
              <a:buFont typeface="Arial" pitchFamily="34" charset="0"/>
              <a:buChar char="•"/>
              <a:defRPr/>
            </a:pPr>
            <a:r>
              <a:rPr lang="en-US" dirty="0" smtClean="0"/>
              <a:t>Access to the patients vascular system must be established to allow blood to be removed, cleansed &amp; returned to the patients vascular system.</a:t>
            </a:r>
          </a:p>
          <a:p>
            <a:pPr marL="274320" indent="-274320" eaLnBrk="1" fontAlgn="auto" hangingPunct="1">
              <a:spcAft>
                <a:spcPts val="0"/>
              </a:spcAft>
              <a:buClr>
                <a:schemeClr val="accent3"/>
              </a:buClr>
              <a:buFont typeface="Arial" pitchFamily="34" charset="0"/>
              <a:buChar char="•"/>
              <a:defRPr/>
            </a:pPr>
            <a:r>
              <a:rPr lang="en-US" dirty="0" smtClean="0"/>
              <a:t>Several types of access available are:-</a:t>
            </a:r>
          </a:p>
          <a:p>
            <a:pPr marL="971550" lvl="1" indent="-514350" eaLnBrk="1" fontAlgn="auto" hangingPunct="1">
              <a:spcAft>
                <a:spcPts val="0"/>
              </a:spcAft>
              <a:buFont typeface="+mj-lt"/>
              <a:buAutoNum type="romanUcPeriod"/>
              <a:defRPr/>
            </a:pPr>
            <a:r>
              <a:rPr lang="en-US" sz="2600" dirty="0" smtClean="0"/>
              <a:t>Use of large veins</a:t>
            </a:r>
          </a:p>
          <a:p>
            <a:pPr marL="971550" lvl="1" indent="-514350" eaLnBrk="1" fontAlgn="auto" hangingPunct="1">
              <a:spcAft>
                <a:spcPts val="0"/>
              </a:spcAft>
              <a:buFont typeface="+mj-lt"/>
              <a:buAutoNum type="romanUcPeriod"/>
              <a:defRPr/>
            </a:pPr>
            <a:r>
              <a:rPr lang="en-US" sz="2600" dirty="0" smtClean="0"/>
              <a:t>Use of fistulae</a:t>
            </a:r>
          </a:p>
          <a:p>
            <a:pPr marL="971550" lvl="1" indent="-514350" eaLnBrk="1" fontAlgn="auto" hangingPunct="1">
              <a:spcAft>
                <a:spcPts val="0"/>
              </a:spcAft>
              <a:buFont typeface="+mj-lt"/>
              <a:buAutoNum type="romanUcPeriod"/>
              <a:defRPr/>
            </a:pPr>
            <a:r>
              <a:rPr lang="en-US" sz="2600" dirty="0" smtClean="0"/>
              <a:t>Use of grafts.</a:t>
            </a:r>
          </a:p>
          <a:p>
            <a:pPr marL="571500" indent="-514350" eaLnBrk="1" fontAlgn="auto" hangingPunct="1">
              <a:spcAft>
                <a:spcPts val="0"/>
              </a:spcAft>
              <a:buClr>
                <a:schemeClr val="accent3"/>
              </a:buClr>
              <a:buFont typeface="+mj-lt"/>
              <a:buAutoNum type="romanUcPeriod"/>
              <a:defRPr/>
            </a:pPr>
            <a:r>
              <a:rPr lang="en-US" b="1" u="sng" dirty="0" smtClean="0"/>
              <a:t>Use of large veins:</a:t>
            </a:r>
          </a:p>
          <a:p>
            <a:pPr marL="571500" indent="-514350" eaLnBrk="1" fontAlgn="auto" hangingPunct="1">
              <a:spcAft>
                <a:spcPts val="0"/>
              </a:spcAft>
              <a:buClr>
                <a:schemeClr val="accent3"/>
              </a:buClr>
              <a:buFont typeface="Arial" pitchFamily="34" charset="0"/>
              <a:buChar char="•"/>
              <a:defRPr/>
            </a:pPr>
            <a:r>
              <a:rPr lang="en-US" dirty="0" smtClean="0"/>
              <a:t>Used in immediate access to the patients circulation for acute </a:t>
            </a:r>
            <a:r>
              <a:rPr lang="en-US" dirty="0" err="1" smtClean="0"/>
              <a:t>hemodialysis</a:t>
            </a:r>
            <a:r>
              <a:rPr lang="en-US" dirty="0" smtClean="0"/>
              <a:t> &amp; is achieved by inserting a double lumen catheter into the </a:t>
            </a:r>
            <a:r>
              <a:rPr lang="en-US" dirty="0" err="1" smtClean="0"/>
              <a:t>subclavian</a:t>
            </a:r>
            <a:r>
              <a:rPr lang="en-US" dirty="0" smtClean="0"/>
              <a:t>, internal jugular &amp; femoral vein.</a:t>
            </a:r>
          </a:p>
          <a:p>
            <a:pPr marL="571500" indent="-514350" eaLnBrk="1" fontAlgn="auto" hangingPunct="1">
              <a:spcAft>
                <a:spcPts val="0"/>
              </a:spcAft>
              <a:buClr>
                <a:schemeClr val="accent3"/>
              </a:buClr>
              <a:buFont typeface="Arial" pitchFamily="34" charset="0"/>
              <a:buChar char="•"/>
              <a:defRPr/>
            </a:pPr>
            <a:r>
              <a:rPr lang="en-US" dirty="0" smtClean="0"/>
              <a:t>This method involves risks like hematoma, </a:t>
            </a:r>
            <a:r>
              <a:rPr lang="en-US" dirty="0" err="1" smtClean="0"/>
              <a:t>pneumothorax</a:t>
            </a:r>
            <a:r>
              <a:rPr lang="en-US" dirty="0" smtClean="0"/>
              <a:t>, infection, thrombosis of the </a:t>
            </a:r>
            <a:r>
              <a:rPr lang="en-US" dirty="0" err="1" smtClean="0"/>
              <a:t>subclavian</a:t>
            </a:r>
            <a:r>
              <a:rPr lang="en-US" dirty="0" smtClean="0"/>
              <a:t> vein.</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121</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56323" name="Content Placeholder 2"/>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pitchFamily="34" charset="0"/>
              <a:buChar char="•"/>
              <a:defRPr/>
            </a:pPr>
            <a:r>
              <a:rPr lang="en-US" dirty="0" smtClean="0"/>
              <a:t>While not in use it is </a:t>
            </a:r>
            <a:r>
              <a:rPr lang="en-US" dirty="0" err="1" smtClean="0"/>
              <a:t>heparinised</a:t>
            </a:r>
            <a:r>
              <a:rPr lang="en-US" dirty="0" smtClean="0"/>
              <a:t> to prevent blood from clotting &amp; is covered with a sterile dressing.</a:t>
            </a:r>
          </a:p>
          <a:p>
            <a:pPr marL="274320" indent="-274320" eaLnBrk="1" fontAlgn="auto" hangingPunct="1">
              <a:spcAft>
                <a:spcPts val="0"/>
              </a:spcAft>
              <a:buClr>
                <a:schemeClr val="accent3"/>
              </a:buClr>
              <a:buFont typeface="Arial" pitchFamily="34" charset="0"/>
              <a:buChar char="•"/>
              <a:defRPr/>
            </a:pPr>
            <a:r>
              <a:rPr lang="en-US" dirty="0" smtClean="0"/>
              <a:t>The catheter is removed when no longer needed e.g. if patients condition improves or another type of access has been established.</a:t>
            </a:r>
          </a:p>
          <a:p>
            <a:pPr marL="274320" indent="-274320" eaLnBrk="1" fontAlgn="auto" hangingPunct="1">
              <a:spcAft>
                <a:spcPts val="0"/>
              </a:spcAft>
              <a:buClr>
                <a:schemeClr val="accent3"/>
              </a:buClr>
              <a:buFont typeface="Arial" pitchFamily="34" charset="0"/>
              <a:buChar char="•"/>
              <a:defRPr/>
            </a:pPr>
            <a:r>
              <a:rPr lang="en-US" dirty="0" smtClean="0"/>
              <a:t>Double lumen, cuffed catheters may also be inserted into the internal jugular vein of the patients requiring a central venous catheter for dialysis. These catheters are used for long term access.</a:t>
            </a:r>
          </a:p>
          <a:p>
            <a:pPr marL="571500" indent="-571500" eaLnBrk="1" fontAlgn="auto" hangingPunct="1">
              <a:spcAft>
                <a:spcPts val="0"/>
              </a:spcAft>
              <a:buClr>
                <a:schemeClr val="accent3"/>
              </a:buClr>
              <a:buFont typeface="Arial" charset="0"/>
              <a:buAutoNum type="romanUcPeriod" startAt="2"/>
              <a:defRPr/>
            </a:pPr>
            <a:r>
              <a:rPr lang="en-US" b="1" u="sng" dirty="0" smtClean="0"/>
              <a:t>Arteriovenous fistula:</a:t>
            </a:r>
          </a:p>
          <a:p>
            <a:pPr marL="571500" indent="-571500" eaLnBrk="1" fontAlgn="auto" hangingPunct="1">
              <a:spcAft>
                <a:spcPts val="0"/>
              </a:spcAft>
              <a:buClr>
                <a:schemeClr val="accent3"/>
              </a:buClr>
              <a:buFont typeface="Arial" pitchFamily="34" charset="0"/>
              <a:buChar char="•"/>
              <a:defRPr/>
            </a:pPr>
            <a:r>
              <a:rPr lang="en-US" dirty="0" smtClean="0"/>
              <a:t>It is the preferred method of permanent access.</a:t>
            </a:r>
          </a:p>
          <a:p>
            <a:pPr marL="571500" indent="-571500" eaLnBrk="1" fontAlgn="auto" hangingPunct="1">
              <a:spcAft>
                <a:spcPts val="0"/>
              </a:spcAft>
              <a:buClr>
                <a:schemeClr val="accent3"/>
              </a:buClr>
              <a:buFont typeface="Arial" pitchFamily="34" charset="0"/>
              <a:buChar char="•"/>
              <a:defRPr/>
            </a:pPr>
            <a:r>
              <a:rPr lang="en-US" dirty="0" smtClean="0"/>
              <a:t>It is created surgically usually in the forearm by </a:t>
            </a:r>
            <a:r>
              <a:rPr lang="en-US" dirty="0" err="1" smtClean="0"/>
              <a:t>anastomosing</a:t>
            </a:r>
            <a:r>
              <a:rPr lang="en-US" dirty="0" smtClean="0"/>
              <a:t>(joining) an artery to a vein, either side to side or end to side. </a:t>
            </a:r>
            <a:r>
              <a:rPr lang="en-US" dirty="0" err="1" smtClean="0"/>
              <a:t>E.g</a:t>
            </a:r>
            <a:r>
              <a:rPr lang="en-US" dirty="0" smtClean="0"/>
              <a:t> of side to side is </a:t>
            </a:r>
            <a:r>
              <a:rPr lang="en-US" dirty="0" err="1" smtClean="0"/>
              <a:t>btwn</a:t>
            </a:r>
            <a:r>
              <a:rPr lang="en-US" dirty="0" smtClean="0"/>
              <a:t> the radial art. &amp; cephalic </a:t>
            </a:r>
            <a:r>
              <a:rPr lang="en-US" dirty="0" err="1" smtClean="0"/>
              <a:t>vein.End</a:t>
            </a:r>
            <a:r>
              <a:rPr lang="en-US" dirty="0" smtClean="0"/>
              <a:t> to side is </a:t>
            </a:r>
            <a:r>
              <a:rPr lang="en-US" dirty="0" err="1" smtClean="0"/>
              <a:t>btwn</a:t>
            </a:r>
            <a:r>
              <a:rPr lang="en-US" dirty="0" smtClean="0"/>
              <a:t> median </a:t>
            </a:r>
            <a:r>
              <a:rPr lang="en-US" dirty="0" err="1" smtClean="0"/>
              <a:t>cubital</a:t>
            </a:r>
            <a:r>
              <a:rPr lang="en-US" dirty="0" smtClean="0"/>
              <a:t> vein &amp; radial art.</a:t>
            </a:r>
          </a:p>
          <a:p>
            <a:pPr marL="571500" indent="-571500" eaLnBrk="1" fontAlgn="auto" hangingPunct="1">
              <a:spcAft>
                <a:spcPts val="0"/>
              </a:spcAft>
              <a:buClr>
                <a:schemeClr val="accent3"/>
              </a:buClr>
              <a:buFont typeface="Arial" pitchFamily="34" charset="0"/>
              <a:buChar char="•"/>
              <a:defRPr/>
            </a:pPr>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122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57347" name="Content Placeholder 2"/>
          <p:cNvSpPr>
            <a:spLocks noGrp="1"/>
          </p:cNvSpPr>
          <p:nvPr>
            <p:ph idx="1"/>
          </p:nvPr>
        </p:nvSpPr>
        <p:spPr>
          <a:xfrm>
            <a:off x="0" y="0"/>
            <a:ext cx="9144000" cy="6858000"/>
          </a:xfrm>
        </p:spPr>
        <p:txBody>
          <a:bodyPr rtlCol="0">
            <a:normAutofit/>
          </a:bodyPr>
          <a:lstStyle/>
          <a:p>
            <a:pPr marL="571500" indent="-571500" eaLnBrk="1" fontAlgn="auto" hangingPunct="1">
              <a:spcAft>
                <a:spcPts val="0"/>
              </a:spcAft>
              <a:buClr>
                <a:schemeClr val="accent3"/>
              </a:buClr>
              <a:buFont typeface="Arial" pitchFamily="34" charset="0"/>
              <a:buChar char="•"/>
              <a:defRPr/>
            </a:pPr>
            <a:r>
              <a:rPr lang="en-US" dirty="0" smtClean="0"/>
              <a:t>Needles are inserted into the vessel to obtain blood flow adequate to pass through the </a:t>
            </a:r>
            <a:r>
              <a:rPr lang="en-US" dirty="0" err="1" smtClean="0"/>
              <a:t>dialyser</a:t>
            </a:r>
            <a:r>
              <a:rPr lang="en-US" dirty="0" smtClean="0"/>
              <a:t>.</a:t>
            </a:r>
          </a:p>
          <a:p>
            <a:pPr marL="571500" indent="-571500" eaLnBrk="1" fontAlgn="auto" hangingPunct="1">
              <a:spcAft>
                <a:spcPts val="0"/>
              </a:spcAft>
              <a:buClr>
                <a:schemeClr val="accent3"/>
              </a:buClr>
              <a:buFont typeface="Arial" pitchFamily="34" charset="0"/>
              <a:buChar char="•"/>
              <a:defRPr/>
            </a:pPr>
            <a:r>
              <a:rPr lang="en-US" dirty="0" smtClean="0"/>
              <a:t>The arterial segment of the fistula is used for arterial flow to the </a:t>
            </a:r>
            <a:r>
              <a:rPr lang="en-US" dirty="0" err="1" smtClean="0"/>
              <a:t>dialyser</a:t>
            </a:r>
            <a:r>
              <a:rPr lang="en-US" dirty="0" smtClean="0"/>
              <a:t> and the venous segment for reinfusion of the </a:t>
            </a:r>
            <a:r>
              <a:rPr lang="en-US" dirty="0" err="1" smtClean="0"/>
              <a:t>dialysed</a:t>
            </a:r>
            <a:r>
              <a:rPr lang="en-US" dirty="0" smtClean="0"/>
              <a:t> blood.</a:t>
            </a:r>
          </a:p>
          <a:p>
            <a:pPr marL="274320" indent="-274320" eaLnBrk="1" fontAlgn="auto" hangingPunct="1">
              <a:spcAft>
                <a:spcPts val="0"/>
              </a:spcAft>
              <a:buClr>
                <a:schemeClr val="accent3"/>
              </a:buClr>
              <a:buFont typeface="Arial" pitchFamily="34" charset="0"/>
              <a:buChar char="•"/>
              <a:defRPr/>
            </a:pPr>
            <a:r>
              <a:rPr lang="en-US" dirty="0" smtClean="0"/>
              <a:t>The fistula should be allowed at least 14 days to mature ( allow for healing &amp; dilation of the venous segment).</a:t>
            </a:r>
          </a:p>
          <a:p>
            <a:pPr marL="274320" indent="-274320" eaLnBrk="1" fontAlgn="auto" hangingPunct="1">
              <a:spcAft>
                <a:spcPts val="0"/>
              </a:spcAft>
              <a:buClr>
                <a:schemeClr val="accent3"/>
              </a:buClr>
              <a:buFont typeface="Arial" pitchFamily="34" charset="0"/>
              <a:buChar char="•"/>
              <a:defRPr/>
            </a:pPr>
            <a:r>
              <a:rPr lang="en-US" dirty="0" smtClean="0"/>
              <a:t>Needle of gauge 14 – 16 are used for taking blood from &amp; to the patient.</a:t>
            </a:r>
          </a:p>
          <a:p>
            <a:pPr marL="274320" indent="-274320" eaLnBrk="1" fontAlgn="auto" hangingPunct="1">
              <a:spcAft>
                <a:spcPts val="0"/>
              </a:spcAft>
              <a:buClr>
                <a:schemeClr val="accent3"/>
              </a:buClr>
              <a:buFont typeface="Arial" pitchFamily="34" charset="0"/>
              <a:buChar char="•"/>
              <a:defRPr/>
            </a:pPr>
            <a:r>
              <a:rPr lang="en-US" dirty="0" smtClean="0"/>
              <a:t>The patient is encouraged to exercise to increase the size of the vessel.</a:t>
            </a:r>
          </a:p>
          <a:p>
            <a:pPr marL="274320" indent="-274320" eaLnBrk="1" fontAlgn="auto" hangingPunct="1">
              <a:spcAft>
                <a:spcPts val="0"/>
              </a:spcAft>
              <a:buClr>
                <a:schemeClr val="accent3"/>
              </a:buClr>
              <a:buFont typeface="Arial" charset="0"/>
              <a:buNone/>
              <a:defRPr/>
            </a:pPr>
            <a:r>
              <a:rPr lang="en-US" b="1" dirty="0" smtClean="0"/>
              <a:t>III. </a:t>
            </a:r>
            <a:r>
              <a:rPr lang="en-US" b="1" u="sng" dirty="0" smtClean="0"/>
              <a:t>Arteriovenous graft:</a:t>
            </a:r>
          </a:p>
          <a:p>
            <a:pPr marL="274320" indent="-274320" eaLnBrk="1" fontAlgn="auto" hangingPunct="1">
              <a:spcAft>
                <a:spcPts val="0"/>
              </a:spcAft>
              <a:buClr>
                <a:schemeClr val="accent3"/>
              </a:buClr>
              <a:buFont typeface="Arial" pitchFamily="34" charset="0"/>
              <a:buChar char="•"/>
              <a:defRPr/>
            </a:pPr>
            <a:r>
              <a:rPr lang="en-US" dirty="0" smtClean="0"/>
              <a:t>It is created subcutaneously using biologic or synthetic graft material interposing between an artery and a vein.</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123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0" y="0"/>
            <a:ext cx="9144000" cy="1524000"/>
          </a:xfrm>
        </p:spPr>
        <p:txBody>
          <a:bodyPr rtlCol="0">
            <a:normAutofit fontScale="90000"/>
          </a:bodyPr>
          <a:lstStyle/>
          <a:p>
            <a:pPr eaLnBrk="1" fontAlgn="auto" hangingPunct="1">
              <a:spcAft>
                <a:spcPts val="0"/>
              </a:spcAft>
              <a:buFontTx/>
              <a:buChar char="•"/>
              <a:defRPr/>
            </a:pPr>
            <a:r>
              <a:rPr lang="en-US" sz="2600" smtClean="0"/>
              <a:t>Usually a graft is created when the patients vessels are not suitable for creation of a fistula e.g those with compromised vascular system as in DM.</a:t>
            </a:r>
            <a:br>
              <a:rPr lang="en-US" sz="2600" smtClean="0"/>
            </a:br>
            <a:endParaRPr lang="en-US" sz="2600" smtClean="0"/>
          </a:p>
        </p:txBody>
      </p:sp>
      <p:pic>
        <p:nvPicPr>
          <p:cNvPr id="131075" name="Content Placeholder 3" descr="200px-Radiocephalic_fistula_svg.png"/>
          <p:cNvPicPr>
            <a:picLocks noGrp="1" noChangeAspect="1"/>
          </p:cNvPicPr>
          <p:nvPr>
            <p:ph idx="1"/>
          </p:nvPr>
        </p:nvPicPr>
        <p:blipFill>
          <a:blip r:embed="rId2"/>
          <a:srcRect/>
          <a:stretch>
            <a:fillRect/>
          </a:stretch>
        </p:blipFill>
        <p:spPr>
          <a:xfrm>
            <a:off x="3619500" y="2414588"/>
            <a:ext cx="1905000" cy="3429000"/>
          </a:xfrm>
        </p:spPr>
      </p:pic>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124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pic>
        <p:nvPicPr>
          <p:cNvPr id="132099" name="Content Placeholder 5" descr="300px-Arteriovenous_graft_(en)_svg.png"/>
          <p:cNvPicPr>
            <a:picLocks noGrp="1" noChangeAspect="1"/>
          </p:cNvPicPr>
          <p:nvPr>
            <p:ph idx="1"/>
          </p:nvPr>
        </p:nvPicPr>
        <p:blipFill>
          <a:blip r:embed="rId2"/>
          <a:srcRect/>
          <a:stretch>
            <a:fillRect/>
          </a:stretch>
        </p:blipFill>
        <p:spPr>
          <a:xfrm>
            <a:off x="914400" y="838200"/>
            <a:ext cx="7239000" cy="5181600"/>
          </a:xfrm>
        </p:spPr>
      </p:pic>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125</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58371" name="Content Placeholder 2"/>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pitchFamily="34" charset="0"/>
              <a:buChar char="•"/>
              <a:defRPr/>
            </a:pPr>
            <a:r>
              <a:rPr lang="en-US" dirty="0" smtClean="0"/>
              <a:t>Infection &amp; thrombosis are the most common complications of </a:t>
            </a:r>
            <a:r>
              <a:rPr lang="en-US" dirty="0" err="1" smtClean="0"/>
              <a:t>arteriovenous</a:t>
            </a:r>
            <a:r>
              <a:rPr lang="en-US" dirty="0" smtClean="0"/>
              <a:t> graft.</a:t>
            </a:r>
          </a:p>
          <a:p>
            <a:pPr marL="274320" indent="-274320" eaLnBrk="1" fontAlgn="auto" hangingPunct="1">
              <a:spcAft>
                <a:spcPts val="0"/>
              </a:spcAft>
              <a:buClr>
                <a:schemeClr val="accent3"/>
              </a:buClr>
              <a:buFont typeface="Arial" charset="0"/>
              <a:buNone/>
              <a:defRPr/>
            </a:pPr>
            <a:r>
              <a:rPr lang="en-US" b="1" u="sng" dirty="0" smtClean="0"/>
              <a:t>Complications of </a:t>
            </a:r>
            <a:r>
              <a:rPr lang="en-US" b="1" u="sng" dirty="0" err="1" smtClean="0"/>
              <a:t>hemodialysis</a:t>
            </a:r>
            <a:r>
              <a:rPr lang="en-US" b="1" u="sng" dirty="0" smtClean="0"/>
              <a:t>:</a:t>
            </a:r>
          </a:p>
          <a:p>
            <a:pPr marL="514350" indent="-514350" eaLnBrk="1" fontAlgn="auto" hangingPunct="1">
              <a:spcAft>
                <a:spcPts val="0"/>
              </a:spcAft>
              <a:buClr>
                <a:schemeClr val="accent3"/>
              </a:buClr>
              <a:buFont typeface="+mj-lt"/>
              <a:buAutoNum type="arabicPeriod"/>
              <a:defRPr/>
            </a:pPr>
            <a:r>
              <a:rPr lang="en-US" dirty="0" smtClean="0"/>
              <a:t>Disturbance of lipid metabolism – </a:t>
            </a:r>
            <a:r>
              <a:rPr lang="en-US" dirty="0" err="1" smtClean="0"/>
              <a:t>hypertryglyceridemia</a:t>
            </a:r>
            <a:r>
              <a:rPr lang="en-US" dirty="0" smtClean="0"/>
              <a:t> – which is accentuated by </a:t>
            </a:r>
            <a:r>
              <a:rPr lang="en-US" dirty="0" err="1" smtClean="0"/>
              <a:t>hemodialysis</a:t>
            </a:r>
            <a:r>
              <a:rPr lang="en-US" dirty="0" smtClean="0"/>
              <a:t> causing atherosclerosis leading to heart failure, coronary heart disease &amp; </a:t>
            </a:r>
            <a:r>
              <a:rPr lang="en-US" dirty="0" err="1" smtClean="0"/>
              <a:t>anginal</a:t>
            </a:r>
            <a:r>
              <a:rPr lang="en-US" dirty="0" smtClean="0"/>
              <a:t> pain.</a:t>
            </a:r>
          </a:p>
          <a:p>
            <a:pPr marL="514350" indent="-514350" eaLnBrk="1" fontAlgn="auto" hangingPunct="1">
              <a:spcAft>
                <a:spcPts val="0"/>
              </a:spcAft>
              <a:buClr>
                <a:schemeClr val="accent3"/>
              </a:buClr>
              <a:buFont typeface="+mj-lt"/>
              <a:buAutoNum type="arabicPeriod"/>
              <a:defRPr/>
            </a:pPr>
            <a:r>
              <a:rPr lang="en-US" dirty="0" smtClean="0"/>
              <a:t>Gastric ulcers &amp; other GI problems resulting from the physiologic stress of chronic illness &amp; medication.</a:t>
            </a:r>
          </a:p>
          <a:p>
            <a:pPr marL="514350" indent="-514350" eaLnBrk="1" fontAlgn="auto" hangingPunct="1">
              <a:spcAft>
                <a:spcPts val="0"/>
              </a:spcAft>
              <a:buClr>
                <a:schemeClr val="accent3"/>
              </a:buClr>
              <a:buFont typeface="+mj-lt"/>
              <a:buAutoNum type="arabicPeriod"/>
              <a:defRPr/>
            </a:pPr>
            <a:r>
              <a:rPr lang="en-US" dirty="0" smtClean="0"/>
              <a:t>Disturbed calcium metabolism leads to bone pain &amp; fractures ( renal </a:t>
            </a:r>
            <a:r>
              <a:rPr lang="en-US" dirty="0" err="1" smtClean="0"/>
              <a:t>osteodystrophy</a:t>
            </a:r>
            <a:r>
              <a:rPr lang="en-US" dirty="0" smtClean="0"/>
              <a:t>).</a:t>
            </a:r>
          </a:p>
          <a:p>
            <a:pPr marL="514350" indent="-514350" eaLnBrk="1" fontAlgn="auto" hangingPunct="1">
              <a:spcAft>
                <a:spcPts val="0"/>
              </a:spcAft>
              <a:buClr>
                <a:schemeClr val="accent3"/>
              </a:buClr>
              <a:buFont typeface="+mj-lt"/>
              <a:buAutoNum type="arabicPeriod"/>
              <a:defRPr/>
            </a:pPr>
            <a:r>
              <a:rPr lang="en-US" dirty="0" smtClean="0"/>
              <a:t>Sleep disturbance in 85% of patients undergoing </a:t>
            </a:r>
            <a:r>
              <a:rPr lang="en-US" dirty="0" err="1" smtClean="0"/>
              <a:t>hemodialysis</a:t>
            </a:r>
            <a:r>
              <a:rPr lang="en-US" dirty="0" smtClean="0"/>
              <a:t>.</a:t>
            </a:r>
          </a:p>
          <a:p>
            <a:pPr marL="514350" indent="-514350" eaLnBrk="1" fontAlgn="auto" hangingPunct="1">
              <a:spcAft>
                <a:spcPts val="0"/>
              </a:spcAft>
              <a:buClr>
                <a:schemeClr val="accent3"/>
              </a:buClr>
              <a:buFont typeface="+mj-lt"/>
              <a:buAutoNum type="arabicPeriod"/>
              <a:defRPr/>
            </a:pPr>
            <a:r>
              <a:rPr lang="en-US" dirty="0" smtClean="0"/>
              <a:t>Painful muscle cramping due to rapid fluid shift from the </a:t>
            </a:r>
            <a:r>
              <a:rPr lang="en-US" dirty="0" err="1" smtClean="0"/>
              <a:t>extravascular</a:t>
            </a:r>
            <a:r>
              <a:rPr lang="en-US" dirty="0" smtClean="0"/>
              <a:t> space.</a:t>
            </a:r>
          </a:p>
          <a:p>
            <a:pPr marL="514350" indent="-514350" eaLnBrk="1" fontAlgn="auto" hangingPunct="1">
              <a:spcAft>
                <a:spcPts val="0"/>
              </a:spcAft>
              <a:buClr>
                <a:schemeClr val="accent3"/>
              </a:buClr>
              <a:buFont typeface="+mj-lt"/>
              <a:buAutoNum type="arabicPeriod"/>
              <a:defRPr/>
            </a:pPr>
            <a:r>
              <a:rPr lang="en-US" dirty="0" smtClean="0"/>
              <a:t>Hypotension if too much fluid is eliminated. </a:t>
            </a:r>
            <a:r>
              <a:rPr lang="en-US" dirty="0" smtClean="0">
                <a:solidFill>
                  <a:srgbClr val="FF0000"/>
                </a:solidFill>
              </a:rPr>
              <a:t>?signs of hypotension?</a:t>
            </a:r>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126</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34147" name="Content Placeholder 2"/>
          <p:cNvSpPr>
            <a:spLocks noGrp="1"/>
          </p:cNvSpPr>
          <p:nvPr>
            <p:ph idx="1"/>
          </p:nvPr>
        </p:nvSpPr>
        <p:spPr>
          <a:xfrm>
            <a:off x="0" y="0"/>
            <a:ext cx="9144000" cy="6858000"/>
          </a:xfrm>
        </p:spPr>
        <p:txBody>
          <a:bodyPr/>
          <a:lstStyle/>
          <a:p>
            <a:pPr marL="514350" indent="-514350" eaLnBrk="1" hangingPunct="1">
              <a:buFont typeface="Arial" charset="0"/>
              <a:buAutoNum type="arabicPeriod" startAt="7"/>
            </a:pPr>
            <a:r>
              <a:rPr lang="en-US" smtClean="0"/>
              <a:t>Blood loss if blood lines separate or dialysis needles dislodge.</a:t>
            </a:r>
          </a:p>
          <a:p>
            <a:pPr marL="514350" indent="-514350" eaLnBrk="1" hangingPunct="1">
              <a:buFont typeface="Arial" charset="0"/>
              <a:buAutoNum type="arabicPeriod" startAt="7"/>
            </a:pPr>
            <a:r>
              <a:rPr lang="en-US" smtClean="0"/>
              <a:t>Air embolism- rare- but can occur if air enters the vascular system .</a:t>
            </a:r>
          </a:p>
          <a:p>
            <a:pPr marL="514350" indent="-514350" eaLnBrk="1" hangingPunct="1">
              <a:buFont typeface="Arial" charset="0"/>
              <a:buAutoNum type="arabicPeriod" startAt="7"/>
            </a:pPr>
            <a:r>
              <a:rPr lang="en-US" smtClean="0"/>
              <a:t>Dialysis disequilibrium due to rapid fluid shift from the cerebral fluid &amp; its characterised by headache, nausea, vomiting, restlessness, decreased level of consciousness &amp; seizures.</a:t>
            </a:r>
          </a:p>
          <a:p>
            <a:pPr marL="514350" indent="-514350" eaLnBrk="1" hangingPunct="1">
              <a:buFont typeface="Arial" charset="0"/>
              <a:buAutoNum type="arabicPeriod" startAt="7"/>
            </a:pPr>
            <a:r>
              <a:rPr lang="en-US" smtClean="0"/>
              <a:t>Dysrythmias due to electrolyte &amp; pH changes or from removal of antiarrythmic medication during dialysis.</a:t>
            </a:r>
          </a:p>
          <a:p>
            <a:pPr marL="514350" indent="-514350" eaLnBrk="1" hangingPunct="1">
              <a:buFont typeface="Arial" charset="0"/>
              <a:buAutoNum type="arabicPeriod" startAt="7"/>
            </a:pPr>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127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60419" name="Content Placeholder 2"/>
          <p:cNvSpPr>
            <a:spLocks noGrp="1"/>
          </p:cNvSpPr>
          <p:nvPr>
            <p:ph idx="1"/>
          </p:nvPr>
        </p:nvSpPr>
        <p:spPr>
          <a:xfrm>
            <a:off x="0" y="0"/>
            <a:ext cx="9144000" cy="6858000"/>
          </a:xfrm>
        </p:spPr>
        <p:txBody>
          <a:bodyPr rtlCol="0">
            <a:normAutofit lnSpcReduction="10000"/>
          </a:bodyPr>
          <a:lstStyle/>
          <a:p>
            <a:pPr marL="274320" indent="-274320" algn="ctr" eaLnBrk="1" fontAlgn="auto" hangingPunct="1">
              <a:spcAft>
                <a:spcPts val="0"/>
              </a:spcAft>
              <a:buClr>
                <a:schemeClr val="accent3"/>
              </a:buClr>
              <a:buFont typeface="Arial" charset="0"/>
              <a:buNone/>
              <a:defRPr/>
            </a:pPr>
            <a:r>
              <a:rPr lang="en-US" b="1" u="sng" dirty="0" smtClean="0"/>
              <a:t>PERITONEAL DIALYSIS</a:t>
            </a:r>
          </a:p>
          <a:p>
            <a:pPr marL="274320" indent="-274320" eaLnBrk="1" fontAlgn="auto" hangingPunct="1">
              <a:spcAft>
                <a:spcPts val="0"/>
              </a:spcAft>
              <a:buClr>
                <a:schemeClr val="accent3"/>
              </a:buClr>
              <a:buFont typeface="Arial" pitchFamily="34" charset="0"/>
              <a:buChar char="•"/>
              <a:defRPr/>
            </a:pPr>
            <a:r>
              <a:rPr lang="en-US" dirty="0" smtClean="0"/>
              <a:t>The goal is to remove toxic substances, metabolic wastes &amp; reestablishing normal fluid &amp; electrolyte balance.</a:t>
            </a:r>
          </a:p>
          <a:p>
            <a:pPr marL="274320" indent="-274320" eaLnBrk="1" fontAlgn="auto" hangingPunct="1">
              <a:spcAft>
                <a:spcPts val="0"/>
              </a:spcAft>
              <a:buClr>
                <a:schemeClr val="accent3"/>
              </a:buClr>
              <a:buFont typeface="Arial" charset="0"/>
              <a:buNone/>
              <a:defRPr/>
            </a:pPr>
            <a:r>
              <a:rPr lang="en-US" b="1" u="sng" dirty="0" smtClean="0"/>
              <a:t>Indications:</a:t>
            </a:r>
          </a:p>
          <a:p>
            <a:pPr marL="514350" indent="-514350" eaLnBrk="1" fontAlgn="auto" hangingPunct="1">
              <a:spcAft>
                <a:spcPts val="0"/>
              </a:spcAft>
              <a:buClr>
                <a:schemeClr val="accent3"/>
              </a:buClr>
              <a:buFont typeface="+mj-lt"/>
              <a:buAutoNum type="arabicPeriod"/>
              <a:defRPr/>
            </a:pPr>
            <a:r>
              <a:rPr lang="en-US" dirty="0" smtClean="0"/>
              <a:t>Patients with renal failure unable or unwilling to undergo </a:t>
            </a:r>
            <a:r>
              <a:rPr lang="en-US" dirty="0" err="1" smtClean="0"/>
              <a:t>hemodialysis</a:t>
            </a:r>
            <a:r>
              <a:rPr lang="en-US" dirty="0" smtClean="0"/>
              <a:t> or renal transplant.</a:t>
            </a:r>
          </a:p>
          <a:p>
            <a:pPr marL="514350" indent="-514350" eaLnBrk="1" fontAlgn="auto" hangingPunct="1">
              <a:spcAft>
                <a:spcPts val="0"/>
              </a:spcAft>
              <a:buClr>
                <a:schemeClr val="accent3"/>
              </a:buClr>
              <a:buFont typeface="+mj-lt"/>
              <a:buAutoNum type="arabicPeriod"/>
              <a:defRPr/>
            </a:pPr>
            <a:r>
              <a:rPr lang="en-US" dirty="0" smtClean="0"/>
              <a:t>Patients susceptible to rapid fluid &amp; electrolyte, &amp; metabolic changes that occur with </a:t>
            </a:r>
            <a:r>
              <a:rPr lang="en-US" dirty="0" err="1" smtClean="0"/>
              <a:t>hemodialysis</a:t>
            </a:r>
            <a:r>
              <a:rPr lang="en-US" dirty="0" smtClean="0"/>
              <a:t>.</a:t>
            </a:r>
          </a:p>
          <a:p>
            <a:pPr marL="514350" indent="-514350" eaLnBrk="1" fontAlgn="auto" hangingPunct="1">
              <a:spcAft>
                <a:spcPts val="0"/>
              </a:spcAft>
              <a:buClr>
                <a:schemeClr val="accent3"/>
              </a:buClr>
              <a:buFont typeface="+mj-lt"/>
              <a:buAutoNum type="arabicPeriod"/>
              <a:defRPr/>
            </a:pPr>
            <a:r>
              <a:rPr lang="en-US" dirty="0" smtClean="0"/>
              <a:t>Patients at risk of adverse effects of systemic heparin.</a:t>
            </a:r>
          </a:p>
          <a:p>
            <a:pPr marL="514350" indent="-514350" eaLnBrk="1" fontAlgn="auto" hangingPunct="1">
              <a:spcAft>
                <a:spcPts val="0"/>
              </a:spcAft>
              <a:buClr>
                <a:schemeClr val="accent3"/>
              </a:buClr>
              <a:buFont typeface="Arial" pitchFamily="34" charset="0"/>
              <a:buChar char="•"/>
              <a:defRPr/>
            </a:pPr>
            <a:r>
              <a:rPr lang="en-US" dirty="0" smtClean="0"/>
              <a:t>In peritoneal dialysis, the peritoneum that covers the abdominal organs serves as a semi permeable membrane.</a:t>
            </a:r>
          </a:p>
          <a:p>
            <a:pPr marL="514350" indent="-514350" eaLnBrk="1" fontAlgn="auto" hangingPunct="1">
              <a:spcAft>
                <a:spcPts val="0"/>
              </a:spcAft>
              <a:buClr>
                <a:schemeClr val="accent3"/>
              </a:buClr>
              <a:buFont typeface="Arial" pitchFamily="34" charset="0"/>
              <a:buChar char="•"/>
              <a:defRPr/>
            </a:pPr>
            <a:r>
              <a:rPr lang="en-US" dirty="0" smtClean="0"/>
              <a:t>Sterile dialysate fluid is introduced into the peritoneal cavity through an abdominal catheter at intervals. Waste is cleared by diffusion and osmosis.</a:t>
            </a:r>
          </a:p>
          <a:p>
            <a:pPr marL="514350" indent="-514350" eaLnBrk="1" fontAlgn="auto" hangingPunct="1">
              <a:spcAft>
                <a:spcPts val="0"/>
              </a:spcAft>
              <a:buClr>
                <a:schemeClr val="accent3"/>
              </a:buClr>
              <a:buFont typeface="Arial" pitchFamily="34" charset="0"/>
              <a:buChar char="•"/>
              <a:defRPr/>
            </a:pPr>
            <a:r>
              <a:rPr lang="en-US" dirty="0" smtClean="0"/>
              <a:t>With peritoneal dialysis, it takes 36 – 48 hours to achieve what </a:t>
            </a:r>
            <a:r>
              <a:rPr lang="en-US" dirty="0" err="1" smtClean="0"/>
              <a:t>hemodialysis</a:t>
            </a:r>
            <a:r>
              <a:rPr lang="en-US" dirty="0" smtClean="0"/>
              <a:t> accomplishes in 6 – 8 hours.</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128</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67587" name="Content Placeholder 2"/>
          <p:cNvSpPr>
            <a:spLocks noGrp="1"/>
          </p:cNvSpPr>
          <p:nvPr>
            <p:ph idx="1"/>
          </p:nvPr>
        </p:nvSpPr>
        <p:spPr>
          <a:xfrm>
            <a:off x="0" y="0"/>
            <a:ext cx="9144000" cy="6858000"/>
          </a:xfrm>
        </p:spPr>
        <p:txBody>
          <a:bodyPr rtlCol="0">
            <a:normAutofit lnSpcReduction="10000"/>
          </a:bodyPr>
          <a:lstStyle/>
          <a:p>
            <a:pPr marL="274320" indent="-274320" eaLnBrk="1" fontAlgn="auto" hangingPunct="1">
              <a:spcAft>
                <a:spcPts val="0"/>
              </a:spcAft>
              <a:buClr>
                <a:schemeClr val="accent3"/>
              </a:buClr>
              <a:buFont typeface="Arial" charset="0"/>
              <a:buNone/>
              <a:defRPr/>
            </a:pPr>
            <a:r>
              <a:rPr lang="en-US" b="1" u="sng" dirty="0" smtClean="0"/>
              <a:t>Procedure:</a:t>
            </a:r>
          </a:p>
          <a:p>
            <a:pPr marL="274320" indent="-274320" eaLnBrk="1" fontAlgn="auto" hangingPunct="1">
              <a:spcAft>
                <a:spcPts val="0"/>
              </a:spcAft>
              <a:buClr>
                <a:schemeClr val="accent3"/>
              </a:buClr>
              <a:buFont typeface="Arial" pitchFamily="34" charset="0"/>
              <a:buChar char="•"/>
              <a:defRPr/>
            </a:pPr>
            <a:r>
              <a:rPr lang="en-US" u="sng" dirty="0" smtClean="0"/>
              <a:t>Prepare the patient</a:t>
            </a:r>
          </a:p>
          <a:p>
            <a:pPr marL="640080" lvl="1" indent="-274320" eaLnBrk="1" fontAlgn="auto" hangingPunct="1">
              <a:spcAft>
                <a:spcPts val="0"/>
              </a:spcAft>
              <a:buFont typeface="Arial" pitchFamily="34" charset="0"/>
              <a:buChar char="–"/>
              <a:defRPr/>
            </a:pPr>
            <a:r>
              <a:rPr lang="en-US" sz="2600" dirty="0" smtClean="0"/>
              <a:t>Depends on the patients physical status</a:t>
            </a:r>
          </a:p>
          <a:p>
            <a:pPr marL="640080" lvl="1" indent="-274320" eaLnBrk="1" fontAlgn="auto" hangingPunct="1">
              <a:spcAft>
                <a:spcPts val="0"/>
              </a:spcAft>
              <a:buFont typeface="Arial" pitchFamily="34" charset="0"/>
              <a:buChar char="–"/>
              <a:defRPr/>
            </a:pPr>
            <a:r>
              <a:rPr lang="en-US" sz="2600" dirty="0" smtClean="0"/>
              <a:t>Explain the procedure &amp; obtain informed consent</a:t>
            </a:r>
          </a:p>
          <a:p>
            <a:pPr marL="640080" lvl="1" indent="-274320" eaLnBrk="1" fontAlgn="auto" hangingPunct="1">
              <a:spcAft>
                <a:spcPts val="0"/>
              </a:spcAft>
              <a:buFont typeface="Arial" pitchFamily="34" charset="0"/>
              <a:buChar char="–"/>
              <a:defRPr/>
            </a:pPr>
            <a:r>
              <a:rPr lang="en-US" sz="2600" dirty="0" smtClean="0"/>
              <a:t>Get baseline vitals – weight, serum, electrolytes, vitals.</a:t>
            </a:r>
          </a:p>
          <a:p>
            <a:pPr marL="640080" lvl="1" indent="-274320" eaLnBrk="1" fontAlgn="auto" hangingPunct="1">
              <a:spcAft>
                <a:spcPts val="0"/>
              </a:spcAft>
              <a:buFont typeface="Arial" pitchFamily="34" charset="0"/>
              <a:buChar char="–"/>
              <a:defRPr/>
            </a:pPr>
            <a:r>
              <a:rPr lang="en-US" sz="2600" dirty="0" smtClean="0"/>
              <a:t>Let the patient empty the bladder &amp; bowels to avoid puncturing internal organs.</a:t>
            </a:r>
          </a:p>
          <a:p>
            <a:pPr marL="640080" lvl="1" indent="-274320" eaLnBrk="1" fontAlgn="auto" hangingPunct="1">
              <a:spcAft>
                <a:spcPts val="0"/>
              </a:spcAft>
              <a:buFont typeface="Arial" pitchFamily="34" charset="0"/>
              <a:buChar char="–"/>
              <a:defRPr/>
            </a:pPr>
            <a:r>
              <a:rPr lang="en-US" sz="2600" dirty="0" smtClean="0"/>
              <a:t>Give broad spectrum antibiotics to prevent infection.</a:t>
            </a:r>
          </a:p>
          <a:p>
            <a:pPr marL="640080" lvl="1" indent="-274320" eaLnBrk="1" fontAlgn="auto" hangingPunct="1">
              <a:spcAft>
                <a:spcPts val="0"/>
              </a:spcAft>
              <a:buFont typeface="Arial" pitchFamily="34" charset="0"/>
              <a:buChar char="–"/>
              <a:defRPr/>
            </a:pPr>
            <a:r>
              <a:rPr lang="en-US" sz="2600" dirty="0" smtClean="0"/>
              <a:t>Prepare patient for insertion of a peritoneal catheter.</a:t>
            </a:r>
          </a:p>
          <a:p>
            <a:pPr marL="274320" indent="-274320" eaLnBrk="1" fontAlgn="auto" hangingPunct="1">
              <a:spcAft>
                <a:spcPts val="0"/>
              </a:spcAft>
              <a:buClr>
                <a:schemeClr val="accent3"/>
              </a:buClr>
              <a:buFont typeface="Arial" pitchFamily="34" charset="0"/>
              <a:buChar char="•"/>
              <a:defRPr/>
            </a:pPr>
            <a:r>
              <a:rPr lang="en-US" u="sng" dirty="0" smtClean="0"/>
              <a:t>Prepare the equipment:</a:t>
            </a:r>
          </a:p>
          <a:p>
            <a:pPr marL="640080" lvl="1" indent="-274320" eaLnBrk="1" fontAlgn="auto" hangingPunct="1">
              <a:spcAft>
                <a:spcPts val="0"/>
              </a:spcAft>
              <a:buFont typeface="Arial" pitchFamily="34" charset="0"/>
              <a:buChar char="–"/>
              <a:defRPr/>
            </a:pPr>
            <a:r>
              <a:rPr lang="en-US" sz="2600" dirty="0" smtClean="0"/>
              <a:t>assemble the equipment for the peritoneal dialysis, dialysate, heparin to </a:t>
            </a:r>
            <a:r>
              <a:rPr lang="en-US" sz="2600" dirty="0" err="1" smtClean="0"/>
              <a:t>heaparinise</a:t>
            </a:r>
            <a:r>
              <a:rPr lang="en-US" sz="2600" dirty="0" smtClean="0"/>
              <a:t> the peritoneal catheter and prevent fibrin formation.</a:t>
            </a:r>
          </a:p>
          <a:p>
            <a:pPr marL="640080" lvl="1" indent="-274320" eaLnBrk="1" fontAlgn="auto" hangingPunct="1">
              <a:spcAft>
                <a:spcPts val="0"/>
              </a:spcAft>
              <a:buFont typeface="Arial" pitchFamily="34" charset="0"/>
              <a:buChar char="–"/>
              <a:defRPr/>
            </a:pPr>
            <a:r>
              <a:rPr lang="en-US" sz="2600" dirty="0" smtClean="0"/>
              <a:t>Potassium chloride to prevent </a:t>
            </a:r>
            <a:r>
              <a:rPr lang="en-US" sz="2600" dirty="0" err="1" smtClean="0"/>
              <a:t>hypokalemia</a:t>
            </a:r>
            <a:endParaRPr lang="en-US" sz="2600" dirty="0" smtClean="0"/>
          </a:p>
          <a:p>
            <a:pPr marL="640080" lvl="1" indent="-274320" eaLnBrk="1" fontAlgn="auto" hangingPunct="1">
              <a:spcAft>
                <a:spcPts val="0"/>
              </a:spcAft>
              <a:buFont typeface="Arial" pitchFamily="34" charset="0"/>
              <a:buChar char="–"/>
              <a:defRPr/>
            </a:pPr>
            <a:r>
              <a:rPr lang="en-US" sz="2600" dirty="0" smtClean="0"/>
              <a:t>Antibiotics to prevent/ treat peritonitis.</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129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0"/>
            <a:ext cx="8229600" cy="685800"/>
          </a:xfrm>
        </p:spPr>
        <p:txBody>
          <a:bodyPr/>
          <a:lstStyle/>
          <a:p>
            <a:pPr eaLnBrk="1" hangingPunct="1"/>
            <a:r>
              <a:rPr lang="en-US" sz="2600" b="1" u="sng" smtClean="0"/>
              <a:t>DIAGNOSTIC EVALUATION</a:t>
            </a:r>
          </a:p>
        </p:txBody>
      </p:sp>
      <p:sp>
        <p:nvSpPr>
          <p:cNvPr id="18435" name="Content Placeholder 2"/>
          <p:cNvSpPr>
            <a:spLocks noGrp="1"/>
          </p:cNvSpPr>
          <p:nvPr>
            <p:ph idx="1"/>
          </p:nvPr>
        </p:nvSpPr>
        <p:spPr>
          <a:xfrm>
            <a:off x="457200" y="838200"/>
            <a:ext cx="8229600" cy="6019800"/>
          </a:xfrm>
        </p:spPr>
        <p:txBody>
          <a:bodyPr/>
          <a:lstStyle/>
          <a:p>
            <a:pPr eaLnBrk="1" hangingPunct="1"/>
            <a:r>
              <a:rPr lang="en-US" u="sng" dirty="0" smtClean="0"/>
              <a:t>URINALYSIS &amp;URINE CULTURE:</a:t>
            </a:r>
          </a:p>
          <a:p>
            <a:pPr eaLnBrk="1" hangingPunct="1"/>
            <a:r>
              <a:rPr lang="en-US" dirty="0" smtClean="0"/>
              <a:t>Urine culture determines whether bacteria are present in urine, their strains and concentration.</a:t>
            </a:r>
          </a:p>
          <a:p>
            <a:pPr eaLnBrk="1" hangingPunct="1"/>
            <a:r>
              <a:rPr lang="en-US" dirty="0" smtClean="0"/>
              <a:t>Urine culture &amp;sensitivity also identifies the antimicrobial best suited.</a:t>
            </a:r>
          </a:p>
          <a:p>
            <a:pPr eaLnBrk="1" hangingPunct="1"/>
            <a:r>
              <a:rPr lang="en-US" dirty="0" smtClean="0"/>
              <a:t>Urine is examined for:-</a:t>
            </a:r>
          </a:p>
          <a:p>
            <a:pPr lvl="1" eaLnBrk="1" hangingPunct="1"/>
            <a:r>
              <a:rPr lang="en-US" sz="2200" dirty="0" smtClean="0"/>
              <a:t> </a:t>
            </a:r>
            <a:r>
              <a:rPr lang="en-US" sz="2600" dirty="0" err="1" smtClean="0"/>
              <a:t>colour</a:t>
            </a:r>
            <a:r>
              <a:rPr lang="en-US" sz="2600" dirty="0" smtClean="0"/>
              <a:t> and clarity</a:t>
            </a:r>
          </a:p>
          <a:p>
            <a:pPr lvl="1" eaLnBrk="1" hangingPunct="1"/>
            <a:r>
              <a:rPr lang="en-US" sz="2600" dirty="0" err="1" smtClean="0"/>
              <a:t>Odour</a:t>
            </a:r>
            <a:endParaRPr lang="en-US" sz="2600" dirty="0" smtClean="0"/>
          </a:p>
          <a:p>
            <a:pPr lvl="1" eaLnBrk="1" hangingPunct="1"/>
            <a:r>
              <a:rPr lang="en-US" sz="2600" dirty="0" smtClean="0"/>
              <a:t>PH</a:t>
            </a:r>
          </a:p>
          <a:p>
            <a:pPr lvl="1" eaLnBrk="1" hangingPunct="1"/>
            <a:r>
              <a:rPr lang="en-US" sz="2600" dirty="0" smtClean="0"/>
              <a:t>Specific gravity-measures the density of a solution compared to that of water. Normal is 1.003-1.030. urine is most concentrated in the morning hours and becomes less concentrated with fluid intake.</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68611" name="Content Placeholder 2"/>
          <p:cNvSpPr>
            <a:spLocks noGrp="1"/>
          </p:cNvSpPr>
          <p:nvPr>
            <p:ph idx="1"/>
          </p:nvPr>
        </p:nvSpPr>
        <p:spPr>
          <a:xfrm>
            <a:off x="0" y="0"/>
            <a:ext cx="9144000" cy="6858000"/>
          </a:xfrm>
        </p:spPr>
        <p:txBody>
          <a:bodyPr rtlCol="0">
            <a:normAutofit lnSpcReduction="10000"/>
          </a:bodyPr>
          <a:lstStyle/>
          <a:p>
            <a:pPr marL="640080" lvl="1" indent="-274320" eaLnBrk="1" fontAlgn="auto" hangingPunct="1">
              <a:spcAft>
                <a:spcPts val="0"/>
              </a:spcAft>
              <a:buFont typeface="Arial" pitchFamily="34" charset="0"/>
              <a:buChar char="–"/>
              <a:defRPr/>
            </a:pPr>
            <a:r>
              <a:rPr lang="en-US" sz="2600" dirty="0" smtClean="0"/>
              <a:t>Regular insulin may be added for DM patients.</a:t>
            </a:r>
          </a:p>
          <a:p>
            <a:pPr marL="640080" lvl="1" indent="-274320" eaLnBrk="1" fontAlgn="auto" hangingPunct="1">
              <a:spcAft>
                <a:spcPts val="0"/>
              </a:spcAft>
              <a:buFont typeface="Arial" pitchFamily="34" charset="0"/>
              <a:buChar char="–"/>
              <a:defRPr/>
            </a:pPr>
            <a:r>
              <a:rPr lang="en-US" sz="2600" dirty="0" smtClean="0"/>
              <a:t>Maintain asepsis</a:t>
            </a:r>
          </a:p>
          <a:p>
            <a:pPr marL="640080" lvl="1" indent="-274320" eaLnBrk="1" fontAlgn="auto" hangingPunct="1">
              <a:spcAft>
                <a:spcPts val="0"/>
              </a:spcAft>
              <a:buFont typeface="Arial" pitchFamily="34" charset="0"/>
              <a:buChar char="–"/>
              <a:defRPr/>
            </a:pPr>
            <a:r>
              <a:rPr lang="en-US" sz="2600" dirty="0" smtClean="0"/>
              <a:t>Warm the dialysate to body temperature to prevent patient discomfort &amp; abdominal pain &amp; to dilate the vessels of the peritoneum.</a:t>
            </a:r>
          </a:p>
          <a:p>
            <a:pPr marL="274320" indent="-274320" eaLnBrk="1" fontAlgn="auto" hangingPunct="1">
              <a:spcAft>
                <a:spcPts val="0"/>
              </a:spcAft>
              <a:buClr>
                <a:schemeClr val="accent3"/>
              </a:buClr>
              <a:buFont typeface="Arial" pitchFamily="34" charset="0"/>
              <a:buChar char="•"/>
              <a:defRPr/>
            </a:pPr>
            <a:r>
              <a:rPr lang="en-US" b="1" u="sng" dirty="0" smtClean="0"/>
              <a:t>Inserting the catheter:</a:t>
            </a:r>
          </a:p>
          <a:p>
            <a:pPr marL="640080" lvl="1" indent="-274320" eaLnBrk="1" fontAlgn="auto" hangingPunct="1">
              <a:spcAft>
                <a:spcPts val="0"/>
              </a:spcAft>
              <a:buFont typeface="Arial" pitchFamily="34" charset="0"/>
              <a:buChar char="–"/>
              <a:defRPr/>
            </a:pPr>
            <a:r>
              <a:rPr lang="en-US" sz="2600" dirty="0" smtClean="0"/>
              <a:t>Done in the operating room using aseptic technique.</a:t>
            </a:r>
          </a:p>
          <a:p>
            <a:pPr marL="640080" lvl="1" indent="-274320" eaLnBrk="1" fontAlgn="auto" hangingPunct="1">
              <a:spcAft>
                <a:spcPts val="0"/>
              </a:spcAft>
              <a:buFont typeface="Arial" pitchFamily="34" charset="0"/>
              <a:buChar char="–"/>
              <a:defRPr/>
            </a:pPr>
            <a:r>
              <a:rPr lang="en-US" sz="2600" dirty="0" smtClean="0"/>
              <a:t>Skin is cleaned with antiseptic</a:t>
            </a:r>
          </a:p>
          <a:p>
            <a:pPr marL="640080" lvl="1" indent="-274320" eaLnBrk="1" fontAlgn="auto" hangingPunct="1">
              <a:spcAft>
                <a:spcPts val="0"/>
              </a:spcAft>
              <a:buFont typeface="Arial" pitchFamily="34" charset="0"/>
              <a:buChar char="–"/>
              <a:defRPr/>
            </a:pPr>
            <a:r>
              <a:rPr lang="en-US" sz="2600" dirty="0" smtClean="0"/>
              <a:t>Local </a:t>
            </a:r>
            <a:r>
              <a:rPr lang="en-US" sz="2600" dirty="0" err="1" smtClean="0"/>
              <a:t>anaesthesia</a:t>
            </a:r>
            <a:r>
              <a:rPr lang="en-US" sz="2600" dirty="0" smtClean="0"/>
              <a:t> is injected on the site &amp; a small incision is made 3 – 5 cm below the umbilicus because the area is relatively free from blood vessels thus little </a:t>
            </a:r>
            <a:r>
              <a:rPr lang="en-US" sz="2600" dirty="0" err="1" smtClean="0"/>
              <a:t>bleedding</a:t>
            </a:r>
            <a:r>
              <a:rPr lang="en-US" sz="2600" dirty="0" smtClean="0"/>
              <a:t> occurs.</a:t>
            </a:r>
          </a:p>
          <a:p>
            <a:pPr marL="640080" lvl="1" indent="-274320" eaLnBrk="1" fontAlgn="auto" hangingPunct="1">
              <a:spcAft>
                <a:spcPts val="0"/>
              </a:spcAft>
              <a:buFont typeface="Arial" pitchFamily="34" charset="0"/>
              <a:buChar char="–"/>
              <a:defRPr/>
            </a:pPr>
            <a:r>
              <a:rPr lang="en-US" sz="2600" dirty="0" smtClean="0"/>
              <a:t>A </a:t>
            </a:r>
            <a:r>
              <a:rPr lang="en-US" sz="2600" dirty="0" err="1" smtClean="0"/>
              <a:t>trocar</a:t>
            </a:r>
            <a:r>
              <a:rPr lang="en-US" sz="2600" dirty="0" smtClean="0"/>
              <a:t> is used to puncture the peritoneum as the patient tightens </a:t>
            </a:r>
            <a:r>
              <a:rPr lang="en-US" sz="2600" dirty="0" err="1" smtClean="0"/>
              <a:t>adbominal</a:t>
            </a:r>
            <a:r>
              <a:rPr lang="en-US" sz="2600" dirty="0" smtClean="0"/>
              <a:t> muscles by raising the head. The catheter is threaded through the </a:t>
            </a:r>
            <a:r>
              <a:rPr lang="en-US" sz="2600" dirty="0" err="1" smtClean="0"/>
              <a:t>trocar</a:t>
            </a:r>
            <a:r>
              <a:rPr lang="en-US" sz="2600" dirty="0" smtClean="0"/>
              <a:t> &amp; positioned.</a:t>
            </a:r>
          </a:p>
          <a:p>
            <a:pPr marL="640080" lvl="1" indent="-274320" eaLnBrk="1" fontAlgn="auto" hangingPunct="1">
              <a:spcAft>
                <a:spcPts val="0"/>
              </a:spcAft>
              <a:buFont typeface="Arial" pitchFamily="34" charset="0"/>
              <a:buChar char="–"/>
              <a:defRPr/>
            </a:pPr>
            <a:r>
              <a:rPr lang="en-US" sz="2600" dirty="0" smtClean="0"/>
              <a:t>The catheter is then secured through a suture, &amp; antibacterial ointment &amp; sterile dressings are placed over the site.</a:t>
            </a:r>
          </a:p>
          <a:p>
            <a:pPr marL="640080" lvl="1" indent="-274320" eaLnBrk="1" fontAlgn="auto" hangingPunct="1">
              <a:spcAft>
                <a:spcPts val="0"/>
              </a:spcAft>
              <a:buFont typeface="Arial" pitchFamily="34" charset="0"/>
              <a:buChar char="–"/>
              <a:defRPr/>
            </a:pPr>
            <a:endParaRPr lang="en-US" sz="2600" dirty="0" smtClean="0"/>
          </a:p>
          <a:p>
            <a:pPr marL="640080" lvl="1" indent="-274320" eaLnBrk="1" fontAlgn="auto" hangingPunct="1">
              <a:spcAft>
                <a:spcPts val="0"/>
              </a:spcAft>
              <a:buFont typeface="Arial" pitchFamily="34" charset="0"/>
              <a:buChar char="–"/>
              <a:defRPr/>
            </a:pPr>
            <a:endParaRPr lang="en-US" sz="2600"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130</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69635" name="Content Placeholder 2"/>
          <p:cNvSpPr>
            <a:spLocks noGrp="1"/>
          </p:cNvSpPr>
          <p:nvPr>
            <p:ph idx="1"/>
          </p:nvPr>
        </p:nvSpPr>
        <p:spPr>
          <a:xfrm>
            <a:off x="0" y="152400"/>
            <a:ext cx="9144000" cy="6705600"/>
          </a:xfrm>
        </p:spPr>
        <p:txBody>
          <a:bodyPr rtlCol="0">
            <a:normAutofit lnSpcReduction="10000"/>
          </a:bodyPr>
          <a:lstStyle/>
          <a:p>
            <a:pPr marL="640080" lvl="1" indent="-274320" eaLnBrk="1" fontAlgn="auto" hangingPunct="1">
              <a:spcAft>
                <a:spcPts val="0"/>
              </a:spcAft>
              <a:buFont typeface="Arial" pitchFamily="34" charset="0"/>
              <a:buChar char="–"/>
              <a:defRPr/>
            </a:pPr>
            <a:r>
              <a:rPr lang="en-US" sz="2600" dirty="0" smtClean="0"/>
              <a:t>Catheter for long term use are made of silicon &amp; are </a:t>
            </a:r>
            <a:r>
              <a:rPr lang="en-US" sz="2600" dirty="0" err="1" smtClean="0"/>
              <a:t>radiopaque</a:t>
            </a:r>
            <a:r>
              <a:rPr lang="en-US" sz="2600" dirty="0" smtClean="0"/>
              <a:t>.</a:t>
            </a:r>
          </a:p>
          <a:p>
            <a:pPr marL="640080" lvl="1" indent="-274320" eaLnBrk="1" fontAlgn="auto" hangingPunct="1">
              <a:spcAft>
                <a:spcPts val="0"/>
              </a:spcAft>
              <a:buFont typeface="Arial" pitchFamily="34" charset="0"/>
              <a:buChar char="–"/>
              <a:defRPr/>
            </a:pPr>
            <a:r>
              <a:rPr lang="en-US" sz="2600" dirty="0" smtClean="0"/>
              <a:t>The catheters have two cuffs which stabilize the catheter, limit movement, prevent leaks &amp; provide a barrier against micro-organisms.</a:t>
            </a:r>
          </a:p>
          <a:p>
            <a:pPr marL="274320" indent="-274320" eaLnBrk="1" fontAlgn="auto" hangingPunct="1">
              <a:spcAft>
                <a:spcPts val="0"/>
              </a:spcAft>
              <a:buClr>
                <a:schemeClr val="accent3"/>
              </a:buClr>
              <a:buFont typeface="Arial" pitchFamily="34" charset="0"/>
              <a:buChar char="•"/>
              <a:defRPr/>
            </a:pPr>
            <a:r>
              <a:rPr lang="en-US" b="1" u="sng" dirty="0" smtClean="0"/>
              <a:t>Performing the exchange</a:t>
            </a:r>
          </a:p>
          <a:p>
            <a:pPr marL="640080" lvl="1" indent="-274320" eaLnBrk="1" fontAlgn="auto" hangingPunct="1">
              <a:spcAft>
                <a:spcPts val="0"/>
              </a:spcAft>
              <a:buFont typeface="Arial" pitchFamily="34" charset="0"/>
              <a:buChar char="–"/>
              <a:defRPr/>
            </a:pPr>
            <a:r>
              <a:rPr lang="en-US" sz="2600" dirty="0" smtClean="0"/>
              <a:t>Peritoneal dialysis involves a series of exchanges of cycles. An exchange is defined as the infusion, dwell &amp; drainage of the dialysate.</a:t>
            </a:r>
          </a:p>
          <a:p>
            <a:pPr marL="640080" lvl="1" indent="-274320" eaLnBrk="1" fontAlgn="auto" hangingPunct="1">
              <a:spcAft>
                <a:spcPts val="0"/>
              </a:spcAft>
              <a:buFont typeface="Arial" pitchFamily="34" charset="0"/>
              <a:buChar char="–"/>
              <a:defRPr/>
            </a:pPr>
            <a:r>
              <a:rPr lang="en-US" sz="2600" dirty="0" smtClean="0"/>
              <a:t>The </a:t>
            </a:r>
            <a:r>
              <a:rPr lang="en-US" sz="2600" dirty="0" err="1" smtClean="0"/>
              <a:t>dialysate</a:t>
            </a:r>
            <a:r>
              <a:rPr lang="en-US" sz="2600" dirty="0" smtClean="0"/>
              <a:t>(2-3litres) is infused by gravity into the peritoneal cavity in 5-10 minutes.</a:t>
            </a:r>
          </a:p>
          <a:p>
            <a:pPr marL="640080" lvl="1" indent="-274320" eaLnBrk="1" fontAlgn="auto" hangingPunct="1">
              <a:spcAft>
                <a:spcPts val="0"/>
              </a:spcAft>
              <a:buFont typeface="Arial" pitchFamily="34" charset="0"/>
              <a:buChar char="–"/>
              <a:defRPr/>
            </a:pPr>
            <a:r>
              <a:rPr lang="en-US" sz="2600" dirty="0" smtClean="0"/>
              <a:t>The dwell or equilibration time allows diffusion &amp; osmosis to occur.</a:t>
            </a:r>
          </a:p>
          <a:p>
            <a:pPr marL="640080" lvl="1" indent="-274320" eaLnBrk="1" fontAlgn="auto" hangingPunct="1">
              <a:spcAft>
                <a:spcPts val="0"/>
              </a:spcAft>
              <a:buFont typeface="Arial" pitchFamily="34" charset="0"/>
              <a:buChar char="–"/>
              <a:defRPr/>
            </a:pPr>
            <a:r>
              <a:rPr lang="en-US" sz="2600" dirty="0" smtClean="0"/>
              <a:t>At the end of dwell time, the tube is unclamped and the solution drains from the peritoneal cavity by gravity in 10 – 30  minutes.</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131</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0" y="152400"/>
            <a:ext cx="8991600" cy="6705600"/>
          </a:xfrm>
        </p:spPr>
        <p:txBody>
          <a:bodyPr rtlCol="0">
            <a:normAutofit/>
          </a:bodyPr>
          <a:lstStyle/>
          <a:p>
            <a:pPr marL="274320" indent="-274320" eaLnBrk="1" fontAlgn="auto" hangingPunct="1">
              <a:spcAft>
                <a:spcPts val="0"/>
              </a:spcAft>
              <a:buClr>
                <a:schemeClr val="accent3"/>
              </a:buClr>
              <a:buFont typeface="Arial" pitchFamily="34" charset="0"/>
              <a:buChar char="•"/>
              <a:defRPr/>
            </a:pPr>
            <a:r>
              <a:rPr lang="en-US" dirty="0" smtClean="0"/>
              <a:t>Note colour of drainage, normally colorless or straw colored.</a:t>
            </a:r>
          </a:p>
          <a:p>
            <a:pPr marL="274320" indent="-274320" eaLnBrk="1" fontAlgn="auto" hangingPunct="1">
              <a:spcAft>
                <a:spcPts val="0"/>
              </a:spcAft>
              <a:buClr>
                <a:schemeClr val="accent3"/>
              </a:buClr>
              <a:buFont typeface="Arial" pitchFamily="34" charset="0"/>
              <a:buChar char="•"/>
              <a:defRPr/>
            </a:pPr>
            <a:r>
              <a:rPr lang="en-US" dirty="0" smtClean="0"/>
              <a:t>The entire exchange takes 30 – 45 minutes.</a:t>
            </a:r>
          </a:p>
          <a:p>
            <a:pPr marL="274320" indent="-274320" eaLnBrk="1" fontAlgn="auto" hangingPunct="1">
              <a:spcAft>
                <a:spcPts val="0"/>
              </a:spcAft>
              <a:buClr>
                <a:schemeClr val="accent3"/>
              </a:buClr>
              <a:buFont typeface="Arial" pitchFamily="34" charset="0"/>
              <a:buChar char="•"/>
              <a:defRPr/>
            </a:pPr>
            <a:r>
              <a:rPr lang="en-US" dirty="0" smtClean="0"/>
              <a:t>The number of exchanges/cycles depends on the patients physical status.</a:t>
            </a:r>
          </a:p>
          <a:p>
            <a:pPr marL="274320" indent="-274320" eaLnBrk="1" fontAlgn="auto" hangingPunct="1">
              <a:spcAft>
                <a:spcPts val="0"/>
              </a:spcAft>
              <a:buClr>
                <a:schemeClr val="accent3"/>
              </a:buClr>
              <a:buFont typeface="Arial" pitchFamily="34" charset="0"/>
              <a:buChar char="•"/>
              <a:defRPr/>
            </a:pPr>
            <a:r>
              <a:rPr lang="en-US" dirty="0" smtClean="0"/>
              <a:t>Removal of excess water if through use of a hypertonic dialysate that creates an osmotic gradient.</a:t>
            </a:r>
          </a:p>
          <a:p>
            <a:pPr marL="274320" indent="-274320" eaLnBrk="1" fontAlgn="auto" hangingPunct="1">
              <a:spcAft>
                <a:spcPts val="0"/>
              </a:spcAft>
              <a:buClr>
                <a:schemeClr val="accent3"/>
              </a:buClr>
              <a:buFont typeface="Arial" pitchFamily="34" charset="0"/>
              <a:buChar char="•"/>
              <a:defRPr/>
            </a:pPr>
            <a:endParaRPr lang="en-US" dirty="0" smtClean="0"/>
          </a:p>
          <a:p>
            <a:pPr marL="274320" indent="-274320" eaLnBrk="1" fontAlgn="auto" hangingPunct="1">
              <a:spcAft>
                <a:spcPts val="0"/>
              </a:spcAft>
              <a:buClr>
                <a:schemeClr val="accent3"/>
              </a:buClr>
              <a:buFont typeface="Arial" charset="0"/>
              <a:buNone/>
              <a:defRPr/>
            </a:pPr>
            <a:r>
              <a:rPr lang="en-US" b="1" u="sng" dirty="0" smtClean="0"/>
              <a:t>Complications:</a:t>
            </a:r>
          </a:p>
          <a:p>
            <a:pPr marL="514350" indent="-514350" eaLnBrk="1" fontAlgn="auto" hangingPunct="1">
              <a:spcAft>
                <a:spcPts val="0"/>
              </a:spcAft>
              <a:buClr>
                <a:schemeClr val="accent3"/>
              </a:buClr>
              <a:buFont typeface="+mj-lt"/>
              <a:buAutoNum type="arabicPeriod"/>
              <a:defRPr/>
            </a:pPr>
            <a:r>
              <a:rPr lang="en-US" dirty="0" smtClean="0"/>
              <a:t>Peritonitis commonly by </a:t>
            </a:r>
            <a:r>
              <a:rPr lang="en-US" i="1" dirty="0" smtClean="0"/>
              <a:t>Staphylococcus </a:t>
            </a:r>
            <a:r>
              <a:rPr lang="en-US" i="1" dirty="0" err="1" smtClean="0"/>
              <a:t>aureus</a:t>
            </a:r>
            <a:r>
              <a:rPr lang="en-US" i="1" dirty="0" smtClean="0"/>
              <a:t> &amp; </a:t>
            </a:r>
            <a:r>
              <a:rPr lang="en-US" i="1" dirty="0" err="1" smtClean="0"/>
              <a:t>epidermidis</a:t>
            </a:r>
            <a:r>
              <a:rPr lang="en-US" i="1" dirty="0" smtClean="0"/>
              <a:t>, Pseudomonas </a:t>
            </a:r>
            <a:r>
              <a:rPr lang="en-US" i="1" dirty="0" err="1" smtClean="0"/>
              <a:t>aeroginosa</a:t>
            </a:r>
            <a:r>
              <a:rPr lang="en-US" i="1" dirty="0" smtClean="0"/>
              <a:t>, Escherichia coli &amp; </a:t>
            </a:r>
            <a:r>
              <a:rPr lang="en-US" i="1" dirty="0" err="1" smtClean="0"/>
              <a:t>Kleibsiella</a:t>
            </a:r>
            <a:r>
              <a:rPr lang="en-US" i="1" dirty="0" smtClean="0"/>
              <a:t>. </a:t>
            </a:r>
            <a:r>
              <a:rPr lang="en-US" dirty="0" smtClean="0"/>
              <a:t>It is </a:t>
            </a:r>
            <a:r>
              <a:rPr lang="en-US" dirty="0" err="1" smtClean="0"/>
              <a:t>characterised</a:t>
            </a:r>
            <a:r>
              <a:rPr lang="en-US" dirty="0" smtClean="0"/>
              <a:t> by cloudy dialysate drainage, diffuse abdominal pain &amp; rebound tenderness.</a:t>
            </a:r>
          </a:p>
          <a:p>
            <a:pPr marL="514350" indent="-514350" eaLnBrk="1" fontAlgn="auto" hangingPunct="1">
              <a:spcAft>
                <a:spcPts val="0"/>
              </a:spcAft>
              <a:buClr>
                <a:schemeClr val="accent3"/>
              </a:buClr>
              <a:buFont typeface="+mj-lt"/>
              <a:buAutoNum type="arabicPeriod"/>
              <a:defRPr/>
            </a:pPr>
            <a:r>
              <a:rPr lang="en-US" dirty="0" smtClean="0"/>
              <a:t>leakage of dialysate through the catheter site, can be avoided by allowing catheter site to heal and using small volumes and gradually increasing them.</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132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40291" name="Content Placeholder 2"/>
          <p:cNvSpPr>
            <a:spLocks noGrp="1"/>
          </p:cNvSpPr>
          <p:nvPr>
            <p:ph idx="1"/>
          </p:nvPr>
        </p:nvSpPr>
        <p:spPr>
          <a:xfrm>
            <a:off x="0" y="152400"/>
            <a:ext cx="8991600" cy="6705600"/>
          </a:xfrm>
        </p:spPr>
        <p:txBody>
          <a:bodyPr/>
          <a:lstStyle/>
          <a:p>
            <a:pPr marL="514350" indent="-514350" eaLnBrk="1" hangingPunct="1">
              <a:buFont typeface="Arial" charset="0"/>
              <a:buAutoNum type="arabicPeriod" startAt="3"/>
            </a:pPr>
            <a:r>
              <a:rPr lang="en-US" smtClean="0"/>
              <a:t>Bleeding – common in case of a new catheter. Also due to catheter displacement.</a:t>
            </a:r>
          </a:p>
          <a:p>
            <a:pPr marL="514350" indent="-514350" eaLnBrk="1" hangingPunct="1">
              <a:buFont typeface="Arial" charset="0"/>
              <a:buAutoNum type="arabicPeriod" startAt="3"/>
            </a:pPr>
            <a:r>
              <a:rPr lang="en-US" smtClean="0"/>
              <a:t>Long term abdominal hernias, hyper tri-glyceridemia.</a:t>
            </a:r>
          </a:p>
          <a:p>
            <a:pPr marL="514350" indent="-514350" eaLnBrk="1" hangingPunct="1">
              <a:buFont typeface="Arial" charset="0"/>
              <a:buAutoNum type="arabicPeriod" startAt="3"/>
            </a:pPr>
            <a:r>
              <a:rPr lang="en-US" smtClean="0"/>
              <a:t>Peritoneal perforations</a:t>
            </a:r>
          </a:p>
          <a:p>
            <a:pPr marL="514350" indent="-514350" eaLnBrk="1" hangingPunct="1">
              <a:buFont typeface="Arial" charset="0"/>
              <a:buAutoNum type="arabicPeriod" startAt="3"/>
            </a:pPr>
            <a:r>
              <a:rPr lang="en-US" smtClean="0"/>
              <a:t>Increased intra abdominal pressure</a:t>
            </a:r>
          </a:p>
          <a:p>
            <a:pPr marL="514350" indent="-514350" eaLnBrk="1" hangingPunct="1">
              <a:buFont typeface="Arial" charset="0"/>
              <a:buAutoNum type="arabicPeriod" startAt="3"/>
            </a:pPr>
            <a:r>
              <a:rPr lang="en-US" smtClean="0"/>
              <a:t>Hypoxemia</a:t>
            </a:r>
          </a:p>
          <a:p>
            <a:pPr marL="514350" indent="-514350" eaLnBrk="1" hangingPunct="1">
              <a:buFont typeface="Arial" charset="0"/>
              <a:buAutoNum type="arabicPeriod" startAt="3"/>
            </a:pPr>
            <a:r>
              <a:rPr lang="en-US" smtClean="0"/>
              <a:t>Muscle cramps, nausea, and vomiting</a:t>
            </a:r>
          </a:p>
          <a:p>
            <a:pPr marL="514350" indent="-514350" eaLnBrk="1" hangingPunct="1">
              <a:buFont typeface="Arial" charset="0"/>
              <a:buAutoNum type="arabicPeriod" startAt="3"/>
            </a:pPr>
            <a:r>
              <a:rPr lang="en-US" smtClean="0"/>
              <a:t>Disequilibrium syndrome</a:t>
            </a:r>
          </a:p>
          <a:p>
            <a:pPr marL="514350" indent="-514350" eaLnBrk="1" hangingPunct="1">
              <a:buFont typeface="Wingdings 2" pitchFamily="18" charset="2"/>
              <a:buNone/>
            </a:pPr>
            <a:r>
              <a:rPr lang="en-US" b="1" smtClean="0"/>
              <a:t>Contra indicated in:</a:t>
            </a:r>
          </a:p>
          <a:p>
            <a:pPr marL="514350" indent="-514350" eaLnBrk="1" hangingPunct="1">
              <a:buFont typeface="Wingdings" pitchFamily="2" charset="2"/>
              <a:buChar char="Ø"/>
            </a:pPr>
            <a:r>
              <a:rPr lang="en-US" smtClean="0"/>
              <a:t>Scarring of the peritoneal membrane</a:t>
            </a:r>
          </a:p>
          <a:p>
            <a:pPr marL="514350" indent="-514350" eaLnBrk="1" hangingPunct="1">
              <a:buFont typeface="Wingdings" pitchFamily="2" charset="2"/>
              <a:buChar char="Ø"/>
            </a:pPr>
            <a:r>
              <a:rPr lang="en-US" smtClean="0"/>
              <a:t>Leaks in the peritoneal membrane</a:t>
            </a:r>
          </a:p>
          <a:p>
            <a:pPr marL="514350" indent="-514350" eaLnBrk="1" hangingPunct="1">
              <a:buFont typeface="Wingdings" pitchFamily="2" charset="2"/>
              <a:buChar char="Ø"/>
            </a:pPr>
            <a:r>
              <a:rPr lang="en-US" smtClean="0"/>
              <a:t>Active inflammatory bowel disease</a:t>
            </a:r>
          </a:p>
          <a:p>
            <a:pPr marL="514350" indent="-514350" eaLnBrk="1" hangingPunct="1">
              <a:buFont typeface="Wingdings 2" pitchFamily="18" charset="2"/>
              <a:buNone/>
            </a:pPr>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133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a:xfrm>
            <a:off x="457200" y="704850"/>
            <a:ext cx="8229600" cy="57150"/>
          </a:xfrm>
        </p:spPr>
        <p:txBody>
          <a:bodyPr/>
          <a:lstStyle/>
          <a:p>
            <a:endParaRPr lang="en-US" smtClean="0"/>
          </a:p>
        </p:txBody>
      </p:sp>
      <p:sp>
        <p:nvSpPr>
          <p:cNvPr id="3" name="Content Placeholder 2"/>
          <p:cNvSpPr>
            <a:spLocks noGrp="1"/>
          </p:cNvSpPr>
          <p:nvPr>
            <p:ph idx="1"/>
          </p:nvPr>
        </p:nvSpPr>
        <p:spPr>
          <a:xfrm>
            <a:off x="457200" y="838200"/>
            <a:ext cx="8229600" cy="5486400"/>
          </a:xfrm>
        </p:spPr>
        <p:txBody>
          <a:bodyPr/>
          <a:lstStyle/>
          <a:p>
            <a:pPr>
              <a:buFont typeface="Wingdings 2" pitchFamily="18" charset="2"/>
              <a:buNone/>
              <a:defRPr/>
            </a:pPr>
            <a:r>
              <a:rPr lang="en-US" b="1" dirty="0" smtClean="0"/>
              <a:t>NB:</a:t>
            </a:r>
          </a:p>
          <a:p>
            <a:pPr>
              <a:buFont typeface="Wingdings 2" pitchFamily="18" charset="2"/>
              <a:buNone/>
              <a:defRPr/>
            </a:pPr>
            <a:r>
              <a:rPr lang="en-US" dirty="0" smtClean="0"/>
              <a:t>There are two types of  peritoneal dialysis (PD);</a:t>
            </a:r>
          </a:p>
          <a:p>
            <a:pPr marL="514350" indent="-514350">
              <a:buFont typeface="+mj-lt"/>
              <a:buAutoNum type="alphaLcParenR"/>
              <a:defRPr/>
            </a:pPr>
            <a:r>
              <a:rPr lang="en-US" dirty="0" smtClean="0"/>
              <a:t>Continuous ambulatory PD :- this is whereby the dialysate stays for 4-6hrs in the peritoneal cavity and is changed about 4 times a day</a:t>
            </a:r>
          </a:p>
          <a:p>
            <a:pPr marL="514350" indent="-514350">
              <a:buFont typeface="+mj-lt"/>
              <a:buAutoNum type="alphaLcParenR"/>
              <a:defRPr/>
            </a:pPr>
            <a:r>
              <a:rPr lang="en-US" dirty="0" smtClean="0"/>
              <a:t>Continuous cycling PD :- this is whereby an automated machine is used. It takes 10-12 hrs thus it is usually done at night when the patient is sleeping</a:t>
            </a:r>
          </a:p>
          <a:p>
            <a:pPr>
              <a:buFont typeface="Wingdings 2" pitchFamily="18" charset="2"/>
              <a:buNone/>
              <a:defRPr/>
            </a:pPr>
            <a:endParaRPr lang="en-US" b="1" dirty="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134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457200" y="0"/>
            <a:ext cx="8229600" cy="609600"/>
          </a:xfrm>
        </p:spPr>
        <p:txBody>
          <a:bodyPr/>
          <a:lstStyle/>
          <a:p>
            <a:pPr eaLnBrk="1" hangingPunct="1"/>
            <a:r>
              <a:rPr lang="en-US" sz="2600" smtClean="0"/>
              <a:t>Peritoneal dialysis</a:t>
            </a:r>
          </a:p>
        </p:txBody>
      </p:sp>
      <p:pic>
        <p:nvPicPr>
          <p:cNvPr id="142339" name="Content Placeholder 3" descr="peritoneal dialysis.jpg"/>
          <p:cNvPicPr>
            <a:picLocks noGrp="1" noChangeAspect="1"/>
          </p:cNvPicPr>
          <p:nvPr>
            <p:ph idx="1"/>
          </p:nvPr>
        </p:nvPicPr>
        <p:blipFill>
          <a:blip r:embed="rId2"/>
          <a:srcRect/>
          <a:stretch>
            <a:fillRect/>
          </a:stretch>
        </p:blipFill>
        <p:spPr>
          <a:xfrm>
            <a:off x="1905000" y="1066800"/>
            <a:ext cx="5257800" cy="4419600"/>
          </a:xfrm>
        </p:spPr>
      </p:pic>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135</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0" y="152400"/>
            <a:ext cx="8991600" cy="6705600"/>
          </a:xfrm>
        </p:spPr>
        <p:txBody>
          <a:bodyPr rtlCol="0">
            <a:normAutofit/>
          </a:bodyPr>
          <a:lstStyle/>
          <a:p>
            <a:pPr marL="274320" indent="-274320" algn="ctr" eaLnBrk="1" fontAlgn="auto" hangingPunct="1">
              <a:spcAft>
                <a:spcPts val="0"/>
              </a:spcAft>
              <a:buClr>
                <a:schemeClr val="accent3"/>
              </a:buClr>
              <a:buFont typeface="Arial" charset="0"/>
              <a:buNone/>
              <a:defRPr/>
            </a:pPr>
            <a:r>
              <a:rPr lang="en-US" b="1" u="sng" dirty="0" smtClean="0"/>
              <a:t>NURSING CARE OF A PATIENT UNDERGOING DIALYSIS</a:t>
            </a:r>
          </a:p>
          <a:p>
            <a:pPr marL="514350" indent="-514350" eaLnBrk="1" fontAlgn="auto" hangingPunct="1">
              <a:spcAft>
                <a:spcPts val="0"/>
              </a:spcAft>
              <a:buClr>
                <a:schemeClr val="accent3"/>
              </a:buClr>
              <a:buFont typeface="+mj-lt"/>
              <a:buAutoNum type="arabicPeriod"/>
              <a:defRPr/>
            </a:pPr>
            <a:r>
              <a:rPr lang="en-US" dirty="0" smtClean="0"/>
              <a:t>Protecting vascular access sites from damage. Assess vascular access sites for patency and ensure the extremity with the vascular access is not used to measure BP, tight dressings, restraints or jewellery.</a:t>
            </a:r>
          </a:p>
          <a:p>
            <a:pPr marL="914400" lvl="1" indent="-514350" eaLnBrk="1" fontAlgn="auto" hangingPunct="1">
              <a:spcAft>
                <a:spcPts val="0"/>
              </a:spcAft>
              <a:buFont typeface="Arial" pitchFamily="34" charset="0"/>
              <a:buChar char="–"/>
              <a:defRPr/>
            </a:pPr>
            <a:r>
              <a:rPr lang="en-US" sz="2600" dirty="0" smtClean="0"/>
              <a:t>Assess for thrill or bruit every 8 hrs over the venous access site. Absence will indicate blockage or clotting.</a:t>
            </a:r>
          </a:p>
          <a:p>
            <a:pPr marL="914400" lvl="1" indent="-514350" eaLnBrk="1" fontAlgn="auto" hangingPunct="1">
              <a:spcAft>
                <a:spcPts val="0"/>
              </a:spcAft>
              <a:buFont typeface="Arial" pitchFamily="34" charset="0"/>
              <a:buChar char="–"/>
              <a:defRPr/>
            </a:pPr>
            <a:r>
              <a:rPr lang="en-US" sz="2600" dirty="0" smtClean="0"/>
              <a:t>Observe for signs &amp; symptoms of infection – redness, swelling, drainage from exit site, fever &amp; chills.</a:t>
            </a:r>
          </a:p>
          <a:p>
            <a:pPr marL="914400" lvl="1" indent="-514350" eaLnBrk="1" fontAlgn="auto" hangingPunct="1">
              <a:spcAft>
                <a:spcPts val="0"/>
              </a:spcAft>
              <a:buFont typeface="Arial" pitchFamily="34" charset="0"/>
              <a:buChar char="–"/>
              <a:defRPr/>
            </a:pPr>
            <a:r>
              <a:rPr lang="en-US" sz="2600" dirty="0" smtClean="0"/>
              <a:t>Assess the integrity of the dressing &amp; change it as needed.</a:t>
            </a:r>
          </a:p>
          <a:p>
            <a:pPr marL="514350" indent="-514350" eaLnBrk="1" fontAlgn="auto" hangingPunct="1">
              <a:spcAft>
                <a:spcPts val="0"/>
              </a:spcAft>
              <a:buClr>
                <a:schemeClr val="accent3"/>
              </a:buClr>
              <a:buFont typeface="Arial" charset="0"/>
              <a:buAutoNum type="arabicPeriod" startAt="2"/>
              <a:defRPr/>
            </a:pPr>
            <a:r>
              <a:rPr lang="en-US" dirty="0" smtClean="0"/>
              <a:t>keep accurate intake – output records. IV therapy should be done with caution due to risk of fluid overload.</a:t>
            </a:r>
          </a:p>
          <a:p>
            <a:pPr marL="514350" indent="-514350" eaLnBrk="1" fontAlgn="auto" hangingPunct="1">
              <a:spcAft>
                <a:spcPts val="0"/>
              </a:spcAft>
              <a:buClr>
                <a:schemeClr val="accent3"/>
              </a:buClr>
              <a:buFont typeface="Arial" charset="0"/>
              <a:buAutoNum type="arabicPeriod" startAt="2"/>
              <a:defRPr/>
            </a:pPr>
            <a:r>
              <a:rPr lang="en-US" dirty="0" smtClean="0"/>
              <a:t>Monitor for symptoms of uremia</a:t>
            </a:r>
          </a:p>
          <a:p>
            <a:pPr marL="514350" indent="-514350" eaLnBrk="1" fontAlgn="auto" hangingPunct="1">
              <a:spcAft>
                <a:spcPts val="0"/>
              </a:spcAft>
              <a:buClr>
                <a:schemeClr val="accent3"/>
              </a:buClr>
              <a:buFont typeface="Arial" charset="0"/>
              <a:buAutoNum type="arabicPeriod" startAt="2"/>
              <a:defRPr/>
            </a:pPr>
            <a:r>
              <a:rPr lang="en-US" dirty="0" smtClean="0"/>
              <a:t>Detect cardiac &amp; respiratory complications – crackles at the base of the lungs, substernal chest pain, muffled or inaudible </a:t>
            </a:r>
            <a:endParaRPr lang="en-US" sz="3000"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136</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0" y="152400"/>
            <a:ext cx="8991600" cy="6705600"/>
          </a:xfrm>
        </p:spPr>
        <p:txBody>
          <a:bodyPr rtlCol="0">
            <a:normAutofit lnSpcReduction="10000"/>
          </a:bodyPr>
          <a:lstStyle/>
          <a:p>
            <a:pPr marL="274320" indent="-274320" algn="ctr" eaLnBrk="1" fontAlgn="auto" hangingPunct="1">
              <a:spcAft>
                <a:spcPts val="0"/>
              </a:spcAft>
              <a:buClr>
                <a:schemeClr val="accent3"/>
              </a:buClr>
              <a:buFont typeface="Arial" charset="0"/>
              <a:buNone/>
              <a:defRPr/>
            </a:pPr>
            <a:r>
              <a:rPr lang="en-US" b="1" u="sng" dirty="0" smtClean="0"/>
              <a:t>NURSING CARE OF A PATIENT UNDERGOING DIALYSIS</a:t>
            </a:r>
          </a:p>
          <a:p>
            <a:pPr marL="514350" indent="-514350" eaLnBrk="1" fontAlgn="auto" hangingPunct="1">
              <a:spcAft>
                <a:spcPts val="0"/>
              </a:spcAft>
              <a:buClr>
                <a:schemeClr val="accent3"/>
              </a:buClr>
              <a:buFont typeface="+mj-lt"/>
              <a:buAutoNum type="arabicPeriod"/>
              <a:defRPr/>
            </a:pPr>
            <a:r>
              <a:rPr lang="en-US" dirty="0" smtClean="0"/>
              <a:t>Protecting vascular access sites from damage. Assess vascular access sites for patency and ensure the </a:t>
            </a:r>
            <a:r>
              <a:rPr lang="en-US" dirty="0" err="1" smtClean="0"/>
              <a:t>extermity</a:t>
            </a:r>
            <a:r>
              <a:rPr lang="en-US" dirty="0" smtClean="0"/>
              <a:t> with the vascular access is not used to measure BP, tight dressings, restraints or jewellery.</a:t>
            </a:r>
          </a:p>
          <a:p>
            <a:pPr marL="914400" lvl="1" indent="-514350" eaLnBrk="1" fontAlgn="auto" hangingPunct="1">
              <a:spcAft>
                <a:spcPts val="0"/>
              </a:spcAft>
              <a:buFont typeface="Arial" pitchFamily="34" charset="0"/>
              <a:buChar char="–"/>
              <a:defRPr/>
            </a:pPr>
            <a:r>
              <a:rPr lang="en-US" sz="2600" dirty="0" smtClean="0"/>
              <a:t>Assess for thrill or bruit every 8 hrs over the venous access site. Absence will indicate blockage or clotting.</a:t>
            </a:r>
          </a:p>
          <a:p>
            <a:pPr marL="914400" lvl="1" indent="-514350" eaLnBrk="1" fontAlgn="auto" hangingPunct="1">
              <a:spcAft>
                <a:spcPts val="0"/>
              </a:spcAft>
              <a:buFont typeface="Arial" pitchFamily="34" charset="0"/>
              <a:buChar char="–"/>
              <a:defRPr/>
            </a:pPr>
            <a:r>
              <a:rPr lang="en-US" sz="2600" dirty="0" smtClean="0"/>
              <a:t>Observe for signs &amp; symptoms of infection – redness, swelling, drainage from exit site, fever &amp; chills.</a:t>
            </a:r>
          </a:p>
          <a:p>
            <a:pPr marL="914400" lvl="1" indent="-514350" eaLnBrk="1" fontAlgn="auto" hangingPunct="1">
              <a:spcAft>
                <a:spcPts val="0"/>
              </a:spcAft>
              <a:buFont typeface="Arial" pitchFamily="34" charset="0"/>
              <a:buChar char="–"/>
              <a:defRPr/>
            </a:pPr>
            <a:r>
              <a:rPr lang="en-US" sz="2600" dirty="0" smtClean="0"/>
              <a:t>Assess the integrity of the dressing &amp; change it as needed.</a:t>
            </a:r>
          </a:p>
          <a:p>
            <a:pPr marL="514350" indent="-514350" eaLnBrk="1" fontAlgn="auto" hangingPunct="1">
              <a:spcAft>
                <a:spcPts val="0"/>
              </a:spcAft>
              <a:buClr>
                <a:schemeClr val="accent3"/>
              </a:buClr>
              <a:buFont typeface="Arial" charset="0"/>
              <a:buAutoNum type="arabicPeriod" startAt="2"/>
              <a:defRPr/>
            </a:pPr>
            <a:r>
              <a:rPr lang="en-US" dirty="0" smtClean="0"/>
              <a:t>keep accurate intake – output records. IV therapy should be done with caution due to risk of fluid overload.</a:t>
            </a:r>
          </a:p>
          <a:p>
            <a:pPr marL="514350" indent="-514350" eaLnBrk="1" fontAlgn="auto" hangingPunct="1">
              <a:spcAft>
                <a:spcPts val="0"/>
              </a:spcAft>
              <a:buClr>
                <a:schemeClr val="accent3"/>
              </a:buClr>
              <a:buFont typeface="Arial" charset="0"/>
              <a:buAutoNum type="arabicPeriod" startAt="2"/>
              <a:defRPr/>
            </a:pPr>
            <a:r>
              <a:rPr lang="en-US" dirty="0" smtClean="0"/>
              <a:t>Monitor for symptoms of </a:t>
            </a:r>
            <a:r>
              <a:rPr lang="en-US" dirty="0" err="1" smtClean="0"/>
              <a:t>uraemia</a:t>
            </a:r>
            <a:endParaRPr lang="en-US" dirty="0" smtClean="0"/>
          </a:p>
          <a:p>
            <a:pPr marL="514350" indent="-514350" eaLnBrk="1" fontAlgn="auto" hangingPunct="1">
              <a:spcAft>
                <a:spcPts val="0"/>
              </a:spcAft>
              <a:buClr>
                <a:schemeClr val="accent3"/>
              </a:buClr>
              <a:buFont typeface="Arial" charset="0"/>
              <a:buAutoNum type="arabicPeriod" startAt="2"/>
              <a:defRPr/>
            </a:pPr>
            <a:r>
              <a:rPr lang="en-US" dirty="0" smtClean="0"/>
              <a:t>Detect cardiac &amp; respiratory complications – crackles at the base of the lungs, substernal chest pain, muffled or inaudible </a:t>
            </a:r>
            <a:r>
              <a:rPr lang="en-US" smtClean="0"/>
              <a:t>heart sounds. </a:t>
            </a:r>
            <a:endParaRPr lang="en-US" sz="3000"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137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dirty="0" smtClean="0"/>
          </a:p>
        </p:txBody>
      </p:sp>
      <p:sp>
        <p:nvSpPr>
          <p:cNvPr id="3" name="Content Placeholder 2"/>
          <p:cNvSpPr>
            <a:spLocks noGrp="1"/>
          </p:cNvSpPr>
          <p:nvPr>
            <p:ph idx="1"/>
          </p:nvPr>
        </p:nvSpPr>
        <p:spPr>
          <a:xfrm>
            <a:off x="457200" y="304800"/>
            <a:ext cx="8229600" cy="6248400"/>
          </a:xfrm>
        </p:spPr>
        <p:txBody>
          <a:bodyPr rtlCol="0">
            <a:normAutofit lnSpcReduction="10000"/>
          </a:bodyPr>
          <a:lstStyle/>
          <a:p>
            <a:pPr marL="274320" indent="-274320" eaLnBrk="1" fontAlgn="auto" hangingPunct="1">
              <a:spcAft>
                <a:spcPts val="0"/>
              </a:spcAft>
              <a:buClr>
                <a:schemeClr val="accent3"/>
              </a:buClr>
              <a:buFont typeface="Arial" pitchFamily="34" charset="0"/>
              <a:buChar char="•"/>
              <a:defRPr/>
            </a:pPr>
            <a:r>
              <a:rPr lang="en-US" dirty="0" smtClean="0"/>
              <a:t>Very dilute urine indicates inability of the kidney to concentrate urine and concentrated urine indicates dehydration. In patients with kidney disease, the specific gravity does not change with fluid intake.</a:t>
            </a:r>
          </a:p>
          <a:p>
            <a:pPr marL="274320" indent="-274320" eaLnBrk="1" fontAlgn="auto" hangingPunct="1">
              <a:spcAft>
                <a:spcPts val="0"/>
              </a:spcAft>
              <a:buClr>
                <a:schemeClr val="accent3"/>
              </a:buClr>
              <a:buFont typeface="Arial" pitchFamily="34" charset="0"/>
              <a:buChar char="•"/>
              <a:defRPr/>
            </a:pPr>
            <a:endParaRPr lang="en-US" dirty="0" smtClean="0"/>
          </a:p>
          <a:p>
            <a:pPr marL="640080" lvl="1" indent="-274320" eaLnBrk="1" fontAlgn="auto" hangingPunct="1">
              <a:spcAft>
                <a:spcPts val="0"/>
              </a:spcAft>
              <a:buFont typeface="Arial" pitchFamily="34" charset="0"/>
              <a:buChar char="–"/>
              <a:defRPr/>
            </a:pPr>
            <a:r>
              <a:rPr lang="en-US" sz="2600" dirty="0" smtClean="0"/>
              <a:t>Presence of glucose(</a:t>
            </a:r>
            <a:r>
              <a:rPr lang="en-US" sz="2600" dirty="0" err="1" smtClean="0"/>
              <a:t>glucosuria</a:t>
            </a:r>
            <a:r>
              <a:rPr lang="en-US" sz="2600" dirty="0" smtClean="0"/>
              <a:t>),proteins(</a:t>
            </a:r>
            <a:r>
              <a:rPr lang="en-US" sz="2600" dirty="0" err="1" smtClean="0"/>
              <a:t>proteinuria</a:t>
            </a:r>
            <a:r>
              <a:rPr lang="en-US" sz="2600" dirty="0" smtClean="0"/>
              <a:t>) and </a:t>
            </a:r>
            <a:r>
              <a:rPr lang="en-US" sz="2600" dirty="0" err="1" smtClean="0"/>
              <a:t>ketone</a:t>
            </a:r>
            <a:r>
              <a:rPr lang="en-US" sz="2600" dirty="0" smtClean="0"/>
              <a:t> bodies(</a:t>
            </a:r>
            <a:r>
              <a:rPr lang="en-US" sz="2600" dirty="0" err="1" smtClean="0"/>
              <a:t>ketonuria</a:t>
            </a:r>
            <a:r>
              <a:rPr lang="en-US" sz="2600" dirty="0" smtClean="0"/>
              <a:t>).</a:t>
            </a:r>
          </a:p>
          <a:p>
            <a:pPr marL="640080" lvl="1" indent="-274320" eaLnBrk="1" fontAlgn="auto" hangingPunct="1">
              <a:spcAft>
                <a:spcPts val="0"/>
              </a:spcAft>
              <a:buFont typeface="Arial" pitchFamily="34" charset="0"/>
              <a:buChar char="–"/>
              <a:defRPr/>
            </a:pPr>
            <a:r>
              <a:rPr lang="en-US" sz="2600" dirty="0" smtClean="0"/>
              <a:t>Microscopic examination of sediments after centrifuging for RBC’s(</a:t>
            </a:r>
            <a:r>
              <a:rPr lang="en-US" sz="2600" dirty="0" err="1" smtClean="0"/>
              <a:t>hematuria</a:t>
            </a:r>
            <a:r>
              <a:rPr lang="en-US" sz="2600" dirty="0" smtClean="0"/>
              <a:t>), WBC’s, pus(</a:t>
            </a:r>
            <a:r>
              <a:rPr lang="en-US" sz="2600" dirty="0" err="1" smtClean="0"/>
              <a:t>pyuria</a:t>
            </a:r>
            <a:r>
              <a:rPr lang="en-US" sz="2600" dirty="0" smtClean="0"/>
              <a:t>), crystals(</a:t>
            </a:r>
            <a:r>
              <a:rPr lang="en-US" sz="2600" dirty="0" err="1" smtClean="0"/>
              <a:t>crystalluria</a:t>
            </a:r>
            <a:r>
              <a:rPr lang="en-US" sz="2600" dirty="0" smtClean="0"/>
              <a:t>), bacteria(</a:t>
            </a:r>
            <a:r>
              <a:rPr lang="en-US" sz="2600" dirty="0" err="1" smtClean="0"/>
              <a:t>bacteriuria</a:t>
            </a:r>
            <a:r>
              <a:rPr lang="en-US" sz="2600" dirty="0" smtClean="0"/>
              <a:t>)</a:t>
            </a:r>
          </a:p>
          <a:p>
            <a:pPr marL="640080" lvl="1" indent="-274320" eaLnBrk="1" fontAlgn="auto" hangingPunct="1">
              <a:spcAft>
                <a:spcPts val="0"/>
              </a:spcAft>
              <a:buFont typeface="Arial" pitchFamily="34" charset="0"/>
              <a:buChar char="–"/>
              <a:defRPr/>
            </a:pPr>
            <a:r>
              <a:rPr lang="en-US" sz="2600" dirty="0" err="1" smtClean="0"/>
              <a:t>Osmolality</a:t>
            </a:r>
            <a:r>
              <a:rPr lang="en-US" sz="2600" dirty="0" smtClean="0"/>
              <a:t>-is the most accurate measure of the kidneys ability to concentrate urine. It measures the number of solute particles in a Kg of water. Serum and urine </a:t>
            </a:r>
            <a:r>
              <a:rPr lang="en-US" sz="2600" dirty="0" err="1" smtClean="0"/>
              <a:t>osmolality</a:t>
            </a:r>
            <a:r>
              <a:rPr lang="en-US" sz="2600" dirty="0" smtClean="0"/>
              <a:t> are measured simultaneously. </a:t>
            </a:r>
            <a:r>
              <a:rPr lang="en-US" sz="2600" dirty="0" smtClean="0">
                <a:solidFill>
                  <a:srgbClr val="C00000"/>
                </a:solidFill>
              </a:rPr>
              <a:t>Normal values of serum and urine </a:t>
            </a:r>
            <a:r>
              <a:rPr lang="en-US" sz="2600" dirty="0" err="1" smtClean="0">
                <a:solidFill>
                  <a:srgbClr val="C00000"/>
                </a:solidFill>
              </a:rPr>
              <a:t>osmolality</a:t>
            </a:r>
            <a:r>
              <a:rPr lang="en-US" sz="2600" dirty="0" smtClean="0">
                <a:solidFill>
                  <a:srgbClr val="C00000"/>
                </a:solidFill>
              </a:rPr>
              <a:t>?</a:t>
            </a:r>
            <a:endParaRPr lang="en-US" sz="2600" dirty="0" smtClean="0"/>
          </a:p>
          <a:p>
            <a:pPr marL="640080" lvl="1" indent="-274320" eaLnBrk="1" fontAlgn="auto" hangingPunct="1">
              <a:spcAft>
                <a:spcPts val="0"/>
              </a:spcAft>
              <a:buFont typeface="Arial" pitchFamily="34" charset="0"/>
              <a:buChar char="–"/>
              <a:defRPr/>
            </a:pPr>
            <a:endParaRPr lang="en-US" sz="2600" dirty="0" smtClean="0"/>
          </a:p>
          <a:p>
            <a:pPr marL="640080" lvl="1" indent="-274320" eaLnBrk="1" fontAlgn="auto" hangingPunct="1">
              <a:spcAft>
                <a:spcPts val="0"/>
              </a:spcAft>
              <a:buFont typeface="Arial" pitchFamily="34" charset="0"/>
              <a:buNone/>
              <a:defRPr/>
            </a:pPr>
            <a:endParaRPr lang="en-US" sz="2600"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rtlCol="0">
            <a:normAutofit fontScale="90000"/>
          </a:bodyPr>
          <a:lstStyle/>
          <a:p>
            <a:pPr eaLnBrk="1" fontAlgn="auto" hangingPunct="1">
              <a:spcAft>
                <a:spcPts val="0"/>
              </a:spcAft>
              <a:defRPr/>
            </a:pPr>
            <a:endParaRPr lang="en-US" dirty="0" smtClean="0"/>
          </a:p>
        </p:txBody>
      </p:sp>
      <p:sp>
        <p:nvSpPr>
          <p:cNvPr id="3" name="Content Placeholder 2"/>
          <p:cNvSpPr>
            <a:spLocks noGrp="1"/>
          </p:cNvSpPr>
          <p:nvPr>
            <p:ph idx="1"/>
          </p:nvPr>
        </p:nvSpPr>
        <p:spPr>
          <a:xfrm>
            <a:off x="457200" y="381000"/>
            <a:ext cx="8229600" cy="6477000"/>
          </a:xfrm>
        </p:spPr>
        <p:txBody>
          <a:bodyPr rtlCol="0">
            <a:normAutofit fontScale="92500" lnSpcReduction="10000"/>
          </a:bodyPr>
          <a:lstStyle/>
          <a:p>
            <a:pPr marL="274320" indent="-274320" eaLnBrk="1" fontAlgn="auto" hangingPunct="1">
              <a:spcAft>
                <a:spcPts val="0"/>
              </a:spcAft>
              <a:buClr>
                <a:schemeClr val="accent3"/>
              </a:buClr>
              <a:buFont typeface="Arial" charset="0"/>
              <a:buNone/>
              <a:defRPr/>
            </a:pPr>
            <a:r>
              <a:rPr lang="en-US" u="sng" dirty="0" smtClean="0"/>
              <a:t>RENAL FUNCTION TESTS:</a:t>
            </a:r>
          </a:p>
          <a:p>
            <a:pPr marL="274320" indent="-274320" eaLnBrk="1" fontAlgn="auto" hangingPunct="1">
              <a:spcAft>
                <a:spcPts val="0"/>
              </a:spcAft>
              <a:buClr>
                <a:schemeClr val="accent3"/>
              </a:buClr>
              <a:buFont typeface="Arial" pitchFamily="34" charset="0"/>
              <a:buChar char="•"/>
              <a:defRPr/>
            </a:pPr>
            <a:r>
              <a:rPr lang="en-US" dirty="0" smtClean="0"/>
              <a:t>Evaluate the severity of kidney disease and assess the status of the patients kidney function. They include:- Serum Urea Nitrogen/Blood Urea Nitrogen(BUN), creatinine clearance in 24hours.</a:t>
            </a:r>
          </a:p>
          <a:p>
            <a:pPr marL="274320" indent="-274320" eaLnBrk="1" fontAlgn="auto" hangingPunct="1">
              <a:spcAft>
                <a:spcPts val="0"/>
              </a:spcAft>
              <a:buClr>
                <a:schemeClr val="accent3"/>
              </a:buClr>
              <a:buFont typeface="Arial" charset="0"/>
              <a:buNone/>
              <a:defRPr/>
            </a:pPr>
            <a:r>
              <a:rPr lang="en-US" u="sng" dirty="0" smtClean="0"/>
              <a:t>LAB STUDIES ON BLOOD TO DETECT KIDNEY DISORDERS;</a:t>
            </a:r>
          </a:p>
          <a:p>
            <a:pPr marL="274320" indent="-274320" eaLnBrk="1" fontAlgn="auto" hangingPunct="1">
              <a:spcAft>
                <a:spcPts val="0"/>
              </a:spcAft>
              <a:buClr>
                <a:schemeClr val="accent3"/>
              </a:buClr>
              <a:buFont typeface="Arial" pitchFamily="34" charset="0"/>
              <a:buChar char="•"/>
              <a:defRPr/>
            </a:pPr>
            <a:r>
              <a:rPr lang="en-US" dirty="0" smtClean="0"/>
              <a:t>Serum creatinine levels- elevated in disease.</a:t>
            </a:r>
          </a:p>
          <a:p>
            <a:pPr marL="274320" indent="-274320" eaLnBrk="1" fontAlgn="auto" hangingPunct="1">
              <a:spcAft>
                <a:spcPts val="0"/>
              </a:spcAft>
              <a:buClr>
                <a:schemeClr val="accent3"/>
              </a:buClr>
              <a:buFont typeface="Arial" pitchFamily="34" charset="0"/>
              <a:buChar char="•"/>
              <a:defRPr/>
            </a:pPr>
            <a:r>
              <a:rPr lang="en-US" dirty="0" smtClean="0"/>
              <a:t>Serum </a:t>
            </a:r>
            <a:r>
              <a:rPr lang="en-US" dirty="0" err="1" smtClean="0"/>
              <a:t>osmolality</a:t>
            </a:r>
            <a:r>
              <a:rPr lang="en-US" dirty="0" smtClean="0"/>
              <a:t>- potassium levels will be high</a:t>
            </a:r>
          </a:p>
          <a:p>
            <a:pPr marL="274320" indent="-274320" eaLnBrk="1" fontAlgn="auto" hangingPunct="1">
              <a:spcAft>
                <a:spcPts val="0"/>
              </a:spcAft>
              <a:buClr>
                <a:schemeClr val="accent3"/>
              </a:buClr>
              <a:buFont typeface="Arial" pitchFamily="34" charset="0"/>
              <a:buChar char="•"/>
              <a:defRPr/>
            </a:pPr>
            <a:r>
              <a:rPr lang="en-US" dirty="0" smtClean="0"/>
              <a:t>Calcium levels- low in kidney disease as kidneys help in conversion of </a:t>
            </a:r>
            <a:r>
              <a:rPr lang="en-US" dirty="0" err="1" smtClean="0"/>
              <a:t>Vit</a:t>
            </a:r>
            <a:r>
              <a:rPr lang="en-US" dirty="0" smtClean="0"/>
              <a:t> D to its active form.</a:t>
            </a:r>
          </a:p>
          <a:p>
            <a:pPr marL="274320" indent="-274320" eaLnBrk="1" fontAlgn="auto" hangingPunct="1">
              <a:spcAft>
                <a:spcPts val="0"/>
              </a:spcAft>
              <a:buClr>
                <a:schemeClr val="accent3"/>
              </a:buClr>
              <a:buFont typeface="Arial" pitchFamily="34" charset="0"/>
              <a:buChar char="•"/>
              <a:defRPr/>
            </a:pPr>
            <a:r>
              <a:rPr lang="en-US" dirty="0" smtClean="0"/>
              <a:t>Phosphorus levels- elevates as phosphorus is retained in the body due to low calcium levels.</a:t>
            </a:r>
          </a:p>
          <a:p>
            <a:pPr marL="274320" indent="-274320" eaLnBrk="1" fontAlgn="auto" hangingPunct="1">
              <a:spcAft>
                <a:spcPts val="0"/>
              </a:spcAft>
              <a:buClr>
                <a:schemeClr val="accent3"/>
              </a:buClr>
              <a:buFont typeface="Arial" pitchFamily="34" charset="0"/>
              <a:buChar char="•"/>
              <a:defRPr/>
            </a:pPr>
            <a:r>
              <a:rPr lang="en-US" dirty="0" smtClean="0"/>
              <a:t>Magnesium levels-Mg is an antagonist of Ca thus levels are elevated</a:t>
            </a:r>
          </a:p>
          <a:p>
            <a:pPr marL="274320" indent="-274320" eaLnBrk="1" fontAlgn="auto" hangingPunct="1">
              <a:spcAft>
                <a:spcPts val="0"/>
              </a:spcAft>
              <a:buClr>
                <a:schemeClr val="accent3"/>
              </a:buClr>
              <a:buFont typeface="Arial" pitchFamily="34" charset="0"/>
              <a:buChar char="•"/>
              <a:defRPr/>
            </a:pPr>
            <a:r>
              <a:rPr lang="en-US" dirty="0" smtClean="0"/>
              <a:t>Albumin levels(</a:t>
            </a:r>
            <a:r>
              <a:rPr lang="en-US" dirty="0" err="1" smtClean="0"/>
              <a:t>oncotic</a:t>
            </a:r>
            <a:r>
              <a:rPr lang="en-US" dirty="0" smtClean="0"/>
              <a:t> pressure) albumin is filtered if kidneys are damaged thus levels are low.</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sz="2600" dirty="0" smtClean="0"/>
          </a:p>
        </p:txBody>
      </p:sp>
      <p:sp>
        <p:nvSpPr>
          <p:cNvPr id="3" name="Content Placeholder 2"/>
          <p:cNvSpPr>
            <a:spLocks noGrp="1"/>
          </p:cNvSpPr>
          <p:nvPr>
            <p:ph idx="1"/>
          </p:nvPr>
        </p:nvSpPr>
        <p:spPr>
          <a:xfrm>
            <a:off x="457200" y="228600"/>
            <a:ext cx="8229600" cy="6629400"/>
          </a:xfrm>
        </p:spPr>
        <p:txBody>
          <a:bodyPr rtlCol="0">
            <a:normAutofit lnSpcReduction="10000"/>
          </a:bodyPr>
          <a:lstStyle/>
          <a:p>
            <a:pPr marL="274320" indent="-274320" eaLnBrk="1" fontAlgn="auto" hangingPunct="1">
              <a:spcAft>
                <a:spcPts val="0"/>
              </a:spcAft>
              <a:buClr>
                <a:schemeClr val="accent3"/>
              </a:buClr>
              <a:buFont typeface="Arial" pitchFamily="34" charset="0"/>
              <a:buChar char="•"/>
              <a:defRPr/>
            </a:pPr>
            <a:r>
              <a:rPr lang="en-US" u="sng" dirty="0" smtClean="0"/>
              <a:t>TISSUE STUDIES:</a:t>
            </a:r>
          </a:p>
          <a:p>
            <a:pPr marL="274320" indent="-274320" eaLnBrk="1" fontAlgn="auto" hangingPunct="1">
              <a:spcAft>
                <a:spcPts val="0"/>
              </a:spcAft>
              <a:buClr>
                <a:schemeClr val="accent3"/>
              </a:buClr>
              <a:buFont typeface="Arial" pitchFamily="34" charset="0"/>
              <a:buChar char="•"/>
              <a:defRPr/>
            </a:pPr>
            <a:r>
              <a:rPr lang="en-US" dirty="0" smtClean="0"/>
              <a:t>Renal biopsy-an invasive procedure used to determine histological diagnosis and severity of disease process.</a:t>
            </a:r>
          </a:p>
          <a:p>
            <a:pPr marL="274320" indent="-274320" eaLnBrk="1" fontAlgn="auto" hangingPunct="1">
              <a:spcAft>
                <a:spcPts val="0"/>
              </a:spcAft>
              <a:buClr>
                <a:schemeClr val="accent3"/>
              </a:buClr>
              <a:buFont typeface="Arial" pitchFamily="34" charset="0"/>
              <a:buChar char="•"/>
              <a:defRPr/>
            </a:pPr>
            <a:r>
              <a:rPr lang="en-US" dirty="0" smtClean="0"/>
              <a:t>It can be done using needle puncture or surgical incision.</a:t>
            </a:r>
          </a:p>
          <a:p>
            <a:pPr marL="274320" indent="-274320" eaLnBrk="1" fontAlgn="auto" hangingPunct="1">
              <a:spcAft>
                <a:spcPts val="0"/>
              </a:spcAft>
              <a:buClr>
                <a:schemeClr val="accent3"/>
              </a:buClr>
              <a:buFont typeface="Arial" pitchFamily="34" charset="0"/>
              <a:buChar char="•"/>
              <a:defRPr/>
            </a:pPr>
            <a:r>
              <a:rPr lang="en-US" u="sng" dirty="0" smtClean="0"/>
              <a:t>RADIOLOGICAL STUDIES:</a:t>
            </a:r>
          </a:p>
          <a:p>
            <a:pPr marL="274320" indent="-274320" eaLnBrk="1" fontAlgn="auto" hangingPunct="1">
              <a:spcAft>
                <a:spcPts val="0"/>
              </a:spcAft>
              <a:buClr>
                <a:schemeClr val="accent3"/>
              </a:buClr>
              <a:buFont typeface="Arial" pitchFamily="34" charset="0"/>
              <a:buChar char="•"/>
              <a:defRPr/>
            </a:pPr>
            <a:r>
              <a:rPr lang="en-US" dirty="0" smtClean="0"/>
              <a:t>KUB(kidney, ureter, bladder studies)- x-ray to show size, shape, position of kidneys.</a:t>
            </a:r>
          </a:p>
          <a:p>
            <a:pPr marL="274320" indent="-274320" eaLnBrk="1" fontAlgn="auto" hangingPunct="1">
              <a:spcAft>
                <a:spcPts val="0"/>
              </a:spcAft>
              <a:buClr>
                <a:schemeClr val="accent3"/>
              </a:buClr>
              <a:buFont typeface="Arial" pitchFamily="34" charset="0"/>
              <a:buChar char="•"/>
              <a:defRPr/>
            </a:pPr>
            <a:r>
              <a:rPr lang="en-US" dirty="0" smtClean="0"/>
              <a:t>Renal </a:t>
            </a:r>
            <a:r>
              <a:rPr lang="en-US" dirty="0" err="1" smtClean="0"/>
              <a:t>ultrasonography</a:t>
            </a:r>
            <a:endParaRPr lang="en-US" dirty="0" smtClean="0"/>
          </a:p>
          <a:p>
            <a:pPr marL="274320" indent="-274320" eaLnBrk="1" fontAlgn="auto" hangingPunct="1">
              <a:spcAft>
                <a:spcPts val="0"/>
              </a:spcAft>
              <a:buClr>
                <a:schemeClr val="accent3"/>
              </a:buClr>
              <a:buFont typeface="Arial" pitchFamily="34" charset="0"/>
              <a:buChar char="•"/>
              <a:defRPr/>
            </a:pPr>
            <a:r>
              <a:rPr lang="en-US" dirty="0" smtClean="0"/>
              <a:t>CT Scan and MRI</a:t>
            </a:r>
          </a:p>
          <a:p>
            <a:pPr marL="274320" indent="-274320" eaLnBrk="1" fontAlgn="auto" hangingPunct="1">
              <a:spcAft>
                <a:spcPts val="0"/>
              </a:spcAft>
              <a:buClr>
                <a:schemeClr val="accent3"/>
              </a:buClr>
              <a:buFont typeface="Arial" pitchFamily="34" charset="0"/>
              <a:buChar char="•"/>
              <a:defRPr/>
            </a:pPr>
            <a:r>
              <a:rPr lang="en-US" dirty="0" smtClean="0"/>
              <a:t>Retrograde </a:t>
            </a:r>
            <a:r>
              <a:rPr lang="en-US" dirty="0" err="1" smtClean="0"/>
              <a:t>pyelogram</a:t>
            </a:r>
            <a:r>
              <a:rPr lang="en-US" dirty="0" smtClean="0"/>
              <a:t>-catheters are advanced through the </a:t>
            </a:r>
            <a:r>
              <a:rPr lang="en-US" dirty="0" err="1" smtClean="0"/>
              <a:t>ureters</a:t>
            </a:r>
            <a:r>
              <a:rPr lang="en-US" dirty="0" smtClean="0"/>
              <a:t> into the renal pelvis by cystoscopy. A contrast agent is then injected.</a:t>
            </a:r>
          </a:p>
          <a:p>
            <a:pPr marL="274320" indent="-274320" eaLnBrk="1" fontAlgn="auto" hangingPunct="1">
              <a:spcAft>
                <a:spcPts val="0"/>
              </a:spcAft>
              <a:buClr>
                <a:schemeClr val="accent3"/>
              </a:buClr>
              <a:buFont typeface="Arial" pitchFamily="34" charset="0"/>
              <a:buChar char="•"/>
              <a:defRPr/>
            </a:pPr>
            <a:r>
              <a:rPr lang="en-US" dirty="0" err="1" smtClean="0"/>
              <a:t>Cystography</a:t>
            </a:r>
            <a:r>
              <a:rPr lang="en-US" dirty="0" smtClean="0"/>
              <a:t>- a catheter is inserted into the bladder and contrast agent is injected. It evaluates </a:t>
            </a:r>
            <a:r>
              <a:rPr lang="en-US" dirty="0" err="1" smtClean="0"/>
              <a:t>vesicoureteral</a:t>
            </a:r>
            <a:r>
              <a:rPr lang="en-US" dirty="0" smtClean="0"/>
              <a:t> reflux(backflow of urine into </a:t>
            </a:r>
            <a:r>
              <a:rPr lang="en-US" dirty="0" err="1" smtClean="0"/>
              <a:t>ureters</a:t>
            </a:r>
            <a:r>
              <a:rPr lang="en-US" dirty="0" smtClean="0"/>
              <a:t>).</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rtlCol="0">
            <a:normAutofit fontScale="90000"/>
          </a:bodyPr>
          <a:lstStyle/>
          <a:p>
            <a:pPr eaLnBrk="1" fontAlgn="auto" hangingPunct="1">
              <a:spcAft>
                <a:spcPts val="0"/>
              </a:spcAft>
              <a:defRPr/>
            </a:pPr>
            <a:endParaRPr lang="en-US" dirty="0" smtClean="0"/>
          </a:p>
        </p:txBody>
      </p:sp>
      <p:sp>
        <p:nvSpPr>
          <p:cNvPr id="22531" name="Content Placeholder 2"/>
          <p:cNvSpPr>
            <a:spLocks noGrp="1"/>
          </p:cNvSpPr>
          <p:nvPr>
            <p:ph idx="1"/>
          </p:nvPr>
        </p:nvSpPr>
        <p:spPr>
          <a:xfrm>
            <a:off x="457200" y="304800"/>
            <a:ext cx="8229600" cy="5821363"/>
          </a:xfrm>
        </p:spPr>
        <p:txBody>
          <a:bodyPr/>
          <a:lstStyle/>
          <a:p>
            <a:pPr eaLnBrk="1" hangingPunct="1"/>
            <a:r>
              <a:rPr lang="en-US" smtClean="0"/>
              <a:t>Renal angiography/arteriography- provides an image of the renal arteries. The femoral vein is pierced with a needle and a catheter is advanced up through the femoral and illiac arteries into the aorta and then the renal artery. A contrast agent is then injected to opacify.</a:t>
            </a:r>
          </a:p>
          <a:p>
            <a:pPr eaLnBrk="1" hangingPunct="1"/>
            <a:r>
              <a:rPr lang="en-US" smtClean="0"/>
              <a:t>Intravenous pyelography- intravenous injection of contrast media, then a series of radiological films are obtained.</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457200" y="0"/>
          <a:ext cx="8229600" cy="60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555" name="Content Placeholder 2"/>
          <p:cNvSpPr>
            <a:spLocks noGrp="1"/>
          </p:cNvSpPr>
          <p:nvPr>
            <p:ph idx="1"/>
          </p:nvPr>
        </p:nvSpPr>
        <p:spPr>
          <a:xfrm>
            <a:off x="457200" y="609600"/>
            <a:ext cx="8229600" cy="6248400"/>
          </a:xfrm>
        </p:spPr>
        <p:txBody>
          <a:bodyPr/>
          <a:lstStyle/>
          <a:p>
            <a:pPr eaLnBrk="1" hangingPunct="1"/>
            <a:r>
              <a:rPr lang="en-US" dirty="0" smtClean="0"/>
              <a:t>It is the inflammation of the </a:t>
            </a:r>
            <a:r>
              <a:rPr lang="en-US" dirty="0" err="1" smtClean="0"/>
              <a:t>glomerular</a:t>
            </a:r>
            <a:r>
              <a:rPr lang="en-US" dirty="0" smtClean="0"/>
              <a:t> capillaries.</a:t>
            </a:r>
          </a:p>
          <a:p>
            <a:pPr eaLnBrk="1" hangingPunct="1"/>
            <a:r>
              <a:rPr lang="en-US" dirty="0" smtClean="0"/>
              <a:t>It is further classified as acute or chronic </a:t>
            </a:r>
            <a:r>
              <a:rPr lang="en-US" dirty="0" err="1" smtClean="0"/>
              <a:t>glomerulonephritis</a:t>
            </a:r>
            <a:r>
              <a:rPr lang="en-US" dirty="0" smtClean="0"/>
              <a:t>.</a:t>
            </a:r>
          </a:p>
          <a:p>
            <a:pPr eaLnBrk="1" hangingPunct="1">
              <a:buFont typeface="Arial" charset="0"/>
              <a:buNone/>
            </a:pPr>
            <a:r>
              <a:rPr lang="en-US" b="1" u="sng" dirty="0" smtClean="0"/>
              <a:t>ACUTE GLOMERULONEPHRITIS:</a:t>
            </a:r>
          </a:p>
          <a:p>
            <a:pPr eaLnBrk="1" hangingPunct="1"/>
            <a:r>
              <a:rPr lang="en-US" dirty="0" smtClean="0"/>
              <a:t>It is caused by antigen-antibody complexes deposited on the walls of </a:t>
            </a:r>
            <a:r>
              <a:rPr lang="en-US" dirty="0" err="1" smtClean="0"/>
              <a:t>glomerular</a:t>
            </a:r>
            <a:r>
              <a:rPr lang="en-US" dirty="0" smtClean="0"/>
              <a:t> capillaries.</a:t>
            </a:r>
          </a:p>
          <a:p>
            <a:pPr eaLnBrk="1" hangingPunct="1"/>
            <a:r>
              <a:rPr lang="en-US" dirty="0" smtClean="0"/>
              <a:t>It occurs secondary to an acute respiratory system infection with group A beta hemolytic </a:t>
            </a:r>
            <a:r>
              <a:rPr lang="en-US" dirty="0" err="1" smtClean="0"/>
              <a:t>streptoccocal</a:t>
            </a:r>
            <a:r>
              <a:rPr lang="en-US" dirty="0" smtClean="0"/>
              <a:t> infection of the throat. </a:t>
            </a:r>
          </a:p>
          <a:p>
            <a:pPr eaLnBrk="1" hangingPunct="1"/>
            <a:r>
              <a:rPr lang="en-US" dirty="0" smtClean="0"/>
              <a:t>Other infections that may lead to </a:t>
            </a:r>
            <a:r>
              <a:rPr lang="en-US" dirty="0" err="1" smtClean="0"/>
              <a:t>glomerulonephritis</a:t>
            </a:r>
            <a:r>
              <a:rPr lang="en-US" dirty="0" smtClean="0"/>
              <a:t> are hepatitis B, Epstein Barr Virus, mumps, </a:t>
            </a:r>
            <a:r>
              <a:rPr lang="en-US" dirty="0" err="1" smtClean="0"/>
              <a:t>Varicella</a:t>
            </a:r>
            <a:r>
              <a:rPr lang="en-US" dirty="0" smtClean="0"/>
              <a:t> Zoster Virus, HIV.</a:t>
            </a:r>
          </a:p>
          <a:p>
            <a:pPr eaLnBrk="1" hangingPunct="1"/>
            <a:r>
              <a:rPr lang="en-US" dirty="0" smtClean="0"/>
              <a:t>In some patients, antigens outside the body </a:t>
            </a:r>
            <a:r>
              <a:rPr lang="en-US" dirty="0" err="1" smtClean="0"/>
              <a:t>e.g</a:t>
            </a:r>
            <a:r>
              <a:rPr lang="en-US" dirty="0" smtClean="0"/>
              <a:t> drugs, foreign serum, may initiate the process.</a:t>
            </a:r>
          </a:p>
          <a:p>
            <a:pPr eaLnBrk="1" hangingPunct="1"/>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dirty="0" smtClean="0"/>
              <a:t>SAMMIE</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0"/>
            <a:ext cx="8229600" cy="685800"/>
          </a:xfrm>
        </p:spPr>
        <p:txBody>
          <a:bodyPr/>
          <a:lstStyle/>
          <a:p>
            <a:pPr eaLnBrk="1" hangingPunct="1"/>
            <a:r>
              <a:rPr lang="en-US" sz="2600" b="1" u="sng" dirty="0" smtClean="0"/>
              <a:t>Pathophysiology </a:t>
            </a:r>
          </a:p>
        </p:txBody>
      </p:sp>
      <p:sp>
        <p:nvSpPr>
          <p:cNvPr id="24579" name="Content Placeholder 2"/>
          <p:cNvSpPr>
            <a:spLocks noGrp="1"/>
          </p:cNvSpPr>
          <p:nvPr>
            <p:ph idx="1"/>
          </p:nvPr>
        </p:nvSpPr>
        <p:spPr>
          <a:xfrm>
            <a:off x="228600" y="838200"/>
            <a:ext cx="8763000" cy="5287963"/>
          </a:xfrm>
        </p:spPr>
        <p:txBody>
          <a:bodyPr/>
          <a:lstStyle/>
          <a:p>
            <a:pPr eaLnBrk="1" hangingPunct="1"/>
            <a:r>
              <a:rPr lang="en-US" smtClean="0"/>
              <a:t>Antigen-antibody complexes are deposited on the walls of the capillaries and activate the inflammatory response.</a:t>
            </a:r>
          </a:p>
          <a:p>
            <a:pPr eaLnBrk="1" hangingPunct="1"/>
            <a:r>
              <a:rPr lang="en-US" smtClean="0"/>
              <a:t>Macrophages attempt to remove the complexes and in the process they release lysosomes which damage the basement membrane of the capillaries.</a:t>
            </a:r>
          </a:p>
          <a:p>
            <a:pPr eaLnBrk="1" hangingPunct="1"/>
            <a:r>
              <a:rPr lang="en-US" smtClean="0"/>
              <a:t>When this happens there is swelling and proliferation of endothelial cells. This leads to increased permiability of the capillaries and leakage of proteins, red cells and other cells.</a:t>
            </a:r>
          </a:p>
          <a:p>
            <a:pPr eaLnBrk="1" hangingPunct="1"/>
            <a:r>
              <a:rPr lang="en-US" smtClean="0"/>
              <a:t>If inflammation continues, the basement membrane thickens followed by increased proteinuria. As the glomeruli heal they become fibrosed and form tufts making the kidney look nodular. </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ctrTitle"/>
          </p:nvPr>
        </p:nvSpPr>
        <p:spPr>
          <a:xfrm>
            <a:off x="685800" y="152400"/>
            <a:ext cx="7772400" cy="609600"/>
          </a:xfrm>
        </p:spPr>
        <p:txBody>
          <a:bodyPr/>
          <a:lstStyle/>
          <a:p>
            <a:pPr algn="ctr" eaLnBrk="1" fontAlgn="auto" hangingPunct="1">
              <a:spcAft>
                <a:spcPts val="0"/>
              </a:spcAft>
              <a:defRPr/>
            </a:pPr>
            <a:r>
              <a:rPr lang="en-US" sz="2400" dirty="0" smtClean="0"/>
              <a:t>	</a:t>
            </a:r>
            <a:r>
              <a:rPr lang="en-US" sz="2800" dirty="0" smtClean="0"/>
              <a:t>COURSE OBJECTIVES</a:t>
            </a:r>
          </a:p>
        </p:txBody>
      </p:sp>
      <p:sp>
        <p:nvSpPr>
          <p:cNvPr id="7171" name="Subtitle 3"/>
          <p:cNvSpPr>
            <a:spLocks noGrp="1"/>
          </p:cNvSpPr>
          <p:nvPr>
            <p:ph type="subTitle" idx="1"/>
          </p:nvPr>
        </p:nvSpPr>
        <p:spPr>
          <a:xfrm>
            <a:off x="457200" y="990600"/>
            <a:ext cx="8382000" cy="5638800"/>
          </a:xfrm>
        </p:spPr>
        <p:txBody>
          <a:bodyPr/>
          <a:lstStyle/>
          <a:p>
            <a:pPr marL="457200" marR="0" indent="-457200" algn="l" eaLnBrk="1" hangingPunct="1">
              <a:buFont typeface="Century Schoolbook" pitchFamily="18" charset="0"/>
              <a:buAutoNum type="arabicPeriod"/>
            </a:pPr>
            <a:r>
              <a:rPr lang="en-US" dirty="0" smtClean="0"/>
              <a:t>Review of anatomy and physiology</a:t>
            </a:r>
          </a:p>
          <a:p>
            <a:pPr marL="457200" marR="0" indent="-457200" algn="l" eaLnBrk="1" hangingPunct="1">
              <a:buFont typeface="Century Schoolbook" pitchFamily="18" charset="0"/>
              <a:buAutoNum type="arabicPeriod"/>
            </a:pPr>
            <a:r>
              <a:rPr lang="en-US" dirty="0" smtClean="0"/>
              <a:t>Assessment of the renal system</a:t>
            </a:r>
          </a:p>
          <a:p>
            <a:pPr marL="457200" marR="0" indent="-457200" algn="l" eaLnBrk="1" hangingPunct="1">
              <a:buFont typeface="Century Schoolbook" pitchFamily="18" charset="0"/>
              <a:buAutoNum type="arabicPeriod"/>
            </a:pPr>
            <a:r>
              <a:rPr lang="en-US" dirty="0" smtClean="0"/>
              <a:t>Review of genitourinary examination tests</a:t>
            </a:r>
          </a:p>
          <a:p>
            <a:pPr marL="457200" marR="0" indent="-457200" algn="l" eaLnBrk="1" hangingPunct="1">
              <a:buFont typeface="Century Schoolbook" pitchFamily="18" charset="0"/>
              <a:buAutoNum type="arabicPeriod"/>
            </a:pPr>
            <a:r>
              <a:rPr lang="en-US" dirty="0" smtClean="0"/>
              <a:t>Describe common renal and genitourinary disorders and conditions to include:-</a:t>
            </a:r>
          </a:p>
          <a:p>
            <a:pPr marL="971550" lvl="1" indent="-514350" algn="l" eaLnBrk="1" hangingPunct="1">
              <a:buFont typeface="Wingdings" pitchFamily="2" charset="2"/>
              <a:buChar char="Ø"/>
            </a:pPr>
            <a:r>
              <a:rPr lang="en-US" sz="2600" dirty="0" smtClean="0">
                <a:solidFill>
                  <a:srgbClr val="FF0000"/>
                </a:solidFill>
              </a:rPr>
              <a:t>Conditions affecting the kidney and urinary system</a:t>
            </a:r>
          </a:p>
          <a:p>
            <a:pPr marL="1428750" lvl="2" indent="-514350" algn="l" eaLnBrk="1" hangingPunct="1">
              <a:buFont typeface="Arial" pitchFamily="34" charset="0"/>
              <a:buChar char="•"/>
            </a:pPr>
            <a:r>
              <a:rPr lang="en-US" sz="2600" dirty="0" smtClean="0"/>
              <a:t>Glomerulonephritis and </a:t>
            </a:r>
            <a:r>
              <a:rPr lang="en-US" sz="2600" dirty="0" err="1" smtClean="0"/>
              <a:t>nephrotic</a:t>
            </a:r>
            <a:r>
              <a:rPr lang="en-US" sz="2600" dirty="0" smtClean="0"/>
              <a:t> syndrome</a:t>
            </a:r>
          </a:p>
          <a:p>
            <a:pPr marL="1428750" lvl="2" indent="-514350" algn="l" eaLnBrk="1" hangingPunct="1">
              <a:buFont typeface="Arial" pitchFamily="34" charset="0"/>
              <a:buChar char="•"/>
            </a:pPr>
            <a:r>
              <a:rPr lang="en-US" sz="2600" dirty="0" smtClean="0"/>
              <a:t>Infections of the urinary tract </a:t>
            </a:r>
            <a:r>
              <a:rPr lang="en-US" sz="2600" dirty="0" err="1" smtClean="0"/>
              <a:t>i.e</a:t>
            </a:r>
            <a:r>
              <a:rPr lang="en-US" sz="2600" dirty="0" smtClean="0"/>
              <a:t> </a:t>
            </a:r>
            <a:r>
              <a:rPr lang="en-US" sz="2600" dirty="0" err="1" smtClean="0"/>
              <a:t>pyelonephritis</a:t>
            </a:r>
            <a:r>
              <a:rPr lang="en-US" sz="2600" dirty="0" smtClean="0"/>
              <a:t>, cystitis, </a:t>
            </a:r>
            <a:r>
              <a:rPr lang="en-US" sz="2600" dirty="0" err="1" smtClean="0"/>
              <a:t>urethritis</a:t>
            </a:r>
            <a:r>
              <a:rPr lang="en-US" sz="2600" dirty="0" smtClean="0"/>
              <a:t>.</a:t>
            </a:r>
          </a:p>
          <a:p>
            <a:pPr marL="1428750" lvl="2" indent="-514350" algn="l" eaLnBrk="1" hangingPunct="1">
              <a:buFont typeface="Arial" charset="0"/>
              <a:buChar char="•"/>
            </a:pPr>
            <a:r>
              <a:rPr lang="en-US" sz="2600" dirty="0" smtClean="0"/>
              <a:t>Obstructive disorders of the kidney </a:t>
            </a:r>
            <a:r>
              <a:rPr lang="en-US" sz="2600" dirty="0" err="1" smtClean="0"/>
              <a:t>i.e</a:t>
            </a:r>
            <a:r>
              <a:rPr lang="en-US" sz="2600" dirty="0" smtClean="0"/>
              <a:t> kidney stones, urethral strictures.</a:t>
            </a:r>
          </a:p>
          <a:p>
            <a:pPr marL="1428750" lvl="2" indent="-514350" algn="l" eaLnBrk="1" hangingPunct="1">
              <a:buFont typeface="Arial" charset="0"/>
              <a:buNone/>
            </a:pPr>
            <a:endParaRPr lang="en-US" sz="2600" dirty="0" smtClean="0"/>
          </a:p>
          <a:p>
            <a:pPr marL="1428750" lvl="2" indent="-514350" algn="l" eaLnBrk="1" hangingPunct="1">
              <a:buFont typeface="Arial" charset="0"/>
              <a:buNone/>
            </a:pPr>
            <a:endParaRPr lang="en-US" sz="2600" dirty="0" smtClean="0"/>
          </a:p>
          <a:p>
            <a:pPr marL="1428750" lvl="2" indent="-514350" algn="l" eaLnBrk="1" hangingPunct="1">
              <a:buFont typeface="Arial" charset="0"/>
              <a:buChar char="•"/>
            </a:pPr>
            <a:endParaRPr lang="en-US" sz="2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609600"/>
          </a:xfrm>
        </p:spPr>
        <p:txBody>
          <a:bodyPr/>
          <a:lstStyle/>
          <a:p>
            <a:pPr eaLnBrk="1" hangingPunct="1"/>
            <a:r>
              <a:rPr lang="en-US" sz="2600" u="sng" smtClean="0"/>
              <a:t>CLINICAL MANIFESTATIONS</a:t>
            </a:r>
          </a:p>
        </p:txBody>
      </p:sp>
      <p:sp>
        <p:nvSpPr>
          <p:cNvPr id="25603" name="Content Placeholder 2"/>
          <p:cNvSpPr>
            <a:spLocks noGrp="1"/>
          </p:cNvSpPr>
          <p:nvPr>
            <p:ph idx="1"/>
          </p:nvPr>
        </p:nvSpPr>
        <p:spPr>
          <a:xfrm>
            <a:off x="228600" y="762000"/>
            <a:ext cx="8686800" cy="6096000"/>
          </a:xfrm>
        </p:spPr>
        <p:txBody>
          <a:bodyPr/>
          <a:lstStyle/>
          <a:p>
            <a:pPr eaLnBrk="1" hangingPunct="1"/>
            <a:r>
              <a:rPr lang="en-US" smtClean="0">
                <a:solidFill>
                  <a:srgbClr val="FF0000"/>
                </a:solidFill>
              </a:rPr>
              <a:t>Hematuria</a:t>
            </a:r>
          </a:p>
          <a:p>
            <a:pPr eaLnBrk="1" hangingPunct="1"/>
            <a:r>
              <a:rPr lang="en-US" smtClean="0">
                <a:solidFill>
                  <a:srgbClr val="FF0000"/>
                </a:solidFill>
              </a:rPr>
              <a:t>Edema</a:t>
            </a:r>
          </a:p>
          <a:p>
            <a:pPr eaLnBrk="1" hangingPunct="1"/>
            <a:r>
              <a:rPr lang="en-US" smtClean="0">
                <a:solidFill>
                  <a:srgbClr val="FF0000"/>
                </a:solidFill>
              </a:rPr>
              <a:t>Azotemia</a:t>
            </a:r>
            <a:r>
              <a:rPr lang="en-US" smtClean="0"/>
              <a:t>-concentration of urea and other nitrogenous substances in blood.</a:t>
            </a:r>
          </a:p>
          <a:p>
            <a:pPr eaLnBrk="1" hangingPunct="1"/>
            <a:r>
              <a:rPr lang="en-US" smtClean="0">
                <a:solidFill>
                  <a:srgbClr val="FF0000"/>
                </a:solidFill>
              </a:rPr>
              <a:t>Proteinuria</a:t>
            </a:r>
          </a:p>
          <a:p>
            <a:pPr eaLnBrk="1" hangingPunct="1"/>
            <a:r>
              <a:rPr lang="en-US" smtClean="0"/>
              <a:t>Hypertension</a:t>
            </a:r>
          </a:p>
          <a:p>
            <a:pPr eaLnBrk="1" hangingPunct="1"/>
            <a:r>
              <a:rPr lang="en-US" smtClean="0"/>
              <a:t>Hypoalbuminemia</a:t>
            </a:r>
          </a:p>
          <a:p>
            <a:pPr eaLnBrk="1" hangingPunct="1"/>
            <a:r>
              <a:rPr lang="en-US" smtClean="0"/>
              <a:t>Hyperlipidemia</a:t>
            </a:r>
          </a:p>
          <a:p>
            <a:pPr eaLnBrk="1" hangingPunct="1"/>
            <a:r>
              <a:rPr lang="en-US" smtClean="0"/>
              <a:t>Malaise, headache</a:t>
            </a:r>
          </a:p>
          <a:p>
            <a:pPr eaLnBrk="1" hangingPunct="1"/>
            <a:r>
              <a:rPr lang="en-US" smtClean="0"/>
              <a:t>Flank pain</a:t>
            </a:r>
          </a:p>
          <a:p>
            <a:pPr eaLnBrk="1" hangingPunct="1"/>
            <a:r>
              <a:rPr lang="en-US" smtClean="0"/>
              <a:t>Urine discoloration- turbid and brownish due to RBC’s</a:t>
            </a:r>
          </a:p>
          <a:p>
            <a:pPr eaLnBrk="1" hangingPunct="1"/>
            <a:r>
              <a:rPr lang="en-US" smtClean="0">
                <a:solidFill>
                  <a:srgbClr val="FF0000"/>
                </a:solidFill>
              </a:rPr>
              <a:t>Decreased urine output.</a:t>
            </a:r>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685800"/>
          </a:xfrm>
        </p:spPr>
        <p:txBody>
          <a:bodyPr/>
          <a:lstStyle/>
          <a:p>
            <a:pPr eaLnBrk="1" hangingPunct="1"/>
            <a:r>
              <a:rPr lang="en-US" sz="2600" b="1" u="sng" smtClean="0"/>
              <a:t>Medical management</a:t>
            </a:r>
          </a:p>
        </p:txBody>
      </p:sp>
      <p:sp>
        <p:nvSpPr>
          <p:cNvPr id="26627" name="Content Placeholder 2"/>
          <p:cNvSpPr>
            <a:spLocks noGrp="1"/>
          </p:cNvSpPr>
          <p:nvPr>
            <p:ph idx="1"/>
          </p:nvPr>
        </p:nvSpPr>
        <p:spPr>
          <a:xfrm>
            <a:off x="457200" y="914400"/>
            <a:ext cx="8229600" cy="5943600"/>
          </a:xfrm>
        </p:spPr>
        <p:txBody>
          <a:bodyPr/>
          <a:lstStyle/>
          <a:p>
            <a:pPr eaLnBrk="1" hangingPunct="1"/>
            <a:r>
              <a:rPr lang="en-US" dirty="0" smtClean="0"/>
              <a:t>Consists mainly of treating symptoms, attempting to preserve kidney function and prompt treatment of complications.</a:t>
            </a:r>
          </a:p>
          <a:p>
            <a:pPr eaLnBrk="1" hangingPunct="1"/>
            <a:r>
              <a:rPr lang="en-US" dirty="0" smtClean="0"/>
              <a:t>Pharmacotherapy: if streptococcal infection is suspected, penicillin is the agent of choice but other antibiotics may be prescribed.</a:t>
            </a:r>
          </a:p>
          <a:p>
            <a:pPr eaLnBrk="1" hangingPunct="1"/>
            <a:r>
              <a:rPr lang="en-US" dirty="0" smtClean="0"/>
              <a:t>Corticosteroids and </a:t>
            </a:r>
            <a:r>
              <a:rPr lang="en-US" dirty="0" err="1" smtClean="0"/>
              <a:t>immunosuppressants</a:t>
            </a:r>
            <a:r>
              <a:rPr lang="en-US" dirty="0" smtClean="0"/>
              <a:t> may be prescribed for patients with rapidly </a:t>
            </a:r>
            <a:r>
              <a:rPr lang="en-US" dirty="0" err="1" smtClean="0"/>
              <a:t>proggressive</a:t>
            </a:r>
            <a:r>
              <a:rPr lang="en-US" dirty="0" smtClean="0"/>
              <a:t> acute </a:t>
            </a:r>
            <a:r>
              <a:rPr lang="en-US" dirty="0" err="1" smtClean="0"/>
              <a:t>glomerulonephritis</a:t>
            </a:r>
            <a:r>
              <a:rPr lang="en-US" dirty="0" smtClean="0"/>
              <a:t>.</a:t>
            </a:r>
          </a:p>
          <a:p>
            <a:pPr eaLnBrk="1" hangingPunct="1"/>
            <a:r>
              <a:rPr lang="en-US" dirty="0" smtClean="0"/>
              <a:t>Loop diuretics and </a:t>
            </a:r>
            <a:r>
              <a:rPr lang="en-US" dirty="0" err="1" smtClean="0"/>
              <a:t>antihypertensives</a:t>
            </a:r>
            <a:r>
              <a:rPr lang="en-US" dirty="0" smtClean="0"/>
              <a:t> to control hypertension.</a:t>
            </a:r>
          </a:p>
          <a:p>
            <a:pPr eaLnBrk="1" hangingPunct="1"/>
            <a:r>
              <a:rPr lang="en-US" dirty="0" smtClean="0"/>
              <a:t>Nutrition: restrict dietary protein when renal insufficiency and nitrogen retention develop.</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27651" name="Content Placeholder 2"/>
          <p:cNvSpPr>
            <a:spLocks noGrp="1"/>
          </p:cNvSpPr>
          <p:nvPr>
            <p:ph idx="1"/>
          </p:nvPr>
        </p:nvSpPr>
        <p:spPr>
          <a:xfrm>
            <a:off x="152400" y="228600"/>
            <a:ext cx="8839200" cy="6629400"/>
          </a:xfrm>
        </p:spPr>
        <p:txBody>
          <a:bodyPr/>
          <a:lstStyle/>
          <a:p>
            <a:pPr eaLnBrk="1" hangingPunct="1"/>
            <a:r>
              <a:rPr lang="en-US" smtClean="0"/>
              <a:t>Restrict sodium to control hypertension and edema and to prevent heart failure.</a:t>
            </a:r>
          </a:p>
          <a:p>
            <a:pPr eaLnBrk="1" hangingPunct="1">
              <a:buFont typeface="Arial" charset="0"/>
              <a:buNone/>
            </a:pPr>
            <a:r>
              <a:rPr lang="en-US" b="1" u="sng" smtClean="0"/>
              <a:t>NURSING MANAGEMENT:</a:t>
            </a:r>
          </a:p>
          <a:p>
            <a:pPr eaLnBrk="1" hangingPunct="1"/>
            <a:r>
              <a:rPr lang="en-US" smtClean="0"/>
              <a:t>Most uncomplicated cases are managed as outpatients.</a:t>
            </a:r>
          </a:p>
          <a:p>
            <a:pPr eaLnBrk="1" hangingPunct="1"/>
            <a:r>
              <a:rPr lang="en-US" smtClean="0"/>
              <a:t>In hospital setting, nutritional care is given. Carbohydrates are given liberally to provide energy and reduce protein catabolism.</a:t>
            </a:r>
          </a:p>
          <a:p>
            <a:pPr eaLnBrk="1" hangingPunct="1"/>
            <a:r>
              <a:rPr lang="en-US" smtClean="0"/>
              <a:t>Give fluids according to the patients fluid losses(urine output, lung losses-300mls,skin losses-600mls) and daily body weight. </a:t>
            </a:r>
          </a:p>
          <a:p>
            <a:pPr eaLnBrk="1" hangingPunct="1"/>
            <a:r>
              <a:rPr lang="en-US" smtClean="0"/>
              <a:t>Diuresis begins about one week after onset of symptoms with a decrease in BP and edema.</a:t>
            </a:r>
          </a:p>
          <a:p>
            <a:pPr eaLnBrk="1" hangingPunct="1"/>
            <a:r>
              <a:rPr lang="en-US" smtClean="0"/>
              <a:t>Patient education on fluid and diet restrictions.</a:t>
            </a:r>
          </a:p>
          <a:p>
            <a:pPr eaLnBrk="1" hangingPunct="1"/>
            <a:r>
              <a:rPr lang="en-US" smtClean="0"/>
              <a:t>Educate on signs of renal failure-fatigue, nausea, vomiting, reduced urine output.</a:t>
            </a:r>
          </a:p>
          <a:p>
            <a:pPr eaLnBrk="1" hangingPunct="1"/>
            <a:endParaRPr lang="en-US" smtClean="0"/>
          </a:p>
          <a:p>
            <a:pPr eaLnBrk="1" hangingPunct="1"/>
            <a:endParaRPr lang="en-US" b="1" u="sng"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28675" name="Content Placeholder 2"/>
          <p:cNvSpPr>
            <a:spLocks noGrp="1"/>
          </p:cNvSpPr>
          <p:nvPr>
            <p:ph idx="1"/>
          </p:nvPr>
        </p:nvSpPr>
        <p:spPr>
          <a:xfrm>
            <a:off x="228600" y="228600"/>
            <a:ext cx="8915400" cy="6629400"/>
          </a:xfrm>
        </p:spPr>
        <p:txBody>
          <a:bodyPr/>
          <a:lstStyle/>
          <a:p>
            <a:pPr eaLnBrk="1" hangingPunct="1"/>
            <a:r>
              <a:rPr lang="en-US" smtClean="0"/>
              <a:t>Educate on importance of follow up evaluations of BP, urinalysis, BUN and serum creatinine levels.</a:t>
            </a:r>
          </a:p>
          <a:p>
            <a:pPr eaLnBrk="1" hangingPunct="1"/>
            <a:endParaRPr lang="en-US" smtClean="0"/>
          </a:p>
          <a:p>
            <a:pPr eaLnBrk="1" hangingPunct="1">
              <a:buFont typeface="Arial" charset="0"/>
              <a:buNone/>
            </a:pPr>
            <a:r>
              <a:rPr lang="en-US" b="1" u="sng" smtClean="0"/>
              <a:t>COMPLICATIONS</a:t>
            </a:r>
          </a:p>
          <a:p>
            <a:pPr eaLnBrk="1" hangingPunct="1"/>
            <a:r>
              <a:rPr lang="en-US" smtClean="0"/>
              <a:t>Heart failure</a:t>
            </a:r>
          </a:p>
          <a:p>
            <a:pPr eaLnBrk="1" hangingPunct="1"/>
            <a:r>
              <a:rPr lang="en-US" smtClean="0"/>
              <a:t>Pulmonary edema</a:t>
            </a:r>
          </a:p>
          <a:p>
            <a:pPr eaLnBrk="1" hangingPunct="1"/>
            <a:r>
              <a:rPr lang="en-US" smtClean="0"/>
              <a:t>End stage renal failure.</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0"/>
            <a:ext cx="8229600" cy="762000"/>
          </a:xfrm>
        </p:spPr>
        <p:txBody>
          <a:bodyPr/>
          <a:lstStyle/>
          <a:p>
            <a:pPr eaLnBrk="1" hangingPunct="1"/>
            <a:r>
              <a:rPr lang="en-US" sz="2600" b="1" u="sng" dirty="0" smtClean="0"/>
              <a:t>CHRONIC GLOMERULONEPHRITIS</a:t>
            </a:r>
          </a:p>
        </p:txBody>
      </p:sp>
      <p:sp>
        <p:nvSpPr>
          <p:cNvPr id="29699" name="Content Placeholder 2"/>
          <p:cNvSpPr>
            <a:spLocks noGrp="1"/>
          </p:cNvSpPr>
          <p:nvPr>
            <p:ph idx="1"/>
          </p:nvPr>
        </p:nvSpPr>
        <p:spPr>
          <a:xfrm>
            <a:off x="152400" y="685800"/>
            <a:ext cx="8839200" cy="6172200"/>
          </a:xfrm>
        </p:spPr>
        <p:txBody>
          <a:bodyPr/>
          <a:lstStyle/>
          <a:p>
            <a:pPr eaLnBrk="1" hangingPunct="1">
              <a:buNone/>
            </a:pPr>
            <a:r>
              <a:rPr lang="en-US" b="1" u="sng" dirty="0" smtClean="0"/>
              <a:t>Pathophysiology</a:t>
            </a:r>
          </a:p>
          <a:p>
            <a:pPr eaLnBrk="1" hangingPunct="1"/>
            <a:r>
              <a:rPr lang="en-US" dirty="0" smtClean="0"/>
              <a:t>Chronic GN could be due to repeated episodes of acute </a:t>
            </a:r>
            <a:r>
              <a:rPr lang="en-US" dirty="0" err="1" smtClean="0"/>
              <a:t>glomerulonephritis,resulting</a:t>
            </a:r>
            <a:r>
              <a:rPr lang="en-US" dirty="0" smtClean="0"/>
              <a:t> in hardening of the renal arteries (</a:t>
            </a:r>
            <a:r>
              <a:rPr lang="en-US" dirty="0" err="1" smtClean="0"/>
              <a:t>nephrosclerosis</a:t>
            </a:r>
            <a:r>
              <a:rPr lang="en-US" dirty="0" smtClean="0"/>
              <a:t>) due to hypertension or secondary to diseases like systemic lupus </a:t>
            </a:r>
            <a:r>
              <a:rPr lang="en-US" dirty="0" err="1" smtClean="0"/>
              <a:t>erythematosus</a:t>
            </a:r>
            <a:r>
              <a:rPr lang="en-US" dirty="0" smtClean="0"/>
              <a:t>(SLE).</a:t>
            </a:r>
          </a:p>
          <a:p>
            <a:pPr eaLnBrk="1" hangingPunct="1"/>
            <a:r>
              <a:rPr lang="en-US" dirty="0" smtClean="0"/>
              <a:t>The kidneys reduce to a fifth of their normal size and are </a:t>
            </a:r>
            <a:r>
              <a:rPr lang="en-US" dirty="0" err="1" smtClean="0"/>
              <a:t>fibrosed</a:t>
            </a:r>
            <a:r>
              <a:rPr lang="en-US" dirty="0" smtClean="0"/>
              <a:t>. Bands of scar tissue distort the remaining cortex making the surface of the kidney rough and irregular.</a:t>
            </a:r>
          </a:p>
          <a:p>
            <a:pPr eaLnBrk="1" hangingPunct="1"/>
            <a:r>
              <a:rPr lang="en-US" dirty="0" smtClean="0"/>
              <a:t>Numerous </a:t>
            </a:r>
            <a:r>
              <a:rPr lang="en-US" dirty="0" err="1" smtClean="0"/>
              <a:t>glomeruli</a:t>
            </a:r>
            <a:r>
              <a:rPr lang="en-US" dirty="0" smtClean="0"/>
              <a:t> and their tubules become scarred and the branches of the renal artery become thickened.</a:t>
            </a:r>
          </a:p>
          <a:p>
            <a:pPr eaLnBrk="1" hangingPunct="1"/>
            <a:r>
              <a:rPr lang="en-US" dirty="0" smtClean="0"/>
              <a:t>This results in severe </a:t>
            </a:r>
            <a:r>
              <a:rPr lang="en-US" dirty="0" err="1" smtClean="0"/>
              <a:t>glomerular</a:t>
            </a:r>
            <a:r>
              <a:rPr lang="en-US" dirty="0" smtClean="0"/>
              <a:t> </a:t>
            </a:r>
            <a:r>
              <a:rPr lang="en-US" dirty="0" err="1" smtClean="0"/>
              <a:t>damagethat</a:t>
            </a:r>
            <a:r>
              <a:rPr lang="en-US" dirty="0" smtClean="0"/>
              <a:t> can result in End stage renal disease (ESRD).</a:t>
            </a:r>
          </a:p>
          <a:p>
            <a:pPr eaLnBrk="1" hangingPunct="1">
              <a:buFont typeface="Arial" charset="0"/>
              <a:buNone/>
            </a:pPr>
            <a:endParaRPr lang="en-US" dirty="0" smtClean="0"/>
          </a:p>
          <a:p>
            <a:pPr eaLnBrk="1" hangingPunct="1"/>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8600" y="0"/>
            <a:ext cx="8686800" cy="609600"/>
          </a:xfrm>
        </p:spPr>
        <p:txBody>
          <a:bodyPr/>
          <a:lstStyle/>
          <a:p>
            <a:pPr eaLnBrk="1" hangingPunct="1"/>
            <a:r>
              <a:rPr lang="en-US" sz="2600" b="1" u="sng" smtClean="0"/>
              <a:t>CLINICAL MANIFESTATIONS</a:t>
            </a:r>
          </a:p>
        </p:txBody>
      </p:sp>
      <p:sp>
        <p:nvSpPr>
          <p:cNvPr id="30723" name="Content Placeholder 2"/>
          <p:cNvSpPr>
            <a:spLocks noGrp="1"/>
          </p:cNvSpPr>
          <p:nvPr>
            <p:ph idx="1"/>
          </p:nvPr>
        </p:nvSpPr>
        <p:spPr>
          <a:xfrm>
            <a:off x="228600" y="685800"/>
            <a:ext cx="8686800" cy="6172200"/>
          </a:xfrm>
        </p:spPr>
        <p:txBody>
          <a:bodyPr/>
          <a:lstStyle/>
          <a:p>
            <a:pPr eaLnBrk="1" hangingPunct="1"/>
            <a:r>
              <a:rPr lang="en-US" smtClean="0"/>
              <a:t>Hypertension</a:t>
            </a:r>
          </a:p>
          <a:p>
            <a:pPr eaLnBrk="1" hangingPunct="1"/>
            <a:r>
              <a:rPr lang="en-US" smtClean="0"/>
              <a:t>Increased BUN and serum creatinine levels</a:t>
            </a:r>
          </a:p>
          <a:p>
            <a:pPr eaLnBrk="1" hangingPunct="1"/>
            <a:r>
              <a:rPr lang="en-US" smtClean="0"/>
              <a:t>Anaemia</a:t>
            </a:r>
          </a:p>
          <a:p>
            <a:pPr eaLnBrk="1" hangingPunct="1"/>
            <a:r>
              <a:rPr lang="en-US" smtClean="0"/>
              <a:t>Cardiomegaly</a:t>
            </a:r>
          </a:p>
          <a:p>
            <a:pPr eaLnBrk="1" hangingPunct="1"/>
            <a:r>
              <a:rPr lang="en-US" smtClean="0"/>
              <a:t>Distended neck veins</a:t>
            </a:r>
          </a:p>
          <a:p>
            <a:pPr eaLnBrk="1" hangingPunct="1"/>
            <a:r>
              <a:rPr lang="en-US" smtClean="0"/>
              <a:t>General symptoms- weight loss, irritability, nocturia, headache, diziness, nosebleeding, digestive disturbances</a:t>
            </a:r>
          </a:p>
          <a:p>
            <a:pPr eaLnBrk="1" hangingPunct="1"/>
            <a:r>
              <a:rPr lang="en-US" smtClean="0"/>
              <a:t>Signs of chronic kidney disease- periorbital and peripheral edema, elevated BP</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52400" y="0"/>
            <a:ext cx="8763000" cy="762000"/>
          </a:xfrm>
        </p:spPr>
        <p:txBody>
          <a:bodyPr/>
          <a:lstStyle/>
          <a:p>
            <a:pPr eaLnBrk="1" hangingPunct="1"/>
            <a:r>
              <a:rPr lang="en-US" sz="2600" b="1" u="sng" smtClean="0"/>
              <a:t>Assessment and diagnostic findings</a:t>
            </a:r>
          </a:p>
        </p:txBody>
      </p:sp>
      <p:sp>
        <p:nvSpPr>
          <p:cNvPr id="31747" name="Content Placeholder 2"/>
          <p:cNvSpPr>
            <a:spLocks noGrp="1"/>
          </p:cNvSpPr>
          <p:nvPr>
            <p:ph idx="1"/>
          </p:nvPr>
        </p:nvSpPr>
        <p:spPr>
          <a:xfrm>
            <a:off x="152400" y="914400"/>
            <a:ext cx="8763000" cy="5791200"/>
          </a:xfrm>
        </p:spPr>
        <p:txBody>
          <a:bodyPr/>
          <a:lstStyle/>
          <a:p>
            <a:pPr eaLnBrk="1" hangingPunct="1"/>
            <a:r>
              <a:rPr lang="en-US" smtClean="0"/>
              <a:t>Urinalysis- fixed specific gravity -1.010, proteinuria, urinary casts( proteins secreted by damaged kidney tubules).</a:t>
            </a:r>
          </a:p>
          <a:p>
            <a:pPr eaLnBrk="1" hangingPunct="1"/>
            <a:r>
              <a:rPr lang="en-US" smtClean="0"/>
              <a:t>Chest x-ray- cardiac enlargement and pulmonary edema.</a:t>
            </a:r>
          </a:p>
          <a:p>
            <a:pPr eaLnBrk="1" hangingPunct="1"/>
            <a:r>
              <a:rPr lang="en-US" smtClean="0"/>
              <a:t>ECG- normal or indicate left ventricular hypertrophy. Signs of hyperkalemia-tall peaked T waves.</a:t>
            </a:r>
          </a:p>
          <a:p>
            <a:pPr eaLnBrk="1" hangingPunct="1"/>
            <a:r>
              <a:rPr lang="en-US" smtClean="0"/>
              <a:t>CT scan &amp; MRI- decreased size of renal cortex.</a:t>
            </a:r>
          </a:p>
          <a:p>
            <a:pPr eaLnBrk="1" hangingPunct="1"/>
            <a:r>
              <a:rPr lang="en-US" smtClean="0"/>
              <a:t>Urea &amp; electolytes- hyperkalemia, metabolic acidosis, increased phosphorus levels and reduced calcium levels.</a:t>
            </a:r>
          </a:p>
          <a:p>
            <a:pPr eaLnBrk="1" hangingPunct="1"/>
            <a:r>
              <a:rPr lang="en-US" smtClean="0"/>
              <a:t>FHg- anaemia, hypoalbuminemia.  </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0"/>
            <a:ext cx="8458200" cy="762000"/>
          </a:xfrm>
        </p:spPr>
        <p:txBody>
          <a:bodyPr/>
          <a:lstStyle/>
          <a:p>
            <a:pPr eaLnBrk="1" hangingPunct="1"/>
            <a:r>
              <a:rPr lang="en-US" sz="2600" b="1" u="sng" smtClean="0"/>
              <a:t>MEDICAL MANAGEMENT</a:t>
            </a:r>
          </a:p>
        </p:txBody>
      </p:sp>
      <p:sp>
        <p:nvSpPr>
          <p:cNvPr id="32771" name="Content Placeholder 2"/>
          <p:cNvSpPr>
            <a:spLocks noGrp="1"/>
          </p:cNvSpPr>
          <p:nvPr>
            <p:ph idx="1"/>
          </p:nvPr>
        </p:nvSpPr>
        <p:spPr>
          <a:xfrm>
            <a:off x="228600" y="914400"/>
            <a:ext cx="8610600" cy="5211763"/>
          </a:xfrm>
        </p:spPr>
        <p:txBody>
          <a:bodyPr/>
          <a:lstStyle/>
          <a:p>
            <a:pPr eaLnBrk="1" hangingPunct="1">
              <a:buFont typeface="Arial" charset="0"/>
              <a:buChar char="•"/>
            </a:pPr>
            <a:r>
              <a:rPr lang="en-US" smtClean="0"/>
              <a:t>Guided by the symptoms.</a:t>
            </a:r>
          </a:p>
          <a:p>
            <a:pPr eaLnBrk="1" hangingPunct="1">
              <a:buFont typeface="Arial" charset="0"/>
              <a:buChar char="•"/>
            </a:pPr>
            <a:r>
              <a:rPr lang="en-US" smtClean="0"/>
              <a:t>Hypertensive patient- monitor BP,  give antihypertensives, sodium and water restriction.</a:t>
            </a:r>
          </a:p>
          <a:p>
            <a:pPr eaLnBrk="1" hangingPunct="1">
              <a:buFont typeface="Arial" charset="0"/>
              <a:buChar char="•"/>
            </a:pPr>
            <a:r>
              <a:rPr lang="en-US" smtClean="0"/>
              <a:t>Diuretics for fluid overload.</a:t>
            </a:r>
            <a:r>
              <a:rPr lang="en-US" smtClean="0">
                <a:solidFill>
                  <a:srgbClr val="FF0000"/>
                </a:solidFill>
              </a:rPr>
              <a:t>e.g</a:t>
            </a:r>
          </a:p>
          <a:p>
            <a:pPr eaLnBrk="1" hangingPunct="1">
              <a:buFont typeface="Arial" charset="0"/>
              <a:buChar char="•"/>
            </a:pPr>
            <a:r>
              <a:rPr lang="en-US" smtClean="0"/>
              <a:t>Initiation of dialysis is considered early to keep patient in optimal condition, prevent fluid and electrolyte imbalance and minimize risk of complications of renal failure.</a:t>
            </a:r>
          </a:p>
          <a:p>
            <a:pPr eaLnBrk="1" hangingPunct="1">
              <a:buFont typeface="Arial" charset="0"/>
              <a:buChar char="•"/>
            </a:pPr>
            <a:r>
              <a:rPr lang="en-US" smtClean="0"/>
              <a:t>Nutrition: Proteins of high biologic value( dairy products, eggs, meat) are provided to promote good nutritional status.</a:t>
            </a:r>
          </a:p>
          <a:p>
            <a:pPr eaLnBrk="1" hangingPunct="1">
              <a:buFont typeface="Arial" charset="0"/>
              <a:buChar char="•"/>
            </a:pPr>
            <a:r>
              <a:rPr lang="en-US" smtClean="0"/>
              <a:t>Plenty of carbohydrates to provide adequate calories and spare proteins.</a:t>
            </a:r>
          </a:p>
          <a:p>
            <a:pPr eaLnBrk="1" hangingPunct="1">
              <a:buFont typeface="Arial" charset="0"/>
              <a:buNone/>
            </a:pPr>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609600"/>
          </a:xfrm>
        </p:spPr>
        <p:txBody>
          <a:bodyPr/>
          <a:lstStyle/>
          <a:p>
            <a:pPr eaLnBrk="1" hangingPunct="1"/>
            <a:r>
              <a:rPr lang="en-US" sz="2600" b="1" u="sng" smtClean="0"/>
              <a:t>Nursing management</a:t>
            </a:r>
          </a:p>
        </p:txBody>
      </p:sp>
      <p:sp>
        <p:nvSpPr>
          <p:cNvPr id="33795" name="Content Placeholder 2"/>
          <p:cNvSpPr>
            <a:spLocks noGrp="1"/>
          </p:cNvSpPr>
          <p:nvPr>
            <p:ph idx="1"/>
          </p:nvPr>
        </p:nvSpPr>
        <p:spPr>
          <a:xfrm>
            <a:off x="228600" y="762000"/>
            <a:ext cx="8915400" cy="6096000"/>
          </a:xfrm>
        </p:spPr>
        <p:txBody>
          <a:bodyPr/>
          <a:lstStyle/>
          <a:p>
            <a:pPr eaLnBrk="1" hangingPunct="1"/>
            <a:r>
              <a:rPr lang="en-US" smtClean="0"/>
              <a:t>Observe for common fluid and electrolyte imbalances.</a:t>
            </a:r>
          </a:p>
          <a:p>
            <a:pPr eaLnBrk="1" hangingPunct="1"/>
            <a:r>
              <a:rPr lang="en-US" smtClean="0"/>
              <a:t>Explain diet and fluid restrictions to ensure cooperation.</a:t>
            </a:r>
          </a:p>
          <a:p>
            <a:pPr eaLnBrk="1" hangingPunct="1"/>
            <a:r>
              <a:rPr lang="en-US" smtClean="0"/>
              <a:t>Emotional support to patient and family to allay anxiety.</a:t>
            </a:r>
          </a:p>
          <a:p>
            <a:pPr eaLnBrk="1" hangingPunct="1"/>
            <a:r>
              <a:rPr lang="en-US" smtClean="0"/>
              <a:t>Monitor BP regularly.</a:t>
            </a:r>
          </a:p>
          <a:p>
            <a:pPr eaLnBrk="1" hangingPunct="1"/>
            <a:r>
              <a:rPr lang="en-US" smtClean="0"/>
              <a:t>Health education to the family on the prescribed treatment plan-instruct patient on follow up evaluation i.e. BP, urinalysis for proteins &amp; casts, BUN &amp; serum creatinine levels.</a:t>
            </a:r>
          </a:p>
          <a:p>
            <a:pPr eaLnBrk="1" hangingPunct="1"/>
            <a:r>
              <a:rPr lang="en-US" smtClean="0"/>
              <a:t>If long term dialysis is required, teach patient and family on procedure, how to care for access sites, dietary restrictions etc.  </a:t>
            </a:r>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304800" y="0"/>
            <a:ext cx="8458200" cy="685800"/>
          </a:xfrm>
        </p:spPr>
        <p:txBody>
          <a:bodyPr/>
          <a:lstStyle/>
          <a:p>
            <a:pPr eaLnBrk="1" hangingPunct="1"/>
            <a:r>
              <a:rPr lang="en-US" sz="2800" b="1" u="sng" smtClean="0"/>
              <a:t>NEPHROTIC SYNDROME</a:t>
            </a:r>
          </a:p>
        </p:txBody>
      </p:sp>
      <p:sp>
        <p:nvSpPr>
          <p:cNvPr id="34819" name="Content Placeholder 2"/>
          <p:cNvSpPr>
            <a:spLocks noGrp="1"/>
          </p:cNvSpPr>
          <p:nvPr>
            <p:ph idx="1"/>
          </p:nvPr>
        </p:nvSpPr>
        <p:spPr>
          <a:xfrm>
            <a:off x="228600" y="838200"/>
            <a:ext cx="8686800" cy="5287963"/>
          </a:xfrm>
        </p:spPr>
        <p:txBody>
          <a:bodyPr/>
          <a:lstStyle/>
          <a:p>
            <a:pPr eaLnBrk="1" hangingPunct="1"/>
            <a:r>
              <a:rPr lang="en-US" dirty="0" smtClean="0"/>
              <a:t>It is a non-specific </a:t>
            </a:r>
            <a:r>
              <a:rPr lang="en-US" dirty="0" err="1" smtClean="0"/>
              <a:t>glomerular</a:t>
            </a:r>
            <a:r>
              <a:rPr lang="en-US" dirty="0" smtClean="0"/>
              <a:t> disease. The term is applied to a cluster of clinical findings i.e. </a:t>
            </a:r>
            <a:r>
              <a:rPr lang="en-US" dirty="0" err="1" smtClean="0">
                <a:solidFill>
                  <a:srgbClr val="FF0000"/>
                </a:solidFill>
              </a:rPr>
              <a:t>proteinuria</a:t>
            </a:r>
            <a:r>
              <a:rPr lang="en-US" dirty="0" smtClean="0">
                <a:solidFill>
                  <a:srgbClr val="FF0000"/>
                </a:solidFill>
              </a:rPr>
              <a:t> esp. albumin, </a:t>
            </a:r>
            <a:r>
              <a:rPr lang="en-US" dirty="0" err="1" smtClean="0">
                <a:solidFill>
                  <a:srgbClr val="FF0000"/>
                </a:solidFill>
              </a:rPr>
              <a:t>hypoalbuminemia</a:t>
            </a:r>
            <a:r>
              <a:rPr lang="en-US" dirty="0" smtClean="0">
                <a:solidFill>
                  <a:srgbClr val="FF0000"/>
                </a:solidFill>
              </a:rPr>
              <a:t>, </a:t>
            </a:r>
            <a:r>
              <a:rPr lang="en-US" dirty="0" err="1" smtClean="0">
                <a:solidFill>
                  <a:srgbClr val="FF0000"/>
                </a:solidFill>
              </a:rPr>
              <a:t>hyperlipidemia</a:t>
            </a:r>
            <a:r>
              <a:rPr lang="en-US" dirty="0" smtClean="0">
                <a:solidFill>
                  <a:srgbClr val="FF0000"/>
                </a:solidFill>
              </a:rPr>
              <a:t>( high serum cholesterol &amp; low density lipoproteins) &amp; edema(</a:t>
            </a:r>
            <a:r>
              <a:rPr lang="en-US" dirty="0" err="1" smtClean="0">
                <a:solidFill>
                  <a:srgbClr val="FF0000"/>
                </a:solidFill>
              </a:rPr>
              <a:t>periorbital</a:t>
            </a:r>
            <a:r>
              <a:rPr lang="en-US" dirty="0" smtClean="0">
                <a:solidFill>
                  <a:srgbClr val="FF0000"/>
                </a:solidFill>
              </a:rPr>
              <a:t>)</a:t>
            </a:r>
            <a:r>
              <a:rPr lang="en-US" dirty="0" smtClean="0"/>
              <a:t>.</a:t>
            </a:r>
          </a:p>
          <a:p>
            <a:pPr eaLnBrk="1" hangingPunct="1"/>
            <a:r>
              <a:rPr lang="en-US" dirty="0" err="1" smtClean="0"/>
              <a:t>Hyperlipidemia</a:t>
            </a:r>
            <a:r>
              <a:rPr lang="en-US" dirty="0" smtClean="0"/>
              <a:t> is due to decrease plasma protein levels, the body responds by increasing lipoprotein breakdown which enters blood circulation.</a:t>
            </a:r>
          </a:p>
          <a:p>
            <a:pPr eaLnBrk="1" hangingPunct="1"/>
            <a:r>
              <a:rPr lang="en-US" dirty="0" smtClean="0"/>
              <a:t>This syndrome is apparent in any condition that seriously damages the </a:t>
            </a:r>
            <a:r>
              <a:rPr lang="en-US" dirty="0" err="1" smtClean="0"/>
              <a:t>glomerular</a:t>
            </a:r>
            <a:r>
              <a:rPr lang="en-US" dirty="0" smtClean="0"/>
              <a:t> capillary membrane. </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rtlCol="0">
            <a:noAutofit/>
          </a:bodyPr>
          <a:lstStyle/>
          <a:p>
            <a:pPr marL="971550" lvl="1" indent="-514350" eaLnBrk="1" fontAlgn="auto" hangingPunct="1">
              <a:spcAft>
                <a:spcPts val="0"/>
              </a:spcAft>
              <a:buFont typeface="Wingdings" pitchFamily="2" charset="2"/>
              <a:buChar char="Ø"/>
              <a:defRPr/>
            </a:pPr>
            <a:r>
              <a:rPr lang="en-US" sz="2600" dirty="0" err="1" smtClean="0"/>
              <a:t>Neoplasms</a:t>
            </a:r>
            <a:r>
              <a:rPr lang="en-US" sz="2600" dirty="0" smtClean="0"/>
              <a:t> of the urinary tract- </a:t>
            </a:r>
            <a:r>
              <a:rPr lang="en-US" sz="2600" dirty="0" err="1" smtClean="0"/>
              <a:t>adenocarcinoma</a:t>
            </a:r>
            <a:r>
              <a:rPr lang="en-US" sz="2600" dirty="0" smtClean="0"/>
              <a:t>, cancer of bladder, polycystic kidney disease, acute and chronic renal failure, dialysis, kidney transplantation, urinary incontinence.</a:t>
            </a:r>
          </a:p>
          <a:p>
            <a:pPr marL="971550" lvl="1" indent="-514350" eaLnBrk="1" fontAlgn="auto" hangingPunct="1">
              <a:spcAft>
                <a:spcPts val="0"/>
              </a:spcAft>
              <a:buFont typeface="Wingdings" pitchFamily="2" charset="2"/>
              <a:buChar char="Ø"/>
              <a:defRPr/>
            </a:pPr>
            <a:r>
              <a:rPr lang="en-US" sz="2600" dirty="0" smtClean="0"/>
              <a:t>Male reproductive tract conditions</a:t>
            </a:r>
          </a:p>
          <a:p>
            <a:pPr marL="1428750" lvl="2" indent="-514350" eaLnBrk="1" fontAlgn="auto" hangingPunct="1">
              <a:spcAft>
                <a:spcPts val="0"/>
              </a:spcAft>
              <a:buClr>
                <a:schemeClr val="accent1">
                  <a:shade val="75000"/>
                </a:schemeClr>
              </a:buClr>
              <a:buFont typeface="Arial" pitchFamily="34" charset="0"/>
              <a:buChar char="•"/>
              <a:defRPr/>
            </a:pPr>
            <a:r>
              <a:rPr lang="en-US" sz="2600" dirty="0" smtClean="0"/>
              <a:t>Infections of the male reproductive tract </a:t>
            </a:r>
            <a:r>
              <a:rPr lang="en-US" sz="2600" dirty="0" err="1" smtClean="0"/>
              <a:t>i.e</a:t>
            </a:r>
            <a:r>
              <a:rPr lang="en-US" sz="2600" dirty="0" smtClean="0"/>
              <a:t> </a:t>
            </a:r>
            <a:r>
              <a:rPr lang="en-US" sz="2600" dirty="0" err="1" smtClean="0"/>
              <a:t>epidydimitis</a:t>
            </a:r>
            <a:r>
              <a:rPr lang="en-US" sz="2600" dirty="0" smtClean="0"/>
              <a:t>, </a:t>
            </a:r>
            <a:r>
              <a:rPr lang="en-US" sz="2600" dirty="0" err="1" smtClean="0"/>
              <a:t>orchitis</a:t>
            </a:r>
            <a:r>
              <a:rPr lang="en-US" sz="2600" dirty="0" smtClean="0"/>
              <a:t>, </a:t>
            </a:r>
            <a:r>
              <a:rPr lang="en-US" sz="2600" dirty="0" err="1" smtClean="0"/>
              <a:t>prostatitis</a:t>
            </a:r>
            <a:endParaRPr lang="en-US" sz="2600" dirty="0" smtClean="0"/>
          </a:p>
          <a:p>
            <a:pPr marL="1428750" lvl="2" indent="-514350" eaLnBrk="1" fontAlgn="auto" hangingPunct="1">
              <a:spcAft>
                <a:spcPts val="0"/>
              </a:spcAft>
              <a:buClr>
                <a:schemeClr val="accent1">
                  <a:shade val="75000"/>
                </a:schemeClr>
              </a:buClr>
              <a:buFont typeface="Arial" pitchFamily="34" charset="0"/>
              <a:buChar char="•"/>
              <a:defRPr/>
            </a:pPr>
            <a:r>
              <a:rPr lang="en-US" sz="2600" dirty="0" smtClean="0"/>
              <a:t>Tumors </a:t>
            </a:r>
            <a:r>
              <a:rPr lang="en-US" sz="2600" dirty="0" err="1" smtClean="0"/>
              <a:t>i.e</a:t>
            </a:r>
            <a:r>
              <a:rPr lang="en-US" sz="2600" dirty="0" smtClean="0"/>
              <a:t> benign prostatic hyperplasia, cancer of the prostate, testicular cancer.</a:t>
            </a:r>
          </a:p>
          <a:p>
            <a:pPr marL="971550" lvl="1" indent="-514350" eaLnBrk="1" fontAlgn="auto" hangingPunct="1">
              <a:spcAft>
                <a:spcPts val="0"/>
              </a:spcAft>
              <a:buFont typeface="Wingdings" pitchFamily="2" charset="2"/>
              <a:buChar char="Ø"/>
              <a:defRPr/>
            </a:pPr>
            <a:r>
              <a:rPr lang="en-US" sz="2600" dirty="0" smtClean="0"/>
              <a:t>Other male reproductive conditions </a:t>
            </a:r>
            <a:r>
              <a:rPr lang="en-US" sz="2600" dirty="0" err="1" smtClean="0"/>
              <a:t>i.e</a:t>
            </a:r>
            <a:r>
              <a:rPr lang="en-US" sz="2600" dirty="0" smtClean="0"/>
              <a:t> </a:t>
            </a:r>
          </a:p>
          <a:p>
            <a:pPr marL="1371600" lvl="2" indent="-514350" eaLnBrk="1" fontAlgn="auto" hangingPunct="1">
              <a:spcAft>
                <a:spcPts val="0"/>
              </a:spcAft>
              <a:buClr>
                <a:schemeClr val="accent1">
                  <a:shade val="75000"/>
                </a:schemeClr>
              </a:buClr>
              <a:buFont typeface="Arial" pitchFamily="34" charset="0"/>
              <a:buChar char="•"/>
              <a:defRPr/>
            </a:pPr>
            <a:r>
              <a:rPr lang="en-US" sz="2600" dirty="0" err="1" smtClean="0"/>
              <a:t>Phimosis</a:t>
            </a:r>
            <a:r>
              <a:rPr lang="en-US" sz="2600" dirty="0" smtClean="0"/>
              <a:t>, </a:t>
            </a:r>
            <a:r>
              <a:rPr lang="en-US" sz="2600" dirty="0" err="1" smtClean="0"/>
              <a:t>priapism</a:t>
            </a:r>
            <a:r>
              <a:rPr lang="en-US" sz="2600" dirty="0" smtClean="0"/>
              <a:t>, testicular torsion, </a:t>
            </a:r>
            <a:r>
              <a:rPr lang="en-US" sz="2600" dirty="0" err="1" smtClean="0"/>
              <a:t>balanitis</a:t>
            </a:r>
            <a:r>
              <a:rPr lang="en-US" sz="2600" dirty="0" smtClean="0"/>
              <a:t>, </a:t>
            </a:r>
            <a:r>
              <a:rPr lang="en-US" sz="2600" dirty="0" err="1" smtClean="0"/>
              <a:t>varicocele</a:t>
            </a:r>
            <a:r>
              <a:rPr lang="en-US" sz="2600" dirty="0" smtClean="0"/>
              <a:t>, </a:t>
            </a:r>
            <a:r>
              <a:rPr lang="en-US" sz="2600" dirty="0" err="1" smtClean="0"/>
              <a:t>hydrocele</a:t>
            </a:r>
            <a:endParaRPr lang="en-US" sz="2600" dirty="0" smtClean="0"/>
          </a:p>
          <a:p>
            <a:pPr marL="971550" lvl="1" indent="-514350" eaLnBrk="1" fontAlgn="auto" hangingPunct="1">
              <a:spcAft>
                <a:spcPts val="0"/>
              </a:spcAft>
              <a:buFont typeface="Wingdings" pitchFamily="2" charset="2"/>
              <a:buChar char="Ø"/>
              <a:defRPr/>
            </a:pPr>
            <a:r>
              <a:rPr lang="en-US" sz="2600" dirty="0" smtClean="0"/>
              <a:t>Conditions of the bladder </a:t>
            </a:r>
            <a:r>
              <a:rPr lang="en-US" sz="2600" dirty="0" err="1" smtClean="0"/>
              <a:t>i.e</a:t>
            </a:r>
            <a:endParaRPr lang="en-US" sz="2600" dirty="0" smtClean="0"/>
          </a:p>
          <a:p>
            <a:pPr marL="1371600" lvl="2" indent="-514350" eaLnBrk="1" fontAlgn="auto" hangingPunct="1">
              <a:spcAft>
                <a:spcPts val="0"/>
              </a:spcAft>
              <a:buClr>
                <a:schemeClr val="accent1">
                  <a:shade val="75000"/>
                </a:schemeClr>
              </a:buClr>
              <a:buFont typeface="Arial" pitchFamily="34" charset="0"/>
              <a:buChar char="•"/>
              <a:defRPr/>
            </a:pPr>
            <a:r>
              <a:rPr lang="en-US" sz="2600" dirty="0" err="1" smtClean="0"/>
              <a:t>Neurogenic</a:t>
            </a:r>
            <a:r>
              <a:rPr lang="en-US" sz="2600" dirty="0" smtClean="0"/>
              <a:t> bladder</a:t>
            </a:r>
          </a:p>
          <a:p>
            <a:pPr marL="1371600" lvl="2" indent="-514350" eaLnBrk="1" fontAlgn="auto" hangingPunct="1">
              <a:spcAft>
                <a:spcPts val="0"/>
              </a:spcAft>
              <a:buClr>
                <a:schemeClr val="accent1">
                  <a:shade val="75000"/>
                </a:schemeClr>
              </a:buClr>
              <a:buFont typeface="Arial" pitchFamily="34" charset="0"/>
              <a:buNone/>
              <a:defRPr/>
            </a:pPr>
            <a:endParaRPr lang="en-US" sz="2600"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5843" name="Content Placeholder 2"/>
          <p:cNvSpPr>
            <a:spLocks noGrp="1"/>
          </p:cNvSpPr>
          <p:nvPr>
            <p:ph idx="1"/>
          </p:nvPr>
        </p:nvSpPr>
        <p:spPr>
          <a:xfrm>
            <a:off x="304800" y="228600"/>
            <a:ext cx="8534400" cy="6400800"/>
          </a:xfrm>
        </p:spPr>
        <p:txBody>
          <a:bodyPr/>
          <a:lstStyle/>
          <a:p>
            <a:pPr eaLnBrk="1" hangingPunct="1">
              <a:buFont typeface="Arial" charset="0"/>
              <a:buNone/>
            </a:pPr>
            <a:r>
              <a:rPr lang="en-US" b="1" u="sng" dirty="0" smtClean="0"/>
              <a:t>Causes</a:t>
            </a:r>
          </a:p>
          <a:p>
            <a:pPr eaLnBrk="1" hangingPunct="1"/>
            <a:r>
              <a:rPr lang="en-US" dirty="0" smtClean="0"/>
              <a:t>Chronic </a:t>
            </a:r>
            <a:r>
              <a:rPr lang="en-US" dirty="0" err="1" smtClean="0"/>
              <a:t>glomerulonephritis</a:t>
            </a:r>
            <a:endParaRPr lang="en-US" dirty="0" smtClean="0"/>
          </a:p>
          <a:p>
            <a:pPr eaLnBrk="1" hangingPunct="1"/>
            <a:r>
              <a:rPr lang="en-US" dirty="0" smtClean="0"/>
              <a:t>Diabetes mellitus</a:t>
            </a:r>
          </a:p>
          <a:p>
            <a:pPr eaLnBrk="1" hangingPunct="1"/>
            <a:r>
              <a:rPr lang="en-US" dirty="0" smtClean="0"/>
              <a:t>Systemic lupus </a:t>
            </a:r>
            <a:r>
              <a:rPr lang="en-US" dirty="0" err="1" smtClean="0"/>
              <a:t>erythematosus</a:t>
            </a:r>
            <a:endParaRPr lang="en-US" dirty="0" smtClean="0"/>
          </a:p>
          <a:p>
            <a:pPr eaLnBrk="1" hangingPunct="1"/>
            <a:r>
              <a:rPr lang="en-US" dirty="0" smtClean="0"/>
              <a:t>Renal vein thrombosis</a:t>
            </a:r>
          </a:p>
          <a:p>
            <a:pPr eaLnBrk="1" hangingPunct="1"/>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0"/>
            <a:ext cx="8229600" cy="533400"/>
          </a:xfrm>
        </p:spPr>
        <p:txBody>
          <a:bodyPr/>
          <a:lstStyle/>
          <a:p>
            <a:pPr eaLnBrk="1" hangingPunct="1"/>
            <a:r>
              <a:rPr lang="en-US" sz="2600" b="1" u="sng" dirty="0" smtClean="0"/>
              <a:t>PATHOPHYSIOLOGY</a:t>
            </a:r>
          </a:p>
        </p:txBody>
      </p:sp>
      <p:sp>
        <p:nvSpPr>
          <p:cNvPr id="36867" name="Content Placeholder 2"/>
          <p:cNvSpPr>
            <a:spLocks noGrp="1"/>
          </p:cNvSpPr>
          <p:nvPr>
            <p:ph idx="1"/>
          </p:nvPr>
        </p:nvSpPr>
        <p:spPr>
          <a:xfrm>
            <a:off x="457200" y="609600"/>
            <a:ext cx="8229600" cy="5516563"/>
          </a:xfrm>
        </p:spPr>
        <p:txBody>
          <a:bodyPr/>
          <a:lstStyle/>
          <a:p>
            <a:pPr algn="ctr" eaLnBrk="1" hangingPunct="1">
              <a:buFont typeface="Arial" charset="0"/>
              <a:buNone/>
            </a:pPr>
            <a:r>
              <a:rPr lang="en-US" smtClean="0"/>
              <a:t>Damaged glomerular capillary membrane</a:t>
            </a:r>
          </a:p>
          <a:p>
            <a:pPr algn="ctr" eaLnBrk="1" hangingPunct="1">
              <a:buFont typeface="Arial" charset="0"/>
              <a:buNone/>
            </a:pPr>
            <a:endParaRPr lang="en-US" smtClean="0"/>
          </a:p>
          <a:p>
            <a:pPr algn="ctr" eaLnBrk="1" hangingPunct="1">
              <a:buFont typeface="Arial" charset="0"/>
              <a:buNone/>
            </a:pPr>
            <a:r>
              <a:rPr lang="en-US" smtClean="0"/>
              <a:t>Loss of plasma protein</a:t>
            </a:r>
          </a:p>
          <a:p>
            <a:pPr eaLnBrk="1" hangingPunct="1">
              <a:buFont typeface="Arial" charset="0"/>
              <a:buNone/>
            </a:pPr>
            <a:r>
              <a:rPr lang="en-US" smtClean="0"/>
              <a:t>Stimulates lipoprotein synthesis</a:t>
            </a:r>
          </a:p>
          <a:p>
            <a:pPr eaLnBrk="1" hangingPunct="1">
              <a:buFont typeface="Arial" charset="0"/>
              <a:buNone/>
            </a:pPr>
            <a:r>
              <a:rPr lang="en-US" smtClean="0"/>
              <a:t>hyperlipidemia</a:t>
            </a:r>
          </a:p>
          <a:p>
            <a:pPr algn="r" eaLnBrk="1" hangingPunct="1">
              <a:buFont typeface="Arial" charset="0"/>
              <a:buNone/>
            </a:pPr>
            <a:r>
              <a:rPr lang="en-US" smtClean="0"/>
              <a:t>Hypoalbuminemia</a:t>
            </a:r>
          </a:p>
          <a:p>
            <a:pPr algn="r" eaLnBrk="1" hangingPunct="1">
              <a:buFont typeface="Arial" charset="0"/>
              <a:buNone/>
            </a:pPr>
            <a:r>
              <a:rPr lang="en-US" smtClean="0"/>
              <a:t>Decreased oncotic pressure</a:t>
            </a:r>
          </a:p>
          <a:p>
            <a:pPr algn="r" eaLnBrk="1" hangingPunct="1">
              <a:buFont typeface="Arial" charset="0"/>
              <a:buNone/>
            </a:pPr>
            <a:r>
              <a:rPr lang="en-US" smtClean="0"/>
              <a:t>Generalised edema</a:t>
            </a:r>
          </a:p>
          <a:p>
            <a:pPr algn="r" eaLnBrk="1" hangingPunct="1">
              <a:buFont typeface="Arial" charset="0"/>
              <a:buNone/>
            </a:pPr>
            <a:r>
              <a:rPr lang="en-US" smtClean="0"/>
              <a:t>Activation of the renin- angiotensin system</a:t>
            </a:r>
          </a:p>
          <a:p>
            <a:pPr algn="r" eaLnBrk="1" hangingPunct="1">
              <a:buFont typeface="Arial" charset="0"/>
              <a:buNone/>
            </a:pPr>
            <a:r>
              <a:rPr lang="en-US" smtClean="0"/>
              <a:t>Sodium retention</a:t>
            </a:r>
          </a:p>
          <a:p>
            <a:pPr algn="r" eaLnBrk="1" hangingPunct="1">
              <a:buFont typeface="Arial" charset="0"/>
              <a:buNone/>
            </a:pPr>
            <a:r>
              <a:rPr lang="en-US" smtClean="0"/>
              <a:t>edema</a:t>
            </a:r>
          </a:p>
        </p:txBody>
      </p:sp>
      <p:sp>
        <p:nvSpPr>
          <p:cNvPr id="9" name="Down Arrow 8"/>
          <p:cNvSpPr/>
          <p:nvPr/>
        </p:nvSpPr>
        <p:spPr>
          <a:xfrm>
            <a:off x="3429000" y="1981200"/>
            <a:ext cx="484188"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Down Arrow 9"/>
          <p:cNvSpPr/>
          <p:nvPr/>
        </p:nvSpPr>
        <p:spPr>
          <a:xfrm>
            <a:off x="4495800" y="990600"/>
            <a:ext cx="484188"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p:cNvSpPr/>
          <p:nvPr/>
        </p:nvSpPr>
        <p:spPr>
          <a:xfrm>
            <a:off x="5943600" y="1981200"/>
            <a:ext cx="484188" cy="10541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Down Arrow 12"/>
          <p:cNvSpPr/>
          <p:nvPr/>
        </p:nvSpPr>
        <p:spPr>
          <a:xfrm>
            <a:off x="1447800" y="2362200"/>
            <a:ext cx="484188"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Down Arrow 13"/>
          <p:cNvSpPr/>
          <p:nvPr/>
        </p:nvSpPr>
        <p:spPr>
          <a:xfrm>
            <a:off x="6934200" y="3352800"/>
            <a:ext cx="484188"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Down Arrow 14"/>
          <p:cNvSpPr/>
          <p:nvPr/>
        </p:nvSpPr>
        <p:spPr>
          <a:xfrm>
            <a:off x="7162800" y="3886200"/>
            <a:ext cx="484188"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Down Arrow 15"/>
          <p:cNvSpPr/>
          <p:nvPr/>
        </p:nvSpPr>
        <p:spPr>
          <a:xfrm>
            <a:off x="7239000" y="4343400"/>
            <a:ext cx="484188"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 name="Down Arrow 16"/>
          <p:cNvSpPr/>
          <p:nvPr/>
        </p:nvSpPr>
        <p:spPr>
          <a:xfrm>
            <a:off x="7467600" y="4800600"/>
            <a:ext cx="457200"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Down Arrow 17"/>
          <p:cNvSpPr/>
          <p:nvPr/>
        </p:nvSpPr>
        <p:spPr>
          <a:xfrm>
            <a:off x="8001000" y="5257800"/>
            <a:ext cx="484188"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Slide Number Placeholder 18"/>
          <p:cNvSpPr>
            <a:spLocks noGrp="1"/>
          </p:cNvSpPr>
          <p:nvPr>
            <p:ph type="sldNum" sz="quarter" idx="12"/>
          </p:nvPr>
        </p:nvSpPr>
        <p:spPr/>
        <p:txBody>
          <a:bodyPr/>
          <a:lstStyle/>
          <a:p>
            <a:pPr>
              <a:defRPr/>
            </a:pPr>
            <a:fld id="{A5E6861E-3C3C-4F40-9231-9E3E4559899C}" type="slidenum">
              <a:rPr lang="en-US" smtClean="0"/>
              <a:pPr>
                <a:defRPr/>
              </a:pPr>
              <a:t>31</a:t>
            </a:fld>
            <a:endParaRPr lang="en-US"/>
          </a:p>
        </p:txBody>
      </p:sp>
      <p:sp>
        <p:nvSpPr>
          <p:cNvPr id="20" name="Footer Placeholder 19"/>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40963" name="Content Placeholder 2"/>
          <p:cNvSpPr>
            <a:spLocks noGrp="1"/>
          </p:cNvSpPr>
          <p:nvPr>
            <p:ph idx="1"/>
          </p:nvPr>
        </p:nvSpPr>
        <p:spPr>
          <a:xfrm>
            <a:off x="228600" y="228600"/>
            <a:ext cx="8763000" cy="6477000"/>
          </a:xfrm>
        </p:spPr>
        <p:txBody>
          <a:bodyPr>
            <a:normAutofit lnSpcReduction="10000"/>
          </a:bodyPr>
          <a:lstStyle/>
          <a:p>
            <a:pPr marL="274320" indent="-274320" eaLnBrk="1" fontAlgn="auto" hangingPunct="1">
              <a:spcAft>
                <a:spcPts val="0"/>
              </a:spcAft>
              <a:buClr>
                <a:schemeClr val="accent3"/>
              </a:buClr>
              <a:buFont typeface="Arial" charset="0"/>
              <a:buNone/>
              <a:defRPr/>
            </a:pPr>
            <a:r>
              <a:rPr lang="en-US" b="1" u="sng" smtClean="0"/>
              <a:t>Clinical manifestations</a:t>
            </a:r>
          </a:p>
          <a:p>
            <a:pPr marL="274320" indent="-274320" eaLnBrk="1" fontAlgn="auto" hangingPunct="1">
              <a:spcAft>
                <a:spcPts val="0"/>
              </a:spcAft>
              <a:buClr>
                <a:schemeClr val="accent3"/>
              </a:buClr>
              <a:buFont typeface="Arial" charset="0"/>
              <a:buChar char="•"/>
              <a:defRPr/>
            </a:pPr>
            <a:r>
              <a:rPr lang="en-US" smtClean="0"/>
              <a:t>Edema- periorbital and dependent</a:t>
            </a:r>
          </a:p>
          <a:p>
            <a:pPr marL="274320" indent="-274320" eaLnBrk="1" fontAlgn="auto" hangingPunct="1">
              <a:spcAft>
                <a:spcPts val="0"/>
              </a:spcAft>
              <a:buClr>
                <a:schemeClr val="accent3"/>
              </a:buClr>
              <a:buFont typeface="Arial" charset="0"/>
              <a:buChar char="•"/>
              <a:defRPr/>
            </a:pPr>
            <a:r>
              <a:rPr lang="en-US" smtClean="0"/>
              <a:t>Ascites</a:t>
            </a:r>
          </a:p>
          <a:p>
            <a:pPr marL="274320" indent="-274320" eaLnBrk="1" fontAlgn="auto" hangingPunct="1">
              <a:spcAft>
                <a:spcPts val="0"/>
              </a:spcAft>
              <a:buClr>
                <a:schemeClr val="accent3"/>
              </a:buClr>
              <a:buFont typeface="Arial" charset="0"/>
              <a:buChar char="•"/>
              <a:defRPr/>
            </a:pPr>
            <a:r>
              <a:rPr lang="en-US" smtClean="0"/>
              <a:t>Irritability</a:t>
            </a:r>
          </a:p>
          <a:p>
            <a:pPr marL="274320" indent="-274320" eaLnBrk="1" fontAlgn="auto" hangingPunct="1">
              <a:spcAft>
                <a:spcPts val="0"/>
              </a:spcAft>
              <a:buClr>
                <a:schemeClr val="accent3"/>
              </a:buClr>
              <a:buFont typeface="Arial" charset="0"/>
              <a:buChar char="•"/>
              <a:defRPr/>
            </a:pPr>
            <a:r>
              <a:rPr lang="en-US" smtClean="0"/>
              <a:t>Headache</a:t>
            </a:r>
          </a:p>
          <a:p>
            <a:pPr marL="274320" indent="-274320" eaLnBrk="1" fontAlgn="auto" hangingPunct="1">
              <a:spcAft>
                <a:spcPts val="0"/>
              </a:spcAft>
              <a:buClr>
                <a:schemeClr val="accent3"/>
              </a:buClr>
              <a:buFont typeface="Arial" charset="0"/>
              <a:buChar char="•"/>
              <a:defRPr/>
            </a:pPr>
            <a:r>
              <a:rPr lang="en-US" smtClean="0"/>
              <a:t>Malaise</a:t>
            </a:r>
          </a:p>
          <a:p>
            <a:pPr marL="274320" indent="-274320" eaLnBrk="1" fontAlgn="auto" hangingPunct="1">
              <a:spcAft>
                <a:spcPts val="0"/>
              </a:spcAft>
              <a:buClr>
                <a:schemeClr val="accent3"/>
              </a:buClr>
              <a:buFont typeface="Arial" charset="0"/>
              <a:buNone/>
              <a:defRPr/>
            </a:pPr>
            <a:r>
              <a:rPr lang="en-US" b="1" u="sng" smtClean="0"/>
              <a:t>Assessment &amp; diagnostic findings</a:t>
            </a:r>
          </a:p>
          <a:p>
            <a:pPr marL="274320" indent="-274320" eaLnBrk="1" fontAlgn="auto" hangingPunct="1">
              <a:spcAft>
                <a:spcPts val="0"/>
              </a:spcAft>
              <a:buClr>
                <a:schemeClr val="accent3"/>
              </a:buClr>
              <a:buFont typeface="Arial" charset="0"/>
              <a:buChar char="•"/>
              <a:defRPr/>
            </a:pPr>
            <a:r>
              <a:rPr lang="en-US" smtClean="0"/>
              <a:t>Urinalysis- proteinuria ≥3.5 g/day, WBC’s, casts.</a:t>
            </a:r>
          </a:p>
          <a:p>
            <a:pPr marL="274320" indent="-274320" eaLnBrk="1" fontAlgn="auto" hangingPunct="1">
              <a:spcAft>
                <a:spcPts val="0"/>
              </a:spcAft>
              <a:buClr>
                <a:schemeClr val="accent3"/>
              </a:buClr>
              <a:buFont typeface="Arial" charset="0"/>
              <a:buChar char="•"/>
              <a:defRPr/>
            </a:pPr>
            <a:r>
              <a:rPr lang="en-US" smtClean="0"/>
              <a:t>Needle biopsy of the kidney for histology to confirm diagnosis.</a:t>
            </a:r>
          </a:p>
          <a:p>
            <a:pPr marL="274320" indent="-274320" eaLnBrk="1" fontAlgn="auto" hangingPunct="1">
              <a:spcAft>
                <a:spcPts val="0"/>
              </a:spcAft>
              <a:buClr>
                <a:schemeClr val="accent3"/>
              </a:buClr>
              <a:buFont typeface="Arial" charset="0"/>
              <a:buNone/>
              <a:defRPr/>
            </a:pPr>
            <a:r>
              <a:rPr lang="en-US" b="1" u="sng" smtClean="0"/>
              <a:t>Medical management</a:t>
            </a:r>
          </a:p>
          <a:p>
            <a:pPr marL="274320" indent="-274320" eaLnBrk="1" fontAlgn="auto" hangingPunct="1">
              <a:spcAft>
                <a:spcPts val="0"/>
              </a:spcAft>
              <a:buClr>
                <a:schemeClr val="accent3"/>
              </a:buClr>
              <a:buFont typeface="Arial" charset="0"/>
              <a:buChar char="•"/>
              <a:defRPr/>
            </a:pPr>
            <a:r>
              <a:rPr lang="en-US" smtClean="0"/>
              <a:t>Aims at preserving renal function and preventing complications.</a:t>
            </a:r>
          </a:p>
          <a:p>
            <a:pPr marL="274320" indent="-274320" eaLnBrk="1" fontAlgn="auto" hangingPunct="1">
              <a:spcAft>
                <a:spcPts val="0"/>
              </a:spcAft>
              <a:buClr>
                <a:schemeClr val="accent3"/>
              </a:buClr>
              <a:buFont typeface="Arial" charset="0"/>
              <a:buChar char="•"/>
              <a:defRPr/>
            </a:pPr>
            <a:r>
              <a:rPr lang="en-US" smtClean="0"/>
              <a:t>Diuretics for edema</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8915" name="Content Placeholder 2"/>
          <p:cNvSpPr>
            <a:spLocks noGrp="1"/>
          </p:cNvSpPr>
          <p:nvPr>
            <p:ph idx="1"/>
          </p:nvPr>
        </p:nvSpPr>
        <p:spPr>
          <a:xfrm>
            <a:off x="457200" y="152400"/>
            <a:ext cx="8229600" cy="6705600"/>
          </a:xfrm>
        </p:spPr>
        <p:txBody>
          <a:bodyPr/>
          <a:lstStyle/>
          <a:p>
            <a:pPr eaLnBrk="1" hangingPunct="1"/>
            <a:r>
              <a:rPr lang="en-US" smtClean="0"/>
              <a:t>Immunosuppresants or corticosteroids e.g cycloserine</a:t>
            </a:r>
          </a:p>
          <a:p>
            <a:pPr eaLnBrk="1" hangingPunct="1"/>
            <a:r>
              <a:rPr lang="en-US" smtClean="0"/>
              <a:t>Dietary restriction of protein &amp; cholesterol to lower hyperlipidemia.</a:t>
            </a:r>
          </a:p>
          <a:p>
            <a:pPr eaLnBrk="1" hangingPunct="1"/>
            <a:r>
              <a:rPr lang="en-US" smtClean="0"/>
              <a:t>If there’s no hyperkalemia give low sodium diet with liberal potassium.</a:t>
            </a:r>
          </a:p>
          <a:p>
            <a:pPr eaLnBrk="1" hangingPunct="1">
              <a:buFont typeface="Arial" charset="0"/>
              <a:buNone/>
            </a:pPr>
            <a:r>
              <a:rPr lang="en-US" b="1" u="sng" smtClean="0"/>
              <a:t>Nursing management</a:t>
            </a:r>
          </a:p>
          <a:p>
            <a:pPr eaLnBrk="1" hangingPunct="1"/>
            <a:r>
              <a:rPr lang="en-US" smtClean="0"/>
              <a:t>In the early stages manage as AGN</a:t>
            </a:r>
          </a:p>
          <a:p>
            <a:pPr eaLnBrk="1" hangingPunct="1"/>
            <a:r>
              <a:rPr lang="en-US" smtClean="0"/>
              <a:t>As the condition worsens, manage as Chronic renal failure.</a:t>
            </a:r>
          </a:p>
          <a:p>
            <a:pPr eaLnBrk="1" hangingPunct="1"/>
            <a:r>
              <a:rPr lang="en-US" smtClean="0"/>
              <a:t>Educate on medication and signs &amp; symptoms that should be reported.</a:t>
            </a:r>
          </a:p>
          <a:p>
            <a:pPr eaLnBrk="1" hangingPunct="1"/>
            <a:r>
              <a:rPr lang="en-US" smtClean="0"/>
              <a:t>Dietary restriction- reduce protein and cholesterol.</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152400" y="0"/>
          <a:ext cx="89916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9939" name="Content Placeholder 2"/>
          <p:cNvSpPr>
            <a:spLocks noGrp="1"/>
          </p:cNvSpPr>
          <p:nvPr>
            <p:ph idx="1"/>
          </p:nvPr>
        </p:nvSpPr>
        <p:spPr>
          <a:xfrm>
            <a:off x="228600" y="685800"/>
            <a:ext cx="8915400" cy="6172200"/>
          </a:xfrm>
        </p:spPr>
        <p:txBody>
          <a:bodyPr/>
          <a:lstStyle/>
          <a:p>
            <a:pPr eaLnBrk="1" hangingPunct="1">
              <a:buFont typeface="Arial" charset="0"/>
              <a:buNone/>
            </a:pPr>
            <a:r>
              <a:rPr lang="en-US" b="1" u="sng" smtClean="0"/>
              <a:t>PYELONEPHRITIS</a:t>
            </a:r>
          </a:p>
          <a:p>
            <a:pPr eaLnBrk="1" hangingPunct="1"/>
            <a:r>
              <a:rPr lang="en-US" smtClean="0"/>
              <a:t>It is a bacteria infection of the renal pelvis, tubules and interstitial tissues of one or both kidneys.</a:t>
            </a:r>
          </a:p>
          <a:p>
            <a:pPr eaLnBrk="1" hangingPunct="1"/>
            <a:r>
              <a:rPr lang="en-US" smtClean="0"/>
              <a:t>Bacteria reach the kidney from the bladder or spread from systemic sources reaching the kidney through the bloodstream.</a:t>
            </a:r>
          </a:p>
          <a:p>
            <a:pPr eaLnBrk="1" hangingPunct="1"/>
            <a:r>
              <a:rPr lang="en-US" smtClean="0"/>
              <a:t>Mostly caused by </a:t>
            </a:r>
            <a:r>
              <a:rPr lang="en-US" i="1" smtClean="0"/>
              <a:t>Escherichia coli </a:t>
            </a:r>
            <a:r>
              <a:rPr lang="en-US" smtClean="0"/>
              <a:t>that ascends the urinary tract. </a:t>
            </a:r>
            <a:r>
              <a:rPr lang="en-US" i="1" smtClean="0"/>
              <a:t>Kleibsiella </a:t>
            </a:r>
            <a:r>
              <a:rPr lang="en-US" smtClean="0"/>
              <a:t>sp.</a:t>
            </a:r>
            <a:r>
              <a:rPr lang="en-US" i="1" smtClean="0"/>
              <a:t> &amp; Proteus </a:t>
            </a:r>
            <a:r>
              <a:rPr lang="en-US" smtClean="0"/>
              <a:t>sp.</a:t>
            </a:r>
          </a:p>
          <a:p>
            <a:pPr eaLnBrk="1" hangingPunct="1"/>
            <a:r>
              <a:rPr lang="en-US" smtClean="0"/>
              <a:t>It is more common in females than in males because:-</a:t>
            </a:r>
          </a:p>
          <a:p>
            <a:pPr lvl="1" eaLnBrk="1" hangingPunct="1"/>
            <a:r>
              <a:rPr lang="en-US" sz="2600" smtClean="0"/>
              <a:t>The female urethra is short</a:t>
            </a:r>
          </a:p>
          <a:p>
            <a:pPr lvl="1" eaLnBrk="1" hangingPunct="1"/>
            <a:r>
              <a:rPr lang="en-US" sz="2600" smtClean="0"/>
              <a:t>Close proximity of the urethral opening to the anus</a:t>
            </a:r>
          </a:p>
          <a:p>
            <a:pPr lvl="1" eaLnBrk="1" hangingPunct="1"/>
            <a:r>
              <a:rPr lang="en-US" sz="2600" smtClean="0"/>
              <a:t>Pregnancy-due to kinking of ureters causing stasis and reflux of urine</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152400" y="228600"/>
            <a:ext cx="8839200" cy="66294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smtClean="0"/>
              <a:t>Risk factors</a:t>
            </a:r>
          </a:p>
          <a:p>
            <a:pPr marL="514350" indent="-514350" eaLnBrk="1" fontAlgn="auto" hangingPunct="1">
              <a:spcAft>
                <a:spcPts val="0"/>
              </a:spcAft>
              <a:buClr>
                <a:schemeClr val="accent3"/>
              </a:buClr>
              <a:buFont typeface="+mj-lt"/>
              <a:buAutoNum type="arabicPeriod"/>
              <a:defRPr/>
            </a:pPr>
            <a:r>
              <a:rPr lang="en-US" dirty="0" smtClean="0"/>
              <a:t>Obstructed urinary flow- tumors, stricture, benign prostatic hyperplasia, urinary stones.</a:t>
            </a:r>
          </a:p>
          <a:p>
            <a:pPr marL="514350" indent="-514350" eaLnBrk="1" fontAlgn="auto" hangingPunct="1">
              <a:spcAft>
                <a:spcPts val="0"/>
              </a:spcAft>
              <a:buClr>
                <a:schemeClr val="accent3"/>
              </a:buClr>
              <a:buFont typeface="+mj-lt"/>
              <a:buAutoNum type="arabicPeriod"/>
              <a:defRPr/>
            </a:pPr>
            <a:r>
              <a:rPr lang="en-US" dirty="0" smtClean="0"/>
              <a:t>Decreased natural host defense mechanisms.</a:t>
            </a:r>
          </a:p>
          <a:p>
            <a:pPr marL="514350" indent="-514350" eaLnBrk="1" fontAlgn="auto" hangingPunct="1">
              <a:spcAft>
                <a:spcPts val="0"/>
              </a:spcAft>
              <a:buClr>
                <a:schemeClr val="accent3"/>
              </a:buClr>
              <a:buFont typeface="+mj-lt"/>
              <a:buAutoNum type="arabicPeriod"/>
              <a:defRPr/>
            </a:pPr>
            <a:r>
              <a:rPr lang="en-US" dirty="0" smtClean="0"/>
              <a:t>Instrumentation of the urinary tract e.g. catheterization &amp; cystoscopic procedures.</a:t>
            </a:r>
          </a:p>
          <a:p>
            <a:pPr marL="514350" indent="-514350" eaLnBrk="1" fontAlgn="auto" hangingPunct="1">
              <a:spcAft>
                <a:spcPts val="0"/>
              </a:spcAft>
              <a:buClr>
                <a:schemeClr val="accent3"/>
              </a:buClr>
              <a:buFont typeface="+mj-lt"/>
              <a:buAutoNum type="arabicPeriod"/>
              <a:defRPr/>
            </a:pPr>
            <a:r>
              <a:rPr lang="en-US" dirty="0" smtClean="0"/>
              <a:t>Other conditions e.g. diabetes mellitus- glucose creates an infection prone environment in the urinary tract.</a:t>
            </a:r>
          </a:p>
          <a:p>
            <a:pPr marL="514350" indent="-514350" eaLnBrk="1" fontAlgn="auto" hangingPunct="1">
              <a:spcAft>
                <a:spcPts val="0"/>
              </a:spcAft>
              <a:buClr>
                <a:schemeClr val="accent3"/>
              </a:buClr>
              <a:buFont typeface="+mj-lt"/>
              <a:buAutoNum type="arabicPeriod"/>
              <a:defRPr/>
            </a:pPr>
            <a:r>
              <a:rPr lang="en-US" dirty="0" smtClean="0"/>
              <a:t>Presence of a STI.</a:t>
            </a:r>
          </a:p>
          <a:p>
            <a:pPr marL="514350" indent="-514350" eaLnBrk="1" fontAlgn="auto" hangingPunct="1">
              <a:spcAft>
                <a:spcPts val="0"/>
              </a:spcAft>
              <a:buClr>
                <a:schemeClr val="accent3"/>
              </a:buClr>
              <a:buFont typeface="+mj-lt"/>
              <a:buAutoNum type="arabicPeriod"/>
              <a:defRPr/>
            </a:pPr>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228600" y="228600"/>
            <a:ext cx="8763000" cy="6629400"/>
          </a:xfrm>
        </p:spPr>
        <p:txBody>
          <a:bodyPr rtlCol="0">
            <a:normAutofit/>
          </a:bodyPr>
          <a:lstStyle/>
          <a:p>
            <a:pPr marL="514350" indent="-514350" eaLnBrk="1" fontAlgn="auto" hangingPunct="1">
              <a:spcAft>
                <a:spcPts val="0"/>
              </a:spcAft>
              <a:buClr>
                <a:schemeClr val="accent3"/>
              </a:buClr>
              <a:buFont typeface="Arial" charset="0"/>
              <a:buNone/>
              <a:defRPr/>
            </a:pPr>
            <a:r>
              <a:rPr lang="en-US" b="1" u="sng" dirty="0" smtClean="0"/>
              <a:t>Acute pyelonephritis</a:t>
            </a:r>
          </a:p>
          <a:p>
            <a:pPr marL="514350" indent="-514350" eaLnBrk="1" fontAlgn="auto" hangingPunct="1">
              <a:spcAft>
                <a:spcPts val="0"/>
              </a:spcAft>
              <a:buClr>
                <a:schemeClr val="accent3"/>
              </a:buClr>
              <a:buFont typeface="Arial" charset="0"/>
              <a:buNone/>
              <a:defRPr/>
            </a:pPr>
            <a:r>
              <a:rPr lang="en-US" dirty="0" smtClean="0"/>
              <a:t>	Is an active inflammation of the parenchyma and pelvis of the kidney. </a:t>
            </a:r>
          </a:p>
          <a:p>
            <a:pPr marL="274320" indent="-274320" eaLnBrk="1" fontAlgn="auto" hangingPunct="1">
              <a:spcAft>
                <a:spcPts val="0"/>
              </a:spcAft>
              <a:buClr>
                <a:schemeClr val="accent3"/>
              </a:buClr>
              <a:buFont typeface="Arial" charset="0"/>
              <a:buNone/>
              <a:defRPr/>
            </a:pPr>
            <a:r>
              <a:rPr lang="en-US" b="1" u="sng" dirty="0" smtClean="0"/>
              <a:t>Signs &amp; symptoms</a:t>
            </a:r>
          </a:p>
          <a:p>
            <a:pPr marL="274320" indent="-274320" eaLnBrk="1" fontAlgn="auto" hangingPunct="1">
              <a:spcAft>
                <a:spcPts val="0"/>
              </a:spcAft>
              <a:buClr>
                <a:schemeClr val="accent3"/>
              </a:buClr>
              <a:buFont typeface="Arial" pitchFamily="34" charset="0"/>
              <a:buChar char="•"/>
              <a:defRPr/>
            </a:pPr>
            <a:r>
              <a:rPr lang="en-US" dirty="0" smtClean="0"/>
              <a:t>Chills &amp; fever</a:t>
            </a:r>
          </a:p>
          <a:p>
            <a:pPr marL="274320" indent="-274320" eaLnBrk="1" fontAlgn="auto" hangingPunct="1">
              <a:spcAft>
                <a:spcPts val="0"/>
              </a:spcAft>
              <a:buClr>
                <a:schemeClr val="accent3"/>
              </a:buClr>
              <a:buFont typeface="Arial" pitchFamily="34" charset="0"/>
              <a:buChar char="•"/>
              <a:defRPr/>
            </a:pPr>
            <a:r>
              <a:rPr lang="en-US" dirty="0" smtClean="0"/>
              <a:t>Flank pain</a:t>
            </a:r>
          </a:p>
          <a:p>
            <a:pPr marL="274320" indent="-274320" eaLnBrk="1" fontAlgn="auto" hangingPunct="1">
              <a:spcAft>
                <a:spcPts val="0"/>
              </a:spcAft>
              <a:buClr>
                <a:schemeClr val="accent3"/>
              </a:buClr>
              <a:buFont typeface="Arial" pitchFamily="34" charset="0"/>
              <a:buChar char="•"/>
              <a:defRPr/>
            </a:pPr>
            <a:r>
              <a:rPr lang="en-US" dirty="0" smtClean="0"/>
              <a:t>General malaise</a:t>
            </a:r>
          </a:p>
          <a:p>
            <a:pPr marL="274320" indent="-274320" eaLnBrk="1" fontAlgn="auto" hangingPunct="1">
              <a:spcAft>
                <a:spcPts val="0"/>
              </a:spcAft>
              <a:buClr>
                <a:schemeClr val="accent3"/>
              </a:buClr>
              <a:buFont typeface="Arial" pitchFamily="34" charset="0"/>
              <a:buChar char="•"/>
              <a:defRPr/>
            </a:pPr>
            <a:r>
              <a:rPr lang="en-US" dirty="0" smtClean="0"/>
              <a:t>Anorexia</a:t>
            </a:r>
          </a:p>
          <a:p>
            <a:pPr marL="274320" indent="-274320" eaLnBrk="1" fontAlgn="auto" hangingPunct="1">
              <a:spcAft>
                <a:spcPts val="0"/>
              </a:spcAft>
              <a:buClr>
                <a:schemeClr val="accent3"/>
              </a:buClr>
              <a:buFont typeface="Arial" pitchFamily="34" charset="0"/>
              <a:buChar char="•"/>
              <a:defRPr/>
            </a:pPr>
            <a:r>
              <a:rPr lang="en-US" dirty="0" smtClean="0"/>
              <a:t>Frequency of </a:t>
            </a:r>
            <a:r>
              <a:rPr lang="en-US" dirty="0" err="1" smtClean="0"/>
              <a:t>micturation</a:t>
            </a:r>
            <a:endParaRPr lang="en-US" dirty="0" smtClean="0"/>
          </a:p>
          <a:p>
            <a:pPr marL="274320" indent="-274320" eaLnBrk="1" fontAlgn="auto" hangingPunct="1">
              <a:spcAft>
                <a:spcPts val="0"/>
              </a:spcAft>
              <a:buClr>
                <a:schemeClr val="accent3"/>
              </a:buClr>
              <a:buFont typeface="Arial" pitchFamily="34" charset="0"/>
              <a:buChar char="•"/>
              <a:defRPr/>
            </a:pPr>
            <a:r>
              <a:rPr lang="en-US" dirty="0" smtClean="0"/>
              <a:t>Dysuria</a:t>
            </a:r>
          </a:p>
          <a:p>
            <a:pPr marL="274320" indent="-274320" eaLnBrk="1" fontAlgn="auto" hangingPunct="1">
              <a:spcAft>
                <a:spcPts val="0"/>
              </a:spcAft>
              <a:buClr>
                <a:schemeClr val="accent3"/>
              </a:buClr>
              <a:buFont typeface="Arial" pitchFamily="34" charset="0"/>
              <a:buChar char="•"/>
              <a:defRPr/>
            </a:pPr>
            <a:r>
              <a:rPr lang="en-US" dirty="0" smtClean="0"/>
              <a:t>Nausea and vomiting</a:t>
            </a:r>
          </a:p>
          <a:p>
            <a:pPr marL="274320" indent="-274320" eaLnBrk="1" fontAlgn="auto" hangingPunct="1">
              <a:spcAft>
                <a:spcPts val="0"/>
              </a:spcAft>
              <a:buClr>
                <a:schemeClr val="accent3"/>
              </a:buClr>
              <a:buFont typeface="Arial" pitchFamily="34" charset="0"/>
              <a:buChar char="•"/>
              <a:defRPr/>
            </a:pPr>
            <a:r>
              <a:rPr lang="en-US" dirty="0" smtClean="0"/>
              <a:t>Foul smelling cloudy urine( bacteria &amp; pus)</a:t>
            </a:r>
          </a:p>
          <a:p>
            <a:pPr marL="274320" indent="-274320" eaLnBrk="1" fontAlgn="auto" hangingPunct="1">
              <a:spcAft>
                <a:spcPts val="0"/>
              </a:spcAft>
              <a:buClr>
                <a:schemeClr val="accent3"/>
              </a:buClr>
              <a:buFont typeface="Arial" pitchFamily="34" charset="0"/>
              <a:buChar char="•"/>
              <a:defRPr/>
            </a:pPr>
            <a:r>
              <a:rPr lang="en-US" dirty="0" smtClean="0"/>
              <a:t>Enlarged kidneys</a:t>
            </a:r>
            <a:endParaRPr lang="en-US" dirty="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43011" name="Content Placeholder 2"/>
          <p:cNvSpPr>
            <a:spLocks noGrp="1"/>
          </p:cNvSpPr>
          <p:nvPr>
            <p:ph idx="1"/>
          </p:nvPr>
        </p:nvSpPr>
        <p:spPr>
          <a:xfrm>
            <a:off x="457200" y="152400"/>
            <a:ext cx="8229600" cy="6705600"/>
          </a:xfrm>
        </p:spPr>
        <p:txBody>
          <a:bodyPr/>
          <a:lstStyle/>
          <a:p>
            <a:pPr eaLnBrk="1" hangingPunct="1">
              <a:buFont typeface="Arial" charset="0"/>
              <a:buNone/>
            </a:pPr>
            <a:r>
              <a:rPr lang="en-US" b="1" u="sng" smtClean="0"/>
              <a:t>Diagnosis</a:t>
            </a:r>
          </a:p>
          <a:p>
            <a:pPr eaLnBrk="1" hangingPunct="1"/>
            <a:r>
              <a:rPr lang="en-US" smtClean="0"/>
              <a:t>Ultrasound or CT scan to rule out or locate obstruction.</a:t>
            </a:r>
          </a:p>
          <a:p>
            <a:pPr eaLnBrk="1" hangingPunct="1"/>
            <a:r>
              <a:rPr lang="en-US" smtClean="0"/>
              <a:t>Midstream urine specimen for culture and sensitivity.</a:t>
            </a:r>
          </a:p>
          <a:p>
            <a:pPr eaLnBrk="1" hangingPunct="1">
              <a:buFont typeface="Arial" charset="0"/>
              <a:buNone/>
            </a:pPr>
            <a:r>
              <a:rPr lang="en-US" b="1" u="sng" smtClean="0"/>
              <a:t>MANAGEMENT</a:t>
            </a:r>
          </a:p>
          <a:p>
            <a:pPr eaLnBrk="1" hangingPunct="1"/>
            <a:r>
              <a:rPr lang="en-US" smtClean="0"/>
              <a:t>If patient is not dehydrated and has no signs of sepsis, manage as an outpatient.</a:t>
            </a:r>
          </a:p>
          <a:p>
            <a:pPr eaLnBrk="1" hangingPunct="1"/>
            <a:r>
              <a:rPr lang="en-US" smtClean="0"/>
              <a:t>Pregnant women may be hospitalized for 2-3 days of parenteral antibiotic therapy and changed to oral once there is improvement.</a:t>
            </a:r>
          </a:p>
          <a:p>
            <a:pPr eaLnBrk="1" hangingPunct="1"/>
            <a:r>
              <a:rPr lang="en-US" smtClean="0"/>
              <a:t>In out patient, antibiotics are given for two weeks, mostly quinolones e.g. ciprofloxacin 100-500mg BD, nitrofurantoin 50-100mg QID, </a:t>
            </a:r>
            <a:r>
              <a:rPr lang="en-US" sz="2800" smtClean="0"/>
              <a:t>3</a:t>
            </a:r>
            <a:r>
              <a:rPr lang="en-US" sz="2800" baseline="30000" smtClean="0"/>
              <a:t> rd</a:t>
            </a:r>
            <a:r>
              <a:rPr lang="en-US" sz="2800" smtClean="0"/>
              <a:t> generation cephalosporins e.g. ceftriaxone or penicillins e.g. ampicillin.</a:t>
            </a:r>
          </a:p>
          <a:p>
            <a:pPr eaLnBrk="1" hangingPunct="1"/>
            <a:endParaRPr lang="en-US" smtClean="0"/>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44035" name="Content Placeholder 2"/>
          <p:cNvSpPr>
            <a:spLocks noGrp="1"/>
          </p:cNvSpPr>
          <p:nvPr>
            <p:ph idx="1"/>
          </p:nvPr>
        </p:nvSpPr>
        <p:spPr>
          <a:xfrm>
            <a:off x="228600" y="304800"/>
            <a:ext cx="8686800" cy="6553200"/>
          </a:xfrm>
        </p:spPr>
        <p:txBody>
          <a:bodyPr/>
          <a:lstStyle/>
          <a:p>
            <a:pPr eaLnBrk="1" hangingPunct="1"/>
            <a:r>
              <a:rPr lang="en-US" smtClean="0"/>
              <a:t>A follow up urine culture is obtained two weeks after completion of antibiotics.</a:t>
            </a:r>
          </a:p>
          <a:p>
            <a:pPr eaLnBrk="1" hangingPunct="1"/>
            <a:r>
              <a:rPr lang="en-US" smtClean="0"/>
              <a:t>Give plenty of fluids to ‘flush’ the urinary tract.</a:t>
            </a:r>
          </a:p>
          <a:p>
            <a:pPr eaLnBrk="1" hangingPunct="1"/>
            <a:r>
              <a:rPr lang="en-US" smtClean="0"/>
              <a:t>Analgesics for pain. Paracetamol 1 gm tds</a:t>
            </a:r>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45059" name="Content Placeholder 2"/>
          <p:cNvSpPr>
            <a:spLocks noGrp="1"/>
          </p:cNvSpPr>
          <p:nvPr>
            <p:ph idx="1"/>
          </p:nvPr>
        </p:nvSpPr>
        <p:spPr>
          <a:xfrm>
            <a:off x="228600" y="228600"/>
            <a:ext cx="8763000" cy="6629400"/>
          </a:xfrm>
        </p:spPr>
        <p:txBody>
          <a:bodyPr/>
          <a:lstStyle/>
          <a:p>
            <a:pPr eaLnBrk="1" hangingPunct="1">
              <a:buFont typeface="Arial" charset="0"/>
              <a:buNone/>
            </a:pPr>
            <a:r>
              <a:rPr lang="en-US" b="1" u="sng" smtClean="0"/>
              <a:t>CHRONIC PYELONEPHRITIS</a:t>
            </a:r>
          </a:p>
          <a:p>
            <a:pPr eaLnBrk="1" hangingPunct="1"/>
            <a:r>
              <a:rPr lang="en-US" smtClean="0"/>
              <a:t>Occurs with repeated bouts of acute pyelonephritis.</a:t>
            </a:r>
          </a:p>
          <a:p>
            <a:pPr eaLnBrk="1" hangingPunct="1">
              <a:buFont typeface="Arial" charset="0"/>
              <a:buNone/>
            </a:pPr>
            <a:r>
              <a:rPr lang="en-US" b="1" u="sng" smtClean="0"/>
              <a:t>Signs and symptoms</a:t>
            </a:r>
          </a:p>
          <a:p>
            <a:pPr eaLnBrk="1" hangingPunct="1">
              <a:buFont typeface="Arial" charset="0"/>
              <a:buNone/>
            </a:pPr>
            <a:r>
              <a:rPr lang="en-US" smtClean="0"/>
              <a:t>Usually has no signs unless an acute exacerbation occurs.</a:t>
            </a:r>
          </a:p>
          <a:p>
            <a:pPr eaLnBrk="1" hangingPunct="1"/>
            <a:r>
              <a:rPr lang="en-US" smtClean="0"/>
              <a:t>Fatigue</a:t>
            </a:r>
          </a:p>
          <a:p>
            <a:pPr eaLnBrk="1" hangingPunct="1"/>
            <a:r>
              <a:rPr lang="en-US" smtClean="0"/>
              <a:t>Headache</a:t>
            </a:r>
          </a:p>
          <a:p>
            <a:pPr eaLnBrk="1" hangingPunct="1"/>
            <a:r>
              <a:rPr lang="en-US" smtClean="0"/>
              <a:t>Poor appetite</a:t>
            </a:r>
          </a:p>
          <a:p>
            <a:pPr eaLnBrk="1" hangingPunct="1"/>
            <a:r>
              <a:rPr lang="en-US" smtClean="0"/>
              <a:t>Polyuria</a:t>
            </a:r>
          </a:p>
          <a:p>
            <a:pPr eaLnBrk="1" hangingPunct="1"/>
            <a:r>
              <a:rPr lang="en-US" smtClean="0"/>
              <a:t>Excessive thirst</a:t>
            </a:r>
          </a:p>
          <a:p>
            <a:pPr eaLnBrk="1" hangingPunct="1"/>
            <a:r>
              <a:rPr lang="en-US" smtClean="0"/>
              <a:t>Weight loss</a:t>
            </a:r>
          </a:p>
          <a:p>
            <a:pPr eaLnBrk="1" hangingPunct="1"/>
            <a:r>
              <a:rPr lang="en-US" smtClean="0"/>
              <a:t>Persistent reccuring infection may produce progressive scarring of the kidney resulting in kidney failure.</a:t>
            </a:r>
          </a:p>
          <a:p>
            <a:pPr eaLnBrk="1" hangingPunct="1"/>
            <a:endParaRPr lang="en-US" smtClean="0"/>
          </a:p>
          <a:p>
            <a:pPr eaLnBrk="1" hangingPunct="1"/>
            <a:endParaRPr lang="en-US" smtClean="0"/>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z="2400" dirty="0" smtClean="0"/>
          </a:p>
        </p:txBody>
      </p:sp>
      <p:sp>
        <p:nvSpPr>
          <p:cNvPr id="9219" name="Content Placeholder 2"/>
          <p:cNvSpPr>
            <a:spLocks noGrp="1"/>
          </p:cNvSpPr>
          <p:nvPr>
            <p:ph idx="1"/>
          </p:nvPr>
        </p:nvSpPr>
        <p:spPr>
          <a:xfrm>
            <a:off x="457200" y="228600"/>
            <a:ext cx="8229600" cy="6400800"/>
          </a:xfrm>
        </p:spPr>
        <p:txBody>
          <a:bodyPr/>
          <a:lstStyle/>
          <a:p>
            <a:pPr eaLnBrk="1" hangingPunct="1">
              <a:buFont typeface="Wingdings" pitchFamily="2" charset="2"/>
              <a:buChar char=""/>
            </a:pPr>
            <a:r>
              <a:rPr lang="en-US" smtClean="0"/>
              <a:t>The above conditions will be discussed under the headings:- definition, causes , clinical features, diagnosis and management </a:t>
            </a:r>
          </a:p>
          <a:p>
            <a:pPr algn="ctr" eaLnBrk="1" hangingPunct="1">
              <a:buFont typeface="Wingdings" pitchFamily="2" charset="2"/>
              <a:buChar char=""/>
            </a:pPr>
            <a:r>
              <a:rPr lang="en-US" u="sng" smtClean="0"/>
              <a:t>ANATOMY &amp;PHYSIOLOGY</a:t>
            </a:r>
          </a:p>
          <a:p>
            <a:pPr eaLnBrk="1" hangingPunct="1">
              <a:buFont typeface="Wingdings" pitchFamily="2" charset="2"/>
              <a:buChar char=""/>
            </a:pPr>
            <a:r>
              <a:rPr lang="en-US" smtClean="0"/>
              <a:t>The urinary system is composed of the kidneys, ureters, bladder and urethra.</a:t>
            </a:r>
          </a:p>
          <a:p>
            <a:pPr eaLnBrk="1" hangingPunct="1">
              <a:buFont typeface="Wingdings" pitchFamily="2" charset="2"/>
              <a:buChar char=""/>
            </a:pPr>
            <a:r>
              <a:rPr lang="en-US" smtClean="0"/>
              <a:t>The kidneys are located retroperitoneally from T12 to L3. The are surrounded by a fibrous capsule. They have an outer cortex and an inner medulla.</a:t>
            </a:r>
          </a:p>
          <a:p>
            <a:pPr eaLnBrk="1" hangingPunct="1">
              <a:buFont typeface="Wingdings" pitchFamily="2" charset="2"/>
              <a:buChar char=""/>
            </a:pPr>
            <a:r>
              <a:rPr lang="en-US" smtClean="0"/>
              <a:t>Blood supply is from the renal artery, a branch of the abdominal aorta. Kidneys are drained by the renal vein into the inferior vena cava.</a:t>
            </a:r>
          </a:p>
          <a:p>
            <a:pPr eaLnBrk="1" hangingPunct="1">
              <a:buFont typeface="Wingdings" pitchFamily="2" charset="2"/>
              <a:buChar char=""/>
            </a:pPr>
            <a:r>
              <a:rPr lang="en-US" smtClean="0"/>
              <a:t>The basic functional unit of the kidney is the nephron. There are approximately one million in each kidney.</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smtClean="0"/>
          </a:p>
        </p:txBody>
      </p:sp>
      <p:sp>
        <p:nvSpPr>
          <p:cNvPr id="46083" name="Content Placeholder 2"/>
          <p:cNvSpPr>
            <a:spLocks noGrp="1"/>
          </p:cNvSpPr>
          <p:nvPr>
            <p:ph idx="1"/>
          </p:nvPr>
        </p:nvSpPr>
        <p:spPr>
          <a:xfrm>
            <a:off x="457200" y="304800"/>
            <a:ext cx="8229600" cy="5821363"/>
          </a:xfrm>
        </p:spPr>
        <p:txBody>
          <a:bodyPr/>
          <a:lstStyle/>
          <a:p>
            <a:pPr eaLnBrk="1" hangingPunct="1">
              <a:buFont typeface="Arial" charset="0"/>
              <a:buNone/>
            </a:pPr>
            <a:r>
              <a:rPr lang="en-US" b="1" u="sng" smtClean="0"/>
              <a:t>Assessment &amp; diagnostic findings</a:t>
            </a:r>
          </a:p>
          <a:p>
            <a:pPr eaLnBrk="1" hangingPunct="1"/>
            <a:r>
              <a:rPr lang="en-US" smtClean="0"/>
              <a:t>Creatinine clearance and serum levels</a:t>
            </a:r>
          </a:p>
          <a:p>
            <a:pPr eaLnBrk="1" hangingPunct="1"/>
            <a:r>
              <a:rPr lang="en-US" smtClean="0"/>
              <a:t>BUN</a:t>
            </a:r>
          </a:p>
          <a:p>
            <a:pPr eaLnBrk="1" hangingPunct="1"/>
            <a:r>
              <a:rPr lang="en-US" smtClean="0"/>
              <a:t>Urine for culture and sensitivity</a:t>
            </a:r>
          </a:p>
          <a:p>
            <a:pPr eaLnBrk="1" hangingPunct="1"/>
            <a:r>
              <a:rPr lang="en-US" smtClean="0"/>
              <a:t>IV urogram to assess extent of disease</a:t>
            </a:r>
          </a:p>
          <a:p>
            <a:pPr eaLnBrk="1" hangingPunct="1"/>
            <a:endParaRPr lang="en-US" smtClean="0"/>
          </a:p>
          <a:p>
            <a:pPr eaLnBrk="1" hangingPunct="1">
              <a:buFont typeface="Arial" charset="0"/>
              <a:buNone/>
            </a:pPr>
            <a:r>
              <a:rPr lang="en-US" b="1" u="sng" smtClean="0"/>
              <a:t>MANAGEMENT</a:t>
            </a:r>
          </a:p>
          <a:p>
            <a:pPr eaLnBrk="1" hangingPunct="1"/>
            <a:r>
              <a:rPr lang="en-US" smtClean="0"/>
              <a:t>Antibiotics based on culture and sensitivity</a:t>
            </a:r>
          </a:p>
          <a:p>
            <a:pPr eaLnBrk="1" hangingPunct="1"/>
            <a:r>
              <a:rPr lang="en-US" smtClean="0"/>
              <a:t>Nitrofurantoin is used to supress bacterial growth 50-100mg 1 week.</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57200" y="0"/>
            <a:ext cx="8229600" cy="914400"/>
          </a:xfrm>
        </p:spPr>
        <p:txBody>
          <a:bodyPr/>
          <a:lstStyle/>
          <a:p>
            <a:pPr eaLnBrk="1" hangingPunct="1"/>
            <a:r>
              <a:rPr lang="en-US" sz="2600" b="1" u="sng" smtClean="0"/>
              <a:t>NURSING MANAGEMENT </a:t>
            </a:r>
            <a:r>
              <a:rPr lang="en-US" sz="2600" smtClean="0"/>
              <a:t>( ACUTE &amp; CHRONIC)</a:t>
            </a:r>
            <a:endParaRPr lang="en-US" sz="2600" b="1" u="sng" smtClean="0"/>
          </a:p>
        </p:txBody>
      </p:sp>
      <p:sp>
        <p:nvSpPr>
          <p:cNvPr id="3" name="Content Placeholder 2"/>
          <p:cNvSpPr>
            <a:spLocks noGrp="1"/>
          </p:cNvSpPr>
          <p:nvPr>
            <p:ph idx="1"/>
          </p:nvPr>
        </p:nvSpPr>
        <p:spPr>
          <a:xfrm>
            <a:off x="228600" y="1066800"/>
            <a:ext cx="8686800" cy="5638800"/>
          </a:xfrm>
        </p:spPr>
        <p:txBody>
          <a:bodyPr rtlCol="0">
            <a:normAutofit/>
          </a:bodyPr>
          <a:lstStyle/>
          <a:p>
            <a:pPr marL="274320" indent="-274320" eaLnBrk="1" fontAlgn="auto" hangingPunct="1">
              <a:spcAft>
                <a:spcPts val="0"/>
              </a:spcAft>
              <a:buClr>
                <a:schemeClr val="accent3"/>
              </a:buClr>
              <a:buFont typeface="Arial" pitchFamily="34" charset="0"/>
              <a:buChar char="•"/>
              <a:defRPr/>
            </a:pPr>
            <a:r>
              <a:rPr lang="en-US" u="sng" dirty="0" smtClean="0"/>
              <a:t>Assess</a:t>
            </a:r>
            <a:r>
              <a:rPr lang="en-US" dirty="0" smtClean="0"/>
              <a:t>- hydration status, nutritional status, voiding pattern, vital signs, pain.</a:t>
            </a:r>
          </a:p>
          <a:p>
            <a:pPr marL="274320" indent="-274320" eaLnBrk="1" fontAlgn="auto" hangingPunct="1">
              <a:spcAft>
                <a:spcPts val="0"/>
              </a:spcAft>
              <a:buClr>
                <a:schemeClr val="accent3"/>
              </a:buClr>
              <a:buFont typeface="Arial" pitchFamily="34" charset="0"/>
              <a:buChar char="•"/>
              <a:defRPr/>
            </a:pPr>
            <a:r>
              <a:rPr lang="en-US" u="sng" dirty="0" smtClean="0"/>
              <a:t>Possible nursing diagnosis;</a:t>
            </a:r>
          </a:p>
          <a:p>
            <a:pPr marL="514350" indent="-514350" eaLnBrk="1" fontAlgn="auto" hangingPunct="1">
              <a:spcAft>
                <a:spcPts val="0"/>
              </a:spcAft>
              <a:buClr>
                <a:schemeClr val="accent3"/>
              </a:buClr>
              <a:buFont typeface="+mj-lt"/>
              <a:buAutoNum type="arabicPeriod"/>
              <a:defRPr/>
            </a:pPr>
            <a:r>
              <a:rPr lang="en-US" dirty="0" smtClean="0"/>
              <a:t>Pain related to inflammation of the kidney as evidenced by…</a:t>
            </a:r>
          </a:p>
          <a:p>
            <a:pPr marL="514350" indent="-514350" eaLnBrk="1" fontAlgn="auto" hangingPunct="1">
              <a:spcAft>
                <a:spcPts val="0"/>
              </a:spcAft>
              <a:buClr>
                <a:schemeClr val="accent3"/>
              </a:buClr>
              <a:buFont typeface="+mj-lt"/>
              <a:buAutoNum type="arabicPeriod"/>
              <a:defRPr/>
            </a:pPr>
            <a:r>
              <a:rPr lang="en-US" dirty="0" smtClean="0"/>
              <a:t>Altered nutrition less than body requirements related to loss of appetite…</a:t>
            </a:r>
          </a:p>
          <a:p>
            <a:pPr marL="514350" indent="-514350" eaLnBrk="1" fontAlgn="auto" hangingPunct="1">
              <a:spcAft>
                <a:spcPts val="0"/>
              </a:spcAft>
              <a:buClr>
                <a:schemeClr val="accent3"/>
              </a:buClr>
              <a:buFont typeface="+mj-lt"/>
              <a:buAutoNum type="arabicPeriod"/>
              <a:defRPr/>
            </a:pPr>
            <a:r>
              <a:rPr lang="en-US" dirty="0" smtClean="0"/>
              <a:t>Altered body fluid and electrolyte balance related to excessive urination…</a:t>
            </a:r>
          </a:p>
          <a:p>
            <a:pPr marL="514350" indent="-514350" eaLnBrk="1" fontAlgn="auto" hangingPunct="1">
              <a:spcAft>
                <a:spcPts val="0"/>
              </a:spcAft>
              <a:buClr>
                <a:schemeClr val="accent3"/>
              </a:buClr>
              <a:buFont typeface="+mj-lt"/>
              <a:buAutoNum type="arabicPeriod"/>
              <a:defRPr/>
            </a:pPr>
            <a:r>
              <a:rPr lang="en-US" dirty="0" smtClean="0"/>
              <a:t>Knowledge deficit related to disease process…</a:t>
            </a:r>
            <a:endParaRPr lang="en-US" dirty="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457200" y="304800"/>
            <a:ext cx="8229600" cy="5821363"/>
          </a:xfrm>
        </p:spPr>
        <p:txBody>
          <a:bodyPr rtlCol="0">
            <a:normAutofit/>
          </a:bodyPr>
          <a:lstStyle/>
          <a:p>
            <a:pPr marL="274320" indent="-274320" eaLnBrk="1" fontAlgn="auto" hangingPunct="1">
              <a:spcAft>
                <a:spcPts val="0"/>
              </a:spcAft>
              <a:buClr>
                <a:schemeClr val="accent3"/>
              </a:buClr>
              <a:buFont typeface="Arial" pitchFamily="34" charset="0"/>
              <a:buChar char="•"/>
              <a:defRPr/>
            </a:pPr>
            <a:r>
              <a:rPr lang="en-US" u="sng" dirty="0" smtClean="0"/>
              <a:t>Interventions</a:t>
            </a:r>
          </a:p>
          <a:p>
            <a:pPr marL="514350" indent="-514350" eaLnBrk="1" fontAlgn="auto" hangingPunct="1">
              <a:spcAft>
                <a:spcPts val="0"/>
              </a:spcAft>
              <a:buClr>
                <a:schemeClr val="accent3"/>
              </a:buClr>
              <a:buFont typeface="+mj-lt"/>
              <a:buAutoNum type="arabicPeriod"/>
              <a:defRPr/>
            </a:pPr>
            <a:r>
              <a:rPr lang="en-US" dirty="0" smtClean="0"/>
              <a:t>Give antibiotic medication and anti inflammatory drugs.</a:t>
            </a:r>
          </a:p>
          <a:p>
            <a:pPr marL="514350" indent="-514350" eaLnBrk="1" fontAlgn="auto" hangingPunct="1">
              <a:spcAft>
                <a:spcPts val="0"/>
              </a:spcAft>
              <a:buClr>
                <a:schemeClr val="accent3"/>
              </a:buClr>
              <a:buFont typeface="+mj-lt"/>
              <a:buAutoNum type="arabicPeriod"/>
              <a:defRPr/>
            </a:pPr>
            <a:r>
              <a:rPr lang="en-US" dirty="0" smtClean="0"/>
              <a:t>Give a balanced diet, small frequent meals and monitor weight.</a:t>
            </a:r>
          </a:p>
          <a:p>
            <a:pPr marL="514350" indent="-514350" eaLnBrk="1" fontAlgn="auto" hangingPunct="1">
              <a:spcAft>
                <a:spcPts val="0"/>
              </a:spcAft>
              <a:buClr>
                <a:schemeClr val="accent3"/>
              </a:buClr>
              <a:buFont typeface="+mj-lt"/>
              <a:buAutoNum type="arabicPeriod"/>
              <a:defRPr/>
            </a:pPr>
            <a:r>
              <a:rPr lang="en-US" dirty="0" smtClean="0"/>
              <a:t>Monitor urine output through a strict input- output chart. Give plenty of fluids(3-4 </a:t>
            </a:r>
            <a:r>
              <a:rPr lang="en-US" dirty="0" err="1" smtClean="0"/>
              <a:t>litres</a:t>
            </a:r>
            <a:r>
              <a:rPr lang="en-US" dirty="0" smtClean="0"/>
              <a:t> per day).</a:t>
            </a:r>
          </a:p>
          <a:p>
            <a:pPr marL="514350" indent="-514350" eaLnBrk="1" fontAlgn="auto" hangingPunct="1">
              <a:spcAft>
                <a:spcPts val="0"/>
              </a:spcAft>
              <a:buClr>
                <a:schemeClr val="accent3"/>
              </a:buClr>
              <a:buFont typeface="+mj-lt"/>
              <a:buAutoNum type="arabicPeriod"/>
              <a:defRPr/>
            </a:pPr>
            <a:r>
              <a:rPr lang="en-US" dirty="0" smtClean="0"/>
              <a:t>Health education on drug compliance and hygiene( perineal), importance of plenty of fluids, regular bladder emptying.</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762000"/>
          </a:xfrm>
        </p:spPr>
        <p:txBody>
          <a:bodyPr/>
          <a:lstStyle/>
          <a:p>
            <a:pPr eaLnBrk="1" hangingPunct="1"/>
            <a:r>
              <a:rPr lang="en-US" sz="2600" b="1" u="sng" smtClean="0"/>
              <a:t>CYSTITIS </a:t>
            </a:r>
          </a:p>
        </p:txBody>
      </p:sp>
      <p:sp>
        <p:nvSpPr>
          <p:cNvPr id="45059" name="Content Placeholder 2"/>
          <p:cNvSpPr>
            <a:spLocks noGrp="1"/>
          </p:cNvSpPr>
          <p:nvPr>
            <p:ph idx="1"/>
          </p:nvPr>
        </p:nvSpPr>
        <p:spPr>
          <a:xfrm>
            <a:off x="457200" y="838200"/>
            <a:ext cx="8229600" cy="6019800"/>
          </a:xfrm>
        </p:spPr>
        <p:txBody>
          <a:bodyPr rtlCol="0">
            <a:normAutofit lnSpcReduction="10000"/>
          </a:bodyPr>
          <a:lstStyle/>
          <a:p>
            <a:pPr marL="274320" indent="-274320" eaLnBrk="1" fontAlgn="auto" hangingPunct="1">
              <a:spcAft>
                <a:spcPts val="0"/>
              </a:spcAft>
              <a:buClr>
                <a:schemeClr val="accent3"/>
              </a:buClr>
              <a:buFont typeface="Arial" pitchFamily="34" charset="0"/>
              <a:buChar char="•"/>
              <a:defRPr/>
            </a:pPr>
            <a:r>
              <a:rPr lang="en-US" smtClean="0"/>
              <a:t>It is inflammation of the bladder from any cause, but most often is secondary to bacterial infection.</a:t>
            </a:r>
          </a:p>
          <a:p>
            <a:pPr marL="274320" indent="-274320" eaLnBrk="1" fontAlgn="auto" hangingPunct="1">
              <a:spcAft>
                <a:spcPts val="0"/>
              </a:spcAft>
              <a:buClr>
                <a:schemeClr val="accent3"/>
              </a:buClr>
              <a:buFont typeface="Arial" charset="0"/>
              <a:buNone/>
              <a:defRPr/>
            </a:pPr>
            <a:r>
              <a:rPr lang="en-US" b="1" u="sng" smtClean="0"/>
              <a:t>Causes</a:t>
            </a:r>
          </a:p>
          <a:p>
            <a:pPr marL="274320" indent="-274320" eaLnBrk="1" fontAlgn="auto" hangingPunct="1">
              <a:spcAft>
                <a:spcPts val="0"/>
              </a:spcAft>
              <a:buClr>
                <a:schemeClr val="accent3"/>
              </a:buClr>
              <a:buFont typeface="Arial" pitchFamily="34" charset="0"/>
              <a:buChar char="•"/>
              <a:defRPr/>
            </a:pPr>
            <a:r>
              <a:rPr lang="en-US" i="1" u="sng" smtClean="0"/>
              <a:t>Escherichia</a:t>
            </a:r>
            <a:r>
              <a:rPr lang="en-US" i="1" smtClean="0"/>
              <a:t> </a:t>
            </a:r>
            <a:r>
              <a:rPr lang="en-US" i="1" u="sng" smtClean="0"/>
              <a:t>coli</a:t>
            </a:r>
          </a:p>
          <a:p>
            <a:pPr marL="274320" indent="-274320" eaLnBrk="1" fontAlgn="auto" hangingPunct="1">
              <a:spcAft>
                <a:spcPts val="0"/>
              </a:spcAft>
              <a:buClr>
                <a:schemeClr val="accent3"/>
              </a:buClr>
              <a:buFont typeface="Arial" pitchFamily="34" charset="0"/>
              <a:buChar char="•"/>
              <a:defRPr/>
            </a:pPr>
            <a:r>
              <a:rPr lang="en-US" i="1" u="sng" smtClean="0"/>
              <a:t>Pseudomonas</a:t>
            </a:r>
            <a:r>
              <a:rPr lang="en-US" i="1" smtClean="0"/>
              <a:t> </a:t>
            </a:r>
            <a:r>
              <a:rPr lang="en-US" i="1" u="sng" smtClean="0"/>
              <a:t>aeruginosa</a:t>
            </a:r>
          </a:p>
          <a:p>
            <a:pPr marL="274320" indent="-274320" eaLnBrk="1" fontAlgn="auto" hangingPunct="1">
              <a:spcAft>
                <a:spcPts val="0"/>
              </a:spcAft>
              <a:buClr>
                <a:schemeClr val="accent3"/>
              </a:buClr>
              <a:buFont typeface="Arial" charset="0"/>
              <a:buNone/>
              <a:defRPr/>
            </a:pPr>
            <a:r>
              <a:rPr lang="en-US" b="1" u="sng" smtClean="0"/>
              <a:t>Signs &amp; symptoms</a:t>
            </a:r>
          </a:p>
          <a:p>
            <a:pPr marL="274320" indent="-274320" eaLnBrk="1" fontAlgn="auto" hangingPunct="1">
              <a:spcAft>
                <a:spcPts val="0"/>
              </a:spcAft>
              <a:buClr>
                <a:schemeClr val="accent3"/>
              </a:buClr>
              <a:buFont typeface="Arial" pitchFamily="34" charset="0"/>
              <a:buChar char="•"/>
              <a:defRPr/>
            </a:pPr>
            <a:r>
              <a:rPr lang="en-US" smtClean="0"/>
              <a:t>Pain/ burning sensation on urination- dysuria</a:t>
            </a:r>
          </a:p>
          <a:p>
            <a:pPr marL="274320" indent="-274320" eaLnBrk="1" fontAlgn="auto" hangingPunct="1">
              <a:spcAft>
                <a:spcPts val="0"/>
              </a:spcAft>
              <a:buClr>
                <a:schemeClr val="accent3"/>
              </a:buClr>
              <a:buFont typeface="Arial" pitchFamily="34" charset="0"/>
              <a:buChar char="•"/>
              <a:defRPr/>
            </a:pPr>
            <a:r>
              <a:rPr lang="en-US" smtClean="0"/>
              <a:t>Frequency- more than once every three hours</a:t>
            </a:r>
          </a:p>
          <a:p>
            <a:pPr marL="274320" indent="-274320" eaLnBrk="1" fontAlgn="auto" hangingPunct="1">
              <a:spcAft>
                <a:spcPts val="0"/>
              </a:spcAft>
              <a:buClr>
                <a:schemeClr val="accent3"/>
              </a:buClr>
              <a:buFont typeface="Arial" pitchFamily="34" charset="0"/>
              <a:buChar char="•"/>
              <a:defRPr/>
            </a:pPr>
            <a:r>
              <a:rPr lang="en-US" smtClean="0"/>
              <a:t>Urgency</a:t>
            </a:r>
          </a:p>
          <a:p>
            <a:pPr marL="274320" indent="-274320" eaLnBrk="1" fontAlgn="auto" hangingPunct="1">
              <a:spcAft>
                <a:spcPts val="0"/>
              </a:spcAft>
              <a:buClr>
                <a:schemeClr val="accent3"/>
              </a:buClr>
              <a:buFont typeface="Arial" pitchFamily="34" charset="0"/>
              <a:buChar char="•"/>
              <a:defRPr/>
            </a:pPr>
            <a:r>
              <a:rPr lang="en-US" smtClean="0"/>
              <a:t>Feeling of incomplete voiding</a:t>
            </a:r>
          </a:p>
          <a:p>
            <a:pPr marL="274320" indent="-274320" eaLnBrk="1" fontAlgn="auto" hangingPunct="1">
              <a:spcAft>
                <a:spcPts val="0"/>
              </a:spcAft>
              <a:buClr>
                <a:schemeClr val="accent3"/>
              </a:buClr>
              <a:buFont typeface="Arial" pitchFamily="34" charset="0"/>
              <a:buChar char="•"/>
              <a:defRPr/>
            </a:pPr>
            <a:r>
              <a:rPr lang="en-US" smtClean="0"/>
              <a:t>Cloudy urine</a:t>
            </a:r>
          </a:p>
          <a:p>
            <a:pPr marL="274320" indent="-274320" eaLnBrk="1" fontAlgn="auto" hangingPunct="1">
              <a:spcAft>
                <a:spcPts val="0"/>
              </a:spcAft>
              <a:buClr>
                <a:schemeClr val="accent3"/>
              </a:buClr>
              <a:buFont typeface="Arial" pitchFamily="34" charset="0"/>
              <a:buChar char="•"/>
              <a:defRPr/>
            </a:pPr>
            <a:r>
              <a:rPr lang="en-US" smtClean="0"/>
              <a:t>Hematuria</a:t>
            </a:r>
          </a:p>
          <a:p>
            <a:pPr marL="274320" indent="-274320" eaLnBrk="1" fontAlgn="auto" hangingPunct="1">
              <a:spcAft>
                <a:spcPts val="0"/>
              </a:spcAft>
              <a:buClr>
                <a:schemeClr val="accent3"/>
              </a:buClr>
              <a:buFont typeface="Arial" pitchFamily="34" charset="0"/>
              <a:buChar char="•"/>
              <a:defRPr/>
            </a:pPr>
            <a:r>
              <a:rPr lang="en-US" smtClean="0"/>
              <a:t>Lower abdominal pain</a:t>
            </a:r>
            <a:r>
              <a:rPr lang="en-US" b="1" u="sng" smtClean="0"/>
              <a:t> </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43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smtClean="0"/>
          </a:p>
        </p:txBody>
      </p:sp>
      <p:sp>
        <p:nvSpPr>
          <p:cNvPr id="50179" name="Content Placeholder 2"/>
          <p:cNvSpPr>
            <a:spLocks noGrp="1"/>
          </p:cNvSpPr>
          <p:nvPr>
            <p:ph idx="1"/>
          </p:nvPr>
        </p:nvSpPr>
        <p:spPr>
          <a:xfrm>
            <a:off x="457200" y="304800"/>
            <a:ext cx="8229600" cy="5821363"/>
          </a:xfrm>
        </p:spPr>
        <p:txBody>
          <a:bodyPr/>
          <a:lstStyle/>
          <a:p>
            <a:pPr eaLnBrk="1" hangingPunct="1">
              <a:buFont typeface="Arial" charset="0"/>
              <a:buNone/>
            </a:pPr>
            <a:r>
              <a:rPr lang="en-US" b="1" u="sng" smtClean="0"/>
              <a:t>Diagnosis</a:t>
            </a:r>
          </a:p>
          <a:p>
            <a:pPr eaLnBrk="1" hangingPunct="1"/>
            <a:r>
              <a:rPr lang="en-US" smtClean="0"/>
              <a:t>Based on symptoms</a:t>
            </a:r>
          </a:p>
          <a:p>
            <a:pPr eaLnBrk="1" hangingPunct="1"/>
            <a:r>
              <a:rPr lang="en-US" smtClean="0"/>
              <a:t>Presence of bacteria in urine( bacteria/ ml of urine in a midstream specimen).</a:t>
            </a:r>
          </a:p>
          <a:p>
            <a:pPr eaLnBrk="1" hangingPunct="1"/>
            <a:r>
              <a:rPr lang="en-US" smtClean="0"/>
              <a:t>Culture to identify causative organism.</a:t>
            </a:r>
          </a:p>
          <a:p>
            <a:pPr eaLnBrk="1" hangingPunct="1"/>
            <a:endParaRPr lang="en-US" smtClean="0"/>
          </a:p>
          <a:p>
            <a:pPr eaLnBrk="1" hangingPunct="1">
              <a:buFont typeface="Arial" charset="0"/>
              <a:buNone/>
            </a:pPr>
            <a:r>
              <a:rPr lang="en-US" b="1" u="sng" smtClean="0"/>
              <a:t>Treatment:</a:t>
            </a:r>
          </a:p>
          <a:p>
            <a:pPr eaLnBrk="1" hangingPunct="1"/>
            <a:r>
              <a:rPr lang="en-US" smtClean="0"/>
              <a:t>Acute- ciprofloxacin 100-500mg BD for 3-5 days</a:t>
            </a:r>
          </a:p>
          <a:p>
            <a:pPr eaLnBrk="1" hangingPunct="1"/>
            <a:r>
              <a:rPr lang="en-US" smtClean="0"/>
              <a:t>Nalidixic acid 500mg- 1g QID for 1 week</a:t>
            </a:r>
          </a:p>
          <a:p>
            <a:pPr eaLnBrk="1" hangingPunct="1"/>
            <a:r>
              <a:rPr lang="en-US" smtClean="0"/>
              <a:t>If chronic, cefadroxil 500mg-1g BD for 5 days.</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0"/>
            <a:ext cx="8229600" cy="762000"/>
          </a:xfrm>
        </p:spPr>
        <p:txBody>
          <a:bodyPr/>
          <a:lstStyle/>
          <a:p>
            <a:pPr eaLnBrk="1" hangingPunct="1"/>
            <a:r>
              <a:rPr lang="en-US" sz="2600" b="1" u="sng" smtClean="0"/>
              <a:t>URETHRITIS</a:t>
            </a:r>
          </a:p>
        </p:txBody>
      </p:sp>
      <p:sp>
        <p:nvSpPr>
          <p:cNvPr id="51203" name="Content Placeholder 2"/>
          <p:cNvSpPr>
            <a:spLocks noGrp="1"/>
          </p:cNvSpPr>
          <p:nvPr>
            <p:ph idx="1"/>
          </p:nvPr>
        </p:nvSpPr>
        <p:spPr>
          <a:xfrm>
            <a:off x="152400" y="990600"/>
            <a:ext cx="8839200" cy="5867400"/>
          </a:xfrm>
        </p:spPr>
        <p:txBody>
          <a:bodyPr/>
          <a:lstStyle/>
          <a:p>
            <a:pPr eaLnBrk="1" hangingPunct="1"/>
            <a:r>
              <a:rPr lang="en-US" dirty="0" smtClean="0"/>
              <a:t>It is bacterial inflammation of the urethra, either gonococcal or non-gonococcal.</a:t>
            </a:r>
          </a:p>
          <a:p>
            <a:pPr eaLnBrk="1" hangingPunct="1"/>
            <a:r>
              <a:rPr lang="en-US" b="1" u="sng" dirty="0" smtClean="0"/>
              <a:t>Clinical features:</a:t>
            </a:r>
          </a:p>
          <a:p>
            <a:pPr eaLnBrk="1" hangingPunct="1">
              <a:buNone/>
            </a:pPr>
            <a:r>
              <a:rPr lang="en-US" u="sng" dirty="0" smtClean="0">
                <a:solidFill>
                  <a:srgbClr val="FF0000"/>
                </a:solidFill>
              </a:rPr>
              <a:t>Gonococcal</a:t>
            </a:r>
          </a:p>
          <a:p>
            <a:pPr eaLnBrk="1" hangingPunct="1">
              <a:buFont typeface="Arial" charset="0"/>
              <a:buNone/>
            </a:pPr>
            <a:endParaRPr lang="en-US" u="sng" dirty="0" smtClean="0"/>
          </a:p>
          <a:p>
            <a:pPr eaLnBrk="1" hangingPunct="1"/>
            <a:endParaRPr lang="en-US" dirty="0" smtClean="0"/>
          </a:p>
        </p:txBody>
      </p:sp>
      <p:graphicFrame>
        <p:nvGraphicFramePr>
          <p:cNvPr id="4" name="Table 3"/>
          <p:cNvGraphicFramePr>
            <a:graphicFrameLocks noGrp="1"/>
          </p:cNvGraphicFramePr>
          <p:nvPr/>
        </p:nvGraphicFramePr>
        <p:xfrm>
          <a:off x="1295400" y="2971800"/>
          <a:ext cx="7239000" cy="3627120"/>
        </p:xfrm>
        <a:graphic>
          <a:graphicData uri="http://schemas.openxmlformats.org/drawingml/2006/table">
            <a:tbl>
              <a:tblPr firstRow="1" bandRow="1">
                <a:tableStyleId>{5C22544A-7EE6-4342-B048-85BDC9FD1C3A}</a:tableStyleId>
              </a:tblPr>
              <a:tblGrid>
                <a:gridCol w="3352800"/>
                <a:gridCol w="3886200"/>
              </a:tblGrid>
              <a:tr h="0">
                <a:tc>
                  <a:txBody>
                    <a:bodyPr/>
                    <a:lstStyle/>
                    <a:p>
                      <a:r>
                        <a:rPr lang="en-US" dirty="0" smtClean="0">
                          <a:solidFill>
                            <a:schemeClr val="tx1"/>
                          </a:solidFill>
                        </a:rPr>
                        <a:t>Males</a:t>
                      </a:r>
                      <a:r>
                        <a:rPr lang="en-US" baseline="0" dirty="0" smtClean="0">
                          <a:solidFill>
                            <a:schemeClr val="tx1"/>
                          </a:solidFill>
                        </a:rPr>
                        <a:t> </a:t>
                      </a:r>
                      <a:endParaRPr lang="en-US" dirty="0">
                        <a:solidFill>
                          <a:schemeClr val="tx1"/>
                        </a:solidFill>
                      </a:endParaRPr>
                    </a:p>
                  </a:txBody>
                  <a:tcPr/>
                </a:tc>
                <a:tc>
                  <a:txBody>
                    <a:bodyPr/>
                    <a:lstStyle/>
                    <a:p>
                      <a:r>
                        <a:rPr lang="en-US" sz="2600" dirty="0" smtClean="0">
                          <a:solidFill>
                            <a:schemeClr val="tx1"/>
                          </a:solidFill>
                        </a:rPr>
                        <a:t>females</a:t>
                      </a:r>
                      <a:endParaRPr lang="en-US" sz="2600" dirty="0">
                        <a:solidFill>
                          <a:schemeClr val="tx1"/>
                        </a:solidFill>
                      </a:endParaRPr>
                    </a:p>
                  </a:txBody>
                  <a:tcPr/>
                </a:tc>
              </a:tr>
              <a:tr h="3027680">
                <a:tc>
                  <a:txBody>
                    <a:bodyPr/>
                    <a:lstStyle/>
                    <a:p>
                      <a:pPr>
                        <a:buFont typeface="Arial" pitchFamily="34" charset="0"/>
                        <a:buChar char="•"/>
                      </a:pPr>
                      <a:r>
                        <a:rPr lang="en-US" sz="2600" dirty="0" err="1" smtClean="0"/>
                        <a:t>Inflammed</a:t>
                      </a:r>
                      <a:r>
                        <a:rPr lang="en-US" sz="2600" dirty="0" smtClean="0"/>
                        <a:t> urethra</a:t>
                      </a:r>
                    </a:p>
                    <a:p>
                      <a:pPr>
                        <a:buFont typeface="Arial" pitchFamily="34" charset="0"/>
                        <a:buChar char="•"/>
                      </a:pPr>
                      <a:r>
                        <a:rPr lang="en-US" sz="2600" dirty="0" smtClean="0"/>
                        <a:t>Pus</a:t>
                      </a:r>
                      <a:r>
                        <a:rPr lang="en-US" sz="2600" baseline="0" dirty="0" smtClean="0"/>
                        <a:t> in urine</a:t>
                      </a:r>
                    </a:p>
                    <a:p>
                      <a:pPr>
                        <a:buFont typeface="Arial" pitchFamily="34" charset="0"/>
                        <a:buChar char="•"/>
                      </a:pPr>
                      <a:r>
                        <a:rPr lang="en-US" sz="2600" baseline="0" dirty="0" err="1" smtClean="0"/>
                        <a:t>Polyuria</a:t>
                      </a:r>
                      <a:endParaRPr lang="en-US" sz="2600" baseline="0" dirty="0" smtClean="0"/>
                    </a:p>
                    <a:p>
                      <a:pPr>
                        <a:buFont typeface="Arial" pitchFamily="34" charset="0"/>
                        <a:buChar char="•"/>
                      </a:pPr>
                      <a:r>
                        <a:rPr lang="en-US" sz="2600" baseline="0" dirty="0" smtClean="0"/>
                        <a:t>Occurs 3-14 days</a:t>
                      </a:r>
                    </a:p>
                    <a:p>
                      <a:pPr>
                        <a:buFont typeface="Arial" pitchFamily="34" charset="0"/>
                        <a:buChar char="•"/>
                      </a:pPr>
                      <a:r>
                        <a:rPr lang="en-US" sz="2600" baseline="0" dirty="0" err="1" smtClean="0"/>
                        <a:t>Prostatitis</a:t>
                      </a:r>
                      <a:r>
                        <a:rPr lang="en-US" sz="2600" baseline="0" dirty="0" smtClean="0"/>
                        <a:t> and </a:t>
                      </a:r>
                      <a:r>
                        <a:rPr lang="en-US" sz="2600" baseline="0" dirty="0" err="1" smtClean="0"/>
                        <a:t>epididymitis</a:t>
                      </a:r>
                      <a:endParaRPr lang="en-US" sz="2600" baseline="0" dirty="0" smtClean="0"/>
                    </a:p>
                    <a:p>
                      <a:pPr>
                        <a:buFont typeface="Arial" pitchFamily="34" charset="0"/>
                        <a:buChar char="•"/>
                      </a:pPr>
                      <a:r>
                        <a:rPr lang="en-US" sz="2600" baseline="0" dirty="0" smtClean="0"/>
                        <a:t>Dysuria</a:t>
                      </a:r>
                    </a:p>
                    <a:p>
                      <a:endParaRPr lang="en-US" dirty="0"/>
                    </a:p>
                  </a:txBody>
                  <a:tcPr/>
                </a:tc>
                <a:tc>
                  <a:txBody>
                    <a:bodyPr/>
                    <a:lstStyle/>
                    <a:p>
                      <a:pPr>
                        <a:buFont typeface="Arial" pitchFamily="34" charset="0"/>
                        <a:buChar char="•"/>
                      </a:pPr>
                      <a:r>
                        <a:rPr lang="en-US" sz="2600" dirty="0" smtClean="0"/>
                        <a:t>Discharge- not always</a:t>
                      </a:r>
                    </a:p>
                    <a:p>
                      <a:pPr>
                        <a:buFont typeface="Arial" pitchFamily="34" charset="0"/>
                        <a:buChar char="•"/>
                      </a:pPr>
                      <a:r>
                        <a:rPr lang="en-US" sz="2600" dirty="0" smtClean="0"/>
                        <a:t>Lower Abdominal</a:t>
                      </a:r>
                      <a:r>
                        <a:rPr lang="en-US" sz="2600" baseline="0" dirty="0" smtClean="0"/>
                        <a:t> Pains</a:t>
                      </a:r>
                    </a:p>
                    <a:p>
                      <a:pPr>
                        <a:buFont typeface="Arial" pitchFamily="34" charset="0"/>
                        <a:buChar char="•"/>
                      </a:pPr>
                      <a:r>
                        <a:rPr lang="en-US" sz="2600" baseline="0" dirty="0" smtClean="0"/>
                        <a:t>Pelvic Inflammatory Disease</a:t>
                      </a:r>
                      <a:endParaRPr lang="en-US" sz="2600" dirty="0"/>
                    </a:p>
                  </a:txBody>
                  <a:tcPr/>
                </a:tc>
              </a:tr>
            </a:tbl>
          </a:graphicData>
        </a:graphic>
      </p:graphicFrame>
      <p:sp>
        <p:nvSpPr>
          <p:cNvPr id="5" name="Slide Number Placeholder 4"/>
          <p:cNvSpPr>
            <a:spLocks noGrp="1"/>
          </p:cNvSpPr>
          <p:nvPr>
            <p:ph type="sldNum" sz="quarter" idx="12"/>
          </p:nvPr>
        </p:nvSpPr>
        <p:spPr/>
        <p:txBody>
          <a:bodyPr/>
          <a:lstStyle/>
          <a:p>
            <a:pPr>
              <a:defRPr/>
            </a:pPr>
            <a:fld id="{A5E6861E-3C3C-4F40-9231-9E3E4559899C}" type="slidenum">
              <a:rPr lang="en-US" smtClean="0"/>
              <a:pPr>
                <a:defRPr/>
              </a:pPr>
              <a:t>45</a:t>
            </a:fld>
            <a:endParaRPr lang="en-US"/>
          </a:p>
        </p:txBody>
      </p:sp>
      <p:sp>
        <p:nvSpPr>
          <p:cNvPr id="6" name="Footer Placeholder 5"/>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52227" name="Content Placeholder 2"/>
          <p:cNvSpPr>
            <a:spLocks noGrp="1"/>
          </p:cNvSpPr>
          <p:nvPr>
            <p:ph idx="1"/>
          </p:nvPr>
        </p:nvSpPr>
        <p:spPr>
          <a:xfrm>
            <a:off x="228600" y="457200"/>
            <a:ext cx="8763000" cy="6705600"/>
          </a:xfrm>
        </p:spPr>
        <p:txBody>
          <a:bodyPr/>
          <a:lstStyle/>
          <a:p>
            <a:pPr eaLnBrk="1" hangingPunct="1">
              <a:buNone/>
            </a:pPr>
            <a:r>
              <a:rPr lang="en-US" dirty="0" smtClean="0">
                <a:solidFill>
                  <a:srgbClr val="FF0000"/>
                </a:solidFill>
              </a:rPr>
              <a:t>Non- gonococcal </a:t>
            </a:r>
            <a:r>
              <a:rPr lang="en-US" dirty="0" smtClean="0"/>
              <a:t>( Chlamydia, Trichomonas)</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r>
              <a:rPr lang="en-US" dirty="0" smtClean="0"/>
              <a:t>NB: </a:t>
            </a:r>
            <a:r>
              <a:rPr lang="en-US" dirty="0" err="1" smtClean="0"/>
              <a:t>chlamydia</a:t>
            </a:r>
            <a:r>
              <a:rPr lang="en-US" dirty="0" smtClean="0"/>
              <a:t> is sensitive to tetracycline </a:t>
            </a:r>
            <a:r>
              <a:rPr lang="en-US" dirty="0" err="1" smtClean="0"/>
              <a:t>e.g</a:t>
            </a:r>
            <a:r>
              <a:rPr lang="en-US" dirty="0" smtClean="0"/>
              <a:t> </a:t>
            </a:r>
            <a:r>
              <a:rPr lang="en-US" dirty="0" err="1" smtClean="0"/>
              <a:t>doxycycline</a:t>
            </a:r>
            <a:r>
              <a:rPr lang="en-US" dirty="0" smtClean="0"/>
              <a:t>. </a:t>
            </a:r>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a:p>
            <a:pPr eaLnBrk="1" hangingPunct="1"/>
            <a:endParaRPr lang="en-US" dirty="0" smtClean="0"/>
          </a:p>
        </p:txBody>
      </p:sp>
      <p:graphicFrame>
        <p:nvGraphicFramePr>
          <p:cNvPr id="4" name="Table 3"/>
          <p:cNvGraphicFramePr>
            <a:graphicFrameLocks noGrp="1"/>
          </p:cNvGraphicFramePr>
          <p:nvPr/>
        </p:nvGraphicFramePr>
        <p:xfrm>
          <a:off x="762000" y="1371600"/>
          <a:ext cx="7543800" cy="1498600"/>
        </p:xfrm>
        <a:graphic>
          <a:graphicData uri="http://schemas.openxmlformats.org/drawingml/2006/table">
            <a:tbl>
              <a:tblPr firstRow="1" bandRow="1">
                <a:tableStyleId>{5C22544A-7EE6-4342-B048-85BDC9FD1C3A}</a:tableStyleId>
              </a:tblPr>
              <a:tblGrid>
                <a:gridCol w="3505200"/>
                <a:gridCol w="4038600"/>
              </a:tblGrid>
              <a:tr h="370840">
                <a:tc>
                  <a:txBody>
                    <a:bodyPr/>
                    <a:lstStyle/>
                    <a:p>
                      <a:r>
                        <a:rPr lang="en-US" dirty="0" smtClean="0">
                          <a:solidFill>
                            <a:schemeClr val="tx1"/>
                          </a:solidFill>
                        </a:rPr>
                        <a:t>males</a:t>
                      </a:r>
                      <a:endParaRPr lang="en-US" dirty="0">
                        <a:solidFill>
                          <a:schemeClr val="tx1"/>
                        </a:solidFill>
                      </a:endParaRPr>
                    </a:p>
                  </a:txBody>
                  <a:tcPr/>
                </a:tc>
                <a:tc>
                  <a:txBody>
                    <a:bodyPr/>
                    <a:lstStyle/>
                    <a:p>
                      <a:r>
                        <a:rPr lang="en-US" dirty="0" smtClean="0">
                          <a:solidFill>
                            <a:schemeClr val="tx1"/>
                          </a:solidFill>
                        </a:rPr>
                        <a:t>females</a:t>
                      </a:r>
                      <a:endParaRPr lang="en-US" dirty="0">
                        <a:solidFill>
                          <a:schemeClr val="tx1"/>
                        </a:solidFill>
                      </a:endParaRPr>
                    </a:p>
                  </a:txBody>
                  <a:tcPr/>
                </a:tc>
              </a:tr>
              <a:tr h="1127760">
                <a:tc>
                  <a:txBody>
                    <a:bodyPr/>
                    <a:lstStyle/>
                    <a:p>
                      <a:pPr>
                        <a:buFont typeface="Arial" pitchFamily="34" charset="0"/>
                        <a:buChar char="•"/>
                      </a:pPr>
                      <a:r>
                        <a:rPr lang="en-US" sz="2600" dirty="0" smtClean="0">
                          <a:solidFill>
                            <a:schemeClr val="tx1"/>
                          </a:solidFill>
                        </a:rPr>
                        <a:t>Mild-</a:t>
                      </a:r>
                      <a:r>
                        <a:rPr lang="en-US" sz="2600" baseline="0" dirty="0" smtClean="0">
                          <a:solidFill>
                            <a:schemeClr val="tx1"/>
                          </a:solidFill>
                        </a:rPr>
                        <a:t> severe dysuria</a:t>
                      </a:r>
                    </a:p>
                    <a:p>
                      <a:r>
                        <a:rPr lang="en-US" sz="2600" baseline="0" dirty="0" smtClean="0">
                          <a:solidFill>
                            <a:schemeClr val="tx1"/>
                          </a:solidFill>
                        </a:rPr>
                        <a:t>Scanty discharge</a:t>
                      </a:r>
                      <a:endParaRPr lang="en-US" sz="2600" dirty="0">
                        <a:solidFill>
                          <a:schemeClr val="tx1"/>
                        </a:solidFill>
                      </a:endParaRPr>
                    </a:p>
                  </a:txBody>
                  <a:tcPr/>
                </a:tc>
                <a:tc>
                  <a:txBody>
                    <a:bodyPr/>
                    <a:lstStyle/>
                    <a:p>
                      <a:pPr>
                        <a:buFont typeface="Arial" pitchFamily="34" charset="0"/>
                        <a:buChar char="•"/>
                      </a:pPr>
                      <a:r>
                        <a:rPr lang="en-US" sz="2600" dirty="0" smtClean="0"/>
                        <a:t>No symptoms before PID develops</a:t>
                      </a:r>
                      <a:endParaRPr lang="en-US" sz="2600" dirty="0"/>
                    </a:p>
                  </a:txBody>
                  <a:tcPr/>
                </a:tc>
              </a:tr>
            </a:tbl>
          </a:graphicData>
        </a:graphic>
      </p:graphicFrame>
      <p:sp>
        <p:nvSpPr>
          <p:cNvPr id="5" name="Slide Number Placeholder 4"/>
          <p:cNvSpPr>
            <a:spLocks noGrp="1"/>
          </p:cNvSpPr>
          <p:nvPr>
            <p:ph type="sldNum" sz="quarter" idx="12"/>
          </p:nvPr>
        </p:nvSpPr>
        <p:spPr/>
        <p:txBody>
          <a:bodyPr/>
          <a:lstStyle/>
          <a:p>
            <a:pPr>
              <a:defRPr/>
            </a:pPr>
            <a:fld id="{A5E6861E-3C3C-4F40-9231-9E3E4559899C}" type="slidenum">
              <a:rPr lang="en-US" smtClean="0"/>
              <a:pPr>
                <a:defRPr/>
              </a:pPr>
              <a:t>46</a:t>
            </a:fld>
            <a:endParaRPr lang="en-US"/>
          </a:p>
        </p:txBody>
      </p:sp>
      <p:sp>
        <p:nvSpPr>
          <p:cNvPr id="6" name="Footer Placeholder 5"/>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nchor="t"/>
          <a:lstStyle/>
          <a:p>
            <a:pPr eaLnBrk="1" hangingPunct="1"/>
            <a:r>
              <a:rPr lang="en-US" sz="2600" b="1" u="sng" dirty="0" smtClean="0"/>
              <a:t>NURSING MANAGEMENT OF A PATIENT WITH LOWER URINARY TRACT INFECTION( cystitis &amp; </a:t>
            </a:r>
            <a:r>
              <a:rPr lang="en-US" sz="2600" b="1" u="sng" dirty="0" err="1" smtClean="0"/>
              <a:t>urethritis</a:t>
            </a:r>
            <a:r>
              <a:rPr lang="en-US" sz="2600" b="1" u="sng" dirty="0" smtClean="0"/>
              <a:t>)</a:t>
            </a:r>
          </a:p>
        </p:txBody>
      </p:sp>
      <p:sp>
        <p:nvSpPr>
          <p:cNvPr id="3" name="Content Placeholder 2"/>
          <p:cNvSpPr>
            <a:spLocks noGrp="1"/>
          </p:cNvSpPr>
          <p:nvPr>
            <p:ph idx="1"/>
          </p:nvPr>
        </p:nvSpPr>
        <p:spPr>
          <a:xfrm>
            <a:off x="457200" y="1600200"/>
            <a:ext cx="8229600" cy="5257800"/>
          </a:xfrm>
        </p:spPr>
        <p:txBody>
          <a:bodyPr rtlCol="0">
            <a:normAutofit lnSpcReduction="10000"/>
          </a:bodyPr>
          <a:lstStyle/>
          <a:p>
            <a:pPr marL="274320" indent="-274320" eaLnBrk="1" fontAlgn="auto" hangingPunct="1">
              <a:spcAft>
                <a:spcPts val="0"/>
              </a:spcAft>
              <a:buClr>
                <a:schemeClr val="accent3"/>
              </a:buClr>
              <a:buFont typeface="Arial" pitchFamily="34" charset="0"/>
              <a:buChar char="•"/>
              <a:defRPr/>
            </a:pPr>
            <a:r>
              <a:rPr lang="en-US" dirty="0" smtClean="0"/>
              <a:t>Assessment: history of dysuria, urgency, frequency, amount and color. Risk factors e.g. history of cystoscopy, STI etc.</a:t>
            </a:r>
          </a:p>
          <a:p>
            <a:pPr marL="274320" indent="-274320" eaLnBrk="1" fontAlgn="auto" hangingPunct="1">
              <a:spcAft>
                <a:spcPts val="0"/>
              </a:spcAft>
              <a:buClr>
                <a:schemeClr val="accent3"/>
              </a:buClr>
              <a:buFont typeface="Arial" pitchFamily="34" charset="0"/>
              <a:buChar char="•"/>
              <a:defRPr/>
            </a:pPr>
            <a:r>
              <a:rPr lang="en-US" u="sng" dirty="0" smtClean="0"/>
              <a:t>Nursing diagnosis:</a:t>
            </a:r>
          </a:p>
          <a:p>
            <a:pPr marL="514350" indent="-514350" eaLnBrk="1" fontAlgn="auto" hangingPunct="1">
              <a:spcAft>
                <a:spcPts val="0"/>
              </a:spcAft>
              <a:buClr>
                <a:schemeClr val="accent3"/>
              </a:buClr>
              <a:buFont typeface="+mj-lt"/>
              <a:buAutoNum type="arabicPeriod"/>
              <a:defRPr/>
            </a:pPr>
            <a:r>
              <a:rPr lang="en-US" dirty="0" smtClean="0"/>
              <a:t>Acute pain related to inflammation and infection of the bladder or urethra...</a:t>
            </a:r>
          </a:p>
          <a:p>
            <a:pPr marL="514350" indent="-514350" eaLnBrk="1" fontAlgn="auto" hangingPunct="1">
              <a:spcAft>
                <a:spcPts val="0"/>
              </a:spcAft>
              <a:buClr>
                <a:schemeClr val="accent3"/>
              </a:buClr>
              <a:buFont typeface="+mj-lt"/>
              <a:buAutoNum type="arabicPeriod"/>
              <a:defRPr/>
            </a:pPr>
            <a:r>
              <a:rPr lang="en-US" dirty="0" smtClean="0"/>
              <a:t>Knowledge deficit of factors predisposing to infection, recurrence &amp; treatment…</a:t>
            </a:r>
          </a:p>
          <a:p>
            <a:pPr marL="514350" indent="-514350" eaLnBrk="1" fontAlgn="auto" hangingPunct="1">
              <a:spcAft>
                <a:spcPts val="0"/>
              </a:spcAft>
              <a:buClr>
                <a:schemeClr val="accent3"/>
              </a:buClr>
              <a:buFont typeface="+mj-lt"/>
              <a:buAutoNum type="arabicPeriod"/>
              <a:defRPr/>
            </a:pPr>
            <a:r>
              <a:rPr lang="en-US" dirty="0" smtClean="0"/>
              <a:t>Altered urine elimination related to dysuria, urgency &amp; frequency…</a:t>
            </a:r>
          </a:p>
          <a:p>
            <a:pPr marL="514350" indent="-514350" eaLnBrk="1" fontAlgn="auto" hangingPunct="1">
              <a:spcAft>
                <a:spcPts val="0"/>
              </a:spcAft>
              <a:buClr>
                <a:schemeClr val="accent3"/>
              </a:buClr>
              <a:buFont typeface="+mj-lt"/>
              <a:buAutoNum type="arabicPeriod"/>
              <a:defRPr/>
            </a:pPr>
            <a:r>
              <a:rPr lang="en-US" dirty="0" smtClean="0"/>
              <a:t>Risk for urinary incontinence.</a:t>
            </a:r>
          </a:p>
          <a:p>
            <a:pPr marL="514350" indent="-514350" eaLnBrk="1" fontAlgn="auto" hangingPunct="1">
              <a:spcAft>
                <a:spcPts val="0"/>
              </a:spcAft>
              <a:buClr>
                <a:schemeClr val="accent3"/>
              </a:buClr>
              <a:buFont typeface="+mj-lt"/>
              <a:buAutoNum type="arabicPeriod"/>
              <a:defRPr/>
            </a:pPr>
            <a:r>
              <a:rPr lang="en-US" dirty="0" smtClean="0"/>
              <a:t>Altered comfort related to infection.</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152400" y="152400"/>
            <a:ext cx="8991600" cy="6705600"/>
          </a:xfrm>
        </p:spPr>
        <p:txBody>
          <a:bodyPr rtlCol="0">
            <a:normAutofit/>
          </a:bodyPr>
          <a:lstStyle/>
          <a:p>
            <a:pPr marL="274320" indent="-274320" eaLnBrk="1" fontAlgn="auto" hangingPunct="1">
              <a:spcAft>
                <a:spcPts val="0"/>
              </a:spcAft>
              <a:buClr>
                <a:schemeClr val="accent3"/>
              </a:buClr>
              <a:buFont typeface="Arial" pitchFamily="34" charset="0"/>
              <a:buChar char="•"/>
              <a:defRPr/>
            </a:pPr>
            <a:r>
              <a:rPr lang="en-US" b="1" u="sng" dirty="0" smtClean="0"/>
              <a:t>interventions:</a:t>
            </a:r>
          </a:p>
          <a:p>
            <a:pPr marL="514350" indent="-514350" eaLnBrk="1" fontAlgn="auto" hangingPunct="1">
              <a:spcAft>
                <a:spcPts val="0"/>
              </a:spcAft>
              <a:buClr>
                <a:schemeClr val="accent3"/>
              </a:buClr>
              <a:buFont typeface="+mj-lt"/>
              <a:buAutoNum type="alphaLcPeriod"/>
              <a:defRPr/>
            </a:pPr>
            <a:r>
              <a:rPr lang="en-US" dirty="0" smtClean="0"/>
              <a:t>Administer antibiotics hence reduce inflammation. Administer anti-inflammatory analgesics e.g. </a:t>
            </a:r>
            <a:r>
              <a:rPr lang="en-US" dirty="0" err="1" smtClean="0"/>
              <a:t>brufen</a:t>
            </a:r>
            <a:r>
              <a:rPr lang="en-US" dirty="0" smtClean="0"/>
              <a:t>.</a:t>
            </a:r>
          </a:p>
          <a:p>
            <a:pPr marL="514350" indent="-514350" eaLnBrk="1" fontAlgn="auto" hangingPunct="1">
              <a:spcAft>
                <a:spcPts val="0"/>
              </a:spcAft>
              <a:buClr>
                <a:schemeClr val="accent3"/>
              </a:buClr>
              <a:buFont typeface="+mj-lt"/>
              <a:buAutoNum type="alphaLcPeriod"/>
              <a:defRPr/>
            </a:pPr>
            <a:r>
              <a:rPr lang="en-US" dirty="0" smtClean="0"/>
              <a:t>Encourage plenty of fluids to promote urine production thus clear the urinary tract of bacteria.</a:t>
            </a:r>
          </a:p>
          <a:p>
            <a:pPr marL="514350" indent="-514350" eaLnBrk="1" fontAlgn="auto" hangingPunct="1">
              <a:spcAft>
                <a:spcPts val="0"/>
              </a:spcAft>
              <a:buClr>
                <a:schemeClr val="accent3"/>
              </a:buClr>
              <a:buFont typeface="+mj-lt"/>
              <a:buAutoNum type="alphaLcPeriod"/>
              <a:defRPr/>
            </a:pPr>
            <a:r>
              <a:rPr lang="en-US" dirty="0" smtClean="0"/>
              <a:t>Advice patient to avoid irritants like caffeine &amp; spices.</a:t>
            </a:r>
          </a:p>
          <a:p>
            <a:pPr marL="514350" indent="-514350" eaLnBrk="1" fontAlgn="auto" hangingPunct="1">
              <a:spcAft>
                <a:spcPts val="0"/>
              </a:spcAft>
              <a:buClr>
                <a:schemeClr val="accent3"/>
              </a:buClr>
              <a:buFont typeface="+mj-lt"/>
              <a:buAutoNum type="alphaLcPeriod"/>
              <a:defRPr/>
            </a:pPr>
            <a:r>
              <a:rPr lang="en-US" dirty="0" smtClean="0"/>
              <a:t>Provide privacy to patient.</a:t>
            </a:r>
          </a:p>
          <a:p>
            <a:pPr marL="514350" indent="-514350" eaLnBrk="1" fontAlgn="auto" hangingPunct="1">
              <a:spcAft>
                <a:spcPts val="0"/>
              </a:spcAft>
              <a:buClr>
                <a:schemeClr val="accent3"/>
              </a:buClr>
              <a:buFont typeface="+mj-lt"/>
              <a:buAutoNum type="alphaLcPeriod"/>
              <a:defRPr/>
            </a:pPr>
            <a:r>
              <a:rPr lang="en-US" dirty="0" smtClean="0"/>
              <a:t>Health education on predisposing factors &amp; causes, proper hygiene measures to prevent recurrence of infection.</a:t>
            </a:r>
          </a:p>
          <a:p>
            <a:pPr marL="514350" indent="-514350" eaLnBrk="1" fontAlgn="auto" hangingPunct="1">
              <a:spcAft>
                <a:spcPts val="0"/>
              </a:spcAft>
              <a:buClr>
                <a:schemeClr val="accent3"/>
              </a:buClr>
              <a:buFont typeface="+mj-lt"/>
              <a:buAutoNum type="alphaLcPeriod"/>
              <a:defRPr/>
            </a:pPr>
            <a:r>
              <a:rPr lang="en-US" dirty="0" smtClean="0"/>
              <a:t>Void every 2-3 hours and completely empty the bladder to prevent stasis and re-infection.</a:t>
            </a:r>
          </a:p>
          <a:p>
            <a:pPr marL="514350" indent="-514350" eaLnBrk="1" fontAlgn="auto" hangingPunct="1">
              <a:spcAft>
                <a:spcPts val="0"/>
              </a:spcAft>
              <a:buClr>
                <a:schemeClr val="accent3"/>
              </a:buClr>
              <a:buFont typeface="+mj-lt"/>
              <a:buAutoNum type="alphaLcPeriod"/>
              <a:defRPr/>
            </a:pPr>
            <a:r>
              <a:rPr lang="en-US" dirty="0" smtClean="0"/>
              <a:t>Teach patient self care/ prevention methods- perineal hygiene, increase fluid intake, avoid coffee, tea, alcohol as they irritate urinary tract.  </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304800" y="0"/>
          <a:ext cx="8458200" cy="91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228600" y="1066800"/>
            <a:ext cx="8686800" cy="57912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smtClean="0"/>
              <a:t>KIDNEY STONES/ UROLITHIASIS:</a:t>
            </a:r>
          </a:p>
          <a:p>
            <a:pPr marL="274320" indent="-274320" eaLnBrk="1" fontAlgn="auto" hangingPunct="1">
              <a:spcAft>
                <a:spcPts val="0"/>
              </a:spcAft>
              <a:buClr>
                <a:schemeClr val="accent3"/>
              </a:buClr>
              <a:buFont typeface="Arial" pitchFamily="34" charset="0"/>
              <a:buChar char="•"/>
              <a:defRPr/>
            </a:pPr>
            <a:r>
              <a:rPr lang="en-US" dirty="0" smtClean="0"/>
              <a:t>It refers to the presence of </a:t>
            </a:r>
            <a:r>
              <a:rPr lang="en-US" dirty="0" err="1" smtClean="0"/>
              <a:t>caliculi</a:t>
            </a:r>
            <a:r>
              <a:rPr lang="en-US" dirty="0" smtClean="0"/>
              <a:t> in the urinary system. </a:t>
            </a:r>
            <a:r>
              <a:rPr lang="en-US" dirty="0" err="1" smtClean="0"/>
              <a:t>Caliculi</a:t>
            </a:r>
            <a:r>
              <a:rPr lang="en-US" dirty="0" smtClean="0"/>
              <a:t> is a mass of precipitated material derived from mineral salts &amp; acids.</a:t>
            </a:r>
          </a:p>
          <a:p>
            <a:pPr marL="274320" indent="-274320" eaLnBrk="1" fontAlgn="auto" hangingPunct="1">
              <a:spcAft>
                <a:spcPts val="0"/>
              </a:spcAft>
              <a:buClr>
                <a:schemeClr val="accent3"/>
              </a:buClr>
              <a:buFont typeface="Arial" pitchFamily="34" charset="0"/>
              <a:buChar char="•"/>
              <a:defRPr/>
            </a:pPr>
            <a:r>
              <a:rPr lang="en-US" dirty="0" smtClean="0"/>
              <a:t>Kidney stones may form anywhere from the kidney to the bladder &amp; vary in size from minute granular deposits the size of sand &amp; gravel to bladder stones as large as an orange.</a:t>
            </a:r>
          </a:p>
          <a:p>
            <a:pPr marL="274320" indent="-274320" eaLnBrk="1" fontAlgn="auto" hangingPunct="1">
              <a:spcAft>
                <a:spcPts val="0"/>
              </a:spcAft>
              <a:buClr>
                <a:schemeClr val="accent3"/>
              </a:buClr>
              <a:buFont typeface="Arial" pitchFamily="34" charset="0"/>
              <a:buChar char="•"/>
              <a:defRPr/>
            </a:pPr>
            <a:r>
              <a:rPr lang="en-US" dirty="0" smtClean="0"/>
              <a:t>About 75% of renal stones are calcium based (Ca oxalate, phosphate, uric acid or Mg phosphate)</a:t>
            </a:r>
          </a:p>
          <a:p>
            <a:pPr marL="274320" indent="-274320" eaLnBrk="1" fontAlgn="auto" hangingPunct="1">
              <a:spcAft>
                <a:spcPts val="0"/>
              </a:spcAft>
              <a:buClr>
                <a:schemeClr val="accent3"/>
              </a:buClr>
              <a:buFont typeface="Arial" charset="0"/>
              <a:buNone/>
              <a:defRPr/>
            </a:pPr>
            <a:r>
              <a:rPr lang="en-US" b="1" u="sng" dirty="0" smtClean="0"/>
              <a:t>Predisposing factors:</a:t>
            </a:r>
          </a:p>
          <a:p>
            <a:pPr marL="514350" indent="-514350" eaLnBrk="1" fontAlgn="auto" hangingPunct="1">
              <a:spcAft>
                <a:spcPts val="0"/>
              </a:spcAft>
              <a:buClr>
                <a:schemeClr val="accent3"/>
              </a:buClr>
              <a:buFont typeface="Arial" pitchFamily="34" charset="0"/>
              <a:buChar char="•"/>
              <a:defRPr/>
            </a:pPr>
            <a:r>
              <a:rPr lang="en-US" dirty="0" smtClean="0"/>
              <a:t>Age- common between the </a:t>
            </a:r>
            <a:r>
              <a:rPr lang="en-US" sz="2800" dirty="0" smtClean="0"/>
              <a:t>3</a:t>
            </a:r>
            <a:r>
              <a:rPr lang="en-US" sz="2800" baseline="30000" dirty="0" smtClean="0"/>
              <a:t>rd</a:t>
            </a:r>
            <a:r>
              <a:rPr lang="en-US" sz="2800" dirty="0" smtClean="0"/>
              <a:t> – 5</a:t>
            </a:r>
            <a:r>
              <a:rPr lang="en-US" sz="2800" baseline="30000" dirty="0" smtClean="0"/>
              <a:t>th</a:t>
            </a:r>
            <a:r>
              <a:rPr lang="en-US" dirty="0" smtClean="0"/>
              <a:t> decade of life.</a:t>
            </a:r>
          </a:p>
          <a:p>
            <a:pPr marL="514350" indent="-514350" eaLnBrk="1" fontAlgn="auto" hangingPunct="1">
              <a:spcAft>
                <a:spcPts val="0"/>
              </a:spcAft>
              <a:buClr>
                <a:schemeClr val="accent3"/>
              </a:buClr>
              <a:buFont typeface="Arial" pitchFamily="34" charset="0"/>
              <a:buChar char="•"/>
              <a:defRPr/>
            </a:pPr>
            <a:r>
              <a:rPr lang="en-US" dirty="0" smtClean="0"/>
              <a:t>Lifestyle- sedentary lifestyle causes slowing of renal drainage.</a:t>
            </a:r>
            <a:endParaRPr lang="en-US" dirty="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49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457200" y="274638"/>
            <a:ext cx="8229600" cy="6583362"/>
          </a:xfrm>
        </p:spPr>
        <p:txBody>
          <a:bodyPr rtlCol="0"/>
          <a:lstStyle/>
          <a:p>
            <a:pPr eaLnBrk="1" fontAlgn="auto" hangingPunct="1">
              <a:spcAft>
                <a:spcPts val="0"/>
              </a:spcAft>
              <a:buFontTx/>
              <a:buChar char="•"/>
              <a:defRPr/>
            </a:pPr>
            <a:r>
              <a:rPr lang="en-US" sz="2600" dirty="0" smtClean="0"/>
              <a:t>The </a:t>
            </a:r>
            <a:r>
              <a:rPr lang="en-US" sz="2600" dirty="0" err="1" smtClean="0"/>
              <a:t>nephron</a:t>
            </a:r>
            <a:r>
              <a:rPr lang="en-US" sz="2600" dirty="0" smtClean="0"/>
              <a:t> consists of a </a:t>
            </a:r>
            <a:r>
              <a:rPr lang="en-US" sz="2600" dirty="0" err="1" smtClean="0"/>
              <a:t>glomerulus</a:t>
            </a:r>
            <a:r>
              <a:rPr lang="en-US" sz="2600" dirty="0" smtClean="0"/>
              <a:t> which has tufts of capillaries supplied with blood by the afferent arteriole and drained by the efferent arteriole. </a:t>
            </a:r>
            <a:br>
              <a:rPr lang="en-US" sz="2600" dirty="0" smtClean="0"/>
            </a:br>
            <a:r>
              <a:rPr lang="en-US" sz="2600" dirty="0" smtClean="0"/>
              <a:t>The </a:t>
            </a:r>
            <a:r>
              <a:rPr lang="en-US" sz="2600" dirty="0" err="1" smtClean="0"/>
              <a:t>glomerulus</a:t>
            </a:r>
            <a:r>
              <a:rPr lang="en-US" sz="2600" dirty="0" smtClean="0"/>
              <a:t> at the base forms a tubule that is divided into 3 parts- proximal tubule, loop of </a:t>
            </a:r>
            <a:r>
              <a:rPr lang="en-US" sz="2600" dirty="0" err="1" smtClean="0"/>
              <a:t>henle</a:t>
            </a:r>
            <a:r>
              <a:rPr lang="en-US" sz="2600" dirty="0" smtClean="0"/>
              <a:t> and distal tubule.</a:t>
            </a:r>
            <a:br>
              <a:rPr lang="en-US" sz="2600" dirty="0" smtClean="0"/>
            </a:br>
            <a:r>
              <a:rPr lang="en-US" sz="2600" dirty="0" smtClean="0"/>
              <a:t>The distal tubules join to form collecting ducts approx. 20mm long. The ducts connect to the renal pyramids(8-18 pyramids), the pyramids drain into minor calyces(4-13) which drain into(2-3) major calices that open into the renal pelvis.</a:t>
            </a:r>
            <a:br>
              <a:rPr lang="en-US" sz="2600" dirty="0" smtClean="0"/>
            </a:br>
            <a:r>
              <a:rPr lang="en-US" sz="2600" dirty="0" smtClean="0"/>
              <a:t>Each renal pelvis gives rise to a </a:t>
            </a:r>
            <a:r>
              <a:rPr lang="en-US" sz="2600" dirty="0" err="1" smtClean="0"/>
              <a:t>ureter</a:t>
            </a:r>
            <a:r>
              <a:rPr lang="en-US" sz="2600" dirty="0" smtClean="0"/>
              <a:t> which is approx 25 cm. it connects each kidney to the bladder.</a:t>
            </a:r>
            <a:br>
              <a:rPr lang="en-US" sz="2600" dirty="0" smtClean="0"/>
            </a:br>
            <a:r>
              <a:rPr lang="en-US" sz="2600" dirty="0" smtClean="0"/>
              <a:t/>
            </a:r>
            <a:br>
              <a:rPr lang="en-US" sz="2600" dirty="0" smtClean="0"/>
            </a:br>
            <a:r>
              <a:rPr lang="en-US" sz="2600" dirty="0" smtClean="0"/>
              <a:t/>
            </a:r>
            <a:br>
              <a:rPr lang="en-US" sz="2600" dirty="0" smtClean="0"/>
            </a:br>
            <a:r>
              <a:rPr lang="en-US" sz="2600" dirty="0" smtClean="0"/>
              <a:t/>
            </a:r>
            <a:br>
              <a:rPr lang="en-US" sz="2600" dirty="0" smtClean="0"/>
            </a:br>
            <a:r>
              <a:rPr lang="en-US" sz="2600" dirty="0" smtClean="0"/>
              <a:t> </a:t>
            </a:r>
          </a:p>
        </p:txBody>
      </p:sp>
      <p:sp>
        <p:nvSpPr>
          <p:cNvPr id="3" name="Slide Number Placeholder 2"/>
          <p:cNvSpPr>
            <a:spLocks noGrp="1"/>
          </p:cNvSpPr>
          <p:nvPr>
            <p:ph type="sldNum" sz="quarter" idx="12"/>
          </p:nvPr>
        </p:nvSpPr>
        <p:spPr/>
        <p:txBody>
          <a:bodyPr/>
          <a:lstStyle/>
          <a:p>
            <a:pPr>
              <a:defRPr/>
            </a:pPr>
            <a:fld id="{967CE6DC-A3CB-4571-9327-EEC813720C7F}" type="slidenum">
              <a:rPr lang="en-US" smtClean="0"/>
              <a:pPr>
                <a:defRPr/>
              </a:pPr>
              <a:t>5</a:t>
            </a:fld>
            <a:endParaRPr lang="en-US"/>
          </a:p>
        </p:txBody>
      </p:sp>
      <p:sp>
        <p:nvSpPr>
          <p:cNvPr id="4" name="Footer Placeholder 3"/>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56323" name="Content Placeholder 2"/>
          <p:cNvSpPr>
            <a:spLocks noGrp="1"/>
          </p:cNvSpPr>
          <p:nvPr>
            <p:ph idx="1"/>
          </p:nvPr>
        </p:nvSpPr>
        <p:spPr>
          <a:xfrm>
            <a:off x="152400" y="152400"/>
            <a:ext cx="8991600" cy="6705600"/>
          </a:xfrm>
        </p:spPr>
        <p:txBody>
          <a:bodyPr/>
          <a:lstStyle/>
          <a:p>
            <a:pPr marL="514350" indent="-514350" eaLnBrk="1" hangingPunct="1">
              <a:buFont typeface="Calibri" pitchFamily="34" charset="0"/>
              <a:buAutoNum type="arabicPeriod"/>
            </a:pPr>
            <a:endParaRPr lang="en-US" dirty="0" smtClean="0"/>
          </a:p>
          <a:p>
            <a:pPr marL="514350" indent="-514350" eaLnBrk="1" hangingPunct="1"/>
            <a:r>
              <a:rPr lang="en-US" dirty="0" err="1" smtClean="0"/>
              <a:t>Hypercalcemia</a:t>
            </a:r>
            <a:r>
              <a:rPr lang="en-US" dirty="0" smtClean="0"/>
              <a:t>- abnormally high concentrations of blood calcium compounds. </a:t>
            </a:r>
            <a:r>
              <a:rPr lang="en-US" dirty="0" err="1" smtClean="0"/>
              <a:t>Hypercalciuria</a:t>
            </a:r>
            <a:r>
              <a:rPr lang="en-US" dirty="0" smtClean="0"/>
              <a:t>- abnormally high amounts of calcium in urine. Both can result due to hyperthyroidism or excessive </a:t>
            </a:r>
            <a:r>
              <a:rPr lang="en-US" dirty="0" err="1" smtClean="0"/>
              <a:t>Vit</a:t>
            </a:r>
            <a:r>
              <a:rPr lang="en-US" dirty="0" smtClean="0"/>
              <a:t> D intake.</a:t>
            </a:r>
          </a:p>
          <a:p>
            <a:pPr marL="514350" indent="-514350" eaLnBrk="1" hangingPunct="1"/>
            <a:r>
              <a:rPr lang="en-US" dirty="0" err="1" smtClean="0"/>
              <a:t>Overdosage</a:t>
            </a:r>
            <a:r>
              <a:rPr lang="en-US" dirty="0" smtClean="0"/>
              <a:t> </a:t>
            </a:r>
            <a:r>
              <a:rPr lang="en-US" smtClean="0"/>
              <a:t>of ascorbic </a:t>
            </a:r>
            <a:r>
              <a:rPr lang="en-US" dirty="0" smtClean="0"/>
              <a:t>acid as it promotes secretion of oxalic acid and oxalates.</a:t>
            </a:r>
          </a:p>
          <a:p>
            <a:pPr marL="514350" indent="-514350" eaLnBrk="1" hangingPunct="1"/>
            <a:r>
              <a:rPr lang="en-US" dirty="0" err="1" smtClean="0"/>
              <a:t>Hyperuricosuria</a:t>
            </a:r>
            <a:r>
              <a:rPr lang="en-US" dirty="0" smtClean="0"/>
              <a:t>- high levels of uric acid secretion in urine caused by a diet rich in </a:t>
            </a:r>
            <a:r>
              <a:rPr lang="en-US" dirty="0" err="1" smtClean="0"/>
              <a:t>purines</a:t>
            </a:r>
            <a:r>
              <a:rPr lang="en-US" dirty="0" smtClean="0"/>
              <a:t> and over production of uric acid </a:t>
            </a:r>
            <a:r>
              <a:rPr lang="en-US" dirty="0" err="1" smtClean="0"/>
              <a:t>e.g</a:t>
            </a:r>
            <a:r>
              <a:rPr lang="en-US" dirty="0" smtClean="0"/>
              <a:t> in presence of gout.</a:t>
            </a:r>
          </a:p>
          <a:p>
            <a:pPr marL="514350" indent="-514350" eaLnBrk="1" hangingPunct="1"/>
            <a:r>
              <a:rPr lang="en-US" dirty="0" err="1" smtClean="0"/>
              <a:t>Neurogenic</a:t>
            </a:r>
            <a:r>
              <a:rPr lang="en-US" dirty="0" smtClean="0"/>
              <a:t> bladder</a:t>
            </a:r>
          </a:p>
          <a:p>
            <a:pPr marL="514350" indent="-514350" eaLnBrk="1" hangingPunct="1"/>
            <a:r>
              <a:rPr lang="en-US" dirty="0" smtClean="0"/>
              <a:t>Anatomic derangements e.g. polycystic kidney disease, horseshoe kidneys, chronic strictures</a:t>
            </a:r>
          </a:p>
          <a:p>
            <a:pPr marL="514350" indent="-514350" eaLnBrk="1" hangingPunct="1"/>
            <a:r>
              <a:rPr lang="en-US" dirty="0" smtClean="0"/>
              <a:t>Medication- antacids, </a:t>
            </a:r>
            <a:r>
              <a:rPr lang="en-US" dirty="0" err="1" smtClean="0"/>
              <a:t>acetazolamide</a:t>
            </a:r>
            <a:r>
              <a:rPr lang="en-US" dirty="0" smtClean="0"/>
              <a:t>, </a:t>
            </a:r>
            <a:r>
              <a:rPr lang="en-US" dirty="0" err="1" smtClean="0"/>
              <a:t>Vit</a:t>
            </a:r>
            <a:r>
              <a:rPr lang="en-US" dirty="0" smtClean="0"/>
              <a:t> D, laxatives, high doses of </a:t>
            </a:r>
            <a:r>
              <a:rPr lang="en-US" dirty="0" err="1" smtClean="0"/>
              <a:t>asprin</a:t>
            </a:r>
            <a:r>
              <a:rPr lang="en-US" dirty="0" smtClean="0"/>
              <a:t>.</a:t>
            </a:r>
          </a:p>
          <a:p>
            <a:pPr marL="514350" indent="-514350" eaLnBrk="1" hangingPunct="1"/>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57200" y="0"/>
            <a:ext cx="8229600" cy="762000"/>
          </a:xfrm>
        </p:spPr>
        <p:txBody>
          <a:bodyPr/>
          <a:lstStyle/>
          <a:p>
            <a:pPr eaLnBrk="1" hangingPunct="1"/>
            <a:r>
              <a:rPr lang="en-US" sz="2600" b="1" u="sng" smtClean="0"/>
              <a:t>CLINICAL  MANIFESTATIONS</a:t>
            </a:r>
          </a:p>
        </p:txBody>
      </p:sp>
      <p:sp>
        <p:nvSpPr>
          <p:cNvPr id="57347" name="Content Placeholder 2"/>
          <p:cNvSpPr>
            <a:spLocks noGrp="1"/>
          </p:cNvSpPr>
          <p:nvPr>
            <p:ph idx="1"/>
          </p:nvPr>
        </p:nvSpPr>
        <p:spPr>
          <a:xfrm>
            <a:off x="0" y="838200"/>
            <a:ext cx="8991600" cy="6019800"/>
          </a:xfrm>
        </p:spPr>
        <p:txBody>
          <a:bodyPr/>
          <a:lstStyle/>
          <a:p>
            <a:pPr eaLnBrk="1" hangingPunct="1"/>
            <a:r>
              <a:rPr lang="en-US" smtClean="0"/>
              <a:t>Pain – depends on the size and location of the stone. Small stones may be asymptomatic. In the renal pelvis, pain is intense and deep in the costovertebral angle. Pain from the renal area radiates anteriorly and downward towards the bladder in the female and towards the testes in the male. If pain suddenly becomes acute, with tenderness over the costovertebral angle accompanied by nausea and vomiting, it is called </a:t>
            </a:r>
            <a:r>
              <a:rPr lang="en-US" smtClean="0">
                <a:solidFill>
                  <a:srgbClr val="FF0000"/>
                </a:solidFill>
              </a:rPr>
              <a:t>renal colic. </a:t>
            </a:r>
            <a:r>
              <a:rPr lang="en-US" smtClean="0"/>
              <a:t>In the ureters, the pain is acute, excruciating, colicky, wavelike radiating down the thigh &amp; genitalia. Patient has desire to void with little urine passed containing blood, it is called ureteral colic.</a:t>
            </a:r>
          </a:p>
          <a:p>
            <a:pPr eaLnBrk="1" hangingPunct="1"/>
            <a:r>
              <a:rPr lang="en-US" smtClean="0"/>
              <a:t>Hematuria- because of abrasive action of stones</a:t>
            </a:r>
          </a:p>
          <a:p>
            <a:pPr eaLnBrk="1" hangingPunct="1"/>
            <a:r>
              <a:rPr lang="en-US" smtClean="0"/>
              <a:t>Diarrhoea &amp; abdominal discomfort due to proximity of kidney and GIT.</a:t>
            </a:r>
          </a:p>
          <a:p>
            <a:pPr eaLnBrk="1" hangingPunct="1">
              <a:buFont typeface="Arial" charset="0"/>
              <a:buNone/>
            </a:pPr>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z="2600" smtClean="0"/>
          </a:p>
        </p:txBody>
      </p:sp>
      <p:sp>
        <p:nvSpPr>
          <p:cNvPr id="3" name="Content Placeholder 2"/>
          <p:cNvSpPr>
            <a:spLocks noGrp="1"/>
          </p:cNvSpPr>
          <p:nvPr>
            <p:ph idx="1"/>
          </p:nvPr>
        </p:nvSpPr>
        <p:spPr>
          <a:xfrm>
            <a:off x="228600" y="228600"/>
            <a:ext cx="8686800" cy="6629400"/>
          </a:xfrm>
        </p:spPr>
        <p:txBody>
          <a:bodyPr rtlCol="0">
            <a:normAutofit/>
          </a:bodyPr>
          <a:lstStyle/>
          <a:p>
            <a:pPr marL="274320" indent="-274320" eaLnBrk="1" fontAlgn="auto" hangingPunct="1">
              <a:spcAft>
                <a:spcPts val="0"/>
              </a:spcAft>
              <a:buClr>
                <a:schemeClr val="accent3"/>
              </a:buClr>
              <a:buFont typeface="Arial" pitchFamily="34" charset="0"/>
              <a:buChar char="•"/>
              <a:defRPr/>
            </a:pPr>
            <a:r>
              <a:rPr lang="en-US" dirty="0" smtClean="0"/>
              <a:t>Symptoms of obstruction- </a:t>
            </a:r>
            <a:r>
              <a:rPr lang="en-US" dirty="0" err="1" smtClean="0"/>
              <a:t>hydronephrosis</a:t>
            </a:r>
            <a:r>
              <a:rPr lang="en-US" dirty="0" smtClean="0"/>
              <a:t>. Stasis of urine promotes bacterial growth which leads to ascending infections that present with fever.</a:t>
            </a:r>
          </a:p>
          <a:p>
            <a:pPr marL="274320" indent="-274320" eaLnBrk="1" fontAlgn="auto" hangingPunct="1">
              <a:spcAft>
                <a:spcPts val="0"/>
              </a:spcAft>
              <a:buClr>
                <a:schemeClr val="accent3"/>
              </a:buClr>
              <a:buFont typeface="Arial" pitchFamily="34" charset="0"/>
              <a:buChar char="•"/>
              <a:defRPr/>
            </a:pPr>
            <a:endParaRPr lang="en-US" dirty="0" smtClean="0"/>
          </a:p>
          <a:p>
            <a:pPr marL="274320" indent="-274320" eaLnBrk="1" fontAlgn="auto" hangingPunct="1">
              <a:spcAft>
                <a:spcPts val="0"/>
              </a:spcAft>
              <a:buClr>
                <a:schemeClr val="accent3"/>
              </a:buClr>
              <a:buFont typeface="Arial" charset="0"/>
              <a:buNone/>
              <a:defRPr/>
            </a:pPr>
            <a:r>
              <a:rPr lang="en-US" b="1" u="sng" dirty="0" smtClean="0"/>
              <a:t>ASSESSMENT &amp; DIAGNOSTIC FINDINGS:</a:t>
            </a:r>
          </a:p>
          <a:p>
            <a:pPr marL="514350" indent="-514350" eaLnBrk="1" fontAlgn="auto" hangingPunct="1">
              <a:spcAft>
                <a:spcPts val="0"/>
              </a:spcAft>
              <a:buClr>
                <a:schemeClr val="accent3"/>
              </a:buClr>
              <a:buFont typeface="+mj-lt"/>
              <a:buAutoNum type="arabicPeriod"/>
              <a:defRPr/>
            </a:pPr>
            <a:r>
              <a:rPr lang="en-US" dirty="0" smtClean="0"/>
              <a:t>Radiology- x-ray of Kidney </a:t>
            </a:r>
            <a:r>
              <a:rPr lang="en-US" dirty="0" err="1" smtClean="0"/>
              <a:t>Ureters</a:t>
            </a:r>
            <a:r>
              <a:rPr lang="en-US" dirty="0" smtClean="0"/>
              <a:t> &amp; bladder(KUB), ultrasound, IV </a:t>
            </a:r>
            <a:r>
              <a:rPr lang="en-US" dirty="0" err="1" smtClean="0"/>
              <a:t>urography</a:t>
            </a:r>
            <a:r>
              <a:rPr lang="en-US" dirty="0" smtClean="0"/>
              <a:t>, retrograde </a:t>
            </a:r>
            <a:r>
              <a:rPr lang="en-US" dirty="0" err="1" smtClean="0"/>
              <a:t>pyelography</a:t>
            </a:r>
            <a:r>
              <a:rPr lang="en-US" dirty="0" smtClean="0"/>
              <a:t>. to confirm diagnosis.</a:t>
            </a:r>
          </a:p>
          <a:p>
            <a:pPr marL="514350" indent="-514350" eaLnBrk="1" fontAlgn="auto" hangingPunct="1">
              <a:spcAft>
                <a:spcPts val="0"/>
              </a:spcAft>
              <a:buClr>
                <a:schemeClr val="accent3"/>
              </a:buClr>
              <a:buFont typeface="+mj-lt"/>
              <a:buAutoNum type="arabicPeriod"/>
              <a:defRPr/>
            </a:pPr>
            <a:r>
              <a:rPr lang="en-US" dirty="0" smtClean="0"/>
              <a:t>24 hour urine test for measurement of calcium, uric acid, creatinine, sodium, pH, total volume.</a:t>
            </a:r>
          </a:p>
          <a:p>
            <a:pPr marL="514350" indent="-514350" eaLnBrk="1" fontAlgn="auto" hangingPunct="1">
              <a:spcAft>
                <a:spcPts val="0"/>
              </a:spcAft>
              <a:buClr>
                <a:schemeClr val="accent3"/>
              </a:buClr>
              <a:buFont typeface="+mj-lt"/>
              <a:buAutoNum type="arabicPeriod"/>
              <a:defRPr/>
            </a:pPr>
            <a:r>
              <a:rPr lang="en-US" dirty="0" smtClean="0"/>
              <a:t>Dietary &amp; medication history. Family history of kidney stones. </a:t>
            </a:r>
          </a:p>
          <a:p>
            <a:pPr marL="514350" indent="-514350" eaLnBrk="1" fontAlgn="auto" hangingPunct="1">
              <a:spcAft>
                <a:spcPts val="0"/>
              </a:spcAft>
              <a:buClr>
                <a:schemeClr val="accent3"/>
              </a:buClr>
              <a:buFont typeface="+mj-lt"/>
              <a:buAutoNum type="arabicPeriod"/>
              <a:defRPr/>
            </a:pPr>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52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0"/>
            <a:ext cx="8229600" cy="914400"/>
          </a:xfrm>
        </p:spPr>
        <p:txBody>
          <a:bodyPr/>
          <a:lstStyle/>
          <a:p>
            <a:pPr eaLnBrk="1" hangingPunct="1"/>
            <a:r>
              <a:rPr lang="en-US" smtClean="0"/>
              <a:t>Diagram: Renal colic location </a:t>
            </a:r>
          </a:p>
        </p:txBody>
      </p:sp>
      <p:pic>
        <p:nvPicPr>
          <p:cNvPr id="59395" name="Content Placeholder 3" descr="renal colic.png"/>
          <p:cNvPicPr>
            <a:picLocks noGrp="1" noChangeAspect="1"/>
          </p:cNvPicPr>
          <p:nvPr>
            <p:ph idx="1"/>
          </p:nvPr>
        </p:nvPicPr>
        <p:blipFill>
          <a:blip r:embed="rId2"/>
          <a:srcRect/>
          <a:stretch>
            <a:fillRect/>
          </a:stretch>
        </p:blipFill>
        <p:spPr>
          <a:xfrm>
            <a:off x="3302000" y="2447925"/>
            <a:ext cx="2540000" cy="3363913"/>
          </a:xfrm>
        </p:spPr>
      </p:pic>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53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0"/>
            <a:ext cx="8229600" cy="762000"/>
          </a:xfrm>
        </p:spPr>
        <p:txBody>
          <a:bodyPr/>
          <a:lstStyle/>
          <a:p>
            <a:pPr eaLnBrk="1" hangingPunct="1"/>
            <a:r>
              <a:rPr lang="en-US" sz="2600" b="1" u="sng" smtClean="0"/>
              <a:t>Medical management</a:t>
            </a:r>
          </a:p>
        </p:txBody>
      </p:sp>
      <p:sp>
        <p:nvSpPr>
          <p:cNvPr id="60419" name="Content Placeholder 2"/>
          <p:cNvSpPr>
            <a:spLocks noGrp="1"/>
          </p:cNvSpPr>
          <p:nvPr>
            <p:ph idx="1"/>
          </p:nvPr>
        </p:nvSpPr>
        <p:spPr>
          <a:xfrm>
            <a:off x="152400" y="914400"/>
            <a:ext cx="8991600" cy="5943600"/>
          </a:xfrm>
        </p:spPr>
        <p:txBody>
          <a:bodyPr/>
          <a:lstStyle/>
          <a:p>
            <a:pPr eaLnBrk="1" hangingPunct="1"/>
            <a:r>
              <a:rPr lang="en-US" smtClean="0"/>
              <a:t>The goals of management are to eradicate the stone, determine the stone type, prevent destruction of the nephron, control infection and relieve any obstruction present.</a:t>
            </a:r>
          </a:p>
          <a:p>
            <a:pPr eaLnBrk="1" hangingPunct="1"/>
            <a:r>
              <a:rPr lang="en-US" smtClean="0"/>
              <a:t>Opiod analgesics for excruciating pain and NSAID’s to relieve pain and reduce swelling.</a:t>
            </a:r>
          </a:p>
          <a:p>
            <a:pPr eaLnBrk="1" hangingPunct="1"/>
            <a:r>
              <a:rPr lang="en-US" smtClean="0"/>
              <a:t>Hot baths and moist heat to flank areas to relieve pain.</a:t>
            </a:r>
          </a:p>
          <a:p>
            <a:pPr eaLnBrk="1" hangingPunct="1"/>
            <a:r>
              <a:rPr lang="en-US" smtClean="0"/>
              <a:t>Encourage fluids as this increases hydrostatic pressure behind the stone, assisting it in its downward passage. It also reduces concentration of urinary crystalloids( aim for urine output </a:t>
            </a:r>
            <a:r>
              <a:rPr lang="en-US" sz="2800" smtClean="0"/>
              <a:t>≥ 2 l/day).</a:t>
            </a:r>
            <a:r>
              <a:rPr lang="en-US" smtClean="0"/>
              <a:t> </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54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57200" y="0"/>
            <a:ext cx="8229600" cy="685800"/>
          </a:xfrm>
        </p:spPr>
        <p:txBody>
          <a:bodyPr/>
          <a:lstStyle/>
          <a:p>
            <a:pPr eaLnBrk="1" hangingPunct="1"/>
            <a:r>
              <a:rPr lang="en-US" sz="2600" b="1" u="sng" smtClean="0"/>
              <a:t>Nutritional management</a:t>
            </a:r>
          </a:p>
        </p:txBody>
      </p:sp>
      <p:sp>
        <p:nvSpPr>
          <p:cNvPr id="57347" name="Content Placeholder 2"/>
          <p:cNvSpPr>
            <a:spLocks noGrp="1"/>
          </p:cNvSpPr>
          <p:nvPr>
            <p:ph idx="1"/>
          </p:nvPr>
        </p:nvSpPr>
        <p:spPr>
          <a:xfrm>
            <a:off x="152400" y="838200"/>
            <a:ext cx="8763000" cy="6019800"/>
          </a:xfrm>
        </p:spPr>
        <p:txBody>
          <a:bodyPr rtlCol="0">
            <a:normAutofit/>
          </a:bodyPr>
          <a:lstStyle/>
          <a:p>
            <a:pPr marL="274320" indent="-274320" eaLnBrk="1" fontAlgn="auto" hangingPunct="1">
              <a:spcAft>
                <a:spcPts val="0"/>
              </a:spcAft>
              <a:buClr>
                <a:schemeClr val="accent3"/>
              </a:buClr>
              <a:buFont typeface="Arial" pitchFamily="34" charset="0"/>
              <a:buChar char="•"/>
              <a:defRPr/>
            </a:pPr>
            <a:r>
              <a:rPr lang="en-US" u="sng" smtClean="0"/>
              <a:t>Calcium stones:</a:t>
            </a:r>
            <a:r>
              <a:rPr lang="en-US" smtClean="0"/>
              <a:t> liberal fluid intake</a:t>
            </a:r>
          </a:p>
          <a:p>
            <a:pPr marL="1463040" lvl="4" indent="-182880" eaLnBrk="1" fontAlgn="auto" hangingPunct="1">
              <a:spcAft>
                <a:spcPts val="0"/>
              </a:spcAft>
              <a:buClr>
                <a:schemeClr val="accent2">
                  <a:tint val="60000"/>
                </a:schemeClr>
              </a:buClr>
              <a:buFont typeface="Arial" pitchFamily="34" charset="0"/>
              <a:buChar char="»"/>
              <a:defRPr/>
            </a:pPr>
            <a:r>
              <a:rPr lang="en-US" sz="2600" smtClean="0"/>
              <a:t>Restriction of dietary protein. High protein diet increases urinary excretion of calcium &amp; uric acid</a:t>
            </a:r>
          </a:p>
          <a:p>
            <a:pPr marL="1463040" lvl="4" indent="-182880" eaLnBrk="1" fontAlgn="auto" hangingPunct="1">
              <a:spcAft>
                <a:spcPts val="0"/>
              </a:spcAft>
              <a:buClr>
                <a:schemeClr val="accent2">
                  <a:tint val="60000"/>
                </a:schemeClr>
              </a:buClr>
              <a:buFont typeface="Arial" pitchFamily="34" charset="0"/>
              <a:buChar char="»"/>
              <a:defRPr/>
            </a:pPr>
            <a:r>
              <a:rPr lang="en-US" sz="2600" smtClean="0"/>
              <a:t>Restriction of dietary sodium. High sodium increases amount of calcium in urine.</a:t>
            </a:r>
          </a:p>
          <a:p>
            <a:pPr marL="1463040" lvl="4" indent="-182880" eaLnBrk="1" fontAlgn="auto" hangingPunct="1">
              <a:spcAft>
                <a:spcPts val="0"/>
              </a:spcAft>
              <a:buClr>
                <a:schemeClr val="accent2">
                  <a:tint val="60000"/>
                </a:schemeClr>
              </a:buClr>
              <a:buFont typeface="Arial" pitchFamily="34" charset="0"/>
              <a:buChar char="»"/>
              <a:defRPr/>
            </a:pPr>
            <a:r>
              <a:rPr lang="en-US" sz="2600" smtClean="0"/>
              <a:t>Thiazide diuretics- to reduce calcium excretion in urine.</a:t>
            </a:r>
          </a:p>
          <a:p>
            <a:pPr marL="274320" indent="-274320" eaLnBrk="1" fontAlgn="auto" hangingPunct="1">
              <a:spcAft>
                <a:spcPts val="0"/>
              </a:spcAft>
              <a:buClr>
                <a:schemeClr val="accent3"/>
              </a:buClr>
              <a:buFont typeface="Arial" pitchFamily="34" charset="0"/>
              <a:buChar char="•"/>
              <a:defRPr/>
            </a:pPr>
            <a:r>
              <a:rPr lang="en-US" u="sng" smtClean="0"/>
              <a:t>Uric acid stones;</a:t>
            </a:r>
          </a:p>
          <a:p>
            <a:pPr marL="1463040" lvl="4" indent="-182880" eaLnBrk="1" fontAlgn="auto" hangingPunct="1">
              <a:spcAft>
                <a:spcPts val="0"/>
              </a:spcAft>
              <a:buClr>
                <a:schemeClr val="accent2">
                  <a:tint val="60000"/>
                </a:schemeClr>
              </a:buClr>
              <a:buFont typeface="Arial" pitchFamily="34" charset="0"/>
              <a:buChar char="»"/>
              <a:defRPr/>
            </a:pPr>
            <a:r>
              <a:rPr lang="en-US" sz="2600" smtClean="0"/>
              <a:t>Low purine diet to decrease uric acid excretion in urine. Foods high in purines include organ meats, mushrooms, asparagus.</a:t>
            </a:r>
          </a:p>
          <a:p>
            <a:pPr marL="1463040" lvl="4" indent="-182880" eaLnBrk="1" fontAlgn="auto" hangingPunct="1">
              <a:spcAft>
                <a:spcPts val="0"/>
              </a:spcAft>
              <a:buClr>
                <a:schemeClr val="accent2">
                  <a:tint val="60000"/>
                </a:schemeClr>
              </a:buClr>
              <a:buFont typeface="Arial" pitchFamily="34" charset="0"/>
              <a:buChar char="»"/>
              <a:defRPr/>
            </a:pPr>
            <a:r>
              <a:rPr lang="en-US" sz="2600" smtClean="0"/>
              <a:t>Allopurinol to reduce serum uric acid levels &amp; urinary excretion of uric acid.</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55</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62467" name="Content Placeholder 2"/>
          <p:cNvSpPr>
            <a:spLocks noGrp="1"/>
          </p:cNvSpPr>
          <p:nvPr>
            <p:ph idx="1"/>
          </p:nvPr>
        </p:nvSpPr>
        <p:spPr>
          <a:xfrm>
            <a:off x="152400" y="152400"/>
            <a:ext cx="8839200" cy="6705600"/>
          </a:xfrm>
        </p:spPr>
        <p:txBody>
          <a:bodyPr/>
          <a:lstStyle/>
          <a:p>
            <a:pPr eaLnBrk="1" hangingPunct="1"/>
            <a:r>
              <a:rPr lang="en-US" u="sng" smtClean="0"/>
              <a:t>Cysteine stones: </a:t>
            </a:r>
            <a:r>
              <a:rPr lang="en-US" smtClean="0"/>
              <a:t>increase fluid intake to 4litres/24 hrs.</a:t>
            </a:r>
          </a:p>
          <a:p>
            <a:pPr lvl="4" eaLnBrk="1" hangingPunct="1"/>
            <a:r>
              <a:rPr lang="en-US" sz="2600" smtClean="0"/>
              <a:t>low protein diet</a:t>
            </a:r>
          </a:p>
          <a:p>
            <a:pPr lvl="4" eaLnBrk="1" hangingPunct="1"/>
            <a:r>
              <a:rPr lang="en-US" sz="2600" smtClean="0"/>
              <a:t>Alkalinisation of urine above 6.5. use sodium bicarbonate or an alkaline diet of milk, vegetables.</a:t>
            </a:r>
          </a:p>
          <a:p>
            <a:pPr eaLnBrk="1" hangingPunct="1"/>
            <a:r>
              <a:rPr lang="en-US" u="sng" smtClean="0"/>
              <a:t>Oxalate stones: </a:t>
            </a:r>
            <a:r>
              <a:rPr lang="en-US" smtClean="0"/>
              <a:t>limit oxalate intake</a:t>
            </a:r>
          </a:p>
          <a:p>
            <a:pPr lvl="4" eaLnBrk="1" hangingPunct="1"/>
            <a:r>
              <a:rPr lang="en-US" sz="2600" smtClean="0"/>
              <a:t>Foods rich in oxalates are spinach, strawberries, chocolate, tea, peanuts.</a:t>
            </a:r>
          </a:p>
          <a:p>
            <a:pPr lvl="4" eaLnBrk="1" hangingPunct="1"/>
            <a:endParaRPr lang="en-US" sz="2600" smtClean="0"/>
          </a:p>
          <a:p>
            <a:pPr algn="ctr" eaLnBrk="1" hangingPunct="1">
              <a:buFont typeface="Arial" charset="0"/>
              <a:buNone/>
            </a:pPr>
            <a:endParaRPr lang="en-US" sz="380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56</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457200" y="152400"/>
            <a:ext cx="8229600" cy="5973763"/>
          </a:xfrm>
        </p:spPr>
        <p:txBody>
          <a:bodyPr rtlCol="0">
            <a:normAutofit fontScale="92500" lnSpcReduction="10000"/>
          </a:bodyPr>
          <a:lstStyle/>
          <a:p>
            <a:pPr marL="274320" indent="-274320" eaLnBrk="1" fontAlgn="auto" hangingPunct="1">
              <a:spcAft>
                <a:spcPts val="0"/>
              </a:spcAft>
              <a:buClr>
                <a:schemeClr val="accent3"/>
              </a:buClr>
              <a:buFont typeface="Arial" charset="0"/>
              <a:buNone/>
              <a:defRPr/>
            </a:pPr>
            <a:r>
              <a:rPr lang="en-US" b="1" u="sng" dirty="0" smtClean="0"/>
              <a:t>SURGICAL MANAGEMENT:</a:t>
            </a:r>
          </a:p>
          <a:p>
            <a:pPr marL="514350" indent="-514350" eaLnBrk="1" fontAlgn="auto" hangingPunct="1">
              <a:spcAft>
                <a:spcPts val="0"/>
              </a:spcAft>
              <a:buClr>
                <a:schemeClr val="accent3"/>
              </a:buClr>
              <a:buFont typeface="+mj-lt"/>
              <a:buAutoNum type="arabicPeriod"/>
              <a:defRPr/>
            </a:pPr>
            <a:r>
              <a:rPr lang="en-US" dirty="0" err="1" smtClean="0"/>
              <a:t>Ureteroscopy</a:t>
            </a:r>
            <a:r>
              <a:rPr lang="en-US" dirty="0" smtClean="0"/>
              <a:t>- involves </a:t>
            </a:r>
            <a:r>
              <a:rPr lang="en-US" dirty="0" err="1" smtClean="0"/>
              <a:t>visualising</a:t>
            </a:r>
            <a:r>
              <a:rPr lang="en-US" dirty="0" smtClean="0"/>
              <a:t> the stone, inserting a </a:t>
            </a:r>
            <a:r>
              <a:rPr lang="en-US" dirty="0" err="1" smtClean="0"/>
              <a:t>ureteroscope</a:t>
            </a:r>
            <a:r>
              <a:rPr lang="en-US" dirty="0" smtClean="0"/>
              <a:t> into the ureter then inserting a laser or ultrasound device to fragment the stone.</a:t>
            </a:r>
          </a:p>
          <a:p>
            <a:pPr marL="514350" indent="-514350" eaLnBrk="1" fontAlgn="auto" hangingPunct="1">
              <a:spcAft>
                <a:spcPts val="0"/>
              </a:spcAft>
              <a:buClr>
                <a:schemeClr val="accent3"/>
              </a:buClr>
              <a:buFont typeface="+mj-lt"/>
              <a:buAutoNum type="arabicPeriod"/>
              <a:defRPr/>
            </a:pPr>
            <a:r>
              <a:rPr lang="en-US" dirty="0" smtClean="0"/>
              <a:t>Extracorporeal shock wave lithotripsy- non invasive high energy shock wave is generated which fragments the stone and the fragments are voided.</a:t>
            </a:r>
          </a:p>
          <a:p>
            <a:pPr marL="514350" indent="-514350" eaLnBrk="1" fontAlgn="auto" hangingPunct="1">
              <a:spcAft>
                <a:spcPts val="0"/>
              </a:spcAft>
              <a:buClr>
                <a:schemeClr val="accent3"/>
              </a:buClr>
              <a:buFont typeface="+mj-lt"/>
              <a:buAutoNum type="arabicPeriod"/>
              <a:defRPr/>
            </a:pPr>
            <a:r>
              <a:rPr lang="en-US" dirty="0" err="1" smtClean="0"/>
              <a:t>Nephrolithotomy</a:t>
            </a:r>
            <a:r>
              <a:rPr lang="en-US" dirty="0" smtClean="0"/>
              <a:t>- incision into the kidney to remove the stones.</a:t>
            </a:r>
          </a:p>
          <a:p>
            <a:pPr marL="514350" indent="-514350" eaLnBrk="1" fontAlgn="auto" hangingPunct="1">
              <a:spcAft>
                <a:spcPts val="0"/>
              </a:spcAft>
              <a:buClr>
                <a:schemeClr val="accent3"/>
              </a:buClr>
              <a:buFont typeface="+mj-lt"/>
              <a:buAutoNum type="arabicPeriod"/>
              <a:defRPr/>
            </a:pPr>
            <a:r>
              <a:rPr lang="en-US" dirty="0" err="1" smtClean="0"/>
              <a:t>Pyelolithotomy</a:t>
            </a:r>
            <a:r>
              <a:rPr lang="en-US" dirty="0" smtClean="0"/>
              <a:t>- removal of stones from the renal pelvis.</a:t>
            </a:r>
          </a:p>
          <a:p>
            <a:pPr marL="514350" indent="-514350" eaLnBrk="1" fontAlgn="auto" hangingPunct="1">
              <a:spcAft>
                <a:spcPts val="0"/>
              </a:spcAft>
              <a:buClr>
                <a:schemeClr val="accent3"/>
              </a:buClr>
              <a:buFont typeface="+mj-lt"/>
              <a:buAutoNum type="arabicPeriod"/>
              <a:defRPr/>
            </a:pPr>
            <a:r>
              <a:rPr lang="en-US" dirty="0" err="1" smtClean="0"/>
              <a:t>Uretolithotomy</a:t>
            </a:r>
            <a:r>
              <a:rPr lang="en-US" dirty="0" smtClean="0"/>
              <a:t>- removal of stones from the </a:t>
            </a:r>
            <a:r>
              <a:rPr lang="en-US" dirty="0" err="1" smtClean="0"/>
              <a:t>ureters</a:t>
            </a:r>
            <a:r>
              <a:rPr lang="en-US" dirty="0" smtClean="0"/>
              <a:t>.</a:t>
            </a:r>
          </a:p>
          <a:p>
            <a:pPr marL="514350" indent="-514350" eaLnBrk="1" fontAlgn="auto" hangingPunct="1">
              <a:spcAft>
                <a:spcPts val="0"/>
              </a:spcAft>
              <a:buClr>
                <a:schemeClr val="accent3"/>
              </a:buClr>
              <a:buFont typeface="+mj-lt"/>
              <a:buAutoNum type="arabicPeriod"/>
              <a:defRPr/>
            </a:pPr>
            <a:r>
              <a:rPr lang="en-US" dirty="0" err="1" smtClean="0"/>
              <a:t>Electrohydraulic</a:t>
            </a:r>
            <a:r>
              <a:rPr lang="en-US" dirty="0" smtClean="0"/>
              <a:t> lithotripsy- electrical discharge is used to create hydraulic shock waves to break up the stone by passing a probe through a </a:t>
            </a:r>
            <a:r>
              <a:rPr lang="en-US" dirty="0" err="1" smtClean="0"/>
              <a:t>cystoscope</a:t>
            </a:r>
            <a:r>
              <a:rPr lang="en-US" dirty="0" smtClean="0"/>
              <a:t>.</a:t>
            </a:r>
          </a:p>
          <a:p>
            <a:pPr marL="514350" indent="-514350" eaLnBrk="1" fontAlgn="auto" hangingPunct="1">
              <a:spcAft>
                <a:spcPts val="0"/>
              </a:spcAft>
              <a:buClr>
                <a:schemeClr val="accent3"/>
              </a:buClr>
              <a:buFont typeface="+mj-lt"/>
              <a:buAutoNum type="arabicPeriod"/>
              <a:defRPr/>
            </a:pPr>
            <a:r>
              <a:rPr lang="en-US" dirty="0" err="1" smtClean="0"/>
              <a:t>Chemolysis</a:t>
            </a:r>
            <a:r>
              <a:rPr lang="en-US" dirty="0" smtClean="0"/>
              <a:t>- stone dilution using infusions of chemical solution </a:t>
            </a:r>
            <a:r>
              <a:rPr lang="en-US" dirty="0" err="1" smtClean="0"/>
              <a:t>e.g</a:t>
            </a:r>
            <a:r>
              <a:rPr lang="en-US" dirty="0" smtClean="0"/>
              <a:t> </a:t>
            </a:r>
            <a:r>
              <a:rPr lang="en-US" dirty="0" err="1" smtClean="0"/>
              <a:t>alkylating</a:t>
            </a:r>
            <a:r>
              <a:rPr lang="en-US" dirty="0" smtClean="0"/>
              <a:t> agents to dissolve the stone.</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57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64515" name="Content Placeholder 2"/>
          <p:cNvSpPr>
            <a:spLocks noGrp="1"/>
          </p:cNvSpPr>
          <p:nvPr>
            <p:ph idx="1"/>
          </p:nvPr>
        </p:nvSpPr>
        <p:spPr>
          <a:xfrm>
            <a:off x="152400" y="152400"/>
            <a:ext cx="8991600" cy="6705600"/>
          </a:xfrm>
        </p:spPr>
        <p:txBody>
          <a:bodyPr/>
          <a:lstStyle/>
          <a:p>
            <a:pPr eaLnBrk="1" hangingPunct="1">
              <a:buFont typeface="Arial" charset="0"/>
              <a:buNone/>
            </a:pPr>
            <a:r>
              <a:rPr lang="en-US" b="1" u="sng" smtClean="0"/>
              <a:t>Nursing management:</a:t>
            </a:r>
          </a:p>
          <a:p>
            <a:pPr eaLnBrk="1" hangingPunct="1"/>
            <a:r>
              <a:rPr lang="en-US" u="sng" smtClean="0"/>
              <a:t>Assessment: </a:t>
            </a:r>
            <a:r>
              <a:rPr lang="en-US" smtClean="0"/>
              <a:t>assess for pain, discomfort &amp; associated symptoms. Location, severity &amp; radiation of pain.</a:t>
            </a:r>
          </a:p>
          <a:p>
            <a:pPr lvl="3" eaLnBrk="1" hangingPunct="1"/>
            <a:r>
              <a:rPr lang="en-US" sz="2600" smtClean="0"/>
              <a:t>Observe for signs of UTI &amp; obstruction.</a:t>
            </a:r>
          </a:p>
          <a:p>
            <a:pPr lvl="3" eaLnBrk="1" hangingPunct="1"/>
            <a:r>
              <a:rPr lang="en-US" sz="2600" smtClean="0"/>
              <a:t>Inspect urine for blood &amp; strain for stones of gravel.</a:t>
            </a:r>
          </a:p>
          <a:p>
            <a:pPr lvl="3" eaLnBrk="1" hangingPunct="1"/>
            <a:r>
              <a:rPr lang="en-US" sz="2600" smtClean="0"/>
              <a:t>History focuses on predisposing factors.</a:t>
            </a:r>
          </a:p>
          <a:p>
            <a:pPr eaLnBrk="1" hangingPunct="1"/>
            <a:r>
              <a:rPr lang="en-US" u="sng" smtClean="0"/>
              <a:t>Nursing diagnosis:</a:t>
            </a:r>
          </a:p>
          <a:p>
            <a:pPr lvl="1" eaLnBrk="1" hangingPunct="1"/>
            <a:r>
              <a:rPr lang="en-US" sz="2600" smtClean="0"/>
              <a:t>Acute pain related to inflammation, obstruction &amp; abrasion of the urinary tract.</a:t>
            </a:r>
          </a:p>
          <a:p>
            <a:pPr lvl="1" eaLnBrk="1" hangingPunct="1"/>
            <a:r>
              <a:rPr lang="en-US" sz="2600" smtClean="0"/>
              <a:t>Deficient knowledge regarding prevention of recurrence of renal stones.</a:t>
            </a:r>
          </a:p>
          <a:p>
            <a:pPr lvl="1" eaLnBrk="1" hangingPunct="1"/>
            <a:r>
              <a:rPr lang="en-US" sz="2600" smtClean="0"/>
              <a:t>Altered urinary elimination related to presence of caliculi.</a:t>
            </a:r>
          </a:p>
          <a:p>
            <a:pPr lvl="1" eaLnBrk="1" hangingPunct="1"/>
            <a:r>
              <a:rPr lang="en-US" sz="2600" smtClean="0"/>
              <a:t>Potential for infection related to obstruction of the urinary tract by caliculi.</a:t>
            </a:r>
          </a:p>
          <a:p>
            <a:pPr lvl="3" eaLnBrk="1" hangingPunct="1">
              <a:buFont typeface="Arial" charset="0"/>
              <a:buNone/>
            </a:pPr>
            <a:endParaRPr lang="en-US" sz="2600" smtClean="0"/>
          </a:p>
          <a:p>
            <a:pPr lvl="3" eaLnBrk="1" hangingPunct="1">
              <a:buFont typeface="Arial" charset="0"/>
              <a:buNone/>
            </a:pPr>
            <a:endParaRPr lang="en-US" sz="2600" smtClean="0"/>
          </a:p>
          <a:p>
            <a:pPr lvl="3" eaLnBrk="1" hangingPunct="1"/>
            <a:endParaRPr lang="en-US" sz="2600" u="sng"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58</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65539" name="Content Placeholder 2"/>
          <p:cNvSpPr>
            <a:spLocks noGrp="1"/>
          </p:cNvSpPr>
          <p:nvPr>
            <p:ph idx="1"/>
          </p:nvPr>
        </p:nvSpPr>
        <p:spPr>
          <a:xfrm>
            <a:off x="0" y="152400"/>
            <a:ext cx="9144000" cy="6705600"/>
          </a:xfrm>
        </p:spPr>
        <p:txBody>
          <a:bodyPr/>
          <a:lstStyle/>
          <a:p>
            <a:pPr eaLnBrk="1" hangingPunct="1"/>
            <a:r>
              <a:rPr lang="en-US" u="sng" smtClean="0"/>
              <a:t>interventions:</a:t>
            </a:r>
          </a:p>
          <a:p>
            <a:pPr lvl="1" eaLnBrk="1" hangingPunct="1"/>
            <a:r>
              <a:rPr lang="en-US" sz="2600" smtClean="0"/>
              <a:t>Analgesics to relieve pain. Opioid analgesics or NSAID’s.</a:t>
            </a:r>
          </a:p>
          <a:p>
            <a:pPr lvl="1" eaLnBrk="1" hangingPunct="1"/>
            <a:r>
              <a:rPr lang="en-US" sz="2600" smtClean="0"/>
              <a:t>Encourage patient to assume positions of comfort.</a:t>
            </a:r>
          </a:p>
          <a:p>
            <a:pPr lvl="1" eaLnBrk="1" hangingPunct="1"/>
            <a:r>
              <a:rPr lang="en-US" sz="2600" smtClean="0"/>
              <a:t>Prevent infection and obstruction: monitor fluid intake and output.</a:t>
            </a:r>
          </a:p>
          <a:p>
            <a:pPr lvl="1" eaLnBrk="1" hangingPunct="1"/>
            <a:r>
              <a:rPr lang="en-US" sz="2600" smtClean="0"/>
              <a:t>Monitor voiding patterns</a:t>
            </a:r>
          </a:p>
          <a:p>
            <a:pPr lvl="1" eaLnBrk="1" hangingPunct="1"/>
            <a:r>
              <a:rPr lang="en-US" sz="2600" smtClean="0"/>
              <a:t>Encourage increased fluid intake to prevent dehydration &amp; increase hydrostatic pressure that aids in elimination of stones.</a:t>
            </a:r>
          </a:p>
          <a:p>
            <a:pPr lvl="1" eaLnBrk="1" hangingPunct="1"/>
            <a:r>
              <a:rPr lang="en-US" sz="2600" smtClean="0"/>
              <a:t>Ambulation may help move the stones through the urinary tract.</a:t>
            </a:r>
          </a:p>
          <a:p>
            <a:pPr lvl="1" eaLnBrk="1" hangingPunct="1"/>
            <a:r>
              <a:rPr lang="en-US" sz="2600" smtClean="0"/>
              <a:t>Strain the urine on a gauze to detect uric acid stones that may crumble or blood clots.</a:t>
            </a:r>
          </a:p>
          <a:p>
            <a:pPr lvl="1" eaLnBrk="1" hangingPunct="1"/>
            <a:r>
              <a:rPr lang="en-US" sz="2600" smtClean="0"/>
              <a:t>Instruct patient to report any decrease in urine volume, bloody or cloudy urine.</a:t>
            </a:r>
          </a:p>
          <a:p>
            <a:pPr lvl="1" eaLnBrk="1" hangingPunct="1">
              <a:buFont typeface="Arial" charset="0"/>
              <a:buNone/>
            </a:pPr>
            <a:endParaRPr lang="en-US" sz="260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59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2"/>
          <p:cNvSpPr>
            <a:spLocks noGrp="1"/>
          </p:cNvSpPr>
          <p:nvPr>
            <p:ph type="ctrTitle"/>
          </p:nvPr>
        </p:nvSpPr>
        <p:spPr>
          <a:xfrm>
            <a:off x="685800" y="152400"/>
            <a:ext cx="7772400" cy="609600"/>
          </a:xfrm>
        </p:spPr>
        <p:txBody>
          <a:bodyPr/>
          <a:lstStyle/>
          <a:p>
            <a:pPr algn="ctr" eaLnBrk="1" fontAlgn="auto" hangingPunct="1">
              <a:spcAft>
                <a:spcPts val="0"/>
              </a:spcAft>
              <a:defRPr/>
            </a:pPr>
            <a:r>
              <a:rPr lang="en-US" sz="2400" u="sng" dirty="0" smtClean="0">
                <a:solidFill>
                  <a:srgbClr val="FF0000"/>
                </a:solidFill>
              </a:rPr>
              <a:t>FUNCTIONS OF THE KIDNEYS</a:t>
            </a:r>
          </a:p>
        </p:txBody>
      </p:sp>
      <p:sp>
        <p:nvSpPr>
          <p:cNvPr id="11267" name="Subtitle 3"/>
          <p:cNvSpPr>
            <a:spLocks noGrp="1"/>
          </p:cNvSpPr>
          <p:nvPr>
            <p:ph type="subTitle" idx="1"/>
          </p:nvPr>
        </p:nvSpPr>
        <p:spPr>
          <a:xfrm>
            <a:off x="685800" y="609600"/>
            <a:ext cx="7772400" cy="5943600"/>
          </a:xfrm>
        </p:spPr>
        <p:txBody>
          <a:bodyPr/>
          <a:lstStyle/>
          <a:p>
            <a:pPr marR="0" algn="l" eaLnBrk="1" hangingPunct="1">
              <a:buFont typeface="Arial" charset="0"/>
              <a:buChar char="•"/>
            </a:pPr>
            <a:r>
              <a:rPr lang="en-US" dirty="0" smtClean="0"/>
              <a:t>Formation of urine</a:t>
            </a:r>
          </a:p>
          <a:p>
            <a:pPr marR="0" algn="l" eaLnBrk="1" hangingPunct="1">
              <a:buFont typeface="Arial" charset="0"/>
              <a:buChar char="•"/>
            </a:pPr>
            <a:r>
              <a:rPr lang="en-US" dirty="0" smtClean="0"/>
              <a:t>Excretion of waste products</a:t>
            </a:r>
          </a:p>
          <a:p>
            <a:pPr marR="0" algn="l" eaLnBrk="1" hangingPunct="1">
              <a:buFont typeface="Arial" charset="0"/>
              <a:buChar char="•"/>
            </a:pPr>
            <a:r>
              <a:rPr lang="en-US" dirty="0" smtClean="0"/>
              <a:t>Regulation of acid-base balance through </a:t>
            </a:r>
            <a:r>
              <a:rPr lang="en-US" dirty="0" err="1" smtClean="0"/>
              <a:t>reabsorption</a:t>
            </a:r>
            <a:r>
              <a:rPr lang="en-US" dirty="0" smtClean="0"/>
              <a:t> of bicarbonate ions, buffering with ammonia and phosphate and direct secretion into urine.</a:t>
            </a:r>
          </a:p>
          <a:p>
            <a:pPr marR="0" algn="l" eaLnBrk="1" hangingPunct="1">
              <a:buFont typeface="Arial" charset="0"/>
              <a:buChar char="•"/>
            </a:pPr>
            <a:r>
              <a:rPr lang="en-US" dirty="0" smtClean="0"/>
              <a:t>Regulation of electrolytes. Through hormones like </a:t>
            </a:r>
            <a:r>
              <a:rPr lang="en-US" dirty="0" err="1" smtClean="0"/>
              <a:t>aldosterone</a:t>
            </a:r>
            <a:r>
              <a:rPr lang="en-US" dirty="0" smtClean="0"/>
              <a:t>. Increased </a:t>
            </a:r>
            <a:r>
              <a:rPr lang="en-US" dirty="0" err="1" smtClean="0"/>
              <a:t>aldosterone</a:t>
            </a:r>
            <a:r>
              <a:rPr lang="en-US" dirty="0" smtClean="0"/>
              <a:t> secretion reduces the amount of sodium excreted and increases the amount of potassium excreted.</a:t>
            </a:r>
          </a:p>
          <a:p>
            <a:pPr marR="0" algn="l" eaLnBrk="1" hangingPunct="1">
              <a:buFont typeface="Arial" charset="0"/>
              <a:buChar char="•"/>
            </a:pPr>
            <a:r>
              <a:rPr lang="en-US" dirty="0" smtClean="0"/>
              <a:t>Regulation of blood pressure through the </a:t>
            </a:r>
            <a:r>
              <a:rPr lang="en-US" dirty="0" err="1" smtClean="0"/>
              <a:t>renin-angiotensin-aldosterone</a:t>
            </a:r>
            <a:r>
              <a:rPr lang="en-US" dirty="0" smtClean="0"/>
              <a:t> system.</a:t>
            </a:r>
          </a:p>
          <a:p>
            <a:pPr marR="0" algn="l" eaLnBrk="1" hangingPunct="1">
              <a:buFont typeface="Arial" charset="0"/>
              <a:buChar char="•"/>
            </a:pPr>
            <a:r>
              <a:rPr lang="en-US" dirty="0" smtClean="0"/>
              <a:t>Regulation of RBC production through the hormone erythropoietin.</a:t>
            </a:r>
          </a:p>
          <a:p>
            <a:pPr marR="0" algn="l" eaLnBrk="1" hangingPunct="1">
              <a:buFont typeface="Arial" charset="0"/>
              <a:buChar char="•"/>
            </a:pPr>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66563" name="Content Placeholder 2"/>
          <p:cNvSpPr>
            <a:spLocks noGrp="1"/>
          </p:cNvSpPr>
          <p:nvPr>
            <p:ph idx="1"/>
          </p:nvPr>
        </p:nvSpPr>
        <p:spPr>
          <a:xfrm>
            <a:off x="152400" y="228600"/>
            <a:ext cx="8839200" cy="6629400"/>
          </a:xfrm>
        </p:spPr>
        <p:txBody>
          <a:bodyPr/>
          <a:lstStyle/>
          <a:p>
            <a:pPr lvl="1" eaLnBrk="1" hangingPunct="1"/>
            <a:r>
              <a:rPr lang="en-US" sz="2600" smtClean="0"/>
              <a:t>Monitor vital signs closely to detect early signs of infection because UTI may be associated with renal stones. All infection should be treated with appropriate antibiotics before efforts are made to dissolve the stone.</a:t>
            </a:r>
          </a:p>
          <a:p>
            <a:pPr lvl="1" eaLnBrk="1" hangingPunct="1"/>
            <a:r>
              <a:rPr lang="en-US" sz="2600" smtClean="0"/>
              <a:t>Health education about causes of kidney stones, predisposing factors and reccommendations to prevent reccurence.</a:t>
            </a:r>
          </a:p>
          <a:p>
            <a:pPr lvl="1" eaLnBrk="1" hangingPunct="1"/>
            <a:r>
              <a:rPr lang="en-US" sz="2600" smtClean="0"/>
              <a:t>Importance of high fluid intake, change of lifestyle.</a:t>
            </a:r>
          </a:p>
          <a:p>
            <a:pPr lvl="1" eaLnBrk="1" hangingPunct="1"/>
            <a:r>
              <a:rPr lang="en-US" sz="2600" smtClean="0"/>
              <a:t>Reassurance to control anxiety.</a:t>
            </a:r>
          </a:p>
          <a:p>
            <a:pPr eaLnBrk="1" hangingPunct="1"/>
            <a:r>
              <a:rPr lang="en-US" b="1" u="sng" smtClean="0"/>
              <a:t>Evaluation </a:t>
            </a:r>
          </a:p>
          <a:p>
            <a:pPr lvl="1" eaLnBrk="1" hangingPunct="1"/>
            <a:r>
              <a:rPr lang="en-US" sz="2600" smtClean="0"/>
              <a:t>patient reports relief of pain.</a:t>
            </a:r>
          </a:p>
          <a:p>
            <a:pPr lvl="1" eaLnBrk="1" hangingPunct="1"/>
            <a:r>
              <a:rPr lang="en-US" sz="2600" smtClean="0"/>
              <a:t>Patient has incresed knowledge of healthy living.</a:t>
            </a:r>
          </a:p>
          <a:p>
            <a:pPr lvl="1" eaLnBrk="1" hangingPunct="1"/>
            <a:r>
              <a:rPr lang="en-US" sz="2600" smtClean="0"/>
              <a:t>Patient has normal urine elimination.</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60</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67587" name="Content Placeholder 2"/>
          <p:cNvSpPr>
            <a:spLocks noGrp="1"/>
          </p:cNvSpPr>
          <p:nvPr>
            <p:ph idx="1"/>
          </p:nvPr>
        </p:nvSpPr>
        <p:spPr>
          <a:xfrm>
            <a:off x="152400" y="0"/>
            <a:ext cx="8839200" cy="6858000"/>
          </a:xfrm>
        </p:spPr>
        <p:txBody>
          <a:bodyPr/>
          <a:lstStyle/>
          <a:p>
            <a:pPr algn="ctr" eaLnBrk="1" hangingPunct="1">
              <a:buFont typeface="Arial" charset="0"/>
              <a:buNone/>
            </a:pPr>
            <a:r>
              <a:rPr lang="en-US" b="1" u="sng" smtClean="0"/>
              <a:t>URETHRAL STRICTURES</a:t>
            </a:r>
          </a:p>
          <a:p>
            <a:pPr eaLnBrk="1" hangingPunct="1"/>
            <a:r>
              <a:rPr lang="en-US" smtClean="0"/>
              <a:t>This is the narrowing of the lumen of the urethra as a result of scar tissue &amp; contraction caused by urethral injury which can be from:</a:t>
            </a:r>
          </a:p>
          <a:p>
            <a:pPr lvl="3" eaLnBrk="1" hangingPunct="1"/>
            <a:r>
              <a:rPr lang="en-US" sz="2600" smtClean="0"/>
              <a:t>Surgical instruments e.g. transurethral surgery</a:t>
            </a:r>
          </a:p>
          <a:p>
            <a:pPr lvl="3" eaLnBrk="1" hangingPunct="1"/>
            <a:r>
              <a:rPr lang="en-US" sz="2600" smtClean="0"/>
              <a:t>Indwelling catheters</a:t>
            </a:r>
          </a:p>
          <a:p>
            <a:pPr lvl="3" eaLnBrk="1" hangingPunct="1"/>
            <a:r>
              <a:rPr lang="en-US" sz="2600" smtClean="0"/>
              <a:t>Untreated urethritis, gonorrheal urethritis</a:t>
            </a:r>
          </a:p>
          <a:p>
            <a:pPr lvl="3" eaLnBrk="1" hangingPunct="1"/>
            <a:r>
              <a:rPr lang="en-US" sz="2600" smtClean="0"/>
              <a:t>Cystoscopy</a:t>
            </a:r>
          </a:p>
          <a:p>
            <a:pPr lvl="3" eaLnBrk="1" hangingPunct="1"/>
            <a:r>
              <a:rPr lang="en-US" sz="2600" smtClean="0"/>
              <a:t>Congenital abnormality</a:t>
            </a:r>
          </a:p>
          <a:p>
            <a:pPr lvl="3" eaLnBrk="1" hangingPunct="1"/>
            <a:r>
              <a:rPr lang="en-US" sz="2600" smtClean="0"/>
              <a:t>Automobile accidents</a:t>
            </a:r>
          </a:p>
          <a:p>
            <a:pPr eaLnBrk="1" hangingPunct="1"/>
            <a:r>
              <a:rPr lang="en-US" b="1" u="sng" smtClean="0"/>
              <a:t>CLINICAL FEATURES:</a:t>
            </a:r>
          </a:p>
          <a:p>
            <a:pPr lvl="1" eaLnBrk="1" hangingPunct="1"/>
            <a:r>
              <a:rPr lang="en-US" sz="2600" smtClean="0"/>
              <a:t>Patient reports that force and volume of urine stream has decreased.</a:t>
            </a:r>
          </a:p>
          <a:p>
            <a:pPr lvl="1" eaLnBrk="1" hangingPunct="1"/>
            <a:r>
              <a:rPr lang="en-US" sz="2600" smtClean="0"/>
              <a:t>Hyperdistended bladder.</a:t>
            </a:r>
          </a:p>
          <a:p>
            <a:pPr lvl="1" eaLnBrk="1" hangingPunct="1">
              <a:buFont typeface="Arial" charset="0"/>
              <a:buNone/>
            </a:pPr>
            <a:endParaRPr lang="en-US" sz="2600" smtClean="0"/>
          </a:p>
          <a:p>
            <a:pPr lvl="1" eaLnBrk="1" hangingPunct="1"/>
            <a:endParaRPr lang="en-US" sz="260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61</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68611" name="Content Placeholder 2"/>
          <p:cNvSpPr>
            <a:spLocks noGrp="1"/>
          </p:cNvSpPr>
          <p:nvPr>
            <p:ph idx="1"/>
          </p:nvPr>
        </p:nvSpPr>
        <p:spPr>
          <a:xfrm>
            <a:off x="0" y="228600"/>
            <a:ext cx="9144000" cy="6629400"/>
          </a:xfrm>
        </p:spPr>
        <p:txBody>
          <a:bodyPr/>
          <a:lstStyle/>
          <a:p>
            <a:pPr eaLnBrk="1" hangingPunct="1"/>
            <a:r>
              <a:rPr lang="en-US" smtClean="0"/>
              <a:t>May have signs of infection e.g. cystitis, prostatitis, pyelonephritis.</a:t>
            </a:r>
          </a:p>
          <a:p>
            <a:pPr eaLnBrk="1" hangingPunct="1"/>
            <a:r>
              <a:rPr lang="en-US" smtClean="0"/>
              <a:t>Occurs commonly in men due to long urethra.</a:t>
            </a:r>
          </a:p>
          <a:p>
            <a:pPr eaLnBrk="1" hangingPunct="1"/>
            <a:r>
              <a:rPr lang="en-US" b="1" u="sng" smtClean="0"/>
              <a:t>Diagnosis: </a:t>
            </a:r>
            <a:r>
              <a:rPr lang="en-US" smtClean="0"/>
              <a:t>IV urography</a:t>
            </a:r>
          </a:p>
          <a:p>
            <a:pPr eaLnBrk="1" hangingPunct="1"/>
            <a:r>
              <a:rPr lang="en-US" b="1" u="sng" smtClean="0"/>
              <a:t>MANAGEMENT:</a:t>
            </a:r>
          </a:p>
          <a:p>
            <a:pPr lvl="1" eaLnBrk="1" hangingPunct="1"/>
            <a:r>
              <a:rPr lang="en-US" sz="2600" smtClean="0"/>
              <a:t>Gradual dilation of the narrowed area using metal sounds or bougies(has a lumen). A sound is an instrument used to probe a cavity.</a:t>
            </a:r>
          </a:p>
          <a:p>
            <a:pPr lvl="1" eaLnBrk="1" hangingPunct="1"/>
            <a:r>
              <a:rPr lang="en-US" sz="2600" smtClean="0"/>
              <a:t>If a stricture prevents catheter passage, a bougie is used to search for an opening. It is then left in place to allow urine drainage. The opening is then dilated using a larger sound.</a:t>
            </a:r>
          </a:p>
          <a:p>
            <a:pPr lvl="1" eaLnBrk="1" hangingPunct="1"/>
            <a:r>
              <a:rPr lang="en-US" sz="2600" smtClean="0"/>
              <a:t>After dilation, a warm sitz bath and analgesics to relieve pain.</a:t>
            </a:r>
          </a:p>
          <a:p>
            <a:pPr lvl="1" eaLnBrk="1" hangingPunct="1"/>
            <a:r>
              <a:rPr lang="en-US" sz="2600" smtClean="0"/>
              <a:t>Antibiotics are prescribed for 5 days.</a:t>
            </a:r>
          </a:p>
          <a:p>
            <a:pPr lvl="1" eaLnBrk="1" hangingPunct="1">
              <a:buFont typeface="Arial" charset="0"/>
              <a:buNone/>
            </a:pPr>
            <a:endParaRPr lang="en-US" sz="2600" smtClean="0"/>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69635" name="Content Placeholder 2"/>
          <p:cNvSpPr>
            <a:spLocks noGrp="1"/>
          </p:cNvSpPr>
          <p:nvPr>
            <p:ph idx="1"/>
          </p:nvPr>
        </p:nvSpPr>
        <p:spPr>
          <a:xfrm>
            <a:off x="0" y="152400"/>
            <a:ext cx="8991600" cy="6705600"/>
          </a:xfrm>
        </p:spPr>
        <p:txBody>
          <a:bodyPr/>
          <a:lstStyle/>
          <a:p>
            <a:pPr eaLnBrk="1" hangingPunct="1"/>
            <a:r>
              <a:rPr lang="en-US" smtClean="0"/>
              <a:t>In severe cases, urethroplasty is done( surgical repair of the urethra).</a:t>
            </a:r>
          </a:p>
          <a:p>
            <a:pPr eaLnBrk="1" hangingPunct="1"/>
            <a:r>
              <a:rPr lang="en-US" smtClean="0"/>
              <a:t>Sometimes suprapubic cystotomy must be performed.</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63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6037"/>
          </a:xfrm>
        </p:spPr>
        <p:txBody>
          <a:bodyPr rtlCol="0">
            <a:normAutofit fontScale="90000"/>
          </a:bodyPr>
          <a:lstStyle/>
          <a:p>
            <a:pPr eaLnBrk="1" fontAlgn="auto" hangingPunct="1">
              <a:spcAft>
                <a:spcPts val="0"/>
              </a:spcAft>
              <a:defRPr/>
            </a:pPr>
            <a:endParaRPr lang="en-US" dirty="0" smtClean="0"/>
          </a:p>
        </p:txBody>
      </p:sp>
      <p:sp>
        <p:nvSpPr>
          <p:cNvPr id="1028" name="Content Placeholder 2"/>
          <p:cNvSpPr>
            <a:spLocks noGrp="1"/>
          </p:cNvSpPr>
          <p:nvPr>
            <p:ph idx="1"/>
          </p:nvPr>
        </p:nvSpPr>
        <p:spPr>
          <a:xfrm>
            <a:off x="457200" y="304800"/>
            <a:ext cx="8229600" cy="5821363"/>
          </a:xfrm>
        </p:spPr>
        <p:txBody>
          <a:bodyPr/>
          <a:lstStyle/>
          <a:p>
            <a:pPr eaLnBrk="1" hangingPunct="1"/>
            <a:endParaRPr lang="en-US" smtClean="0"/>
          </a:p>
        </p:txBody>
      </p:sp>
      <p:graphicFrame>
        <p:nvGraphicFramePr>
          <p:cNvPr id="1026" name="Object 2"/>
          <p:cNvGraphicFramePr>
            <a:graphicFrameLocks noChangeAspect="1"/>
          </p:cNvGraphicFramePr>
          <p:nvPr/>
        </p:nvGraphicFramePr>
        <p:xfrm>
          <a:off x="304800" y="381000"/>
          <a:ext cx="8153400" cy="5943600"/>
        </p:xfrm>
        <a:graphic>
          <a:graphicData uri="http://schemas.openxmlformats.org/presentationml/2006/ole">
            <p:oleObj spid="_x0000_s1026" name="Presentation" r:id="rId3" imgW="4570465" imgH="3427468" progId="PowerPoint.Show.8">
              <p:embed/>
            </p:oleObj>
          </a:graphicData>
        </a:graphic>
      </p:graphicFrame>
      <p:sp>
        <p:nvSpPr>
          <p:cNvPr id="5" name="Slide Number Placeholder 4"/>
          <p:cNvSpPr>
            <a:spLocks noGrp="1"/>
          </p:cNvSpPr>
          <p:nvPr>
            <p:ph type="sldNum" sz="quarter" idx="12"/>
          </p:nvPr>
        </p:nvSpPr>
        <p:spPr/>
        <p:txBody>
          <a:bodyPr/>
          <a:lstStyle/>
          <a:p>
            <a:pPr>
              <a:defRPr/>
            </a:pPr>
            <a:fld id="{A5E6861E-3C3C-4F40-9231-9E3E4559899C}" type="slidenum">
              <a:rPr lang="en-US" smtClean="0"/>
              <a:pPr>
                <a:defRPr/>
              </a:pPr>
              <a:t>64</a:t>
            </a:fld>
            <a:endParaRPr lang="en-US"/>
          </a:p>
        </p:txBody>
      </p:sp>
      <p:sp>
        <p:nvSpPr>
          <p:cNvPr id="6" name="Footer Placeholder 5"/>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smtClean="0"/>
          </a:p>
        </p:txBody>
      </p:sp>
      <p:sp>
        <p:nvSpPr>
          <p:cNvPr id="3" name="Content Placeholder 2"/>
          <p:cNvSpPr>
            <a:spLocks noGrp="1"/>
          </p:cNvSpPr>
          <p:nvPr>
            <p:ph idx="1"/>
          </p:nvPr>
        </p:nvSpPr>
        <p:spPr>
          <a:xfrm>
            <a:off x="0" y="0"/>
            <a:ext cx="9144000" cy="6858000"/>
          </a:xfrm>
        </p:spPr>
        <p:txBody>
          <a:bodyPr rtlCol="0">
            <a:normAutofit lnSpcReduction="10000"/>
          </a:bodyPr>
          <a:lstStyle/>
          <a:p>
            <a:pPr marL="274320" indent="-274320" eaLnBrk="1" fontAlgn="auto" hangingPunct="1">
              <a:spcAft>
                <a:spcPts val="0"/>
              </a:spcAft>
              <a:buClr>
                <a:schemeClr val="accent3"/>
              </a:buClr>
              <a:buFont typeface="Arial" pitchFamily="34" charset="0"/>
              <a:buNone/>
              <a:defRPr/>
            </a:pPr>
            <a:r>
              <a:rPr lang="en-US" b="1" u="sng" dirty="0" smtClean="0"/>
              <a:t>Clinical manifestations:</a:t>
            </a:r>
          </a:p>
          <a:p>
            <a:pPr marL="514350" indent="-514350" eaLnBrk="1" fontAlgn="auto" hangingPunct="1">
              <a:spcAft>
                <a:spcPts val="0"/>
              </a:spcAft>
              <a:buClr>
                <a:schemeClr val="accent3"/>
              </a:buClr>
              <a:buFont typeface="+mj-lt"/>
              <a:buAutoNum type="arabicPeriod"/>
              <a:defRPr/>
            </a:pPr>
            <a:r>
              <a:rPr lang="en-US" dirty="0" smtClean="0"/>
              <a:t>Classical triad of signs &amp; symptoms:</a:t>
            </a:r>
          </a:p>
          <a:p>
            <a:pPr marL="1314450" lvl="2" indent="-514350" eaLnBrk="1" fontAlgn="auto" hangingPunct="1">
              <a:spcAft>
                <a:spcPts val="0"/>
              </a:spcAft>
              <a:buClr>
                <a:schemeClr val="accent1">
                  <a:shade val="75000"/>
                </a:schemeClr>
              </a:buClr>
              <a:buFont typeface="Arial" pitchFamily="34" charset="0"/>
              <a:buChar char="•"/>
              <a:defRPr/>
            </a:pPr>
            <a:r>
              <a:rPr lang="en-US" sz="2600" dirty="0" err="1" smtClean="0"/>
              <a:t>Hematuria</a:t>
            </a:r>
            <a:r>
              <a:rPr lang="en-US" sz="2600" dirty="0" smtClean="0"/>
              <a:t>- usually gross, intermittent</a:t>
            </a:r>
          </a:p>
          <a:p>
            <a:pPr marL="1314450" lvl="2" indent="-514350" eaLnBrk="1" fontAlgn="auto" hangingPunct="1">
              <a:spcAft>
                <a:spcPts val="0"/>
              </a:spcAft>
              <a:buClr>
                <a:schemeClr val="accent1">
                  <a:shade val="75000"/>
                </a:schemeClr>
              </a:buClr>
              <a:buFont typeface="Arial" pitchFamily="34" charset="0"/>
              <a:buChar char="•"/>
              <a:defRPr/>
            </a:pPr>
            <a:r>
              <a:rPr lang="en-US" sz="2600" dirty="0" smtClean="0"/>
              <a:t>Flank pain</a:t>
            </a:r>
          </a:p>
          <a:p>
            <a:pPr marL="1314450" lvl="2" indent="-514350" eaLnBrk="1" fontAlgn="auto" hangingPunct="1">
              <a:spcAft>
                <a:spcPts val="0"/>
              </a:spcAft>
              <a:buClr>
                <a:schemeClr val="accent1">
                  <a:shade val="75000"/>
                </a:schemeClr>
              </a:buClr>
              <a:buFont typeface="Arial" pitchFamily="34" charset="0"/>
              <a:buChar char="•"/>
              <a:defRPr/>
            </a:pPr>
            <a:r>
              <a:rPr lang="en-US" sz="2600" dirty="0" smtClean="0"/>
              <a:t>Palpable abdominal or flank mass</a:t>
            </a:r>
          </a:p>
          <a:p>
            <a:pPr marL="514350" indent="-514350" eaLnBrk="1" fontAlgn="auto" hangingPunct="1">
              <a:spcAft>
                <a:spcPts val="0"/>
              </a:spcAft>
              <a:buClr>
                <a:schemeClr val="accent3"/>
              </a:buClr>
              <a:buFont typeface="+mj-lt"/>
              <a:buAutoNum type="arabicPeriod"/>
              <a:defRPr/>
            </a:pPr>
            <a:r>
              <a:rPr lang="en-US" dirty="0" smtClean="0"/>
              <a:t>Symptoms of metastasis- unexplained weight loss, increasing weakness, </a:t>
            </a:r>
            <a:r>
              <a:rPr lang="en-US" dirty="0" err="1" smtClean="0"/>
              <a:t>anaemia</a:t>
            </a:r>
            <a:r>
              <a:rPr lang="en-US" dirty="0" smtClean="0"/>
              <a:t>.</a:t>
            </a:r>
          </a:p>
          <a:p>
            <a:pPr marL="514350" indent="-514350" eaLnBrk="1" fontAlgn="auto" hangingPunct="1">
              <a:spcAft>
                <a:spcPts val="0"/>
              </a:spcAft>
              <a:buClr>
                <a:schemeClr val="accent3"/>
              </a:buClr>
              <a:buFont typeface="Arial" pitchFamily="34" charset="0"/>
              <a:buNone/>
              <a:defRPr/>
            </a:pPr>
            <a:r>
              <a:rPr lang="en-US" dirty="0" smtClean="0"/>
              <a:t>NB: many renal tumors produce no symptoms &amp; are discovered on routine physical exam as a palpable abdominal mass.</a:t>
            </a:r>
          </a:p>
          <a:p>
            <a:pPr marL="514350" indent="-514350" eaLnBrk="1" fontAlgn="auto" hangingPunct="1">
              <a:spcAft>
                <a:spcPts val="0"/>
              </a:spcAft>
              <a:buClr>
                <a:schemeClr val="accent3"/>
              </a:buClr>
              <a:buFont typeface="Arial" pitchFamily="34" charset="0"/>
              <a:buNone/>
              <a:defRPr/>
            </a:pPr>
            <a:r>
              <a:rPr lang="en-US" b="1" u="sng" dirty="0" smtClean="0"/>
              <a:t>Diagnosis:</a:t>
            </a:r>
          </a:p>
          <a:p>
            <a:pPr marL="514350" indent="-514350" eaLnBrk="1" fontAlgn="auto" hangingPunct="1">
              <a:spcAft>
                <a:spcPts val="0"/>
              </a:spcAft>
              <a:buClr>
                <a:schemeClr val="accent3"/>
              </a:buClr>
              <a:buFont typeface="Arial" pitchFamily="34" charset="0"/>
              <a:buChar char="•"/>
              <a:defRPr/>
            </a:pPr>
            <a:r>
              <a:rPr lang="en-US" dirty="0" smtClean="0"/>
              <a:t>Intravenous </a:t>
            </a:r>
            <a:r>
              <a:rPr lang="en-US" dirty="0" err="1" smtClean="0"/>
              <a:t>urography</a:t>
            </a:r>
            <a:r>
              <a:rPr lang="en-US" dirty="0" smtClean="0"/>
              <a:t>/ IV </a:t>
            </a:r>
            <a:r>
              <a:rPr lang="en-US" dirty="0" err="1" smtClean="0"/>
              <a:t>pyelogram</a:t>
            </a:r>
            <a:endParaRPr lang="en-US" dirty="0" smtClean="0"/>
          </a:p>
          <a:p>
            <a:pPr marL="514350" indent="-514350" eaLnBrk="1" fontAlgn="auto" hangingPunct="1">
              <a:spcAft>
                <a:spcPts val="0"/>
              </a:spcAft>
              <a:buClr>
                <a:schemeClr val="accent3"/>
              </a:buClr>
              <a:buFont typeface="Arial" pitchFamily="34" charset="0"/>
              <a:buChar char="•"/>
              <a:defRPr/>
            </a:pPr>
            <a:r>
              <a:rPr lang="en-US" dirty="0" err="1" smtClean="0"/>
              <a:t>Ultrasonography</a:t>
            </a:r>
            <a:r>
              <a:rPr lang="en-US" dirty="0" smtClean="0"/>
              <a:t>/ CT scan</a:t>
            </a:r>
          </a:p>
          <a:p>
            <a:pPr marL="514350" indent="-514350" eaLnBrk="1" fontAlgn="auto" hangingPunct="1">
              <a:spcAft>
                <a:spcPts val="0"/>
              </a:spcAft>
              <a:buClr>
                <a:schemeClr val="accent3"/>
              </a:buClr>
              <a:buFont typeface="Arial" pitchFamily="34" charset="0"/>
              <a:buChar char="•"/>
              <a:defRPr/>
            </a:pPr>
            <a:r>
              <a:rPr lang="en-US" dirty="0" smtClean="0"/>
              <a:t>Renal angiogram</a:t>
            </a:r>
          </a:p>
          <a:p>
            <a:pPr marL="514350" indent="-514350" eaLnBrk="1" fontAlgn="auto" hangingPunct="1">
              <a:spcAft>
                <a:spcPts val="0"/>
              </a:spcAft>
              <a:buClr>
                <a:schemeClr val="accent3"/>
              </a:buClr>
              <a:buFont typeface="Arial" pitchFamily="34" charset="0"/>
              <a:buChar char="•"/>
              <a:defRPr/>
            </a:pPr>
            <a:r>
              <a:rPr lang="en-US" dirty="0" err="1" smtClean="0"/>
              <a:t>Cystoscopic</a:t>
            </a:r>
            <a:r>
              <a:rPr lang="en-US" dirty="0" smtClean="0"/>
              <a:t> examination</a:t>
            </a:r>
          </a:p>
          <a:p>
            <a:pPr marL="514350" indent="-514350" eaLnBrk="1" fontAlgn="auto" hangingPunct="1">
              <a:spcAft>
                <a:spcPts val="0"/>
              </a:spcAft>
              <a:buClr>
                <a:schemeClr val="accent3"/>
              </a:buClr>
              <a:buFont typeface="Arial" pitchFamily="34" charset="0"/>
              <a:buChar char="•"/>
              <a:defRPr/>
            </a:pPr>
            <a:r>
              <a:rPr lang="en-US" dirty="0" smtClean="0"/>
              <a:t>Renal biopsy- done percutaneously. It provides definitive data about the lesion.</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65</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smtClean="0"/>
          </a:p>
        </p:txBody>
      </p:sp>
      <p:sp>
        <p:nvSpPr>
          <p:cNvPr id="3" name="Content Placeholder 2"/>
          <p:cNvSpPr>
            <a:spLocks noGrp="1"/>
          </p:cNvSpPr>
          <p:nvPr>
            <p:ph idx="1"/>
          </p:nvPr>
        </p:nvSpPr>
        <p:spPr>
          <a:xfrm>
            <a:off x="0" y="228600"/>
            <a:ext cx="8991600" cy="6629400"/>
          </a:xfrm>
        </p:spPr>
        <p:txBody>
          <a:bodyPr rtlCol="0">
            <a:normAutofit/>
          </a:bodyPr>
          <a:lstStyle/>
          <a:p>
            <a:pPr marL="274320" indent="-274320" eaLnBrk="1" fontAlgn="auto" hangingPunct="1">
              <a:spcAft>
                <a:spcPts val="0"/>
              </a:spcAft>
              <a:buClr>
                <a:schemeClr val="accent3"/>
              </a:buClr>
              <a:buFont typeface="Arial" pitchFamily="34" charset="0"/>
              <a:buNone/>
              <a:defRPr/>
            </a:pPr>
            <a:r>
              <a:rPr lang="en-US" b="1" u="sng" dirty="0" smtClean="0"/>
              <a:t>Surgical management:</a:t>
            </a:r>
          </a:p>
          <a:p>
            <a:pPr marL="514350" indent="-514350" eaLnBrk="1" fontAlgn="auto" hangingPunct="1">
              <a:spcAft>
                <a:spcPts val="0"/>
              </a:spcAft>
              <a:buClr>
                <a:schemeClr val="accent3"/>
              </a:buClr>
              <a:buFont typeface="+mj-lt"/>
              <a:buAutoNum type="arabicPeriod"/>
              <a:defRPr/>
            </a:pPr>
            <a:r>
              <a:rPr lang="en-US" dirty="0" smtClean="0"/>
              <a:t>Radical </a:t>
            </a:r>
            <a:r>
              <a:rPr lang="en-US" dirty="0" err="1" smtClean="0"/>
              <a:t>nephrectomy</a:t>
            </a:r>
            <a:r>
              <a:rPr lang="en-US" dirty="0" smtClean="0"/>
              <a:t>-  the preferred treatment if the tumor can be removed. It includes removal of the kidney &amp; tumor, adrenal gland, fascia fat &amp; lymph nodes. Radiation or chemotherapy may be used along with surgery.</a:t>
            </a:r>
          </a:p>
          <a:p>
            <a:pPr marL="514350" indent="-514350" eaLnBrk="1" fontAlgn="auto" hangingPunct="1">
              <a:spcAft>
                <a:spcPts val="0"/>
              </a:spcAft>
              <a:buClr>
                <a:schemeClr val="accent3"/>
              </a:buClr>
              <a:buFont typeface="+mj-lt"/>
              <a:buAutoNum type="arabicPeriod"/>
              <a:defRPr/>
            </a:pPr>
            <a:r>
              <a:rPr lang="en-US" dirty="0" smtClean="0"/>
              <a:t>Partial </a:t>
            </a:r>
            <a:r>
              <a:rPr lang="en-US" dirty="0" err="1" smtClean="0"/>
              <a:t>nephrectomy</a:t>
            </a:r>
            <a:r>
              <a:rPr lang="en-US" dirty="0" smtClean="0"/>
              <a:t>- done for patients with bilateral tumors or cancer of a single functioning kidney. Its also called </a:t>
            </a:r>
            <a:r>
              <a:rPr lang="en-US" dirty="0" err="1" smtClean="0"/>
              <a:t>nephron</a:t>
            </a:r>
            <a:r>
              <a:rPr lang="en-US" dirty="0" smtClean="0"/>
              <a:t> sparing surgery. It involves removal of a part of the kidney without affecting the adrenal glands.</a:t>
            </a:r>
          </a:p>
          <a:p>
            <a:pPr marL="514350" indent="-514350" eaLnBrk="1" fontAlgn="auto" hangingPunct="1">
              <a:spcAft>
                <a:spcPts val="0"/>
              </a:spcAft>
              <a:buClr>
                <a:schemeClr val="accent3"/>
              </a:buClr>
              <a:buFont typeface="+mj-lt"/>
              <a:buAutoNum type="arabicPeriod"/>
              <a:defRPr/>
            </a:pPr>
            <a:r>
              <a:rPr lang="en-US" dirty="0" smtClean="0"/>
              <a:t>Renal artery </a:t>
            </a:r>
            <a:r>
              <a:rPr lang="en-US" dirty="0" err="1" smtClean="0"/>
              <a:t>embolisation</a:t>
            </a:r>
            <a:r>
              <a:rPr lang="en-US" dirty="0" smtClean="0"/>
              <a:t>- done in patients with </a:t>
            </a:r>
            <a:r>
              <a:rPr lang="en-US" dirty="0" err="1" smtClean="0"/>
              <a:t>metaplastic</a:t>
            </a:r>
            <a:r>
              <a:rPr lang="en-US" dirty="0" smtClean="0"/>
              <a:t> renal carcinoma. The renal artery or  tumor vessel may be occluded to impede blood supply to the tumor &amp; this kills the tumor cells.</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66</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smtClean="0"/>
          </a:p>
        </p:txBody>
      </p:sp>
      <p:sp>
        <p:nvSpPr>
          <p:cNvPr id="3" name="Content Placeholder 2"/>
          <p:cNvSpPr>
            <a:spLocks noGrp="1"/>
          </p:cNvSpPr>
          <p:nvPr>
            <p:ph idx="1"/>
          </p:nvPr>
        </p:nvSpPr>
        <p:spPr>
          <a:xfrm>
            <a:off x="0" y="228600"/>
            <a:ext cx="8991600" cy="66294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smtClean="0"/>
              <a:t>Medical management:</a:t>
            </a:r>
          </a:p>
          <a:p>
            <a:pPr marL="274320" indent="-274320" eaLnBrk="1" fontAlgn="auto" hangingPunct="1">
              <a:spcAft>
                <a:spcPts val="0"/>
              </a:spcAft>
              <a:buClr>
                <a:schemeClr val="accent3"/>
              </a:buClr>
              <a:buFont typeface="Arial" pitchFamily="34" charset="0"/>
              <a:buChar char="•"/>
              <a:defRPr/>
            </a:pPr>
            <a:r>
              <a:rPr lang="en-US" dirty="0" smtClean="0"/>
              <a:t>The goal is to eradicate the tumor before metastasis occurs.</a:t>
            </a:r>
          </a:p>
          <a:p>
            <a:pPr marL="514350" indent="-514350" eaLnBrk="1" fontAlgn="auto" hangingPunct="1">
              <a:spcAft>
                <a:spcPts val="0"/>
              </a:spcAft>
              <a:buClr>
                <a:schemeClr val="accent3"/>
              </a:buClr>
              <a:buFont typeface="+mj-lt"/>
              <a:buAutoNum type="arabicPeriod"/>
              <a:defRPr/>
            </a:pPr>
            <a:r>
              <a:rPr lang="en-US" dirty="0" smtClean="0"/>
              <a:t>Pharmacotherapy – chemotherapeutic agents following surgical removal depending on the stage of the tumor e.g. </a:t>
            </a:r>
            <a:r>
              <a:rPr lang="en-US" dirty="0" err="1" smtClean="0"/>
              <a:t>vinblastine</a:t>
            </a:r>
            <a:r>
              <a:rPr lang="en-US" dirty="0" smtClean="0"/>
              <a:t>.</a:t>
            </a:r>
          </a:p>
          <a:p>
            <a:pPr marL="514350" indent="-514350" eaLnBrk="1" fontAlgn="auto" hangingPunct="1">
              <a:spcAft>
                <a:spcPts val="0"/>
              </a:spcAft>
              <a:buClr>
                <a:schemeClr val="accent3"/>
              </a:buClr>
              <a:buFont typeface="+mj-lt"/>
              <a:buAutoNum type="arabicPeriod"/>
              <a:defRPr/>
            </a:pPr>
            <a:r>
              <a:rPr lang="en-US" dirty="0" smtClean="0"/>
              <a:t>Radiation therapy as an adjunct with chemotherapy and surgery.</a:t>
            </a:r>
          </a:p>
          <a:p>
            <a:pPr marL="514350" indent="-514350" eaLnBrk="1" fontAlgn="auto" hangingPunct="1">
              <a:spcAft>
                <a:spcPts val="0"/>
              </a:spcAft>
              <a:buClr>
                <a:schemeClr val="accent3"/>
              </a:buClr>
              <a:buFont typeface="Arial" charset="0"/>
              <a:buNone/>
              <a:defRPr/>
            </a:pPr>
            <a:r>
              <a:rPr lang="en-US" b="1" u="sng" dirty="0" smtClean="0"/>
              <a:t>Nursing Management:</a:t>
            </a:r>
          </a:p>
          <a:p>
            <a:pPr marL="514350" indent="-514350" eaLnBrk="1" fontAlgn="auto" hangingPunct="1">
              <a:spcAft>
                <a:spcPts val="0"/>
              </a:spcAft>
              <a:buClr>
                <a:schemeClr val="accent3"/>
              </a:buClr>
              <a:buFont typeface="Arial" pitchFamily="34" charset="0"/>
              <a:buChar char="•"/>
              <a:defRPr/>
            </a:pPr>
            <a:r>
              <a:rPr lang="en-US" dirty="0" smtClean="0"/>
              <a:t>Give emotional support because client may be anxious about surgery, post- op renal function &amp; possible recurrence of disease.</a:t>
            </a:r>
          </a:p>
          <a:p>
            <a:pPr marL="514350" indent="-514350" eaLnBrk="1" fontAlgn="auto" hangingPunct="1">
              <a:spcAft>
                <a:spcPts val="0"/>
              </a:spcAft>
              <a:buClr>
                <a:schemeClr val="accent3"/>
              </a:buClr>
              <a:buFont typeface="Arial" pitchFamily="34" charset="0"/>
              <a:buChar char="•"/>
              <a:defRPr/>
            </a:pPr>
            <a:r>
              <a:rPr lang="en-US" dirty="0" smtClean="0"/>
              <a:t>Post- op the patient usually has catheters and drains in place to maintain a patent urinary tract, to drain urine and to permit accurate measurement of urine output.</a:t>
            </a:r>
          </a:p>
          <a:p>
            <a:pPr marL="514350" indent="-514350" eaLnBrk="1" fontAlgn="auto" hangingPunct="1">
              <a:spcAft>
                <a:spcPts val="0"/>
              </a:spcAft>
              <a:buClr>
                <a:schemeClr val="accent3"/>
              </a:buClr>
              <a:buFont typeface="Arial" charset="0"/>
              <a:buNone/>
              <a:defRPr/>
            </a:pPr>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67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smtClean="0"/>
          </a:p>
        </p:txBody>
      </p:sp>
      <p:sp>
        <p:nvSpPr>
          <p:cNvPr id="73731" name="Content Placeholder 2"/>
          <p:cNvSpPr>
            <a:spLocks noGrp="1"/>
          </p:cNvSpPr>
          <p:nvPr>
            <p:ph idx="1"/>
          </p:nvPr>
        </p:nvSpPr>
        <p:spPr>
          <a:xfrm>
            <a:off x="0" y="228600"/>
            <a:ext cx="8991600" cy="6629400"/>
          </a:xfrm>
        </p:spPr>
        <p:txBody>
          <a:bodyPr/>
          <a:lstStyle/>
          <a:p>
            <a:pPr eaLnBrk="1" hangingPunct="1"/>
            <a:r>
              <a:rPr lang="en-US" smtClean="0"/>
              <a:t>The patient experiences pain and muscle soreness secondary to the procedure and thus requires frequent analgesia &amp; other coping mechanisms.</a:t>
            </a:r>
          </a:p>
          <a:p>
            <a:pPr eaLnBrk="1" hangingPunct="1"/>
            <a:r>
              <a:rPr lang="en-US" smtClean="0"/>
              <a:t>Frequent assistance in turning, deep breathing &amp; coughing are encouraged to prevent atelectasis and other pulmonary complications.</a:t>
            </a:r>
          </a:p>
          <a:p>
            <a:pPr eaLnBrk="1" hangingPunct="1"/>
            <a:r>
              <a:rPr lang="en-US" smtClean="0"/>
              <a:t>Provide family support for patient to cope with diagnosis and prognosis.</a:t>
            </a:r>
          </a:p>
          <a:p>
            <a:pPr eaLnBrk="1" hangingPunct="1"/>
            <a:r>
              <a:rPr lang="en-US" smtClean="0"/>
              <a:t>Patient education on care of incision site, activity restriction, signs of complication e.g. wound drainage, fever, hematuria, disease process &amp; treatment plan, importance of follow up.</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68</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0"/>
            <a:ext cx="8229600" cy="762000"/>
          </a:xfrm>
        </p:spPr>
        <p:txBody>
          <a:bodyPr/>
          <a:lstStyle/>
          <a:p>
            <a:pPr eaLnBrk="1" hangingPunct="1"/>
            <a:r>
              <a:rPr lang="en-US" sz="2600" b="1" u="sng" smtClean="0"/>
              <a:t>CANCER OF THE BLADDER</a:t>
            </a:r>
          </a:p>
        </p:txBody>
      </p:sp>
      <p:sp>
        <p:nvSpPr>
          <p:cNvPr id="7171" name="Content Placeholder 2"/>
          <p:cNvSpPr>
            <a:spLocks noGrp="1"/>
          </p:cNvSpPr>
          <p:nvPr>
            <p:ph idx="1"/>
          </p:nvPr>
        </p:nvSpPr>
        <p:spPr>
          <a:xfrm>
            <a:off x="0" y="762000"/>
            <a:ext cx="8991600" cy="6096000"/>
          </a:xfrm>
        </p:spPr>
        <p:txBody>
          <a:bodyPr rtlCol="0">
            <a:normAutofit/>
          </a:bodyPr>
          <a:lstStyle/>
          <a:p>
            <a:pPr marL="274320" indent="-274320" eaLnBrk="1" fontAlgn="auto" hangingPunct="1">
              <a:spcAft>
                <a:spcPts val="0"/>
              </a:spcAft>
              <a:buClr>
                <a:schemeClr val="accent3"/>
              </a:buClr>
              <a:buFont typeface="Arial" pitchFamily="34" charset="0"/>
              <a:buChar char="•"/>
              <a:defRPr/>
            </a:pPr>
            <a:r>
              <a:rPr lang="en-US" dirty="0" smtClean="0"/>
              <a:t>It affects the transitional mucosa of the bladder. It is common in 50- 70 year olds and is more prevalent in men than women.</a:t>
            </a:r>
          </a:p>
          <a:p>
            <a:pPr marL="274320" indent="-274320" eaLnBrk="1" fontAlgn="auto" hangingPunct="1">
              <a:spcAft>
                <a:spcPts val="0"/>
              </a:spcAft>
              <a:buClr>
                <a:schemeClr val="accent3"/>
              </a:buClr>
              <a:buFont typeface="Arial" pitchFamily="34" charset="0"/>
              <a:buChar char="•"/>
              <a:defRPr/>
            </a:pPr>
            <a:r>
              <a:rPr lang="en-US" dirty="0" smtClean="0"/>
              <a:t>It is the most frequent neoplasm of the urinary tract.</a:t>
            </a:r>
          </a:p>
          <a:p>
            <a:pPr marL="274320" indent="-274320" eaLnBrk="1" fontAlgn="auto" hangingPunct="1">
              <a:spcAft>
                <a:spcPts val="0"/>
              </a:spcAft>
              <a:buClr>
                <a:schemeClr val="accent3"/>
              </a:buClr>
              <a:buFont typeface="Arial" charset="0"/>
              <a:buNone/>
              <a:defRPr/>
            </a:pPr>
            <a:r>
              <a:rPr lang="en-US" b="1" u="sng" dirty="0" smtClean="0"/>
              <a:t>Risk factors:</a:t>
            </a:r>
          </a:p>
          <a:p>
            <a:pPr marL="514350" indent="-514350" eaLnBrk="1" fontAlgn="auto" hangingPunct="1">
              <a:spcAft>
                <a:spcPts val="0"/>
              </a:spcAft>
              <a:buClr>
                <a:schemeClr val="accent3"/>
              </a:buClr>
              <a:buFont typeface="+mj-lt"/>
              <a:buAutoNum type="arabicPeriod"/>
              <a:defRPr/>
            </a:pPr>
            <a:r>
              <a:rPr lang="en-US" dirty="0" smtClean="0"/>
              <a:t>Cigarette smoking</a:t>
            </a:r>
          </a:p>
          <a:p>
            <a:pPr marL="514350" indent="-514350" eaLnBrk="1" fontAlgn="auto" hangingPunct="1">
              <a:spcAft>
                <a:spcPts val="0"/>
              </a:spcAft>
              <a:buClr>
                <a:schemeClr val="accent3"/>
              </a:buClr>
              <a:buFont typeface="+mj-lt"/>
              <a:buAutoNum type="arabicPeriod"/>
              <a:defRPr/>
            </a:pPr>
            <a:r>
              <a:rPr lang="en-US" dirty="0" smtClean="0"/>
              <a:t>Exposure to carcinogens: dyes, asbestos, rubber, leather, ink, aromatic amines.</a:t>
            </a:r>
          </a:p>
          <a:p>
            <a:pPr marL="514350" indent="-514350" eaLnBrk="1" fontAlgn="auto" hangingPunct="1">
              <a:spcAft>
                <a:spcPts val="0"/>
              </a:spcAft>
              <a:buClr>
                <a:schemeClr val="accent3"/>
              </a:buClr>
              <a:buFont typeface="+mj-lt"/>
              <a:buAutoNum type="arabicPeriod"/>
              <a:defRPr/>
            </a:pPr>
            <a:r>
              <a:rPr lang="en-US" dirty="0" smtClean="0"/>
              <a:t>Recurrent or chronic cystitis or UTI’s.</a:t>
            </a:r>
          </a:p>
          <a:p>
            <a:pPr marL="514350" indent="-514350" eaLnBrk="1" fontAlgn="auto" hangingPunct="1">
              <a:spcAft>
                <a:spcPts val="0"/>
              </a:spcAft>
              <a:buClr>
                <a:schemeClr val="accent3"/>
              </a:buClr>
              <a:buFont typeface="+mj-lt"/>
              <a:buAutoNum type="arabicPeriod"/>
              <a:defRPr/>
            </a:pPr>
            <a:r>
              <a:rPr lang="en-US" dirty="0" smtClean="0"/>
              <a:t>Bladder stones.</a:t>
            </a:r>
          </a:p>
          <a:p>
            <a:pPr marL="514350" indent="-514350" eaLnBrk="1" fontAlgn="auto" hangingPunct="1">
              <a:spcAft>
                <a:spcPts val="0"/>
              </a:spcAft>
              <a:buClr>
                <a:schemeClr val="accent3"/>
              </a:buClr>
              <a:buFont typeface="+mj-lt"/>
              <a:buAutoNum type="arabicPeriod"/>
              <a:defRPr/>
            </a:pPr>
            <a:r>
              <a:rPr lang="en-US" dirty="0" smtClean="0"/>
              <a:t>High urinary </a:t>
            </a:r>
            <a:r>
              <a:rPr lang="en-US" dirty="0" err="1" smtClean="0"/>
              <a:t>pH.</a:t>
            </a:r>
            <a:endParaRPr lang="en-US" dirty="0" smtClean="0"/>
          </a:p>
          <a:p>
            <a:pPr marL="514350" indent="-514350" eaLnBrk="1" fontAlgn="auto" hangingPunct="1">
              <a:spcAft>
                <a:spcPts val="0"/>
              </a:spcAft>
              <a:buClr>
                <a:schemeClr val="accent3"/>
              </a:buClr>
              <a:buFont typeface="+mj-lt"/>
              <a:buAutoNum type="arabicPeriod"/>
              <a:defRPr/>
            </a:pPr>
            <a:r>
              <a:rPr lang="en-US" dirty="0" smtClean="0"/>
              <a:t>Pelvic radiation therapy.</a:t>
            </a:r>
          </a:p>
          <a:p>
            <a:pPr marL="514350" indent="-514350" eaLnBrk="1" fontAlgn="auto" hangingPunct="1">
              <a:spcAft>
                <a:spcPts val="0"/>
              </a:spcAft>
              <a:buClr>
                <a:schemeClr val="accent3"/>
              </a:buClr>
              <a:buFont typeface="+mj-lt"/>
              <a:buAutoNum type="arabicPeriod"/>
              <a:defRPr/>
            </a:pPr>
            <a:r>
              <a:rPr lang="en-US" dirty="0" smtClean="0"/>
              <a:t>Cancers from prostate, colon &amp; rectum in males.</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69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z="2400" smtClean="0">
              <a:solidFill>
                <a:srgbClr val="FF0000"/>
              </a:solidFill>
            </a:endParaRPr>
          </a:p>
        </p:txBody>
      </p:sp>
      <p:sp>
        <p:nvSpPr>
          <p:cNvPr id="12291" name="Content Placeholder 2"/>
          <p:cNvSpPr>
            <a:spLocks noGrp="1"/>
          </p:cNvSpPr>
          <p:nvPr>
            <p:ph idx="1"/>
          </p:nvPr>
        </p:nvSpPr>
        <p:spPr>
          <a:xfrm>
            <a:off x="457200" y="1219200"/>
            <a:ext cx="8229600" cy="4906963"/>
          </a:xfrm>
        </p:spPr>
        <p:txBody>
          <a:bodyPr/>
          <a:lstStyle/>
          <a:p>
            <a:pPr eaLnBrk="1" hangingPunct="1"/>
            <a:r>
              <a:rPr lang="en-US" smtClean="0"/>
              <a:t>Regulation of water excretion through  the effects of antidiuretic hormone.</a:t>
            </a:r>
          </a:p>
          <a:p>
            <a:pPr eaLnBrk="1" hangingPunct="1"/>
            <a:r>
              <a:rPr lang="en-US" smtClean="0"/>
              <a:t>Synthesis of Vit D to its active form</a:t>
            </a:r>
          </a:p>
          <a:p>
            <a:pPr algn="ctr" eaLnBrk="1" hangingPunct="1">
              <a:buFont typeface="Arial" charset="0"/>
              <a:buNone/>
            </a:pPr>
            <a:r>
              <a:rPr lang="en-US" smtClean="0">
                <a:solidFill>
                  <a:srgbClr val="C00000"/>
                </a:solidFill>
              </a:rPr>
              <a:t>ASSIGNMENT</a:t>
            </a:r>
          </a:p>
          <a:p>
            <a:pPr eaLnBrk="1" hangingPunct="1"/>
            <a:r>
              <a:rPr lang="en-US" smtClean="0">
                <a:solidFill>
                  <a:srgbClr val="FF0000"/>
                </a:solidFill>
              </a:rPr>
              <a:t>Draw a section through a kidney and a nephron.</a:t>
            </a:r>
          </a:p>
          <a:p>
            <a:pPr eaLnBrk="1" hangingPunct="1"/>
            <a:r>
              <a:rPr lang="en-US" smtClean="0">
                <a:solidFill>
                  <a:srgbClr val="FF0000"/>
                </a:solidFill>
              </a:rPr>
              <a:t>Describe the process of urine formation and the composition of urine.</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smtClean="0"/>
          </a:p>
        </p:txBody>
      </p:sp>
      <p:sp>
        <p:nvSpPr>
          <p:cNvPr id="75779" name="Content Placeholder 2"/>
          <p:cNvSpPr>
            <a:spLocks noGrp="1"/>
          </p:cNvSpPr>
          <p:nvPr>
            <p:ph idx="1"/>
          </p:nvPr>
        </p:nvSpPr>
        <p:spPr>
          <a:xfrm>
            <a:off x="0" y="228600"/>
            <a:ext cx="8991600" cy="6629400"/>
          </a:xfrm>
        </p:spPr>
        <p:txBody>
          <a:bodyPr/>
          <a:lstStyle/>
          <a:p>
            <a:pPr eaLnBrk="1" hangingPunct="1">
              <a:buFont typeface="Arial" charset="0"/>
              <a:buNone/>
            </a:pPr>
            <a:r>
              <a:rPr lang="en-US" b="1" u="sng" dirty="0" smtClean="0"/>
              <a:t>Pathophysiology</a:t>
            </a:r>
          </a:p>
          <a:p>
            <a:pPr eaLnBrk="1" hangingPunct="1"/>
            <a:r>
              <a:rPr lang="en-US" dirty="0" smtClean="0"/>
              <a:t>The carcinoma spreads by first invading the </a:t>
            </a:r>
            <a:r>
              <a:rPr lang="en-US" dirty="0" err="1" smtClean="0"/>
              <a:t>submucosa</a:t>
            </a:r>
            <a:r>
              <a:rPr lang="en-US" dirty="0" smtClean="0"/>
              <a:t> &amp; </a:t>
            </a:r>
            <a:r>
              <a:rPr lang="en-US" dirty="0" err="1" smtClean="0"/>
              <a:t>muscularis</a:t>
            </a:r>
            <a:r>
              <a:rPr lang="en-US" dirty="0" smtClean="0"/>
              <a:t> layer of the </a:t>
            </a:r>
            <a:r>
              <a:rPr lang="en-US" dirty="0" err="1" smtClean="0"/>
              <a:t>bladder.It</a:t>
            </a:r>
            <a:r>
              <a:rPr lang="en-US" dirty="0" smtClean="0"/>
              <a:t> leaves the bladder &amp; spreads to lymph nodes, liver, lungs, bone.</a:t>
            </a:r>
          </a:p>
          <a:p>
            <a:pPr eaLnBrk="1" hangingPunct="1"/>
            <a:r>
              <a:rPr lang="en-US" dirty="0" smtClean="0"/>
              <a:t>It also spreads locally to invade the prostate, uterus, vagina, rectum and intestines.</a:t>
            </a:r>
          </a:p>
          <a:p>
            <a:pPr eaLnBrk="1" hangingPunct="1"/>
            <a:r>
              <a:rPr lang="en-US" dirty="0" smtClean="0"/>
              <a:t>It has the following stages(Jewett-Marshall-Strong system)</a:t>
            </a:r>
          </a:p>
          <a:p>
            <a:pPr lvl="1" eaLnBrk="1" hangingPunct="1">
              <a:buFont typeface="Arial" charset="0"/>
              <a:buNone/>
            </a:pPr>
            <a:r>
              <a:rPr lang="en-US" sz="2200" dirty="0" smtClean="0"/>
              <a:t>	</a:t>
            </a:r>
            <a:r>
              <a:rPr lang="en-US" sz="2600" dirty="0" smtClean="0"/>
              <a:t>stage 0- carcinoma in situ limited to mucosa</a:t>
            </a:r>
          </a:p>
          <a:p>
            <a:pPr lvl="1" eaLnBrk="1" hangingPunct="1">
              <a:buFont typeface="Arial" charset="0"/>
              <a:buNone/>
            </a:pPr>
            <a:r>
              <a:rPr lang="en-US" sz="2600" dirty="0" smtClean="0"/>
              <a:t>	stage A- superficial tumor extends to </a:t>
            </a:r>
            <a:r>
              <a:rPr lang="en-US" sz="2600" dirty="0" err="1" smtClean="0"/>
              <a:t>submucosa</a:t>
            </a:r>
            <a:endParaRPr lang="en-US" sz="2600" dirty="0" smtClean="0"/>
          </a:p>
          <a:p>
            <a:pPr lvl="1" eaLnBrk="1" hangingPunct="1">
              <a:buFont typeface="Arial" charset="0"/>
              <a:buNone/>
            </a:pPr>
            <a:r>
              <a:rPr lang="en-US" sz="2600" dirty="0" smtClean="0"/>
              <a:t>	stage B1- involves </a:t>
            </a:r>
            <a:r>
              <a:rPr lang="en-US" sz="2600" dirty="0" err="1" smtClean="0"/>
              <a:t>supercial</a:t>
            </a:r>
            <a:r>
              <a:rPr lang="en-US" sz="2600" dirty="0" smtClean="0"/>
              <a:t> muscles layer</a:t>
            </a:r>
          </a:p>
          <a:p>
            <a:pPr lvl="1" eaLnBrk="1" hangingPunct="1">
              <a:buFont typeface="Arial" charset="0"/>
              <a:buNone/>
            </a:pPr>
            <a:r>
              <a:rPr lang="en-US" sz="2600" dirty="0" smtClean="0"/>
              <a:t>	stage B2- involves deep muscle layer</a:t>
            </a:r>
          </a:p>
          <a:p>
            <a:pPr lvl="1" eaLnBrk="1" hangingPunct="1">
              <a:buFont typeface="Arial" charset="0"/>
              <a:buNone/>
            </a:pPr>
            <a:r>
              <a:rPr lang="en-US" sz="2600" dirty="0" smtClean="0"/>
              <a:t>	stage C- involves the </a:t>
            </a:r>
            <a:r>
              <a:rPr lang="en-US" sz="2600" dirty="0" err="1" smtClean="0"/>
              <a:t>serosa</a:t>
            </a:r>
            <a:r>
              <a:rPr lang="en-US" sz="2600" dirty="0" smtClean="0"/>
              <a:t> of the bladder</a:t>
            </a:r>
          </a:p>
          <a:p>
            <a:pPr lvl="1" eaLnBrk="1" hangingPunct="1">
              <a:buFont typeface="Arial" charset="0"/>
              <a:buNone/>
            </a:pPr>
            <a:r>
              <a:rPr lang="en-US" sz="2600" dirty="0" smtClean="0"/>
              <a:t>	stage D1- involves pelvic organs &amp; lymph nodes</a:t>
            </a:r>
          </a:p>
          <a:p>
            <a:pPr lvl="1" eaLnBrk="1" hangingPunct="1">
              <a:buFont typeface="Arial" charset="0"/>
              <a:buNone/>
            </a:pPr>
            <a:r>
              <a:rPr lang="en-US" sz="2600" dirty="0" smtClean="0"/>
              <a:t>	stage D2- beyond the pelvis (distant metastasis)</a:t>
            </a:r>
            <a:endParaRPr lang="en-US" sz="2200"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70</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smtClean="0"/>
          </a:p>
        </p:txBody>
      </p:sp>
      <p:sp>
        <p:nvSpPr>
          <p:cNvPr id="9219" name="Content Placeholder 2"/>
          <p:cNvSpPr>
            <a:spLocks noGrp="1"/>
          </p:cNvSpPr>
          <p:nvPr>
            <p:ph idx="1"/>
          </p:nvPr>
        </p:nvSpPr>
        <p:spPr>
          <a:xfrm>
            <a:off x="0" y="228600"/>
            <a:ext cx="8991600" cy="66294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smtClean="0"/>
              <a:t>Clinical features:</a:t>
            </a:r>
          </a:p>
          <a:p>
            <a:pPr marL="514350" indent="-514350" eaLnBrk="1" fontAlgn="auto" hangingPunct="1">
              <a:spcAft>
                <a:spcPts val="0"/>
              </a:spcAft>
              <a:buClr>
                <a:schemeClr val="accent3"/>
              </a:buClr>
              <a:buFont typeface="+mj-lt"/>
              <a:buAutoNum type="arabicPeriod"/>
              <a:defRPr/>
            </a:pPr>
            <a:r>
              <a:rPr lang="en-US" dirty="0" smtClean="0"/>
              <a:t>Gross (visible) painless </a:t>
            </a:r>
            <a:r>
              <a:rPr lang="en-US" dirty="0" err="1" smtClean="0"/>
              <a:t>hematuria</a:t>
            </a:r>
            <a:endParaRPr lang="en-US" dirty="0" smtClean="0"/>
          </a:p>
          <a:p>
            <a:pPr marL="514350" indent="-514350" eaLnBrk="1" fontAlgn="auto" hangingPunct="1">
              <a:spcAft>
                <a:spcPts val="0"/>
              </a:spcAft>
              <a:buClr>
                <a:schemeClr val="accent3"/>
              </a:buClr>
              <a:buFont typeface="+mj-lt"/>
              <a:buAutoNum type="arabicPeriod"/>
              <a:defRPr/>
            </a:pPr>
            <a:r>
              <a:rPr lang="en-US" dirty="0" smtClean="0"/>
              <a:t>Infection of urinary tract producing frequency, urgency &amp; </a:t>
            </a:r>
            <a:r>
              <a:rPr lang="en-US" dirty="0" err="1" smtClean="0"/>
              <a:t>dysuria</a:t>
            </a:r>
            <a:r>
              <a:rPr lang="en-US" dirty="0" smtClean="0"/>
              <a:t>.</a:t>
            </a:r>
          </a:p>
          <a:p>
            <a:pPr marL="514350" indent="-514350" eaLnBrk="1" fontAlgn="auto" hangingPunct="1">
              <a:spcAft>
                <a:spcPts val="0"/>
              </a:spcAft>
              <a:buClr>
                <a:schemeClr val="accent3"/>
              </a:buClr>
              <a:buFont typeface="+mj-lt"/>
              <a:buAutoNum type="arabicPeriod"/>
              <a:defRPr/>
            </a:pPr>
            <a:r>
              <a:rPr lang="en-US" dirty="0" smtClean="0"/>
              <a:t>Pelvic or back pain may occur with metastasis</a:t>
            </a:r>
          </a:p>
          <a:p>
            <a:pPr marL="514350" indent="-514350" eaLnBrk="1" fontAlgn="auto" hangingPunct="1">
              <a:spcAft>
                <a:spcPts val="0"/>
              </a:spcAft>
              <a:buClr>
                <a:schemeClr val="accent3"/>
              </a:buClr>
              <a:buFont typeface="+mj-lt"/>
              <a:buAutoNum type="arabicPeriod"/>
              <a:defRPr/>
            </a:pPr>
            <a:r>
              <a:rPr lang="en-US" dirty="0" smtClean="0"/>
              <a:t>Obstruction in voiding</a:t>
            </a:r>
          </a:p>
          <a:p>
            <a:pPr marL="514350" indent="-514350" eaLnBrk="1" fontAlgn="auto" hangingPunct="1">
              <a:spcAft>
                <a:spcPts val="0"/>
              </a:spcAft>
              <a:buClr>
                <a:schemeClr val="accent3"/>
              </a:buClr>
              <a:buFont typeface="+mj-lt"/>
              <a:buAutoNum type="arabicPeriod"/>
              <a:defRPr/>
            </a:pPr>
            <a:endParaRPr lang="en-US" dirty="0" smtClean="0"/>
          </a:p>
          <a:p>
            <a:pPr marL="514350" indent="-514350" eaLnBrk="1" fontAlgn="auto" hangingPunct="1">
              <a:spcAft>
                <a:spcPts val="0"/>
              </a:spcAft>
              <a:buClr>
                <a:schemeClr val="accent3"/>
              </a:buClr>
              <a:buFont typeface="Arial" charset="0"/>
              <a:buNone/>
              <a:defRPr/>
            </a:pPr>
            <a:r>
              <a:rPr lang="en-US" b="1" u="sng" dirty="0" smtClean="0"/>
              <a:t>Assessment:</a:t>
            </a:r>
          </a:p>
          <a:p>
            <a:pPr marL="514350" indent="-514350" eaLnBrk="1" fontAlgn="auto" hangingPunct="1">
              <a:spcAft>
                <a:spcPts val="0"/>
              </a:spcAft>
              <a:buClr>
                <a:schemeClr val="accent3"/>
              </a:buClr>
              <a:buFont typeface="+mj-lt"/>
              <a:buAutoNum type="arabicPeriod"/>
              <a:defRPr/>
            </a:pPr>
            <a:r>
              <a:rPr lang="en-US" dirty="0" err="1" smtClean="0"/>
              <a:t>Cystoscopy</a:t>
            </a:r>
            <a:r>
              <a:rPr lang="en-US" dirty="0" smtClean="0"/>
              <a:t>- visualize tumor directly &amp; obtain biopsy specimen.</a:t>
            </a:r>
          </a:p>
          <a:p>
            <a:pPr marL="514350" indent="-514350" eaLnBrk="1" fontAlgn="auto" hangingPunct="1">
              <a:spcAft>
                <a:spcPts val="0"/>
              </a:spcAft>
              <a:buClr>
                <a:schemeClr val="accent3"/>
              </a:buClr>
              <a:buFont typeface="+mj-lt"/>
              <a:buAutoNum type="arabicPeriod"/>
              <a:defRPr/>
            </a:pPr>
            <a:r>
              <a:rPr lang="en-US" dirty="0" smtClean="0"/>
              <a:t>Ultrasound- bladder &amp; surrounding structures for metastasis.</a:t>
            </a:r>
          </a:p>
          <a:p>
            <a:pPr marL="514350" indent="-514350" eaLnBrk="1" fontAlgn="auto" hangingPunct="1">
              <a:spcAft>
                <a:spcPts val="0"/>
              </a:spcAft>
              <a:buClr>
                <a:schemeClr val="accent3"/>
              </a:buClr>
              <a:buFont typeface="+mj-lt"/>
              <a:buAutoNum type="arabicPeriod"/>
              <a:defRPr/>
            </a:pPr>
            <a:r>
              <a:rPr lang="en-US" dirty="0" smtClean="0"/>
              <a:t>CT scan</a:t>
            </a:r>
          </a:p>
          <a:p>
            <a:pPr marL="514350" indent="-514350" eaLnBrk="1" fontAlgn="auto" hangingPunct="1">
              <a:spcAft>
                <a:spcPts val="0"/>
              </a:spcAft>
              <a:buClr>
                <a:schemeClr val="accent3"/>
              </a:buClr>
              <a:buFont typeface="+mj-lt"/>
              <a:buAutoNum type="arabicPeriod"/>
              <a:defRPr/>
            </a:pPr>
            <a:r>
              <a:rPr lang="en-US" dirty="0" smtClean="0"/>
              <a:t>Biopsies of the tumor</a:t>
            </a:r>
          </a:p>
          <a:p>
            <a:pPr marL="514350" indent="-514350" eaLnBrk="1" fontAlgn="auto" hangingPunct="1">
              <a:spcAft>
                <a:spcPts val="0"/>
              </a:spcAft>
              <a:buClr>
                <a:schemeClr val="accent3"/>
              </a:buClr>
              <a:buFont typeface="+mj-lt"/>
              <a:buAutoNum type="arabicPeriod"/>
              <a:defRPr/>
            </a:pPr>
            <a:r>
              <a:rPr lang="en-US" dirty="0" smtClean="0"/>
              <a:t>Cytological examination of the patients urine.</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71</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dirty="0" smtClean="0"/>
          </a:p>
        </p:txBody>
      </p:sp>
      <p:sp>
        <p:nvSpPr>
          <p:cNvPr id="77827" name="Content Placeholder 2"/>
          <p:cNvSpPr>
            <a:spLocks noGrp="1"/>
          </p:cNvSpPr>
          <p:nvPr>
            <p:ph idx="1"/>
          </p:nvPr>
        </p:nvSpPr>
        <p:spPr>
          <a:xfrm>
            <a:off x="0" y="228600"/>
            <a:ext cx="8991600" cy="6629400"/>
          </a:xfrm>
        </p:spPr>
        <p:txBody>
          <a:bodyPr/>
          <a:lstStyle/>
          <a:p>
            <a:pPr eaLnBrk="1" hangingPunct="1">
              <a:buFont typeface="Arial" charset="0"/>
              <a:buNone/>
            </a:pPr>
            <a:r>
              <a:rPr lang="en-US" b="1" u="sng" smtClean="0"/>
              <a:t>Management:</a:t>
            </a:r>
          </a:p>
          <a:p>
            <a:pPr eaLnBrk="1" hangingPunct="1"/>
            <a:r>
              <a:rPr lang="en-US" smtClean="0"/>
              <a:t>Treatment of bladder cancer depends on the grade of the tumor(degree of cellular differentiation), the stage of the tumor growth(degree of local invasion) &amp; presence or absence of metastasis.</a:t>
            </a:r>
          </a:p>
          <a:p>
            <a:pPr eaLnBrk="1" hangingPunct="1"/>
            <a:r>
              <a:rPr lang="en-US" smtClean="0"/>
              <a:t>The patients age, physical &amp; mental status are considered.</a:t>
            </a:r>
          </a:p>
          <a:p>
            <a:pPr eaLnBrk="1" hangingPunct="1">
              <a:buFont typeface="Arial" charset="0"/>
              <a:buNone/>
            </a:pPr>
            <a:r>
              <a:rPr lang="en-US" b="1" u="sng" smtClean="0"/>
              <a:t>Surgical management:</a:t>
            </a:r>
          </a:p>
          <a:p>
            <a:pPr eaLnBrk="1" hangingPunct="1"/>
            <a:r>
              <a:rPr lang="en-US" smtClean="0"/>
              <a:t>For superficial bladder cancers, the tumor is controlled by transurethral resection or cauterization.</a:t>
            </a:r>
          </a:p>
          <a:p>
            <a:pPr eaLnBrk="1" hangingPunct="1"/>
            <a:r>
              <a:rPr lang="en-US" smtClean="0"/>
              <a:t>A resection cystoscopy is done every 3 months for two years to check for recurrence. After this bladder sparing surgery, intravesical administration of Bacille Calmette Guerin(BCG), it is thought to produce a local inflammatory as well as a systemic immunological response.</a:t>
            </a:r>
          </a:p>
          <a:p>
            <a:pPr eaLnBrk="1" hangingPunct="1">
              <a:buFont typeface="Arial" charset="0"/>
              <a:buNone/>
            </a:pPr>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72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78851" name="Content Placeholder 2"/>
          <p:cNvSpPr>
            <a:spLocks noGrp="1"/>
          </p:cNvSpPr>
          <p:nvPr>
            <p:ph idx="1"/>
          </p:nvPr>
        </p:nvSpPr>
        <p:spPr>
          <a:xfrm>
            <a:off x="228600" y="152400"/>
            <a:ext cx="8915400" cy="6705600"/>
          </a:xfrm>
        </p:spPr>
        <p:txBody>
          <a:bodyPr/>
          <a:lstStyle/>
          <a:p>
            <a:pPr eaLnBrk="1" hangingPunct="1"/>
            <a:r>
              <a:rPr lang="en-US" smtClean="0"/>
              <a:t>Incase of invasive or multifocal tumor, a simple or radical cystectomy is performed.</a:t>
            </a:r>
          </a:p>
          <a:p>
            <a:pPr eaLnBrk="1" hangingPunct="1"/>
            <a:r>
              <a:rPr lang="en-US" smtClean="0"/>
              <a:t>Radical cystectomy in men involves removal of the bladder, prostate and seminal vesicles while in women it involves removal of the bladder, lower ureter, uterus, fallopian tubes, ovaries, anterior vagina &amp; urethra. It may involve removal of pelvic lymph nodes.</a:t>
            </a:r>
          </a:p>
          <a:p>
            <a:pPr eaLnBrk="1" hangingPunct="1"/>
            <a:r>
              <a:rPr lang="en-US" smtClean="0"/>
              <a:t>Removal of the bladder requires urinary diversions. </a:t>
            </a:r>
          </a:p>
          <a:p>
            <a:pPr eaLnBrk="1" hangingPunct="1"/>
            <a:r>
              <a:rPr lang="en-US" smtClean="0"/>
              <a:t>Urinary diversions are means of diverting the urinary stream from the bladder so that it exits through a new route and opening in the skin(stoma).</a:t>
            </a:r>
          </a:p>
          <a:p>
            <a:pPr eaLnBrk="1" hangingPunct="1"/>
            <a:r>
              <a:rPr lang="en-US" smtClean="0">
                <a:solidFill>
                  <a:srgbClr val="FF0000"/>
                </a:solidFill>
              </a:rPr>
              <a:t>Assignment: read on common methods of urinary diversion and nursing care of a patient with a urinary diversion</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73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79875" name="Content Placeholder 2"/>
          <p:cNvSpPr>
            <a:spLocks noGrp="1"/>
          </p:cNvSpPr>
          <p:nvPr>
            <p:ph idx="1"/>
          </p:nvPr>
        </p:nvSpPr>
        <p:spPr>
          <a:xfrm>
            <a:off x="0" y="0"/>
            <a:ext cx="9144000" cy="6858000"/>
          </a:xfrm>
        </p:spPr>
        <p:txBody>
          <a:bodyPr/>
          <a:lstStyle/>
          <a:p>
            <a:pPr eaLnBrk="1" hangingPunct="1">
              <a:buFont typeface="Arial" charset="0"/>
              <a:buNone/>
            </a:pPr>
            <a:r>
              <a:rPr lang="en-US" b="1" u="sng" smtClean="0"/>
              <a:t>Pharmacotherapy:</a:t>
            </a:r>
          </a:p>
          <a:p>
            <a:pPr eaLnBrk="1" hangingPunct="1"/>
            <a:r>
              <a:rPr lang="en-US" smtClean="0"/>
              <a:t>Chemotherapy with a combination of methotraxe, 5-florouracil, vinblastine, doxorubicin and cisplatin.</a:t>
            </a:r>
          </a:p>
          <a:p>
            <a:pPr eaLnBrk="1" hangingPunct="1"/>
            <a:r>
              <a:rPr lang="en-US" smtClean="0"/>
              <a:t>Topical/intravesical chemotherapy when there is high risk of recurrence or tumor resection is incomplete- BCG.</a:t>
            </a:r>
          </a:p>
          <a:p>
            <a:pPr eaLnBrk="1" hangingPunct="1"/>
            <a:r>
              <a:rPr lang="en-US" b="1" u="sng" smtClean="0"/>
              <a:t>Radiation therapy-</a:t>
            </a:r>
            <a:r>
              <a:rPr lang="en-US" smtClean="0"/>
              <a:t>pre-op to reduce extension of the tumor. In combination with surgery or to control the disease in patients with inoperable tumors.</a:t>
            </a:r>
            <a:endParaRPr lang="en-US" b="1" u="sng" smtClean="0"/>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74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457200" y="0"/>
            <a:ext cx="8229600" cy="609600"/>
          </a:xfrm>
        </p:spPr>
        <p:txBody>
          <a:bodyPr/>
          <a:lstStyle/>
          <a:p>
            <a:pPr eaLnBrk="1" hangingPunct="1"/>
            <a:r>
              <a:rPr lang="en-US" sz="2600" b="1" u="sng" smtClean="0"/>
              <a:t>POLYCYSTIC KIDNEY DISEASE</a:t>
            </a:r>
          </a:p>
        </p:txBody>
      </p:sp>
      <p:sp>
        <p:nvSpPr>
          <p:cNvPr id="80899" name="Content Placeholder 2"/>
          <p:cNvSpPr>
            <a:spLocks noGrp="1"/>
          </p:cNvSpPr>
          <p:nvPr>
            <p:ph idx="1"/>
          </p:nvPr>
        </p:nvSpPr>
        <p:spPr>
          <a:xfrm>
            <a:off x="228600" y="533400"/>
            <a:ext cx="8763000" cy="6324600"/>
          </a:xfrm>
        </p:spPr>
        <p:txBody>
          <a:bodyPr/>
          <a:lstStyle/>
          <a:p>
            <a:pPr eaLnBrk="1" hangingPunct="1"/>
            <a:r>
              <a:rPr lang="en-US" dirty="0" smtClean="0"/>
              <a:t>It is a disease </a:t>
            </a:r>
            <a:r>
              <a:rPr lang="en-US" dirty="0" err="1" smtClean="0"/>
              <a:t>characterised</a:t>
            </a:r>
            <a:r>
              <a:rPr lang="en-US" dirty="0" smtClean="0"/>
              <a:t> by multiple cysts found under the renal capsule.</a:t>
            </a:r>
          </a:p>
          <a:p>
            <a:pPr eaLnBrk="1" hangingPunct="1"/>
            <a:r>
              <a:rPr lang="en-US" dirty="0" smtClean="0"/>
              <a:t>The cause is unknown but the disease is hereditary. </a:t>
            </a:r>
          </a:p>
          <a:p>
            <a:pPr eaLnBrk="1" hangingPunct="1"/>
            <a:r>
              <a:rPr lang="en-US" dirty="0" smtClean="0"/>
              <a:t>It can be associated with cysts in other organs- hepatic, </a:t>
            </a:r>
            <a:r>
              <a:rPr lang="en-US" dirty="0" err="1" smtClean="0"/>
              <a:t>pancrease</a:t>
            </a:r>
            <a:r>
              <a:rPr lang="en-US" dirty="0" smtClean="0"/>
              <a:t>, testes, ovary, uterus etc.</a:t>
            </a:r>
          </a:p>
          <a:p>
            <a:pPr eaLnBrk="1" hangingPunct="1"/>
            <a:r>
              <a:rPr lang="en-US" dirty="0" smtClean="0"/>
              <a:t>It causes End Stage Renal Disease(ESRD).</a:t>
            </a:r>
          </a:p>
          <a:p>
            <a:pPr eaLnBrk="1" hangingPunct="1"/>
            <a:r>
              <a:rPr lang="en-US" dirty="0" smtClean="0"/>
              <a:t>The cysts may become infected and rupture.</a:t>
            </a:r>
          </a:p>
          <a:p>
            <a:pPr eaLnBrk="1" hangingPunct="1"/>
            <a:endParaRPr lang="en-US" dirty="0" smtClean="0"/>
          </a:p>
          <a:p>
            <a:pPr eaLnBrk="1" hangingPunct="1">
              <a:buFont typeface="Arial" charset="0"/>
              <a:buNone/>
            </a:pPr>
            <a:r>
              <a:rPr lang="en-US" b="1" u="sng" dirty="0" smtClean="0"/>
              <a:t>Pathophysiology:</a:t>
            </a:r>
          </a:p>
          <a:p>
            <a:pPr eaLnBrk="1" hangingPunct="1"/>
            <a:r>
              <a:rPr lang="en-US" dirty="0" smtClean="0"/>
              <a:t>Cysts enlarge within the kidney, causing pressure on renal blood vessels and functional tissue(</a:t>
            </a:r>
            <a:r>
              <a:rPr lang="en-US" dirty="0" err="1" smtClean="0"/>
              <a:t>nephrons</a:t>
            </a:r>
            <a:r>
              <a:rPr lang="en-US" dirty="0" smtClean="0"/>
              <a:t>).</a:t>
            </a:r>
          </a:p>
          <a:p>
            <a:pPr eaLnBrk="1" hangingPunct="1"/>
            <a:r>
              <a:rPr lang="en-US" dirty="0" smtClean="0"/>
              <a:t>Compression of vessels and </a:t>
            </a:r>
            <a:r>
              <a:rPr lang="en-US" dirty="0" err="1" smtClean="0"/>
              <a:t>nephrons</a:t>
            </a:r>
            <a:r>
              <a:rPr lang="en-US" dirty="0" smtClean="0"/>
              <a:t> results in renal failure.</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75</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0" y="228600"/>
            <a:ext cx="8991600" cy="64770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smtClean="0"/>
              <a:t>Clinical manifestations:</a:t>
            </a:r>
          </a:p>
          <a:p>
            <a:pPr marL="514350" indent="-514350" eaLnBrk="1" fontAlgn="auto" hangingPunct="1">
              <a:spcAft>
                <a:spcPts val="0"/>
              </a:spcAft>
              <a:buClr>
                <a:schemeClr val="accent3"/>
              </a:buClr>
              <a:buFont typeface="+mj-lt"/>
              <a:buAutoNum type="arabicPeriod"/>
              <a:defRPr/>
            </a:pPr>
            <a:r>
              <a:rPr lang="en-US" dirty="0" smtClean="0"/>
              <a:t>Enlarged kidneys(</a:t>
            </a:r>
            <a:r>
              <a:rPr lang="en-US" dirty="0" err="1" smtClean="0"/>
              <a:t>nephromegaly</a:t>
            </a:r>
            <a:r>
              <a:rPr lang="en-US" dirty="0" smtClean="0"/>
              <a:t>)</a:t>
            </a:r>
          </a:p>
          <a:p>
            <a:pPr marL="514350" indent="-514350" eaLnBrk="1" fontAlgn="auto" hangingPunct="1">
              <a:spcAft>
                <a:spcPts val="0"/>
              </a:spcAft>
              <a:buClr>
                <a:schemeClr val="accent3"/>
              </a:buClr>
              <a:buFont typeface="+mj-lt"/>
              <a:buAutoNum type="arabicPeriod"/>
              <a:defRPr/>
            </a:pPr>
            <a:r>
              <a:rPr lang="en-US" dirty="0" smtClean="0"/>
              <a:t>Abdominal or lumbar pain- dull aching or colicky.</a:t>
            </a:r>
          </a:p>
          <a:p>
            <a:pPr marL="514350" indent="-514350" eaLnBrk="1" fontAlgn="auto" hangingPunct="1">
              <a:spcAft>
                <a:spcPts val="0"/>
              </a:spcAft>
              <a:buClr>
                <a:schemeClr val="accent3"/>
              </a:buClr>
              <a:buFont typeface="+mj-lt"/>
              <a:buAutoNum type="arabicPeriod"/>
              <a:defRPr/>
            </a:pPr>
            <a:r>
              <a:rPr lang="en-US" dirty="0" err="1" smtClean="0"/>
              <a:t>Hematuria</a:t>
            </a:r>
            <a:endParaRPr lang="en-US" dirty="0" smtClean="0"/>
          </a:p>
          <a:p>
            <a:pPr marL="514350" indent="-514350" eaLnBrk="1" fontAlgn="auto" hangingPunct="1">
              <a:spcAft>
                <a:spcPts val="0"/>
              </a:spcAft>
              <a:buClr>
                <a:schemeClr val="accent3"/>
              </a:buClr>
              <a:buFont typeface="+mj-lt"/>
              <a:buAutoNum type="arabicPeriod"/>
              <a:defRPr/>
            </a:pPr>
            <a:r>
              <a:rPr lang="en-US" dirty="0" smtClean="0"/>
              <a:t>Renal colic</a:t>
            </a:r>
          </a:p>
          <a:p>
            <a:pPr marL="514350" indent="-514350" eaLnBrk="1" fontAlgn="auto" hangingPunct="1">
              <a:spcAft>
                <a:spcPts val="0"/>
              </a:spcAft>
              <a:buClr>
                <a:schemeClr val="accent3"/>
              </a:buClr>
              <a:buFont typeface="+mj-lt"/>
              <a:buAutoNum type="arabicPeriod"/>
              <a:defRPr/>
            </a:pPr>
            <a:r>
              <a:rPr lang="en-US" dirty="0" err="1" smtClean="0"/>
              <a:t>Oliguria</a:t>
            </a:r>
            <a:endParaRPr lang="en-US" dirty="0" smtClean="0"/>
          </a:p>
          <a:p>
            <a:pPr marL="514350" indent="-514350" eaLnBrk="1" fontAlgn="auto" hangingPunct="1">
              <a:spcAft>
                <a:spcPts val="0"/>
              </a:spcAft>
              <a:buClr>
                <a:schemeClr val="accent3"/>
              </a:buClr>
              <a:buFont typeface="+mj-lt"/>
              <a:buAutoNum type="arabicPeriod"/>
              <a:defRPr/>
            </a:pPr>
            <a:r>
              <a:rPr lang="en-US" dirty="0" smtClean="0"/>
              <a:t>Recurrent UTI’s</a:t>
            </a:r>
          </a:p>
          <a:p>
            <a:pPr marL="514350" indent="-514350" eaLnBrk="1" fontAlgn="auto" hangingPunct="1">
              <a:spcAft>
                <a:spcPts val="0"/>
              </a:spcAft>
              <a:buClr>
                <a:schemeClr val="accent3"/>
              </a:buClr>
              <a:buFont typeface="+mj-lt"/>
              <a:buAutoNum type="arabicPeriod"/>
              <a:defRPr/>
            </a:pPr>
            <a:endParaRPr lang="en-US" dirty="0" smtClean="0"/>
          </a:p>
          <a:p>
            <a:pPr marL="514350" indent="-514350" eaLnBrk="1" fontAlgn="auto" hangingPunct="1">
              <a:spcAft>
                <a:spcPts val="0"/>
              </a:spcAft>
              <a:buClr>
                <a:schemeClr val="accent3"/>
              </a:buClr>
              <a:buFont typeface="Arial" charset="0"/>
              <a:buNone/>
              <a:defRPr/>
            </a:pPr>
            <a:r>
              <a:rPr lang="en-US" b="1" u="sng" dirty="0" smtClean="0"/>
              <a:t>Management:</a:t>
            </a:r>
          </a:p>
          <a:p>
            <a:pPr marL="514350" indent="-514350" eaLnBrk="1" fontAlgn="auto" hangingPunct="1">
              <a:spcAft>
                <a:spcPts val="0"/>
              </a:spcAft>
              <a:buClr>
                <a:schemeClr val="accent3"/>
              </a:buClr>
              <a:buFont typeface="Arial" pitchFamily="34" charset="0"/>
              <a:buChar char="•"/>
              <a:defRPr/>
            </a:pPr>
            <a:r>
              <a:rPr lang="en-US" dirty="0" smtClean="0"/>
              <a:t>There is no known method of preventing progress of the cyst.</a:t>
            </a:r>
          </a:p>
          <a:p>
            <a:pPr marL="514350" indent="-514350" eaLnBrk="1" fontAlgn="auto" hangingPunct="1">
              <a:spcAft>
                <a:spcPts val="0"/>
              </a:spcAft>
              <a:buClr>
                <a:schemeClr val="accent3"/>
              </a:buClr>
              <a:buFont typeface="Arial" pitchFamily="34" charset="0"/>
              <a:buChar char="•"/>
              <a:defRPr/>
            </a:pPr>
            <a:r>
              <a:rPr lang="en-US" dirty="0" smtClean="0"/>
              <a:t>Relieve pain in the patient.</a:t>
            </a:r>
          </a:p>
          <a:p>
            <a:pPr marL="514350" indent="-514350" eaLnBrk="1" fontAlgn="auto" hangingPunct="1">
              <a:spcAft>
                <a:spcPts val="0"/>
              </a:spcAft>
              <a:buClr>
                <a:schemeClr val="accent3"/>
              </a:buClr>
              <a:buFont typeface="Arial" pitchFamily="34" charset="0"/>
              <a:buChar char="•"/>
              <a:defRPr/>
            </a:pPr>
            <a:r>
              <a:rPr lang="en-US" dirty="0" smtClean="0"/>
              <a:t>Treat hypertension and UTI’s aggressively.</a:t>
            </a:r>
          </a:p>
          <a:p>
            <a:pPr marL="514350" indent="-514350" eaLnBrk="1" fontAlgn="auto" hangingPunct="1">
              <a:spcAft>
                <a:spcPts val="0"/>
              </a:spcAft>
              <a:buClr>
                <a:schemeClr val="accent3"/>
              </a:buClr>
              <a:buFont typeface="Arial" pitchFamily="34" charset="0"/>
              <a:buChar char="•"/>
              <a:defRPr/>
            </a:pPr>
            <a:r>
              <a:rPr lang="en-US" dirty="0" smtClean="0"/>
              <a:t>Initiate dialysis when signs of renal insufficiency appear</a:t>
            </a:r>
            <a:endParaRPr lang="en-US" dirty="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76</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0"/>
            <a:ext cx="8229600" cy="152400"/>
          </a:xfrm>
        </p:spPr>
        <p:txBody>
          <a:bodyPr rtlCol="0">
            <a:normAutofit fontScale="90000"/>
          </a:bodyPr>
          <a:lstStyle/>
          <a:p>
            <a:pPr eaLnBrk="1" fontAlgn="auto" hangingPunct="1">
              <a:spcAft>
                <a:spcPts val="0"/>
              </a:spcAft>
              <a:defRPr/>
            </a:pPr>
            <a:endParaRPr lang="en-US" smtClean="0"/>
          </a:p>
        </p:txBody>
      </p:sp>
      <p:sp>
        <p:nvSpPr>
          <p:cNvPr id="82947" name="Content Placeholder 2"/>
          <p:cNvSpPr>
            <a:spLocks noGrp="1"/>
          </p:cNvSpPr>
          <p:nvPr>
            <p:ph idx="1"/>
          </p:nvPr>
        </p:nvSpPr>
        <p:spPr>
          <a:xfrm>
            <a:off x="228600" y="304800"/>
            <a:ext cx="8915400" cy="6324600"/>
          </a:xfrm>
        </p:spPr>
        <p:txBody>
          <a:bodyPr/>
          <a:lstStyle/>
          <a:p>
            <a:pPr eaLnBrk="1" hangingPunct="1"/>
            <a:r>
              <a:rPr lang="en-US" smtClean="0"/>
              <a:t>Advice patient to avoid sports &amp; occupations that present a risk of trauma to the kidney to avoid rupturing the cysts.</a:t>
            </a:r>
          </a:p>
          <a:p>
            <a:pPr eaLnBrk="1" hangingPunct="1"/>
            <a:r>
              <a:rPr lang="en-US" smtClean="0"/>
              <a:t>If the cyst is large, it can be drained percutaneously.</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77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a:xfrm>
            <a:off x="457200" y="0"/>
            <a:ext cx="8229600" cy="609600"/>
          </a:xfrm>
        </p:spPr>
        <p:txBody>
          <a:bodyPr/>
          <a:lstStyle/>
          <a:p>
            <a:pPr eaLnBrk="1" hangingPunct="1"/>
            <a:r>
              <a:rPr lang="en-US" sz="2600" b="1" u="sng" smtClean="0"/>
              <a:t>RENAL FAILURE</a:t>
            </a:r>
          </a:p>
        </p:txBody>
      </p:sp>
      <p:sp>
        <p:nvSpPr>
          <p:cNvPr id="83971" name="Content Placeholder 2"/>
          <p:cNvSpPr>
            <a:spLocks noGrp="1"/>
          </p:cNvSpPr>
          <p:nvPr>
            <p:ph idx="1"/>
          </p:nvPr>
        </p:nvSpPr>
        <p:spPr>
          <a:xfrm>
            <a:off x="0" y="609600"/>
            <a:ext cx="9144000" cy="6248400"/>
          </a:xfrm>
        </p:spPr>
        <p:txBody>
          <a:bodyPr/>
          <a:lstStyle/>
          <a:p>
            <a:pPr eaLnBrk="1" hangingPunct="1"/>
            <a:r>
              <a:rPr lang="en-US" smtClean="0"/>
              <a:t>It is a condition that results when the kidneys cannot remove the body’s metabolic waste or perform their regulatory functions.</a:t>
            </a:r>
          </a:p>
          <a:p>
            <a:pPr eaLnBrk="1" hangingPunct="1"/>
            <a:r>
              <a:rPr lang="en-US" smtClean="0"/>
              <a:t>The substances normally eliminated in the urine accumulate in the body fluids as a result of impaired renal excretion.</a:t>
            </a:r>
          </a:p>
          <a:p>
            <a:pPr eaLnBrk="1" hangingPunct="1"/>
            <a:r>
              <a:rPr lang="en-US" smtClean="0"/>
              <a:t>There are two type:-</a:t>
            </a:r>
          </a:p>
          <a:p>
            <a:pPr lvl="3" eaLnBrk="1" hangingPunct="1"/>
            <a:r>
              <a:rPr lang="en-US" sz="2600" smtClean="0"/>
              <a:t>Acute renal failure</a:t>
            </a:r>
          </a:p>
          <a:p>
            <a:pPr lvl="3" eaLnBrk="1" hangingPunct="1"/>
            <a:r>
              <a:rPr lang="en-US" sz="2600" smtClean="0"/>
              <a:t>Chronic renal failure</a:t>
            </a:r>
          </a:p>
          <a:p>
            <a:pPr eaLnBrk="1" hangingPunct="1">
              <a:buFont typeface="Arial" charset="0"/>
              <a:buNone/>
            </a:pPr>
            <a:r>
              <a:rPr lang="en-US" b="1" u="sng" smtClean="0"/>
              <a:t>ACUTE RENAL FAILURE:</a:t>
            </a:r>
          </a:p>
          <a:p>
            <a:pPr eaLnBrk="1" hangingPunct="1"/>
            <a:r>
              <a:rPr lang="en-US" smtClean="0"/>
              <a:t>It is a reversible clinical syndrome where there is sudden and almost complete loss of kidney function over a period of hours or days.</a:t>
            </a:r>
          </a:p>
          <a:p>
            <a:pPr eaLnBrk="1" hangingPunct="1"/>
            <a:r>
              <a:rPr lang="en-US" smtClean="0"/>
              <a:t>The kidney fails to excrete nitrogenous waste &amp; to maintain fluid and electrolyte homeostasis.</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78</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pitchFamily="34" charset="0"/>
              <a:buChar char="•"/>
              <a:defRPr/>
            </a:pPr>
            <a:r>
              <a:rPr lang="en-US" u="sng" dirty="0" smtClean="0"/>
              <a:t>Classification of Acute </a:t>
            </a:r>
            <a:r>
              <a:rPr lang="en-US" u="sng" smtClean="0"/>
              <a:t>Renal Failure</a:t>
            </a:r>
            <a:r>
              <a:rPr lang="en-US" u="sng" dirty="0" smtClean="0"/>
              <a:t>;</a:t>
            </a:r>
          </a:p>
          <a:p>
            <a:pPr marL="514350" indent="-514350" eaLnBrk="1" fontAlgn="auto" hangingPunct="1">
              <a:spcAft>
                <a:spcPts val="0"/>
              </a:spcAft>
              <a:buClr>
                <a:schemeClr val="accent3"/>
              </a:buClr>
              <a:buFont typeface="+mj-lt"/>
              <a:buAutoNum type="arabicPeriod"/>
              <a:defRPr/>
            </a:pPr>
            <a:r>
              <a:rPr lang="en-US" dirty="0" smtClean="0"/>
              <a:t>Pre renal due to </a:t>
            </a:r>
            <a:r>
              <a:rPr lang="en-US" dirty="0" err="1" smtClean="0"/>
              <a:t>hypoperfusion</a:t>
            </a:r>
            <a:r>
              <a:rPr lang="en-US" dirty="0" smtClean="0"/>
              <a:t> of the kidney</a:t>
            </a:r>
          </a:p>
          <a:p>
            <a:pPr marL="514350" indent="-514350" eaLnBrk="1" fontAlgn="auto" hangingPunct="1">
              <a:spcAft>
                <a:spcPts val="0"/>
              </a:spcAft>
              <a:buClr>
                <a:schemeClr val="accent3"/>
              </a:buClr>
              <a:buFont typeface="+mj-lt"/>
              <a:buAutoNum type="arabicPeriod"/>
              <a:defRPr/>
            </a:pPr>
            <a:r>
              <a:rPr lang="en-US" dirty="0" smtClean="0"/>
              <a:t>Intra renal due to actual damage of kidney tissue</a:t>
            </a:r>
          </a:p>
          <a:p>
            <a:pPr marL="514350" indent="-514350" eaLnBrk="1" fontAlgn="auto" hangingPunct="1">
              <a:spcAft>
                <a:spcPts val="0"/>
              </a:spcAft>
              <a:buClr>
                <a:schemeClr val="accent3"/>
              </a:buClr>
              <a:buFont typeface="+mj-lt"/>
              <a:buAutoNum type="arabicPeriod"/>
              <a:defRPr/>
            </a:pPr>
            <a:r>
              <a:rPr lang="en-US" dirty="0" smtClean="0"/>
              <a:t>Post renal due to obstruction of urine flow</a:t>
            </a:r>
          </a:p>
          <a:p>
            <a:pPr marL="514350" indent="-514350" eaLnBrk="1" fontAlgn="auto" hangingPunct="1">
              <a:spcAft>
                <a:spcPts val="0"/>
              </a:spcAft>
              <a:buClr>
                <a:schemeClr val="accent3"/>
              </a:buClr>
              <a:buFont typeface="+mj-lt"/>
              <a:buAutoNum type="arabicPeriod"/>
              <a:defRPr/>
            </a:pPr>
            <a:endParaRPr lang="en-US" dirty="0" smtClean="0"/>
          </a:p>
          <a:p>
            <a:pPr marL="514350" indent="-514350" eaLnBrk="1" fontAlgn="auto" hangingPunct="1">
              <a:spcAft>
                <a:spcPts val="0"/>
              </a:spcAft>
              <a:buClr>
                <a:schemeClr val="accent3"/>
              </a:buClr>
              <a:buFont typeface="Arial" charset="0"/>
              <a:buNone/>
              <a:defRPr/>
            </a:pPr>
            <a:r>
              <a:rPr lang="en-US" b="1" u="sng" dirty="0" smtClean="0"/>
              <a:t>PRE RENAL</a:t>
            </a:r>
          </a:p>
          <a:p>
            <a:pPr marL="514350" indent="-514350" eaLnBrk="1" fontAlgn="auto" hangingPunct="1">
              <a:spcAft>
                <a:spcPts val="0"/>
              </a:spcAft>
              <a:buClr>
                <a:schemeClr val="accent3"/>
              </a:buClr>
              <a:buFont typeface="Arial" pitchFamily="34" charset="0"/>
              <a:buChar char="•"/>
              <a:defRPr/>
            </a:pPr>
            <a:r>
              <a:rPr lang="en-US" dirty="0" smtClean="0"/>
              <a:t>It results from impaired blood flow to the kidney causing hypo perfusion of the kidney &amp; reduced </a:t>
            </a:r>
            <a:r>
              <a:rPr lang="en-US" dirty="0" err="1" smtClean="0"/>
              <a:t>glomerular</a:t>
            </a:r>
            <a:r>
              <a:rPr lang="en-US" dirty="0" smtClean="0"/>
              <a:t> filtration rate.</a:t>
            </a:r>
          </a:p>
          <a:p>
            <a:pPr marL="514350" indent="-514350" eaLnBrk="1" fontAlgn="auto" hangingPunct="1">
              <a:spcAft>
                <a:spcPts val="0"/>
              </a:spcAft>
              <a:buClr>
                <a:schemeClr val="accent3"/>
              </a:buClr>
              <a:buFont typeface="Arial" pitchFamily="34" charset="0"/>
              <a:buChar char="•"/>
              <a:defRPr/>
            </a:pPr>
            <a:r>
              <a:rPr lang="en-US" dirty="0" smtClean="0"/>
              <a:t>The kidney has an auto regulatory mechanism for maintaining renal blood flow by constricting the efferent arterioles. This slows down renal blood flow from the </a:t>
            </a:r>
            <a:r>
              <a:rPr lang="en-US" dirty="0" err="1" smtClean="0"/>
              <a:t>glomerulus</a:t>
            </a:r>
            <a:r>
              <a:rPr lang="en-US" dirty="0" smtClean="0"/>
              <a:t>, increasing hydrostatic pressure and promoting </a:t>
            </a:r>
            <a:r>
              <a:rPr lang="en-US" dirty="0" err="1" smtClean="0"/>
              <a:t>glomerular</a:t>
            </a:r>
            <a:r>
              <a:rPr lang="en-US" dirty="0" smtClean="0"/>
              <a:t> filtration.</a:t>
            </a:r>
          </a:p>
          <a:p>
            <a:pPr marL="514350" indent="-514350" eaLnBrk="1" fontAlgn="auto" hangingPunct="1">
              <a:spcAft>
                <a:spcPts val="0"/>
              </a:spcAft>
              <a:buClr>
                <a:schemeClr val="accent3"/>
              </a:buClr>
              <a:buFont typeface="Arial" pitchFamily="34" charset="0"/>
              <a:buChar char="•"/>
              <a:defRPr/>
            </a:pPr>
            <a:r>
              <a:rPr lang="en-US" dirty="0" smtClean="0"/>
              <a:t>Failure of this mechanism leads to acute renal failure.</a:t>
            </a:r>
          </a:p>
          <a:p>
            <a:pPr marL="514350" indent="-514350" eaLnBrk="1" fontAlgn="auto" hangingPunct="1">
              <a:spcAft>
                <a:spcPts val="0"/>
              </a:spcAft>
              <a:buClr>
                <a:schemeClr val="accent3"/>
              </a:buClr>
              <a:buFont typeface="Arial" pitchFamily="34" charset="0"/>
              <a:buChar char="•"/>
              <a:defRPr/>
            </a:pPr>
            <a:endParaRPr lang="en-US" dirty="0" smtClean="0"/>
          </a:p>
          <a:p>
            <a:pPr marL="514350" indent="-514350" eaLnBrk="1" fontAlgn="auto" hangingPunct="1">
              <a:spcAft>
                <a:spcPts val="0"/>
              </a:spcAft>
              <a:buClr>
                <a:schemeClr val="accent3"/>
              </a:buClr>
              <a:buFont typeface="Arial" charset="0"/>
              <a:buNone/>
              <a:defRPr/>
            </a:pPr>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79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274638"/>
            <a:ext cx="8229600" cy="46037"/>
          </a:xfrm>
        </p:spPr>
        <p:txBody>
          <a:bodyPr rtlCol="0">
            <a:normAutofit fontScale="90000"/>
          </a:bodyPr>
          <a:lstStyle/>
          <a:p>
            <a:pPr eaLnBrk="1" fontAlgn="auto" hangingPunct="1">
              <a:spcAft>
                <a:spcPts val="0"/>
              </a:spcAft>
              <a:defRPr/>
            </a:pPr>
            <a:endParaRPr lang="en-US" smtClean="0"/>
          </a:p>
        </p:txBody>
      </p:sp>
      <p:pic>
        <p:nvPicPr>
          <p:cNvPr id="13315" name="Content Placeholder 3" descr="Nephron_and_Kidney.jpg"/>
          <p:cNvPicPr>
            <a:picLocks noGrp="1" noChangeAspect="1"/>
          </p:cNvPicPr>
          <p:nvPr>
            <p:ph idx="1"/>
          </p:nvPr>
        </p:nvPicPr>
        <p:blipFill>
          <a:blip r:embed="rId2"/>
          <a:srcRect/>
          <a:stretch>
            <a:fillRect/>
          </a:stretch>
        </p:blipFill>
        <p:spPr>
          <a:xfrm>
            <a:off x="2438400" y="2706688"/>
            <a:ext cx="4267200" cy="2847975"/>
          </a:xfrm>
        </p:spPr>
      </p:pic>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0" y="0"/>
            <a:ext cx="9144000" cy="6858000"/>
          </a:xfrm>
        </p:spPr>
        <p:txBody>
          <a:bodyPr rtlCol="0">
            <a:normAutofit fontScale="92500" lnSpcReduction="10000"/>
          </a:bodyPr>
          <a:lstStyle/>
          <a:p>
            <a:pPr marL="274320" indent="-274320" eaLnBrk="1" fontAlgn="auto" hangingPunct="1">
              <a:spcAft>
                <a:spcPts val="0"/>
              </a:spcAft>
              <a:buClr>
                <a:schemeClr val="accent3"/>
              </a:buClr>
              <a:buFont typeface="Arial" pitchFamily="34" charset="0"/>
              <a:buChar char="•"/>
              <a:defRPr/>
            </a:pPr>
            <a:r>
              <a:rPr lang="en-US" dirty="0" smtClean="0"/>
              <a:t>Common  clinical situations that can cause pre renal ARF are:</a:t>
            </a:r>
          </a:p>
          <a:p>
            <a:pPr marL="914400" lvl="1" indent="-457200" eaLnBrk="1" fontAlgn="auto" hangingPunct="1">
              <a:spcAft>
                <a:spcPts val="0"/>
              </a:spcAft>
              <a:buFont typeface="+mj-lt"/>
              <a:buAutoNum type="alphaLcPeriod"/>
              <a:defRPr/>
            </a:pPr>
            <a:r>
              <a:rPr lang="en-US" sz="2600" dirty="0" smtClean="0"/>
              <a:t>Volume depletion states; hemorrhage, gastrointestinal loses (NGT suction, vomiting, </a:t>
            </a:r>
            <a:r>
              <a:rPr lang="en-US" sz="2600" dirty="0" err="1" smtClean="0"/>
              <a:t>diarrhoea</a:t>
            </a:r>
            <a:r>
              <a:rPr lang="en-US" sz="2600" dirty="0" smtClean="0"/>
              <a:t>), renal loses(diuretics).</a:t>
            </a:r>
          </a:p>
          <a:p>
            <a:pPr marL="914400" lvl="1" indent="-457200" eaLnBrk="1" fontAlgn="auto" hangingPunct="1">
              <a:spcAft>
                <a:spcPts val="0"/>
              </a:spcAft>
              <a:buFont typeface="+mj-lt"/>
              <a:buAutoNum type="alphaLcPeriod"/>
              <a:defRPr/>
            </a:pPr>
            <a:r>
              <a:rPr lang="en-US" sz="2600" dirty="0" smtClean="0"/>
              <a:t>Impaired cardiac efficiency: myocardial infarction, heart failure, </a:t>
            </a:r>
            <a:r>
              <a:rPr lang="en-US" sz="2600" dirty="0" err="1" smtClean="0"/>
              <a:t>cardiogenic</a:t>
            </a:r>
            <a:r>
              <a:rPr lang="en-US" sz="2600" dirty="0" smtClean="0"/>
              <a:t> shock, </a:t>
            </a:r>
            <a:r>
              <a:rPr lang="en-US" sz="2600" dirty="0" err="1" smtClean="0"/>
              <a:t>dysrhythmias</a:t>
            </a:r>
            <a:r>
              <a:rPr lang="en-US" sz="2600" dirty="0" smtClean="0"/>
              <a:t>.</a:t>
            </a:r>
          </a:p>
          <a:p>
            <a:pPr marL="914400" lvl="1" indent="-457200" eaLnBrk="1" fontAlgn="auto" hangingPunct="1">
              <a:spcAft>
                <a:spcPts val="0"/>
              </a:spcAft>
              <a:buFont typeface="+mj-lt"/>
              <a:buAutoNum type="alphaLcPeriod"/>
              <a:defRPr/>
            </a:pPr>
            <a:r>
              <a:rPr lang="en-US" sz="2600" dirty="0" err="1" smtClean="0"/>
              <a:t>Vasodilation</a:t>
            </a:r>
            <a:r>
              <a:rPr lang="en-US" sz="2600" dirty="0" smtClean="0"/>
              <a:t>: sepsis, anaphylaxis, </a:t>
            </a:r>
            <a:r>
              <a:rPr lang="en-US" sz="2600" dirty="0" err="1" smtClean="0"/>
              <a:t>antihypertensives</a:t>
            </a:r>
            <a:r>
              <a:rPr lang="en-US" sz="2600" dirty="0" smtClean="0"/>
              <a:t> or other drugs that cause </a:t>
            </a:r>
            <a:r>
              <a:rPr lang="en-US" sz="2600" dirty="0" err="1" smtClean="0"/>
              <a:t>vasodilation</a:t>
            </a:r>
            <a:r>
              <a:rPr lang="en-US" sz="2600" dirty="0" smtClean="0"/>
              <a:t>.</a:t>
            </a:r>
          </a:p>
          <a:p>
            <a:pPr marL="514350" indent="-457200" eaLnBrk="1" fontAlgn="auto" hangingPunct="1">
              <a:spcAft>
                <a:spcPts val="0"/>
              </a:spcAft>
              <a:buClr>
                <a:schemeClr val="accent3"/>
              </a:buClr>
              <a:buFont typeface="Arial" charset="0"/>
              <a:buNone/>
              <a:defRPr/>
            </a:pPr>
            <a:r>
              <a:rPr lang="en-US" b="1" u="sng" dirty="0" smtClean="0"/>
              <a:t>INTRA RENAL FAILURE:</a:t>
            </a:r>
          </a:p>
          <a:p>
            <a:pPr marL="514350" indent="-457200" eaLnBrk="1" fontAlgn="auto" hangingPunct="1">
              <a:spcAft>
                <a:spcPts val="0"/>
              </a:spcAft>
              <a:buClr>
                <a:schemeClr val="accent3"/>
              </a:buClr>
              <a:buFont typeface="Arial" pitchFamily="34" charset="0"/>
              <a:buChar char="•"/>
              <a:defRPr/>
            </a:pPr>
            <a:r>
              <a:rPr lang="en-US" dirty="0" smtClean="0"/>
              <a:t>It is as a result of actual </a:t>
            </a:r>
            <a:r>
              <a:rPr lang="en-US" dirty="0" err="1" smtClean="0"/>
              <a:t>parenchymal</a:t>
            </a:r>
            <a:r>
              <a:rPr lang="en-US" dirty="0" smtClean="0"/>
              <a:t> damage to the </a:t>
            </a:r>
            <a:r>
              <a:rPr lang="en-US" dirty="0" err="1" smtClean="0"/>
              <a:t>glomeruli</a:t>
            </a:r>
            <a:r>
              <a:rPr lang="en-US" dirty="0" smtClean="0"/>
              <a:t> or kidney tubules.</a:t>
            </a:r>
          </a:p>
          <a:p>
            <a:pPr marL="514350" indent="-457200" eaLnBrk="1" fontAlgn="auto" hangingPunct="1">
              <a:spcAft>
                <a:spcPts val="0"/>
              </a:spcAft>
              <a:buClr>
                <a:schemeClr val="accent3"/>
              </a:buClr>
              <a:buFont typeface="Arial" pitchFamily="34" charset="0"/>
              <a:buChar char="•"/>
              <a:defRPr/>
            </a:pPr>
            <a:r>
              <a:rPr lang="en-US" dirty="0" smtClean="0"/>
              <a:t>Acute tubular necrosis results from </a:t>
            </a:r>
            <a:r>
              <a:rPr lang="en-US" dirty="0" err="1" smtClean="0"/>
              <a:t>nephrotoxic</a:t>
            </a:r>
            <a:r>
              <a:rPr lang="en-US" dirty="0" smtClean="0"/>
              <a:t> agents(30%) and </a:t>
            </a:r>
            <a:r>
              <a:rPr lang="en-US" dirty="0" err="1" smtClean="0"/>
              <a:t>ischaemia</a:t>
            </a:r>
            <a:r>
              <a:rPr lang="en-US" dirty="0" smtClean="0"/>
              <a:t> due to decreased renal perfusion(50%)</a:t>
            </a:r>
          </a:p>
          <a:p>
            <a:pPr marL="514350" indent="-457200" eaLnBrk="1" fontAlgn="auto" hangingPunct="1">
              <a:spcAft>
                <a:spcPts val="0"/>
              </a:spcAft>
              <a:buClr>
                <a:schemeClr val="accent3"/>
              </a:buClr>
              <a:buFont typeface="Arial" pitchFamily="34" charset="0"/>
              <a:buChar char="•"/>
              <a:defRPr/>
            </a:pPr>
            <a:r>
              <a:rPr lang="en-US" dirty="0" smtClean="0"/>
              <a:t>It can occur due to :-</a:t>
            </a:r>
          </a:p>
          <a:p>
            <a:pPr marL="914400" lvl="1" indent="-457200" eaLnBrk="1" fontAlgn="auto" hangingPunct="1">
              <a:spcAft>
                <a:spcPts val="0"/>
              </a:spcAft>
              <a:buFont typeface="Arial" pitchFamily="34" charset="0"/>
              <a:buChar char="–"/>
              <a:defRPr/>
            </a:pPr>
            <a:r>
              <a:rPr lang="en-US" sz="2600" u="sng" dirty="0" smtClean="0"/>
              <a:t>Prolonged renal </a:t>
            </a:r>
            <a:r>
              <a:rPr lang="en-US" sz="2600" u="sng" dirty="0" err="1" smtClean="0"/>
              <a:t>ischaemia</a:t>
            </a:r>
            <a:r>
              <a:rPr lang="en-US" sz="2600" u="sng" dirty="0" smtClean="0"/>
              <a:t> </a:t>
            </a:r>
            <a:r>
              <a:rPr lang="en-US" sz="2600" dirty="0" smtClean="0"/>
              <a:t>resulting from </a:t>
            </a:r>
            <a:r>
              <a:rPr lang="en-US" sz="2600" dirty="0" err="1" smtClean="0"/>
              <a:t>myoglobinuria</a:t>
            </a:r>
            <a:r>
              <a:rPr lang="en-US" sz="2600" dirty="0" smtClean="0"/>
              <a:t>( trauma, crush injuries, burns) and </a:t>
            </a:r>
            <a:r>
              <a:rPr lang="en-US" sz="2600" dirty="0" err="1" smtClean="0"/>
              <a:t>hemoglobinuria</a:t>
            </a:r>
            <a:r>
              <a:rPr lang="en-US" sz="2600" dirty="0" smtClean="0"/>
              <a:t> (transfusion reactions, hemolytic </a:t>
            </a:r>
            <a:r>
              <a:rPr lang="en-US" sz="2600" dirty="0" err="1" smtClean="0"/>
              <a:t>anaemia</a:t>
            </a:r>
            <a:r>
              <a:rPr lang="en-US" sz="2600" dirty="0" smtClean="0"/>
              <a:t>).</a:t>
            </a:r>
            <a:endParaRPr lang="en-US" sz="2600" u="sng" dirty="0" smtClean="0"/>
          </a:p>
          <a:p>
            <a:pPr marL="514350" indent="-457200" eaLnBrk="1" fontAlgn="auto" hangingPunct="1">
              <a:spcAft>
                <a:spcPts val="0"/>
              </a:spcAft>
              <a:buClr>
                <a:schemeClr val="accent3"/>
              </a:buClr>
              <a:buFont typeface="Arial" charset="0"/>
              <a:buNone/>
              <a:defRPr/>
            </a:pPr>
            <a:r>
              <a:rPr lang="en-US" sz="3000" dirty="0" smtClean="0"/>
              <a:t> </a:t>
            </a:r>
            <a:endParaRPr lang="en-US" sz="3000" dirty="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80</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9459" name="Content Placeholder 2"/>
          <p:cNvSpPr>
            <a:spLocks noGrp="1"/>
          </p:cNvSpPr>
          <p:nvPr>
            <p:ph idx="1"/>
          </p:nvPr>
        </p:nvSpPr>
        <p:spPr>
          <a:xfrm>
            <a:off x="0" y="0"/>
            <a:ext cx="9144000" cy="6858000"/>
          </a:xfrm>
        </p:spPr>
        <p:txBody>
          <a:bodyPr rtlCol="0">
            <a:normAutofit lnSpcReduction="10000"/>
          </a:bodyPr>
          <a:lstStyle/>
          <a:p>
            <a:pPr marL="640080" lvl="1" indent="-274320" eaLnBrk="1" fontAlgn="auto" hangingPunct="1">
              <a:spcAft>
                <a:spcPts val="0"/>
              </a:spcAft>
              <a:buFont typeface="Arial" pitchFamily="34" charset="0"/>
              <a:buChar char="–"/>
              <a:defRPr/>
            </a:pPr>
            <a:r>
              <a:rPr lang="en-US" sz="2600" dirty="0" err="1" smtClean="0"/>
              <a:t>Myoglobin</a:t>
            </a:r>
            <a:r>
              <a:rPr lang="en-US" sz="2600" dirty="0" smtClean="0"/>
              <a:t> is a protein released from muscle when injury occurs.</a:t>
            </a:r>
          </a:p>
          <a:p>
            <a:pPr marL="640080" lvl="1" indent="-274320" eaLnBrk="1" fontAlgn="auto" hangingPunct="1">
              <a:spcAft>
                <a:spcPts val="0"/>
              </a:spcAft>
              <a:buFont typeface="Arial" pitchFamily="34" charset="0"/>
              <a:buChar char="–"/>
              <a:defRPr/>
            </a:pPr>
            <a:r>
              <a:rPr lang="en-US" sz="2600" dirty="0" smtClean="0"/>
              <a:t>They cause obstruction, renal toxicity and </a:t>
            </a:r>
            <a:r>
              <a:rPr lang="en-US" sz="2600" dirty="0" err="1" smtClean="0"/>
              <a:t>ischaemia</a:t>
            </a:r>
            <a:r>
              <a:rPr lang="en-US" sz="2600" dirty="0" smtClean="0"/>
              <a:t>.</a:t>
            </a:r>
          </a:p>
          <a:p>
            <a:pPr marL="640080" lvl="1" indent="-274320" eaLnBrk="1" fontAlgn="auto" hangingPunct="1">
              <a:spcAft>
                <a:spcPts val="0"/>
              </a:spcAft>
              <a:buFont typeface="Arial" pitchFamily="34" charset="0"/>
              <a:buChar char="–"/>
              <a:defRPr/>
            </a:pPr>
            <a:r>
              <a:rPr lang="en-US" sz="2600" u="sng" dirty="0" err="1" smtClean="0"/>
              <a:t>Nephrotoxic</a:t>
            </a:r>
            <a:r>
              <a:rPr lang="en-US" sz="2600" u="sng" dirty="0" smtClean="0"/>
              <a:t> agents</a:t>
            </a:r>
            <a:r>
              <a:rPr lang="en-US" sz="2600" dirty="0" smtClean="0"/>
              <a:t> e.g. </a:t>
            </a:r>
            <a:r>
              <a:rPr lang="en-US" sz="2600" dirty="0" err="1" smtClean="0"/>
              <a:t>aminoglycosides</a:t>
            </a:r>
            <a:r>
              <a:rPr lang="en-US" sz="2600" dirty="0" smtClean="0"/>
              <a:t>, heavy metals, NSAID, ACE Inhibitors. These medications interfere with the normal </a:t>
            </a:r>
            <a:r>
              <a:rPr lang="en-US" sz="2600" dirty="0" err="1" smtClean="0"/>
              <a:t>autoregulatory</a:t>
            </a:r>
            <a:r>
              <a:rPr lang="en-US" sz="2600" dirty="0" smtClean="0"/>
              <a:t> mechanism of the kidney and may cause </a:t>
            </a:r>
            <a:r>
              <a:rPr lang="en-US" sz="2600" dirty="0" err="1" smtClean="0"/>
              <a:t>hypoperfusion</a:t>
            </a:r>
            <a:r>
              <a:rPr lang="en-US" sz="2600" dirty="0" smtClean="0"/>
              <a:t> and </a:t>
            </a:r>
            <a:r>
              <a:rPr lang="en-US" sz="2600" dirty="0" err="1" smtClean="0"/>
              <a:t>ischaemia</a:t>
            </a:r>
            <a:r>
              <a:rPr lang="en-US" sz="2600" dirty="0" smtClean="0"/>
              <a:t>.</a:t>
            </a:r>
          </a:p>
          <a:p>
            <a:pPr marL="640080" lvl="1" indent="-274320" eaLnBrk="1" fontAlgn="auto" hangingPunct="1">
              <a:spcAft>
                <a:spcPts val="0"/>
              </a:spcAft>
              <a:buFont typeface="Arial" pitchFamily="34" charset="0"/>
              <a:buChar char="–"/>
              <a:defRPr/>
            </a:pPr>
            <a:r>
              <a:rPr lang="en-US" sz="2600" dirty="0" smtClean="0"/>
              <a:t>Solvents &amp; chemicals- ethylene glycol, </a:t>
            </a:r>
            <a:r>
              <a:rPr lang="en-US" sz="2600" dirty="0" err="1" smtClean="0"/>
              <a:t>carbontetrachloride</a:t>
            </a:r>
            <a:r>
              <a:rPr lang="en-US" sz="2600" dirty="0" smtClean="0"/>
              <a:t>, arsenic.</a:t>
            </a:r>
          </a:p>
          <a:p>
            <a:pPr marL="640080" lvl="1" indent="-274320" eaLnBrk="1" fontAlgn="auto" hangingPunct="1">
              <a:spcAft>
                <a:spcPts val="0"/>
              </a:spcAft>
              <a:buFont typeface="Arial" pitchFamily="34" charset="0"/>
              <a:buChar char="–"/>
              <a:defRPr/>
            </a:pPr>
            <a:r>
              <a:rPr lang="en-US" sz="2600" u="sng" dirty="0" smtClean="0"/>
              <a:t>Infectious processes</a:t>
            </a:r>
            <a:r>
              <a:rPr lang="en-US" sz="2600" dirty="0" smtClean="0"/>
              <a:t> acute </a:t>
            </a:r>
            <a:r>
              <a:rPr lang="en-US" sz="2600" dirty="0" err="1" smtClean="0"/>
              <a:t>glomerulonephritis</a:t>
            </a:r>
            <a:r>
              <a:rPr lang="en-US" sz="2600" dirty="0" smtClean="0"/>
              <a:t>, acute </a:t>
            </a:r>
            <a:r>
              <a:rPr lang="en-US" sz="2600" dirty="0" err="1" smtClean="0"/>
              <a:t>pyelonephritis</a:t>
            </a:r>
            <a:r>
              <a:rPr lang="en-US" sz="2600" dirty="0" smtClean="0"/>
              <a:t>.</a:t>
            </a:r>
          </a:p>
          <a:p>
            <a:pPr marL="274320" indent="-274320" eaLnBrk="1" fontAlgn="auto" hangingPunct="1">
              <a:spcAft>
                <a:spcPts val="0"/>
              </a:spcAft>
              <a:buClr>
                <a:schemeClr val="accent3"/>
              </a:buClr>
              <a:buFont typeface="Arial" charset="0"/>
              <a:buNone/>
              <a:defRPr/>
            </a:pPr>
            <a:r>
              <a:rPr lang="en-US" b="1" u="sng" dirty="0" smtClean="0"/>
              <a:t>POST RENAL FAILURE:</a:t>
            </a:r>
          </a:p>
          <a:p>
            <a:pPr marL="274320" indent="-274320" eaLnBrk="1" fontAlgn="auto" hangingPunct="1">
              <a:spcAft>
                <a:spcPts val="0"/>
              </a:spcAft>
              <a:buClr>
                <a:schemeClr val="accent3"/>
              </a:buClr>
              <a:buFont typeface="Arial" pitchFamily="34" charset="0"/>
              <a:buChar char="•"/>
              <a:defRPr/>
            </a:pPr>
            <a:r>
              <a:rPr lang="en-US" dirty="0" smtClean="0"/>
              <a:t>It is the result of obstruction somewhere distal to the kidney.</a:t>
            </a:r>
          </a:p>
          <a:p>
            <a:pPr marL="274320" indent="-274320" eaLnBrk="1" fontAlgn="auto" hangingPunct="1">
              <a:spcAft>
                <a:spcPts val="0"/>
              </a:spcAft>
              <a:buClr>
                <a:schemeClr val="accent3"/>
              </a:buClr>
              <a:buFont typeface="Arial" pitchFamily="34" charset="0"/>
              <a:buChar char="•"/>
              <a:defRPr/>
            </a:pPr>
            <a:r>
              <a:rPr lang="en-US" dirty="0" smtClean="0"/>
              <a:t>The obstruction leads to stasis of urine all the way to the renal pelvis, accumulation of urine in the renal pelvis creates tension in the kidney. </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81</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88067" name="Content Placeholder 2"/>
          <p:cNvSpPr>
            <a:spLocks noGrp="1"/>
          </p:cNvSpPr>
          <p:nvPr>
            <p:ph idx="1"/>
          </p:nvPr>
        </p:nvSpPr>
        <p:spPr>
          <a:xfrm>
            <a:off x="0" y="0"/>
            <a:ext cx="9144000" cy="6858000"/>
          </a:xfrm>
        </p:spPr>
        <p:txBody>
          <a:bodyPr/>
          <a:lstStyle/>
          <a:p>
            <a:pPr eaLnBrk="1" hangingPunct="1"/>
            <a:r>
              <a:rPr lang="en-US" smtClean="0"/>
              <a:t>Pressure rises in the kidney tubules and eventually GFR reduces</a:t>
            </a:r>
          </a:p>
          <a:p>
            <a:pPr eaLnBrk="1" hangingPunct="1"/>
            <a:r>
              <a:rPr lang="en-US" smtClean="0"/>
              <a:t>Causes include:-</a:t>
            </a:r>
          </a:p>
          <a:p>
            <a:pPr lvl="2" eaLnBrk="1" hangingPunct="1">
              <a:buFont typeface="Wingdings" pitchFamily="2" charset="2"/>
              <a:buChar char="ü"/>
            </a:pPr>
            <a:r>
              <a:rPr lang="en-US" sz="2600" smtClean="0"/>
              <a:t>Caliculi</a:t>
            </a:r>
          </a:p>
          <a:p>
            <a:pPr lvl="2" eaLnBrk="1" hangingPunct="1">
              <a:buFont typeface="Wingdings" pitchFamily="2" charset="2"/>
              <a:buChar char="ü"/>
            </a:pPr>
            <a:r>
              <a:rPr lang="en-US" sz="2600" smtClean="0"/>
              <a:t>Tumors</a:t>
            </a:r>
          </a:p>
          <a:p>
            <a:pPr lvl="2" eaLnBrk="1" hangingPunct="1">
              <a:buFont typeface="Wingdings" pitchFamily="2" charset="2"/>
              <a:buChar char="ü"/>
            </a:pPr>
            <a:r>
              <a:rPr lang="en-US" sz="2600" smtClean="0"/>
              <a:t>Benign prostatic hyperplasia</a:t>
            </a:r>
          </a:p>
          <a:p>
            <a:pPr lvl="2" eaLnBrk="1" hangingPunct="1">
              <a:buFont typeface="Wingdings" pitchFamily="2" charset="2"/>
              <a:buChar char="ü"/>
            </a:pPr>
            <a:r>
              <a:rPr lang="en-US" sz="2600" smtClean="0"/>
              <a:t>Strictures</a:t>
            </a:r>
          </a:p>
          <a:p>
            <a:pPr lvl="2" eaLnBrk="1" hangingPunct="1">
              <a:buFont typeface="Wingdings" pitchFamily="2" charset="2"/>
              <a:buChar char="ü"/>
            </a:pPr>
            <a:r>
              <a:rPr lang="en-US" sz="2600" smtClean="0"/>
              <a:t>Blood clots</a:t>
            </a:r>
          </a:p>
          <a:p>
            <a:pPr eaLnBrk="1" hangingPunct="1">
              <a:buFont typeface="Arial" charset="0"/>
              <a:buNone/>
            </a:pPr>
            <a:r>
              <a:rPr lang="en-US" b="1" u="sng" smtClean="0"/>
              <a:t>PHASES OF ACUTE RENAL FAILURE;</a:t>
            </a:r>
          </a:p>
          <a:p>
            <a:pPr eaLnBrk="1" hangingPunct="1">
              <a:buFont typeface="Arial" charset="0"/>
              <a:buNone/>
            </a:pPr>
            <a:r>
              <a:rPr lang="en-US" smtClean="0"/>
              <a:t>There are four clinical phases of ARF:-</a:t>
            </a:r>
          </a:p>
          <a:p>
            <a:pPr eaLnBrk="1" hangingPunct="1">
              <a:buFont typeface="Arial" charset="0"/>
              <a:buNone/>
            </a:pPr>
            <a:r>
              <a:rPr lang="en-US" smtClean="0"/>
              <a:t>		I)	Initiation</a:t>
            </a:r>
          </a:p>
          <a:p>
            <a:pPr eaLnBrk="1" hangingPunct="1">
              <a:buFont typeface="Arial" charset="0"/>
              <a:buNone/>
            </a:pPr>
            <a:r>
              <a:rPr lang="en-US" smtClean="0"/>
              <a:t>		II)	Oliguria</a:t>
            </a:r>
          </a:p>
          <a:p>
            <a:pPr eaLnBrk="1" hangingPunct="1">
              <a:buFont typeface="Arial" charset="0"/>
              <a:buNone/>
            </a:pPr>
            <a:r>
              <a:rPr lang="en-US" smtClean="0"/>
              <a:t>		III)	Diuresis</a:t>
            </a:r>
          </a:p>
          <a:p>
            <a:pPr eaLnBrk="1" hangingPunct="1">
              <a:buFont typeface="Arial" charset="0"/>
              <a:buNone/>
            </a:pPr>
            <a:r>
              <a:rPr lang="en-US" smtClean="0"/>
              <a:t>		IV)	Recovery</a:t>
            </a:r>
          </a:p>
          <a:p>
            <a:pPr eaLnBrk="1" hangingPunct="1">
              <a:buFont typeface="Arial" charset="0"/>
              <a:buNone/>
            </a:pPr>
            <a:endParaRPr lang="en-US" sz="340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82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21507" name="Content Placeholder 2"/>
          <p:cNvSpPr>
            <a:spLocks noGrp="1"/>
          </p:cNvSpPr>
          <p:nvPr>
            <p:ph idx="1"/>
          </p:nvPr>
        </p:nvSpPr>
        <p:spPr>
          <a:xfrm>
            <a:off x="0" y="0"/>
            <a:ext cx="9144000" cy="6858000"/>
          </a:xfrm>
        </p:spPr>
        <p:txBody>
          <a:bodyPr rtlCol="0">
            <a:normAutofit lnSpcReduction="10000"/>
          </a:bodyPr>
          <a:lstStyle/>
          <a:p>
            <a:pPr marL="514350" indent="-514350" eaLnBrk="1" fontAlgn="auto" hangingPunct="1">
              <a:spcAft>
                <a:spcPts val="0"/>
              </a:spcAft>
              <a:buClr>
                <a:schemeClr val="accent3"/>
              </a:buClr>
              <a:buNone/>
              <a:defRPr/>
            </a:pPr>
            <a:r>
              <a:rPr lang="en-US" b="1" dirty="0" smtClean="0"/>
              <a:t>1. </a:t>
            </a:r>
            <a:r>
              <a:rPr lang="en-US" b="1" u="sng" dirty="0" smtClean="0"/>
              <a:t>Initiation:</a:t>
            </a:r>
          </a:p>
          <a:p>
            <a:pPr marL="514350" indent="-514350" eaLnBrk="1" fontAlgn="auto" hangingPunct="1">
              <a:spcAft>
                <a:spcPts val="0"/>
              </a:spcAft>
              <a:buClr>
                <a:schemeClr val="accent3"/>
              </a:buClr>
              <a:buFont typeface="Arial" pitchFamily="34" charset="0"/>
              <a:buChar char="•"/>
              <a:defRPr/>
            </a:pPr>
            <a:r>
              <a:rPr lang="en-US" dirty="0" smtClean="0"/>
              <a:t>Begins when kidney function is affected by the disease. It begins with the initial insult and ends when </a:t>
            </a:r>
            <a:r>
              <a:rPr lang="en-US" dirty="0" err="1" smtClean="0"/>
              <a:t>oliguria</a:t>
            </a:r>
            <a:r>
              <a:rPr lang="en-US" dirty="0" smtClean="0"/>
              <a:t> develops.</a:t>
            </a:r>
          </a:p>
          <a:p>
            <a:pPr marL="514350" indent="-514350" eaLnBrk="1" fontAlgn="auto" hangingPunct="1">
              <a:spcAft>
                <a:spcPts val="0"/>
              </a:spcAft>
              <a:buClr>
                <a:schemeClr val="accent3"/>
              </a:buClr>
              <a:buFont typeface="Arial" charset="0"/>
              <a:buNone/>
              <a:defRPr/>
            </a:pPr>
            <a:r>
              <a:rPr lang="en-US" b="1" dirty="0" smtClean="0"/>
              <a:t>2.	</a:t>
            </a:r>
            <a:r>
              <a:rPr lang="en-US" b="1" u="sng" dirty="0" err="1" smtClean="0"/>
              <a:t>Oliguria</a:t>
            </a:r>
            <a:r>
              <a:rPr lang="en-US" b="1" u="sng" dirty="0" smtClean="0"/>
              <a:t> </a:t>
            </a:r>
          </a:p>
          <a:p>
            <a:pPr marL="514350" indent="-514350" eaLnBrk="1" fontAlgn="auto" hangingPunct="1">
              <a:spcAft>
                <a:spcPts val="0"/>
              </a:spcAft>
              <a:buClr>
                <a:schemeClr val="accent3"/>
              </a:buClr>
              <a:buFont typeface="Arial" pitchFamily="34" charset="0"/>
              <a:buChar char="•"/>
              <a:defRPr/>
            </a:pPr>
            <a:r>
              <a:rPr lang="en-US" dirty="0" smtClean="0"/>
              <a:t>There is reduced output of urine less than 400mls/day</a:t>
            </a:r>
          </a:p>
          <a:p>
            <a:pPr marL="514350" indent="-514350" eaLnBrk="1" fontAlgn="auto" hangingPunct="1">
              <a:spcAft>
                <a:spcPts val="0"/>
              </a:spcAft>
              <a:buClr>
                <a:schemeClr val="accent3"/>
              </a:buClr>
              <a:buFont typeface="Arial" pitchFamily="34" charset="0"/>
              <a:buChar char="•"/>
              <a:defRPr/>
            </a:pPr>
            <a:r>
              <a:rPr lang="en-US" dirty="0" smtClean="0"/>
              <a:t>There is a rise in serum concentrations of substances usually excreted by the kidneys- urea, </a:t>
            </a:r>
            <a:r>
              <a:rPr lang="en-US" dirty="0" err="1" smtClean="0"/>
              <a:t>creatinine</a:t>
            </a:r>
            <a:r>
              <a:rPr lang="en-US" dirty="0" smtClean="0"/>
              <a:t>, uric acid, organic acids &amp; intracellular </a:t>
            </a:r>
            <a:r>
              <a:rPr lang="en-US" dirty="0" err="1" smtClean="0"/>
              <a:t>cations</a:t>
            </a:r>
            <a:r>
              <a:rPr lang="en-US" dirty="0" smtClean="0"/>
              <a:t> ( Mg, K)</a:t>
            </a:r>
          </a:p>
          <a:p>
            <a:pPr marL="514350" indent="-514350" eaLnBrk="1" fontAlgn="auto" hangingPunct="1">
              <a:spcAft>
                <a:spcPts val="0"/>
              </a:spcAft>
              <a:buClr>
                <a:schemeClr val="accent3"/>
              </a:buClr>
              <a:buFont typeface="Arial" pitchFamily="34" charset="0"/>
              <a:buChar char="•"/>
              <a:defRPr/>
            </a:pPr>
            <a:r>
              <a:rPr lang="en-US" dirty="0" smtClean="0"/>
              <a:t>In this phase, uremic symptoms first appear &amp; life threatening conditions such as </a:t>
            </a:r>
            <a:r>
              <a:rPr lang="en-US" dirty="0" err="1" smtClean="0"/>
              <a:t>hyperkalemia</a:t>
            </a:r>
            <a:r>
              <a:rPr lang="en-US" dirty="0" smtClean="0"/>
              <a:t> develop.</a:t>
            </a:r>
          </a:p>
          <a:p>
            <a:pPr marL="514350" indent="-514350" eaLnBrk="1" fontAlgn="auto" hangingPunct="1">
              <a:spcAft>
                <a:spcPts val="0"/>
              </a:spcAft>
              <a:buClr>
                <a:schemeClr val="accent3"/>
              </a:buClr>
              <a:buFont typeface="Arial" pitchFamily="34" charset="0"/>
              <a:buChar char="•"/>
              <a:defRPr/>
            </a:pPr>
            <a:r>
              <a:rPr lang="en-US" dirty="0" smtClean="0"/>
              <a:t>There is a non </a:t>
            </a:r>
            <a:r>
              <a:rPr lang="en-US" dirty="0" err="1" smtClean="0"/>
              <a:t>oliguric</a:t>
            </a:r>
            <a:r>
              <a:rPr lang="en-US" dirty="0" smtClean="0"/>
              <a:t> form where the patient has reduced renal function with increasing nitrogen retention, yet they excrete normal amounts of urine(2litres/day). This occurs after exposure of the patient to </a:t>
            </a:r>
            <a:r>
              <a:rPr lang="en-US" dirty="0" err="1" smtClean="0"/>
              <a:t>nephrotoxic</a:t>
            </a:r>
            <a:r>
              <a:rPr lang="en-US" dirty="0" smtClean="0"/>
              <a:t> agents. It may also occur with burns, trauma etc.</a:t>
            </a:r>
          </a:p>
          <a:p>
            <a:pPr marL="514350" indent="-514350" eaLnBrk="1" fontAlgn="auto" hangingPunct="1">
              <a:spcAft>
                <a:spcPts val="0"/>
              </a:spcAft>
              <a:buClr>
                <a:schemeClr val="accent3"/>
              </a:buClr>
              <a:buFont typeface="Arial" pitchFamily="34" charset="0"/>
              <a:buChar char="•"/>
              <a:defRPr/>
            </a:pPr>
            <a:r>
              <a:rPr lang="en-US" dirty="0" smtClean="0"/>
              <a:t>This period lasts 10-20 days.</a:t>
            </a:r>
            <a:r>
              <a:rPr lang="en-US" b="1" u="sng" dirty="0" smtClean="0"/>
              <a:t> </a:t>
            </a:r>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83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90115" name="Content Placeholder 2"/>
          <p:cNvSpPr>
            <a:spLocks noGrp="1"/>
          </p:cNvSpPr>
          <p:nvPr>
            <p:ph idx="1"/>
          </p:nvPr>
        </p:nvSpPr>
        <p:spPr>
          <a:xfrm>
            <a:off x="0" y="0"/>
            <a:ext cx="9144000" cy="6858000"/>
          </a:xfrm>
        </p:spPr>
        <p:txBody>
          <a:bodyPr/>
          <a:lstStyle/>
          <a:p>
            <a:pPr eaLnBrk="1" hangingPunct="1">
              <a:buFont typeface="Arial" charset="0"/>
              <a:buNone/>
            </a:pPr>
            <a:r>
              <a:rPr lang="en-US" b="1" smtClean="0"/>
              <a:t>3.	</a:t>
            </a:r>
            <a:r>
              <a:rPr lang="en-US" b="1" u="sng" smtClean="0"/>
              <a:t>Diuresis:</a:t>
            </a:r>
          </a:p>
          <a:p>
            <a:pPr eaLnBrk="1" hangingPunct="1"/>
            <a:r>
              <a:rPr lang="en-US" smtClean="0"/>
              <a:t>It is marked by a gradual increase in urine output which signals that glomerular filtration has started to recover.</a:t>
            </a:r>
          </a:p>
          <a:p>
            <a:pPr eaLnBrk="1" hangingPunct="1"/>
            <a:r>
              <a:rPr lang="en-US" smtClean="0"/>
              <a:t>Urine volume may be normal or elevated, however, renal function may still be markedly abnormal.</a:t>
            </a:r>
          </a:p>
          <a:p>
            <a:pPr eaLnBrk="1" hangingPunct="1"/>
            <a:r>
              <a:rPr lang="en-US" smtClean="0"/>
              <a:t>Patient should be observed closely for signs of dehydration during this phase. If dehydration occurs, the uremic symptoms are likely to increase.</a:t>
            </a:r>
          </a:p>
          <a:p>
            <a:pPr eaLnBrk="1" hangingPunct="1">
              <a:buFont typeface="Arial" charset="0"/>
              <a:buNone/>
            </a:pPr>
            <a:r>
              <a:rPr lang="en-US" b="1" smtClean="0"/>
              <a:t>4.	</a:t>
            </a:r>
            <a:r>
              <a:rPr lang="en-US" b="1" u="sng" smtClean="0"/>
              <a:t>Recovery period:</a:t>
            </a:r>
          </a:p>
          <a:p>
            <a:pPr eaLnBrk="1" hangingPunct="1"/>
            <a:r>
              <a:rPr lang="en-US" smtClean="0"/>
              <a:t>It signals the improvement of renal function and may take 3-12 months.</a:t>
            </a:r>
          </a:p>
          <a:p>
            <a:pPr eaLnBrk="1" hangingPunct="1"/>
            <a:r>
              <a:rPr lang="en-US" smtClean="0"/>
              <a:t>Lab values return to normal.</a:t>
            </a:r>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84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91139" name="Content Placeholder 2"/>
          <p:cNvSpPr>
            <a:spLocks noGrp="1"/>
          </p:cNvSpPr>
          <p:nvPr>
            <p:ph idx="1"/>
          </p:nvPr>
        </p:nvSpPr>
        <p:spPr>
          <a:xfrm>
            <a:off x="0" y="0"/>
            <a:ext cx="9144000" cy="6858000"/>
          </a:xfrm>
        </p:spPr>
        <p:txBody>
          <a:bodyPr/>
          <a:lstStyle/>
          <a:p>
            <a:pPr eaLnBrk="1" hangingPunct="1">
              <a:buFont typeface="Arial" charset="0"/>
              <a:buNone/>
            </a:pPr>
            <a:r>
              <a:rPr lang="en-US" b="1" u="sng" dirty="0" smtClean="0"/>
              <a:t>PATHOPHYSIOLOGY:</a:t>
            </a:r>
          </a:p>
          <a:p>
            <a:pPr eaLnBrk="1" hangingPunct="1"/>
            <a:r>
              <a:rPr lang="en-US" dirty="0" smtClean="0"/>
              <a:t>When there is reduced blood volume and redistribution of blood away from kidneys, renal blood flow is reduced. This reduces oxygen &amp; nutrient supply to the kidney.</a:t>
            </a:r>
          </a:p>
          <a:p>
            <a:pPr eaLnBrk="1" hangingPunct="1"/>
            <a:r>
              <a:rPr lang="en-US" dirty="0" smtClean="0"/>
              <a:t>This causes </a:t>
            </a:r>
            <a:r>
              <a:rPr lang="en-US" dirty="0" err="1" smtClean="0"/>
              <a:t>ischaemia</a:t>
            </a:r>
            <a:r>
              <a:rPr lang="en-US" dirty="0" smtClean="0"/>
              <a:t> leading to damage.</a:t>
            </a:r>
          </a:p>
          <a:p>
            <a:pPr eaLnBrk="1" hangingPunct="1"/>
            <a:r>
              <a:rPr lang="en-US" dirty="0" smtClean="0"/>
              <a:t>The </a:t>
            </a:r>
            <a:r>
              <a:rPr lang="en-US" dirty="0" err="1" smtClean="0"/>
              <a:t>autoregulation</a:t>
            </a:r>
            <a:r>
              <a:rPr lang="en-US" dirty="0" smtClean="0"/>
              <a:t> mechanism of kidneys maintains blood flow. However, when systolic BP is less than 70mmHg, the mechanism fails resulting in </a:t>
            </a:r>
            <a:r>
              <a:rPr lang="en-US" dirty="0" err="1" smtClean="0"/>
              <a:t>ischaemia</a:t>
            </a:r>
            <a:r>
              <a:rPr lang="en-US" dirty="0" smtClean="0"/>
              <a:t> which is worsened by the </a:t>
            </a:r>
            <a:r>
              <a:rPr lang="en-US" dirty="0" err="1" smtClean="0"/>
              <a:t>renin-angiotensin</a:t>
            </a:r>
            <a:r>
              <a:rPr lang="en-US" dirty="0" smtClean="0"/>
              <a:t> mechanism.</a:t>
            </a:r>
          </a:p>
          <a:p>
            <a:pPr eaLnBrk="1" hangingPunct="1"/>
            <a:r>
              <a:rPr lang="en-US" dirty="0" err="1" smtClean="0"/>
              <a:t>Ischaemia</a:t>
            </a:r>
            <a:r>
              <a:rPr lang="en-US" dirty="0" smtClean="0"/>
              <a:t> leads to necrosis of cells of renal tubules. The cells slough off &amp; block the renal tubules.</a:t>
            </a:r>
          </a:p>
          <a:p>
            <a:pPr eaLnBrk="1" hangingPunct="1"/>
            <a:r>
              <a:rPr lang="en-US" dirty="0" err="1" smtClean="0"/>
              <a:t>Nephrotoxic</a:t>
            </a:r>
            <a:r>
              <a:rPr lang="en-US" dirty="0" smtClean="0"/>
              <a:t> substances kill the cells leading to sloughing off &amp; blocking the tubules-most affected is the loop of </a:t>
            </a:r>
            <a:r>
              <a:rPr lang="en-US" dirty="0" err="1" smtClean="0"/>
              <a:t>Henle</a:t>
            </a:r>
            <a:r>
              <a:rPr lang="en-US" dirty="0" smtClean="0"/>
              <a:t>.</a:t>
            </a:r>
          </a:p>
          <a:p>
            <a:pPr eaLnBrk="1" hangingPunct="1">
              <a:buFont typeface="Arial" charset="0"/>
              <a:buNone/>
            </a:pPr>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85</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23555" name="Content Placeholder 2"/>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smtClean="0"/>
              <a:t>CLINICAL MANIFESTATIONS:</a:t>
            </a:r>
          </a:p>
          <a:p>
            <a:pPr marL="274320" indent="-274320" eaLnBrk="1" fontAlgn="auto" hangingPunct="1">
              <a:spcAft>
                <a:spcPts val="0"/>
              </a:spcAft>
              <a:buClr>
                <a:schemeClr val="accent3"/>
              </a:buClr>
              <a:buFont typeface="Arial" pitchFamily="34" charset="0"/>
              <a:buChar char="•"/>
              <a:defRPr/>
            </a:pPr>
            <a:r>
              <a:rPr lang="en-US" dirty="0" smtClean="0"/>
              <a:t>Depends on the affected system:-</a:t>
            </a:r>
          </a:p>
          <a:p>
            <a:pPr marL="514350" indent="-514350" eaLnBrk="1" fontAlgn="auto" hangingPunct="1">
              <a:spcAft>
                <a:spcPts val="0"/>
              </a:spcAft>
              <a:buClr>
                <a:schemeClr val="accent3"/>
              </a:buClr>
              <a:buFont typeface="+mj-lt"/>
              <a:buAutoNum type="arabicPeriod"/>
              <a:defRPr/>
            </a:pPr>
            <a:r>
              <a:rPr lang="en-US" dirty="0" smtClean="0"/>
              <a:t>Increased BUN(</a:t>
            </a:r>
            <a:r>
              <a:rPr lang="en-US" dirty="0" err="1" smtClean="0"/>
              <a:t>azotemia</a:t>
            </a:r>
            <a:r>
              <a:rPr lang="en-US" dirty="0" smtClean="0"/>
              <a:t>)- i.e. there is increased protein catabolism which leads to increased urea, creatinine &amp; uric acid levels in blood. This manifests as anorexia, nausea, vomiting, </a:t>
            </a:r>
            <a:r>
              <a:rPr lang="en-US" dirty="0" err="1" smtClean="0"/>
              <a:t>diarrhoea</a:t>
            </a:r>
            <a:r>
              <a:rPr lang="en-US" dirty="0" smtClean="0"/>
              <a:t>, hiccups, headache, drowsiness, muscle twitching &amp; convulsions.</a:t>
            </a:r>
          </a:p>
          <a:p>
            <a:pPr marL="514350" indent="-514350" eaLnBrk="1" fontAlgn="auto" hangingPunct="1">
              <a:spcAft>
                <a:spcPts val="0"/>
              </a:spcAft>
              <a:buClr>
                <a:schemeClr val="accent3"/>
              </a:buClr>
              <a:buFont typeface="+mj-lt"/>
              <a:buAutoNum type="arabicPeriod"/>
              <a:defRPr/>
            </a:pPr>
            <a:r>
              <a:rPr lang="en-US" dirty="0" smtClean="0"/>
              <a:t>Hyperkalemia due to decreased potassium excretion.</a:t>
            </a:r>
          </a:p>
          <a:p>
            <a:pPr marL="514350" indent="-514350" eaLnBrk="1" fontAlgn="auto" hangingPunct="1">
              <a:spcAft>
                <a:spcPts val="0"/>
              </a:spcAft>
              <a:buClr>
                <a:schemeClr val="accent3"/>
              </a:buClr>
              <a:buFont typeface="+mj-lt"/>
              <a:buAutoNum type="arabicPeriod"/>
              <a:defRPr/>
            </a:pPr>
            <a:r>
              <a:rPr lang="en-US" dirty="0" smtClean="0"/>
              <a:t>Ventricular fibrillation due to increased impulse conduction in cardiac muscles secondary to hyperkalemia. It can lead to asystole.</a:t>
            </a:r>
          </a:p>
          <a:p>
            <a:pPr marL="514350" indent="-514350" eaLnBrk="1" fontAlgn="auto" hangingPunct="1">
              <a:spcAft>
                <a:spcPts val="0"/>
              </a:spcAft>
              <a:buClr>
                <a:schemeClr val="accent3"/>
              </a:buClr>
              <a:buFont typeface="+mj-lt"/>
              <a:buAutoNum type="arabicPeriod"/>
              <a:defRPr/>
            </a:pPr>
            <a:r>
              <a:rPr lang="en-US" dirty="0" smtClean="0"/>
              <a:t>Metabolic acidosis due to decreased excretion of hydrogen ions in urine.</a:t>
            </a:r>
          </a:p>
          <a:p>
            <a:pPr marL="514350" indent="-514350" eaLnBrk="1" fontAlgn="auto" hangingPunct="1">
              <a:spcAft>
                <a:spcPts val="0"/>
              </a:spcAft>
              <a:buClr>
                <a:schemeClr val="accent3"/>
              </a:buClr>
              <a:buFont typeface="+mj-lt"/>
              <a:buAutoNum type="arabicPeriod"/>
              <a:defRPr/>
            </a:pPr>
            <a:r>
              <a:rPr lang="en-US" dirty="0" smtClean="0"/>
              <a:t>Increased respiration in an attempt to correct metabolic acidosis, it removes excess carbon dioxide.</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86</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93187" name="Content Placeholder 2"/>
          <p:cNvSpPr>
            <a:spLocks noGrp="1"/>
          </p:cNvSpPr>
          <p:nvPr>
            <p:ph idx="1"/>
          </p:nvPr>
        </p:nvSpPr>
        <p:spPr>
          <a:xfrm>
            <a:off x="152400" y="152400"/>
            <a:ext cx="8763000" cy="6705600"/>
          </a:xfrm>
        </p:spPr>
        <p:txBody>
          <a:bodyPr/>
          <a:lstStyle/>
          <a:p>
            <a:pPr marL="514350" indent="-514350" eaLnBrk="1" hangingPunct="1">
              <a:buFont typeface="Arial" charset="0"/>
              <a:buAutoNum type="arabicPeriod" startAt="6"/>
            </a:pPr>
            <a:r>
              <a:rPr lang="en-US" smtClean="0"/>
              <a:t>GIT bleeding due to altered coagulation mechanism. (uremia alters the coagulation mechanism- makes platelets ineffective) or due to increased ulceration of the stomach by uremia or  due to decreased platelet formation due to bone marrow suppression by uremia.</a:t>
            </a:r>
          </a:p>
          <a:p>
            <a:pPr marL="514350" indent="-514350" eaLnBrk="1" hangingPunct="1">
              <a:buFont typeface="Arial" charset="0"/>
              <a:buAutoNum type="arabicPeriod" startAt="6"/>
            </a:pPr>
            <a:r>
              <a:rPr lang="en-US" smtClean="0"/>
              <a:t>Anaemia- due to blood loss, increased hemolysis(uremia leads to increased hemolysis), bone marrow suppression by uremia, malnutrition due to nausea &amp; vomiting, loss of erythropoietin.</a:t>
            </a:r>
          </a:p>
          <a:p>
            <a:pPr marL="514350" indent="-514350" eaLnBrk="1" hangingPunct="1">
              <a:buFont typeface="Arial" charset="0"/>
              <a:buNone/>
            </a:pPr>
            <a:r>
              <a:rPr lang="en-US" b="1" u="sng" smtClean="0"/>
              <a:t>Assessment &amp; diagnostic findings:</a:t>
            </a:r>
          </a:p>
          <a:p>
            <a:pPr marL="514350" indent="-514350" eaLnBrk="1" hangingPunct="1">
              <a:buFont typeface="Calibri" pitchFamily="34" charset="0"/>
              <a:buAutoNum type="arabicPeriod"/>
            </a:pPr>
            <a:r>
              <a:rPr lang="en-US" smtClean="0"/>
              <a:t>Urinalysis- low specific gravity due to inability of the kidney to concentrate urine.</a:t>
            </a:r>
          </a:p>
          <a:p>
            <a:pPr marL="514350" indent="-514350" eaLnBrk="1" hangingPunct="1">
              <a:buFont typeface="Calibri" pitchFamily="34" charset="0"/>
              <a:buAutoNum type="arabicPeriod"/>
            </a:pPr>
            <a:r>
              <a:rPr lang="en-US" smtClean="0"/>
              <a:t>Ultrasonography, MRI or CT scan to show anatomical changes.</a:t>
            </a:r>
          </a:p>
          <a:p>
            <a:pPr marL="514350" indent="-514350" eaLnBrk="1" hangingPunct="1">
              <a:buFont typeface="Calibri" pitchFamily="34" charset="0"/>
              <a:buAutoNum type="arabicPeriod"/>
            </a:pPr>
            <a:r>
              <a:rPr lang="en-US" smtClean="0"/>
              <a:t>Increased BUN levels.</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87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152400" y="152400"/>
            <a:ext cx="8763000" cy="6705600"/>
          </a:xfrm>
        </p:spPr>
        <p:txBody>
          <a:bodyPr rtlCol="0">
            <a:normAutofit/>
          </a:bodyPr>
          <a:lstStyle/>
          <a:p>
            <a:pPr marL="274320" indent="-274320" eaLnBrk="1" fontAlgn="auto" hangingPunct="1">
              <a:spcAft>
                <a:spcPts val="0"/>
              </a:spcAft>
              <a:buClr>
                <a:schemeClr val="accent3"/>
              </a:buClr>
              <a:buFont typeface="Arial" charset="0"/>
              <a:buNone/>
              <a:defRPr/>
            </a:pPr>
            <a:r>
              <a:rPr lang="en-US" dirty="0" smtClean="0"/>
              <a:t>4. Hyperkalemia – leads to </a:t>
            </a:r>
            <a:r>
              <a:rPr lang="en-US" dirty="0" err="1" smtClean="0"/>
              <a:t>arythmias</a:t>
            </a:r>
            <a:r>
              <a:rPr lang="en-US" dirty="0" smtClean="0"/>
              <a:t>, cardiac arrest &amp; ventricular tachycardia.</a:t>
            </a:r>
          </a:p>
          <a:p>
            <a:pPr marL="514350" indent="-514350" eaLnBrk="1" fontAlgn="auto" hangingPunct="1">
              <a:spcAft>
                <a:spcPts val="0"/>
              </a:spcAft>
              <a:buClr>
                <a:schemeClr val="accent3"/>
              </a:buClr>
              <a:buFont typeface="Arial" charset="0"/>
              <a:buAutoNum type="arabicPeriod" startAt="5"/>
              <a:defRPr/>
            </a:pPr>
            <a:r>
              <a:rPr lang="en-US" dirty="0" smtClean="0"/>
              <a:t>Metabolic acidosis – due to inability to excrete hydrogen ions &amp; loss of kidneys buffering mechanism.</a:t>
            </a:r>
          </a:p>
          <a:p>
            <a:pPr marL="514350" indent="-514350" eaLnBrk="1" fontAlgn="auto" hangingPunct="1">
              <a:spcAft>
                <a:spcPts val="0"/>
              </a:spcAft>
              <a:buClr>
                <a:schemeClr val="accent3"/>
              </a:buClr>
              <a:buFont typeface="Arial" charset="0"/>
              <a:buAutoNum type="arabicPeriod" startAt="5"/>
              <a:defRPr/>
            </a:pPr>
            <a:r>
              <a:rPr lang="en-US" dirty="0" err="1" smtClean="0"/>
              <a:t>Anaemia</a:t>
            </a:r>
            <a:r>
              <a:rPr lang="en-US" dirty="0" smtClean="0"/>
              <a:t> due to decreased erythropoietin production, uremic GIT lesions, reduced RBC lifespan &amp; blood loss from GIT.</a:t>
            </a:r>
          </a:p>
          <a:p>
            <a:pPr marL="514350" indent="-514350" eaLnBrk="1" fontAlgn="auto" hangingPunct="1">
              <a:spcAft>
                <a:spcPts val="0"/>
              </a:spcAft>
              <a:buClr>
                <a:schemeClr val="accent3"/>
              </a:buClr>
              <a:buFont typeface="Arial" charset="0"/>
              <a:buNone/>
              <a:defRPr/>
            </a:pPr>
            <a:r>
              <a:rPr lang="en-US" b="1" u="sng" dirty="0" smtClean="0"/>
              <a:t>MEDICAL MANAGEMENT:</a:t>
            </a:r>
          </a:p>
          <a:p>
            <a:pPr marL="514350" indent="-514350" eaLnBrk="1" fontAlgn="auto" hangingPunct="1">
              <a:spcAft>
                <a:spcPts val="0"/>
              </a:spcAft>
              <a:buClr>
                <a:schemeClr val="accent3"/>
              </a:buClr>
              <a:buFont typeface="Arial" pitchFamily="34" charset="0"/>
              <a:buChar char="•"/>
              <a:defRPr/>
            </a:pPr>
            <a:r>
              <a:rPr lang="en-US" dirty="0" smtClean="0"/>
              <a:t>The objective is to restore normal chemical balance &amp; prevent complications until repair of renal tissue &amp; restoration of renal functioning can occur.</a:t>
            </a:r>
          </a:p>
          <a:p>
            <a:pPr marL="514350" indent="-514350" eaLnBrk="1" fontAlgn="auto" hangingPunct="1">
              <a:spcAft>
                <a:spcPts val="0"/>
              </a:spcAft>
              <a:buClr>
                <a:schemeClr val="accent3"/>
              </a:buClr>
              <a:buFont typeface="Arial" pitchFamily="34" charset="0"/>
              <a:buChar char="•"/>
              <a:defRPr/>
            </a:pPr>
            <a:r>
              <a:rPr lang="en-US" dirty="0" smtClean="0"/>
              <a:t>Management includes maintaining fluid balance, avoiding fluid excesses or possibly performing dialysis.</a:t>
            </a:r>
          </a:p>
          <a:p>
            <a:pPr marL="514350" indent="-514350" eaLnBrk="1" fontAlgn="auto" hangingPunct="1">
              <a:spcAft>
                <a:spcPts val="0"/>
              </a:spcAft>
              <a:buClr>
                <a:schemeClr val="accent3"/>
              </a:buClr>
              <a:buFont typeface="Arial" pitchFamily="34" charset="0"/>
              <a:buChar char="•"/>
              <a:defRPr/>
            </a:pPr>
            <a:r>
              <a:rPr lang="en-US" dirty="0" smtClean="0"/>
              <a:t>The underlying cause is identified and treated:-</a:t>
            </a:r>
          </a:p>
          <a:p>
            <a:pPr marL="914400" lvl="1" indent="-514350" eaLnBrk="1" fontAlgn="auto" hangingPunct="1">
              <a:spcAft>
                <a:spcPts val="0"/>
              </a:spcAft>
              <a:buFont typeface="Arial" pitchFamily="34" charset="0"/>
              <a:buChar char="–"/>
              <a:defRPr/>
            </a:pPr>
            <a:r>
              <a:rPr lang="en-US" sz="2600" dirty="0" smtClean="0"/>
              <a:t>If the cause is pre renal – </a:t>
            </a:r>
            <a:r>
              <a:rPr lang="en-US" sz="2600" dirty="0" err="1" smtClean="0"/>
              <a:t>optimise</a:t>
            </a:r>
            <a:r>
              <a:rPr lang="en-US" sz="2600" dirty="0" smtClean="0"/>
              <a:t> renal perfusion.</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88</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98307" name="Content Placeholder 2"/>
          <p:cNvSpPr>
            <a:spLocks noGrp="1"/>
          </p:cNvSpPr>
          <p:nvPr>
            <p:ph idx="1"/>
          </p:nvPr>
        </p:nvSpPr>
        <p:spPr>
          <a:xfrm>
            <a:off x="152400" y="152400"/>
            <a:ext cx="8763000" cy="6705600"/>
          </a:xfrm>
        </p:spPr>
        <p:txBody>
          <a:bodyPr>
            <a:normAutofit/>
          </a:bodyPr>
          <a:lstStyle/>
          <a:p>
            <a:pPr marL="640080" lvl="1" indent="-246888" eaLnBrk="1" fontAlgn="auto" hangingPunct="1">
              <a:spcAft>
                <a:spcPts val="0"/>
              </a:spcAft>
              <a:buFont typeface="Wingdings 2"/>
              <a:buChar char=""/>
              <a:defRPr/>
            </a:pPr>
            <a:r>
              <a:rPr lang="en-US" sz="2600" smtClean="0"/>
              <a:t>If the cause is intrarenal supportive therapy, removal of the causative agent &amp; avoidance of risk factors.</a:t>
            </a:r>
          </a:p>
          <a:p>
            <a:pPr marL="640080" lvl="1" indent="-246888" eaLnBrk="1" fontAlgn="auto" hangingPunct="1">
              <a:spcAft>
                <a:spcPts val="0"/>
              </a:spcAft>
              <a:buFont typeface="Wingdings 2"/>
              <a:buChar char=""/>
              <a:defRPr/>
            </a:pPr>
            <a:r>
              <a:rPr lang="en-US" sz="2600" smtClean="0"/>
              <a:t>If cause is postrenal relieve the obstruction.</a:t>
            </a:r>
          </a:p>
          <a:p>
            <a:pPr marL="274320" indent="-274320" eaLnBrk="1" fontAlgn="auto" hangingPunct="1">
              <a:spcAft>
                <a:spcPts val="0"/>
              </a:spcAft>
              <a:buClr>
                <a:schemeClr val="accent3"/>
              </a:buClr>
              <a:buFont typeface="Wingdings 2"/>
              <a:buChar char=""/>
              <a:defRPr/>
            </a:pPr>
            <a:r>
              <a:rPr lang="en-US" smtClean="0"/>
              <a:t>Maintainance of fluid balance is based on daily body weight, measurement of central venous pressure, serum &amp; urine concentration, fluid losses, BP &amp; clinical status of the patient.</a:t>
            </a:r>
          </a:p>
          <a:p>
            <a:pPr marL="274320" indent="-274320" eaLnBrk="1" fontAlgn="auto" hangingPunct="1">
              <a:spcAft>
                <a:spcPts val="0"/>
              </a:spcAft>
              <a:buClr>
                <a:schemeClr val="accent3"/>
              </a:buClr>
              <a:buFont typeface="Wingdings 2"/>
              <a:buChar char=""/>
              <a:defRPr/>
            </a:pPr>
            <a:r>
              <a:rPr lang="en-US" smtClean="0"/>
              <a:t>Fluid excesses can be detected by dyspnea, tachycardia, distended neck veins, crackles in the lungs &amp; generalised edema.</a:t>
            </a:r>
          </a:p>
          <a:p>
            <a:pPr marL="274320" indent="-274320" eaLnBrk="1" fontAlgn="auto" hangingPunct="1">
              <a:spcAft>
                <a:spcPts val="0"/>
              </a:spcAft>
              <a:buClr>
                <a:schemeClr val="accent3"/>
              </a:buClr>
              <a:buFont typeface="Wingdings 2"/>
              <a:buChar char=""/>
              <a:defRPr/>
            </a:pPr>
            <a:r>
              <a:rPr lang="en-US" smtClean="0"/>
              <a:t>Mannitol, furosemide or ethacrynic acid may be prescribed to initiate diuresis &amp; prevent complications.</a:t>
            </a:r>
          </a:p>
          <a:p>
            <a:pPr marL="274320" indent="-274320" eaLnBrk="1" fontAlgn="auto" hangingPunct="1">
              <a:spcAft>
                <a:spcPts val="0"/>
              </a:spcAft>
              <a:buClr>
                <a:schemeClr val="accent3"/>
              </a:buClr>
              <a:buFont typeface="Wingdings 2"/>
              <a:buChar char=""/>
              <a:defRPr/>
            </a:pPr>
            <a:r>
              <a:rPr lang="en-US" smtClean="0"/>
              <a:t>Adequate blood flow to the kidney may be restored by IV fluids or transfusion of blood products.</a:t>
            </a:r>
          </a:p>
          <a:p>
            <a:pPr marL="274320" indent="-274320" eaLnBrk="1" fontAlgn="auto" hangingPunct="1">
              <a:spcAft>
                <a:spcPts val="0"/>
              </a:spcAft>
              <a:buClr>
                <a:schemeClr val="accent3"/>
              </a:buClr>
              <a:buFont typeface="Wingdings 2"/>
              <a:buChar char=""/>
              <a:defRPr/>
            </a:pPr>
            <a:r>
              <a:rPr lang="en-US" smtClean="0"/>
              <a:t>If ARF is due to hypovolemia secondary to hypoproteinemia, albumin infusion is given.</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89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0"/>
            <a:ext cx="8229600" cy="838200"/>
          </a:xfrm>
        </p:spPr>
        <p:txBody>
          <a:bodyPr/>
          <a:lstStyle/>
          <a:p>
            <a:pPr eaLnBrk="1" hangingPunct="1"/>
            <a:r>
              <a:rPr lang="en-US" sz="2400" smtClean="0"/>
              <a:t>ASSESSMENT OF THE RENAL SYSTEM</a:t>
            </a:r>
          </a:p>
        </p:txBody>
      </p:sp>
      <p:sp>
        <p:nvSpPr>
          <p:cNvPr id="10243" name="Content Placeholder 2"/>
          <p:cNvSpPr>
            <a:spLocks noGrp="1"/>
          </p:cNvSpPr>
          <p:nvPr>
            <p:ph idx="1"/>
          </p:nvPr>
        </p:nvSpPr>
        <p:spPr>
          <a:xfrm>
            <a:off x="457200" y="762000"/>
            <a:ext cx="8229600" cy="5364163"/>
          </a:xfrm>
        </p:spPr>
        <p:txBody>
          <a:bodyPr rtlCol="0">
            <a:normAutofit lnSpcReduction="10000"/>
          </a:bodyPr>
          <a:lstStyle/>
          <a:p>
            <a:pPr marL="274320" indent="-274320" eaLnBrk="1" fontAlgn="auto" hangingPunct="1">
              <a:spcAft>
                <a:spcPts val="0"/>
              </a:spcAft>
              <a:buClr>
                <a:schemeClr val="accent3"/>
              </a:buClr>
              <a:buFont typeface="Arial" pitchFamily="34" charset="0"/>
              <a:buChar char="•"/>
              <a:defRPr/>
            </a:pPr>
            <a:r>
              <a:rPr lang="en-US" u="sng" dirty="0" smtClean="0"/>
              <a:t>History taking</a:t>
            </a:r>
            <a:r>
              <a:rPr lang="en-US" dirty="0" smtClean="0"/>
              <a:t> –</a:t>
            </a:r>
          </a:p>
          <a:p>
            <a:pPr marL="274320" indent="-274320" eaLnBrk="1" fontAlgn="auto" hangingPunct="1">
              <a:spcAft>
                <a:spcPts val="0"/>
              </a:spcAft>
              <a:buClr>
                <a:schemeClr val="accent3"/>
              </a:buClr>
              <a:buFont typeface="Arial" pitchFamily="34" charset="0"/>
              <a:buChar char="•"/>
              <a:defRPr/>
            </a:pPr>
            <a:r>
              <a:rPr lang="en-US" dirty="0" smtClean="0"/>
              <a:t> chief complaints?</a:t>
            </a:r>
          </a:p>
          <a:p>
            <a:pPr marL="274320" indent="-274320" eaLnBrk="1" fontAlgn="auto" hangingPunct="1">
              <a:spcAft>
                <a:spcPts val="0"/>
              </a:spcAft>
              <a:buClr>
                <a:schemeClr val="accent3"/>
              </a:buClr>
              <a:buFont typeface="Arial" pitchFamily="34" charset="0"/>
              <a:buChar char="•"/>
              <a:defRPr/>
            </a:pPr>
            <a:r>
              <a:rPr lang="en-US" u="sng" dirty="0" smtClean="0"/>
              <a:t>History of presenting complaints</a:t>
            </a:r>
          </a:p>
          <a:p>
            <a:pPr marL="640080" lvl="1" indent="-274320" eaLnBrk="1" fontAlgn="auto" hangingPunct="1">
              <a:spcAft>
                <a:spcPts val="0"/>
              </a:spcAft>
              <a:buFont typeface="Arial" pitchFamily="34" charset="0"/>
              <a:buChar char="–"/>
              <a:defRPr/>
            </a:pPr>
            <a:r>
              <a:rPr lang="en-US" sz="2600" dirty="0" smtClean="0"/>
              <a:t>Pain- character duration and location(usually in the lumbar region)</a:t>
            </a:r>
          </a:p>
          <a:p>
            <a:pPr marL="640080" lvl="1" indent="-274320" eaLnBrk="1" fontAlgn="auto" hangingPunct="1">
              <a:spcAft>
                <a:spcPts val="0"/>
              </a:spcAft>
              <a:buFont typeface="Arial" pitchFamily="34" charset="0"/>
              <a:buChar char="–"/>
              <a:defRPr/>
            </a:pPr>
            <a:r>
              <a:rPr lang="en-US" sz="2600" dirty="0" smtClean="0"/>
              <a:t>Voiding patterns- frequency, amount, color etc</a:t>
            </a:r>
          </a:p>
          <a:p>
            <a:pPr marL="274320" indent="-274320" eaLnBrk="1" fontAlgn="auto" hangingPunct="1">
              <a:spcAft>
                <a:spcPts val="0"/>
              </a:spcAft>
              <a:buClr>
                <a:schemeClr val="accent3"/>
              </a:buClr>
              <a:buFont typeface="Arial" pitchFamily="34" charset="0"/>
              <a:buChar char="•"/>
              <a:defRPr/>
            </a:pPr>
            <a:r>
              <a:rPr lang="en-US" u="sng" dirty="0" smtClean="0"/>
              <a:t>Past medical history</a:t>
            </a:r>
            <a:r>
              <a:rPr lang="en-US" dirty="0" smtClean="0"/>
              <a:t>- history of diabetes, hypertension, gout, history of use of </a:t>
            </a:r>
            <a:r>
              <a:rPr lang="en-US" dirty="0" err="1" smtClean="0"/>
              <a:t>nephrotoxic</a:t>
            </a:r>
            <a:r>
              <a:rPr lang="en-US" dirty="0" smtClean="0"/>
              <a:t> substances  e.g. methanol, alcohol, drugs etc. </a:t>
            </a:r>
          </a:p>
          <a:p>
            <a:pPr marL="640080" lvl="1" indent="-274320" eaLnBrk="1" fontAlgn="auto" hangingPunct="1">
              <a:spcAft>
                <a:spcPts val="0"/>
              </a:spcAft>
              <a:buFont typeface="Arial" pitchFamily="34" charset="0"/>
              <a:buChar char="–"/>
              <a:defRPr/>
            </a:pPr>
            <a:r>
              <a:rPr lang="en-US" sz="2600" dirty="0" smtClean="0"/>
              <a:t>History of STI or UTI and treatment.</a:t>
            </a:r>
          </a:p>
          <a:p>
            <a:pPr marL="640080" lvl="1" indent="-274320" eaLnBrk="1" fontAlgn="auto" hangingPunct="1">
              <a:spcAft>
                <a:spcPts val="0"/>
              </a:spcAft>
              <a:buFont typeface="Arial" pitchFamily="34" charset="0"/>
              <a:buChar char="–"/>
              <a:defRPr/>
            </a:pPr>
            <a:r>
              <a:rPr lang="en-US" sz="2600" dirty="0" smtClean="0"/>
              <a:t>History of manipulation of the urinary tract through diagnostic means e.g. catheterization.</a:t>
            </a:r>
          </a:p>
          <a:p>
            <a:pPr marL="640080" lvl="1" indent="-274320" eaLnBrk="1" fontAlgn="auto" hangingPunct="1">
              <a:spcAft>
                <a:spcPts val="0"/>
              </a:spcAft>
              <a:buFont typeface="Arial" charset="0"/>
              <a:buNone/>
              <a:defRPr/>
            </a:pPr>
            <a:endParaRPr lang="en-US" sz="2600"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99331" name="Content Placeholder 2"/>
          <p:cNvSpPr>
            <a:spLocks noGrp="1"/>
          </p:cNvSpPr>
          <p:nvPr>
            <p:ph idx="1"/>
          </p:nvPr>
        </p:nvSpPr>
        <p:spPr>
          <a:xfrm>
            <a:off x="152400" y="152400"/>
            <a:ext cx="8763000" cy="6705600"/>
          </a:xfrm>
        </p:spPr>
        <p:txBody>
          <a:bodyPr>
            <a:normAutofit/>
          </a:bodyPr>
          <a:lstStyle/>
          <a:p>
            <a:pPr marL="274320" indent="-274320" eaLnBrk="1" fontAlgn="auto" hangingPunct="1">
              <a:spcAft>
                <a:spcPts val="0"/>
              </a:spcAft>
              <a:buClr>
                <a:schemeClr val="accent3"/>
              </a:buClr>
              <a:buFont typeface="Wingdings 2"/>
              <a:buChar char=""/>
              <a:defRPr/>
            </a:pPr>
            <a:r>
              <a:rPr lang="en-US" smtClean="0"/>
              <a:t>Dialysis may be initiated to prevent serious complications of ARF such as hyperkalemia, severe metabolic acidosis, pericarditis &amp; pulmonary edema.</a:t>
            </a:r>
          </a:p>
          <a:p>
            <a:pPr marL="274320" indent="-274320" eaLnBrk="1" fontAlgn="auto" hangingPunct="1">
              <a:spcAft>
                <a:spcPts val="0"/>
              </a:spcAft>
              <a:buClr>
                <a:schemeClr val="accent3"/>
              </a:buClr>
              <a:buFont typeface="Arial" charset="0"/>
              <a:buNone/>
              <a:defRPr/>
            </a:pPr>
            <a:r>
              <a:rPr lang="en-US" b="1" u="sng" smtClean="0"/>
              <a:t>PHAMACOLOGICAL THERAPY:</a:t>
            </a:r>
          </a:p>
          <a:p>
            <a:pPr marL="274320" indent="-274320" eaLnBrk="1" fontAlgn="auto" hangingPunct="1">
              <a:spcAft>
                <a:spcPts val="0"/>
              </a:spcAft>
              <a:buClr>
                <a:schemeClr val="accent3"/>
              </a:buClr>
              <a:buFont typeface="Wingdings 2"/>
              <a:buChar char=""/>
              <a:defRPr/>
            </a:pPr>
            <a:r>
              <a:rPr lang="en-US" smtClean="0"/>
              <a:t>Hyperkalemia is the most life threatening of the fluid &amp; electrolyte changes. The patient is therefore monitored for hyperkalemia(serial electrolyte levels - K greater than 5.5 &amp; ECG changes tall, tented or peaked T waves).</a:t>
            </a:r>
          </a:p>
          <a:p>
            <a:pPr marL="274320" indent="-274320" eaLnBrk="1" fontAlgn="auto" hangingPunct="1">
              <a:spcAft>
                <a:spcPts val="0"/>
              </a:spcAft>
              <a:buClr>
                <a:schemeClr val="accent3"/>
              </a:buClr>
              <a:buFont typeface="Wingdings 2"/>
              <a:buChar char=""/>
              <a:defRPr/>
            </a:pPr>
            <a:r>
              <a:rPr lang="en-US" smtClean="0"/>
              <a:t>Elevated K levels may be reduced by administering cation exchage resins orally or by retention enema. They exchange sodium ions for potassiun ions in the intestinal tract.</a:t>
            </a:r>
          </a:p>
          <a:p>
            <a:pPr marL="274320" indent="-274320" eaLnBrk="1" fontAlgn="auto" hangingPunct="1">
              <a:spcAft>
                <a:spcPts val="0"/>
              </a:spcAft>
              <a:buClr>
                <a:schemeClr val="accent3"/>
              </a:buClr>
              <a:buFont typeface="Wingdings 2"/>
              <a:buChar char=""/>
              <a:defRPr/>
            </a:pPr>
            <a:r>
              <a:rPr lang="en-US" smtClean="0"/>
              <a:t>Sorbitol induces a diarrhoea type effect.</a:t>
            </a:r>
          </a:p>
          <a:p>
            <a:pPr marL="274320" indent="-274320" eaLnBrk="1" fontAlgn="auto" hangingPunct="1">
              <a:spcAft>
                <a:spcPts val="0"/>
              </a:spcAft>
              <a:buClr>
                <a:schemeClr val="accent3"/>
              </a:buClr>
              <a:buFont typeface="Wingdings 2"/>
              <a:buChar char=""/>
              <a:defRPr/>
            </a:pPr>
            <a:r>
              <a:rPr lang="en-US" smtClean="0"/>
              <a:t>Hyperkalemia can also be managed with IV 50% dextrose, insulin &amp; calcium replacement which shifts K back into the cells.</a:t>
            </a:r>
          </a:p>
          <a:p>
            <a:pPr marL="274320" indent="-274320" eaLnBrk="1" fontAlgn="auto" hangingPunct="1">
              <a:spcAft>
                <a:spcPts val="0"/>
              </a:spcAft>
              <a:buClr>
                <a:schemeClr val="accent3"/>
              </a:buClr>
              <a:buFont typeface="Wingdings 2"/>
              <a:buChar char=""/>
              <a:defRPr/>
            </a:pPr>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90</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29699" name="Content Placeholder 2"/>
          <p:cNvSpPr>
            <a:spLocks noGrp="1"/>
          </p:cNvSpPr>
          <p:nvPr>
            <p:ph idx="1"/>
          </p:nvPr>
        </p:nvSpPr>
        <p:spPr>
          <a:xfrm>
            <a:off x="152400" y="0"/>
            <a:ext cx="8763000" cy="6858000"/>
          </a:xfrm>
        </p:spPr>
        <p:txBody>
          <a:bodyPr rtlCol="0">
            <a:normAutofit lnSpcReduction="10000"/>
          </a:bodyPr>
          <a:lstStyle/>
          <a:p>
            <a:pPr marL="274320" indent="-274320" eaLnBrk="1" fontAlgn="auto" hangingPunct="1">
              <a:spcAft>
                <a:spcPts val="0"/>
              </a:spcAft>
              <a:buClr>
                <a:schemeClr val="accent3"/>
              </a:buClr>
              <a:buFont typeface="Arial" pitchFamily="34" charset="0"/>
              <a:buChar char="•"/>
              <a:defRPr/>
            </a:pPr>
            <a:r>
              <a:rPr lang="en-US" smtClean="0"/>
              <a:t>Many medications are eliminated through the kidney thus dosages must be reduced in patients with ARF e.g. antibiotics especially aminoglycosides, digoxin, ACE inhibitors &amp; magnesium containing agents.</a:t>
            </a:r>
          </a:p>
          <a:p>
            <a:pPr marL="274320" indent="-274320" eaLnBrk="1" fontAlgn="auto" hangingPunct="1">
              <a:spcAft>
                <a:spcPts val="0"/>
              </a:spcAft>
              <a:buClr>
                <a:schemeClr val="accent3"/>
              </a:buClr>
              <a:buFont typeface="Arial" pitchFamily="34" charset="0"/>
              <a:buChar char="•"/>
              <a:defRPr/>
            </a:pPr>
            <a:r>
              <a:rPr lang="en-US" smtClean="0"/>
              <a:t>Diuretics are used to control fluid volume.</a:t>
            </a:r>
          </a:p>
          <a:p>
            <a:pPr marL="274320" indent="-274320" eaLnBrk="1" fontAlgn="auto" hangingPunct="1">
              <a:spcAft>
                <a:spcPts val="0"/>
              </a:spcAft>
              <a:buClr>
                <a:schemeClr val="accent3"/>
              </a:buClr>
              <a:buFont typeface="Arial" charset="0"/>
              <a:buNone/>
              <a:defRPr/>
            </a:pPr>
            <a:r>
              <a:rPr lang="en-US" b="1" u="sng" smtClean="0"/>
              <a:t>NUTRITIONAL  THERAPY:</a:t>
            </a:r>
          </a:p>
          <a:p>
            <a:pPr marL="274320" indent="-274320" eaLnBrk="1" fontAlgn="auto" hangingPunct="1">
              <a:spcAft>
                <a:spcPts val="0"/>
              </a:spcAft>
              <a:buClr>
                <a:schemeClr val="accent3"/>
              </a:buClr>
              <a:buFont typeface="Arial" pitchFamily="34" charset="0"/>
              <a:buChar char="•"/>
              <a:defRPr/>
            </a:pPr>
            <a:r>
              <a:rPr lang="en-US" smtClean="0"/>
              <a:t>ARF causes severe nutritional imbalances( because of nausea &amp; vomiting) impaired glucose use &amp; protein synthesis and increased tissue catabolism.</a:t>
            </a:r>
          </a:p>
          <a:p>
            <a:pPr marL="274320" indent="-274320" eaLnBrk="1" fontAlgn="auto" hangingPunct="1">
              <a:spcAft>
                <a:spcPts val="0"/>
              </a:spcAft>
              <a:buClr>
                <a:schemeClr val="accent3"/>
              </a:buClr>
              <a:buFont typeface="Arial" pitchFamily="34" charset="0"/>
              <a:buChar char="•"/>
              <a:defRPr/>
            </a:pPr>
            <a:r>
              <a:rPr lang="en-US" smtClean="0"/>
              <a:t>The patient is weighed daily, if the patient gains weight or develops hypertension, fluid retention should be suspected.</a:t>
            </a:r>
          </a:p>
          <a:p>
            <a:pPr marL="274320" indent="-274320" eaLnBrk="1" fontAlgn="auto" hangingPunct="1">
              <a:spcAft>
                <a:spcPts val="0"/>
              </a:spcAft>
              <a:buClr>
                <a:schemeClr val="accent3"/>
              </a:buClr>
              <a:buFont typeface="Arial" pitchFamily="34" charset="0"/>
              <a:buChar char="•"/>
              <a:defRPr/>
            </a:pPr>
            <a:r>
              <a:rPr lang="en-US" smtClean="0"/>
              <a:t>Dietary proteins are individualised to provide maximum benefit. The proteins must be of high biological value( contain essential A.A).</a:t>
            </a:r>
          </a:p>
          <a:p>
            <a:pPr marL="274320" indent="-274320" eaLnBrk="1" fontAlgn="auto" hangingPunct="1">
              <a:spcAft>
                <a:spcPts val="0"/>
              </a:spcAft>
              <a:buClr>
                <a:schemeClr val="accent3"/>
              </a:buClr>
              <a:buFont typeface="Arial" pitchFamily="34" charset="0"/>
              <a:buChar char="•"/>
              <a:defRPr/>
            </a:pPr>
            <a:r>
              <a:rPr lang="en-US" smtClean="0"/>
              <a:t>High carbohydrate meals are given to meet caloric needs and to give a protein sparing effect.</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91</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29699" name="Content Placeholder 2"/>
          <p:cNvSpPr>
            <a:spLocks noGrp="1"/>
          </p:cNvSpPr>
          <p:nvPr>
            <p:ph idx="1"/>
          </p:nvPr>
        </p:nvSpPr>
        <p:spPr>
          <a:xfrm>
            <a:off x="152400" y="152400"/>
            <a:ext cx="8763000" cy="6705600"/>
          </a:xfrm>
        </p:spPr>
        <p:txBody>
          <a:bodyPr rtlCol="0">
            <a:normAutofit/>
          </a:bodyPr>
          <a:lstStyle/>
          <a:p>
            <a:pPr marL="274320" indent="-274320" eaLnBrk="1" fontAlgn="auto" hangingPunct="1">
              <a:spcAft>
                <a:spcPts val="0"/>
              </a:spcAft>
              <a:buClr>
                <a:schemeClr val="accent3"/>
              </a:buClr>
              <a:buFont typeface="Arial" pitchFamily="34" charset="0"/>
              <a:buChar char="•"/>
              <a:defRPr/>
            </a:pPr>
            <a:r>
              <a:rPr lang="en-US" dirty="0" smtClean="0"/>
              <a:t>Foods and fluids containing potassium &amp; phosphorus are restricted i.e. bananas, citrus fruits &amp; juices, coffee.</a:t>
            </a:r>
          </a:p>
          <a:p>
            <a:pPr marL="274320" indent="-274320" eaLnBrk="1" fontAlgn="auto" hangingPunct="1">
              <a:spcAft>
                <a:spcPts val="0"/>
              </a:spcAft>
              <a:buClr>
                <a:schemeClr val="accent3"/>
              </a:buClr>
              <a:buFont typeface="Arial" pitchFamily="34" charset="0"/>
              <a:buChar char="•"/>
              <a:defRPr/>
            </a:pPr>
            <a:r>
              <a:rPr lang="en-US" dirty="0" smtClean="0"/>
              <a:t>Results of blood chemistry tests are used to determine the amount of sodium, potassium and water needed for replacement.</a:t>
            </a:r>
          </a:p>
          <a:p>
            <a:pPr marL="274320" indent="-274320" eaLnBrk="1" fontAlgn="auto" hangingPunct="1">
              <a:spcAft>
                <a:spcPts val="0"/>
              </a:spcAft>
              <a:buClr>
                <a:schemeClr val="accent3"/>
              </a:buClr>
              <a:buFont typeface="Arial" charset="0"/>
              <a:buNone/>
              <a:defRPr/>
            </a:pPr>
            <a:r>
              <a:rPr lang="en-US" b="1" u="sng" dirty="0" smtClean="0"/>
              <a:t>NURSING MANAGEMENT:</a:t>
            </a:r>
          </a:p>
          <a:p>
            <a:pPr marL="274320" indent="-274320" eaLnBrk="1" fontAlgn="auto" hangingPunct="1">
              <a:spcAft>
                <a:spcPts val="0"/>
              </a:spcAft>
              <a:buClr>
                <a:schemeClr val="accent3"/>
              </a:buClr>
              <a:buFont typeface="Arial" charset="0"/>
              <a:buNone/>
              <a:defRPr/>
            </a:pPr>
            <a:r>
              <a:rPr lang="en-US" u="sng" dirty="0" smtClean="0"/>
              <a:t>Assessment:</a:t>
            </a:r>
          </a:p>
          <a:p>
            <a:pPr marL="274320" indent="-274320" eaLnBrk="1" fontAlgn="auto" hangingPunct="1">
              <a:spcAft>
                <a:spcPts val="0"/>
              </a:spcAft>
              <a:buClr>
                <a:schemeClr val="accent3"/>
              </a:buClr>
              <a:buFont typeface="Arial" pitchFamily="34" charset="0"/>
              <a:buChar char="•"/>
              <a:defRPr/>
            </a:pPr>
            <a:r>
              <a:rPr lang="en-US" dirty="0" smtClean="0"/>
              <a:t>Assess the patients medical history for any factors that may lead to renal failure.</a:t>
            </a:r>
          </a:p>
          <a:p>
            <a:pPr marL="274320" indent="-274320" eaLnBrk="1" fontAlgn="auto" hangingPunct="1">
              <a:spcAft>
                <a:spcPts val="0"/>
              </a:spcAft>
              <a:buClr>
                <a:schemeClr val="accent3"/>
              </a:buClr>
              <a:buFont typeface="Arial" pitchFamily="34" charset="0"/>
              <a:buChar char="•"/>
              <a:defRPr/>
            </a:pPr>
            <a:r>
              <a:rPr lang="en-US" dirty="0" smtClean="0"/>
              <a:t>Assess urological function i.e. fluid intake &amp; output. </a:t>
            </a:r>
            <a:r>
              <a:rPr lang="en-US" dirty="0" err="1" smtClean="0"/>
              <a:t>Oliguria</a:t>
            </a:r>
            <a:r>
              <a:rPr lang="en-US" dirty="0" smtClean="0"/>
              <a:t> or concentrated urine.</a:t>
            </a:r>
          </a:p>
          <a:p>
            <a:pPr marL="274320" indent="-274320" eaLnBrk="1" fontAlgn="auto" hangingPunct="1">
              <a:spcAft>
                <a:spcPts val="0"/>
              </a:spcAft>
              <a:buClr>
                <a:schemeClr val="accent3"/>
              </a:buClr>
              <a:buFont typeface="Arial" pitchFamily="34" charset="0"/>
              <a:buChar char="•"/>
              <a:defRPr/>
            </a:pPr>
            <a:r>
              <a:rPr lang="en-US" dirty="0" smtClean="0"/>
              <a:t>Establish basal body weight &amp; vital signs for reference.</a:t>
            </a:r>
          </a:p>
          <a:p>
            <a:pPr marL="274320" indent="-274320" eaLnBrk="1" fontAlgn="auto" hangingPunct="1">
              <a:spcAft>
                <a:spcPts val="0"/>
              </a:spcAft>
              <a:buClr>
                <a:schemeClr val="accent3"/>
              </a:buClr>
              <a:buFont typeface="Arial" charset="0"/>
              <a:buNone/>
              <a:defRPr/>
            </a:pPr>
            <a:r>
              <a:rPr lang="en-US" u="sng" dirty="0" smtClean="0"/>
              <a:t>Nursing diagnosis:</a:t>
            </a:r>
          </a:p>
          <a:p>
            <a:pPr marL="514350" indent="-514350" eaLnBrk="1" fontAlgn="auto" hangingPunct="1">
              <a:spcAft>
                <a:spcPts val="0"/>
              </a:spcAft>
              <a:buClr>
                <a:schemeClr val="accent3"/>
              </a:buClr>
              <a:buFont typeface="+mj-lt"/>
              <a:buAutoNum type="arabicPeriod"/>
              <a:defRPr/>
            </a:pPr>
            <a:r>
              <a:rPr lang="en-US" dirty="0" smtClean="0"/>
              <a:t>Fluid and electrolyte imbalance related to altered </a:t>
            </a:r>
            <a:r>
              <a:rPr lang="en-US" dirty="0" err="1" smtClean="0"/>
              <a:t>glomerular</a:t>
            </a:r>
            <a:r>
              <a:rPr lang="en-US" dirty="0" smtClean="0"/>
              <a:t> filtration.</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92</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1747" name="Content Placeholder 2"/>
          <p:cNvSpPr>
            <a:spLocks noGrp="1"/>
          </p:cNvSpPr>
          <p:nvPr>
            <p:ph idx="1"/>
          </p:nvPr>
        </p:nvSpPr>
        <p:spPr>
          <a:xfrm>
            <a:off x="152400" y="0"/>
            <a:ext cx="8763000" cy="6858000"/>
          </a:xfrm>
        </p:spPr>
        <p:txBody>
          <a:bodyPr rtlCol="0">
            <a:normAutofit lnSpcReduction="10000"/>
          </a:bodyPr>
          <a:lstStyle/>
          <a:p>
            <a:pPr marL="514350" indent="-514350" eaLnBrk="1" fontAlgn="auto" hangingPunct="1">
              <a:spcAft>
                <a:spcPts val="0"/>
              </a:spcAft>
              <a:buClr>
                <a:schemeClr val="accent3"/>
              </a:buClr>
              <a:buFont typeface="Arial" charset="0"/>
              <a:buAutoNum type="arabicPeriod" startAt="2"/>
              <a:defRPr/>
            </a:pPr>
            <a:r>
              <a:rPr lang="en-US" smtClean="0"/>
              <a:t>Altered nutrition less than body requirements related to nausea &amp; vomiting…</a:t>
            </a:r>
          </a:p>
          <a:p>
            <a:pPr marL="514350" indent="-514350" eaLnBrk="1" fontAlgn="auto" hangingPunct="1">
              <a:spcAft>
                <a:spcPts val="0"/>
              </a:spcAft>
              <a:buClr>
                <a:schemeClr val="accent3"/>
              </a:buClr>
              <a:buFont typeface="Arial" charset="0"/>
              <a:buAutoNum type="arabicPeriod" startAt="2"/>
              <a:defRPr/>
            </a:pPr>
            <a:r>
              <a:rPr lang="en-US" smtClean="0"/>
              <a:t>High risk for infection related to lowered immunity...</a:t>
            </a:r>
          </a:p>
          <a:p>
            <a:pPr marL="514350" indent="-514350" eaLnBrk="1" fontAlgn="auto" hangingPunct="1">
              <a:spcAft>
                <a:spcPts val="0"/>
              </a:spcAft>
              <a:buClr>
                <a:schemeClr val="accent3"/>
              </a:buClr>
              <a:buFont typeface="Arial" charset="0"/>
              <a:buAutoNum type="arabicPeriod" startAt="2"/>
              <a:defRPr/>
            </a:pPr>
            <a:r>
              <a:rPr lang="en-US" smtClean="0"/>
              <a:t>Knowledge deficit on the cause of the disease &amp; treatment regimen…</a:t>
            </a:r>
          </a:p>
          <a:p>
            <a:pPr marL="514350" indent="-514350" eaLnBrk="1" fontAlgn="auto" hangingPunct="1">
              <a:spcAft>
                <a:spcPts val="0"/>
              </a:spcAft>
              <a:buClr>
                <a:schemeClr val="accent3"/>
              </a:buClr>
              <a:buFont typeface="Arial" charset="0"/>
              <a:buAutoNum type="arabicPeriod" startAt="2"/>
              <a:defRPr/>
            </a:pPr>
            <a:r>
              <a:rPr lang="en-US" smtClean="0"/>
              <a:t>Altered breathing patterns related to metabolic acidosis as evidenced by increased respiration…</a:t>
            </a:r>
          </a:p>
          <a:p>
            <a:pPr marL="514350" indent="-514350" eaLnBrk="1" fontAlgn="auto" hangingPunct="1">
              <a:spcAft>
                <a:spcPts val="0"/>
              </a:spcAft>
              <a:buClr>
                <a:schemeClr val="accent3"/>
              </a:buClr>
              <a:buFont typeface="Arial" charset="0"/>
              <a:buAutoNum type="arabicPeriod" startAt="2"/>
              <a:defRPr/>
            </a:pPr>
            <a:r>
              <a:rPr lang="en-US" smtClean="0"/>
              <a:t>Risk for impaired skin integrity related to edema…</a:t>
            </a:r>
          </a:p>
          <a:p>
            <a:pPr marL="514350" indent="-514350" eaLnBrk="1" fontAlgn="auto" hangingPunct="1">
              <a:spcAft>
                <a:spcPts val="0"/>
              </a:spcAft>
              <a:buClr>
                <a:schemeClr val="accent3"/>
              </a:buClr>
              <a:buFont typeface="Arial" charset="0"/>
              <a:buAutoNum type="arabicPeriod" startAt="2"/>
              <a:defRPr/>
            </a:pPr>
            <a:r>
              <a:rPr lang="en-US" smtClean="0"/>
              <a:t>Anxiety related to unknown outcome of disease process…</a:t>
            </a:r>
          </a:p>
          <a:p>
            <a:pPr marL="514350" indent="-514350" eaLnBrk="1" fontAlgn="auto" hangingPunct="1">
              <a:spcAft>
                <a:spcPts val="0"/>
              </a:spcAft>
              <a:buClr>
                <a:schemeClr val="accent3"/>
              </a:buClr>
              <a:buFont typeface="Arial" charset="0"/>
              <a:buNone/>
              <a:defRPr/>
            </a:pPr>
            <a:r>
              <a:rPr lang="en-US" u="sng" smtClean="0"/>
              <a:t>Goals:</a:t>
            </a:r>
          </a:p>
          <a:p>
            <a:pPr marL="514350" indent="-514350" eaLnBrk="1" fontAlgn="auto" hangingPunct="1">
              <a:spcAft>
                <a:spcPts val="0"/>
              </a:spcAft>
              <a:buClr>
                <a:schemeClr val="accent3"/>
              </a:buClr>
              <a:buFont typeface="Arial" pitchFamily="34" charset="0"/>
              <a:buChar char="•"/>
              <a:defRPr/>
            </a:pPr>
            <a:r>
              <a:rPr lang="en-US" smtClean="0"/>
              <a:t>Maintain fluid &amp; electrolyte balance</a:t>
            </a:r>
          </a:p>
          <a:p>
            <a:pPr marL="514350" indent="-514350" eaLnBrk="1" fontAlgn="auto" hangingPunct="1">
              <a:spcAft>
                <a:spcPts val="0"/>
              </a:spcAft>
              <a:buClr>
                <a:schemeClr val="accent3"/>
              </a:buClr>
              <a:buFont typeface="Arial" pitchFamily="34" charset="0"/>
              <a:buChar char="•"/>
              <a:defRPr/>
            </a:pPr>
            <a:r>
              <a:rPr lang="en-US" smtClean="0"/>
              <a:t>Maintain normal nutritional status</a:t>
            </a:r>
          </a:p>
          <a:p>
            <a:pPr marL="514350" indent="-514350" eaLnBrk="1" fontAlgn="auto" hangingPunct="1">
              <a:spcAft>
                <a:spcPts val="0"/>
              </a:spcAft>
              <a:buClr>
                <a:schemeClr val="accent3"/>
              </a:buClr>
              <a:buFont typeface="Arial" pitchFamily="34" charset="0"/>
              <a:buChar char="•"/>
              <a:defRPr/>
            </a:pPr>
            <a:r>
              <a:rPr lang="en-US" smtClean="0"/>
              <a:t>Prevent infection</a:t>
            </a:r>
          </a:p>
          <a:p>
            <a:pPr marL="514350" indent="-514350" eaLnBrk="1" fontAlgn="auto" hangingPunct="1">
              <a:spcAft>
                <a:spcPts val="0"/>
              </a:spcAft>
              <a:buClr>
                <a:schemeClr val="accent3"/>
              </a:buClr>
              <a:buFont typeface="Arial" pitchFamily="34" charset="0"/>
              <a:buChar char="•"/>
              <a:defRPr/>
            </a:pPr>
            <a:r>
              <a:rPr lang="en-US" smtClean="0"/>
              <a:t>Maintain skin integrity</a:t>
            </a:r>
          </a:p>
          <a:p>
            <a:pPr marL="514350" indent="-514350" eaLnBrk="1" fontAlgn="auto" hangingPunct="1">
              <a:spcAft>
                <a:spcPts val="0"/>
              </a:spcAft>
              <a:buClr>
                <a:schemeClr val="accent3"/>
              </a:buClr>
              <a:buFont typeface="Arial" pitchFamily="34" charset="0"/>
              <a:buChar char="•"/>
              <a:defRPr/>
            </a:pPr>
            <a:r>
              <a:rPr lang="en-US" smtClean="0"/>
              <a:t>Allay anxiety.</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93</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00355" name="Content Placeholder 2"/>
          <p:cNvSpPr>
            <a:spLocks noGrp="1"/>
          </p:cNvSpPr>
          <p:nvPr>
            <p:ph idx="1"/>
          </p:nvPr>
        </p:nvSpPr>
        <p:spPr>
          <a:xfrm>
            <a:off x="152400" y="152400"/>
            <a:ext cx="8763000" cy="6705600"/>
          </a:xfrm>
        </p:spPr>
        <p:txBody>
          <a:bodyPr/>
          <a:lstStyle/>
          <a:p>
            <a:pPr eaLnBrk="1" hangingPunct="1">
              <a:buFont typeface="Arial" charset="0"/>
              <a:buNone/>
            </a:pPr>
            <a:r>
              <a:rPr lang="en-US" u="sng" smtClean="0"/>
              <a:t>Interventions:</a:t>
            </a:r>
          </a:p>
          <a:p>
            <a:pPr eaLnBrk="1" hangingPunct="1"/>
            <a:r>
              <a:rPr lang="en-US" smtClean="0"/>
              <a:t>Monitor the patients serum electrolyte levels &amp; physical indicators of complications.</a:t>
            </a:r>
          </a:p>
          <a:p>
            <a:pPr eaLnBrk="1" hangingPunct="1"/>
            <a:r>
              <a:rPr lang="en-US" smtClean="0"/>
              <a:t>Parenteral solutions &amp; oral intake should be carefully selected according to the patients fluid &amp; electrolyte status.</a:t>
            </a:r>
          </a:p>
          <a:p>
            <a:pPr eaLnBrk="1" hangingPunct="1"/>
            <a:r>
              <a:rPr lang="en-US" smtClean="0"/>
              <a:t>Monitor patients cardiac function &amp; musculoskeletal status closely for signs of hyperkalemia.</a:t>
            </a:r>
          </a:p>
          <a:p>
            <a:pPr eaLnBrk="1" hangingPunct="1"/>
            <a:r>
              <a:rPr lang="en-US" smtClean="0"/>
              <a:t>Monitor fluid status by paying close attention to fluid intake, urine output, edema, distention of jugular veins, alterations in heart &amp; breath sounds and increased difficulty in breathing.</a:t>
            </a:r>
          </a:p>
          <a:p>
            <a:pPr eaLnBrk="1" hangingPunct="1"/>
            <a:r>
              <a:rPr lang="en-US" smtClean="0"/>
              <a:t>Accurate daily weighing.</a:t>
            </a:r>
          </a:p>
          <a:p>
            <a:pPr eaLnBrk="1" hangingPunct="1"/>
            <a:r>
              <a:rPr lang="en-US" smtClean="0"/>
              <a:t>Hyperkalemia is treated with 50%dextrose, insulin &amp; calcium gluconate or dialysis.</a:t>
            </a:r>
          </a:p>
          <a:p>
            <a:pPr eaLnBrk="1" hangingPunct="1"/>
            <a:endParaRPr lang="en-US"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94</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01379" name="Content Placeholder 2"/>
          <p:cNvSpPr>
            <a:spLocks noGrp="1"/>
          </p:cNvSpPr>
          <p:nvPr>
            <p:ph idx="1"/>
          </p:nvPr>
        </p:nvSpPr>
        <p:spPr>
          <a:xfrm>
            <a:off x="152400" y="152400"/>
            <a:ext cx="8763000" cy="6705600"/>
          </a:xfrm>
        </p:spPr>
        <p:txBody>
          <a:bodyPr/>
          <a:lstStyle/>
          <a:p>
            <a:pPr eaLnBrk="1" hangingPunct="1"/>
            <a:r>
              <a:rPr lang="en-US" smtClean="0"/>
              <a:t>For adequate nutrition provide a high carbohydrate low protein diet in oliguric phase but increase protein in diuretic phase.</a:t>
            </a:r>
          </a:p>
          <a:p>
            <a:pPr eaLnBrk="1" hangingPunct="1"/>
            <a:r>
              <a:rPr lang="en-US" smtClean="0"/>
              <a:t>Assist patient to turn, cough, take deep breaths frequently to prevent atelectasis &amp; respiratory tract infection.</a:t>
            </a:r>
          </a:p>
          <a:p>
            <a:pPr eaLnBrk="1" hangingPunct="1"/>
            <a:r>
              <a:rPr lang="en-US" smtClean="0"/>
              <a:t>Maintain asepsis with invasive lines &amp; catheters to minimize the risk of infection.</a:t>
            </a:r>
          </a:p>
          <a:p>
            <a:pPr eaLnBrk="1" hangingPunct="1"/>
            <a:r>
              <a:rPr lang="en-US" smtClean="0"/>
              <a:t>Avoid indwelling catheters whenever possible due to high risk of UTI.</a:t>
            </a:r>
          </a:p>
          <a:p>
            <a:pPr eaLnBrk="1" hangingPunct="1"/>
            <a:r>
              <a:rPr lang="en-US" smtClean="0"/>
              <a:t>Frequent turning, keeping skin clean &amp; well moisturised to prevent skin breakdown.</a:t>
            </a:r>
          </a:p>
          <a:p>
            <a:pPr eaLnBrk="1" hangingPunct="1"/>
            <a:r>
              <a:rPr lang="en-US" smtClean="0"/>
              <a:t>Give patient &amp; family psychological support.</a:t>
            </a:r>
          </a:p>
          <a:p>
            <a:pPr eaLnBrk="1" hangingPunct="1"/>
            <a:r>
              <a:rPr lang="en-US" smtClean="0"/>
              <a:t>Bed rest to reduce exertion &amp; metabolic rate.</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95</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3795" name="Content Placeholder 2"/>
          <p:cNvSpPr>
            <a:spLocks noGrp="1"/>
          </p:cNvSpPr>
          <p:nvPr>
            <p:ph idx="1"/>
          </p:nvPr>
        </p:nvSpPr>
        <p:spPr>
          <a:xfrm>
            <a:off x="152400" y="152400"/>
            <a:ext cx="8763000" cy="6705600"/>
          </a:xfrm>
        </p:spPr>
        <p:txBody>
          <a:bodyPr rtlCol="0">
            <a:normAutofit/>
          </a:bodyPr>
          <a:lstStyle/>
          <a:p>
            <a:pPr marL="274320" indent="-274320" algn="ctr" eaLnBrk="1" fontAlgn="auto" hangingPunct="1">
              <a:spcAft>
                <a:spcPts val="0"/>
              </a:spcAft>
              <a:buClr>
                <a:schemeClr val="accent3"/>
              </a:buClr>
              <a:buFont typeface="Arial" charset="0"/>
              <a:buNone/>
              <a:defRPr/>
            </a:pPr>
            <a:r>
              <a:rPr lang="en-US" b="1" u="sng" dirty="0" smtClean="0"/>
              <a:t>CHRONIC RENAL FAILURE ( END STAGE RENAL DISEASE)</a:t>
            </a:r>
          </a:p>
          <a:p>
            <a:pPr marL="274320" indent="-274320" eaLnBrk="1" fontAlgn="auto" hangingPunct="1">
              <a:spcAft>
                <a:spcPts val="0"/>
              </a:spcAft>
              <a:buClr>
                <a:schemeClr val="accent3"/>
              </a:buClr>
              <a:buFont typeface="Arial" pitchFamily="34" charset="0"/>
              <a:buChar char="•"/>
              <a:defRPr/>
            </a:pPr>
            <a:r>
              <a:rPr lang="en-US" dirty="0" smtClean="0"/>
              <a:t>It is a progressive, irreversible deterioration in renal function in which the body’s ability to maintain metabolic &amp; fluid – electrolyte balance fails resulting in uremia or </a:t>
            </a:r>
            <a:r>
              <a:rPr lang="en-US" dirty="0" err="1" smtClean="0"/>
              <a:t>azotemia</a:t>
            </a:r>
            <a:r>
              <a:rPr lang="en-US" dirty="0" smtClean="0"/>
              <a:t>.</a:t>
            </a:r>
          </a:p>
          <a:p>
            <a:pPr marL="274320" indent="-274320" eaLnBrk="1" fontAlgn="auto" hangingPunct="1">
              <a:spcAft>
                <a:spcPts val="0"/>
              </a:spcAft>
              <a:buClr>
                <a:schemeClr val="accent3"/>
              </a:buClr>
              <a:buFont typeface="Arial" charset="0"/>
              <a:buNone/>
              <a:defRPr/>
            </a:pPr>
            <a:r>
              <a:rPr lang="en-US" b="1" u="sng" dirty="0" smtClean="0"/>
              <a:t>Causes:</a:t>
            </a:r>
          </a:p>
          <a:p>
            <a:pPr marL="514350" indent="-514350" eaLnBrk="1" fontAlgn="auto" hangingPunct="1">
              <a:spcAft>
                <a:spcPts val="0"/>
              </a:spcAft>
              <a:buClr>
                <a:srgbClr val="FF0000"/>
              </a:buClr>
              <a:buFont typeface="+mj-lt"/>
              <a:buAutoNum type="arabicPeriod"/>
              <a:defRPr/>
            </a:pPr>
            <a:r>
              <a:rPr lang="en-US" dirty="0" smtClean="0"/>
              <a:t>Systemic diseases: diabetes, hypertension, chronic </a:t>
            </a:r>
            <a:r>
              <a:rPr lang="en-US" dirty="0" err="1" smtClean="0"/>
              <a:t>glomerulonephritis</a:t>
            </a:r>
            <a:r>
              <a:rPr lang="en-US" dirty="0" smtClean="0"/>
              <a:t>, pyelonephritis, SLE.</a:t>
            </a:r>
          </a:p>
          <a:p>
            <a:pPr marL="514350" indent="-514350" eaLnBrk="1" fontAlgn="auto" hangingPunct="1">
              <a:spcAft>
                <a:spcPts val="0"/>
              </a:spcAft>
              <a:buClr>
                <a:srgbClr val="FF0000"/>
              </a:buClr>
              <a:buFont typeface="+mj-lt"/>
              <a:buAutoNum type="arabicPeriod"/>
              <a:defRPr/>
            </a:pPr>
            <a:r>
              <a:rPr lang="en-US" dirty="0" smtClean="0"/>
              <a:t>Obstruction of the urinary tract</a:t>
            </a:r>
          </a:p>
          <a:p>
            <a:pPr marL="514350" indent="-514350" eaLnBrk="1" fontAlgn="auto" hangingPunct="1">
              <a:spcAft>
                <a:spcPts val="0"/>
              </a:spcAft>
              <a:buClr>
                <a:srgbClr val="FF0000"/>
              </a:buClr>
              <a:buFont typeface="+mj-lt"/>
              <a:buAutoNum type="arabicPeriod"/>
              <a:defRPr/>
            </a:pPr>
            <a:r>
              <a:rPr lang="en-US" dirty="0" smtClean="0"/>
              <a:t>Hereditary lesions: polycystic kidney disease.</a:t>
            </a:r>
          </a:p>
          <a:p>
            <a:pPr marL="514350" indent="-514350" eaLnBrk="1" fontAlgn="auto" hangingPunct="1">
              <a:spcAft>
                <a:spcPts val="0"/>
              </a:spcAft>
              <a:buClr>
                <a:srgbClr val="FF0000"/>
              </a:buClr>
              <a:buFont typeface="+mj-lt"/>
              <a:buAutoNum type="arabicPeriod"/>
              <a:defRPr/>
            </a:pPr>
            <a:r>
              <a:rPr lang="en-US" dirty="0" smtClean="0"/>
              <a:t>Vascular disorders.</a:t>
            </a:r>
          </a:p>
          <a:p>
            <a:pPr marL="514350" indent="-514350" eaLnBrk="1" fontAlgn="auto" hangingPunct="1">
              <a:spcAft>
                <a:spcPts val="0"/>
              </a:spcAft>
              <a:buClr>
                <a:srgbClr val="FF0000"/>
              </a:buClr>
              <a:buFont typeface="+mj-lt"/>
              <a:buAutoNum type="arabicPeriod"/>
              <a:defRPr/>
            </a:pPr>
            <a:r>
              <a:rPr lang="en-US" dirty="0" smtClean="0"/>
              <a:t>Medications or </a:t>
            </a:r>
            <a:r>
              <a:rPr lang="en-US" dirty="0" err="1" smtClean="0"/>
              <a:t>nephrotoxic</a:t>
            </a:r>
            <a:r>
              <a:rPr lang="en-US" dirty="0" smtClean="0"/>
              <a:t> agents – leads, cadmium, mercury, chromium.</a:t>
            </a:r>
          </a:p>
          <a:p>
            <a:pPr marL="514350" indent="-514350" eaLnBrk="1" fontAlgn="auto" hangingPunct="1">
              <a:spcAft>
                <a:spcPts val="0"/>
              </a:spcAft>
              <a:buClr>
                <a:schemeClr val="accent3"/>
              </a:buClr>
              <a:buFont typeface="+mj-lt"/>
              <a:buAutoNum type="arabicPeriod"/>
              <a:defRPr/>
            </a:pPr>
            <a:endParaRPr lang="en-US"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96</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5843" name="Content Placeholder 2"/>
          <p:cNvSpPr>
            <a:spLocks noGrp="1"/>
          </p:cNvSpPr>
          <p:nvPr>
            <p:ph idx="1"/>
          </p:nvPr>
        </p:nvSpPr>
        <p:spPr>
          <a:xfrm>
            <a:off x="152400" y="152400"/>
            <a:ext cx="8763000" cy="67056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smtClean="0"/>
              <a:t>Pathophysiology:</a:t>
            </a:r>
          </a:p>
          <a:p>
            <a:pPr marL="274320" indent="-274320" eaLnBrk="1" fontAlgn="auto" hangingPunct="1">
              <a:spcAft>
                <a:spcPts val="0"/>
              </a:spcAft>
              <a:buClr>
                <a:schemeClr val="accent3"/>
              </a:buClr>
              <a:buFont typeface="Arial" pitchFamily="34" charset="0"/>
              <a:buChar char="•"/>
              <a:defRPr/>
            </a:pPr>
            <a:r>
              <a:rPr lang="en-US" dirty="0" smtClean="0"/>
              <a:t>There is deterioration and destruction of </a:t>
            </a:r>
            <a:r>
              <a:rPr lang="en-US" dirty="0" err="1" smtClean="0"/>
              <a:t>nephrons</a:t>
            </a:r>
            <a:r>
              <a:rPr lang="en-US" dirty="0" smtClean="0"/>
              <a:t> due to </a:t>
            </a:r>
            <a:r>
              <a:rPr lang="en-US" dirty="0" err="1" smtClean="0"/>
              <a:t>ischaemia</a:t>
            </a:r>
            <a:r>
              <a:rPr lang="en-US" dirty="0" smtClean="0"/>
              <a:t>(DM, HPTN) or infections or toxicity leading to progressive loss of renal function.</a:t>
            </a:r>
          </a:p>
          <a:p>
            <a:pPr marL="274320" indent="-274320" eaLnBrk="1" fontAlgn="auto" hangingPunct="1">
              <a:spcAft>
                <a:spcPts val="0"/>
              </a:spcAft>
              <a:buClr>
                <a:schemeClr val="accent3"/>
              </a:buClr>
              <a:buFont typeface="Arial" pitchFamily="34" charset="0"/>
              <a:buChar char="•"/>
              <a:defRPr/>
            </a:pPr>
            <a:r>
              <a:rPr lang="en-US" dirty="0" smtClean="0"/>
              <a:t>GFR falls and serum urea nitrogen &amp; </a:t>
            </a:r>
            <a:r>
              <a:rPr lang="en-US" dirty="0" err="1" smtClean="0"/>
              <a:t>creatinine</a:t>
            </a:r>
            <a:r>
              <a:rPr lang="en-US" dirty="0" smtClean="0"/>
              <a:t> levels increase.</a:t>
            </a:r>
          </a:p>
          <a:p>
            <a:pPr marL="274320" indent="-274320" eaLnBrk="1" fontAlgn="auto" hangingPunct="1">
              <a:spcAft>
                <a:spcPts val="0"/>
              </a:spcAft>
              <a:buClr>
                <a:schemeClr val="accent3"/>
              </a:buClr>
              <a:buFont typeface="Arial" pitchFamily="34" charset="0"/>
              <a:buChar char="•"/>
              <a:defRPr/>
            </a:pPr>
            <a:r>
              <a:rPr lang="en-US" dirty="0" smtClean="0"/>
              <a:t>The remaining functional </a:t>
            </a:r>
            <a:r>
              <a:rPr lang="en-US" dirty="0" err="1" smtClean="0"/>
              <a:t>nephrons</a:t>
            </a:r>
            <a:r>
              <a:rPr lang="en-US" dirty="0" smtClean="0"/>
              <a:t> hypertrophy, due to larger amount of filtering required &amp; consequently the kidneys lose their ability to concentrate urine resulting in </a:t>
            </a:r>
            <a:r>
              <a:rPr lang="en-US" dirty="0" err="1" smtClean="0"/>
              <a:t>polyuria</a:t>
            </a:r>
            <a:r>
              <a:rPr lang="en-US" dirty="0" smtClean="0"/>
              <a:t>.</a:t>
            </a:r>
          </a:p>
          <a:p>
            <a:pPr marL="274320" indent="-274320" eaLnBrk="1" fontAlgn="auto" hangingPunct="1">
              <a:spcAft>
                <a:spcPts val="0"/>
              </a:spcAft>
              <a:buClr>
                <a:schemeClr val="accent3"/>
              </a:buClr>
              <a:buFont typeface="Arial" pitchFamily="34" charset="0"/>
              <a:buChar char="•"/>
              <a:defRPr/>
            </a:pPr>
            <a:r>
              <a:rPr lang="en-US" dirty="0" smtClean="0"/>
              <a:t>As renal damage advances, the number of functioning </a:t>
            </a:r>
            <a:r>
              <a:rPr lang="en-US" dirty="0" err="1" smtClean="0"/>
              <a:t>nephrons</a:t>
            </a:r>
            <a:r>
              <a:rPr lang="en-US" dirty="0" smtClean="0"/>
              <a:t> declines &amp; GFR reduces further. The body becomes unable to rid itself of excess water, salts &amp; other waste products.</a:t>
            </a:r>
          </a:p>
          <a:p>
            <a:pPr marL="274320" indent="-274320" eaLnBrk="1" fontAlgn="auto" hangingPunct="1">
              <a:spcAft>
                <a:spcPts val="0"/>
              </a:spcAft>
              <a:buClr>
                <a:schemeClr val="accent3"/>
              </a:buClr>
              <a:buFont typeface="Arial" pitchFamily="34" charset="0"/>
              <a:buChar char="•"/>
              <a:defRPr/>
            </a:pPr>
            <a:r>
              <a:rPr lang="en-US" dirty="0" smtClean="0"/>
              <a:t>When GFR is less then 10 – 20 </a:t>
            </a:r>
            <a:r>
              <a:rPr lang="en-US" dirty="0" err="1" smtClean="0"/>
              <a:t>mls</a:t>
            </a:r>
            <a:r>
              <a:rPr lang="en-US" dirty="0" smtClean="0"/>
              <a:t>/min, the effect of uremic toxins on the body becomes evident.</a:t>
            </a:r>
          </a:p>
          <a:p>
            <a:pPr marL="274320" indent="-274320" eaLnBrk="1" fontAlgn="auto" hangingPunct="1">
              <a:spcAft>
                <a:spcPts val="0"/>
              </a:spcAft>
              <a:buClr>
                <a:schemeClr val="accent3"/>
              </a:buClr>
              <a:buFont typeface="Arial" charset="0"/>
              <a:buNone/>
              <a:defRPr/>
            </a:pPr>
            <a:endParaRPr lang="en-US" dirty="0" smtClean="0"/>
          </a:p>
          <a:p>
            <a:pPr marL="274320" indent="-274320" eaLnBrk="1" fontAlgn="auto" hangingPunct="1">
              <a:spcAft>
                <a:spcPts val="0"/>
              </a:spcAft>
              <a:buClr>
                <a:schemeClr val="accent3"/>
              </a:buClr>
              <a:buFont typeface="Arial" charset="0"/>
              <a:buNone/>
              <a:defRPr/>
            </a:pPr>
            <a:endParaRPr lang="en-US" b="1" u="sng" dirty="0" smtClean="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97</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0" y="0"/>
            <a:ext cx="9144000" cy="6858000"/>
          </a:xfrm>
        </p:spPr>
        <p:txBody>
          <a:bodyPr rtlCol="0">
            <a:normAutofit/>
          </a:bodyPr>
          <a:lstStyle/>
          <a:p>
            <a:pPr marL="274320" indent="-274320" eaLnBrk="1" fontAlgn="auto" hangingPunct="1">
              <a:spcAft>
                <a:spcPts val="0"/>
              </a:spcAft>
              <a:buClr>
                <a:schemeClr val="accent3"/>
              </a:buClr>
              <a:buFont typeface="Arial" charset="0"/>
              <a:buNone/>
              <a:defRPr/>
            </a:pPr>
            <a:r>
              <a:rPr lang="en-US" b="1" u="sng" dirty="0" smtClean="0"/>
              <a:t>Clinical manifestations:</a:t>
            </a:r>
          </a:p>
          <a:p>
            <a:pPr marL="274320" indent="-274320" eaLnBrk="1" fontAlgn="auto" hangingPunct="1">
              <a:spcAft>
                <a:spcPts val="0"/>
              </a:spcAft>
              <a:buClr>
                <a:schemeClr val="accent3"/>
              </a:buClr>
              <a:buFont typeface="Arial" pitchFamily="34" charset="0"/>
              <a:buChar char="•"/>
              <a:defRPr/>
            </a:pPr>
            <a:r>
              <a:rPr lang="en-US" dirty="0" smtClean="0"/>
              <a:t>All body systems are affected by the uremia of chronic renal failure thus a variety of signs &amp; symptoms.</a:t>
            </a:r>
          </a:p>
          <a:p>
            <a:pPr marL="514350" indent="-514350" eaLnBrk="1" fontAlgn="auto" hangingPunct="1">
              <a:spcAft>
                <a:spcPts val="0"/>
              </a:spcAft>
              <a:buClr>
                <a:schemeClr val="accent3"/>
              </a:buClr>
              <a:buFont typeface="+mj-lt"/>
              <a:buAutoNum type="arabicPeriod"/>
              <a:defRPr/>
            </a:pPr>
            <a:r>
              <a:rPr lang="en-US" u="sng" dirty="0" smtClean="0"/>
              <a:t>Cardiovascular system</a:t>
            </a:r>
          </a:p>
          <a:p>
            <a:pPr marL="914400" lvl="1" indent="-514350" eaLnBrk="1" fontAlgn="auto" hangingPunct="1">
              <a:spcAft>
                <a:spcPts val="0"/>
              </a:spcAft>
              <a:buFont typeface="Arial" pitchFamily="34" charset="0"/>
              <a:buChar char="–"/>
              <a:defRPr/>
            </a:pPr>
            <a:r>
              <a:rPr lang="en-US" sz="2600" dirty="0" smtClean="0"/>
              <a:t>Hypertension due to sodium &amp; water retention or activation of the </a:t>
            </a:r>
            <a:r>
              <a:rPr lang="en-US" sz="2600" dirty="0" err="1" smtClean="0"/>
              <a:t>renin</a:t>
            </a:r>
            <a:r>
              <a:rPr lang="en-US" sz="2600" dirty="0" smtClean="0"/>
              <a:t>- </a:t>
            </a:r>
            <a:r>
              <a:rPr lang="en-US" sz="2600" dirty="0" err="1" smtClean="0"/>
              <a:t>angiotensin</a:t>
            </a:r>
            <a:r>
              <a:rPr lang="en-US" sz="2600" dirty="0" smtClean="0"/>
              <a:t> – aldosterone system.</a:t>
            </a:r>
          </a:p>
          <a:p>
            <a:pPr marL="914400" lvl="1" indent="-514350" eaLnBrk="1" fontAlgn="auto" hangingPunct="1">
              <a:spcAft>
                <a:spcPts val="0"/>
              </a:spcAft>
              <a:buFont typeface="Arial" pitchFamily="34" charset="0"/>
              <a:buChar char="–"/>
              <a:defRPr/>
            </a:pPr>
            <a:r>
              <a:rPr lang="en-US" sz="2600" dirty="0" smtClean="0"/>
              <a:t>Heart failure &amp; pulmonary edema due to fluid overload</a:t>
            </a:r>
          </a:p>
          <a:p>
            <a:pPr marL="914400" lvl="1" indent="-514350" eaLnBrk="1" fontAlgn="auto" hangingPunct="1">
              <a:spcAft>
                <a:spcPts val="0"/>
              </a:spcAft>
              <a:buFont typeface="Arial" pitchFamily="34" charset="0"/>
              <a:buChar char="–"/>
              <a:defRPr/>
            </a:pPr>
            <a:r>
              <a:rPr lang="en-US" sz="2600" dirty="0" err="1" smtClean="0"/>
              <a:t>Pericarditis</a:t>
            </a:r>
            <a:r>
              <a:rPr lang="en-US" sz="2600" dirty="0" smtClean="0"/>
              <a:t>- due to irritation of the pericardium by uremic toxins.</a:t>
            </a:r>
          </a:p>
          <a:p>
            <a:pPr marL="914400" lvl="1" indent="-514350" eaLnBrk="1" fontAlgn="auto" hangingPunct="1">
              <a:spcAft>
                <a:spcPts val="0"/>
              </a:spcAft>
              <a:buFont typeface="Arial" pitchFamily="34" charset="0"/>
              <a:buChar char="–"/>
              <a:defRPr/>
            </a:pPr>
            <a:r>
              <a:rPr lang="en-US" sz="2600" dirty="0" smtClean="0"/>
              <a:t>Edema, engorged neck veins, hyperkalemia, </a:t>
            </a:r>
            <a:r>
              <a:rPr lang="en-US" sz="2600" dirty="0" err="1" smtClean="0"/>
              <a:t>hyperlipidemia</a:t>
            </a:r>
            <a:r>
              <a:rPr lang="en-US" sz="2600" dirty="0" smtClean="0"/>
              <a:t>.</a:t>
            </a:r>
          </a:p>
          <a:p>
            <a:pPr marL="514350" indent="-514350" eaLnBrk="1" fontAlgn="auto" hangingPunct="1">
              <a:spcAft>
                <a:spcPts val="0"/>
              </a:spcAft>
              <a:buClr>
                <a:schemeClr val="accent3"/>
              </a:buClr>
              <a:buFont typeface="Arial" charset="0"/>
              <a:buAutoNum type="arabicPeriod" startAt="2"/>
              <a:defRPr/>
            </a:pPr>
            <a:r>
              <a:rPr lang="en-US" u="sng" dirty="0" smtClean="0"/>
              <a:t>Dermatological manifestations</a:t>
            </a:r>
          </a:p>
          <a:p>
            <a:pPr marL="914400" lvl="1" indent="-514350" eaLnBrk="1" fontAlgn="auto" hangingPunct="1">
              <a:spcAft>
                <a:spcPts val="0"/>
              </a:spcAft>
              <a:buFont typeface="Arial" pitchFamily="34" charset="0"/>
              <a:buChar char="–"/>
              <a:defRPr/>
            </a:pPr>
            <a:r>
              <a:rPr lang="en-US" sz="2600" dirty="0" smtClean="0"/>
              <a:t>Severe </a:t>
            </a:r>
            <a:r>
              <a:rPr lang="en-US" sz="2600" dirty="0" err="1" smtClean="0"/>
              <a:t>pruritus</a:t>
            </a:r>
            <a:r>
              <a:rPr lang="en-US" sz="2600" dirty="0" smtClean="0"/>
              <a:t> (itching) </a:t>
            </a:r>
          </a:p>
          <a:p>
            <a:pPr marL="914400" lvl="1" indent="-514350" eaLnBrk="1" fontAlgn="auto" hangingPunct="1">
              <a:spcAft>
                <a:spcPts val="0"/>
              </a:spcAft>
              <a:buFont typeface="Arial" pitchFamily="34" charset="0"/>
              <a:buChar char="–"/>
              <a:defRPr/>
            </a:pPr>
            <a:r>
              <a:rPr lang="en-US" sz="2600" dirty="0" smtClean="0"/>
              <a:t>Uremic frost – the deposition of urea crystals on the skin.</a:t>
            </a:r>
          </a:p>
          <a:p>
            <a:pPr marL="914400" lvl="1" indent="-514350" eaLnBrk="1" fontAlgn="auto" hangingPunct="1">
              <a:spcAft>
                <a:spcPts val="0"/>
              </a:spcAft>
              <a:buFont typeface="Arial" pitchFamily="34" charset="0"/>
              <a:buChar char="–"/>
              <a:defRPr/>
            </a:pPr>
            <a:r>
              <a:rPr lang="en-US" sz="2600" dirty="0" smtClean="0"/>
              <a:t>Bruising, </a:t>
            </a:r>
            <a:r>
              <a:rPr lang="en-US" sz="2600" dirty="0" err="1" smtClean="0"/>
              <a:t>petechia</a:t>
            </a:r>
            <a:r>
              <a:rPr lang="en-US" sz="2600" dirty="0" smtClean="0"/>
              <a:t> &amp; </a:t>
            </a:r>
            <a:r>
              <a:rPr lang="en-US" sz="2600" dirty="0" err="1" smtClean="0"/>
              <a:t>purpura</a:t>
            </a:r>
            <a:r>
              <a:rPr lang="en-US" sz="2600" dirty="0" smtClean="0"/>
              <a:t> on the skin due to bleeding tendencies.- Dry skin  due to sweat gland atrophy.</a:t>
            </a:r>
            <a:endParaRPr lang="en-US" sz="2600" dirty="0"/>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98</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46038"/>
          </a:xfrm>
        </p:spPr>
        <p:txBody>
          <a:bodyPr rtlCol="0">
            <a:normAutofit fontScale="90000"/>
          </a:bodyPr>
          <a:lstStyle/>
          <a:p>
            <a:pPr eaLnBrk="1" fontAlgn="auto" hangingPunct="1">
              <a:spcAft>
                <a:spcPts val="0"/>
              </a:spcAft>
              <a:defRPr/>
            </a:pPr>
            <a:endParaRPr lang="en-US" smtClean="0"/>
          </a:p>
        </p:txBody>
      </p:sp>
      <p:sp>
        <p:nvSpPr>
          <p:cNvPr id="108547" name="Content Placeholder 2"/>
          <p:cNvSpPr>
            <a:spLocks noGrp="1"/>
          </p:cNvSpPr>
          <p:nvPr>
            <p:ph idx="1"/>
          </p:nvPr>
        </p:nvSpPr>
        <p:spPr>
          <a:xfrm>
            <a:off x="0" y="0"/>
            <a:ext cx="9144000" cy="6858000"/>
          </a:xfrm>
        </p:spPr>
        <p:txBody>
          <a:bodyPr>
            <a:normAutofit/>
          </a:bodyPr>
          <a:lstStyle/>
          <a:p>
            <a:pPr marL="514350" indent="-514350" eaLnBrk="1" fontAlgn="auto" hangingPunct="1">
              <a:spcAft>
                <a:spcPts val="0"/>
              </a:spcAft>
              <a:buClr>
                <a:schemeClr val="accent3"/>
              </a:buClr>
              <a:buFont typeface="Arial" charset="0"/>
              <a:buAutoNum type="arabicPeriod" startAt="3"/>
              <a:defRPr/>
            </a:pPr>
            <a:r>
              <a:rPr lang="en-US" u="sng" smtClean="0"/>
              <a:t>Gastrointestinal manifestation:</a:t>
            </a:r>
          </a:p>
          <a:p>
            <a:pPr marL="914400" lvl="1" indent="-514350" eaLnBrk="1" fontAlgn="auto" hangingPunct="1">
              <a:spcAft>
                <a:spcPts val="0"/>
              </a:spcAft>
              <a:buFont typeface="Wingdings 2"/>
              <a:buChar char=""/>
              <a:defRPr/>
            </a:pPr>
            <a:r>
              <a:rPr lang="en-US" sz="2600" smtClean="0"/>
              <a:t>Anorexia, nausea, vomiting, hiccups.</a:t>
            </a:r>
          </a:p>
          <a:p>
            <a:pPr marL="914400" lvl="1" indent="-514350" eaLnBrk="1" fontAlgn="auto" hangingPunct="1">
              <a:spcAft>
                <a:spcPts val="0"/>
              </a:spcAft>
              <a:buFont typeface="Wingdings 2"/>
              <a:buChar char=""/>
              <a:defRPr/>
            </a:pPr>
            <a:r>
              <a:rPr lang="en-US" sz="2600" smtClean="0"/>
              <a:t>Patients breath may have odour of urine/ammonia(uremic fetor).</a:t>
            </a:r>
          </a:p>
          <a:p>
            <a:pPr marL="914400" lvl="1" indent="-514350" eaLnBrk="1" fontAlgn="auto" hangingPunct="1">
              <a:spcAft>
                <a:spcPts val="0"/>
              </a:spcAft>
              <a:buFont typeface="Wingdings 2"/>
              <a:buChar char=""/>
              <a:defRPr/>
            </a:pPr>
            <a:r>
              <a:rPr lang="en-US" sz="2600" smtClean="0"/>
              <a:t>Constipation due to decreased activity, restriction of fluids &amp; high fiber foods &amp; from phosphate binding agents.</a:t>
            </a:r>
          </a:p>
          <a:p>
            <a:pPr marL="914400" lvl="1" indent="-514350" eaLnBrk="1" fontAlgn="auto" hangingPunct="1">
              <a:spcAft>
                <a:spcPts val="0"/>
              </a:spcAft>
              <a:buFont typeface="Wingdings 2"/>
              <a:buChar char=""/>
              <a:defRPr/>
            </a:pPr>
            <a:r>
              <a:rPr lang="en-US" sz="2600" smtClean="0"/>
              <a:t>Metallic taste in the mouth.</a:t>
            </a:r>
          </a:p>
          <a:p>
            <a:pPr marL="514350" indent="-514350" eaLnBrk="1" fontAlgn="auto" hangingPunct="1">
              <a:spcAft>
                <a:spcPts val="0"/>
              </a:spcAft>
              <a:buClr>
                <a:schemeClr val="accent3"/>
              </a:buClr>
              <a:buFont typeface="Arial" charset="0"/>
              <a:buAutoNum type="arabicPeriod" startAt="4"/>
              <a:defRPr/>
            </a:pPr>
            <a:r>
              <a:rPr lang="en-US" u="sng" smtClean="0"/>
              <a:t>Neurological manifestations:</a:t>
            </a:r>
          </a:p>
          <a:p>
            <a:pPr marL="914400" lvl="1" indent="-514350" eaLnBrk="1" fontAlgn="auto" hangingPunct="1">
              <a:spcAft>
                <a:spcPts val="0"/>
              </a:spcAft>
              <a:buFont typeface="Wingdings 2"/>
              <a:buChar char=""/>
              <a:defRPr/>
            </a:pPr>
            <a:r>
              <a:rPr lang="en-US" sz="2600" smtClean="0"/>
              <a:t>Altered level of consciousness, inability to concentrate, muscle twitching, agitation, confusion and seizures.</a:t>
            </a:r>
          </a:p>
          <a:p>
            <a:pPr marL="914400" lvl="1" indent="-514350" eaLnBrk="1" fontAlgn="auto" hangingPunct="1">
              <a:spcAft>
                <a:spcPts val="0"/>
              </a:spcAft>
              <a:buFont typeface="Wingdings 2"/>
              <a:buChar char=""/>
              <a:defRPr/>
            </a:pPr>
            <a:r>
              <a:rPr lang="en-US" sz="2600" smtClean="0"/>
              <a:t>Peripheral neuropathy.</a:t>
            </a:r>
          </a:p>
          <a:p>
            <a:pPr marL="514350" indent="-514350" eaLnBrk="1" fontAlgn="auto" hangingPunct="1">
              <a:spcAft>
                <a:spcPts val="0"/>
              </a:spcAft>
              <a:buClr>
                <a:schemeClr val="accent3"/>
              </a:buClr>
              <a:buFont typeface="Arial" charset="0"/>
              <a:buAutoNum type="arabicPeriod" startAt="5"/>
              <a:defRPr/>
            </a:pPr>
            <a:r>
              <a:rPr lang="en-US" u="sng" smtClean="0"/>
              <a:t>Pulmonary manifestations:</a:t>
            </a:r>
          </a:p>
          <a:p>
            <a:pPr marL="914400" lvl="1" indent="-514350" eaLnBrk="1" fontAlgn="auto" hangingPunct="1">
              <a:spcAft>
                <a:spcPts val="0"/>
              </a:spcAft>
              <a:buFont typeface="Wingdings 2"/>
              <a:buChar char=""/>
              <a:defRPr/>
            </a:pPr>
            <a:r>
              <a:rPr lang="en-US" sz="2600" smtClean="0"/>
              <a:t>Pulmonary edema due to fluid overload</a:t>
            </a:r>
          </a:p>
          <a:p>
            <a:pPr marL="914400" lvl="1" indent="-514350" eaLnBrk="1" fontAlgn="auto" hangingPunct="1">
              <a:spcAft>
                <a:spcPts val="0"/>
              </a:spcAft>
              <a:buFont typeface="Wingdings 2"/>
              <a:buChar char=""/>
              <a:defRPr/>
            </a:pPr>
            <a:r>
              <a:rPr lang="en-US" sz="2600" smtClean="0"/>
              <a:t>Hyperventilation( Kussmaul breathing) due to metabolic acidosis.--Pleuritic pain due to pericarditis.</a:t>
            </a:r>
          </a:p>
        </p:txBody>
      </p:sp>
      <p:sp>
        <p:nvSpPr>
          <p:cNvPr id="4" name="Slide Number Placeholder 3"/>
          <p:cNvSpPr>
            <a:spLocks noGrp="1"/>
          </p:cNvSpPr>
          <p:nvPr>
            <p:ph type="sldNum" sz="quarter" idx="12"/>
          </p:nvPr>
        </p:nvSpPr>
        <p:spPr/>
        <p:txBody>
          <a:bodyPr/>
          <a:lstStyle/>
          <a:p>
            <a:pPr>
              <a:defRPr/>
            </a:pPr>
            <a:fld id="{A5E6861E-3C3C-4F40-9231-9E3E4559899C}" type="slidenum">
              <a:rPr lang="en-US" smtClean="0"/>
              <a:pPr>
                <a:defRPr/>
              </a:pPr>
              <a:t>99</a:t>
            </a:fld>
            <a:endParaRPr lang="en-US"/>
          </a:p>
        </p:txBody>
      </p:sp>
      <p:sp>
        <p:nvSpPr>
          <p:cNvPr id="5" name="Footer Placeholder 4"/>
          <p:cNvSpPr>
            <a:spLocks noGrp="1"/>
          </p:cNvSpPr>
          <p:nvPr>
            <p:ph type="ftr" sz="quarter" idx="11"/>
          </p:nvPr>
        </p:nvSpPr>
        <p:spPr/>
        <p:txBody>
          <a:bodyPr/>
          <a:lstStyle/>
          <a:p>
            <a:pPr>
              <a:defRPr/>
            </a:pPr>
            <a:r>
              <a:rPr lang="en-US" smtClean="0"/>
              <a:t>SAMMIE</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Apex</Template>
  <TotalTime>4707</TotalTime>
  <Words>10547</Words>
  <Application>Microsoft Office PowerPoint</Application>
  <PresentationFormat>On-screen Show (4:3)</PresentationFormat>
  <Paragraphs>1286</Paragraphs>
  <Slides>137</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137</vt:i4>
      </vt:variant>
    </vt:vector>
  </HeadingPairs>
  <TitlesOfParts>
    <vt:vector size="139" baseType="lpstr">
      <vt:lpstr>Flow</vt:lpstr>
      <vt:lpstr>Presentation</vt:lpstr>
      <vt:lpstr>Slide 1</vt:lpstr>
      <vt:lpstr> COURSE OBJECTIVES</vt:lpstr>
      <vt:lpstr>Slide 3</vt:lpstr>
      <vt:lpstr>Slide 4</vt:lpstr>
      <vt:lpstr>The nephron consists of a glomerulus which has tufts of capillaries supplied with blood by the afferent arteriole and drained by the efferent arteriole.  The glomerulus at the base forms a tubule that is divided into 3 parts- proximal tubule, loop of henle and distal tubule. The distal tubules join to form collecting ducts approx. 20mm long. The ducts connect to the renal pyramids(8-18 pyramids), the pyramids drain into minor calyces(4-13) which drain into(2-3) major calices that open into the renal pelvis. Each renal pelvis gives rise to a ureter which is approx 25 cm. it connects each kidney to the bladder.     </vt:lpstr>
      <vt:lpstr>FUNCTIONS OF THE KIDNEYS</vt:lpstr>
      <vt:lpstr>Slide 7</vt:lpstr>
      <vt:lpstr>Slide 8</vt:lpstr>
      <vt:lpstr>ASSESSMENT OF THE RENAL SYSTEM</vt:lpstr>
      <vt:lpstr>Slide 10</vt:lpstr>
      <vt:lpstr>Slide 11</vt:lpstr>
      <vt:lpstr>Slide 12</vt:lpstr>
      <vt:lpstr>DIAGNOSTIC EVALUATION</vt:lpstr>
      <vt:lpstr>Slide 14</vt:lpstr>
      <vt:lpstr>Slide 15</vt:lpstr>
      <vt:lpstr>Slide 16</vt:lpstr>
      <vt:lpstr>Slide 17</vt:lpstr>
      <vt:lpstr>Slide 18</vt:lpstr>
      <vt:lpstr>Pathophysiology </vt:lpstr>
      <vt:lpstr>CLINICAL MANIFESTATIONS</vt:lpstr>
      <vt:lpstr>Medical management</vt:lpstr>
      <vt:lpstr>Slide 22</vt:lpstr>
      <vt:lpstr>Slide 23</vt:lpstr>
      <vt:lpstr>CHRONIC GLOMERULONEPHRITIS</vt:lpstr>
      <vt:lpstr>CLINICAL MANIFESTATIONS</vt:lpstr>
      <vt:lpstr>Assessment and diagnostic findings</vt:lpstr>
      <vt:lpstr>MEDICAL MANAGEMENT</vt:lpstr>
      <vt:lpstr>Nursing management</vt:lpstr>
      <vt:lpstr>NEPHROTIC SYNDROME</vt:lpstr>
      <vt:lpstr>Slide 30</vt:lpstr>
      <vt:lpstr>PATHOPHYSIOLOGY</vt:lpstr>
      <vt:lpstr>Slide 32</vt:lpstr>
      <vt:lpstr>Slide 33</vt:lpstr>
      <vt:lpstr>Slide 34</vt:lpstr>
      <vt:lpstr>Slide 35</vt:lpstr>
      <vt:lpstr>Slide 36</vt:lpstr>
      <vt:lpstr>Slide 37</vt:lpstr>
      <vt:lpstr>Slide 38</vt:lpstr>
      <vt:lpstr>Slide 39</vt:lpstr>
      <vt:lpstr>Slide 40</vt:lpstr>
      <vt:lpstr>NURSING MANAGEMENT ( ACUTE &amp; CHRONIC)</vt:lpstr>
      <vt:lpstr>Slide 42</vt:lpstr>
      <vt:lpstr>CYSTITIS </vt:lpstr>
      <vt:lpstr>Slide 44</vt:lpstr>
      <vt:lpstr>URETHRITIS</vt:lpstr>
      <vt:lpstr>Slide 46</vt:lpstr>
      <vt:lpstr>NURSING MANAGEMENT OF A PATIENT WITH LOWER URINARY TRACT INFECTION( cystitis &amp; urethritis)</vt:lpstr>
      <vt:lpstr>Slide 48</vt:lpstr>
      <vt:lpstr>Slide 49</vt:lpstr>
      <vt:lpstr>Slide 50</vt:lpstr>
      <vt:lpstr>CLINICAL  MANIFESTATIONS</vt:lpstr>
      <vt:lpstr>Slide 52</vt:lpstr>
      <vt:lpstr>Diagram: Renal colic location </vt:lpstr>
      <vt:lpstr>Medical management</vt:lpstr>
      <vt:lpstr>Nutritional management</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CANCER OF THE BLADDER</vt:lpstr>
      <vt:lpstr>Slide 70</vt:lpstr>
      <vt:lpstr>Slide 71</vt:lpstr>
      <vt:lpstr>Slide 72</vt:lpstr>
      <vt:lpstr>Slide 73</vt:lpstr>
      <vt:lpstr>Slide 74</vt:lpstr>
      <vt:lpstr>POLYCYSTIC KIDNEY DISEASE</vt:lpstr>
      <vt:lpstr>Slide 76</vt:lpstr>
      <vt:lpstr>Slide 77</vt:lpstr>
      <vt:lpstr>RENAL FAILURE</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Usually a graft is created when the patients vessels are not suitable for creation of a fistula e.g those with compromised vascular system as in DM. </vt:lpstr>
      <vt:lpstr>Slide 125</vt:lpstr>
      <vt:lpstr>Slide 126</vt:lpstr>
      <vt:lpstr>Slide 127</vt:lpstr>
      <vt:lpstr>Slide 128</vt:lpstr>
      <vt:lpstr>Slide 129</vt:lpstr>
      <vt:lpstr>Slide 130</vt:lpstr>
      <vt:lpstr>Slide 131</vt:lpstr>
      <vt:lpstr>Slide 132</vt:lpstr>
      <vt:lpstr>Slide 133</vt:lpstr>
      <vt:lpstr>Slide 134</vt:lpstr>
      <vt:lpstr>Peritoneal dialysis</vt:lpstr>
      <vt:lpstr>Slide 136</vt:lpstr>
      <vt:lpstr>Slide 137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GENITO-URINARY DISORDERS MISS KARANJA</dc:title>
  <dc:creator>NGENDO</dc:creator>
  <cp:lastModifiedBy>User</cp:lastModifiedBy>
  <cp:revision>301</cp:revision>
  <dcterms:created xsi:type="dcterms:W3CDTF">2011-01-14T08:12:13Z</dcterms:created>
  <dcterms:modified xsi:type="dcterms:W3CDTF">2014-01-29T03:46:47Z</dcterms:modified>
</cp:coreProperties>
</file>