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70" r:id="rId1"/>
  </p:sldMasterIdLst>
  <p:notesMasterIdLst>
    <p:notesMasterId r:id="rId134"/>
  </p:notesMasterIdLst>
  <p:handoutMasterIdLst>
    <p:handoutMasterId r:id="rId135"/>
  </p:handoutMasterIdLst>
  <p:sldIdLst>
    <p:sldId id="256" r:id="rId2"/>
    <p:sldId id="396" r:id="rId3"/>
    <p:sldId id="397" r:id="rId4"/>
    <p:sldId id="398" r:id="rId5"/>
    <p:sldId id="399" r:id="rId6"/>
    <p:sldId id="400" r:id="rId7"/>
    <p:sldId id="259" r:id="rId8"/>
    <p:sldId id="260" r:id="rId9"/>
    <p:sldId id="401" r:id="rId10"/>
    <p:sldId id="402" r:id="rId11"/>
    <p:sldId id="403" r:id="rId12"/>
    <p:sldId id="404" r:id="rId13"/>
    <p:sldId id="405" r:id="rId14"/>
    <p:sldId id="276" r:id="rId15"/>
    <p:sldId id="263" r:id="rId16"/>
    <p:sldId id="502" r:id="rId17"/>
    <p:sldId id="265" r:id="rId18"/>
    <p:sldId id="266" r:id="rId19"/>
    <p:sldId id="267" r:id="rId20"/>
    <p:sldId id="268" r:id="rId21"/>
    <p:sldId id="269" r:id="rId22"/>
    <p:sldId id="270" r:id="rId23"/>
    <p:sldId id="271" r:id="rId24"/>
    <p:sldId id="431" r:id="rId25"/>
    <p:sldId id="432" r:id="rId26"/>
    <p:sldId id="433" r:id="rId27"/>
    <p:sldId id="532" r:id="rId28"/>
    <p:sldId id="434" r:id="rId29"/>
    <p:sldId id="435" r:id="rId30"/>
    <p:sldId id="436" r:id="rId31"/>
    <p:sldId id="437" r:id="rId32"/>
    <p:sldId id="438" r:id="rId33"/>
    <p:sldId id="439" r:id="rId34"/>
    <p:sldId id="441" r:id="rId35"/>
    <p:sldId id="533" r:id="rId36"/>
    <p:sldId id="442" r:id="rId37"/>
    <p:sldId id="443" r:id="rId38"/>
    <p:sldId id="444" r:id="rId39"/>
    <p:sldId id="464" r:id="rId40"/>
    <p:sldId id="449" r:id="rId41"/>
    <p:sldId id="450" r:id="rId42"/>
    <p:sldId id="451" r:id="rId43"/>
    <p:sldId id="452" r:id="rId44"/>
    <p:sldId id="453" r:id="rId45"/>
    <p:sldId id="455" r:id="rId46"/>
    <p:sldId id="456" r:id="rId47"/>
    <p:sldId id="457" r:id="rId48"/>
    <p:sldId id="465" r:id="rId49"/>
    <p:sldId id="466" r:id="rId50"/>
    <p:sldId id="469" r:id="rId51"/>
    <p:sldId id="531" r:id="rId52"/>
    <p:sldId id="494" r:id="rId53"/>
    <p:sldId id="492" r:id="rId54"/>
    <p:sldId id="472" r:id="rId55"/>
    <p:sldId id="473" r:id="rId56"/>
    <p:sldId id="474" r:id="rId57"/>
    <p:sldId id="475" r:id="rId58"/>
    <p:sldId id="480" r:id="rId59"/>
    <p:sldId id="481" r:id="rId60"/>
    <p:sldId id="482" r:id="rId61"/>
    <p:sldId id="495" r:id="rId62"/>
    <p:sldId id="486" r:id="rId63"/>
    <p:sldId id="489" r:id="rId64"/>
    <p:sldId id="491" r:id="rId65"/>
    <p:sldId id="546" r:id="rId66"/>
    <p:sldId id="547" r:id="rId67"/>
    <p:sldId id="548" r:id="rId68"/>
    <p:sldId id="407" r:id="rId69"/>
    <p:sldId id="408" r:id="rId70"/>
    <p:sldId id="409" r:id="rId71"/>
    <p:sldId id="410" r:id="rId72"/>
    <p:sldId id="411" r:id="rId73"/>
    <p:sldId id="412" r:id="rId74"/>
    <p:sldId id="413" r:id="rId75"/>
    <p:sldId id="415" r:id="rId76"/>
    <p:sldId id="417" r:id="rId77"/>
    <p:sldId id="418" r:id="rId78"/>
    <p:sldId id="543" r:id="rId79"/>
    <p:sldId id="419" r:id="rId80"/>
    <p:sldId id="545" r:id="rId81"/>
    <p:sldId id="429" r:id="rId82"/>
    <p:sldId id="544" r:id="rId83"/>
    <p:sldId id="420" r:id="rId84"/>
    <p:sldId id="421" r:id="rId85"/>
    <p:sldId id="422" r:id="rId86"/>
    <p:sldId id="423" r:id="rId87"/>
    <p:sldId id="430" r:id="rId88"/>
    <p:sldId id="503" r:id="rId89"/>
    <p:sldId id="498" r:id="rId90"/>
    <p:sldId id="500" r:id="rId91"/>
    <p:sldId id="504" r:id="rId92"/>
    <p:sldId id="505" r:id="rId93"/>
    <p:sldId id="506" r:id="rId94"/>
    <p:sldId id="507" r:id="rId95"/>
    <p:sldId id="508" r:id="rId96"/>
    <p:sldId id="526" r:id="rId97"/>
    <p:sldId id="527" r:id="rId98"/>
    <p:sldId id="528" r:id="rId99"/>
    <p:sldId id="529" r:id="rId100"/>
    <p:sldId id="316" r:id="rId101"/>
    <p:sldId id="530" r:id="rId102"/>
    <p:sldId id="317" r:id="rId103"/>
    <p:sldId id="327" r:id="rId104"/>
    <p:sldId id="329" r:id="rId105"/>
    <p:sldId id="330" r:id="rId106"/>
    <p:sldId id="331" r:id="rId107"/>
    <p:sldId id="509" r:id="rId108"/>
    <p:sldId id="510" r:id="rId109"/>
    <p:sldId id="511" r:id="rId110"/>
    <p:sldId id="512" r:id="rId111"/>
    <p:sldId id="513" r:id="rId112"/>
    <p:sldId id="514" r:id="rId113"/>
    <p:sldId id="515" r:id="rId114"/>
    <p:sldId id="516" r:id="rId115"/>
    <p:sldId id="517" r:id="rId116"/>
    <p:sldId id="518" r:id="rId117"/>
    <p:sldId id="519" r:id="rId118"/>
    <p:sldId id="520" r:id="rId119"/>
    <p:sldId id="521" r:id="rId120"/>
    <p:sldId id="534" r:id="rId121"/>
    <p:sldId id="535" r:id="rId122"/>
    <p:sldId id="536" r:id="rId123"/>
    <p:sldId id="537" r:id="rId124"/>
    <p:sldId id="538" r:id="rId125"/>
    <p:sldId id="539" r:id="rId126"/>
    <p:sldId id="540" r:id="rId127"/>
    <p:sldId id="541" r:id="rId128"/>
    <p:sldId id="542" r:id="rId129"/>
    <p:sldId id="522" r:id="rId130"/>
    <p:sldId id="523" r:id="rId131"/>
    <p:sldId id="524" r:id="rId132"/>
    <p:sldId id="525" r:id="rId1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4660"/>
  </p:normalViewPr>
  <p:slideViewPr>
    <p:cSldViewPr>
      <p:cViewPr varScale="1">
        <p:scale>
          <a:sx n="50" d="100"/>
          <a:sy n="50" d="100"/>
        </p:scale>
        <p:origin x="-1373"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theme" Target="theme/theme1.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notesMaster" Target="notesMasters/notesMaster1.xml" /><Relationship Id="rId139"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slide" Target="slides/slide128.xml" /><Relationship Id="rId137" Type="http://schemas.openxmlformats.org/officeDocument/2006/relationships/viewProps" Target="view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slide" Target="slides/slide13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presProps" Target="presProps.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847D60-D7FA-4B12-9A74-E09C28D97C8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FD48912D-E9EB-48C4-BBED-1C7441EFBFE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10A7AFC-932E-4555-AC50-9B7203409DF8}" type="datetimeFigureOut">
              <a:rPr lang="en-US"/>
              <a:pPr>
                <a:defRPr/>
              </a:pPr>
              <a:t>6/30/2021</a:t>
            </a:fld>
            <a:endParaRPr lang="en-US"/>
          </a:p>
        </p:txBody>
      </p:sp>
      <p:sp>
        <p:nvSpPr>
          <p:cNvPr id="4" name="Slide Image Placeholder 3">
            <a:extLst>
              <a:ext uri="{FF2B5EF4-FFF2-40B4-BE49-F238E27FC236}">
                <a16:creationId xmlns:a16="http://schemas.microsoft.com/office/drawing/2014/main" id="{DF36A0DF-D364-454E-9400-15902C199CD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F06EB4B-F675-49E3-9C21-1399ED1C774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6D93EFF-F737-4D42-9AAB-3690A692F99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95333CED-8638-4647-8471-3F4FB1B4D51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52E60E8-DF4C-4F2A-9A86-56F954EC039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B525CDAF-0ECD-4BC5-AF91-05FE3F9869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id="{73F50BD2-BA97-485C-8449-021CB58601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en-US"/>
          </a:p>
        </p:txBody>
      </p:sp>
      <p:sp>
        <p:nvSpPr>
          <p:cNvPr id="20484" name="Slide Number Placeholder 3">
            <a:extLst>
              <a:ext uri="{FF2B5EF4-FFF2-40B4-BE49-F238E27FC236}">
                <a16:creationId xmlns:a16="http://schemas.microsoft.com/office/drawing/2014/main" id="{C5B8E207-E1C7-4F2E-8737-DBB50965A23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2E780A1-6AD2-4554-969F-9B7639234ADF}"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B6AD2785-2C06-4EFD-B29E-6AE513E059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a:extLst>
              <a:ext uri="{FF2B5EF4-FFF2-40B4-BE49-F238E27FC236}">
                <a16:creationId xmlns:a16="http://schemas.microsoft.com/office/drawing/2014/main" id="{3EE49B9B-CC5A-4469-ABB2-66B2CE5015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en-US"/>
          </a:p>
        </p:txBody>
      </p:sp>
      <p:sp>
        <p:nvSpPr>
          <p:cNvPr id="4" name="Slide Number Placeholder 3">
            <a:extLst>
              <a:ext uri="{FF2B5EF4-FFF2-40B4-BE49-F238E27FC236}">
                <a16:creationId xmlns:a16="http://schemas.microsoft.com/office/drawing/2014/main" id="{B90A555B-56B5-464A-ABEF-91546732540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8CB407-D40E-4130-9081-72A404DCB637}" type="slidenum">
              <a:rPr lang="en-US" altLang="en-US">
                <a:latin typeface="Calibri" panose="020F0502020204030204" pitchFamily="34" charset="0"/>
              </a:rPr>
              <a:pPr eaLnBrk="1" hangingPunct="1"/>
              <a:t>62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48FC8A66-69F4-474B-A6CC-611C26FA78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id="{AAAF822C-F8C4-4DD0-8610-22AD7C02AD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en-US"/>
          </a:p>
        </p:txBody>
      </p:sp>
      <p:sp>
        <p:nvSpPr>
          <p:cNvPr id="4" name="Slide Number Placeholder 3">
            <a:extLst>
              <a:ext uri="{FF2B5EF4-FFF2-40B4-BE49-F238E27FC236}">
                <a16:creationId xmlns:a16="http://schemas.microsoft.com/office/drawing/2014/main" id="{D47EAFAE-C7A7-4F0E-A752-FB4AD0257A68}"/>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913F5E-D859-4943-9576-590AFA4F1055}" type="slidenum">
              <a:rPr lang="en-US" altLang="en-US">
                <a:latin typeface="Calibri" panose="020F0502020204030204" pitchFamily="34" charset="0"/>
              </a:rPr>
              <a:pPr eaLnBrk="1" hangingPunct="1"/>
              <a:t>88</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61584116-4F28-4719-9101-2459FD5B42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5" name="Notes Placeholder 2">
            <a:extLst>
              <a:ext uri="{FF2B5EF4-FFF2-40B4-BE49-F238E27FC236}">
                <a16:creationId xmlns:a16="http://schemas.microsoft.com/office/drawing/2014/main" id="{80544D66-EE5D-404A-BA5C-FCB3D46D4F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en-US"/>
          </a:p>
        </p:txBody>
      </p:sp>
      <p:sp>
        <p:nvSpPr>
          <p:cNvPr id="4" name="Slide Number Placeholder 3">
            <a:extLst>
              <a:ext uri="{FF2B5EF4-FFF2-40B4-BE49-F238E27FC236}">
                <a16:creationId xmlns:a16="http://schemas.microsoft.com/office/drawing/2014/main" id="{9C1F291E-E0FD-4D39-88D0-D4BF0E80C7F9}"/>
              </a:ext>
            </a:extLst>
          </p:cNvPr>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B42568-945E-4552-BDFF-E990549A84AD}" type="slidenum">
              <a:rPr lang="en-US" altLang="en-US">
                <a:latin typeface="Calibri" panose="020F0502020204030204" pitchFamily="34" charset="0"/>
              </a:rPr>
              <a:pPr eaLnBrk="1" hangingPunct="1"/>
              <a:t>91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28D5371A-52F1-462B-9F11-6DCB1BDF7A70}"/>
              </a:ext>
            </a:extLst>
          </p:cNvPr>
          <p:cNvSpPr>
            <a:spLocks noGrp="1"/>
          </p:cNvSpPr>
          <p:nvPr>
            <p:ph type="dt" sz="half" idx="10"/>
          </p:nvPr>
        </p:nvSpPr>
        <p:spPr/>
        <p:txBody>
          <a:bodyPr/>
          <a:lstStyle>
            <a:lvl1pPr>
              <a:defRPr/>
            </a:lvl1pPr>
          </a:lstStyle>
          <a:p>
            <a:pPr>
              <a:defRPr/>
            </a:pPr>
            <a:fld id="{0753FAF9-CDCF-4BEF-B8D2-E3F0DA316A7D}" type="datetimeFigureOut">
              <a:rPr lang="en-US"/>
              <a:pPr>
                <a:defRPr/>
              </a:pPr>
              <a:t>6/30/2021</a:t>
            </a:fld>
            <a:endParaRPr lang="en-US"/>
          </a:p>
        </p:txBody>
      </p:sp>
      <p:sp>
        <p:nvSpPr>
          <p:cNvPr id="5" name="Footer Placeholder 4">
            <a:extLst>
              <a:ext uri="{FF2B5EF4-FFF2-40B4-BE49-F238E27FC236}">
                <a16:creationId xmlns:a16="http://schemas.microsoft.com/office/drawing/2014/main" id="{90D743F3-60EF-4C0B-9AC6-CAEC6B5E0F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85FF6D0-3555-45F4-BDB3-FB01E226DD93}"/>
              </a:ext>
            </a:extLst>
          </p:cNvPr>
          <p:cNvSpPr>
            <a:spLocks noGrp="1"/>
          </p:cNvSpPr>
          <p:nvPr>
            <p:ph type="sldNum" sz="quarter" idx="12"/>
          </p:nvPr>
        </p:nvSpPr>
        <p:spPr/>
        <p:txBody>
          <a:bodyPr/>
          <a:lstStyle>
            <a:lvl1pPr>
              <a:defRPr/>
            </a:lvl1pPr>
          </a:lstStyle>
          <a:p>
            <a:fld id="{AE4FAF01-BED6-4F09-9B00-9A22490558C8}" type="slidenum">
              <a:rPr lang="en-US" altLang="en-US"/>
              <a:pPr/>
              <a:t>‹#›</a:t>
            </a:fld>
            <a:endParaRPr lang="en-US" altLang="en-US"/>
          </a:p>
        </p:txBody>
      </p:sp>
    </p:spTree>
    <p:extLst>
      <p:ext uri="{BB962C8B-B14F-4D97-AF65-F5344CB8AC3E}">
        <p14:creationId xmlns:p14="http://schemas.microsoft.com/office/powerpoint/2010/main" val="2465043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E39FAD6-B6EE-42E3-B257-E3132F163457}"/>
              </a:ext>
            </a:extLst>
          </p:cNvPr>
          <p:cNvSpPr>
            <a:spLocks noGrp="1"/>
          </p:cNvSpPr>
          <p:nvPr>
            <p:ph type="dt" sz="half" idx="10"/>
          </p:nvPr>
        </p:nvSpPr>
        <p:spPr/>
        <p:txBody>
          <a:bodyPr/>
          <a:lstStyle>
            <a:lvl1pPr>
              <a:defRPr/>
            </a:lvl1pPr>
          </a:lstStyle>
          <a:p>
            <a:pPr>
              <a:defRPr/>
            </a:pPr>
            <a:fld id="{DE4839B9-62F9-42EC-82C4-43E6602D2701}" type="datetimeFigureOut">
              <a:rPr lang="en-US"/>
              <a:pPr>
                <a:defRPr/>
              </a:pPr>
              <a:t>6/30/2021</a:t>
            </a:fld>
            <a:endParaRPr lang="en-US"/>
          </a:p>
        </p:txBody>
      </p:sp>
      <p:sp>
        <p:nvSpPr>
          <p:cNvPr id="5" name="Footer Placeholder 4">
            <a:extLst>
              <a:ext uri="{FF2B5EF4-FFF2-40B4-BE49-F238E27FC236}">
                <a16:creationId xmlns:a16="http://schemas.microsoft.com/office/drawing/2014/main" id="{B1EA98EF-E3AF-4B27-8D6D-D3ACF76B7C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2D4357-9ACB-43DC-8436-9CE15926D3A7}"/>
              </a:ext>
            </a:extLst>
          </p:cNvPr>
          <p:cNvSpPr>
            <a:spLocks noGrp="1"/>
          </p:cNvSpPr>
          <p:nvPr>
            <p:ph type="sldNum" sz="quarter" idx="12"/>
          </p:nvPr>
        </p:nvSpPr>
        <p:spPr/>
        <p:txBody>
          <a:bodyPr/>
          <a:lstStyle>
            <a:lvl1pPr>
              <a:defRPr/>
            </a:lvl1pPr>
          </a:lstStyle>
          <a:p>
            <a:fld id="{A17E30EF-D2DB-4048-AF33-E4B11AF22120}" type="slidenum">
              <a:rPr lang="en-US" altLang="en-US"/>
              <a:pPr/>
              <a:t>‹#›</a:t>
            </a:fld>
            <a:endParaRPr lang="en-US" altLang="en-US"/>
          </a:p>
        </p:txBody>
      </p:sp>
    </p:spTree>
    <p:extLst>
      <p:ext uri="{BB962C8B-B14F-4D97-AF65-F5344CB8AC3E}">
        <p14:creationId xmlns:p14="http://schemas.microsoft.com/office/powerpoint/2010/main" val="197236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B565C65-24CE-4EC3-A681-E837E717EA5A}"/>
              </a:ext>
            </a:extLst>
          </p:cNvPr>
          <p:cNvSpPr>
            <a:spLocks noGrp="1"/>
          </p:cNvSpPr>
          <p:nvPr>
            <p:ph type="dt" sz="half" idx="10"/>
          </p:nvPr>
        </p:nvSpPr>
        <p:spPr/>
        <p:txBody>
          <a:bodyPr/>
          <a:lstStyle>
            <a:lvl1pPr>
              <a:defRPr/>
            </a:lvl1pPr>
          </a:lstStyle>
          <a:p>
            <a:pPr>
              <a:defRPr/>
            </a:pPr>
            <a:fld id="{919796C5-10ED-4A5A-9F49-AED4D96F6394}" type="datetimeFigureOut">
              <a:rPr lang="en-US"/>
              <a:pPr>
                <a:defRPr/>
              </a:pPr>
              <a:t>6/30/2021</a:t>
            </a:fld>
            <a:endParaRPr lang="en-US"/>
          </a:p>
        </p:txBody>
      </p:sp>
      <p:sp>
        <p:nvSpPr>
          <p:cNvPr id="5" name="Footer Placeholder 4">
            <a:extLst>
              <a:ext uri="{FF2B5EF4-FFF2-40B4-BE49-F238E27FC236}">
                <a16:creationId xmlns:a16="http://schemas.microsoft.com/office/drawing/2014/main" id="{B7719469-040E-4AB6-90C7-ED31C51551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F43B55-565E-4656-991A-9C71E6B9A571}"/>
              </a:ext>
            </a:extLst>
          </p:cNvPr>
          <p:cNvSpPr>
            <a:spLocks noGrp="1"/>
          </p:cNvSpPr>
          <p:nvPr>
            <p:ph type="sldNum" sz="quarter" idx="12"/>
          </p:nvPr>
        </p:nvSpPr>
        <p:spPr/>
        <p:txBody>
          <a:bodyPr/>
          <a:lstStyle>
            <a:lvl1pPr>
              <a:defRPr/>
            </a:lvl1pPr>
          </a:lstStyle>
          <a:p>
            <a:fld id="{24AD13F0-C72E-421B-81B1-8AFB297DAA56}" type="slidenum">
              <a:rPr lang="en-US" altLang="en-US"/>
              <a:pPr/>
              <a:t>‹#›</a:t>
            </a:fld>
            <a:endParaRPr lang="en-US" altLang="en-US"/>
          </a:p>
        </p:txBody>
      </p:sp>
    </p:spTree>
    <p:extLst>
      <p:ext uri="{BB962C8B-B14F-4D97-AF65-F5344CB8AC3E}">
        <p14:creationId xmlns:p14="http://schemas.microsoft.com/office/powerpoint/2010/main" val="51957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3CC079D-547A-4C38-8748-8D6C1F034921}"/>
              </a:ext>
            </a:extLst>
          </p:cNvPr>
          <p:cNvSpPr>
            <a:spLocks noGrp="1"/>
          </p:cNvSpPr>
          <p:nvPr>
            <p:ph type="dt" sz="half" idx="10"/>
          </p:nvPr>
        </p:nvSpPr>
        <p:spPr/>
        <p:txBody>
          <a:bodyPr/>
          <a:lstStyle>
            <a:lvl1pPr>
              <a:defRPr/>
            </a:lvl1pPr>
          </a:lstStyle>
          <a:p>
            <a:pPr>
              <a:defRPr/>
            </a:pPr>
            <a:fld id="{D7B1E5FC-A06B-4A9F-843D-DDEF136BCCB7}" type="datetimeFigureOut">
              <a:rPr lang="en-US"/>
              <a:pPr>
                <a:defRPr/>
              </a:pPr>
              <a:t>6/30/2021</a:t>
            </a:fld>
            <a:endParaRPr lang="en-US"/>
          </a:p>
        </p:txBody>
      </p:sp>
      <p:sp>
        <p:nvSpPr>
          <p:cNvPr id="5" name="Footer Placeholder 4">
            <a:extLst>
              <a:ext uri="{FF2B5EF4-FFF2-40B4-BE49-F238E27FC236}">
                <a16:creationId xmlns:a16="http://schemas.microsoft.com/office/drawing/2014/main" id="{E628005F-3A42-4B80-A739-6FEC1DABC3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AA842A6-5852-4B4C-931A-3EEDD19B2BF9}"/>
              </a:ext>
            </a:extLst>
          </p:cNvPr>
          <p:cNvSpPr>
            <a:spLocks noGrp="1"/>
          </p:cNvSpPr>
          <p:nvPr>
            <p:ph type="sldNum" sz="quarter" idx="12"/>
          </p:nvPr>
        </p:nvSpPr>
        <p:spPr/>
        <p:txBody>
          <a:bodyPr/>
          <a:lstStyle>
            <a:lvl1pPr>
              <a:defRPr/>
            </a:lvl1pPr>
          </a:lstStyle>
          <a:p>
            <a:fld id="{F4BC8C35-96FF-43EA-9270-2664A3883700}" type="slidenum">
              <a:rPr lang="en-US" altLang="en-US"/>
              <a:pPr/>
              <a:t>‹#›</a:t>
            </a:fld>
            <a:endParaRPr lang="en-US" altLang="en-US"/>
          </a:p>
        </p:txBody>
      </p:sp>
    </p:spTree>
    <p:extLst>
      <p:ext uri="{BB962C8B-B14F-4D97-AF65-F5344CB8AC3E}">
        <p14:creationId xmlns:p14="http://schemas.microsoft.com/office/powerpoint/2010/main" val="84945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258C8E-EB4B-4E59-9190-DCDCE38AB271}"/>
              </a:ext>
            </a:extLst>
          </p:cNvPr>
          <p:cNvSpPr>
            <a:spLocks noGrp="1"/>
          </p:cNvSpPr>
          <p:nvPr>
            <p:ph type="dt" sz="half" idx="10"/>
          </p:nvPr>
        </p:nvSpPr>
        <p:spPr/>
        <p:txBody>
          <a:bodyPr/>
          <a:lstStyle>
            <a:lvl1pPr>
              <a:defRPr/>
            </a:lvl1pPr>
          </a:lstStyle>
          <a:p>
            <a:pPr>
              <a:defRPr/>
            </a:pPr>
            <a:fld id="{D8DE9785-2D48-4078-A36C-7AB842577800}" type="datetimeFigureOut">
              <a:rPr lang="en-US"/>
              <a:pPr>
                <a:defRPr/>
              </a:pPr>
              <a:t>6/30/2021</a:t>
            </a:fld>
            <a:endParaRPr lang="en-US"/>
          </a:p>
        </p:txBody>
      </p:sp>
      <p:sp>
        <p:nvSpPr>
          <p:cNvPr id="5" name="Footer Placeholder 4">
            <a:extLst>
              <a:ext uri="{FF2B5EF4-FFF2-40B4-BE49-F238E27FC236}">
                <a16:creationId xmlns:a16="http://schemas.microsoft.com/office/drawing/2014/main" id="{8FCC4A8E-54FD-4BCD-8F53-6763975D4AC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DE2A2E-354F-4342-B3BA-4374F3F1FE4F}"/>
              </a:ext>
            </a:extLst>
          </p:cNvPr>
          <p:cNvSpPr>
            <a:spLocks noGrp="1"/>
          </p:cNvSpPr>
          <p:nvPr>
            <p:ph type="sldNum" sz="quarter" idx="12"/>
          </p:nvPr>
        </p:nvSpPr>
        <p:spPr/>
        <p:txBody>
          <a:bodyPr/>
          <a:lstStyle>
            <a:lvl1pPr>
              <a:defRPr/>
            </a:lvl1pPr>
          </a:lstStyle>
          <a:p>
            <a:fld id="{CC0E71F1-8F1D-4362-B843-7F643C30A7E2}" type="slidenum">
              <a:rPr lang="en-US" altLang="en-US"/>
              <a:pPr/>
              <a:t>‹#›</a:t>
            </a:fld>
            <a:endParaRPr lang="en-US" altLang="en-US"/>
          </a:p>
        </p:txBody>
      </p:sp>
    </p:spTree>
    <p:extLst>
      <p:ext uri="{BB962C8B-B14F-4D97-AF65-F5344CB8AC3E}">
        <p14:creationId xmlns:p14="http://schemas.microsoft.com/office/powerpoint/2010/main" val="287967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3">
            <a:extLst>
              <a:ext uri="{FF2B5EF4-FFF2-40B4-BE49-F238E27FC236}">
                <a16:creationId xmlns:a16="http://schemas.microsoft.com/office/drawing/2014/main" id="{01BED14E-0583-4505-9642-437DD7E8009F}"/>
              </a:ext>
            </a:extLst>
          </p:cNvPr>
          <p:cNvSpPr>
            <a:spLocks noGrp="1"/>
          </p:cNvSpPr>
          <p:nvPr>
            <p:ph type="dt" sz="half" idx="10"/>
          </p:nvPr>
        </p:nvSpPr>
        <p:spPr/>
        <p:txBody>
          <a:bodyPr/>
          <a:lstStyle>
            <a:lvl1pPr>
              <a:defRPr/>
            </a:lvl1pPr>
          </a:lstStyle>
          <a:p>
            <a:pPr>
              <a:defRPr/>
            </a:pPr>
            <a:fld id="{0B6930E0-E826-436D-8528-B90D3B17FA0E}" type="datetimeFigureOut">
              <a:rPr lang="en-US"/>
              <a:pPr>
                <a:defRPr/>
              </a:pPr>
              <a:t>6/30/2021</a:t>
            </a:fld>
            <a:endParaRPr lang="en-US"/>
          </a:p>
        </p:txBody>
      </p:sp>
      <p:sp>
        <p:nvSpPr>
          <p:cNvPr id="6" name="Footer Placeholder 4">
            <a:extLst>
              <a:ext uri="{FF2B5EF4-FFF2-40B4-BE49-F238E27FC236}">
                <a16:creationId xmlns:a16="http://schemas.microsoft.com/office/drawing/2014/main" id="{022CED58-DB5C-4183-8A04-780CA9C0E97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614E18A-1475-498A-ABBB-D9BD2B4A4499}"/>
              </a:ext>
            </a:extLst>
          </p:cNvPr>
          <p:cNvSpPr>
            <a:spLocks noGrp="1"/>
          </p:cNvSpPr>
          <p:nvPr>
            <p:ph type="sldNum" sz="quarter" idx="12"/>
          </p:nvPr>
        </p:nvSpPr>
        <p:spPr/>
        <p:txBody>
          <a:bodyPr/>
          <a:lstStyle>
            <a:lvl1pPr>
              <a:defRPr/>
            </a:lvl1pPr>
          </a:lstStyle>
          <a:p>
            <a:fld id="{9929C12D-BBB6-4EB6-BD7F-CF8E84C12239}" type="slidenum">
              <a:rPr lang="en-US" altLang="en-US"/>
              <a:pPr/>
              <a:t>‹#›</a:t>
            </a:fld>
            <a:endParaRPr lang="en-US" altLang="en-US"/>
          </a:p>
        </p:txBody>
      </p:sp>
    </p:spTree>
    <p:extLst>
      <p:ext uri="{BB962C8B-B14F-4D97-AF65-F5344CB8AC3E}">
        <p14:creationId xmlns:p14="http://schemas.microsoft.com/office/powerpoint/2010/main" val="1878775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3">
            <a:extLst>
              <a:ext uri="{FF2B5EF4-FFF2-40B4-BE49-F238E27FC236}">
                <a16:creationId xmlns:a16="http://schemas.microsoft.com/office/drawing/2014/main" id="{9EF09088-1D3C-47A1-83C3-B0591CAFEEFD}"/>
              </a:ext>
            </a:extLst>
          </p:cNvPr>
          <p:cNvSpPr>
            <a:spLocks noGrp="1"/>
          </p:cNvSpPr>
          <p:nvPr>
            <p:ph type="dt" sz="half" idx="10"/>
          </p:nvPr>
        </p:nvSpPr>
        <p:spPr/>
        <p:txBody>
          <a:bodyPr/>
          <a:lstStyle>
            <a:lvl1pPr>
              <a:defRPr/>
            </a:lvl1pPr>
          </a:lstStyle>
          <a:p>
            <a:pPr>
              <a:defRPr/>
            </a:pPr>
            <a:fld id="{4074364F-6E81-4DB6-8806-142E657BFCF9}" type="datetimeFigureOut">
              <a:rPr lang="en-US"/>
              <a:pPr>
                <a:defRPr/>
              </a:pPr>
              <a:t>6/30/2021</a:t>
            </a:fld>
            <a:endParaRPr lang="en-US"/>
          </a:p>
        </p:txBody>
      </p:sp>
      <p:sp>
        <p:nvSpPr>
          <p:cNvPr id="8" name="Footer Placeholder 4">
            <a:extLst>
              <a:ext uri="{FF2B5EF4-FFF2-40B4-BE49-F238E27FC236}">
                <a16:creationId xmlns:a16="http://schemas.microsoft.com/office/drawing/2014/main" id="{3CFDB104-CE86-4345-906B-A0E2AB6771D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18FFD8FF-52EA-43EB-ADE1-A7B28F58E42D}"/>
              </a:ext>
            </a:extLst>
          </p:cNvPr>
          <p:cNvSpPr>
            <a:spLocks noGrp="1"/>
          </p:cNvSpPr>
          <p:nvPr>
            <p:ph type="sldNum" sz="quarter" idx="12"/>
          </p:nvPr>
        </p:nvSpPr>
        <p:spPr/>
        <p:txBody>
          <a:bodyPr/>
          <a:lstStyle>
            <a:lvl1pPr>
              <a:defRPr/>
            </a:lvl1pPr>
          </a:lstStyle>
          <a:p>
            <a:fld id="{7A2AD01A-70CC-460D-9260-2635C7ACBE98}" type="slidenum">
              <a:rPr lang="en-US" altLang="en-US"/>
              <a:pPr/>
              <a:t>‹#›</a:t>
            </a:fld>
            <a:endParaRPr lang="en-US" altLang="en-US"/>
          </a:p>
        </p:txBody>
      </p:sp>
    </p:spTree>
    <p:extLst>
      <p:ext uri="{BB962C8B-B14F-4D97-AF65-F5344CB8AC3E}">
        <p14:creationId xmlns:p14="http://schemas.microsoft.com/office/powerpoint/2010/main" val="400670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3">
            <a:extLst>
              <a:ext uri="{FF2B5EF4-FFF2-40B4-BE49-F238E27FC236}">
                <a16:creationId xmlns:a16="http://schemas.microsoft.com/office/drawing/2014/main" id="{C707D4F5-8411-4C99-B333-6C552750AF5E}"/>
              </a:ext>
            </a:extLst>
          </p:cNvPr>
          <p:cNvSpPr>
            <a:spLocks noGrp="1"/>
          </p:cNvSpPr>
          <p:nvPr>
            <p:ph type="dt" sz="half" idx="10"/>
          </p:nvPr>
        </p:nvSpPr>
        <p:spPr/>
        <p:txBody>
          <a:bodyPr/>
          <a:lstStyle>
            <a:lvl1pPr>
              <a:defRPr/>
            </a:lvl1pPr>
          </a:lstStyle>
          <a:p>
            <a:pPr>
              <a:defRPr/>
            </a:pPr>
            <a:fld id="{FB72B04C-A672-4E8D-B41C-BBAA9EE14A7D}" type="datetimeFigureOut">
              <a:rPr lang="en-US"/>
              <a:pPr>
                <a:defRPr/>
              </a:pPr>
              <a:t>6/30/2021</a:t>
            </a:fld>
            <a:endParaRPr lang="en-US"/>
          </a:p>
        </p:txBody>
      </p:sp>
      <p:sp>
        <p:nvSpPr>
          <p:cNvPr id="4" name="Footer Placeholder 4">
            <a:extLst>
              <a:ext uri="{FF2B5EF4-FFF2-40B4-BE49-F238E27FC236}">
                <a16:creationId xmlns:a16="http://schemas.microsoft.com/office/drawing/2014/main" id="{64A1466A-3F56-4A3B-8A40-CD35E5947612}"/>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66FF316-816F-4AE0-976C-AA7F4A4F7A09}"/>
              </a:ext>
            </a:extLst>
          </p:cNvPr>
          <p:cNvSpPr>
            <a:spLocks noGrp="1"/>
          </p:cNvSpPr>
          <p:nvPr>
            <p:ph type="sldNum" sz="quarter" idx="12"/>
          </p:nvPr>
        </p:nvSpPr>
        <p:spPr/>
        <p:txBody>
          <a:bodyPr/>
          <a:lstStyle>
            <a:lvl1pPr>
              <a:defRPr/>
            </a:lvl1pPr>
          </a:lstStyle>
          <a:p>
            <a:fld id="{D19D56FC-71AA-4F6A-BF81-0C6E3A729A5A}" type="slidenum">
              <a:rPr lang="en-US" altLang="en-US"/>
              <a:pPr/>
              <a:t>‹#›</a:t>
            </a:fld>
            <a:endParaRPr lang="en-US" altLang="en-US"/>
          </a:p>
        </p:txBody>
      </p:sp>
    </p:spTree>
    <p:extLst>
      <p:ext uri="{BB962C8B-B14F-4D97-AF65-F5344CB8AC3E}">
        <p14:creationId xmlns:p14="http://schemas.microsoft.com/office/powerpoint/2010/main" val="1629755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A1F90B7-8DA5-4FD8-82A6-C08D31BCDC80}"/>
              </a:ext>
            </a:extLst>
          </p:cNvPr>
          <p:cNvSpPr>
            <a:spLocks noGrp="1"/>
          </p:cNvSpPr>
          <p:nvPr>
            <p:ph type="dt" sz="half" idx="10"/>
          </p:nvPr>
        </p:nvSpPr>
        <p:spPr/>
        <p:txBody>
          <a:bodyPr/>
          <a:lstStyle>
            <a:lvl1pPr>
              <a:defRPr/>
            </a:lvl1pPr>
          </a:lstStyle>
          <a:p>
            <a:pPr>
              <a:defRPr/>
            </a:pPr>
            <a:fld id="{EA559C5E-BDA1-44E9-B748-4214C6358D89}" type="datetimeFigureOut">
              <a:rPr lang="en-US"/>
              <a:pPr>
                <a:defRPr/>
              </a:pPr>
              <a:t>6/30/2021</a:t>
            </a:fld>
            <a:endParaRPr lang="en-US"/>
          </a:p>
        </p:txBody>
      </p:sp>
      <p:sp>
        <p:nvSpPr>
          <p:cNvPr id="3" name="Footer Placeholder 4">
            <a:extLst>
              <a:ext uri="{FF2B5EF4-FFF2-40B4-BE49-F238E27FC236}">
                <a16:creationId xmlns:a16="http://schemas.microsoft.com/office/drawing/2014/main" id="{2349DE44-CADA-4250-8697-8ED0F67FED6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2FD1ED9-8920-4F51-A5C7-77B223423D42}"/>
              </a:ext>
            </a:extLst>
          </p:cNvPr>
          <p:cNvSpPr>
            <a:spLocks noGrp="1"/>
          </p:cNvSpPr>
          <p:nvPr>
            <p:ph type="sldNum" sz="quarter" idx="12"/>
          </p:nvPr>
        </p:nvSpPr>
        <p:spPr/>
        <p:txBody>
          <a:bodyPr/>
          <a:lstStyle>
            <a:lvl1pPr>
              <a:defRPr/>
            </a:lvl1pPr>
          </a:lstStyle>
          <a:p>
            <a:fld id="{D7C56568-00DD-48BE-BD21-04A5948E7019}" type="slidenum">
              <a:rPr lang="en-US" altLang="en-US"/>
              <a:pPr/>
              <a:t>‹#›</a:t>
            </a:fld>
            <a:endParaRPr lang="en-US" altLang="en-US"/>
          </a:p>
        </p:txBody>
      </p:sp>
    </p:spTree>
    <p:extLst>
      <p:ext uri="{BB962C8B-B14F-4D97-AF65-F5344CB8AC3E}">
        <p14:creationId xmlns:p14="http://schemas.microsoft.com/office/powerpoint/2010/main" val="285038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C562D7A-019F-4302-BF63-18908677C36C}"/>
              </a:ext>
            </a:extLst>
          </p:cNvPr>
          <p:cNvSpPr>
            <a:spLocks noGrp="1"/>
          </p:cNvSpPr>
          <p:nvPr>
            <p:ph type="dt" sz="half" idx="10"/>
          </p:nvPr>
        </p:nvSpPr>
        <p:spPr/>
        <p:txBody>
          <a:bodyPr/>
          <a:lstStyle>
            <a:lvl1pPr>
              <a:defRPr/>
            </a:lvl1pPr>
          </a:lstStyle>
          <a:p>
            <a:pPr>
              <a:defRPr/>
            </a:pPr>
            <a:fld id="{91359187-3E14-44FC-91ED-E3E37D253786}" type="datetimeFigureOut">
              <a:rPr lang="en-US"/>
              <a:pPr>
                <a:defRPr/>
              </a:pPr>
              <a:t>6/30/2021</a:t>
            </a:fld>
            <a:endParaRPr lang="en-US"/>
          </a:p>
        </p:txBody>
      </p:sp>
      <p:sp>
        <p:nvSpPr>
          <p:cNvPr id="6" name="Footer Placeholder 4">
            <a:extLst>
              <a:ext uri="{FF2B5EF4-FFF2-40B4-BE49-F238E27FC236}">
                <a16:creationId xmlns:a16="http://schemas.microsoft.com/office/drawing/2014/main" id="{3A955D47-5103-4A29-AB5E-3AC8AB5CA99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0E2D76-6A20-4667-8B35-97BFF8C9CBF7}"/>
              </a:ext>
            </a:extLst>
          </p:cNvPr>
          <p:cNvSpPr>
            <a:spLocks noGrp="1"/>
          </p:cNvSpPr>
          <p:nvPr>
            <p:ph type="sldNum" sz="quarter" idx="12"/>
          </p:nvPr>
        </p:nvSpPr>
        <p:spPr/>
        <p:txBody>
          <a:bodyPr/>
          <a:lstStyle>
            <a:lvl1pPr>
              <a:defRPr/>
            </a:lvl1pPr>
          </a:lstStyle>
          <a:p>
            <a:fld id="{823E4181-1340-47D6-B5C7-E3F76D54CD3F}" type="slidenum">
              <a:rPr lang="en-US" altLang="en-US"/>
              <a:pPr/>
              <a:t>‹#›</a:t>
            </a:fld>
            <a:endParaRPr lang="en-US" altLang="en-US"/>
          </a:p>
        </p:txBody>
      </p:sp>
    </p:spTree>
    <p:extLst>
      <p:ext uri="{BB962C8B-B14F-4D97-AF65-F5344CB8AC3E}">
        <p14:creationId xmlns:p14="http://schemas.microsoft.com/office/powerpoint/2010/main" val="2393431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16F3DCB-75B2-483C-9FA6-B4B9740CFA38}"/>
              </a:ext>
            </a:extLst>
          </p:cNvPr>
          <p:cNvSpPr>
            <a:spLocks noGrp="1"/>
          </p:cNvSpPr>
          <p:nvPr>
            <p:ph type="dt" sz="half" idx="10"/>
          </p:nvPr>
        </p:nvSpPr>
        <p:spPr/>
        <p:txBody>
          <a:bodyPr/>
          <a:lstStyle>
            <a:lvl1pPr>
              <a:defRPr/>
            </a:lvl1pPr>
          </a:lstStyle>
          <a:p>
            <a:pPr>
              <a:defRPr/>
            </a:pPr>
            <a:fld id="{756D3D4D-E78A-4201-AFD4-9B0309D266A8}" type="datetimeFigureOut">
              <a:rPr lang="en-US"/>
              <a:pPr>
                <a:defRPr/>
              </a:pPr>
              <a:t>6/30/2021</a:t>
            </a:fld>
            <a:endParaRPr lang="en-US"/>
          </a:p>
        </p:txBody>
      </p:sp>
      <p:sp>
        <p:nvSpPr>
          <p:cNvPr id="6" name="Footer Placeholder 4">
            <a:extLst>
              <a:ext uri="{FF2B5EF4-FFF2-40B4-BE49-F238E27FC236}">
                <a16:creationId xmlns:a16="http://schemas.microsoft.com/office/drawing/2014/main" id="{05E777EA-A312-4363-BABD-EBC499F8A80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4906AD7-EA41-422F-BE1C-E8E0CF0D10AD}"/>
              </a:ext>
            </a:extLst>
          </p:cNvPr>
          <p:cNvSpPr>
            <a:spLocks noGrp="1"/>
          </p:cNvSpPr>
          <p:nvPr>
            <p:ph type="sldNum" sz="quarter" idx="12"/>
          </p:nvPr>
        </p:nvSpPr>
        <p:spPr/>
        <p:txBody>
          <a:bodyPr/>
          <a:lstStyle>
            <a:lvl1pPr>
              <a:defRPr/>
            </a:lvl1pPr>
          </a:lstStyle>
          <a:p>
            <a:fld id="{8063C441-4F39-4418-BADF-4EE9A3D71463}" type="slidenum">
              <a:rPr lang="en-US" altLang="en-US"/>
              <a:pPr/>
              <a:t>‹#›</a:t>
            </a:fld>
            <a:endParaRPr lang="en-US" altLang="en-US"/>
          </a:p>
        </p:txBody>
      </p:sp>
    </p:spTree>
    <p:extLst>
      <p:ext uri="{BB962C8B-B14F-4D97-AF65-F5344CB8AC3E}">
        <p14:creationId xmlns:p14="http://schemas.microsoft.com/office/powerpoint/2010/main" val="349392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2E0019F-425E-4EC7-A81E-6B65DFA9F49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fr-FR" altLang="en-US"/>
          </a:p>
        </p:txBody>
      </p:sp>
      <p:sp>
        <p:nvSpPr>
          <p:cNvPr id="1027" name="Text Placeholder 2">
            <a:extLst>
              <a:ext uri="{FF2B5EF4-FFF2-40B4-BE49-F238E27FC236}">
                <a16:creationId xmlns:a16="http://schemas.microsoft.com/office/drawing/2014/main" id="{66EDB329-AEB8-4616-97D8-4A85726E8EB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fr-FR" altLang="en-US"/>
          </a:p>
        </p:txBody>
      </p:sp>
      <p:sp>
        <p:nvSpPr>
          <p:cNvPr id="4" name="Date Placeholder 3">
            <a:extLst>
              <a:ext uri="{FF2B5EF4-FFF2-40B4-BE49-F238E27FC236}">
                <a16:creationId xmlns:a16="http://schemas.microsoft.com/office/drawing/2014/main" id="{3C23BB9C-D376-41B5-81CB-FC1E8A8CF71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cs typeface="Arial" charset="0"/>
              </a:defRPr>
            </a:lvl1pPr>
          </a:lstStyle>
          <a:p>
            <a:pPr>
              <a:defRPr/>
            </a:pPr>
            <a:fld id="{321CAB21-9EF5-43C3-AECF-6C2B20F75736}" type="datetimeFigureOut">
              <a:rPr lang="en-US"/>
              <a:pPr>
                <a:defRPr/>
              </a:pPr>
              <a:t>6/30/2021</a:t>
            </a:fld>
            <a:endParaRPr lang="en-US"/>
          </a:p>
        </p:txBody>
      </p:sp>
      <p:sp>
        <p:nvSpPr>
          <p:cNvPr id="5" name="Footer Placeholder 4">
            <a:extLst>
              <a:ext uri="{FF2B5EF4-FFF2-40B4-BE49-F238E27FC236}">
                <a16:creationId xmlns:a16="http://schemas.microsoft.com/office/drawing/2014/main" id="{7FC88900-728B-4FF5-801A-24BA4A3D161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26B2AE2F-07CC-4348-876C-D279F17E2B7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D562107-A5D0-4A18-BD03-4897081FD98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hyperlink" Target="http://upload.wikimedia.org/wikipedia/commons/f/fc/Hemodialysismachine.jpg" TargetMode="External" /><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a:extLst>
              <a:ext uri="{FF2B5EF4-FFF2-40B4-BE49-F238E27FC236}">
                <a16:creationId xmlns:a16="http://schemas.microsoft.com/office/drawing/2014/main" id="{95427530-0116-4F0D-A968-AC8C3C4B7F2C}"/>
              </a:ext>
            </a:extLst>
          </p:cNvPr>
          <p:cNvSpPr>
            <a:spLocks noGrp="1"/>
          </p:cNvSpPr>
          <p:nvPr>
            <p:ph type="title"/>
          </p:nvPr>
        </p:nvSpPr>
        <p:spPr>
          <a:xfrm>
            <a:off x="457200" y="427038"/>
            <a:ext cx="8229600" cy="6278562"/>
          </a:xfrm>
        </p:spPr>
        <p:txBody>
          <a:bodyPr/>
          <a:lstStyle/>
          <a:p>
            <a:pPr eaLnBrk="1" hangingPunct="1"/>
            <a:r>
              <a:rPr lang="en-US" altLang="en-US" sz="3600" b="1"/>
              <a:t>GENITO-URINARY DISORDERS</a:t>
            </a:r>
            <a:br>
              <a:rPr lang="en-US" altLang="en-US" sz="3600" b="1"/>
            </a:br>
            <a:r>
              <a:rPr lang="en-US" altLang="en-US" sz="3600" b="1"/>
              <a:t>MISS WANYONYI</a:t>
            </a:r>
            <a:br>
              <a:rPr lang="en-US" altLang="en-US" sz="3600" b="1"/>
            </a:br>
            <a:br>
              <a:rPr lang="en-US" altLang="en-US" sz="2400"/>
            </a:b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FD5DB06-2A70-4BFB-B607-B55C851A08F4}"/>
              </a:ext>
            </a:extLst>
          </p:cNvPr>
          <p:cNvSpPr>
            <a:spLocks noGrp="1"/>
          </p:cNvSpPr>
          <p:nvPr>
            <p:ph type="title"/>
          </p:nvPr>
        </p:nvSpPr>
        <p:spPr/>
        <p:txBody>
          <a:bodyPr/>
          <a:lstStyle/>
          <a:p>
            <a:r>
              <a:rPr lang="en-GB" altLang="en-US"/>
              <a:t>ct</a:t>
            </a:r>
            <a:endParaRPr lang="fr-FR" altLang="en-US"/>
          </a:p>
        </p:txBody>
      </p:sp>
      <p:sp>
        <p:nvSpPr>
          <p:cNvPr id="11267" name="Content Placeholder 2">
            <a:extLst>
              <a:ext uri="{FF2B5EF4-FFF2-40B4-BE49-F238E27FC236}">
                <a16:creationId xmlns:a16="http://schemas.microsoft.com/office/drawing/2014/main" id="{C78AC082-12BE-4A0A-959C-5B05D4F3F4B3}"/>
              </a:ext>
            </a:extLst>
          </p:cNvPr>
          <p:cNvSpPr>
            <a:spLocks noGrp="1"/>
          </p:cNvSpPr>
          <p:nvPr>
            <p:ph idx="1"/>
          </p:nvPr>
        </p:nvSpPr>
        <p:spPr/>
        <p:txBody>
          <a:bodyPr/>
          <a:lstStyle/>
          <a:p>
            <a:r>
              <a:rPr lang="en-US" altLang="en-US" sz="2400" b="1"/>
              <a:t>Regulation of Electrolyte Excretion</a:t>
            </a:r>
          </a:p>
          <a:p>
            <a:pPr>
              <a:buFont typeface="Arial" panose="020B0604020202020204" pitchFamily="34" charset="0"/>
              <a:buNone/>
            </a:pPr>
            <a:r>
              <a:rPr lang="en-US" altLang="en-US" sz="2400"/>
              <a:t>includes sodium and potassium.</a:t>
            </a:r>
          </a:p>
          <a:p>
            <a:r>
              <a:rPr lang="en-US" altLang="en-US" sz="2400" b="1"/>
              <a:t>Regulation of Water Excretion</a:t>
            </a:r>
            <a:r>
              <a:rPr lang="en-US" altLang="en-US" sz="2400"/>
              <a:t>- by osmolarity, specific gravity and ADH.</a:t>
            </a:r>
          </a:p>
          <a:p>
            <a:r>
              <a:rPr lang="en-US" altLang="en-US" sz="2400" b="1"/>
              <a:t>Vitamin D Synthesis</a:t>
            </a:r>
            <a:r>
              <a:rPr lang="en-US" altLang="en-US" sz="2400"/>
              <a:t>-The kidneys are responsible for the ﬁnal conversion of in- active vitamin D to its active form</a:t>
            </a:r>
          </a:p>
          <a:p>
            <a:r>
              <a:rPr lang="en-US" altLang="en-US" sz="2400" b="1"/>
              <a:t>Secretion of Prostaglandins- </a:t>
            </a:r>
            <a:r>
              <a:rPr lang="en-US" altLang="en-US" sz="2400"/>
              <a:t>which have a vasodilatory effect and are important in maintaining renal blood ﬂow.</a:t>
            </a:r>
          </a:p>
          <a:p>
            <a:endParaRPr lang="en-US" altLang="en-US"/>
          </a:p>
          <a:p>
            <a:endParaRPr lang="en-US" altLang="en-US"/>
          </a:p>
          <a:p>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endParaRPr lang="fr-FR"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54CC2F51-C087-4715-8C5E-87E13E243495}"/>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103427" name="Content Placeholder 2">
            <a:extLst>
              <a:ext uri="{FF2B5EF4-FFF2-40B4-BE49-F238E27FC236}">
                <a16:creationId xmlns:a16="http://schemas.microsoft.com/office/drawing/2014/main" id="{C36B3C27-C2D3-4D20-B65B-16B32FC886D2}"/>
              </a:ext>
            </a:extLst>
          </p:cNvPr>
          <p:cNvSpPr>
            <a:spLocks noGrp="1"/>
          </p:cNvSpPr>
          <p:nvPr>
            <p:ph idx="1"/>
          </p:nvPr>
        </p:nvSpPr>
        <p:spPr>
          <a:xfrm>
            <a:off x="152400" y="0"/>
            <a:ext cx="8839200" cy="6858000"/>
          </a:xfrm>
        </p:spPr>
        <p:txBody>
          <a:bodyPr/>
          <a:lstStyle/>
          <a:p>
            <a:pPr algn="ctr" eaLnBrk="1" hangingPunct="1">
              <a:buFont typeface="Arial" panose="020B0604020202020204" pitchFamily="34" charset="0"/>
              <a:buNone/>
            </a:pPr>
            <a:r>
              <a:rPr lang="en-US" altLang="en-US" b="1" u="sng"/>
              <a:t>URETHRAL STRICTURES</a:t>
            </a:r>
          </a:p>
          <a:p>
            <a:pPr eaLnBrk="1" hangingPunct="1"/>
            <a:r>
              <a:rPr lang="en-US" altLang="en-US"/>
              <a:t>This is the narrowing of the lumen of the urethra as a result of scar tissue &amp; contraction caused by urethral injury which can be from:</a:t>
            </a:r>
          </a:p>
          <a:p>
            <a:pPr lvl="3" eaLnBrk="1" hangingPunct="1"/>
            <a:r>
              <a:rPr lang="en-US" altLang="en-US" sz="2600"/>
              <a:t>Surgical instruments e.g. transurethral surgery</a:t>
            </a:r>
          </a:p>
          <a:p>
            <a:pPr lvl="3" eaLnBrk="1" hangingPunct="1"/>
            <a:r>
              <a:rPr lang="en-US" altLang="en-US" sz="2600"/>
              <a:t>Indwelling catheters</a:t>
            </a:r>
          </a:p>
          <a:p>
            <a:pPr lvl="3" eaLnBrk="1" hangingPunct="1"/>
            <a:r>
              <a:rPr lang="en-US" altLang="en-US" sz="2600"/>
              <a:t>Untreated urethritis, gonorrheal urethritis</a:t>
            </a:r>
          </a:p>
          <a:p>
            <a:pPr lvl="3" eaLnBrk="1" hangingPunct="1"/>
            <a:r>
              <a:rPr lang="en-US" altLang="en-US" sz="2600"/>
              <a:t>Cystoscopy</a:t>
            </a:r>
          </a:p>
          <a:p>
            <a:pPr lvl="3" eaLnBrk="1" hangingPunct="1"/>
            <a:r>
              <a:rPr lang="en-US" altLang="en-US" sz="2600"/>
              <a:t>Congenital abnormality</a:t>
            </a:r>
          </a:p>
          <a:p>
            <a:pPr lvl="3" eaLnBrk="1" hangingPunct="1"/>
            <a:r>
              <a:rPr lang="en-US" altLang="en-US" sz="2600"/>
              <a:t>Automobile accidents</a:t>
            </a:r>
          </a:p>
          <a:p>
            <a:pPr eaLnBrk="1" hangingPunct="1"/>
            <a:r>
              <a:rPr lang="en-US" altLang="en-US" sz="2600"/>
              <a:t>.</a:t>
            </a:r>
          </a:p>
          <a:p>
            <a:pPr lvl="1" eaLnBrk="1" hangingPunct="1">
              <a:buFont typeface="Arial" panose="020B0604020202020204" pitchFamily="34" charset="0"/>
              <a:buNone/>
            </a:pPr>
            <a:endParaRPr lang="en-US" altLang="en-US" sz="2600"/>
          </a:p>
          <a:p>
            <a:pPr lvl="1" eaLnBrk="1" hangingPunct="1"/>
            <a:endParaRPr lang="en-US" altLang="en-US" sz="26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4283239B-2BD1-489B-B380-894EEF2DC399}"/>
              </a:ext>
            </a:extLst>
          </p:cNvPr>
          <p:cNvSpPr>
            <a:spLocks noGrp="1"/>
          </p:cNvSpPr>
          <p:nvPr>
            <p:ph type="title"/>
          </p:nvPr>
        </p:nvSpPr>
        <p:spPr/>
        <p:txBody>
          <a:bodyPr/>
          <a:lstStyle/>
          <a:p>
            <a:r>
              <a:rPr lang="en-US" altLang="en-US" b="1" u="sng"/>
              <a:t>CLINICAL FEATURES</a:t>
            </a:r>
            <a:endParaRPr lang="fr-FR" altLang="en-US"/>
          </a:p>
        </p:txBody>
      </p:sp>
      <p:sp>
        <p:nvSpPr>
          <p:cNvPr id="104451" name="Content Placeholder 2">
            <a:extLst>
              <a:ext uri="{FF2B5EF4-FFF2-40B4-BE49-F238E27FC236}">
                <a16:creationId xmlns:a16="http://schemas.microsoft.com/office/drawing/2014/main" id="{AB80499F-CC61-485B-ACED-8FB0AEB6B30A}"/>
              </a:ext>
            </a:extLst>
          </p:cNvPr>
          <p:cNvSpPr>
            <a:spLocks noGrp="1"/>
          </p:cNvSpPr>
          <p:nvPr>
            <p:ph idx="1"/>
          </p:nvPr>
        </p:nvSpPr>
        <p:spPr/>
        <p:txBody>
          <a:bodyPr/>
          <a:lstStyle/>
          <a:p>
            <a:pPr eaLnBrk="1" hangingPunct="1">
              <a:buFont typeface="Arial" panose="020B0604020202020204" pitchFamily="34" charset="0"/>
              <a:buNone/>
            </a:pPr>
            <a:endParaRPr lang="en-US" altLang="en-US" b="1" u="sng"/>
          </a:p>
          <a:p>
            <a:pPr lvl="1" eaLnBrk="1" hangingPunct="1"/>
            <a:r>
              <a:rPr lang="en-US" altLang="en-US" sz="2600"/>
              <a:t>decreased force and volume of urine stream.</a:t>
            </a:r>
          </a:p>
          <a:p>
            <a:pPr lvl="1" eaLnBrk="1" hangingPunct="1"/>
            <a:r>
              <a:rPr lang="en-US" altLang="en-US" sz="2600"/>
              <a:t>Hyperdistended bladder</a:t>
            </a:r>
          </a:p>
          <a:p>
            <a:pPr lvl="1" eaLnBrk="1" hangingPunct="1"/>
            <a:r>
              <a:rPr lang="en-US" altLang="en-US" sz="2600"/>
              <a:t>Sudden frequent urges to urinate</a:t>
            </a:r>
          </a:p>
          <a:p>
            <a:pPr lvl="1" eaLnBrk="1" hangingPunct="1"/>
            <a:r>
              <a:rPr lang="en-US" altLang="en-US" sz="2600"/>
              <a:t>Pain or burning on urination</a:t>
            </a:r>
          </a:p>
          <a:p>
            <a:pPr lvl="1" eaLnBrk="1" hangingPunct="1"/>
            <a:r>
              <a:rPr lang="en-US" altLang="en-US" sz="2600"/>
              <a:t>Incontinence</a:t>
            </a:r>
          </a:p>
          <a:p>
            <a:pPr lvl="1" eaLnBrk="1" hangingPunct="1"/>
            <a:r>
              <a:rPr lang="en-US" altLang="en-US" sz="2600"/>
              <a:t>Pain in pelvic or low abdomen</a:t>
            </a:r>
          </a:p>
          <a:p>
            <a:pPr lvl="1" eaLnBrk="1" hangingPunct="1"/>
            <a:r>
              <a:rPr lang="en-US" altLang="en-US" sz="2600"/>
              <a:t>Urethral discharge</a:t>
            </a:r>
          </a:p>
          <a:p>
            <a:pPr lvl="1" eaLnBrk="1" hangingPunct="1"/>
            <a:r>
              <a:rPr lang="en-US" altLang="en-US" sz="2600"/>
              <a:t>Hematuria</a:t>
            </a:r>
          </a:p>
          <a:p>
            <a:pPr lvl="1" eaLnBrk="1" hangingPunct="1"/>
            <a:r>
              <a:rPr lang="en-US" altLang="en-US" sz="2600"/>
              <a:t>Inability to void</a:t>
            </a:r>
            <a:endParaRPr lang="fr-FR"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ACD00FD5-A869-4DAF-BEE4-9ECFE35FDB24}"/>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105475" name="Content Placeholder 2">
            <a:extLst>
              <a:ext uri="{FF2B5EF4-FFF2-40B4-BE49-F238E27FC236}">
                <a16:creationId xmlns:a16="http://schemas.microsoft.com/office/drawing/2014/main" id="{934664C8-99D2-4E1F-BBC3-9767339F7BF2}"/>
              </a:ext>
            </a:extLst>
          </p:cNvPr>
          <p:cNvSpPr>
            <a:spLocks noGrp="1"/>
          </p:cNvSpPr>
          <p:nvPr>
            <p:ph idx="1"/>
          </p:nvPr>
        </p:nvSpPr>
        <p:spPr>
          <a:xfrm>
            <a:off x="0" y="228600"/>
            <a:ext cx="9144000" cy="6629400"/>
          </a:xfrm>
        </p:spPr>
        <p:txBody>
          <a:bodyPr/>
          <a:lstStyle/>
          <a:p>
            <a:pPr eaLnBrk="1" hangingPunct="1"/>
            <a:r>
              <a:rPr lang="en-US" altLang="en-US" b="1" u="sng"/>
              <a:t>MANAGEMENT:</a:t>
            </a:r>
          </a:p>
          <a:p>
            <a:pPr lvl="1" eaLnBrk="1" hangingPunct="1"/>
            <a:r>
              <a:rPr lang="en-US" altLang="en-US" sz="2600" b="1"/>
              <a:t>Gradual dilation </a:t>
            </a:r>
            <a:r>
              <a:rPr lang="en-US" altLang="en-US" sz="2600"/>
              <a:t>of the narrowed area using a dilator</a:t>
            </a:r>
          </a:p>
          <a:p>
            <a:pPr lvl="1" eaLnBrk="1" hangingPunct="1"/>
            <a:r>
              <a:rPr lang="en-US" altLang="en-US" sz="2600"/>
              <a:t>After dilation, a warm sitz bath and analgesics to relieve pain.</a:t>
            </a:r>
          </a:p>
          <a:p>
            <a:pPr lvl="1" eaLnBrk="1" hangingPunct="1"/>
            <a:r>
              <a:rPr lang="en-US" altLang="en-US" sz="2600"/>
              <a:t>Antibiotics are prescribed for 5 days.</a:t>
            </a:r>
          </a:p>
          <a:p>
            <a:pPr lvl="1" eaLnBrk="1" hangingPunct="1"/>
            <a:r>
              <a:rPr lang="en-US" altLang="en-US" sz="2600" b="1"/>
              <a:t>Open uretrhoplasty </a:t>
            </a:r>
            <a:r>
              <a:rPr lang="en-US" altLang="en-US" sz="2600"/>
              <a:t>for longer and more severe strictures</a:t>
            </a:r>
          </a:p>
          <a:p>
            <a:pPr lvl="1" eaLnBrk="1" hangingPunct="1"/>
            <a:endParaRPr lang="en-US" altLang="en-US" sz="2600"/>
          </a:p>
          <a:p>
            <a:pPr lvl="1" eaLnBrk="1" hangingPunct="1"/>
            <a:endParaRPr lang="en-US" altLang="en-US" sz="2600"/>
          </a:p>
          <a:p>
            <a:pPr lvl="1" eaLnBrk="1" hangingPunct="1">
              <a:buFont typeface="Arial" panose="020B0604020202020204" pitchFamily="34" charset="0"/>
              <a:buNone/>
            </a:pPr>
            <a:endParaRPr lang="en-US" altLang="en-US" sz="2600"/>
          </a:p>
          <a:p>
            <a:pPr eaLnBrk="1" hangingPunct="1"/>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00BCEEC3-287B-46EC-8C6F-B79C4273FA1A}"/>
              </a:ext>
            </a:extLst>
          </p:cNvPr>
          <p:cNvSpPr>
            <a:spLocks noGrp="1"/>
          </p:cNvSpPr>
          <p:nvPr>
            <p:ph type="title"/>
          </p:nvPr>
        </p:nvSpPr>
        <p:spPr>
          <a:xfrm>
            <a:off x="457200" y="0"/>
            <a:ext cx="8229600" cy="762000"/>
          </a:xfrm>
        </p:spPr>
        <p:txBody>
          <a:bodyPr/>
          <a:lstStyle/>
          <a:p>
            <a:pPr eaLnBrk="1" hangingPunct="1"/>
            <a:r>
              <a:rPr lang="en-US" altLang="en-US" sz="2600" b="1" u="sng"/>
              <a:t>CANCER OF THE BLADDER</a:t>
            </a:r>
          </a:p>
        </p:txBody>
      </p:sp>
      <p:sp>
        <p:nvSpPr>
          <p:cNvPr id="7171" name="Content Placeholder 2">
            <a:extLst>
              <a:ext uri="{FF2B5EF4-FFF2-40B4-BE49-F238E27FC236}">
                <a16:creationId xmlns:a16="http://schemas.microsoft.com/office/drawing/2014/main" id="{F1F1CF3E-BD70-4AD8-9824-D7122087EFEA}"/>
              </a:ext>
            </a:extLst>
          </p:cNvPr>
          <p:cNvSpPr>
            <a:spLocks noGrp="1"/>
          </p:cNvSpPr>
          <p:nvPr>
            <p:ph idx="1"/>
          </p:nvPr>
        </p:nvSpPr>
        <p:spPr>
          <a:xfrm>
            <a:off x="0" y="762000"/>
            <a:ext cx="8991600" cy="6096000"/>
          </a:xfrm>
        </p:spPr>
        <p:txBody>
          <a:bodyPr rtlCol="0">
            <a:normAutofit fontScale="92500" lnSpcReduction="20000"/>
          </a:bodyPr>
          <a:lstStyle/>
          <a:p>
            <a:pPr marL="274320" indent="-274320" eaLnBrk="1" fontAlgn="auto" hangingPunct="1">
              <a:spcAft>
                <a:spcPts val="0"/>
              </a:spcAft>
              <a:buClr>
                <a:schemeClr val="accent3"/>
              </a:buClr>
              <a:defRPr/>
            </a:pPr>
            <a:r>
              <a:rPr lang="en-US" dirty="0"/>
              <a:t>It affects the transitional mucosa of the bladder. It is common in 50- 70 year olds and is more prevalent in men than women.</a:t>
            </a:r>
          </a:p>
          <a:p>
            <a:pPr marL="274320" indent="-274320" eaLnBrk="1" fontAlgn="auto" hangingPunct="1">
              <a:spcAft>
                <a:spcPts val="0"/>
              </a:spcAft>
              <a:buClr>
                <a:schemeClr val="accent3"/>
              </a:buClr>
              <a:defRPr/>
            </a:pPr>
            <a:r>
              <a:rPr lang="en-US" dirty="0"/>
              <a:t>It is the most frequent neoplasm of the urinary tract.</a:t>
            </a:r>
          </a:p>
          <a:p>
            <a:pPr marL="274320" indent="-274320" eaLnBrk="1" fontAlgn="auto" hangingPunct="1">
              <a:spcAft>
                <a:spcPts val="0"/>
              </a:spcAft>
              <a:buClr>
                <a:schemeClr val="accent3"/>
              </a:buClr>
              <a:buFont typeface="Arial" charset="0"/>
              <a:buNone/>
              <a:defRPr/>
            </a:pPr>
            <a:r>
              <a:rPr lang="en-US" b="1" u="sng" dirty="0"/>
              <a:t>Risk factors:</a:t>
            </a:r>
          </a:p>
          <a:p>
            <a:pPr marL="514350" indent="-514350" eaLnBrk="1" fontAlgn="auto" hangingPunct="1">
              <a:spcAft>
                <a:spcPts val="0"/>
              </a:spcAft>
              <a:buClr>
                <a:schemeClr val="accent3"/>
              </a:buClr>
              <a:buFont typeface="+mj-lt"/>
              <a:buAutoNum type="arabicPeriod"/>
              <a:defRPr/>
            </a:pPr>
            <a:r>
              <a:rPr lang="en-US" dirty="0"/>
              <a:t>Cigarette smoking</a:t>
            </a:r>
          </a:p>
          <a:p>
            <a:pPr marL="514350" indent="-514350" eaLnBrk="1" fontAlgn="auto" hangingPunct="1">
              <a:spcAft>
                <a:spcPts val="0"/>
              </a:spcAft>
              <a:buClr>
                <a:schemeClr val="accent3"/>
              </a:buClr>
              <a:buFont typeface="+mj-lt"/>
              <a:buAutoNum type="arabicPeriod"/>
              <a:defRPr/>
            </a:pPr>
            <a:r>
              <a:rPr lang="en-US" dirty="0"/>
              <a:t>Exposure to carcinogens: dyes, asbestos, rubber, leather, ink, aromatic amines.</a:t>
            </a:r>
          </a:p>
          <a:p>
            <a:pPr marL="514350" indent="-514350" eaLnBrk="1" fontAlgn="auto" hangingPunct="1">
              <a:spcAft>
                <a:spcPts val="0"/>
              </a:spcAft>
              <a:buClr>
                <a:schemeClr val="accent3"/>
              </a:buClr>
              <a:buFont typeface="+mj-lt"/>
              <a:buAutoNum type="arabicPeriod"/>
              <a:defRPr/>
            </a:pPr>
            <a:r>
              <a:rPr lang="en-US" dirty="0"/>
              <a:t>Recurrent or chronic cystitis or UTI’s.</a:t>
            </a:r>
          </a:p>
          <a:p>
            <a:pPr marL="514350" indent="-514350" eaLnBrk="1" fontAlgn="auto" hangingPunct="1">
              <a:spcAft>
                <a:spcPts val="0"/>
              </a:spcAft>
              <a:buClr>
                <a:schemeClr val="accent3"/>
              </a:buClr>
              <a:buFont typeface="+mj-lt"/>
              <a:buAutoNum type="arabicPeriod"/>
              <a:defRPr/>
            </a:pPr>
            <a:r>
              <a:rPr lang="en-US" dirty="0"/>
              <a:t>Bladder stones.</a:t>
            </a:r>
          </a:p>
          <a:p>
            <a:pPr marL="514350" indent="-514350" eaLnBrk="1" fontAlgn="auto" hangingPunct="1">
              <a:spcAft>
                <a:spcPts val="0"/>
              </a:spcAft>
              <a:buClr>
                <a:schemeClr val="accent3"/>
              </a:buClr>
              <a:buFont typeface="+mj-lt"/>
              <a:buAutoNum type="arabicPeriod"/>
              <a:defRPr/>
            </a:pPr>
            <a:r>
              <a:rPr lang="en-US" dirty="0"/>
              <a:t>High urinary </a:t>
            </a:r>
            <a:r>
              <a:rPr lang="en-US" dirty="0" err="1"/>
              <a:t>pH.</a:t>
            </a:r>
            <a:endParaRPr lang="en-US" dirty="0"/>
          </a:p>
          <a:p>
            <a:pPr marL="514350" indent="-514350" eaLnBrk="1" fontAlgn="auto" hangingPunct="1">
              <a:spcAft>
                <a:spcPts val="0"/>
              </a:spcAft>
              <a:buClr>
                <a:schemeClr val="accent3"/>
              </a:buClr>
              <a:buFont typeface="+mj-lt"/>
              <a:buAutoNum type="arabicPeriod"/>
              <a:defRPr/>
            </a:pPr>
            <a:r>
              <a:rPr lang="en-US" dirty="0"/>
              <a:t>Pelvic radiation therapy.</a:t>
            </a:r>
          </a:p>
          <a:p>
            <a:pPr marL="514350" indent="-514350" eaLnBrk="1" fontAlgn="auto" hangingPunct="1">
              <a:spcAft>
                <a:spcPts val="0"/>
              </a:spcAft>
              <a:buClr>
                <a:schemeClr val="accent3"/>
              </a:buClr>
              <a:buFont typeface="+mj-lt"/>
              <a:buAutoNum type="arabicPeriod"/>
              <a:defRPr/>
            </a:pPr>
            <a:r>
              <a:rPr lang="en-US" dirty="0"/>
              <a:t>Cancers from prostate, colon &amp; rectum in males.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94B7-5928-455B-975F-2EE104A9836B}"/>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a:p>
        </p:txBody>
      </p:sp>
      <p:sp>
        <p:nvSpPr>
          <p:cNvPr id="9219" name="Content Placeholder 2">
            <a:extLst>
              <a:ext uri="{FF2B5EF4-FFF2-40B4-BE49-F238E27FC236}">
                <a16:creationId xmlns:a16="http://schemas.microsoft.com/office/drawing/2014/main" id="{3F7A2EA8-2286-4914-B900-36216ABF9E6F}"/>
              </a:ext>
            </a:extLst>
          </p:cNvPr>
          <p:cNvSpPr>
            <a:spLocks noGrp="1"/>
          </p:cNvSpPr>
          <p:nvPr>
            <p:ph idx="1"/>
          </p:nvPr>
        </p:nvSpPr>
        <p:spPr>
          <a:xfrm>
            <a:off x="0" y="228600"/>
            <a:ext cx="8991600" cy="6629400"/>
          </a:xfrm>
        </p:spPr>
        <p:txBody>
          <a:bodyPr rtlCol="0">
            <a:normAutofit fontScale="92500" lnSpcReduction="20000"/>
          </a:bodyPr>
          <a:lstStyle/>
          <a:p>
            <a:pPr marL="274320" indent="-274320" eaLnBrk="1" fontAlgn="auto" hangingPunct="1">
              <a:spcAft>
                <a:spcPts val="0"/>
              </a:spcAft>
              <a:buClr>
                <a:schemeClr val="accent3"/>
              </a:buClr>
              <a:buFont typeface="Arial" charset="0"/>
              <a:buNone/>
              <a:defRPr/>
            </a:pPr>
            <a:r>
              <a:rPr lang="en-US" b="1" u="sng" dirty="0"/>
              <a:t>Clinical features:</a:t>
            </a:r>
          </a:p>
          <a:p>
            <a:pPr marL="514350" indent="-514350" eaLnBrk="1" fontAlgn="auto" hangingPunct="1">
              <a:spcAft>
                <a:spcPts val="0"/>
              </a:spcAft>
              <a:buClr>
                <a:schemeClr val="accent3"/>
              </a:buClr>
              <a:buFont typeface="+mj-lt"/>
              <a:buAutoNum type="arabicPeriod"/>
              <a:defRPr/>
            </a:pPr>
            <a:r>
              <a:rPr lang="en-US" dirty="0"/>
              <a:t>Gross (visible) painless </a:t>
            </a:r>
            <a:r>
              <a:rPr lang="en-US" dirty="0" err="1"/>
              <a:t>hematuria</a:t>
            </a:r>
            <a:endParaRPr lang="en-US" dirty="0"/>
          </a:p>
          <a:p>
            <a:pPr marL="514350" indent="-514350" eaLnBrk="1" fontAlgn="auto" hangingPunct="1">
              <a:spcAft>
                <a:spcPts val="0"/>
              </a:spcAft>
              <a:buClr>
                <a:schemeClr val="accent3"/>
              </a:buClr>
              <a:buFont typeface="+mj-lt"/>
              <a:buAutoNum type="arabicPeriod"/>
              <a:defRPr/>
            </a:pPr>
            <a:r>
              <a:rPr lang="en-US" dirty="0"/>
              <a:t>Infection of urinary tract producing frequency, urgency &amp; </a:t>
            </a:r>
            <a:r>
              <a:rPr lang="en-US" dirty="0" err="1"/>
              <a:t>dysuria</a:t>
            </a:r>
            <a:r>
              <a:rPr lang="en-US" dirty="0"/>
              <a:t>.</a:t>
            </a:r>
          </a:p>
          <a:p>
            <a:pPr marL="514350" indent="-514350" eaLnBrk="1" fontAlgn="auto" hangingPunct="1">
              <a:spcAft>
                <a:spcPts val="0"/>
              </a:spcAft>
              <a:buClr>
                <a:schemeClr val="accent3"/>
              </a:buClr>
              <a:buFont typeface="+mj-lt"/>
              <a:buAutoNum type="arabicPeriod"/>
              <a:defRPr/>
            </a:pPr>
            <a:r>
              <a:rPr lang="en-US" dirty="0"/>
              <a:t>Pelvic or back pain may occur with metastasis</a:t>
            </a:r>
          </a:p>
          <a:p>
            <a:pPr marL="514350" indent="-514350" eaLnBrk="1" fontAlgn="auto" hangingPunct="1">
              <a:spcAft>
                <a:spcPts val="0"/>
              </a:spcAft>
              <a:buClr>
                <a:schemeClr val="accent3"/>
              </a:buClr>
              <a:buFont typeface="+mj-lt"/>
              <a:buAutoNum type="arabicPeriod"/>
              <a:defRPr/>
            </a:pPr>
            <a:r>
              <a:rPr lang="en-US" dirty="0"/>
              <a:t>Obstruction in voiding</a:t>
            </a:r>
          </a:p>
          <a:p>
            <a:pPr marL="514350" indent="-514350" eaLnBrk="1" fontAlgn="auto" hangingPunct="1">
              <a:spcAft>
                <a:spcPts val="0"/>
              </a:spcAft>
              <a:buClr>
                <a:schemeClr val="accent3"/>
              </a:buClr>
              <a:buFont typeface="+mj-lt"/>
              <a:buAutoNum type="arabicPeriod"/>
              <a:defRPr/>
            </a:pPr>
            <a:endParaRPr lang="en-US" dirty="0"/>
          </a:p>
          <a:p>
            <a:pPr marL="514350" indent="-514350" eaLnBrk="1" fontAlgn="auto" hangingPunct="1">
              <a:spcAft>
                <a:spcPts val="0"/>
              </a:spcAft>
              <a:buClr>
                <a:schemeClr val="accent3"/>
              </a:buClr>
              <a:buFont typeface="Arial" charset="0"/>
              <a:buNone/>
              <a:defRPr/>
            </a:pPr>
            <a:r>
              <a:rPr lang="en-US" b="1" u="sng" dirty="0"/>
              <a:t>Assessment:</a:t>
            </a:r>
          </a:p>
          <a:p>
            <a:pPr marL="514350" indent="-514350" eaLnBrk="1" fontAlgn="auto" hangingPunct="1">
              <a:spcAft>
                <a:spcPts val="0"/>
              </a:spcAft>
              <a:buClr>
                <a:schemeClr val="accent3"/>
              </a:buClr>
              <a:buFont typeface="+mj-lt"/>
              <a:buAutoNum type="arabicPeriod"/>
              <a:defRPr/>
            </a:pPr>
            <a:r>
              <a:rPr lang="en-US" dirty="0" err="1"/>
              <a:t>Cystoscopy</a:t>
            </a:r>
            <a:r>
              <a:rPr lang="en-US" dirty="0"/>
              <a:t>- visualize tumor directly &amp; obtain biopsy specimen.</a:t>
            </a:r>
          </a:p>
          <a:p>
            <a:pPr marL="514350" indent="-514350" eaLnBrk="1" fontAlgn="auto" hangingPunct="1">
              <a:spcAft>
                <a:spcPts val="0"/>
              </a:spcAft>
              <a:buClr>
                <a:schemeClr val="accent3"/>
              </a:buClr>
              <a:buFont typeface="+mj-lt"/>
              <a:buAutoNum type="arabicPeriod"/>
              <a:defRPr/>
            </a:pPr>
            <a:r>
              <a:rPr lang="en-US" dirty="0"/>
              <a:t>Ultrasound- bladder &amp; surrounding structures for metastasis.</a:t>
            </a:r>
          </a:p>
          <a:p>
            <a:pPr marL="514350" indent="-514350" eaLnBrk="1" fontAlgn="auto" hangingPunct="1">
              <a:spcAft>
                <a:spcPts val="0"/>
              </a:spcAft>
              <a:buClr>
                <a:schemeClr val="accent3"/>
              </a:buClr>
              <a:buFont typeface="+mj-lt"/>
              <a:buAutoNum type="arabicPeriod"/>
              <a:defRPr/>
            </a:pPr>
            <a:r>
              <a:rPr lang="en-US" dirty="0"/>
              <a:t>CT scan</a:t>
            </a:r>
          </a:p>
          <a:p>
            <a:pPr marL="514350" indent="-514350" eaLnBrk="1" fontAlgn="auto" hangingPunct="1">
              <a:spcAft>
                <a:spcPts val="0"/>
              </a:spcAft>
              <a:buClr>
                <a:schemeClr val="accent3"/>
              </a:buClr>
              <a:buFont typeface="+mj-lt"/>
              <a:buAutoNum type="arabicPeriod"/>
              <a:defRPr/>
            </a:pPr>
            <a:r>
              <a:rPr lang="en-US" dirty="0"/>
              <a:t>Biopsies of the tumor</a:t>
            </a:r>
          </a:p>
          <a:p>
            <a:pPr marL="514350" indent="-514350" eaLnBrk="1" fontAlgn="auto" hangingPunct="1">
              <a:spcAft>
                <a:spcPts val="0"/>
              </a:spcAft>
              <a:buClr>
                <a:schemeClr val="accent3"/>
              </a:buClr>
              <a:buFont typeface="+mj-lt"/>
              <a:buAutoNum type="arabicPeriod"/>
              <a:defRPr/>
            </a:pPr>
            <a:r>
              <a:rPr lang="en-US" dirty="0"/>
              <a:t>Cytological examination of the patients urine.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EE98D-1FAD-412B-B176-E661FDD202A9}"/>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a:p>
        </p:txBody>
      </p:sp>
      <p:sp>
        <p:nvSpPr>
          <p:cNvPr id="108547" name="Content Placeholder 2">
            <a:extLst>
              <a:ext uri="{FF2B5EF4-FFF2-40B4-BE49-F238E27FC236}">
                <a16:creationId xmlns:a16="http://schemas.microsoft.com/office/drawing/2014/main" id="{EC89E962-9108-4221-AAE3-26289A0A57B9}"/>
              </a:ext>
            </a:extLst>
          </p:cNvPr>
          <p:cNvSpPr>
            <a:spLocks noGrp="1"/>
          </p:cNvSpPr>
          <p:nvPr>
            <p:ph idx="1"/>
          </p:nvPr>
        </p:nvSpPr>
        <p:spPr>
          <a:xfrm>
            <a:off x="0" y="228600"/>
            <a:ext cx="8991600" cy="6629400"/>
          </a:xfrm>
        </p:spPr>
        <p:txBody>
          <a:bodyPr/>
          <a:lstStyle/>
          <a:p>
            <a:pPr eaLnBrk="1" hangingPunct="1">
              <a:buFont typeface="Arial" panose="020B0604020202020204" pitchFamily="34" charset="0"/>
              <a:buNone/>
            </a:pPr>
            <a:r>
              <a:rPr lang="en-US" altLang="en-US" sz="2800" b="1" u="sng"/>
              <a:t>Management:</a:t>
            </a:r>
          </a:p>
          <a:p>
            <a:pPr eaLnBrk="1" hangingPunct="1"/>
            <a:r>
              <a:rPr lang="en-US" altLang="en-US" sz="2800"/>
              <a:t>Treatment of bladder cancer depends on the grade of the tumor(degree of cellular differentiation), the stage of the tumor growth(degree of local invasion) &amp; presence or absence of metastasis.</a:t>
            </a:r>
          </a:p>
          <a:p>
            <a:pPr eaLnBrk="1" hangingPunct="1"/>
            <a:r>
              <a:rPr lang="en-US" altLang="en-US" sz="2800"/>
              <a:t>The patients age, physical &amp; mental status are considered.</a:t>
            </a:r>
          </a:p>
          <a:p>
            <a:pPr eaLnBrk="1" hangingPunct="1">
              <a:buFont typeface="Arial" panose="020B0604020202020204" pitchFamily="34" charset="0"/>
              <a:buNone/>
            </a:pPr>
            <a:r>
              <a:rPr lang="en-US" altLang="en-US" sz="2800" b="1" u="sng"/>
              <a:t>Surgical management:</a:t>
            </a:r>
          </a:p>
          <a:p>
            <a:pPr eaLnBrk="1" hangingPunct="1"/>
            <a:r>
              <a:rPr lang="en-US" altLang="en-US" sz="2800"/>
              <a:t>For superficial bladder cancers, the tumor is controlled by </a:t>
            </a:r>
            <a:r>
              <a:rPr lang="en-US" altLang="en-US" sz="2800" b="1"/>
              <a:t>transurethral resection or cauterization.</a:t>
            </a:r>
          </a:p>
          <a:p>
            <a:pPr eaLnBrk="1" hangingPunct="1"/>
            <a:r>
              <a:rPr lang="en-US" altLang="en-US" sz="2800" b="1"/>
              <a:t>Biological therapy (immunotherapy)- </a:t>
            </a:r>
            <a:r>
              <a:rPr lang="en-US" altLang="en-US" sz="2800"/>
              <a:t>signaling the body immune system to help fight cancer cells</a:t>
            </a:r>
          </a:p>
          <a:p>
            <a:pPr eaLnBrk="1" hangingPunct="1">
              <a:buFont typeface="Arial" panose="020B0604020202020204" pitchFamily="34" charset="0"/>
              <a:buNone/>
            </a:pPr>
            <a:endParaRPr lang="en-US" altLang="en-US" sz="2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024BA26-E393-43BF-8452-16F68F33E85F}"/>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109571" name="Content Placeholder 2">
            <a:extLst>
              <a:ext uri="{FF2B5EF4-FFF2-40B4-BE49-F238E27FC236}">
                <a16:creationId xmlns:a16="http://schemas.microsoft.com/office/drawing/2014/main" id="{F0BD241B-131C-4ACC-BEA8-547A900ECB08}"/>
              </a:ext>
            </a:extLst>
          </p:cNvPr>
          <p:cNvSpPr>
            <a:spLocks noGrp="1"/>
          </p:cNvSpPr>
          <p:nvPr>
            <p:ph idx="1"/>
          </p:nvPr>
        </p:nvSpPr>
        <p:spPr>
          <a:xfrm>
            <a:off x="228600" y="152400"/>
            <a:ext cx="8915400" cy="6705600"/>
          </a:xfrm>
        </p:spPr>
        <p:txBody>
          <a:bodyPr/>
          <a:lstStyle/>
          <a:p>
            <a:pPr eaLnBrk="1" hangingPunct="1"/>
            <a:r>
              <a:rPr lang="en-US" altLang="en-US"/>
              <a:t>Incase of invasive or multifocal tumor, a </a:t>
            </a:r>
            <a:r>
              <a:rPr lang="en-US" altLang="en-US" b="1"/>
              <a:t>simple or radical cystectomy is performed. </a:t>
            </a:r>
            <a:r>
              <a:rPr lang="en-US" altLang="en-US"/>
              <a:t>in men it involves removal of the bladder, prostate and seminal vesicles while in women it involves removal of the bladder, lower ureter, uterus, fallopian tubes, ovaries, anterior vagina &amp; urethra. It may involve removal of pelvic lymph nodes.</a:t>
            </a:r>
          </a:p>
          <a:p>
            <a:pPr eaLnBrk="1" hangingPunct="1"/>
            <a:r>
              <a:rPr lang="en-US" altLang="en-US"/>
              <a:t>Removal of the bladder requires urinary diversions. </a:t>
            </a:r>
          </a:p>
          <a:p>
            <a:pPr eaLnBrk="1" hangingPunct="1"/>
            <a:r>
              <a:rPr lang="en-US" altLang="en-US"/>
              <a:t>Radiotherapy and chemotherapy</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55620616-930D-45EA-B005-F3F14836BD5E}"/>
              </a:ext>
            </a:extLst>
          </p:cNvPr>
          <p:cNvSpPr>
            <a:spLocks noGrp="1"/>
          </p:cNvSpPr>
          <p:nvPr>
            <p:ph type="title"/>
          </p:nvPr>
        </p:nvSpPr>
        <p:spPr/>
        <p:txBody>
          <a:bodyPr/>
          <a:lstStyle/>
          <a:p>
            <a:r>
              <a:rPr lang="en-US" altLang="en-US" sz="2800"/>
              <a:t>BENIGN PROSTATIC HYPERPLASIA (ENLARGED PROSTATE)</a:t>
            </a:r>
            <a:endParaRPr lang="fr-FR" altLang="en-US" sz="2800"/>
          </a:p>
        </p:txBody>
      </p:sp>
      <p:sp>
        <p:nvSpPr>
          <p:cNvPr id="110595" name="Content Placeholder 2">
            <a:extLst>
              <a:ext uri="{FF2B5EF4-FFF2-40B4-BE49-F238E27FC236}">
                <a16:creationId xmlns:a16="http://schemas.microsoft.com/office/drawing/2014/main" id="{879D4A76-E344-42C0-B8D6-7387C96E0A1E}"/>
              </a:ext>
            </a:extLst>
          </p:cNvPr>
          <p:cNvSpPr>
            <a:spLocks noGrp="1"/>
          </p:cNvSpPr>
          <p:nvPr>
            <p:ph idx="1"/>
          </p:nvPr>
        </p:nvSpPr>
        <p:spPr/>
        <p:txBody>
          <a:bodyPr/>
          <a:lstStyle/>
          <a:p>
            <a:r>
              <a:rPr lang="en-US" altLang="en-US"/>
              <a:t>It is the enlargment of the  prostate gland extending upward into the bladder and obstructing the outﬂow of urine by encroaching on the vesical oriﬁce. </a:t>
            </a:r>
          </a:p>
          <a:p>
            <a:r>
              <a:rPr lang="en-US" altLang="en-US"/>
              <a:t>a normal part of the aging process in men, caused by changes in hormone balance and in cell growth</a:t>
            </a:r>
            <a:endParaRPr lang="fr-FR"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901CD2B9-78B3-4E48-ADCA-6A5D088E6146}"/>
              </a:ext>
            </a:extLst>
          </p:cNvPr>
          <p:cNvSpPr>
            <a:spLocks noGrp="1"/>
          </p:cNvSpPr>
          <p:nvPr>
            <p:ph type="title"/>
          </p:nvPr>
        </p:nvSpPr>
        <p:spPr/>
        <p:txBody>
          <a:bodyPr/>
          <a:lstStyle/>
          <a:p>
            <a:r>
              <a:rPr lang="en-US" altLang="en-US"/>
              <a:t>Clinical Manifestations</a:t>
            </a:r>
            <a:br>
              <a:rPr lang="en-US" altLang="en-US"/>
            </a:br>
            <a:endParaRPr lang="fr-FR" altLang="en-US"/>
          </a:p>
        </p:txBody>
      </p:sp>
      <p:sp>
        <p:nvSpPr>
          <p:cNvPr id="111619" name="Content Placeholder 2">
            <a:extLst>
              <a:ext uri="{FF2B5EF4-FFF2-40B4-BE49-F238E27FC236}">
                <a16:creationId xmlns:a16="http://schemas.microsoft.com/office/drawing/2014/main" id="{1E5C6A57-311C-4216-9F1E-A6EA0EF30533}"/>
              </a:ext>
            </a:extLst>
          </p:cNvPr>
          <p:cNvSpPr>
            <a:spLocks noGrp="1"/>
          </p:cNvSpPr>
          <p:nvPr>
            <p:ph idx="1"/>
          </p:nvPr>
        </p:nvSpPr>
        <p:spPr/>
        <p:txBody>
          <a:bodyPr/>
          <a:lstStyle/>
          <a:p>
            <a:r>
              <a:rPr lang="en-US" altLang="en-US" sz="2400"/>
              <a:t>prostate gland that is large, rubbery, and nontender. </a:t>
            </a:r>
          </a:p>
          <a:p>
            <a:r>
              <a:rPr lang="en-US" altLang="en-US" sz="2400"/>
              <a:t>incomplete emptying of the bladder and urinary retention.</a:t>
            </a:r>
          </a:p>
          <a:p>
            <a:r>
              <a:rPr lang="en-US" altLang="en-US" sz="2400"/>
              <a:t>Dribbling of urine</a:t>
            </a:r>
          </a:p>
          <a:p>
            <a:r>
              <a:rPr lang="en-US" altLang="en-US" sz="2400"/>
              <a:t>increased frequency of urination</a:t>
            </a:r>
          </a:p>
          <a:p>
            <a:r>
              <a:rPr lang="en-US" altLang="en-US" sz="2400"/>
              <a:t> a decrease in the volume and force of the urinary stream</a:t>
            </a:r>
          </a:p>
          <a:p>
            <a:r>
              <a:rPr lang="en-US" altLang="en-US" sz="2400"/>
              <a:t>Dysuria</a:t>
            </a:r>
          </a:p>
          <a:p>
            <a:r>
              <a:rPr lang="en-US" altLang="en-US" sz="2400"/>
              <a:t>An urge to urinate soon after urinating</a:t>
            </a:r>
          </a:p>
          <a:p>
            <a:r>
              <a:rPr lang="en-US" altLang="en-US" sz="2400"/>
              <a:t> Urinary tract infections may result from urinary stasis</a:t>
            </a:r>
          </a:p>
          <a:p>
            <a:r>
              <a:rPr lang="en-US" altLang="en-US" sz="2400"/>
              <a:t>Difficult in starting urine stream</a:t>
            </a:r>
            <a:endParaRPr lang="fr-FR" altLang="en-US" sz="2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AEFC50A8-8188-4B6E-967B-6AEDBECA2DF6}"/>
              </a:ext>
            </a:extLst>
          </p:cNvPr>
          <p:cNvSpPr>
            <a:spLocks noGrp="1"/>
          </p:cNvSpPr>
          <p:nvPr>
            <p:ph type="title"/>
          </p:nvPr>
        </p:nvSpPr>
        <p:spPr/>
        <p:txBody>
          <a:bodyPr/>
          <a:lstStyle/>
          <a:p>
            <a:r>
              <a:rPr lang="en-GB" altLang="en-US" sz="2800"/>
              <a:t>Assessment and diagnostic findings</a:t>
            </a:r>
            <a:endParaRPr lang="fr-FR" altLang="en-US" sz="2800"/>
          </a:p>
        </p:txBody>
      </p:sp>
      <p:sp>
        <p:nvSpPr>
          <p:cNvPr id="112643" name="Content Placeholder 2">
            <a:extLst>
              <a:ext uri="{FF2B5EF4-FFF2-40B4-BE49-F238E27FC236}">
                <a16:creationId xmlns:a16="http://schemas.microsoft.com/office/drawing/2014/main" id="{119E96F3-75CC-4966-BF36-C9071692CAC7}"/>
              </a:ext>
            </a:extLst>
          </p:cNvPr>
          <p:cNvSpPr>
            <a:spLocks noGrp="1"/>
          </p:cNvSpPr>
          <p:nvPr>
            <p:ph idx="1"/>
          </p:nvPr>
        </p:nvSpPr>
        <p:spPr/>
        <p:txBody>
          <a:bodyPr/>
          <a:lstStyle/>
          <a:p>
            <a:r>
              <a:rPr lang="en-US" altLang="en-US"/>
              <a:t>A physical examination with direct rectal exam</a:t>
            </a:r>
          </a:p>
          <a:p>
            <a:r>
              <a:rPr lang="en-US" altLang="en-US"/>
              <a:t>urinalysis and urine culture studies to assess urine ﬂow. </a:t>
            </a:r>
          </a:p>
          <a:p>
            <a:r>
              <a:rPr lang="en-US" altLang="en-US"/>
              <a:t>Renal function tests. </a:t>
            </a:r>
          </a:p>
          <a:p>
            <a:r>
              <a:rPr lang="en-US" altLang="en-US"/>
              <a:t>Complete blood studies</a:t>
            </a:r>
          </a:p>
          <a:p>
            <a:r>
              <a:rPr lang="en-US" altLang="en-US"/>
              <a:t>Prostate specific antigen to rule out ca prostate</a:t>
            </a:r>
          </a:p>
          <a:p>
            <a:r>
              <a:rPr lang="en-US" altLang="en-US"/>
              <a:t>ultrasonography</a:t>
            </a:r>
            <a:endParaRPr lang="fr-FR"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50CF789-AC0A-4584-BA7D-A352127D1155}"/>
              </a:ext>
            </a:extLst>
          </p:cNvPr>
          <p:cNvSpPr>
            <a:spLocks noGrp="1"/>
          </p:cNvSpPr>
          <p:nvPr>
            <p:ph type="title"/>
          </p:nvPr>
        </p:nvSpPr>
        <p:spPr/>
        <p:txBody>
          <a:bodyPr/>
          <a:lstStyle/>
          <a:p>
            <a:endParaRPr lang="fr-FR" altLang="en-US"/>
          </a:p>
        </p:txBody>
      </p:sp>
      <p:sp>
        <p:nvSpPr>
          <p:cNvPr id="12291" name="Content Placeholder 2">
            <a:extLst>
              <a:ext uri="{FF2B5EF4-FFF2-40B4-BE49-F238E27FC236}">
                <a16:creationId xmlns:a16="http://schemas.microsoft.com/office/drawing/2014/main" id="{5DAC26D7-6ABD-4F8D-BAAE-0660FF95B70C}"/>
              </a:ext>
            </a:extLst>
          </p:cNvPr>
          <p:cNvSpPr>
            <a:spLocks noGrp="1"/>
          </p:cNvSpPr>
          <p:nvPr>
            <p:ph idx="1"/>
          </p:nvPr>
        </p:nvSpPr>
        <p:spPr/>
        <p:txBody>
          <a:bodyPr/>
          <a:lstStyle/>
          <a:p>
            <a:pPr>
              <a:buFont typeface="Arial" panose="020B0604020202020204" pitchFamily="34" charset="0"/>
              <a:buNone/>
            </a:pPr>
            <a:r>
              <a:rPr lang="en-US" altLang="en-US" b="1"/>
              <a:t>Regulation of Acid Excretion</a:t>
            </a:r>
          </a:p>
          <a:p>
            <a:r>
              <a:rPr lang="en-US" altLang="en-US" b="1"/>
              <a:t>phosphoric and sulfuric acids</a:t>
            </a:r>
            <a:r>
              <a:rPr lang="en-US" altLang="en-US"/>
              <a:t>. Their accumulation in the blood make it more acidic and inhibit cell function, they must be excreted in the urine. They are bound to chemical buffers so they can be excreted in the urine. Two important chemical buffers are phosphate ions and ammonia (NH3). </a:t>
            </a:r>
            <a:endParaRPr lang="fr-FR" altLang="en-US" sz="240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E17EE835-EBBC-443E-86FD-3B587F2824C1}"/>
              </a:ext>
            </a:extLst>
          </p:cNvPr>
          <p:cNvSpPr>
            <a:spLocks noGrp="1"/>
          </p:cNvSpPr>
          <p:nvPr>
            <p:ph type="title"/>
          </p:nvPr>
        </p:nvSpPr>
        <p:spPr/>
        <p:txBody>
          <a:bodyPr/>
          <a:lstStyle/>
          <a:p>
            <a:r>
              <a:rPr lang="en-GB" altLang="en-US"/>
              <a:t>management</a:t>
            </a:r>
            <a:endParaRPr lang="fr-FR" altLang="en-US"/>
          </a:p>
        </p:txBody>
      </p:sp>
      <p:sp>
        <p:nvSpPr>
          <p:cNvPr id="113667" name="Content Placeholder 2">
            <a:extLst>
              <a:ext uri="{FF2B5EF4-FFF2-40B4-BE49-F238E27FC236}">
                <a16:creationId xmlns:a16="http://schemas.microsoft.com/office/drawing/2014/main" id="{0517075E-B76D-464C-B65F-67AEAB177606}"/>
              </a:ext>
            </a:extLst>
          </p:cNvPr>
          <p:cNvSpPr>
            <a:spLocks noGrp="1"/>
          </p:cNvSpPr>
          <p:nvPr>
            <p:ph idx="1"/>
          </p:nvPr>
        </p:nvSpPr>
        <p:spPr/>
        <p:txBody>
          <a:bodyPr/>
          <a:lstStyle/>
          <a:p>
            <a:r>
              <a:rPr lang="en-US" altLang="en-US" sz="2800"/>
              <a:t>The treatment plan depends on the cause of BPH, the severity of the obstruction, and the patient’s condition.</a:t>
            </a:r>
          </a:p>
          <a:p>
            <a:r>
              <a:rPr lang="en-US" altLang="en-US" sz="2800"/>
              <a:t> If the patient is admitted on an emergency basis because he cannot void, he is immediately catheterized. </a:t>
            </a:r>
          </a:p>
          <a:p>
            <a:pPr>
              <a:buFont typeface="Arial" panose="020B0604020202020204" pitchFamily="34" charset="0"/>
              <a:buNone/>
            </a:pPr>
            <a:r>
              <a:rPr lang="fr-FR" altLang="en-US" sz="2800" i="1"/>
              <a:t>Pharmacologic treatment</a:t>
            </a:r>
            <a:endParaRPr lang="fr-FR" altLang="en-US" sz="2800"/>
          </a:p>
          <a:p>
            <a:r>
              <a:rPr lang="en-US" altLang="en-US" sz="2800"/>
              <a:t>antiandrogen agents, such as ﬁnasteride </a:t>
            </a:r>
            <a:endParaRPr lang="fr-FR" altLang="en-US" sz="2800"/>
          </a:p>
          <a:p>
            <a:r>
              <a:rPr lang="fr-FR" altLang="en-US" sz="2800"/>
              <a:t>Alpha-adrenergic receptor blockers -</a:t>
            </a:r>
            <a:r>
              <a:rPr lang="en-US" altLang="en-US" sz="2800"/>
              <a:t>relax the smooth muscle of the bladder neck and prostate</a:t>
            </a:r>
            <a:endParaRPr lang="fr-FR" altLang="en-US" sz="2800"/>
          </a:p>
          <a:p>
            <a:r>
              <a:rPr lang="fr-FR" altLang="en-US" sz="2800"/>
              <a:t>Anticholinergic agents </a:t>
            </a:r>
          </a:p>
          <a:p>
            <a:endParaRPr lang="fr-FR" altLang="en-US" sz="2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F74625B6-FA87-4618-BAE7-B72AD4758EF7}"/>
              </a:ext>
            </a:extLst>
          </p:cNvPr>
          <p:cNvSpPr>
            <a:spLocks noGrp="1"/>
          </p:cNvSpPr>
          <p:nvPr>
            <p:ph type="title"/>
          </p:nvPr>
        </p:nvSpPr>
        <p:spPr/>
        <p:txBody>
          <a:bodyPr/>
          <a:lstStyle/>
          <a:p>
            <a:r>
              <a:rPr lang="en-US" altLang="en-US" i="1"/>
              <a:t>Minimally invasive treatment</a:t>
            </a:r>
            <a:br>
              <a:rPr lang="en-US" altLang="en-US"/>
            </a:br>
            <a:endParaRPr lang="fr-FR" altLang="en-US"/>
          </a:p>
        </p:txBody>
      </p:sp>
      <p:sp>
        <p:nvSpPr>
          <p:cNvPr id="114691" name="Content Placeholder 2">
            <a:extLst>
              <a:ext uri="{FF2B5EF4-FFF2-40B4-BE49-F238E27FC236}">
                <a16:creationId xmlns:a16="http://schemas.microsoft.com/office/drawing/2014/main" id="{D7743DE5-BFEB-4259-B410-8FC9607F3E75}"/>
              </a:ext>
            </a:extLst>
          </p:cNvPr>
          <p:cNvSpPr>
            <a:spLocks noGrp="1"/>
          </p:cNvSpPr>
          <p:nvPr>
            <p:ph idx="1"/>
          </p:nvPr>
        </p:nvSpPr>
        <p:spPr/>
        <p:txBody>
          <a:bodyPr/>
          <a:lstStyle/>
          <a:p>
            <a:r>
              <a:rPr lang="en-US" altLang="en-US"/>
              <a:t>Transurethral incision of the prostate (TUIP) </a:t>
            </a:r>
          </a:p>
          <a:p>
            <a:r>
              <a:rPr lang="en-US" altLang="en-US"/>
              <a:t>Laser treatment - Used to cut or destroy prostate tissue </a:t>
            </a:r>
          </a:p>
          <a:p>
            <a:r>
              <a:rPr lang="en-US" altLang="en-US"/>
              <a:t>Transurethral needle ablation of the prostate (TUNA) </a:t>
            </a:r>
          </a:p>
          <a:p>
            <a:r>
              <a:rPr lang="en-US" altLang="en-US"/>
              <a:t>Prostatic stents - Flexible devices that expand when put in place to improve the flow of urine past the prostate </a:t>
            </a:r>
          </a:p>
          <a:p>
            <a:endParaRPr lang="en-US" altLang="en-US"/>
          </a:p>
          <a:p>
            <a:endParaRPr lang="fr-FR"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9C6830F1-CB90-4ED4-8877-EC20307A2958}"/>
              </a:ext>
            </a:extLst>
          </p:cNvPr>
          <p:cNvSpPr>
            <a:spLocks noGrp="1"/>
          </p:cNvSpPr>
          <p:nvPr>
            <p:ph type="title"/>
          </p:nvPr>
        </p:nvSpPr>
        <p:spPr/>
        <p:txBody>
          <a:bodyPr/>
          <a:lstStyle/>
          <a:p>
            <a:r>
              <a:rPr lang="en-US" altLang="en-US" i="1"/>
              <a:t>Surgery</a:t>
            </a:r>
            <a:br>
              <a:rPr lang="en-US" altLang="en-US"/>
            </a:br>
            <a:endParaRPr lang="fr-FR" altLang="en-US"/>
          </a:p>
        </p:txBody>
      </p:sp>
      <p:sp>
        <p:nvSpPr>
          <p:cNvPr id="115715" name="Content Placeholder 2">
            <a:extLst>
              <a:ext uri="{FF2B5EF4-FFF2-40B4-BE49-F238E27FC236}">
                <a16:creationId xmlns:a16="http://schemas.microsoft.com/office/drawing/2014/main" id="{A0AF4C8B-CBE2-4F16-AAA0-02B419B5CBC3}"/>
              </a:ext>
            </a:extLst>
          </p:cNvPr>
          <p:cNvSpPr>
            <a:spLocks noGrp="1"/>
          </p:cNvSpPr>
          <p:nvPr>
            <p:ph idx="1"/>
          </p:nvPr>
        </p:nvSpPr>
        <p:spPr/>
        <p:txBody>
          <a:bodyPr/>
          <a:lstStyle/>
          <a:p>
            <a:pPr>
              <a:buFont typeface="Arial" panose="020B0604020202020204" pitchFamily="34" charset="0"/>
              <a:buNone/>
            </a:pPr>
            <a:endParaRPr lang="en-US" altLang="en-US"/>
          </a:p>
          <a:p>
            <a:r>
              <a:rPr lang="en-US" altLang="en-US"/>
              <a:t>Transurethral resection of the prostate (TURP) </a:t>
            </a:r>
          </a:p>
          <a:p>
            <a:r>
              <a:rPr lang="en-US" altLang="en-US"/>
              <a:t>Open prostatectomy - Reserved for patients with very large prostates</a:t>
            </a:r>
          </a:p>
          <a:p>
            <a:endParaRPr lang="fr-FR"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D6DDEEB8-9883-45A4-BB10-AD964759CEA0}"/>
              </a:ext>
            </a:extLst>
          </p:cNvPr>
          <p:cNvSpPr>
            <a:spLocks noGrp="1"/>
          </p:cNvSpPr>
          <p:nvPr>
            <p:ph type="title"/>
          </p:nvPr>
        </p:nvSpPr>
        <p:spPr/>
        <p:txBody>
          <a:bodyPr/>
          <a:lstStyle/>
          <a:p>
            <a:r>
              <a:rPr lang="fr-FR" altLang="en-US"/>
              <a:t>CANCER OF THE PROSTATE</a:t>
            </a:r>
            <a:br>
              <a:rPr lang="fr-FR" altLang="en-US"/>
            </a:br>
            <a:endParaRPr lang="fr-FR" altLang="en-US"/>
          </a:p>
        </p:txBody>
      </p:sp>
      <p:sp>
        <p:nvSpPr>
          <p:cNvPr id="116739" name="Content Placeholder 2">
            <a:extLst>
              <a:ext uri="{FF2B5EF4-FFF2-40B4-BE49-F238E27FC236}">
                <a16:creationId xmlns:a16="http://schemas.microsoft.com/office/drawing/2014/main" id="{2A0D26B9-9C3C-43FB-906D-4A79675ED6C6}"/>
              </a:ext>
            </a:extLst>
          </p:cNvPr>
          <p:cNvSpPr>
            <a:spLocks noGrp="1"/>
          </p:cNvSpPr>
          <p:nvPr>
            <p:ph idx="1"/>
          </p:nvPr>
        </p:nvSpPr>
        <p:spPr/>
        <p:txBody>
          <a:bodyPr/>
          <a:lstStyle/>
          <a:p>
            <a:pPr>
              <a:buFont typeface="Arial" panose="020B0604020202020204" pitchFamily="34" charset="0"/>
              <a:buNone/>
            </a:pPr>
            <a:r>
              <a:rPr lang="en-GB" altLang="en-US" b="1"/>
              <a:t>RISK FACTORS </a:t>
            </a:r>
            <a:endParaRPr lang="fr-FR" altLang="en-US"/>
          </a:p>
          <a:p>
            <a:r>
              <a:rPr lang="en-GB" altLang="en-US"/>
              <a:t>Old age</a:t>
            </a:r>
            <a:endParaRPr lang="fr-FR" altLang="en-US"/>
          </a:p>
          <a:p>
            <a:r>
              <a:rPr lang="en-GB" altLang="en-US"/>
              <a:t>Race-black</a:t>
            </a:r>
            <a:endParaRPr lang="fr-FR" altLang="en-US"/>
          </a:p>
          <a:p>
            <a:r>
              <a:rPr lang="en-GB" altLang="en-US"/>
              <a:t>Family history</a:t>
            </a:r>
            <a:endParaRPr lang="fr-FR" altLang="en-US"/>
          </a:p>
          <a:p>
            <a:r>
              <a:rPr lang="en-GB" altLang="en-US"/>
              <a:t>Obesity</a:t>
            </a:r>
            <a:endParaRPr lang="fr-FR" altLang="en-US"/>
          </a:p>
          <a:p>
            <a:r>
              <a:rPr lang="en-GB" altLang="en-US"/>
              <a:t>A diet high in red meat and fat</a:t>
            </a:r>
            <a:endParaRPr lang="fr-FR" altLang="en-US"/>
          </a:p>
          <a:p>
            <a:endParaRPr lang="fr-FR"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FE49F518-1B6B-4CB8-8755-C7823B239EC3}"/>
              </a:ext>
            </a:extLst>
          </p:cNvPr>
          <p:cNvSpPr>
            <a:spLocks noGrp="1"/>
          </p:cNvSpPr>
          <p:nvPr>
            <p:ph type="title"/>
          </p:nvPr>
        </p:nvSpPr>
        <p:spPr/>
        <p:txBody>
          <a:bodyPr/>
          <a:lstStyle/>
          <a:p>
            <a:r>
              <a:rPr lang="en-GB" altLang="en-US" b="1"/>
              <a:t>Signs and symptoms</a:t>
            </a:r>
            <a:br>
              <a:rPr lang="fr-FR" altLang="en-US"/>
            </a:br>
            <a:endParaRPr lang="fr-FR" altLang="en-US"/>
          </a:p>
        </p:txBody>
      </p:sp>
      <p:sp>
        <p:nvSpPr>
          <p:cNvPr id="117763" name="Content Placeholder 2">
            <a:extLst>
              <a:ext uri="{FF2B5EF4-FFF2-40B4-BE49-F238E27FC236}">
                <a16:creationId xmlns:a16="http://schemas.microsoft.com/office/drawing/2014/main" id="{AAA795BD-74A9-4ADE-9585-F3F3D027C2C7}"/>
              </a:ext>
            </a:extLst>
          </p:cNvPr>
          <p:cNvSpPr>
            <a:spLocks noGrp="1"/>
          </p:cNvSpPr>
          <p:nvPr>
            <p:ph idx="1"/>
          </p:nvPr>
        </p:nvSpPr>
        <p:spPr/>
        <p:txBody>
          <a:bodyPr/>
          <a:lstStyle/>
          <a:p>
            <a:r>
              <a:rPr lang="en-GB" altLang="en-US" sz="2800"/>
              <a:t>difficulty and frequency of urination, </a:t>
            </a:r>
            <a:endParaRPr lang="fr-FR" altLang="en-US" sz="2800"/>
          </a:p>
          <a:p>
            <a:r>
              <a:rPr lang="en-GB" altLang="en-US" sz="2800"/>
              <a:t>urinary retention</a:t>
            </a:r>
            <a:endParaRPr lang="fr-FR" altLang="en-US" sz="2800"/>
          </a:p>
          <a:p>
            <a:r>
              <a:rPr lang="en-GB" altLang="en-US" sz="2800"/>
              <a:t> Decreased size and force of the urinary stream.</a:t>
            </a:r>
            <a:endParaRPr lang="fr-FR" altLang="en-US" sz="2800"/>
          </a:p>
          <a:p>
            <a:r>
              <a:rPr lang="en-GB" altLang="en-US" sz="2800"/>
              <a:t> Other symptoms may include  some painful ejaculation. Hematuria.</a:t>
            </a:r>
            <a:endParaRPr lang="fr-FR" altLang="en-US" sz="2800"/>
          </a:p>
          <a:p>
            <a:r>
              <a:rPr lang="en-GB" altLang="en-US" sz="2800"/>
              <a:t> Symptoms related to metastases include backache, hip pain, perineal and rectal discomfort, anemia, weight loss, weakness, nausea, and oliguria (decreased urine output). </a:t>
            </a:r>
            <a:endParaRPr lang="fr-FR" altLang="en-US" sz="280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BA890AA4-E2CF-4E54-8140-7DEAE217F337}"/>
              </a:ext>
            </a:extLst>
          </p:cNvPr>
          <p:cNvSpPr>
            <a:spLocks noGrp="1"/>
          </p:cNvSpPr>
          <p:nvPr>
            <p:ph type="title"/>
          </p:nvPr>
        </p:nvSpPr>
        <p:spPr/>
        <p:txBody>
          <a:bodyPr/>
          <a:lstStyle/>
          <a:p>
            <a:r>
              <a:rPr lang="en-GB" altLang="en-US" sz="2800" b="1"/>
              <a:t>ASSESSMENT  AND DIAGNOSTIC FINDINGS</a:t>
            </a:r>
            <a:br>
              <a:rPr lang="fr-FR" altLang="en-US"/>
            </a:br>
            <a:endParaRPr lang="fr-FR" altLang="en-US"/>
          </a:p>
        </p:txBody>
      </p:sp>
      <p:sp>
        <p:nvSpPr>
          <p:cNvPr id="118787" name="Content Placeholder 2">
            <a:extLst>
              <a:ext uri="{FF2B5EF4-FFF2-40B4-BE49-F238E27FC236}">
                <a16:creationId xmlns:a16="http://schemas.microsoft.com/office/drawing/2014/main" id="{75212EE5-B1AB-4E5D-ABE1-53B60BC2A11D}"/>
              </a:ext>
            </a:extLst>
          </p:cNvPr>
          <p:cNvSpPr>
            <a:spLocks noGrp="1"/>
          </p:cNvSpPr>
          <p:nvPr>
            <p:ph idx="1"/>
          </p:nvPr>
        </p:nvSpPr>
        <p:spPr/>
        <p:txBody>
          <a:bodyPr/>
          <a:lstStyle/>
          <a:p>
            <a:r>
              <a:rPr lang="en-GB" altLang="en-US" sz="2400" b="1"/>
              <a:t>prostate-specific antigen test</a:t>
            </a:r>
            <a:r>
              <a:rPr lang="en-GB" altLang="en-US" sz="2400"/>
              <a:t> measured in a blood specimen, and levels in crease with prostate cancer. Normal 0.2-4ng/ml</a:t>
            </a:r>
            <a:endParaRPr lang="fr-FR" altLang="en-US" sz="2400"/>
          </a:p>
          <a:p>
            <a:r>
              <a:rPr lang="en-GB" altLang="en-US" sz="2400" b="1"/>
              <a:t>Transrectal ultrasound (TRUS</a:t>
            </a:r>
            <a:r>
              <a:rPr lang="en-GB" altLang="en-US" sz="2400"/>
              <a:t>)</a:t>
            </a:r>
            <a:endParaRPr lang="fr-FR" altLang="en-US" sz="2400"/>
          </a:p>
          <a:p>
            <a:r>
              <a:rPr lang="en-GB" altLang="en-US" sz="2400" b="1"/>
              <a:t>Direct rectal examination</a:t>
            </a:r>
            <a:r>
              <a:rPr lang="en-GB" altLang="en-US" sz="2400"/>
              <a:t>-doctor inserts gloved ,lubricated  finger into rectum to examine texture,colour and size of the gland</a:t>
            </a:r>
            <a:endParaRPr lang="fr-FR" altLang="en-US" sz="2400"/>
          </a:p>
          <a:p>
            <a:r>
              <a:rPr lang="en-GB" altLang="en-US" sz="2400" b="1"/>
              <a:t>histologic examination</a:t>
            </a:r>
            <a:r>
              <a:rPr lang="en-GB" altLang="en-US" sz="2400"/>
              <a:t> of tissue removed surgically by transurethral resection, open prostatectomy, or transrectal needle biopsy</a:t>
            </a:r>
            <a:endParaRPr lang="fr-FR" altLang="en-US" sz="2400"/>
          </a:p>
          <a:p>
            <a:endParaRPr lang="fr-FR" altLang="en-US" sz="24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4C8F4E07-6156-4F0D-BF00-55BFB7A7C5D9}"/>
              </a:ext>
            </a:extLst>
          </p:cNvPr>
          <p:cNvSpPr>
            <a:spLocks noGrp="1"/>
          </p:cNvSpPr>
          <p:nvPr>
            <p:ph type="title"/>
          </p:nvPr>
        </p:nvSpPr>
        <p:spPr/>
        <p:txBody>
          <a:bodyPr/>
          <a:lstStyle/>
          <a:p>
            <a:r>
              <a:rPr lang="en-GB" altLang="en-US" sz="3200" b="1"/>
              <a:t>MEDICAL MANAGEMENT</a:t>
            </a:r>
            <a:br>
              <a:rPr lang="fr-FR" altLang="en-US" sz="3200"/>
            </a:br>
            <a:endParaRPr lang="fr-FR" altLang="en-US" sz="3200"/>
          </a:p>
        </p:txBody>
      </p:sp>
      <p:sp>
        <p:nvSpPr>
          <p:cNvPr id="119811" name="Content Placeholder 2">
            <a:extLst>
              <a:ext uri="{FF2B5EF4-FFF2-40B4-BE49-F238E27FC236}">
                <a16:creationId xmlns:a16="http://schemas.microsoft.com/office/drawing/2014/main" id="{DB7B4F66-19ED-4459-B70C-1691188E1EF8}"/>
              </a:ext>
            </a:extLst>
          </p:cNvPr>
          <p:cNvSpPr>
            <a:spLocks noGrp="1"/>
          </p:cNvSpPr>
          <p:nvPr>
            <p:ph idx="1"/>
          </p:nvPr>
        </p:nvSpPr>
        <p:spPr/>
        <p:txBody>
          <a:bodyPr/>
          <a:lstStyle/>
          <a:p>
            <a:r>
              <a:rPr lang="en-GB" altLang="en-US" sz="2400"/>
              <a:t>Treatment is based on the stage of the disease and the patient’s age and symptoms.</a:t>
            </a:r>
          </a:p>
          <a:p>
            <a:pPr>
              <a:buFont typeface="Arial" panose="020B0604020202020204" pitchFamily="34" charset="0"/>
              <a:buNone/>
            </a:pPr>
            <a:r>
              <a:rPr lang="en-GB" altLang="en-US" sz="2400" b="1"/>
              <a:t>MEDICAL MANAGEMENT</a:t>
            </a:r>
            <a:endParaRPr lang="fr-FR" altLang="en-US" sz="2400"/>
          </a:p>
          <a:p>
            <a:r>
              <a:rPr lang="en-GB" altLang="en-US" sz="2400"/>
              <a:t> </a:t>
            </a:r>
            <a:r>
              <a:rPr lang="en-GB" altLang="en-US" sz="2400" b="1"/>
              <a:t>Radiation therapy</a:t>
            </a:r>
            <a:endParaRPr lang="fr-FR" altLang="en-US" sz="2400"/>
          </a:p>
          <a:p>
            <a:r>
              <a:rPr lang="en-GB" altLang="en-US" sz="2400" b="1"/>
              <a:t>Hormone therapy</a:t>
            </a:r>
            <a:r>
              <a:rPr lang="en-GB" altLang="en-US" sz="2400"/>
              <a:t>- to stop the body from producing testosterone that help prostate gland cells to grow. medications that stops the body from producing testerone: luetinizing hormone agonist</a:t>
            </a:r>
            <a:endParaRPr lang="fr-FR" altLang="en-US" sz="2400"/>
          </a:p>
          <a:p>
            <a:r>
              <a:rPr lang="en-GB" altLang="en-US" sz="2400"/>
              <a:t>surgery to remove testicles(orchiectomy)</a:t>
            </a:r>
            <a:endParaRPr lang="fr-FR" altLang="en-US" sz="2400"/>
          </a:p>
          <a:p>
            <a:r>
              <a:rPr lang="en-GB" altLang="en-US" sz="2400" b="1"/>
              <a:t>chemotherapy</a:t>
            </a:r>
            <a:r>
              <a:rPr lang="en-GB" altLang="en-US" sz="2400"/>
              <a:t> uses drugs to kill rapidly growing cells</a:t>
            </a:r>
            <a:endParaRPr lang="fr-FR" altLang="en-US" sz="2400"/>
          </a:p>
          <a:p>
            <a:r>
              <a:rPr lang="en-GB" altLang="en-US" sz="2400" b="1"/>
              <a:t>Biological therapy</a:t>
            </a:r>
            <a:r>
              <a:rPr lang="en-GB" altLang="en-US" sz="2400"/>
              <a:t> uses body immune cell to fight cancer cells</a:t>
            </a:r>
            <a:endParaRPr lang="fr-FR" altLang="en-US" sz="2400"/>
          </a:p>
          <a:p>
            <a:endParaRPr lang="en-GB" altLang="en-US" sz="2800"/>
          </a:p>
          <a:p>
            <a:endParaRPr lang="en-GB" altLang="en-US" sz="2800"/>
          </a:p>
          <a:p>
            <a:pPr>
              <a:buFont typeface="Arial" panose="020B0604020202020204" pitchFamily="34" charset="0"/>
              <a:buNone/>
            </a:pPr>
            <a:endParaRPr lang="en-GB" altLang="en-US" sz="2800"/>
          </a:p>
          <a:p>
            <a:endParaRPr lang="fr-FR" altLang="en-US" sz="28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BC23DEDC-8270-4030-AB05-68EE0AAB509A}"/>
              </a:ext>
            </a:extLst>
          </p:cNvPr>
          <p:cNvSpPr>
            <a:spLocks noGrp="1"/>
          </p:cNvSpPr>
          <p:nvPr>
            <p:ph type="title"/>
          </p:nvPr>
        </p:nvSpPr>
        <p:spPr/>
        <p:txBody>
          <a:bodyPr/>
          <a:lstStyle/>
          <a:p>
            <a:r>
              <a:rPr lang="en-GB" altLang="en-US"/>
              <a:t>management</a:t>
            </a:r>
            <a:endParaRPr lang="fr-FR" altLang="en-US"/>
          </a:p>
        </p:txBody>
      </p:sp>
      <p:sp>
        <p:nvSpPr>
          <p:cNvPr id="120835" name="Content Placeholder 2">
            <a:extLst>
              <a:ext uri="{FF2B5EF4-FFF2-40B4-BE49-F238E27FC236}">
                <a16:creationId xmlns:a16="http://schemas.microsoft.com/office/drawing/2014/main" id="{B71808E7-55B3-41AD-902D-E2C7C4C440AC}"/>
              </a:ext>
            </a:extLst>
          </p:cNvPr>
          <p:cNvSpPr>
            <a:spLocks noGrp="1"/>
          </p:cNvSpPr>
          <p:nvPr>
            <p:ph idx="1"/>
          </p:nvPr>
        </p:nvSpPr>
        <p:spPr/>
        <p:txBody>
          <a:bodyPr/>
          <a:lstStyle/>
          <a:p>
            <a:pPr>
              <a:buFont typeface="Arial" panose="020B0604020202020204" pitchFamily="34" charset="0"/>
              <a:buNone/>
            </a:pPr>
            <a:r>
              <a:rPr lang="en-GB" altLang="en-US" b="1"/>
              <a:t>SURGICAL MANAGEMENT</a:t>
            </a:r>
            <a:r>
              <a:rPr lang="en-GB" altLang="en-US"/>
              <a:t> </a:t>
            </a:r>
          </a:p>
          <a:p>
            <a:r>
              <a:rPr lang="en-GB" altLang="en-US" sz="2800"/>
              <a:t>A radical prostatectomy -removal of the prostate and seminal vesicles</a:t>
            </a:r>
          </a:p>
          <a:p>
            <a:pPr>
              <a:buFont typeface="Arial" panose="020B0604020202020204" pitchFamily="34" charset="0"/>
              <a:buNone/>
            </a:pPr>
            <a:r>
              <a:rPr lang="en-GB" altLang="en-US" sz="2800" b="1"/>
              <a:t>Management after prostatectomy</a:t>
            </a:r>
          </a:p>
          <a:p>
            <a:r>
              <a:rPr lang="en-GB" altLang="en-US" sz="2800"/>
              <a:t>Urethral catheter should be left in place for 7-10 days</a:t>
            </a:r>
          </a:p>
          <a:p>
            <a:r>
              <a:rPr lang="en-GB" altLang="en-US" sz="2800"/>
              <a:t>Irrrigation to prevent obstruction by clots</a:t>
            </a:r>
          </a:p>
          <a:p>
            <a:r>
              <a:rPr lang="en-GB" altLang="en-US" sz="2800"/>
              <a:t>Ensure fluid balance by monitoring urine output and fluid used for irrigation</a:t>
            </a:r>
          </a:p>
          <a:p>
            <a:r>
              <a:rPr lang="en-GB" altLang="en-US" sz="2800"/>
              <a:t>Ensure increased fluid intake</a:t>
            </a:r>
          </a:p>
          <a:p>
            <a:endParaRPr lang="fr-FR"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DB7A9B25-4B99-4195-BF60-D72A98809CDC}"/>
              </a:ext>
            </a:extLst>
          </p:cNvPr>
          <p:cNvSpPr>
            <a:spLocks noGrp="1"/>
          </p:cNvSpPr>
          <p:nvPr>
            <p:ph type="title"/>
          </p:nvPr>
        </p:nvSpPr>
        <p:spPr/>
        <p:txBody>
          <a:bodyPr/>
          <a:lstStyle/>
          <a:p>
            <a:r>
              <a:rPr lang="en-GB" altLang="en-US"/>
              <a:t>Ct management</a:t>
            </a:r>
            <a:endParaRPr lang="fr-FR" altLang="en-US"/>
          </a:p>
        </p:txBody>
      </p:sp>
      <p:sp>
        <p:nvSpPr>
          <p:cNvPr id="121859" name="Content Placeholder 2">
            <a:extLst>
              <a:ext uri="{FF2B5EF4-FFF2-40B4-BE49-F238E27FC236}">
                <a16:creationId xmlns:a16="http://schemas.microsoft.com/office/drawing/2014/main" id="{CACBA3A9-E5A6-484B-A266-A8D49368C1A8}"/>
              </a:ext>
            </a:extLst>
          </p:cNvPr>
          <p:cNvSpPr>
            <a:spLocks noGrp="1"/>
          </p:cNvSpPr>
          <p:nvPr>
            <p:ph idx="1"/>
          </p:nvPr>
        </p:nvSpPr>
        <p:spPr/>
        <p:txBody>
          <a:bodyPr/>
          <a:lstStyle/>
          <a:p>
            <a:pPr>
              <a:buFont typeface="Arial" panose="020B0604020202020204" pitchFamily="34" charset="0"/>
              <a:buNone/>
            </a:pPr>
            <a:r>
              <a:rPr lang="en-GB" altLang="en-US" sz="2400"/>
              <a:t>Relieve b pain by ;</a:t>
            </a:r>
          </a:p>
          <a:p>
            <a:r>
              <a:rPr lang="en-GB" altLang="en-US" sz="2400"/>
              <a:t>giving medications that relieve bladder spasms,ambulation,warm compress</a:t>
            </a:r>
          </a:p>
          <a:p>
            <a:r>
              <a:rPr lang="en-US" altLang="en-US" sz="2400"/>
              <a:t>monitors the drainage tubing and irrigates the system as prescribed to relieve any obstruction </a:t>
            </a:r>
          </a:p>
          <a:p>
            <a:r>
              <a:rPr lang="en-US" altLang="en-US" sz="2400"/>
              <a:t> </a:t>
            </a:r>
            <a:r>
              <a:rPr lang="en-US" altLang="en-US" sz="2400" b="1"/>
              <a:t>to avoid obstruction</a:t>
            </a:r>
            <a:r>
              <a:rPr lang="en-US" altLang="en-US" sz="2400"/>
              <a:t>-observes the lower abdomen to ensure that the catheter has not become blocked, The drainage bag, dressings, and incisional site are examined for bleeding. The color of the urine is noted and documented , Continuous irrigation </a:t>
            </a:r>
            <a:endParaRPr lang="fr-FR" altLang="en-US" sz="2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4F5921DA-4CCE-4138-936B-97D1D6239A98}"/>
              </a:ext>
            </a:extLst>
          </p:cNvPr>
          <p:cNvSpPr>
            <a:spLocks noGrp="1"/>
          </p:cNvSpPr>
          <p:nvPr>
            <p:ph type="title"/>
          </p:nvPr>
        </p:nvSpPr>
        <p:spPr/>
        <p:txBody>
          <a:bodyPr/>
          <a:lstStyle/>
          <a:p>
            <a:r>
              <a:rPr lang="fr-FR" altLang="en-US"/>
              <a:t>NEUROGENIC BLADDER</a:t>
            </a:r>
          </a:p>
        </p:txBody>
      </p:sp>
      <p:sp>
        <p:nvSpPr>
          <p:cNvPr id="122883" name="Content Placeholder 2">
            <a:extLst>
              <a:ext uri="{FF2B5EF4-FFF2-40B4-BE49-F238E27FC236}">
                <a16:creationId xmlns:a16="http://schemas.microsoft.com/office/drawing/2014/main" id="{4593E525-79F0-4169-97EE-EC4692E99474}"/>
              </a:ext>
            </a:extLst>
          </p:cNvPr>
          <p:cNvSpPr>
            <a:spLocks noGrp="1"/>
          </p:cNvSpPr>
          <p:nvPr>
            <p:ph idx="1"/>
          </p:nvPr>
        </p:nvSpPr>
        <p:spPr/>
        <p:txBody>
          <a:bodyPr/>
          <a:lstStyle/>
          <a:p>
            <a:r>
              <a:rPr lang="fr-FR" altLang="en-US"/>
              <a:t>It is a dysfunction that results from a lesion of the nervous system. </a:t>
            </a:r>
          </a:p>
          <a:p>
            <a:r>
              <a:rPr lang="fr-FR" altLang="en-US"/>
              <a:t>It May be caused by spinal cord injury, spinal tumor, herniated vertebral disk, multiple sclerosis, congenital anomalies (spina biﬁda or myelomeningocele), infection, or diabetes mellitus.</a:t>
            </a:r>
          </a:p>
          <a:p>
            <a:endParaRPr lang="fr-FR"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27E6C4B-9D41-417B-ADD8-C991181D76BF}"/>
              </a:ext>
            </a:extLst>
          </p:cNvPr>
          <p:cNvSpPr>
            <a:spLocks noGrp="1"/>
          </p:cNvSpPr>
          <p:nvPr>
            <p:ph type="title"/>
          </p:nvPr>
        </p:nvSpPr>
        <p:spPr/>
        <p:txBody>
          <a:bodyPr/>
          <a:lstStyle/>
          <a:p>
            <a:r>
              <a:rPr lang="en-US" altLang="en-US" sz="3200">
                <a:latin typeface="Times New Roman" panose="02020603050405020304" pitchFamily="18" charset="0"/>
                <a:cs typeface="Times New Roman" panose="02020603050405020304" pitchFamily="18" charset="0"/>
              </a:rPr>
              <a:t>Autoregulation</a:t>
            </a:r>
            <a:r>
              <a:rPr lang="en-US" altLang="en-US">
                <a:latin typeface="Times New Roman" panose="02020603050405020304" pitchFamily="18" charset="0"/>
                <a:cs typeface="Times New Roman" panose="02020603050405020304" pitchFamily="18" charset="0"/>
              </a:rPr>
              <a:t> of Blood Pressure</a:t>
            </a:r>
            <a:br>
              <a:rPr lang="en-US" altLang="en-US"/>
            </a:br>
            <a:endParaRPr lang="fr-FR" altLang="en-US"/>
          </a:p>
        </p:txBody>
      </p:sp>
      <p:sp>
        <p:nvSpPr>
          <p:cNvPr id="13315" name="Content Placeholder 2">
            <a:extLst>
              <a:ext uri="{FF2B5EF4-FFF2-40B4-BE49-F238E27FC236}">
                <a16:creationId xmlns:a16="http://schemas.microsoft.com/office/drawing/2014/main" id="{8D203AB8-1384-46B3-BB5E-47BC7A5D4478}"/>
              </a:ext>
            </a:extLst>
          </p:cNvPr>
          <p:cNvSpPr>
            <a:spLocks noGrp="1"/>
          </p:cNvSpPr>
          <p:nvPr>
            <p:ph idx="1"/>
          </p:nvPr>
        </p:nvSpPr>
        <p:spPr/>
        <p:txBody>
          <a:bodyPr/>
          <a:lstStyle/>
          <a:p>
            <a:pPr>
              <a:buFont typeface="Arial" panose="020B0604020202020204" pitchFamily="34" charset="0"/>
              <a:buNone/>
            </a:pPr>
            <a:r>
              <a:rPr lang="en-US" altLang="en-US" sz="2400"/>
              <a:t>Specialized vessels of the kidney called the vasa recta constantly monitor blood pressure as blood begins its passage into the kidney. When the vasa recta detect a decrease in blood pressure, specialized juxtaglomerular cells secrete the hormone </a:t>
            </a:r>
            <a:r>
              <a:rPr lang="en-US" altLang="en-US" sz="2400" b="1"/>
              <a:t>renin.</a:t>
            </a:r>
            <a:r>
              <a:rPr lang="en-US" altLang="en-US" sz="2400"/>
              <a:t> Renin converts angiotensinogen to angiotensin I, which is then converted to an- giotensin II, the most powerful vasoconstrictor known. The vaso- constriction causes the blood pressure to increase. The adrenal cortex secretes aldosterone in response to stimulation by the pi- tuitary gland, which in turn is in response to poor perfusion or increasing serum osmolality. result is an increase in Bp</a:t>
            </a:r>
            <a:endParaRPr lang="fr-FR" altLang="en-US" sz="24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FC82D7A9-7C4C-4FAF-891E-CC4D4B4C48EF}"/>
              </a:ext>
            </a:extLst>
          </p:cNvPr>
          <p:cNvSpPr>
            <a:spLocks noGrp="1"/>
          </p:cNvSpPr>
          <p:nvPr>
            <p:ph type="title"/>
          </p:nvPr>
        </p:nvSpPr>
        <p:spPr/>
        <p:txBody>
          <a:bodyPr/>
          <a:lstStyle/>
          <a:p>
            <a:r>
              <a:rPr lang="en-GB" altLang="en-US"/>
              <a:t>pathophysiology</a:t>
            </a:r>
            <a:endParaRPr lang="fr-FR" altLang="en-US"/>
          </a:p>
        </p:txBody>
      </p:sp>
      <p:sp>
        <p:nvSpPr>
          <p:cNvPr id="123907" name="Content Placeholder 2">
            <a:extLst>
              <a:ext uri="{FF2B5EF4-FFF2-40B4-BE49-F238E27FC236}">
                <a16:creationId xmlns:a16="http://schemas.microsoft.com/office/drawing/2014/main" id="{329FEF39-3B30-4BB3-9DC6-0E8FE8D12400}"/>
              </a:ext>
            </a:extLst>
          </p:cNvPr>
          <p:cNvSpPr>
            <a:spLocks noGrp="1"/>
          </p:cNvSpPr>
          <p:nvPr>
            <p:ph idx="1"/>
          </p:nvPr>
        </p:nvSpPr>
        <p:spPr/>
        <p:txBody>
          <a:bodyPr/>
          <a:lstStyle/>
          <a:p>
            <a:r>
              <a:rPr lang="en-GB" altLang="en-US" sz="2800"/>
              <a:t>Several muscles and nerves must work together for your bladder to hold urine until you are ready to empty it. nerve messages go back and forth between the brain and the muscles that control the bladder emptying. if this nerves are damaged by illness and injury the muscles may not be able to tighten or relax at the right time.</a:t>
            </a:r>
          </a:p>
          <a:p>
            <a:r>
              <a:rPr lang="en-GB" altLang="en-US" sz="2800"/>
              <a:t>In neurogenic bladder muscles and nerves don't work well as a result the bladder may not fill or empty well</a:t>
            </a:r>
            <a:endParaRPr lang="fr-FR" altLang="en-US" sz="28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F59EDDFC-CB5C-4C85-A797-A6E283DD86F6}"/>
              </a:ext>
            </a:extLst>
          </p:cNvPr>
          <p:cNvSpPr>
            <a:spLocks noGrp="1"/>
          </p:cNvSpPr>
          <p:nvPr>
            <p:ph type="title"/>
          </p:nvPr>
        </p:nvSpPr>
        <p:spPr/>
        <p:txBody>
          <a:bodyPr/>
          <a:lstStyle/>
          <a:p>
            <a:endParaRPr lang="fr-FR" altLang="en-US"/>
          </a:p>
        </p:txBody>
      </p:sp>
      <p:sp>
        <p:nvSpPr>
          <p:cNvPr id="124931" name="Content Placeholder 2">
            <a:extLst>
              <a:ext uri="{FF2B5EF4-FFF2-40B4-BE49-F238E27FC236}">
                <a16:creationId xmlns:a16="http://schemas.microsoft.com/office/drawing/2014/main" id="{E67E0A2C-136D-4341-8C25-AA8249B2AD3F}"/>
              </a:ext>
            </a:extLst>
          </p:cNvPr>
          <p:cNvSpPr>
            <a:spLocks noGrp="1"/>
          </p:cNvSpPr>
          <p:nvPr>
            <p:ph idx="1"/>
          </p:nvPr>
        </p:nvSpPr>
        <p:spPr/>
        <p:txBody>
          <a:bodyPr/>
          <a:lstStyle/>
          <a:p>
            <a:r>
              <a:rPr lang="en-GB" altLang="en-US"/>
              <a:t>Bladder muscles may be overactive and squeeze more often than normal and before the bladder is full with urine. sometimes the muscles are too loose and let urine pass before you are ready .</a:t>
            </a:r>
          </a:p>
          <a:p>
            <a:r>
              <a:rPr lang="en-GB" altLang="en-US"/>
              <a:t>Underactive bladder- it will not squeeze when it is filled with urine and wont empty fully or at all. The sphincter muscles in the urethra may not work in the right way. they remain tight during the emptying</a:t>
            </a:r>
          </a:p>
          <a:p>
            <a:endParaRPr lang="fr-FR" altLang="en-US" sz="28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7B6A3C8C-8FC4-438F-9D23-E7E452D17E59}"/>
              </a:ext>
            </a:extLst>
          </p:cNvPr>
          <p:cNvSpPr>
            <a:spLocks noGrp="1"/>
          </p:cNvSpPr>
          <p:nvPr>
            <p:ph type="title"/>
          </p:nvPr>
        </p:nvSpPr>
        <p:spPr/>
        <p:txBody>
          <a:bodyPr/>
          <a:lstStyle/>
          <a:p>
            <a:r>
              <a:rPr lang="en-GB" altLang="en-US"/>
              <a:t>Signs and symptoms of overactive bladder</a:t>
            </a:r>
            <a:endParaRPr lang="fr-FR" altLang="en-US"/>
          </a:p>
        </p:txBody>
      </p:sp>
      <p:sp>
        <p:nvSpPr>
          <p:cNvPr id="125955" name="Content Placeholder 2">
            <a:extLst>
              <a:ext uri="{FF2B5EF4-FFF2-40B4-BE49-F238E27FC236}">
                <a16:creationId xmlns:a16="http://schemas.microsoft.com/office/drawing/2014/main" id="{D0426B5F-FF99-43CD-8E40-B016129B6095}"/>
              </a:ext>
            </a:extLst>
          </p:cNvPr>
          <p:cNvSpPr>
            <a:spLocks noGrp="1"/>
          </p:cNvSpPr>
          <p:nvPr>
            <p:ph idx="1"/>
          </p:nvPr>
        </p:nvSpPr>
        <p:spPr/>
        <p:txBody>
          <a:bodyPr/>
          <a:lstStyle/>
          <a:p>
            <a:r>
              <a:rPr lang="en-GB" altLang="en-US"/>
              <a:t>Feel of sudden urge to urinate that’s difficult to control</a:t>
            </a:r>
          </a:p>
          <a:p>
            <a:r>
              <a:rPr lang="en-GB" altLang="en-US"/>
              <a:t>urge incontinence- involuntary loss of urine immediately following an urgent need to urinate</a:t>
            </a:r>
          </a:p>
          <a:p>
            <a:r>
              <a:rPr lang="en-GB" altLang="en-US"/>
              <a:t>Frequent urination</a:t>
            </a:r>
          </a:p>
          <a:p>
            <a:r>
              <a:rPr lang="en-GB" altLang="en-US"/>
              <a:t>nocturia</a:t>
            </a:r>
            <a:endParaRPr lang="fr-FR"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908ACF35-BD1A-4790-9583-9F44E8A79B30}"/>
              </a:ext>
            </a:extLst>
          </p:cNvPr>
          <p:cNvSpPr>
            <a:spLocks noGrp="1"/>
          </p:cNvSpPr>
          <p:nvPr>
            <p:ph type="title"/>
          </p:nvPr>
        </p:nvSpPr>
        <p:spPr/>
        <p:txBody>
          <a:bodyPr/>
          <a:lstStyle/>
          <a:p>
            <a:r>
              <a:rPr lang="en-GB" altLang="en-US"/>
              <a:t>causes</a:t>
            </a:r>
            <a:endParaRPr lang="fr-FR" altLang="en-US"/>
          </a:p>
        </p:txBody>
      </p:sp>
      <p:sp>
        <p:nvSpPr>
          <p:cNvPr id="126979" name="Content Placeholder 2">
            <a:extLst>
              <a:ext uri="{FF2B5EF4-FFF2-40B4-BE49-F238E27FC236}">
                <a16:creationId xmlns:a16="http://schemas.microsoft.com/office/drawing/2014/main" id="{C992E94F-E084-4A34-9834-70973ED17437}"/>
              </a:ext>
            </a:extLst>
          </p:cNvPr>
          <p:cNvSpPr>
            <a:spLocks noGrp="1"/>
          </p:cNvSpPr>
          <p:nvPr>
            <p:ph idx="1"/>
          </p:nvPr>
        </p:nvSpPr>
        <p:spPr/>
        <p:txBody>
          <a:bodyPr/>
          <a:lstStyle/>
          <a:p>
            <a:r>
              <a:rPr lang="en-GB" altLang="en-US"/>
              <a:t>Stroke</a:t>
            </a:r>
          </a:p>
          <a:p>
            <a:r>
              <a:rPr lang="en-GB" altLang="en-US"/>
              <a:t>Multiple sclerosis</a:t>
            </a:r>
          </a:p>
          <a:p>
            <a:r>
              <a:rPr lang="en-GB" altLang="en-US"/>
              <a:t>Acute urinary tract infections</a:t>
            </a:r>
          </a:p>
          <a:p>
            <a:r>
              <a:rPr lang="en-GB" altLang="en-US"/>
              <a:t>Bladder tumours s or stones</a:t>
            </a:r>
          </a:p>
          <a:p>
            <a:r>
              <a:rPr lang="en-GB" altLang="en-US"/>
              <a:t>Enlarged prostate</a:t>
            </a:r>
          </a:p>
          <a:p>
            <a:r>
              <a:rPr lang="en-GB" altLang="en-US"/>
              <a:t>Excess consumption of caffeine</a:t>
            </a:r>
          </a:p>
          <a:p>
            <a:r>
              <a:rPr lang="en-GB" altLang="en-US"/>
              <a:t>Declining cognitive function related to age</a:t>
            </a:r>
            <a:endParaRPr lang="fr-FR"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947293C3-583C-49E0-BC59-ED05D64DF154}"/>
              </a:ext>
            </a:extLst>
          </p:cNvPr>
          <p:cNvSpPr>
            <a:spLocks noGrp="1"/>
          </p:cNvSpPr>
          <p:nvPr>
            <p:ph type="title"/>
          </p:nvPr>
        </p:nvSpPr>
        <p:spPr/>
        <p:txBody>
          <a:bodyPr/>
          <a:lstStyle/>
          <a:p>
            <a:r>
              <a:rPr lang="en-GB" altLang="en-US"/>
              <a:t>treatment</a:t>
            </a:r>
            <a:endParaRPr lang="fr-FR" altLang="en-US"/>
          </a:p>
        </p:txBody>
      </p:sp>
      <p:sp>
        <p:nvSpPr>
          <p:cNvPr id="128003" name="Content Placeholder 2">
            <a:extLst>
              <a:ext uri="{FF2B5EF4-FFF2-40B4-BE49-F238E27FC236}">
                <a16:creationId xmlns:a16="http://schemas.microsoft.com/office/drawing/2014/main" id="{031A7604-1758-467F-8639-7ED4C05FCFA5}"/>
              </a:ext>
            </a:extLst>
          </p:cNvPr>
          <p:cNvSpPr>
            <a:spLocks noGrp="1"/>
          </p:cNvSpPr>
          <p:nvPr>
            <p:ph idx="1"/>
          </p:nvPr>
        </p:nvSpPr>
        <p:spPr/>
        <p:txBody>
          <a:bodyPr/>
          <a:lstStyle/>
          <a:p>
            <a:pPr>
              <a:buFont typeface="Arial" panose="020B0604020202020204" pitchFamily="34" charset="0"/>
              <a:buNone/>
            </a:pPr>
            <a:r>
              <a:rPr lang="en-GB" altLang="en-US"/>
              <a:t>Behavioral interventions;</a:t>
            </a:r>
          </a:p>
          <a:p>
            <a:pPr>
              <a:buFont typeface="Wingdings" panose="05000000000000000000" pitchFamily="2" charset="2"/>
              <a:buChar char="Ø"/>
            </a:pPr>
            <a:r>
              <a:rPr lang="en-GB" altLang="en-US" sz="2800"/>
              <a:t>Pelvic floor muscles exercises(kegel) strengthen pelvic floor muscles and urinary sphincter hence may help to stop involuntary muscle contractions</a:t>
            </a:r>
          </a:p>
          <a:p>
            <a:pPr>
              <a:buFont typeface="Wingdings" panose="05000000000000000000" pitchFamily="2" charset="2"/>
              <a:buChar char="Ø"/>
            </a:pPr>
            <a:r>
              <a:rPr lang="en-GB" altLang="en-US" sz="2800"/>
              <a:t>Scheduled toilet trips</a:t>
            </a:r>
          </a:p>
          <a:p>
            <a:pPr>
              <a:buFont typeface="Wingdings" panose="05000000000000000000" pitchFamily="2" charset="2"/>
              <a:buChar char="Ø"/>
            </a:pPr>
            <a:r>
              <a:rPr lang="en-GB" altLang="en-US" sz="2800"/>
              <a:t>Intermittent catheterization to empty the bladder completely</a:t>
            </a:r>
          </a:p>
          <a:p>
            <a:pPr>
              <a:buFont typeface="Wingdings" panose="05000000000000000000" pitchFamily="2" charset="2"/>
              <a:buChar char="Ø"/>
            </a:pPr>
            <a:r>
              <a:rPr lang="en-GB" altLang="en-US" sz="2800"/>
              <a:t>Bladder training by delaying to void when you feel an urge to urinate</a:t>
            </a:r>
          </a:p>
          <a:p>
            <a:pPr>
              <a:buFont typeface="Wingdings" panose="05000000000000000000" pitchFamily="2" charset="2"/>
              <a:buChar char="Ø"/>
            </a:pPr>
            <a:r>
              <a:rPr lang="en-GB" altLang="en-US" sz="2800"/>
              <a:t>Weight loss and wearing absorbent pads</a:t>
            </a:r>
          </a:p>
          <a:p>
            <a:endParaRPr lang="fr-FR" altLang="en-US" sz="280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0321B7FF-73E3-4CF0-80AB-BEB54CC465A4}"/>
              </a:ext>
            </a:extLst>
          </p:cNvPr>
          <p:cNvSpPr>
            <a:spLocks noGrp="1"/>
          </p:cNvSpPr>
          <p:nvPr>
            <p:ph type="title"/>
          </p:nvPr>
        </p:nvSpPr>
        <p:spPr/>
        <p:txBody>
          <a:bodyPr/>
          <a:lstStyle/>
          <a:p>
            <a:endParaRPr lang="fr-FR" altLang="en-US"/>
          </a:p>
        </p:txBody>
      </p:sp>
      <p:sp>
        <p:nvSpPr>
          <p:cNvPr id="129027" name="Content Placeholder 2">
            <a:extLst>
              <a:ext uri="{FF2B5EF4-FFF2-40B4-BE49-F238E27FC236}">
                <a16:creationId xmlns:a16="http://schemas.microsoft.com/office/drawing/2014/main" id="{EE960B13-0E54-43F8-908E-7638F1E66C4A}"/>
              </a:ext>
            </a:extLst>
          </p:cNvPr>
          <p:cNvSpPr>
            <a:spLocks noGrp="1"/>
          </p:cNvSpPr>
          <p:nvPr>
            <p:ph idx="1"/>
          </p:nvPr>
        </p:nvSpPr>
        <p:spPr/>
        <p:txBody>
          <a:bodyPr/>
          <a:lstStyle/>
          <a:p>
            <a:pPr>
              <a:buFont typeface="Arial" panose="020B0604020202020204" pitchFamily="34" charset="0"/>
              <a:buNone/>
            </a:pPr>
            <a:r>
              <a:rPr lang="en-GB" altLang="en-US"/>
              <a:t>Medications</a:t>
            </a:r>
          </a:p>
          <a:p>
            <a:pPr>
              <a:buFont typeface="Arial" panose="020B0604020202020204" pitchFamily="34" charset="0"/>
              <a:buNone/>
            </a:pPr>
            <a:r>
              <a:rPr lang="en-GB" altLang="en-US"/>
              <a:t>Drugs that relax the bladder can be helpful to relieve overactive bladder i.e  tolterodine,oxybutynin</a:t>
            </a:r>
          </a:p>
          <a:p>
            <a:pPr>
              <a:buFont typeface="Arial" panose="020B0604020202020204" pitchFamily="34" charset="0"/>
              <a:buNone/>
            </a:pPr>
            <a:r>
              <a:rPr lang="en-GB" altLang="en-US"/>
              <a:t>Nerve stimulation to regulate nerve impulses to the bladder</a:t>
            </a:r>
          </a:p>
          <a:p>
            <a:pPr>
              <a:buFont typeface="Arial" panose="020B0604020202020204" pitchFamily="34" charset="0"/>
              <a:buNone/>
            </a:pPr>
            <a:r>
              <a:rPr lang="en-GB" altLang="en-US"/>
              <a:t>Surgery to increase bladder capacity</a:t>
            </a:r>
          </a:p>
          <a:p>
            <a:pPr>
              <a:buFont typeface="Arial" panose="020B0604020202020204" pitchFamily="34" charset="0"/>
              <a:buNone/>
            </a:pPr>
            <a:endParaRPr lang="en-GB" altLang="en-US"/>
          </a:p>
          <a:p>
            <a:endParaRPr lang="fr-FR"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F3F8DFB5-3616-4875-A44E-93B04C6DC66C}"/>
              </a:ext>
            </a:extLst>
          </p:cNvPr>
          <p:cNvSpPr>
            <a:spLocks noGrp="1"/>
          </p:cNvSpPr>
          <p:nvPr>
            <p:ph type="title"/>
          </p:nvPr>
        </p:nvSpPr>
        <p:spPr/>
        <p:txBody>
          <a:bodyPr/>
          <a:lstStyle/>
          <a:p>
            <a:r>
              <a:rPr lang="en-GB" altLang="en-US"/>
              <a:t>Underactive bladder</a:t>
            </a:r>
            <a:endParaRPr lang="fr-FR" altLang="en-US"/>
          </a:p>
        </p:txBody>
      </p:sp>
      <p:sp>
        <p:nvSpPr>
          <p:cNvPr id="130051" name="Content Placeholder 2">
            <a:extLst>
              <a:ext uri="{FF2B5EF4-FFF2-40B4-BE49-F238E27FC236}">
                <a16:creationId xmlns:a16="http://schemas.microsoft.com/office/drawing/2014/main" id="{783301B3-64A1-4504-9761-4CE06653F8D8}"/>
              </a:ext>
            </a:extLst>
          </p:cNvPr>
          <p:cNvSpPr>
            <a:spLocks noGrp="1"/>
          </p:cNvSpPr>
          <p:nvPr>
            <p:ph idx="1"/>
          </p:nvPr>
        </p:nvSpPr>
        <p:spPr/>
        <p:txBody>
          <a:bodyPr/>
          <a:lstStyle/>
          <a:p>
            <a:pPr>
              <a:buFont typeface="Arial" panose="020B0604020202020204" pitchFamily="34" charset="0"/>
              <a:buNone/>
            </a:pPr>
            <a:r>
              <a:rPr lang="en-GB" altLang="en-US" sz="2800"/>
              <a:t>Causes</a:t>
            </a:r>
          </a:p>
          <a:p>
            <a:pPr>
              <a:buFont typeface="Wingdings" panose="05000000000000000000" pitchFamily="2" charset="2"/>
              <a:buChar char="Ø"/>
            </a:pPr>
            <a:r>
              <a:rPr lang="en-GB" altLang="en-US" sz="2800"/>
              <a:t>Damage to peripheral nerves</a:t>
            </a:r>
          </a:p>
          <a:p>
            <a:pPr>
              <a:buFont typeface="Wingdings" panose="05000000000000000000" pitchFamily="2" charset="2"/>
              <a:buChar char="Ø"/>
            </a:pPr>
            <a:r>
              <a:rPr lang="en-GB" altLang="en-US" sz="2800"/>
              <a:t>Diabetes</a:t>
            </a:r>
          </a:p>
          <a:p>
            <a:pPr>
              <a:buFont typeface="Wingdings" panose="05000000000000000000" pitchFamily="2" charset="2"/>
              <a:buChar char="Ø"/>
            </a:pPr>
            <a:r>
              <a:rPr lang="en-GB" altLang="en-US" sz="2800"/>
              <a:t>Pelvic surgery can injure the bladder nerves leading to decreased contractions</a:t>
            </a:r>
          </a:p>
          <a:p>
            <a:pPr>
              <a:buFont typeface="Wingdings" panose="05000000000000000000" pitchFamily="2" charset="2"/>
              <a:buChar char="Ø"/>
            </a:pPr>
            <a:r>
              <a:rPr lang="en-GB" altLang="en-US" sz="2800"/>
              <a:t>Increasing age leads to decreased elasiticity</a:t>
            </a:r>
          </a:p>
          <a:p>
            <a:pPr>
              <a:buFont typeface="Wingdings" panose="05000000000000000000" pitchFamily="2" charset="2"/>
              <a:buChar char="Ø"/>
            </a:pPr>
            <a:r>
              <a:rPr lang="en-GB" altLang="en-US" sz="2800"/>
              <a:t>Obstruction of the bladder by enlarged prostate and vaginal prolapse</a:t>
            </a:r>
          </a:p>
          <a:p>
            <a:pPr>
              <a:buFont typeface="Wingdings" panose="05000000000000000000" pitchFamily="2" charset="2"/>
              <a:buChar char="Ø"/>
            </a:pPr>
            <a:r>
              <a:rPr lang="en-GB" altLang="en-US" sz="2800"/>
              <a:t>UTI</a:t>
            </a:r>
          </a:p>
          <a:p>
            <a:pPr>
              <a:buFont typeface="Wingdings" panose="05000000000000000000" pitchFamily="2" charset="2"/>
              <a:buChar char="Ø"/>
            </a:pPr>
            <a:r>
              <a:rPr lang="en-GB" altLang="en-US" sz="2800"/>
              <a:t>Spinal cord injury at L1</a:t>
            </a:r>
          </a:p>
          <a:p>
            <a:pPr>
              <a:buFont typeface="Wingdings" panose="05000000000000000000" pitchFamily="2" charset="2"/>
              <a:buChar char="Ø"/>
            </a:pPr>
            <a:endParaRPr lang="en-GB" altLang="en-US"/>
          </a:p>
          <a:p>
            <a:pPr>
              <a:buFont typeface="Wingdings" panose="05000000000000000000" pitchFamily="2" charset="2"/>
              <a:buChar char="Ø"/>
            </a:pPr>
            <a:endParaRPr lang="fr-FR"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EB14E094-8595-4667-BF12-50D96FDE53D6}"/>
              </a:ext>
            </a:extLst>
          </p:cNvPr>
          <p:cNvSpPr>
            <a:spLocks noGrp="1"/>
          </p:cNvSpPr>
          <p:nvPr>
            <p:ph type="title"/>
          </p:nvPr>
        </p:nvSpPr>
        <p:spPr/>
        <p:txBody>
          <a:bodyPr/>
          <a:lstStyle/>
          <a:p>
            <a:r>
              <a:rPr lang="en-GB" altLang="en-US"/>
              <a:t>Signs and symptoms</a:t>
            </a:r>
            <a:endParaRPr lang="fr-FR" altLang="en-US"/>
          </a:p>
        </p:txBody>
      </p:sp>
      <p:sp>
        <p:nvSpPr>
          <p:cNvPr id="131075" name="Content Placeholder 2">
            <a:extLst>
              <a:ext uri="{FF2B5EF4-FFF2-40B4-BE49-F238E27FC236}">
                <a16:creationId xmlns:a16="http://schemas.microsoft.com/office/drawing/2014/main" id="{5C2C473B-DD49-4F9B-B550-A9470618C031}"/>
              </a:ext>
            </a:extLst>
          </p:cNvPr>
          <p:cNvSpPr>
            <a:spLocks noGrp="1"/>
          </p:cNvSpPr>
          <p:nvPr>
            <p:ph idx="1"/>
          </p:nvPr>
        </p:nvSpPr>
        <p:spPr/>
        <p:txBody>
          <a:bodyPr/>
          <a:lstStyle/>
          <a:p>
            <a:r>
              <a:rPr lang="en-GB" altLang="en-US"/>
              <a:t>Withholding large amount of urine without sensation to void</a:t>
            </a:r>
          </a:p>
          <a:p>
            <a:r>
              <a:rPr lang="en-GB" altLang="en-US"/>
              <a:t>Hesitancy to start urine stream</a:t>
            </a:r>
          </a:p>
          <a:p>
            <a:r>
              <a:rPr lang="en-GB" altLang="en-US"/>
              <a:t>Poor or intermittent stream</a:t>
            </a:r>
          </a:p>
          <a:p>
            <a:r>
              <a:rPr lang="en-GB" altLang="en-US"/>
              <a:t>Sensation of incomplete emptying</a:t>
            </a:r>
          </a:p>
          <a:p>
            <a:endParaRPr lang="en-GB" altLang="en-US"/>
          </a:p>
          <a:p>
            <a:endParaRPr lang="fr-FR"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0E0FBA06-4661-42DA-AA46-B80F4F1E0B5A}"/>
              </a:ext>
            </a:extLst>
          </p:cNvPr>
          <p:cNvSpPr>
            <a:spLocks noGrp="1"/>
          </p:cNvSpPr>
          <p:nvPr>
            <p:ph type="title"/>
          </p:nvPr>
        </p:nvSpPr>
        <p:spPr/>
        <p:txBody>
          <a:bodyPr/>
          <a:lstStyle/>
          <a:p>
            <a:r>
              <a:rPr lang="en-GB" altLang="en-US"/>
              <a:t>treatment</a:t>
            </a:r>
            <a:endParaRPr lang="fr-FR" altLang="en-US"/>
          </a:p>
        </p:txBody>
      </p:sp>
      <p:sp>
        <p:nvSpPr>
          <p:cNvPr id="132099" name="Content Placeholder 2">
            <a:extLst>
              <a:ext uri="{FF2B5EF4-FFF2-40B4-BE49-F238E27FC236}">
                <a16:creationId xmlns:a16="http://schemas.microsoft.com/office/drawing/2014/main" id="{BE1361DB-ECD1-4F5C-A204-46A1B32FE0D0}"/>
              </a:ext>
            </a:extLst>
          </p:cNvPr>
          <p:cNvSpPr>
            <a:spLocks noGrp="1"/>
          </p:cNvSpPr>
          <p:nvPr>
            <p:ph idx="1"/>
          </p:nvPr>
        </p:nvSpPr>
        <p:spPr/>
        <p:txBody>
          <a:bodyPr/>
          <a:lstStyle/>
          <a:p>
            <a:r>
              <a:rPr lang="en-GB" altLang="en-US"/>
              <a:t>Fluid restriction</a:t>
            </a:r>
          </a:p>
          <a:p>
            <a:r>
              <a:rPr lang="en-GB" altLang="en-US"/>
              <a:t>Drug that stimulate the nerve of bladder i.e bethanechol</a:t>
            </a:r>
          </a:p>
          <a:p>
            <a:r>
              <a:rPr lang="en-GB" altLang="en-US"/>
              <a:t>Catheterisation</a:t>
            </a:r>
          </a:p>
          <a:p>
            <a:r>
              <a:rPr lang="en-GB" altLang="en-US"/>
              <a:t>Placement of stent around the neck of bladder</a:t>
            </a:r>
            <a:endParaRPr lang="fr-FR"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5556C6BB-588E-4E22-8CF2-CA854BBDFC86}"/>
              </a:ext>
            </a:extLst>
          </p:cNvPr>
          <p:cNvSpPr>
            <a:spLocks noGrp="1"/>
          </p:cNvSpPr>
          <p:nvPr>
            <p:ph type="title"/>
          </p:nvPr>
        </p:nvSpPr>
        <p:spPr/>
        <p:txBody>
          <a:bodyPr/>
          <a:lstStyle/>
          <a:p>
            <a:r>
              <a:rPr lang="en-US" altLang="en-US"/>
              <a:t>Pathophysiology</a:t>
            </a:r>
            <a:br>
              <a:rPr lang="en-US" altLang="en-US"/>
            </a:br>
            <a:endParaRPr lang="fr-FR" altLang="en-US"/>
          </a:p>
        </p:txBody>
      </p:sp>
      <p:sp>
        <p:nvSpPr>
          <p:cNvPr id="133123" name="Content Placeholder 2">
            <a:extLst>
              <a:ext uri="{FF2B5EF4-FFF2-40B4-BE49-F238E27FC236}">
                <a16:creationId xmlns:a16="http://schemas.microsoft.com/office/drawing/2014/main" id="{CE9EF018-BCC4-4640-B37C-81A7CA6B1BE0}"/>
              </a:ext>
            </a:extLst>
          </p:cNvPr>
          <p:cNvSpPr>
            <a:spLocks noGrp="1"/>
          </p:cNvSpPr>
          <p:nvPr>
            <p:ph idx="1"/>
          </p:nvPr>
        </p:nvSpPr>
        <p:spPr/>
        <p:txBody>
          <a:bodyPr/>
          <a:lstStyle/>
          <a:p>
            <a:pPr>
              <a:buFont typeface="Arial" panose="020B0604020202020204" pitchFamily="34" charset="0"/>
              <a:buNone/>
            </a:pPr>
            <a:r>
              <a:rPr lang="en-US" altLang="en-US"/>
              <a:t>Types</a:t>
            </a:r>
          </a:p>
          <a:p>
            <a:r>
              <a:rPr lang="en-US" altLang="en-US" sz="2400" b="1"/>
              <a:t>spastic (or reﬂex) bladder- </a:t>
            </a:r>
            <a:r>
              <a:rPr lang="en-US" altLang="en-US" sz="2400"/>
              <a:t>caused by any spinal cord lesion above the voiding reﬂex arc). The result is a loss of conscious sensation and cerebral motor control. A spastic bladder empties on reﬂex, with minimal or no controlling inﬂuence to regulate its activity. </a:t>
            </a:r>
          </a:p>
          <a:p>
            <a:r>
              <a:rPr lang="en-US" altLang="en-US" sz="2400" b="1"/>
              <a:t>Flaccid bladder </a:t>
            </a:r>
            <a:r>
              <a:rPr lang="en-US" altLang="en-US" sz="2400"/>
              <a:t>is caused by a lower motor neuron lesion, commonly resulting from trauma. More common DM patients. The bladder continues to ﬁll and becomes greatly distended, and overﬂow incontinence occurs. The bladder muscle does not contract forcefully at any time. </a:t>
            </a:r>
          </a:p>
          <a:p>
            <a:endParaRPr lang="fr-FR"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4A251D6-558C-4F55-8D03-F1DC72F2C103}"/>
              </a:ext>
            </a:extLst>
          </p:cNvPr>
          <p:cNvSpPr>
            <a:spLocks noGrp="1"/>
          </p:cNvSpPr>
          <p:nvPr>
            <p:ph type="title"/>
          </p:nvPr>
        </p:nvSpPr>
        <p:spPr/>
        <p:txBody>
          <a:bodyPr/>
          <a:lstStyle/>
          <a:p>
            <a:r>
              <a:rPr lang="en-GB" altLang="en-US"/>
              <a:t>ct</a:t>
            </a:r>
            <a:endParaRPr lang="fr-FR" altLang="en-US"/>
          </a:p>
        </p:txBody>
      </p:sp>
      <p:sp>
        <p:nvSpPr>
          <p:cNvPr id="14339" name="Content Placeholder 2">
            <a:extLst>
              <a:ext uri="{FF2B5EF4-FFF2-40B4-BE49-F238E27FC236}">
                <a16:creationId xmlns:a16="http://schemas.microsoft.com/office/drawing/2014/main" id="{AE93525C-72F0-4309-BD32-696559A158A3}"/>
              </a:ext>
            </a:extLst>
          </p:cNvPr>
          <p:cNvSpPr>
            <a:spLocks noGrp="1"/>
          </p:cNvSpPr>
          <p:nvPr>
            <p:ph idx="1"/>
          </p:nvPr>
        </p:nvSpPr>
        <p:spPr/>
        <p:txBody>
          <a:bodyPr/>
          <a:lstStyle/>
          <a:p>
            <a:r>
              <a:rPr lang="en-US" altLang="en-US" b="1"/>
              <a:t>Renal Clearance- </a:t>
            </a:r>
            <a:r>
              <a:rPr lang="en-US" altLang="en-US"/>
              <a:t>Renalclearancerefers to the ability of the kidneys to clear solutes from the plasma</a:t>
            </a:r>
          </a:p>
          <a:p>
            <a:r>
              <a:rPr lang="en-US" altLang="en-US" b="1"/>
              <a:t>Regulation of Red Blood Cell Production</a:t>
            </a:r>
          </a:p>
          <a:p>
            <a:pPr>
              <a:buFont typeface="Arial" panose="020B0604020202020204" pitchFamily="34" charset="0"/>
              <a:buNone/>
            </a:pPr>
            <a:r>
              <a:rPr lang="en-US" altLang="en-US"/>
              <a:t>. Erythropoietin stimulates the bone marrow to produce red blood cells.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id="{24B92E68-A729-4816-BF8F-8D4688D1ECEF}"/>
              </a:ext>
            </a:extLst>
          </p:cNvPr>
          <p:cNvSpPr>
            <a:spLocks noGrp="1"/>
          </p:cNvSpPr>
          <p:nvPr>
            <p:ph type="title"/>
          </p:nvPr>
        </p:nvSpPr>
        <p:spPr/>
        <p:txBody>
          <a:bodyPr/>
          <a:lstStyle/>
          <a:p>
            <a:r>
              <a:rPr lang="en-US" altLang="en-US"/>
              <a:t>Complications</a:t>
            </a:r>
            <a:br>
              <a:rPr lang="en-US" altLang="en-US"/>
            </a:br>
            <a:endParaRPr lang="fr-FR" altLang="en-US"/>
          </a:p>
        </p:txBody>
      </p:sp>
      <p:sp>
        <p:nvSpPr>
          <p:cNvPr id="134147" name="Content Placeholder 2">
            <a:extLst>
              <a:ext uri="{FF2B5EF4-FFF2-40B4-BE49-F238E27FC236}">
                <a16:creationId xmlns:a16="http://schemas.microsoft.com/office/drawing/2014/main" id="{F846B649-56D9-4DA8-934A-A85F060997E8}"/>
              </a:ext>
            </a:extLst>
          </p:cNvPr>
          <p:cNvSpPr>
            <a:spLocks noGrp="1"/>
          </p:cNvSpPr>
          <p:nvPr>
            <p:ph idx="1"/>
          </p:nvPr>
        </p:nvSpPr>
        <p:spPr/>
        <p:txBody>
          <a:bodyPr/>
          <a:lstStyle/>
          <a:p>
            <a:r>
              <a:rPr lang="en-US" altLang="en-US" sz="2400"/>
              <a:t>Infection ,Urolithiasis, resulting from urinary stasis and catheterization. </a:t>
            </a:r>
          </a:p>
          <a:p>
            <a:r>
              <a:rPr lang="en-US" altLang="en-US" sz="2400"/>
              <a:t> Renal failure</a:t>
            </a:r>
          </a:p>
          <a:p>
            <a:r>
              <a:rPr lang="en-US" altLang="en-US" sz="2400"/>
              <a:t>Hydronephrosis.</a:t>
            </a:r>
          </a:p>
          <a:p>
            <a:pPr>
              <a:buFont typeface="Arial" panose="020B0604020202020204" pitchFamily="34" charset="0"/>
              <a:buNone/>
            </a:pPr>
            <a:r>
              <a:rPr lang="en-US" altLang="en-US" sz="2400" b="1"/>
              <a:t>Medical Mmanagement</a:t>
            </a:r>
          </a:p>
          <a:p>
            <a:pPr>
              <a:buFont typeface="Arial" panose="020B0604020202020204" pitchFamily="34" charset="0"/>
              <a:buNone/>
            </a:pPr>
            <a:r>
              <a:rPr lang="en-US" altLang="en-US" sz="2400" b="1"/>
              <a:t>long-term objectives </a:t>
            </a:r>
          </a:p>
          <a:p>
            <a:pPr>
              <a:buFont typeface="Arial" panose="020B0604020202020204" pitchFamily="34" charset="0"/>
              <a:buNone/>
            </a:pPr>
            <a:r>
              <a:rPr lang="en-US" altLang="en-US" sz="2400"/>
              <a:t> • Preventing overdistention of the bladder</a:t>
            </a:r>
          </a:p>
          <a:p>
            <a:pPr>
              <a:buFont typeface="Arial" panose="020B0604020202020204" pitchFamily="34" charset="0"/>
              <a:buNone/>
            </a:pPr>
            <a:r>
              <a:rPr lang="en-US" altLang="en-US" sz="2400"/>
              <a:t> • Emptying the bladder regularly and completely </a:t>
            </a:r>
          </a:p>
          <a:p>
            <a:pPr>
              <a:buFont typeface="Arial" panose="020B0604020202020204" pitchFamily="34" charset="0"/>
              <a:buNone/>
            </a:pPr>
            <a:r>
              <a:rPr lang="en-US" altLang="en-US" sz="2400"/>
              <a:t>• Maintaining urine sterility with no stone formation </a:t>
            </a:r>
          </a:p>
          <a:p>
            <a:pPr>
              <a:buFont typeface="Arial" panose="020B0604020202020204" pitchFamily="34" charset="0"/>
              <a:buNone/>
            </a:pPr>
            <a:r>
              <a:rPr lang="en-US" altLang="en-US" sz="2400"/>
              <a:t>• Maintaining adequate bladder capacity with no reﬂux</a:t>
            </a:r>
          </a:p>
          <a:p>
            <a:pPr>
              <a:buFont typeface="Arial" panose="020B0604020202020204" pitchFamily="34" charset="0"/>
              <a:buNone/>
            </a:pPr>
            <a:endParaRPr lang="en-US" altLang="en-US" b="1"/>
          </a:p>
          <a:p>
            <a:pPr>
              <a:buFont typeface="Arial" panose="020B0604020202020204" pitchFamily="34" charset="0"/>
              <a:buNone/>
            </a:pPr>
            <a:endParaRPr lang="fr-FR" altLang="en-US" b="1"/>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4CFE827E-53CF-45E9-9035-D571CB3A327A}"/>
              </a:ext>
            </a:extLst>
          </p:cNvPr>
          <p:cNvSpPr>
            <a:spLocks noGrp="1"/>
          </p:cNvSpPr>
          <p:nvPr>
            <p:ph type="title"/>
          </p:nvPr>
        </p:nvSpPr>
        <p:spPr/>
        <p:txBody>
          <a:bodyPr/>
          <a:lstStyle/>
          <a:p>
            <a:endParaRPr lang="fr-FR" altLang="en-US"/>
          </a:p>
        </p:txBody>
      </p:sp>
      <p:sp>
        <p:nvSpPr>
          <p:cNvPr id="135171" name="Content Placeholder 2">
            <a:extLst>
              <a:ext uri="{FF2B5EF4-FFF2-40B4-BE49-F238E27FC236}">
                <a16:creationId xmlns:a16="http://schemas.microsoft.com/office/drawing/2014/main" id="{B55B592F-7A85-49DF-B7E5-E6A03591AB8E}"/>
              </a:ext>
            </a:extLst>
          </p:cNvPr>
          <p:cNvSpPr>
            <a:spLocks noGrp="1"/>
          </p:cNvSpPr>
          <p:nvPr>
            <p:ph idx="1"/>
          </p:nvPr>
        </p:nvSpPr>
        <p:spPr/>
        <p:txBody>
          <a:bodyPr/>
          <a:lstStyle/>
          <a:p>
            <a:r>
              <a:rPr lang="en-US" altLang="en-US" sz="2400"/>
              <a:t>continuous, intermittent, or self-catheterization </a:t>
            </a:r>
          </a:p>
          <a:p>
            <a:r>
              <a:rPr lang="en-US" altLang="en-US" sz="2400"/>
              <a:t>a diet low in calcium (to prevent calculi), </a:t>
            </a:r>
          </a:p>
          <a:p>
            <a:r>
              <a:rPr lang="en-US" altLang="en-US" sz="2400"/>
              <a:t>encouragement of mobility and ambulation. </a:t>
            </a:r>
          </a:p>
          <a:p>
            <a:r>
              <a:rPr lang="en-US" altLang="en-US" sz="2400"/>
              <a:t>A liberal ﬂuid intake is encouraged to reduce the urinary bacterial count, reduce stasis, decrease the concentration of calcium.</a:t>
            </a:r>
          </a:p>
          <a:p>
            <a:r>
              <a:rPr lang="fr-FR" altLang="en-US" sz="2400"/>
              <a:t>“double voiding</a:t>
            </a:r>
          </a:p>
          <a:p>
            <a:r>
              <a:rPr lang="en-US" altLang="en-US" sz="2400"/>
              <a:t>Use of timed, or habit, voiding is also considered.</a:t>
            </a:r>
            <a:endParaRPr lang="fr-FR" altLang="en-US" sz="240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051B88C8-C102-455A-AF0A-D63BFDBF5C18}"/>
              </a:ext>
            </a:extLst>
          </p:cNvPr>
          <p:cNvSpPr>
            <a:spLocks noGrp="1"/>
          </p:cNvSpPr>
          <p:nvPr>
            <p:ph type="title"/>
          </p:nvPr>
        </p:nvSpPr>
        <p:spPr/>
        <p:txBody>
          <a:bodyPr/>
          <a:lstStyle/>
          <a:p>
            <a:r>
              <a:rPr lang="en-GB" altLang="en-US"/>
              <a:t>ct</a:t>
            </a:r>
            <a:endParaRPr lang="fr-FR" altLang="en-US"/>
          </a:p>
        </p:txBody>
      </p:sp>
      <p:sp>
        <p:nvSpPr>
          <p:cNvPr id="136195" name="Content Placeholder 2">
            <a:extLst>
              <a:ext uri="{FF2B5EF4-FFF2-40B4-BE49-F238E27FC236}">
                <a16:creationId xmlns:a16="http://schemas.microsoft.com/office/drawing/2014/main" id="{E9FBCC67-85F9-4AA6-A391-7D7A412FEBE2}"/>
              </a:ext>
            </a:extLst>
          </p:cNvPr>
          <p:cNvSpPr>
            <a:spLocks noGrp="1"/>
          </p:cNvSpPr>
          <p:nvPr>
            <p:ph idx="1"/>
          </p:nvPr>
        </p:nvSpPr>
        <p:spPr/>
        <p:txBody>
          <a:bodyPr/>
          <a:lstStyle/>
          <a:p>
            <a:r>
              <a:rPr lang="en-US" altLang="en-US" sz="2800"/>
              <a:t>Parasympathomimetic medications, such as bethanechol may help to increase the contraction of the detrusor muscle.</a:t>
            </a:r>
          </a:p>
          <a:p>
            <a:r>
              <a:rPr lang="en-US" altLang="en-US" sz="2800"/>
              <a:t>SURGICAL MANAGEMENT carried out to correct bladder neck contractures or vesicoureteral reﬂux or to perform some type of urinary diversion procedure.</a:t>
            </a:r>
          </a:p>
          <a:p>
            <a:r>
              <a:rPr lang="en-US" altLang="en-US" sz="2800"/>
              <a:t>CATHETERIZATION</a:t>
            </a:r>
          </a:p>
          <a:p>
            <a:endParaRPr lang="fr-FR"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41FDEAA-8814-4E98-BD54-00EA28121174}"/>
              </a:ext>
            </a:extLst>
          </p:cNvPr>
          <p:cNvSpPr>
            <a:spLocks noGrp="1"/>
          </p:cNvSpPr>
          <p:nvPr>
            <p:ph type="title"/>
          </p:nvPr>
        </p:nvSpPr>
        <p:spPr>
          <a:xfrm>
            <a:off x="457200" y="274638"/>
            <a:ext cx="8229600" cy="46037"/>
          </a:xfrm>
        </p:spPr>
        <p:txBody>
          <a:bodyPr rtlCol="0">
            <a:normAutofit fontScale="90000"/>
          </a:bodyPr>
          <a:lstStyle/>
          <a:p>
            <a:pPr eaLnBrk="1" fontAlgn="auto" hangingPunct="1">
              <a:spcAft>
                <a:spcPts val="0"/>
              </a:spcAft>
              <a:defRPr/>
            </a:pPr>
            <a:endParaRPr lang="en-US"/>
          </a:p>
        </p:txBody>
      </p:sp>
      <p:pic>
        <p:nvPicPr>
          <p:cNvPr id="15363" name="Content Placeholder 3" descr="Nephron_and_Kidney.jpg">
            <a:extLst>
              <a:ext uri="{FF2B5EF4-FFF2-40B4-BE49-F238E27FC236}">
                <a16:creationId xmlns:a16="http://schemas.microsoft.com/office/drawing/2014/main" id="{1688FDF1-B5AF-4CA3-B7F0-BADEB7F68E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438400" y="2486025"/>
            <a:ext cx="4267200" cy="28479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C33CC8D-136F-4895-9A07-BF59151A47F1}"/>
              </a:ext>
            </a:extLst>
          </p:cNvPr>
          <p:cNvSpPr>
            <a:spLocks noGrp="1"/>
          </p:cNvSpPr>
          <p:nvPr>
            <p:ph type="title"/>
          </p:nvPr>
        </p:nvSpPr>
        <p:spPr>
          <a:xfrm>
            <a:off x="457200" y="0"/>
            <a:ext cx="8229600" cy="838200"/>
          </a:xfrm>
        </p:spPr>
        <p:txBody>
          <a:bodyPr/>
          <a:lstStyle/>
          <a:p>
            <a:pPr eaLnBrk="1" hangingPunct="1"/>
            <a:r>
              <a:rPr lang="en-US" altLang="en-US" sz="2400"/>
              <a:t>ASSESSMENT OF THE RENAL SYSTEM</a:t>
            </a:r>
          </a:p>
        </p:txBody>
      </p:sp>
      <p:sp>
        <p:nvSpPr>
          <p:cNvPr id="10243" name="Content Placeholder 2">
            <a:extLst>
              <a:ext uri="{FF2B5EF4-FFF2-40B4-BE49-F238E27FC236}">
                <a16:creationId xmlns:a16="http://schemas.microsoft.com/office/drawing/2014/main" id="{2C40BB34-F5B0-4053-8AE9-5E66C2CAE24E}"/>
              </a:ext>
            </a:extLst>
          </p:cNvPr>
          <p:cNvSpPr>
            <a:spLocks noGrp="1"/>
          </p:cNvSpPr>
          <p:nvPr>
            <p:ph idx="1"/>
          </p:nvPr>
        </p:nvSpPr>
        <p:spPr>
          <a:xfrm>
            <a:off x="457200" y="533400"/>
            <a:ext cx="8229600" cy="5592763"/>
          </a:xfrm>
        </p:spPr>
        <p:txBody>
          <a:bodyPr rtlCol="0">
            <a:normAutofit/>
          </a:bodyPr>
          <a:lstStyle/>
          <a:p>
            <a:pPr marL="274320" indent="-274320" eaLnBrk="1" fontAlgn="auto" hangingPunct="1">
              <a:spcAft>
                <a:spcPts val="0"/>
              </a:spcAft>
              <a:buClr>
                <a:schemeClr val="accent3"/>
              </a:buClr>
              <a:buFont typeface="Arial" charset="0"/>
              <a:buNone/>
              <a:defRPr/>
            </a:pPr>
            <a:endParaRPr lang="en-US" dirty="0"/>
          </a:p>
          <a:p>
            <a:pPr marL="274320" indent="-274320" eaLnBrk="1" fontAlgn="auto" hangingPunct="1">
              <a:spcAft>
                <a:spcPts val="0"/>
              </a:spcAft>
              <a:buClr>
                <a:schemeClr val="accent3"/>
              </a:buClr>
              <a:defRPr/>
            </a:pPr>
            <a:r>
              <a:rPr lang="en-US" sz="2800" u="sng" dirty="0"/>
              <a:t>Major history</a:t>
            </a:r>
          </a:p>
          <a:p>
            <a:pPr marL="640080" lvl="1" indent="-274320" eaLnBrk="1" fontAlgn="auto" hangingPunct="1">
              <a:spcAft>
                <a:spcPts val="0"/>
              </a:spcAft>
              <a:defRPr/>
            </a:pPr>
            <a:r>
              <a:rPr lang="en-US" dirty="0"/>
              <a:t>Pain- usually in the lumbar region</a:t>
            </a:r>
          </a:p>
          <a:p>
            <a:pPr marL="640080" lvl="1" indent="-274320" eaLnBrk="1" fontAlgn="auto" hangingPunct="1">
              <a:spcAft>
                <a:spcPts val="0"/>
              </a:spcAft>
              <a:defRPr/>
            </a:pPr>
            <a:r>
              <a:rPr lang="en-US" dirty="0"/>
              <a:t>Voiding patterns- frequency, amount, </a:t>
            </a:r>
            <a:r>
              <a:rPr lang="en-US" dirty="0" err="1"/>
              <a:t>color,dysuria</a:t>
            </a:r>
            <a:r>
              <a:rPr lang="en-US" dirty="0"/>
              <a:t> ,nocturia </a:t>
            </a:r>
          </a:p>
          <a:p>
            <a:pPr marL="274320" indent="-274320" eaLnBrk="1" fontAlgn="auto" hangingPunct="1">
              <a:spcAft>
                <a:spcPts val="0"/>
              </a:spcAft>
              <a:buClr>
                <a:schemeClr val="accent3"/>
              </a:buClr>
              <a:defRPr/>
            </a:pPr>
            <a:r>
              <a:rPr lang="en-US" sz="2800" dirty="0"/>
              <a:t> history of diabetes, hypertension, gout,. </a:t>
            </a:r>
          </a:p>
          <a:p>
            <a:pPr marL="640080" lvl="1" indent="-274320" eaLnBrk="1" fontAlgn="auto" hangingPunct="1">
              <a:spcAft>
                <a:spcPts val="0"/>
              </a:spcAft>
              <a:defRPr/>
            </a:pPr>
            <a:r>
              <a:rPr lang="en-US" dirty="0"/>
              <a:t>History of STI or UTI and treatment.</a:t>
            </a:r>
          </a:p>
          <a:p>
            <a:pPr marL="640080" lvl="1" indent="-274320" eaLnBrk="1" fontAlgn="auto" hangingPunct="1">
              <a:spcAft>
                <a:spcPts val="0"/>
              </a:spcAft>
              <a:defRPr/>
            </a:pPr>
            <a:r>
              <a:rPr lang="en-US" dirty="0"/>
              <a:t>History of manipulation of the urinary tract through diagnostic means e.g. catheterization.</a:t>
            </a:r>
          </a:p>
          <a:p>
            <a:pPr marL="640080" lvl="1" indent="-274320" eaLnBrk="1" fontAlgn="auto" hangingPunct="1">
              <a:spcAft>
                <a:spcPts val="0"/>
              </a:spcAft>
              <a:defRPr/>
            </a:pPr>
            <a:r>
              <a:rPr lang="en-US" dirty="0"/>
              <a:t>Family history of kidney disease</a:t>
            </a:r>
          </a:p>
          <a:p>
            <a:pPr marL="640080" lvl="1" indent="-274320" eaLnBrk="1" fontAlgn="auto" hangingPunct="1">
              <a:spcAft>
                <a:spcPts val="0"/>
              </a:spcAft>
              <a:defRPr/>
            </a:pPr>
            <a:r>
              <a:rPr lang="en-US" dirty="0"/>
              <a:t>Unexplained anaemia</a:t>
            </a:r>
          </a:p>
          <a:p>
            <a:pPr marL="640080" lvl="1" indent="-274320" eaLnBrk="1" fontAlgn="auto" hangingPunct="1">
              <a:spcAft>
                <a:spcPts val="0"/>
              </a:spcAft>
              <a:buFont typeface="Arial" charset="0"/>
              <a:buNone/>
              <a:defRPr/>
            </a:pPr>
            <a:endParaRPr lang="en-US" sz="2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E6D78170-E453-426E-A725-16612A4A8251}"/>
              </a:ext>
            </a:extLst>
          </p:cNvPr>
          <p:cNvSpPr>
            <a:spLocks noGrp="1"/>
          </p:cNvSpPr>
          <p:nvPr>
            <p:ph type="title"/>
          </p:nvPr>
        </p:nvSpPr>
        <p:spPr/>
        <p:txBody>
          <a:bodyPr/>
          <a:lstStyle/>
          <a:p>
            <a:r>
              <a:rPr lang="en-GB" altLang="en-US"/>
              <a:t>Physical exam</a:t>
            </a:r>
            <a:endParaRPr lang="fr-FR" altLang="en-US"/>
          </a:p>
        </p:txBody>
      </p:sp>
      <p:sp>
        <p:nvSpPr>
          <p:cNvPr id="17411" name="Content Placeholder 2">
            <a:extLst>
              <a:ext uri="{FF2B5EF4-FFF2-40B4-BE49-F238E27FC236}">
                <a16:creationId xmlns:a16="http://schemas.microsoft.com/office/drawing/2014/main" id="{3DBB7405-E1B7-4318-B6B7-E302054B81E2}"/>
              </a:ext>
            </a:extLst>
          </p:cNvPr>
          <p:cNvSpPr>
            <a:spLocks noGrp="1"/>
          </p:cNvSpPr>
          <p:nvPr>
            <p:ph idx="1"/>
          </p:nvPr>
        </p:nvSpPr>
        <p:spPr/>
        <p:txBody>
          <a:bodyPr/>
          <a:lstStyle/>
          <a:p>
            <a:r>
              <a:rPr lang="en-GB" altLang="en-US"/>
              <a:t>Inspection  head to toe to detect any changes</a:t>
            </a:r>
          </a:p>
          <a:p>
            <a:r>
              <a:rPr lang="en-GB" altLang="en-US"/>
              <a:t>Face- assess for any puffiness</a:t>
            </a:r>
          </a:p>
          <a:p>
            <a:r>
              <a:rPr lang="en-GB" altLang="en-US"/>
              <a:t>Skin yellowishness due accumulation of  nitrogenous wastes</a:t>
            </a:r>
          </a:p>
          <a:p>
            <a:r>
              <a:rPr lang="en-GB" altLang="en-US"/>
              <a:t>Skin excoriation due to uremic acid</a:t>
            </a:r>
          </a:p>
          <a:p>
            <a:r>
              <a:rPr lang="en-GB" altLang="en-US"/>
              <a:t>Unexplained anaemia</a:t>
            </a:r>
          </a:p>
          <a:p>
            <a:endParaRPr lang="fr-FR"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A8C1-EEDD-4760-A860-B556ADBEE577}"/>
              </a:ext>
            </a:extLst>
          </p:cNvPr>
          <p:cNvSpPr>
            <a:spLocks noGrp="1"/>
          </p:cNvSpPr>
          <p:nvPr>
            <p:ph type="title"/>
          </p:nvPr>
        </p:nvSpPr>
        <p:spPr>
          <a:xfrm>
            <a:off x="457200" y="0"/>
            <a:ext cx="8229600" cy="533400"/>
          </a:xfrm>
        </p:spPr>
        <p:txBody>
          <a:bodyPr rtlCol="0">
            <a:normAutofit fontScale="90000"/>
          </a:bodyPr>
          <a:lstStyle/>
          <a:p>
            <a:pPr eaLnBrk="1" fontAlgn="auto" hangingPunct="1">
              <a:spcAft>
                <a:spcPts val="0"/>
              </a:spcAft>
              <a:defRPr/>
            </a:pPr>
            <a:endParaRPr lang="en-US" dirty="0"/>
          </a:p>
        </p:txBody>
      </p:sp>
      <p:sp>
        <p:nvSpPr>
          <p:cNvPr id="18435" name="Content Placeholder 2">
            <a:extLst>
              <a:ext uri="{FF2B5EF4-FFF2-40B4-BE49-F238E27FC236}">
                <a16:creationId xmlns:a16="http://schemas.microsoft.com/office/drawing/2014/main" id="{94CC8FBB-6FBE-4EA4-8445-58F21EC6678A}"/>
              </a:ext>
            </a:extLst>
          </p:cNvPr>
          <p:cNvSpPr>
            <a:spLocks noGrp="1"/>
          </p:cNvSpPr>
          <p:nvPr>
            <p:ph idx="1"/>
          </p:nvPr>
        </p:nvSpPr>
        <p:spPr>
          <a:xfrm>
            <a:off x="457200" y="685800"/>
            <a:ext cx="8229600" cy="5440363"/>
          </a:xfrm>
        </p:spPr>
        <p:txBody>
          <a:bodyPr/>
          <a:lstStyle/>
          <a:p>
            <a:pPr eaLnBrk="1" hangingPunct="1"/>
            <a:r>
              <a:rPr lang="en-US" altLang="en-US" sz="2400"/>
              <a:t>Assess the breath odour- uremic fetor</a:t>
            </a:r>
          </a:p>
          <a:p>
            <a:pPr eaLnBrk="1" hangingPunct="1"/>
            <a:r>
              <a:rPr lang="en-US" altLang="en-US" sz="2400"/>
              <a:t>Assess for changes in body weight? Increased body weight due to edema.</a:t>
            </a:r>
          </a:p>
          <a:p>
            <a:pPr eaLnBrk="1" hangingPunct="1"/>
            <a:r>
              <a:rPr lang="en-US" altLang="en-US" sz="2400" u="sng"/>
              <a:t>AUSCULTATE:</a:t>
            </a:r>
          </a:p>
          <a:p>
            <a:pPr eaLnBrk="1" hangingPunct="1"/>
            <a:r>
              <a:rPr lang="en-US" altLang="en-US" sz="2400"/>
              <a:t>Lung sounds to rule out pulmonary edema secondary to fluid retention.</a:t>
            </a:r>
          </a:p>
          <a:p>
            <a:pPr eaLnBrk="1" hangingPunct="1"/>
            <a:r>
              <a:rPr lang="en-US" altLang="en-US" sz="2400"/>
              <a:t>Renal artery bruits-above and to the left of the umbilicus.</a:t>
            </a:r>
          </a:p>
          <a:p>
            <a:pPr eaLnBrk="1" hangingPunct="1">
              <a:buFont typeface="Arial" panose="020B0604020202020204" pitchFamily="34" charset="0"/>
              <a:buNone/>
            </a:pPr>
            <a:r>
              <a:rPr lang="en-US" altLang="en-US" sz="2400" u="sng"/>
              <a:t>PERCUSS:</a:t>
            </a:r>
          </a:p>
          <a:p>
            <a:pPr eaLnBrk="1" hangingPunct="1"/>
            <a:r>
              <a:rPr lang="en-US" altLang="en-US" sz="2400"/>
              <a:t>Bladder for fullness. Empty bladder is tympanic while full bladder gives off a dull sound.</a:t>
            </a:r>
          </a:p>
          <a:p>
            <a:pPr eaLnBrk="1" hangingPunct="1"/>
            <a:r>
              <a:rPr lang="en-US" altLang="en-US" sz="2400"/>
              <a:t> percuss abdomen to rule out ascites.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EF-7D6B-4648-A0B8-54BE85F1874B}"/>
              </a:ext>
            </a:extLst>
          </p:cNvPr>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z="2600" u="sng" dirty="0"/>
          </a:p>
        </p:txBody>
      </p:sp>
      <p:sp>
        <p:nvSpPr>
          <p:cNvPr id="19459" name="Content Placeholder 2">
            <a:extLst>
              <a:ext uri="{FF2B5EF4-FFF2-40B4-BE49-F238E27FC236}">
                <a16:creationId xmlns:a16="http://schemas.microsoft.com/office/drawing/2014/main" id="{2BE0EE3C-397F-45F1-A995-8DBF4B8F8C88}"/>
              </a:ext>
            </a:extLst>
          </p:cNvPr>
          <p:cNvSpPr>
            <a:spLocks noGrp="1"/>
          </p:cNvSpPr>
          <p:nvPr>
            <p:ph idx="1"/>
          </p:nvPr>
        </p:nvSpPr>
        <p:spPr>
          <a:xfrm>
            <a:off x="457200" y="304800"/>
            <a:ext cx="8229600" cy="5821363"/>
          </a:xfrm>
        </p:spPr>
        <p:txBody>
          <a:bodyPr/>
          <a:lstStyle/>
          <a:p>
            <a:pPr eaLnBrk="1" hangingPunct="1"/>
            <a:r>
              <a:rPr lang="en-US" altLang="en-US" u="sng"/>
              <a:t>PALPATE:</a:t>
            </a:r>
          </a:p>
          <a:p>
            <a:pPr eaLnBrk="1" hangingPunct="1"/>
            <a:r>
              <a:rPr lang="en-US" altLang="en-US"/>
              <a:t>The flanks for any palpable mass. The kidneys are not normally palpable, though the smooth, round lower pole of the kidney especially the right may be palpated.</a:t>
            </a:r>
          </a:p>
          <a:p>
            <a:pPr eaLnBrk="1" hangingPunct="1"/>
            <a:r>
              <a:rPr lang="en-US" altLang="en-US"/>
              <a:t>Inguinal lymph nodes</a:t>
            </a:r>
          </a:p>
          <a:p>
            <a:pPr eaLnBrk="1" hangingPunct="1"/>
            <a:endParaRPr lang="en-US" altLang="en-US"/>
          </a:p>
          <a:p>
            <a:pPr eaLnBrk="1" hangingPunct="1"/>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7ADFD19-86F8-4448-98CE-481E1067B13B}"/>
              </a:ext>
            </a:extLst>
          </p:cNvPr>
          <p:cNvSpPr>
            <a:spLocks noGrp="1"/>
          </p:cNvSpPr>
          <p:nvPr>
            <p:ph type="title"/>
          </p:nvPr>
        </p:nvSpPr>
        <p:spPr>
          <a:xfrm>
            <a:off x="457200" y="0"/>
            <a:ext cx="8229600" cy="685800"/>
          </a:xfrm>
        </p:spPr>
        <p:txBody>
          <a:bodyPr/>
          <a:lstStyle/>
          <a:p>
            <a:pPr eaLnBrk="1" hangingPunct="1"/>
            <a:r>
              <a:rPr lang="en-US" altLang="en-US" sz="2600" b="1" u="sng"/>
              <a:t>DIAGNOSTIC EVALUATION</a:t>
            </a:r>
          </a:p>
        </p:txBody>
      </p:sp>
      <p:sp>
        <p:nvSpPr>
          <p:cNvPr id="20483" name="Content Placeholder 2">
            <a:extLst>
              <a:ext uri="{FF2B5EF4-FFF2-40B4-BE49-F238E27FC236}">
                <a16:creationId xmlns:a16="http://schemas.microsoft.com/office/drawing/2014/main" id="{3C53F5F1-9E04-4853-9EC3-A35B0F5F0147}"/>
              </a:ext>
            </a:extLst>
          </p:cNvPr>
          <p:cNvSpPr>
            <a:spLocks noGrp="1"/>
          </p:cNvSpPr>
          <p:nvPr>
            <p:ph idx="1"/>
          </p:nvPr>
        </p:nvSpPr>
        <p:spPr>
          <a:xfrm>
            <a:off x="457200" y="838200"/>
            <a:ext cx="8229600" cy="6019800"/>
          </a:xfrm>
        </p:spPr>
        <p:txBody>
          <a:bodyPr/>
          <a:lstStyle/>
          <a:p>
            <a:pPr eaLnBrk="1" hangingPunct="1"/>
            <a:r>
              <a:rPr lang="en-US" altLang="en-US" sz="2800" u="sng"/>
              <a:t>URINALYSIS &amp;URINE CULTURE:</a:t>
            </a:r>
          </a:p>
          <a:p>
            <a:pPr eaLnBrk="1" hangingPunct="1"/>
            <a:r>
              <a:rPr lang="en-US" altLang="en-US" sz="2800"/>
              <a:t>Urine culture determines whether bacteria are present in urine, their strains and concentration.</a:t>
            </a:r>
          </a:p>
          <a:p>
            <a:pPr eaLnBrk="1" hangingPunct="1"/>
            <a:r>
              <a:rPr lang="en-US" altLang="en-US" sz="2800"/>
              <a:t>Urine culture &amp;sensitivity also identifies the antimicrobial best suited.</a:t>
            </a:r>
          </a:p>
          <a:p>
            <a:pPr eaLnBrk="1" hangingPunct="1"/>
            <a:r>
              <a:rPr lang="en-US" altLang="en-US" sz="2800"/>
              <a:t>Urine is examined for:-</a:t>
            </a:r>
          </a:p>
          <a:p>
            <a:pPr lvl="1" eaLnBrk="1" hangingPunct="1"/>
            <a:r>
              <a:rPr lang="en-US" altLang="en-US"/>
              <a:t> colour and clarity</a:t>
            </a:r>
          </a:p>
          <a:p>
            <a:pPr lvl="1" eaLnBrk="1" hangingPunct="1"/>
            <a:r>
              <a:rPr lang="en-US" altLang="en-US"/>
              <a:t>Odour</a:t>
            </a:r>
          </a:p>
          <a:p>
            <a:pPr lvl="1" eaLnBrk="1" hangingPunct="1"/>
            <a:r>
              <a:rPr lang="en-US" altLang="en-US"/>
              <a:t>Ph</a:t>
            </a:r>
          </a:p>
          <a:p>
            <a:pPr lvl="1" eaLnBrk="1" hangingPunct="1"/>
            <a:r>
              <a:rPr lang="en-US" altLang="en-US"/>
              <a:t>Specific gravity-measures the density of a solution compared to that of water. Normal is 1.003-1.030. urine is most concentrated in the morning hours and becomes less concentrated with fluid intake</a:t>
            </a:r>
            <a:r>
              <a:rPr lang="en-US" altLang="en-US" sz="260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2033B6C1-138F-4E14-87A4-9276361640D3}"/>
              </a:ext>
            </a:extLst>
          </p:cNvPr>
          <p:cNvSpPr>
            <a:spLocks noGrp="1"/>
          </p:cNvSpPr>
          <p:nvPr>
            <p:ph type="title"/>
          </p:nvPr>
        </p:nvSpPr>
        <p:spPr/>
        <p:txBody>
          <a:bodyPr/>
          <a:lstStyle/>
          <a:p>
            <a:r>
              <a:rPr lang="en-GB" altLang="en-US" sz="2800">
                <a:latin typeface="Times New Roman" panose="02020603050405020304" pitchFamily="18" charset="0"/>
                <a:cs typeface="Times New Roman" panose="02020603050405020304" pitchFamily="18" charset="0"/>
              </a:rPr>
              <a:t>COURSE OUTLINE</a:t>
            </a:r>
            <a:endParaRPr lang="fr-FR" altLang="en-US" sz="2800">
              <a:latin typeface="Times New Roman" panose="02020603050405020304" pitchFamily="18" charset="0"/>
              <a:cs typeface="Times New Roman" panose="02020603050405020304" pitchFamily="18" charset="0"/>
            </a:endParaRPr>
          </a:p>
        </p:txBody>
      </p:sp>
      <p:sp>
        <p:nvSpPr>
          <p:cNvPr id="3075" name="Content Placeholder 2">
            <a:extLst>
              <a:ext uri="{FF2B5EF4-FFF2-40B4-BE49-F238E27FC236}">
                <a16:creationId xmlns:a16="http://schemas.microsoft.com/office/drawing/2014/main" id="{C38F9289-CF2E-4430-A127-F7FF4413C3A3}"/>
              </a:ext>
            </a:extLst>
          </p:cNvPr>
          <p:cNvSpPr>
            <a:spLocks noGrp="1"/>
          </p:cNvSpPr>
          <p:nvPr>
            <p:ph idx="1"/>
          </p:nvPr>
        </p:nvSpPr>
        <p:spPr/>
        <p:txBody>
          <a:bodyPr/>
          <a:lstStyle/>
          <a:p>
            <a:r>
              <a:rPr lang="en-GB" altLang="en-US" sz="4000"/>
              <a:t>introduction</a:t>
            </a:r>
          </a:p>
          <a:p>
            <a:r>
              <a:rPr lang="en-GB" altLang="en-US" sz="4000"/>
              <a:t>course objectives </a:t>
            </a:r>
          </a:p>
          <a:p>
            <a:r>
              <a:rPr lang="en-GB" altLang="en-US" sz="4000"/>
              <a:t>review anatomy  and physiology</a:t>
            </a:r>
          </a:p>
          <a:p>
            <a:endParaRPr lang="en-GB" altLang="en-US" sz="2400"/>
          </a:p>
          <a:p>
            <a:pPr>
              <a:buFont typeface="Arial" panose="020B0604020202020204" pitchFamily="34" charset="0"/>
              <a:buNone/>
            </a:pPr>
            <a:r>
              <a:rPr lang="en-GB" altLang="en-US" sz="2400"/>
              <a:t> </a:t>
            </a:r>
            <a:endParaRPr lang="fr-FR" altLang="en-US" sz="2400"/>
          </a:p>
          <a:p>
            <a:pPr>
              <a:buFont typeface="Arial" panose="020B0604020202020204" pitchFamily="34" charset="0"/>
              <a:buNone/>
            </a:pPr>
            <a:endParaRPr lang="fr-FR"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3647-3B6F-4349-97CC-4A0C1EA89BCA}"/>
              </a:ext>
            </a:extLst>
          </p:cNvPr>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dirty="0"/>
          </a:p>
        </p:txBody>
      </p:sp>
      <p:sp>
        <p:nvSpPr>
          <p:cNvPr id="21507" name="Content Placeholder 2">
            <a:extLst>
              <a:ext uri="{FF2B5EF4-FFF2-40B4-BE49-F238E27FC236}">
                <a16:creationId xmlns:a16="http://schemas.microsoft.com/office/drawing/2014/main" id="{F3D4D98D-9325-4468-AF77-EC81160BBFE4}"/>
              </a:ext>
            </a:extLst>
          </p:cNvPr>
          <p:cNvSpPr>
            <a:spLocks noGrp="1"/>
          </p:cNvSpPr>
          <p:nvPr>
            <p:ph idx="1"/>
          </p:nvPr>
        </p:nvSpPr>
        <p:spPr>
          <a:xfrm>
            <a:off x="457200" y="304800"/>
            <a:ext cx="8229600" cy="6248400"/>
          </a:xfrm>
        </p:spPr>
        <p:txBody>
          <a:bodyPr/>
          <a:lstStyle/>
          <a:p>
            <a:pPr marL="639763" lvl="1" indent="-273050" eaLnBrk="1" hangingPunct="1"/>
            <a:r>
              <a:rPr lang="en-US" altLang="en-US" sz="2600"/>
              <a:t> Urine color , Urine clarity and odor ,Urine pH and speciﬁc gravity, protein, glucose, and ketone bodies in the urine </a:t>
            </a:r>
          </a:p>
          <a:p>
            <a:pPr marL="639763" lvl="1" indent="-273050" eaLnBrk="1" hangingPunct="1"/>
            <a:r>
              <a:rPr lang="en-US" altLang="en-US" sz="2600"/>
              <a:t> Microscopic examination of the urine sediment after centrifuging to detect RBCs (hematuria), white blood cells, casts (cylindruria), crystals (crystalluria), pus (pyuria), and bacteria (bacteriuria)</a:t>
            </a:r>
          </a:p>
          <a:p>
            <a:pPr marL="639763" lvl="1" indent="-273050" eaLnBrk="1" hangingPunct="1"/>
            <a:endParaRPr lang="en-US" altLang="en-US" sz="2600"/>
          </a:p>
          <a:p>
            <a:pPr marL="639763" lvl="1" indent="-273050" eaLnBrk="1" hangingPunct="1">
              <a:buFont typeface="Arial" panose="020B0604020202020204" pitchFamily="34" charset="0"/>
              <a:buNone/>
            </a:pPr>
            <a:endParaRPr lang="en-US" altLang="en-US" sz="2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61E68-BADD-413D-BE68-A4A0713001FD}"/>
              </a:ext>
            </a:extLst>
          </p:cNvPr>
          <p:cNvSpPr>
            <a:spLocks noGrp="1"/>
          </p:cNvSpPr>
          <p:nvPr>
            <p:ph type="title"/>
          </p:nvPr>
        </p:nvSpPr>
        <p:spPr>
          <a:xfrm>
            <a:off x="457200" y="0"/>
            <a:ext cx="8229600" cy="228600"/>
          </a:xfrm>
        </p:spPr>
        <p:txBody>
          <a:bodyPr rtlCol="0">
            <a:normAutofit fontScale="90000"/>
          </a:bodyPr>
          <a:lstStyle/>
          <a:p>
            <a:pPr eaLnBrk="1" fontAlgn="auto" hangingPunct="1">
              <a:spcAft>
                <a:spcPts val="0"/>
              </a:spcAft>
              <a:defRPr/>
            </a:pPr>
            <a:r>
              <a:rPr lang="en-US"/>
              <a:t> </a:t>
            </a:r>
            <a:endParaRPr lang="en-US" dirty="0"/>
          </a:p>
        </p:txBody>
      </p:sp>
      <p:sp>
        <p:nvSpPr>
          <p:cNvPr id="3" name="Content Placeholder 2">
            <a:extLst>
              <a:ext uri="{FF2B5EF4-FFF2-40B4-BE49-F238E27FC236}">
                <a16:creationId xmlns:a16="http://schemas.microsoft.com/office/drawing/2014/main" id="{9D403C43-4CB9-4C0F-A1C3-BFEE06643ABA}"/>
              </a:ext>
            </a:extLst>
          </p:cNvPr>
          <p:cNvSpPr>
            <a:spLocks noGrp="1"/>
          </p:cNvSpPr>
          <p:nvPr>
            <p:ph idx="1"/>
          </p:nvPr>
        </p:nvSpPr>
        <p:spPr>
          <a:xfrm>
            <a:off x="457200" y="381000"/>
            <a:ext cx="8229600" cy="6477000"/>
          </a:xfrm>
        </p:spPr>
        <p:txBody>
          <a:bodyPr rtlCol="0">
            <a:normAutofit fontScale="85000" lnSpcReduction="20000"/>
          </a:bodyPr>
          <a:lstStyle/>
          <a:p>
            <a:pPr marL="274320" indent="-274320" eaLnBrk="1" fontAlgn="auto" hangingPunct="1">
              <a:spcAft>
                <a:spcPts val="0"/>
              </a:spcAft>
              <a:buClr>
                <a:schemeClr val="accent3"/>
              </a:buClr>
              <a:buFont typeface="Arial" charset="0"/>
              <a:buNone/>
              <a:defRPr/>
            </a:pPr>
            <a:r>
              <a:rPr lang="en-US" u="sng" dirty="0"/>
              <a:t>RENAL FUNCTION TESTS:</a:t>
            </a:r>
          </a:p>
          <a:p>
            <a:pPr marL="274320" indent="-274320" eaLnBrk="1" fontAlgn="auto" hangingPunct="1">
              <a:spcAft>
                <a:spcPts val="0"/>
              </a:spcAft>
              <a:buClr>
                <a:schemeClr val="accent3"/>
              </a:buClr>
              <a:defRPr/>
            </a:pPr>
            <a:r>
              <a:rPr lang="en-US" dirty="0"/>
              <a:t>Evaluate the severity of kidney disease and assess the status of the patients kidney function. They include:- Serum Urea Nitrogen/Blood Urea Nitrogen(BUN), creatinine clearance in 24hours.</a:t>
            </a:r>
          </a:p>
          <a:p>
            <a:pPr marL="274320" indent="-274320" eaLnBrk="1" fontAlgn="auto" hangingPunct="1">
              <a:spcAft>
                <a:spcPts val="0"/>
              </a:spcAft>
              <a:buClr>
                <a:schemeClr val="accent3"/>
              </a:buClr>
              <a:buFont typeface="Arial" charset="0"/>
              <a:buNone/>
              <a:defRPr/>
            </a:pPr>
            <a:r>
              <a:rPr lang="en-US" u="sng" dirty="0"/>
              <a:t>LAB STUDIES ON BLOOD TO DETECT KIDNEY DISORDERS;</a:t>
            </a:r>
          </a:p>
          <a:p>
            <a:pPr marL="274320" indent="-274320" eaLnBrk="1" fontAlgn="auto" hangingPunct="1">
              <a:spcAft>
                <a:spcPts val="0"/>
              </a:spcAft>
              <a:buClr>
                <a:schemeClr val="accent3"/>
              </a:buClr>
              <a:defRPr/>
            </a:pPr>
            <a:r>
              <a:rPr lang="en-US" dirty="0"/>
              <a:t>Serum creatinine levels- elevated in disease.</a:t>
            </a:r>
          </a:p>
          <a:p>
            <a:pPr marL="274320" indent="-274320" eaLnBrk="1" fontAlgn="auto" hangingPunct="1">
              <a:spcAft>
                <a:spcPts val="0"/>
              </a:spcAft>
              <a:buClr>
                <a:schemeClr val="accent3"/>
              </a:buClr>
              <a:defRPr/>
            </a:pPr>
            <a:r>
              <a:rPr lang="en-US" dirty="0"/>
              <a:t>Serum </a:t>
            </a:r>
            <a:r>
              <a:rPr lang="en-US" dirty="0" err="1"/>
              <a:t>osmolality</a:t>
            </a:r>
            <a:r>
              <a:rPr lang="en-US" dirty="0"/>
              <a:t>- potassium levels will be high</a:t>
            </a:r>
          </a:p>
          <a:p>
            <a:pPr marL="274320" indent="-274320" eaLnBrk="1" fontAlgn="auto" hangingPunct="1">
              <a:spcAft>
                <a:spcPts val="0"/>
              </a:spcAft>
              <a:buClr>
                <a:schemeClr val="accent3"/>
              </a:buClr>
              <a:defRPr/>
            </a:pPr>
            <a:r>
              <a:rPr lang="en-US" dirty="0"/>
              <a:t>Calcium levels- low in kidney disease as kidneys help in conversion of </a:t>
            </a:r>
            <a:r>
              <a:rPr lang="en-US" dirty="0" err="1"/>
              <a:t>Vit</a:t>
            </a:r>
            <a:r>
              <a:rPr lang="en-US" dirty="0"/>
              <a:t> D to its active form.</a:t>
            </a:r>
          </a:p>
          <a:p>
            <a:pPr marL="274320" indent="-274320" eaLnBrk="1" fontAlgn="auto" hangingPunct="1">
              <a:spcAft>
                <a:spcPts val="0"/>
              </a:spcAft>
              <a:buClr>
                <a:schemeClr val="accent3"/>
              </a:buClr>
              <a:defRPr/>
            </a:pPr>
            <a:r>
              <a:rPr lang="en-US" dirty="0"/>
              <a:t>Phosphorus levels- elevates as phosphorus is retained in the body due to low calcium levels.</a:t>
            </a:r>
          </a:p>
          <a:p>
            <a:pPr marL="274320" indent="-274320" eaLnBrk="1" fontAlgn="auto" hangingPunct="1">
              <a:spcAft>
                <a:spcPts val="0"/>
              </a:spcAft>
              <a:buClr>
                <a:schemeClr val="accent3"/>
              </a:buClr>
              <a:defRPr/>
            </a:pPr>
            <a:r>
              <a:rPr lang="en-US" dirty="0"/>
              <a:t>Magnesium levels-Mg is an antagonist of Ca thus levels are elevated</a:t>
            </a:r>
          </a:p>
          <a:p>
            <a:pPr marL="274320" indent="-274320" eaLnBrk="1" fontAlgn="auto" hangingPunct="1">
              <a:spcAft>
                <a:spcPts val="0"/>
              </a:spcAft>
              <a:buClr>
                <a:schemeClr val="accent3"/>
              </a:buClr>
              <a:defRPr/>
            </a:pPr>
            <a:r>
              <a:rPr lang="en-US" dirty="0"/>
              <a:t>Albumin levels(</a:t>
            </a:r>
            <a:r>
              <a:rPr lang="en-US" dirty="0" err="1"/>
              <a:t>oncotic</a:t>
            </a:r>
            <a:r>
              <a:rPr lang="en-US" dirty="0"/>
              <a:t> pressure) albumin is filtered if kidneys are damaged thus levels are low.</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8EF5-7B2C-4ACB-A2F4-636380CA8E4A}"/>
              </a:ext>
            </a:extLst>
          </p:cNvPr>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z="2600" dirty="0"/>
          </a:p>
        </p:txBody>
      </p:sp>
      <p:sp>
        <p:nvSpPr>
          <p:cNvPr id="3" name="Content Placeholder 2">
            <a:extLst>
              <a:ext uri="{FF2B5EF4-FFF2-40B4-BE49-F238E27FC236}">
                <a16:creationId xmlns:a16="http://schemas.microsoft.com/office/drawing/2014/main" id="{85C77FFE-F6D3-40BA-8141-2090D37D3F86}"/>
              </a:ext>
            </a:extLst>
          </p:cNvPr>
          <p:cNvSpPr>
            <a:spLocks noGrp="1"/>
          </p:cNvSpPr>
          <p:nvPr>
            <p:ph idx="1"/>
          </p:nvPr>
        </p:nvSpPr>
        <p:spPr>
          <a:xfrm>
            <a:off x="457200" y="228600"/>
            <a:ext cx="8229600" cy="6629400"/>
          </a:xfrm>
        </p:spPr>
        <p:txBody>
          <a:bodyPr rtlCol="0">
            <a:normAutofit fontScale="85000" lnSpcReduction="20000"/>
          </a:bodyPr>
          <a:lstStyle/>
          <a:p>
            <a:pPr marL="274320" indent="-274320" eaLnBrk="1" fontAlgn="auto" hangingPunct="1">
              <a:spcAft>
                <a:spcPts val="0"/>
              </a:spcAft>
              <a:buClr>
                <a:schemeClr val="accent3"/>
              </a:buClr>
              <a:defRPr/>
            </a:pPr>
            <a:r>
              <a:rPr lang="en-US" u="sng" dirty="0"/>
              <a:t>TISSUE STUDIES:</a:t>
            </a:r>
          </a:p>
          <a:p>
            <a:pPr marL="274320" indent="-274320" eaLnBrk="1" fontAlgn="auto" hangingPunct="1">
              <a:spcAft>
                <a:spcPts val="0"/>
              </a:spcAft>
              <a:buClr>
                <a:schemeClr val="accent3"/>
              </a:buClr>
              <a:defRPr/>
            </a:pPr>
            <a:r>
              <a:rPr lang="en-US" dirty="0"/>
              <a:t>Renal biopsy-an invasive procedure used to determine histological diagnosis and severity of disease process.</a:t>
            </a:r>
          </a:p>
          <a:p>
            <a:pPr marL="274320" indent="-274320" eaLnBrk="1" fontAlgn="auto" hangingPunct="1">
              <a:spcAft>
                <a:spcPts val="0"/>
              </a:spcAft>
              <a:buClr>
                <a:schemeClr val="accent3"/>
              </a:buClr>
              <a:defRPr/>
            </a:pPr>
            <a:r>
              <a:rPr lang="en-US" dirty="0"/>
              <a:t>It can be done using needle puncture or surgical incision.</a:t>
            </a:r>
          </a:p>
          <a:p>
            <a:pPr marL="274320" indent="-274320" eaLnBrk="1" fontAlgn="auto" hangingPunct="1">
              <a:spcAft>
                <a:spcPts val="0"/>
              </a:spcAft>
              <a:buClr>
                <a:schemeClr val="accent3"/>
              </a:buClr>
              <a:defRPr/>
            </a:pPr>
            <a:r>
              <a:rPr lang="en-US" u="sng" dirty="0"/>
              <a:t>RADIOLOGICAL STUDIES:</a:t>
            </a:r>
          </a:p>
          <a:p>
            <a:pPr marL="274320" indent="-274320" eaLnBrk="1" fontAlgn="auto" hangingPunct="1">
              <a:spcAft>
                <a:spcPts val="0"/>
              </a:spcAft>
              <a:buClr>
                <a:schemeClr val="accent3"/>
              </a:buClr>
              <a:defRPr/>
            </a:pPr>
            <a:r>
              <a:rPr lang="en-US" dirty="0"/>
              <a:t>KUB(kidney, ureter, bladder studies)- x-ray to show size, shape, position of kidneys.</a:t>
            </a:r>
          </a:p>
          <a:p>
            <a:pPr marL="274320" indent="-274320" eaLnBrk="1" fontAlgn="auto" hangingPunct="1">
              <a:spcAft>
                <a:spcPts val="0"/>
              </a:spcAft>
              <a:buClr>
                <a:schemeClr val="accent3"/>
              </a:buClr>
              <a:defRPr/>
            </a:pPr>
            <a:r>
              <a:rPr lang="en-US" dirty="0"/>
              <a:t>Renal </a:t>
            </a:r>
            <a:r>
              <a:rPr lang="en-US" dirty="0" err="1"/>
              <a:t>ultrasonography</a:t>
            </a:r>
            <a:endParaRPr lang="en-US" dirty="0"/>
          </a:p>
          <a:p>
            <a:pPr marL="274320" indent="-274320" eaLnBrk="1" fontAlgn="auto" hangingPunct="1">
              <a:spcAft>
                <a:spcPts val="0"/>
              </a:spcAft>
              <a:buClr>
                <a:schemeClr val="accent3"/>
              </a:buClr>
              <a:defRPr/>
            </a:pPr>
            <a:r>
              <a:rPr lang="en-US" dirty="0"/>
              <a:t>CT Scan and MRI</a:t>
            </a:r>
          </a:p>
          <a:p>
            <a:pPr marL="274320" indent="-274320" eaLnBrk="1" fontAlgn="auto" hangingPunct="1">
              <a:spcAft>
                <a:spcPts val="0"/>
              </a:spcAft>
              <a:buClr>
                <a:schemeClr val="accent3"/>
              </a:buClr>
              <a:defRPr/>
            </a:pPr>
            <a:r>
              <a:rPr lang="en-US" dirty="0"/>
              <a:t>Retrograde </a:t>
            </a:r>
            <a:r>
              <a:rPr lang="en-US" dirty="0" err="1"/>
              <a:t>pyelogram</a:t>
            </a:r>
            <a:r>
              <a:rPr lang="en-US" dirty="0"/>
              <a:t>-catheters are advanced through the </a:t>
            </a:r>
            <a:r>
              <a:rPr lang="en-US" dirty="0" err="1"/>
              <a:t>ureters</a:t>
            </a:r>
            <a:r>
              <a:rPr lang="en-US" dirty="0"/>
              <a:t> into the renal pelvis </a:t>
            </a:r>
            <a:r>
              <a:rPr lang="en-US"/>
              <a:t>by cystoscop. </a:t>
            </a:r>
            <a:r>
              <a:rPr lang="en-US" dirty="0"/>
              <a:t>A contrast agent is then injected.</a:t>
            </a:r>
          </a:p>
          <a:p>
            <a:pPr marL="274320" indent="-274320" eaLnBrk="1" fontAlgn="auto" hangingPunct="1">
              <a:spcAft>
                <a:spcPts val="0"/>
              </a:spcAft>
              <a:buClr>
                <a:schemeClr val="accent3"/>
              </a:buClr>
              <a:defRPr/>
            </a:pPr>
            <a:r>
              <a:rPr lang="en-US" dirty="0" err="1"/>
              <a:t>Cystography</a:t>
            </a:r>
            <a:r>
              <a:rPr lang="en-US" dirty="0"/>
              <a:t>- a catheter is inserted into the bladder and contrast agent is injected. It evaluates </a:t>
            </a:r>
            <a:r>
              <a:rPr lang="en-US" dirty="0" err="1"/>
              <a:t>vesicoureteral</a:t>
            </a:r>
            <a:r>
              <a:rPr lang="en-US" dirty="0"/>
              <a:t> reflux(backflow of urine into </a:t>
            </a:r>
            <a:r>
              <a:rPr lang="en-US" dirty="0" err="1"/>
              <a:t>ureters</a:t>
            </a:r>
            <a:r>
              <a:rPr lang="en-US"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26E0-88F0-410A-A3E5-D667AE003899}"/>
              </a:ext>
            </a:extLst>
          </p:cNvPr>
          <p:cNvSpPr>
            <a:spLocks noGrp="1"/>
          </p:cNvSpPr>
          <p:nvPr>
            <p:ph type="title"/>
          </p:nvPr>
        </p:nvSpPr>
        <p:spPr>
          <a:xfrm>
            <a:off x="457200" y="0"/>
            <a:ext cx="8229600" cy="228600"/>
          </a:xfrm>
        </p:spPr>
        <p:txBody>
          <a:bodyPr rtlCol="0">
            <a:normAutofit fontScale="90000"/>
          </a:bodyPr>
          <a:lstStyle/>
          <a:p>
            <a:pPr eaLnBrk="1" fontAlgn="auto" hangingPunct="1">
              <a:spcAft>
                <a:spcPts val="0"/>
              </a:spcAft>
              <a:defRPr/>
            </a:pPr>
            <a:endParaRPr lang="en-US" dirty="0"/>
          </a:p>
        </p:txBody>
      </p:sp>
      <p:sp>
        <p:nvSpPr>
          <p:cNvPr id="24579" name="Content Placeholder 2">
            <a:extLst>
              <a:ext uri="{FF2B5EF4-FFF2-40B4-BE49-F238E27FC236}">
                <a16:creationId xmlns:a16="http://schemas.microsoft.com/office/drawing/2014/main" id="{D28510D6-11BF-4B93-8548-A804E5C5D514}"/>
              </a:ext>
            </a:extLst>
          </p:cNvPr>
          <p:cNvSpPr>
            <a:spLocks noGrp="1"/>
          </p:cNvSpPr>
          <p:nvPr>
            <p:ph idx="1"/>
          </p:nvPr>
        </p:nvSpPr>
        <p:spPr>
          <a:xfrm>
            <a:off x="457200" y="304800"/>
            <a:ext cx="8229600" cy="5821363"/>
          </a:xfrm>
        </p:spPr>
        <p:txBody>
          <a:bodyPr/>
          <a:lstStyle/>
          <a:p>
            <a:pPr eaLnBrk="1" hangingPunct="1"/>
            <a:r>
              <a:rPr lang="en-US" altLang="en-US"/>
              <a:t>Renal angiography/arteriography- provides an image of the renal arteries. The femoral vein is pierced with a needle and a catheter is advanced up through the femoral and illiac arteries into the aorta and then the renal artery. A contrast agent is then injected to opacify.</a:t>
            </a:r>
          </a:p>
          <a:p>
            <a:pPr eaLnBrk="1" hangingPunct="1"/>
            <a:r>
              <a:rPr lang="en-US" altLang="en-US"/>
              <a:t>Intravenous pyelography- intravenous injection of contrast media, then a series of radiological films are obtained.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E2C38E9-2AE0-4A94-AA5B-734A74763E3F}"/>
              </a:ext>
            </a:extLst>
          </p:cNvPr>
          <p:cNvSpPr>
            <a:spLocks noGrp="1"/>
          </p:cNvSpPr>
          <p:nvPr>
            <p:ph type="title"/>
          </p:nvPr>
        </p:nvSpPr>
        <p:spPr>
          <a:xfrm>
            <a:off x="457200" y="0"/>
            <a:ext cx="8229600" cy="609600"/>
          </a:xfrm>
        </p:spPr>
        <p:txBody>
          <a:bodyPr/>
          <a:lstStyle/>
          <a:p>
            <a:pPr eaLnBrk="1" hangingPunct="1"/>
            <a:r>
              <a:rPr lang="en-US" altLang="en-US" sz="2600" b="1" u="sng"/>
              <a:t>RENAL FAILURE</a:t>
            </a:r>
          </a:p>
        </p:txBody>
      </p:sp>
      <p:sp>
        <p:nvSpPr>
          <p:cNvPr id="25603" name="Content Placeholder 2">
            <a:extLst>
              <a:ext uri="{FF2B5EF4-FFF2-40B4-BE49-F238E27FC236}">
                <a16:creationId xmlns:a16="http://schemas.microsoft.com/office/drawing/2014/main" id="{ACC589A9-F8E3-4CE8-B6AA-9832832BEC34}"/>
              </a:ext>
            </a:extLst>
          </p:cNvPr>
          <p:cNvSpPr>
            <a:spLocks noGrp="1"/>
          </p:cNvSpPr>
          <p:nvPr>
            <p:ph idx="1"/>
          </p:nvPr>
        </p:nvSpPr>
        <p:spPr>
          <a:xfrm>
            <a:off x="0" y="609600"/>
            <a:ext cx="9144000" cy="6248400"/>
          </a:xfrm>
        </p:spPr>
        <p:txBody>
          <a:bodyPr/>
          <a:lstStyle/>
          <a:p>
            <a:pPr eaLnBrk="1" hangingPunct="1"/>
            <a:r>
              <a:rPr lang="en-US" altLang="en-US" sz="2800"/>
              <a:t>It is a condition that results when the kidneys cannot remove the body’s metabolic waste or perform their regulatory functions.resulting in accumulation of waste products in the body</a:t>
            </a:r>
          </a:p>
          <a:p>
            <a:pPr eaLnBrk="1" hangingPunct="1"/>
            <a:r>
              <a:rPr lang="en-US" altLang="en-US" sz="2800"/>
              <a:t> There are two type:-</a:t>
            </a:r>
          </a:p>
          <a:p>
            <a:pPr lvl="3" eaLnBrk="1" hangingPunct="1"/>
            <a:r>
              <a:rPr lang="en-US" altLang="en-US" sz="2800"/>
              <a:t>Acute renal failure</a:t>
            </a:r>
          </a:p>
          <a:p>
            <a:pPr lvl="3" eaLnBrk="1" hangingPunct="1"/>
            <a:r>
              <a:rPr lang="en-US" altLang="en-US" sz="2800"/>
              <a:t>Chronic renal failure</a:t>
            </a:r>
          </a:p>
          <a:p>
            <a:pPr eaLnBrk="1" hangingPunct="1">
              <a:buFont typeface="Arial" panose="020B0604020202020204" pitchFamily="34" charset="0"/>
              <a:buNone/>
            </a:pPr>
            <a:r>
              <a:rPr lang="en-US" altLang="en-US" sz="2800" b="1" u="sng"/>
              <a:t>ACUTE RENAL FAILURE:</a:t>
            </a:r>
          </a:p>
          <a:p>
            <a:pPr eaLnBrk="1" hangingPunct="1"/>
            <a:r>
              <a:rPr lang="en-US" altLang="en-US" sz="2800"/>
              <a:t>It is a reversible clinical syndrome where there is sudden and almost complete loss of kidney function over a period of hours or days.</a:t>
            </a:r>
          </a:p>
          <a:p>
            <a:pPr eaLnBrk="1" hangingPunct="1">
              <a:buFont typeface="Arial" panose="020B0604020202020204" pitchFamily="34" charset="0"/>
              <a:buNone/>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AFAC485-9AE0-4107-9D70-AF452242D3A1}"/>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B6608CFE-97F2-442B-A427-0571590FFEA7}"/>
              </a:ext>
            </a:extLst>
          </p:cNvPr>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defRPr/>
            </a:pPr>
            <a:r>
              <a:rPr lang="en-US" u="sng" dirty="0"/>
              <a:t>Classification of Acute Renal Failure</a:t>
            </a:r>
            <a:endParaRPr lang="en-US" dirty="0"/>
          </a:p>
          <a:p>
            <a:pPr marL="514350" indent="-514350" eaLnBrk="1" fontAlgn="auto" hangingPunct="1">
              <a:spcAft>
                <a:spcPts val="0"/>
              </a:spcAft>
              <a:buClr>
                <a:schemeClr val="accent3"/>
              </a:buClr>
              <a:buFont typeface="Arial" charset="0"/>
              <a:buNone/>
              <a:defRPr/>
            </a:pPr>
            <a:r>
              <a:rPr lang="en-US" b="1" u="sng" dirty="0"/>
              <a:t>PRE RENAL</a:t>
            </a:r>
          </a:p>
          <a:p>
            <a:pPr marL="274320" indent="-274320" eaLnBrk="1" fontAlgn="auto" hangingPunct="1">
              <a:spcAft>
                <a:spcPts val="0"/>
              </a:spcAft>
              <a:buClr>
                <a:schemeClr val="accent3"/>
              </a:buClr>
              <a:defRPr/>
            </a:pPr>
            <a:r>
              <a:rPr lang="en-US" dirty="0"/>
              <a:t>It results from impaired blood flow to the kidney causing hypo perfusion of the kidney &amp; reduced glomerular filtration rate. </a:t>
            </a:r>
          </a:p>
          <a:p>
            <a:pPr marL="274320" indent="-274320" eaLnBrk="1" fontAlgn="auto" hangingPunct="1">
              <a:spcAft>
                <a:spcPts val="0"/>
              </a:spcAft>
              <a:buClr>
                <a:schemeClr val="accent3"/>
              </a:buClr>
              <a:defRPr/>
            </a:pPr>
            <a:r>
              <a:rPr lang="en-US" dirty="0"/>
              <a:t>causes</a:t>
            </a:r>
          </a:p>
          <a:p>
            <a:pPr marL="914400" lvl="1" indent="-457200" eaLnBrk="1" fontAlgn="auto" hangingPunct="1">
              <a:spcAft>
                <a:spcPts val="0"/>
              </a:spcAft>
              <a:buFont typeface="+mj-lt"/>
              <a:buAutoNum type="alphaLcPeriod"/>
              <a:defRPr/>
            </a:pPr>
            <a:r>
              <a:rPr lang="en-US" sz="2600" dirty="0"/>
              <a:t>Volume depletion states; hemorrhage, gastrointestinal loses (vomiting, </a:t>
            </a:r>
            <a:r>
              <a:rPr lang="en-US" sz="2600" dirty="0" err="1"/>
              <a:t>diarrhoea</a:t>
            </a:r>
            <a:r>
              <a:rPr lang="en-US" sz="2600" dirty="0"/>
              <a:t>), renal loses(diuretics).</a:t>
            </a:r>
          </a:p>
          <a:p>
            <a:pPr marL="914400" lvl="1" indent="-457200" eaLnBrk="1" fontAlgn="auto" hangingPunct="1">
              <a:spcAft>
                <a:spcPts val="0"/>
              </a:spcAft>
              <a:buFont typeface="+mj-lt"/>
              <a:buAutoNum type="alphaLcPeriod"/>
              <a:defRPr/>
            </a:pPr>
            <a:r>
              <a:rPr lang="en-US" sz="2600" dirty="0"/>
              <a:t>Impaired cardiac efficiency: myocardial infarction, heart failure, </a:t>
            </a:r>
            <a:r>
              <a:rPr lang="en-US" sz="2600" dirty="0" err="1"/>
              <a:t>cardiogenic</a:t>
            </a:r>
            <a:r>
              <a:rPr lang="en-US" sz="2600" dirty="0"/>
              <a:t> shock, </a:t>
            </a:r>
            <a:r>
              <a:rPr lang="en-US" sz="2600" dirty="0" err="1"/>
              <a:t>dysrhythmias</a:t>
            </a:r>
            <a:r>
              <a:rPr lang="en-US" sz="2600" dirty="0"/>
              <a:t>.</a:t>
            </a:r>
          </a:p>
          <a:p>
            <a:pPr marL="914400" lvl="1" indent="-457200" eaLnBrk="1" fontAlgn="auto" hangingPunct="1">
              <a:spcAft>
                <a:spcPts val="0"/>
              </a:spcAft>
              <a:buFont typeface="+mj-lt"/>
              <a:buAutoNum type="alphaLcPeriod"/>
              <a:defRPr/>
            </a:pPr>
            <a:r>
              <a:rPr lang="en-US" sz="2600" dirty="0" err="1"/>
              <a:t>Vasodilation</a:t>
            </a:r>
            <a:r>
              <a:rPr lang="en-US" sz="2600" dirty="0"/>
              <a:t>: sepsis, anaphylaxis, </a:t>
            </a:r>
            <a:r>
              <a:rPr lang="en-US" sz="2600" dirty="0" err="1"/>
              <a:t>antihypertensives</a:t>
            </a:r>
            <a:r>
              <a:rPr lang="en-US" sz="2600" dirty="0"/>
              <a:t> or other drugs that cause </a:t>
            </a:r>
            <a:r>
              <a:rPr lang="en-US" sz="2600" dirty="0" err="1"/>
              <a:t>vasodilation</a:t>
            </a:r>
            <a:r>
              <a:rPr lang="en-US" sz="2600" dirty="0"/>
              <a:t>.</a:t>
            </a:r>
          </a:p>
          <a:p>
            <a:pPr marL="514350" indent="-514350" eaLnBrk="1" fontAlgn="auto" hangingPunct="1">
              <a:spcAft>
                <a:spcPts val="0"/>
              </a:spcAft>
              <a:buClr>
                <a:schemeClr val="accent3"/>
              </a:buClr>
              <a:defRPr/>
            </a:pPr>
            <a:endParaRPr lang="en-US" dirty="0"/>
          </a:p>
          <a:p>
            <a:pPr marL="514350" indent="-514350" eaLnBrk="1" fontAlgn="auto" hangingPunct="1">
              <a:spcAft>
                <a:spcPts val="0"/>
              </a:spcAft>
              <a:buClr>
                <a:schemeClr val="accent3"/>
              </a:buClr>
              <a:defRPr/>
            </a:pPr>
            <a:endParaRPr lang="en-US" dirty="0"/>
          </a:p>
          <a:p>
            <a:pPr marL="514350" indent="-514350" eaLnBrk="1" fontAlgn="auto" hangingPunct="1">
              <a:spcAft>
                <a:spcPts val="0"/>
              </a:spcAft>
              <a:buClr>
                <a:schemeClr val="accent3"/>
              </a:buClr>
              <a:buFont typeface="Arial" charset="0"/>
              <a:buNone/>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8DAADC6-F2D1-4069-9FD8-C3CA05E01297}"/>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ABF0BB72-240C-4F62-B792-A24EBB3BA057}"/>
              </a:ext>
            </a:extLst>
          </p:cNvPr>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defRPr/>
            </a:pPr>
            <a:r>
              <a:rPr lang="en-US" b="1" u="sng" dirty="0"/>
              <a:t>INTRA RENAL FAILURE:</a:t>
            </a:r>
            <a:endParaRPr lang="en-US" dirty="0"/>
          </a:p>
          <a:p>
            <a:pPr marL="514350" indent="-457200" eaLnBrk="1" fontAlgn="auto" hangingPunct="1">
              <a:spcAft>
                <a:spcPts val="0"/>
              </a:spcAft>
              <a:buClr>
                <a:schemeClr val="accent3"/>
              </a:buClr>
              <a:defRPr/>
            </a:pPr>
            <a:r>
              <a:rPr lang="en-US" dirty="0"/>
              <a:t>It is as a result of actual </a:t>
            </a:r>
            <a:r>
              <a:rPr lang="en-US" dirty="0" err="1"/>
              <a:t>parenchymal</a:t>
            </a:r>
            <a:r>
              <a:rPr lang="en-US" dirty="0"/>
              <a:t> damage to the </a:t>
            </a:r>
            <a:r>
              <a:rPr lang="en-US" dirty="0" err="1"/>
              <a:t>glomeruli</a:t>
            </a:r>
            <a:r>
              <a:rPr lang="en-US" dirty="0"/>
              <a:t> or kidney tubules.</a:t>
            </a:r>
          </a:p>
          <a:p>
            <a:pPr marL="514350" indent="-457200" eaLnBrk="1" fontAlgn="auto" hangingPunct="1">
              <a:spcAft>
                <a:spcPts val="0"/>
              </a:spcAft>
              <a:buClr>
                <a:schemeClr val="accent3"/>
              </a:buClr>
              <a:buFont typeface="Arial" charset="0"/>
              <a:buNone/>
              <a:defRPr/>
            </a:pPr>
            <a:r>
              <a:rPr lang="en-US" dirty="0"/>
              <a:t>Causes</a:t>
            </a:r>
          </a:p>
          <a:p>
            <a:pPr marL="514350" indent="-457200" eaLnBrk="1" fontAlgn="auto" hangingPunct="1">
              <a:spcAft>
                <a:spcPts val="0"/>
              </a:spcAft>
              <a:buClr>
                <a:schemeClr val="accent3"/>
              </a:buClr>
              <a:buFont typeface="Wingdings" pitchFamily="2" charset="2"/>
              <a:buChar char="Ø"/>
              <a:defRPr/>
            </a:pPr>
            <a:r>
              <a:rPr lang="en-US" dirty="0"/>
              <a:t> Prolonged renal ischemia resulting from</a:t>
            </a:r>
          </a:p>
          <a:p>
            <a:pPr marL="514350" indent="-457200" eaLnBrk="1" fontAlgn="auto" hangingPunct="1">
              <a:spcAft>
                <a:spcPts val="0"/>
              </a:spcAft>
              <a:buFont typeface="Wingdings" pitchFamily="2" charset="2"/>
              <a:buChar char="Ø"/>
              <a:defRPr/>
            </a:pPr>
            <a:r>
              <a:rPr lang="en-US" dirty="0"/>
              <a:t>Pigment nephropathy (associated with the breakdown of blood cells containing pigments that in turn occlude kidney structures)</a:t>
            </a:r>
          </a:p>
          <a:p>
            <a:pPr marL="514350" indent="-457200" eaLnBrk="1" fontAlgn="auto" hangingPunct="1">
              <a:spcAft>
                <a:spcPts val="0"/>
              </a:spcAft>
              <a:buFont typeface="Wingdings" pitchFamily="2" charset="2"/>
              <a:buChar char="Ø"/>
              <a:defRPr/>
            </a:pPr>
            <a:r>
              <a:rPr lang="en-US" dirty="0"/>
              <a:t> Blood clots renal ,Cholesterol deposits </a:t>
            </a:r>
          </a:p>
          <a:p>
            <a:pPr marL="514350" indent="-457200" eaLnBrk="1" fontAlgn="auto" hangingPunct="1">
              <a:spcAft>
                <a:spcPts val="0"/>
              </a:spcAft>
              <a:buClr>
                <a:schemeClr val="accent3"/>
              </a:buClr>
              <a:buFont typeface="Wingdings" pitchFamily="2" charset="2"/>
              <a:buChar char="Ø"/>
              <a:defRPr/>
            </a:pPr>
            <a:r>
              <a:rPr lang="en-US" dirty="0"/>
              <a:t>trauma, crush injuries, burns)</a:t>
            </a:r>
          </a:p>
          <a:p>
            <a:pPr marL="514350" indent="-457200" eaLnBrk="1" fontAlgn="auto" hangingPunct="1">
              <a:spcAft>
                <a:spcPts val="0"/>
              </a:spcAft>
              <a:buClr>
                <a:schemeClr val="accent3"/>
              </a:buClr>
              <a:buFont typeface="Wingdings" pitchFamily="2" charset="2"/>
              <a:buChar char="Ø"/>
              <a:defRPr/>
            </a:pPr>
            <a:r>
              <a:rPr lang="en-US" dirty="0"/>
              <a:t>transfusion reaction, hemolytic anemia</a:t>
            </a:r>
            <a:endParaRPr lang="en-US" sz="3400" dirty="0"/>
          </a:p>
          <a:p>
            <a:pPr marL="514350" indent="-457200" eaLnBrk="1" fontAlgn="auto" hangingPunct="1">
              <a:spcAft>
                <a:spcPts val="0"/>
              </a:spcAft>
              <a:buFont typeface="Wingdings" pitchFamily="2" charset="2"/>
              <a:buChar char="Ø"/>
              <a:defRPr/>
            </a:pPr>
            <a:r>
              <a:rPr lang="en-US" sz="3400" dirty="0" err="1"/>
              <a:t>Glomerulonephritis,pyelonephritis</a:t>
            </a:r>
            <a:endParaRPr lang="en-US" sz="3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19B64A1-151E-4F8A-ADFC-A975C91221BC}"/>
              </a:ext>
            </a:extLst>
          </p:cNvPr>
          <p:cNvSpPr>
            <a:spLocks noGrp="1"/>
          </p:cNvSpPr>
          <p:nvPr>
            <p:ph type="title"/>
          </p:nvPr>
        </p:nvSpPr>
        <p:spPr/>
        <p:txBody>
          <a:bodyPr/>
          <a:lstStyle/>
          <a:p>
            <a:endParaRPr lang="fr-FR" altLang="en-US"/>
          </a:p>
        </p:txBody>
      </p:sp>
      <p:sp>
        <p:nvSpPr>
          <p:cNvPr id="28675" name="Content Placeholder 2">
            <a:extLst>
              <a:ext uri="{FF2B5EF4-FFF2-40B4-BE49-F238E27FC236}">
                <a16:creationId xmlns:a16="http://schemas.microsoft.com/office/drawing/2014/main" id="{6DAF0758-E984-4152-93E2-6A4A002A6620}"/>
              </a:ext>
            </a:extLst>
          </p:cNvPr>
          <p:cNvSpPr>
            <a:spLocks noGrp="1"/>
          </p:cNvSpPr>
          <p:nvPr>
            <p:ph idx="1"/>
          </p:nvPr>
        </p:nvSpPr>
        <p:spPr/>
        <p:txBody>
          <a:bodyPr/>
          <a:lstStyle/>
          <a:p>
            <a:r>
              <a:rPr lang="fr-FR" altLang="en-US"/>
              <a:t>Nephrotoxic agents such as: Aminoglycoside antibiotics (gentamicin, tobramycin) Radiopaque contrast agents Heavy metals (lead, mercury) Solvents and chemicals (ethylene glycol, carbon tetrachloride, arsenic) Nonsteroidal anti-inﬂammatory drugs (NSAIDs) </a:t>
            </a:r>
          </a:p>
          <a:p>
            <a:r>
              <a:rPr lang="en-US" altLang="en-US"/>
              <a:t>Medication i.e dyes used in imaging studies</a:t>
            </a:r>
          </a:p>
          <a:p>
            <a:endParaRPr lang="fr-FR"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87B6972-9386-418F-A518-BFB48EC7CF06}"/>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19459" name="Content Placeholder 2">
            <a:extLst>
              <a:ext uri="{FF2B5EF4-FFF2-40B4-BE49-F238E27FC236}">
                <a16:creationId xmlns:a16="http://schemas.microsoft.com/office/drawing/2014/main" id="{5702950F-132A-477A-8F61-3D4E7688CA5C}"/>
              </a:ext>
            </a:extLst>
          </p:cNvPr>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a:t>POST RENAL FAILURE:</a:t>
            </a:r>
          </a:p>
          <a:p>
            <a:pPr marL="274320" indent="-274320" eaLnBrk="1" fontAlgn="auto" hangingPunct="1">
              <a:spcAft>
                <a:spcPts val="0"/>
              </a:spcAft>
              <a:buClr>
                <a:schemeClr val="accent3"/>
              </a:buClr>
              <a:defRPr/>
            </a:pPr>
            <a:r>
              <a:rPr lang="en-US" dirty="0"/>
              <a:t>It is the result of obstruction somewhere distal to the kidney.</a:t>
            </a:r>
          </a:p>
          <a:p>
            <a:pPr eaLnBrk="1" hangingPunct="1">
              <a:buFont typeface="Arial" charset="0"/>
              <a:buChar char="•"/>
              <a:defRPr/>
            </a:pPr>
            <a:r>
              <a:rPr lang="en-US" dirty="0"/>
              <a:t>The obstruction leads to stasis of urine all the way to the renal pelvis, accumulation of urine in the renal pelvis </a:t>
            </a:r>
          </a:p>
          <a:p>
            <a:pPr eaLnBrk="1" hangingPunct="1">
              <a:buFont typeface="Arial" charset="0"/>
              <a:buNone/>
              <a:defRPr/>
            </a:pPr>
            <a:r>
              <a:rPr lang="en-US" dirty="0"/>
              <a:t>Causes include:-</a:t>
            </a:r>
          </a:p>
          <a:p>
            <a:pPr lvl="2" eaLnBrk="1" hangingPunct="1">
              <a:buFont typeface="Wingdings" pitchFamily="2" charset="2"/>
              <a:buChar char="ü"/>
              <a:defRPr/>
            </a:pPr>
            <a:r>
              <a:rPr lang="en-US" sz="2600" dirty="0" err="1"/>
              <a:t>Caliculi</a:t>
            </a:r>
            <a:endParaRPr lang="en-US" sz="2600" dirty="0"/>
          </a:p>
          <a:p>
            <a:pPr lvl="2" eaLnBrk="1" hangingPunct="1">
              <a:buFont typeface="Wingdings" pitchFamily="2" charset="2"/>
              <a:buChar char="ü"/>
              <a:defRPr/>
            </a:pPr>
            <a:r>
              <a:rPr lang="en-US" sz="2600" dirty="0"/>
              <a:t>Tumors</a:t>
            </a:r>
          </a:p>
          <a:p>
            <a:pPr lvl="2" eaLnBrk="1" hangingPunct="1">
              <a:buFont typeface="Wingdings" pitchFamily="2" charset="2"/>
              <a:buChar char="ü"/>
              <a:defRPr/>
            </a:pPr>
            <a:r>
              <a:rPr lang="en-US" sz="2600" dirty="0"/>
              <a:t>Benign prostatic hyperplasia</a:t>
            </a:r>
          </a:p>
          <a:p>
            <a:pPr lvl="2" eaLnBrk="1" hangingPunct="1">
              <a:buFont typeface="Wingdings" pitchFamily="2" charset="2"/>
              <a:buChar char="ü"/>
              <a:defRPr/>
            </a:pPr>
            <a:r>
              <a:rPr lang="en-US" sz="2600" dirty="0"/>
              <a:t>Strictures</a:t>
            </a:r>
          </a:p>
          <a:p>
            <a:pPr lvl="2" eaLnBrk="1" hangingPunct="1">
              <a:buFont typeface="Wingdings" pitchFamily="2" charset="2"/>
              <a:buChar char="ü"/>
              <a:defRPr/>
            </a:pPr>
            <a:r>
              <a:rPr lang="en-US" sz="2600" dirty="0"/>
              <a:t>Blood clots</a:t>
            </a:r>
            <a:r>
              <a:rPr lang="en-US" dirty="0"/>
              <a:t> creates tension in the kidney.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677013C-A636-414B-BDB5-A202F0C91922}"/>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0723" name="Content Placeholder 2">
            <a:extLst>
              <a:ext uri="{FF2B5EF4-FFF2-40B4-BE49-F238E27FC236}">
                <a16:creationId xmlns:a16="http://schemas.microsoft.com/office/drawing/2014/main" id="{2CD1FB30-0084-4BB2-ADE6-A67605138A46}"/>
              </a:ext>
            </a:extLst>
          </p:cNvPr>
          <p:cNvSpPr>
            <a:spLocks noGrp="1"/>
          </p:cNvSpPr>
          <p:nvPr>
            <p:ph idx="1"/>
          </p:nvPr>
        </p:nvSpPr>
        <p:spPr>
          <a:xfrm>
            <a:off x="0" y="0"/>
            <a:ext cx="9144000" cy="6858000"/>
          </a:xfrm>
        </p:spPr>
        <p:txBody>
          <a:bodyPr/>
          <a:lstStyle/>
          <a:p>
            <a:pPr eaLnBrk="1" hangingPunct="1"/>
            <a:endParaRPr lang="en-US" altLang="en-US"/>
          </a:p>
          <a:p>
            <a:pPr eaLnBrk="1" hangingPunct="1"/>
            <a:endParaRPr lang="en-US" altLang="en-US" sz="2600"/>
          </a:p>
          <a:p>
            <a:pPr eaLnBrk="1" hangingPunct="1">
              <a:buFont typeface="Arial" panose="020B0604020202020204" pitchFamily="34" charset="0"/>
              <a:buNone/>
            </a:pPr>
            <a:r>
              <a:rPr lang="en-US" altLang="en-US" b="1" u="sng"/>
              <a:t>PHASES OF ACUTE RENAL FAILURE;</a:t>
            </a:r>
          </a:p>
          <a:p>
            <a:pPr eaLnBrk="1" hangingPunct="1">
              <a:buFont typeface="Arial" panose="020B0604020202020204" pitchFamily="34" charset="0"/>
              <a:buNone/>
            </a:pPr>
            <a:r>
              <a:rPr lang="en-US" altLang="en-US"/>
              <a:t>There are four clinical phases of ARF:-</a:t>
            </a:r>
          </a:p>
          <a:p>
            <a:pPr eaLnBrk="1" hangingPunct="1">
              <a:buFont typeface="Arial" panose="020B0604020202020204" pitchFamily="34" charset="0"/>
              <a:buNone/>
            </a:pPr>
            <a:r>
              <a:rPr lang="en-US" altLang="en-US"/>
              <a:t>		I)	Initiation</a:t>
            </a:r>
          </a:p>
          <a:p>
            <a:pPr eaLnBrk="1" hangingPunct="1">
              <a:buFont typeface="Arial" panose="020B0604020202020204" pitchFamily="34" charset="0"/>
              <a:buNone/>
            </a:pPr>
            <a:r>
              <a:rPr lang="en-US" altLang="en-US"/>
              <a:t>		II)	Oliguria</a:t>
            </a:r>
          </a:p>
          <a:p>
            <a:pPr eaLnBrk="1" hangingPunct="1">
              <a:buFont typeface="Arial" panose="020B0604020202020204" pitchFamily="34" charset="0"/>
              <a:buNone/>
            </a:pPr>
            <a:r>
              <a:rPr lang="en-US" altLang="en-US"/>
              <a:t>		III)	Diuresis</a:t>
            </a:r>
          </a:p>
          <a:p>
            <a:pPr eaLnBrk="1" hangingPunct="1">
              <a:buFont typeface="Arial" panose="020B0604020202020204" pitchFamily="34" charset="0"/>
              <a:buNone/>
            </a:pPr>
            <a:r>
              <a:rPr lang="en-US" altLang="en-US"/>
              <a:t>		IV)	Recovery</a:t>
            </a:r>
          </a:p>
          <a:p>
            <a:pPr eaLnBrk="1" hangingPunct="1">
              <a:buFont typeface="Arial" panose="020B0604020202020204" pitchFamily="34" charset="0"/>
              <a:buNone/>
            </a:pPr>
            <a:endParaRPr lang="en-US" altLang="en-US" sz="3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6272600B-798B-47CA-9E40-3B19B39C3ACB}"/>
              </a:ext>
            </a:extLst>
          </p:cNvPr>
          <p:cNvSpPr>
            <a:spLocks noGrp="1"/>
          </p:cNvSpPr>
          <p:nvPr>
            <p:ph type="title"/>
          </p:nvPr>
        </p:nvSpPr>
        <p:spPr/>
        <p:txBody>
          <a:bodyPr/>
          <a:lstStyle/>
          <a:p>
            <a:endParaRPr lang="fr-FR" altLang="en-US"/>
          </a:p>
        </p:txBody>
      </p:sp>
      <p:sp>
        <p:nvSpPr>
          <p:cNvPr id="3" name="Content Placeholder 2">
            <a:extLst>
              <a:ext uri="{FF2B5EF4-FFF2-40B4-BE49-F238E27FC236}">
                <a16:creationId xmlns:a16="http://schemas.microsoft.com/office/drawing/2014/main" id="{CB47CA1E-4904-43A6-B7BF-BBFE0A03F078}"/>
              </a:ext>
            </a:extLst>
          </p:cNvPr>
          <p:cNvSpPr>
            <a:spLocks noGrp="1"/>
          </p:cNvSpPr>
          <p:nvPr>
            <p:ph idx="1"/>
          </p:nvPr>
        </p:nvSpPr>
        <p:spPr/>
        <p:txBody>
          <a:bodyPr>
            <a:normAutofit fontScale="85000" lnSpcReduction="20000"/>
          </a:bodyPr>
          <a:lstStyle/>
          <a:p>
            <a:pPr>
              <a:buFont typeface="Arial" charset="0"/>
              <a:buNone/>
              <a:defRPr/>
            </a:pPr>
            <a:r>
              <a:rPr lang="en-GB" dirty="0"/>
              <a:t>RENAL CONDITIONS</a:t>
            </a:r>
          </a:p>
          <a:p>
            <a:pPr>
              <a:buFont typeface="Arial" charset="0"/>
              <a:buChar char="•"/>
              <a:defRPr/>
            </a:pPr>
            <a:r>
              <a:rPr lang="en-GB" dirty="0" err="1"/>
              <a:t>Pyelonephritis</a:t>
            </a:r>
            <a:endParaRPr lang="fr-FR" dirty="0"/>
          </a:p>
          <a:p>
            <a:pPr>
              <a:buFont typeface="Arial" charset="0"/>
              <a:buChar char="•"/>
              <a:defRPr/>
            </a:pPr>
            <a:r>
              <a:rPr lang="en-GB" dirty="0"/>
              <a:t>Renal failure</a:t>
            </a:r>
            <a:endParaRPr lang="fr-FR" dirty="0"/>
          </a:p>
          <a:p>
            <a:pPr>
              <a:buFont typeface="Arial" charset="0"/>
              <a:buChar char="•"/>
              <a:defRPr/>
            </a:pPr>
            <a:r>
              <a:rPr lang="en-GB" dirty="0" err="1"/>
              <a:t>Haemodailysis</a:t>
            </a:r>
            <a:endParaRPr lang="fr-FR" dirty="0"/>
          </a:p>
          <a:p>
            <a:pPr>
              <a:buFont typeface="Arial" charset="0"/>
              <a:buChar char="•"/>
              <a:defRPr/>
            </a:pPr>
            <a:r>
              <a:rPr lang="en-GB" dirty="0"/>
              <a:t>Peritoneal </a:t>
            </a:r>
            <a:r>
              <a:rPr lang="en-GB" dirty="0" err="1"/>
              <a:t>diaysis</a:t>
            </a:r>
            <a:endParaRPr lang="fr-FR" dirty="0"/>
          </a:p>
          <a:p>
            <a:pPr>
              <a:buFont typeface="Arial" charset="0"/>
              <a:buChar char="•"/>
              <a:defRPr/>
            </a:pPr>
            <a:r>
              <a:rPr lang="en-GB" dirty="0"/>
              <a:t>Tuberculosis of kidney</a:t>
            </a:r>
            <a:endParaRPr lang="fr-FR" dirty="0"/>
          </a:p>
          <a:p>
            <a:pPr>
              <a:buFont typeface="Arial" charset="0"/>
              <a:buChar char="•"/>
              <a:defRPr/>
            </a:pPr>
            <a:r>
              <a:rPr lang="en-GB" dirty="0"/>
              <a:t>Renal calculi</a:t>
            </a:r>
            <a:endParaRPr lang="fr-FR" dirty="0"/>
          </a:p>
          <a:p>
            <a:pPr>
              <a:buFont typeface="Arial" charset="0"/>
              <a:buChar char="•"/>
              <a:defRPr/>
            </a:pPr>
            <a:r>
              <a:rPr lang="en-GB" dirty="0"/>
              <a:t>Renal trauma</a:t>
            </a:r>
            <a:endParaRPr lang="fr-FR" dirty="0"/>
          </a:p>
          <a:p>
            <a:pPr>
              <a:buFont typeface="Arial" charset="0"/>
              <a:buChar char="•"/>
              <a:defRPr/>
            </a:pPr>
            <a:r>
              <a:rPr lang="en-GB" dirty="0"/>
              <a:t>Renal tumours</a:t>
            </a:r>
            <a:endParaRPr lang="fr-FR" dirty="0"/>
          </a:p>
          <a:p>
            <a:pPr>
              <a:buFont typeface="Arial" charset="0"/>
              <a:buChar char="•"/>
              <a:defRPr/>
            </a:pPr>
            <a:r>
              <a:rPr lang="en-GB" dirty="0" err="1"/>
              <a:t>Hydronephrosis</a:t>
            </a:r>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BC593AD-3E87-4A5C-9C3C-001FD868105A}"/>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21507" name="Content Placeholder 2">
            <a:extLst>
              <a:ext uri="{FF2B5EF4-FFF2-40B4-BE49-F238E27FC236}">
                <a16:creationId xmlns:a16="http://schemas.microsoft.com/office/drawing/2014/main" id="{F20E1465-C28E-4014-AD3E-979DF5B0258D}"/>
              </a:ext>
            </a:extLst>
          </p:cNvPr>
          <p:cNvSpPr>
            <a:spLocks noGrp="1"/>
          </p:cNvSpPr>
          <p:nvPr>
            <p:ph idx="1"/>
          </p:nvPr>
        </p:nvSpPr>
        <p:spPr>
          <a:xfrm>
            <a:off x="0" y="0"/>
            <a:ext cx="9144000" cy="6858000"/>
          </a:xfrm>
        </p:spPr>
        <p:txBody>
          <a:bodyPr rtlCol="0">
            <a:normAutofit fontScale="92500"/>
          </a:bodyPr>
          <a:lstStyle/>
          <a:p>
            <a:pPr marL="514350" indent="-514350" eaLnBrk="1" fontAlgn="auto" hangingPunct="1">
              <a:spcAft>
                <a:spcPts val="0"/>
              </a:spcAft>
              <a:buClr>
                <a:schemeClr val="accent3"/>
              </a:buClr>
              <a:buFont typeface="Calibri" pitchFamily="34" charset="0"/>
              <a:buAutoNum type="arabicPeriod"/>
              <a:defRPr/>
            </a:pPr>
            <a:r>
              <a:rPr lang="en-US" b="1" u="sng" dirty="0"/>
              <a:t>Initiation:</a:t>
            </a:r>
          </a:p>
          <a:p>
            <a:pPr marL="514350" indent="-514350" eaLnBrk="1" fontAlgn="auto" hangingPunct="1">
              <a:spcAft>
                <a:spcPts val="0"/>
              </a:spcAft>
              <a:buClr>
                <a:schemeClr val="accent3"/>
              </a:buClr>
              <a:defRPr/>
            </a:pPr>
            <a:r>
              <a:rPr lang="en-US" dirty="0"/>
              <a:t>Begins when kidney function is affected by the disease and precipitating event.</a:t>
            </a:r>
          </a:p>
          <a:p>
            <a:pPr marL="514350" indent="-514350" eaLnBrk="1" fontAlgn="auto" hangingPunct="1">
              <a:spcAft>
                <a:spcPts val="0"/>
              </a:spcAft>
              <a:buClr>
                <a:schemeClr val="accent3"/>
              </a:buClr>
              <a:buFont typeface="Arial" charset="0"/>
              <a:buNone/>
              <a:defRPr/>
            </a:pPr>
            <a:r>
              <a:rPr lang="en-US" b="1" dirty="0"/>
              <a:t>2.	</a:t>
            </a:r>
            <a:r>
              <a:rPr lang="en-US" b="1" u="sng" dirty="0" err="1"/>
              <a:t>Oliguria</a:t>
            </a:r>
            <a:r>
              <a:rPr lang="en-US" b="1" u="sng" dirty="0"/>
              <a:t> </a:t>
            </a:r>
          </a:p>
          <a:p>
            <a:pPr marL="514350" indent="-514350" eaLnBrk="1" fontAlgn="auto" hangingPunct="1">
              <a:spcAft>
                <a:spcPts val="0"/>
              </a:spcAft>
              <a:buClr>
                <a:schemeClr val="accent3"/>
              </a:buClr>
              <a:defRPr/>
            </a:pPr>
            <a:r>
              <a:rPr lang="en-US" dirty="0"/>
              <a:t>There is reduced output of urine less than 400mls/day</a:t>
            </a:r>
          </a:p>
          <a:p>
            <a:pPr marL="514350" indent="-514350" eaLnBrk="1" fontAlgn="auto" hangingPunct="1">
              <a:spcAft>
                <a:spcPts val="0"/>
              </a:spcAft>
              <a:buClr>
                <a:schemeClr val="accent3"/>
              </a:buClr>
              <a:defRPr/>
            </a:pPr>
            <a:r>
              <a:rPr lang="en-US" dirty="0"/>
              <a:t>There is a rise in serum concentrations of substances usually excreted by the kidneys- </a:t>
            </a:r>
            <a:r>
              <a:rPr lang="en-US" b="1" dirty="0"/>
              <a:t>urea, </a:t>
            </a:r>
            <a:r>
              <a:rPr lang="en-US" b="1" dirty="0" err="1"/>
              <a:t>creatinine</a:t>
            </a:r>
            <a:r>
              <a:rPr lang="en-US" b="1" dirty="0"/>
              <a:t>, uric acid, organic acids &amp; intracellular </a:t>
            </a:r>
            <a:r>
              <a:rPr lang="en-US" b="1" dirty="0" err="1"/>
              <a:t>cations</a:t>
            </a:r>
            <a:r>
              <a:rPr lang="en-US" b="1" dirty="0"/>
              <a:t> ( Mg, K)</a:t>
            </a:r>
          </a:p>
          <a:p>
            <a:pPr marL="514350" indent="-514350" eaLnBrk="1" fontAlgn="auto" hangingPunct="1">
              <a:spcAft>
                <a:spcPts val="0"/>
              </a:spcAft>
              <a:buClr>
                <a:schemeClr val="accent3"/>
              </a:buClr>
              <a:defRPr/>
            </a:pPr>
            <a:r>
              <a:rPr lang="en-US" dirty="0"/>
              <a:t>uremic symptoms first appear &amp; life threatening conditions such as </a:t>
            </a:r>
            <a:r>
              <a:rPr lang="en-US" dirty="0" err="1"/>
              <a:t>hyperkalemia</a:t>
            </a:r>
            <a:r>
              <a:rPr lang="en-US" dirty="0"/>
              <a:t> develop.</a:t>
            </a:r>
          </a:p>
          <a:p>
            <a:pPr marL="514350" indent="-514350" eaLnBrk="1" fontAlgn="auto" hangingPunct="1">
              <a:spcAft>
                <a:spcPts val="0"/>
              </a:spcAft>
              <a:buClr>
                <a:schemeClr val="accent3"/>
              </a:buClr>
              <a:defRPr/>
            </a:pPr>
            <a:r>
              <a:rPr lang="en-US" dirty="0" err="1"/>
              <a:t>Hypervolemia</a:t>
            </a:r>
            <a:r>
              <a:rPr lang="en-US" dirty="0"/>
              <a:t>, </a:t>
            </a:r>
            <a:r>
              <a:rPr lang="en-US" dirty="0" err="1"/>
              <a:t>hypocalemia</a:t>
            </a:r>
            <a:r>
              <a:rPr lang="en-US" dirty="0"/>
              <a:t>, </a:t>
            </a:r>
            <a:r>
              <a:rPr lang="en-US" dirty="0" err="1"/>
              <a:t>hyperphosphotemia</a:t>
            </a:r>
            <a:endParaRPr lang="en-US" dirty="0"/>
          </a:p>
          <a:p>
            <a:pPr marL="514350" indent="-514350" eaLnBrk="1" fontAlgn="auto" hangingPunct="1">
              <a:spcAft>
                <a:spcPts val="0"/>
              </a:spcAft>
              <a:buClr>
                <a:schemeClr val="accent3"/>
              </a:buClr>
              <a:defRPr/>
            </a:pPr>
            <a:endParaRPr lang="en-US" dirty="0"/>
          </a:p>
          <a:p>
            <a:pPr marL="514350" indent="-514350" eaLnBrk="1" fontAlgn="auto" hangingPunct="1">
              <a:spcAft>
                <a:spcPts val="0"/>
              </a:spcAft>
              <a:buClr>
                <a:schemeClr val="accent3"/>
              </a:buClr>
              <a:defRPr/>
            </a:pPr>
            <a:r>
              <a:rPr lang="en-US" dirty="0"/>
              <a:t>.</a:t>
            </a:r>
            <a:r>
              <a:rPr lang="en-US" b="1" u="sng" dirty="0"/>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7A7FBF31-6671-41DF-83BE-C3C44F266F6E}"/>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2771" name="Content Placeholder 2">
            <a:extLst>
              <a:ext uri="{FF2B5EF4-FFF2-40B4-BE49-F238E27FC236}">
                <a16:creationId xmlns:a16="http://schemas.microsoft.com/office/drawing/2014/main" id="{EE5A1803-7047-4735-896C-634396EEB3C0}"/>
              </a:ext>
            </a:extLst>
          </p:cNvPr>
          <p:cNvSpPr>
            <a:spLocks noGrp="1"/>
          </p:cNvSpPr>
          <p:nvPr>
            <p:ph idx="1"/>
          </p:nvPr>
        </p:nvSpPr>
        <p:spPr>
          <a:xfrm>
            <a:off x="0" y="0"/>
            <a:ext cx="9144000" cy="6858000"/>
          </a:xfrm>
        </p:spPr>
        <p:txBody>
          <a:bodyPr/>
          <a:lstStyle/>
          <a:p>
            <a:pPr eaLnBrk="1" hangingPunct="1">
              <a:buFont typeface="Arial" panose="020B0604020202020204" pitchFamily="34" charset="0"/>
              <a:buNone/>
            </a:pPr>
            <a:r>
              <a:rPr lang="en-US" altLang="en-US" b="1"/>
              <a:t>3.	</a:t>
            </a:r>
            <a:r>
              <a:rPr lang="en-US" altLang="en-US" b="1" u="sng"/>
              <a:t>Diuresis:</a:t>
            </a:r>
          </a:p>
          <a:p>
            <a:pPr eaLnBrk="1" hangingPunct="1"/>
            <a:r>
              <a:rPr lang="en-US" altLang="en-US"/>
              <a:t>It is marked by a gradual increase in urine output which signals that glomerular filtration has started to recover.</a:t>
            </a:r>
          </a:p>
          <a:p>
            <a:pPr eaLnBrk="1" hangingPunct="1"/>
            <a:r>
              <a:rPr lang="en-US" altLang="en-US"/>
              <a:t>Urine volume may be normal or elevated, however, renal function may still be markedly abnormal.</a:t>
            </a:r>
          </a:p>
          <a:p>
            <a:pPr eaLnBrk="1" hangingPunct="1"/>
            <a:r>
              <a:rPr lang="en-US" altLang="en-US"/>
              <a:t>Patient should be observed closely for signs of dehydration during this phase. If dehydration occurs, the uremic symptoms are likely to increase.</a:t>
            </a:r>
          </a:p>
          <a:p>
            <a:pPr eaLnBrk="1" hangingPunct="1">
              <a:buFont typeface="Arial" panose="020B0604020202020204" pitchFamily="34" charset="0"/>
              <a:buNone/>
            </a:pPr>
            <a:r>
              <a:rPr lang="en-US" altLang="en-US" b="1"/>
              <a:t>4.	</a:t>
            </a:r>
            <a:r>
              <a:rPr lang="en-US" altLang="en-US" b="1" u="sng"/>
              <a:t>Recovery period:</a:t>
            </a:r>
          </a:p>
          <a:p>
            <a:pPr eaLnBrk="1" hangingPunct="1"/>
            <a:r>
              <a:rPr lang="en-US" altLang="en-US"/>
              <a:t>It signals the improvement of renal function and may take 3-12 months.</a:t>
            </a:r>
          </a:p>
          <a:p>
            <a:pPr eaLnBrk="1" hangingPunct="1"/>
            <a:r>
              <a:rPr lang="en-US" altLang="en-US"/>
              <a:t>Lab values return to normal.</a:t>
            </a:r>
          </a:p>
          <a:p>
            <a:pPr eaLnBrk="1" hangingPunct="1"/>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C78F77C-F01A-4D81-B4FB-8F530A3940C4}"/>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3795" name="Content Placeholder 2">
            <a:extLst>
              <a:ext uri="{FF2B5EF4-FFF2-40B4-BE49-F238E27FC236}">
                <a16:creationId xmlns:a16="http://schemas.microsoft.com/office/drawing/2014/main" id="{BEE95361-632B-438F-B972-A8A4C19007DE}"/>
              </a:ext>
            </a:extLst>
          </p:cNvPr>
          <p:cNvSpPr>
            <a:spLocks noGrp="1"/>
          </p:cNvSpPr>
          <p:nvPr>
            <p:ph idx="1"/>
          </p:nvPr>
        </p:nvSpPr>
        <p:spPr>
          <a:xfrm>
            <a:off x="0" y="0"/>
            <a:ext cx="9144000" cy="6858000"/>
          </a:xfrm>
        </p:spPr>
        <p:txBody>
          <a:bodyPr/>
          <a:lstStyle/>
          <a:p>
            <a:pPr eaLnBrk="1" hangingPunct="1">
              <a:buFont typeface="Arial" panose="020B0604020202020204" pitchFamily="34" charset="0"/>
              <a:buNone/>
            </a:pPr>
            <a:r>
              <a:rPr lang="en-US" altLang="en-US" b="1" u="sng"/>
              <a:t>PATHOPHYSIOLOGY:</a:t>
            </a:r>
          </a:p>
          <a:p>
            <a:pPr eaLnBrk="1" hangingPunct="1"/>
            <a:r>
              <a:rPr lang="en-US" altLang="en-US"/>
              <a:t>When there is reduced blood volume and redistribution of blood away from kidneys, renal blood flow is reduced. This reduces oxygen &amp; nutrient supply to the kidney.</a:t>
            </a:r>
          </a:p>
          <a:p>
            <a:pPr eaLnBrk="1" hangingPunct="1"/>
            <a:r>
              <a:rPr lang="en-US" altLang="en-US"/>
              <a:t>This causes ischaemia leading to damage.</a:t>
            </a:r>
          </a:p>
          <a:p>
            <a:pPr eaLnBrk="1" hangingPunct="1"/>
            <a:r>
              <a:rPr lang="en-US" altLang="en-US"/>
              <a:t>Ischaemia leads to necrosis of cells of renal tubules. The cells slough off &amp; block the renal tubules.</a:t>
            </a:r>
          </a:p>
          <a:p>
            <a:pPr eaLnBrk="1" hangingPunct="1">
              <a:buFont typeface="Arial" panose="020B0604020202020204" pitchFamily="34" charset="0"/>
              <a:buNone/>
            </a:pP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0874413-F566-418E-8C7D-8741C8CE90A7}"/>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23555" name="Content Placeholder 2">
            <a:extLst>
              <a:ext uri="{FF2B5EF4-FFF2-40B4-BE49-F238E27FC236}">
                <a16:creationId xmlns:a16="http://schemas.microsoft.com/office/drawing/2014/main" id="{B3F3817B-FE25-4C88-AF52-41BF04BCF5E5}"/>
              </a:ext>
            </a:extLst>
          </p:cNvPr>
          <p:cNvSpPr>
            <a:spLocks noGrp="1"/>
          </p:cNvSpPr>
          <p:nvPr>
            <p:ph idx="1"/>
          </p:nvPr>
        </p:nvSpPr>
        <p:spPr>
          <a:xfrm>
            <a:off x="0" y="0"/>
            <a:ext cx="9144000" cy="6858000"/>
          </a:xfrm>
        </p:spPr>
        <p:txBody>
          <a:bodyPr rtlCol="0">
            <a:normAutofit fontScale="85000" lnSpcReduction="10000"/>
          </a:bodyPr>
          <a:lstStyle/>
          <a:p>
            <a:pPr marL="274320" indent="-274320" eaLnBrk="1" fontAlgn="auto" hangingPunct="1">
              <a:spcAft>
                <a:spcPts val="0"/>
              </a:spcAft>
              <a:buClr>
                <a:schemeClr val="accent3"/>
              </a:buClr>
              <a:buFont typeface="Arial" charset="0"/>
              <a:buNone/>
              <a:defRPr/>
            </a:pPr>
            <a:r>
              <a:rPr lang="en-US" b="1" u="sng" dirty="0"/>
              <a:t>CLINICAL MANIFESTATIONS:</a:t>
            </a:r>
          </a:p>
          <a:p>
            <a:pPr marL="274320" indent="-274320" eaLnBrk="1" fontAlgn="auto" hangingPunct="1">
              <a:spcAft>
                <a:spcPts val="0"/>
              </a:spcAft>
              <a:buClr>
                <a:schemeClr val="accent3"/>
              </a:buClr>
              <a:defRPr/>
            </a:pPr>
            <a:r>
              <a:rPr lang="en-US" dirty="0"/>
              <a:t>Depends on the affected system:-</a:t>
            </a:r>
          </a:p>
          <a:p>
            <a:pPr marL="514350" indent="-514350" eaLnBrk="1" fontAlgn="auto" hangingPunct="1">
              <a:spcAft>
                <a:spcPts val="0"/>
              </a:spcAft>
              <a:buClr>
                <a:schemeClr val="accent3"/>
              </a:buClr>
              <a:buFont typeface="+mj-lt"/>
              <a:buAutoNum type="arabicPeriod"/>
              <a:defRPr/>
            </a:pPr>
            <a:r>
              <a:rPr lang="en-US" dirty="0"/>
              <a:t>Decreased urinary output</a:t>
            </a:r>
          </a:p>
          <a:p>
            <a:pPr marL="514350" indent="-514350" eaLnBrk="1" fontAlgn="auto" hangingPunct="1">
              <a:spcAft>
                <a:spcPts val="0"/>
              </a:spcAft>
              <a:buClr>
                <a:schemeClr val="accent3"/>
              </a:buClr>
              <a:buFont typeface="+mj-lt"/>
              <a:buAutoNum type="arabicPeriod"/>
              <a:defRPr/>
            </a:pPr>
            <a:r>
              <a:rPr lang="en-US" dirty="0"/>
              <a:t>Fluid retention leading oedema</a:t>
            </a:r>
          </a:p>
          <a:p>
            <a:pPr marL="514350" indent="-514350" eaLnBrk="1" fontAlgn="auto" hangingPunct="1">
              <a:spcAft>
                <a:spcPts val="0"/>
              </a:spcAft>
              <a:buClr>
                <a:schemeClr val="accent3"/>
              </a:buClr>
              <a:buFont typeface="+mj-lt"/>
              <a:buAutoNum type="arabicPeriod"/>
              <a:defRPr/>
            </a:pPr>
            <a:r>
              <a:rPr lang="en-US" dirty="0" err="1"/>
              <a:t>Anaemia</a:t>
            </a:r>
            <a:r>
              <a:rPr lang="en-US" dirty="0"/>
              <a:t> due </a:t>
            </a:r>
            <a:r>
              <a:rPr lang="en-US" dirty="0" err="1"/>
              <a:t>hemolysis</a:t>
            </a:r>
            <a:r>
              <a:rPr lang="en-US" dirty="0"/>
              <a:t> and reduced </a:t>
            </a:r>
            <a:r>
              <a:rPr lang="en-US" dirty="0" err="1"/>
              <a:t>erythropoetin</a:t>
            </a:r>
            <a:r>
              <a:rPr lang="en-US" dirty="0"/>
              <a:t> production</a:t>
            </a:r>
          </a:p>
          <a:p>
            <a:pPr marL="514350" indent="-514350" eaLnBrk="1" fontAlgn="auto" hangingPunct="1">
              <a:spcAft>
                <a:spcPts val="0"/>
              </a:spcAft>
              <a:buClr>
                <a:schemeClr val="accent3"/>
              </a:buClr>
              <a:buFont typeface="+mj-lt"/>
              <a:buAutoNum type="arabicPeriod"/>
              <a:defRPr/>
            </a:pPr>
            <a:r>
              <a:rPr lang="en-US" dirty="0"/>
              <a:t>Increased BUN(</a:t>
            </a:r>
            <a:r>
              <a:rPr lang="en-US" dirty="0" err="1"/>
              <a:t>azotemia</a:t>
            </a:r>
            <a:r>
              <a:rPr lang="en-US" dirty="0"/>
              <a:t>)- i.e. there is increased protein catabolism which leads to increased urea, creatinine &amp; uric acid levels in blood. This manifests as anorexia, nausea, vomiting, </a:t>
            </a:r>
            <a:r>
              <a:rPr lang="en-US" dirty="0" err="1"/>
              <a:t>diarrhoea</a:t>
            </a:r>
            <a:r>
              <a:rPr lang="en-US" dirty="0"/>
              <a:t>, hiccups, headache, drowsiness, muscle twitching &amp; convulsions.</a:t>
            </a:r>
          </a:p>
          <a:p>
            <a:pPr marL="514350" indent="-514350" eaLnBrk="1" fontAlgn="auto" hangingPunct="1">
              <a:spcAft>
                <a:spcPts val="0"/>
              </a:spcAft>
              <a:buClr>
                <a:schemeClr val="accent3"/>
              </a:buClr>
              <a:buFont typeface="+mj-lt"/>
              <a:buAutoNum type="arabicPeriod"/>
              <a:defRPr/>
            </a:pPr>
            <a:r>
              <a:rPr lang="en-US" dirty="0"/>
              <a:t>Hyperkalemia due to decreased potassium excretion.</a:t>
            </a:r>
          </a:p>
          <a:p>
            <a:pPr marL="514350" indent="-514350" eaLnBrk="1" fontAlgn="auto" hangingPunct="1">
              <a:spcAft>
                <a:spcPts val="0"/>
              </a:spcAft>
              <a:buClr>
                <a:schemeClr val="accent3"/>
              </a:buClr>
              <a:buFont typeface="+mj-lt"/>
              <a:buAutoNum type="arabicPeriod"/>
              <a:defRPr/>
            </a:pPr>
            <a:r>
              <a:rPr lang="en-US" dirty="0"/>
              <a:t>Metabolic acidosis – due to inability to excrete hydrogen ions &amp; loss of kidneys buffering mechanism</a:t>
            </a:r>
          </a:p>
          <a:p>
            <a:pPr marL="514350" indent="-514350" eaLnBrk="1" fontAlgn="auto" hangingPunct="1">
              <a:spcAft>
                <a:spcPts val="0"/>
              </a:spcAft>
              <a:buClr>
                <a:schemeClr val="accent3"/>
              </a:buClr>
              <a:buFont typeface="+mj-lt"/>
              <a:buAutoNum type="arabicPeriod"/>
              <a:defRPr/>
            </a:pPr>
            <a:r>
              <a:rPr lang="en-US" dirty="0"/>
              <a:t>Increased respiration in an attempt to correct metabolic acidosis, it removes excess carbon dioxide.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19ECEAC3-7FF2-48D0-B6BB-63C64A134202}"/>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1068C4D5-63A3-45C5-BE8E-A1F55FE27701}"/>
              </a:ext>
            </a:extLst>
          </p:cNvPr>
          <p:cNvSpPr>
            <a:spLocks noGrp="1"/>
          </p:cNvSpPr>
          <p:nvPr>
            <p:ph idx="1"/>
          </p:nvPr>
        </p:nvSpPr>
        <p:spPr>
          <a:xfrm>
            <a:off x="152400" y="152400"/>
            <a:ext cx="8763000" cy="6705600"/>
          </a:xfrm>
        </p:spPr>
        <p:txBody>
          <a:bodyPr rtlCol="0">
            <a:normAutofit fontScale="92500" lnSpcReduction="10000"/>
          </a:bodyPr>
          <a:lstStyle/>
          <a:p>
            <a:pPr marL="274320" indent="-274320" eaLnBrk="1" fontAlgn="auto" hangingPunct="1">
              <a:spcAft>
                <a:spcPts val="0"/>
              </a:spcAft>
              <a:buClr>
                <a:schemeClr val="accent3"/>
              </a:buClr>
              <a:buFont typeface="Arial" charset="0"/>
              <a:buNone/>
              <a:defRPr/>
            </a:pPr>
            <a:r>
              <a:rPr lang="en-US" b="1" u="sng" dirty="0"/>
              <a:t>MEDICAL MANAGEMENT:</a:t>
            </a:r>
          </a:p>
          <a:p>
            <a:pPr marL="514350" indent="-514350" eaLnBrk="1" fontAlgn="auto" hangingPunct="1">
              <a:spcAft>
                <a:spcPts val="0"/>
              </a:spcAft>
              <a:buClr>
                <a:schemeClr val="accent3"/>
              </a:buClr>
              <a:defRPr/>
            </a:pPr>
            <a:r>
              <a:rPr lang="en-US" dirty="0"/>
              <a:t>The objective is to restore normal chemical balance ,</a:t>
            </a:r>
            <a:r>
              <a:rPr lang="en-US" dirty="0" err="1"/>
              <a:t>mantaining</a:t>
            </a:r>
            <a:r>
              <a:rPr lang="en-US" dirty="0"/>
              <a:t> normal fluid balance&amp; prevent complications until repair of renal tissue &amp; restoration of renal functioning can occur.</a:t>
            </a:r>
          </a:p>
          <a:p>
            <a:pPr marL="514350" indent="-514350" eaLnBrk="1" fontAlgn="auto" hangingPunct="1">
              <a:spcAft>
                <a:spcPts val="0"/>
              </a:spcAft>
              <a:buClr>
                <a:schemeClr val="accent3"/>
              </a:buClr>
              <a:buFont typeface="Arial" charset="0"/>
              <a:buNone/>
              <a:defRPr/>
            </a:pPr>
            <a:r>
              <a:rPr lang="en-US" dirty="0"/>
              <a:t>			</a:t>
            </a:r>
            <a:r>
              <a:rPr lang="en-US" b="1" dirty="0"/>
              <a:t>management</a:t>
            </a:r>
          </a:p>
          <a:p>
            <a:pPr marL="514350" indent="-514350" eaLnBrk="1" fontAlgn="auto" hangingPunct="1">
              <a:spcAft>
                <a:spcPts val="0"/>
              </a:spcAft>
              <a:buClr>
                <a:schemeClr val="accent3"/>
              </a:buClr>
              <a:defRPr/>
            </a:pPr>
            <a:r>
              <a:rPr lang="en-US" dirty="0"/>
              <a:t>The underlying cause is identified and treated</a:t>
            </a:r>
          </a:p>
          <a:p>
            <a:pPr marL="514350" indent="-514350" eaLnBrk="1" fontAlgn="auto" hangingPunct="1">
              <a:spcAft>
                <a:spcPts val="0"/>
              </a:spcAft>
              <a:buClr>
                <a:schemeClr val="accent3"/>
              </a:buClr>
              <a:defRPr/>
            </a:pPr>
            <a:r>
              <a:rPr lang="en-US" dirty="0" err="1"/>
              <a:t>Prerenal</a:t>
            </a:r>
            <a:r>
              <a:rPr lang="en-US" dirty="0"/>
              <a:t> </a:t>
            </a:r>
            <a:r>
              <a:rPr lang="en-US" dirty="0" err="1"/>
              <a:t>azotemia</a:t>
            </a:r>
            <a:r>
              <a:rPr lang="en-US" dirty="0"/>
              <a:t> is treated by optimizing renal perfusion, whereas </a:t>
            </a:r>
            <a:r>
              <a:rPr lang="en-US" dirty="0" err="1"/>
              <a:t>postrenal</a:t>
            </a:r>
            <a:r>
              <a:rPr lang="en-US" dirty="0"/>
              <a:t> failure is treated by relieving the obstruction. Treatment of </a:t>
            </a:r>
            <a:r>
              <a:rPr lang="en-US" dirty="0" err="1"/>
              <a:t>intrarenal</a:t>
            </a:r>
            <a:r>
              <a:rPr lang="en-US" dirty="0"/>
              <a:t> </a:t>
            </a:r>
            <a:r>
              <a:rPr lang="en-US" dirty="0" err="1"/>
              <a:t>azotemia</a:t>
            </a:r>
            <a:r>
              <a:rPr lang="en-US" dirty="0"/>
              <a:t> is supportive, with removal of causative agents, aggressive management of </a:t>
            </a:r>
            <a:r>
              <a:rPr lang="en-US" dirty="0" err="1"/>
              <a:t>prerenal</a:t>
            </a:r>
            <a:r>
              <a:rPr lang="en-US" dirty="0"/>
              <a:t> and </a:t>
            </a:r>
            <a:r>
              <a:rPr lang="en-US" dirty="0" err="1"/>
              <a:t>postrenal</a:t>
            </a:r>
            <a:r>
              <a:rPr lang="en-US" dirty="0"/>
              <a:t> failure, and avoidance of associated risk factors. Shock and infection, if present, are treated promptly</a:t>
            </a:r>
          </a:p>
          <a:p>
            <a:pPr marL="514350" indent="-514350" eaLnBrk="1" fontAlgn="auto" hangingPunct="1">
              <a:spcAft>
                <a:spcPts val="0"/>
              </a:spcAft>
              <a:buClr>
                <a:schemeClr val="accent3"/>
              </a:buClr>
              <a:defRPr/>
            </a:pPr>
            <a:endParaRPr lang="en-US" dirty="0"/>
          </a:p>
          <a:p>
            <a:pPr marL="914400" lvl="1" indent="-514350" eaLnBrk="1" fontAlgn="auto" hangingPunct="1">
              <a:spcAft>
                <a:spcPts val="0"/>
              </a:spcAft>
              <a:buFont typeface="Arial" charset="0"/>
              <a:buNone/>
              <a:defRPr/>
            </a:pPr>
            <a:endParaRPr lang="en-US" sz="2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3C2EB2B-6E9F-4088-A7CF-16528D7C8D4E}"/>
              </a:ext>
            </a:extLst>
          </p:cNvPr>
          <p:cNvSpPr>
            <a:spLocks noGrp="1"/>
          </p:cNvSpPr>
          <p:nvPr>
            <p:ph type="title"/>
          </p:nvPr>
        </p:nvSpPr>
        <p:spPr/>
        <p:txBody>
          <a:bodyPr/>
          <a:lstStyle/>
          <a:p>
            <a:endParaRPr lang="fr-FR" altLang="en-US"/>
          </a:p>
        </p:txBody>
      </p:sp>
      <p:sp>
        <p:nvSpPr>
          <p:cNvPr id="36867" name="Content Placeholder 2">
            <a:extLst>
              <a:ext uri="{FF2B5EF4-FFF2-40B4-BE49-F238E27FC236}">
                <a16:creationId xmlns:a16="http://schemas.microsoft.com/office/drawing/2014/main" id="{2DF9F2B9-4884-4E0E-928D-921D00E041AE}"/>
              </a:ext>
            </a:extLst>
          </p:cNvPr>
          <p:cNvSpPr>
            <a:spLocks noGrp="1"/>
          </p:cNvSpPr>
          <p:nvPr>
            <p:ph idx="1"/>
          </p:nvPr>
        </p:nvSpPr>
        <p:spPr/>
        <p:txBody>
          <a:bodyPr/>
          <a:lstStyle/>
          <a:p>
            <a:r>
              <a:rPr lang="en-US" altLang="en-US"/>
              <a:t>Overall, medical management includes maintaining ﬂuid balance, avoiding ﬂuid excesses, or pos- sibly performing dialysis</a:t>
            </a:r>
            <a:r>
              <a:rPr lang="en-US" altLang="en-US" b="1"/>
              <a:t>.</a:t>
            </a:r>
          </a:p>
          <a:p>
            <a:r>
              <a:rPr lang="en-US" altLang="en-US" b="1"/>
              <a:t>Maintainance of fluid balance -</a:t>
            </a:r>
            <a:r>
              <a:rPr lang="en-US" altLang="en-US"/>
              <a:t>is based on daily body weight, measurement of central venous pressure, serum &amp; urine concentration, fluid losses, BP &amp; clinical status of the patient. Monitor input and output</a:t>
            </a:r>
            <a:endParaRPr lang="fr-FR"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5CB9ECC-DBD0-4F0B-ABAD-D82EC3C2354F}"/>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98307" name="Content Placeholder 2">
            <a:extLst>
              <a:ext uri="{FF2B5EF4-FFF2-40B4-BE49-F238E27FC236}">
                <a16:creationId xmlns:a16="http://schemas.microsoft.com/office/drawing/2014/main" id="{09121A43-1024-476B-AA31-BB67D025D70E}"/>
              </a:ext>
            </a:extLst>
          </p:cNvPr>
          <p:cNvSpPr>
            <a:spLocks noGrp="1"/>
          </p:cNvSpPr>
          <p:nvPr>
            <p:ph idx="1"/>
          </p:nvPr>
        </p:nvSpPr>
        <p:spPr>
          <a:xfrm>
            <a:off x="152400" y="152400"/>
            <a:ext cx="8763000" cy="6705600"/>
          </a:xfrm>
        </p:spPr>
        <p:txBody>
          <a:bodyPr rtlCol="0">
            <a:normAutofit lnSpcReduction="10000"/>
          </a:bodyPr>
          <a:lstStyle/>
          <a:p>
            <a:pPr marL="274320" indent="-274320" eaLnBrk="1" fontAlgn="auto" hangingPunct="1">
              <a:spcAft>
                <a:spcPts val="0"/>
              </a:spcAft>
              <a:buClr>
                <a:schemeClr val="accent3"/>
              </a:buClr>
              <a:buFont typeface="Wingdings 2"/>
              <a:buChar char=""/>
              <a:defRPr/>
            </a:pPr>
            <a:r>
              <a:rPr lang="en-US" b="1" dirty="0"/>
              <a:t>Fluid excesses </a:t>
            </a:r>
            <a:r>
              <a:rPr lang="en-US" dirty="0"/>
              <a:t>can be detected by </a:t>
            </a:r>
            <a:r>
              <a:rPr lang="en-US" dirty="0" err="1"/>
              <a:t>dyspnea</a:t>
            </a:r>
            <a:r>
              <a:rPr lang="en-US" dirty="0"/>
              <a:t>, tachycardia, distended neck veins, crackles in the lungs &amp; </a:t>
            </a:r>
            <a:r>
              <a:rPr lang="en-US" dirty="0" err="1"/>
              <a:t>generalised</a:t>
            </a:r>
            <a:r>
              <a:rPr lang="en-US" dirty="0"/>
              <a:t> edema. </a:t>
            </a:r>
          </a:p>
          <a:p>
            <a:pPr marL="674370" lvl="1" indent="-274320" eaLnBrk="1" fontAlgn="auto" hangingPunct="1">
              <a:spcAft>
                <a:spcPts val="0"/>
              </a:spcAft>
              <a:buClr>
                <a:schemeClr val="accent3"/>
              </a:buClr>
              <a:buFont typeface="Wingdings" pitchFamily="2" charset="2"/>
              <a:buChar char="ü"/>
              <a:defRPr/>
            </a:pPr>
            <a:r>
              <a:rPr lang="en-US" dirty="0"/>
              <a:t>Restrict fluid intake</a:t>
            </a:r>
          </a:p>
          <a:p>
            <a:pPr marL="674370" lvl="1" indent="-274320" eaLnBrk="1" fontAlgn="auto" hangingPunct="1">
              <a:spcAft>
                <a:spcPts val="0"/>
              </a:spcAft>
              <a:buClr>
                <a:schemeClr val="accent3"/>
              </a:buClr>
              <a:buFont typeface="Wingdings" pitchFamily="2" charset="2"/>
              <a:buChar char="ü"/>
              <a:defRPr/>
            </a:pPr>
            <a:r>
              <a:rPr lang="en-US" dirty="0" err="1"/>
              <a:t>Mannitol</a:t>
            </a:r>
            <a:r>
              <a:rPr lang="en-US" dirty="0"/>
              <a:t>, </a:t>
            </a:r>
            <a:r>
              <a:rPr lang="en-US" dirty="0" err="1"/>
              <a:t>furosemide</a:t>
            </a:r>
            <a:r>
              <a:rPr lang="en-US" dirty="0"/>
              <a:t> or </a:t>
            </a:r>
            <a:r>
              <a:rPr lang="en-US" dirty="0" err="1"/>
              <a:t>ethacrynic</a:t>
            </a:r>
            <a:r>
              <a:rPr lang="en-US" dirty="0"/>
              <a:t> acid may be prescribed to initiate </a:t>
            </a:r>
            <a:r>
              <a:rPr lang="en-US" dirty="0" err="1"/>
              <a:t>diuresis</a:t>
            </a:r>
            <a:r>
              <a:rPr lang="en-US" dirty="0"/>
              <a:t> &amp; prevent complications.</a:t>
            </a:r>
          </a:p>
          <a:p>
            <a:pPr marL="274320" indent="-274320" eaLnBrk="1" fontAlgn="auto" hangingPunct="1">
              <a:spcAft>
                <a:spcPts val="0"/>
              </a:spcAft>
              <a:buClr>
                <a:schemeClr val="accent3"/>
              </a:buClr>
              <a:buFont typeface="Wingdings 2"/>
              <a:buChar char=""/>
              <a:defRPr/>
            </a:pPr>
            <a:r>
              <a:rPr lang="en-US" dirty="0"/>
              <a:t>Adequate blood flow to the kidney may be restored by IV fluids or transfusion of blood products.</a:t>
            </a:r>
          </a:p>
          <a:p>
            <a:pPr marL="274320" indent="-274320" eaLnBrk="1" fontAlgn="auto" hangingPunct="1">
              <a:spcAft>
                <a:spcPts val="0"/>
              </a:spcAft>
              <a:buClr>
                <a:schemeClr val="accent3"/>
              </a:buClr>
              <a:buFont typeface="Wingdings 2"/>
              <a:buChar char=""/>
              <a:defRPr/>
            </a:pPr>
            <a:r>
              <a:rPr lang="en-US" dirty="0"/>
              <a:t>If ARF is due to </a:t>
            </a:r>
            <a:r>
              <a:rPr lang="en-US" dirty="0" err="1"/>
              <a:t>hypovolemia</a:t>
            </a:r>
            <a:r>
              <a:rPr lang="en-US" dirty="0"/>
              <a:t> secondary to </a:t>
            </a:r>
            <a:r>
              <a:rPr lang="en-US" dirty="0" err="1"/>
              <a:t>hypoproteinemia</a:t>
            </a:r>
            <a:r>
              <a:rPr lang="en-US" dirty="0"/>
              <a:t>, albumin infusion is given.</a:t>
            </a:r>
          </a:p>
          <a:p>
            <a:pPr marL="274320" indent="-274320" eaLnBrk="1" fontAlgn="auto" hangingPunct="1">
              <a:spcAft>
                <a:spcPts val="0"/>
              </a:spcAft>
              <a:buClr>
                <a:schemeClr val="accent3"/>
              </a:buClr>
              <a:buFont typeface="Wingdings 2"/>
              <a:buChar char=""/>
              <a:defRPr/>
            </a:pPr>
            <a:r>
              <a:rPr lang="en-US" dirty="0"/>
              <a:t>Dialysis may be initiated to prevent serious complications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D742D13-F69E-4AF5-AEF4-EC4107BFD18B}"/>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99331" name="Content Placeholder 2">
            <a:extLst>
              <a:ext uri="{FF2B5EF4-FFF2-40B4-BE49-F238E27FC236}">
                <a16:creationId xmlns:a16="http://schemas.microsoft.com/office/drawing/2014/main" id="{B9915A61-C723-43CD-B3D7-711EED1CBD3B}"/>
              </a:ext>
            </a:extLst>
          </p:cNvPr>
          <p:cNvSpPr>
            <a:spLocks noGrp="1"/>
          </p:cNvSpPr>
          <p:nvPr>
            <p:ph idx="1"/>
          </p:nvPr>
        </p:nvSpPr>
        <p:spPr>
          <a:xfrm>
            <a:off x="152400" y="152400"/>
            <a:ext cx="8763000" cy="6705600"/>
          </a:xfrm>
        </p:spPr>
        <p:txBody>
          <a:bodyPr rtlCol="0">
            <a:normAutofit fontScale="92500" lnSpcReduction="10000"/>
          </a:bodyPr>
          <a:lstStyle/>
          <a:p>
            <a:pPr marL="274320" indent="-274320" eaLnBrk="1" fontAlgn="auto" hangingPunct="1">
              <a:spcAft>
                <a:spcPts val="0"/>
              </a:spcAft>
              <a:buClr>
                <a:schemeClr val="accent3"/>
              </a:buClr>
              <a:buFont typeface="Wingdings 2"/>
              <a:buChar char=""/>
              <a:defRPr/>
            </a:pPr>
            <a:r>
              <a:rPr lang="en-US" dirty="0"/>
              <a:t>.</a:t>
            </a:r>
          </a:p>
          <a:p>
            <a:pPr marL="274320" indent="-274320" eaLnBrk="1" fontAlgn="auto" hangingPunct="1">
              <a:spcAft>
                <a:spcPts val="0"/>
              </a:spcAft>
              <a:buClr>
                <a:schemeClr val="accent3"/>
              </a:buClr>
              <a:buFont typeface="Arial" charset="0"/>
              <a:buNone/>
              <a:defRPr/>
            </a:pPr>
            <a:r>
              <a:rPr lang="en-US" b="1" u="sng" dirty="0"/>
              <a:t>PHAMACOLOGICAL THERAPY:</a:t>
            </a:r>
          </a:p>
          <a:p>
            <a:pPr marL="274320" indent="-274320" eaLnBrk="1" fontAlgn="auto" hangingPunct="1">
              <a:spcAft>
                <a:spcPts val="0"/>
              </a:spcAft>
              <a:buClr>
                <a:schemeClr val="accent3"/>
              </a:buClr>
              <a:buFont typeface="Wingdings 2"/>
              <a:buChar char=""/>
              <a:defRPr/>
            </a:pPr>
            <a:r>
              <a:rPr lang="en-US" b="1" dirty="0" err="1"/>
              <a:t>Hyperkalemia</a:t>
            </a:r>
            <a:r>
              <a:rPr lang="en-US" dirty="0"/>
              <a:t>- (is the most life threatening)</a:t>
            </a:r>
          </a:p>
          <a:p>
            <a:pPr marL="674370" lvl="1" indent="-274320" eaLnBrk="1" fontAlgn="auto" hangingPunct="1">
              <a:spcAft>
                <a:spcPts val="0"/>
              </a:spcAft>
              <a:buClr>
                <a:schemeClr val="accent3"/>
              </a:buClr>
              <a:buFont typeface="Wingdings" pitchFamily="2" charset="2"/>
              <a:buChar char="ü"/>
              <a:defRPr/>
            </a:pPr>
            <a:r>
              <a:rPr lang="en-US" dirty="0"/>
              <a:t> monitor for potassium levels  abnormal &gt;5.5 &amp; ECG changes.</a:t>
            </a:r>
          </a:p>
          <a:p>
            <a:pPr marL="674370" lvl="1" indent="-274320" eaLnBrk="1" fontAlgn="auto" hangingPunct="1">
              <a:spcAft>
                <a:spcPts val="0"/>
              </a:spcAft>
              <a:buClr>
                <a:schemeClr val="accent3"/>
              </a:buClr>
              <a:buFont typeface="Wingdings" pitchFamily="2" charset="2"/>
              <a:buChar char="ü"/>
              <a:defRPr/>
            </a:pPr>
            <a:r>
              <a:rPr lang="en-US" dirty="0"/>
              <a:t>administer </a:t>
            </a:r>
            <a:r>
              <a:rPr lang="en-US" dirty="0" err="1"/>
              <a:t>cation</a:t>
            </a:r>
            <a:r>
              <a:rPr lang="en-US" dirty="0"/>
              <a:t> </a:t>
            </a:r>
            <a:r>
              <a:rPr lang="en-US" dirty="0" err="1"/>
              <a:t>exchage</a:t>
            </a:r>
            <a:r>
              <a:rPr lang="en-US" dirty="0"/>
              <a:t> </a:t>
            </a:r>
            <a:r>
              <a:rPr lang="en-US" b="1" dirty="0"/>
              <a:t>resin</a:t>
            </a:r>
            <a:r>
              <a:rPr lang="en-US" dirty="0"/>
              <a:t>s orally or </a:t>
            </a:r>
            <a:r>
              <a:rPr lang="en-US" b="1" dirty="0"/>
              <a:t>retention enema</a:t>
            </a:r>
            <a:r>
              <a:rPr lang="en-US" dirty="0"/>
              <a:t>. They exchange sodium ions for </a:t>
            </a:r>
            <a:r>
              <a:rPr lang="en-US" dirty="0" err="1"/>
              <a:t>potassiun</a:t>
            </a:r>
            <a:r>
              <a:rPr lang="en-US" dirty="0"/>
              <a:t> ions in the intestinal tract.</a:t>
            </a:r>
          </a:p>
          <a:p>
            <a:pPr marL="674370" lvl="1" indent="-274320" eaLnBrk="1" fontAlgn="auto" hangingPunct="1">
              <a:spcAft>
                <a:spcPts val="0"/>
              </a:spcAft>
              <a:buClr>
                <a:schemeClr val="accent3"/>
              </a:buClr>
              <a:buFont typeface="Wingdings" pitchFamily="2" charset="2"/>
              <a:buChar char="ü"/>
              <a:defRPr/>
            </a:pPr>
            <a:r>
              <a:rPr lang="en-US" dirty="0"/>
              <a:t>IV 50% dextrose, insulin &amp; calcium replacement which shifts K back into the cells</a:t>
            </a:r>
          </a:p>
          <a:p>
            <a:pPr marL="674370" lvl="1" indent="-274320" eaLnBrk="1" fontAlgn="auto" hangingPunct="1">
              <a:spcAft>
                <a:spcPts val="0"/>
              </a:spcAft>
              <a:buClr>
                <a:schemeClr val="accent3"/>
              </a:buClr>
              <a:buFont typeface="Arial" panose="020B0604020202020204" pitchFamily="34" charset="0"/>
              <a:buChar char="•"/>
              <a:defRPr/>
            </a:pPr>
            <a:r>
              <a:rPr lang="en-US" dirty="0"/>
              <a:t>In patients with severe acidosis, the arterial blood gases or serum bicarbonate levels (CO2-combining power) must be monitored because the patient may require sodium bicarbonate therapy or dialysis.</a:t>
            </a:r>
          </a:p>
          <a:p>
            <a:pPr marL="674370" lvl="1" indent="-274320" eaLnBrk="1" fontAlgn="auto" hangingPunct="1">
              <a:spcAft>
                <a:spcPts val="0"/>
              </a:spcAft>
              <a:buClr>
                <a:schemeClr val="accent3"/>
              </a:buClr>
              <a:buFont typeface="Arial" panose="020B0604020202020204" pitchFamily="34" charset="0"/>
              <a:buChar char="•"/>
              <a:defRPr/>
            </a:pPr>
            <a:r>
              <a:rPr lang="en-US" dirty="0"/>
              <a:t>The elevated serum phosphate level may be controlled with phosphate-binding agents (aluminum hydroxide)</a:t>
            </a:r>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5E7EECC-9CC6-433A-81A8-405F8AD0B5E0}"/>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29699" name="Content Placeholder 2">
            <a:extLst>
              <a:ext uri="{FF2B5EF4-FFF2-40B4-BE49-F238E27FC236}">
                <a16:creationId xmlns:a16="http://schemas.microsoft.com/office/drawing/2014/main" id="{07082C5B-6DCB-4F3C-8BBD-BB9B3400B7B4}"/>
              </a:ext>
            </a:extLst>
          </p:cNvPr>
          <p:cNvSpPr>
            <a:spLocks noGrp="1"/>
          </p:cNvSpPr>
          <p:nvPr>
            <p:ph idx="1"/>
          </p:nvPr>
        </p:nvSpPr>
        <p:spPr>
          <a:xfrm>
            <a:off x="152400" y="0"/>
            <a:ext cx="8763000" cy="6858000"/>
          </a:xfrm>
        </p:spPr>
        <p:txBody>
          <a:bodyPr rtlCol="0">
            <a:normAutofit lnSpcReduction="10000"/>
          </a:bodyPr>
          <a:lstStyle/>
          <a:p>
            <a:pPr marL="274320" indent="-274320" eaLnBrk="1" fontAlgn="auto" hangingPunct="1">
              <a:spcAft>
                <a:spcPts val="0"/>
              </a:spcAft>
              <a:buClr>
                <a:schemeClr val="accent3"/>
              </a:buClr>
              <a:buFont typeface="Arial" charset="0"/>
              <a:buNone/>
              <a:defRPr/>
            </a:pPr>
            <a:r>
              <a:rPr lang="en-US" b="1" u="sng" dirty="0"/>
              <a:t>NUTRITIONAL  THERAPY:</a:t>
            </a:r>
          </a:p>
          <a:p>
            <a:pPr marL="274320" indent="-274320" eaLnBrk="1" fontAlgn="auto" hangingPunct="1">
              <a:spcAft>
                <a:spcPts val="0"/>
              </a:spcAft>
              <a:buClr>
                <a:schemeClr val="accent3"/>
              </a:buClr>
              <a:defRPr/>
            </a:pPr>
            <a:r>
              <a:rPr lang="en-US" dirty="0"/>
              <a:t>The patient is weighed daily, if the patient gains weight or develops hypertension, fluid retention should be suspected.</a:t>
            </a:r>
          </a:p>
          <a:p>
            <a:pPr marL="274320" indent="-274320" eaLnBrk="1" fontAlgn="auto" hangingPunct="1">
              <a:spcAft>
                <a:spcPts val="0"/>
              </a:spcAft>
              <a:buClr>
                <a:schemeClr val="accent3"/>
              </a:buClr>
              <a:defRPr/>
            </a:pPr>
            <a:r>
              <a:rPr lang="en-US" dirty="0"/>
              <a:t>Give low phosphorus and potassium diet 1.e apples, cabbages</a:t>
            </a:r>
          </a:p>
          <a:p>
            <a:pPr marL="274320" indent="-274320" eaLnBrk="1" fontAlgn="auto" hangingPunct="1">
              <a:spcAft>
                <a:spcPts val="0"/>
              </a:spcAft>
              <a:buClr>
                <a:schemeClr val="accent3"/>
              </a:buClr>
              <a:defRPr/>
            </a:pPr>
            <a:r>
              <a:rPr lang="en-US" dirty="0"/>
              <a:t>Avoid products with added salt</a:t>
            </a:r>
          </a:p>
          <a:p>
            <a:pPr marL="274320" indent="-274320" eaLnBrk="1" fontAlgn="auto" hangingPunct="1">
              <a:spcAft>
                <a:spcPts val="0"/>
              </a:spcAft>
              <a:buClr>
                <a:schemeClr val="accent3"/>
              </a:buClr>
              <a:defRPr/>
            </a:pPr>
            <a:r>
              <a:rPr lang="en-US" dirty="0"/>
              <a:t>Limit dietary proteins</a:t>
            </a:r>
          </a:p>
          <a:p>
            <a:pPr marL="274320" indent="-274320" eaLnBrk="1" fontAlgn="auto" hangingPunct="1">
              <a:spcAft>
                <a:spcPts val="0"/>
              </a:spcAft>
              <a:buClr>
                <a:schemeClr val="accent3"/>
              </a:buClr>
              <a:defRPr/>
            </a:pPr>
            <a:r>
              <a:rPr lang="en-US" dirty="0"/>
              <a:t>High carbohydrate meals are given to meet caloric needs and to give a protein sparing effect.</a:t>
            </a:r>
          </a:p>
          <a:p>
            <a:pPr marL="274320" indent="-274320" eaLnBrk="1" fontAlgn="auto" hangingPunct="1">
              <a:spcAft>
                <a:spcPts val="0"/>
              </a:spcAft>
              <a:buClr>
                <a:schemeClr val="accent3"/>
              </a:buClr>
              <a:defRPr/>
            </a:pPr>
            <a:r>
              <a:rPr lang="en-US" dirty="0"/>
              <a:t>Blood chemistry evaluations are made to determine the amounts of sodium, potassium, and water needed for replacement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C4C92D53-2315-4FC5-9ABC-D1AF3D1C1D7D}"/>
              </a:ext>
            </a:extLst>
          </p:cNvPr>
          <p:cNvSpPr>
            <a:spLocks noGrp="1"/>
          </p:cNvSpPr>
          <p:nvPr>
            <p:ph type="title"/>
          </p:nvPr>
        </p:nvSpPr>
        <p:spPr/>
        <p:txBody>
          <a:bodyPr/>
          <a:lstStyle/>
          <a:p>
            <a:r>
              <a:rPr lang="en-GB" altLang="en-US"/>
              <a:t>Nursing interventions</a:t>
            </a:r>
            <a:endParaRPr lang="fr-FR" altLang="en-US"/>
          </a:p>
        </p:txBody>
      </p:sp>
      <p:sp>
        <p:nvSpPr>
          <p:cNvPr id="40963" name="Content Placeholder 2">
            <a:extLst>
              <a:ext uri="{FF2B5EF4-FFF2-40B4-BE49-F238E27FC236}">
                <a16:creationId xmlns:a16="http://schemas.microsoft.com/office/drawing/2014/main" id="{C39DA2B9-7701-4B00-8BD5-5638BACF9F8F}"/>
              </a:ext>
            </a:extLst>
          </p:cNvPr>
          <p:cNvSpPr>
            <a:spLocks noGrp="1"/>
          </p:cNvSpPr>
          <p:nvPr>
            <p:ph idx="1"/>
          </p:nvPr>
        </p:nvSpPr>
        <p:spPr/>
        <p:txBody>
          <a:bodyPr/>
          <a:lstStyle/>
          <a:p>
            <a:r>
              <a:rPr lang="en-GB" altLang="en-US" sz="2400">
                <a:latin typeface="Times New Roman" panose="02020603050405020304" pitchFamily="18" charset="0"/>
                <a:cs typeface="Times New Roman" panose="02020603050405020304" pitchFamily="18" charset="0"/>
              </a:rPr>
              <a:t>Monitoring fluid and electrolyte balance</a:t>
            </a:r>
          </a:p>
          <a:p>
            <a:r>
              <a:rPr lang="en-GB" altLang="en-US" sz="2400">
                <a:latin typeface="Times New Roman" panose="02020603050405020304" pitchFamily="18" charset="0"/>
                <a:cs typeface="Times New Roman" panose="02020603050405020304" pitchFamily="18" charset="0"/>
              </a:rPr>
              <a:t>Reducing metabolic rate by ensuring bed rest</a:t>
            </a:r>
          </a:p>
          <a:p>
            <a:r>
              <a:rPr lang="en-GB" altLang="en-US" sz="2400">
                <a:latin typeface="Times New Roman" panose="02020603050405020304" pitchFamily="18" charset="0"/>
                <a:cs typeface="Times New Roman" panose="02020603050405020304" pitchFamily="18" charset="0"/>
              </a:rPr>
              <a:t>Promoting pulmonary function by</a:t>
            </a:r>
            <a:r>
              <a:rPr lang="en-US" altLang="en-US" sz="2400">
                <a:latin typeface="Times New Roman" panose="02020603050405020304" pitchFamily="18" charset="0"/>
                <a:cs typeface="Times New Roman" panose="02020603050405020304" pitchFamily="18" charset="0"/>
              </a:rPr>
              <a:t>Assisting patient to turn, cough, take deep breaths frequently to prevent atelectasis &amp; respiratory tract infection.</a:t>
            </a:r>
          </a:p>
          <a:p>
            <a:pPr eaLnBrk="1" hangingPunct="1"/>
            <a:r>
              <a:rPr lang="en-US" altLang="en-US" sz="2400">
                <a:latin typeface="Times New Roman" panose="02020603050405020304" pitchFamily="18" charset="0"/>
                <a:cs typeface="Times New Roman" panose="02020603050405020304" pitchFamily="18" charset="0"/>
              </a:rPr>
              <a:t>Maintain asepsis with invasive lines &amp; catheters to minimize the risk of infection.Avoid indwelling catheters whenever possible due to high risk of UTI.</a:t>
            </a:r>
          </a:p>
          <a:p>
            <a:pPr eaLnBrk="1" hangingPunct="1"/>
            <a:r>
              <a:rPr lang="en-US" altLang="en-US" sz="2400">
                <a:latin typeface="Times New Roman" panose="02020603050405020304" pitchFamily="18" charset="0"/>
                <a:cs typeface="Times New Roman" panose="02020603050405020304" pitchFamily="18" charset="0"/>
              </a:rPr>
              <a:t>Frequent turning, keeping skin clean &amp; well moisturised to prevent skin breakdown.</a:t>
            </a:r>
          </a:p>
          <a:p>
            <a:pPr eaLnBrk="1" hangingPunct="1"/>
            <a:r>
              <a:rPr lang="en-US" altLang="en-US" sz="2400">
                <a:latin typeface="Times New Roman" panose="02020603050405020304" pitchFamily="18" charset="0"/>
                <a:cs typeface="Times New Roman" panose="02020603050405020304" pitchFamily="18" charset="0"/>
              </a:rPr>
              <a:t>Give patient &amp; family psychological support</a:t>
            </a: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fr-FR"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73F65EC-515F-4F64-87BA-DC7751401E0D}"/>
              </a:ext>
            </a:extLst>
          </p:cNvPr>
          <p:cNvSpPr>
            <a:spLocks noGrp="1"/>
          </p:cNvSpPr>
          <p:nvPr>
            <p:ph type="title"/>
          </p:nvPr>
        </p:nvSpPr>
        <p:spPr/>
        <p:txBody>
          <a:bodyPr/>
          <a:lstStyle/>
          <a:p>
            <a:r>
              <a:rPr lang="en-GB" altLang="en-US" sz="3200">
                <a:latin typeface="Times New Roman" panose="02020603050405020304" pitchFamily="18" charset="0"/>
                <a:cs typeface="Times New Roman" panose="02020603050405020304" pitchFamily="18" charset="0"/>
              </a:rPr>
              <a:t>COURSE OUTLINE</a:t>
            </a:r>
            <a:endParaRPr lang="fr-FR" altLang="en-US" sz="32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E0802A-2F3E-4A36-929D-131CE8D3F98D}"/>
              </a:ext>
            </a:extLst>
          </p:cNvPr>
          <p:cNvSpPr>
            <a:spLocks noGrp="1"/>
          </p:cNvSpPr>
          <p:nvPr>
            <p:ph idx="1"/>
          </p:nvPr>
        </p:nvSpPr>
        <p:spPr/>
        <p:txBody>
          <a:bodyPr>
            <a:normAutofit lnSpcReduction="10000"/>
          </a:bodyPr>
          <a:lstStyle/>
          <a:p>
            <a:pPr>
              <a:buFont typeface="Arial" charset="0"/>
              <a:buNone/>
              <a:defRPr/>
            </a:pPr>
            <a:r>
              <a:rPr lang="en-GB" dirty="0"/>
              <a:t>URINARY CONDITONS</a:t>
            </a:r>
          </a:p>
          <a:p>
            <a:pPr>
              <a:buFont typeface="Arial" charset="0"/>
              <a:buChar char="•"/>
              <a:defRPr/>
            </a:pPr>
            <a:r>
              <a:rPr lang="en-GB" dirty="0"/>
              <a:t>Fistulae</a:t>
            </a:r>
            <a:endParaRPr lang="fr-FR" dirty="0"/>
          </a:p>
          <a:p>
            <a:pPr>
              <a:buFont typeface="Arial" charset="0"/>
              <a:buChar char="•"/>
              <a:defRPr/>
            </a:pPr>
            <a:r>
              <a:rPr lang="en-GB" dirty="0"/>
              <a:t>Neurologic bladder</a:t>
            </a:r>
            <a:endParaRPr lang="fr-FR" dirty="0"/>
          </a:p>
          <a:p>
            <a:pPr>
              <a:buFont typeface="Arial" charset="0"/>
              <a:buChar char="•"/>
              <a:defRPr/>
            </a:pPr>
            <a:r>
              <a:rPr lang="en-GB" dirty="0" err="1"/>
              <a:t>Diverticuli</a:t>
            </a:r>
            <a:endParaRPr lang="fr-FR" dirty="0"/>
          </a:p>
          <a:p>
            <a:pPr>
              <a:buFont typeface="Arial" charset="0"/>
              <a:buChar char="•"/>
              <a:defRPr/>
            </a:pPr>
            <a:r>
              <a:rPr lang="en-GB" dirty="0"/>
              <a:t>Tumours</a:t>
            </a:r>
            <a:endParaRPr lang="fr-FR" dirty="0"/>
          </a:p>
          <a:p>
            <a:pPr>
              <a:buFont typeface="Arial" charset="0"/>
              <a:buChar char="•"/>
              <a:defRPr/>
            </a:pPr>
            <a:r>
              <a:rPr lang="en-GB" dirty="0"/>
              <a:t>Benign prostate hypertrophy</a:t>
            </a:r>
            <a:endParaRPr lang="fr-FR" dirty="0"/>
          </a:p>
          <a:p>
            <a:pPr>
              <a:buFont typeface="Arial" charset="0"/>
              <a:buChar char="•"/>
              <a:defRPr/>
            </a:pPr>
            <a:r>
              <a:rPr lang="en-GB" dirty="0"/>
              <a:t>Carcinoma of prostate</a:t>
            </a:r>
            <a:endParaRPr lang="fr-FR" dirty="0"/>
          </a:p>
          <a:p>
            <a:pPr>
              <a:buFont typeface="Arial" charset="0"/>
              <a:buChar char="•"/>
              <a:defRPr/>
            </a:pPr>
            <a:r>
              <a:rPr lang="en-GB" dirty="0" err="1"/>
              <a:t>Hypospadias,epispadias</a:t>
            </a:r>
            <a:r>
              <a:rPr lang="en-GB" dirty="0"/>
              <a:t> urethral strictures</a:t>
            </a:r>
            <a:endParaRPr lang="fr-FR" dirty="0"/>
          </a:p>
          <a:p>
            <a:pPr>
              <a:buFont typeface="Arial" charset="0"/>
              <a:buChar char="•"/>
              <a:defRPr/>
            </a:pPr>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FC004F0-868D-4A5C-BDF1-DB065E696634}"/>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r>
              <a:rPr lang="en-US" dirty="0"/>
              <a:t> </a:t>
            </a:r>
          </a:p>
        </p:txBody>
      </p:sp>
      <p:sp>
        <p:nvSpPr>
          <p:cNvPr id="33795" name="Content Placeholder 2">
            <a:extLst>
              <a:ext uri="{FF2B5EF4-FFF2-40B4-BE49-F238E27FC236}">
                <a16:creationId xmlns:a16="http://schemas.microsoft.com/office/drawing/2014/main" id="{28906871-8856-4662-B035-F6A9E915E9B4}"/>
              </a:ext>
            </a:extLst>
          </p:cNvPr>
          <p:cNvSpPr>
            <a:spLocks noGrp="1"/>
          </p:cNvSpPr>
          <p:nvPr>
            <p:ph idx="1"/>
          </p:nvPr>
        </p:nvSpPr>
        <p:spPr>
          <a:xfrm>
            <a:off x="152400" y="152400"/>
            <a:ext cx="8763000" cy="6705600"/>
          </a:xfrm>
        </p:spPr>
        <p:txBody>
          <a:bodyPr rtlCol="0">
            <a:normAutofit fontScale="92500" lnSpcReduction="10000"/>
          </a:bodyPr>
          <a:lstStyle/>
          <a:p>
            <a:pPr marL="274320" indent="-274320" algn="ctr" eaLnBrk="1" fontAlgn="auto" hangingPunct="1">
              <a:spcAft>
                <a:spcPts val="0"/>
              </a:spcAft>
              <a:buClr>
                <a:schemeClr val="accent3"/>
              </a:buClr>
              <a:buFont typeface="Arial" charset="0"/>
              <a:buNone/>
              <a:defRPr/>
            </a:pPr>
            <a:r>
              <a:rPr lang="en-US" b="1" u="sng" dirty="0"/>
              <a:t>CHRONIC RENAL FAILURE ( END STAGE RENAL DISEASE)</a:t>
            </a:r>
          </a:p>
          <a:p>
            <a:pPr marL="274320" indent="-274320" eaLnBrk="1" fontAlgn="auto" hangingPunct="1">
              <a:spcAft>
                <a:spcPts val="0"/>
              </a:spcAft>
              <a:buClr>
                <a:schemeClr val="accent3"/>
              </a:buClr>
              <a:defRPr/>
            </a:pPr>
            <a:r>
              <a:rPr lang="en-US" dirty="0"/>
              <a:t>It is a progressive, irreversible deterioration in renal function in which the body’s ability to maintain metabolic &amp; fluid – electrolyte balance fails resulting in uremia or </a:t>
            </a:r>
            <a:r>
              <a:rPr lang="en-US" dirty="0" err="1"/>
              <a:t>azotemia</a:t>
            </a:r>
            <a:r>
              <a:rPr lang="en-US" dirty="0"/>
              <a:t>.</a:t>
            </a:r>
          </a:p>
          <a:p>
            <a:pPr marL="274320" indent="-274320" eaLnBrk="1" fontAlgn="auto" hangingPunct="1">
              <a:spcAft>
                <a:spcPts val="0"/>
              </a:spcAft>
              <a:buClr>
                <a:schemeClr val="accent3"/>
              </a:buClr>
              <a:buFont typeface="Arial" charset="0"/>
              <a:buNone/>
              <a:defRPr/>
            </a:pPr>
            <a:r>
              <a:rPr lang="en-US" b="1" u="sng" dirty="0"/>
              <a:t>Causes:</a:t>
            </a:r>
          </a:p>
          <a:p>
            <a:pPr marL="514350" indent="-514350" eaLnBrk="1" fontAlgn="auto" hangingPunct="1">
              <a:spcAft>
                <a:spcPts val="0"/>
              </a:spcAft>
              <a:buClr>
                <a:schemeClr val="accent3"/>
              </a:buClr>
              <a:buFont typeface="+mj-lt"/>
              <a:buAutoNum type="arabicPeriod"/>
              <a:defRPr/>
            </a:pPr>
            <a:r>
              <a:rPr lang="en-US" dirty="0"/>
              <a:t>Systemic diseases: diabetes, hypertension, chronic glomerulonephritis, pyelonephritis, SLE.</a:t>
            </a:r>
          </a:p>
          <a:p>
            <a:pPr marL="514350" indent="-514350" eaLnBrk="1" fontAlgn="auto" hangingPunct="1">
              <a:spcAft>
                <a:spcPts val="0"/>
              </a:spcAft>
              <a:buClr>
                <a:schemeClr val="accent3"/>
              </a:buClr>
              <a:buFont typeface="+mj-lt"/>
              <a:buAutoNum type="arabicPeriod"/>
              <a:defRPr/>
            </a:pPr>
            <a:r>
              <a:rPr lang="en-US" dirty="0"/>
              <a:t>Obstruction of the urinary tract</a:t>
            </a:r>
          </a:p>
          <a:p>
            <a:pPr marL="514350" indent="-514350" eaLnBrk="1" fontAlgn="auto" hangingPunct="1">
              <a:spcAft>
                <a:spcPts val="0"/>
              </a:spcAft>
              <a:buClr>
                <a:schemeClr val="accent3"/>
              </a:buClr>
              <a:buFont typeface="+mj-lt"/>
              <a:buAutoNum type="arabicPeriod"/>
              <a:defRPr/>
            </a:pPr>
            <a:r>
              <a:rPr lang="en-US" dirty="0"/>
              <a:t>Hereditary lesions: polycystic kidney disease.</a:t>
            </a:r>
          </a:p>
          <a:p>
            <a:pPr marL="514350" indent="-514350" eaLnBrk="1" fontAlgn="auto" hangingPunct="1">
              <a:spcAft>
                <a:spcPts val="0"/>
              </a:spcAft>
              <a:buClr>
                <a:schemeClr val="accent3"/>
              </a:buClr>
              <a:buFont typeface="+mj-lt"/>
              <a:buAutoNum type="arabicPeriod"/>
              <a:defRPr/>
            </a:pPr>
            <a:r>
              <a:rPr lang="en-US" dirty="0"/>
              <a:t>Vascular disorders.</a:t>
            </a:r>
          </a:p>
          <a:p>
            <a:pPr marL="514350" indent="-514350" eaLnBrk="1" fontAlgn="auto" hangingPunct="1">
              <a:spcAft>
                <a:spcPts val="0"/>
              </a:spcAft>
              <a:buClr>
                <a:schemeClr val="accent3"/>
              </a:buClr>
              <a:buFont typeface="+mj-lt"/>
              <a:buAutoNum type="arabicPeriod"/>
              <a:defRPr/>
            </a:pPr>
            <a:r>
              <a:rPr lang="en-US" dirty="0"/>
              <a:t>Medications or </a:t>
            </a:r>
            <a:r>
              <a:rPr lang="en-US" dirty="0" err="1"/>
              <a:t>nephrotoxic</a:t>
            </a:r>
            <a:r>
              <a:rPr lang="en-US" dirty="0"/>
              <a:t> agents – leads, cadmium, mercury, chromium.</a:t>
            </a:r>
          </a:p>
          <a:p>
            <a:pPr marL="514350" indent="-514350" eaLnBrk="1" fontAlgn="auto" hangingPunct="1">
              <a:spcAft>
                <a:spcPts val="0"/>
              </a:spcAft>
              <a:buClr>
                <a:schemeClr val="accent3"/>
              </a:buClr>
              <a:buFont typeface="+mj-lt"/>
              <a:buAutoNum type="arabicPeriod"/>
              <a:defRPr/>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42EE8C42-2F7E-4787-B9D7-A054E803DA1A}"/>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5843" name="Content Placeholder 2">
            <a:extLst>
              <a:ext uri="{FF2B5EF4-FFF2-40B4-BE49-F238E27FC236}">
                <a16:creationId xmlns:a16="http://schemas.microsoft.com/office/drawing/2014/main" id="{E1A8D7A9-D0E8-4229-8A3D-9BD4E6DFADBF}"/>
              </a:ext>
            </a:extLst>
          </p:cNvPr>
          <p:cNvSpPr>
            <a:spLocks noGrp="1"/>
          </p:cNvSpPr>
          <p:nvPr>
            <p:ph idx="1"/>
          </p:nvPr>
        </p:nvSpPr>
        <p:spPr>
          <a:xfrm>
            <a:off x="152400" y="152400"/>
            <a:ext cx="8763000" cy="67056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a:t>Pathophysiology:</a:t>
            </a:r>
          </a:p>
          <a:p>
            <a:pPr marL="274320" indent="-274320" eaLnBrk="1" fontAlgn="auto" hangingPunct="1">
              <a:spcAft>
                <a:spcPts val="0"/>
              </a:spcAft>
              <a:buClr>
                <a:schemeClr val="accent3"/>
              </a:buClr>
              <a:defRPr/>
            </a:pPr>
            <a:r>
              <a:rPr lang="en-US" dirty="0"/>
              <a:t>There is deterioration and destruction of nephrons due to </a:t>
            </a:r>
            <a:r>
              <a:rPr lang="en-US" dirty="0" err="1"/>
              <a:t>ischaemia</a:t>
            </a:r>
            <a:r>
              <a:rPr lang="en-US" dirty="0"/>
              <a:t> or infections or toxicity leading to progressive loss of renal function.</a:t>
            </a:r>
          </a:p>
          <a:p>
            <a:pPr marL="274320" indent="-274320" eaLnBrk="1" fontAlgn="auto" hangingPunct="1">
              <a:spcAft>
                <a:spcPts val="0"/>
              </a:spcAft>
              <a:buClr>
                <a:schemeClr val="accent3"/>
              </a:buClr>
              <a:defRPr/>
            </a:pPr>
            <a:r>
              <a:rPr lang="en-US" dirty="0"/>
              <a:t>GFR falls and serum urea nitrogen &amp; </a:t>
            </a:r>
            <a:r>
              <a:rPr lang="en-US" dirty="0" err="1"/>
              <a:t>creatinine</a:t>
            </a:r>
            <a:r>
              <a:rPr lang="en-US" dirty="0"/>
              <a:t> levels increase.</a:t>
            </a:r>
          </a:p>
          <a:p>
            <a:pPr marL="274320" indent="-274320" eaLnBrk="1" fontAlgn="auto" hangingPunct="1">
              <a:spcAft>
                <a:spcPts val="0"/>
              </a:spcAft>
              <a:buClr>
                <a:schemeClr val="accent3"/>
              </a:buClr>
              <a:defRPr/>
            </a:pPr>
            <a:r>
              <a:rPr lang="en-US" dirty="0"/>
              <a:t>The remaining functional nephrons hypertrophy, due to larger amount of filtering required &amp; consequently the kidneys lose their ability to concentrate urine resulting in </a:t>
            </a:r>
            <a:r>
              <a:rPr lang="en-US" dirty="0" err="1"/>
              <a:t>polyuria</a:t>
            </a:r>
            <a:r>
              <a:rPr lang="en-US" dirty="0"/>
              <a:t>.</a:t>
            </a:r>
          </a:p>
          <a:p>
            <a:pPr marL="274320" indent="-274320" eaLnBrk="1" fontAlgn="auto" hangingPunct="1">
              <a:spcAft>
                <a:spcPts val="0"/>
              </a:spcAft>
              <a:buClr>
                <a:schemeClr val="accent3"/>
              </a:buClr>
              <a:buFont typeface="Arial" charset="0"/>
              <a:buNone/>
              <a:defRPr/>
            </a:pPr>
            <a:endParaRPr lang="en-US" dirty="0"/>
          </a:p>
          <a:p>
            <a:pPr marL="274320" indent="-274320" eaLnBrk="1" fontAlgn="auto" hangingPunct="1">
              <a:spcAft>
                <a:spcPts val="0"/>
              </a:spcAft>
              <a:buClr>
                <a:schemeClr val="accent3"/>
              </a:buClr>
              <a:buFont typeface="Arial" charset="0"/>
              <a:buNone/>
              <a:defRPr/>
            </a:pPr>
            <a:endParaRPr lang="en-US" b="1" u="sng"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8B2700A-6266-4AA7-85AD-68E3785125E0}"/>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EEE3425B-115F-4ADF-B36E-0DD693B89CB4}"/>
              </a:ext>
            </a:extLst>
          </p:cNvPr>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a:t>Clinical manifestations:</a:t>
            </a:r>
          </a:p>
          <a:p>
            <a:pPr marL="274320" indent="-274320" eaLnBrk="1" fontAlgn="auto" hangingPunct="1">
              <a:spcAft>
                <a:spcPts val="0"/>
              </a:spcAft>
              <a:buClr>
                <a:schemeClr val="accent3"/>
              </a:buClr>
              <a:defRPr/>
            </a:pPr>
            <a:r>
              <a:rPr lang="en-US" dirty="0"/>
              <a:t>All body systems are affected by the uremia of chronic renal failure thus a variety of signs &amp; symptoms.</a:t>
            </a:r>
          </a:p>
          <a:p>
            <a:pPr marL="514350" indent="-514350" eaLnBrk="1" fontAlgn="auto" hangingPunct="1">
              <a:spcAft>
                <a:spcPts val="0"/>
              </a:spcAft>
              <a:buClr>
                <a:schemeClr val="accent3"/>
              </a:buClr>
              <a:buFont typeface="+mj-lt"/>
              <a:buAutoNum type="arabicPeriod"/>
              <a:defRPr/>
            </a:pPr>
            <a:r>
              <a:rPr lang="en-US" u="sng" dirty="0"/>
              <a:t>Cardiovascular system</a:t>
            </a:r>
          </a:p>
          <a:p>
            <a:pPr marL="914400" lvl="1" indent="-514350" eaLnBrk="1" fontAlgn="auto" hangingPunct="1">
              <a:spcAft>
                <a:spcPts val="0"/>
              </a:spcAft>
              <a:defRPr/>
            </a:pPr>
            <a:r>
              <a:rPr lang="en-US" sz="2600" dirty="0"/>
              <a:t>Hypertension</a:t>
            </a:r>
          </a:p>
          <a:p>
            <a:pPr marL="914400" lvl="1" indent="-514350" eaLnBrk="1" fontAlgn="auto" hangingPunct="1">
              <a:spcAft>
                <a:spcPts val="0"/>
              </a:spcAft>
              <a:defRPr/>
            </a:pPr>
            <a:r>
              <a:rPr lang="en-US" sz="2600" dirty="0"/>
              <a:t>Heart failure &amp; pulmonary edema due to fluid overload</a:t>
            </a:r>
          </a:p>
          <a:p>
            <a:pPr marL="914400" lvl="1" indent="-514350" eaLnBrk="1" fontAlgn="auto" hangingPunct="1">
              <a:spcAft>
                <a:spcPts val="0"/>
              </a:spcAft>
              <a:defRPr/>
            </a:pPr>
            <a:r>
              <a:rPr lang="en-US" sz="2600" dirty="0" err="1"/>
              <a:t>Pericarditis</a:t>
            </a:r>
            <a:r>
              <a:rPr lang="en-US" sz="2600" dirty="0"/>
              <a:t>-</a:t>
            </a:r>
          </a:p>
          <a:p>
            <a:pPr marL="914400" lvl="1" indent="-514350" eaLnBrk="1" fontAlgn="auto" hangingPunct="1">
              <a:spcAft>
                <a:spcPts val="0"/>
              </a:spcAft>
              <a:defRPr/>
            </a:pPr>
            <a:r>
              <a:rPr lang="en-US" sz="2600" dirty="0"/>
              <a:t>Edema, engorged neck veins, hyperkalemia, </a:t>
            </a:r>
            <a:r>
              <a:rPr lang="en-US" sz="2600" dirty="0" err="1"/>
              <a:t>hyperlipidemia</a:t>
            </a:r>
            <a:r>
              <a:rPr lang="en-US" sz="2600" dirty="0"/>
              <a:t>.</a:t>
            </a:r>
          </a:p>
          <a:p>
            <a:pPr marL="514350" indent="-514350" eaLnBrk="1" fontAlgn="auto" hangingPunct="1">
              <a:spcAft>
                <a:spcPts val="0"/>
              </a:spcAft>
              <a:buClr>
                <a:schemeClr val="accent3"/>
              </a:buClr>
              <a:buFont typeface="Arial" charset="0"/>
              <a:buAutoNum type="arabicPeriod" startAt="2"/>
              <a:defRPr/>
            </a:pPr>
            <a:r>
              <a:rPr lang="en-US" u="sng" dirty="0"/>
              <a:t>Dermatological manifestations</a:t>
            </a:r>
          </a:p>
          <a:p>
            <a:pPr marL="914400" lvl="1" indent="-514350" eaLnBrk="1" fontAlgn="auto" hangingPunct="1">
              <a:spcAft>
                <a:spcPts val="0"/>
              </a:spcAft>
              <a:defRPr/>
            </a:pPr>
            <a:r>
              <a:rPr lang="en-US" sz="2600" dirty="0"/>
              <a:t>Severe </a:t>
            </a:r>
            <a:r>
              <a:rPr lang="en-US" sz="2600" dirty="0" err="1"/>
              <a:t>pruritus</a:t>
            </a:r>
            <a:r>
              <a:rPr lang="en-US" sz="2600" dirty="0"/>
              <a:t> (itching) </a:t>
            </a:r>
          </a:p>
          <a:p>
            <a:pPr marL="914400" lvl="1" indent="-514350" eaLnBrk="1" fontAlgn="auto" hangingPunct="1">
              <a:spcAft>
                <a:spcPts val="0"/>
              </a:spcAft>
              <a:defRPr/>
            </a:pPr>
            <a:r>
              <a:rPr lang="en-US" sz="2600" dirty="0"/>
              <a:t>Uremic frost – the deposition of urea crystals on the skin.</a:t>
            </a:r>
          </a:p>
          <a:p>
            <a:pPr marL="914400" lvl="1" indent="-514350" eaLnBrk="1" fontAlgn="auto" hangingPunct="1">
              <a:spcAft>
                <a:spcPts val="0"/>
              </a:spcAft>
              <a:defRPr/>
            </a:pPr>
            <a:r>
              <a:rPr lang="en-US" sz="2600" dirty="0"/>
              <a:t>Bruising.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AEB12872-578B-40F0-819F-040C5A41420D}"/>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r>
              <a:rPr lang="en-US" dirty="0"/>
              <a:t> </a:t>
            </a:r>
          </a:p>
        </p:txBody>
      </p:sp>
      <p:sp>
        <p:nvSpPr>
          <p:cNvPr id="108547" name="Content Placeholder 2">
            <a:extLst>
              <a:ext uri="{FF2B5EF4-FFF2-40B4-BE49-F238E27FC236}">
                <a16:creationId xmlns:a16="http://schemas.microsoft.com/office/drawing/2014/main" id="{8A47FE9A-B10F-41E5-A969-DA7F3328126F}"/>
              </a:ext>
            </a:extLst>
          </p:cNvPr>
          <p:cNvSpPr>
            <a:spLocks noGrp="1"/>
          </p:cNvSpPr>
          <p:nvPr>
            <p:ph idx="1"/>
          </p:nvPr>
        </p:nvSpPr>
        <p:spPr>
          <a:xfrm>
            <a:off x="0" y="0"/>
            <a:ext cx="9144000" cy="6858000"/>
          </a:xfrm>
        </p:spPr>
        <p:txBody>
          <a:bodyPr rtlCol="0">
            <a:normAutofit/>
          </a:bodyPr>
          <a:lstStyle/>
          <a:p>
            <a:pPr marL="514350" indent="-514350" eaLnBrk="1" fontAlgn="auto" hangingPunct="1">
              <a:spcAft>
                <a:spcPts val="0"/>
              </a:spcAft>
              <a:buClr>
                <a:schemeClr val="accent3"/>
              </a:buClr>
              <a:buFont typeface="Arial" charset="0"/>
              <a:buAutoNum type="arabicPeriod" startAt="3"/>
              <a:defRPr/>
            </a:pPr>
            <a:r>
              <a:rPr lang="en-US" u="sng" dirty="0"/>
              <a:t>Gastrointestinal manifestation:</a:t>
            </a:r>
          </a:p>
          <a:p>
            <a:pPr marL="914400" lvl="1" indent="-514350" eaLnBrk="1" fontAlgn="auto" hangingPunct="1">
              <a:spcAft>
                <a:spcPts val="0"/>
              </a:spcAft>
              <a:buFont typeface="Wingdings 2"/>
              <a:buChar char=""/>
              <a:defRPr/>
            </a:pPr>
            <a:r>
              <a:rPr lang="en-US" sz="2600" dirty="0"/>
              <a:t>Anorexia, nausea, vomiting, hiccups.</a:t>
            </a:r>
          </a:p>
          <a:p>
            <a:pPr marL="914400" lvl="1" indent="-514350" eaLnBrk="1" fontAlgn="auto" hangingPunct="1">
              <a:spcAft>
                <a:spcPts val="0"/>
              </a:spcAft>
              <a:buFont typeface="Wingdings 2"/>
              <a:buChar char=""/>
              <a:defRPr/>
            </a:pPr>
            <a:r>
              <a:rPr lang="en-US" sz="2600" dirty="0"/>
              <a:t>Patients breath may have </a:t>
            </a:r>
            <a:r>
              <a:rPr lang="en-US" sz="2600" dirty="0" err="1"/>
              <a:t>odour</a:t>
            </a:r>
            <a:r>
              <a:rPr lang="en-US" sz="2600" dirty="0"/>
              <a:t> of urine/ammonia(uremic fetor).</a:t>
            </a:r>
          </a:p>
          <a:p>
            <a:pPr marL="914400" lvl="1" indent="-514350" eaLnBrk="1" fontAlgn="auto" hangingPunct="1">
              <a:spcAft>
                <a:spcPts val="0"/>
              </a:spcAft>
              <a:buFont typeface="Wingdings 2"/>
              <a:buChar char=""/>
              <a:defRPr/>
            </a:pPr>
            <a:r>
              <a:rPr lang="en-US" sz="2600" dirty="0"/>
              <a:t>Constipation.</a:t>
            </a:r>
          </a:p>
          <a:p>
            <a:pPr marL="514350" indent="-514350" eaLnBrk="1" fontAlgn="auto" hangingPunct="1">
              <a:spcAft>
                <a:spcPts val="0"/>
              </a:spcAft>
              <a:buClr>
                <a:schemeClr val="accent3"/>
              </a:buClr>
              <a:buFont typeface="Arial" charset="0"/>
              <a:buAutoNum type="arabicPeriod" startAt="4"/>
              <a:defRPr/>
            </a:pPr>
            <a:r>
              <a:rPr lang="en-US" u="sng" dirty="0"/>
              <a:t>Neurological manifestations:</a:t>
            </a:r>
          </a:p>
          <a:p>
            <a:pPr marL="914400" lvl="1" indent="-514350" eaLnBrk="1" fontAlgn="auto" hangingPunct="1">
              <a:spcAft>
                <a:spcPts val="0"/>
              </a:spcAft>
              <a:buFont typeface="Wingdings 2"/>
              <a:buChar char=""/>
              <a:defRPr/>
            </a:pPr>
            <a:r>
              <a:rPr lang="en-US" sz="2600" dirty="0"/>
              <a:t>Altered level of consciousness, inability to concentrate, muscle twitching, agitation, confusion and seizures.</a:t>
            </a:r>
          </a:p>
          <a:p>
            <a:pPr marL="914400" lvl="1" indent="-514350" eaLnBrk="1" fontAlgn="auto" hangingPunct="1">
              <a:spcAft>
                <a:spcPts val="0"/>
              </a:spcAft>
              <a:buFont typeface="Wingdings 2"/>
              <a:buChar char=""/>
              <a:defRPr/>
            </a:pPr>
            <a:r>
              <a:rPr lang="en-US" sz="2600" dirty="0"/>
              <a:t>Peripheral neuropathy.</a:t>
            </a:r>
          </a:p>
          <a:p>
            <a:pPr marL="514350" indent="-514350" eaLnBrk="1" fontAlgn="auto" hangingPunct="1">
              <a:spcAft>
                <a:spcPts val="0"/>
              </a:spcAft>
              <a:buClr>
                <a:schemeClr val="accent3"/>
              </a:buClr>
              <a:buFont typeface="Arial" charset="0"/>
              <a:buAutoNum type="arabicPeriod" startAt="5"/>
              <a:defRPr/>
            </a:pPr>
            <a:r>
              <a:rPr lang="en-US" u="sng" dirty="0"/>
              <a:t>Pulmonary manifestations:</a:t>
            </a:r>
          </a:p>
          <a:p>
            <a:pPr marL="914400" lvl="1" indent="-514350" eaLnBrk="1" fontAlgn="auto" hangingPunct="1">
              <a:spcAft>
                <a:spcPts val="0"/>
              </a:spcAft>
              <a:buFont typeface="Wingdings 2"/>
              <a:buChar char=""/>
              <a:defRPr/>
            </a:pPr>
            <a:r>
              <a:rPr lang="en-US" sz="2600" dirty="0"/>
              <a:t>Pulmonary edema due to fluid overload</a:t>
            </a:r>
          </a:p>
          <a:p>
            <a:pPr marL="914400" lvl="1" indent="-514350" eaLnBrk="1" fontAlgn="auto" hangingPunct="1">
              <a:spcAft>
                <a:spcPts val="0"/>
              </a:spcAft>
              <a:buFont typeface="Wingdings 2"/>
              <a:buChar char=""/>
              <a:defRPr/>
            </a:pPr>
            <a:r>
              <a:rPr lang="en-US" sz="2600" dirty="0"/>
              <a:t>Hyperventilation( </a:t>
            </a:r>
            <a:r>
              <a:rPr lang="en-US" sz="2600" dirty="0" err="1"/>
              <a:t>Kussmaul</a:t>
            </a:r>
            <a:r>
              <a:rPr lang="en-US" sz="2600" dirty="0"/>
              <a:t> breathing) due to metabolic acidosis.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09107DB7-065E-4CEF-9F0C-161C4115F9A3}"/>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46083" name="Content Placeholder 2">
            <a:extLst>
              <a:ext uri="{FF2B5EF4-FFF2-40B4-BE49-F238E27FC236}">
                <a16:creationId xmlns:a16="http://schemas.microsoft.com/office/drawing/2014/main" id="{52E7013B-3F33-46C6-9448-15C3AFF55DD8}"/>
              </a:ext>
            </a:extLst>
          </p:cNvPr>
          <p:cNvSpPr>
            <a:spLocks noGrp="1"/>
          </p:cNvSpPr>
          <p:nvPr>
            <p:ph idx="1"/>
          </p:nvPr>
        </p:nvSpPr>
        <p:spPr>
          <a:xfrm>
            <a:off x="0" y="0"/>
            <a:ext cx="9144000" cy="6858000"/>
          </a:xfrm>
        </p:spPr>
        <p:txBody>
          <a:bodyPr/>
          <a:lstStyle/>
          <a:p>
            <a:pPr marL="514350" indent="-514350" eaLnBrk="1" hangingPunct="1">
              <a:buFont typeface="Arial" panose="020B0604020202020204" pitchFamily="34" charset="0"/>
              <a:buAutoNum type="arabicPeriod" startAt="6"/>
            </a:pPr>
            <a:r>
              <a:rPr lang="en-US" altLang="en-US" u="sng"/>
              <a:t>Hematological manifestations:</a:t>
            </a:r>
          </a:p>
          <a:p>
            <a:pPr marL="914400" lvl="1" indent="-514350" eaLnBrk="1" hangingPunct="1"/>
            <a:r>
              <a:rPr lang="en-US" altLang="en-US" sz="2600"/>
              <a:t>Anaemia due to lack of erythropoietin, hemolysis and GI losses.</a:t>
            </a:r>
          </a:p>
          <a:p>
            <a:pPr marL="914400" lvl="1" indent="-514350" eaLnBrk="1" hangingPunct="1"/>
            <a:r>
              <a:rPr lang="en-US" altLang="en-US" sz="2600"/>
              <a:t>Clotting abnormalitites</a:t>
            </a:r>
          </a:p>
          <a:p>
            <a:pPr marL="914400" lvl="1" indent="-514350" eaLnBrk="1" hangingPunct="1"/>
            <a:r>
              <a:rPr lang="en-US" altLang="en-US" sz="2600"/>
              <a:t>Lowered immunity</a:t>
            </a:r>
          </a:p>
          <a:p>
            <a:pPr marL="514350" indent="-514350" eaLnBrk="1" hangingPunct="1">
              <a:buFont typeface="Arial" panose="020B0604020202020204" pitchFamily="34" charset="0"/>
              <a:buAutoNum type="arabicPeriod" startAt="7"/>
            </a:pPr>
            <a:r>
              <a:rPr lang="en-US" altLang="en-US" u="sng"/>
              <a:t>Musculoskeletal manifestations:</a:t>
            </a:r>
          </a:p>
          <a:p>
            <a:pPr marL="914400" lvl="1" indent="-514350" eaLnBrk="1" hangingPunct="1"/>
            <a:r>
              <a:rPr lang="en-US" altLang="en-US" sz="2600"/>
              <a:t>muscle cramps due to loss of calcium, loss of muscle strength, bone pain and fractures.</a:t>
            </a:r>
          </a:p>
          <a:p>
            <a:pPr marL="914400" lvl="1" indent="-514350" eaLnBrk="1" hangingPunct="1"/>
            <a:r>
              <a:rPr lang="en-US" altLang="en-US" sz="2600">
                <a:solidFill>
                  <a:srgbClr val="FF0000"/>
                </a:solidFill>
              </a:rPr>
              <a:t>Assignment- read on stages of chronic renal failure &amp; diagnostic tests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E0822E7-97FA-4238-BA60-267AEC67E781}"/>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9939" name="Content Placeholder 2">
            <a:extLst>
              <a:ext uri="{FF2B5EF4-FFF2-40B4-BE49-F238E27FC236}">
                <a16:creationId xmlns:a16="http://schemas.microsoft.com/office/drawing/2014/main" id="{30F22F73-7221-4A80-BEB1-886544206681}"/>
              </a:ext>
            </a:extLst>
          </p:cNvPr>
          <p:cNvSpPr>
            <a:spLocks noGrp="1"/>
          </p:cNvSpPr>
          <p:nvPr>
            <p:ph idx="1"/>
          </p:nvPr>
        </p:nvSpPr>
        <p:spPr>
          <a:xfrm>
            <a:off x="0" y="0"/>
            <a:ext cx="9144000" cy="6858000"/>
          </a:xfrm>
        </p:spPr>
        <p:txBody>
          <a:bodyPr rtlCol="0">
            <a:normAutofit/>
          </a:bodyPr>
          <a:lstStyle/>
          <a:p>
            <a:pPr marL="514350" indent="-514350" eaLnBrk="1" fontAlgn="auto" hangingPunct="1">
              <a:spcAft>
                <a:spcPts val="0"/>
              </a:spcAft>
              <a:buClr>
                <a:schemeClr val="accent3"/>
              </a:buClr>
              <a:buFont typeface="Arial" charset="0"/>
              <a:buNone/>
              <a:defRPr/>
            </a:pPr>
            <a:endParaRPr lang="en-US" dirty="0"/>
          </a:p>
          <a:p>
            <a:pPr marL="514350" indent="-514350" algn="ctr" eaLnBrk="1" fontAlgn="auto" hangingPunct="1">
              <a:spcAft>
                <a:spcPts val="0"/>
              </a:spcAft>
              <a:buClr>
                <a:schemeClr val="accent3"/>
              </a:buClr>
              <a:buFont typeface="Arial" charset="0"/>
              <a:buNone/>
              <a:defRPr/>
            </a:pPr>
            <a:r>
              <a:rPr lang="en-US" b="1" u="sng" dirty="0"/>
              <a:t>MANAGEMENT</a:t>
            </a:r>
          </a:p>
          <a:p>
            <a:pPr marL="514350" indent="-514350" eaLnBrk="1" fontAlgn="auto" hangingPunct="1">
              <a:spcAft>
                <a:spcPts val="0"/>
              </a:spcAft>
              <a:buClr>
                <a:schemeClr val="accent3"/>
              </a:buClr>
              <a:defRPr/>
            </a:pPr>
            <a:r>
              <a:rPr lang="en-US" dirty="0"/>
              <a:t>The goal of management is to maintain kidney function &amp; homeostasis for as long as possible.</a:t>
            </a:r>
          </a:p>
          <a:p>
            <a:pPr marL="514350" indent="-514350" eaLnBrk="1" fontAlgn="auto" hangingPunct="1">
              <a:spcAft>
                <a:spcPts val="0"/>
              </a:spcAft>
              <a:buClr>
                <a:schemeClr val="accent3"/>
              </a:buClr>
              <a:defRPr/>
            </a:pPr>
            <a:r>
              <a:rPr lang="en-US" dirty="0"/>
              <a:t>All factors that contribute to ESRD and are reversible are identified and treated.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F5B6AE50-0886-45A2-8383-DC784792CEB6}"/>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40963" name="Content Placeholder 2">
            <a:extLst>
              <a:ext uri="{FF2B5EF4-FFF2-40B4-BE49-F238E27FC236}">
                <a16:creationId xmlns:a16="http://schemas.microsoft.com/office/drawing/2014/main" id="{EAC18E11-8633-4633-9FD7-65FAB0A3B08B}"/>
              </a:ext>
            </a:extLst>
          </p:cNvPr>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a:t>a) Pharmacotherapy </a:t>
            </a:r>
          </a:p>
          <a:p>
            <a:pPr marL="514350" indent="-514350" eaLnBrk="1" fontAlgn="auto" hangingPunct="1">
              <a:spcAft>
                <a:spcPts val="0"/>
              </a:spcAft>
              <a:buClr>
                <a:schemeClr val="accent3"/>
              </a:buClr>
              <a:buFont typeface="+mj-lt"/>
              <a:buAutoNum type="arabicPeriod"/>
              <a:defRPr/>
            </a:pPr>
            <a:r>
              <a:rPr lang="en-US" b="1" dirty="0"/>
              <a:t>Antacids</a:t>
            </a:r>
            <a:r>
              <a:rPr lang="en-US" dirty="0"/>
              <a:t>- are given to treat </a:t>
            </a:r>
            <a:r>
              <a:rPr lang="en-US" dirty="0" err="1"/>
              <a:t>hyperphosphatemia</a:t>
            </a:r>
            <a:r>
              <a:rPr lang="en-US" dirty="0"/>
              <a:t> &amp; </a:t>
            </a:r>
            <a:r>
              <a:rPr lang="en-US" dirty="0" err="1"/>
              <a:t>hypocalcemia</a:t>
            </a:r>
            <a:r>
              <a:rPr lang="en-US" dirty="0"/>
              <a:t>. They bind dietary phosphorus in the intestinal tract</a:t>
            </a:r>
          </a:p>
          <a:p>
            <a:pPr marL="514350" indent="-514350" eaLnBrk="1" fontAlgn="auto" hangingPunct="1">
              <a:spcAft>
                <a:spcPts val="0"/>
              </a:spcAft>
              <a:buClr>
                <a:schemeClr val="accent3"/>
              </a:buClr>
              <a:buFont typeface="+mj-lt"/>
              <a:buAutoNum type="arabicPeriod"/>
              <a:defRPr/>
            </a:pPr>
            <a:r>
              <a:rPr lang="en-US" dirty="0" err="1"/>
              <a:t>Antihypertensives</a:t>
            </a:r>
            <a:r>
              <a:rPr lang="en-US" dirty="0"/>
              <a:t>-.</a:t>
            </a:r>
            <a:endParaRPr lang="en-US" sz="1400" dirty="0"/>
          </a:p>
          <a:p>
            <a:pPr marL="514350" indent="-514350" eaLnBrk="1" fontAlgn="auto" hangingPunct="1">
              <a:spcAft>
                <a:spcPts val="0"/>
              </a:spcAft>
              <a:buClr>
                <a:schemeClr val="accent3"/>
              </a:buClr>
              <a:buFont typeface="Arial" charset="0"/>
              <a:buNone/>
              <a:defRPr/>
            </a:pPr>
            <a:r>
              <a:rPr lang="en-US" sz="1400" dirty="0"/>
              <a:t>	</a:t>
            </a:r>
            <a:r>
              <a:rPr lang="en-US" dirty="0"/>
              <a:t>calcium channel blockers – </a:t>
            </a:r>
            <a:r>
              <a:rPr lang="en-US" dirty="0" err="1"/>
              <a:t>nifedipine</a:t>
            </a:r>
            <a:r>
              <a:rPr lang="en-US" dirty="0"/>
              <a:t>, </a:t>
            </a:r>
            <a:r>
              <a:rPr lang="en-US" dirty="0" err="1"/>
              <a:t>amilodipine</a:t>
            </a:r>
            <a:endParaRPr lang="en-US" dirty="0"/>
          </a:p>
          <a:p>
            <a:pPr marL="514350" indent="-514350" eaLnBrk="1" fontAlgn="auto" hangingPunct="1">
              <a:spcAft>
                <a:spcPts val="0"/>
              </a:spcAft>
              <a:buClr>
                <a:schemeClr val="accent3"/>
              </a:buClr>
              <a:buFont typeface="Arial" charset="0"/>
              <a:buNone/>
              <a:defRPr/>
            </a:pPr>
            <a:r>
              <a:rPr lang="en-US" dirty="0"/>
              <a:t>		ACE inhibitors – </a:t>
            </a:r>
            <a:r>
              <a:rPr lang="en-US" dirty="0" err="1"/>
              <a:t>enalapril</a:t>
            </a:r>
            <a:r>
              <a:rPr lang="en-US" dirty="0"/>
              <a:t>, </a:t>
            </a:r>
            <a:r>
              <a:rPr lang="en-US" dirty="0" err="1"/>
              <a:t>captopril</a:t>
            </a:r>
            <a:endParaRPr lang="en-US" dirty="0"/>
          </a:p>
          <a:p>
            <a:pPr marL="514350" indent="-514350" eaLnBrk="1" fontAlgn="auto" hangingPunct="1">
              <a:spcAft>
                <a:spcPts val="0"/>
              </a:spcAft>
              <a:buClr>
                <a:schemeClr val="accent3"/>
              </a:buClr>
              <a:buFont typeface="Arial" charset="0"/>
              <a:buNone/>
              <a:defRPr/>
            </a:pPr>
            <a:r>
              <a:rPr lang="en-US" dirty="0"/>
              <a:t>		vasodilators – </a:t>
            </a:r>
            <a:r>
              <a:rPr lang="en-US" dirty="0" err="1"/>
              <a:t>hydralazine</a:t>
            </a:r>
            <a:r>
              <a:rPr lang="en-US" dirty="0"/>
              <a:t> </a:t>
            </a:r>
          </a:p>
          <a:p>
            <a:pPr marL="514350" indent="-514350" eaLnBrk="1" fontAlgn="auto" hangingPunct="1">
              <a:spcAft>
                <a:spcPts val="0"/>
              </a:spcAft>
              <a:buClr>
                <a:schemeClr val="accent3"/>
              </a:buClr>
              <a:defRPr/>
            </a:pPr>
            <a:r>
              <a:rPr lang="en-US" b="1" dirty="0"/>
              <a:t>Heart failure and pulmonary edema </a:t>
            </a:r>
            <a:r>
              <a:rPr lang="en-US" dirty="0"/>
              <a:t>may be treated with fluid restriction, low sodium diet, diuretics, </a:t>
            </a:r>
            <a:r>
              <a:rPr lang="en-US" dirty="0" err="1"/>
              <a:t>inotropic</a:t>
            </a:r>
            <a:r>
              <a:rPr lang="en-US" dirty="0"/>
              <a:t> agents e.g. </a:t>
            </a:r>
            <a:r>
              <a:rPr lang="en-US" dirty="0" err="1"/>
              <a:t>digoxin</a:t>
            </a:r>
            <a:r>
              <a:rPr lang="en-US" dirty="0"/>
              <a:t> &amp; </a:t>
            </a:r>
            <a:r>
              <a:rPr lang="en-US" dirty="0" err="1"/>
              <a:t>dobutamine</a:t>
            </a:r>
            <a:r>
              <a:rPr lang="en-US" dirty="0"/>
              <a:t> &amp; dialysis.</a:t>
            </a:r>
          </a:p>
          <a:p>
            <a:pPr marL="514350" indent="-514350" eaLnBrk="1" fontAlgn="auto" hangingPunct="1">
              <a:spcAft>
                <a:spcPts val="0"/>
              </a:spcAft>
              <a:buClr>
                <a:schemeClr val="accent3"/>
              </a:buClr>
              <a:buFont typeface="Arial" charset="0"/>
              <a:buNone/>
              <a:defRPr/>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AE41053-7262-4A16-90F3-8B22493EA911}"/>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43011" name="Content Placeholder 2">
            <a:extLst>
              <a:ext uri="{FF2B5EF4-FFF2-40B4-BE49-F238E27FC236}">
                <a16:creationId xmlns:a16="http://schemas.microsoft.com/office/drawing/2014/main" id="{587F6743-C095-4BED-995C-B0E94B9EEE20}"/>
              </a:ext>
            </a:extLst>
          </p:cNvPr>
          <p:cNvSpPr>
            <a:spLocks noGrp="1"/>
          </p:cNvSpPr>
          <p:nvPr>
            <p:ph idx="1"/>
          </p:nvPr>
        </p:nvSpPr>
        <p:spPr>
          <a:xfrm>
            <a:off x="0" y="0"/>
            <a:ext cx="9144000" cy="6858000"/>
          </a:xfrm>
        </p:spPr>
        <p:txBody>
          <a:bodyPr rtlCol="0">
            <a:normAutofit/>
          </a:bodyPr>
          <a:lstStyle/>
          <a:p>
            <a:pPr marL="514350" indent="-514350" eaLnBrk="1" fontAlgn="auto" hangingPunct="1">
              <a:spcAft>
                <a:spcPts val="0"/>
              </a:spcAft>
              <a:buClr>
                <a:schemeClr val="accent3"/>
              </a:buClr>
              <a:buFont typeface="Arial" charset="0"/>
              <a:buAutoNum type="arabicPeriod" startAt="3"/>
              <a:defRPr/>
            </a:pPr>
            <a:r>
              <a:rPr lang="en-US" sz="2800" b="1" dirty="0" err="1"/>
              <a:t>Antisezuire</a:t>
            </a:r>
            <a:r>
              <a:rPr lang="en-US" sz="2800" b="1" dirty="0"/>
              <a:t> agents </a:t>
            </a:r>
            <a:r>
              <a:rPr lang="en-US" sz="2800" dirty="0"/>
              <a:t>– </a:t>
            </a:r>
          </a:p>
          <a:p>
            <a:pPr marL="514350" indent="-514350" eaLnBrk="1" fontAlgn="auto" hangingPunct="1">
              <a:spcAft>
                <a:spcPts val="0"/>
              </a:spcAft>
              <a:buClr>
                <a:schemeClr val="accent3"/>
              </a:buClr>
              <a:buFont typeface="Arial" charset="0"/>
              <a:buNone/>
              <a:defRPr/>
            </a:pPr>
            <a:r>
              <a:rPr lang="en-US" sz="2800" dirty="0"/>
              <a:t>	give IV diazepam 10 – 20mg or </a:t>
            </a:r>
            <a:r>
              <a:rPr lang="en-US" sz="2800" dirty="0" err="1"/>
              <a:t>phenytoin</a:t>
            </a:r>
            <a:r>
              <a:rPr lang="en-US" sz="2800" dirty="0"/>
              <a:t> to control seizures.</a:t>
            </a:r>
          </a:p>
          <a:p>
            <a:pPr marL="514350" indent="-514350" eaLnBrk="1" fontAlgn="auto" hangingPunct="1">
              <a:spcAft>
                <a:spcPts val="0"/>
              </a:spcAft>
              <a:buClr>
                <a:schemeClr val="accent3"/>
              </a:buClr>
              <a:buFont typeface="Arial" charset="0"/>
              <a:buAutoNum type="arabicPeriod" startAt="4"/>
              <a:defRPr/>
            </a:pPr>
            <a:r>
              <a:rPr lang="en-US" sz="2800" b="1" dirty="0" err="1"/>
              <a:t>Anaemia</a:t>
            </a:r>
            <a:r>
              <a:rPr lang="en-US" sz="2800" dirty="0"/>
              <a:t> is treated with recombinant </a:t>
            </a:r>
            <a:r>
              <a:rPr lang="en-US" sz="2800" b="1" dirty="0"/>
              <a:t>erythropoietin</a:t>
            </a:r>
            <a:r>
              <a:rPr lang="en-US" sz="2800" dirty="0"/>
              <a:t>.</a:t>
            </a:r>
          </a:p>
          <a:p>
            <a:pPr marL="514350" indent="-514350" eaLnBrk="1" fontAlgn="auto" hangingPunct="1">
              <a:spcAft>
                <a:spcPts val="0"/>
              </a:spcAft>
              <a:buClr>
                <a:schemeClr val="accent3"/>
              </a:buClr>
              <a:buFont typeface="Arial" charset="0"/>
              <a:buAutoNum type="arabicPeriod" startAt="4"/>
              <a:defRPr/>
            </a:pPr>
            <a:r>
              <a:rPr lang="en-US" sz="2800" dirty="0"/>
              <a:t>Calcium and </a:t>
            </a:r>
            <a:r>
              <a:rPr lang="en-US" sz="2800" dirty="0" err="1"/>
              <a:t>vit</a:t>
            </a:r>
            <a:r>
              <a:rPr lang="en-US" sz="2800" dirty="0"/>
              <a:t> D </a:t>
            </a:r>
            <a:r>
              <a:rPr lang="en-US" sz="2800" dirty="0" err="1"/>
              <a:t>suppplements</a:t>
            </a:r>
            <a:endParaRPr lang="en-US" sz="2800" dirty="0"/>
          </a:p>
          <a:p>
            <a:pPr marL="514350" indent="-514350" eaLnBrk="1" fontAlgn="auto" hangingPunct="1">
              <a:spcAft>
                <a:spcPts val="0"/>
              </a:spcAft>
              <a:buClr>
                <a:schemeClr val="accent3"/>
              </a:buClr>
              <a:defRPr/>
            </a:pPr>
            <a:r>
              <a:rPr lang="en-US" sz="2800" dirty="0"/>
              <a:t>Ensure adequate iron stores, </a:t>
            </a:r>
            <a:r>
              <a:rPr lang="en-US" sz="2800" dirty="0" err="1"/>
              <a:t>Vit</a:t>
            </a:r>
            <a:r>
              <a:rPr lang="en-US" sz="2800" dirty="0"/>
              <a:t> B12 &amp; folic acid.</a:t>
            </a:r>
          </a:p>
          <a:p>
            <a:pPr marL="514350" indent="-514350" eaLnBrk="1" fontAlgn="auto" hangingPunct="1">
              <a:spcAft>
                <a:spcPts val="0"/>
              </a:spcAft>
              <a:buClr>
                <a:schemeClr val="accent3"/>
              </a:buClr>
              <a:buFont typeface="Arial" charset="0"/>
              <a:buNone/>
              <a:defRPr/>
            </a:pPr>
            <a:r>
              <a:rPr lang="en-US" sz="2800" b="1" u="sng" dirty="0"/>
              <a:t>b) Nutritional therapy:</a:t>
            </a:r>
          </a:p>
          <a:p>
            <a:pPr marL="514350" indent="-514350" eaLnBrk="1" fontAlgn="auto" hangingPunct="1">
              <a:spcAft>
                <a:spcPts val="0"/>
              </a:spcAft>
              <a:buClr>
                <a:schemeClr val="accent3"/>
              </a:buClr>
              <a:defRPr/>
            </a:pPr>
            <a:r>
              <a:rPr lang="en-US" sz="2800" dirty="0"/>
              <a:t>Regulate sodium, </a:t>
            </a:r>
            <a:r>
              <a:rPr lang="en-US" sz="2800" dirty="0" err="1"/>
              <a:t>potasium,Proteins</a:t>
            </a:r>
            <a:r>
              <a:rPr lang="en-US" sz="2800" dirty="0"/>
              <a:t> and fluid intake</a:t>
            </a:r>
          </a:p>
          <a:p>
            <a:pPr marL="514350" indent="-514350" eaLnBrk="1" fontAlgn="auto" hangingPunct="1">
              <a:spcAft>
                <a:spcPts val="0"/>
              </a:spcAft>
              <a:buClr>
                <a:schemeClr val="accent3"/>
              </a:buClr>
              <a:defRPr/>
            </a:pPr>
            <a:r>
              <a:rPr lang="en-US" sz="2800" dirty="0"/>
              <a:t>High caloric diet from carbohydrates &amp; fats to prevent muscle wasting</a:t>
            </a:r>
          </a:p>
          <a:p>
            <a:pPr marL="514350" indent="-514350" eaLnBrk="1" fontAlgn="auto" hangingPunct="1">
              <a:spcAft>
                <a:spcPts val="0"/>
              </a:spcAft>
              <a:buClr>
                <a:schemeClr val="accent3"/>
              </a:buClr>
              <a:defRPr/>
            </a:pPr>
            <a:r>
              <a:rPr lang="en-US" sz="2800" dirty="0"/>
              <a:t>Vitamin supplementation</a:t>
            </a:r>
          </a:p>
          <a:p>
            <a:pPr marL="514350" indent="-514350" eaLnBrk="1" fontAlgn="auto" hangingPunct="1">
              <a:spcAft>
                <a:spcPts val="0"/>
              </a:spcAft>
              <a:buClr>
                <a:schemeClr val="accent3"/>
              </a:buClr>
              <a:defRPr/>
            </a:pPr>
            <a:r>
              <a:rPr lang="en-US" sz="2800" dirty="0"/>
              <a:t>Promote intake of high biologic value protein foods</a:t>
            </a:r>
          </a:p>
          <a:p>
            <a:pPr marL="514350" indent="-514350" eaLnBrk="1" fontAlgn="auto" hangingPunct="1">
              <a:spcAft>
                <a:spcPts val="0"/>
              </a:spcAft>
              <a:buClr>
                <a:schemeClr val="accent3"/>
              </a:buClr>
              <a:defRPr/>
            </a:pPr>
            <a:r>
              <a:rPr lang="en-US" sz="2800" dirty="0"/>
              <a:t>C. </a:t>
            </a:r>
            <a:r>
              <a:rPr lang="en-US" sz="2800" b="1" dirty="0"/>
              <a:t>other therapy- </a:t>
            </a:r>
            <a:r>
              <a:rPr lang="en-US" sz="2800" dirty="0"/>
              <a:t>dialysis, kidney transplant</a:t>
            </a:r>
          </a:p>
          <a:p>
            <a:pPr marL="514350" indent="-514350" eaLnBrk="1" fontAlgn="auto" hangingPunct="1">
              <a:spcAft>
                <a:spcPts val="0"/>
              </a:spcAft>
              <a:buClr>
                <a:schemeClr val="accent3"/>
              </a:buClr>
              <a:defRPr/>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202DE950-592D-4783-AA64-890E7C81BA0C}"/>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50179" name="Content Placeholder 2">
            <a:extLst>
              <a:ext uri="{FF2B5EF4-FFF2-40B4-BE49-F238E27FC236}">
                <a16:creationId xmlns:a16="http://schemas.microsoft.com/office/drawing/2014/main" id="{AD48EC28-3124-4275-9F76-9C8DE2733D66}"/>
              </a:ext>
            </a:extLst>
          </p:cNvPr>
          <p:cNvSpPr>
            <a:spLocks noGrp="1"/>
          </p:cNvSpPr>
          <p:nvPr>
            <p:ph idx="1"/>
          </p:nvPr>
        </p:nvSpPr>
        <p:spPr>
          <a:xfrm>
            <a:off x="0" y="0"/>
            <a:ext cx="9144000" cy="6858000"/>
          </a:xfrm>
        </p:spPr>
        <p:txBody>
          <a:bodyPr/>
          <a:lstStyle/>
          <a:p>
            <a:pPr algn="ctr" eaLnBrk="1" hangingPunct="1">
              <a:buFont typeface="Arial" panose="020B0604020202020204" pitchFamily="34" charset="0"/>
              <a:buNone/>
            </a:pPr>
            <a:r>
              <a:rPr lang="en-US" altLang="en-US" b="1" u="sng"/>
              <a:t>DIALYSIS</a:t>
            </a:r>
          </a:p>
          <a:p>
            <a:pPr eaLnBrk="1" hangingPunct="1"/>
            <a:r>
              <a:rPr lang="en-US" altLang="en-US"/>
              <a:t>It refers to the process of artificial removal of waste products &amp; excess water in the body.</a:t>
            </a:r>
          </a:p>
          <a:p>
            <a:pPr eaLnBrk="1" hangingPunct="1"/>
            <a:r>
              <a:rPr lang="en-US" altLang="en-US"/>
              <a:t>There are three methods:</a:t>
            </a:r>
          </a:p>
          <a:p>
            <a:pPr lvl="3" eaLnBrk="1" hangingPunct="1"/>
            <a:r>
              <a:rPr lang="en-US" altLang="en-US" sz="3200"/>
              <a:t>Hemodialysis</a:t>
            </a:r>
          </a:p>
          <a:p>
            <a:pPr lvl="3" eaLnBrk="1" hangingPunct="1"/>
            <a:r>
              <a:rPr lang="en-US" altLang="en-US" sz="3200"/>
              <a:t>Peritoneal dialysis</a:t>
            </a:r>
          </a:p>
          <a:p>
            <a:pPr lvl="3" eaLnBrk="1" hangingPunct="1"/>
            <a:r>
              <a:rPr lang="en-US" altLang="en-US" sz="3200"/>
              <a:t>Continous Renal Replacement Therapy(CRRT)</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4BBD70C6-947B-4E71-8EC2-026308D6FB95}"/>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r>
              <a:rPr lang="en-US"/>
              <a:t> </a:t>
            </a:r>
          </a:p>
        </p:txBody>
      </p:sp>
      <p:sp>
        <p:nvSpPr>
          <p:cNvPr id="51203" name="Content Placeholder 2">
            <a:extLst>
              <a:ext uri="{FF2B5EF4-FFF2-40B4-BE49-F238E27FC236}">
                <a16:creationId xmlns:a16="http://schemas.microsoft.com/office/drawing/2014/main" id="{57EB0013-035E-40BE-B50F-6B4A93C97EA7}"/>
              </a:ext>
            </a:extLst>
          </p:cNvPr>
          <p:cNvSpPr>
            <a:spLocks noGrp="1"/>
          </p:cNvSpPr>
          <p:nvPr>
            <p:ph idx="1"/>
          </p:nvPr>
        </p:nvSpPr>
        <p:spPr>
          <a:xfrm>
            <a:off x="0" y="0"/>
            <a:ext cx="9144000" cy="6858000"/>
          </a:xfrm>
        </p:spPr>
        <p:txBody>
          <a:bodyPr/>
          <a:lstStyle/>
          <a:p>
            <a:pPr eaLnBrk="1" hangingPunct="1"/>
            <a:endParaRPr lang="en-US" altLang="en-US"/>
          </a:p>
          <a:p>
            <a:pPr eaLnBrk="1" hangingPunct="1"/>
            <a:r>
              <a:rPr lang="en-US" altLang="en-US"/>
              <a:t>The need for dialysis may be acute or chronic.</a:t>
            </a:r>
          </a:p>
          <a:p>
            <a:pPr eaLnBrk="1" hangingPunct="1"/>
            <a:r>
              <a:rPr lang="en-US" altLang="en-US" u="sng"/>
              <a:t>Acute dialysis</a:t>
            </a:r>
            <a:r>
              <a:rPr lang="en-US" altLang="en-US"/>
              <a:t> is indicated when there is high &amp; increasing level of serum potassium, fluid overload, or impending pulmonary edema, increasing acidosis, pericarditis &amp; severe confusion</a:t>
            </a:r>
          </a:p>
          <a:p>
            <a:pPr eaLnBrk="1" hangingPunct="1"/>
            <a:r>
              <a:rPr lang="en-US" altLang="en-US"/>
              <a:t>It is also used to remove certain meds or other toxins( poisoning, overdose) from the blood.</a:t>
            </a:r>
          </a:p>
          <a:p>
            <a:pPr eaLnBrk="1" hangingPunct="1"/>
            <a:r>
              <a:rPr lang="en-US" altLang="en-US" u="sng"/>
              <a:t>chronic/ maintenance dialysis</a:t>
            </a:r>
            <a:r>
              <a:rPr lang="en-US" altLang="en-US"/>
              <a:t> is indicated in ESRD </a:t>
            </a:r>
          </a:p>
          <a:p>
            <a:pPr eaLnBrk="1" hangingPunct="1"/>
            <a:r>
              <a:rPr lang="en-US" altLang="en-US" sz="2400" u="sng"/>
              <a:t>(end stage renal failure</a:t>
            </a:r>
            <a:r>
              <a:rPr lang="en-US" altLang="en-US" sz="2600"/>
              <a:t>.</a:t>
            </a:r>
          </a:p>
          <a:p>
            <a:pPr eaLnBrk="1" hangingPunct="1"/>
            <a:r>
              <a:rPr lang="en-US" altLang="en-US"/>
              <a:t>Patients with no renal function can be maintained on dialysis for years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26CB844-FD10-4E6F-842A-9684055C033F}"/>
              </a:ext>
            </a:extLst>
          </p:cNvPr>
          <p:cNvSpPr>
            <a:spLocks noGrp="1"/>
          </p:cNvSpPr>
          <p:nvPr>
            <p:ph type="title"/>
          </p:nvPr>
        </p:nvSpPr>
        <p:spPr/>
        <p:txBody>
          <a:bodyPr/>
          <a:lstStyle/>
          <a:p>
            <a:r>
              <a:rPr lang="en-GB" altLang="en-US"/>
              <a:t>Course objectives</a:t>
            </a:r>
            <a:endParaRPr lang="fr-FR" altLang="en-US"/>
          </a:p>
        </p:txBody>
      </p:sp>
      <p:sp>
        <p:nvSpPr>
          <p:cNvPr id="3" name="Content Placeholder 2">
            <a:extLst>
              <a:ext uri="{FF2B5EF4-FFF2-40B4-BE49-F238E27FC236}">
                <a16:creationId xmlns:a16="http://schemas.microsoft.com/office/drawing/2014/main" id="{C7F02B64-830A-40C6-9A09-6BC2E2475A4A}"/>
              </a:ext>
            </a:extLst>
          </p:cNvPr>
          <p:cNvSpPr>
            <a:spLocks noGrp="1"/>
          </p:cNvSpPr>
          <p:nvPr>
            <p:ph idx="1"/>
          </p:nvPr>
        </p:nvSpPr>
        <p:spPr/>
        <p:txBody>
          <a:bodyPr>
            <a:normAutofit fontScale="92500" lnSpcReduction="20000"/>
          </a:bodyPr>
          <a:lstStyle/>
          <a:p>
            <a:pPr marL="514350" indent="-514350">
              <a:buFont typeface="+mj-lt"/>
              <a:buAutoNum type="arabicPeriod"/>
              <a:defRPr/>
            </a:pPr>
            <a:r>
              <a:rPr lang="en-US" dirty="0"/>
              <a:t>Describe the anatomy and physiology of the upper and lower urinary tracts.</a:t>
            </a:r>
          </a:p>
          <a:p>
            <a:pPr>
              <a:buFont typeface="Arial" charset="0"/>
              <a:buNone/>
              <a:defRPr/>
            </a:pPr>
            <a:r>
              <a:rPr lang="en-US" dirty="0"/>
              <a:t> 2. Identify the assessment parameters used for determining the status of upper and lower urinary tract function. </a:t>
            </a:r>
          </a:p>
          <a:p>
            <a:pPr>
              <a:buFont typeface="Arial" charset="0"/>
              <a:buNone/>
              <a:defRPr/>
            </a:pPr>
            <a:r>
              <a:rPr lang="en-US" dirty="0"/>
              <a:t>3. Describe the diagnostic studies used to determine upper and lower urinary tract function.</a:t>
            </a:r>
          </a:p>
          <a:p>
            <a:pPr>
              <a:buFont typeface="Arial" charset="0"/>
              <a:buNone/>
              <a:defRPr/>
            </a:pPr>
            <a:r>
              <a:rPr lang="en-US" dirty="0"/>
              <a:t>4.State genitourinary conditions, causes, signs and symptoms and management</a:t>
            </a:r>
          </a:p>
          <a:p>
            <a:pPr marL="514350" indent="-514350">
              <a:buFont typeface="Arial" charset="0"/>
              <a:buNone/>
              <a:defRPr/>
            </a:pPr>
            <a:r>
              <a:rPr lang="en-US" dirty="0"/>
              <a:t> </a:t>
            </a:r>
            <a:endParaRPr lang="fr-F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EC8949C-9D7C-4219-A630-FBB419897037}"/>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52227" name="Content Placeholder 2">
            <a:extLst>
              <a:ext uri="{FF2B5EF4-FFF2-40B4-BE49-F238E27FC236}">
                <a16:creationId xmlns:a16="http://schemas.microsoft.com/office/drawing/2014/main" id="{3629E710-E04F-4443-993B-26A68B75EBD8}"/>
              </a:ext>
            </a:extLst>
          </p:cNvPr>
          <p:cNvSpPr>
            <a:spLocks noGrp="1"/>
          </p:cNvSpPr>
          <p:nvPr>
            <p:ph idx="1"/>
          </p:nvPr>
        </p:nvSpPr>
        <p:spPr>
          <a:xfrm>
            <a:off x="0" y="0"/>
            <a:ext cx="9144000" cy="6858000"/>
          </a:xfrm>
        </p:spPr>
        <p:txBody>
          <a:bodyPr/>
          <a:lstStyle/>
          <a:p>
            <a:pPr algn="ctr" eaLnBrk="1" hangingPunct="1">
              <a:buFont typeface="Arial" panose="020B0604020202020204" pitchFamily="34" charset="0"/>
              <a:buNone/>
            </a:pPr>
            <a:r>
              <a:rPr lang="en-US" altLang="en-US" b="1" u="sng"/>
              <a:t>HEMODIALYSIS</a:t>
            </a:r>
          </a:p>
          <a:p>
            <a:pPr eaLnBrk="1" hangingPunct="1"/>
            <a:r>
              <a:rPr lang="en-US" altLang="en-US"/>
              <a:t>Most commonly used method. </a:t>
            </a:r>
          </a:p>
          <a:p>
            <a:pPr eaLnBrk="1" hangingPunct="1"/>
            <a:r>
              <a:rPr lang="en-US" altLang="en-US"/>
              <a:t>The objectives of hemodialysis are to extract toxic nitrogenous substances from the blood and to remove excess water</a:t>
            </a:r>
          </a:p>
          <a:p>
            <a:pPr eaLnBrk="1" hangingPunct="1"/>
            <a:r>
              <a:rPr lang="en-US" altLang="en-US"/>
              <a:t> the blood, laden with toxins and nitrogenous wastes, is diverted from the patient to a machine, a dialyzer, in which the blood is cleansed and then returned to the patient.</a:t>
            </a:r>
          </a:p>
          <a:p>
            <a:pPr lvl="2" eaLnBrk="1" hangingPunct="1">
              <a:buFont typeface="Arial" panose="020B0604020202020204" pitchFamily="34" charset="0"/>
              <a:buNone/>
            </a:pPr>
            <a:endParaRPr lang="en-US" altLang="en-US" sz="3200"/>
          </a:p>
          <a:p>
            <a:pPr eaLnBrk="1" hangingPunct="1"/>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C03E94F0-8077-463D-AD3B-69A3AF5D95F5}"/>
              </a:ext>
            </a:extLst>
          </p:cNvPr>
          <p:cNvSpPr>
            <a:spLocks noGrp="1"/>
          </p:cNvSpPr>
          <p:nvPr>
            <p:ph type="title"/>
          </p:nvPr>
        </p:nvSpPr>
        <p:spPr/>
        <p:txBody>
          <a:bodyPr/>
          <a:lstStyle/>
          <a:p>
            <a:endParaRPr lang="fr-FR" altLang="en-US"/>
          </a:p>
        </p:txBody>
      </p:sp>
      <p:sp>
        <p:nvSpPr>
          <p:cNvPr id="53251" name="Content Placeholder 2">
            <a:extLst>
              <a:ext uri="{FF2B5EF4-FFF2-40B4-BE49-F238E27FC236}">
                <a16:creationId xmlns:a16="http://schemas.microsoft.com/office/drawing/2014/main" id="{D3615B46-027E-47A7-94B9-ECF7B999C455}"/>
              </a:ext>
            </a:extLst>
          </p:cNvPr>
          <p:cNvSpPr>
            <a:spLocks noGrp="1"/>
          </p:cNvSpPr>
          <p:nvPr>
            <p:ph idx="1"/>
          </p:nvPr>
        </p:nvSpPr>
        <p:spPr/>
        <p:txBody>
          <a:bodyPr/>
          <a:lstStyle/>
          <a:p>
            <a:r>
              <a:rPr lang="en-US" altLang="en-US" sz="2800"/>
              <a:t>Hemodialysis system. (A) Blood from an artery is pumped into (B) a dialyzer where it flows through the cellophane tubes, which act as the semipermeable membrane (inset). The dialysate, which has the same chemical composition as the blood except for urea and waste products, ﬂows in around the tubules. The waste products in the blood diffuse through the semipermeable membrane into the dialysate.</a:t>
            </a:r>
          </a:p>
          <a:p>
            <a:endParaRPr lang="fr-FR"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F59AECD5-9974-499D-8E1E-87952DA644A3}"/>
              </a:ext>
            </a:extLst>
          </p:cNvPr>
          <p:cNvSpPr>
            <a:spLocks noGrp="1"/>
          </p:cNvSpPr>
          <p:nvPr>
            <p:ph type="title"/>
          </p:nvPr>
        </p:nvSpPr>
        <p:spPr/>
        <p:txBody>
          <a:bodyPr/>
          <a:lstStyle/>
          <a:p>
            <a:r>
              <a:rPr lang="en-US" altLang="en-US"/>
              <a:t>components of hemodialysis</a:t>
            </a:r>
            <a:endParaRPr lang="fr-FR" altLang="en-US"/>
          </a:p>
        </p:txBody>
      </p:sp>
      <p:sp>
        <p:nvSpPr>
          <p:cNvPr id="54275" name="Content Placeholder 2">
            <a:extLst>
              <a:ext uri="{FF2B5EF4-FFF2-40B4-BE49-F238E27FC236}">
                <a16:creationId xmlns:a16="http://schemas.microsoft.com/office/drawing/2014/main" id="{C35EC975-2A09-42E6-922E-2C0A9E0B75DE}"/>
              </a:ext>
            </a:extLst>
          </p:cNvPr>
          <p:cNvSpPr>
            <a:spLocks noGrp="1"/>
          </p:cNvSpPr>
          <p:nvPr>
            <p:ph idx="1"/>
          </p:nvPr>
        </p:nvSpPr>
        <p:spPr/>
        <p:txBody>
          <a:bodyPr/>
          <a:lstStyle/>
          <a:p>
            <a:pPr eaLnBrk="1" hangingPunct="1">
              <a:buFont typeface="Arial" panose="020B0604020202020204" pitchFamily="34" charset="0"/>
              <a:buNone/>
            </a:pPr>
            <a:endParaRPr lang="en-US" altLang="en-US" sz="2800"/>
          </a:p>
          <a:p>
            <a:pPr lvl="1" eaLnBrk="1" hangingPunct="1"/>
            <a:r>
              <a:rPr lang="en-US" altLang="en-US"/>
              <a:t>Dialyser</a:t>
            </a:r>
          </a:p>
          <a:p>
            <a:pPr lvl="1" eaLnBrk="1" hangingPunct="1"/>
            <a:r>
              <a:rPr lang="en-US" altLang="en-US"/>
              <a:t>Clot &amp; bubble trap</a:t>
            </a:r>
          </a:p>
          <a:p>
            <a:pPr lvl="1" eaLnBrk="1" hangingPunct="1"/>
            <a:r>
              <a:rPr lang="en-US" altLang="en-US"/>
              <a:t>Blood pump</a:t>
            </a:r>
          </a:p>
          <a:p>
            <a:pPr lvl="1" eaLnBrk="1" hangingPunct="1"/>
            <a:r>
              <a:rPr lang="en-US" altLang="en-US"/>
              <a:t>BP monitor</a:t>
            </a:r>
          </a:p>
          <a:p>
            <a:pPr lvl="1" eaLnBrk="1" hangingPunct="1"/>
            <a:r>
              <a:rPr lang="en-US" altLang="en-US"/>
              <a:t>Dialysate flow system</a:t>
            </a:r>
          </a:p>
          <a:p>
            <a:pPr lvl="1" eaLnBrk="1" hangingPunct="1"/>
            <a:r>
              <a:rPr lang="en-US" altLang="en-US"/>
              <a:t>Blood lines, Heparin pump</a:t>
            </a:r>
          </a:p>
          <a:p>
            <a:endParaRPr lang="fr-FR"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76B76A6-FA2F-4EB7-B23E-A27D4D0C9E8A}"/>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55299" name="Content Placeholder 2">
            <a:extLst>
              <a:ext uri="{FF2B5EF4-FFF2-40B4-BE49-F238E27FC236}">
                <a16:creationId xmlns:a16="http://schemas.microsoft.com/office/drawing/2014/main" id="{6DA88363-6F05-42E8-A72F-95AF8004DAC5}"/>
              </a:ext>
            </a:extLst>
          </p:cNvPr>
          <p:cNvSpPr>
            <a:spLocks noGrp="1"/>
          </p:cNvSpPr>
          <p:nvPr>
            <p:ph idx="1"/>
          </p:nvPr>
        </p:nvSpPr>
        <p:spPr>
          <a:xfrm>
            <a:off x="0" y="0"/>
            <a:ext cx="9144000" cy="6858000"/>
          </a:xfrm>
        </p:spPr>
        <p:txBody>
          <a:bodyPr/>
          <a:lstStyle/>
          <a:p>
            <a:pPr eaLnBrk="1" hangingPunct="1">
              <a:buFont typeface="Arial" panose="020B0604020202020204" pitchFamily="34" charset="0"/>
              <a:buNone/>
            </a:pPr>
            <a:r>
              <a:rPr lang="en-US" altLang="en-US" sz="2800" b="1" u="sng"/>
              <a:t>Principles of hemodialysis:</a:t>
            </a:r>
          </a:p>
          <a:p>
            <a:pPr eaLnBrk="1" hangingPunct="1">
              <a:buFont typeface="Arial" panose="020B0604020202020204" pitchFamily="34" charset="0"/>
              <a:buNone/>
            </a:pPr>
            <a:r>
              <a:rPr lang="en-US" altLang="en-US" sz="2800" b="1" u="sng"/>
              <a:t>Diffusion</a:t>
            </a:r>
          </a:p>
          <a:p>
            <a:pPr eaLnBrk="1" hangingPunct="1"/>
            <a:r>
              <a:rPr lang="en-US" altLang="en-US" sz="2800"/>
              <a:t>Toxins and wastes in the blood are removed by diffusion from an area of higher concentration in the blood to an area of lower concentration in the </a:t>
            </a:r>
            <a:r>
              <a:rPr lang="en-US" altLang="en-US" sz="2800" b="1"/>
              <a:t>dialysate.</a:t>
            </a:r>
          </a:p>
          <a:p>
            <a:pPr eaLnBrk="1" hangingPunct="1">
              <a:buFont typeface="Arial" panose="020B0604020202020204" pitchFamily="34" charset="0"/>
              <a:buNone/>
            </a:pPr>
            <a:r>
              <a:rPr lang="en-US" altLang="en-US" sz="2800" b="1" u="sng"/>
              <a:t>Osmosis</a:t>
            </a:r>
          </a:p>
          <a:p>
            <a:pPr eaLnBrk="1" hangingPunct="1"/>
            <a:r>
              <a:rPr lang="en-US" altLang="en-US" sz="2800"/>
              <a:t>Movement of a solvent such as water across a semi permeable membrane from areas of higher solute(blood) to areas of low concentration (dialysate).</a:t>
            </a:r>
          </a:p>
          <a:p>
            <a:pPr eaLnBrk="1" hangingPunct="1">
              <a:buFont typeface="Arial" panose="020B0604020202020204" pitchFamily="34" charset="0"/>
              <a:buNone/>
            </a:pPr>
            <a:r>
              <a:rPr lang="en-US" altLang="en-US" sz="2800" b="1" u="sng"/>
              <a:t>Ultrafiltration</a:t>
            </a:r>
          </a:p>
          <a:p>
            <a:pPr eaLnBrk="1" hangingPunct="1"/>
            <a:r>
              <a:rPr lang="en-US" altLang="en-US" sz="2800"/>
              <a:t>Movement of a fluid across a semi permeable membrane from a high pressure area to a low pressure area. It is more efficient in removal of water than osmosis. is ac- complished by applying negative pressure or a suctioning force to the dialysis membrane</a:t>
            </a:r>
          </a:p>
          <a:p>
            <a:pPr eaLnBrk="1" hangingPunct="1"/>
            <a:endParaRPr lang="en-US" altLang="en-US"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24242D01-296F-471F-9EEA-19B147EF5F1B}"/>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56323" name="Content Placeholder 2">
            <a:extLst>
              <a:ext uri="{FF2B5EF4-FFF2-40B4-BE49-F238E27FC236}">
                <a16:creationId xmlns:a16="http://schemas.microsoft.com/office/drawing/2014/main" id="{3B0FD4E7-684F-4AB9-91C8-5885032F11F8}"/>
              </a:ext>
            </a:extLst>
          </p:cNvPr>
          <p:cNvSpPr>
            <a:spLocks noGrp="1"/>
          </p:cNvSpPr>
          <p:nvPr>
            <p:ph idx="1"/>
          </p:nvPr>
        </p:nvSpPr>
        <p:spPr>
          <a:xfrm>
            <a:off x="0" y="0"/>
            <a:ext cx="9144000" cy="6858000"/>
          </a:xfrm>
        </p:spPr>
        <p:txBody>
          <a:bodyPr/>
          <a:lstStyle/>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Treatment usually occurs three times a week for 3 – 4 hours per treatment. The body’s buffer system is mainted using a dialysate bath made up of bicarbonate ( most common) or acetate which is metabolised to form bicarbonate.</a:t>
            </a:r>
          </a:p>
          <a:p>
            <a:pPr eaLnBrk="1" hangingPunct="1"/>
            <a:r>
              <a:rPr lang="en-US" altLang="en-US"/>
              <a:t>The cleaned blood is returned to the body after the removal of many waste products and the restoration of electrolyte balance.</a:t>
            </a:r>
          </a:p>
          <a:p>
            <a:pPr eaLnBrk="1" hangingPunct="1">
              <a:buFont typeface="Arial" panose="020B0604020202020204" pitchFamily="34" charset="0"/>
              <a:buNone/>
            </a:pPr>
            <a:r>
              <a:rPr lang="en-US" altLang="en-US">
                <a:solidFill>
                  <a:srgbClr val="FF0000"/>
                </a:solidFill>
              </a:rPr>
              <a:t>Basic diagram of a hemodialyser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A5F27C28-47A1-43BE-97E0-2EC382BEF9C7}"/>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pic>
        <p:nvPicPr>
          <p:cNvPr id="57347" name="Content Placeholder 3" descr="400px-Hemodialysis-en_svg.png">
            <a:extLst>
              <a:ext uri="{FF2B5EF4-FFF2-40B4-BE49-F238E27FC236}">
                <a16:creationId xmlns:a16="http://schemas.microsoft.com/office/drawing/2014/main" id="{61D2A800-8A5E-4CD1-BD70-45FCACB3D1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2400" y="152400"/>
            <a:ext cx="8763000" cy="6705600"/>
          </a:xfr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7" descr="Image:Hemodialysismachine.jpg">
            <a:hlinkClick r:id="rId2"/>
            <a:extLst>
              <a:ext uri="{FF2B5EF4-FFF2-40B4-BE49-F238E27FC236}">
                <a16:creationId xmlns:a16="http://schemas.microsoft.com/office/drawing/2014/main" id="{6536A4C2-30AF-45DC-B136-AC1AB7499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33400"/>
            <a:ext cx="84582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227D1869-2D4C-4CE1-A1DB-7918BFA0D061}"/>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55299" name="Content Placeholder 2">
            <a:extLst>
              <a:ext uri="{FF2B5EF4-FFF2-40B4-BE49-F238E27FC236}">
                <a16:creationId xmlns:a16="http://schemas.microsoft.com/office/drawing/2014/main" id="{8CC5715D-1877-40D3-B479-BB795366438A}"/>
              </a:ext>
            </a:extLst>
          </p:cNvPr>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sz="2800" b="1" u="sng" dirty="0"/>
              <a:t>Vascular access:</a:t>
            </a:r>
          </a:p>
          <a:p>
            <a:pPr marL="571500" indent="-514350" eaLnBrk="1" fontAlgn="auto" hangingPunct="1">
              <a:spcAft>
                <a:spcPts val="0"/>
              </a:spcAft>
              <a:buClr>
                <a:schemeClr val="accent3"/>
              </a:buClr>
              <a:buFont typeface="+mj-lt"/>
              <a:buAutoNum type="romanUcPeriod"/>
              <a:defRPr/>
            </a:pPr>
            <a:r>
              <a:rPr lang="en-US" sz="2800" b="1" u="sng" dirty="0"/>
              <a:t>Use of large veins:</a:t>
            </a:r>
          </a:p>
          <a:p>
            <a:pPr marL="571500" indent="-514350" eaLnBrk="1" fontAlgn="auto" hangingPunct="1">
              <a:spcAft>
                <a:spcPts val="0"/>
              </a:spcAft>
              <a:buClr>
                <a:schemeClr val="accent3"/>
              </a:buClr>
              <a:defRPr/>
            </a:pPr>
            <a:r>
              <a:rPr lang="en-US" sz="2800" dirty="0"/>
              <a:t>Used in immediate access to the patients circulation for acute hemodialysis &amp; is achieved by inserting a double lumen catheter into the </a:t>
            </a:r>
            <a:r>
              <a:rPr lang="en-US" sz="2800" dirty="0" err="1"/>
              <a:t>subclavian</a:t>
            </a:r>
            <a:r>
              <a:rPr lang="en-US" sz="2800" dirty="0"/>
              <a:t>, internal jugular &amp; femoral vein.</a:t>
            </a:r>
          </a:p>
          <a:p>
            <a:pPr marL="571500" indent="-571500" eaLnBrk="1" fontAlgn="auto" hangingPunct="1">
              <a:spcAft>
                <a:spcPts val="0"/>
              </a:spcAft>
              <a:buClr>
                <a:schemeClr val="accent3"/>
              </a:buClr>
              <a:buFont typeface="Arial" charset="0"/>
              <a:buAutoNum type="romanUcPeriod" startAt="2"/>
              <a:defRPr/>
            </a:pPr>
            <a:r>
              <a:rPr lang="en-US" sz="2800" b="1" u="sng" dirty="0" err="1"/>
              <a:t>Arteriovenous</a:t>
            </a:r>
            <a:r>
              <a:rPr lang="en-US" sz="2800" b="1" u="sng" dirty="0"/>
              <a:t> fistula:</a:t>
            </a:r>
          </a:p>
          <a:p>
            <a:pPr marL="571500" indent="-571500" eaLnBrk="1" fontAlgn="auto" hangingPunct="1">
              <a:spcAft>
                <a:spcPts val="0"/>
              </a:spcAft>
              <a:buClr>
                <a:schemeClr val="accent3"/>
              </a:buClr>
              <a:defRPr/>
            </a:pPr>
            <a:r>
              <a:rPr lang="en-US" sz="2800" dirty="0"/>
              <a:t>It is the preferred method of permanent access.</a:t>
            </a:r>
          </a:p>
          <a:p>
            <a:pPr marL="274320" indent="-274320" eaLnBrk="1" fontAlgn="auto" hangingPunct="1">
              <a:spcAft>
                <a:spcPts val="0"/>
              </a:spcAft>
              <a:buClr>
                <a:schemeClr val="accent3"/>
              </a:buClr>
              <a:buFont typeface="Arial" charset="0"/>
              <a:buNone/>
              <a:defRPr/>
            </a:pPr>
            <a:r>
              <a:rPr lang="en-US" sz="2800" dirty="0"/>
              <a:t>It is created surgically usually in the forearm by </a:t>
            </a:r>
            <a:r>
              <a:rPr lang="en-US" sz="2800" dirty="0" err="1"/>
              <a:t>anastomosing</a:t>
            </a:r>
            <a:r>
              <a:rPr lang="en-US" sz="2800" dirty="0"/>
              <a:t>(joining) an artery to a vein, either side to side or end to side</a:t>
            </a:r>
          </a:p>
          <a:p>
            <a:pPr marL="274320" indent="-274320" eaLnBrk="1" fontAlgn="auto" hangingPunct="1">
              <a:spcAft>
                <a:spcPts val="0"/>
              </a:spcAft>
              <a:buClr>
                <a:schemeClr val="accent3"/>
              </a:buClr>
              <a:buFont typeface="Arial" charset="0"/>
              <a:buNone/>
              <a:defRPr/>
            </a:pPr>
            <a:r>
              <a:rPr lang="en-US" sz="2800" b="1" u="sng" dirty="0"/>
              <a:t> </a:t>
            </a:r>
            <a:r>
              <a:rPr lang="en-US" sz="2800" b="1" u="sng" dirty="0" err="1"/>
              <a:t>Arteriovenous</a:t>
            </a:r>
            <a:r>
              <a:rPr lang="en-US" sz="2800" b="1" u="sng" dirty="0"/>
              <a:t> graft:</a:t>
            </a:r>
          </a:p>
          <a:p>
            <a:pPr marL="274320" indent="-274320" eaLnBrk="1" fontAlgn="auto" hangingPunct="1">
              <a:spcAft>
                <a:spcPts val="0"/>
              </a:spcAft>
              <a:buClr>
                <a:schemeClr val="accent3"/>
              </a:buClr>
              <a:defRPr/>
            </a:pPr>
            <a:r>
              <a:rPr lang="en-US" sz="2800" dirty="0"/>
              <a:t>It is created subcutaneously using biologic or synthetic graft material interposing between an artery and a vein</a:t>
            </a:r>
          </a:p>
          <a:p>
            <a:pPr marL="571500" indent="-571500" eaLnBrk="1" fontAlgn="auto" hangingPunct="1">
              <a:spcAft>
                <a:spcPts val="0"/>
              </a:spcAft>
              <a:buClr>
                <a:schemeClr val="accent3"/>
              </a:buClr>
              <a:defRPr/>
            </a:pPr>
            <a:endParaRPr lang="en-US" sz="2800" dirty="0"/>
          </a:p>
          <a:p>
            <a:pPr marL="571500" indent="-514350" eaLnBrk="1" fontAlgn="auto" hangingPunct="1">
              <a:spcAft>
                <a:spcPts val="0"/>
              </a:spcAft>
              <a:buClr>
                <a:schemeClr val="accent3"/>
              </a:buClr>
              <a:defRPr/>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D7A50AE6-799B-469C-AA4B-8FAB51EB907C}"/>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58371" name="Content Placeholder 2">
            <a:extLst>
              <a:ext uri="{FF2B5EF4-FFF2-40B4-BE49-F238E27FC236}">
                <a16:creationId xmlns:a16="http://schemas.microsoft.com/office/drawing/2014/main" id="{6C4ABF2D-DD32-48BB-9A61-235DFC97B352}"/>
              </a:ext>
            </a:extLst>
          </p:cNvPr>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a:t>Complications of hemodialysis:</a:t>
            </a:r>
          </a:p>
          <a:p>
            <a:pPr marL="514350" indent="-514350" eaLnBrk="1" fontAlgn="auto" hangingPunct="1">
              <a:spcAft>
                <a:spcPts val="0"/>
              </a:spcAft>
              <a:buClr>
                <a:schemeClr val="accent3"/>
              </a:buClr>
              <a:buFont typeface="+mj-lt"/>
              <a:buAutoNum type="arabicPeriod"/>
              <a:defRPr/>
            </a:pPr>
            <a:r>
              <a:rPr lang="en-US" dirty="0"/>
              <a:t>Disturbance of lipid metabolism – </a:t>
            </a:r>
            <a:r>
              <a:rPr lang="en-US" b="1" dirty="0" err="1"/>
              <a:t>hypertryglyceridemia</a:t>
            </a:r>
            <a:r>
              <a:rPr lang="en-US" b="1" dirty="0"/>
              <a:t>.</a:t>
            </a:r>
          </a:p>
          <a:p>
            <a:pPr marL="514350" indent="-514350" eaLnBrk="1" fontAlgn="auto" hangingPunct="1">
              <a:spcAft>
                <a:spcPts val="0"/>
              </a:spcAft>
              <a:buClr>
                <a:schemeClr val="accent3"/>
              </a:buClr>
              <a:buFont typeface="+mj-lt"/>
              <a:buAutoNum type="arabicPeriod"/>
              <a:defRPr/>
            </a:pPr>
            <a:r>
              <a:rPr lang="en-US" dirty="0"/>
              <a:t>Gastric ulcers</a:t>
            </a:r>
          </a:p>
          <a:p>
            <a:pPr marL="514350" indent="-514350" eaLnBrk="1" fontAlgn="auto" hangingPunct="1">
              <a:spcAft>
                <a:spcPts val="0"/>
              </a:spcAft>
              <a:buClr>
                <a:schemeClr val="accent3"/>
              </a:buClr>
              <a:buFont typeface="+mj-lt"/>
              <a:buAutoNum type="arabicPeriod"/>
              <a:defRPr/>
            </a:pPr>
            <a:r>
              <a:rPr lang="en-US" dirty="0"/>
              <a:t>Disturbed calcium metabolism</a:t>
            </a:r>
          </a:p>
          <a:p>
            <a:pPr marL="514350" indent="-514350" eaLnBrk="1" fontAlgn="auto" hangingPunct="1">
              <a:spcAft>
                <a:spcPts val="0"/>
              </a:spcAft>
              <a:buClr>
                <a:schemeClr val="accent3"/>
              </a:buClr>
              <a:buFont typeface="+mj-lt"/>
              <a:buAutoNum type="arabicPeriod"/>
              <a:defRPr/>
            </a:pPr>
            <a:r>
              <a:rPr lang="en-US" dirty="0"/>
              <a:t>Sleep disturbance</a:t>
            </a:r>
          </a:p>
          <a:p>
            <a:pPr marL="514350" indent="-514350" eaLnBrk="1" fontAlgn="auto" hangingPunct="1">
              <a:spcAft>
                <a:spcPts val="0"/>
              </a:spcAft>
              <a:buClr>
                <a:schemeClr val="accent3"/>
              </a:buClr>
              <a:buFont typeface="+mj-lt"/>
              <a:buAutoNum type="arabicPeriod"/>
              <a:defRPr/>
            </a:pPr>
            <a:r>
              <a:rPr lang="en-US" dirty="0"/>
              <a:t>Painful muscle cramping due to rapid fluid shift from the </a:t>
            </a:r>
            <a:r>
              <a:rPr lang="en-US" dirty="0" err="1"/>
              <a:t>extravascular</a:t>
            </a:r>
            <a:r>
              <a:rPr lang="en-US" dirty="0"/>
              <a:t> space.</a:t>
            </a:r>
          </a:p>
          <a:p>
            <a:pPr marL="514350" indent="-514350" eaLnBrk="1" fontAlgn="auto" hangingPunct="1">
              <a:spcAft>
                <a:spcPts val="0"/>
              </a:spcAft>
              <a:buClr>
                <a:schemeClr val="accent3"/>
              </a:buClr>
              <a:buFont typeface="+mj-lt"/>
              <a:buAutoNum type="arabicPeriod"/>
              <a:defRPr/>
            </a:pPr>
            <a:r>
              <a:rPr lang="en-US" dirty="0"/>
              <a:t>Hypotension if too much fluid is eliminated.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09A815DD-3D14-46BA-882E-9C4D099F71E0}"/>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61443" name="Content Placeholder 2">
            <a:extLst>
              <a:ext uri="{FF2B5EF4-FFF2-40B4-BE49-F238E27FC236}">
                <a16:creationId xmlns:a16="http://schemas.microsoft.com/office/drawing/2014/main" id="{EEDB531E-6565-4564-B14E-81F21FEF6698}"/>
              </a:ext>
            </a:extLst>
          </p:cNvPr>
          <p:cNvSpPr>
            <a:spLocks noGrp="1"/>
          </p:cNvSpPr>
          <p:nvPr>
            <p:ph idx="1"/>
          </p:nvPr>
        </p:nvSpPr>
        <p:spPr>
          <a:xfrm>
            <a:off x="0" y="0"/>
            <a:ext cx="9144000" cy="6858000"/>
          </a:xfrm>
        </p:spPr>
        <p:txBody>
          <a:bodyPr/>
          <a:lstStyle/>
          <a:p>
            <a:pPr marL="514350" indent="-514350" eaLnBrk="1" hangingPunct="1">
              <a:buFont typeface="Arial" panose="020B0604020202020204" pitchFamily="34" charset="0"/>
              <a:buAutoNum type="arabicPeriod" startAt="7"/>
            </a:pPr>
            <a:r>
              <a:rPr lang="en-US" altLang="en-US"/>
              <a:t>Blood loss if blood lines separate or dialysis needles dislodge.</a:t>
            </a:r>
          </a:p>
          <a:p>
            <a:pPr marL="514350" indent="-514350" eaLnBrk="1" hangingPunct="1">
              <a:buFont typeface="Arial" panose="020B0604020202020204" pitchFamily="34" charset="0"/>
              <a:buAutoNum type="arabicPeriod" startAt="7"/>
            </a:pPr>
            <a:r>
              <a:rPr lang="en-US" altLang="en-US"/>
              <a:t>Air embolism- rare- but can occur if air enters the vascular system .</a:t>
            </a:r>
          </a:p>
          <a:p>
            <a:pPr marL="514350" indent="-514350" eaLnBrk="1" hangingPunct="1">
              <a:buFont typeface="Arial" panose="020B0604020202020204" pitchFamily="34" charset="0"/>
              <a:buAutoNum type="arabicPeriod" startAt="7"/>
            </a:pPr>
            <a:r>
              <a:rPr lang="en-US" altLang="en-US"/>
              <a:t>Dysrythmias</a:t>
            </a:r>
          </a:p>
          <a:p>
            <a:pPr marL="514350" indent="-514350" eaLnBrk="1" hangingPunct="1">
              <a:buFont typeface="Arial" panose="020B0604020202020204" pitchFamily="34" charset="0"/>
              <a:buNone/>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3DA4253-9724-4F07-9F13-F4EC157D3C2C}"/>
              </a:ext>
            </a:extLst>
          </p:cNvPr>
          <p:cNvSpPr>
            <a:spLocks noGrp="1"/>
          </p:cNvSpPr>
          <p:nvPr>
            <p:ph type="title"/>
          </p:nvPr>
        </p:nvSpPr>
        <p:spPr/>
        <p:txBody>
          <a:bodyPr/>
          <a:lstStyle/>
          <a:p>
            <a:r>
              <a:rPr lang="en-GB" altLang="en-US" sz="3200">
                <a:latin typeface="Times New Roman" panose="02020603050405020304" pitchFamily="18" charset="0"/>
                <a:cs typeface="Times New Roman" panose="02020603050405020304" pitchFamily="18" charset="0"/>
              </a:rPr>
              <a:t>Review of anatomy and physiology</a:t>
            </a:r>
            <a:endParaRPr lang="fr-FR" altLang="en-US" sz="3200">
              <a:latin typeface="Times New Roman" panose="02020603050405020304" pitchFamily="18" charset="0"/>
              <a:cs typeface="Times New Roman" panose="02020603050405020304" pitchFamily="18" charset="0"/>
            </a:endParaRPr>
          </a:p>
        </p:txBody>
      </p:sp>
      <p:sp>
        <p:nvSpPr>
          <p:cNvPr id="7171" name="Content Placeholder 2">
            <a:extLst>
              <a:ext uri="{FF2B5EF4-FFF2-40B4-BE49-F238E27FC236}">
                <a16:creationId xmlns:a16="http://schemas.microsoft.com/office/drawing/2014/main" id="{8A758144-AC47-4CF4-B9C0-94A213E4C1BA}"/>
              </a:ext>
            </a:extLst>
          </p:cNvPr>
          <p:cNvSpPr>
            <a:spLocks noGrp="1"/>
          </p:cNvSpPr>
          <p:nvPr>
            <p:ph idx="1"/>
          </p:nvPr>
        </p:nvSpPr>
        <p:spPr/>
        <p:txBody>
          <a:bodyPr/>
          <a:lstStyle/>
          <a:p>
            <a:r>
              <a:rPr lang="en-US" altLang="en-US" sz="2400"/>
              <a:t>The urinary system comprises the kidneys, ureters, bladder, and urethra. </a:t>
            </a:r>
          </a:p>
          <a:p>
            <a:pPr>
              <a:buFont typeface="Arial" panose="020B0604020202020204" pitchFamily="34" charset="0"/>
              <a:buNone/>
            </a:pPr>
            <a:r>
              <a:rPr lang="en-US" altLang="en-US" sz="2400" b="1"/>
              <a:t>Kidneys</a:t>
            </a:r>
          </a:p>
          <a:p>
            <a:r>
              <a:rPr lang="en-US" altLang="en-US" sz="2400"/>
              <a:t>The kidneys are a paired organs located retro-peritoneally from the  </a:t>
            </a:r>
            <a:r>
              <a:rPr lang="en-US" altLang="en-US" sz="2400" b="1"/>
              <a:t>T12</a:t>
            </a:r>
            <a:r>
              <a:rPr lang="en-US" altLang="en-US" sz="2400"/>
              <a:t> to the </a:t>
            </a:r>
            <a:r>
              <a:rPr lang="en-US" altLang="en-US" sz="2400" b="1"/>
              <a:t>L3 </a:t>
            </a:r>
            <a:r>
              <a:rPr lang="en-US" altLang="en-US" sz="2400"/>
              <a:t>in the adult. They are surrounded by a fibrous capsule .It consists of distinct regions, the </a:t>
            </a:r>
            <a:r>
              <a:rPr lang="en-US" altLang="en-US" sz="2400" b="1"/>
              <a:t>renal paren- chyma </a:t>
            </a:r>
            <a:r>
              <a:rPr lang="en-US" altLang="en-US" sz="2400"/>
              <a:t>and the </a:t>
            </a:r>
            <a:r>
              <a:rPr lang="en-US" altLang="en-US" sz="2400" b="1"/>
              <a:t>renal pelvis</a:t>
            </a:r>
            <a:r>
              <a:rPr lang="en-US" altLang="en-US" sz="2400"/>
              <a:t>. </a:t>
            </a:r>
          </a:p>
          <a:p>
            <a:r>
              <a:rPr lang="en-US" altLang="en-US" sz="2400" b="1"/>
              <a:t>The renal parenchyma </a:t>
            </a:r>
            <a:r>
              <a:rPr lang="en-US" altLang="en-US" sz="2400"/>
              <a:t>is divided into the </a:t>
            </a:r>
            <a:r>
              <a:rPr lang="en-US" altLang="en-US" sz="2400" b="1"/>
              <a:t>cortex </a:t>
            </a:r>
            <a:r>
              <a:rPr lang="en-US" altLang="en-US" sz="2400"/>
              <a:t>and the </a:t>
            </a:r>
            <a:r>
              <a:rPr lang="en-US" altLang="en-US" sz="2400" b="1"/>
              <a:t>medulla</a:t>
            </a:r>
            <a:r>
              <a:rPr lang="en-US" altLang="en-US" sz="2400"/>
              <a:t>. The cortex contains the </a:t>
            </a:r>
            <a:r>
              <a:rPr lang="en-US" altLang="en-US" sz="2400" b="1"/>
              <a:t>glomerul</a:t>
            </a:r>
            <a:r>
              <a:rPr lang="en-US" altLang="en-US" sz="2400"/>
              <a:t>i, </a:t>
            </a:r>
            <a:r>
              <a:rPr lang="en-US" altLang="en-US" sz="2400" b="1"/>
              <a:t>proximal and distal tubules</a:t>
            </a:r>
            <a:r>
              <a:rPr lang="en-US" altLang="en-US" sz="2400"/>
              <a:t>, and </a:t>
            </a:r>
            <a:r>
              <a:rPr lang="en-US" altLang="en-US" sz="2400" b="1"/>
              <a:t>cortical collecting ducts and their adjacent peritubular capillaries</a:t>
            </a:r>
            <a:r>
              <a:rPr lang="en-US" altLang="en-US" sz="2400"/>
              <a:t>.</a:t>
            </a:r>
          </a:p>
          <a:p>
            <a:r>
              <a:rPr lang="en-US" altLang="en-US" sz="2400"/>
              <a:t> </a:t>
            </a:r>
          </a:p>
          <a:p>
            <a:endParaRPr lang="fr-FR" altLang="en-U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7F480F67-9522-4DB1-8480-A4A9378DA62F}"/>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60419" name="Content Placeholder 2">
            <a:extLst>
              <a:ext uri="{FF2B5EF4-FFF2-40B4-BE49-F238E27FC236}">
                <a16:creationId xmlns:a16="http://schemas.microsoft.com/office/drawing/2014/main" id="{4C344152-4399-4DD1-8977-5CD51723940A}"/>
              </a:ext>
            </a:extLst>
          </p:cNvPr>
          <p:cNvSpPr>
            <a:spLocks noGrp="1"/>
          </p:cNvSpPr>
          <p:nvPr>
            <p:ph idx="1"/>
          </p:nvPr>
        </p:nvSpPr>
        <p:spPr>
          <a:xfrm>
            <a:off x="0" y="0"/>
            <a:ext cx="9144000" cy="6858000"/>
          </a:xfrm>
        </p:spPr>
        <p:txBody>
          <a:bodyPr rtlCol="0">
            <a:normAutofit lnSpcReduction="10000"/>
          </a:bodyPr>
          <a:lstStyle/>
          <a:p>
            <a:pPr marL="274320" indent="-274320" algn="ctr" eaLnBrk="1" fontAlgn="auto" hangingPunct="1">
              <a:spcAft>
                <a:spcPts val="0"/>
              </a:spcAft>
              <a:buClr>
                <a:schemeClr val="accent3"/>
              </a:buClr>
              <a:buFont typeface="Arial" charset="0"/>
              <a:buNone/>
              <a:defRPr/>
            </a:pPr>
            <a:r>
              <a:rPr lang="en-US" b="1" u="sng" dirty="0"/>
              <a:t>PERITONEAL DIALYSIS</a:t>
            </a:r>
          </a:p>
          <a:p>
            <a:pPr marL="274320" indent="-274320" eaLnBrk="1" fontAlgn="auto" hangingPunct="1">
              <a:spcAft>
                <a:spcPts val="0"/>
              </a:spcAft>
              <a:buClr>
                <a:schemeClr val="accent3"/>
              </a:buClr>
              <a:defRPr/>
            </a:pPr>
            <a:r>
              <a:rPr lang="en-US" dirty="0"/>
              <a:t>The goal is to remove toxic substances, metabolic wastes &amp; reestablishing normal fluid &amp; electrolyte balance.</a:t>
            </a:r>
          </a:p>
          <a:p>
            <a:pPr marL="274320" indent="-274320" eaLnBrk="1" fontAlgn="auto" hangingPunct="1">
              <a:spcAft>
                <a:spcPts val="0"/>
              </a:spcAft>
              <a:buClr>
                <a:schemeClr val="accent3"/>
              </a:buClr>
              <a:buFont typeface="Arial" charset="0"/>
              <a:buNone/>
              <a:defRPr/>
            </a:pPr>
            <a:r>
              <a:rPr lang="en-US" b="1" u="sng" dirty="0"/>
              <a:t>Indications:</a:t>
            </a:r>
          </a:p>
          <a:p>
            <a:pPr marL="514350" indent="-514350" eaLnBrk="1" fontAlgn="auto" hangingPunct="1">
              <a:spcAft>
                <a:spcPts val="0"/>
              </a:spcAft>
              <a:buClr>
                <a:schemeClr val="accent3"/>
              </a:buClr>
              <a:buFont typeface="+mj-lt"/>
              <a:buAutoNum type="arabicPeriod"/>
              <a:defRPr/>
            </a:pPr>
            <a:r>
              <a:rPr lang="en-US" dirty="0"/>
              <a:t>Patients with renal failure unable or unwilling to undergo hemodialysis or renal transplant.</a:t>
            </a:r>
          </a:p>
          <a:p>
            <a:pPr marL="514350" indent="-514350" eaLnBrk="1" fontAlgn="auto" hangingPunct="1">
              <a:spcAft>
                <a:spcPts val="0"/>
              </a:spcAft>
              <a:buClr>
                <a:schemeClr val="accent3"/>
              </a:buClr>
              <a:buFont typeface="+mj-lt"/>
              <a:buAutoNum type="arabicPeriod"/>
              <a:defRPr/>
            </a:pPr>
            <a:r>
              <a:rPr lang="en-US" dirty="0"/>
              <a:t>Patients susceptible to rapid fluid &amp; electrolyte, &amp; metabolic changes that occur with hemodialysis.</a:t>
            </a:r>
          </a:p>
          <a:p>
            <a:pPr marL="514350" indent="-514350" eaLnBrk="1" fontAlgn="auto" hangingPunct="1">
              <a:spcAft>
                <a:spcPts val="0"/>
              </a:spcAft>
              <a:buClr>
                <a:schemeClr val="accent3"/>
              </a:buClr>
              <a:buFont typeface="+mj-lt"/>
              <a:buAutoNum type="arabicPeriod"/>
              <a:defRPr/>
            </a:pPr>
            <a:r>
              <a:rPr lang="en-US" dirty="0"/>
              <a:t>Patients at risk of adverse effects of systemic heparin.</a:t>
            </a:r>
          </a:p>
          <a:p>
            <a:pPr marL="514350" indent="-514350" eaLnBrk="1" fontAlgn="auto" hangingPunct="1">
              <a:spcAft>
                <a:spcPts val="0"/>
              </a:spcAft>
              <a:buClr>
                <a:schemeClr val="accent3"/>
              </a:buClr>
              <a:defRPr/>
            </a:pPr>
            <a:r>
              <a:rPr lang="en-US" dirty="0"/>
              <a:t>With peritoneal dialysis, it takes 36 – 48 hours to achieve what hemodialysis accomplishes in 6 – 8 hours.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5B8F6982-C815-4792-867D-1527F3E2F7B4}"/>
              </a:ext>
            </a:extLst>
          </p:cNvPr>
          <p:cNvSpPr>
            <a:spLocks noGrp="1"/>
          </p:cNvSpPr>
          <p:nvPr>
            <p:ph type="title"/>
          </p:nvPr>
        </p:nvSpPr>
        <p:spPr/>
        <p:txBody>
          <a:bodyPr/>
          <a:lstStyle/>
          <a:p>
            <a:r>
              <a:rPr lang="en-US" altLang="en-US"/>
              <a:t>Underlying Principles</a:t>
            </a:r>
          </a:p>
        </p:txBody>
      </p:sp>
      <p:sp>
        <p:nvSpPr>
          <p:cNvPr id="63491" name="Content Placeholder 2">
            <a:extLst>
              <a:ext uri="{FF2B5EF4-FFF2-40B4-BE49-F238E27FC236}">
                <a16:creationId xmlns:a16="http://schemas.microsoft.com/office/drawing/2014/main" id="{A6DAE957-7F98-4002-90D7-56CC4F08FE47}"/>
              </a:ext>
            </a:extLst>
          </p:cNvPr>
          <p:cNvSpPr>
            <a:spLocks noGrp="1"/>
          </p:cNvSpPr>
          <p:nvPr>
            <p:ph idx="1"/>
          </p:nvPr>
        </p:nvSpPr>
        <p:spPr/>
        <p:txBody>
          <a:bodyPr/>
          <a:lstStyle/>
          <a:p>
            <a:r>
              <a:rPr lang="en-US" altLang="en-US" sz="2800"/>
              <a:t>the </a:t>
            </a:r>
            <a:r>
              <a:rPr lang="en-US" altLang="en-US" sz="2800" b="1"/>
              <a:t>peritoneum</a:t>
            </a:r>
            <a:r>
              <a:rPr lang="en-US" altLang="en-US" sz="2800"/>
              <a:t>, serves as the </a:t>
            </a:r>
            <a:r>
              <a:rPr lang="en-US" altLang="en-US" sz="2800" b="1"/>
              <a:t>semipermeable</a:t>
            </a:r>
            <a:r>
              <a:rPr lang="en-US" altLang="en-US" sz="2800"/>
              <a:t> membrane.. Sterile dialysate ﬂuid is introduced into the peritoneal cavity through an abdominal catheter at intervals. Urea and creatinine, metabolic end products are cleared from the blood by </a:t>
            </a:r>
            <a:r>
              <a:rPr lang="en-US" altLang="en-US" sz="2800" b="1"/>
              <a:t>diffusion</a:t>
            </a:r>
            <a:r>
              <a:rPr lang="en-US" altLang="en-US" sz="2800"/>
              <a:t> and </a:t>
            </a:r>
            <a:r>
              <a:rPr lang="en-US" altLang="en-US" sz="2800" b="1"/>
              <a:t>osmosis </a:t>
            </a:r>
            <a:r>
              <a:rPr lang="en-US" altLang="en-US" sz="2800"/>
              <a:t>as waste products,move from an area of higher concentration (the </a:t>
            </a:r>
            <a:r>
              <a:rPr lang="en-US" altLang="en-US" sz="2800" b="1"/>
              <a:t>peritoneal blood supply</a:t>
            </a:r>
            <a:r>
              <a:rPr lang="en-US" altLang="en-US" sz="2800"/>
              <a:t>) to an area of lower concentration (the peritoneal cavity) across a semipermeable membrane (the peritoneal membrane)</a:t>
            </a:r>
          </a:p>
          <a:p>
            <a:endParaRPr lang="fr-FR" altLang="en-US" sz="24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61DB8F01-C32A-42E5-BF7D-CA7387468D55}"/>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8B095D99-2348-4F25-AB9E-7CB0A3972380}"/>
              </a:ext>
            </a:extLst>
          </p:cNvPr>
          <p:cNvSpPr>
            <a:spLocks noGrp="1"/>
          </p:cNvSpPr>
          <p:nvPr>
            <p:ph idx="1"/>
          </p:nvPr>
        </p:nvSpPr>
        <p:spPr>
          <a:xfrm>
            <a:off x="0" y="152400"/>
            <a:ext cx="8991600" cy="6705600"/>
          </a:xfrm>
        </p:spPr>
        <p:txBody>
          <a:bodyPr rtlCol="0">
            <a:normAutofit/>
          </a:bodyPr>
          <a:lstStyle/>
          <a:p>
            <a:pPr marL="274320" indent="-274320" eaLnBrk="1" fontAlgn="auto" hangingPunct="1">
              <a:spcAft>
                <a:spcPts val="0"/>
              </a:spcAft>
              <a:buClr>
                <a:schemeClr val="accent3"/>
              </a:buClr>
              <a:defRPr/>
            </a:pPr>
            <a:endParaRPr lang="en-US" dirty="0"/>
          </a:p>
          <a:p>
            <a:pPr marL="274320" indent="-274320" eaLnBrk="1" fontAlgn="auto" hangingPunct="1">
              <a:spcAft>
                <a:spcPts val="0"/>
              </a:spcAft>
              <a:buClr>
                <a:schemeClr val="accent3"/>
              </a:buClr>
              <a:buFont typeface="Arial" charset="0"/>
              <a:buNone/>
              <a:defRPr/>
            </a:pPr>
            <a:r>
              <a:rPr lang="en-US" b="1" u="sng" dirty="0"/>
              <a:t>Complications:</a:t>
            </a:r>
          </a:p>
          <a:p>
            <a:pPr marL="514350" indent="-514350" eaLnBrk="1" fontAlgn="auto" hangingPunct="1">
              <a:spcAft>
                <a:spcPts val="0"/>
              </a:spcAft>
              <a:buClr>
                <a:schemeClr val="accent3"/>
              </a:buClr>
              <a:buFont typeface="+mj-lt"/>
              <a:buAutoNum type="arabicPeriod"/>
              <a:defRPr/>
            </a:pPr>
            <a:r>
              <a:rPr lang="en-US" dirty="0"/>
              <a:t>Peritonitis commonly</a:t>
            </a:r>
          </a:p>
          <a:p>
            <a:pPr marL="514350" indent="-514350" eaLnBrk="1" fontAlgn="auto" hangingPunct="1">
              <a:spcAft>
                <a:spcPts val="0"/>
              </a:spcAft>
              <a:buClr>
                <a:schemeClr val="accent3"/>
              </a:buClr>
              <a:buFont typeface="+mj-lt"/>
              <a:buAutoNum type="arabicPeriod"/>
              <a:defRPr/>
            </a:pPr>
            <a:r>
              <a:rPr lang="en-US" dirty="0"/>
              <a:t>leakage of </a:t>
            </a:r>
            <a:r>
              <a:rPr lang="en-US" dirty="0" err="1"/>
              <a:t>dialysate</a:t>
            </a:r>
            <a:r>
              <a:rPr lang="en-US" dirty="0"/>
              <a:t> through the catheter site.</a:t>
            </a:r>
          </a:p>
          <a:p>
            <a:pPr marL="514350" indent="-514350" eaLnBrk="1" hangingPunct="1">
              <a:buFont typeface="Arial" charset="0"/>
              <a:buAutoNum type="arabicPeriod" startAt="3"/>
              <a:defRPr/>
            </a:pPr>
            <a:r>
              <a:rPr lang="en-US" dirty="0"/>
              <a:t>Bleeding –.</a:t>
            </a:r>
          </a:p>
          <a:p>
            <a:pPr marL="514350" indent="-514350" eaLnBrk="1" hangingPunct="1">
              <a:buFont typeface="Arial" charset="0"/>
              <a:buAutoNum type="arabicPeriod" startAt="3"/>
              <a:defRPr/>
            </a:pPr>
            <a:r>
              <a:rPr lang="en-US" dirty="0"/>
              <a:t>Long term abdominal hernias, </a:t>
            </a:r>
          </a:p>
          <a:p>
            <a:pPr marL="514350" indent="-514350" eaLnBrk="1" hangingPunct="1">
              <a:buFont typeface="Arial" charset="0"/>
              <a:buAutoNum type="arabicPeriod" startAt="3"/>
              <a:defRPr/>
            </a:pPr>
            <a:r>
              <a:rPr lang="en-US" dirty="0"/>
              <a:t>Peritoneal perforations</a:t>
            </a:r>
          </a:p>
          <a:p>
            <a:pPr marL="514350" indent="-514350" eaLnBrk="1" hangingPunct="1">
              <a:buFont typeface="Arial" charset="0"/>
              <a:buAutoNum type="arabicPeriod" startAt="3"/>
              <a:defRPr/>
            </a:pPr>
            <a:r>
              <a:rPr lang="en-US" dirty="0"/>
              <a:t>Increased intra abdominal pressure</a:t>
            </a:r>
          </a:p>
          <a:p>
            <a:pPr marL="514350" indent="-514350" eaLnBrk="1" hangingPunct="1">
              <a:buFont typeface="Arial" charset="0"/>
              <a:buAutoNum type="arabicPeriod" startAt="3"/>
              <a:defRPr/>
            </a:pPr>
            <a:r>
              <a:rPr lang="en-US" dirty="0"/>
              <a:t>Hypoxemia</a:t>
            </a:r>
          </a:p>
          <a:p>
            <a:pPr marL="514350" indent="-514350" eaLnBrk="1" hangingPunct="1">
              <a:buFont typeface="Arial" charset="0"/>
              <a:buAutoNum type="arabicPeriod" startAt="3"/>
              <a:defRPr/>
            </a:pPr>
            <a:r>
              <a:rPr lang="en-US" dirty="0"/>
              <a:t>Muscle cramps, nausea, and vomiting</a:t>
            </a:r>
          </a:p>
          <a:p>
            <a:pPr marL="514350" indent="-514350" eaLnBrk="1" hangingPunct="1">
              <a:buFont typeface="Arial" charset="0"/>
              <a:buNone/>
              <a:defRPr/>
            </a:pPr>
            <a:r>
              <a:rPr lang="en-US" dirty="0">
                <a:solidFill>
                  <a:srgbClr val="C00000"/>
                </a:solidFill>
              </a:rPr>
              <a:t>Check for contraindication and the types</a:t>
            </a:r>
          </a:p>
          <a:p>
            <a:pPr marL="514350" indent="-514350" eaLnBrk="1" fontAlgn="auto" hangingPunct="1">
              <a:spcAft>
                <a:spcPts val="0"/>
              </a:spcAft>
              <a:buClr>
                <a:schemeClr val="accent3"/>
              </a:buClr>
              <a:buFont typeface="+mj-lt"/>
              <a:buAutoNum type="arabicPeriod"/>
              <a:defRPr/>
            </a:pPr>
            <a:endParaRPr lang="en-US" dirty="0">
              <a:solidFill>
                <a:srgbClr val="C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7558E193-CE65-42D6-9CCF-A700180F9246}"/>
              </a:ext>
            </a:extLst>
          </p:cNvPr>
          <p:cNvSpPr>
            <a:spLocks noGrp="1"/>
          </p:cNvSpPr>
          <p:nvPr>
            <p:ph type="title"/>
          </p:nvPr>
        </p:nvSpPr>
        <p:spPr>
          <a:xfrm>
            <a:off x="457200" y="0"/>
            <a:ext cx="8229600" cy="609600"/>
          </a:xfrm>
        </p:spPr>
        <p:txBody>
          <a:bodyPr/>
          <a:lstStyle/>
          <a:p>
            <a:pPr eaLnBrk="1" hangingPunct="1"/>
            <a:r>
              <a:rPr lang="en-US" altLang="en-US" sz="2600"/>
              <a:t>Peritoneal dialysis</a:t>
            </a:r>
          </a:p>
        </p:txBody>
      </p:sp>
      <p:pic>
        <p:nvPicPr>
          <p:cNvPr id="65539" name="Content Placeholder 3" descr="peritoneal dialysis.jpg">
            <a:extLst>
              <a:ext uri="{FF2B5EF4-FFF2-40B4-BE49-F238E27FC236}">
                <a16:creationId xmlns:a16="http://schemas.microsoft.com/office/drawing/2014/main" id="{CFD9BEC4-8A00-4FD1-9FD3-9A74C9EC003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066800"/>
            <a:ext cx="5257800" cy="4419600"/>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9090BCE-3131-4545-B5D0-5BB3B03E2B5A}"/>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9C96BA8E-623A-4B34-BC52-33EBA6596C8E}"/>
              </a:ext>
            </a:extLst>
          </p:cNvPr>
          <p:cNvSpPr>
            <a:spLocks noGrp="1"/>
          </p:cNvSpPr>
          <p:nvPr>
            <p:ph idx="1"/>
          </p:nvPr>
        </p:nvSpPr>
        <p:spPr>
          <a:xfrm>
            <a:off x="0" y="152400"/>
            <a:ext cx="8991600" cy="6705600"/>
          </a:xfrm>
        </p:spPr>
        <p:txBody>
          <a:bodyPr rtlCol="0">
            <a:normAutofit/>
          </a:bodyPr>
          <a:lstStyle/>
          <a:p>
            <a:pPr marL="274320" indent="-274320" algn="ctr" eaLnBrk="1" fontAlgn="auto" hangingPunct="1">
              <a:spcAft>
                <a:spcPts val="0"/>
              </a:spcAft>
              <a:buClr>
                <a:schemeClr val="accent3"/>
              </a:buClr>
              <a:buFont typeface="Arial" charset="0"/>
              <a:buNone/>
              <a:defRPr/>
            </a:pPr>
            <a:r>
              <a:rPr lang="en-US" b="1" u="sng" dirty="0"/>
              <a:t>NURSING CARE OF A PATIENT UNDERGOING DIALYSIS</a:t>
            </a:r>
          </a:p>
          <a:p>
            <a:pPr marL="514350" indent="-514350" eaLnBrk="1" fontAlgn="auto" hangingPunct="1">
              <a:spcAft>
                <a:spcPts val="0"/>
              </a:spcAft>
              <a:buClr>
                <a:schemeClr val="accent3"/>
              </a:buClr>
              <a:buFont typeface="+mj-lt"/>
              <a:buAutoNum type="arabicPeriod"/>
              <a:defRPr/>
            </a:pPr>
            <a:r>
              <a:rPr lang="en-US" dirty="0"/>
              <a:t>Protecting vascular access sites from damage. Assess vascular access sites for patency and ensure the </a:t>
            </a:r>
            <a:r>
              <a:rPr lang="en-US" dirty="0" err="1"/>
              <a:t>extermity</a:t>
            </a:r>
            <a:r>
              <a:rPr lang="en-US" dirty="0"/>
              <a:t> with the vascular access is not used to measure BP, tight dressings, restraints or jewellery.</a:t>
            </a:r>
          </a:p>
          <a:p>
            <a:pPr marL="514350" indent="-514350" eaLnBrk="1" fontAlgn="auto" hangingPunct="1">
              <a:spcAft>
                <a:spcPts val="0"/>
              </a:spcAft>
              <a:buClr>
                <a:schemeClr val="accent3"/>
              </a:buClr>
              <a:buFont typeface="Arial" charset="0"/>
              <a:buAutoNum type="arabicPeriod" startAt="2"/>
              <a:defRPr/>
            </a:pPr>
            <a:r>
              <a:rPr lang="en-US" dirty="0"/>
              <a:t>keep accurate intake – output records</a:t>
            </a:r>
          </a:p>
          <a:p>
            <a:pPr marL="514350" indent="-514350" eaLnBrk="1" fontAlgn="auto" hangingPunct="1">
              <a:spcAft>
                <a:spcPts val="0"/>
              </a:spcAft>
              <a:buClr>
                <a:schemeClr val="accent3"/>
              </a:buClr>
              <a:buFont typeface="Arial" charset="0"/>
              <a:buAutoNum type="arabicPeriod" startAt="2"/>
              <a:defRPr/>
            </a:pPr>
            <a:r>
              <a:rPr lang="en-US" dirty="0"/>
              <a:t>Monitor for symptoms of </a:t>
            </a:r>
            <a:r>
              <a:rPr lang="en-US" dirty="0" err="1"/>
              <a:t>uraemia</a:t>
            </a:r>
            <a:endParaRPr lang="en-US" dirty="0"/>
          </a:p>
          <a:p>
            <a:pPr marL="514350" indent="-514350" eaLnBrk="1" fontAlgn="auto" hangingPunct="1">
              <a:spcAft>
                <a:spcPts val="0"/>
              </a:spcAft>
              <a:buClr>
                <a:schemeClr val="accent3"/>
              </a:buClr>
              <a:buFont typeface="Arial" charset="0"/>
              <a:buAutoNum type="arabicPeriod" startAt="2"/>
              <a:defRPr/>
            </a:pPr>
            <a:r>
              <a:rPr lang="en-US" dirty="0"/>
              <a:t>Detect cardiac &amp; respiratory complications – crackles. </a:t>
            </a:r>
            <a:endParaRPr lang="en-US" sz="3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E9D7299-2C21-4886-AB03-68F2121E9121}"/>
              </a:ext>
            </a:extLst>
          </p:cNvPr>
          <p:cNvSpPr>
            <a:spLocks noGrp="1"/>
          </p:cNvSpPr>
          <p:nvPr>
            <p:ph type="title"/>
          </p:nvPr>
        </p:nvSpPr>
        <p:spPr/>
        <p:txBody>
          <a:bodyPr/>
          <a:lstStyle/>
          <a:p>
            <a:r>
              <a:rPr lang="en-GB" altLang="en-US" sz="2800"/>
              <a:t>NURSING CARE OF A PATIENT UNDERGOING HEMODIALYSIS</a:t>
            </a:r>
            <a:endParaRPr lang="fr-FR" altLang="en-US" sz="2800"/>
          </a:p>
        </p:txBody>
      </p:sp>
      <p:sp>
        <p:nvSpPr>
          <p:cNvPr id="67587" name="Content Placeholder 2">
            <a:extLst>
              <a:ext uri="{FF2B5EF4-FFF2-40B4-BE49-F238E27FC236}">
                <a16:creationId xmlns:a16="http://schemas.microsoft.com/office/drawing/2014/main" id="{7270F3EB-06BC-47FC-BC2C-04CFB627337E}"/>
              </a:ext>
            </a:extLst>
          </p:cNvPr>
          <p:cNvSpPr>
            <a:spLocks noGrp="1"/>
          </p:cNvSpPr>
          <p:nvPr>
            <p:ph idx="1"/>
          </p:nvPr>
        </p:nvSpPr>
        <p:spPr/>
        <p:txBody>
          <a:bodyPr/>
          <a:lstStyle/>
          <a:p>
            <a:pPr>
              <a:buFont typeface="Arial" panose="020B0604020202020204" pitchFamily="34" charset="0"/>
              <a:buNone/>
            </a:pPr>
            <a:r>
              <a:rPr lang="en-GB" altLang="en-US"/>
              <a:t>BEFORE DIALYSIS</a:t>
            </a:r>
          </a:p>
          <a:p>
            <a:r>
              <a:rPr lang="en-GB" altLang="en-US"/>
              <a:t>Allow the client to void</a:t>
            </a:r>
          </a:p>
          <a:p>
            <a:r>
              <a:rPr lang="en-GB" altLang="en-US"/>
              <a:t>Document the clients weight</a:t>
            </a:r>
          </a:p>
          <a:p>
            <a:r>
              <a:rPr lang="en-GB" altLang="en-US"/>
              <a:t>Obtain vital signs as baseline</a:t>
            </a:r>
          </a:p>
          <a:p>
            <a:r>
              <a:rPr lang="en-GB" altLang="en-US"/>
              <a:t>Check medication history of the pateint i.e antihypertensives, vasodilators</a:t>
            </a:r>
          </a:p>
          <a:p>
            <a:endParaRPr lang="en-GB" altLang="en-US"/>
          </a:p>
          <a:p>
            <a:endParaRPr lang="fr-FR"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D74666ED-3019-4C40-87D6-CBFDC4A6BD25}"/>
              </a:ext>
            </a:extLst>
          </p:cNvPr>
          <p:cNvSpPr>
            <a:spLocks noGrp="1"/>
          </p:cNvSpPr>
          <p:nvPr>
            <p:ph type="title"/>
          </p:nvPr>
        </p:nvSpPr>
        <p:spPr/>
        <p:txBody>
          <a:bodyPr/>
          <a:lstStyle/>
          <a:p>
            <a:r>
              <a:rPr lang="en-GB" altLang="en-US"/>
              <a:t>During the hemodialysis</a:t>
            </a:r>
            <a:endParaRPr lang="fr-FR" altLang="en-US"/>
          </a:p>
        </p:txBody>
      </p:sp>
      <p:sp>
        <p:nvSpPr>
          <p:cNvPr id="68611" name="Content Placeholder 2">
            <a:extLst>
              <a:ext uri="{FF2B5EF4-FFF2-40B4-BE49-F238E27FC236}">
                <a16:creationId xmlns:a16="http://schemas.microsoft.com/office/drawing/2014/main" id="{36D57DA5-9923-4A70-A478-C0A1E2F323BD}"/>
              </a:ext>
            </a:extLst>
          </p:cNvPr>
          <p:cNvSpPr>
            <a:spLocks noGrp="1"/>
          </p:cNvSpPr>
          <p:nvPr>
            <p:ph idx="1"/>
          </p:nvPr>
        </p:nvSpPr>
        <p:spPr/>
        <p:txBody>
          <a:bodyPr/>
          <a:lstStyle/>
          <a:p>
            <a:r>
              <a:rPr lang="en-GB" altLang="en-US"/>
              <a:t>Obtain vital signs periodically between 30 min</a:t>
            </a:r>
          </a:p>
          <a:p>
            <a:r>
              <a:rPr lang="en-GB" altLang="en-US"/>
              <a:t>Observe proper body alignment , allow frequent position changes</a:t>
            </a:r>
          </a:p>
          <a:p>
            <a:r>
              <a:rPr lang="en-GB" altLang="en-US"/>
              <a:t>Monitor for episodes of nausea and vomiting</a:t>
            </a:r>
          </a:p>
          <a:p>
            <a:r>
              <a:rPr lang="en-GB" altLang="en-US"/>
              <a:t>Monitor for signs of bleeding by taking clotting time an hour before client comes off the machine</a:t>
            </a:r>
            <a:endParaRPr lang="fr-FR"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EA6C64A5-27F8-4E77-85D7-903DB8E1CF61}"/>
              </a:ext>
            </a:extLst>
          </p:cNvPr>
          <p:cNvSpPr>
            <a:spLocks noGrp="1"/>
          </p:cNvSpPr>
          <p:nvPr>
            <p:ph type="title"/>
          </p:nvPr>
        </p:nvSpPr>
        <p:spPr/>
        <p:txBody>
          <a:bodyPr/>
          <a:lstStyle/>
          <a:p>
            <a:r>
              <a:rPr lang="en-GB" altLang="en-US"/>
              <a:t>AFTER DIALYSIS</a:t>
            </a:r>
            <a:endParaRPr lang="fr-FR" altLang="en-US"/>
          </a:p>
        </p:txBody>
      </p:sp>
      <p:sp>
        <p:nvSpPr>
          <p:cNvPr id="69635" name="Content Placeholder 2">
            <a:extLst>
              <a:ext uri="{FF2B5EF4-FFF2-40B4-BE49-F238E27FC236}">
                <a16:creationId xmlns:a16="http://schemas.microsoft.com/office/drawing/2014/main" id="{96B4943B-6372-4D5D-B4D6-CD907F20B090}"/>
              </a:ext>
            </a:extLst>
          </p:cNvPr>
          <p:cNvSpPr>
            <a:spLocks noGrp="1"/>
          </p:cNvSpPr>
          <p:nvPr>
            <p:ph idx="1"/>
          </p:nvPr>
        </p:nvSpPr>
        <p:spPr/>
        <p:txBody>
          <a:bodyPr/>
          <a:lstStyle/>
          <a:p>
            <a:r>
              <a:rPr lang="en-GB" altLang="en-US"/>
              <a:t>Check the client weight note any difference</a:t>
            </a:r>
          </a:p>
          <a:p>
            <a:r>
              <a:rPr lang="en-GB" altLang="en-US"/>
              <a:t>Assess for complications</a:t>
            </a:r>
          </a:p>
          <a:p>
            <a:r>
              <a:rPr lang="en-GB" altLang="en-US"/>
              <a:t>Check for signs of bleeding and status of the fistula</a:t>
            </a:r>
            <a:endParaRPr lang="fr-FR"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E124BFDB-FB08-4DB5-A927-6C985B22BF09}"/>
              </a:ext>
            </a:extLst>
          </p:cNvPr>
          <p:cNvSpPr>
            <a:spLocks noGrp="1"/>
          </p:cNvSpPr>
          <p:nvPr>
            <p:ph type="title"/>
          </p:nvPr>
        </p:nvSpPr>
        <p:spPr>
          <a:xfrm>
            <a:off x="152400" y="0"/>
            <a:ext cx="8991600" cy="762000"/>
          </a:xfrm>
        </p:spPr>
        <p:txBody>
          <a:bodyPr/>
          <a:lstStyle/>
          <a:p>
            <a:pPr eaLnBrk="1" hangingPunct="1"/>
            <a:r>
              <a:rPr lang="en-US" altLang="en-US" sz="2600" b="1"/>
              <a:t>INFECTIONS OF THE URINARY TRACT</a:t>
            </a:r>
          </a:p>
        </p:txBody>
      </p:sp>
      <p:sp>
        <p:nvSpPr>
          <p:cNvPr id="70659" name="Content Placeholder 2">
            <a:extLst>
              <a:ext uri="{FF2B5EF4-FFF2-40B4-BE49-F238E27FC236}">
                <a16:creationId xmlns:a16="http://schemas.microsoft.com/office/drawing/2014/main" id="{E6323383-DE69-4CAF-9541-AD75F1DC6AE0}"/>
              </a:ext>
            </a:extLst>
          </p:cNvPr>
          <p:cNvSpPr>
            <a:spLocks noGrp="1"/>
          </p:cNvSpPr>
          <p:nvPr>
            <p:ph idx="1"/>
          </p:nvPr>
        </p:nvSpPr>
        <p:spPr>
          <a:xfrm>
            <a:off x="228600" y="685800"/>
            <a:ext cx="8915400" cy="6172200"/>
          </a:xfrm>
        </p:spPr>
        <p:txBody>
          <a:bodyPr/>
          <a:lstStyle/>
          <a:p>
            <a:pPr eaLnBrk="1" hangingPunct="1">
              <a:buFont typeface="Arial" panose="020B0604020202020204" pitchFamily="34" charset="0"/>
              <a:buNone/>
            </a:pPr>
            <a:r>
              <a:rPr lang="en-US" altLang="en-US" b="1" u="sng"/>
              <a:t>PYELONEPHRITIS</a:t>
            </a:r>
          </a:p>
          <a:p>
            <a:pPr eaLnBrk="1" hangingPunct="1"/>
            <a:r>
              <a:rPr lang="en-US" altLang="en-US"/>
              <a:t>It is a bacteria infection of the renal pelvis, tubules and interstitial tissues of one or both kidneys.</a:t>
            </a:r>
          </a:p>
          <a:p>
            <a:pPr eaLnBrk="1" hangingPunct="1"/>
            <a:r>
              <a:rPr lang="en-US" altLang="en-US"/>
              <a:t>Bacteria reach the kidney from the bladder or spread from systemic sources reaching the kidney through the bloodstream.</a:t>
            </a:r>
          </a:p>
          <a:p>
            <a:pPr eaLnBrk="1" hangingPunct="1"/>
            <a:r>
              <a:rPr lang="en-US" altLang="en-US"/>
              <a:t>Mostly caused by </a:t>
            </a:r>
            <a:r>
              <a:rPr lang="en-US" altLang="en-US" i="1"/>
              <a:t>Escherichia coli </a:t>
            </a:r>
            <a:r>
              <a:rPr lang="en-US" altLang="en-US"/>
              <a:t>that ascends the urinary tract. </a:t>
            </a:r>
            <a:r>
              <a:rPr lang="en-US" altLang="en-US" i="1"/>
              <a:t>Kleibsiella </a:t>
            </a:r>
            <a:r>
              <a:rPr lang="en-US" altLang="en-US"/>
              <a:t>sp.</a:t>
            </a:r>
            <a:r>
              <a:rPr lang="en-US" altLang="en-US" i="1"/>
              <a:t> &amp; Proteus </a:t>
            </a:r>
            <a:r>
              <a:rPr lang="en-US" altLang="en-US"/>
              <a:t>sp.</a:t>
            </a:r>
          </a:p>
          <a:p>
            <a:pPr eaLnBrk="1" hangingPunct="1"/>
            <a:r>
              <a:rPr lang="en-US" altLang="en-US"/>
              <a:t>It is more common in females than in males because:-</a:t>
            </a:r>
          </a:p>
          <a:p>
            <a:pPr lvl="1" eaLnBrk="1" hangingPunct="1"/>
            <a:r>
              <a:rPr lang="en-US" altLang="en-US" sz="2600"/>
              <a:t>The female urethra is short</a:t>
            </a:r>
          </a:p>
          <a:p>
            <a:pPr lvl="1" eaLnBrk="1" hangingPunct="1"/>
            <a:r>
              <a:rPr lang="en-US" altLang="en-US" sz="2600"/>
              <a:t>Close proximity of the urethral opening to the anus</a:t>
            </a:r>
          </a:p>
          <a:p>
            <a:pPr lvl="1" eaLnBrk="1" hangingPunct="1"/>
            <a:r>
              <a:rPr lang="en-US" altLang="en-US" sz="2600"/>
              <a:t>Pregnancy-due to kinking of ureters causing stasis and reflux of urine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B03365D-0913-4C1C-BDD6-7A0B017AC9A3}"/>
              </a:ext>
            </a:extLst>
          </p:cNvPr>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147A3016-1438-445D-8A94-7E91FDA1B348}"/>
              </a:ext>
            </a:extLst>
          </p:cNvPr>
          <p:cNvSpPr>
            <a:spLocks noGrp="1"/>
          </p:cNvSpPr>
          <p:nvPr>
            <p:ph idx="1"/>
          </p:nvPr>
        </p:nvSpPr>
        <p:spPr>
          <a:xfrm>
            <a:off x="152400" y="228600"/>
            <a:ext cx="8839200" cy="66294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a:t>Risk factors</a:t>
            </a:r>
          </a:p>
          <a:p>
            <a:pPr marL="514350" indent="-514350" eaLnBrk="1" fontAlgn="auto" hangingPunct="1">
              <a:spcAft>
                <a:spcPts val="0"/>
              </a:spcAft>
              <a:buClr>
                <a:schemeClr val="accent3"/>
              </a:buClr>
              <a:buFont typeface="+mj-lt"/>
              <a:buAutoNum type="arabicPeriod"/>
              <a:defRPr/>
            </a:pPr>
            <a:r>
              <a:rPr lang="en-US" dirty="0"/>
              <a:t>Obstructed urinary flow- tumors, stricture, benign prostatic hyperplasia, urinary stones.</a:t>
            </a:r>
          </a:p>
          <a:p>
            <a:pPr marL="514350" indent="-514350" eaLnBrk="1" fontAlgn="auto" hangingPunct="1">
              <a:spcAft>
                <a:spcPts val="0"/>
              </a:spcAft>
              <a:buClr>
                <a:schemeClr val="accent3"/>
              </a:buClr>
              <a:buFont typeface="+mj-lt"/>
              <a:buAutoNum type="arabicPeriod"/>
              <a:defRPr/>
            </a:pPr>
            <a:r>
              <a:rPr lang="en-US" dirty="0"/>
              <a:t>Decreased natural host defense mechanisms.</a:t>
            </a:r>
          </a:p>
          <a:p>
            <a:pPr marL="514350" indent="-514350" eaLnBrk="1" fontAlgn="auto" hangingPunct="1">
              <a:spcAft>
                <a:spcPts val="0"/>
              </a:spcAft>
              <a:buClr>
                <a:schemeClr val="accent3"/>
              </a:buClr>
              <a:buFont typeface="+mj-lt"/>
              <a:buAutoNum type="arabicPeriod"/>
              <a:defRPr/>
            </a:pPr>
            <a:r>
              <a:rPr lang="en-US" dirty="0"/>
              <a:t>Instrumentation of the urinary tract e.g. catheterization &amp; cystoscopic procedures.</a:t>
            </a:r>
          </a:p>
          <a:p>
            <a:pPr marL="514350" indent="-514350" eaLnBrk="1" fontAlgn="auto" hangingPunct="1">
              <a:spcAft>
                <a:spcPts val="0"/>
              </a:spcAft>
              <a:buClr>
                <a:schemeClr val="accent3"/>
              </a:buClr>
              <a:buFont typeface="+mj-lt"/>
              <a:buAutoNum type="arabicPeriod"/>
              <a:defRPr/>
            </a:pPr>
            <a:r>
              <a:rPr lang="en-US" dirty="0"/>
              <a:t>Other conditions e.g. diabetes mellitus- glucose creates an infection prone environment in the urinary tract.</a:t>
            </a:r>
          </a:p>
          <a:p>
            <a:pPr marL="514350" indent="-514350" eaLnBrk="1" fontAlgn="auto" hangingPunct="1">
              <a:spcAft>
                <a:spcPts val="0"/>
              </a:spcAft>
              <a:buClr>
                <a:schemeClr val="accent3"/>
              </a:buClr>
              <a:buFont typeface="+mj-lt"/>
              <a:buAutoNum type="arabicPeriod"/>
              <a:defRPr/>
            </a:pPr>
            <a:r>
              <a:rPr lang="en-US" dirty="0"/>
              <a:t>Presence of a STI.</a:t>
            </a:r>
          </a:p>
          <a:p>
            <a:pPr marL="514350" indent="-514350" eaLnBrk="1" fontAlgn="auto" hangingPunct="1">
              <a:spcAft>
                <a:spcPts val="0"/>
              </a:spcAft>
              <a:buClr>
                <a:schemeClr val="accent3"/>
              </a:buClr>
              <a:buFont typeface="+mj-lt"/>
              <a:buAutoNum type="arabicPeriod"/>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D174-DDA4-4565-9755-586215A830EA}"/>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z="2400" dirty="0"/>
          </a:p>
        </p:txBody>
      </p:sp>
      <p:sp>
        <p:nvSpPr>
          <p:cNvPr id="9219" name="Content Placeholder 2">
            <a:extLst>
              <a:ext uri="{FF2B5EF4-FFF2-40B4-BE49-F238E27FC236}">
                <a16:creationId xmlns:a16="http://schemas.microsoft.com/office/drawing/2014/main" id="{3C6FD32D-1F28-45EB-8A80-1B9A69201CB0}"/>
              </a:ext>
            </a:extLst>
          </p:cNvPr>
          <p:cNvSpPr>
            <a:spLocks noGrp="1"/>
          </p:cNvSpPr>
          <p:nvPr>
            <p:ph idx="1"/>
          </p:nvPr>
        </p:nvSpPr>
        <p:spPr>
          <a:xfrm>
            <a:off x="457200" y="228600"/>
            <a:ext cx="8229600" cy="6400800"/>
          </a:xfrm>
        </p:spPr>
        <p:txBody>
          <a:bodyPr rtlCol="0">
            <a:normAutofit lnSpcReduction="10000"/>
          </a:bodyPr>
          <a:lstStyle/>
          <a:p>
            <a:pPr algn="ctr" eaLnBrk="1" fontAlgn="auto" hangingPunct="1">
              <a:spcAft>
                <a:spcPts val="0"/>
              </a:spcAft>
              <a:buFont typeface="Wingdings" pitchFamily="2" charset="2"/>
              <a:buChar char=""/>
              <a:defRPr/>
            </a:pPr>
            <a:r>
              <a:rPr lang="en-US" u="sng" dirty="0"/>
              <a:t>ANATOMY &amp;PHYSIOLOGY</a:t>
            </a:r>
          </a:p>
          <a:p>
            <a:pPr>
              <a:buFont typeface="Arial" charset="0"/>
              <a:buChar char="•"/>
              <a:defRPr/>
            </a:pPr>
            <a:r>
              <a:rPr lang="en-US" dirty="0"/>
              <a:t>The medulla resembles conical pyramids. 2 to 3 major calices that open directly into the renal pelvis. </a:t>
            </a:r>
          </a:p>
          <a:p>
            <a:pPr>
              <a:buFont typeface="Arial" charset="0"/>
              <a:buChar char="•"/>
              <a:defRPr/>
            </a:pPr>
            <a:r>
              <a:rPr lang="en-US" dirty="0"/>
              <a:t>The </a:t>
            </a:r>
            <a:r>
              <a:rPr lang="en-US" b="1" dirty="0" err="1"/>
              <a:t>hilum</a:t>
            </a:r>
            <a:r>
              <a:rPr lang="en-US" dirty="0"/>
              <a:t>, or pelvis, is the concave portion of the kidney through which the renal artery enters and the renal vein exits</a:t>
            </a:r>
          </a:p>
          <a:p>
            <a:pPr eaLnBrk="1" fontAlgn="auto" hangingPunct="1">
              <a:spcAft>
                <a:spcPts val="0"/>
              </a:spcAft>
              <a:buFont typeface="Wingdings" pitchFamily="2" charset="2"/>
              <a:buChar char=""/>
              <a:defRPr/>
            </a:pPr>
            <a:r>
              <a:rPr lang="en-US" dirty="0"/>
              <a:t>Blood supply is from the renal artery, a branch of the abdominal aorta. Kidneys are drained by the renal vein into the inferior vena cava.</a:t>
            </a:r>
          </a:p>
          <a:p>
            <a:pPr eaLnBrk="1" fontAlgn="auto" hangingPunct="1">
              <a:spcAft>
                <a:spcPts val="0"/>
              </a:spcAft>
              <a:buFont typeface="Wingdings" pitchFamily="2" charset="2"/>
              <a:buChar char=""/>
              <a:defRPr/>
            </a:pPr>
            <a:r>
              <a:rPr lang="en-US" dirty="0"/>
              <a:t>The basic functional unit of the kidney is the nephron. There are approximately one million in each kidney.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C433455B-CEC2-44B8-ACD8-4E06F2C57C88}"/>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3" name="Content Placeholder 2">
            <a:extLst>
              <a:ext uri="{FF2B5EF4-FFF2-40B4-BE49-F238E27FC236}">
                <a16:creationId xmlns:a16="http://schemas.microsoft.com/office/drawing/2014/main" id="{5E04D2DB-69B1-447D-8A6C-FF3BFFE317D5}"/>
              </a:ext>
            </a:extLst>
          </p:cNvPr>
          <p:cNvSpPr>
            <a:spLocks noGrp="1"/>
          </p:cNvSpPr>
          <p:nvPr>
            <p:ph idx="1"/>
          </p:nvPr>
        </p:nvSpPr>
        <p:spPr>
          <a:xfrm>
            <a:off x="228600" y="228600"/>
            <a:ext cx="8763000" cy="6629400"/>
          </a:xfrm>
        </p:spPr>
        <p:txBody>
          <a:bodyPr rtlCol="0">
            <a:normAutofit fontScale="92500" lnSpcReduction="10000"/>
          </a:bodyPr>
          <a:lstStyle/>
          <a:p>
            <a:pPr marL="514350" indent="-514350" eaLnBrk="1" fontAlgn="auto" hangingPunct="1">
              <a:spcAft>
                <a:spcPts val="0"/>
              </a:spcAft>
              <a:buClr>
                <a:schemeClr val="accent3"/>
              </a:buClr>
              <a:buFont typeface="Arial" charset="0"/>
              <a:buNone/>
              <a:defRPr/>
            </a:pPr>
            <a:r>
              <a:rPr lang="en-US" b="1" u="sng" dirty="0"/>
              <a:t>Acute pyelonephritis</a:t>
            </a:r>
          </a:p>
          <a:p>
            <a:pPr marL="514350" indent="-514350" eaLnBrk="1" fontAlgn="auto" hangingPunct="1">
              <a:spcAft>
                <a:spcPts val="0"/>
              </a:spcAft>
              <a:buClr>
                <a:schemeClr val="accent3"/>
              </a:buClr>
              <a:buFont typeface="Arial" charset="0"/>
              <a:buNone/>
              <a:defRPr/>
            </a:pPr>
            <a:r>
              <a:rPr lang="en-US" dirty="0"/>
              <a:t>	Is an active inflammation of the parenchyma and pelvis of the kidney. </a:t>
            </a:r>
          </a:p>
          <a:p>
            <a:pPr marL="274320" indent="-274320" eaLnBrk="1" fontAlgn="auto" hangingPunct="1">
              <a:spcAft>
                <a:spcPts val="0"/>
              </a:spcAft>
              <a:buClr>
                <a:schemeClr val="accent3"/>
              </a:buClr>
              <a:buFont typeface="Arial" charset="0"/>
              <a:buNone/>
              <a:defRPr/>
            </a:pPr>
            <a:r>
              <a:rPr lang="en-US" b="1" u="sng" dirty="0"/>
              <a:t>Signs &amp; symptoms</a:t>
            </a:r>
          </a:p>
          <a:p>
            <a:pPr marL="274320" indent="-274320" eaLnBrk="1" fontAlgn="auto" hangingPunct="1">
              <a:spcAft>
                <a:spcPts val="0"/>
              </a:spcAft>
              <a:buClr>
                <a:schemeClr val="accent3"/>
              </a:buClr>
              <a:defRPr/>
            </a:pPr>
            <a:r>
              <a:rPr lang="en-US" dirty="0"/>
              <a:t>Chills &amp; fever</a:t>
            </a:r>
          </a:p>
          <a:p>
            <a:pPr marL="274320" indent="-274320" eaLnBrk="1" fontAlgn="auto" hangingPunct="1">
              <a:spcAft>
                <a:spcPts val="0"/>
              </a:spcAft>
              <a:buClr>
                <a:schemeClr val="accent3"/>
              </a:buClr>
              <a:defRPr/>
            </a:pPr>
            <a:r>
              <a:rPr lang="en-US" dirty="0"/>
              <a:t>Flank pain</a:t>
            </a:r>
          </a:p>
          <a:p>
            <a:pPr marL="274320" indent="-274320" eaLnBrk="1" fontAlgn="auto" hangingPunct="1">
              <a:spcAft>
                <a:spcPts val="0"/>
              </a:spcAft>
              <a:buClr>
                <a:schemeClr val="accent3"/>
              </a:buClr>
              <a:defRPr/>
            </a:pPr>
            <a:r>
              <a:rPr lang="en-US" dirty="0"/>
              <a:t>General malaise</a:t>
            </a:r>
          </a:p>
          <a:p>
            <a:pPr marL="274320" indent="-274320" eaLnBrk="1" fontAlgn="auto" hangingPunct="1">
              <a:spcAft>
                <a:spcPts val="0"/>
              </a:spcAft>
              <a:buClr>
                <a:schemeClr val="accent3"/>
              </a:buClr>
              <a:defRPr/>
            </a:pPr>
            <a:r>
              <a:rPr lang="en-US" dirty="0"/>
              <a:t>Anorexia</a:t>
            </a:r>
          </a:p>
          <a:p>
            <a:pPr marL="274320" indent="-274320" eaLnBrk="1" fontAlgn="auto" hangingPunct="1">
              <a:spcAft>
                <a:spcPts val="0"/>
              </a:spcAft>
              <a:buClr>
                <a:schemeClr val="accent3"/>
              </a:buClr>
              <a:defRPr/>
            </a:pPr>
            <a:r>
              <a:rPr lang="en-US" dirty="0"/>
              <a:t>Frequency of </a:t>
            </a:r>
            <a:r>
              <a:rPr lang="en-US" dirty="0" err="1"/>
              <a:t>micturation</a:t>
            </a:r>
            <a:endParaRPr lang="en-US" dirty="0"/>
          </a:p>
          <a:p>
            <a:pPr marL="274320" indent="-274320" eaLnBrk="1" fontAlgn="auto" hangingPunct="1">
              <a:spcAft>
                <a:spcPts val="0"/>
              </a:spcAft>
              <a:buClr>
                <a:schemeClr val="accent3"/>
              </a:buClr>
              <a:defRPr/>
            </a:pPr>
            <a:r>
              <a:rPr lang="en-US" dirty="0"/>
              <a:t>Dysuria</a:t>
            </a:r>
          </a:p>
          <a:p>
            <a:pPr marL="274320" indent="-274320" eaLnBrk="1" fontAlgn="auto" hangingPunct="1">
              <a:spcAft>
                <a:spcPts val="0"/>
              </a:spcAft>
              <a:buClr>
                <a:schemeClr val="accent3"/>
              </a:buClr>
              <a:defRPr/>
            </a:pPr>
            <a:r>
              <a:rPr lang="en-US" dirty="0"/>
              <a:t>Nausea and vomiting</a:t>
            </a:r>
          </a:p>
          <a:p>
            <a:pPr marL="274320" indent="-274320" eaLnBrk="1" fontAlgn="auto" hangingPunct="1">
              <a:spcAft>
                <a:spcPts val="0"/>
              </a:spcAft>
              <a:buClr>
                <a:schemeClr val="accent3"/>
              </a:buClr>
              <a:defRPr/>
            </a:pPr>
            <a:r>
              <a:rPr lang="en-US" dirty="0"/>
              <a:t>Foul smelling cloudy urine( bacteria &amp; pus)</a:t>
            </a:r>
          </a:p>
          <a:p>
            <a:pPr marL="274320" indent="-274320" eaLnBrk="1" fontAlgn="auto" hangingPunct="1">
              <a:spcAft>
                <a:spcPts val="0"/>
              </a:spcAft>
              <a:buClr>
                <a:schemeClr val="accent3"/>
              </a:buClr>
              <a:defRPr/>
            </a:pPr>
            <a:r>
              <a:rPr lang="en-US" dirty="0"/>
              <a:t>Enlarged kidneys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33B25DFB-54A0-48C0-BAD0-16EB5E4232E7}"/>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73731" name="Content Placeholder 2">
            <a:extLst>
              <a:ext uri="{FF2B5EF4-FFF2-40B4-BE49-F238E27FC236}">
                <a16:creationId xmlns:a16="http://schemas.microsoft.com/office/drawing/2014/main" id="{0969431A-EC55-479F-A4F6-DFAB721DFE63}"/>
              </a:ext>
            </a:extLst>
          </p:cNvPr>
          <p:cNvSpPr>
            <a:spLocks noGrp="1"/>
          </p:cNvSpPr>
          <p:nvPr>
            <p:ph idx="1"/>
          </p:nvPr>
        </p:nvSpPr>
        <p:spPr>
          <a:xfrm>
            <a:off x="457200" y="152400"/>
            <a:ext cx="8229600" cy="6705600"/>
          </a:xfrm>
        </p:spPr>
        <p:txBody>
          <a:bodyPr/>
          <a:lstStyle/>
          <a:p>
            <a:pPr eaLnBrk="1" hangingPunct="1">
              <a:buFont typeface="Arial" panose="020B0604020202020204" pitchFamily="34" charset="0"/>
              <a:buNone/>
            </a:pPr>
            <a:r>
              <a:rPr lang="en-US" altLang="en-US" b="1" u="sng"/>
              <a:t>Diagnosis</a:t>
            </a:r>
          </a:p>
          <a:p>
            <a:pPr eaLnBrk="1" hangingPunct="1"/>
            <a:r>
              <a:rPr lang="en-US" altLang="en-US"/>
              <a:t>Ultrasound or CT scan to rule out or locate obstruction.</a:t>
            </a:r>
          </a:p>
          <a:p>
            <a:pPr eaLnBrk="1" hangingPunct="1"/>
            <a:r>
              <a:rPr lang="en-US" altLang="en-US"/>
              <a:t>Midstream urine specimen for culture and sensitivity.</a:t>
            </a:r>
          </a:p>
          <a:p>
            <a:pPr eaLnBrk="1" hangingPunct="1">
              <a:buFont typeface="Arial" panose="020B0604020202020204" pitchFamily="34" charset="0"/>
              <a:buNone/>
            </a:pPr>
            <a:r>
              <a:rPr lang="en-US" altLang="en-US" b="1" u="sng"/>
              <a:t>MANAGEMENT</a:t>
            </a:r>
          </a:p>
          <a:p>
            <a:pPr eaLnBrk="1" hangingPunct="1"/>
            <a:r>
              <a:rPr lang="en-US" altLang="en-US"/>
              <a:t>If patient is not dehydrated and has no signs of sepsis, manage as an outpatient.</a:t>
            </a:r>
          </a:p>
          <a:p>
            <a:pPr eaLnBrk="1" hangingPunct="1"/>
            <a:r>
              <a:rPr lang="en-US" altLang="en-US"/>
              <a:t>Pregnant women may be hospitalized for 2-3 days of parenteral antibiotic therapy and changed to oral once there is improvement.</a:t>
            </a:r>
          </a:p>
          <a:p>
            <a:pPr eaLnBrk="1" hangingPunct="1"/>
            <a:r>
              <a:rPr lang="en-US" altLang="en-US"/>
              <a:t>In out patient, antibiotics are given for two weeks, mostly quinolones e.g. ciprofloxacin 100-500mg BD, nitrofurantoin 50-100mg QID, </a:t>
            </a:r>
            <a:r>
              <a:rPr lang="en-US" altLang="en-US" sz="2800"/>
              <a:t>3</a:t>
            </a:r>
            <a:r>
              <a:rPr lang="en-US" altLang="en-US" sz="2800" baseline="30000"/>
              <a:t> rd</a:t>
            </a:r>
            <a:r>
              <a:rPr lang="en-US" altLang="en-US" sz="2800"/>
              <a:t> generation cephalosporins e.g. ceftriaxone or penicillins e.g. ampicillin.</a:t>
            </a:r>
          </a:p>
          <a:p>
            <a:pPr eaLnBrk="1" hangingPunct="1"/>
            <a:endParaRPr lang="en-US" altLang="en-US"/>
          </a:p>
          <a:p>
            <a:pPr eaLnBrk="1" hangingPunct="1"/>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3CB0488-7100-4BF3-873B-D0666C05B630}"/>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74755" name="Content Placeholder 2">
            <a:extLst>
              <a:ext uri="{FF2B5EF4-FFF2-40B4-BE49-F238E27FC236}">
                <a16:creationId xmlns:a16="http://schemas.microsoft.com/office/drawing/2014/main" id="{4281176C-698A-4430-B05A-D024E9BD988A}"/>
              </a:ext>
            </a:extLst>
          </p:cNvPr>
          <p:cNvSpPr>
            <a:spLocks noGrp="1"/>
          </p:cNvSpPr>
          <p:nvPr>
            <p:ph idx="1"/>
          </p:nvPr>
        </p:nvSpPr>
        <p:spPr>
          <a:xfrm>
            <a:off x="228600" y="304800"/>
            <a:ext cx="8686800" cy="6553200"/>
          </a:xfrm>
        </p:spPr>
        <p:txBody>
          <a:bodyPr/>
          <a:lstStyle/>
          <a:p>
            <a:pPr eaLnBrk="1" hangingPunct="1"/>
            <a:r>
              <a:rPr lang="en-US" altLang="en-US"/>
              <a:t>A follow up urine culture is obtained two weeks after completion of antibiotics.</a:t>
            </a:r>
          </a:p>
          <a:p>
            <a:pPr eaLnBrk="1" hangingPunct="1"/>
            <a:r>
              <a:rPr lang="en-US" altLang="en-US"/>
              <a:t>Give plenty of fluids to ‘flush’ the urinary tract.</a:t>
            </a:r>
          </a:p>
          <a:p>
            <a:pPr eaLnBrk="1" hangingPunct="1"/>
            <a:r>
              <a:rPr lang="en-US" altLang="en-US"/>
              <a:t>Analgesics for pain. Paracetamol 1 gm tds</a:t>
            </a:r>
          </a:p>
          <a:p>
            <a:pPr eaLnBrk="1" hangingPunct="1"/>
            <a:r>
              <a:rPr lang="en-US" altLang="en-US"/>
              <a:t>Apply heat to reducer feeling of pain and pressure.</a:t>
            </a:r>
          </a:p>
          <a:p>
            <a:pPr eaLnBrk="1" hangingPunct="1"/>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083BF80F-2254-41A0-AB87-AC655D025A93}"/>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a:p>
        </p:txBody>
      </p:sp>
      <p:sp>
        <p:nvSpPr>
          <p:cNvPr id="75779" name="Content Placeholder 2">
            <a:extLst>
              <a:ext uri="{FF2B5EF4-FFF2-40B4-BE49-F238E27FC236}">
                <a16:creationId xmlns:a16="http://schemas.microsoft.com/office/drawing/2014/main" id="{EDAD009B-82F3-420E-8BF0-9F10920C4879}"/>
              </a:ext>
            </a:extLst>
          </p:cNvPr>
          <p:cNvSpPr>
            <a:spLocks noGrp="1"/>
          </p:cNvSpPr>
          <p:nvPr>
            <p:ph idx="1"/>
          </p:nvPr>
        </p:nvSpPr>
        <p:spPr>
          <a:xfrm>
            <a:off x="228600" y="228600"/>
            <a:ext cx="8763000" cy="6629400"/>
          </a:xfrm>
        </p:spPr>
        <p:txBody>
          <a:bodyPr/>
          <a:lstStyle/>
          <a:p>
            <a:pPr eaLnBrk="1" hangingPunct="1">
              <a:buFont typeface="Arial" panose="020B0604020202020204" pitchFamily="34" charset="0"/>
              <a:buNone/>
            </a:pPr>
            <a:r>
              <a:rPr lang="en-US" altLang="en-US" b="1" u="sng"/>
              <a:t>CHRONIC PYELONEPHRITIS</a:t>
            </a:r>
          </a:p>
          <a:p>
            <a:pPr eaLnBrk="1" hangingPunct="1"/>
            <a:r>
              <a:rPr lang="en-US" altLang="en-US"/>
              <a:t>Occurs with repeated bouts of acute pyelonephritis.</a:t>
            </a:r>
          </a:p>
          <a:p>
            <a:pPr eaLnBrk="1" hangingPunct="1">
              <a:buFont typeface="Arial" panose="020B0604020202020204" pitchFamily="34" charset="0"/>
              <a:buNone/>
            </a:pPr>
            <a:r>
              <a:rPr lang="en-US" altLang="en-US" b="1" u="sng"/>
              <a:t>Signs and symptoms</a:t>
            </a:r>
          </a:p>
          <a:p>
            <a:pPr eaLnBrk="1" hangingPunct="1">
              <a:buFont typeface="Arial" panose="020B0604020202020204" pitchFamily="34" charset="0"/>
              <a:buNone/>
            </a:pPr>
            <a:r>
              <a:rPr lang="en-US" altLang="en-US"/>
              <a:t>Usually has no signs unless an acute exacerbation occurs.</a:t>
            </a:r>
          </a:p>
          <a:p>
            <a:pPr eaLnBrk="1" hangingPunct="1"/>
            <a:r>
              <a:rPr lang="en-US" altLang="en-US"/>
              <a:t>Fatigue</a:t>
            </a:r>
          </a:p>
          <a:p>
            <a:pPr eaLnBrk="1" hangingPunct="1"/>
            <a:r>
              <a:rPr lang="en-US" altLang="en-US"/>
              <a:t>Headache</a:t>
            </a:r>
          </a:p>
          <a:p>
            <a:pPr eaLnBrk="1" hangingPunct="1"/>
            <a:r>
              <a:rPr lang="en-US" altLang="en-US"/>
              <a:t>Poor appetite</a:t>
            </a:r>
          </a:p>
          <a:p>
            <a:pPr eaLnBrk="1" hangingPunct="1"/>
            <a:r>
              <a:rPr lang="en-US" altLang="en-US"/>
              <a:t>Polyuria</a:t>
            </a:r>
          </a:p>
          <a:p>
            <a:pPr eaLnBrk="1" hangingPunct="1"/>
            <a:r>
              <a:rPr lang="en-US" altLang="en-US"/>
              <a:t>Excessive thirst</a:t>
            </a:r>
          </a:p>
          <a:p>
            <a:pPr eaLnBrk="1" hangingPunct="1"/>
            <a:r>
              <a:rPr lang="en-US" altLang="en-US"/>
              <a:t>Weight loss</a:t>
            </a:r>
          </a:p>
          <a:p>
            <a:pPr eaLnBrk="1" hangingPunct="1"/>
            <a:r>
              <a:rPr lang="en-US" altLang="en-US"/>
              <a:t>Persistent reccuring infection may produce progressive scarring of the kidney resulting in kidney failure.</a:t>
            </a:r>
          </a:p>
          <a:p>
            <a:pPr eaLnBrk="1" hangingPunct="1"/>
            <a:endParaRPr lang="en-US" altLang="en-US"/>
          </a:p>
          <a:p>
            <a:pPr eaLnBrk="1" hangingPunct="1"/>
            <a:endParaRPr lang="en-US" altLang="en-US"/>
          </a:p>
          <a:p>
            <a:pPr eaLnBrk="1" hangingPunct="1"/>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1F5DB170-9E95-434D-9BC2-91F4BD652FB1}"/>
              </a:ext>
            </a:extLst>
          </p:cNvPr>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a:p>
        </p:txBody>
      </p:sp>
      <p:sp>
        <p:nvSpPr>
          <p:cNvPr id="76803" name="Content Placeholder 2">
            <a:extLst>
              <a:ext uri="{FF2B5EF4-FFF2-40B4-BE49-F238E27FC236}">
                <a16:creationId xmlns:a16="http://schemas.microsoft.com/office/drawing/2014/main" id="{511C9AE5-7CBE-4632-A4F1-BD4AA27CC439}"/>
              </a:ext>
            </a:extLst>
          </p:cNvPr>
          <p:cNvSpPr>
            <a:spLocks noGrp="1"/>
          </p:cNvSpPr>
          <p:nvPr>
            <p:ph idx="1"/>
          </p:nvPr>
        </p:nvSpPr>
        <p:spPr>
          <a:xfrm>
            <a:off x="457200" y="304800"/>
            <a:ext cx="8229600" cy="5821363"/>
          </a:xfrm>
        </p:spPr>
        <p:txBody>
          <a:bodyPr/>
          <a:lstStyle/>
          <a:p>
            <a:pPr eaLnBrk="1" hangingPunct="1">
              <a:buFont typeface="Arial" panose="020B0604020202020204" pitchFamily="34" charset="0"/>
              <a:buNone/>
            </a:pPr>
            <a:r>
              <a:rPr lang="en-US" altLang="en-US" b="1" u="sng"/>
              <a:t>Assessment &amp; diagnostic findings</a:t>
            </a:r>
          </a:p>
          <a:p>
            <a:pPr eaLnBrk="1" hangingPunct="1"/>
            <a:r>
              <a:rPr lang="en-US" altLang="en-US"/>
              <a:t>Creatinine clearance and serum levels</a:t>
            </a:r>
          </a:p>
          <a:p>
            <a:pPr eaLnBrk="1" hangingPunct="1"/>
            <a:r>
              <a:rPr lang="en-US" altLang="en-US"/>
              <a:t>BUN</a:t>
            </a:r>
          </a:p>
          <a:p>
            <a:pPr eaLnBrk="1" hangingPunct="1"/>
            <a:r>
              <a:rPr lang="en-US" altLang="en-US"/>
              <a:t>Urine for culture and sensitivity</a:t>
            </a:r>
          </a:p>
          <a:p>
            <a:pPr eaLnBrk="1" hangingPunct="1"/>
            <a:r>
              <a:rPr lang="en-US" altLang="en-US"/>
              <a:t>IV urogram to assess extent of disease</a:t>
            </a:r>
          </a:p>
          <a:p>
            <a:pPr eaLnBrk="1" hangingPunct="1"/>
            <a:endParaRPr lang="en-US" altLang="en-US"/>
          </a:p>
          <a:p>
            <a:pPr eaLnBrk="1" hangingPunct="1">
              <a:buFont typeface="Arial" panose="020B0604020202020204" pitchFamily="34" charset="0"/>
              <a:buNone/>
            </a:pPr>
            <a:r>
              <a:rPr lang="en-US" altLang="en-US" b="1" u="sng"/>
              <a:t>MANAGEMENT</a:t>
            </a:r>
          </a:p>
          <a:p>
            <a:pPr eaLnBrk="1" hangingPunct="1"/>
            <a:r>
              <a:rPr lang="en-US" altLang="en-US"/>
              <a:t>Antibiotics based on culture and sensitivity</a:t>
            </a:r>
          </a:p>
          <a:p>
            <a:pPr eaLnBrk="1" hangingPunct="1"/>
            <a:r>
              <a:rPr lang="en-US" altLang="en-US"/>
              <a:t>Nitrofurantoin is used to supress bacterial growth 50-100mg 1 week.</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9F01503-D2BC-4D2B-A7D6-33CA07801093}"/>
              </a:ext>
            </a:extLst>
          </p:cNvPr>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dirty="0"/>
          </a:p>
        </p:txBody>
      </p:sp>
      <p:sp>
        <p:nvSpPr>
          <p:cNvPr id="3" name="Content Placeholder 2">
            <a:extLst>
              <a:ext uri="{FF2B5EF4-FFF2-40B4-BE49-F238E27FC236}">
                <a16:creationId xmlns:a16="http://schemas.microsoft.com/office/drawing/2014/main" id="{ACE9A4D8-885F-41CD-9958-85D842A63F56}"/>
              </a:ext>
            </a:extLst>
          </p:cNvPr>
          <p:cNvSpPr>
            <a:spLocks noGrp="1"/>
          </p:cNvSpPr>
          <p:nvPr>
            <p:ph idx="1"/>
          </p:nvPr>
        </p:nvSpPr>
        <p:spPr>
          <a:xfrm>
            <a:off x="457200" y="304800"/>
            <a:ext cx="8229600" cy="5821363"/>
          </a:xfrm>
        </p:spPr>
        <p:txBody>
          <a:bodyPr rtlCol="0">
            <a:normAutofit lnSpcReduction="10000"/>
          </a:bodyPr>
          <a:lstStyle/>
          <a:p>
            <a:pPr marL="274320" indent="-274320" eaLnBrk="1" fontAlgn="auto" hangingPunct="1">
              <a:spcAft>
                <a:spcPts val="0"/>
              </a:spcAft>
              <a:buClr>
                <a:schemeClr val="accent3"/>
              </a:buClr>
              <a:defRPr/>
            </a:pPr>
            <a:r>
              <a:rPr lang="en-US" u="sng" dirty="0"/>
              <a:t>Interventions</a:t>
            </a:r>
          </a:p>
          <a:p>
            <a:pPr marL="514350" indent="-514350" eaLnBrk="1" fontAlgn="auto" hangingPunct="1">
              <a:spcAft>
                <a:spcPts val="0"/>
              </a:spcAft>
              <a:buClr>
                <a:schemeClr val="accent3"/>
              </a:buClr>
              <a:buFont typeface="+mj-lt"/>
              <a:buAutoNum type="arabicPeriod"/>
              <a:defRPr/>
            </a:pPr>
            <a:r>
              <a:rPr lang="en-US" dirty="0"/>
              <a:t>Give antibiotic medication and anti inflammatory drugs.</a:t>
            </a:r>
          </a:p>
          <a:p>
            <a:pPr marL="514350" indent="-514350" eaLnBrk="1" fontAlgn="auto" hangingPunct="1">
              <a:spcAft>
                <a:spcPts val="0"/>
              </a:spcAft>
              <a:buClr>
                <a:schemeClr val="accent3"/>
              </a:buClr>
              <a:buFont typeface="+mj-lt"/>
              <a:buAutoNum type="arabicPeriod"/>
              <a:defRPr/>
            </a:pPr>
            <a:r>
              <a:rPr lang="en-US" dirty="0"/>
              <a:t>Give a balanced diet, small frequent meals and monitor weight.</a:t>
            </a:r>
          </a:p>
          <a:p>
            <a:pPr marL="514350" indent="-514350" eaLnBrk="1" fontAlgn="auto" hangingPunct="1">
              <a:spcAft>
                <a:spcPts val="0"/>
              </a:spcAft>
              <a:buClr>
                <a:schemeClr val="accent3"/>
              </a:buClr>
              <a:buFont typeface="+mj-lt"/>
              <a:buAutoNum type="arabicPeriod"/>
              <a:defRPr/>
            </a:pPr>
            <a:r>
              <a:rPr lang="en-US" dirty="0"/>
              <a:t>Monitor urine output through a strict input- output chart. Give plenty of fluids(3-4 </a:t>
            </a:r>
            <a:r>
              <a:rPr lang="en-US" dirty="0" err="1"/>
              <a:t>litres</a:t>
            </a:r>
            <a:r>
              <a:rPr lang="en-US" dirty="0"/>
              <a:t> per day).</a:t>
            </a:r>
          </a:p>
          <a:p>
            <a:pPr marL="514350" indent="-514350" eaLnBrk="1" fontAlgn="auto" hangingPunct="1">
              <a:spcAft>
                <a:spcPts val="0"/>
              </a:spcAft>
              <a:buClr>
                <a:schemeClr val="accent3"/>
              </a:buClr>
              <a:buFont typeface="+mj-lt"/>
              <a:buAutoNum type="arabicPeriod"/>
              <a:defRPr/>
            </a:pPr>
            <a:r>
              <a:rPr lang="en-US" dirty="0"/>
              <a:t>Health education on drug compliance and hygiene( perineal), importance of plenty of fluids, regular bladder emptying.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8BE80FD1-D501-4C51-BF57-11EF3B20747C}"/>
              </a:ext>
            </a:extLst>
          </p:cNvPr>
          <p:cNvSpPr>
            <a:spLocks noGrp="1"/>
          </p:cNvSpPr>
          <p:nvPr>
            <p:ph type="title"/>
          </p:nvPr>
        </p:nvSpPr>
        <p:spPr>
          <a:xfrm>
            <a:off x="304800" y="0"/>
            <a:ext cx="8458200" cy="914400"/>
          </a:xfrm>
        </p:spPr>
        <p:txBody>
          <a:bodyPr/>
          <a:lstStyle/>
          <a:p>
            <a:pPr eaLnBrk="1" hangingPunct="1"/>
            <a:r>
              <a:rPr lang="en-US" altLang="en-US" sz="2800" b="1"/>
              <a:t>KIDNEY STONES/ UROLITHIASIS</a:t>
            </a:r>
            <a:endParaRPr lang="en-US" altLang="en-US" sz="2600" b="1" u="sng"/>
          </a:p>
        </p:txBody>
      </p:sp>
      <p:sp>
        <p:nvSpPr>
          <p:cNvPr id="3" name="Content Placeholder 2">
            <a:extLst>
              <a:ext uri="{FF2B5EF4-FFF2-40B4-BE49-F238E27FC236}">
                <a16:creationId xmlns:a16="http://schemas.microsoft.com/office/drawing/2014/main" id="{EAB8CBD4-ABBC-4453-B287-148DEBF5AE21}"/>
              </a:ext>
            </a:extLst>
          </p:cNvPr>
          <p:cNvSpPr>
            <a:spLocks noGrp="1"/>
          </p:cNvSpPr>
          <p:nvPr>
            <p:ph idx="1"/>
          </p:nvPr>
        </p:nvSpPr>
        <p:spPr>
          <a:xfrm>
            <a:off x="228600" y="1066800"/>
            <a:ext cx="8686800" cy="5791200"/>
          </a:xfrm>
        </p:spPr>
        <p:txBody>
          <a:bodyPr rtlCol="0">
            <a:normAutofit fontScale="85000" lnSpcReduction="20000"/>
          </a:bodyPr>
          <a:lstStyle/>
          <a:p>
            <a:pPr marL="274320" indent="-274320" eaLnBrk="1" fontAlgn="auto" hangingPunct="1">
              <a:spcAft>
                <a:spcPts val="0"/>
              </a:spcAft>
              <a:buClr>
                <a:schemeClr val="accent3"/>
              </a:buClr>
              <a:buFont typeface="Arial" charset="0"/>
              <a:buNone/>
              <a:defRPr/>
            </a:pPr>
            <a:endParaRPr lang="en-US" b="1" dirty="0"/>
          </a:p>
          <a:p>
            <a:pPr marL="274320" indent="-274320" eaLnBrk="1" fontAlgn="auto" hangingPunct="1">
              <a:spcAft>
                <a:spcPts val="0"/>
              </a:spcAft>
              <a:buClr>
                <a:schemeClr val="accent3"/>
              </a:buClr>
              <a:defRPr/>
            </a:pPr>
            <a:r>
              <a:rPr lang="en-US" dirty="0"/>
              <a:t>refers to stones (calculi) in the urinary tract. Stones are formed in the urinary tract when urinary concentrations of substances such as calcium oxalate, calcium phosphate, and uric acid increase. </a:t>
            </a:r>
          </a:p>
          <a:p>
            <a:pPr marL="274320" indent="-274320" eaLnBrk="1" fontAlgn="auto" hangingPunct="1">
              <a:spcAft>
                <a:spcPts val="0"/>
              </a:spcAft>
              <a:buClr>
                <a:schemeClr val="accent3"/>
              </a:buClr>
              <a:defRPr/>
            </a:pPr>
            <a:r>
              <a:rPr lang="en-US" dirty="0"/>
              <a:t>Stones can also form when there is a deficiency of substances that normally prevent crystallization in the urine, such as citrate, magnesium </a:t>
            </a:r>
          </a:p>
          <a:p>
            <a:pPr marL="274320" indent="-274320" eaLnBrk="1" fontAlgn="auto" hangingPunct="1">
              <a:spcAft>
                <a:spcPts val="0"/>
              </a:spcAft>
              <a:buClr>
                <a:schemeClr val="accent3"/>
              </a:buClr>
              <a:defRPr/>
            </a:pPr>
            <a:r>
              <a:rPr lang="en-US" dirty="0"/>
              <a:t>The fluid volume  status of the patient more often in dehydrated patients is another factor playing a key role in stone development. </a:t>
            </a:r>
            <a:endParaRPr lang="en-US" b="1" u="sng" dirty="0"/>
          </a:p>
          <a:p>
            <a:pPr marL="274320" indent="-274320" eaLnBrk="1" fontAlgn="auto" hangingPunct="1">
              <a:spcAft>
                <a:spcPts val="0"/>
              </a:spcAft>
              <a:buClr>
                <a:schemeClr val="accent3"/>
              </a:buClr>
              <a:buFont typeface="Arial" charset="0"/>
              <a:buNone/>
              <a:defRPr/>
            </a:pPr>
            <a:r>
              <a:rPr lang="en-US" b="1" u="sng" dirty="0"/>
              <a:t>Predisposing factors:</a:t>
            </a:r>
          </a:p>
          <a:p>
            <a:pPr marL="514350" indent="-514350" eaLnBrk="1" fontAlgn="auto" hangingPunct="1">
              <a:spcAft>
                <a:spcPts val="0"/>
              </a:spcAft>
              <a:buClr>
                <a:schemeClr val="accent3"/>
              </a:buClr>
              <a:defRPr/>
            </a:pPr>
            <a:r>
              <a:rPr lang="en-US" dirty="0"/>
              <a:t>Lifestyle- sedentary lifestyle causes slowing of renal drainage.</a:t>
            </a:r>
          </a:p>
          <a:p>
            <a:pPr marL="514350" indent="-514350" eaLnBrk="1" fontAlgn="auto" hangingPunct="1">
              <a:spcAft>
                <a:spcPts val="0"/>
              </a:spcAft>
              <a:buClr>
                <a:schemeClr val="accent3"/>
              </a:buClr>
              <a:defRPr/>
            </a:pPr>
            <a:r>
              <a:rPr lang="fr-FR" b="1" dirty="0"/>
              <a:t> </a:t>
            </a:r>
            <a:r>
              <a:rPr lang="fr-FR" dirty="0" err="1"/>
              <a:t>Being</a:t>
            </a:r>
            <a:r>
              <a:rPr lang="fr-FR" dirty="0"/>
              <a:t> obese</a:t>
            </a:r>
            <a:endParaRPr lang="en-US" dirty="0"/>
          </a:p>
          <a:p>
            <a:pPr marL="514350" indent="-514350" eaLnBrk="1" fontAlgn="auto" hangingPunct="1">
              <a:spcAft>
                <a:spcPts val="0"/>
              </a:spcAft>
              <a:buClr>
                <a:schemeClr val="accent3"/>
              </a:buClr>
              <a:defRPr/>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D2E297A7-84E5-41C4-B1D7-AEA016A09739}"/>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r>
              <a:rPr lang="en-US" dirty="0"/>
              <a:t> </a:t>
            </a:r>
          </a:p>
        </p:txBody>
      </p:sp>
      <p:sp>
        <p:nvSpPr>
          <p:cNvPr id="79875" name="Content Placeholder 2">
            <a:extLst>
              <a:ext uri="{FF2B5EF4-FFF2-40B4-BE49-F238E27FC236}">
                <a16:creationId xmlns:a16="http://schemas.microsoft.com/office/drawing/2014/main" id="{4E0BDEB6-C25B-4AC0-8CB4-01862F3A38B3}"/>
              </a:ext>
            </a:extLst>
          </p:cNvPr>
          <p:cNvSpPr>
            <a:spLocks noGrp="1"/>
          </p:cNvSpPr>
          <p:nvPr>
            <p:ph idx="1"/>
          </p:nvPr>
        </p:nvSpPr>
        <p:spPr>
          <a:xfrm>
            <a:off x="152400" y="152400"/>
            <a:ext cx="8991600" cy="6705600"/>
          </a:xfrm>
        </p:spPr>
        <p:txBody>
          <a:bodyPr/>
          <a:lstStyle/>
          <a:p>
            <a:pPr marL="514350" indent="-514350" eaLnBrk="1" hangingPunct="1">
              <a:buFont typeface="Calibri" panose="020F0502020204030204" pitchFamily="34" charset="0"/>
              <a:buAutoNum type="arabicPeriod"/>
            </a:pPr>
            <a:endParaRPr lang="en-US" altLang="en-US"/>
          </a:p>
          <a:p>
            <a:pPr marL="514350" indent="-514350" eaLnBrk="1" hangingPunct="1"/>
            <a:r>
              <a:rPr lang="en-US" altLang="en-US" sz="2800">
                <a:latin typeface="Times New Roman" panose="02020603050405020304" pitchFamily="18" charset="0"/>
                <a:cs typeface="Times New Roman" panose="02020603050405020304" pitchFamily="18" charset="0"/>
              </a:rPr>
              <a:t>Hypercalcemia- abnormally high concentrations of blood calcium compounds. Hypercalciuria- abnormally high amounts of calcium in urine. </a:t>
            </a:r>
          </a:p>
          <a:p>
            <a:pPr marL="514350" indent="-514350" eaLnBrk="1" hangingPunct="1"/>
            <a:r>
              <a:rPr lang="en-US" altLang="en-US" sz="2800">
                <a:latin typeface="Times New Roman" panose="02020603050405020304" pitchFamily="18" charset="0"/>
                <a:cs typeface="Times New Roman" panose="02020603050405020304" pitchFamily="18" charset="0"/>
              </a:rPr>
              <a:t>Infection and urinary stasis</a:t>
            </a:r>
          </a:p>
          <a:p>
            <a:pPr marL="514350" indent="-514350" eaLnBrk="1" hangingPunct="1"/>
            <a:r>
              <a:rPr lang="en-US" altLang="en-US" sz="2800">
                <a:latin typeface="Times New Roman" panose="02020603050405020304" pitchFamily="18" charset="0"/>
                <a:cs typeface="Times New Roman" panose="02020603050405020304" pitchFamily="18" charset="0"/>
              </a:rPr>
              <a:t>Hyperuricosuria- high levels of uric acid secretion in urine caused by a diet rich in purines and over production of uric acid e.g in presence of gout.</a:t>
            </a:r>
          </a:p>
          <a:p>
            <a:pPr marL="514350" indent="-514350" eaLnBrk="1" hangingPunct="1"/>
            <a:r>
              <a:rPr lang="en-US" altLang="en-US" sz="2800">
                <a:latin typeface="Times New Roman" panose="02020603050405020304" pitchFamily="18" charset="0"/>
                <a:cs typeface="Times New Roman" panose="02020603050405020304" pitchFamily="18" charset="0"/>
              </a:rPr>
              <a:t>Medication- antacids, acetazolamide, Vit D, laxatives, high doses of asprin.</a:t>
            </a:r>
          </a:p>
          <a:p>
            <a:pPr marL="514350" indent="-514350" eaLnBrk="1" hangingPunct="1"/>
            <a:r>
              <a:rPr lang="en-US" altLang="en-US" sz="2800">
                <a:latin typeface="Times New Roman" panose="02020603050405020304" pitchFamily="18" charset="0"/>
                <a:cs typeface="Times New Roman" panose="02020603050405020304" pitchFamily="18" charset="0"/>
              </a:rPr>
              <a:t>Digestive diseases and surgery- gastric bypass surgery,inflammatory bowel disease, chronic diarrhea</a:t>
            </a:r>
          </a:p>
          <a:p>
            <a:pPr marL="514350" indent="-514350" eaLnBrk="1" hangingPunct="1"/>
            <a:endParaRPr lang="en-US" altLang="en-US" sz="2800"/>
          </a:p>
          <a:p>
            <a:pPr marL="514350" indent="-514350" eaLnBrk="1" hangingPunct="1"/>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B89AB0E-A40B-41C9-A216-688A35F911AA}"/>
              </a:ext>
            </a:extLst>
          </p:cNvPr>
          <p:cNvSpPr>
            <a:spLocks noGrp="1"/>
          </p:cNvSpPr>
          <p:nvPr>
            <p:ph type="title"/>
          </p:nvPr>
        </p:nvSpPr>
        <p:spPr/>
        <p:txBody>
          <a:bodyPr/>
          <a:lstStyle/>
          <a:p>
            <a:endParaRPr lang="fr-FR" altLang="en-US"/>
          </a:p>
        </p:txBody>
      </p:sp>
      <p:sp>
        <p:nvSpPr>
          <p:cNvPr id="80899" name="Content Placeholder 2">
            <a:extLst>
              <a:ext uri="{FF2B5EF4-FFF2-40B4-BE49-F238E27FC236}">
                <a16:creationId xmlns:a16="http://schemas.microsoft.com/office/drawing/2014/main" id="{4205A3EF-759C-4500-949F-15832D434370}"/>
              </a:ext>
            </a:extLst>
          </p:cNvPr>
          <p:cNvSpPr>
            <a:spLocks noGrp="1"/>
          </p:cNvSpPr>
          <p:nvPr>
            <p:ph idx="1"/>
          </p:nvPr>
        </p:nvSpPr>
        <p:spPr/>
        <p:txBody>
          <a:bodyPr/>
          <a:lstStyle/>
          <a:p>
            <a:r>
              <a:rPr lang="en-US" altLang="en-US" sz="2400" b="1"/>
              <a:t>Family or personal history</a:t>
            </a:r>
            <a:r>
              <a:rPr lang="en-US" altLang="en-US" sz="2400"/>
              <a:t>. </a:t>
            </a:r>
          </a:p>
          <a:p>
            <a:r>
              <a:rPr lang="en-US" altLang="en-US" sz="2400" b="1"/>
              <a:t>Dehydration.</a:t>
            </a:r>
            <a:r>
              <a:rPr lang="en-US" altLang="en-US" sz="2400"/>
              <a:t> Not drinking enough water each day can increase your risk of kidney stones. People who live in warm climates and those who sweat a lot may be at higher risk than others. </a:t>
            </a:r>
          </a:p>
          <a:p>
            <a:r>
              <a:rPr lang="en-US" altLang="en-US" sz="2400" b="1"/>
              <a:t>Certain diets.</a:t>
            </a:r>
            <a:r>
              <a:rPr lang="en-US" altLang="en-US" sz="2400"/>
              <a:t> Eating a diet that's high in protein, sodium (salt) and sugar may increase your risk of some types of kidney stones. This is especially true with a high-sodium diet. Too much salt in your diet increases the amount of calcium your kidneys must filter and significantly increases your risk of kidney stones.</a:t>
            </a:r>
            <a:endParaRPr lang="fr-FR" altLang="en-US" sz="24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A4C1FE1B-7BA9-47F1-8715-50BD405D83B3}"/>
              </a:ext>
            </a:extLst>
          </p:cNvPr>
          <p:cNvSpPr>
            <a:spLocks noGrp="1"/>
          </p:cNvSpPr>
          <p:nvPr>
            <p:ph type="title"/>
          </p:nvPr>
        </p:nvSpPr>
        <p:spPr>
          <a:xfrm>
            <a:off x="457200" y="0"/>
            <a:ext cx="8229600" cy="762000"/>
          </a:xfrm>
        </p:spPr>
        <p:txBody>
          <a:bodyPr/>
          <a:lstStyle/>
          <a:p>
            <a:pPr eaLnBrk="1" hangingPunct="1"/>
            <a:r>
              <a:rPr lang="en-US" altLang="en-US" sz="2600" b="1" u="sng"/>
              <a:t>CLINICAL  MANIFESTATIONS</a:t>
            </a:r>
          </a:p>
        </p:txBody>
      </p:sp>
      <p:sp>
        <p:nvSpPr>
          <p:cNvPr id="81923" name="Content Placeholder 2">
            <a:extLst>
              <a:ext uri="{FF2B5EF4-FFF2-40B4-BE49-F238E27FC236}">
                <a16:creationId xmlns:a16="http://schemas.microsoft.com/office/drawing/2014/main" id="{8637B7AB-169B-4942-898A-B2D93822CF81}"/>
              </a:ext>
            </a:extLst>
          </p:cNvPr>
          <p:cNvSpPr>
            <a:spLocks noGrp="1"/>
          </p:cNvSpPr>
          <p:nvPr>
            <p:ph idx="1"/>
          </p:nvPr>
        </p:nvSpPr>
        <p:spPr>
          <a:xfrm>
            <a:off x="0" y="838200"/>
            <a:ext cx="8991600" cy="6019800"/>
          </a:xfrm>
        </p:spPr>
        <p:txBody>
          <a:bodyPr/>
          <a:lstStyle/>
          <a:p>
            <a:pPr eaLnBrk="1" hangingPunct="1"/>
            <a:r>
              <a:rPr lang="en-US" altLang="en-US" sz="2800" b="1"/>
              <a:t>Pain </a:t>
            </a:r>
            <a:r>
              <a:rPr lang="en-US" altLang="en-US" sz="2800"/>
              <a:t>– depends on the size and location of the stone. Small stones may be asymptomatic.</a:t>
            </a:r>
          </a:p>
          <a:p>
            <a:pPr eaLnBrk="1" hangingPunct="1"/>
            <a:r>
              <a:rPr lang="en-US" altLang="en-US" sz="2800"/>
              <a:t> In the </a:t>
            </a:r>
            <a:r>
              <a:rPr lang="en-US" altLang="en-US" sz="2800" b="1"/>
              <a:t>renal pelvis</a:t>
            </a:r>
            <a:r>
              <a:rPr lang="en-US" altLang="en-US" sz="2800"/>
              <a:t>, pain is intense and deep in the costovertebral angle. </a:t>
            </a:r>
          </a:p>
          <a:p>
            <a:pPr eaLnBrk="1" hangingPunct="1"/>
            <a:r>
              <a:rPr lang="en-US" altLang="en-US" sz="2800" b="1"/>
              <a:t>renal area </a:t>
            </a:r>
            <a:r>
              <a:rPr lang="en-US" altLang="en-US" sz="2800"/>
              <a:t>radiates anteriorly and downward towards the bladder in the female and towards the testes in the male.</a:t>
            </a:r>
          </a:p>
          <a:p>
            <a:pPr eaLnBrk="1" hangingPunct="1"/>
            <a:r>
              <a:rPr lang="en-US" altLang="en-US" sz="2800" b="1"/>
              <a:t>renal colic- </a:t>
            </a:r>
            <a:r>
              <a:rPr lang="en-US" altLang="en-US" sz="2800"/>
              <a:t>If pain suddenly becomes acute, with tenderness over the costovertebral angle accompanied by nausea and vomiting.</a:t>
            </a:r>
            <a:r>
              <a:rPr lang="en-US" altLang="en-US" sz="2800">
                <a:solidFill>
                  <a:srgbClr val="FF0000"/>
                </a:solidFill>
              </a:rPr>
              <a:t> </a:t>
            </a:r>
          </a:p>
          <a:p>
            <a:pPr eaLnBrk="1" hangingPunct="1"/>
            <a:r>
              <a:rPr lang="en-US" altLang="en-US" sz="2800"/>
              <a:t>In the ureters, the pain is acute, excruciating, colicky, wavelike radiating down the thigh &amp; genitalia. </a:t>
            </a:r>
          </a:p>
          <a:p>
            <a:pPr eaLnBrk="1" hangingPunct="1">
              <a:buFont typeface="Arial" panose="020B0604020202020204" pitchFamily="34" charset="0"/>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a:extLst>
              <a:ext uri="{FF2B5EF4-FFF2-40B4-BE49-F238E27FC236}">
                <a16:creationId xmlns:a16="http://schemas.microsoft.com/office/drawing/2014/main" id="{B74F9BA1-31E1-4DF0-8566-37D3692A4173}"/>
              </a:ext>
            </a:extLst>
          </p:cNvPr>
          <p:cNvSpPr>
            <a:spLocks noGrp="1"/>
          </p:cNvSpPr>
          <p:nvPr>
            <p:ph type="title"/>
          </p:nvPr>
        </p:nvSpPr>
        <p:spPr>
          <a:xfrm>
            <a:off x="457200" y="274638"/>
            <a:ext cx="8229600" cy="6583362"/>
          </a:xfrm>
        </p:spPr>
        <p:txBody>
          <a:bodyPr rtlCol="0">
            <a:normAutofit fontScale="90000"/>
          </a:bodyPr>
          <a:lstStyle/>
          <a:p>
            <a:pPr eaLnBrk="1" fontAlgn="auto" hangingPunct="1">
              <a:spcAft>
                <a:spcPts val="0"/>
              </a:spcAft>
              <a:buFontTx/>
              <a:buChar char="•"/>
              <a:defRPr/>
            </a:pPr>
            <a:r>
              <a:rPr lang="en-US" sz="2800" dirty="0">
                <a:latin typeface="Times New Roman" pitchFamily="18" charset="0"/>
                <a:cs typeface="Times New Roman" pitchFamily="18" charset="0"/>
              </a:rPr>
              <a:t>The nephron consists of a </a:t>
            </a:r>
            <a:r>
              <a:rPr lang="en-US" sz="2800" b="1" dirty="0">
                <a:latin typeface="Times New Roman" pitchFamily="18" charset="0"/>
                <a:cs typeface="Times New Roman" pitchFamily="18" charset="0"/>
              </a:rPr>
              <a:t>glomerulus</a:t>
            </a:r>
            <a:r>
              <a:rPr lang="en-US" sz="2800" dirty="0">
                <a:latin typeface="Times New Roman" pitchFamily="18" charset="0"/>
                <a:cs typeface="Times New Roman" pitchFamily="18" charset="0"/>
              </a:rPr>
              <a:t> which has tufts of capillaries supplied with blood by the </a:t>
            </a:r>
            <a:r>
              <a:rPr lang="en-US" sz="2800" b="1" dirty="0">
                <a:latin typeface="Times New Roman" pitchFamily="18" charset="0"/>
                <a:cs typeface="Times New Roman" pitchFamily="18" charset="0"/>
              </a:rPr>
              <a:t>afferent arteriole </a:t>
            </a:r>
            <a:r>
              <a:rPr lang="en-US" sz="2800" dirty="0">
                <a:latin typeface="Times New Roman" pitchFamily="18" charset="0"/>
                <a:cs typeface="Times New Roman" pitchFamily="18" charset="0"/>
              </a:rPr>
              <a:t>and drained by the </a:t>
            </a:r>
            <a:r>
              <a:rPr lang="en-US" sz="2800" b="1" dirty="0">
                <a:latin typeface="Times New Roman" pitchFamily="18" charset="0"/>
                <a:cs typeface="Times New Roman" pitchFamily="18" charset="0"/>
              </a:rPr>
              <a:t>efferent arteriole</a:t>
            </a:r>
            <a:r>
              <a:rPr lang="en-US" sz="2800" dirty="0">
                <a:latin typeface="Times New Roman" pitchFamily="18" charset="0"/>
                <a:cs typeface="Times New Roman" pitchFamily="18" charset="0"/>
              </a:rPr>
              <a:t>.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The glomerulus at the base forms a tubule that is divided into 3 parts- </a:t>
            </a:r>
            <a:r>
              <a:rPr lang="en-US" sz="2800" b="1" dirty="0">
                <a:latin typeface="Times New Roman" pitchFamily="18" charset="0"/>
                <a:cs typeface="Times New Roman" pitchFamily="18" charset="0"/>
              </a:rPr>
              <a:t>proximal tubule, loop of </a:t>
            </a:r>
            <a:r>
              <a:rPr lang="en-US" sz="2800" b="1" dirty="0" err="1">
                <a:latin typeface="Times New Roman" pitchFamily="18" charset="0"/>
                <a:cs typeface="Times New Roman" pitchFamily="18" charset="0"/>
              </a:rPr>
              <a:t>henle</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and </a:t>
            </a:r>
            <a:r>
              <a:rPr lang="en-US" sz="2800" b="1" dirty="0">
                <a:latin typeface="Times New Roman" pitchFamily="18" charset="0"/>
                <a:cs typeface="Times New Roman" pitchFamily="18" charset="0"/>
              </a:rPr>
              <a:t>distal tubule</a:t>
            </a:r>
            <a:r>
              <a:rPr lang="en-US" sz="2800" dirty="0">
                <a:latin typeface="Times New Roman" pitchFamily="18" charset="0"/>
                <a:cs typeface="Times New Roman" pitchFamily="18" charset="0"/>
              </a:rPr>
              <a:t>.</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The distal tubules join to form collecting ducts approx. 20mm long. The ducts connect to the renal pyramids(8-18 pyramids), the pyramids drain into minor calyces(4-13) which drain into(2-3) major calices that open into the renal pelvis.</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Each renal pelvis gives rise to a </a:t>
            </a:r>
            <a:r>
              <a:rPr lang="en-US" sz="2800" dirty="0" err="1">
                <a:latin typeface="Times New Roman" pitchFamily="18" charset="0"/>
                <a:cs typeface="Times New Roman" pitchFamily="18" charset="0"/>
              </a:rPr>
              <a:t>ureter</a:t>
            </a:r>
            <a:r>
              <a:rPr lang="en-US" sz="2800" dirty="0">
                <a:latin typeface="Times New Roman" pitchFamily="18" charset="0"/>
                <a:cs typeface="Times New Roman" pitchFamily="18" charset="0"/>
              </a:rPr>
              <a:t> which is approx 25 cm. it connects each kidney to the bladder.</a:t>
            </a:r>
            <a:br>
              <a:rPr lang="en-US" sz="2600" dirty="0"/>
            </a:br>
            <a:br>
              <a:rPr lang="en-US" sz="2600" dirty="0"/>
            </a:br>
            <a:br>
              <a:rPr lang="en-US" sz="2600" dirty="0"/>
            </a:br>
            <a:br>
              <a:rPr lang="en-US" sz="2600" dirty="0"/>
            </a:br>
            <a:r>
              <a:rPr lang="en-US" sz="2600"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81EF8B49-ED4A-4D26-BBF2-9A0E736F2652}"/>
              </a:ext>
            </a:extLst>
          </p:cNvPr>
          <p:cNvSpPr>
            <a:spLocks noGrp="1"/>
          </p:cNvSpPr>
          <p:nvPr>
            <p:ph type="title"/>
          </p:nvPr>
        </p:nvSpPr>
        <p:spPr/>
        <p:txBody>
          <a:bodyPr/>
          <a:lstStyle/>
          <a:p>
            <a:endParaRPr lang="fr-FR" altLang="en-US"/>
          </a:p>
        </p:txBody>
      </p:sp>
      <p:sp>
        <p:nvSpPr>
          <p:cNvPr id="82947" name="Content Placeholder 2">
            <a:extLst>
              <a:ext uri="{FF2B5EF4-FFF2-40B4-BE49-F238E27FC236}">
                <a16:creationId xmlns:a16="http://schemas.microsoft.com/office/drawing/2014/main" id="{EE512B35-0898-443B-8507-8F83C96DEC1D}"/>
              </a:ext>
            </a:extLst>
          </p:cNvPr>
          <p:cNvSpPr>
            <a:spLocks noGrp="1"/>
          </p:cNvSpPr>
          <p:nvPr>
            <p:ph idx="1"/>
          </p:nvPr>
        </p:nvSpPr>
        <p:spPr/>
        <p:txBody>
          <a:bodyPr/>
          <a:lstStyle/>
          <a:p>
            <a:r>
              <a:rPr lang="en-US" altLang="en-US" sz="2800"/>
              <a:t>Severe pain in the side and back,</a:t>
            </a:r>
          </a:p>
          <a:p>
            <a:r>
              <a:rPr lang="en-US" altLang="en-US" sz="2800"/>
              <a:t> below the ribs</a:t>
            </a:r>
          </a:p>
          <a:p>
            <a:r>
              <a:rPr lang="en-US" altLang="en-US" sz="2800"/>
              <a:t> Pain that radiates to the lower abdomen and groin Pain that comes in waves and fluctuates in intensity</a:t>
            </a:r>
          </a:p>
          <a:p>
            <a:r>
              <a:rPr lang="en-US" altLang="en-US" sz="2800"/>
              <a:t> Pain on urination</a:t>
            </a:r>
            <a:endParaRPr lang="en-GB" altLang="en-US" sz="2800" b="1"/>
          </a:p>
          <a:p>
            <a:r>
              <a:rPr lang="en-GB" altLang="en-US" sz="2800"/>
              <a:t>N/B- </a:t>
            </a:r>
            <a:r>
              <a:rPr lang="en-US" altLang="en-US" sz="2800"/>
              <a:t>Pain caused by a kidney stone may change — for instance, shifting to a different location or increasing in intensity — as the stone moves through your urinary tract.</a:t>
            </a:r>
            <a:endParaRPr lang="en-GB" altLang="en-US" sz="28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BC2D029-AAE0-4176-ADE0-9D148420771D}"/>
              </a:ext>
            </a:extLst>
          </p:cNvPr>
          <p:cNvSpPr>
            <a:spLocks noGrp="1"/>
          </p:cNvSpPr>
          <p:nvPr>
            <p:ph type="title"/>
          </p:nvPr>
        </p:nvSpPr>
        <p:spPr/>
        <p:txBody>
          <a:bodyPr/>
          <a:lstStyle/>
          <a:p>
            <a:r>
              <a:rPr lang="en-GB" altLang="en-US"/>
              <a:t>ct</a:t>
            </a:r>
            <a:endParaRPr lang="fr-FR" altLang="en-US"/>
          </a:p>
        </p:txBody>
      </p:sp>
      <p:sp>
        <p:nvSpPr>
          <p:cNvPr id="83971" name="Content Placeholder 2">
            <a:extLst>
              <a:ext uri="{FF2B5EF4-FFF2-40B4-BE49-F238E27FC236}">
                <a16:creationId xmlns:a16="http://schemas.microsoft.com/office/drawing/2014/main" id="{0C2889C8-6CE4-4E9B-8979-E41E0B0964AD}"/>
              </a:ext>
            </a:extLst>
          </p:cNvPr>
          <p:cNvSpPr>
            <a:spLocks noGrp="1"/>
          </p:cNvSpPr>
          <p:nvPr>
            <p:ph idx="1"/>
          </p:nvPr>
        </p:nvSpPr>
        <p:spPr/>
        <p:txBody>
          <a:bodyPr/>
          <a:lstStyle/>
          <a:p>
            <a:pPr eaLnBrk="1" hangingPunct="1"/>
            <a:r>
              <a:rPr lang="en-US" altLang="en-US" sz="2800" b="1">
                <a:latin typeface="Times New Roman" panose="02020603050405020304" pitchFamily="18" charset="0"/>
                <a:cs typeface="Times New Roman" panose="02020603050405020304" pitchFamily="18" charset="0"/>
              </a:rPr>
              <a:t>Hematuria</a:t>
            </a:r>
            <a:r>
              <a:rPr lang="en-US" altLang="en-US" sz="2800">
                <a:latin typeface="Times New Roman" panose="02020603050405020304" pitchFamily="18" charset="0"/>
                <a:cs typeface="Times New Roman" panose="02020603050405020304" pitchFamily="18" charset="0"/>
              </a:rPr>
              <a:t>- because of abrasive action of stones</a:t>
            </a:r>
          </a:p>
          <a:p>
            <a:pPr eaLnBrk="1" hangingPunct="1"/>
            <a:r>
              <a:rPr lang="en-US" altLang="en-US" sz="2800">
                <a:latin typeface="Times New Roman" panose="02020603050405020304" pitchFamily="18" charset="0"/>
                <a:cs typeface="Times New Roman" panose="02020603050405020304" pitchFamily="18" charset="0"/>
              </a:rPr>
              <a:t>Diarrhoea &amp; abdominal discomfort due to proximity of kidney and GIT.</a:t>
            </a:r>
          </a:p>
          <a:p>
            <a:r>
              <a:rPr lang="en-GB" altLang="en-US" sz="2800">
                <a:latin typeface="Times New Roman" panose="02020603050405020304" pitchFamily="18" charset="0"/>
                <a:cs typeface="Times New Roman" panose="02020603050405020304" pitchFamily="18" charset="0"/>
              </a:rPr>
              <a:t>Cloudy foul smelling urine</a:t>
            </a:r>
          </a:p>
          <a:p>
            <a:r>
              <a:rPr lang="en-GB" altLang="en-US" sz="2800">
                <a:latin typeface="Times New Roman" panose="02020603050405020304" pitchFamily="18" charset="0"/>
                <a:cs typeface="Times New Roman" panose="02020603050405020304" pitchFamily="18" charset="0"/>
              </a:rPr>
              <a:t>Pink,brown urine</a:t>
            </a:r>
          </a:p>
          <a:p>
            <a:r>
              <a:rPr lang="en-GB" altLang="en-US" sz="2800">
                <a:latin typeface="Times New Roman" panose="02020603050405020304" pitchFamily="18" charset="0"/>
                <a:cs typeface="Times New Roman" panose="02020603050405020304" pitchFamily="18" charset="0"/>
              </a:rPr>
              <a:t>Persistent need to urinate</a:t>
            </a:r>
          </a:p>
          <a:p>
            <a:r>
              <a:rPr lang="en-GB" altLang="en-US" sz="2800">
                <a:latin typeface="Times New Roman" panose="02020603050405020304" pitchFamily="18" charset="0"/>
                <a:cs typeface="Times New Roman" panose="02020603050405020304" pitchFamily="18" charset="0"/>
              </a:rPr>
              <a:t>Fever, chills if infection is present</a:t>
            </a:r>
          </a:p>
          <a:p>
            <a:r>
              <a:rPr lang="en-GB" altLang="en-US" sz="2800">
                <a:latin typeface="Times New Roman" panose="02020603050405020304" pitchFamily="18" charset="0"/>
                <a:cs typeface="Times New Roman" panose="02020603050405020304" pitchFamily="18" charset="0"/>
              </a:rPr>
              <a:t>Urinating small amounts of urine</a:t>
            </a:r>
            <a:endParaRPr lang="fr-FR"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5D68D420-EACC-4301-BFE8-F98AD9A13452}"/>
              </a:ext>
            </a:extLst>
          </p:cNvPr>
          <p:cNvSpPr>
            <a:spLocks noGrp="1"/>
          </p:cNvSpPr>
          <p:nvPr>
            <p:ph type="title"/>
          </p:nvPr>
        </p:nvSpPr>
        <p:spPr/>
        <p:txBody>
          <a:bodyPr/>
          <a:lstStyle/>
          <a:p>
            <a:endParaRPr lang="fr-FR" altLang="en-US"/>
          </a:p>
        </p:txBody>
      </p:sp>
      <p:sp>
        <p:nvSpPr>
          <p:cNvPr id="84995" name="Content Placeholder 2">
            <a:extLst>
              <a:ext uri="{FF2B5EF4-FFF2-40B4-BE49-F238E27FC236}">
                <a16:creationId xmlns:a16="http://schemas.microsoft.com/office/drawing/2014/main" id="{67A5BD5D-EA03-4AD7-88BE-0EDB1560125D}"/>
              </a:ext>
            </a:extLst>
          </p:cNvPr>
          <p:cNvSpPr>
            <a:spLocks noGrp="1"/>
          </p:cNvSpPr>
          <p:nvPr>
            <p:ph idx="1"/>
          </p:nvPr>
        </p:nvSpPr>
        <p:spPr/>
        <p:txBody>
          <a:bodyPr/>
          <a:lstStyle/>
          <a:p>
            <a:pPr>
              <a:buFont typeface="Arial" panose="020B0604020202020204" pitchFamily="34" charset="0"/>
              <a:buNone/>
            </a:pPr>
            <a:r>
              <a:rPr lang="en-GB" altLang="en-US" b="1"/>
              <a:t>types</a:t>
            </a:r>
            <a:endParaRPr lang="fr-FR" altLang="en-US" b="1"/>
          </a:p>
          <a:p>
            <a:r>
              <a:rPr lang="fr-FR" altLang="en-US"/>
              <a:t>Calcium stones.</a:t>
            </a:r>
          </a:p>
          <a:p>
            <a:r>
              <a:rPr lang="fr-FR" altLang="en-US"/>
              <a:t>Struvite stones</a:t>
            </a:r>
          </a:p>
          <a:p>
            <a:r>
              <a:rPr lang="fr-FR" altLang="en-US"/>
              <a:t>Uric acid stones</a:t>
            </a:r>
          </a:p>
          <a:p>
            <a:r>
              <a:rPr lang="fr-FR" altLang="en-US"/>
              <a:t>Cystine stones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A453757F-C80E-425F-B533-3CA0ED640C85}"/>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z="2600"/>
          </a:p>
        </p:txBody>
      </p:sp>
      <p:sp>
        <p:nvSpPr>
          <p:cNvPr id="3" name="Content Placeholder 2">
            <a:extLst>
              <a:ext uri="{FF2B5EF4-FFF2-40B4-BE49-F238E27FC236}">
                <a16:creationId xmlns:a16="http://schemas.microsoft.com/office/drawing/2014/main" id="{FE0DF2FF-0536-4AE4-968C-00FA86280E1F}"/>
              </a:ext>
            </a:extLst>
          </p:cNvPr>
          <p:cNvSpPr>
            <a:spLocks noGrp="1"/>
          </p:cNvSpPr>
          <p:nvPr>
            <p:ph idx="1"/>
          </p:nvPr>
        </p:nvSpPr>
        <p:spPr>
          <a:xfrm>
            <a:off x="228600" y="228600"/>
            <a:ext cx="8686800" cy="6629400"/>
          </a:xfrm>
        </p:spPr>
        <p:txBody>
          <a:bodyPr rtlCol="0">
            <a:normAutofit/>
          </a:bodyPr>
          <a:lstStyle/>
          <a:p>
            <a:pPr marL="274320" indent="-274320" eaLnBrk="1" fontAlgn="auto" hangingPunct="1">
              <a:spcAft>
                <a:spcPts val="0"/>
              </a:spcAft>
              <a:buClr>
                <a:schemeClr val="accent3"/>
              </a:buClr>
              <a:buFont typeface="Arial" charset="0"/>
              <a:buNone/>
              <a:defRPr/>
            </a:pPr>
            <a:endParaRPr lang="en-US" dirty="0"/>
          </a:p>
          <a:p>
            <a:pPr marL="274320" indent="-274320" eaLnBrk="1" fontAlgn="auto" hangingPunct="1">
              <a:spcAft>
                <a:spcPts val="0"/>
              </a:spcAft>
              <a:buClr>
                <a:schemeClr val="accent3"/>
              </a:buClr>
              <a:buFont typeface="Arial" charset="0"/>
              <a:buNone/>
              <a:defRPr/>
            </a:pPr>
            <a:r>
              <a:rPr lang="en-US" b="1" u="sng" dirty="0"/>
              <a:t>ASSESSMENT &amp; DIAGNOSTIC FINDINGS:</a:t>
            </a:r>
          </a:p>
          <a:p>
            <a:pPr marL="514350" indent="-514350" eaLnBrk="1" fontAlgn="auto" hangingPunct="1">
              <a:spcAft>
                <a:spcPts val="0"/>
              </a:spcAft>
              <a:buClr>
                <a:schemeClr val="accent3"/>
              </a:buClr>
              <a:buFont typeface="+mj-lt"/>
              <a:buAutoNum type="arabicPeriod"/>
              <a:defRPr/>
            </a:pPr>
            <a:r>
              <a:rPr lang="en-US" dirty="0"/>
              <a:t>Radiology- x-ray of Kidney </a:t>
            </a:r>
            <a:r>
              <a:rPr lang="en-US" dirty="0" err="1"/>
              <a:t>Ureters</a:t>
            </a:r>
            <a:r>
              <a:rPr lang="en-US" dirty="0"/>
              <a:t> &amp; bladder(KUB), ultrasound, IV </a:t>
            </a:r>
            <a:r>
              <a:rPr lang="en-US" dirty="0" err="1"/>
              <a:t>urography</a:t>
            </a:r>
            <a:r>
              <a:rPr lang="en-US" dirty="0"/>
              <a:t>, retrograde </a:t>
            </a:r>
            <a:r>
              <a:rPr lang="en-US" dirty="0" err="1"/>
              <a:t>pyelography</a:t>
            </a:r>
            <a:r>
              <a:rPr lang="en-US" dirty="0"/>
              <a:t>. to confirm diagnosis.</a:t>
            </a:r>
          </a:p>
          <a:p>
            <a:pPr marL="514350" indent="-514350" eaLnBrk="1" fontAlgn="auto" hangingPunct="1">
              <a:spcAft>
                <a:spcPts val="0"/>
              </a:spcAft>
              <a:buClr>
                <a:schemeClr val="accent3"/>
              </a:buClr>
              <a:buFont typeface="+mj-lt"/>
              <a:buAutoNum type="arabicPeriod"/>
              <a:defRPr/>
            </a:pPr>
            <a:r>
              <a:rPr lang="en-US" dirty="0"/>
              <a:t>24 hour urine test for measurement of calcium, uric acid, creatinine, sodium, pH, total volume.</a:t>
            </a:r>
          </a:p>
          <a:p>
            <a:pPr marL="514350" indent="-514350" eaLnBrk="1" fontAlgn="auto" hangingPunct="1">
              <a:spcAft>
                <a:spcPts val="0"/>
              </a:spcAft>
              <a:buClr>
                <a:schemeClr val="accent3"/>
              </a:buClr>
              <a:buFont typeface="+mj-lt"/>
              <a:buAutoNum type="arabicPeriod"/>
              <a:defRPr/>
            </a:pPr>
            <a:r>
              <a:rPr lang="en-US" dirty="0"/>
              <a:t>Blood </a:t>
            </a:r>
            <a:r>
              <a:rPr lang="en-US" dirty="0" err="1"/>
              <a:t>tesing</a:t>
            </a:r>
            <a:r>
              <a:rPr lang="en-US" dirty="0"/>
              <a:t>- shows increased ca and uric acid</a:t>
            </a:r>
          </a:p>
          <a:p>
            <a:pPr marL="514350" indent="-514350" eaLnBrk="1" fontAlgn="auto" hangingPunct="1">
              <a:spcAft>
                <a:spcPts val="0"/>
              </a:spcAft>
              <a:buClr>
                <a:schemeClr val="accent3"/>
              </a:buClr>
              <a:buFont typeface="+mj-lt"/>
              <a:buAutoNum type="arabicPeriod"/>
              <a:defRPr/>
            </a:pPr>
            <a:r>
              <a:rPr lang="en-US" dirty="0"/>
              <a:t>Dietary &amp; medication history. Family history of kidney stones. </a:t>
            </a:r>
          </a:p>
          <a:p>
            <a:pPr marL="514350" indent="-514350" eaLnBrk="1" fontAlgn="auto" hangingPunct="1">
              <a:spcAft>
                <a:spcPts val="0"/>
              </a:spcAft>
              <a:buClr>
                <a:schemeClr val="accent3"/>
              </a:buClr>
              <a:buFont typeface="+mj-lt"/>
              <a:buAutoNum type="arabicPeriod"/>
              <a:defRPr/>
            </a:pP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FA44E543-DA67-43BF-A5CE-5E95FA916245}"/>
              </a:ext>
            </a:extLst>
          </p:cNvPr>
          <p:cNvSpPr>
            <a:spLocks noGrp="1"/>
          </p:cNvSpPr>
          <p:nvPr>
            <p:ph type="title"/>
          </p:nvPr>
        </p:nvSpPr>
        <p:spPr>
          <a:xfrm>
            <a:off x="457200" y="0"/>
            <a:ext cx="8229600" cy="914400"/>
          </a:xfrm>
        </p:spPr>
        <p:txBody>
          <a:bodyPr/>
          <a:lstStyle/>
          <a:p>
            <a:pPr eaLnBrk="1" hangingPunct="1"/>
            <a:r>
              <a:rPr lang="en-US" altLang="en-US"/>
              <a:t>Diagram: Renal colic location </a:t>
            </a:r>
          </a:p>
        </p:txBody>
      </p:sp>
      <p:pic>
        <p:nvPicPr>
          <p:cNvPr id="87043" name="Content Placeholder 3" descr="renal colic.png">
            <a:extLst>
              <a:ext uri="{FF2B5EF4-FFF2-40B4-BE49-F238E27FC236}">
                <a16:creationId xmlns:a16="http://schemas.microsoft.com/office/drawing/2014/main" id="{2377B160-DACA-4618-852C-C22F914502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302000" y="2181225"/>
            <a:ext cx="2540000" cy="3363913"/>
          </a:xfr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189DAC3B-9B13-4294-BC58-C7A996457D80}"/>
              </a:ext>
            </a:extLst>
          </p:cNvPr>
          <p:cNvSpPr>
            <a:spLocks noGrp="1"/>
          </p:cNvSpPr>
          <p:nvPr>
            <p:ph type="title"/>
          </p:nvPr>
        </p:nvSpPr>
        <p:spPr>
          <a:xfrm>
            <a:off x="457200" y="0"/>
            <a:ext cx="8229600" cy="762000"/>
          </a:xfrm>
        </p:spPr>
        <p:txBody>
          <a:bodyPr/>
          <a:lstStyle/>
          <a:p>
            <a:pPr eaLnBrk="1" hangingPunct="1"/>
            <a:r>
              <a:rPr lang="en-US" altLang="en-US" sz="2600" b="1" u="sng"/>
              <a:t>Medical management</a:t>
            </a:r>
          </a:p>
        </p:txBody>
      </p:sp>
      <p:sp>
        <p:nvSpPr>
          <p:cNvPr id="88067" name="Content Placeholder 2">
            <a:extLst>
              <a:ext uri="{FF2B5EF4-FFF2-40B4-BE49-F238E27FC236}">
                <a16:creationId xmlns:a16="http://schemas.microsoft.com/office/drawing/2014/main" id="{298D85A1-A098-49A4-A132-811F15135A9E}"/>
              </a:ext>
            </a:extLst>
          </p:cNvPr>
          <p:cNvSpPr>
            <a:spLocks noGrp="1"/>
          </p:cNvSpPr>
          <p:nvPr>
            <p:ph idx="1"/>
          </p:nvPr>
        </p:nvSpPr>
        <p:spPr>
          <a:xfrm>
            <a:off x="152400" y="914400"/>
            <a:ext cx="8991600" cy="5943600"/>
          </a:xfrm>
        </p:spPr>
        <p:txBody>
          <a:bodyPr/>
          <a:lstStyle/>
          <a:p>
            <a:pPr eaLnBrk="1" hangingPunct="1"/>
            <a:r>
              <a:rPr lang="en-US" altLang="en-US" sz="2800"/>
              <a:t>The goals of management are to eradicate the stone, determine the stone type, prevent destruction of the nephron, control infection and relieve any obstruction present.</a:t>
            </a:r>
          </a:p>
          <a:p>
            <a:pPr eaLnBrk="1" hangingPunct="1"/>
            <a:r>
              <a:rPr lang="en-US" altLang="en-US" sz="2800"/>
              <a:t>Pain- Opiod analgesics and NSAID’s to relieve pain and reduce swelling, hot baths and moist heat</a:t>
            </a:r>
          </a:p>
          <a:p>
            <a:pPr eaLnBrk="1" hangingPunct="1"/>
            <a:r>
              <a:rPr lang="en-US" altLang="en-US" sz="2800"/>
              <a:t>Encourage drinking of water(3l/day)may help flush out urinary system. It also reduces concentration of urinary crystalloids</a:t>
            </a:r>
          </a:p>
          <a:p>
            <a:pPr eaLnBrk="1" hangingPunct="1"/>
            <a:r>
              <a:rPr lang="en-US" altLang="en-US" sz="2800"/>
              <a:t>Medication that helps to relax muscles of the ureter helping to pass kidney stone i.e alpha blocker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1488A482-2E92-46C6-8AD6-949183DCB883}"/>
              </a:ext>
            </a:extLst>
          </p:cNvPr>
          <p:cNvSpPr>
            <a:spLocks noGrp="1"/>
          </p:cNvSpPr>
          <p:nvPr>
            <p:ph type="title"/>
          </p:nvPr>
        </p:nvSpPr>
        <p:spPr>
          <a:xfrm>
            <a:off x="457200" y="0"/>
            <a:ext cx="8229600" cy="685800"/>
          </a:xfrm>
        </p:spPr>
        <p:txBody>
          <a:bodyPr/>
          <a:lstStyle/>
          <a:p>
            <a:pPr eaLnBrk="1" hangingPunct="1"/>
            <a:r>
              <a:rPr lang="en-US" altLang="en-US" sz="2600" b="1" u="sng"/>
              <a:t>Nutritional management</a:t>
            </a:r>
          </a:p>
        </p:txBody>
      </p:sp>
      <p:sp>
        <p:nvSpPr>
          <p:cNvPr id="57347" name="Content Placeholder 2">
            <a:extLst>
              <a:ext uri="{FF2B5EF4-FFF2-40B4-BE49-F238E27FC236}">
                <a16:creationId xmlns:a16="http://schemas.microsoft.com/office/drawing/2014/main" id="{5B6B8EEC-2304-4032-B628-EAFF1533B865}"/>
              </a:ext>
            </a:extLst>
          </p:cNvPr>
          <p:cNvSpPr>
            <a:spLocks noGrp="1"/>
          </p:cNvSpPr>
          <p:nvPr>
            <p:ph idx="1"/>
          </p:nvPr>
        </p:nvSpPr>
        <p:spPr>
          <a:xfrm>
            <a:off x="152400" y="838200"/>
            <a:ext cx="8763000" cy="6019800"/>
          </a:xfrm>
        </p:spPr>
        <p:txBody>
          <a:bodyPr rtlCol="0">
            <a:normAutofit fontScale="92500" lnSpcReduction="20000"/>
          </a:bodyPr>
          <a:lstStyle/>
          <a:p>
            <a:pPr marL="274320" indent="-274320" eaLnBrk="1" fontAlgn="auto" hangingPunct="1">
              <a:spcAft>
                <a:spcPts val="0"/>
              </a:spcAft>
              <a:buClr>
                <a:schemeClr val="accent3"/>
              </a:buClr>
              <a:buFont typeface="Arial" charset="0"/>
              <a:buNone/>
              <a:defRPr/>
            </a:pPr>
            <a:r>
              <a:rPr lang="en-US" u="sng" dirty="0"/>
              <a:t>Calcium stones:</a:t>
            </a:r>
          </a:p>
          <a:p>
            <a:pPr marL="274320" indent="-274320" eaLnBrk="1" fontAlgn="auto" hangingPunct="1">
              <a:spcAft>
                <a:spcPts val="0"/>
              </a:spcAft>
              <a:buClr>
                <a:schemeClr val="accent3"/>
              </a:buClr>
              <a:defRPr/>
            </a:pPr>
            <a:r>
              <a:rPr lang="en-US" dirty="0"/>
              <a:t> liberal fluid intake</a:t>
            </a:r>
          </a:p>
          <a:p>
            <a:pPr marL="148590" lvl="1" indent="-182880" eaLnBrk="1" fontAlgn="auto" hangingPunct="1">
              <a:spcAft>
                <a:spcPts val="0"/>
              </a:spcAft>
              <a:buClr>
                <a:schemeClr val="accent2">
                  <a:tint val="60000"/>
                </a:schemeClr>
              </a:buClr>
              <a:buFont typeface="Arial" panose="020B0604020202020204" pitchFamily="34" charset="0"/>
              <a:buChar char="•"/>
              <a:defRPr/>
            </a:pPr>
            <a:r>
              <a:rPr lang="en-US" sz="3400" dirty="0"/>
              <a:t>Restriction of dietary protein. High protein diet increases urinary excretion of calcium &amp; uric acid</a:t>
            </a:r>
          </a:p>
          <a:p>
            <a:pPr marL="148590" lvl="1" indent="-182880" eaLnBrk="1" fontAlgn="auto" hangingPunct="1">
              <a:spcAft>
                <a:spcPts val="0"/>
              </a:spcAft>
              <a:buClr>
                <a:schemeClr val="accent2">
                  <a:tint val="60000"/>
                </a:schemeClr>
              </a:buClr>
              <a:buFont typeface="Arial" panose="020B0604020202020204" pitchFamily="34" charset="0"/>
              <a:buChar char="•"/>
              <a:defRPr/>
            </a:pPr>
            <a:r>
              <a:rPr lang="en-US" sz="3400" dirty="0"/>
              <a:t>Restriction of dietary sodium. High sodium increases amount of calcium in urine.</a:t>
            </a:r>
          </a:p>
          <a:p>
            <a:pPr marL="148590" lvl="1" indent="-182880" eaLnBrk="1" fontAlgn="auto" hangingPunct="1">
              <a:spcAft>
                <a:spcPts val="0"/>
              </a:spcAft>
              <a:buClr>
                <a:schemeClr val="accent2">
                  <a:tint val="60000"/>
                </a:schemeClr>
              </a:buClr>
              <a:buFont typeface="Arial" panose="020B0604020202020204" pitchFamily="34" charset="0"/>
              <a:buChar char="•"/>
              <a:defRPr/>
            </a:pPr>
            <a:r>
              <a:rPr lang="en-US" sz="3400" dirty="0" err="1"/>
              <a:t>Thiazide</a:t>
            </a:r>
            <a:r>
              <a:rPr lang="en-US" sz="3400" dirty="0"/>
              <a:t> diuretics- to reduce calcium excretion in urine.</a:t>
            </a:r>
          </a:p>
          <a:p>
            <a:pPr marL="274320" indent="-274320" eaLnBrk="1" fontAlgn="auto" hangingPunct="1">
              <a:spcAft>
                <a:spcPts val="0"/>
              </a:spcAft>
              <a:buClr>
                <a:schemeClr val="accent3"/>
              </a:buClr>
              <a:defRPr/>
            </a:pPr>
            <a:r>
              <a:rPr lang="en-US" u="sng" dirty="0"/>
              <a:t>Uric acid stones;</a:t>
            </a:r>
          </a:p>
          <a:p>
            <a:pPr marL="548640" lvl="2" indent="-182880" eaLnBrk="1" fontAlgn="auto" hangingPunct="1">
              <a:spcAft>
                <a:spcPts val="0"/>
              </a:spcAft>
              <a:buClr>
                <a:schemeClr val="accent2">
                  <a:tint val="60000"/>
                </a:schemeClr>
              </a:buClr>
              <a:buFont typeface="Arial" panose="020B0604020202020204" pitchFamily="34" charset="0"/>
              <a:buChar char="»"/>
              <a:defRPr/>
            </a:pPr>
            <a:r>
              <a:rPr lang="en-US" sz="3000" dirty="0"/>
              <a:t>Low </a:t>
            </a:r>
            <a:r>
              <a:rPr lang="en-US" sz="3000" dirty="0" err="1"/>
              <a:t>purine</a:t>
            </a:r>
            <a:r>
              <a:rPr lang="en-US" sz="3000" dirty="0"/>
              <a:t> diet to decrease uric acid excretion in urine. Foods high in </a:t>
            </a:r>
            <a:r>
              <a:rPr lang="en-US" sz="3000" dirty="0" err="1"/>
              <a:t>purines</a:t>
            </a:r>
            <a:r>
              <a:rPr lang="en-US" sz="3000" dirty="0"/>
              <a:t> include organ meats, mushrooms, asparagus.</a:t>
            </a:r>
          </a:p>
          <a:p>
            <a:pPr marL="548640" lvl="2" indent="-182880" eaLnBrk="1" fontAlgn="auto" hangingPunct="1">
              <a:spcAft>
                <a:spcPts val="0"/>
              </a:spcAft>
              <a:buClr>
                <a:schemeClr val="accent2">
                  <a:tint val="60000"/>
                </a:schemeClr>
              </a:buClr>
              <a:buFont typeface="Arial" panose="020B0604020202020204" pitchFamily="34" charset="0"/>
              <a:buChar char="»"/>
              <a:defRPr/>
            </a:pPr>
            <a:r>
              <a:rPr lang="en-US" sz="3000" dirty="0" err="1"/>
              <a:t>Allopurinol</a:t>
            </a:r>
            <a:r>
              <a:rPr lang="en-US" sz="3000" dirty="0"/>
              <a:t> to reduce serum uric acid levels &amp; urinary excretion of uric acid.</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F84AA76A-008E-4292-816E-9EDC69FC1CA6}"/>
              </a:ext>
            </a:extLst>
          </p:cNvPr>
          <p:cNvSpPr>
            <a:spLocks noGrp="1"/>
          </p:cNvSpPr>
          <p:nvPr>
            <p:ph type="title"/>
          </p:nvPr>
        </p:nvSpPr>
        <p:spPr/>
        <p:txBody>
          <a:bodyPr/>
          <a:lstStyle/>
          <a:p>
            <a:r>
              <a:rPr lang="en-GB" altLang="en-US"/>
              <a:t>Surgical management</a:t>
            </a:r>
            <a:endParaRPr lang="fr-FR" altLang="en-US"/>
          </a:p>
        </p:txBody>
      </p:sp>
      <p:sp>
        <p:nvSpPr>
          <p:cNvPr id="90115" name="Content Placeholder 2">
            <a:extLst>
              <a:ext uri="{FF2B5EF4-FFF2-40B4-BE49-F238E27FC236}">
                <a16:creationId xmlns:a16="http://schemas.microsoft.com/office/drawing/2014/main" id="{5549C5AF-964B-4599-AE68-FAB6027A50DC}"/>
              </a:ext>
            </a:extLst>
          </p:cNvPr>
          <p:cNvSpPr>
            <a:spLocks noGrp="1"/>
          </p:cNvSpPr>
          <p:nvPr>
            <p:ph idx="1"/>
          </p:nvPr>
        </p:nvSpPr>
        <p:spPr/>
        <p:txBody>
          <a:bodyPr/>
          <a:lstStyle/>
          <a:p>
            <a:pPr>
              <a:buFont typeface="Arial" panose="020B0604020202020204" pitchFamily="34" charset="0"/>
              <a:buNone/>
            </a:pPr>
            <a:r>
              <a:rPr lang="en-GB" altLang="en-US"/>
              <a:t>Mostly indicated in large stones</a:t>
            </a:r>
          </a:p>
          <a:p>
            <a:r>
              <a:rPr lang="en-GB" altLang="en-US" sz="2800"/>
              <a:t>Using sound waves to break the stones i.extracorporeal shock lithotripsy</a:t>
            </a:r>
          </a:p>
          <a:p>
            <a:r>
              <a:rPr lang="en-GB" altLang="en-US" sz="2800"/>
              <a:t>Surgery to remove very large stones in the kidney using a telescope- percutaneous nephrolithotomy</a:t>
            </a:r>
          </a:p>
          <a:p>
            <a:r>
              <a:rPr lang="en-GB" altLang="en-US" sz="2800"/>
              <a:t>Parathyroid gland surgery</a:t>
            </a:r>
          </a:p>
          <a:p>
            <a:r>
              <a:rPr lang="en-US" altLang="en-US" sz="2800"/>
              <a:t>Ureteroscopy- involves visualising the stone, inserting a ureteroscope into the ureter then inserting a laser or ultrasound device to fragment the stone</a:t>
            </a:r>
            <a:endParaRPr lang="fr-FR" altLang="en-US" sz="2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86DF1277-ED7B-471F-AF25-0D87E523E113}"/>
              </a:ext>
            </a:extLst>
          </p:cNvPr>
          <p:cNvSpPr>
            <a:spLocks noGrp="1"/>
          </p:cNvSpPr>
          <p:nvPr>
            <p:ph type="title"/>
          </p:nvPr>
        </p:nvSpPr>
        <p:spPr/>
        <p:txBody>
          <a:bodyPr/>
          <a:lstStyle/>
          <a:p>
            <a:r>
              <a:rPr lang="en-GB" altLang="en-US"/>
              <a:t>Renal cancer</a:t>
            </a:r>
            <a:endParaRPr lang="fr-FR" altLang="en-US"/>
          </a:p>
        </p:txBody>
      </p:sp>
      <p:sp>
        <p:nvSpPr>
          <p:cNvPr id="91139" name="Content Placeholder 2">
            <a:extLst>
              <a:ext uri="{FF2B5EF4-FFF2-40B4-BE49-F238E27FC236}">
                <a16:creationId xmlns:a16="http://schemas.microsoft.com/office/drawing/2014/main" id="{E5DDA9A5-A862-4CAB-B89C-16234834B203}"/>
              </a:ext>
            </a:extLst>
          </p:cNvPr>
          <p:cNvSpPr>
            <a:spLocks noGrp="1"/>
          </p:cNvSpPr>
          <p:nvPr>
            <p:ph idx="1"/>
          </p:nvPr>
        </p:nvSpPr>
        <p:spPr/>
        <p:txBody>
          <a:bodyPr/>
          <a:lstStyle/>
          <a:p>
            <a:r>
              <a:rPr lang="en-GB" altLang="en-US" sz="2400"/>
              <a:t>It may arise from renal capsule, paranhcyma, connective tissue or fatty tissue. Most are Adenocarcinoma.</a:t>
            </a:r>
          </a:p>
          <a:p>
            <a:pPr>
              <a:buFont typeface="Arial" panose="020B0604020202020204" pitchFamily="34" charset="0"/>
              <a:buNone/>
            </a:pPr>
            <a:r>
              <a:rPr lang="en-GB" altLang="en-US" sz="2400" b="1"/>
              <a:t>Risk factors</a:t>
            </a:r>
          </a:p>
          <a:p>
            <a:r>
              <a:rPr lang="en-GB" altLang="en-US" sz="2400"/>
              <a:t>Tobacco use</a:t>
            </a:r>
          </a:p>
          <a:p>
            <a:r>
              <a:rPr lang="en-GB" altLang="en-US" sz="2400"/>
              <a:t>Polycystic kidney disease</a:t>
            </a:r>
          </a:p>
          <a:p>
            <a:r>
              <a:rPr lang="en-GB" altLang="en-US" sz="2400"/>
              <a:t>Exposure to industrial chemicals  </a:t>
            </a:r>
          </a:p>
          <a:p>
            <a:r>
              <a:rPr lang="en-GB" altLang="en-US" sz="2400"/>
              <a:t>Obestiy, Family history</a:t>
            </a:r>
          </a:p>
          <a:p>
            <a:r>
              <a:rPr lang="en-GB" altLang="en-US" sz="2400"/>
              <a:t> estrogen therapy</a:t>
            </a:r>
          </a:p>
          <a:p>
            <a:r>
              <a:rPr lang="en-GB" altLang="en-US" sz="2400"/>
              <a:t>Advanced kidney disease or being on long term dialysis</a:t>
            </a:r>
          </a:p>
          <a:p>
            <a:endParaRPr lang="en-GB" altLang="en-US" sz="2400"/>
          </a:p>
          <a:p>
            <a:endParaRPr lang="en-GB" altLang="en-US" sz="2400"/>
          </a:p>
          <a:p>
            <a:endParaRPr lang="en-GB" altLang="en-US"/>
          </a:p>
          <a:p>
            <a:endParaRPr lang="fr-FR"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8C30-E652-4584-A93B-DE574B112942}"/>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a:p>
        </p:txBody>
      </p:sp>
      <p:sp>
        <p:nvSpPr>
          <p:cNvPr id="3" name="Content Placeholder 2">
            <a:extLst>
              <a:ext uri="{FF2B5EF4-FFF2-40B4-BE49-F238E27FC236}">
                <a16:creationId xmlns:a16="http://schemas.microsoft.com/office/drawing/2014/main" id="{6958C781-B636-4592-9E76-5DCBF2EAF7F0}"/>
              </a:ext>
            </a:extLst>
          </p:cNvPr>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panose="020B0604020202020204" pitchFamily="34" charset="0"/>
              <a:buNone/>
              <a:defRPr/>
            </a:pPr>
            <a:r>
              <a:rPr lang="en-US" b="1" u="sng" dirty="0"/>
              <a:t>Clinical manifestations:</a:t>
            </a:r>
          </a:p>
          <a:p>
            <a:pPr marL="514350" indent="-514350" eaLnBrk="1" fontAlgn="auto" hangingPunct="1">
              <a:spcAft>
                <a:spcPts val="0"/>
              </a:spcAft>
              <a:buClr>
                <a:schemeClr val="accent3"/>
              </a:buClr>
              <a:buFont typeface="+mj-lt"/>
              <a:buAutoNum type="arabicPeriod"/>
              <a:defRPr/>
            </a:pPr>
            <a:r>
              <a:rPr lang="en-US" dirty="0"/>
              <a:t>Classical triad of signs &amp; symptoms:</a:t>
            </a:r>
          </a:p>
          <a:p>
            <a:pPr marL="1314450" lvl="2" indent="-514350" eaLnBrk="1" fontAlgn="auto" hangingPunct="1">
              <a:spcAft>
                <a:spcPts val="0"/>
              </a:spcAft>
              <a:buClr>
                <a:schemeClr val="accent1">
                  <a:shade val="75000"/>
                </a:schemeClr>
              </a:buClr>
              <a:defRPr/>
            </a:pPr>
            <a:r>
              <a:rPr lang="en-US" sz="2600" dirty="0" err="1"/>
              <a:t>Hematuria</a:t>
            </a:r>
            <a:r>
              <a:rPr lang="en-US" sz="2600" dirty="0"/>
              <a:t>- usually gross, intermittent</a:t>
            </a:r>
          </a:p>
          <a:p>
            <a:pPr marL="1314450" lvl="2" indent="-514350" eaLnBrk="1" fontAlgn="auto" hangingPunct="1">
              <a:spcAft>
                <a:spcPts val="0"/>
              </a:spcAft>
              <a:buClr>
                <a:schemeClr val="accent1">
                  <a:shade val="75000"/>
                </a:schemeClr>
              </a:buClr>
              <a:defRPr/>
            </a:pPr>
            <a:r>
              <a:rPr lang="en-US" sz="2600" dirty="0"/>
              <a:t>Flank pain</a:t>
            </a:r>
          </a:p>
          <a:p>
            <a:pPr marL="1314450" lvl="2" indent="-514350" eaLnBrk="1" fontAlgn="auto" hangingPunct="1">
              <a:spcAft>
                <a:spcPts val="0"/>
              </a:spcAft>
              <a:buClr>
                <a:schemeClr val="accent1">
                  <a:shade val="75000"/>
                </a:schemeClr>
              </a:buClr>
              <a:defRPr/>
            </a:pPr>
            <a:r>
              <a:rPr lang="en-US" sz="2600" dirty="0"/>
              <a:t>Palpable abdominal or flank mass</a:t>
            </a:r>
          </a:p>
          <a:p>
            <a:pPr marL="514350" indent="-514350" eaLnBrk="1" fontAlgn="auto" hangingPunct="1">
              <a:spcAft>
                <a:spcPts val="0"/>
              </a:spcAft>
              <a:buClr>
                <a:schemeClr val="accent3"/>
              </a:buClr>
              <a:buFont typeface="+mj-lt"/>
              <a:buAutoNum type="arabicPeriod"/>
              <a:defRPr/>
            </a:pPr>
            <a:r>
              <a:rPr lang="en-US" dirty="0"/>
              <a:t>Symptoms of metastasis- unexplained weight loss, increasing weakness, </a:t>
            </a:r>
            <a:r>
              <a:rPr lang="en-US" dirty="0" err="1"/>
              <a:t>anaemia</a:t>
            </a:r>
            <a:r>
              <a:rPr lang="en-US" dirty="0"/>
              <a:t>,.</a:t>
            </a:r>
          </a:p>
          <a:p>
            <a:pPr marL="514350" indent="-514350" eaLnBrk="1" fontAlgn="auto" hangingPunct="1">
              <a:spcAft>
                <a:spcPts val="0"/>
              </a:spcAft>
              <a:buClr>
                <a:schemeClr val="accent3"/>
              </a:buClr>
              <a:buFont typeface="Arial" panose="020B0604020202020204" pitchFamily="34" charset="0"/>
              <a:buNone/>
              <a:defRPr/>
            </a:pPr>
            <a:r>
              <a:rPr lang="en-US" dirty="0"/>
              <a:t>NB: many renal tumors produce no symptoms &amp; are discovered on routine physical exam as a palpable abdominal mass.</a:t>
            </a:r>
          </a:p>
          <a:p>
            <a:pPr marL="514350" indent="-514350" eaLnBrk="1" fontAlgn="auto" hangingPunct="1">
              <a:spcAft>
                <a:spcPts val="0"/>
              </a:spcAft>
              <a:buClr>
                <a:schemeClr val="accent3"/>
              </a:buClr>
              <a:buFont typeface="Arial" panose="020B0604020202020204" pitchFamily="34" charset="0"/>
              <a:buNone/>
              <a:defRP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a:extLst>
              <a:ext uri="{FF2B5EF4-FFF2-40B4-BE49-F238E27FC236}">
                <a16:creationId xmlns:a16="http://schemas.microsoft.com/office/drawing/2014/main" id="{E12AC6D0-C66F-4772-A77B-C806D095EA7C}"/>
              </a:ext>
            </a:extLst>
          </p:cNvPr>
          <p:cNvSpPr>
            <a:spLocks noGrp="1"/>
          </p:cNvSpPr>
          <p:nvPr>
            <p:ph type="title"/>
          </p:nvPr>
        </p:nvSpPr>
        <p:spPr/>
        <p:txBody>
          <a:bodyPr/>
          <a:lstStyle/>
          <a:p>
            <a:r>
              <a:rPr lang="en-GB" altLang="en-US" sz="2400"/>
              <a:t>FUNCTIONS OF KIDNEY</a:t>
            </a:r>
            <a:endParaRPr lang="fr-FR" altLang="en-US" sz="2400"/>
          </a:p>
        </p:txBody>
      </p:sp>
      <p:sp>
        <p:nvSpPr>
          <p:cNvPr id="10243" name="Content Placeholder 3">
            <a:extLst>
              <a:ext uri="{FF2B5EF4-FFF2-40B4-BE49-F238E27FC236}">
                <a16:creationId xmlns:a16="http://schemas.microsoft.com/office/drawing/2014/main" id="{6D242E58-BE9B-4378-B074-3417ED96ABA9}"/>
              </a:ext>
            </a:extLst>
          </p:cNvPr>
          <p:cNvSpPr>
            <a:spLocks noGrp="1"/>
          </p:cNvSpPr>
          <p:nvPr>
            <p:ph idx="1"/>
          </p:nvPr>
        </p:nvSpPr>
        <p:spPr/>
        <p:txBody>
          <a:bodyPr/>
          <a:lstStyle/>
          <a:p>
            <a:r>
              <a:rPr lang="en-US" altLang="en-US" sz="2400" b="1"/>
              <a:t>Urine Formation- </a:t>
            </a:r>
            <a:r>
              <a:rPr lang="en-US" altLang="en-US" sz="2400"/>
              <a:t>Urine is formed in the nephrons through a complex three-step process: glomerular ﬁltration, tubular reabsorption, and tubular secretion.</a:t>
            </a:r>
          </a:p>
          <a:p>
            <a:pPr>
              <a:buFont typeface="Arial" panose="020B0604020202020204" pitchFamily="34" charset="0"/>
              <a:buNone/>
            </a:pPr>
            <a:r>
              <a:rPr lang="en-US" altLang="en-US" sz="2400" b="1"/>
              <a:t>Excretion of waste products</a:t>
            </a:r>
            <a:r>
              <a:rPr lang="en-US" altLang="en-US" sz="2400"/>
              <a:t>-The major waste product of protein metabolism is urea, All of it must be excreted in the urine; otherwise it will accumulate in body tissues. Others are </a:t>
            </a:r>
            <a:r>
              <a:rPr lang="en-US" altLang="en-US" sz="2400" b="1"/>
              <a:t>creatinine, phosphates, and sulfates</a:t>
            </a:r>
            <a:r>
              <a:rPr lang="en-US" altLang="en-US" sz="2400"/>
              <a:t>. Uric acid, formed as a waste product of purine metabolism, is also eliminated in the urine. </a:t>
            </a:r>
            <a:endParaRPr lang="fr-FR" altLang="en-US" sz="2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8A4-B133-4394-AD7E-6E1713740318}"/>
              </a:ext>
            </a:extLst>
          </p:cNvPr>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a:p>
        </p:txBody>
      </p:sp>
      <p:sp>
        <p:nvSpPr>
          <p:cNvPr id="3" name="Content Placeholder 2">
            <a:extLst>
              <a:ext uri="{FF2B5EF4-FFF2-40B4-BE49-F238E27FC236}">
                <a16:creationId xmlns:a16="http://schemas.microsoft.com/office/drawing/2014/main" id="{AD543C6D-15B2-4D91-ADD2-A6D21386E976}"/>
              </a:ext>
            </a:extLst>
          </p:cNvPr>
          <p:cNvSpPr>
            <a:spLocks noGrp="1"/>
          </p:cNvSpPr>
          <p:nvPr>
            <p:ph idx="1"/>
          </p:nvPr>
        </p:nvSpPr>
        <p:spPr>
          <a:xfrm>
            <a:off x="0" y="228600"/>
            <a:ext cx="8991600" cy="6629400"/>
          </a:xfrm>
        </p:spPr>
        <p:txBody>
          <a:bodyPr rtlCol="0">
            <a:normAutofit lnSpcReduction="10000"/>
          </a:bodyPr>
          <a:lstStyle/>
          <a:p>
            <a:pPr marL="274320" indent="-274320" eaLnBrk="1" fontAlgn="auto" hangingPunct="1">
              <a:spcAft>
                <a:spcPts val="0"/>
              </a:spcAft>
              <a:buClr>
                <a:schemeClr val="accent3"/>
              </a:buClr>
              <a:buFont typeface="Arial" charset="0"/>
              <a:buNone/>
              <a:defRPr/>
            </a:pPr>
            <a:r>
              <a:rPr lang="en-US" b="1" u="sng" dirty="0"/>
              <a:t>management:</a:t>
            </a:r>
          </a:p>
          <a:p>
            <a:pPr marL="514350" indent="-514350" eaLnBrk="1" fontAlgn="auto" hangingPunct="1">
              <a:spcAft>
                <a:spcPts val="0"/>
              </a:spcAft>
              <a:buClr>
                <a:schemeClr val="accent3"/>
              </a:buClr>
              <a:defRPr/>
            </a:pPr>
            <a:r>
              <a:rPr lang="en-US" dirty="0"/>
              <a:t>Surgery, artery embolisation, radiotherapy</a:t>
            </a:r>
          </a:p>
          <a:p>
            <a:pPr marL="514350" indent="-514350" eaLnBrk="1" fontAlgn="auto" hangingPunct="1">
              <a:spcAft>
                <a:spcPts val="0"/>
              </a:spcAft>
              <a:buClr>
                <a:schemeClr val="accent3"/>
              </a:buClr>
              <a:buFont typeface="Arial" charset="0"/>
              <a:buNone/>
              <a:defRPr/>
            </a:pPr>
            <a:r>
              <a:rPr lang="en-US" b="1" u="sng" dirty="0"/>
              <a:t>Nursing Management:</a:t>
            </a:r>
          </a:p>
          <a:p>
            <a:pPr marL="514350" indent="-514350" eaLnBrk="1" fontAlgn="auto" hangingPunct="1">
              <a:spcAft>
                <a:spcPts val="0"/>
              </a:spcAft>
              <a:buClr>
                <a:schemeClr val="accent3"/>
              </a:buClr>
              <a:defRPr/>
            </a:pPr>
            <a:r>
              <a:rPr lang="en-US" dirty="0"/>
              <a:t>Give emotional support because client may be anxious about surgery, post- op renal function &amp; possible recurrence of disease.</a:t>
            </a:r>
          </a:p>
          <a:p>
            <a:pPr marL="514350" indent="-514350" eaLnBrk="1" fontAlgn="auto" hangingPunct="1">
              <a:spcAft>
                <a:spcPts val="0"/>
              </a:spcAft>
              <a:buClr>
                <a:schemeClr val="accent3"/>
              </a:buClr>
              <a:defRPr/>
            </a:pPr>
            <a:r>
              <a:rPr lang="en-US" dirty="0"/>
              <a:t>Post- op the patient usually has catheters and drains in place to maintain a patent urinary tract, to drain urine and to permit accurate measurement of urine output.</a:t>
            </a:r>
          </a:p>
          <a:p>
            <a:pPr marL="514350" indent="-514350" eaLnBrk="1" fontAlgn="auto" hangingPunct="1">
              <a:spcAft>
                <a:spcPts val="0"/>
              </a:spcAft>
              <a:buClr>
                <a:schemeClr val="accent3"/>
              </a:buClr>
              <a:defRPr/>
            </a:pPr>
            <a:r>
              <a:rPr lang="en-US" dirty="0"/>
              <a:t>Frequent assistance in turning, deep breathing &amp; coughing are encouraged to prevent </a:t>
            </a:r>
            <a:r>
              <a:rPr lang="en-US" dirty="0" err="1"/>
              <a:t>atelectasis</a:t>
            </a:r>
            <a:r>
              <a:rPr lang="en-US" dirty="0"/>
              <a:t> and other pulmonary complications</a:t>
            </a:r>
          </a:p>
          <a:p>
            <a:pPr marL="514350" indent="-514350" eaLnBrk="1" fontAlgn="auto" hangingPunct="1">
              <a:spcAft>
                <a:spcPts val="0"/>
              </a:spcAft>
              <a:buClr>
                <a:schemeClr val="accent3"/>
              </a:buClr>
              <a:buFont typeface="Arial" charset="0"/>
              <a:buNone/>
              <a:defRPr/>
            </a:pP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2C36E754-6AD2-4946-B152-8A34E3CFAF6D}"/>
              </a:ext>
            </a:extLst>
          </p:cNvPr>
          <p:cNvSpPr>
            <a:spLocks noGrp="1"/>
          </p:cNvSpPr>
          <p:nvPr>
            <p:ph type="title"/>
          </p:nvPr>
        </p:nvSpPr>
        <p:spPr/>
        <p:txBody>
          <a:bodyPr/>
          <a:lstStyle/>
          <a:p>
            <a:r>
              <a:rPr lang="en-GB" altLang="en-US"/>
              <a:t>Nursing management</a:t>
            </a:r>
            <a:endParaRPr lang="fr-FR" altLang="en-US"/>
          </a:p>
        </p:txBody>
      </p:sp>
      <p:sp>
        <p:nvSpPr>
          <p:cNvPr id="94211" name="Content Placeholder 2">
            <a:extLst>
              <a:ext uri="{FF2B5EF4-FFF2-40B4-BE49-F238E27FC236}">
                <a16:creationId xmlns:a16="http://schemas.microsoft.com/office/drawing/2014/main" id="{4978FD0C-3200-42E6-8227-E1965ED49A27}"/>
              </a:ext>
            </a:extLst>
          </p:cNvPr>
          <p:cNvSpPr>
            <a:spLocks noGrp="1"/>
          </p:cNvSpPr>
          <p:nvPr>
            <p:ph idx="1"/>
          </p:nvPr>
        </p:nvSpPr>
        <p:spPr/>
        <p:txBody>
          <a:bodyPr/>
          <a:lstStyle/>
          <a:p>
            <a:r>
              <a:rPr lang="en-US" altLang="en-US" sz="2800"/>
              <a:t>Administer prescribed analgesics as needed by the patient.</a:t>
            </a:r>
          </a:p>
          <a:p>
            <a:r>
              <a:rPr lang="en-US" altLang="en-US" sz="2800"/>
              <a:t> Prepare for nephrectomy as indicated..</a:t>
            </a:r>
          </a:p>
          <a:p>
            <a:r>
              <a:rPr lang="en-US" altLang="en-US" sz="2800"/>
              <a:t> Watch the patient for signs and symptoms of pulmonary, neurologic, and liver dysfunction.</a:t>
            </a:r>
          </a:p>
          <a:p>
            <a:r>
              <a:rPr lang="en-US" altLang="en-US" sz="2800"/>
              <a:t>Monitor laboratory test results for anemia, polycythemia, and abnormal blood chemistry</a:t>
            </a:r>
          </a:p>
          <a:p>
            <a:r>
              <a:rPr lang="en-US" altLang="en-US" sz="2800"/>
              <a:t>Ensure bedrest</a:t>
            </a:r>
            <a:endParaRPr lang="fr-FR" altLang="en-US" sz="2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F0B860E3-FBBA-4DD2-9B56-F534F73813EE}"/>
              </a:ext>
            </a:extLst>
          </p:cNvPr>
          <p:cNvSpPr>
            <a:spLocks noGrp="1"/>
          </p:cNvSpPr>
          <p:nvPr>
            <p:ph type="title"/>
          </p:nvPr>
        </p:nvSpPr>
        <p:spPr/>
        <p:txBody>
          <a:bodyPr/>
          <a:lstStyle/>
          <a:p>
            <a:r>
              <a:rPr lang="en-US" altLang="en-US"/>
              <a:t>Hydronephrosis</a:t>
            </a:r>
            <a:endParaRPr lang="fr-FR" altLang="en-US"/>
          </a:p>
        </p:txBody>
      </p:sp>
      <p:sp>
        <p:nvSpPr>
          <p:cNvPr id="95235" name="Content Placeholder 2">
            <a:extLst>
              <a:ext uri="{FF2B5EF4-FFF2-40B4-BE49-F238E27FC236}">
                <a16:creationId xmlns:a16="http://schemas.microsoft.com/office/drawing/2014/main" id="{0E95EAFD-6CF1-49F6-A62D-DBF059F8E87B}"/>
              </a:ext>
            </a:extLst>
          </p:cNvPr>
          <p:cNvSpPr>
            <a:spLocks noGrp="1"/>
          </p:cNvSpPr>
          <p:nvPr>
            <p:ph idx="1"/>
          </p:nvPr>
        </p:nvSpPr>
        <p:spPr/>
        <p:txBody>
          <a:bodyPr/>
          <a:lstStyle/>
          <a:p>
            <a:r>
              <a:rPr lang="en-US" altLang="en-US"/>
              <a:t>It is dilation of the renal pelvis and calyces of one or both kidneys due to an obstruction.</a:t>
            </a:r>
          </a:p>
          <a:p>
            <a:r>
              <a:rPr lang="en-US" altLang="en-US"/>
              <a:t>Obstruction to the normal ﬂow of urine causes the urine to back up, resulting in increased pressure in the kidney</a:t>
            </a:r>
          </a:p>
          <a:p>
            <a:endParaRPr lang="en-US" altLang="en-US"/>
          </a:p>
          <a:p>
            <a:endParaRPr lang="fr-FR"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9E251C7A-5BB7-45A3-BC7C-CF23D202F363}"/>
              </a:ext>
            </a:extLst>
          </p:cNvPr>
          <p:cNvSpPr>
            <a:spLocks noGrp="1"/>
          </p:cNvSpPr>
          <p:nvPr>
            <p:ph type="title"/>
          </p:nvPr>
        </p:nvSpPr>
        <p:spPr/>
        <p:txBody>
          <a:bodyPr/>
          <a:lstStyle/>
          <a:p>
            <a:r>
              <a:rPr lang="en-GB" altLang="en-US"/>
              <a:t>causes</a:t>
            </a:r>
            <a:endParaRPr lang="fr-FR" altLang="en-US"/>
          </a:p>
        </p:txBody>
      </p:sp>
      <p:sp>
        <p:nvSpPr>
          <p:cNvPr id="96259" name="Content Placeholder 2">
            <a:extLst>
              <a:ext uri="{FF2B5EF4-FFF2-40B4-BE49-F238E27FC236}">
                <a16:creationId xmlns:a16="http://schemas.microsoft.com/office/drawing/2014/main" id="{96B49C3E-ACF1-4DDA-8C58-C410CD79ED4D}"/>
              </a:ext>
            </a:extLst>
          </p:cNvPr>
          <p:cNvSpPr>
            <a:spLocks noGrp="1"/>
          </p:cNvSpPr>
          <p:nvPr>
            <p:ph idx="1"/>
          </p:nvPr>
        </p:nvSpPr>
        <p:spPr/>
        <p:txBody>
          <a:bodyPr/>
          <a:lstStyle/>
          <a:p>
            <a:r>
              <a:rPr lang="en-US" altLang="en-US"/>
              <a:t>renal stone. </a:t>
            </a:r>
          </a:p>
          <a:p>
            <a:r>
              <a:rPr lang="en-US" altLang="en-US"/>
              <a:t>tumor pressing on the ureter </a:t>
            </a:r>
          </a:p>
          <a:p>
            <a:r>
              <a:rPr lang="en-US" altLang="en-US"/>
              <a:t>odd angle of the ureter as it leaves the renal pelvis </a:t>
            </a:r>
          </a:p>
          <a:p>
            <a:r>
              <a:rPr lang="en-US" altLang="en-US"/>
              <a:t> twist or kink at</a:t>
            </a:r>
            <a:r>
              <a:rPr lang="fr-FR" altLang="en-US"/>
              <a:t> ureteropelvic junction</a:t>
            </a:r>
            <a:r>
              <a:rPr lang="en-US" altLang="en-US"/>
              <a:t>.</a:t>
            </a:r>
          </a:p>
          <a:p>
            <a:r>
              <a:rPr lang="en-US" altLang="en-US"/>
              <a:t> an enlarged prostate gland.</a:t>
            </a:r>
          </a:p>
          <a:p>
            <a:r>
              <a:rPr lang="fr-FR" altLang="en-US"/>
              <a:t>acute unilateral obstructive uropathy.</a:t>
            </a:r>
            <a:endParaRPr lang="en-US" altLang="en-US"/>
          </a:p>
          <a:p>
            <a:r>
              <a:rPr lang="en-US" altLang="en-US"/>
              <a:t> Hydronephrosis can also occur in pregnancy because of the enlarged uterus.</a:t>
            </a:r>
          </a:p>
          <a:p>
            <a:endParaRPr lang="en-US" altLang="en-US"/>
          </a:p>
          <a:p>
            <a:endParaRPr lang="fr-FR"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6DAD6A5B-01CD-4B81-8051-57DA1D0BBED6}"/>
              </a:ext>
            </a:extLst>
          </p:cNvPr>
          <p:cNvSpPr>
            <a:spLocks noGrp="1"/>
          </p:cNvSpPr>
          <p:nvPr>
            <p:ph type="title"/>
          </p:nvPr>
        </p:nvSpPr>
        <p:spPr/>
        <p:txBody>
          <a:bodyPr/>
          <a:lstStyle/>
          <a:p>
            <a:r>
              <a:rPr lang="en-GB" altLang="en-US"/>
              <a:t>Signs and symptoms</a:t>
            </a:r>
            <a:endParaRPr lang="fr-FR" altLang="en-US"/>
          </a:p>
        </p:txBody>
      </p:sp>
      <p:sp>
        <p:nvSpPr>
          <p:cNvPr id="97283" name="Content Placeholder 2">
            <a:extLst>
              <a:ext uri="{FF2B5EF4-FFF2-40B4-BE49-F238E27FC236}">
                <a16:creationId xmlns:a16="http://schemas.microsoft.com/office/drawing/2014/main" id="{627B9EE8-E8AE-4877-B93E-D9952997C180}"/>
              </a:ext>
            </a:extLst>
          </p:cNvPr>
          <p:cNvSpPr>
            <a:spLocks noGrp="1"/>
          </p:cNvSpPr>
          <p:nvPr>
            <p:ph idx="1"/>
          </p:nvPr>
        </p:nvSpPr>
        <p:spPr>
          <a:xfrm>
            <a:off x="457200" y="1447800"/>
            <a:ext cx="8229600" cy="4525963"/>
          </a:xfrm>
        </p:spPr>
        <p:txBody>
          <a:bodyPr/>
          <a:lstStyle/>
          <a:p>
            <a:r>
              <a:rPr lang="en-US" altLang="en-US"/>
              <a:t>pain in the abdomen or flank</a:t>
            </a:r>
          </a:p>
          <a:p>
            <a:r>
              <a:rPr lang="en-US" altLang="en-US"/>
              <a:t>nausea </a:t>
            </a:r>
          </a:p>
          <a:p>
            <a:r>
              <a:rPr lang="en-US" altLang="en-US"/>
              <a:t>vomiting</a:t>
            </a:r>
          </a:p>
          <a:p>
            <a:r>
              <a:rPr lang="en-US" altLang="en-US"/>
              <a:t>pain when urinating</a:t>
            </a:r>
          </a:p>
          <a:p>
            <a:r>
              <a:rPr lang="en-US" altLang="en-US"/>
              <a:t>incomplete voiding</a:t>
            </a:r>
          </a:p>
          <a:p>
            <a:r>
              <a:rPr lang="en-US" altLang="en-US"/>
              <a:t>a fever </a:t>
            </a:r>
          </a:p>
          <a:p>
            <a:r>
              <a:rPr lang="en-US" altLang="en-US"/>
              <a:t>Frequent micturation</a:t>
            </a:r>
          </a:p>
          <a:p>
            <a:r>
              <a:rPr lang="en-US" altLang="en-US"/>
              <a:t>hematuria</a:t>
            </a:r>
          </a:p>
          <a:p>
            <a:endParaRPr lang="fr-FR"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4A633750-586C-4C3B-B1EE-41BEB06BD8A2}"/>
              </a:ext>
            </a:extLst>
          </p:cNvPr>
          <p:cNvSpPr>
            <a:spLocks noGrp="1"/>
          </p:cNvSpPr>
          <p:nvPr>
            <p:ph type="title"/>
          </p:nvPr>
        </p:nvSpPr>
        <p:spPr/>
        <p:txBody>
          <a:bodyPr/>
          <a:lstStyle/>
          <a:p>
            <a:r>
              <a:rPr lang="en-US" altLang="en-US"/>
              <a:t>Medical Management</a:t>
            </a:r>
            <a:br>
              <a:rPr lang="en-US" altLang="en-US"/>
            </a:br>
            <a:endParaRPr lang="fr-FR" altLang="en-US"/>
          </a:p>
        </p:txBody>
      </p:sp>
      <p:sp>
        <p:nvSpPr>
          <p:cNvPr id="98307" name="Content Placeholder 2">
            <a:extLst>
              <a:ext uri="{FF2B5EF4-FFF2-40B4-BE49-F238E27FC236}">
                <a16:creationId xmlns:a16="http://schemas.microsoft.com/office/drawing/2014/main" id="{5B211250-5C96-4963-86D5-3C5E37A181B6}"/>
              </a:ext>
            </a:extLst>
          </p:cNvPr>
          <p:cNvSpPr>
            <a:spLocks noGrp="1"/>
          </p:cNvSpPr>
          <p:nvPr>
            <p:ph idx="1"/>
          </p:nvPr>
        </p:nvSpPr>
        <p:spPr/>
        <p:txBody>
          <a:bodyPr/>
          <a:lstStyle/>
          <a:p>
            <a:r>
              <a:rPr lang="en-US" altLang="en-US" sz="2800"/>
              <a:t>identify and correct the cause of the obstruction</a:t>
            </a:r>
          </a:p>
          <a:p>
            <a:r>
              <a:rPr lang="en-US" altLang="en-US" sz="2800"/>
              <a:t>To relieve the obstruction, the urine may have to be diverted by nephrostomy  tube or stent</a:t>
            </a:r>
          </a:p>
          <a:p>
            <a:r>
              <a:rPr lang="en-US" altLang="en-US" sz="2800"/>
              <a:t>The infection is treated with antibiotic agents. The patient is prepared for surgical removal of obstructive lesions</a:t>
            </a:r>
          </a:p>
          <a:p>
            <a:r>
              <a:rPr lang="en-US" altLang="en-US" sz="2800"/>
              <a:t>Nephrectomy if one of the kidney is severly damaged</a:t>
            </a:r>
            <a:endParaRPr lang="fr-FR"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E2A74607-20E0-4961-BCCF-0C330340AF36}"/>
              </a:ext>
            </a:extLst>
          </p:cNvPr>
          <p:cNvSpPr>
            <a:spLocks noGrp="1"/>
          </p:cNvSpPr>
          <p:nvPr>
            <p:ph type="title"/>
          </p:nvPr>
        </p:nvSpPr>
        <p:spPr/>
        <p:txBody>
          <a:bodyPr/>
          <a:lstStyle/>
          <a:p>
            <a:r>
              <a:rPr lang="en-US" altLang="en-US" sz="2800"/>
              <a:t>TUBERCULOSIS OF THE URINARY TRACT</a:t>
            </a:r>
            <a:endParaRPr lang="fr-FR" altLang="en-US" sz="2800"/>
          </a:p>
        </p:txBody>
      </p:sp>
      <p:sp>
        <p:nvSpPr>
          <p:cNvPr id="99331" name="Content Placeholder 2">
            <a:extLst>
              <a:ext uri="{FF2B5EF4-FFF2-40B4-BE49-F238E27FC236}">
                <a16:creationId xmlns:a16="http://schemas.microsoft.com/office/drawing/2014/main" id="{E087A1FA-42A5-41A5-A556-FF0F403990DD}"/>
              </a:ext>
            </a:extLst>
          </p:cNvPr>
          <p:cNvSpPr>
            <a:spLocks noGrp="1"/>
          </p:cNvSpPr>
          <p:nvPr>
            <p:ph idx="1"/>
          </p:nvPr>
        </p:nvSpPr>
        <p:spPr/>
        <p:txBody>
          <a:bodyPr/>
          <a:lstStyle/>
          <a:p>
            <a:pPr>
              <a:buFont typeface="Arial" panose="020B0604020202020204" pitchFamily="34" charset="0"/>
              <a:buNone/>
            </a:pPr>
            <a:r>
              <a:rPr lang="en-US" altLang="en-US" b="1"/>
              <a:t>Pathophysiology</a:t>
            </a:r>
          </a:p>
          <a:p>
            <a:r>
              <a:rPr lang="en-US" altLang="en-US" sz="2800"/>
              <a:t>It is caused by the organism Mycobacterium tuberculosis. The organism usually travels from the lungs by means of the blood- stream to the kidneys. On arrival in the kidney, the microorganism may lie dormant for years. After the organism reaches the kidney, a low-grade inﬂammation and the characteristic tubercles are seen.</a:t>
            </a:r>
          </a:p>
          <a:p>
            <a:r>
              <a:rPr lang="en-US" altLang="en-US" sz="2800"/>
              <a:t>If the organism continues to multiply, the tubercles enlarge to form cavities, with eventual destruction of parenchymal tissue</a:t>
            </a:r>
            <a:endParaRPr lang="fr-FR" altLang="en-US" sz="280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6895474D-7CB9-475A-ADD7-21D8E3010DB6}"/>
              </a:ext>
            </a:extLst>
          </p:cNvPr>
          <p:cNvSpPr>
            <a:spLocks noGrp="1"/>
          </p:cNvSpPr>
          <p:nvPr>
            <p:ph type="title"/>
          </p:nvPr>
        </p:nvSpPr>
        <p:spPr/>
        <p:txBody>
          <a:bodyPr/>
          <a:lstStyle/>
          <a:p>
            <a:r>
              <a:rPr lang="en-US" altLang="en-US"/>
              <a:t>Clinical Manifestations</a:t>
            </a:r>
            <a:br>
              <a:rPr lang="en-US" altLang="en-US"/>
            </a:br>
            <a:endParaRPr lang="fr-FR" altLang="en-US"/>
          </a:p>
        </p:txBody>
      </p:sp>
      <p:sp>
        <p:nvSpPr>
          <p:cNvPr id="100355" name="Content Placeholder 2">
            <a:extLst>
              <a:ext uri="{FF2B5EF4-FFF2-40B4-BE49-F238E27FC236}">
                <a16:creationId xmlns:a16="http://schemas.microsoft.com/office/drawing/2014/main" id="{1040DABF-3C02-475D-A28F-92ED9FF486C1}"/>
              </a:ext>
            </a:extLst>
          </p:cNvPr>
          <p:cNvSpPr>
            <a:spLocks noGrp="1"/>
          </p:cNvSpPr>
          <p:nvPr>
            <p:ph idx="1"/>
          </p:nvPr>
        </p:nvSpPr>
        <p:spPr/>
        <p:txBody>
          <a:bodyPr/>
          <a:lstStyle/>
          <a:p>
            <a:r>
              <a:rPr lang="en-US" altLang="en-US"/>
              <a:t>slight afternoon fever, weight loss, night sweats, loss of appetite, and general malaise. Hematuria and pyuria may be present., dysuria, and urinary frequency,</a:t>
            </a:r>
          </a:p>
          <a:p>
            <a:r>
              <a:rPr lang="en-US" altLang="en-US"/>
              <a:t>In bladder involvement Cavity formations and calciﬁcations may be noted on an intravenous urogram.</a:t>
            </a:r>
          </a:p>
          <a:p>
            <a:endParaRPr lang="fr-FR"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88127889-63FD-4088-93C3-B2331CEB8E29}"/>
              </a:ext>
            </a:extLst>
          </p:cNvPr>
          <p:cNvSpPr>
            <a:spLocks noGrp="1"/>
          </p:cNvSpPr>
          <p:nvPr>
            <p:ph type="title"/>
          </p:nvPr>
        </p:nvSpPr>
        <p:spPr/>
        <p:txBody>
          <a:bodyPr/>
          <a:lstStyle/>
          <a:p>
            <a:r>
              <a:rPr lang="en-US" altLang="en-US"/>
              <a:t>Medical Management</a:t>
            </a:r>
            <a:br>
              <a:rPr lang="en-US" altLang="en-US"/>
            </a:br>
            <a:endParaRPr lang="fr-FR" altLang="en-US"/>
          </a:p>
        </p:txBody>
      </p:sp>
      <p:sp>
        <p:nvSpPr>
          <p:cNvPr id="101379" name="Content Placeholder 2">
            <a:extLst>
              <a:ext uri="{FF2B5EF4-FFF2-40B4-BE49-F238E27FC236}">
                <a16:creationId xmlns:a16="http://schemas.microsoft.com/office/drawing/2014/main" id="{10CD7F6A-C61F-4F20-93F0-5ACAAE4DDBB2}"/>
              </a:ext>
            </a:extLst>
          </p:cNvPr>
          <p:cNvSpPr>
            <a:spLocks noGrp="1"/>
          </p:cNvSpPr>
          <p:nvPr>
            <p:ph idx="1"/>
          </p:nvPr>
        </p:nvSpPr>
        <p:spPr/>
        <p:txBody>
          <a:bodyPr/>
          <a:lstStyle/>
          <a:p>
            <a:r>
              <a:rPr lang="en-US" altLang="en-US" sz="2800"/>
              <a:t>The goal of treatment is to eradicate the offending organism. Combinations of ethambutol, isoniazid, and rifampin are used to delay the emergence of resistant organisms. Shorter-course chemotherapy (4 months) has been effective in eradicating the organism and in penetrating renal tissue.</a:t>
            </a:r>
          </a:p>
          <a:p>
            <a:r>
              <a:rPr lang="en-US" altLang="en-US" sz="2800"/>
              <a:t>Surgical intervention may be necessary to treat obstruction and to remove an extensively diseased kidney.</a:t>
            </a:r>
            <a:endParaRPr lang="fr-FR" altLang="en-US" sz="2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39CFA1C6-8FC8-439B-B211-DAC3CE5E5919}"/>
              </a:ext>
            </a:extLst>
          </p:cNvPr>
          <p:cNvSpPr>
            <a:spLocks noGrp="1"/>
          </p:cNvSpPr>
          <p:nvPr>
            <p:ph type="title"/>
          </p:nvPr>
        </p:nvSpPr>
        <p:spPr/>
        <p:txBody>
          <a:bodyPr/>
          <a:lstStyle/>
          <a:p>
            <a:r>
              <a:rPr lang="en-US" altLang="en-US"/>
              <a:t>Nursing Management</a:t>
            </a:r>
            <a:br>
              <a:rPr lang="en-US" altLang="en-US"/>
            </a:br>
            <a:endParaRPr lang="fr-FR" altLang="en-US"/>
          </a:p>
        </p:txBody>
      </p:sp>
      <p:sp>
        <p:nvSpPr>
          <p:cNvPr id="102403" name="Content Placeholder 2">
            <a:extLst>
              <a:ext uri="{FF2B5EF4-FFF2-40B4-BE49-F238E27FC236}">
                <a16:creationId xmlns:a16="http://schemas.microsoft.com/office/drawing/2014/main" id="{D59F018C-D1D9-4431-B575-EE25782C855D}"/>
              </a:ext>
            </a:extLst>
          </p:cNvPr>
          <p:cNvSpPr>
            <a:spLocks noGrp="1"/>
          </p:cNvSpPr>
          <p:nvPr>
            <p:ph idx="1"/>
          </p:nvPr>
        </p:nvSpPr>
        <p:spPr/>
        <p:txBody>
          <a:bodyPr/>
          <a:lstStyle/>
          <a:p>
            <a:r>
              <a:rPr lang="en-US" altLang="en-US" sz="2800"/>
              <a:t>interventions focus on patient education to include.</a:t>
            </a:r>
          </a:p>
          <a:p>
            <a:r>
              <a:rPr lang="en-US" altLang="en-US" sz="2800"/>
              <a:t>Drug compliance.</a:t>
            </a:r>
          </a:p>
          <a:p>
            <a:r>
              <a:rPr lang="en-US" altLang="en-US" sz="2800"/>
              <a:t>nature of tuberculosis; its cause, spread, and treatment; and necessary follow-up care </a:t>
            </a:r>
          </a:p>
          <a:p>
            <a:r>
              <a:rPr lang="en-US" altLang="en-US" sz="2800"/>
              <a:t>maintaining a healthy lifestyle with a well-balanced diet, adequate intake of ﬂuids, and exercise.</a:t>
            </a:r>
          </a:p>
          <a:p>
            <a:r>
              <a:rPr lang="en-US" altLang="en-US" sz="2800"/>
              <a:t> Follow-up care is essential to reinforce the importance of taking medications</a:t>
            </a:r>
            <a:endParaRPr lang="fr-FR"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9124</TotalTime>
  <Words>7224</Words>
  <Application>Microsoft Office PowerPoint</Application>
  <PresentationFormat>On-screen Show (4:3)</PresentationFormat>
  <Paragraphs>812</Paragraphs>
  <Slides>132</Slides>
  <Notes>4</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GENITO-URINARY DISORDERS MISS WANYONYI  </vt:lpstr>
      <vt:lpstr>COURSE OUTLINE</vt:lpstr>
      <vt:lpstr>PowerPoint Presentation</vt:lpstr>
      <vt:lpstr>COURSE OUTLINE</vt:lpstr>
      <vt:lpstr>Course objectives</vt:lpstr>
      <vt:lpstr>Review of anatomy and physiology</vt:lpstr>
      <vt:lpstr>PowerPoint Presentation</vt:lpstr>
      <vt:lpstr>The nephron consists of a glomerulus which has tufts of capillaries supplied with blood by the afferent arteriole and drained by the efferent arteriole.  The glomerulus at the base forms a tubule that is divided into 3 parts- proximal tubule, loop of henle and distal tubule. The distal tubules join to form collecting ducts approx. 20mm long. The ducts connect to the renal pyramids(8-18 pyramids), the pyramids drain into minor calyces(4-13) which drain into(2-3) major calices that open into the renal pelvis. Each renal pelvis gives rise to a ureter which is approx 25 cm. it connects each kidney to the bladder.     </vt:lpstr>
      <vt:lpstr>FUNCTIONS OF KIDNEY</vt:lpstr>
      <vt:lpstr>ct</vt:lpstr>
      <vt:lpstr>PowerPoint Presentation</vt:lpstr>
      <vt:lpstr>Autoregulation of Blood Pressure </vt:lpstr>
      <vt:lpstr>ct</vt:lpstr>
      <vt:lpstr>PowerPoint Presentation</vt:lpstr>
      <vt:lpstr>ASSESSMENT OF THE RENAL SYSTEM</vt:lpstr>
      <vt:lpstr>Physical exam</vt:lpstr>
      <vt:lpstr>PowerPoint Presentation</vt:lpstr>
      <vt:lpstr>PowerPoint Presentation</vt:lpstr>
      <vt:lpstr>DIAGNOSTIC EVALUATION</vt:lpstr>
      <vt:lpstr>PowerPoint Presentation</vt:lpstr>
      <vt:lpstr> </vt:lpstr>
      <vt:lpstr>PowerPoint Presentation</vt:lpstr>
      <vt:lpstr>PowerPoint Presentation</vt:lpstr>
      <vt:lpstr>RENAL FAILURE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Nursing interventions</vt:lpstr>
      <vt:lpstr> </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components of hemodialysis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Underlying Principles</vt:lpstr>
      <vt:lpstr>PowerPoint Presentation</vt:lpstr>
      <vt:lpstr>Peritoneal dialysis</vt:lpstr>
      <vt:lpstr>PowerPoint Presentation</vt:lpstr>
      <vt:lpstr>NURSING CARE OF A PATIENT UNDERGOING HEMODIALYSIS</vt:lpstr>
      <vt:lpstr>During the hemodialysis</vt:lpstr>
      <vt:lpstr>AFTER DIALYSIS</vt:lpstr>
      <vt:lpstr>INFECTIONS OF THE URINARY 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KIDNEY STONES/ UROLITHIASIS</vt:lpstr>
      <vt:lpstr> </vt:lpstr>
      <vt:lpstr>PowerPoint Presentation</vt:lpstr>
      <vt:lpstr>CLINICAL  MANIFESTATIONS</vt:lpstr>
      <vt:lpstr>PowerPoint Presentation</vt:lpstr>
      <vt:lpstr>ct</vt:lpstr>
      <vt:lpstr>PowerPoint Presentation</vt:lpstr>
      <vt:lpstr>PowerPoint Presentation</vt:lpstr>
      <vt:lpstr>Diagram: Renal colic location </vt:lpstr>
      <vt:lpstr>Medical management</vt:lpstr>
      <vt:lpstr>Nutritional management</vt:lpstr>
      <vt:lpstr>Surgical management</vt:lpstr>
      <vt:lpstr>Renal cancer</vt:lpstr>
      <vt:lpstr>PowerPoint Presentation</vt:lpstr>
      <vt:lpstr>PowerPoint Presentation</vt:lpstr>
      <vt:lpstr>Nursing management</vt:lpstr>
      <vt:lpstr>Hydronephrosis</vt:lpstr>
      <vt:lpstr>causes</vt:lpstr>
      <vt:lpstr>Signs and symptoms</vt:lpstr>
      <vt:lpstr>Medical Management </vt:lpstr>
      <vt:lpstr>TUBERCULOSIS OF THE URINARY TRACT</vt:lpstr>
      <vt:lpstr>Clinical Manifestations </vt:lpstr>
      <vt:lpstr>Medical Management </vt:lpstr>
      <vt:lpstr>Nursing Management </vt:lpstr>
      <vt:lpstr>PowerPoint Presentation</vt:lpstr>
      <vt:lpstr>CLINICAL FEATURES</vt:lpstr>
      <vt:lpstr>PowerPoint Presentation</vt:lpstr>
      <vt:lpstr>CANCER OF THE BLADDER</vt:lpstr>
      <vt:lpstr>PowerPoint Presentation</vt:lpstr>
      <vt:lpstr>PowerPoint Presentation</vt:lpstr>
      <vt:lpstr>PowerPoint Presentation</vt:lpstr>
      <vt:lpstr>BENIGN PROSTATIC HYPERPLASIA (ENLARGED PROSTATE)</vt:lpstr>
      <vt:lpstr>Clinical Manifestations </vt:lpstr>
      <vt:lpstr>Assessment and diagnostic findings</vt:lpstr>
      <vt:lpstr>management</vt:lpstr>
      <vt:lpstr>Minimally invasive treatment </vt:lpstr>
      <vt:lpstr>Surgery </vt:lpstr>
      <vt:lpstr>CANCER OF THE PROSTATE </vt:lpstr>
      <vt:lpstr>Signs and symptoms </vt:lpstr>
      <vt:lpstr>ASSESSMENT  AND DIAGNOSTIC FINDINGS </vt:lpstr>
      <vt:lpstr>MEDICAL MANAGEMENT </vt:lpstr>
      <vt:lpstr>management</vt:lpstr>
      <vt:lpstr>Ct management</vt:lpstr>
      <vt:lpstr>NEUROGENIC BLADDER</vt:lpstr>
      <vt:lpstr>pathophysiology</vt:lpstr>
      <vt:lpstr>PowerPoint Presentation</vt:lpstr>
      <vt:lpstr>Signs and symptoms of overactive bladder</vt:lpstr>
      <vt:lpstr>causes</vt:lpstr>
      <vt:lpstr>treatment</vt:lpstr>
      <vt:lpstr>PowerPoint Presentation</vt:lpstr>
      <vt:lpstr>Underactive bladder</vt:lpstr>
      <vt:lpstr>Signs and symptoms</vt:lpstr>
      <vt:lpstr>treatment</vt:lpstr>
      <vt:lpstr>Pathophysiology </vt:lpstr>
      <vt:lpstr>Complications </vt:lpstr>
      <vt:lpstr>PowerPoint Presentation</vt:lpstr>
      <vt:lpstr>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GENITO-URINARY DISORDERS MISS KARANJA</dc:title>
  <dc:creator>NGENDO</dc:creator>
  <cp:lastModifiedBy>Unknown User</cp:lastModifiedBy>
  <cp:revision>411</cp:revision>
  <dcterms:created xsi:type="dcterms:W3CDTF">2011-01-14T08:12:13Z</dcterms:created>
  <dcterms:modified xsi:type="dcterms:W3CDTF">2021-06-30T17:45:08Z</dcterms:modified>
</cp:coreProperties>
</file>