
<file path=[Content_Types].xml><?xml version="1.0" encoding="utf-8"?>
<Types xmlns="http://schemas.openxmlformats.org/package/2006/content-types">
  <Default Extension="rels" ContentType="application/vnd.openxmlformats-package.relationships+xml"/>
  <Default Extension="xml" ContentType="application/xml"/>
  <Default Extension="emf" ContentType="image/x-emf"/>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handoutMasters/handoutMaster1.xml" ContentType="application/vnd.openxmlformats-officedocument.presentationml.handoutMaster+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notesSlides/notesSlide1.xml" ContentType="application/vnd.openxmlformats-officedocument.presentationml.notes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4.xml" ContentType="application/vnd.openxmlformats-officedocument.theme+xml"/>
  <Override PartName="/docProps/app.xml" ContentType="application/vnd.openxmlformats-officedocument.extended-properties+xml"/>
  <Override PartName="/docProps/core.xml" ContentType="application/vnd.openxmlformats-package.core-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Lst>
  <p:notesMasterIdLst>
    <p:notesMasterId r:id="rId2"/>
  </p:notesMasterIdLst>
  <p:handoutMasterIdLst>
    <p:handoutMasterId r:id="rId3"/>
  </p:handoutMasterIdLst>
  <p:sldIdLst>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52" r:id="rId99"/>
    <p:sldId id="353" r:id="rId100"/>
    <p:sldId id="354" r:id="rId101"/>
    <p:sldId id="355" r:id="rId102"/>
    <p:sldId id="356" r:id="rId103"/>
    <p:sldId id="357" r:id="rId104"/>
    <p:sldId id="358" r:id="rId105"/>
    <p:sldId id="359" r:id="rId106"/>
    <p:sldId id="360" r:id="rId107"/>
    <p:sldId id="361" r:id="rId108"/>
    <p:sldId id="362" r:id="rId109"/>
    <p:sldId id="363" r:id="rId110"/>
    <p:sldId id="364" r:id="rId111"/>
    <p:sldId id="365" r:id="rId112"/>
    <p:sldId id="366" r:id="rId113"/>
    <p:sldId id="367" r:id="rId114"/>
    <p:sldId id="368" r:id="rId115"/>
    <p:sldId id="369" r:id="rId116"/>
    <p:sldId id="370" r:id="rId117"/>
    <p:sldId id="371" r:id="rId118"/>
    <p:sldId id="372" r:id="rId119"/>
    <p:sldId id="373" r:id="rId120"/>
    <p:sldId id="374" r:id="rId121"/>
    <p:sldId id="375" r:id="rId122"/>
    <p:sldId id="376" r:id="rId123"/>
    <p:sldId id="377" r:id="rId124"/>
    <p:sldId id="378" r:id="rId125"/>
    <p:sldId id="379" r:id="rId126"/>
    <p:sldId id="380" r:id="rId127"/>
    <p:sldId id="381" r:id="rId128"/>
    <p:sldId id="382" r:id="rId129"/>
    <p:sldId id="383" r:id="rId130"/>
    <p:sldId id="384" r:id="rId131"/>
    <p:sldId id="385" r:id="rId132"/>
    <p:sldId id="386" r:id="rId133"/>
    <p:sldId id="387" r:id="rId134"/>
    <p:sldId id="388" r:id="rId135"/>
    <p:sldId id="389" r:id="rId136"/>
    <p:sldId id="390" r:id="rId137"/>
    <p:sldId id="391" r:id="rId138"/>
    <p:sldId id="392" r:id="rId139"/>
    <p:sldId id="393" r:id="rId140"/>
    <p:sldId id="394" r:id="rId141"/>
    <p:sldId id="395" r:id="rId142"/>
    <p:sldId id="396" r:id="rId143"/>
    <p:sldId id="397" r:id="rId144"/>
    <p:sldId id="398" r:id="rId145"/>
    <p:sldId id="399" r:id="rId146"/>
    <p:sldId id="400" r:id="rId147"/>
    <p:sldId id="401" r:id="rId148"/>
    <p:sldId id="402" r:id="rId149"/>
    <p:sldId id="403" r:id="rId150"/>
    <p:sldId id="404" r:id="rId151"/>
    <p:sldId id="405" r:id="rId152"/>
    <p:sldId id="406" r:id="rId153"/>
    <p:sldId id="407" r:id="rId154"/>
    <p:sldId id="408" r:id="rId155"/>
    <p:sldId id="409" r:id="rId156"/>
    <p:sldId id="410" r:id="rId157"/>
    <p:sldId id="411" r:id="rId158"/>
    <p:sldId id="412" r:id="rId159"/>
    <p:sldId id="413" r:id="rId160"/>
    <p:sldId id="414" r:id="rId161"/>
    <p:sldId id="415" r:id="rId162"/>
    <p:sldId id="416" r:id="rId163"/>
    <p:sldId id="417" r:id="rId164"/>
    <p:sldId id="418" r:id="rId165"/>
    <p:sldId id="419" r:id="rId166"/>
    <p:sldId id="420" r:id="rId167"/>
    <p:sldId id="421" r:id="rId168"/>
    <p:sldId id="422" r:id="rId169"/>
    <p:sldId id="423" r:id="rId170"/>
    <p:sldId id="424" r:id="rId171"/>
    <p:sldId id="425" r:id="rId172"/>
    <p:sldId id="426" r:id="rId173"/>
    <p:sldId id="427" r:id="rId174"/>
    <p:sldId id="428" r:id="rId175"/>
    <p:sldId id="429" r:id="rId176"/>
    <p:sldId id="430" r:id="rId177"/>
    <p:sldId id="431" r:id="rId178"/>
    <p:sldId id="432" r:id="rId179"/>
    <p:sldId id="433" r:id="rId180"/>
    <p:sldId id="434" r:id="rId181"/>
    <p:sldId id="435" r:id="rId182"/>
    <p:sldId id="436" r:id="rId183"/>
    <p:sldId id="437" r:id="rId184"/>
    <p:sldId id="438" r:id="rId185"/>
    <p:sldId id="439" r:id="rId186"/>
    <p:sldId id="440" r:id="rId187"/>
    <p:sldId id="441" r:id="rId188"/>
    <p:sldId id="442" r:id="rId189"/>
    <p:sldId id="443" r:id="rId190"/>
    <p:sldId id="444" r:id="rId191"/>
    <p:sldId id="445" r:id="rId192"/>
    <p:sldId id="446" r:id="rId193"/>
    <p:sldId id="447" r:id="rId194"/>
    <p:sldId id="448" r:id="rId195"/>
    <p:sldId id="449" r:id="rId196"/>
    <p:sldId id="450" r:id="rId197"/>
    <p:sldId id="451" r:id="rId198"/>
    <p:sldId id="452" r:id="rId199"/>
    <p:sldId id="453" r:id="rId200"/>
    <p:sldId id="454" r:id="rId201"/>
    <p:sldId id="455" r:id="rId202"/>
    <p:sldId id="456" r:id="rId203"/>
    <p:sldId id="457" r:id="rId204"/>
    <p:sldId id="458" r:id="rId205"/>
    <p:sldId id="459" r:id="rId206"/>
    <p:sldId id="460" r:id="rId207"/>
    <p:sldId id="461" r:id="rId208"/>
    <p:sldId id="462" r:id="rId209"/>
    <p:sldId id="463" r:id="rId210"/>
    <p:sldId id="464" r:id="rId211"/>
    <p:sldId id="465" r:id="rId212"/>
    <p:sldId id="466" r:id="rId213"/>
    <p:sldId id="467" r:id="rId214"/>
    <p:sldId id="468" r:id="rId215"/>
    <p:sldId id="469" r:id="rId216"/>
    <p:sldId id="470" r:id="rId217"/>
    <p:sldId id="471" r:id="rId218"/>
    <p:sldId id="472" r:id="rId219"/>
    <p:sldId id="473" r:id="rId220"/>
    <p:sldId id="474" r:id="rId221"/>
    <p:sldId id="475" r:id="rId222"/>
    <p:sldId id="476" r:id="rId223"/>
    <p:sldId id="477" r:id="rId224"/>
    <p:sldId id="478" r:id="rId225"/>
    <p:sldId id="479" r:id="rId226"/>
    <p:sldId id="480" r:id="rId227"/>
    <p:sldId id="481" r:id="rId228"/>
    <p:sldId id="482" r:id="rId229"/>
    <p:sldId id="483" r:id="rId230"/>
    <p:sldId id="484" r:id="rId231"/>
    <p:sldId id="485" r:id="rId232"/>
    <p:sldId id="486" r:id="rId233"/>
    <p:sldId id="487" r:id="rId234"/>
    <p:sldId id="488" r:id="rId235"/>
    <p:sldId id="489" r:id="rId236"/>
    <p:sldId id="490" r:id="rId237"/>
    <p:sldId id="491" r:id="rId238"/>
    <p:sldId id="492" r:id="rId239"/>
    <p:sldId id="493" r:id="rId240"/>
    <p:sldId id="494" r:id="rId241"/>
    <p:sldId id="495" r:id="rId242"/>
    <p:sldId id="496" r:id="rId243"/>
    <p:sldId id="497" r:id="rId244"/>
    <p:sldId id="498" r:id="rId245"/>
    <p:sldId id="499" r:id="rId246"/>
    <p:sldId id="500" r:id="rId247"/>
    <p:sldId id="501" r:id="rId248"/>
    <p:sldId id="502" r:id="rId249"/>
    <p:sldId id="503" r:id="rId250"/>
    <p:sldId id="504" r:id="rId251"/>
    <p:sldId id="505" r:id="rId252"/>
    <p:sldId id="506" r:id="rId253"/>
    <p:sldId id="507" r:id="rId254"/>
    <p:sldId id="508" r:id="rId255"/>
    <p:sldId id="509" r:id="rId256"/>
    <p:sldId id="510" r:id="rId257"/>
    <p:sldId id="511" r:id="rId258"/>
    <p:sldId id="512" r:id="rId259"/>
    <p:sldId id="513" r:id="rId260"/>
    <p:sldId id="514" r:id="rId261"/>
    <p:sldId id="515" r:id="rId262"/>
    <p:sldId id="516" r:id="rId263"/>
    <p:sldId id="517" r:id="rId264"/>
    <p:sldId id="518" r:id="rId265"/>
    <p:sldId id="519" r:id="rId266"/>
    <p:sldId id="520" r:id="rId267"/>
    <p:sldId id="521" r:id="rId268"/>
    <p:sldId id="522" r:id="rId269"/>
    <p:sldId id="523" r:id="rId270"/>
    <p:sldId id="524" r:id="rId271"/>
    <p:sldId id="525" r:id="rId272"/>
    <p:sldId id="526" r:id="rId273"/>
    <p:sldId id="527" r:id="rId274"/>
    <p:sldId id="528" r:id="rId275"/>
    <p:sldId id="529" r:id="rId276"/>
    <p:sldId id="530" r:id="rId277"/>
    <p:sldId id="531" r:id="rId278"/>
    <p:sldId id="532" r:id="rId279"/>
    <p:sldId id="533" r:id="rId280"/>
    <p:sldId id="534" r:id="rId281"/>
    <p:sldId id="535" r:id="rId282"/>
    <p:sldId id="536" r:id="rId283"/>
    <p:sldId id="537" r:id="rId284"/>
    <p:sldId id="538" r:id="rId285"/>
    <p:sldId id="539" r:id="rId286"/>
    <p:sldId id="540" r:id="rId287"/>
    <p:sldId id="541" r:id="rId288"/>
    <p:sldId id="542" r:id="rId289"/>
    <p:sldId id="543" r:id="rId290"/>
    <p:sldId id="544" r:id="rId291"/>
    <p:sldId id="545" r:id="rId292"/>
    <p:sldId id="546" r:id="rId293"/>
    <p:sldId id="547" r:id="rId294"/>
    <p:sldId id="548" r:id="rId295"/>
    <p:sldId id="549" r:id="rId296"/>
    <p:sldId id="550" r:id="rId297"/>
    <p:sldId id="551" r:id="rId298"/>
    <p:sldId id="552" r:id="rId299"/>
    <p:sldId id="553" r:id="rId300"/>
    <p:sldId id="554" r:id="rId301"/>
    <p:sldId id="555" r:id="rId302"/>
    <p:sldId id="556" r:id="rId303"/>
    <p:sldId id="557" r:id="rId304"/>
    <p:sldId id="558" r:id="rId305"/>
    <p:sldId id="559" r:id="rId306"/>
  </p:sldIdLst>
  <p:sldSz type="screen4x3" cy="6858000" cx="9144000"/>
  <p:notesSz cx="6858000" cy="9144000"/>
  <p:defaultTex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View">
  <p:normalViewPr showOutlineIcons="1" snapVertSplitter="0" vertBarState="restored" horzBarState="restored" preferSingleView="0">
    <p:restoredLeft sz="28015" autoAdjust="0"/>
    <p:restoredTop sz="94982" autoAdjust="0"/>
  </p:normalViewPr>
  <p:slideViewPr>
    <p:cSldViewPr showGuides="0" snapToGrid="1" snapToObjects="0">
      <p:cViewPr>
        <p:scale>
          <a:sx n="75" d="100"/>
          <a:sy n="75" d="100"/>
        </p:scale>
        <p:origin x="0" y="0"/>
      </p:cViewPr>
      <p:guideLst>
        <p:guide orient="horz" pos="2880"/>
        <p:guide orient="vert" pos="2160"/>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handoutMaster" Target="handoutMasters/handout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Relationship Id="rId93" Type="http://schemas.openxmlformats.org/officeDocument/2006/relationships/slide" Target="slides/slide90.xml"/><Relationship Id="rId94" Type="http://schemas.openxmlformats.org/officeDocument/2006/relationships/slide" Target="slides/slide91.xml"/><Relationship Id="rId95" Type="http://schemas.openxmlformats.org/officeDocument/2006/relationships/slide" Target="slides/slide92.xml"/><Relationship Id="rId96" Type="http://schemas.openxmlformats.org/officeDocument/2006/relationships/slide" Target="slides/slide93.xml"/><Relationship Id="rId97" Type="http://schemas.openxmlformats.org/officeDocument/2006/relationships/slide" Target="slides/slide94.xml"/><Relationship Id="rId98" Type="http://schemas.openxmlformats.org/officeDocument/2006/relationships/slide" Target="slides/slide95.xml"/><Relationship Id="rId99" Type="http://schemas.openxmlformats.org/officeDocument/2006/relationships/slide" Target="slides/slide96.xml"/><Relationship Id="rId100" Type="http://schemas.openxmlformats.org/officeDocument/2006/relationships/slide" Target="slides/slide97.xml"/><Relationship Id="rId101" Type="http://schemas.openxmlformats.org/officeDocument/2006/relationships/slide" Target="slides/slide98.xml"/><Relationship Id="rId102" Type="http://schemas.openxmlformats.org/officeDocument/2006/relationships/slide" Target="slides/slide99.xml"/><Relationship Id="rId103" Type="http://schemas.openxmlformats.org/officeDocument/2006/relationships/slide" Target="slides/slide100.xml"/><Relationship Id="rId104" Type="http://schemas.openxmlformats.org/officeDocument/2006/relationships/slide" Target="slides/slide101.xml"/><Relationship Id="rId105" Type="http://schemas.openxmlformats.org/officeDocument/2006/relationships/slide" Target="slides/slide102.xml"/><Relationship Id="rId106" Type="http://schemas.openxmlformats.org/officeDocument/2006/relationships/slide" Target="slides/slide103.xml"/><Relationship Id="rId107" Type="http://schemas.openxmlformats.org/officeDocument/2006/relationships/slide" Target="slides/slide104.xml"/><Relationship Id="rId108" Type="http://schemas.openxmlformats.org/officeDocument/2006/relationships/slide" Target="slides/slide105.xml"/><Relationship Id="rId109" Type="http://schemas.openxmlformats.org/officeDocument/2006/relationships/slide" Target="slides/slide106.xml"/><Relationship Id="rId110" Type="http://schemas.openxmlformats.org/officeDocument/2006/relationships/slide" Target="slides/slide107.xml"/><Relationship Id="rId111" Type="http://schemas.openxmlformats.org/officeDocument/2006/relationships/slide" Target="slides/slide108.xml"/><Relationship Id="rId112" Type="http://schemas.openxmlformats.org/officeDocument/2006/relationships/slide" Target="slides/slide109.xml"/><Relationship Id="rId113" Type="http://schemas.openxmlformats.org/officeDocument/2006/relationships/slide" Target="slides/slide110.xml"/><Relationship Id="rId114" Type="http://schemas.openxmlformats.org/officeDocument/2006/relationships/slide" Target="slides/slide111.xml"/><Relationship Id="rId115" Type="http://schemas.openxmlformats.org/officeDocument/2006/relationships/slide" Target="slides/slide112.xml"/><Relationship Id="rId116" Type="http://schemas.openxmlformats.org/officeDocument/2006/relationships/slide" Target="slides/slide113.xml"/><Relationship Id="rId117" Type="http://schemas.openxmlformats.org/officeDocument/2006/relationships/slide" Target="slides/slide114.xml"/><Relationship Id="rId118" Type="http://schemas.openxmlformats.org/officeDocument/2006/relationships/slide" Target="slides/slide115.xml"/><Relationship Id="rId119" Type="http://schemas.openxmlformats.org/officeDocument/2006/relationships/slide" Target="slides/slide116.xml"/><Relationship Id="rId120" Type="http://schemas.openxmlformats.org/officeDocument/2006/relationships/slide" Target="slides/slide117.xml"/><Relationship Id="rId121" Type="http://schemas.openxmlformats.org/officeDocument/2006/relationships/slide" Target="slides/slide118.xml"/><Relationship Id="rId122" Type="http://schemas.openxmlformats.org/officeDocument/2006/relationships/slide" Target="slides/slide119.xml"/><Relationship Id="rId123" Type="http://schemas.openxmlformats.org/officeDocument/2006/relationships/slide" Target="slides/slide120.xml"/><Relationship Id="rId124" Type="http://schemas.openxmlformats.org/officeDocument/2006/relationships/slide" Target="slides/slide121.xml"/><Relationship Id="rId125" Type="http://schemas.openxmlformats.org/officeDocument/2006/relationships/slide" Target="slides/slide122.xml"/><Relationship Id="rId126" Type="http://schemas.openxmlformats.org/officeDocument/2006/relationships/slide" Target="slides/slide123.xml"/><Relationship Id="rId127" Type="http://schemas.openxmlformats.org/officeDocument/2006/relationships/slide" Target="slides/slide124.xml"/><Relationship Id="rId128" Type="http://schemas.openxmlformats.org/officeDocument/2006/relationships/slide" Target="slides/slide125.xml"/><Relationship Id="rId129" Type="http://schemas.openxmlformats.org/officeDocument/2006/relationships/slide" Target="slides/slide126.xml"/><Relationship Id="rId130" Type="http://schemas.openxmlformats.org/officeDocument/2006/relationships/slide" Target="slides/slide127.xml"/><Relationship Id="rId131" Type="http://schemas.openxmlformats.org/officeDocument/2006/relationships/slide" Target="slides/slide128.xml"/><Relationship Id="rId132" Type="http://schemas.openxmlformats.org/officeDocument/2006/relationships/slide" Target="slides/slide129.xml"/><Relationship Id="rId133" Type="http://schemas.openxmlformats.org/officeDocument/2006/relationships/slide" Target="slides/slide130.xml"/><Relationship Id="rId134" Type="http://schemas.openxmlformats.org/officeDocument/2006/relationships/slide" Target="slides/slide131.xml"/><Relationship Id="rId135" Type="http://schemas.openxmlformats.org/officeDocument/2006/relationships/slide" Target="slides/slide132.xml"/><Relationship Id="rId136" Type="http://schemas.openxmlformats.org/officeDocument/2006/relationships/slide" Target="slides/slide133.xml"/><Relationship Id="rId137" Type="http://schemas.openxmlformats.org/officeDocument/2006/relationships/slide" Target="slides/slide134.xml"/><Relationship Id="rId138" Type="http://schemas.openxmlformats.org/officeDocument/2006/relationships/slide" Target="slides/slide135.xml"/><Relationship Id="rId139" Type="http://schemas.openxmlformats.org/officeDocument/2006/relationships/slide" Target="slides/slide136.xml"/><Relationship Id="rId140" Type="http://schemas.openxmlformats.org/officeDocument/2006/relationships/slide" Target="slides/slide137.xml"/><Relationship Id="rId141" Type="http://schemas.openxmlformats.org/officeDocument/2006/relationships/slide" Target="slides/slide138.xml"/><Relationship Id="rId142" Type="http://schemas.openxmlformats.org/officeDocument/2006/relationships/slide" Target="slides/slide139.xml"/><Relationship Id="rId143" Type="http://schemas.openxmlformats.org/officeDocument/2006/relationships/slide" Target="slides/slide140.xml"/><Relationship Id="rId144" Type="http://schemas.openxmlformats.org/officeDocument/2006/relationships/slide" Target="slides/slide141.xml"/><Relationship Id="rId145" Type="http://schemas.openxmlformats.org/officeDocument/2006/relationships/slide" Target="slides/slide142.xml"/><Relationship Id="rId146" Type="http://schemas.openxmlformats.org/officeDocument/2006/relationships/slide" Target="slides/slide143.xml"/><Relationship Id="rId147" Type="http://schemas.openxmlformats.org/officeDocument/2006/relationships/slide" Target="slides/slide144.xml"/><Relationship Id="rId148" Type="http://schemas.openxmlformats.org/officeDocument/2006/relationships/slide" Target="slides/slide145.xml"/><Relationship Id="rId149" Type="http://schemas.openxmlformats.org/officeDocument/2006/relationships/slide" Target="slides/slide146.xml"/><Relationship Id="rId150" Type="http://schemas.openxmlformats.org/officeDocument/2006/relationships/slide" Target="slides/slide147.xml"/><Relationship Id="rId151" Type="http://schemas.openxmlformats.org/officeDocument/2006/relationships/slide" Target="slides/slide148.xml"/><Relationship Id="rId152" Type="http://schemas.openxmlformats.org/officeDocument/2006/relationships/slide" Target="slides/slide149.xml"/><Relationship Id="rId153" Type="http://schemas.openxmlformats.org/officeDocument/2006/relationships/slide" Target="slides/slide150.xml"/><Relationship Id="rId154" Type="http://schemas.openxmlformats.org/officeDocument/2006/relationships/slide" Target="slides/slide151.xml"/><Relationship Id="rId155" Type="http://schemas.openxmlformats.org/officeDocument/2006/relationships/slide" Target="slides/slide152.xml"/><Relationship Id="rId156" Type="http://schemas.openxmlformats.org/officeDocument/2006/relationships/slide" Target="slides/slide153.xml"/><Relationship Id="rId157" Type="http://schemas.openxmlformats.org/officeDocument/2006/relationships/slide" Target="slides/slide154.xml"/><Relationship Id="rId158" Type="http://schemas.openxmlformats.org/officeDocument/2006/relationships/slide" Target="slides/slide155.xml"/><Relationship Id="rId159" Type="http://schemas.openxmlformats.org/officeDocument/2006/relationships/slide" Target="slides/slide156.xml"/><Relationship Id="rId160" Type="http://schemas.openxmlformats.org/officeDocument/2006/relationships/slide" Target="slides/slide157.xml"/><Relationship Id="rId161" Type="http://schemas.openxmlformats.org/officeDocument/2006/relationships/slide" Target="slides/slide158.xml"/><Relationship Id="rId162" Type="http://schemas.openxmlformats.org/officeDocument/2006/relationships/slide" Target="slides/slide159.xml"/><Relationship Id="rId163" Type="http://schemas.openxmlformats.org/officeDocument/2006/relationships/slide" Target="slides/slide160.xml"/><Relationship Id="rId164" Type="http://schemas.openxmlformats.org/officeDocument/2006/relationships/slide" Target="slides/slide161.xml"/><Relationship Id="rId165" Type="http://schemas.openxmlformats.org/officeDocument/2006/relationships/slide" Target="slides/slide162.xml"/><Relationship Id="rId166" Type="http://schemas.openxmlformats.org/officeDocument/2006/relationships/slide" Target="slides/slide163.xml"/><Relationship Id="rId167" Type="http://schemas.openxmlformats.org/officeDocument/2006/relationships/slide" Target="slides/slide164.xml"/><Relationship Id="rId168" Type="http://schemas.openxmlformats.org/officeDocument/2006/relationships/slide" Target="slides/slide165.xml"/><Relationship Id="rId169" Type="http://schemas.openxmlformats.org/officeDocument/2006/relationships/slide" Target="slides/slide166.xml"/><Relationship Id="rId170" Type="http://schemas.openxmlformats.org/officeDocument/2006/relationships/slide" Target="slides/slide167.xml"/><Relationship Id="rId171" Type="http://schemas.openxmlformats.org/officeDocument/2006/relationships/slide" Target="slides/slide168.xml"/><Relationship Id="rId172" Type="http://schemas.openxmlformats.org/officeDocument/2006/relationships/slide" Target="slides/slide169.xml"/><Relationship Id="rId173" Type="http://schemas.openxmlformats.org/officeDocument/2006/relationships/slide" Target="slides/slide170.xml"/><Relationship Id="rId174" Type="http://schemas.openxmlformats.org/officeDocument/2006/relationships/slide" Target="slides/slide171.xml"/><Relationship Id="rId175" Type="http://schemas.openxmlformats.org/officeDocument/2006/relationships/slide" Target="slides/slide172.xml"/><Relationship Id="rId176" Type="http://schemas.openxmlformats.org/officeDocument/2006/relationships/slide" Target="slides/slide173.xml"/><Relationship Id="rId177" Type="http://schemas.openxmlformats.org/officeDocument/2006/relationships/slide" Target="slides/slide174.xml"/><Relationship Id="rId178" Type="http://schemas.openxmlformats.org/officeDocument/2006/relationships/slide" Target="slides/slide175.xml"/><Relationship Id="rId179" Type="http://schemas.openxmlformats.org/officeDocument/2006/relationships/slide" Target="slides/slide176.xml"/><Relationship Id="rId180" Type="http://schemas.openxmlformats.org/officeDocument/2006/relationships/slide" Target="slides/slide177.xml"/><Relationship Id="rId181" Type="http://schemas.openxmlformats.org/officeDocument/2006/relationships/slide" Target="slides/slide178.xml"/><Relationship Id="rId182" Type="http://schemas.openxmlformats.org/officeDocument/2006/relationships/slide" Target="slides/slide179.xml"/><Relationship Id="rId183" Type="http://schemas.openxmlformats.org/officeDocument/2006/relationships/slide" Target="slides/slide180.xml"/><Relationship Id="rId184" Type="http://schemas.openxmlformats.org/officeDocument/2006/relationships/slide" Target="slides/slide181.xml"/><Relationship Id="rId185" Type="http://schemas.openxmlformats.org/officeDocument/2006/relationships/slide" Target="slides/slide182.xml"/><Relationship Id="rId186" Type="http://schemas.openxmlformats.org/officeDocument/2006/relationships/slide" Target="slides/slide183.xml"/><Relationship Id="rId187" Type="http://schemas.openxmlformats.org/officeDocument/2006/relationships/slide" Target="slides/slide184.xml"/><Relationship Id="rId188" Type="http://schemas.openxmlformats.org/officeDocument/2006/relationships/slide" Target="slides/slide185.xml"/><Relationship Id="rId189" Type="http://schemas.openxmlformats.org/officeDocument/2006/relationships/slide" Target="slides/slide186.xml"/><Relationship Id="rId190" Type="http://schemas.openxmlformats.org/officeDocument/2006/relationships/slide" Target="slides/slide187.xml"/><Relationship Id="rId191" Type="http://schemas.openxmlformats.org/officeDocument/2006/relationships/slide" Target="slides/slide188.xml"/><Relationship Id="rId192" Type="http://schemas.openxmlformats.org/officeDocument/2006/relationships/slide" Target="slides/slide189.xml"/><Relationship Id="rId193" Type="http://schemas.openxmlformats.org/officeDocument/2006/relationships/slide" Target="slides/slide190.xml"/><Relationship Id="rId194" Type="http://schemas.openxmlformats.org/officeDocument/2006/relationships/slide" Target="slides/slide191.xml"/><Relationship Id="rId195" Type="http://schemas.openxmlformats.org/officeDocument/2006/relationships/slide" Target="slides/slide192.xml"/><Relationship Id="rId196" Type="http://schemas.openxmlformats.org/officeDocument/2006/relationships/slide" Target="slides/slide193.xml"/><Relationship Id="rId197" Type="http://schemas.openxmlformats.org/officeDocument/2006/relationships/slide" Target="slides/slide194.xml"/><Relationship Id="rId198" Type="http://schemas.openxmlformats.org/officeDocument/2006/relationships/slide" Target="slides/slide195.xml"/><Relationship Id="rId199" Type="http://schemas.openxmlformats.org/officeDocument/2006/relationships/slide" Target="slides/slide196.xml"/><Relationship Id="rId200" Type="http://schemas.openxmlformats.org/officeDocument/2006/relationships/slide" Target="slides/slide197.xml"/><Relationship Id="rId201" Type="http://schemas.openxmlformats.org/officeDocument/2006/relationships/slide" Target="slides/slide198.xml"/><Relationship Id="rId202" Type="http://schemas.openxmlformats.org/officeDocument/2006/relationships/slide" Target="slides/slide199.xml"/><Relationship Id="rId203" Type="http://schemas.openxmlformats.org/officeDocument/2006/relationships/slide" Target="slides/slide200.xml"/><Relationship Id="rId204" Type="http://schemas.openxmlformats.org/officeDocument/2006/relationships/slide" Target="slides/slide201.xml"/><Relationship Id="rId205" Type="http://schemas.openxmlformats.org/officeDocument/2006/relationships/slide" Target="slides/slide202.xml"/><Relationship Id="rId206" Type="http://schemas.openxmlformats.org/officeDocument/2006/relationships/slide" Target="slides/slide203.xml"/><Relationship Id="rId207" Type="http://schemas.openxmlformats.org/officeDocument/2006/relationships/slide" Target="slides/slide204.xml"/><Relationship Id="rId208" Type="http://schemas.openxmlformats.org/officeDocument/2006/relationships/slide" Target="slides/slide205.xml"/><Relationship Id="rId209" Type="http://schemas.openxmlformats.org/officeDocument/2006/relationships/slide" Target="slides/slide206.xml"/><Relationship Id="rId210" Type="http://schemas.openxmlformats.org/officeDocument/2006/relationships/slide" Target="slides/slide207.xml"/><Relationship Id="rId211" Type="http://schemas.openxmlformats.org/officeDocument/2006/relationships/slide" Target="slides/slide208.xml"/><Relationship Id="rId212" Type="http://schemas.openxmlformats.org/officeDocument/2006/relationships/slide" Target="slides/slide209.xml"/><Relationship Id="rId213" Type="http://schemas.openxmlformats.org/officeDocument/2006/relationships/slide" Target="slides/slide210.xml"/><Relationship Id="rId214" Type="http://schemas.openxmlformats.org/officeDocument/2006/relationships/slide" Target="slides/slide211.xml"/><Relationship Id="rId215" Type="http://schemas.openxmlformats.org/officeDocument/2006/relationships/slide" Target="slides/slide212.xml"/><Relationship Id="rId216" Type="http://schemas.openxmlformats.org/officeDocument/2006/relationships/slide" Target="slides/slide213.xml"/><Relationship Id="rId217" Type="http://schemas.openxmlformats.org/officeDocument/2006/relationships/slide" Target="slides/slide214.xml"/><Relationship Id="rId218" Type="http://schemas.openxmlformats.org/officeDocument/2006/relationships/slide" Target="slides/slide215.xml"/><Relationship Id="rId219" Type="http://schemas.openxmlformats.org/officeDocument/2006/relationships/slide" Target="slides/slide216.xml"/><Relationship Id="rId220" Type="http://schemas.openxmlformats.org/officeDocument/2006/relationships/slide" Target="slides/slide217.xml"/><Relationship Id="rId221" Type="http://schemas.openxmlformats.org/officeDocument/2006/relationships/slide" Target="slides/slide218.xml"/><Relationship Id="rId222" Type="http://schemas.openxmlformats.org/officeDocument/2006/relationships/slide" Target="slides/slide219.xml"/><Relationship Id="rId223" Type="http://schemas.openxmlformats.org/officeDocument/2006/relationships/slide" Target="slides/slide220.xml"/><Relationship Id="rId224" Type="http://schemas.openxmlformats.org/officeDocument/2006/relationships/slide" Target="slides/slide221.xml"/><Relationship Id="rId225" Type="http://schemas.openxmlformats.org/officeDocument/2006/relationships/slide" Target="slides/slide222.xml"/><Relationship Id="rId226" Type="http://schemas.openxmlformats.org/officeDocument/2006/relationships/slide" Target="slides/slide223.xml"/><Relationship Id="rId227" Type="http://schemas.openxmlformats.org/officeDocument/2006/relationships/slide" Target="slides/slide224.xml"/><Relationship Id="rId228" Type="http://schemas.openxmlformats.org/officeDocument/2006/relationships/slide" Target="slides/slide225.xml"/><Relationship Id="rId229" Type="http://schemas.openxmlformats.org/officeDocument/2006/relationships/slide" Target="slides/slide226.xml"/><Relationship Id="rId230" Type="http://schemas.openxmlformats.org/officeDocument/2006/relationships/slide" Target="slides/slide227.xml"/><Relationship Id="rId231" Type="http://schemas.openxmlformats.org/officeDocument/2006/relationships/slide" Target="slides/slide228.xml"/><Relationship Id="rId232" Type="http://schemas.openxmlformats.org/officeDocument/2006/relationships/slide" Target="slides/slide229.xml"/><Relationship Id="rId233" Type="http://schemas.openxmlformats.org/officeDocument/2006/relationships/slide" Target="slides/slide230.xml"/><Relationship Id="rId234" Type="http://schemas.openxmlformats.org/officeDocument/2006/relationships/slide" Target="slides/slide231.xml"/><Relationship Id="rId235" Type="http://schemas.openxmlformats.org/officeDocument/2006/relationships/slide" Target="slides/slide232.xml"/><Relationship Id="rId236" Type="http://schemas.openxmlformats.org/officeDocument/2006/relationships/slide" Target="slides/slide233.xml"/><Relationship Id="rId237" Type="http://schemas.openxmlformats.org/officeDocument/2006/relationships/slide" Target="slides/slide234.xml"/><Relationship Id="rId238" Type="http://schemas.openxmlformats.org/officeDocument/2006/relationships/slide" Target="slides/slide235.xml"/><Relationship Id="rId239" Type="http://schemas.openxmlformats.org/officeDocument/2006/relationships/slide" Target="slides/slide236.xml"/><Relationship Id="rId240" Type="http://schemas.openxmlformats.org/officeDocument/2006/relationships/slide" Target="slides/slide237.xml"/><Relationship Id="rId241" Type="http://schemas.openxmlformats.org/officeDocument/2006/relationships/slide" Target="slides/slide238.xml"/><Relationship Id="rId242" Type="http://schemas.openxmlformats.org/officeDocument/2006/relationships/slide" Target="slides/slide239.xml"/><Relationship Id="rId243" Type="http://schemas.openxmlformats.org/officeDocument/2006/relationships/slide" Target="slides/slide240.xml"/><Relationship Id="rId244" Type="http://schemas.openxmlformats.org/officeDocument/2006/relationships/slide" Target="slides/slide241.xml"/><Relationship Id="rId245" Type="http://schemas.openxmlformats.org/officeDocument/2006/relationships/slide" Target="slides/slide242.xml"/><Relationship Id="rId246" Type="http://schemas.openxmlformats.org/officeDocument/2006/relationships/slide" Target="slides/slide243.xml"/><Relationship Id="rId247" Type="http://schemas.openxmlformats.org/officeDocument/2006/relationships/slide" Target="slides/slide244.xml"/><Relationship Id="rId248" Type="http://schemas.openxmlformats.org/officeDocument/2006/relationships/slide" Target="slides/slide245.xml"/><Relationship Id="rId249" Type="http://schemas.openxmlformats.org/officeDocument/2006/relationships/slide" Target="slides/slide246.xml"/><Relationship Id="rId250" Type="http://schemas.openxmlformats.org/officeDocument/2006/relationships/slide" Target="slides/slide247.xml"/><Relationship Id="rId251" Type="http://schemas.openxmlformats.org/officeDocument/2006/relationships/slide" Target="slides/slide248.xml"/><Relationship Id="rId252" Type="http://schemas.openxmlformats.org/officeDocument/2006/relationships/slide" Target="slides/slide249.xml"/><Relationship Id="rId253" Type="http://schemas.openxmlformats.org/officeDocument/2006/relationships/slide" Target="slides/slide250.xml"/><Relationship Id="rId254" Type="http://schemas.openxmlformats.org/officeDocument/2006/relationships/slide" Target="slides/slide251.xml"/><Relationship Id="rId255" Type="http://schemas.openxmlformats.org/officeDocument/2006/relationships/slide" Target="slides/slide252.xml"/><Relationship Id="rId256" Type="http://schemas.openxmlformats.org/officeDocument/2006/relationships/slide" Target="slides/slide253.xml"/><Relationship Id="rId257" Type="http://schemas.openxmlformats.org/officeDocument/2006/relationships/slide" Target="slides/slide254.xml"/><Relationship Id="rId258" Type="http://schemas.openxmlformats.org/officeDocument/2006/relationships/slide" Target="slides/slide255.xml"/><Relationship Id="rId259" Type="http://schemas.openxmlformats.org/officeDocument/2006/relationships/slide" Target="slides/slide256.xml"/><Relationship Id="rId260" Type="http://schemas.openxmlformats.org/officeDocument/2006/relationships/slide" Target="slides/slide257.xml"/><Relationship Id="rId261" Type="http://schemas.openxmlformats.org/officeDocument/2006/relationships/slide" Target="slides/slide258.xml"/><Relationship Id="rId262" Type="http://schemas.openxmlformats.org/officeDocument/2006/relationships/slide" Target="slides/slide259.xml"/><Relationship Id="rId263" Type="http://schemas.openxmlformats.org/officeDocument/2006/relationships/slide" Target="slides/slide260.xml"/><Relationship Id="rId264" Type="http://schemas.openxmlformats.org/officeDocument/2006/relationships/slide" Target="slides/slide261.xml"/><Relationship Id="rId265" Type="http://schemas.openxmlformats.org/officeDocument/2006/relationships/slide" Target="slides/slide262.xml"/><Relationship Id="rId266" Type="http://schemas.openxmlformats.org/officeDocument/2006/relationships/slide" Target="slides/slide263.xml"/><Relationship Id="rId267" Type="http://schemas.openxmlformats.org/officeDocument/2006/relationships/slide" Target="slides/slide264.xml"/><Relationship Id="rId268" Type="http://schemas.openxmlformats.org/officeDocument/2006/relationships/slide" Target="slides/slide265.xml"/><Relationship Id="rId269" Type="http://schemas.openxmlformats.org/officeDocument/2006/relationships/slide" Target="slides/slide266.xml"/><Relationship Id="rId270" Type="http://schemas.openxmlformats.org/officeDocument/2006/relationships/slide" Target="slides/slide267.xml"/><Relationship Id="rId271" Type="http://schemas.openxmlformats.org/officeDocument/2006/relationships/slide" Target="slides/slide268.xml"/><Relationship Id="rId272" Type="http://schemas.openxmlformats.org/officeDocument/2006/relationships/slide" Target="slides/slide269.xml"/><Relationship Id="rId273" Type="http://schemas.openxmlformats.org/officeDocument/2006/relationships/slide" Target="slides/slide270.xml"/><Relationship Id="rId274" Type="http://schemas.openxmlformats.org/officeDocument/2006/relationships/slide" Target="slides/slide271.xml"/><Relationship Id="rId275" Type="http://schemas.openxmlformats.org/officeDocument/2006/relationships/slide" Target="slides/slide272.xml"/><Relationship Id="rId276" Type="http://schemas.openxmlformats.org/officeDocument/2006/relationships/slide" Target="slides/slide273.xml"/><Relationship Id="rId277" Type="http://schemas.openxmlformats.org/officeDocument/2006/relationships/slide" Target="slides/slide274.xml"/><Relationship Id="rId278" Type="http://schemas.openxmlformats.org/officeDocument/2006/relationships/slide" Target="slides/slide275.xml"/><Relationship Id="rId279" Type="http://schemas.openxmlformats.org/officeDocument/2006/relationships/slide" Target="slides/slide276.xml"/><Relationship Id="rId280" Type="http://schemas.openxmlformats.org/officeDocument/2006/relationships/slide" Target="slides/slide277.xml"/><Relationship Id="rId281" Type="http://schemas.openxmlformats.org/officeDocument/2006/relationships/slide" Target="slides/slide278.xml"/><Relationship Id="rId282" Type="http://schemas.openxmlformats.org/officeDocument/2006/relationships/slide" Target="slides/slide279.xml"/><Relationship Id="rId283" Type="http://schemas.openxmlformats.org/officeDocument/2006/relationships/slide" Target="slides/slide280.xml"/><Relationship Id="rId284" Type="http://schemas.openxmlformats.org/officeDocument/2006/relationships/slide" Target="slides/slide281.xml"/><Relationship Id="rId285" Type="http://schemas.openxmlformats.org/officeDocument/2006/relationships/slide" Target="slides/slide282.xml"/><Relationship Id="rId286" Type="http://schemas.openxmlformats.org/officeDocument/2006/relationships/slide" Target="slides/slide283.xml"/><Relationship Id="rId287" Type="http://schemas.openxmlformats.org/officeDocument/2006/relationships/slide" Target="slides/slide284.xml"/><Relationship Id="rId288" Type="http://schemas.openxmlformats.org/officeDocument/2006/relationships/slide" Target="slides/slide285.xml"/><Relationship Id="rId289" Type="http://schemas.openxmlformats.org/officeDocument/2006/relationships/slide" Target="slides/slide286.xml"/><Relationship Id="rId290" Type="http://schemas.openxmlformats.org/officeDocument/2006/relationships/slide" Target="slides/slide287.xml"/><Relationship Id="rId291" Type="http://schemas.openxmlformats.org/officeDocument/2006/relationships/slide" Target="slides/slide288.xml"/><Relationship Id="rId292" Type="http://schemas.openxmlformats.org/officeDocument/2006/relationships/slide" Target="slides/slide289.xml"/><Relationship Id="rId293" Type="http://schemas.openxmlformats.org/officeDocument/2006/relationships/slide" Target="slides/slide290.xml"/><Relationship Id="rId294" Type="http://schemas.openxmlformats.org/officeDocument/2006/relationships/slide" Target="slides/slide291.xml"/><Relationship Id="rId295" Type="http://schemas.openxmlformats.org/officeDocument/2006/relationships/slide" Target="slides/slide292.xml"/><Relationship Id="rId296" Type="http://schemas.openxmlformats.org/officeDocument/2006/relationships/slide" Target="slides/slide293.xml"/><Relationship Id="rId297" Type="http://schemas.openxmlformats.org/officeDocument/2006/relationships/slide" Target="slides/slide294.xml"/><Relationship Id="rId298" Type="http://schemas.openxmlformats.org/officeDocument/2006/relationships/slide" Target="slides/slide295.xml"/><Relationship Id="rId299" Type="http://schemas.openxmlformats.org/officeDocument/2006/relationships/slide" Target="slides/slide296.xml"/><Relationship Id="rId300" Type="http://schemas.openxmlformats.org/officeDocument/2006/relationships/slide" Target="slides/slide297.xml"/><Relationship Id="rId301" Type="http://schemas.openxmlformats.org/officeDocument/2006/relationships/slide" Target="slides/slide298.xml"/><Relationship Id="rId302" Type="http://schemas.openxmlformats.org/officeDocument/2006/relationships/slide" Target="slides/slide299.xml"/><Relationship Id="rId303" Type="http://schemas.openxmlformats.org/officeDocument/2006/relationships/slide" Target="slides/slide300.xml"/><Relationship Id="rId304" Type="http://schemas.openxmlformats.org/officeDocument/2006/relationships/slide" Target="slides/slide301.xml"/><Relationship Id="rId305" Type="http://schemas.openxmlformats.org/officeDocument/2006/relationships/slide" Target="slides/slide302.xml"/><Relationship Id="rId306" Type="http://schemas.openxmlformats.org/officeDocument/2006/relationships/slide" Target="slides/slide303.xml"/><Relationship Id="rId307" Type="http://schemas.openxmlformats.org/officeDocument/2006/relationships/tableStyles" Target="tableStyles.xml"/><Relationship Id="rId308" Type="http://schemas.openxmlformats.org/officeDocument/2006/relationships/presProps" Target="presProps.xml"/><Relationship Id="rId309" Type="http://schemas.openxmlformats.org/officeDocument/2006/relationships/viewProps" Target="viewProps.xml"/><Relationship Id="rId310" Type="http://schemas.openxmlformats.org/officeDocument/2006/relationships/theme" Target="theme/them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rgbClr val="FFFFFF"/>
        </a:solidFill>
      </p:bgPr>
    </p:bg>
    <p:spTree>
      <p:nvGrpSpPr>
        <p:cNvPr id="635" name=""/>
        <p:cNvGrpSpPr/>
        <p:nvPr/>
      </p:nvGrpSpPr>
      <p:grpSpPr>
        <a:xfrm rot="0">
          <a:off x="0" y="0"/>
          <a:ext cx="0" cy="0"/>
          <a:chOff x="0" y="0"/>
          <a:chExt cx="0" cy="0"/>
        </a:xfrm>
      </p:grpSpPr>
      <p:sp>
        <p:nvSpPr>
          <p:cNvPr id="1049504"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p>
        </p:txBody>
      </p:sp>
      <p:sp>
        <p:nvSpPr>
          <p:cNvPr id="1049505" name=""/>
          <p:cNvSpPr/>
          <p:nvPr>
            <p:ph type="dt" sz="quarter" idx="1"/>
          </p:nvPr>
        </p:nvSpPr>
        <p:spPr>
          <a:xfrm rot="0">
            <a:off x="3884612" y="0"/>
            <a:ext cx="2971800" cy="457200"/>
          </a:xfrm>
          <a:prstGeom prst="rect"/>
          <a:noFill/>
          <a:ln>
            <a:noFill/>
          </a:ln>
        </p:spPr>
        <p:txBody>
          <a:bodyPr anchor="t" bIns="45720" lIns="91440" rIns="91440" tIns="45720" vert="horz"/>
          <a:p>
            <a:pPr algn="r" eaLnBrk="1" hangingPunct="1" latinLnBrk="1" lvl="0"/>
            <a:fld id="{566ABCEB-ACFC-4714-9973-3DA970169C29}" type="datetime1">
              <a:rPr altLang="en-US" sz="1200" lang="en-US"/>
              <a:pPr algn="r" eaLnBrk="1" hangingPunct="1" latinLnBrk="1" lvl="0"/>
            </a:fld>
            <a:endParaRPr altLang="en-US" sz="1200" lang="en-US"/>
          </a:p>
        </p:txBody>
      </p:sp>
      <p:sp>
        <p:nvSpPr>
          <p:cNvPr id="1049506" name=""/>
          <p:cNvSpPr/>
          <p:nvPr>
            <p:ph type="ftr" sz="quarter" idx="2"/>
          </p:nvPr>
        </p:nvSpPr>
        <p:spPr>
          <a:xfrm rot="0">
            <a:off x="0" y="8685212"/>
            <a:ext cx="2971800" cy="457200"/>
          </a:xfrm>
          <a:prstGeom prst="rect"/>
          <a:noFill/>
          <a:ln>
            <a:noFill/>
          </a:ln>
        </p:spPr>
        <p:txBody>
          <a:bodyPr anchor="b" bIns="45720" lIns="91440" rIns="91440" tIns="45720" vert="horz"/>
          <a:p>
            <a:pPr eaLnBrk="1" hangingPunct="1" latinLnBrk="1" lvl="0"/>
            <a:endParaRPr altLang="en-US" sz="1200" lang="en-US"/>
          </a:p>
        </p:txBody>
      </p:sp>
      <p:sp>
        <p:nvSpPr>
          <p:cNvPr id="1049507" name=""/>
          <p:cNvSpPr/>
          <p:nvPr>
            <p:ph type="sldNum" sz="quarter" idx="3"/>
          </p:nvPr>
        </p:nvSpPr>
        <p:spPr>
          <a:xfrm rot="0">
            <a:off x="3884612" y="8685212"/>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pPr algn="r" eaLnBrk="1" hangingPunct="1" latinLnBrk="1" lvl="0"/>
            </a:fld>
            <a:endParaRPr altLang="en-US" sz="1200" lang="en-US"/>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634" name=""/>
        <p:cNvGrpSpPr/>
        <p:nvPr/>
      </p:nvGrpSpPr>
      <p:grpSpPr>
        <a:xfrm rot="0">
          <a:off x="0" y="0"/>
          <a:ext cx="0" cy="0"/>
          <a:chOff x="0" y="0"/>
          <a:chExt cx="0" cy="0"/>
        </a:xfrm>
      </p:grpSpPr>
      <p:sp>
        <p:nvSpPr>
          <p:cNvPr id="1049498" name=""/>
          <p:cNvSpPr/>
          <p:nvPr>
            <p:ph type="hdr" sz="quarter" idx="0"/>
          </p:nvPr>
        </p:nvSpPr>
        <p:spPr>
          <a:xfrm rot="0">
            <a:off x="0" y="0"/>
            <a:ext cx="2971800" cy="457200"/>
          </a:xfrm>
          <a:prstGeom prst="rect"/>
          <a:noFill/>
          <a:ln>
            <a:noFill/>
          </a:ln>
        </p:spPr>
        <p:txBody>
          <a:bodyPr anchor="t" bIns="45720" lIns="91440" rIns="91440" tIns="45720" vert="horz"/>
          <a:p>
            <a:pPr eaLnBrk="1" hangingPunct="1" latinLnBrk="1" lvl="0"/>
            <a:endParaRPr altLang="en-US" sz="1200" lang="en-US"/>
          </a:p>
        </p:txBody>
      </p:sp>
      <p:sp>
        <p:nvSpPr>
          <p:cNvPr id="1049499" name=""/>
          <p:cNvSpPr/>
          <p:nvPr>
            <p:ph type="dt" sz="full" idx="1"/>
          </p:nvPr>
        </p:nvSpPr>
        <p:spPr>
          <a:xfrm rot="0">
            <a:off x="3886200" y="0"/>
            <a:ext cx="2971800" cy="457200"/>
          </a:xfrm>
          <a:prstGeom prst="rect"/>
          <a:noFill/>
          <a:ln>
            <a:noFill/>
          </a:ln>
        </p:spPr>
        <p:txBody>
          <a:bodyPr anchor="t" bIns="45720" lIns="91440" rIns="91440" tIns="45720" vert="horz"/>
          <a:p>
            <a:pPr algn="r" eaLnBrk="1" hangingPunct="1" latinLnBrk="1" lvl="0"/>
            <a:endParaRPr altLang="en-US" sz="1200" lang="en-US"/>
          </a:p>
        </p:txBody>
      </p:sp>
      <p:sp>
        <p:nvSpPr>
          <p:cNvPr id="1049500" name=""/>
          <p:cNvSpPr/>
          <p:nvPr>
            <p:ph type="sldImg" sz="full" idx="2"/>
          </p:nvPr>
        </p:nvSpPr>
        <p:spPr>
          <a:xfrm rot="0">
            <a:off x="1143000" y="685800"/>
            <a:ext cx="4572000" cy="3429000"/>
          </a:xfrm>
          <a:prstGeom prst="rect"/>
          <a:noFill/>
          <a:ln w="9525" cap="flat" cmpd="sng">
            <a:solidFill>
              <a:srgbClr val="000000">
                <a:alpha val="100000"/>
              </a:srgbClr>
            </a:solidFill>
            <a:prstDash val="solid"/>
            <a:round/>
          </a:ln>
        </p:spPr>
        <p:txBody>
          <a:bodyPr anchor="ctr" bIns="45720" lIns="91440" rIns="91440" tIns="45720" vert="horz"/>
          <a:p/>
        </p:txBody>
      </p:sp>
      <p:sp>
        <p:nvSpPr>
          <p:cNvPr id="1049501" name=""/>
          <p:cNvSpPr/>
          <p:nvPr>
            <p:ph type="body" sz="quarter" idx="3"/>
          </p:nvPr>
        </p:nvSpPr>
        <p:spPr>
          <a:xfrm rot="0">
            <a:off x="914400" y="4343400"/>
            <a:ext cx="5029200" cy="4114800"/>
          </a:xfrm>
          <a:prstGeom prst="rect"/>
          <a:noFill/>
          <a:ln>
            <a:noFill/>
          </a:ln>
        </p:spPr>
        <p:txBody>
          <a:bodyPr anchor="t" bIns="45720" lIns="91440" rIns="91440" tIns="45720" vert="horz"/>
          <a:p>
            <a:pPr lvl="0"/>
            <a:r>
              <a:rPr altLang="en-US" lang="en-US"/>
              <a:t>Click to edit Master text styles</a:t>
            </a:r>
          </a:p>
          <a:p>
            <a:pPr lvl="1"/>
            <a:r>
              <a:rPr altLang="en-US" lang="en-US"/>
              <a:t>Second level</a:t>
            </a:r>
          </a:p>
          <a:p>
            <a:pPr lvl="2"/>
            <a:r>
              <a:rPr altLang="en-US" lang="en-US"/>
              <a:t>Third level</a:t>
            </a:r>
          </a:p>
          <a:p>
            <a:pPr lvl="3"/>
            <a:r>
              <a:rPr altLang="en-US" lang="en-US"/>
              <a:t>Fourth level</a:t>
            </a:r>
          </a:p>
          <a:p>
            <a:pPr lvl="4"/>
            <a:r>
              <a:rPr altLang="en-US" lang="en-US"/>
              <a:t>Fifth level</a:t>
            </a:r>
          </a:p>
        </p:txBody>
      </p:sp>
      <p:sp>
        <p:nvSpPr>
          <p:cNvPr id="1049502" name=""/>
          <p:cNvSpPr/>
          <p:nvPr>
            <p:ph type="ftr" sz="quarter" idx="4"/>
          </p:nvPr>
        </p:nvSpPr>
        <p:spPr>
          <a:xfrm rot="0">
            <a:off x="0" y="8686800"/>
            <a:ext cx="2971800" cy="457200"/>
          </a:xfrm>
          <a:prstGeom prst="rect"/>
          <a:noFill/>
          <a:ln>
            <a:noFill/>
          </a:ln>
        </p:spPr>
        <p:txBody>
          <a:bodyPr anchor="b" bIns="45720" lIns="91440" rIns="91440" tIns="45720" vert="horz"/>
          <a:p>
            <a:pPr eaLnBrk="1" hangingPunct="1" latinLnBrk="1" lvl="0"/>
            <a:endParaRPr altLang="en-US" sz="1200" lang="en-US"/>
          </a:p>
        </p:txBody>
      </p:sp>
      <p:sp>
        <p:nvSpPr>
          <p:cNvPr id="1049503" name=""/>
          <p:cNvSpPr/>
          <p:nvPr>
            <p:ph type="sldNum" sz="quarter" idx="5"/>
          </p:nvPr>
        </p:nvSpPr>
        <p:spPr>
          <a:xfrm rot="0">
            <a:off x="3886200" y="8686800"/>
            <a:ext cx="2971800" cy="457200"/>
          </a:xfrm>
          <a:prstGeom prst="rect"/>
          <a:noFill/>
          <a:ln>
            <a:noFill/>
          </a:ln>
        </p:spPr>
        <p:txBody>
          <a:bodyPr anchor="b" bIns="45720" lIns="91440" rIns="91440" tIns="45720" vert="horz"/>
          <a:p>
            <a:pPr algn="r" eaLnBrk="1" hangingPunct="1" latinLnBrk="1" lvl="0"/>
            <a:fld id="{566ABCEB-ACFC-4714-9973-3DA970169C29}" type="slidenum">
              <a:rPr altLang="en-US" sz="1200" lang="en-US"/>
              <a:pPr algn="r" eaLnBrk="1" hangingPunct="1" latinLnBrk="1" lvl="0"/>
            </a:fld>
            <a:endParaRPr altLang="en-US" sz="1200" lang="en-US"/>
          </a:p>
        </p:txBody>
      </p:sp>
    </p:spTree>
  </p:cSld>
  <p:clrMap accent1="dk1" accent2="dk1" accent3="dk1" accent4="dk1" accent5="dk1" accent6="dk1" bg1="dk1" bg2="dk1" tx1="dk1" tx2="dk1" hlink="dk1" folHlink="dk1"/>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2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bwMode="white">
      <p:bgPr>
        <a:solidFill>
          <a:srgbClr val="000000"/>
        </a:solidFill>
      </p:bgPr>
    </p:bg>
    <p:spTree>
      <p:nvGrpSpPr>
        <p:cNvPr id="459" name=""/>
        <p:cNvGrpSpPr/>
        <p:nvPr/>
      </p:nvGrpSpPr>
      <p:grpSpPr>
        <a:xfrm rot="0">
          <a:off x="0" y="0"/>
          <a:ext cx="0" cy="0"/>
          <a:chOff x="0" y="0"/>
          <a:chExt cx="0" cy="0"/>
        </a:xfrm>
      </p:grpSpPr>
      <p:sp>
        <p:nvSpPr>
          <p:cNvPr id="1048977" name=""/>
          <p:cNvSpPr/>
          <p:nvPr>
            <p:ph type="sldImg" sz="full" idx="0"/>
          </p:nvPr>
        </p:nvSpPr>
        <p:spPr>
          <a:xfrm rot="0">
            <a:off x="1143000" y="685800"/>
            <a:ext cx="4572000" cy="3429000"/>
          </a:xfrm>
          <a:prstGeom prst="rect"/>
          <a:noFill/>
          <a:ln>
            <a:noFill/>
          </a:ln>
        </p:spPr>
        <p:txBody>
          <a:bodyPr anchor="ctr" bIns="45720" lIns="91440" rIns="91440" tIns="45720" vert="horz"/>
          <a:p/>
        </p:txBody>
      </p:sp>
      <p:sp>
        <p:nvSpPr>
          <p:cNvPr id="1048978" name=""/>
          <p:cNvSpPr/>
          <p:nvPr>
            <p:ph type="body" sz="full" idx="1"/>
          </p:nvPr>
        </p:nvSpPr>
        <p:spPr>
          <a:xfrm rot="0">
            <a:off x="914400" y="4343400"/>
            <a:ext cx="5029200" cy="4114800"/>
          </a:xfrm>
          <a:prstGeom prst="rect"/>
          <a:noFill/>
          <a:ln>
            <a:noFill/>
          </a:ln>
        </p:spPr>
        <p:txBody>
          <a:bodyPr anchor="t" bIns="45720" lIns="91440" rIns="91440" tIns="45720" vert="horz"/>
          <a:p>
            <a:pPr lvl="0"/>
            <a:r>
              <a:rPr altLang="en-US" lang="en-US"/>
              <a:t>  </a:t>
            </a:r>
          </a:p>
        </p:txBody>
      </p:sp>
      <p:sp>
        <p:nvSpPr>
          <p:cNvPr id="1048979" name=""/>
          <p:cNvSpPr/>
          <p:nvPr/>
        </p:nvSpPr>
        <p:spPr>
          <a:xfrm rot="0">
            <a:off x="3886200" y="8686800"/>
            <a:ext cx="2971800" cy="457200"/>
          </a:xfrm>
          <a:prstGeom prst="rect"/>
          <a:noFill/>
          <a:ln>
            <a:noFill/>
          </a:ln>
        </p:spPr>
        <p:txBody>
          <a:bodyPr anchor="b" bIns="45720" lIns="91440" rIns="91440" tIns="45720" vert="horz"/>
          <a:p>
            <a:pPr algn="r" eaLnBrk="1" fontAlgn="base" hangingPunct="1" indent="0" latinLnBrk="1" lvl="0" marL="0">
              <a:lnSpc>
                <a:spcPct val="100000"/>
              </a:lnSpc>
              <a:spcBef>
                <a:spcPct val="0"/>
              </a:spcBef>
              <a:spcAft>
                <a:spcPct val="0"/>
              </a:spcAft>
              <a:buFontTx/>
              <a:buNone/>
            </a:pPr>
            <a:fld id="{566ABCEB-ACFC-4714-9973-3DA970169C29}" type="slidenum">
              <a:rPr altLang="en-US" baseline="0" sz="12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fld>
            <a:endParaRPr altLang="en-US" baseline="0" sz="1200" lang="en-US" u="none">
              <a:solidFill>
                <a:srgbClr val="000000"/>
              </a:solidFill>
              <a:latin typeface="Arial" pitchFamily="0" charset="0"/>
              <a:sym typeface="Arial" pitchFamily="0"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326" name=""/>
        <p:cNvGrpSpPr/>
        <p:nvPr/>
      </p:nvGrpSpPr>
      <p:grpSpPr>
        <a:xfrm>
          <a:off x="0" y="0"/>
          <a:ext cx="0" cy="0"/>
          <a:chOff x="0" y="0"/>
          <a:chExt cx="0" cy="0"/>
        </a:xfrm>
      </p:grpSpPr>
      <p:sp>
        <p:nvSpPr>
          <p:cNvPr id="1048607" name="Title 1"/>
          <p:cNvSpPr>
            <a:spLocks noGrp="1"/>
          </p:cNvSpPr>
          <p:nvPr>
            <p:ph type="ctrTitle"/>
          </p:nvPr>
        </p:nvSpPr>
        <p:spPr>
          <a:xfrm>
            <a:off x="1143000" y="1122363"/>
            <a:ext cx="6858000" cy="2387600"/>
          </a:xfrm>
        </p:spPr>
        <p:txBody>
          <a:bodyPr anchor="b"/>
          <a:lstStyle>
            <a:lvl1pPr>
              <a:defRPr sz="6000"/>
            </a:lvl1pPr>
          </a:lstStyle>
          <a:p>
            <a:r>
              <a:rPr altLang="zh-CN" lang="en-US" smtClean="0"/>
              <a:t>Click to edit Master title style</a:t>
            </a:r>
            <a:endParaRPr altLang="en-US" lang="zh-CN"/>
          </a:p>
        </p:txBody>
      </p:sp>
      <p:sp>
        <p:nvSpPr>
          <p:cNvPr id="1048608"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09"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61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611"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632" name=""/>
        <p:cNvGrpSpPr/>
        <p:nvPr/>
      </p:nvGrpSpPr>
      <p:grpSpPr>
        <a:xfrm>
          <a:off x="0" y="0"/>
          <a:ext cx="0" cy="0"/>
          <a:chOff x="0" y="0"/>
          <a:chExt cx="0" cy="0"/>
        </a:xfrm>
      </p:grpSpPr>
      <p:sp>
        <p:nvSpPr>
          <p:cNvPr id="1049487" name="Title 1"/>
          <p:cNvSpPr>
            <a:spLocks noGrp="1"/>
          </p:cNvSpPr>
          <p:nvPr>
            <p:ph type="title"/>
          </p:nvPr>
        </p:nvSpPr>
        <p:spPr/>
        <p:txBody>
          <a:bodyPr/>
          <a:p>
            <a:r>
              <a:rPr altLang="zh-CN" lang="en-US" smtClean="0"/>
              <a:t>Click to edit Master title style</a:t>
            </a:r>
            <a:endParaRPr altLang="en-US" lang="zh-CN"/>
          </a:p>
        </p:txBody>
      </p:sp>
      <p:sp>
        <p:nvSpPr>
          <p:cNvPr id="104948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489"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9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91"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9" name=""/>
        <p:cNvGrpSpPr/>
        <p:nvPr/>
      </p:nvGrpSpPr>
      <p:grpSpPr>
        <a:xfrm>
          <a:off x="0" y="0"/>
          <a:ext cx="0" cy="0"/>
          <a:chOff x="0" y="0"/>
          <a:chExt cx="0" cy="0"/>
        </a:xfrm>
      </p:grpSpPr>
      <p:sp>
        <p:nvSpPr>
          <p:cNvPr id="1049471"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altLang="en-US" lang="zh-CN"/>
          </a:p>
        </p:txBody>
      </p:sp>
      <p:sp>
        <p:nvSpPr>
          <p:cNvPr id="1049472"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473"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74"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75"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59"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altLang="en-US" lang="zh-CN"/>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583"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584"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585"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31" name=""/>
        <p:cNvGrpSpPr/>
        <p:nvPr/>
      </p:nvGrpSpPr>
      <p:grpSpPr>
        <a:xfrm>
          <a:off x="0" y="0"/>
          <a:ext cx="0" cy="0"/>
          <a:chOff x="0" y="0"/>
          <a:chExt cx="0" cy="0"/>
        </a:xfrm>
      </p:grpSpPr>
      <p:sp>
        <p:nvSpPr>
          <p:cNvPr id="1049482" name="Title 1"/>
          <p:cNvSpPr>
            <a:spLocks noGrp="1"/>
          </p:cNvSpPr>
          <p:nvPr>
            <p:ph type="title"/>
          </p:nvPr>
        </p:nvSpPr>
        <p:spPr>
          <a:xfrm>
            <a:off x="623887" y="1709738"/>
            <a:ext cx="7886700" cy="2852737"/>
          </a:xfrm>
        </p:spPr>
        <p:txBody>
          <a:bodyPr anchor="b"/>
          <a:lstStyle>
            <a:lvl1pPr>
              <a:defRPr sz="6000"/>
            </a:lvl1pPr>
          </a:lstStyle>
          <a:p>
            <a:r>
              <a:rPr altLang="zh-CN" lang="en-US" smtClean="0"/>
              <a:t>Click to edit Master title style</a:t>
            </a:r>
            <a:endParaRPr altLang="en-US" lang="zh-CN"/>
          </a:p>
        </p:txBody>
      </p:sp>
      <p:sp>
        <p:nvSpPr>
          <p:cNvPr id="1049483" name="Text Placeholder 2"/>
          <p:cNvSpPr>
            <a:spLocks noGrp="1"/>
          </p:cNvSpPr>
          <p:nvPr>
            <p:ph type="body" idx="1"/>
          </p:nvPr>
        </p:nvSpPr>
        <p:spPr>
          <a:xfrm>
            <a:off x="623887" y="4589463"/>
            <a:ext cx="78867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9484"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85"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86"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15" name=""/>
        <p:cNvGrpSpPr/>
        <p:nvPr/>
      </p:nvGrpSpPr>
      <p:grpSpPr>
        <a:xfrm>
          <a:off x="0" y="0"/>
          <a:ext cx="0" cy="0"/>
          <a:chOff x="0" y="0"/>
          <a:chExt cx="0" cy="0"/>
        </a:xfrm>
      </p:grpSpPr>
      <p:sp>
        <p:nvSpPr>
          <p:cNvPr id="1048854" name="Title 1"/>
          <p:cNvSpPr>
            <a:spLocks noGrp="1"/>
          </p:cNvSpPr>
          <p:nvPr>
            <p:ph type="title"/>
          </p:nvPr>
        </p:nvSpPr>
        <p:spPr/>
        <p:txBody>
          <a:bodyPr/>
          <a:p>
            <a:r>
              <a:rPr altLang="zh-CN" lang="en-US" smtClean="0"/>
              <a:t>Click to edit Master title style</a:t>
            </a:r>
            <a:endParaRPr altLang="en-US" lang="zh-CN"/>
          </a:p>
        </p:txBody>
      </p:sp>
      <p:sp>
        <p:nvSpPr>
          <p:cNvPr id="104885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7"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858"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859"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27" name=""/>
        <p:cNvGrpSpPr/>
        <p:nvPr/>
      </p:nvGrpSpPr>
      <p:grpSpPr>
        <a:xfrm>
          <a:off x="0" y="0"/>
          <a:ext cx="0" cy="0"/>
          <a:chOff x="0" y="0"/>
          <a:chExt cx="0" cy="0"/>
        </a:xfrm>
      </p:grpSpPr>
      <p:sp>
        <p:nvSpPr>
          <p:cNvPr id="1049459" name="Title 1"/>
          <p:cNvSpPr>
            <a:spLocks noGrp="1"/>
          </p:cNvSpPr>
          <p:nvPr>
            <p:ph type="title"/>
          </p:nvPr>
        </p:nvSpPr>
        <p:spPr>
          <a:xfrm>
            <a:off x="629841" y="365125"/>
            <a:ext cx="7886700" cy="1325563"/>
          </a:xfrm>
        </p:spPr>
        <p:txBody>
          <a:bodyPr/>
          <a:p>
            <a:r>
              <a:rPr altLang="zh-CN" lang="en-US" smtClean="0"/>
              <a:t>Click to edit Master title style</a:t>
            </a:r>
            <a:endParaRPr altLang="en-US" lang="zh-CN"/>
          </a:p>
        </p:txBody>
      </p:sp>
      <p:sp>
        <p:nvSpPr>
          <p:cNvPr id="1049460" name="Text Placeholder 2"/>
          <p:cNvSpPr>
            <a:spLocks noGrp="1"/>
          </p:cNvSpPr>
          <p:nvPr>
            <p:ph type="body" idx="1"/>
          </p:nvPr>
        </p:nvSpPr>
        <p:spPr>
          <a:xfrm>
            <a:off x="629841"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461" name="Content Placeholder 3"/>
          <p:cNvSpPr>
            <a:spLocks noGrp="1"/>
          </p:cNvSpPr>
          <p:nvPr>
            <p:ph sz="half" idx="2"/>
          </p:nvPr>
        </p:nvSpPr>
        <p:spPr>
          <a:xfrm>
            <a:off x="629841"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462"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9463"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464"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65"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66"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28" name=""/>
        <p:cNvGrpSpPr/>
        <p:nvPr/>
      </p:nvGrpSpPr>
      <p:grpSpPr>
        <a:xfrm>
          <a:off x="0" y="0"/>
          <a:ext cx="0" cy="0"/>
          <a:chOff x="0" y="0"/>
          <a:chExt cx="0" cy="0"/>
        </a:xfrm>
      </p:grpSpPr>
      <p:sp>
        <p:nvSpPr>
          <p:cNvPr id="1049467" name="Title 1"/>
          <p:cNvSpPr>
            <a:spLocks noGrp="1"/>
          </p:cNvSpPr>
          <p:nvPr>
            <p:ph type="title"/>
          </p:nvPr>
        </p:nvSpPr>
        <p:spPr/>
        <p:txBody>
          <a:bodyPr/>
          <a:p>
            <a:r>
              <a:rPr altLang="zh-CN" lang="en-US" smtClean="0"/>
              <a:t>Click to edit Master title style</a:t>
            </a:r>
            <a:endParaRPr altLang="en-US" lang="zh-CN"/>
          </a:p>
        </p:txBody>
      </p:sp>
      <p:sp>
        <p:nvSpPr>
          <p:cNvPr id="1049468"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69"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70"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356" name=""/>
        <p:cNvGrpSpPr/>
        <p:nvPr/>
      </p:nvGrpSpPr>
      <p:grpSpPr>
        <a:xfrm>
          <a:off x="0" y="0"/>
          <a:ext cx="0" cy="0"/>
          <a:chOff x="0" y="0"/>
          <a:chExt cx="0" cy="0"/>
        </a:xfrm>
      </p:grpSpPr>
      <p:sp>
        <p:nvSpPr>
          <p:cNvPr id="1048693"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694"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695"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33" name=""/>
        <p:cNvGrpSpPr/>
        <p:nvPr/>
      </p:nvGrpSpPr>
      <p:grpSpPr>
        <a:xfrm>
          <a:off x="0" y="0"/>
          <a:ext cx="0" cy="0"/>
          <a:chOff x="0" y="0"/>
          <a:chExt cx="0" cy="0"/>
        </a:xfrm>
      </p:grpSpPr>
      <p:sp>
        <p:nvSpPr>
          <p:cNvPr id="1049492"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9493"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494" name="Content Placeholder 2"/>
          <p:cNvSpPr>
            <a:spLocks noGrp="1"/>
          </p:cNvSpPr>
          <p:nvPr>
            <p:ph idx="1"/>
          </p:nvPr>
        </p:nvSpPr>
        <p:spPr>
          <a:xfrm>
            <a:off x="3887391" y="987424"/>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9495"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96"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97"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0" name=""/>
        <p:cNvGrpSpPr/>
        <p:nvPr/>
      </p:nvGrpSpPr>
      <p:grpSpPr>
        <a:xfrm>
          <a:off x="0" y="0"/>
          <a:ext cx="0" cy="0"/>
          <a:chOff x="0" y="0"/>
          <a:chExt cx="0" cy="0"/>
        </a:xfrm>
      </p:grpSpPr>
      <p:sp>
        <p:nvSpPr>
          <p:cNvPr id="1049476" name="Title 1"/>
          <p:cNvSpPr>
            <a:spLocks noGrp="1"/>
          </p:cNvSpPr>
          <p:nvPr>
            <p:ph type="title"/>
          </p:nvPr>
        </p:nvSpPr>
        <p:spPr>
          <a:xfrm>
            <a:off x="629841" y="457200"/>
            <a:ext cx="2949177" cy="1600200"/>
          </a:xfrm>
        </p:spPr>
        <p:txBody>
          <a:bodyPr anchor="b"/>
          <a:lstStyle>
            <a:lvl1pPr>
              <a:defRPr sz="3200"/>
            </a:lvl1pPr>
          </a:lstStyle>
          <a:p>
            <a:r>
              <a:rPr altLang="zh-CN" lang="en-US" smtClean="0"/>
              <a:t>Click to edit Master title style</a:t>
            </a:r>
            <a:endParaRPr altLang="en-US" lang="zh-CN"/>
          </a:p>
        </p:txBody>
      </p:sp>
      <p:sp>
        <p:nvSpPr>
          <p:cNvPr id="1049477" name="Text Placeholder 3"/>
          <p:cNvSpPr>
            <a:spLocks noGrp="1"/>
          </p:cNvSpPr>
          <p:nvPr>
            <p:ph type="body" sz="half" idx="2"/>
          </p:nvPr>
        </p:nvSpPr>
        <p:spPr>
          <a:xfrm>
            <a:off x="629841" y="2057400"/>
            <a:ext cx="294917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9478" name="Picture Placeholder 2"/>
          <p:cNvSpPr>
            <a:spLocks noGrp="1"/>
          </p:cNvSpPr>
          <p:nvPr>
            <p:ph type="pic" idx="1"/>
          </p:nvPr>
        </p:nvSpPr>
        <p:spPr>
          <a:xfrm>
            <a:off x="3887391" y="987424"/>
            <a:ext cx="4629150"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9479"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8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9481"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1.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blipFill rotWithShape="0">
          <a:blip xmlns:r="http://schemas.openxmlformats.org/officeDocument/2006/relationships" r:embed="rId12">
            <a:alphaModFix amt="100000"/>
          </a:blip>
          <a:srcRect/>
          <a:tile algn="tl" flip="none" sx="100000" sy="100000" tx="0" ty="0"/>
        </a:blipFill>
      </p:bgPr>
    </p:bg>
    <p:spTree>
      <p:nvGrpSpPr>
        <p:cNvPr id="147" name=""/>
        <p:cNvGrpSpPr/>
        <p:nvPr/>
      </p:nvGrpSpPr>
      <p:grpSpPr>
        <a:xfrm rot="0">
          <a:off x="0" y="0"/>
          <a:ext cx="0" cy="0"/>
          <a:chOff x="0" y="0"/>
          <a:chExt cx="0" cy="0"/>
        </a:xfrm>
      </p:grpSpPr>
      <p:sp>
        <p:nvSpPr>
          <p:cNvPr id="1048576" name=""/>
          <p:cNvSpPr/>
          <p:nvPr>
            <p:ph type="title" sz="full" idx="0"/>
          </p:nvPr>
        </p:nvSpPr>
        <p:spPr>
          <a:xfrm rot="0">
            <a:off x="457200" y="274637"/>
            <a:ext cx="8229600" cy="1143000"/>
          </a:xfrm>
          <a:prstGeom prst="rect"/>
          <a:noFill/>
          <a:ln>
            <a:noFill/>
          </a:ln>
        </p:spPr>
        <p:txBody>
          <a:bodyPr anchor="ctr" bIns="45720" lIns="91440" rIns="91440" tIns="45720" vert="horz"/>
          <a:p>
            <a:pPr lvl="0"/>
            <a:r>
              <a:rPr altLang="en-US" lang="es-MX"/>
              <a:t>Click to edit Master title style</a:t>
            </a:r>
          </a:p>
        </p:txBody>
      </p:sp>
      <p:sp>
        <p:nvSpPr>
          <p:cNvPr id="1048577" name=""/>
          <p:cNvSpPr/>
          <p:nvPr>
            <p:ph type="body" sz="full" idx="1"/>
          </p:nvPr>
        </p:nvSpPr>
        <p:spPr>
          <a:xfrm rot="0">
            <a:off x="457200" y="1600200"/>
            <a:ext cx="8229600" cy="4525962"/>
          </a:xfrm>
          <a:prstGeom prst="rect"/>
          <a:noFill/>
          <a:ln>
            <a:noFill/>
          </a:ln>
        </p:spPr>
        <p:txBody>
          <a:bodyPr anchor="t" bIns="45720" lIns="91440" rIns="91440" tIns="45720" vert="horz"/>
          <a:p>
            <a:pPr lvl="0"/>
            <a:r>
              <a:rPr altLang="en-US" lang="es-MX"/>
              <a:t>Click to edit Master text styles</a:t>
            </a:r>
          </a:p>
          <a:p>
            <a:pPr lvl="1"/>
            <a:r>
              <a:rPr altLang="en-US" lang="es-MX"/>
              <a:t>Second level</a:t>
            </a:r>
          </a:p>
          <a:p>
            <a:pPr lvl="2"/>
            <a:r>
              <a:rPr altLang="en-US" lang="es-MX"/>
              <a:t>Third level</a:t>
            </a:r>
          </a:p>
          <a:p>
            <a:pPr lvl="3"/>
            <a:r>
              <a:rPr altLang="en-US" lang="es-MX"/>
              <a:t>Fourth level</a:t>
            </a:r>
          </a:p>
          <a:p>
            <a:pPr lvl="4"/>
            <a:r>
              <a:rPr altLang="en-US" lang="es-MX"/>
              <a:t>Fifth level</a:t>
            </a:r>
          </a:p>
        </p:txBody>
      </p:sp>
      <p:sp>
        <p:nvSpPr>
          <p:cNvPr id="1048578" name=""/>
          <p:cNvSpPr/>
          <p:nvPr>
            <p:ph type="dt" sz="half" idx="2"/>
          </p:nvPr>
        </p:nvSpPr>
        <p:spPr>
          <a:xfrm rot="0">
            <a:off x="457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579" name=""/>
          <p:cNvSpPr/>
          <p:nvPr>
            <p:ph type="ftr" sz="quarter" idx="3"/>
          </p:nvPr>
        </p:nvSpPr>
        <p:spPr>
          <a:xfrm rot="0">
            <a:off x="3124200" y="6245225"/>
            <a:ext cx="2895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b="0" sz="1400" i="0" lang="es-MX" u="none">
              <a:solidFill>
                <a:srgbClr val="000000"/>
              </a:solidFill>
              <a:latin typeface="Arial" pitchFamily="0" charset="0"/>
              <a:ea typeface="宋体" pitchFamily="0" charset="-122"/>
              <a:sym typeface="Arial" pitchFamily="0" charset="0"/>
            </a:endParaRPr>
          </a:p>
        </p:txBody>
      </p:sp>
      <p:sp>
        <p:nvSpPr>
          <p:cNvPr id="1048580" name=""/>
          <p:cNvSpPr/>
          <p:nvPr>
            <p:ph type="sldNum" sz="quarter" idx="4"/>
          </p:nvPr>
        </p:nvSpPr>
        <p:spPr>
          <a:xfrm rot="0">
            <a:off x="6553200" y="6245225"/>
            <a:ext cx="2133600" cy="476250"/>
          </a:xfrm>
          <a:prstGeom prst="rect"/>
          <a:noFill/>
          <a:ln>
            <a:noFill/>
          </a:ln>
        </p:spPr>
        <p:txBody>
          <a:bodyPr anchor="t" bIns="45720" lIns="91440" rIns="91440" tIns="45720" vert="horz"/>
          <a:lst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b="0" sz="1400" i="0" lang="es-MX" u="none">
                <a:solidFill>
                  <a:srgbClr val="000000"/>
                </a:solidFill>
                <a:latin typeface="Arial" pitchFamily="0" charset="0"/>
                <a:ea typeface="宋体" pitchFamily="0" charset="-122"/>
                <a:sym typeface="Arial" pitchFamily="0" charset="0"/>
              </a:rPr>
              <a:pPr algn="r" eaLnBrk="1" fontAlgn="base" hangingPunct="1" indent="0" latinLnBrk="1" lvl="0" marL="0">
                <a:lnSpc>
                  <a:spcPct val="100000"/>
                </a:lnSpc>
                <a:spcBef>
                  <a:spcPct val="0"/>
                </a:spcBef>
                <a:spcAft>
                  <a:spcPct val="0"/>
                </a:spcAft>
                <a:buFontTx/>
                <a:buNone/>
              </a:pPr>
            </a:fld>
            <a:endParaRPr altLang="en-US" baseline="0" b="0" sz="1400" i="0" lang="es-MX" u="none">
              <a:solidFill>
                <a:srgbClr val="000000"/>
              </a:solidFill>
              <a:latin typeface="Arial" pitchFamily="0" charset="0"/>
              <a:ea typeface="宋体" pitchFamily="0" charset="-122"/>
              <a:sym typeface="Arial" pitchFamily="0" charset="0"/>
            </a:endParaRPr>
          </a:p>
        </p:txBody>
      </p:sp>
    </p:spTree>
  </p:cSld>
  <p:clrMap accent1="accent1" accent2="accent2" accent3="accent3" accent4="accent4" accent5="accent5" accent6="accent6" bg1="lt1" bg2="dk2" tx1="dk1" tx2="lt2"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dt="0" ftr="0" hdr="0" sldNum="1"/>
  <p:txStyles>
    <p:title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p:titleStyle>
    <p:body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p:bodyStyle>
    <p:otherStyle>
      <a:lvl1pPr algn="l" eaLnBrk="1" fontAlgn="base" hangingPunct="1" indent="0" latinLnBrk="1" marL="0">
        <a:buFontTx/>
        <a:buNone/>
        <a:defRPr b="0" sz="1800">
          <a:solidFill>
            <a:srgbClr val="000000"/>
          </a:solidFill>
          <a:latin typeface="Calibri" pitchFamily="0" charset="1"/>
          <a:ea typeface="宋体" pitchFamily="0" charset="-122"/>
        </a:defRPr>
      </a:lvl1pPr>
      <a:lvl2pPr algn="l" eaLnBrk="1" fontAlgn="base" hangingPunct="1" indent="-457200" latinLnBrk="1" marL="457200">
        <a:buFontTx/>
        <a:buNone/>
        <a:defRPr b="0" sz="1800">
          <a:solidFill>
            <a:srgbClr val="000000"/>
          </a:solidFill>
          <a:latin typeface="Calibri" pitchFamily="0" charset="1"/>
          <a:ea typeface="宋体" pitchFamily="0" charset="-122"/>
        </a:defRPr>
      </a:lvl2pPr>
      <a:lvl3pPr algn="l" eaLnBrk="1" fontAlgn="base" hangingPunct="1" indent="-914400" latinLnBrk="1" marL="914400">
        <a:buFontTx/>
        <a:buNone/>
        <a:defRPr b="0" sz="1800">
          <a:solidFill>
            <a:srgbClr val="000000"/>
          </a:solidFill>
          <a:latin typeface="Calibri" pitchFamily="0" charset="1"/>
          <a:ea typeface="宋体" pitchFamily="0" charset="-122"/>
        </a:defRPr>
      </a:lvl3pPr>
      <a:lvl4pPr algn="l" eaLnBrk="1" fontAlgn="base" hangingPunct="1" indent="-1371600" latinLnBrk="1" marL="1371600">
        <a:buFontTx/>
        <a:buNone/>
        <a:defRPr b="0" sz="1800">
          <a:solidFill>
            <a:srgbClr val="000000"/>
          </a:solidFill>
          <a:latin typeface="Calibri" pitchFamily="0" charset="1"/>
          <a:ea typeface="宋体" pitchFamily="0" charset="-122"/>
        </a:defRPr>
      </a:lvl4pPr>
      <a:lvl5pPr algn="l" eaLnBrk="1" fontAlgn="base" hangingPunct="1" indent="-1828800" latinLnBrk="1" marL="1828800">
        <a:buFontTx/>
        <a:buNone/>
        <a:defRPr b="0" sz="1800">
          <a:solidFill>
            <a:srgbClr val="000000"/>
          </a:solidFill>
          <a:latin typeface="Calibri" pitchFamily="0" charset="1"/>
          <a:ea typeface="宋体" pitchFamily="0" charset="-122"/>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hyperlink" Target="http://upload.wikimedia.org/wikipedia/commons/f/fc/Hemodialysismachine.jpg" TargetMode="External"/><Relationship Id="rId2" Type="http://schemas.openxmlformats.org/officeDocument/2006/relationships/image" Target="../media/image22.jpeg"/><Relationship Id="rId3"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image" Target="../media/image30.emf"/><Relationship Id="rId2"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327" name=""/>
        <p:cNvGrpSpPr/>
        <p:nvPr/>
      </p:nvGrpSpPr>
      <p:grpSpPr>
        <a:xfrm rot="0">
          <a:off x="0" y="0"/>
          <a:ext cx="0" cy="0"/>
          <a:chOff x="0" y="0"/>
          <a:chExt cx="0" cy="0"/>
        </a:xfrm>
      </p:grpSpPr>
      <p:sp>
        <p:nvSpPr>
          <p:cNvPr id="1048612" name=""/>
          <p:cNvSpPr/>
          <p:nvPr>
            <p:ph type="ctrTitle" sz="full" idx="0"/>
          </p:nvPr>
        </p:nvSpPr>
        <p:spPr>
          <a:xfrm rot="0">
            <a:off x="0" y="1066800"/>
            <a:ext cx="9144000" cy="18288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vl="0" marL="0">
              <a:spcBef>
                <a:spcPct val="0"/>
              </a:spcBef>
              <a:spcAft>
                <a:spcPct val="0"/>
              </a:spcAft>
              <a:buFontTx/>
              <a:buNone/>
            </a:pPr>
            <a:r>
              <a:rPr altLang="en-US" b="1" lang="en-US">
                <a:solidFill>
                  <a:srgbClr val="FF0000"/>
                </a:solidFill>
                <a:latin typeface="Times New Roman" pitchFamily="18" charset="0"/>
                <a:ea typeface="Times New Roman" pitchFamily="18" charset="0"/>
              </a:rPr>
              <a:t>        GENITO-URINARY SYSTEM</a:t>
            </a:r>
            <a:br/>
            <a:r>
              <a:rPr altLang="en-US" b="1" lang="en-US">
                <a:solidFill>
                  <a:srgbClr val="FF0000"/>
                </a:solidFill>
                <a:latin typeface="Times New Roman" pitchFamily="18" charset="0"/>
                <a:ea typeface="Times New Roman" pitchFamily="18" charset="0"/>
              </a:rPr>
              <a:t>                      DISORDERS</a:t>
            </a:r>
          </a:p>
        </p:txBody>
      </p:sp>
      <p:sp>
        <p:nvSpPr>
          <p:cNvPr id="1048613" name=""/>
          <p:cNvSpPr/>
          <p:nvPr>
            <p:ph type="subTitle" sz="full" idx="1"/>
          </p:nvPr>
        </p:nvSpPr>
        <p:spPr>
          <a:xfrm rot="0">
            <a:off x="5943600" y="5486400"/>
            <a:ext cx="3124200" cy="609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0" lvl="0" marL="0">
              <a:spcBef>
                <a:spcPct val="20000"/>
              </a:spcBef>
              <a:spcAft>
                <a:spcPct val="0"/>
              </a:spcAft>
              <a:buFontTx/>
              <a:buNone/>
            </a:pPr>
            <a:r>
              <a:rPr altLang="en-US" sz="3200" lang="en-US">
                <a:solidFill>
                  <a:srgbClr val="000000"/>
                </a:solidFill>
                <a:latin typeface="Times New Roman" pitchFamily="18" charset="0"/>
                <a:ea typeface="Times New Roman" pitchFamily="18" charset="0"/>
              </a:rPr>
              <a:t>M. GICHUKI</a:t>
            </a:r>
          </a:p>
          <a:p>
            <a:pPr algn="ctr" eaLnBrk="1" fontAlgn="base" hangingPunct="1" indent="0" lvl="0" marL="0">
              <a:spcBef>
                <a:spcPct val="20000"/>
              </a:spcBef>
              <a:spcAft>
                <a:spcPct val="0"/>
              </a:spcAft>
              <a:buFontTx/>
              <a:buNone/>
            </a:pPr>
            <a:endParaRPr altLang="en-US" sz="3200" lang="en-US">
              <a:solidFill>
                <a:srgbClr val="000000"/>
              </a:solidFill>
              <a:latin typeface="Times New Roman" pitchFamily="18" charset="0"/>
              <a:ea typeface="Times New Roman" pitchFamily="18" charset="0"/>
            </a:endParaRPr>
          </a:p>
        </p:txBody>
      </p:sp>
      <p:sp>
        <p:nvSpPr>
          <p:cNvPr id="104861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336" name=""/>
        <p:cNvGrpSpPr/>
        <p:nvPr/>
      </p:nvGrpSpPr>
      <p:grpSpPr>
        <a:xfrm rot="0">
          <a:off x="0" y="0"/>
          <a:ext cx="0" cy="0"/>
          <a:chOff x="0" y="0"/>
          <a:chExt cx="0" cy="0"/>
        </a:xfrm>
      </p:grpSpPr>
      <p:sp>
        <p:nvSpPr>
          <p:cNvPr id="104863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53"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863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MasterSp="1">
  <p:cSld>
    <p:spTree>
      <p:nvGrpSpPr>
        <p:cNvPr id="428" name=""/>
        <p:cNvGrpSpPr/>
        <p:nvPr/>
      </p:nvGrpSpPr>
      <p:grpSpPr>
        <a:xfrm rot="0">
          <a:off x="0" y="0"/>
          <a:ext cx="0" cy="0"/>
          <a:chOff x="0" y="0"/>
          <a:chExt cx="0" cy="0"/>
        </a:xfrm>
      </p:grpSpPr>
      <p:sp>
        <p:nvSpPr>
          <p:cNvPr id="104889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94" name=""/>
          <p:cNvSpPr/>
          <p:nvPr>
            <p:ph sz="full" idx="1"/>
          </p:nvPr>
        </p:nvSpPr>
        <p:spPr>
          <a:xfrm rot="0">
            <a:off x="457200" y="381000"/>
            <a:ext cx="84582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3800" lang="en-US" u="none">
                <a:solidFill>
                  <a:srgbClr val="000000"/>
                </a:solidFill>
                <a:latin typeface="Times New Roman" pitchFamily="18" charset="0"/>
                <a:ea typeface="Times New Roman" pitchFamily="18" charset="0"/>
                <a:sym typeface="Arial" pitchFamily="0" charset="0"/>
              </a:rPr>
              <a:t>Assessment and Diagnostic Findings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Urinalysis</a:t>
            </a:r>
          </a:p>
          <a:p>
            <a:pPr algn="l" eaLnBrk="1" fontAlgn="base" hangingPunct="1" indent="-228600" lvl="2" marL="1143000">
              <a:lnSpc>
                <a:spcPct val="100000"/>
              </a:lnSpc>
              <a:spcBef>
                <a:spcPct val="20000"/>
              </a:spcBef>
              <a:spcAft>
                <a:spcPct val="0"/>
              </a:spcAft>
              <a:buSzPct val="100000"/>
              <a:buFontTx/>
              <a:buChar char="•"/>
            </a:pPr>
            <a:r>
              <a:rPr altLang="en-US" baseline="0" sz="2600" lang="en-US" u="none">
                <a:solidFill>
                  <a:srgbClr val="000000"/>
                </a:solidFill>
                <a:latin typeface="Times New Roman" pitchFamily="18" charset="0"/>
                <a:ea typeface="Times New Roman" pitchFamily="18" charset="0"/>
                <a:sym typeface="Arial" pitchFamily="0" charset="0"/>
              </a:rPr>
              <a:t>fixed specific gravity of about 1.010</a:t>
            </a:r>
          </a:p>
          <a:p>
            <a:pPr algn="l" eaLnBrk="1" fontAlgn="base" hangingPunct="1" indent="-228600" lvl="2" marL="1143000">
              <a:lnSpc>
                <a:spcPct val="100000"/>
              </a:lnSpc>
              <a:spcBef>
                <a:spcPct val="20000"/>
              </a:spcBef>
              <a:spcAft>
                <a:spcPct val="0"/>
              </a:spcAft>
              <a:buSzPct val="100000"/>
              <a:buFontTx/>
              <a:buChar char="•"/>
            </a:pPr>
            <a:r>
              <a:rPr altLang="en-US" baseline="0" sz="2600" lang="en-US" u="none">
                <a:solidFill>
                  <a:srgbClr val="000000"/>
                </a:solidFill>
                <a:latin typeface="Times New Roman" pitchFamily="18" charset="0"/>
                <a:ea typeface="Times New Roman" pitchFamily="18" charset="0"/>
                <a:sym typeface="Arial" pitchFamily="0" charset="0"/>
              </a:rPr>
              <a:t>variable proteinuria</a:t>
            </a:r>
          </a:p>
          <a:p>
            <a:pPr algn="l" eaLnBrk="1" fontAlgn="base" hangingPunct="1" indent="-228600" lvl="2" marL="1143000">
              <a:lnSpc>
                <a:spcPct val="100000"/>
              </a:lnSpc>
              <a:spcBef>
                <a:spcPct val="20000"/>
              </a:spcBef>
              <a:spcAft>
                <a:spcPct val="0"/>
              </a:spcAft>
              <a:buSzPct val="100000"/>
              <a:buFontTx/>
              <a:buChar char="•"/>
            </a:pPr>
            <a:r>
              <a:rPr altLang="en-US" baseline="0" sz="2600" lang="en-US" u="none">
                <a:solidFill>
                  <a:srgbClr val="000000"/>
                </a:solidFill>
                <a:latin typeface="Times New Roman" pitchFamily="18" charset="0"/>
                <a:ea typeface="Times New Roman" pitchFamily="18" charset="0"/>
                <a:sym typeface="Arial" pitchFamily="0" charset="0"/>
              </a:rPr>
              <a:t>Urinary casts (protein plugs secreted by damaged kidney tubules).</a:t>
            </a:r>
          </a:p>
          <a:p>
            <a:pPr algn="l" eaLnBrk="1" fontAlgn="base" hangingPunct="1" indent="-342900" lvl="0" marL="342900">
              <a:lnSpc>
                <a:spcPct val="10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Changes occurring with progressing renal failure and GFR falls below 50 ml/min :</a:t>
            </a:r>
          </a:p>
          <a:p>
            <a:pPr algn="l" eaLnBrk="1" fontAlgn="base" hangingPunct="1" indent="-342900" lvl="0" marL="342900">
              <a:lnSpc>
                <a:spcPct val="10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Hyperkalemia due to</a:t>
            </a:r>
          </a:p>
          <a:p>
            <a:pPr algn="l" eaLnBrk="1" fontAlgn="base" hangingPunct="1" indent="-228600" lvl="2" marL="1143000">
              <a:lnSpc>
                <a:spcPct val="100000"/>
              </a:lnSpc>
              <a:spcBef>
                <a:spcPct val="0"/>
              </a:spcBef>
              <a:spcAft>
                <a:spcPct val="0"/>
              </a:spcAft>
              <a:buSzPct val="100000"/>
              <a:buFontTx/>
              <a:buChar char="•"/>
            </a:pPr>
            <a:r>
              <a:rPr altLang="en-US" baseline="0" sz="2600" lang="en-US" u="none">
                <a:solidFill>
                  <a:srgbClr val="000000"/>
                </a:solidFill>
                <a:latin typeface="Times New Roman" pitchFamily="18" charset="0"/>
                <a:ea typeface="Times New Roman" pitchFamily="18" charset="0"/>
                <a:sym typeface="Arial" pitchFamily="0" charset="0"/>
              </a:rPr>
              <a:t>decreased potassium excretion, acidosis, catabolism excessive potassium intake from food and medications</a:t>
            </a:r>
          </a:p>
          <a:p>
            <a:pPr algn="l" eaLnBrk="1" fontAlgn="base" hangingPunct="1" indent="-342900" lvl="0" marL="342900">
              <a:lnSpc>
                <a:spcPct val="100000"/>
              </a:lnSpc>
              <a:spcBef>
                <a:spcPct val="20000"/>
              </a:spcBef>
              <a:spcAft>
                <a:spcPct val="0"/>
              </a:spcAft>
              <a:buSzPct val="100000"/>
              <a:buFontTx/>
              <a:buChar char="•"/>
            </a:pPr>
            <a:endParaRPr altLang="en-US" baseline="0" sz="34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9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MasterSp="1">
  <p:cSld>
    <p:spTree>
      <p:nvGrpSpPr>
        <p:cNvPr id="429" name=""/>
        <p:cNvGrpSpPr/>
        <p:nvPr/>
      </p:nvGrpSpPr>
      <p:grpSpPr>
        <a:xfrm rot="0">
          <a:off x="0" y="0"/>
          <a:ext cx="0" cy="0"/>
          <a:chOff x="0" y="0"/>
          <a:chExt cx="0" cy="0"/>
        </a:xfrm>
      </p:grpSpPr>
      <p:sp>
        <p:nvSpPr>
          <p:cNvPr id="104889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97" name=""/>
          <p:cNvSpPr/>
          <p:nvPr>
            <p:ph sz="full" idx="1"/>
          </p:nvPr>
        </p:nvSpPr>
        <p:spPr>
          <a:xfrm rot="0">
            <a:off x="228600" y="152400"/>
            <a:ext cx="8763000" cy="6705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273050" lvl="0" marL="273050">
              <a:lnSpc>
                <a:spcPct val="100000"/>
              </a:lnSpc>
              <a:spcBef>
                <a:spcPct val="0"/>
              </a:spcBef>
              <a:spcAft>
                <a:spcPct val="0"/>
              </a:spcAft>
              <a:buSzPct val="100000"/>
              <a:buFont typeface="Wingdings 2" pitchFamily="18" charset="2"/>
              <a:buChar char=""/>
            </a:pPr>
            <a:endParaRPr altLang="en-US" baseline="0" sz="3000" lang="en-US" u="none">
              <a:solidFill>
                <a:srgbClr val="000000"/>
              </a:solidFill>
              <a:latin typeface="Times New Roman" pitchFamily="18" charset="0"/>
              <a:ea typeface="Times New Roman" pitchFamily="18" charset="0"/>
              <a:sym typeface="Arial" pitchFamily="0" charset="0"/>
            </a:endParaRPr>
          </a:p>
          <a:p>
            <a:pPr algn="l" fontAlgn="base" indent="-273050" lvl="0" marL="273050">
              <a:lnSpc>
                <a:spcPct val="100000"/>
              </a:lnSpc>
              <a:spcBef>
                <a:spcPct val="0"/>
              </a:spcBef>
              <a:spcAft>
                <a:spcPct val="0"/>
              </a:spcAft>
              <a:buSzPct val="100000"/>
              <a:buFont typeface="Wingdings 2" pitchFamily="18" charset="2"/>
              <a:buChar char=""/>
            </a:pPr>
            <a:r>
              <a:rPr altLang="en-US" baseline="0" sz="3000" lang="en-US" u="none">
                <a:solidFill>
                  <a:srgbClr val="000000"/>
                </a:solidFill>
                <a:latin typeface="Times New Roman" pitchFamily="18" charset="0"/>
                <a:ea typeface="Times New Roman" pitchFamily="18" charset="0"/>
                <a:sym typeface="Arial" pitchFamily="0" charset="0"/>
              </a:rPr>
              <a:t>Metabolic acidosis due to </a:t>
            </a:r>
          </a:p>
          <a:p>
            <a:pPr algn="l" fontAlgn="base" indent="-228600" lvl="2" marL="822325">
              <a:lnSpc>
                <a:spcPct val="100000"/>
              </a:lnSpc>
              <a:spcBef>
                <a:spcPct val="0"/>
              </a:spcBef>
              <a:spcAft>
                <a:spcPct val="0"/>
              </a:spcAft>
              <a:buClr>
                <a:srgbClr val="DAEDEF"/>
              </a:buClr>
              <a:buSzPct val="100000"/>
              <a:buFont typeface="Wingdings 2" pitchFamily="18" charset="2"/>
              <a:buChar char=""/>
            </a:pPr>
            <a:r>
              <a:rPr altLang="en-US" baseline="0" sz="3000" lang="en-US" u="none">
                <a:solidFill>
                  <a:srgbClr val="000000"/>
                </a:solidFill>
                <a:latin typeface="Times New Roman" pitchFamily="18" charset="0"/>
                <a:ea typeface="Times New Roman" pitchFamily="18" charset="0"/>
                <a:sym typeface="Arial" pitchFamily="0" charset="0"/>
              </a:rPr>
              <a:t>decreased acid secretion by the kidney</a:t>
            </a:r>
          </a:p>
          <a:p>
            <a:pPr algn="l" fontAlgn="base" indent="-228600" lvl="2" marL="822325">
              <a:lnSpc>
                <a:spcPct val="100000"/>
              </a:lnSpc>
              <a:spcBef>
                <a:spcPct val="0"/>
              </a:spcBef>
              <a:spcAft>
                <a:spcPct val="0"/>
              </a:spcAft>
              <a:buClr>
                <a:srgbClr val="DAEDEF"/>
              </a:buClr>
              <a:buSzPct val="100000"/>
              <a:buFont typeface="Wingdings 2" pitchFamily="18" charset="2"/>
              <a:buChar char=""/>
            </a:pPr>
            <a:r>
              <a:rPr altLang="en-US" baseline="0" sz="3000" lang="en-US" u="none">
                <a:solidFill>
                  <a:srgbClr val="000000"/>
                </a:solidFill>
                <a:latin typeface="Times New Roman" pitchFamily="18" charset="0"/>
                <a:ea typeface="Times New Roman" pitchFamily="18" charset="0"/>
                <a:sym typeface="Arial" pitchFamily="0" charset="0"/>
              </a:rPr>
              <a:t>and inability to regenerate bicarbonate</a:t>
            </a:r>
          </a:p>
          <a:p>
            <a:pPr algn="l" fontAlgn="base" indent="-273050" lvl="0" marL="273050">
              <a:lnSpc>
                <a:spcPct val="100000"/>
              </a:lnSpc>
              <a:spcBef>
                <a:spcPct val="0"/>
              </a:spcBef>
              <a:spcAft>
                <a:spcPct val="0"/>
              </a:spcAft>
              <a:buSzPct val="100000"/>
              <a:buFont typeface="Wingdings 2" pitchFamily="18" charset="2"/>
              <a:buChar char=""/>
            </a:pPr>
            <a:r>
              <a:rPr altLang="en-US" baseline="0" sz="3000" lang="en-US" u="none">
                <a:solidFill>
                  <a:srgbClr val="000000"/>
                </a:solidFill>
                <a:latin typeface="Times New Roman" pitchFamily="18" charset="0"/>
                <a:ea typeface="Times New Roman" pitchFamily="18" charset="0"/>
                <a:sym typeface="Arial" pitchFamily="0" charset="0"/>
              </a:rPr>
              <a:t>Anemia secondary to decreased erythropoiesis</a:t>
            </a:r>
          </a:p>
          <a:p>
            <a:pPr algn="l" fontAlgn="base" indent="-273050" lvl="0" marL="273050">
              <a:lnSpc>
                <a:spcPct val="100000"/>
              </a:lnSpc>
              <a:spcBef>
                <a:spcPct val="0"/>
              </a:spcBef>
              <a:spcAft>
                <a:spcPct val="0"/>
              </a:spcAft>
              <a:buSzPct val="100000"/>
              <a:buFont typeface="Wingdings 2" pitchFamily="18" charset="2"/>
              <a:buChar char=""/>
            </a:pPr>
            <a:r>
              <a:rPr altLang="en-US" baseline="0" sz="3000" lang="en-US" u="none">
                <a:solidFill>
                  <a:srgbClr val="000000"/>
                </a:solidFill>
                <a:latin typeface="Times New Roman" pitchFamily="18" charset="0"/>
                <a:ea typeface="Times New Roman" pitchFamily="18" charset="0"/>
                <a:sym typeface="Arial" pitchFamily="0" charset="0"/>
              </a:rPr>
              <a:t> Hypoalbuminemia with edema</a:t>
            </a:r>
          </a:p>
          <a:p>
            <a:pPr algn="l" fontAlgn="base" indent="-228600" lvl="2" marL="822325">
              <a:lnSpc>
                <a:spcPct val="100000"/>
              </a:lnSpc>
              <a:spcBef>
                <a:spcPct val="0"/>
              </a:spcBef>
              <a:spcAft>
                <a:spcPct val="0"/>
              </a:spcAft>
              <a:buClr>
                <a:srgbClr val="DAEDEF"/>
              </a:buClr>
              <a:buSzPct val="100000"/>
              <a:buFont typeface="Wingdings 2" pitchFamily="18" charset="2"/>
              <a:buChar char=""/>
            </a:pPr>
            <a:r>
              <a:rPr altLang="en-US" baseline="0" sz="3000" lang="en-US" u="none">
                <a:solidFill>
                  <a:srgbClr val="000000"/>
                </a:solidFill>
                <a:latin typeface="Times New Roman" pitchFamily="18" charset="0"/>
                <a:ea typeface="Times New Roman" pitchFamily="18" charset="0"/>
                <a:sym typeface="Arial" pitchFamily="0" charset="0"/>
              </a:rPr>
              <a:t> secondary to protein loss through the damaged glomerular membrane</a:t>
            </a:r>
          </a:p>
          <a:p>
            <a:pPr algn="l" fontAlgn="base" indent="-273050" lvl="0" marL="273050">
              <a:lnSpc>
                <a:spcPct val="100000"/>
              </a:lnSpc>
              <a:spcBef>
                <a:spcPct val="0"/>
              </a:spcBef>
              <a:spcAft>
                <a:spcPct val="0"/>
              </a:spcAft>
              <a:buSzPct val="100000"/>
              <a:buFont typeface="Wingdings 2" pitchFamily="18" charset="2"/>
              <a:buChar char=""/>
            </a:pPr>
            <a:r>
              <a:rPr altLang="en-US" baseline="0" sz="3000" lang="en-US" u="none">
                <a:solidFill>
                  <a:srgbClr val="000000"/>
                </a:solidFill>
                <a:latin typeface="Times New Roman" pitchFamily="18" charset="0"/>
                <a:ea typeface="Times New Roman" pitchFamily="18" charset="0"/>
                <a:sym typeface="Arial" pitchFamily="0" charset="0"/>
              </a:rPr>
              <a:t>Increased serum phosphorus level due to decreased renal excretion of phosphorus</a:t>
            </a:r>
          </a:p>
          <a:p>
            <a:pPr algn="l" fontAlgn="base" indent="-228600" lvl="2" marL="822325">
              <a:lnSpc>
                <a:spcPct val="100000"/>
              </a:lnSpc>
              <a:spcBef>
                <a:spcPct val="0"/>
              </a:spcBef>
              <a:spcAft>
                <a:spcPct val="0"/>
              </a:spcAft>
              <a:buClr>
                <a:srgbClr val="DAEDEF"/>
              </a:buClr>
              <a:buSzPct val="100000"/>
              <a:buFont typeface="Wingdings 2" pitchFamily="18" charset="2"/>
              <a:buChar char=""/>
            </a:pPr>
            <a:endParaRPr altLang="en-US" baseline="0" sz="3200" lang="en-US" u="none">
              <a:solidFill>
                <a:srgbClr val="000000"/>
              </a:solidFill>
              <a:latin typeface="Times New Roman" pitchFamily="18" charset="0"/>
              <a:ea typeface="Times New Roman" pitchFamily="18" charset="0"/>
              <a:sym typeface="Arial" pitchFamily="0" charset="0"/>
            </a:endParaRPr>
          </a:p>
          <a:p>
            <a:pPr algn="l" eaLnBrk="1" fontAlgn="base" hangingPunct="1" indent="-273050" latinLnBrk="1" lvl="0" marL="27305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273050" lvl="0" marL="27305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9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showMasterSp="1">
  <p:cSld>
    <p:spTree>
      <p:nvGrpSpPr>
        <p:cNvPr id="430" name=""/>
        <p:cNvGrpSpPr/>
        <p:nvPr/>
      </p:nvGrpSpPr>
      <p:grpSpPr>
        <a:xfrm rot="0">
          <a:off x="0" y="0"/>
          <a:ext cx="0" cy="0"/>
          <a:chOff x="0" y="0"/>
          <a:chExt cx="0" cy="0"/>
        </a:xfrm>
      </p:grpSpPr>
      <p:sp>
        <p:nvSpPr>
          <p:cNvPr id="1048899"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273050" lvl="0" marL="273050">
              <a:lnSpc>
                <a:spcPct val="100000"/>
              </a:lnSpc>
              <a:spcBef>
                <a:spcPct val="0"/>
              </a:spcBef>
              <a:spcAft>
                <a:spcPct val="0"/>
              </a:spcAft>
              <a:buSzPct val="100000"/>
              <a:buFont typeface="Wingdings 2" pitchFamily="18" charset="2"/>
              <a:buChar char=""/>
            </a:pPr>
            <a:r>
              <a:rPr altLang="en-US" baseline="0" lang="en-US" u="none">
                <a:solidFill>
                  <a:srgbClr val="000000"/>
                </a:solidFill>
                <a:latin typeface="Times New Roman" pitchFamily="18" charset="0"/>
                <a:ea typeface="Times New Roman" pitchFamily="18" charset="0"/>
                <a:sym typeface="Arial" pitchFamily="0" charset="0"/>
              </a:rPr>
              <a:t>Hypocalcaemia- to compensate for elevated serum phosphorus levels</a:t>
            </a:r>
          </a:p>
          <a:p>
            <a:pPr algn="l" fontAlgn="base" indent="-273050" lvl="0" marL="273050">
              <a:lnSpc>
                <a:spcPct val="100000"/>
              </a:lnSpc>
              <a:spcBef>
                <a:spcPct val="0"/>
              </a:spcBef>
              <a:spcAft>
                <a:spcPct val="0"/>
              </a:spcAft>
              <a:buSzPct val="100000"/>
              <a:buFont typeface="Wingdings 2" pitchFamily="18" charset="2"/>
              <a:buChar char=""/>
            </a:pPr>
            <a:r>
              <a:rPr altLang="en-US" baseline="0" lang="en-US" u="none">
                <a:solidFill>
                  <a:srgbClr val="000000"/>
                </a:solidFill>
                <a:latin typeface="Times New Roman" pitchFamily="18" charset="0"/>
                <a:ea typeface="Times New Roman" pitchFamily="18" charset="0"/>
                <a:sym typeface="Arial" pitchFamily="0" charset="0"/>
              </a:rPr>
              <a:t>Hypermagnesemia from decreased excretion and ingestion of antacids containing magnesium</a:t>
            </a:r>
          </a:p>
          <a:p>
            <a:pPr algn="l" fontAlgn="base" indent="-273050" lvl="0" marL="273050">
              <a:lnSpc>
                <a:spcPct val="100000"/>
              </a:lnSpc>
              <a:spcBef>
                <a:spcPct val="0"/>
              </a:spcBef>
              <a:spcAft>
                <a:spcPct val="0"/>
              </a:spcAft>
              <a:buSzPct val="100000"/>
              <a:buFont typeface="Wingdings 2" pitchFamily="18" charset="2"/>
              <a:buChar char=""/>
            </a:pPr>
            <a:r>
              <a:rPr altLang="en-US" baseline="0" lang="en-US" u="none">
                <a:solidFill>
                  <a:srgbClr val="000000"/>
                </a:solidFill>
                <a:latin typeface="Times New Roman" pitchFamily="18" charset="0"/>
                <a:ea typeface="Times New Roman" pitchFamily="18" charset="0"/>
                <a:sym typeface="Arial" pitchFamily="0" charset="0"/>
              </a:rPr>
              <a:t>Impaired nerve conduction due to electrolyte abnormalities and uremia</a:t>
            </a:r>
          </a:p>
          <a:p>
            <a:pPr algn="l" eaLnBrk="1" fontAlgn="base" hangingPunct="1" indent="-273050" lvl="0" marL="27305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0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102</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MasterSp="1">
  <p:cSld>
    <p:spTree>
      <p:nvGrpSpPr>
        <p:cNvPr id="431" name=""/>
        <p:cNvGrpSpPr/>
        <p:nvPr/>
      </p:nvGrpSpPr>
      <p:grpSpPr>
        <a:xfrm rot="0">
          <a:off x="0" y="0"/>
          <a:ext cx="0" cy="0"/>
          <a:chOff x="0" y="0"/>
          <a:chExt cx="0" cy="0"/>
        </a:xfrm>
      </p:grpSpPr>
      <p:sp>
        <p:nvSpPr>
          <p:cNvPr id="1048901" name=""/>
          <p:cNvSpPr/>
          <p:nvPr>
            <p:ph type="title" sz="full" idx="0"/>
          </p:nvPr>
        </p:nvSpPr>
        <p:spPr>
          <a:xfrm rot="0">
            <a:off x="304800" y="-15240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Arial" pitchFamily="0" charset="0"/>
                <a:ea typeface="宋体" pitchFamily="0" charset="-122"/>
                <a:sym typeface="Arial" pitchFamily="0" charset="0"/>
              </a:rPr>
              <a:t>Management</a:t>
            </a:r>
          </a:p>
        </p:txBody>
      </p:sp>
      <p:sp>
        <p:nvSpPr>
          <p:cNvPr id="1048902" name=""/>
          <p:cNvSpPr/>
          <p:nvPr>
            <p:ph sz="full" idx="1"/>
          </p:nvPr>
        </p:nvSpPr>
        <p:spPr>
          <a:xfrm rot="0">
            <a:off x="457200" y="838200"/>
            <a:ext cx="8229600" cy="5287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Guided by the symptoms.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Hypertensive patient- monitor BP,  give antihypertensives, sodium and water restriction.</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0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MasterSp="1">
  <p:cSld>
    <p:spTree>
      <p:nvGrpSpPr>
        <p:cNvPr id="432" name=""/>
        <p:cNvGrpSpPr/>
        <p:nvPr/>
      </p:nvGrpSpPr>
      <p:grpSpPr>
        <a:xfrm rot="0">
          <a:off x="0" y="0"/>
          <a:ext cx="0" cy="0"/>
          <a:chOff x="0" y="0"/>
          <a:chExt cx="0" cy="0"/>
        </a:xfrm>
      </p:grpSpPr>
      <p:sp>
        <p:nvSpPr>
          <p:cNvPr id="104890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05" name=""/>
          <p:cNvSpPr/>
          <p:nvPr>
            <p:ph sz="full" idx="1"/>
          </p:nvPr>
        </p:nvSpPr>
        <p:spPr>
          <a:xfrm rot="0">
            <a:off x="228600" y="533400"/>
            <a:ext cx="86106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b="1" lang="sw-KE" u="none">
                <a:solidFill>
                  <a:srgbClr val="000000"/>
                </a:solidFill>
                <a:latin typeface="Times New Roman" pitchFamily="18" charset="0"/>
                <a:ea typeface="Times New Roman" pitchFamily="18" charset="0"/>
                <a:sym typeface="Arial" pitchFamily="0" charset="0"/>
              </a:rPr>
              <a:t>Circulatory congestion and pulmonary edema </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restrict sodium and fluid</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Diuretics –furosemide</a:t>
            </a:r>
          </a:p>
          <a:p>
            <a:pPr algn="l" fontAlgn="base" indent="-228600" lvl="2" marL="114300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Avoid potassium-sparing diuretics  due to increased risk of hyperkalemia. </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Manage the airway based upon the degree of pulmonary congestion and respiratory distress. </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Dialysis</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Digitalis is NOT effective. </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Preload and afterload reductions are indicated for hypertensive pulmonary edema (eg, nitrates, morphine, diuretics)</a:t>
            </a:r>
          </a:p>
          <a:p>
            <a:pPr algn="l" eaLnBrk="1" fontAlgn="base" hangingPunct="1" indent="-285750" lvl="1" marL="742950">
              <a:lnSpc>
                <a:spcPct val="100000"/>
              </a:lnSpc>
              <a:spcBef>
                <a:spcPct val="0"/>
              </a:spcBef>
              <a:spcAft>
                <a:spcPct val="0"/>
              </a:spcAft>
              <a:buSzPct val="100000"/>
              <a:buFontTx/>
              <a:buChar char="–"/>
            </a:pPr>
            <a:endParaRPr altLang="en-US" baseline="0" sz="3200"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0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MasterSp="1">
  <p:cSld>
    <p:spTree>
      <p:nvGrpSpPr>
        <p:cNvPr id="433" name=""/>
        <p:cNvGrpSpPr/>
        <p:nvPr/>
      </p:nvGrpSpPr>
      <p:grpSpPr>
        <a:xfrm rot="0">
          <a:off x="0" y="0"/>
          <a:ext cx="0" cy="0"/>
          <a:chOff x="0" y="0"/>
          <a:chExt cx="0" cy="0"/>
        </a:xfrm>
      </p:grpSpPr>
      <p:sp>
        <p:nvSpPr>
          <p:cNvPr id="104890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08" name=""/>
          <p:cNvSpPr/>
          <p:nvPr>
            <p:ph sz="full" idx="1"/>
          </p:nvPr>
        </p:nvSpPr>
        <p:spPr>
          <a:xfrm rot="0">
            <a:off x="457200" y="914400"/>
            <a:ext cx="8229600" cy="52117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Monitor weight daily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Provide Proteins of high biologic value (dairy products, eggs, meats) to promote good nutritional status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Adequate calories -to spare protein for tissue growth and repair.</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Treat UTIs promptly to prevent further renal damage</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0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showMasterSp="1">
  <p:cSld>
    <p:spTree>
      <p:nvGrpSpPr>
        <p:cNvPr id="434" name=""/>
        <p:cNvGrpSpPr/>
        <p:nvPr/>
      </p:nvGrpSpPr>
      <p:grpSpPr>
        <a:xfrm rot="0">
          <a:off x="0" y="0"/>
          <a:ext cx="0" cy="0"/>
          <a:chOff x="0" y="0"/>
          <a:chExt cx="0" cy="0"/>
        </a:xfrm>
      </p:grpSpPr>
      <p:sp>
        <p:nvSpPr>
          <p:cNvPr id="1048910" name=""/>
          <p:cNvSpPr/>
          <p:nvPr>
            <p:ph type="title" sz="full" idx="0"/>
          </p:nvPr>
        </p:nvSpPr>
        <p:spPr>
          <a:xfrm rot="0">
            <a:off x="457200" y="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5400" lang="sw-KE" u="none">
                <a:solidFill>
                  <a:srgbClr val="000000"/>
                </a:solidFill>
                <a:latin typeface="Times New Roman" pitchFamily="18" charset="0"/>
                <a:ea typeface="Times New Roman" pitchFamily="18" charset="0"/>
                <a:sym typeface="Arial" pitchFamily="0" charset="0"/>
              </a:rPr>
              <a:t>Nursing management</a:t>
            </a:r>
          </a:p>
        </p:txBody>
      </p:sp>
      <p:sp>
        <p:nvSpPr>
          <p:cNvPr id="1048911" name=""/>
          <p:cNvSpPr/>
          <p:nvPr>
            <p:ph sz="full" idx="1"/>
          </p:nvPr>
        </p:nvSpPr>
        <p:spPr>
          <a:xfrm rot="0">
            <a:off x="152400" y="1066800"/>
            <a:ext cx="8763000" cy="5638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Assessment</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Nursing diagnosis</a:t>
            </a:r>
          </a:p>
          <a:p>
            <a:pPr algn="l" fontAlgn="base" indent="-285750" lvl="1" marL="742950">
              <a:lnSpc>
                <a:spcPct val="80000"/>
              </a:lnSpc>
              <a:spcBef>
                <a:spcPct val="20000"/>
              </a:spcBef>
              <a:spcAft>
                <a:spcPct val="0"/>
              </a:spcAft>
              <a:buSzPct val="100000"/>
              <a:buFont typeface="Wingdings" pitchFamily="2" charset="2"/>
              <a:buChar char="§"/>
            </a:pPr>
            <a:r>
              <a:rPr altLang="en-US" baseline="0" sz="2600" lang="sw-KE" u="none">
                <a:solidFill>
                  <a:srgbClr val="000000"/>
                </a:solidFill>
                <a:latin typeface="Times New Roman" pitchFamily="18" charset="0"/>
                <a:ea typeface="Times New Roman" pitchFamily="18" charset="0"/>
                <a:sym typeface="Arial" pitchFamily="0" charset="0"/>
              </a:rPr>
              <a:t>Altered tissue perfusion related to elevated blood pressure &amp; accumulation of fluid in the interstitial tissues</a:t>
            </a:r>
          </a:p>
          <a:p>
            <a:pPr algn="l" fontAlgn="base" indent="-285750" lvl="1" marL="742950">
              <a:lnSpc>
                <a:spcPct val="80000"/>
              </a:lnSpc>
              <a:spcBef>
                <a:spcPct val="20000"/>
              </a:spcBef>
              <a:spcAft>
                <a:spcPct val="0"/>
              </a:spcAft>
              <a:buSzPct val="100000"/>
              <a:buFont typeface="Wingdings" pitchFamily="2" charset="2"/>
              <a:buChar char="§"/>
            </a:pPr>
            <a:r>
              <a:rPr altLang="en-US" baseline="0" sz="2600" lang="sw-KE" u="none">
                <a:solidFill>
                  <a:srgbClr val="000000"/>
                </a:solidFill>
                <a:latin typeface="Times New Roman" pitchFamily="18" charset="0"/>
                <a:ea typeface="Times New Roman" pitchFamily="18" charset="0"/>
                <a:sym typeface="Arial" pitchFamily="0" charset="0"/>
              </a:rPr>
              <a:t>Excess fluid volume related to plasma protein deficit and sodium and water retention evidence by....edema </a:t>
            </a:r>
          </a:p>
          <a:p>
            <a:pPr algn="l" fontAlgn="base" indent="-285750" lvl="1" marL="742950">
              <a:lnSpc>
                <a:spcPct val="80000"/>
              </a:lnSpc>
              <a:spcBef>
                <a:spcPct val="20000"/>
              </a:spcBef>
              <a:spcAft>
                <a:spcPct val="0"/>
              </a:spcAft>
              <a:buSzPct val="100000"/>
              <a:buFont typeface="Wingdings" pitchFamily="2" charset="2"/>
              <a:buChar char="§"/>
            </a:pPr>
            <a:r>
              <a:rPr altLang="en-US" baseline="0" sz="2600" lang="sw-KE" u="none">
                <a:solidFill>
                  <a:srgbClr val="000000"/>
                </a:solidFill>
                <a:latin typeface="Times New Roman" pitchFamily="18" charset="0"/>
                <a:ea typeface="Times New Roman" pitchFamily="18" charset="0"/>
                <a:sym typeface="Arial" pitchFamily="0" charset="0"/>
              </a:rPr>
              <a:t>Risk for secondary infection related to alteration on body immune system secondary to use of immunosuppressants and antiinflammatory drugs</a:t>
            </a:r>
          </a:p>
          <a:p>
            <a:pPr algn="l" fontAlgn="base" indent="-285750" lvl="1" marL="742950">
              <a:lnSpc>
                <a:spcPct val="80000"/>
              </a:lnSpc>
              <a:spcBef>
                <a:spcPct val="20000"/>
              </a:spcBef>
              <a:spcAft>
                <a:spcPct val="0"/>
              </a:spcAft>
              <a:buSzPct val="100000"/>
              <a:buFont typeface="Wingdings" pitchFamily="2" charset="2"/>
              <a:buChar char="§"/>
            </a:pPr>
            <a:r>
              <a:rPr altLang="en-US" baseline="0" sz="2600" lang="sw-KE" u="none">
                <a:solidFill>
                  <a:srgbClr val="000000"/>
                </a:solidFill>
                <a:latin typeface="Times New Roman" pitchFamily="18" charset="0"/>
                <a:ea typeface="Times New Roman" pitchFamily="18" charset="0"/>
                <a:sym typeface="Arial" pitchFamily="0" charset="0"/>
              </a:rPr>
              <a:t>Imbalanced  nutritrition; less than body requirements related to decreased ability of the glomerular membrane to prevent protein filtration ,diminished appetite and increased catabolism secondary to inflammatory processes</a:t>
            </a:r>
          </a:p>
          <a:p>
            <a:pPr algn="l" fontAlgn="base" indent="-285750" lvl="1" marL="742950">
              <a:lnSpc>
                <a:spcPct val="80000"/>
              </a:lnSpc>
              <a:spcBef>
                <a:spcPct val="20000"/>
              </a:spcBef>
              <a:spcAft>
                <a:spcPct val="0"/>
              </a:spcAft>
              <a:buSzPct val="100000"/>
              <a:buFont typeface="Wingdings" pitchFamily="2" charset="2"/>
              <a:buChar char="§"/>
            </a:pPr>
            <a:r>
              <a:rPr altLang="en-US" baseline="0" sz="2600" lang="sw-KE" u="none">
                <a:solidFill>
                  <a:srgbClr val="000000"/>
                </a:solidFill>
                <a:latin typeface="Times New Roman" pitchFamily="18" charset="0"/>
                <a:ea typeface="Times New Roman" pitchFamily="18" charset="0"/>
                <a:sym typeface="Arial" pitchFamily="0" charset="0"/>
              </a:rPr>
              <a:t>Pain related to inflammatory processes in the kidneys</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91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showMasterSp="1">
  <p:cSld>
    <p:spTree>
      <p:nvGrpSpPr>
        <p:cNvPr id="435" name=""/>
        <p:cNvGrpSpPr/>
        <p:nvPr/>
      </p:nvGrpSpPr>
      <p:grpSpPr>
        <a:xfrm rot="0">
          <a:off x="0" y="0"/>
          <a:ext cx="0" cy="0"/>
          <a:chOff x="0" y="0"/>
          <a:chExt cx="0" cy="0"/>
        </a:xfrm>
      </p:grpSpPr>
      <p:sp>
        <p:nvSpPr>
          <p:cNvPr id="104891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14" name=""/>
          <p:cNvSpPr/>
          <p:nvPr>
            <p:ph sz="full" idx="1"/>
          </p:nvPr>
        </p:nvSpPr>
        <p:spPr>
          <a:xfrm rot="0">
            <a:off x="228600" y="152400"/>
            <a:ext cx="87630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342900" lvl="0" marL="342900">
              <a:lnSpc>
                <a:spcPct val="100000"/>
              </a:lnSpc>
              <a:spcBef>
                <a:spcPts val="575"/>
              </a:spcBef>
              <a:spcAft>
                <a:spcPct val="0"/>
              </a:spcAft>
              <a:buSzPct val="100000"/>
              <a:buFont typeface="Wingdings 2" pitchFamily="18" charset="2"/>
              <a:buChar char=""/>
            </a:pPr>
            <a:endParaRPr altLang="en-US" baseline="0" b="1"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ts val="575"/>
              </a:spcBef>
              <a:spcAft>
                <a:spcPct val="0"/>
              </a:spcAft>
              <a:buSzPct val="100000"/>
              <a:buFontTx/>
              <a:buNone/>
            </a:pPr>
            <a:r>
              <a:rPr altLang="en-US" baseline="0" b="1" sz="4600" lang="sw-KE" u="none">
                <a:solidFill>
                  <a:srgbClr val="000000"/>
                </a:solidFill>
                <a:latin typeface="Times New Roman" pitchFamily="18" charset="0"/>
                <a:ea typeface="Times New Roman" pitchFamily="18" charset="0"/>
                <a:sym typeface="Arial" pitchFamily="0" charset="0"/>
              </a:rPr>
              <a:t>Expected Outcomes</a:t>
            </a:r>
          </a:p>
          <a:p>
            <a:pPr algn="l" eaLnBrk="1" fontAlgn="base" hangingPunct="1" indent="-342900" latinLnBrk="1" lvl="0" marL="342900">
              <a:lnSpc>
                <a:spcPct val="100000"/>
              </a:lnSpc>
              <a:spcBef>
                <a:spcPts val="575"/>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The patient will:</a:t>
            </a:r>
          </a:p>
          <a:p>
            <a:pPr algn="l" fontAlgn="base" indent="-342900" lvl="0" marL="342900">
              <a:lnSpc>
                <a:spcPct val="120000"/>
              </a:lnSpc>
              <a:spcBef>
                <a:spcPct val="0"/>
              </a:spcBef>
              <a:spcAft>
                <a:spcPct val="0"/>
              </a:spcAft>
              <a:buSzPct val="100000"/>
              <a:buFont typeface="Wingdings" pitchFamily="2" charset="2"/>
              <a:buChar char="§"/>
            </a:pPr>
            <a:r>
              <a:rPr altLang="en-US" baseline="0" sz="2800" lang="sw-KE" u="none">
                <a:solidFill>
                  <a:srgbClr val="000000"/>
                </a:solidFill>
                <a:latin typeface="Times New Roman" pitchFamily="18" charset="0"/>
                <a:ea typeface="Times New Roman" pitchFamily="18" charset="0"/>
                <a:sym typeface="Arial" pitchFamily="0" charset="0"/>
              </a:rPr>
              <a:t>Maintain blood pressure within normal limits.</a:t>
            </a:r>
          </a:p>
          <a:p>
            <a:pPr algn="l" fontAlgn="base" indent="-342900" lvl="0" marL="342900">
              <a:lnSpc>
                <a:spcPct val="120000"/>
              </a:lnSpc>
              <a:spcBef>
                <a:spcPct val="0"/>
              </a:spcBef>
              <a:spcAft>
                <a:spcPct val="0"/>
              </a:spcAft>
              <a:buSzPct val="100000"/>
              <a:buFont typeface="Wingdings" pitchFamily="2" charset="2"/>
              <a:buChar char="§"/>
            </a:pPr>
            <a:r>
              <a:rPr altLang="en-US" baseline="0" sz="2800" lang="sw-KE" u="none">
                <a:solidFill>
                  <a:srgbClr val="000000"/>
                </a:solidFill>
                <a:latin typeface="Times New Roman" pitchFamily="18" charset="0"/>
                <a:ea typeface="Times New Roman" pitchFamily="18" charset="0"/>
                <a:sym typeface="Arial" pitchFamily="0" charset="0"/>
              </a:rPr>
              <a:t>Return to usual weight with no evidence of edema.</a:t>
            </a:r>
          </a:p>
          <a:p>
            <a:pPr algn="l" fontAlgn="base" indent="-342900" lvl="0" marL="342900">
              <a:lnSpc>
                <a:spcPct val="120000"/>
              </a:lnSpc>
              <a:spcBef>
                <a:spcPct val="0"/>
              </a:spcBef>
              <a:spcAft>
                <a:spcPct val="0"/>
              </a:spcAft>
              <a:buSzPct val="100000"/>
              <a:buFont typeface="Wingdings" pitchFamily="2" charset="2"/>
              <a:buChar char="§"/>
            </a:pPr>
            <a:r>
              <a:rPr altLang="en-US" baseline="0" sz="2800" lang="sw-KE" u="none">
                <a:solidFill>
                  <a:srgbClr val="000000"/>
                </a:solidFill>
                <a:latin typeface="Times New Roman" pitchFamily="18" charset="0"/>
                <a:ea typeface="Times New Roman" pitchFamily="18" charset="0"/>
                <a:sym typeface="Arial" pitchFamily="0" charset="0"/>
              </a:rPr>
              <a:t>Consume adequate calories following prescribed dietary   limitations.</a:t>
            </a:r>
          </a:p>
          <a:p>
            <a:pPr algn="l" fontAlgn="base" indent="-342900" lvl="0" marL="342900">
              <a:lnSpc>
                <a:spcPct val="120000"/>
              </a:lnSpc>
              <a:spcBef>
                <a:spcPct val="0"/>
              </a:spcBef>
              <a:spcAft>
                <a:spcPct val="0"/>
              </a:spcAft>
              <a:buSzPct val="100000"/>
              <a:buFont typeface="Wingdings" pitchFamily="2" charset="2"/>
              <a:buChar char="§"/>
            </a:pPr>
            <a:r>
              <a:rPr altLang="en-US" baseline="0" sz="2800" lang="sw-KE" u="none">
                <a:solidFill>
                  <a:srgbClr val="000000"/>
                </a:solidFill>
                <a:latin typeface="Times New Roman" pitchFamily="18" charset="0"/>
                <a:ea typeface="Times New Roman" pitchFamily="18" charset="0"/>
                <a:sym typeface="Arial" pitchFamily="0" charset="0"/>
              </a:rPr>
              <a:t>Verbalize reduced anxiety</a:t>
            </a:r>
          </a:p>
          <a:p>
            <a:pPr algn="l" fontAlgn="base" indent="-342900" lvl="0" marL="342900">
              <a:lnSpc>
                <a:spcPct val="120000"/>
              </a:lnSpc>
              <a:spcBef>
                <a:spcPct val="0"/>
              </a:spcBef>
              <a:spcAft>
                <a:spcPct val="0"/>
              </a:spcAft>
              <a:buSzPct val="100000"/>
              <a:buFont typeface="Wingdings" pitchFamily="2" charset="2"/>
              <a:buChar char="§"/>
            </a:pPr>
            <a:r>
              <a:rPr altLang="en-US" baseline="0" sz="2800" lang="sw-KE" u="none">
                <a:solidFill>
                  <a:srgbClr val="000000"/>
                </a:solidFill>
                <a:latin typeface="Times New Roman" pitchFamily="18" charset="0"/>
                <a:ea typeface="Times New Roman" pitchFamily="18" charset="0"/>
                <a:sym typeface="Arial" pitchFamily="0" charset="0"/>
              </a:rPr>
              <a:t>Demonstrate an understanding of acute glomerulonephritis and prescribed treatment regimen.</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p:txBody>
      </p:sp>
      <p:sp>
        <p:nvSpPr>
          <p:cNvPr id="104891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showMasterSp="1">
  <p:cSld>
    <p:spTree>
      <p:nvGrpSpPr>
        <p:cNvPr id="436" name=""/>
        <p:cNvGrpSpPr/>
        <p:nvPr/>
      </p:nvGrpSpPr>
      <p:grpSpPr>
        <a:xfrm rot="0">
          <a:off x="0" y="0"/>
          <a:ext cx="0" cy="0"/>
          <a:chOff x="0" y="0"/>
          <a:chExt cx="0" cy="0"/>
        </a:xfrm>
      </p:grpSpPr>
      <p:sp>
        <p:nvSpPr>
          <p:cNvPr id="104891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17" name=""/>
          <p:cNvSpPr/>
          <p:nvPr>
            <p:ph sz="full" idx="1"/>
          </p:nvPr>
        </p:nvSpPr>
        <p:spPr>
          <a:xfrm rot="0">
            <a:off x="304800" y="457200"/>
            <a:ext cx="86106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 Planning &amp; interventions</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en-US" u="none">
                <a:solidFill>
                  <a:srgbClr val="000000"/>
                </a:solidFill>
                <a:latin typeface="Times New Roman" pitchFamily="18" charset="0"/>
                <a:ea typeface="Times New Roman" pitchFamily="18" charset="0"/>
                <a:sym typeface="Arial" pitchFamily="0" charset="0"/>
              </a:rPr>
              <a:t>Observe Vital signs every 4 hours .</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en-US" u="none">
                <a:solidFill>
                  <a:srgbClr val="000000"/>
                </a:solidFill>
                <a:latin typeface="Times New Roman" pitchFamily="18" charset="0"/>
                <a:ea typeface="Times New Roman" pitchFamily="18" charset="0"/>
                <a:sym typeface="Arial" pitchFamily="0" charset="0"/>
              </a:rPr>
              <a:t>Provide complete bed rest</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sw-KE" u="none">
                <a:solidFill>
                  <a:srgbClr val="000000"/>
                </a:solidFill>
                <a:latin typeface="Times New Roman" pitchFamily="18" charset="0"/>
                <a:ea typeface="Times New Roman" pitchFamily="18" charset="0"/>
                <a:sym typeface="Arial" pitchFamily="0" charset="0"/>
              </a:rPr>
              <a:t>Weigh daily</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en-US" u="none">
                <a:solidFill>
                  <a:srgbClr val="000000"/>
                </a:solidFill>
                <a:latin typeface="Times New Roman" pitchFamily="18" charset="0"/>
                <a:ea typeface="Times New Roman" pitchFamily="18" charset="0"/>
                <a:sym typeface="Arial" pitchFamily="0" charset="0"/>
              </a:rPr>
              <a:t>Perform urinalysis every day-haematuria &amp; proteinuria</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sw-KE" u="none">
                <a:solidFill>
                  <a:srgbClr val="000000"/>
                </a:solidFill>
                <a:latin typeface="Times New Roman" pitchFamily="18" charset="0"/>
                <a:ea typeface="Times New Roman" pitchFamily="18" charset="0"/>
                <a:sym typeface="Arial" pitchFamily="0" charset="0"/>
              </a:rPr>
              <a:t>Restrict &amp; Balance intake and output every 8 hours.</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sw-KE" u="none">
                <a:solidFill>
                  <a:srgbClr val="000000"/>
                </a:solidFill>
                <a:latin typeface="Times New Roman" pitchFamily="18" charset="0"/>
                <a:ea typeface="Times New Roman" pitchFamily="18" charset="0"/>
                <a:sym typeface="Arial" pitchFamily="0" charset="0"/>
              </a:rPr>
              <a:t>Arrange dietary consultation to plan a diet that includes preferred foods as allowed.</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sw-KE" u="none">
                <a:solidFill>
                  <a:srgbClr val="000000"/>
                </a:solidFill>
                <a:latin typeface="Times New Roman" pitchFamily="18" charset="0"/>
                <a:ea typeface="Times New Roman" pitchFamily="18" charset="0"/>
                <a:sym typeface="Arial" pitchFamily="0" charset="0"/>
              </a:rPr>
              <a:t>Provide small meals with high-carbohydrate between-meal snacks.</a:t>
            </a:r>
          </a:p>
          <a:p>
            <a:pPr algn="l" fontAlgn="base" indent="-342900" lvl="0" marL="342900">
              <a:lnSpc>
                <a:spcPct val="100000"/>
              </a:lnSpc>
              <a:spcBef>
                <a:spcPct val="0"/>
              </a:spcBef>
              <a:spcAft>
                <a:spcPct val="0"/>
              </a:spcAft>
              <a:buSzPct val="100000"/>
              <a:buFont typeface="Wingdings" pitchFamily="2" charset="2"/>
              <a:buChar char="§"/>
            </a:pPr>
            <a:r>
              <a:rPr altLang="en-US" baseline="0" sz="2400" lang="en-US" u="none">
                <a:solidFill>
                  <a:srgbClr val="000000"/>
                </a:solidFill>
                <a:latin typeface="Times New Roman" pitchFamily="18" charset="0"/>
                <a:ea typeface="Times New Roman" pitchFamily="18" charset="0"/>
                <a:sym typeface="Arial" pitchFamily="0" charset="0"/>
              </a:rPr>
              <a:t>Administer antibiotics/diuretics/ant-inflammatory/antiacid</a:t>
            </a:r>
          </a:p>
          <a:p>
            <a:pPr algn="l" fontAlgn="base" indent="-342900" lvl="0" marL="342900">
              <a:lnSpc>
                <a:spcPct val="100000"/>
              </a:lnSpc>
              <a:spcBef>
                <a:spcPct val="20000"/>
              </a:spcBef>
              <a:spcAft>
                <a:spcPct val="0"/>
              </a:spcAft>
              <a:buSzPct val="100000"/>
              <a:buFont typeface="Wingdings" pitchFamily="2" charset="2"/>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1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1">
  <p:cSld>
    <p:spTree>
      <p:nvGrpSpPr>
        <p:cNvPr id="437" name=""/>
        <p:cNvGrpSpPr/>
        <p:nvPr/>
      </p:nvGrpSpPr>
      <p:grpSpPr>
        <a:xfrm rot="0">
          <a:off x="0" y="0"/>
          <a:ext cx="0" cy="0"/>
          <a:chOff x="0" y="0"/>
          <a:chExt cx="0" cy="0"/>
        </a:xfrm>
      </p:grpSpPr>
      <p:sp>
        <p:nvSpPr>
          <p:cNvPr id="104891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20" name=""/>
          <p:cNvSpPr/>
          <p:nvPr>
            <p:ph sz="full" idx="1"/>
          </p:nvPr>
        </p:nvSpPr>
        <p:spPr>
          <a:xfrm rot="0">
            <a:off x="304800" y="762000"/>
            <a:ext cx="86106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342900" lvl="0" marL="342900">
              <a:lnSpc>
                <a:spcPct val="100000"/>
              </a:lnSpc>
              <a:spcBef>
                <a:spcPct val="2000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Encourage client  to talk about his condition and its potential effects.</a:t>
            </a:r>
          </a:p>
          <a:p>
            <a:pPr algn="l" fontAlgn="base" indent="-342900" lvl="0" marL="342900">
              <a:lnSpc>
                <a:spcPct val="100000"/>
              </a:lnSpc>
              <a:spcBef>
                <a:spcPct val="2000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Assist with problem solving and exploring options for effective strategies.</a:t>
            </a:r>
          </a:p>
          <a:p>
            <a:pPr algn="l" fontAlgn="base" indent="-342900" lvl="0" marL="342900">
              <a:lnSpc>
                <a:spcPct val="100000"/>
              </a:lnSpc>
              <a:spcBef>
                <a:spcPct val="2000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Enlist friends and family to listen and provide support.</a:t>
            </a:r>
          </a:p>
          <a:p>
            <a:pPr algn="l" fontAlgn="base" indent="-342900" lvl="0" marL="342900">
              <a:lnSpc>
                <a:spcPct val="100000"/>
              </a:lnSpc>
              <a:spcBef>
                <a:spcPct val="2000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Provide health education to client and family about acute glomerulonephritis and prescribed treatment.</a:t>
            </a:r>
          </a:p>
          <a:p>
            <a:pPr algn="l" fontAlgn="base" indent="-342900" lvl="0" marL="342900">
              <a:lnSpc>
                <a:spcPct val="100000"/>
              </a:lnSpc>
              <a:spcBef>
                <a:spcPct val="2000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Instruct on appropriate antibiotic use.</a:t>
            </a:r>
          </a:p>
          <a:p>
            <a:pPr algn="l" eaLnBrk="1" fontAlgn="base" hangingPunct="1" indent="-342900" latinLnBrk="1" lvl="0" marL="342900">
              <a:lnSpc>
                <a:spcPct val="10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2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109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1">
  <p:cSld>
    <p:spTree>
      <p:nvGrpSpPr>
        <p:cNvPr id="337" name=""/>
        <p:cNvGrpSpPr/>
        <p:nvPr/>
      </p:nvGrpSpPr>
      <p:grpSpPr>
        <a:xfrm rot="0">
          <a:off x="0" y="0"/>
          <a:ext cx="0" cy="0"/>
          <a:chOff x="0" y="0"/>
          <a:chExt cx="0" cy="0"/>
        </a:xfrm>
      </p:grpSpPr>
      <p:sp>
        <p:nvSpPr>
          <p:cNvPr id="104864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54"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864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Sp="1">
  <p:cSld>
    <p:spTree>
      <p:nvGrpSpPr>
        <p:cNvPr id="438" name=""/>
        <p:cNvGrpSpPr/>
        <p:nvPr/>
      </p:nvGrpSpPr>
      <p:grpSpPr>
        <a:xfrm rot="0">
          <a:off x="0" y="0"/>
          <a:ext cx="0" cy="0"/>
          <a:chOff x="0" y="0"/>
          <a:chExt cx="0" cy="0"/>
        </a:xfrm>
      </p:grpSpPr>
      <p:sp>
        <p:nvSpPr>
          <p:cNvPr id="104892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23" name=""/>
          <p:cNvSpPr/>
          <p:nvPr>
            <p:ph sz="full" idx="1"/>
          </p:nvPr>
        </p:nvSpPr>
        <p:spPr>
          <a:xfrm rot="0">
            <a:off x="228600" y="228600"/>
            <a:ext cx="8763000" cy="6629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4400" lang="sw-KE" u="none">
                <a:solidFill>
                  <a:srgbClr val="000000"/>
                </a:solidFill>
                <a:latin typeface="Times New Roman" pitchFamily="18" charset="0"/>
                <a:ea typeface="Times New Roman" pitchFamily="18" charset="0"/>
                <a:sym typeface="Arial" pitchFamily="0" charset="0"/>
              </a:rPr>
              <a:t>NEPHROTIC SYNDROME</a:t>
            </a:r>
          </a:p>
          <a:p>
            <a:pPr algn="l" eaLnBrk="1" fontAlgn="base" hangingPunct="1" indent="-342900" latinLnBrk="1" lvl="0" marL="342900">
              <a:lnSpc>
                <a:spcPct val="100000"/>
              </a:lnSpc>
              <a:spcBef>
                <a:spcPct val="20000"/>
              </a:spcBef>
              <a:spcAft>
                <a:spcPct val="0"/>
              </a:spcAft>
              <a:buSzPct val="100000"/>
              <a:buFontTx/>
              <a:buNone/>
            </a:pPr>
            <a:endParaRPr altLang="en-US" baseline="0" b="1"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Glomerular disease with group of signs and symptoms characterized by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a:t>
            </a:r>
            <a:r>
              <a:rPr altLang="en-US" baseline="0" b="1" i="1" lang="fi-FI" u="none">
                <a:solidFill>
                  <a:srgbClr val="000000"/>
                </a:solidFill>
                <a:latin typeface="Times New Roman" pitchFamily="18" charset="0"/>
                <a:ea typeface="Times New Roman" pitchFamily="18" charset="0"/>
                <a:sym typeface="Arial" pitchFamily="0" charset="0"/>
              </a:rPr>
              <a:t>Proteinuria &gt;3.5 gms /24 hours (esp albumin)</a:t>
            </a:r>
          </a:p>
          <a:p>
            <a:pPr algn="l" eaLnBrk="1" fontAlgn="base" hangingPunct="1" indent="-342900" lvl="0" marL="342900">
              <a:lnSpc>
                <a:spcPct val="100000"/>
              </a:lnSpc>
              <a:spcBef>
                <a:spcPct val="20000"/>
              </a:spcBef>
              <a:spcAft>
                <a:spcPct val="0"/>
              </a:spcAft>
              <a:buSzPct val="100000"/>
              <a:buFontTx/>
              <a:buChar char="•"/>
            </a:pPr>
            <a:r>
              <a:rPr altLang="en-US" baseline="0" b="1" i="1" lang="fi-FI" u="none">
                <a:solidFill>
                  <a:srgbClr val="000000"/>
                </a:solidFill>
                <a:latin typeface="Times New Roman" pitchFamily="18" charset="0"/>
                <a:ea typeface="Times New Roman" pitchFamily="18" charset="0"/>
                <a:sym typeface="Arial" pitchFamily="0" charset="0"/>
              </a:rPr>
              <a:t>Edema !!!!!!!!!</a:t>
            </a:r>
          </a:p>
          <a:p>
            <a:pPr algn="l" eaLnBrk="1" fontAlgn="base" hangingPunct="1" indent="-342900" lvl="0" marL="342900">
              <a:lnSpc>
                <a:spcPct val="100000"/>
              </a:lnSpc>
              <a:spcBef>
                <a:spcPct val="20000"/>
              </a:spcBef>
              <a:spcAft>
                <a:spcPct val="0"/>
              </a:spcAft>
              <a:buSzPct val="100000"/>
              <a:buFontTx/>
              <a:buChar char="•"/>
            </a:pPr>
            <a:r>
              <a:rPr altLang="en-US" baseline="0" b="1" i="1" lang="fi-FI" u="none">
                <a:solidFill>
                  <a:srgbClr val="000000"/>
                </a:solidFill>
                <a:latin typeface="Times New Roman" pitchFamily="18" charset="0"/>
                <a:ea typeface="Times New Roman" pitchFamily="18" charset="0"/>
                <a:sym typeface="Arial" pitchFamily="0" charset="0"/>
              </a:rPr>
              <a:t>hypoalbuminemia,</a:t>
            </a:r>
          </a:p>
          <a:p>
            <a:pPr algn="l" eaLnBrk="1" fontAlgn="base" hangingPunct="1" indent="-342900" lvl="0" marL="342900">
              <a:lnSpc>
                <a:spcPct val="100000"/>
              </a:lnSpc>
              <a:spcBef>
                <a:spcPct val="20000"/>
              </a:spcBef>
              <a:spcAft>
                <a:spcPct val="0"/>
              </a:spcAft>
              <a:buSzPct val="100000"/>
              <a:buFontTx/>
              <a:buChar char="•"/>
            </a:pPr>
            <a:r>
              <a:rPr altLang="en-US" baseline="0" b="1" i="1" lang="fi-FI" u="none">
                <a:solidFill>
                  <a:srgbClr val="000000"/>
                </a:solidFill>
                <a:latin typeface="Times New Roman" pitchFamily="18" charset="0"/>
                <a:ea typeface="Times New Roman" pitchFamily="18" charset="0"/>
                <a:sym typeface="Arial" pitchFamily="0" charset="0"/>
              </a:rPr>
              <a:t>hyperlipidemia( high cholesterol and lipoproteins) and lipiduria</a:t>
            </a:r>
            <a:r>
              <a:rPr altLang="en-US" baseline="0" lang="fi-FI" u="none">
                <a:solidFill>
                  <a:srgbClr val="000000"/>
                </a:solidFill>
                <a:latin typeface="Times New Roman" pitchFamily="18" charset="0"/>
                <a:ea typeface="Times New Roman" pitchFamily="18" charset="0"/>
                <a:sym typeface="Arial" pitchFamily="0" charset="0"/>
              </a:rPr>
              <a:t>.</a:t>
            </a:r>
          </a:p>
          <a:p>
            <a:pPr algn="l" eaLnBrk="1" fontAlgn="base" hangingPunct="1" indent="-342900" latinLnBrk="1" lvl="0" marL="342900">
              <a:lnSpc>
                <a:spcPct val="100000"/>
              </a:lnSpc>
              <a:spcBef>
                <a:spcPct val="20000"/>
              </a:spcBef>
              <a:spcAft>
                <a:spcPct val="0"/>
              </a:spcAft>
              <a:buSzPct val="100000"/>
              <a:buFontTx/>
              <a:buNone/>
            </a:pPr>
            <a:r>
              <a:rPr altLang="en-US" baseline="0" lang="fi-FI" u="none">
                <a:solidFill>
                  <a:srgbClr val="000000"/>
                </a:solidFill>
                <a:latin typeface="Times New Roman" pitchFamily="18" charset="0"/>
                <a:ea typeface="Times New Roman" pitchFamily="18" charset="0"/>
                <a:sym typeface="Arial" pitchFamily="0" charset="0"/>
              </a:rPr>
              <a:t>It is caused by any condition that damages the glomerular capillary membrane</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2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showMasterSp="1">
  <p:cSld>
    <p:spTree>
      <p:nvGrpSpPr>
        <p:cNvPr id="439" name=""/>
        <p:cNvGrpSpPr/>
        <p:nvPr/>
      </p:nvGrpSpPr>
      <p:grpSpPr>
        <a:xfrm rot="0">
          <a:off x="0" y="0"/>
          <a:ext cx="0" cy="0"/>
          <a:chOff x="0" y="0"/>
          <a:chExt cx="0" cy="0"/>
        </a:xfrm>
      </p:grpSpPr>
      <p:sp>
        <p:nvSpPr>
          <p:cNvPr id="104892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26" name=""/>
          <p:cNvSpPr/>
          <p:nvPr>
            <p:ph sz="full" idx="1"/>
          </p:nvPr>
        </p:nvSpPr>
        <p:spPr>
          <a:xfrm rot="0">
            <a:off x="457200" y="533400"/>
            <a:ext cx="8229600" cy="55927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3000" lang="en-US" u="none">
                <a:solidFill>
                  <a:srgbClr val="000000"/>
                </a:solidFill>
                <a:latin typeface="Times New Roman" pitchFamily="18" charset="0"/>
                <a:ea typeface="Times New Roman" pitchFamily="18" charset="0"/>
                <a:sym typeface="Arial" pitchFamily="0" charset="0"/>
              </a:rPr>
              <a:t>External causes</a:t>
            </a:r>
          </a:p>
          <a:p>
            <a:pPr algn="l" fontAlgn="base" indent="-342900" lvl="0" marL="342900">
              <a:lnSpc>
                <a:spcPct val="100000"/>
              </a:lnSpc>
              <a:spcBef>
                <a:spcPct val="20000"/>
              </a:spcBef>
              <a:spcAft>
                <a:spcPct val="0"/>
              </a:spcAft>
              <a:buSzPct val="100000"/>
              <a:buFont typeface="Wingdings" pitchFamily="2" charset="2"/>
              <a:buChar char="§"/>
            </a:pPr>
            <a:r>
              <a:rPr altLang="en-US" baseline="0" sz="3000" lang="en-US" u="none">
                <a:solidFill>
                  <a:srgbClr val="000000"/>
                </a:solidFill>
                <a:latin typeface="Times New Roman" pitchFamily="18" charset="0"/>
                <a:ea typeface="Times New Roman" pitchFamily="18" charset="0"/>
                <a:sym typeface="Arial" pitchFamily="0" charset="0"/>
              </a:rPr>
              <a:t>Diabetes mellitus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Infections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C</a:t>
            </a:r>
            <a:r>
              <a:rPr altLang="en-US" baseline="0" sz="3000" lang="en-US" u="none">
                <a:solidFill>
                  <a:srgbClr val="000000"/>
                </a:solidFill>
                <a:latin typeface="Times New Roman" pitchFamily="18" charset="0"/>
                <a:ea typeface="Times New Roman" pitchFamily="18" charset="0"/>
                <a:sym typeface="Arial" pitchFamily="0" charset="0"/>
              </a:rPr>
              <a:t>hronic glomerulonephritis, diabetes mellitus with intercapillary glomerulosclerosis, </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S</a:t>
            </a:r>
            <a:r>
              <a:rPr altLang="en-US" baseline="0" sz="3000" lang="en-US" u="none">
                <a:solidFill>
                  <a:srgbClr val="000000"/>
                </a:solidFill>
                <a:latin typeface="Times New Roman" pitchFamily="18" charset="0"/>
                <a:ea typeface="Times New Roman" pitchFamily="18" charset="0"/>
                <a:sym typeface="Arial" pitchFamily="0" charset="0"/>
              </a:rPr>
              <a:t>ystemic lupus erythematosus (SLE)</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M</a:t>
            </a:r>
            <a:r>
              <a:rPr altLang="en-US" baseline="0" sz="3000" lang="en-US" u="none">
                <a:solidFill>
                  <a:srgbClr val="000000"/>
                </a:solidFill>
                <a:latin typeface="Times New Roman" pitchFamily="18" charset="0"/>
                <a:ea typeface="Times New Roman" pitchFamily="18" charset="0"/>
                <a:sym typeface="Arial" pitchFamily="0" charset="0"/>
              </a:rPr>
              <a:t>ultiple myeloma and renal vein thrombosis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Generally </a:t>
            </a:r>
            <a:r>
              <a:rPr altLang="en-US" baseline="0" b="1" sz="3000" lang="en-US" u="none">
                <a:solidFill>
                  <a:srgbClr val="000000"/>
                </a:solidFill>
                <a:latin typeface="Arial" pitchFamily="0" charset="0"/>
                <a:ea typeface="宋体" pitchFamily="0" charset="-122"/>
                <a:sym typeface="Arial" pitchFamily="0" charset="0"/>
              </a:rPr>
              <a:t>considered disease of childhood</a:t>
            </a:r>
            <a:r>
              <a:rPr altLang="en-US" baseline="0" sz="3000" lang="en-US" u="none">
                <a:solidFill>
                  <a:srgbClr val="000000"/>
                </a:solidFill>
                <a:latin typeface="Arial" pitchFamily="0" charset="0"/>
                <a:ea typeface="宋体" pitchFamily="0" charset="-122"/>
                <a:sym typeface="Arial" pitchFamily="0" charset="0"/>
              </a:rPr>
              <a:t>, but some adults are affected too</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Sequence of events is as follows</a:t>
            </a:r>
          </a:p>
        </p:txBody>
      </p:sp>
      <p:sp>
        <p:nvSpPr>
          <p:cNvPr id="104892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showMasterSp="1">
  <p:cSld>
    <p:spTree>
      <p:nvGrpSpPr>
        <p:cNvPr id="440" name=""/>
        <p:cNvGrpSpPr/>
        <p:nvPr/>
      </p:nvGrpSpPr>
      <p:grpSpPr>
        <a:xfrm rot="0">
          <a:off x="0" y="0"/>
          <a:ext cx="0" cy="0"/>
          <a:chOff x="0" y="0"/>
          <a:chExt cx="0" cy="0"/>
        </a:xfrm>
      </p:grpSpPr>
      <p:sp>
        <p:nvSpPr>
          <p:cNvPr id="104892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65"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892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MasterSp="1">
  <p:cSld>
    <p:spTree>
      <p:nvGrpSpPr>
        <p:cNvPr id="441" name=""/>
        <p:cNvGrpSpPr/>
        <p:nvPr/>
      </p:nvGrpSpPr>
      <p:grpSpPr>
        <a:xfrm rot="0">
          <a:off x="0" y="0"/>
          <a:ext cx="0" cy="0"/>
          <a:chOff x="0" y="0"/>
          <a:chExt cx="0" cy="0"/>
        </a:xfrm>
      </p:grpSpPr>
      <p:sp>
        <p:nvSpPr>
          <p:cNvPr id="104893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31" name=""/>
          <p:cNvSpPr/>
          <p:nvPr>
            <p:ph sz="full" idx="1"/>
          </p:nvPr>
        </p:nvSpPr>
        <p:spPr>
          <a:xfrm rot="0">
            <a:off x="457200" y="152400"/>
            <a:ext cx="8229600" cy="59737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Clinical features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Oedema-The major manifestation </a:t>
            </a:r>
          </a:p>
          <a:p>
            <a:pPr algn="l" eaLnBrk="1" fontAlgn="base" hangingPunct="1" indent="-285750" lvl="1" marL="74295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usually soft and pitting and most commonly occurs around the eyes (periorbital), in dependent areas (sacrum, ankles, and hands) and in the abdomen (ascites).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Malaise,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Headache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Irritability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Fatigue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Hyponatremia</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3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showMasterSp="1">
  <p:cSld>
    <p:spTree>
      <p:nvGrpSpPr>
        <p:cNvPr id="442" name=""/>
        <p:cNvGrpSpPr/>
        <p:nvPr/>
      </p:nvGrpSpPr>
      <p:grpSpPr>
        <a:xfrm rot="0">
          <a:off x="0" y="0"/>
          <a:ext cx="0" cy="0"/>
          <a:chOff x="0" y="0"/>
          <a:chExt cx="0" cy="0"/>
        </a:xfrm>
      </p:grpSpPr>
      <p:sp>
        <p:nvSpPr>
          <p:cNvPr id="104893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FF0000"/>
                </a:solidFill>
                <a:latin typeface="Arial" pitchFamily="0" charset="0"/>
                <a:ea typeface="宋体" pitchFamily="0" charset="-122"/>
                <a:sym typeface="Arial" pitchFamily="0" charset="0"/>
              </a:rPr>
              <a:t>Features</a:t>
            </a:r>
            <a:r>
              <a:rPr altLang="en-US" baseline="0" lang="en-US" u="none">
                <a:solidFill>
                  <a:srgbClr val="000000"/>
                </a:solidFill>
                <a:latin typeface="Arial" pitchFamily="0" charset="0"/>
                <a:ea typeface="宋体" pitchFamily="0" charset="-122"/>
                <a:sym typeface="Arial" pitchFamily="0" charset="0"/>
              </a:rPr>
              <a:t>… </a:t>
            </a:r>
            <a:r>
              <a:rPr altLang="en-US" baseline="0" lang="en-US" u="none">
                <a:solidFill>
                  <a:srgbClr val="FF0000"/>
                </a:solidFill>
                <a:latin typeface="Arial" pitchFamily="0" charset="0"/>
                <a:ea typeface="宋体" pitchFamily="0" charset="-122"/>
                <a:sym typeface="Arial" pitchFamily="0" charset="0"/>
              </a:rPr>
              <a:t>NAPHROTIC</a:t>
            </a:r>
          </a:p>
        </p:txBody>
      </p:sp>
      <p:sp>
        <p:nvSpPr>
          <p:cNvPr id="1048934" name=""/>
          <p:cNvSpPr/>
          <p:nvPr>
            <p:ph sz="full" idx="1"/>
          </p:nvPr>
        </p:nvSpPr>
        <p:spPr>
          <a:xfrm rot="0">
            <a:off x="228600" y="1509712"/>
            <a:ext cx="8789988" cy="4937125"/>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N</a:t>
            </a:r>
            <a:r>
              <a:rPr altLang="en-US" baseline="0" sz="3000" lang="en-US" u="none">
                <a:solidFill>
                  <a:srgbClr val="000000"/>
                </a:solidFill>
                <a:latin typeface="Arial" pitchFamily="0" charset="0"/>
                <a:ea typeface="宋体" pitchFamily="0" charset="-122"/>
                <a:sym typeface="Arial" pitchFamily="0" charset="0"/>
              </a:rPr>
              <a:t>a+ decrease( hyponatreamia)</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A</a:t>
            </a:r>
            <a:r>
              <a:rPr altLang="en-US" baseline="0" sz="3000" lang="en-US" u="none">
                <a:solidFill>
                  <a:srgbClr val="000000"/>
                </a:solidFill>
                <a:latin typeface="Arial" pitchFamily="0" charset="0"/>
                <a:ea typeface="宋体" pitchFamily="0" charset="-122"/>
                <a:sym typeface="Arial" pitchFamily="0" charset="0"/>
              </a:rPr>
              <a:t>lbumin decrease (hypoalbuminemia)</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P</a:t>
            </a:r>
            <a:r>
              <a:rPr altLang="en-US" baseline="0" sz="3000" lang="en-US" u="none">
                <a:solidFill>
                  <a:srgbClr val="000000"/>
                </a:solidFill>
                <a:latin typeface="Arial" pitchFamily="0" charset="0"/>
                <a:ea typeface="宋体" pitchFamily="0" charset="-122"/>
                <a:sym typeface="Arial" pitchFamily="0" charset="0"/>
              </a:rPr>
              <a:t>roteinuria &gt; 3.5g/day</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H</a:t>
            </a:r>
            <a:r>
              <a:rPr altLang="en-US" baseline="0" sz="3000" lang="en-US" u="none">
                <a:solidFill>
                  <a:srgbClr val="000000"/>
                </a:solidFill>
                <a:latin typeface="Arial" pitchFamily="0" charset="0"/>
                <a:ea typeface="宋体" pitchFamily="0" charset="-122"/>
                <a:sym typeface="Arial" pitchFamily="0" charset="0"/>
              </a:rPr>
              <a:t>yperlipidemia</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R</a:t>
            </a:r>
            <a:r>
              <a:rPr altLang="en-US" baseline="0" sz="3000" lang="en-US" u="none">
                <a:solidFill>
                  <a:srgbClr val="000000"/>
                </a:solidFill>
                <a:latin typeface="Arial" pitchFamily="0" charset="0"/>
                <a:ea typeface="宋体" pitchFamily="0" charset="-122"/>
                <a:sym typeface="Arial" pitchFamily="0" charset="0"/>
              </a:rPr>
              <a:t>enal vein thrombosis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O</a:t>
            </a:r>
            <a:r>
              <a:rPr altLang="en-US" baseline="0" sz="3000" lang="en-US" u="none">
                <a:solidFill>
                  <a:srgbClr val="000000"/>
                </a:solidFill>
                <a:latin typeface="Arial" pitchFamily="0" charset="0"/>
                <a:ea typeface="宋体" pitchFamily="0" charset="-122"/>
                <a:sym typeface="Arial" pitchFamily="0" charset="0"/>
              </a:rPr>
              <a:t>rbital edema</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T</a:t>
            </a:r>
            <a:r>
              <a:rPr altLang="en-US" baseline="0" sz="3000" lang="en-US" u="none">
                <a:solidFill>
                  <a:srgbClr val="000000"/>
                </a:solidFill>
                <a:latin typeface="Arial" pitchFamily="0" charset="0"/>
                <a:ea typeface="宋体" pitchFamily="0" charset="-122"/>
                <a:sym typeface="Arial" pitchFamily="0" charset="0"/>
              </a:rPr>
              <a:t>hromboembolism</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I</a:t>
            </a:r>
            <a:r>
              <a:rPr altLang="en-US" baseline="0" sz="3000" lang="en-US" u="none">
                <a:solidFill>
                  <a:srgbClr val="000000"/>
                </a:solidFill>
                <a:latin typeface="Arial" pitchFamily="0" charset="0"/>
                <a:ea typeface="宋体" pitchFamily="0" charset="-122"/>
                <a:sym typeface="Arial" pitchFamily="0" charset="0"/>
              </a:rPr>
              <a:t>nfections (due to loss of immunoglobulins)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FF0000"/>
                </a:solidFill>
                <a:latin typeface="Arial" pitchFamily="0" charset="0"/>
                <a:ea typeface="宋体" pitchFamily="0" charset="-122"/>
                <a:sym typeface="Arial" pitchFamily="0" charset="0"/>
              </a:rPr>
              <a:t>C</a:t>
            </a:r>
            <a:r>
              <a:rPr altLang="en-US" baseline="0" sz="3000" lang="en-US" u="none">
                <a:solidFill>
                  <a:srgbClr val="000000"/>
                </a:solidFill>
                <a:latin typeface="Arial" pitchFamily="0" charset="0"/>
                <a:ea typeface="宋体" pitchFamily="0" charset="-122"/>
                <a:sym typeface="Arial" pitchFamily="0" charset="0"/>
              </a:rPr>
              <a:t>oagulability (due to loss of antithrombin III in urine)</a:t>
            </a:r>
          </a:p>
        </p:txBody>
      </p:sp>
      <p:sp>
        <p:nvSpPr>
          <p:cNvPr id="104893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MasterSp="1">
  <p:cSld>
    <p:spTree>
      <p:nvGrpSpPr>
        <p:cNvPr id="443" name=""/>
        <p:cNvGrpSpPr/>
        <p:nvPr/>
      </p:nvGrpSpPr>
      <p:grpSpPr>
        <a:xfrm rot="0">
          <a:off x="0" y="0"/>
          <a:ext cx="0" cy="0"/>
          <a:chOff x="0" y="0"/>
          <a:chExt cx="0" cy="0"/>
        </a:xfrm>
      </p:grpSpPr>
      <p:sp>
        <p:nvSpPr>
          <p:cNvPr id="104893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3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115</a:t>
            </a:fld>
            <a:endParaRPr altLang="en-US" baseline="0" sz="1400" lang="en-US" u="none">
              <a:solidFill>
                <a:srgbClr val="000000"/>
              </a:solidFill>
              <a:latin typeface="Arial" pitchFamily="0" charset="0"/>
              <a:sym typeface="Arial" pitchFamily="0" charset="0"/>
            </a:endParaRPr>
          </a:p>
        </p:txBody>
      </p:sp>
      <p:pic>
        <p:nvPicPr>
          <p:cNvPr id="2097166" name="" descr="C:\Users\MOSES\Downloads\images.jp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MasterSp="1">
  <p:cSld>
    <p:spTree>
      <p:nvGrpSpPr>
        <p:cNvPr id="444" name=""/>
        <p:cNvGrpSpPr/>
        <p:nvPr/>
      </p:nvGrpSpPr>
      <p:grpSpPr>
        <a:xfrm rot="0">
          <a:off x="0" y="0"/>
          <a:ext cx="0" cy="0"/>
          <a:chOff x="0" y="0"/>
          <a:chExt cx="0" cy="0"/>
        </a:xfrm>
      </p:grpSpPr>
      <p:sp>
        <p:nvSpPr>
          <p:cNvPr id="104893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39" name=""/>
          <p:cNvSpPr/>
          <p:nvPr>
            <p:ph sz="full" idx="1"/>
          </p:nvPr>
        </p:nvSpPr>
        <p:spPr>
          <a:xfrm rot="0">
            <a:off x="457200" y="381000"/>
            <a:ext cx="8229600" cy="57451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endParaRPr altLang="en-US" baseline="0" b="1" sz="27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80000"/>
              </a:lnSpc>
              <a:spcBef>
                <a:spcPct val="0"/>
              </a:spcBef>
              <a:spcAft>
                <a:spcPct val="0"/>
              </a:spcAft>
              <a:buSzPct val="100000"/>
              <a:buFontTx/>
              <a:buNone/>
            </a:pPr>
            <a:r>
              <a:rPr altLang="en-US" baseline="0" b="1" sz="2700" lang="en-US" u="none">
                <a:solidFill>
                  <a:srgbClr val="000000"/>
                </a:solidFill>
                <a:latin typeface="Times New Roman" pitchFamily="18" charset="0"/>
                <a:ea typeface="Times New Roman" pitchFamily="18" charset="0"/>
                <a:sym typeface="Arial" pitchFamily="0" charset="0"/>
              </a:rPr>
              <a:t>Investigations:</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Proteinuria more than 3- 3.5g per day is sufficient for diagnosis of NS </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Blood chemistry: hypoalbuminemia, hyperlipidemia</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Renal biopsy(not very common in our set up): shows extent of tissue change</a:t>
            </a:r>
          </a:p>
          <a:p>
            <a:pPr algn="l" eaLnBrk="1" fontAlgn="base" hangingPunct="1" indent="-342900" latinLnBrk="1" lvl="0" marL="342900">
              <a:lnSpc>
                <a:spcPct val="80000"/>
              </a:lnSpc>
              <a:spcBef>
                <a:spcPct val="0"/>
              </a:spcBef>
              <a:spcAft>
                <a:spcPct val="0"/>
              </a:spcAft>
              <a:buSzPct val="100000"/>
              <a:buFontTx/>
              <a:buNone/>
            </a:pPr>
            <a:endParaRPr altLang="en-US" baseline="0" b="1" sz="27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80000"/>
              </a:lnSpc>
              <a:spcBef>
                <a:spcPct val="0"/>
              </a:spcBef>
              <a:spcAft>
                <a:spcPct val="0"/>
              </a:spcAft>
              <a:buSzPct val="100000"/>
              <a:buFontTx/>
              <a:buNone/>
            </a:pPr>
            <a:r>
              <a:rPr altLang="en-US" baseline="0" b="1" sz="2700" lang="en-US" u="none">
                <a:solidFill>
                  <a:srgbClr val="000000"/>
                </a:solidFill>
                <a:latin typeface="Times New Roman" pitchFamily="18" charset="0"/>
                <a:ea typeface="Times New Roman" pitchFamily="18" charset="0"/>
                <a:sym typeface="Arial" pitchFamily="0" charset="0"/>
              </a:rPr>
              <a:t>Medical Management</a:t>
            </a:r>
            <a:r>
              <a:rPr altLang="en-US" baseline="0" sz="2700" lang="en-US" u="none">
                <a:solidFill>
                  <a:srgbClr val="000000"/>
                </a:solidFill>
                <a:latin typeface="Times New Roman" pitchFamily="18" charset="0"/>
                <a:ea typeface="Times New Roman" pitchFamily="18" charset="0"/>
                <a:sym typeface="Arial" pitchFamily="0" charset="0"/>
              </a:rPr>
              <a:t>:</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Loop Diuretics and ACE inhibitors used for edema and to reduce protenuria</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Immunosuppressants eg cyclosporin</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Corticosteroids eg prednisolone</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Maintain daily high biologic value protein (eg dairy products, eggs, meat) of 0.8g/kg/day</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Low saturated fats and low sodium </a:t>
            </a:r>
          </a:p>
          <a:p>
            <a:pPr algn="l" eaLnBrk="1" fontAlgn="base" hangingPunct="1" indent="-342900" lvl="0" marL="342900">
              <a:lnSpc>
                <a:spcPct val="8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Liberal potassium  intake</a:t>
            </a:r>
          </a:p>
          <a:p>
            <a:pPr algn="l" eaLnBrk="1" fontAlgn="base" hangingPunct="1" indent="-342900" lvl="0" marL="342900">
              <a:lnSpc>
                <a:spcPct val="80000"/>
              </a:lnSpc>
              <a:spcBef>
                <a:spcPct val="0"/>
              </a:spcBef>
              <a:spcAft>
                <a:spcPct val="0"/>
              </a:spcAft>
              <a:buSzPct val="100000"/>
              <a:buFontTx/>
              <a:buChar char="•"/>
            </a:pPr>
            <a:endParaRPr altLang="en-US" baseline="0" sz="27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894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MasterSp="1">
  <p:cSld>
    <p:spTree>
      <p:nvGrpSpPr>
        <p:cNvPr id="445" name=""/>
        <p:cNvGrpSpPr/>
        <p:nvPr/>
      </p:nvGrpSpPr>
      <p:grpSpPr>
        <a:xfrm rot="0">
          <a:off x="0" y="0"/>
          <a:ext cx="0" cy="0"/>
          <a:chOff x="0" y="0"/>
          <a:chExt cx="0" cy="0"/>
        </a:xfrm>
      </p:grpSpPr>
      <p:sp>
        <p:nvSpPr>
          <p:cNvPr id="104894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42" name=""/>
          <p:cNvSpPr/>
          <p:nvPr>
            <p:ph sz="full" idx="1"/>
          </p:nvPr>
        </p:nvSpPr>
        <p:spPr>
          <a:xfrm rot="0">
            <a:off x="457200" y="457200"/>
            <a:ext cx="8229600" cy="5668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Nursing care is the same as</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AGN –in early stages</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CRF -late stages</a:t>
            </a:r>
          </a:p>
          <a:p>
            <a:pPr algn="l" eaLnBrk="1" fontAlgn="base" hangingPunct="1" indent="-342900" latinLnBrk="1" lvl="0" marL="342900">
              <a:lnSpc>
                <a:spcPct val="90000"/>
              </a:lnSpc>
              <a:spcBef>
                <a:spcPct val="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But include;</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Monitoring fluid balance (daily wt, abdominal girth, Input &amp;Out put)</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Bed Rest in presence of extreme edema</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Skin care</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Health Education on:</a:t>
            </a:r>
          </a:p>
          <a:p>
            <a:pPr algn="l" fontAlgn="base" indent="-285750" lvl="1" marL="742950">
              <a:lnSpc>
                <a:spcPct val="90000"/>
              </a:lnSpc>
              <a:spcBef>
                <a:spcPct val="0"/>
              </a:spcBef>
              <a:spcAft>
                <a:spcPct val="0"/>
              </a:spcAft>
              <a:buSzPct val="100000"/>
              <a:buFont typeface="Wingdings" pitchFamily="2" charset="2"/>
              <a:buChar char="Ø"/>
            </a:pPr>
            <a:r>
              <a:rPr altLang="en-US" baseline="0" lang="en-US" u="none">
                <a:solidFill>
                  <a:srgbClr val="000000"/>
                </a:solidFill>
                <a:latin typeface="Times New Roman" pitchFamily="18" charset="0"/>
                <a:ea typeface="Times New Roman" pitchFamily="18" charset="0"/>
                <a:sym typeface="Arial" pitchFamily="0" charset="0"/>
              </a:rPr>
              <a:t>Medication regimen</a:t>
            </a:r>
          </a:p>
          <a:p>
            <a:pPr algn="l" fontAlgn="base" indent="-285750" lvl="1" marL="742950">
              <a:lnSpc>
                <a:spcPct val="90000"/>
              </a:lnSpc>
              <a:spcBef>
                <a:spcPct val="0"/>
              </a:spcBef>
              <a:spcAft>
                <a:spcPct val="0"/>
              </a:spcAft>
              <a:buSzPct val="100000"/>
              <a:buFont typeface="Wingdings" pitchFamily="2" charset="2"/>
              <a:buChar char="Ø"/>
            </a:pPr>
            <a:r>
              <a:rPr altLang="en-US" baseline="0" lang="en-US" u="none">
                <a:solidFill>
                  <a:srgbClr val="000000"/>
                </a:solidFill>
                <a:latin typeface="Times New Roman" pitchFamily="18" charset="0"/>
                <a:ea typeface="Times New Roman" pitchFamily="18" charset="0"/>
                <a:sym typeface="Arial" pitchFamily="0" charset="0"/>
              </a:rPr>
              <a:t>Nutrition</a:t>
            </a:r>
          </a:p>
          <a:p>
            <a:pPr algn="l" fontAlgn="base" indent="-285750" lvl="1" marL="742950">
              <a:lnSpc>
                <a:spcPct val="90000"/>
              </a:lnSpc>
              <a:spcBef>
                <a:spcPct val="0"/>
              </a:spcBef>
              <a:spcAft>
                <a:spcPct val="0"/>
              </a:spcAft>
              <a:buSzPct val="100000"/>
              <a:buFont typeface="Wingdings" pitchFamily="2" charset="2"/>
              <a:buChar char="Ø"/>
            </a:pPr>
            <a:r>
              <a:rPr altLang="en-US" baseline="0" lang="en-US" u="none">
                <a:solidFill>
                  <a:srgbClr val="000000"/>
                </a:solidFill>
                <a:latin typeface="Times New Roman" pitchFamily="18" charset="0"/>
                <a:ea typeface="Times New Roman" pitchFamily="18" charset="0"/>
                <a:sym typeface="Arial" pitchFamily="0" charset="0"/>
              </a:rPr>
              <a:t>Self-assessment of fluid status</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4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MasterSp="1">
  <p:cSld>
    <p:spTree>
      <p:nvGrpSpPr>
        <p:cNvPr id="446" name=""/>
        <p:cNvGrpSpPr/>
        <p:nvPr/>
      </p:nvGrpSpPr>
      <p:grpSpPr>
        <a:xfrm rot="0">
          <a:off x="0" y="0"/>
          <a:ext cx="0" cy="0"/>
          <a:chOff x="0" y="0"/>
          <a:chExt cx="0" cy="0"/>
        </a:xfrm>
      </p:grpSpPr>
      <p:sp>
        <p:nvSpPr>
          <p:cNvPr id="1048944" name=""/>
          <p:cNvSpPr/>
          <p:nvPr>
            <p:ph type="title" sz="full" idx="0"/>
          </p:nvPr>
        </p:nvSpPr>
        <p:spPr>
          <a:xfrm rot="0">
            <a:off x="381000" y="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Arial" pitchFamily="0" charset="0"/>
                <a:ea typeface="宋体" pitchFamily="0" charset="-122"/>
                <a:sym typeface="Arial" pitchFamily="0" charset="0"/>
              </a:rPr>
              <a:t>POLYCYSTIC KIDNEY DISEASE</a:t>
            </a:r>
          </a:p>
        </p:txBody>
      </p:sp>
      <p:sp>
        <p:nvSpPr>
          <p:cNvPr id="1048945" name=""/>
          <p:cNvSpPr/>
          <p:nvPr>
            <p:ph sz="full" idx="1"/>
          </p:nvPr>
        </p:nvSpPr>
        <p:spPr>
          <a:xfrm rot="0">
            <a:off x="152400" y="1066800"/>
            <a:ext cx="86868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 disease characterized by abnormal fluid filled sacs that arise from the kidney tissue</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May be single or multiple cysts (polycystic)</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May affect one or both kidneys</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cause is unknown but the disease is hereditary</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can be associated with cysts in other organs- liver, pancreas, testes, ovary, uterus etc</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may cause End Stage Renal Disease(ESRD)</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cysts may become infected and rupture</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Patient undergoing dialysis may develop  multiple cysts in their non functioning kidneys</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94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MasterSp="1">
  <p:cSld>
    <p:spTree>
      <p:nvGrpSpPr>
        <p:cNvPr id="447" name=""/>
        <p:cNvGrpSpPr/>
        <p:nvPr/>
      </p:nvGrpSpPr>
      <p:grpSpPr>
        <a:xfrm rot="0">
          <a:off x="0" y="0"/>
          <a:ext cx="0" cy="0"/>
          <a:chOff x="0" y="0"/>
          <a:chExt cx="0" cy="0"/>
        </a:xfrm>
      </p:grpSpPr>
      <p:sp>
        <p:nvSpPr>
          <p:cNvPr id="1048947"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Pathophysiology: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Cysts enlarge within the kidney, causing pressure on renal blood vessels and functional tissue(nephrons)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Compression of vessels and nephrons results in renal failure</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4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119</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1">
  <p:cSld>
    <p:spTree>
      <p:nvGrpSpPr>
        <p:cNvPr id="338" name=""/>
        <p:cNvGrpSpPr/>
        <p:nvPr/>
      </p:nvGrpSpPr>
      <p:grpSpPr>
        <a:xfrm rot="0">
          <a:off x="0" y="0"/>
          <a:ext cx="0" cy="0"/>
          <a:chOff x="0" y="0"/>
          <a:chExt cx="0" cy="0"/>
        </a:xfrm>
      </p:grpSpPr>
      <p:sp>
        <p:nvSpPr>
          <p:cNvPr id="104864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43" name=""/>
          <p:cNvSpPr/>
          <p:nvPr>
            <p:ph sz="full" idx="1"/>
          </p:nvPr>
        </p:nvSpPr>
        <p:spPr>
          <a:xfrm rot="0">
            <a:off x="457200" y="685800"/>
            <a:ext cx="8229600" cy="5638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There 3 filtering layers of the glomerulus</a:t>
            </a:r>
          </a:p>
          <a:p>
            <a:pPr algn="l" eaLnBrk="1" fontAlgn="base" hangingPunct="1" indent="-342900" latinLnBrk="1" lvl="0" marL="342900">
              <a:lnSpc>
                <a:spcPct val="90000"/>
              </a:lnSpc>
              <a:spcBef>
                <a:spcPct val="20000"/>
              </a:spcBef>
              <a:spcAft>
                <a:spcPct val="0"/>
              </a:spcAft>
              <a:buSzPct val="100000"/>
              <a:buFontTx/>
              <a:buNone/>
            </a:pPr>
            <a:r>
              <a:rPr altLang="en-US" baseline="0" i="1" lang="en-US" u="none">
                <a:solidFill>
                  <a:srgbClr val="000000"/>
                </a:solidFill>
                <a:latin typeface="Arial" pitchFamily="0" charset="0"/>
                <a:ea typeface="宋体" pitchFamily="0" charset="-122"/>
                <a:sym typeface="Arial" pitchFamily="0" charset="0"/>
              </a:rPr>
              <a:t>                -Capillary endothelium</a:t>
            </a:r>
          </a:p>
          <a:p>
            <a:pPr algn="l" eaLnBrk="1" fontAlgn="base" hangingPunct="1" indent="-342900" latinLnBrk="1" lvl="0" marL="342900">
              <a:lnSpc>
                <a:spcPct val="90000"/>
              </a:lnSpc>
              <a:spcBef>
                <a:spcPct val="20000"/>
              </a:spcBef>
              <a:spcAft>
                <a:spcPct val="0"/>
              </a:spcAft>
              <a:buSzPct val="100000"/>
              <a:buFontTx/>
              <a:buNone/>
            </a:pPr>
            <a:r>
              <a:rPr altLang="en-US" baseline="0" i="1" lang="en-US" u="none">
                <a:solidFill>
                  <a:srgbClr val="000000"/>
                </a:solidFill>
                <a:latin typeface="Arial" pitchFamily="0" charset="0"/>
                <a:ea typeface="宋体" pitchFamily="0" charset="-122"/>
                <a:sym typeface="Arial" pitchFamily="0" charset="0"/>
              </a:rPr>
              <a:t>                -The basement membrane</a:t>
            </a:r>
          </a:p>
          <a:p>
            <a:pPr algn="l" eaLnBrk="1" fontAlgn="base" hangingPunct="1" indent="-342900" latinLnBrk="1" lvl="0" marL="342900">
              <a:lnSpc>
                <a:spcPct val="90000"/>
              </a:lnSpc>
              <a:spcBef>
                <a:spcPct val="20000"/>
              </a:spcBef>
              <a:spcAft>
                <a:spcPct val="0"/>
              </a:spcAft>
              <a:buSzPct val="100000"/>
              <a:buFontTx/>
              <a:buNone/>
            </a:pPr>
            <a:r>
              <a:rPr altLang="en-US" baseline="0" i="1" lang="en-US" u="none">
                <a:solidFill>
                  <a:srgbClr val="000000"/>
                </a:solidFill>
                <a:latin typeface="Arial" pitchFamily="0" charset="0"/>
                <a:ea typeface="宋体" pitchFamily="0" charset="-122"/>
                <a:sym typeface="Arial" pitchFamily="0" charset="0"/>
              </a:rPr>
              <a:t>                -The epithelium of the glomerulus</a:t>
            </a:r>
          </a:p>
          <a:p>
            <a:pPr algn="l" eaLnBrk="1" fontAlgn="base" hangingPunct="1" indent="-342900" latinLnBrk="1" lvl="0" marL="342900">
              <a:lnSpc>
                <a:spcPct val="90000"/>
              </a:lnSpc>
              <a:spcBef>
                <a:spcPct val="20000"/>
              </a:spcBef>
              <a:spcAft>
                <a:spcPct val="0"/>
              </a:spcAft>
              <a:buSzPct val="100000"/>
              <a:buFontTx/>
              <a:buNone/>
            </a:pPr>
            <a:endParaRPr altLang="en-US" baseline="0" i="1"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It prevents filtering of blood cells and plasma proteins</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The filtered fluid undergoes selective re-absorption to form the urine</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Glomerular filtration rate ==== 125mls/min</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9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864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MasterSp="1">
  <p:cSld>
    <p:spTree>
      <p:nvGrpSpPr>
        <p:cNvPr id="448" name=""/>
        <p:cNvGrpSpPr/>
        <p:nvPr/>
      </p:nvGrpSpPr>
      <p:grpSpPr>
        <a:xfrm rot="0">
          <a:off x="0" y="0"/>
          <a:ext cx="0" cy="0"/>
          <a:chOff x="0" y="0"/>
          <a:chExt cx="0" cy="0"/>
        </a:xfrm>
      </p:grpSpPr>
      <p:sp>
        <p:nvSpPr>
          <p:cNvPr id="104894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50" name=""/>
          <p:cNvSpPr/>
          <p:nvPr>
            <p:ph sz="full" idx="1"/>
          </p:nvPr>
        </p:nvSpPr>
        <p:spPr>
          <a:xfrm rot="0">
            <a:off x="457200" y="457200"/>
            <a:ext cx="85344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Clinical manifestations: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Enlarged kidneys(nephromegaly)</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Abdominal or lumbar pain</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Hematuria</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Hypertension</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Palpable renal masses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Oliguria</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Recurrent UTI’s</a:t>
            </a:r>
          </a:p>
          <a:p>
            <a:pPr algn="l" eaLnBrk="1" fontAlgn="base" hangingPunct="1" indent="-342900" lvl="0" marL="342900">
              <a:lnSpc>
                <a:spcPct val="80000"/>
              </a:lnSpc>
              <a:spcBef>
                <a:spcPct val="20000"/>
              </a:spcBef>
              <a:spcAft>
                <a:spcPct val="0"/>
              </a:spcAft>
              <a:buSzPct val="100000"/>
              <a:buFontTx/>
              <a:buAutoNum type="arabicPeriod" startAt="1"/>
            </a:pPr>
            <a:endParaRPr altLang="en-US" baseline="0" sz="25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Management: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There is no known method of preventing progress of the cyst.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Relieve pain in the patient.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Treat hypertension and UTI’s aggressively.</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Initiate dialysis when signs of renal insufficiency appear</a:t>
            </a: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895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MasterSp="1">
  <p:cSld>
    <p:spTree>
      <p:nvGrpSpPr>
        <p:cNvPr id="449" name=""/>
        <p:cNvGrpSpPr/>
        <p:nvPr/>
      </p:nvGrpSpPr>
      <p:grpSpPr>
        <a:xfrm rot="0">
          <a:off x="0" y="0"/>
          <a:ext cx="0" cy="0"/>
          <a:chOff x="0" y="0"/>
          <a:chExt cx="0" cy="0"/>
        </a:xfrm>
      </p:grpSpPr>
      <p:sp>
        <p:nvSpPr>
          <p:cNvPr id="104895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53" name=""/>
          <p:cNvSpPr/>
          <p:nvPr>
            <p:ph sz="full" idx="1"/>
          </p:nvPr>
        </p:nvSpPr>
        <p:spPr>
          <a:xfrm rot="0">
            <a:off x="457200" y="1371600"/>
            <a:ext cx="8229600" cy="4953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Advice patient to avoid sports &amp; occupations that present a risk of trauma to the kidney to avoid rupturing the cysts.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If the cyst is large and unilateral, it can be drained percutaneously.</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5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MasterSp="1">
  <p:cSld>
    <p:spTree>
      <p:nvGrpSpPr>
        <p:cNvPr id="450" name=""/>
        <p:cNvGrpSpPr/>
        <p:nvPr/>
      </p:nvGrpSpPr>
      <p:grpSpPr>
        <a:xfrm rot="0">
          <a:off x="0" y="0"/>
          <a:ext cx="0" cy="0"/>
          <a:chOff x="0" y="0"/>
          <a:chExt cx="0" cy="0"/>
        </a:xfrm>
      </p:grpSpPr>
      <p:sp>
        <p:nvSpPr>
          <p:cNvPr id="1048955" name=""/>
          <p:cNvSpPr/>
          <p:nvPr>
            <p:ph type="title" sz="full" idx="0"/>
          </p:nvPr>
        </p:nvSpPr>
        <p:spPr>
          <a:xfrm rot="0">
            <a:off x="457200" y="0"/>
            <a:ext cx="8229600" cy="100965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Arial" pitchFamily="0" charset="0"/>
                <a:ea typeface="宋体" pitchFamily="0" charset="-122"/>
                <a:sym typeface="Arial" pitchFamily="0" charset="0"/>
              </a:rPr>
              <a:t>RENAL FAILURE</a:t>
            </a:r>
          </a:p>
        </p:txBody>
      </p:sp>
      <p:sp>
        <p:nvSpPr>
          <p:cNvPr id="1048956" name=""/>
          <p:cNvSpPr/>
          <p:nvPr>
            <p:ph sz="full" idx="1"/>
          </p:nvPr>
        </p:nvSpPr>
        <p:spPr>
          <a:xfrm rot="0">
            <a:off x="457200" y="1311275"/>
            <a:ext cx="8229600" cy="5410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Arial" pitchFamily="0" charset="0"/>
                <a:ea typeface="Times New Roman" pitchFamily="18" charset="0"/>
                <a:sym typeface="Arial" pitchFamily="0" charset="0"/>
              </a:rPr>
              <a:t>Temporary or permanent </a:t>
            </a:r>
            <a:r>
              <a:rPr altLang="en-US" baseline="0" lang="sw-KE" u="sng">
                <a:solidFill>
                  <a:srgbClr val="000000"/>
                </a:solidFill>
                <a:latin typeface="Arial" pitchFamily="0" charset="0"/>
                <a:ea typeface="Times New Roman" pitchFamily="18" charset="0"/>
                <a:sym typeface="Arial" pitchFamily="0" charset="0"/>
              </a:rPr>
              <a:t>damage</a:t>
            </a:r>
            <a:r>
              <a:rPr altLang="en-US" baseline="0" lang="sw-KE" u="none">
                <a:solidFill>
                  <a:srgbClr val="000000"/>
                </a:solidFill>
                <a:latin typeface="Arial" pitchFamily="0" charset="0"/>
                <a:ea typeface="Times New Roman" pitchFamily="18" charset="0"/>
                <a:sym typeface="Arial" pitchFamily="0" charset="0"/>
              </a:rPr>
              <a:t> to the kidneys that results in </a:t>
            </a:r>
            <a:r>
              <a:rPr altLang="en-US" baseline="0" lang="sw-KE" u="sng">
                <a:solidFill>
                  <a:srgbClr val="000000"/>
                </a:solidFill>
                <a:latin typeface="Arial" pitchFamily="0" charset="0"/>
                <a:ea typeface="Times New Roman" pitchFamily="18" charset="0"/>
                <a:sym typeface="Arial" pitchFamily="0" charset="0"/>
              </a:rPr>
              <a:t>loss of normal kidney functions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The substances normally eliminated in the urine accumulate in the body fluids as a result of impaired renal excretion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This leads to disruption in endocrine, metabolic, fluid and electrolytes, acid and base balance</a:t>
            </a:r>
          </a:p>
        </p:txBody>
      </p:sp>
      <p:sp>
        <p:nvSpPr>
          <p:cNvPr id="104895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MasterSp="1">
  <p:cSld>
    <p:spTree>
      <p:nvGrpSpPr>
        <p:cNvPr id="451" name=""/>
        <p:cNvGrpSpPr/>
        <p:nvPr/>
      </p:nvGrpSpPr>
      <p:grpSpPr>
        <a:xfrm rot="0">
          <a:off x="0" y="0"/>
          <a:ext cx="0" cy="0"/>
          <a:chOff x="0" y="0"/>
          <a:chExt cx="0" cy="0"/>
        </a:xfrm>
      </p:grpSpPr>
      <p:sp>
        <p:nvSpPr>
          <p:cNvPr id="104895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Arial" pitchFamily="0" charset="0"/>
                <a:ea typeface="宋体" pitchFamily="0" charset="-122"/>
                <a:sym typeface="Arial" pitchFamily="0" charset="0"/>
              </a:rPr>
              <a:t>Types</a:t>
            </a:r>
          </a:p>
        </p:txBody>
      </p:sp>
      <p:sp>
        <p:nvSpPr>
          <p:cNvPr id="1048959"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endParaRPr altLang="en-US" baseline="0" sz="36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sz="3600" lang="en-US" u="none">
                <a:solidFill>
                  <a:srgbClr val="000000"/>
                </a:solidFill>
                <a:latin typeface="Arial" pitchFamily="0" charset="0"/>
                <a:ea typeface="宋体" pitchFamily="0" charset="-122"/>
                <a:sym typeface="Arial" pitchFamily="0" charset="0"/>
              </a:rPr>
              <a:t>ACUTE RENAL FAILURE  (ARF)</a:t>
            </a:r>
          </a:p>
          <a:p>
            <a:pPr algn="l" eaLnBrk="1" fontAlgn="base" hangingPunct="1" indent="-342900" lvl="0" marL="342900">
              <a:lnSpc>
                <a:spcPct val="100000"/>
              </a:lnSpc>
              <a:spcBef>
                <a:spcPct val="20000"/>
              </a:spcBef>
              <a:spcAft>
                <a:spcPct val="0"/>
              </a:spcAft>
              <a:buSzPct val="100000"/>
              <a:buFontTx/>
              <a:buChar char="•"/>
            </a:pPr>
            <a:r>
              <a:rPr altLang="en-US" baseline="0" sz="3600" lang="en-US" u="none">
                <a:solidFill>
                  <a:srgbClr val="000000"/>
                </a:solidFill>
                <a:latin typeface="Arial" pitchFamily="0" charset="0"/>
                <a:ea typeface="宋体" pitchFamily="0" charset="-122"/>
                <a:sym typeface="Arial" pitchFamily="0" charset="0"/>
              </a:rPr>
              <a:t>CHRONIC RENAL FAILURE (CRF)</a:t>
            </a:r>
          </a:p>
        </p:txBody>
      </p:sp>
      <p:sp>
        <p:nvSpPr>
          <p:cNvPr id="104896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MasterSp="1">
  <p:cSld>
    <p:spTree>
      <p:nvGrpSpPr>
        <p:cNvPr id="452" name=""/>
        <p:cNvGrpSpPr/>
        <p:nvPr/>
      </p:nvGrpSpPr>
      <p:grpSpPr>
        <a:xfrm rot="0">
          <a:off x="0" y="0"/>
          <a:ext cx="0" cy="0"/>
          <a:chOff x="0" y="0"/>
          <a:chExt cx="0" cy="0"/>
        </a:xfrm>
      </p:grpSpPr>
      <p:sp>
        <p:nvSpPr>
          <p:cNvPr id="1048961" name=""/>
          <p:cNvSpPr/>
          <p:nvPr>
            <p:ph type="title" sz="full" idx="0"/>
          </p:nvPr>
        </p:nvSpPr>
        <p:spPr>
          <a:xfrm rot="0">
            <a:off x="381000" y="22860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ACUTE RENAL FAILURE  (ARF)</a:t>
            </a:r>
          </a:p>
        </p:txBody>
      </p:sp>
      <p:sp>
        <p:nvSpPr>
          <p:cNvPr id="1048962" name=""/>
          <p:cNvSpPr/>
          <p:nvPr>
            <p:ph sz="full" idx="1"/>
          </p:nvPr>
        </p:nvSpPr>
        <p:spPr>
          <a:xfrm rot="0">
            <a:off x="381000" y="1447800"/>
            <a:ext cx="8534400" cy="5029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Arial" pitchFamily="0" charset="0"/>
                <a:ea typeface="Times New Roman" pitchFamily="18" charset="0"/>
                <a:sym typeface="Arial" pitchFamily="0" charset="0"/>
              </a:rPr>
              <a:t>Relatively sudden  and almost complete loss of  kidney </a:t>
            </a:r>
            <a:r>
              <a:rPr altLang="en-US" baseline="0" lang="sw-KE" u="none">
                <a:solidFill>
                  <a:srgbClr val="000000"/>
                </a:solidFill>
                <a:latin typeface="Arial" pitchFamily="0" charset="0"/>
                <a:ea typeface="Times New Roman" pitchFamily="18" charset="0"/>
                <a:sym typeface="Arial" pitchFamily="0" charset="0"/>
              </a:rPr>
              <a:t> filtration function over a period of hours to days </a:t>
            </a:r>
            <a:r>
              <a:rPr altLang="en-US" baseline="0" lang="en-US" u="none">
                <a:solidFill>
                  <a:srgbClr val="000000"/>
                </a:solidFill>
                <a:latin typeface="Arial" pitchFamily="0" charset="0"/>
                <a:ea typeface="Times New Roman" pitchFamily="18" charset="0"/>
                <a:sym typeface="Arial" pitchFamily="0" charset="0"/>
              </a:rPr>
              <a:t>that is potentially reversible. </a:t>
            </a:r>
          </a:p>
          <a:p>
            <a:pPr algn="l" eaLnBrk="1" fontAlgn="base" hangingPunct="1" indent="-342900" lvl="0" marL="342900">
              <a:lnSpc>
                <a:spcPct val="100000"/>
              </a:lnSpc>
              <a:spcBef>
                <a:spcPct val="0"/>
              </a:spcBef>
              <a:spcAft>
                <a:spcPct val="0"/>
              </a:spcAft>
              <a:buSzPct val="100000"/>
              <a:buFontTx/>
              <a:buChar char="•"/>
            </a:pPr>
            <a:endParaRPr altLang="en-US" baseline="0" lang="en-US" u="none">
              <a:solidFill>
                <a:srgbClr val="000000"/>
              </a:solidFill>
              <a:latin typeface="Arial" pitchFamily="0"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Arial" pitchFamily="0" charset="0"/>
                <a:ea typeface="Times New Roman" pitchFamily="18" charset="0"/>
                <a:sym typeface="Arial" pitchFamily="0" charset="0"/>
              </a:rPr>
              <a:t>It is characterized  by anuria &lt; 50 - 100 ml /24hrs or  oliguria &lt; 400ml /24hrs</a:t>
            </a:r>
            <a:r>
              <a:rPr altLang="en-US" baseline="0" b="1" lang="en-US" u="none">
                <a:solidFill>
                  <a:srgbClr val="000000"/>
                </a:solidFill>
                <a:latin typeface="Arial" pitchFamily="0" charset="0"/>
                <a:ea typeface="Times New Roman" pitchFamily="18" charset="0"/>
                <a:sym typeface="Arial" pitchFamily="0" charset="0"/>
              </a:rPr>
              <a:t>( which is more common</a:t>
            </a:r>
            <a:r>
              <a:rPr altLang="en-US" baseline="0" lang="en-US" u="none">
                <a:solidFill>
                  <a:srgbClr val="000000"/>
                </a:solidFill>
                <a:latin typeface="Arial" pitchFamily="0" charset="0"/>
                <a:ea typeface="Times New Roman" pitchFamily="18" charset="0"/>
                <a:sym typeface="Arial" pitchFamily="0" charset="0"/>
              </a:rPr>
              <a:t>)</a:t>
            </a:r>
          </a:p>
          <a:p>
            <a:pPr algn="l" eaLnBrk="1" fontAlgn="base" hangingPunct="1" indent="-342900" lvl="0" marL="342900">
              <a:lnSpc>
                <a:spcPct val="100000"/>
              </a:lnSpc>
              <a:spcBef>
                <a:spcPct val="0"/>
              </a:spcBef>
              <a:spcAft>
                <a:spcPct val="0"/>
              </a:spcAft>
              <a:buSzPct val="100000"/>
              <a:buFontTx/>
              <a:buChar char="•"/>
            </a:pPr>
            <a:endParaRPr altLang="en-US" baseline="0" lang="en-US" u="none">
              <a:solidFill>
                <a:srgbClr val="000000"/>
              </a:solidFill>
              <a:latin typeface="Arial" pitchFamily="0"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Arial" pitchFamily="0" charset="0"/>
                <a:ea typeface="Times New Roman" pitchFamily="18" charset="0"/>
                <a:sym typeface="Arial" pitchFamily="0" charset="0"/>
              </a:rPr>
              <a:t>But urine output can be </a:t>
            </a:r>
            <a:r>
              <a:rPr altLang="en-US" baseline="0" b="1" lang="en-US" u="none">
                <a:solidFill>
                  <a:srgbClr val="000000"/>
                </a:solidFill>
                <a:latin typeface="Arial" pitchFamily="0" charset="0"/>
                <a:ea typeface="Times New Roman" pitchFamily="18" charset="0"/>
                <a:sym typeface="Arial" pitchFamily="0" charset="0"/>
              </a:rPr>
              <a:t>normal or high </a:t>
            </a:r>
          </a:p>
          <a:p>
            <a:pPr algn="l" eaLnBrk="1" fontAlgn="base" hangingPunct="1" indent="-342900" lvl="0" marL="342900">
              <a:lnSpc>
                <a:spcPct val="100000"/>
              </a:lnSpc>
              <a:spcBef>
                <a:spcPct val="0"/>
              </a:spcBef>
              <a:spcAft>
                <a:spcPct val="0"/>
              </a:spcAft>
              <a:buSzPct val="100000"/>
              <a:buFontTx/>
              <a:buChar char="•"/>
            </a:pPr>
            <a:endParaRPr altLang="en-US" baseline="0" lang="en-US" u="none">
              <a:solidFill>
                <a:srgbClr val="000000"/>
              </a:solidFill>
              <a:latin typeface="Arial" pitchFamily="0"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6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Sp="1">
  <p:cSld>
    <p:spTree>
      <p:nvGrpSpPr>
        <p:cNvPr id="453" name=""/>
        <p:cNvGrpSpPr/>
        <p:nvPr/>
      </p:nvGrpSpPr>
      <p:grpSpPr>
        <a:xfrm rot="0">
          <a:off x="0" y="0"/>
          <a:ext cx="0" cy="0"/>
          <a:chOff x="0" y="0"/>
          <a:chExt cx="0" cy="0"/>
        </a:xfrm>
      </p:grpSpPr>
      <p:sp>
        <p:nvSpPr>
          <p:cNvPr id="104896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65" name=""/>
          <p:cNvSpPr/>
          <p:nvPr>
            <p:ph sz="full" idx="1"/>
          </p:nvPr>
        </p:nvSpPr>
        <p:spPr>
          <a:xfrm rot="0">
            <a:off x="457200" y="457200"/>
            <a:ext cx="82296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endParaRPr altLang="en-US" baseline="0" sz="28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Regardless of the volume of urine excreted, there is a rising serum creatinine , BUN levels and retention of other metabolic waste products </a:t>
            </a:r>
            <a:r>
              <a:rPr altLang="en-US" baseline="0" b="1" lang="en-US" u="none">
                <a:solidFill>
                  <a:srgbClr val="000000"/>
                </a:solidFill>
                <a:latin typeface="Times New Roman" pitchFamily="18" charset="0"/>
                <a:ea typeface="Times New Roman" pitchFamily="18" charset="0"/>
                <a:sym typeface="Arial" pitchFamily="0" charset="0"/>
              </a:rPr>
              <a:t>(azotemia</a:t>
            </a:r>
            <a:r>
              <a:rPr altLang="en-US" baseline="0" lang="en-US" u="none">
                <a:solidFill>
                  <a:srgbClr val="000000"/>
                </a:solidFill>
                <a:latin typeface="Times New Roman" pitchFamily="18" charset="0"/>
                <a:ea typeface="Times New Roman" pitchFamily="18" charset="0"/>
                <a:sym typeface="Arial" pitchFamily="0" charset="0"/>
              </a:rPr>
              <a:t>) normally excreted by the kidneys</a:t>
            </a:r>
          </a:p>
          <a:p>
            <a:pPr algn="l" eaLnBrk="1" fontAlgn="base" hangingPunct="1" indent="-342900" latinLnBrk="1" lvl="0" marL="34290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Therefore current </a:t>
            </a:r>
            <a:r>
              <a:rPr altLang="en-US" baseline="0" b="1" lang="en-US" u="none">
                <a:solidFill>
                  <a:srgbClr val="000000"/>
                </a:solidFill>
                <a:latin typeface="Times New Roman" pitchFamily="18" charset="0"/>
                <a:ea typeface="Times New Roman" pitchFamily="18" charset="0"/>
                <a:sym typeface="Arial" pitchFamily="0" charset="0"/>
              </a:rPr>
              <a:t>definitions</a:t>
            </a:r>
            <a:r>
              <a:rPr altLang="en-US" baseline="0" lang="en-US" u="none">
                <a:solidFill>
                  <a:srgbClr val="000000"/>
                </a:solidFill>
                <a:latin typeface="Times New Roman" pitchFamily="18" charset="0"/>
                <a:ea typeface="Times New Roman" pitchFamily="18" charset="0"/>
                <a:sym typeface="Arial" pitchFamily="0" charset="0"/>
              </a:rPr>
              <a:t>  emphasize on a measurable increase in the serum creatinine (Cr) concentration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Retention of potassium is the most life-threatening effect of renal failure.</a:t>
            </a:r>
          </a:p>
          <a:p>
            <a:pPr algn="l" eaLnBrk="1" fontAlgn="base" hangingPunct="1" indent="-342900" lvl="0" marL="342900">
              <a:lnSpc>
                <a:spcPct val="100000"/>
              </a:lnSpc>
              <a:spcBef>
                <a:spcPct val="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6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MasterSp="1">
  <p:cSld>
    <p:spTree>
      <p:nvGrpSpPr>
        <p:cNvPr id="454" name=""/>
        <p:cNvGrpSpPr/>
        <p:nvPr/>
      </p:nvGrpSpPr>
      <p:grpSpPr>
        <a:xfrm rot="0">
          <a:off x="0" y="0"/>
          <a:ext cx="0" cy="0"/>
          <a:chOff x="0" y="0"/>
          <a:chExt cx="0" cy="0"/>
        </a:xfrm>
      </p:grpSpPr>
      <p:sp>
        <p:nvSpPr>
          <p:cNvPr id="104896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68" name=""/>
          <p:cNvSpPr/>
          <p:nvPr>
            <p:ph sz="full" idx="1"/>
          </p:nvPr>
        </p:nvSpPr>
        <p:spPr>
          <a:xfrm rot="0">
            <a:off x="457200" y="609600"/>
            <a:ext cx="82296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Clinical Classification </a:t>
            </a:r>
          </a:p>
          <a:p>
            <a:pPr algn="l" eaLnBrk="1" fontAlgn="base" hangingPunct="1" indent="-342900" lvl="0" marL="342900">
              <a:lnSpc>
                <a:spcPct val="100000"/>
              </a:lnSpc>
              <a:spcBef>
                <a:spcPct val="0"/>
              </a:spcBef>
              <a:spcAft>
                <a:spcPct val="0"/>
              </a:spcAft>
              <a:buSzPct val="100000"/>
              <a:buFontTx/>
              <a:buChar char="•"/>
            </a:pPr>
            <a:endParaRPr altLang="en-US" baseline="0" b="1"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b="1" lang="en-US" u="none">
                <a:solidFill>
                  <a:srgbClr val="000000"/>
                </a:solidFill>
                <a:latin typeface="Times New Roman" pitchFamily="18" charset="0"/>
                <a:ea typeface="Times New Roman" pitchFamily="18" charset="0"/>
                <a:sym typeface="Arial" pitchFamily="0" charset="0"/>
              </a:rPr>
              <a:t>Pre-renal</a:t>
            </a:r>
            <a:r>
              <a:rPr altLang="en-US" baseline="0" lang="en-US" u="none">
                <a:solidFill>
                  <a:srgbClr val="000000"/>
                </a:solidFill>
                <a:latin typeface="Times New Roman" pitchFamily="18" charset="0"/>
                <a:ea typeface="Times New Roman" pitchFamily="18" charset="0"/>
                <a:sym typeface="Arial" pitchFamily="0" charset="0"/>
              </a:rPr>
              <a:t>:Impaired  renal blood flow → to decreased Glomerular perfusion and filtration</a:t>
            </a:r>
          </a:p>
          <a:p>
            <a:pPr algn="l" eaLnBrk="1" fontAlgn="base" hangingPunct="1" indent="-342900" latinLnBrk="1" lvl="0" marL="34290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b="1" lang="en-US" u="none">
                <a:solidFill>
                  <a:srgbClr val="000000"/>
                </a:solidFill>
                <a:latin typeface="Times New Roman" pitchFamily="18" charset="0"/>
                <a:ea typeface="Times New Roman" pitchFamily="18" charset="0"/>
                <a:sym typeface="Arial" pitchFamily="0" charset="0"/>
              </a:rPr>
              <a:t>Intrarenal </a:t>
            </a:r>
            <a:r>
              <a:rPr altLang="en-US" baseline="0" lang="en-US" u="none">
                <a:solidFill>
                  <a:srgbClr val="000000"/>
                </a:solidFill>
                <a:latin typeface="Times New Roman" pitchFamily="18" charset="0"/>
                <a:ea typeface="Times New Roman" pitchFamily="18" charset="0"/>
                <a:sym typeface="Arial" pitchFamily="0" charset="0"/>
              </a:rPr>
              <a:t>(intrinsic renal disease)-actual damage to renal tissue leading to dysfunctional nephron</a:t>
            </a:r>
          </a:p>
          <a:p>
            <a:pPr algn="l" eaLnBrk="1" fontAlgn="base" hangingPunct="1" indent="-342900" latinLnBrk="1" lvl="0" marL="34290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b="1" lang="en-US" u="none">
                <a:solidFill>
                  <a:srgbClr val="000000"/>
                </a:solidFill>
                <a:latin typeface="Times New Roman" pitchFamily="18" charset="0"/>
                <a:ea typeface="Times New Roman" pitchFamily="18" charset="0"/>
                <a:sym typeface="Arial" pitchFamily="0" charset="0"/>
              </a:rPr>
              <a:t>Post-renal</a:t>
            </a:r>
            <a:r>
              <a:rPr altLang="en-US" baseline="0" lang="en-US" u="none">
                <a:solidFill>
                  <a:srgbClr val="000000"/>
                </a:solidFill>
                <a:latin typeface="Times New Roman" pitchFamily="18" charset="0"/>
                <a:ea typeface="Times New Roman" pitchFamily="18" charset="0"/>
                <a:sym typeface="Arial" pitchFamily="0" charset="0"/>
              </a:rPr>
              <a:t>- involve mechanical obstruction to urine outflow</a:t>
            </a:r>
          </a:p>
          <a:p>
            <a:pPr algn="l" eaLnBrk="1" fontAlgn="base" hangingPunct="1" indent="-342900" lvl="0" marL="342900">
              <a:lnSpc>
                <a:spcPct val="100000"/>
              </a:lnSpc>
              <a:spcBef>
                <a:spcPct val="20000"/>
              </a:spcBef>
              <a:spcAft>
                <a:spcPct val="0"/>
              </a:spcAft>
              <a:buSzPct val="100000"/>
              <a:buFontTx/>
              <a:buChar char="•"/>
            </a:pPr>
            <a:endParaRPr altLang="en-US" baseline="0"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6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Sp="1">
  <p:cSld>
    <p:spTree>
      <p:nvGrpSpPr>
        <p:cNvPr id="455" name=""/>
        <p:cNvGrpSpPr/>
        <p:nvPr/>
      </p:nvGrpSpPr>
      <p:grpSpPr>
        <a:xfrm rot="0">
          <a:off x="0" y="0"/>
          <a:ext cx="0" cy="0"/>
          <a:chOff x="0" y="0"/>
          <a:chExt cx="0" cy="0"/>
        </a:xfrm>
      </p:grpSpPr>
      <p:sp>
        <p:nvSpPr>
          <p:cNvPr id="104897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71" name=""/>
          <p:cNvSpPr/>
          <p:nvPr>
            <p:ph sz="full" idx="1"/>
          </p:nvPr>
        </p:nvSpPr>
        <p:spPr>
          <a:xfrm rot="0">
            <a:off x="304800" y="228600"/>
            <a:ext cx="86106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514350" latinLnBrk="1" lvl="0" marL="514350">
              <a:lnSpc>
                <a:spcPct val="9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PRE RENAL </a:t>
            </a:r>
          </a:p>
          <a:p>
            <a:pPr algn="l" eaLnBrk="1" fontAlgn="base" hangingPunct="1" indent="-514350" lvl="0" marL="51435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It results from impaired blood flow to the kidney causing hypo perfusion of the kidney &amp; reduced glomerular filtration rate.</a:t>
            </a:r>
          </a:p>
          <a:p>
            <a:pPr algn="l" eaLnBrk="1" fontAlgn="base" hangingPunct="1" indent="-514350" lvl="0" marL="51435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Common  clinical situations that can cause pre renal ARF are</a:t>
            </a:r>
          </a:p>
          <a:p>
            <a:pPr algn="l" eaLnBrk="1" fontAlgn="base" hangingPunct="1" indent="-514350" latinLnBrk="1" lvl="0" marL="514350">
              <a:lnSpc>
                <a:spcPct val="9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514350" latinLnBrk="1" lvl="0" marL="514350">
              <a:lnSpc>
                <a:spcPct val="90000"/>
              </a:lnSpc>
              <a:spcBef>
                <a:spcPct val="20000"/>
              </a:spcBef>
              <a:spcAft>
                <a:spcPct val="0"/>
              </a:spcAft>
              <a:buSzPct val="100000"/>
              <a:buFontTx/>
              <a:buNone/>
            </a:pPr>
            <a:r>
              <a:rPr altLang="en-US" baseline="0" lang="sw-KE" u="none">
                <a:solidFill>
                  <a:srgbClr val="000000"/>
                </a:solidFill>
                <a:latin typeface="Times New Roman" pitchFamily="18" charset="0"/>
                <a:ea typeface="Times New Roman" pitchFamily="18" charset="0"/>
                <a:sym typeface="Arial" pitchFamily="0" charset="0"/>
              </a:rPr>
              <a:t>a). Hypovoleamia</a:t>
            </a:r>
          </a:p>
          <a:p>
            <a:pPr algn="l" fontAlgn="base" indent="-285750" lvl="1" marL="742950">
              <a:lnSpc>
                <a:spcPct val="90000"/>
              </a:lnSpc>
              <a:spcBef>
                <a:spcPct val="20000"/>
              </a:spcBef>
              <a:spcAft>
                <a:spcPct val="0"/>
              </a:spcAft>
              <a:buSzPct val="100000"/>
              <a:buFont typeface="Wingdings" pitchFamily="2" charset="2"/>
              <a:buChar char="Ø"/>
            </a:pPr>
            <a:r>
              <a:rPr altLang="en-US" baseline="0" i="1" lang="sw-KE" u="none">
                <a:solidFill>
                  <a:srgbClr val="000000"/>
                </a:solidFill>
                <a:latin typeface="Times New Roman" pitchFamily="18" charset="0"/>
                <a:ea typeface="Times New Roman" pitchFamily="18" charset="0"/>
                <a:sym typeface="Arial" pitchFamily="0" charset="0"/>
              </a:rPr>
              <a:t>Renal losses (diuretics, polyuria) </a:t>
            </a:r>
          </a:p>
          <a:p>
            <a:pPr algn="l" fontAlgn="base" indent="-285750" lvl="1" marL="742950">
              <a:lnSpc>
                <a:spcPct val="90000"/>
              </a:lnSpc>
              <a:spcBef>
                <a:spcPct val="20000"/>
              </a:spcBef>
              <a:spcAft>
                <a:spcPct val="0"/>
              </a:spcAft>
              <a:buSzPct val="100000"/>
              <a:buFont typeface="Wingdings" pitchFamily="2" charset="2"/>
              <a:buChar char="Ø"/>
            </a:pPr>
            <a:r>
              <a:rPr altLang="en-US" baseline="0" i="1" lang="sw-KE" u="none">
                <a:solidFill>
                  <a:srgbClr val="000000"/>
                </a:solidFill>
                <a:latin typeface="Times New Roman" pitchFamily="18" charset="0"/>
                <a:ea typeface="Times New Roman" pitchFamily="18" charset="0"/>
                <a:sym typeface="Arial" pitchFamily="0" charset="0"/>
              </a:rPr>
              <a:t>GI losses (vomiting, diarrhea) </a:t>
            </a:r>
          </a:p>
          <a:p>
            <a:pPr algn="l" fontAlgn="base" indent="-285750" lvl="1" marL="742950">
              <a:lnSpc>
                <a:spcPct val="90000"/>
              </a:lnSpc>
              <a:spcBef>
                <a:spcPct val="20000"/>
              </a:spcBef>
              <a:spcAft>
                <a:spcPct val="0"/>
              </a:spcAft>
              <a:buSzPct val="100000"/>
              <a:buFont typeface="Wingdings" pitchFamily="2" charset="2"/>
              <a:buChar char="Ø"/>
            </a:pPr>
            <a:r>
              <a:rPr altLang="en-US" baseline="0" i="1" lang="sw-KE" u="none">
                <a:solidFill>
                  <a:srgbClr val="000000"/>
                </a:solidFill>
                <a:latin typeface="Times New Roman" pitchFamily="18" charset="0"/>
                <a:ea typeface="Times New Roman" pitchFamily="18" charset="0"/>
                <a:sym typeface="Arial" pitchFamily="0" charset="0"/>
              </a:rPr>
              <a:t>Cutaneous losses (burns, Stevens-Johnson syndrome) </a:t>
            </a:r>
          </a:p>
          <a:p>
            <a:pPr algn="l" fontAlgn="base" indent="-285750" lvl="1" marL="742950">
              <a:lnSpc>
                <a:spcPct val="90000"/>
              </a:lnSpc>
              <a:spcBef>
                <a:spcPct val="20000"/>
              </a:spcBef>
              <a:spcAft>
                <a:spcPct val="0"/>
              </a:spcAft>
              <a:buSzPct val="100000"/>
              <a:buFont typeface="Wingdings" pitchFamily="2" charset="2"/>
              <a:buChar char="Ø"/>
            </a:pPr>
            <a:r>
              <a:rPr altLang="en-US" baseline="0" i="1" lang="sw-KE" u="none">
                <a:solidFill>
                  <a:srgbClr val="000000"/>
                </a:solidFill>
                <a:latin typeface="Times New Roman" pitchFamily="18" charset="0"/>
                <a:ea typeface="Times New Roman" pitchFamily="18" charset="0"/>
                <a:sym typeface="Arial" pitchFamily="0" charset="0"/>
              </a:rPr>
              <a:t>Hemorrhage</a:t>
            </a:r>
          </a:p>
          <a:p>
            <a:pPr algn="l" eaLnBrk="1" fontAlgn="base" hangingPunct="1" indent="-514350" lvl="0" marL="51435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7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MasterSp="1">
  <p:cSld>
    <p:spTree>
      <p:nvGrpSpPr>
        <p:cNvPr id="456" name=""/>
        <p:cNvGrpSpPr/>
        <p:nvPr/>
      </p:nvGrpSpPr>
      <p:grpSpPr>
        <a:xfrm rot="0">
          <a:off x="0" y="0"/>
          <a:ext cx="0" cy="0"/>
          <a:chOff x="0" y="0"/>
          <a:chExt cx="0" cy="0"/>
        </a:xfrm>
      </p:grpSpPr>
      <p:sp>
        <p:nvSpPr>
          <p:cNvPr id="104897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74" name=""/>
          <p:cNvSpPr/>
          <p:nvPr>
            <p:ph sz="full" idx="1"/>
          </p:nvPr>
        </p:nvSpPr>
        <p:spPr>
          <a:xfrm rot="0">
            <a:off x="228600" y="609600"/>
            <a:ext cx="87630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sz="2400" lang="sw-KE" u="none">
                <a:solidFill>
                  <a:srgbClr val="000000"/>
                </a:solidFill>
                <a:latin typeface="Times New Roman" pitchFamily="18" charset="0"/>
                <a:ea typeface="Times New Roman" pitchFamily="18" charset="0"/>
                <a:sym typeface="Arial" pitchFamily="0" charset="0"/>
              </a:rPr>
              <a:t>b). Decreased cardiac output </a:t>
            </a:r>
          </a:p>
          <a:p>
            <a:pPr algn="l" fontAlgn="base" indent="-285750" lvl="1" marL="742950">
              <a:lnSpc>
                <a:spcPct val="100000"/>
              </a:lnSpc>
              <a:spcBef>
                <a:spcPct val="0"/>
              </a:spcBef>
              <a:spcAft>
                <a:spcPct val="0"/>
              </a:spcAft>
              <a:buSzPct val="100000"/>
              <a:buFont typeface="Wingdings" pitchFamily="2" charset="2"/>
              <a:buChar char="§"/>
            </a:pPr>
            <a:r>
              <a:rPr altLang="en-US" baseline="0" i="1" lang="sw-KE" u="none">
                <a:solidFill>
                  <a:srgbClr val="000000"/>
                </a:solidFill>
                <a:latin typeface="Times New Roman" pitchFamily="18" charset="0"/>
                <a:ea typeface="Times New Roman" pitchFamily="18" charset="0"/>
                <a:sym typeface="Arial" pitchFamily="0" charset="0"/>
              </a:rPr>
              <a:t>Heart failure, myocardial infarction, cardiogenic shock</a:t>
            </a:r>
          </a:p>
          <a:p>
            <a:pPr algn="l" fontAlgn="base" indent="-285750" lvl="1" marL="742950">
              <a:lnSpc>
                <a:spcPct val="100000"/>
              </a:lnSpc>
              <a:spcBef>
                <a:spcPct val="0"/>
              </a:spcBef>
              <a:spcAft>
                <a:spcPct val="0"/>
              </a:spcAft>
              <a:buSzPct val="100000"/>
              <a:buFont typeface="Wingdings" pitchFamily="2" charset="2"/>
              <a:buChar char="§"/>
            </a:pPr>
            <a:r>
              <a:rPr altLang="en-US" baseline="0" i="1" lang="sw-KE" u="none">
                <a:solidFill>
                  <a:srgbClr val="000000"/>
                </a:solidFill>
                <a:latin typeface="Times New Roman" pitchFamily="18" charset="0"/>
                <a:ea typeface="Times New Roman" pitchFamily="18" charset="0"/>
                <a:sym typeface="Arial" pitchFamily="0" charset="0"/>
              </a:rPr>
              <a:t>Pulmonary embolus </a:t>
            </a:r>
          </a:p>
          <a:p>
            <a:pPr algn="l" fontAlgn="base" indent="-285750" lvl="1" marL="742950">
              <a:lnSpc>
                <a:spcPct val="100000"/>
              </a:lnSpc>
              <a:spcBef>
                <a:spcPct val="0"/>
              </a:spcBef>
              <a:spcAft>
                <a:spcPct val="0"/>
              </a:spcAft>
              <a:buSzPct val="100000"/>
              <a:buFont typeface="Wingdings" pitchFamily="2" charset="2"/>
              <a:buChar char="§"/>
            </a:pPr>
            <a:r>
              <a:rPr altLang="en-US" baseline="0" i="1" lang="sw-KE" u="none">
                <a:solidFill>
                  <a:srgbClr val="000000"/>
                </a:solidFill>
                <a:latin typeface="Times New Roman" pitchFamily="18" charset="0"/>
                <a:ea typeface="Times New Roman" pitchFamily="18" charset="0"/>
                <a:sym typeface="Arial" pitchFamily="0" charset="0"/>
              </a:rPr>
              <a:t>Acute myocardial infarction </a:t>
            </a:r>
          </a:p>
          <a:p>
            <a:pPr algn="l" fontAlgn="base" indent="-285750" lvl="1" marL="742950">
              <a:lnSpc>
                <a:spcPct val="100000"/>
              </a:lnSpc>
              <a:spcBef>
                <a:spcPct val="0"/>
              </a:spcBef>
              <a:spcAft>
                <a:spcPct val="0"/>
              </a:spcAft>
              <a:buSzPct val="100000"/>
              <a:buFont typeface="Wingdings" pitchFamily="2" charset="2"/>
              <a:buChar char="§"/>
            </a:pPr>
            <a:r>
              <a:rPr altLang="en-US" baseline="0" i="1" lang="sw-KE" u="none">
                <a:solidFill>
                  <a:srgbClr val="000000"/>
                </a:solidFill>
                <a:latin typeface="Times New Roman" pitchFamily="18" charset="0"/>
                <a:ea typeface="Times New Roman" pitchFamily="18" charset="0"/>
                <a:sym typeface="Arial" pitchFamily="0" charset="0"/>
              </a:rPr>
              <a:t>Severe valvular disease </a:t>
            </a:r>
          </a:p>
          <a:p>
            <a:pPr algn="l" fontAlgn="base" indent="-285750" lvl="1" marL="742950">
              <a:lnSpc>
                <a:spcPct val="100000"/>
              </a:lnSpc>
              <a:spcBef>
                <a:spcPct val="0"/>
              </a:spcBef>
              <a:spcAft>
                <a:spcPct val="0"/>
              </a:spcAft>
              <a:buSzPct val="100000"/>
              <a:buFont typeface="Wingdings" pitchFamily="2" charset="2"/>
              <a:buChar char="§"/>
            </a:pPr>
            <a:r>
              <a:rPr altLang="en-US" baseline="0" i="1" lang="sw-KE" u="none">
                <a:solidFill>
                  <a:srgbClr val="000000"/>
                </a:solidFill>
                <a:latin typeface="Times New Roman" pitchFamily="18" charset="0"/>
                <a:ea typeface="Times New Roman" pitchFamily="18" charset="0"/>
                <a:sym typeface="Arial" pitchFamily="0" charset="0"/>
              </a:rPr>
              <a:t>Abdominal compartment syndrome (tense ascites)</a:t>
            </a:r>
          </a:p>
        </p:txBody>
      </p:sp>
      <p:sp>
        <p:nvSpPr>
          <p:cNvPr id="104897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MasterSp="1">
  <p:cSld>
    <p:spTree>
      <p:nvGrpSpPr>
        <p:cNvPr id="457" name=""/>
        <p:cNvGrpSpPr/>
        <p:nvPr/>
      </p:nvGrpSpPr>
      <p:grpSpPr>
        <a:xfrm rot="0">
          <a:off x="0" y="0"/>
          <a:ext cx="0" cy="0"/>
          <a:chOff x="0" y="0"/>
          <a:chExt cx="0" cy="0"/>
        </a:xfrm>
      </p:grpSpPr>
      <p:pic>
        <p:nvPicPr>
          <p:cNvPr id="2097167" name=""/>
          <p:cNvPicPr>
            <a:picLocks/>
          </p:cNvPicPr>
          <p:nvPr>
            <p:ph sz="full" idx="1"/>
          </p:nvPr>
        </p:nvPicPr>
        <p:blipFill>
          <a:blip xmlns:r="http://schemas.openxmlformats.org/officeDocument/2006/relationships" r:embed="rId1"/>
          <a:srcRect l="0" t="0" r="0" b="0"/>
          <a:stretch>
            <a:fillRect/>
          </a:stretch>
        </p:blipFill>
        <p:spPr>
          <a:xfrm rot="0">
            <a:off x="377825" y="701675"/>
            <a:ext cx="8345487" cy="4589462"/>
          </a:xfrm>
          <a:prstGeom prst="rect"/>
          <a:noFill/>
          <a:ln>
            <a:noFill/>
          </a:ln>
        </p:spPr>
      </p:pic>
      <p:sp>
        <p:nvSpPr>
          <p:cNvPr id="104897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129</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1">
  <p:cSld>
    <p:spTree>
      <p:nvGrpSpPr>
        <p:cNvPr id="339" name=""/>
        <p:cNvGrpSpPr/>
        <p:nvPr/>
      </p:nvGrpSpPr>
      <p:grpSpPr>
        <a:xfrm rot="0">
          <a:off x="0" y="0"/>
          <a:ext cx="0" cy="0"/>
          <a:chOff x="0" y="0"/>
          <a:chExt cx="0" cy="0"/>
        </a:xfrm>
      </p:grpSpPr>
      <p:sp>
        <p:nvSpPr>
          <p:cNvPr id="104864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46" name=""/>
          <p:cNvSpPr/>
          <p:nvPr>
            <p:ph sz="full" idx="1"/>
          </p:nvPr>
        </p:nvSpPr>
        <p:spPr>
          <a:xfrm rot="0">
            <a:off x="304800" y="381000"/>
            <a:ext cx="85344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Ureters has three narrowed areas (angled areas) : -</a:t>
            </a:r>
            <a:r>
              <a:rPr altLang="en-US" baseline="0" i="1" lang="en-US" u="none">
                <a:solidFill>
                  <a:srgbClr val="000000"/>
                </a:solidFill>
                <a:latin typeface="Arial" pitchFamily="0" charset="0"/>
                <a:ea typeface="宋体" pitchFamily="0" charset="-122"/>
                <a:sym typeface="Arial" pitchFamily="0" charset="0"/>
              </a:rPr>
              <a:t>ureteralpelvic junction</a:t>
            </a:r>
          </a:p>
          <a:p>
            <a:pPr algn="l" eaLnBrk="1" fontAlgn="base" hangingPunct="1" indent="-342900" latinLnBrk="1" lvl="0" marL="342900">
              <a:lnSpc>
                <a:spcPct val="100000"/>
              </a:lnSpc>
              <a:spcBef>
                <a:spcPct val="20000"/>
              </a:spcBef>
              <a:spcAft>
                <a:spcPct val="0"/>
              </a:spcAft>
              <a:buSzPct val="100000"/>
              <a:buFontTx/>
              <a:buNone/>
            </a:pPr>
            <a:r>
              <a:rPr altLang="en-US" baseline="0" i="1" lang="en-US" u="none">
                <a:solidFill>
                  <a:srgbClr val="000000"/>
                </a:solidFill>
                <a:latin typeface="Arial" pitchFamily="0" charset="0"/>
                <a:ea typeface="宋体" pitchFamily="0" charset="-122"/>
                <a:sym typeface="Arial" pitchFamily="0" charset="0"/>
              </a:rPr>
              <a:t>                -ureteral segment near the sacroiliac joint       </a:t>
            </a:r>
          </a:p>
          <a:p>
            <a:pPr algn="l" eaLnBrk="1" fontAlgn="base" hangingPunct="1" indent="-342900" latinLnBrk="1" lvl="0" marL="342900">
              <a:lnSpc>
                <a:spcPct val="100000"/>
              </a:lnSpc>
              <a:spcBef>
                <a:spcPct val="20000"/>
              </a:spcBef>
              <a:spcAft>
                <a:spcPct val="0"/>
              </a:spcAft>
              <a:buSzPct val="100000"/>
              <a:buFontTx/>
              <a:buNone/>
            </a:pPr>
            <a:r>
              <a:rPr altLang="en-US" baseline="0" i="1" lang="en-US" u="none">
                <a:solidFill>
                  <a:srgbClr val="000000"/>
                </a:solidFill>
                <a:latin typeface="Arial" pitchFamily="0" charset="0"/>
                <a:ea typeface="宋体" pitchFamily="0" charset="-122"/>
                <a:sym typeface="Arial" pitchFamily="0" charset="0"/>
              </a:rPr>
              <a:t>			-Ureteral vesicle junction</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The angles prevent vesicles ureteral reflux (back flow of urine from the bladder to the ureters towards kidney</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When the bladder is full, the ureteral vesicle juction remains closed</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The 3 areas of narrowing are prone to obstruction by kidney stones or stricture</a:t>
            </a:r>
          </a:p>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864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MasterSp="1">
  <p:cSld>
    <p:spTree>
      <p:nvGrpSpPr>
        <p:cNvPr id="460" name=""/>
        <p:cNvGrpSpPr/>
        <p:nvPr/>
      </p:nvGrpSpPr>
      <p:grpSpPr>
        <a:xfrm rot="0">
          <a:off x="0" y="0"/>
          <a:ext cx="0" cy="0"/>
          <a:chOff x="0" y="0"/>
          <a:chExt cx="0" cy="0"/>
        </a:xfrm>
      </p:grpSpPr>
      <p:sp>
        <p:nvSpPr>
          <p:cNvPr id="104898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81" name=""/>
          <p:cNvSpPr/>
          <p:nvPr>
            <p:ph sz="full" idx="1"/>
          </p:nvPr>
        </p:nvSpPr>
        <p:spPr>
          <a:xfrm rot="0">
            <a:off x="0" y="228600"/>
            <a:ext cx="9144000" cy="6629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3000" lang="sw-KE" u="none">
                <a:solidFill>
                  <a:srgbClr val="000000"/>
                </a:solidFill>
                <a:latin typeface="Arial" pitchFamily="0" charset="0"/>
                <a:ea typeface="Times New Roman" pitchFamily="18" charset="0"/>
                <a:sym typeface="Arial" pitchFamily="0" charset="0"/>
              </a:rPr>
              <a:t>INTRA-RENAL CAUSES (INTRINSIC ARF)</a:t>
            </a:r>
          </a:p>
          <a:p>
            <a:pPr algn="l" eaLnBrk="1" fontAlgn="base" hangingPunct="1" indent="-342900" latinLnBrk="1" lvl="0" marL="342900">
              <a:lnSpc>
                <a:spcPct val="90000"/>
              </a:lnSpc>
              <a:spcBef>
                <a:spcPct val="20000"/>
              </a:spcBef>
              <a:spcAft>
                <a:spcPct val="0"/>
              </a:spcAft>
              <a:buSzPct val="100000"/>
              <a:buFontTx/>
              <a:buNone/>
            </a:pPr>
            <a:r>
              <a:rPr altLang="en-US" baseline="0" sz="3000" lang="sw-KE" u="none">
                <a:solidFill>
                  <a:srgbClr val="000000"/>
                </a:solidFill>
                <a:latin typeface="Arial" pitchFamily="0" charset="0"/>
                <a:ea typeface="Times New Roman" pitchFamily="18" charset="0"/>
                <a:sym typeface="Arial" pitchFamily="0" charset="0"/>
              </a:rPr>
              <a:t>Due to actual parenchymal damage to the kidney or glomerulus</a:t>
            </a:r>
          </a:p>
          <a:p>
            <a:pPr algn="l" eaLnBrk="1" fontAlgn="base" hangingPunct="1" indent="-342900" latinLnBrk="1" lvl="0" marL="342900">
              <a:lnSpc>
                <a:spcPct val="90000"/>
              </a:lnSpc>
              <a:spcBef>
                <a:spcPct val="20000"/>
              </a:spcBef>
              <a:spcAft>
                <a:spcPct val="0"/>
              </a:spcAft>
              <a:buSzPct val="100000"/>
              <a:buFontTx/>
              <a:buNone/>
            </a:pPr>
            <a:r>
              <a:rPr altLang="en-US" baseline="0" sz="2200" lang="sw-KE" u="none">
                <a:solidFill>
                  <a:srgbClr val="000000"/>
                </a:solidFill>
                <a:latin typeface="Arial" pitchFamily="0" charset="0"/>
                <a:ea typeface="Times New Roman" pitchFamily="18" charset="0"/>
                <a:sym typeface="Arial" pitchFamily="0" charset="0"/>
              </a:rPr>
              <a:t>a) Vascular</a:t>
            </a:r>
          </a:p>
          <a:p>
            <a:pPr algn="l" fontAlgn="base" indent="-285750" lvl="1" marL="742950">
              <a:lnSpc>
                <a:spcPct val="90000"/>
              </a:lnSpc>
              <a:spcBef>
                <a:spcPct val="20000"/>
              </a:spcBef>
              <a:spcAft>
                <a:spcPct val="0"/>
              </a:spcAft>
              <a:buSzPct val="100000"/>
              <a:buFont typeface="Wingdings" pitchFamily="2" charset="2"/>
              <a:buChar char="Ø"/>
            </a:pPr>
            <a:r>
              <a:rPr altLang="en-US" baseline="0" sz="2600" lang="sw-KE" u="none">
                <a:solidFill>
                  <a:srgbClr val="000000"/>
                </a:solidFill>
                <a:latin typeface="Arial" pitchFamily="0" charset="0"/>
                <a:ea typeface="Times New Roman" pitchFamily="18" charset="0"/>
                <a:sym typeface="Arial" pitchFamily="0" charset="0"/>
              </a:rPr>
              <a:t>Renal artery obstruction (thrombosis, emboli,)</a:t>
            </a:r>
          </a:p>
          <a:p>
            <a:pPr algn="l" fontAlgn="base" indent="-285750" lvl="1" marL="742950">
              <a:lnSpc>
                <a:spcPct val="90000"/>
              </a:lnSpc>
              <a:spcBef>
                <a:spcPct val="20000"/>
              </a:spcBef>
              <a:spcAft>
                <a:spcPct val="0"/>
              </a:spcAft>
              <a:buSzPct val="100000"/>
              <a:buFont typeface="Wingdings" pitchFamily="2" charset="2"/>
              <a:buChar char="Ø"/>
            </a:pPr>
            <a:r>
              <a:rPr altLang="en-US" baseline="0" sz="2600" lang="sw-KE" u="none">
                <a:solidFill>
                  <a:srgbClr val="000000"/>
                </a:solidFill>
                <a:latin typeface="Arial" pitchFamily="0" charset="0"/>
                <a:ea typeface="Times New Roman" pitchFamily="18" charset="0"/>
                <a:sym typeface="Arial" pitchFamily="0" charset="0"/>
              </a:rPr>
              <a:t>Renal vein obstruction (thrombosis) </a:t>
            </a:r>
          </a:p>
          <a:p>
            <a:pPr algn="l" fontAlgn="base" indent="-285750" lvl="1" marL="742950">
              <a:lnSpc>
                <a:spcPct val="90000"/>
              </a:lnSpc>
              <a:spcBef>
                <a:spcPct val="20000"/>
              </a:spcBef>
              <a:spcAft>
                <a:spcPct val="0"/>
              </a:spcAft>
              <a:buSzPct val="100000"/>
              <a:buFont typeface="Wingdings" pitchFamily="2" charset="2"/>
              <a:buChar char="Ø"/>
            </a:pPr>
            <a:r>
              <a:rPr altLang="en-US" baseline="0" sz="2600" lang="sw-KE" u="none">
                <a:solidFill>
                  <a:srgbClr val="000000"/>
                </a:solidFill>
                <a:latin typeface="Arial" pitchFamily="0" charset="0"/>
                <a:ea typeface="Times New Roman" pitchFamily="18" charset="0"/>
                <a:sym typeface="Arial" pitchFamily="0" charset="0"/>
              </a:rPr>
              <a:t>Malignant hypertension </a:t>
            </a:r>
          </a:p>
          <a:p>
            <a:pPr algn="l" fontAlgn="base" indent="-285750" lvl="1" marL="742950">
              <a:lnSpc>
                <a:spcPct val="90000"/>
              </a:lnSpc>
              <a:spcBef>
                <a:spcPct val="20000"/>
              </a:spcBef>
              <a:spcAft>
                <a:spcPct val="0"/>
              </a:spcAft>
              <a:buSzPct val="100000"/>
              <a:buFont typeface="Wingdings" pitchFamily="2" charset="2"/>
              <a:buChar char="Ø"/>
            </a:pPr>
            <a:r>
              <a:rPr altLang="en-US" baseline="0" sz="2600" lang="sw-KE" u="none">
                <a:solidFill>
                  <a:srgbClr val="000000"/>
                </a:solidFill>
                <a:latin typeface="Arial" pitchFamily="0" charset="0"/>
                <a:ea typeface="Times New Roman" pitchFamily="18" charset="0"/>
                <a:sym typeface="Arial" pitchFamily="0" charset="0"/>
              </a:rPr>
              <a:t>Transplant rejection </a:t>
            </a:r>
          </a:p>
          <a:p>
            <a:pPr algn="l" eaLnBrk="1" fontAlgn="base" hangingPunct="1" indent="-285750" latinLnBrk="1" lvl="1" marL="742950">
              <a:lnSpc>
                <a:spcPct val="90000"/>
              </a:lnSpc>
              <a:spcBef>
                <a:spcPct val="20000"/>
              </a:spcBef>
              <a:spcAft>
                <a:spcPct val="0"/>
              </a:spcAft>
              <a:buClr>
                <a:srgbClr val="FFFFFF"/>
              </a:buClr>
              <a:buSzPct val="95000"/>
              <a:buFontTx/>
              <a:buNone/>
            </a:pPr>
            <a:r>
              <a:rPr altLang="en-US" baseline="0" sz="2600" lang="en-US" u="sng">
                <a:solidFill>
                  <a:srgbClr val="000000"/>
                </a:solidFill>
                <a:latin typeface="Arial" pitchFamily="0" charset="0"/>
                <a:ea typeface="宋体" pitchFamily="0" charset="-122"/>
                <a:sym typeface="Arial" pitchFamily="0" charset="0"/>
              </a:rPr>
              <a:t>b)Prolonged renal ischaemia </a:t>
            </a:r>
          </a:p>
          <a:p>
            <a:pPr algn="l" eaLnBrk="1" fontAlgn="base" hangingPunct="1" indent="-285750" latinLnBrk="1" lvl="1" marL="742950">
              <a:lnSpc>
                <a:spcPct val="9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resulting from myoglobinuria ( trauma, crush injuries, burns)</a:t>
            </a:r>
          </a:p>
          <a:p>
            <a:pPr algn="l" eaLnBrk="1" fontAlgn="base" hangingPunct="1" indent="-285750" latinLnBrk="1" lvl="1" marL="742950">
              <a:lnSpc>
                <a:spcPct val="9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Burns and injury leads to formation of </a:t>
            </a:r>
            <a:r>
              <a:rPr altLang="en-US" baseline="0" b="1" sz="2600" lang="en-US" u="none">
                <a:solidFill>
                  <a:srgbClr val="000000"/>
                </a:solidFill>
                <a:latin typeface="Arial" pitchFamily="0" charset="0"/>
                <a:ea typeface="宋体" pitchFamily="0" charset="-122"/>
                <a:sym typeface="Arial" pitchFamily="0" charset="0"/>
              </a:rPr>
              <a:t>myoglobin</a:t>
            </a:r>
            <a:r>
              <a:rPr altLang="en-US" baseline="0" sz="2600" lang="en-US" u="none">
                <a:solidFill>
                  <a:srgbClr val="000000"/>
                </a:solidFill>
                <a:latin typeface="Arial" pitchFamily="0" charset="0"/>
                <a:ea typeface="宋体" pitchFamily="0" charset="-122"/>
                <a:sym typeface="Arial" pitchFamily="0" charset="0"/>
              </a:rPr>
              <a:t> (a protein released from the muscles when injury occurs due to (rhabdomyolysis) and </a:t>
            </a:r>
            <a:r>
              <a:rPr altLang="en-US" baseline="0" b="1" sz="2600" lang="en-US" u="none">
                <a:solidFill>
                  <a:srgbClr val="000000"/>
                </a:solidFill>
                <a:latin typeface="Arial" pitchFamily="0" charset="0"/>
                <a:ea typeface="宋体" pitchFamily="0" charset="-122"/>
                <a:sym typeface="Arial" pitchFamily="0" charset="0"/>
              </a:rPr>
              <a:t>hemoglobin</a:t>
            </a:r>
            <a:r>
              <a:rPr altLang="en-US" baseline="0" sz="2600" lang="en-US" u="none">
                <a:solidFill>
                  <a:srgbClr val="000000"/>
                </a:solidFill>
                <a:latin typeface="Arial" pitchFamily="0" charset="0"/>
                <a:ea typeface="宋体" pitchFamily="0" charset="-122"/>
                <a:sym typeface="Arial" pitchFamily="0" charset="0"/>
              </a:rPr>
              <a:t> which causes renal toxicity and ischemia</a:t>
            </a:r>
          </a:p>
          <a:p>
            <a:pPr algn="l" eaLnBrk="1" fontAlgn="base" hangingPunct="1" indent="-342900" latinLnBrk="1" lvl="0" marL="342900">
              <a:lnSpc>
                <a:spcPct val="90000"/>
              </a:lnSpc>
              <a:spcBef>
                <a:spcPct val="20000"/>
              </a:spcBef>
              <a:spcAft>
                <a:spcPct val="0"/>
              </a:spcAft>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98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MasterSp="1">
  <p:cSld>
    <p:spTree>
      <p:nvGrpSpPr>
        <p:cNvPr id="461" name=""/>
        <p:cNvGrpSpPr/>
        <p:nvPr/>
      </p:nvGrpSpPr>
      <p:grpSpPr>
        <a:xfrm rot="0">
          <a:off x="0" y="0"/>
          <a:ext cx="0" cy="0"/>
          <a:chOff x="0" y="0"/>
          <a:chExt cx="0" cy="0"/>
        </a:xfrm>
      </p:grpSpPr>
      <p:sp>
        <p:nvSpPr>
          <p:cNvPr id="104898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84" name=""/>
          <p:cNvSpPr/>
          <p:nvPr>
            <p:ph sz="full" idx="1"/>
          </p:nvPr>
        </p:nvSpPr>
        <p:spPr>
          <a:xfrm rot="0">
            <a:off x="228600" y="274637"/>
            <a:ext cx="8763000" cy="6446837"/>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1" marL="514350">
              <a:lnSpc>
                <a:spcPct val="100000"/>
              </a:lnSpc>
              <a:spcBef>
                <a:spcPct val="20000"/>
              </a:spcBef>
              <a:spcAft>
                <a:spcPct val="0"/>
              </a:spcAft>
              <a:buClr>
                <a:srgbClr val="FFFFFF"/>
              </a:buClr>
              <a:buSzPct val="95000"/>
              <a:buFontTx/>
              <a:buChar char="–"/>
            </a:pPr>
            <a:r>
              <a:rPr altLang="en-US" baseline="0" sz="2400" lang="en-US" u="none">
                <a:solidFill>
                  <a:srgbClr val="000000"/>
                </a:solidFill>
                <a:latin typeface="Arial" pitchFamily="0" charset="0"/>
                <a:ea typeface="宋体" pitchFamily="0" charset="-122"/>
                <a:sym typeface="Arial" pitchFamily="0" charset="0"/>
              </a:rPr>
              <a:t>hemoglobinuria (transfusion reactions, hemolytic anaemia). </a:t>
            </a:r>
            <a:r>
              <a:rPr altLang="en-US" baseline="0" b="1" sz="2400" lang="en-US" u="none">
                <a:solidFill>
                  <a:srgbClr val="000000"/>
                </a:solidFill>
                <a:latin typeface="Arial" pitchFamily="0" charset="0"/>
                <a:ea typeface="宋体" pitchFamily="0" charset="-122"/>
                <a:sym typeface="Arial" pitchFamily="0" charset="0"/>
              </a:rPr>
              <a:t>Hemoglobin</a:t>
            </a:r>
            <a:r>
              <a:rPr altLang="en-US" baseline="0" sz="2400" lang="en-US" u="none">
                <a:solidFill>
                  <a:srgbClr val="000000"/>
                </a:solidFill>
                <a:latin typeface="Arial" pitchFamily="0" charset="0"/>
                <a:ea typeface="宋体" pitchFamily="0" charset="-122"/>
                <a:sym typeface="Arial" pitchFamily="0" charset="0"/>
              </a:rPr>
              <a:t> is filtered in the glomerulus to precipitation levels in the </a:t>
            </a:r>
            <a:r>
              <a:rPr altLang="en-US" baseline="0" sz="2400" lang="en-US" u="none">
                <a:solidFill>
                  <a:srgbClr val="000000"/>
                </a:solidFill>
                <a:latin typeface="Arial" pitchFamily="0" charset="0"/>
                <a:ea typeface="宋体" pitchFamily="0" charset="-122"/>
                <a:sym typeface="Arial" pitchFamily="0" charset="0"/>
              </a:rPr>
              <a:t>tubule</a:t>
            </a:r>
          </a:p>
          <a:p>
            <a:pPr algn="l" eaLnBrk="1" fontAlgn="base" hangingPunct="1" indent="-514350" latinLnBrk="1" lvl="1" marL="514350">
              <a:lnSpc>
                <a:spcPct val="100000"/>
              </a:lnSpc>
              <a:spcBef>
                <a:spcPct val="20000"/>
              </a:spcBef>
              <a:spcAft>
                <a:spcPct val="0"/>
              </a:spcAft>
              <a:buClr>
                <a:srgbClr val="FFFFFF"/>
              </a:buClr>
              <a:buSzPct val="95000"/>
              <a:buFontTx/>
              <a:buNone/>
            </a:pPr>
            <a:r>
              <a:rPr altLang="en-US" baseline="0" sz="2600" lang="en-US" u="sng">
                <a:solidFill>
                  <a:srgbClr val="000000"/>
                </a:solidFill>
                <a:latin typeface="Arial" pitchFamily="0" charset="0"/>
                <a:ea typeface="宋体" pitchFamily="0" charset="-122"/>
                <a:sym typeface="Arial" pitchFamily="0" charset="0"/>
              </a:rPr>
              <a:t>c)  Nephrotoxic agents</a:t>
            </a:r>
            <a:r>
              <a:rPr altLang="en-US" baseline="0" sz="2600" lang="en-US" u="none">
                <a:solidFill>
                  <a:srgbClr val="000000"/>
                </a:solidFill>
                <a:latin typeface="Arial" pitchFamily="0" charset="0"/>
                <a:ea typeface="宋体" pitchFamily="0" charset="-122"/>
                <a:sym typeface="Arial" pitchFamily="0" charset="0"/>
              </a:rPr>
              <a:t> </a:t>
            </a:r>
          </a:p>
          <a:p>
            <a:pPr algn="l" eaLnBrk="1" fontAlgn="base" hangingPunct="1" indent="-514350" latinLnBrk="1" lvl="1" marL="514350">
              <a:lnSpc>
                <a:spcPct val="10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Aminoglycosides antibiotics—gentamycin and tobramycin</a:t>
            </a:r>
          </a:p>
          <a:p>
            <a:pPr algn="l" eaLnBrk="1" fontAlgn="base" hangingPunct="1" indent="-514350" latinLnBrk="1" lvl="1" marL="514350">
              <a:lnSpc>
                <a:spcPct val="10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Heavy metals..lead and mercury</a:t>
            </a:r>
          </a:p>
          <a:p>
            <a:pPr algn="l" eaLnBrk="1" fontAlgn="base" hangingPunct="1" indent="-514350" latinLnBrk="1" lvl="1" marL="514350">
              <a:lnSpc>
                <a:spcPct val="10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NSAID, ACE Inhibitors,</a:t>
            </a:r>
            <a:r>
              <a:rPr altLang="en-US" baseline="0" lang="sw-KE" u="none">
                <a:solidFill>
                  <a:srgbClr val="000000"/>
                </a:solidFill>
                <a:latin typeface="Times New Roman" pitchFamily="18" charset="0"/>
                <a:ea typeface="Times New Roman" pitchFamily="18" charset="0"/>
                <a:sym typeface="Arial" pitchFamily="0" charset="0"/>
              </a:rPr>
              <a:t> amphotericin B, allopurinol, rifampin, sulfonamides </a:t>
            </a:r>
          </a:p>
          <a:p>
            <a:pPr algn="l" eaLnBrk="1" fontAlgn="base" hangingPunct="1" indent="-514350" latinLnBrk="1" lvl="1" marL="514350">
              <a:lnSpc>
                <a:spcPct val="10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Solvents &amp; chemicals- ethylene glycol, carbontetrachloride, arsenic</a:t>
            </a:r>
          </a:p>
          <a:p>
            <a:pPr algn="l" eaLnBrk="1" fontAlgn="base" hangingPunct="1" indent="-514350" latinLnBrk="1" lvl="1" marL="514350">
              <a:lnSpc>
                <a:spcPct val="100000"/>
              </a:lnSpc>
              <a:spcBef>
                <a:spcPct val="20000"/>
              </a:spcBef>
              <a:spcAft>
                <a:spcPct val="0"/>
              </a:spcAft>
              <a:buClr>
                <a:srgbClr val="FFFFFF"/>
              </a:buClr>
              <a:buSzPct val="95000"/>
              <a:buFontTx/>
              <a:buNone/>
            </a:pPr>
            <a:r>
              <a:rPr altLang="en-US" baseline="0" sz="2600" lang="en-US" u="none">
                <a:solidFill>
                  <a:srgbClr val="000000"/>
                </a:solidFill>
                <a:latin typeface="Arial" pitchFamily="0" charset="0"/>
                <a:ea typeface="宋体" pitchFamily="0" charset="-122"/>
                <a:sym typeface="Arial" pitchFamily="0" charset="0"/>
              </a:rPr>
              <a:t>d</a:t>
            </a:r>
            <a:r>
              <a:rPr altLang="en-US" baseline="0" sz="2600" lang="en-US" u="none">
                <a:solidFill>
                  <a:srgbClr val="000000"/>
                </a:solidFill>
                <a:latin typeface="Arial" pitchFamily="0" charset="0"/>
                <a:ea typeface="宋体" pitchFamily="0" charset="-122"/>
                <a:sym typeface="Arial" pitchFamily="0" charset="0"/>
              </a:rPr>
              <a:t>) Infectious processes:</a:t>
            </a:r>
          </a:p>
          <a:p>
            <a:pPr algn="l" eaLnBrk="1" fontAlgn="base" hangingPunct="1" indent="-514350" latinLnBrk="1" lvl="1" marL="514350">
              <a:lnSpc>
                <a:spcPct val="10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 acute pyelonephritis</a:t>
            </a:r>
          </a:p>
          <a:p>
            <a:pPr algn="l" eaLnBrk="1" fontAlgn="base" hangingPunct="1" indent="-514350" latinLnBrk="1" lvl="1" marL="514350">
              <a:lnSpc>
                <a:spcPct val="100000"/>
              </a:lnSpc>
              <a:spcBef>
                <a:spcPct val="20000"/>
              </a:spcBef>
              <a:spcAft>
                <a:spcPct val="0"/>
              </a:spcAft>
              <a:buClr>
                <a:srgbClr val="FFFFFF"/>
              </a:buClr>
              <a:buSzPct val="95000"/>
              <a:buFontTx/>
              <a:buChar char="–"/>
            </a:pPr>
            <a:r>
              <a:rPr altLang="en-US" baseline="0" sz="2600" lang="en-US" u="none">
                <a:solidFill>
                  <a:srgbClr val="000000"/>
                </a:solidFill>
                <a:latin typeface="Arial" pitchFamily="0" charset="0"/>
                <a:ea typeface="宋体" pitchFamily="0" charset="-122"/>
                <a:sym typeface="Arial" pitchFamily="0" charset="0"/>
              </a:rPr>
              <a:t>acute glomerulonephritis</a:t>
            </a:r>
          </a:p>
          <a:p>
            <a:pPr algn="l" eaLnBrk="1" fontAlgn="base" hangingPunct="1" indent="-514350" latinLnBrk="1" lvl="1" marL="514350">
              <a:lnSpc>
                <a:spcPct val="100000"/>
              </a:lnSpc>
              <a:spcBef>
                <a:spcPct val="20000"/>
              </a:spcBef>
              <a:spcAft>
                <a:spcPct val="0"/>
              </a:spcAft>
              <a:buClr>
                <a:srgbClr val="FFFFFF"/>
              </a:buClr>
              <a:buSzPct val="95000"/>
              <a:buFontTx/>
              <a:buChar char="–"/>
            </a:pPr>
            <a:endParaRPr altLang="en-US" baseline="0" sz="26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endParaRPr altLang="en-US" baseline="0" sz="24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8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MasterSp="1">
  <p:cSld>
    <p:spTree>
      <p:nvGrpSpPr>
        <p:cNvPr id="325" name=""/>
        <p:cNvGrpSpPr/>
        <p:nvPr/>
      </p:nvGrpSpPr>
      <p:grpSpPr>
        <a:xfrm rot="0">
          <a:off x="0" y="0"/>
          <a:ext cx="0" cy="0"/>
          <a:chOff x="0" y="0"/>
          <a:chExt cx="0" cy="0"/>
        </a:xfrm>
      </p:grpSpPr>
      <p:sp>
        <p:nvSpPr>
          <p:cNvPr id="104860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05" name=""/>
          <p:cNvSpPr/>
          <p:nvPr>
            <p:ph sz="full" idx="1"/>
          </p:nvPr>
        </p:nvSpPr>
        <p:spPr>
          <a:xfrm rot="0">
            <a:off x="152400" y="304800"/>
            <a:ext cx="8534400" cy="6019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endParaRPr altLang="en-US" baseline="0" b="1" sz="30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80000"/>
              </a:lnSpc>
              <a:spcBef>
                <a:spcPct val="20000"/>
              </a:spcBef>
              <a:spcAft>
                <a:spcPct val="0"/>
              </a:spcAft>
              <a:buSzPct val="100000"/>
              <a:buFontTx/>
              <a:buNone/>
            </a:pPr>
            <a:r>
              <a:rPr altLang="en-US" baseline="0" b="1" sz="3000" lang="sw-KE" u="none">
                <a:solidFill>
                  <a:srgbClr val="000000"/>
                </a:solidFill>
                <a:latin typeface="Times New Roman" pitchFamily="18" charset="0"/>
                <a:ea typeface="Times New Roman" pitchFamily="18" charset="0"/>
                <a:sym typeface="Arial" pitchFamily="0" charset="0"/>
              </a:rPr>
              <a:t>Postrenal  causes of ARF</a:t>
            </a:r>
          </a:p>
          <a:p>
            <a:pPr algn="l" eaLnBrk="1" fontAlgn="base" hangingPunct="1" indent="-342900" latinLnBrk="1" lvl="0" marL="342900">
              <a:lnSpc>
                <a:spcPct val="80000"/>
              </a:lnSpc>
              <a:spcBef>
                <a:spcPct val="20000"/>
              </a:spcBef>
              <a:spcAft>
                <a:spcPct val="0"/>
              </a:spcAft>
              <a:buSzPct val="100000"/>
              <a:buFontTx/>
              <a:buNone/>
            </a:pPr>
            <a:r>
              <a:rPr altLang="en-US" baseline="0" sz="2800" lang="sw-KE" u="none">
                <a:solidFill>
                  <a:srgbClr val="000000"/>
                </a:solidFill>
                <a:latin typeface="Times New Roman" pitchFamily="18" charset="0"/>
                <a:ea typeface="Times New Roman" pitchFamily="18" charset="0"/>
                <a:sym typeface="Arial" pitchFamily="0" charset="0"/>
              </a:rPr>
              <a:t>There is obstruction distal to the kidney, then pressure rises in the kidney tubules and eventualy GFR reduces</a:t>
            </a:r>
          </a:p>
          <a:p>
            <a:pPr algn="l" eaLnBrk="1" fontAlgn="base" hangingPunct="1" indent="-342900" latinLnBrk="1" lvl="0" marL="342900">
              <a:lnSpc>
                <a:spcPct val="80000"/>
              </a:lnSpc>
              <a:spcBef>
                <a:spcPct val="20000"/>
              </a:spcBef>
              <a:spcAft>
                <a:spcPct val="0"/>
              </a:spcAft>
              <a:buSzPct val="100000"/>
              <a:buFontTx/>
              <a:buNone/>
            </a:pPr>
            <a:r>
              <a:rPr altLang="en-US" baseline="0" sz="2800" lang="sw-KE" u="none">
                <a:solidFill>
                  <a:srgbClr val="000000"/>
                </a:solidFill>
                <a:latin typeface="Times New Roman" pitchFamily="18" charset="0"/>
                <a:ea typeface="Times New Roman" pitchFamily="18" charset="0"/>
                <a:sym typeface="Arial" pitchFamily="0" charset="0"/>
              </a:rPr>
              <a:t>Causes </a:t>
            </a:r>
          </a:p>
          <a:p>
            <a:pPr algn="l" eaLnBrk="1" fontAlgn="base" hangingPunct="1" indent="-342900" latinLnBrk="1" lvl="0" marL="342900">
              <a:lnSpc>
                <a:spcPct val="80000"/>
              </a:lnSpc>
              <a:spcBef>
                <a:spcPct val="20000"/>
              </a:spcBef>
              <a:spcAft>
                <a:spcPct val="0"/>
              </a:spcAft>
              <a:buSzPct val="100000"/>
              <a:buFontTx/>
              <a:buNone/>
            </a:pPr>
            <a:r>
              <a:rPr altLang="en-US" baseline="0" sz="3000" lang="sw-KE" u="none">
                <a:solidFill>
                  <a:srgbClr val="000000"/>
                </a:solidFill>
                <a:latin typeface="Times New Roman" pitchFamily="18" charset="0"/>
                <a:ea typeface="Times New Roman" pitchFamily="18" charset="0"/>
                <a:sym typeface="Arial" pitchFamily="0" charset="0"/>
              </a:rPr>
              <a:t>a) Ureteric obstruction </a:t>
            </a:r>
          </a:p>
          <a:p>
            <a:pPr algn="l" eaLnBrk="1" fontAlgn="base" hangingPunct="1" indent="-342900" latinLnBrk="1" lvl="0" marL="342900">
              <a:lnSpc>
                <a:spcPct val="80000"/>
              </a:lnSpc>
              <a:spcBef>
                <a:spcPct val="20000"/>
              </a:spcBef>
              <a:spcAft>
                <a:spcPct val="0"/>
              </a:spcAft>
              <a:buSzPct val="100000"/>
              <a:buFontTx/>
              <a:buNone/>
            </a:pPr>
            <a:r>
              <a:rPr altLang="en-US" baseline="0" sz="3000" lang="sw-KE" u="none">
                <a:solidFill>
                  <a:srgbClr val="000000"/>
                </a:solidFill>
                <a:latin typeface="Times New Roman" pitchFamily="18" charset="0"/>
                <a:ea typeface="Times New Roman" pitchFamily="18" charset="0"/>
                <a:sym typeface="Arial" pitchFamily="0" charset="0"/>
              </a:rPr>
              <a:t>     -stone disease (calculi), tumor, fibrosis, ligation during pelvic surgery</a:t>
            </a:r>
          </a:p>
          <a:p>
            <a:pPr algn="l" eaLnBrk="1" fontAlgn="base" hangingPunct="1" indent="-342900" latinLnBrk="1" lvl="0" marL="342900">
              <a:lnSpc>
                <a:spcPct val="80000"/>
              </a:lnSpc>
              <a:spcBef>
                <a:spcPct val="20000"/>
              </a:spcBef>
              <a:spcAft>
                <a:spcPct val="0"/>
              </a:spcAft>
              <a:buSzPct val="100000"/>
              <a:buFontTx/>
              <a:buNone/>
            </a:pPr>
            <a:r>
              <a:rPr altLang="en-US" baseline="0" sz="3000" lang="sw-KE" u="none">
                <a:solidFill>
                  <a:srgbClr val="000000"/>
                </a:solidFill>
                <a:latin typeface="Times New Roman" pitchFamily="18" charset="0"/>
                <a:ea typeface="Times New Roman" pitchFamily="18" charset="0"/>
                <a:sym typeface="Arial" pitchFamily="0" charset="0"/>
              </a:rPr>
              <a:t>b) Bladder neck obstruction </a:t>
            </a:r>
          </a:p>
          <a:p>
            <a:pPr algn="l" eaLnBrk="1" fontAlgn="base" hangingPunct="1" indent="-342900" latinLnBrk="1" lvl="0" marL="342900">
              <a:lnSpc>
                <a:spcPct val="80000"/>
              </a:lnSpc>
              <a:spcBef>
                <a:spcPct val="20000"/>
              </a:spcBef>
              <a:spcAft>
                <a:spcPct val="0"/>
              </a:spcAft>
              <a:buSzPct val="100000"/>
              <a:buFontTx/>
              <a:buNone/>
            </a:pPr>
            <a:r>
              <a:rPr altLang="en-US" baseline="0" sz="3000" lang="sw-KE" u="none">
                <a:solidFill>
                  <a:srgbClr val="000000"/>
                </a:solidFill>
                <a:latin typeface="Times New Roman" pitchFamily="18" charset="0"/>
                <a:ea typeface="Times New Roman" pitchFamily="18" charset="0"/>
                <a:sym typeface="Arial" pitchFamily="0" charset="0"/>
              </a:rPr>
              <a:t>     -BPH (benign prostatic hyperplasia), CA prostate , Neurogenic bladder, TCA drugs, bladder tumor, stone, clot </a:t>
            </a:r>
          </a:p>
          <a:p>
            <a:pPr algn="l" eaLnBrk="1" fontAlgn="base" hangingPunct="1" indent="-342900" latinLnBrk="1" lvl="0" marL="342900">
              <a:lnSpc>
                <a:spcPct val="80000"/>
              </a:lnSpc>
              <a:spcBef>
                <a:spcPct val="20000"/>
              </a:spcBef>
              <a:spcAft>
                <a:spcPct val="0"/>
              </a:spcAft>
              <a:buSzPct val="100000"/>
              <a:buFontTx/>
              <a:buNone/>
            </a:pPr>
            <a:r>
              <a:rPr altLang="en-US" baseline="0" sz="3000" lang="sw-KE" u="none">
                <a:solidFill>
                  <a:srgbClr val="000000"/>
                </a:solidFill>
                <a:latin typeface="Times New Roman" pitchFamily="18" charset="0"/>
                <a:ea typeface="Times New Roman" pitchFamily="18" charset="0"/>
                <a:sym typeface="Arial" pitchFamily="0" charset="0"/>
              </a:rPr>
              <a:t>c) Urethral obstruction </a:t>
            </a:r>
          </a:p>
          <a:p>
            <a:pPr algn="l" eaLnBrk="1" fontAlgn="base" hangingPunct="1" indent="-342900" latinLnBrk="1" lvl="0" marL="342900">
              <a:lnSpc>
                <a:spcPct val="80000"/>
              </a:lnSpc>
              <a:spcBef>
                <a:spcPct val="20000"/>
              </a:spcBef>
              <a:spcAft>
                <a:spcPct val="0"/>
              </a:spcAft>
              <a:buSzPct val="100000"/>
              <a:buFontTx/>
              <a:buNone/>
            </a:pPr>
            <a:r>
              <a:rPr altLang="en-US" baseline="0" sz="3000" lang="sw-KE" u="none">
                <a:solidFill>
                  <a:srgbClr val="000000"/>
                </a:solidFill>
                <a:latin typeface="Times New Roman" pitchFamily="18" charset="0"/>
                <a:ea typeface="Times New Roman" pitchFamily="18" charset="0"/>
                <a:sym typeface="Arial" pitchFamily="0" charset="0"/>
              </a:rPr>
              <a:t>     -strictures, tumor, phimosis</a:t>
            </a:r>
          </a:p>
          <a:p>
            <a:pPr algn="l" eaLnBrk="1" fontAlgn="base" hangingPunct="1" indent="-342900" lvl="0" marL="342900">
              <a:lnSpc>
                <a:spcPct val="80000"/>
              </a:lnSpc>
              <a:spcBef>
                <a:spcPct val="20000"/>
              </a:spcBef>
              <a:spcAft>
                <a:spcPct val="0"/>
              </a:spcAft>
              <a:buSzPct val="100000"/>
              <a:buFontTx/>
              <a:buChar char="•"/>
            </a:pPr>
            <a:endParaRPr altLang="en-US" baseline="0" sz="30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80000"/>
              </a:lnSpc>
              <a:spcBef>
                <a:spcPct val="20000"/>
              </a:spcBef>
              <a:spcAft>
                <a:spcPct val="0"/>
              </a:spcAft>
              <a:buSzPct val="100000"/>
              <a:buFontTx/>
              <a:buNone/>
            </a:pPr>
            <a:endParaRPr altLang="en-US" baseline="0" sz="3000"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3000"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60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MasterSp="1">
  <p:cSld>
    <p:spTree>
      <p:nvGrpSpPr>
        <p:cNvPr id="323" name=""/>
        <p:cNvGrpSpPr/>
        <p:nvPr/>
      </p:nvGrpSpPr>
      <p:grpSpPr>
        <a:xfrm rot="0">
          <a:off x="0" y="0"/>
          <a:ext cx="0" cy="0"/>
          <a:chOff x="0" y="0"/>
          <a:chExt cx="0" cy="0"/>
        </a:xfrm>
      </p:grpSpPr>
      <p:sp>
        <p:nvSpPr>
          <p:cNvPr id="1048598" name=""/>
          <p:cNvSpPr/>
          <p:nvPr>
            <p:ph type="title" sz="full" idx="0"/>
          </p:nvPr>
        </p:nvSpPr>
        <p:spPr>
          <a:xfrm rot="0">
            <a:off x="0" y="0"/>
            <a:ext cx="8229600" cy="8382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Arial" pitchFamily="0" charset="0"/>
                <a:ea typeface="宋体" pitchFamily="0" charset="-122"/>
                <a:sym typeface="Arial" pitchFamily="0" charset="0"/>
              </a:rPr>
              <a:t>PATHOPHYSIOLOGY</a:t>
            </a:r>
          </a:p>
        </p:txBody>
      </p:sp>
      <p:sp>
        <p:nvSpPr>
          <p:cNvPr id="1048599" name=""/>
          <p:cNvSpPr/>
          <p:nvPr>
            <p:ph sz="full" idx="1"/>
          </p:nvPr>
        </p:nvSpPr>
        <p:spPr>
          <a:xfrm rot="0">
            <a:off x="152400" y="762000"/>
            <a:ext cx="88392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Times New Roman" pitchFamily="18" charset="0"/>
                <a:sym typeface="Arial" pitchFamily="0" charset="0"/>
              </a:rPr>
              <a:t>Hypovolemia leads to a fall in mean systemic arterial pressure.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Times New Roman" pitchFamily="18" charset="0"/>
                <a:sym typeface="Arial" pitchFamily="0" charset="0"/>
              </a:rPr>
              <a:t>This reduces renal blood flow, nutrients and oxygen supply</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Times New Roman" pitchFamily="18" charset="0"/>
                <a:sym typeface="Arial" pitchFamily="0" charset="0"/>
              </a:rPr>
              <a:t>This leads to activation of compensatory mechanisms eg RAAS system, release of vasopressin</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Times New Roman" pitchFamily="18" charset="0"/>
                <a:sym typeface="Arial" pitchFamily="0" charset="0"/>
              </a:rPr>
              <a:t>Salt and water loss through the sweat glands inhibited, thirst and salt appetite increased</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Times New Roman" pitchFamily="18" charset="0"/>
                <a:sym typeface="Arial" pitchFamily="0" charset="0"/>
              </a:rPr>
              <a:t>Vasodilation of afferent arteriole, and vasoconstriction of efferent arteriole to increase glomerular pressure and maintain GFR</a:t>
            </a:r>
          </a:p>
        </p:txBody>
      </p:sp>
      <p:sp>
        <p:nvSpPr>
          <p:cNvPr id="104860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MasterSp="1">
  <p:cSld>
    <p:spTree>
      <p:nvGrpSpPr>
        <p:cNvPr id="321" name=""/>
        <p:cNvGrpSpPr/>
        <p:nvPr/>
      </p:nvGrpSpPr>
      <p:grpSpPr>
        <a:xfrm rot="0">
          <a:off x="0" y="0"/>
          <a:ext cx="0" cy="0"/>
          <a:chOff x="0" y="0"/>
          <a:chExt cx="0" cy="0"/>
        </a:xfrm>
      </p:grpSpPr>
      <p:sp>
        <p:nvSpPr>
          <p:cNvPr id="104859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593" name=""/>
          <p:cNvSpPr/>
          <p:nvPr>
            <p:ph sz="full" idx="1"/>
          </p:nvPr>
        </p:nvSpPr>
        <p:spPr>
          <a:xfrm rot="0">
            <a:off x="152400" y="838200"/>
            <a:ext cx="8763000" cy="5486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sz="2400" lang="en-US" u="none">
                <a:solidFill>
                  <a:srgbClr val="000000"/>
                </a:solidFill>
                <a:latin typeface="Times New Roman" pitchFamily="18" charset="0"/>
                <a:ea typeface="Times New Roman" pitchFamily="18" charset="0"/>
                <a:sym typeface="Arial" pitchFamily="0" charset="0"/>
              </a:rPr>
              <a:t>With more severe hypoperfusion, these compensatory responses fail  and GFR falls, leading to prerenal ARF</a:t>
            </a:r>
          </a:p>
          <a:p>
            <a:pPr algn="l" eaLnBrk="1" fontAlgn="base" hangingPunct="1" indent="-342900" lvl="0" marL="342900">
              <a:lnSpc>
                <a:spcPct val="100000"/>
              </a:lnSpc>
              <a:spcBef>
                <a:spcPct val="20000"/>
              </a:spcBef>
              <a:spcAft>
                <a:spcPct val="0"/>
              </a:spcAft>
              <a:buSzPct val="100000"/>
              <a:buFontTx/>
              <a:buChar char="•"/>
            </a:pPr>
            <a:endParaRPr altLang="en-US" baseline="0" sz="24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0"/>
              </a:spcBef>
              <a:spcAft>
                <a:spcPct val="0"/>
              </a:spcAft>
              <a:buSzPct val="100000"/>
              <a:buFontTx/>
              <a:buNone/>
            </a:pPr>
            <a:r>
              <a:rPr altLang="en-US" baseline="0" sz="2800" lang="en-US" u="none">
                <a:solidFill>
                  <a:srgbClr val="000000"/>
                </a:solidFill>
                <a:latin typeface="Times New Roman" pitchFamily="18" charset="0"/>
                <a:ea typeface="Times New Roman" pitchFamily="18" charset="0"/>
                <a:sym typeface="Arial" pitchFamily="0" charset="0"/>
              </a:rPr>
              <a:t>ARF occurs by</a:t>
            </a:r>
          </a:p>
          <a:p>
            <a:pPr algn="l" eaLnBrk="1" fontAlgn="base" hangingPunct="1" indent="-342900" lvl="0" marL="342900">
              <a:lnSpc>
                <a:spcPct val="100000"/>
              </a:lnSpc>
              <a:spcBef>
                <a:spcPct val="0"/>
              </a:spcBef>
              <a:spcAft>
                <a:spcPct val="0"/>
              </a:spcAft>
              <a:buSzPct val="100000"/>
              <a:buFontTx/>
              <a:buChar char="•"/>
            </a:pPr>
            <a:r>
              <a:rPr altLang="en-US" baseline="0" b="1" sz="2800" lang="en-US" u="none">
                <a:solidFill>
                  <a:srgbClr val="000000"/>
                </a:solidFill>
                <a:latin typeface="Times New Roman" pitchFamily="18" charset="0"/>
                <a:ea typeface="Times New Roman" pitchFamily="18" charset="0"/>
                <a:sym typeface="Arial" pitchFamily="0" charset="0"/>
              </a:rPr>
              <a:t>Ischaemia</a:t>
            </a:r>
            <a:r>
              <a:rPr altLang="en-US" baseline="0" sz="2800" lang="en-US" u="none">
                <a:solidFill>
                  <a:srgbClr val="000000"/>
                </a:solidFill>
                <a:latin typeface="Times New Roman" pitchFamily="18" charset="0"/>
                <a:ea typeface="Times New Roman" pitchFamily="18" charset="0"/>
                <a:sym typeface="Arial" pitchFamily="0" charset="0"/>
              </a:rPr>
              <a:t>:→Disruption in the basement membrane and destruction in tubular epithelium</a:t>
            </a:r>
          </a:p>
          <a:p>
            <a:pPr algn="l" eaLnBrk="1" fontAlgn="base" hangingPunct="1" indent="-342900" lvl="0" marL="342900">
              <a:lnSpc>
                <a:spcPct val="100000"/>
              </a:lnSpc>
              <a:spcBef>
                <a:spcPct val="0"/>
              </a:spcBef>
              <a:spcAft>
                <a:spcPct val="0"/>
              </a:spcAft>
              <a:buSzPct val="100000"/>
              <a:buFontTx/>
              <a:buChar char="•"/>
            </a:pPr>
            <a:endParaRPr altLang="en-US" baseline="0" sz="28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b="1" sz="2800" lang="en-US" u="none">
                <a:solidFill>
                  <a:srgbClr val="000000"/>
                </a:solidFill>
                <a:latin typeface="Times New Roman" pitchFamily="18" charset="0"/>
                <a:ea typeface="Times New Roman" pitchFamily="18" charset="0"/>
                <a:sym typeface="Arial" pitchFamily="0" charset="0"/>
              </a:rPr>
              <a:t>Nephrotoxic injury </a:t>
            </a:r>
            <a:r>
              <a:rPr altLang="en-US" baseline="0" sz="2800" lang="en-US" u="none">
                <a:solidFill>
                  <a:srgbClr val="000000"/>
                </a:solidFill>
                <a:latin typeface="Times New Roman" pitchFamily="18" charset="0"/>
                <a:ea typeface="Times New Roman" pitchFamily="18" charset="0"/>
                <a:sym typeface="Arial" pitchFamily="0" charset="0"/>
              </a:rPr>
              <a:t>→necrosis of tubular epithelial cells which slough off and plug the tubules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59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MasterSp="1">
  <p:cSld>
    <p:spTree>
      <p:nvGrpSpPr>
        <p:cNvPr id="160" name=""/>
        <p:cNvGrpSpPr/>
        <p:nvPr/>
      </p:nvGrpSpPr>
      <p:grpSpPr>
        <a:xfrm rot="0">
          <a:off x="0" y="0"/>
          <a:ext cx="0" cy="0"/>
          <a:chOff x="0" y="0"/>
          <a:chExt cx="0" cy="0"/>
        </a:xfrm>
      </p:grpSpPr>
      <p:sp>
        <p:nvSpPr>
          <p:cNvPr id="104858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587" name=""/>
          <p:cNvSpPr/>
          <p:nvPr>
            <p:ph sz="full" idx="1"/>
          </p:nvPr>
        </p:nvSpPr>
        <p:spPr>
          <a:xfrm rot="0">
            <a:off x="304800" y="457200"/>
            <a:ext cx="86106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Phases of Acute Renal Failure</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There are four clinical phases of ARF: initiation, oliguria, diuresis and recovery.</a:t>
            </a:r>
          </a:p>
          <a:p>
            <a:pPr algn="l" eaLnBrk="1" fontAlgn="base" hangingPunct="1" indent="-342900" lvl="0" marL="342900">
              <a:lnSpc>
                <a:spcPct val="100000"/>
              </a:lnSpc>
              <a:spcBef>
                <a:spcPct val="20000"/>
              </a:spcBef>
              <a:spcAft>
                <a:spcPct val="0"/>
              </a:spcAft>
              <a:buSzPct val="100000"/>
              <a:buFontTx/>
              <a:buChar char="•"/>
            </a:pPr>
            <a:endParaRPr altLang="en-US" baseline="0" sz="28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r>
              <a:rPr altLang="en-US" baseline="0" sz="2800" lang="en-US" u="none">
                <a:solidFill>
                  <a:srgbClr val="000000"/>
                </a:solidFill>
                <a:latin typeface="Times New Roman" pitchFamily="18" charset="0"/>
                <a:ea typeface="Times New Roman" pitchFamily="18" charset="0"/>
                <a:sym typeface="Arial" pitchFamily="0" charset="0"/>
              </a:rPr>
              <a:t> </a:t>
            </a:r>
            <a:r>
              <a:rPr altLang="en-US" baseline="0" sz="2800" lang="en-US" u="sng">
                <a:solidFill>
                  <a:srgbClr val="000000"/>
                </a:solidFill>
                <a:latin typeface="Times New Roman" pitchFamily="18" charset="0"/>
                <a:ea typeface="Times New Roman" pitchFamily="18" charset="0"/>
                <a:sym typeface="Arial" pitchFamily="0" charset="0"/>
              </a:rPr>
              <a:t>1</a:t>
            </a:r>
            <a:r>
              <a:rPr altLang="en-US" baseline="30000" sz="2800" lang="en-US" u="sng">
                <a:solidFill>
                  <a:srgbClr val="000000"/>
                </a:solidFill>
                <a:latin typeface="Times New Roman" pitchFamily="18" charset="0"/>
                <a:ea typeface="Times New Roman" pitchFamily="18" charset="0"/>
                <a:sym typeface="Arial" pitchFamily="0" charset="0"/>
              </a:rPr>
              <a:t>st</a:t>
            </a:r>
            <a:r>
              <a:rPr altLang="en-US" baseline="0" sz="2800" lang="en-US" u="sng">
                <a:solidFill>
                  <a:srgbClr val="000000"/>
                </a:solidFill>
                <a:latin typeface="Times New Roman" pitchFamily="18" charset="0"/>
                <a:ea typeface="Times New Roman" pitchFamily="18" charset="0"/>
                <a:sym typeface="Arial" pitchFamily="0" charset="0"/>
              </a:rPr>
              <a:t> phase  </a:t>
            </a:r>
            <a:r>
              <a:rPr altLang="en-US" baseline="0" b="1" sz="2800" i="1" lang="en-US" u="sng">
                <a:solidFill>
                  <a:srgbClr val="000000"/>
                </a:solidFill>
                <a:latin typeface="Times New Roman" pitchFamily="18" charset="0"/>
                <a:ea typeface="Times New Roman" pitchFamily="18" charset="0"/>
                <a:sym typeface="Arial" pitchFamily="0" charset="0"/>
              </a:rPr>
              <a:t>Initiation period</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This is when the kidney is affected by the disease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Begins with the initial insult and ends when oliguria develops.</a:t>
            </a:r>
          </a:p>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endParaRPr altLang="en-US" baseline="0" b="1"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58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MasterSp="1">
  <p:cSld>
    <p:spTree>
      <p:nvGrpSpPr>
        <p:cNvPr id="320" name=""/>
        <p:cNvGrpSpPr/>
        <p:nvPr/>
      </p:nvGrpSpPr>
      <p:grpSpPr>
        <a:xfrm rot="0">
          <a:off x="0" y="0"/>
          <a:ext cx="0" cy="0"/>
          <a:chOff x="0" y="0"/>
          <a:chExt cx="0" cy="0"/>
        </a:xfrm>
      </p:grpSpPr>
      <p:sp>
        <p:nvSpPr>
          <p:cNvPr id="104858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590" name=""/>
          <p:cNvSpPr/>
          <p:nvPr>
            <p:ph sz="full" idx="1"/>
          </p:nvPr>
        </p:nvSpPr>
        <p:spPr>
          <a:xfrm rot="0">
            <a:off x="228600" y="304800"/>
            <a:ext cx="86868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3000" i="1" lang="en-US" u="sng">
                <a:solidFill>
                  <a:srgbClr val="000000"/>
                </a:solidFill>
                <a:latin typeface="Times New Roman" pitchFamily="18" charset="0"/>
                <a:ea typeface="Times New Roman" pitchFamily="18" charset="0"/>
                <a:sym typeface="Arial" pitchFamily="0" charset="0"/>
              </a:rPr>
              <a:t>2rd phase. Oliguria period</a:t>
            </a:r>
          </a:p>
          <a:p>
            <a:pPr algn="l" eaLnBrk="1" fontAlgn="base" hangingPunct="1" indent="-342900" latinLnBrk="1" lvl="0" marL="342900">
              <a:lnSpc>
                <a:spcPct val="80000"/>
              </a:lnSpc>
              <a:spcBef>
                <a:spcPct val="20000"/>
              </a:spcBef>
              <a:spcAft>
                <a:spcPct val="0"/>
              </a:spcAft>
              <a:buSzPct val="100000"/>
              <a:buFontTx/>
              <a:buNone/>
            </a:pPr>
            <a:r>
              <a:rPr altLang="en-US" baseline="0" b="1" sz="3000" i="1" lang="en-US" u="none">
                <a:solidFill>
                  <a:srgbClr val="000000"/>
                </a:solidFill>
                <a:latin typeface="Times New Roman" pitchFamily="18" charset="0"/>
                <a:ea typeface="Times New Roman" pitchFamily="18" charset="0"/>
                <a:sym typeface="Arial" pitchFamily="0" charset="0"/>
              </a:rPr>
              <a:t> </a:t>
            </a:r>
            <a:r>
              <a:rPr altLang="en-US" baseline="0" sz="3000" lang="sw-KE" u="none">
                <a:solidFill>
                  <a:srgbClr val="000000"/>
                </a:solidFill>
                <a:latin typeface="Times New Roman" pitchFamily="18" charset="0"/>
                <a:ea typeface="Times New Roman" pitchFamily="18" charset="0"/>
                <a:sym typeface="Arial" pitchFamily="0" charset="0"/>
              </a:rPr>
              <a:t>Results from ↓ Blood flow → ↓ Glomerular capillary pressure →GFR and tubular dysfunction</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There is reduced output of urine less than 400mls/day</a:t>
            </a:r>
          </a:p>
          <a:p>
            <a:pPr algn="l" eaLnBrk="1" fontAlgn="base" hangingPunct="1" indent="-342900" latinLnBrk="1" lvl="0" marL="342900">
              <a:lnSpc>
                <a:spcPct val="80000"/>
              </a:lnSpc>
              <a:spcBef>
                <a:spcPct val="20000"/>
              </a:spcBef>
              <a:spcAft>
                <a:spcPct val="0"/>
              </a:spcAft>
              <a:buSzPct val="100000"/>
              <a:buFontTx/>
              <a:buNone/>
            </a:pPr>
            <a:endParaRPr altLang="en-US" baseline="0"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It is accompanied by a rise in the serum concentration of substances usually excreted by the kidneys </a:t>
            </a:r>
            <a:r>
              <a:rPr altLang="en-US" baseline="0" b="1" sz="3000" lang="en-US" u="none">
                <a:solidFill>
                  <a:srgbClr val="000000"/>
                </a:solidFill>
                <a:latin typeface="Times New Roman" pitchFamily="18" charset="0"/>
                <a:ea typeface="Times New Roman" pitchFamily="18" charset="0"/>
                <a:sym typeface="Arial" pitchFamily="0" charset="0"/>
              </a:rPr>
              <a:t>(urea, creatinine, uric acid, organic acids and the intracellular cations [potassium and magnesium]).</a:t>
            </a:r>
          </a:p>
          <a:p>
            <a:pPr algn="l" eaLnBrk="1" fontAlgn="base" hangingPunct="1" indent="-342900" latinLnBrk="1" lvl="0" marL="342900">
              <a:lnSpc>
                <a:spcPct val="80000"/>
              </a:lnSpc>
              <a:spcBef>
                <a:spcPct val="20000"/>
              </a:spcBef>
              <a:spcAft>
                <a:spcPct val="0"/>
              </a:spcAft>
              <a:buSzPct val="100000"/>
              <a:buFontTx/>
              <a:buNone/>
            </a:pPr>
            <a:endParaRPr altLang="en-US" baseline="0" b="1"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The minimum amount of urine needed to rid the body of normal metabolic waste products per day is </a:t>
            </a:r>
            <a:r>
              <a:rPr altLang="en-US" baseline="0" b="1" sz="3000" lang="en-US" u="none">
                <a:solidFill>
                  <a:srgbClr val="000000"/>
                </a:solidFill>
                <a:latin typeface="Times New Roman" pitchFamily="18" charset="0"/>
                <a:ea typeface="Times New Roman" pitchFamily="18" charset="0"/>
                <a:sym typeface="Arial" pitchFamily="0" charset="0"/>
              </a:rPr>
              <a:t>400 mL</a:t>
            </a:r>
            <a:r>
              <a:rPr altLang="en-US" baseline="0" sz="3000" lang="en-US" u="none">
                <a:solidFill>
                  <a:srgbClr val="000000"/>
                </a:solidFill>
                <a:latin typeface="Times New Roman" pitchFamily="18" charset="0"/>
                <a:ea typeface="Times New Roman" pitchFamily="18" charset="0"/>
                <a:sym typeface="Arial" pitchFamily="0" charset="0"/>
              </a:rPr>
              <a:t>.</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Times New Roman" pitchFamily="18" charset="0"/>
              <a:ea typeface="Times New Roman" pitchFamily="18" charset="0"/>
              <a:sym typeface="Arial" pitchFamily="0" charset="0"/>
            </a:endParaRPr>
          </a:p>
        </p:txBody>
      </p:sp>
      <p:sp>
        <p:nvSpPr>
          <p:cNvPr id="104859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MasterSp="1">
  <p:cSld>
    <p:spTree>
      <p:nvGrpSpPr>
        <p:cNvPr id="322" name=""/>
        <p:cNvGrpSpPr/>
        <p:nvPr/>
      </p:nvGrpSpPr>
      <p:grpSpPr>
        <a:xfrm rot="0">
          <a:off x="0" y="0"/>
          <a:ext cx="0" cy="0"/>
          <a:chOff x="0" y="0"/>
          <a:chExt cx="0" cy="0"/>
        </a:xfrm>
      </p:grpSpPr>
      <p:sp>
        <p:nvSpPr>
          <p:cNvPr id="104859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596" name=""/>
          <p:cNvSpPr/>
          <p:nvPr>
            <p:ph sz="full" idx="1"/>
          </p:nvPr>
        </p:nvSpPr>
        <p:spPr>
          <a:xfrm rot="0">
            <a:off x="228600" y="609600"/>
            <a:ext cx="86868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Some patients have decreased renal function with increasing nitrogen retention, yet actually excrete normal amounts of urine (≥2 L/day). </a:t>
            </a:r>
          </a:p>
          <a:p>
            <a:pPr algn="l" eaLnBrk="1" fontAlgn="base" hangingPunct="1" indent="-342900" lvl="0" marL="342900">
              <a:lnSpc>
                <a:spcPct val="90000"/>
              </a:lnSpc>
              <a:spcBef>
                <a:spcPct val="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This is the </a:t>
            </a:r>
            <a:r>
              <a:rPr altLang="en-US" baseline="0" b="1" lang="en-US" u="none">
                <a:solidFill>
                  <a:srgbClr val="000000"/>
                </a:solidFill>
                <a:latin typeface="Times New Roman" pitchFamily="18" charset="0"/>
                <a:ea typeface="Times New Roman" pitchFamily="18" charset="0"/>
                <a:sym typeface="Arial" pitchFamily="0" charset="0"/>
              </a:rPr>
              <a:t>non-oliguric form of renal failure </a:t>
            </a:r>
            <a:r>
              <a:rPr altLang="en-US" baseline="0" lang="en-US" u="none">
                <a:solidFill>
                  <a:srgbClr val="000000"/>
                </a:solidFill>
                <a:latin typeface="Times New Roman" pitchFamily="18" charset="0"/>
                <a:ea typeface="Times New Roman" pitchFamily="18" charset="0"/>
                <a:sym typeface="Arial" pitchFamily="0" charset="0"/>
              </a:rPr>
              <a:t>and occurs predominantly after administration of :</a:t>
            </a:r>
          </a:p>
          <a:p>
            <a:pPr algn="l" eaLnBrk="1" fontAlgn="base" hangingPunct="1" indent="-342900" latinLnBrk="1" lvl="0" marL="342900">
              <a:lnSpc>
                <a:spcPct val="90000"/>
              </a:lnSpc>
              <a:spcBef>
                <a:spcPct val="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nephrotoxic antibiotic agents, </a:t>
            </a:r>
          </a:p>
          <a:p>
            <a:pPr algn="l" eaLnBrk="1" fontAlgn="base" hangingPunct="1" indent="-342900" latinLnBrk="1" lvl="0" marL="342900">
              <a:lnSpc>
                <a:spcPct val="90000"/>
              </a:lnSpc>
              <a:spcBef>
                <a:spcPct val="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halogenated anesthetic agents ,</a:t>
            </a:r>
          </a:p>
          <a:p>
            <a:pPr algn="l" eaLnBrk="1" fontAlgn="base" hangingPunct="1" indent="-342900" latinLnBrk="1" lvl="0" marL="342900">
              <a:lnSpc>
                <a:spcPct val="90000"/>
              </a:lnSpc>
              <a:spcBef>
                <a:spcPct val="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in  burns and</a:t>
            </a:r>
          </a:p>
          <a:p>
            <a:pPr algn="l" eaLnBrk="1" fontAlgn="base" hangingPunct="1" indent="-342900" latinLnBrk="1" lvl="0" marL="342900">
              <a:lnSpc>
                <a:spcPct val="90000"/>
              </a:lnSpc>
              <a:spcBef>
                <a:spcPct val="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traumatic  injury</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This period lasts 10-20 days.</a:t>
            </a:r>
            <a:r>
              <a:rPr altLang="en-US" baseline="0" b="1" lang="en-US" u="sng">
                <a:solidFill>
                  <a:srgbClr val="000000"/>
                </a:solidFill>
                <a:latin typeface="Arial" pitchFamily="0" charset="0"/>
                <a:ea typeface="宋体" pitchFamily="0" charset="-122"/>
                <a:sym typeface="Arial" pitchFamily="0" charset="0"/>
              </a:rPr>
              <a:t> </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p:txBody>
      </p:sp>
      <p:sp>
        <p:nvSpPr>
          <p:cNvPr id="104859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MasterSp="1">
  <p:cSld>
    <p:spTree>
      <p:nvGrpSpPr>
        <p:cNvPr id="324" name=""/>
        <p:cNvGrpSpPr/>
        <p:nvPr/>
      </p:nvGrpSpPr>
      <p:grpSpPr>
        <a:xfrm rot="0">
          <a:off x="0" y="0"/>
          <a:ext cx="0" cy="0"/>
          <a:chOff x="0" y="0"/>
          <a:chExt cx="0" cy="0"/>
        </a:xfrm>
      </p:grpSpPr>
      <p:sp>
        <p:nvSpPr>
          <p:cNvPr id="104860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02" name=""/>
          <p:cNvSpPr/>
          <p:nvPr>
            <p:ph sz="full" idx="1"/>
          </p:nvPr>
        </p:nvSpPr>
        <p:spPr>
          <a:xfrm rot="0">
            <a:off x="152400" y="457200"/>
            <a:ext cx="87630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0"/>
              </a:spcBef>
              <a:spcAft>
                <a:spcPct val="0"/>
              </a:spcAft>
              <a:buSzPct val="100000"/>
              <a:buFontTx/>
              <a:buNone/>
            </a:pPr>
            <a:r>
              <a:rPr altLang="en-US" baseline="0" b="1" sz="3000" i="1" lang="en-US" u="none">
                <a:solidFill>
                  <a:srgbClr val="000000"/>
                </a:solidFill>
                <a:latin typeface="Times New Roman" pitchFamily="18" charset="0"/>
                <a:ea typeface="Times New Roman" pitchFamily="18" charset="0"/>
                <a:sym typeface="Arial" pitchFamily="0" charset="0"/>
              </a:rPr>
              <a:t>3</a:t>
            </a:r>
            <a:r>
              <a:rPr altLang="en-US" baseline="30000" b="1" sz="3000" i="1" lang="en-US" u="none">
                <a:solidFill>
                  <a:srgbClr val="000000"/>
                </a:solidFill>
                <a:latin typeface="Times New Roman" pitchFamily="18" charset="0"/>
                <a:ea typeface="Times New Roman" pitchFamily="18" charset="0"/>
                <a:sym typeface="Arial" pitchFamily="0" charset="0"/>
              </a:rPr>
              <a:t>rd</a:t>
            </a:r>
            <a:r>
              <a:rPr altLang="en-US" baseline="0" b="1" sz="3000" i="1" lang="en-US" u="none">
                <a:solidFill>
                  <a:srgbClr val="000000"/>
                </a:solidFill>
                <a:latin typeface="Times New Roman" pitchFamily="18" charset="0"/>
                <a:ea typeface="Times New Roman" pitchFamily="18" charset="0"/>
                <a:sym typeface="Arial" pitchFamily="0" charset="0"/>
              </a:rPr>
              <a:t> phase. Diuresis period</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there is gradual increase of  urine output indicating  that glomerular filtration has started to recover.</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 Laboratory values stop rising and eventually decrease. </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Although the volume of urinary output may reach normal or elevated levels, renal function may still be markedly abnormal.</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Uremic symptoms may still be present, so the need for expert medical and nursing management continues.</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Observe the patient closely for dehydration during this phase; if dehydration occurs, the uremic symptoms are likely to increase</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60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MasterSp="1">
  <p:cSld>
    <p:spTree>
      <p:nvGrpSpPr>
        <p:cNvPr id="462" name=""/>
        <p:cNvGrpSpPr/>
        <p:nvPr/>
      </p:nvGrpSpPr>
      <p:grpSpPr>
        <a:xfrm rot="0">
          <a:off x="0" y="0"/>
          <a:ext cx="0" cy="0"/>
          <a:chOff x="0" y="0"/>
          <a:chExt cx="0" cy="0"/>
        </a:xfrm>
      </p:grpSpPr>
      <p:sp>
        <p:nvSpPr>
          <p:cNvPr id="104898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87" name=""/>
          <p:cNvSpPr/>
          <p:nvPr>
            <p:ph sz="full" idx="1"/>
          </p:nvPr>
        </p:nvSpPr>
        <p:spPr>
          <a:xfrm rot="0">
            <a:off x="152400" y="609600"/>
            <a:ext cx="85344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4</a:t>
            </a:r>
            <a:r>
              <a:rPr altLang="en-US" baseline="30000" b="1" i="1" lang="en-US" u="none">
                <a:solidFill>
                  <a:srgbClr val="000000"/>
                </a:solidFill>
                <a:latin typeface="Times New Roman" pitchFamily="18" charset="0"/>
                <a:ea typeface="Times New Roman" pitchFamily="18" charset="0"/>
                <a:sym typeface="Arial" pitchFamily="0" charset="0"/>
              </a:rPr>
              <a:t>th</a:t>
            </a:r>
            <a:r>
              <a:rPr altLang="en-US" baseline="0" b="1" i="1" lang="en-US" u="none">
                <a:solidFill>
                  <a:srgbClr val="000000"/>
                </a:solidFill>
                <a:latin typeface="Times New Roman" pitchFamily="18" charset="0"/>
                <a:ea typeface="Times New Roman" pitchFamily="18" charset="0"/>
                <a:sym typeface="Arial" pitchFamily="0" charset="0"/>
              </a:rPr>
              <a:t> phase. The recovery period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signals the improvement of renal function and may take</a:t>
            </a:r>
          </a:p>
          <a:p>
            <a:pPr algn="l" eaLnBrk="1" fontAlgn="base" hangingPunct="1" indent="-342900" latinLnBrk="1" lvl="0" marL="342900">
              <a:lnSpc>
                <a:spcPct val="100000"/>
              </a:lnSpc>
              <a:spcBef>
                <a:spcPct val="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     3 - 12 months.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Laboratory values return to the patient’s normal level although a permanent 1% to 3% reduction in the GFR is common, it is not clinically significant.</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8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139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1">
  <p:cSld>
    <p:spTree>
      <p:nvGrpSpPr>
        <p:cNvPr id="340" name=""/>
        <p:cNvGrpSpPr/>
        <p:nvPr/>
      </p:nvGrpSpPr>
      <p:grpSpPr>
        <a:xfrm rot="0">
          <a:off x="0" y="0"/>
          <a:ext cx="0" cy="0"/>
          <a:chOff x="0" y="0"/>
          <a:chExt cx="0" cy="0"/>
        </a:xfrm>
      </p:grpSpPr>
      <p:sp>
        <p:nvSpPr>
          <p:cNvPr id="104864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49" name=""/>
          <p:cNvSpPr/>
          <p:nvPr>
            <p:ph sz="full" idx="1"/>
          </p:nvPr>
        </p:nvSpPr>
        <p:spPr>
          <a:xfrm rot="0">
            <a:off x="457200" y="609600"/>
            <a:ext cx="82296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Urinary bladder is located just behind the pubic bone. It is the reservoir of urine</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Adult bladder can hold between 300mls – 600mls of urine. </a:t>
            </a:r>
          </a:p>
          <a:p>
            <a:pPr algn="l" eaLnBrk="1" fontAlgn="base" hangingPunct="1" indent="-342900" lvl="0" marL="342900">
              <a:lnSpc>
                <a:spcPct val="8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One feels the strong desire to void when the bladder has 350mls or more of urine (functional capacity)</a:t>
            </a:r>
          </a:p>
          <a:p>
            <a:pPr algn="l" eaLnBrk="1" fontAlgn="base" hangingPunct="1" indent="-342900" lvl="0" marL="342900">
              <a:lnSpc>
                <a:spcPct val="8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During anaesthesia, a bladder can hold 1500mls to 2000mls (anatomic capacity</a:t>
            </a:r>
            <a:r>
              <a:rPr altLang="en-US" baseline="0" sz="3000" lang="en-US" u="none">
                <a:solidFill>
                  <a:srgbClr val="000000"/>
                </a:solidFill>
                <a:latin typeface="Arial" pitchFamily="0" charset="0"/>
                <a:ea typeface="宋体" pitchFamily="0" charset="-122"/>
                <a:sym typeface="Arial" pitchFamily="0" charset="0"/>
              </a:rPr>
              <a:t>)</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Has 2 inlets (ureters) and 1 outlet urethrovesiscle junction</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innermost layer of the bladder (urothelium) is impermiable to water and prevent ‘reabsorption’ of the urine</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65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Sp="1">
  <p:cSld>
    <p:spTree>
      <p:nvGrpSpPr>
        <p:cNvPr id="463" name=""/>
        <p:cNvGrpSpPr/>
        <p:nvPr/>
      </p:nvGrpSpPr>
      <p:grpSpPr>
        <a:xfrm rot="0">
          <a:off x="0" y="0"/>
          <a:ext cx="0" cy="0"/>
          <a:chOff x="0" y="0"/>
          <a:chExt cx="0" cy="0"/>
        </a:xfrm>
      </p:grpSpPr>
      <p:sp>
        <p:nvSpPr>
          <p:cNvPr id="1048989" name=""/>
          <p:cNvSpPr/>
          <p:nvPr>
            <p:ph type="title" sz="full" idx="0"/>
          </p:nvPr>
        </p:nvSpPr>
        <p:spPr>
          <a:xfrm rot="0">
            <a:off x="371475" y="103187"/>
            <a:ext cx="8229600" cy="85725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Signs and symptoms</a:t>
            </a:r>
          </a:p>
        </p:txBody>
      </p:sp>
      <p:sp>
        <p:nvSpPr>
          <p:cNvPr id="1048990" name=""/>
          <p:cNvSpPr/>
          <p:nvPr>
            <p:ph sz="full" idx="1"/>
          </p:nvPr>
        </p:nvSpPr>
        <p:spPr>
          <a:xfrm rot="0">
            <a:off x="228600" y="960437"/>
            <a:ext cx="8686800" cy="55927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1. Changes In Urine</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Urine output varies (scanty to normal volume)</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Hematuria may be present</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Low specific gravity of ≤1.010 compared with a normal value of 1.015 to 1.025</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Decreased  Na</a:t>
            </a:r>
            <a:r>
              <a:rPr altLang="en-US" baseline="30000" b="1" sz="2800" lang="en-US" u="none">
                <a:solidFill>
                  <a:srgbClr val="000000"/>
                </a:solidFill>
                <a:latin typeface="Times New Roman" pitchFamily="18" charset="0"/>
                <a:ea typeface="Times New Roman" pitchFamily="18" charset="0"/>
                <a:sym typeface="Arial" pitchFamily="0" charset="0"/>
              </a:rPr>
              <a:t>+</a:t>
            </a:r>
            <a:r>
              <a:rPr altLang="en-US" baseline="0" sz="2800" lang="sw-KE" u="none">
                <a:solidFill>
                  <a:srgbClr val="000000"/>
                </a:solidFill>
                <a:latin typeface="Times New Roman" pitchFamily="18" charset="0"/>
                <a:ea typeface="Times New Roman" pitchFamily="18" charset="0"/>
                <a:sym typeface="Arial" pitchFamily="0" charset="0"/>
              </a:rPr>
              <a:t> (below 20 mEq/L) and normal urinary sediment in prerenal azotemia </a:t>
            </a:r>
          </a:p>
          <a:p>
            <a:pPr algn="l" eaLnBrk="1" fontAlgn="base" hangingPunct="1" indent="-342900" lvl="0" marL="342900">
              <a:lnSpc>
                <a:spcPct val="100000"/>
              </a:lnSpc>
              <a:spcBef>
                <a:spcPct val="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Urinary sodium levels greater than 40 mEq/L with casts (mucoproteins secreted by the renal tubules in inflammation) and other cellular debris in intrarenal azotemia</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99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MasterSp="1">
  <p:cSld>
    <p:spTree>
      <p:nvGrpSpPr>
        <p:cNvPr id="464" name=""/>
        <p:cNvGrpSpPr/>
        <p:nvPr/>
      </p:nvGrpSpPr>
      <p:grpSpPr>
        <a:xfrm rot="0">
          <a:off x="0" y="0"/>
          <a:ext cx="0" cy="0"/>
          <a:chOff x="0" y="0"/>
          <a:chExt cx="0" cy="0"/>
        </a:xfrm>
      </p:grpSpPr>
      <p:sp>
        <p:nvSpPr>
          <p:cNvPr id="104899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93" name=""/>
          <p:cNvSpPr/>
          <p:nvPr>
            <p:ph sz="full" idx="1"/>
          </p:nvPr>
        </p:nvSpPr>
        <p:spPr>
          <a:xfrm rot="0">
            <a:off x="457200" y="381000"/>
            <a:ext cx="8382000" cy="6340475"/>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2. Increased BUN &amp; Creatinine Levels (Azotemia</a:t>
            </a:r>
            <a:r>
              <a:rPr altLang="en-US" baseline="0" sz="2800" lang="en-US" u="none">
                <a:solidFill>
                  <a:srgbClr val="000000"/>
                </a:solidFill>
                <a:latin typeface="Times New Roman" pitchFamily="18" charset="0"/>
                <a:ea typeface="Times New Roman" pitchFamily="18" charset="0"/>
                <a:sym typeface="Arial" pitchFamily="0" charset="0"/>
              </a:rPr>
              <a:t>)</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BUN level rises due to increased catabolism (breakdown of protein), and reduced renal perfusion </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Serum creatinine rises in conjunction with glomerular damage.</a:t>
            </a:r>
          </a:p>
          <a:p>
            <a:pPr algn="l" eaLnBrk="1" fontAlgn="base" hangingPunct="1" indent="-342900" latinLnBrk="1" lvl="0" marL="342900">
              <a:lnSpc>
                <a:spcPct val="100000"/>
              </a:lnSpc>
              <a:spcBef>
                <a:spcPct val="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3. Hyperkalemia- </a:t>
            </a:r>
            <a:r>
              <a:rPr altLang="en-US" baseline="0" sz="2800" lang="en-US" u="none">
                <a:solidFill>
                  <a:srgbClr val="000000"/>
                </a:solidFill>
                <a:latin typeface="Times New Roman" pitchFamily="18" charset="0"/>
                <a:ea typeface="Times New Roman" pitchFamily="18" charset="0"/>
                <a:sym typeface="Arial" pitchFamily="0" charset="0"/>
              </a:rPr>
              <a:t>there is decreased GFR &amp; the patient cannot excrete K</a:t>
            </a:r>
            <a:r>
              <a:rPr altLang="en-US" baseline="30000" b="1" sz="2800" lang="en-US" u="none">
                <a:solidFill>
                  <a:srgbClr val="000000"/>
                </a:solidFill>
                <a:latin typeface="Times New Roman" pitchFamily="18" charset="0"/>
                <a:ea typeface="Times New Roman" pitchFamily="18" charset="0"/>
                <a:sym typeface="Arial" pitchFamily="0" charset="0"/>
              </a:rPr>
              <a:t>+</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Patients with oliguria and anuria are at greater risk for hyperkalemia</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Protein catabolism results in the release of cellular K</a:t>
            </a:r>
            <a:r>
              <a:rPr altLang="en-US" baseline="30000" b="1" sz="2800" lang="en-US" u="none">
                <a:solidFill>
                  <a:srgbClr val="000000"/>
                </a:solidFill>
                <a:latin typeface="Times New Roman" pitchFamily="18" charset="0"/>
                <a:ea typeface="Times New Roman" pitchFamily="18" charset="0"/>
                <a:sym typeface="Arial" pitchFamily="0" charset="0"/>
              </a:rPr>
              <a:t>+</a:t>
            </a:r>
            <a:r>
              <a:rPr altLang="en-US" baseline="0" sz="2800" lang="sw-KE" u="none">
                <a:solidFill>
                  <a:srgbClr val="000000"/>
                </a:solidFill>
                <a:latin typeface="Times New Roman" pitchFamily="18" charset="0"/>
                <a:ea typeface="Times New Roman" pitchFamily="18" charset="0"/>
                <a:sym typeface="Arial" pitchFamily="0" charset="0"/>
              </a:rPr>
              <a:t> into the body fluids, causing severe hyperkalemia .</a:t>
            </a:r>
          </a:p>
          <a:p>
            <a:pPr algn="l" eaLnBrk="1" fontAlgn="base" hangingPunct="1" indent="-342900" lvl="0" marL="342900">
              <a:lnSpc>
                <a:spcPct val="100000"/>
              </a:lnSpc>
              <a:spcBef>
                <a:spcPct val="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Hyperkalemia  may lead to dysrhythmias  and cardiac arrest.</a:t>
            </a:r>
          </a:p>
          <a:p>
            <a:pPr algn="l" eaLnBrk="1" fontAlgn="base" hangingPunct="1" indent="-342900" lvl="0" marL="342900">
              <a:lnSpc>
                <a:spcPct val="100000"/>
              </a:lnSpc>
              <a:spcBef>
                <a:spcPct val="0"/>
              </a:spcBef>
              <a:spcAft>
                <a:spcPct val="0"/>
              </a:spcAft>
              <a:buSzPct val="100000"/>
              <a:buFontTx/>
              <a:buChar char="•"/>
            </a:pPr>
            <a:endParaRPr altLang="en-US" baseline="0" sz="28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899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MasterSp="1">
  <p:cSld>
    <p:spTree>
      <p:nvGrpSpPr>
        <p:cNvPr id="465" name=""/>
        <p:cNvGrpSpPr/>
        <p:nvPr/>
      </p:nvGrpSpPr>
      <p:grpSpPr>
        <a:xfrm rot="0">
          <a:off x="0" y="0"/>
          <a:ext cx="0" cy="0"/>
          <a:chOff x="0" y="0"/>
          <a:chExt cx="0" cy="0"/>
        </a:xfrm>
      </p:grpSpPr>
      <p:sp>
        <p:nvSpPr>
          <p:cNvPr id="104899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996" name=""/>
          <p:cNvSpPr/>
          <p:nvPr>
            <p:ph sz="full" idx="1"/>
          </p:nvPr>
        </p:nvSpPr>
        <p:spPr>
          <a:xfrm rot="0">
            <a:off x="228600" y="201612"/>
            <a:ext cx="86868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4. Metabolic acidosis </a:t>
            </a:r>
            <a:r>
              <a:rPr altLang="en-US" baseline="0" lang="en-US" u="none">
                <a:solidFill>
                  <a:srgbClr val="000000"/>
                </a:solidFill>
                <a:latin typeface="Times New Roman" pitchFamily="18" charset="0"/>
                <a:ea typeface="Times New Roman" pitchFamily="18" charset="0"/>
                <a:sym typeface="Arial" pitchFamily="0" charset="0"/>
              </a:rPr>
              <a:t>due to decreased excretion of hydrogen ions in urine.</a:t>
            </a:r>
          </a:p>
          <a:p>
            <a:pPr algn="l" eaLnBrk="1" fontAlgn="base" hangingPunct="1" indent="-514350" latinLnBrk="1" lvl="0" marL="51435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       </a:t>
            </a:r>
            <a:r>
              <a:rPr altLang="en-US" baseline="0" b="1" i="1" lang="en-US" u="none">
                <a:solidFill>
                  <a:srgbClr val="000000"/>
                </a:solidFill>
                <a:latin typeface="Times New Roman" pitchFamily="18" charset="0"/>
                <a:ea typeface="Times New Roman" pitchFamily="18" charset="0"/>
                <a:sym typeface="Arial" pitchFamily="0" charset="0"/>
              </a:rPr>
              <a:t>Increased respiration </a:t>
            </a:r>
            <a:r>
              <a:rPr altLang="en-US" baseline="0" lang="en-US" u="none">
                <a:solidFill>
                  <a:srgbClr val="000000"/>
                </a:solidFill>
                <a:latin typeface="Times New Roman" pitchFamily="18" charset="0"/>
                <a:ea typeface="Times New Roman" pitchFamily="18" charset="0"/>
                <a:sym typeface="Arial" pitchFamily="0" charset="0"/>
              </a:rPr>
              <a:t>in an attempt to correct metabolic acidosis, it removes excess carbon dioxide.</a:t>
            </a:r>
          </a:p>
          <a:p>
            <a:pPr algn="l" eaLnBrk="1" fontAlgn="base" hangingPunct="1" indent="-514350" latinLnBrk="1" lvl="0" marL="51435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5. Calcium and Phosphorus Abnormalities</a:t>
            </a:r>
          </a:p>
          <a:p>
            <a:pPr algn="l" eaLnBrk="1" fontAlgn="base" hangingPunct="1" indent="-514350" lvl="0" marL="51435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Increase in serum phosphate concentrations</a:t>
            </a:r>
          </a:p>
          <a:p>
            <a:pPr algn="l" eaLnBrk="1" fontAlgn="base" hangingPunct="1" indent="-514350" lvl="0" marL="51435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Low serum calcium levels in response to decreased absorption of calcium from the intestine and as a compensatory mechanism for the elevated serum phosphate levels.</a:t>
            </a:r>
          </a:p>
        </p:txBody>
      </p:sp>
      <p:sp>
        <p:nvSpPr>
          <p:cNvPr id="104899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MasterSp="1">
  <p:cSld>
    <p:spTree>
      <p:nvGrpSpPr>
        <p:cNvPr id="466" name=""/>
        <p:cNvGrpSpPr/>
        <p:nvPr/>
      </p:nvGrpSpPr>
      <p:grpSpPr>
        <a:xfrm rot="0">
          <a:off x="0" y="0"/>
          <a:ext cx="0" cy="0"/>
          <a:chOff x="0" y="0"/>
          <a:chExt cx="0" cy="0"/>
        </a:xfrm>
      </p:grpSpPr>
      <p:sp>
        <p:nvSpPr>
          <p:cNvPr id="1048998" name=""/>
          <p:cNvSpPr/>
          <p:nvPr>
            <p:ph sz="full" idx="1"/>
          </p:nvPr>
        </p:nvSpPr>
        <p:spPr>
          <a:xfrm rot="0">
            <a:off x="228600" y="228600"/>
            <a:ext cx="86868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3000" lang="en-US" u="none">
                <a:solidFill>
                  <a:srgbClr val="000000"/>
                </a:solidFill>
                <a:latin typeface="Times New Roman" pitchFamily="18" charset="0"/>
                <a:ea typeface="Times New Roman" pitchFamily="18" charset="0"/>
                <a:sym typeface="Arial" pitchFamily="0" charset="0"/>
              </a:rPr>
              <a:t>6. Anemia</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Due to reduced erythropoietin production, uremic GI lesions, reduced RBC life span, and blood loss, usually from the GI tract (uremia </a:t>
            </a:r>
            <a:r>
              <a:rPr altLang="en-US" baseline="0" b="1" sz="3000" lang="en-US" u="none">
                <a:solidFill>
                  <a:srgbClr val="000000"/>
                </a:solidFill>
                <a:latin typeface="Times New Roman" pitchFamily="18" charset="0"/>
                <a:ea typeface="Times New Roman" pitchFamily="18" charset="0"/>
                <a:sym typeface="Arial" pitchFamily="0" charset="0"/>
              </a:rPr>
              <a:t>alters the coagulation </a:t>
            </a:r>
            <a:r>
              <a:rPr altLang="en-US" baseline="0" sz="3000" lang="en-US" u="none">
                <a:solidFill>
                  <a:srgbClr val="000000"/>
                </a:solidFill>
                <a:latin typeface="Times New Roman" pitchFamily="18" charset="0"/>
                <a:ea typeface="Times New Roman" pitchFamily="18" charset="0"/>
                <a:sym typeface="Arial" pitchFamily="0" charset="0"/>
              </a:rPr>
              <a:t>mechanism- makes platelets ineffective)</a:t>
            </a:r>
          </a:p>
          <a:p>
            <a:pPr algn="l" eaLnBrk="1" fontAlgn="base" hangingPunct="1" indent="-342900" latinLnBrk="1" lvl="0" marL="342900">
              <a:lnSpc>
                <a:spcPct val="100000"/>
              </a:lnSpc>
              <a:spcBef>
                <a:spcPct val="20000"/>
              </a:spcBef>
              <a:spcAft>
                <a:spcPct val="0"/>
              </a:spcAft>
              <a:buSzPct val="100000"/>
              <a:buFontTx/>
              <a:buNone/>
            </a:pPr>
            <a:r>
              <a:rPr altLang="en-US" baseline="0" b="1" sz="3000" lang="en-US" u="none">
                <a:solidFill>
                  <a:srgbClr val="000000"/>
                </a:solidFill>
                <a:latin typeface="Times New Roman" pitchFamily="18" charset="0"/>
                <a:ea typeface="Times New Roman" pitchFamily="18" charset="0"/>
                <a:sym typeface="Arial" pitchFamily="0" charset="0"/>
              </a:rPr>
              <a:t>7. CNS changes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Occur due to effects of  azotemia, urea and electrolyte imbalance and include;</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Drowsiness</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Twitching</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Seizures</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confusion</a:t>
            </a:r>
          </a:p>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899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MasterSp="1">
  <p:cSld>
    <p:spTree>
      <p:nvGrpSpPr>
        <p:cNvPr id="467" name=""/>
        <p:cNvGrpSpPr/>
        <p:nvPr/>
      </p:nvGrpSpPr>
      <p:grpSpPr>
        <a:xfrm rot="0">
          <a:off x="0" y="0"/>
          <a:ext cx="0" cy="0"/>
          <a:chOff x="0" y="0"/>
          <a:chExt cx="0" cy="0"/>
        </a:xfrm>
      </p:grpSpPr>
      <p:sp>
        <p:nvSpPr>
          <p:cNvPr id="104900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0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144</a:t>
            </a:fld>
            <a:endParaRPr altLang="en-US" baseline="0" sz="1400" lang="en-US" u="none">
              <a:solidFill>
                <a:srgbClr val="000000"/>
              </a:solidFill>
              <a:latin typeface="Arial" pitchFamily="0" charset="0"/>
              <a:sym typeface="Arial" pitchFamily="0" charset="0"/>
            </a:endParaRPr>
          </a:p>
        </p:txBody>
      </p:sp>
      <p:pic>
        <p:nvPicPr>
          <p:cNvPr id="2097168" name="" descr="C:\Users\MOSES\Downloads\cutaneous-manifestations-of-internal-diseases-53-638.jp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MasterSp="1">
  <p:cSld>
    <p:spTree>
      <p:nvGrpSpPr>
        <p:cNvPr id="468" name=""/>
        <p:cNvGrpSpPr/>
        <p:nvPr/>
      </p:nvGrpSpPr>
      <p:grpSpPr>
        <a:xfrm rot="0">
          <a:off x="0" y="0"/>
          <a:ext cx="0" cy="0"/>
          <a:chOff x="0" y="0"/>
          <a:chExt cx="0" cy="0"/>
        </a:xfrm>
      </p:grpSpPr>
      <p:sp>
        <p:nvSpPr>
          <p:cNvPr id="104900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03" name=""/>
          <p:cNvSpPr/>
          <p:nvPr>
            <p:ph sz="full" idx="1"/>
          </p:nvPr>
        </p:nvSpPr>
        <p:spPr>
          <a:xfrm rot="0">
            <a:off x="228600" y="457200"/>
            <a:ext cx="86868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4000" lang="en-US" u="none">
                <a:solidFill>
                  <a:srgbClr val="000000"/>
                </a:solidFill>
                <a:latin typeface="Times New Roman" pitchFamily="18" charset="0"/>
                <a:ea typeface="Times New Roman" pitchFamily="18" charset="0"/>
                <a:sym typeface="Arial" pitchFamily="0" charset="0"/>
              </a:rPr>
              <a:t>Management</a:t>
            </a:r>
          </a:p>
          <a:p>
            <a:pPr algn="l" eaLnBrk="1" fontAlgn="base" hangingPunct="1" indent="-342900" latinLnBrk="1" lvl="0" marL="342900">
              <a:lnSpc>
                <a:spcPct val="100000"/>
              </a:lnSpc>
              <a:spcBef>
                <a:spcPct val="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Objectives of treatment of ARF are to;</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restore normal chemical balance</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prevent complications until repair of renal tissue and restoration of renal function can take place.</a:t>
            </a:r>
          </a:p>
          <a:p>
            <a:pPr algn="l" eaLnBrk="1" fontAlgn="base" hangingPunct="1" indent="-342900" latinLnBrk="1" lvl="0" marL="34290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Interventions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Identify  &amp; treat cause of damage</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Prerenal azotemia is treated by optimizing renal perfusion</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Post renal failure is treated by relieving the obstruction.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0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MasterSp="1">
  <p:cSld>
    <p:spTree>
      <p:nvGrpSpPr>
        <p:cNvPr id="469" name=""/>
        <p:cNvGrpSpPr/>
        <p:nvPr/>
      </p:nvGrpSpPr>
      <p:grpSpPr>
        <a:xfrm rot="0">
          <a:off x="0" y="0"/>
          <a:ext cx="0" cy="0"/>
          <a:chOff x="0" y="0"/>
          <a:chExt cx="0" cy="0"/>
        </a:xfrm>
      </p:grpSpPr>
      <p:sp>
        <p:nvSpPr>
          <p:cNvPr id="104900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06" name=""/>
          <p:cNvSpPr/>
          <p:nvPr>
            <p:ph sz="full" idx="1"/>
          </p:nvPr>
        </p:nvSpPr>
        <p:spPr>
          <a:xfrm rot="0">
            <a:off x="457200" y="762000"/>
            <a:ext cx="82296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endParaRPr altLang="en-US" baseline="0" sz="36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Intrarenal azotemia  management is supportive; </a:t>
            </a:r>
          </a:p>
          <a:p>
            <a:pPr algn="l" eaLnBrk="1" fontAlgn="base" hangingPunct="1" indent="-285750" lvl="1" marL="74295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Identify and remove the cause</a:t>
            </a:r>
          </a:p>
          <a:p>
            <a:pPr algn="l" eaLnBrk="1" fontAlgn="base" hangingPunct="1" indent="-228600" lvl="2" marL="114300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Improve renal blood flow</a:t>
            </a:r>
          </a:p>
          <a:p>
            <a:pPr algn="l" eaLnBrk="1" fontAlgn="base" hangingPunct="1" indent="-228600" lvl="2" marL="114300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Remove obstruction</a:t>
            </a:r>
          </a:p>
          <a:p>
            <a:pPr algn="l" eaLnBrk="1" fontAlgn="base" hangingPunct="1" indent="-228600" lvl="2" marL="114300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Discontinue toxic drugs</a:t>
            </a:r>
          </a:p>
          <a:p>
            <a:pPr algn="l" eaLnBrk="1" fontAlgn="base" hangingPunct="1" indent="-285750" lvl="1" marL="74295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Maintain renal function </a:t>
            </a:r>
          </a:p>
          <a:p>
            <a:pPr algn="l" eaLnBrk="1" fontAlgn="base" hangingPunct="1" indent="-342900" lvl="0" marL="342900">
              <a:lnSpc>
                <a:spcPct val="100000"/>
              </a:lnSpc>
              <a:spcBef>
                <a:spcPct val="0"/>
              </a:spcBef>
              <a:spcAft>
                <a:spcPct val="0"/>
              </a:spcAft>
              <a:buSzPct val="100000"/>
              <a:buFontTx/>
              <a:buChar char="•"/>
            </a:pPr>
            <a:endParaRPr altLang="en-US" baseline="0" sz="36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0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MasterSp="1">
  <p:cSld>
    <p:spTree>
      <p:nvGrpSpPr>
        <p:cNvPr id="470" name=""/>
        <p:cNvGrpSpPr/>
        <p:nvPr/>
      </p:nvGrpSpPr>
      <p:grpSpPr>
        <a:xfrm rot="0">
          <a:off x="0" y="0"/>
          <a:ext cx="0" cy="0"/>
          <a:chOff x="0" y="0"/>
          <a:chExt cx="0" cy="0"/>
        </a:xfrm>
      </p:grpSpPr>
      <p:sp>
        <p:nvSpPr>
          <p:cNvPr id="104900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09" name=""/>
          <p:cNvSpPr/>
          <p:nvPr>
            <p:ph sz="full" idx="1"/>
          </p:nvPr>
        </p:nvSpPr>
        <p:spPr>
          <a:xfrm rot="0">
            <a:off x="228600" y="769937"/>
            <a:ext cx="89154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Mngt ct'</a:t>
            </a:r>
          </a:p>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1.Mannitol, furosemide</a:t>
            </a:r>
            <a:r>
              <a:rPr altLang="en-US" baseline="0" sz="3600" lang="en-US" u="none">
                <a:solidFill>
                  <a:srgbClr val="000000"/>
                </a:solidFill>
                <a:latin typeface="Times New Roman" pitchFamily="18" charset="0"/>
                <a:ea typeface="Times New Roman" pitchFamily="18" charset="0"/>
                <a:sym typeface="Arial" pitchFamily="0" charset="0"/>
              </a:rPr>
              <a:t>, to initiate  diuresis and prevent or minimize subsequent  chronic renal failure.</a:t>
            </a:r>
          </a:p>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2.Perform dialysis </a:t>
            </a:r>
            <a:r>
              <a:rPr altLang="en-US" baseline="0" sz="3600" lang="en-US" u="none">
                <a:solidFill>
                  <a:srgbClr val="000000"/>
                </a:solidFill>
                <a:latin typeface="Times New Roman" pitchFamily="18" charset="0"/>
                <a:ea typeface="Times New Roman" pitchFamily="18" charset="0"/>
                <a:sym typeface="Arial" pitchFamily="0" charset="0"/>
              </a:rPr>
              <a:t>to correct biochemical abnormalities- e.g hyperkalaemia.</a:t>
            </a:r>
          </a:p>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3Administer  I.V fluids</a:t>
            </a:r>
            <a:r>
              <a:rPr altLang="en-US" baseline="0" sz="3600" lang="en-US" u="none">
                <a:solidFill>
                  <a:srgbClr val="000000"/>
                </a:solidFill>
                <a:latin typeface="Times New Roman" pitchFamily="18" charset="0"/>
                <a:ea typeface="Times New Roman" pitchFamily="18" charset="0"/>
                <a:sym typeface="Arial" pitchFamily="0" charset="0"/>
              </a:rPr>
              <a:t>, blood products or albumin as appropriate to restore  adequate blood flow to the kidneys</a:t>
            </a:r>
          </a:p>
          <a:p>
            <a:pPr algn="l" eaLnBrk="1" fontAlgn="base" hangingPunct="1" indent="-274320" latinLnBrk="1" lvl="1" marL="457200">
              <a:lnSpc>
                <a:spcPct val="100000"/>
              </a:lnSpc>
              <a:spcBef>
                <a:spcPct val="0"/>
              </a:spcBef>
              <a:spcAft>
                <a:spcPct val="0"/>
              </a:spcAft>
              <a:buSzPct val="100000"/>
              <a:buFontTx/>
              <a:buNone/>
            </a:pPr>
            <a:endParaRPr altLang="en-US" baseline="0" sz="36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1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MasterSp="1">
  <p:cSld>
    <p:spTree>
      <p:nvGrpSpPr>
        <p:cNvPr id="471" name=""/>
        <p:cNvGrpSpPr/>
        <p:nvPr/>
      </p:nvGrpSpPr>
      <p:grpSpPr>
        <a:xfrm rot="0">
          <a:off x="0" y="0"/>
          <a:ext cx="0" cy="0"/>
          <a:chOff x="0" y="0"/>
          <a:chExt cx="0" cy="0"/>
        </a:xfrm>
      </p:grpSpPr>
      <p:sp>
        <p:nvSpPr>
          <p:cNvPr id="104901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12" name=""/>
          <p:cNvSpPr/>
          <p:nvPr>
            <p:ph sz="full" idx="1"/>
          </p:nvPr>
        </p:nvSpPr>
        <p:spPr>
          <a:xfrm rot="0">
            <a:off x="457200" y="533400"/>
            <a:ext cx="8229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4Monitor and maintain </a:t>
            </a:r>
            <a:r>
              <a:rPr altLang="en-US" baseline="0" sz="3600" lang="en-US" u="none">
                <a:solidFill>
                  <a:srgbClr val="000000"/>
                </a:solidFill>
                <a:latin typeface="Times New Roman" pitchFamily="18" charset="0"/>
                <a:ea typeface="Times New Roman" pitchFamily="18" charset="0"/>
                <a:sym typeface="Arial" pitchFamily="0" charset="0"/>
              </a:rPr>
              <a:t>fluid balance based on;</a:t>
            </a:r>
          </a:p>
          <a:p>
            <a:pPr algn="l" eaLnBrk="1" fontAlgn="base" hangingPunct="1" indent="-342900" latinLnBrk="1" lvl="0" marL="342900">
              <a:lnSpc>
                <a:spcPct val="100000"/>
              </a:lnSpc>
              <a:spcBef>
                <a:spcPct val="0"/>
              </a:spcBef>
              <a:spcAft>
                <a:spcPct val="0"/>
              </a:spcAft>
              <a:buSzPct val="100000"/>
              <a:buFontTx/>
              <a:buNone/>
            </a:pPr>
            <a:r>
              <a:rPr altLang="en-US" baseline="0" sz="3400" lang="en-US" u="none">
                <a:solidFill>
                  <a:srgbClr val="000000"/>
                </a:solidFill>
                <a:latin typeface="Times New Roman" pitchFamily="18" charset="0"/>
                <a:ea typeface="Times New Roman" pitchFamily="18" charset="0"/>
                <a:sym typeface="Arial" pitchFamily="0" charset="0"/>
              </a:rPr>
              <a:t>-daily body weight, fluid losses, blood pressure  </a:t>
            </a:r>
          </a:p>
          <a:p>
            <a:pPr algn="l" eaLnBrk="1" fontAlgn="base" hangingPunct="1" indent="-342900" latinLnBrk="1" lvl="0" marL="342900">
              <a:lnSpc>
                <a:spcPct val="100000"/>
              </a:lnSpc>
              <a:spcBef>
                <a:spcPct val="0"/>
              </a:spcBef>
              <a:spcAft>
                <a:spcPct val="0"/>
              </a:spcAft>
              <a:buSzPct val="100000"/>
              <a:buFontTx/>
              <a:buNone/>
            </a:pPr>
            <a:r>
              <a:rPr altLang="en-US" baseline="0" sz="3400" lang="en-US" u="none">
                <a:solidFill>
                  <a:srgbClr val="000000"/>
                </a:solidFill>
                <a:latin typeface="Times New Roman" pitchFamily="18" charset="0"/>
                <a:ea typeface="Times New Roman" pitchFamily="18" charset="0"/>
                <a:sym typeface="Arial" pitchFamily="0" charset="0"/>
              </a:rPr>
              <a:t>-Parenteral and oral intake and the output of urine, gastric drainage, stools, wound drainage, and perspiration, insensible fluid lost through the skin and lungs </a:t>
            </a:r>
          </a:p>
          <a:p>
            <a:pPr algn="l" eaLnBrk="1" fontAlgn="base" hangingPunct="1" indent="-342900" latinLnBrk="1" lvl="0" marL="342900">
              <a:lnSpc>
                <a:spcPct val="100000"/>
              </a:lnSpc>
              <a:spcBef>
                <a:spcPct val="0"/>
              </a:spcBef>
              <a:spcAft>
                <a:spcPct val="0"/>
              </a:spcAft>
              <a:buSzPct val="100000"/>
              <a:buFontTx/>
              <a:buNone/>
            </a:pPr>
            <a:r>
              <a:rPr altLang="en-US" baseline="0" sz="3400" lang="en-US" u="none">
                <a:solidFill>
                  <a:srgbClr val="000000"/>
                </a:solidFill>
                <a:latin typeface="Times New Roman" pitchFamily="18" charset="0"/>
                <a:ea typeface="Times New Roman" pitchFamily="18" charset="0"/>
                <a:sym typeface="Arial" pitchFamily="0" charset="0"/>
              </a:rPr>
              <a:t>-serial measurements of central venous pressure, serum and urine concentrations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1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MasterSp="1">
  <p:cSld>
    <p:spTree>
      <p:nvGrpSpPr>
        <p:cNvPr id="472" name=""/>
        <p:cNvGrpSpPr/>
        <p:nvPr/>
      </p:nvGrpSpPr>
      <p:grpSpPr>
        <a:xfrm rot="0">
          <a:off x="0" y="0"/>
          <a:ext cx="0" cy="0"/>
          <a:chOff x="0" y="0"/>
          <a:chExt cx="0" cy="0"/>
        </a:xfrm>
      </p:grpSpPr>
      <p:sp>
        <p:nvSpPr>
          <p:cNvPr id="104901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15" name=""/>
          <p:cNvSpPr/>
          <p:nvPr>
            <p:ph sz="full" idx="1"/>
          </p:nvPr>
        </p:nvSpPr>
        <p:spPr>
          <a:xfrm rot="0">
            <a:off x="152400" y="533400"/>
            <a:ext cx="8991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5. Observe signs of fluid overload</a:t>
            </a:r>
          </a:p>
          <a:p>
            <a:pPr algn="l" eaLnBrk="1" fontAlgn="base" hangingPunct="1" indent="-285750" lvl="1" marL="74295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Dyspnea, tachycardia, distended neck veins. moist crackles in the lungs. </a:t>
            </a:r>
          </a:p>
          <a:p>
            <a:pPr algn="l" eaLnBrk="1" fontAlgn="base" hangingPunct="1" indent="-285750" latinLnBrk="1" lvl="1" marL="742950">
              <a:lnSpc>
                <a:spcPct val="100000"/>
              </a:lnSpc>
              <a:spcBef>
                <a:spcPct val="0"/>
              </a:spcBef>
              <a:spcAft>
                <a:spcPct val="0"/>
              </a:spcAft>
              <a:buSzPct val="100000"/>
              <a:buFontTx/>
              <a:buNone/>
            </a:pPr>
            <a:endParaRPr altLang="en-US" baseline="0" sz="36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6. Observe for edema </a:t>
            </a:r>
            <a:r>
              <a:rPr altLang="en-US" baseline="0" sz="3600" lang="en-US" u="none">
                <a:solidFill>
                  <a:srgbClr val="000000"/>
                </a:solidFill>
                <a:latin typeface="Times New Roman" pitchFamily="18" charset="0"/>
                <a:ea typeface="Times New Roman" pitchFamily="18" charset="0"/>
                <a:sym typeface="Arial" pitchFamily="0" charset="0"/>
              </a:rPr>
              <a:t>- presacral and pretibial</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1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149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1">
  <p:cSld>
    <p:spTree>
      <p:nvGrpSpPr>
        <p:cNvPr id="341" name=""/>
        <p:cNvGrpSpPr/>
        <p:nvPr/>
      </p:nvGrpSpPr>
      <p:grpSpPr>
        <a:xfrm rot="0">
          <a:off x="0" y="0"/>
          <a:ext cx="0" cy="0"/>
          <a:chOff x="0" y="0"/>
          <a:chExt cx="0" cy="0"/>
        </a:xfrm>
      </p:grpSpPr>
      <p:sp>
        <p:nvSpPr>
          <p:cNvPr id="104865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52" name=""/>
          <p:cNvSpPr/>
          <p:nvPr>
            <p:ph sz="full" idx="1"/>
          </p:nvPr>
        </p:nvSpPr>
        <p:spPr>
          <a:xfrm rot="0">
            <a:off x="457200" y="609600"/>
            <a:ext cx="8229600" cy="55165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Bladder neck contains involuntary smooth muscles that forms part of the urethral sphincter called the internal sphincter</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The external sphincter is voluntary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Urethra in males passes through the penis and is surrounded by the prostate gland posteriorly and laterally below the bladder neck</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 female it opens just anterior to the vagina</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65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MasterSp="1">
  <p:cSld>
    <p:spTree>
      <p:nvGrpSpPr>
        <p:cNvPr id="473" name=""/>
        <p:cNvGrpSpPr/>
        <p:nvPr/>
      </p:nvGrpSpPr>
      <p:grpSpPr>
        <a:xfrm rot="0">
          <a:off x="0" y="0"/>
          <a:ext cx="0" cy="0"/>
          <a:chOff x="0" y="0"/>
          <a:chExt cx="0" cy="0"/>
        </a:xfrm>
      </p:grpSpPr>
      <p:sp>
        <p:nvSpPr>
          <p:cNvPr id="104901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18" name=""/>
          <p:cNvSpPr/>
          <p:nvPr>
            <p:ph sz="full" idx="1"/>
          </p:nvPr>
        </p:nvSpPr>
        <p:spPr>
          <a:xfrm rot="0">
            <a:off x="304800" y="457200"/>
            <a:ext cx="86106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0"/>
              </a:spcBef>
              <a:spcAft>
                <a:spcPct val="0"/>
              </a:spcAft>
              <a:buSzPct val="100000"/>
              <a:buFontTx/>
              <a:buNone/>
            </a:pPr>
            <a:r>
              <a:rPr altLang="en-US" baseline="0" b="1" sz="3000" lang="en-US" u="none">
                <a:solidFill>
                  <a:srgbClr val="000000"/>
                </a:solidFill>
                <a:latin typeface="Times New Roman" pitchFamily="18" charset="0"/>
                <a:ea typeface="Times New Roman" pitchFamily="18" charset="0"/>
                <a:sym typeface="Arial" pitchFamily="0" charset="0"/>
              </a:rPr>
              <a:t>7 Monitor patient  for</a:t>
            </a:r>
            <a:r>
              <a:rPr altLang="en-US" baseline="0" sz="3000" lang="en-US" u="none">
                <a:solidFill>
                  <a:srgbClr val="000000"/>
                </a:solidFill>
                <a:latin typeface="Times New Roman" pitchFamily="18" charset="0"/>
                <a:ea typeface="Times New Roman" pitchFamily="18" charset="0"/>
                <a:sym typeface="Arial" pitchFamily="0" charset="0"/>
              </a:rPr>
              <a:t>;</a:t>
            </a:r>
          </a:p>
          <a:p>
            <a:pPr algn="l" eaLnBrk="1" fontAlgn="base" hangingPunct="1" indent="-285750" lvl="1" marL="74295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hyperkalemia through serial serum electrolyte levels e.g </a:t>
            </a:r>
            <a:r>
              <a:rPr altLang="en-US" baseline="0" b="1" sz="3000" i="1" lang="en-US" u="none">
                <a:solidFill>
                  <a:srgbClr val="000000"/>
                </a:solidFill>
                <a:latin typeface="Times New Roman" pitchFamily="18" charset="0"/>
                <a:ea typeface="Times New Roman" pitchFamily="18" charset="0"/>
                <a:sym typeface="Arial" pitchFamily="0" charset="0"/>
              </a:rPr>
              <a:t>tall, tented, or peaked T waves  </a:t>
            </a:r>
            <a:r>
              <a:rPr altLang="en-US" baseline="0" sz="3000" lang="en-US" u="none">
                <a:solidFill>
                  <a:srgbClr val="000000"/>
                </a:solidFill>
                <a:latin typeface="Times New Roman" pitchFamily="18" charset="0"/>
                <a:ea typeface="Times New Roman" pitchFamily="18" charset="0"/>
                <a:sym typeface="Arial" pitchFamily="0" charset="0"/>
              </a:rPr>
              <a:t>on ECG</a:t>
            </a:r>
          </a:p>
          <a:p>
            <a:pPr algn="l" eaLnBrk="1" fontAlgn="base" hangingPunct="1" indent="-285750" lvl="1" marL="74295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Na+ hyper or hyponatremia</a:t>
            </a:r>
          </a:p>
          <a:p>
            <a:pPr algn="l" eaLnBrk="1" fontAlgn="base" hangingPunct="1" indent="-285750" lvl="1" marL="74295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arterial blood gases to detect acidosis</a:t>
            </a:r>
          </a:p>
          <a:p>
            <a:pPr algn="l" eaLnBrk="1" fontAlgn="base" hangingPunct="1" indent="-285750" lvl="1" marL="74295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azotemia (nitrogenous compounds in blood)</a:t>
            </a:r>
          </a:p>
          <a:p>
            <a:pPr algn="l" eaLnBrk="1" fontAlgn="base" hangingPunct="1" indent="-342900" latinLnBrk="1" lvl="0" marL="342900">
              <a:lnSpc>
                <a:spcPct val="90000"/>
              </a:lnSpc>
              <a:spcBef>
                <a:spcPct val="0"/>
              </a:spcBef>
              <a:spcAft>
                <a:spcPct val="0"/>
              </a:spcAft>
              <a:buSzPct val="100000"/>
              <a:buFontTx/>
              <a:buNone/>
            </a:pPr>
            <a:r>
              <a:rPr altLang="en-US" baseline="0" b="1" sz="3000" lang="en-US" u="none">
                <a:solidFill>
                  <a:srgbClr val="000000"/>
                </a:solidFill>
                <a:latin typeface="Times New Roman" pitchFamily="18" charset="0"/>
                <a:ea typeface="Times New Roman" pitchFamily="18" charset="0"/>
                <a:sym typeface="Arial" pitchFamily="0" charset="0"/>
              </a:rPr>
              <a:t>8. Administer</a:t>
            </a:r>
            <a:r>
              <a:rPr altLang="en-US" baseline="0" sz="3000" lang="en-US" u="none">
                <a:solidFill>
                  <a:srgbClr val="000000"/>
                </a:solidFill>
                <a:latin typeface="Times New Roman" pitchFamily="18" charset="0"/>
                <a:ea typeface="Times New Roman" pitchFamily="18" charset="0"/>
                <a:sym typeface="Arial" pitchFamily="0" charset="0"/>
              </a:rPr>
              <a:t>;</a:t>
            </a:r>
          </a:p>
          <a:p>
            <a:pPr algn="l" eaLnBrk="1" fontAlgn="base" hangingPunct="1" indent="-285750" lvl="1" marL="74295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Cation-exchange resins (oral) in hyperkalaemia and potassium binding using glucose 50%</a:t>
            </a:r>
          </a:p>
          <a:p>
            <a:pPr algn="l" eaLnBrk="1" fontAlgn="base" hangingPunct="1" indent="-285750" lvl="1" marL="74295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Potassium binders eg ca-resonium</a:t>
            </a:r>
          </a:p>
          <a:p>
            <a:pPr algn="l" eaLnBrk="1" fontAlgn="base" hangingPunct="1" indent="-285750" lvl="1" marL="74295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Low-dose dopamine (1 to 3 g/kg) to dilate the renal arteries through stimulation of dopaminergic receptors;</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01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MasterSp="1">
  <p:cSld>
    <p:spTree>
      <p:nvGrpSpPr>
        <p:cNvPr id="474" name=""/>
        <p:cNvGrpSpPr/>
        <p:nvPr/>
      </p:nvGrpSpPr>
      <p:grpSpPr>
        <a:xfrm rot="0">
          <a:off x="0" y="0"/>
          <a:ext cx="0" cy="0"/>
          <a:chOff x="0" y="0"/>
          <a:chExt cx="0" cy="0"/>
        </a:xfrm>
      </p:grpSpPr>
      <p:sp>
        <p:nvSpPr>
          <p:cNvPr id="104902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21" name=""/>
          <p:cNvSpPr/>
          <p:nvPr>
            <p:ph sz="full" idx="1"/>
          </p:nvPr>
        </p:nvSpPr>
        <p:spPr>
          <a:xfrm rot="0">
            <a:off x="457200" y="609600"/>
            <a:ext cx="82296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sz="3300" lang="en-US" u="none">
                <a:solidFill>
                  <a:srgbClr val="000000"/>
                </a:solidFill>
                <a:latin typeface="Times New Roman" pitchFamily="18" charset="0"/>
                <a:ea typeface="Times New Roman" pitchFamily="18" charset="0"/>
                <a:sym typeface="Arial" pitchFamily="0" charset="0"/>
              </a:rPr>
              <a:t>Administer;</a:t>
            </a:r>
          </a:p>
          <a:p>
            <a:pPr algn="l" eaLnBrk="1" fontAlgn="base" hangingPunct="1" indent="-285750" lvl="1" marL="742950">
              <a:lnSpc>
                <a:spcPct val="100000"/>
              </a:lnSpc>
              <a:spcBef>
                <a:spcPct val="0"/>
              </a:spcBef>
              <a:spcAft>
                <a:spcPct val="0"/>
              </a:spcAft>
              <a:buSzPct val="100000"/>
              <a:buFontTx/>
              <a:buChar char="–"/>
            </a:pPr>
            <a:r>
              <a:rPr altLang="en-US" baseline="0" sz="3300" lang="en-US" u="none">
                <a:solidFill>
                  <a:srgbClr val="000000"/>
                </a:solidFill>
                <a:latin typeface="Times New Roman" pitchFamily="18" charset="0"/>
                <a:ea typeface="Times New Roman" pitchFamily="18" charset="0"/>
                <a:sym typeface="Arial" pitchFamily="0" charset="0"/>
              </a:rPr>
              <a:t>Phosphate-binding agents (aluminum hydroxide) in elevated serum phosphate level</a:t>
            </a:r>
          </a:p>
          <a:p>
            <a:pPr algn="l" eaLnBrk="1" fontAlgn="base" hangingPunct="1" indent="-285750" lvl="1" marL="742950">
              <a:lnSpc>
                <a:spcPct val="100000"/>
              </a:lnSpc>
              <a:spcBef>
                <a:spcPct val="0"/>
              </a:spcBef>
              <a:spcAft>
                <a:spcPct val="0"/>
              </a:spcAft>
              <a:buSzPct val="100000"/>
              <a:buFontTx/>
              <a:buChar char="–"/>
            </a:pPr>
            <a:r>
              <a:rPr altLang="en-US" baseline="0" sz="3300" lang="en-US" u="none">
                <a:solidFill>
                  <a:srgbClr val="000000"/>
                </a:solidFill>
                <a:latin typeface="Times New Roman" pitchFamily="18" charset="0"/>
                <a:ea typeface="Times New Roman" pitchFamily="18" charset="0"/>
                <a:sym typeface="Arial" pitchFamily="0" charset="0"/>
              </a:rPr>
              <a:t>Atrial natriuretic peptide (ANP) to improve renal function this is normally produced by the heart. A powerful vasodilator</a:t>
            </a:r>
          </a:p>
          <a:p>
            <a:pPr algn="l" eaLnBrk="1" fontAlgn="base" hangingPunct="1" indent="-285750" lvl="1" marL="742950">
              <a:lnSpc>
                <a:spcPct val="100000"/>
              </a:lnSpc>
              <a:spcBef>
                <a:spcPct val="0"/>
              </a:spcBef>
              <a:spcAft>
                <a:spcPct val="0"/>
              </a:spcAft>
              <a:buSzPct val="100000"/>
              <a:buFontTx/>
              <a:buChar char="–"/>
            </a:pPr>
            <a:r>
              <a:rPr altLang="en-US" baseline="0" sz="3300" lang="en-US" u="none">
                <a:solidFill>
                  <a:srgbClr val="000000"/>
                </a:solidFill>
                <a:latin typeface="Times New Roman" pitchFamily="18" charset="0"/>
                <a:ea typeface="Times New Roman" pitchFamily="18" charset="0"/>
                <a:sym typeface="Arial" pitchFamily="0" charset="0"/>
              </a:rPr>
              <a:t>Fluids and osmotic preparations to prevent ↓ renal perfusion, manage fluid volume &amp; treat electrolyte imbalances</a:t>
            </a:r>
          </a:p>
          <a:p>
            <a:pPr algn="l" eaLnBrk="1" fontAlgn="base" hangingPunct="1" indent="-285750" lvl="1" marL="742950">
              <a:lnSpc>
                <a:spcPct val="100000"/>
              </a:lnSpc>
              <a:spcBef>
                <a:spcPct val="0"/>
              </a:spcBef>
              <a:spcAft>
                <a:spcPct val="0"/>
              </a:spcAft>
              <a:buSzPct val="100000"/>
              <a:buFontTx/>
              <a:buChar char="–"/>
            </a:pPr>
            <a:r>
              <a:rPr altLang="en-US" baseline="0" sz="3300" lang="en-US" u="none">
                <a:solidFill>
                  <a:srgbClr val="000000"/>
                </a:solidFill>
                <a:latin typeface="Times New Roman" pitchFamily="18" charset="0"/>
                <a:ea typeface="Times New Roman" pitchFamily="18" charset="0"/>
                <a:sym typeface="Arial" pitchFamily="0" charset="0"/>
              </a:rPr>
              <a:t>Antibiotics to prevent infection</a:t>
            </a:r>
          </a:p>
          <a:p>
            <a:pPr algn="l" eaLnBrk="1" fontAlgn="base" hangingPunct="1" indent="-342900" lvl="0" marL="342900">
              <a:lnSpc>
                <a:spcPct val="10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02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MasterSp="1">
  <p:cSld>
    <p:spTree>
      <p:nvGrpSpPr>
        <p:cNvPr id="475" name=""/>
        <p:cNvGrpSpPr/>
        <p:nvPr/>
      </p:nvGrpSpPr>
      <p:grpSpPr>
        <a:xfrm rot="0">
          <a:off x="0" y="0"/>
          <a:ext cx="0" cy="0"/>
          <a:chOff x="0" y="0"/>
          <a:chExt cx="0" cy="0"/>
        </a:xfrm>
      </p:grpSpPr>
      <p:sp>
        <p:nvSpPr>
          <p:cNvPr id="104902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24" name=""/>
          <p:cNvSpPr/>
          <p:nvPr>
            <p:ph sz="full" idx="1"/>
          </p:nvPr>
        </p:nvSpPr>
        <p:spPr>
          <a:xfrm rot="0">
            <a:off x="457200" y="457200"/>
            <a:ext cx="82296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Skin care (remove urea crystals)</a:t>
            </a:r>
          </a:p>
          <a:p>
            <a:pPr algn="l" eaLnBrk="1" fontAlgn="base" hangingPunct="1" indent="-342900" lvl="0" marL="34290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Teach patient on;</a:t>
            </a:r>
          </a:p>
          <a:p>
            <a:pPr algn="l" eaLnBrk="1" fontAlgn="base" hangingPunct="1" indent="-285750" lvl="1" marL="74295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Dietary restrictions</a:t>
            </a:r>
          </a:p>
          <a:p>
            <a:pPr algn="l" eaLnBrk="1" fontAlgn="base" hangingPunct="1" indent="-285750" lvl="1" marL="74295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Medication regimen</a:t>
            </a:r>
          </a:p>
          <a:p>
            <a:pPr algn="l" eaLnBrk="1" fontAlgn="base" hangingPunct="1" indent="-285750" lvl="1" marL="742950">
              <a:lnSpc>
                <a:spcPct val="100000"/>
              </a:lnSpc>
              <a:spcBef>
                <a:spcPct val="0"/>
              </a:spcBef>
              <a:spcAft>
                <a:spcPct val="0"/>
              </a:spcAft>
              <a:buSzPct val="100000"/>
              <a:buFontTx/>
              <a:buChar char="–"/>
            </a:pPr>
            <a:r>
              <a:rPr altLang="en-US" baseline="0" sz="3600" lang="en-US" u="none">
                <a:solidFill>
                  <a:srgbClr val="000000"/>
                </a:solidFill>
                <a:latin typeface="Times New Roman" pitchFamily="18" charset="0"/>
                <a:ea typeface="Times New Roman" pitchFamily="18" charset="0"/>
                <a:sym typeface="Arial" pitchFamily="0" charset="0"/>
              </a:rPr>
              <a:t>Signs of infection and where to seek help</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2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MasterSp="1">
  <p:cSld>
    <p:spTree>
      <p:nvGrpSpPr>
        <p:cNvPr id="476" name=""/>
        <p:cNvGrpSpPr/>
        <p:nvPr/>
      </p:nvGrpSpPr>
      <p:grpSpPr>
        <a:xfrm rot="0">
          <a:off x="0" y="0"/>
          <a:ext cx="0" cy="0"/>
          <a:chOff x="0" y="0"/>
          <a:chExt cx="0" cy="0"/>
        </a:xfrm>
      </p:grpSpPr>
      <p:sp>
        <p:nvSpPr>
          <p:cNvPr id="104902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27" name=""/>
          <p:cNvSpPr/>
          <p:nvPr>
            <p:ph sz="full" idx="1"/>
          </p:nvPr>
        </p:nvSpPr>
        <p:spPr>
          <a:xfrm rot="0">
            <a:off x="152400" y="152400"/>
            <a:ext cx="8763000" cy="6553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Nutritional Therapy</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The patient is weighed daily and can be expected to lose 0.2 to 0.5 kg /day if the nitrogen balance is negative</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Low  proteins to about 1 g/kg </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High-carbohydrate diet</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Restrict potassium to 40 to 60 mEq/day</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Low phosphorus</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Restrict sodium restricted to 2 g/day.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2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MasterSp="1">
  <p:cSld>
    <p:spTree>
      <p:nvGrpSpPr>
        <p:cNvPr id="477" name=""/>
        <p:cNvGrpSpPr/>
        <p:nvPr/>
      </p:nvGrpSpPr>
      <p:grpSpPr>
        <a:xfrm rot="0">
          <a:off x="0" y="0"/>
          <a:ext cx="0" cy="0"/>
          <a:chOff x="0" y="0"/>
          <a:chExt cx="0" cy="0"/>
        </a:xfrm>
      </p:grpSpPr>
      <p:sp>
        <p:nvSpPr>
          <p:cNvPr id="1049029" name=""/>
          <p:cNvSpPr/>
          <p:nvPr>
            <p:ph type="title" sz="full" idx="0"/>
          </p:nvPr>
        </p:nvSpPr>
        <p:spPr>
          <a:xfrm rot="0">
            <a:off x="304800" y="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Arial" pitchFamily="0" charset="0"/>
                <a:ea typeface="宋体" pitchFamily="0" charset="-122"/>
                <a:sym typeface="Arial" pitchFamily="0" charset="0"/>
              </a:rPr>
              <a:t>Prevention of acute renal failure</a:t>
            </a:r>
          </a:p>
        </p:txBody>
      </p:sp>
      <p:sp>
        <p:nvSpPr>
          <p:cNvPr id="1049030" name=""/>
          <p:cNvSpPr/>
          <p:nvPr>
            <p:ph sz="full" idx="1"/>
          </p:nvPr>
        </p:nvSpPr>
        <p:spPr>
          <a:xfrm rot="0">
            <a:off x="228600" y="1143000"/>
            <a:ext cx="86868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provide adequate hydration to patients at risk of dehydration</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Prevent and treat shock promptly with fluids or blood transfusion</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Monitor the arterial and central venous pressure hourly of critically ill patients to detect the onset of renal failure</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Treat hypotension promptly</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Continuous assessment of renal function e g renal output</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Ensure correct blood transfusion to avoid transfusion reactions</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Treat infections promptly</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Meticulous care to patients with indwelling catheters</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Monitor dosage, duration of use of nephrotoxic drugs which are metabolized and /or excreted by kidney</a:t>
            </a:r>
          </a:p>
          <a:p>
            <a:pPr algn="l" eaLnBrk="1" fontAlgn="base" hangingPunct="1" indent="-514350" lvl="0" marL="51435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03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MasterSp="1">
  <p:cSld>
    <p:spTree>
      <p:nvGrpSpPr>
        <p:cNvPr id="478" name=""/>
        <p:cNvGrpSpPr/>
        <p:nvPr/>
      </p:nvGrpSpPr>
      <p:grpSpPr>
        <a:xfrm rot="0">
          <a:off x="0" y="0"/>
          <a:ext cx="0" cy="0"/>
          <a:chOff x="0" y="0"/>
          <a:chExt cx="0" cy="0"/>
        </a:xfrm>
      </p:grpSpPr>
      <p:sp>
        <p:nvSpPr>
          <p:cNvPr id="104903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33" name=""/>
          <p:cNvSpPr/>
          <p:nvPr>
            <p:ph sz="full" idx="1"/>
          </p:nvPr>
        </p:nvSpPr>
        <p:spPr>
          <a:xfrm rot="0">
            <a:off x="228600" y="152400"/>
            <a:ext cx="87630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NURSING MANAGEMENT:</a:t>
            </a:r>
          </a:p>
          <a:p>
            <a:pPr algn="l" eaLnBrk="1" fontAlgn="base" hangingPunct="1" indent="-342900" latinLnBrk="1" lvl="0" marL="342900">
              <a:lnSpc>
                <a:spcPct val="100000"/>
              </a:lnSpc>
              <a:spcBef>
                <a:spcPct val="20000"/>
              </a:spcBef>
              <a:spcAft>
                <a:spcPct val="0"/>
              </a:spcAft>
              <a:buSzPct val="100000"/>
              <a:buFontTx/>
              <a:buNone/>
            </a:pPr>
            <a:r>
              <a:rPr altLang="en-US" baseline="0" lang="en-US" u="sng">
                <a:solidFill>
                  <a:srgbClr val="000000"/>
                </a:solidFill>
                <a:latin typeface="Arial" pitchFamily="0" charset="0"/>
                <a:ea typeface="宋体" pitchFamily="0" charset="-122"/>
                <a:sym typeface="Arial" pitchFamily="0" charset="0"/>
              </a:rPr>
              <a:t>Assessment:</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Assess the patients medical history for any factors that may lead to renal failure.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Assess urological function i.e. fluid intake &amp; output. Oliguria or concentrated urine.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Establish basal body weight &amp; vital signs for reference.</a:t>
            </a:r>
          </a:p>
          <a:p>
            <a:pPr algn="l" eaLnBrk="1" fontAlgn="base" hangingPunct="1" indent="-342900" latinLnBrk="1" lvl="0" marL="342900">
              <a:lnSpc>
                <a:spcPct val="100000"/>
              </a:lnSpc>
              <a:spcBef>
                <a:spcPct val="20000"/>
              </a:spcBef>
              <a:spcAft>
                <a:spcPct val="0"/>
              </a:spcAft>
              <a:buSzPct val="100000"/>
              <a:buFontTx/>
              <a:buNone/>
            </a:pPr>
            <a:r>
              <a:rPr altLang="en-US" baseline="0" lang="en-US" u="sng">
                <a:solidFill>
                  <a:srgbClr val="000000"/>
                </a:solidFill>
                <a:latin typeface="Arial" pitchFamily="0" charset="0"/>
                <a:ea typeface="宋体" pitchFamily="0" charset="-122"/>
                <a:sym typeface="Arial" pitchFamily="0" charset="0"/>
              </a:rPr>
              <a:t>Nursing diagnosis:</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lang="en-US" u="none">
                <a:solidFill>
                  <a:srgbClr val="000000"/>
                </a:solidFill>
                <a:latin typeface="Arial" pitchFamily="0" charset="0"/>
                <a:ea typeface="宋体" pitchFamily="0" charset="-122"/>
                <a:sym typeface="Arial" pitchFamily="0" charset="0"/>
              </a:rPr>
              <a:t>Fluid and electrolyte imbalance related to altered glomerular filtration.</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3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MasterSp="1">
  <p:cSld>
    <p:spTree>
      <p:nvGrpSpPr>
        <p:cNvPr id="479" name=""/>
        <p:cNvGrpSpPr/>
        <p:nvPr/>
      </p:nvGrpSpPr>
      <p:grpSpPr>
        <a:xfrm rot="0">
          <a:off x="0" y="0"/>
          <a:ext cx="0" cy="0"/>
          <a:chOff x="0" y="0"/>
          <a:chExt cx="0" cy="0"/>
        </a:xfrm>
      </p:grpSpPr>
      <p:sp>
        <p:nvSpPr>
          <p:cNvPr id="104903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36" name=""/>
          <p:cNvSpPr/>
          <p:nvPr>
            <p:ph sz="full" idx="1"/>
          </p:nvPr>
        </p:nvSpPr>
        <p:spPr>
          <a:xfrm rot="0">
            <a:off x="228600" y="304800"/>
            <a:ext cx="8686800" cy="6553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SzPct val="100000"/>
              <a:buFontTx/>
              <a:buAutoNum type="arabicPeriod" startAt="2"/>
            </a:pPr>
            <a:r>
              <a:rPr altLang="en-US" baseline="0" sz="2700" lang="en-US" u="none">
                <a:solidFill>
                  <a:srgbClr val="000000"/>
                </a:solidFill>
                <a:latin typeface="Arial" pitchFamily="0" charset="0"/>
                <a:ea typeface="宋体" pitchFamily="0" charset="-122"/>
                <a:sym typeface="Arial" pitchFamily="0" charset="0"/>
              </a:rPr>
              <a:t>Altered nutrition less than body requirements related to nausea &amp; vomiting…</a:t>
            </a:r>
          </a:p>
          <a:p>
            <a:pPr algn="l" eaLnBrk="1" fontAlgn="base" hangingPunct="1" indent="-514350" latinLnBrk="1" lvl="0" marL="514350">
              <a:lnSpc>
                <a:spcPct val="80000"/>
              </a:lnSpc>
              <a:spcBef>
                <a:spcPct val="20000"/>
              </a:spcBef>
              <a:spcAft>
                <a:spcPct val="0"/>
              </a:spcAft>
              <a:buSzPct val="100000"/>
              <a:buFontTx/>
              <a:buAutoNum type="arabicPeriod" startAt="2"/>
            </a:pPr>
            <a:r>
              <a:rPr altLang="en-US" baseline="0" sz="2700" lang="en-US" u="none">
                <a:solidFill>
                  <a:srgbClr val="000000"/>
                </a:solidFill>
                <a:latin typeface="Arial" pitchFamily="0" charset="0"/>
                <a:ea typeface="宋体" pitchFamily="0" charset="-122"/>
                <a:sym typeface="Arial" pitchFamily="0" charset="0"/>
              </a:rPr>
              <a:t>High risk for infection related to lowered immunity...</a:t>
            </a:r>
          </a:p>
          <a:p>
            <a:pPr algn="l" eaLnBrk="1" fontAlgn="base" hangingPunct="1" indent="-514350" latinLnBrk="1" lvl="0" marL="514350">
              <a:lnSpc>
                <a:spcPct val="80000"/>
              </a:lnSpc>
              <a:spcBef>
                <a:spcPct val="20000"/>
              </a:spcBef>
              <a:spcAft>
                <a:spcPct val="0"/>
              </a:spcAft>
              <a:buSzPct val="100000"/>
              <a:buFontTx/>
              <a:buAutoNum type="arabicPeriod" startAt="2"/>
            </a:pPr>
            <a:r>
              <a:rPr altLang="en-US" baseline="0" sz="2700" lang="en-US" u="none">
                <a:solidFill>
                  <a:srgbClr val="000000"/>
                </a:solidFill>
                <a:latin typeface="Arial" pitchFamily="0" charset="0"/>
                <a:ea typeface="宋体" pitchFamily="0" charset="-122"/>
                <a:sym typeface="Arial" pitchFamily="0" charset="0"/>
              </a:rPr>
              <a:t>Knowledge deficit on the cause of the disease &amp; treatment regimen…</a:t>
            </a:r>
          </a:p>
          <a:p>
            <a:pPr algn="l" eaLnBrk="1" fontAlgn="base" hangingPunct="1" indent="-514350" latinLnBrk="1" lvl="0" marL="514350">
              <a:lnSpc>
                <a:spcPct val="80000"/>
              </a:lnSpc>
              <a:spcBef>
                <a:spcPct val="20000"/>
              </a:spcBef>
              <a:spcAft>
                <a:spcPct val="0"/>
              </a:spcAft>
              <a:buSzPct val="100000"/>
              <a:buFontTx/>
              <a:buAutoNum type="arabicPeriod" startAt="2"/>
            </a:pPr>
            <a:r>
              <a:rPr altLang="en-US" baseline="0" sz="2700" lang="en-US" u="none">
                <a:solidFill>
                  <a:srgbClr val="000000"/>
                </a:solidFill>
                <a:latin typeface="Arial" pitchFamily="0" charset="0"/>
                <a:ea typeface="宋体" pitchFamily="0" charset="-122"/>
                <a:sym typeface="Arial" pitchFamily="0" charset="0"/>
              </a:rPr>
              <a:t>Altered breathing patterns related to metabolic acidosis as evidenced by increased respiration…</a:t>
            </a:r>
          </a:p>
          <a:p>
            <a:pPr algn="l" eaLnBrk="1" fontAlgn="base" hangingPunct="1" indent="-514350" latinLnBrk="1" lvl="0" marL="514350">
              <a:lnSpc>
                <a:spcPct val="80000"/>
              </a:lnSpc>
              <a:spcBef>
                <a:spcPct val="20000"/>
              </a:spcBef>
              <a:spcAft>
                <a:spcPct val="0"/>
              </a:spcAft>
              <a:buSzPct val="100000"/>
              <a:buFontTx/>
              <a:buAutoNum type="arabicPeriod" startAt="2"/>
            </a:pPr>
            <a:r>
              <a:rPr altLang="en-US" baseline="0" sz="2700" lang="en-US" u="none">
                <a:solidFill>
                  <a:srgbClr val="000000"/>
                </a:solidFill>
                <a:latin typeface="Arial" pitchFamily="0" charset="0"/>
                <a:ea typeface="宋体" pitchFamily="0" charset="-122"/>
                <a:sym typeface="Arial" pitchFamily="0" charset="0"/>
              </a:rPr>
              <a:t>Risk for impaired skin integrity related to edema…</a:t>
            </a:r>
          </a:p>
          <a:p>
            <a:pPr algn="l" eaLnBrk="1" fontAlgn="base" hangingPunct="1" indent="-514350" latinLnBrk="1" lvl="0" marL="514350">
              <a:lnSpc>
                <a:spcPct val="80000"/>
              </a:lnSpc>
              <a:spcBef>
                <a:spcPct val="20000"/>
              </a:spcBef>
              <a:spcAft>
                <a:spcPct val="0"/>
              </a:spcAft>
              <a:buSzPct val="100000"/>
              <a:buFontTx/>
              <a:buAutoNum type="arabicPeriod" startAt="2"/>
            </a:pPr>
            <a:r>
              <a:rPr altLang="en-US" baseline="0" sz="2700" lang="en-US" u="none">
                <a:solidFill>
                  <a:srgbClr val="000000"/>
                </a:solidFill>
                <a:latin typeface="Arial" pitchFamily="0" charset="0"/>
                <a:ea typeface="宋体" pitchFamily="0" charset="-122"/>
                <a:sym typeface="Arial" pitchFamily="0" charset="0"/>
              </a:rPr>
              <a:t>Anxiety related to unknown outcome of disease process…</a:t>
            </a:r>
          </a:p>
          <a:p>
            <a:pPr algn="l" eaLnBrk="1" fontAlgn="base" hangingPunct="1" indent="-514350" latinLnBrk="1" lvl="0" marL="514350">
              <a:lnSpc>
                <a:spcPct val="80000"/>
              </a:lnSpc>
              <a:spcBef>
                <a:spcPct val="20000"/>
              </a:spcBef>
              <a:spcAft>
                <a:spcPct val="0"/>
              </a:spcAft>
              <a:buSzPct val="100000"/>
              <a:buFontTx/>
              <a:buNone/>
            </a:pPr>
            <a:r>
              <a:rPr altLang="en-US" baseline="0" sz="2700" lang="en-US" u="sng">
                <a:solidFill>
                  <a:srgbClr val="000000"/>
                </a:solidFill>
                <a:latin typeface="Arial" pitchFamily="0" charset="0"/>
                <a:ea typeface="宋体" pitchFamily="0" charset="-122"/>
                <a:sym typeface="Arial" pitchFamily="0" charset="0"/>
              </a:rPr>
              <a:t>Goals:</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Maintain fluid &amp; electrolyte balance</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Maintain normal nutritional status</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Prevent infection</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Maintain skin integrity</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Allay anxiety.</a:t>
            </a:r>
          </a:p>
          <a:p>
            <a:pPr algn="l" eaLnBrk="1" fontAlgn="base" hangingPunct="1" indent="-514350" lvl="0" marL="51435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03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MasterSp="1">
  <p:cSld>
    <p:spTree>
      <p:nvGrpSpPr>
        <p:cNvPr id="480" name=""/>
        <p:cNvGrpSpPr/>
        <p:nvPr/>
      </p:nvGrpSpPr>
      <p:grpSpPr>
        <a:xfrm rot="0">
          <a:off x="0" y="0"/>
          <a:ext cx="0" cy="0"/>
          <a:chOff x="0" y="0"/>
          <a:chExt cx="0" cy="0"/>
        </a:xfrm>
      </p:grpSpPr>
      <p:sp>
        <p:nvSpPr>
          <p:cNvPr id="104903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39" name=""/>
          <p:cNvSpPr/>
          <p:nvPr>
            <p:ph sz="full" idx="1"/>
          </p:nvPr>
        </p:nvSpPr>
        <p:spPr>
          <a:xfrm rot="0">
            <a:off x="228600" y="228600"/>
            <a:ext cx="86868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sz="2700" lang="en-US" u="sng">
                <a:solidFill>
                  <a:srgbClr val="000000"/>
                </a:solidFill>
                <a:latin typeface="Arial" pitchFamily="0" charset="0"/>
                <a:ea typeface="宋体" pitchFamily="0" charset="-122"/>
                <a:sym typeface="Arial" pitchFamily="0" charset="0"/>
              </a:rPr>
              <a:t>Interventions: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Monitor the patients serum electrolyte levels &amp; physical indicators of complications.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Parenteral solutions &amp; oral intake should be carefully selected according to the patients fluid &amp; electrolyte status.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Monitor patients cardiac function &amp; musculoskeletal status closely for signs of hyperkalemia.</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Monitor fluid status by paying close attention to fluid intake, urine output, edema, distention of jugular veins, alterations in heart &amp; breath sounds and increased difficulty in breathing.</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Accurate daily weighing.</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Hyperkalemia is treated with 50%dextrose, insulin &amp; calcium gluconate ( potassium binding) or dialysis.</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04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MasterSp="1">
  <p:cSld>
    <p:spTree>
      <p:nvGrpSpPr>
        <p:cNvPr id="481" name=""/>
        <p:cNvGrpSpPr/>
        <p:nvPr/>
      </p:nvGrpSpPr>
      <p:grpSpPr>
        <a:xfrm rot="0">
          <a:off x="0" y="0"/>
          <a:ext cx="0" cy="0"/>
          <a:chOff x="0" y="0"/>
          <a:chExt cx="0" cy="0"/>
        </a:xfrm>
      </p:grpSpPr>
      <p:sp>
        <p:nvSpPr>
          <p:cNvPr id="104904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42" name=""/>
          <p:cNvSpPr/>
          <p:nvPr>
            <p:ph sz="full" idx="1"/>
          </p:nvPr>
        </p:nvSpPr>
        <p:spPr>
          <a:xfrm rot="0">
            <a:off x="228600" y="381000"/>
            <a:ext cx="86868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For adequate nutrition provide a high carbohydrate low protein diet in oliguric phase but increase protein in diuretic phase.</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Assist patient to turn, cough, take deep breaths frequently to prevent atelectasis &amp; respiratory tract infection.</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Maintain asepsis with invasive lines &amp; catheters to minimize the risk of infection.</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Avoid indwelling catheters whenever possible due to high risk of UTI.</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Frequent turning, keeping skin clean &amp; well moisturized to prevent skin breakdown.</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Give patient &amp; family psychological support.</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Bed rest to reduce exertion &amp; metabolic rate.</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04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MasterSp="1">
  <p:cSld>
    <p:spTree>
      <p:nvGrpSpPr>
        <p:cNvPr id="482" name=""/>
        <p:cNvGrpSpPr/>
        <p:nvPr/>
      </p:nvGrpSpPr>
      <p:grpSpPr>
        <a:xfrm rot="0">
          <a:off x="0" y="0"/>
          <a:ext cx="0" cy="0"/>
          <a:chOff x="0" y="0"/>
          <a:chExt cx="0" cy="0"/>
        </a:xfrm>
      </p:grpSpPr>
      <p:sp>
        <p:nvSpPr>
          <p:cNvPr id="1049044" name=""/>
          <p:cNvSpPr/>
          <p:nvPr>
            <p:ph type="title" sz="full" idx="0"/>
          </p:nvPr>
        </p:nvSpPr>
        <p:spPr>
          <a:xfrm rot="0">
            <a:off x="228600" y="838200"/>
            <a:ext cx="8229600" cy="6858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3600" lang="en-US" u="none">
                <a:solidFill>
                  <a:srgbClr val="000000"/>
                </a:solidFill>
                <a:latin typeface="Times New Roman" pitchFamily="18" charset="0"/>
                <a:ea typeface="Times New Roman" pitchFamily="18" charset="0"/>
                <a:sym typeface="Arial" pitchFamily="0" charset="0"/>
              </a:rPr>
              <a:t>Chronic renal failure or End Stage Renal Disease (ESRD</a:t>
            </a:r>
            <a:r>
              <a:rPr altLang="en-US" baseline="0" b="1" sz="4900" lang="en-US" u="none">
                <a:solidFill>
                  <a:srgbClr val="000000"/>
                </a:solidFill>
                <a:latin typeface="Times New Roman" pitchFamily="18" charset="0"/>
                <a:ea typeface="Times New Roman" pitchFamily="18" charset="0"/>
                <a:sym typeface="Arial" pitchFamily="0" charset="0"/>
              </a:rPr>
              <a:t>) </a:t>
            </a:r>
            <a:br/>
            <a:endParaRPr altLang="zh-CN" baseline="0" b="1" sz="4900" lang="zh-CN" u="none">
              <a:solidFill>
                <a:srgbClr val="000000"/>
              </a:solidFill>
              <a:latin typeface="Times New Roman" pitchFamily="18" charset="0"/>
              <a:ea typeface="Times New Roman" pitchFamily="18" charset="0"/>
              <a:sym typeface="Arial" pitchFamily="0" charset="0"/>
            </a:endParaRPr>
          </a:p>
        </p:txBody>
      </p:sp>
      <p:sp>
        <p:nvSpPr>
          <p:cNvPr id="1049045"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Def:</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is a progressive, irreversible deterioration in renal function  characterized by inability to maintain metabolic, fluid and electrolyte balance resulting in </a:t>
            </a:r>
            <a:r>
              <a:rPr altLang="en-US" baseline="0" b="1" sz="2800" lang="en-US" u="none">
                <a:solidFill>
                  <a:srgbClr val="000000"/>
                </a:solidFill>
                <a:latin typeface="Times New Roman" pitchFamily="18" charset="0"/>
                <a:ea typeface="Times New Roman" pitchFamily="18" charset="0"/>
                <a:sym typeface="Arial" pitchFamily="0" charset="0"/>
              </a:rPr>
              <a:t>uremia or azotemia </a:t>
            </a:r>
            <a:r>
              <a:rPr altLang="en-US" baseline="0" sz="2800" lang="en-US" u="none">
                <a:solidFill>
                  <a:srgbClr val="000000"/>
                </a:solidFill>
                <a:latin typeface="Times New Roman" pitchFamily="18" charset="0"/>
                <a:ea typeface="Times New Roman" pitchFamily="18" charset="0"/>
                <a:sym typeface="Arial" pitchFamily="0" charset="0"/>
              </a:rPr>
              <a:t>(retention of urea and other nitrogenous wastes in the blood).</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Dialysis or kidney transplant will be required to maintain life</a:t>
            </a:r>
          </a:p>
          <a:p>
            <a:pPr algn="l" eaLnBrk="1" fontAlgn="base" hangingPunct="1" indent="-342900" latinLnBrk="1" lvl="0" marL="342900">
              <a:lnSpc>
                <a:spcPct val="100000"/>
              </a:lnSpc>
              <a:spcBef>
                <a:spcPct val="20000"/>
              </a:spcBef>
              <a:spcAft>
                <a:spcPct val="0"/>
              </a:spcAft>
              <a:buClr>
                <a:srgbClr val="FF0066"/>
              </a:buClr>
              <a:buSzPct val="90000"/>
              <a:buFontTx/>
              <a:buNone/>
            </a:pPr>
            <a:endParaRPr altLang="en-US" baseline="0" b="1" sz="28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4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159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342" name=""/>
        <p:cNvGrpSpPr/>
        <p:nvPr/>
      </p:nvGrpSpPr>
      <p:grpSpPr>
        <a:xfrm rot="0">
          <a:off x="0" y="0"/>
          <a:ext cx="0" cy="0"/>
          <a:chOff x="0" y="0"/>
          <a:chExt cx="0" cy="0"/>
        </a:xfrm>
      </p:grpSpPr>
      <p:sp>
        <p:nvSpPr>
          <p:cNvPr id="104865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Functions of the kidney</a:t>
            </a:r>
          </a:p>
        </p:txBody>
      </p:sp>
      <p:sp>
        <p:nvSpPr>
          <p:cNvPr id="1048655"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a. </a:t>
            </a:r>
            <a:r>
              <a:rPr altLang="en-US" baseline="0" b="1" lang="en-US" u="none">
                <a:solidFill>
                  <a:srgbClr val="000000"/>
                </a:solidFill>
                <a:latin typeface="Times New Roman" pitchFamily="18" charset="0"/>
                <a:ea typeface="Times New Roman" pitchFamily="18" charset="0"/>
                <a:sym typeface="Arial" pitchFamily="0" charset="0"/>
              </a:rPr>
              <a:t>Formation of urine</a:t>
            </a:r>
            <a:r>
              <a:rPr altLang="en-US" baseline="0" lang="en-US" u="none">
                <a:solidFill>
                  <a:srgbClr val="000000"/>
                </a:solidFill>
                <a:latin typeface="Times New Roman" pitchFamily="18" charset="0"/>
                <a:ea typeface="Times New Roman" pitchFamily="18" charset="0"/>
                <a:sym typeface="Arial" pitchFamily="0" charset="0"/>
              </a:rPr>
              <a:t>: formed by three steps</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                  -</a:t>
            </a:r>
            <a:r>
              <a:rPr altLang="en-US" baseline="0" i="1" lang="en-US" u="none">
                <a:solidFill>
                  <a:srgbClr val="000000"/>
                </a:solidFill>
                <a:latin typeface="Times New Roman" pitchFamily="18" charset="0"/>
                <a:ea typeface="Times New Roman" pitchFamily="18" charset="0"/>
                <a:sym typeface="Arial" pitchFamily="0" charset="0"/>
              </a:rPr>
              <a:t>glomerular filtration, </a:t>
            </a:r>
          </a:p>
          <a:p>
            <a:pPr algn="l" eaLnBrk="1" fontAlgn="base" hangingPunct="1" indent="-342900" latinLnBrk="1" lvl="0" marL="342900">
              <a:lnSpc>
                <a:spcPct val="100000"/>
              </a:lnSpc>
              <a:spcBef>
                <a:spcPct val="20000"/>
              </a:spcBef>
              <a:spcAft>
                <a:spcPct val="0"/>
              </a:spcAft>
              <a:buSzPct val="100000"/>
              <a:buFontTx/>
              <a:buNone/>
            </a:pPr>
            <a:r>
              <a:rPr altLang="en-US" baseline="0" i="1" lang="en-US" u="none">
                <a:solidFill>
                  <a:srgbClr val="000000"/>
                </a:solidFill>
                <a:latin typeface="Times New Roman" pitchFamily="18" charset="0"/>
                <a:ea typeface="Times New Roman" pitchFamily="18" charset="0"/>
                <a:sym typeface="Arial" pitchFamily="0" charset="0"/>
              </a:rPr>
              <a:t>                   -tubular re-absorption and </a:t>
            </a:r>
          </a:p>
          <a:p>
            <a:pPr algn="l" eaLnBrk="1" fontAlgn="base" hangingPunct="1" indent="-342900" latinLnBrk="1" lvl="0" marL="342900">
              <a:lnSpc>
                <a:spcPct val="100000"/>
              </a:lnSpc>
              <a:spcBef>
                <a:spcPct val="20000"/>
              </a:spcBef>
              <a:spcAft>
                <a:spcPct val="0"/>
              </a:spcAft>
              <a:buSzPct val="100000"/>
              <a:buFontTx/>
              <a:buNone/>
            </a:pPr>
            <a:r>
              <a:rPr altLang="en-US" baseline="0" i="1" lang="en-US" u="none">
                <a:solidFill>
                  <a:srgbClr val="000000"/>
                </a:solidFill>
                <a:latin typeface="Times New Roman" pitchFamily="18" charset="0"/>
                <a:ea typeface="Times New Roman" pitchFamily="18" charset="0"/>
                <a:sym typeface="Arial" pitchFamily="0" charset="0"/>
              </a:rPr>
              <a:t>                   -tubular secretion</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-Each day 1000-1500mls of urine is excreted</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-Re-absorption and secretion involves passive and active movement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65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MasterSp="1">
  <p:cSld>
    <p:spTree>
      <p:nvGrpSpPr>
        <p:cNvPr id="483" name=""/>
        <p:cNvGrpSpPr/>
        <p:nvPr/>
      </p:nvGrpSpPr>
      <p:grpSpPr>
        <a:xfrm rot="0">
          <a:off x="0" y="0"/>
          <a:ext cx="0" cy="0"/>
          <a:chOff x="0" y="0"/>
          <a:chExt cx="0" cy="0"/>
        </a:xfrm>
      </p:grpSpPr>
      <p:sp>
        <p:nvSpPr>
          <p:cNvPr id="1049047" name=""/>
          <p:cNvSpPr/>
          <p:nvPr>
            <p:ph sz="full" idx="1"/>
          </p:nvPr>
        </p:nvSpPr>
        <p:spPr>
          <a:xfrm rot="0">
            <a:off x="428625" y="463550"/>
            <a:ext cx="8229600" cy="6019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4000" lang="en-US" u="none">
                <a:solidFill>
                  <a:srgbClr val="000000"/>
                </a:solidFill>
                <a:latin typeface="Times New Roman" pitchFamily="18" charset="0"/>
                <a:ea typeface="Times New Roman" pitchFamily="18" charset="0"/>
                <a:sym typeface="Arial" pitchFamily="0" charset="0"/>
              </a:rPr>
              <a:t>Etiology</a:t>
            </a:r>
          </a:p>
          <a:p>
            <a:pPr algn="l" eaLnBrk="1" fontAlgn="base" hangingPunct="1" indent="-342900" latinLnBrk="1" lvl="0" marL="342900">
              <a:lnSpc>
                <a:spcPct val="100000"/>
              </a:lnSpc>
              <a:spcBef>
                <a:spcPct val="0"/>
              </a:spcBef>
              <a:spcAft>
                <a:spcPct val="0"/>
              </a:spcAft>
              <a:buSzPct val="100000"/>
              <a:buFontTx/>
              <a:buNone/>
            </a:pPr>
            <a:r>
              <a:rPr altLang="en-US" baseline="0" sz="2800" lang="en-US" u="none">
                <a:solidFill>
                  <a:srgbClr val="000000"/>
                </a:solidFill>
                <a:latin typeface="Times New Roman" pitchFamily="18" charset="0"/>
                <a:ea typeface="Times New Roman" pitchFamily="18" charset="0"/>
                <a:sym typeface="Arial" pitchFamily="0" charset="0"/>
              </a:rPr>
              <a:t>Arises from any disease processes that compromise the renal blood perfusion</a:t>
            </a:r>
          </a:p>
          <a:p>
            <a:pPr algn="l" eaLnBrk="1" fontAlgn="base" hangingPunct="1" indent="-342900" lvl="0" marL="342900">
              <a:lnSpc>
                <a:spcPct val="100000"/>
              </a:lnSpc>
              <a:spcBef>
                <a:spcPct val="0"/>
              </a:spcBef>
              <a:spcAft>
                <a:spcPct val="0"/>
              </a:spcAft>
              <a:buSzPct val="100000"/>
              <a:buFontTx/>
              <a:buChar char="•"/>
            </a:pPr>
            <a:r>
              <a:rPr altLang="en-US" baseline="0" b="1" sz="2800" lang="en-US" u="none">
                <a:solidFill>
                  <a:srgbClr val="000000"/>
                </a:solidFill>
                <a:latin typeface="Times New Roman" pitchFamily="18" charset="0"/>
                <a:ea typeface="Times New Roman" pitchFamily="18" charset="0"/>
                <a:sym typeface="Arial" pitchFamily="0" charset="0"/>
              </a:rPr>
              <a:t>Renal diseases </a:t>
            </a:r>
            <a:r>
              <a:rPr altLang="en-US" baseline="0" sz="2800" lang="en-US" u="none">
                <a:solidFill>
                  <a:srgbClr val="000000"/>
                </a:solidFill>
                <a:latin typeface="Times New Roman" pitchFamily="18" charset="0"/>
                <a:ea typeface="Times New Roman" pitchFamily="18" charset="0"/>
                <a:sym typeface="Arial" pitchFamily="0" charset="0"/>
              </a:rPr>
              <a:t>-Pyelonephritis, chronic glomerulonephritis, chronic urinary obstruction, Autosomal dominant polycystic kidney. </a:t>
            </a:r>
          </a:p>
          <a:p>
            <a:pPr algn="l" eaLnBrk="1" fontAlgn="base" hangingPunct="1" indent="-342900" lvl="0" marL="342900">
              <a:lnSpc>
                <a:spcPct val="100000"/>
              </a:lnSpc>
              <a:spcBef>
                <a:spcPct val="0"/>
              </a:spcBef>
              <a:spcAft>
                <a:spcPct val="0"/>
              </a:spcAft>
              <a:buSzPct val="100000"/>
              <a:buFontTx/>
              <a:buChar char="•"/>
            </a:pPr>
            <a:r>
              <a:rPr altLang="en-US" baseline="0" b="1" sz="2800" lang="en-US" u="none">
                <a:solidFill>
                  <a:srgbClr val="000000"/>
                </a:solidFill>
                <a:latin typeface="Times New Roman" pitchFamily="18" charset="0"/>
                <a:ea typeface="Times New Roman" pitchFamily="18" charset="0"/>
                <a:sym typeface="Arial" pitchFamily="0" charset="0"/>
              </a:rPr>
              <a:t>Systemic diseases</a:t>
            </a:r>
            <a:r>
              <a:rPr altLang="en-US" baseline="0" sz="2800" lang="en-US" u="none">
                <a:solidFill>
                  <a:srgbClr val="000000"/>
                </a:solidFill>
                <a:latin typeface="Times New Roman" pitchFamily="18" charset="0"/>
                <a:ea typeface="Times New Roman" pitchFamily="18" charset="0"/>
                <a:sym typeface="Arial" pitchFamily="0" charset="0"/>
              </a:rPr>
              <a:t>, such as diabetes mellitus hypertension; vascular disorders; infections;</a:t>
            </a:r>
          </a:p>
          <a:p>
            <a:pPr algn="l" eaLnBrk="1" fontAlgn="base" hangingPunct="1" indent="-342900" lvl="0" marL="342900">
              <a:lnSpc>
                <a:spcPct val="100000"/>
              </a:lnSpc>
              <a:spcBef>
                <a:spcPct val="0"/>
              </a:spcBef>
              <a:spcAft>
                <a:spcPct val="0"/>
              </a:spcAft>
              <a:buSzPct val="100000"/>
              <a:buFontTx/>
              <a:buChar char="•"/>
            </a:pPr>
            <a:r>
              <a:rPr altLang="en-US" baseline="0" b="1" sz="2800" lang="en-US" u="none">
                <a:solidFill>
                  <a:srgbClr val="000000"/>
                </a:solidFill>
                <a:latin typeface="Times New Roman" pitchFamily="18" charset="0"/>
                <a:ea typeface="Times New Roman" pitchFamily="18" charset="0"/>
                <a:sym typeface="Arial" pitchFamily="0" charset="0"/>
              </a:rPr>
              <a:t>Medications</a:t>
            </a:r>
            <a:r>
              <a:rPr altLang="en-US" baseline="0" sz="2800" lang="en-US" u="none">
                <a:solidFill>
                  <a:srgbClr val="000000"/>
                </a:solidFill>
                <a:latin typeface="Times New Roman" pitchFamily="18" charset="0"/>
                <a:ea typeface="Times New Roman" pitchFamily="18" charset="0"/>
                <a:sym typeface="Arial" pitchFamily="0" charset="0"/>
              </a:rPr>
              <a:t>  or Environmental</a:t>
            </a:r>
            <a:r>
              <a:rPr altLang="en-US" baseline="0" b="1" sz="2800" lang="en-US" u="none">
                <a:solidFill>
                  <a:srgbClr val="000000"/>
                </a:solidFill>
                <a:latin typeface="Times New Roman" pitchFamily="18" charset="0"/>
                <a:ea typeface="Times New Roman" pitchFamily="18" charset="0"/>
                <a:sym typeface="Arial" pitchFamily="0" charset="0"/>
              </a:rPr>
              <a:t>/</a:t>
            </a:r>
            <a:r>
              <a:rPr altLang="en-US" baseline="0" sz="2800" lang="en-US" u="none">
                <a:solidFill>
                  <a:srgbClr val="000000"/>
                </a:solidFill>
                <a:latin typeface="Times New Roman" pitchFamily="18" charset="0"/>
                <a:ea typeface="Times New Roman" pitchFamily="18" charset="0"/>
                <a:sym typeface="Arial" pitchFamily="0" charset="0"/>
              </a:rPr>
              <a:t>occupational toxic agents-lead, mercury and chromium.</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4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MasterSp="1">
  <p:cSld>
    <p:spTree>
      <p:nvGrpSpPr>
        <p:cNvPr id="484" name=""/>
        <p:cNvGrpSpPr/>
        <p:nvPr/>
      </p:nvGrpSpPr>
      <p:grpSpPr>
        <a:xfrm rot="0">
          <a:off x="0" y="0"/>
          <a:ext cx="0" cy="0"/>
          <a:chOff x="0" y="0"/>
          <a:chExt cx="0" cy="0"/>
        </a:xfrm>
      </p:grpSpPr>
      <p:sp>
        <p:nvSpPr>
          <p:cNvPr id="1049049" name=""/>
          <p:cNvSpPr/>
          <p:nvPr>
            <p:ph sz="full" idx="1"/>
          </p:nvPr>
        </p:nvSpPr>
        <p:spPr>
          <a:xfrm rot="0">
            <a:off x="0" y="152400"/>
            <a:ext cx="9144000" cy="6705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Pathophysiology</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As the renal function declines, the end products of protein metabolism, which are normally excreted in urine, accumulate in the blood.</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GFR falls and serum urea nitrogen &amp; creatinine levels increases</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Uremia develops and adversely affects every system in the body</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When GFR is less than 10 – 20mls/min, the effect of uremic toxins on the body becomes evident. </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The greater the build up of waste products, the more severe the symptoms. </a:t>
            </a:r>
          </a:p>
          <a:p>
            <a:pPr algn="l" eaLnBrk="1" fontAlgn="base" hangingPunct="1" indent="-342900" lvl="0" marL="342900">
              <a:lnSpc>
                <a:spcPct val="100000"/>
              </a:lnSpc>
              <a:spcBef>
                <a:spcPct val="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Three well-recognized stages of chronic renal disease result from the pathophysiology</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5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MasterSp="1">
  <p:cSld>
    <p:spTree>
      <p:nvGrpSpPr>
        <p:cNvPr id="485" name=""/>
        <p:cNvGrpSpPr/>
        <p:nvPr/>
      </p:nvGrpSpPr>
      <p:grpSpPr>
        <a:xfrm rot="0">
          <a:off x="0" y="0"/>
          <a:ext cx="0" cy="0"/>
          <a:chOff x="0" y="0"/>
          <a:chExt cx="0" cy="0"/>
        </a:xfrm>
      </p:grpSpPr>
      <p:sp>
        <p:nvSpPr>
          <p:cNvPr id="104905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Times New Roman" pitchFamily="18" charset="0"/>
                <a:ea typeface="Times New Roman" pitchFamily="18" charset="0"/>
                <a:sym typeface="Arial" pitchFamily="0" charset="0"/>
              </a:rPr>
              <a:t>Stages of Chronic Renal Disease</a:t>
            </a:r>
            <a:br/>
            <a:endParaRPr altLang="zh-CN" baseline="0" b="1" sz="4000" lang="zh-CN" u="none">
              <a:solidFill>
                <a:srgbClr val="000000"/>
              </a:solidFill>
              <a:latin typeface="Times New Roman" pitchFamily="18" charset="0"/>
              <a:ea typeface="Times New Roman" pitchFamily="18" charset="0"/>
              <a:sym typeface="Arial" pitchFamily="0" charset="0"/>
            </a:endParaRPr>
          </a:p>
        </p:txBody>
      </p:sp>
      <p:sp>
        <p:nvSpPr>
          <p:cNvPr id="1049052" name=""/>
          <p:cNvSpPr/>
          <p:nvPr>
            <p:ph sz="full" idx="1"/>
          </p:nvPr>
        </p:nvSpPr>
        <p:spPr>
          <a:xfrm rot="0">
            <a:off x="152400" y="1066800"/>
            <a:ext cx="8839200" cy="5654675"/>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0"/>
              </a:spcBef>
              <a:spcAft>
                <a:spcPct val="0"/>
              </a:spcAft>
              <a:buSzPct val="100000"/>
              <a:buFontTx/>
              <a:buNone/>
            </a:pPr>
            <a:r>
              <a:rPr altLang="en-US" baseline="0" b="1" sz="3000" i="1" lang="en-US" u="none">
                <a:solidFill>
                  <a:srgbClr val="000000"/>
                </a:solidFill>
                <a:latin typeface="Times New Roman" pitchFamily="18" charset="0"/>
                <a:ea typeface="Times New Roman" pitchFamily="18" charset="0"/>
                <a:sym typeface="Arial" pitchFamily="0" charset="0"/>
              </a:rPr>
              <a:t>Stage 1:Reduced renal reserve</a:t>
            </a:r>
            <a:r>
              <a:rPr altLang="en-US" baseline="0" sz="3000" i="1" lang="en-US" u="none">
                <a:solidFill>
                  <a:srgbClr val="000000"/>
                </a:solidFill>
                <a:latin typeface="Times New Roman" pitchFamily="18" charset="0"/>
                <a:ea typeface="Times New Roman" pitchFamily="18" charset="0"/>
                <a:sym typeface="Arial" pitchFamily="0" charset="0"/>
              </a:rPr>
              <a:t>, </a:t>
            </a:r>
          </a:p>
          <a:p>
            <a:pPr algn="l" eaLnBrk="1" fontAlgn="base" hangingPunct="1" indent="-342900" lvl="0" marL="342900">
              <a:lnSpc>
                <a:spcPct val="90000"/>
              </a:lnSpc>
              <a:spcBef>
                <a:spcPct val="0"/>
              </a:spcBef>
              <a:spcAft>
                <a:spcPct val="0"/>
              </a:spcAft>
              <a:buSzPct val="100000"/>
              <a:buFontTx/>
              <a:buChar char="•"/>
            </a:pPr>
            <a:r>
              <a:rPr altLang="en-US" baseline="0" sz="3000" i="1" lang="en-US" u="none">
                <a:solidFill>
                  <a:srgbClr val="000000"/>
                </a:solidFill>
                <a:latin typeface="Times New Roman" pitchFamily="18" charset="0"/>
                <a:ea typeface="Times New Roman" pitchFamily="18" charset="0"/>
                <a:sym typeface="Arial" pitchFamily="0" charset="0"/>
              </a:rPr>
              <a:t>Characterized by a 40% to 75% loss of nephron function.</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There are </a:t>
            </a:r>
            <a:r>
              <a:rPr altLang="en-US" baseline="0" b="1" sz="3000" lang="en-US" u="none">
                <a:solidFill>
                  <a:srgbClr val="000000"/>
                </a:solidFill>
                <a:latin typeface="Times New Roman" pitchFamily="18" charset="0"/>
                <a:ea typeface="Times New Roman" pitchFamily="18" charset="0"/>
                <a:sym typeface="Arial" pitchFamily="0" charset="0"/>
              </a:rPr>
              <a:t>No</a:t>
            </a:r>
            <a:r>
              <a:rPr altLang="en-US" baseline="0" sz="3000" lang="en-US" u="none">
                <a:solidFill>
                  <a:srgbClr val="000000"/>
                </a:solidFill>
                <a:latin typeface="Times New Roman" pitchFamily="18" charset="0"/>
                <a:ea typeface="Times New Roman" pitchFamily="18" charset="0"/>
                <a:sym typeface="Arial" pitchFamily="0" charset="0"/>
              </a:rPr>
              <a:t> symptoms because the remaining nephrons are able to carry out the normal functions of the kidney. (renal reserve function)</a:t>
            </a:r>
          </a:p>
          <a:p>
            <a:pPr algn="l" eaLnBrk="1" fontAlgn="base" hangingPunct="1" indent="-342900" latinLnBrk="1" lvl="0" marL="342900">
              <a:lnSpc>
                <a:spcPct val="90000"/>
              </a:lnSpc>
              <a:spcBef>
                <a:spcPct val="0"/>
              </a:spcBef>
              <a:spcAft>
                <a:spcPct val="0"/>
              </a:spcAft>
              <a:buSzPct val="100000"/>
              <a:buFontTx/>
              <a:buNone/>
            </a:pPr>
            <a:r>
              <a:rPr altLang="en-US" baseline="0" b="1" sz="3000" lang="en-US" u="none">
                <a:solidFill>
                  <a:srgbClr val="000000"/>
                </a:solidFill>
                <a:latin typeface="Times New Roman" pitchFamily="18" charset="0"/>
                <a:ea typeface="Times New Roman" pitchFamily="18" charset="0"/>
                <a:sym typeface="Arial" pitchFamily="0" charset="0"/>
              </a:rPr>
              <a:t>Stage 2:</a:t>
            </a:r>
            <a:r>
              <a:rPr altLang="en-US" baseline="0" b="1" sz="3000" i="1" lang="en-US" u="none">
                <a:solidFill>
                  <a:srgbClr val="000000"/>
                </a:solidFill>
                <a:latin typeface="Times New Roman" pitchFamily="18" charset="0"/>
                <a:ea typeface="Times New Roman" pitchFamily="18" charset="0"/>
                <a:sym typeface="Arial" pitchFamily="0" charset="0"/>
              </a:rPr>
              <a:t>Renal insufficiency </a:t>
            </a:r>
          </a:p>
          <a:p>
            <a:pPr algn="l" eaLnBrk="1" fontAlgn="base" hangingPunct="1" indent="-342900" lvl="0" marL="342900">
              <a:lnSpc>
                <a:spcPct val="90000"/>
              </a:lnSpc>
              <a:spcBef>
                <a:spcPct val="0"/>
              </a:spcBef>
              <a:spcAft>
                <a:spcPct val="0"/>
              </a:spcAft>
              <a:buSzPct val="100000"/>
              <a:buFontTx/>
              <a:buChar char="•"/>
            </a:pPr>
            <a:r>
              <a:rPr altLang="en-US" baseline="0" sz="3000" i="1" lang="en-US" u="none">
                <a:solidFill>
                  <a:srgbClr val="000000"/>
                </a:solidFill>
                <a:latin typeface="Times New Roman" pitchFamily="18" charset="0"/>
                <a:ea typeface="Times New Roman" pitchFamily="18" charset="0"/>
                <a:sym typeface="Arial" pitchFamily="0" charset="0"/>
              </a:rPr>
              <a:t>Occurs when 75% to 90% of nephron function is lost.</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Increase in Serum creatinine and BUN</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K</a:t>
            </a:r>
            <a:r>
              <a:rPr altLang="en-US" baseline="0" sz="3000" lang="en-US" u="none">
                <a:solidFill>
                  <a:srgbClr val="000000"/>
                </a:solidFill>
                <a:latin typeface="Times New Roman" pitchFamily="18" charset="0"/>
                <a:ea typeface="Times New Roman" pitchFamily="18" charset="0"/>
                <a:sym typeface="Arial" pitchFamily="0" charset="0"/>
              </a:rPr>
              <a:t>idney loses its ability to concentrate urine</a:t>
            </a:r>
          </a:p>
          <a:p>
            <a:pPr algn="l" eaLnBrk="1" fontAlgn="base" hangingPunct="1" indent="-342900" lvl="0" marL="342900">
              <a:lnSpc>
                <a:spcPct val="90000"/>
              </a:lnSpc>
              <a:spcBef>
                <a:spcPct val="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Presence of Anemia</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Presence of polyuria and nocturia.</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05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MasterSp="1">
  <p:cSld>
    <p:spTree>
      <p:nvGrpSpPr>
        <p:cNvPr id="486" name=""/>
        <p:cNvGrpSpPr/>
        <p:nvPr/>
      </p:nvGrpSpPr>
      <p:grpSpPr>
        <a:xfrm rot="0">
          <a:off x="0" y="0"/>
          <a:ext cx="0" cy="0"/>
          <a:chOff x="0" y="0"/>
          <a:chExt cx="0" cy="0"/>
        </a:xfrm>
      </p:grpSpPr>
      <p:sp>
        <p:nvSpPr>
          <p:cNvPr id="104905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55" name=""/>
          <p:cNvSpPr/>
          <p:nvPr>
            <p:ph sz="full" idx="1"/>
          </p:nvPr>
        </p:nvSpPr>
        <p:spPr>
          <a:xfrm rot="0">
            <a:off x="228600" y="609600"/>
            <a:ext cx="8458200" cy="6019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Stage 3:</a:t>
            </a:r>
            <a:r>
              <a:rPr altLang="en-US" baseline="0" b="1" i="1" lang="en-US" u="none">
                <a:solidFill>
                  <a:srgbClr val="000000"/>
                </a:solidFill>
                <a:latin typeface="Times New Roman" pitchFamily="18" charset="0"/>
                <a:ea typeface="Times New Roman" pitchFamily="18" charset="0"/>
                <a:sym typeface="Arial" pitchFamily="0" charset="0"/>
              </a:rPr>
              <a:t>End-stage renal disease (ESRD)</a:t>
            </a:r>
          </a:p>
          <a:p>
            <a:pPr algn="l" eaLnBrk="1" fontAlgn="base" hangingPunct="1" indent="-342900" lvl="0" marL="342900">
              <a:lnSpc>
                <a:spcPct val="90000"/>
              </a:lnSpc>
              <a:spcBef>
                <a:spcPct val="20000"/>
              </a:spcBef>
              <a:spcAft>
                <a:spcPct val="0"/>
              </a:spcAft>
              <a:buSzPct val="100000"/>
              <a:buFontTx/>
              <a:buChar char="•"/>
            </a:pPr>
            <a:r>
              <a:rPr altLang="en-US" baseline="0" i="1" lang="en-US" u="none">
                <a:solidFill>
                  <a:srgbClr val="000000"/>
                </a:solidFill>
                <a:latin typeface="Times New Roman" pitchFamily="18" charset="0"/>
                <a:ea typeface="Times New Roman" pitchFamily="18" charset="0"/>
                <a:sym typeface="Arial" pitchFamily="0" charset="0"/>
              </a:rPr>
              <a:t>The final stage of chronic renal failure,</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Occurs when there is </a:t>
            </a:r>
            <a:r>
              <a:rPr altLang="en-US" baseline="0" b="1" lang="en-US" u="none">
                <a:solidFill>
                  <a:srgbClr val="000000"/>
                </a:solidFill>
                <a:latin typeface="Times New Roman" pitchFamily="18" charset="0"/>
                <a:ea typeface="Times New Roman" pitchFamily="18" charset="0"/>
                <a:sym typeface="Arial" pitchFamily="0" charset="0"/>
              </a:rPr>
              <a:t>less than 10% nephron </a:t>
            </a:r>
            <a:r>
              <a:rPr altLang="en-US" baseline="0" lang="en-US" u="none">
                <a:solidFill>
                  <a:srgbClr val="000000"/>
                </a:solidFill>
                <a:latin typeface="Times New Roman" pitchFamily="18" charset="0"/>
                <a:ea typeface="Times New Roman" pitchFamily="18" charset="0"/>
                <a:sym typeface="Arial" pitchFamily="0" charset="0"/>
              </a:rPr>
              <a:t>function remaining.</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All of the normal regulatory, excretory, and hormonal functions of the kidney are severely impaired</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ESRD is evidenced by elevated creatinine and blood urea nitrogen levels as well as  electrolyte  imbalances.</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At this point, dialysis is indicated</a:t>
            </a:r>
          </a:p>
          <a:p>
            <a:pPr algn="l" eaLnBrk="1" fontAlgn="base" hangingPunct="1" indent="-342900" lvl="0" marL="3429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Many of the symptoms of uremia are reversible with dialysis</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5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MasterSp="1">
  <p:cSld>
    <p:spTree>
      <p:nvGrpSpPr>
        <p:cNvPr id="487" name=""/>
        <p:cNvGrpSpPr/>
        <p:nvPr/>
      </p:nvGrpSpPr>
      <p:grpSpPr>
        <a:xfrm rot="0">
          <a:off x="0" y="0"/>
          <a:ext cx="0" cy="0"/>
          <a:chOff x="0" y="0"/>
          <a:chExt cx="0" cy="0"/>
        </a:xfrm>
      </p:grpSpPr>
      <p:sp>
        <p:nvSpPr>
          <p:cNvPr id="104905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58" name=""/>
          <p:cNvSpPr/>
          <p:nvPr>
            <p:ph sz="full" idx="1"/>
          </p:nvPr>
        </p:nvSpPr>
        <p:spPr>
          <a:xfrm rot="0">
            <a:off x="228600" y="381000"/>
            <a:ext cx="84582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Staging is also based on GFR. Normal is </a:t>
            </a:r>
            <a:r>
              <a:rPr altLang="en-US" baseline="0" b="1" sz="2700" lang="en-US" u="none">
                <a:solidFill>
                  <a:srgbClr val="000000"/>
                </a:solidFill>
                <a:latin typeface="Arial" pitchFamily="0" charset="0"/>
                <a:ea typeface="宋体" pitchFamily="0" charset="-122"/>
                <a:sym typeface="Arial" pitchFamily="0" charset="0"/>
              </a:rPr>
              <a:t>125mls/min</a:t>
            </a:r>
            <a:r>
              <a:rPr altLang="en-US" baseline="0" sz="2700" lang="en-US" u="none">
                <a:solidFill>
                  <a:srgbClr val="000000"/>
                </a:solidFill>
                <a:latin typeface="Arial" pitchFamily="0" charset="0"/>
                <a:ea typeface="宋体" pitchFamily="0" charset="-122"/>
                <a:sym typeface="Arial" pitchFamily="0" charset="0"/>
              </a:rPr>
              <a:t>. GFR is the amount of plasma filtered through the glomeruli per unit time. </a:t>
            </a:r>
          </a:p>
          <a:p>
            <a:pPr algn="l" eaLnBrk="1" fontAlgn="base" hangingPunct="1" indent="-342900" lvl="0" marL="342900">
              <a:lnSpc>
                <a:spcPct val="10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 5 stage classification is used to indicate the stages based on the GFR. </a:t>
            </a:r>
          </a:p>
          <a:p>
            <a:pPr algn="l" eaLnBrk="1" fontAlgn="base" hangingPunct="1" indent="-342900" latinLnBrk="1" lvl="0" marL="342900">
              <a:lnSpc>
                <a:spcPct val="10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	</a:t>
            </a:r>
            <a:r>
              <a:rPr altLang="en-US" baseline="0" b="1" sz="2700" lang="en-US" u="none">
                <a:solidFill>
                  <a:srgbClr val="000000"/>
                </a:solidFill>
                <a:latin typeface="Arial" pitchFamily="0" charset="0"/>
                <a:ea typeface="宋体" pitchFamily="0" charset="-122"/>
                <a:sym typeface="Arial" pitchFamily="0" charset="0"/>
              </a:rPr>
              <a:t>stage 1: </a:t>
            </a:r>
            <a:r>
              <a:rPr altLang="en-US" baseline="0" sz="2700" lang="en-US" u="none">
                <a:solidFill>
                  <a:srgbClr val="000000"/>
                </a:solidFill>
                <a:latin typeface="Arial" pitchFamily="0" charset="0"/>
                <a:ea typeface="宋体" pitchFamily="0" charset="-122"/>
                <a:sym typeface="Arial" pitchFamily="0" charset="0"/>
              </a:rPr>
              <a:t>kidney damage with normal or increased     		GFR. GFR is greater than 90ml/min.</a:t>
            </a:r>
          </a:p>
          <a:p>
            <a:pPr algn="l" eaLnBrk="1" fontAlgn="base" hangingPunct="1" indent="-342900" latinLnBrk="1" lvl="0" marL="342900">
              <a:lnSpc>
                <a:spcPct val="10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	</a:t>
            </a:r>
            <a:r>
              <a:rPr altLang="en-US" baseline="0" b="1" sz="2700" lang="en-US" u="none">
                <a:solidFill>
                  <a:srgbClr val="000000"/>
                </a:solidFill>
                <a:latin typeface="Arial" pitchFamily="0" charset="0"/>
                <a:ea typeface="宋体" pitchFamily="0" charset="-122"/>
                <a:sym typeface="Arial" pitchFamily="0" charset="0"/>
              </a:rPr>
              <a:t>stage 2: </a:t>
            </a:r>
            <a:r>
              <a:rPr altLang="en-US" baseline="0" sz="2700" lang="en-US" u="none">
                <a:solidFill>
                  <a:srgbClr val="000000"/>
                </a:solidFill>
                <a:latin typeface="Arial" pitchFamily="0" charset="0"/>
                <a:ea typeface="宋体" pitchFamily="0" charset="-122"/>
                <a:sym typeface="Arial" pitchFamily="0" charset="0"/>
              </a:rPr>
              <a:t>GFR 60 – 89ml/min mild decrease in GFR</a:t>
            </a:r>
          </a:p>
          <a:p>
            <a:pPr algn="l" eaLnBrk="1" fontAlgn="base" hangingPunct="1" indent="-342900" latinLnBrk="1" lvl="0" marL="342900">
              <a:lnSpc>
                <a:spcPct val="10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	</a:t>
            </a:r>
            <a:r>
              <a:rPr altLang="en-US" baseline="0" b="1" sz="2700" lang="en-US" u="none">
                <a:solidFill>
                  <a:srgbClr val="000000"/>
                </a:solidFill>
                <a:latin typeface="Arial" pitchFamily="0" charset="0"/>
                <a:ea typeface="宋体" pitchFamily="0" charset="-122"/>
                <a:sym typeface="Arial" pitchFamily="0" charset="0"/>
              </a:rPr>
              <a:t>Stage 3: </a:t>
            </a:r>
            <a:r>
              <a:rPr altLang="en-US" baseline="0" sz="2700" lang="en-US" u="none">
                <a:solidFill>
                  <a:srgbClr val="000000"/>
                </a:solidFill>
                <a:latin typeface="Arial" pitchFamily="0" charset="0"/>
                <a:ea typeface="宋体" pitchFamily="0" charset="-122"/>
                <a:sym typeface="Arial" pitchFamily="0" charset="0"/>
              </a:rPr>
              <a:t>GFR 30 – 59ml/min moderate decrease in 		GFR</a:t>
            </a:r>
          </a:p>
          <a:p>
            <a:pPr algn="l" eaLnBrk="1" fontAlgn="base" hangingPunct="1" indent="-342900" latinLnBrk="1" lvl="0" marL="342900">
              <a:lnSpc>
                <a:spcPct val="10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	</a:t>
            </a:r>
            <a:r>
              <a:rPr altLang="en-US" baseline="0" b="1" sz="2700" lang="en-US" u="none">
                <a:solidFill>
                  <a:srgbClr val="000000"/>
                </a:solidFill>
                <a:latin typeface="Arial" pitchFamily="0" charset="0"/>
                <a:ea typeface="宋体" pitchFamily="0" charset="-122"/>
                <a:sym typeface="Arial" pitchFamily="0" charset="0"/>
              </a:rPr>
              <a:t>Stage 4: </a:t>
            </a:r>
            <a:r>
              <a:rPr altLang="en-US" baseline="0" sz="2700" lang="en-US" u="none">
                <a:solidFill>
                  <a:srgbClr val="000000"/>
                </a:solidFill>
                <a:latin typeface="Arial" pitchFamily="0" charset="0"/>
                <a:ea typeface="宋体" pitchFamily="0" charset="-122"/>
                <a:sym typeface="Arial" pitchFamily="0" charset="0"/>
              </a:rPr>
              <a:t>GFR 15 – 29ml/min. severe decrease in 			GFR</a:t>
            </a:r>
          </a:p>
          <a:p>
            <a:pPr algn="l" eaLnBrk="1" fontAlgn="base" hangingPunct="1" indent="-342900" latinLnBrk="1" lvl="0" marL="342900">
              <a:lnSpc>
                <a:spcPct val="10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	</a:t>
            </a:r>
            <a:r>
              <a:rPr altLang="en-US" baseline="0" b="1" sz="2700" lang="en-US" u="none">
                <a:solidFill>
                  <a:srgbClr val="000000"/>
                </a:solidFill>
                <a:latin typeface="Arial" pitchFamily="0" charset="0"/>
                <a:ea typeface="宋体" pitchFamily="0" charset="-122"/>
                <a:sym typeface="Arial" pitchFamily="0" charset="0"/>
              </a:rPr>
              <a:t>Stage 5: </a:t>
            </a:r>
            <a:r>
              <a:rPr altLang="en-US" baseline="0" sz="2700" lang="en-US" u="none">
                <a:solidFill>
                  <a:srgbClr val="000000"/>
                </a:solidFill>
                <a:latin typeface="Arial" pitchFamily="0" charset="0"/>
                <a:ea typeface="宋体" pitchFamily="0" charset="-122"/>
                <a:sym typeface="Arial" pitchFamily="0" charset="0"/>
              </a:rPr>
              <a:t>GFR less than 15ml/min kidney failure</a:t>
            </a:r>
          </a:p>
        </p:txBody>
      </p:sp>
      <p:sp>
        <p:nvSpPr>
          <p:cNvPr id="104905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MasterSp="1">
  <p:cSld>
    <p:spTree>
      <p:nvGrpSpPr>
        <p:cNvPr id="488" name=""/>
        <p:cNvGrpSpPr/>
        <p:nvPr/>
      </p:nvGrpSpPr>
      <p:grpSpPr>
        <a:xfrm rot="0">
          <a:off x="0" y="0"/>
          <a:ext cx="0" cy="0"/>
          <a:chOff x="0" y="0"/>
          <a:chExt cx="0" cy="0"/>
        </a:xfrm>
      </p:grpSpPr>
      <p:sp>
        <p:nvSpPr>
          <p:cNvPr id="104906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6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165</a:t>
            </a:fld>
            <a:endParaRPr altLang="en-US" baseline="0" sz="1400" lang="en-US" u="none">
              <a:solidFill>
                <a:srgbClr val="000000"/>
              </a:solidFill>
              <a:latin typeface="Arial" pitchFamily="0" charset="0"/>
              <a:sym typeface="Arial" pitchFamily="0" charset="0"/>
            </a:endParaRPr>
          </a:p>
        </p:txBody>
      </p:sp>
      <p:pic>
        <p:nvPicPr>
          <p:cNvPr id="2097169" name="" descr="C:\Users\MOSES\Downloads\Ch29_Tbl4_Stages_of_CKD.jp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MasterSp="1">
  <p:cSld>
    <p:spTree>
      <p:nvGrpSpPr>
        <p:cNvPr id="489" name=""/>
        <p:cNvGrpSpPr/>
        <p:nvPr/>
      </p:nvGrpSpPr>
      <p:grpSpPr>
        <a:xfrm rot="0">
          <a:off x="0" y="0"/>
          <a:ext cx="0" cy="0"/>
          <a:chOff x="0" y="0"/>
          <a:chExt cx="0" cy="0"/>
        </a:xfrm>
      </p:grpSpPr>
      <p:sp>
        <p:nvSpPr>
          <p:cNvPr id="1049062" name=""/>
          <p:cNvSpPr/>
          <p:nvPr>
            <p:ph type="title" sz="full" idx="0"/>
          </p:nvPr>
        </p:nvSpPr>
        <p:spPr>
          <a:xfrm rot="0">
            <a:off x="457200" y="0"/>
            <a:ext cx="8229600" cy="9144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Times New Roman" pitchFamily="18" charset="0"/>
                <a:ea typeface="Times New Roman" pitchFamily="18" charset="0"/>
                <a:sym typeface="Arial" pitchFamily="0" charset="0"/>
              </a:rPr>
              <a:t>Clinical Manifestations</a:t>
            </a:r>
          </a:p>
        </p:txBody>
      </p:sp>
      <p:sp>
        <p:nvSpPr>
          <p:cNvPr id="1049063" name=""/>
          <p:cNvSpPr/>
          <p:nvPr>
            <p:ph sz="full" idx="1"/>
          </p:nvPr>
        </p:nvSpPr>
        <p:spPr>
          <a:xfrm rot="0">
            <a:off x="228600" y="1173162"/>
            <a:ext cx="8763000" cy="5546725"/>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The severity of the signs and symptoms depends in on the degree of renal impairment, other underlying conditions, and the patient’s age.</a:t>
            </a:r>
          </a:p>
          <a:p>
            <a:pPr algn="l" eaLnBrk="1" fontAlgn="base" hangingPunct="1" indent="-342900" latinLnBrk="1" lvl="0" marL="342900">
              <a:lnSpc>
                <a:spcPct val="90000"/>
              </a:lnSpc>
              <a:spcBef>
                <a:spcPct val="0"/>
              </a:spcBef>
              <a:spcAft>
                <a:spcPct val="0"/>
              </a:spcAft>
              <a:buSzPct val="100000"/>
              <a:buFontTx/>
              <a:buNone/>
            </a:pPr>
            <a:endParaRPr altLang="en-US" baseline="0" b="1" sz="27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90000"/>
              </a:lnSpc>
              <a:spcBef>
                <a:spcPct val="0"/>
              </a:spcBef>
              <a:spcAft>
                <a:spcPct val="0"/>
              </a:spcAft>
              <a:buSzPct val="100000"/>
              <a:buFontTx/>
              <a:buNone/>
            </a:pPr>
            <a:r>
              <a:rPr altLang="en-US" baseline="0" b="1" sz="2700" lang="en-US" u="none">
                <a:solidFill>
                  <a:srgbClr val="000000"/>
                </a:solidFill>
                <a:latin typeface="Times New Roman" pitchFamily="18" charset="0"/>
                <a:ea typeface="Times New Roman" pitchFamily="18" charset="0"/>
                <a:sym typeface="Arial" pitchFamily="0" charset="0"/>
              </a:rPr>
              <a:t>1.Cardiovascular manifestations</a:t>
            </a:r>
          </a:p>
          <a:p>
            <a:pPr algn="l" eaLnBrk="1" fontAlgn="base" hangingPunct="1" indent="-342900" lvl="0" marL="342900">
              <a:lnSpc>
                <a:spcPct val="9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Hypertension (due to sodium and water retention or from activation of the renin–angiotensin–aldosterone system)</a:t>
            </a:r>
          </a:p>
          <a:p>
            <a:pPr algn="l" eaLnBrk="1" fontAlgn="base" hangingPunct="1" indent="-342900" lvl="0" marL="342900">
              <a:lnSpc>
                <a:spcPct val="9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Heart failure and pulmonary edema (due to fluid overload)</a:t>
            </a:r>
          </a:p>
          <a:p>
            <a:pPr algn="l" eaLnBrk="1" fontAlgn="base" hangingPunct="1" indent="-342900" lvl="0" marL="342900">
              <a:lnSpc>
                <a:spcPct val="9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Pericarditis (due to irritation of the pericardial lining by uremic toxins)</a:t>
            </a:r>
          </a:p>
          <a:p>
            <a:pPr algn="l" eaLnBrk="1" fontAlgn="base" hangingPunct="1" indent="-342900" lvl="0" marL="342900">
              <a:lnSpc>
                <a:spcPct val="9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Pitting edema (feet, hands, sacrum); periorbital edema;</a:t>
            </a:r>
          </a:p>
          <a:p>
            <a:pPr algn="l" eaLnBrk="1" fontAlgn="base" hangingPunct="1" indent="-342900" lvl="0" marL="342900">
              <a:lnSpc>
                <a:spcPct val="9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P</a:t>
            </a:r>
            <a:r>
              <a:rPr altLang="en-US" baseline="0" sz="2700" lang="en-US" u="none">
                <a:solidFill>
                  <a:srgbClr val="000000"/>
                </a:solidFill>
                <a:latin typeface="Times New Roman" pitchFamily="18" charset="0"/>
                <a:ea typeface="Times New Roman" pitchFamily="18" charset="0"/>
                <a:sym typeface="Arial" pitchFamily="0" charset="0"/>
              </a:rPr>
              <a:t>ericardial friction rub; engorged neck veins; pericardial effusion; pericardial tamponade;</a:t>
            </a:r>
          </a:p>
          <a:p>
            <a:pPr algn="l" eaLnBrk="1" fontAlgn="base" hangingPunct="1" indent="-342900" lvl="0" marL="342900">
              <a:lnSpc>
                <a:spcPct val="90000"/>
              </a:lnSpc>
              <a:spcBef>
                <a:spcPct val="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H</a:t>
            </a:r>
            <a:r>
              <a:rPr altLang="en-US" baseline="0" sz="2700" lang="en-US" u="none">
                <a:solidFill>
                  <a:srgbClr val="000000"/>
                </a:solidFill>
                <a:latin typeface="Times New Roman" pitchFamily="18" charset="0"/>
                <a:ea typeface="Times New Roman" pitchFamily="18" charset="0"/>
                <a:sym typeface="Arial" pitchFamily="0" charset="0"/>
              </a:rPr>
              <a:t>yperkalemia; hyperlipidemia</a:t>
            </a:r>
          </a:p>
        </p:txBody>
      </p:sp>
      <p:sp>
        <p:nvSpPr>
          <p:cNvPr id="104906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MasterSp="1">
  <p:cSld>
    <p:spTree>
      <p:nvGrpSpPr>
        <p:cNvPr id="490" name=""/>
        <p:cNvGrpSpPr/>
        <p:nvPr/>
      </p:nvGrpSpPr>
      <p:grpSpPr>
        <a:xfrm rot="0">
          <a:off x="0" y="0"/>
          <a:ext cx="0" cy="0"/>
          <a:chOff x="0" y="0"/>
          <a:chExt cx="0" cy="0"/>
        </a:xfrm>
      </p:grpSpPr>
      <p:sp>
        <p:nvSpPr>
          <p:cNvPr id="104906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66" name=""/>
          <p:cNvSpPr/>
          <p:nvPr>
            <p:ph sz="full" idx="1"/>
          </p:nvPr>
        </p:nvSpPr>
        <p:spPr>
          <a:xfrm rot="0">
            <a:off x="304800" y="274637"/>
            <a:ext cx="8382000" cy="5970587"/>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2. Dermatologic symptoms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Severe itching (pruritus) is common, ecchymosis;  purpura;</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Thin, brittle nails; coarse, thinning hair</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Uremic frost, the deposit of urea crystals on the skin(Gray-bronze), is uncommon today because of early and aggressive treatment of ESRD with dialysis.</a:t>
            </a:r>
          </a:p>
          <a:p>
            <a:pPr algn="l" eaLnBrk="1" fontAlgn="base" hangingPunct="1" indent="-342900" latinLnBrk="1" lvl="0" marL="34290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3. Neurologic: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Weakness and fatigue; confusion; inability to concentrate; disorientation; tremors; seizures; restlessness of legs; behavior changes</a:t>
            </a:r>
          </a:p>
          <a:p>
            <a:pPr algn="l" eaLnBrk="1" fontAlgn="base" hangingPunct="1" indent="-342900" lvl="0" marL="342900">
              <a:lnSpc>
                <a:spcPct val="100000"/>
              </a:lnSpc>
              <a:spcBef>
                <a:spcPct val="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6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MasterSp="1">
  <p:cSld>
    <p:spTree>
      <p:nvGrpSpPr>
        <p:cNvPr id="491" name=""/>
        <p:cNvGrpSpPr/>
        <p:nvPr/>
      </p:nvGrpSpPr>
      <p:grpSpPr>
        <a:xfrm rot="0">
          <a:off x="0" y="0"/>
          <a:ext cx="0" cy="0"/>
          <a:chOff x="0" y="0"/>
          <a:chExt cx="0" cy="0"/>
        </a:xfrm>
      </p:grpSpPr>
      <p:sp>
        <p:nvSpPr>
          <p:cNvPr id="104906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69" name=""/>
          <p:cNvSpPr/>
          <p:nvPr>
            <p:ph sz="full" idx="1"/>
          </p:nvPr>
        </p:nvSpPr>
        <p:spPr>
          <a:xfrm rot="0">
            <a:off x="228600" y="274637"/>
            <a:ext cx="8686800" cy="6049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4. Pulmonary: </a:t>
            </a:r>
            <a:r>
              <a:rPr altLang="en-US" baseline="0" lang="en-US" u="none">
                <a:solidFill>
                  <a:srgbClr val="000000"/>
                </a:solidFill>
                <a:latin typeface="Times New Roman" pitchFamily="18" charset="0"/>
                <a:ea typeface="Times New Roman" pitchFamily="18" charset="0"/>
                <a:sym typeface="Arial" pitchFamily="0" charset="0"/>
              </a:rPr>
              <a:t>Crackles; thick, tenacious sputum; depressed cough reflex; pleuritic pain; shortness of breath; tachypnea; uremic pneumonitis; “uremic lung”</a:t>
            </a:r>
          </a:p>
          <a:p>
            <a:pPr algn="l" eaLnBrk="1" fontAlgn="base" hangingPunct="1" indent="-342900" latinLnBrk="1" lvl="0" marL="342900">
              <a:lnSpc>
                <a:spcPct val="9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5. Hematologic: </a:t>
            </a:r>
            <a:r>
              <a:rPr altLang="en-US" baseline="0" lang="en-US" u="none">
                <a:solidFill>
                  <a:srgbClr val="000000"/>
                </a:solidFill>
                <a:latin typeface="Times New Roman" pitchFamily="18" charset="0"/>
                <a:ea typeface="Times New Roman" pitchFamily="18" charset="0"/>
                <a:sym typeface="Arial" pitchFamily="0" charset="0"/>
              </a:rPr>
              <a:t>Anemia; thrombocytopenia</a:t>
            </a:r>
          </a:p>
          <a:p>
            <a:pPr algn="l" eaLnBrk="1" fontAlgn="base" hangingPunct="1" indent="-342900" latinLnBrk="1" lvl="0" marL="342900">
              <a:lnSpc>
                <a:spcPct val="9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9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6. Renal: </a:t>
            </a:r>
            <a:r>
              <a:rPr altLang="en-US" baseline="0" lang="en-US" u="none">
                <a:solidFill>
                  <a:srgbClr val="000000"/>
                </a:solidFill>
                <a:latin typeface="Times New Roman" pitchFamily="18" charset="0"/>
                <a:ea typeface="Times New Roman" pitchFamily="18" charset="0"/>
                <a:sym typeface="Arial" pitchFamily="0" charset="0"/>
              </a:rPr>
              <a:t>Anuria (output &lt; 50 mL/day), Acidosis</a:t>
            </a:r>
          </a:p>
          <a:p>
            <a:pPr algn="l" eaLnBrk="1" fontAlgn="base" hangingPunct="1" indent="-342900" latinLnBrk="1" lvl="0" marL="342900">
              <a:lnSpc>
                <a:spcPct val="9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9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7. Gastrointestinal: </a:t>
            </a:r>
            <a:r>
              <a:rPr altLang="en-US" baseline="0" lang="en-US" u="none">
                <a:solidFill>
                  <a:srgbClr val="000000"/>
                </a:solidFill>
                <a:latin typeface="Times New Roman" pitchFamily="18" charset="0"/>
                <a:ea typeface="Times New Roman" pitchFamily="18" charset="0"/>
                <a:sym typeface="Arial" pitchFamily="0" charset="0"/>
              </a:rPr>
              <a:t>Ammonia odor to breath (“uremic fetor”); metallic taste (dysgeusia); mouth ulcerations and bleeding; anorexia, nausea, and vomiting; hiccups; constipation or diarrhea; bleeding from gastrointestinal tract</a:t>
            </a:r>
          </a:p>
          <a:p>
            <a:pPr algn="l" eaLnBrk="1" fontAlgn="base" hangingPunct="1" indent="-342900" latinLnBrk="1" lvl="0" marL="342900">
              <a:lnSpc>
                <a:spcPct val="9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7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1">
  <p:cSld>
    <p:spTree>
      <p:nvGrpSpPr>
        <p:cNvPr id="492" name=""/>
        <p:cNvGrpSpPr/>
        <p:nvPr/>
      </p:nvGrpSpPr>
      <p:grpSpPr>
        <a:xfrm rot="0">
          <a:off x="0" y="0"/>
          <a:ext cx="0" cy="0"/>
          <a:chOff x="0" y="0"/>
          <a:chExt cx="0" cy="0"/>
        </a:xfrm>
      </p:grpSpPr>
      <p:sp>
        <p:nvSpPr>
          <p:cNvPr id="104907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72" name=""/>
          <p:cNvSpPr/>
          <p:nvPr>
            <p:ph sz="full" idx="1"/>
          </p:nvPr>
        </p:nvSpPr>
        <p:spPr>
          <a:xfrm rot="0">
            <a:off x="228600" y="457200"/>
            <a:ext cx="86868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8. Musculoskeletal: </a:t>
            </a:r>
            <a:r>
              <a:rPr altLang="en-US" baseline="0" lang="en-US" u="none">
                <a:solidFill>
                  <a:srgbClr val="000000"/>
                </a:solidFill>
                <a:latin typeface="Times New Roman" pitchFamily="18" charset="0"/>
                <a:ea typeface="Times New Roman" pitchFamily="18" charset="0"/>
                <a:sym typeface="Arial" pitchFamily="0" charset="0"/>
              </a:rPr>
              <a:t>Muscle cramps; loss of muscle strength; renal osteodystrophy; bone pain; bone fractures; foot drop</a:t>
            </a:r>
          </a:p>
          <a:p>
            <a:pPr algn="l" eaLnBrk="1" fontAlgn="base" hangingPunct="1" indent="-342900" latinLnBrk="1" lvl="0" marL="342900">
              <a:lnSpc>
                <a:spcPct val="100000"/>
              </a:lnSpc>
              <a:spcBef>
                <a:spcPct val="20000"/>
              </a:spcBef>
              <a:spcAft>
                <a:spcPct val="0"/>
              </a:spcAft>
              <a:buClr>
                <a:srgbClr val="FF0066"/>
              </a:buClr>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9. Reproductive: </a:t>
            </a:r>
            <a:r>
              <a:rPr altLang="en-US" baseline="0" lang="en-US" u="none">
                <a:solidFill>
                  <a:srgbClr val="000000"/>
                </a:solidFill>
                <a:latin typeface="Times New Roman" pitchFamily="18" charset="0"/>
                <a:ea typeface="Times New Roman" pitchFamily="18" charset="0"/>
                <a:sym typeface="Arial" pitchFamily="0" charset="0"/>
              </a:rPr>
              <a:t>Amenorrhea; testicular atrophy; infertility; decreased libido Endocrine alterations</a:t>
            </a:r>
          </a:p>
          <a:p>
            <a:pPr algn="l" eaLnBrk="1" fontAlgn="base" hangingPunct="1" indent="-342900" latinLnBrk="1" lvl="0" marL="342900">
              <a:lnSpc>
                <a:spcPct val="100000"/>
              </a:lnSpc>
              <a:spcBef>
                <a:spcPct val="20000"/>
              </a:spcBef>
              <a:spcAft>
                <a:spcPct val="0"/>
              </a:spcAft>
              <a:buClr>
                <a:srgbClr val="FF0066"/>
              </a:buClr>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10. Psychological: </a:t>
            </a:r>
            <a:r>
              <a:rPr altLang="en-US" baseline="0" lang="en-US" u="none">
                <a:solidFill>
                  <a:srgbClr val="000000"/>
                </a:solidFill>
                <a:latin typeface="Times New Roman" pitchFamily="18" charset="0"/>
                <a:ea typeface="Times New Roman" pitchFamily="18" charset="0"/>
                <a:sym typeface="Arial" pitchFamily="0" charset="0"/>
              </a:rPr>
              <a:t>depression, anxiety</a:t>
            </a:r>
          </a:p>
        </p:txBody>
      </p:sp>
      <p:sp>
        <p:nvSpPr>
          <p:cNvPr id="104907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169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343" name=""/>
        <p:cNvGrpSpPr/>
        <p:nvPr/>
      </p:nvGrpSpPr>
      <p:grpSpPr>
        <a:xfrm rot="0">
          <a:off x="0" y="0"/>
          <a:ext cx="0" cy="0"/>
          <a:chOff x="0" y="0"/>
          <a:chExt cx="0" cy="0"/>
        </a:xfrm>
      </p:grpSpPr>
      <p:sp>
        <p:nvSpPr>
          <p:cNvPr id="104865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55" name=""/>
          <p:cNvPicPr>
            <a:picLocks/>
          </p:cNvPicPr>
          <p:nvPr>
            <p:ph sz="full" idx="1"/>
          </p:nvPr>
        </p:nvPicPr>
        <p:blipFill>
          <a:blip xmlns:r="http://schemas.openxmlformats.org/officeDocument/2006/relationships" r:embed="rId1"/>
          <a:srcRect l="0" t="0" r="0" b="0"/>
          <a:stretch>
            <a:fillRect/>
          </a:stretch>
        </p:blipFill>
        <p:spPr>
          <a:xfrm rot="0">
            <a:off x="0" y="0"/>
            <a:ext cx="9144000" cy="6629400"/>
          </a:xfrm>
          <a:prstGeom prst="rect"/>
          <a:noFill/>
          <a:ln>
            <a:noFill/>
          </a:ln>
        </p:spPr>
      </p:pic>
      <p:sp>
        <p:nvSpPr>
          <p:cNvPr id="104865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MasterSp="1">
  <p:cSld>
    <p:spTree>
      <p:nvGrpSpPr>
        <p:cNvPr id="493" name=""/>
        <p:cNvGrpSpPr/>
        <p:nvPr/>
      </p:nvGrpSpPr>
      <p:grpSpPr>
        <a:xfrm rot="0">
          <a:off x="0" y="0"/>
          <a:ext cx="0" cy="0"/>
          <a:chOff x="0" y="0"/>
          <a:chExt cx="0" cy="0"/>
        </a:xfrm>
      </p:grpSpPr>
      <p:sp>
        <p:nvSpPr>
          <p:cNvPr id="104907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Times New Roman" pitchFamily="18" charset="0"/>
                <a:ea typeface="Times New Roman" pitchFamily="18" charset="0"/>
                <a:sym typeface="Arial" pitchFamily="0" charset="0"/>
              </a:rPr>
              <a:t>Management</a:t>
            </a:r>
            <a:br/>
            <a:endParaRPr altLang="zh-CN" baseline="0" b="1" sz="4000" lang="zh-CN" u="none">
              <a:solidFill>
                <a:srgbClr val="000000"/>
              </a:solidFill>
              <a:latin typeface="Times New Roman" pitchFamily="18" charset="0"/>
              <a:ea typeface="Times New Roman" pitchFamily="18" charset="0"/>
              <a:sym typeface="Arial" pitchFamily="0" charset="0"/>
            </a:endParaRPr>
          </a:p>
        </p:txBody>
      </p:sp>
      <p:sp>
        <p:nvSpPr>
          <p:cNvPr id="1049075" name=""/>
          <p:cNvSpPr/>
          <p:nvPr>
            <p:ph sz="full" idx="1"/>
          </p:nvPr>
        </p:nvSpPr>
        <p:spPr>
          <a:xfrm rot="0">
            <a:off x="228600" y="1143000"/>
            <a:ext cx="87630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goal of management is to maintain kidney function and </a:t>
            </a:r>
            <a:r>
              <a:rPr altLang="en-US" baseline="0" b="1" lang="en-US" u="none">
                <a:solidFill>
                  <a:srgbClr val="000000"/>
                </a:solidFill>
                <a:latin typeface="Times New Roman" pitchFamily="18" charset="0"/>
                <a:ea typeface="Times New Roman" pitchFamily="18" charset="0"/>
                <a:sym typeface="Arial" pitchFamily="0" charset="0"/>
              </a:rPr>
              <a:t>homeostasis</a:t>
            </a:r>
            <a:r>
              <a:rPr altLang="en-US" baseline="0" lang="en-US" u="none">
                <a:solidFill>
                  <a:srgbClr val="000000"/>
                </a:solidFill>
                <a:latin typeface="Times New Roman" pitchFamily="18" charset="0"/>
                <a:ea typeface="Times New Roman" pitchFamily="18" charset="0"/>
                <a:sym typeface="Arial" pitchFamily="0" charset="0"/>
              </a:rPr>
              <a:t> for as long as possible</a:t>
            </a:r>
          </a:p>
          <a:p>
            <a:pPr algn="l" eaLnBrk="1" fontAlgn="base" hangingPunct="1" indent="-342900" latinLnBrk="1" lvl="0" marL="342900">
              <a:lnSpc>
                <a:spcPct val="100000"/>
              </a:lnSpc>
              <a:spcBef>
                <a:spcPct val="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All factors that contribute to ESRD and all factors that are reversible (eg, obstruction) are identified and treated </a:t>
            </a:r>
          </a:p>
          <a:p>
            <a:pPr algn="l" eaLnBrk="1" fontAlgn="base" hangingPunct="1" indent="-342900" latinLnBrk="1" lvl="0" marL="34290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Management is accomplished primarily with</a:t>
            </a:r>
          </a:p>
          <a:p>
            <a:pPr algn="l" eaLnBrk="1" fontAlgn="base" hangingPunct="1" indent="-342900" latinLnBrk="1" lvl="0" marL="342900">
              <a:lnSpc>
                <a:spcPct val="100000"/>
              </a:lnSpc>
              <a:spcBef>
                <a:spcPct val="0"/>
              </a:spcBef>
              <a:spcAft>
                <a:spcPct val="0"/>
              </a:spcAft>
              <a:buSzPct val="100000"/>
              <a:buFontTx/>
              <a:buNone/>
            </a:pPr>
            <a:r>
              <a:rPr altLang="en-US" baseline="0" b="1" sz="2400" i="1" lang="en-US" u="none">
                <a:solidFill>
                  <a:srgbClr val="000000"/>
                </a:solidFill>
                <a:latin typeface="Times New Roman" pitchFamily="18" charset="0"/>
                <a:ea typeface="Times New Roman" pitchFamily="18" charset="0"/>
                <a:sym typeface="Arial" pitchFamily="0" charset="0"/>
              </a:rPr>
              <a:t>                </a:t>
            </a:r>
            <a:r>
              <a:rPr altLang="en-US" baseline="0" b="1" i="1" lang="en-US" u="none">
                <a:solidFill>
                  <a:srgbClr val="000000"/>
                </a:solidFill>
                <a:latin typeface="Times New Roman" pitchFamily="18" charset="0"/>
                <a:ea typeface="Times New Roman" pitchFamily="18" charset="0"/>
                <a:sym typeface="Arial" pitchFamily="0" charset="0"/>
              </a:rPr>
              <a:t>- Medications</a:t>
            </a:r>
          </a:p>
          <a:p>
            <a:pPr algn="l" eaLnBrk="1" fontAlgn="base" hangingPunct="1" indent="-342900" latinLnBrk="1" lvl="0" marL="342900">
              <a:lnSpc>
                <a:spcPct val="100000"/>
              </a:lnSpc>
              <a:spcBef>
                <a:spcPct val="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 Diet therapy       and </a:t>
            </a:r>
          </a:p>
          <a:p>
            <a:pPr algn="l" eaLnBrk="1" fontAlgn="base" hangingPunct="1" indent="-342900" latinLnBrk="1" lvl="0" marL="342900">
              <a:lnSpc>
                <a:spcPct val="100000"/>
              </a:lnSpc>
              <a:spcBef>
                <a:spcPct val="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-Dialysis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7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MasterSp="1">
  <p:cSld>
    <p:spTree>
      <p:nvGrpSpPr>
        <p:cNvPr id="494" name=""/>
        <p:cNvGrpSpPr/>
        <p:nvPr/>
      </p:nvGrpSpPr>
      <p:grpSpPr>
        <a:xfrm rot="0">
          <a:off x="0" y="0"/>
          <a:ext cx="0" cy="0"/>
          <a:chOff x="0" y="0"/>
          <a:chExt cx="0" cy="0"/>
        </a:xfrm>
      </p:grpSpPr>
      <p:sp>
        <p:nvSpPr>
          <p:cNvPr id="1049077" name=""/>
          <p:cNvSpPr/>
          <p:nvPr>
            <p:ph sz="full" idx="1"/>
          </p:nvPr>
        </p:nvSpPr>
        <p:spPr>
          <a:xfrm rot="0">
            <a:off x="76200" y="150812"/>
            <a:ext cx="88392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Pharmacotherapy</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Antihypertensive, Erythropoietin, Diuretics, Iron supplements,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Phosphate-binding agents, and Calcium supplements.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Antacids for Hyperphosphatemia and Hypocalcemia.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Inotropic agents such as digitalis or dobutamine and dialysis.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Sodium bicarbonate supplements or dialysis to correct the acidosis </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Anticonvulsants (control seizure), Hematemics, Vitamin supplements, Antiemetic's, Antipruritic’s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78" name=""/>
          <p:cNvSpPr/>
          <p:nvPr/>
        </p:nvSpPr>
        <p:spPr>
          <a:xfrm rot="0">
            <a:off x="6997700" y="6381750"/>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MasterSp="1">
  <p:cSld>
    <p:spTree>
      <p:nvGrpSpPr>
        <p:cNvPr id="495" name=""/>
        <p:cNvGrpSpPr/>
        <p:nvPr/>
      </p:nvGrpSpPr>
      <p:grpSpPr>
        <a:xfrm rot="0">
          <a:off x="0" y="0"/>
          <a:ext cx="0" cy="0"/>
          <a:chOff x="0" y="0"/>
          <a:chExt cx="0" cy="0"/>
        </a:xfrm>
      </p:grpSpPr>
      <p:sp>
        <p:nvSpPr>
          <p:cNvPr id="104907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Times New Roman" pitchFamily="18" charset="0"/>
                <a:ea typeface="Times New Roman" pitchFamily="18" charset="0"/>
                <a:sym typeface="Arial" pitchFamily="0" charset="0"/>
              </a:rPr>
              <a:t>Nutritional therapy</a:t>
            </a:r>
            <a:br/>
            <a:endParaRPr altLang="zh-CN" baseline="0" b="1" sz="4000" lang="zh-CN" u="none">
              <a:solidFill>
                <a:srgbClr val="000000"/>
              </a:solidFill>
              <a:latin typeface="Times New Roman" pitchFamily="18" charset="0"/>
              <a:ea typeface="Times New Roman" pitchFamily="18" charset="0"/>
              <a:sym typeface="Arial" pitchFamily="0" charset="0"/>
            </a:endParaRPr>
          </a:p>
        </p:txBody>
      </p:sp>
      <p:sp>
        <p:nvSpPr>
          <p:cNvPr id="1049080" name=""/>
          <p:cNvSpPr/>
          <p:nvPr>
            <p:ph sz="full" idx="1"/>
          </p:nvPr>
        </p:nvSpPr>
        <p:spPr>
          <a:xfrm rot="0">
            <a:off x="457200" y="1066800"/>
            <a:ext cx="8229600" cy="5257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Careful regulation of protein intake, fluid intake</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Sodium intake to balance sodium losses and some restriction of potassium.</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Adequate caloric intake and vitamin supplementation </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Protein is restricted because urea, uric acid, and organic acids are accumulation of breakdown products of dietary and tissue proteins</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The allowed protein must be of high biologic value (dairy products, eggs, meats). Maintained at </a:t>
            </a:r>
            <a:r>
              <a:rPr altLang="en-US" baseline="0" b="1" sz="3000" lang="en-US" u="none">
                <a:solidFill>
                  <a:srgbClr val="000000"/>
                </a:solidFill>
                <a:latin typeface="Times New Roman" pitchFamily="18" charset="0"/>
                <a:ea typeface="Times New Roman" pitchFamily="18" charset="0"/>
                <a:sym typeface="Arial" pitchFamily="0" charset="0"/>
              </a:rPr>
              <a:t>0.8g/kg/day</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90000"/>
              </a:lnSpc>
              <a:spcBef>
                <a:spcPct val="20000"/>
              </a:spcBef>
              <a:spcAft>
                <a:spcPct val="0"/>
              </a:spcAft>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08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MasterSp="1">
  <p:cSld>
    <p:spTree>
      <p:nvGrpSpPr>
        <p:cNvPr id="496" name=""/>
        <p:cNvGrpSpPr/>
        <p:nvPr/>
      </p:nvGrpSpPr>
      <p:grpSpPr>
        <a:xfrm rot="0">
          <a:off x="0" y="0"/>
          <a:ext cx="0" cy="0"/>
          <a:chOff x="0" y="0"/>
          <a:chExt cx="0" cy="0"/>
        </a:xfrm>
      </p:grpSpPr>
      <p:sp>
        <p:nvSpPr>
          <p:cNvPr id="104908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83" name=""/>
          <p:cNvSpPr/>
          <p:nvPr>
            <p:ph sz="full" idx="1"/>
          </p:nvPr>
        </p:nvSpPr>
        <p:spPr>
          <a:xfrm rot="0">
            <a:off x="228600" y="609600"/>
            <a:ext cx="86106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Fluid allowance is </a:t>
            </a:r>
            <a:r>
              <a:rPr altLang="en-US" baseline="0" b="1" lang="en-US" u="none">
                <a:solidFill>
                  <a:srgbClr val="000000"/>
                </a:solidFill>
                <a:latin typeface="Times New Roman" pitchFamily="18" charset="0"/>
                <a:ea typeface="Times New Roman" pitchFamily="18" charset="0"/>
                <a:sym typeface="Arial" pitchFamily="0" charset="0"/>
              </a:rPr>
              <a:t>500 to 600 mL more </a:t>
            </a:r>
            <a:r>
              <a:rPr altLang="en-US" baseline="0" lang="en-US" u="none">
                <a:solidFill>
                  <a:srgbClr val="000000"/>
                </a:solidFill>
                <a:latin typeface="Times New Roman" pitchFamily="18" charset="0"/>
                <a:ea typeface="Times New Roman" pitchFamily="18" charset="0"/>
                <a:sym typeface="Arial" pitchFamily="0" charset="0"/>
              </a:rPr>
              <a:t>than the previous day’s 24-hour urine output.</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Calories are supplied by carbohydrates and fat to prevent wasting.</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Vitamin supplementation</a:t>
            </a:r>
          </a:p>
          <a:p>
            <a:pPr algn="l" eaLnBrk="1" fontAlgn="base" hangingPunct="1" indent="-285750" lvl="1" marL="742950">
              <a:lnSpc>
                <a:spcPct val="100000"/>
              </a:lnSpc>
              <a:spcBef>
                <a:spcPct val="0"/>
              </a:spcBef>
              <a:spcAft>
                <a:spcPct val="0"/>
              </a:spcAft>
              <a:buSzPct val="100000"/>
              <a:buFontTx/>
              <a:buChar char="–"/>
            </a:pPr>
            <a:r>
              <a:rPr altLang="en-US" baseline="0" sz="3200" lang="en-US" u="none">
                <a:solidFill>
                  <a:srgbClr val="000000"/>
                </a:solidFill>
                <a:latin typeface="Times New Roman" pitchFamily="18" charset="0"/>
                <a:ea typeface="Times New Roman" pitchFamily="18" charset="0"/>
                <a:sym typeface="Arial" pitchFamily="0" charset="0"/>
              </a:rPr>
              <a:t> protein-restricted diet does not provide necessary complement of vitamins. </a:t>
            </a:r>
          </a:p>
          <a:p>
            <a:pPr algn="l" eaLnBrk="1" fontAlgn="base" hangingPunct="1" indent="-285750" lvl="1" marL="742950">
              <a:lnSpc>
                <a:spcPct val="100000"/>
              </a:lnSpc>
              <a:spcBef>
                <a:spcPct val="0"/>
              </a:spcBef>
              <a:spcAft>
                <a:spcPct val="0"/>
              </a:spcAft>
              <a:buSzPct val="100000"/>
              <a:buFontTx/>
              <a:buChar char="–"/>
            </a:pPr>
            <a:r>
              <a:rPr altLang="en-US" baseline="0" sz="3200" lang="en-US" u="none">
                <a:solidFill>
                  <a:srgbClr val="000000"/>
                </a:solidFill>
                <a:latin typeface="Times New Roman" pitchFamily="18" charset="0"/>
                <a:ea typeface="Times New Roman" pitchFamily="18" charset="0"/>
                <a:sym typeface="Arial" pitchFamily="0" charset="0"/>
              </a:rPr>
              <a:t>patient on dialysis may lose water-soluble vitamins from the blood during the dialysis treatment</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08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showMasterSp="1">
  <p:cSld>
    <p:spTree>
      <p:nvGrpSpPr>
        <p:cNvPr id="497" name=""/>
        <p:cNvGrpSpPr/>
        <p:nvPr/>
      </p:nvGrpSpPr>
      <p:grpSpPr>
        <a:xfrm rot="0">
          <a:off x="0" y="0"/>
          <a:ext cx="0" cy="0"/>
          <a:chOff x="0" y="0"/>
          <a:chExt cx="0" cy="0"/>
        </a:xfrm>
      </p:grpSpPr>
      <p:sp>
        <p:nvSpPr>
          <p:cNvPr id="104908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86" name=""/>
          <p:cNvSpPr/>
          <p:nvPr>
            <p:ph sz="full" idx="1"/>
          </p:nvPr>
        </p:nvSpPr>
        <p:spPr>
          <a:xfrm rot="0">
            <a:off x="457200" y="914400"/>
            <a:ext cx="8229600" cy="5410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Other Therapy:</a:t>
            </a:r>
          </a:p>
          <a:p>
            <a:pPr algn="l" eaLnBrk="1" fontAlgn="base" hangingPunct="1" indent="-342900" lvl="0" marL="342900">
              <a:lnSpc>
                <a:spcPct val="100000"/>
              </a:lnSpc>
              <a:spcBef>
                <a:spcPct val="0"/>
              </a:spcBef>
              <a:spcAft>
                <a:spcPct val="0"/>
              </a:spcAft>
              <a:buSzPct val="100000"/>
              <a:buFontTx/>
              <a:buChar char="•"/>
            </a:pPr>
            <a:r>
              <a:rPr altLang="en-US" baseline="0" b="1" lang="en-US" u="none">
                <a:solidFill>
                  <a:srgbClr val="000000"/>
                </a:solidFill>
                <a:latin typeface="Times New Roman" pitchFamily="18" charset="0"/>
                <a:ea typeface="Times New Roman" pitchFamily="18" charset="0"/>
                <a:sym typeface="Arial" pitchFamily="0" charset="0"/>
              </a:rPr>
              <a:t>DIALYSIS</a:t>
            </a:r>
          </a:p>
          <a:p>
            <a:pPr algn="l" eaLnBrk="1" fontAlgn="base" hangingPunct="1" indent="-342900" lvl="0" marL="342900">
              <a:lnSpc>
                <a:spcPct val="100000"/>
              </a:lnSpc>
              <a:spcBef>
                <a:spcPct val="0"/>
              </a:spcBef>
              <a:spcAft>
                <a:spcPct val="0"/>
              </a:spcAft>
              <a:buSzPct val="100000"/>
              <a:buFontTx/>
              <a:buChar char="•"/>
            </a:pPr>
            <a:r>
              <a:rPr altLang="en-US" baseline="0" b="1" lang="en-US" u="none">
                <a:solidFill>
                  <a:srgbClr val="000000"/>
                </a:solidFill>
                <a:latin typeface="Times New Roman" pitchFamily="18" charset="0"/>
                <a:ea typeface="Times New Roman" pitchFamily="18" charset="0"/>
                <a:sym typeface="Arial" pitchFamily="0" charset="0"/>
              </a:rPr>
              <a:t>Cation-exchange resin</a:t>
            </a:r>
          </a:p>
          <a:p>
            <a:pPr algn="l" eaLnBrk="1" fontAlgn="base" hangingPunct="1" indent="-342900" lvl="0" marL="342900">
              <a:lnSpc>
                <a:spcPct val="100000"/>
              </a:lnSpc>
              <a:spcBef>
                <a:spcPct val="0"/>
              </a:spcBef>
              <a:spcAft>
                <a:spcPct val="0"/>
              </a:spcAft>
              <a:buSzPct val="100000"/>
              <a:buFontTx/>
              <a:buChar char="•"/>
            </a:pPr>
            <a:r>
              <a:rPr altLang="en-US" baseline="0" b="1" lang="en-US" u="none">
                <a:solidFill>
                  <a:srgbClr val="000000"/>
                </a:solidFill>
                <a:latin typeface="Times New Roman" pitchFamily="18" charset="0"/>
                <a:ea typeface="Times New Roman" pitchFamily="18" charset="0"/>
                <a:sym typeface="Arial" pitchFamily="0" charset="0"/>
              </a:rPr>
              <a:t>Transplantation</a:t>
            </a:r>
          </a:p>
        </p:txBody>
      </p:sp>
      <p:sp>
        <p:nvSpPr>
          <p:cNvPr id="104908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showMasterSp="1">
  <p:cSld>
    <p:spTree>
      <p:nvGrpSpPr>
        <p:cNvPr id="498" name=""/>
        <p:cNvGrpSpPr/>
        <p:nvPr/>
      </p:nvGrpSpPr>
      <p:grpSpPr>
        <a:xfrm rot="0">
          <a:off x="0" y="0"/>
          <a:ext cx="0" cy="0"/>
          <a:chOff x="0" y="0"/>
          <a:chExt cx="0" cy="0"/>
        </a:xfrm>
      </p:grpSpPr>
      <p:sp>
        <p:nvSpPr>
          <p:cNvPr id="1049088" name=""/>
          <p:cNvSpPr/>
          <p:nvPr>
            <p:ph type="title" sz="full" idx="0"/>
          </p:nvPr>
        </p:nvSpPr>
        <p:spPr>
          <a:xfrm rot="0">
            <a:off x="0" y="36512"/>
            <a:ext cx="86868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br/>
            <a:r>
              <a:rPr altLang="en-US" baseline="0" b="1" sz="3200" lang="en-US" u="sng">
                <a:solidFill>
                  <a:srgbClr val="000000"/>
                </a:solidFill>
                <a:latin typeface="Arial" pitchFamily="0" charset="0"/>
                <a:ea typeface="宋体" pitchFamily="0" charset="-122"/>
                <a:sym typeface="Arial" pitchFamily="0" charset="0"/>
              </a:rPr>
              <a:t>NURSING CARE OF A PATIENT WITH CHRONIC RENAL FAILURE:</a:t>
            </a:r>
            <a:br/>
            <a:endParaRPr altLang="zh-CN" baseline="0" b="1" sz="3200" lang="zh-CN" u="sng">
              <a:solidFill>
                <a:srgbClr val="000000"/>
              </a:solidFill>
              <a:latin typeface="Arial" pitchFamily="0" charset="0"/>
              <a:ea typeface="宋体" pitchFamily="0" charset="-122"/>
              <a:sym typeface="Arial" pitchFamily="0" charset="0"/>
            </a:endParaRPr>
          </a:p>
        </p:txBody>
      </p:sp>
      <p:sp>
        <p:nvSpPr>
          <p:cNvPr id="1049089" name=""/>
          <p:cNvSpPr/>
          <p:nvPr>
            <p:ph sz="full" idx="1"/>
          </p:nvPr>
        </p:nvSpPr>
        <p:spPr>
          <a:xfrm rot="0">
            <a:off x="0" y="990600"/>
            <a:ext cx="91440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100000"/>
              </a:lnSpc>
              <a:spcBef>
                <a:spcPct val="20000"/>
              </a:spcBef>
              <a:spcAft>
                <a:spcPct val="0"/>
              </a:spcAft>
              <a:buSzPct val="100000"/>
              <a:buFontTx/>
              <a:buAutoNum type="arabicPeriod" startAt="1"/>
            </a:pPr>
            <a:r>
              <a:rPr altLang="en-US" baseline="0" b="1" sz="2800" lang="en-GB" u="none">
                <a:solidFill>
                  <a:srgbClr val="000000"/>
                </a:solidFill>
                <a:latin typeface="Arial" pitchFamily="0" charset="0"/>
                <a:ea typeface="宋体" pitchFamily="0" charset="-122"/>
                <a:sym typeface="Arial" pitchFamily="0" charset="0"/>
              </a:rPr>
              <a:t>Risk for electrolyte imbalance </a:t>
            </a:r>
          </a:p>
          <a:p>
            <a:pPr algn="l" eaLnBrk="1" fontAlgn="base" hangingPunct="1" indent="-514350" lvl="0" marL="51435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宋体" pitchFamily="0" charset="-122"/>
                <a:sym typeface="Arial" pitchFamily="0" charset="0"/>
              </a:rPr>
              <a:t>Vulnerable to changes in serum electrolyte levels, which may compromise </a:t>
            </a:r>
            <a:r>
              <a:rPr altLang="en-US" baseline="0" sz="2800" lang="en-GB" u="none">
                <a:solidFill>
                  <a:srgbClr val="000000"/>
                </a:solidFill>
                <a:latin typeface="Arial" pitchFamily="0" charset="0"/>
                <a:ea typeface="宋体" pitchFamily="0" charset="-122"/>
                <a:sym typeface="Arial" pitchFamily="0" charset="0"/>
              </a:rPr>
              <a:t>health.</a:t>
            </a:r>
          </a:p>
          <a:p>
            <a:pPr algn="l" eaLnBrk="1" fontAlgn="base" hangingPunct="1" indent="-514350" latinLnBrk="1" lvl="0" marL="514350">
              <a:lnSpc>
                <a:spcPct val="100000"/>
              </a:lnSpc>
              <a:spcBef>
                <a:spcPct val="20000"/>
              </a:spcBef>
              <a:spcAft>
                <a:spcPct val="0"/>
              </a:spcAft>
              <a:buSzPct val="100000"/>
              <a:buFontTx/>
              <a:buAutoNum type="arabicPeriod" startAt="2"/>
            </a:pPr>
            <a:r>
              <a:rPr altLang="en-US" baseline="0" b="1" sz="2500" lang="en-US" u="none">
                <a:solidFill>
                  <a:srgbClr val="000000"/>
                </a:solidFill>
                <a:latin typeface="Times New Roman" pitchFamily="18" charset="0"/>
                <a:ea typeface="Times New Roman" pitchFamily="18" charset="0"/>
                <a:sym typeface="Arial" pitchFamily="0" charset="0"/>
              </a:rPr>
              <a:t>Excess fluid volume related to decreased urine output, dietary excesses &amp; retention of sodium &amp; water</a:t>
            </a:r>
            <a:r>
              <a:rPr altLang="en-US" baseline="0" sz="2500" lang="en-US" u="none">
                <a:solidFill>
                  <a:srgbClr val="000000"/>
                </a:solidFill>
                <a:latin typeface="Times New Roman" pitchFamily="18" charset="0"/>
                <a:ea typeface="Times New Roman" pitchFamily="18" charset="0"/>
                <a:sym typeface="Arial" pitchFamily="0" charset="0"/>
              </a:rPr>
              <a:t>.</a:t>
            </a:r>
          </a:p>
          <a:p>
            <a:pPr algn="l" eaLnBrk="1" fontAlgn="base" hangingPunct="1" indent="-514350" latinLnBrk="1" lvl="0" marL="514350">
              <a:lnSpc>
                <a:spcPct val="80000"/>
              </a:lnSpc>
              <a:spcBef>
                <a:spcPct val="20000"/>
              </a:spcBef>
              <a:spcAft>
                <a:spcPct val="0"/>
              </a:spcAft>
              <a:buSzPct val="100000"/>
              <a:buFontTx/>
              <a:buNone/>
            </a:pPr>
            <a:r>
              <a:rPr altLang="en-US" baseline="0" sz="2500" lang="en-US" u="none">
                <a:solidFill>
                  <a:srgbClr val="000000"/>
                </a:solidFill>
                <a:latin typeface="Times New Roman" pitchFamily="18" charset="0"/>
                <a:ea typeface="Times New Roman" pitchFamily="18" charset="0"/>
                <a:sym typeface="Arial" pitchFamily="0" charset="0"/>
              </a:rPr>
              <a:t>	</a:t>
            </a:r>
            <a:r>
              <a:rPr altLang="en-US" baseline="0" sz="2500" lang="en-US" u="sng">
                <a:solidFill>
                  <a:srgbClr val="000000"/>
                </a:solidFill>
                <a:latin typeface="Times New Roman" pitchFamily="18" charset="0"/>
                <a:ea typeface="Times New Roman" pitchFamily="18" charset="0"/>
                <a:sym typeface="Arial" pitchFamily="0" charset="0"/>
              </a:rPr>
              <a:t>goal:</a:t>
            </a:r>
            <a:r>
              <a:rPr altLang="en-US" baseline="0" sz="2500" lang="en-US" u="none">
                <a:solidFill>
                  <a:srgbClr val="000000"/>
                </a:solidFill>
                <a:latin typeface="Times New Roman" pitchFamily="18" charset="0"/>
                <a:ea typeface="Times New Roman" pitchFamily="18" charset="0"/>
                <a:sym typeface="Arial" pitchFamily="0" charset="0"/>
              </a:rPr>
              <a:t> maintenance of ideal body weight without excess fluid.</a:t>
            </a:r>
          </a:p>
          <a:p>
            <a:pPr algn="l" eaLnBrk="1" fontAlgn="base" hangingPunct="1" indent="-514350" latinLnBrk="1" lvl="0" marL="514350">
              <a:lnSpc>
                <a:spcPct val="80000"/>
              </a:lnSpc>
              <a:spcBef>
                <a:spcPct val="20000"/>
              </a:spcBef>
              <a:spcAft>
                <a:spcPct val="0"/>
              </a:spcAft>
              <a:buSzPct val="100000"/>
              <a:buFontTx/>
              <a:buNone/>
            </a:pPr>
            <a:r>
              <a:rPr altLang="en-US" baseline="0" sz="2500" lang="en-US" u="none">
                <a:solidFill>
                  <a:srgbClr val="000000"/>
                </a:solidFill>
                <a:latin typeface="Times New Roman" pitchFamily="18" charset="0"/>
                <a:ea typeface="Times New Roman" pitchFamily="18" charset="0"/>
                <a:sym typeface="Arial" pitchFamily="0" charset="0"/>
              </a:rPr>
              <a:t>	</a:t>
            </a:r>
            <a:r>
              <a:rPr altLang="en-US" baseline="0" sz="2500" lang="en-US" u="sng">
                <a:solidFill>
                  <a:srgbClr val="000000"/>
                </a:solidFill>
                <a:latin typeface="Times New Roman" pitchFamily="18" charset="0"/>
                <a:ea typeface="Times New Roman" pitchFamily="18" charset="0"/>
                <a:sym typeface="Arial" pitchFamily="0" charset="0"/>
              </a:rPr>
              <a:t>interventions:</a:t>
            </a:r>
            <a:r>
              <a:rPr altLang="en-US" baseline="0" sz="2500" lang="en-US" u="none">
                <a:solidFill>
                  <a:srgbClr val="000000"/>
                </a:solidFill>
                <a:latin typeface="Times New Roman" pitchFamily="18" charset="0"/>
                <a:ea typeface="Times New Roman" pitchFamily="18" charset="0"/>
                <a:sym typeface="Arial" pitchFamily="0" charset="0"/>
              </a:rPr>
              <a:t> </a:t>
            </a:r>
          </a:p>
          <a:p>
            <a:pPr algn="l" eaLnBrk="1" fontAlgn="base" hangingPunct="1" indent="-514350" latinLnBrk="1" lvl="0" marL="514350">
              <a:lnSpc>
                <a:spcPct val="80000"/>
              </a:lnSpc>
              <a:spcBef>
                <a:spcPct val="20000"/>
              </a:spcBef>
              <a:spcAft>
                <a:spcPct val="0"/>
              </a:spcAft>
              <a:buSzPct val="100000"/>
              <a:buFontTx/>
              <a:buAutoNum type="alphaLcParenR" startAt="1"/>
            </a:pPr>
            <a:r>
              <a:rPr altLang="en-US" baseline="0" sz="2500" lang="en-US" u="none">
                <a:solidFill>
                  <a:srgbClr val="000000"/>
                </a:solidFill>
                <a:latin typeface="Times New Roman" pitchFamily="18" charset="0"/>
                <a:ea typeface="Times New Roman" pitchFamily="18" charset="0"/>
                <a:sym typeface="Arial" pitchFamily="0" charset="0"/>
              </a:rPr>
              <a:t>Assess fluid status through:</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Daily weight</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Input &amp; output balance</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Skin tugor &amp; presence of edema</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Distension of neck veins</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BP, pulse rate &amp; rhythmn</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Respiratory rate &amp; effort.</a:t>
            </a:r>
          </a:p>
          <a:p>
            <a:pPr algn="l" eaLnBrk="1" fontAlgn="base" hangingPunct="1" indent="-514350" latinLnBrk="1" lvl="0" marL="514350">
              <a:lnSpc>
                <a:spcPct val="80000"/>
              </a:lnSpc>
              <a:spcBef>
                <a:spcPct val="20000"/>
              </a:spcBef>
              <a:spcAft>
                <a:spcPct val="0"/>
              </a:spcAft>
              <a:buSzPct val="100000"/>
              <a:buFontTx/>
              <a:buNone/>
            </a:pPr>
            <a:r>
              <a:rPr altLang="en-US" baseline="0" sz="2500" lang="en-US" u="none">
                <a:solidFill>
                  <a:srgbClr val="000000"/>
                </a:solidFill>
                <a:latin typeface="Times New Roman" pitchFamily="18" charset="0"/>
                <a:ea typeface="Times New Roman" pitchFamily="18" charset="0"/>
                <a:sym typeface="Arial" pitchFamily="0" charset="0"/>
              </a:rPr>
              <a:t>b)	Limit fluid intake to prescribed volume</a:t>
            </a:r>
          </a:p>
          <a:p>
            <a:pPr algn="l" eaLnBrk="1" fontAlgn="base" hangingPunct="1" indent="-514350" latinLnBrk="1" lvl="0" marL="514350">
              <a:lnSpc>
                <a:spcPct val="80000"/>
              </a:lnSpc>
              <a:spcBef>
                <a:spcPct val="20000"/>
              </a:spcBef>
              <a:spcAft>
                <a:spcPct val="0"/>
              </a:spcAft>
              <a:buSzPct val="100000"/>
              <a:buFontTx/>
              <a:buAutoNum type="alphaLcParenR" startAt="3"/>
            </a:pPr>
            <a:r>
              <a:rPr altLang="en-US" baseline="0" sz="2500" lang="en-US" u="none">
                <a:solidFill>
                  <a:srgbClr val="000000"/>
                </a:solidFill>
                <a:latin typeface="Times New Roman" pitchFamily="18" charset="0"/>
                <a:ea typeface="Times New Roman" pitchFamily="18" charset="0"/>
                <a:sym typeface="Arial" pitchFamily="0" charset="0"/>
              </a:rPr>
              <a:t>Identify potential sources of fluids e.g. medication, foods</a:t>
            </a:r>
          </a:p>
        </p:txBody>
      </p:sp>
      <p:sp>
        <p:nvSpPr>
          <p:cNvPr id="104909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1">
  <p:cSld>
    <p:spTree>
      <p:nvGrpSpPr>
        <p:cNvPr id="499" name=""/>
        <p:cNvGrpSpPr/>
        <p:nvPr/>
      </p:nvGrpSpPr>
      <p:grpSpPr>
        <a:xfrm rot="0">
          <a:off x="0" y="0"/>
          <a:ext cx="0" cy="0"/>
          <a:chOff x="0" y="0"/>
          <a:chExt cx="0" cy="0"/>
        </a:xfrm>
      </p:grpSpPr>
      <p:sp>
        <p:nvSpPr>
          <p:cNvPr id="104909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92" name=""/>
          <p:cNvSpPr/>
          <p:nvPr>
            <p:ph sz="full" idx="1"/>
          </p:nvPr>
        </p:nvSpPr>
        <p:spPr>
          <a:xfrm rot="0">
            <a:off x="457200" y="304800"/>
            <a:ext cx="8229600" cy="6019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sz="2700" lang="en-US" u="none">
                <a:solidFill>
                  <a:srgbClr val="000000"/>
                </a:solidFill>
                <a:latin typeface="Times New Roman" pitchFamily="18" charset="0"/>
                <a:ea typeface="Times New Roman" pitchFamily="18" charset="0"/>
                <a:sym typeface="Arial" pitchFamily="0" charset="0"/>
              </a:rPr>
              <a:t>d) Explain to patient and family rationale for fluid restriction to ensure cooperation.</a:t>
            </a:r>
          </a:p>
          <a:p>
            <a:pPr algn="l" eaLnBrk="1" fontAlgn="base" hangingPunct="1" indent="-342900" latinLnBrk="1" lvl="0" marL="342900">
              <a:lnSpc>
                <a:spcPct val="80000"/>
              </a:lnSpc>
              <a:spcBef>
                <a:spcPct val="20000"/>
              </a:spcBef>
              <a:spcAft>
                <a:spcPct val="0"/>
              </a:spcAft>
              <a:buSzPct val="100000"/>
              <a:buFontTx/>
              <a:buAutoNum type="alphaLcParenR" startAt="5"/>
            </a:pPr>
            <a:r>
              <a:rPr altLang="en-US" baseline="0" sz="2700" lang="en-US" u="none">
                <a:solidFill>
                  <a:srgbClr val="000000"/>
                </a:solidFill>
                <a:latin typeface="Times New Roman" pitchFamily="18" charset="0"/>
                <a:ea typeface="Times New Roman" pitchFamily="18" charset="0"/>
                <a:sym typeface="Arial" pitchFamily="0" charset="0"/>
              </a:rPr>
              <a:t>Assist patient to cope with the discomfort resulting from fluid restriction e.g. cool water gargles.</a:t>
            </a:r>
          </a:p>
          <a:p>
            <a:pPr algn="l" eaLnBrk="1" fontAlgn="base" hangingPunct="1" indent="-342900" latinLnBrk="1" lvl="0" marL="342900">
              <a:lnSpc>
                <a:spcPct val="80000"/>
              </a:lnSpc>
              <a:spcBef>
                <a:spcPct val="20000"/>
              </a:spcBef>
              <a:spcAft>
                <a:spcPct val="0"/>
              </a:spcAft>
              <a:buSzPct val="100000"/>
              <a:buFontTx/>
              <a:buAutoNum type="alphaLcParenR" startAt="5"/>
            </a:pPr>
            <a:r>
              <a:rPr altLang="en-US" baseline="0" sz="2700" lang="en-US" u="none">
                <a:solidFill>
                  <a:srgbClr val="000000"/>
                </a:solidFill>
                <a:latin typeface="Times New Roman" pitchFamily="18" charset="0"/>
                <a:ea typeface="Times New Roman" pitchFamily="18" charset="0"/>
                <a:sym typeface="Arial" pitchFamily="0" charset="0"/>
              </a:rPr>
              <a:t>Provide and encourage frequent oral hygiene to decrease dryness of the oral mucus membrane.</a:t>
            </a:r>
          </a:p>
          <a:p>
            <a:pPr algn="l" eaLnBrk="1" fontAlgn="base" hangingPunct="1" indent="-342900" latinLnBrk="1" lvl="0" marL="342900">
              <a:lnSpc>
                <a:spcPct val="80000"/>
              </a:lnSpc>
              <a:spcBef>
                <a:spcPct val="20000"/>
              </a:spcBef>
              <a:spcAft>
                <a:spcPct val="0"/>
              </a:spcAft>
              <a:buSzPct val="100000"/>
              <a:buFontTx/>
              <a:buAutoNum type="arabicPeriod" startAt="3"/>
            </a:pPr>
            <a:r>
              <a:rPr altLang="en-US" baseline="0" b="1" sz="2700" lang="en-US" u="none">
                <a:solidFill>
                  <a:srgbClr val="000000"/>
                </a:solidFill>
                <a:latin typeface="Times New Roman" pitchFamily="18" charset="0"/>
                <a:ea typeface="Times New Roman" pitchFamily="18" charset="0"/>
                <a:sym typeface="Arial" pitchFamily="0" charset="0"/>
              </a:rPr>
              <a:t>Imbalanced nutrition less than body requirements related to anorexia, nausea, vomiting, dietary restrictions &amp; altered oral mucous membrane </a:t>
            </a:r>
            <a:r>
              <a:rPr altLang="en-US" baseline="0" sz="2700" lang="en-US" u="none">
                <a:solidFill>
                  <a:srgbClr val="000000"/>
                </a:solidFill>
                <a:latin typeface="Times New Roman" pitchFamily="18" charset="0"/>
                <a:ea typeface="Times New Roman" pitchFamily="18" charset="0"/>
                <a:sym typeface="Arial" pitchFamily="0" charset="0"/>
              </a:rPr>
              <a:t>.</a:t>
            </a:r>
          </a:p>
          <a:p>
            <a:pPr algn="l" eaLnBrk="1" fontAlgn="base" hangingPunct="1" indent="-342900" latinLnBrk="1" lvl="0" marL="342900">
              <a:lnSpc>
                <a:spcPct val="80000"/>
              </a:lnSpc>
              <a:spcBef>
                <a:spcPct val="20000"/>
              </a:spcBef>
              <a:spcAft>
                <a:spcPct val="0"/>
              </a:spcAft>
              <a:buSzPct val="100000"/>
              <a:buFontTx/>
              <a:buNone/>
            </a:pP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US" u="sng">
                <a:solidFill>
                  <a:srgbClr val="000000"/>
                </a:solidFill>
                <a:latin typeface="Times New Roman" pitchFamily="18" charset="0"/>
                <a:ea typeface="Times New Roman" pitchFamily="18" charset="0"/>
                <a:sym typeface="Arial" pitchFamily="0" charset="0"/>
              </a:rPr>
              <a:t>goal: </a:t>
            </a:r>
            <a:r>
              <a:rPr altLang="en-US" baseline="0" sz="2700" lang="en-US" u="none">
                <a:solidFill>
                  <a:srgbClr val="000000"/>
                </a:solidFill>
                <a:latin typeface="Times New Roman" pitchFamily="18" charset="0"/>
                <a:ea typeface="Times New Roman" pitchFamily="18" charset="0"/>
                <a:sym typeface="Arial" pitchFamily="0" charset="0"/>
              </a:rPr>
              <a:t>maintenance of adequate nutritional intake</a:t>
            </a:r>
          </a:p>
          <a:p>
            <a:pPr algn="l" eaLnBrk="1" fontAlgn="base" hangingPunct="1" indent="-342900" latinLnBrk="1" lvl="0" marL="342900">
              <a:lnSpc>
                <a:spcPct val="80000"/>
              </a:lnSpc>
              <a:spcBef>
                <a:spcPct val="20000"/>
              </a:spcBef>
              <a:spcAft>
                <a:spcPct val="0"/>
              </a:spcAft>
              <a:buSzPct val="100000"/>
              <a:buFontTx/>
              <a:buNone/>
            </a:pP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US" u="sng">
                <a:solidFill>
                  <a:srgbClr val="000000"/>
                </a:solidFill>
                <a:latin typeface="Times New Roman" pitchFamily="18" charset="0"/>
                <a:ea typeface="Times New Roman" pitchFamily="18" charset="0"/>
                <a:sym typeface="Arial" pitchFamily="0" charset="0"/>
              </a:rPr>
              <a:t>interventions: </a:t>
            </a:r>
          </a:p>
          <a:p>
            <a:pPr algn="l" eaLnBrk="1" fontAlgn="base" hangingPunct="1" indent="-342900" latinLnBrk="1" lvl="0" marL="342900">
              <a:lnSpc>
                <a:spcPct val="80000"/>
              </a:lnSpc>
              <a:spcBef>
                <a:spcPct val="20000"/>
              </a:spcBef>
              <a:spcAft>
                <a:spcPct val="0"/>
              </a:spcAft>
              <a:buSzPct val="100000"/>
              <a:buFontTx/>
              <a:buAutoNum type="alphaLcParenR" startAt="1"/>
            </a:pPr>
            <a:r>
              <a:rPr altLang="en-US" baseline="0" sz="2700" lang="en-US" u="none">
                <a:solidFill>
                  <a:srgbClr val="000000"/>
                </a:solidFill>
                <a:latin typeface="Times New Roman" pitchFamily="18" charset="0"/>
                <a:ea typeface="Times New Roman" pitchFamily="18" charset="0"/>
                <a:sym typeface="Arial" pitchFamily="0" charset="0"/>
              </a:rPr>
              <a:t>Assess nutritional status through:</a:t>
            </a:r>
          </a:p>
          <a:p>
            <a:pPr algn="l" eaLnBrk="1" fontAlgn="base" hangingPunct="1" indent="-514350" lvl="1" marL="914400">
              <a:lnSpc>
                <a:spcPct val="80000"/>
              </a:lnSpc>
              <a:spcBef>
                <a:spcPct val="20000"/>
              </a:spcBef>
              <a:spcAft>
                <a:spcPct val="0"/>
              </a:spcAft>
              <a:buSzPct val="100000"/>
              <a:buFontTx/>
              <a:buChar char="–"/>
            </a:pPr>
            <a:r>
              <a:rPr altLang="en-US" baseline="0" sz="2200" lang="en-US" u="none">
                <a:solidFill>
                  <a:srgbClr val="000000"/>
                </a:solidFill>
                <a:latin typeface="Times New Roman" pitchFamily="18" charset="0"/>
                <a:ea typeface="Times New Roman" pitchFamily="18" charset="0"/>
                <a:sym typeface="Arial" pitchFamily="0" charset="0"/>
              </a:rPr>
              <a:t>Weight changes</a:t>
            </a:r>
          </a:p>
          <a:p>
            <a:pPr algn="l" eaLnBrk="1" fontAlgn="base" hangingPunct="1" indent="-514350" lvl="1" marL="914400">
              <a:lnSpc>
                <a:spcPct val="80000"/>
              </a:lnSpc>
              <a:spcBef>
                <a:spcPct val="20000"/>
              </a:spcBef>
              <a:spcAft>
                <a:spcPct val="0"/>
              </a:spcAft>
              <a:buSzPct val="100000"/>
              <a:buFontTx/>
              <a:buChar char="–"/>
            </a:pPr>
            <a:r>
              <a:rPr altLang="en-US" baseline="0" sz="2200" lang="en-US" u="none">
                <a:solidFill>
                  <a:srgbClr val="000000"/>
                </a:solidFill>
                <a:latin typeface="Times New Roman" pitchFamily="18" charset="0"/>
                <a:ea typeface="Times New Roman" pitchFamily="18" charset="0"/>
                <a:sym typeface="Arial" pitchFamily="0" charset="0"/>
              </a:rPr>
              <a:t>Lab values – serum electrolyte, BUN, creatinine, protein, iron etc.</a:t>
            </a:r>
          </a:p>
          <a:p>
            <a:pPr algn="l" eaLnBrk="1" fontAlgn="base" hangingPunct="1" indent="-342900" latinLnBrk="1" lvl="0" marL="342900">
              <a:lnSpc>
                <a:spcPct val="80000"/>
              </a:lnSpc>
              <a:spcBef>
                <a:spcPct val="20000"/>
              </a:spcBef>
              <a:spcAft>
                <a:spcPct val="0"/>
              </a:spcAft>
              <a:buSzPct val="100000"/>
              <a:buFontTx/>
              <a:buNone/>
            </a:pPr>
            <a:r>
              <a:rPr altLang="en-US" baseline="0" sz="2700" lang="en-US" u="none">
                <a:solidFill>
                  <a:srgbClr val="000000"/>
                </a:solidFill>
                <a:latin typeface="Times New Roman" pitchFamily="18" charset="0"/>
                <a:ea typeface="Times New Roman" pitchFamily="18" charset="0"/>
                <a:sym typeface="Arial" pitchFamily="0" charset="0"/>
              </a:rPr>
              <a:t>  </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Times New Roman" pitchFamily="18" charset="0"/>
              <a:ea typeface="Times New Roman" pitchFamily="18" charset="0"/>
              <a:sym typeface="Arial" pitchFamily="0" charset="0"/>
            </a:endParaRPr>
          </a:p>
        </p:txBody>
      </p:sp>
      <p:sp>
        <p:nvSpPr>
          <p:cNvPr id="104909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MasterSp="1">
  <p:cSld>
    <p:spTree>
      <p:nvGrpSpPr>
        <p:cNvPr id="500" name=""/>
        <p:cNvGrpSpPr/>
        <p:nvPr/>
      </p:nvGrpSpPr>
      <p:grpSpPr>
        <a:xfrm rot="0">
          <a:off x="0" y="0"/>
          <a:ext cx="0" cy="0"/>
          <a:chOff x="0" y="0"/>
          <a:chExt cx="0" cy="0"/>
        </a:xfrm>
      </p:grpSpPr>
      <p:sp>
        <p:nvSpPr>
          <p:cNvPr id="104909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95" name=""/>
          <p:cNvSpPr/>
          <p:nvPr>
            <p:ph sz="full" idx="1"/>
          </p:nvPr>
        </p:nvSpPr>
        <p:spPr>
          <a:xfrm rot="0">
            <a:off x="457200" y="609600"/>
            <a:ext cx="82296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SzPct val="100000"/>
              <a:buFontTx/>
              <a:buAutoNum type="alphaLcParenR" startAt="2"/>
            </a:pPr>
            <a:r>
              <a:rPr altLang="en-US" baseline="0" sz="2500" lang="en-US" u="none">
                <a:solidFill>
                  <a:srgbClr val="000000"/>
                </a:solidFill>
                <a:latin typeface="Arial" pitchFamily="0" charset="0"/>
                <a:ea typeface="宋体" pitchFamily="0" charset="-122"/>
                <a:sym typeface="Arial" pitchFamily="0" charset="0"/>
              </a:rPr>
              <a:t>Assess patient dietary patterns</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Diet history</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Calories</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Food preferences</a:t>
            </a:r>
          </a:p>
          <a:p>
            <a:pPr algn="l" eaLnBrk="1" fontAlgn="base" hangingPunct="1" indent="-514350" latinLnBrk="1" lvl="0" marL="514350">
              <a:lnSpc>
                <a:spcPct val="80000"/>
              </a:lnSpc>
              <a:spcBef>
                <a:spcPct val="20000"/>
              </a:spcBef>
              <a:spcAft>
                <a:spcPct val="0"/>
              </a:spcAft>
              <a:buSzPct val="100000"/>
              <a:buFontTx/>
              <a:buAutoNum type="alphaLcParenR" startAt="3"/>
            </a:pPr>
            <a:r>
              <a:rPr altLang="en-US" baseline="0" sz="2500" lang="en-US" u="none">
                <a:solidFill>
                  <a:srgbClr val="000000"/>
                </a:solidFill>
                <a:latin typeface="Arial" pitchFamily="0" charset="0"/>
                <a:ea typeface="宋体" pitchFamily="0" charset="-122"/>
                <a:sym typeface="Arial" pitchFamily="0" charset="0"/>
              </a:rPr>
              <a:t>Assess for factors contributing to altered nutritional intake</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Anorexia, nausea, vomiting</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Unpalatable diet</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Depression</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Lack of understanding of dietary restrictions</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Stomatitis</a:t>
            </a:r>
          </a:p>
          <a:p>
            <a:pPr algn="l" eaLnBrk="1" fontAlgn="base" hangingPunct="1" indent="-514350" latinLnBrk="1" lvl="0" marL="514350">
              <a:lnSpc>
                <a:spcPct val="80000"/>
              </a:lnSpc>
              <a:spcBef>
                <a:spcPct val="20000"/>
              </a:spcBef>
              <a:spcAft>
                <a:spcPct val="0"/>
              </a:spcAft>
              <a:buSzPct val="100000"/>
              <a:buFontTx/>
              <a:buAutoNum type="alphaLcParenR" startAt="4"/>
            </a:pPr>
            <a:r>
              <a:rPr altLang="en-US" baseline="0" sz="2500" lang="en-US" u="none">
                <a:solidFill>
                  <a:srgbClr val="000000"/>
                </a:solidFill>
                <a:latin typeface="Arial" pitchFamily="0" charset="0"/>
                <a:ea typeface="宋体" pitchFamily="0" charset="-122"/>
                <a:sym typeface="Arial" pitchFamily="0" charset="0"/>
              </a:rPr>
              <a:t>Promote intake of high biologic value protein foods</a:t>
            </a:r>
          </a:p>
          <a:p>
            <a:pPr algn="l" eaLnBrk="1" fontAlgn="base" hangingPunct="1" indent="-514350" latinLnBrk="1" lvl="0" marL="514350">
              <a:lnSpc>
                <a:spcPct val="80000"/>
              </a:lnSpc>
              <a:spcBef>
                <a:spcPct val="20000"/>
              </a:spcBef>
              <a:spcAft>
                <a:spcPct val="0"/>
              </a:spcAft>
              <a:buSzPct val="100000"/>
              <a:buFontTx/>
              <a:buAutoNum type="alphaLcParenR" startAt="4"/>
            </a:pPr>
            <a:r>
              <a:rPr altLang="en-US" baseline="0" sz="2500" lang="en-US" u="none">
                <a:solidFill>
                  <a:srgbClr val="000000"/>
                </a:solidFill>
                <a:latin typeface="Arial" pitchFamily="0" charset="0"/>
                <a:ea typeface="宋体" pitchFamily="0" charset="-122"/>
                <a:sym typeface="Arial" pitchFamily="0" charset="0"/>
              </a:rPr>
              <a:t>Encourage high calorie, low protein, low sodium &amp; low potassium snacks between meals.</a:t>
            </a:r>
          </a:p>
          <a:p>
            <a:pPr algn="l" eaLnBrk="1" fontAlgn="base" hangingPunct="1" indent="-514350" latinLnBrk="1" lvl="0" marL="514350">
              <a:lnSpc>
                <a:spcPct val="80000"/>
              </a:lnSpc>
              <a:spcBef>
                <a:spcPct val="20000"/>
              </a:spcBef>
              <a:spcAft>
                <a:spcPct val="0"/>
              </a:spcAft>
              <a:buSzPct val="100000"/>
              <a:buFontTx/>
              <a:buAutoNum type="alphaLcParenR" startAt="4"/>
            </a:pPr>
            <a:r>
              <a:rPr altLang="en-US" baseline="0" sz="2500" lang="en-US" u="none">
                <a:solidFill>
                  <a:srgbClr val="000000"/>
                </a:solidFill>
                <a:latin typeface="Arial" pitchFamily="0" charset="0"/>
                <a:ea typeface="宋体" pitchFamily="0" charset="-122"/>
                <a:sym typeface="Arial" pitchFamily="0" charset="0"/>
              </a:rPr>
              <a:t>Explain rationale for dietary restriction &amp; relationship to kidney disease &amp; increased UEC’s (…………)</a:t>
            </a:r>
          </a:p>
          <a:p>
            <a:pPr algn="l" eaLnBrk="1" fontAlgn="base" hangingPunct="1" indent="-514350" lvl="0" marL="51435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09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1">
  <p:cSld>
    <p:spTree>
      <p:nvGrpSpPr>
        <p:cNvPr id="501" name=""/>
        <p:cNvGrpSpPr/>
        <p:nvPr/>
      </p:nvGrpSpPr>
      <p:grpSpPr>
        <a:xfrm rot="0">
          <a:off x="0" y="0"/>
          <a:ext cx="0" cy="0"/>
          <a:chOff x="0" y="0"/>
          <a:chExt cx="0" cy="0"/>
        </a:xfrm>
      </p:grpSpPr>
      <p:sp>
        <p:nvSpPr>
          <p:cNvPr id="104909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098" name=""/>
          <p:cNvSpPr/>
          <p:nvPr>
            <p:ph sz="full" idx="1"/>
          </p:nvPr>
        </p:nvSpPr>
        <p:spPr>
          <a:xfrm rot="0">
            <a:off x="457200" y="381000"/>
            <a:ext cx="82296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SzPct val="100000"/>
              <a:buFontTx/>
              <a:buAutoNum type="alphaLcParenR" startAt="7"/>
            </a:pPr>
            <a:r>
              <a:rPr altLang="en-US" baseline="0" sz="2500" lang="en-US" u="none">
                <a:solidFill>
                  <a:srgbClr val="000000"/>
                </a:solidFill>
                <a:latin typeface="Times New Roman" pitchFamily="18" charset="0"/>
                <a:ea typeface="Times New Roman" pitchFamily="18" charset="0"/>
                <a:sym typeface="Arial" pitchFamily="0" charset="0"/>
              </a:rPr>
              <a:t>Provide written lists of foods allowed &amp; suggestions for improving their taste.</a:t>
            </a:r>
          </a:p>
          <a:p>
            <a:pPr algn="l" eaLnBrk="1" fontAlgn="base" hangingPunct="1" indent="-514350" latinLnBrk="1" lvl="0" marL="514350">
              <a:lnSpc>
                <a:spcPct val="80000"/>
              </a:lnSpc>
              <a:spcBef>
                <a:spcPct val="20000"/>
              </a:spcBef>
              <a:spcAft>
                <a:spcPct val="0"/>
              </a:spcAft>
              <a:buSzPct val="100000"/>
              <a:buFontTx/>
              <a:buAutoNum type="alphaLcParenR" startAt="7"/>
            </a:pPr>
            <a:r>
              <a:rPr altLang="en-US" baseline="0" sz="2500" lang="en-US" u="none">
                <a:solidFill>
                  <a:srgbClr val="000000"/>
                </a:solidFill>
                <a:latin typeface="Times New Roman" pitchFamily="18" charset="0"/>
                <a:ea typeface="Times New Roman" pitchFamily="18" charset="0"/>
                <a:sym typeface="Arial" pitchFamily="0" charset="0"/>
              </a:rPr>
              <a:t>Daily weighing</a:t>
            </a:r>
          </a:p>
          <a:p>
            <a:pPr algn="l" eaLnBrk="1" fontAlgn="base" hangingPunct="1" indent="-514350" latinLnBrk="1" lvl="0" marL="514350">
              <a:lnSpc>
                <a:spcPct val="80000"/>
              </a:lnSpc>
              <a:spcBef>
                <a:spcPct val="20000"/>
              </a:spcBef>
              <a:spcAft>
                <a:spcPct val="0"/>
              </a:spcAft>
              <a:buSzPct val="100000"/>
              <a:buFontTx/>
              <a:buAutoNum type="alphaLcParenR" startAt="7"/>
            </a:pPr>
            <a:r>
              <a:rPr altLang="en-US" baseline="0" sz="2500" lang="en-US" u="none">
                <a:solidFill>
                  <a:srgbClr val="000000"/>
                </a:solidFill>
                <a:latin typeface="Times New Roman" pitchFamily="18" charset="0"/>
                <a:ea typeface="Times New Roman" pitchFamily="18" charset="0"/>
                <a:sym typeface="Arial" pitchFamily="0" charset="0"/>
              </a:rPr>
              <a:t>Assess for evidence of inadequate protein intake such as:</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Edema</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Delayed wound healing</a:t>
            </a:r>
          </a:p>
          <a:p>
            <a:pPr algn="l" eaLnBrk="1" fontAlgn="base" hangingPunct="1" indent="-514350" lvl="1" marL="914400">
              <a:lnSpc>
                <a:spcPct val="80000"/>
              </a:lnSpc>
              <a:spcBef>
                <a:spcPct val="20000"/>
              </a:spcBef>
              <a:spcAft>
                <a:spcPct val="0"/>
              </a:spcAft>
              <a:buSzPct val="100000"/>
              <a:buFontTx/>
              <a:buChar char="–"/>
            </a:pPr>
            <a:r>
              <a:rPr altLang="en-US" baseline="0" sz="2000" lang="en-US" u="none">
                <a:solidFill>
                  <a:srgbClr val="000000"/>
                </a:solidFill>
                <a:latin typeface="Times New Roman" pitchFamily="18" charset="0"/>
                <a:ea typeface="Times New Roman" pitchFamily="18" charset="0"/>
                <a:sym typeface="Arial" pitchFamily="0" charset="0"/>
              </a:rPr>
              <a:t>Decreased serum albumin.</a:t>
            </a:r>
          </a:p>
          <a:p>
            <a:pPr algn="l" eaLnBrk="1" fontAlgn="base" hangingPunct="1" indent="-514350" latinLnBrk="1" lvl="0" marL="514350">
              <a:lnSpc>
                <a:spcPct val="80000"/>
              </a:lnSpc>
              <a:spcBef>
                <a:spcPct val="20000"/>
              </a:spcBef>
              <a:spcAft>
                <a:spcPct val="0"/>
              </a:spcAft>
              <a:buSzPct val="100000"/>
              <a:buFontTx/>
              <a:buAutoNum type="arabicPeriod" startAt="4"/>
            </a:pPr>
            <a:r>
              <a:rPr altLang="en-US" baseline="0" b="1" sz="2500" lang="en-US" u="none">
                <a:solidFill>
                  <a:srgbClr val="000000"/>
                </a:solidFill>
                <a:latin typeface="Times New Roman" pitchFamily="18" charset="0"/>
                <a:ea typeface="Times New Roman" pitchFamily="18" charset="0"/>
                <a:sym typeface="Arial" pitchFamily="0" charset="0"/>
              </a:rPr>
              <a:t>Knowledge deficit regarding condition &amp; treatment</a:t>
            </a:r>
          </a:p>
          <a:p>
            <a:pPr algn="l" eaLnBrk="1" fontAlgn="base" hangingPunct="1" indent="-514350" latinLnBrk="1" lvl="0" marL="514350">
              <a:lnSpc>
                <a:spcPct val="80000"/>
              </a:lnSpc>
              <a:spcBef>
                <a:spcPct val="20000"/>
              </a:spcBef>
              <a:spcAft>
                <a:spcPct val="0"/>
              </a:spcAft>
              <a:buSzPct val="100000"/>
              <a:buFontTx/>
              <a:buNone/>
            </a:pPr>
            <a:r>
              <a:rPr altLang="en-US" baseline="0" sz="2500" lang="en-US" u="none">
                <a:solidFill>
                  <a:srgbClr val="000000"/>
                </a:solidFill>
                <a:latin typeface="Times New Roman" pitchFamily="18" charset="0"/>
                <a:ea typeface="Times New Roman" pitchFamily="18" charset="0"/>
                <a:sym typeface="Arial" pitchFamily="0" charset="0"/>
              </a:rPr>
              <a:t>	</a:t>
            </a:r>
            <a:r>
              <a:rPr altLang="en-US" baseline="0" sz="2500" lang="en-US" u="sng">
                <a:solidFill>
                  <a:srgbClr val="000000"/>
                </a:solidFill>
                <a:latin typeface="Times New Roman" pitchFamily="18" charset="0"/>
                <a:ea typeface="Times New Roman" pitchFamily="18" charset="0"/>
                <a:sym typeface="Arial" pitchFamily="0" charset="0"/>
              </a:rPr>
              <a:t>interventions;</a:t>
            </a:r>
          </a:p>
          <a:p>
            <a:pPr algn="l" eaLnBrk="1" fontAlgn="base" hangingPunct="1" indent="-514350" lvl="0" marL="514350">
              <a:lnSpc>
                <a:spcPct val="80000"/>
              </a:lnSpc>
              <a:spcBef>
                <a:spcPct val="20000"/>
              </a:spcBef>
              <a:spcAft>
                <a:spcPct val="0"/>
              </a:spcAft>
              <a:buSzPct val="100000"/>
              <a:buFontTx/>
              <a:buAutoNum type="alphaLcParenR" startAt="1"/>
            </a:pPr>
            <a:r>
              <a:rPr altLang="en-US" baseline="0" sz="2500" lang="en-US" u="none">
                <a:solidFill>
                  <a:srgbClr val="000000"/>
                </a:solidFill>
                <a:latin typeface="Times New Roman" pitchFamily="18" charset="0"/>
                <a:ea typeface="Times New Roman" pitchFamily="18" charset="0"/>
                <a:sym typeface="Arial" pitchFamily="0" charset="0"/>
              </a:rPr>
              <a:t>Assess knowledge on cause, consequences &amp; treatment of renal failure.</a:t>
            </a:r>
          </a:p>
          <a:p>
            <a:pPr algn="l" eaLnBrk="1" fontAlgn="base" hangingPunct="1" indent="-514350" lvl="0" marL="514350">
              <a:lnSpc>
                <a:spcPct val="80000"/>
              </a:lnSpc>
              <a:spcBef>
                <a:spcPct val="20000"/>
              </a:spcBef>
              <a:spcAft>
                <a:spcPct val="0"/>
              </a:spcAft>
              <a:buSzPct val="100000"/>
              <a:buFontTx/>
              <a:buAutoNum type="alphaLcParenR" startAt="1"/>
            </a:pPr>
            <a:r>
              <a:rPr altLang="en-US" baseline="0" sz="2500" lang="en-US" u="none">
                <a:solidFill>
                  <a:srgbClr val="000000"/>
                </a:solidFill>
                <a:latin typeface="Times New Roman" pitchFamily="18" charset="0"/>
                <a:ea typeface="Times New Roman" pitchFamily="18" charset="0"/>
                <a:sym typeface="Arial" pitchFamily="0" charset="0"/>
              </a:rPr>
              <a:t>Explain the condition and its management to its patients.</a:t>
            </a:r>
          </a:p>
          <a:p>
            <a:pPr algn="l" eaLnBrk="1" fontAlgn="base" hangingPunct="1" indent="-514350" lvl="0" marL="514350">
              <a:lnSpc>
                <a:spcPct val="80000"/>
              </a:lnSpc>
              <a:spcBef>
                <a:spcPct val="20000"/>
              </a:spcBef>
              <a:spcAft>
                <a:spcPct val="0"/>
              </a:spcAft>
              <a:buSzPct val="100000"/>
              <a:buFontTx/>
              <a:buAutoNum type="alphaLcParenR" startAt="1"/>
            </a:pPr>
            <a:r>
              <a:rPr altLang="en-US" baseline="0" sz="2500" lang="en-US" u="none">
                <a:solidFill>
                  <a:srgbClr val="000000"/>
                </a:solidFill>
                <a:latin typeface="Times New Roman" pitchFamily="18" charset="0"/>
                <a:ea typeface="Times New Roman" pitchFamily="18" charset="0"/>
                <a:sym typeface="Arial" pitchFamily="0" charset="0"/>
              </a:rPr>
              <a:t>Assist to identify ways to incorporate changes related to illness and its treatment into lifestyle.</a:t>
            </a:r>
          </a:p>
          <a:p>
            <a:pPr algn="l" eaLnBrk="1" fontAlgn="base" hangingPunct="1" indent="-514350" lvl="0" marL="514350">
              <a:lnSpc>
                <a:spcPct val="80000"/>
              </a:lnSpc>
              <a:spcBef>
                <a:spcPct val="20000"/>
              </a:spcBef>
              <a:spcAft>
                <a:spcPct val="0"/>
              </a:spcAft>
              <a:buSzPct val="100000"/>
              <a:buFontTx/>
              <a:buChar char="•"/>
            </a:pPr>
            <a:endParaRPr altLang="en-US" baseline="0" sz="2500" lang="en-US" u="none">
              <a:solidFill>
                <a:srgbClr val="000000"/>
              </a:solidFill>
              <a:latin typeface="Times New Roman" pitchFamily="18" charset="0"/>
              <a:ea typeface="Times New Roman" pitchFamily="18" charset="0"/>
              <a:sym typeface="Arial" pitchFamily="0" charset="0"/>
            </a:endParaRPr>
          </a:p>
        </p:txBody>
      </p:sp>
      <p:sp>
        <p:nvSpPr>
          <p:cNvPr id="104909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MasterSp="1">
  <p:cSld>
    <p:spTree>
      <p:nvGrpSpPr>
        <p:cNvPr id="502" name=""/>
        <p:cNvGrpSpPr/>
        <p:nvPr/>
      </p:nvGrpSpPr>
      <p:grpSpPr>
        <a:xfrm rot="0">
          <a:off x="0" y="0"/>
          <a:ext cx="0" cy="0"/>
          <a:chOff x="0" y="0"/>
          <a:chExt cx="0" cy="0"/>
        </a:xfrm>
      </p:grpSpPr>
      <p:sp>
        <p:nvSpPr>
          <p:cNvPr id="104910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01" name=""/>
          <p:cNvSpPr/>
          <p:nvPr>
            <p:ph sz="full" idx="1"/>
          </p:nvPr>
        </p:nvSpPr>
        <p:spPr>
          <a:xfrm rot="0">
            <a:off x="228600" y="457200"/>
            <a:ext cx="87630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100000"/>
              </a:lnSpc>
              <a:spcBef>
                <a:spcPct val="20000"/>
              </a:spcBef>
              <a:spcAft>
                <a:spcPct val="0"/>
              </a:spcAft>
              <a:buSzPct val="100000"/>
              <a:buFontTx/>
              <a:buAutoNum type="alphaLcParenR" startAt="4"/>
            </a:pPr>
            <a:r>
              <a:rPr altLang="en-US" baseline="0" sz="3000" lang="en-US" u="none">
                <a:solidFill>
                  <a:srgbClr val="000000"/>
                </a:solidFill>
                <a:latin typeface="Times New Roman" pitchFamily="18" charset="0"/>
                <a:ea typeface="Times New Roman" pitchFamily="18" charset="0"/>
                <a:sym typeface="Arial" pitchFamily="0" charset="0"/>
              </a:rPr>
              <a:t>Provide oral &amp; written information about renal function, failure, fluid &amp; dietary restrictions, medication &amp; follow up.</a:t>
            </a:r>
          </a:p>
          <a:p>
            <a:pPr algn="l" eaLnBrk="1" fontAlgn="base" hangingPunct="1" indent="-514350" latinLnBrk="1" lvl="0" marL="514350">
              <a:lnSpc>
                <a:spcPct val="100000"/>
              </a:lnSpc>
              <a:spcBef>
                <a:spcPct val="20000"/>
              </a:spcBef>
              <a:spcAft>
                <a:spcPct val="0"/>
              </a:spcAft>
              <a:buSzPct val="100000"/>
              <a:buFontTx/>
              <a:buNone/>
            </a:pPr>
            <a:endParaRPr altLang="en-US" baseline="0"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514350" latinLnBrk="1" lvl="0" marL="514350">
              <a:lnSpc>
                <a:spcPct val="100000"/>
              </a:lnSpc>
              <a:spcBef>
                <a:spcPct val="20000"/>
              </a:spcBef>
              <a:spcAft>
                <a:spcPct val="0"/>
              </a:spcAft>
              <a:buSzPct val="100000"/>
              <a:buFontTx/>
              <a:buAutoNum type="arabicPeriod" startAt="5"/>
            </a:pPr>
            <a:r>
              <a:rPr altLang="en-US" baseline="0" b="1" sz="3000" lang="en-US" u="none">
                <a:solidFill>
                  <a:srgbClr val="000000"/>
                </a:solidFill>
                <a:latin typeface="Times New Roman" pitchFamily="18" charset="0"/>
                <a:ea typeface="Times New Roman" pitchFamily="18" charset="0"/>
                <a:sym typeface="Arial" pitchFamily="0" charset="0"/>
              </a:rPr>
              <a:t>Activity intolerance related to fatigue, anaemia, retention of waste products &amp; dialysis procedure.</a:t>
            </a:r>
          </a:p>
          <a:p>
            <a:pPr algn="l" eaLnBrk="1" fontAlgn="base" hangingPunct="1" indent="-514350" latinLnBrk="1" lvl="0" marL="514350">
              <a:lnSpc>
                <a:spcPct val="100000"/>
              </a:lnSpc>
              <a:spcBef>
                <a:spcPct val="20000"/>
              </a:spcBef>
              <a:spcAft>
                <a:spcPct val="0"/>
              </a:spcAft>
              <a:buSzPct val="100000"/>
              <a:buFontTx/>
              <a:buAutoNum type="alphaLcParenR" startAt="1"/>
            </a:pPr>
            <a:r>
              <a:rPr altLang="en-US" baseline="0" sz="3000" lang="en-US" u="none">
                <a:solidFill>
                  <a:srgbClr val="000000"/>
                </a:solidFill>
                <a:latin typeface="Times New Roman" pitchFamily="18" charset="0"/>
                <a:ea typeface="Times New Roman" pitchFamily="18" charset="0"/>
                <a:sym typeface="Arial" pitchFamily="0" charset="0"/>
              </a:rPr>
              <a:t>Assess factors contributing to activity intolerance: fatigue, anaemia, fluid &amp; electrolyte imbalance.</a:t>
            </a:r>
          </a:p>
          <a:p>
            <a:pPr algn="l" eaLnBrk="1" fontAlgn="base" hangingPunct="1" indent="-514350" latinLnBrk="1" lvl="0" marL="514350">
              <a:lnSpc>
                <a:spcPct val="100000"/>
              </a:lnSpc>
              <a:spcBef>
                <a:spcPct val="20000"/>
              </a:spcBef>
              <a:spcAft>
                <a:spcPct val="0"/>
              </a:spcAft>
              <a:buSzPct val="100000"/>
              <a:buFontTx/>
              <a:buAutoNum type="alphaLcParenR" startAt="1"/>
            </a:pPr>
            <a:r>
              <a:rPr altLang="en-US" baseline="0" sz="3000" lang="en-US" u="none">
                <a:solidFill>
                  <a:srgbClr val="000000"/>
                </a:solidFill>
                <a:latin typeface="Times New Roman" pitchFamily="18" charset="0"/>
                <a:ea typeface="Times New Roman" pitchFamily="18" charset="0"/>
                <a:sym typeface="Arial" pitchFamily="0" charset="0"/>
              </a:rPr>
              <a:t>Promote independence in self care activities as tolerated.</a:t>
            </a:r>
          </a:p>
          <a:p>
            <a:pPr algn="l" eaLnBrk="1" fontAlgn="base" hangingPunct="1" indent="-514350" latinLnBrk="1" lvl="0" marL="514350">
              <a:lnSpc>
                <a:spcPct val="100000"/>
              </a:lnSpc>
              <a:spcBef>
                <a:spcPct val="20000"/>
              </a:spcBef>
              <a:spcAft>
                <a:spcPct val="0"/>
              </a:spcAft>
              <a:buSzPct val="100000"/>
              <a:buFontTx/>
              <a:buAutoNum type="alphaLcParenR" startAt="1"/>
            </a:pPr>
            <a:r>
              <a:rPr altLang="en-US" baseline="0" sz="3000" lang="en-US" u="none">
                <a:solidFill>
                  <a:srgbClr val="000000"/>
                </a:solidFill>
                <a:latin typeface="Times New Roman" pitchFamily="18" charset="0"/>
                <a:ea typeface="Times New Roman" pitchFamily="18" charset="0"/>
                <a:sym typeface="Arial" pitchFamily="0" charset="0"/>
              </a:rPr>
              <a:t>Alternate activity with rest.</a:t>
            </a:r>
          </a:p>
          <a:p>
            <a:pPr algn="l" eaLnBrk="1" fontAlgn="base" hangingPunct="1" indent="-514350" lvl="0" marL="514350">
              <a:lnSpc>
                <a:spcPct val="100000"/>
              </a:lnSpc>
              <a:spcBef>
                <a:spcPct val="20000"/>
              </a:spcBef>
              <a:spcAft>
                <a:spcPct val="0"/>
              </a:spcAft>
              <a:buSzPct val="100000"/>
              <a:buFontTx/>
              <a:buChar char="•"/>
            </a:pPr>
            <a:endParaRPr altLang="en-US" baseline="0" sz="3000" lang="en-US" u="none">
              <a:solidFill>
                <a:srgbClr val="000000"/>
              </a:solidFill>
              <a:latin typeface="Times New Roman" pitchFamily="18" charset="0"/>
              <a:ea typeface="Times New Roman" pitchFamily="18" charset="0"/>
              <a:sym typeface="Arial" pitchFamily="0" charset="0"/>
            </a:endParaRPr>
          </a:p>
        </p:txBody>
      </p:sp>
      <p:sp>
        <p:nvSpPr>
          <p:cNvPr id="104910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179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344" name=""/>
        <p:cNvGrpSpPr/>
        <p:nvPr/>
      </p:nvGrpSpPr>
      <p:grpSpPr>
        <a:xfrm rot="0">
          <a:off x="0" y="0"/>
          <a:ext cx="0" cy="0"/>
          <a:chOff x="0" y="0"/>
          <a:chExt cx="0" cy="0"/>
        </a:xfrm>
      </p:grpSpPr>
      <p:sp>
        <p:nvSpPr>
          <p:cNvPr id="104865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60" name=""/>
          <p:cNvSpPr/>
          <p:nvPr>
            <p:ph sz="full" idx="1"/>
          </p:nvPr>
        </p:nvSpPr>
        <p:spPr>
          <a:xfrm rot="0">
            <a:off x="457200" y="457200"/>
            <a:ext cx="8229600" cy="5668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b. </a:t>
            </a:r>
            <a:r>
              <a:rPr altLang="en-US" baseline="0" b="1" sz="3000" lang="en-US" u="none">
                <a:solidFill>
                  <a:srgbClr val="000000"/>
                </a:solidFill>
                <a:latin typeface="Times New Roman" pitchFamily="18" charset="0"/>
                <a:ea typeface="Times New Roman" pitchFamily="18" charset="0"/>
                <a:sym typeface="Arial" pitchFamily="0" charset="0"/>
              </a:rPr>
              <a:t>Excretion of waste products</a:t>
            </a:r>
            <a:r>
              <a:rPr altLang="en-US" baseline="0" sz="3000" lang="en-US" u="none">
                <a:solidFill>
                  <a:srgbClr val="000000"/>
                </a:solidFill>
                <a:latin typeface="Times New Roman" pitchFamily="18" charset="0"/>
                <a:ea typeface="Times New Roman" pitchFamily="18" charset="0"/>
                <a:sym typeface="Arial" pitchFamily="0" charset="0"/>
              </a:rPr>
              <a:t>: eg urea, creatinine, phosphates, sulphates, uric acid, drug metabolites</a:t>
            </a:r>
          </a:p>
          <a:p>
            <a:pPr algn="l" eaLnBrk="1" fontAlgn="base" hangingPunct="1" indent="-342900" latinLnBrk="1" lvl="0" marL="342900">
              <a:lnSpc>
                <a:spcPct val="9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c. </a:t>
            </a:r>
            <a:r>
              <a:rPr altLang="en-US" baseline="0" b="1" sz="3000" lang="en-US" u="none">
                <a:solidFill>
                  <a:srgbClr val="000000"/>
                </a:solidFill>
                <a:latin typeface="Times New Roman" pitchFamily="18" charset="0"/>
                <a:ea typeface="Times New Roman" pitchFamily="18" charset="0"/>
                <a:sym typeface="Arial" pitchFamily="0" charset="0"/>
              </a:rPr>
              <a:t>Regulation of acid-base balance </a:t>
            </a:r>
            <a:r>
              <a:rPr altLang="en-US" baseline="0" sz="3000" lang="en-US" u="none">
                <a:solidFill>
                  <a:srgbClr val="000000"/>
                </a:solidFill>
                <a:latin typeface="Times New Roman" pitchFamily="18" charset="0"/>
                <a:ea typeface="Times New Roman" pitchFamily="18" charset="0"/>
                <a:sym typeface="Arial" pitchFamily="0" charset="0"/>
              </a:rPr>
              <a:t>through reabsorption of bicarbonate ions, buffering with ammonia (NH3) and phosphate and direct secretion into urine.</a:t>
            </a:r>
          </a:p>
          <a:p>
            <a:pPr algn="l" eaLnBrk="1" fontAlgn="base" hangingPunct="1" indent="-342900" latinLnBrk="1" lvl="0" marL="342900">
              <a:lnSpc>
                <a:spcPct val="9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d. </a:t>
            </a:r>
            <a:r>
              <a:rPr altLang="en-US" baseline="0" b="1" sz="3000" lang="en-US" u="none">
                <a:solidFill>
                  <a:srgbClr val="000000"/>
                </a:solidFill>
                <a:latin typeface="Times New Roman" pitchFamily="18" charset="0"/>
                <a:ea typeface="Times New Roman" pitchFamily="18" charset="0"/>
                <a:sym typeface="Arial" pitchFamily="0" charset="0"/>
              </a:rPr>
              <a:t>Regulation of electrolytes</a:t>
            </a:r>
            <a:r>
              <a:rPr altLang="en-US" baseline="0" sz="3000" lang="en-US" u="none">
                <a:solidFill>
                  <a:srgbClr val="000000"/>
                </a:solidFill>
                <a:latin typeface="Times New Roman" pitchFamily="18" charset="0"/>
                <a:ea typeface="Times New Roman" pitchFamily="18" charset="0"/>
                <a:sym typeface="Arial" pitchFamily="0" charset="0"/>
              </a:rPr>
              <a:t>. Through hormones like aldosterone. Increased aldosterone secretion reduces the amount of sodium excreted and increases the amount of potassium excreted.</a:t>
            </a:r>
          </a:p>
          <a:p>
            <a:pPr algn="l" eaLnBrk="1" fontAlgn="base" hangingPunct="1" indent="-342900" latinLnBrk="1" lvl="0" marL="342900">
              <a:lnSpc>
                <a:spcPct val="9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e. </a:t>
            </a:r>
            <a:r>
              <a:rPr altLang="en-US" baseline="0" b="1" sz="3000" lang="en-US" u="none">
                <a:solidFill>
                  <a:srgbClr val="000000"/>
                </a:solidFill>
                <a:latin typeface="Times New Roman" pitchFamily="18" charset="0"/>
                <a:ea typeface="Times New Roman" pitchFamily="18" charset="0"/>
                <a:sym typeface="Arial" pitchFamily="0" charset="0"/>
              </a:rPr>
              <a:t>Regulation of blood pressure </a:t>
            </a:r>
            <a:r>
              <a:rPr altLang="en-US" baseline="0" sz="3000" lang="en-US" u="none">
                <a:solidFill>
                  <a:srgbClr val="000000"/>
                </a:solidFill>
                <a:latin typeface="Times New Roman" pitchFamily="18" charset="0"/>
                <a:ea typeface="Times New Roman" pitchFamily="18" charset="0"/>
                <a:sym typeface="Arial" pitchFamily="0" charset="0"/>
              </a:rPr>
              <a:t>through the renin-angiotensin-aldosterone system (RAAS)</a:t>
            </a:r>
          </a:p>
          <a:p>
            <a:pPr algn="l" eaLnBrk="1" fontAlgn="base" hangingPunct="1" indent="-342900" latinLnBrk="1" lvl="0" marL="342900">
              <a:lnSpc>
                <a:spcPct val="90000"/>
              </a:lnSpc>
              <a:spcBef>
                <a:spcPct val="20000"/>
              </a:spcBef>
              <a:spcAft>
                <a:spcPct val="0"/>
              </a:spcAft>
              <a:buSzPct val="100000"/>
              <a:buFontTx/>
              <a:buNone/>
            </a:pPr>
            <a:endParaRPr altLang="en-US" baseline="0"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66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MasterSp="1">
  <p:cSld>
    <p:spTree>
      <p:nvGrpSpPr>
        <p:cNvPr id="503" name=""/>
        <p:cNvGrpSpPr/>
        <p:nvPr/>
      </p:nvGrpSpPr>
      <p:grpSpPr>
        <a:xfrm rot="0">
          <a:off x="0" y="0"/>
          <a:ext cx="0" cy="0"/>
          <a:chOff x="0" y="0"/>
          <a:chExt cx="0" cy="0"/>
        </a:xfrm>
      </p:grpSpPr>
      <p:sp>
        <p:nvSpPr>
          <p:cNvPr id="1049103" name=""/>
          <p:cNvSpPr/>
          <p:nvPr>
            <p:ph sz="full" idx="1"/>
          </p:nvPr>
        </p:nvSpPr>
        <p:spPr>
          <a:xfrm rot="0">
            <a:off x="0" y="152400"/>
            <a:ext cx="9144000" cy="6705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DIALYSIS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refers to the process of artificial removal of uremic waste products &amp; excess water in the body.</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used to treat patients with edema not responding to other treatments, hyperkalemia, hypercalcemia, hypertension &amp; uremia.</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need for dialysis may be acute or chronic.</a:t>
            </a:r>
          </a:p>
          <a:p>
            <a:pPr algn="l" eaLnBrk="1" fontAlgn="base" hangingPunct="1" indent="-342900" lvl="0" marL="342900">
              <a:lnSpc>
                <a:spcPct val="100000"/>
              </a:lnSpc>
              <a:spcBef>
                <a:spcPct val="20000"/>
              </a:spcBef>
              <a:spcAft>
                <a:spcPct val="0"/>
              </a:spcAft>
              <a:buSzPct val="100000"/>
              <a:buFontTx/>
              <a:buChar char="•"/>
            </a:pPr>
            <a:r>
              <a:rPr altLang="en-US" baseline="0" b="1" sz="3000" lang="en-US" u="sng">
                <a:solidFill>
                  <a:srgbClr val="000000"/>
                </a:solidFill>
                <a:latin typeface="Arial" pitchFamily="0" charset="0"/>
                <a:ea typeface="宋体" pitchFamily="0" charset="-122"/>
                <a:sym typeface="Arial" pitchFamily="0" charset="0"/>
              </a:rPr>
              <a:t>Acute dialysis</a:t>
            </a:r>
            <a:r>
              <a:rPr altLang="en-US" baseline="0" b="1" sz="3000" lang="en-US" u="none">
                <a:solidFill>
                  <a:srgbClr val="000000"/>
                </a:solidFill>
                <a:latin typeface="Arial" pitchFamily="0" charset="0"/>
                <a:ea typeface="宋体" pitchFamily="0" charset="-122"/>
                <a:sym typeface="Arial" pitchFamily="0" charset="0"/>
              </a:rPr>
              <a:t> </a:t>
            </a:r>
            <a:r>
              <a:rPr altLang="en-US" baseline="0" sz="3000" lang="en-US" u="none">
                <a:solidFill>
                  <a:srgbClr val="000000"/>
                </a:solidFill>
                <a:latin typeface="Arial" pitchFamily="0" charset="0"/>
                <a:ea typeface="宋体" pitchFamily="0" charset="-122"/>
                <a:sym typeface="Arial" pitchFamily="0" charset="0"/>
              </a:rPr>
              <a:t>is indicated when there is hyperkalemia, fluid overload or impending pulmonary edema, increasing acidosis, pericarditis &amp; severe confusion, certain meds and other toxins (poisoning overdose in the blood</a:t>
            </a:r>
          </a:p>
        </p:txBody>
      </p:sp>
      <p:sp>
        <p:nvSpPr>
          <p:cNvPr id="104910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showMasterSp="1">
  <p:cSld>
    <p:spTree>
      <p:nvGrpSpPr>
        <p:cNvPr id="504" name=""/>
        <p:cNvGrpSpPr/>
        <p:nvPr/>
      </p:nvGrpSpPr>
      <p:grpSpPr>
        <a:xfrm rot="0">
          <a:off x="0" y="0"/>
          <a:ext cx="0" cy="0"/>
          <a:chOff x="0" y="0"/>
          <a:chExt cx="0" cy="0"/>
        </a:xfrm>
      </p:grpSpPr>
      <p:sp>
        <p:nvSpPr>
          <p:cNvPr id="104910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06" name=""/>
          <p:cNvSpPr/>
          <p:nvPr>
            <p:ph sz="full" idx="1"/>
          </p:nvPr>
        </p:nvSpPr>
        <p:spPr>
          <a:xfrm rot="0">
            <a:off x="152400" y="228600"/>
            <a:ext cx="87630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b="1" sz="3000" lang="en-US" u="sng">
                <a:solidFill>
                  <a:srgbClr val="000000"/>
                </a:solidFill>
                <a:latin typeface="Arial" pitchFamily="0" charset="0"/>
                <a:ea typeface="宋体" pitchFamily="0" charset="-122"/>
                <a:sym typeface="Arial" pitchFamily="0" charset="0"/>
              </a:rPr>
              <a:t>Chronic/ maintenance dialysis</a:t>
            </a:r>
            <a:r>
              <a:rPr altLang="en-US" baseline="0" b="1" sz="3000" lang="en-US" u="none">
                <a:solidFill>
                  <a:srgbClr val="000000"/>
                </a:solidFill>
                <a:latin typeface="Arial" pitchFamily="0" charset="0"/>
                <a:ea typeface="宋体" pitchFamily="0" charset="-122"/>
                <a:sym typeface="Arial" pitchFamily="0" charset="0"/>
              </a:rPr>
              <a:t> </a:t>
            </a:r>
            <a:r>
              <a:rPr altLang="en-US" baseline="0" sz="3000" lang="en-US" u="none">
                <a:solidFill>
                  <a:srgbClr val="000000"/>
                </a:solidFill>
                <a:latin typeface="Arial" pitchFamily="0" charset="0"/>
                <a:ea typeface="宋体" pitchFamily="0" charset="-122"/>
                <a:sym typeface="Arial" pitchFamily="0" charset="0"/>
              </a:rPr>
              <a:t>is indicated in ESRD in:-</a:t>
            </a:r>
          </a:p>
          <a:p>
            <a:pPr algn="l" eaLnBrk="1" fontAlgn="base" hangingPunct="1" indent="-285750" lvl="1" marL="742950">
              <a:lnSpc>
                <a:spcPct val="90000"/>
              </a:lnSpc>
              <a:spcBef>
                <a:spcPct val="20000"/>
              </a:spcBef>
              <a:spcAft>
                <a:spcPct val="0"/>
              </a:spcAft>
              <a:buSzPct val="100000"/>
              <a:buFontTx/>
              <a:buChar char="–"/>
            </a:pPr>
            <a:r>
              <a:rPr altLang="en-US" baseline="0" sz="3100" lang="en-US" u="none">
                <a:solidFill>
                  <a:srgbClr val="000000"/>
                </a:solidFill>
                <a:latin typeface="Arial" pitchFamily="0" charset="0"/>
                <a:ea typeface="宋体" pitchFamily="0" charset="-122"/>
                <a:sym typeface="Arial" pitchFamily="0" charset="0"/>
              </a:rPr>
              <a:t>Uremic signs &amp; symptoms like nausea, vomiting, severe anorexia, increasing lethargy, mental confusion.</a:t>
            </a:r>
          </a:p>
          <a:p>
            <a:pPr algn="l" eaLnBrk="1" fontAlgn="base" hangingPunct="1" indent="-285750" lvl="1" marL="742950">
              <a:lnSpc>
                <a:spcPct val="90000"/>
              </a:lnSpc>
              <a:spcBef>
                <a:spcPct val="20000"/>
              </a:spcBef>
              <a:spcAft>
                <a:spcPct val="0"/>
              </a:spcAft>
              <a:buSzPct val="100000"/>
              <a:buFontTx/>
              <a:buChar char="–"/>
            </a:pPr>
            <a:r>
              <a:rPr altLang="en-US" baseline="0" sz="3100" lang="en-US" u="none">
                <a:solidFill>
                  <a:srgbClr val="000000"/>
                </a:solidFill>
                <a:latin typeface="Arial" pitchFamily="0" charset="0"/>
                <a:ea typeface="宋体" pitchFamily="0" charset="-122"/>
                <a:sym typeface="Arial" pitchFamily="0" charset="0"/>
              </a:rPr>
              <a:t>Hyperkalemia</a:t>
            </a:r>
          </a:p>
          <a:p>
            <a:pPr algn="l" eaLnBrk="1" fontAlgn="base" hangingPunct="1" indent="-285750" lvl="1" marL="742950">
              <a:lnSpc>
                <a:spcPct val="90000"/>
              </a:lnSpc>
              <a:spcBef>
                <a:spcPct val="20000"/>
              </a:spcBef>
              <a:spcAft>
                <a:spcPct val="0"/>
              </a:spcAft>
              <a:buSzPct val="100000"/>
              <a:buFontTx/>
              <a:buChar char="–"/>
            </a:pPr>
            <a:r>
              <a:rPr altLang="en-US" baseline="0" sz="3100" lang="en-US" u="none">
                <a:solidFill>
                  <a:srgbClr val="000000"/>
                </a:solidFill>
                <a:latin typeface="Arial" pitchFamily="0" charset="0"/>
                <a:ea typeface="宋体" pitchFamily="0" charset="-122"/>
                <a:sym typeface="Arial" pitchFamily="0" charset="0"/>
              </a:rPr>
              <a:t>Fluid overload not responsive to diuretics &amp; fluid restriction.</a:t>
            </a:r>
          </a:p>
          <a:p>
            <a:pPr algn="l" eaLnBrk="1" fontAlgn="base" hangingPunct="1" indent="-285750" lvl="1" marL="742950">
              <a:lnSpc>
                <a:spcPct val="90000"/>
              </a:lnSpc>
              <a:spcBef>
                <a:spcPct val="20000"/>
              </a:spcBef>
              <a:spcAft>
                <a:spcPct val="0"/>
              </a:spcAft>
              <a:buSzPct val="100000"/>
              <a:buFontTx/>
              <a:buChar char="–"/>
            </a:pPr>
            <a:r>
              <a:rPr altLang="en-US" baseline="0" sz="3100" lang="en-US" u="none">
                <a:solidFill>
                  <a:srgbClr val="000000"/>
                </a:solidFill>
                <a:latin typeface="Arial" pitchFamily="0" charset="0"/>
                <a:ea typeface="宋体" pitchFamily="0" charset="-122"/>
                <a:sym typeface="Arial" pitchFamily="0" charset="0"/>
              </a:rPr>
              <a:t>Pericardial friction rub in ESRD (urgent indication) </a:t>
            </a:r>
          </a:p>
          <a:p>
            <a:pPr algn="l" eaLnBrk="1" fontAlgn="base" hangingPunct="1" indent="-228600" latinLnBrk="1" lvl="3" marL="1600200">
              <a:lnSpc>
                <a:spcPct val="90000"/>
              </a:lnSpc>
              <a:spcBef>
                <a:spcPct val="20000"/>
              </a:spcBef>
              <a:spcAft>
                <a:spcPct val="0"/>
              </a:spcAft>
              <a:buSzPct val="100000"/>
              <a:buFontTx/>
              <a:buNone/>
            </a:pPr>
            <a:endParaRPr altLang="en-US" baseline="0" sz="24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Patients with no renal function can be maintained on dialysis for years. </a:t>
            </a:r>
          </a:p>
          <a:p>
            <a:pPr algn="l" eaLnBrk="1" fontAlgn="base" hangingPunct="1" indent="-342900" latinLnBrk="1" lvl="0" marL="342900">
              <a:lnSpc>
                <a:spcPct val="90000"/>
              </a:lnSpc>
              <a:spcBef>
                <a:spcPct val="20000"/>
              </a:spcBef>
              <a:spcAft>
                <a:spcPct val="0"/>
              </a:spcAft>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10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MasterSp="1">
  <p:cSld>
    <p:spTree>
      <p:nvGrpSpPr>
        <p:cNvPr id="505" name=""/>
        <p:cNvGrpSpPr/>
        <p:nvPr/>
      </p:nvGrpSpPr>
      <p:grpSpPr>
        <a:xfrm rot="0">
          <a:off x="0" y="0"/>
          <a:ext cx="0" cy="0"/>
          <a:chOff x="0" y="0"/>
          <a:chExt cx="0" cy="0"/>
        </a:xfrm>
      </p:grpSpPr>
      <p:sp>
        <p:nvSpPr>
          <p:cNvPr id="104910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09"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Principles of dialysis:</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Ultrafiltration</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Diffusion</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Osmosis </a:t>
            </a:r>
          </a:p>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Diffusion</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Toxins and wastes in the blood are removed by diffusion from an area of higher concentration in the blood to an area of lower concentration in the dialysate</a:t>
            </a:r>
          </a:p>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Osmosis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Movement of a solvent such as water across a semi permeable membrane from areas of less solute to areas of high concentration of solute.</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1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showMasterSp="1">
  <p:cSld>
    <p:spTree>
      <p:nvGrpSpPr>
        <p:cNvPr id="506" name=""/>
        <p:cNvGrpSpPr/>
        <p:nvPr/>
      </p:nvGrpSpPr>
      <p:grpSpPr>
        <a:xfrm rot="0">
          <a:off x="0" y="0"/>
          <a:ext cx="0" cy="0"/>
          <a:chOff x="0" y="0"/>
          <a:chExt cx="0" cy="0"/>
        </a:xfrm>
      </p:grpSpPr>
      <p:sp>
        <p:nvSpPr>
          <p:cNvPr id="104911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12" name=""/>
          <p:cNvSpPr/>
          <p:nvPr>
            <p:ph sz="full" idx="1"/>
          </p:nvPr>
        </p:nvSpPr>
        <p:spPr>
          <a:xfrm rot="0">
            <a:off x="152400" y="381000"/>
            <a:ext cx="89916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Ultrafiltration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Movement of a fluid across a semi permeable membrane from a high pressure area to a low pressure area.</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It is more efficient in removal of water than osmosis. Negative pressure is created against a dialysis membrane to draw water from blood.</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1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showMasterSp="1">
  <p:cSld>
    <p:spTree>
      <p:nvGrpSpPr>
        <p:cNvPr id="507" name=""/>
        <p:cNvGrpSpPr/>
        <p:nvPr/>
      </p:nvGrpSpPr>
      <p:grpSpPr>
        <a:xfrm rot="0">
          <a:off x="0" y="0"/>
          <a:ext cx="0" cy="0"/>
          <a:chOff x="0" y="0"/>
          <a:chExt cx="0" cy="0"/>
        </a:xfrm>
      </p:grpSpPr>
      <p:sp>
        <p:nvSpPr>
          <p:cNvPr id="1049114" name=""/>
          <p:cNvSpPr/>
          <p:nvPr>
            <p:ph sz="full" idx="1"/>
          </p:nvPr>
        </p:nvSpPr>
        <p:spPr>
          <a:xfrm rot="0">
            <a:off x="0" y="225425"/>
            <a:ext cx="91440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HEMODIALYSIS</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Most commonly used method for acutely ill patients, those that require short term dialysis &amp; for patients with ESRD who require long term or permanent dialysis/therapy</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Common components of hemodialysis are:-</a:t>
            </a:r>
          </a:p>
          <a:p>
            <a:pPr algn="l" eaLnBrk="1" fontAlgn="base" hangingPunct="1" indent="-285750" lvl="1" marL="742950">
              <a:lnSpc>
                <a:spcPct val="9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Dialyzer</a:t>
            </a:r>
          </a:p>
          <a:p>
            <a:pPr algn="l" eaLnBrk="1" fontAlgn="base" hangingPunct="1" indent="-285750" lvl="1" marL="742950">
              <a:lnSpc>
                <a:spcPct val="9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Clot &amp; bubble trap</a:t>
            </a:r>
          </a:p>
          <a:p>
            <a:pPr algn="l" eaLnBrk="1" fontAlgn="base" hangingPunct="1" indent="-285750" lvl="1" marL="742950">
              <a:lnSpc>
                <a:spcPct val="9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Blood pump</a:t>
            </a:r>
          </a:p>
          <a:p>
            <a:pPr algn="l" eaLnBrk="1" fontAlgn="base" hangingPunct="1" indent="-285750" lvl="1" marL="742950">
              <a:lnSpc>
                <a:spcPct val="9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BP monitor</a:t>
            </a:r>
          </a:p>
          <a:p>
            <a:pPr algn="l" eaLnBrk="1" fontAlgn="base" hangingPunct="1" indent="-285750" lvl="1" marL="742950">
              <a:lnSpc>
                <a:spcPct val="9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Dialysate flow system</a:t>
            </a:r>
          </a:p>
          <a:p>
            <a:pPr algn="l" eaLnBrk="1" fontAlgn="base" hangingPunct="1" indent="-285750" lvl="1" marL="742950">
              <a:lnSpc>
                <a:spcPct val="9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Blood lines</a:t>
            </a:r>
          </a:p>
          <a:p>
            <a:pPr algn="l" eaLnBrk="1" fontAlgn="base" hangingPunct="1" indent="-285750" lvl="1" marL="742950">
              <a:lnSpc>
                <a:spcPct val="9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Heparin pump</a:t>
            </a:r>
          </a:p>
          <a:p>
            <a:pPr algn="l" eaLnBrk="1" fontAlgn="base" hangingPunct="1" indent="-228600" latinLnBrk="1" lvl="2" marL="1143000">
              <a:lnSpc>
                <a:spcPct val="9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1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showMasterSp="1">
  <p:cSld>
    <p:spTree>
      <p:nvGrpSpPr>
        <p:cNvPr id="508" name=""/>
        <p:cNvGrpSpPr/>
        <p:nvPr/>
      </p:nvGrpSpPr>
      <p:grpSpPr>
        <a:xfrm rot="0">
          <a:off x="0" y="0"/>
          <a:ext cx="0" cy="0"/>
          <a:chOff x="0" y="0"/>
          <a:chExt cx="0" cy="0"/>
        </a:xfrm>
      </p:grpSpPr>
      <p:sp>
        <p:nvSpPr>
          <p:cNvPr id="104911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17" name=""/>
          <p:cNvSpPr/>
          <p:nvPr>
            <p:ph sz="full" idx="1"/>
          </p:nvPr>
        </p:nvSpPr>
        <p:spPr>
          <a:xfrm rot="0">
            <a:off x="152400" y="152400"/>
            <a:ext cx="8991600" cy="6705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Dialyzer:-</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They are hollow fiber devices containing thousands of tiny cellophane tubules that act as semi permeable membranes, replacing the renal glomeruli &amp; tubules.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blood flows through the tubules while a solution</a:t>
            </a:r>
            <a:r>
              <a:rPr altLang="en-US" baseline="0" b="1" sz="3000" lang="en-US" u="none">
                <a:solidFill>
                  <a:srgbClr val="000000"/>
                </a:solidFill>
                <a:latin typeface="Arial" pitchFamily="0" charset="0"/>
                <a:ea typeface="宋体" pitchFamily="0" charset="-122"/>
                <a:sym typeface="Arial" pitchFamily="0" charset="0"/>
              </a:rPr>
              <a:t>(dialysate</a:t>
            </a:r>
            <a:r>
              <a:rPr altLang="en-US" baseline="0" sz="3000" lang="en-US" u="none">
                <a:solidFill>
                  <a:srgbClr val="000000"/>
                </a:solidFill>
                <a:latin typeface="Arial" pitchFamily="0" charset="0"/>
                <a:ea typeface="宋体" pitchFamily="0" charset="-122"/>
                <a:sym typeface="Arial" pitchFamily="0" charset="0"/>
              </a:rPr>
              <a:t>) circulates around. </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exchange of wastes from blood to dialysate occurs through a semi-permeable membrane of tubules.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Because of cost, dialysers are reused in some centres upon sterilization.</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Blood lines: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Are plastic synthetic tubes which take blood from the patient to the dialyser &amp; back to the patient. They are discarded once used.</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11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showMasterSp="1">
  <p:cSld>
    <p:spTree>
      <p:nvGrpSpPr>
        <p:cNvPr id="509" name=""/>
        <p:cNvGrpSpPr/>
        <p:nvPr/>
      </p:nvGrpSpPr>
      <p:grpSpPr>
        <a:xfrm rot="0">
          <a:off x="0" y="0"/>
          <a:ext cx="0" cy="0"/>
          <a:chOff x="0" y="0"/>
          <a:chExt cx="0" cy="0"/>
        </a:xfrm>
      </p:grpSpPr>
      <p:sp>
        <p:nvSpPr>
          <p:cNvPr id="104911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20" name=""/>
          <p:cNvSpPr/>
          <p:nvPr>
            <p:ph sz="full" idx="1"/>
          </p:nvPr>
        </p:nvSpPr>
        <p:spPr>
          <a:xfrm rot="0">
            <a:off x="228600" y="228600"/>
            <a:ext cx="86868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Blood pump:</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Creates a suction force that circulates blood through hemodialyser.</a:t>
            </a:r>
          </a:p>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Heparin pump:</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 blood that has come into contact with synthetic material, clotting is likely.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To prevent this blood is injected with heparin mixed with normal saline to ensure it doesn’t clot in the blood lines.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2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MasterSp="1">
  <p:cSld>
    <p:spTree>
      <p:nvGrpSpPr>
        <p:cNvPr id="510" name=""/>
        <p:cNvGrpSpPr/>
        <p:nvPr/>
      </p:nvGrpSpPr>
      <p:grpSpPr>
        <a:xfrm rot="0">
          <a:off x="0" y="0"/>
          <a:ext cx="0" cy="0"/>
          <a:chOff x="0" y="0"/>
          <a:chExt cx="0" cy="0"/>
        </a:xfrm>
      </p:grpSpPr>
      <p:sp>
        <p:nvSpPr>
          <p:cNvPr id="1049122" name=""/>
          <p:cNvSpPr/>
          <p:nvPr>
            <p:ph sz="full" idx="1"/>
          </p:nvPr>
        </p:nvSpPr>
        <p:spPr>
          <a:xfrm rot="0">
            <a:off x="9525" y="314325"/>
            <a:ext cx="89154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Clot &amp; bubble trap:</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Trap and prevent embolising the patient with air or blood clot.</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It filters blood and allows any air to escape.</a:t>
            </a:r>
          </a:p>
          <a:p>
            <a:pPr algn="l" eaLnBrk="1" fontAlgn="base" hangingPunct="1" indent="-342900" latinLnBrk="1" lvl="0" marL="342900">
              <a:lnSpc>
                <a:spcPct val="9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Dialysate flow system:</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System of pump which takes the dialysate through the dialyser in a </a:t>
            </a:r>
            <a:r>
              <a:rPr altLang="en-US" baseline="0" b="1" sz="2700" lang="en-US" u="none">
                <a:solidFill>
                  <a:srgbClr val="000000"/>
                </a:solidFill>
                <a:latin typeface="Arial" pitchFamily="0" charset="0"/>
                <a:ea typeface="宋体" pitchFamily="0" charset="-122"/>
                <a:sym typeface="Arial" pitchFamily="0" charset="0"/>
              </a:rPr>
              <a:t>counter – current version.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Treatment usually occurs </a:t>
            </a:r>
            <a:r>
              <a:rPr altLang="en-US" baseline="0" b="1" sz="2700" lang="en-US" u="none">
                <a:solidFill>
                  <a:srgbClr val="000000"/>
                </a:solidFill>
                <a:latin typeface="Arial" pitchFamily="0" charset="0"/>
                <a:ea typeface="宋体" pitchFamily="0" charset="-122"/>
                <a:sym typeface="Arial" pitchFamily="0" charset="0"/>
              </a:rPr>
              <a:t>three times a week for 3 – 4 hours per treatment</a:t>
            </a:r>
            <a:r>
              <a:rPr altLang="en-US" baseline="0" sz="2700" lang="en-US" u="none">
                <a:solidFill>
                  <a:srgbClr val="000000"/>
                </a:solidFill>
                <a:latin typeface="Arial" pitchFamily="0" charset="0"/>
                <a:ea typeface="宋体" pitchFamily="0" charset="-122"/>
                <a:sym typeface="Arial" pitchFamily="0" charset="0"/>
              </a:rPr>
              <a:t>. The body’s buffer system is maintained using a dialysate bath made up of </a:t>
            </a:r>
            <a:r>
              <a:rPr altLang="en-US" baseline="0" b="1" sz="2700" lang="en-US" u="none">
                <a:solidFill>
                  <a:srgbClr val="000000"/>
                </a:solidFill>
                <a:latin typeface="Arial" pitchFamily="0" charset="0"/>
                <a:ea typeface="宋体" pitchFamily="0" charset="-122"/>
                <a:sym typeface="Arial" pitchFamily="0" charset="0"/>
              </a:rPr>
              <a:t>bicarbonate </a:t>
            </a:r>
            <a:r>
              <a:rPr altLang="en-US" baseline="0" sz="2700" lang="en-US" u="none">
                <a:solidFill>
                  <a:srgbClr val="000000"/>
                </a:solidFill>
                <a:latin typeface="Arial" pitchFamily="0" charset="0"/>
                <a:ea typeface="宋体" pitchFamily="0" charset="-122"/>
                <a:sym typeface="Arial" pitchFamily="0" charset="0"/>
              </a:rPr>
              <a:t>( most common) or acetate which is metabolised to form bicarbonate.</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The cleaned blood is returned to the body after the removal of many waste products and the restoration of electrolyte balance.</a:t>
            </a:r>
          </a:p>
        </p:txBody>
      </p:sp>
      <p:sp>
        <p:nvSpPr>
          <p:cNvPr id="104912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MasterSp="1">
  <p:cSld>
    <p:spTree>
      <p:nvGrpSpPr>
        <p:cNvPr id="511" name=""/>
        <p:cNvGrpSpPr/>
        <p:nvPr/>
      </p:nvGrpSpPr>
      <p:grpSpPr>
        <a:xfrm rot="0">
          <a:off x="0" y="0"/>
          <a:ext cx="0" cy="0"/>
          <a:chOff x="0" y="0"/>
          <a:chExt cx="0" cy="0"/>
        </a:xfrm>
      </p:grpSpPr>
      <p:pic>
        <p:nvPicPr>
          <p:cNvPr id="2097170" name="" descr="400px-Hemodialysis-en_svg.png"/>
          <p:cNvPicPr>
            <a:picLocks/>
          </p:cNvPicPr>
          <p:nvPr/>
        </p:nvPicPr>
        <p:blipFill>
          <a:blip xmlns:r="http://schemas.openxmlformats.org/officeDocument/2006/relationships" r:embed="rId1"/>
          <a:srcRect l="0" t="0" r="0" b="0"/>
          <a:stretch>
            <a:fillRect/>
          </a:stretch>
        </p:blipFill>
        <p:spPr>
          <a:xfrm rot="0">
            <a:off x="190500" y="228600"/>
            <a:ext cx="8763000" cy="6705600"/>
          </a:xfrm>
          <a:prstGeom prst="rect"/>
          <a:noFill/>
          <a:ln>
            <a:noFill/>
          </a:ln>
        </p:spPr>
      </p:pic>
      <p:sp>
        <p:nvSpPr>
          <p:cNvPr id="1049124" name=""/>
          <p:cNvSpPr/>
          <p:nvPr/>
        </p:nvSpPr>
        <p:spPr>
          <a:xfrm rot="0">
            <a:off x="190500" y="9525"/>
            <a:ext cx="5600700" cy="522287"/>
          </a:xfrm>
          <a:prstGeom prst="rect"/>
          <a:noFill/>
          <a:ln>
            <a:noFill/>
          </a:ln>
        </p:spPr>
        <p:txBody>
          <a:bodyPr anchor="t" bIns="45720" lIns="91440" rIns="91440" tIns="45720" vert="horz">
            <a:spAutoFit/>
          </a:bodyPr>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l" fontAlgn="base" indent="0" latinLnBrk="1" lvl="0" marL="0">
              <a:lnSpc>
                <a:spcPct val="100000"/>
              </a:lnSpc>
              <a:spcBef>
                <a:spcPct val="0"/>
              </a:spcBef>
              <a:spcAft>
                <a:spcPct val="0"/>
              </a:spcAft>
              <a:buFontTx/>
              <a:buNone/>
            </a:pPr>
            <a:r>
              <a:rPr altLang="en-US" baseline="0" sz="2800" lang="en-US" u="none">
                <a:solidFill>
                  <a:srgbClr val="FF0000"/>
                </a:solidFill>
                <a:latin typeface="Arial" pitchFamily="0" charset="0"/>
                <a:sym typeface="Arial" pitchFamily="0" charset="0"/>
              </a:rPr>
              <a:t>Basic diagram of a hemodialyser</a:t>
            </a:r>
          </a:p>
        </p:txBody>
      </p:sp>
      <p:sp>
        <p:nvSpPr>
          <p:cNvPr id="104912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188</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MasterSp="1">
  <p:cSld>
    <p:spTree>
      <p:nvGrpSpPr>
        <p:cNvPr id="512" name=""/>
        <p:cNvGrpSpPr/>
        <p:nvPr/>
      </p:nvGrpSpPr>
      <p:grpSpPr>
        <a:xfrm rot="0">
          <a:off x="0" y="0"/>
          <a:ext cx="0" cy="0"/>
          <a:chOff x="0" y="0"/>
          <a:chExt cx="0" cy="0"/>
        </a:xfrm>
      </p:grpSpPr>
      <p:sp>
        <p:nvSpPr>
          <p:cNvPr id="104912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71" name=""/>
          <p:cNvPicPr>
            <a:picLocks/>
          </p:cNvPicPr>
          <p:nvPr>
            <p:ph sz="full" idx="1"/>
          </p:nvPr>
        </p:nvPicPr>
        <p:blipFill>
          <a:blip xmlns:r="http://schemas.openxmlformats.org/officeDocument/2006/relationships" r:embed="rId1"/>
          <a:srcRect l="0" t="0" r="0" b="0"/>
          <a:stretch>
            <a:fillRect/>
          </a:stretch>
        </p:blipFill>
        <p:spPr>
          <a:xfrm rot="0">
            <a:off x="0" y="-76200"/>
            <a:ext cx="9144000" cy="6858000"/>
          </a:xfrm>
          <a:prstGeom prst="rect"/>
          <a:noFill/>
          <a:ln>
            <a:noFill/>
          </a:ln>
        </p:spPr>
      </p:pic>
      <p:sp>
        <p:nvSpPr>
          <p:cNvPr id="104912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189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1">
  <p:cSld>
    <p:spTree>
      <p:nvGrpSpPr>
        <p:cNvPr id="345" name=""/>
        <p:cNvGrpSpPr/>
        <p:nvPr/>
      </p:nvGrpSpPr>
      <p:grpSpPr>
        <a:xfrm rot="0">
          <a:off x="0" y="0"/>
          <a:ext cx="0" cy="0"/>
          <a:chOff x="0" y="0"/>
          <a:chExt cx="0" cy="0"/>
        </a:xfrm>
      </p:grpSpPr>
      <p:sp>
        <p:nvSpPr>
          <p:cNvPr id="104866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56" name=""/>
          <p:cNvPicPr>
            <a:picLocks/>
          </p:cNvPicPr>
          <p:nvPr>
            <p:ph sz="full" idx="1"/>
          </p:nvPr>
        </p:nvPicPr>
        <p:blipFill>
          <a:blip xmlns:r="http://schemas.openxmlformats.org/officeDocument/2006/relationships" r:embed="rId1"/>
          <a:srcRect l="0" t="0" r="0" b="0"/>
          <a:stretch>
            <a:fillRect/>
          </a:stretch>
        </p:blipFill>
        <p:spPr>
          <a:xfrm rot="0">
            <a:off x="457200" y="304800"/>
            <a:ext cx="8305800" cy="6324600"/>
          </a:xfrm>
          <a:prstGeom prst="rect"/>
          <a:noFill/>
          <a:ln>
            <a:noFill/>
          </a:ln>
        </p:spPr>
      </p:pic>
      <p:sp>
        <p:nvSpPr>
          <p:cNvPr id="104866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showMasterSp="1">
  <p:cSld>
    <p:spTree>
      <p:nvGrpSpPr>
        <p:cNvPr id="513" name=""/>
        <p:cNvGrpSpPr/>
        <p:nvPr/>
      </p:nvGrpSpPr>
      <p:grpSpPr>
        <a:xfrm rot="0">
          <a:off x="0" y="0"/>
          <a:ext cx="0" cy="0"/>
          <a:chOff x="0" y="0"/>
          <a:chExt cx="0" cy="0"/>
        </a:xfrm>
      </p:grpSpPr>
      <p:sp>
        <p:nvSpPr>
          <p:cNvPr id="104912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9129"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3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190</a:t>
            </a:fld>
            <a:endParaRPr altLang="en-US" baseline="0" sz="1400" lang="en-US" u="none">
              <a:solidFill>
                <a:srgbClr val="000000"/>
              </a:solidFill>
              <a:latin typeface="Arial" pitchFamily="0" charset="0"/>
              <a:sym typeface="Arial" pitchFamily="0" charset="0"/>
            </a:endParaRPr>
          </a:p>
        </p:txBody>
      </p:sp>
      <p:pic>
        <p:nvPicPr>
          <p:cNvPr id="2097172" name="" descr="Image:Hemodialysismachine.jpg">
            <a:hlinkClick r:id="rId1"/>
          </p:cNvPr>
          <p:cNvPicPr>
            <a:picLocks/>
          </p:cNvPicPr>
          <p:nvPr/>
        </p:nvPicPr>
        <p:blipFill>
          <a:blip xmlns:r="http://schemas.openxmlformats.org/officeDocument/2006/relationships" r:embed="rId2"/>
          <a:srcRect l="0" t="0" r="0" b="0"/>
          <a:stretch>
            <a:fillRect/>
          </a:stretch>
        </p:blipFill>
        <p:spPr>
          <a:xfrm rot="0">
            <a:off x="0" y="0"/>
            <a:ext cx="9144000" cy="6858000"/>
          </a:xfrm>
          <a:prstGeom prst="rect"/>
          <a:noFill/>
          <a:ln>
            <a:noFill/>
          </a:ln>
        </p:spPr>
      </p:pic>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showMasterSp="1">
  <p:cSld>
    <p:spTree>
      <p:nvGrpSpPr>
        <p:cNvPr id="514" name=""/>
        <p:cNvGrpSpPr/>
        <p:nvPr/>
      </p:nvGrpSpPr>
      <p:grpSpPr>
        <a:xfrm rot="0">
          <a:off x="0" y="0"/>
          <a:ext cx="0" cy="0"/>
          <a:chOff x="0" y="0"/>
          <a:chExt cx="0" cy="0"/>
        </a:xfrm>
      </p:grpSpPr>
      <p:sp>
        <p:nvSpPr>
          <p:cNvPr id="104913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32" name=""/>
          <p:cNvSpPr/>
          <p:nvPr>
            <p:ph sz="full" idx="1"/>
          </p:nvPr>
        </p:nvSpPr>
        <p:spPr>
          <a:xfrm rot="0">
            <a:off x="152400" y="152400"/>
            <a:ext cx="88392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Vascular access: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Access to the patients vascular system must be established to allow blood to be removed, cleansed &amp; returned to the patients vascular system.</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Several types of access available are:-</a:t>
            </a:r>
          </a:p>
          <a:p>
            <a:pPr algn="l" eaLnBrk="1" fontAlgn="base" hangingPunct="1" indent="-582930" latinLnBrk="1" lvl="1" marL="971550">
              <a:lnSpc>
                <a:spcPct val="90000"/>
              </a:lnSpc>
              <a:spcBef>
                <a:spcPct val="20000"/>
              </a:spcBef>
              <a:spcAft>
                <a:spcPct val="0"/>
              </a:spcAft>
              <a:buSzPct val="100000"/>
              <a:buFontTx/>
              <a:buAutoNum type="romanUcPeriod" startAt="1"/>
            </a:pPr>
            <a:r>
              <a:rPr altLang="en-US" baseline="0" sz="2200" lang="en-US" u="none">
                <a:solidFill>
                  <a:srgbClr val="000000"/>
                </a:solidFill>
                <a:latin typeface="Arial" pitchFamily="0" charset="0"/>
                <a:ea typeface="宋体" pitchFamily="0" charset="-122"/>
                <a:sym typeface="Arial" pitchFamily="0" charset="0"/>
              </a:rPr>
              <a:t>Use of large veins</a:t>
            </a:r>
          </a:p>
          <a:p>
            <a:pPr algn="l" eaLnBrk="1" fontAlgn="base" hangingPunct="1" indent="-582930" latinLnBrk="1" lvl="1" marL="971550">
              <a:lnSpc>
                <a:spcPct val="90000"/>
              </a:lnSpc>
              <a:spcBef>
                <a:spcPct val="20000"/>
              </a:spcBef>
              <a:spcAft>
                <a:spcPct val="0"/>
              </a:spcAft>
              <a:buSzPct val="100000"/>
              <a:buFontTx/>
              <a:buAutoNum type="romanUcPeriod" startAt="1"/>
            </a:pPr>
            <a:r>
              <a:rPr altLang="en-US" baseline="0" sz="2200" lang="en-US" u="none">
                <a:solidFill>
                  <a:srgbClr val="000000"/>
                </a:solidFill>
                <a:latin typeface="Arial" pitchFamily="0" charset="0"/>
                <a:ea typeface="宋体" pitchFamily="0" charset="-122"/>
                <a:sym typeface="Arial" pitchFamily="0" charset="0"/>
              </a:rPr>
              <a:t>Use of fistulae</a:t>
            </a:r>
          </a:p>
          <a:p>
            <a:pPr algn="l" eaLnBrk="1" fontAlgn="base" hangingPunct="1" indent="-582930" latinLnBrk="1" lvl="1" marL="971550">
              <a:lnSpc>
                <a:spcPct val="90000"/>
              </a:lnSpc>
              <a:spcBef>
                <a:spcPct val="20000"/>
              </a:spcBef>
              <a:spcAft>
                <a:spcPct val="0"/>
              </a:spcAft>
              <a:buSzPct val="100000"/>
              <a:buFontTx/>
              <a:buAutoNum type="romanUcPeriod" startAt="1"/>
            </a:pPr>
            <a:r>
              <a:rPr altLang="en-US" baseline="0" sz="2200" lang="en-US" u="none">
                <a:solidFill>
                  <a:srgbClr val="000000"/>
                </a:solidFill>
                <a:latin typeface="Arial" pitchFamily="0" charset="0"/>
                <a:ea typeface="宋体" pitchFamily="0" charset="-122"/>
                <a:sym typeface="Arial" pitchFamily="0" charset="0"/>
              </a:rPr>
              <a:t>Use of grafts.</a:t>
            </a:r>
          </a:p>
          <a:p>
            <a:pPr algn="l" eaLnBrk="1" fontAlgn="base" hangingPunct="1" indent="-342900" latinLnBrk="1" lvl="0" marL="342900">
              <a:lnSpc>
                <a:spcPct val="90000"/>
              </a:lnSpc>
              <a:spcBef>
                <a:spcPct val="20000"/>
              </a:spcBef>
              <a:spcAft>
                <a:spcPct val="0"/>
              </a:spcAft>
              <a:buSzPct val="100000"/>
              <a:buFontTx/>
              <a:buAutoNum type="romanUcPeriod" startAt="1"/>
            </a:pPr>
            <a:r>
              <a:rPr altLang="en-US" baseline="0" b="1" sz="2700" lang="en-US" u="sng">
                <a:solidFill>
                  <a:srgbClr val="000000"/>
                </a:solidFill>
                <a:latin typeface="Arial" pitchFamily="0" charset="0"/>
                <a:ea typeface="宋体" pitchFamily="0" charset="-122"/>
                <a:sym typeface="Arial" pitchFamily="0" charset="0"/>
              </a:rPr>
              <a:t>Use of large veins: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Used in immediate access to the patients circulation for acute hemodialysis &amp; is achieved by inserting a double lumen catheter into the subclavian, internal jugular or femoral vein.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This method involves risks like hematoma, pneumothorax, infection, thrombosis of the subclavian vein.</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13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showMasterSp="1">
  <p:cSld>
    <p:spTree>
      <p:nvGrpSpPr>
        <p:cNvPr id="515" name=""/>
        <p:cNvGrpSpPr/>
        <p:nvPr/>
      </p:nvGrpSpPr>
      <p:grpSpPr>
        <a:xfrm rot="0">
          <a:off x="0" y="0"/>
          <a:ext cx="0" cy="0"/>
          <a:chOff x="0" y="0"/>
          <a:chExt cx="0" cy="0"/>
        </a:xfrm>
      </p:grpSpPr>
      <p:sp>
        <p:nvSpPr>
          <p:cNvPr id="104913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35" name=""/>
          <p:cNvSpPr/>
          <p:nvPr>
            <p:ph sz="full" idx="1"/>
          </p:nvPr>
        </p:nvSpPr>
        <p:spPr>
          <a:xfrm rot="0">
            <a:off x="0" y="152400"/>
            <a:ext cx="89154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While not in use it is heparinised to prevent blood from clotting &amp; is covered with a sterile dressing.</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The catheter is removed when no longer needed e.g. if patients condition improves or another type of access has been established.</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Double lumen, cuffed catheters may also be inserted into the internal jugular vein of the patients requiring a central venous catheter for dialysis. These catheters are used for long term access.</a:t>
            </a:r>
          </a:p>
          <a:p>
            <a:pPr algn="l" eaLnBrk="1" fontAlgn="base" hangingPunct="1" indent="-342900" latinLnBrk="1" lvl="0" marL="342900">
              <a:lnSpc>
                <a:spcPct val="80000"/>
              </a:lnSpc>
              <a:spcBef>
                <a:spcPct val="20000"/>
              </a:spcBef>
              <a:spcAft>
                <a:spcPct val="0"/>
              </a:spcAft>
              <a:buSzPct val="100000"/>
              <a:buFontTx/>
              <a:buAutoNum type="romanUcPeriod" startAt="2"/>
            </a:pPr>
            <a:r>
              <a:rPr altLang="en-US" baseline="0" b="1" sz="2700" lang="en-US" u="sng">
                <a:solidFill>
                  <a:srgbClr val="000000"/>
                </a:solidFill>
                <a:latin typeface="Arial" pitchFamily="0" charset="0"/>
                <a:ea typeface="宋体" pitchFamily="0" charset="-122"/>
                <a:sym typeface="Arial" pitchFamily="0" charset="0"/>
              </a:rPr>
              <a:t>Arteriovenous fistula:</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It is the preferred method of permanent access.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It is created surgically usually in the forearm by anastomozing(joining) an artery to a vein</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Since this bypasses the capillaries, blood flows rapidly through the fistula</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Usually created on the non-dominant hand</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13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MasterSp="1">
  <p:cSld>
    <p:spTree>
      <p:nvGrpSpPr>
        <p:cNvPr id="516" name=""/>
        <p:cNvGrpSpPr/>
        <p:nvPr/>
      </p:nvGrpSpPr>
      <p:grpSpPr>
        <a:xfrm rot="0">
          <a:off x="0" y="0"/>
          <a:ext cx="0" cy="0"/>
          <a:chOff x="0" y="0"/>
          <a:chExt cx="0" cy="0"/>
        </a:xfrm>
      </p:grpSpPr>
      <p:sp>
        <p:nvSpPr>
          <p:cNvPr id="104913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38" name=""/>
          <p:cNvSpPr/>
          <p:nvPr>
            <p:ph sz="full" idx="1"/>
          </p:nvPr>
        </p:nvSpPr>
        <p:spPr>
          <a:xfrm rot="0">
            <a:off x="457200" y="533400"/>
            <a:ext cx="8229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71500" lvl="0" marL="5715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Needles are inserted into the vessel to obtain blood flow adequate to pass through the dialyser.</a:t>
            </a:r>
          </a:p>
          <a:p>
            <a:pPr algn="l" eaLnBrk="1" fontAlgn="base" hangingPunct="1" indent="-571500" lvl="0" marL="5715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arterial segment of the fistula is used for arterial </a:t>
            </a:r>
            <a:r>
              <a:rPr altLang="en-US" baseline="0" b="1" sz="3000" lang="en-US" u="none">
                <a:solidFill>
                  <a:srgbClr val="000000"/>
                </a:solidFill>
                <a:latin typeface="Arial" pitchFamily="0" charset="0"/>
                <a:ea typeface="宋体" pitchFamily="0" charset="-122"/>
                <a:sym typeface="Arial" pitchFamily="0" charset="0"/>
              </a:rPr>
              <a:t>flow to the dialyser </a:t>
            </a:r>
            <a:r>
              <a:rPr altLang="en-US" baseline="0" sz="3000" lang="en-US" u="none">
                <a:solidFill>
                  <a:srgbClr val="000000"/>
                </a:solidFill>
                <a:latin typeface="Arial" pitchFamily="0" charset="0"/>
                <a:ea typeface="宋体" pitchFamily="0" charset="-122"/>
                <a:sym typeface="Arial" pitchFamily="0" charset="0"/>
              </a:rPr>
              <a:t>and the venous segment for </a:t>
            </a:r>
            <a:r>
              <a:rPr altLang="en-US" baseline="0" b="1" sz="3000" lang="en-US" u="none">
                <a:solidFill>
                  <a:srgbClr val="000000"/>
                </a:solidFill>
                <a:latin typeface="Arial" pitchFamily="0" charset="0"/>
                <a:ea typeface="宋体" pitchFamily="0" charset="-122"/>
                <a:sym typeface="Arial" pitchFamily="0" charset="0"/>
              </a:rPr>
              <a:t>reinfusion of the dialysed blood.</a:t>
            </a:r>
          </a:p>
          <a:p>
            <a:pPr algn="l" eaLnBrk="1" fontAlgn="base" hangingPunct="1" indent="-571500" lvl="0" marL="5715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fistula should be allowed at least 14 days to mature ( allow for healing &amp; dilation of the venous segment).</a:t>
            </a:r>
          </a:p>
          <a:p>
            <a:pPr algn="l" eaLnBrk="1" fontAlgn="base" hangingPunct="1" indent="-571500" lvl="0" marL="5715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Needle of </a:t>
            </a:r>
            <a:r>
              <a:rPr altLang="en-US" baseline="0" b="1" sz="3000" lang="en-US" u="none">
                <a:solidFill>
                  <a:srgbClr val="000000"/>
                </a:solidFill>
                <a:latin typeface="Arial" pitchFamily="0" charset="0"/>
                <a:ea typeface="宋体" pitchFamily="0" charset="-122"/>
                <a:sym typeface="Arial" pitchFamily="0" charset="0"/>
              </a:rPr>
              <a:t>gauge 14 – 16 </a:t>
            </a:r>
            <a:r>
              <a:rPr altLang="en-US" baseline="0" sz="3000" lang="en-US" u="none">
                <a:solidFill>
                  <a:srgbClr val="000000"/>
                </a:solidFill>
                <a:latin typeface="Arial" pitchFamily="0" charset="0"/>
                <a:ea typeface="宋体" pitchFamily="0" charset="-122"/>
                <a:sym typeface="Arial" pitchFamily="0" charset="0"/>
              </a:rPr>
              <a:t>are used for taking blood from &amp; to the patient.</a:t>
            </a:r>
          </a:p>
          <a:p>
            <a:pPr algn="l" eaLnBrk="1" fontAlgn="base" hangingPunct="1" indent="-571500" lvl="0" marL="5715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patient is encouraged to exercise to increase the size of the vessel.</a:t>
            </a:r>
          </a:p>
          <a:p>
            <a:pPr algn="l" eaLnBrk="1" fontAlgn="base" hangingPunct="1" indent="-571500" lvl="0" marL="5715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13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MasterSp="1">
  <p:cSld>
    <p:spTree>
      <p:nvGrpSpPr>
        <p:cNvPr id="517" name=""/>
        <p:cNvGrpSpPr/>
        <p:nvPr/>
      </p:nvGrpSpPr>
      <p:grpSpPr>
        <a:xfrm rot="0">
          <a:off x="0" y="0"/>
          <a:ext cx="0" cy="0"/>
          <a:chOff x="0" y="0"/>
          <a:chExt cx="0" cy="0"/>
        </a:xfrm>
      </p:grpSpPr>
      <p:sp>
        <p:nvSpPr>
          <p:cNvPr id="104914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73" name="" descr="200px-Radiocephalic_fistula_svg.png"/>
          <p:cNvPicPr>
            <a:picLocks/>
          </p:cNvPicPr>
          <p:nvPr>
            <p:ph sz="full" idx="1"/>
          </p:nvPr>
        </p:nvPicPr>
        <p:blipFill>
          <a:blip xmlns:r="http://schemas.openxmlformats.org/officeDocument/2006/relationships" r:embed="rId1"/>
          <a:srcRect l="0" t="0" r="0" b="0"/>
          <a:stretch>
            <a:fillRect/>
          </a:stretch>
        </p:blipFill>
        <p:spPr>
          <a:xfrm rot="0">
            <a:off x="1219200" y="914400"/>
            <a:ext cx="5410200" cy="5791200"/>
          </a:xfrm>
          <a:prstGeom prst="rect"/>
          <a:noFill/>
          <a:ln>
            <a:noFill/>
          </a:ln>
        </p:spPr>
      </p:pic>
      <p:sp>
        <p:nvSpPr>
          <p:cNvPr id="104914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MasterSp="1">
  <p:cSld>
    <p:spTree>
      <p:nvGrpSpPr>
        <p:cNvPr id="518" name=""/>
        <p:cNvGrpSpPr/>
        <p:nvPr/>
      </p:nvGrpSpPr>
      <p:grpSpPr>
        <a:xfrm rot="0">
          <a:off x="0" y="0"/>
          <a:ext cx="0" cy="0"/>
          <a:chOff x="0" y="0"/>
          <a:chExt cx="0" cy="0"/>
        </a:xfrm>
      </p:grpSpPr>
      <p:sp>
        <p:nvSpPr>
          <p:cNvPr id="104914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43" name=""/>
          <p:cNvSpPr/>
          <p:nvPr>
            <p:ph sz="full" idx="1"/>
          </p:nvPr>
        </p:nvSpPr>
        <p:spPr>
          <a:xfrm rot="0">
            <a:off x="457200" y="762000"/>
            <a:ext cx="82296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III. </a:t>
            </a:r>
            <a:r>
              <a:rPr altLang="en-US" baseline="0" b="1" lang="en-US" u="sng">
                <a:solidFill>
                  <a:srgbClr val="000000"/>
                </a:solidFill>
                <a:latin typeface="Arial" pitchFamily="0" charset="0"/>
                <a:ea typeface="宋体" pitchFamily="0" charset="-122"/>
                <a:sym typeface="Arial" pitchFamily="0" charset="0"/>
              </a:rPr>
              <a:t>Arteriovenous graft:</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It is created subcutaneously using biologic or synthetic graft material interposing between an artery and a vein.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Usually a graft is created when the patients vessels are not suitable for creation of a fistula e.g those with compromised vascular system as in DM</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Infection &amp; thrombosis are the most common complications of arteriovenous graft</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4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showMasterSp="1">
  <p:cSld>
    <p:spTree>
      <p:nvGrpSpPr>
        <p:cNvPr id="519" name=""/>
        <p:cNvGrpSpPr/>
        <p:nvPr/>
      </p:nvGrpSpPr>
      <p:grpSpPr>
        <a:xfrm rot="0">
          <a:off x="0" y="0"/>
          <a:ext cx="0" cy="0"/>
          <a:chOff x="0" y="0"/>
          <a:chExt cx="0" cy="0"/>
        </a:xfrm>
      </p:grpSpPr>
      <p:sp>
        <p:nvSpPr>
          <p:cNvPr id="104914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74" name="" descr="300px-Arteriovenous_graft_(en)_svg.png"/>
          <p:cNvPicPr>
            <a:picLocks/>
          </p:cNvPicPr>
          <p:nvPr>
            <p:ph sz="full" idx="1"/>
          </p:nvPr>
        </p:nvPicPr>
        <p:blipFill>
          <a:blip xmlns:r="http://schemas.openxmlformats.org/officeDocument/2006/relationships" r:embed="rId1"/>
          <a:srcRect l="0" t="0" r="0" b="0"/>
          <a:stretch>
            <a:fillRect/>
          </a:stretch>
        </p:blipFill>
        <p:spPr>
          <a:xfrm rot="0">
            <a:off x="609600" y="914400"/>
            <a:ext cx="8001000" cy="5638800"/>
          </a:xfrm>
          <a:prstGeom prst="rect"/>
          <a:noFill/>
          <a:ln>
            <a:noFill/>
          </a:ln>
        </p:spPr>
      </p:pic>
      <p:sp>
        <p:nvSpPr>
          <p:cNvPr id="104914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showMasterSp="1">
  <p:cSld>
    <p:spTree>
      <p:nvGrpSpPr>
        <p:cNvPr id="520" name=""/>
        <p:cNvGrpSpPr/>
        <p:nvPr/>
      </p:nvGrpSpPr>
      <p:grpSpPr>
        <a:xfrm rot="0">
          <a:off x="0" y="0"/>
          <a:ext cx="0" cy="0"/>
          <a:chOff x="0" y="0"/>
          <a:chExt cx="0" cy="0"/>
        </a:xfrm>
      </p:grpSpPr>
      <p:sp>
        <p:nvSpPr>
          <p:cNvPr id="104914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48" name=""/>
          <p:cNvSpPr/>
          <p:nvPr>
            <p:ph sz="full" idx="1"/>
          </p:nvPr>
        </p:nvSpPr>
        <p:spPr>
          <a:xfrm rot="0">
            <a:off x="457200" y="228600"/>
            <a:ext cx="82296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Complications of hemodialysis: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Disturbance of lipid metabolism – hypertryglyceridemia – which is accentuated by hemodialysis causing atherosclerosis leading to heart failure, coronary heart disease &amp; anginal pain.</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Gastric ulcers &amp; other GI problems resulting from the physiologic stress of chronic illness &amp; medication.</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Disturbed calcium metabolism leads to bone pain &amp; fractures ( renal osteodystrophy).</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Sleep disturbance in 85% of patients undergoing hemodialysis.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Painful muscle cramping due to rapid fluid shift from the extravascular space.</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Hypotension if too much fluid is eliminated..signs of hypotension..nausea and vomiting, diaphoresis, dizziness and tachycardia.</a:t>
            </a: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14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showMasterSp="1">
  <p:cSld>
    <p:spTree>
      <p:nvGrpSpPr>
        <p:cNvPr id="521" name=""/>
        <p:cNvGrpSpPr/>
        <p:nvPr/>
      </p:nvGrpSpPr>
      <p:grpSpPr>
        <a:xfrm rot="0">
          <a:off x="0" y="0"/>
          <a:ext cx="0" cy="0"/>
          <a:chOff x="0" y="0"/>
          <a:chExt cx="0" cy="0"/>
        </a:xfrm>
      </p:grpSpPr>
      <p:sp>
        <p:nvSpPr>
          <p:cNvPr id="104915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51" name=""/>
          <p:cNvSpPr/>
          <p:nvPr>
            <p:ph sz="full" idx="1"/>
          </p:nvPr>
        </p:nvSpPr>
        <p:spPr>
          <a:xfrm rot="0">
            <a:off x="457200" y="838200"/>
            <a:ext cx="8229600" cy="5486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90000"/>
              </a:lnSpc>
              <a:spcBef>
                <a:spcPct val="20000"/>
              </a:spcBef>
              <a:spcAft>
                <a:spcPct val="0"/>
              </a:spcAft>
              <a:buSzPct val="100000"/>
              <a:buFontTx/>
              <a:buAutoNum type="arabicPeriod" startAt="7"/>
            </a:pPr>
            <a:r>
              <a:rPr altLang="en-US" baseline="0" sz="2700" lang="en-US" u="none">
                <a:solidFill>
                  <a:srgbClr val="000000"/>
                </a:solidFill>
                <a:latin typeface="Arial" pitchFamily="0" charset="0"/>
                <a:ea typeface="宋体" pitchFamily="0" charset="-122"/>
                <a:sym typeface="Arial" pitchFamily="0" charset="0"/>
              </a:rPr>
              <a:t>Blood loss if blood lines separate or dialysis needles dislodge.</a:t>
            </a:r>
          </a:p>
          <a:p>
            <a:pPr algn="l" eaLnBrk="1" fontAlgn="base" hangingPunct="1" indent="-514350" latinLnBrk="1" lvl="0" marL="514350">
              <a:lnSpc>
                <a:spcPct val="90000"/>
              </a:lnSpc>
              <a:spcBef>
                <a:spcPct val="20000"/>
              </a:spcBef>
              <a:spcAft>
                <a:spcPct val="0"/>
              </a:spcAft>
              <a:buSzPct val="100000"/>
              <a:buFontTx/>
              <a:buAutoNum type="arabicPeriod" startAt="7"/>
            </a:pPr>
            <a:r>
              <a:rPr altLang="en-US" baseline="0" sz="2700" lang="en-US" u="none">
                <a:solidFill>
                  <a:srgbClr val="000000"/>
                </a:solidFill>
                <a:latin typeface="Arial" pitchFamily="0" charset="0"/>
                <a:ea typeface="宋体" pitchFamily="0" charset="-122"/>
                <a:sym typeface="Arial" pitchFamily="0" charset="0"/>
              </a:rPr>
              <a:t>Air embolism- rare- but can occur if air enters the vascular system .</a:t>
            </a:r>
          </a:p>
          <a:p>
            <a:pPr algn="l" eaLnBrk="1" fontAlgn="base" hangingPunct="1" indent="-514350" latinLnBrk="1" lvl="0" marL="514350">
              <a:lnSpc>
                <a:spcPct val="90000"/>
              </a:lnSpc>
              <a:spcBef>
                <a:spcPct val="20000"/>
              </a:spcBef>
              <a:spcAft>
                <a:spcPct val="0"/>
              </a:spcAft>
              <a:buSzPct val="100000"/>
              <a:buFontTx/>
              <a:buAutoNum type="arabicPeriod" startAt="7"/>
            </a:pPr>
            <a:r>
              <a:rPr altLang="en-US" baseline="0" sz="2700" lang="en-US" u="none">
                <a:solidFill>
                  <a:srgbClr val="000000"/>
                </a:solidFill>
                <a:latin typeface="Arial" pitchFamily="0" charset="0"/>
                <a:ea typeface="宋体" pitchFamily="0" charset="-122"/>
                <a:sym typeface="Arial" pitchFamily="0" charset="0"/>
              </a:rPr>
              <a:t>Dialysis disequilibrium due to rapid fluid shift from the cerebral fluid &amp; its characterised by headache, nausea, vomiting, restlessness, decreased level of consciousness &amp; seizures.</a:t>
            </a:r>
          </a:p>
          <a:p>
            <a:pPr algn="l" eaLnBrk="1" fontAlgn="base" hangingPunct="1" indent="-514350" latinLnBrk="1" lvl="0" marL="514350">
              <a:lnSpc>
                <a:spcPct val="90000"/>
              </a:lnSpc>
              <a:spcBef>
                <a:spcPct val="20000"/>
              </a:spcBef>
              <a:spcAft>
                <a:spcPct val="0"/>
              </a:spcAft>
              <a:buSzPct val="100000"/>
              <a:buFontTx/>
              <a:buAutoNum type="arabicPeriod" startAt="7"/>
            </a:pPr>
            <a:r>
              <a:rPr altLang="en-US" baseline="0" sz="2700" lang="en-US" u="none">
                <a:solidFill>
                  <a:srgbClr val="000000"/>
                </a:solidFill>
                <a:latin typeface="Arial" pitchFamily="0" charset="0"/>
                <a:ea typeface="宋体" pitchFamily="0" charset="-122"/>
                <a:sym typeface="Arial" pitchFamily="0" charset="0"/>
              </a:rPr>
              <a:t>Dysrrythmias due to electrolyte &amp; pH changes</a:t>
            </a:r>
          </a:p>
          <a:p>
            <a:pPr algn="l" eaLnBrk="1" fontAlgn="base" hangingPunct="1" indent="-514350" latinLnBrk="1" lvl="0" marL="514350">
              <a:lnSpc>
                <a:spcPct val="90000"/>
              </a:lnSpc>
              <a:spcBef>
                <a:spcPct val="20000"/>
              </a:spcBef>
              <a:spcAft>
                <a:spcPct val="0"/>
              </a:spcAft>
              <a:buSzPct val="100000"/>
              <a:buFontTx/>
              <a:buAutoNum type="arabicPeriod" startAt="7"/>
            </a:pPr>
            <a:r>
              <a:rPr altLang="en-US" baseline="0" sz="2700" lang="en-US" u="none">
                <a:solidFill>
                  <a:srgbClr val="000000"/>
                </a:solidFill>
                <a:latin typeface="Arial" pitchFamily="0" charset="0"/>
                <a:ea typeface="宋体" pitchFamily="0" charset="-122"/>
                <a:sym typeface="Arial" pitchFamily="0" charset="0"/>
              </a:rPr>
              <a:t>Infection during venous access</a:t>
            </a:r>
          </a:p>
          <a:p>
            <a:pPr algn="l" eaLnBrk="1" fontAlgn="base" hangingPunct="1" indent="-514350" latinLnBrk="1" lvl="0" marL="514350">
              <a:lnSpc>
                <a:spcPct val="90000"/>
              </a:lnSpc>
              <a:spcBef>
                <a:spcPct val="20000"/>
              </a:spcBef>
              <a:spcAft>
                <a:spcPct val="0"/>
              </a:spcAft>
              <a:buSzPct val="100000"/>
              <a:buFontTx/>
              <a:buAutoNum type="arabicPeriod" startAt="7"/>
            </a:pPr>
            <a:r>
              <a:rPr altLang="en-US" baseline="0" sz="2700" lang="en-US" u="none">
                <a:solidFill>
                  <a:srgbClr val="000000"/>
                </a:solidFill>
                <a:latin typeface="Arial" pitchFamily="0" charset="0"/>
                <a:ea typeface="宋体" pitchFamily="0" charset="-122"/>
                <a:sym typeface="Arial" pitchFamily="0" charset="0"/>
              </a:rPr>
              <a:t>Heparin allergy may cause low platelet count and bleeding</a:t>
            </a:r>
          </a:p>
          <a:p>
            <a:pPr algn="l" eaLnBrk="1" fontAlgn="base" hangingPunct="1" indent="-514350" latinLnBrk="1" lvl="0" marL="514350">
              <a:lnSpc>
                <a:spcPct val="90000"/>
              </a:lnSpc>
              <a:spcBef>
                <a:spcPct val="20000"/>
              </a:spcBef>
              <a:spcAft>
                <a:spcPct val="0"/>
              </a:spcAft>
              <a:buSzPct val="100000"/>
              <a:buFontTx/>
              <a:buAutoNum type="arabicPeriod" startAt="7"/>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514350" lvl="0" marL="51435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15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showMasterSp="1">
  <p:cSld>
    <p:spTree>
      <p:nvGrpSpPr>
        <p:cNvPr id="522" name=""/>
        <p:cNvGrpSpPr/>
        <p:nvPr/>
      </p:nvGrpSpPr>
      <p:grpSpPr>
        <a:xfrm rot="0">
          <a:off x="0" y="0"/>
          <a:ext cx="0" cy="0"/>
          <a:chOff x="0" y="0"/>
          <a:chExt cx="0" cy="0"/>
        </a:xfrm>
      </p:grpSpPr>
      <p:sp>
        <p:nvSpPr>
          <p:cNvPr id="104915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54" name=""/>
          <p:cNvSpPr/>
          <p:nvPr>
            <p:ph sz="full" idx="1"/>
          </p:nvPr>
        </p:nvSpPr>
        <p:spPr>
          <a:xfrm rot="0">
            <a:off x="228600" y="533400"/>
            <a:ext cx="86868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742950" latinLnBrk="1" lvl="0" marL="74295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Haemodialysis Assessment</a:t>
            </a:r>
          </a:p>
          <a:p>
            <a:pPr algn="l" eaLnBrk="1" fontAlgn="base" hangingPunct="1" indent="-742950" latinLnBrk="1" lvl="0" marL="742950">
              <a:lnSpc>
                <a:spcPct val="100000"/>
              </a:lnSpc>
              <a:spcBef>
                <a:spcPct val="0"/>
              </a:spcBef>
              <a:spcAft>
                <a:spcPct val="0"/>
              </a:spcAft>
              <a:buSzPct val="100000"/>
              <a:buFontTx/>
              <a:buNone/>
            </a:pPr>
            <a:r>
              <a:rPr altLang="en-US" baseline="0" sz="3600" lang="en-US" u="none">
                <a:solidFill>
                  <a:srgbClr val="000000"/>
                </a:solidFill>
                <a:latin typeface="Times New Roman" pitchFamily="18" charset="0"/>
                <a:ea typeface="Times New Roman" pitchFamily="18" charset="0"/>
                <a:sym typeface="Arial" pitchFamily="0" charset="0"/>
              </a:rPr>
              <a:t>Before dialysis</a:t>
            </a:r>
          </a:p>
          <a:p>
            <a:pPr algn="l" fontAlgn="base" indent="-742950" lvl="0" marL="742950">
              <a:lnSpc>
                <a:spcPct val="100000"/>
              </a:lnSpc>
              <a:spcBef>
                <a:spcPct val="0"/>
              </a:spcBef>
              <a:spcAft>
                <a:spcPct val="0"/>
              </a:spcAft>
              <a:buSzPct val="100000"/>
              <a:buFont typeface="Wingdings" pitchFamily="2" charset="2"/>
              <a:buChar char="§"/>
            </a:pPr>
            <a:r>
              <a:rPr altLang="en-US" baseline="0" lang="en-US" u="none">
                <a:solidFill>
                  <a:srgbClr val="000000"/>
                </a:solidFill>
                <a:latin typeface="Times New Roman" pitchFamily="18" charset="0"/>
                <a:ea typeface="Times New Roman" pitchFamily="18" charset="0"/>
                <a:sym typeface="Arial" pitchFamily="0" charset="0"/>
              </a:rPr>
              <a:t>Baseline vital signs</a:t>
            </a:r>
          </a:p>
          <a:p>
            <a:pPr algn="l" fontAlgn="base" indent="-742950" lvl="0" marL="742950">
              <a:lnSpc>
                <a:spcPct val="100000"/>
              </a:lnSpc>
              <a:spcBef>
                <a:spcPct val="0"/>
              </a:spcBef>
              <a:spcAft>
                <a:spcPct val="0"/>
              </a:spcAft>
              <a:buSzPct val="100000"/>
              <a:buFont typeface="Wingdings" pitchFamily="2" charset="2"/>
              <a:buChar char="§"/>
            </a:pPr>
            <a:r>
              <a:rPr altLang="en-US" baseline="0" lang="en-US" u="none">
                <a:solidFill>
                  <a:srgbClr val="000000"/>
                </a:solidFill>
                <a:latin typeface="Times New Roman" pitchFamily="18" charset="0"/>
                <a:ea typeface="Times New Roman" pitchFamily="18" charset="0"/>
                <a:sym typeface="Arial" pitchFamily="0" charset="0"/>
              </a:rPr>
              <a:t>Determine fluid status</a:t>
            </a:r>
          </a:p>
          <a:p>
            <a:pPr algn="l" fontAlgn="base" indent="-285750" lvl="1" marL="742950">
              <a:lnSpc>
                <a:spcPct val="100000"/>
              </a:lnSpc>
              <a:spcBef>
                <a:spcPct val="0"/>
              </a:spcBef>
              <a:spcAft>
                <a:spcPct val="0"/>
              </a:spcAft>
              <a:buSzPct val="100000"/>
              <a:buFont typeface="Wingdings" pitchFamily="2" charset="2"/>
              <a:buChar char="§"/>
            </a:pPr>
            <a:r>
              <a:rPr altLang="en-US" baseline="0" sz="3200" lang="en-US" u="none">
                <a:solidFill>
                  <a:srgbClr val="000000"/>
                </a:solidFill>
                <a:latin typeface="Times New Roman" pitchFamily="18" charset="0"/>
                <a:ea typeface="Times New Roman" pitchFamily="18" charset="0"/>
                <a:sym typeface="Arial" pitchFamily="0" charset="0"/>
              </a:rPr>
              <a:t>Analyzing weight (current Vs  Dry weight)</a:t>
            </a:r>
          </a:p>
          <a:p>
            <a:pPr algn="l" fontAlgn="base" indent="-285750" lvl="1" marL="742950">
              <a:lnSpc>
                <a:spcPct val="100000"/>
              </a:lnSpc>
              <a:spcBef>
                <a:spcPct val="0"/>
              </a:spcBef>
              <a:spcAft>
                <a:spcPct val="0"/>
              </a:spcAft>
              <a:buSzPct val="100000"/>
              <a:buFont typeface="Wingdings" pitchFamily="2" charset="2"/>
              <a:buChar char="§"/>
            </a:pPr>
            <a:r>
              <a:rPr altLang="en-US" baseline="0" sz="3200" lang="en-US" u="none">
                <a:solidFill>
                  <a:srgbClr val="000000"/>
                </a:solidFill>
                <a:latin typeface="Times New Roman" pitchFamily="18" charset="0"/>
                <a:ea typeface="Times New Roman" pitchFamily="18" charset="0"/>
                <a:sym typeface="Arial" pitchFamily="0" charset="0"/>
              </a:rPr>
              <a:t>Skin turgor</a:t>
            </a:r>
          </a:p>
          <a:p>
            <a:pPr algn="l" fontAlgn="base" indent="-285750" lvl="1" marL="742950">
              <a:lnSpc>
                <a:spcPct val="100000"/>
              </a:lnSpc>
              <a:spcBef>
                <a:spcPct val="0"/>
              </a:spcBef>
              <a:spcAft>
                <a:spcPct val="0"/>
              </a:spcAft>
              <a:buSzPct val="100000"/>
              <a:buFont typeface="Wingdings" pitchFamily="2" charset="2"/>
              <a:buChar char="§"/>
            </a:pPr>
            <a:r>
              <a:rPr altLang="en-US" baseline="0" sz="3200" lang="en-US" u="none">
                <a:solidFill>
                  <a:srgbClr val="000000"/>
                </a:solidFill>
                <a:latin typeface="Times New Roman" pitchFamily="18" charset="0"/>
                <a:ea typeface="Times New Roman" pitchFamily="18" charset="0"/>
                <a:sym typeface="Arial" pitchFamily="0" charset="0"/>
              </a:rPr>
              <a:t>Mucous membranes</a:t>
            </a:r>
          </a:p>
          <a:p>
            <a:pPr algn="l" fontAlgn="base" indent="-285750" lvl="1" marL="742950">
              <a:lnSpc>
                <a:spcPct val="100000"/>
              </a:lnSpc>
              <a:spcBef>
                <a:spcPct val="0"/>
              </a:spcBef>
              <a:spcAft>
                <a:spcPct val="0"/>
              </a:spcAft>
              <a:buSzPct val="100000"/>
              <a:buFont typeface="Wingdings" pitchFamily="2" charset="2"/>
              <a:buChar char="§"/>
            </a:pPr>
            <a:r>
              <a:rPr altLang="en-US" baseline="0" sz="3200" lang="en-US" u="none">
                <a:solidFill>
                  <a:srgbClr val="000000"/>
                </a:solidFill>
                <a:latin typeface="Times New Roman" pitchFamily="18" charset="0"/>
                <a:ea typeface="Times New Roman" pitchFamily="18" charset="0"/>
                <a:sym typeface="Arial" pitchFamily="0" charset="0"/>
              </a:rPr>
              <a:t>Oedema</a:t>
            </a:r>
          </a:p>
          <a:p>
            <a:pPr algn="l" fontAlgn="base" indent="-285750" lvl="1" marL="742950">
              <a:lnSpc>
                <a:spcPct val="100000"/>
              </a:lnSpc>
              <a:spcBef>
                <a:spcPct val="0"/>
              </a:spcBef>
              <a:spcAft>
                <a:spcPct val="0"/>
              </a:spcAft>
              <a:buSzPct val="100000"/>
              <a:buFont typeface="Wingdings" pitchFamily="2" charset="2"/>
              <a:buChar char="§"/>
            </a:pPr>
            <a:r>
              <a:rPr altLang="en-US" baseline="0" sz="3200" lang="en-US" u="none">
                <a:solidFill>
                  <a:srgbClr val="000000"/>
                </a:solidFill>
                <a:latin typeface="Times New Roman" pitchFamily="18" charset="0"/>
                <a:ea typeface="Times New Roman" pitchFamily="18" charset="0"/>
                <a:sym typeface="Arial" pitchFamily="0" charset="0"/>
              </a:rPr>
              <a:t>Jugular vein distension</a:t>
            </a:r>
          </a:p>
          <a:p>
            <a:pPr algn="l" fontAlgn="base" indent="-285750" lvl="1" marL="742950">
              <a:lnSpc>
                <a:spcPct val="100000"/>
              </a:lnSpc>
              <a:spcBef>
                <a:spcPct val="0"/>
              </a:spcBef>
              <a:spcAft>
                <a:spcPct val="0"/>
              </a:spcAft>
              <a:buSzPct val="100000"/>
              <a:buFont typeface="Wingdings" pitchFamily="2" charset="2"/>
              <a:buChar char="§"/>
            </a:pPr>
            <a:r>
              <a:rPr altLang="en-US" baseline="0" sz="3200" lang="en-US" u="none">
                <a:solidFill>
                  <a:srgbClr val="000000"/>
                </a:solidFill>
                <a:latin typeface="Times New Roman" pitchFamily="18" charset="0"/>
                <a:ea typeface="Times New Roman" pitchFamily="18" charset="0"/>
                <a:sym typeface="Arial" pitchFamily="0" charset="0"/>
              </a:rPr>
              <a:t>Intake vs output</a:t>
            </a:r>
          </a:p>
          <a:p>
            <a:pPr algn="l" eaLnBrk="1" fontAlgn="base" hangingPunct="1" indent="-285750" latinLnBrk="1" lvl="1" marL="742950">
              <a:lnSpc>
                <a:spcPct val="100000"/>
              </a:lnSpc>
              <a:spcBef>
                <a:spcPct val="0"/>
              </a:spcBef>
              <a:spcAft>
                <a:spcPct val="0"/>
              </a:spcAft>
              <a:buSzPct val="100000"/>
              <a:buFontTx/>
              <a:buNone/>
            </a:pPr>
            <a:endParaRPr altLang="en-US" baseline="0" sz="3200" lang="en-US" u="none">
              <a:solidFill>
                <a:srgbClr val="000000"/>
              </a:solidFill>
              <a:latin typeface="Times New Roman" pitchFamily="18" charset="0"/>
              <a:ea typeface="Times New Roman" pitchFamily="18" charset="0"/>
              <a:sym typeface="Arial" pitchFamily="0" charset="0"/>
            </a:endParaRPr>
          </a:p>
          <a:p>
            <a:pPr algn="l" fontAlgn="base" indent="-742950" lvl="0" marL="742950">
              <a:lnSpc>
                <a:spcPct val="100000"/>
              </a:lnSpc>
              <a:spcBef>
                <a:spcPct val="0"/>
              </a:spcBef>
              <a:spcAft>
                <a:spcPct val="0"/>
              </a:spcAft>
              <a:buSzPct val="100000"/>
              <a:buFont typeface="Wingdings" pitchFamily="2" charset="2"/>
              <a:buChar char="§"/>
            </a:pPr>
            <a:endParaRPr altLang="en-US" baseline="0" sz="3600" lang="en-US" u="none">
              <a:solidFill>
                <a:srgbClr val="000000"/>
              </a:solidFill>
              <a:latin typeface="Times New Roman" pitchFamily="18" charset="0"/>
              <a:ea typeface="Times New Roman" pitchFamily="18" charset="0"/>
              <a:sym typeface="Arial" pitchFamily="0" charset="0"/>
            </a:endParaRPr>
          </a:p>
          <a:p>
            <a:pPr algn="l" eaLnBrk="1" fontAlgn="base" hangingPunct="1" indent="-742950" lvl="0" marL="74295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5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199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328" name=""/>
        <p:cNvGrpSpPr/>
        <p:nvPr/>
      </p:nvGrpSpPr>
      <p:grpSpPr>
        <a:xfrm rot="0">
          <a:off x="0" y="0"/>
          <a:ext cx="0" cy="0"/>
          <a:chOff x="0" y="0"/>
          <a:chExt cx="0" cy="0"/>
        </a:xfrm>
      </p:grpSpPr>
      <p:sp>
        <p:nvSpPr>
          <p:cNvPr id="104861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OBJECTIVES</a:t>
            </a:r>
          </a:p>
        </p:txBody>
      </p:sp>
      <p:sp>
        <p:nvSpPr>
          <p:cNvPr id="1048616"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sz="2700" lang="en-US" u="none">
                <a:solidFill>
                  <a:srgbClr val="000000"/>
                </a:solidFill>
                <a:latin typeface="Times New Roman" pitchFamily="18" charset="0"/>
                <a:ea typeface="Times New Roman" pitchFamily="18" charset="0"/>
                <a:sym typeface="Arial" pitchFamily="0" charset="0"/>
              </a:rPr>
              <a:t>By the end of the topic the learner will be able to:</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Describe the anatomy and physiology of the genito-urinary system</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Describe various tests and examination performed to diagnose genito-urinary system disorders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Describe common renal function tests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Describe common urinary disorders including kidney disorders, ureters, urinary bladder, urethra, prostate gland and the scrotum.</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Describe the following conditions under the topics under the headings; definition, causes, clinical features, diagnosis and management </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Times New Roman" pitchFamily="18" charset="0"/>
              <a:ea typeface="Times New Roman" pitchFamily="18" charset="0"/>
              <a:sym typeface="Arial" pitchFamily="0" charset="0"/>
            </a:endParaRPr>
          </a:p>
        </p:txBody>
      </p:sp>
      <p:sp>
        <p:nvSpPr>
          <p:cNvPr id="104861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1">
  <p:cSld>
    <p:spTree>
      <p:nvGrpSpPr>
        <p:cNvPr id="346" name=""/>
        <p:cNvGrpSpPr/>
        <p:nvPr/>
      </p:nvGrpSpPr>
      <p:grpSpPr>
        <a:xfrm rot="0">
          <a:off x="0" y="0"/>
          <a:ext cx="0" cy="0"/>
          <a:chOff x="0" y="0"/>
          <a:chExt cx="0" cy="0"/>
        </a:xfrm>
      </p:grpSpPr>
      <p:sp>
        <p:nvSpPr>
          <p:cNvPr id="104866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65" name=""/>
          <p:cNvSpPr/>
          <p:nvPr>
            <p:ph sz="full" idx="1"/>
          </p:nvPr>
        </p:nvSpPr>
        <p:spPr>
          <a:xfrm rot="0">
            <a:off x="457200" y="762000"/>
            <a:ext cx="82296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f. </a:t>
            </a:r>
            <a:r>
              <a:rPr altLang="en-US" baseline="0" b="1" sz="3000" lang="en-US" u="none">
                <a:solidFill>
                  <a:srgbClr val="000000"/>
                </a:solidFill>
                <a:latin typeface="Times New Roman" pitchFamily="18" charset="0"/>
                <a:ea typeface="Times New Roman" pitchFamily="18" charset="0"/>
                <a:sym typeface="Arial" pitchFamily="0" charset="0"/>
              </a:rPr>
              <a:t>Regulation of RBC production </a:t>
            </a:r>
            <a:r>
              <a:rPr altLang="en-US" baseline="0" sz="3000" lang="en-US" u="none">
                <a:solidFill>
                  <a:srgbClr val="000000"/>
                </a:solidFill>
                <a:latin typeface="Times New Roman" pitchFamily="18" charset="0"/>
                <a:ea typeface="Times New Roman" pitchFamily="18" charset="0"/>
                <a:sym typeface="Arial" pitchFamily="0" charset="0"/>
              </a:rPr>
              <a:t>through the hormone erythropoietin.</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g</a:t>
            </a:r>
            <a:r>
              <a:rPr altLang="en-US" baseline="0" b="1" sz="3000" lang="en-US" u="none">
                <a:solidFill>
                  <a:srgbClr val="000000"/>
                </a:solidFill>
                <a:latin typeface="Times New Roman" pitchFamily="18" charset="0"/>
                <a:ea typeface="Times New Roman" pitchFamily="18" charset="0"/>
                <a:sym typeface="Arial" pitchFamily="0" charset="0"/>
              </a:rPr>
              <a:t>. Regulation of water excretion </a:t>
            </a:r>
            <a:r>
              <a:rPr altLang="en-US" baseline="0" sz="3000" lang="en-US" u="none">
                <a:solidFill>
                  <a:srgbClr val="000000"/>
                </a:solidFill>
                <a:latin typeface="Times New Roman" pitchFamily="18" charset="0"/>
                <a:ea typeface="Times New Roman" pitchFamily="18" charset="0"/>
                <a:sym typeface="Arial" pitchFamily="0" charset="0"/>
              </a:rPr>
              <a:t>through  the effects of antidiuretic hormone (ADH) from posterior pituitary. Also called vasopressin</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h. </a:t>
            </a:r>
            <a:r>
              <a:rPr altLang="en-US" baseline="0" b="1" sz="3000" lang="en-US" u="none">
                <a:solidFill>
                  <a:srgbClr val="000000"/>
                </a:solidFill>
                <a:latin typeface="Times New Roman" pitchFamily="18" charset="0"/>
                <a:ea typeface="Times New Roman" pitchFamily="18" charset="0"/>
                <a:sym typeface="Arial" pitchFamily="0" charset="0"/>
              </a:rPr>
              <a:t>Synthesis of Vit D</a:t>
            </a:r>
            <a:r>
              <a:rPr altLang="en-US" baseline="0" sz="3000" lang="en-US" u="none">
                <a:solidFill>
                  <a:srgbClr val="000000"/>
                </a:solidFill>
                <a:latin typeface="Times New Roman" pitchFamily="18" charset="0"/>
                <a:ea typeface="Times New Roman" pitchFamily="18" charset="0"/>
                <a:sym typeface="Arial" pitchFamily="0" charset="0"/>
              </a:rPr>
              <a:t>. it is converted to its active form, 1,25 dihydroxycholecalciferol. Necessary form calcium balance in the body</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i. </a:t>
            </a:r>
            <a:r>
              <a:rPr altLang="en-US" baseline="0" b="1" sz="3000" lang="en-US" u="none">
                <a:solidFill>
                  <a:srgbClr val="000000"/>
                </a:solidFill>
                <a:latin typeface="Times New Roman" pitchFamily="18" charset="0"/>
                <a:ea typeface="Times New Roman" pitchFamily="18" charset="0"/>
                <a:sym typeface="Arial" pitchFamily="0" charset="0"/>
              </a:rPr>
              <a:t>Secretion of prostagladin E</a:t>
            </a:r>
            <a:r>
              <a:rPr altLang="en-US" baseline="0" sz="3000" lang="en-US" u="none">
                <a:solidFill>
                  <a:srgbClr val="000000"/>
                </a:solidFill>
                <a:latin typeface="Times New Roman" pitchFamily="18" charset="0"/>
                <a:ea typeface="Times New Roman" pitchFamily="18" charset="0"/>
                <a:sym typeface="Arial" pitchFamily="0" charset="0"/>
              </a:rPr>
              <a:t> ( PGE) and prostacyclin. They are vasodilators and maintain normal renal blood flow.</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Normal renal blood flow----1200mls per min</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              (20-25% of CARDIAC OUTPUT)</a:t>
            </a:r>
          </a:p>
        </p:txBody>
      </p:sp>
      <p:sp>
        <p:nvSpPr>
          <p:cNvPr id="104866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showMasterSp="1">
  <p:cSld>
    <p:spTree>
      <p:nvGrpSpPr>
        <p:cNvPr id="523" name=""/>
        <p:cNvGrpSpPr/>
        <p:nvPr/>
      </p:nvGrpSpPr>
      <p:grpSpPr>
        <a:xfrm rot="0">
          <a:off x="0" y="0"/>
          <a:ext cx="0" cy="0"/>
          <a:chOff x="0" y="0"/>
          <a:chExt cx="0" cy="0"/>
        </a:xfrm>
      </p:grpSpPr>
      <p:sp>
        <p:nvSpPr>
          <p:cNvPr id="104915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57" name=""/>
          <p:cNvSpPr/>
          <p:nvPr>
            <p:ph sz="full" idx="1"/>
          </p:nvPr>
        </p:nvSpPr>
        <p:spPr>
          <a:xfrm rot="0">
            <a:off x="304800" y="381000"/>
            <a:ext cx="86106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342900" lvl="0" marL="342900">
              <a:lnSpc>
                <a:spcPct val="90000"/>
              </a:lnSpc>
              <a:spcBef>
                <a:spcPct val="0"/>
              </a:spcBef>
              <a:spcAft>
                <a:spcPct val="0"/>
              </a:spcAft>
              <a:buSzPct val="100000"/>
              <a:buFont typeface="Wingdings" pitchFamily="2" charset="2"/>
              <a:buChar char="§"/>
            </a:pPr>
            <a:r>
              <a:rPr altLang="en-US" baseline="0" sz="2700" lang="en-US" u="none">
                <a:solidFill>
                  <a:srgbClr val="000000"/>
                </a:solidFill>
                <a:latin typeface="Times New Roman" pitchFamily="18" charset="0"/>
                <a:ea typeface="Times New Roman" pitchFamily="18" charset="0"/>
                <a:sym typeface="Arial" pitchFamily="0" charset="0"/>
              </a:rPr>
              <a:t>Establish serum electrolyte levels</a:t>
            </a:r>
          </a:p>
          <a:p>
            <a:pPr algn="l" eaLnBrk="1" fontAlgn="base" hangingPunct="1" indent="-342900" latinLnBrk="1" lvl="0" marL="342900">
              <a:lnSpc>
                <a:spcPct val="90000"/>
              </a:lnSpc>
              <a:spcBef>
                <a:spcPct val="0"/>
              </a:spcBef>
              <a:spcAft>
                <a:spcPct val="0"/>
              </a:spcAft>
              <a:buSzPct val="100000"/>
              <a:buFontTx/>
              <a:buNone/>
            </a:pPr>
            <a:endParaRPr altLang="en-US" baseline="0" sz="2700" lang="en-US" u="none">
              <a:solidFill>
                <a:srgbClr val="000000"/>
              </a:solidFill>
              <a:latin typeface="Times New Roman" pitchFamily="18" charset="0"/>
              <a:ea typeface="Times New Roman" pitchFamily="18" charset="0"/>
              <a:sym typeface="Arial" pitchFamily="0" charset="0"/>
            </a:endParaRPr>
          </a:p>
          <a:p>
            <a:pPr algn="l" fontAlgn="base" indent="-342900" lvl="0" marL="342900">
              <a:lnSpc>
                <a:spcPct val="90000"/>
              </a:lnSpc>
              <a:spcBef>
                <a:spcPct val="0"/>
              </a:spcBef>
              <a:spcAft>
                <a:spcPct val="0"/>
              </a:spcAft>
              <a:buSzPct val="100000"/>
              <a:buFont typeface="Wingdings" pitchFamily="2" charset="2"/>
              <a:buChar char="§"/>
            </a:pPr>
            <a:r>
              <a:rPr altLang="en-US" baseline="0" sz="2700" lang="en-US" u="none">
                <a:solidFill>
                  <a:srgbClr val="000000"/>
                </a:solidFill>
                <a:latin typeface="Times New Roman" pitchFamily="18" charset="0"/>
                <a:ea typeface="Times New Roman" pitchFamily="18" charset="0"/>
                <a:sym typeface="Arial" pitchFamily="0" charset="0"/>
              </a:rPr>
              <a:t>Current medications and their effects on renal functions</a:t>
            </a:r>
          </a:p>
          <a:p>
            <a:pPr algn="l" eaLnBrk="1" fontAlgn="base" hangingPunct="1" indent="-342900" latinLnBrk="1" lvl="0" marL="342900">
              <a:lnSpc>
                <a:spcPct val="90000"/>
              </a:lnSpc>
              <a:spcBef>
                <a:spcPct val="0"/>
              </a:spcBef>
              <a:spcAft>
                <a:spcPct val="0"/>
              </a:spcAft>
              <a:buSzPct val="100000"/>
              <a:buFontTx/>
              <a:buNone/>
            </a:pPr>
            <a:endParaRPr altLang="en-US" baseline="0" sz="2700" lang="en-US" u="none">
              <a:solidFill>
                <a:srgbClr val="000000"/>
              </a:solidFill>
              <a:latin typeface="Times New Roman" pitchFamily="18" charset="0"/>
              <a:ea typeface="Times New Roman" pitchFamily="18" charset="0"/>
              <a:sym typeface="Arial" pitchFamily="0" charset="0"/>
            </a:endParaRPr>
          </a:p>
          <a:p>
            <a:pPr algn="l" fontAlgn="base" indent="-342900" lvl="0" marL="342900">
              <a:lnSpc>
                <a:spcPct val="90000"/>
              </a:lnSpc>
              <a:spcBef>
                <a:spcPct val="0"/>
              </a:spcBef>
              <a:spcAft>
                <a:spcPct val="0"/>
              </a:spcAft>
              <a:buSzPct val="100000"/>
              <a:buFont typeface="Wingdings" pitchFamily="2" charset="2"/>
              <a:buChar char="§"/>
            </a:pPr>
            <a:r>
              <a:rPr altLang="en-US" baseline="0" sz="2700" lang="en-US" u="none">
                <a:solidFill>
                  <a:srgbClr val="000000"/>
                </a:solidFill>
                <a:latin typeface="Times New Roman" pitchFamily="18" charset="0"/>
                <a:ea typeface="Times New Roman" pitchFamily="18" charset="0"/>
                <a:sym typeface="Arial" pitchFamily="0" charset="0"/>
              </a:rPr>
              <a:t>Perform Systematic cardiovascular, respiratory, neurologic and other renal function tests</a:t>
            </a:r>
          </a:p>
          <a:p>
            <a:pPr algn="l" fontAlgn="base" indent="-342900" lvl="0" marL="342900">
              <a:lnSpc>
                <a:spcPct val="90000"/>
              </a:lnSpc>
              <a:spcBef>
                <a:spcPct val="0"/>
              </a:spcBef>
              <a:spcAft>
                <a:spcPct val="0"/>
              </a:spcAft>
              <a:buSzPct val="100000"/>
              <a:buFont typeface="Wingdings" pitchFamily="2" charset="2"/>
              <a:buChar char="§"/>
            </a:pPr>
            <a:r>
              <a:rPr altLang="en-US" baseline="0" sz="2700" lang="en-US" u="none">
                <a:solidFill>
                  <a:srgbClr val="000000"/>
                </a:solidFill>
                <a:latin typeface="Times New Roman" pitchFamily="18" charset="0"/>
                <a:ea typeface="Times New Roman" pitchFamily="18" charset="0"/>
                <a:sym typeface="Arial" pitchFamily="0" charset="0"/>
              </a:rPr>
              <a:t>Monitor lab reports before initiating dialysis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Determine the status of vascular access system/device-patency</a:t>
            </a:r>
          </a:p>
          <a:p>
            <a:pPr algn="l" eaLnBrk="1" fontAlgn="base" hangingPunct="1" indent="-342900" latinLnBrk="1" lvl="0" marL="342900">
              <a:lnSpc>
                <a:spcPct val="90000"/>
              </a:lnSpc>
              <a:spcBef>
                <a:spcPct val="20000"/>
              </a:spcBef>
              <a:spcAft>
                <a:spcPct val="0"/>
              </a:spcAft>
              <a:buSzPct val="100000"/>
              <a:buFontTx/>
              <a:buNone/>
            </a:pPr>
            <a:endParaRPr altLang="en-US" baseline="0" sz="27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Determine availability and functional state of the equipment</a:t>
            </a:r>
          </a:p>
          <a:p>
            <a:pPr algn="l" eaLnBrk="1" fontAlgn="base" hangingPunct="1" indent="-342900" latinLnBrk="1" lvl="0" marL="342900">
              <a:lnSpc>
                <a:spcPct val="90000"/>
              </a:lnSpc>
              <a:spcBef>
                <a:spcPct val="20000"/>
              </a:spcBef>
              <a:spcAft>
                <a:spcPct val="0"/>
              </a:spcAft>
              <a:buSzPct val="100000"/>
              <a:buFontTx/>
              <a:buNone/>
            </a:pPr>
            <a:endParaRPr altLang="en-US" baseline="0" sz="27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Availability  and maintenance of aseptic techniques and standard  precaution   procedures</a:t>
            </a:r>
          </a:p>
          <a:p>
            <a:pPr algn="l" fontAlgn="base" indent="-285750" lvl="1" marL="742950">
              <a:lnSpc>
                <a:spcPct val="90000"/>
              </a:lnSpc>
              <a:spcBef>
                <a:spcPct val="0"/>
              </a:spcBef>
              <a:spcAft>
                <a:spcPct val="0"/>
              </a:spcAft>
              <a:buSzPct val="100000"/>
              <a:buFont typeface="Wingdings" pitchFamily="2" charset="2"/>
              <a:buChar char="§"/>
            </a:pPr>
            <a:endParaRPr altLang="en-US" baseline="0" sz="2400" lang="en-US" u="none">
              <a:solidFill>
                <a:srgbClr val="000000"/>
              </a:solidFill>
              <a:latin typeface="Arial" pitchFamily="0" charset="0"/>
              <a:ea typeface="宋体" pitchFamily="0" charset="-122"/>
              <a:sym typeface="Arial" pitchFamily="0" charset="0"/>
            </a:endParaRPr>
          </a:p>
        </p:txBody>
      </p:sp>
      <p:sp>
        <p:nvSpPr>
          <p:cNvPr id="104915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showMasterSp="1">
  <p:cSld>
    <p:spTree>
      <p:nvGrpSpPr>
        <p:cNvPr id="524" name=""/>
        <p:cNvGrpSpPr/>
        <p:nvPr/>
      </p:nvGrpSpPr>
      <p:grpSpPr>
        <a:xfrm rot="0">
          <a:off x="0" y="0"/>
          <a:ext cx="0" cy="0"/>
          <a:chOff x="0" y="0"/>
          <a:chExt cx="0" cy="0"/>
        </a:xfrm>
      </p:grpSpPr>
      <p:sp>
        <p:nvSpPr>
          <p:cNvPr id="104915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60" name=""/>
          <p:cNvSpPr/>
          <p:nvPr>
            <p:ph sz="full" idx="1"/>
          </p:nvPr>
        </p:nvSpPr>
        <p:spPr>
          <a:xfrm rot="0">
            <a:off x="457200" y="381000"/>
            <a:ext cx="82296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9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Peritoneal dialysis(PD)</a:t>
            </a:r>
          </a:p>
          <a:p>
            <a:pPr algn="l" eaLnBrk="1" fontAlgn="base" hangingPunct="1" indent="-342900" lvl="0" marL="342900">
              <a:lnSpc>
                <a:spcPct val="9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PD</a:t>
            </a:r>
            <a:r>
              <a:rPr altLang="en-US" baseline="0" b="1" sz="2800" lang="sw-KE" u="none">
                <a:solidFill>
                  <a:srgbClr val="000000"/>
                </a:solidFill>
                <a:latin typeface="Times New Roman" pitchFamily="18" charset="0"/>
                <a:ea typeface="Times New Roman" pitchFamily="18" charset="0"/>
                <a:sym typeface="Arial" pitchFamily="0" charset="0"/>
              </a:rPr>
              <a:t> </a:t>
            </a:r>
            <a:r>
              <a:rPr altLang="en-US" baseline="0" sz="2800" lang="sw-KE" u="none">
                <a:solidFill>
                  <a:srgbClr val="000000"/>
                </a:solidFill>
                <a:latin typeface="Times New Roman" pitchFamily="18" charset="0"/>
                <a:ea typeface="Times New Roman" pitchFamily="18" charset="0"/>
                <a:sym typeface="Arial" pitchFamily="0" charset="0"/>
              </a:rPr>
              <a:t>is performed by surgically placing a special, soft, Catheter  into the lower abdomen near the umbilicus.</a:t>
            </a:r>
          </a:p>
          <a:p>
            <a:pPr algn="l" eaLnBrk="1" fontAlgn="base" hangingPunct="1" indent="-342900" lvl="0" marL="342900">
              <a:lnSpc>
                <a:spcPct val="9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 Dialysate is instilled into the peritoneal cavity and  is left in situ for a designated period of time which will be determined by the nephrologist</a:t>
            </a:r>
          </a:p>
          <a:p>
            <a:pPr algn="l" eaLnBrk="1" fontAlgn="base" hangingPunct="1" indent="-342900" lvl="0" marL="342900">
              <a:lnSpc>
                <a:spcPct val="9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The dialysate fluid absorbs the waste products and toxins through the peritoneum which acts as the semipermiable membrane </a:t>
            </a:r>
          </a:p>
          <a:p>
            <a:pPr algn="l" eaLnBrk="1" fontAlgn="base" hangingPunct="1" indent="-342900" lvl="0" marL="342900">
              <a:lnSpc>
                <a:spcPct val="9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The fluid is then drained from the abdomen, measured, and discarded. </a:t>
            </a:r>
          </a:p>
          <a:p>
            <a:pPr algn="l" eaLnBrk="1" fontAlgn="base" hangingPunct="1" indent="-342900" lvl="0" marL="342900">
              <a:lnSpc>
                <a:spcPct val="9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Indicated for patients who are unable or unwilling to undergo hemodialysis or kidney transplant</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6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showMasterSp="1">
  <p:cSld>
    <p:spTree>
      <p:nvGrpSpPr>
        <p:cNvPr id="525" name=""/>
        <p:cNvGrpSpPr/>
        <p:nvPr/>
      </p:nvGrpSpPr>
      <p:grpSpPr>
        <a:xfrm rot="0">
          <a:off x="0" y="0"/>
          <a:ext cx="0" cy="0"/>
          <a:chOff x="0" y="0"/>
          <a:chExt cx="0" cy="0"/>
        </a:xfrm>
      </p:grpSpPr>
      <p:sp>
        <p:nvSpPr>
          <p:cNvPr id="104916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63" name=""/>
          <p:cNvSpPr/>
          <p:nvPr>
            <p:ph sz="full" idx="1"/>
          </p:nvPr>
        </p:nvSpPr>
        <p:spPr>
          <a:xfrm rot="0">
            <a:off x="457200" y="381000"/>
            <a:ext cx="82296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lang="cs-CZ" u="none">
                <a:solidFill>
                  <a:srgbClr val="000000"/>
                </a:solidFill>
                <a:latin typeface="Times New Roman" pitchFamily="18" charset="0"/>
                <a:ea typeface="Times New Roman" pitchFamily="18" charset="0"/>
                <a:sym typeface="Arial" pitchFamily="0" charset="0"/>
              </a:rPr>
              <a:t>Principles</a:t>
            </a:r>
          </a:p>
          <a:p>
            <a:pPr algn="l" eaLnBrk="1" fontAlgn="base" hangingPunct="1" indent="-342900" lvl="0" marL="342900">
              <a:lnSpc>
                <a:spcPct val="8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P</a:t>
            </a:r>
            <a:r>
              <a:rPr altLang="en-US" baseline="0" sz="2800" lang="cs-CZ" u="none">
                <a:solidFill>
                  <a:srgbClr val="000000"/>
                </a:solidFill>
                <a:latin typeface="Times New Roman" pitchFamily="18" charset="0"/>
                <a:ea typeface="Times New Roman" pitchFamily="18" charset="0"/>
                <a:sym typeface="Arial" pitchFamily="0" charset="0"/>
              </a:rPr>
              <a:t>eritoneum (capillary endothelium, matrix, mesothelium) = semipermeable dialysis membrane through which fluid and solute move  from blood to dialysis solution via diffusion</a:t>
            </a:r>
          </a:p>
          <a:p>
            <a:pPr algn="l" eaLnBrk="1" fontAlgn="base" hangingPunct="1" indent="-342900" lvl="0" marL="342900">
              <a:lnSpc>
                <a:spcPct val="80000"/>
              </a:lnSpc>
              <a:spcBef>
                <a:spcPct val="20000"/>
              </a:spcBef>
              <a:spcAft>
                <a:spcPct val="0"/>
              </a:spcAft>
              <a:buSzPct val="100000"/>
              <a:buFontTx/>
              <a:buChar char="•"/>
            </a:pPr>
            <a:endParaRPr altLang="en-US" baseline="0" sz="2800" lang="cs-CZ"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E</a:t>
            </a:r>
            <a:r>
              <a:rPr altLang="en-US" baseline="0" sz="2800" lang="cs-CZ" u="none">
                <a:solidFill>
                  <a:srgbClr val="000000"/>
                </a:solidFill>
                <a:latin typeface="Times New Roman" pitchFamily="18" charset="0"/>
                <a:ea typeface="Times New Roman" pitchFamily="18" charset="0"/>
                <a:sym typeface="Arial" pitchFamily="0" charset="0"/>
              </a:rPr>
              <a:t>ffective peritoneal surface area = perfused capillaries closed to peritoneum </a:t>
            </a:r>
          </a:p>
          <a:p>
            <a:pPr algn="l" eaLnBrk="1" fontAlgn="base" hangingPunct="1" indent="-342900" latinLnBrk="1" lvl="0" marL="342900">
              <a:lnSpc>
                <a:spcPct val="80000"/>
              </a:lnSpc>
              <a:spcBef>
                <a:spcPct val="20000"/>
              </a:spcBef>
              <a:spcAft>
                <a:spcPct val="0"/>
              </a:spcAft>
              <a:buSzPct val="100000"/>
              <a:buFontTx/>
              <a:buNone/>
            </a:pPr>
            <a:endParaRPr altLang="en-US" baseline="0" sz="2800" lang="cs-CZ"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r>
              <a:rPr altLang="en-US" baseline="0" sz="2800" lang="cs-CZ" u="none">
                <a:solidFill>
                  <a:srgbClr val="000000"/>
                </a:solidFill>
                <a:latin typeface="Times New Roman" pitchFamily="18" charset="0"/>
                <a:ea typeface="Times New Roman" pitchFamily="18" charset="0"/>
                <a:sym typeface="Arial" pitchFamily="0" charset="0"/>
              </a:rPr>
              <a:t>ultrafiltration (movement of water) enabled by osmotic gradient generated by glucose or glucose polymers (isodextrin)</a:t>
            </a:r>
            <a:r>
              <a:rPr altLang="en-US" baseline="0" sz="2800" lang="en-US" u="none">
                <a:solidFill>
                  <a:srgbClr val="000000"/>
                </a:solidFill>
                <a:latin typeface="Times New Roman" pitchFamily="18" charset="0"/>
                <a:ea typeface="Times New Roman" pitchFamily="18" charset="0"/>
                <a:sym typeface="Arial" pitchFamily="0" charset="0"/>
              </a:rPr>
              <a:t> in the dialysate solution</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6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showMasterSp="1">
  <p:cSld>
    <p:spTree>
      <p:nvGrpSpPr>
        <p:cNvPr id="526" name=""/>
        <p:cNvGrpSpPr/>
        <p:nvPr/>
      </p:nvGrpSpPr>
      <p:grpSpPr>
        <a:xfrm rot="0">
          <a:off x="0" y="0"/>
          <a:ext cx="0" cy="0"/>
          <a:chOff x="0" y="0"/>
          <a:chExt cx="0" cy="0"/>
        </a:xfrm>
      </p:grpSpPr>
      <p:sp>
        <p:nvSpPr>
          <p:cNvPr id="104916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66" name=""/>
          <p:cNvSpPr/>
          <p:nvPr>
            <p:ph sz="full" idx="1"/>
          </p:nvPr>
        </p:nvSpPr>
        <p:spPr>
          <a:xfrm rot="0">
            <a:off x="228600" y="762000"/>
            <a:ext cx="86868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The access for infusing the dialysate solution is a peritoneal catheter</a:t>
            </a:r>
          </a:p>
          <a:p>
            <a:pPr algn="l" eaLnBrk="1" fontAlgn="base" hangingPunct="1" indent="-342900" latinLnBrk="1" lvl="0" marL="342900">
              <a:lnSpc>
                <a:spcPct val="80000"/>
              </a:lnSpc>
              <a:spcBef>
                <a:spcPct val="20000"/>
              </a:spcBef>
              <a:spcAft>
                <a:spcPct val="0"/>
              </a:spcAft>
              <a:buSzPct val="100000"/>
              <a:buFontTx/>
              <a:buNone/>
            </a:pPr>
            <a:endParaRPr altLang="en-US" baseline="0" sz="28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In peritoneal dialysis, there is no machine. </a:t>
            </a:r>
          </a:p>
          <a:p>
            <a:pPr algn="l" eaLnBrk="1" fontAlgn="base" hangingPunct="1" indent="-342900" lvl="0" marL="342900">
              <a:lnSpc>
                <a:spcPct val="8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Instead of an artificial filter, the lining of the abdomen, the peritoneum is used as a natural filter.  </a:t>
            </a:r>
          </a:p>
          <a:p>
            <a:pPr algn="l" eaLnBrk="1" fontAlgn="base" hangingPunct="1" indent="-342900" lvl="0" marL="342900">
              <a:lnSpc>
                <a:spcPct val="8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The peritoneum has </a:t>
            </a:r>
            <a:r>
              <a:rPr altLang="en-US" baseline="0" b="1" sz="2800" lang="en-US" u="none">
                <a:solidFill>
                  <a:srgbClr val="000000"/>
                </a:solidFill>
                <a:latin typeface="Times New Roman" pitchFamily="18" charset="0"/>
                <a:ea typeface="Times New Roman" pitchFamily="18" charset="0"/>
                <a:sym typeface="Arial" pitchFamily="0" charset="0"/>
              </a:rPr>
              <a:t>a lot of small vessels </a:t>
            </a:r>
            <a:r>
              <a:rPr altLang="en-US" baseline="0" sz="2800" lang="en-US" u="none">
                <a:solidFill>
                  <a:srgbClr val="000000"/>
                </a:solidFill>
                <a:latin typeface="Times New Roman" pitchFamily="18" charset="0"/>
                <a:ea typeface="Times New Roman" pitchFamily="18" charset="0"/>
                <a:sym typeface="Arial" pitchFamily="0" charset="0"/>
              </a:rPr>
              <a:t>in it.</a:t>
            </a:r>
          </a:p>
          <a:p>
            <a:pPr algn="l" eaLnBrk="1" fontAlgn="base" hangingPunct="1" indent="-342900" lvl="0" marL="342900">
              <a:lnSpc>
                <a:spcPct val="8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With peritoneal dialysis, it takes 36 – 48 hours to achieve what hemodialysis accomplishes in 6 – 8 hours</a:t>
            </a:r>
          </a:p>
          <a:p>
            <a:pPr algn="l" eaLnBrk="1" fontAlgn="base" hangingPunct="1" indent="-342900" lvl="0" marL="342900">
              <a:lnSpc>
                <a:spcPct val="8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6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showMasterSp="1">
  <p:cSld>
    <p:spTree>
      <p:nvGrpSpPr>
        <p:cNvPr id="527" name=""/>
        <p:cNvGrpSpPr/>
        <p:nvPr/>
      </p:nvGrpSpPr>
      <p:grpSpPr>
        <a:xfrm rot="0">
          <a:off x="0" y="0"/>
          <a:ext cx="0" cy="0"/>
          <a:chOff x="0" y="0"/>
          <a:chExt cx="0" cy="0"/>
        </a:xfrm>
      </p:grpSpPr>
      <p:sp>
        <p:nvSpPr>
          <p:cNvPr id="104916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69" name=""/>
          <p:cNvSpPr/>
          <p:nvPr>
            <p:ph sz="full" idx="1"/>
          </p:nvPr>
        </p:nvSpPr>
        <p:spPr>
          <a:xfrm rot="0">
            <a:off x="228600" y="381000"/>
            <a:ext cx="86106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Performing the exchange</a:t>
            </a:r>
          </a:p>
          <a:p>
            <a:pPr algn="l" eaLnBrk="1" fontAlgn="base" hangingPunct="1" indent="12700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Peritoneal dialysis involves a series of exchanges of cycles. An exchange is defined as the </a:t>
            </a:r>
            <a:r>
              <a:rPr altLang="en-US" baseline="0" b="1" sz="2400" lang="en-US" u="none">
                <a:solidFill>
                  <a:srgbClr val="FF0000"/>
                </a:solidFill>
                <a:latin typeface="Arial" pitchFamily="0" charset="0"/>
                <a:ea typeface="宋体" pitchFamily="0" charset="-122"/>
                <a:sym typeface="Arial" pitchFamily="0" charset="0"/>
              </a:rPr>
              <a:t>infusion, dwell &amp; drainage of the dialysate.</a:t>
            </a:r>
          </a:p>
          <a:p>
            <a:pPr algn="l" eaLnBrk="1" fontAlgn="base" hangingPunct="1" indent="12700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The dialysate(2-3litres) is infused by gravity into the peritoneal cavity in 5-10 minutes</a:t>
            </a:r>
          </a:p>
          <a:p>
            <a:pPr algn="l" eaLnBrk="1" fontAlgn="base" hangingPunct="1" indent="12700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The dwell or equilibration time allows diffusion &amp; osmosis to occur .</a:t>
            </a:r>
            <a:r>
              <a:rPr altLang="en-US" baseline="0" b="1" sz="2400" i="1" lang="en-US" u="none">
                <a:solidFill>
                  <a:srgbClr val="000000"/>
                </a:solidFill>
                <a:latin typeface="Arial" pitchFamily="0" charset="0"/>
                <a:ea typeface="宋体" pitchFamily="0" charset="-122"/>
                <a:sym typeface="Arial" pitchFamily="0" charset="0"/>
              </a:rPr>
              <a:t>dwell ( time when the dialysate solution is in the peritoneum</a:t>
            </a:r>
          </a:p>
          <a:p>
            <a:pPr algn="l" eaLnBrk="1" fontAlgn="base" hangingPunct="1" indent="12700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At the end of dwell time, the tube is unclamped and the solution drains from the peritoneal cavity by gravity in 10 – 30  minutes.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Note colour of drainage, normally colorless or straw colored.</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entire exchange takes 30 – 45 minutes.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number of exchanges/cycles depends on the patients physical status.</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17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showMasterSp="1">
  <p:cSld>
    <p:spTree>
      <p:nvGrpSpPr>
        <p:cNvPr id="528" name=""/>
        <p:cNvGrpSpPr/>
        <p:nvPr/>
      </p:nvGrpSpPr>
      <p:grpSpPr>
        <a:xfrm rot="0">
          <a:off x="0" y="0"/>
          <a:ext cx="0" cy="0"/>
          <a:chOff x="0" y="0"/>
          <a:chExt cx="0" cy="0"/>
        </a:xfrm>
      </p:grpSpPr>
      <p:sp>
        <p:nvSpPr>
          <p:cNvPr id="104917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75" name=""/>
          <p:cNvPicPr>
            <a:picLocks/>
          </p:cNvPicPr>
          <p:nvPr>
            <p:ph sz="full" idx="1"/>
          </p:nvPr>
        </p:nvPicPr>
        <p:blipFill>
          <a:blip xmlns:r="http://schemas.openxmlformats.org/officeDocument/2006/relationships" r:embed="rId1"/>
          <a:srcRect l="0" t="0" r="0" b="0"/>
          <a:stretch>
            <a:fillRect/>
          </a:stretch>
        </p:blipFill>
        <p:spPr>
          <a:xfrm rot="0">
            <a:off x="0" y="0"/>
            <a:ext cx="9144000" cy="6705600"/>
          </a:xfrm>
          <a:prstGeom prst="rect"/>
          <a:noFill/>
          <a:ln>
            <a:noFill/>
          </a:ln>
        </p:spPr>
      </p:pic>
      <p:sp>
        <p:nvSpPr>
          <p:cNvPr id="104917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showMasterSp="1">
  <p:cSld>
    <p:spTree>
      <p:nvGrpSpPr>
        <p:cNvPr id="529" name=""/>
        <p:cNvGrpSpPr/>
        <p:nvPr/>
      </p:nvGrpSpPr>
      <p:grpSpPr>
        <a:xfrm rot="0">
          <a:off x="0" y="0"/>
          <a:ext cx="0" cy="0"/>
          <a:chOff x="0" y="0"/>
          <a:chExt cx="0" cy="0"/>
        </a:xfrm>
      </p:grpSpPr>
      <p:sp>
        <p:nvSpPr>
          <p:cNvPr id="104917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74" name=""/>
          <p:cNvSpPr/>
          <p:nvPr>
            <p:ph sz="full" idx="1"/>
          </p:nvPr>
        </p:nvSpPr>
        <p:spPr>
          <a:xfrm rot="0">
            <a:off x="457200" y="533400"/>
            <a:ext cx="8229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457200" latinLnBrk="1" lvl="0" marL="457200">
              <a:lnSpc>
                <a:spcPct val="100000"/>
              </a:lnSpc>
              <a:spcBef>
                <a:spcPct val="50000"/>
              </a:spcBef>
              <a:spcAft>
                <a:spcPct val="0"/>
              </a:spcAft>
              <a:buSzPct val="100000"/>
              <a:buFontTx/>
              <a:buNone/>
            </a:pPr>
            <a:r>
              <a:rPr altLang="en-US" baseline="0" b="1" lang="cs-CZ" u="none">
                <a:solidFill>
                  <a:srgbClr val="000000"/>
                </a:solidFill>
                <a:latin typeface="Times New Roman" pitchFamily="18" charset="0"/>
                <a:ea typeface="宋体" pitchFamily="0" charset="-122"/>
                <a:sym typeface="Arial" pitchFamily="0" charset="0"/>
              </a:rPr>
              <a:t>Absolute contra-indications of PD:</a:t>
            </a:r>
          </a:p>
          <a:p>
            <a:pPr algn="l" eaLnBrk="1" fontAlgn="base" hangingPunct="1" indent="-457200" lvl="0" marL="457200">
              <a:lnSpc>
                <a:spcPct val="100000"/>
              </a:lnSpc>
              <a:spcBef>
                <a:spcPct val="0"/>
              </a:spcBef>
              <a:spcAft>
                <a:spcPct val="0"/>
              </a:spcAft>
              <a:buSzPct val="100000"/>
              <a:buFontTx/>
              <a:buChar char="•"/>
            </a:pPr>
            <a:r>
              <a:rPr altLang="en-US" baseline="0" lang="cs-CZ" u="none">
                <a:solidFill>
                  <a:srgbClr val="000000"/>
                </a:solidFill>
                <a:latin typeface="Times New Roman" pitchFamily="18" charset="0"/>
                <a:ea typeface="Times New Roman" pitchFamily="18" charset="0"/>
                <a:sym typeface="Arial" pitchFamily="0" charset="0"/>
              </a:rPr>
              <a:t>Peritoneal fibrosis and adhesions following intraabdominal operations </a:t>
            </a:r>
          </a:p>
          <a:p>
            <a:pPr algn="l" eaLnBrk="1" fontAlgn="base" hangingPunct="1" indent="-457200" lvl="0" marL="457200">
              <a:lnSpc>
                <a:spcPct val="100000"/>
              </a:lnSpc>
              <a:spcBef>
                <a:spcPct val="0"/>
              </a:spcBef>
              <a:spcAft>
                <a:spcPct val="0"/>
              </a:spcAft>
              <a:buSzPct val="100000"/>
              <a:buFontTx/>
              <a:buChar char="•"/>
            </a:pPr>
            <a:r>
              <a:rPr altLang="en-US" baseline="0" lang="cs-CZ" u="none">
                <a:solidFill>
                  <a:srgbClr val="000000"/>
                </a:solidFill>
                <a:latin typeface="Times New Roman" pitchFamily="18" charset="0"/>
                <a:ea typeface="Times New Roman" pitchFamily="18" charset="0"/>
                <a:sym typeface="Arial" pitchFamily="0" charset="0"/>
              </a:rPr>
              <a:t>Inflammatory gut diseases </a:t>
            </a:r>
          </a:p>
          <a:p>
            <a:pPr algn="l" eaLnBrk="1" fontAlgn="base" hangingPunct="1" indent="-457200" latinLnBrk="1" lvl="0" marL="45720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Relative contraindications</a:t>
            </a:r>
            <a:r>
              <a:rPr altLang="en-US" baseline="0" b="1" lang="cs-CZ" u="none">
                <a:solidFill>
                  <a:srgbClr val="000000"/>
                </a:solidFill>
                <a:latin typeface="Times New Roman" pitchFamily="18" charset="0"/>
                <a:ea typeface="Times New Roman" pitchFamily="18" charset="0"/>
                <a:sym typeface="Arial" pitchFamily="0" charset="0"/>
              </a:rPr>
              <a:t> </a:t>
            </a:r>
          </a:p>
          <a:p>
            <a:pPr algn="l" eaLnBrk="1" fontAlgn="base" hangingPunct="1" indent="-457200" lvl="0" marL="457200">
              <a:lnSpc>
                <a:spcPct val="100000"/>
              </a:lnSpc>
              <a:spcBef>
                <a:spcPct val="0"/>
              </a:spcBef>
              <a:spcAft>
                <a:spcPct val="0"/>
              </a:spcAft>
              <a:buSzPct val="100000"/>
              <a:buFontTx/>
              <a:buChar char="•"/>
            </a:pPr>
            <a:r>
              <a:rPr altLang="en-US" baseline="0" lang="cs-CZ" u="none">
                <a:solidFill>
                  <a:srgbClr val="000000"/>
                </a:solidFill>
                <a:latin typeface="Times New Roman" pitchFamily="18" charset="0"/>
                <a:ea typeface="Times New Roman" pitchFamily="18" charset="0"/>
                <a:sym typeface="Arial" pitchFamily="0" charset="0"/>
              </a:rPr>
              <a:t>pleuro-peritoneal leakage    </a:t>
            </a:r>
          </a:p>
          <a:p>
            <a:pPr algn="l" eaLnBrk="1" fontAlgn="base" hangingPunct="1" indent="-457200" lvl="0" marL="457200">
              <a:lnSpc>
                <a:spcPct val="100000"/>
              </a:lnSpc>
              <a:spcBef>
                <a:spcPct val="0"/>
              </a:spcBef>
              <a:spcAft>
                <a:spcPct val="0"/>
              </a:spcAft>
              <a:buSzPct val="100000"/>
              <a:buFontTx/>
              <a:buChar char="•"/>
            </a:pPr>
            <a:r>
              <a:rPr altLang="en-US" baseline="0" lang="cs-CZ" u="none">
                <a:solidFill>
                  <a:srgbClr val="000000"/>
                </a:solidFill>
                <a:latin typeface="Times New Roman" pitchFamily="18" charset="0"/>
                <a:ea typeface="Times New Roman" pitchFamily="18" charset="0"/>
                <a:sym typeface="Arial" pitchFamily="0" charset="0"/>
              </a:rPr>
              <a:t>Hernias</a:t>
            </a:r>
            <a:r>
              <a:rPr altLang="en-US" baseline="0" lang="en-US" u="none">
                <a:solidFill>
                  <a:srgbClr val="000000"/>
                </a:solidFill>
                <a:latin typeface="Times New Roman" pitchFamily="18" charset="0"/>
                <a:ea typeface="Times New Roman" pitchFamily="18" charset="0"/>
                <a:sym typeface="Arial" pitchFamily="0" charset="0"/>
              </a:rPr>
              <a:t>,</a:t>
            </a:r>
            <a:r>
              <a:rPr altLang="en-US" baseline="0" lang="cs-CZ" u="none">
                <a:solidFill>
                  <a:srgbClr val="000000"/>
                </a:solidFill>
                <a:latin typeface="Times New Roman" pitchFamily="18" charset="0"/>
                <a:ea typeface="Times New Roman" pitchFamily="18" charset="0"/>
                <a:sym typeface="Arial" pitchFamily="0" charset="0"/>
              </a:rPr>
              <a:t> arthritis</a:t>
            </a:r>
            <a:r>
              <a:rPr altLang="en-US" baseline="0" lang="en-US" u="none">
                <a:solidFill>
                  <a:srgbClr val="000000"/>
                </a:solidFill>
                <a:latin typeface="Times New Roman" pitchFamily="18" charset="0"/>
                <a:ea typeface="Times New Roman" pitchFamily="18" charset="0"/>
                <a:sym typeface="Arial" pitchFamily="0" charset="0"/>
              </a:rPr>
              <a:t>, </a:t>
            </a:r>
          </a:p>
          <a:p>
            <a:pPr algn="l" eaLnBrk="1" fontAlgn="base" hangingPunct="1" indent="-457200" lvl="0" marL="457200">
              <a:lnSpc>
                <a:spcPct val="100000"/>
              </a:lnSpc>
              <a:spcBef>
                <a:spcPct val="0"/>
              </a:spcBef>
              <a:spcAft>
                <a:spcPct val="0"/>
              </a:spcAft>
              <a:buSzPct val="100000"/>
              <a:buFontTx/>
              <a:buChar char="•"/>
            </a:pPr>
            <a:r>
              <a:rPr altLang="en-US" baseline="0" lang="cs-CZ" u="none">
                <a:solidFill>
                  <a:srgbClr val="000000"/>
                </a:solidFill>
                <a:latin typeface="Times New Roman" pitchFamily="18" charset="0"/>
                <a:ea typeface="Times New Roman" pitchFamily="18" charset="0"/>
                <a:sym typeface="Arial" pitchFamily="0" charset="0"/>
              </a:rPr>
              <a:t>Psychosis</a:t>
            </a:r>
          </a:p>
          <a:p>
            <a:pPr algn="l" eaLnBrk="1" fontAlgn="base" hangingPunct="1" indent="-457200" lvl="0" marL="457200">
              <a:lnSpc>
                <a:spcPct val="100000"/>
              </a:lnSpc>
              <a:spcBef>
                <a:spcPct val="0"/>
              </a:spcBef>
              <a:spcAft>
                <a:spcPct val="0"/>
              </a:spcAft>
              <a:buSzPct val="100000"/>
              <a:buFontTx/>
              <a:buChar char="•"/>
            </a:pPr>
            <a:r>
              <a:rPr altLang="en-US" baseline="0" lang="cs-CZ" u="none">
                <a:solidFill>
                  <a:srgbClr val="000000"/>
                </a:solidFill>
                <a:latin typeface="Times New Roman" pitchFamily="18" charset="0"/>
                <a:ea typeface="Times New Roman" pitchFamily="18" charset="0"/>
                <a:sym typeface="Arial" pitchFamily="0" charset="0"/>
              </a:rPr>
              <a:t>significant decrease of lung functions </a:t>
            </a:r>
          </a:p>
          <a:p>
            <a:pPr algn="l" eaLnBrk="1" fontAlgn="base" hangingPunct="1" indent="-457200" lvl="0" marL="457200">
              <a:lnSpc>
                <a:spcPct val="100000"/>
              </a:lnSpc>
              <a:spcBef>
                <a:spcPct val="0"/>
              </a:spcBef>
              <a:spcAft>
                <a:spcPct val="0"/>
              </a:spcAft>
              <a:buSzPct val="100000"/>
              <a:buFontTx/>
              <a:buChar char="•"/>
            </a:pPr>
            <a:r>
              <a:rPr altLang="en-US" baseline="0" sz="2800" lang="en-GB" u="none">
                <a:solidFill>
                  <a:srgbClr val="000000"/>
                </a:solidFill>
                <a:latin typeface="Times New Roman" pitchFamily="18" charset="0"/>
                <a:ea typeface="Times New Roman" pitchFamily="18" charset="0"/>
                <a:sym typeface="Arial" pitchFamily="0" charset="0"/>
              </a:rPr>
              <a:t>significant gr</a:t>
            </a:r>
            <a:r>
              <a:rPr altLang="en-US" baseline="0" sz="2800" lang="cs-CZ" u="none">
                <a:solidFill>
                  <a:srgbClr val="000000"/>
                </a:solidFill>
                <a:latin typeface="Times New Roman" pitchFamily="18" charset="0"/>
                <a:ea typeface="Times New Roman" pitchFamily="18" charset="0"/>
                <a:sym typeface="Arial" pitchFamily="0" charset="0"/>
              </a:rPr>
              <a:t>oin pain</a:t>
            </a:r>
          </a:p>
          <a:p>
            <a:pPr algn="l" eaLnBrk="1" fontAlgn="base" hangingPunct="1" indent="-457200" lvl="0" marL="457200">
              <a:lnSpc>
                <a:spcPct val="100000"/>
              </a:lnSpc>
              <a:spcBef>
                <a:spcPct val="0"/>
              </a:spcBef>
              <a:spcAft>
                <a:spcPct val="0"/>
              </a:spcAft>
              <a:buSzPct val="100000"/>
              <a:buFontTx/>
              <a:buChar char="•"/>
            </a:pPr>
            <a:r>
              <a:rPr altLang="en-US" baseline="0" sz="2800" lang="cs-CZ" u="none">
                <a:solidFill>
                  <a:srgbClr val="000000"/>
                </a:solidFill>
                <a:latin typeface="Times New Roman" pitchFamily="18" charset="0"/>
                <a:ea typeface="Times New Roman" pitchFamily="18" charset="0"/>
                <a:sym typeface="Arial" pitchFamily="0" charset="0"/>
              </a:rPr>
              <a:t>big polycystic kidneys                     </a:t>
            </a:r>
          </a:p>
          <a:p>
            <a:pPr algn="l" eaLnBrk="1" fontAlgn="base" hangingPunct="1" indent="-457200" lvl="0" marL="457200">
              <a:lnSpc>
                <a:spcPct val="100000"/>
              </a:lnSpc>
              <a:spcBef>
                <a:spcPct val="0"/>
              </a:spcBef>
              <a:spcAft>
                <a:spcPct val="0"/>
              </a:spcAft>
              <a:buSzPct val="100000"/>
              <a:buFontTx/>
              <a:buChar char="•"/>
            </a:pPr>
            <a:r>
              <a:rPr altLang="en-US" baseline="0" sz="2800" lang="cs-CZ" u="none">
                <a:solidFill>
                  <a:srgbClr val="000000"/>
                </a:solidFill>
                <a:latin typeface="Times New Roman" pitchFamily="18" charset="0"/>
                <a:ea typeface="Times New Roman" pitchFamily="18" charset="0"/>
                <a:sym typeface="Arial" pitchFamily="0" charset="0"/>
              </a:rPr>
              <a:t>colostomy                            </a:t>
            </a:r>
          </a:p>
          <a:p>
            <a:pPr algn="l" eaLnBrk="1" fontAlgn="base" hangingPunct="1" indent="-457200" latinLnBrk="1" lvl="0" marL="457200">
              <a:lnSpc>
                <a:spcPct val="100000"/>
              </a:lnSpc>
              <a:spcBef>
                <a:spcPct val="0"/>
              </a:spcBef>
              <a:spcAft>
                <a:spcPct val="0"/>
              </a:spcAft>
              <a:buSzPct val="100000"/>
              <a:buFontTx/>
              <a:buNone/>
            </a:pPr>
            <a:endParaRPr altLang="en-US" baseline="0" sz="2800" lang="cs-CZ" u="none">
              <a:solidFill>
                <a:srgbClr val="000000"/>
              </a:solidFill>
              <a:latin typeface="Times New Roman" pitchFamily="18" charset="0"/>
              <a:ea typeface="Times New Roman" pitchFamily="18" charset="0"/>
              <a:sym typeface="Arial" pitchFamily="0" charset="0"/>
            </a:endParaRPr>
          </a:p>
          <a:p>
            <a:pPr algn="l" eaLnBrk="1" fontAlgn="base" hangingPunct="1" indent="-457200" latinLnBrk="1" lvl="0" marL="457200">
              <a:lnSpc>
                <a:spcPct val="100000"/>
              </a:lnSpc>
              <a:spcBef>
                <a:spcPct val="0"/>
              </a:spcBef>
              <a:spcAft>
                <a:spcPct val="0"/>
              </a:spcAft>
              <a:buSzPct val="100000"/>
              <a:buFontTx/>
              <a:buNone/>
            </a:pPr>
            <a:endParaRPr altLang="en-US" baseline="0" b="1" lang="cs-CZ" u="none">
              <a:solidFill>
                <a:srgbClr val="000000"/>
              </a:solidFill>
              <a:latin typeface="Times New Roman" pitchFamily="18" charset="0"/>
              <a:ea typeface="宋体" pitchFamily="0" charset="-122"/>
              <a:sym typeface="Arial" pitchFamily="0" charset="0"/>
            </a:endParaRPr>
          </a:p>
          <a:p>
            <a:pPr algn="l" eaLnBrk="1" fontAlgn="base" hangingPunct="1" indent="-457200" lvl="0" marL="4572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7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1">
  <p:cSld>
    <p:spTree>
      <p:nvGrpSpPr>
        <p:cNvPr id="530" name=""/>
        <p:cNvGrpSpPr/>
        <p:nvPr/>
      </p:nvGrpSpPr>
      <p:grpSpPr>
        <a:xfrm rot="0">
          <a:off x="0" y="0"/>
          <a:ext cx="0" cy="0"/>
          <a:chOff x="0" y="0"/>
          <a:chExt cx="0" cy="0"/>
        </a:xfrm>
      </p:grpSpPr>
      <p:sp>
        <p:nvSpPr>
          <p:cNvPr id="104917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77" name=""/>
          <p:cNvSpPr/>
          <p:nvPr>
            <p:ph sz="full" idx="1"/>
          </p:nvPr>
        </p:nvSpPr>
        <p:spPr>
          <a:xfrm rot="0">
            <a:off x="457200" y="762000"/>
            <a:ext cx="82296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Types of peritoneal dialysis:</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continuous ambulatory peritoneal dialysis (CAPD)</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continuous cyclic peritoneal dialysis (CCPD)</a:t>
            </a:r>
          </a:p>
          <a:p>
            <a:pPr algn="l" eaLnBrk="1" fontAlgn="base" hangingPunct="1" indent="-285750" lvl="1" marL="74295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intermittent peritoneal dialysis (IPD)</a:t>
            </a:r>
          </a:p>
          <a:p>
            <a:pPr algn="l" eaLnBrk="1" fontAlgn="base" hangingPunct="1" indent="-285750" lvl="1" marL="742950">
              <a:lnSpc>
                <a:spcPct val="100000"/>
              </a:lnSpc>
              <a:spcBef>
                <a:spcPct val="20000"/>
              </a:spcBef>
              <a:spcAft>
                <a:spcPct val="0"/>
              </a:spcAft>
              <a:buSzPct val="100000"/>
              <a:buFontTx/>
              <a:buChar char="–"/>
            </a:pPr>
            <a:endParaRPr altLang="en-US" baseline="0"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They use the same principle of diffusion and osmosis</a:t>
            </a:r>
          </a:p>
          <a:p>
            <a:pPr algn="l" eaLnBrk="1" fontAlgn="base" hangingPunct="1" indent="-342900" latinLnBrk="1" lvl="0" marL="342900">
              <a:lnSpc>
                <a:spcPct val="100000"/>
              </a:lnSpc>
              <a:spcBef>
                <a:spcPct val="20000"/>
              </a:spcBef>
              <a:spcAft>
                <a:spcPct val="0"/>
              </a:spcAft>
              <a:buSzPct val="100000"/>
              <a:buFontTx/>
              <a:buNone/>
            </a:pPr>
            <a:endParaRPr altLang="en-US" baseline="0" b="1"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7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showMasterSp="1">
  <p:cSld>
    <p:spTree>
      <p:nvGrpSpPr>
        <p:cNvPr id="531" name=""/>
        <p:cNvGrpSpPr/>
        <p:nvPr/>
      </p:nvGrpSpPr>
      <p:grpSpPr>
        <a:xfrm rot="0">
          <a:off x="0" y="0"/>
          <a:ext cx="0" cy="0"/>
          <a:chOff x="0" y="0"/>
          <a:chExt cx="0" cy="0"/>
        </a:xfrm>
      </p:grpSpPr>
      <p:sp>
        <p:nvSpPr>
          <p:cNvPr id="104917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80" name=""/>
          <p:cNvSpPr/>
          <p:nvPr>
            <p:ph sz="full" idx="1"/>
          </p:nvPr>
        </p:nvSpPr>
        <p:spPr>
          <a:xfrm rot="0">
            <a:off x="304800" y="457200"/>
            <a:ext cx="85344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457200" latinLnBrk="1" lvl="0" marL="457200">
              <a:lnSpc>
                <a:spcPct val="90000"/>
              </a:lnSpc>
              <a:spcBef>
                <a:spcPct val="50000"/>
              </a:spcBef>
              <a:spcAft>
                <a:spcPct val="0"/>
              </a:spcAft>
              <a:buSzPct val="100000"/>
              <a:buFontTx/>
              <a:buNone/>
            </a:pPr>
            <a:r>
              <a:rPr altLang="en-US" baseline="0" b="1" lang="en-US" u="none">
                <a:solidFill>
                  <a:srgbClr val="000000"/>
                </a:solidFill>
                <a:latin typeface="Times New Roman" pitchFamily="18" charset="0"/>
                <a:ea typeface="宋体" pitchFamily="0" charset="-122"/>
                <a:sym typeface="Arial" pitchFamily="0" charset="0"/>
              </a:rPr>
              <a:t>Complications of PD</a:t>
            </a:r>
          </a:p>
          <a:p>
            <a:pPr algn="l" eaLnBrk="1" fontAlgn="base" hangingPunct="1" indent="-457200" lvl="0" marL="457200">
              <a:lnSpc>
                <a:spcPct val="90000"/>
              </a:lnSpc>
              <a:spcBef>
                <a:spcPct val="0"/>
              </a:spcBef>
              <a:spcAft>
                <a:spcPct val="0"/>
              </a:spcAft>
              <a:buSzPct val="100000"/>
              <a:buFontTx/>
              <a:buChar char="•"/>
            </a:pPr>
            <a:r>
              <a:rPr altLang="en-US" baseline="0" lang="cs-CZ" u="none">
                <a:solidFill>
                  <a:srgbClr val="000000"/>
                </a:solidFill>
                <a:latin typeface="Times New Roman" pitchFamily="18" charset="0"/>
                <a:ea typeface="宋体" pitchFamily="0" charset="-122"/>
                <a:sym typeface="Arial" pitchFamily="0" charset="0"/>
              </a:rPr>
              <a:t>Exit-site inflammation (flare, suppurative secretion,Granulation)</a:t>
            </a:r>
          </a:p>
          <a:p>
            <a:pPr algn="l" eaLnBrk="1" fontAlgn="base" hangingPunct="1" indent="-457200" lvl="0" marL="4572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宋体" pitchFamily="0" charset="-122"/>
                <a:sym typeface="Arial" pitchFamily="0" charset="0"/>
              </a:rPr>
              <a:t>P</a:t>
            </a:r>
            <a:r>
              <a:rPr altLang="en-US" baseline="0" lang="cs-CZ" u="none">
                <a:solidFill>
                  <a:srgbClr val="000000"/>
                </a:solidFill>
                <a:latin typeface="Times New Roman" pitchFamily="18" charset="0"/>
                <a:ea typeface="宋体" pitchFamily="0" charset="-122"/>
                <a:sym typeface="Arial" pitchFamily="0" charset="0"/>
              </a:rPr>
              <a:t>eritonitis (turbid</a:t>
            </a:r>
            <a:r>
              <a:rPr altLang="en-US" baseline="0" lang="en-US" u="none">
                <a:solidFill>
                  <a:srgbClr val="000000"/>
                </a:solidFill>
                <a:latin typeface="Times New Roman" pitchFamily="18" charset="0"/>
                <a:ea typeface="宋体" pitchFamily="0" charset="-122"/>
                <a:sym typeface="Arial" pitchFamily="0" charset="0"/>
              </a:rPr>
              <a:t>/ cloudy</a:t>
            </a:r>
            <a:r>
              <a:rPr altLang="en-US" baseline="0" lang="cs-CZ" u="none">
                <a:solidFill>
                  <a:srgbClr val="000000"/>
                </a:solidFill>
                <a:latin typeface="Times New Roman" pitchFamily="18" charset="0"/>
                <a:ea typeface="宋体" pitchFamily="0" charset="-122"/>
                <a:sym typeface="Arial" pitchFamily="0" charset="0"/>
              </a:rPr>
              <a:t> dialysate, abdominal pain, fever)</a:t>
            </a:r>
          </a:p>
          <a:p>
            <a:pPr algn="l" eaLnBrk="1" fontAlgn="base" hangingPunct="1" indent="-457200" lvl="0" marL="4572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宋体" pitchFamily="0" charset="-122"/>
                <a:sym typeface="Arial" pitchFamily="0" charset="0"/>
              </a:rPr>
              <a:t>H</a:t>
            </a:r>
            <a:r>
              <a:rPr altLang="en-US" baseline="0" lang="cs-CZ" u="none">
                <a:solidFill>
                  <a:srgbClr val="000000"/>
                </a:solidFill>
                <a:latin typeface="Times New Roman" pitchFamily="18" charset="0"/>
                <a:ea typeface="宋体" pitchFamily="0" charset="-122"/>
                <a:sym typeface="Arial" pitchFamily="0" charset="0"/>
              </a:rPr>
              <a:t>ernias</a:t>
            </a:r>
          </a:p>
          <a:p>
            <a:pPr algn="l" eaLnBrk="1" fontAlgn="base" hangingPunct="1" indent="-457200" lvl="0" marL="4572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宋体" pitchFamily="0" charset="-122"/>
                <a:sym typeface="Arial" pitchFamily="0" charset="0"/>
              </a:rPr>
              <a:t>H</a:t>
            </a:r>
            <a:r>
              <a:rPr altLang="en-US" baseline="0" lang="cs-CZ" u="none">
                <a:solidFill>
                  <a:srgbClr val="000000"/>
                </a:solidFill>
                <a:latin typeface="Times New Roman" pitchFamily="18" charset="0"/>
                <a:ea typeface="宋体" pitchFamily="0" charset="-122"/>
                <a:sym typeface="Arial" pitchFamily="0" charset="0"/>
              </a:rPr>
              <a:t>ydrothorax</a:t>
            </a:r>
          </a:p>
          <a:p>
            <a:pPr algn="l" eaLnBrk="1" fontAlgn="base" hangingPunct="1" indent="-457200" lvl="0" marL="457200">
              <a:lnSpc>
                <a:spcPct val="90000"/>
              </a:lnSpc>
              <a:spcBef>
                <a:spcPct val="0"/>
              </a:spcBef>
              <a:spcAft>
                <a:spcPct val="0"/>
              </a:spcAft>
              <a:buSzPct val="100000"/>
              <a:buFontTx/>
              <a:buChar char="•"/>
            </a:pPr>
            <a:r>
              <a:rPr altLang="en-US" baseline="0" lang="cs-CZ" u="none">
                <a:solidFill>
                  <a:srgbClr val="000000"/>
                </a:solidFill>
                <a:latin typeface="Times New Roman" pitchFamily="18" charset="0"/>
                <a:ea typeface="宋体" pitchFamily="0" charset="-122"/>
                <a:sym typeface="Arial" pitchFamily="0" charset="0"/>
              </a:rPr>
              <a:t>Leakage of dialysate along the peritoneal catheter </a:t>
            </a:r>
          </a:p>
          <a:p>
            <a:pPr algn="l" eaLnBrk="1" fontAlgn="base" hangingPunct="1" indent="-457200" lvl="0" marL="457200">
              <a:lnSpc>
                <a:spcPct val="90000"/>
              </a:lnSpc>
              <a:spcBef>
                <a:spcPct val="0"/>
              </a:spcBef>
              <a:spcAft>
                <a:spcPct val="0"/>
              </a:spcAft>
              <a:buSzPct val="100000"/>
              <a:buFontTx/>
              <a:buChar char="•"/>
            </a:pPr>
            <a:r>
              <a:rPr altLang="en-US" baseline="0" lang="cs-CZ" u="none">
                <a:solidFill>
                  <a:srgbClr val="000000"/>
                </a:solidFill>
                <a:latin typeface="Times New Roman" pitchFamily="18" charset="0"/>
                <a:ea typeface="宋体" pitchFamily="0" charset="-122"/>
                <a:sym typeface="Arial" pitchFamily="0" charset="0"/>
              </a:rPr>
              <a:t>Drainage failure of dialysate (dislocation or catheter obstruction by fibrin)</a:t>
            </a:r>
          </a:p>
          <a:p>
            <a:pPr algn="l" eaLnBrk="1" fontAlgn="base" hangingPunct="1" indent="-457200" lvl="0" marL="4572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宋体" pitchFamily="0" charset="-122"/>
                <a:sym typeface="Arial" pitchFamily="0" charset="0"/>
              </a:rPr>
              <a:t>Perforation of the peritoneum</a:t>
            </a:r>
          </a:p>
          <a:p>
            <a:pPr algn="l" eaLnBrk="1" fontAlgn="base" hangingPunct="1" indent="-457200" lvl="0" marL="4572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宋体" pitchFamily="0" charset="-122"/>
                <a:sym typeface="Arial" pitchFamily="0" charset="0"/>
              </a:rPr>
              <a:t>Increased intra-abdominal pressure</a:t>
            </a:r>
          </a:p>
          <a:p>
            <a:pPr algn="l" eaLnBrk="1" fontAlgn="base" hangingPunct="1" indent="-457200" lvl="0" marL="45720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宋体" pitchFamily="0" charset="-122"/>
                <a:sym typeface="Arial" pitchFamily="0" charset="0"/>
              </a:rPr>
              <a:t>Muscle cramps, nausea and vomiting</a:t>
            </a:r>
          </a:p>
          <a:p>
            <a:pPr algn="l" eaLnBrk="1" fontAlgn="base" hangingPunct="1" indent="-457200" lvl="0" marL="457200">
              <a:lnSpc>
                <a:spcPct val="90000"/>
              </a:lnSpc>
              <a:spcBef>
                <a:spcPct val="0"/>
              </a:spcBef>
              <a:spcAft>
                <a:spcPct val="0"/>
              </a:spcAft>
              <a:buSzPct val="100000"/>
              <a:buFontTx/>
              <a:buChar char="•"/>
            </a:pPr>
            <a:endParaRPr altLang="en-US" baseline="0" lang="cs-CZ" u="none">
              <a:solidFill>
                <a:srgbClr val="000000"/>
              </a:solidFill>
              <a:latin typeface="Times New Roman" pitchFamily="18" charset="0"/>
              <a:ea typeface="宋体" pitchFamily="0" charset="-122"/>
              <a:sym typeface="Arial" pitchFamily="0" charset="0"/>
            </a:endParaRPr>
          </a:p>
          <a:p>
            <a:pPr algn="l" eaLnBrk="1" fontAlgn="base" hangingPunct="1" indent="-457200" lvl="0" marL="457200">
              <a:lnSpc>
                <a:spcPct val="90000"/>
              </a:lnSpc>
              <a:spcBef>
                <a:spcPct val="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457200" lvl="0" marL="4572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8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1">
  <p:cSld>
    <p:spTree>
      <p:nvGrpSpPr>
        <p:cNvPr id="532" name=""/>
        <p:cNvGrpSpPr/>
        <p:nvPr/>
      </p:nvGrpSpPr>
      <p:grpSpPr>
        <a:xfrm rot="0">
          <a:off x="0" y="0"/>
          <a:ext cx="0" cy="0"/>
          <a:chOff x="0" y="0"/>
          <a:chExt cx="0" cy="0"/>
        </a:xfrm>
      </p:grpSpPr>
      <p:sp>
        <p:nvSpPr>
          <p:cNvPr id="104918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83" name=""/>
          <p:cNvSpPr/>
          <p:nvPr>
            <p:ph sz="full" idx="1"/>
          </p:nvPr>
        </p:nvSpPr>
        <p:spPr>
          <a:xfrm rot="0">
            <a:off x="152400" y="457200"/>
            <a:ext cx="88392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Times New Roman" pitchFamily="18" charset="0"/>
                <a:ea typeface="Times New Roman" pitchFamily="18" charset="0"/>
                <a:sym typeface="Arial" pitchFamily="0" charset="0"/>
              </a:rPr>
              <a:t>NURSING CARE OF A PATIENT UNDERGOING DIALYSIS</a:t>
            </a:r>
          </a:p>
          <a:p>
            <a:pPr algn="l" eaLnBrk="1" fontAlgn="base" hangingPunct="1" indent="-342900" latinLnBrk="1" lvl="0" marL="342900">
              <a:lnSpc>
                <a:spcPct val="80000"/>
              </a:lnSpc>
              <a:spcBef>
                <a:spcPct val="20000"/>
              </a:spcBef>
              <a:spcAft>
                <a:spcPct val="0"/>
              </a:spcAft>
              <a:buSzPct val="100000"/>
              <a:buFontTx/>
              <a:buAutoNum type="arabicPeriod" startAt="1"/>
            </a:pPr>
            <a:r>
              <a:rPr altLang="en-US" baseline="0" b="1" sz="2700" lang="en-US" u="none">
                <a:solidFill>
                  <a:srgbClr val="000000"/>
                </a:solidFill>
                <a:latin typeface="Times New Roman" pitchFamily="18" charset="0"/>
                <a:ea typeface="Times New Roman" pitchFamily="18" charset="0"/>
                <a:sym typeface="Arial" pitchFamily="0" charset="0"/>
              </a:rPr>
              <a:t>Protecting vascular access sites from damage</a:t>
            </a:r>
            <a:r>
              <a:rPr altLang="en-US" baseline="0" sz="2700" lang="en-US" u="none">
                <a:solidFill>
                  <a:srgbClr val="000000"/>
                </a:solidFill>
                <a:latin typeface="Times New Roman" pitchFamily="18" charset="0"/>
                <a:ea typeface="Times New Roman" pitchFamily="18" charset="0"/>
                <a:sym typeface="Arial" pitchFamily="0" charset="0"/>
              </a:rPr>
              <a:t>. Assess vascular access sites for patency and ensure the extermity with the vascular access is not used to measure BP, tight dressings, restraints or jewellery.</a:t>
            </a:r>
          </a:p>
          <a:p>
            <a:pPr algn="l" eaLnBrk="1" fontAlgn="base" hangingPunct="1" indent="-514350" lvl="1" marL="914400">
              <a:lnSpc>
                <a:spcPct val="80000"/>
              </a:lnSpc>
              <a:spcBef>
                <a:spcPct val="20000"/>
              </a:spcBef>
              <a:spcAft>
                <a:spcPct val="0"/>
              </a:spcAft>
              <a:buSzPct val="100000"/>
              <a:buFontTx/>
              <a:buChar char="–"/>
            </a:pPr>
            <a:r>
              <a:rPr altLang="en-US" baseline="0" sz="2200" lang="en-US" u="none">
                <a:solidFill>
                  <a:srgbClr val="000000"/>
                </a:solidFill>
                <a:latin typeface="Times New Roman" pitchFamily="18" charset="0"/>
                <a:ea typeface="Times New Roman" pitchFamily="18" charset="0"/>
                <a:sym typeface="Arial" pitchFamily="0" charset="0"/>
              </a:rPr>
              <a:t>Assess for thrill or bruit every 8 hrs over the venous access site. Absence will indicate blockage or clotting.</a:t>
            </a:r>
          </a:p>
          <a:p>
            <a:pPr algn="l" eaLnBrk="1" fontAlgn="base" hangingPunct="1" indent="-514350" lvl="1" marL="914400">
              <a:lnSpc>
                <a:spcPct val="80000"/>
              </a:lnSpc>
              <a:spcBef>
                <a:spcPct val="20000"/>
              </a:spcBef>
              <a:spcAft>
                <a:spcPct val="0"/>
              </a:spcAft>
              <a:buSzPct val="100000"/>
              <a:buFontTx/>
              <a:buChar char="–"/>
            </a:pPr>
            <a:r>
              <a:rPr altLang="en-US" baseline="0" sz="2200" lang="en-US" u="none">
                <a:solidFill>
                  <a:srgbClr val="000000"/>
                </a:solidFill>
                <a:latin typeface="Times New Roman" pitchFamily="18" charset="0"/>
                <a:ea typeface="Times New Roman" pitchFamily="18" charset="0"/>
                <a:sym typeface="Arial" pitchFamily="0" charset="0"/>
              </a:rPr>
              <a:t>Observe for signs &amp; symptoms of infection – redness, swelling, drainage from exit site, fever &amp; chills.</a:t>
            </a:r>
          </a:p>
          <a:p>
            <a:pPr algn="l" eaLnBrk="1" fontAlgn="base" hangingPunct="1" indent="-514350" lvl="1" marL="914400">
              <a:lnSpc>
                <a:spcPct val="80000"/>
              </a:lnSpc>
              <a:spcBef>
                <a:spcPct val="20000"/>
              </a:spcBef>
              <a:spcAft>
                <a:spcPct val="0"/>
              </a:spcAft>
              <a:buSzPct val="100000"/>
              <a:buFontTx/>
              <a:buChar char="–"/>
            </a:pPr>
            <a:r>
              <a:rPr altLang="en-US" baseline="0" sz="2200" lang="en-US" u="none">
                <a:solidFill>
                  <a:srgbClr val="000000"/>
                </a:solidFill>
                <a:latin typeface="Times New Roman" pitchFamily="18" charset="0"/>
                <a:ea typeface="Times New Roman" pitchFamily="18" charset="0"/>
                <a:sym typeface="Arial" pitchFamily="0" charset="0"/>
              </a:rPr>
              <a:t>Assess the integrity of the dressing &amp; change it as needed.</a:t>
            </a:r>
          </a:p>
          <a:p>
            <a:pPr algn="l" eaLnBrk="1" fontAlgn="base" hangingPunct="1" indent="-342900" latinLnBrk="1" lvl="0" marL="342900">
              <a:lnSpc>
                <a:spcPct val="80000"/>
              </a:lnSpc>
              <a:spcBef>
                <a:spcPct val="20000"/>
              </a:spcBef>
              <a:spcAft>
                <a:spcPct val="0"/>
              </a:spcAft>
              <a:buSzPct val="100000"/>
              <a:buFontTx/>
              <a:buAutoNum type="arabicPeriod" startAt="2"/>
            </a:pPr>
            <a:r>
              <a:rPr altLang="en-US" baseline="0" sz="2700" lang="en-US" u="none">
                <a:solidFill>
                  <a:srgbClr val="000000"/>
                </a:solidFill>
                <a:latin typeface="Times New Roman" pitchFamily="18" charset="0"/>
                <a:ea typeface="Times New Roman" pitchFamily="18" charset="0"/>
                <a:sym typeface="Arial" pitchFamily="0" charset="0"/>
              </a:rPr>
              <a:t>keep accurate intake – output records. IV therapy should be done with caution due to risk of fluid overload.</a:t>
            </a:r>
          </a:p>
          <a:p>
            <a:pPr algn="l" eaLnBrk="1" fontAlgn="base" hangingPunct="1" indent="-342900" latinLnBrk="1" lvl="0" marL="342900">
              <a:lnSpc>
                <a:spcPct val="80000"/>
              </a:lnSpc>
              <a:spcBef>
                <a:spcPct val="20000"/>
              </a:spcBef>
              <a:spcAft>
                <a:spcPct val="0"/>
              </a:spcAft>
              <a:buSzPct val="100000"/>
              <a:buFontTx/>
              <a:buAutoNum type="arabicPeriod" startAt="2"/>
            </a:pPr>
            <a:r>
              <a:rPr altLang="en-US" baseline="0" sz="2700" lang="en-US" u="none">
                <a:solidFill>
                  <a:srgbClr val="000000"/>
                </a:solidFill>
                <a:latin typeface="Times New Roman" pitchFamily="18" charset="0"/>
                <a:ea typeface="Times New Roman" pitchFamily="18" charset="0"/>
                <a:sym typeface="Arial" pitchFamily="0" charset="0"/>
              </a:rPr>
              <a:t>Monitor for symptoms of uraemia………</a:t>
            </a:r>
          </a:p>
          <a:p>
            <a:pPr algn="l" eaLnBrk="1" fontAlgn="base" hangingPunct="1" indent="-342900" latinLnBrk="1" lvl="0" marL="342900">
              <a:lnSpc>
                <a:spcPct val="80000"/>
              </a:lnSpc>
              <a:spcBef>
                <a:spcPct val="20000"/>
              </a:spcBef>
              <a:spcAft>
                <a:spcPct val="0"/>
              </a:spcAft>
              <a:buSzPct val="100000"/>
              <a:buFontTx/>
              <a:buAutoNum type="arabicPeriod" startAt="2"/>
            </a:pPr>
            <a:r>
              <a:rPr altLang="en-US" baseline="0" sz="2700" lang="en-US" u="none">
                <a:solidFill>
                  <a:srgbClr val="000000"/>
                </a:solidFill>
                <a:latin typeface="Times New Roman" pitchFamily="18" charset="0"/>
                <a:ea typeface="Times New Roman" pitchFamily="18" charset="0"/>
                <a:sym typeface="Arial" pitchFamily="0" charset="0"/>
              </a:rPr>
              <a:t>Detect cardiac &amp; respiratory complications – crackles at the base of the lungs, substernal chest pain, muffled or inaudible heart sounds. </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Times New Roman" pitchFamily="18" charset="0"/>
              <a:ea typeface="Times New Roman" pitchFamily="18" charset="0"/>
              <a:sym typeface="Arial" pitchFamily="0" charset="0"/>
            </a:endParaRPr>
          </a:p>
        </p:txBody>
      </p:sp>
      <p:sp>
        <p:nvSpPr>
          <p:cNvPr id="104918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209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1">
  <p:cSld>
    <p:spTree>
      <p:nvGrpSpPr>
        <p:cNvPr id="347" name=""/>
        <p:cNvGrpSpPr/>
        <p:nvPr/>
      </p:nvGrpSpPr>
      <p:grpSpPr>
        <a:xfrm rot="0">
          <a:off x="0" y="0"/>
          <a:ext cx="0" cy="0"/>
          <a:chOff x="0" y="0"/>
          <a:chExt cx="0" cy="0"/>
        </a:xfrm>
      </p:grpSpPr>
      <p:sp>
        <p:nvSpPr>
          <p:cNvPr id="1048667" name=""/>
          <p:cNvSpPr/>
          <p:nvPr>
            <p:ph sz="full" idx="1"/>
          </p:nvPr>
        </p:nvSpPr>
        <p:spPr>
          <a:xfrm rot="0">
            <a:off x="457200" y="838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FF0000"/>
                </a:solidFill>
                <a:latin typeface="Times New Roman" pitchFamily="18" charset="0"/>
                <a:ea typeface="Times New Roman" pitchFamily="18" charset="0"/>
                <a:sym typeface="Arial" pitchFamily="0" charset="0"/>
              </a:rPr>
              <a:t>Describe the process of urine formation and the composition of urine</a:t>
            </a:r>
          </a:p>
        </p:txBody>
      </p:sp>
      <p:sp>
        <p:nvSpPr>
          <p:cNvPr id="104866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MasterSp="1">
  <p:cSld>
    <p:spTree>
      <p:nvGrpSpPr>
        <p:cNvPr id="533" name=""/>
        <p:cNvGrpSpPr/>
        <p:nvPr/>
      </p:nvGrpSpPr>
      <p:grpSpPr>
        <a:xfrm rot="0">
          <a:off x="0" y="0"/>
          <a:ext cx="0" cy="0"/>
          <a:chOff x="0" y="0"/>
          <a:chExt cx="0" cy="0"/>
        </a:xfrm>
      </p:grpSpPr>
      <p:sp>
        <p:nvSpPr>
          <p:cNvPr id="1049185" name=""/>
          <p:cNvSpPr/>
          <p:nvPr>
            <p:ph type="title" sz="full" idx="0"/>
          </p:nvPr>
        </p:nvSpPr>
        <p:spPr>
          <a:xfrm rot="0">
            <a:off x="0" y="0"/>
            <a:ext cx="86868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Arial" pitchFamily="0" charset="0"/>
                <a:ea typeface="宋体" pitchFamily="0" charset="-122"/>
                <a:sym typeface="Arial" pitchFamily="0" charset="0"/>
              </a:rPr>
              <a:t>KIDNEY/ RENAL TRANSPLANTATION</a:t>
            </a:r>
          </a:p>
        </p:txBody>
      </p:sp>
      <p:sp>
        <p:nvSpPr>
          <p:cNvPr id="1049186" name=""/>
          <p:cNvSpPr/>
          <p:nvPr>
            <p:ph sz="full" idx="1"/>
          </p:nvPr>
        </p:nvSpPr>
        <p:spPr>
          <a:xfrm rot="0">
            <a:off x="152400" y="1066800"/>
            <a:ext cx="87630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2500" lang="sw-KE" u="none">
                <a:solidFill>
                  <a:srgbClr val="000000"/>
                </a:solidFill>
                <a:latin typeface="Times New Roman" pitchFamily="18" charset="0"/>
                <a:ea typeface="Times New Roman" pitchFamily="18" charset="0"/>
                <a:sym typeface="Arial" pitchFamily="0" charset="0"/>
              </a:rPr>
              <a:t>Definition:</a:t>
            </a:r>
          </a:p>
          <a:p>
            <a:pPr algn="l" eaLnBrk="1" fontAlgn="base" hangingPunct="1" indent="-342900" lvl="0" marL="342900">
              <a:lnSpc>
                <a:spcPct val="100000"/>
              </a:lnSpc>
              <a:spcBef>
                <a:spcPct val="0"/>
              </a:spcBef>
              <a:spcAft>
                <a:spcPct val="0"/>
              </a:spcAft>
              <a:buSzPct val="100000"/>
              <a:buFontTx/>
              <a:buChar char="•"/>
            </a:pPr>
            <a:r>
              <a:rPr altLang="en-US" baseline="0" sz="2500" lang="sw-KE" u="none">
                <a:solidFill>
                  <a:srgbClr val="000000"/>
                </a:solidFill>
                <a:latin typeface="Times New Roman" pitchFamily="18" charset="0"/>
                <a:ea typeface="Times New Roman" pitchFamily="18" charset="0"/>
                <a:sym typeface="Arial" pitchFamily="0" charset="0"/>
              </a:rPr>
              <a:t>A surgical procedure performed to replace a diseased kidney with a healthy kidney.</a:t>
            </a:r>
          </a:p>
          <a:p>
            <a:pPr algn="l" eaLnBrk="1" fontAlgn="base" hangingPunct="1" indent="-342900" lvl="0" marL="342900">
              <a:lnSpc>
                <a:spcPct val="100000"/>
              </a:lnSpc>
              <a:spcBef>
                <a:spcPct val="0"/>
              </a:spcBef>
              <a:spcAft>
                <a:spcPct val="0"/>
              </a:spcAft>
              <a:buSzPct val="100000"/>
              <a:buFontTx/>
              <a:buChar char="•"/>
            </a:pPr>
            <a:r>
              <a:rPr altLang="en-US" baseline="0" sz="2500" lang="sw-KE" u="none">
                <a:solidFill>
                  <a:srgbClr val="000000"/>
                </a:solidFill>
                <a:latin typeface="Times New Roman" pitchFamily="18" charset="0"/>
                <a:ea typeface="Times New Roman" pitchFamily="18" charset="0"/>
                <a:sym typeface="Arial" pitchFamily="0" charset="0"/>
              </a:rPr>
              <a:t>It  involves the surgical attachment of a functioning kidney, or graft, from a donor to a patient with end-stage renal disease (ESRD).</a:t>
            </a:r>
          </a:p>
          <a:p>
            <a:pPr algn="l" eaLnBrk="1" fontAlgn="base" hangingPunct="1" indent="-342900" latinLnBrk="1" lvl="0" marL="342900">
              <a:lnSpc>
                <a:spcPct val="100000"/>
              </a:lnSpc>
              <a:spcBef>
                <a:spcPct val="0"/>
              </a:spcBef>
              <a:spcAft>
                <a:spcPct val="0"/>
              </a:spcAft>
              <a:buSzPct val="100000"/>
              <a:buFontTx/>
              <a:buNone/>
            </a:pPr>
            <a:r>
              <a:rPr altLang="en-US" baseline="0" b="1" sz="2500" lang="en-US" u="none">
                <a:solidFill>
                  <a:srgbClr val="000000"/>
                </a:solidFill>
                <a:latin typeface="Times New Roman" pitchFamily="18" charset="0"/>
                <a:ea typeface="Times New Roman" pitchFamily="18" charset="0"/>
                <a:sym typeface="Arial" pitchFamily="0" charset="0"/>
              </a:rPr>
              <a:t>History :</a:t>
            </a:r>
            <a:r>
              <a:rPr altLang="en-US" baseline="0" sz="2500" lang="en-US" u="none">
                <a:solidFill>
                  <a:srgbClr val="000000"/>
                </a:solidFill>
                <a:latin typeface="Times New Roman" pitchFamily="18" charset="0"/>
                <a:ea typeface="Times New Roman" pitchFamily="18" charset="0"/>
                <a:sym typeface="Arial" pitchFamily="0" charset="0"/>
              </a:rPr>
              <a:t> The  First successful transplant – 1954</a:t>
            </a:r>
          </a:p>
          <a:p>
            <a:pPr algn="l" eaLnBrk="1" fontAlgn="base" hangingPunct="1" indent="-342900" latinLnBrk="1" lvl="0" marL="342900">
              <a:lnSpc>
                <a:spcPct val="100000"/>
              </a:lnSpc>
              <a:spcBef>
                <a:spcPct val="0"/>
              </a:spcBef>
              <a:spcAft>
                <a:spcPct val="0"/>
              </a:spcAft>
              <a:buSzPct val="100000"/>
              <a:buFontTx/>
              <a:buNone/>
            </a:pPr>
            <a:endParaRPr altLang="en-US" baseline="0" sz="19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80000"/>
              </a:lnSpc>
              <a:spcBef>
                <a:spcPct val="0"/>
              </a:spcBef>
              <a:spcAft>
                <a:spcPct val="0"/>
              </a:spcAft>
              <a:buSzPct val="100000"/>
              <a:buFontTx/>
              <a:buNone/>
            </a:pPr>
            <a:r>
              <a:rPr altLang="en-US" baseline="0" b="1" sz="2300" lang="sw-KE" u="none">
                <a:solidFill>
                  <a:srgbClr val="000000"/>
                </a:solidFill>
                <a:latin typeface="Times New Roman" pitchFamily="18" charset="0"/>
                <a:ea typeface="Times New Roman" pitchFamily="18" charset="0"/>
                <a:sym typeface="Arial" pitchFamily="0" charset="0"/>
              </a:rPr>
              <a:t>Sources of kidney</a:t>
            </a:r>
          </a:p>
          <a:p>
            <a:pPr algn="l" eaLnBrk="1" fontAlgn="base" hangingPunct="1" indent="-342900" lvl="0" marL="342900">
              <a:lnSpc>
                <a:spcPct val="80000"/>
              </a:lnSpc>
              <a:spcBef>
                <a:spcPct val="0"/>
              </a:spcBef>
              <a:spcAft>
                <a:spcPct val="0"/>
              </a:spcAft>
              <a:buSzPct val="100000"/>
              <a:buFontTx/>
              <a:buChar char="•"/>
            </a:pPr>
            <a:r>
              <a:rPr altLang="en-US" baseline="0" sz="2500" lang="en-US" u="none">
                <a:solidFill>
                  <a:srgbClr val="000000"/>
                </a:solidFill>
                <a:latin typeface="Times New Roman" pitchFamily="18" charset="0"/>
                <a:ea typeface="Times New Roman" pitchFamily="18" charset="0"/>
                <a:sym typeface="Arial" pitchFamily="0" charset="0"/>
              </a:rPr>
              <a:t>Deceased-donor (formerly known as cadaveric )</a:t>
            </a:r>
            <a:r>
              <a:rPr altLang="en-US" baseline="0" sz="2500" lang="en-NZ" u="none">
                <a:solidFill>
                  <a:srgbClr val="000000"/>
                </a:solidFill>
                <a:latin typeface="Times New Roman" pitchFamily="18" charset="0"/>
                <a:ea typeface="Times New Roman" pitchFamily="18" charset="0"/>
                <a:sym typeface="Arial" pitchFamily="0" charset="0"/>
              </a:rPr>
              <a:t> kidneys </a:t>
            </a:r>
          </a:p>
          <a:p>
            <a:pPr algn="l" eaLnBrk="1" fontAlgn="base" hangingPunct="1" indent="-342900" lvl="0" marL="342900">
              <a:lnSpc>
                <a:spcPct val="80000"/>
              </a:lnSpc>
              <a:spcBef>
                <a:spcPct val="0"/>
              </a:spcBef>
              <a:spcAft>
                <a:spcPct val="0"/>
              </a:spcAft>
              <a:buSzPct val="100000"/>
              <a:buFontTx/>
              <a:buChar char="•"/>
            </a:pPr>
            <a:r>
              <a:rPr altLang="en-US" baseline="0" sz="2500" lang="sw-KE" u="none">
                <a:solidFill>
                  <a:srgbClr val="000000"/>
                </a:solidFill>
                <a:latin typeface="Times New Roman" pitchFamily="18" charset="0"/>
                <a:ea typeface="Times New Roman" pitchFamily="18" charset="0"/>
                <a:sym typeface="Arial" pitchFamily="0" charset="0"/>
              </a:rPr>
              <a:t>Living transplant /</a:t>
            </a:r>
            <a:r>
              <a:rPr altLang="en-US" baseline="0" sz="2500" lang="en-NZ" u="none">
                <a:solidFill>
                  <a:srgbClr val="000000"/>
                </a:solidFill>
                <a:latin typeface="Times New Roman" pitchFamily="18" charset="0"/>
                <a:ea typeface="Times New Roman" pitchFamily="18" charset="0"/>
                <a:sym typeface="Arial" pitchFamily="0" charset="0"/>
              </a:rPr>
              <a:t>Live donor kidneys on ABO and cross match  from close relatives, friends or </a:t>
            </a:r>
            <a:r>
              <a:rPr altLang="en-US" baseline="0" sz="2500" lang="en-US" u="none">
                <a:solidFill>
                  <a:srgbClr val="000000"/>
                </a:solidFill>
                <a:latin typeface="Times New Roman" pitchFamily="18" charset="0"/>
                <a:ea typeface="Times New Roman" pitchFamily="18" charset="0"/>
                <a:sym typeface="Arial" pitchFamily="0" charset="0"/>
              </a:rPr>
              <a:t>non-related </a:t>
            </a:r>
          </a:p>
          <a:p>
            <a:pPr algn="l" eaLnBrk="1" fontAlgn="base" hangingPunct="1" indent="-285750" latinLnBrk="1" lvl="1" marL="742950">
              <a:lnSpc>
                <a:spcPct val="80000"/>
              </a:lnSpc>
              <a:spcBef>
                <a:spcPct val="0"/>
              </a:spcBef>
              <a:spcAft>
                <a:spcPct val="0"/>
              </a:spcAft>
              <a:buSzPct val="100000"/>
              <a:buFontTx/>
              <a:buNone/>
            </a:pPr>
            <a:endParaRPr altLang="en-US" baseline="0" sz="25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80000"/>
              </a:lnSpc>
              <a:spcBef>
                <a:spcPct val="0"/>
              </a:spcBef>
              <a:spcAft>
                <a:spcPct val="0"/>
              </a:spcAft>
              <a:buSzPct val="100000"/>
              <a:buFontTx/>
              <a:buNone/>
            </a:pPr>
            <a:r>
              <a:rPr altLang="en-US" baseline="0" b="1" sz="2500" lang="en-US" u="none">
                <a:solidFill>
                  <a:srgbClr val="000000"/>
                </a:solidFill>
                <a:latin typeface="Times New Roman" pitchFamily="18" charset="0"/>
                <a:ea typeface="Times New Roman" pitchFamily="18" charset="0"/>
                <a:sym typeface="Arial" pitchFamily="0" charset="0"/>
              </a:rPr>
              <a:t>Eligible Patients </a:t>
            </a:r>
          </a:p>
          <a:p>
            <a:pPr algn="l" eaLnBrk="1" fontAlgn="base" hangingPunct="1" indent="-342900" lvl="0" marL="342900">
              <a:lnSpc>
                <a:spcPct val="80000"/>
              </a:lnSpc>
              <a:spcBef>
                <a:spcPct val="0"/>
              </a:spcBef>
              <a:spcAft>
                <a:spcPct val="0"/>
              </a:spcAft>
              <a:buSzPct val="100000"/>
              <a:buFontTx/>
              <a:buChar char="•"/>
            </a:pPr>
            <a:r>
              <a:rPr altLang="en-US" baseline="0" sz="2500" lang="en-US" u="none">
                <a:solidFill>
                  <a:srgbClr val="000000"/>
                </a:solidFill>
                <a:latin typeface="Times New Roman" pitchFamily="18" charset="0"/>
                <a:ea typeface="Times New Roman" pitchFamily="18" charset="0"/>
                <a:sym typeface="Arial" pitchFamily="0" charset="0"/>
              </a:rPr>
              <a:t>Patient must have evidence of ESRD defined as current or impending dialysis dependency</a:t>
            </a:r>
          </a:p>
          <a:p>
            <a:pPr algn="l" eaLnBrk="1" fontAlgn="base" hangingPunct="1" indent="-342900" latinLnBrk="1" lvl="0" marL="342900">
              <a:lnSpc>
                <a:spcPct val="100000"/>
              </a:lnSpc>
              <a:spcBef>
                <a:spcPct val="0"/>
              </a:spcBef>
              <a:spcAft>
                <a:spcPct val="0"/>
              </a:spcAft>
              <a:buSzPct val="100000"/>
              <a:buFontTx/>
              <a:buNone/>
            </a:pPr>
            <a:endParaRPr altLang="en-US" baseline="0" sz="19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endParaRPr altLang="en-US" baseline="0" sz="47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4700"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18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showMasterSp="1">
  <p:cSld>
    <p:spTree>
      <p:nvGrpSpPr>
        <p:cNvPr id="534" name=""/>
        <p:cNvGrpSpPr/>
        <p:nvPr/>
      </p:nvGrpSpPr>
      <p:grpSpPr>
        <a:xfrm rot="0">
          <a:off x="0" y="0"/>
          <a:ext cx="0" cy="0"/>
          <a:chOff x="0" y="0"/>
          <a:chExt cx="0" cy="0"/>
        </a:xfrm>
      </p:grpSpPr>
      <p:sp>
        <p:nvSpPr>
          <p:cNvPr id="104918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89" name=""/>
          <p:cNvSpPr/>
          <p:nvPr>
            <p:ph sz="full" idx="1"/>
          </p:nvPr>
        </p:nvSpPr>
        <p:spPr>
          <a:xfrm rot="0">
            <a:off x="457200" y="990600"/>
            <a:ext cx="82296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Indications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Glomerulonephritis…chronic renal failure (55%)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Diabetic nephropathy (20-30%)</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Chronic pyelonephritis (8%)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Polycystic kidney disease (5%)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9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showMasterSp="1">
  <p:cSld>
    <p:spTree>
      <p:nvGrpSpPr>
        <p:cNvPr id="535" name=""/>
        <p:cNvGrpSpPr/>
        <p:nvPr/>
      </p:nvGrpSpPr>
      <p:grpSpPr>
        <a:xfrm rot="0">
          <a:off x="0" y="0"/>
          <a:ext cx="0" cy="0"/>
          <a:chOff x="0" y="0"/>
          <a:chExt cx="0" cy="0"/>
        </a:xfrm>
      </p:grpSpPr>
      <p:sp>
        <p:nvSpPr>
          <p:cNvPr id="1049191" name=""/>
          <p:cNvSpPr/>
          <p:nvPr>
            <p:ph sz="full" idx="1"/>
          </p:nvPr>
        </p:nvSpPr>
        <p:spPr>
          <a:xfrm rot="0">
            <a:off x="152400" y="469900"/>
            <a:ext cx="86868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Contraindications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Active, Systemic malignancy.</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Active infection Seropositivity,  i.e., HIV, Hepatitis B Noncompliant patient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Cancer in which immunosuppression may enable tumor growth.</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Cirrhosis</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Active mental illness or substance abuse</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19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showMasterSp="1">
  <p:cSld>
    <p:spTree>
      <p:nvGrpSpPr>
        <p:cNvPr id="536" name=""/>
        <p:cNvGrpSpPr/>
        <p:nvPr/>
      </p:nvGrpSpPr>
      <p:grpSpPr>
        <a:xfrm rot="0">
          <a:off x="0" y="0"/>
          <a:ext cx="0" cy="0"/>
          <a:chOff x="0" y="0"/>
          <a:chExt cx="0" cy="0"/>
        </a:xfrm>
      </p:grpSpPr>
      <p:sp>
        <p:nvSpPr>
          <p:cNvPr id="1049193" name=""/>
          <p:cNvSpPr/>
          <p:nvPr>
            <p:ph type="title" sz="full" idx="0"/>
          </p:nvPr>
        </p:nvSpPr>
        <p:spPr>
          <a:xfrm rot="0">
            <a:off x="304800" y="45720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Times New Roman" pitchFamily="18" charset="0"/>
                <a:ea typeface="Times New Roman" pitchFamily="18" charset="0"/>
                <a:sym typeface="Arial" pitchFamily="0" charset="0"/>
              </a:rPr>
              <a:t>Preoperative preparation &amp; management</a:t>
            </a:r>
            <a:br/>
            <a:endParaRPr altLang="zh-CN" baseline="0" b="1" sz="4000" lang="zh-CN" u="none">
              <a:solidFill>
                <a:srgbClr val="000000"/>
              </a:solidFill>
              <a:latin typeface="Times New Roman" pitchFamily="18" charset="0"/>
              <a:ea typeface="Times New Roman" pitchFamily="18" charset="0"/>
              <a:sym typeface="Arial" pitchFamily="0" charset="0"/>
            </a:endParaRPr>
          </a:p>
        </p:txBody>
      </p:sp>
      <p:sp>
        <p:nvSpPr>
          <p:cNvPr id="1049194" name=""/>
          <p:cNvSpPr/>
          <p:nvPr>
            <p:ph sz="full" idx="1"/>
          </p:nvPr>
        </p:nvSpPr>
        <p:spPr>
          <a:xfrm rot="0">
            <a:off x="152400" y="1447800"/>
            <a:ext cx="8839200" cy="5257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 complete physical examination is performed and treatment of any infections or conditions that could cause complications after transplant.</a:t>
            </a:r>
          </a:p>
          <a:p>
            <a:pPr algn="l" eaLnBrk="1" fontAlgn="base" hangingPunct="1" indent="-342900" lvl="0" marL="342900">
              <a:lnSpc>
                <a:spcPct val="80000"/>
              </a:lnSpc>
              <a:spcBef>
                <a:spcPct val="20000"/>
              </a:spcBef>
              <a:spcAft>
                <a:spcPct val="0"/>
              </a:spcAft>
              <a:buSzPct val="100000"/>
              <a:buFontTx/>
              <a:buChar char="•"/>
            </a:pPr>
            <a:r>
              <a:rPr altLang="en-US" baseline="0" sz="2200" lang="en-US" u="none">
                <a:solidFill>
                  <a:srgbClr val="000000"/>
                </a:solidFill>
                <a:latin typeface="Arial" pitchFamily="0" charset="0"/>
                <a:ea typeface="宋体" pitchFamily="0" charset="-122"/>
                <a:sym typeface="Arial" pitchFamily="0" charset="0"/>
              </a:rPr>
              <a:t>The donor should be </a:t>
            </a:r>
            <a:r>
              <a:rPr altLang="en-US" baseline="0" b="1" sz="2200" lang="en-US" u="none">
                <a:solidFill>
                  <a:srgbClr val="000000"/>
                </a:solidFill>
                <a:latin typeface="Arial" pitchFamily="0" charset="0"/>
                <a:ea typeface="宋体" pitchFamily="0" charset="-122"/>
                <a:sym typeface="Arial" pitchFamily="0" charset="0"/>
              </a:rPr>
              <a:t>under 55 years </a:t>
            </a:r>
            <a:r>
              <a:rPr altLang="en-US" baseline="0" sz="2200" lang="en-US" u="none">
                <a:solidFill>
                  <a:srgbClr val="000000"/>
                </a:solidFill>
                <a:latin typeface="Arial" pitchFamily="0" charset="0"/>
                <a:ea typeface="宋体" pitchFamily="0" charset="-122"/>
                <a:sym typeface="Arial" pitchFamily="0" charset="0"/>
              </a:rPr>
              <a:t>with normal renal function and no evidence of cardiac or hepatic diseases, prolonged hypertension, any infectious or communicable disease, abdominal or kidney trauma.</a:t>
            </a:r>
          </a:p>
          <a:p>
            <a:pPr algn="l" eaLnBrk="1" fontAlgn="base" hangingPunct="1" indent="-342900" lvl="0" marL="342900">
              <a:lnSpc>
                <a:spcPct val="80000"/>
              </a:lnSpc>
              <a:spcBef>
                <a:spcPct val="20000"/>
              </a:spcBef>
              <a:spcAft>
                <a:spcPct val="0"/>
              </a:spcAft>
              <a:buSzPct val="100000"/>
              <a:buFontTx/>
              <a:buChar char="•"/>
            </a:pPr>
            <a:endParaRPr altLang="en-US" baseline="0" b="1" sz="26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80000"/>
              </a:lnSpc>
              <a:spcBef>
                <a:spcPct val="20000"/>
              </a:spcBef>
              <a:spcAft>
                <a:spcPct val="0"/>
              </a:spcAft>
              <a:buSzPct val="100000"/>
              <a:buFontTx/>
              <a:buNone/>
            </a:pPr>
            <a:r>
              <a:rPr altLang="en-US" baseline="0" b="1" sz="2600" lang="sw-KE" u="sng">
                <a:solidFill>
                  <a:srgbClr val="000000"/>
                </a:solidFill>
                <a:latin typeface="Times New Roman" pitchFamily="18" charset="0"/>
                <a:ea typeface="Times New Roman" pitchFamily="18" charset="0"/>
                <a:sym typeface="Arial" pitchFamily="0" charset="0"/>
              </a:rPr>
              <a:t>Blood tests </a:t>
            </a:r>
          </a:p>
          <a:p>
            <a:pPr algn="l" eaLnBrk="1" fontAlgn="base" hangingPunct="1" indent="-342900" lvl="0" marL="342900">
              <a:lnSpc>
                <a:spcPct val="80000"/>
              </a:lnSpc>
              <a:spcBef>
                <a:spcPct val="20000"/>
              </a:spcBef>
              <a:spcAft>
                <a:spcPct val="0"/>
              </a:spcAft>
              <a:buSzPct val="100000"/>
              <a:buFontTx/>
              <a:buChar char="•"/>
            </a:pPr>
            <a:r>
              <a:rPr altLang="en-US" baseline="0" sz="2600" lang="sw-KE" u="none">
                <a:solidFill>
                  <a:srgbClr val="000000"/>
                </a:solidFill>
                <a:latin typeface="Times New Roman" pitchFamily="18" charset="0"/>
                <a:ea typeface="Times New Roman" pitchFamily="18" charset="0"/>
                <a:sym typeface="Arial" pitchFamily="0" charset="0"/>
              </a:rPr>
              <a:t>Blood chemistries - serum creatinine, electrolytes (such as sodium and potassium), cholesterol, and liver function tests..liver enzymes</a:t>
            </a:r>
          </a:p>
          <a:p>
            <a:pPr algn="l" eaLnBrk="1" fontAlgn="base" hangingPunct="1" indent="-342900" lvl="0" marL="342900">
              <a:lnSpc>
                <a:spcPct val="80000"/>
              </a:lnSpc>
              <a:spcBef>
                <a:spcPct val="20000"/>
              </a:spcBef>
              <a:spcAft>
                <a:spcPct val="0"/>
              </a:spcAft>
              <a:buSzPct val="100000"/>
              <a:buFontTx/>
              <a:buChar char="•"/>
            </a:pPr>
            <a:r>
              <a:rPr altLang="en-US" baseline="0" sz="2600" lang="sw-KE" u="none">
                <a:solidFill>
                  <a:srgbClr val="000000"/>
                </a:solidFill>
                <a:latin typeface="Times New Roman" pitchFamily="18" charset="0"/>
                <a:ea typeface="Times New Roman" pitchFamily="18" charset="0"/>
                <a:sym typeface="Arial" pitchFamily="0" charset="0"/>
              </a:rPr>
              <a:t>Clotting studies, such as prothrombin time (pt) and partial thromboplastin time (ptt)</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19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showMasterSp="1">
  <p:cSld>
    <p:spTree>
      <p:nvGrpSpPr>
        <p:cNvPr id="537" name=""/>
        <p:cNvGrpSpPr/>
        <p:nvPr/>
      </p:nvGrpSpPr>
      <p:grpSpPr>
        <a:xfrm rot="0">
          <a:off x="0" y="0"/>
          <a:ext cx="0" cy="0"/>
          <a:chOff x="0" y="0"/>
          <a:chExt cx="0" cy="0"/>
        </a:xfrm>
      </p:grpSpPr>
      <p:sp>
        <p:nvSpPr>
          <p:cNvPr id="104919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197" name=""/>
          <p:cNvSpPr/>
          <p:nvPr>
            <p:ph sz="full" idx="1"/>
          </p:nvPr>
        </p:nvSpPr>
        <p:spPr>
          <a:xfrm rot="0">
            <a:off x="304800" y="457200"/>
            <a:ext cx="8839200" cy="6629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sz="2400" lang="sw-KE" u="none">
                <a:solidFill>
                  <a:srgbClr val="000000"/>
                </a:solidFill>
                <a:latin typeface="Times New Roman" pitchFamily="18" charset="0"/>
                <a:ea typeface="Times New Roman" pitchFamily="18" charset="0"/>
                <a:sym typeface="Arial" pitchFamily="0" charset="0"/>
              </a:rPr>
              <a:t>Matching donors and receipints- type A+, A-, B+, B-, AB+. AB-, O+, or O-</a:t>
            </a:r>
          </a:p>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success rate increases if the kidney transplantation from a living donor is performed before dialysis is initiated</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Hemodialysis is performed the day before the scheduled transplantation procedure only if a dialysis routine had already been established</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p:txBody>
      </p:sp>
      <p:sp>
        <p:nvSpPr>
          <p:cNvPr id="104919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showMasterSp="1">
  <p:cSld>
    <p:spTree>
      <p:nvGrpSpPr>
        <p:cNvPr id="538" name=""/>
        <p:cNvGrpSpPr/>
        <p:nvPr/>
      </p:nvGrpSpPr>
      <p:grpSpPr>
        <a:xfrm rot="0">
          <a:off x="0" y="0"/>
          <a:ext cx="0" cy="0"/>
          <a:chOff x="0" y="0"/>
          <a:chExt cx="0" cy="0"/>
        </a:xfrm>
      </p:grpSpPr>
      <p:sp>
        <p:nvSpPr>
          <p:cNvPr id="104919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00" name=""/>
          <p:cNvSpPr/>
          <p:nvPr>
            <p:ph sz="full" idx="1"/>
          </p:nvPr>
        </p:nvSpPr>
        <p:spPr>
          <a:xfrm rot="0">
            <a:off x="304800" y="457200"/>
            <a:ext cx="83820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Times New Roman" pitchFamily="18" charset="0"/>
                <a:ea typeface="Times New Roman" pitchFamily="18" charset="0"/>
                <a:sym typeface="Arial" pitchFamily="0" charset="0"/>
              </a:rPr>
              <a:t>Patient &amp; donor preparation</a:t>
            </a:r>
            <a:r>
              <a:rPr altLang="en-US" baseline="0" sz="3000" lang="en-US" u="sng">
                <a:solidFill>
                  <a:srgbClr val="000000"/>
                </a:solidFill>
                <a:latin typeface="Times New Roman" pitchFamily="18" charset="0"/>
                <a:ea typeface="Times New Roman" pitchFamily="18" charset="0"/>
                <a:sym typeface="Arial" pitchFamily="0" charset="0"/>
              </a:rPr>
              <a:t>:</a:t>
            </a:r>
          </a:p>
          <a:p>
            <a:pPr algn="l" fontAlgn="base" indent="-342900" lvl="0" marL="342900">
              <a:lnSpc>
                <a:spcPct val="90000"/>
              </a:lnSpc>
              <a:spcBef>
                <a:spcPct val="20000"/>
              </a:spcBef>
              <a:spcAft>
                <a:spcPct val="0"/>
              </a:spcAft>
              <a:buSzPct val="100000"/>
              <a:buFont typeface="Wingdings" pitchFamily="2" charset="2"/>
              <a:buChar char=""/>
            </a:pPr>
            <a:r>
              <a:rPr altLang="en-US" baseline="0" sz="3000" lang="en-US" u="none">
                <a:solidFill>
                  <a:srgbClr val="000000"/>
                </a:solidFill>
                <a:latin typeface="Times New Roman" pitchFamily="18" charset="0"/>
                <a:ea typeface="Times New Roman" pitchFamily="18" charset="0"/>
                <a:sym typeface="Arial" pitchFamily="0" charset="0"/>
              </a:rPr>
              <a:t>Living donor is assessed for physical &amp; emotional health.</a:t>
            </a:r>
          </a:p>
          <a:p>
            <a:pPr algn="l" fontAlgn="base" indent="-342900" lvl="0" marL="342900">
              <a:lnSpc>
                <a:spcPct val="90000"/>
              </a:lnSpc>
              <a:spcBef>
                <a:spcPct val="20000"/>
              </a:spcBef>
              <a:spcAft>
                <a:spcPct val="0"/>
              </a:spcAft>
              <a:buSzPct val="100000"/>
              <a:buFont typeface="Wingdings" pitchFamily="2" charset="2"/>
              <a:buChar char=""/>
            </a:pPr>
            <a:endParaRPr altLang="en-US" baseline="0" sz="3000" lang="en-US" u="none">
              <a:solidFill>
                <a:srgbClr val="000000"/>
              </a:solidFill>
              <a:latin typeface="Times New Roman" pitchFamily="18" charset="0"/>
              <a:ea typeface="Times New Roman" pitchFamily="18" charset="0"/>
              <a:sym typeface="Arial" pitchFamily="0" charset="0"/>
            </a:endParaRPr>
          </a:p>
          <a:p>
            <a:pPr algn="l" fontAlgn="base" indent="-342900" lvl="0" marL="342900">
              <a:lnSpc>
                <a:spcPct val="90000"/>
              </a:lnSpc>
              <a:spcBef>
                <a:spcPct val="20000"/>
              </a:spcBef>
              <a:spcAft>
                <a:spcPct val="0"/>
              </a:spcAft>
              <a:buSzPct val="100000"/>
              <a:buFont typeface="Wingdings" pitchFamily="2" charset="2"/>
              <a:buChar char=""/>
            </a:pPr>
            <a:r>
              <a:rPr altLang="en-US" baseline="0" sz="3000" lang="en-US" u="none">
                <a:solidFill>
                  <a:srgbClr val="000000"/>
                </a:solidFill>
                <a:latin typeface="Times New Roman" pitchFamily="18" charset="0"/>
                <a:ea typeface="Times New Roman" pitchFamily="18" charset="0"/>
                <a:sym typeface="Arial" pitchFamily="0" charset="0"/>
              </a:rPr>
              <a:t>Donor must make fully informed decision without being coerced by relatives.</a:t>
            </a:r>
          </a:p>
          <a:p>
            <a:pPr algn="l" fontAlgn="base" indent="-342900" lvl="0" marL="342900">
              <a:lnSpc>
                <a:spcPct val="90000"/>
              </a:lnSpc>
              <a:spcBef>
                <a:spcPct val="20000"/>
              </a:spcBef>
              <a:spcAft>
                <a:spcPct val="0"/>
              </a:spcAft>
              <a:buSzPct val="100000"/>
              <a:buFont typeface="Wingdings" pitchFamily="2" charset="2"/>
              <a:buChar char=""/>
            </a:pPr>
            <a:endParaRPr altLang="en-US" baseline="0" sz="3000" lang="en-US" u="none">
              <a:solidFill>
                <a:srgbClr val="000000"/>
              </a:solidFill>
              <a:latin typeface="Times New Roman" pitchFamily="18" charset="0"/>
              <a:ea typeface="Times New Roman" pitchFamily="18" charset="0"/>
              <a:sym typeface="Arial" pitchFamily="0" charset="0"/>
            </a:endParaRPr>
          </a:p>
          <a:p>
            <a:pPr algn="l" fontAlgn="base" indent="-342900" lvl="0" marL="342900">
              <a:lnSpc>
                <a:spcPct val="90000"/>
              </a:lnSpc>
              <a:spcBef>
                <a:spcPct val="20000"/>
              </a:spcBef>
              <a:spcAft>
                <a:spcPct val="0"/>
              </a:spcAft>
              <a:buSzPct val="100000"/>
              <a:buFont typeface="Wingdings" pitchFamily="2" charset="2"/>
              <a:buChar char=""/>
            </a:pPr>
            <a:r>
              <a:rPr altLang="en-US" baseline="0" sz="3000" lang="en-US" u="none">
                <a:solidFill>
                  <a:srgbClr val="000000"/>
                </a:solidFill>
                <a:latin typeface="Times New Roman" pitchFamily="18" charset="0"/>
                <a:ea typeface="Times New Roman" pitchFamily="18" charset="0"/>
                <a:sym typeface="Arial" pitchFamily="0" charset="0"/>
              </a:rPr>
              <a:t>The recipient should be treated for any condition that could cause complication with the transplant. </a:t>
            </a:r>
          </a:p>
          <a:p>
            <a:pPr algn="l" fontAlgn="base" indent="-342900" lvl="0" marL="342900">
              <a:lnSpc>
                <a:spcPct val="90000"/>
              </a:lnSpc>
              <a:spcBef>
                <a:spcPct val="20000"/>
              </a:spcBef>
              <a:spcAft>
                <a:spcPct val="0"/>
              </a:spcAft>
              <a:buSzPct val="100000"/>
              <a:buFont typeface="Wingdings" pitchFamily="2" charset="2"/>
              <a:buChar char=""/>
            </a:pPr>
            <a:endParaRPr altLang="en-US" baseline="0" sz="3000" lang="en-US" u="none">
              <a:solidFill>
                <a:srgbClr val="000000"/>
              </a:solidFill>
              <a:latin typeface="Times New Roman" pitchFamily="18" charset="0"/>
              <a:ea typeface="Times New Roman" pitchFamily="18" charset="0"/>
              <a:sym typeface="Arial" pitchFamily="0" charset="0"/>
            </a:endParaRPr>
          </a:p>
          <a:p>
            <a:pPr algn="l" fontAlgn="base" indent="-342900" lvl="0" marL="342900">
              <a:lnSpc>
                <a:spcPct val="90000"/>
              </a:lnSpc>
              <a:spcBef>
                <a:spcPct val="20000"/>
              </a:spcBef>
              <a:spcAft>
                <a:spcPct val="0"/>
              </a:spcAft>
              <a:buSzPct val="100000"/>
              <a:buFont typeface="Wingdings" pitchFamily="2" charset="2"/>
              <a:buChar char=""/>
            </a:pPr>
            <a:r>
              <a:rPr altLang="en-US" baseline="0" sz="3000" lang="en-US" u="none">
                <a:solidFill>
                  <a:srgbClr val="000000"/>
                </a:solidFill>
                <a:latin typeface="Times New Roman" pitchFamily="18" charset="0"/>
                <a:ea typeface="Times New Roman" pitchFamily="18" charset="0"/>
                <a:sym typeface="Arial" pitchFamily="0" charset="0"/>
              </a:rPr>
              <a:t>He must be free from infection because they will be put on immunosuppresants post-operatively</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Times New Roman" pitchFamily="18" charset="0"/>
              <a:ea typeface="Times New Roman" pitchFamily="18" charset="0"/>
              <a:sym typeface="Arial" pitchFamily="0" charset="0"/>
            </a:endParaRPr>
          </a:p>
        </p:txBody>
      </p:sp>
      <p:sp>
        <p:nvSpPr>
          <p:cNvPr id="104920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showMasterSp="1">
  <p:cSld>
    <p:spTree>
      <p:nvGrpSpPr>
        <p:cNvPr id="539" name=""/>
        <p:cNvGrpSpPr/>
        <p:nvPr/>
      </p:nvGrpSpPr>
      <p:grpSpPr>
        <a:xfrm rot="0">
          <a:off x="0" y="0"/>
          <a:ext cx="0" cy="0"/>
          <a:chOff x="0" y="0"/>
          <a:chExt cx="0" cy="0"/>
        </a:xfrm>
      </p:grpSpPr>
      <p:sp>
        <p:nvSpPr>
          <p:cNvPr id="104920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03" name=""/>
          <p:cNvSpPr/>
          <p:nvPr>
            <p:ph sz="full" idx="1"/>
          </p:nvPr>
        </p:nvSpPr>
        <p:spPr>
          <a:xfrm rot="0">
            <a:off x="152400" y="457200"/>
            <a:ext cx="88392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Surgical Technique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patient and donor are operated on at the same time, incase of cadaver donor, the kidney is preserved until surgery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kidney is placed in the illiac fossa.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Its ureter is connected to the bladder or anastomosed with the previous ureter.</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renal artery and vein are tied off &amp; the renal artery &amp; vein of the new kidney are sutured to the illiac artery &amp; vein respectively.</a:t>
            </a:r>
          </a:p>
          <a:p>
            <a:pPr algn="l" eaLnBrk="1" fontAlgn="base" hangingPunct="1" indent="-342900" lvl="0" marL="342900">
              <a:lnSpc>
                <a:spcPct val="100000"/>
              </a:lnSpc>
              <a:spcBef>
                <a:spcPct val="20000"/>
              </a:spcBef>
              <a:spcAft>
                <a:spcPct val="0"/>
              </a:spcAft>
              <a:buSzPct val="100000"/>
              <a:buFontTx/>
              <a:buChar char="•"/>
            </a:pPr>
            <a:r>
              <a:rPr altLang="en-US" baseline="0" sz="2400" lang="sw-KE" u="none">
                <a:solidFill>
                  <a:srgbClr val="000000"/>
                </a:solidFill>
                <a:latin typeface="Times New Roman" pitchFamily="18" charset="0"/>
                <a:ea typeface="Times New Roman" pitchFamily="18" charset="0"/>
                <a:sym typeface="Arial" pitchFamily="0" charset="0"/>
              </a:rPr>
              <a:t>In most cases, the diseased kidneys are left in place during the transplant procedure.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p:txBody>
      </p:sp>
      <p:sp>
        <p:nvSpPr>
          <p:cNvPr id="104920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showMasterSp="1">
  <p:cSld>
    <p:spTree>
      <p:nvGrpSpPr>
        <p:cNvPr id="540" name=""/>
        <p:cNvGrpSpPr/>
        <p:nvPr/>
      </p:nvGrpSpPr>
      <p:grpSpPr>
        <a:xfrm rot="0">
          <a:off x="0" y="0"/>
          <a:ext cx="0" cy="0"/>
          <a:chOff x="0" y="0"/>
          <a:chExt cx="0" cy="0"/>
        </a:xfrm>
      </p:grpSpPr>
      <p:sp>
        <p:nvSpPr>
          <p:cNvPr id="104920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76" name=""/>
          <p:cNvPicPr>
            <a:picLocks/>
          </p:cNvPicPr>
          <p:nvPr>
            <p:ph sz="full" idx="1"/>
          </p:nvPr>
        </p:nvPicPr>
        <p:blipFill>
          <a:blip xmlns:r="http://schemas.openxmlformats.org/officeDocument/2006/relationships" r:embed="rId1"/>
          <a:srcRect l="2971" t="0" r="4950" b="2483"/>
          <a:stretch>
            <a:fillRect/>
          </a:stretch>
        </p:blipFill>
        <p:spPr>
          <a:xfrm rot="0">
            <a:off x="0" y="0"/>
            <a:ext cx="9144000" cy="6858000"/>
          </a:xfrm>
          <a:prstGeom prst="rect"/>
          <a:noFill/>
          <a:ln>
            <a:noFill/>
          </a:ln>
        </p:spPr>
      </p:pic>
      <p:sp>
        <p:nvSpPr>
          <p:cNvPr id="104920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showMasterSp="1">
  <p:cSld>
    <p:spTree>
      <p:nvGrpSpPr>
        <p:cNvPr id="541" name=""/>
        <p:cNvGrpSpPr/>
        <p:nvPr/>
      </p:nvGrpSpPr>
      <p:grpSpPr>
        <a:xfrm rot="0">
          <a:off x="0" y="0"/>
          <a:ext cx="0" cy="0"/>
          <a:chOff x="0" y="0"/>
          <a:chExt cx="0" cy="0"/>
        </a:xfrm>
      </p:grpSpPr>
      <p:sp>
        <p:nvSpPr>
          <p:cNvPr id="104920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08" name=""/>
          <p:cNvSpPr/>
          <p:nvPr>
            <p:ph sz="full" idx="1"/>
          </p:nvPr>
        </p:nvSpPr>
        <p:spPr>
          <a:xfrm rot="0">
            <a:off x="152400" y="304800"/>
            <a:ext cx="87630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POST-OPERATIVE MANAGEMENT:</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survival of the transplanted kidney depends on the ability to block the body’s immune response to the transplanted kidney</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Immunosuppressive agents are administered e.g. cyclosporine. </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Corticosteroids are avoided due to long term side effects.</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Dosages are gradually reduced over a period of several weeks depending on the patients immunological response to transplant.</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However, the patient is required to take some form of immunosuppressive therapy the entire time he/she has the transplanted kidney.</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0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1">
  <p:cSld>
    <p:spTree>
      <p:nvGrpSpPr>
        <p:cNvPr id="542" name=""/>
        <p:cNvGrpSpPr/>
        <p:nvPr/>
      </p:nvGrpSpPr>
      <p:grpSpPr>
        <a:xfrm rot="0">
          <a:off x="0" y="0"/>
          <a:ext cx="0" cy="0"/>
          <a:chOff x="0" y="0"/>
          <a:chExt cx="0" cy="0"/>
        </a:xfrm>
      </p:grpSpPr>
      <p:sp>
        <p:nvSpPr>
          <p:cNvPr id="104921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11" name=""/>
          <p:cNvSpPr/>
          <p:nvPr>
            <p:ph sz="full" idx="1"/>
          </p:nvPr>
        </p:nvSpPr>
        <p:spPr>
          <a:xfrm rot="0">
            <a:off x="152400" y="152400"/>
            <a:ext cx="8763000" cy="6705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000" lang="en-US" u="sng">
                <a:solidFill>
                  <a:srgbClr val="000000"/>
                </a:solidFill>
                <a:latin typeface="Arial" pitchFamily="0" charset="0"/>
                <a:ea typeface="宋体" pitchFamily="0" charset="-122"/>
                <a:sym typeface="Arial" pitchFamily="0" charset="0"/>
              </a:rPr>
              <a:t>NURSING MANAGEMENT</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b="1" sz="2000" lang="en-US" u="none">
                <a:solidFill>
                  <a:srgbClr val="000000"/>
                </a:solidFill>
                <a:latin typeface="Arial" pitchFamily="0" charset="0"/>
                <a:ea typeface="宋体" pitchFamily="0" charset="-122"/>
                <a:sym typeface="Arial" pitchFamily="0" charset="0"/>
              </a:rPr>
              <a:t>Assess for transplant rejection- </a:t>
            </a:r>
            <a:r>
              <a:rPr altLang="en-US" baseline="0" sz="2000" lang="en-US" u="none">
                <a:solidFill>
                  <a:srgbClr val="000000"/>
                </a:solidFill>
                <a:latin typeface="Arial" pitchFamily="0" charset="0"/>
                <a:ea typeface="宋体" pitchFamily="0" charset="-122"/>
                <a:sym typeface="Arial" pitchFamily="0" charset="0"/>
              </a:rPr>
              <a:t>S&amp;S include oliguria, edema, fever, increasing BP, weight gain &amp; swelling or tenderness over the transplanted kidney. .</a:t>
            </a:r>
          </a:p>
          <a:p>
            <a:pPr algn="l" eaLnBrk="1" fontAlgn="base" hangingPunct="1" indent="-342900" lvl="0" marL="3429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Rejection can be hyperacute i.e. within 24 hours, acute within 3-14 days or chronic from 14 days to several years</a:t>
            </a:r>
          </a:p>
          <a:p>
            <a:pPr algn="l" eaLnBrk="1" fontAlgn="base" hangingPunct="1" indent="-342900" lvl="0" marL="342900">
              <a:lnSpc>
                <a:spcPct val="80000"/>
              </a:lnSpc>
              <a:spcBef>
                <a:spcPct val="20000"/>
              </a:spcBef>
              <a:spcAft>
                <a:spcPct val="0"/>
              </a:spcAft>
              <a:buSzPct val="100000"/>
              <a:buFontTx/>
              <a:buAutoNum type="arabicPeriod" startAt="2"/>
            </a:pPr>
            <a:r>
              <a:rPr altLang="en-US" baseline="0" b="1" sz="2000" lang="en-US" u="none">
                <a:solidFill>
                  <a:srgbClr val="000000"/>
                </a:solidFill>
                <a:latin typeface="Arial" pitchFamily="0" charset="0"/>
                <a:ea typeface="宋体" pitchFamily="0" charset="-122"/>
                <a:sym typeface="Arial" pitchFamily="0" charset="0"/>
              </a:rPr>
              <a:t>Prevent infection</a:t>
            </a:r>
            <a:r>
              <a:rPr altLang="en-US" baseline="0" sz="2000" lang="en-US" u="none">
                <a:solidFill>
                  <a:srgbClr val="000000"/>
                </a:solidFill>
                <a:latin typeface="Arial" pitchFamily="0" charset="0"/>
                <a:ea typeface="宋体" pitchFamily="0" charset="-122"/>
                <a:sym typeface="Arial" pitchFamily="0" charset="0"/>
              </a:rPr>
              <a:t> – FHG, platelet count because immunosuppression depresses formation of leukocytes &amp; platelets.</a:t>
            </a:r>
          </a:p>
          <a:p>
            <a:pPr algn="l" eaLnBrk="1" fontAlgn="base" hangingPunct="1" indent="-342900" lvl="0" marL="3429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Monitor for signs of infection- chills, fever, tachycardia, tachypnea.</a:t>
            </a:r>
          </a:p>
          <a:p>
            <a:pPr algn="l" eaLnBrk="1" fontAlgn="base" hangingPunct="1" indent="-342900" lvl="0" marL="3429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Urine culture should be done frequently to rule out bacteriuria in early &amp; late stages.</a:t>
            </a:r>
          </a:p>
          <a:p>
            <a:pPr algn="l" eaLnBrk="1" fontAlgn="base" hangingPunct="1" indent="-342900" lvl="0" marL="3429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Protect from exposure to infection by staff, visitors and patients. Encourage hand hygiene.</a:t>
            </a:r>
          </a:p>
          <a:p>
            <a:pPr algn="l" eaLnBrk="1" fontAlgn="base" hangingPunct="1" indent="-342900" lvl="0" marL="342900">
              <a:lnSpc>
                <a:spcPct val="80000"/>
              </a:lnSpc>
              <a:spcBef>
                <a:spcPct val="20000"/>
              </a:spcBef>
              <a:spcAft>
                <a:spcPct val="0"/>
              </a:spcAft>
              <a:buSzPct val="100000"/>
              <a:buFontTx/>
              <a:buAutoNum type="arabicPeriod" startAt="3"/>
            </a:pPr>
            <a:r>
              <a:rPr altLang="en-US" baseline="0" b="1" sz="2000" lang="en-US" u="none">
                <a:solidFill>
                  <a:srgbClr val="000000"/>
                </a:solidFill>
                <a:latin typeface="Arial" pitchFamily="0" charset="0"/>
                <a:ea typeface="宋体" pitchFamily="0" charset="-122"/>
                <a:sym typeface="Arial" pitchFamily="0" charset="0"/>
              </a:rPr>
              <a:t>Monitor kidney function- </a:t>
            </a:r>
            <a:r>
              <a:rPr altLang="en-US" baseline="0" sz="2000" lang="en-US" u="none">
                <a:solidFill>
                  <a:srgbClr val="000000"/>
                </a:solidFill>
                <a:latin typeface="Arial" pitchFamily="0" charset="0"/>
                <a:ea typeface="宋体" pitchFamily="0" charset="-122"/>
                <a:sym typeface="Arial" pitchFamily="0" charset="0"/>
              </a:rPr>
              <a:t>a kidney from a living donor may function immediately producing large amounts of dilute urine.</a:t>
            </a:r>
          </a:p>
          <a:p>
            <a:pPr algn="l" eaLnBrk="1" fontAlgn="base" hangingPunct="1" indent="-342900" lvl="0" marL="3429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A cadaver kidney may undergo acute tubular necrosis with oliguria &amp; anuria therefore monitor output, and may not function for 2-3 weeks.</a:t>
            </a:r>
          </a:p>
          <a:p>
            <a:pPr algn="l" eaLnBrk="1" fontAlgn="base" hangingPunct="1" indent="-342900" lvl="0" marL="342900">
              <a:lnSpc>
                <a:spcPct val="80000"/>
              </a:lnSpc>
              <a:spcBef>
                <a:spcPct val="20000"/>
              </a:spcBef>
              <a:spcAft>
                <a:spcPct val="0"/>
              </a:spcAft>
              <a:buSzPct val="100000"/>
              <a:buFontTx/>
              <a:buChar char="•"/>
            </a:pPr>
            <a:r>
              <a:rPr altLang="en-US" baseline="0" sz="2000" lang="en-US" u="none">
                <a:solidFill>
                  <a:srgbClr val="000000"/>
                </a:solidFill>
                <a:latin typeface="Arial" pitchFamily="0" charset="0"/>
                <a:ea typeface="宋体" pitchFamily="0" charset="-122"/>
                <a:sym typeface="Arial" pitchFamily="0" charset="0"/>
              </a:rPr>
              <a:t>Hemodialysis may be required to maintain homeostasis until the transplanted kidney functions well especially in hyperkalemia and fluid overload.</a:t>
            </a:r>
          </a:p>
          <a:p>
            <a:pPr algn="l" eaLnBrk="1" fontAlgn="base" hangingPunct="1" indent="-342900" lvl="0" marL="342900">
              <a:lnSpc>
                <a:spcPct val="80000"/>
              </a:lnSpc>
              <a:spcBef>
                <a:spcPct val="20000"/>
              </a:spcBef>
              <a:spcAft>
                <a:spcPct val="0"/>
              </a:spcAft>
              <a:buSzPct val="100000"/>
              <a:buFontTx/>
              <a:buChar char="•"/>
            </a:pPr>
            <a:endParaRPr altLang="en-US" baseline="0" sz="2000" lang="en-US" u="none">
              <a:solidFill>
                <a:srgbClr val="000000"/>
              </a:solidFill>
              <a:latin typeface="Arial" pitchFamily="0" charset="0"/>
              <a:ea typeface="宋体" pitchFamily="0" charset="-122"/>
              <a:sym typeface="Arial" pitchFamily="0" charset="0"/>
            </a:endParaRPr>
          </a:p>
        </p:txBody>
      </p:sp>
      <p:sp>
        <p:nvSpPr>
          <p:cNvPr id="104921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219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1">
  <p:cSld>
    <p:spTree>
      <p:nvGrpSpPr>
        <p:cNvPr id="348" name=""/>
        <p:cNvGrpSpPr/>
        <p:nvPr/>
      </p:nvGrpSpPr>
      <p:grpSpPr>
        <a:xfrm rot="0">
          <a:off x="0" y="0"/>
          <a:ext cx="0" cy="0"/>
          <a:chOff x="0" y="0"/>
          <a:chExt cx="0" cy="0"/>
        </a:xfrm>
      </p:grpSpPr>
      <p:sp>
        <p:nvSpPr>
          <p:cNvPr id="1048669" name=""/>
          <p:cNvSpPr/>
          <p:nvPr>
            <p:ph type="title" sz="full" idx="0"/>
          </p:nvPr>
        </p:nvSpPr>
        <p:spPr>
          <a:xfrm rot="0">
            <a:off x="228600" y="0"/>
            <a:ext cx="86868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ASSESSMENT OF RENAL SYSTEM</a:t>
            </a:r>
          </a:p>
        </p:txBody>
      </p:sp>
      <p:sp>
        <p:nvSpPr>
          <p:cNvPr id="1048670" name=""/>
          <p:cNvSpPr/>
          <p:nvPr>
            <p:ph sz="full" idx="1"/>
          </p:nvPr>
        </p:nvSpPr>
        <p:spPr>
          <a:xfrm rot="0">
            <a:off x="228600" y="1143000"/>
            <a:ext cx="86868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700" lang="en-US" u="none">
                <a:solidFill>
                  <a:srgbClr val="000000"/>
                </a:solidFill>
                <a:latin typeface="Times New Roman" pitchFamily="18" charset="0"/>
                <a:ea typeface="Times New Roman" pitchFamily="18" charset="0"/>
                <a:sym typeface="Arial" pitchFamily="0" charset="0"/>
              </a:rPr>
              <a:t>Health History</a:t>
            </a:r>
            <a:r>
              <a:rPr altLang="en-US" baseline="0" sz="2700" lang="en-US" u="none">
                <a:solidFill>
                  <a:srgbClr val="000000"/>
                </a:solidFill>
                <a:latin typeface="Times New Roman" pitchFamily="18" charset="0"/>
                <a:ea typeface="Times New Roman" pitchFamily="18" charset="0"/>
                <a:sym typeface="Arial" pitchFamily="0" charset="0"/>
              </a:rPr>
              <a:t>:</a:t>
            </a:r>
          </a:p>
          <a:p>
            <a:pPr algn="l" eaLnBrk="1" fontAlgn="base" hangingPunct="1" indent="-342900" latinLnBrk="1" lvl="0" marL="342900">
              <a:lnSpc>
                <a:spcPct val="90000"/>
              </a:lnSpc>
              <a:spcBef>
                <a:spcPct val="20000"/>
              </a:spcBef>
              <a:spcAft>
                <a:spcPct val="0"/>
              </a:spcAft>
              <a:buSzPct val="100000"/>
              <a:buFontTx/>
              <a:buNone/>
            </a:pPr>
            <a:r>
              <a:rPr altLang="en-US" baseline="0" sz="2700" lang="en-US" u="none">
                <a:solidFill>
                  <a:srgbClr val="000000"/>
                </a:solidFill>
                <a:latin typeface="Times New Roman" pitchFamily="18" charset="0"/>
                <a:ea typeface="Times New Roman" pitchFamily="18" charset="0"/>
                <a:sym typeface="Arial" pitchFamily="0" charset="0"/>
              </a:rPr>
              <a:t>The chief complaints, onset of the symptom, effects on quality of life</a:t>
            </a:r>
          </a:p>
          <a:p>
            <a:pPr algn="l" eaLnBrk="1" fontAlgn="base" hangingPunct="1" indent="-342900" latinLnBrk="1" lvl="0" marL="342900">
              <a:lnSpc>
                <a:spcPct val="90000"/>
              </a:lnSpc>
              <a:spcBef>
                <a:spcPct val="20000"/>
              </a:spcBef>
              <a:spcAft>
                <a:spcPct val="0"/>
              </a:spcAft>
              <a:buClr>
                <a:srgbClr val="FFFFFF"/>
              </a:buClr>
              <a:buSzPct val="100000"/>
              <a:buFontTx/>
              <a:buNone/>
            </a:pPr>
            <a:r>
              <a:rPr altLang="en-US" baseline="0" sz="2400" lang="en-US" u="sng">
                <a:solidFill>
                  <a:srgbClr val="000000"/>
                </a:solidFill>
                <a:latin typeface="Times New Roman" pitchFamily="18" charset="0"/>
                <a:ea typeface="Times New Roman" pitchFamily="18" charset="0"/>
                <a:sym typeface="Arial" pitchFamily="0" charset="0"/>
              </a:rPr>
              <a:t>History of presenting complaints</a:t>
            </a:r>
          </a:p>
          <a:p>
            <a:pPr algn="l" eaLnBrk="1" fontAlgn="base" hangingPunct="1" indent="-273050" lvl="1" marL="638175">
              <a:lnSpc>
                <a:spcPct val="90000"/>
              </a:lnSpc>
              <a:spcBef>
                <a:spcPct val="20000"/>
              </a:spcBef>
              <a:spcAft>
                <a:spcPct val="0"/>
              </a:spcAft>
              <a:buSzPct val="100000"/>
              <a:buFontTx/>
              <a:buChar char="–"/>
            </a:pPr>
            <a:r>
              <a:rPr altLang="en-US" baseline="0" sz="2400" lang="en-US" u="none">
                <a:solidFill>
                  <a:srgbClr val="000000"/>
                </a:solidFill>
                <a:latin typeface="Times New Roman" pitchFamily="18" charset="0"/>
                <a:ea typeface="Times New Roman" pitchFamily="18" charset="0"/>
                <a:sym typeface="Arial" pitchFamily="0" charset="0"/>
              </a:rPr>
              <a:t>Pain- character, duration and location (usually in the lumbar region). Factors precipitating pain and relieving factors</a:t>
            </a:r>
          </a:p>
          <a:p>
            <a:pPr algn="l" eaLnBrk="1" fontAlgn="base" hangingPunct="1" indent="-273050" lvl="1" marL="638175">
              <a:lnSpc>
                <a:spcPct val="90000"/>
              </a:lnSpc>
              <a:spcBef>
                <a:spcPct val="20000"/>
              </a:spcBef>
              <a:spcAft>
                <a:spcPct val="0"/>
              </a:spcAft>
              <a:buSzPct val="100000"/>
              <a:buFontTx/>
              <a:buChar char="–"/>
            </a:pPr>
            <a:r>
              <a:rPr altLang="en-US" baseline="0" sz="2400" lang="en-US" u="none">
                <a:solidFill>
                  <a:srgbClr val="000000"/>
                </a:solidFill>
                <a:latin typeface="Times New Roman" pitchFamily="18" charset="0"/>
                <a:ea typeface="Times New Roman" pitchFamily="18" charset="0"/>
                <a:sym typeface="Arial" pitchFamily="0" charset="0"/>
              </a:rPr>
              <a:t>Voiding patterns- frequency,  Hesistancy, dribbling, amount, color etc</a:t>
            </a:r>
          </a:p>
          <a:p>
            <a:pPr algn="l" eaLnBrk="1" fontAlgn="base" hangingPunct="1" indent="-273050" lvl="1" marL="638175">
              <a:lnSpc>
                <a:spcPct val="90000"/>
              </a:lnSpc>
              <a:spcBef>
                <a:spcPct val="20000"/>
              </a:spcBef>
              <a:spcAft>
                <a:spcPct val="0"/>
              </a:spcAft>
              <a:buSzPct val="100000"/>
              <a:buFontTx/>
              <a:buChar char="–"/>
            </a:pPr>
            <a:r>
              <a:rPr altLang="en-US" baseline="0" sz="2400" lang="en-US" u="none">
                <a:solidFill>
                  <a:srgbClr val="000000"/>
                </a:solidFill>
                <a:latin typeface="Times New Roman" pitchFamily="18" charset="0"/>
                <a:ea typeface="Times New Roman" pitchFamily="18" charset="0"/>
                <a:sym typeface="Arial" pitchFamily="0" charset="0"/>
              </a:rPr>
              <a:t>Dysuria (pain when urinating) when it occurs at termination or initiation</a:t>
            </a:r>
          </a:p>
          <a:p>
            <a:pPr algn="l" eaLnBrk="1" fontAlgn="base" hangingPunct="1" indent="-273050" lvl="1" marL="638175">
              <a:lnSpc>
                <a:spcPct val="90000"/>
              </a:lnSpc>
              <a:spcBef>
                <a:spcPct val="20000"/>
              </a:spcBef>
              <a:spcAft>
                <a:spcPct val="0"/>
              </a:spcAft>
              <a:buSzPct val="100000"/>
              <a:buFontTx/>
              <a:buChar char="–"/>
            </a:pPr>
            <a:r>
              <a:rPr altLang="en-US" baseline="0" sz="2400" lang="en-US" u="none">
                <a:solidFill>
                  <a:srgbClr val="000000"/>
                </a:solidFill>
                <a:latin typeface="Times New Roman" pitchFamily="18" charset="0"/>
                <a:ea typeface="Times New Roman" pitchFamily="18" charset="0"/>
                <a:sym typeface="Arial" pitchFamily="0" charset="0"/>
              </a:rPr>
              <a:t>Urinary incontinence..stress incontinence, urge incontinence, overflow incontinence.</a:t>
            </a:r>
          </a:p>
          <a:p>
            <a:pPr algn="l" eaLnBrk="1" fontAlgn="base" hangingPunct="1" indent="-273050" lvl="1" marL="638175">
              <a:lnSpc>
                <a:spcPct val="90000"/>
              </a:lnSpc>
              <a:spcBef>
                <a:spcPct val="20000"/>
              </a:spcBef>
              <a:spcAft>
                <a:spcPct val="0"/>
              </a:spcAft>
              <a:buSzPct val="100000"/>
              <a:buFontTx/>
              <a:buChar char="–"/>
            </a:pPr>
            <a:r>
              <a:rPr altLang="en-US" baseline="0" sz="2400" lang="en-US" u="none">
                <a:solidFill>
                  <a:srgbClr val="000000"/>
                </a:solidFill>
                <a:latin typeface="Times New Roman" pitchFamily="18" charset="0"/>
                <a:ea typeface="Times New Roman" pitchFamily="18" charset="0"/>
                <a:sym typeface="Arial" pitchFamily="0" charset="0"/>
              </a:rPr>
              <a:t>Hematuria, blood in urine </a:t>
            </a:r>
          </a:p>
          <a:p>
            <a:pPr algn="l" eaLnBrk="1" fontAlgn="base" hangingPunct="1" indent="-273050" lvl="1" marL="638175">
              <a:lnSpc>
                <a:spcPct val="90000"/>
              </a:lnSpc>
              <a:spcBef>
                <a:spcPct val="20000"/>
              </a:spcBef>
              <a:spcAft>
                <a:spcPct val="0"/>
              </a:spcAft>
              <a:buSzPct val="100000"/>
              <a:buFontTx/>
              <a:buChar char="–"/>
            </a:pPr>
            <a:r>
              <a:rPr altLang="en-US" baseline="0" sz="2400" lang="en-US" u="none">
                <a:solidFill>
                  <a:srgbClr val="000000"/>
                </a:solidFill>
                <a:latin typeface="Times New Roman" pitchFamily="18" charset="0"/>
                <a:ea typeface="Times New Roman" pitchFamily="18" charset="0"/>
                <a:sym typeface="Arial" pitchFamily="0" charset="0"/>
              </a:rPr>
              <a:t>Nocturia..urinating at night</a:t>
            </a:r>
          </a:p>
          <a:p>
            <a:pPr algn="l" eaLnBrk="1" fontAlgn="base" hangingPunct="1" indent="-342900" latinLnBrk="1" lvl="0" marL="342900">
              <a:lnSpc>
                <a:spcPct val="90000"/>
              </a:lnSpc>
              <a:spcBef>
                <a:spcPct val="20000"/>
              </a:spcBef>
              <a:spcAft>
                <a:spcPct val="0"/>
              </a:spcAft>
              <a:buSzPct val="100000"/>
              <a:buFontTx/>
              <a:buNone/>
            </a:pPr>
            <a:endParaRPr altLang="en-US" baseline="0" sz="2700" lang="en-US" u="none">
              <a:solidFill>
                <a:srgbClr val="000000"/>
              </a:solidFill>
              <a:latin typeface="Times New Roman" pitchFamily="18" charset="0"/>
              <a:ea typeface="Times New Roman" pitchFamily="18" charset="0"/>
              <a:sym typeface="Arial" pitchFamily="0" charset="0"/>
            </a:endParaRPr>
          </a:p>
        </p:txBody>
      </p:sp>
      <p:sp>
        <p:nvSpPr>
          <p:cNvPr id="104867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MasterSp="1">
  <p:cSld>
    <p:spTree>
      <p:nvGrpSpPr>
        <p:cNvPr id="543" name=""/>
        <p:cNvGrpSpPr/>
        <p:nvPr/>
      </p:nvGrpSpPr>
      <p:grpSpPr>
        <a:xfrm rot="0">
          <a:off x="0" y="0"/>
          <a:ext cx="0" cy="0"/>
          <a:chOff x="0" y="0"/>
          <a:chExt cx="0" cy="0"/>
        </a:xfrm>
      </p:grpSpPr>
      <p:sp>
        <p:nvSpPr>
          <p:cNvPr id="104921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14" name=""/>
          <p:cNvSpPr/>
          <p:nvPr>
            <p:ph sz="full" idx="1"/>
          </p:nvPr>
        </p:nvSpPr>
        <p:spPr>
          <a:xfrm rot="0">
            <a:off x="457200" y="381000"/>
            <a:ext cx="82296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SzPct val="100000"/>
              <a:buFontTx/>
              <a:buAutoNum type="arabicPeriod" startAt="4"/>
            </a:pPr>
            <a:r>
              <a:rPr altLang="en-US" baseline="0" b="1" sz="2500" lang="en-US" u="none">
                <a:solidFill>
                  <a:srgbClr val="000000"/>
                </a:solidFill>
                <a:latin typeface="Arial" pitchFamily="0" charset="0"/>
                <a:ea typeface="宋体" pitchFamily="0" charset="-122"/>
                <a:sym typeface="Arial" pitchFamily="0" charset="0"/>
              </a:rPr>
              <a:t>Psychological care </a:t>
            </a:r>
            <a:r>
              <a:rPr altLang="en-US" baseline="0" sz="2500" lang="en-US" u="none">
                <a:solidFill>
                  <a:srgbClr val="000000"/>
                </a:solidFill>
                <a:latin typeface="Arial" pitchFamily="0" charset="0"/>
                <a:ea typeface="宋体" pitchFamily="0" charset="-122"/>
                <a:sym typeface="Arial" pitchFamily="0" charset="0"/>
              </a:rPr>
              <a:t>– due to anxiety &amp; fear of rejection of the kidney, complications of immunosuppresive therapy ( cushing’s syndrome, diabetes, capillary fragility etc). Assess coping mechanisms.</a:t>
            </a:r>
          </a:p>
          <a:p>
            <a:pPr algn="l" eaLnBrk="1" fontAlgn="base" hangingPunct="1" indent="-514350" latinLnBrk="1" lvl="0" marL="514350">
              <a:lnSpc>
                <a:spcPct val="80000"/>
              </a:lnSpc>
              <a:spcBef>
                <a:spcPct val="20000"/>
              </a:spcBef>
              <a:spcAft>
                <a:spcPct val="0"/>
              </a:spcAft>
              <a:buSzPct val="100000"/>
              <a:buFontTx/>
              <a:buAutoNum type="arabicPeriod" startAt="4"/>
            </a:pPr>
            <a:r>
              <a:rPr altLang="en-US" baseline="0" b="1" sz="2500" lang="en-US" u="none">
                <a:solidFill>
                  <a:srgbClr val="000000"/>
                </a:solidFill>
                <a:latin typeface="Arial" pitchFamily="0" charset="0"/>
                <a:ea typeface="宋体" pitchFamily="0" charset="-122"/>
                <a:sym typeface="Arial" pitchFamily="0" charset="0"/>
              </a:rPr>
              <a:t>Monitoring and managing potential complications associated with surgical procedure</a:t>
            </a:r>
            <a:r>
              <a:rPr altLang="en-US" baseline="0" sz="2500" lang="en-US" u="none">
                <a:solidFill>
                  <a:srgbClr val="000000"/>
                </a:solidFill>
                <a:latin typeface="Arial" pitchFamily="0" charset="0"/>
                <a:ea typeface="宋体" pitchFamily="0" charset="-122"/>
                <a:sym typeface="Arial" pitchFamily="0" charset="0"/>
              </a:rPr>
              <a:t>. Prevent their occurrence by breathing exercises, early ambulation, care of incision site.</a:t>
            </a:r>
          </a:p>
          <a:p>
            <a:pPr algn="l" eaLnBrk="1" fontAlgn="base" hangingPunct="1" indent="-514350" latinLnBrk="1" lvl="0" marL="514350">
              <a:lnSpc>
                <a:spcPct val="80000"/>
              </a:lnSpc>
              <a:spcBef>
                <a:spcPct val="20000"/>
              </a:spcBef>
              <a:spcAft>
                <a:spcPct val="0"/>
              </a:spcAft>
              <a:buSzPct val="100000"/>
              <a:buFontTx/>
              <a:buAutoNum type="arabicPeriod" startAt="4"/>
            </a:pPr>
            <a:r>
              <a:rPr altLang="en-US" baseline="0" b="1" sz="2500" lang="en-US" u="none">
                <a:solidFill>
                  <a:srgbClr val="000000"/>
                </a:solidFill>
                <a:latin typeface="Arial" pitchFamily="0" charset="0"/>
                <a:ea typeface="宋体" pitchFamily="0" charset="-122"/>
                <a:sym typeface="Arial" pitchFamily="0" charset="0"/>
              </a:rPr>
              <a:t>Teaching self care </a:t>
            </a:r>
            <a:r>
              <a:rPr altLang="en-US" baseline="0" sz="2500" lang="en-US" u="none">
                <a:solidFill>
                  <a:srgbClr val="000000"/>
                </a:solidFill>
                <a:latin typeface="Arial" pitchFamily="0" charset="0"/>
                <a:ea typeface="宋体" pitchFamily="0" charset="-122"/>
                <a:sym typeface="Arial" pitchFamily="0" charset="0"/>
              </a:rPr>
              <a:t>– importance of continuing with immunosuppresants, signs &amp; symptoms of transplant rejection, infection or adverse effects of immunosuppressive drugs ( decreased urine output, weight gain, fever, respiratory distress)</a:t>
            </a:r>
          </a:p>
          <a:p>
            <a:pPr algn="l" fontAlgn="base" indent="-514350" lvl="0" marL="514350">
              <a:lnSpc>
                <a:spcPct val="80000"/>
              </a:lnSpc>
              <a:spcBef>
                <a:spcPct val="20000"/>
              </a:spcBef>
              <a:spcAft>
                <a:spcPct val="0"/>
              </a:spcAft>
              <a:buSzPct val="100000"/>
              <a:buFont typeface="Wingdings" pitchFamily="2" charset="2"/>
              <a:buChar char=""/>
            </a:pPr>
            <a:r>
              <a:rPr altLang="en-US" baseline="0" sz="2500" lang="en-US" u="none">
                <a:solidFill>
                  <a:srgbClr val="000000"/>
                </a:solidFill>
                <a:latin typeface="Arial" pitchFamily="0" charset="0"/>
                <a:ea typeface="宋体" pitchFamily="0" charset="-122"/>
                <a:sym typeface="Arial" pitchFamily="0" charset="0"/>
              </a:rPr>
              <a:t>Teach on importance of follow up.</a:t>
            </a:r>
          </a:p>
          <a:p>
            <a:pPr algn="l" fontAlgn="base" indent="-514350" lvl="0" marL="514350">
              <a:lnSpc>
                <a:spcPct val="80000"/>
              </a:lnSpc>
              <a:spcBef>
                <a:spcPct val="20000"/>
              </a:spcBef>
              <a:spcAft>
                <a:spcPct val="0"/>
              </a:spcAft>
              <a:buSzPct val="100000"/>
              <a:buFont typeface="Wingdings" pitchFamily="2" charset="2"/>
              <a:buChar char=""/>
            </a:pPr>
            <a:r>
              <a:rPr altLang="en-US" baseline="0" sz="2500" lang="en-US" u="none">
                <a:solidFill>
                  <a:srgbClr val="000000"/>
                </a:solidFill>
                <a:latin typeface="Arial" pitchFamily="0" charset="0"/>
                <a:ea typeface="宋体" pitchFamily="0" charset="-122"/>
                <a:sym typeface="Arial" pitchFamily="0" charset="0"/>
              </a:rPr>
              <a:t>Instruct on diet, medication, fluids, daily weight measurement, management of intake – output, infection prevention, resumption of activity</a:t>
            </a:r>
          </a:p>
          <a:p>
            <a:pPr algn="l" eaLnBrk="1" fontAlgn="base" hangingPunct="1" indent="-514350" lvl="0" marL="51435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21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showMasterSp="1">
  <p:cSld>
    <p:spTree>
      <p:nvGrpSpPr>
        <p:cNvPr id="544" name=""/>
        <p:cNvGrpSpPr/>
        <p:nvPr/>
      </p:nvGrpSpPr>
      <p:grpSpPr>
        <a:xfrm rot="0">
          <a:off x="0" y="0"/>
          <a:ext cx="0" cy="0"/>
          <a:chOff x="0" y="0"/>
          <a:chExt cx="0" cy="0"/>
        </a:xfrm>
      </p:grpSpPr>
      <p:sp>
        <p:nvSpPr>
          <p:cNvPr id="104921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17" name=""/>
          <p:cNvSpPr/>
          <p:nvPr>
            <p:ph sz="full" idx="1"/>
          </p:nvPr>
        </p:nvSpPr>
        <p:spPr>
          <a:xfrm rot="0">
            <a:off x="152400" y="304800"/>
            <a:ext cx="8534400" cy="6019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3100" lang="sw-KE" u="none">
                <a:solidFill>
                  <a:srgbClr val="000000"/>
                </a:solidFill>
                <a:latin typeface="Times New Roman" pitchFamily="18" charset="0"/>
                <a:ea typeface="Times New Roman" pitchFamily="18" charset="0"/>
                <a:sym typeface="Arial" pitchFamily="0" charset="0"/>
              </a:rPr>
              <a:t>Complications </a:t>
            </a:r>
          </a:p>
          <a:p>
            <a:pPr algn="l" eaLnBrk="1" fontAlgn="base" hangingPunct="1" indent="-342900" latinLnBrk="1" lvl="0" marL="342900">
              <a:lnSpc>
                <a:spcPct val="90000"/>
              </a:lnSpc>
              <a:spcBef>
                <a:spcPct val="20000"/>
              </a:spcBef>
              <a:spcAft>
                <a:spcPct val="0"/>
              </a:spcAft>
              <a:buSzPct val="100000"/>
              <a:buFontTx/>
              <a:buNone/>
            </a:pPr>
            <a:r>
              <a:rPr altLang="en-US" baseline="0" b="1" sz="3100" lang="sw-KE" u="none">
                <a:solidFill>
                  <a:srgbClr val="000000"/>
                </a:solidFill>
                <a:latin typeface="Times New Roman" pitchFamily="18" charset="0"/>
                <a:ea typeface="Times New Roman" pitchFamily="18" charset="0"/>
                <a:sym typeface="Arial" pitchFamily="0" charset="0"/>
              </a:rPr>
              <a:t>Transplant Rejection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Renal graft rejection and failure may occur within 24 hours (hyperacute), 3 to 14 days (acute)  or after many years (chronic).</a:t>
            </a:r>
          </a:p>
          <a:p>
            <a:pPr algn="l" eaLnBrk="1" fontAlgn="base" hangingPunct="1" indent="-342900" latinLnBrk="1" lvl="0" marL="342900">
              <a:lnSpc>
                <a:spcPct val="90000"/>
              </a:lnSpc>
              <a:spcBef>
                <a:spcPct val="20000"/>
              </a:spcBef>
              <a:spcAft>
                <a:spcPct val="0"/>
              </a:spcAft>
              <a:buSzPct val="100000"/>
              <a:buFontTx/>
              <a:buNone/>
            </a:pPr>
            <a:r>
              <a:rPr altLang="en-US" baseline="0" b="1" sz="2700" lang="en-US" u="none">
                <a:solidFill>
                  <a:srgbClr val="000000"/>
                </a:solidFill>
                <a:latin typeface="Times New Roman" pitchFamily="18" charset="0"/>
                <a:ea typeface="Times New Roman" pitchFamily="18" charset="0"/>
                <a:sym typeface="Arial" pitchFamily="0" charset="0"/>
              </a:rPr>
              <a:t>Signs and symptoms of rejection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Ultrasonography indicates enlargement of the kidney;</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P</a:t>
            </a:r>
            <a:r>
              <a:rPr altLang="en-US" baseline="0" sz="2700" lang="en-US" u="none">
                <a:solidFill>
                  <a:srgbClr val="000000"/>
                </a:solidFill>
                <a:latin typeface="Times New Roman" pitchFamily="18" charset="0"/>
                <a:ea typeface="Times New Roman" pitchFamily="18" charset="0"/>
                <a:sym typeface="Arial" pitchFamily="0" charset="0"/>
              </a:rPr>
              <a:t>ercutaneous renal biopsy (most reliable) and x-ray techniques are used to evaluate transplant rejection</a:t>
            </a:r>
          </a:p>
          <a:p>
            <a:pPr algn="l" eaLnBrk="1" fontAlgn="base" hangingPunct="1" indent="-342900" lvl="0" marL="342900">
              <a:lnSpc>
                <a:spcPct val="90000"/>
              </a:lnSpc>
              <a:spcBef>
                <a:spcPct val="20000"/>
              </a:spcBef>
              <a:spcAft>
                <a:spcPct val="0"/>
              </a:spcAft>
              <a:buSzPct val="100000"/>
              <a:buFontTx/>
              <a:buChar char="•"/>
            </a:pPr>
            <a:r>
              <a:rPr altLang="en-US" baseline="0" sz="2700" lang="sw-KE" u="none">
                <a:solidFill>
                  <a:srgbClr val="000000"/>
                </a:solidFill>
                <a:latin typeface="Times New Roman" pitchFamily="18" charset="0"/>
                <a:ea typeface="Times New Roman" pitchFamily="18" charset="0"/>
                <a:sym typeface="Arial" pitchFamily="0" charset="0"/>
              </a:rPr>
              <a:t>fever </a:t>
            </a:r>
          </a:p>
          <a:p>
            <a:pPr algn="l" eaLnBrk="1" fontAlgn="base" hangingPunct="1" indent="-342900" lvl="0" marL="342900">
              <a:lnSpc>
                <a:spcPct val="90000"/>
              </a:lnSpc>
              <a:spcBef>
                <a:spcPct val="20000"/>
              </a:spcBef>
              <a:spcAft>
                <a:spcPct val="0"/>
              </a:spcAft>
              <a:buSzPct val="100000"/>
              <a:buFontTx/>
              <a:buChar char="•"/>
            </a:pPr>
            <a:r>
              <a:rPr altLang="en-US" baseline="0" sz="2700" lang="sw-KE" u="none">
                <a:solidFill>
                  <a:srgbClr val="000000"/>
                </a:solidFill>
                <a:latin typeface="Times New Roman" pitchFamily="18" charset="0"/>
                <a:ea typeface="Times New Roman" pitchFamily="18" charset="0"/>
                <a:sym typeface="Arial" pitchFamily="0" charset="0"/>
              </a:rPr>
              <a:t>tenderness over the kidney </a:t>
            </a:r>
          </a:p>
          <a:p>
            <a:pPr algn="l" eaLnBrk="1" fontAlgn="base" hangingPunct="1" indent="-342900" lvl="0" marL="342900">
              <a:lnSpc>
                <a:spcPct val="90000"/>
              </a:lnSpc>
              <a:spcBef>
                <a:spcPct val="20000"/>
              </a:spcBef>
              <a:spcAft>
                <a:spcPct val="0"/>
              </a:spcAft>
              <a:buSzPct val="100000"/>
              <a:buFontTx/>
              <a:buChar char="•"/>
            </a:pPr>
            <a:r>
              <a:rPr altLang="en-US" baseline="0" sz="2700" lang="sw-KE" u="none">
                <a:solidFill>
                  <a:srgbClr val="000000"/>
                </a:solidFill>
                <a:latin typeface="Times New Roman" pitchFamily="18" charset="0"/>
                <a:ea typeface="Times New Roman" pitchFamily="18" charset="0"/>
                <a:sym typeface="Arial" pitchFamily="0" charset="0"/>
              </a:rPr>
              <a:t>elevated blood creatinine level </a:t>
            </a:r>
          </a:p>
          <a:p>
            <a:pPr algn="l" eaLnBrk="1" fontAlgn="base" hangingPunct="1" indent="-342900" lvl="0" marL="342900">
              <a:lnSpc>
                <a:spcPct val="90000"/>
              </a:lnSpc>
              <a:spcBef>
                <a:spcPct val="20000"/>
              </a:spcBef>
              <a:spcAft>
                <a:spcPct val="0"/>
              </a:spcAft>
              <a:buSzPct val="100000"/>
              <a:buFontTx/>
              <a:buChar char="•"/>
            </a:pPr>
            <a:r>
              <a:rPr altLang="en-US" baseline="0" sz="2700" lang="sw-KE" u="none">
                <a:solidFill>
                  <a:srgbClr val="000000"/>
                </a:solidFill>
                <a:latin typeface="Times New Roman" pitchFamily="18" charset="0"/>
                <a:ea typeface="Times New Roman" pitchFamily="18" charset="0"/>
                <a:sym typeface="Arial" pitchFamily="0" charset="0"/>
              </a:rPr>
              <a:t>high blood pressure </a:t>
            </a:r>
          </a:p>
          <a:p>
            <a:pPr algn="l" eaLnBrk="1" fontAlgn="base" hangingPunct="1" indent="-342900" lvl="0" marL="342900">
              <a:lnSpc>
                <a:spcPct val="90000"/>
              </a:lnSpc>
              <a:spcBef>
                <a:spcPct val="20000"/>
              </a:spcBef>
              <a:spcAft>
                <a:spcPct val="0"/>
              </a:spcAft>
              <a:buSzPct val="100000"/>
              <a:buFontTx/>
              <a:buChar char="•"/>
            </a:pPr>
            <a:endParaRPr altLang="en-US" baseline="0" sz="2700"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1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showMasterSp="1">
  <p:cSld>
    <p:spTree>
      <p:nvGrpSpPr>
        <p:cNvPr id="545" name=""/>
        <p:cNvGrpSpPr/>
        <p:nvPr/>
      </p:nvGrpSpPr>
      <p:grpSpPr>
        <a:xfrm rot="0">
          <a:off x="0" y="0"/>
          <a:ext cx="0" cy="0"/>
          <a:chOff x="0" y="0"/>
          <a:chExt cx="0" cy="0"/>
        </a:xfrm>
      </p:grpSpPr>
      <p:sp>
        <p:nvSpPr>
          <p:cNvPr id="104921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20" name=""/>
          <p:cNvSpPr/>
          <p:nvPr>
            <p:ph sz="full" idx="1"/>
          </p:nvPr>
        </p:nvSpPr>
        <p:spPr>
          <a:xfrm rot="0">
            <a:off x="152400" y="304800"/>
            <a:ext cx="87630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2800" lang="sw-KE" u="none">
                <a:solidFill>
                  <a:srgbClr val="000000"/>
                </a:solidFill>
                <a:latin typeface="Times New Roman" pitchFamily="18" charset="0"/>
                <a:ea typeface="Times New Roman" pitchFamily="18" charset="0"/>
                <a:sym typeface="Arial" pitchFamily="0" charset="0"/>
              </a:rPr>
              <a:t>Preventing Transplant Rejection</a:t>
            </a:r>
            <a:r>
              <a:rPr altLang="en-US" baseline="0" sz="2800" lang="sw-KE" u="none">
                <a:solidFill>
                  <a:srgbClr val="000000"/>
                </a:solidFill>
                <a:latin typeface="Times New Roman" pitchFamily="18" charset="0"/>
                <a:ea typeface="Times New Roman" pitchFamily="18" charset="0"/>
                <a:sym typeface="Arial" pitchFamily="0" charset="0"/>
              </a:rPr>
              <a:t>.</a:t>
            </a:r>
          </a:p>
          <a:p>
            <a:pPr algn="l" eaLnBrk="1" fontAlgn="base" hangingPunct="1" indent="-342900" latinLnBrk="1" lvl="0" marL="342900">
              <a:lnSpc>
                <a:spcPct val="100000"/>
              </a:lnSpc>
              <a:spcBef>
                <a:spcPct val="20000"/>
              </a:spcBef>
              <a:spcAft>
                <a:spcPct val="0"/>
              </a:spcAft>
              <a:buSzPct val="100000"/>
              <a:buFontTx/>
              <a:buNone/>
            </a:pPr>
            <a:r>
              <a:rPr altLang="en-US" baseline="0" sz="2800" lang="sw-KE" u="none">
                <a:solidFill>
                  <a:srgbClr val="000000"/>
                </a:solidFill>
                <a:latin typeface="Times New Roman" pitchFamily="18" charset="0"/>
                <a:ea typeface="Times New Roman" pitchFamily="18" charset="0"/>
                <a:sym typeface="Arial" pitchFamily="0" charset="0"/>
              </a:rPr>
              <a:t>The anti-rejection medications most commonly used include:</a:t>
            </a:r>
          </a:p>
          <a:p>
            <a:pPr algn="l" eaLnBrk="1" fontAlgn="base" hangingPunct="1" indent="-342900" lvl="0" marL="342900">
              <a:lnSpc>
                <a:spcPct val="10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cyclosporine </a:t>
            </a:r>
          </a:p>
          <a:p>
            <a:pPr algn="l" eaLnBrk="1" fontAlgn="base" hangingPunct="1" indent="-342900" lvl="0" marL="342900">
              <a:lnSpc>
                <a:spcPct val="10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tacrolimus </a:t>
            </a:r>
          </a:p>
          <a:p>
            <a:pPr algn="l" eaLnBrk="1" fontAlgn="base" hangingPunct="1" indent="-342900" lvl="0" marL="342900">
              <a:lnSpc>
                <a:spcPct val="10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azathioprine </a:t>
            </a:r>
          </a:p>
          <a:p>
            <a:pPr algn="l" eaLnBrk="1" fontAlgn="base" hangingPunct="1" indent="-342900" lvl="0" marL="342900">
              <a:lnSpc>
                <a:spcPct val="10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mycophenolate mofetil </a:t>
            </a:r>
          </a:p>
          <a:p>
            <a:pPr algn="l" eaLnBrk="1" fontAlgn="base" hangingPunct="1" indent="-342900" lvl="0" marL="342900">
              <a:lnSpc>
                <a:spcPct val="10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prednisone </a:t>
            </a:r>
          </a:p>
          <a:p>
            <a:pPr algn="l" eaLnBrk="1" fontAlgn="base" hangingPunct="1" indent="-342900" lvl="0" marL="342900">
              <a:lnSpc>
                <a:spcPct val="10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antithymocyte Ig (ATGAM)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2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showMasterSp="1">
  <p:cSld>
    <p:spTree>
      <p:nvGrpSpPr>
        <p:cNvPr id="546" name=""/>
        <p:cNvGrpSpPr/>
        <p:nvPr/>
      </p:nvGrpSpPr>
      <p:grpSpPr>
        <a:xfrm rot="0">
          <a:off x="0" y="0"/>
          <a:ext cx="0" cy="0"/>
          <a:chOff x="0" y="0"/>
          <a:chExt cx="0" cy="0"/>
        </a:xfrm>
      </p:grpSpPr>
      <p:sp>
        <p:nvSpPr>
          <p:cNvPr id="104922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Other complications</a:t>
            </a:r>
          </a:p>
        </p:txBody>
      </p:sp>
      <p:sp>
        <p:nvSpPr>
          <p:cNvPr id="1049223"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Surgical Complications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Early Anuria &amp; Oluguria</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Acute Tubuler Necrosis (ATN)</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Others</a:t>
            </a:r>
          </a:p>
          <a:p>
            <a:pPr algn="l" eaLnBrk="1" fontAlgn="base" hangingPunct="1" indent="-285750" lvl="1" marL="74295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Infections</a:t>
            </a:r>
          </a:p>
          <a:p>
            <a:pPr algn="l" eaLnBrk="1" fontAlgn="base" hangingPunct="1" indent="-285750" lvl="1" marL="74295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Tumors,</a:t>
            </a:r>
          </a:p>
          <a:p>
            <a:pPr algn="l" eaLnBrk="1" fontAlgn="base" hangingPunct="1" indent="-285750" lvl="1" marL="74295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Hepatitis,</a:t>
            </a:r>
          </a:p>
          <a:p>
            <a:pPr algn="l" eaLnBrk="1" fontAlgn="base" hangingPunct="1" indent="-285750" lvl="1" marL="74295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Diabetes</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wound infection</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2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MasterSp="1">
  <p:cSld>
    <p:spTree>
      <p:nvGrpSpPr>
        <p:cNvPr id="547" name=""/>
        <p:cNvGrpSpPr/>
        <p:nvPr/>
      </p:nvGrpSpPr>
      <p:grpSpPr>
        <a:xfrm rot="0">
          <a:off x="0" y="0"/>
          <a:ext cx="0" cy="0"/>
          <a:chOff x="0" y="0"/>
          <a:chExt cx="0" cy="0"/>
        </a:xfrm>
      </p:grpSpPr>
      <p:pic>
        <p:nvPicPr>
          <p:cNvPr id="2097177" name=""/>
          <p:cNvPicPr>
            <a:picLocks/>
          </p:cNvPicPr>
          <p:nvPr>
            <p:ph type="title" sz="full" idx="0"/>
          </p:nvPr>
        </p:nvPicPr>
        <p:blipFill>
          <a:blip xmlns:r="http://schemas.openxmlformats.org/officeDocument/2006/relationships" r:embed="rId1"/>
          <a:srcRect l="0" t="0" r="0" b="0"/>
          <a:stretch>
            <a:fillRect/>
          </a:stretch>
        </p:blipFill>
        <p:spPr>
          <a:xfrm rot="0">
            <a:off x="450850" y="-225425"/>
            <a:ext cx="8242300" cy="1652587"/>
          </a:xfrm>
          <a:prstGeom prst="rect"/>
          <a:noFill/>
          <a:ln>
            <a:noFill/>
          </a:ln>
        </p:spPr>
      </p:pic>
      <p:sp>
        <p:nvSpPr>
          <p:cNvPr id="1049225" name=""/>
          <p:cNvSpPr/>
          <p:nvPr>
            <p:ph sz="full" idx="1"/>
          </p:nvPr>
        </p:nvSpPr>
        <p:spPr>
          <a:xfrm rot="0">
            <a:off x="228600" y="1219200"/>
            <a:ext cx="8686800" cy="5638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KIDNEY STONES/ UROLITHIASIS/NEPHROLITHIASIS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It refers to the presence of </a:t>
            </a:r>
            <a:r>
              <a:rPr altLang="en-US" baseline="0" b="1" sz="2500" lang="en-US" u="none">
                <a:solidFill>
                  <a:srgbClr val="000000"/>
                </a:solidFill>
                <a:latin typeface="Arial" pitchFamily="0" charset="0"/>
                <a:ea typeface="宋体" pitchFamily="0" charset="-122"/>
                <a:sym typeface="Arial" pitchFamily="0" charset="0"/>
              </a:rPr>
              <a:t>calculi (stones) </a:t>
            </a:r>
            <a:r>
              <a:rPr altLang="en-US" baseline="0" sz="2500" lang="en-US" u="none">
                <a:solidFill>
                  <a:srgbClr val="000000"/>
                </a:solidFill>
                <a:latin typeface="Arial" pitchFamily="0" charset="0"/>
                <a:ea typeface="宋体" pitchFamily="0" charset="-122"/>
                <a:sym typeface="Arial" pitchFamily="0" charset="0"/>
              </a:rPr>
              <a:t>in the urinary system. </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Calculi is a mass of precipitated material derived from mineral salts &amp; acids due to super saturation.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Kidney stones may form anywhere from the kidney to the bladder &amp; vary in size from minute granular deposits, the size of sand &amp; gravel to bladder stones as large as an </a:t>
            </a:r>
            <a:r>
              <a:rPr altLang="en-US" baseline="0" b="1" sz="2500" lang="en-US" u="none">
                <a:solidFill>
                  <a:srgbClr val="000000"/>
                </a:solidFill>
                <a:latin typeface="Arial" pitchFamily="0" charset="0"/>
                <a:ea typeface="宋体" pitchFamily="0" charset="-122"/>
                <a:sym typeface="Arial" pitchFamily="0" charset="0"/>
              </a:rPr>
              <a:t>orange!!!!</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About 75% of renal stones are </a:t>
            </a:r>
            <a:r>
              <a:rPr altLang="en-US" baseline="0" b="1" sz="2500" lang="en-US" u="none">
                <a:solidFill>
                  <a:srgbClr val="000000"/>
                </a:solidFill>
                <a:latin typeface="Arial" pitchFamily="0" charset="0"/>
                <a:ea typeface="宋体" pitchFamily="0" charset="-122"/>
                <a:sym typeface="Arial" pitchFamily="0" charset="0"/>
              </a:rPr>
              <a:t>calcium based </a:t>
            </a:r>
            <a:r>
              <a:rPr altLang="en-US" baseline="0" sz="2500" lang="en-US" u="none">
                <a:solidFill>
                  <a:srgbClr val="000000"/>
                </a:solidFill>
                <a:latin typeface="Arial" pitchFamily="0" charset="0"/>
                <a:ea typeface="宋体" pitchFamily="0" charset="-122"/>
                <a:sym typeface="Arial" pitchFamily="0" charset="0"/>
              </a:rPr>
              <a:t>(Ca oxalate, Ca phosphate, uric acid or Mg phosphate)</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Predisposing factors:</a:t>
            </a:r>
          </a:p>
          <a:p>
            <a:pPr algn="l" eaLnBrk="1" fontAlgn="base" hangingPunct="1" indent="-342900" lvl="0" marL="342900">
              <a:lnSpc>
                <a:spcPct val="80000"/>
              </a:lnSpc>
              <a:spcBef>
                <a:spcPct val="20000"/>
              </a:spcBef>
              <a:spcAft>
                <a:spcPct val="0"/>
              </a:spcAft>
              <a:buSzPct val="100000"/>
              <a:buFontTx/>
              <a:buChar char="•"/>
            </a:pPr>
            <a:r>
              <a:rPr altLang="en-US" baseline="0" b="1" sz="2500" lang="en-US" u="none">
                <a:solidFill>
                  <a:srgbClr val="000000"/>
                </a:solidFill>
                <a:latin typeface="Arial" pitchFamily="0" charset="0"/>
                <a:ea typeface="宋体" pitchFamily="0" charset="-122"/>
                <a:sym typeface="Arial" pitchFamily="0" charset="0"/>
              </a:rPr>
              <a:t>Age</a:t>
            </a:r>
            <a:r>
              <a:rPr altLang="en-US" baseline="0" sz="2500" lang="en-US" u="none">
                <a:solidFill>
                  <a:srgbClr val="000000"/>
                </a:solidFill>
                <a:latin typeface="Arial" pitchFamily="0" charset="0"/>
                <a:ea typeface="宋体" pitchFamily="0" charset="-122"/>
                <a:sym typeface="Arial" pitchFamily="0" charset="0"/>
              </a:rPr>
              <a:t>- common between the </a:t>
            </a:r>
            <a:r>
              <a:rPr altLang="en-US" baseline="0" sz="2200" lang="en-US" u="none">
                <a:solidFill>
                  <a:srgbClr val="000000"/>
                </a:solidFill>
                <a:latin typeface="Arial" pitchFamily="0" charset="0"/>
                <a:ea typeface="宋体" pitchFamily="0" charset="-122"/>
                <a:sym typeface="Arial" pitchFamily="0" charset="0"/>
              </a:rPr>
              <a:t>3</a:t>
            </a:r>
            <a:r>
              <a:rPr altLang="en-US" baseline="30000" sz="2200" lang="en-US" u="none">
                <a:solidFill>
                  <a:srgbClr val="000000"/>
                </a:solidFill>
                <a:latin typeface="Arial" pitchFamily="0" charset="0"/>
                <a:ea typeface="宋体" pitchFamily="0" charset="-122"/>
                <a:sym typeface="Arial" pitchFamily="0" charset="0"/>
              </a:rPr>
              <a:t>rd</a:t>
            </a:r>
            <a:r>
              <a:rPr altLang="en-US" baseline="0" sz="2200" lang="en-US" u="none">
                <a:solidFill>
                  <a:srgbClr val="000000"/>
                </a:solidFill>
                <a:latin typeface="Arial" pitchFamily="0" charset="0"/>
                <a:ea typeface="宋体" pitchFamily="0" charset="-122"/>
                <a:sym typeface="Arial" pitchFamily="0" charset="0"/>
              </a:rPr>
              <a:t> – 5</a:t>
            </a:r>
            <a:r>
              <a:rPr altLang="en-US" baseline="30000" sz="2200" lang="en-US" u="none">
                <a:solidFill>
                  <a:srgbClr val="000000"/>
                </a:solidFill>
                <a:latin typeface="Arial" pitchFamily="0" charset="0"/>
                <a:ea typeface="宋体" pitchFamily="0" charset="-122"/>
                <a:sym typeface="Arial" pitchFamily="0" charset="0"/>
              </a:rPr>
              <a:t>th</a:t>
            </a:r>
            <a:r>
              <a:rPr altLang="en-US" baseline="0" sz="2500" lang="en-US" u="none">
                <a:solidFill>
                  <a:srgbClr val="000000"/>
                </a:solidFill>
                <a:latin typeface="Arial" pitchFamily="0" charset="0"/>
                <a:ea typeface="宋体" pitchFamily="0" charset="-122"/>
                <a:sym typeface="Arial" pitchFamily="0" charset="0"/>
              </a:rPr>
              <a:t> decade of life.</a:t>
            </a:r>
          </a:p>
          <a:p>
            <a:pPr algn="l" eaLnBrk="1" fontAlgn="base" hangingPunct="1" indent="-342900" lvl="0" marL="342900">
              <a:lnSpc>
                <a:spcPct val="80000"/>
              </a:lnSpc>
              <a:spcBef>
                <a:spcPct val="20000"/>
              </a:spcBef>
              <a:spcAft>
                <a:spcPct val="0"/>
              </a:spcAft>
              <a:buSzPct val="100000"/>
              <a:buFontTx/>
              <a:buChar char="•"/>
            </a:pPr>
            <a:r>
              <a:rPr altLang="en-US" baseline="0" b="1" sz="2500" lang="en-US" u="none">
                <a:solidFill>
                  <a:srgbClr val="000000"/>
                </a:solidFill>
                <a:latin typeface="Arial" pitchFamily="0" charset="0"/>
                <a:ea typeface="宋体" pitchFamily="0" charset="-122"/>
                <a:sym typeface="Arial" pitchFamily="0" charset="0"/>
              </a:rPr>
              <a:t>Lifestyle</a:t>
            </a:r>
            <a:r>
              <a:rPr altLang="en-US" baseline="0" sz="2500" lang="en-US" u="none">
                <a:solidFill>
                  <a:srgbClr val="000000"/>
                </a:solidFill>
                <a:latin typeface="Arial" pitchFamily="0" charset="0"/>
                <a:ea typeface="宋体" pitchFamily="0" charset="-122"/>
                <a:sym typeface="Arial" pitchFamily="0" charset="0"/>
              </a:rPr>
              <a:t>- sedentary lifestyle causes slowing of renal drainage.</a:t>
            </a: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22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MasterSp="1">
  <p:cSld>
    <p:spTree>
      <p:nvGrpSpPr>
        <p:cNvPr id="548" name=""/>
        <p:cNvGrpSpPr/>
        <p:nvPr/>
      </p:nvGrpSpPr>
      <p:grpSpPr>
        <a:xfrm rot="0">
          <a:off x="0" y="0"/>
          <a:ext cx="0" cy="0"/>
          <a:chOff x="0" y="0"/>
          <a:chExt cx="0" cy="0"/>
        </a:xfrm>
      </p:grpSpPr>
      <p:sp>
        <p:nvSpPr>
          <p:cNvPr id="104922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28" name=""/>
          <p:cNvSpPr/>
          <p:nvPr>
            <p:ph sz="full" idx="1"/>
          </p:nvPr>
        </p:nvSpPr>
        <p:spPr>
          <a:xfrm rot="0">
            <a:off x="228600" y="381000"/>
            <a:ext cx="86106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vl="0" marL="514350">
              <a:lnSpc>
                <a:spcPct val="80000"/>
              </a:lnSpc>
              <a:spcBef>
                <a:spcPct val="20000"/>
              </a:spcBef>
              <a:spcAft>
                <a:spcPct val="0"/>
              </a:spcAft>
              <a:buSzPct val="100000"/>
              <a:buFontTx/>
              <a:buAutoNum type="arabicPeriod" startAt="1"/>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514350" lvl="0" marL="514350">
              <a:lnSpc>
                <a:spcPct val="80000"/>
              </a:lnSpc>
              <a:spcBef>
                <a:spcPct val="20000"/>
              </a:spcBef>
              <a:spcAft>
                <a:spcPct val="0"/>
              </a:spcAft>
              <a:buSzPct val="100000"/>
              <a:buFontTx/>
              <a:buChar char="•"/>
            </a:pPr>
            <a:r>
              <a:rPr altLang="en-US" baseline="0" b="1" sz="2700" lang="en-US" u="none">
                <a:solidFill>
                  <a:srgbClr val="000000"/>
                </a:solidFill>
                <a:latin typeface="Arial" pitchFamily="0" charset="0"/>
                <a:ea typeface="宋体" pitchFamily="0" charset="-122"/>
                <a:sym typeface="Arial" pitchFamily="0" charset="0"/>
              </a:rPr>
              <a:t>Hypercalcemia</a:t>
            </a:r>
            <a:r>
              <a:rPr altLang="en-US" baseline="0" sz="2700" lang="en-US" u="none">
                <a:solidFill>
                  <a:srgbClr val="000000"/>
                </a:solidFill>
                <a:latin typeface="Arial" pitchFamily="0" charset="0"/>
                <a:ea typeface="宋体" pitchFamily="0" charset="-122"/>
                <a:sym typeface="Arial" pitchFamily="0" charset="0"/>
              </a:rPr>
              <a:t>- abnormally high concentrations of blood calcium compounds. </a:t>
            </a:r>
          </a:p>
          <a:p>
            <a:pPr algn="l" eaLnBrk="1" fontAlgn="base" hangingPunct="1" indent="-514350" lvl="0" marL="514350">
              <a:lnSpc>
                <a:spcPct val="80000"/>
              </a:lnSpc>
              <a:spcBef>
                <a:spcPct val="20000"/>
              </a:spcBef>
              <a:spcAft>
                <a:spcPct val="0"/>
              </a:spcAft>
              <a:buSzPct val="100000"/>
              <a:buFontTx/>
              <a:buChar char="•"/>
            </a:pPr>
            <a:r>
              <a:rPr altLang="en-US" baseline="0" b="1" sz="2700" lang="en-US" u="none">
                <a:solidFill>
                  <a:srgbClr val="000000"/>
                </a:solidFill>
                <a:latin typeface="Arial" pitchFamily="0" charset="0"/>
                <a:ea typeface="宋体" pitchFamily="0" charset="-122"/>
                <a:sym typeface="Arial" pitchFamily="0" charset="0"/>
              </a:rPr>
              <a:t>Hypercalciuria-</a:t>
            </a:r>
            <a:r>
              <a:rPr altLang="en-US" baseline="0" sz="2700" lang="en-US" u="none">
                <a:solidFill>
                  <a:srgbClr val="000000"/>
                </a:solidFill>
                <a:latin typeface="Arial" pitchFamily="0" charset="0"/>
                <a:ea typeface="宋体" pitchFamily="0" charset="-122"/>
                <a:sym typeface="Arial" pitchFamily="0" charset="0"/>
              </a:rPr>
              <a:t> abnormally high amounts of calcium in urine. Both can result due to </a:t>
            </a:r>
            <a:r>
              <a:rPr altLang="en-US" baseline="0" b="1" sz="2700" i="1" lang="en-US" u="none">
                <a:solidFill>
                  <a:srgbClr val="000000"/>
                </a:solidFill>
                <a:latin typeface="Arial" pitchFamily="0" charset="0"/>
                <a:ea typeface="宋体" pitchFamily="0" charset="-122"/>
                <a:sym typeface="Arial" pitchFamily="0" charset="0"/>
              </a:rPr>
              <a:t>hyperthyroidism or excessive Vit D intake, excessive intake of milk</a:t>
            </a:r>
          </a:p>
          <a:p>
            <a:pPr algn="l" eaLnBrk="1" fontAlgn="base" hangingPunct="1" indent="-514350" lvl="0" marL="514350">
              <a:lnSpc>
                <a:spcPct val="80000"/>
              </a:lnSpc>
              <a:spcBef>
                <a:spcPct val="20000"/>
              </a:spcBef>
              <a:spcAft>
                <a:spcPct val="0"/>
              </a:spcAft>
              <a:buSzPct val="100000"/>
              <a:buFontTx/>
              <a:buChar char="•"/>
            </a:pPr>
            <a:r>
              <a:rPr altLang="en-US" baseline="0" b="1" sz="2700" lang="en-US" u="none">
                <a:solidFill>
                  <a:srgbClr val="000000"/>
                </a:solidFill>
                <a:latin typeface="Arial" pitchFamily="0" charset="0"/>
                <a:ea typeface="宋体" pitchFamily="0" charset="-122"/>
                <a:sym typeface="Arial" pitchFamily="0" charset="0"/>
              </a:rPr>
              <a:t>Overdosage of ascorbic acid </a:t>
            </a:r>
            <a:r>
              <a:rPr altLang="en-US" baseline="0" sz="2700" lang="en-US" u="none">
                <a:solidFill>
                  <a:srgbClr val="000000"/>
                </a:solidFill>
                <a:latin typeface="Arial" pitchFamily="0" charset="0"/>
                <a:ea typeface="宋体" pitchFamily="0" charset="-122"/>
                <a:sym typeface="Arial" pitchFamily="0" charset="0"/>
              </a:rPr>
              <a:t>(vitamin C) as it promotes secretion of oxalic acid and oxalates.</a:t>
            </a:r>
          </a:p>
          <a:p>
            <a:pPr algn="l" eaLnBrk="1" fontAlgn="base" hangingPunct="1" indent="-514350" lvl="0" marL="514350">
              <a:lnSpc>
                <a:spcPct val="80000"/>
              </a:lnSpc>
              <a:spcBef>
                <a:spcPct val="20000"/>
              </a:spcBef>
              <a:spcAft>
                <a:spcPct val="0"/>
              </a:spcAft>
              <a:buSzPct val="100000"/>
              <a:buFontTx/>
              <a:buChar char="•"/>
            </a:pPr>
            <a:r>
              <a:rPr altLang="en-US" baseline="0" b="1" sz="2700" lang="en-US" u="none">
                <a:solidFill>
                  <a:srgbClr val="000000"/>
                </a:solidFill>
                <a:latin typeface="Arial" pitchFamily="0" charset="0"/>
                <a:ea typeface="宋体" pitchFamily="0" charset="-122"/>
                <a:sym typeface="Arial" pitchFamily="0" charset="0"/>
              </a:rPr>
              <a:t>Hyperuricosuria</a:t>
            </a:r>
            <a:r>
              <a:rPr altLang="en-US" baseline="0" sz="2700" lang="en-US" u="none">
                <a:solidFill>
                  <a:srgbClr val="000000"/>
                </a:solidFill>
                <a:latin typeface="Arial" pitchFamily="0" charset="0"/>
                <a:ea typeface="宋体" pitchFamily="0" charset="-122"/>
                <a:sym typeface="Arial" pitchFamily="0" charset="0"/>
              </a:rPr>
              <a:t>- high levels of uric acid secretion in urine caused by a diet rich in </a:t>
            </a:r>
            <a:r>
              <a:rPr altLang="en-US" baseline="0" b="1" sz="2700" lang="en-US" u="none">
                <a:solidFill>
                  <a:srgbClr val="000000"/>
                </a:solidFill>
                <a:latin typeface="Arial" pitchFamily="0" charset="0"/>
                <a:ea typeface="宋体" pitchFamily="0" charset="-122"/>
                <a:sym typeface="Arial" pitchFamily="0" charset="0"/>
              </a:rPr>
              <a:t>purines </a:t>
            </a:r>
            <a:r>
              <a:rPr altLang="en-US" baseline="0" sz="2700" lang="en-US" u="none">
                <a:solidFill>
                  <a:srgbClr val="000000"/>
                </a:solidFill>
                <a:latin typeface="Arial" pitchFamily="0" charset="0"/>
                <a:ea typeface="宋体" pitchFamily="0" charset="-122"/>
                <a:sym typeface="Arial" pitchFamily="0" charset="0"/>
              </a:rPr>
              <a:t>and over production of uric acid e.g in presence of gout</a:t>
            </a:r>
          </a:p>
          <a:p>
            <a:pPr algn="l" eaLnBrk="1" fontAlgn="base" hangingPunct="1" indent="-514350" lvl="0" marL="514350">
              <a:lnSpc>
                <a:spcPct val="80000"/>
              </a:lnSpc>
              <a:spcBef>
                <a:spcPct val="20000"/>
              </a:spcBef>
              <a:spcAft>
                <a:spcPct val="0"/>
              </a:spcAft>
              <a:buSzPct val="100000"/>
              <a:buFontTx/>
              <a:buChar char="•"/>
            </a:pPr>
            <a:r>
              <a:rPr altLang="en-US" baseline="0" b="1" sz="2700" lang="en-US" u="none">
                <a:solidFill>
                  <a:srgbClr val="000000"/>
                </a:solidFill>
                <a:latin typeface="Arial" pitchFamily="0" charset="0"/>
                <a:ea typeface="宋体" pitchFamily="0" charset="-122"/>
                <a:sym typeface="Arial" pitchFamily="0" charset="0"/>
              </a:rPr>
              <a:t>Neurogenic bladder-</a:t>
            </a:r>
            <a:r>
              <a:rPr altLang="en-US" baseline="0" sz="2700" lang="en-US" u="none">
                <a:solidFill>
                  <a:srgbClr val="000000"/>
                </a:solidFill>
                <a:latin typeface="Arial" pitchFamily="0" charset="0"/>
                <a:ea typeface="宋体" pitchFamily="0" charset="-122"/>
                <a:sym typeface="Arial" pitchFamily="0" charset="0"/>
              </a:rPr>
              <a:t>--</a:t>
            </a:r>
          </a:p>
          <a:p>
            <a:pPr algn="l" eaLnBrk="1" fontAlgn="base" hangingPunct="1" indent="-514350" lvl="0" marL="514350">
              <a:lnSpc>
                <a:spcPct val="80000"/>
              </a:lnSpc>
              <a:spcBef>
                <a:spcPct val="20000"/>
              </a:spcBef>
              <a:spcAft>
                <a:spcPct val="0"/>
              </a:spcAft>
              <a:buSzPct val="100000"/>
              <a:buFontTx/>
              <a:buChar char="•"/>
            </a:pPr>
            <a:r>
              <a:rPr altLang="en-US" baseline="0" b="1" sz="2700" lang="en-US" u="none">
                <a:solidFill>
                  <a:srgbClr val="000000"/>
                </a:solidFill>
                <a:latin typeface="Arial" pitchFamily="0" charset="0"/>
                <a:ea typeface="宋体" pitchFamily="0" charset="-122"/>
                <a:sym typeface="Arial" pitchFamily="0" charset="0"/>
              </a:rPr>
              <a:t>Anatomic derangements </a:t>
            </a:r>
            <a:r>
              <a:rPr altLang="en-US" baseline="0" sz="2700" lang="en-US" u="none">
                <a:solidFill>
                  <a:srgbClr val="000000"/>
                </a:solidFill>
                <a:latin typeface="Arial" pitchFamily="0" charset="0"/>
                <a:ea typeface="宋体" pitchFamily="0" charset="-122"/>
                <a:sym typeface="Arial" pitchFamily="0" charset="0"/>
              </a:rPr>
              <a:t>e.g. polycystic kidney disease, horseshoe kidneys, chronic strictures</a:t>
            </a:r>
          </a:p>
          <a:p>
            <a:pPr algn="l" eaLnBrk="1" fontAlgn="base" hangingPunct="1" indent="-514350" lvl="0" marL="514350">
              <a:lnSpc>
                <a:spcPct val="80000"/>
              </a:lnSpc>
              <a:spcBef>
                <a:spcPct val="20000"/>
              </a:spcBef>
              <a:spcAft>
                <a:spcPct val="0"/>
              </a:spcAft>
              <a:buSzPct val="100000"/>
              <a:buFontTx/>
              <a:buChar char="•"/>
            </a:pPr>
            <a:r>
              <a:rPr altLang="en-US" baseline="0" b="1" sz="2700" lang="en-US" u="none">
                <a:solidFill>
                  <a:srgbClr val="000000"/>
                </a:solidFill>
                <a:latin typeface="Arial" pitchFamily="0" charset="0"/>
                <a:ea typeface="宋体" pitchFamily="0" charset="-122"/>
                <a:sym typeface="Arial" pitchFamily="0" charset="0"/>
              </a:rPr>
              <a:t>Medications</a:t>
            </a:r>
            <a:r>
              <a:rPr altLang="en-US" baseline="0" sz="2700" lang="en-US" u="none">
                <a:solidFill>
                  <a:srgbClr val="000000"/>
                </a:solidFill>
                <a:latin typeface="Arial" pitchFamily="0" charset="0"/>
                <a:ea typeface="宋体" pitchFamily="0" charset="-122"/>
                <a:sym typeface="Arial" pitchFamily="0" charset="0"/>
              </a:rPr>
              <a:t>- antacids, acetazolamide, Vit D, laxatives, high doses of asprin.</a:t>
            </a:r>
          </a:p>
          <a:p>
            <a:pPr algn="l" eaLnBrk="1" fontAlgn="base" hangingPunct="1" indent="-514350" lvl="0" marL="51435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514350" lvl="0" marL="51435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2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showMasterSp="1">
  <p:cSld>
    <p:spTree>
      <p:nvGrpSpPr>
        <p:cNvPr id="549" name=""/>
        <p:cNvGrpSpPr/>
        <p:nvPr/>
      </p:nvGrpSpPr>
      <p:grpSpPr>
        <a:xfrm rot="0">
          <a:off x="0" y="0"/>
          <a:ext cx="0" cy="0"/>
          <a:chOff x="0" y="0"/>
          <a:chExt cx="0" cy="0"/>
        </a:xfrm>
      </p:grpSpPr>
      <p:sp>
        <p:nvSpPr>
          <p:cNvPr id="1049230" name=""/>
          <p:cNvSpPr/>
          <p:nvPr>
            <p:ph type="title" sz="full" idx="0"/>
          </p:nvPr>
        </p:nvSpPr>
        <p:spPr>
          <a:xfrm rot="0">
            <a:off x="228600" y="228600"/>
            <a:ext cx="8229600" cy="47625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Various sites of stone formation</a:t>
            </a:r>
          </a:p>
        </p:txBody>
      </p:sp>
      <p:pic>
        <p:nvPicPr>
          <p:cNvPr id="2097178" name=""/>
          <p:cNvPicPr>
            <a:picLocks/>
          </p:cNvPicPr>
          <p:nvPr>
            <p:ph sz="full" idx="1"/>
          </p:nvPr>
        </p:nvPicPr>
        <p:blipFill>
          <a:blip xmlns:r="http://schemas.openxmlformats.org/officeDocument/2006/relationships" r:embed="rId1"/>
          <a:srcRect l="0" t="0" r="0" b="0"/>
          <a:stretch>
            <a:fillRect/>
          </a:stretch>
        </p:blipFill>
        <p:spPr>
          <a:xfrm rot="0">
            <a:off x="0" y="685800"/>
            <a:ext cx="9144000" cy="6019800"/>
          </a:xfrm>
          <a:prstGeom prst="rect"/>
          <a:noFill/>
          <a:ln>
            <a:noFill/>
          </a:ln>
        </p:spPr>
      </p:pic>
      <p:sp>
        <p:nvSpPr>
          <p:cNvPr id="104923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showMasterSp="1">
  <p:cSld>
    <p:spTree>
      <p:nvGrpSpPr>
        <p:cNvPr id="550" name=""/>
        <p:cNvGrpSpPr/>
        <p:nvPr/>
      </p:nvGrpSpPr>
      <p:grpSpPr>
        <a:xfrm rot="0">
          <a:off x="0" y="0"/>
          <a:ext cx="0" cy="0"/>
          <a:chOff x="0" y="0"/>
          <a:chExt cx="0" cy="0"/>
        </a:xfrm>
      </p:grpSpPr>
      <p:sp>
        <p:nvSpPr>
          <p:cNvPr id="104923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33" name=""/>
          <p:cNvSpPr/>
          <p:nvPr>
            <p:ph sz="full" idx="1"/>
          </p:nvPr>
        </p:nvSpPr>
        <p:spPr>
          <a:xfrm rot="0">
            <a:off x="152400" y="228600"/>
            <a:ext cx="87630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700" lang="en-US" u="none">
                <a:solidFill>
                  <a:srgbClr val="000000"/>
                </a:solidFill>
                <a:latin typeface="Arial" pitchFamily="0" charset="0"/>
                <a:ea typeface="宋体" pitchFamily="0" charset="-122"/>
                <a:sym typeface="Arial" pitchFamily="0" charset="0"/>
              </a:rPr>
              <a:t>CLINICAL FEATURES</a:t>
            </a:r>
          </a:p>
          <a:p>
            <a:pPr algn="l" eaLnBrk="1" fontAlgn="base" hangingPunct="1" indent="-342900" latinLnBrk="1" lvl="0" marL="342900">
              <a:lnSpc>
                <a:spcPct val="90000"/>
              </a:lnSpc>
              <a:spcBef>
                <a:spcPct val="20000"/>
              </a:spcBef>
              <a:spcAft>
                <a:spcPct val="0"/>
              </a:spcAft>
              <a:buSzPct val="100000"/>
              <a:buFontTx/>
              <a:buNone/>
            </a:pPr>
            <a:r>
              <a:rPr altLang="en-US" baseline="0" b="1" sz="2700" lang="en-US" u="none">
                <a:solidFill>
                  <a:srgbClr val="000000"/>
                </a:solidFill>
                <a:latin typeface="Arial" pitchFamily="0" charset="0"/>
                <a:ea typeface="宋体" pitchFamily="0" charset="-122"/>
                <a:sym typeface="Arial" pitchFamily="0" charset="0"/>
              </a:rPr>
              <a:t>Pain</a:t>
            </a:r>
            <a:r>
              <a:rPr altLang="en-US" baseline="0" sz="2700" lang="en-US" u="none">
                <a:solidFill>
                  <a:srgbClr val="000000"/>
                </a:solidFill>
                <a:latin typeface="Arial" pitchFamily="0" charset="0"/>
                <a:ea typeface="宋体" pitchFamily="0" charset="-122"/>
                <a:sym typeface="Arial" pitchFamily="0" charset="0"/>
              </a:rPr>
              <a:t> – depends on the size and location of the stone. Small stones may be asymptomatic. </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In the </a:t>
            </a:r>
            <a:r>
              <a:rPr altLang="en-US" baseline="0" b="1" sz="2700" lang="en-US" u="none">
                <a:solidFill>
                  <a:srgbClr val="000000"/>
                </a:solidFill>
                <a:latin typeface="Arial" pitchFamily="0" charset="0"/>
                <a:ea typeface="宋体" pitchFamily="0" charset="-122"/>
                <a:sym typeface="Arial" pitchFamily="0" charset="0"/>
              </a:rPr>
              <a:t>renal pelvis</a:t>
            </a:r>
            <a:r>
              <a:rPr altLang="en-US" baseline="0" sz="2700" lang="en-US" u="none">
                <a:solidFill>
                  <a:srgbClr val="000000"/>
                </a:solidFill>
                <a:latin typeface="Arial" pitchFamily="0" charset="0"/>
                <a:ea typeface="宋体" pitchFamily="0" charset="-122"/>
                <a:sym typeface="Arial" pitchFamily="0" charset="0"/>
              </a:rPr>
              <a:t>, pain is intense and deep in the costovertebral angle CVA.</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Pain from the renal area radiates anteriorly and downward towards the bladder in the female and towards the testes in the male. </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If pain suddenly becomes acute, with tenderness over the costovertebral angle accompanied by nausea and vomiting, it is called </a:t>
            </a:r>
            <a:r>
              <a:rPr altLang="en-US" baseline="0" b="1" sz="2700" lang="en-US" u="none">
                <a:solidFill>
                  <a:srgbClr val="FF0000"/>
                </a:solidFill>
                <a:latin typeface="Arial" pitchFamily="0" charset="0"/>
                <a:ea typeface="宋体" pitchFamily="0" charset="-122"/>
                <a:sym typeface="Arial" pitchFamily="0" charset="0"/>
              </a:rPr>
              <a:t>renal colic</a:t>
            </a:r>
            <a:r>
              <a:rPr altLang="en-US" baseline="0" sz="2700" lang="en-US" u="none">
                <a:solidFill>
                  <a:srgbClr val="FF0000"/>
                </a:solidFill>
                <a:latin typeface="Arial" pitchFamily="0" charset="0"/>
                <a:ea typeface="宋体" pitchFamily="0" charset="-122"/>
                <a:sym typeface="Arial" pitchFamily="0" charset="0"/>
              </a:rPr>
              <a:t>. </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In the </a:t>
            </a:r>
            <a:r>
              <a:rPr altLang="en-US" baseline="0" b="1" sz="2700" lang="en-US" u="none">
                <a:solidFill>
                  <a:srgbClr val="000000"/>
                </a:solidFill>
                <a:latin typeface="Arial" pitchFamily="0" charset="0"/>
                <a:ea typeface="宋体" pitchFamily="0" charset="-122"/>
                <a:sym typeface="Arial" pitchFamily="0" charset="0"/>
              </a:rPr>
              <a:t>ureters,</a:t>
            </a:r>
            <a:r>
              <a:rPr altLang="en-US" baseline="0" sz="2700" lang="en-US" u="none">
                <a:solidFill>
                  <a:srgbClr val="000000"/>
                </a:solidFill>
                <a:latin typeface="Arial" pitchFamily="0" charset="0"/>
                <a:ea typeface="宋体" pitchFamily="0" charset="-122"/>
                <a:sym typeface="Arial" pitchFamily="0" charset="0"/>
              </a:rPr>
              <a:t> the pain is acute, excruciating, colicky, wavelike radiating down the thigh &amp; genitalia. </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Patient has desire to void with little urine passed containing blood</a:t>
            </a:r>
          </a:p>
          <a:p>
            <a:pPr algn="l" eaLnBrk="1" fontAlgn="base" hangingPunct="1" indent="-342900" latinLnBrk="1" lvl="0" marL="342900">
              <a:lnSpc>
                <a:spcPct val="90000"/>
              </a:lnSpc>
              <a:spcBef>
                <a:spcPct val="20000"/>
              </a:spcBef>
              <a:spcAft>
                <a:spcPct val="0"/>
              </a:spcAft>
              <a:buSzPct val="100000"/>
              <a:buFontTx/>
              <a:buNone/>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3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showMasterSp="1">
  <p:cSld>
    <p:spTree>
      <p:nvGrpSpPr>
        <p:cNvPr id="551" name=""/>
        <p:cNvGrpSpPr/>
        <p:nvPr/>
      </p:nvGrpSpPr>
      <p:grpSpPr>
        <a:xfrm rot="0">
          <a:off x="0" y="0"/>
          <a:ext cx="0" cy="0"/>
          <a:chOff x="0" y="0"/>
          <a:chExt cx="0" cy="0"/>
        </a:xfrm>
      </p:grpSpPr>
      <p:sp>
        <p:nvSpPr>
          <p:cNvPr id="104923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36" name=""/>
          <p:cNvSpPr/>
          <p:nvPr>
            <p:ph sz="full" idx="1"/>
          </p:nvPr>
        </p:nvSpPr>
        <p:spPr>
          <a:xfrm rot="0">
            <a:off x="457200" y="609600"/>
            <a:ext cx="82296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Hematuria</a:t>
            </a:r>
            <a:r>
              <a:rPr altLang="en-US" baseline="0" lang="en-US" u="none">
                <a:solidFill>
                  <a:srgbClr val="000000"/>
                </a:solidFill>
                <a:latin typeface="Arial" pitchFamily="0" charset="0"/>
                <a:ea typeface="宋体" pitchFamily="0" charset="-122"/>
                <a:sym typeface="Arial" pitchFamily="0" charset="0"/>
              </a:rPr>
              <a:t>- because of abrasive action of stones</a:t>
            </a:r>
          </a:p>
          <a:p>
            <a:pPr algn="l" eaLnBrk="1" fontAlgn="base" hangingPunct="1" indent="-342900"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Diarrhoea &amp; abdominal </a:t>
            </a:r>
            <a:r>
              <a:rPr altLang="en-US" baseline="0" lang="en-US" u="none">
                <a:solidFill>
                  <a:srgbClr val="000000"/>
                </a:solidFill>
                <a:latin typeface="Arial" pitchFamily="0" charset="0"/>
                <a:ea typeface="宋体" pitchFamily="0" charset="-122"/>
                <a:sym typeface="Arial" pitchFamily="0" charset="0"/>
              </a:rPr>
              <a:t>discomfort due to proximity of kidney to GIT</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Stones lodged at the ureterovesical junction → </a:t>
            </a:r>
            <a:r>
              <a:rPr altLang="en-US" baseline="0" b="1" sz="2800" lang="en-US" u="none">
                <a:solidFill>
                  <a:srgbClr val="000000"/>
                </a:solidFill>
                <a:latin typeface="Times New Roman" pitchFamily="18" charset="0"/>
                <a:ea typeface="Times New Roman" pitchFamily="18" charset="0"/>
                <a:sym typeface="Arial" pitchFamily="0" charset="0"/>
              </a:rPr>
              <a:t>urinary frequency and dysuria</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Symptoms of obstruction- </a:t>
            </a:r>
            <a:r>
              <a:rPr altLang="en-US" baseline="0" b="1" lang="en-US" u="none">
                <a:solidFill>
                  <a:srgbClr val="000000"/>
                </a:solidFill>
                <a:latin typeface="Arial" pitchFamily="0" charset="0"/>
                <a:ea typeface="宋体" pitchFamily="0" charset="-122"/>
                <a:sym typeface="Arial" pitchFamily="0" charset="0"/>
              </a:rPr>
              <a:t>hydronephrosis. </a:t>
            </a:r>
            <a:r>
              <a:rPr altLang="en-US" baseline="0" lang="en-US" u="none">
                <a:solidFill>
                  <a:srgbClr val="000000"/>
                </a:solidFill>
                <a:latin typeface="Arial" pitchFamily="0" charset="0"/>
                <a:ea typeface="宋体" pitchFamily="0" charset="-122"/>
                <a:sym typeface="Arial" pitchFamily="0" charset="0"/>
              </a:rPr>
              <a:t>Stasis of urine promotes bacterial growth which leads to ascending infections that present with fever.</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3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showMasterSp="1">
  <p:cSld>
    <p:spTree>
      <p:nvGrpSpPr>
        <p:cNvPr id="552" name=""/>
        <p:cNvGrpSpPr/>
        <p:nvPr/>
      </p:nvGrpSpPr>
      <p:grpSpPr>
        <a:xfrm rot="0">
          <a:off x="0" y="0"/>
          <a:ext cx="0" cy="0"/>
          <a:chOff x="0" y="0"/>
          <a:chExt cx="0" cy="0"/>
        </a:xfrm>
      </p:grpSpPr>
      <p:sp>
        <p:nvSpPr>
          <p:cNvPr id="104923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39" name=""/>
          <p:cNvSpPr/>
          <p:nvPr>
            <p:ph sz="full" idx="1"/>
          </p:nvPr>
        </p:nvSpPr>
        <p:spPr>
          <a:xfrm rot="0">
            <a:off x="228600" y="457200"/>
            <a:ext cx="86868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ASSESSMENT &amp; DIAGNOSTIC FINDINGS:</a:t>
            </a:r>
          </a:p>
          <a:p>
            <a:pPr algn="l" eaLnBrk="1" fontAlgn="base" hangingPunct="1" indent="-342900" lvl="0" marL="342900">
              <a:lnSpc>
                <a:spcPct val="90000"/>
              </a:lnSpc>
              <a:spcBef>
                <a:spcPct val="20000"/>
              </a:spcBef>
              <a:spcAft>
                <a:spcPct val="0"/>
              </a:spcAft>
              <a:buSzPct val="100000"/>
              <a:buFontTx/>
              <a:buAutoNum type="arabicPeriod" startAt="1"/>
            </a:pPr>
            <a:r>
              <a:rPr altLang="en-US" baseline="0" lang="en-US" u="none">
                <a:solidFill>
                  <a:srgbClr val="000000"/>
                </a:solidFill>
                <a:latin typeface="Arial" pitchFamily="0" charset="0"/>
                <a:ea typeface="宋体" pitchFamily="0" charset="-122"/>
                <a:sym typeface="Arial" pitchFamily="0" charset="0"/>
              </a:rPr>
              <a:t>Radiology- x-ray of Kidney Ureters &amp; </a:t>
            </a:r>
            <a:r>
              <a:rPr altLang="en-US" baseline="0" b="1" lang="en-US" u="none">
                <a:solidFill>
                  <a:srgbClr val="000000"/>
                </a:solidFill>
                <a:latin typeface="Arial" pitchFamily="0" charset="0"/>
                <a:ea typeface="宋体" pitchFamily="0" charset="-122"/>
                <a:sym typeface="Arial" pitchFamily="0" charset="0"/>
              </a:rPr>
              <a:t>bladder(KUB)</a:t>
            </a:r>
            <a:r>
              <a:rPr altLang="en-US" baseline="0" lang="en-US" u="none">
                <a:solidFill>
                  <a:srgbClr val="000000"/>
                </a:solidFill>
                <a:latin typeface="Arial" pitchFamily="0" charset="0"/>
                <a:ea typeface="宋体" pitchFamily="0" charset="-122"/>
                <a:sym typeface="Arial" pitchFamily="0" charset="0"/>
              </a:rPr>
              <a:t>, ultrasound, IV urography, retrograde pyelography. to confirm diagnosis.</a:t>
            </a:r>
          </a:p>
          <a:p>
            <a:pPr algn="l" eaLnBrk="1" fontAlgn="base" hangingPunct="1" indent="-342900" lvl="0" marL="342900">
              <a:lnSpc>
                <a:spcPct val="90000"/>
              </a:lnSpc>
              <a:spcBef>
                <a:spcPct val="20000"/>
              </a:spcBef>
              <a:spcAft>
                <a:spcPct val="0"/>
              </a:spcAft>
              <a:buSzPct val="100000"/>
              <a:buFontTx/>
              <a:buAutoNum type="arabicPeriod" startAt="1"/>
            </a:pPr>
            <a:r>
              <a:rPr altLang="en-US" baseline="0" lang="en-US" u="none">
                <a:solidFill>
                  <a:srgbClr val="000000"/>
                </a:solidFill>
                <a:latin typeface="Arial" pitchFamily="0" charset="0"/>
                <a:ea typeface="宋体" pitchFamily="0" charset="-122"/>
                <a:sym typeface="Arial" pitchFamily="0" charset="0"/>
              </a:rPr>
              <a:t>24 hour urine test for measurement of calcium, uric acid, creatinine, sodium, pH, total volume (urinalysis)</a:t>
            </a:r>
          </a:p>
          <a:p>
            <a:pPr algn="l" eaLnBrk="1" fontAlgn="base" hangingPunct="1" indent="-342900" lvl="0" marL="342900">
              <a:lnSpc>
                <a:spcPct val="90000"/>
              </a:lnSpc>
              <a:spcBef>
                <a:spcPct val="20000"/>
              </a:spcBef>
              <a:spcAft>
                <a:spcPct val="0"/>
              </a:spcAft>
              <a:buSzPct val="100000"/>
              <a:buFontTx/>
              <a:buAutoNum type="arabicPeriod" startAt="1"/>
            </a:pPr>
            <a:r>
              <a:rPr altLang="en-US" baseline="0" lang="en-US" u="none">
                <a:solidFill>
                  <a:srgbClr val="000000"/>
                </a:solidFill>
                <a:latin typeface="Arial" pitchFamily="0" charset="0"/>
                <a:ea typeface="宋体" pitchFamily="0" charset="-122"/>
                <a:sym typeface="Arial" pitchFamily="0" charset="0"/>
              </a:rPr>
              <a:t>Dietary &amp; medication history. Family history of kidney stones. </a:t>
            </a:r>
          </a:p>
          <a:p>
            <a:pPr algn="l" eaLnBrk="1" fontAlgn="base" hangingPunct="1" indent="-342900" lvl="0" marL="342900">
              <a:lnSpc>
                <a:spcPct val="90000"/>
              </a:lnSpc>
              <a:spcBef>
                <a:spcPct val="20000"/>
              </a:spcBef>
              <a:spcAft>
                <a:spcPct val="0"/>
              </a:spcAft>
              <a:buSzPct val="100000"/>
              <a:buFontTx/>
              <a:buAutoNum type="arabicPeriod" startAt="1"/>
            </a:pPr>
            <a:r>
              <a:rPr altLang="en-US" baseline="0" sz="2800" lang="sw-KE" u="none">
                <a:solidFill>
                  <a:srgbClr val="000000"/>
                </a:solidFill>
                <a:latin typeface="Times New Roman" pitchFamily="18" charset="0"/>
                <a:ea typeface="Times New Roman" pitchFamily="18" charset="0"/>
                <a:sym typeface="Arial" pitchFamily="0" charset="0"/>
              </a:rPr>
              <a:t>renal ultrasound - determines the size and shape of the kidney, and to detect a mass, kidney stone, cyst, or other obstruction in the kidney. </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4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229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1">
  <p:cSld>
    <p:spTree>
      <p:nvGrpSpPr>
        <p:cNvPr id="349" name=""/>
        <p:cNvGrpSpPr/>
        <p:nvPr/>
      </p:nvGrpSpPr>
      <p:grpSpPr>
        <a:xfrm rot="0">
          <a:off x="0" y="0"/>
          <a:ext cx="0" cy="0"/>
          <a:chOff x="0" y="0"/>
          <a:chExt cx="0" cy="0"/>
        </a:xfrm>
      </p:grpSpPr>
      <p:sp>
        <p:nvSpPr>
          <p:cNvPr id="104867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73" name=""/>
          <p:cNvSpPr/>
          <p:nvPr>
            <p:ph sz="full" idx="1"/>
          </p:nvPr>
        </p:nvSpPr>
        <p:spPr>
          <a:xfrm rot="0">
            <a:off x="228600" y="533400"/>
            <a:ext cx="86868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100000"/>
              </a:lnSpc>
              <a:spcBef>
                <a:spcPct val="20000"/>
              </a:spcBef>
              <a:spcAft>
                <a:spcPct val="0"/>
              </a:spcAft>
              <a:buClr>
                <a:srgbClr val="FFFFFF"/>
              </a:buClr>
              <a:buSzPct val="100000"/>
              <a:buFontTx/>
              <a:buNone/>
            </a:pPr>
            <a:r>
              <a:rPr altLang="en-US" baseline="0" b="1" sz="2800" lang="en-US" u="sng">
                <a:solidFill>
                  <a:srgbClr val="000000"/>
                </a:solidFill>
                <a:latin typeface="Times New Roman" pitchFamily="18" charset="0"/>
                <a:ea typeface="Times New Roman" pitchFamily="18" charset="0"/>
                <a:sym typeface="Arial" pitchFamily="0" charset="0"/>
              </a:rPr>
              <a:t>Past medical history</a:t>
            </a:r>
            <a:r>
              <a:rPr altLang="en-US" baseline="0" b="1" sz="2800" lang="en-US" u="none">
                <a:solidFill>
                  <a:srgbClr val="000000"/>
                </a:solidFill>
                <a:latin typeface="Times New Roman" pitchFamily="18" charset="0"/>
                <a:ea typeface="Times New Roman" pitchFamily="18" charset="0"/>
                <a:sym typeface="Arial" pitchFamily="0" charset="0"/>
              </a:rPr>
              <a:t>- </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 history of diabetes, hypertension, gout, </a:t>
            </a:r>
          </a:p>
          <a:p>
            <a:pPr algn="l" eaLnBrk="1" fontAlgn="base" hangingPunct="1" indent="-273050" lvl="1" marL="638175">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History of STI or UTI and treatment.</a:t>
            </a:r>
          </a:p>
          <a:p>
            <a:pPr algn="l" eaLnBrk="1" fontAlgn="base" hangingPunct="1" indent="-273050" lvl="1" marL="638175">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History of manipulation of the urinary tract through diagnostic means e.g. catheterization</a:t>
            </a:r>
          </a:p>
          <a:p>
            <a:pPr algn="l" eaLnBrk="1" fontAlgn="base" hangingPunct="1" indent="-273050" lvl="1" marL="638175">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Fevers, chills hx</a:t>
            </a:r>
          </a:p>
          <a:p>
            <a:pPr algn="l" eaLnBrk="1" fontAlgn="base" hangingPunct="1" indent="-273050" latinLnBrk="1" lvl="1" marL="638175">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Gynaecological hx</a:t>
            </a:r>
            <a:r>
              <a:rPr altLang="en-US" baseline="0" lang="en-US" u="none">
                <a:solidFill>
                  <a:srgbClr val="000000"/>
                </a:solidFill>
                <a:latin typeface="Times New Roman" pitchFamily="18" charset="0"/>
                <a:ea typeface="Times New Roman" pitchFamily="18" charset="0"/>
                <a:sym typeface="Arial" pitchFamily="0" charset="0"/>
              </a:rPr>
              <a:t>: Female patients:  number and type of deliveries. Use of family planning and the method</a:t>
            </a:r>
          </a:p>
          <a:p>
            <a:pPr algn="l" eaLnBrk="1" fontAlgn="base" hangingPunct="1" indent="-273050" latinLnBrk="1" lvl="1" marL="638175">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Family social history. </a:t>
            </a:r>
            <a:r>
              <a:rPr altLang="en-US" baseline="0" lang="en-US" u="none">
                <a:solidFill>
                  <a:srgbClr val="000000"/>
                </a:solidFill>
                <a:latin typeface="Times New Roman" pitchFamily="18" charset="0"/>
                <a:ea typeface="Times New Roman" pitchFamily="18" charset="0"/>
                <a:sym typeface="Arial" pitchFamily="0" charset="0"/>
              </a:rPr>
              <a:t>Family members with renal disease, diabetes, hypertension</a:t>
            </a:r>
          </a:p>
          <a:p>
            <a:pPr algn="l" eaLnBrk="1" fontAlgn="base" hangingPunct="1" indent="-273050" latinLnBrk="1" lvl="1" marL="638175">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Habit</a:t>
            </a:r>
            <a:r>
              <a:rPr altLang="en-US" baseline="0" lang="en-US" u="none">
                <a:solidFill>
                  <a:srgbClr val="000000"/>
                </a:solidFill>
                <a:latin typeface="Times New Roman" pitchFamily="18" charset="0"/>
                <a:ea typeface="Times New Roman" pitchFamily="18" charset="0"/>
                <a:sym typeface="Arial" pitchFamily="0" charset="0"/>
              </a:rPr>
              <a:t>s: smoking, alcohols, drugs, over the counter drugs</a:t>
            </a:r>
          </a:p>
          <a:p>
            <a:pPr algn="l" eaLnBrk="1" fontAlgn="base" hangingPunct="1" indent="-273050" lvl="1" marL="638175">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67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MasterSp="1">
  <p:cSld>
    <p:spTree>
      <p:nvGrpSpPr>
        <p:cNvPr id="553" name=""/>
        <p:cNvGrpSpPr/>
        <p:nvPr/>
      </p:nvGrpSpPr>
      <p:grpSpPr>
        <a:xfrm rot="0">
          <a:off x="0" y="0"/>
          <a:ext cx="0" cy="0"/>
          <a:chOff x="0" y="0"/>
          <a:chExt cx="0" cy="0"/>
        </a:xfrm>
      </p:grpSpPr>
      <p:sp>
        <p:nvSpPr>
          <p:cNvPr id="1049241" name=""/>
          <p:cNvSpPr/>
          <p:nvPr>
            <p:ph type="title" sz="full" idx="0"/>
          </p:nvPr>
        </p:nvSpPr>
        <p:spPr>
          <a:xfrm rot="0">
            <a:off x="304800" y="381000"/>
            <a:ext cx="8229600" cy="9144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MANAGEMENT</a:t>
            </a:r>
          </a:p>
        </p:txBody>
      </p:sp>
      <p:sp>
        <p:nvSpPr>
          <p:cNvPr id="1049242" name=""/>
          <p:cNvSpPr/>
          <p:nvPr>
            <p:ph sz="full" idx="1"/>
          </p:nvPr>
        </p:nvSpPr>
        <p:spPr>
          <a:xfrm rot="0">
            <a:off x="152400" y="1143000"/>
            <a:ext cx="89916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700" lang="en-US" u="none">
                <a:solidFill>
                  <a:srgbClr val="000000"/>
                </a:solidFill>
                <a:latin typeface="Arial" pitchFamily="0" charset="0"/>
                <a:ea typeface="宋体" pitchFamily="0" charset="-122"/>
                <a:sym typeface="Arial" pitchFamily="0" charset="0"/>
              </a:rPr>
              <a:t>Goals</a:t>
            </a:r>
          </a:p>
          <a:p>
            <a:pPr algn="l" eaLnBrk="1" fontAlgn="base" hangingPunct="1" indent="-342900" latinLnBrk="1" lvl="0" marL="342900">
              <a:lnSpc>
                <a:spcPct val="90000"/>
              </a:lnSpc>
              <a:spcBef>
                <a:spcPct val="20000"/>
              </a:spcBef>
              <a:spcAft>
                <a:spcPct val="0"/>
              </a:spcAft>
              <a:buSzPct val="100000"/>
              <a:buFontTx/>
              <a:buNone/>
            </a:pPr>
            <a:r>
              <a:rPr altLang="en-US" baseline="0" b="1" sz="2700" i="1" lang="en-US" u="none">
                <a:solidFill>
                  <a:srgbClr val="000000"/>
                </a:solidFill>
                <a:latin typeface="Arial" pitchFamily="0" charset="0"/>
                <a:ea typeface="宋体" pitchFamily="0" charset="-122"/>
                <a:sym typeface="Arial" pitchFamily="0" charset="0"/>
              </a:rPr>
              <a:t>             -determine the stone type</a:t>
            </a:r>
          </a:p>
          <a:p>
            <a:pPr algn="l" eaLnBrk="1" fontAlgn="base" hangingPunct="1" indent="-342900" latinLnBrk="1" lvl="0" marL="342900">
              <a:lnSpc>
                <a:spcPct val="90000"/>
              </a:lnSpc>
              <a:spcBef>
                <a:spcPct val="20000"/>
              </a:spcBef>
              <a:spcAft>
                <a:spcPct val="0"/>
              </a:spcAft>
              <a:buSzPct val="100000"/>
              <a:buFontTx/>
              <a:buNone/>
            </a:pPr>
            <a:r>
              <a:rPr altLang="en-US" baseline="0" b="1" sz="2700" i="1" lang="en-US" u="none">
                <a:solidFill>
                  <a:srgbClr val="000000"/>
                </a:solidFill>
                <a:latin typeface="Arial" pitchFamily="0" charset="0"/>
                <a:ea typeface="宋体" pitchFamily="0" charset="-122"/>
                <a:sym typeface="Arial" pitchFamily="0" charset="0"/>
              </a:rPr>
              <a:t>             -to eradicate the stone,</a:t>
            </a:r>
          </a:p>
          <a:p>
            <a:pPr algn="l" eaLnBrk="1" fontAlgn="base" hangingPunct="1" indent="-342900" latinLnBrk="1" lvl="0" marL="342900">
              <a:lnSpc>
                <a:spcPct val="90000"/>
              </a:lnSpc>
              <a:spcBef>
                <a:spcPct val="20000"/>
              </a:spcBef>
              <a:spcAft>
                <a:spcPct val="0"/>
              </a:spcAft>
              <a:buSzPct val="100000"/>
              <a:buFontTx/>
              <a:buNone/>
            </a:pPr>
            <a:r>
              <a:rPr altLang="en-US" baseline="0" b="1" sz="2700" i="1" lang="en-US" u="none">
                <a:solidFill>
                  <a:srgbClr val="000000"/>
                </a:solidFill>
                <a:latin typeface="Arial" pitchFamily="0" charset="0"/>
                <a:ea typeface="宋体" pitchFamily="0" charset="-122"/>
                <a:sym typeface="Arial" pitchFamily="0" charset="0"/>
              </a:rPr>
              <a:t>             -prevent destruction of the nephron, </a:t>
            </a:r>
          </a:p>
          <a:p>
            <a:pPr algn="l" eaLnBrk="1" fontAlgn="base" hangingPunct="1" indent="-342900" latinLnBrk="1" lvl="0" marL="342900">
              <a:lnSpc>
                <a:spcPct val="90000"/>
              </a:lnSpc>
              <a:spcBef>
                <a:spcPct val="20000"/>
              </a:spcBef>
              <a:spcAft>
                <a:spcPct val="0"/>
              </a:spcAft>
              <a:buSzPct val="100000"/>
              <a:buFontTx/>
              <a:buNone/>
            </a:pPr>
            <a:r>
              <a:rPr altLang="en-US" baseline="0" b="1" sz="2700" i="1" lang="en-US" u="none">
                <a:solidFill>
                  <a:srgbClr val="000000"/>
                </a:solidFill>
                <a:latin typeface="Arial" pitchFamily="0" charset="0"/>
                <a:ea typeface="宋体" pitchFamily="0" charset="-122"/>
                <a:sym typeface="Arial" pitchFamily="0" charset="0"/>
              </a:rPr>
              <a:t>             -control infection and  </a:t>
            </a:r>
          </a:p>
          <a:p>
            <a:pPr algn="l" eaLnBrk="1" fontAlgn="base" hangingPunct="1" indent="-342900" latinLnBrk="1" lvl="0" marL="342900">
              <a:lnSpc>
                <a:spcPct val="90000"/>
              </a:lnSpc>
              <a:spcBef>
                <a:spcPct val="20000"/>
              </a:spcBef>
              <a:spcAft>
                <a:spcPct val="0"/>
              </a:spcAft>
              <a:buSzPct val="100000"/>
              <a:buFontTx/>
              <a:buNone/>
            </a:pPr>
            <a:r>
              <a:rPr altLang="en-US" baseline="0" b="1" sz="2700" i="1" lang="en-US" u="none">
                <a:solidFill>
                  <a:srgbClr val="000000"/>
                </a:solidFill>
                <a:latin typeface="Arial" pitchFamily="0" charset="0"/>
                <a:ea typeface="宋体" pitchFamily="0" charset="-122"/>
                <a:sym typeface="Arial" pitchFamily="0" charset="0"/>
              </a:rPr>
              <a:t>            -relieve any obstruction present</a:t>
            </a:r>
            <a:r>
              <a:rPr altLang="en-US" baseline="0" sz="2700" lang="en-US" u="none">
                <a:solidFill>
                  <a:srgbClr val="000000"/>
                </a:solidFill>
                <a:latin typeface="Arial" pitchFamily="0" charset="0"/>
                <a:ea typeface="宋体" pitchFamily="0" charset="-122"/>
                <a:sym typeface="Arial" pitchFamily="0" charset="0"/>
              </a:rPr>
              <a:t>.</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O</a:t>
            </a:r>
            <a:r>
              <a:rPr altLang="en-US" baseline="0" b="1" sz="2700" lang="en-US" u="none">
                <a:solidFill>
                  <a:srgbClr val="000000"/>
                </a:solidFill>
                <a:latin typeface="Arial" pitchFamily="0" charset="0"/>
                <a:ea typeface="宋体" pitchFamily="0" charset="-122"/>
                <a:sym typeface="Arial" pitchFamily="0" charset="0"/>
              </a:rPr>
              <a:t>piod analgesics </a:t>
            </a:r>
            <a:r>
              <a:rPr altLang="en-US" baseline="0" sz="2700" lang="en-US" u="none">
                <a:solidFill>
                  <a:srgbClr val="000000"/>
                </a:solidFill>
                <a:latin typeface="Arial" pitchFamily="0" charset="0"/>
                <a:ea typeface="宋体" pitchFamily="0" charset="-122"/>
                <a:sym typeface="Arial" pitchFamily="0" charset="0"/>
              </a:rPr>
              <a:t>for excruciating pain and NSAID’s to relieve pain and reduce swelling.</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Hot baths and moist heat to flank areas to relieve pain.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Encourage fluids as this increases hydrostatic pressure behind the stone, assisting it in its downward passage( aim for urine output </a:t>
            </a:r>
            <a:r>
              <a:rPr altLang="en-US" baseline="0" sz="2400" lang="en-US" u="none">
                <a:solidFill>
                  <a:srgbClr val="000000"/>
                </a:solidFill>
                <a:latin typeface="Arial" pitchFamily="0" charset="0"/>
                <a:ea typeface="宋体" pitchFamily="0" charset="-122"/>
                <a:sym typeface="Arial" pitchFamily="0" charset="0"/>
              </a:rPr>
              <a:t>≥ 2 l/day).</a:t>
            </a:r>
            <a:r>
              <a:rPr altLang="en-US" baseline="0" sz="2700" lang="en-US" u="none">
                <a:solidFill>
                  <a:srgbClr val="000000"/>
                </a:solidFill>
                <a:latin typeface="Arial" pitchFamily="0" charset="0"/>
                <a:ea typeface="宋体" pitchFamily="0" charset="-122"/>
                <a:sym typeface="Arial" pitchFamily="0" charset="0"/>
              </a:rPr>
              <a:t> </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4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showMasterSp="1">
  <p:cSld>
    <p:spTree>
      <p:nvGrpSpPr>
        <p:cNvPr id="554" name=""/>
        <p:cNvGrpSpPr/>
        <p:nvPr/>
      </p:nvGrpSpPr>
      <p:grpSpPr>
        <a:xfrm rot="0">
          <a:off x="0" y="0"/>
          <a:ext cx="0" cy="0"/>
          <a:chOff x="0" y="0"/>
          <a:chExt cx="0" cy="0"/>
        </a:xfrm>
      </p:grpSpPr>
      <p:sp>
        <p:nvSpPr>
          <p:cNvPr id="104924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45" name=""/>
          <p:cNvSpPr/>
          <p:nvPr>
            <p:ph sz="full" idx="1"/>
          </p:nvPr>
        </p:nvSpPr>
        <p:spPr>
          <a:xfrm rot="0">
            <a:off x="152400" y="152400"/>
            <a:ext cx="87630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SURGICAL MANAGEMENT:</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Ureteroscopy- involves visualising the stone, inserting a ureteroscope into the ureter then inserting a laser or ultrasound device to fragment the stone.</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Extracorporeal shock wave lithotripsy- non invasive high energy shock wave is generated which fragments the stone and the fragments are voided.</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Nephrolithotomy- incision into the kidney to remove the stones.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Pyelolithotomy- removal of stones from the renal pelvis.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Uretolithotomy- removal of stones from the ureters.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Electrohydraulic lithotripsy- electrical discharge is used to create hydraulic shock waves to break up the stone by passing a probe through a cystoscope.</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Chemolysis- stone dilution using infusions of chemical solution e.g  alkylating agents to dissolve the stone.</a:t>
            </a: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24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showMasterSp="1">
  <p:cSld>
    <p:spTree>
      <p:nvGrpSpPr>
        <p:cNvPr id="555" name=""/>
        <p:cNvGrpSpPr/>
        <p:nvPr/>
      </p:nvGrpSpPr>
      <p:grpSpPr>
        <a:xfrm rot="0">
          <a:off x="0" y="0"/>
          <a:ext cx="0" cy="0"/>
          <a:chOff x="0" y="0"/>
          <a:chExt cx="0" cy="0"/>
        </a:xfrm>
      </p:grpSpPr>
      <p:sp>
        <p:nvSpPr>
          <p:cNvPr id="104924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79"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924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showMasterSp="1">
  <p:cSld>
    <p:spTree>
      <p:nvGrpSpPr>
        <p:cNvPr id="556" name=""/>
        <p:cNvGrpSpPr/>
        <p:nvPr/>
      </p:nvGrpSpPr>
      <p:grpSpPr>
        <a:xfrm rot="0">
          <a:off x="0" y="0"/>
          <a:ext cx="0" cy="0"/>
          <a:chOff x="0" y="0"/>
          <a:chExt cx="0" cy="0"/>
        </a:xfrm>
      </p:grpSpPr>
      <p:sp>
        <p:nvSpPr>
          <p:cNvPr id="104924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50" name=""/>
          <p:cNvSpPr/>
          <p:nvPr>
            <p:ph sz="full" idx="1"/>
          </p:nvPr>
        </p:nvSpPr>
        <p:spPr>
          <a:xfrm rot="0">
            <a:off x="152400" y="304800"/>
            <a:ext cx="8534400" cy="6019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982662" lvl="0" marL="365125">
              <a:lnSpc>
                <a:spcPct val="100000"/>
              </a:lnSpc>
              <a:spcBef>
                <a:spcPct val="0"/>
              </a:spcBef>
              <a:spcAft>
                <a:spcPct val="0"/>
              </a:spcAft>
              <a:buSzPct val="100000"/>
              <a:buFontTx/>
              <a:buChar char="•"/>
            </a:pPr>
            <a:r>
              <a:rPr altLang="en-US" baseline="0" b="1" lang="en-GB" u="none">
                <a:solidFill>
                  <a:srgbClr val="000000"/>
                </a:solidFill>
                <a:latin typeface="Times New Roman" pitchFamily="18" charset="0"/>
                <a:ea typeface="Times New Roman" pitchFamily="18" charset="0"/>
                <a:sym typeface="Arial" pitchFamily="0" charset="0"/>
              </a:rPr>
              <a:t>Provide modified diet</a:t>
            </a:r>
            <a:r>
              <a:rPr altLang="en-US" baseline="0" lang="sw-KE" u="none">
                <a:solidFill>
                  <a:srgbClr val="000000"/>
                </a:solidFill>
                <a:latin typeface="Times New Roman" pitchFamily="18" charset="0"/>
                <a:ea typeface="Times New Roman" pitchFamily="18" charset="0"/>
                <a:sym typeface="Arial" pitchFamily="0" charset="0"/>
              </a:rPr>
              <a:t>, depending upon stone consistency: Calcium, Oxalate and Uric acid stones; </a:t>
            </a:r>
          </a:p>
          <a:p>
            <a:pPr algn="l" fontAlgn="base" indent="-255587" lvl="1" marL="730250">
              <a:lnSpc>
                <a:spcPct val="100000"/>
              </a:lnSpc>
              <a:spcBef>
                <a:spcPct val="0"/>
              </a:spcBef>
              <a:spcAft>
                <a:spcPct val="0"/>
              </a:spcAft>
              <a:buClr>
                <a:srgbClr val="FFFFFF"/>
              </a:buClr>
              <a:buSzPct val="100000"/>
              <a:buFont typeface="Wingdings" pitchFamily="2" charset="2"/>
              <a:buChar char="Ø"/>
            </a:pPr>
            <a:r>
              <a:rPr altLang="en-US" baseline="0" b="1" sz="3200" i="1" lang="en-GB" u="none">
                <a:solidFill>
                  <a:srgbClr val="000000"/>
                </a:solidFill>
                <a:latin typeface="Times New Roman" pitchFamily="18" charset="0"/>
                <a:ea typeface="Times New Roman" pitchFamily="18" charset="0"/>
                <a:sym typeface="Arial" pitchFamily="0" charset="0"/>
              </a:rPr>
              <a:t>Calcium stones: </a:t>
            </a:r>
            <a:r>
              <a:rPr altLang="en-US" baseline="0" sz="3200" lang="en-GB" u="none">
                <a:solidFill>
                  <a:srgbClr val="000000"/>
                </a:solidFill>
                <a:latin typeface="Times New Roman" pitchFamily="18" charset="0"/>
                <a:ea typeface="Times New Roman" pitchFamily="18" charset="0"/>
                <a:sym typeface="Arial" pitchFamily="0" charset="0"/>
              </a:rPr>
              <a:t>limit</a:t>
            </a:r>
            <a:r>
              <a:rPr altLang="en-US" baseline="0" sz="3300" lang="sw-KE" u="none">
                <a:solidFill>
                  <a:srgbClr val="000000"/>
                </a:solidFill>
                <a:latin typeface="Times New Roman" pitchFamily="18" charset="0"/>
                <a:ea typeface="Times New Roman" pitchFamily="18" charset="0"/>
                <a:sym typeface="Arial" pitchFamily="0" charset="0"/>
              </a:rPr>
              <a:t> milk/dairy products; provide diet to acidify urine (cranberry or prune juice, meat, eggs, poultry, fish, grapes, and whole grains) </a:t>
            </a:r>
          </a:p>
          <a:p>
            <a:pPr algn="l" fontAlgn="base" indent="-255587" lvl="1" marL="730250">
              <a:lnSpc>
                <a:spcPct val="100000"/>
              </a:lnSpc>
              <a:spcBef>
                <a:spcPct val="0"/>
              </a:spcBef>
              <a:spcAft>
                <a:spcPct val="0"/>
              </a:spcAft>
              <a:buClr>
                <a:srgbClr val="FFFFFF"/>
              </a:buClr>
              <a:buSzPct val="100000"/>
              <a:buFont typeface="Wingdings" pitchFamily="2" charset="2"/>
              <a:buChar char="Ø"/>
            </a:pPr>
            <a:r>
              <a:rPr altLang="en-US" baseline="0" b="1" sz="3200" i="1" lang="en-GB" u="none">
                <a:solidFill>
                  <a:srgbClr val="000000"/>
                </a:solidFill>
                <a:latin typeface="Times New Roman" pitchFamily="18" charset="0"/>
                <a:ea typeface="Times New Roman" pitchFamily="18" charset="0"/>
                <a:sym typeface="Arial" pitchFamily="0" charset="0"/>
              </a:rPr>
              <a:t>Oxalate stones</a:t>
            </a:r>
            <a:r>
              <a:rPr altLang="en-US" baseline="0" sz="3200" lang="en-GB" u="none">
                <a:solidFill>
                  <a:srgbClr val="000000"/>
                </a:solidFill>
                <a:latin typeface="Times New Roman" pitchFamily="18" charset="0"/>
                <a:ea typeface="Times New Roman" pitchFamily="18" charset="0"/>
                <a:sym typeface="Arial" pitchFamily="0" charset="0"/>
              </a:rPr>
              <a:t>: avoid</a:t>
            </a:r>
            <a:r>
              <a:rPr altLang="en-US" baseline="0" sz="3100" lang="sw-KE" u="none">
                <a:solidFill>
                  <a:srgbClr val="000000"/>
                </a:solidFill>
                <a:latin typeface="Times New Roman" pitchFamily="18" charset="0"/>
                <a:ea typeface="Times New Roman" pitchFamily="18" charset="0"/>
                <a:sym typeface="Arial" pitchFamily="0" charset="0"/>
              </a:rPr>
              <a:t> excess intake of foods/ fluids high in oxalate (tea, chocolate, rhubarb, spinach); maintain diet to alkalinize urine (milk; vegetables)</a:t>
            </a:r>
          </a:p>
          <a:p>
            <a:pPr algn="l" eaLnBrk="1" fontAlgn="base" hangingPunct="1" indent="-982662" lvl="0" marL="365125">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5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MasterSp="1">
  <p:cSld>
    <p:spTree>
      <p:nvGrpSpPr>
        <p:cNvPr id="557" name=""/>
        <p:cNvGrpSpPr/>
        <p:nvPr/>
      </p:nvGrpSpPr>
      <p:grpSpPr>
        <a:xfrm rot="0">
          <a:off x="0" y="0"/>
          <a:ext cx="0" cy="0"/>
          <a:chOff x="0" y="0"/>
          <a:chExt cx="0" cy="0"/>
        </a:xfrm>
      </p:grpSpPr>
      <p:sp>
        <p:nvSpPr>
          <p:cNvPr id="104925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53" name=""/>
          <p:cNvSpPr/>
          <p:nvPr>
            <p:ph sz="full" idx="1"/>
          </p:nvPr>
        </p:nvSpPr>
        <p:spPr>
          <a:xfrm rot="0">
            <a:off x="457200" y="533400"/>
            <a:ext cx="8229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982662" lvl="0" marL="365125">
              <a:lnSpc>
                <a:spcPct val="90000"/>
              </a:lnSpc>
              <a:spcBef>
                <a:spcPct val="0"/>
              </a:spcBef>
              <a:spcAft>
                <a:spcPct val="0"/>
              </a:spcAft>
              <a:buSzPct val="100000"/>
              <a:buFontTx/>
              <a:buChar char="•"/>
            </a:pPr>
            <a:r>
              <a:rPr altLang="en-US" baseline="0" b="1" sz="2800" i="1" lang="en-GB" u="none">
                <a:solidFill>
                  <a:srgbClr val="000000"/>
                </a:solidFill>
                <a:latin typeface="Times New Roman" pitchFamily="18" charset="0"/>
                <a:ea typeface="Times New Roman" pitchFamily="18" charset="0"/>
                <a:sym typeface="Arial" pitchFamily="0" charset="0"/>
              </a:rPr>
              <a:t>Uric acid stones </a:t>
            </a:r>
            <a:r>
              <a:rPr altLang="en-US" baseline="0" sz="2800" lang="sw-KE" u="none">
                <a:solidFill>
                  <a:srgbClr val="000000"/>
                </a:solidFill>
                <a:latin typeface="Times New Roman" pitchFamily="18" charset="0"/>
                <a:ea typeface="Times New Roman" pitchFamily="18" charset="0"/>
                <a:sym typeface="Arial" pitchFamily="0" charset="0"/>
              </a:rPr>
              <a:t>:</a:t>
            </a:r>
          </a:p>
          <a:p>
            <a:pPr algn="l" fontAlgn="base" indent="-255587" lvl="1" marL="730250">
              <a:lnSpc>
                <a:spcPct val="90000"/>
              </a:lnSpc>
              <a:spcBef>
                <a:spcPct val="0"/>
              </a:spcBef>
              <a:spcAft>
                <a:spcPct val="0"/>
              </a:spcAft>
              <a:buClr>
                <a:srgbClr val="FFFFFF"/>
              </a:buClr>
              <a:buSzPct val="100000"/>
              <a:buFont typeface="Arial" pitchFamily="0" charset="0"/>
              <a:buChar char="•"/>
            </a:pPr>
            <a:r>
              <a:rPr altLang="en-US" baseline="0" lang="en-GB" u="none">
                <a:solidFill>
                  <a:srgbClr val="000000"/>
                </a:solidFill>
                <a:latin typeface="Times New Roman" pitchFamily="18" charset="0"/>
                <a:ea typeface="Times New Roman" pitchFamily="18" charset="0"/>
                <a:sym typeface="Arial" pitchFamily="0" charset="0"/>
              </a:rPr>
              <a:t>reduce foods high in purine (liver, beans, kidneys, venison, shellfish, meat soups, gravies, legumes); maintain alkaline urine </a:t>
            </a:r>
          </a:p>
          <a:p>
            <a:pPr algn="l" fontAlgn="base" indent="-255587" lvl="1" marL="730250">
              <a:lnSpc>
                <a:spcPct val="90000"/>
              </a:lnSpc>
              <a:spcBef>
                <a:spcPct val="0"/>
              </a:spcBef>
              <a:spcAft>
                <a:spcPct val="0"/>
              </a:spcAft>
              <a:buClr>
                <a:srgbClr val="FFFFFF"/>
              </a:buClr>
              <a:buSzPct val="100000"/>
              <a:buFont typeface="Arial" pitchFamily="0" charset="0"/>
              <a:buChar char="•"/>
            </a:pPr>
            <a:r>
              <a:rPr altLang="en-US" baseline="0" lang="en-GB" u="none">
                <a:solidFill>
                  <a:srgbClr val="000000"/>
                </a:solidFill>
                <a:latin typeface="Times New Roman" pitchFamily="18" charset="0"/>
                <a:ea typeface="Times New Roman" pitchFamily="18" charset="0"/>
                <a:sym typeface="Arial" pitchFamily="0" charset="0"/>
              </a:rPr>
              <a:t>Administer </a:t>
            </a:r>
            <a:r>
              <a:rPr altLang="en-US" baseline="0" b="1" lang="en-GB" u="none">
                <a:solidFill>
                  <a:srgbClr val="000000"/>
                </a:solidFill>
                <a:latin typeface="Times New Roman" pitchFamily="18" charset="0"/>
                <a:ea typeface="Times New Roman" pitchFamily="18" charset="0"/>
                <a:sym typeface="Arial" pitchFamily="0" charset="0"/>
              </a:rPr>
              <a:t>allopurinol (Zyloprim</a:t>
            </a:r>
            <a:r>
              <a:rPr altLang="en-US" baseline="0" lang="sw-KE" u="none">
                <a:solidFill>
                  <a:srgbClr val="000000"/>
                </a:solidFill>
                <a:latin typeface="Times New Roman" pitchFamily="18" charset="0"/>
                <a:ea typeface="Times New Roman" pitchFamily="18" charset="0"/>
                <a:sym typeface="Arial" pitchFamily="0" charset="0"/>
              </a:rPr>
              <a:t>) as ordered, to decrease uric acid production </a:t>
            </a:r>
          </a:p>
          <a:p>
            <a:pPr algn="l" fontAlgn="base" indent="-255587" lvl="1" marL="730250">
              <a:lnSpc>
                <a:spcPct val="90000"/>
              </a:lnSpc>
              <a:spcBef>
                <a:spcPct val="0"/>
              </a:spcBef>
              <a:spcAft>
                <a:spcPct val="0"/>
              </a:spcAft>
              <a:buClr>
                <a:srgbClr val="FFFFFF"/>
              </a:buClr>
              <a:buSzPct val="100000"/>
              <a:buFont typeface="Arial" pitchFamily="0" charset="0"/>
              <a:buChar char="•"/>
            </a:pPr>
            <a:endParaRPr altLang="en-US" baseline="0" lang="sw-KE" u="none">
              <a:solidFill>
                <a:srgbClr val="000000"/>
              </a:solidFill>
              <a:latin typeface="Times New Roman" pitchFamily="18" charset="0"/>
              <a:ea typeface="Times New Roman" pitchFamily="18" charset="0"/>
              <a:sym typeface="Arial" pitchFamily="0" charset="0"/>
            </a:endParaRPr>
          </a:p>
          <a:p>
            <a:pPr algn="l" eaLnBrk="1" fontAlgn="base" hangingPunct="1" indent="-982662" lvl="0" marL="365125">
              <a:lnSpc>
                <a:spcPct val="90000"/>
              </a:lnSpc>
              <a:spcBef>
                <a:spcPct val="20000"/>
              </a:spcBef>
              <a:spcAft>
                <a:spcPct val="0"/>
              </a:spcAft>
              <a:buSzPct val="100000"/>
              <a:buFontTx/>
              <a:buChar char="•"/>
            </a:pPr>
            <a:r>
              <a:rPr altLang="en-US" baseline="0" b="1" sz="2800" i="1" lang="en-US" u="none">
                <a:solidFill>
                  <a:srgbClr val="000000"/>
                </a:solidFill>
                <a:latin typeface="Times New Roman" pitchFamily="18" charset="0"/>
                <a:ea typeface="Times New Roman" pitchFamily="18" charset="0"/>
                <a:sym typeface="Arial" pitchFamily="0" charset="0"/>
              </a:rPr>
              <a:t>Cysteine stones: </a:t>
            </a:r>
            <a:r>
              <a:rPr altLang="en-US" baseline="0" sz="2800" lang="en-US" u="none">
                <a:solidFill>
                  <a:srgbClr val="000000"/>
                </a:solidFill>
                <a:latin typeface="Times New Roman" pitchFamily="18" charset="0"/>
                <a:ea typeface="Times New Roman" pitchFamily="18" charset="0"/>
                <a:sym typeface="Arial" pitchFamily="0" charset="0"/>
              </a:rPr>
              <a:t>increase fluid intake to 4litres/24 hrs.</a:t>
            </a:r>
          </a:p>
          <a:p>
            <a:pPr algn="l" eaLnBrk="1" fontAlgn="base" hangingPunct="1" indent="-228600" lvl="4" marL="2057400">
              <a:lnSpc>
                <a:spcPct val="9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low protein diet</a:t>
            </a:r>
          </a:p>
          <a:p>
            <a:pPr algn="l" eaLnBrk="1" fontAlgn="base" hangingPunct="1" indent="-228600" lvl="4" marL="2057400">
              <a:lnSpc>
                <a:spcPct val="90000"/>
              </a:lnSpc>
              <a:spcBef>
                <a:spcPct val="20000"/>
              </a:spcBef>
              <a:spcAft>
                <a:spcPct val="0"/>
              </a:spcAft>
              <a:buSzPct val="100000"/>
              <a:buFontTx/>
              <a:buChar char="»"/>
            </a:pPr>
            <a:r>
              <a:rPr altLang="en-US" baseline="0" sz="2800" lang="en-US" u="none">
                <a:solidFill>
                  <a:srgbClr val="000000"/>
                </a:solidFill>
                <a:latin typeface="Times New Roman" pitchFamily="18" charset="0"/>
                <a:ea typeface="Times New Roman" pitchFamily="18" charset="0"/>
                <a:sym typeface="Arial" pitchFamily="0" charset="0"/>
              </a:rPr>
              <a:t>Alkalinisation of urine above 6.5. use sodium bicarbonate or an alkaline diet of milk, vegetables</a:t>
            </a:r>
          </a:p>
        </p:txBody>
      </p:sp>
      <p:sp>
        <p:nvSpPr>
          <p:cNvPr id="104925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showMasterSp="1">
  <p:cSld>
    <p:spTree>
      <p:nvGrpSpPr>
        <p:cNvPr id="558" name=""/>
        <p:cNvGrpSpPr/>
        <p:nvPr/>
      </p:nvGrpSpPr>
      <p:grpSpPr>
        <a:xfrm rot="0">
          <a:off x="0" y="0"/>
          <a:ext cx="0" cy="0"/>
          <a:chOff x="0" y="0"/>
          <a:chExt cx="0" cy="0"/>
        </a:xfrm>
      </p:grpSpPr>
      <p:sp>
        <p:nvSpPr>
          <p:cNvPr id="104925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56" name=""/>
          <p:cNvSpPr/>
          <p:nvPr>
            <p:ph sz="full" idx="1"/>
          </p:nvPr>
        </p:nvSpPr>
        <p:spPr>
          <a:xfrm rot="0">
            <a:off x="228600" y="228600"/>
            <a:ext cx="86106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3000" lang="en-US" u="none">
                <a:solidFill>
                  <a:srgbClr val="000000"/>
                </a:solidFill>
                <a:latin typeface="Arial" pitchFamily="0" charset="0"/>
                <a:ea typeface="宋体" pitchFamily="0" charset="-122"/>
                <a:sym typeface="Arial" pitchFamily="0" charset="0"/>
              </a:rPr>
              <a:t>Nursing management:</a:t>
            </a:r>
          </a:p>
          <a:p>
            <a:pPr algn="l" eaLnBrk="1" fontAlgn="base" hangingPunct="1" indent="-342900" lvl="0" marL="342900">
              <a:lnSpc>
                <a:spcPct val="80000"/>
              </a:lnSpc>
              <a:spcBef>
                <a:spcPct val="20000"/>
              </a:spcBef>
              <a:spcAft>
                <a:spcPct val="0"/>
              </a:spcAft>
              <a:buSzPct val="100000"/>
              <a:buFontTx/>
              <a:buChar char="•"/>
            </a:pPr>
            <a:r>
              <a:rPr altLang="en-US" baseline="0" b="1" sz="3000" lang="en-US" u="none">
                <a:solidFill>
                  <a:srgbClr val="000000"/>
                </a:solidFill>
                <a:latin typeface="Arial" pitchFamily="0" charset="0"/>
                <a:ea typeface="宋体" pitchFamily="0" charset="-122"/>
                <a:sym typeface="Arial" pitchFamily="0" charset="0"/>
              </a:rPr>
              <a:t>Assessment: </a:t>
            </a:r>
            <a:r>
              <a:rPr altLang="en-US" baseline="0" sz="3000" lang="en-US" u="none">
                <a:solidFill>
                  <a:srgbClr val="000000"/>
                </a:solidFill>
                <a:latin typeface="Arial" pitchFamily="0" charset="0"/>
                <a:ea typeface="宋体" pitchFamily="0" charset="-122"/>
                <a:sym typeface="Arial" pitchFamily="0" charset="0"/>
              </a:rPr>
              <a:t>assess for pain, discomfort &amp; associated symptoms. Location, severity &amp; radiation of pain.</a:t>
            </a:r>
          </a:p>
          <a:p>
            <a:pPr algn="l" eaLnBrk="1" fontAlgn="base" hangingPunct="1" indent="-228600" lvl="3" marL="160020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Observe for signs of UT I &amp; obstruction.</a:t>
            </a:r>
          </a:p>
          <a:p>
            <a:pPr algn="l" eaLnBrk="1" fontAlgn="base" hangingPunct="1" indent="-228600" lvl="3" marL="160020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Inspect urine for blood &amp; strain for stones of gravel.</a:t>
            </a:r>
          </a:p>
          <a:p>
            <a:pPr algn="l" eaLnBrk="1" fontAlgn="base" hangingPunct="1" indent="-228600" lvl="3" marL="160020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History focuses on predisposing factors.</a:t>
            </a:r>
          </a:p>
          <a:p>
            <a:pPr algn="l" eaLnBrk="1" fontAlgn="base" hangingPunct="1" indent="-342900" lvl="0" marL="342900">
              <a:lnSpc>
                <a:spcPct val="80000"/>
              </a:lnSpc>
              <a:spcBef>
                <a:spcPct val="20000"/>
              </a:spcBef>
              <a:spcAft>
                <a:spcPct val="0"/>
              </a:spcAft>
              <a:buSzPct val="100000"/>
              <a:buFontTx/>
              <a:buChar char="•"/>
            </a:pPr>
            <a:r>
              <a:rPr altLang="en-US" baseline="0" b="1" sz="3000" lang="en-US" u="none">
                <a:solidFill>
                  <a:srgbClr val="000000"/>
                </a:solidFill>
                <a:latin typeface="Arial" pitchFamily="0" charset="0"/>
                <a:ea typeface="宋体" pitchFamily="0" charset="-122"/>
                <a:sym typeface="Arial" pitchFamily="0" charset="0"/>
              </a:rPr>
              <a:t>Nursing diagnosis:</a:t>
            </a:r>
          </a:p>
          <a:p>
            <a:pPr algn="l" eaLnBrk="1" fontAlgn="base" hangingPunct="1" indent="-28575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Acute pain related to inflammation, obstruction &amp; abrasion of the urinary tract.</a:t>
            </a:r>
          </a:p>
          <a:p>
            <a:pPr algn="l" eaLnBrk="1" fontAlgn="base" hangingPunct="1" indent="-28575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Deficient knowledge regarding prevention of recurrence of renal stones.</a:t>
            </a:r>
          </a:p>
          <a:p>
            <a:pPr algn="l" eaLnBrk="1" fontAlgn="base" hangingPunct="1" indent="-28575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Altered urinary elimination related to presence of caliculi.</a:t>
            </a:r>
          </a:p>
          <a:p>
            <a:pPr algn="l" eaLnBrk="1" fontAlgn="base" hangingPunct="1" indent="-285750"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Potential for infection related to obstruction of the urinary tract by caliculi.</a:t>
            </a:r>
          </a:p>
          <a:p>
            <a:pPr algn="l" eaLnBrk="1" fontAlgn="base" hangingPunct="1" indent="-228600" latinLnBrk="1" lvl="3" marL="1600200">
              <a:lnSpc>
                <a:spcPct val="80000"/>
              </a:lnSpc>
              <a:spcBef>
                <a:spcPct val="20000"/>
              </a:spcBef>
              <a:spcAft>
                <a:spcPct val="0"/>
              </a:spcAft>
              <a:buSzPct val="100000"/>
              <a:buFontTx/>
              <a:buNone/>
            </a:pPr>
            <a:endParaRPr altLang="en-US" baseline="0" sz="2400" lang="en-US" u="none">
              <a:solidFill>
                <a:srgbClr val="000000"/>
              </a:solidFill>
              <a:latin typeface="Arial" pitchFamily="0" charset="0"/>
              <a:ea typeface="宋体" pitchFamily="0" charset="-122"/>
              <a:sym typeface="Arial" pitchFamily="0" charset="0"/>
            </a:endParaRPr>
          </a:p>
          <a:p>
            <a:pPr algn="l" eaLnBrk="1" fontAlgn="base" hangingPunct="1" indent="-228600" latinLnBrk="1" lvl="3" marL="1600200">
              <a:lnSpc>
                <a:spcPct val="80000"/>
              </a:lnSpc>
              <a:spcBef>
                <a:spcPct val="20000"/>
              </a:spcBef>
              <a:spcAft>
                <a:spcPct val="0"/>
              </a:spcAft>
              <a:buSzPct val="100000"/>
              <a:buFontTx/>
              <a:buNone/>
            </a:pPr>
            <a:endParaRPr altLang="en-US" baseline="0" sz="2400" lang="en-US" u="none">
              <a:solidFill>
                <a:srgbClr val="000000"/>
              </a:solidFill>
              <a:latin typeface="Arial" pitchFamily="0" charset="0"/>
              <a:ea typeface="宋体" pitchFamily="0" charset="-122"/>
              <a:sym typeface="Arial" pitchFamily="0" charset="0"/>
            </a:endParaRPr>
          </a:p>
          <a:p>
            <a:pPr algn="l" eaLnBrk="1" fontAlgn="base" hangingPunct="1" indent="-228600" lvl="3" marL="1600200">
              <a:lnSpc>
                <a:spcPct val="80000"/>
              </a:lnSpc>
              <a:spcBef>
                <a:spcPct val="20000"/>
              </a:spcBef>
              <a:spcAft>
                <a:spcPct val="0"/>
              </a:spcAft>
              <a:buSzPct val="100000"/>
              <a:buFontTx/>
              <a:buChar char="–"/>
            </a:pPr>
            <a:endParaRPr altLang="en-US" baseline="0" sz="2400" lang="en-US" u="sng">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5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MasterSp="1">
  <p:cSld>
    <p:spTree>
      <p:nvGrpSpPr>
        <p:cNvPr id="559" name=""/>
        <p:cNvGrpSpPr/>
        <p:nvPr/>
      </p:nvGrpSpPr>
      <p:grpSpPr>
        <a:xfrm rot="0">
          <a:off x="0" y="0"/>
          <a:ext cx="0" cy="0"/>
          <a:chOff x="0" y="0"/>
          <a:chExt cx="0" cy="0"/>
        </a:xfrm>
      </p:grpSpPr>
      <p:sp>
        <p:nvSpPr>
          <p:cNvPr id="104925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59" name=""/>
          <p:cNvSpPr/>
          <p:nvPr>
            <p:ph sz="full" idx="1"/>
          </p:nvPr>
        </p:nvSpPr>
        <p:spPr>
          <a:xfrm rot="0">
            <a:off x="228600" y="304800"/>
            <a:ext cx="86868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3000" lang="en-US" u="none">
                <a:solidFill>
                  <a:srgbClr val="000000"/>
                </a:solidFill>
                <a:latin typeface="Arial" pitchFamily="0" charset="0"/>
                <a:ea typeface="宋体" pitchFamily="0" charset="-122"/>
                <a:sym typeface="Arial" pitchFamily="0" charset="0"/>
              </a:rPr>
              <a:t>interventions:</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Analgesics to relieve pain. Opioid analgesics or NSAID’s.</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Encourage patient to assume positions of comfort.</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Prevent infection and obstruction: monitor fluid intake and output.</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Monitor  voiding patterns</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Encourage increased fluid intake to prevent dehydration &amp; increase hydrostatic pressure that aids in elimination of stones.</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Ambulation may help move the stones through the urinary tract.</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Strain the urine on a gauze to detect uric acid stones that may crumble or blood clots.</a:t>
            </a:r>
          </a:p>
          <a:p>
            <a:pPr algn="l" eaLnBrk="1" fontAlgn="base" hangingPunct="1" indent="-285750" lvl="1" marL="7429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Instruct patient to report any decrease in urine volume, bloody or cloudy urine.</a:t>
            </a:r>
          </a:p>
          <a:p>
            <a:pPr algn="l" eaLnBrk="1" fontAlgn="base" hangingPunct="1" indent="-285750" latinLnBrk="1" lvl="1" marL="742950">
              <a:lnSpc>
                <a:spcPct val="100000"/>
              </a:lnSpc>
              <a:spcBef>
                <a:spcPct val="20000"/>
              </a:spcBef>
              <a:spcAft>
                <a:spcPct val="0"/>
              </a:spcAft>
              <a:buSzPct val="100000"/>
              <a:buFontTx/>
              <a:buNone/>
            </a:pPr>
            <a:endParaRPr altLang="en-US" baseline="0" sz="24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6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showMasterSp="1">
  <p:cSld>
    <p:spTree>
      <p:nvGrpSpPr>
        <p:cNvPr id="560" name=""/>
        <p:cNvGrpSpPr/>
        <p:nvPr/>
      </p:nvGrpSpPr>
      <p:grpSpPr>
        <a:xfrm rot="0">
          <a:off x="0" y="0"/>
          <a:ext cx="0" cy="0"/>
          <a:chOff x="0" y="0"/>
          <a:chExt cx="0" cy="0"/>
        </a:xfrm>
      </p:grpSpPr>
      <p:sp>
        <p:nvSpPr>
          <p:cNvPr id="104926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62" name=""/>
          <p:cNvSpPr/>
          <p:nvPr>
            <p:ph sz="full" idx="1"/>
          </p:nvPr>
        </p:nvSpPr>
        <p:spPr>
          <a:xfrm rot="0">
            <a:off x="228600" y="304800"/>
            <a:ext cx="8686800" cy="6553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Monitor vital signs closely to detect early signs of infection because UTI may be associated with renal stones. All infection should be treated with appropriate antibiotics before efforts are made to dissolve the stone.</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Health education about causes of kidney stones, predisposing factors and recommendations to prevent reccurrence.</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Importance of high fluid intake, change of lifestyle.</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Reassurance to control anxiety.</a:t>
            </a:r>
          </a:p>
          <a:p>
            <a:pPr algn="l" eaLnBrk="1" fontAlgn="base" hangingPunct="1" indent="-342900" lvl="0" marL="342900">
              <a:lnSpc>
                <a:spcPct val="100000"/>
              </a:lnSpc>
              <a:spcBef>
                <a:spcPct val="20000"/>
              </a:spcBef>
              <a:spcAft>
                <a:spcPct val="0"/>
              </a:spcAft>
              <a:buSzPct val="100000"/>
              <a:buFontTx/>
              <a:buChar char="•"/>
            </a:pPr>
            <a:r>
              <a:rPr altLang="en-US" baseline="0" b="1" lang="en-US" u="sng">
                <a:solidFill>
                  <a:srgbClr val="000000"/>
                </a:solidFill>
                <a:latin typeface="Arial" pitchFamily="0" charset="0"/>
                <a:ea typeface="宋体" pitchFamily="0" charset="-122"/>
                <a:sym typeface="Arial" pitchFamily="0" charset="0"/>
              </a:rPr>
              <a:t>Evaluation </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patient reports relief of pain.</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Patient has increased knowledge of healthy living.</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Patient has normal urine elimination.</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6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showMasterSp="1">
  <p:cSld>
    <p:spTree>
      <p:nvGrpSpPr>
        <p:cNvPr id="561" name=""/>
        <p:cNvGrpSpPr/>
        <p:nvPr/>
      </p:nvGrpSpPr>
      <p:grpSpPr>
        <a:xfrm rot="0">
          <a:off x="0" y="0"/>
          <a:ext cx="0" cy="0"/>
          <a:chOff x="0" y="0"/>
          <a:chExt cx="0" cy="0"/>
        </a:xfrm>
      </p:grpSpPr>
      <p:sp>
        <p:nvSpPr>
          <p:cNvPr id="104926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65" name=""/>
          <p:cNvSpPr/>
          <p:nvPr>
            <p:ph sz="full" idx="1"/>
          </p:nvPr>
        </p:nvSpPr>
        <p:spPr>
          <a:xfrm rot="0">
            <a:off x="152400" y="228600"/>
            <a:ext cx="86868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URETHRAL STRICTURES</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This is the narrowing of the lumen of the urethra as a result of scar tissue &amp; contraction caused by urethral injury which can be from:</a:t>
            </a:r>
          </a:p>
          <a:p>
            <a:pPr algn="l" eaLnBrk="1" fontAlgn="base" hangingPunct="1" indent="-228600" lvl="3" marL="160020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Surgical instruments e.g. transurethral surgery</a:t>
            </a:r>
          </a:p>
          <a:p>
            <a:pPr algn="l" eaLnBrk="1" fontAlgn="base" hangingPunct="1" indent="-228600" lvl="3" marL="160020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Indwelling catheters</a:t>
            </a:r>
          </a:p>
          <a:p>
            <a:pPr algn="l" eaLnBrk="1" fontAlgn="base" hangingPunct="1" indent="-228600" lvl="3" marL="160020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Untreated urethritis, gonorrheal urethritis</a:t>
            </a:r>
          </a:p>
          <a:p>
            <a:pPr algn="l" eaLnBrk="1" fontAlgn="base" hangingPunct="1" indent="-228600" lvl="3" marL="160020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Cystoscopy</a:t>
            </a:r>
          </a:p>
          <a:p>
            <a:pPr algn="l" eaLnBrk="1" fontAlgn="base" hangingPunct="1" indent="-228600" lvl="3" marL="160020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Congenital abnormality</a:t>
            </a:r>
          </a:p>
          <a:p>
            <a:pPr algn="l" eaLnBrk="1" fontAlgn="base" hangingPunct="1" indent="-228600" lvl="3" marL="160020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Automobile accidents</a:t>
            </a:r>
          </a:p>
          <a:p>
            <a:pPr algn="l" eaLnBrk="1" fontAlgn="base" hangingPunct="1" indent="-342900" lvl="0" marL="342900">
              <a:lnSpc>
                <a:spcPct val="90000"/>
              </a:lnSpc>
              <a:spcBef>
                <a:spcPct val="20000"/>
              </a:spcBef>
              <a:spcAft>
                <a:spcPct val="0"/>
              </a:spcAft>
              <a:buSzPct val="100000"/>
              <a:buFontTx/>
              <a:buChar char="•"/>
            </a:pPr>
            <a:r>
              <a:rPr altLang="en-US" baseline="0" b="1" sz="3000" lang="en-US" u="sng">
                <a:solidFill>
                  <a:srgbClr val="000000"/>
                </a:solidFill>
                <a:latin typeface="Arial" pitchFamily="0" charset="0"/>
                <a:ea typeface="宋体" pitchFamily="0" charset="-122"/>
                <a:sym typeface="Arial" pitchFamily="0" charset="0"/>
              </a:rPr>
              <a:t>CLINICAL FEATURES:</a:t>
            </a:r>
          </a:p>
          <a:p>
            <a:pPr algn="l" eaLnBrk="1" fontAlgn="base" hangingPunct="1" indent="-285750" lvl="1" marL="74295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Patient reports that force and volume of urine stream has decreased.</a:t>
            </a:r>
          </a:p>
          <a:p>
            <a:pPr algn="l" eaLnBrk="1" fontAlgn="base" hangingPunct="1" indent="-285750" lvl="1" marL="74295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Hyperdistended bladder</a:t>
            </a:r>
          </a:p>
          <a:p>
            <a:pPr algn="l" eaLnBrk="1" fontAlgn="base" hangingPunct="1" indent="-285750" latinLnBrk="1" lvl="1" marL="742950">
              <a:lnSpc>
                <a:spcPct val="90000"/>
              </a:lnSpc>
              <a:spcBef>
                <a:spcPct val="20000"/>
              </a:spcBef>
              <a:spcAft>
                <a:spcPct val="0"/>
              </a:spcAft>
              <a:buSzPct val="100000"/>
              <a:buFontTx/>
              <a:buNone/>
            </a:pPr>
            <a:endParaRPr altLang="en-US" baseline="0" sz="2400" lang="en-US" u="none">
              <a:solidFill>
                <a:srgbClr val="000000"/>
              </a:solidFill>
              <a:latin typeface="Arial" pitchFamily="0" charset="0"/>
              <a:ea typeface="宋体" pitchFamily="0" charset="-122"/>
              <a:sym typeface="Arial" pitchFamily="0" charset="0"/>
            </a:endParaRPr>
          </a:p>
          <a:p>
            <a:pPr algn="l" eaLnBrk="1" fontAlgn="base" hangingPunct="1" indent="-285750" lvl="1" marL="742950">
              <a:lnSpc>
                <a:spcPct val="90000"/>
              </a:lnSpc>
              <a:spcBef>
                <a:spcPct val="20000"/>
              </a:spcBef>
              <a:spcAft>
                <a:spcPct val="0"/>
              </a:spcAft>
              <a:buSzPct val="100000"/>
              <a:buFontTx/>
              <a:buChar char="–"/>
            </a:pPr>
            <a:endParaRPr altLang="en-US" baseline="0" sz="24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6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showMasterSp="1">
  <p:cSld>
    <p:spTree>
      <p:nvGrpSpPr>
        <p:cNvPr id="562" name=""/>
        <p:cNvGrpSpPr/>
        <p:nvPr/>
      </p:nvGrpSpPr>
      <p:grpSpPr>
        <a:xfrm rot="0">
          <a:off x="0" y="0"/>
          <a:ext cx="0" cy="0"/>
          <a:chOff x="0" y="0"/>
          <a:chExt cx="0" cy="0"/>
        </a:xfrm>
      </p:grpSpPr>
      <p:sp>
        <p:nvSpPr>
          <p:cNvPr id="104926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68" name=""/>
          <p:cNvSpPr/>
          <p:nvPr>
            <p:ph sz="full" idx="1"/>
          </p:nvPr>
        </p:nvSpPr>
        <p:spPr>
          <a:xfrm rot="0">
            <a:off x="228600" y="228600"/>
            <a:ext cx="84582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May have signs of infection e.g. cystitis, prostatitis, pyelonephritis.</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Occurs commonly in men due to long urethra.</a:t>
            </a:r>
          </a:p>
          <a:p>
            <a:pPr algn="l" eaLnBrk="1" fontAlgn="base" hangingPunct="1" indent="-342900" lvl="0" marL="342900">
              <a:lnSpc>
                <a:spcPct val="90000"/>
              </a:lnSpc>
              <a:spcBef>
                <a:spcPct val="20000"/>
              </a:spcBef>
              <a:spcAft>
                <a:spcPct val="0"/>
              </a:spcAft>
              <a:buSzPct val="100000"/>
              <a:buFontTx/>
              <a:buChar char="•"/>
            </a:pPr>
            <a:r>
              <a:rPr altLang="en-US" baseline="0" b="1" sz="3000" lang="en-US" u="sng">
                <a:solidFill>
                  <a:srgbClr val="000000"/>
                </a:solidFill>
                <a:latin typeface="Arial" pitchFamily="0" charset="0"/>
                <a:ea typeface="宋体" pitchFamily="0" charset="-122"/>
                <a:sym typeface="Arial" pitchFamily="0" charset="0"/>
              </a:rPr>
              <a:t>Diagnosis:  </a:t>
            </a:r>
            <a:r>
              <a:rPr altLang="en-US" baseline="0" sz="3000" lang="en-US" u="none">
                <a:solidFill>
                  <a:srgbClr val="000000"/>
                </a:solidFill>
                <a:latin typeface="Arial" pitchFamily="0" charset="0"/>
                <a:ea typeface="宋体" pitchFamily="0" charset="-122"/>
                <a:sym typeface="Arial" pitchFamily="0" charset="0"/>
              </a:rPr>
              <a:t>IV urography</a:t>
            </a:r>
          </a:p>
          <a:p>
            <a:pPr algn="l" eaLnBrk="1" fontAlgn="base" hangingPunct="1" indent="-342900" lvl="0" marL="342900">
              <a:lnSpc>
                <a:spcPct val="90000"/>
              </a:lnSpc>
              <a:spcBef>
                <a:spcPct val="20000"/>
              </a:spcBef>
              <a:spcAft>
                <a:spcPct val="0"/>
              </a:spcAft>
              <a:buSzPct val="100000"/>
              <a:buFontTx/>
              <a:buChar char="•"/>
            </a:pPr>
            <a:r>
              <a:rPr altLang="en-US" baseline="0" b="1" sz="3000" lang="en-US" u="sng">
                <a:solidFill>
                  <a:srgbClr val="000000"/>
                </a:solidFill>
                <a:latin typeface="Arial" pitchFamily="0" charset="0"/>
                <a:ea typeface="宋体" pitchFamily="0" charset="-122"/>
                <a:sym typeface="Arial" pitchFamily="0" charset="0"/>
              </a:rPr>
              <a:t>MANAGEMENT:</a:t>
            </a:r>
          </a:p>
          <a:p>
            <a:pPr algn="l" eaLnBrk="1" fontAlgn="base" hangingPunct="1" indent="-285750" lvl="1" marL="74295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Gradual dilation of the narrowed area using metal sounds or bougies(has a lumen). A sound is an instrument used to probe a cavity.</a:t>
            </a:r>
          </a:p>
          <a:p>
            <a:pPr algn="l" eaLnBrk="1" fontAlgn="base" hangingPunct="1" indent="-285750" lvl="1" marL="74295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If a stricture prevents catheter passage, a bougie is used to search for an opening. It is then left in place to allow urine drainage. The opening is then dilated using a larger sound.</a:t>
            </a:r>
          </a:p>
          <a:p>
            <a:pPr algn="l" eaLnBrk="1" fontAlgn="base" hangingPunct="1" indent="-285750" lvl="1" marL="74295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After dilation, a warm sitz bath and analgesics to relieve pain.</a:t>
            </a:r>
          </a:p>
          <a:p>
            <a:pPr algn="l" eaLnBrk="1" fontAlgn="base" hangingPunct="1" indent="-285750" lvl="1" marL="742950">
              <a:lnSpc>
                <a:spcPct val="9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Antibiotics are prescribed for 5 days.</a:t>
            </a:r>
          </a:p>
          <a:p>
            <a:pPr algn="l" eaLnBrk="1" fontAlgn="base" hangingPunct="1" indent="-285750" latinLnBrk="1" lvl="1" marL="742950">
              <a:lnSpc>
                <a:spcPct val="90000"/>
              </a:lnSpc>
              <a:spcBef>
                <a:spcPct val="20000"/>
              </a:spcBef>
              <a:spcAft>
                <a:spcPct val="0"/>
              </a:spcAft>
              <a:buSzPct val="100000"/>
              <a:buFontTx/>
              <a:buNone/>
            </a:pPr>
            <a:endParaRPr altLang="en-US" baseline="0" sz="24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6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239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1">
  <p:cSld>
    <p:spTree>
      <p:nvGrpSpPr>
        <p:cNvPr id="350" name=""/>
        <p:cNvGrpSpPr/>
        <p:nvPr/>
      </p:nvGrpSpPr>
      <p:grpSpPr>
        <a:xfrm rot="0">
          <a:off x="0" y="0"/>
          <a:ext cx="0" cy="0"/>
          <a:chOff x="0" y="0"/>
          <a:chExt cx="0" cy="0"/>
        </a:xfrm>
      </p:grpSpPr>
      <p:sp>
        <p:nvSpPr>
          <p:cNvPr id="1048675" name=""/>
          <p:cNvSpPr/>
          <p:nvPr>
            <p:ph type="title" sz="full" idx="0"/>
          </p:nvPr>
        </p:nvSpPr>
        <p:spPr>
          <a:xfrm rot="0">
            <a:off x="152400" y="274637"/>
            <a:ext cx="87630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Common location of genitourinary pain.</a:t>
            </a:r>
          </a:p>
        </p:txBody>
      </p:sp>
      <p:sp>
        <p:nvSpPr>
          <p:cNvPr id="1048676"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Kidney---costovertebral angle (CVA). May extend to the umbilicus. Positive </a:t>
            </a:r>
            <a:r>
              <a:rPr altLang="en-US" baseline="0" b="1" sz="3000" lang="en-US" u="none">
                <a:solidFill>
                  <a:srgbClr val="000000"/>
                </a:solidFill>
                <a:latin typeface="Arial" pitchFamily="0" charset="0"/>
                <a:ea typeface="宋体" pitchFamily="0" charset="-122"/>
                <a:sym typeface="Arial" pitchFamily="0" charset="0"/>
              </a:rPr>
              <a:t>murphy’s punch sign</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Bladder– suprapubic area. Severe when bladder is full</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Ureteral – costovertebral angle, lower abdominal area, testis or labia</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Prostatic –perineum and rectum</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Urethral- male- along penis to meatus</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                        Female- urethra to meatus</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67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MasterSp="1">
  <p:cSld>
    <p:spTree>
      <p:nvGrpSpPr>
        <p:cNvPr id="563" name=""/>
        <p:cNvGrpSpPr/>
        <p:nvPr/>
      </p:nvGrpSpPr>
      <p:grpSpPr>
        <a:xfrm rot="0">
          <a:off x="0" y="0"/>
          <a:ext cx="0" cy="0"/>
          <a:chOff x="0" y="0"/>
          <a:chExt cx="0" cy="0"/>
        </a:xfrm>
      </p:grpSpPr>
      <p:sp>
        <p:nvSpPr>
          <p:cNvPr id="104927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71" name=""/>
          <p:cNvSpPr/>
          <p:nvPr>
            <p:ph sz="full" idx="1"/>
          </p:nvPr>
        </p:nvSpPr>
        <p:spPr>
          <a:xfrm rot="0">
            <a:off x="457200" y="609600"/>
            <a:ext cx="82296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 severe cases, urethroplasty is done( surgical repair of the urethra).</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Sometimes suprapubic cystotomy must be performed.</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7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showMasterSp="1">
  <p:cSld>
    <p:spTree>
      <p:nvGrpSpPr>
        <p:cNvPr id="564" name=""/>
        <p:cNvGrpSpPr/>
        <p:nvPr/>
      </p:nvGrpSpPr>
      <p:grpSpPr>
        <a:xfrm rot="0">
          <a:off x="0" y="0"/>
          <a:ext cx="0" cy="0"/>
          <a:chOff x="0" y="0"/>
          <a:chExt cx="0" cy="0"/>
        </a:xfrm>
      </p:grpSpPr>
      <p:sp>
        <p:nvSpPr>
          <p:cNvPr id="104927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9274"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275" name=""/>
          <p:cNvSpPr/>
          <p:nvPr/>
        </p:nvSpPr>
        <p:spPr>
          <a:xfrm rot="0">
            <a:off x="7848600" y="6492875"/>
            <a:ext cx="762000" cy="365125"/>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241</a:t>
            </a:fld>
            <a:endParaRPr altLang="en-US" baseline="0" sz="1400" lang="en-US" u="none">
              <a:solidFill>
                <a:srgbClr val="000000"/>
              </a:solidFill>
              <a:latin typeface="Arial" pitchFamily="0" charset="0"/>
              <a:sym typeface="Arial" pitchFamily="0" charset="0"/>
            </a:endParaRPr>
          </a:p>
        </p:txBody>
      </p:sp>
      <p:pic>
        <p:nvPicPr>
          <p:cNvPr id="2097180" name=""/>
          <p:cNvPicPr>
            <a:picLocks/>
          </p:cNvPicPr>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MasterSp="1">
  <p:cSld>
    <p:spTree>
      <p:nvGrpSpPr>
        <p:cNvPr id="565" name=""/>
        <p:cNvGrpSpPr/>
        <p:nvPr/>
      </p:nvGrpSpPr>
      <p:grpSpPr>
        <a:xfrm rot="0">
          <a:off x="0" y="0"/>
          <a:ext cx="0" cy="0"/>
          <a:chOff x="0" y="0"/>
          <a:chExt cx="0" cy="0"/>
        </a:xfrm>
      </p:grpSpPr>
      <p:sp>
        <p:nvSpPr>
          <p:cNvPr id="104927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77" name=""/>
          <p:cNvSpPr/>
          <p:nvPr>
            <p:ph sz="full" idx="1"/>
          </p:nvPr>
        </p:nvSpPr>
        <p:spPr>
          <a:xfrm rot="0">
            <a:off x="228600" y="304800"/>
            <a:ext cx="8458200" cy="6553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Clinical manifestations:</a:t>
            </a:r>
          </a:p>
          <a:p>
            <a:pPr algn="l" eaLnBrk="1" fontAlgn="base" hangingPunct="1" indent="-342900" latinLnBrk="1"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Classical triad of signs &amp; symptoms:</a:t>
            </a:r>
          </a:p>
          <a:p>
            <a:pPr algn="l" eaLnBrk="1" fontAlgn="base" hangingPunct="1" indent="-514350" latinLnBrk="1" lvl="2" marL="1314450">
              <a:lnSpc>
                <a:spcPct val="80000"/>
              </a:lnSpc>
              <a:spcBef>
                <a:spcPct val="20000"/>
              </a:spcBef>
              <a:spcAft>
                <a:spcPct val="0"/>
              </a:spcAft>
              <a:buClr>
                <a:srgbClr val="A4C5C8"/>
              </a:buClr>
              <a:buSzPct val="100000"/>
              <a:buFontTx/>
              <a:buChar char="•"/>
            </a:pPr>
            <a:r>
              <a:rPr altLang="en-US" baseline="0" b="1" sz="2200" i="1" lang="en-US" u="none">
                <a:solidFill>
                  <a:srgbClr val="000000"/>
                </a:solidFill>
                <a:latin typeface="Arial" pitchFamily="0" charset="0"/>
                <a:ea typeface="宋体" pitchFamily="0" charset="-122"/>
                <a:sym typeface="Arial" pitchFamily="0" charset="0"/>
              </a:rPr>
              <a:t>Hematuria- usually gross, intermittent</a:t>
            </a:r>
          </a:p>
          <a:p>
            <a:pPr algn="l" eaLnBrk="1" fontAlgn="base" hangingPunct="1" indent="-514350" latinLnBrk="1" lvl="2" marL="1314450">
              <a:lnSpc>
                <a:spcPct val="80000"/>
              </a:lnSpc>
              <a:spcBef>
                <a:spcPct val="20000"/>
              </a:spcBef>
              <a:spcAft>
                <a:spcPct val="0"/>
              </a:spcAft>
              <a:buClr>
                <a:srgbClr val="A4C5C8"/>
              </a:buClr>
              <a:buSzPct val="100000"/>
              <a:buFontTx/>
              <a:buChar char="•"/>
            </a:pPr>
            <a:r>
              <a:rPr altLang="en-US" baseline="0" b="1" sz="2200" i="1" lang="en-US" u="none">
                <a:solidFill>
                  <a:srgbClr val="000000"/>
                </a:solidFill>
                <a:latin typeface="Arial" pitchFamily="0" charset="0"/>
                <a:ea typeface="宋体" pitchFamily="0" charset="-122"/>
                <a:sym typeface="Arial" pitchFamily="0" charset="0"/>
              </a:rPr>
              <a:t>Flank pain</a:t>
            </a:r>
          </a:p>
          <a:p>
            <a:pPr algn="l" eaLnBrk="1" fontAlgn="base" hangingPunct="1" indent="-514350" latinLnBrk="1" lvl="2" marL="1314450">
              <a:lnSpc>
                <a:spcPct val="80000"/>
              </a:lnSpc>
              <a:spcBef>
                <a:spcPct val="20000"/>
              </a:spcBef>
              <a:spcAft>
                <a:spcPct val="0"/>
              </a:spcAft>
              <a:buClr>
                <a:srgbClr val="A4C5C8"/>
              </a:buClr>
              <a:buSzPct val="100000"/>
              <a:buFontTx/>
              <a:buChar char="•"/>
            </a:pPr>
            <a:r>
              <a:rPr altLang="en-US" baseline="0" b="1" sz="2200" i="1" lang="en-US" u="none">
                <a:solidFill>
                  <a:srgbClr val="000000"/>
                </a:solidFill>
                <a:latin typeface="Arial" pitchFamily="0" charset="0"/>
                <a:ea typeface="宋体" pitchFamily="0" charset="-122"/>
                <a:sym typeface="Arial" pitchFamily="0" charset="0"/>
              </a:rPr>
              <a:t>Palpable abdominal or flank mass</a:t>
            </a:r>
          </a:p>
          <a:p>
            <a:pPr algn="l" eaLnBrk="1" fontAlgn="base" hangingPunct="1" indent="-342900" latinLnBrk="1"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Symptoms of metastasis- unexplained weight loss, increasing weakness, anaemia.</a:t>
            </a:r>
          </a:p>
          <a:p>
            <a:pPr algn="l" eaLnBrk="1" fontAlgn="base" hangingPunct="1" indent="-342900" latinLnBrk="1" lvl="0" marL="342900">
              <a:lnSpc>
                <a:spcPct val="8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NB: many renal tumors produce no symptoms &amp; are discovered on routine physical exam as a palpable abdominal mass.</a:t>
            </a:r>
          </a:p>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Diagnosis: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Intravenous urography/ IV pyelogram</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Ultrasonography/ CT scan</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Renal angiogram</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Cystoscopic examination</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Renal biopsy- done percutaneously. It provides definitive data about the lesion.</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7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showMasterSp="1">
  <p:cSld>
    <p:spTree>
      <p:nvGrpSpPr>
        <p:cNvPr id="566" name=""/>
        <p:cNvGrpSpPr/>
        <p:nvPr/>
      </p:nvGrpSpPr>
      <p:grpSpPr>
        <a:xfrm rot="0">
          <a:off x="0" y="0"/>
          <a:ext cx="0" cy="0"/>
          <a:chOff x="0" y="0"/>
          <a:chExt cx="0" cy="0"/>
        </a:xfrm>
      </p:grpSpPr>
      <p:sp>
        <p:nvSpPr>
          <p:cNvPr id="104927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80" name=""/>
          <p:cNvSpPr/>
          <p:nvPr>
            <p:ph sz="full" idx="1"/>
          </p:nvPr>
        </p:nvSpPr>
        <p:spPr>
          <a:xfrm rot="0">
            <a:off x="152400" y="152400"/>
            <a:ext cx="85344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Surgical management:</a:t>
            </a:r>
          </a:p>
          <a:p>
            <a:pPr algn="l" eaLnBrk="1" fontAlgn="base" hangingPunct="1" indent="-342900" lvl="0" marL="342900">
              <a:lnSpc>
                <a:spcPct val="90000"/>
              </a:lnSpc>
              <a:spcBef>
                <a:spcPct val="20000"/>
              </a:spcBef>
              <a:spcAft>
                <a:spcPct val="0"/>
              </a:spcAft>
              <a:buSzPct val="100000"/>
              <a:buFontTx/>
              <a:buAutoNum type="arabicPeriod" startAt="1"/>
            </a:pPr>
            <a:r>
              <a:rPr altLang="en-US" baseline="0" b="1" sz="2700" lang="en-US" u="none">
                <a:solidFill>
                  <a:srgbClr val="000000"/>
                </a:solidFill>
                <a:latin typeface="Arial" pitchFamily="0" charset="0"/>
                <a:ea typeface="宋体" pitchFamily="0" charset="-122"/>
                <a:sym typeface="Arial" pitchFamily="0" charset="0"/>
              </a:rPr>
              <a:t>Radical nephrectomy-  </a:t>
            </a:r>
            <a:r>
              <a:rPr altLang="en-US" baseline="0" sz="2700" lang="en-US" u="none">
                <a:solidFill>
                  <a:srgbClr val="000000"/>
                </a:solidFill>
                <a:latin typeface="Arial" pitchFamily="0" charset="0"/>
                <a:ea typeface="宋体" pitchFamily="0" charset="-122"/>
                <a:sym typeface="Arial" pitchFamily="0" charset="0"/>
              </a:rPr>
              <a:t>the preferred treatment if the tumor can be removed. It includes removal of the kidney &amp; tumor, adrenal gland, fascia fat &amp; lymph nodes. Radiation or chemotherapy may be used along with surgery.</a:t>
            </a:r>
          </a:p>
          <a:p>
            <a:pPr algn="l" eaLnBrk="1" fontAlgn="base" hangingPunct="1" indent="-342900" lvl="0" marL="342900">
              <a:lnSpc>
                <a:spcPct val="90000"/>
              </a:lnSpc>
              <a:spcBef>
                <a:spcPct val="20000"/>
              </a:spcBef>
              <a:spcAft>
                <a:spcPct val="0"/>
              </a:spcAft>
              <a:buSzPct val="100000"/>
              <a:buFontTx/>
              <a:buAutoNum type="arabicPeriod" startAt="1"/>
            </a:pPr>
            <a:r>
              <a:rPr altLang="en-US" baseline="0" b="1" sz="2700" lang="en-US" u="none">
                <a:solidFill>
                  <a:srgbClr val="000000"/>
                </a:solidFill>
                <a:latin typeface="Arial" pitchFamily="0" charset="0"/>
                <a:ea typeface="宋体" pitchFamily="0" charset="-122"/>
                <a:sym typeface="Arial" pitchFamily="0" charset="0"/>
              </a:rPr>
              <a:t>Partial nephrectomy- </a:t>
            </a:r>
            <a:r>
              <a:rPr altLang="en-US" baseline="0" sz="2700" lang="en-US" u="none">
                <a:solidFill>
                  <a:srgbClr val="000000"/>
                </a:solidFill>
                <a:latin typeface="Arial" pitchFamily="0" charset="0"/>
                <a:ea typeface="宋体" pitchFamily="0" charset="-122"/>
                <a:sym typeface="Arial" pitchFamily="0" charset="0"/>
              </a:rPr>
              <a:t>done for patients with bilateral tumors or cancer of a single functioning kidney. Its also called nephron sparing surgery. It involves removal of a part of the kidney without affecting the adrenal glands.</a:t>
            </a:r>
          </a:p>
          <a:p>
            <a:pPr algn="l" eaLnBrk="1" fontAlgn="base" hangingPunct="1" indent="-342900" lvl="0" marL="342900">
              <a:lnSpc>
                <a:spcPct val="90000"/>
              </a:lnSpc>
              <a:spcBef>
                <a:spcPct val="20000"/>
              </a:spcBef>
              <a:spcAft>
                <a:spcPct val="0"/>
              </a:spcAft>
              <a:buSzPct val="100000"/>
              <a:buFontTx/>
              <a:buAutoNum type="arabicPeriod" startAt="1"/>
            </a:pPr>
            <a:r>
              <a:rPr altLang="en-US" baseline="0" b="1" sz="2700" lang="en-US" u="none">
                <a:solidFill>
                  <a:srgbClr val="000000"/>
                </a:solidFill>
                <a:latin typeface="Arial" pitchFamily="0" charset="0"/>
                <a:ea typeface="宋体" pitchFamily="0" charset="-122"/>
                <a:sym typeface="Arial" pitchFamily="0" charset="0"/>
              </a:rPr>
              <a:t>Renal artery embolisation- </a:t>
            </a:r>
            <a:r>
              <a:rPr altLang="en-US" baseline="0" sz="2700" lang="en-US" u="none">
                <a:solidFill>
                  <a:srgbClr val="000000"/>
                </a:solidFill>
                <a:latin typeface="Arial" pitchFamily="0" charset="0"/>
                <a:ea typeface="宋体" pitchFamily="0" charset="-122"/>
                <a:sym typeface="Arial" pitchFamily="0" charset="0"/>
              </a:rPr>
              <a:t>done in patients with metaplastic renal carcinoma. The renal artery or  tumor vessel may be occluded to impede blood supply to the tumor &amp; this kills the tumor cells.</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8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showMasterSp="1">
  <p:cSld>
    <p:spTree>
      <p:nvGrpSpPr>
        <p:cNvPr id="567" name=""/>
        <p:cNvGrpSpPr/>
        <p:nvPr/>
      </p:nvGrpSpPr>
      <p:grpSpPr>
        <a:xfrm rot="0">
          <a:off x="0" y="0"/>
          <a:ext cx="0" cy="0"/>
          <a:chOff x="0" y="0"/>
          <a:chExt cx="0" cy="0"/>
        </a:xfrm>
      </p:grpSpPr>
      <p:sp>
        <p:nvSpPr>
          <p:cNvPr id="104928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83" name=""/>
          <p:cNvSpPr/>
          <p:nvPr>
            <p:ph sz="full" idx="1"/>
          </p:nvPr>
        </p:nvSpPr>
        <p:spPr>
          <a:xfrm rot="0">
            <a:off x="228600" y="457200"/>
            <a:ext cx="86868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Medical management:</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The goal is to eradicate the tumor before metastasis occurs.</a:t>
            </a:r>
          </a:p>
          <a:p>
            <a:pPr algn="l" eaLnBrk="1" fontAlgn="base" hangingPunct="1" indent="-342900" latinLnBrk="1"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Pharmacotherapy – chemotherapeutic agents following surgical removal depending on the stage of the tumor e.g. vinblastine.</a:t>
            </a:r>
          </a:p>
          <a:p>
            <a:pPr algn="l" eaLnBrk="1" fontAlgn="base" hangingPunct="1" indent="-342900" latinLnBrk="1"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Radiation therapy as an adjunct with chemotherapy and surgery.</a:t>
            </a:r>
          </a:p>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Nursing Management:</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Give emotional support because client may be anxious about surgery, post- op renal function &amp; possible recurrence of disease.</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Post- op the patient usually has catheters and drains in place to maintain a patent urinary tract, to drain urine and to permit accurate measurement of urine output.</a:t>
            </a:r>
          </a:p>
          <a:p>
            <a:pPr algn="l" eaLnBrk="1" fontAlgn="base" hangingPunct="1" indent="-342900" latinLnBrk="1" lvl="0" marL="342900">
              <a:lnSpc>
                <a:spcPct val="80000"/>
              </a:lnSpc>
              <a:spcBef>
                <a:spcPct val="20000"/>
              </a:spcBef>
              <a:spcAft>
                <a:spcPct val="0"/>
              </a:spcAft>
              <a:buSzPct val="100000"/>
              <a:buFontTx/>
              <a:buNone/>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8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showMasterSp="1">
  <p:cSld>
    <p:spTree>
      <p:nvGrpSpPr>
        <p:cNvPr id="568" name=""/>
        <p:cNvGrpSpPr/>
        <p:nvPr/>
      </p:nvGrpSpPr>
      <p:grpSpPr>
        <a:xfrm rot="0">
          <a:off x="0" y="0"/>
          <a:ext cx="0" cy="0"/>
          <a:chOff x="0" y="0"/>
          <a:chExt cx="0" cy="0"/>
        </a:xfrm>
      </p:grpSpPr>
      <p:sp>
        <p:nvSpPr>
          <p:cNvPr id="104928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86" name=""/>
          <p:cNvSpPr/>
          <p:nvPr>
            <p:ph sz="full" idx="1"/>
          </p:nvPr>
        </p:nvSpPr>
        <p:spPr>
          <a:xfrm rot="0">
            <a:off x="152400" y="152400"/>
            <a:ext cx="8839200" cy="6553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patient experiences pain and muscle soreness secondary to the procedure and thus requires frequent </a:t>
            </a:r>
            <a:r>
              <a:rPr altLang="en-US" baseline="0" b="1" sz="3000" lang="en-US" u="none">
                <a:solidFill>
                  <a:srgbClr val="000000"/>
                </a:solidFill>
                <a:latin typeface="Arial" pitchFamily="0" charset="0"/>
                <a:ea typeface="宋体" pitchFamily="0" charset="-122"/>
                <a:sym typeface="Arial" pitchFamily="0" charset="0"/>
              </a:rPr>
              <a:t>analgesia </a:t>
            </a:r>
            <a:r>
              <a:rPr altLang="en-US" baseline="0" sz="3000" lang="en-US" u="none">
                <a:solidFill>
                  <a:srgbClr val="000000"/>
                </a:solidFill>
                <a:latin typeface="Arial" pitchFamily="0" charset="0"/>
                <a:ea typeface="宋体" pitchFamily="0" charset="-122"/>
                <a:sym typeface="Arial" pitchFamily="0" charset="0"/>
              </a:rPr>
              <a:t>&amp; other coping mechanisms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Frequent </a:t>
            </a:r>
            <a:r>
              <a:rPr altLang="en-US" baseline="0" b="1" sz="3000" lang="en-US" u="none">
                <a:solidFill>
                  <a:srgbClr val="000000"/>
                </a:solidFill>
                <a:latin typeface="Arial" pitchFamily="0" charset="0"/>
                <a:ea typeface="宋体" pitchFamily="0" charset="-122"/>
                <a:sym typeface="Arial" pitchFamily="0" charset="0"/>
              </a:rPr>
              <a:t>assistance in turning</a:t>
            </a:r>
            <a:r>
              <a:rPr altLang="en-US" baseline="0" sz="3000" lang="en-US" u="none">
                <a:solidFill>
                  <a:srgbClr val="000000"/>
                </a:solidFill>
                <a:latin typeface="Arial" pitchFamily="0" charset="0"/>
                <a:ea typeface="宋体" pitchFamily="0" charset="-122"/>
                <a:sym typeface="Arial" pitchFamily="0" charset="0"/>
              </a:rPr>
              <a:t>, deep breathing &amp; coughing are encouraged to prevent atelectasis and other pulmonary complications.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Provide </a:t>
            </a:r>
            <a:r>
              <a:rPr altLang="en-US" baseline="0" b="1" sz="3000" lang="en-US" u="none">
                <a:solidFill>
                  <a:srgbClr val="000000"/>
                </a:solidFill>
                <a:latin typeface="Arial" pitchFamily="0" charset="0"/>
                <a:ea typeface="宋体" pitchFamily="0" charset="-122"/>
                <a:sym typeface="Arial" pitchFamily="0" charset="0"/>
              </a:rPr>
              <a:t>family support </a:t>
            </a:r>
            <a:r>
              <a:rPr altLang="en-US" baseline="0" sz="3000" lang="en-US" u="none">
                <a:solidFill>
                  <a:srgbClr val="000000"/>
                </a:solidFill>
                <a:latin typeface="Arial" pitchFamily="0" charset="0"/>
                <a:ea typeface="宋体" pitchFamily="0" charset="-122"/>
                <a:sym typeface="Arial" pitchFamily="0" charset="0"/>
              </a:rPr>
              <a:t>for patient to cope with diagnosis and prognosis.</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Patient education on care of incision site, activity restriction, signs of complication e.g. wound drainage, fever, hematuria, disease process &amp; treatment plan, importance of follow up.</a:t>
            </a:r>
          </a:p>
          <a:p>
            <a:pPr algn="l" eaLnBrk="1" fontAlgn="base" hangingPunct="1" indent="-342900" lvl="0" marL="342900">
              <a:lnSpc>
                <a:spcPct val="10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8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showMasterSp="1">
  <p:cSld>
    <p:spTree>
      <p:nvGrpSpPr>
        <p:cNvPr id="569" name=""/>
        <p:cNvGrpSpPr/>
        <p:nvPr/>
      </p:nvGrpSpPr>
      <p:grpSpPr>
        <a:xfrm rot="0">
          <a:off x="0" y="0"/>
          <a:ext cx="0" cy="0"/>
          <a:chOff x="0" y="0"/>
          <a:chExt cx="0" cy="0"/>
        </a:xfrm>
      </p:grpSpPr>
      <p:sp>
        <p:nvSpPr>
          <p:cNvPr id="1049288" name=""/>
          <p:cNvSpPr/>
          <p:nvPr>
            <p:ph type="title" sz="full" idx="0"/>
          </p:nvPr>
        </p:nvSpPr>
        <p:spPr>
          <a:xfrm rot="0">
            <a:off x="457200" y="438150"/>
            <a:ext cx="8229600" cy="78105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Cancer of the bladder</a:t>
            </a:r>
          </a:p>
        </p:txBody>
      </p:sp>
      <p:sp>
        <p:nvSpPr>
          <p:cNvPr id="1049289" name=""/>
          <p:cNvSpPr/>
          <p:nvPr>
            <p:ph sz="full" idx="1"/>
          </p:nvPr>
        </p:nvSpPr>
        <p:spPr>
          <a:xfrm rot="0">
            <a:off x="228600" y="1447800"/>
            <a:ext cx="8763000" cy="5181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It is common in 50- 70 year olds and is more prevalent in men than women.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Predominant cause is </a:t>
            </a:r>
            <a:r>
              <a:rPr altLang="en-US" baseline="0" b="1" sz="2500" lang="en-US" u="none">
                <a:solidFill>
                  <a:srgbClr val="000000"/>
                </a:solidFill>
                <a:latin typeface="Arial" pitchFamily="0" charset="0"/>
                <a:ea typeface="宋体" pitchFamily="0" charset="-122"/>
                <a:sym typeface="Arial" pitchFamily="0" charset="0"/>
              </a:rPr>
              <a:t>cigarrete smoking</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May arise from metastasis of cancer from prostate, colon rectum or lower gynaecological tract in women</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Risk factors: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Cigarette smoking</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Exposure to carcinogens: dyes, asbestos, rubber, leather, ink, aromatic amines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Recurrent or chronic cystitis or UTI’s.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Bladder stones.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High urinary pH.</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Pelvic radiation therapy.</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Cancers from prostate, colon &amp; rectum in males.</a:t>
            </a: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29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showMasterSp="1">
  <p:cSld>
    <p:spTree>
      <p:nvGrpSpPr>
        <p:cNvPr id="570" name=""/>
        <p:cNvGrpSpPr/>
        <p:nvPr/>
      </p:nvGrpSpPr>
      <p:grpSpPr>
        <a:xfrm rot="0">
          <a:off x="0" y="0"/>
          <a:ext cx="0" cy="0"/>
          <a:chOff x="0" y="0"/>
          <a:chExt cx="0" cy="0"/>
        </a:xfrm>
      </p:grpSpPr>
      <p:sp>
        <p:nvSpPr>
          <p:cNvPr id="104929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92" name=""/>
          <p:cNvSpPr/>
          <p:nvPr>
            <p:ph sz="full" idx="1"/>
          </p:nvPr>
        </p:nvSpPr>
        <p:spPr>
          <a:xfrm rot="0">
            <a:off x="457200" y="228600"/>
            <a:ext cx="84582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Clinical features: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Gross (visible) painless hematuria</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Infection of urinary tract producing frequency, urgency &amp; dysuria.</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Pelvic or back pain may occur with metastasis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Obstruction in voiding</a:t>
            </a:r>
          </a:p>
          <a:p>
            <a:pPr algn="l" eaLnBrk="1" fontAlgn="base" hangingPunct="1" indent="-342900" lvl="0" marL="342900">
              <a:lnSpc>
                <a:spcPct val="80000"/>
              </a:lnSpc>
              <a:spcBef>
                <a:spcPct val="20000"/>
              </a:spcBef>
              <a:spcAft>
                <a:spcPct val="0"/>
              </a:spcAft>
              <a:buSzPct val="100000"/>
              <a:buFontTx/>
              <a:buAutoNum type="arabicPeriod" startAt="1"/>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Assessment:</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Cystoscopy- visualize tumor directly &amp; obtain biopsy specimen</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Ultrasound- bladder &amp; surrounding structures for metastasis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CT scan</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Biopsies of the tumor</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Cytological examination of the patients urine.</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29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showMasterSp="1">
  <p:cSld>
    <p:spTree>
      <p:nvGrpSpPr>
        <p:cNvPr id="571" name=""/>
        <p:cNvGrpSpPr/>
        <p:nvPr/>
      </p:nvGrpSpPr>
      <p:grpSpPr>
        <a:xfrm rot="0">
          <a:off x="0" y="0"/>
          <a:ext cx="0" cy="0"/>
          <a:chOff x="0" y="0"/>
          <a:chExt cx="0" cy="0"/>
        </a:xfrm>
      </p:grpSpPr>
      <p:sp>
        <p:nvSpPr>
          <p:cNvPr id="104929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95" name=""/>
          <p:cNvSpPr/>
          <p:nvPr>
            <p:ph sz="full" idx="1"/>
          </p:nvPr>
        </p:nvSpPr>
        <p:spPr>
          <a:xfrm rot="0">
            <a:off x="228600" y="228600"/>
            <a:ext cx="89154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Management:</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Depends on </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       </a:t>
            </a:r>
            <a:r>
              <a:rPr altLang="en-US" baseline="0" sz="3000" i="1" lang="en-US" u="none">
                <a:solidFill>
                  <a:srgbClr val="000000"/>
                </a:solidFill>
                <a:latin typeface="Arial" pitchFamily="0" charset="0"/>
                <a:ea typeface="宋体" pitchFamily="0" charset="-122"/>
                <a:sym typeface="Arial" pitchFamily="0" charset="0"/>
              </a:rPr>
              <a:t>-the degree of cellular differentiation</a:t>
            </a:r>
          </a:p>
          <a:p>
            <a:pPr algn="l" eaLnBrk="1" fontAlgn="base" hangingPunct="1" indent="-342900" latinLnBrk="1" lvl="0" marL="342900">
              <a:lnSpc>
                <a:spcPct val="80000"/>
              </a:lnSpc>
              <a:spcBef>
                <a:spcPct val="20000"/>
              </a:spcBef>
              <a:spcAft>
                <a:spcPct val="0"/>
              </a:spcAft>
              <a:buSzPct val="100000"/>
              <a:buFontTx/>
              <a:buNone/>
            </a:pPr>
            <a:r>
              <a:rPr altLang="en-US" baseline="0" sz="3000" i="1" lang="en-US" u="none">
                <a:solidFill>
                  <a:srgbClr val="000000"/>
                </a:solidFill>
                <a:latin typeface="Arial" pitchFamily="0" charset="0"/>
                <a:ea typeface="宋体" pitchFamily="0" charset="-122"/>
                <a:sym typeface="Arial" pitchFamily="0" charset="0"/>
              </a:rPr>
              <a:t>       -the stage of the tumor growth(degree of local invasion) </a:t>
            </a:r>
          </a:p>
          <a:p>
            <a:pPr algn="l" eaLnBrk="1" fontAlgn="base" hangingPunct="1" indent="-342900" latinLnBrk="1" lvl="0" marL="342900">
              <a:lnSpc>
                <a:spcPct val="80000"/>
              </a:lnSpc>
              <a:spcBef>
                <a:spcPct val="20000"/>
              </a:spcBef>
              <a:spcAft>
                <a:spcPct val="0"/>
              </a:spcAft>
              <a:buSzPct val="100000"/>
              <a:buFontTx/>
              <a:buNone/>
            </a:pPr>
            <a:r>
              <a:rPr altLang="en-US" baseline="0" sz="3000" i="1" lang="en-US" u="none">
                <a:solidFill>
                  <a:srgbClr val="000000"/>
                </a:solidFill>
                <a:latin typeface="Arial" pitchFamily="0" charset="0"/>
                <a:ea typeface="宋体" pitchFamily="0" charset="-122"/>
                <a:sym typeface="Arial" pitchFamily="0" charset="0"/>
              </a:rPr>
              <a:t>       -presence or absence of metastasis.</a:t>
            </a:r>
          </a:p>
          <a:p>
            <a:pPr algn="l" eaLnBrk="1" fontAlgn="base" hangingPunct="1" indent="-342900" latinLnBrk="1" lvl="0" marL="342900">
              <a:lnSpc>
                <a:spcPct val="80000"/>
              </a:lnSpc>
              <a:spcBef>
                <a:spcPct val="20000"/>
              </a:spcBef>
              <a:spcAft>
                <a:spcPct val="0"/>
              </a:spcAft>
              <a:buSzPct val="100000"/>
              <a:buFontTx/>
              <a:buNone/>
            </a:pPr>
            <a:r>
              <a:rPr altLang="en-US" baseline="0" sz="3000" i="1" lang="en-US" u="none">
                <a:solidFill>
                  <a:srgbClr val="000000"/>
                </a:solidFill>
                <a:latin typeface="Arial" pitchFamily="0" charset="0"/>
                <a:ea typeface="宋体" pitchFamily="0" charset="-122"/>
                <a:sym typeface="Arial" pitchFamily="0" charset="0"/>
              </a:rPr>
              <a:t>       -The patients age, physical &amp; mental status</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Surgical management:</a:t>
            </a:r>
          </a:p>
          <a:p>
            <a:pPr algn="l" eaLnBrk="1" fontAlgn="base" hangingPunct="1" indent="-342900" latinLnBrk="1" lvl="0" marL="342900">
              <a:lnSpc>
                <a:spcPct val="8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1. For superficial bladder cancers, the tumor is controlled by transurethral resection or cauterization… “burning”</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After this, intravesical administration of </a:t>
            </a:r>
            <a:r>
              <a:rPr altLang="en-US" baseline="0" b="1" sz="3000" lang="en-US" u="none">
                <a:solidFill>
                  <a:srgbClr val="000000"/>
                </a:solidFill>
                <a:latin typeface="Arial" pitchFamily="0" charset="0"/>
                <a:ea typeface="宋体" pitchFamily="0" charset="-122"/>
                <a:sym typeface="Arial" pitchFamily="0" charset="0"/>
              </a:rPr>
              <a:t>Bacille Calmette Guerin(BCG)</a:t>
            </a:r>
            <a:r>
              <a:rPr altLang="en-US" baseline="0" sz="3000" lang="en-US" u="none">
                <a:solidFill>
                  <a:srgbClr val="000000"/>
                </a:solidFill>
                <a:latin typeface="Arial" pitchFamily="0" charset="0"/>
                <a:ea typeface="宋体" pitchFamily="0" charset="-122"/>
                <a:sym typeface="Arial" pitchFamily="0" charset="0"/>
              </a:rPr>
              <a:t>, it is thought to prevent tumor recurrence and progression</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9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showMasterSp="1">
  <p:cSld>
    <p:spTree>
      <p:nvGrpSpPr>
        <p:cNvPr id="572" name=""/>
        <p:cNvGrpSpPr/>
        <p:nvPr/>
      </p:nvGrpSpPr>
      <p:grpSpPr>
        <a:xfrm rot="0">
          <a:off x="0" y="0"/>
          <a:ext cx="0" cy="0"/>
          <a:chOff x="0" y="0"/>
          <a:chExt cx="0" cy="0"/>
        </a:xfrm>
      </p:grpSpPr>
      <p:sp>
        <p:nvSpPr>
          <p:cNvPr id="104929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298" name=""/>
          <p:cNvSpPr/>
          <p:nvPr>
            <p:ph sz="full" idx="1"/>
          </p:nvPr>
        </p:nvSpPr>
        <p:spPr>
          <a:xfrm rot="0">
            <a:off x="228600" y="304800"/>
            <a:ext cx="86868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2. </a:t>
            </a:r>
            <a:r>
              <a:rPr altLang="en-US" baseline="0" b="1" sz="3000" lang="en-US" u="none">
                <a:solidFill>
                  <a:srgbClr val="000000"/>
                </a:solidFill>
                <a:latin typeface="Arial" pitchFamily="0" charset="0"/>
                <a:ea typeface="宋体" pitchFamily="0" charset="-122"/>
                <a:sym typeface="Arial" pitchFamily="0" charset="0"/>
              </a:rPr>
              <a:t>Simple or radical cystectomy </a:t>
            </a:r>
            <a:r>
              <a:rPr altLang="en-US" baseline="0" sz="3000" lang="en-US" u="none">
                <a:solidFill>
                  <a:srgbClr val="000000"/>
                </a:solidFill>
                <a:latin typeface="Arial" pitchFamily="0" charset="0"/>
                <a:ea typeface="宋体" pitchFamily="0" charset="-122"/>
                <a:sym typeface="Arial" pitchFamily="0" charset="0"/>
              </a:rPr>
              <a:t>in case of invasive cancer</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Radical cystectomy in men involves removal of the bladder, prostate and seminal vesicles while in women it involves removal of the bladder, lower ureter, uterus, fallopian tubes, ovaries, anterior vagina &amp; urethra. </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may involve removal of pelvic lymph nodes.</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Removal of the bladder requires urinary diversions. </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Urinary diversions are means of diverting the urinary stream from the bladder so that it exits through a new route and opening in the skin(stoma).</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29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249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1">
  <p:cSld>
    <p:spTree>
      <p:nvGrpSpPr>
        <p:cNvPr id="351" name=""/>
        <p:cNvGrpSpPr/>
        <p:nvPr/>
      </p:nvGrpSpPr>
      <p:grpSpPr>
        <a:xfrm rot="0">
          <a:off x="0" y="0"/>
          <a:ext cx="0" cy="0"/>
          <a:chOff x="0" y="0"/>
          <a:chExt cx="0" cy="0"/>
        </a:xfrm>
      </p:grpSpPr>
      <p:sp>
        <p:nvSpPr>
          <p:cNvPr id="1048678" name=""/>
          <p:cNvSpPr/>
          <p:nvPr>
            <p:ph type="title" sz="full" idx="0"/>
          </p:nvPr>
        </p:nvSpPr>
        <p:spPr>
          <a:xfrm rot="0">
            <a:off x="533400" y="457200"/>
            <a:ext cx="8229600" cy="85725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Changes in voiding</a:t>
            </a:r>
          </a:p>
        </p:txBody>
      </p:sp>
      <p:sp>
        <p:nvSpPr>
          <p:cNvPr id="1048679" name=""/>
          <p:cNvSpPr/>
          <p:nvPr>
            <p:ph sz="full" idx="1"/>
          </p:nvPr>
        </p:nvSpPr>
        <p:spPr>
          <a:xfrm rot="0">
            <a:off x="457200" y="1295400"/>
            <a:ext cx="8229600" cy="5334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Frequncy: frequent voiding more than every 3 hours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Urgency: strong desire to void</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Dysuria: painful or difficulty in voiding</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Hesistacy: difficulty initiating voiding</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Nocturia : excessive urinating at night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Incontinence: involuntary urination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Enuresis: involuntary voiding during sleep</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Polyuria: voiding large volume of urine</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Oliguria: urine output less than 400mls/day</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Anuria: urine output less than 50mls/day</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Hematuria: RBCs in the urine</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Proteinuria: abnormal amounts of proteins in the urine</a:t>
            </a: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868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showMasterSp="1">
  <p:cSld>
    <p:spTree>
      <p:nvGrpSpPr>
        <p:cNvPr id="573" name=""/>
        <p:cNvGrpSpPr/>
        <p:nvPr/>
      </p:nvGrpSpPr>
      <p:grpSpPr>
        <a:xfrm rot="0">
          <a:off x="0" y="0"/>
          <a:ext cx="0" cy="0"/>
          <a:chOff x="0" y="0"/>
          <a:chExt cx="0" cy="0"/>
        </a:xfrm>
      </p:grpSpPr>
      <p:sp>
        <p:nvSpPr>
          <p:cNvPr id="104930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01" name=""/>
          <p:cNvSpPr/>
          <p:nvPr>
            <p:ph sz="full" idx="1"/>
          </p:nvPr>
        </p:nvSpPr>
        <p:spPr>
          <a:xfrm rot="0">
            <a:off x="457200" y="685800"/>
            <a:ext cx="8229600" cy="5638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Pharmacotherapy:</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Chemotherapy with a combination of </a:t>
            </a:r>
            <a:r>
              <a:rPr altLang="en-US" baseline="0" b="1" i="1" lang="en-US" u="none">
                <a:solidFill>
                  <a:srgbClr val="000000"/>
                </a:solidFill>
                <a:latin typeface="Arial" pitchFamily="0" charset="0"/>
                <a:ea typeface="宋体" pitchFamily="0" charset="-122"/>
                <a:sym typeface="Arial" pitchFamily="0" charset="0"/>
              </a:rPr>
              <a:t>methotraxe, 5-florouracil, vinblastine, doxorubicin and cisplatin</a:t>
            </a:r>
            <a:r>
              <a:rPr altLang="en-US" baseline="0" lang="en-US" u="none">
                <a:solidFill>
                  <a:srgbClr val="000000"/>
                </a:solidFill>
                <a:latin typeface="Arial" pitchFamily="0" charset="0"/>
                <a:ea typeface="宋体" pitchFamily="0" charset="-122"/>
                <a:sym typeface="Arial" pitchFamily="0" charset="0"/>
              </a:rPr>
              <a:t>.</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Topical/intravesical chemotherapy when there is high risk of recurrence or tumor resection is incomplete- BCG.</a:t>
            </a:r>
          </a:p>
          <a:p>
            <a:pPr algn="l" eaLnBrk="1" fontAlgn="base" hangingPunct="1" indent="-342900" lvl="0" marL="342900">
              <a:lnSpc>
                <a:spcPct val="90000"/>
              </a:lnSpc>
              <a:spcBef>
                <a:spcPct val="20000"/>
              </a:spcBef>
              <a:spcAft>
                <a:spcPct val="0"/>
              </a:spcAft>
              <a:buSzPct val="100000"/>
              <a:buFontTx/>
              <a:buChar char="•"/>
            </a:pPr>
            <a:r>
              <a:rPr altLang="en-US" baseline="0" b="1" lang="en-US" u="sng">
                <a:solidFill>
                  <a:srgbClr val="000000"/>
                </a:solidFill>
                <a:latin typeface="Arial" pitchFamily="0" charset="0"/>
                <a:ea typeface="宋体" pitchFamily="0" charset="-122"/>
                <a:sym typeface="Arial" pitchFamily="0" charset="0"/>
              </a:rPr>
              <a:t>Radiation therapy-</a:t>
            </a:r>
            <a:r>
              <a:rPr altLang="en-US" baseline="0" lang="en-US" u="none">
                <a:solidFill>
                  <a:srgbClr val="000000"/>
                </a:solidFill>
                <a:latin typeface="Arial" pitchFamily="0" charset="0"/>
                <a:ea typeface="宋体" pitchFamily="0" charset="-122"/>
                <a:sym typeface="Arial" pitchFamily="0" charset="0"/>
              </a:rPr>
              <a:t>pre-op to reduce extension of the tumor. In combination with surgery or to control the disease in patients with inoperable tumors.</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30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showMasterSp="1">
  <p:cSld>
    <p:spTree>
      <p:nvGrpSpPr>
        <p:cNvPr id="574" name=""/>
        <p:cNvGrpSpPr/>
        <p:nvPr/>
      </p:nvGrpSpPr>
      <p:grpSpPr>
        <a:xfrm rot="0">
          <a:off x="0" y="0"/>
          <a:ext cx="0" cy="0"/>
          <a:chOff x="0" y="0"/>
          <a:chExt cx="0" cy="0"/>
        </a:xfrm>
      </p:grpSpPr>
      <p:sp>
        <p:nvSpPr>
          <p:cNvPr id="104930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04" name=""/>
          <p:cNvSpPr/>
          <p:nvPr>
            <p:ph sz="full" idx="1"/>
          </p:nvPr>
        </p:nvSpPr>
        <p:spPr>
          <a:xfrm rot="0">
            <a:off x="228600" y="228600"/>
            <a:ext cx="86868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NEUROGENIC BLADDER</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It is a dysfunction of the bladder that results from a lesion of the nervous system and leads to urinary incontinence.</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Causes: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Spinal cord injury</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Spinal tumor</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Herniated vertebral discs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Multiple sclerosis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Congenital disorder( spinal bifida)</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Infection</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Pathophysiology:</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Neurogenic bladder is either </a:t>
            </a:r>
            <a:r>
              <a:rPr altLang="en-US" baseline="0" b="1" sz="2500" i="1" lang="en-US" u="none">
                <a:solidFill>
                  <a:srgbClr val="000000"/>
                </a:solidFill>
                <a:latin typeface="Arial" pitchFamily="0" charset="0"/>
                <a:ea typeface="宋体" pitchFamily="0" charset="-122"/>
                <a:sym typeface="Arial" pitchFamily="0" charset="0"/>
              </a:rPr>
              <a:t>spastic/reflex bladder </a:t>
            </a:r>
            <a:r>
              <a:rPr altLang="en-US" baseline="0" sz="2500" lang="en-US" u="none">
                <a:solidFill>
                  <a:srgbClr val="000000"/>
                </a:solidFill>
                <a:latin typeface="Arial" pitchFamily="0" charset="0"/>
                <a:ea typeface="宋体" pitchFamily="0" charset="-122"/>
                <a:sym typeface="Arial" pitchFamily="0" charset="0"/>
              </a:rPr>
              <a:t>or </a:t>
            </a:r>
            <a:r>
              <a:rPr altLang="en-US" baseline="0" b="1" sz="2500" i="1" lang="en-US" u="none">
                <a:solidFill>
                  <a:srgbClr val="000000"/>
                </a:solidFill>
                <a:latin typeface="Arial" pitchFamily="0" charset="0"/>
                <a:ea typeface="宋体" pitchFamily="0" charset="-122"/>
                <a:sym typeface="Arial" pitchFamily="0" charset="0"/>
              </a:rPr>
              <a:t>flaccid bladder.</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Spastic bladder is the more common type. It is caused by any lesion above the voiding reflex arc(upper motor neuron lesion)</a:t>
            </a:r>
          </a:p>
          <a:p>
            <a:pPr algn="l" eaLnBrk="1" fontAlgn="base" hangingPunct="1" indent="-342900" latinLnBrk="1" lvl="0" marL="342900">
              <a:lnSpc>
                <a:spcPct val="80000"/>
              </a:lnSpc>
              <a:spcBef>
                <a:spcPct val="20000"/>
              </a:spcBef>
              <a:spcAft>
                <a:spcPct val="0"/>
              </a:spcAft>
              <a:buSzPct val="100000"/>
              <a:buFontTx/>
              <a:buNone/>
            </a:pPr>
            <a:endParaRPr altLang="en-US" baseline="0" sz="25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80000"/>
              </a:lnSpc>
              <a:spcBef>
                <a:spcPct val="20000"/>
              </a:spcBef>
              <a:spcAft>
                <a:spcPct val="0"/>
              </a:spcAft>
              <a:buSzPct val="100000"/>
              <a:buFontTx/>
              <a:buNone/>
            </a:pPr>
            <a:endParaRPr altLang="en-US" baseline="0" b="1" sz="2500" lang="en-US" u="sng">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30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showMasterSp="1">
  <p:cSld>
    <p:spTree>
      <p:nvGrpSpPr>
        <p:cNvPr id="575" name=""/>
        <p:cNvGrpSpPr/>
        <p:nvPr/>
      </p:nvGrpSpPr>
      <p:grpSpPr>
        <a:xfrm rot="0">
          <a:off x="0" y="0"/>
          <a:ext cx="0" cy="0"/>
          <a:chOff x="0" y="0"/>
          <a:chExt cx="0" cy="0"/>
        </a:xfrm>
      </p:grpSpPr>
      <p:sp>
        <p:nvSpPr>
          <p:cNvPr id="104930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07" name=""/>
          <p:cNvSpPr/>
          <p:nvPr>
            <p:ph sz="full" idx="1"/>
          </p:nvPr>
        </p:nvSpPr>
        <p:spPr>
          <a:xfrm rot="0">
            <a:off x="152400" y="381000"/>
            <a:ext cx="87630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It results in loss of conscious sensation and cerebral motor control. It </a:t>
            </a:r>
            <a:r>
              <a:rPr altLang="en-US" baseline="0" b="1" sz="2700" lang="en-US" u="none">
                <a:solidFill>
                  <a:srgbClr val="000000"/>
                </a:solidFill>
                <a:latin typeface="Arial" pitchFamily="0" charset="0"/>
                <a:ea typeface="宋体" pitchFamily="0" charset="-122"/>
                <a:sym typeface="Arial" pitchFamily="0" charset="0"/>
              </a:rPr>
              <a:t>empties on reflex</a:t>
            </a:r>
            <a:r>
              <a:rPr altLang="en-US" baseline="0" sz="2700" lang="en-US" u="none">
                <a:solidFill>
                  <a:srgbClr val="000000"/>
                </a:solidFill>
                <a:latin typeface="Arial" pitchFamily="0" charset="0"/>
                <a:ea typeface="宋体" pitchFamily="0" charset="-122"/>
                <a:sym typeface="Arial" pitchFamily="0" charset="0"/>
              </a:rPr>
              <a:t>, with minimal or no controlling influence to regulate its activity…even little urine elicits uncontrollable micturation reflex</a:t>
            </a:r>
          </a:p>
          <a:p>
            <a:pPr algn="l" eaLnBrk="1" fontAlgn="base" hangingPunct="1" indent="-342900" lvl="0" marL="342900">
              <a:lnSpc>
                <a:spcPct val="80000"/>
              </a:lnSpc>
              <a:spcBef>
                <a:spcPct val="20000"/>
              </a:spcBef>
              <a:spcAft>
                <a:spcPct val="0"/>
              </a:spcAft>
              <a:buSzPct val="100000"/>
              <a:buFontTx/>
              <a:buChar char="•"/>
            </a:pPr>
            <a:r>
              <a:rPr altLang="en-US" baseline="0" b="1" sz="2700" lang="en-US" u="sng">
                <a:solidFill>
                  <a:srgbClr val="000000"/>
                </a:solidFill>
                <a:latin typeface="Arial" pitchFamily="0" charset="0"/>
                <a:ea typeface="宋体" pitchFamily="0" charset="-122"/>
                <a:sym typeface="Arial" pitchFamily="0" charset="0"/>
              </a:rPr>
              <a:t>Flaccid </a:t>
            </a:r>
            <a:r>
              <a:rPr altLang="en-US" baseline="0" b="1" sz="2700" lang="en-US" u="none">
                <a:solidFill>
                  <a:srgbClr val="000000"/>
                </a:solidFill>
                <a:latin typeface="Arial" pitchFamily="0" charset="0"/>
                <a:ea typeface="宋体" pitchFamily="0" charset="-122"/>
                <a:sym typeface="Arial" pitchFamily="0" charset="0"/>
              </a:rPr>
              <a:t>bladder </a:t>
            </a:r>
            <a:r>
              <a:rPr altLang="en-US" baseline="0" sz="2700" lang="en-US" u="none">
                <a:solidFill>
                  <a:srgbClr val="000000"/>
                </a:solidFill>
                <a:latin typeface="Arial" pitchFamily="0" charset="0"/>
                <a:ea typeface="宋体" pitchFamily="0" charset="-122"/>
                <a:sym typeface="Arial" pitchFamily="0" charset="0"/>
              </a:rPr>
              <a:t>is due to a lower motor neuron lesion commonly resulting from trauma. The bladder continues to fill &amp; becomes greatly distended &amp; overflow incontinence occurs. The bladder does not contract forcefully at any time. Sensory response is lost and the patient does not have discomfort</a:t>
            </a:r>
          </a:p>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Diagnosis: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Measurement of fluid intake, urine output &amp; residual volume.</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Urinalysis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Assessment of sensory awareness of bladder fullness.</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80000"/>
              </a:lnSpc>
              <a:spcBef>
                <a:spcPct val="20000"/>
              </a:spcBef>
              <a:spcAft>
                <a:spcPct val="0"/>
              </a:spcAft>
              <a:buSzPct val="100000"/>
              <a:buFontTx/>
              <a:buNone/>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0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showMasterSp="1">
  <p:cSld>
    <p:spTree>
      <p:nvGrpSpPr>
        <p:cNvPr id="576" name=""/>
        <p:cNvGrpSpPr/>
        <p:nvPr/>
      </p:nvGrpSpPr>
      <p:grpSpPr>
        <a:xfrm rot="0">
          <a:off x="0" y="0"/>
          <a:ext cx="0" cy="0"/>
          <a:chOff x="0" y="0"/>
          <a:chExt cx="0" cy="0"/>
        </a:xfrm>
      </p:grpSpPr>
      <p:sp>
        <p:nvSpPr>
          <p:cNvPr id="104930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10" name=""/>
          <p:cNvSpPr/>
          <p:nvPr>
            <p:ph sz="full" idx="1"/>
          </p:nvPr>
        </p:nvSpPr>
        <p:spPr>
          <a:xfrm rot="0">
            <a:off x="228600" y="457200"/>
            <a:ext cx="86106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9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Management:</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Use of continuous, intermittent or self catheterization.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Use of an external condom type catheter</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 low calcium diet to prevent calculi</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Encourage mobility and ambulation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 liberal intake of fluid to reduce urinary bacterial count, reduce stasis, decrease concentration of calcium in urine and minimize the precipitation of urinary crystals &amp; stones.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A bladder retraining program for spastic bladder or urine retention. Voiding schedule should be established.</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Double void- after voiding patient should wait 1-2 min and attempt to void again so as to empty bladder.</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1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showMasterSp="1">
  <p:cSld>
    <p:spTree>
      <p:nvGrpSpPr>
        <p:cNvPr id="577" name=""/>
        <p:cNvGrpSpPr/>
        <p:nvPr/>
      </p:nvGrpSpPr>
      <p:grpSpPr>
        <a:xfrm rot="0">
          <a:off x="0" y="0"/>
          <a:ext cx="0" cy="0"/>
          <a:chOff x="0" y="0"/>
          <a:chExt cx="0" cy="0"/>
        </a:xfrm>
      </p:grpSpPr>
      <p:sp>
        <p:nvSpPr>
          <p:cNvPr id="104931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13" name=""/>
          <p:cNvSpPr/>
          <p:nvPr>
            <p:ph sz="full" idx="1"/>
          </p:nvPr>
        </p:nvSpPr>
        <p:spPr>
          <a:xfrm rot="0">
            <a:off x="457200" y="1371600"/>
            <a:ext cx="8229600" cy="4953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Parasympathomimetic drugs e.g. bethanecol may help increase the contraction of the detrusor muscle.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Surgery may be done to correct bladder neck contractures.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31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showMasterSp="1">
  <p:cSld>
    <p:spTree>
      <p:nvGrpSpPr>
        <p:cNvPr id="578" name=""/>
        <p:cNvGrpSpPr/>
        <p:nvPr/>
      </p:nvGrpSpPr>
      <p:grpSpPr>
        <a:xfrm rot="0">
          <a:off x="0" y="0"/>
          <a:ext cx="0" cy="0"/>
          <a:chOff x="0" y="0"/>
          <a:chExt cx="0" cy="0"/>
        </a:xfrm>
      </p:grpSpPr>
      <p:sp>
        <p:nvSpPr>
          <p:cNvPr id="104931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16" name=""/>
          <p:cNvSpPr/>
          <p:nvPr>
            <p:ph sz="full" idx="1"/>
          </p:nvPr>
        </p:nvSpPr>
        <p:spPr>
          <a:xfrm rot="0">
            <a:off x="457200" y="381000"/>
            <a:ext cx="82296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URINARY INCONTINENCE</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 condition in which there is involuntary  voiding of urine that becomes a social or hygiene problem.</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 symptom of many possible disorders.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external sphincter contracts creating positive pressure that ensures urine does not flow out.</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Types of incontinence:</a:t>
            </a:r>
          </a:p>
          <a:p>
            <a:pPr algn="l" eaLnBrk="1" fontAlgn="base" hangingPunct="1" indent="-342900" lvl="0" marL="342900">
              <a:lnSpc>
                <a:spcPct val="80000"/>
              </a:lnSpc>
              <a:spcBef>
                <a:spcPct val="20000"/>
              </a:spcBef>
              <a:spcAft>
                <a:spcPct val="0"/>
              </a:spcAft>
              <a:buClr>
                <a:srgbClr val="FF0000"/>
              </a:buClr>
              <a:buSzPct val="100000"/>
              <a:buFontTx/>
              <a:buAutoNum type="arabicPeriod" startAt="1"/>
            </a:pPr>
            <a:r>
              <a:rPr altLang="en-US" baseline="0" b="1" sz="3000" lang="en-US" u="none">
                <a:solidFill>
                  <a:srgbClr val="000000"/>
                </a:solidFill>
                <a:latin typeface="Arial" pitchFamily="0" charset="0"/>
                <a:ea typeface="宋体" pitchFamily="0" charset="-122"/>
                <a:sym typeface="Arial" pitchFamily="0" charset="0"/>
              </a:rPr>
              <a:t>Stress incontinence: </a:t>
            </a:r>
            <a:r>
              <a:rPr altLang="en-US" baseline="0" sz="3000" lang="en-US" u="none">
                <a:solidFill>
                  <a:srgbClr val="000000"/>
                </a:solidFill>
                <a:latin typeface="Arial" pitchFamily="0" charset="0"/>
                <a:ea typeface="宋体" pitchFamily="0" charset="-122"/>
                <a:sym typeface="Arial" pitchFamily="0" charset="0"/>
              </a:rPr>
              <a:t>it is the involuntary loss of urine through an intact urethra as a result of increased abdominal pressure eg. Coughing, sneezing, laughing, lifting  an objects</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31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showMasterSp="1">
  <p:cSld>
    <p:spTree>
      <p:nvGrpSpPr>
        <p:cNvPr id="579" name=""/>
        <p:cNvGrpSpPr/>
        <p:nvPr/>
      </p:nvGrpSpPr>
      <p:grpSpPr>
        <a:xfrm rot="0">
          <a:off x="0" y="0"/>
          <a:ext cx="0" cy="0"/>
          <a:chOff x="0" y="0"/>
          <a:chExt cx="0" cy="0"/>
        </a:xfrm>
      </p:grpSpPr>
      <p:sp>
        <p:nvSpPr>
          <p:cNvPr id="104931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19" name=""/>
          <p:cNvSpPr/>
          <p:nvPr>
            <p:ph sz="full" idx="1"/>
          </p:nvPr>
        </p:nvSpPr>
        <p:spPr>
          <a:xfrm rot="0">
            <a:off x="228600" y="381000"/>
            <a:ext cx="86106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100000"/>
              </a:lnSpc>
              <a:spcBef>
                <a:spcPct val="20000"/>
              </a:spcBef>
              <a:spcAft>
                <a:spcPct val="0"/>
              </a:spcAft>
              <a:buClr>
                <a:srgbClr val="FF0000"/>
              </a:buClr>
              <a:buSzPct val="100000"/>
              <a:buFontTx/>
              <a:buAutoNum type="arabicPeriod" startAt="2"/>
            </a:pPr>
            <a:r>
              <a:rPr altLang="en-US" baseline="0" b="1" lang="en-US" u="none">
                <a:solidFill>
                  <a:srgbClr val="000000"/>
                </a:solidFill>
                <a:latin typeface="Arial" pitchFamily="0" charset="0"/>
                <a:ea typeface="宋体" pitchFamily="0" charset="-122"/>
                <a:sym typeface="Arial" pitchFamily="0" charset="0"/>
              </a:rPr>
              <a:t>Urge incontinence</a:t>
            </a:r>
            <a:r>
              <a:rPr altLang="en-US" baseline="0" lang="en-US" u="sng">
                <a:solidFill>
                  <a:srgbClr val="000000"/>
                </a:solidFill>
                <a:latin typeface="Arial" pitchFamily="0" charset="0"/>
                <a:ea typeface="宋体" pitchFamily="0" charset="-122"/>
                <a:sym typeface="Arial" pitchFamily="0" charset="0"/>
              </a:rPr>
              <a:t>: </a:t>
            </a:r>
            <a:r>
              <a:rPr altLang="en-US" baseline="0" lang="en-US" u="none">
                <a:solidFill>
                  <a:srgbClr val="000000"/>
                </a:solidFill>
                <a:latin typeface="Arial" pitchFamily="0" charset="0"/>
                <a:ea typeface="宋体" pitchFamily="0" charset="-122"/>
                <a:sym typeface="Arial" pitchFamily="0" charset="0"/>
              </a:rPr>
              <a:t>it’s the involuntary loss of urine associated with a strong urge to void that cannot be suppressed.</a:t>
            </a:r>
          </a:p>
          <a:p>
            <a:pPr algn="l" eaLnBrk="1" fontAlgn="base" hangingPunct="1" indent="-514350" latinLnBrk="1" lvl="0" marL="514350">
              <a:lnSpc>
                <a:spcPct val="100000"/>
              </a:lnSpc>
              <a:spcBef>
                <a:spcPct val="20000"/>
              </a:spcBef>
              <a:spcAft>
                <a:spcPct val="0"/>
              </a:spcAft>
              <a:buClr>
                <a:srgbClr val="FF0000"/>
              </a:buClr>
              <a:buSzPct val="100000"/>
              <a:buFontTx/>
              <a:buAutoNum type="arabicPeriod" startAt="3"/>
            </a:pPr>
            <a:r>
              <a:rPr altLang="en-US" baseline="0" b="1" lang="en-US" u="none">
                <a:solidFill>
                  <a:srgbClr val="000000"/>
                </a:solidFill>
                <a:latin typeface="Arial" pitchFamily="0" charset="0"/>
                <a:ea typeface="宋体" pitchFamily="0" charset="-122"/>
                <a:sym typeface="Arial" pitchFamily="0" charset="0"/>
              </a:rPr>
              <a:t>Reflex/spastic incontinence</a:t>
            </a:r>
            <a:r>
              <a:rPr altLang="en-US" baseline="0" lang="en-US" u="sng">
                <a:solidFill>
                  <a:srgbClr val="000000"/>
                </a:solidFill>
                <a:latin typeface="Arial" pitchFamily="0" charset="0"/>
                <a:ea typeface="宋体" pitchFamily="0" charset="-122"/>
                <a:sym typeface="Arial" pitchFamily="0" charset="0"/>
              </a:rPr>
              <a:t>: </a:t>
            </a:r>
            <a:r>
              <a:rPr altLang="en-US" baseline="0" lang="en-US" u="none">
                <a:solidFill>
                  <a:srgbClr val="000000"/>
                </a:solidFill>
                <a:latin typeface="Arial" pitchFamily="0" charset="0"/>
                <a:ea typeface="宋体" pitchFamily="0" charset="-122"/>
                <a:sym typeface="Arial" pitchFamily="0" charset="0"/>
              </a:rPr>
              <a:t>involuntary loss of urine due to hyper reflexia in the absence of normal sensations usually associated with voiding.</a:t>
            </a:r>
          </a:p>
          <a:p>
            <a:pPr algn="l" eaLnBrk="1" fontAlgn="base" hangingPunct="1" indent="-514350" latinLnBrk="1" lvl="0" marL="514350">
              <a:lnSpc>
                <a:spcPct val="100000"/>
              </a:lnSpc>
              <a:spcBef>
                <a:spcPct val="20000"/>
              </a:spcBef>
              <a:spcAft>
                <a:spcPct val="0"/>
              </a:spcAft>
              <a:buClr>
                <a:srgbClr val="FF0000"/>
              </a:buClr>
              <a:buSzPct val="100000"/>
              <a:buFontTx/>
              <a:buAutoNum type="arabicPeriod" startAt="4"/>
            </a:pPr>
            <a:r>
              <a:rPr altLang="en-US" baseline="0" b="1" lang="en-US" u="none">
                <a:solidFill>
                  <a:srgbClr val="000000"/>
                </a:solidFill>
                <a:latin typeface="Arial" pitchFamily="0" charset="0"/>
                <a:ea typeface="宋体" pitchFamily="0" charset="-122"/>
                <a:sym typeface="Arial" pitchFamily="0" charset="0"/>
              </a:rPr>
              <a:t>Overflow incontinence</a:t>
            </a:r>
            <a:r>
              <a:rPr altLang="en-US" baseline="0" lang="en-US" u="sng">
                <a:solidFill>
                  <a:srgbClr val="000000"/>
                </a:solidFill>
                <a:latin typeface="Arial" pitchFamily="0" charset="0"/>
                <a:ea typeface="宋体" pitchFamily="0" charset="-122"/>
                <a:sym typeface="Arial" pitchFamily="0" charset="0"/>
              </a:rPr>
              <a:t>: </a:t>
            </a:r>
            <a:r>
              <a:rPr altLang="en-US" baseline="0" lang="en-US" u="none">
                <a:solidFill>
                  <a:srgbClr val="000000"/>
                </a:solidFill>
                <a:latin typeface="Arial" pitchFamily="0" charset="0"/>
                <a:ea typeface="宋体" pitchFamily="0" charset="-122"/>
                <a:sym typeface="Arial" pitchFamily="0" charset="0"/>
              </a:rPr>
              <a:t>the involuntary loss of urine associated with overdistension of the bladder. Eg flaccid bladder</a:t>
            </a:r>
          </a:p>
          <a:p>
            <a:pPr algn="l" eaLnBrk="1" fontAlgn="base" hangingPunct="1" indent="-514350" lvl="0" marL="51435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932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showMasterSp="1">
  <p:cSld>
    <p:spTree>
      <p:nvGrpSpPr>
        <p:cNvPr id="580" name=""/>
        <p:cNvGrpSpPr/>
        <p:nvPr/>
      </p:nvGrpSpPr>
      <p:grpSpPr>
        <a:xfrm rot="0">
          <a:off x="0" y="0"/>
          <a:ext cx="0" cy="0"/>
          <a:chOff x="0" y="0"/>
          <a:chExt cx="0" cy="0"/>
        </a:xfrm>
      </p:grpSpPr>
      <p:sp>
        <p:nvSpPr>
          <p:cNvPr id="104932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22" name=""/>
          <p:cNvSpPr/>
          <p:nvPr>
            <p:ph sz="full" idx="1"/>
          </p:nvPr>
        </p:nvSpPr>
        <p:spPr>
          <a:xfrm rot="0">
            <a:off x="457200" y="457200"/>
            <a:ext cx="8229600" cy="5867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Clr>
                <a:srgbClr val="FF0000"/>
              </a:buClr>
              <a:buSzPct val="100000"/>
              <a:buFontTx/>
              <a:buAutoNum type="arabicPeriod" startAt="5"/>
            </a:pPr>
            <a:r>
              <a:rPr altLang="en-US" baseline="0" b="1" sz="2500" lang="en-US" u="none">
                <a:solidFill>
                  <a:srgbClr val="000000"/>
                </a:solidFill>
                <a:latin typeface="Arial" pitchFamily="0" charset="0"/>
                <a:ea typeface="宋体" pitchFamily="0" charset="-122"/>
                <a:sym typeface="Arial" pitchFamily="0" charset="0"/>
              </a:rPr>
              <a:t>Functional incontinence</a:t>
            </a:r>
            <a:r>
              <a:rPr altLang="en-US" baseline="0" sz="2500" lang="en-US" u="sng">
                <a:solidFill>
                  <a:srgbClr val="000000"/>
                </a:solidFill>
                <a:latin typeface="Arial" pitchFamily="0" charset="0"/>
                <a:ea typeface="宋体" pitchFamily="0" charset="-122"/>
                <a:sym typeface="Arial" pitchFamily="0" charset="0"/>
              </a:rPr>
              <a:t>:</a:t>
            </a:r>
            <a:r>
              <a:rPr altLang="en-US" baseline="0" sz="2500" lang="en-US" u="none">
                <a:solidFill>
                  <a:srgbClr val="000000"/>
                </a:solidFill>
                <a:latin typeface="Arial" pitchFamily="0" charset="0"/>
                <a:ea typeface="宋体" pitchFamily="0" charset="-122"/>
                <a:sym typeface="Arial" pitchFamily="0" charset="0"/>
              </a:rPr>
              <a:t> refers to those instances in which lower urinary tract function is intact but other factors e.g. cognitive impairment( Alzheimers dementia) make it difficult for the patient to identify the need to void.</a:t>
            </a:r>
          </a:p>
          <a:p>
            <a:pPr algn="l" eaLnBrk="1" fontAlgn="base" hangingPunct="1" indent="-514350" latinLnBrk="1" lvl="0" marL="514350">
              <a:lnSpc>
                <a:spcPct val="80000"/>
              </a:lnSpc>
              <a:spcBef>
                <a:spcPct val="20000"/>
              </a:spcBef>
              <a:spcAft>
                <a:spcPct val="0"/>
              </a:spcAft>
              <a:buClr>
                <a:srgbClr val="FF0000"/>
              </a:buClr>
              <a:buSzPct val="100000"/>
              <a:buFontTx/>
              <a:buAutoNum type="arabicPeriod" startAt="5"/>
            </a:pPr>
            <a:r>
              <a:rPr altLang="en-US" baseline="0" b="1" sz="2500" lang="en-US" u="none">
                <a:solidFill>
                  <a:srgbClr val="000000"/>
                </a:solidFill>
                <a:latin typeface="Arial" pitchFamily="0" charset="0"/>
                <a:ea typeface="宋体" pitchFamily="0" charset="-122"/>
                <a:sym typeface="Arial" pitchFamily="0" charset="0"/>
              </a:rPr>
              <a:t>Iatrogenic incontinence</a:t>
            </a:r>
            <a:r>
              <a:rPr altLang="en-US" baseline="0" sz="2500" lang="en-US" u="sng">
                <a:solidFill>
                  <a:srgbClr val="000000"/>
                </a:solidFill>
                <a:latin typeface="Arial" pitchFamily="0" charset="0"/>
                <a:ea typeface="宋体" pitchFamily="0" charset="-122"/>
                <a:sym typeface="Arial" pitchFamily="0" charset="0"/>
              </a:rPr>
              <a:t>:</a:t>
            </a:r>
            <a:r>
              <a:rPr altLang="en-US" baseline="0" sz="2500" lang="en-US" u="none">
                <a:solidFill>
                  <a:srgbClr val="000000"/>
                </a:solidFill>
                <a:latin typeface="Arial" pitchFamily="0" charset="0"/>
                <a:ea typeface="宋体" pitchFamily="0" charset="-122"/>
                <a:sym typeface="Arial" pitchFamily="0" charset="0"/>
              </a:rPr>
              <a:t> involuntary loss of urine due to extrinsic medical factors mostly medication e.g. use of alpha adrenergic agents for hypertension causes relaxation of the bladder neck.</a:t>
            </a:r>
          </a:p>
          <a:p>
            <a:pPr algn="l" eaLnBrk="1" fontAlgn="base" hangingPunct="1" indent="-514350" latinLnBrk="1" lvl="0" marL="514350">
              <a:lnSpc>
                <a:spcPct val="80000"/>
              </a:lnSpc>
              <a:spcBef>
                <a:spcPct val="20000"/>
              </a:spcBef>
              <a:spcAft>
                <a:spcPct val="0"/>
              </a:spcAft>
              <a:buClr>
                <a:srgbClr val="FF0000"/>
              </a:buClr>
              <a:buSzPct val="100000"/>
              <a:buFontTx/>
              <a:buAutoNum type="arabicPeriod" startAt="5"/>
            </a:pPr>
            <a:r>
              <a:rPr altLang="en-US" baseline="0" b="1" sz="2500" lang="en-US" u="none">
                <a:solidFill>
                  <a:srgbClr val="000000"/>
                </a:solidFill>
                <a:latin typeface="Arial" pitchFamily="0" charset="0"/>
                <a:ea typeface="宋体" pitchFamily="0" charset="-122"/>
                <a:sym typeface="Arial" pitchFamily="0" charset="0"/>
              </a:rPr>
              <a:t>Mixed incontinence: </a:t>
            </a:r>
            <a:r>
              <a:rPr altLang="en-US" baseline="0" sz="2500" lang="en-US" u="none">
                <a:solidFill>
                  <a:srgbClr val="000000"/>
                </a:solidFill>
                <a:latin typeface="Arial" pitchFamily="0" charset="0"/>
                <a:ea typeface="宋体" pitchFamily="0" charset="-122"/>
                <a:sym typeface="Arial" pitchFamily="0" charset="0"/>
              </a:rPr>
              <a:t>a combination of stress and urge incontinence.</a:t>
            </a:r>
          </a:p>
          <a:p>
            <a:pPr algn="l" eaLnBrk="1" fontAlgn="base" hangingPunct="1" indent="-514350" latinLnBrk="1" lvl="0" marL="51435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Risk factors for incontinence:</a:t>
            </a:r>
          </a:p>
          <a:p>
            <a:pPr algn="l" eaLnBrk="1" fontAlgn="base" hangingPunct="1" indent="-514350" lvl="0" marL="514350">
              <a:lnSpc>
                <a:spcPct val="80000"/>
              </a:lnSpc>
              <a:spcBef>
                <a:spcPct val="20000"/>
              </a:spcBef>
              <a:spcAft>
                <a:spcPct val="0"/>
              </a:spcAft>
              <a:buClr>
                <a:srgbClr val="FF0000"/>
              </a:buClr>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pregnancy, vaginal delivery, episiotomy.</a:t>
            </a:r>
          </a:p>
          <a:p>
            <a:pPr algn="l" eaLnBrk="1" fontAlgn="base" hangingPunct="1" indent="-514350" lvl="0" marL="514350">
              <a:lnSpc>
                <a:spcPct val="80000"/>
              </a:lnSpc>
              <a:spcBef>
                <a:spcPct val="20000"/>
              </a:spcBef>
              <a:spcAft>
                <a:spcPct val="0"/>
              </a:spcAft>
              <a:buClr>
                <a:srgbClr val="FF0000"/>
              </a:buClr>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Menopause</a:t>
            </a:r>
          </a:p>
          <a:p>
            <a:pPr algn="l" eaLnBrk="1" fontAlgn="base" hangingPunct="1" indent="-514350" lvl="0" marL="514350">
              <a:lnSpc>
                <a:spcPct val="80000"/>
              </a:lnSpc>
              <a:spcBef>
                <a:spcPct val="20000"/>
              </a:spcBef>
              <a:spcAft>
                <a:spcPct val="0"/>
              </a:spcAft>
              <a:buClr>
                <a:srgbClr val="FF0000"/>
              </a:buClr>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Genitourinary surgery</a:t>
            </a:r>
          </a:p>
          <a:p>
            <a:pPr algn="l" eaLnBrk="1" fontAlgn="base" hangingPunct="1" indent="-514350" lvl="0" marL="514350">
              <a:lnSpc>
                <a:spcPct val="80000"/>
              </a:lnSpc>
              <a:spcBef>
                <a:spcPct val="20000"/>
              </a:spcBef>
              <a:spcAft>
                <a:spcPct val="0"/>
              </a:spcAft>
              <a:buClr>
                <a:srgbClr val="FF0000"/>
              </a:buClr>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Pelvic muscle weakness</a:t>
            </a:r>
          </a:p>
          <a:p>
            <a:pPr algn="l" eaLnBrk="1" fontAlgn="base" hangingPunct="1" indent="-514350" lvl="0" marL="51435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32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showMasterSp="1">
  <p:cSld>
    <p:spTree>
      <p:nvGrpSpPr>
        <p:cNvPr id="581" name=""/>
        <p:cNvGrpSpPr/>
        <p:nvPr/>
      </p:nvGrpSpPr>
      <p:grpSpPr>
        <a:xfrm rot="0">
          <a:off x="0" y="0"/>
          <a:ext cx="0" cy="0"/>
          <a:chOff x="0" y="0"/>
          <a:chExt cx="0" cy="0"/>
        </a:xfrm>
      </p:grpSpPr>
      <p:sp>
        <p:nvSpPr>
          <p:cNvPr id="104932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25" name=""/>
          <p:cNvSpPr/>
          <p:nvPr>
            <p:ph sz="full" idx="1"/>
          </p:nvPr>
        </p:nvSpPr>
        <p:spPr>
          <a:xfrm rot="0">
            <a:off x="304800" y="457200"/>
            <a:ext cx="88392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90000"/>
              </a:lnSpc>
              <a:spcBef>
                <a:spcPct val="20000"/>
              </a:spcBef>
              <a:spcAft>
                <a:spcPct val="0"/>
              </a:spcAft>
              <a:buClr>
                <a:srgbClr val="FF0000"/>
              </a:buClr>
              <a:buSzPct val="100000"/>
              <a:buFontTx/>
              <a:buAutoNum type="arabicPeriod" startAt="5"/>
            </a:pPr>
            <a:r>
              <a:rPr altLang="en-US" baseline="0" sz="2700" lang="en-US" u="none">
                <a:solidFill>
                  <a:srgbClr val="000000"/>
                </a:solidFill>
                <a:latin typeface="Arial" pitchFamily="0" charset="0"/>
                <a:ea typeface="宋体" pitchFamily="0" charset="-122"/>
                <a:sym typeface="Arial" pitchFamily="0" charset="0"/>
              </a:rPr>
              <a:t>Spinal cord injury</a:t>
            </a:r>
          </a:p>
          <a:p>
            <a:pPr algn="l" eaLnBrk="1" fontAlgn="base" hangingPunct="1" indent="-514350" latinLnBrk="1" lvl="0" marL="514350">
              <a:lnSpc>
                <a:spcPct val="90000"/>
              </a:lnSpc>
              <a:spcBef>
                <a:spcPct val="20000"/>
              </a:spcBef>
              <a:spcAft>
                <a:spcPct val="0"/>
              </a:spcAft>
              <a:buClr>
                <a:srgbClr val="FF0000"/>
              </a:buClr>
              <a:buSzPct val="100000"/>
              <a:buFontTx/>
              <a:buAutoNum type="arabicPeriod" startAt="5"/>
            </a:pPr>
            <a:r>
              <a:rPr altLang="en-US" baseline="0" sz="2700" lang="en-US" u="none">
                <a:solidFill>
                  <a:srgbClr val="000000"/>
                </a:solidFill>
                <a:latin typeface="Arial" pitchFamily="0" charset="0"/>
                <a:ea typeface="宋体" pitchFamily="0" charset="-122"/>
                <a:sym typeface="Arial" pitchFamily="0" charset="0"/>
              </a:rPr>
              <a:t>DM</a:t>
            </a:r>
          </a:p>
          <a:p>
            <a:pPr algn="l" eaLnBrk="1" fontAlgn="base" hangingPunct="1" indent="-514350" latinLnBrk="1" lvl="0" marL="514350">
              <a:lnSpc>
                <a:spcPct val="90000"/>
              </a:lnSpc>
              <a:spcBef>
                <a:spcPct val="20000"/>
              </a:spcBef>
              <a:spcAft>
                <a:spcPct val="0"/>
              </a:spcAft>
              <a:buClr>
                <a:srgbClr val="FF0000"/>
              </a:buClr>
              <a:buSzPct val="100000"/>
              <a:buFontTx/>
              <a:buAutoNum type="arabicPeriod" startAt="5"/>
            </a:pPr>
            <a:r>
              <a:rPr altLang="en-US" baseline="0" sz="2700" lang="en-US" u="none">
                <a:solidFill>
                  <a:srgbClr val="000000"/>
                </a:solidFill>
                <a:latin typeface="Arial" pitchFamily="0" charset="0"/>
                <a:ea typeface="宋体" pitchFamily="0" charset="-122"/>
                <a:sym typeface="Arial" pitchFamily="0" charset="0"/>
              </a:rPr>
              <a:t>Stroke</a:t>
            </a:r>
          </a:p>
          <a:p>
            <a:pPr algn="l" eaLnBrk="1" fontAlgn="base" hangingPunct="1" indent="-514350" latinLnBrk="1" lvl="0" marL="514350">
              <a:lnSpc>
                <a:spcPct val="90000"/>
              </a:lnSpc>
              <a:spcBef>
                <a:spcPct val="20000"/>
              </a:spcBef>
              <a:spcAft>
                <a:spcPct val="0"/>
              </a:spcAft>
              <a:buClr>
                <a:srgbClr val="FF0000"/>
              </a:buClr>
              <a:buSzPct val="100000"/>
              <a:buFontTx/>
              <a:buAutoNum type="arabicPeriod" startAt="5"/>
            </a:pPr>
            <a:r>
              <a:rPr altLang="en-US" baseline="0" sz="2700" lang="en-US" u="none">
                <a:solidFill>
                  <a:srgbClr val="000000"/>
                </a:solidFill>
                <a:latin typeface="Arial" pitchFamily="0" charset="0"/>
                <a:ea typeface="宋体" pitchFamily="0" charset="-122"/>
                <a:sym typeface="Arial" pitchFamily="0" charset="0"/>
              </a:rPr>
              <a:t>Age related changes in the urinary tract</a:t>
            </a:r>
          </a:p>
          <a:p>
            <a:pPr algn="l" eaLnBrk="1" fontAlgn="base" hangingPunct="1" indent="-514350" latinLnBrk="1" lvl="0" marL="514350">
              <a:lnSpc>
                <a:spcPct val="90000"/>
              </a:lnSpc>
              <a:spcBef>
                <a:spcPct val="20000"/>
              </a:spcBef>
              <a:spcAft>
                <a:spcPct val="0"/>
              </a:spcAft>
              <a:buClr>
                <a:srgbClr val="FF0000"/>
              </a:buClr>
              <a:buSzPct val="100000"/>
              <a:buFontTx/>
              <a:buAutoNum type="arabicPeriod" startAt="5"/>
            </a:pPr>
            <a:r>
              <a:rPr altLang="en-US" baseline="0" sz="2700" lang="en-US" u="none">
                <a:solidFill>
                  <a:srgbClr val="000000"/>
                </a:solidFill>
                <a:latin typeface="Arial" pitchFamily="0" charset="0"/>
                <a:ea typeface="宋体" pitchFamily="0" charset="-122"/>
                <a:sym typeface="Arial" pitchFamily="0" charset="0"/>
              </a:rPr>
              <a:t>Cognitive disturbances: dementia, parkinsons disease</a:t>
            </a:r>
          </a:p>
          <a:p>
            <a:pPr algn="l" eaLnBrk="1" fontAlgn="base" hangingPunct="1" indent="-514350" latinLnBrk="1" lvl="0" marL="514350">
              <a:lnSpc>
                <a:spcPct val="90000"/>
              </a:lnSpc>
              <a:spcBef>
                <a:spcPct val="20000"/>
              </a:spcBef>
              <a:spcAft>
                <a:spcPct val="0"/>
              </a:spcAft>
              <a:buClr>
                <a:srgbClr val="FF0000"/>
              </a:buClr>
              <a:buSzPct val="100000"/>
              <a:buFontTx/>
              <a:buAutoNum type="arabicPeriod" startAt="5"/>
            </a:pPr>
            <a:r>
              <a:rPr altLang="en-US" baseline="0" sz="2700" lang="en-US" u="none">
                <a:solidFill>
                  <a:srgbClr val="000000"/>
                </a:solidFill>
                <a:latin typeface="Arial" pitchFamily="0" charset="0"/>
                <a:ea typeface="宋体" pitchFamily="0" charset="-122"/>
                <a:sym typeface="Arial" pitchFamily="0" charset="0"/>
              </a:rPr>
              <a:t>Medication: opiods, sedatives, diuretics, hypnotics.</a:t>
            </a:r>
          </a:p>
          <a:p>
            <a:pPr algn="l" eaLnBrk="1" fontAlgn="base" hangingPunct="1" indent="-514350" latinLnBrk="1" lvl="0" marL="514350">
              <a:lnSpc>
                <a:spcPct val="9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Causes</a:t>
            </a:r>
          </a:p>
          <a:p>
            <a:pPr algn="l" eaLnBrk="1" fontAlgn="base" hangingPunct="1" indent="-514350" lvl="0" marL="514350">
              <a:lnSpc>
                <a:spcPct val="90000"/>
              </a:lnSpc>
              <a:spcBef>
                <a:spcPct val="20000"/>
              </a:spcBef>
              <a:spcAft>
                <a:spcPct val="0"/>
              </a:spcAft>
              <a:buClr>
                <a:srgbClr val="FF0000"/>
              </a:buClr>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Temporary: inflammation, medication, stress</a:t>
            </a:r>
          </a:p>
          <a:p>
            <a:pPr algn="l" eaLnBrk="1" fontAlgn="base" hangingPunct="1" indent="-514350" lvl="0" marL="514350">
              <a:lnSpc>
                <a:spcPct val="90000"/>
              </a:lnSpc>
              <a:spcBef>
                <a:spcPct val="20000"/>
              </a:spcBef>
              <a:spcAft>
                <a:spcPct val="0"/>
              </a:spcAft>
              <a:buClr>
                <a:srgbClr val="FF0000"/>
              </a:buClr>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Persistent/permanent: due to neurovascular dysfunction e.g. spinal cord injury, stroke.</a:t>
            </a:r>
          </a:p>
          <a:p>
            <a:pPr algn="l" eaLnBrk="1" fontAlgn="base" hangingPunct="1" indent="-514350" lvl="0" marL="514350">
              <a:lnSpc>
                <a:spcPct val="90000"/>
              </a:lnSpc>
              <a:spcBef>
                <a:spcPct val="20000"/>
              </a:spcBef>
              <a:spcAft>
                <a:spcPct val="0"/>
              </a:spcAft>
              <a:buClr>
                <a:srgbClr val="FF0000"/>
              </a:buClr>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Anatomical – due to weak abdominal &amp; perineal muscle tone due to obesity or sedentary lifestyle.</a:t>
            </a:r>
          </a:p>
          <a:p>
            <a:pPr algn="l" eaLnBrk="1" fontAlgn="base" hangingPunct="1" indent="-514350" lvl="0" marL="51435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2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showMasterSp="1">
  <p:cSld>
    <p:spTree>
      <p:nvGrpSpPr>
        <p:cNvPr id="582" name=""/>
        <p:cNvGrpSpPr/>
        <p:nvPr/>
      </p:nvGrpSpPr>
      <p:grpSpPr>
        <a:xfrm rot="0">
          <a:off x="0" y="0"/>
          <a:ext cx="0" cy="0"/>
          <a:chOff x="0" y="0"/>
          <a:chExt cx="0" cy="0"/>
        </a:xfrm>
      </p:grpSpPr>
      <p:sp>
        <p:nvSpPr>
          <p:cNvPr id="104932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28" name=""/>
          <p:cNvSpPr/>
          <p:nvPr>
            <p:ph sz="full" idx="1"/>
          </p:nvPr>
        </p:nvSpPr>
        <p:spPr>
          <a:xfrm rot="0">
            <a:off x="152400" y="304800"/>
            <a:ext cx="88392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Clr>
                <a:srgbClr val="FF0000"/>
              </a:buClr>
              <a:buSzPct val="100000"/>
              <a:buFontTx/>
              <a:buAutoNum type="arabicPeriod" startAt="4"/>
            </a:pPr>
            <a:r>
              <a:rPr altLang="en-US" baseline="0" sz="2500" lang="en-US" u="none">
                <a:solidFill>
                  <a:srgbClr val="000000"/>
                </a:solidFill>
                <a:latin typeface="Arial" pitchFamily="0" charset="0"/>
                <a:ea typeface="宋体" pitchFamily="0" charset="-122"/>
                <a:sym typeface="Arial" pitchFamily="0" charset="0"/>
              </a:rPr>
              <a:t>Sphincter weakness – damage from trauma, congenital condition, urethral deformity due to recurrent UTI’s.</a:t>
            </a:r>
          </a:p>
          <a:p>
            <a:pPr algn="l" eaLnBrk="1" fontAlgn="base" hangingPunct="1" indent="-514350" latinLnBrk="1" lvl="0" marL="514350">
              <a:lnSpc>
                <a:spcPct val="80000"/>
              </a:lnSpc>
              <a:spcBef>
                <a:spcPct val="20000"/>
              </a:spcBef>
              <a:spcAft>
                <a:spcPct val="0"/>
              </a:spcAft>
              <a:buClr>
                <a:srgbClr val="FF0000"/>
              </a:buClr>
              <a:buSzPct val="100000"/>
              <a:buFontTx/>
              <a:buAutoNum type="arabicPeriod" startAt="4"/>
            </a:pPr>
            <a:r>
              <a:rPr altLang="en-US" baseline="0" sz="2500" lang="en-US" u="none">
                <a:solidFill>
                  <a:srgbClr val="000000"/>
                </a:solidFill>
                <a:latin typeface="Arial" pitchFamily="0" charset="0"/>
                <a:ea typeface="宋体" pitchFamily="0" charset="-122"/>
                <a:sym typeface="Arial" pitchFamily="0" charset="0"/>
              </a:rPr>
              <a:t>Psychosocial factors – anxiety, dependence, attention seeking behavior.</a:t>
            </a:r>
          </a:p>
          <a:p>
            <a:pPr algn="l" eaLnBrk="1" fontAlgn="base" hangingPunct="1" indent="-514350" latinLnBrk="1" lvl="0" marL="514350">
              <a:lnSpc>
                <a:spcPct val="80000"/>
              </a:lnSpc>
              <a:spcBef>
                <a:spcPct val="20000"/>
              </a:spcBef>
              <a:spcAft>
                <a:spcPct val="0"/>
              </a:spcAft>
              <a:buClr>
                <a:srgbClr val="FF0000"/>
              </a:buClr>
              <a:buSzPct val="100000"/>
              <a:buFontTx/>
              <a:buAutoNum type="arabicPeriod" startAt="4"/>
            </a:pPr>
            <a:r>
              <a:rPr altLang="en-US" baseline="0" sz="2500" lang="en-US" u="none">
                <a:solidFill>
                  <a:srgbClr val="000000"/>
                </a:solidFill>
                <a:latin typeface="Arial" pitchFamily="0" charset="0"/>
                <a:ea typeface="宋体" pitchFamily="0" charset="-122"/>
                <a:sym typeface="Arial" pitchFamily="0" charset="0"/>
              </a:rPr>
              <a:t>Fistula.. Eg VVF, ureteral vagino fistula</a:t>
            </a:r>
          </a:p>
          <a:p>
            <a:pPr algn="l" eaLnBrk="1" fontAlgn="base" hangingPunct="1" indent="-514350" latinLnBrk="1" lvl="0" marL="51435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Management:</a:t>
            </a:r>
          </a:p>
          <a:p>
            <a:pPr algn="l" eaLnBrk="1" fontAlgn="base" hangingPunct="1" indent="-514350" latinLnBrk="1" lvl="0" marL="514350">
              <a:lnSpc>
                <a:spcPct val="80000"/>
              </a:lnSpc>
              <a:spcBef>
                <a:spcPct val="20000"/>
              </a:spcBef>
              <a:spcAft>
                <a:spcPct val="0"/>
              </a:spcAft>
              <a:buSzPct val="100000"/>
              <a:buFontTx/>
              <a:buNone/>
            </a:pPr>
            <a:r>
              <a:rPr altLang="en-US" baseline="0" sz="2500" lang="en-US" u="none">
                <a:solidFill>
                  <a:srgbClr val="000000"/>
                </a:solidFill>
                <a:latin typeface="Arial" pitchFamily="0" charset="0"/>
                <a:ea typeface="宋体" pitchFamily="0" charset="-122"/>
                <a:sym typeface="Arial" pitchFamily="0" charset="0"/>
              </a:rPr>
              <a:t>Depends on the type of incontinence and its causes.</a:t>
            </a:r>
          </a:p>
          <a:p>
            <a:pPr algn="l" eaLnBrk="1" fontAlgn="base" hangingPunct="1" indent="-514350" latinLnBrk="1" lvl="0" marL="514350">
              <a:lnSpc>
                <a:spcPct val="80000"/>
              </a:lnSpc>
              <a:spcBef>
                <a:spcPct val="20000"/>
              </a:spcBef>
              <a:spcAft>
                <a:spcPct val="0"/>
              </a:spcAft>
              <a:buClr>
                <a:srgbClr val="FF0000"/>
              </a:buClr>
              <a:buSzPct val="100000"/>
              <a:buFontTx/>
              <a:buAutoNum type="alphaLcParenR" startAt="1"/>
            </a:pPr>
            <a:r>
              <a:rPr altLang="en-US" baseline="0" sz="2500" i="1" lang="en-US" u="none">
                <a:solidFill>
                  <a:srgbClr val="000000"/>
                </a:solidFill>
                <a:latin typeface="Arial" pitchFamily="0" charset="0"/>
                <a:ea typeface="宋体" pitchFamily="0" charset="-122"/>
                <a:sym typeface="Arial" pitchFamily="0" charset="0"/>
              </a:rPr>
              <a:t>Behavioral therapy-</a:t>
            </a:r>
          </a:p>
          <a:p>
            <a:pPr algn="l" fontAlgn="base" indent="-514350" lvl="0" marL="514350">
              <a:lnSpc>
                <a:spcPct val="80000"/>
              </a:lnSpc>
              <a:spcBef>
                <a:spcPct val="20000"/>
              </a:spcBef>
              <a:spcAft>
                <a:spcPct val="0"/>
              </a:spcAft>
              <a:buSzPct val="100000"/>
              <a:buFont typeface="Wingdings" pitchFamily="2" charset="2"/>
              <a:buChar char="§"/>
            </a:pPr>
            <a:r>
              <a:rPr altLang="en-US" baseline="0" sz="2300" i="1" lang="en-US" u="none">
                <a:solidFill>
                  <a:srgbClr val="000000"/>
                </a:solidFill>
                <a:latin typeface="Arial" pitchFamily="0" charset="0"/>
                <a:ea typeface="宋体" pitchFamily="0" charset="-122"/>
                <a:sym typeface="Arial" pitchFamily="0" charset="0"/>
              </a:rPr>
              <a:t>	</a:t>
            </a:r>
            <a:r>
              <a:rPr altLang="en-US" baseline="0" sz="2500" lang="en-US" u="none">
                <a:solidFill>
                  <a:srgbClr val="000000"/>
                </a:solidFill>
                <a:latin typeface="Arial" pitchFamily="0" charset="0"/>
                <a:ea typeface="宋体" pitchFamily="0" charset="-122"/>
                <a:sym typeface="Arial" pitchFamily="0" charset="0"/>
              </a:rPr>
              <a:t>pelvic floor</a:t>
            </a:r>
            <a:r>
              <a:rPr altLang="en-US" baseline="0" sz="2500" i="1" lang="en-US" u="none">
                <a:solidFill>
                  <a:srgbClr val="000000"/>
                </a:solidFill>
                <a:latin typeface="Arial" pitchFamily="0" charset="0"/>
                <a:ea typeface="宋体" pitchFamily="0" charset="-122"/>
                <a:sym typeface="Arial" pitchFamily="0" charset="0"/>
              </a:rPr>
              <a:t> </a:t>
            </a:r>
            <a:r>
              <a:rPr altLang="en-US" baseline="0" sz="2500" lang="en-US" u="none">
                <a:solidFill>
                  <a:srgbClr val="000000"/>
                </a:solidFill>
                <a:latin typeface="Arial" pitchFamily="0" charset="0"/>
                <a:ea typeface="宋体" pitchFamily="0" charset="-122"/>
                <a:sym typeface="Arial" pitchFamily="0" charset="0"/>
              </a:rPr>
              <a:t>muscle exercises (Kegel exercises)</a:t>
            </a:r>
          </a:p>
          <a:p>
            <a:pPr algn="l" fontAlgn="base" indent="-514350" lvl="0" marL="514350">
              <a:lnSpc>
                <a:spcPct val="80000"/>
              </a:lnSpc>
              <a:spcBef>
                <a:spcPct val="20000"/>
              </a:spcBef>
              <a:spcAft>
                <a:spcPct val="0"/>
              </a:spcAft>
              <a:buSzPct val="100000"/>
              <a:buFont typeface="Wingdings" pitchFamily="2" charset="2"/>
              <a:buChar char="§"/>
            </a:pPr>
            <a:r>
              <a:rPr altLang="en-US" baseline="0" sz="2500" lang="en-US" u="none">
                <a:solidFill>
                  <a:srgbClr val="000000"/>
                </a:solidFill>
                <a:latin typeface="Arial" pitchFamily="0" charset="0"/>
                <a:ea typeface="宋体" pitchFamily="0" charset="-122"/>
                <a:sym typeface="Arial" pitchFamily="0" charset="0"/>
              </a:rPr>
              <a:t>	timed voiding, prompted voiding</a:t>
            </a:r>
          </a:p>
          <a:p>
            <a:pPr algn="l" eaLnBrk="1" fontAlgn="base" hangingPunct="1" indent="-514350" latinLnBrk="1" lvl="0" marL="514350">
              <a:lnSpc>
                <a:spcPct val="80000"/>
              </a:lnSpc>
              <a:spcBef>
                <a:spcPct val="20000"/>
              </a:spcBef>
              <a:spcAft>
                <a:spcPct val="0"/>
              </a:spcAft>
              <a:buClr>
                <a:srgbClr val="FF0000"/>
              </a:buClr>
              <a:buSzPct val="100000"/>
              <a:buFontTx/>
              <a:buAutoNum type="alphaLcParenR" startAt="2"/>
            </a:pPr>
            <a:r>
              <a:rPr altLang="en-US" baseline="0" sz="2500" i="1" lang="en-US" u="none">
                <a:solidFill>
                  <a:srgbClr val="000000"/>
                </a:solidFill>
                <a:latin typeface="Arial" pitchFamily="0" charset="0"/>
                <a:ea typeface="宋体" pitchFamily="0" charset="-122"/>
                <a:sym typeface="Arial" pitchFamily="0" charset="0"/>
              </a:rPr>
              <a:t>Pharmacological therapy:</a:t>
            </a:r>
          </a:p>
          <a:p>
            <a:pPr algn="l" eaLnBrk="1" fontAlgn="base" hangingPunct="1" indent="-514350" lvl="0" marL="51435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Anti cholinergic agents inhibit bladder contraction and are considered first line.Eg Atropine, Scopolamine</a:t>
            </a:r>
          </a:p>
          <a:p>
            <a:pPr algn="l" eaLnBrk="1" fontAlgn="base" hangingPunct="1" indent="-514350" lvl="0" marL="51435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Tricyclic antidepressants e.g. amitryptilline to reduce bladder contractions and increase bladder neck resistance.</a:t>
            </a:r>
          </a:p>
          <a:p>
            <a:pPr algn="l" eaLnBrk="1" fontAlgn="base" hangingPunct="1" indent="-514350" lvl="0" marL="51435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32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259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1">
  <p:cSld>
    <p:spTree>
      <p:nvGrpSpPr>
        <p:cNvPr id="352" name=""/>
        <p:cNvGrpSpPr/>
        <p:nvPr/>
      </p:nvGrpSpPr>
      <p:grpSpPr>
        <a:xfrm rot="0">
          <a:off x="0" y="0"/>
          <a:ext cx="0" cy="0"/>
          <a:chOff x="0" y="0"/>
          <a:chExt cx="0" cy="0"/>
        </a:xfrm>
      </p:grpSpPr>
      <p:sp>
        <p:nvSpPr>
          <p:cNvPr id="104868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Physical assessment.</a:t>
            </a:r>
          </a:p>
        </p:txBody>
      </p:sp>
      <p:sp>
        <p:nvSpPr>
          <p:cNvPr id="1048682" name=""/>
          <p:cNvSpPr/>
          <p:nvPr>
            <p:ph sz="full" idx="1"/>
          </p:nvPr>
        </p:nvSpPr>
        <p:spPr>
          <a:xfrm rot="0">
            <a:off x="457200" y="1935162"/>
            <a:ext cx="8229600" cy="4694237"/>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Inspection</a:t>
            </a:r>
            <a:r>
              <a:rPr altLang="en-US" baseline="0" lang="en-US" u="none">
                <a:solidFill>
                  <a:srgbClr val="000000"/>
                </a:solidFill>
                <a:latin typeface="Arial" pitchFamily="0" charset="0"/>
                <a:ea typeface="宋体" pitchFamily="0" charset="-122"/>
                <a:sym typeface="Arial" pitchFamily="0" charset="0"/>
              </a:rPr>
              <a:t>:</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Head to toe. Detect changes e g puffiness, pallor due to anaemia.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Edema due to accumulation of fluid.</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 skin excoriation due to uremic crystals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Assess changes in body weight – weight increases due to edema water retention. </a:t>
            </a:r>
          </a:p>
        </p:txBody>
      </p:sp>
      <p:sp>
        <p:nvSpPr>
          <p:cNvPr id="104868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showMasterSp="1">
  <p:cSld>
    <p:spTree>
      <p:nvGrpSpPr>
        <p:cNvPr id="583" name=""/>
        <p:cNvGrpSpPr/>
        <p:nvPr/>
      </p:nvGrpSpPr>
      <p:grpSpPr>
        <a:xfrm rot="0">
          <a:off x="0" y="0"/>
          <a:ext cx="0" cy="0"/>
          <a:chOff x="0" y="0"/>
          <a:chExt cx="0" cy="0"/>
        </a:xfrm>
      </p:grpSpPr>
      <p:sp>
        <p:nvSpPr>
          <p:cNvPr id="104933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31" name=""/>
          <p:cNvSpPr/>
          <p:nvPr>
            <p:ph sz="full" idx="1"/>
          </p:nvPr>
        </p:nvSpPr>
        <p:spPr>
          <a:xfrm rot="0">
            <a:off x="228600" y="228600"/>
            <a:ext cx="86868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Clr>
                <a:srgbClr val="FF0000"/>
              </a:buClr>
              <a:buSzPct val="100000"/>
              <a:buFontTx/>
              <a:buAutoNum type="alphaLcParenR" startAt="3"/>
            </a:pPr>
            <a:r>
              <a:rPr altLang="en-US" baseline="0" sz="2700" lang="en-US" u="sng">
                <a:solidFill>
                  <a:srgbClr val="000000"/>
                </a:solidFill>
                <a:latin typeface="Arial" pitchFamily="0" charset="0"/>
                <a:ea typeface="宋体" pitchFamily="0" charset="-122"/>
                <a:sym typeface="Arial" pitchFamily="0" charset="0"/>
              </a:rPr>
              <a:t>Surgical management:</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is indicated if the above methods fail.</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Lifting and stabilising the bladder or urethra to restore normal urethrovesicle angle.</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Use of artificial urinary sphincters.</a:t>
            </a:r>
          </a:p>
          <a:p>
            <a:pPr algn="l" eaLnBrk="1" fontAlgn="base" hangingPunct="1" indent="-514350" lvl="0" marL="51435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Correct fistula</a:t>
            </a:r>
          </a:p>
          <a:p>
            <a:pPr algn="l" eaLnBrk="1" fontAlgn="base" hangingPunct="1" indent="-514350" latinLnBrk="1" lvl="0" marL="51435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Nursing management:</a:t>
            </a:r>
          </a:p>
          <a:p>
            <a:pPr algn="l" eaLnBrk="1" fontAlgn="base" hangingPunct="1" indent="-514350" latinLnBrk="1" lvl="0" marL="514350">
              <a:lnSpc>
                <a:spcPct val="8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Is determined by the type of treatment.</a:t>
            </a:r>
          </a:p>
          <a:p>
            <a:pPr algn="l" eaLnBrk="1" fontAlgn="base" hangingPunct="1" indent="-514350" lvl="0" marL="51435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Support, encouragement for behaviour therapy as results are not instant.</a:t>
            </a:r>
          </a:p>
          <a:p>
            <a:pPr algn="l" eaLnBrk="1" fontAlgn="base" hangingPunct="1" indent="-514350" lvl="0" marL="51435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Teach how to do exercises &amp; frequency, stop smoking, regular voiding, avoiding constipation, avoiding bladder irritants e.g. caffeine, alcohol.</a:t>
            </a:r>
          </a:p>
          <a:p>
            <a:pPr algn="l" eaLnBrk="1" fontAlgn="base" hangingPunct="1" indent="-514350" lvl="0" marL="51435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Explain the medication and expected outcome post operatively.</a:t>
            </a:r>
          </a:p>
          <a:p>
            <a:pPr algn="l" eaLnBrk="1" fontAlgn="base" hangingPunct="1" indent="-514350" lvl="0" marL="51435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Encourage/ Maintain perineum hygiene</a:t>
            </a:r>
          </a:p>
          <a:p>
            <a:pPr algn="l" eaLnBrk="1" fontAlgn="base" hangingPunct="1" indent="-514350" lvl="0" marL="51435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3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showMasterSp="1">
  <p:cSld>
    <p:spTree>
      <p:nvGrpSpPr>
        <p:cNvPr id="584" name=""/>
        <p:cNvGrpSpPr/>
        <p:nvPr/>
      </p:nvGrpSpPr>
      <p:grpSpPr>
        <a:xfrm rot="0">
          <a:off x="0" y="0"/>
          <a:ext cx="0" cy="0"/>
          <a:chOff x="0" y="0"/>
          <a:chExt cx="0" cy="0"/>
        </a:xfrm>
      </p:grpSpPr>
      <p:sp>
        <p:nvSpPr>
          <p:cNvPr id="104933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34" name=""/>
          <p:cNvSpPr/>
          <p:nvPr>
            <p:ph sz="full" idx="1"/>
          </p:nvPr>
        </p:nvSpPr>
        <p:spPr>
          <a:xfrm rot="0">
            <a:off x="228600" y="152400"/>
            <a:ext cx="8915400" cy="670401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90000"/>
              </a:lnSpc>
              <a:spcBef>
                <a:spcPct val="20000"/>
              </a:spcBef>
              <a:spcAft>
                <a:spcPct val="0"/>
              </a:spcAft>
              <a:buSzPct val="100000"/>
              <a:buFontTx/>
              <a:buNone/>
            </a:pPr>
            <a:r>
              <a:rPr altLang="en-US" baseline="0" b="1" sz="2700" lang="en-US" u="sng">
                <a:solidFill>
                  <a:srgbClr val="C00000"/>
                </a:solidFill>
                <a:latin typeface="Arial" pitchFamily="0" charset="0"/>
                <a:ea typeface="宋体" pitchFamily="0" charset="-122"/>
                <a:sym typeface="Arial" pitchFamily="0" charset="0"/>
              </a:rPr>
              <a:t>MALE REPRODUCTIVE SYSTEM DISORDER</a:t>
            </a:r>
          </a:p>
          <a:p>
            <a:pPr algn="l" eaLnBrk="1" fontAlgn="base" hangingPunct="1" indent="-342900" latinLnBrk="1" lvl="0" marL="342900">
              <a:lnSpc>
                <a:spcPct val="90000"/>
              </a:lnSpc>
              <a:spcBef>
                <a:spcPct val="20000"/>
              </a:spcBef>
              <a:spcAft>
                <a:spcPct val="0"/>
              </a:spcAft>
              <a:buSzPct val="100000"/>
              <a:buFontTx/>
              <a:buNone/>
            </a:pPr>
            <a:r>
              <a:rPr altLang="en-US" baseline="0" sz="2700" lang="en-US" u="sng">
                <a:solidFill>
                  <a:srgbClr val="000000"/>
                </a:solidFill>
                <a:latin typeface="Arial" pitchFamily="0" charset="0"/>
                <a:ea typeface="宋体" pitchFamily="0" charset="-122"/>
                <a:sym typeface="Arial" pitchFamily="0" charset="0"/>
              </a:rPr>
              <a:t>Assessment</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Inspect the scrotum &amp; penis for colour, texture, shape and size</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Inspect the glans for lesions e.g. ulcers, scars, nodules or signs of inflammation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Note the location of urethra (hypospadias, epispadias) &amp; check for discharge</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Inspect the contour of the scrotum, skin colour (darker than the rest of the body &amp; has folds)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Palpate the penis to note any tenderness or redness or any mass.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Palpate the testes between the thumb, forefinger &amp; middle finger. Check for shape, consistency(smooth, nodular, tender). Teach testicular self examination. Inspect inguinal region for any bulges(suggest hernia).  </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3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showMasterSp="1">
  <p:cSld>
    <p:spTree>
      <p:nvGrpSpPr>
        <p:cNvPr id="585" name=""/>
        <p:cNvGrpSpPr/>
        <p:nvPr/>
      </p:nvGrpSpPr>
      <p:grpSpPr>
        <a:xfrm rot="0">
          <a:off x="0" y="0"/>
          <a:ext cx="0" cy="0"/>
          <a:chOff x="0" y="0"/>
          <a:chExt cx="0" cy="0"/>
        </a:xfrm>
      </p:grpSpPr>
      <p:sp>
        <p:nvSpPr>
          <p:cNvPr id="104933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37" name=""/>
          <p:cNvSpPr/>
          <p:nvPr>
            <p:ph sz="full" idx="1"/>
          </p:nvPr>
        </p:nvSpPr>
        <p:spPr>
          <a:xfrm rot="0">
            <a:off x="228600" y="304800"/>
            <a:ext cx="84582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To examine the prostate, do a digital rectal examination (DRE). Located anteriorly to the anterior wall of the rectum. Check for its size, shape, consistency &amp; tenderness. Normal size is 4 cm in diameter.</a:t>
            </a:r>
          </a:p>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History:</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History of </a:t>
            </a:r>
            <a:r>
              <a:rPr altLang="en-US" baseline="0" sz="2700" lang="en-US" u="none">
                <a:solidFill>
                  <a:srgbClr val="C00000"/>
                </a:solidFill>
                <a:latin typeface="Arial" pitchFamily="0" charset="0"/>
                <a:ea typeface="宋体" pitchFamily="0" charset="-122"/>
                <a:sym typeface="Arial" pitchFamily="0" charset="0"/>
              </a:rPr>
              <a:t>mumps</a:t>
            </a:r>
            <a:r>
              <a:rPr altLang="en-US" baseline="0" sz="2700" lang="en-US" u="none">
                <a:solidFill>
                  <a:srgbClr val="000000"/>
                </a:solidFill>
                <a:latin typeface="Arial" pitchFamily="0" charset="0"/>
                <a:ea typeface="宋体" pitchFamily="0" charset="-122"/>
                <a:sym typeface="Arial" pitchFamily="0" charset="0"/>
              </a:rPr>
              <a:t> – associated with sterility. Presence of cryptorchidism at birth and age when corrected/descended.</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History of major illness – diabetes, hypertension, CVA &amp; MI – lead to impotence. MI may lead to avoidance of sexual intercourse for fear of another episode</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Medication history – some  hypertension drugs e.g. methyldopa, clonidine may cause impotence.</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Sexual history</a:t>
            </a:r>
          </a:p>
          <a:p>
            <a:pPr algn="l" eaLnBrk="1" fontAlgn="base" hangingPunct="1" indent="-342900" latinLnBrk="1" lvl="0" marL="342900">
              <a:lnSpc>
                <a:spcPct val="80000"/>
              </a:lnSpc>
              <a:spcBef>
                <a:spcPct val="20000"/>
              </a:spcBef>
              <a:spcAft>
                <a:spcPct val="0"/>
              </a:spcAft>
              <a:buSzPct val="100000"/>
              <a:buFontTx/>
              <a:buNone/>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3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showMasterSp="1">
  <p:cSld>
    <p:spTree>
      <p:nvGrpSpPr>
        <p:cNvPr id="586" name=""/>
        <p:cNvGrpSpPr/>
        <p:nvPr/>
      </p:nvGrpSpPr>
      <p:grpSpPr>
        <a:xfrm rot="0">
          <a:off x="0" y="0"/>
          <a:ext cx="0" cy="0"/>
          <a:chOff x="0" y="0"/>
          <a:chExt cx="0" cy="0"/>
        </a:xfrm>
      </p:grpSpPr>
      <p:sp>
        <p:nvSpPr>
          <p:cNvPr id="104933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40" name=""/>
          <p:cNvSpPr/>
          <p:nvPr>
            <p:ph sz="full" idx="1"/>
          </p:nvPr>
        </p:nvSpPr>
        <p:spPr>
          <a:xfrm rot="0">
            <a:off x="152400" y="457200"/>
            <a:ext cx="87630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Diagnostic evaluation:</a:t>
            </a:r>
          </a:p>
          <a:p>
            <a:pPr algn="l" eaLnBrk="1" fontAlgn="base" hangingPunct="1" indent="-342900" lvl="0" marL="342900">
              <a:lnSpc>
                <a:spcPct val="80000"/>
              </a:lnSpc>
              <a:spcBef>
                <a:spcPct val="20000"/>
              </a:spcBef>
              <a:spcAft>
                <a:spcPct val="0"/>
              </a:spcAft>
              <a:buSzPct val="100000"/>
              <a:buFontTx/>
              <a:buAutoNum type="alphaUcParenR" startAt="1"/>
            </a:pPr>
            <a:r>
              <a:rPr altLang="en-US" baseline="0" b="1" sz="2700" lang="en-US" u="sng">
                <a:solidFill>
                  <a:srgbClr val="C00000"/>
                </a:solidFill>
                <a:latin typeface="Arial" pitchFamily="0" charset="0"/>
                <a:ea typeface="宋体" pitchFamily="0" charset="-122"/>
                <a:sym typeface="Arial" pitchFamily="0" charset="0"/>
              </a:rPr>
              <a:t>BLOOD STUDIES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b="1" sz="2700" lang="en-US" u="sng">
                <a:solidFill>
                  <a:srgbClr val="000000"/>
                </a:solidFill>
                <a:latin typeface="Arial" pitchFamily="0" charset="0"/>
                <a:ea typeface="宋体" pitchFamily="0" charset="-122"/>
                <a:sym typeface="Arial" pitchFamily="0" charset="0"/>
              </a:rPr>
              <a:t>Prostate specific antigen(PSA)</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It is produced by the prostate and aids in liquefaction of semen.</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Levels are increased in prostate cancer, BPH, TURP, urinary tract infection and prostatitis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Measured in nanograms/ml (ng/ml). Normal </a:t>
            </a:r>
            <a:r>
              <a:rPr altLang="en-US" baseline="0" b="1" sz="27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is 0.2 – 4 ng/ml.</a:t>
            </a:r>
          </a:p>
          <a:p>
            <a:pPr algn="l" eaLnBrk="1" fontAlgn="base" hangingPunct="1" indent="-342900" lvl="0" marL="342900">
              <a:lnSpc>
                <a:spcPct val="80000"/>
              </a:lnSpc>
              <a:spcBef>
                <a:spcPct val="20000"/>
              </a:spcBef>
              <a:spcAft>
                <a:spcPct val="0"/>
              </a:spcAft>
              <a:buSzPct val="100000"/>
              <a:buFontTx/>
              <a:buAutoNum type="arabicPeriod" startAt="2"/>
            </a:pPr>
            <a:r>
              <a:rPr altLang="en-US" baseline="0" b="1" sz="2700" lang="en-US" u="sng">
                <a:solidFill>
                  <a:srgbClr val="000000"/>
                </a:solidFill>
                <a:latin typeface="Arial" pitchFamily="0" charset="0"/>
                <a:ea typeface="宋体" pitchFamily="0" charset="-122"/>
                <a:sym typeface="Arial" pitchFamily="0" charset="0"/>
              </a:rPr>
              <a:t>Alkaline phosphatase</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Used in men with prostate cancer. A measure of possible bone metastasis.</a:t>
            </a:r>
          </a:p>
          <a:p>
            <a:pPr algn="l" eaLnBrk="1" fontAlgn="base" hangingPunct="1" indent="-342900" lvl="0" marL="342900">
              <a:lnSpc>
                <a:spcPct val="80000"/>
              </a:lnSpc>
              <a:spcBef>
                <a:spcPct val="20000"/>
              </a:spcBef>
              <a:spcAft>
                <a:spcPct val="0"/>
              </a:spcAft>
              <a:buSzPct val="100000"/>
              <a:buFontTx/>
              <a:buAutoNum type="alphaUcParenR" startAt="2"/>
            </a:pPr>
            <a:r>
              <a:rPr altLang="en-US" baseline="0" b="1" sz="2700" lang="en-US" u="sng">
                <a:solidFill>
                  <a:srgbClr val="C00000"/>
                </a:solidFill>
                <a:latin typeface="Arial" pitchFamily="0" charset="0"/>
                <a:ea typeface="宋体" pitchFamily="0" charset="-122"/>
                <a:sym typeface="Arial" pitchFamily="0" charset="0"/>
              </a:rPr>
              <a:t>SEMEN EXAMINATION</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One to three samples of semen are collected at intervals of 2-4 weeks.(abstains from ejaculation for 3-5 days  prior test)</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4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showMasterSp="1">
  <p:cSld>
    <p:spTree>
      <p:nvGrpSpPr>
        <p:cNvPr id="587" name=""/>
        <p:cNvGrpSpPr/>
        <p:nvPr/>
      </p:nvGrpSpPr>
      <p:grpSpPr>
        <a:xfrm rot="0">
          <a:off x="0" y="0"/>
          <a:ext cx="0" cy="0"/>
          <a:chOff x="0" y="0"/>
          <a:chExt cx="0" cy="0"/>
        </a:xfrm>
      </p:grpSpPr>
      <p:sp>
        <p:nvSpPr>
          <p:cNvPr id="104934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43" name=""/>
          <p:cNvSpPr/>
          <p:nvPr>
            <p:ph sz="full" idx="1"/>
          </p:nvPr>
        </p:nvSpPr>
        <p:spPr>
          <a:xfrm rot="0">
            <a:off x="152400" y="381000"/>
            <a:ext cx="87630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Tested for sperm count, morphology, motility, semen pH, viscosity, appearance and volume.(1-5mls, 60% motile, viscous liquid, yellowish white).</a:t>
            </a:r>
          </a:p>
          <a:p>
            <a:pPr algn="l" eaLnBrk="1" fontAlgn="base" hangingPunct="1" indent="-342900" latinLnBrk="1" lvl="0" marL="342900">
              <a:lnSpc>
                <a:spcPct val="90000"/>
              </a:lnSpc>
              <a:spcBef>
                <a:spcPct val="20000"/>
              </a:spcBef>
              <a:spcAft>
                <a:spcPct val="0"/>
              </a:spcAft>
              <a:buSzPct val="100000"/>
              <a:buFontTx/>
              <a:buAutoNum type="alphaUcParenR" startAt="3"/>
            </a:pPr>
            <a:r>
              <a:rPr altLang="en-US" baseline="0" b="1" sz="3000" lang="en-US" u="sng">
                <a:solidFill>
                  <a:srgbClr val="C00000"/>
                </a:solidFill>
                <a:latin typeface="Arial" pitchFamily="0" charset="0"/>
                <a:ea typeface="宋体" pitchFamily="0" charset="-122"/>
                <a:sym typeface="Arial" pitchFamily="0" charset="0"/>
              </a:rPr>
              <a:t>SECRETION ANALYSIS</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Secretions from the penis, throat, anus or lesions are examined for micro-organisms.</a:t>
            </a:r>
          </a:p>
          <a:p>
            <a:pPr algn="l" eaLnBrk="1" fontAlgn="base" hangingPunct="1" indent="-342900" latinLnBrk="1" lvl="0" marL="342900">
              <a:lnSpc>
                <a:spcPct val="90000"/>
              </a:lnSpc>
              <a:spcBef>
                <a:spcPct val="20000"/>
              </a:spcBef>
              <a:spcAft>
                <a:spcPct val="0"/>
              </a:spcAft>
              <a:buSzPct val="100000"/>
              <a:buFontTx/>
              <a:buAutoNum type="alphaUcParenR" startAt="4"/>
            </a:pPr>
            <a:r>
              <a:rPr altLang="en-US" baseline="0" b="1" sz="3000" lang="en-US" u="sng">
                <a:solidFill>
                  <a:srgbClr val="C00000"/>
                </a:solidFill>
                <a:latin typeface="Arial" pitchFamily="0" charset="0"/>
                <a:ea typeface="宋体" pitchFamily="0" charset="-122"/>
                <a:sym typeface="Arial" pitchFamily="0" charset="0"/>
              </a:rPr>
              <a:t>RADIOGRAPHY</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Transrectal ultrasound (TRUS) for patients with abnormalities detected or elevated PSA.</a:t>
            </a:r>
          </a:p>
          <a:p>
            <a:pPr algn="l" eaLnBrk="1" fontAlgn="base" hangingPunct="1" indent="-342900" latinLnBrk="1" lvl="0" marL="342900">
              <a:lnSpc>
                <a:spcPct val="90000"/>
              </a:lnSpc>
              <a:spcBef>
                <a:spcPct val="20000"/>
              </a:spcBef>
              <a:spcAft>
                <a:spcPct val="0"/>
              </a:spcAft>
              <a:buSzPct val="100000"/>
              <a:buFontTx/>
              <a:buAutoNum type="alphaUcParenR" startAt="5"/>
            </a:pPr>
            <a:r>
              <a:rPr altLang="en-US" baseline="0" b="1" sz="3000" lang="en-US" u="none">
                <a:solidFill>
                  <a:srgbClr val="C00000"/>
                </a:solidFill>
                <a:latin typeface="Arial" pitchFamily="0" charset="0"/>
                <a:ea typeface="宋体" pitchFamily="0" charset="-122"/>
                <a:sym typeface="Arial" pitchFamily="0" charset="0"/>
              </a:rPr>
              <a:t>Prostatic biopsy </a:t>
            </a:r>
            <a:r>
              <a:rPr altLang="en-US" baseline="0" sz="3000" lang="en-US" u="none">
                <a:solidFill>
                  <a:srgbClr val="000000"/>
                </a:solidFill>
                <a:latin typeface="Arial" pitchFamily="0" charset="0"/>
                <a:ea typeface="宋体" pitchFamily="0" charset="-122"/>
                <a:sym typeface="Arial" pitchFamily="0" charset="0"/>
              </a:rPr>
              <a:t>for cytological examination. Use transurethral, transrectal or perineal approach.</a:t>
            </a:r>
          </a:p>
          <a:p>
            <a:pPr algn="l" eaLnBrk="1" fontAlgn="base" hangingPunct="1" indent="-342900" latinLnBrk="1" lvl="0" marL="342900">
              <a:lnSpc>
                <a:spcPct val="90000"/>
              </a:lnSpc>
              <a:spcBef>
                <a:spcPct val="20000"/>
              </a:spcBef>
              <a:spcAft>
                <a:spcPct val="0"/>
              </a:spcAft>
              <a:buSzPct val="100000"/>
              <a:buFontTx/>
              <a:buNone/>
            </a:pPr>
            <a:endParaRPr altLang="en-US" baseline="0" b="1" sz="30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90000"/>
              </a:lnSpc>
              <a:spcBef>
                <a:spcPct val="20000"/>
              </a:spcBef>
              <a:spcAft>
                <a:spcPct val="0"/>
              </a:spcAft>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34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showMasterSp="1">
  <p:cSld>
    <p:spTree>
      <p:nvGrpSpPr>
        <p:cNvPr id="588" name=""/>
        <p:cNvGrpSpPr/>
        <p:nvPr/>
      </p:nvGrpSpPr>
      <p:grpSpPr>
        <a:xfrm rot="0">
          <a:off x="0" y="0"/>
          <a:ext cx="0" cy="0"/>
          <a:chOff x="0" y="0"/>
          <a:chExt cx="0" cy="0"/>
        </a:xfrm>
      </p:grpSpPr>
      <p:sp>
        <p:nvSpPr>
          <p:cNvPr id="104934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46" name=""/>
          <p:cNvSpPr/>
          <p:nvPr>
            <p:ph sz="full" idx="1"/>
          </p:nvPr>
        </p:nvSpPr>
        <p:spPr>
          <a:xfrm rot="0">
            <a:off x="152400" y="381000"/>
            <a:ext cx="87630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80000"/>
              </a:lnSpc>
              <a:spcBef>
                <a:spcPct val="20000"/>
              </a:spcBef>
              <a:spcAft>
                <a:spcPct val="0"/>
              </a:spcAft>
              <a:buSzPct val="100000"/>
              <a:buFontTx/>
              <a:buNone/>
            </a:pPr>
            <a:r>
              <a:rPr altLang="en-US" baseline="0" b="1" sz="30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INFECTIONS OF THE MALE REPRODUCTIVE TRACT</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PROSTATITIS</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an inflammation of the prostate gland.</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Causes:</a:t>
            </a:r>
          </a:p>
          <a:p>
            <a:pPr algn="l" eaLnBrk="1" fontAlgn="base" hangingPunct="1" indent="-342900" lvl="0" marL="342900">
              <a:lnSpc>
                <a:spcPct val="8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Escherichia coli…most common cause</a:t>
            </a:r>
          </a:p>
          <a:p>
            <a:pPr algn="l" eaLnBrk="1" fontAlgn="base" hangingPunct="1" indent="-342900" lvl="0" marL="342900">
              <a:lnSpc>
                <a:spcPct val="8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Kleibsiella</a:t>
            </a:r>
          </a:p>
          <a:p>
            <a:pPr algn="l" eaLnBrk="1" fontAlgn="base" hangingPunct="1" indent="-342900" lvl="0" marL="342900">
              <a:lnSpc>
                <a:spcPct val="8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Enterobacter</a:t>
            </a:r>
          </a:p>
          <a:p>
            <a:pPr algn="l" eaLnBrk="1" fontAlgn="base" hangingPunct="1" indent="-342900" lvl="0" marL="342900">
              <a:lnSpc>
                <a:spcPct val="8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Chlamydia</a:t>
            </a:r>
          </a:p>
          <a:p>
            <a:pPr algn="l" eaLnBrk="1" fontAlgn="base" hangingPunct="1" indent="-342900" lvl="0" marL="342900">
              <a:lnSpc>
                <a:spcPct val="8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Gonococci</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Bacteria are carried through the urethra</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Other causes ..urethral strictures and prostatic hyperplasia</a:t>
            </a:r>
          </a:p>
          <a:p>
            <a:pPr algn="l" eaLnBrk="1" fontAlgn="base" hangingPunct="1" indent="-342900"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classified as bacterial or abacterial</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34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showMasterSp="1">
  <p:cSld>
    <p:spTree>
      <p:nvGrpSpPr>
        <p:cNvPr id="589" name=""/>
        <p:cNvGrpSpPr/>
        <p:nvPr/>
      </p:nvGrpSpPr>
      <p:grpSpPr>
        <a:xfrm rot="0">
          <a:off x="0" y="0"/>
          <a:ext cx="0" cy="0"/>
          <a:chOff x="0" y="0"/>
          <a:chExt cx="0" cy="0"/>
        </a:xfrm>
      </p:grpSpPr>
      <p:sp>
        <p:nvSpPr>
          <p:cNvPr id="104934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49" name=""/>
          <p:cNvSpPr/>
          <p:nvPr>
            <p:ph sz="full" idx="1"/>
          </p:nvPr>
        </p:nvSpPr>
        <p:spPr>
          <a:xfrm rot="0">
            <a:off x="152400" y="228600"/>
            <a:ext cx="87630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Routes of infection include urethral ascent, descent from kidneys or urinary bladder, lymphatogenous,  spread from the rectum &amp; hematogenous spread.</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Clinical manifestations: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perineal discomfort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Dysuria, nocturia, urgency, frequency and pain with or after ejaculation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Prostatodynia – pain in the prostate..evidenced by pain while voiding</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Acute bacterial prostatitis -fever, chills, perineal, rectal or low back pain.</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Investigations:</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Culture of prostate fluid or tissue histology</a:t>
            </a:r>
          </a:p>
          <a:p>
            <a:pPr algn="l" eaLnBrk="1" fontAlgn="base" hangingPunct="1" indent="-342900" lvl="0" marL="342900">
              <a:lnSpc>
                <a:spcPct val="80000"/>
              </a:lnSpc>
              <a:spcBef>
                <a:spcPct val="20000"/>
              </a:spcBef>
              <a:spcAft>
                <a:spcPct val="0"/>
              </a:spcAft>
              <a:buSzPct val="100000"/>
              <a:buFontTx/>
              <a:buAutoNum type="arabicPeriod" startAt="1"/>
            </a:pPr>
            <a:r>
              <a:rPr altLang="en-US" baseline="0" sz="2500" lang="en-US" u="none">
                <a:solidFill>
                  <a:srgbClr val="000000"/>
                </a:solidFill>
                <a:latin typeface="Arial" pitchFamily="0" charset="0"/>
                <a:ea typeface="宋体" pitchFamily="0" charset="-122"/>
                <a:sym typeface="Arial" pitchFamily="0" charset="0"/>
              </a:rPr>
              <a:t>Dividing urinary specimen for </a:t>
            </a:r>
            <a:r>
              <a:rPr altLang="en-US" baseline="0" b="1" sz="2500" lang="en-US" u="none">
                <a:solidFill>
                  <a:srgbClr val="000000"/>
                </a:solidFill>
                <a:latin typeface="Arial" pitchFamily="0" charset="0"/>
                <a:ea typeface="宋体" pitchFamily="0" charset="-122"/>
                <a:sym typeface="Arial" pitchFamily="0" charset="0"/>
              </a:rPr>
              <a:t>segmental urine culture</a:t>
            </a:r>
            <a:r>
              <a:rPr altLang="en-US" baseline="0" sz="2500" lang="en-US" u="none">
                <a:solidFill>
                  <a:srgbClr val="000000"/>
                </a:solidFill>
                <a:latin typeface="Arial" pitchFamily="0" charset="0"/>
                <a:ea typeface="宋体" pitchFamily="0" charset="-122"/>
                <a:sym typeface="Arial" pitchFamily="0" charset="0"/>
              </a:rPr>
              <a:t>. After cleaning the glans penis the patient voids 10 – 15mls of urine into a container(represents urethral urine) without interrupting the urinary stream he collects bladder urine in another container.</a:t>
            </a:r>
          </a:p>
          <a:p>
            <a:pPr algn="l" eaLnBrk="1" fontAlgn="base" hangingPunct="1" indent="-342900" latinLnBrk="1" lvl="0" marL="342900">
              <a:lnSpc>
                <a:spcPct val="80000"/>
              </a:lnSpc>
              <a:spcBef>
                <a:spcPct val="20000"/>
              </a:spcBef>
              <a:spcAft>
                <a:spcPct val="0"/>
              </a:spcAft>
              <a:buSzPct val="100000"/>
              <a:buFontTx/>
              <a:buNone/>
            </a:pPr>
            <a:endParaRPr altLang="en-US" baseline="0" sz="25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35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showMasterSp="1">
  <p:cSld>
    <p:spTree>
      <p:nvGrpSpPr>
        <p:cNvPr id="590" name=""/>
        <p:cNvGrpSpPr/>
        <p:nvPr/>
      </p:nvGrpSpPr>
      <p:grpSpPr>
        <a:xfrm rot="0">
          <a:off x="0" y="0"/>
          <a:ext cx="0" cy="0"/>
          <a:chOff x="0" y="0"/>
          <a:chExt cx="0" cy="0"/>
        </a:xfrm>
      </p:grpSpPr>
      <p:sp>
        <p:nvSpPr>
          <p:cNvPr id="104935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52" name=""/>
          <p:cNvSpPr/>
          <p:nvPr>
            <p:ph sz="full" idx="1"/>
          </p:nvPr>
        </p:nvSpPr>
        <p:spPr>
          <a:xfrm rot="0">
            <a:off x="152400" y="152400"/>
            <a:ext cx="88392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If there is no acute prostatitits the physician performs a prostatic massage and collects any prostate fluid that is expressed into the third container</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Culture is done on the specimen. If prostatic fluid and post massage specimen have a higher bacterial count, prostatitis is present</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Management: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The goal is to avoid complications of abscess formation and septicemia.</a:t>
            </a:r>
          </a:p>
          <a:p>
            <a:pPr algn="l" eaLnBrk="1" fontAlgn="base" hangingPunct="1" indent="-342900" lvl="0" marL="342900">
              <a:lnSpc>
                <a:spcPct val="80000"/>
              </a:lnSpc>
              <a:spcBef>
                <a:spcPct val="20000"/>
              </a:spcBef>
              <a:spcAft>
                <a:spcPct val="0"/>
              </a:spcAft>
              <a:buSzPct val="100000"/>
              <a:buFontTx/>
              <a:buChar char="•"/>
            </a:pPr>
            <a:r>
              <a:rPr altLang="en-US" baseline="0" b="1" sz="2500" lang="en-US" u="none">
                <a:solidFill>
                  <a:srgbClr val="000000"/>
                </a:solidFill>
                <a:latin typeface="Arial" pitchFamily="0" charset="0"/>
                <a:ea typeface="宋体" pitchFamily="0" charset="-122"/>
                <a:sym typeface="Arial" pitchFamily="0" charset="0"/>
              </a:rPr>
              <a:t>Broad spectrum antibiotics </a:t>
            </a:r>
            <a:r>
              <a:rPr altLang="en-US" baseline="0" sz="2500" lang="en-US" u="none">
                <a:solidFill>
                  <a:srgbClr val="000000"/>
                </a:solidFill>
                <a:latin typeface="Arial" pitchFamily="0" charset="0"/>
                <a:ea typeface="宋体" pitchFamily="0" charset="-122"/>
                <a:sym typeface="Arial" pitchFamily="0" charset="0"/>
              </a:rPr>
              <a:t>to which the causative agent is sensitive are administered for 10 -14 days EG cipropfloxacin </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Bed rest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Analgesics for pain relief</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Antispasmodics to relieve bladder irritability..eg scopolamine</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Sitz baths to relieve pain &amp; spasms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Stool softeners to prevent patient from straining</a:t>
            </a:r>
          </a:p>
          <a:p>
            <a:pPr algn="l" eaLnBrk="1" fontAlgn="base" hangingPunct="1" indent="-342900" latinLnBrk="1" lvl="0" marL="342900">
              <a:lnSpc>
                <a:spcPct val="80000"/>
              </a:lnSpc>
              <a:spcBef>
                <a:spcPct val="20000"/>
              </a:spcBef>
              <a:spcAft>
                <a:spcPct val="0"/>
              </a:spcAft>
              <a:buSzPct val="100000"/>
              <a:buFontTx/>
              <a:buNone/>
            </a:pPr>
            <a:endParaRPr altLang="en-US" baseline="0" sz="25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35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showMasterSp="1">
  <p:cSld>
    <p:spTree>
      <p:nvGrpSpPr>
        <p:cNvPr id="591" name=""/>
        <p:cNvGrpSpPr/>
        <p:nvPr/>
      </p:nvGrpSpPr>
      <p:grpSpPr>
        <a:xfrm rot="0">
          <a:off x="0" y="0"/>
          <a:ext cx="0" cy="0"/>
          <a:chOff x="0" y="0"/>
          <a:chExt cx="0" cy="0"/>
        </a:xfrm>
      </p:grpSpPr>
      <p:sp>
        <p:nvSpPr>
          <p:cNvPr id="104935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55" name=""/>
          <p:cNvSpPr/>
          <p:nvPr>
            <p:ph sz="full" idx="1"/>
          </p:nvPr>
        </p:nvSpPr>
        <p:spPr>
          <a:xfrm rot="0">
            <a:off x="152400" y="304800"/>
            <a:ext cx="87630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Chronic prostatitis may be difficult to treat thus needs </a:t>
            </a:r>
            <a:r>
              <a:rPr altLang="en-US" baseline="0" b="1" sz="2700" lang="en-US" u="none">
                <a:solidFill>
                  <a:srgbClr val="000000"/>
                </a:solidFill>
                <a:latin typeface="Arial" pitchFamily="0" charset="0"/>
                <a:ea typeface="宋体" pitchFamily="0" charset="-122"/>
                <a:sym typeface="Arial" pitchFamily="0" charset="0"/>
              </a:rPr>
              <a:t>continued antibiotics </a:t>
            </a:r>
            <a:r>
              <a:rPr altLang="en-US" baseline="0" sz="2700" lang="en-US" u="none">
                <a:solidFill>
                  <a:srgbClr val="000000"/>
                </a:solidFill>
                <a:latin typeface="Arial" pitchFamily="0" charset="0"/>
                <a:ea typeface="宋体" pitchFamily="0" charset="-122"/>
                <a:sym typeface="Arial" pitchFamily="0" charset="0"/>
              </a:rPr>
              <a:t>including trimethoprim-sulphamethoxazole or a flouroquinolone.</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Other treatment modalities for chronic prostatitis include antispasmodics and evaluation of sexual partners to reduce the possibility of cross infection.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Management of non-bacterial prostatitis is directed towards relief of symptoms</a:t>
            </a:r>
          </a:p>
          <a:p>
            <a:pPr algn="l" eaLnBrk="1" fontAlgn="base" hangingPunct="1" indent="-342900" latinLnBrk="1" lvl="0" marL="342900">
              <a:lnSpc>
                <a:spcPct val="9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Nursing management:</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promote comfort – sitz baths, analgesics, antibiotics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Health education on drug compliance, treatment regimen, avoidance of foods that cause diuresis or increase prostatic secretions e.g. coffee, tea, alcohol, spices.</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5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showMasterSp="1">
  <p:cSld>
    <p:spTree>
      <p:nvGrpSpPr>
        <p:cNvPr id="592" name=""/>
        <p:cNvGrpSpPr/>
        <p:nvPr/>
      </p:nvGrpSpPr>
      <p:grpSpPr>
        <a:xfrm rot="0">
          <a:off x="0" y="0"/>
          <a:ext cx="0" cy="0"/>
          <a:chOff x="0" y="0"/>
          <a:chExt cx="0" cy="0"/>
        </a:xfrm>
      </p:grpSpPr>
      <p:sp>
        <p:nvSpPr>
          <p:cNvPr id="104935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58" name=""/>
          <p:cNvSpPr/>
          <p:nvPr>
            <p:ph sz="full" idx="1"/>
          </p:nvPr>
        </p:nvSpPr>
        <p:spPr>
          <a:xfrm rot="0">
            <a:off x="152400" y="304800"/>
            <a:ext cx="88392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C00000"/>
                </a:solidFill>
                <a:latin typeface="Arial" pitchFamily="0" charset="0"/>
                <a:ea typeface="宋体" pitchFamily="0" charset="-122"/>
                <a:sym typeface="Arial" pitchFamily="0" charset="0"/>
              </a:rPr>
              <a:t>EPIDIDYMITIS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It is an infection of the epididymis which usually spreads from an infected prostate or urinary tract.</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Causes:</a:t>
            </a:r>
          </a:p>
          <a:p>
            <a:pPr algn="l" eaLnBrk="1" fontAlgn="base" hangingPunct="1" indent="-342900" lvl="0" marL="342900">
              <a:lnSpc>
                <a:spcPct val="80000"/>
              </a:lnSpc>
              <a:spcBef>
                <a:spcPct val="20000"/>
              </a:spcBef>
              <a:spcAft>
                <a:spcPct val="0"/>
              </a:spcAft>
              <a:buSzPct val="100000"/>
              <a:buFontTx/>
              <a:buChar char="•"/>
            </a:pPr>
            <a:r>
              <a:rPr altLang="en-US" baseline="0" sz="2500" i="1" lang="en-US" u="none">
                <a:solidFill>
                  <a:srgbClr val="000000"/>
                </a:solidFill>
                <a:latin typeface="Arial" pitchFamily="0" charset="0"/>
                <a:ea typeface="宋体" pitchFamily="0" charset="-122"/>
                <a:sym typeface="Arial" pitchFamily="0" charset="0"/>
              </a:rPr>
              <a:t>Escherichia coli</a:t>
            </a:r>
          </a:p>
          <a:p>
            <a:pPr algn="l" eaLnBrk="1" fontAlgn="base" hangingPunct="1" indent="-342900" lvl="0" marL="342900">
              <a:lnSpc>
                <a:spcPct val="80000"/>
              </a:lnSpc>
              <a:spcBef>
                <a:spcPct val="20000"/>
              </a:spcBef>
              <a:spcAft>
                <a:spcPct val="0"/>
              </a:spcAft>
              <a:buSzPct val="100000"/>
              <a:buFontTx/>
              <a:buChar char="•"/>
            </a:pPr>
            <a:r>
              <a:rPr altLang="en-US" baseline="0" sz="2500" i="1" lang="en-US" u="none">
                <a:solidFill>
                  <a:srgbClr val="000000"/>
                </a:solidFill>
                <a:latin typeface="Arial" pitchFamily="0" charset="0"/>
                <a:ea typeface="宋体" pitchFamily="0" charset="-122"/>
                <a:sym typeface="Arial" pitchFamily="0" charset="0"/>
              </a:rPr>
              <a:t>Chlamydia trachomatis (common in men below 35 years)</a:t>
            </a:r>
          </a:p>
          <a:p>
            <a:pPr algn="l" eaLnBrk="1" fontAlgn="base" hangingPunct="1" indent="-342900" lvl="0" marL="342900">
              <a:lnSpc>
                <a:spcPct val="80000"/>
              </a:lnSpc>
              <a:spcBef>
                <a:spcPct val="20000"/>
              </a:spcBef>
              <a:spcAft>
                <a:spcPct val="0"/>
              </a:spcAft>
              <a:buSzPct val="100000"/>
              <a:buFontTx/>
              <a:buChar char="•"/>
            </a:pPr>
            <a:r>
              <a:rPr altLang="en-US" baseline="0" sz="2500" i="1" lang="en-US" u="none">
                <a:solidFill>
                  <a:srgbClr val="000000"/>
                </a:solidFill>
                <a:latin typeface="Arial" pitchFamily="0" charset="0"/>
                <a:ea typeface="宋体" pitchFamily="0" charset="-122"/>
                <a:sym typeface="Arial" pitchFamily="0" charset="0"/>
              </a:rPr>
              <a:t>Gonorrhea (</a:t>
            </a:r>
            <a:r>
              <a:rPr altLang="en-US" baseline="0" sz="2500" lang="en-US" u="none">
                <a:solidFill>
                  <a:srgbClr val="000000"/>
                </a:solidFill>
                <a:latin typeface="Arial" pitchFamily="0" charset="0"/>
                <a:ea typeface="宋体" pitchFamily="0" charset="-122"/>
                <a:sym typeface="Arial" pitchFamily="0" charset="0"/>
              </a:rPr>
              <a:t>complication)</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clinical manifestations: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Unilateral pain &amp; soreness in the inguinal canal</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Extreme Pain and swelling in the scrotum and groin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Pyuria</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Bacteriuria</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Fever &amp; chills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Nausea</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Frequency, urgency or dysuria</a:t>
            </a:r>
          </a:p>
          <a:p>
            <a:pPr algn="l" eaLnBrk="1" fontAlgn="base" hangingPunct="1" indent="-342900" latinLnBrk="1" lvl="0" marL="342900">
              <a:lnSpc>
                <a:spcPct val="80000"/>
              </a:lnSpc>
              <a:spcBef>
                <a:spcPct val="20000"/>
              </a:spcBef>
              <a:spcAft>
                <a:spcPct val="0"/>
              </a:spcAft>
              <a:buSzPct val="100000"/>
              <a:buFontTx/>
              <a:buNone/>
            </a:pPr>
            <a:endParaRPr altLang="en-US" baseline="0" sz="2500" i="1"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35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269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1">
  <p:cSld>
    <p:spTree>
      <p:nvGrpSpPr>
        <p:cNvPr id="353" name=""/>
        <p:cNvGrpSpPr/>
        <p:nvPr/>
      </p:nvGrpSpPr>
      <p:grpSpPr>
        <a:xfrm rot="0">
          <a:off x="0" y="0"/>
          <a:ext cx="0" cy="0"/>
          <a:chOff x="0" y="0"/>
          <a:chExt cx="0" cy="0"/>
        </a:xfrm>
      </p:grpSpPr>
      <p:sp>
        <p:nvSpPr>
          <p:cNvPr id="104868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85" name=""/>
          <p:cNvSpPr/>
          <p:nvPr>
            <p:ph sz="full" idx="1"/>
          </p:nvPr>
        </p:nvSpPr>
        <p:spPr>
          <a:xfrm rot="0">
            <a:off x="457200" y="762000"/>
            <a:ext cx="8229600" cy="5562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700" lang="en-US" u="none">
                <a:solidFill>
                  <a:srgbClr val="000000"/>
                </a:solidFill>
                <a:latin typeface="Arial" pitchFamily="0" charset="0"/>
                <a:ea typeface="宋体" pitchFamily="0" charset="-122"/>
                <a:sym typeface="Arial" pitchFamily="0" charset="0"/>
              </a:rPr>
              <a:t>Auscultation </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Lung sounds to rule out pulmonary edema secondary to fluid retention.</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Renal artery bruits-above and to the left of the umbilicus</a:t>
            </a:r>
          </a:p>
          <a:p>
            <a:pPr algn="l" eaLnBrk="1" fontAlgn="base" hangingPunct="1" indent="-342900" latinLnBrk="1" lvl="0" marL="342900">
              <a:lnSpc>
                <a:spcPct val="90000"/>
              </a:lnSpc>
              <a:spcBef>
                <a:spcPct val="20000"/>
              </a:spcBef>
              <a:spcAft>
                <a:spcPct val="0"/>
              </a:spcAft>
              <a:buSzPct val="100000"/>
              <a:buFontTx/>
              <a:buNone/>
            </a:pPr>
            <a:r>
              <a:rPr altLang="en-US" baseline="0" b="1" sz="2700" lang="en-US" u="none">
                <a:solidFill>
                  <a:srgbClr val="000000"/>
                </a:solidFill>
                <a:latin typeface="Arial" pitchFamily="0" charset="0"/>
                <a:ea typeface="宋体" pitchFamily="0" charset="-122"/>
                <a:sym typeface="Arial" pitchFamily="0" charset="0"/>
              </a:rPr>
              <a:t>PERCUSSION</a:t>
            </a:r>
            <a:r>
              <a:rPr altLang="en-US" baseline="0" sz="2700" lang="en-US" u="sng">
                <a:solidFill>
                  <a:srgbClr val="000000"/>
                </a:solidFill>
                <a:latin typeface="Arial" pitchFamily="0" charset="0"/>
                <a:ea typeface="宋体" pitchFamily="0" charset="-122"/>
                <a:sym typeface="Arial" pitchFamily="0" charset="0"/>
              </a:rPr>
              <a:t>:</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Bladder for fullness. Empty bladder is tympanic while full bladder gives off a dull sound.</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 percuss abdomen to rule out ascites (shifting dullness)</a:t>
            </a:r>
          </a:p>
          <a:p>
            <a:pPr algn="l" eaLnBrk="1" fontAlgn="base" hangingPunct="1" indent="-342900" lvl="0" marL="342900">
              <a:lnSpc>
                <a:spcPct val="90000"/>
              </a:lnSpc>
              <a:spcBef>
                <a:spcPct val="20000"/>
              </a:spcBef>
              <a:spcAft>
                <a:spcPct val="0"/>
              </a:spcAft>
              <a:buSzPct val="100000"/>
              <a:buFontTx/>
              <a:buChar char="•"/>
            </a:pPr>
            <a:r>
              <a:rPr altLang="en-US" baseline="0" sz="2700" lang="en-US" u="none">
                <a:solidFill>
                  <a:srgbClr val="000000"/>
                </a:solidFill>
                <a:latin typeface="Arial" pitchFamily="0" charset="0"/>
                <a:ea typeface="宋体" pitchFamily="0" charset="-122"/>
                <a:sym typeface="Arial" pitchFamily="0" charset="0"/>
              </a:rPr>
              <a:t>Percuss the costovertebral angle. This produces pain in case of renal dysfunction ( </a:t>
            </a:r>
            <a:r>
              <a:rPr altLang="en-US" baseline="0" b="1" sz="2700" lang="en-US" u="none">
                <a:solidFill>
                  <a:srgbClr val="000000"/>
                </a:solidFill>
                <a:latin typeface="Arial" pitchFamily="0" charset="0"/>
                <a:ea typeface="宋体" pitchFamily="0" charset="-122"/>
                <a:sym typeface="Arial" pitchFamily="0" charset="0"/>
              </a:rPr>
              <a:t>positive murphy’s sign</a:t>
            </a:r>
            <a:r>
              <a:rPr altLang="en-US" baseline="0" sz="2700" lang="en-US" u="none">
                <a:solidFill>
                  <a:srgbClr val="000000"/>
                </a:solidFill>
                <a:latin typeface="Arial" pitchFamily="0" charset="0"/>
                <a:ea typeface="宋体" pitchFamily="0" charset="-122"/>
                <a:sym typeface="Arial" pitchFamily="0" charset="0"/>
              </a:rPr>
              <a:t>)</a:t>
            </a:r>
          </a:p>
          <a:p>
            <a:pPr algn="l" eaLnBrk="1" fontAlgn="base" hangingPunct="1" indent="-342900" lvl="0" marL="342900">
              <a:lnSpc>
                <a:spcPct val="9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868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showMasterSp="1">
  <p:cSld>
    <p:spTree>
      <p:nvGrpSpPr>
        <p:cNvPr id="593" name=""/>
        <p:cNvGrpSpPr/>
        <p:nvPr/>
      </p:nvGrpSpPr>
      <p:grpSpPr>
        <a:xfrm rot="0">
          <a:off x="0" y="0"/>
          <a:ext cx="0" cy="0"/>
          <a:chOff x="0" y="0"/>
          <a:chExt cx="0" cy="0"/>
        </a:xfrm>
      </p:grpSpPr>
      <p:sp>
        <p:nvSpPr>
          <p:cNvPr id="104936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61" name=""/>
          <p:cNvSpPr/>
          <p:nvPr>
            <p:ph sz="full" idx="1"/>
          </p:nvPr>
        </p:nvSpPr>
        <p:spPr>
          <a:xfrm rot="0">
            <a:off x="228600" y="457200"/>
            <a:ext cx="86868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Lab. Diagnosis: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Urinalysis</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Complete blood cell count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Gram stain of urethral drainage or culture</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Test for syphilis &amp; HIV in sexually active patients.</a:t>
            </a:r>
          </a:p>
          <a:p>
            <a:pPr algn="l" eaLnBrk="1" fontAlgn="base" hangingPunct="1" indent="-342900" latinLnBrk="1" lvl="0" marL="342900">
              <a:lnSpc>
                <a:spcPct val="80000"/>
              </a:lnSpc>
              <a:spcBef>
                <a:spcPct val="20000"/>
              </a:spcBef>
              <a:spcAft>
                <a:spcPct val="0"/>
              </a:spcAft>
              <a:buSzPct val="100000"/>
              <a:buFontTx/>
              <a:buNone/>
            </a:pPr>
            <a:r>
              <a:rPr altLang="en-US" baseline="0" b="1" sz="2500" lang="en-US" u="sng">
                <a:solidFill>
                  <a:srgbClr val="000000"/>
                </a:solidFill>
                <a:latin typeface="Arial" pitchFamily="0" charset="0"/>
                <a:ea typeface="宋体" pitchFamily="0" charset="-122"/>
                <a:sym typeface="Arial" pitchFamily="0" charset="0"/>
              </a:rPr>
              <a:t>Management: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Analgesics for pain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Bed rest</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Scrotal elevation to prevent traction on the spermatic cord, to promote venous drainage and relieve pain.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Antimicrobial agents, if sexually transmitted organism, treat the sexual partner also.</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Intermittent cold compress to the scrotum to ease pain, later local heat or sitz baths may help resolve the inflammation.</a:t>
            </a:r>
          </a:p>
          <a:p>
            <a:pPr algn="l" eaLnBrk="1" fontAlgn="base" hangingPunct="1" indent="-342900" lvl="0" marL="34290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Instruct the patient to avoid straining, lifting &amp; sexual function until infection is under control.</a:t>
            </a:r>
          </a:p>
          <a:p>
            <a:pPr algn="l" eaLnBrk="1" fontAlgn="base" hangingPunct="1" indent="-342900" lvl="0" marL="34290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936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showMasterSp="1">
  <p:cSld>
    <p:spTree>
      <p:nvGrpSpPr>
        <p:cNvPr id="594" name=""/>
        <p:cNvGrpSpPr/>
        <p:nvPr/>
      </p:nvGrpSpPr>
      <p:grpSpPr>
        <a:xfrm rot="0">
          <a:off x="0" y="0"/>
          <a:ext cx="0" cy="0"/>
          <a:chOff x="0" y="0"/>
          <a:chExt cx="0" cy="0"/>
        </a:xfrm>
      </p:grpSpPr>
      <p:sp>
        <p:nvSpPr>
          <p:cNvPr id="1049363"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64"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ORCHITIS</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an inflammation  of the testes(testicular congestion) caused by bacterial, viral, spirochetal , parasitic, traumatic, chemical or unknown factors.</a:t>
            </a:r>
          </a:p>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Causes:</a:t>
            </a:r>
          </a:p>
          <a:p>
            <a:pPr algn="l" eaLnBrk="1" fontAlgn="base" hangingPunct="1" indent="-342900" latinLnBrk="1" lvl="0" marL="342900">
              <a:lnSpc>
                <a:spcPct val="9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Neisseria gonorrhea</a:t>
            </a:r>
          </a:p>
          <a:p>
            <a:pPr algn="l" eaLnBrk="1" fontAlgn="base" hangingPunct="1" indent="-342900" latinLnBrk="1" lvl="0" marL="342900">
              <a:lnSpc>
                <a:spcPct val="9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Chlamydia trachomatis</a:t>
            </a:r>
          </a:p>
          <a:p>
            <a:pPr algn="l" eaLnBrk="1" fontAlgn="base" hangingPunct="1" indent="-342900" latinLnBrk="1" lvl="0" marL="342900">
              <a:lnSpc>
                <a:spcPct val="9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Escherichia coli</a:t>
            </a:r>
          </a:p>
          <a:p>
            <a:pPr algn="l" eaLnBrk="1" fontAlgn="base" hangingPunct="1" indent="-342900" latinLnBrk="1" lvl="0" marL="342900">
              <a:lnSpc>
                <a:spcPct val="9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Streptococcus sp.</a:t>
            </a:r>
          </a:p>
          <a:p>
            <a:pPr algn="l" eaLnBrk="1" fontAlgn="base" hangingPunct="1" indent="-342900" latinLnBrk="1" lvl="0" marL="342900">
              <a:lnSpc>
                <a:spcPct val="9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Kleibsiella</a:t>
            </a:r>
          </a:p>
          <a:p>
            <a:pPr algn="l" eaLnBrk="1" fontAlgn="base" hangingPunct="1" indent="-342900" latinLnBrk="1" lvl="0" marL="342900">
              <a:lnSpc>
                <a:spcPct val="9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Pseudomonas auroginosa</a:t>
            </a:r>
          </a:p>
          <a:p>
            <a:pPr algn="l" eaLnBrk="1" fontAlgn="base" hangingPunct="1" indent="-342900" latinLnBrk="1" lvl="0" marL="342900">
              <a:lnSpc>
                <a:spcPct val="90000"/>
              </a:lnSpc>
              <a:spcBef>
                <a:spcPct val="20000"/>
              </a:spcBef>
              <a:spcAft>
                <a:spcPct val="0"/>
              </a:spcAft>
              <a:buSzPct val="100000"/>
              <a:buFontTx/>
              <a:buChar char="•"/>
            </a:pPr>
            <a:r>
              <a:rPr altLang="en-US" baseline="0" sz="3000" i="1" lang="en-US" u="none">
                <a:solidFill>
                  <a:srgbClr val="000000"/>
                </a:solidFill>
                <a:latin typeface="Arial" pitchFamily="0" charset="0"/>
                <a:ea typeface="宋体" pitchFamily="0" charset="-122"/>
                <a:sym typeface="Arial" pitchFamily="0" charset="0"/>
              </a:rPr>
              <a:t>Staphylococcus sp.</a:t>
            </a:r>
          </a:p>
          <a:p>
            <a:pPr algn="l" eaLnBrk="1" fontAlgn="base" hangingPunct="1" indent="-342900" latinLnBrk="1" lvl="0" marL="342900">
              <a:lnSpc>
                <a:spcPct val="90000"/>
              </a:lnSpc>
              <a:spcBef>
                <a:spcPct val="20000"/>
              </a:spcBef>
              <a:spcAft>
                <a:spcPct val="0"/>
              </a:spcAft>
              <a:buSzPct val="100000"/>
              <a:buFontTx/>
              <a:buNone/>
            </a:pPr>
            <a:r>
              <a:rPr altLang="en-US" baseline="0" sz="3000" lang="en-US" u="none">
                <a:solidFill>
                  <a:srgbClr val="000000"/>
                </a:solidFill>
                <a:latin typeface="Arial" pitchFamily="0" charset="0"/>
                <a:ea typeface="宋体" pitchFamily="0" charset="-122"/>
                <a:sym typeface="Arial" pitchFamily="0" charset="0"/>
              </a:rPr>
              <a:t>A common cause of isolated </a:t>
            </a:r>
            <a:r>
              <a:rPr altLang="en-US" baseline="0" b="1" sz="30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orchitis is mumps</a:t>
            </a:r>
            <a:r>
              <a:rPr altLang="en-US" baseline="0" sz="30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a:t>
            </a:r>
            <a:r>
              <a:rPr altLang="en-US" baseline="0" sz="3000" i="1"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 </a:t>
            </a:r>
          </a:p>
        </p:txBody>
      </p:sp>
      <p:sp>
        <p:nvSpPr>
          <p:cNvPr id="104936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showMasterSp="1">
  <p:cSld>
    <p:spTree>
      <p:nvGrpSpPr>
        <p:cNvPr id="595" name=""/>
        <p:cNvGrpSpPr/>
        <p:nvPr/>
      </p:nvGrpSpPr>
      <p:grpSpPr>
        <a:xfrm rot="0">
          <a:off x="0" y="0"/>
          <a:ext cx="0" cy="0"/>
          <a:chOff x="0" y="0"/>
          <a:chExt cx="0" cy="0"/>
        </a:xfrm>
      </p:grpSpPr>
      <p:sp>
        <p:nvSpPr>
          <p:cNvPr id="1049366"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67"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Clinical manifestations:</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Acute onset of scrotal pain &amp; edema</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Fever</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Signs similar to epididymitis but in addition a hydrocele is present ( collection of lymphatic fluid in the scrotum)</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Orchitis secondary to mumps occurs 4-6 days after parotitis</a:t>
            </a:r>
          </a:p>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Management:</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Antimicrobial specific to causative organism</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Rest</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Scrotal elevation</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Ice packs/ cold compress to reduce scrotal edema</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Analgesics and anti inflammatory meds</a:t>
            </a:r>
          </a:p>
        </p:txBody>
      </p:sp>
      <p:sp>
        <p:nvSpPr>
          <p:cNvPr id="104936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showMasterSp="1">
  <p:cSld>
    <p:spTree>
      <p:nvGrpSpPr>
        <p:cNvPr id="596" name=""/>
        <p:cNvGrpSpPr/>
        <p:nvPr/>
      </p:nvGrpSpPr>
      <p:grpSpPr>
        <a:xfrm rot="0">
          <a:off x="0" y="0"/>
          <a:ext cx="0" cy="0"/>
          <a:chOff x="0" y="0"/>
          <a:chExt cx="0" cy="0"/>
        </a:xfrm>
      </p:grpSpPr>
      <p:sp>
        <p:nvSpPr>
          <p:cNvPr id="1049369"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70"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TUMORS OF THE MALE REPRODUCTIVE SYSTEM:</a:t>
            </a:r>
          </a:p>
          <a:p>
            <a:pPr algn="ctr"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FF0000"/>
                </a:solidFill>
                <a:latin typeface="Arial" pitchFamily="0" charset="0"/>
                <a:ea typeface="宋体" pitchFamily="0" charset="-122"/>
                <a:sym typeface="Arial" pitchFamily="0" charset="0"/>
              </a:rPr>
              <a:t>BENIGN PROSTATIC HYPERPLASIA(BPH)</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It is the enlargement of the prostate gland with obstruction of urine flow</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It occurs mainly in men above 50 years. 80% of men 80 years and older have BPH</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Pathophysiology:</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the cause of BPH is uncertain but studies suggest that </a:t>
            </a:r>
            <a:r>
              <a:rPr altLang="en-US" baseline="0" sz="2700" lang="en-US" u="none">
                <a:solidFill>
                  <a:srgbClr val="C00000"/>
                </a:solidFill>
                <a:latin typeface="Arial" pitchFamily="0" charset="0"/>
                <a:ea typeface="宋体" pitchFamily="0" charset="-122"/>
                <a:sym typeface="Arial" pitchFamily="0" charset="0"/>
              </a:rPr>
              <a:t>estradiol(active metabolic product of testosterone) </a:t>
            </a:r>
            <a:r>
              <a:rPr altLang="en-US" baseline="0" sz="2700" lang="en-US" u="none">
                <a:solidFill>
                  <a:srgbClr val="000000"/>
                </a:solidFill>
                <a:latin typeface="Arial" pitchFamily="0" charset="0"/>
                <a:ea typeface="宋体" pitchFamily="0" charset="-122"/>
                <a:sym typeface="Arial" pitchFamily="0" charset="0"/>
              </a:rPr>
              <a:t>levels may have a relationship to prostate size among men with testosterone levels above median</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The hypertrophied lobes of the prostate compress the prostatic urethra or bladder neck causing retention</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The retained urine increases the hydrostatic pressure against the bladder wall, the bladder wall contracts forcefully to push urine past the obstruction, this results in thickening of the detrusor muscle &amp; formation of fibrous tissue in the bladder. </a:t>
            </a:r>
          </a:p>
        </p:txBody>
      </p:sp>
      <p:sp>
        <p:nvSpPr>
          <p:cNvPr id="104937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showMasterSp="1">
  <p:cSld>
    <p:spTree>
      <p:nvGrpSpPr>
        <p:cNvPr id="597" name=""/>
        <p:cNvGrpSpPr/>
        <p:nvPr/>
      </p:nvGrpSpPr>
      <p:grpSpPr>
        <a:xfrm rot="0">
          <a:off x="0" y="0"/>
          <a:ext cx="0" cy="0"/>
          <a:chOff x="0" y="0"/>
          <a:chExt cx="0" cy="0"/>
        </a:xfrm>
      </p:grpSpPr>
      <p:sp>
        <p:nvSpPr>
          <p:cNvPr id="1049372"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73"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20000"/>
              </a:spcBef>
              <a:spcAft>
                <a:spcPct val="0"/>
              </a:spcAft>
              <a:buClr>
                <a:srgbClr val="FFFFFF"/>
              </a:buClr>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When the bladder can no longer compensate, urine retention occurs causing backflow to the ureters &amp; kidney leading to hydroureter &amp; hydronephrosis.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Stasis of urine leads to infection, the internal urethral sphincter loses is muscle tone, allowing urine to dribble constantly.</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Risk factors: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Smoking </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Heavy alcohol consumption</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Hypertension</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Diabetes mellitus</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Clinical manifestations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Frequency</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Nocturia</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Urgency</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Hesitancy in starting urine</a:t>
            </a:r>
          </a:p>
          <a:p>
            <a:pPr algn="l" eaLnBrk="1" fontAlgn="base" hangingPunct="1" indent="-273050" latinLnBrk="1" lvl="0" marL="273050">
              <a:lnSpc>
                <a:spcPct val="80000"/>
              </a:lnSpc>
              <a:spcBef>
                <a:spcPct val="20000"/>
              </a:spcBef>
              <a:spcAft>
                <a:spcPct val="0"/>
              </a:spcAft>
              <a:buClr>
                <a:srgbClr val="FFFFFF"/>
              </a:buClr>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37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showMasterSp="1">
  <p:cSld>
    <p:spTree>
      <p:nvGrpSpPr>
        <p:cNvPr id="598" name=""/>
        <p:cNvGrpSpPr/>
        <p:nvPr/>
      </p:nvGrpSpPr>
      <p:grpSpPr>
        <a:xfrm rot="0">
          <a:off x="0" y="0"/>
          <a:ext cx="0" cy="0"/>
          <a:chOff x="0" y="0"/>
          <a:chExt cx="0" cy="0"/>
        </a:xfrm>
      </p:grpSpPr>
      <p:sp>
        <p:nvSpPr>
          <p:cNvPr id="104937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81" name="" descr="C:\Users\MOSES\Downloads\image010.jp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937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275</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showMasterSp="1">
  <p:cSld>
    <p:spTree>
      <p:nvGrpSpPr>
        <p:cNvPr id="599" name=""/>
        <p:cNvGrpSpPr/>
        <p:nvPr/>
      </p:nvGrpSpPr>
      <p:grpSpPr>
        <a:xfrm rot="0">
          <a:off x="0" y="0"/>
          <a:ext cx="0" cy="0"/>
          <a:chOff x="0" y="0"/>
          <a:chExt cx="0" cy="0"/>
        </a:xfrm>
      </p:grpSpPr>
      <p:sp>
        <p:nvSpPr>
          <p:cNvPr id="1049377"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78"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Abdominal straining with urination</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 decrease in the volume and force of the urinary stream.</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Interruption of the urinary stream</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Dribbling – urine dribbles out after urination</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 sensation that the bladder has not been completely emptied</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Acute urinary retention( greater </a:t>
            </a:r>
            <a:r>
              <a:rPr altLang="en-US" baseline="0" sz="3000" lang="en-US" u="none">
                <a:solidFill>
                  <a:srgbClr val="C00000"/>
                </a:solidFill>
                <a:latin typeface="Arial" pitchFamily="0" charset="0"/>
                <a:ea typeface="宋体" pitchFamily="0" charset="-122"/>
                <a:sym typeface="Arial" pitchFamily="0" charset="0"/>
              </a:rPr>
              <a:t>than 60mls </a:t>
            </a:r>
            <a:r>
              <a:rPr altLang="en-US" baseline="0" sz="3000" lang="en-US" u="none">
                <a:solidFill>
                  <a:srgbClr val="000000"/>
                </a:solidFill>
                <a:latin typeface="Arial" pitchFamily="0" charset="0"/>
                <a:ea typeface="宋体" pitchFamily="0" charset="-122"/>
                <a:sym typeface="Arial" pitchFamily="0" charset="0"/>
              </a:rPr>
              <a:t>of urine remaining in the bladder)</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Recurrent UTI’s</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Azotemia &amp; renal failure occurs with chronic urinary retention &amp; large residual volumes.</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Generalised symptoms – fatigue, anorexia, nausea, vomiting, epigastric discomfort. .</a:t>
            </a:r>
          </a:p>
        </p:txBody>
      </p:sp>
      <p:sp>
        <p:nvSpPr>
          <p:cNvPr id="104937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showMasterSp="1">
  <p:cSld>
    <p:spTree>
      <p:nvGrpSpPr>
        <p:cNvPr id="600" name=""/>
        <p:cNvGrpSpPr/>
        <p:nvPr/>
      </p:nvGrpSpPr>
      <p:grpSpPr>
        <a:xfrm rot="0">
          <a:off x="0" y="0"/>
          <a:ext cx="0" cy="0"/>
          <a:chOff x="0" y="0"/>
          <a:chExt cx="0" cy="0"/>
        </a:xfrm>
      </p:grpSpPr>
      <p:sp>
        <p:nvSpPr>
          <p:cNvPr id="1049380"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81"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500" lang="en-US" u="sng">
                <a:solidFill>
                  <a:srgbClr val="000000"/>
                </a:solidFill>
                <a:latin typeface="Arial" pitchFamily="0" charset="0"/>
                <a:ea typeface="宋体" pitchFamily="0" charset="-122"/>
                <a:sym typeface="Arial" pitchFamily="0" charset="0"/>
              </a:rPr>
              <a:t>Differential diagnosis: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Urethral stricture</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Prostate cancer</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Neurogenic bladder</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Urinary bladder stones</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500" lang="en-US" u="sng">
                <a:solidFill>
                  <a:srgbClr val="000000"/>
                </a:solidFill>
                <a:latin typeface="Arial" pitchFamily="0" charset="0"/>
                <a:ea typeface="宋体" pitchFamily="0" charset="-122"/>
                <a:sym typeface="Arial" pitchFamily="0" charset="0"/>
              </a:rPr>
              <a:t>Assessment &amp; diagnostic findings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Digital rectal exam -  reveals a large rubbery and non- tender prostate gland.</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Renal function tests – serum creatinine levels to determine if there is renal impairement from prostatic back pressure.</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Bladder percussion reveals a dull sound due to retention.</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500" lang="en-US" u="sng">
                <a:solidFill>
                  <a:srgbClr val="000000"/>
                </a:solidFill>
                <a:latin typeface="Arial" pitchFamily="0" charset="0"/>
                <a:ea typeface="宋体" pitchFamily="0" charset="-122"/>
                <a:sym typeface="Arial" pitchFamily="0" charset="0"/>
              </a:rPr>
              <a:t>Medical management:</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Depends on the cause &amp; severity of obstruction.</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If the patient is admitted due to inability to void, catheterise. An ordinary catheter may be too soft &amp; pliable to advance through. </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500" lang="en-US" u="none">
                <a:solidFill>
                  <a:srgbClr val="000000"/>
                </a:solidFill>
                <a:latin typeface="Arial" pitchFamily="0" charset="0"/>
                <a:ea typeface="宋体" pitchFamily="0" charset="-122"/>
                <a:sym typeface="Arial" pitchFamily="0" charset="0"/>
              </a:rPr>
              <a:t>A stylet(a thin metal wire) is introduced into the catheter to </a:t>
            </a:r>
          </a:p>
        </p:txBody>
      </p:sp>
      <p:sp>
        <p:nvSpPr>
          <p:cNvPr id="104938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showMasterSp="1">
  <p:cSld>
    <p:spTree>
      <p:nvGrpSpPr>
        <p:cNvPr id="601" name=""/>
        <p:cNvGrpSpPr/>
        <p:nvPr/>
      </p:nvGrpSpPr>
      <p:grpSpPr>
        <a:xfrm rot="0">
          <a:off x="0" y="0"/>
          <a:ext cx="0" cy="0"/>
          <a:chOff x="0" y="0"/>
          <a:chExt cx="0" cy="0"/>
        </a:xfrm>
      </p:grpSpPr>
      <p:sp>
        <p:nvSpPr>
          <p:cNvPr id="1049383"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84"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Prevent the catheter from collapsing when it encounters resistance.</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If it fails, </a:t>
            </a:r>
            <a:r>
              <a:rPr altLang="en-US" baseline="0" sz="3000" lang="en-US" u="none">
                <a:solidFill>
                  <a:srgbClr val="C00000"/>
                </a:solidFill>
                <a:latin typeface="Arial" pitchFamily="0" charset="0"/>
                <a:ea typeface="宋体" pitchFamily="0" charset="-122"/>
                <a:sym typeface="Arial" pitchFamily="0" charset="0"/>
              </a:rPr>
              <a:t>a suprapubic cystotomy </a:t>
            </a:r>
            <a:r>
              <a:rPr altLang="en-US" baseline="0" sz="3000" lang="en-US" u="none">
                <a:solidFill>
                  <a:srgbClr val="000000"/>
                </a:solidFill>
                <a:latin typeface="Arial" pitchFamily="0" charset="0"/>
                <a:ea typeface="宋体" pitchFamily="0" charset="-122"/>
                <a:sym typeface="Arial" pitchFamily="0" charset="0"/>
              </a:rPr>
              <a:t>is done to provide drainage.</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Pharmacotherapy:</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C00000"/>
                </a:solidFill>
                <a:latin typeface="Arial" pitchFamily="0" charset="0"/>
                <a:ea typeface="宋体" pitchFamily="0" charset="-122"/>
                <a:sym typeface="Arial" pitchFamily="0" charset="0"/>
              </a:rPr>
              <a:t>α adrenergic blockers </a:t>
            </a:r>
            <a:r>
              <a:rPr altLang="en-US" baseline="0" sz="3000" lang="en-US" u="none">
                <a:solidFill>
                  <a:srgbClr val="000000"/>
                </a:solidFill>
                <a:latin typeface="Arial" pitchFamily="0" charset="0"/>
                <a:ea typeface="宋体" pitchFamily="0" charset="-122"/>
                <a:sym typeface="Arial" pitchFamily="0" charset="0"/>
              </a:rPr>
              <a:t>e.g. terazosin, doxazosin to relax smooth muscle of the bladder neck &amp; prostate. This improves urine flow and relieves symptoms.</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Hormonal manipulation with </a:t>
            </a:r>
            <a:r>
              <a:rPr altLang="en-US" baseline="0" sz="3000" lang="en-US" u="none">
                <a:solidFill>
                  <a:srgbClr val="C00000"/>
                </a:solidFill>
                <a:latin typeface="Arial" pitchFamily="0" charset="0"/>
                <a:ea typeface="宋体" pitchFamily="0" charset="-122"/>
                <a:sym typeface="Arial" pitchFamily="0" charset="0"/>
              </a:rPr>
              <a:t>anti androgen </a:t>
            </a:r>
            <a:r>
              <a:rPr altLang="en-US" baseline="0" sz="3000" lang="en-US" u="none">
                <a:solidFill>
                  <a:srgbClr val="000000"/>
                </a:solidFill>
                <a:latin typeface="Arial" pitchFamily="0" charset="0"/>
                <a:ea typeface="宋体" pitchFamily="0" charset="-122"/>
                <a:sym typeface="Arial" pitchFamily="0" charset="0"/>
              </a:rPr>
              <a:t>agents e.g. </a:t>
            </a:r>
            <a:r>
              <a:rPr altLang="en-US" baseline="0" sz="30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finasteride, </a:t>
            </a:r>
            <a:r>
              <a:rPr altLang="en-US" baseline="0" sz="3000" lang="en-US" u="none">
                <a:solidFill>
                  <a:srgbClr val="000000"/>
                </a:solidFill>
                <a:latin typeface="Arial" pitchFamily="0" charset="0"/>
                <a:ea typeface="宋体" pitchFamily="0" charset="-122"/>
                <a:sym typeface="Arial" pitchFamily="0" charset="0"/>
              </a:rPr>
              <a:t>prevents conversion of </a:t>
            </a:r>
            <a:r>
              <a:rPr altLang="en-US" baseline="0" sz="30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testosterone to dihydrotestosterone (DHT)</a:t>
            </a:r>
            <a:r>
              <a:rPr altLang="en-US" baseline="0" sz="3000" lang="en-US" u="none">
                <a:solidFill>
                  <a:srgbClr val="000000"/>
                </a:solidFill>
                <a:latin typeface="Arial" pitchFamily="0" charset="0"/>
                <a:ea typeface="宋体" pitchFamily="0" charset="-122"/>
                <a:sym typeface="Arial" pitchFamily="0" charset="0"/>
              </a:rPr>
              <a:t>.</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Decreased DHT levels lead to decreased prostate gland activity and size.</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S/E of hormone use are gynecomastia, erectile dysfunction, flushing.</a:t>
            </a:r>
          </a:p>
          <a:p>
            <a:pPr algn="l" eaLnBrk="1" fontAlgn="base" hangingPunct="1" indent="-342900" latinLnBrk="1" lvl="0" marL="342900">
              <a:lnSpc>
                <a:spcPct val="80000"/>
              </a:lnSpc>
              <a:spcBef>
                <a:spcPct val="20000"/>
              </a:spcBef>
              <a:spcAft>
                <a:spcPct val="0"/>
              </a:spcAft>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38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showMasterSp="1">
  <p:cSld>
    <p:spTree>
      <p:nvGrpSpPr>
        <p:cNvPr id="602" name=""/>
        <p:cNvGrpSpPr/>
        <p:nvPr/>
      </p:nvGrpSpPr>
      <p:grpSpPr>
        <a:xfrm rot="0">
          <a:off x="0" y="0"/>
          <a:ext cx="0" cy="0"/>
          <a:chOff x="0" y="0"/>
          <a:chExt cx="0" cy="0"/>
        </a:xfrm>
      </p:grpSpPr>
      <p:sp>
        <p:nvSpPr>
          <p:cNvPr id="104938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82" name="" descr="C:\Users\MOSES\Downloads\CS148_0113-Male-Side-View Supa.jp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938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279</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1">
  <p:cSld>
    <p:spTree>
      <p:nvGrpSpPr>
        <p:cNvPr id="354" name=""/>
        <p:cNvGrpSpPr/>
        <p:nvPr/>
      </p:nvGrpSpPr>
      <p:grpSpPr>
        <a:xfrm rot="0">
          <a:off x="0" y="0"/>
          <a:ext cx="0" cy="0"/>
          <a:chOff x="0" y="0"/>
          <a:chExt cx="0" cy="0"/>
        </a:xfrm>
      </p:grpSpPr>
      <p:sp>
        <p:nvSpPr>
          <p:cNvPr id="104868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88" name=""/>
          <p:cNvSpPr/>
          <p:nvPr>
            <p:ph sz="full" idx="1"/>
          </p:nvPr>
        </p:nvSpPr>
        <p:spPr>
          <a:xfrm rot="0">
            <a:off x="228600" y="685800"/>
            <a:ext cx="8458200" cy="5638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PALPATION: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The flanks for any palpable mass.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The kidneys are not normally palpable, though the smooth, round lower pole of the kidney especially the right may be palpated since its lower</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Kidney dysfunction may produce pain and tenderness at the costovertebral angle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68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showMasterSp="1">
  <p:cSld>
    <p:spTree>
      <p:nvGrpSpPr>
        <p:cNvPr id="603" name=""/>
        <p:cNvGrpSpPr/>
        <p:nvPr/>
      </p:nvGrpSpPr>
      <p:grpSpPr>
        <a:xfrm rot="0">
          <a:off x="0" y="0"/>
          <a:ext cx="0" cy="0"/>
          <a:chOff x="0" y="0"/>
          <a:chExt cx="0" cy="0"/>
        </a:xfrm>
      </p:grpSpPr>
      <p:sp>
        <p:nvSpPr>
          <p:cNvPr id="1049388"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89"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Surgical management:</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sz="2700" lang="en-US" u="none">
                <a:solidFill>
                  <a:srgbClr val="000000"/>
                </a:solidFill>
                <a:latin typeface="Arial" pitchFamily="0" charset="0"/>
                <a:ea typeface="宋体" pitchFamily="0" charset="-122"/>
                <a:sym typeface="Arial" pitchFamily="0" charset="0"/>
              </a:rPr>
              <a:t>Prostatectomy can be done through four methods: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Transurethral resection of the prostate(TURP)</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Perineal prostatectomy</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Suprapubic prostatectomy</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Retropubic prostatectomy</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1. Transurethral resection of the prostate (TURP)</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It is the most common procedure used, done through endoscopy.</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An optical &amp; surgical instrument is introduced directly through the urethra to the prostate, which can then be viewed directly.</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The gland is removed in small chips with an electrical cutting loop.</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The tissues are flushed away using normal saline irrigation. </a:t>
            </a:r>
            <a:r>
              <a:rPr altLang="en-US" baseline="0" sz="270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A triple lumen catheter </a:t>
            </a:r>
            <a:r>
              <a:rPr altLang="en-US" baseline="0" sz="2700" lang="en-US" u="none">
                <a:solidFill>
                  <a:srgbClr val="000000"/>
                </a:solidFill>
                <a:latin typeface="Arial" pitchFamily="0" charset="0"/>
                <a:ea typeface="宋体" pitchFamily="0" charset="-122"/>
                <a:sym typeface="Arial" pitchFamily="0" charset="0"/>
              </a:rPr>
              <a:t>is inserted for this purpose. It also prevent clot formation and allow free flow of urine</a:t>
            </a:r>
          </a:p>
        </p:txBody>
      </p:sp>
      <p:sp>
        <p:nvSpPr>
          <p:cNvPr id="104939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showMasterSp="1">
  <p:cSld>
    <p:spTree>
      <p:nvGrpSpPr>
        <p:cNvPr id="604" name=""/>
        <p:cNvGrpSpPr/>
        <p:nvPr/>
      </p:nvGrpSpPr>
      <p:grpSpPr>
        <a:xfrm rot="0">
          <a:off x="0" y="0"/>
          <a:ext cx="0" cy="0"/>
          <a:chOff x="0" y="0"/>
          <a:chExt cx="0" cy="0"/>
        </a:xfrm>
      </p:grpSpPr>
      <p:sp>
        <p:nvSpPr>
          <p:cNvPr id="104939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939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281</a:t>
            </a:fld>
            <a:endParaRPr altLang="en-US" baseline="0" sz="1400" lang="en-US" u="none">
              <a:solidFill>
                <a:srgbClr val="000000"/>
              </a:solidFill>
              <a:latin typeface="Arial" pitchFamily="0" charset="0"/>
              <a:sym typeface="Arial" pitchFamily="0" charset="0"/>
            </a:endParaRPr>
          </a:p>
        </p:txBody>
      </p:sp>
      <p:pic>
        <p:nvPicPr>
          <p:cNvPr id="2097183" name="" descr="C:\Users\MOSES\Downloads\bladder irrigation.pn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showMasterSp="1">
  <p:cSld>
    <p:spTree>
      <p:nvGrpSpPr>
        <p:cNvPr id="605" name=""/>
        <p:cNvGrpSpPr/>
        <p:nvPr/>
      </p:nvGrpSpPr>
      <p:grpSpPr>
        <a:xfrm rot="0">
          <a:off x="0" y="0"/>
          <a:ext cx="0" cy="0"/>
          <a:chOff x="0" y="0"/>
          <a:chExt cx="0" cy="0"/>
        </a:xfrm>
      </p:grpSpPr>
      <p:sp>
        <p:nvSpPr>
          <p:cNvPr id="1049393"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94"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Complications:</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Urethral strictures</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Retrograde ejaculation</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Risk of electric shock</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Sexual dysfunction (rare)</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2. Suprapubic resection:</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The prostate is removed through an abdominal incision. An incision is made into the bladder &amp; the prostate gland is removed form above.</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Two catheters are inserted i.e. suprapubic &amp; urethral catheter (for infusion &amp; drainage).</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3. Retropubic prostatectomy:</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Similar to suprapubic but bladder is not opened.</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This procedure is suitable for large glands located high in the pelvis.</a:t>
            </a:r>
          </a:p>
          <a:p>
            <a:pPr algn="l" eaLnBrk="1" fontAlgn="base" hangingPunct="1" indent="-342900" latinLnBrk="1" lvl="0" marL="342900">
              <a:lnSpc>
                <a:spcPct val="80000"/>
              </a:lnSpc>
              <a:spcBef>
                <a:spcPct val="20000"/>
              </a:spcBef>
              <a:spcAft>
                <a:spcPct val="0"/>
              </a:spcAft>
              <a:buSzPct val="100000"/>
              <a:buFontTx/>
              <a:buNone/>
            </a:pPr>
            <a:endParaRPr altLang="en-US" baseline="0" b="1" sz="3000" lang="en-US" u="sng">
              <a:solidFill>
                <a:srgbClr val="000000"/>
              </a:solidFill>
              <a:latin typeface="Arial" pitchFamily="0" charset="0"/>
              <a:ea typeface="宋体" pitchFamily="0" charset="-122"/>
              <a:sym typeface="Arial" pitchFamily="0" charset="0"/>
            </a:endParaRPr>
          </a:p>
        </p:txBody>
      </p:sp>
      <p:sp>
        <p:nvSpPr>
          <p:cNvPr id="104939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showMasterSp="1">
  <p:cSld>
    <p:spTree>
      <p:nvGrpSpPr>
        <p:cNvPr id="606" name=""/>
        <p:cNvGrpSpPr/>
        <p:nvPr/>
      </p:nvGrpSpPr>
      <p:grpSpPr>
        <a:xfrm rot="0">
          <a:off x="0" y="0"/>
          <a:ext cx="0" cy="0"/>
          <a:chOff x="0" y="0"/>
          <a:chExt cx="0" cy="0"/>
        </a:xfrm>
      </p:grpSpPr>
      <p:sp>
        <p:nvSpPr>
          <p:cNvPr id="1049396"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397"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4. Perineal prostatectomy:</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Involves removal of the gland through an incision in the perineum.</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done when other approaches are not possible.</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useful for an open biopsy. </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Post op the wound may be easily become contaminated because the incision is near the anus.</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Incontinence, impotence and rectal injury are more likely with this approach.</a:t>
            </a:r>
          </a:p>
          <a:p>
            <a:pPr algn="l" eaLnBrk="1" fontAlgn="base" hangingPunct="1" indent="-342900" latinLnBrk="1" lvl="0" marL="342900">
              <a:lnSpc>
                <a:spcPct val="8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Complications:</a:t>
            </a:r>
          </a:p>
          <a:p>
            <a:pPr algn="l" eaLnBrk="1" fontAlgn="base" hangingPunct="1" indent="-342900" latinLnBrk="1" lvl="0" marL="342900">
              <a:lnSpc>
                <a:spcPct val="8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Post op complications depend on the type of prostatectomy performed to include:-</a:t>
            </a:r>
          </a:p>
          <a:p>
            <a:pPr algn="l" eaLnBrk="1" fontAlgn="base" hangingPunct="1" indent="-285750" latinLnBrk="1"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Hemorrhage</a:t>
            </a:r>
          </a:p>
          <a:p>
            <a:pPr algn="l" eaLnBrk="1" fontAlgn="base" hangingPunct="1" indent="-285750" latinLnBrk="1"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Clot formation</a:t>
            </a:r>
          </a:p>
          <a:p>
            <a:pPr algn="l" eaLnBrk="1" fontAlgn="base" hangingPunct="1" indent="-285750" latinLnBrk="1" lvl="1" marL="742950">
              <a:lnSpc>
                <a:spcPct val="8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Catheter obstruction.</a:t>
            </a:r>
          </a:p>
        </p:txBody>
      </p:sp>
      <p:sp>
        <p:nvSpPr>
          <p:cNvPr id="104939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showMasterSp="1">
  <p:cSld>
    <p:spTree>
      <p:nvGrpSpPr>
        <p:cNvPr id="607" name=""/>
        <p:cNvGrpSpPr/>
        <p:nvPr/>
      </p:nvGrpSpPr>
      <p:grpSpPr>
        <a:xfrm rot="0">
          <a:off x="0" y="0"/>
          <a:ext cx="0" cy="0"/>
          <a:chOff x="0" y="0"/>
          <a:chExt cx="0" cy="0"/>
        </a:xfrm>
      </p:grpSpPr>
      <p:sp>
        <p:nvSpPr>
          <p:cNvPr id="1049399"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00"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85750" latinLnBrk="1" lvl="1" marL="742950">
              <a:lnSpc>
                <a:spcPct val="100000"/>
              </a:lnSpc>
              <a:spcBef>
                <a:spcPct val="20000"/>
              </a:spcBef>
              <a:spcAft>
                <a:spcPct val="0"/>
              </a:spcAft>
              <a:buSzPct val="100000"/>
              <a:buFontTx/>
              <a:buChar char="–"/>
            </a:pPr>
            <a:endParaRPr altLang="en-US" baseline="0" sz="2600" lang="en-US" u="none">
              <a:solidFill>
                <a:srgbClr val="000000"/>
              </a:solidFill>
              <a:latin typeface="Arial" pitchFamily="0" charset="0"/>
              <a:ea typeface="宋体" pitchFamily="0" charset="-122"/>
              <a:sym typeface="Arial" pitchFamily="0" charset="0"/>
            </a:endParaRPr>
          </a:p>
          <a:p>
            <a:pPr algn="l" eaLnBrk="1" fontAlgn="base" hangingPunct="1" indent="-285750" latinLnBrk="1" lvl="1" marL="742950">
              <a:lnSpc>
                <a:spcPct val="100000"/>
              </a:lnSpc>
              <a:spcBef>
                <a:spcPct val="20000"/>
              </a:spcBef>
              <a:spcAft>
                <a:spcPct val="0"/>
              </a:spcAft>
              <a:buSzPct val="100000"/>
              <a:buFontTx/>
              <a:buChar char="–"/>
            </a:pPr>
            <a:endParaRPr altLang="en-US" baseline="0" sz="2600" lang="en-US" u="none">
              <a:solidFill>
                <a:srgbClr val="000000"/>
              </a:solidFill>
              <a:latin typeface="Arial" pitchFamily="0" charset="0"/>
              <a:ea typeface="宋体" pitchFamily="0" charset="-122"/>
              <a:sym typeface="Arial" pitchFamily="0" charset="0"/>
            </a:endParaRPr>
          </a:p>
          <a:p>
            <a:pPr algn="l" eaLnBrk="1" fontAlgn="base" hangingPunct="1" indent="-285750" latinLnBrk="1" lvl="1" marL="742950">
              <a:lnSpc>
                <a:spcPct val="100000"/>
              </a:lnSpc>
              <a:spcBef>
                <a:spcPct val="20000"/>
              </a:spcBef>
              <a:spcAft>
                <a:spcPct val="0"/>
              </a:spcAft>
              <a:buSzPct val="100000"/>
              <a:buFontTx/>
              <a:buChar char="–"/>
            </a:pPr>
            <a:endParaRPr altLang="en-US" baseline="0" sz="2600" lang="en-US" u="none">
              <a:solidFill>
                <a:srgbClr val="000000"/>
              </a:solidFill>
              <a:latin typeface="Arial" pitchFamily="0" charset="0"/>
              <a:ea typeface="宋体" pitchFamily="0" charset="-122"/>
              <a:sym typeface="Arial" pitchFamily="0" charset="0"/>
            </a:endParaRPr>
          </a:p>
          <a:p>
            <a:pPr algn="l" eaLnBrk="1" fontAlgn="base" hangingPunct="1" indent="-285750" latinLnBrk="1"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Sexual dysfunction – impotence due to damage to pudendal nerves</a:t>
            </a:r>
          </a:p>
          <a:p>
            <a:pPr algn="l" eaLnBrk="1" fontAlgn="base" hangingPunct="1" indent="-285750" latinLnBrk="1"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Retrograde ejaculation</a:t>
            </a:r>
          </a:p>
        </p:txBody>
      </p:sp>
      <p:sp>
        <p:nvSpPr>
          <p:cNvPr id="104940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showMasterSp="1">
  <p:cSld>
    <p:spTree>
      <p:nvGrpSpPr>
        <p:cNvPr id="608" name=""/>
        <p:cNvGrpSpPr/>
        <p:nvPr/>
      </p:nvGrpSpPr>
      <p:grpSpPr>
        <a:xfrm rot="0">
          <a:off x="0" y="0"/>
          <a:ext cx="0" cy="0"/>
          <a:chOff x="0" y="0"/>
          <a:chExt cx="0" cy="0"/>
        </a:xfrm>
      </p:grpSpPr>
      <p:sp>
        <p:nvSpPr>
          <p:cNvPr id="1049402" name=""/>
          <p:cNvSpPr/>
          <p:nvPr>
            <p:ph type="title" sz="full" idx="0"/>
          </p:nvPr>
        </p:nvSpPr>
        <p:spPr>
          <a:xfrm rot="0">
            <a:off x="457200" y="274637"/>
            <a:ext cx="8229600" cy="1143000"/>
          </a:xfrm>
          <a:prstGeom prst="rect"/>
          <a:noFill/>
          <a:ln>
            <a:noFill/>
          </a:ln>
        </p:spPr>
        <p:txBody>
          <a:bodyPr anchor="t"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342900" latinLnBrk="1" lvl="0" marL="342900">
              <a:lnSpc>
                <a:spcPct val="100000"/>
              </a:lnSpc>
              <a:spcBef>
                <a:spcPct val="0"/>
              </a:spcBef>
              <a:spcAft>
                <a:spcPct val="0"/>
              </a:spcAft>
              <a:buFontTx/>
              <a:buNone/>
            </a:pPr>
            <a:r>
              <a:rPr altLang="en-US" baseline="0" b="1" sz="2300" lang="en-US" u="sng">
                <a:solidFill>
                  <a:srgbClr val="000000"/>
                </a:solidFill>
                <a:latin typeface="Arial" pitchFamily="0" charset="0"/>
                <a:ea typeface="宋体" pitchFamily="0" charset="-122"/>
                <a:sym typeface="Arial" pitchFamily="0" charset="0"/>
              </a:rPr>
              <a:t>NURSING MANAGEMENT OF A PATIENT UNDERGOING PROSTATECTOMY:</a:t>
            </a:r>
            <a:br/>
            <a:endParaRPr altLang="zh-CN" baseline="0" b="1" sz="2300" lang="zh-CN" u="sng">
              <a:solidFill>
                <a:srgbClr val="000000"/>
              </a:solidFill>
              <a:latin typeface="Arial" pitchFamily="0" charset="0"/>
              <a:ea typeface="宋体" pitchFamily="0" charset="-122"/>
              <a:sym typeface="Arial" pitchFamily="0" charset="0"/>
            </a:endParaRPr>
          </a:p>
        </p:txBody>
      </p:sp>
      <p:sp>
        <p:nvSpPr>
          <p:cNvPr id="1049403"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sz="3000" lang="en-US" u="sng">
                <a:solidFill>
                  <a:srgbClr val="000000"/>
                </a:solidFill>
                <a:latin typeface="Arial" pitchFamily="0" charset="0"/>
                <a:ea typeface="宋体" pitchFamily="0" charset="-122"/>
                <a:sym typeface="Arial" pitchFamily="0" charset="0"/>
              </a:rPr>
              <a:t>Assessment:-</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Take comprehensive history – urinary problems – decreased force, hesitancy, urgency, frequency, nocturia, dysuria, retention, hematuria.</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Erectile dysfunction or changes in frequency and enjoyment of sexual activity.</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Establish signs &amp; symptoms – pain etc.</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Family history of prostate cancer, BPH.</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40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showMasterSp="1">
  <p:cSld>
    <p:spTree>
      <p:nvGrpSpPr>
        <p:cNvPr id="609" name=""/>
        <p:cNvGrpSpPr/>
        <p:nvPr/>
      </p:nvGrpSpPr>
      <p:grpSpPr>
        <a:xfrm rot="0">
          <a:off x="0" y="0"/>
          <a:ext cx="0" cy="0"/>
          <a:chOff x="0" y="0"/>
          <a:chExt cx="0" cy="0"/>
        </a:xfrm>
      </p:grpSpPr>
      <p:sp>
        <p:nvSpPr>
          <p:cNvPr id="1049405"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06"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Nursing diagnosis:</a:t>
            </a:r>
          </a:p>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Pre-op:</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Acute pain related to bladder distention</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Anxiety about surgery and its outcome</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Knowledge deficit on factors related to disorder &amp; treatment regimen.</a:t>
            </a:r>
          </a:p>
          <a:p>
            <a:pPr algn="l" eaLnBrk="1" fontAlgn="base" hangingPunct="1" indent="-342900" latinLnBrk="1" lvl="0" marL="342900">
              <a:lnSpc>
                <a:spcPct val="90000"/>
              </a:lnSpc>
              <a:spcBef>
                <a:spcPct val="20000"/>
              </a:spcBef>
              <a:spcAft>
                <a:spcPct val="0"/>
              </a:spcAft>
              <a:buSzPct val="100000"/>
              <a:buFontTx/>
              <a:buNone/>
            </a:pPr>
            <a:r>
              <a:rPr altLang="en-US" baseline="0" b="1" sz="3000" lang="en-US" u="sng">
                <a:solidFill>
                  <a:srgbClr val="000000"/>
                </a:solidFill>
                <a:latin typeface="Arial" pitchFamily="0" charset="0"/>
                <a:ea typeface="宋体" pitchFamily="0" charset="-122"/>
                <a:sym typeface="Arial" pitchFamily="0" charset="0"/>
              </a:rPr>
              <a:t>Post op:</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Acute pain related to surgical incision, catheter placement and bladder spasms.</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Potential for complication – hemorrhage, infection, DVT, sexual dysfunction, catheter obstruction etc.</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Knowledge deficit about post op care and management.</a:t>
            </a:r>
          </a:p>
          <a:p>
            <a:pPr algn="l" eaLnBrk="1" fontAlgn="base" hangingPunct="1" indent="-342900" latinLnBrk="1"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Risk for fluid volume imbalance</a:t>
            </a:r>
          </a:p>
          <a:p>
            <a:pPr algn="l" eaLnBrk="1" fontAlgn="base" hangingPunct="1" indent="-342900" latinLnBrk="1" lvl="0" marL="342900">
              <a:lnSpc>
                <a:spcPct val="90000"/>
              </a:lnSpc>
              <a:spcBef>
                <a:spcPct val="20000"/>
              </a:spcBef>
              <a:spcAft>
                <a:spcPct val="0"/>
              </a:spcAft>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40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showMasterSp="1">
  <p:cSld>
    <p:spTree>
      <p:nvGrpSpPr>
        <p:cNvPr id="610" name=""/>
        <p:cNvGrpSpPr/>
        <p:nvPr/>
      </p:nvGrpSpPr>
      <p:grpSpPr>
        <a:xfrm rot="0">
          <a:off x="0" y="0"/>
          <a:ext cx="0" cy="0"/>
          <a:chOff x="0" y="0"/>
          <a:chExt cx="0" cy="0"/>
        </a:xfrm>
      </p:grpSpPr>
      <p:sp>
        <p:nvSpPr>
          <p:cNvPr id="1049408"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09"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Pre op interventions:</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Reduce patient anxiety- establish communication with the patient.</a:t>
            </a:r>
          </a:p>
          <a:p>
            <a:pPr algn="l" eaLnBrk="1" fontAlgn="base" hangingPunct="1" indent="-273050" latinLnBrk="1" lvl="1" marL="638175">
              <a:lnSpc>
                <a:spcPct val="90000"/>
              </a:lnSpc>
              <a:spcBef>
                <a:spcPct val="20000"/>
              </a:spcBef>
              <a:spcAft>
                <a:spcPct val="0"/>
              </a:spcAft>
              <a:buSzPct val="100000"/>
              <a:buFontTx/>
              <a:buChar char="–"/>
            </a:pPr>
            <a:r>
              <a:rPr altLang="en-US" baseline="0" sz="2200" lang="en-US" u="none">
                <a:solidFill>
                  <a:srgbClr val="000000"/>
                </a:solidFill>
                <a:latin typeface="Arial" pitchFamily="0" charset="0"/>
                <a:ea typeface="宋体" pitchFamily="0" charset="-122"/>
                <a:sym typeface="Arial" pitchFamily="0" charset="0"/>
              </a:rPr>
              <a:t>Clarify the nature of the surgery with the expected post op outcomes.</a:t>
            </a:r>
          </a:p>
          <a:p>
            <a:pPr algn="l" eaLnBrk="1" fontAlgn="base" hangingPunct="1" indent="-273050" latinLnBrk="1" lvl="1" marL="638175">
              <a:lnSpc>
                <a:spcPct val="90000"/>
              </a:lnSpc>
              <a:spcBef>
                <a:spcPct val="20000"/>
              </a:spcBef>
              <a:spcAft>
                <a:spcPct val="0"/>
              </a:spcAft>
              <a:buSzPct val="100000"/>
              <a:buFontTx/>
              <a:buChar char="–"/>
            </a:pPr>
            <a:r>
              <a:rPr altLang="en-US" baseline="0" sz="2200" lang="en-US" u="none">
                <a:solidFill>
                  <a:srgbClr val="000000"/>
                </a:solidFill>
                <a:latin typeface="Arial" pitchFamily="0" charset="0"/>
                <a:ea typeface="宋体" pitchFamily="0" charset="-122"/>
                <a:sym typeface="Arial" pitchFamily="0" charset="0"/>
              </a:rPr>
              <a:t>Provide privacy and establish a trusting professional relationship.</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Relieve discomfort by bed rest and analgesics</a:t>
            </a:r>
          </a:p>
          <a:p>
            <a:pPr algn="l" eaLnBrk="1" fontAlgn="base" hangingPunct="1" indent="-273050" latinLnBrk="1" lvl="1" marL="638175">
              <a:lnSpc>
                <a:spcPct val="90000"/>
              </a:lnSpc>
              <a:spcBef>
                <a:spcPct val="20000"/>
              </a:spcBef>
              <a:spcAft>
                <a:spcPct val="0"/>
              </a:spcAft>
              <a:buSzPct val="100000"/>
              <a:buFontTx/>
              <a:buChar char="–"/>
            </a:pPr>
            <a:r>
              <a:rPr altLang="en-US" baseline="0" sz="2200" lang="en-US" u="none">
                <a:solidFill>
                  <a:srgbClr val="000000"/>
                </a:solidFill>
                <a:latin typeface="Arial" pitchFamily="0" charset="0"/>
                <a:ea typeface="宋体" pitchFamily="0" charset="-122"/>
                <a:sym typeface="Arial" pitchFamily="0" charset="0"/>
              </a:rPr>
              <a:t>Monitor voiding patterns and watch bladder for distension, catheterise if necessary, if catheterization is not possible, prepare for cystotomy.</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Educate the patient about procedures before and after surgery.</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On the morning of the surgery, an enema is given to prevent post op straining which can induce bleeding.</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Other routine pre op interventions – consent, shaving, vital signs, pre-op check list, removal of dentures etc.</a:t>
            </a:r>
          </a:p>
        </p:txBody>
      </p:sp>
      <p:sp>
        <p:nvSpPr>
          <p:cNvPr id="104941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showMasterSp="1">
  <p:cSld>
    <p:spTree>
      <p:nvGrpSpPr>
        <p:cNvPr id="611" name=""/>
        <p:cNvGrpSpPr/>
        <p:nvPr/>
      </p:nvGrpSpPr>
      <p:grpSpPr>
        <a:xfrm rot="0">
          <a:off x="0" y="0"/>
          <a:ext cx="0" cy="0"/>
          <a:chOff x="0" y="0"/>
          <a:chExt cx="0" cy="0"/>
        </a:xfrm>
      </p:grpSpPr>
      <p:sp>
        <p:nvSpPr>
          <p:cNvPr id="1049411"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12"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2700" lang="en-US" u="sng">
                <a:solidFill>
                  <a:srgbClr val="000000"/>
                </a:solidFill>
                <a:latin typeface="Arial" pitchFamily="0" charset="0"/>
                <a:ea typeface="宋体" pitchFamily="0" charset="-122"/>
                <a:sym typeface="Arial" pitchFamily="0" charset="0"/>
              </a:rPr>
              <a:t>Post operative interventions: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Irrigate the surgical site with a three way catheter during and after surgery to prevent clot obstructing the urinary catheter(N/S).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Monitor urine output and amount of fluid used for irrigation as fluid may be absorbed through the open surgical site and retained increasing the risk of excessive fluid retention and water intoxication.</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Monitor for electrolyte imbalance(hyponatremia), increased BP, confusion, respiratory distress.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2700" lang="en-US" u="none">
                <a:solidFill>
                  <a:srgbClr val="000000"/>
                </a:solidFill>
                <a:latin typeface="Arial" pitchFamily="0" charset="0"/>
                <a:ea typeface="宋体" pitchFamily="0" charset="-122"/>
                <a:sym typeface="Arial" pitchFamily="0" charset="0"/>
              </a:rPr>
              <a:t>Pain due to bladder spasms manifests with urgency to void, a feeling of pressure in the bladder. Drugs that relax the smooth muscles help ease spasms e.g. oxybutinin.</a:t>
            </a:r>
          </a:p>
          <a:p>
            <a:pPr algn="l" eaLnBrk="1" fontAlgn="base" hangingPunct="1" indent="-273050" latinLnBrk="1" lvl="1" marL="638175">
              <a:lnSpc>
                <a:spcPct val="80000"/>
              </a:lnSpc>
              <a:spcBef>
                <a:spcPct val="20000"/>
              </a:spcBef>
              <a:spcAft>
                <a:spcPct val="0"/>
              </a:spcAft>
              <a:buSzPct val="100000"/>
              <a:buFontTx/>
              <a:buChar char="–"/>
            </a:pPr>
            <a:r>
              <a:rPr altLang="en-US" baseline="0" sz="2200" lang="en-US" u="none">
                <a:solidFill>
                  <a:srgbClr val="000000"/>
                </a:solidFill>
                <a:latin typeface="Arial" pitchFamily="0" charset="0"/>
                <a:ea typeface="宋体" pitchFamily="0" charset="-122"/>
                <a:sym typeface="Arial" pitchFamily="0" charset="0"/>
              </a:rPr>
              <a:t>Warm compress to the pubis or sitz baths to relieve the spasms.</a:t>
            </a:r>
          </a:p>
          <a:p>
            <a:pPr algn="l" eaLnBrk="1" fontAlgn="base" hangingPunct="1" indent="-273050" latinLnBrk="1" lvl="1" marL="638175">
              <a:lnSpc>
                <a:spcPct val="80000"/>
              </a:lnSpc>
              <a:spcBef>
                <a:spcPct val="20000"/>
              </a:spcBef>
              <a:spcAft>
                <a:spcPct val="0"/>
              </a:spcAft>
              <a:buSzPct val="100000"/>
              <a:buFontTx/>
              <a:buChar char="–"/>
            </a:pPr>
            <a:r>
              <a:rPr altLang="en-US" baseline="0" sz="2200" lang="en-US" u="none">
                <a:solidFill>
                  <a:srgbClr val="000000"/>
                </a:solidFill>
                <a:latin typeface="Arial" pitchFamily="0" charset="0"/>
                <a:ea typeface="宋体" pitchFamily="0" charset="-122"/>
                <a:sym typeface="Arial" pitchFamily="0" charset="0"/>
              </a:rPr>
              <a:t>Give analgesics</a:t>
            </a:r>
          </a:p>
          <a:p>
            <a:pPr algn="l" eaLnBrk="1" fontAlgn="base" hangingPunct="1" indent="-273050" latinLnBrk="1" lvl="1" marL="638175">
              <a:lnSpc>
                <a:spcPct val="80000"/>
              </a:lnSpc>
              <a:spcBef>
                <a:spcPct val="20000"/>
              </a:spcBef>
              <a:spcAft>
                <a:spcPct val="0"/>
              </a:spcAft>
              <a:buSzPct val="100000"/>
              <a:buFontTx/>
              <a:buChar char="–"/>
            </a:pPr>
            <a:r>
              <a:rPr altLang="en-US" baseline="0" sz="2200" lang="en-US" u="none">
                <a:solidFill>
                  <a:srgbClr val="000000"/>
                </a:solidFill>
                <a:latin typeface="Arial" pitchFamily="0" charset="0"/>
                <a:ea typeface="宋体" pitchFamily="0" charset="-122"/>
                <a:sym typeface="Arial" pitchFamily="0" charset="0"/>
              </a:rPr>
              <a:t>Stools softeners are provided to ease bowel movement and prevent straining. </a:t>
            </a:r>
          </a:p>
        </p:txBody>
      </p:sp>
      <p:sp>
        <p:nvSpPr>
          <p:cNvPr id="104941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showMasterSp="1">
  <p:cSld>
    <p:spTree>
      <p:nvGrpSpPr>
        <p:cNvPr id="612" name=""/>
        <p:cNvGrpSpPr/>
        <p:nvPr/>
      </p:nvGrpSpPr>
      <p:grpSpPr>
        <a:xfrm rot="0">
          <a:off x="0" y="0"/>
          <a:ext cx="0" cy="0"/>
          <a:chOff x="0" y="0"/>
          <a:chExt cx="0" cy="0"/>
        </a:xfrm>
      </p:grpSpPr>
      <p:sp>
        <p:nvSpPr>
          <p:cNvPr id="1049414"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15" name=""/>
          <p:cNvSpPr/>
          <p:nvPr>
            <p:ph sz="full" idx="1"/>
          </p:nvPr>
        </p:nvSpPr>
        <p:spPr>
          <a:xfrm rot="0">
            <a:off x="0" y="7620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Monitor for potential complications e.g.</a:t>
            </a:r>
          </a:p>
          <a:p>
            <a:pPr algn="l" eaLnBrk="1" fontAlgn="base" hangingPunct="1" indent="-342900" latinLnBrk="1" lvl="0" marL="342900">
              <a:lnSpc>
                <a:spcPct val="100000"/>
              </a:lnSpc>
              <a:spcBef>
                <a:spcPct val="20000"/>
              </a:spcBef>
              <a:spcAft>
                <a:spcPct val="0"/>
              </a:spcAft>
              <a:buSzPct val="100000"/>
              <a:buFont typeface="Wingdings" pitchFamily="2" charset="2"/>
              <a:buChar char="v"/>
            </a:pPr>
            <a:r>
              <a:rPr altLang="en-US" baseline="0" lang="en-US" u="none">
                <a:solidFill>
                  <a:srgbClr val="FF0000"/>
                </a:solidFill>
                <a:latin typeface="Arial" pitchFamily="0" charset="0"/>
                <a:ea typeface="宋体" pitchFamily="0" charset="-122"/>
                <a:sym typeface="Arial" pitchFamily="0" charset="0"/>
              </a:rPr>
              <a:t>Hemorrhage</a:t>
            </a:r>
            <a:r>
              <a:rPr altLang="en-US" baseline="0" lang="en-US" u="none">
                <a:solidFill>
                  <a:srgbClr val="000000"/>
                </a:solidFill>
                <a:latin typeface="Arial" pitchFamily="0" charset="0"/>
                <a:ea typeface="宋体" pitchFamily="0" charset="-122"/>
                <a:sym typeface="Arial" pitchFamily="0" charset="0"/>
              </a:rPr>
              <a:t> – immediate danger because in BPH the prostate is vascularised.</a:t>
            </a:r>
          </a:p>
          <a:p>
            <a:pPr algn="l" eaLnBrk="1" fontAlgn="base" hangingPunct="1" indent="-285750" latinLnBrk="1"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Assist in measures to stop the bleeding – suturing or trans urethral coagulation of bleeding vessels – monitor vital signs, administer medication, IV fluids, transfuse.</a:t>
            </a:r>
          </a:p>
          <a:p>
            <a:pPr algn="l" eaLnBrk="1" fontAlgn="base" hangingPunct="1" indent="-342900" latinLnBrk="1" lvl="0" marL="342900">
              <a:lnSpc>
                <a:spcPct val="100000"/>
              </a:lnSpc>
              <a:spcBef>
                <a:spcPct val="20000"/>
              </a:spcBef>
              <a:spcAft>
                <a:spcPct val="0"/>
              </a:spcAft>
              <a:buSzPct val="100000"/>
              <a:buFont typeface="Wingdings" pitchFamily="2" charset="2"/>
              <a:buChar char="v"/>
            </a:pPr>
            <a:r>
              <a:rPr altLang="en-US" baseline="0" lang="en-US" u="none">
                <a:solidFill>
                  <a:srgbClr val="FF0000"/>
                </a:solidFill>
                <a:latin typeface="Arial" pitchFamily="0" charset="0"/>
                <a:ea typeface="宋体" pitchFamily="0" charset="-122"/>
                <a:sym typeface="Arial" pitchFamily="0" charset="0"/>
              </a:rPr>
              <a:t>Infection</a:t>
            </a:r>
            <a:r>
              <a:rPr altLang="en-US" baseline="0" lang="en-US" u="none">
                <a:solidFill>
                  <a:srgbClr val="000000"/>
                </a:solidFill>
                <a:latin typeface="Arial" pitchFamily="0" charset="0"/>
                <a:ea typeface="宋体" pitchFamily="0" charset="-122"/>
                <a:sym typeface="Arial" pitchFamily="0" charset="0"/>
              </a:rPr>
              <a:t> – UTI’s, epididymitis. Use aseptic technique when dressing(depends on the approach) and give antibiotics.</a:t>
            </a:r>
          </a:p>
          <a:p>
            <a:pPr algn="l" eaLnBrk="1" fontAlgn="base" hangingPunct="1" indent="-342900" latinLnBrk="1" lvl="0" marL="342900">
              <a:lnSpc>
                <a:spcPct val="100000"/>
              </a:lnSpc>
              <a:spcBef>
                <a:spcPct val="20000"/>
              </a:spcBef>
              <a:spcAft>
                <a:spcPct val="0"/>
              </a:spcAft>
              <a:buSzPct val="100000"/>
              <a:buFont typeface="Wingdings" pitchFamily="2" charset="2"/>
              <a:buChar char="v"/>
            </a:pPr>
            <a:r>
              <a:rPr altLang="en-US" baseline="0" lang="en-US" u="none">
                <a:solidFill>
                  <a:srgbClr val="FF0000"/>
                </a:solidFill>
                <a:latin typeface="Arial" pitchFamily="0" charset="0"/>
                <a:ea typeface="宋体" pitchFamily="0" charset="-122"/>
                <a:sym typeface="Arial" pitchFamily="0" charset="0"/>
              </a:rPr>
              <a:t>DVT</a:t>
            </a:r>
            <a:r>
              <a:rPr altLang="en-US" baseline="0" lang="en-US" u="none">
                <a:solidFill>
                  <a:srgbClr val="000000"/>
                </a:solidFill>
                <a:latin typeface="Arial" pitchFamily="0" charset="0"/>
                <a:ea typeface="宋体" pitchFamily="0" charset="-122"/>
                <a:sym typeface="Arial" pitchFamily="0" charset="0"/>
              </a:rPr>
              <a:t> – use elastic compression stockings, encourage passive leg exercises..</a:t>
            </a:r>
          </a:p>
        </p:txBody>
      </p:sp>
      <p:sp>
        <p:nvSpPr>
          <p:cNvPr id="104941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289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1">
  <p:cSld>
    <p:spTree>
      <p:nvGrpSpPr>
        <p:cNvPr id="355" name=""/>
        <p:cNvGrpSpPr/>
        <p:nvPr/>
      </p:nvGrpSpPr>
      <p:grpSpPr>
        <a:xfrm rot="0">
          <a:off x="0" y="0"/>
          <a:ext cx="0" cy="0"/>
          <a:chOff x="0" y="0"/>
          <a:chExt cx="0" cy="0"/>
        </a:xfrm>
      </p:grpSpPr>
      <p:sp>
        <p:nvSpPr>
          <p:cNvPr id="104869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Arial" pitchFamily="0" charset="0"/>
                <a:ea typeface="宋体" pitchFamily="0" charset="-122"/>
                <a:sym typeface="Arial" pitchFamily="0" charset="0"/>
              </a:rPr>
              <a:t>Diagnostic evaluation</a:t>
            </a:r>
          </a:p>
        </p:txBody>
      </p:sp>
      <p:sp>
        <p:nvSpPr>
          <p:cNvPr id="1048691" name=""/>
          <p:cNvSpPr/>
          <p:nvPr>
            <p:ph sz="full" idx="1"/>
          </p:nvPr>
        </p:nvSpPr>
        <p:spPr>
          <a:xfrm rot="0">
            <a:off x="228600" y="1295400"/>
            <a:ext cx="8458200" cy="48307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Urine Exam</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1. Volume: Increase means increase in protein catabolism and renal disorders e.g diabetes inspidus and glycosuria</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Terms for volume:- Oliguria, anuria,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69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showMasterSp="1">
  <p:cSld>
    <p:spTree>
      <p:nvGrpSpPr>
        <p:cNvPr id="613" name=""/>
        <p:cNvGrpSpPr/>
        <p:nvPr/>
      </p:nvGrpSpPr>
      <p:grpSpPr>
        <a:xfrm rot="0">
          <a:off x="0" y="0"/>
          <a:ext cx="0" cy="0"/>
          <a:chOff x="0" y="0"/>
          <a:chExt cx="0" cy="0"/>
        </a:xfrm>
      </p:grpSpPr>
      <p:sp>
        <p:nvSpPr>
          <p:cNvPr id="1049417"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18"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fontAlgn="base" indent="-342900" lvl="0" marL="342900">
              <a:lnSpc>
                <a:spcPct val="90000"/>
              </a:lnSpc>
              <a:spcBef>
                <a:spcPct val="20000"/>
              </a:spcBef>
              <a:spcAft>
                <a:spcPct val="0"/>
              </a:spcAft>
              <a:buSzPct val="100000"/>
              <a:buFont typeface="Wingdings" pitchFamily="2" charset="2"/>
              <a:buChar char="v"/>
            </a:pPr>
            <a:r>
              <a:rPr altLang="en-US" baseline="0" lang="en-US" u="none">
                <a:solidFill>
                  <a:srgbClr val="FF0000"/>
                </a:solidFill>
                <a:latin typeface="Arial" pitchFamily="0" charset="0"/>
                <a:ea typeface="宋体" pitchFamily="0" charset="-122"/>
                <a:sym typeface="Arial" pitchFamily="0" charset="0"/>
              </a:rPr>
              <a:t>Obstructed</a:t>
            </a:r>
            <a:r>
              <a:rPr altLang="en-US" baseline="0" lang="en-US" u="none">
                <a:solidFill>
                  <a:srgbClr val="000000"/>
                </a:solidFill>
                <a:latin typeface="Arial" pitchFamily="0" charset="0"/>
                <a:ea typeface="宋体" pitchFamily="0" charset="-122"/>
                <a:sym typeface="Arial" pitchFamily="0" charset="0"/>
              </a:rPr>
              <a:t> </a:t>
            </a:r>
            <a:r>
              <a:rPr altLang="en-US" baseline="0" lang="en-US" u="none">
                <a:solidFill>
                  <a:srgbClr val="FF0000"/>
                </a:solidFill>
                <a:latin typeface="Arial" pitchFamily="0" charset="0"/>
                <a:ea typeface="宋体" pitchFamily="0" charset="-122"/>
                <a:sym typeface="Arial" pitchFamily="0" charset="0"/>
              </a:rPr>
              <a:t>catheter</a:t>
            </a:r>
            <a:r>
              <a:rPr altLang="en-US" baseline="0" lang="en-US" u="none">
                <a:solidFill>
                  <a:srgbClr val="000000"/>
                </a:solidFill>
                <a:latin typeface="Arial" pitchFamily="0" charset="0"/>
                <a:ea typeface="宋体" pitchFamily="0" charset="-122"/>
                <a:sym typeface="Arial" pitchFamily="0" charset="0"/>
              </a:rPr>
              <a:t> – look out for a distended bladder. Furosemide may be given post op to promote diuresis thus keeping the catheter patent.</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Continuous irrigation is used with TURP.</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After catheter removal some urinary incontinence is likely but subsides over time – reassure.</a:t>
            </a:r>
          </a:p>
          <a:p>
            <a:pPr algn="l" eaLnBrk="1" fontAlgn="base" hangingPunct="1" indent="-342900" latinLnBrk="1"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9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Assess presence of sexual dysfunction after surgery, discuss options to restore it e.g. medication and refer to a sexual therapist.</a:t>
            </a:r>
          </a:p>
        </p:txBody>
      </p:sp>
      <p:sp>
        <p:nvSpPr>
          <p:cNvPr id="104941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showMasterSp="1">
  <p:cSld>
    <p:spTree>
      <p:nvGrpSpPr>
        <p:cNvPr id="614" name=""/>
        <p:cNvGrpSpPr/>
        <p:nvPr/>
      </p:nvGrpSpPr>
      <p:grpSpPr>
        <a:xfrm rot="0">
          <a:off x="0" y="0"/>
          <a:ext cx="0" cy="0"/>
          <a:chOff x="0" y="0"/>
          <a:chExt cx="0" cy="0"/>
        </a:xfrm>
      </p:grpSpPr>
      <p:sp>
        <p:nvSpPr>
          <p:cNvPr id="1049420"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21"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PROSTATE CANCER</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 malignant cancer of the prostate gland.</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Risk factors: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Increasing age – greater than 50 years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Race – more common in Africans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Positive family history</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Diet rich in red meat or dairy products that are high in fat.</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Pathophysiology:</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an adenocarcinoma, slow growing tumor starting from the posterior prostate and spreads to the whole gland. It spreads by direct extension to the bladder neck and seminal vesicles. It also spreads through lymphatics and hematogenous routes to lymph nodes, bone, lungs &amp; liver.</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Local growth causes urinary obstruction.</a:t>
            </a:r>
          </a:p>
        </p:txBody>
      </p:sp>
      <p:sp>
        <p:nvSpPr>
          <p:cNvPr id="104942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showMasterSp="1">
  <p:cSld>
    <p:spTree>
      <p:nvGrpSpPr>
        <p:cNvPr id="615" name=""/>
        <p:cNvGrpSpPr/>
        <p:nvPr/>
      </p:nvGrpSpPr>
      <p:grpSpPr>
        <a:xfrm rot="0">
          <a:off x="0" y="0"/>
          <a:ext cx="0" cy="0"/>
          <a:chOff x="0" y="0"/>
          <a:chExt cx="0" cy="0"/>
        </a:xfrm>
      </p:grpSpPr>
      <p:sp>
        <p:nvSpPr>
          <p:cNvPr id="1049423"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24"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Clinical features:</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sz="3000" lang="en-US" u="none">
                <a:solidFill>
                  <a:srgbClr val="000000"/>
                </a:solidFill>
                <a:latin typeface="Arial" pitchFamily="0" charset="0"/>
                <a:ea typeface="宋体" pitchFamily="0" charset="-122"/>
                <a:sym typeface="Arial" pitchFamily="0" charset="0"/>
              </a:rPr>
              <a:t>Early stages rarely produce symptoms.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Difficulty &amp; frequency of urination, retention, decrease in volume &amp; force of urinary stream.</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Blood in urine – hematuria</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Blood in semen</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Painful ejaculation</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Signs of metastasis – back pain, perineal &amp; rectal discomfort, anaemia, weight loss, weakness, nausea, oliguria</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Assessment &amp; diagnostic findings: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Digital Rectal Exam – reveals a nodule within the substance of the gland, extensive hardening in the posterior lobe or fixed hard nodular &amp; enlarged prostate.</a:t>
            </a:r>
          </a:p>
        </p:txBody>
      </p:sp>
      <p:sp>
        <p:nvSpPr>
          <p:cNvPr id="104942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showMasterSp="1">
  <p:cSld>
    <p:spTree>
      <p:nvGrpSpPr>
        <p:cNvPr id="616" name=""/>
        <p:cNvGrpSpPr/>
        <p:nvPr/>
      </p:nvGrpSpPr>
      <p:grpSpPr>
        <a:xfrm rot="0">
          <a:off x="0" y="0"/>
          <a:ext cx="0" cy="0"/>
          <a:chOff x="0" y="0"/>
          <a:chExt cx="0" cy="0"/>
        </a:xfrm>
      </p:grpSpPr>
      <p:sp>
        <p:nvSpPr>
          <p:cNvPr id="1049426"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27" name=""/>
          <p:cNvSpPr/>
          <p:nvPr>
            <p:ph sz="full" idx="1"/>
          </p:nvPr>
        </p:nvSpPr>
        <p:spPr>
          <a:xfrm rot="0">
            <a:off x="0" y="-609600"/>
            <a:ext cx="9144000" cy="7620000"/>
          </a:xfrm>
          <a:prstGeom prst="rect"/>
          <a:noFill/>
          <a:ln>
            <a:noFill/>
          </a:ln>
        </p:spPr>
        <p:txBody>
          <a:bodyPr anchor="ctr"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2.	Prostatic surface antigen(PSA) - produced by prostatic tissue. Levels in blood are proportional to total prostatic mass and doesn’t necessarily indicate malignancy. Levels are increased in cancer.</a:t>
            </a:r>
          </a:p>
          <a:p>
            <a:pPr algn="l" eaLnBrk="1" fontAlgn="base" hangingPunct="1" indent="-514350" latinLnBrk="1" lvl="0" marL="51435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3.	Transrectal ultrasound with biopsy</a:t>
            </a:r>
          </a:p>
          <a:p>
            <a:pPr algn="l" eaLnBrk="1" fontAlgn="base" hangingPunct="1" indent="-514350" latinLnBrk="1" lvl="0" marL="51435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942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showMasterSp="1">
  <p:cSld>
    <p:spTree>
      <p:nvGrpSpPr>
        <p:cNvPr id="617" name=""/>
        <p:cNvGrpSpPr/>
        <p:nvPr/>
      </p:nvGrpSpPr>
      <p:grpSpPr>
        <a:xfrm rot="0">
          <a:off x="0" y="0"/>
          <a:ext cx="0" cy="0"/>
          <a:chOff x="0" y="0"/>
          <a:chExt cx="0" cy="0"/>
        </a:xfrm>
      </p:grpSpPr>
      <p:sp>
        <p:nvSpPr>
          <p:cNvPr id="104942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3200" lang="en-US" u="sng">
                <a:solidFill>
                  <a:srgbClr val="000000"/>
                </a:solidFill>
                <a:latin typeface="Arial" pitchFamily="0" charset="0"/>
                <a:ea typeface="宋体" pitchFamily="0" charset="-122"/>
                <a:sym typeface="Arial" pitchFamily="0" charset="0"/>
              </a:rPr>
              <a:t>Management</a:t>
            </a:r>
          </a:p>
        </p:txBody>
      </p:sp>
      <p:sp>
        <p:nvSpPr>
          <p:cNvPr id="1049430" name=""/>
          <p:cNvSpPr/>
          <p:nvPr>
            <p:ph sz="full" idx="1"/>
          </p:nvPr>
        </p:nvSpPr>
        <p:spPr>
          <a:xfrm rot="0">
            <a:off x="457200" y="1600200"/>
            <a:ext cx="8229600" cy="4525962"/>
          </a:xfrm>
          <a:prstGeom prst="rect"/>
          <a:noFill/>
          <a:ln>
            <a:noFill/>
          </a:ln>
        </p:spPr>
        <p:txBody>
          <a:bodyPr anchor="ctr"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80000"/>
              </a:lnSpc>
              <a:spcBef>
                <a:spcPct val="20000"/>
              </a:spcBef>
              <a:spcAft>
                <a:spcPct val="0"/>
              </a:spcAft>
              <a:buSzPct val="100000"/>
              <a:buFontTx/>
              <a:buNone/>
            </a:pPr>
            <a:endParaRPr altLang="en-US" baseline="0" b="1" sz="2700" lang="en-US" u="sng">
              <a:solidFill>
                <a:srgbClr val="000000"/>
              </a:solidFill>
              <a:latin typeface="Arial" pitchFamily="0" charset="0"/>
              <a:ea typeface="宋体" pitchFamily="0" charset="-122"/>
              <a:sym typeface="Arial" pitchFamily="0" charset="0"/>
            </a:endParaRPr>
          </a:p>
          <a:p>
            <a:pPr algn="l" eaLnBrk="1" fontAlgn="base" hangingPunct="1" indent="-514350" latinLnBrk="1" lvl="0" marL="514350">
              <a:lnSpc>
                <a:spcPct val="80000"/>
              </a:lnSpc>
              <a:spcBef>
                <a:spcPct val="20000"/>
              </a:spcBef>
              <a:spcAft>
                <a:spcPct val="0"/>
              </a:spcAft>
              <a:buSzPct val="100000"/>
              <a:buFontTx/>
              <a:buNone/>
            </a:pPr>
            <a:r>
              <a:rPr altLang="en-US" baseline="0" sz="2700" lang="en-US" u="none">
                <a:solidFill>
                  <a:srgbClr val="000000"/>
                </a:solidFill>
                <a:latin typeface="Arial" pitchFamily="0" charset="0"/>
                <a:ea typeface="宋体" pitchFamily="0" charset="-122"/>
                <a:sym typeface="Arial" pitchFamily="0" charset="0"/>
              </a:rPr>
              <a:t>Depends on the stage of disease, patients age and symptoms.</a:t>
            </a:r>
          </a:p>
          <a:p>
            <a:pPr algn="l" eaLnBrk="1" fontAlgn="base" hangingPunct="1" indent="-514350" latinLnBrk="1" lvl="0" marL="514350">
              <a:lnSpc>
                <a:spcPct val="80000"/>
              </a:lnSpc>
              <a:spcBef>
                <a:spcPct val="20000"/>
              </a:spcBef>
              <a:spcAft>
                <a:spcPct val="0"/>
              </a:spcAft>
              <a:buSzPct val="100000"/>
              <a:buFontTx/>
              <a:buNone/>
            </a:pPr>
            <a:r>
              <a:rPr altLang="en-US" baseline="0" b="1" sz="2700" lang="en-US" u="sng">
                <a:solidFill>
                  <a:srgbClr val="000000"/>
                </a:solidFill>
                <a:latin typeface="Arial" pitchFamily="0" charset="0"/>
                <a:ea typeface="宋体" pitchFamily="0" charset="-122"/>
                <a:sym typeface="Arial" pitchFamily="0" charset="0"/>
              </a:rPr>
              <a:t>Surgical management:</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Radical prostatectomy – removal of prostate, seminal vesicles and tips of the vas deference &amp; surrounding fat, nerves and blood vessels.</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Radiation – using an external beam(teletherapy) or by internal implantation of radioactive seeds.</a:t>
            </a:r>
          </a:p>
          <a:p>
            <a:pPr algn="l" eaLnBrk="1" fontAlgn="base" hangingPunct="1" indent="-514350" latinLnBrk="1" lvl="0" marL="514350">
              <a:lnSpc>
                <a:spcPct val="80000"/>
              </a:lnSpc>
              <a:spcBef>
                <a:spcPct val="20000"/>
              </a:spcBef>
              <a:spcAft>
                <a:spcPct val="0"/>
              </a:spcAft>
              <a:buSzPct val="100000"/>
              <a:buFontTx/>
              <a:buAutoNum type="arabicPeriod" startAt="1"/>
            </a:pPr>
            <a:r>
              <a:rPr altLang="en-US" baseline="0" sz="2700" lang="en-US" u="none">
                <a:solidFill>
                  <a:srgbClr val="000000"/>
                </a:solidFill>
                <a:latin typeface="Arial" pitchFamily="0" charset="0"/>
                <a:ea typeface="宋体" pitchFamily="0" charset="-122"/>
                <a:sym typeface="Arial" pitchFamily="0" charset="0"/>
              </a:rPr>
              <a:t>Hormonal therapy – based on the fact that most prostate cancers are androgen dependent and can be controlled with androgen removal.</a:t>
            </a:r>
          </a:p>
          <a:p>
            <a:pPr algn="l" eaLnBrk="1" fontAlgn="base" hangingPunct="1" indent="-514350" lvl="0" marL="514350">
              <a:lnSpc>
                <a:spcPct val="80000"/>
              </a:lnSpc>
              <a:spcBef>
                <a:spcPct val="20000"/>
              </a:spcBef>
              <a:spcAft>
                <a:spcPct val="0"/>
              </a:spcAft>
              <a:buSzPct val="100000"/>
              <a:buFontTx/>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943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showMasterSp="1">
  <p:cSld>
    <p:spTree>
      <p:nvGrpSpPr>
        <p:cNvPr id="618" name=""/>
        <p:cNvGrpSpPr/>
        <p:nvPr/>
      </p:nvGrpSpPr>
      <p:grpSpPr>
        <a:xfrm rot="0">
          <a:off x="0" y="0"/>
          <a:ext cx="0" cy="0"/>
          <a:chOff x="0" y="0"/>
          <a:chExt cx="0" cy="0"/>
        </a:xfrm>
      </p:grpSpPr>
      <p:sp>
        <p:nvSpPr>
          <p:cNvPr id="1049432"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33"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Surgical castration (</a:t>
            </a:r>
            <a:r>
              <a:rPr altLang="en-US" baseline="0" lang="en-US" u="none">
                <a:solidFill>
                  <a:srgbClr val="C00000"/>
                </a:solidFill>
                <a:effectLst>
                  <a:outerShdw algn="tl" blurRad="38100" dir="2700000" dist="38100">
                    <a:srgbClr val="C0C0C0"/>
                  </a:outerShdw>
                </a:effectLst>
                <a:latin typeface="Arial" pitchFamily="0" charset="0"/>
                <a:ea typeface="宋体" pitchFamily="0" charset="-122"/>
                <a:sym typeface="Arial" pitchFamily="0" charset="0"/>
              </a:rPr>
              <a:t>orchidectomy</a:t>
            </a:r>
            <a:r>
              <a:rPr altLang="en-US" baseline="0" lang="en-US" u="none">
                <a:solidFill>
                  <a:srgbClr val="000000"/>
                </a:solidFill>
                <a:latin typeface="Arial" pitchFamily="0" charset="0"/>
                <a:ea typeface="宋体" pitchFamily="0" charset="-122"/>
                <a:sym typeface="Arial" pitchFamily="0" charset="0"/>
              </a:rPr>
              <a:t>-removal of testes) decreases plasma testosterone thus reduce prostatic growth</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Non steroidal anti androgen drugs, estrogen therapy – inhibit gonadotrophins that release androgens. S/E: gynaecomastia, impotence, decreased sperm count, risk for thromboembolism, MI, stroke.</a:t>
            </a:r>
          </a:p>
          <a:p>
            <a:pPr algn="l" eaLnBrk="1" fontAlgn="base" hangingPunct="1" indent="-342900" latinLnBrk="1"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Nursing management is similar to BPH – patient undergoing prostatectomy.</a:t>
            </a:r>
          </a:p>
        </p:txBody>
      </p:sp>
      <p:sp>
        <p:nvSpPr>
          <p:cNvPr id="104943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showMasterSp="1">
  <p:cSld>
    <p:spTree>
      <p:nvGrpSpPr>
        <p:cNvPr id="619" name=""/>
        <p:cNvGrpSpPr/>
        <p:nvPr/>
      </p:nvGrpSpPr>
      <p:grpSpPr>
        <a:xfrm rot="0">
          <a:off x="0" y="0"/>
          <a:ext cx="0" cy="0"/>
          <a:chOff x="0" y="0"/>
          <a:chExt cx="0" cy="0"/>
        </a:xfrm>
      </p:grpSpPr>
      <p:sp>
        <p:nvSpPr>
          <p:cNvPr id="1049435"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36"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TESTICULAR CANCER</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sz="3000" lang="en-US" u="none">
                <a:solidFill>
                  <a:srgbClr val="000000"/>
                </a:solidFill>
                <a:latin typeface="Arial" pitchFamily="0" charset="0"/>
                <a:ea typeface="宋体" pitchFamily="0" charset="-122"/>
                <a:sym typeface="Arial" pitchFamily="0" charset="0"/>
              </a:rPr>
              <a:t>Most common cancer in men between 15 – 40 years.</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Classification:</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Germinal tumors – 90% of testicular cancers. Develop from sperm producing cells of the testes.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Non germinal tumors – develop in supportive and hormone producing tissues i.e. sertoli cells &amp; leydig cells.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Secondary testicular tumors – those that have metastasized to the testicle from other organs.</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Risk factors: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Undescended testes – cryptochidism</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Family history of testicular cancer</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Exposure to chemicals/ carcinogens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Prenatal exposure to diethylstilbesterol</a:t>
            </a:r>
          </a:p>
          <a:p>
            <a:pPr algn="l" eaLnBrk="1" fontAlgn="base" hangingPunct="1" indent="-273050" latinLnBrk="1" lvl="0" marL="273050">
              <a:lnSpc>
                <a:spcPct val="80000"/>
              </a:lnSpc>
              <a:spcBef>
                <a:spcPct val="20000"/>
              </a:spcBef>
              <a:spcAft>
                <a:spcPct val="0"/>
              </a:spcAft>
              <a:buClr>
                <a:srgbClr val="FFFFFF"/>
              </a:buClr>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43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showMasterSp="1">
  <p:cSld>
    <p:spTree>
      <p:nvGrpSpPr>
        <p:cNvPr id="620" name=""/>
        <p:cNvGrpSpPr/>
        <p:nvPr/>
      </p:nvGrpSpPr>
      <p:grpSpPr>
        <a:xfrm rot="0">
          <a:off x="0" y="0"/>
          <a:ext cx="0" cy="0"/>
          <a:chOff x="0" y="0"/>
          <a:chExt cx="0" cy="0"/>
        </a:xfrm>
      </p:grpSpPr>
      <p:sp>
        <p:nvSpPr>
          <p:cNvPr id="1049438"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39"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Clinical features: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Mass/ lump on the testicle</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Painless enlargement of the testes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Heaviness in the scrotum or inguinal region </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Backache – from retroperitoneal node extension</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Abdominal pain</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Weight loss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General weakness may result from metastasis</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Assessment &amp; diagnosis: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Monthly testicular self examination (TSE) beginning in adolescence. Use both hands to palpate the testes. Normal testicle is smooth and uniform in consistency with the index and middle fingers under the testis and thumb on top, roll the testis gently in a horizontal plane between the thumb and fingers…</a:t>
            </a:r>
          </a:p>
        </p:txBody>
      </p:sp>
      <p:sp>
        <p:nvSpPr>
          <p:cNvPr id="104944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showMasterSp="1">
  <p:cSld>
    <p:spTree>
      <p:nvGrpSpPr>
        <p:cNvPr id="621" name=""/>
        <p:cNvGrpSpPr/>
        <p:nvPr/>
      </p:nvGrpSpPr>
      <p:grpSpPr>
        <a:xfrm rot="0">
          <a:off x="0" y="0"/>
          <a:ext cx="0" cy="0"/>
          <a:chOff x="0" y="0"/>
          <a:chExt cx="0" cy="0"/>
        </a:xfrm>
      </p:grpSpPr>
      <p:sp>
        <p:nvSpPr>
          <p:cNvPr id="1049441"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42"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Feel for evidence of a </a:t>
            </a:r>
            <a:r>
              <a:rPr altLang="en-US" baseline="0" b="1" sz="3000" lang="en-US" u="none">
                <a:solidFill>
                  <a:srgbClr val="000000"/>
                </a:solidFill>
                <a:latin typeface="Arial" pitchFamily="0" charset="0"/>
                <a:ea typeface="宋体" pitchFamily="0" charset="-122"/>
                <a:sym typeface="Arial" pitchFamily="0" charset="0"/>
              </a:rPr>
              <a:t>small lump </a:t>
            </a:r>
            <a:r>
              <a:rPr altLang="en-US" baseline="0" sz="3000" lang="en-US" u="none">
                <a:solidFill>
                  <a:srgbClr val="000000"/>
                </a:solidFill>
                <a:latin typeface="Arial" pitchFamily="0" charset="0"/>
                <a:ea typeface="宋体" pitchFamily="0" charset="-122"/>
                <a:sym typeface="Arial" pitchFamily="0" charset="0"/>
              </a:rPr>
              <a:t>or abnormality. Palpate upward along the testes.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Locate and palpate the epididymis (a cord like structure on the top and back of the testicle that stores and transports sperm)</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Repeat the examination for the other testis. It is normal to find one testis slightly larger than the other.</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b="1" sz="3000" lang="en-US" u="none">
                <a:solidFill>
                  <a:srgbClr val="000000"/>
                </a:solidFill>
                <a:latin typeface="Arial" pitchFamily="0" charset="0"/>
                <a:ea typeface="宋体" pitchFamily="0" charset="-122"/>
                <a:sym typeface="Arial" pitchFamily="0" charset="0"/>
              </a:rPr>
              <a:t>CT scan </a:t>
            </a:r>
            <a:r>
              <a:rPr altLang="en-US" baseline="0" sz="3000" lang="en-US" u="none">
                <a:solidFill>
                  <a:srgbClr val="000000"/>
                </a:solidFill>
                <a:latin typeface="Arial" pitchFamily="0" charset="0"/>
                <a:ea typeface="宋体" pitchFamily="0" charset="-122"/>
                <a:sym typeface="Arial" pitchFamily="0" charset="0"/>
              </a:rPr>
              <a:t>of the abdomen and pelvis for metastasis.</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medical management:</a:t>
            </a:r>
          </a:p>
          <a:p>
            <a:pPr algn="l" eaLnBrk="1" fontAlgn="base" hangingPunct="1" indent="-273050" latinLnBrk="1" lvl="0" marL="273050">
              <a:lnSpc>
                <a:spcPct val="80000"/>
              </a:lnSpc>
              <a:spcBef>
                <a:spcPct val="20000"/>
              </a:spcBef>
              <a:spcAft>
                <a:spcPct val="0"/>
              </a:spcAft>
              <a:buClr>
                <a:srgbClr val="FFFFFF"/>
              </a:buClr>
              <a:buSzPct val="100000"/>
              <a:buFontTx/>
              <a:buNone/>
            </a:pPr>
            <a:r>
              <a:rPr altLang="en-US" baseline="0" sz="3000" lang="en-US" u="none">
                <a:solidFill>
                  <a:srgbClr val="000000"/>
                </a:solidFill>
                <a:latin typeface="Arial" pitchFamily="0" charset="0"/>
                <a:ea typeface="宋体" pitchFamily="0" charset="-122"/>
                <a:sym typeface="Arial" pitchFamily="0" charset="0"/>
              </a:rPr>
              <a:t>Is highly responsive to treatment.</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Testis is removed by </a:t>
            </a:r>
            <a:r>
              <a:rPr altLang="en-US" baseline="0" b="1" sz="3000" lang="en-US" u="none">
                <a:solidFill>
                  <a:srgbClr val="000000"/>
                </a:solidFill>
                <a:latin typeface="Arial" pitchFamily="0" charset="0"/>
                <a:ea typeface="宋体" pitchFamily="0" charset="-122"/>
                <a:sym typeface="Arial" pitchFamily="0" charset="0"/>
              </a:rPr>
              <a:t>orchidectomy </a:t>
            </a:r>
            <a:r>
              <a:rPr altLang="en-US" baseline="0" sz="3000" lang="en-US" u="none">
                <a:solidFill>
                  <a:srgbClr val="000000"/>
                </a:solidFill>
                <a:latin typeface="Arial" pitchFamily="0" charset="0"/>
                <a:ea typeface="宋体" pitchFamily="0" charset="-122"/>
                <a:sym typeface="Arial" pitchFamily="0" charset="0"/>
              </a:rPr>
              <a:t>through an inguinal incision. A prosthesis can be inserted.</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Radiation of lymph nodes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sz="3000" lang="en-US" u="none">
                <a:solidFill>
                  <a:srgbClr val="000000"/>
                </a:solidFill>
                <a:latin typeface="Arial" pitchFamily="0" charset="0"/>
                <a:ea typeface="宋体" pitchFamily="0" charset="-122"/>
                <a:sym typeface="Arial" pitchFamily="0" charset="0"/>
              </a:rPr>
              <a:t>Chemotherapy.</a:t>
            </a:r>
          </a:p>
          <a:p>
            <a:pPr algn="l" eaLnBrk="1" fontAlgn="base" hangingPunct="1" indent="-273050" latinLnBrk="1" lvl="0" marL="273050">
              <a:lnSpc>
                <a:spcPct val="80000"/>
              </a:lnSpc>
              <a:spcBef>
                <a:spcPct val="20000"/>
              </a:spcBef>
              <a:spcAft>
                <a:spcPct val="0"/>
              </a:spcAft>
              <a:buClr>
                <a:srgbClr val="FFFFFF"/>
              </a:buClr>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44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showMasterSp="1">
  <p:cSld>
    <p:spTree>
      <p:nvGrpSpPr>
        <p:cNvPr id="622" name=""/>
        <p:cNvGrpSpPr/>
        <p:nvPr/>
      </p:nvGrpSpPr>
      <p:grpSpPr>
        <a:xfrm rot="0">
          <a:off x="0" y="0"/>
          <a:ext cx="0" cy="0"/>
          <a:chOff x="0" y="0"/>
          <a:chExt cx="0" cy="0"/>
        </a:xfrm>
      </p:grpSpPr>
      <p:sp>
        <p:nvSpPr>
          <p:cNvPr id="1049444"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45"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endParaRPr altLang="en-US" baseline="0" b="1" lang="en-US" u="sng">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r>
              <a:rPr altLang="en-US" baseline="0" b="1" lang="en-US" u="sng">
                <a:solidFill>
                  <a:srgbClr val="000000"/>
                </a:solidFill>
                <a:latin typeface="Arial" pitchFamily="0" charset="0"/>
                <a:ea typeface="宋体" pitchFamily="0" charset="-122"/>
                <a:sym typeface="Arial" pitchFamily="0" charset="0"/>
              </a:rPr>
              <a:t>Nursing management:</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Assess the patients physical and psychological status</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Pre and post op management as any other patient undergoing surgery.</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Scrotal elevation post op.</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Address issues of sexuality and body image</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Teach TSE.</a:t>
            </a:r>
          </a:p>
        </p:txBody>
      </p:sp>
      <p:sp>
        <p:nvSpPr>
          <p:cNvPr id="104944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299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329" name=""/>
        <p:cNvGrpSpPr/>
        <p:nvPr/>
      </p:nvGrpSpPr>
      <p:grpSpPr>
        <a:xfrm rot="0">
          <a:off x="0" y="0"/>
          <a:ext cx="0" cy="0"/>
          <a:chOff x="0" y="0"/>
          <a:chExt cx="0" cy="0"/>
        </a:xfrm>
      </p:grpSpPr>
      <p:sp>
        <p:nvSpPr>
          <p:cNvPr id="104861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19" name=""/>
          <p:cNvSpPr/>
          <p:nvPr>
            <p:ph sz="full" idx="1"/>
          </p:nvPr>
        </p:nvSpPr>
        <p:spPr>
          <a:xfrm rot="0">
            <a:off x="457200" y="609600"/>
            <a:ext cx="82296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sz="2700" lang="en-GB" u="none">
                <a:solidFill>
                  <a:srgbClr val="000000"/>
                </a:solidFill>
                <a:latin typeface="Times New Roman" pitchFamily="18" charset="0"/>
                <a:ea typeface="Times New Roman" pitchFamily="18" charset="0"/>
                <a:sym typeface="Arial" pitchFamily="0" charset="0"/>
              </a:rPr>
              <a:t>Kidney conditions:</a:t>
            </a:r>
          </a:p>
          <a:p>
            <a:pPr algn="l" eaLnBrk="1" fontAlgn="base" hangingPunct="1" indent="-342900" lvl="0" marL="342900">
              <a:lnSpc>
                <a:spcPct val="80000"/>
              </a:lnSpc>
              <a:spcBef>
                <a:spcPct val="20000"/>
              </a:spcBef>
              <a:spcAft>
                <a:spcPct val="0"/>
              </a:spcAft>
              <a:buSzPct val="100000"/>
              <a:buFontTx/>
              <a:buChar char="•"/>
            </a:pPr>
            <a:r>
              <a:rPr altLang="en-US" baseline="0" sz="2700" lang="en-GB" u="none">
                <a:solidFill>
                  <a:srgbClr val="000000"/>
                </a:solidFill>
                <a:latin typeface="Times New Roman" pitchFamily="18" charset="0"/>
                <a:ea typeface="Times New Roman" pitchFamily="18" charset="0"/>
                <a:sym typeface="Arial" pitchFamily="0" charset="0"/>
              </a:rPr>
              <a:t>Pyelonephritis</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Glomerulonephritis</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Nephritic syndrome</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Polycystic </a:t>
            </a:r>
            <a:r>
              <a:rPr altLang="en-US" baseline="0" sz="2700" lang="en-GB" u="none">
                <a:solidFill>
                  <a:srgbClr val="000000"/>
                </a:solidFill>
                <a:latin typeface="Times New Roman" pitchFamily="18" charset="0"/>
                <a:ea typeface="Times New Roman" pitchFamily="18" charset="0"/>
                <a:sym typeface="Arial" pitchFamily="0" charset="0"/>
              </a:rPr>
              <a:t>kidney </a:t>
            </a:r>
            <a:r>
              <a:rPr altLang="en-US" baseline="0" sz="2700" lang="en-GB" u="none">
                <a:solidFill>
                  <a:srgbClr val="000000"/>
                </a:solidFill>
                <a:latin typeface="Times New Roman" pitchFamily="18" charset="0"/>
                <a:ea typeface="Times New Roman" pitchFamily="18" charset="0"/>
                <a:sym typeface="Arial" pitchFamily="0" charset="0"/>
              </a:rPr>
              <a:t>disease</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Renal failure</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Haemodialysis</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Peritoneal dialysis</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Tuberculosis </a:t>
            </a:r>
            <a:r>
              <a:rPr altLang="en-US" baseline="0" sz="2700" lang="en-GB" u="none">
                <a:solidFill>
                  <a:srgbClr val="000000"/>
                </a:solidFill>
                <a:latin typeface="Times New Roman" pitchFamily="18" charset="0"/>
                <a:ea typeface="Times New Roman" pitchFamily="18" charset="0"/>
                <a:sym typeface="Arial" pitchFamily="0" charset="0"/>
              </a:rPr>
              <a:t>of the </a:t>
            </a:r>
            <a:r>
              <a:rPr altLang="en-US" baseline="0" sz="2700" lang="en-GB" u="none">
                <a:solidFill>
                  <a:srgbClr val="000000"/>
                </a:solidFill>
                <a:latin typeface="Times New Roman" pitchFamily="18" charset="0"/>
                <a:ea typeface="Times New Roman" pitchFamily="18" charset="0"/>
                <a:sym typeface="Arial" pitchFamily="0" charset="0"/>
              </a:rPr>
              <a:t>kidney</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Renal calculi</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Renal trauma</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Renal tumours</a:t>
            </a:r>
          </a:p>
          <a:p>
            <a:pPr algn="l" eaLnBrk="1" fontAlgn="base" hangingPunct="1" indent="-342900" latinLnBrk="1" lvl="0" marL="342900">
              <a:lnSpc>
                <a:spcPct val="80000"/>
              </a:lnSpc>
              <a:spcBef>
                <a:spcPct val="20000"/>
              </a:spcBef>
              <a:spcAft>
                <a:spcPct val="0"/>
              </a:spcAft>
              <a:buSzPct val="100000"/>
              <a:buFontTx/>
              <a:buNone/>
            </a:pPr>
            <a:r>
              <a:rPr altLang="en-US" baseline="0" sz="2700" lang="en-GB" u="none">
                <a:solidFill>
                  <a:srgbClr val="000000"/>
                </a:solidFill>
                <a:latin typeface="Times New Roman" pitchFamily="18" charset="0"/>
                <a:ea typeface="Times New Roman" pitchFamily="18" charset="0"/>
                <a:sym typeface="Arial" pitchFamily="0" charset="0"/>
              </a:rPr>
              <a:t>Kidney </a:t>
            </a:r>
            <a:r>
              <a:rPr altLang="en-US" baseline="0" sz="2700" lang="en-GB" u="none">
                <a:solidFill>
                  <a:srgbClr val="000000"/>
                </a:solidFill>
                <a:latin typeface="Times New Roman" pitchFamily="18" charset="0"/>
                <a:ea typeface="Times New Roman" pitchFamily="18" charset="0"/>
                <a:sym typeface="Arial" pitchFamily="0" charset="0"/>
              </a:rPr>
              <a:t>transplantation:</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Indication</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Pre-operative care</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Post-operative </a:t>
            </a:r>
            <a:r>
              <a:rPr altLang="en-US" baseline="0" sz="2700" lang="en-GB" u="none">
                <a:solidFill>
                  <a:srgbClr val="000000"/>
                </a:solidFill>
                <a:latin typeface="Times New Roman" pitchFamily="18" charset="0"/>
                <a:ea typeface="Times New Roman" pitchFamily="18" charset="0"/>
                <a:sym typeface="Arial" pitchFamily="0" charset="0"/>
              </a:rPr>
              <a:t>care</a:t>
            </a:r>
          </a:p>
          <a:p>
            <a:pPr algn="l" eaLnBrk="1" fontAlgn="base" hangingPunct="1" indent="-342900" lvl="0" marL="342900">
              <a:lnSpc>
                <a:spcPct val="80000"/>
              </a:lnSpc>
              <a:spcBef>
                <a:spcPct val="20000"/>
              </a:spcBef>
              <a:spcAft>
                <a:spcPct val="0"/>
              </a:spcAft>
              <a:buSzPct val="100000"/>
              <a:buFontTx/>
              <a:buChar char="•"/>
            </a:pPr>
            <a:r>
              <a:rPr altLang="en-US" baseline="0" sz="2700" lang="en-GB" u="none">
                <a:solidFill>
                  <a:srgbClr val="000000"/>
                </a:solidFill>
                <a:latin typeface="Times New Roman" pitchFamily="18" charset="0"/>
                <a:ea typeface="Times New Roman" pitchFamily="18" charset="0"/>
                <a:sym typeface="Arial" pitchFamily="0" charset="0"/>
              </a:rPr>
              <a:t>Conditions of the </a:t>
            </a:r>
            <a:r>
              <a:rPr altLang="en-US" baseline="0" sz="2700" lang="en-GB" u="none">
                <a:solidFill>
                  <a:srgbClr val="000000"/>
                </a:solidFill>
                <a:latin typeface="Times New Roman" pitchFamily="18" charset="0"/>
                <a:ea typeface="Times New Roman" pitchFamily="18" charset="0"/>
                <a:sym typeface="Arial" pitchFamily="0" charset="0"/>
              </a:rPr>
              <a:t>ureter :</a:t>
            </a:r>
            <a:r>
              <a:rPr altLang="en-US" baseline="0" sz="2700" lang="en-US" u="none">
                <a:solidFill>
                  <a:srgbClr val="000000"/>
                </a:solidFill>
                <a:latin typeface="Times New Roman" pitchFamily="18" charset="0"/>
                <a:ea typeface="Times New Roman" pitchFamily="18" charset="0"/>
                <a:sym typeface="Arial" pitchFamily="0" charset="0"/>
              </a:rPr>
              <a:t> </a:t>
            </a:r>
            <a:r>
              <a:rPr altLang="en-US" baseline="0" sz="2700" lang="en-GB" u="none">
                <a:solidFill>
                  <a:srgbClr val="000000"/>
                </a:solidFill>
                <a:latin typeface="Times New Roman" pitchFamily="18" charset="0"/>
                <a:ea typeface="Times New Roman" pitchFamily="18" charset="0"/>
                <a:sym typeface="Arial" pitchFamily="0" charset="0"/>
              </a:rPr>
              <a:t>Hydro nephrosis</a:t>
            </a:r>
          </a:p>
          <a:p>
            <a:pPr algn="l" eaLnBrk="1" fontAlgn="base" hangingPunct="1" indent="-342900" lvl="0" marL="342900">
              <a:lnSpc>
                <a:spcPct val="80000"/>
              </a:lnSpc>
              <a:spcBef>
                <a:spcPct val="20000"/>
              </a:spcBef>
              <a:spcAft>
                <a:spcPct val="0"/>
              </a:spcAft>
              <a:buSzPct val="100000"/>
              <a:buFontTx/>
              <a:buChar char="•"/>
            </a:pPr>
            <a:r>
              <a:rPr altLang="en-US" baseline="0" sz="2700" lang="en-GB" u="none">
                <a:solidFill>
                  <a:srgbClr val="000000"/>
                </a:solidFill>
                <a:latin typeface="Times New Roman" pitchFamily="18" charset="0"/>
                <a:ea typeface="Times New Roman" pitchFamily="18" charset="0"/>
                <a:sym typeface="Arial" pitchFamily="0" charset="0"/>
              </a:rPr>
              <a:t>Fistulae: </a:t>
            </a:r>
          </a:p>
          <a:p>
            <a:pPr algn="l" eaLnBrk="1" fontAlgn="base" hangingPunct="1" indent="-342900" latinLnBrk="1" lvl="0" marL="342900">
              <a:lnSpc>
                <a:spcPct val="80000"/>
              </a:lnSpc>
              <a:spcBef>
                <a:spcPct val="20000"/>
              </a:spcBef>
              <a:spcAft>
                <a:spcPct val="0"/>
              </a:spcAft>
              <a:buSzPct val="100000"/>
              <a:buFontTx/>
              <a:buNone/>
            </a:pPr>
            <a:r>
              <a:rPr altLang="en-US" baseline="0" sz="2700" lang="en-GB" u="none">
                <a:solidFill>
                  <a:srgbClr val="000000"/>
                </a:solidFill>
                <a:latin typeface="Times New Roman" pitchFamily="18" charset="0"/>
                <a:ea typeface="Times New Roman" pitchFamily="18" charset="0"/>
                <a:sym typeface="Arial" pitchFamily="0" charset="0"/>
              </a:rPr>
              <a:t>Conditions of the urinary bladder:</a:t>
            </a:r>
          </a:p>
          <a:p>
            <a:pPr algn="l" eaLnBrk="1" fontAlgn="base" hangingPunct="1" indent="-342900" lvl="0" marL="342900">
              <a:lnSpc>
                <a:spcPct val="80000"/>
              </a:lnSpc>
              <a:spcBef>
                <a:spcPct val="20000"/>
              </a:spcBef>
              <a:spcAft>
                <a:spcPct val="0"/>
              </a:spcAft>
              <a:buSzPct val="100000"/>
              <a:buFontTx/>
              <a:buChar char="•"/>
            </a:pPr>
            <a:r>
              <a:rPr altLang="en-US" baseline="0" sz="2700" lang="en-GB" u="none">
                <a:solidFill>
                  <a:srgbClr val="000000"/>
                </a:solidFill>
                <a:latin typeface="Times New Roman" pitchFamily="18" charset="0"/>
                <a:ea typeface="Times New Roman" pitchFamily="18" charset="0"/>
                <a:sym typeface="Arial" pitchFamily="0" charset="0"/>
              </a:rPr>
              <a:t>Neurogenic bladder</a:t>
            </a:r>
          </a:p>
          <a:p>
            <a:pPr algn="l" eaLnBrk="1" fontAlgn="base" hangingPunct="1" indent="-342900" lvl="0" marL="342900">
              <a:lnSpc>
                <a:spcPct val="80000"/>
              </a:lnSpc>
              <a:spcBef>
                <a:spcPct val="20000"/>
              </a:spcBef>
              <a:spcAft>
                <a:spcPct val="0"/>
              </a:spcAft>
              <a:buSzPct val="100000"/>
              <a:buFontTx/>
              <a:buChar char="•"/>
            </a:pPr>
            <a:r>
              <a:rPr altLang="en-US" baseline="0" sz="2700" lang="en-GB" u="none">
                <a:solidFill>
                  <a:srgbClr val="000000"/>
                </a:solidFill>
                <a:latin typeface="Times New Roman" pitchFamily="18" charset="0"/>
                <a:ea typeface="Times New Roman" pitchFamily="18" charset="0"/>
                <a:sym typeface="Arial" pitchFamily="0" charset="0"/>
              </a:rPr>
              <a:t>Diverticula</a:t>
            </a:r>
          </a:p>
          <a:p>
            <a:pPr algn="l" eaLnBrk="1" fontAlgn="base" hangingPunct="1" indent="-342900" lvl="0" marL="342900">
              <a:lnSpc>
                <a:spcPct val="80000"/>
              </a:lnSpc>
              <a:spcBef>
                <a:spcPct val="20000"/>
              </a:spcBef>
              <a:spcAft>
                <a:spcPct val="0"/>
              </a:spcAft>
              <a:buSzPct val="100000"/>
              <a:buFontTx/>
              <a:buChar char="•"/>
            </a:pPr>
            <a:r>
              <a:rPr altLang="en-US" baseline="0" sz="2700" lang="en-GB" u="none">
                <a:solidFill>
                  <a:srgbClr val="000000"/>
                </a:solidFill>
                <a:latin typeface="Times New Roman" pitchFamily="18" charset="0"/>
                <a:ea typeface="Times New Roman" pitchFamily="18" charset="0"/>
                <a:sym typeface="Arial" pitchFamily="0" charset="0"/>
              </a:rPr>
              <a:t>Inflammation</a:t>
            </a:r>
          </a:p>
          <a:p>
            <a:pPr algn="l" eaLnBrk="1" fontAlgn="base" hangingPunct="1" indent="-342900" lvl="0" marL="342900">
              <a:lnSpc>
                <a:spcPct val="80000"/>
              </a:lnSpc>
              <a:spcBef>
                <a:spcPct val="20000"/>
              </a:spcBef>
              <a:spcAft>
                <a:spcPct val="0"/>
              </a:spcAft>
              <a:buSzPct val="100000"/>
              <a:buFontTx/>
              <a:buChar char="•"/>
            </a:pPr>
            <a:r>
              <a:rPr altLang="en-US" baseline="0" sz="2700" lang="en-GB" u="none">
                <a:solidFill>
                  <a:srgbClr val="000000"/>
                </a:solidFill>
                <a:latin typeface="Times New Roman" pitchFamily="18" charset="0"/>
                <a:ea typeface="Times New Roman" pitchFamily="18" charset="0"/>
                <a:sym typeface="Arial" pitchFamily="0" charset="0"/>
              </a:rPr>
              <a:t>Tumours</a:t>
            </a:r>
          </a:p>
          <a:p>
            <a:pPr algn="l" eaLnBrk="1" fontAlgn="base" hangingPunct="1" indent="-342900" lvl="0" marL="342900">
              <a:lnSpc>
                <a:spcPct val="80000"/>
              </a:lnSpc>
              <a:spcBef>
                <a:spcPct val="20000"/>
              </a:spcBef>
              <a:spcAft>
                <a:spcPct val="0"/>
              </a:spcAft>
              <a:buSzPct val="100000"/>
              <a:buFontTx/>
              <a:buChar char="•"/>
            </a:pPr>
            <a:endParaRPr altLang="en-US" baseline="0" sz="2700" lang="en-US" u="none">
              <a:solidFill>
                <a:srgbClr val="000000"/>
              </a:solidFill>
              <a:latin typeface="Times New Roman" pitchFamily="18" charset="0"/>
              <a:ea typeface="Times New Roman" pitchFamily="18" charset="0"/>
              <a:sym typeface="Arial" pitchFamily="0" charset="0"/>
            </a:endParaRPr>
          </a:p>
        </p:txBody>
      </p:sp>
      <p:sp>
        <p:nvSpPr>
          <p:cNvPr id="104862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1">
  <p:cSld>
    <p:spTree>
      <p:nvGrpSpPr>
        <p:cNvPr id="357" name=""/>
        <p:cNvGrpSpPr/>
        <p:nvPr/>
      </p:nvGrpSpPr>
      <p:grpSpPr>
        <a:xfrm rot="0">
          <a:off x="0" y="0"/>
          <a:ext cx="0" cy="0"/>
          <a:chOff x="0" y="0"/>
          <a:chExt cx="0" cy="0"/>
        </a:xfrm>
      </p:grpSpPr>
      <p:sp>
        <p:nvSpPr>
          <p:cNvPr id="104869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30</a:t>
            </a:fld>
            <a:endParaRPr altLang="en-US" baseline="0" sz="1400" lang="es-MX" u="none">
              <a:solidFill>
                <a:srgbClr val="000000"/>
              </a:solidFill>
              <a:latin typeface="Arial" pitchFamily="0" charset="0"/>
              <a:sym typeface="Arial" pitchFamily="0" charset="0"/>
            </a:endParaRPr>
          </a:p>
        </p:txBody>
      </p:sp>
      <p:sp>
        <p:nvSpPr>
          <p:cNvPr id="1048697" name=""/>
          <p:cNvSpPr/>
          <p:nvPr>
            <p:ph type="title" sz="full" idx="4294967295"/>
          </p:nvPr>
        </p:nvSpPr>
        <p:spPr>
          <a:xfrm rot="0">
            <a:off x="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Color: Normal straw color or </a:t>
            </a:r>
            <a:r>
              <a:rPr altLang="en-US" baseline="0" sz="4000" lang="en-US" u="none">
                <a:solidFill>
                  <a:srgbClr val="000000"/>
                </a:solidFill>
                <a:latin typeface="Arial" pitchFamily="0" charset="0"/>
                <a:ea typeface="宋体" pitchFamily="0" charset="-122"/>
                <a:sym typeface="Arial" pitchFamily="0" charset="0"/>
              </a:rPr>
              <a:t>pale yellow to gold</a:t>
            </a:r>
            <a:r>
              <a:rPr altLang="en-US" baseline="0" sz="6000" lang="en-US" u="none">
                <a:solidFill>
                  <a:srgbClr val="000000"/>
                </a:solidFill>
                <a:latin typeface="Arial" pitchFamily="0" charset="0"/>
                <a:ea typeface="宋体" pitchFamily="0" charset="-122"/>
                <a:sym typeface="Arial" pitchFamily="0" charset="0"/>
              </a:rPr>
              <a:t>.</a:t>
            </a:r>
          </a:p>
        </p:txBody>
      </p:sp>
      <p:pic>
        <p:nvPicPr>
          <p:cNvPr id="2097157" name="" descr="Image result for american straw for animals"/>
          <p:cNvPicPr>
            <a:picLocks/>
          </p:cNvPicPr>
          <p:nvPr>
            <p:ph sz="full" idx="4294967295"/>
          </p:nvPr>
        </p:nvPicPr>
        <p:blipFill>
          <a:blip xmlns:r="http://schemas.openxmlformats.org/officeDocument/2006/relationships" r:embed="rId1"/>
          <a:srcRect l="0" t="0" r="0" b="0"/>
          <a:stretch>
            <a:fillRect/>
          </a:stretch>
        </p:blipFill>
        <p:spPr>
          <a:xfrm rot="0">
            <a:off x="1905000" y="2286000"/>
            <a:ext cx="6096000" cy="4067175"/>
          </a:xfrm>
          <a:prstGeom prst="rect"/>
          <a:noFill/>
          <a:ln>
            <a:noFill/>
          </a:ln>
        </p:spPr>
      </p:pic>
    </p:spTree>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showMasterSp="1">
  <p:cSld>
    <p:spTree>
      <p:nvGrpSpPr>
        <p:cNvPr id="623" name=""/>
        <p:cNvGrpSpPr/>
        <p:nvPr/>
      </p:nvGrpSpPr>
      <p:grpSpPr>
        <a:xfrm rot="0">
          <a:off x="0" y="0"/>
          <a:ext cx="0" cy="0"/>
          <a:chOff x="0" y="0"/>
          <a:chExt cx="0" cy="0"/>
        </a:xfrm>
      </p:grpSpPr>
      <p:sp>
        <p:nvSpPr>
          <p:cNvPr id="1049447"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48"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ctr" eaLnBrk="1" fontAlgn="base" hangingPunct="1" indent="-273050" latinLnBrk="1" lvl="0" marL="273050">
              <a:lnSpc>
                <a:spcPct val="80000"/>
              </a:lnSpc>
              <a:spcBef>
                <a:spcPct val="20000"/>
              </a:spcBef>
              <a:spcAft>
                <a:spcPct val="0"/>
              </a:spcAft>
              <a:buClr>
                <a:srgbClr val="FFFFFF"/>
              </a:buClr>
              <a:buSzPct val="100000"/>
              <a:buFontTx/>
              <a:buNone/>
            </a:pPr>
            <a:endParaRPr altLang="en-US" baseline="0" b="1" sz="3000" lang="en-US" u="sng">
              <a:solidFill>
                <a:srgbClr val="000000"/>
              </a:solidFill>
              <a:latin typeface="Arial" pitchFamily="0" charset="0"/>
              <a:ea typeface="宋体" pitchFamily="0" charset="-122"/>
              <a:sym typeface="Arial" pitchFamily="0" charset="0"/>
            </a:endParaRPr>
          </a:p>
          <a:p>
            <a:pPr algn="ctr" eaLnBrk="1" fontAlgn="base" hangingPunct="1" indent="-273050" latinLnBrk="1" lvl="0" marL="273050">
              <a:lnSpc>
                <a:spcPct val="8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OTHER MALE REPRODUCTIVE CONDITIONS</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1"/>
            </a:pPr>
            <a:r>
              <a:rPr altLang="en-US" baseline="0" b="1" sz="3000" lang="en-US" u="sng">
                <a:solidFill>
                  <a:srgbClr val="000000"/>
                </a:solidFill>
                <a:latin typeface="Arial" pitchFamily="0" charset="0"/>
                <a:ea typeface="宋体" pitchFamily="0" charset="-122"/>
                <a:sym typeface="Arial" pitchFamily="0" charset="0"/>
              </a:rPr>
              <a:t>PHIMOSIS: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It refers to the inability to retract the distal foreskin over the glans penis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It can be congenital, as a result of inflammation, infection or local trauma.</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Corrected by circumcision.</a:t>
            </a:r>
          </a:p>
          <a:p>
            <a:pPr algn="l" eaLnBrk="1" fontAlgn="base" hangingPunct="1" indent="-273050" latinLnBrk="1" lvl="0" marL="273050">
              <a:lnSpc>
                <a:spcPct val="80000"/>
              </a:lnSpc>
              <a:spcBef>
                <a:spcPct val="20000"/>
              </a:spcBef>
              <a:spcAft>
                <a:spcPct val="0"/>
              </a:spcAft>
              <a:buClr>
                <a:srgbClr val="FFFFFF"/>
              </a:buClr>
              <a:buSzPct val="100000"/>
              <a:buFontTx/>
              <a:buAutoNum type="arabicPeriod" startAt="2"/>
            </a:pPr>
            <a:r>
              <a:rPr altLang="en-US" baseline="0" b="1" sz="3000" lang="en-US" u="sng">
                <a:solidFill>
                  <a:srgbClr val="000000"/>
                </a:solidFill>
                <a:latin typeface="Arial" pitchFamily="0" charset="0"/>
                <a:ea typeface="宋体" pitchFamily="0" charset="-122"/>
                <a:sym typeface="Arial" pitchFamily="0" charset="0"/>
              </a:rPr>
              <a:t>PARAPHIMOSIS: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It occurs when the foreskin of an uncircumcised male cannot be pulled back over the head of the penis</a:t>
            </a:r>
          </a:p>
          <a:p>
            <a:pPr algn="l" eaLnBrk="1" fontAlgn="base" hangingPunct="1" indent="-273050" latinLnBrk="1" lvl="0" marL="273050">
              <a:lnSpc>
                <a:spcPct val="8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Its managed with manual reduction – where the glans is compressed to reduce its size and then its pushed back while simultaneously moving the prepuce forward.</a:t>
            </a:r>
          </a:p>
          <a:p>
            <a:pPr algn="l" eaLnBrk="1" fontAlgn="base" hangingPunct="1" indent="-273050" latinLnBrk="1" lvl="0" marL="273050">
              <a:lnSpc>
                <a:spcPct val="80000"/>
              </a:lnSpc>
              <a:spcBef>
                <a:spcPct val="20000"/>
              </a:spcBef>
              <a:spcAft>
                <a:spcPct val="0"/>
              </a:spcAft>
              <a:buClr>
                <a:srgbClr val="FFFFFF"/>
              </a:buClr>
              <a:buSzPct val="100000"/>
              <a:buFontTx/>
              <a:buNone/>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944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300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showMasterSp="1">
  <p:cSld>
    <p:spTree>
      <p:nvGrpSpPr>
        <p:cNvPr id="624" name=""/>
        <p:cNvGrpSpPr/>
        <p:nvPr/>
      </p:nvGrpSpPr>
      <p:grpSpPr>
        <a:xfrm rot="0">
          <a:off x="0" y="0"/>
          <a:ext cx="0" cy="0"/>
          <a:chOff x="0" y="0"/>
          <a:chExt cx="0" cy="0"/>
        </a:xfrm>
      </p:grpSpPr>
      <p:sp>
        <p:nvSpPr>
          <p:cNvPr id="1049450"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51"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90000"/>
              </a:lnSpc>
              <a:spcBef>
                <a:spcPct val="20000"/>
              </a:spcBef>
              <a:spcAft>
                <a:spcPct val="0"/>
              </a:spcAft>
              <a:buSzPct val="100000"/>
              <a:buFontTx/>
              <a:buAutoNum type="arabicPeriod" startAt="3"/>
            </a:pPr>
            <a:r>
              <a:rPr altLang="en-US" baseline="0" b="1" sz="3000" lang="en-US" u="sng">
                <a:solidFill>
                  <a:srgbClr val="000000"/>
                </a:solidFill>
                <a:latin typeface="Arial" pitchFamily="0" charset="0"/>
                <a:ea typeface="宋体" pitchFamily="0" charset="-122"/>
                <a:sym typeface="Arial" pitchFamily="0" charset="0"/>
              </a:rPr>
              <a:t>PRIAPISM</a:t>
            </a:r>
          </a:p>
          <a:p>
            <a:pPr algn="l" eaLnBrk="1" fontAlgn="base" hangingPunct="1" indent="-514350" latinLnBrk="1" lvl="0" marL="51435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Is prolonged, persistent penile erection without sexual desire resulting in pain.</a:t>
            </a:r>
          </a:p>
          <a:p>
            <a:pPr algn="l" eaLnBrk="1" fontAlgn="base" hangingPunct="1" indent="-514350" latinLnBrk="1" lvl="0" marL="51435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results from neural or vascular causes like spinal cord injury, leukemic cell infiltration, meds – alpha adrenergic blockers, anticoagulant medication injected into the penis to treat erectile dysfunction.</a:t>
            </a:r>
          </a:p>
          <a:p>
            <a:pPr algn="l" eaLnBrk="1" fontAlgn="base" hangingPunct="1" indent="-514350" latinLnBrk="1" lvl="0" marL="51435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is a urologic emergency because gangrene and impotence can result.</a:t>
            </a:r>
          </a:p>
          <a:p>
            <a:pPr algn="l" eaLnBrk="1" fontAlgn="base" hangingPunct="1" indent="-514350" latinLnBrk="1" lvl="0" marL="51435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Bed rest &amp; sedation.</a:t>
            </a:r>
          </a:p>
          <a:p>
            <a:pPr algn="l" eaLnBrk="1" fontAlgn="base" hangingPunct="1" indent="-514350" latinLnBrk="1" lvl="0" marL="51435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Aspiration of blood from corpora cavernosa.</a:t>
            </a:r>
          </a:p>
          <a:p>
            <a:pPr algn="l" eaLnBrk="1" fontAlgn="base" hangingPunct="1" indent="-514350" latinLnBrk="1" lvl="0" marL="51435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Surgical shunting of blood from corpora cavenosa to the venous system either saphenous vein or corpus spongiosum.</a:t>
            </a:r>
          </a:p>
        </p:txBody>
      </p:sp>
      <p:sp>
        <p:nvSpPr>
          <p:cNvPr id="104945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301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showMasterSp="1">
  <p:cSld>
    <p:spTree>
      <p:nvGrpSpPr>
        <p:cNvPr id="625" name=""/>
        <p:cNvGrpSpPr/>
        <p:nvPr/>
      </p:nvGrpSpPr>
      <p:grpSpPr>
        <a:xfrm rot="0">
          <a:off x="0" y="0"/>
          <a:ext cx="0" cy="0"/>
          <a:chOff x="0" y="0"/>
          <a:chExt cx="0" cy="0"/>
        </a:xfrm>
      </p:grpSpPr>
      <p:sp>
        <p:nvSpPr>
          <p:cNvPr id="1049453"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54" name=""/>
          <p:cNvSpPr/>
          <p:nvPr>
            <p:ph sz="full" idx="1"/>
          </p:nvPr>
        </p:nvSpPr>
        <p:spPr>
          <a:xfrm rot="0">
            <a:off x="0" y="0"/>
            <a:ext cx="9144000" cy="6858000"/>
          </a:xfrm>
          <a:prstGeom prst="rect"/>
          <a:noFill/>
          <a:ln>
            <a:noFill/>
          </a:ln>
        </p:spPr>
        <p:txBody>
          <a:bodyPr anchor="ctr"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14350" latinLnBrk="1" lvl="0" marL="514350">
              <a:lnSpc>
                <a:spcPct val="100000"/>
              </a:lnSpc>
              <a:spcBef>
                <a:spcPct val="20000"/>
              </a:spcBef>
              <a:spcAft>
                <a:spcPct val="0"/>
              </a:spcAft>
              <a:buSzPct val="100000"/>
              <a:buFontTx/>
              <a:buAutoNum type="arabicPeriod" startAt="4"/>
            </a:pPr>
            <a:r>
              <a:rPr altLang="en-US" baseline="0" b="1" sz="2400" lang="en-US" u="sng">
                <a:solidFill>
                  <a:srgbClr val="000000"/>
                </a:solidFill>
                <a:latin typeface="Arial" pitchFamily="0" charset="0"/>
                <a:ea typeface="宋体" pitchFamily="0" charset="-122"/>
                <a:sym typeface="Arial" pitchFamily="0" charset="0"/>
              </a:rPr>
              <a:t>balanitis: </a:t>
            </a:r>
            <a:r>
              <a:rPr altLang="en-US" baseline="0" sz="2400" lang="en-US" u="none">
                <a:solidFill>
                  <a:srgbClr val="000000"/>
                </a:solidFill>
                <a:latin typeface="Arial" pitchFamily="0" charset="0"/>
                <a:ea typeface="宋体" pitchFamily="0" charset="-122"/>
                <a:sym typeface="Arial" pitchFamily="0" charset="0"/>
              </a:rPr>
              <a:t>inflammation of the glans penis, usually associated with tightness of the foreskin</a:t>
            </a:r>
          </a:p>
          <a:p>
            <a:pPr algn="l" eaLnBrk="1" fontAlgn="base" hangingPunct="1" indent="-514350" latinLnBrk="1" lvl="0" marL="514350">
              <a:lnSpc>
                <a:spcPct val="100000"/>
              </a:lnSpc>
              <a:spcBef>
                <a:spcPct val="20000"/>
              </a:spcBef>
              <a:spcAft>
                <a:spcPct val="0"/>
              </a:spcAft>
              <a:buSzPct val="100000"/>
              <a:buFontTx/>
              <a:buAutoNum type="arabicPeriod" startAt="4"/>
            </a:pPr>
            <a:r>
              <a:rPr altLang="en-US" baseline="0" b="1" sz="2400" lang="en-US" u="sng">
                <a:solidFill>
                  <a:srgbClr val="000000"/>
                </a:solidFill>
                <a:latin typeface="Arial" pitchFamily="0" charset="0"/>
                <a:ea typeface="宋体" pitchFamily="0" charset="-122"/>
                <a:sym typeface="Arial" pitchFamily="0" charset="0"/>
              </a:rPr>
              <a:t>Varicocele:</a:t>
            </a:r>
            <a:r>
              <a:rPr altLang="en-US" baseline="0" sz="2400" lang="en-US" u="none">
                <a:solidFill>
                  <a:srgbClr val="000000"/>
                </a:solidFill>
                <a:latin typeface="Arial" pitchFamily="0" charset="0"/>
                <a:ea typeface="宋体" pitchFamily="0" charset="-122"/>
                <a:sym typeface="Arial" pitchFamily="0" charset="0"/>
              </a:rPr>
              <a:t> is abnormal dilation of the veins of the pampiniform plexus in the scrotum. It is corrected surgically and the patient has scrotal support.</a:t>
            </a:r>
          </a:p>
          <a:p>
            <a:pPr algn="l" eaLnBrk="1" fontAlgn="base" hangingPunct="1" indent="-514350" latinLnBrk="1" lvl="0" marL="514350">
              <a:lnSpc>
                <a:spcPct val="100000"/>
              </a:lnSpc>
              <a:spcBef>
                <a:spcPct val="20000"/>
              </a:spcBef>
              <a:spcAft>
                <a:spcPct val="0"/>
              </a:spcAft>
              <a:buSzPct val="100000"/>
              <a:buFontTx/>
              <a:buAutoNum type="arabicPeriod" startAt="4"/>
            </a:pPr>
            <a:r>
              <a:rPr altLang="en-US" baseline="0" b="1" sz="2400" lang="en-US" u="sng">
                <a:solidFill>
                  <a:srgbClr val="000000"/>
                </a:solidFill>
                <a:latin typeface="Arial" pitchFamily="0" charset="0"/>
                <a:ea typeface="宋体" pitchFamily="0" charset="-122"/>
                <a:sym typeface="Arial" pitchFamily="0" charset="0"/>
              </a:rPr>
              <a:t>Hydrocele: </a:t>
            </a:r>
            <a:r>
              <a:rPr altLang="en-US" baseline="0" sz="2400" lang="en-US" u="none">
                <a:solidFill>
                  <a:srgbClr val="000000"/>
                </a:solidFill>
                <a:latin typeface="Arial" pitchFamily="0" charset="0"/>
                <a:ea typeface="宋体" pitchFamily="0" charset="-122"/>
                <a:sym typeface="Arial" pitchFamily="0" charset="0"/>
              </a:rPr>
              <a:t>is a collection of fluid in the tunica vaginalis of the testis. It is differentiated from a hernia by transillumination, a hydrocele transmits light while a hernia does not.</a:t>
            </a:r>
          </a:p>
          <a:p>
            <a:pPr algn="l" eaLnBrk="1" fontAlgn="base" hangingPunct="1" indent="-514350" latinLnBrk="1" lvl="0" marL="5143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Treatment is only necessary if the hydrocele becomes tense and compromises circulation or if large and uncomfortable. It is surgically corrected.</a:t>
            </a:r>
          </a:p>
          <a:p>
            <a:pPr algn="l" eaLnBrk="1" fontAlgn="base" hangingPunct="1" indent="-514350" latinLnBrk="1" lvl="0" marL="514350">
              <a:lnSpc>
                <a:spcPct val="100000"/>
              </a:lnSpc>
              <a:spcBef>
                <a:spcPct val="20000"/>
              </a:spcBef>
              <a:spcAft>
                <a:spcPct val="0"/>
              </a:spcAft>
              <a:buSzPct val="100000"/>
              <a:buFontTx/>
              <a:buAutoNum type="arabicPeriod" startAt="7"/>
            </a:pPr>
            <a:r>
              <a:rPr altLang="en-US" baseline="0" b="1" sz="2400" lang="en-US" u="sng">
                <a:solidFill>
                  <a:srgbClr val="000000"/>
                </a:solidFill>
                <a:latin typeface="Arial" pitchFamily="0" charset="0"/>
                <a:ea typeface="宋体" pitchFamily="0" charset="-122"/>
                <a:sym typeface="Arial" pitchFamily="0" charset="0"/>
              </a:rPr>
              <a:t>Torsion of the testes:</a:t>
            </a:r>
            <a:r>
              <a:rPr altLang="en-US" baseline="0" sz="2400" lang="en-US" u="none">
                <a:solidFill>
                  <a:srgbClr val="000000"/>
                </a:solidFill>
                <a:latin typeface="Arial" pitchFamily="0" charset="0"/>
                <a:ea typeface="宋体" pitchFamily="0" charset="-122"/>
                <a:sym typeface="Arial" pitchFamily="0" charset="0"/>
              </a:rPr>
              <a:t> common in young boys and adolescents.</a:t>
            </a:r>
          </a:p>
          <a:p>
            <a:pPr algn="l" eaLnBrk="1" fontAlgn="base" hangingPunct="1" indent="-514350" latinLnBrk="1" lvl="0" marL="514350">
              <a:lnSpc>
                <a:spcPct val="100000"/>
              </a:lnSpc>
              <a:spcBef>
                <a:spcPct val="20000"/>
              </a:spcBef>
              <a:spcAft>
                <a:spcPct val="0"/>
              </a:spcAft>
              <a:buSzPct val="100000"/>
              <a:buFontTx/>
              <a:buChar char="•"/>
            </a:pPr>
            <a:r>
              <a:rPr altLang="en-US" baseline="0" sz="2400" lang="en-US" u="none">
                <a:solidFill>
                  <a:srgbClr val="000000"/>
                </a:solidFill>
                <a:latin typeface="Arial" pitchFamily="0" charset="0"/>
                <a:ea typeface="宋体" pitchFamily="0" charset="-122"/>
                <a:sym typeface="Arial" pitchFamily="0" charset="0"/>
              </a:rPr>
              <a:t>There is twisting of the spermatic cord resulting in cutting off of blood supply to the testis and within two hours the testis is ischaemic and if nothing is done it becomes necrotic.</a:t>
            </a:r>
          </a:p>
        </p:txBody>
      </p:sp>
      <p:sp>
        <p:nvSpPr>
          <p:cNvPr id="104945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302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showMasterSp="1">
  <p:cSld>
    <p:spTree>
      <p:nvGrpSpPr>
        <p:cNvPr id="626" name=""/>
        <p:cNvGrpSpPr/>
        <p:nvPr/>
      </p:nvGrpSpPr>
      <p:grpSpPr>
        <a:xfrm rot="0">
          <a:off x="0" y="0"/>
          <a:ext cx="0" cy="0"/>
          <a:chOff x="0" y="0"/>
          <a:chExt cx="0" cy="0"/>
        </a:xfrm>
      </p:grpSpPr>
      <p:sp>
        <p:nvSpPr>
          <p:cNvPr id="1049456" name=""/>
          <p:cNvSpPr/>
          <p:nvPr>
            <p:ph type="title" sz="full" idx="0"/>
          </p:nvPr>
        </p:nvSpPr>
        <p:spPr>
          <a:xfrm rot="0">
            <a:off x="457200" y="0"/>
            <a:ext cx="8229600" cy="4603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9457"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It presents with sudden pain and scrotal swelling.</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Urgent untwisting of spermatic cord and immobilization of the testis is done.</a:t>
            </a:r>
          </a:p>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Cryptochidism</a:t>
            </a:r>
          </a:p>
          <a:p>
            <a:pPr algn="l" eaLnBrk="1" fontAlgn="base" hangingPunct="1" indent="-342900" latinLnBrk="1"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Undesceded testes. It is desceded to the scrotum. The prodecure is called </a:t>
            </a:r>
            <a:r>
              <a:rPr altLang="en-US" baseline="0" b="1" lang="en-US" u="none">
                <a:solidFill>
                  <a:srgbClr val="000000"/>
                </a:solidFill>
                <a:latin typeface="Arial" pitchFamily="0" charset="0"/>
                <a:ea typeface="宋体" pitchFamily="0" charset="-122"/>
                <a:sym typeface="Arial" pitchFamily="0" charset="0"/>
              </a:rPr>
              <a:t>orchidopexy</a:t>
            </a:r>
          </a:p>
        </p:txBody>
      </p:sp>
      <p:sp>
        <p:nvSpPr>
          <p:cNvPr id="104945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303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1">
  <p:cSld>
    <p:spTree>
      <p:nvGrpSpPr>
        <p:cNvPr id="358" name=""/>
        <p:cNvGrpSpPr/>
        <p:nvPr/>
      </p:nvGrpSpPr>
      <p:grpSpPr>
        <a:xfrm rot="0">
          <a:off x="0" y="0"/>
          <a:ext cx="0" cy="0"/>
          <a:chOff x="0" y="0"/>
          <a:chExt cx="0" cy="0"/>
        </a:xfrm>
      </p:grpSpPr>
      <p:sp>
        <p:nvSpPr>
          <p:cNvPr id="104869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31</a:t>
            </a:fld>
            <a:endParaRPr altLang="en-US" baseline="0" sz="1400" lang="es-MX" u="none">
              <a:solidFill>
                <a:srgbClr val="000000"/>
              </a:solidFill>
              <a:latin typeface="Arial" pitchFamily="0" charset="0"/>
              <a:sym typeface="Arial" pitchFamily="0" charset="0"/>
            </a:endParaRPr>
          </a:p>
        </p:txBody>
      </p:sp>
      <p:sp>
        <p:nvSpPr>
          <p:cNvPr id="1048699" name=""/>
          <p:cNvSpPr/>
          <p:nvPr>
            <p:ph sz="full" idx="4294967295"/>
          </p:nvPr>
        </p:nvSpPr>
        <p:spPr>
          <a:xfrm rot="0">
            <a:off x="0" y="609600"/>
            <a:ext cx="8839200" cy="55165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Smell:- Urine smells, but should not be noticeable. Abnormal????</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Appearance:- Clear. Turbid in some conditions candidiasis, mucous from vagina, blood cells, crystals, </a:t>
            </a:r>
          </a:p>
        </p:txBody>
      </p:sp>
      <p:pic>
        <p:nvPicPr>
          <p:cNvPr id="2097158" name="" descr="Image result for clear and turbid urine"/>
          <p:cNvPicPr>
            <a:picLocks/>
          </p:cNvPicPr>
          <p:nvPr/>
        </p:nvPicPr>
        <p:blipFill>
          <a:blip xmlns:r="http://schemas.openxmlformats.org/officeDocument/2006/relationships" r:embed="rId1"/>
          <a:srcRect l="0" t="0" r="0" b="0"/>
          <a:stretch>
            <a:fillRect/>
          </a:stretch>
        </p:blipFill>
        <p:spPr>
          <a:xfrm rot="0">
            <a:off x="1905000" y="3200400"/>
            <a:ext cx="5867400" cy="3373437"/>
          </a:xfrm>
          <a:prstGeom prst="rect"/>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1">
  <p:cSld>
    <p:spTree>
      <p:nvGrpSpPr>
        <p:cNvPr id="359" name=""/>
        <p:cNvGrpSpPr/>
        <p:nvPr/>
      </p:nvGrpSpPr>
      <p:grpSpPr>
        <a:xfrm rot="0">
          <a:off x="0" y="0"/>
          <a:ext cx="0" cy="0"/>
          <a:chOff x="0" y="0"/>
          <a:chExt cx="0" cy="0"/>
        </a:xfrm>
      </p:grpSpPr>
      <p:sp>
        <p:nvSpPr>
          <p:cNvPr id="104870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URINALYSIS, CULTURE, MICROSCOPY</a:t>
            </a:r>
          </a:p>
        </p:txBody>
      </p:sp>
      <p:sp>
        <p:nvSpPr>
          <p:cNvPr id="1048701" name=""/>
          <p:cNvSpPr/>
          <p:nvPr>
            <p:ph sz="full" idx="1"/>
          </p:nvPr>
        </p:nvSpPr>
        <p:spPr>
          <a:xfrm rot="0">
            <a:off x="0" y="1524000"/>
            <a:ext cx="9144000" cy="46021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宋体" pitchFamily="0" charset="-122"/>
                <a:sym typeface="Arial" pitchFamily="0" charset="0"/>
              </a:rPr>
              <a:t>Specific gravity:-Measure of dissolved solutes. Low in Diabetes Inspidus and high in DM, Acute Renal Failure and excess medications</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宋体" pitchFamily="0" charset="-122"/>
                <a:sym typeface="Arial" pitchFamily="0" charset="0"/>
              </a:rPr>
              <a:t>Osmolarity:- Decreases in D. Inspidus.</a:t>
            </a:r>
            <a:r>
              <a:rPr altLang="en-US" baseline="0" b="1" sz="2800" lang="en-US" u="none">
                <a:solidFill>
                  <a:srgbClr val="000000"/>
                </a:solidFill>
                <a:latin typeface="Arial" pitchFamily="0" charset="0"/>
                <a:ea typeface="宋体" pitchFamily="0" charset="-122"/>
                <a:sym typeface="Arial" pitchFamily="0" charset="0"/>
              </a:rPr>
              <a:t> M</a:t>
            </a:r>
            <a:r>
              <a:rPr altLang="en-US" baseline="0" sz="2800" lang="en-US" u="none">
                <a:solidFill>
                  <a:srgbClr val="000000"/>
                </a:solidFill>
                <a:latin typeface="Arial" pitchFamily="0" charset="0"/>
                <a:ea typeface="宋体" pitchFamily="0" charset="-122"/>
                <a:sym typeface="Arial" pitchFamily="0" charset="0"/>
              </a:rPr>
              <a:t>ost accurate measure of the kidneys’ ability to concentrate urine. This shows the concentrating ability of the kidneys </a:t>
            </a:r>
          </a:p>
          <a:p>
            <a:pPr algn="l" eaLnBrk="1" fontAlgn="base" hangingPunct="1" indent="-342900" lvl="0" marL="342900">
              <a:lnSpc>
                <a:spcPct val="100000"/>
              </a:lnSpc>
              <a:spcBef>
                <a:spcPct val="20000"/>
              </a:spcBef>
              <a:spcAft>
                <a:spcPct val="0"/>
              </a:spcAft>
              <a:buSzPct val="100000"/>
              <a:buFontTx/>
              <a:buChar char="•"/>
            </a:pPr>
            <a:r>
              <a:rPr altLang="en-US" baseline="0" sz="2800" lang="en-US" u="none">
                <a:solidFill>
                  <a:srgbClr val="000000"/>
                </a:solidFill>
                <a:latin typeface="Arial" pitchFamily="0" charset="0"/>
                <a:ea typeface="宋体" pitchFamily="0" charset="-122"/>
                <a:sym typeface="Arial" pitchFamily="0" charset="0"/>
              </a:rPr>
              <a:t>pH: Measure of H</a:t>
            </a:r>
            <a:r>
              <a:rPr altLang="en-US" baseline="30000" sz="2800" lang="en-US" u="none">
                <a:solidFill>
                  <a:srgbClr val="000000"/>
                </a:solidFill>
                <a:latin typeface="Arial" pitchFamily="0" charset="0"/>
                <a:ea typeface="宋体" pitchFamily="0" charset="-122"/>
                <a:sym typeface="Arial" pitchFamily="0" charset="0"/>
              </a:rPr>
              <a:t>+</a:t>
            </a:r>
            <a:r>
              <a:rPr altLang="en-US" baseline="0" sz="2800" lang="en-US" u="none">
                <a:solidFill>
                  <a:srgbClr val="000000"/>
                </a:solidFill>
                <a:latin typeface="Arial" pitchFamily="0" charset="0"/>
                <a:ea typeface="宋体" pitchFamily="0" charset="-122"/>
                <a:sym typeface="Arial" pitchFamily="0" charset="0"/>
              </a:rPr>
              <a:t> concentration. Depends on diet. Normal is 7.3 to 7.8. Decreases in renal diseases and non-vegetarian diet, high in vegetarians. </a:t>
            </a:r>
          </a:p>
        </p:txBody>
      </p:sp>
      <p:sp>
        <p:nvSpPr>
          <p:cNvPr id="104870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32</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1">
  <p:cSld>
    <p:spTree>
      <p:nvGrpSpPr>
        <p:cNvPr id="360" name=""/>
        <p:cNvGrpSpPr/>
        <p:nvPr/>
      </p:nvGrpSpPr>
      <p:grpSpPr>
        <a:xfrm rot="0">
          <a:off x="0" y="0"/>
          <a:ext cx="0" cy="0"/>
          <a:chOff x="0" y="0"/>
          <a:chExt cx="0" cy="0"/>
        </a:xfrm>
      </p:grpSpPr>
      <p:sp>
        <p:nvSpPr>
          <p:cNvPr id="104870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33</a:t>
            </a:fld>
            <a:endParaRPr altLang="en-US" baseline="0" sz="1400" lang="en-US" u="none">
              <a:solidFill>
                <a:srgbClr val="000000"/>
              </a:solidFill>
              <a:latin typeface="Arial" pitchFamily="0" charset="0"/>
              <a:sym typeface="Arial" pitchFamily="0" charset="0"/>
            </a:endParaRPr>
          </a:p>
        </p:txBody>
      </p:sp>
      <p:sp>
        <p:nvSpPr>
          <p:cNvPr id="1048704" name=""/>
          <p:cNvSpPr/>
          <p:nvPr>
            <p:ph sz="full" idx="4294967295"/>
          </p:nvPr>
        </p:nvSpPr>
        <p:spPr>
          <a:xfrm rot="0">
            <a:off x="0" y="373062"/>
            <a:ext cx="8763000" cy="6484937"/>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Urine culture determines whether bacteria are present in urine, their strains and concentration.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Urine culture &amp; sensitivity also identifies the antimicrobial best suited.</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Urine is examined for:-</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Hematuria (RBCs in urine), white boold cells, pus (pyuria) and bacteria (bacteriuria)</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Presence of glucose(glucosuria),proteins(proteinuria) and ketone bodies(ketonuria)</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1">
  <p:cSld>
    <p:spTree>
      <p:nvGrpSpPr>
        <p:cNvPr id="361" name=""/>
        <p:cNvGrpSpPr/>
        <p:nvPr/>
      </p:nvGrpSpPr>
      <p:grpSpPr>
        <a:xfrm rot="0">
          <a:off x="0" y="0"/>
          <a:ext cx="0" cy="0"/>
          <a:chOff x="0" y="0"/>
          <a:chExt cx="0" cy="0"/>
        </a:xfrm>
      </p:grpSpPr>
      <p:sp>
        <p:nvSpPr>
          <p:cNvPr id="104870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06" name=""/>
          <p:cNvSpPr/>
          <p:nvPr>
            <p:ph sz="full" idx="1"/>
          </p:nvPr>
        </p:nvSpPr>
        <p:spPr>
          <a:xfrm rot="0">
            <a:off x="457200" y="533400"/>
            <a:ext cx="8229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b="1" lang="en-US" u="sng">
                <a:solidFill>
                  <a:srgbClr val="000000"/>
                </a:solidFill>
                <a:latin typeface="Times New Roman" pitchFamily="18" charset="0"/>
                <a:ea typeface="Times New Roman" pitchFamily="18" charset="0"/>
                <a:sym typeface="Arial" pitchFamily="0" charset="0"/>
              </a:rPr>
              <a:t>RENAL FUNCTION TESTS</a:t>
            </a:r>
            <a:r>
              <a:rPr altLang="en-US" baseline="0" lang="en-US" u="sng">
                <a:solidFill>
                  <a:srgbClr val="000000"/>
                </a:solidFill>
                <a:latin typeface="Arial" pitchFamily="0" charset="0"/>
                <a:ea typeface="宋体" pitchFamily="0" charset="-122"/>
                <a:sym typeface="Arial" pitchFamily="0" charset="0"/>
              </a:rPr>
              <a:t>:</a:t>
            </a:r>
          </a:p>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lang="en-US" u="none">
                <a:solidFill>
                  <a:srgbClr val="000000"/>
                </a:solidFill>
                <a:latin typeface="Arial" pitchFamily="0" charset="0"/>
                <a:ea typeface="宋体" pitchFamily="0" charset="-122"/>
                <a:sym typeface="Arial" pitchFamily="0" charset="0"/>
              </a:rPr>
              <a:t>They are used to evaluate the severity of kidney disease and assess the status of the patients kidney function. They include: </a:t>
            </a:r>
          </a:p>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b="1" i="1" lang="en-US" u="sng">
                <a:solidFill>
                  <a:srgbClr val="000000"/>
                </a:solidFill>
                <a:latin typeface="Arial" pitchFamily="0" charset="0"/>
                <a:ea typeface="宋体" pitchFamily="0" charset="-122"/>
                <a:sym typeface="Arial" pitchFamily="0" charset="0"/>
              </a:rPr>
              <a:t>Renal concentration tests</a:t>
            </a:r>
          </a:p>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b="1" lang="en-US" u="sng">
                <a:solidFill>
                  <a:srgbClr val="000000"/>
                </a:solidFill>
                <a:latin typeface="Arial" pitchFamily="0" charset="0"/>
                <a:ea typeface="宋体" pitchFamily="0" charset="-122"/>
                <a:sym typeface="Arial" pitchFamily="0" charset="0"/>
              </a:rPr>
              <a:t>specific gravity</a:t>
            </a:r>
            <a:r>
              <a:rPr altLang="en-US" baseline="0" lang="en-US" u="none">
                <a:solidFill>
                  <a:srgbClr val="000000"/>
                </a:solidFill>
                <a:latin typeface="Arial" pitchFamily="0" charset="0"/>
                <a:ea typeface="宋体" pitchFamily="0" charset="-122"/>
                <a:sym typeface="Arial" pitchFamily="0" charset="0"/>
              </a:rPr>
              <a:t>: measurement of kidneys ability to concentrate urine. It compares weight of urine and that of distilled water which is </a:t>
            </a:r>
            <a:r>
              <a:rPr altLang="en-US" baseline="0" b="1" lang="en-US" u="none">
                <a:solidFill>
                  <a:srgbClr val="000000"/>
                </a:solidFill>
                <a:latin typeface="Arial" pitchFamily="0" charset="0"/>
                <a:ea typeface="宋体" pitchFamily="0" charset="-122"/>
                <a:sym typeface="Arial" pitchFamily="0" charset="0"/>
              </a:rPr>
              <a:t>1.000</a:t>
            </a:r>
          </a:p>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lang="en-US" u="none">
                <a:solidFill>
                  <a:srgbClr val="000000"/>
                </a:solidFill>
                <a:latin typeface="Arial" pitchFamily="0" charset="0"/>
                <a:ea typeface="宋体" pitchFamily="0" charset="-122"/>
                <a:sym typeface="Arial" pitchFamily="0" charset="0"/>
              </a:rPr>
              <a:t>-Normal specific gravity range for urine is </a:t>
            </a:r>
          </a:p>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b="1" lang="en-US" u="none">
                <a:solidFill>
                  <a:srgbClr val="000000"/>
                </a:solidFill>
                <a:latin typeface="Arial" pitchFamily="0" charset="0"/>
                <a:ea typeface="宋体" pitchFamily="0" charset="-122"/>
                <a:sym typeface="Arial" pitchFamily="0" charset="0"/>
              </a:rPr>
              <a:t>                        </a:t>
            </a:r>
            <a:r>
              <a:rPr altLang="en-US" baseline="0" b="1" lang="en-US" u="none">
                <a:solidFill>
                  <a:srgbClr val="FF0000"/>
                </a:solidFill>
                <a:latin typeface="Arial" pitchFamily="0" charset="0"/>
                <a:ea typeface="宋体" pitchFamily="0" charset="-122"/>
                <a:sym typeface="Arial" pitchFamily="0" charset="0"/>
              </a:rPr>
              <a:t>1.010    to    1.025</a:t>
            </a:r>
          </a:p>
          <a:p>
            <a:pPr algn="l" eaLnBrk="1" fontAlgn="base" hangingPunct="1" indent="-273050" latinLnBrk="1" lvl="0" marL="273050">
              <a:lnSpc>
                <a:spcPct val="90000"/>
              </a:lnSpc>
              <a:spcBef>
                <a:spcPct val="20000"/>
              </a:spcBef>
              <a:spcAft>
                <a:spcPct val="0"/>
              </a:spcAft>
              <a:buClr>
                <a:srgbClr val="FFFFFF"/>
              </a:buClr>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273050" latinLnBrk="1" lvl="0" marL="273050">
              <a:lnSpc>
                <a:spcPct val="90000"/>
              </a:lnSpc>
              <a:spcBef>
                <a:spcPct val="20000"/>
              </a:spcBef>
              <a:spcAft>
                <a:spcPct val="0"/>
              </a:spcAft>
              <a:buClr>
                <a:srgbClr val="FFFFFF"/>
              </a:buClr>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273050" lvl="0" marL="27305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0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1">
  <p:cSld>
    <p:spTree>
      <p:nvGrpSpPr>
        <p:cNvPr id="362" name=""/>
        <p:cNvGrpSpPr/>
        <p:nvPr/>
      </p:nvGrpSpPr>
      <p:grpSpPr>
        <a:xfrm rot="0">
          <a:off x="0" y="0"/>
          <a:ext cx="0" cy="0"/>
          <a:chOff x="0" y="0"/>
          <a:chExt cx="0" cy="0"/>
        </a:xfrm>
      </p:grpSpPr>
      <p:sp>
        <p:nvSpPr>
          <p:cNvPr id="104870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09" name=""/>
          <p:cNvSpPr/>
          <p:nvPr>
            <p:ph sz="full" idx="1"/>
          </p:nvPr>
        </p:nvSpPr>
        <p:spPr>
          <a:xfrm rot="0">
            <a:off x="0" y="152400"/>
            <a:ext cx="8686800" cy="6705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It depends on hydration status of the individual</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When fluid intake reduces, specific  gravity increases and the vice versa is true.</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Causes of low specific gravity of urine includes:                   </a:t>
            </a:r>
            <a:r>
              <a:rPr altLang="en-US" baseline="0" b="1" sz="3000" i="1" lang="en-US" u="none">
                <a:solidFill>
                  <a:srgbClr val="000000"/>
                </a:solidFill>
                <a:latin typeface="Arial" pitchFamily="0" charset="0"/>
                <a:ea typeface="宋体" pitchFamily="0" charset="-122"/>
                <a:sym typeface="Arial" pitchFamily="0" charset="0"/>
              </a:rPr>
              <a:t>diabetes inspidus, </a:t>
            </a:r>
          </a:p>
          <a:p>
            <a:pPr algn="l" eaLnBrk="1" fontAlgn="base" hangingPunct="1" indent="-342900" latinLnBrk="1" lvl="0" marL="342900">
              <a:lnSpc>
                <a:spcPct val="90000"/>
              </a:lnSpc>
              <a:spcBef>
                <a:spcPct val="20000"/>
              </a:spcBef>
              <a:spcAft>
                <a:spcPct val="0"/>
              </a:spcAft>
              <a:buSzPct val="100000"/>
              <a:buFontTx/>
              <a:buNone/>
            </a:pPr>
            <a:r>
              <a:rPr altLang="en-US" baseline="0" b="1" sz="3000" i="1" lang="en-US" u="none">
                <a:solidFill>
                  <a:srgbClr val="000000"/>
                </a:solidFill>
                <a:latin typeface="Arial" pitchFamily="0" charset="0"/>
                <a:ea typeface="宋体" pitchFamily="0" charset="-122"/>
                <a:sym typeface="Arial" pitchFamily="0" charset="0"/>
              </a:rPr>
              <a:t>   glomerulonephritis,</a:t>
            </a:r>
          </a:p>
          <a:p>
            <a:pPr algn="l" eaLnBrk="1" fontAlgn="base" hangingPunct="1" indent="-342900" latinLnBrk="1" lvl="0" marL="342900">
              <a:lnSpc>
                <a:spcPct val="90000"/>
              </a:lnSpc>
              <a:spcBef>
                <a:spcPct val="20000"/>
              </a:spcBef>
              <a:spcAft>
                <a:spcPct val="0"/>
              </a:spcAft>
              <a:buSzPct val="100000"/>
              <a:buFontTx/>
              <a:buNone/>
            </a:pPr>
            <a:r>
              <a:rPr altLang="en-US" baseline="0" b="1" sz="3000" i="1" lang="en-US" u="none">
                <a:solidFill>
                  <a:srgbClr val="000000"/>
                </a:solidFill>
                <a:latin typeface="Arial" pitchFamily="0" charset="0"/>
                <a:ea typeface="宋体" pitchFamily="0" charset="-122"/>
                <a:sym typeface="Arial" pitchFamily="0" charset="0"/>
              </a:rPr>
              <a:t>   severe renal damage</a:t>
            </a:r>
          </a:p>
          <a:p>
            <a:pPr algn="l" eaLnBrk="1" fontAlgn="base" hangingPunct="1" indent="-342900" latinLnBrk="1" lvl="0" marL="342900">
              <a:lnSpc>
                <a:spcPct val="90000"/>
              </a:lnSpc>
              <a:spcBef>
                <a:spcPct val="20000"/>
              </a:spcBef>
              <a:spcAft>
                <a:spcPct val="0"/>
              </a:spcAft>
              <a:buSzPct val="100000"/>
              <a:buFontTx/>
              <a:buNone/>
            </a:pPr>
            <a:endParaRPr altLang="en-US" baseline="0" b="1" sz="3000" i="1"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Causes of increased specific gravity includes: </a:t>
            </a:r>
            <a:r>
              <a:rPr altLang="en-US" baseline="0" b="1" sz="3000" i="1" lang="en-US" u="none">
                <a:solidFill>
                  <a:srgbClr val="000000"/>
                </a:solidFill>
                <a:latin typeface="Arial" pitchFamily="0" charset="0"/>
                <a:ea typeface="宋体" pitchFamily="0" charset="-122"/>
                <a:sym typeface="Arial" pitchFamily="0" charset="0"/>
              </a:rPr>
              <a:t>diabetes melitus, </a:t>
            </a:r>
          </a:p>
          <a:p>
            <a:pPr algn="l" eaLnBrk="1" fontAlgn="base" hangingPunct="1" indent="-342900" latinLnBrk="1" lvl="0" marL="342900">
              <a:lnSpc>
                <a:spcPct val="90000"/>
              </a:lnSpc>
              <a:spcBef>
                <a:spcPct val="20000"/>
              </a:spcBef>
              <a:spcAft>
                <a:spcPct val="0"/>
              </a:spcAft>
              <a:buSzPct val="100000"/>
              <a:buFontTx/>
              <a:buNone/>
            </a:pPr>
            <a:r>
              <a:rPr altLang="en-US" baseline="0" b="1" sz="3000" i="1" lang="en-US" u="none">
                <a:solidFill>
                  <a:srgbClr val="000000"/>
                </a:solidFill>
                <a:latin typeface="Arial" pitchFamily="0" charset="0"/>
                <a:ea typeface="宋体" pitchFamily="0" charset="-122"/>
                <a:sym typeface="Arial" pitchFamily="0" charset="0"/>
              </a:rPr>
              <a:t>   nephrosis and </a:t>
            </a:r>
          </a:p>
          <a:p>
            <a:pPr algn="l" eaLnBrk="1" fontAlgn="base" hangingPunct="1" indent="-342900" latinLnBrk="1" lvl="0" marL="342900">
              <a:lnSpc>
                <a:spcPct val="90000"/>
              </a:lnSpc>
              <a:spcBef>
                <a:spcPct val="20000"/>
              </a:spcBef>
              <a:spcAft>
                <a:spcPct val="0"/>
              </a:spcAft>
              <a:buSzPct val="100000"/>
              <a:buFontTx/>
              <a:buNone/>
            </a:pPr>
            <a:r>
              <a:rPr altLang="en-US" baseline="0" b="1" sz="3000" i="1" lang="en-US" u="none">
                <a:solidFill>
                  <a:srgbClr val="000000"/>
                </a:solidFill>
                <a:latin typeface="Arial" pitchFamily="0" charset="0"/>
                <a:ea typeface="宋体" pitchFamily="0" charset="-122"/>
                <a:sym typeface="Arial" pitchFamily="0" charset="0"/>
              </a:rPr>
              <a:t>   excessive fluid loss</a:t>
            </a:r>
            <a:r>
              <a:rPr altLang="en-US" baseline="0" sz="3000" lang="en-US" u="none">
                <a:solidFill>
                  <a:srgbClr val="000000"/>
                </a:solidFill>
                <a:latin typeface="Arial" pitchFamily="0" charset="0"/>
                <a:ea typeface="宋体" pitchFamily="0" charset="-122"/>
                <a:sym typeface="Arial" pitchFamily="0" charset="0"/>
              </a:rPr>
              <a:t>. </a:t>
            </a:r>
          </a:p>
        </p:txBody>
      </p:sp>
      <p:sp>
        <p:nvSpPr>
          <p:cNvPr id="104871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1">
  <p:cSld>
    <p:spTree>
      <p:nvGrpSpPr>
        <p:cNvPr id="363" name=""/>
        <p:cNvGrpSpPr/>
        <p:nvPr/>
      </p:nvGrpSpPr>
      <p:grpSpPr>
        <a:xfrm rot="0">
          <a:off x="0" y="0"/>
          <a:ext cx="0" cy="0"/>
          <a:chOff x="0" y="0"/>
          <a:chExt cx="0" cy="0"/>
        </a:xfrm>
      </p:grpSpPr>
      <p:sp>
        <p:nvSpPr>
          <p:cNvPr id="104871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1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36</a:t>
            </a:fld>
            <a:endParaRPr altLang="en-US" baseline="0" sz="1400" lang="en-US" u="none">
              <a:solidFill>
                <a:srgbClr val="000000"/>
              </a:solidFill>
              <a:latin typeface="Arial" pitchFamily="0" charset="0"/>
              <a:sym typeface="Arial" pitchFamily="0" charset="0"/>
            </a:endParaRPr>
          </a:p>
        </p:txBody>
      </p:sp>
      <p:pic>
        <p:nvPicPr>
          <p:cNvPr id="2097159" name="" descr="C:\Users\MOSES\Downloads\b97c3edbd74811c248b538fdcb6c7307.jp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1">
  <p:cSld>
    <p:spTree>
      <p:nvGrpSpPr>
        <p:cNvPr id="364" name=""/>
        <p:cNvGrpSpPr/>
        <p:nvPr/>
      </p:nvGrpSpPr>
      <p:grpSpPr>
        <a:xfrm rot="0">
          <a:off x="0" y="0"/>
          <a:ext cx="0" cy="0"/>
          <a:chOff x="0" y="0"/>
          <a:chExt cx="0" cy="0"/>
        </a:xfrm>
      </p:grpSpPr>
      <p:sp>
        <p:nvSpPr>
          <p:cNvPr id="1048713" name=""/>
          <p:cNvSpPr/>
          <p:nvPr>
            <p:ph type="title" sz="full" idx="0"/>
          </p:nvPr>
        </p:nvSpPr>
        <p:spPr>
          <a:xfrm rot="0">
            <a:off x="457200" y="274637"/>
            <a:ext cx="8229600" cy="411162"/>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sz="4000" lang="en-US" u="none">
                <a:solidFill>
                  <a:srgbClr val="000000"/>
                </a:solidFill>
                <a:latin typeface="Arial" pitchFamily="0" charset="0"/>
                <a:ea typeface="宋体" pitchFamily="0" charset="-122"/>
                <a:sym typeface="Arial" pitchFamily="0" charset="0"/>
              </a:rPr>
              <a:t>.</a:t>
            </a:r>
          </a:p>
        </p:txBody>
      </p:sp>
      <p:sp>
        <p:nvSpPr>
          <p:cNvPr id="1048714" name=""/>
          <p:cNvSpPr/>
          <p:nvPr>
            <p:ph sz="full" idx="1"/>
          </p:nvPr>
        </p:nvSpPr>
        <p:spPr>
          <a:xfrm rot="0">
            <a:off x="152400" y="152400"/>
            <a:ext cx="8991600" cy="6705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0" latinLnBrk="1" lvl="0" marL="0">
              <a:lnSpc>
                <a:spcPct val="80000"/>
              </a:lnSpc>
              <a:spcBef>
                <a:spcPct val="20000"/>
              </a:spcBef>
              <a:spcAft>
                <a:spcPct val="0"/>
              </a:spcAft>
              <a:buSzPct val="100000"/>
              <a:buFontTx/>
              <a:buNone/>
            </a:pPr>
            <a:r>
              <a:rPr altLang="en-US" baseline="0" b="1" sz="2800" lang="en-US" u="none">
                <a:solidFill>
                  <a:srgbClr val="000000"/>
                </a:solidFill>
                <a:latin typeface="Arial" pitchFamily="0" charset="0"/>
                <a:ea typeface="宋体" pitchFamily="0" charset="-122"/>
                <a:sym typeface="Arial" pitchFamily="0" charset="0"/>
              </a:rPr>
              <a:t>OSMOLARITY</a:t>
            </a:r>
            <a:r>
              <a:rPr altLang="en-US" baseline="0" sz="2500" lang="en-US" u="none">
                <a:solidFill>
                  <a:srgbClr val="000000"/>
                </a:solidFill>
                <a:latin typeface="Arial" pitchFamily="0" charset="0"/>
                <a:ea typeface="宋体" pitchFamily="0" charset="-122"/>
                <a:sym typeface="Arial" pitchFamily="0" charset="0"/>
              </a:rPr>
              <a:t>: </a:t>
            </a:r>
          </a:p>
          <a:p>
            <a:pPr algn="l" eaLnBrk="1" fontAlgn="base" hangingPunct="1" indent="0" lvl="0" marL="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T</a:t>
            </a:r>
            <a:r>
              <a:rPr altLang="en-US" baseline="0" sz="2500" lang="en-US" u="none">
                <a:solidFill>
                  <a:srgbClr val="000000"/>
                </a:solidFill>
                <a:latin typeface="Arial" pitchFamily="0" charset="0"/>
                <a:ea typeface="宋体" pitchFamily="0" charset="-122"/>
                <a:sym typeface="Arial" pitchFamily="0" charset="0"/>
              </a:rPr>
              <a:t>he measurement of the number of particles (electrolytes) dissolved in a kilogram of urine</a:t>
            </a:r>
          </a:p>
          <a:p>
            <a:pPr algn="l" eaLnBrk="1" fontAlgn="base" hangingPunct="1" indent="0" lvl="0" marL="0">
              <a:lnSpc>
                <a:spcPct val="80000"/>
              </a:lnSpc>
              <a:spcBef>
                <a:spcPct val="20000"/>
              </a:spcBef>
              <a:spcAft>
                <a:spcPct val="0"/>
              </a:spcAft>
              <a:buSzPct val="100000"/>
              <a:buFontTx/>
              <a:buChar char="•"/>
            </a:pPr>
            <a:r>
              <a:rPr altLang="en-US" baseline="0" sz="2500" lang="en-US" u="none">
                <a:solidFill>
                  <a:srgbClr val="000000"/>
                </a:solidFill>
                <a:latin typeface="Arial" pitchFamily="0" charset="0"/>
                <a:ea typeface="宋体" pitchFamily="0" charset="-122"/>
                <a:sym typeface="Arial" pitchFamily="0" charset="0"/>
              </a:rPr>
              <a:t>Normal values is between 50-1200 mOsmol/kg</a:t>
            </a:r>
          </a:p>
          <a:p>
            <a:pPr algn="l" eaLnBrk="1" fontAlgn="base" hangingPunct="1" indent="0" lvl="0" marL="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a:p>
            <a:pPr algn="l" eaLnBrk="1" fontAlgn="base" hangingPunct="1" indent="0" latinLnBrk="1" lvl="0" marL="0">
              <a:lnSpc>
                <a:spcPct val="80000"/>
              </a:lnSpc>
              <a:spcBef>
                <a:spcPct val="20000"/>
              </a:spcBef>
              <a:spcAft>
                <a:spcPct val="0"/>
              </a:spcAft>
              <a:buSzPct val="100000"/>
              <a:buFontTx/>
              <a:buNone/>
            </a:pPr>
            <a:r>
              <a:rPr altLang="en-US" baseline="0" sz="2500" lang="en-US" u="none">
                <a:solidFill>
                  <a:srgbClr val="000000"/>
                </a:solidFill>
                <a:latin typeface="Arial" pitchFamily="0" charset="0"/>
                <a:ea typeface="宋体" pitchFamily="0" charset="-122"/>
                <a:sym typeface="Arial" pitchFamily="0" charset="0"/>
              </a:rPr>
              <a:t>                  </a:t>
            </a:r>
            <a:r>
              <a:rPr altLang="en-US" baseline="0" b="1" sz="2500" lang="en-US" u="none">
                <a:solidFill>
                  <a:srgbClr val="000000"/>
                </a:solidFill>
                <a:latin typeface="Arial" pitchFamily="0" charset="0"/>
                <a:ea typeface="宋体" pitchFamily="0" charset="-122"/>
                <a:sym typeface="Arial" pitchFamily="0" charset="0"/>
              </a:rPr>
              <a:t>SERUM TESTS</a:t>
            </a:r>
          </a:p>
          <a:p>
            <a:pPr algn="l" eaLnBrk="1" fontAlgn="base" hangingPunct="1" indent="0" latinLnBrk="1" lvl="0" marL="0">
              <a:lnSpc>
                <a:spcPct val="80000"/>
              </a:lnSpc>
              <a:spcBef>
                <a:spcPct val="20000"/>
              </a:spcBef>
              <a:spcAft>
                <a:spcPct val="0"/>
              </a:spcAft>
              <a:buSzPct val="100000"/>
              <a:buFontTx/>
              <a:buNone/>
            </a:pPr>
            <a:r>
              <a:rPr altLang="en-US" baseline="0" b="1" sz="2500" lang="en-US" u="none">
                <a:solidFill>
                  <a:srgbClr val="000000"/>
                </a:solidFill>
                <a:latin typeface="Arial" pitchFamily="0" charset="0"/>
                <a:ea typeface="宋体" pitchFamily="0" charset="-122"/>
                <a:sym typeface="Arial" pitchFamily="0" charset="0"/>
              </a:rPr>
              <a:t>Creatinine level :</a:t>
            </a:r>
            <a:r>
              <a:rPr altLang="en-US" baseline="0" sz="2500" lang="en-US" u="none">
                <a:solidFill>
                  <a:srgbClr val="000000"/>
                </a:solidFill>
                <a:latin typeface="Arial" pitchFamily="0" charset="0"/>
                <a:ea typeface="宋体" pitchFamily="0" charset="-122"/>
                <a:sym typeface="Arial" pitchFamily="0" charset="0"/>
              </a:rPr>
              <a:t> end product of muscle energy metabolism. The test measures the effectiveness of renal function. Creatinine is not reabsorbed in the nephrone. Normal serum  levels </a:t>
            </a:r>
            <a:r>
              <a:rPr altLang="en-US" baseline="0" b="1" sz="2500" lang="en-US" u="none">
                <a:solidFill>
                  <a:srgbClr val="FF0000"/>
                </a:solidFill>
                <a:latin typeface="Arial" pitchFamily="0" charset="0"/>
                <a:ea typeface="宋体" pitchFamily="0" charset="-122"/>
                <a:sym typeface="Arial" pitchFamily="0" charset="0"/>
              </a:rPr>
              <a:t>50-110 </a:t>
            </a:r>
            <a:r>
              <a:rPr altLang="en-US" baseline="0" sz="2500" lang="en-US" u="none">
                <a:solidFill>
                  <a:srgbClr val="FF0000"/>
                </a:solidFill>
                <a:latin typeface="Arial" pitchFamily="0" charset="0"/>
                <a:ea typeface="宋体" pitchFamily="0" charset="-122"/>
                <a:sym typeface="Arial" pitchFamily="0" charset="0"/>
              </a:rPr>
              <a:t>µ</a:t>
            </a:r>
            <a:r>
              <a:rPr altLang="en-US" baseline="0" b="1" sz="2500" lang="en-US" u="none">
                <a:solidFill>
                  <a:srgbClr val="FF0000"/>
                </a:solidFill>
                <a:latin typeface="Arial" pitchFamily="0" charset="0"/>
                <a:ea typeface="宋体" pitchFamily="0" charset="-122"/>
                <a:sym typeface="Arial" pitchFamily="0" charset="0"/>
              </a:rPr>
              <a:t>mol/litre</a:t>
            </a:r>
            <a:r>
              <a:rPr altLang="en-US" baseline="0" sz="2500" lang="en-US" u="none">
                <a:solidFill>
                  <a:srgbClr val="FF0000"/>
                </a:solidFill>
                <a:latin typeface="Arial" pitchFamily="0" charset="0"/>
                <a:ea typeface="宋体" pitchFamily="0" charset="-122"/>
                <a:sym typeface="Arial" pitchFamily="0" charset="0"/>
              </a:rPr>
              <a:t>.</a:t>
            </a:r>
          </a:p>
          <a:p>
            <a:pPr algn="l" eaLnBrk="1" fontAlgn="base" hangingPunct="1" indent="0" latinLnBrk="1" lvl="0" marL="0">
              <a:lnSpc>
                <a:spcPct val="80000"/>
              </a:lnSpc>
              <a:spcBef>
                <a:spcPct val="20000"/>
              </a:spcBef>
              <a:spcAft>
                <a:spcPct val="0"/>
              </a:spcAft>
              <a:buSzPct val="100000"/>
              <a:buFontTx/>
              <a:buNone/>
            </a:pPr>
            <a:r>
              <a:rPr altLang="en-US" baseline="0" sz="2500" lang="en-US" u="none">
                <a:solidFill>
                  <a:srgbClr val="FF0000"/>
                </a:solidFill>
                <a:latin typeface="Arial" pitchFamily="0" charset="0"/>
                <a:ea typeface="宋体" pitchFamily="0" charset="-122"/>
                <a:sym typeface="Arial" pitchFamily="0" charset="0"/>
              </a:rPr>
              <a:t>       1mg/dl of creatinine = 88.4µmol/l</a:t>
            </a:r>
          </a:p>
          <a:p>
            <a:pPr algn="l" eaLnBrk="1" fontAlgn="base" hangingPunct="1" indent="0" latinLnBrk="1" lvl="0" marL="0">
              <a:lnSpc>
                <a:spcPct val="80000"/>
              </a:lnSpc>
              <a:spcBef>
                <a:spcPct val="20000"/>
              </a:spcBef>
              <a:spcAft>
                <a:spcPct val="0"/>
              </a:spcAft>
              <a:buSzPct val="100000"/>
              <a:buFontTx/>
              <a:buNone/>
            </a:pPr>
            <a:r>
              <a:rPr altLang="en-US" baseline="0" sz="2500" lang="en-US" u="none">
                <a:solidFill>
                  <a:srgbClr val="FF0000"/>
                </a:solidFill>
                <a:latin typeface="Arial" pitchFamily="0" charset="0"/>
                <a:ea typeface="宋体" pitchFamily="0" charset="-122"/>
                <a:sym typeface="Arial" pitchFamily="0" charset="0"/>
              </a:rPr>
              <a:t>Serum creatinine levels more than 110 can indicate severe renal disease </a:t>
            </a:r>
          </a:p>
          <a:p>
            <a:pPr algn="l" eaLnBrk="1" fontAlgn="base" hangingPunct="1" indent="0" latinLnBrk="1" lvl="0" marL="0">
              <a:lnSpc>
                <a:spcPct val="80000"/>
              </a:lnSpc>
              <a:spcBef>
                <a:spcPct val="20000"/>
              </a:spcBef>
              <a:spcAft>
                <a:spcPct val="0"/>
              </a:spcAft>
              <a:buSzPct val="100000"/>
              <a:buFontTx/>
              <a:buNone/>
            </a:pPr>
            <a:endParaRPr altLang="en-US" baseline="0" sz="2500" lang="en-US" u="none">
              <a:solidFill>
                <a:srgbClr val="000000"/>
              </a:solidFill>
              <a:latin typeface="Arial" pitchFamily="0" charset="0"/>
              <a:ea typeface="宋体" pitchFamily="0" charset="-122"/>
              <a:sym typeface="Arial" pitchFamily="0" charset="0"/>
            </a:endParaRPr>
          </a:p>
          <a:p>
            <a:pPr algn="l" eaLnBrk="1" fontAlgn="base" hangingPunct="1" indent="0" latinLnBrk="1" lvl="0" marL="0">
              <a:lnSpc>
                <a:spcPct val="80000"/>
              </a:lnSpc>
              <a:spcBef>
                <a:spcPct val="20000"/>
              </a:spcBef>
              <a:spcAft>
                <a:spcPct val="0"/>
              </a:spcAft>
              <a:buSzPct val="100000"/>
              <a:buFontTx/>
              <a:buNone/>
            </a:pPr>
            <a:r>
              <a:rPr altLang="en-US" baseline="0" b="1" sz="2500" lang="en-US" u="none">
                <a:solidFill>
                  <a:srgbClr val="000000"/>
                </a:solidFill>
                <a:latin typeface="Arial" pitchFamily="0" charset="0"/>
                <a:ea typeface="宋体" pitchFamily="0" charset="-122"/>
                <a:sym typeface="Arial" pitchFamily="0" charset="0"/>
              </a:rPr>
              <a:t>Blood urea nitrogen (BUN): </a:t>
            </a:r>
            <a:r>
              <a:rPr altLang="en-US" baseline="0" sz="2500" lang="en-US" u="none">
                <a:solidFill>
                  <a:srgbClr val="000000"/>
                </a:solidFill>
                <a:latin typeface="Arial" pitchFamily="0" charset="0"/>
                <a:ea typeface="宋体" pitchFamily="0" charset="-122"/>
                <a:sym typeface="Arial" pitchFamily="0" charset="0"/>
              </a:rPr>
              <a:t>serves as an index of renal function. urea is a product of protein metabolism. Normal serum </a:t>
            </a:r>
            <a:r>
              <a:rPr altLang="en-US" baseline="0" b="1" sz="2500" lang="en-US" u="none">
                <a:solidFill>
                  <a:srgbClr val="000000"/>
                </a:solidFill>
                <a:latin typeface="Arial" pitchFamily="0" charset="0"/>
                <a:ea typeface="宋体" pitchFamily="0" charset="-122"/>
                <a:sym typeface="Arial" pitchFamily="0" charset="0"/>
              </a:rPr>
              <a:t>value 7-18mg/dl</a:t>
            </a:r>
          </a:p>
          <a:p>
            <a:pPr algn="l" eaLnBrk="1" fontAlgn="base" hangingPunct="1" indent="0" latinLnBrk="1" lvl="0" marL="0">
              <a:lnSpc>
                <a:spcPct val="80000"/>
              </a:lnSpc>
              <a:spcBef>
                <a:spcPct val="20000"/>
              </a:spcBef>
              <a:spcAft>
                <a:spcPct val="0"/>
              </a:spcAft>
              <a:buSzPct val="100000"/>
              <a:buFontTx/>
              <a:buNone/>
            </a:pPr>
            <a:r>
              <a:rPr altLang="en-US" baseline="0" sz="2500" lang="en-US" u="none">
                <a:solidFill>
                  <a:srgbClr val="000000"/>
                </a:solidFill>
                <a:latin typeface="Arial" pitchFamily="0" charset="0"/>
                <a:ea typeface="宋体" pitchFamily="0" charset="-122"/>
                <a:sym typeface="Arial" pitchFamily="0" charset="0"/>
              </a:rPr>
              <a:t>The normal ration of BUN and creatinine </a:t>
            </a:r>
            <a:r>
              <a:rPr altLang="en-US" baseline="0" b="1" sz="2500" lang="en-US" u="none">
                <a:solidFill>
                  <a:srgbClr val="000000"/>
                </a:solidFill>
                <a:latin typeface="Arial" pitchFamily="0" charset="0"/>
                <a:ea typeface="宋体" pitchFamily="0" charset="-122"/>
                <a:sym typeface="Arial" pitchFamily="0" charset="0"/>
              </a:rPr>
              <a:t>is  10: 1 </a:t>
            </a:r>
            <a:r>
              <a:rPr altLang="en-US" baseline="0" sz="2500" lang="en-US" u="none">
                <a:solidFill>
                  <a:srgbClr val="000000"/>
                </a:solidFill>
                <a:latin typeface="Arial" pitchFamily="0" charset="0"/>
                <a:ea typeface="宋体" pitchFamily="0" charset="-122"/>
                <a:sym typeface="Arial" pitchFamily="0" charset="0"/>
              </a:rPr>
              <a:t>this may increase in hypovolumia</a:t>
            </a:r>
          </a:p>
          <a:p>
            <a:pPr algn="l" eaLnBrk="1" fontAlgn="base" hangingPunct="1" indent="0" lvl="0" marL="0">
              <a:lnSpc>
                <a:spcPct val="80000"/>
              </a:lnSpc>
              <a:spcBef>
                <a:spcPct val="20000"/>
              </a:spcBef>
              <a:spcAft>
                <a:spcPct val="0"/>
              </a:spcAft>
              <a:buSzPct val="100000"/>
              <a:buFontTx/>
              <a:buChar char="•"/>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871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1">
  <p:cSld>
    <p:spTree>
      <p:nvGrpSpPr>
        <p:cNvPr id="365" name=""/>
        <p:cNvGrpSpPr/>
        <p:nvPr/>
      </p:nvGrpSpPr>
      <p:grpSpPr>
        <a:xfrm rot="0">
          <a:off x="0" y="0"/>
          <a:ext cx="0" cy="0"/>
          <a:chOff x="0" y="0"/>
          <a:chExt cx="0" cy="0"/>
        </a:xfrm>
      </p:grpSpPr>
      <p:sp>
        <p:nvSpPr>
          <p:cNvPr id="104871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17" name=""/>
          <p:cNvSpPr/>
          <p:nvPr>
            <p:ph sz="full" idx="1"/>
          </p:nvPr>
        </p:nvSpPr>
        <p:spPr>
          <a:xfrm rot="0">
            <a:off x="304800" y="533400"/>
            <a:ext cx="83820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endParaRPr altLang="en-US" baseline="0" b="1" lang="en-US" u="sng">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0"/>
              </a:spcBef>
              <a:spcAft>
                <a:spcPct val="0"/>
              </a:spcAft>
              <a:buSzPct val="100000"/>
              <a:buFontTx/>
              <a:buNone/>
            </a:pPr>
            <a:r>
              <a:rPr altLang="en-US" baseline="0" b="1" lang="en-US" u="sng">
                <a:solidFill>
                  <a:srgbClr val="000000"/>
                </a:solidFill>
                <a:latin typeface="Times New Roman" pitchFamily="18" charset="0"/>
                <a:ea typeface="Times New Roman" pitchFamily="18" charset="0"/>
                <a:sym typeface="Arial" pitchFamily="0" charset="0"/>
              </a:rPr>
              <a:t>Uric acid</a:t>
            </a:r>
            <a:r>
              <a:rPr altLang="en-US" baseline="0" lang="en-US" u="none">
                <a:solidFill>
                  <a:srgbClr val="000000"/>
                </a:solidFill>
                <a:latin typeface="Times New Roman" pitchFamily="18" charset="0"/>
                <a:ea typeface="Times New Roman" pitchFamily="18" charset="0"/>
                <a:sym typeface="Arial" pitchFamily="0" charset="0"/>
              </a:rPr>
              <a:t> normal range is 2.5-5.5mg/dl for women and 4.5-6.5mg/dl for men</a:t>
            </a:r>
          </a:p>
          <a:p>
            <a:pPr algn="l" eaLnBrk="1" fontAlgn="base" hangingPunct="1" indent="-342900" latinLnBrk="1" lvl="0" marL="342900">
              <a:lnSpc>
                <a:spcPct val="100000"/>
              </a:lnSpc>
              <a:spcBef>
                <a:spcPct val="0"/>
              </a:spcBef>
              <a:spcAft>
                <a:spcPct val="0"/>
              </a:spcAft>
              <a:buSzPct val="100000"/>
              <a:buFontTx/>
              <a:buNone/>
            </a:pPr>
            <a:r>
              <a:rPr altLang="en-US" baseline="0" b="1" lang="en-US" u="sng">
                <a:solidFill>
                  <a:srgbClr val="000000"/>
                </a:solidFill>
                <a:latin typeface="Times New Roman" pitchFamily="18" charset="0"/>
                <a:ea typeface="Times New Roman" pitchFamily="18" charset="0"/>
                <a:sym typeface="Arial" pitchFamily="0" charset="0"/>
              </a:rPr>
              <a:t>Sodium</a:t>
            </a:r>
            <a:r>
              <a:rPr altLang="en-US" baseline="0" lang="en-US" u="none">
                <a:solidFill>
                  <a:srgbClr val="000000"/>
                </a:solidFill>
                <a:latin typeface="Times New Roman" pitchFamily="18" charset="0"/>
                <a:ea typeface="Times New Roman" pitchFamily="18" charset="0"/>
                <a:sym typeface="Arial" pitchFamily="0" charset="0"/>
              </a:rPr>
              <a:t> normal range is 135-145mEq/l</a:t>
            </a:r>
          </a:p>
          <a:p>
            <a:pPr algn="l" eaLnBrk="1" fontAlgn="base" hangingPunct="1" indent="-342900" latinLnBrk="1" lvl="0" marL="342900">
              <a:lnSpc>
                <a:spcPct val="100000"/>
              </a:lnSpc>
              <a:spcBef>
                <a:spcPct val="0"/>
              </a:spcBef>
              <a:spcAft>
                <a:spcPct val="0"/>
              </a:spcAft>
              <a:buSzPct val="100000"/>
              <a:buFontTx/>
              <a:buNone/>
            </a:pPr>
            <a:r>
              <a:rPr altLang="en-US" baseline="0" b="1" lang="en-US" u="sng">
                <a:solidFill>
                  <a:srgbClr val="000000"/>
                </a:solidFill>
                <a:latin typeface="Times New Roman" pitchFamily="18" charset="0"/>
                <a:ea typeface="Times New Roman" pitchFamily="18" charset="0"/>
                <a:sym typeface="Arial" pitchFamily="0" charset="0"/>
              </a:rPr>
              <a:t>Potassium</a:t>
            </a:r>
            <a:r>
              <a:rPr altLang="en-US" baseline="0" lang="en-US" u="none">
                <a:solidFill>
                  <a:srgbClr val="000000"/>
                </a:solidFill>
                <a:latin typeface="Times New Roman" pitchFamily="18" charset="0"/>
                <a:ea typeface="Times New Roman" pitchFamily="18" charset="0"/>
                <a:sym typeface="Arial" pitchFamily="0" charset="0"/>
              </a:rPr>
              <a:t> normal range is 3.5-5.5mEq/l</a:t>
            </a:r>
          </a:p>
          <a:p>
            <a:pPr algn="l" eaLnBrk="1" fontAlgn="base" hangingPunct="1" indent="-342900" latinLnBrk="1" lvl="0" marL="342900">
              <a:lnSpc>
                <a:spcPct val="100000"/>
              </a:lnSpc>
              <a:spcBef>
                <a:spcPct val="0"/>
              </a:spcBef>
              <a:spcAft>
                <a:spcPct val="0"/>
              </a:spcAft>
              <a:buSzPct val="100000"/>
              <a:buFontTx/>
              <a:buNone/>
            </a:pPr>
            <a:r>
              <a:rPr altLang="en-US" baseline="0" b="1" lang="en-US" u="sng">
                <a:solidFill>
                  <a:srgbClr val="000000"/>
                </a:solidFill>
                <a:latin typeface="Times New Roman" pitchFamily="18" charset="0"/>
                <a:ea typeface="Times New Roman" pitchFamily="18" charset="0"/>
                <a:sym typeface="Arial" pitchFamily="0" charset="0"/>
              </a:rPr>
              <a:t>Calcium</a:t>
            </a:r>
            <a:r>
              <a:rPr altLang="en-US" baseline="0" lang="en-US" u="none">
                <a:solidFill>
                  <a:srgbClr val="000000"/>
                </a:solidFill>
                <a:latin typeface="Times New Roman" pitchFamily="18" charset="0"/>
                <a:ea typeface="Times New Roman" pitchFamily="18" charset="0"/>
                <a:sym typeface="Arial" pitchFamily="0" charset="0"/>
              </a:rPr>
              <a:t> normal range is 9-11mg/dl</a:t>
            </a:r>
          </a:p>
          <a:p>
            <a:pPr algn="l" eaLnBrk="1" fontAlgn="base" hangingPunct="1" indent="-342900" latinLnBrk="1" lvl="0" marL="342900">
              <a:lnSpc>
                <a:spcPct val="100000"/>
              </a:lnSpc>
              <a:spcBef>
                <a:spcPct val="0"/>
              </a:spcBef>
              <a:spcAft>
                <a:spcPct val="0"/>
              </a:spcAft>
              <a:buSzPct val="100000"/>
              <a:buFontTx/>
              <a:buNone/>
            </a:pPr>
            <a:r>
              <a:rPr altLang="en-US" baseline="0" b="1" lang="en-US" u="sng">
                <a:solidFill>
                  <a:srgbClr val="000000"/>
                </a:solidFill>
                <a:latin typeface="Times New Roman" pitchFamily="18" charset="0"/>
                <a:ea typeface="Times New Roman" pitchFamily="18" charset="0"/>
                <a:sym typeface="Arial" pitchFamily="0" charset="0"/>
              </a:rPr>
              <a:t>Phosphorus</a:t>
            </a:r>
            <a:r>
              <a:rPr altLang="en-US" baseline="0" lang="en-US" u="none">
                <a:solidFill>
                  <a:srgbClr val="000000"/>
                </a:solidFill>
                <a:latin typeface="Times New Roman" pitchFamily="18" charset="0"/>
                <a:ea typeface="Times New Roman" pitchFamily="18" charset="0"/>
                <a:sym typeface="Arial" pitchFamily="0" charset="0"/>
              </a:rPr>
              <a:t> normal range is 2.8-4.5 mg/dl</a:t>
            </a:r>
          </a:p>
          <a:p>
            <a:pPr algn="l" eaLnBrk="1" fontAlgn="base" hangingPunct="1" indent="-342900" latinLnBrk="1" lvl="0" marL="342900">
              <a:lnSpc>
                <a:spcPct val="100000"/>
              </a:lnSpc>
              <a:spcBef>
                <a:spcPct val="0"/>
              </a:spcBef>
              <a:spcAft>
                <a:spcPct val="0"/>
              </a:spcAft>
              <a:buSzPct val="100000"/>
              <a:buFontTx/>
              <a:buNone/>
            </a:pPr>
            <a:r>
              <a:rPr altLang="en-US" baseline="0" b="1" lang="en-US" u="sng">
                <a:solidFill>
                  <a:srgbClr val="000000"/>
                </a:solidFill>
                <a:latin typeface="Times New Roman" pitchFamily="18" charset="0"/>
                <a:ea typeface="Times New Roman" pitchFamily="18" charset="0"/>
                <a:sym typeface="Arial" pitchFamily="0" charset="0"/>
              </a:rPr>
              <a:t>Bicarbonate</a:t>
            </a:r>
            <a:r>
              <a:rPr altLang="en-US" baseline="0" lang="sw-KE" u="none">
                <a:solidFill>
                  <a:srgbClr val="000000"/>
                </a:solidFill>
                <a:latin typeface="Times New Roman" pitchFamily="18" charset="0"/>
                <a:ea typeface="Times New Roman" pitchFamily="18" charset="0"/>
                <a:sym typeface="Arial" pitchFamily="0" charset="0"/>
              </a:rPr>
              <a:t> normal range 20-30mEq/l.  Most patients in renal failure have metabolic acidosis and low serum HCO3- levels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1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1">
  <p:cSld>
    <p:spTree>
      <p:nvGrpSpPr>
        <p:cNvPr id="366" name=""/>
        <p:cNvGrpSpPr/>
        <p:nvPr/>
      </p:nvGrpSpPr>
      <p:grpSpPr>
        <a:xfrm rot="0">
          <a:off x="0" y="0"/>
          <a:ext cx="0" cy="0"/>
          <a:chOff x="0" y="0"/>
          <a:chExt cx="0" cy="0"/>
        </a:xfrm>
      </p:grpSpPr>
      <p:sp>
        <p:nvSpPr>
          <p:cNvPr id="1048719" name=""/>
          <p:cNvSpPr/>
          <p:nvPr>
            <p:ph type="title" sz="full" idx="0"/>
          </p:nvPr>
        </p:nvSpPr>
        <p:spPr>
          <a:xfrm rot="0">
            <a:off x="457200" y="0"/>
            <a:ext cx="8229600" cy="85725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Arial" pitchFamily="0" charset="0"/>
                <a:ea typeface="宋体" pitchFamily="0" charset="-122"/>
                <a:sym typeface="Arial" pitchFamily="0" charset="0"/>
              </a:rPr>
              <a:t>Radiological studies</a:t>
            </a:r>
          </a:p>
        </p:txBody>
      </p:sp>
      <p:sp>
        <p:nvSpPr>
          <p:cNvPr id="1048720" name=""/>
          <p:cNvSpPr/>
          <p:nvPr>
            <p:ph sz="full" idx="1"/>
          </p:nvPr>
        </p:nvSpPr>
        <p:spPr>
          <a:xfrm rot="0">
            <a:off x="228600" y="857250"/>
            <a:ext cx="8686800" cy="5181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342900" lvl="0" marL="342900">
              <a:lnSpc>
                <a:spcPct val="100000"/>
              </a:lnSpc>
              <a:spcBef>
                <a:spcPct val="20000"/>
              </a:spcBef>
              <a:spcAft>
                <a:spcPct val="0"/>
              </a:spcAft>
              <a:buSzPct val="100000"/>
              <a:buFont typeface="Wingdings" pitchFamily="2" charset="2"/>
              <a:buChar char="ü"/>
            </a:pPr>
            <a:r>
              <a:rPr altLang="en-US" baseline="0" b="1" lang="en-US" u="none">
                <a:solidFill>
                  <a:srgbClr val="000000"/>
                </a:solidFill>
                <a:latin typeface="Arial" pitchFamily="0" charset="0"/>
                <a:ea typeface="宋体" pitchFamily="0" charset="-122"/>
                <a:sym typeface="Arial" pitchFamily="0" charset="0"/>
              </a:rPr>
              <a:t>X-ray of the KUB</a:t>
            </a:r>
            <a:r>
              <a:rPr altLang="en-US" baseline="0" lang="en-US" u="none">
                <a:solidFill>
                  <a:srgbClr val="000000"/>
                </a:solidFill>
                <a:latin typeface="Arial" pitchFamily="0" charset="0"/>
                <a:ea typeface="宋体" pitchFamily="0" charset="-122"/>
                <a:sym typeface="Arial" pitchFamily="0" charset="0"/>
              </a:rPr>
              <a:t> (kidney, ureter, bladder studies) show size, shape, position of kidneys.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Reveals abnormalities like calculi (stones), hydronephrosis (distension of renal pelvis), cysts, tumors, </a:t>
            </a:r>
          </a:p>
          <a:p>
            <a:pPr algn="l" fontAlgn="base" indent="-342900" lvl="0" marL="342900">
              <a:lnSpc>
                <a:spcPct val="100000"/>
              </a:lnSpc>
              <a:spcBef>
                <a:spcPct val="20000"/>
              </a:spcBef>
              <a:spcAft>
                <a:spcPct val="0"/>
              </a:spcAft>
              <a:buSzPct val="100000"/>
              <a:buFont typeface="Wingdings" pitchFamily="2" charset="2"/>
              <a:buChar char="ü"/>
            </a:pPr>
            <a:r>
              <a:rPr altLang="en-US" baseline="0" b="1" lang="en-US" u="none">
                <a:solidFill>
                  <a:srgbClr val="000000"/>
                </a:solidFill>
                <a:latin typeface="Arial" pitchFamily="0" charset="0"/>
                <a:ea typeface="宋体" pitchFamily="0" charset="-122"/>
                <a:sym typeface="Arial" pitchFamily="0" charset="0"/>
              </a:rPr>
              <a:t>Renal ultrasonography- (</a:t>
            </a:r>
            <a:r>
              <a:rPr altLang="en-US" baseline="0" lang="en-US" u="none">
                <a:solidFill>
                  <a:srgbClr val="000000"/>
                </a:solidFill>
                <a:latin typeface="Arial" pitchFamily="0" charset="0"/>
                <a:ea typeface="宋体" pitchFamily="0" charset="-122"/>
                <a:sym typeface="Arial" pitchFamily="0" charset="0"/>
              </a:rPr>
              <a:t>done on full bladder)</a:t>
            </a:r>
          </a:p>
          <a:p>
            <a:pPr algn="l" fontAlgn="base" indent="-342900" lvl="0" marL="342900">
              <a:lnSpc>
                <a:spcPct val="100000"/>
              </a:lnSpc>
              <a:spcBef>
                <a:spcPct val="20000"/>
              </a:spcBef>
              <a:spcAft>
                <a:spcPct val="0"/>
              </a:spcAft>
              <a:buSzPct val="100000"/>
              <a:buFont typeface="Wingdings" pitchFamily="2" charset="2"/>
              <a:buChar char="ü"/>
            </a:pPr>
            <a:r>
              <a:rPr altLang="en-US" baseline="0" b="1" lang="en-US" u="none">
                <a:solidFill>
                  <a:srgbClr val="000000"/>
                </a:solidFill>
                <a:latin typeface="Arial" pitchFamily="0" charset="0"/>
                <a:ea typeface="宋体" pitchFamily="0" charset="-122"/>
                <a:sym typeface="Arial" pitchFamily="0" charset="0"/>
              </a:rPr>
              <a:t>CT (computed tomography) scan </a:t>
            </a:r>
            <a:r>
              <a:rPr altLang="en-US" baseline="0" lang="en-US" u="none">
                <a:solidFill>
                  <a:srgbClr val="000000"/>
                </a:solidFill>
                <a:latin typeface="Arial" pitchFamily="0" charset="0"/>
                <a:ea typeface="宋体" pitchFamily="0" charset="-122"/>
                <a:sym typeface="Arial" pitchFamily="0" charset="0"/>
              </a:rPr>
              <a:t>and </a:t>
            </a:r>
            <a:r>
              <a:rPr altLang="en-US" baseline="0" b="1" lang="en-US" u="none">
                <a:solidFill>
                  <a:srgbClr val="000000"/>
                </a:solidFill>
                <a:latin typeface="Arial" pitchFamily="0" charset="0"/>
                <a:ea typeface="宋体" pitchFamily="0" charset="-122"/>
                <a:sym typeface="Arial" pitchFamily="0" charset="0"/>
              </a:rPr>
              <a:t>magnetic resonance imaging MRI</a:t>
            </a:r>
          </a:p>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2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39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330" name=""/>
        <p:cNvGrpSpPr/>
        <p:nvPr/>
      </p:nvGrpSpPr>
      <p:grpSpPr>
        <a:xfrm rot="0">
          <a:off x="0" y="0"/>
          <a:ext cx="0" cy="0"/>
          <a:chOff x="0" y="0"/>
          <a:chExt cx="0" cy="0"/>
        </a:xfrm>
      </p:grpSpPr>
      <p:sp>
        <p:nvSpPr>
          <p:cNvPr id="104862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22" name=""/>
          <p:cNvSpPr/>
          <p:nvPr>
            <p:ph sz="full" idx="1"/>
          </p:nvPr>
        </p:nvSpPr>
        <p:spPr>
          <a:xfrm rot="0">
            <a:off x="457200" y="533400"/>
            <a:ext cx="8229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57150" latinLnBrk="1" lvl="0" marL="57150">
              <a:lnSpc>
                <a:spcPct val="80000"/>
              </a:lnSpc>
              <a:spcBef>
                <a:spcPct val="20000"/>
              </a:spcBef>
              <a:spcAft>
                <a:spcPct val="0"/>
              </a:spcAft>
              <a:buSzPct val="100000"/>
              <a:buFontTx/>
              <a:buNone/>
            </a:pPr>
            <a:r>
              <a:rPr altLang="en-US" baseline="0" sz="2600" lang="en-US" u="none">
                <a:solidFill>
                  <a:srgbClr val="000000"/>
                </a:solidFill>
                <a:latin typeface="Times New Roman" pitchFamily="18" charset="0"/>
                <a:ea typeface="Times New Roman" pitchFamily="18" charset="0"/>
                <a:sym typeface="Arial" pitchFamily="0" charset="0"/>
              </a:rPr>
              <a:t>Male reproductive tract conditions</a:t>
            </a:r>
          </a:p>
          <a:p>
            <a:pPr algn="l" eaLnBrk="1" fontAlgn="base" hangingPunct="1" indent="-57150" latinLnBrk="1" lvl="0" marL="57150">
              <a:lnSpc>
                <a:spcPct val="80000"/>
              </a:lnSpc>
              <a:spcBef>
                <a:spcPct val="20000"/>
              </a:spcBef>
              <a:spcAft>
                <a:spcPct val="0"/>
              </a:spcAft>
              <a:buClr>
                <a:srgbClr val="A4C5C8"/>
              </a:buClr>
              <a:buSzPct val="100000"/>
              <a:buFontTx/>
              <a:buChar char="•"/>
            </a:pPr>
            <a:r>
              <a:rPr altLang="en-US" baseline="0" sz="2600" lang="en-US" u="none">
                <a:solidFill>
                  <a:srgbClr val="000000"/>
                </a:solidFill>
                <a:latin typeface="Times New Roman" pitchFamily="18" charset="0"/>
                <a:ea typeface="Times New Roman" pitchFamily="18" charset="0"/>
                <a:sym typeface="Arial" pitchFamily="0" charset="0"/>
              </a:rPr>
              <a:t>Infections of the male reproductive tract </a:t>
            </a:r>
            <a:r>
              <a:rPr altLang="en-US" baseline="0" sz="2600" lang="en-US" u="none">
                <a:solidFill>
                  <a:srgbClr val="000000"/>
                </a:solidFill>
                <a:latin typeface="Times New Roman" pitchFamily="18" charset="0"/>
                <a:ea typeface="Times New Roman" pitchFamily="18" charset="0"/>
                <a:sym typeface="Arial" pitchFamily="0" charset="0"/>
              </a:rPr>
              <a:t>i.e. epididymitis, </a:t>
            </a:r>
            <a:r>
              <a:rPr altLang="en-US" baseline="0" sz="2600" lang="en-US" u="none">
                <a:solidFill>
                  <a:srgbClr val="000000"/>
                </a:solidFill>
                <a:latin typeface="Times New Roman" pitchFamily="18" charset="0"/>
                <a:ea typeface="Times New Roman" pitchFamily="18" charset="0"/>
                <a:sym typeface="Arial" pitchFamily="0" charset="0"/>
              </a:rPr>
              <a:t>orchitis, prostatitis</a:t>
            </a:r>
          </a:p>
          <a:p>
            <a:pPr algn="l" eaLnBrk="1" fontAlgn="base" hangingPunct="1" indent="-57150" latinLnBrk="1" lvl="0" marL="57150">
              <a:lnSpc>
                <a:spcPct val="80000"/>
              </a:lnSpc>
              <a:spcBef>
                <a:spcPct val="20000"/>
              </a:spcBef>
              <a:spcAft>
                <a:spcPct val="0"/>
              </a:spcAft>
              <a:buClr>
                <a:srgbClr val="A4C5C8"/>
              </a:buClr>
              <a:buSzPct val="100000"/>
              <a:buFontTx/>
              <a:buChar char="•"/>
            </a:pPr>
            <a:r>
              <a:rPr altLang="en-US" baseline="0" sz="2600" lang="en-US" u="none">
                <a:solidFill>
                  <a:srgbClr val="000000"/>
                </a:solidFill>
                <a:latin typeface="Times New Roman" pitchFamily="18" charset="0"/>
                <a:ea typeface="Times New Roman" pitchFamily="18" charset="0"/>
                <a:sym typeface="Arial" pitchFamily="0" charset="0"/>
              </a:rPr>
              <a:t>Tumors </a:t>
            </a:r>
            <a:r>
              <a:rPr altLang="en-US" baseline="0" sz="2600" lang="en-US" u="none">
                <a:solidFill>
                  <a:srgbClr val="000000"/>
                </a:solidFill>
                <a:latin typeface="Times New Roman" pitchFamily="18" charset="0"/>
                <a:ea typeface="Times New Roman" pitchFamily="18" charset="0"/>
                <a:sym typeface="Arial" pitchFamily="0" charset="0"/>
              </a:rPr>
              <a:t>i.e. </a:t>
            </a:r>
            <a:r>
              <a:rPr altLang="en-US" baseline="0" sz="2600" lang="en-US" u="none">
                <a:solidFill>
                  <a:srgbClr val="000000"/>
                </a:solidFill>
                <a:latin typeface="Times New Roman" pitchFamily="18" charset="0"/>
                <a:ea typeface="Times New Roman" pitchFamily="18" charset="0"/>
                <a:sym typeface="Arial" pitchFamily="0" charset="0"/>
              </a:rPr>
              <a:t>benign prostatic hyperplasia, cancer of the prostate, testicular </a:t>
            </a:r>
            <a:r>
              <a:rPr altLang="en-US" baseline="0" sz="2600" lang="en-US" u="none">
                <a:solidFill>
                  <a:srgbClr val="000000"/>
                </a:solidFill>
                <a:latin typeface="Times New Roman" pitchFamily="18" charset="0"/>
                <a:ea typeface="Times New Roman" pitchFamily="18" charset="0"/>
                <a:sym typeface="Arial" pitchFamily="0" charset="0"/>
              </a:rPr>
              <a:t>cancer.</a:t>
            </a:r>
          </a:p>
          <a:p>
            <a:pPr algn="l" eaLnBrk="1" fontAlgn="base" hangingPunct="1" indent="-57150" latinLnBrk="1" lvl="0" marL="57150">
              <a:lnSpc>
                <a:spcPct val="80000"/>
              </a:lnSpc>
              <a:spcBef>
                <a:spcPct val="20000"/>
              </a:spcBef>
              <a:spcAft>
                <a:spcPct val="0"/>
              </a:spcAft>
              <a:buClr>
                <a:srgbClr val="A4C5C8"/>
              </a:buClr>
              <a:buSzPct val="100000"/>
              <a:buFontTx/>
              <a:buNone/>
            </a:pPr>
            <a:r>
              <a:rPr altLang="en-US" baseline="0" sz="2600" lang="en-US" u="none">
                <a:solidFill>
                  <a:srgbClr val="000000"/>
                </a:solidFill>
                <a:latin typeface="Times New Roman" pitchFamily="18" charset="0"/>
                <a:ea typeface="Times New Roman" pitchFamily="18" charset="0"/>
                <a:sym typeface="Arial" pitchFamily="0" charset="0"/>
              </a:rPr>
              <a:t>Other </a:t>
            </a:r>
            <a:r>
              <a:rPr altLang="en-US" baseline="0" sz="2600" lang="en-US" u="none">
                <a:solidFill>
                  <a:srgbClr val="000000"/>
                </a:solidFill>
                <a:latin typeface="Times New Roman" pitchFamily="18" charset="0"/>
                <a:ea typeface="Times New Roman" pitchFamily="18" charset="0"/>
                <a:sym typeface="Arial" pitchFamily="0" charset="0"/>
              </a:rPr>
              <a:t>male reproductive conditions </a:t>
            </a:r>
            <a:r>
              <a:rPr altLang="en-US" baseline="0" sz="2600" lang="en-US" u="none">
                <a:solidFill>
                  <a:srgbClr val="000000"/>
                </a:solidFill>
                <a:latin typeface="Times New Roman" pitchFamily="18" charset="0"/>
                <a:ea typeface="Times New Roman" pitchFamily="18" charset="0"/>
                <a:sym typeface="Arial" pitchFamily="0" charset="0"/>
              </a:rPr>
              <a:t>i.e. </a:t>
            </a:r>
          </a:p>
          <a:p>
            <a:pPr algn="l" eaLnBrk="1" fontAlgn="base" hangingPunct="1" indent="-57150" latinLnBrk="1" lvl="0" marL="57150">
              <a:lnSpc>
                <a:spcPct val="80000"/>
              </a:lnSpc>
              <a:spcBef>
                <a:spcPct val="20000"/>
              </a:spcBef>
              <a:spcAft>
                <a:spcPct val="0"/>
              </a:spcAft>
              <a:buClr>
                <a:srgbClr val="A4C5C8"/>
              </a:buClr>
              <a:buSzPct val="100000"/>
              <a:buFontTx/>
              <a:buChar char="•"/>
            </a:pPr>
            <a:r>
              <a:rPr altLang="en-US" baseline="0" sz="2600" lang="en-US" u="none">
                <a:solidFill>
                  <a:srgbClr val="000000"/>
                </a:solidFill>
                <a:latin typeface="Times New Roman" pitchFamily="18" charset="0"/>
                <a:ea typeface="Times New Roman" pitchFamily="18" charset="0"/>
                <a:sym typeface="Arial" pitchFamily="0" charset="0"/>
              </a:rPr>
              <a:t>Phimosis, priapism, testicular torsion, balanitis, varicocele, </a:t>
            </a:r>
            <a:r>
              <a:rPr altLang="en-US" baseline="0" sz="2600" lang="en-US" u="none">
                <a:solidFill>
                  <a:srgbClr val="000000"/>
                </a:solidFill>
                <a:latin typeface="Times New Roman" pitchFamily="18" charset="0"/>
                <a:ea typeface="Times New Roman" pitchFamily="18" charset="0"/>
                <a:sym typeface="Arial" pitchFamily="0" charset="0"/>
              </a:rPr>
              <a:t>hydrocele</a:t>
            </a:r>
          </a:p>
          <a:p>
            <a:pPr algn="l" eaLnBrk="1" fontAlgn="base" hangingPunct="1" indent="-514350" latinLnBrk="1" lvl="2" marL="1371600">
              <a:lnSpc>
                <a:spcPct val="80000"/>
              </a:lnSpc>
              <a:spcBef>
                <a:spcPct val="20000"/>
              </a:spcBef>
              <a:spcAft>
                <a:spcPct val="0"/>
              </a:spcAft>
              <a:buClr>
                <a:srgbClr val="A4C5C8"/>
              </a:buClr>
              <a:buSzPct val="100000"/>
              <a:buFontTx/>
              <a:buNone/>
            </a:pPr>
            <a:endParaRPr altLang="en-US" baseline="0" sz="2000" lang="en-US" u="none">
              <a:solidFill>
                <a:srgbClr val="000000"/>
              </a:solidFill>
              <a:latin typeface="Times New Roman" pitchFamily="18" charset="0"/>
              <a:ea typeface="Times New Roman" pitchFamily="18" charset="0"/>
              <a:sym typeface="Arial" pitchFamily="0" charset="0"/>
            </a:endParaRPr>
          </a:p>
          <a:p>
            <a:pPr algn="l" eaLnBrk="1" fontAlgn="base" hangingPunct="1" indent="-57150" latinLnBrk="1" lvl="0" marL="57150">
              <a:lnSpc>
                <a:spcPct val="80000"/>
              </a:lnSpc>
              <a:spcBef>
                <a:spcPct val="20000"/>
              </a:spcBef>
              <a:spcAft>
                <a:spcPct val="0"/>
              </a:spcAft>
              <a:buSzPct val="100000"/>
              <a:buFontTx/>
              <a:buNone/>
            </a:pPr>
            <a:r>
              <a:rPr altLang="en-US" baseline="0" sz="2500" lang="en-GB" u="none">
                <a:solidFill>
                  <a:srgbClr val="000000"/>
                </a:solidFill>
                <a:latin typeface="Times New Roman" pitchFamily="18" charset="0"/>
                <a:ea typeface="Times New Roman" pitchFamily="18" charset="0"/>
                <a:sym typeface="Arial" pitchFamily="0" charset="0"/>
              </a:rPr>
              <a:t>Conditions of the urethra:</a:t>
            </a:r>
          </a:p>
          <a:p>
            <a:pPr algn="l" fontAlgn="base" indent="-285750" lvl="1" marL="742950">
              <a:lnSpc>
                <a:spcPct val="80000"/>
              </a:lnSpc>
              <a:spcBef>
                <a:spcPct val="20000"/>
              </a:spcBef>
              <a:spcAft>
                <a:spcPct val="0"/>
              </a:spcAft>
              <a:buClr>
                <a:srgbClr val="00B0F0"/>
              </a:buClr>
              <a:buSzPct val="100000"/>
              <a:buFont typeface="Arial" pitchFamily="0" charset="0"/>
              <a:buChar char="•"/>
            </a:pPr>
            <a:r>
              <a:rPr altLang="en-US" baseline="0" sz="2200" lang="en-GB" u="none">
                <a:solidFill>
                  <a:srgbClr val="000000"/>
                </a:solidFill>
                <a:latin typeface="Times New Roman" pitchFamily="18" charset="0"/>
                <a:ea typeface="Times New Roman" pitchFamily="18" charset="0"/>
                <a:sym typeface="Arial" pitchFamily="0" charset="0"/>
              </a:rPr>
              <a:t>Hypospadias</a:t>
            </a:r>
          </a:p>
          <a:p>
            <a:pPr algn="l" fontAlgn="base" indent="-285750" lvl="1" marL="742950">
              <a:lnSpc>
                <a:spcPct val="80000"/>
              </a:lnSpc>
              <a:spcBef>
                <a:spcPct val="20000"/>
              </a:spcBef>
              <a:spcAft>
                <a:spcPct val="0"/>
              </a:spcAft>
              <a:buClr>
                <a:srgbClr val="00B0F0"/>
              </a:buClr>
              <a:buSzPct val="100000"/>
              <a:buFont typeface="Arial" pitchFamily="0" charset="0"/>
              <a:buChar char="•"/>
            </a:pPr>
            <a:r>
              <a:rPr altLang="en-US" baseline="0" sz="2200" lang="en-GB" u="none">
                <a:solidFill>
                  <a:srgbClr val="000000"/>
                </a:solidFill>
                <a:latin typeface="Times New Roman" pitchFamily="18" charset="0"/>
                <a:ea typeface="Times New Roman" pitchFamily="18" charset="0"/>
                <a:sym typeface="Arial" pitchFamily="0" charset="0"/>
              </a:rPr>
              <a:t>Epispadias</a:t>
            </a:r>
          </a:p>
          <a:p>
            <a:pPr algn="l" fontAlgn="base" indent="-285750" lvl="1" marL="742950">
              <a:lnSpc>
                <a:spcPct val="80000"/>
              </a:lnSpc>
              <a:spcBef>
                <a:spcPct val="20000"/>
              </a:spcBef>
              <a:spcAft>
                <a:spcPct val="0"/>
              </a:spcAft>
              <a:buClr>
                <a:srgbClr val="00B0F0"/>
              </a:buClr>
              <a:buSzPct val="100000"/>
              <a:buFont typeface="Arial" pitchFamily="0" charset="0"/>
              <a:buChar char="•"/>
            </a:pPr>
            <a:r>
              <a:rPr altLang="en-US" baseline="0" sz="2200" lang="en-GB" u="none">
                <a:solidFill>
                  <a:srgbClr val="000000"/>
                </a:solidFill>
                <a:latin typeface="Times New Roman" pitchFamily="18" charset="0"/>
                <a:ea typeface="Times New Roman" pitchFamily="18" charset="0"/>
                <a:sym typeface="Arial" pitchFamily="0" charset="0"/>
              </a:rPr>
              <a:t>Urethritis</a:t>
            </a:r>
          </a:p>
          <a:p>
            <a:pPr algn="l" fontAlgn="base" indent="-285750" lvl="1" marL="742950">
              <a:lnSpc>
                <a:spcPct val="80000"/>
              </a:lnSpc>
              <a:spcBef>
                <a:spcPct val="20000"/>
              </a:spcBef>
              <a:spcAft>
                <a:spcPct val="0"/>
              </a:spcAft>
              <a:buClr>
                <a:srgbClr val="00B0F0"/>
              </a:buClr>
              <a:buSzPct val="100000"/>
              <a:buFont typeface="Arial" pitchFamily="0" charset="0"/>
              <a:buChar char="•"/>
            </a:pPr>
            <a:r>
              <a:rPr altLang="en-US" baseline="0" sz="2200" lang="en-GB" u="none">
                <a:solidFill>
                  <a:srgbClr val="000000"/>
                </a:solidFill>
                <a:latin typeface="Times New Roman" pitchFamily="18" charset="0"/>
                <a:ea typeface="Times New Roman" pitchFamily="18" charset="0"/>
                <a:sym typeface="Arial" pitchFamily="0" charset="0"/>
              </a:rPr>
              <a:t>Urethral stricture</a:t>
            </a:r>
          </a:p>
          <a:p>
            <a:pPr algn="l" fontAlgn="base" indent="-285750" lvl="1" marL="742950">
              <a:lnSpc>
                <a:spcPct val="80000"/>
              </a:lnSpc>
              <a:spcBef>
                <a:spcPct val="20000"/>
              </a:spcBef>
              <a:spcAft>
                <a:spcPct val="0"/>
              </a:spcAft>
              <a:buClr>
                <a:srgbClr val="00B0F0"/>
              </a:buClr>
              <a:buSzPct val="100000"/>
              <a:buFont typeface="Arial" pitchFamily="0" charset="0"/>
              <a:buChar char="•"/>
            </a:pPr>
            <a:r>
              <a:rPr altLang="en-US" baseline="0" sz="2200" lang="en-GB" u="none">
                <a:solidFill>
                  <a:srgbClr val="000000"/>
                </a:solidFill>
                <a:latin typeface="Times New Roman" pitchFamily="18" charset="0"/>
                <a:ea typeface="Times New Roman" pitchFamily="18" charset="0"/>
                <a:sym typeface="Arial" pitchFamily="0" charset="0"/>
              </a:rPr>
              <a:t>Conditions of the scrotum</a:t>
            </a:r>
          </a:p>
          <a:p>
            <a:pPr algn="l" eaLnBrk="1" fontAlgn="base" hangingPunct="1" indent="-57150" lvl="0" marL="57150">
              <a:lnSpc>
                <a:spcPct val="80000"/>
              </a:lnSpc>
              <a:spcBef>
                <a:spcPct val="20000"/>
              </a:spcBef>
              <a:spcAft>
                <a:spcPct val="0"/>
              </a:spcAft>
              <a:buSzPct val="100000"/>
              <a:buFontTx/>
              <a:buChar char="•"/>
            </a:pPr>
            <a:endParaRPr altLang="en-US" baseline="0" sz="2500" lang="en-US" u="none">
              <a:solidFill>
                <a:srgbClr val="000000"/>
              </a:solidFill>
              <a:latin typeface="Times New Roman" pitchFamily="18" charset="0"/>
              <a:ea typeface="Times New Roman" pitchFamily="18" charset="0"/>
              <a:sym typeface="Arial" pitchFamily="0" charset="0"/>
            </a:endParaRPr>
          </a:p>
        </p:txBody>
      </p:sp>
      <p:sp>
        <p:nvSpPr>
          <p:cNvPr id="104862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1">
  <p:cSld>
    <p:spTree>
      <p:nvGrpSpPr>
        <p:cNvPr id="367" name=""/>
        <p:cNvGrpSpPr/>
        <p:nvPr/>
      </p:nvGrpSpPr>
      <p:grpSpPr>
        <a:xfrm rot="0">
          <a:off x="0" y="0"/>
          <a:ext cx="0" cy="0"/>
          <a:chOff x="0" y="0"/>
          <a:chExt cx="0" cy="0"/>
        </a:xfrm>
      </p:grpSpPr>
      <p:sp>
        <p:nvSpPr>
          <p:cNvPr id="104872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23" name=""/>
          <p:cNvSpPr/>
          <p:nvPr>
            <p:ph sz="full" idx="1"/>
          </p:nvPr>
        </p:nvSpPr>
        <p:spPr>
          <a:xfrm rot="0">
            <a:off x="457200" y="274637"/>
            <a:ext cx="8229600" cy="62023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100000"/>
              </a:lnSpc>
              <a:spcBef>
                <a:spcPct val="20000"/>
              </a:spcBef>
              <a:spcAft>
                <a:spcPct val="0"/>
              </a:spcAft>
              <a:buClr>
                <a:srgbClr val="FFFFFF"/>
              </a:buClr>
              <a:buSzPct val="100000"/>
              <a:buFontTx/>
              <a:buNone/>
            </a:pPr>
            <a:r>
              <a:rPr altLang="en-US" baseline="0" b="1" lang="en-US" u="none">
                <a:solidFill>
                  <a:srgbClr val="000000"/>
                </a:solidFill>
                <a:latin typeface="Arial" pitchFamily="0" charset="0"/>
                <a:ea typeface="宋体" pitchFamily="0" charset="-122"/>
                <a:sym typeface="Arial" pitchFamily="0" charset="0"/>
              </a:rPr>
              <a:t>Retrograde pyelogram</a:t>
            </a:r>
            <a:r>
              <a:rPr altLang="en-US" baseline="0" lang="en-US" u="none">
                <a:solidFill>
                  <a:srgbClr val="000000"/>
                </a:solidFill>
                <a:latin typeface="Arial" pitchFamily="0" charset="0"/>
                <a:ea typeface="宋体" pitchFamily="0" charset="-122"/>
                <a:sym typeface="Arial" pitchFamily="0" charset="0"/>
              </a:rPr>
              <a:t>-catheters are advanced through the ureters into the renal pelvis by cystoscopy. A contrast agent is then injected.</a:t>
            </a:r>
          </a:p>
          <a:p>
            <a:pPr algn="l" eaLnBrk="1" fontAlgn="base" hangingPunct="1" indent="-273050" latinLnBrk="1" lvl="0" marL="273050">
              <a:lnSpc>
                <a:spcPct val="100000"/>
              </a:lnSpc>
              <a:spcBef>
                <a:spcPct val="20000"/>
              </a:spcBef>
              <a:spcAft>
                <a:spcPct val="0"/>
              </a:spcAft>
              <a:buClr>
                <a:srgbClr val="FFFFFF"/>
              </a:buClr>
              <a:buSzPct val="100000"/>
              <a:buFontTx/>
              <a:buNone/>
            </a:pPr>
            <a:r>
              <a:rPr altLang="en-US" baseline="0" b="1" lang="en-US" u="none">
                <a:solidFill>
                  <a:srgbClr val="000000"/>
                </a:solidFill>
                <a:latin typeface="Arial" pitchFamily="0" charset="0"/>
                <a:ea typeface="宋体" pitchFamily="0" charset="-122"/>
                <a:sym typeface="Arial" pitchFamily="0" charset="0"/>
              </a:rPr>
              <a:t>Cystography</a:t>
            </a:r>
            <a:r>
              <a:rPr altLang="en-US" baseline="0" lang="en-US" u="none">
                <a:solidFill>
                  <a:srgbClr val="000000"/>
                </a:solidFill>
                <a:latin typeface="Arial" pitchFamily="0" charset="0"/>
                <a:ea typeface="宋体" pitchFamily="0" charset="-122"/>
                <a:sym typeface="Arial" pitchFamily="0" charset="0"/>
              </a:rPr>
              <a:t>- a catheter is inserted into the bladder and contrast agent is injected. It evaluates vesicoureteral reflux (backflow of urine into ureters).</a:t>
            </a:r>
          </a:p>
          <a:p>
            <a:pPr algn="l" eaLnBrk="1" fontAlgn="base" hangingPunct="1" indent="-273050" latinLnBrk="1" lvl="0" marL="273050">
              <a:lnSpc>
                <a:spcPct val="100000"/>
              </a:lnSpc>
              <a:spcBef>
                <a:spcPct val="20000"/>
              </a:spcBef>
              <a:spcAft>
                <a:spcPct val="0"/>
              </a:spcAft>
              <a:buClr>
                <a:srgbClr val="FFFFFF"/>
              </a:buClr>
              <a:buSzPct val="100000"/>
              <a:buFontTx/>
              <a:buNone/>
            </a:pPr>
            <a:r>
              <a:rPr altLang="en-US" baseline="0" b="1" lang="en-US" u="none">
                <a:solidFill>
                  <a:srgbClr val="000000"/>
                </a:solidFill>
                <a:latin typeface="Arial" pitchFamily="0" charset="0"/>
                <a:ea typeface="宋体" pitchFamily="0" charset="-122"/>
                <a:sym typeface="Arial" pitchFamily="0" charset="0"/>
              </a:rPr>
              <a:t>Renal angiography/arteriography- </a:t>
            </a:r>
            <a:r>
              <a:rPr altLang="en-US" baseline="0" lang="en-US" u="none">
                <a:solidFill>
                  <a:srgbClr val="000000"/>
                </a:solidFill>
                <a:latin typeface="Arial" pitchFamily="0" charset="0"/>
                <a:ea typeface="宋体" pitchFamily="0" charset="-122"/>
                <a:sym typeface="Arial" pitchFamily="0" charset="0"/>
              </a:rPr>
              <a:t>provides an image of the renal arteries. A catheter is inserted to the renal arteries to evaluate renal blood flow</a:t>
            </a:r>
          </a:p>
          <a:p>
            <a:pPr algn="l" eaLnBrk="1" fontAlgn="base" hangingPunct="1" indent="-273050" latinLnBrk="1" lvl="0" marL="273050">
              <a:lnSpc>
                <a:spcPct val="100000"/>
              </a:lnSpc>
              <a:spcBef>
                <a:spcPct val="20000"/>
              </a:spcBef>
              <a:spcAft>
                <a:spcPct val="0"/>
              </a:spcAft>
              <a:buClr>
                <a:srgbClr val="FFFFFF"/>
              </a:buClr>
              <a:buSzPct val="100000"/>
              <a:buFontTx/>
              <a:buNone/>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273050" latinLnBrk="1" lvl="0" marL="273050">
              <a:lnSpc>
                <a:spcPct val="100000"/>
              </a:lnSpc>
              <a:spcBef>
                <a:spcPct val="20000"/>
              </a:spcBef>
              <a:spcAft>
                <a:spcPct val="0"/>
              </a:spcAft>
              <a:buClr>
                <a:srgbClr val="FFFFFF"/>
              </a:buClr>
              <a:buSzPct val="100000"/>
              <a:buFontTx/>
              <a:buNone/>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273050" lvl="0" marL="27305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2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1">
  <p:cSld>
    <p:spTree>
      <p:nvGrpSpPr>
        <p:cNvPr id="368" name=""/>
        <p:cNvGrpSpPr/>
        <p:nvPr/>
      </p:nvGrpSpPr>
      <p:grpSpPr>
        <a:xfrm rot="0">
          <a:off x="0" y="0"/>
          <a:ext cx="0" cy="0"/>
          <a:chOff x="0" y="0"/>
          <a:chExt cx="0" cy="0"/>
        </a:xfrm>
      </p:grpSpPr>
      <p:sp>
        <p:nvSpPr>
          <p:cNvPr id="104872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26" name=""/>
          <p:cNvSpPr/>
          <p:nvPr>
            <p:ph sz="full" idx="1"/>
          </p:nvPr>
        </p:nvSpPr>
        <p:spPr>
          <a:xfrm rot="0">
            <a:off x="0" y="533400"/>
            <a:ext cx="89154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Bladder ultrasonography</a:t>
            </a:r>
            <a:r>
              <a:rPr altLang="en-US" baseline="0" lang="en-US" u="none">
                <a:solidFill>
                  <a:srgbClr val="000000"/>
                </a:solidFill>
                <a:latin typeface="Arial" pitchFamily="0" charset="0"/>
                <a:ea typeface="宋体" pitchFamily="0" charset="-122"/>
                <a:sym typeface="Arial" pitchFamily="0" charset="0"/>
              </a:rPr>
              <a:t>: it measures the urine volume in the bladder</a:t>
            </a:r>
          </a:p>
          <a:p>
            <a:pPr algn="l" eaLnBrk="1" fontAlgn="base" hangingPunct="1" indent="-342900"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Intravenous urography</a:t>
            </a:r>
            <a:r>
              <a:rPr altLang="en-US" baseline="0" lang="en-US" u="none">
                <a:solidFill>
                  <a:srgbClr val="000000"/>
                </a:solidFill>
                <a:latin typeface="Arial" pitchFamily="0" charset="0"/>
                <a:ea typeface="宋体" pitchFamily="0" charset="-122"/>
                <a:sym typeface="Arial" pitchFamily="0" charset="0"/>
              </a:rPr>
              <a:t>: a dye is injected intravenously and images taken via X-ray as the die moves through upper and then lower urinary system</a:t>
            </a:r>
          </a:p>
          <a:p>
            <a:pPr algn="l" eaLnBrk="1" fontAlgn="base" hangingPunct="1" indent="-342900"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Cystoscopy</a:t>
            </a:r>
            <a:r>
              <a:rPr altLang="en-US" baseline="0" lang="en-US" u="none">
                <a:solidFill>
                  <a:srgbClr val="000000"/>
                </a:solidFill>
                <a:latin typeface="Arial" pitchFamily="0" charset="0"/>
                <a:ea typeface="宋体" pitchFamily="0" charset="-122"/>
                <a:sym typeface="Arial" pitchFamily="0" charset="0"/>
              </a:rPr>
              <a:t>: a cystoscope is inserted through the urethra to directly visualise bladder and the urethra, openings of the ureter, and the prostatic urethra as in the diagram below</a:t>
            </a:r>
          </a:p>
        </p:txBody>
      </p:sp>
      <p:sp>
        <p:nvSpPr>
          <p:cNvPr id="104872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1">
  <p:cSld>
    <p:spTree>
      <p:nvGrpSpPr>
        <p:cNvPr id="369" name=""/>
        <p:cNvGrpSpPr/>
        <p:nvPr/>
      </p:nvGrpSpPr>
      <p:grpSpPr>
        <a:xfrm rot="0">
          <a:off x="0" y="0"/>
          <a:ext cx="0" cy="0"/>
          <a:chOff x="0" y="0"/>
          <a:chExt cx="0" cy="0"/>
        </a:xfrm>
      </p:grpSpPr>
      <p:sp>
        <p:nvSpPr>
          <p:cNvPr id="104872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60"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872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1">
  <p:cSld>
    <p:spTree>
      <p:nvGrpSpPr>
        <p:cNvPr id="370" name=""/>
        <p:cNvGrpSpPr/>
        <p:nvPr/>
      </p:nvGrpSpPr>
      <p:grpSpPr>
        <a:xfrm rot="0">
          <a:off x="0" y="0"/>
          <a:ext cx="0" cy="0"/>
          <a:chOff x="0" y="0"/>
          <a:chExt cx="0" cy="0"/>
        </a:xfrm>
      </p:grpSpPr>
      <p:sp>
        <p:nvSpPr>
          <p:cNvPr id="1048730" name=""/>
          <p:cNvSpPr/>
          <p:nvPr>
            <p:ph type="title" sz="full" idx="0"/>
          </p:nvPr>
        </p:nvSpPr>
        <p:spPr>
          <a:xfrm rot="0">
            <a:off x="381000" y="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000000"/>
                </a:solidFill>
                <a:latin typeface="Arial" pitchFamily="0" charset="0"/>
                <a:ea typeface="宋体" pitchFamily="0" charset="-122"/>
                <a:sym typeface="Arial" pitchFamily="0" charset="0"/>
              </a:rPr>
              <a:t>BIOPSY</a:t>
            </a:r>
          </a:p>
        </p:txBody>
      </p:sp>
      <p:sp>
        <p:nvSpPr>
          <p:cNvPr id="1048731" name=""/>
          <p:cNvSpPr/>
          <p:nvPr>
            <p:ph sz="full" idx="1"/>
          </p:nvPr>
        </p:nvSpPr>
        <p:spPr>
          <a:xfrm rot="0">
            <a:off x="457200" y="1219200"/>
            <a:ext cx="8229600" cy="4906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Ureteral biopsy, kidney biopsy may be taken and evaluated to give more information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Can be used to differentiate btw tumor, kidney stone, blood clot</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May be indicated incase of transplant rejection, glomerulopathies, unexplained renal failure and persistent proteinuria or hematuria.</a:t>
            </a:r>
          </a:p>
        </p:txBody>
      </p:sp>
      <p:sp>
        <p:nvSpPr>
          <p:cNvPr id="104873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1">
  <p:cSld>
    <p:spTree>
      <p:nvGrpSpPr>
        <p:cNvPr id="371" name=""/>
        <p:cNvGrpSpPr/>
        <p:nvPr/>
      </p:nvGrpSpPr>
      <p:grpSpPr>
        <a:xfrm rot="0">
          <a:off x="0" y="0"/>
          <a:ext cx="0" cy="0"/>
          <a:chOff x="0" y="0"/>
          <a:chExt cx="0" cy="0"/>
        </a:xfrm>
      </p:grpSpPr>
      <p:sp>
        <p:nvSpPr>
          <p:cNvPr id="104873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Arial" pitchFamily="0" charset="0"/>
                <a:ea typeface="宋体" pitchFamily="0" charset="-122"/>
                <a:sym typeface="Arial" pitchFamily="0" charset="0"/>
              </a:rPr>
              <a:t>Nursing diagnosis for patients undergoing renal tests</a:t>
            </a:r>
          </a:p>
        </p:txBody>
      </p:sp>
      <p:sp>
        <p:nvSpPr>
          <p:cNvPr id="1048734" name=""/>
          <p:cNvSpPr/>
          <p:nvPr>
            <p:ph sz="full" idx="1"/>
          </p:nvPr>
        </p:nvSpPr>
        <p:spPr>
          <a:xfrm rot="0">
            <a:off x="304800" y="1554162"/>
            <a:ext cx="8686800" cy="4999037"/>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i="1" lang="en-US" u="none">
                <a:solidFill>
                  <a:srgbClr val="000000"/>
                </a:solidFill>
                <a:latin typeface="Arial" pitchFamily="0" charset="0"/>
                <a:ea typeface="宋体" pitchFamily="0" charset="-122"/>
                <a:sym typeface="Arial" pitchFamily="0" charset="0"/>
              </a:rPr>
              <a:t>Knowledge deficit about the procedure and the test</a:t>
            </a:r>
          </a:p>
          <a:p>
            <a:pPr algn="l" eaLnBrk="1" fontAlgn="base" hangingPunct="1" indent="-342900" lvl="0" marL="342900">
              <a:lnSpc>
                <a:spcPct val="100000"/>
              </a:lnSpc>
              <a:spcBef>
                <a:spcPct val="20000"/>
              </a:spcBef>
              <a:spcAft>
                <a:spcPct val="0"/>
              </a:spcAft>
              <a:buSzPct val="100000"/>
              <a:buFontTx/>
              <a:buChar char="•"/>
            </a:pPr>
            <a:r>
              <a:rPr altLang="en-US" baseline="0" i="1" lang="en-US" u="none">
                <a:solidFill>
                  <a:srgbClr val="000000"/>
                </a:solidFill>
                <a:latin typeface="Arial" pitchFamily="0" charset="0"/>
                <a:ea typeface="宋体" pitchFamily="0" charset="-122"/>
                <a:sym typeface="Arial" pitchFamily="0" charset="0"/>
              </a:rPr>
              <a:t>Fear/anxiety related to possible diagnosis of serious illness, altered renal function and embarrassment discussing the urinary function and exposure of genitalia</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3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1">
  <p:cSld>
    <p:spTree>
      <p:nvGrpSpPr>
        <p:cNvPr id="372" name=""/>
        <p:cNvGrpSpPr/>
        <p:nvPr/>
      </p:nvGrpSpPr>
      <p:grpSpPr>
        <a:xfrm rot="0">
          <a:off x="0" y="0"/>
          <a:ext cx="0" cy="0"/>
          <a:chOff x="0" y="0"/>
          <a:chExt cx="0" cy="0"/>
        </a:xfrm>
      </p:grpSpPr>
      <p:sp>
        <p:nvSpPr>
          <p:cNvPr id="1048736" name=""/>
          <p:cNvSpPr/>
          <p:nvPr>
            <p:ph type="title" sz="full" idx="0"/>
          </p:nvPr>
        </p:nvSpPr>
        <p:spPr>
          <a:xfrm rot="0">
            <a:off x="76200" y="0"/>
            <a:ext cx="8686800" cy="762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b="1" sz="4000" lang="en-US" u="none">
                <a:solidFill>
                  <a:srgbClr val="000000"/>
                </a:solidFill>
                <a:latin typeface="Times New Roman" pitchFamily="18" charset="0"/>
                <a:ea typeface="Times New Roman" pitchFamily="18" charset="0"/>
                <a:sym typeface="Arial" pitchFamily="0" charset="0"/>
              </a:rPr>
              <a:t>INFECTIONS OF URINARY TRACT</a:t>
            </a:r>
          </a:p>
        </p:txBody>
      </p:sp>
      <p:sp>
        <p:nvSpPr>
          <p:cNvPr id="1048737" name=""/>
          <p:cNvSpPr/>
          <p:nvPr>
            <p:ph sz="full" idx="1"/>
          </p:nvPr>
        </p:nvSpPr>
        <p:spPr>
          <a:xfrm rot="0">
            <a:off x="146050" y="454025"/>
            <a:ext cx="8610600" cy="5791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Lower urinary tract infection:</a:t>
            </a:r>
          </a:p>
          <a:p>
            <a:pPr algn="l" eaLnBrk="1" fontAlgn="base" hangingPunct="1" indent="-342900" latinLnBrk="1" lvl="0" marL="342900">
              <a:lnSpc>
                <a:spcPct val="10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          </a:t>
            </a:r>
            <a:r>
              <a:rPr altLang="en-US" baseline="0" b="1" sz="3000" lang="en-US" u="none">
                <a:solidFill>
                  <a:srgbClr val="000000"/>
                </a:solidFill>
                <a:latin typeface="Times New Roman" pitchFamily="18" charset="0"/>
                <a:ea typeface="Times New Roman" pitchFamily="18" charset="0"/>
                <a:sym typeface="Arial" pitchFamily="0" charset="0"/>
              </a:rPr>
              <a:t>bacterial cystitis</a:t>
            </a:r>
            <a:r>
              <a:rPr altLang="en-US" baseline="0" sz="3000" lang="en-US" u="none">
                <a:solidFill>
                  <a:srgbClr val="000000"/>
                </a:solidFill>
                <a:latin typeface="Times New Roman" pitchFamily="18" charset="0"/>
                <a:ea typeface="Times New Roman" pitchFamily="18" charset="0"/>
                <a:sym typeface="Arial" pitchFamily="0" charset="0"/>
              </a:rPr>
              <a:t>—inflammation of bladder </a:t>
            </a:r>
          </a:p>
          <a:p>
            <a:pPr algn="l" eaLnBrk="1" fontAlgn="base" hangingPunct="1" indent="-342900" latinLnBrk="1" lvl="0" marL="342900">
              <a:lnSpc>
                <a:spcPct val="10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          </a:t>
            </a:r>
            <a:r>
              <a:rPr altLang="en-US" baseline="0" b="1" sz="3000" lang="en-US" u="none">
                <a:solidFill>
                  <a:srgbClr val="000000"/>
                </a:solidFill>
                <a:latin typeface="Times New Roman" pitchFamily="18" charset="0"/>
                <a:ea typeface="Times New Roman" pitchFamily="18" charset="0"/>
                <a:sym typeface="Arial" pitchFamily="0" charset="0"/>
              </a:rPr>
              <a:t>bacterial prostitis- </a:t>
            </a:r>
            <a:r>
              <a:rPr altLang="en-US" baseline="0" sz="3000" lang="en-US" u="none">
                <a:solidFill>
                  <a:srgbClr val="000000"/>
                </a:solidFill>
                <a:latin typeface="Times New Roman" pitchFamily="18" charset="0"/>
                <a:ea typeface="Times New Roman" pitchFamily="18" charset="0"/>
                <a:sym typeface="Arial" pitchFamily="0" charset="0"/>
              </a:rPr>
              <a:t>inflammation of prostate gland</a:t>
            </a:r>
          </a:p>
          <a:p>
            <a:pPr algn="l" eaLnBrk="1" fontAlgn="base" hangingPunct="1" indent="-342900" latinLnBrk="1" lvl="0" marL="342900">
              <a:lnSpc>
                <a:spcPct val="10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          </a:t>
            </a:r>
            <a:r>
              <a:rPr altLang="en-US" baseline="0" b="1" sz="3000" lang="en-US" u="none">
                <a:solidFill>
                  <a:srgbClr val="000000"/>
                </a:solidFill>
                <a:latin typeface="Times New Roman" pitchFamily="18" charset="0"/>
                <a:ea typeface="Times New Roman" pitchFamily="18" charset="0"/>
                <a:sym typeface="Arial" pitchFamily="0" charset="0"/>
              </a:rPr>
              <a:t>bacterial urethritis</a:t>
            </a:r>
            <a:r>
              <a:rPr altLang="en-US" baseline="0" sz="3000" lang="en-US" u="none">
                <a:solidFill>
                  <a:srgbClr val="000000"/>
                </a:solidFill>
                <a:latin typeface="Times New Roman" pitchFamily="18" charset="0"/>
                <a:ea typeface="Times New Roman" pitchFamily="18" charset="0"/>
                <a:sym typeface="Arial" pitchFamily="0" charset="0"/>
              </a:rPr>
              <a:t>- inflammation of urethra</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Upper urinary tract infection includes:</a:t>
            </a:r>
          </a:p>
          <a:p>
            <a:pPr algn="l" eaLnBrk="1" fontAlgn="base" hangingPunct="1" indent="-342900" latinLnBrk="1" lvl="0" marL="342900">
              <a:lnSpc>
                <a:spcPct val="10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   -</a:t>
            </a:r>
            <a:r>
              <a:rPr altLang="en-US" baseline="0" b="1" sz="3000" lang="en-US" u="none">
                <a:solidFill>
                  <a:srgbClr val="000000"/>
                </a:solidFill>
                <a:latin typeface="Times New Roman" pitchFamily="18" charset="0"/>
                <a:ea typeface="Times New Roman" pitchFamily="18" charset="0"/>
                <a:sym typeface="Arial" pitchFamily="0" charset="0"/>
              </a:rPr>
              <a:t>Pyelonephritis</a:t>
            </a:r>
            <a:r>
              <a:rPr altLang="en-US" baseline="0" sz="3000" lang="en-US" u="none">
                <a:solidFill>
                  <a:srgbClr val="000000"/>
                </a:solidFill>
                <a:latin typeface="Times New Roman" pitchFamily="18" charset="0"/>
                <a:ea typeface="Times New Roman" pitchFamily="18" charset="0"/>
                <a:sym typeface="Arial" pitchFamily="0" charset="0"/>
              </a:rPr>
              <a:t> (acute or chronic)-inflammation of renal pelvis</a:t>
            </a:r>
          </a:p>
          <a:p>
            <a:pPr algn="l" eaLnBrk="1" fontAlgn="base" hangingPunct="1" indent="-342900" latinLnBrk="1" lvl="0" marL="342900">
              <a:lnSpc>
                <a:spcPct val="10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   -</a:t>
            </a:r>
            <a:r>
              <a:rPr altLang="en-US" baseline="0" b="1" sz="3000" lang="en-US" u="none">
                <a:solidFill>
                  <a:srgbClr val="000000"/>
                </a:solidFill>
                <a:latin typeface="Times New Roman" pitchFamily="18" charset="0"/>
                <a:ea typeface="Times New Roman" pitchFamily="18" charset="0"/>
                <a:sym typeface="Arial" pitchFamily="0" charset="0"/>
              </a:rPr>
              <a:t>Ureteritis</a:t>
            </a:r>
          </a:p>
          <a:p>
            <a:pPr algn="l" eaLnBrk="1" fontAlgn="base" hangingPunct="1" indent="-342900" latinLnBrk="1" lvl="0" marL="342900">
              <a:lnSpc>
                <a:spcPct val="10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   -</a:t>
            </a:r>
            <a:r>
              <a:rPr altLang="en-US" baseline="0" b="1" sz="3000" lang="en-US" u="none">
                <a:solidFill>
                  <a:srgbClr val="000000"/>
                </a:solidFill>
                <a:latin typeface="Times New Roman" pitchFamily="18" charset="0"/>
                <a:ea typeface="Times New Roman" pitchFamily="18" charset="0"/>
                <a:sym typeface="Arial" pitchFamily="0" charset="0"/>
              </a:rPr>
              <a:t>Interstitial nephritis</a:t>
            </a:r>
            <a:r>
              <a:rPr altLang="en-US" baseline="0" sz="3000" lang="en-US" u="none">
                <a:solidFill>
                  <a:srgbClr val="000000"/>
                </a:solidFill>
                <a:latin typeface="Times New Roman" pitchFamily="18" charset="0"/>
                <a:ea typeface="Times New Roman" pitchFamily="18" charset="0"/>
                <a:sym typeface="Arial" pitchFamily="0" charset="0"/>
              </a:rPr>
              <a:t>: inflammation of the kidney</a:t>
            </a:r>
          </a:p>
          <a:p>
            <a:pPr algn="l" eaLnBrk="1" fontAlgn="base" hangingPunct="1" indent="-342900" lvl="0" marL="342900">
              <a:lnSpc>
                <a:spcPct val="10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The most common micro-organism causing UTI is </a:t>
            </a:r>
            <a:r>
              <a:rPr altLang="en-US" baseline="0" sz="3000" i="1" lang="en-US" u="none">
                <a:solidFill>
                  <a:srgbClr val="000000"/>
                </a:solidFill>
                <a:latin typeface="Times New Roman" pitchFamily="18" charset="0"/>
                <a:ea typeface="Times New Roman" pitchFamily="18" charset="0"/>
                <a:sym typeface="Arial" pitchFamily="0" charset="0"/>
              </a:rPr>
              <a:t>Escherichia coli</a:t>
            </a:r>
          </a:p>
        </p:txBody>
      </p:sp>
      <p:sp>
        <p:nvSpPr>
          <p:cNvPr id="104873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1">
  <p:cSld>
    <p:spTree>
      <p:nvGrpSpPr>
        <p:cNvPr id="373" name=""/>
        <p:cNvGrpSpPr/>
        <p:nvPr/>
      </p:nvGrpSpPr>
      <p:grpSpPr>
        <a:xfrm rot="0">
          <a:off x="0" y="0"/>
          <a:ext cx="0" cy="0"/>
          <a:chOff x="0" y="0"/>
          <a:chExt cx="0" cy="0"/>
        </a:xfrm>
      </p:grpSpPr>
      <p:sp>
        <p:nvSpPr>
          <p:cNvPr id="1048739" name=""/>
          <p:cNvSpPr/>
          <p:nvPr>
            <p:ph sz="full" idx="1"/>
          </p:nvPr>
        </p:nvSpPr>
        <p:spPr>
          <a:xfrm rot="0">
            <a:off x="228600" y="39687"/>
            <a:ext cx="86868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2800" i="1" lang="en-US" u="none">
                <a:solidFill>
                  <a:srgbClr val="000000"/>
                </a:solidFill>
                <a:latin typeface="Times New Roman" pitchFamily="18" charset="0"/>
                <a:ea typeface="Times New Roman" pitchFamily="18" charset="0"/>
                <a:sym typeface="Arial" pitchFamily="0" charset="0"/>
              </a:rPr>
              <a:t>Bacteriuria</a:t>
            </a:r>
            <a:r>
              <a:rPr altLang="en-US" baseline="0" sz="2800" i="1" lang="en-US" u="none">
                <a:solidFill>
                  <a:srgbClr val="000000"/>
                </a:solidFill>
                <a:latin typeface="Times New Roman" pitchFamily="18" charset="0"/>
                <a:ea typeface="Times New Roman" pitchFamily="18" charset="0"/>
                <a:sym typeface="Arial" pitchFamily="0" charset="0"/>
              </a:rPr>
              <a:t> </a:t>
            </a:r>
            <a:r>
              <a:rPr altLang="en-US" baseline="0" sz="2800" lang="en-US" u="none">
                <a:solidFill>
                  <a:srgbClr val="000000"/>
                </a:solidFill>
                <a:latin typeface="Times New Roman" pitchFamily="18" charset="0"/>
                <a:ea typeface="Times New Roman" pitchFamily="18" charset="0"/>
                <a:sym typeface="Arial" pitchFamily="0" charset="0"/>
              </a:rPr>
              <a:t>is defined as more than 10</a:t>
            </a:r>
            <a:r>
              <a:rPr altLang="en-US" baseline="30000" sz="2800" lang="en-US" u="none">
                <a:solidFill>
                  <a:srgbClr val="000000"/>
                </a:solidFill>
                <a:latin typeface="Times New Roman" pitchFamily="18" charset="0"/>
                <a:ea typeface="Times New Roman" pitchFamily="18" charset="0"/>
                <a:sym typeface="Arial" pitchFamily="0" charset="0"/>
              </a:rPr>
              <a:t>5</a:t>
            </a:r>
            <a:r>
              <a:rPr altLang="en-US" baseline="0" sz="2800" lang="en-US" u="none">
                <a:solidFill>
                  <a:srgbClr val="000000"/>
                </a:solidFill>
                <a:latin typeface="Times New Roman" pitchFamily="18" charset="0"/>
                <a:ea typeface="Times New Roman" pitchFamily="18" charset="0"/>
                <a:sym typeface="Arial" pitchFamily="0" charset="0"/>
              </a:rPr>
              <a:t> colonies of bacteria per millilitre of urine. Urinary tract is the second most common site of infection   </a:t>
            </a:r>
          </a:p>
          <a:p>
            <a:pPr algn="l" eaLnBrk="1" fontAlgn="base" hangingPunct="1" indent="-342900" latinLnBrk="1" lvl="0" marL="342900">
              <a:lnSpc>
                <a:spcPct val="90000"/>
              </a:lnSpc>
              <a:spcBef>
                <a:spcPct val="20000"/>
              </a:spcBef>
              <a:spcAft>
                <a:spcPct val="0"/>
              </a:spcAft>
              <a:buSzPct val="100000"/>
              <a:buFontTx/>
              <a:buNone/>
            </a:pPr>
            <a:r>
              <a:rPr altLang="en-US" baseline="0" b="1" sz="2800" lang="sw-KE" u="none">
                <a:solidFill>
                  <a:srgbClr val="000000"/>
                </a:solidFill>
                <a:latin typeface="Times New Roman" pitchFamily="18" charset="0"/>
                <a:ea typeface="Times New Roman" pitchFamily="18" charset="0"/>
                <a:sym typeface="Arial" pitchFamily="0" charset="0"/>
              </a:rPr>
              <a:t>Classification(Cont)</a:t>
            </a:r>
          </a:p>
          <a:p>
            <a:pPr algn="l" eaLnBrk="1" fontAlgn="base" hangingPunct="1" indent="-342900" latinLnBrk="1" lvl="0" marL="342900">
              <a:lnSpc>
                <a:spcPct val="90000"/>
              </a:lnSpc>
              <a:spcBef>
                <a:spcPct val="20000"/>
              </a:spcBef>
              <a:spcAft>
                <a:spcPct val="0"/>
              </a:spcAft>
              <a:buSzPct val="100000"/>
              <a:buFontTx/>
              <a:buNone/>
            </a:pPr>
            <a:r>
              <a:rPr altLang="en-US" baseline="0" sz="2800" lang="en-US" u="none">
                <a:solidFill>
                  <a:srgbClr val="000000"/>
                </a:solidFill>
                <a:latin typeface="Times New Roman" pitchFamily="18" charset="0"/>
                <a:ea typeface="Times New Roman" pitchFamily="18" charset="0"/>
                <a:sym typeface="Arial" pitchFamily="0" charset="0"/>
              </a:rPr>
              <a:t>According to other patient-related  conditions e.g recurrence, duration of the infection</a:t>
            </a:r>
          </a:p>
          <a:p>
            <a:pPr algn="l" eaLnBrk="1" fontAlgn="base" hangingPunct="1" indent="-342900" lvl="0" marL="342900">
              <a:lnSpc>
                <a:spcPct val="90000"/>
              </a:lnSpc>
              <a:spcBef>
                <a:spcPct val="20000"/>
              </a:spcBef>
              <a:spcAft>
                <a:spcPct val="0"/>
              </a:spcAft>
              <a:buSzPct val="100000"/>
              <a:buFontTx/>
              <a:buChar char="•"/>
            </a:pPr>
            <a:r>
              <a:rPr altLang="en-US" baseline="0" b="1" sz="3100" lang="en-US" u="none">
                <a:solidFill>
                  <a:srgbClr val="000000"/>
                </a:solidFill>
                <a:latin typeface="Times New Roman" pitchFamily="18" charset="0"/>
                <a:ea typeface="Times New Roman" pitchFamily="18" charset="0"/>
                <a:sym typeface="Arial" pitchFamily="0" charset="0"/>
              </a:rPr>
              <a:t>Uncomplicated Lower or Upper UTI</a:t>
            </a:r>
          </a:p>
          <a:p>
            <a:pPr algn="l" eaLnBrk="1" fontAlgn="base" hangingPunct="1" indent="-285750" lvl="1" marL="74295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Community-acquired infection; common in young women</a:t>
            </a:r>
          </a:p>
          <a:p>
            <a:pPr algn="l" eaLnBrk="1" fontAlgn="base" hangingPunct="1" indent="-342900" lvl="0" marL="342900">
              <a:lnSpc>
                <a:spcPct val="90000"/>
              </a:lnSpc>
              <a:spcBef>
                <a:spcPct val="20000"/>
              </a:spcBef>
              <a:spcAft>
                <a:spcPct val="0"/>
              </a:spcAft>
              <a:buSzPct val="100000"/>
              <a:buFontTx/>
              <a:buChar char="•"/>
            </a:pPr>
            <a:r>
              <a:rPr altLang="en-US" baseline="0" b="1" sz="3100" lang="en-US" u="none">
                <a:solidFill>
                  <a:srgbClr val="000000"/>
                </a:solidFill>
                <a:latin typeface="Times New Roman" pitchFamily="18" charset="0"/>
                <a:ea typeface="Times New Roman" pitchFamily="18" charset="0"/>
                <a:sym typeface="Arial" pitchFamily="0" charset="0"/>
              </a:rPr>
              <a:t>Complicated Lower or Upper UTI</a:t>
            </a:r>
          </a:p>
          <a:p>
            <a:pPr algn="l" eaLnBrk="1" fontAlgn="base" hangingPunct="1" indent="-285750" lvl="1" marL="7429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 nosocomial (hospital-acquired) and related to catheterization</a:t>
            </a:r>
          </a:p>
          <a:p>
            <a:pPr algn="l" eaLnBrk="1" fontAlgn="base" hangingPunct="1" indent="-285750" lvl="1" marL="7429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urologic abnormalities, pregnancy,</a:t>
            </a:r>
          </a:p>
          <a:p>
            <a:pPr algn="l" eaLnBrk="1" fontAlgn="base" hangingPunct="1" indent="-285750" lvl="1" marL="7429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immunosuppressant, diabetes mellitus, obstructions</a:t>
            </a:r>
          </a:p>
          <a:p>
            <a:pPr algn="l" eaLnBrk="1" fontAlgn="base" hangingPunct="1" indent="-342900" latinLnBrk="1" lvl="0" marL="342900">
              <a:lnSpc>
                <a:spcPct val="90000"/>
              </a:lnSpc>
              <a:spcBef>
                <a:spcPct val="20000"/>
              </a:spcBef>
              <a:spcAft>
                <a:spcPct val="0"/>
              </a:spcAft>
              <a:buSzPct val="100000"/>
              <a:buFontTx/>
              <a:buNone/>
            </a:pPr>
            <a:endParaRPr altLang="en-US" baseline="0" sz="28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b="1"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4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1">
  <p:cSld>
    <p:spTree>
      <p:nvGrpSpPr>
        <p:cNvPr id="374" name=""/>
        <p:cNvGrpSpPr/>
        <p:nvPr/>
      </p:nvGrpSpPr>
      <p:grpSpPr>
        <a:xfrm rot="0">
          <a:off x="0" y="0"/>
          <a:ext cx="0" cy="0"/>
          <a:chOff x="0" y="0"/>
          <a:chExt cx="0" cy="0"/>
        </a:xfrm>
      </p:grpSpPr>
      <p:sp>
        <p:nvSpPr>
          <p:cNvPr id="1048741" name=""/>
          <p:cNvSpPr/>
          <p:nvPr>
            <p:ph type="title" sz="full" idx="0"/>
          </p:nvPr>
        </p:nvSpPr>
        <p:spPr>
          <a:xfrm rot="0">
            <a:off x="427037" y="34925"/>
            <a:ext cx="8229600" cy="85725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Risk factors for developing UTIs</a:t>
            </a:r>
          </a:p>
        </p:txBody>
      </p:sp>
      <p:sp>
        <p:nvSpPr>
          <p:cNvPr id="1048742" name=""/>
          <p:cNvSpPr/>
          <p:nvPr>
            <p:ph sz="full" idx="1"/>
          </p:nvPr>
        </p:nvSpPr>
        <p:spPr>
          <a:xfrm rot="0">
            <a:off x="304800" y="987425"/>
            <a:ext cx="8763000" cy="573405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Inability to completely empty the bladder</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Obstruction of urinary flow e.g. due to tumors, calculi, congenital anomalies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Immunosuppression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Instrumentation e.g. catheters, cystoscopy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Inflammation of the urethral mucosa</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Presence of other conditions e.g. DM, pregnancy, gout, neurologic disorders.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Gender: common in female due to anatomic relation to the anus, short urethra</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4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1">
  <p:cSld>
    <p:spTree>
      <p:nvGrpSpPr>
        <p:cNvPr id="375" name=""/>
        <p:cNvGrpSpPr/>
        <p:nvPr/>
      </p:nvGrpSpPr>
      <p:grpSpPr>
        <a:xfrm rot="0">
          <a:off x="0" y="0"/>
          <a:ext cx="0" cy="0"/>
          <a:chOff x="0" y="0"/>
          <a:chExt cx="0" cy="0"/>
        </a:xfrm>
      </p:grpSpPr>
      <p:sp>
        <p:nvSpPr>
          <p:cNvPr id="1048744" name=""/>
          <p:cNvSpPr/>
          <p:nvPr>
            <p:ph type="title" sz="full" idx="0"/>
          </p:nvPr>
        </p:nvSpPr>
        <p:spPr>
          <a:xfrm rot="0">
            <a:off x="381000" y="152400"/>
            <a:ext cx="8229600" cy="9144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sng">
                <a:solidFill>
                  <a:srgbClr val="000000"/>
                </a:solidFill>
                <a:latin typeface="Arial" pitchFamily="0" charset="0"/>
                <a:ea typeface="宋体" pitchFamily="0" charset="-122"/>
                <a:sym typeface="Arial" pitchFamily="0" charset="0"/>
              </a:rPr>
              <a:t>PYELONEPHRITIS</a:t>
            </a:r>
          </a:p>
        </p:txBody>
      </p:sp>
      <p:sp>
        <p:nvSpPr>
          <p:cNvPr id="1048745" name=""/>
          <p:cNvSpPr/>
          <p:nvPr>
            <p:ph sz="full" idx="1"/>
          </p:nvPr>
        </p:nvSpPr>
        <p:spPr>
          <a:xfrm rot="0">
            <a:off x="38100" y="1312862"/>
            <a:ext cx="8915400" cy="5410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It is a </a:t>
            </a:r>
            <a:r>
              <a:rPr altLang="en-US" baseline="0" b="1" lang="en-US" u="none">
                <a:solidFill>
                  <a:srgbClr val="000000"/>
                </a:solidFill>
                <a:latin typeface="Arial" pitchFamily="0" charset="0"/>
                <a:ea typeface="宋体" pitchFamily="0" charset="-122"/>
                <a:sym typeface="Arial" pitchFamily="0" charset="0"/>
              </a:rPr>
              <a:t>bacteria infection </a:t>
            </a:r>
            <a:r>
              <a:rPr altLang="en-US" baseline="0" lang="en-US" u="none">
                <a:solidFill>
                  <a:srgbClr val="000000"/>
                </a:solidFill>
                <a:latin typeface="Arial" pitchFamily="0" charset="0"/>
                <a:ea typeface="宋体" pitchFamily="0" charset="-122"/>
                <a:sym typeface="Arial" pitchFamily="0" charset="0"/>
              </a:rPr>
              <a:t>of the one or both kidneys.</a:t>
            </a:r>
          </a:p>
          <a:p>
            <a:pPr algn="l" eaLnBrk="1" fontAlgn="base" hangingPunct="1" indent="-342900" lvl="0" marL="342900">
              <a:lnSpc>
                <a:spcPct val="100000"/>
              </a:lnSpc>
              <a:spcBef>
                <a:spcPct val="20000"/>
              </a:spcBef>
              <a:spcAft>
                <a:spcPct val="0"/>
              </a:spcAft>
              <a:buSzPct val="100000"/>
              <a:buFontTx/>
              <a:buChar char="•"/>
            </a:pPr>
            <a:r>
              <a:rPr altLang="en-US" baseline="0" b="1" lang="en-US" u="none">
                <a:solidFill>
                  <a:srgbClr val="000000"/>
                </a:solidFill>
                <a:latin typeface="Arial" pitchFamily="0" charset="0"/>
                <a:ea typeface="宋体" pitchFamily="0" charset="-122"/>
                <a:sym typeface="Arial" pitchFamily="0" charset="0"/>
              </a:rPr>
              <a:t>Involves:</a:t>
            </a:r>
          </a:p>
          <a:p>
            <a:pPr algn="l" fontAlgn="base" indent="-228600" lvl="2" marL="1143000">
              <a:lnSpc>
                <a:spcPct val="100000"/>
              </a:lnSpc>
              <a:spcBef>
                <a:spcPct val="20000"/>
              </a:spcBef>
              <a:spcAft>
                <a:spcPct val="0"/>
              </a:spcAft>
              <a:buSzPct val="100000"/>
              <a:buFont typeface="Wingdings" pitchFamily="2" charset="2"/>
              <a:buChar char="ü"/>
            </a:pPr>
            <a:r>
              <a:rPr altLang="en-US" baseline="0" b="1" sz="3200" lang="en-US" u="none">
                <a:solidFill>
                  <a:srgbClr val="000000"/>
                </a:solidFill>
                <a:latin typeface="Arial" pitchFamily="0" charset="0"/>
                <a:ea typeface="宋体" pitchFamily="0" charset="-122"/>
                <a:sym typeface="Arial" pitchFamily="0" charset="0"/>
              </a:rPr>
              <a:t>renal pelvis</a:t>
            </a:r>
            <a:r>
              <a:rPr altLang="en-US" baseline="0" sz="3200" lang="en-US" u="none">
                <a:solidFill>
                  <a:srgbClr val="000000"/>
                </a:solidFill>
                <a:latin typeface="Arial" pitchFamily="0" charset="0"/>
                <a:ea typeface="宋体" pitchFamily="0" charset="-122"/>
                <a:sym typeface="Arial" pitchFamily="0" charset="0"/>
              </a:rPr>
              <a:t>, </a:t>
            </a:r>
          </a:p>
          <a:p>
            <a:pPr algn="l" fontAlgn="base" indent="-228600" lvl="2" marL="1143000">
              <a:lnSpc>
                <a:spcPct val="100000"/>
              </a:lnSpc>
              <a:spcBef>
                <a:spcPct val="20000"/>
              </a:spcBef>
              <a:spcAft>
                <a:spcPct val="0"/>
              </a:spcAft>
              <a:buSzPct val="100000"/>
              <a:buFont typeface="Wingdings" pitchFamily="2" charset="2"/>
              <a:buChar char="ü"/>
            </a:pPr>
            <a:r>
              <a:rPr altLang="en-US" baseline="0" sz="3200" lang="en-US" u="none">
                <a:solidFill>
                  <a:srgbClr val="000000"/>
                </a:solidFill>
                <a:latin typeface="Arial" pitchFamily="0" charset="0"/>
                <a:ea typeface="宋体" pitchFamily="0" charset="-122"/>
                <a:sym typeface="Arial" pitchFamily="0" charset="0"/>
              </a:rPr>
              <a:t>tubules </a:t>
            </a:r>
          </a:p>
          <a:p>
            <a:pPr algn="l" fontAlgn="base" indent="-228600" lvl="2" marL="1143000">
              <a:lnSpc>
                <a:spcPct val="100000"/>
              </a:lnSpc>
              <a:spcBef>
                <a:spcPct val="20000"/>
              </a:spcBef>
              <a:spcAft>
                <a:spcPct val="0"/>
              </a:spcAft>
              <a:buSzPct val="100000"/>
              <a:buFont typeface="Wingdings" pitchFamily="2" charset="2"/>
              <a:buChar char="ü"/>
            </a:pPr>
            <a:r>
              <a:rPr altLang="en-US" baseline="0" sz="3200" lang="en-US" u="none">
                <a:solidFill>
                  <a:srgbClr val="000000"/>
                </a:solidFill>
                <a:latin typeface="Arial" pitchFamily="0" charset="0"/>
                <a:ea typeface="宋体" pitchFamily="0" charset="-122"/>
                <a:sym typeface="Arial" pitchFamily="0" charset="0"/>
              </a:rPr>
              <a:t>interstitial tissues.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Bacteria reach the kidney from the bladder</a:t>
            </a:r>
          </a:p>
          <a:p>
            <a:pPr algn="l" fontAlgn="base" indent="-342900" lvl="0" marL="342900">
              <a:lnSpc>
                <a:spcPct val="100000"/>
              </a:lnSpc>
              <a:spcBef>
                <a:spcPct val="20000"/>
              </a:spcBef>
              <a:spcAft>
                <a:spcPct val="0"/>
              </a:spcAft>
              <a:buSzPct val="100000"/>
              <a:buFont typeface="Wingdings" pitchFamily="2" charset="2"/>
              <a:buChar char="ü"/>
            </a:pPr>
            <a:r>
              <a:rPr altLang="en-US" baseline="0" lang="en-US" u="none">
                <a:solidFill>
                  <a:srgbClr val="000000"/>
                </a:solidFill>
                <a:latin typeface="Arial" pitchFamily="0" charset="0"/>
                <a:ea typeface="宋体" pitchFamily="0" charset="-122"/>
                <a:sym typeface="Arial" pitchFamily="0" charset="0"/>
              </a:rPr>
              <a:t>ureterovesicle reflux (ascending infection) or</a:t>
            </a:r>
          </a:p>
          <a:p>
            <a:pPr algn="l" fontAlgn="base" indent="-342900" lvl="0" marL="342900">
              <a:lnSpc>
                <a:spcPct val="100000"/>
              </a:lnSpc>
              <a:spcBef>
                <a:spcPct val="20000"/>
              </a:spcBef>
              <a:spcAft>
                <a:spcPct val="0"/>
              </a:spcAft>
              <a:buSzPct val="100000"/>
              <a:buFont typeface="Wingdings" pitchFamily="2" charset="2"/>
              <a:buChar char="ü"/>
            </a:pPr>
            <a:r>
              <a:rPr altLang="en-US" baseline="0" lang="en-US" u="none">
                <a:solidFill>
                  <a:srgbClr val="000000"/>
                </a:solidFill>
                <a:latin typeface="Arial" pitchFamily="0" charset="0"/>
                <a:ea typeface="宋体" pitchFamily="0" charset="-122"/>
                <a:sym typeface="Arial" pitchFamily="0" charset="0"/>
              </a:rPr>
              <a:t>bloodstream [hematogenous ( rare..&lt; 3%)</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4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1">
  <p:cSld>
    <p:spTree>
      <p:nvGrpSpPr>
        <p:cNvPr id="376" name=""/>
        <p:cNvGrpSpPr/>
        <p:nvPr/>
      </p:nvGrpSpPr>
      <p:grpSpPr>
        <a:xfrm rot="0">
          <a:off x="0" y="0"/>
          <a:ext cx="0" cy="0"/>
          <a:chOff x="0" y="0"/>
          <a:chExt cx="0" cy="0"/>
        </a:xfrm>
      </p:grpSpPr>
      <p:sp>
        <p:nvSpPr>
          <p:cNvPr id="1048747" name=""/>
          <p:cNvSpPr/>
          <p:nvPr>
            <p:ph type="title" sz="full" idx="0"/>
          </p:nvPr>
        </p:nvSpPr>
        <p:spPr>
          <a:xfrm rot="0">
            <a:off x="533400" y="60960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48" name=""/>
          <p:cNvSpPr/>
          <p:nvPr>
            <p:ph sz="full" idx="1"/>
          </p:nvPr>
        </p:nvSpPr>
        <p:spPr>
          <a:xfrm rot="0">
            <a:off x="457200" y="457200"/>
            <a:ext cx="8229600" cy="5668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Mostly caused by </a:t>
            </a:r>
            <a:r>
              <a:rPr altLang="en-US" baseline="0" i="1" lang="en-US" u="none">
                <a:solidFill>
                  <a:srgbClr val="FF0000"/>
                </a:solidFill>
                <a:latin typeface="Arial" pitchFamily="0" charset="0"/>
                <a:ea typeface="宋体" pitchFamily="0" charset="-122"/>
                <a:sym typeface="Arial" pitchFamily="0" charset="0"/>
              </a:rPr>
              <a:t>Escherichia coli</a:t>
            </a:r>
            <a:r>
              <a:rPr altLang="en-US" baseline="0" i="1" lang="en-US" u="none">
                <a:solidFill>
                  <a:srgbClr val="000000"/>
                </a:solidFill>
                <a:latin typeface="Arial" pitchFamily="0" charset="0"/>
                <a:ea typeface="宋体" pitchFamily="0" charset="-122"/>
                <a:sym typeface="Arial" pitchFamily="0" charset="0"/>
              </a:rPr>
              <a:t> </a:t>
            </a:r>
            <a:r>
              <a:rPr altLang="en-US" baseline="0" lang="en-US" u="none">
                <a:solidFill>
                  <a:srgbClr val="000000"/>
                </a:solidFill>
                <a:latin typeface="Arial" pitchFamily="0" charset="0"/>
                <a:ea typeface="宋体" pitchFamily="0" charset="-122"/>
                <a:sym typeface="Arial" pitchFamily="0" charset="0"/>
              </a:rPr>
              <a:t>that ascends the urinary tract. Others causes are </a:t>
            </a:r>
            <a:r>
              <a:rPr altLang="en-US" baseline="0" i="1" lang="en-US" u="none">
                <a:solidFill>
                  <a:srgbClr val="7030A0"/>
                </a:solidFill>
                <a:latin typeface="Arial" pitchFamily="0" charset="0"/>
                <a:ea typeface="宋体" pitchFamily="0" charset="-122"/>
                <a:sym typeface="Arial" pitchFamily="0" charset="0"/>
              </a:rPr>
              <a:t>Kleibsiella </a:t>
            </a:r>
            <a:r>
              <a:rPr altLang="en-US" baseline="0" lang="en-US" u="none">
                <a:solidFill>
                  <a:srgbClr val="7030A0"/>
                </a:solidFill>
                <a:latin typeface="Arial" pitchFamily="0" charset="0"/>
                <a:ea typeface="宋体" pitchFamily="0" charset="-122"/>
                <a:sym typeface="Arial" pitchFamily="0" charset="0"/>
              </a:rPr>
              <a:t>sp.</a:t>
            </a:r>
            <a:r>
              <a:rPr altLang="en-US" baseline="0" i="1" lang="en-US" u="none">
                <a:solidFill>
                  <a:srgbClr val="7030A0"/>
                </a:solidFill>
                <a:latin typeface="Arial" pitchFamily="0" charset="0"/>
                <a:ea typeface="宋体" pitchFamily="0" charset="-122"/>
                <a:sym typeface="Arial" pitchFamily="0" charset="0"/>
              </a:rPr>
              <a:t> &amp; Proteus </a:t>
            </a:r>
            <a:r>
              <a:rPr altLang="en-US" baseline="0" lang="en-US" u="none">
                <a:solidFill>
                  <a:srgbClr val="7030A0"/>
                </a:solidFill>
                <a:latin typeface="Arial" pitchFamily="0" charset="0"/>
                <a:ea typeface="宋体" pitchFamily="0" charset="-122"/>
                <a:sym typeface="Arial" pitchFamily="0" charset="0"/>
              </a:rPr>
              <a:t>sp., </a:t>
            </a:r>
            <a:r>
              <a:rPr altLang="en-US" baseline="0" i="1" lang="en-US" u="none">
                <a:solidFill>
                  <a:srgbClr val="7030A0"/>
                </a:solidFill>
                <a:latin typeface="Arial" pitchFamily="0" charset="0"/>
                <a:ea typeface="宋体" pitchFamily="0" charset="-122"/>
                <a:sym typeface="Arial" pitchFamily="0" charset="0"/>
              </a:rPr>
              <a:t>staph aureus, and streptococcus faecalis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It is more common in females than in males because:-</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The female urethra is short</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Close proximity of the urethral opening to the anus</a:t>
            </a:r>
          </a:p>
          <a:p>
            <a:pPr algn="l" eaLnBrk="1" fontAlgn="base" hangingPunct="1" indent="-285750" lvl="1" marL="742950">
              <a:lnSpc>
                <a:spcPct val="100000"/>
              </a:lnSpc>
              <a:spcBef>
                <a:spcPct val="20000"/>
              </a:spcBef>
              <a:spcAft>
                <a:spcPct val="0"/>
              </a:spcAft>
              <a:buSzPct val="100000"/>
              <a:buFontTx/>
              <a:buChar char="–"/>
            </a:pPr>
            <a:r>
              <a:rPr altLang="en-US" baseline="0" sz="2600" lang="en-US" u="none">
                <a:solidFill>
                  <a:srgbClr val="000000"/>
                </a:solidFill>
                <a:latin typeface="Arial" pitchFamily="0" charset="0"/>
                <a:ea typeface="宋体" pitchFamily="0" charset="-122"/>
                <a:sym typeface="Arial" pitchFamily="0" charset="0"/>
              </a:rPr>
              <a:t>Pregnancy-due to kinking of ureters causing stasis and reflux of urine</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4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49</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331" name=""/>
        <p:cNvGrpSpPr/>
        <p:nvPr/>
      </p:nvGrpSpPr>
      <p:grpSpPr>
        <a:xfrm rot="0">
          <a:off x="0" y="0"/>
          <a:ext cx="0" cy="0"/>
          <a:chOff x="0" y="0"/>
          <a:chExt cx="0" cy="0"/>
        </a:xfrm>
      </p:grpSpPr>
      <p:sp>
        <p:nvSpPr>
          <p:cNvPr id="104862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GROUP ASSIGNMENTS</a:t>
            </a:r>
          </a:p>
        </p:txBody>
      </p:sp>
      <p:sp>
        <p:nvSpPr>
          <p:cNvPr id="1048625"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Hydronephrosis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Fistulae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Diverticuli</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TB Kidney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Renal trauma</a:t>
            </a:r>
          </a:p>
        </p:txBody>
      </p:sp>
      <p:sp>
        <p:nvSpPr>
          <p:cNvPr id="104862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1">
  <p:cSld>
    <p:spTree>
      <p:nvGrpSpPr>
        <p:cNvPr id="377" name=""/>
        <p:cNvGrpSpPr/>
        <p:nvPr/>
      </p:nvGrpSpPr>
      <p:grpSpPr>
        <a:xfrm rot="0">
          <a:off x="0" y="0"/>
          <a:ext cx="0" cy="0"/>
          <a:chOff x="0" y="0"/>
          <a:chExt cx="0" cy="0"/>
        </a:xfrm>
      </p:grpSpPr>
      <p:sp>
        <p:nvSpPr>
          <p:cNvPr id="104875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51" name=""/>
          <p:cNvSpPr/>
          <p:nvPr>
            <p:ph sz="full" idx="1"/>
          </p:nvPr>
        </p:nvSpPr>
        <p:spPr>
          <a:xfrm rot="0">
            <a:off x="152400" y="228600"/>
            <a:ext cx="8991600" cy="6629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Risk factors:</a:t>
            </a:r>
          </a:p>
          <a:p>
            <a:pPr algn="l" eaLnBrk="1" fontAlgn="base" hangingPunct="1" indent="-342900" latinLnBrk="1" lvl="0" marL="342900">
              <a:lnSpc>
                <a:spcPct val="100000"/>
              </a:lnSpc>
              <a:spcBef>
                <a:spcPct val="0"/>
              </a:spcBef>
              <a:spcAft>
                <a:spcPct val="0"/>
              </a:spcAft>
              <a:buSzPct val="100000"/>
              <a:buFontTx/>
              <a:buNone/>
            </a:pPr>
            <a:endParaRPr altLang="en-US" baseline="0" b="1" lang="sw-KE" u="none">
              <a:solidFill>
                <a:srgbClr val="000000"/>
              </a:solidFill>
              <a:latin typeface="Times New Roman" pitchFamily="18" charset="0"/>
              <a:ea typeface="Times New Roman" pitchFamily="18" charset="0"/>
              <a:sym typeface="Arial" pitchFamily="0" charset="0"/>
            </a:endParaRPr>
          </a:p>
          <a:p>
            <a:pPr algn="l" eaLnBrk="1" fontAlgn="base" hangingPunct="1" indent="-285750" lvl="1" marL="742950">
              <a:lnSpc>
                <a:spcPct val="100000"/>
              </a:lnSpc>
              <a:spcBef>
                <a:spcPct val="0"/>
              </a:spcBef>
              <a:spcAft>
                <a:spcPct val="0"/>
              </a:spcAft>
              <a:buSzPct val="100000"/>
              <a:buFontTx/>
              <a:buChar char="–"/>
            </a:pPr>
            <a:r>
              <a:rPr altLang="en-US" baseline="0" sz="3200" lang="sw-KE" u="none">
                <a:solidFill>
                  <a:srgbClr val="000000"/>
                </a:solidFill>
                <a:latin typeface="Times New Roman" pitchFamily="18" charset="0"/>
                <a:ea typeface="Times New Roman" pitchFamily="18" charset="0"/>
                <a:sym typeface="Arial" pitchFamily="0" charset="0"/>
              </a:rPr>
              <a:t>Catheterization ,cystoscopy and other procedures involving use of urinay tract diagnostic and therapeutic instruments</a:t>
            </a:r>
          </a:p>
          <a:p>
            <a:pPr algn="l" eaLnBrk="1" fontAlgn="base" hangingPunct="1" indent="-285750" lvl="1" marL="742950">
              <a:lnSpc>
                <a:spcPct val="100000"/>
              </a:lnSpc>
              <a:spcBef>
                <a:spcPct val="0"/>
              </a:spcBef>
              <a:spcAft>
                <a:spcPct val="0"/>
              </a:spcAft>
              <a:buSzPct val="100000"/>
              <a:buFontTx/>
              <a:buChar char="–"/>
            </a:pPr>
            <a:r>
              <a:rPr altLang="en-US" baseline="0" sz="3200" lang="sw-KE" u="none">
                <a:solidFill>
                  <a:srgbClr val="000000"/>
                </a:solidFill>
                <a:latin typeface="Times New Roman" pitchFamily="18" charset="0"/>
                <a:ea typeface="Times New Roman" pitchFamily="18" charset="0"/>
                <a:sym typeface="Arial" pitchFamily="0" charset="0"/>
              </a:rPr>
              <a:t>Inability to empty the bladder as in Neurogenic bladder,urine stasis,Urinary tract  obstruction, BPH,bladder tumors,  strictures, kidney stones, </a:t>
            </a:r>
          </a:p>
          <a:p>
            <a:pPr algn="l" eaLnBrk="1" fontAlgn="base" hangingPunct="1" indent="-285750" lvl="1" marL="742950">
              <a:lnSpc>
                <a:spcPct val="100000"/>
              </a:lnSpc>
              <a:spcBef>
                <a:spcPct val="0"/>
              </a:spcBef>
              <a:spcAft>
                <a:spcPct val="0"/>
              </a:spcAft>
              <a:buSzPct val="100000"/>
              <a:buFontTx/>
              <a:buChar char="–"/>
            </a:pPr>
            <a:r>
              <a:rPr altLang="en-US" baseline="0" sz="3200" lang="sw-KE" u="none">
                <a:solidFill>
                  <a:srgbClr val="000000"/>
                </a:solidFill>
                <a:latin typeface="Times New Roman" pitchFamily="18" charset="0"/>
                <a:ea typeface="Times New Roman" pitchFamily="18" charset="0"/>
                <a:sym typeface="Arial" pitchFamily="0" charset="0"/>
              </a:rPr>
              <a:t>Other conditions ;Pregnancy, Ureterovesicle reflux,diabetes mellitus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5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1">
  <p:cSld>
    <p:spTree>
      <p:nvGrpSpPr>
        <p:cNvPr id="378" name=""/>
        <p:cNvGrpSpPr/>
        <p:nvPr/>
      </p:nvGrpSpPr>
      <p:grpSpPr>
        <a:xfrm rot="0">
          <a:off x="0" y="0"/>
          <a:ext cx="0" cy="0"/>
          <a:chOff x="0" y="0"/>
          <a:chExt cx="0" cy="0"/>
        </a:xfrm>
      </p:grpSpPr>
      <p:sp>
        <p:nvSpPr>
          <p:cNvPr id="104875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sw-KE" u="none">
                <a:solidFill>
                  <a:srgbClr val="000000"/>
                </a:solidFill>
                <a:latin typeface="Arial" pitchFamily="0" charset="0"/>
                <a:ea typeface="Times New Roman" pitchFamily="18" charset="0"/>
                <a:sym typeface="Arial" pitchFamily="0" charset="0"/>
              </a:rPr>
              <a:t>PYELONEPHRITIS</a:t>
            </a:r>
          </a:p>
        </p:txBody>
      </p:sp>
      <p:sp>
        <p:nvSpPr>
          <p:cNvPr id="1048754"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sw-KE" u="none">
                <a:solidFill>
                  <a:srgbClr val="000000"/>
                </a:solidFill>
                <a:latin typeface="Arial" pitchFamily="0" charset="0"/>
                <a:ea typeface="Times New Roman" pitchFamily="18" charset="0"/>
                <a:sym typeface="Arial" pitchFamily="0" charset="0"/>
              </a:rPr>
              <a:t>There are two types of pyelonephritis viz;</a:t>
            </a:r>
          </a:p>
          <a:p>
            <a:pPr algn="l" eaLnBrk="1" fontAlgn="base" hangingPunct="1" indent="-285750" lvl="1" marL="742950">
              <a:lnSpc>
                <a:spcPct val="100000"/>
              </a:lnSpc>
              <a:spcBef>
                <a:spcPct val="0"/>
              </a:spcBef>
              <a:spcAft>
                <a:spcPct val="0"/>
              </a:spcAft>
              <a:buSzPct val="100000"/>
              <a:buFontTx/>
              <a:buChar char="–"/>
            </a:pPr>
            <a:r>
              <a:rPr altLang="en-US" baseline="0" b="1" sz="3200" lang="sw-KE" u="none">
                <a:solidFill>
                  <a:srgbClr val="000000"/>
                </a:solidFill>
                <a:latin typeface="Arial" pitchFamily="0" charset="0"/>
                <a:ea typeface="Times New Roman" pitchFamily="18" charset="0"/>
                <a:sym typeface="Arial" pitchFamily="0" charset="0"/>
              </a:rPr>
              <a:t>Acute: Sudden onset</a:t>
            </a:r>
          </a:p>
          <a:p>
            <a:pPr algn="l" eaLnBrk="1" fontAlgn="base" hangingPunct="1" indent="-285750" lvl="1" marL="742950">
              <a:lnSpc>
                <a:spcPct val="100000"/>
              </a:lnSpc>
              <a:spcBef>
                <a:spcPct val="0"/>
              </a:spcBef>
              <a:spcAft>
                <a:spcPct val="0"/>
              </a:spcAft>
              <a:buSzPct val="100000"/>
              <a:buFontTx/>
              <a:buChar char="–"/>
            </a:pPr>
            <a:r>
              <a:rPr altLang="en-US" baseline="0" b="1" sz="3200" lang="sw-KE" u="none">
                <a:solidFill>
                  <a:srgbClr val="000000"/>
                </a:solidFill>
                <a:latin typeface="Arial" pitchFamily="0" charset="0"/>
                <a:ea typeface="Times New Roman" pitchFamily="18" charset="0"/>
                <a:sym typeface="Arial" pitchFamily="0" charset="0"/>
              </a:rPr>
              <a:t>Chronic: from recurrent acute infections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5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s-MX"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51</a:t>
            </a:fld>
            <a:endParaRPr altLang="en-US" baseline="0" sz="1400" lang="es-MX" u="none">
              <a:solidFill>
                <a:srgbClr val="000000"/>
              </a:solidFill>
              <a:latin typeface="Arial" pitchFamily="0" charset="0"/>
              <a:sym typeface="Arial" pitchFamily="0"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1">
  <p:cSld>
    <p:spTree>
      <p:nvGrpSpPr>
        <p:cNvPr id="379" name=""/>
        <p:cNvGrpSpPr/>
        <p:nvPr/>
      </p:nvGrpSpPr>
      <p:grpSpPr>
        <a:xfrm rot="0">
          <a:off x="0" y="0"/>
          <a:ext cx="0" cy="0"/>
          <a:chOff x="0" y="0"/>
          <a:chExt cx="0" cy="0"/>
        </a:xfrm>
      </p:grpSpPr>
      <p:sp>
        <p:nvSpPr>
          <p:cNvPr id="104875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57" name=""/>
          <p:cNvSpPr/>
          <p:nvPr>
            <p:ph sz="full" idx="1"/>
          </p:nvPr>
        </p:nvSpPr>
        <p:spPr>
          <a:xfrm rot="0">
            <a:off x="0" y="0"/>
            <a:ext cx="89916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85750" latinLnBrk="1" lvl="1" marL="742950">
              <a:lnSpc>
                <a:spcPct val="100000"/>
              </a:lnSpc>
              <a:spcBef>
                <a:spcPct val="0"/>
              </a:spcBef>
              <a:spcAft>
                <a:spcPct val="0"/>
              </a:spcAft>
              <a:buSzPct val="100000"/>
              <a:buFontTx/>
              <a:buNone/>
            </a:pPr>
            <a:r>
              <a:rPr altLang="en-US" baseline="0" b="1" sz="3200" lang="sw-KE" u="sng">
                <a:solidFill>
                  <a:srgbClr val="000000"/>
                </a:solidFill>
                <a:latin typeface="Arial" pitchFamily="0" charset="0"/>
                <a:ea typeface="Times New Roman" pitchFamily="18" charset="0"/>
                <a:sym typeface="Arial" pitchFamily="0" charset="0"/>
              </a:rPr>
              <a:t>ACUTE  PYELONEPHRITIS</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Pathophysiology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Bacteria gains access through urethra to the kidney…or  through blood&amp; lymph</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Pyelonephritis is due to uretero-vesicle reflux of urine..or stasis of urine due to obstruction in ureters.</a:t>
            </a:r>
          </a:p>
          <a:p>
            <a:pPr algn="l" eaLnBrk="1" fontAlgn="base" hangingPunct="1" indent="-342900" lvl="0" marL="342900">
              <a:lnSpc>
                <a:spcPct val="100000"/>
              </a:lnSpc>
              <a:spcBef>
                <a:spcPct val="20000"/>
              </a:spcBef>
              <a:spcAft>
                <a:spcPct val="0"/>
              </a:spcAft>
              <a:buSzPct val="100000"/>
              <a:buFontTx/>
              <a:buChar char="•"/>
            </a:pPr>
            <a:r>
              <a:rPr altLang="en-US" baseline="0" sz="3600" lang="en-US" u="sng">
                <a:solidFill>
                  <a:srgbClr val="000000"/>
                </a:solidFill>
                <a:latin typeface="Arial" pitchFamily="0" charset="0"/>
                <a:ea typeface="宋体" pitchFamily="0" charset="-122"/>
                <a:sym typeface="Arial" pitchFamily="0" charset="0"/>
              </a:rPr>
              <a:t>The bacteria initiates inflammation</a:t>
            </a:r>
            <a:r>
              <a:rPr altLang="en-US" baseline="0" lang="en-US" u="none">
                <a:solidFill>
                  <a:srgbClr val="000000"/>
                </a:solidFill>
                <a:latin typeface="Arial" pitchFamily="0" charset="0"/>
                <a:ea typeface="宋体" pitchFamily="0" charset="-122"/>
                <a:sym typeface="Arial" pitchFamily="0" charset="0"/>
              </a:rPr>
              <a:t>.</a:t>
            </a:r>
            <a:r>
              <a:rPr altLang="en-US" baseline="0" lang="sw-KE" u="none">
                <a:solidFill>
                  <a:srgbClr val="000000"/>
                </a:solidFill>
                <a:latin typeface="Arial" pitchFamily="0" charset="0"/>
                <a:ea typeface="Times New Roman" pitchFamily="18" charset="0"/>
                <a:sym typeface="Arial" pitchFamily="0" charset="0"/>
              </a:rPr>
              <a:t> Cell destruction from trauma to the renal pelvis initiates an inflammatory reaction.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Interstitial inflammation may lead to destruction of tubules and glomeruli</a:t>
            </a:r>
          </a:p>
          <a:p>
            <a:pPr algn="l" eaLnBrk="1" fontAlgn="base" hangingPunct="1" indent="-342900" lvl="0" marL="342900">
              <a:lnSpc>
                <a:spcPct val="100000"/>
              </a:lnSpc>
              <a:spcBef>
                <a:spcPct val="20000"/>
              </a:spcBef>
              <a:spcAft>
                <a:spcPct val="0"/>
              </a:spcAft>
              <a:buSzPct val="100000"/>
              <a:buFontTx/>
              <a:buChar char="•"/>
            </a:pPr>
            <a:endParaRPr altLang="en-US" baseline="0" b="1"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b="1"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b="1" lang="en-US" u="none">
              <a:solidFill>
                <a:srgbClr val="000000"/>
              </a:solidFill>
              <a:latin typeface="Arial" pitchFamily="0" charset="0"/>
              <a:ea typeface="宋体" pitchFamily="0" charset="-122"/>
              <a:sym typeface="Arial" pitchFamily="0" charset="0"/>
            </a:endParaRPr>
          </a:p>
        </p:txBody>
      </p:sp>
      <p:sp>
        <p:nvSpPr>
          <p:cNvPr id="104875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1">
  <p:cSld>
    <p:spTree>
      <p:nvGrpSpPr>
        <p:cNvPr id="380" name=""/>
        <p:cNvGrpSpPr/>
        <p:nvPr/>
      </p:nvGrpSpPr>
      <p:grpSpPr>
        <a:xfrm rot="0">
          <a:off x="0" y="0"/>
          <a:ext cx="0" cy="0"/>
          <a:chOff x="0" y="0"/>
          <a:chExt cx="0" cy="0"/>
        </a:xfrm>
      </p:grpSpPr>
      <p:sp>
        <p:nvSpPr>
          <p:cNvPr id="104875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60" name=""/>
          <p:cNvSpPr/>
          <p:nvPr>
            <p:ph sz="full" idx="1"/>
          </p:nvPr>
        </p:nvSpPr>
        <p:spPr>
          <a:xfrm rot="0">
            <a:off x="228600" y="228600"/>
            <a:ext cx="8915400" cy="6629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0" latinLnBrk="1" lvl="0" marL="0">
              <a:lnSpc>
                <a:spcPct val="120000"/>
              </a:lnSpc>
              <a:spcBef>
                <a:spcPct val="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Signs and symptoms</a:t>
            </a:r>
          </a:p>
          <a:p>
            <a:pPr algn="l" fontAlgn="base" indent="-273050" lvl="1" marL="638175">
              <a:lnSpc>
                <a:spcPct val="120000"/>
              </a:lnSpc>
              <a:spcBef>
                <a:spcPct val="0"/>
              </a:spcBef>
              <a:spcAft>
                <a:spcPct val="0"/>
              </a:spcAft>
              <a:buSzPct val="100000"/>
              <a:buFont typeface="Wingdings 2" pitchFamily="18" charset="2"/>
              <a:buChar char=""/>
            </a:pPr>
            <a:r>
              <a:rPr altLang="en-US" baseline="0" sz="3200" lang="sw-KE" u="none">
                <a:solidFill>
                  <a:srgbClr val="000000"/>
                </a:solidFill>
                <a:latin typeface="Times New Roman" pitchFamily="18" charset="0"/>
                <a:ea typeface="Times New Roman" pitchFamily="18" charset="0"/>
                <a:sym typeface="Arial" pitchFamily="0" charset="0"/>
              </a:rPr>
              <a:t>Urinary urgency and frequency</a:t>
            </a:r>
          </a:p>
          <a:p>
            <a:pPr algn="l" fontAlgn="base" indent="-273050" lvl="1" marL="638175">
              <a:lnSpc>
                <a:spcPct val="120000"/>
              </a:lnSpc>
              <a:spcBef>
                <a:spcPct val="0"/>
              </a:spcBef>
              <a:spcAft>
                <a:spcPct val="0"/>
              </a:spcAft>
              <a:buSzPct val="100000"/>
              <a:buFont typeface="Wingdings 2" pitchFamily="18" charset="2"/>
              <a:buChar char=""/>
            </a:pPr>
            <a:r>
              <a:rPr altLang="en-US" baseline="0" sz="3200" lang="sw-KE" u="none">
                <a:solidFill>
                  <a:srgbClr val="000000"/>
                </a:solidFill>
                <a:latin typeface="Times New Roman" pitchFamily="18" charset="0"/>
                <a:ea typeface="Times New Roman" pitchFamily="18" charset="0"/>
                <a:sym typeface="Arial" pitchFamily="0" charset="0"/>
              </a:rPr>
              <a:t>Burning sensation during micturition,</a:t>
            </a:r>
          </a:p>
          <a:p>
            <a:pPr algn="l" fontAlgn="base" indent="-273050" lvl="1" marL="638175">
              <a:lnSpc>
                <a:spcPct val="120000"/>
              </a:lnSpc>
              <a:spcBef>
                <a:spcPct val="0"/>
              </a:spcBef>
              <a:spcAft>
                <a:spcPct val="0"/>
              </a:spcAft>
              <a:buSzPct val="100000"/>
              <a:buFont typeface="Wingdings 2" pitchFamily="18" charset="2"/>
              <a:buChar char=""/>
            </a:pPr>
            <a:r>
              <a:rPr altLang="en-US" baseline="0" sz="3200" lang="sw-KE" u="none">
                <a:solidFill>
                  <a:srgbClr val="000000"/>
                </a:solidFill>
                <a:latin typeface="Times New Roman" pitchFamily="18" charset="0"/>
                <a:ea typeface="Times New Roman" pitchFamily="18" charset="0"/>
                <a:sym typeface="Arial" pitchFamily="0" charset="0"/>
              </a:rPr>
              <a:t>Cloudy urine,ammoniacal or </a:t>
            </a:r>
            <a:r>
              <a:rPr altLang="en-US" baseline="0" b="1" sz="3200" lang="sw-KE" u="none">
                <a:solidFill>
                  <a:srgbClr val="000000"/>
                </a:solidFill>
                <a:latin typeface="Times New Roman" pitchFamily="18" charset="0"/>
                <a:ea typeface="Times New Roman" pitchFamily="18" charset="0"/>
                <a:sym typeface="Arial" pitchFamily="0" charset="0"/>
              </a:rPr>
              <a:t>fish odor</a:t>
            </a:r>
          </a:p>
          <a:p>
            <a:pPr algn="l" fontAlgn="base" indent="-273050" lvl="1" marL="638175">
              <a:lnSpc>
                <a:spcPct val="120000"/>
              </a:lnSpc>
              <a:spcBef>
                <a:spcPct val="0"/>
              </a:spcBef>
              <a:spcAft>
                <a:spcPct val="0"/>
              </a:spcAft>
              <a:buSzPct val="100000"/>
              <a:buFont typeface="Wingdings 2" pitchFamily="18" charset="2"/>
              <a:buChar char=""/>
            </a:pPr>
            <a:r>
              <a:rPr altLang="en-US" baseline="0" sz="3200" lang="sw-KE" u="none">
                <a:solidFill>
                  <a:srgbClr val="000000"/>
                </a:solidFill>
                <a:latin typeface="Times New Roman" pitchFamily="18" charset="0"/>
                <a:ea typeface="Times New Roman" pitchFamily="18" charset="0"/>
                <a:sym typeface="Arial" pitchFamily="0" charset="0"/>
              </a:rPr>
              <a:t>Chills, fever high temp ≥38.9</a:t>
            </a:r>
            <a:r>
              <a:rPr altLang="en-US" baseline="30000" sz="3200" lang="sw-KE" u="none">
                <a:solidFill>
                  <a:srgbClr val="000000"/>
                </a:solidFill>
                <a:latin typeface="Times New Roman" pitchFamily="18" charset="0"/>
                <a:ea typeface="Times New Roman" pitchFamily="18" charset="0"/>
                <a:sym typeface="Arial" pitchFamily="0" charset="0"/>
              </a:rPr>
              <a:t>0</a:t>
            </a:r>
            <a:r>
              <a:rPr altLang="en-US" baseline="0" sz="3200" lang="sw-KE" u="none">
                <a:solidFill>
                  <a:srgbClr val="000000"/>
                </a:solidFill>
                <a:latin typeface="Times New Roman" pitchFamily="18" charset="0"/>
                <a:ea typeface="Times New Roman" pitchFamily="18" charset="0"/>
                <a:sym typeface="Arial" pitchFamily="0" charset="0"/>
              </a:rPr>
              <a:t>c</a:t>
            </a:r>
          </a:p>
          <a:p>
            <a:pPr algn="l" fontAlgn="base" indent="-273050" lvl="1" marL="638175">
              <a:lnSpc>
                <a:spcPct val="120000"/>
              </a:lnSpc>
              <a:spcBef>
                <a:spcPct val="0"/>
              </a:spcBef>
              <a:spcAft>
                <a:spcPct val="0"/>
              </a:spcAft>
              <a:buSzPct val="100000"/>
              <a:buFont typeface="Wingdings 2" pitchFamily="18" charset="2"/>
              <a:buChar char=""/>
            </a:pPr>
            <a:r>
              <a:rPr altLang="en-US" baseline="0" sz="3200" lang="sw-KE" u="none">
                <a:solidFill>
                  <a:srgbClr val="000000"/>
                </a:solidFill>
                <a:latin typeface="Times New Roman" pitchFamily="18" charset="0"/>
                <a:ea typeface="Times New Roman" pitchFamily="18" charset="0"/>
                <a:sym typeface="Arial" pitchFamily="0" charset="0"/>
              </a:rPr>
              <a:t>Dysuria, hematuria</a:t>
            </a:r>
          </a:p>
          <a:p>
            <a:pPr algn="l" fontAlgn="base" indent="-273050" lvl="1" marL="638175">
              <a:lnSpc>
                <a:spcPct val="120000"/>
              </a:lnSpc>
              <a:spcBef>
                <a:spcPct val="0"/>
              </a:spcBef>
              <a:spcAft>
                <a:spcPct val="0"/>
              </a:spcAft>
              <a:buSzPct val="100000"/>
              <a:buFont typeface="Wingdings 2" pitchFamily="18" charset="2"/>
              <a:buChar char=""/>
            </a:pPr>
            <a:r>
              <a:rPr altLang="en-US" baseline="0" sz="3200" lang="sw-KE" u="none">
                <a:solidFill>
                  <a:srgbClr val="000000"/>
                </a:solidFill>
                <a:latin typeface="Times New Roman" pitchFamily="18" charset="0"/>
                <a:ea typeface="Times New Roman" pitchFamily="18" charset="0"/>
                <a:sym typeface="Arial" pitchFamily="0" charset="0"/>
              </a:rPr>
              <a:t>Flank pain, CVA tenderness (costovertebral angle)</a:t>
            </a:r>
          </a:p>
          <a:p>
            <a:pPr algn="l" fontAlgn="base" indent="-273050" lvl="1" marL="638175">
              <a:lnSpc>
                <a:spcPct val="120000"/>
              </a:lnSpc>
              <a:spcBef>
                <a:spcPct val="0"/>
              </a:spcBef>
              <a:spcAft>
                <a:spcPct val="0"/>
              </a:spcAft>
              <a:buSzPct val="100000"/>
              <a:buFont typeface="Wingdings 2" pitchFamily="18" charset="2"/>
              <a:buChar char=""/>
            </a:pPr>
            <a:r>
              <a:rPr altLang="en-US" baseline="0" sz="3200" lang="sw-KE" u="none">
                <a:solidFill>
                  <a:srgbClr val="000000"/>
                </a:solidFill>
                <a:latin typeface="Times New Roman" pitchFamily="18" charset="0"/>
                <a:ea typeface="Times New Roman" pitchFamily="18" charset="0"/>
                <a:sym typeface="Arial" pitchFamily="0" charset="0"/>
              </a:rPr>
              <a:t>Anorexia, fatigue</a:t>
            </a:r>
          </a:p>
          <a:p>
            <a:pPr algn="l" fontAlgn="base" indent="-273050" lvl="1" marL="638175">
              <a:lnSpc>
                <a:spcPct val="120000"/>
              </a:lnSpc>
              <a:spcBef>
                <a:spcPct val="0"/>
              </a:spcBef>
              <a:spcAft>
                <a:spcPct val="0"/>
              </a:spcAft>
              <a:buSzPct val="100000"/>
              <a:buFont typeface="Wingdings 2" pitchFamily="18" charset="2"/>
              <a:buChar char=""/>
            </a:pPr>
            <a:endParaRPr altLang="en-US" baseline="0" sz="3200" lang="sw-KE" u="none">
              <a:solidFill>
                <a:srgbClr val="000000"/>
              </a:solidFill>
              <a:latin typeface="Times New Roman" pitchFamily="18" charset="0"/>
              <a:ea typeface="Times New Roman" pitchFamily="18" charset="0"/>
              <a:sym typeface="Arial" pitchFamily="0" charset="0"/>
            </a:endParaRPr>
          </a:p>
          <a:p>
            <a:pPr algn="l" eaLnBrk="1" fontAlgn="base" hangingPunct="1" indent="0" lvl="0" marL="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6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1">
  <p:cSld>
    <p:spTree>
      <p:nvGrpSpPr>
        <p:cNvPr id="381" name=""/>
        <p:cNvGrpSpPr/>
        <p:nvPr/>
      </p:nvGrpSpPr>
      <p:grpSpPr>
        <a:xfrm rot="0">
          <a:off x="0" y="0"/>
          <a:ext cx="0" cy="0"/>
          <a:chOff x="0" y="0"/>
          <a:chExt cx="0" cy="0"/>
        </a:xfrm>
      </p:grpSpPr>
      <p:sp>
        <p:nvSpPr>
          <p:cNvPr id="104876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63" name=""/>
          <p:cNvSpPr/>
          <p:nvPr>
            <p:ph sz="full" idx="1"/>
          </p:nvPr>
        </p:nvSpPr>
        <p:spPr>
          <a:xfrm rot="0">
            <a:off x="304800" y="533400"/>
            <a:ext cx="8382000" cy="6019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Pain and tenderness in the area of the costovertebral angles-(CVA), which are the angles formed on each side of the body by the bottom rib of the rib cage and the vertebral column</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     </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    </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    +ve Murphy’s Punch  sign ( costalvertebral angle tenderness</a:t>
            </a:r>
          </a:p>
        </p:txBody>
      </p:sp>
      <p:sp>
        <p:nvSpPr>
          <p:cNvPr id="104876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1">
  <p:cSld>
    <p:spTree>
      <p:nvGrpSpPr>
        <p:cNvPr id="382" name=""/>
        <p:cNvGrpSpPr/>
        <p:nvPr/>
      </p:nvGrpSpPr>
      <p:grpSpPr>
        <a:xfrm rot="0">
          <a:off x="0" y="0"/>
          <a:ext cx="0" cy="0"/>
          <a:chOff x="0" y="0"/>
          <a:chExt cx="0" cy="0"/>
        </a:xfrm>
      </p:grpSpPr>
      <p:sp>
        <p:nvSpPr>
          <p:cNvPr id="104876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6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55</a:t>
            </a:fld>
            <a:endParaRPr altLang="en-US" baseline="0" sz="1400" lang="en-US" u="none">
              <a:solidFill>
                <a:srgbClr val="000000"/>
              </a:solidFill>
              <a:latin typeface="Arial" pitchFamily="0" charset="0"/>
              <a:sym typeface="Arial" pitchFamily="0" charset="0"/>
            </a:endParaRPr>
          </a:p>
        </p:txBody>
      </p:sp>
      <p:pic>
        <p:nvPicPr>
          <p:cNvPr id="2097161" name="" descr="Costovertebral angle tenderness - 5401.1.pn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1">
  <p:cSld>
    <p:spTree>
      <p:nvGrpSpPr>
        <p:cNvPr id="383" name=""/>
        <p:cNvGrpSpPr/>
        <p:nvPr/>
      </p:nvGrpSpPr>
      <p:grpSpPr>
        <a:xfrm rot="0">
          <a:off x="0" y="0"/>
          <a:ext cx="0" cy="0"/>
          <a:chOff x="0" y="0"/>
          <a:chExt cx="0" cy="0"/>
        </a:xfrm>
      </p:grpSpPr>
      <p:sp>
        <p:nvSpPr>
          <p:cNvPr id="104876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68" name=""/>
          <p:cNvSpPr/>
          <p:nvPr>
            <p:ph sz="full" idx="1"/>
          </p:nvPr>
        </p:nvSpPr>
        <p:spPr>
          <a:xfrm rot="0">
            <a:off x="228600" y="152400"/>
            <a:ext cx="8763000" cy="6553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100000"/>
              </a:lnSpc>
              <a:spcBef>
                <a:spcPct val="0"/>
              </a:spcBef>
              <a:spcAft>
                <a:spcPct val="0"/>
              </a:spcAft>
              <a:buSzPct val="100000"/>
              <a:buFontTx/>
              <a:buNone/>
            </a:pPr>
            <a:r>
              <a:rPr altLang="en-US" baseline="0" b="1" sz="3600" lang="sw-KE" u="none">
                <a:solidFill>
                  <a:srgbClr val="000000"/>
                </a:solidFill>
                <a:latin typeface="Times New Roman" pitchFamily="18" charset="0"/>
                <a:ea typeface="Times New Roman" pitchFamily="18" charset="0"/>
                <a:sym typeface="Arial" pitchFamily="0" charset="0"/>
              </a:rPr>
              <a:t>Diagnostics tests</a:t>
            </a:r>
          </a:p>
          <a:p>
            <a:pPr algn="l" fontAlgn="base" indent="-273050" lvl="1" marL="638175">
              <a:lnSpc>
                <a:spcPct val="100000"/>
              </a:lnSpc>
              <a:spcBef>
                <a:spcPct val="0"/>
              </a:spcBef>
              <a:spcAft>
                <a:spcPct val="0"/>
              </a:spcAft>
              <a:buSzPct val="100000"/>
              <a:buFont typeface="Wingdings 2" pitchFamily="18" charset="2"/>
              <a:buChar char=""/>
            </a:pPr>
            <a:r>
              <a:rPr altLang="en-US" baseline="0" sz="3600" lang="en-US" u="none">
                <a:solidFill>
                  <a:srgbClr val="000000"/>
                </a:solidFill>
                <a:latin typeface="Times New Roman" pitchFamily="18" charset="0"/>
                <a:ea typeface="Times New Roman" pitchFamily="18" charset="0"/>
                <a:sym typeface="Arial" pitchFamily="0" charset="0"/>
              </a:rPr>
              <a:t>Urinalysis- to check for pyuria, presence of RBCs, Low specific gravity, Slightly alkaline, glucosuria,</a:t>
            </a:r>
          </a:p>
          <a:p>
            <a:pPr algn="l" fontAlgn="base" indent="-273050" lvl="1" marL="638175">
              <a:lnSpc>
                <a:spcPct val="100000"/>
              </a:lnSpc>
              <a:spcBef>
                <a:spcPct val="0"/>
              </a:spcBef>
              <a:spcAft>
                <a:spcPct val="0"/>
              </a:spcAft>
              <a:buSzPct val="100000"/>
              <a:buFont typeface="Wingdings 2" pitchFamily="18" charset="2"/>
              <a:buChar char=""/>
            </a:pPr>
            <a:r>
              <a:rPr altLang="en-US" baseline="0" sz="3600" lang="en-US" u="none">
                <a:solidFill>
                  <a:srgbClr val="000000"/>
                </a:solidFill>
                <a:latin typeface="Times New Roman" pitchFamily="18" charset="0"/>
                <a:ea typeface="Times New Roman" pitchFamily="18" charset="0"/>
                <a:sym typeface="Arial" pitchFamily="0" charset="0"/>
              </a:rPr>
              <a:t>Culture –presence of the organisms</a:t>
            </a:r>
          </a:p>
          <a:p>
            <a:pPr algn="l" fontAlgn="base" indent="-273050" lvl="1" marL="638175">
              <a:lnSpc>
                <a:spcPct val="100000"/>
              </a:lnSpc>
              <a:spcBef>
                <a:spcPct val="0"/>
              </a:spcBef>
              <a:spcAft>
                <a:spcPct val="0"/>
              </a:spcAft>
              <a:buSzPct val="100000"/>
              <a:buFont typeface="Wingdings 2" pitchFamily="18" charset="2"/>
              <a:buChar char=""/>
            </a:pPr>
            <a:r>
              <a:rPr altLang="en-US" baseline="0" sz="3600" lang="en-US" u="none">
                <a:solidFill>
                  <a:srgbClr val="000000"/>
                </a:solidFill>
                <a:latin typeface="Times New Roman" pitchFamily="18" charset="0"/>
                <a:ea typeface="Times New Roman" pitchFamily="18" charset="0"/>
                <a:sym typeface="Arial" pitchFamily="0" charset="0"/>
              </a:rPr>
              <a:t>Ultrasound or a CT scan -locate any obstruction in the urinary tract.</a:t>
            </a:r>
          </a:p>
        </p:txBody>
      </p:sp>
      <p:sp>
        <p:nvSpPr>
          <p:cNvPr id="104876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1">
  <p:cSld>
    <p:spTree>
      <p:nvGrpSpPr>
        <p:cNvPr id="384" name=""/>
        <p:cNvGrpSpPr/>
        <p:nvPr/>
      </p:nvGrpSpPr>
      <p:grpSpPr>
        <a:xfrm rot="0">
          <a:off x="0" y="0"/>
          <a:ext cx="0" cy="0"/>
          <a:chOff x="0" y="0"/>
          <a:chExt cx="0" cy="0"/>
        </a:xfrm>
      </p:grpSpPr>
      <p:sp>
        <p:nvSpPr>
          <p:cNvPr id="1048770" name=""/>
          <p:cNvSpPr/>
          <p:nvPr>
            <p:ph type="title" sz="full" idx="0"/>
          </p:nvPr>
        </p:nvSpPr>
        <p:spPr>
          <a:xfrm rot="0">
            <a:off x="457200" y="274637"/>
            <a:ext cx="8229600" cy="70008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sw-KE" u="none">
                <a:solidFill>
                  <a:srgbClr val="000000"/>
                </a:solidFill>
                <a:latin typeface="Times New Roman" pitchFamily="18" charset="0"/>
                <a:ea typeface="Times New Roman" pitchFamily="18" charset="0"/>
                <a:sym typeface="Arial" pitchFamily="0" charset="0"/>
              </a:rPr>
              <a:t>Management</a:t>
            </a:r>
          </a:p>
        </p:txBody>
      </p:sp>
      <p:sp>
        <p:nvSpPr>
          <p:cNvPr id="1048771" name=""/>
          <p:cNvSpPr/>
          <p:nvPr>
            <p:ph sz="full" idx="1"/>
          </p:nvPr>
        </p:nvSpPr>
        <p:spPr>
          <a:xfrm rot="0">
            <a:off x="457200" y="1143000"/>
            <a:ext cx="8229600" cy="5410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0" latinLnBrk="1" lvl="0" marL="0">
              <a:lnSpc>
                <a:spcPct val="90000"/>
              </a:lnSpc>
              <a:spcBef>
                <a:spcPct val="0"/>
              </a:spcBef>
              <a:spcAft>
                <a:spcPct val="0"/>
              </a:spcAft>
              <a:buSzPct val="100000"/>
              <a:buFontTx/>
              <a:buNone/>
            </a:pPr>
            <a:r>
              <a:rPr altLang="en-US" baseline="0" b="1" sz="3300" lang="sw-KE" u="none">
                <a:solidFill>
                  <a:srgbClr val="000000"/>
                </a:solidFill>
                <a:latin typeface="Times New Roman" pitchFamily="18" charset="0"/>
                <a:ea typeface="Times New Roman" pitchFamily="18" charset="0"/>
                <a:sym typeface="Arial" pitchFamily="0" charset="0"/>
              </a:rPr>
              <a:t>Pharmacotherapy</a:t>
            </a:r>
          </a:p>
          <a:p>
            <a:pPr algn="l" eaLnBrk="1" fontAlgn="base" hangingPunct="1" indent="0" lvl="0" marL="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If patient is not dehydrated and has no signs of sepsis, manage as an outpatient.</a:t>
            </a:r>
          </a:p>
          <a:p>
            <a:pPr algn="l" eaLnBrk="1" fontAlgn="base" hangingPunct="1" indent="0" lvl="0" marL="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Pregnant women may be hospitalized for 2-3 days for </a:t>
            </a:r>
            <a:r>
              <a:rPr altLang="en-US" baseline="0" b="1" sz="3000" lang="en-US" u="none">
                <a:solidFill>
                  <a:srgbClr val="000000"/>
                </a:solidFill>
                <a:latin typeface="Arial" pitchFamily="0" charset="0"/>
                <a:ea typeface="宋体" pitchFamily="0" charset="-122"/>
                <a:sym typeface="Arial" pitchFamily="0" charset="0"/>
              </a:rPr>
              <a:t>parenteral antibiotic </a:t>
            </a:r>
            <a:r>
              <a:rPr altLang="en-US" baseline="0" sz="3000" lang="en-US" u="none">
                <a:solidFill>
                  <a:srgbClr val="000000"/>
                </a:solidFill>
                <a:latin typeface="Arial" pitchFamily="0" charset="0"/>
                <a:ea typeface="宋体" pitchFamily="0" charset="-122"/>
                <a:sym typeface="Arial" pitchFamily="0" charset="0"/>
              </a:rPr>
              <a:t>therapy and changed to oral once there is improvement.</a:t>
            </a:r>
          </a:p>
          <a:p>
            <a:pPr algn="l" eaLnBrk="1" fontAlgn="base" hangingPunct="1" indent="0" lvl="0" marL="0">
              <a:lnSpc>
                <a:spcPct val="90000"/>
              </a:lnSpc>
              <a:spcBef>
                <a:spcPct val="20000"/>
              </a:spcBef>
              <a:spcAft>
                <a:spcPct val="0"/>
              </a:spcAft>
              <a:buSzPct val="100000"/>
              <a:buFontTx/>
              <a:buChar char="•"/>
            </a:pPr>
            <a:r>
              <a:rPr altLang="en-US" baseline="0" sz="3000" lang="en-US" u="none">
                <a:solidFill>
                  <a:srgbClr val="000000"/>
                </a:solidFill>
                <a:latin typeface="Arial" pitchFamily="0" charset="0"/>
                <a:ea typeface="宋体" pitchFamily="0" charset="-122"/>
                <a:sym typeface="Arial" pitchFamily="0" charset="0"/>
              </a:rPr>
              <a:t>In out patient, antibiotics are given for two weeks, mostly </a:t>
            </a:r>
            <a:r>
              <a:rPr altLang="en-US" baseline="0" b="1" sz="3000" lang="en-US" u="none">
                <a:solidFill>
                  <a:srgbClr val="000000"/>
                </a:solidFill>
                <a:latin typeface="Arial" pitchFamily="0" charset="0"/>
                <a:ea typeface="宋体" pitchFamily="0" charset="-122"/>
                <a:sym typeface="Arial" pitchFamily="0" charset="0"/>
              </a:rPr>
              <a:t>quinolones</a:t>
            </a:r>
            <a:r>
              <a:rPr altLang="en-US" baseline="0" sz="3000" lang="en-US" u="none">
                <a:solidFill>
                  <a:srgbClr val="000000"/>
                </a:solidFill>
                <a:latin typeface="Arial" pitchFamily="0" charset="0"/>
                <a:ea typeface="宋体" pitchFamily="0" charset="-122"/>
                <a:sym typeface="Arial" pitchFamily="0" charset="0"/>
              </a:rPr>
              <a:t> e.g. ciprofloxacin 100-500mg BD, </a:t>
            </a:r>
            <a:r>
              <a:rPr altLang="en-US" baseline="0" b="1" sz="3000" lang="en-US" u="none">
                <a:solidFill>
                  <a:srgbClr val="000000"/>
                </a:solidFill>
                <a:latin typeface="Arial" pitchFamily="0" charset="0"/>
                <a:ea typeface="宋体" pitchFamily="0" charset="-122"/>
                <a:sym typeface="Arial" pitchFamily="0" charset="0"/>
              </a:rPr>
              <a:t>nitrofurantoin 50-100mg QID</a:t>
            </a:r>
            <a:r>
              <a:rPr altLang="en-US" baseline="0" sz="3000" lang="en-US" u="none">
                <a:solidFill>
                  <a:srgbClr val="000000"/>
                </a:solidFill>
                <a:latin typeface="Arial" pitchFamily="0" charset="0"/>
                <a:ea typeface="宋体" pitchFamily="0" charset="-122"/>
                <a:sym typeface="Arial" pitchFamily="0" charset="0"/>
              </a:rPr>
              <a:t>, 3</a:t>
            </a:r>
            <a:r>
              <a:rPr altLang="en-US" baseline="30000" sz="3000" lang="en-US" u="none">
                <a:solidFill>
                  <a:srgbClr val="000000"/>
                </a:solidFill>
                <a:latin typeface="Arial" pitchFamily="0" charset="0"/>
                <a:ea typeface="宋体" pitchFamily="0" charset="-122"/>
                <a:sym typeface="Arial" pitchFamily="0" charset="0"/>
              </a:rPr>
              <a:t> rd</a:t>
            </a:r>
            <a:r>
              <a:rPr altLang="en-US" baseline="0" sz="3000" lang="en-US" u="none">
                <a:solidFill>
                  <a:srgbClr val="000000"/>
                </a:solidFill>
                <a:latin typeface="Arial" pitchFamily="0" charset="0"/>
                <a:ea typeface="宋体" pitchFamily="0" charset="-122"/>
                <a:sym typeface="Arial" pitchFamily="0" charset="0"/>
              </a:rPr>
              <a:t> generation cephalosporins e.g. ceftriaxone or </a:t>
            </a:r>
            <a:r>
              <a:rPr altLang="en-US" baseline="0" b="1" sz="3000" lang="en-US" u="none">
                <a:solidFill>
                  <a:srgbClr val="000000"/>
                </a:solidFill>
                <a:latin typeface="Arial" pitchFamily="0" charset="0"/>
                <a:ea typeface="宋体" pitchFamily="0" charset="-122"/>
                <a:sym typeface="Arial" pitchFamily="0" charset="0"/>
              </a:rPr>
              <a:t>penicillins</a:t>
            </a:r>
            <a:r>
              <a:rPr altLang="en-US" baseline="0" sz="3000" lang="en-US" u="none">
                <a:solidFill>
                  <a:srgbClr val="000000"/>
                </a:solidFill>
                <a:latin typeface="Arial" pitchFamily="0" charset="0"/>
                <a:ea typeface="宋体" pitchFamily="0" charset="-122"/>
                <a:sym typeface="Arial" pitchFamily="0" charset="0"/>
              </a:rPr>
              <a:t> e.g. ampicillin.</a:t>
            </a:r>
          </a:p>
          <a:p>
            <a:pPr algn="l" eaLnBrk="1" fontAlgn="base" hangingPunct="1" indent="0" lvl="0" marL="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77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1">
  <p:cSld>
    <p:spTree>
      <p:nvGrpSpPr>
        <p:cNvPr id="385" name=""/>
        <p:cNvGrpSpPr/>
        <p:nvPr/>
      </p:nvGrpSpPr>
      <p:grpSpPr>
        <a:xfrm rot="0">
          <a:off x="0" y="0"/>
          <a:ext cx="0" cy="0"/>
          <a:chOff x="0" y="0"/>
          <a:chExt cx="0" cy="0"/>
        </a:xfrm>
      </p:grpSpPr>
      <p:sp>
        <p:nvSpPr>
          <p:cNvPr id="104877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74" name=""/>
          <p:cNvSpPr/>
          <p:nvPr>
            <p:ph sz="full" idx="1"/>
          </p:nvPr>
        </p:nvSpPr>
        <p:spPr>
          <a:xfrm rot="0">
            <a:off x="457200" y="685800"/>
            <a:ext cx="8229600" cy="54403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 follow up urine culture is obtained two weeks after completion of antibiotics.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Give plenty of fluids to ‘flush’ the urinary tract.</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Analgesics for pain. Paracetamol 1 gm tds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7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1">
  <p:cSld>
    <p:spTree>
      <p:nvGrpSpPr>
        <p:cNvPr id="386" name=""/>
        <p:cNvGrpSpPr/>
        <p:nvPr/>
      </p:nvGrpSpPr>
      <p:grpSpPr>
        <a:xfrm rot="0">
          <a:off x="0" y="0"/>
          <a:ext cx="0" cy="0"/>
          <a:chOff x="0" y="0"/>
          <a:chExt cx="0" cy="0"/>
        </a:xfrm>
      </p:grpSpPr>
      <p:sp>
        <p:nvSpPr>
          <p:cNvPr id="1048776" name=""/>
          <p:cNvSpPr/>
          <p:nvPr>
            <p:ph type="title" sz="full" idx="0"/>
          </p:nvPr>
        </p:nvSpPr>
        <p:spPr>
          <a:xfrm rot="0">
            <a:off x="457200" y="25400"/>
            <a:ext cx="8229600" cy="623887"/>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Nursing management</a:t>
            </a:r>
          </a:p>
        </p:txBody>
      </p:sp>
      <p:sp>
        <p:nvSpPr>
          <p:cNvPr id="1048777" name=""/>
          <p:cNvSpPr/>
          <p:nvPr>
            <p:ph sz="full" idx="1"/>
          </p:nvPr>
        </p:nvSpPr>
        <p:spPr>
          <a:xfrm rot="0">
            <a:off x="304800" y="649287"/>
            <a:ext cx="8686800" cy="582771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b="1" lang="sw-KE" u="none">
                <a:solidFill>
                  <a:srgbClr val="000000"/>
                </a:solidFill>
                <a:latin typeface="Times New Roman" pitchFamily="18" charset="0"/>
                <a:ea typeface="Times New Roman" pitchFamily="18" charset="0"/>
                <a:sym typeface="Arial" pitchFamily="0" charset="0"/>
              </a:rPr>
              <a:t>Assessment: </a:t>
            </a:r>
            <a:r>
              <a:rPr altLang="en-US" baseline="0" lang="en-US" u="none">
                <a:solidFill>
                  <a:srgbClr val="000000"/>
                </a:solidFill>
                <a:latin typeface="Arial" pitchFamily="0" charset="0"/>
                <a:ea typeface="宋体" pitchFamily="0" charset="-122"/>
                <a:sym typeface="Arial" pitchFamily="0" charset="0"/>
              </a:rPr>
              <a:t>hydration status, nutritional status, voiding pattern, vital signs, pain.</a:t>
            </a:r>
          </a:p>
          <a:p>
            <a:pPr algn="l" eaLnBrk="1" fontAlgn="base" hangingPunct="1" indent="-342900" lvl="0" marL="342900">
              <a:lnSpc>
                <a:spcPct val="100000"/>
              </a:lnSpc>
              <a:spcBef>
                <a:spcPct val="20000"/>
              </a:spcBef>
              <a:spcAft>
                <a:spcPct val="0"/>
              </a:spcAft>
              <a:buSzPct val="100000"/>
              <a:buFontTx/>
              <a:buChar char="•"/>
            </a:pPr>
            <a:r>
              <a:rPr altLang="en-US" baseline="0" b="1" lang="sw-KE" u="none">
                <a:solidFill>
                  <a:srgbClr val="000000"/>
                </a:solidFill>
                <a:latin typeface="Times New Roman" pitchFamily="18" charset="0"/>
                <a:ea typeface="Times New Roman" pitchFamily="18" charset="0"/>
                <a:sym typeface="Arial" pitchFamily="0" charset="0"/>
              </a:rPr>
              <a:t>Nursing diagnosis</a:t>
            </a:r>
          </a:p>
          <a:p>
            <a:pPr algn="l" eaLnBrk="1" fontAlgn="base" hangingPunct="1" indent="-285750" lvl="1" marL="74295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Altered comfort </a:t>
            </a:r>
            <a:r>
              <a:rPr altLang="en-US" baseline="0" b="1" lang="sw-KE" u="none">
                <a:solidFill>
                  <a:srgbClr val="000000"/>
                </a:solidFill>
                <a:latin typeface="Times New Roman" pitchFamily="18" charset="0"/>
                <a:ea typeface="Times New Roman" pitchFamily="18" charset="0"/>
                <a:sym typeface="Arial" pitchFamily="0" charset="0"/>
              </a:rPr>
              <a:t> </a:t>
            </a:r>
            <a:r>
              <a:rPr altLang="en-US" baseline="0" lang="sw-KE" u="none">
                <a:solidFill>
                  <a:srgbClr val="000000"/>
                </a:solidFill>
                <a:latin typeface="Times New Roman" pitchFamily="18" charset="0"/>
                <a:ea typeface="Times New Roman" pitchFamily="18" charset="0"/>
                <a:sym typeface="Arial" pitchFamily="0" charset="0"/>
              </a:rPr>
              <a:t>related to Fever, pain  </a:t>
            </a:r>
          </a:p>
          <a:p>
            <a:pPr algn="l" eaLnBrk="1" fontAlgn="base" hangingPunct="1" indent="-285750" lvl="1" marL="74295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Risk for fluid volume deficit and electrolytes imbalance related to excessive urination...</a:t>
            </a:r>
          </a:p>
          <a:p>
            <a:pPr algn="l" eaLnBrk="1" fontAlgn="base" hangingPunct="1" indent="-285750" lvl="1" marL="74295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Altered patterns of urinary elimination</a:t>
            </a:r>
          </a:p>
          <a:p>
            <a:pPr algn="l" eaLnBrk="1" fontAlgn="base" hangingPunct="1" indent="-285750" lvl="1" marL="74295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risk for re-infection </a:t>
            </a:r>
          </a:p>
          <a:p>
            <a:pPr algn="l" eaLnBrk="1" fontAlgn="base" hangingPunct="1" indent="-285750" lvl="1" marL="74295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Risk for altered nutrition less than body requirements related to appetite loss</a:t>
            </a:r>
          </a:p>
          <a:p>
            <a:pPr algn="l" eaLnBrk="1" fontAlgn="base" hangingPunct="1" indent="-285750" lvl="1" marL="74295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Self care deficit</a:t>
            </a:r>
          </a:p>
          <a:p>
            <a:pPr algn="l" eaLnBrk="1" fontAlgn="base" hangingPunct="1" indent="-342900" lvl="0" marL="342900">
              <a:lnSpc>
                <a:spcPct val="100000"/>
              </a:lnSpc>
              <a:spcBef>
                <a:spcPct val="20000"/>
              </a:spcBef>
              <a:spcAft>
                <a:spcPct val="0"/>
              </a:spcAft>
              <a:buSzPct val="100000"/>
              <a:buFontTx/>
              <a:buChar char="•"/>
            </a:pPr>
            <a:endParaRPr altLang="en-US" baseline="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7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59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332" name=""/>
        <p:cNvGrpSpPr/>
        <p:nvPr/>
      </p:nvGrpSpPr>
      <p:grpSpPr>
        <a:xfrm rot="0">
          <a:off x="0" y="0"/>
          <a:ext cx="0" cy="0"/>
          <a:chOff x="0" y="0"/>
          <a:chExt cx="0" cy="0"/>
        </a:xfrm>
      </p:grpSpPr>
      <p:sp>
        <p:nvSpPr>
          <p:cNvPr id="1048627" name=""/>
          <p:cNvSpPr/>
          <p:nvPr>
            <p:ph type="title" sz="full" idx="0"/>
          </p:nvPr>
        </p:nvSpPr>
        <p:spPr>
          <a:xfrm rot="0">
            <a:off x="304800" y="0"/>
            <a:ext cx="8382000" cy="9144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sz="3200" lang="en-US" u="none">
                <a:solidFill>
                  <a:srgbClr val="7030A0"/>
                </a:solidFill>
                <a:latin typeface="Arial" pitchFamily="0" charset="0"/>
                <a:ea typeface="宋体" pitchFamily="0" charset="-122"/>
                <a:sym typeface="Arial" pitchFamily="0" charset="0"/>
              </a:rPr>
              <a:t>REVIEW OF ANATOMY AND PHYSIOLOGY</a:t>
            </a:r>
          </a:p>
        </p:txBody>
      </p:sp>
      <p:sp>
        <p:nvSpPr>
          <p:cNvPr id="1048628" name=""/>
          <p:cNvSpPr/>
          <p:nvPr>
            <p:ph sz="full" idx="1"/>
          </p:nvPr>
        </p:nvSpPr>
        <p:spPr>
          <a:xfrm rot="0">
            <a:off x="228600" y="1219200"/>
            <a:ext cx="8915400" cy="5638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The urinary system is composed of the </a:t>
            </a:r>
            <a:r>
              <a:rPr altLang="en-US" baseline="0" b="1" sz="2700" lang="en-US" u="none">
                <a:solidFill>
                  <a:srgbClr val="000000"/>
                </a:solidFill>
                <a:latin typeface="Times New Roman" pitchFamily="18" charset="0"/>
                <a:ea typeface="Times New Roman" pitchFamily="18" charset="0"/>
                <a:sym typeface="Arial" pitchFamily="0" charset="0"/>
              </a:rPr>
              <a:t>kidneys, ureters, bladder and urethra.</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The kidneys are located </a:t>
            </a:r>
            <a:r>
              <a:rPr altLang="en-US" baseline="0" b="1" sz="2700" lang="en-US" u="none">
                <a:solidFill>
                  <a:srgbClr val="000000"/>
                </a:solidFill>
                <a:latin typeface="Times New Roman" pitchFamily="18" charset="0"/>
                <a:ea typeface="Times New Roman" pitchFamily="18" charset="0"/>
                <a:sym typeface="Arial" pitchFamily="0" charset="0"/>
              </a:rPr>
              <a:t>retro-peritoneally</a:t>
            </a:r>
            <a:r>
              <a:rPr altLang="en-US" baseline="0" sz="2700" lang="en-US" u="none">
                <a:solidFill>
                  <a:srgbClr val="000000"/>
                </a:solidFill>
                <a:latin typeface="Times New Roman" pitchFamily="18" charset="0"/>
                <a:ea typeface="Times New Roman" pitchFamily="18" charset="0"/>
                <a:sym typeface="Arial" pitchFamily="0" charset="0"/>
              </a:rPr>
              <a:t> from T12 to L3. The are surrounded by a fibrous capsule.</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Right kidney is lower than left. </a:t>
            </a:r>
            <a:r>
              <a:rPr altLang="en-US" baseline="0" sz="2700" lang="en-US" u="none">
                <a:solidFill>
                  <a:srgbClr val="000000"/>
                </a:solidFill>
                <a:latin typeface="Times New Roman" pitchFamily="18" charset="0"/>
                <a:ea typeface="Times New Roman" pitchFamily="18" charset="0"/>
                <a:sym typeface="Arial" pitchFamily="0" charset="0"/>
              </a:rPr>
              <a:t>E</a:t>
            </a:r>
            <a:r>
              <a:rPr altLang="en-US" baseline="0" sz="2700" lang="en-US" u="none">
                <a:solidFill>
                  <a:srgbClr val="000000"/>
                </a:solidFill>
                <a:latin typeface="Times New Roman" pitchFamily="18" charset="0"/>
                <a:ea typeface="Times New Roman" pitchFamily="18" charset="0"/>
                <a:sym typeface="Arial" pitchFamily="0" charset="0"/>
              </a:rPr>
              <a:t>ach adult kidney weighs about 120-170g</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Kidney has 2 distinct parts: a) renal parenchyma</a:t>
            </a:r>
          </a:p>
          <a:p>
            <a:pPr algn="l" eaLnBrk="1" fontAlgn="base" hangingPunct="1" indent="-342900" latinLnBrk="1" lvl="0" marL="342900">
              <a:lnSpc>
                <a:spcPct val="80000"/>
              </a:lnSpc>
              <a:spcBef>
                <a:spcPct val="20000"/>
              </a:spcBef>
              <a:spcAft>
                <a:spcPct val="0"/>
              </a:spcAft>
              <a:buSzPct val="100000"/>
              <a:buFontTx/>
              <a:buNone/>
            </a:pPr>
            <a:r>
              <a:rPr altLang="en-US" baseline="0" sz="2700" lang="en-US" u="none">
                <a:solidFill>
                  <a:srgbClr val="000000"/>
                </a:solidFill>
                <a:latin typeface="Times New Roman" pitchFamily="18" charset="0"/>
                <a:ea typeface="Times New Roman" pitchFamily="18" charset="0"/>
                <a:sym typeface="Arial" pitchFamily="0" charset="0"/>
              </a:rPr>
              <a:t>                                                 b) renal pelvis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 Renal parenchyma consists of : </a:t>
            </a:r>
            <a:r>
              <a:rPr altLang="en-US" baseline="0" b="1" sz="2700" lang="en-US" u="none">
                <a:solidFill>
                  <a:srgbClr val="000000"/>
                </a:solidFill>
                <a:latin typeface="Times New Roman" pitchFamily="18" charset="0"/>
                <a:ea typeface="Times New Roman" pitchFamily="18" charset="0"/>
                <a:sym typeface="Arial" pitchFamily="0" charset="0"/>
              </a:rPr>
              <a:t>outer cortex </a:t>
            </a:r>
            <a:r>
              <a:rPr altLang="en-US" baseline="0" sz="2700" lang="en-US" u="none">
                <a:solidFill>
                  <a:srgbClr val="000000"/>
                </a:solidFill>
                <a:latin typeface="Times New Roman" pitchFamily="18" charset="0"/>
                <a:ea typeface="Times New Roman" pitchFamily="18" charset="0"/>
                <a:sym typeface="Arial" pitchFamily="0" charset="0"/>
              </a:rPr>
              <a:t>and an </a:t>
            </a:r>
            <a:r>
              <a:rPr altLang="en-US" baseline="0" b="1" sz="2700" lang="en-US" u="none">
                <a:solidFill>
                  <a:srgbClr val="000000"/>
                </a:solidFill>
                <a:latin typeface="Times New Roman" pitchFamily="18" charset="0"/>
                <a:ea typeface="Times New Roman" pitchFamily="18" charset="0"/>
                <a:sym typeface="Arial" pitchFamily="0" charset="0"/>
              </a:rPr>
              <a:t>inner medulla</a:t>
            </a:r>
            <a:r>
              <a:rPr altLang="en-US" baseline="0" sz="2700" lang="en-US" u="none">
                <a:solidFill>
                  <a:srgbClr val="000000"/>
                </a:solidFill>
                <a:latin typeface="Times New Roman" pitchFamily="18" charset="0"/>
                <a:ea typeface="Times New Roman" pitchFamily="18" charset="0"/>
                <a:sym typeface="Arial" pitchFamily="0" charset="0"/>
              </a:rPr>
              <a:t>. Renal medulla resembles conical pyramids</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Blood supply is from the </a:t>
            </a:r>
            <a:r>
              <a:rPr altLang="en-US" baseline="0" b="1" sz="2700" lang="en-US" u="none">
                <a:solidFill>
                  <a:srgbClr val="000000"/>
                </a:solidFill>
                <a:latin typeface="Times New Roman" pitchFamily="18" charset="0"/>
                <a:ea typeface="Times New Roman" pitchFamily="18" charset="0"/>
                <a:sym typeface="Arial" pitchFamily="0" charset="0"/>
              </a:rPr>
              <a:t>renal artery</a:t>
            </a:r>
            <a:r>
              <a:rPr altLang="en-US" baseline="0" sz="2700" lang="en-US" u="none">
                <a:solidFill>
                  <a:srgbClr val="000000"/>
                </a:solidFill>
                <a:latin typeface="Times New Roman" pitchFamily="18" charset="0"/>
                <a:ea typeface="Times New Roman" pitchFamily="18" charset="0"/>
                <a:sym typeface="Arial" pitchFamily="0" charset="0"/>
              </a:rPr>
              <a:t>, a branch of the abdominal aorta.</a:t>
            </a:r>
          </a:p>
          <a:p>
            <a:pPr algn="l" eaLnBrk="1" fontAlgn="base" hangingPunct="1" indent="-342900" lvl="0" marL="342900">
              <a:lnSpc>
                <a:spcPct val="80000"/>
              </a:lnSpc>
              <a:spcBef>
                <a:spcPct val="20000"/>
              </a:spcBef>
              <a:spcAft>
                <a:spcPct val="0"/>
              </a:spcAft>
              <a:buSzPct val="100000"/>
              <a:buFontTx/>
              <a:buChar char="•"/>
            </a:pPr>
            <a:r>
              <a:rPr altLang="en-US" baseline="0" sz="2700" lang="en-US" u="none">
                <a:solidFill>
                  <a:srgbClr val="000000"/>
                </a:solidFill>
                <a:latin typeface="Times New Roman" pitchFamily="18" charset="0"/>
                <a:ea typeface="Times New Roman" pitchFamily="18" charset="0"/>
                <a:sym typeface="Arial" pitchFamily="0" charset="0"/>
              </a:rPr>
              <a:t> Kidneys are drained by the </a:t>
            </a:r>
            <a:r>
              <a:rPr altLang="en-US" baseline="0" b="1" sz="2700" lang="en-US" u="none">
                <a:solidFill>
                  <a:srgbClr val="000000"/>
                </a:solidFill>
                <a:latin typeface="Times New Roman" pitchFamily="18" charset="0"/>
                <a:ea typeface="Times New Roman" pitchFamily="18" charset="0"/>
                <a:sym typeface="Arial" pitchFamily="0" charset="0"/>
              </a:rPr>
              <a:t>renal vein </a:t>
            </a:r>
            <a:r>
              <a:rPr altLang="en-US" baseline="0" sz="2700" lang="en-US" u="none">
                <a:solidFill>
                  <a:srgbClr val="000000"/>
                </a:solidFill>
                <a:latin typeface="Times New Roman" pitchFamily="18" charset="0"/>
                <a:ea typeface="Times New Roman" pitchFamily="18" charset="0"/>
                <a:sym typeface="Arial" pitchFamily="0" charset="0"/>
              </a:rPr>
              <a:t>into the inferior vena cava.</a:t>
            </a:r>
          </a:p>
          <a:p>
            <a:pPr algn="l" eaLnBrk="1" fontAlgn="base" hangingPunct="1" indent="-342900" latinLnBrk="1" lvl="0" marL="342900">
              <a:lnSpc>
                <a:spcPct val="80000"/>
              </a:lnSpc>
              <a:spcBef>
                <a:spcPct val="20000"/>
              </a:spcBef>
              <a:spcAft>
                <a:spcPct val="0"/>
              </a:spcAft>
              <a:buSzPct val="100000"/>
              <a:buFontTx/>
              <a:buNone/>
            </a:pPr>
            <a:endParaRPr altLang="en-US" baseline="0" sz="2700" lang="en-US" u="none">
              <a:solidFill>
                <a:srgbClr val="000000"/>
              </a:solidFill>
              <a:latin typeface="Times New Roman" pitchFamily="18" charset="0"/>
              <a:ea typeface="Times New Roman" pitchFamily="18" charset="0"/>
              <a:sym typeface="Arial" pitchFamily="0" charset="0"/>
            </a:endParaRPr>
          </a:p>
          <a:p>
            <a:pPr algn="l" fontAlgn="base" indent="-342900" lvl="0" marL="342900">
              <a:lnSpc>
                <a:spcPct val="80000"/>
              </a:lnSpc>
              <a:spcBef>
                <a:spcPct val="20000"/>
              </a:spcBef>
              <a:spcAft>
                <a:spcPct val="0"/>
              </a:spcAft>
              <a:buSzPct val="100000"/>
              <a:buFont typeface="Wingdings" pitchFamily="2" charset="2"/>
              <a:buChar char=""/>
            </a:pPr>
            <a:endParaRPr altLang="en-US" baseline="0" sz="2700" lang="en-US" u="none">
              <a:solidFill>
                <a:srgbClr val="000000"/>
              </a:solidFill>
              <a:latin typeface="Arial" pitchFamily="0" charset="0"/>
              <a:ea typeface="宋体" pitchFamily="0" charset="-122"/>
              <a:sym typeface="Arial" pitchFamily="0" charset="0"/>
            </a:endParaRPr>
          </a:p>
        </p:txBody>
      </p:sp>
      <p:sp>
        <p:nvSpPr>
          <p:cNvPr id="104862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1">
  <p:cSld>
    <p:spTree>
      <p:nvGrpSpPr>
        <p:cNvPr id="387" name=""/>
        <p:cNvGrpSpPr/>
        <p:nvPr/>
      </p:nvGrpSpPr>
      <p:grpSpPr>
        <a:xfrm rot="0">
          <a:off x="0" y="0"/>
          <a:ext cx="0" cy="0"/>
          <a:chOff x="0" y="0"/>
          <a:chExt cx="0" cy="0"/>
        </a:xfrm>
      </p:grpSpPr>
      <p:sp>
        <p:nvSpPr>
          <p:cNvPr id="104877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80" name=""/>
          <p:cNvSpPr/>
          <p:nvPr>
            <p:ph sz="full" idx="1"/>
          </p:nvPr>
        </p:nvSpPr>
        <p:spPr>
          <a:xfrm rot="0">
            <a:off x="457200" y="304800"/>
            <a:ext cx="8229600" cy="58213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9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Implementation</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Administration of antibiotics, analgesics, antipyretics</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Position patient</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Urinalysis to identify the renal function</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Assess to identify the area of pain </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Fluid in put /output chart maintanance</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Psychosocial support</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Education on:Treatment adherence, Hygeine, fluid intake and voiding habits</a:t>
            </a:r>
          </a:p>
          <a:p>
            <a:pPr algn="l" eaLnBrk="1" fontAlgn="base" hangingPunct="1" indent="-273050" lvl="0" marL="273050">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Encourage Bed rest </a:t>
            </a:r>
          </a:p>
          <a:p>
            <a:pPr algn="l" eaLnBrk="1" fontAlgn="base" hangingPunct="1" indent="-273050" latinLnBrk="1" lvl="0" marL="273050">
              <a:lnSpc>
                <a:spcPct val="90000"/>
              </a:lnSpc>
              <a:spcBef>
                <a:spcPct val="20000"/>
              </a:spcBef>
              <a:spcAft>
                <a:spcPct val="0"/>
              </a:spcAft>
              <a:buSzPct val="100000"/>
              <a:buFontTx/>
              <a:buNone/>
            </a:pPr>
            <a:endParaRPr altLang="en-US" baseline="0" sz="2800" lang="sw-KE" u="none">
              <a:solidFill>
                <a:srgbClr val="000000"/>
              </a:solidFill>
              <a:latin typeface="Times New Roman" pitchFamily="18" charset="0"/>
              <a:ea typeface="Times New Roman" pitchFamily="18" charset="0"/>
              <a:sym typeface="Arial" pitchFamily="0" charset="0"/>
            </a:endParaRPr>
          </a:p>
          <a:p>
            <a:pPr algn="l" fontAlgn="base" indent="-273050" lvl="0" marL="273050">
              <a:lnSpc>
                <a:spcPct val="90000"/>
              </a:lnSpc>
              <a:spcBef>
                <a:spcPct val="20000"/>
              </a:spcBef>
              <a:spcAft>
                <a:spcPct val="0"/>
              </a:spcAft>
              <a:buSzPct val="100000"/>
              <a:buFont typeface="Wingdings" pitchFamily="2" charset="2"/>
              <a:buChar char=""/>
            </a:pPr>
            <a:endParaRPr altLang="en-US" baseline="0" lang="sw-KE" u="none">
              <a:solidFill>
                <a:srgbClr val="000000"/>
              </a:solidFill>
              <a:latin typeface="Times New Roman" pitchFamily="18" charset="0"/>
              <a:ea typeface="Times New Roman" pitchFamily="18" charset="0"/>
              <a:sym typeface="Arial" pitchFamily="0" charset="0"/>
            </a:endParaRPr>
          </a:p>
          <a:p>
            <a:pPr algn="l" fontAlgn="base" indent="-273050" lvl="0" marL="273050">
              <a:lnSpc>
                <a:spcPct val="90000"/>
              </a:lnSpc>
              <a:spcBef>
                <a:spcPct val="20000"/>
              </a:spcBef>
              <a:spcAft>
                <a:spcPct val="0"/>
              </a:spcAft>
              <a:buSzPct val="100000"/>
              <a:buFont typeface="Wingdings" pitchFamily="2" charset="2"/>
              <a:buChar char=""/>
            </a:pPr>
            <a:endParaRPr altLang="en-US" baseline="0" lang="sw-KE" u="none">
              <a:solidFill>
                <a:srgbClr val="000000"/>
              </a:solidFill>
              <a:latin typeface="Arial" pitchFamily="0" charset="0"/>
              <a:ea typeface="宋体" pitchFamily="0" charset="-122"/>
              <a:sym typeface="Arial" pitchFamily="0" charset="0"/>
            </a:endParaRPr>
          </a:p>
          <a:p>
            <a:pPr algn="l" eaLnBrk="1" fontAlgn="base" hangingPunct="1" indent="-273050" lvl="0" marL="27305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8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1">
  <p:cSld>
    <p:spTree>
      <p:nvGrpSpPr>
        <p:cNvPr id="388" name=""/>
        <p:cNvGrpSpPr/>
        <p:nvPr/>
      </p:nvGrpSpPr>
      <p:grpSpPr>
        <a:xfrm rot="0">
          <a:off x="0" y="0"/>
          <a:ext cx="0" cy="0"/>
          <a:chOff x="0" y="0"/>
          <a:chExt cx="0" cy="0"/>
        </a:xfrm>
      </p:grpSpPr>
      <p:sp>
        <p:nvSpPr>
          <p:cNvPr id="104878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83" name=""/>
          <p:cNvSpPr/>
          <p:nvPr>
            <p:ph sz="full" idx="1"/>
          </p:nvPr>
        </p:nvSpPr>
        <p:spPr>
          <a:xfrm rot="0">
            <a:off x="457200" y="533400"/>
            <a:ext cx="8229600" cy="55927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0" latinLnBrk="1" lvl="0" marL="0">
              <a:lnSpc>
                <a:spcPct val="10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Complications of acute</a:t>
            </a:r>
            <a:r>
              <a:rPr altLang="en-US" baseline="0" lang="sw-KE" u="none">
                <a:solidFill>
                  <a:srgbClr val="000000"/>
                </a:solidFill>
                <a:latin typeface="Arial" pitchFamily="0" charset="0"/>
                <a:ea typeface="宋体" pitchFamily="0" charset="-122"/>
                <a:sym typeface="Arial" pitchFamily="0" charset="0"/>
              </a:rPr>
              <a:t> </a:t>
            </a:r>
            <a:r>
              <a:rPr altLang="en-US" baseline="0" b="1" lang="sw-KE" u="none">
                <a:solidFill>
                  <a:srgbClr val="000000"/>
                </a:solidFill>
                <a:latin typeface="Times New Roman" pitchFamily="18" charset="0"/>
                <a:ea typeface="Times New Roman" pitchFamily="18" charset="0"/>
                <a:sym typeface="Arial" pitchFamily="0" charset="0"/>
              </a:rPr>
              <a:t>pyelonephritis</a:t>
            </a:r>
          </a:p>
          <a:p>
            <a:pPr algn="l" eaLnBrk="1" fontAlgn="base" hangingPunct="1" indent="0" lvl="0" marL="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Chronic Pyelonephritis</a:t>
            </a:r>
          </a:p>
          <a:p>
            <a:pPr algn="l" eaLnBrk="1" fontAlgn="base" hangingPunct="1" indent="0" lvl="0" marL="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Renal Failure</a:t>
            </a:r>
          </a:p>
          <a:p>
            <a:pPr algn="l" eaLnBrk="1" fontAlgn="base" hangingPunct="1" indent="0" lvl="0" marL="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Septicaemia</a:t>
            </a:r>
          </a:p>
          <a:p>
            <a:pPr algn="l" eaLnBrk="1" fontAlgn="base" hangingPunct="1" indent="0" lvl="0" marL="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8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1">
  <p:cSld>
    <p:spTree>
      <p:nvGrpSpPr>
        <p:cNvPr id="389" name=""/>
        <p:cNvGrpSpPr/>
        <p:nvPr/>
      </p:nvGrpSpPr>
      <p:grpSpPr>
        <a:xfrm rot="0">
          <a:off x="0" y="0"/>
          <a:ext cx="0" cy="0"/>
          <a:chOff x="0" y="0"/>
          <a:chExt cx="0" cy="0"/>
        </a:xfrm>
      </p:grpSpPr>
      <p:sp>
        <p:nvSpPr>
          <p:cNvPr id="104878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86" name=""/>
          <p:cNvSpPr/>
          <p:nvPr>
            <p:ph sz="full" idx="1"/>
          </p:nvPr>
        </p:nvSpPr>
        <p:spPr>
          <a:xfrm rot="0">
            <a:off x="457200" y="228600"/>
            <a:ext cx="84582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ct val="0"/>
              </a:spcBef>
              <a:spcAft>
                <a:spcPct val="0"/>
              </a:spcAft>
              <a:buSzPct val="100000"/>
              <a:buFontTx/>
              <a:buNone/>
            </a:pPr>
            <a:endParaRPr altLang="en-US" baseline="0" b="1" sz="2500" lang="sw-KE" u="none">
              <a:solidFill>
                <a:srgbClr val="000000"/>
              </a:solidFill>
              <a:latin typeface="Times New Roman" pitchFamily="18" charset="0"/>
              <a:ea typeface="Times New Roman" pitchFamily="18" charset="0"/>
              <a:sym typeface="Arial" pitchFamily="0" charset="0"/>
            </a:endParaRPr>
          </a:p>
          <a:p>
            <a:pPr algn="l" eaLnBrk="1" fontAlgn="base" hangingPunct="1" indent="-273050" latinLnBrk="1" lvl="0" marL="273050">
              <a:lnSpc>
                <a:spcPct val="80000"/>
              </a:lnSpc>
              <a:spcBef>
                <a:spcPct val="0"/>
              </a:spcBef>
              <a:spcAft>
                <a:spcPct val="0"/>
              </a:spcAft>
              <a:buSzPct val="100000"/>
              <a:buFontTx/>
              <a:buNone/>
            </a:pPr>
            <a:r>
              <a:rPr altLang="en-US" baseline="0" b="1" sz="2500" lang="sw-KE" u="none">
                <a:solidFill>
                  <a:srgbClr val="000000"/>
                </a:solidFill>
                <a:latin typeface="Times New Roman" pitchFamily="18" charset="0"/>
                <a:ea typeface="Times New Roman" pitchFamily="18" charset="0"/>
                <a:sym typeface="Arial" pitchFamily="0" charset="0"/>
              </a:rPr>
              <a:t> </a:t>
            </a:r>
            <a:r>
              <a:rPr altLang="en-US" baseline="0" b="1" sz="4000" lang="sw-KE" u="none">
                <a:solidFill>
                  <a:srgbClr val="000000"/>
                </a:solidFill>
                <a:latin typeface="Times New Roman" pitchFamily="18" charset="0"/>
                <a:ea typeface="Times New Roman" pitchFamily="18" charset="0"/>
                <a:sym typeface="Arial" pitchFamily="0" charset="0"/>
              </a:rPr>
              <a:t>CHRONIC  PYELONEPHRITIS</a:t>
            </a:r>
          </a:p>
          <a:p>
            <a:pPr algn="l" eaLnBrk="1" fontAlgn="base" hangingPunct="1" indent="-273050" latinLnBrk="1" lvl="0" marL="273050">
              <a:lnSpc>
                <a:spcPct val="80000"/>
              </a:lnSpc>
              <a:spcBef>
                <a:spcPct val="0"/>
              </a:spcBef>
              <a:spcAft>
                <a:spcPct val="0"/>
              </a:spcAft>
              <a:buSzPct val="100000"/>
              <a:buFontTx/>
              <a:buNone/>
            </a:pPr>
            <a:r>
              <a:rPr altLang="en-US" baseline="0" b="1" sz="2500" lang="sw-KE" u="none">
                <a:solidFill>
                  <a:srgbClr val="000000"/>
                </a:solidFill>
                <a:latin typeface="Times New Roman" pitchFamily="18" charset="0"/>
                <a:ea typeface="Times New Roman" pitchFamily="18" charset="0"/>
                <a:sym typeface="Arial" pitchFamily="0" charset="0"/>
              </a:rPr>
              <a:t> </a:t>
            </a:r>
          </a:p>
          <a:p>
            <a:pPr algn="l" eaLnBrk="1" fontAlgn="base" hangingPunct="1" indent="-273050" latinLnBrk="1" lvl="0" marL="273050">
              <a:lnSpc>
                <a:spcPct val="80000"/>
              </a:lnSpc>
              <a:spcBef>
                <a:spcPct val="0"/>
              </a:spcBef>
              <a:spcAft>
                <a:spcPct val="0"/>
              </a:spcAft>
              <a:buSzPct val="100000"/>
              <a:buFontTx/>
              <a:buNone/>
            </a:pPr>
            <a:r>
              <a:rPr altLang="en-US" baseline="0" b="1" sz="2500" lang="sw-KE" u="none">
                <a:solidFill>
                  <a:srgbClr val="000000"/>
                </a:solidFill>
                <a:latin typeface="Times New Roman" pitchFamily="18" charset="0"/>
                <a:ea typeface="Times New Roman" pitchFamily="18" charset="0"/>
                <a:sym typeface="Arial" pitchFamily="0" charset="0"/>
              </a:rPr>
              <a:t>Definition:</a:t>
            </a:r>
            <a:r>
              <a:rPr altLang="en-US" baseline="0" sz="2500" lang="sw-KE" u="none">
                <a:solidFill>
                  <a:srgbClr val="000000"/>
                </a:solidFill>
                <a:latin typeface="Times New Roman" pitchFamily="18" charset="0"/>
                <a:ea typeface="Times New Roman" pitchFamily="18" charset="0"/>
                <a:sym typeface="Arial" pitchFamily="0" charset="0"/>
              </a:rPr>
              <a:t>persistent inflammation (due to repeated acute pyelonephritis) and scarring of the kidneys with deformation of the renal calyces.</a:t>
            </a:r>
          </a:p>
          <a:p>
            <a:pPr algn="l" eaLnBrk="1" fontAlgn="base" hangingPunct="1" indent="-273050" latinLnBrk="1" lvl="0" marL="273050">
              <a:lnSpc>
                <a:spcPct val="80000"/>
              </a:lnSpc>
              <a:spcBef>
                <a:spcPct val="0"/>
              </a:spcBef>
              <a:spcAft>
                <a:spcPct val="0"/>
              </a:spcAft>
              <a:buSzPct val="100000"/>
              <a:buFontTx/>
              <a:buNone/>
            </a:pPr>
            <a:endParaRPr altLang="en-US" baseline="0" sz="2500" lang="sw-KE" u="none">
              <a:solidFill>
                <a:srgbClr val="000000"/>
              </a:solidFill>
              <a:latin typeface="Times New Roman" pitchFamily="18" charset="0"/>
              <a:ea typeface="Times New Roman" pitchFamily="18" charset="0"/>
              <a:sym typeface="Arial" pitchFamily="0" charset="0"/>
            </a:endParaRPr>
          </a:p>
          <a:p>
            <a:pPr algn="l" eaLnBrk="1" fontAlgn="base" hangingPunct="1" indent="-273050" latinLnBrk="1" lvl="0" marL="273050">
              <a:lnSpc>
                <a:spcPct val="80000"/>
              </a:lnSpc>
              <a:spcBef>
                <a:spcPct val="0"/>
              </a:spcBef>
              <a:spcAft>
                <a:spcPct val="0"/>
              </a:spcAft>
              <a:buSzPct val="100000"/>
              <a:buFontTx/>
              <a:buNone/>
            </a:pPr>
            <a:r>
              <a:rPr altLang="en-US" baseline="0" b="1" sz="2500" lang="sw-KE" u="none">
                <a:solidFill>
                  <a:srgbClr val="000000"/>
                </a:solidFill>
                <a:latin typeface="Times New Roman" pitchFamily="18" charset="0"/>
                <a:ea typeface="Times New Roman" pitchFamily="18" charset="0"/>
                <a:sym typeface="Arial" pitchFamily="0" charset="0"/>
              </a:rPr>
              <a:t>Signs and symptoms</a:t>
            </a:r>
          </a:p>
          <a:p>
            <a:pPr algn="l" eaLnBrk="1" fontAlgn="base" hangingPunct="1" indent="-273050" latinLnBrk="1" lvl="0" marL="273050">
              <a:lnSpc>
                <a:spcPct val="80000"/>
              </a:lnSpc>
              <a:spcBef>
                <a:spcPct val="0"/>
              </a:spcBef>
              <a:spcAft>
                <a:spcPct val="0"/>
              </a:spcAft>
              <a:buSzPct val="100000"/>
              <a:buFontTx/>
              <a:buNone/>
            </a:pPr>
            <a:r>
              <a:rPr altLang="en-US" baseline="0" sz="2500" lang="en-US" u="none">
                <a:solidFill>
                  <a:srgbClr val="000000"/>
                </a:solidFill>
                <a:latin typeface="Arial" pitchFamily="0" charset="0"/>
                <a:ea typeface="宋体" pitchFamily="0" charset="-122"/>
                <a:sym typeface="Arial" pitchFamily="0" charset="0"/>
              </a:rPr>
              <a:t>Usually has no signs unless an acute exacerbation occurs</a:t>
            </a:r>
          </a:p>
          <a:p>
            <a:pPr algn="l" fontAlgn="base" indent="-273050" lvl="0" marL="273050">
              <a:lnSpc>
                <a:spcPct val="80000"/>
              </a:lnSpc>
              <a:spcBef>
                <a:spcPct val="0"/>
              </a:spcBef>
              <a:spcAft>
                <a:spcPct val="0"/>
              </a:spcAft>
              <a:buSzPct val="100000"/>
              <a:buFont typeface="Wingdings" pitchFamily="2" charset="2"/>
              <a:buChar char="ü"/>
            </a:pPr>
            <a:r>
              <a:rPr altLang="en-US" baseline="0" sz="2500" lang="sw-KE" u="none">
                <a:solidFill>
                  <a:srgbClr val="000000"/>
                </a:solidFill>
                <a:latin typeface="Times New Roman" pitchFamily="18" charset="0"/>
                <a:ea typeface="Times New Roman" pitchFamily="18" charset="0"/>
                <a:sym typeface="Arial" pitchFamily="0" charset="0"/>
              </a:rPr>
              <a:t>History of recurrent infections</a:t>
            </a:r>
          </a:p>
          <a:p>
            <a:pPr algn="l" fontAlgn="base" indent="-273050" lvl="0" marL="273050">
              <a:lnSpc>
                <a:spcPct val="80000"/>
              </a:lnSpc>
              <a:spcBef>
                <a:spcPct val="0"/>
              </a:spcBef>
              <a:spcAft>
                <a:spcPct val="0"/>
              </a:spcAft>
              <a:buSzPct val="100000"/>
              <a:buFont typeface="Wingdings" pitchFamily="2" charset="2"/>
              <a:buChar char="ü"/>
            </a:pPr>
            <a:r>
              <a:rPr altLang="en-US" baseline="0" sz="2500" lang="sw-KE" u="none">
                <a:solidFill>
                  <a:srgbClr val="000000"/>
                </a:solidFill>
                <a:latin typeface="Times New Roman" pitchFamily="18" charset="0"/>
                <a:ea typeface="Times New Roman" pitchFamily="18" charset="0"/>
                <a:sym typeface="Arial" pitchFamily="0" charset="0"/>
              </a:rPr>
              <a:t>Low urine specific gravity </a:t>
            </a:r>
          </a:p>
          <a:p>
            <a:pPr algn="l" fontAlgn="base" indent="-273050" lvl="0" marL="273050">
              <a:lnSpc>
                <a:spcPct val="80000"/>
              </a:lnSpc>
              <a:spcBef>
                <a:spcPct val="0"/>
              </a:spcBef>
              <a:spcAft>
                <a:spcPct val="0"/>
              </a:spcAft>
              <a:buSzPct val="100000"/>
              <a:buFont typeface="Wingdings" pitchFamily="2" charset="2"/>
              <a:buChar char="ü"/>
            </a:pPr>
            <a:r>
              <a:rPr altLang="en-US" baseline="0" sz="2500" lang="sw-KE" u="none">
                <a:solidFill>
                  <a:srgbClr val="000000"/>
                </a:solidFill>
                <a:latin typeface="Times New Roman" pitchFamily="18" charset="0"/>
                <a:ea typeface="Times New Roman" pitchFamily="18" charset="0"/>
                <a:sym typeface="Arial" pitchFamily="0" charset="0"/>
              </a:rPr>
              <a:t>Hypertension</a:t>
            </a:r>
          </a:p>
          <a:p>
            <a:pPr algn="l" fontAlgn="base" indent="-273050" lvl="0" marL="273050">
              <a:lnSpc>
                <a:spcPct val="80000"/>
              </a:lnSpc>
              <a:spcBef>
                <a:spcPct val="0"/>
              </a:spcBef>
              <a:spcAft>
                <a:spcPct val="0"/>
              </a:spcAft>
              <a:buSzPct val="100000"/>
              <a:buFont typeface="Wingdings" pitchFamily="2" charset="2"/>
              <a:buChar char="ü"/>
            </a:pPr>
            <a:r>
              <a:rPr altLang="en-US" baseline="0" sz="2500" lang="sw-KE" u="none">
                <a:solidFill>
                  <a:srgbClr val="000000"/>
                </a:solidFill>
                <a:latin typeface="Times New Roman" pitchFamily="18" charset="0"/>
                <a:ea typeface="Times New Roman" pitchFamily="18" charset="0"/>
                <a:sym typeface="Arial" pitchFamily="0" charset="0"/>
              </a:rPr>
              <a:t>Proteinuria</a:t>
            </a:r>
          </a:p>
          <a:p>
            <a:pPr algn="l" fontAlgn="base" indent="-273050" lvl="0" marL="273050">
              <a:lnSpc>
                <a:spcPct val="80000"/>
              </a:lnSpc>
              <a:spcBef>
                <a:spcPct val="0"/>
              </a:spcBef>
              <a:spcAft>
                <a:spcPct val="0"/>
              </a:spcAft>
              <a:buSzPct val="100000"/>
              <a:buFont typeface="Wingdings" pitchFamily="2" charset="2"/>
              <a:buChar char="ü"/>
            </a:pPr>
            <a:r>
              <a:rPr altLang="en-US" baseline="0" sz="2500" lang="sw-KE" u="none">
                <a:solidFill>
                  <a:srgbClr val="000000"/>
                </a:solidFill>
                <a:latin typeface="Times New Roman" pitchFamily="18" charset="0"/>
                <a:ea typeface="Times New Roman" pitchFamily="18" charset="0"/>
                <a:sym typeface="Arial" pitchFamily="0" charset="0"/>
              </a:rPr>
              <a:t>Leucocytes in urine</a:t>
            </a:r>
          </a:p>
          <a:p>
            <a:pPr algn="l" eaLnBrk="1" fontAlgn="base" hangingPunct="1" indent="-273050" lvl="0" marL="273050">
              <a:lnSpc>
                <a:spcPct val="80000"/>
              </a:lnSpc>
              <a:spcBef>
                <a:spcPct val="20000"/>
              </a:spcBef>
              <a:spcAft>
                <a:spcPct val="0"/>
              </a:spcAft>
              <a:buSzPct val="100000"/>
              <a:buFontTx/>
              <a:buChar char="•"/>
            </a:pPr>
            <a:r>
              <a:rPr altLang="en-US" baseline="0" sz="2500" lang="sw-KE" u="none">
                <a:solidFill>
                  <a:srgbClr val="000000"/>
                </a:solidFill>
                <a:latin typeface="Times New Roman" pitchFamily="18" charset="0"/>
                <a:ea typeface="Times New Roman" pitchFamily="18" charset="0"/>
                <a:sym typeface="Arial" pitchFamily="0" charset="0"/>
              </a:rPr>
              <a:t>Other noticeable signs:</a:t>
            </a:r>
            <a:r>
              <a:rPr altLang="en-US" baseline="0" sz="2500" lang="en-US" u="none">
                <a:solidFill>
                  <a:srgbClr val="000000"/>
                </a:solidFill>
                <a:latin typeface="Arial" pitchFamily="0" charset="0"/>
                <a:ea typeface="宋体" pitchFamily="0" charset="-122"/>
                <a:sym typeface="Arial" pitchFamily="0" charset="0"/>
              </a:rPr>
              <a:t>Fatigue, Headache, Poor appetite, Polyuria, Excessive thirst, Weight loss</a:t>
            </a:r>
            <a:r>
              <a:rPr altLang="en-US" baseline="0" sz="2500" lang="sw-KE" u="none">
                <a:solidFill>
                  <a:srgbClr val="000000"/>
                </a:solidFill>
                <a:latin typeface="Times New Roman" pitchFamily="18" charset="0"/>
                <a:ea typeface="Times New Roman" pitchFamily="18" charset="0"/>
                <a:sym typeface="Arial" pitchFamily="0" charset="0"/>
              </a:rPr>
              <a:t> </a:t>
            </a:r>
          </a:p>
          <a:p>
            <a:pPr algn="l" eaLnBrk="1" fontAlgn="base" hangingPunct="1" indent="-273050" latinLnBrk="1" lvl="0" marL="273050">
              <a:lnSpc>
                <a:spcPct val="80000"/>
              </a:lnSpc>
              <a:spcBef>
                <a:spcPct val="20000"/>
              </a:spcBef>
              <a:spcAft>
                <a:spcPct val="0"/>
              </a:spcAft>
              <a:buSzPct val="100000"/>
              <a:buFontTx/>
              <a:buNone/>
            </a:pPr>
            <a:endParaRPr altLang="en-US" baseline="0" sz="2500" lang="sw-KE" u="none">
              <a:solidFill>
                <a:srgbClr val="000000"/>
              </a:solidFill>
              <a:latin typeface="Times New Roman" pitchFamily="18" charset="0"/>
              <a:ea typeface="Times New Roman" pitchFamily="18" charset="0"/>
              <a:sym typeface="Arial" pitchFamily="0" charset="0"/>
            </a:endParaRPr>
          </a:p>
          <a:p>
            <a:pPr algn="l" fontAlgn="base" indent="-273050" lvl="0" marL="273050">
              <a:lnSpc>
                <a:spcPct val="80000"/>
              </a:lnSpc>
              <a:spcBef>
                <a:spcPct val="0"/>
              </a:spcBef>
              <a:spcAft>
                <a:spcPct val="0"/>
              </a:spcAft>
              <a:buSzPct val="100000"/>
              <a:buFont typeface="Wingdings" pitchFamily="2" charset="2"/>
              <a:buChar char=""/>
            </a:pPr>
            <a:r>
              <a:rPr altLang="en-US" baseline="0" sz="2500" lang="sw-KE" u="none">
                <a:solidFill>
                  <a:srgbClr val="000000"/>
                </a:solidFill>
                <a:latin typeface="Times New Roman" pitchFamily="18" charset="0"/>
                <a:ea typeface="Times New Roman" pitchFamily="18" charset="0"/>
                <a:sym typeface="Arial" pitchFamily="0" charset="0"/>
              </a:rPr>
              <a:t>Imaging techniques indicate deformations such as a small renal pelvis-</a:t>
            </a:r>
          </a:p>
        </p:txBody>
      </p:sp>
      <p:sp>
        <p:nvSpPr>
          <p:cNvPr id="104878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1">
  <p:cSld>
    <p:spTree>
      <p:nvGrpSpPr>
        <p:cNvPr id="390" name=""/>
        <p:cNvGrpSpPr/>
        <p:nvPr/>
      </p:nvGrpSpPr>
      <p:grpSpPr>
        <a:xfrm rot="0">
          <a:off x="0" y="0"/>
          <a:ext cx="0" cy="0"/>
          <a:chOff x="0" y="0"/>
          <a:chExt cx="0" cy="0"/>
        </a:xfrm>
      </p:grpSpPr>
      <p:sp>
        <p:nvSpPr>
          <p:cNvPr id="104878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89" name=""/>
          <p:cNvSpPr/>
          <p:nvPr>
            <p:ph sz="full" idx="1"/>
          </p:nvPr>
        </p:nvSpPr>
        <p:spPr>
          <a:xfrm rot="0">
            <a:off x="457200" y="228600"/>
            <a:ext cx="8229600" cy="58975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Assessment &amp; diagnostic investigations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Creatinine clearance and serum levels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BUN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Urine for culture and sensitivity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IV urography to assess extent of disease</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MANAGEMENT</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Antibiotics based on culture and sensitivity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Nitrofurantoin is used to supress bacterial growth 50-100mg QID 1 week.</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79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1">
  <p:cSld>
    <p:spTree>
      <p:nvGrpSpPr>
        <p:cNvPr id="391" name=""/>
        <p:cNvGrpSpPr/>
        <p:nvPr/>
      </p:nvGrpSpPr>
      <p:grpSpPr>
        <a:xfrm rot="0">
          <a:off x="0" y="0"/>
          <a:ext cx="0" cy="0"/>
          <a:chOff x="0" y="0"/>
          <a:chExt cx="0" cy="0"/>
        </a:xfrm>
      </p:grpSpPr>
      <p:sp>
        <p:nvSpPr>
          <p:cNvPr id="104879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92" name=""/>
          <p:cNvSpPr/>
          <p:nvPr>
            <p:ph sz="full" idx="1"/>
          </p:nvPr>
        </p:nvSpPr>
        <p:spPr>
          <a:xfrm rot="0">
            <a:off x="457200" y="304800"/>
            <a:ext cx="8229600" cy="58213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0" latinLnBrk="1" lvl="0" marL="0">
              <a:lnSpc>
                <a:spcPct val="80000"/>
              </a:lnSpc>
              <a:spcBef>
                <a:spcPct val="20000"/>
              </a:spcBef>
              <a:spcAft>
                <a:spcPct val="0"/>
              </a:spcAft>
              <a:buClr>
                <a:srgbClr val="FFFFFF"/>
              </a:buClr>
              <a:buSzPct val="100000"/>
              <a:buFontTx/>
              <a:buNone/>
            </a:pPr>
            <a:r>
              <a:rPr altLang="en-US" baseline="0" b="1" sz="3000" lang="en-US" u="none">
                <a:solidFill>
                  <a:srgbClr val="000000"/>
                </a:solidFill>
                <a:latin typeface="Arial" pitchFamily="0" charset="0"/>
                <a:ea typeface="宋体" pitchFamily="0" charset="-122"/>
                <a:sym typeface="Arial" pitchFamily="0" charset="0"/>
              </a:rPr>
              <a:t>Interventions</a:t>
            </a:r>
          </a:p>
          <a:p>
            <a:pPr algn="l" eaLnBrk="1" fontAlgn="base" hangingPunct="1" indent="0" latinLnBrk="1" lvl="0" marL="0">
              <a:lnSpc>
                <a:spcPct val="80000"/>
              </a:lnSpc>
              <a:spcBef>
                <a:spcPct val="20000"/>
              </a:spcBef>
              <a:spcAft>
                <a:spcPct val="0"/>
              </a:spcAft>
              <a:buClr>
                <a:srgbClr val="000000"/>
              </a:buClr>
              <a:buSzPct val="100000"/>
              <a:buFontTx/>
              <a:buAutoNum type="arabicParenR" startAt="1"/>
            </a:pPr>
            <a:r>
              <a:rPr altLang="en-US" baseline="0" sz="3000" lang="en-US" u="none">
                <a:solidFill>
                  <a:srgbClr val="000000"/>
                </a:solidFill>
                <a:latin typeface="Arial" pitchFamily="0" charset="0"/>
                <a:ea typeface="宋体" pitchFamily="0" charset="-122"/>
                <a:sym typeface="Arial" pitchFamily="0" charset="0"/>
              </a:rPr>
              <a:t>Give antibiotic medication, anti inflammatory drugs and antipyretics</a:t>
            </a:r>
          </a:p>
          <a:p>
            <a:pPr algn="l" eaLnBrk="1" fontAlgn="base" hangingPunct="1" indent="0" latinLnBrk="1" lvl="0" marL="0">
              <a:lnSpc>
                <a:spcPct val="80000"/>
              </a:lnSpc>
              <a:spcBef>
                <a:spcPct val="20000"/>
              </a:spcBef>
              <a:spcAft>
                <a:spcPct val="0"/>
              </a:spcAft>
              <a:buClr>
                <a:srgbClr val="000000"/>
              </a:buClr>
              <a:buSzPct val="100000"/>
              <a:buFontTx/>
              <a:buAutoNum type="arabicParenR" startAt="1"/>
            </a:pPr>
            <a:r>
              <a:rPr altLang="en-US" baseline="0" sz="3000" lang="en-US" u="none">
                <a:solidFill>
                  <a:srgbClr val="000000"/>
                </a:solidFill>
                <a:latin typeface="Arial" pitchFamily="0" charset="0"/>
                <a:ea typeface="宋体" pitchFamily="0" charset="-122"/>
                <a:sym typeface="Arial" pitchFamily="0" charset="0"/>
              </a:rPr>
              <a:t>Give a balanced diet, small frequent meals and monitor weight.</a:t>
            </a:r>
          </a:p>
          <a:p>
            <a:pPr algn="l" eaLnBrk="1" fontAlgn="base" hangingPunct="1" indent="0" latinLnBrk="1" lvl="0" marL="0">
              <a:lnSpc>
                <a:spcPct val="80000"/>
              </a:lnSpc>
              <a:spcBef>
                <a:spcPct val="20000"/>
              </a:spcBef>
              <a:spcAft>
                <a:spcPct val="0"/>
              </a:spcAft>
              <a:buClr>
                <a:srgbClr val="000000"/>
              </a:buClr>
              <a:buSzPct val="100000"/>
              <a:buFontTx/>
              <a:buAutoNum type="arabicParenR" startAt="1"/>
            </a:pPr>
            <a:r>
              <a:rPr altLang="en-US" baseline="0" sz="3000" lang="en-US" u="none">
                <a:solidFill>
                  <a:srgbClr val="000000"/>
                </a:solidFill>
                <a:latin typeface="Arial" pitchFamily="0" charset="0"/>
                <a:ea typeface="宋体" pitchFamily="0" charset="-122"/>
                <a:sym typeface="Arial" pitchFamily="0" charset="0"/>
              </a:rPr>
              <a:t>Monitor urine output through a strict input- output chart. Give plenty of fluids(3-4 litres per day) to reduce the burning sensation and prevent deH2O</a:t>
            </a:r>
          </a:p>
          <a:p>
            <a:pPr algn="l" eaLnBrk="1" fontAlgn="base" hangingPunct="1" indent="0" latinLnBrk="1" lvl="0" marL="0">
              <a:lnSpc>
                <a:spcPct val="80000"/>
              </a:lnSpc>
              <a:spcBef>
                <a:spcPct val="20000"/>
              </a:spcBef>
              <a:spcAft>
                <a:spcPct val="0"/>
              </a:spcAft>
              <a:buClr>
                <a:srgbClr val="000000"/>
              </a:buClr>
              <a:buSzPct val="100000"/>
              <a:buFontTx/>
              <a:buAutoNum type="arabicParenR" startAt="1"/>
            </a:pPr>
            <a:r>
              <a:rPr altLang="en-US" baseline="0" sz="3000" lang="en-US" u="none">
                <a:solidFill>
                  <a:srgbClr val="000000"/>
                </a:solidFill>
                <a:latin typeface="Arial" pitchFamily="0" charset="0"/>
                <a:ea typeface="宋体" pitchFamily="0" charset="-122"/>
                <a:sym typeface="Arial" pitchFamily="0" charset="0"/>
              </a:rPr>
              <a:t>Health education on drug compliance and hygiene( perineal), importance of plenty of fluids, regular bladder emptying.</a:t>
            </a:r>
          </a:p>
          <a:p>
            <a:pPr algn="l" eaLnBrk="1" fontAlgn="base" hangingPunct="1" indent="0" latinLnBrk="1" lvl="0" marL="0">
              <a:lnSpc>
                <a:spcPct val="80000"/>
              </a:lnSpc>
              <a:spcBef>
                <a:spcPct val="20000"/>
              </a:spcBef>
              <a:spcAft>
                <a:spcPct val="0"/>
              </a:spcAft>
              <a:buClr>
                <a:srgbClr val="000000"/>
              </a:buClr>
              <a:buSzPct val="100000"/>
              <a:buFontTx/>
              <a:buAutoNum type="arabicParenR" startAt="1"/>
            </a:pPr>
            <a:r>
              <a:rPr altLang="en-US" baseline="0" sz="3000" lang="en-US" u="none">
                <a:solidFill>
                  <a:srgbClr val="000000"/>
                </a:solidFill>
                <a:latin typeface="Arial" pitchFamily="0" charset="0"/>
                <a:ea typeface="宋体" pitchFamily="0" charset="-122"/>
                <a:sym typeface="Arial" pitchFamily="0" charset="0"/>
              </a:rPr>
              <a:t>Monitor temp every 4 hrs.</a:t>
            </a:r>
          </a:p>
        </p:txBody>
      </p:sp>
      <p:sp>
        <p:nvSpPr>
          <p:cNvPr id="104879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1">
  <p:cSld>
    <p:spTree>
      <p:nvGrpSpPr>
        <p:cNvPr id="392" name=""/>
        <p:cNvGrpSpPr/>
        <p:nvPr/>
      </p:nvGrpSpPr>
      <p:grpSpPr>
        <a:xfrm rot="0">
          <a:off x="0" y="0"/>
          <a:ext cx="0" cy="0"/>
          <a:chOff x="0" y="0"/>
          <a:chExt cx="0" cy="0"/>
        </a:xfrm>
      </p:grpSpPr>
      <p:sp>
        <p:nvSpPr>
          <p:cNvPr id="104879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795" name=""/>
          <p:cNvSpPr/>
          <p:nvPr>
            <p:ph sz="full" idx="1"/>
          </p:nvPr>
        </p:nvSpPr>
        <p:spPr>
          <a:xfrm rot="0">
            <a:off x="457200" y="609600"/>
            <a:ext cx="8229600" cy="55165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Arial" pitchFamily="0" charset="0"/>
                <a:ea typeface="宋体" pitchFamily="0" charset="-122"/>
                <a:sym typeface="Arial" pitchFamily="0" charset="0"/>
              </a:rPr>
              <a:t>COMPLICATIONS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End stage renal disease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Hypertension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Kidney stones</a:t>
            </a:r>
          </a:p>
        </p:txBody>
      </p:sp>
      <p:sp>
        <p:nvSpPr>
          <p:cNvPr id="104879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1">
  <p:cSld>
    <p:spTree>
      <p:nvGrpSpPr>
        <p:cNvPr id="393" name=""/>
        <p:cNvGrpSpPr/>
        <p:nvPr/>
      </p:nvGrpSpPr>
      <p:grpSpPr>
        <a:xfrm rot="0">
          <a:off x="0" y="0"/>
          <a:ext cx="0" cy="0"/>
          <a:chOff x="0" y="0"/>
          <a:chExt cx="0" cy="0"/>
        </a:xfrm>
      </p:grpSpPr>
      <p:sp>
        <p:nvSpPr>
          <p:cNvPr id="1048797" name=""/>
          <p:cNvSpPr/>
          <p:nvPr>
            <p:ph type="title" sz="full" idx="0"/>
          </p:nvPr>
        </p:nvSpPr>
        <p:spPr>
          <a:xfrm rot="0">
            <a:off x="457200" y="-30480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br/>
            <a:br/>
            <a:br/>
            <a:r>
              <a:rPr altLang="en-US" baseline="0" b="1" sz="4000" lang="en-US" u="none">
                <a:solidFill>
                  <a:srgbClr val="000000"/>
                </a:solidFill>
                <a:latin typeface="Times New Roman" pitchFamily="18" charset="0"/>
                <a:ea typeface="Times New Roman" pitchFamily="18" charset="0"/>
                <a:sym typeface="Arial" pitchFamily="0" charset="0"/>
              </a:rPr>
              <a:t>LOWER </a:t>
            </a:r>
            <a:br/>
            <a:r>
              <a:rPr altLang="en-US" baseline="0" b="1" sz="4000" lang="en-US" u="none">
                <a:solidFill>
                  <a:srgbClr val="000000"/>
                </a:solidFill>
                <a:latin typeface="Times New Roman" pitchFamily="18" charset="0"/>
                <a:ea typeface="Times New Roman" pitchFamily="18" charset="0"/>
                <a:sym typeface="Arial" pitchFamily="0" charset="0"/>
              </a:rPr>
              <a:t>URINARY TRACT INFECTIONS</a:t>
            </a:r>
            <a:br/>
            <a:br/>
            <a:endParaRPr altLang="zh-CN" baseline="0" b="1" sz="4000" lang="zh-CN" u="none">
              <a:solidFill>
                <a:srgbClr val="000000"/>
              </a:solidFill>
              <a:latin typeface="Times New Roman" pitchFamily="18" charset="0"/>
              <a:ea typeface="Times New Roman" pitchFamily="18" charset="0"/>
              <a:sym typeface="Arial" pitchFamily="0" charset="0"/>
            </a:endParaRPr>
          </a:p>
        </p:txBody>
      </p:sp>
      <p:sp>
        <p:nvSpPr>
          <p:cNvPr id="1048798" name=""/>
          <p:cNvSpPr/>
          <p:nvPr>
            <p:ph sz="full" idx="1"/>
          </p:nvPr>
        </p:nvSpPr>
        <p:spPr>
          <a:xfrm rot="0">
            <a:off x="457200" y="1143000"/>
            <a:ext cx="8229600" cy="5715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b="1" sz="4000" lang="en-US" u="none">
                <a:solidFill>
                  <a:srgbClr val="000000"/>
                </a:solidFill>
                <a:latin typeface="Arial" pitchFamily="0" charset="0"/>
                <a:ea typeface="宋体" pitchFamily="0" charset="-122"/>
                <a:sym typeface="Arial" pitchFamily="0" charset="0"/>
              </a:rPr>
              <a:t>CYSTITIS</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lang="en-US" u="none">
                <a:solidFill>
                  <a:srgbClr val="000000"/>
                </a:solidFill>
                <a:latin typeface="Arial" pitchFamily="0" charset="0"/>
                <a:ea typeface="宋体" pitchFamily="0" charset="-122"/>
                <a:sym typeface="Arial" pitchFamily="0" charset="0"/>
              </a:rPr>
              <a:t>It is inflammation of the bladder from any cause, but most often is secondary to bacterial infection.</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lang="en-US" u="none">
                <a:solidFill>
                  <a:srgbClr val="000000"/>
                </a:solidFill>
                <a:latin typeface="Arial" pitchFamily="0" charset="0"/>
                <a:ea typeface="宋体" pitchFamily="0" charset="-122"/>
                <a:sym typeface="Arial" pitchFamily="0" charset="0"/>
              </a:rPr>
              <a:t>More common in women than men ….why?</a:t>
            </a:r>
          </a:p>
          <a:p>
            <a:pPr algn="l" eaLnBrk="1" fontAlgn="base" hangingPunct="1" indent="-273050" latinLnBrk="1" lvl="0" marL="273050">
              <a:lnSpc>
                <a:spcPct val="90000"/>
              </a:lnSpc>
              <a:spcBef>
                <a:spcPct val="20000"/>
              </a:spcBef>
              <a:spcAft>
                <a:spcPct val="0"/>
              </a:spcAft>
              <a:buClr>
                <a:srgbClr val="FFFFFF"/>
              </a:buClr>
              <a:buSzPct val="100000"/>
              <a:buFontTx/>
              <a:buNone/>
            </a:pPr>
            <a:r>
              <a:rPr altLang="en-US" baseline="0" b="1" lang="en-US" u="sng">
                <a:solidFill>
                  <a:srgbClr val="000000"/>
                </a:solidFill>
                <a:latin typeface="Arial" pitchFamily="0" charset="0"/>
                <a:ea typeface="宋体" pitchFamily="0" charset="-122"/>
                <a:sym typeface="Arial" pitchFamily="0" charset="0"/>
              </a:rPr>
              <a:t>Causes</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i="1" lang="en-US" u="none">
                <a:solidFill>
                  <a:srgbClr val="000000"/>
                </a:solidFill>
                <a:latin typeface="Arial" pitchFamily="0" charset="0"/>
                <a:ea typeface="宋体" pitchFamily="0" charset="-122"/>
                <a:sym typeface="Arial" pitchFamily="0" charset="0"/>
              </a:rPr>
              <a:t>Escherichia coli 80-90% of cases</a:t>
            </a:r>
          </a:p>
          <a:p>
            <a:pPr algn="l" eaLnBrk="1" fontAlgn="base" hangingPunct="1" indent="-273050" latinLnBrk="1" lvl="0" marL="273050">
              <a:lnSpc>
                <a:spcPct val="90000"/>
              </a:lnSpc>
              <a:spcBef>
                <a:spcPct val="20000"/>
              </a:spcBef>
              <a:spcAft>
                <a:spcPct val="0"/>
              </a:spcAft>
              <a:buClr>
                <a:srgbClr val="FFFFFF"/>
              </a:buClr>
              <a:buSzPct val="100000"/>
              <a:buFontTx/>
              <a:buChar char="•"/>
            </a:pPr>
            <a:r>
              <a:rPr altLang="en-US" baseline="0" i="1" lang="en-US" u="none">
                <a:solidFill>
                  <a:srgbClr val="000000"/>
                </a:solidFill>
                <a:latin typeface="Arial" pitchFamily="0" charset="0"/>
                <a:ea typeface="宋体" pitchFamily="0" charset="-122"/>
                <a:sym typeface="Arial" pitchFamily="0" charset="0"/>
              </a:rPr>
              <a:t>Others…Pseudomonas aeruginosa</a:t>
            </a:r>
            <a:r>
              <a:rPr altLang="en-US" baseline="0" lang="sw-KE" u="none">
                <a:solidFill>
                  <a:srgbClr val="000000"/>
                </a:solidFill>
                <a:latin typeface="Times New Roman" pitchFamily="18" charset="0"/>
                <a:ea typeface="Times New Roman" pitchFamily="18" charset="0"/>
                <a:sym typeface="Arial" pitchFamily="0" charset="0"/>
              </a:rPr>
              <a:t> Klebsiella, Pseudomonas, group B Streptococci, Proteus,Chlamydia trachomatis,</a:t>
            </a:r>
          </a:p>
          <a:p>
            <a:pPr algn="l" eaLnBrk="1" fontAlgn="base" hangingPunct="1" indent="-273050" latinLnBrk="1" lvl="0" marL="273050">
              <a:lnSpc>
                <a:spcPct val="9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879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1">
  <p:cSld>
    <p:spTree>
      <p:nvGrpSpPr>
        <p:cNvPr id="394" name=""/>
        <p:cNvGrpSpPr/>
        <p:nvPr/>
      </p:nvGrpSpPr>
      <p:grpSpPr>
        <a:xfrm rot="0">
          <a:off x="0" y="0"/>
          <a:ext cx="0" cy="0"/>
          <a:chOff x="0" y="0"/>
          <a:chExt cx="0" cy="0"/>
        </a:xfrm>
      </p:grpSpPr>
      <p:sp>
        <p:nvSpPr>
          <p:cNvPr id="104880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01" name=""/>
          <p:cNvSpPr/>
          <p:nvPr>
            <p:ph sz="full" idx="1"/>
          </p:nvPr>
        </p:nvSpPr>
        <p:spPr>
          <a:xfrm rot="0">
            <a:off x="457200" y="609600"/>
            <a:ext cx="8229600" cy="55165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100000"/>
              </a:lnSpc>
              <a:spcBef>
                <a:spcPct val="20000"/>
              </a:spcBef>
              <a:spcAft>
                <a:spcPct val="0"/>
              </a:spcAft>
              <a:buClr>
                <a:srgbClr val="FFFFFF"/>
              </a:buClr>
              <a:buSzPct val="100000"/>
              <a:buFontTx/>
              <a:buNone/>
            </a:pPr>
            <a:r>
              <a:rPr altLang="en-US" baseline="0" b="1" sz="3000" lang="en-US" u="sng">
                <a:solidFill>
                  <a:srgbClr val="000000"/>
                </a:solidFill>
                <a:latin typeface="Arial" pitchFamily="0" charset="0"/>
                <a:ea typeface="宋体" pitchFamily="0" charset="-122"/>
                <a:sym typeface="Arial" pitchFamily="0" charset="0"/>
              </a:rPr>
              <a:t>Signs &amp; symptoms</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Pain/ burning sensation on urination- dysuria</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Frequency- more than once every three hours</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Urgency</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Feeling of incomplete voiding</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Cloudy urine</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Hematuria</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Lower abdominal pain</a:t>
            </a:r>
            <a:r>
              <a:rPr altLang="en-US" baseline="0" b="1" sz="3000" lang="en-US" u="sng">
                <a:solidFill>
                  <a:srgbClr val="000000"/>
                </a:solidFill>
                <a:latin typeface="Arial" pitchFamily="0" charset="0"/>
                <a:ea typeface="宋体" pitchFamily="0" charset="-122"/>
                <a:sym typeface="Arial" pitchFamily="0" charset="0"/>
              </a:rPr>
              <a:t> </a:t>
            </a:r>
            <a:r>
              <a:rPr altLang="en-US" baseline="0" sz="3000" lang="en-US" u="none">
                <a:solidFill>
                  <a:srgbClr val="000000"/>
                </a:solidFill>
                <a:latin typeface="Arial" pitchFamily="0" charset="0"/>
                <a:ea typeface="宋体" pitchFamily="0" charset="-122"/>
                <a:sym typeface="Arial" pitchFamily="0" charset="0"/>
              </a:rPr>
              <a:t>(suprapubic pain)</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Fever and chills</a:t>
            </a:r>
          </a:p>
          <a:p>
            <a:pPr algn="l" eaLnBrk="1" fontAlgn="base" hangingPunct="1" indent="-273050" latinLnBrk="1" lvl="0" marL="273050">
              <a:lnSpc>
                <a:spcPct val="100000"/>
              </a:lnSpc>
              <a:spcBef>
                <a:spcPct val="20000"/>
              </a:spcBef>
              <a:spcAft>
                <a:spcPct val="0"/>
              </a:spcAft>
              <a:buClr>
                <a:srgbClr val="FFFFFF"/>
              </a:buClr>
              <a:buSzPct val="100000"/>
              <a:buFontTx/>
              <a:buChar char="•"/>
            </a:pPr>
            <a:r>
              <a:rPr altLang="en-US" baseline="0" sz="3000" lang="en-US" u="none">
                <a:solidFill>
                  <a:srgbClr val="000000"/>
                </a:solidFill>
                <a:latin typeface="Arial" pitchFamily="0" charset="0"/>
                <a:ea typeface="宋体" pitchFamily="0" charset="-122"/>
                <a:sym typeface="Arial" pitchFamily="0" charset="0"/>
              </a:rPr>
              <a:t>Fatigue, nausea and vomiting</a:t>
            </a:r>
          </a:p>
          <a:p>
            <a:pPr algn="l" eaLnBrk="1" fontAlgn="base" hangingPunct="1" indent="-273050" lvl="0" marL="273050">
              <a:lnSpc>
                <a:spcPct val="10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80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1">
  <p:cSld>
    <p:spTree>
      <p:nvGrpSpPr>
        <p:cNvPr id="395" name=""/>
        <p:cNvGrpSpPr/>
        <p:nvPr/>
      </p:nvGrpSpPr>
      <p:grpSpPr>
        <a:xfrm rot="0">
          <a:off x="0" y="0"/>
          <a:ext cx="0" cy="0"/>
          <a:chOff x="0" y="0"/>
          <a:chExt cx="0" cy="0"/>
        </a:xfrm>
      </p:grpSpPr>
      <p:sp>
        <p:nvSpPr>
          <p:cNvPr id="104880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04" name=""/>
          <p:cNvSpPr/>
          <p:nvPr>
            <p:ph sz="full" idx="1"/>
          </p:nvPr>
        </p:nvSpPr>
        <p:spPr>
          <a:xfrm rot="0">
            <a:off x="457200" y="304800"/>
            <a:ext cx="82296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sz="3300" lang="en-US" u="none">
                <a:solidFill>
                  <a:srgbClr val="000000"/>
                </a:solidFill>
                <a:latin typeface="Times New Roman" pitchFamily="18" charset="0"/>
                <a:ea typeface="Times New Roman" pitchFamily="18" charset="0"/>
                <a:sym typeface="Arial" pitchFamily="0" charset="0"/>
              </a:rPr>
              <a:t>Pathophysiology</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sz="3000" lang="en-US" u="none">
                <a:solidFill>
                  <a:srgbClr val="000000"/>
                </a:solidFill>
                <a:latin typeface="Times New Roman" pitchFamily="18" charset="0"/>
                <a:ea typeface="Times New Roman" pitchFamily="18" charset="0"/>
                <a:sym typeface="Arial" pitchFamily="0" charset="0"/>
              </a:rPr>
              <a:t>Bacteria gain access to the bladder,</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sz="3000" lang="en-US" u="none">
                <a:solidFill>
                  <a:srgbClr val="000000"/>
                </a:solidFill>
                <a:latin typeface="Times New Roman" pitchFamily="18" charset="0"/>
                <a:ea typeface="Times New Roman" pitchFamily="18" charset="0"/>
                <a:sym typeface="Arial" pitchFamily="0" charset="0"/>
              </a:rPr>
              <a:t>Bacteria attach to and colonize the epithelium of the urinary tract to avoid being washed out with voiding, evade host defense mechanisms,</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sz="3000" lang="en-US" u="none">
                <a:solidFill>
                  <a:srgbClr val="000000"/>
                </a:solidFill>
                <a:latin typeface="Times New Roman" pitchFamily="18" charset="0"/>
                <a:ea typeface="Times New Roman" pitchFamily="18" charset="0"/>
                <a:sym typeface="Arial" pitchFamily="0" charset="0"/>
              </a:rPr>
              <a:t>Bacteria  initiate inflammation.</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sz="3000" lang="en-US" u="none">
                <a:solidFill>
                  <a:srgbClr val="000000"/>
                </a:solidFill>
                <a:latin typeface="Times New Roman" pitchFamily="18" charset="0"/>
                <a:ea typeface="Times New Roman" pitchFamily="18" charset="0"/>
                <a:sym typeface="Arial" pitchFamily="0" charset="0"/>
              </a:rPr>
              <a:t>Effects.. Edema, small hemorrhage…hematuria</a:t>
            </a:r>
          </a:p>
          <a:p>
            <a:pPr algn="l" eaLnBrk="1" fontAlgn="base" hangingPunct="1" indent="-342900" latinLnBrk="1" lvl="0" marL="342900">
              <a:lnSpc>
                <a:spcPct val="100000"/>
              </a:lnSpc>
              <a:spcBef>
                <a:spcPct val="20000"/>
              </a:spcBef>
              <a:spcAft>
                <a:spcPct val="0"/>
              </a:spcAft>
              <a:buSzPct val="100000"/>
              <a:buFontTx/>
              <a:buNone/>
            </a:pPr>
            <a:endParaRPr altLang="en-US" baseline="0" sz="300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Most UTIs result from fecal organisms  that ascend from the perineum to the urethra and the bladder and then adhere to the mucosal surfaces</a:t>
            </a:r>
          </a:p>
          <a:p>
            <a:pPr algn="l" eaLnBrk="1" fontAlgn="base" hangingPunct="1" indent="-342900" lvl="0" marL="342900">
              <a:lnSpc>
                <a:spcPct val="10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80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1">
  <p:cSld>
    <p:spTree>
      <p:nvGrpSpPr>
        <p:cNvPr id="396" name=""/>
        <p:cNvGrpSpPr/>
        <p:nvPr/>
      </p:nvGrpSpPr>
      <p:grpSpPr>
        <a:xfrm rot="0">
          <a:off x="0" y="0"/>
          <a:ext cx="0" cy="0"/>
          <a:chOff x="0" y="0"/>
          <a:chExt cx="0" cy="0"/>
        </a:xfrm>
      </p:grpSpPr>
      <p:sp>
        <p:nvSpPr>
          <p:cNvPr id="104880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07" name=""/>
          <p:cNvSpPr/>
          <p:nvPr>
            <p:ph sz="full" idx="1"/>
          </p:nvPr>
        </p:nvSpPr>
        <p:spPr>
          <a:xfrm rot="0">
            <a:off x="457200" y="304800"/>
            <a:ext cx="8229600" cy="58213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Routes by which bacteria enter the urinary tract:</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lang="en-US" u="none">
                <a:solidFill>
                  <a:srgbClr val="000000"/>
                </a:solidFill>
                <a:latin typeface="Times New Roman" pitchFamily="18" charset="0"/>
                <a:ea typeface="Times New Roman" pitchFamily="18" charset="0"/>
                <a:sym typeface="Arial" pitchFamily="0" charset="0"/>
              </a:rPr>
              <a:t>Up the urethra (ascending infection), </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lang="en-US" u="none">
                <a:solidFill>
                  <a:srgbClr val="000000"/>
                </a:solidFill>
                <a:latin typeface="Times New Roman" pitchFamily="18" charset="0"/>
                <a:ea typeface="Times New Roman" pitchFamily="18" charset="0"/>
                <a:sym typeface="Arial" pitchFamily="0" charset="0"/>
              </a:rPr>
              <a:t>Through the bloodstream, (hematogenous spread), </a:t>
            </a:r>
          </a:p>
          <a:p>
            <a:pPr algn="l" eaLnBrk="1" fontAlgn="base" hangingPunct="1" indent="-342900" latinLnBrk="1" lvl="0" marL="342900">
              <a:lnSpc>
                <a:spcPct val="100000"/>
              </a:lnSpc>
              <a:spcBef>
                <a:spcPct val="20000"/>
              </a:spcBef>
              <a:spcAft>
                <a:spcPct val="0"/>
              </a:spcAft>
              <a:buSzPct val="100000"/>
              <a:buFontTx/>
              <a:buAutoNum type="arabicPeriod" startAt="1"/>
            </a:pPr>
            <a:r>
              <a:rPr altLang="en-US" baseline="0" lang="en-US" u="none">
                <a:solidFill>
                  <a:srgbClr val="000000"/>
                </a:solidFill>
                <a:latin typeface="Times New Roman" pitchFamily="18" charset="0"/>
                <a:ea typeface="Times New Roman" pitchFamily="18" charset="0"/>
                <a:sym typeface="Arial" pitchFamily="0" charset="0"/>
              </a:rPr>
              <a:t>By means of a fistula from the intestine (direct extension)</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0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69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333" name=""/>
        <p:cNvGrpSpPr/>
        <p:nvPr/>
      </p:nvGrpSpPr>
      <p:grpSpPr>
        <a:xfrm rot="0">
          <a:off x="0" y="0"/>
          <a:ext cx="0" cy="0"/>
          <a:chOff x="0" y="0"/>
          <a:chExt cx="0" cy="0"/>
        </a:xfrm>
      </p:grpSpPr>
      <p:sp>
        <p:nvSpPr>
          <p:cNvPr id="104863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31" name=""/>
          <p:cNvSpPr/>
          <p:nvPr>
            <p:ph sz="full" idx="1"/>
          </p:nvPr>
        </p:nvSpPr>
        <p:spPr>
          <a:xfrm rot="0">
            <a:off x="304800" y="9525"/>
            <a:ext cx="8382000" cy="671195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basic functional unit of the kidney is the </a:t>
            </a:r>
            <a:r>
              <a:rPr altLang="en-US" baseline="0" b="1" lang="en-US" u="none">
                <a:solidFill>
                  <a:srgbClr val="000000"/>
                </a:solidFill>
                <a:latin typeface="Times New Roman" pitchFamily="18" charset="0"/>
                <a:ea typeface="Times New Roman" pitchFamily="18" charset="0"/>
                <a:sym typeface="Arial" pitchFamily="0" charset="0"/>
              </a:rPr>
              <a:t>nephron. </a:t>
            </a:r>
            <a:r>
              <a:rPr altLang="en-US" baseline="0" lang="en-US" u="none">
                <a:solidFill>
                  <a:srgbClr val="000000"/>
                </a:solidFill>
                <a:latin typeface="Times New Roman" pitchFamily="18" charset="0"/>
                <a:ea typeface="Times New Roman" pitchFamily="18" charset="0"/>
                <a:sym typeface="Arial" pitchFamily="0" charset="0"/>
              </a:rPr>
              <a:t>There are approximately </a:t>
            </a:r>
            <a:r>
              <a:rPr altLang="en-US" baseline="0" b="1" lang="en-US" u="none">
                <a:solidFill>
                  <a:srgbClr val="000000"/>
                </a:solidFill>
                <a:latin typeface="Times New Roman" pitchFamily="18" charset="0"/>
                <a:ea typeface="Times New Roman" pitchFamily="18" charset="0"/>
                <a:sym typeface="Arial" pitchFamily="0" charset="0"/>
              </a:rPr>
              <a:t>one million </a:t>
            </a:r>
            <a:r>
              <a:rPr altLang="en-US" baseline="0" lang="en-US" u="none">
                <a:solidFill>
                  <a:srgbClr val="000000"/>
                </a:solidFill>
                <a:latin typeface="Times New Roman" pitchFamily="18" charset="0"/>
                <a:ea typeface="Times New Roman" pitchFamily="18" charset="0"/>
                <a:sym typeface="Arial" pitchFamily="0" charset="0"/>
              </a:rPr>
              <a:t>in each kidney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Nephron consists of </a:t>
            </a:r>
            <a:r>
              <a:rPr altLang="en-US" baseline="0" b="1" lang="en-US" u="none">
                <a:solidFill>
                  <a:srgbClr val="000000"/>
                </a:solidFill>
                <a:latin typeface="Times New Roman" pitchFamily="18" charset="0"/>
                <a:ea typeface="Times New Roman" pitchFamily="18" charset="0"/>
                <a:sym typeface="Arial" pitchFamily="0" charset="0"/>
              </a:rPr>
              <a:t>a glomerulus </a:t>
            </a:r>
            <a:r>
              <a:rPr altLang="en-US" baseline="0" lang="en-US" u="none">
                <a:solidFill>
                  <a:srgbClr val="000000"/>
                </a:solidFill>
                <a:latin typeface="Times New Roman" pitchFamily="18" charset="0"/>
                <a:ea typeface="Times New Roman" pitchFamily="18" charset="0"/>
                <a:sym typeface="Arial" pitchFamily="0" charset="0"/>
              </a:rPr>
              <a:t>which has tufts of capillaries supplied with blood by the </a:t>
            </a:r>
            <a:r>
              <a:rPr altLang="en-US" baseline="0" b="1" lang="en-US" u="none">
                <a:solidFill>
                  <a:srgbClr val="000000"/>
                </a:solidFill>
                <a:latin typeface="Times New Roman" pitchFamily="18" charset="0"/>
                <a:ea typeface="Times New Roman" pitchFamily="18" charset="0"/>
                <a:sym typeface="Arial" pitchFamily="0" charset="0"/>
              </a:rPr>
              <a:t>afferent arteriole </a:t>
            </a:r>
            <a:r>
              <a:rPr altLang="en-US" baseline="0" lang="en-US" u="none">
                <a:solidFill>
                  <a:srgbClr val="000000"/>
                </a:solidFill>
                <a:latin typeface="Times New Roman" pitchFamily="18" charset="0"/>
                <a:ea typeface="Times New Roman" pitchFamily="18" charset="0"/>
                <a:sym typeface="Arial" pitchFamily="0" charset="0"/>
              </a:rPr>
              <a:t>and drained by the </a:t>
            </a:r>
            <a:r>
              <a:rPr altLang="en-US" baseline="0" b="1" lang="en-US" u="none">
                <a:solidFill>
                  <a:srgbClr val="000000"/>
                </a:solidFill>
                <a:latin typeface="Times New Roman" pitchFamily="18" charset="0"/>
                <a:ea typeface="Times New Roman" pitchFamily="18" charset="0"/>
                <a:sym typeface="Arial" pitchFamily="0" charset="0"/>
              </a:rPr>
              <a:t>efferent arteriole</a:t>
            </a:r>
            <a:r>
              <a:rPr altLang="en-US" baseline="0" lang="en-US" u="none">
                <a:solidFill>
                  <a:srgbClr val="000000"/>
                </a:solidFill>
                <a:latin typeface="Times New Roman" pitchFamily="18" charset="0"/>
                <a:ea typeface="Times New Roman" pitchFamily="18" charset="0"/>
                <a:sym typeface="Arial" pitchFamily="0" charset="0"/>
              </a:rPr>
              <a:t>.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glomerulus at the base forms </a:t>
            </a:r>
            <a:r>
              <a:rPr altLang="en-US" baseline="0" b="1" lang="en-US" u="none">
                <a:solidFill>
                  <a:srgbClr val="000000"/>
                </a:solidFill>
                <a:latin typeface="Times New Roman" pitchFamily="18" charset="0"/>
                <a:ea typeface="Times New Roman" pitchFamily="18" charset="0"/>
                <a:sym typeface="Arial" pitchFamily="0" charset="0"/>
              </a:rPr>
              <a:t>a tubule </a:t>
            </a:r>
            <a:r>
              <a:rPr altLang="en-US" baseline="0" lang="en-US" u="none">
                <a:solidFill>
                  <a:srgbClr val="000000"/>
                </a:solidFill>
                <a:latin typeface="Times New Roman" pitchFamily="18" charset="0"/>
                <a:ea typeface="Times New Roman" pitchFamily="18" charset="0"/>
                <a:sym typeface="Arial" pitchFamily="0" charset="0"/>
              </a:rPr>
              <a:t>that is divided into 3parts:</a:t>
            </a:r>
          </a:p>
          <a:p>
            <a:pPr algn="l" eaLnBrk="1" fontAlgn="base" hangingPunct="1" indent="-342900" latinLnBrk="1" lvl="0" marL="342900">
              <a:lnSpc>
                <a:spcPct val="100000"/>
              </a:lnSpc>
              <a:spcBef>
                <a:spcPct val="2000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a)  proximal convoluted tubule,</a:t>
            </a:r>
          </a:p>
          <a:p>
            <a:pPr algn="l" eaLnBrk="1" fontAlgn="base" hangingPunct="1" indent="-342900" latinLnBrk="1" lvl="0" marL="342900">
              <a:lnSpc>
                <a:spcPct val="100000"/>
              </a:lnSpc>
              <a:spcBef>
                <a:spcPct val="2000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b)  loop of henle </a:t>
            </a:r>
          </a:p>
          <a:p>
            <a:pPr algn="l" eaLnBrk="1" fontAlgn="base" hangingPunct="1" indent="-342900" latinLnBrk="1" lvl="0" marL="342900">
              <a:lnSpc>
                <a:spcPct val="100000"/>
              </a:lnSpc>
              <a:spcBef>
                <a:spcPct val="20000"/>
              </a:spcBef>
              <a:spcAft>
                <a:spcPct val="0"/>
              </a:spcAft>
              <a:buSzPct val="100000"/>
              <a:buFontTx/>
              <a:buNone/>
            </a:pPr>
            <a:r>
              <a:rPr altLang="en-US" baseline="0" b="1" i="1" lang="en-US" u="none">
                <a:solidFill>
                  <a:srgbClr val="000000"/>
                </a:solidFill>
                <a:latin typeface="Times New Roman" pitchFamily="18" charset="0"/>
                <a:ea typeface="Times New Roman" pitchFamily="18" charset="0"/>
                <a:sym typeface="Arial" pitchFamily="0" charset="0"/>
              </a:rPr>
              <a:t>                      c)  distal convoluted tubule.</a:t>
            </a:r>
            <a:r>
              <a:rPr altLang="en-US" baseline="0" sz="2800" lang="en-US" u="none">
                <a:solidFill>
                  <a:srgbClr val="000000"/>
                </a:solidFill>
                <a:latin typeface="Arial" pitchFamily="0" charset="0"/>
                <a:ea typeface="宋体" pitchFamily="0" charset="-122"/>
                <a:sym typeface="Arial" pitchFamily="0" charset="0"/>
              </a:rPr>
              <a:t> </a:t>
            </a:r>
          </a:p>
        </p:txBody>
      </p:sp>
      <p:sp>
        <p:nvSpPr>
          <p:cNvPr id="104863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1">
  <p:cSld>
    <p:spTree>
      <p:nvGrpSpPr>
        <p:cNvPr id="397" name=""/>
        <p:cNvGrpSpPr/>
        <p:nvPr/>
      </p:nvGrpSpPr>
      <p:grpSpPr>
        <a:xfrm rot="0">
          <a:off x="0" y="0"/>
          <a:ext cx="0" cy="0"/>
          <a:chOff x="0" y="0"/>
          <a:chExt cx="0" cy="0"/>
        </a:xfrm>
      </p:grpSpPr>
      <p:sp>
        <p:nvSpPr>
          <p:cNvPr id="104880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10" name=""/>
          <p:cNvSpPr/>
          <p:nvPr>
            <p:ph sz="full" idx="1"/>
          </p:nvPr>
        </p:nvSpPr>
        <p:spPr>
          <a:xfrm rot="0">
            <a:off x="457200" y="381000"/>
            <a:ext cx="8229600" cy="6248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1009650" latinLnBrk="1" lvl="0" marL="365125">
              <a:lnSpc>
                <a:spcPct val="9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Laboratory tests</a:t>
            </a:r>
          </a:p>
          <a:p>
            <a:pPr algn="l" eaLnBrk="1" fontAlgn="base" hangingPunct="1" indent="-1009650" latinLnBrk="1" lvl="0" marL="365125">
              <a:lnSpc>
                <a:spcPct val="90000"/>
              </a:lnSpc>
              <a:spcBef>
                <a:spcPct val="20000"/>
              </a:spcBef>
              <a:spcAft>
                <a:spcPct val="0"/>
              </a:spcAft>
              <a:buSzPct val="100000"/>
              <a:buFontTx/>
              <a:buNone/>
            </a:pPr>
            <a:r>
              <a:rPr altLang="en-US" baseline="0" lang="sw-KE" u="none">
                <a:solidFill>
                  <a:srgbClr val="000000"/>
                </a:solidFill>
                <a:latin typeface="Times New Roman" pitchFamily="18" charset="0"/>
                <a:ea typeface="Times New Roman" pitchFamily="18" charset="0"/>
                <a:sym typeface="Arial" pitchFamily="0" charset="0"/>
              </a:rPr>
              <a:t>Mid –stream specimen of urine for;</a:t>
            </a:r>
          </a:p>
          <a:p>
            <a:pPr algn="l" eaLnBrk="1" fontAlgn="base" hangingPunct="1" indent="-1009650" lvl="0" marL="365125">
              <a:lnSpc>
                <a:spcPct val="9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microscopy → WBCs ,RBCs, pus</a:t>
            </a:r>
          </a:p>
          <a:p>
            <a:pPr algn="l" eaLnBrk="1" fontAlgn="base" hangingPunct="1" indent="-1009650" lvl="0" marL="365125">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Urine culture or gram stain-definitive </a:t>
            </a:r>
          </a:p>
          <a:p>
            <a:pPr algn="l" eaLnBrk="1" fontAlgn="base" hangingPunct="1" indent="-1009650" lvl="0" marL="365125">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Bacteriuria- more than 100,000 colonies of bacteria per milliliter of urine confirms diagnosis</a:t>
            </a:r>
          </a:p>
          <a:p>
            <a:pPr algn="l" eaLnBrk="1" fontAlgn="base" hangingPunct="1" indent="-1009650" latinLnBrk="1" lvl="0" marL="365125">
              <a:lnSpc>
                <a:spcPct val="90000"/>
              </a:lnSpc>
              <a:spcBef>
                <a:spcPct val="20000"/>
              </a:spcBef>
              <a:spcAft>
                <a:spcPct val="0"/>
              </a:spcAft>
              <a:buSzPct val="100000"/>
              <a:buFontTx/>
              <a:buNone/>
            </a:pPr>
            <a:r>
              <a:rPr altLang="en-US" baseline="0" lang="sw-KE" u="none">
                <a:solidFill>
                  <a:srgbClr val="000000"/>
                </a:solidFill>
                <a:latin typeface="Times New Roman" pitchFamily="18" charset="0"/>
                <a:ea typeface="Times New Roman" pitchFamily="18" charset="0"/>
                <a:sym typeface="Arial" pitchFamily="0" charset="0"/>
              </a:rPr>
              <a:t>Urinalysis </a:t>
            </a:r>
          </a:p>
          <a:p>
            <a:pPr algn="l" fontAlgn="base" indent="-1009650" lvl="0" marL="365125">
              <a:lnSpc>
                <a:spcPct val="90000"/>
              </a:lnSpc>
              <a:spcBef>
                <a:spcPct val="20000"/>
              </a:spcBef>
              <a:spcAft>
                <a:spcPct val="0"/>
              </a:spcAft>
              <a:buSzPct val="100000"/>
              <a:buFont typeface="Wingdings 2" pitchFamily="18" charset="2"/>
              <a:buChar char=""/>
            </a:pPr>
            <a:r>
              <a:rPr altLang="en-US" baseline="0" lang="en-US" u="none">
                <a:solidFill>
                  <a:srgbClr val="000000"/>
                </a:solidFill>
                <a:latin typeface="Times New Roman" pitchFamily="18" charset="0"/>
                <a:ea typeface="Times New Roman" pitchFamily="18" charset="0"/>
                <a:sym typeface="Arial" pitchFamily="0" charset="0"/>
              </a:rPr>
              <a:t>Dipstick → </a:t>
            </a:r>
            <a:r>
              <a:rPr altLang="en-US" baseline="0" lang="sw-KE" u="none">
                <a:solidFill>
                  <a:srgbClr val="000000"/>
                </a:solidFill>
                <a:latin typeface="Times New Roman" pitchFamily="18" charset="0"/>
                <a:ea typeface="Times New Roman" pitchFamily="18" charset="0"/>
                <a:sym typeface="Arial" pitchFamily="0" charset="0"/>
              </a:rPr>
              <a:t>blood, protein, nitrites</a:t>
            </a:r>
          </a:p>
          <a:p>
            <a:pPr algn="l" fontAlgn="base" indent="-1009650" lvl="0" marL="365125">
              <a:lnSpc>
                <a:spcPct val="90000"/>
              </a:lnSpc>
              <a:spcBef>
                <a:spcPct val="20000"/>
              </a:spcBef>
              <a:spcAft>
                <a:spcPct val="0"/>
              </a:spcAft>
              <a:buSzPct val="100000"/>
              <a:buFont typeface="Wingdings 2" pitchFamily="18" charset="2"/>
              <a:buChar char=""/>
            </a:pPr>
            <a:r>
              <a:rPr altLang="en-US" baseline="0" lang="sw-KE" u="none">
                <a:solidFill>
                  <a:srgbClr val="000000"/>
                </a:solidFill>
                <a:latin typeface="Times New Roman" pitchFamily="18" charset="0"/>
                <a:ea typeface="Times New Roman" pitchFamily="18" charset="0"/>
                <a:sym typeface="Arial" pitchFamily="0" charset="0"/>
              </a:rPr>
              <a:t>Blood glucose: if suggestive of Diabetes Mellitus </a:t>
            </a:r>
          </a:p>
          <a:p>
            <a:pPr algn="l" eaLnBrk="1" fontAlgn="base" hangingPunct="1" indent="-1009650" latinLnBrk="1" lvl="0" marL="365125">
              <a:lnSpc>
                <a:spcPct val="90000"/>
              </a:lnSpc>
              <a:spcBef>
                <a:spcPct val="20000"/>
              </a:spcBef>
              <a:spcAft>
                <a:spcPct val="0"/>
              </a:spcAft>
              <a:buSzPct val="100000"/>
              <a:buFontTx/>
              <a:buNone/>
            </a:pPr>
            <a:r>
              <a:rPr altLang="en-US" baseline="0" lang="sw-KE" u="none">
                <a:solidFill>
                  <a:srgbClr val="000000"/>
                </a:solidFill>
                <a:latin typeface="Times New Roman" pitchFamily="18" charset="0"/>
                <a:ea typeface="Times New Roman" pitchFamily="18" charset="0"/>
                <a:sym typeface="Arial" pitchFamily="0" charset="0"/>
              </a:rPr>
              <a:t> </a:t>
            </a:r>
          </a:p>
          <a:p>
            <a:pPr algn="l" fontAlgn="base" indent="-1009650" lvl="0" marL="365125">
              <a:lnSpc>
                <a:spcPct val="90000"/>
              </a:lnSpc>
              <a:spcBef>
                <a:spcPct val="20000"/>
              </a:spcBef>
              <a:spcAft>
                <a:spcPct val="0"/>
              </a:spcAft>
              <a:buSzPct val="100000"/>
              <a:buFont typeface="Wingdings 2" pitchFamily="18" charset="2"/>
              <a:buChar char=""/>
            </a:pPr>
            <a:endParaRPr altLang="en-US" baseline="0" lang="en-US" u="none">
              <a:solidFill>
                <a:srgbClr val="000000"/>
              </a:solidFill>
              <a:latin typeface="Arial" pitchFamily="0" charset="0"/>
              <a:ea typeface="宋体" pitchFamily="0" charset="-122"/>
              <a:sym typeface="Arial" pitchFamily="0" charset="0"/>
            </a:endParaRPr>
          </a:p>
          <a:p>
            <a:pPr algn="l" fontAlgn="base" indent="-1009650" lvl="0" marL="365125">
              <a:lnSpc>
                <a:spcPct val="90000"/>
              </a:lnSpc>
              <a:spcBef>
                <a:spcPct val="20000"/>
              </a:spcBef>
              <a:spcAft>
                <a:spcPct val="0"/>
              </a:spcAft>
              <a:buSzPct val="100000"/>
              <a:buFont typeface="Wingdings 2" pitchFamily="18" charset="2"/>
              <a:buChar char=""/>
            </a:pPr>
            <a:endParaRPr altLang="en-US" baseline="0" lang="en-US" u="none">
              <a:solidFill>
                <a:srgbClr val="000000"/>
              </a:solidFill>
              <a:latin typeface="Arial" pitchFamily="0" charset="0"/>
              <a:ea typeface="宋体" pitchFamily="0" charset="-122"/>
              <a:sym typeface="Arial" pitchFamily="0" charset="0"/>
            </a:endParaRPr>
          </a:p>
          <a:p>
            <a:pPr algn="l" fontAlgn="base" indent="-1009650" lvl="0" marL="365125">
              <a:lnSpc>
                <a:spcPct val="90000"/>
              </a:lnSpc>
              <a:spcBef>
                <a:spcPct val="20000"/>
              </a:spcBef>
              <a:spcAft>
                <a:spcPct val="0"/>
              </a:spcAft>
              <a:buSzPct val="100000"/>
              <a:buFont typeface="Wingdings 2" pitchFamily="18" charset="2"/>
              <a:buChar char=""/>
            </a:pPr>
            <a:endParaRPr altLang="en-US" baseline="0" lang="sw-KE" u="none">
              <a:solidFill>
                <a:srgbClr val="000000"/>
              </a:solidFill>
              <a:latin typeface="Arial" pitchFamily="0" charset="0"/>
              <a:ea typeface="宋体" pitchFamily="0" charset="-122"/>
              <a:sym typeface="Arial" pitchFamily="0" charset="0"/>
            </a:endParaRPr>
          </a:p>
          <a:p>
            <a:pPr algn="l" eaLnBrk="1" fontAlgn="base" hangingPunct="1" indent="-1009650" lvl="0" marL="365125">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1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1">
  <p:cSld>
    <p:spTree>
      <p:nvGrpSpPr>
        <p:cNvPr id="398" name=""/>
        <p:cNvGrpSpPr/>
        <p:nvPr/>
      </p:nvGrpSpPr>
      <p:grpSpPr>
        <a:xfrm rot="0">
          <a:off x="0" y="0"/>
          <a:ext cx="0" cy="0"/>
          <a:chOff x="0" y="0"/>
          <a:chExt cx="0" cy="0"/>
        </a:xfrm>
      </p:grpSpPr>
      <p:sp>
        <p:nvSpPr>
          <p:cNvPr id="104881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13" name=""/>
          <p:cNvSpPr/>
          <p:nvPr>
            <p:ph sz="full" idx="1"/>
          </p:nvPr>
        </p:nvSpPr>
        <p:spPr>
          <a:xfrm rot="0">
            <a:off x="457200" y="457200"/>
            <a:ext cx="8229600" cy="5668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Goals of Management</a:t>
            </a:r>
          </a:p>
          <a:p>
            <a:pPr algn="l" eaLnBrk="1" fontAlgn="base" hangingPunct="1" indent="-342900" lvl="0" marL="342900">
              <a:lnSpc>
                <a:spcPct val="100000"/>
              </a:lnSpc>
              <a:spcBef>
                <a:spcPct val="20000"/>
              </a:spcBef>
              <a:spcAft>
                <a:spcPct val="0"/>
              </a:spcAft>
              <a:buSzPct val="100000"/>
              <a:buFontTx/>
              <a:buChar char="•"/>
            </a:pPr>
            <a:r>
              <a:rPr altLang="en-US" baseline="0" b="1" lang="sw-KE" u="none">
                <a:solidFill>
                  <a:srgbClr val="000000"/>
                </a:solidFill>
                <a:latin typeface="Times New Roman" pitchFamily="18" charset="0"/>
                <a:ea typeface="Times New Roman" pitchFamily="18" charset="0"/>
                <a:sym typeface="Arial" pitchFamily="0" charset="0"/>
              </a:rPr>
              <a:t> </a:t>
            </a:r>
            <a:r>
              <a:rPr altLang="en-US" baseline="0" lang="sw-KE" u="none">
                <a:solidFill>
                  <a:srgbClr val="000000"/>
                </a:solidFill>
                <a:latin typeface="Times New Roman" pitchFamily="18" charset="0"/>
                <a:ea typeface="Times New Roman" pitchFamily="18" charset="0"/>
                <a:sym typeface="Arial" pitchFamily="0" charset="0"/>
              </a:rPr>
              <a:t>Relieve symptoms </a:t>
            </a:r>
          </a:p>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Prevent ascending infection </a:t>
            </a:r>
          </a:p>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Eradicate bacteria from the bladder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14"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1">
  <p:cSld>
    <p:spTree>
      <p:nvGrpSpPr>
        <p:cNvPr id="399" name=""/>
        <p:cNvGrpSpPr/>
        <p:nvPr/>
      </p:nvGrpSpPr>
      <p:grpSpPr>
        <a:xfrm rot="0">
          <a:off x="0" y="0"/>
          <a:ext cx="0" cy="0"/>
          <a:chOff x="0" y="0"/>
          <a:chExt cx="0" cy="0"/>
        </a:xfrm>
      </p:grpSpPr>
      <p:sp>
        <p:nvSpPr>
          <p:cNvPr id="1048815"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16" name=""/>
          <p:cNvSpPr/>
          <p:nvPr>
            <p:ph sz="full" idx="1"/>
          </p:nvPr>
        </p:nvSpPr>
        <p:spPr>
          <a:xfrm rot="0">
            <a:off x="304800" y="457200"/>
            <a:ext cx="8610600" cy="6096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b="1" lang="en-US" u="none">
                <a:solidFill>
                  <a:srgbClr val="000000"/>
                </a:solidFill>
                <a:latin typeface="Times New Roman" pitchFamily="18" charset="0"/>
                <a:ea typeface="Times New Roman" pitchFamily="18" charset="0"/>
                <a:sym typeface="Arial" pitchFamily="0" charset="0"/>
              </a:rPr>
              <a:t>Antibiotics for 5-10days;10-14 days</a:t>
            </a:r>
          </a:p>
          <a:p>
            <a:pPr algn="l" fontAlgn="base" indent="-285750" lvl="1" marL="742950">
              <a:lnSpc>
                <a:spcPct val="90000"/>
              </a:lnSpc>
              <a:spcBef>
                <a:spcPct val="2000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Penicillins-amoxycillin,</a:t>
            </a:r>
          </a:p>
          <a:p>
            <a:pPr algn="l" fontAlgn="base" indent="-285750" lvl="1" marL="742950">
              <a:lnSpc>
                <a:spcPct val="90000"/>
              </a:lnSpc>
              <a:spcBef>
                <a:spcPct val="2000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Sulphonamides- sulfamethoxazole/trimethoprim</a:t>
            </a:r>
          </a:p>
          <a:p>
            <a:pPr algn="l" fontAlgn="base" indent="-285750" lvl="1" marL="742950">
              <a:lnSpc>
                <a:spcPct val="90000"/>
              </a:lnSpc>
              <a:spcBef>
                <a:spcPct val="20000"/>
              </a:spcBef>
              <a:spcAft>
                <a:spcPct val="0"/>
              </a:spcAft>
              <a:buSzPct val="100000"/>
              <a:buFont typeface="Wingdings" pitchFamily="2" charset="2"/>
              <a:buChar char="Ø"/>
            </a:pPr>
            <a:r>
              <a:rPr altLang="en-US" baseline="0" sz="3200" lang="en-US" u="none">
                <a:solidFill>
                  <a:srgbClr val="000000"/>
                </a:solidFill>
                <a:latin typeface="Times New Roman" pitchFamily="18" charset="0"/>
                <a:ea typeface="Times New Roman" pitchFamily="18" charset="0"/>
                <a:sym typeface="Arial" pitchFamily="0" charset="0"/>
              </a:rPr>
              <a:t>Nitrofurantion 50-100mg bd for 7 days</a:t>
            </a:r>
          </a:p>
          <a:p>
            <a:pPr algn="l" fontAlgn="base" indent="-285750" lvl="1" marL="742950">
              <a:lnSpc>
                <a:spcPct val="90000"/>
              </a:lnSpc>
              <a:spcBef>
                <a:spcPct val="20000"/>
              </a:spcBef>
              <a:spcAft>
                <a:spcPct val="0"/>
              </a:spcAft>
              <a:buSzPct val="100000"/>
              <a:buFont typeface="Wingdings" pitchFamily="2" charset="2"/>
              <a:buChar char="Ø"/>
            </a:pPr>
            <a:r>
              <a:rPr altLang="en-US" baseline="0" sz="3200" lang="en-US" u="none">
                <a:solidFill>
                  <a:srgbClr val="000000"/>
                </a:solidFill>
                <a:latin typeface="Times New Roman" pitchFamily="18" charset="0"/>
                <a:ea typeface="Times New Roman" pitchFamily="18" charset="0"/>
                <a:sym typeface="Arial" pitchFamily="0" charset="0"/>
              </a:rPr>
              <a:t>Fluoroquinolones eg ciprofloxacin 100-500mg bd for 3/7</a:t>
            </a:r>
          </a:p>
          <a:p>
            <a:pPr algn="l" fontAlgn="base" indent="-285750" lvl="1" marL="742950">
              <a:lnSpc>
                <a:spcPct val="90000"/>
              </a:lnSpc>
              <a:spcBef>
                <a:spcPct val="20000"/>
              </a:spcBef>
              <a:spcAft>
                <a:spcPct val="0"/>
              </a:spcAft>
              <a:buSzPct val="100000"/>
              <a:buFont typeface="Wingdings" pitchFamily="2" charset="2"/>
              <a:buChar char="Ø"/>
            </a:pPr>
            <a:r>
              <a:rPr altLang="en-US" baseline="0" sz="3200" lang="en-US" u="none">
                <a:solidFill>
                  <a:srgbClr val="000000"/>
                </a:solidFill>
                <a:latin typeface="Arial" pitchFamily="0" charset="0"/>
                <a:ea typeface="宋体" pitchFamily="0" charset="-122"/>
                <a:sym typeface="Arial" pitchFamily="0" charset="0"/>
              </a:rPr>
              <a:t>Nalidixic acid 500mg- 1g QID for 1 week</a:t>
            </a:r>
          </a:p>
          <a:p>
            <a:pPr algn="l" fontAlgn="base" indent="-285750" lvl="1" marL="742950">
              <a:lnSpc>
                <a:spcPct val="90000"/>
              </a:lnSpc>
              <a:spcBef>
                <a:spcPct val="20000"/>
              </a:spcBef>
              <a:spcAft>
                <a:spcPct val="0"/>
              </a:spcAft>
              <a:buSzPct val="100000"/>
              <a:buFont typeface="Wingdings" pitchFamily="2" charset="2"/>
              <a:buChar char="Ø"/>
            </a:pPr>
            <a:r>
              <a:rPr altLang="en-US" baseline="0" sz="3200" lang="en-US" u="none">
                <a:solidFill>
                  <a:srgbClr val="000000"/>
                </a:solidFill>
                <a:latin typeface="Arial" pitchFamily="0" charset="0"/>
                <a:ea typeface="宋体" pitchFamily="0" charset="-122"/>
                <a:sym typeface="Arial" pitchFamily="0" charset="0"/>
              </a:rPr>
              <a:t>If chronic, cefadroxil (1</a:t>
            </a:r>
            <a:r>
              <a:rPr altLang="en-US" baseline="30000" sz="3200" lang="en-US" u="none">
                <a:solidFill>
                  <a:srgbClr val="000000"/>
                </a:solidFill>
                <a:latin typeface="Arial" pitchFamily="0" charset="0"/>
                <a:ea typeface="宋体" pitchFamily="0" charset="-122"/>
                <a:sym typeface="Arial" pitchFamily="0" charset="0"/>
              </a:rPr>
              <a:t>st</a:t>
            </a:r>
            <a:r>
              <a:rPr altLang="en-US" baseline="0" sz="3200" lang="en-US" u="none">
                <a:solidFill>
                  <a:srgbClr val="000000"/>
                </a:solidFill>
                <a:latin typeface="Arial" pitchFamily="0" charset="0"/>
                <a:ea typeface="宋体" pitchFamily="0" charset="-122"/>
                <a:sym typeface="Arial" pitchFamily="0" charset="0"/>
              </a:rPr>
              <a:t> generation cephalosporin) 500mg-1g BD for 5 days</a:t>
            </a:r>
          </a:p>
          <a:p>
            <a:pPr algn="l" eaLnBrk="1" fontAlgn="base" hangingPunct="1" indent="-342900" lvl="0" marL="342900">
              <a:lnSpc>
                <a:spcPct val="90000"/>
              </a:lnSpc>
              <a:spcBef>
                <a:spcPct val="20000"/>
              </a:spcBef>
              <a:spcAft>
                <a:spcPct val="0"/>
              </a:spcAft>
              <a:buSzPct val="100000"/>
              <a:buFontTx/>
              <a:buChar char="•"/>
            </a:pPr>
            <a:r>
              <a:rPr altLang="en-US" baseline="0" b="1" sz="3600" lang="en-US" u="none">
                <a:solidFill>
                  <a:srgbClr val="000000"/>
                </a:solidFill>
                <a:latin typeface="Times New Roman" pitchFamily="18" charset="0"/>
                <a:ea typeface="Times New Roman" pitchFamily="18" charset="0"/>
                <a:sym typeface="Arial" pitchFamily="0" charset="0"/>
              </a:rPr>
              <a:t>Analgesics &amp; antipyretics</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1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1">
  <p:cSld>
    <p:spTree>
      <p:nvGrpSpPr>
        <p:cNvPr id="400" name=""/>
        <p:cNvGrpSpPr/>
        <p:nvPr/>
      </p:nvGrpSpPr>
      <p:grpSpPr>
        <a:xfrm rot="0">
          <a:off x="0" y="0"/>
          <a:ext cx="0" cy="0"/>
          <a:chOff x="0" y="0"/>
          <a:chExt cx="0" cy="0"/>
        </a:xfrm>
      </p:grpSpPr>
      <p:sp>
        <p:nvSpPr>
          <p:cNvPr id="104881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19" name=""/>
          <p:cNvSpPr/>
          <p:nvPr>
            <p:ph sz="full" idx="1"/>
          </p:nvPr>
        </p:nvSpPr>
        <p:spPr>
          <a:xfrm rot="0">
            <a:off x="457200" y="381000"/>
            <a:ext cx="8229600" cy="57451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Nursing care</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Monitor temperature four hourly </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Encourage in take of  plenty of water and other fluids</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Encourage client to empty his/her  bladder as soon as urge is felt</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Educate on strict perineal hygiene</a:t>
            </a:r>
          </a:p>
          <a:p>
            <a:pPr algn="l" eaLnBrk="1" fontAlgn="base" hangingPunct="1" indent="-342900" latinLnBrk="1" lvl="0" marL="342900">
              <a:lnSpc>
                <a:spcPct val="90000"/>
              </a:lnSpc>
              <a:spcBef>
                <a:spcPct val="2000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9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POTENTIAL COMPLICATIONS </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Ascending infection→ pyelonephritis </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Chronic cystitis</a:t>
            </a: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2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1">
  <p:cSld>
    <p:spTree>
      <p:nvGrpSpPr>
        <p:cNvPr id="401" name=""/>
        <p:cNvGrpSpPr/>
        <p:nvPr/>
      </p:nvGrpSpPr>
      <p:grpSpPr>
        <a:xfrm rot="0">
          <a:off x="0" y="0"/>
          <a:ext cx="0" cy="0"/>
          <a:chOff x="0" y="0"/>
          <a:chExt cx="0" cy="0"/>
        </a:xfrm>
      </p:grpSpPr>
      <p:sp>
        <p:nvSpPr>
          <p:cNvPr id="1048821" name=""/>
          <p:cNvSpPr/>
          <p:nvPr>
            <p:ph type="title" sz="full" idx="0"/>
          </p:nvPr>
        </p:nvSpPr>
        <p:spPr>
          <a:xfrm rot="0">
            <a:off x="457200" y="558800"/>
            <a:ext cx="8229600" cy="639762"/>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sz="3600" lang="en-US" u="none">
                <a:solidFill>
                  <a:srgbClr val="000000"/>
                </a:solidFill>
                <a:latin typeface="Arial" pitchFamily="0" charset="0"/>
                <a:ea typeface="宋体" pitchFamily="0" charset="-122"/>
                <a:sym typeface="Arial" pitchFamily="0" charset="0"/>
              </a:rPr>
              <a:t>URETHRITIS</a:t>
            </a:r>
          </a:p>
        </p:txBody>
      </p:sp>
      <p:sp>
        <p:nvSpPr>
          <p:cNvPr id="1048822" name=""/>
          <p:cNvSpPr/>
          <p:nvPr>
            <p:ph sz="full" idx="1"/>
          </p:nvPr>
        </p:nvSpPr>
        <p:spPr>
          <a:xfrm rot="0">
            <a:off x="457200" y="13716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just"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Definition</a:t>
            </a:r>
          </a:p>
          <a:p>
            <a:pPr algn="just"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I</a:t>
            </a:r>
            <a:r>
              <a:rPr altLang="en-US" baseline="0" lang="en-US" u="none">
                <a:solidFill>
                  <a:srgbClr val="000000"/>
                </a:solidFill>
                <a:latin typeface="Times New Roman" pitchFamily="18" charset="0"/>
                <a:ea typeface="Times New Roman" pitchFamily="18" charset="0"/>
                <a:sym typeface="Arial" pitchFamily="0" charset="0"/>
              </a:rPr>
              <a:t>nflammation of the urethra</a:t>
            </a:r>
          </a:p>
          <a:p>
            <a:pPr algn="just"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Urethritis is an inflammatory condition that can be </a:t>
            </a:r>
            <a:r>
              <a:rPr altLang="en-US" baseline="0" b="1" lang="sw-KE" u="none">
                <a:solidFill>
                  <a:srgbClr val="000000"/>
                </a:solidFill>
                <a:latin typeface="Times New Roman" pitchFamily="18" charset="0"/>
                <a:ea typeface="Times New Roman" pitchFamily="18" charset="0"/>
                <a:sym typeface="Arial" pitchFamily="0" charset="0"/>
              </a:rPr>
              <a:t>infectious or post-traumatic</a:t>
            </a:r>
            <a:r>
              <a:rPr altLang="en-US" baseline="0" lang="sw-KE" u="none">
                <a:solidFill>
                  <a:srgbClr val="000000"/>
                </a:solidFill>
                <a:latin typeface="Times New Roman" pitchFamily="18" charset="0"/>
                <a:ea typeface="Times New Roman" pitchFamily="18" charset="0"/>
                <a:sym typeface="Arial" pitchFamily="0" charset="0"/>
              </a:rPr>
              <a:t>.</a:t>
            </a:r>
          </a:p>
          <a:p>
            <a:pPr algn="just" eaLnBrk="1" fontAlgn="base" hangingPunct="1" indent="-342900" lvl="0" marL="342900">
              <a:lnSpc>
                <a:spcPct val="100000"/>
              </a:lnSpc>
              <a:spcBef>
                <a:spcPct val="20000"/>
              </a:spcBef>
              <a:spcAft>
                <a:spcPct val="0"/>
              </a:spcAft>
              <a:buSzPct val="100000"/>
              <a:buFontTx/>
              <a:buChar char="•"/>
            </a:pPr>
            <a:endParaRPr altLang="en-US" baseline="0" sz="2800" lang="sw-KE" u="none">
              <a:solidFill>
                <a:srgbClr val="000000"/>
              </a:solidFill>
              <a:latin typeface="Times New Roman" pitchFamily="18" charset="0"/>
              <a:ea typeface="Times New Roman" pitchFamily="18" charset="0"/>
              <a:sym typeface="Arial" pitchFamily="0" charset="0"/>
            </a:endParaRPr>
          </a:p>
          <a:p>
            <a:pPr algn="just"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just" eaLnBrk="1" fontAlgn="base" hangingPunct="1" indent="-342900" latinLnBrk="1" lvl="0" marL="342900">
              <a:lnSpc>
                <a:spcPct val="100000"/>
              </a:lnSpc>
              <a:spcBef>
                <a:spcPct val="20000"/>
              </a:spcBef>
              <a:spcAft>
                <a:spcPct val="0"/>
              </a:spcAft>
              <a:buSzPct val="100000"/>
              <a:buFontTx/>
              <a:buNone/>
            </a:pPr>
            <a:endParaRPr altLang="en-US" baseline="0" lang="sw-KE" u="none">
              <a:solidFill>
                <a:srgbClr val="000000"/>
              </a:solidFill>
              <a:latin typeface="Times New Roman" pitchFamily="18" charset="0"/>
              <a:ea typeface="Times New Roman" pitchFamily="18" charset="0"/>
              <a:sym typeface="Arial" pitchFamily="0" charset="0"/>
            </a:endParaRPr>
          </a:p>
          <a:p>
            <a:pPr algn="just" eaLnBrk="1" fontAlgn="base" hangingPunct="1" indent="-342900" lvl="0" marL="342900">
              <a:lnSpc>
                <a:spcPct val="100000"/>
              </a:lnSpc>
              <a:spcBef>
                <a:spcPct val="20000"/>
              </a:spcBef>
              <a:spcAft>
                <a:spcPct val="0"/>
              </a:spcAft>
              <a:buSzPct val="100000"/>
              <a:buFontTx/>
              <a:buChar char="•"/>
            </a:pPr>
            <a:endParaRPr altLang="en-US" baseline="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2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1">
  <p:cSld>
    <p:spTree>
      <p:nvGrpSpPr>
        <p:cNvPr id="402" name=""/>
        <p:cNvGrpSpPr/>
        <p:nvPr/>
      </p:nvGrpSpPr>
      <p:grpSpPr>
        <a:xfrm rot="0">
          <a:off x="0" y="0"/>
          <a:ext cx="0" cy="0"/>
          <a:chOff x="0" y="0"/>
          <a:chExt cx="0" cy="0"/>
        </a:xfrm>
      </p:grpSpPr>
      <p:sp>
        <p:nvSpPr>
          <p:cNvPr id="1048824" name=""/>
          <p:cNvSpPr/>
          <p:nvPr>
            <p:ph sz="full" idx="1"/>
          </p:nvPr>
        </p:nvSpPr>
        <p:spPr>
          <a:xfrm rot="0">
            <a:off x="457200" y="381000"/>
            <a:ext cx="82296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just" eaLnBrk="1" fontAlgn="base" hangingPunct="1" indent="0" latinLnBrk="1" lvl="0" marL="0">
              <a:lnSpc>
                <a:spcPct val="100000"/>
              </a:lnSpc>
              <a:spcBef>
                <a:spcPct val="20000"/>
              </a:spcBef>
              <a:spcAft>
                <a:spcPct val="0"/>
              </a:spcAft>
              <a:buSzPct val="100000"/>
              <a:buFontTx/>
              <a:buNone/>
            </a:pPr>
            <a:r>
              <a:rPr altLang="en-US" baseline="0" lang="en-US" u="none">
                <a:solidFill>
                  <a:srgbClr val="000000"/>
                </a:solidFill>
                <a:latin typeface="Arial" pitchFamily="0" charset="0"/>
                <a:ea typeface="宋体" pitchFamily="0" charset="-122"/>
                <a:sym typeface="Arial" pitchFamily="0" charset="0"/>
              </a:rPr>
              <a:t>Causes</a:t>
            </a:r>
          </a:p>
          <a:p>
            <a:pPr algn="just" eaLnBrk="1" fontAlgn="base" hangingPunct="1" indent="0" lvl="0" marL="0">
              <a:lnSpc>
                <a:spcPct val="100000"/>
              </a:lnSpc>
              <a:spcBef>
                <a:spcPct val="20000"/>
              </a:spcBef>
              <a:spcAft>
                <a:spcPct val="0"/>
              </a:spcAft>
              <a:buSzPct val="100000"/>
              <a:buFontTx/>
              <a:buChar char="•"/>
            </a:pPr>
            <a:r>
              <a:rPr altLang="en-US" baseline="0" sz="2800" lang="sw-KE" u="none">
                <a:solidFill>
                  <a:srgbClr val="000000"/>
                </a:solidFill>
                <a:latin typeface="Times New Roman" pitchFamily="18" charset="0"/>
                <a:ea typeface="Times New Roman" pitchFamily="18" charset="0"/>
                <a:sym typeface="Arial" pitchFamily="0" charset="0"/>
              </a:rPr>
              <a:t>Infective causes of urethritis are typically </a:t>
            </a:r>
            <a:r>
              <a:rPr altLang="en-US" baseline="0" b="1" sz="2800" lang="sw-KE" u="none">
                <a:solidFill>
                  <a:srgbClr val="000000"/>
                </a:solidFill>
                <a:latin typeface="Times New Roman" pitchFamily="18" charset="0"/>
                <a:ea typeface="Times New Roman" pitchFamily="18" charset="0"/>
                <a:sym typeface="Arial" pitchFamily="0" charset="0"/>
              </a:rPr>
              <a:t>sexually transmitted</a:t>
            </a:r>
            <a:r>
              <a:rPr altLang="en-US" baseline="0" sz="2800" lang="sw-KE" u="none">
                <a:solidFill>
                  <a:srgbClr val="000000"/>
                </a:solidFill>
                <a:latin typeface="Times New Roman" pitchFamily="18" charset="0"/>
                <a:ea typeface="Times New Roman" pitchFamily="18" charset="0"/>
                <a:sym typeface="Arial" pitchFamily="0" charset="0"/>
              </a:rPr>
              <a:t> and categorized as :</a:t>
            </a:r>
          </a:p>
          <a:p>
            <a:pPr algn="just" fontAlgn="base" indent="-285750" lvl="1" marL="742950">
              <a:lnSpc>
                <a:spcPct val="100000"/>
              </a:lnSpc>
              <a:spcBef>
                <a:spcPct val="20000"/>
              </a:spcBef>
              <a:spcAft>
                <a:spcPct val="0"/>
              </a:spcAft>
              <a:buSzPct val="100000"/>
              <a:buFont typeface="Wingdings" pitchFamily="2" charset="2"/>
              <a:buChar char="Ø"/>
            </a:pPr>
            <a:r>
              <a:rPr altLang="en-US" baseline="0" lang="sw-KE" u="none">
                <a:solidFill>
                  <a:srgbClr val="000000"/>
                </a:solidFill>
                <a:latin typeface="Times New Roman" pitchFamily="18" charset="0"/>
                <a:ea typeface="Times New Roman" pitchFamily="18" charset="0"/>
                <a:sym typeface="Arial" pitchFamily="0" charset="0"/>
              </a:rPr>
              <a:t>Gonococcal urethritis (GCU)- infections of </a:t>
            </a:r>
            <a:r>
              <a:rPr altLang="en-US" baseline="0" i="1" lang="sw-KE" u="none">
                <a:solidFill>
                  <a:srgbClr val="000000"/>
                </a:solidFill>
                <a:latin typeface="Times New Roman" pitchFamily="18" charset="0"/>
                <a:ea typeface="Times New Roman" pitchFamily="18" charset="0"/>
                <a:sym typeface="Arial" pitchFamily="0" charset="0"/>
              </a:rPr>
              <a:t>Neisseria gonorrhoeae</a:t>
            </a:r>
          </a:p>
          <a:p>
            <a:pPr algn="just" fontAlgn="base" indent="-285750" lvl="1" marL="742950">
              <a:lnSpc>
                <a:spcPct val="100000"/>
              </a:lnSpc>
              <a:spcBef>
                <a:spcPct val="20000"/>
              </a:spcBef>
              <a:spcAft>
                <a:spcPct val="0"/>
              </a:spcAft>
              <a:buSzPct val="100000"/>
              <a:buFont typeface="Wingdings" pitchFamily="2" charset="2"/>
              <a:buChar char="Ø"/>
            </a:pPr>
            <a:r>
              <a:rPr altLang="en-US" baseline="0" lang="sw-KE" u="none">
                <a:solidFill>
                  <a:srgbClr val="000000"/>
                </a:solidFill>
                <a:latin typeface="Times New Roman" pitchFamily="18" charset="0"/>
                <a:ea typeface="Times New Roman" pitchFamily="18" charset="0"/>
                <a:sym typeface="Arial" pitchFamily="0" charset="0"/>
              </a:rPr>
              <a:t>Nongonococcal urethritis (NGU)-infection with </a:t>
            </a:r>
            <a:r>
              <a:rPr altLang="en-US" baseline="0" i="1" lang="sw-KE" u="none">
                <a:solidFill>
                  <a:srgbClr val="000000"/>
                </a:solidFill>
                <a:latin typeface="Times New Roman" pitchFamily="18" charset="0"/>
                <a:ea typeface="Times New Roman" pitchFamily="18" charset="0"/>
                <a:sym typeface="Arial" pitchFamily="0" charset="0"/>
              </a:rPr>
              <a:t>Chlamydia trachomatis</a:t>
            </a:r>
            <a:r>
              <a:rPr altLang="en-US" baseline="0" lang="sw-KE" u="none">
                <a:solidFill>
                  <a:srgbClr val="000000"/>
                </a:solidFill>
                <a:latin typeface="Times New Roman" pitchFamily="18" charset="0"/>
                <a:ea typeface="Times New Roman" pitchFamily="18" charset="0"/>
                <a:sym typeface="Arial" pitchFamily="0" charset="0"/>
              </a:rPr>
              <a:t>, </a:t>
            </a:r>
            <a:r>
              <a:rPr altLang="en-US" baseline="0" i="1" lang="sw-KE" u="none">
                <a:solidFill>
                  <a:srgbClr val="000000"/>
                </a:solidFill>
                <a:latin typeface="Times New Roman" pitchFamily="18" charset="0"/>
                <a:ea typeface="Times New Roman" pitchFamily="18" charset="0"/>
                <a:sym typeface="Arial" pitchFamily="0" charset="0"/>
              </a:rPr>
              <a:t>Trichomonas vaginalis, Mycoplasma genitalium</a:t>
            </a:r>
          </a:p>
          <a:p>
            <a:pPr algn="l" eaLnBrk="1" fontAlgn="base" hangingPunct="1" indent="0" lvl="0" marL="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 men inflammation causes burning sensation at the orifice</a:t>
            </a:r>
          </a:p>
          <a:p>
            <a:pPr algn="l" eaLnBrk="1" fontAlgn="base" hangingPunct="1" indent="0" lvl="0" marL="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A discharge occurs, 3-14 days after sexual exposure</a:t>
            </a:r>
          </a:p>
          <a:p>
            <a:pPr algn="just" eaLnBrk="1" fontAlgn="base" hangingPunct="1" indent="-285750" latinLnBrk="1" lvl="1" marL="742950">
              <a:lnSpc>
                <a:spcPct val="100000"/>
              </a:lnSpc>
              <a:spcBef>
                <a:spcPct val="20000"/>
              </a:spcBef>
              <a:spcAft>
                <a:spcPct val="0"/>
              </a:spcAft>
              <a:buSzPct val="100000"/>
              <a:buFontTx/>
              <a:buNone/>
            </a:pPr>
            <a:endParaRPr altLang="en-US" baseline="0" i="1" lang="sw-KE" u="none">
              <a:solidFill>
                <a:srgbClr val="000000"/>
              </a:solidFill>
              <a:latin typeface="Arial" pitchFamily="0" charset="0"/>
              <a:ea typeface="宋体" pitchFamily="0" charset="-122"/>
              <a:sym typeface="Arial" pitchFamily="0" charset="0"/>
            </a:endParaRPr>
          </a:p>
          <a:p>
            <a:pPr algn="l" eaLnBrk="1" fontAlgn="base" hangingPunct="1" indent="0" lvl="0" marL="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2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1">
  <p:cSld>
    <p:spTree>
      <p:nvGrpSpPr>
        <p:cNvPr id="403" name=""/>
        <p:cNvGrpSpPr/>
        <p:nvPr/>
      </p:nvGrpSpPr>
      <p:grpSpPr>
        <a:xfrm rot="0">
          <a:off x="0" y="0"/>
          <a:ext cx="0" cy="0"/>
          <a:chOff x="0" y="0"/>
          <a:chExt cx="0" cy="0"/>
        </a:xfrm>
      </p:grpSpPr>
      <p:sp>
        <p:nvSpPr>
          <p:cNvPr id="1048826" name=""/>
          <p:cNvSpPr/>
          <p:nvPr>
            <p:ph type="title" sz="full" idx="0"/>
          </p:nvPr>
        </p:nvSpPr>
        <p:spPr>
          <a:xfrm rot="0">
            <a:off x="457200" y="228600"/>
            <a:ext cx="8229600" cy="6096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sz="3600" lang="en-US" u="none">
                <a:solidFill>
                  <a:srgbClr val="000000"/>
                </a:solidFill>
                <a:latin typeface="Arial" pitchFamily="0" charset="0"/>
                <a:ea typeface="宋体" pitchFamily="0" charset="-122"/>
                <a:sym typeface="Arial" pitchFamily="0" charset="0"/>
              </a:rPr>
              <a:t>History</a:t>
            </a:r>
          </a:p>
        </p:txBody>
      </p:sp>
      <p:sp>
        <p:nvSpPr>
          <p:cNvPr id="1048827" name=""/>
          <p:cNvSpPr/>
          <p:nvPr>
            <p:ph sz="full" idx="1"/>
          </p:nvPr>
        </p:nvSpPr>
        <p:spPr>
          <a:xfrm rot="0">
            <a:off x="381000" y="911225"/>
            <a:ext cx="8229600" cy="5718175"/>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2500" lang="sw-KE" u="none">
                <a:solidFill>
                  <a:srgbClr val="000000"/>
                </a:solidFill>
                <a:latin typeface="Times New Roman" pitchFamily="18" charset="0"/>
                <a:ea typeface="Times New Roman" pitchFamily="18" charset="0"/>
                <a:sym typeface="Arial" pitchFamily="0" charset="0"/>
              </a:rPr>
              <a:t>H/O of Urethral discharge, dysuria, and exposure to a partner with STD</a:t>
            </a:r>
          </a:p>
          <a:p>
            <a:pPr algn="l" eaLnBrk="1" fontAlgn="base" hangingPunct="1" indent="-342900" lvl="0" marL="342900">
              <a:lnSpc>
                <a:spcPct val="80000"/>
              </a:lnSpc>
              <a:spcBef>
                <a:spcPct val="20000"/>
              </a:spcBef>
              <a:spcAft>
                <a:spcPct val="0"/>
              </a:spcAft>
              <a:buSzPct val="100000"/>
              <a:buFontTx/>
              <a:buChar char="•"/>
            </a:pPr>
            <a:r>
              <a:rPr altLang="en-US" baseline="0" sz="2500" lang="sw-KE" u="none">
                <a:solidFill>
                  <a:srgbClr val="000000"/>
                </a:solidFill>
                <a:latin typeface="Times New Roman" pitchFamily="18" charset="0"/>
                <a:ea typeface="Times New Roman" pitchFamily="18" charset="0"/>
                <a:sym typeface="Arial" pitchFamily="0" charset="0"/>
              </a:rPr>
              <a:t>Approx.25% of those with NGU, are asymptomatic and present following partner screening.</a:t>
            </a:r>
          </a:p>
          <a:p>
            <a:pPr algn="l" eaLnBrk="1" fontAlgn="base" hangingPunct="1" indent="-342900" lvl="0" marL="342900">
              <a:lnSpc>
                <a:spcPct val="80000"/>
              </a:lnSpc>
              <a:spcBef>
                <a:spcPct val="20000"/>
              </a:spcBef>
              <a:spcAft>
                <a:spcPct val="0"/>
              </a:spcAft>
              <a:buSzPct val="100000"/>
              <a:buFontTx/>
              <a:buChar char="•"/>
            </a:pPr>
            <a:r>
              <a:rPr altLang="en-US" baseline="0" sz="2500" lang="sw-KE" u="none">
                <a:solidFill>
                  <a:srgbClr val="000000"/>
                </a:solidFill>
                <a:latin typeface="Times New Roman" pitchFamily="18" charset="0"/>
                <a:ea typeface="Times New Roman" pitchFamily="18" charset="0"/>
                <a:sym typeface="Arial" pitchFamily="0" charset="0"/>
              </a:rPr>
              <a:t>But clients may experience the following symptoms:</a:t>
            </a:r>
          </a:p>
          <a:p>
            <a:pPr algn="l" eaLnBrk="1" fontAlgn="base" hangingPunct="1" indent="-285750" lvl="1" marL="742950">
              <a:lnSpc>
                <a:spcPct val="8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Urethral discharge, purulent or mucopurulent </a:t>
            </a:r>
          </a:p>
          <a:p>
            <a:pPr algn="l" eaLnBrk="1" fontAlgn="base" hangingPunct="1" indent="-285750" lvl="1" marL="742950">
              <a:lnSpc>
                <a:spcPct val="8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Dysuria </a:t>
            </a:r>
          </a:p>
          <a:p>
            <a:pPr algn="l" eaLnBrk="1" fontAlgn="base" hangingPunct="1" indent="-285750" lvl="1" marL="742950">
              <a:lnSpc>
                <a:spcPct val="80000"/>
              </a:lnSpc>
              <a:spcBef>
                <a:spcPct val="20000"/>
              </a:spcBef>
              <a:spcAft>
                <a:spcPct val="0"/>
              </a:spcAft>
              <a:buSzPct val="100000"/>
              <a:buFontTx/>
              <a:buChar char="–"/>
            </a:pPr>
            <a:r>
              <a:rPr altLang="en-US" baseline="0" lang="sw-KE" u="none">
                <a:solidFill>
                  <a:srgbClr val="000000"/>
                </a:solidFill>
                <a:latin typeface="Times New Roman" pitchFamily="18" charset="0"/>
                <a:ea typeface="Times New Roman" pitchFamily="18" charset="0"/>
                <a:sym typeface="Arial" pitchFamily="0" charset="0"/>
              </a:rPr>
              <a:t>Urethral pruritus (itchy urethra)</a:t>
            </a:r>
          </a:p>
          <a:p>
            <a:pPr algn="l" eaLnBrk="1" fontAlgn="base" hangingPunct="1" indent="-342900" latinLnBrk="1" lvl="0" marL="342900">
              <a:lnSpc>
                <a:spcPct val="80000"/>
              </a:lnSpc>
              <a:spcBef>
                <a:spcPct val="20000"/>
              </a:spcBef>
              <a:spcAft>
                <a:spcPct val="0"/>
              </a:spcAft>
              <a:buSzPct val="100000"/>
              <a:buFontTx/>
              <a:buNone/>
            </a:pPr>
            <a:r>
              <a:rPr altLang="en-US" baseline="0" b="1" sz="2200" lang="sw-KE" u="none">
                <a:solidFill>
                  <a:srgbClr val="000000"/>
                </a:solidFill>
                <a:latin typeface="Times New Roman" pitchFamily="18" charset="0"/>
                <a:ea typeface="Times New Roman" pitchFamily="18" charset="0"/>
                <a:sym typeface="Arial" pitchFamily="0" charset="0"/>
              </a:rPr>
              <a:t>NB:</a:t>
            </a:r>
          </a:p>
          <a:p>
            <a:pPr algn="l" eaLnBrk="1" fontAlgn="base" hangingPunct="1" indent="-342900" lvl="0" marL="342900">
              <a:lnSpc>
                <a:spcPct val="80000"/>
              </a:lnSpc>
              <a:spcBef>
                <a:spcPct val="20000"/>
              </a:spcBef>
              <a:spcAft>
                <a:spcPct val="0"/>
              </a:spcAft>
              <a:buSzPct val="100000"/>
              <a:buFontTx/>
              <a:buChar char="•"/>
            </a:pPr>
            <a:r>
              <a:rPr altLang="en-US" baseline="0" b="1" sz="2800" lang="sw-KE" u="none">
                <a:solidFill>
                  <a:srgbClr val="000000"/>
                </a:solidFill>
                <a:latin typeface="Times New Roman" pitchFamily="18" charset="0"/>
                <a:ea typeface="Times New Roman" pitchFamily="18" charset="0"/>
                <a:sym typeface="Arial" pitchFamily="0" charset="0"/>
              </a:rPr>
              <a:t>Urinary frequency &amp; urgency are absent. If present, should suggest prostatitis or cystitis</a:t>
            </a:r>
            <a:r>
              <a:rPr altLang="en-US" baseline="0" sz="2800" lang="sw-KE" u="none">
                <a:solidFill>
                  <a:srgbClr val="000000"/>
                </a:solidFill>
                <a:latin typeface="Times New Roman" pitchFamily="18" charset="0"/>
                <a:ea typeface="Times New Roman" pitchFamily="18" charset="0"/>
                <a:sym typeface="Arial" pitchFamily="0" charset="0"/>
              </a:rPr>
              <a:t>. </a:t>
            </a:r>
          </a:p>
          <a:p>
            <a:pPr algn="l" eaLnBrk="1" fontAlgn="base" hangingPunct="1" indent="-342900" lvl="0" marL="342900">
              <a:lnSpc>
                <a:spcPct val="80000"/>
              </a:lnSpc>
              <a:spcBef>
                <a:spcPct val="20000"/>
              </a:spcBef>
              <a:spcAft>
                <a:spcPct val="0"/>
              </a:spcAft>
              <a:buSzPct val="100000"/>
              <a:buFontTx/>
              <a:buChar char="•"/>
            </a:pPr>
            <a:r>
              <a:rPr altLang="en-US" baseline="0" b="1" sz="2800" lang="sw-KE" u="none">
                <a:solidFill>
                  <a:srgbClr val="000000"/>
                </a:solidFill>
                <a:latin typeface="Times New Roman" pitchFamily="18" charset="0"/>
                <a:ea typeface="Times New Roman" pitchFamily="18" charset="0"/>
                <a:sym typeface="Arial" pitchFamily="0" charset="0"/>
              </a:rPr>
              <a:t>Systemic symptoms (eg, fever, chills, sweats, nausea) are typically absent but, if present, may suggest disseminated gonococcemia, pyelonephritis, orchitis, or other infection</a:t>
            </a:r>
            <a:r>
              <a:rPr altLang="en-US" baseline="0" sz="2800" lang="sw-KE" u="none">
                <a:solidFill>
                  <a:srgbClr val="000000"/>
                </a:solidFill>
                <a:latin typeface="Times New Roman" pitchFamily="18" charset="0"/>
                <a:ea typeface="Times New Roman" pitchFamily="18" charset="0"/>
                <a:sym typeface="Arial" pitchFamily="0" charset="0"/>
              </a:rPr>
              <a:t>.</a:t>
            </a:r>
            <a:r>
              <a:rPr altLang="en-US" baseline="0" sz="2200" lang="sw-KE" u="none">
                <a:solidFill>
                  <a:srgbClr val="000000"/>
                </a:solidFill>
                <a:latin typeface="Times New Roman" pitchFamily="18" charset="0"/>
                <a:ea typeface="Times New Roman" pitchFamily="18" charset="0"/>
                <a:sym typeface="Arial" pitchFamily="0" charset="0"/>
              </a:rPr>
              <a:t> </a:t>
            </a:r>
          </a:p>
          <a:p>
            <a:pPr algn="l" eaLnBrk="1" fontAlgn="base" hangingPunct="1" indent="-342900" lvl="0" marL="342900">
              <a:lnSpc>
                <a:spcPct val="80000"/>
              </a:lnSpc>
              <a:spcBef>
                <a:spcPct val="20000"/>
              </a:spcBef>
              <a:spcAft>
                <a:spcPct val="0"/>
              </a:spcAft>
              <a:buSzPct val="100000"/>
              <a:buFontTx/>
              <a:buChar char="•"/>
            </a:pPr>
            <a:endParaRPr altLang="en-US" baseline="0" sz="14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140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80000"/>
              </a:lnSpc>
              <a:spcBef>
                <a:spcPct val="20000"/>
              </a:spcBef>
              <a:spcAft>
                <a:spcPct val="0"/>
              </a:spcAft>
              <a:buSzPct val="100000"/>
              <a:buFontTx/>
              <a:buChar char="•"/>
            </a:pPr>
            <a:endParaRPr altLang="en-US" baseline="0" sz="2200" lang="en-US" u="none">
              <a:solidFill>
                <a:srgbClr val="000000"/>
              </a:solidFill>
              <a:latin typeface="Arial" pitchFamily="0" charset="0"/>
              <a:ea typeface="宋体" pitchFamily="0" charset="-122"/>
              <a:sym typeface="Arial" pitchFamily="0" charset="0"/>
            </a:endParaRPr>
          </a:p>
        </p:txBody>
      </p:sp>
      <p:sp>
        <p:nvSpPr>
          <p:cNvPr id="104882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Sp="1">
  <p:cSld>
    <p:spTree>
      <p:nvGrpSpPr>
        <p:cNvPr id="404" name=""/>
        <p:cNvGrpSpPr/>
        <p:nvPr/>
      </p:nvGrpSpPr>
      <p:grpSpPr>
        <a:xfrm rot="0">
          <a:off x="0" y="0"/>
          <a:ext cx="0" cy="0"/>
          <a:chOff x="0" y="0"/>
          <a:chExt cx="0" cy="0"/>
        </a:xfrm>
      </p:grpSpPr>
      <p:sp>
        <p:nvSpPr>
          <p:cNvPr id="1048829" name=""/>
          <p:cNvSpPr/>
          <p:nvPr>
            <p:ph sz="full" idx="1"/>
          </p:nvPr>
        </p:nvSpPr>
        <p:spPr>
          <a:xfrm rot="0">
            <a:off x="1587" y="369887"/>
            <a:ext cx="87630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FF0000"/>
                </a:solidFill>
                <a:latin typeface="Arial" pitchFamily="0" charset="0"/>
                <a:ea typeface="宋体" pitchFamily="0" charset="-122"/>
                <a:sym typeface="Arial" pitchFamily="0" charset="0"/>
              </a:rPr>
              <a:t>Non- gonococcal </a:t>
            </a:r>
            <a:r>
              <a:rPr altLang="en-US" baseline="0" lang="en-US" u="none">
                <a:solidFill>
                  <a:srgbClr val="000000"/>
                </a:solidFill>
                <a:latin typeface="Arial" pitchFamily="0" charset="0"/>
                <a:ea typeface="宋体" pitchFamily="0" charset="-122"/>
                <a:sym typeface="Arial" pitchFamily="0" charset="0"/>
              </a:rPr>
              <a:t>( Chlamydia, Trichomonas)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In men there is mild to severe dysuria and scanty discharge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Female are asymptomatic until there is development of PID (pelvic inflammatory disease)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NB: chlamydia is sensitive to tetracycline e.g doxycycline.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3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Sp="1">
  <p:cSld>
    <p:spTree>
      <p:nvGrpSpPr>
        <p:cNvPr id="405" name=""/>
        <p:cNvGrpSpPr/>
        <p:nvPr/>
      </p:nvGrpSpPr>
      <p:grpSpPr>
        <a:xfrm rot="0">
          <a:off x="0" y="0"/>
          <a:ext cx="0" cy="0"/>
          <a:chOff x="0" y="0"/>
          <a:chExt cx="0" cy="0"/>
        </a:xfrm>
      </p:grpSpPr>
      <p:sp>
        <p:nvSpPr>
          <p:cNvPr id="1048831"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sz="4000" lang="sw-KE" u="none">
                <a:solidFill>
                  <a:srgbClr val="000000"/>
                </a:solidFill>
                <a:latin typeface="Times New Roman" pitchFamily="18" charset="0"/>
                <a:ea typeface="Times New Roman" pitchFamily="18" charset="0"/>
                <a:sym typeface="Arial" pitchFamily="0" charset="0"/>
              </a:rPr>
              <a:t>Preventing future urinary tract infections</a:t>
            </a:r>
          </a:p>
        </p:txBody>
      </p:sp>
      <p:sp>
        <p:nvSpPr>
          <p:cNvPr id="1048832" name=""/>
          <p:cNvSpPr/>
          <p:nvPr>
            <p:ph sz="full" idx="1"/>
          </p:nvPr>
        </p:nvSpPr>
        <p:spPr>
          <a:xfrm rot="0">
            <a:off x="381000" y="1676400"/>
            <a:ext cx="8229600" cy="5029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8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Drink plenty of water every day. </a:t>
            </a:r>
          </a:p>
          <a:p>
            <a:pPr algn="l" eaLnBrk="1" fontAlgn="base" hangingPunct="1" indent="-342900" lvl="0" marL="342900">
              <a:lnSpc>
                <a:spcPct val="8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Large amounts of vitamin C inhibit the growth of some bacteria by acidifying the urine. </a:t>
            </a:r>
          </a:p>
          <a:p>
            <a:pPr algn="l" eaLnBrk="1" fontAlgn="base" hangingPunct="1" indent="-342900" lvl="0" marL="342900">
              <a:lnSpc>
                <a:spcPct val="8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Encourage frequent urination as appropriate</a:t>
            </a:r>
          </a:p>
          <a:p>
            <a:pPr algn="l" eaLnBrk="1" fontAlgn="base" hangingPunct="1" indent="-342900" lvl="0" marL="342900">
              <a:lnSpc>
                <a:spcPct val="8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Wipe from </a:t>
            </a:r>
            <a:r>
              <a:rPr altLang="en-US" baseline="0" b="1" sz="3000" lang="sw-KE" u="none">
                <a:solidFill>
                  <a:srgbClr val="000000"/>
                </a:solidFill>
                <a:latin typeface="Times New Roman" pitchFamily="18" charset="0"/>
                <a:ea typeface="Times New Roman" pitchFamily="18" charset="0"/>
                <a:sym typeface="Arial" pitchFamily="0" charset="0"/>
              </a:rPr>
              <a:t>front to back </a:t>
            </a:r>
            <a:r>
              <a:rPr altLang="en-US" baseline="0" sz="3000" lang="sw-KE" u="none">
                <a:solidFill>
                  <a:srgbClr val="000000"/>
                </a:solidFill>
                <a:latin typeface="Times New Roman" pitchFamily="18" charset="0"/>
                <a:ea typeface="Times New Roman" pitchFamily="18" charset="0"/>
                <a:sym typeface="Arial" pitchFamily="0" charset="0"/>
              </a:rPr>
              <a:t>to prevent bacteria around the anus from entering the vagina or urethra. </a:t>
            </a:r>
          </a:p>
          <a:p>
            <a:pPr algn="l" eaLnBrk="1" fontAlgn="base" hangingPunct="1" indent="-342900" lvl="0" marL="342900">
              <a:lnSpc>
                <a:spcPct val="8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Take showers instead of tub baths. </a:t>
            </a:r>
          </a:p>
          <a:p>
            <a:pPr algn="l" eaLnBrk="1" fontAlgn="base" hangingPunct="1" indent="-342900" lvl="0" marL="342900">
              <a:lnSpc>
                <a:spcPct val="8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Cleanse the genital area before/after sexual intercourse. </a:t>
            </a:r>
          </a:p>
          <a:p>
            <a:pPr algn="l" eaLnBrk="1" fontAlgn="base" hangingPunct="1" indent="-342900" lvl="0" marL="342900">
              <a:lnSpc>
                <a:spcPct val="80000"/>
              </a:lnSpc>
              <a:spcBef>
                <a:spcPct val="20000"/>
              </a:spcBef>
              <a:spcAft>
                <a:spcPct val="0"/>
              </a:spcAft>
              <a:buSzPct val="100000"/>
              <a:buFontTx/>
              <a:buChar char="•"/>
            </a:pPr>
            <a:r>
              <a:rPr altLang="en-US" baseline="0" sz="3000" lang="sw-KE" u="none">
                <a:solidFill>
                  <a:srgbClr val="000000"/>
                </a:solidFill>
                <a:latin typeface="Times New Roman" pitchFamily="18" charset="0"/>
                <a:ea typeface="Times New Roman" pitchFamily="18" charset="0"/>
                <a:sym typeface="Arial" pitchFamily="0" charset="0"/>
              </a:rPr>
              <a:t>Hygiene during menstrual flows</a:t>
            </a:r>
          </a:p>
          <a:p>
            <a:pPr algn="l" eaLnBrk="1" fontAlgn="base" hangingPunct="1" indent="-342900" lvl="0" marL="34290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83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MasterSp="1">
  <p:cSld>
    <p:spTree>
      <p:nvGrpSpPr>
        <p:cNvPr id="406" name=""/>
        <p:cNvGrpSpPr/>
        <p:nvPr/>
      </p:nvGrpSpPr>
      <p:grpSpPr>
        <a:xfrm rot="0">
          <a:off x="0" y="0"/>
          <a:ext cx="0" cy="0"/>
          <a:chOff x="0" y="0"/>
          <a:chExt cx="0" cy="0"/>
        </a:xfrm>
      </p:grpSpPr>
      <p:sp>
        <p:nvSpPr>
          <p:cNvPr id="104883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b="1" lang="en-US" u="none">
                <a:solidFill>
                  <a:srgbClr val="FF0000"/>
                </a:solidFill>
                <a:latin typeface="Times New Roman" pitchFamily="18" charset="0"/>
                <a:ea typeface="Times New Roman" pitchFamily="18" charset="0"/>
                <a:sym typeface="Arial" pitchFamily="0" charset="0"/>
              </a:rPr>
              <a:t>GLOMERULONEPHRITIS</a:t>
            </a:r>
          </a:p>
        </p:txBody>
      </p:sp>
      <p:sp>
        <p:nvSpPr>
          <p:cNvPr id="1048835" name=""/>
          <p:cNvSpPr/>
          <p:nvPr>
            <p:ph sz="full" idx="1"/>
          </p:nvPr>
        </p:nvSpPr>
        <p:spPr>
          <a:xfrm rot="0">
            <a:off x="457200" y="1600200"/>
            <a:ext cx="8229600" cy="45259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100000"/>
              </a:lnSpc>
              <a:spcBef>
                <a:spcPts val="575"/>
              </a:spcBef>
              <a:spcAft>
                <a:spcPct val="0"/>
              </a:spcAft>
              <a:buSzPct val="100000"/>
              <a:buFontTx/>
              <a:buNone/>
            </a:pPr>
            <a:r>
              <a:rPr altLang="en-US" baseline="0" b="1" sz="4000" lang="sw-KE" u="none">
                <a:solidFill>
                  <a:srgbClr val="000000"/>
                </a:solidFill>
                <a:latin typeface="Times New Roman" pitchFamily="18" charset="0"/>
                <a:ea typeface="Times New Roman" pitchFamily="18" charset="0"/>
                <a:sym typeface="Arial" pitchFamily="0" charset="0"/>
              </a:rPr>
              <a:t>Definition:</a:t>
            </a:r>
          </a:p>
          <a:p>
            <a:pPr algn="l" eaLnBrk="1" fontAlgn="base" hangingPunct="1" indent="-273050" latinLnBrk="1" lvl="0" marL="273050">
              <a:lnSpc>
                <a:spcPct val="100000"/>
              </a:lnSpc>
              <a:spcBef>
                <a:spcPts val="575"/>
              </a:spcBef>
              <a:spcAft>
                <a:spcPct val="0"/>
              </a:spcAft>
              <a:buSzPct val="100000"/>
              <a:buFontTx/>
              <a:buNone/>
            </a:pPr>
            <a:r>
              <a:rPr altLang="en-US" baseline="0" sz="4000" lang="sw-KE" u="none">
                <a:solidFill>
                  <a:srgbClr val="000000"/>
                </a:solidFill>
                <a:latin typeface="Times New Roman" pitchFamily="18" charset="0"/>
                <a:ea typeface="Times New Roman" pitchFamily="18" charset="0"/>
                <a:sym typeface="Arial" pitchFamily="0" charset="0"/>
              </a:rPr>
              <a:t>  inflammation of the renal glomeruli of both kidneys resulting from immunologic processes.</a:t>
            </a:r>
          </a:p>
          <a:p>
            <a:pPr algn="l" eaLnBrk="1" fontAlgn="base" hangingPunct="1" indent="-273050" lvl="0" marL="273050">
              <a:lnSpc>
                <a:spcPct val="100000"/>
              </a:lnSpc>
              <a:spcBef>
                <a:spcPts val="575"/>
              </a:spcBef>
              <a:spcAft>
                <a:spcPct val="0"/>
              </a:spcAft>
              <a:buSzPct val="100000"/>
              <a:buFontTx/>
              <a:buChar char="•"/>
            </a:pPr>
            <a:r>
              <a:rPr altLang="en-US" baseline="0" sz="4000" lang="sw-KE" u="none">
                <a:solidFill>
                  <a:srgbClr val="000000"/>
                </a:solidFill>
                <a:latin typeface="Times New Roman" pitchFamily="18" charset="0"/>
                <a:ea typeface="Times New Roman" pitchFamily="18" charset="0"/>
                <a:sym typeface="Arial" pitchFamily="0" charset="0"/>
              </a:rPr>
              <a:t>Can be </a:t>
            </a:r>
            <a:r>
              <a:rPr altLang="en-US" baseline="0" b="1" sz="4000" lang="sw-KE" u="none">
                <a:solidFill>
                  <a:srgbClr val="000000"/>
                </a:solidFill>
                <a:latin typeface="Times New Roman" pitchFamily="18" charset="0"/>
                <a:ea typeface="Times New Roman" pitchFamily="18" charset="0"/>
                <a:sym typeface="Arial" pitchFamily="0" charset="0"/>
              </a:rPr>
              <a:t>acute</a:t>
            </a:r>
            <a:r>
              <a:rPr altLang="en-US" baseline="0" sz="4000" lang="sw-KE" u="none">
                <a:solidFill>
                  <a:srgbClr val="000000"/>
                </a:solidFill>
                <a:latin typeface="Times New Roman" pitchFamily="18" charset="0"/>
                <a:ea typeface="Times New Roman" pitchFamily="18" charset="0"/>
                <a:sym typeface="Arial" pitchFamily="0" charset="0"/>
              </a:rPr>
              <a:t> or </a:t>
            </a:r>
            <a:r>
              <a:rPr altLang="en-US" baseline="0" b="1" sz="4000" lang="sw-KE" u="none">
                <a:solidFill>
                  <a:srgbClr val="000000"/>
                </a:solidFill>
                <a:latin typeface="Times New Roman" pitchFamily="18" charset="0"/>
                <a:ea typeface="Times New Roman" pitchFamily="18" charset="0"/>
                <a:sym typeface="Arial" pitchFamily="0" charset="0"/>
              </a:rPr>
              <a:t>chronic</a:t>
            </a:r>
            <a:r>
              <a:rPr altLang="en-US" baseline="0" sz="4000" lang="sw-KE" u="none">
                <a:solidFill>
                  <a:srgbClr val="000000"/>
                </a:solidFill>
                <a:latin typeface="Times New Roman" pitchFamily="18" charset="0"/>
                <a:ea typeface="Times New Roman" pitchFamily="18" charset="0"/>
                <a:sym typeface="Arial" pitchFamily="0" charset="0"/>
              </a:rPr>
              <a:t>, depending on the onset</a:t>
            </a:r>
          </a:p>
          <a:p>
            <a:pPr algn="l" eaLnBrk="1" fontAlgn="base" hangingPunct="1" indent="-273050" latinLnBrk="1" lvl="0" marL="273050">
              <a:lnSpc>
                <a:spcPct val="100000"/>
              </a:lnSpc>
              <a:spcBef>
                <a:spcPts val="575"/>
              </a:spcBef>
              <a:spcAft>
                <a:spcPct val="0"/>
              </a:spcAft>
              <a:buSzPct val="100000"/>
              <a:buFontTx/>
              <a:buNone/>
            </a:pPr>
            <a:endParaRPr altLang="en-US" baseline="0" sz="9600" lang="sw-KE" u="none">
              <a:solidFill>
                <a:srgbClr val="000000"/>
              </a:solidFill>
              <a:latin typeface="Times New Roman" pitchFamily="18" charset="0"/>
              <a:ea typeface="Times New Roman" pitchFamily="18" charset="0"/>
              <a:sym typeface="Arial" pitchFamily="0" charset="0"/>
            </a:endParaRPr>
          </a:p>
          <a:p>
            <a:pPr algn="l" eaLnBrk="1" fontAlgn="base" hangingPunct="1" indent="-273050" latinLnBrk="1" lvl="0" marL="273050">
              <a:lnSpc>
                <a:spcPct val="100000"/>
              </a:lnSpc>
              <a:spcBef>
                <a:spcPts val="575"/>
              </a:spcBef>
              <a:spcAft>
                <a:spcPct val="0"/>
              </a:spcAft>
              <a:buSzPct val="100000"/>
              <a:buFontTx/>
              <a:buNone/>
            </a:pPr>
            <a:endParaRPr altLang="en-US" baseline="0" sz="9600" lang="sw-KE" u="none">
              <a:solidFill>
                <a:srgbClr val="000000"/>
              </a:solidFill>
              <a:latin typeface="Times New Roman" pitchFamily="18" charset="0"/>
              <a:ea typeface="Times New Roman" pitchFamily="18" charset="0"/>
              <a:sym typeface="Arial" pitchFamily="0" charset="0"/>
            </a:endParaRPr>
          </a:p>
          <a:p>
            <a:pPr algn="l" eaLnBrk="1" fontAlgn="base" hangingPunct="1" indent="-273050" lvl="0" marL="27305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3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79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334" name=""/>
        <p:cNvGrpSpPr/>
        <p:nvPr/>
      </p:nvGrpSpPr>
      <p:grpSpPr>
        <a:xfrm rot="0">
          <a:off x="0" y="0"/>
          <a:ext cx="0" cy="0"/>
          <a:chOff x="0" y="0"/>
          <a:chExt cx="0" cy="0"/>
        </a:xfrm>
      </p:grpSpPr>
      <p:sp>
        <p:nvSpPr>
          <p:cNvPr id="1048633"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634" name=""/>
          <p:cNvSpPr/>
          <p:nvPr>
            <p:ph sz="full" idx="1"/>
          </p:nvPr>
        </p:nvSpPr>
        <p:spPr>
          <a:xfrm rot="0">
            <a:off x="457200" y="914400"/>
            <a:ext cx="8229600" cy="5410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distal tubules join to form collecting ducts approx. 20mm long.</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 The ducts connect to the renal pyramids (8-18 pyramids), the pyramids drain into minor calyces(4-13) which drain into(2-3) major calyces that open into the </a:t>
            </a:r>
            <a:r>
              <a:rPr altLang="en-US" baseline="0" b="1" lang="en-US" u="none">
                <a:solidFill>
                  <a:srgbClr val="000000"/>
                </a:solidFill>
                <a:latin typeface="Times New Roman" pitchFamily="18" charset="0"/>
                <a:ea typeface="Times New Roman" pitchFamily="18" charset="0"/>
                <a:sym typeface="Arial" pitchFamily="0" charset="0"/>
              </a:rPr>
              <a:t>renal pelvis</a:t>
            </a:r>
            <a:r>
              <a:rPr altLang="en-US" baseline="0" lang="en-US" u="none">
                <a:solidFill>
                  <a:srgbClr val="000000"/>
                </a:solidFill>
                <a:latin typeface="Times New Roman" pitchFamily="18" charset="0"/>
                <a:ea typeface="Times New Roman" pitchFamily="18" charset="0"/>
                <a:sym typeface="Arial" pitchFamily="0" charset="0"/>
              </a:rPr>
              <a:t>.</a:t>
            </a:r>
          </a:p>
          <a:p>
            <a:pPr algn="l" eaLnBrk="1" fontAlgn="base" hangingPunct="1" indent="-342900" lvl="0" marL="342900">
              <a:lnSpc>
                <a:spcPct val="9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Each renal pelvis gives rise to </a:t>
            </a:r>
            <a:r>
              <a:rPr altLang="en-US" baseline="0" b="1" lang="en-US" u="none">
                <a:solidFill>
                  <a:srgbClr val="000000"/>
                </a:solidFill>
                <a:latin typeface="Times New Roman" pitchFamily="18" charset="0"/>
                <a:ea typeface="Times New Roman" pitchFamily="18" charset="0"/>
                <a:sym typeface="Arial" pitchFamily="0" charset="0"/>
              </a:rPr>
              <a:t>a ureter </a:t>
            </a:r>
            <a:r>
              <a:rPr altLang="en-US" baseline="0" lang="en-US" u="none">
                <a:solidFill>
                  <a:srgbClr val="000000"/>
                </a:solidFill>
                <a:latin typeface="Times New Roman" pitchFamily="18" charset="0"/>
                <a:ea typeface="Times New Roman" pitchFamily="18" charset="0"/>
                <a:sym typeface="Arial" pitchFamily="0" charset="0"/>
              </a:rPr>
              <a:t>which is approx 25 cm. It connects each kidney to the </a:t>
            </a:r>
            <a:r>
              <a:rPr altLang="en-US" baseline="0" b="1" lang="en-US" u="none">
                <a:solidFill>
                  <a:srgbClr val="000000"/>
                </a:solidFill>
                <a:latin typeface="Times New Roman" pitchFamily="18" charset="0"/>
                <a:ea typeface="Times New Roman" pitchFamily="18" charset="0"/>
                <a:sym typeface="Arial" pitchFamily="0" charset="0"/>
              </a:rPr>
              <a:t>urinary bladder</a:t>
            </a:r>
            <a:r>
              <a:rPr altLang="en-US" baseline="0" lang="en-US" u="none">
                <a:solidFill>
                  <a:srgbClr val="000000"/>
                </a:solidFill>
                <a:latin typeface="Times New Roman" pitchFamily="18" charset="0"/>
                <a:ea typeface="Times New Roman" pitchFamily="18" charset="0"/>
                <a:sym typeface="Arial" pitchFamily="0" charset="0"/>
              </a:rPr>
              <a:t>.</a:t>
            </a:r>
            <a:br/>
            <a:br/>
            <a:endParaRPr altLang="zh-CN" baseline="0" lang="zh-CN" u="none">
              <a:solidFill>
                <a:srgbClr val="000000"/>
              </a:solidFill>
              <a:latin typeface="Times New Roman" pitchFamily="18" charset="0"/>
              <a:ea typeface="Times New Roman" pitchFamily="18" charset="0"/>
              <a:sym typeface="Arial" pitchFamily="0" charset="0"/>
            </a:endParaRPr>
          </a:p>
        </p:txBody>
      </p:sp>
      <p:sp>
        <p:nvSpPr>
          <p:cNvPr id="104863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MasterSp="1">
  <p:cSld>
    <p:spTree>
      <p:nvGrpSpPr>
        <p:cNvPr id="407" name=""/>
        <p:cNvGrpSpPr/>
        <p:nvPr/>
      </p:nvGrpSpPr>
      <p:grpSpPr>
        <a:xfrm rot="0">
          <a:off x="0" y="0"/>
          <a:ext cx="0" cy="0"/>
          <a:chOff x="0" y="0"/>
          <a:chExt cx="0" cy="0"/>
        </a:xfrm>
      </p:grpSpPr>
      <p:sp>
        <p:nvSpPr>
          <p:cNvPr id="1048837" name=""/>
          <p:cNvSpPr/>
          <p:nvPr>
            <p:ph sz="full" idx="1"/>
          </p:nvPr>
        </p:nvSpPr>
        <p:spPr>
          <a:xfrm rot="0">
            <a:off x="152400" y="195262"/>
            <a:ext cx="83820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80000"/>
              </a:lnSpc>
              <a:spcBef>
                <a:spcPct val="20000"/>
              </a:spcBef>
              <a:spcAft>
                <a:spcPct val="0"/>
              </a:spcAft>
              <a:buSzPct val="100000"/>
              <a:buFontTx/>
              <a:buNone/>
            </a:pPr>
            <a:r>
              <a:rPr altLang="en-US" baseline="0" b="1" sz="4000" lang="sw-KE" u="none">
                <a:solidFill>
                  <a:srgbClr val="FF0000"/>
                </a:solidFill>
                <a:latin typeface="Times New Roman" pitchFamily="18" charset="0"/>
                <a:ea typeface="Times New Roman" pitchFamily="18" charset="0"/>
                <a:sym typeface="Arial" pitchFamily="0" charset="0"/>
              </a:rPr>
              <a:t>Acute GlomeruloNephritis</a:t>
            </a:r>
          </a:p>
          <a:p>
            <a:pPr algn="l" eaLnBrk="1" fontAlgn="base" hangingPunct="1" indent="-342900" latinLnBrk="1" lvl="0" marL="342900">
              <a:lnSpc>
                <a:spcPct val="80000"/>
              </a:lnSpc>
              <a:spcBef>
                <a:spcPct val="2000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Definition: </a:t>
            </a:r>
            <a:r>
              <a:rPr altLang="en-US" baseline="0" sz="2800" lang="en-US" u="none">
                <a:solidFill>
                  <a:srgbClr val="000000"/>
                </a:solidFill>
                <a:latin typeface="Times New Roman" pitchFamily="18" charset="0"/>
                <a:ea typeface="Times New Roman" pitchFamily="18" charset="0"/>
                <a:sym typeface="Arial" pitchFamily="0" charset="0"/>
              </a:rPr>
              <a:t>Bilateral inflammation of the glomeruli, of </a:t>
            </a:r>
            <a:r>
              <a:rPr altLang="en-US" baseline="0" b="1" sz="2800" lang="en-US" u="none">
                <a:solidFill>
                  <a:srgbClr val="000000"/>
                </a:solidFill>
                <a:latin typeface="Times New Roman" pitchFamily="18" charset="0"/>
                <a:ea typeface="Times New Roman" pitchFamily="18" charset="0"/>
                <a:sym typeface="Arial" pitchFamily="0" charset="0"/>
              </a:rPr>
              <a:t>sudden on-set</a:t>
            </a:r>
            <a:r>
              <a:rPr altLang="en-US" baseline="0" sz="2800" lang="en-US" u="none">
                <a:solidFill>
                  <a:srgbClr val="000000"/>
                </a:solidFill>
                <a:latin typeface="Times New Roman" pitchFamily="18" charset="0"/>
                <a:ea typeface="Times New Roman" pitchFamily="18" charset="0"/>
                <a:sym typeface="Arial" pitchFamily="0" charset="0"/>
              </a:rPr>
              <a:t>, which usually follows </a:t>
            </a:r>
            <a:r>
              <a:rPr altLang="en-US" baseline="0" sz="2800" i="1" lang="en-US" u="none">
                <a:solidFill>
                  <a:srgbClr val="000000"/>
                </a:solidFill>
                <a:latin typeface="Times New Roman" pitchFamily="18" charset="0"/>
                <a:ea typeface="Times New Roman" pitchFamily="18" charset="0"/>
                <a:sym typeface="Arial" pitchFamily="0" charset="0"/>
              </a:rPr>
              <a:t>streptococcal </a:t>
            </a:r>
            <a:r>
              <a:rPr altLang="en-US" baseline="0" sz="2800" lang="en-US" u="none">
                <a:solidFill>
                  <a:srgbClr val="000000"/>
                </a:solidFill>
                <a:latin typeface="Times New Roman" pitchFamily="18" charset="0"/>
                <a:ea typeface="Times New Roman" pitchFamily="18" charset="0"/>
                <a:sym typeface="Arial" pitchFamily="0" charset="0"/>
              </a:rPr>
              <a:t>infection of the respiratory tract (throat) or skin infection such as impetigo</a:t>
            </a:r>
          </a:p>
          <a:p>
            <a:pPr algn="l" eaLnBrk="1" fontAlgn="base" hangingPunct="1" indent="-342900" latinLnBrk="1" lvl="0" marL="342900">
              <a:lnSpc>
                <a:spcPct val="80000"/>
              </a:lnSpc>
              <a:spcBef>
                <a:spcPct val="20000"/>
              </a:spcBef>
              <a:spcAft>
                <a:spcPct val="0"/>
              </a:spcAft>
              <a:buSzPct val="100000"/>
              <a:buFontTx/>
              <a:buNone/>
            </a:pPr>
            <a:r>
              <a:rPr altLang="en-US" baseline="0" b="1" sz="2800" lang="en-US" u="none">
                <a:solidFill>
                  <a:srgbClr val="000000"/>
                </a:solidFill>
                <a:latin typeface="Times New Roman" pitchFamily="18" charset="0"/>
                <a:ea typeface="Times New Roman" pitchFamily="18" charset="0"/>
                <a:sym typeface="Arial" pitchFamily="0" charset="0"/>
              </a:rPr>
              <a:t>Cause</a:t>
            </a:r>
          </a:p>
          <a:p>
            <a:pPr algn="l" fontAlgn="base" indent="-342900" lvl="0" marL="342900">
              <a:lnSpc>
                <a:spcPct val="80000"/>
              </a:lnSpc>
              <a:spcBef>
                <a:spcPct val="20000"/>
              </a:spcBef>
              <a:spcAft>
                <a:spcPct val="0"/>
              </a:spcAft>
              <a:buSzPct val="100000"/>
              <a:buFont typeface="Wingdings" pitchFamily="2" charset="2"/>
              <a:buChar char="§"/>
            </a:pPr>
            <a:r>
              <a:rPr altLang="en-US" baseline="0" sz="2800" lang="en-US" u="none">
                <a:solidFill>
                  <a:srgbClr val="000000"/>
                </a:solidFill>
                <a:latin typeface="Times New Roman" pitchFamily="18" charset="0"/>
                <a:ea typeface="Times New Roman" pitchFamily="18" charset="0"/>
                <a:sym typeface="Arial" pitchFamily="0" charset="0"/>
              </a:rPr>
              <a:t>The most common </a:t>
            </a:r>
            <a:r>
              <a:rPr altLang="en-US" baseline="0" b="1" sz="2800" lang="en-US" u="none">
                <a:solidFill>
                  <a:srgbClr val="000000"/>
                </a:solidFill>
                <a:latin typeface="Times New Roman" pitchFamily="18" charset="0"/>
                <a:ea typeface="Times New Roman" pitchFamily="18" charset="0"/>
                <a:sym typeface="Arial" pitchFamily="0" charset="0"/>
              </a:rPr>
              <a:t>- </a:t>
            </a:r>
            <a:r>
              <a:rPr altLang="en-US" baseline="0" sz="2800" lang="en-US" u="none">
                <a:solidFill>
                  <a:srgbClr val="000000"/>
                </a:solidFill>
                <a:latin typeface="Times New Roman" pitchFamily="18" charset="0"/>
                <a:ea typeface="Times New Roman" pitchFamily="18" charset="0"/>
                <a:sym typeface="Arial" pitchFamily="0" charset="0"/>
              </a:rPr>
              <a:t>Reaction to </a:t>
            </a:r>
            <a:r>
              <a:rPr altLang="en-US" baseline="0" b="1" sz="2800" lang="en-US" u="none">
                <a:solidFill>
                  <a:srgbClr val="000000"/>
                </a:solidFill>
                <a:latin typeface="Times New Roman" pitchFamily="18" charset="0"/>
                <a:ea typeface="Times New Roman" pitchFamily="18" charset="0"/>
                <a:sym typeface="Arial" pitchFamily="0" charset="0"/>
              </a:rPr>
              <a:t>Group A beta-hemolytic streptococcal infection e.g. </a:t>
            </a:r>
            <a:r>
              <a:rPr altLang="en-US" baseline="0" sz="2800" i="1" lang="en-US" u="none">
                <a:solidFill>
                  <a:srgbClr val="000000"/>
                </a:solidFill>
                <a:latin typeface="Times New Roman" pitchFamily="18" charset="0"/>
                <a:ea typeface="Times New Roman" pitchFamily="18" charset="0"/>
                <a:sym typeface="Arial" pitchFamily="0" charset="0"/>
              </a:rPr>
              <a:t>Streptococcus pyogenes</a:t>
            </a:r>
          </a:p>
          <a:p>
            <a:pPr algn="l" eaLnBrk="1" fontAlgn="base" hangingPunct="1" indent="-342900" latinLnBrk="1" lvl="0" marL="342900">
              <a:lnSpc>
                <a:spcPct val="80000"/>
              </a:lnSpc>
              <a:spcBef>
                <a:spcPct val="20000"/>
              </a:spcBef>
              <a:spcAft>
                <a:spcPct val="0"/>
              </a:spcAft>
              <a:buSzPct val="100000"/>
              <a:buFontTx/>
              <a:buNone/>
            </a:pPr>
            <a:r>
              <a:rPr altLang="en-US" baseline="0" b="1" sz="2800" lang="sw-KE" u="none">
                <a:solidFill>
                  <a:srgbClr val="000000"/>
                </a:solidFill>
                <a:latin typeface="Arial" pitchFamily="0" charset="0"/>
                <a:ea typeface="宋体" pitchFamily="0" charset="-122"/>
                <a:sym typeface="Arial" pitchFamily="0" charset="0"/>
              </a:rPr>
              <a:t>                            </a:t>
            </a:r>
            <a:r>
              <a:rPr altLang="en-US" baseline="0" b="1" sz="2800" lang="sw-KE" u="none">
                <a:solidFill>
                  <a:srgbClr val="000000"/>
                </a:solidFill>
                <a:latin typeface="Times New Roman" pitchFamily="18" charset="0"/>
                <a:ea typeface="Times New Roman" pitchFamily="18" charset="0"/>
                <a:sym typeface="Arial" pitchFamily="0" charset="0"/>
              </a:rPr>
              <a:t>BUT</a:t>
            </a:r>
          </a:p>
          <a:p>
            <a:pPr algn="l" fontAlgn="base" indent="-342900" lvl="0" marL="342900">
              <a:lnSpc>
                <a:spcPct val="80000"/>
              </a:lnSpc>
              <a:spcBef>
                <a:spcPct val="20000"/>
              </a:spcBef>
              <a:spcAft>
                <a:spcPct val="0"/>
              </a:spcAft>
              <a:buSzPct val="100000"/>
              <a:buFont typeface="Wingdings" pitchFamily="2" charset="2"/>
              <a:buChar char="§"/>
            </a:pPr>
            <a:r>
              <a:rPr altLang="en-US" baseline="0" sz="2800" lang="sw-KE" u="none">
                <a:solidFill>
                  <a:srgbClr val="000000"/>
                </a:solidFill>
                <a:latin typeface="Times New Roman" pitchFamily="18" charset="0"/>
                <a:ea typeface="Times New Roman" pitchFamily="18" charset="0"/>
                <a:sym typeface="Arial" pitchFamily="0" charset="0"/>
              </a:rPr>
              <a:t>Other specific agents include viruses and parasites, systemic and renal disease, visceral abscesses, endocarditis, infected grafts or shunts and pneumonia.</a:t>
            </a:r>
            <a:r>
              <a:rPr altLang="en-US" baseline="0" sz="2800" lang="en-US" u="none">
                <a:solidFill>
                  <a:srgbClr val="000000"/>
                </a:solidFill>
                <a:latin typeface="Arial" pitchFamily="0" charset="0"/>
                <a:ea typeface="宋体" pitchFamily="0" charset="-122"/>
                <a:sym typeface="Arial" pitchFamily="0" charset="0"/>
              </a:rPr>
              <a:t> </a:t>
            </a:r>
          </a:p>
          <a:p>
            <a:pPr algn="l" fontAlgn="base" indent="-342900" lvl="0" marL="342900">
              <a:lnSpc>
                <a:spcPct val="80000"/>
              </a:lnSpc>
              <a:spcBef>
                <a:spcPct val="20000"/>
              </a:spcBef>
              <a:spcAft>
                <a:spcPct val="0"/>
              </a:spcAft>
              <a:buSzPct val="100000"/>
              <a:buFont typeface="Wingdings" pitchFamily="2" charset="2"/>
              <a:buChar char="§"/>
            </a:pPr>
            <a:r>
              <a:rPr altLang="en-US" baseline="0" sz="2800" lang="en-US" u="none">
                <a:solidFill>
                  <a:srgbClr val="000000"/>
                </a:solidFill>
                <a:latin typeface="Arial" pitchFamily="0" charset="0"/>
                <a:ea typeface="宋体" pitchFamily="0" charset="-122"/>
                <a:sym typeface="Arial" pitchFamily="0" charset="0"/>
              </a:rPr>
              <a:t>In some patients, antigens outside the body e.g. drugs, foreign serum, may initiate the process.</a:t>
            </a:r>
          </a:p>
          <a:p>
            <a:pPr algn="l" eaLnBrk="1" fontAlgn="base" hangingPunct="1" indent="-342900" latinLnBrk="1" lvl="0" marL="342900">
              <a:lnSpc>
                <a:spcPct val="80000"/>
              </a:lnSpc>
              <a:spcBef>
                <a:spcPct val="20000"/>
              </a:spcBef>
              <a:spcAft>
                <a:spcPct val="0"/>
              </a:spcAft>
              <a:buSzPct val="100000"/>
              <a:buFontTx/>
              <a:buNone/>
            </a:pPr>
            <a:endParaRPr altLang="en-US" baseline="0" sz="2500" lang="en-US" u="none">
              <a:solidFill>
                <a:srgbClr val="000000"/>
              </a:solidFill>
              <a:latin typeface="Arial" pitchFamily="0" charset="0"/>
              <a:ea typeface="宋体" pitchFamily="0" charset="-122"/>
              <a:sym typeface="Arial" pitchFamily="0" charset="0"/>
            </a:endParaRPr>
          </a:p>
        </p:txBody>
      </p:sp>
      <p:sp>
        <p:nvSpPr>
          <p:cNvPr id="104883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MasterSp="1">
  <p:cSld>
    <p:spTree>
      <p:nvGrpSpPr>
        <p:cNvPr id="408" name=""/>
        <p:cNvGrpSpPr/>
        <p:nvPr/>
      </p:nvGrpSpPr>
      <p:grpSpPr>
        <a:xfrm rot="0">
          <a:off x="0" y="0"/>
          <a:ext cx="0" cy="0"/>
          <a:chOff x="0" y="0"/>
          <a:chExt cx="0" cy="0"/>
        </a:xfrm>
      </p:grpSpPr>
      <p:sp>
        <p:nvSpPr>
          <p:cNvPr id="1048839" name=""/>
          <p:cNvSpPr/>
          <p:nvPr>
            <p:ph type="title" sz="full" idx="0"/>
          </p:nvPr>
        </p:nvSpPr>
        <p:spPr>
          <a:xfrm rot="0">
            <a:off x="457200" y="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Pathophysiology</a:t>
            </a:r>
          </a:p>
        </p:txBody>
      </p:sp>
      <p:sp>
        <p:nvSpPr>
          <p:cNvPr id="1048840" name=""/>
          <p:cNvSpPr/>
          <p:nvPr>
            <p:ph sz="full" idx="1"/>
          </p:nvPr>
        </p:nvSpPr>
        <p:spPr>
          <a:xfrm rot="0">
            <a:off x="457200" y="1082675"/>
            <a:ext cx="8229600" cy="5638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Antigen –antibodies complexes are produced in response to streptococcal infection</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They are deposited in the </a:t>
            </a:r>
            <a:r>
              <a:rPr altLang="en-US" baseline="0" sz="3000" lang="en-US" u="sng">
                <a:solidFill>
                  <a:srgbClr val="000000"/>
                </a:solidFill>
                <a:effectLst>
                  <a:outerShdw algn="tl" blurRad="38100" dir="2700000" dist="38100">
                    <a:srgbClr val="C0C0C0"/>
                  </a:outerShdw>
                </a:effectLst>
                <a:latin typeface="Times New Roman" pitchFamily="18" charset="0"/>
                <a:ea typeface="Times New Roman" pitchFamily="18" charset="0"/>
                <a:sym typeface="Arial" pitchFamily="0" charset="0"/>
              </a:rPr>
              <a:t>glomerular capillary membranes</a:t>
            </a:r>
            <a:r>
              <a:rPr altLang="en-US" baseline="0" sz="3000" lang="en-US" u="none">
                <a:solidFill>
                  <a:srgbClr val="000000"/>
                </a:solidFill>
                <a:latin typeface="Times New Roman" pitchFamily="18" charset="0"/>
                <a:ea typeface="Times New Roman" pitchFamily="18" charset="0"/>
                <a:sym typeface="Arial" pitchFamily="0" charset="0"/>
              </a:rPr>
              <a:t> which activates the inflammatory response</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Lysosomes are released during the inflammatory response. They damage the glomerular basement membrane</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Proliferation of glomerular cells then occurs.</a:t>
            </a:r>
          </a:p>
          <a:p>
            <a:pPr algn="l" eaLnBrk="1" fontAlgn="base" hangingPunct="1" indent="-342900" lvl="0" marL="342900">
              <a:lnSpc>
                <a:spcPct val="90000"/>
              </a:lnSpc>
              <a:spcBef>
                <a:spcPct val="20000"/>
              </a:spcBef>
              <a:spcAft>
                <a:spcPct val="0"/>
              </a:spcAft>
              <a:buSzPct val="100000"/>
              <a:buFontTx/>
              <a:buChar char="•"/>
            </a:pPr>
            <a:r>
              <a:rPr altLang="en-US" baseline="0" sz="3000" lang="en-US" u="none">
                <a:solidFill>
                  <a:srgbClr val="000000"/>
                </a:solidFill>
                <a:latin typeface="Times New Roman" pitchFamily="18" charset="0"/>
                <a:ea typeface="Times New Roman" pitchFamily="18" charset="0"/>
                <a:sym typeface="Arial" pitchFamily="0" charset="0"/>
              </a:rPr>
              <a:t>Leucocytes infiltrate in the glomerulus causing swelling and thickening of the glomerular membrane</a:t>
            </a:r>
          </a:p>
        </p:txBody>
      </p:sp>
      <p:sp>
        <p:nvSpPr>
          <p:cNvPr id="104884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Sp="1">
  <p:cSld>
    <p:spTree>
      <p:nvGrpSpPr>
        <p:cNvPr id="409" name=""/>
        <p:cNvGrpSpPr/>
        <p:nvPr/>
      </p:nvGrpSpPr>
      <p:grpSpPr>
        <a:xfrm rot="0">
          <a:off x="0" y="0"/>
          <a:ext cx="0" cy="0"/>
          <a:chOff x="0" y="0"/>
          <a:chExt cx="0" cy="0"/>
        </a:xfrm>
      </p:grpSpPr>
      <p:sp>
        <p:nvSpPr>
          <p:cNvPr id="1048842" name=""/>
          <p:cNvSpPr/>
          <p:nvPr>
            <p:ph sz="full" idx="1"/>
          </p:nvPr>
        </p:nvSpPr>
        <p:spPr>
          <a:xfrm rot="0">
            <a:off x="427037" y="304800"/>
            <a:ext cx="82296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This damages of the glomeruli causing permeability of glomerular membrane which result in:</a:t>
            </a:r>
          </a:p>
          <a:p>
            <a:pPr algn="l" eaLnBrk="1" fontAlgn="base" hangingPunct="1" indent="-342900" lvl="0" marL="342900">
              <a:lnSpc>
                <a:spcPct val="100000"/>
              </a:lnSpc>
              <a:spcBef>
                <a:spcPct val="0"/>
              </a:spcBef>
              <a:spcAft>
                <a:spcPct val="0"/>
              </a:spcAft>
              <a:buSzPct val="100000"/>
              <a:buFontTx/>
              <a:buChar char="•"/>
            </a:pPr>
            <a:r>
              <a:rPr altLang="en-US" baseline="0" b="1" i="1" lang="en-US" u="none">
                <a:solidFill>
                  <a:srgbClr val="000000"/>
                </a:solidFill>
                <a:latin typeface="Times New Roman" pitchFamily="18" charset="0"/>
                <a:ea typeface="Times New Roman" pitchFamily="18" charset="0"/>
                <a:sym typeface="Arial" pitchFamily="0" charset="0"/>
              </a:rPr>
              <a:t>loss of selective  permeability</a:t>
            </a:r>
          </a:p>
          <a:p>
            <a:pPr algn="l" eaLnBrk="1" fontAlgn="base" hangingPunct="1" indent="-342900" lvl="0" marL="342900">
              <a:lnSpc>
                <a:spcPct val="100000"/>
              </a:lnSpc>
              <a:spcBef>
                <a:spcPct val="0"/>
              </a:spcBef>
              <a:spcAft>
                <a:spcPct val="0"/>
              </a:spcAft>
              <a:buSzPct val="100000"/>
              <a:buFontTx/>
              <a:buChar char="•"/>
            </a:pPr>
            <a:r>
              <a:rPr altLang="en-US" baseline="0" b="1" i="1" lang="en-US" u="none">
                <a:solidFill>
                  <a:srgbClr val="000000"/>
                </a:solidFill>
                <a:latin typeface="Times New Roman" pitchFamily="18" charset="0"/>
                <a:ea typeface="Times New Roman" pitchFamily="18" charset="0"/>
                <a:sym typeface="Arial" pitchFamily="0" charset="0"/>
              </a:rPr>
              <a:t>Decrease in the functional surface area</a:t>
            </a:r>
          </a:p>
          <a:p>
            <a:pPr algn="l" eaLnBrk="1" fontAlgn="base" hangingPunct="1" indent="-342900" lvl="0" marL="342900">
              <a:lnSpc>
                <a:spcPct val="100000"/>
              </a:lnSpc>
              <a:spcBef>
                <a:spcPct val="0"/>
              </a:spcBef>
              <a:spcAft>
                <a:spcPct val="0"/>
              </a:spcAft>
              <a:buSzPct val="100000"/>
              <a:buFontTx/>
              <a:buChar char="•"/>
            </a:pPr>
            <a:r>
              <a:rPr altLang="en-US" baseline="0" b="1" i="1" lang="en-US" u="none">
                <a:solidFill>
                  <a:srgbClr val="000000"/>
                </a:solidFill>
                <a:latin typeface="Times New Roman" pitchFamily="18" charset="0"/>
                <a:ea typeface="Times New Roman" pitchFamily="18" charset="0"/>
                <a:sym typeface="Arial" pitchFamily="0" charset="0"/>
              </a:rPr>
              <a:t>Reduced GFR</a:t>
            </a:r>
          </a:p>
          <a:p>
            <a:pPr algn="l" eaLnBrk="1" fontAlgn="base" hangingPunct="1" indent="-342900" lvl="0" marL="342900">
              <a:lnSpc>
                <a:spcPct val="100000"/>
              </a:lnSpc>
              <a:spcBef>
                <a:spcPct val="0"/>
              </a:spcBef>
              <a:spcAft>
                <a:spcPct val="0"/>
              </a:spcAft>
              <a:buSzPct val="100000"/>
              <a:buFontTx/>
              <a:buChar char="•"/>
            </a:pPr>
            <a:r>
              <a:rPr altLang="en-US" baseline="0" b="1" i="1" lang="en-US" u="none">
                <a:solidFill>
                  <a:srgbClr val="000000"/>
                </a:solidFill>
                <a:latin typeface="Times New Roman" pitchFamily="18" charset="0"/>
                <a:ea typeface="Times New Roman" pitchFamily="18" charset="0"/>
                <a:sym typeface="Arial" pitchFamily="0" charset="0"/>
              </a:rPr>
              <a:t>Increased filtration of RBCs &amp; protein molecules to urine</a:t>
            </a:r>
          </a:p>
          <a:p>
            <a:pPr algn="l" eaLnBrk="1" fontAlgn="base" hangingPunct="1" indent="-342900" lvl="0" marL="342900">
              <a:lnSpc>
                <a:spcPct val="100000"/>
              </a:lnSpc>
              <a:spcBef>
                <a:spcPct val="20000"/>
              </a:spcBef>
              <a:spcAft>
                <a:spcPct val="0"/>
              </a:spcAft>
              <a:buSzPct val="100000"/>
              <a:buFontTx/>
              <a:buChar char="•"/>
            </a:pPr>
            <a:endParaRPr altLang="en-US" baseline="0" b="1"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4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showMasterSp="1">
  <p:cSld>
    <p:spTree>
      <p:nvGrpSpPr>
        <p:cNvPr id="410" name=""/>
        <p:cNvGrpSpPr/>
        <p:nvPr/>
      </p:nvGrpSpPr>
      <p:grpSpPr>
        <a:xfrm rot="0">
          <a:off x="0" y="0"/>
          <a:ext cx="0" cy="0"/>
          <a:chOff x="0" y="0"/>
          <a:chExt cx="0" cy="0"/>
        </a:xfrm>
      </p:grpSpPr>
      <p:sp>
        <p:nvSpPr>
          <p:cNvPr id="104884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4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83</a:t>
            </a:fld>
            <a:endParaRPr altLang="en-US" baseline="0" sz="1400" lang="en-US" u="none">
              <a:solidFill>
                <a:srgbClr val="000000"/>
              </a:solidFill>
              <a:latin typeface="Arial" pitchFamily="0" charset="0"/>
              <a:sym typeface="Arial" pitchFamily="0" charset="0"/>
            </a:endParaRPr>
          </a:p>
        </p:txBody>
      </p:sp>
      <p:pic>
        <p:nvPicPr>
          <p:cNvPr id="2097162" name="" descr="C:\Users\MOSES\Downloads\images.jpg"/>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Sp="1">
  <p:cSld>
    <p:spTree>
      <p:nvGrpSpPr>
        <p:cNvPr id="411" name=""/>
        <p:cNvGrpSpPr/>
        <p:nvPr/>
      </p:nvGrpSpPr>
      <p:grpSpPr>
        <a:xfrm rot="0">
          <a:off x="0" y="0"/>
          <a:ext cx="0" cy="0"/>
          <a:chOff x="0" y="0"/>
          <a:chExt cx="0" cy="0"/>
        </a:xfrm>
      </p:grpSpPr>
      <p:sp>
        <p:nvSpPr>
          <p:cNvPr id="104884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63"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884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showMasterSp="1">
  <p:cSld>
    <p:spTree>
      <p:nvGrpSpPr>
        <p:cNvPr id="412" name=""/>
        <p:cNvGrpSpPr/>
        <p:nvPr/>
      </p:nvGrpSpPr>
      <p:grpSpPr>
        <a:xfrm rot="0">
          <a:off x="0" y="0"/>
          <a:ext cx="0" cy="0"/>
          <a:chOff x="0" y="0"/>
          <a:chExt cx="0" cy="0"/>
        </a:xfrm>
      </p:grpSpPr>
      <p:sp>
        <p:nvSpPr>
          <p:cNvPr id="1048848"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49" name=""/>
          <p:cNvSpPr/>
          <p:nvPr>
            <p:ph sz="full" idx="1"/>
          </p:nvPr>
        </p:nvSpPr>
        <p:spPr>
          <a:xfrm rot="0">
            <a:off x="457200" y="228600"/>
            <a:ext cx="8229600" cy="6172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Clinical Manifestations</a:t>
            </a:r>
          </a:p>
          <a:p>
            <a:pPr algn="l" fontAlgn="base" indent="-342900" lvl="0" marL="342900">
              <a:lnSpc>
                <a:spcPct val="100000"/>
              </a:lnSpc>
              <a:spcBef>
                <a:spcPct val="2000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A sudden onset of headache, puffiness of the eyelids , facial edema.</a:t>
            </a:r>
          </a:p>
          <a:p>
            <a:pPr algn="l" fontAlgn="base" indent="-342900" lvl="0" marL="342900">
              <a:lnSpc>
                <a:spcPct val="100000"/>
              </a:lnSpc>
              <a:spcBef>
                <a:spcPct val="20000"/>
              </a:spcBef>
              <a:spcAft>
                <a:spcPct val="0"/>
              </a:spcAft>
              <a:buSzPct val="100000"/>
              <a:buFont typeface="Wingdings" pitchFamily="2" charset="2"/>
              <a:buChar char="§"/>
            </a:pPr>
            <a:r>
              <a:rPr altLang="en-US" baseline="0" lang="en-US" u="none">
                <a:solidFill>
                  <a:srgbClr val="000000"/>
                </a:solidFill>
                <a:latin typeface="Times New Roman" pitchFamily="18" charset="0"/>
                <a:ea typeface="Times New Roman" pitchFamily="18" charset="0"/>
                <a:sym typeface="Arial" pitchFamily="0" charset="0"/>
              </a:rPr>
              <a:t>History of a recent (1-2 wks) respiratory or skin infection (2-4 wks)</a:t>
            </a:r>
          </a:p>
          <a:p>
            <a:pPr algn="l" fontAlgn="base" indent="-342900" lvl="0" marL="342900">
              <a:lnSpc>
                <a:spcPct val="100000"/>
              </a:lnSpc>
              <a:spcBef>
                <a:spcPct val="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Hypertension  due to reduced GFR, Fluid retention and altered renal regulation of blood pressure</a:t>
            </a:r>
          </a:p>
          <a:p>
            <a:pPr algn="l" fontAlgn="base" indent="-342900" lvl="0" marL="342900">
              <a:lnSpc>
                <a:spcPct val="100000"/>
              </a:lnSpc>
              <a:spcBef>
                <a:spcPct val="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Edema  due to Loss of intravascular oncotic pressure</a:t>
            </a:r>
          </a:p>
          <a:p>
            <a:pPr algn="l" fontAlgn="base" indent="-342900" lvl="0" marL="342900">
              <a:lnSpc>
                <a:spcPct val="100000"/>
              </a:lnSpc>
              <a:spcBef>
                <a:spcPct val="0"/>
              </a:spcBef>
              <a:spcAft>
                <a:spcPct val="0"/>
              </a:spcAft>
              <a:buSzPct val="100000"/>
              <a:buFont typeface="Wingdings" pitchFamily="2" charset="2"/>
              <a:buChar char="§"/>
            </a:pPr>
            <a:r>
              <a:rPr altLang="en-US" baseline="0" lang="sw-KE" u="none">
                <a:solidFill>
                  <a:srgbClr val="000000"/>
                </a:solidFill>
                <a:latin typeface="Times New Roman" pitchFamily="18" charset="0"/>
                <a:ea typeface="Times New Roman" pitchFamily="18" charset="0"/>
                <a:sym typeface="Arial" pitchFamily="0" charset="0"/>
              </a:rPr>
              <a:t>Nonspecific symptoms include weakness, fever, flank pain (CVA), and malaise</a:t>
            </a:r>
          </a:p>
          <a:p>
            <a:pPr algn="l" eaLnBrk="1" fontAlgn="base" hangingPunct="1" indent="-342900" lvl="0" marL="342900">
              <a:lnSpc>
                <a:spcPct val="100000"/>
              </a:lnSpc>
              <a:spcBef>
                <a:spcPct val="20000"/>
              </a:spcBef>
              <a:spcAft>
                <a:spcPct val="0"/>
              </a:spcAft>
              <a:buSzPct val="100000"/>
              <a:buFontTx/>
              <a:buChar char="•"/>
            </a:pPr>
            <a:endParaRPr altLang="en-US" baseline="0" lang="sw-KE" u="none">
              <a:solidFill>
                <a:srgbClr val="000000"/>
              </a:solidFill>
              <a:latin typeface="Arial" pitchFamily="0" charset="0"/>
              <a:ea typeface="宋体" pitchFamily="0" charset="-122"/>
              <a:sym typeface="Arial" pitchFamily="0" charset="0"/>
            </a:endParaRPr>
          </a:p>
          <a:p>
            <a:pPr algn="l" fontAlgn="base" indent="-342900" lvl="0" marL="342900">
              <a:lnSpc>
                <a:spcPct val="100000"/>
              </a:lnSpc>
              <a:spcBef>
                <a:spcPct val="20000"/>
              </a:spcBef>
              <a:spcAft>
                <a:spcPct val="0"/>
              </a:spcAft>
              <a:buSzPct val="100000"/>
              <a:buFont typeface="Wingdings" pitchFamily="2" charset="2"/>
              <a:buChar char="§"/>
            </a:pPr>
            <a:endParaRPr altLang="en-US" baseline="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endParaRPr altLang="en-US" baseline="0" b="1"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50"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MasterSp="1">
  <p:cSld>
    <p:spTree>
      <p:nvGrpSpPr>
        <p:cNvPr id="413" name=""/>
        <p:cNvGrpSpPr/>
        <p:nvPr/>
      </p:nvGrpSpPr>
      <p:grpSpPr>
        <a:xfrm rot="0">
          <a:off x="0" y="0"/>
          <a:ext cx="0" cy="0"/>
          <a:chOff x="0" y="0"/>
          <a:chExt cx="0" cy="0"/>
        </a:xfrm>
      </p:grpSpPr>
      <p:sp>
        <p:nvSpPr>
          <p:cNvPr id="1048851" name=""/>
          <p:cNvSpPr/>
          <p:nvPr>
            <p:ph sz="full" idx="1"/>
          </p:nvPr>
        </p:nvSpPr>
        <p:spPr>
          <a:xfrm rot="0">
            <a:off x="0" y="0"/>
            <a:ext cx="9144000" cy="6858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Arial" pitchFamily="0" charset="0"/>
                <a:ea typeface="宋体" pitchFamily="0" charset="-122"/>
                <a:sym typeface="Arial" pitchFamily="0" charset="0"/>
              </a:rPr>
              <a:t>Oliguria or anuria</a:t>
            </a:r>
          </a:p>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Arial" pitchFamily="0" charset="0"/>
                <a:ea typeface="宋体" pitchFamily="0" charset="-122"/>
                <a:sym typeface="Arial" pitchFamily="0" charset="0"/>
              </a:rPr>
              <a:t>Azotemia (increased urea concentration in blood)  due to impaired filtration of nitrogenous wastes.</a:t>
            </a:r>
          </a:p>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Arial" pitchFamily="0" charset="0"/>
                <a:ea typeface="宋体" pitchFamily="0" charset="-122"/>
                <a:sym typeface="Arial" pitchFamily="0" charset="0"/>
              </a:rPr>
              <a:t>Hematuria  due to Loss of capillary wall integrity...primary presenting feature</a:t>
            </a:r>
          </a:p>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Arial" pitchFamily="0" charset="0"/>
                <a:ea typeface="宋体" pitchFamily="0" charset="-122"/>
                <a:sym typeface="Arial" pitchFamily="0" charset="0"/>
              </a:rPr>
              <a:t>Proteinuria due to  Altered permeability of capillary walls</a:t>
            </a:r>
          </a:p>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Arial" pitchFamily="0" charset="0"/>
                <a:ea typeface="宋体" pitchFamily="0" charset="-122"/>
                <a:sym typeface="Arial" pitchFamily="0" charset="0"/>
              </a:rPr>
              <a:t>Increased  Specific gravity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Arial" pitchFamily="0" charset="0"/>
                <a:ea typeface="宋体" pitchFamily="0" charset="-122"/>
                <a:sym typeface="Arial" pitchFamily="0" charset="0"/>
              </a:rPr>
              <a:t>Urine appear cola colored due to RBCs casts</a:t>
            </a:r>
          </a:p>
          <a:p>
            <a:pPr algn="l" eaLnBrk="1" fontAlgn="base" hangingPunct="1" indent="-342900" lvl="0" marL="342900">
              <a:lnSpc>
                <a:spcPct val="100000"/>
              </a:lnSpc>
              <a:spcBef>
                <a:spcPct val="20000"/>
              </a:spcBef>
              <a:spcAft>
                <a:spcPct val="0"/>
              </a:spcAft>
              <a:buSzPct val="100000"/>
              <a:buFontTx/>
              <a:buChar char="•"/>
            </a:pPr>
            <a:r>
              <a:rPr altLang="en-US" baseline="0" lang="sw-KE" u="none">
                <a:solidFill>
                  <a:srgbClr val="000000"/>
                </a:solidFill>
                <a:latin typeface="Arial" pitchFamily="0" charset="0"/>
                <a:ea typeface="宋体" pitchFamily="0" charset="-122"/>
                <a:sym typeface="Arial" pitchFamily="0" charset="0"/>
              </a:rPr>
              <a:t>Increased  antibody titers to other antigens, such as antistreptolysin O</a:t>
            </a:r>
          </a:p>
          <a:p>
            <a:pPr algn="l" eaLnBrk="1" fontAlgn="base" hangingPunct="1" indent="-342900" lvl="0" marL="342900">
              <a:lnSpc>
                <a:spcPct val="100000"/>
              </a:lnSpc>
              <a:spcBef>
                <a:spcPct val="20000"/>
              </a:spcBef>
              <a:spcAft>
                <a:spcPct val="0"/>
              </a:spcAft>
              <a:buSzPct val="100000"/>
              <a:buFontTx/>
              <a:buChar char="•"/>
            </a:pPr>
            <a:endParaRPr altLang="en-US" baseline="0" lang="sw-KE"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Sp="1">
  <p:cSld>
    <p:spTree>
      <p:nvGrpSpPr>
        <p:cNvPr id="414" name=""/>
        <p:cNvGrpSpPr/>
        <p:nvPr/>
      </p:nvGrpSpPr>
      <p:grpSpPr>
        <a:xfrm rot="0">
          <a:off x="0" y="0"/>
          <a:ext cx="0" cy="0"/>
          <a:chOff x="0" y="0"/>
          <a:chExt cx="0" cy="0"/>
        </a:xfrm>
      </p:grpSpPr>
      <p:sp>
        <p:nvSpPr>
          <p:cNvPr id="1048852"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5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87</a:t>
            </a:fld>
            <a:endParaRPr altLang="en-US" baseline="0" sz="1400" lang="en-US" u="none">
              <a:solidFill>
                <a:srgbClr val="000000"/>
              </a:solidFill>
              <a:latin typeface="Arial" pitchFamily="0" charset="0"/>
              <a:sym typeface="Arial" pitchFamily="0" charset="0"/>
            </a:endParaRPr>
          </a:p>
        </p:txBody>
      </p:sp>
      <p:pic>
        <p:nvPicPr>
          <p:cNvPr id="2097164" name="" descr="C:\Users\MOSES\Downloads\987d97e2146f5a5a38176fd44ca78033.jpg"/>
          <p:cNvPicPr>
            <a:picLocks/>
          </p:cNvPicPr>
          <p:nvPr>
            <p:ph sz="full" idx="1"/>
          </p:nvPr>
        </p:nvPicPr>
        <p:blipFill>
          <a:blip xmlns:r="http://schemas.openxmlformats.org/officeDocument/2006/relationships" r:embed="rId1"/>
          <a:srcRect l="0" t="0" r="0" b="0"/>
          <a:stretch>
            <a:fillRect/>
          </a:stretch>
        </p:blipFill>
        <p:spPr>
          <a:xfrm rot="0">
            <a:off x="0" y="-76200"/>
            <a:ext cx="9144000" cy="6858000"/>
          </a:xfrm>
          <a:prstGeom prst="rect"/>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showMasterSp="1">
  <p:cSld>
    <p:spTree>
      <p:nvGrpSpPr>
        <p:cNvPr id="416" name=""/>
        <p:cNvGrpSpPr/>
        <p:nvPr/>
      </p:nvGrpSpPr>
      <p:grpSpPr>
        <a:xfrm rot="0">
          <a:off x="0" y="0"/>
          <a:ext cx="0" cy="0"/>
          <a:chOff x="0" y="0"/>
          <a:chExt cx="0" cy="0"/>
        </a:xfrm>
      </p:grpSpPr>
      <p:sp>
        <p:nvSpPr>
          <p:cNvPr id="1048860" name=""/>
          <p:cNvSpPr/>
          <p:nvPr>
            <p:ph type="title" sz="full" idx="0"/>
          </p:nvPr>
        </p:nvSpPr>
        <p:spPr>
          <a:xfrm rot="0">
            <a:off x="381000" y="60325"/>
            <a:ext cx="8229600" cy="5334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Diagnostic tests</a:t>
            </a:r>
          </a:p>
        </p:txBody>
      </p:sp>
      <p:sp>
        <p:nvSpPr>
          <p:cNvPr id="1048861" name=""/>
          <p:cNvSpPr/>
          <p:nvPr>
            <p:ph sz="half" idx="1"/>
          </p:nvPr>
        </p:nvSpPr>
        <p:spPr>
          <a:xfrm rot="0">
            <a:off x="0" y="1066800"/>
            <a:ext cx="4495800" cy="5410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342900" lvl="0" marL="342900">
              <a:lnSpc>
                <a:spcPct val="100000"/>
              </a:lnSpc>
              <a:spcBef>
                <a:spcPct val="0"/>
              </a:spcBef>
              <a:spcAft>
                <a:spcPct val="0"/>
              </a:spcAft>
              <a:buFont typeface="Wingdings" pitchFamily="2" charset="2"/>
              <a:buChar char="§"/>
            </a:pPr>
            <a:r>
              <a:rPr altLang="en-US" sz="2400" lang="en-US">
                <a:solidFill>
                  <a:srgbClr val="000000"/>
                </a:solidFill>
                <a:latin typeface="Times New Roman" pitchFamily="18" charset="0"/>
                <a:ea typeface="Times New Roman" pitchFamily="18" charset="0"/>
              </a:rPr>
              <a:t>Comprehensive physical examination</a:t>
            </a:r>
          </a:p>
          <a:p>
            <a:pPr algn="l" fontAlgn="base" indent="-342900" lvl="0" marL="342900">
              <a:lnSpc>
                <a:spcPct val="100000"/>
              </a:lnSpc>
              <a:spcBef>
                <a:spcPct val="0"/>
              </a:spcBef>
              <a:spcAft>
                <a:spcPct val="0"/>
              </a:spcAft>
              <a:buFont typeface="Wingdings" pitchFamily="2" charset="2"/>
              <a:buChar char="§"/>
            </a:pPr>
            <a:r>
              <a:rPr altLang="en-US" sz="2400" lang="en-US">
                <a:solidFill>
                  <a:srgbClr val="000000"/>
                </a:solidFill>
                <a:latin typeface="Times New Roman" pitchFamily="18" charset="0"/>
                <a:ea typeface="Times New Roman" pitchFamily="18" charset="0"/>
              </a:rPr>
              <a:t>Lab. Studies</a:t>
            </a:r>
          </a:p>
          <a:p>
            <a:pPr algn="l" fontAlgn="base" indent="-285750" lvl="1" marL="742950">
              <a:lnSpc>
                <a:spcPct val="100000"/>
              </a:lnSpc>
              <a:spcBef>
                <a:spcPct val="0"/>
              </a:spcBef>
              <a:spcAft>
                <a:spcPct val="0"/>
              </a:spcAft>
              <a:buFont typeface="Wingdings" pitchFamily="2" charset="2"/>
              <a:buChar char="Ø"/>
            </a:pPr>
            <a:r>
              <a:rPr altLang="en-US" sz="2400" lang="sw-KE">
                <a:solidFill>
                  <a:srgbClr val="000000"/>
                </a:solidFill>
                <a:latin typeface="Times New Roman" pitchFamily="18" charset="0"/>
                <a:ea typeface="Times New Roman" pitchFamily="18" charset="0"/>
              </a:rPr>
              <a:t>Urinalysis </a:t>
            </a:r>
          </a:p>
          <a:p>
            <a:pPr algn="l" fontAlgn="base" indent="-285750" lvl="1" marL="742950">
              <a:lnSpc>
                <a:spcPct val="100000"/>
              </a:lnSpc>
              <a:spcBef>
                <a:spcPct val="0"/>
              </a:spcBef>
              <a:spcAft>
                <a:spcPct val="0"/>
              </a:spcAft>
              <a:buFont typeface="Wingdings" pitchFamily="2" charset="2"/>
              <a:buChar char="v"/>
            </a:pPr>
            <a:r>
              <a:rPr altLang="en-US" sz="2400" lang="sw-KE">
                <a:solidFill>
                  <a:srgbClr val="000000"/>
                </a:solidFill>
                <a:latin typeface="Times New Roman" pitchFamily="18" charset="0"/>
                <a:ea typeface="Times New Roman" pitchFamily="18" charset="0"/>
              </a:rPr>
              <a:t>Dark urine. </a:t>
            </a:r>
          </a:p>
          <a:p>
            <a:pPr algn="l" fontAlgn="base" indent="-285750" lvl="1" marL="742950">
              <a:lnSpc>
                <a:spcPct val="100000"/>
              </a:lnSpc>
              <a:spcBef>
                <a:spcPct val="0"/>
              </a:spcBef>
              <a:spcAft>
                <a:spcPct val="0"/>
              </a:spcAft>
              <a:buFont typeface="Wingdings" pitchFamily="2" charset="2"/>
              <a:buChar char="v"/>
            </a:pPr>
            <a:r>
              <a:rPr altLang="en-US" sz="2400" lang="sw-KE">
                <a:solidFill>
                  <a:srgbClr val="000000"/>
                </a:solidFill>
                <a:latin typeface="Times New Roman" pitchFamily="18" charset="0"/>
                <a:ea typeface="Times New Roman" pitchFamily="18" charset="0"/>
              </a:rPr>
              <a:t>Specific gravity is&gt; 1.020  </a:t>
            </a:r>
          </a:p>
          <a:p>
            <a:pPr algn="l" fontAlgn="base" indent="-285750" lvl="1" marL="742950">
              <a:lnSpc>
                <a:spcPct val="100000"/>
              </a:lnSpc>
              <a:spcBef>
                <a:spcPct val="0"/>
              </a:spcBef>
              <a:spcAft>
                <a:spcPct val="0"/>
              </a:spcAft>
              <a:buFont typeface="Wingdings" pitchFamily="2" charset="2"/>
              <a:buChar char="v"/>
            </a:pPr>
            <a:r>
              <a:rPr altLang="en-US" sz="2400" lang="sw-KE">
                <a:solidFill>
                  <a:srgbClr val="000000"/>
                </a:solidFill>
                <a:latin typeface="Times New Roman" pitchFamily="18" charset="0"/>
                <a:ea typeface="Times New Roman" pitchFamily="18" charset="0"/>
              </a:rPr>
              <a:t>Proteinuria</a:t>
            </a:r>
          </a:p>
          <a:p>
            <a:pPr algn="l" fontAlgn="base" indent="-285750" lvl="1" marL="742950">
              <a:lnSpc>
                <a:spcPct val="100000"/>
              </a:lnSpc>
              <a:spcBef>
                <a:spcPct val="0"/>
              </a:spcBef>
              <a:spcAft>
                <a:spcPct val="0"/>
              </a:spcAft>
              <a:buFont typeface="Wingdings" pitchFamily="2" charset="2"/>
              <a:buChar char="v"/>
            </a:pPr>
            <a:r>
              <a:rPr altLang="en-US" sz="2400" lang="sw-KE">
                <a:solidFill>
                  <a:srgbClr val="000000"/>
                </a:solidFill>
                <a:latin typeface="Times New Roman" pitchFamily="18" charset="0"/>
                <a:ea typeface="Times New Roman" pitchFamily="18" charset="0"/>
              </a:rPr>
              <a:t>RBCs and red cell casts</a:t>
            </a:r>
          </a:p>
          <a:p>
            <a:pPr algn="l" fontAlgn="base" indent="-285750" lvl="1" marL="742950">
              <a:lnSpc>
                <a:spcPct val="100000"/>
              </a:lnSpc>
              <a:spcBef>
                <a:spcPct val="0"/>
              </a:spcBef>
              <a:spcAft>
                <a:spcPct val="0"/>
              </a:spcAft>
              <a:buFont typeface="Wingdings" pitchFamily="2" charset="2"/>
              <a:buChar char="v"/>
            </a:pPr>
            <a:r>
              <a:rPr altLang="en-US" sz="2400" lang="sw-KE">
                <a:solidFill>
                  <a:srgbClr val="000000"/>
                </a:solidFill>
                <a:latin typeface="Times New Roman" pitchFamily="18" charset="0"/>
                <a:ea typeface="Times New Roman" pitchFamily="18" charset="0"/>
              </a:rPr>
              <a:t>a 24-hour urine protein excretion and creatinine clearance  for the degree of renal dysfunction and proteinuria.</a:t>
            </a:r>
          </a:p>
          <a:p>
            <a:pPr algn="l" eaLnBrk="1" fontAlgn="base" hangingPunct="1" indent="-342900" lvl="0" marL="342900">
              <a:lnSpc>
                <a:spcPct val="100000"/>
              </a:lnSpc>
              <a:spcBef>
                <a:spcPct val="20000"/>
              </a:spcBef>
              <a:spcAft>
                <a:spcPct val="0"/>
              </a:spcAft>
              <a:buFontTx/>
              <a:buNone/>
            </a:pPr>
            <a:endParaRPr altLang="en-US" sz="2800" lang="en-US">
              <a:solidFill>
                <a:srgbClr val="000000"/>
              </a:solidFill>
              <a:latin typeface="Calibri" pitchFamily="0" charset="1"/>
              <a:ea typeface="宋体" pitchFamily="0" charset="-122"/>
            </a:endParaRPr>
          </a:p>
        </p:txBody>
      </p:sp>
      <p:sp>
        <p:nvSpPr>
          <p:cNvPr id="1048862" name=""/>
          <p:cNvSpPr/>
          <p:nvPr>
            <p:ph sz="half" idx="2"/>
          </p:nvPr>
        </p:nvSpPr>
        <p:spPr>
          <a:xfrm rot="0">
            <a:off x="3810000" y="685800"/>
            <a:ext cx="4876800" cy="5943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fontAlgn="base" indent="-273050" lvl="0" marL="273050">
              <a:lnSpc>
                <a:spcPct val="100000"/>
              </a:lnSpc>
              <a:spcBef>
                <a:spcPts val="575"/>
              </a:spcBef>
              <a:spcAft>
                <a:spcPct val="0"/>
              </a:spcAft>
              <a:buFont typeface="Wingdings" pitchFamily="2" charset="2"/>
              <a:buChar char="§"/>
            </a:pPr>
            <a:endParaRPr altLang="en-US" b="1" sz="2000" lang="en-US">
              <a:solidFill>
                <a:srgbClr val="000000"/>
              </a:solidFill>
              <a:latin typeface="Times New Roman" pitchFamily="18" charset="0"/>
              <a:ea typeface="Times New Roman" pitchFamily="18" charset="0"/>
            </a:endParaRPr>
          </a:p>
          <a:p>
            <a:pPr algn="l" fontAlgn="base" indent="-273050" lvl="0" marL="273050">
              <a:lnSpc>
                <a:spcPct val="100000"/>
              </a:lnSpc>
              <a:spcBef>
                <a:spcPts val="575"/>
              </a:spcBef>
              <a:spcAft>
                <a:spcPct val="0"/>
              </a:spcAft>
              <a:buFont typeface="Wingdings" pitchFamily="2" charset="2"/>
              <a:buChar char="§"/>
            </a:pPr>
            <a:r>
              <a:rPr altLang="en-US" b="1" sz="2400" lang="en-US">
                <a:solidFill>
                  <a:srgbClr val="000000"/>
                </a:solidFill>
                <a:latin typeface="Times New Roman" pitchFamily="18" charset="0"/>
                <a:ea typeface="Times New Roman" pitchFamily="18" charset="0"/>
              </a:rPr>
              <a:t>Lab. Studies</a:t>
            </a:r>
          </a:p>
          <a:p>
            <a:pPr algn="l" fontAlgn="base" indent="-285750" lvl="1" marL="546100">
              <a:lnSpc>
                <a:spcPct val="100000"/>
              </a:lnSpc>
              <a:spcBef>
                <a:spcPts val="375"/>
              </a:spcBef>
              <a:spcAft>
                <a:spcPct val="0"/>
              </a:spcAft>
              <a:buFont typeface="Wingdings" pitchFamily="2" charset="2"/>
              <a:buChar char="Ø"/>
            </a:pPr>
            <a:r>
              <a:rPr altLang="en-US" sz="2400" lang="sw-KE">
                <a:solidFill>
                  <a:srgbClr val="000000"/>
                </a:solidFill>
                <a:latin typeface="Times New Roman" pitchFamily="18" charset="0"/>
                <a:ea typeface="Times New Roman" pitchFamily="18" charset="0"/>
              </a:rPr>
              <a:t>↑Antistreptolysin O (ASO) titer in 60-80% of patients, post-streptococcal infection  </a:t>
            </a:r>
          </a:p>
          <a:p>
            <a:pPr algn="l" fontAlgn="base" indent="-285750" lvl="1" marL="546100">
              <a:lnSpc>
                <a:spcPct val="100000"/>
              </a:lnSpc>
              <a:spcBef>
                <a:spcPts val="375"/>
              </a:spcBef>
              <a:spcAft>
                <a:spcPct val="0"/>
              </a:spcAft>
              <a:buFont typeface="Wingdings" pitchFamily="2" charset="2"/>
              <a:buChar char="Ø"/>
            </a:pPr>
            <a:endParaRPr altLang="en-US" sz="2400" lang="sw-KE">
              <a:solidFill>
                <a:srgbClr val="000000"/>
              </a:solidFill>
              <a:latin typeface="Times New Roman" pitchFamily="18" charset="0"/>
              <a:ea typeface="Times New Roman" pitchFamily="18" charset="0"/>
            </a:endParaRPr>
          </a:p>
          <a:p>
            <a:pPr algn="l" fontAlgn="base" indent="-285750" lvl="1" marL="546100">
              <a:lnSpc>
                <a:spcPct val="100000"/>
              </a:lnSpc>
              <a:spcBef>
                <a:spcPts val="375"/>
              </a:spcBef>
              <a:spcAft>
                <a:spcPct val="0"/>
              </a:spcAft>
              <a:buFont typeface="Wingdings" pitchFamily="2" charset="2"/>
              <a:buChar char="Ø"/>
            </a:pPr>
            <a:r>
              <a:rPr altLang="en-US" sz="2400" lang="sw-KE">
                <a:solidFill>
                  <a:srgbClr val="000000"/>
                </a:solidFill>
                <a:latin typeface="Times New Roman" pitchFamily="18" charset="0"/>
                <a:ea typeface="Times New Roman" pitchFamily="18" charset="0"/>
              </a:rPr>
              <a:t>↑Erythrocyte sedimentation rate (ESR)</a:t>
            </a:r>
          </a:p>
          <a:p>
            <a:pPr algn="l" fontAlgn="base" indent="-285750" lvl="1" marL="546100">
              <a:lnSpc>
                <a:spcPct val="100000"/>
              </a:lnSpc>
              <a:spcBef>
                <a:spcPts val="375"/>
              </a:spcBef>
              <a:spcAft>
                <a:spcPct val="0"/>
              </a:spcAft>
              <a:buFont typeface="Wingdings" pitchFamily="2" charset="2"/>
              <a:buChar char="Ø"/>
            </a:pPr>
            <a:endParaRPr altLang="en-US" sz="2400" lang="sw-KE">
              <a:solidFill>
                <a:srgbClr val="000000"/>
              </a:solidFill>
              <a:latin typeface="Times New Roman" pitchFamily="18" charset="0"/>
              <a:ea typeface="Times New Roman" pitchFamily="18" charset="0"/>
            </a:endParaRPr>
          </a:p>
          <a:p>
            <a:pPr algn="l" fontAlgn="base" indent="-285750" lvl="1" marL="546100">
              <a:lnSpc>
                <a:spcPct val="100000"/>
              </a:lnSpc>
              <a:spcBef>
                <a:spcPts val="375"/>
              </a:spcBef>
              <a:spcAft>
                <a:spcPct val="0"/>
              </a:spcAft>
              <a:buFont typeface="Wingdings" pitchFamily="2" charset="2"/>
              <a:buChar char="Ø"/>
            </a:pPr>
            <a:r>
              <a:rPr altLang="en-US" sz="2400" lang="sw-KE">
                <a:solidFill>
                  <a:srgbClr val="000000"/>
                </a:solidFill>
                <a:latin typeface="Times New Roman" pitchFamily="18" charset="0"/>
                <a:ea typeface="Times New Roman" pitchFamily="18" charset="0"/>
              </a:rPr>
              <a:t>Urine or plasma creatinine level</a:t>
            </a:r>
          </a:p>
          <a:p>
            <a:pPr algn="l" eaLnBrk="1" fontAlgn="base" hangingPunct="1" indent="-285750" lvl="1" marL="546100">
              <a:lnSpc>
                <a:spcPct val="100000"/>
              </a:lnSpc>
              <a:spcBef>
                <a:spcPts val="375"/>
              </a:spcBef>
              <a:spcAft>
                <a:spcPct val="0"/>
              </a:spcAft>
              <a:buFontTx/>
              <a:buNone/>
            </a:pPr>
            <a:r>
              <a:rPr altLang="en-US" sz="2400" lang="sw-KE">
                <a:solidFill>
                  <a:srgbClr val="000000"/>
                </a:solidFill>
                <a:latin typeface="Times New Roman" pitchFamily="18" charset="0"/>
                <a:ea typeface="Times New Roman" pitchFamily="18" charset="0"/>
              </a:rPr>
              <a:t> </a:t>
            </a:r>
          </a:p>
          <a:p>
            <a:pPr algn="l" fontAlgn="base" indent="-285750" lvl="1" marL="546100">
              <a:lnSpc>
                <a:spcPct val="100000"/>
              </a:lnSpc>
              <a:spcBef>
                <a:spcPts val="375"/>
              </a:spcBef>
              <a:spcAft>
                <a:spcPct val="0"/>
              </a:spcAft>
              <a:buFont typeface="Wingdings" pitchFamily="2" charset="2"/>
              <a:buChar char="Ø"/>
            </a:pPr>
            <a:r>
              <a:rPr altLang="en-US" sz="2400" lang="sw-KE">
                <a:solidFill>
                  <a:srgbClr val="000000"/>
                </a:solidFill>
                <a:latin typeface="Times New Roman" pitchFamily="18" charset="0"/>
                <a:ea typeface="Times New Roman" pitchFamily="18" charset="0"/>
              </a:rPr>
              <a:t>Cultures of throat and skin lesions to rule out Streptococcus species may be obtained</a:t>
            </a:r>
          </a:p>
          <a:p>
            <a:pPr algn="l" eaLnBrk="1" fontAlgn="base" hangingPunct="1" indent="-273050" lvl="0" marL="273050">
              <a:lnSpc>
                <a:spcPct val="100000"/>
              </a:lnSpc>
              <a:spcBef>
                <a:spcPts val="575"/>
              </a:spcBef>
              <a:spcAft>
                <a:spcPct val="0"/>
              </a:spcAft>
              <a:buFontTx/>
              <a:buNone/>
            </a:pPr>
            <a:endParaRPr altLang="en-US" sz="2800" lang="sw-KE">
              <a:solidFill>
                <a:srgbClr val="000000"/>
              </a:solidFill>
              <a:latin typeface="Calibri" pitchFamily="0" charset="1"/>
              <a:ea typeface="宋体" pitchFamily="0" charset="-122"/>
            </a:endParaRPr>
          </a:p>
          <a:p>
            <a:pPr algn="l" eaLnBrk="1" fontAlgn="base" hangingPunct="1" indent="-273050" lvl="0" marL="273050">
              <a:lnSpc>
                <a:spcPct val="100000"/>
              </a:lnSpc>
              <a:spcBef>
                <a:spcPct val="20000"/>
              </a:spcBef>
              <a:spcAft>
                <a:spcPct val="0"/>
              </a:spcAft>
              <a:buFontTx/>
              <a:buChar char="•"/>
            </a:pPr>
            <a:endParaRPr altLang="en-US" sz="2800" lang="en-US">
              <a:solidFill>
                <a:srgbClr val="000000"/>
              </a:solidFill>
              <a:latin typeface="Calibri" pitchFamily="0" charset="1"/>
              <a:ea typeface="宋体" pitchFamily="0" charset="-122"/>
            </a:endParaRPr>
          </a:p>
        </p:txBody>
      </p:sp>
      <p:sp>
        <p:nvSpPr>
          <p:cNvPr id="104886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1">
  <p:cSld>
    <p:spTree>
      <p:nvGrpSpPr>
        <p:cNvPr id="417" name=""/>
        <p:cNvGrpSpPr/>
        <p:nvPr/>
      </p:nvGrpSpPr>
      <p:grpSpPr>
        <a:xfrm rot="0">
          <a:off x="0" y="0"/>
          <a:ext cx="0" cy="0"/>
          <a:chOff x="0" y="0"/>
          <a:chExt cx="0" cy="0"/>
        </a:xfrm>
      </p:grpSpPr>
      <p:sp>
        <p:nvSpPr>
          <p:cNvPr id="1048864" name=""/>
          <p:cNvSpPr/>
          <p:nvPr>
            <p:ph sz="full" idx="1"/>
          </p:nvPr>
        </p:nvSpPr>
        <p:spPr>
          <a:xfrm rot="0">
            <a:off x="76200" y="304800"/>
            <a:ext cx="8763000" cy="54864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Imaging Studies</a:t>
            </a:r>
          </a:p>
          <a:p>
            <a:pPr algn="l" eaLnBrk="1" fontAlgn="base" hangingPunct="1" indent="-342900" latinLnBrk="1" lvl="0" marL="342900">
              <a:lnSpc>
                <a:spcPct val="100000"/>
              </a:lnSpc>
              <a:spcBef>
                <a:spcPct val="0"/>
              </a:spcBef>
              <a:spcAft>
                <a:spcPct val="0"/>
              </a:spcAft>
              <a:buSzPct val="100000"/>
              <a:buFontTx/>
              <a:buNone/>
            </a:pPr>
            <a:endParaRPr altLang="en-US" baseline="0" b="1" lang="sw-KE" u="none">
              <a:solidFill>
                <a:srgbClr val="000000"/>
              </a:solidFill>
              <a:latin typeface="Times New Roman" pitchFamily="18" charset="0"/>
              <a:ea typeface="Times New Roman" pitchFamily="18" charset="0"/>
              <a:sym typeface="Arial" pitchFamily="0" charset="0"/>
            </a:endParaRPr>
          </a:p>
          <a:p>
            <a:pPr algn="l" fontAlgn="base" indent="-342900" lvl="0" marL="342900">
              <a:lnSpc>
                <a:spcPct val="100000"/>
              </a:lnSpc>
              <a:spcBef>
                <a:spcPct val="0"/>
              </a:spcBef>
              <a:spcAft>
                <a:spcPct val="0"/>
              </a:spcAft>
              <a:buSzPct val="100000"/>
              <a:buFont typeface="Wingdings" pitchFamily="2" charset="2"/>
              <a:buChar char="§"/>
            </a:pPr>
            <a:r>
              <a:rPr altLang="en-US" baseline="0" lang="en-US" u="none">
                <a:solidFill>
                  <a:srgbClr val="000000"/>
                </a:solidFill>
                <a:latin typeface="Times New Roman" pitchFamily="18" charset="0"/>
                <a:ea typeface="Times New Roman" pitchFamily="18" charset="0"/>
                <a:sym typeface="Arial" pitchFamily="0" charset="0"/>
              </a:rPr>
              <a:t>KUB  X-Ray(Kidney,Ureters &amp;bladder) show bilateral kidney enlargement </a:t>
            </a:r>
          </a:p>
          <a:p>
            <a:pPr algn="l" fontAlgn="base" indent="-342900" lvl="0" marL="342900">
              <a:lnSpc>
                <a:spcPct val="100000"/>
              </a:lnSpc>
              <a:spcBef>
                <a:spcPct val="0"/>
              </a:spcBef>
              <a:spcAft>
                <a:spcPct val="0"/>
              </a:spcAft>
              <a:buSzPct val="100000"/>
              <a:buFont typeface="Wingdings" pitchFamily="2" charset="2"/>
              <a:buChar char="§"/>
            </a:pPr>
            <a:r>
              <a:rPr altLang="en-US" baseline="0" lang="en-US" u="none">
                <a:solidFill>
                  <a:srgbClr val="000000"/>
                </a:solidFill>
                <a:latin typeface="Times New Roman" pitchFamily="18" charset="0"/>
                <a:ea typeface="Times New Roman" pitchFamily="18" charset="0"/>
                <a:sym typeface="Arial" pitchFamily="0" charset="0"/>
              </a:rPr>
              <a:t>In glomerulonephritis..kidney becomes swollen, large and congested</a:t>
            </a:r>
          </a:p>
          <a:p>
            <a:pPr algn="l" fontAlgn="base" indent="-342900" lvl="0" marL="342900">
              <a:lnSpc>
                <a:spcPct val="100000"/>
              </a:lnSpc>
              <a:spcBef>
                <a:spcPct val="0"/>
              </a:spcBef>
              <a:spcAft>
                <a:spcPct val="0"/>
              </a:spcAft>
              <a:buSzPct val="100000"/>
              <a:buFont typeface="Wingdings" pitchFamily="2" charset="2"/>
              <a:buChar char="§"/>
            </a:pPr>
            <a:r>
              <a:rPr altLang="en-US" baseline="0" lang="en-US" u="none">
                <a:solidFill>
                  <a:srgbClr val="000000"/>
                </a:solidFill>
                <a:latin typeface="Times New Roman" pitchFamily="18" charset="0"/>
                <a:ea typeface="Times New Roman" pitchFamily="18" charset="0"/>
                <a:sym typeface="Arial" pitchFamily="0" charset="0"/>
              </a:rPr>
              <a:t>Bedside renal ultrasonography to evaluate kidney size &amp; determine the extent of fibrosis. </a:t>
            </a:r>
          </a:p>
          <a:p>
            <a:pPr algn="l" fontAlgn="base" indent="-342900" lvl="0" marL="342900">
              <a:lnSpc>
                <a:spcPct val="100000"/>
              </a:lnSpc>
              <a:spcBef>
                <a:spcPct val="0"/>
              </a:spcBef>
              <a:spcAft>
                <a:spcPct val="0"/>
              </a:spcAft>
              <a:buSzPct val="100000"/>
              <a:buFont typeface="Wingdings" pitchFamily="2" charset="2"/>
              <a:buChar char="§"/>
            </a:pPr>
            <a:r>
              <a:rPr altLang="en-US" baseline="0" lang="en-US" u="none">
                <a:solidFill>
                  <a:srgbClr val="000000"/>
                </a:solidFill>
                <a:latin typeface="Times New Roman" pitchFamily="18" charset="0"/>
                <a:ea typeface="Times New Roman" pitchFamily="18" charset="0"/>
                <a:sym typeface="Arial" pitchFamily="0" charset="0"/>
              </a:rPr>
              <a:t>A renal biopsy –renal tissue status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65"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89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335" name=""/>
        <p:cNvGrpSpPr/>
        <p:nvPr/>
      </p:nvGrpSpPr>
      <p:grpSpPr>
        <a:xfrm rot="0">
          <a:off x="0" y="0"/>
          <a:ext cx="0" cy="0"/>
          <a:chOff x="0" y="0"/>
          <a:chExt cx="0" cy="0"/>
        </a:xfrm>
      </p:grpSpPr>
      <p:sp>
        <p:nvSpPr>
          <p:cNvPr id="1048636"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pic>
        <p:nvPicPr>
          <p:cNvPr id="2097152" name=""/>
          <p:cNvPicPr>
            <a:picLocks/>
          </p:cNvPicPr>
          <p:nvPr>
            <p:ph sz="full" idx="1"/>
          </p:nvPr>
        </p:nvPicPr>
        <p:blipFill>
          <a:blip xmlns:r="http://schemas.openxmlformats.org/officeDocument/2006/relationships" r:embed="rId1"/>
          <a:srcRect l="0" t="0" r="0" b="0"/>
          <a:stretch>
            <a:fillRect/>
          </a:stretch>
        </p:blipFill>
        <p:spPr>
          <a:xfrm rot="0">
            <a:off x="0" y="0"/>
            <a:ext cx="9144000" cy="6858000"/>
          </a:xfrm>
          <a:prstGeom prst="rect"/>
          <a:noFill/>
          <a:ln>
            <a:noFill/>
          </a:ln>
        </p:spPr>
      </p:pic>
      <p:sp>
        <p:nvSpPr>
          <p:cNvPr id="1048637"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MasterSp="1">
  <p:cSld>
    <p:spTree>
      <p:nvGrpSpPr>
        <p:cNvPr id="418" name=""/>
        <p:cNvGrpSpPr/>
        <p:nvPr/>
      </p:nvGrpSpPr>
      <p:grpSpPr>
        <a:xfrm rot="0">
          <a:off x="0" y="0"/>
          <a:ext cx="0" cy="0"/>
          <a:chOff x="0" y="0"/>
          <a:chExt cx="0" cy="0"/>
        </a:xfrm>
      </p:grpSpPr>
      <p:sp>
        <p:nvSpPr>
          <p:cNvPr id="1048866" name=""/>
          <p:cNvSpPr/>
          <p:nvPr>
            <p:ph type="title" sz="full" idx="0"/>
          </p:nvPr>
        </p:nvSpPr>
        <p:spPr>
          <a:xfrm rot="0">
            <a:off x="457200" y="0"/>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Management</a:t>
            </a:r>
          </a:p>
        </p:txBody>
      </p:sp>
      <p:sp>
        <p:nvSpPr>
          <p:cNvPr id="1048867" name=""/>
          <p:cNvSpPr/>
          <p:nvPr>
            <p:ph sz="full" idx="1"/>
          </p:nvPr>
        </p:nvSpPr>
        <p:spPr>
          <a:xfrm rot="0">
            <a:off x="304800" y="1219200"/>
            <a:ext cx="8686800" cy="5181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Goals :</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Relief of symptoms</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Prevention of complications</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Reverse kidney function</a:t>
            </a:r>
          </a:p>
          <a:p>
            <a:pPr algn="l" fontAlgn="base" indent="-285750" lvl="1" marL="742950">
              <a:lnSpc>
                <a:spcPct val="100000"/>
              </a:lnSpc>
              <a:spcBef>
                <a:spcPct val="0"/>
              </a:spcBef>
              <a:spcAft>
                <a:spcPct val="0"/>
              </a:spcAft>
              <a:buSzPct val="100000"/>
              <a:buFont typeface="Wingdings" pitchFamily="2" charset="2"/>
              <a:buChar char="Ø"/>
            </a:pPr>
            <a:r>
              <a:rPr altLang="en-US" baseline="0" sz="3200" lang="sw-KE" u="none">
                <a:solidFill>
                  <a:srgbClr val="000000"/>
                </a:solidFill>
                <a:latin typeface="Times New Roman" pitchFamily="18" charset="0"/>
                <a:ea typeface="Times New Roman" pitchFamily="18" charset="0"/>
                <a:sym typeface="Arial" pitchFamily="0" charset="0"/>
              </a:rPr>
              <a:t>Prevention of progression of renal disease</a:t>
            </a:r>
          </a:p>
          <a:p>
            <a:pPr algn="l" fontAlgn="base" indent="-285750" lvl="1" marL="742950">
              <a:lnSpc>
                <a:spcPct val="100000"/>
              </a:lnSpc>
              <a:spcBef>
                <a:spcPct val="0"/>
              </a:spcBef>
              <a:spcAft>
                <a:spcPct val="0"/>
              </a:spcAft>
              <a:buSzPct val="100000"/>
              <a:buFont typeface="Wingdings" pitchFamily="2" charset="2"/>
              <a:buChar char="Ø"/>
            </a:pPr>
            <a:endParaRPr altLang="en-US" baseline="0" lang="en-US" u="none">
              <a:solidFill>
                <a:srgbClr val="000000"/>
              </a:solidFill>
              <a:latin typeface="Arial" pitchFamily="0" charset="0"/>
              <a:ea typeface="宋体" pitchFamily="0" charset="-122"/>
              <a:sym typeface="Arial" pitchFamily="0" charset="0"/>
            </a:endParaRPr>
          </a:p>
        </p:txBody>
      </p:sp>
      <p:sp>
        <p:nvSpPr>
          <p:cNvPr id="104886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90</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MasterSp="1">
  <p:cSld>
    <p:spTree>
      <p:nvGrpSpPr>
        <p:cNvPr id="419" name=""/>
        <p:cNvGrpSpPr/>
        <p:nvPr/>
      </p:nvGrpSpPr>
      <p:grpSpPr>
        <a:xfrm rot="0">
          <a:off x="0" y="0"/>
          <a:ext cx="0" cy="0"/>
          <a:chOff x="0" y="0"/>
          <a:chExt cx="0" cy="0"/>
        </a:xfrm>
      </p:grpSpPr>
      <p:sp>
        <p:nvSpPr>
          <p:cNvPr id="104886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70" name=""/>
          <p:cNvSpPr/>
          <p:nvPr>
            <p:ph sz="full" idx="1"/>
          </p:nvPr>
        </p:nvSpPr>
        <p:spPr>
          <a:xfrm rot="0">
            <a:off x="304800" y="152400"/>
            <a:ext cx="85344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273050" latinLnBrk="1" lvl="0" marL="273050">
              <a:lnSpc>
                <a:spcPct val="80000"/>
              </a:lnSpc>
              <a:spcBef>
                <a:spcPts val="575"/>
              </a:spcBef>
              <a:spcAft>
                <a:spcPct val="0"/>
              </a:spcAft>
              <a:buSzPct val="100000"/>
              <a:buFontTx/>
              <a:buNone/>
            </a:pPr>
            <a:r>
              <a:rPr altLang="en-US" baseline="0" b="1" sz="3500" lang="en-US" u="none">
                <a:solidFill>
                  <a:srgbClr val="000000"/>
                </a:solidFill>
                <a:latin typeface="Times New Roman" pitchFamily="18" charset="0"/>
                <a:ea typeface="Times New Roman" pitchFamily="18" charset="0"/>
                <a:sym typeface="Arial" pitchFamily="0" charset="0"/>
              </a:rPr>
              <a:t>Pharmacotherapy</a:t>
            </a:r>
          </a:p>
          <a:p>
            <a:pPr algn="l" fontAlgn="base" indent="-273050" lvl="0" marL="273050">
              <a:lnSpc>
                <a:spcPct val="80000"/>
              </a:lnSpc>
              <a:spcBef>
                <a:spcPts val="575"/>
              </a:spcBef>
              <a:spcAft>
                <a:spcPct val="0"/>
              </a:spcAft>
              <a:buSzPct val="100000"/>
              <a:buFont typeface="Wingdings" pitchFamily="2" charset="2"/>
              <a:buChar char="§"/>
            </a:pPr>
            <a:r>
              <a:rPr altLang="en-US" baseline="0" b="1" sz="2600" lang="sw-KE" u="none">
                <a:solidFill>
                  <a:srgbClr val="000000"/>
                </a:solidFill>
                <a:latin typeface="Times New Roman" pitchFamily="18" charset="0"/>
                <a:ea typeface="Times New Roman" pitchFamily="18" charset="0"/>
                <a:sym typeface="Arial" pitchFamily="0" charset="0"/>
              </a:rPr>
              <a:t>Antibiotics-</a:t>
            </a:r>
            <a:r>
              <a:rPr altLang="en-US" baseline="0" sz="2600" lang="sw-KE" u="none">
                <a:solidFill>
                  <a:srgbClr val="000000"/>
                </a:solidFill>
                <a:latin typeface="Times New Roman" pitchFamily="18" charset="0"/>
                <a:ea typeface="Times New Roman" pitchFamily="18" charset="0"/>
                <a:sym typeface="Arial" pitchFamily="0" charset="0"/>
              </a:rPr>
              <a:t>Penicillins ( antibiotic of choice) to treat streptococcus infection</a:t>
            </a:r>
          </a:p>
          <a:p>
            <a:pPr algn="l" fontAlgn="base" indent="-273050" lvl="0" marL="273050">
              <a:lnSpc>
                <a:spcPct val="80000"/>
              </a:lnSpc>
              <a:spcBef>
                <a:spcPts val="575"/>
              </a:spcBef>
              <a:spcAft>
                <a:spcPct val="0"/>
              </a:spcAft>
              <a:buSzPct val="100000"/>
              <a:buFont typeface="Wingdings" pitchFamily="2" charset="2"/>
              <a:buChar char="§"/>
            </a:pPr>
            <a:r>
              <a:rPr altLang="en-US" baseline="0" b="1" sz="2600" lang="en-US" u="none">
                <a:solidFill>
                  <a:srgbClr val="000000"/>
                </a:solidFill>
                <a:latin typeface="Times New Roman" pitchFamily="18" charset="0"/>
                <a:ea typeface="Times New Roman" pitchFamily="18" charset="0"/>
                <a:sym typeface="Arial" pitchFamily="0" charset="0"/>
              </a:rPr>
              <a:t>Antihypertensives &amp; Diuretics </a:t>
            </a:r>
            <a:r>
              <a:rPr altLang="en-US" baseline="0" sz="2600" lang="sw-KE" u="none">
                <a:solidFill>
                  <a:srgbClr val="000000"/>
                </a:solidFill>
                <a:latin typeface="Times New Roman" pitchFamily="18" charset="0"/>
                <a:ea typeface="Times New Roman" pitchFamily="18" charset="0"/>
                <a:sym typeface="Arial" pitchFamily="0" charset="0"/>
              </a:rPr>
              <a:t>to control BP and fluid volume </a:t>
            </a:r>
          </a:p>
          <a:p>
            <a:pPr algn="l" fontAlgn="base" indent="-273050" lvl="0" marL="273050">
              <a:lnSpc>
                <a:spcPct val="80000"/>
              </a:lnSpc>
              <a:spcBef>
                <a:spcPts val="575"/>
              </a:spcBef>
              <a:spcAft>
                <a:spcPct val="0"/>
              </a:spcAft>
              <a:buSzPct val="100000"/>
              <a:buFont typeface="Wingdings" pitchFamily="2" charset="2"/>
              <a:buChar char="§"/>
            </a:pPr>
            <a:r>
              <a:rPr altLang="en-US" baseline="0" b="1" sz="2600" lang="en-US" u="none">
                <a:solidFill>
                  <a:srgbClr val="000000"/>
                </a:solidFill>
                <a:latin typeface="Times New Roman" pitchFamily="18" charset="0"/>
                <a:ea typeface="Times New Roman" pitchFamily="18" charset="0"/>
                <a:sym typeface="Arial" pitchFamily="0" charset="0"/>
              </a:rPr>
              <a:t>Corticosteroids</a:t>
            </a:r>
            <a:r>
              <a:rPr altLang="en-US" baseline="0" sz="2600" lang="en-US" u="none">
                <a:solidFill>
                  <a:srgbClr val="000000"/>
                </a:solidFill>
                <a:latin typeface="Times New Roman" pitchFamily="18" charset="0"/>
                <a:ea typeface="Times New Roman" pitchFamily="18" charset="0"/>
                <a:sym typeface="Arial" pitchFamily="0" charset="0"/>
              </a:rPr>
              <a:t>  and immunosuppressant (Prednisone) may be used. </a:t>
            </a:r>
          </a:p>
          <a:p>
            <a:pPr algn="l" eaLnBrk="1" fontAlgn="base" hangingPunct="1" indent="-273050" latinLnBrk="1" lvl="0" marL="273050">
              <a:lnSpc>
                <a:spcPct val="80000"/>
              </a:lnSpc>
              <a:spcBef>
                <a:spcPts val="575"/>
              </a:spcBef>
              <a:spcAft>
                <a:spcPct val="0"/>
              </a:spcAft>
              <a:buSzPct val="100000"/>
              <a:buFontTx/>
              <a:buNone/>
            </a:pPr>
            <a:endParaRPr altLang="en-US" baseline="0" b="1" sz="2600" lang="sw-KE" u="none">
              <a:solidFill>
                <a:srgbClr val="000000"/>
              </a:solidFill>
              <a:latin typeface="Times New Roman" pitchFamily="18" charset="0"/>
              <a:ea typeface="Times New Roman" pitchFamily="18" charset="0"/>
              <a:sym typeface="Arial" pitchFamily="0" charset="0"/>
            </a:endParaRPr>
          </a:p>
          <a:p>
            <a:pPr algn="l" eaLnBrk="1" fontAlgn="base" hangingPunct="1" indent="-273050" latinLnBrk="1" lvl="0" marL="273050">
              <a:lnSpc>
                <a:spcPct val="80000"/>
              </a:lnSpc>
              <a:spcBef>
                <a:spcPts val="575"/>
              </a:spcBef>
              <a:spcAft>
                <a:spcPct val="0"/>
              </a:spcAft>
              <a:buSzPct val="100000"/>
              <a:buFontTx/>
              <a:buNone/>
            </a:pPr>
            <a:r>
              <a:rPr altLang="en-US" baseline="0" b="1" sz="3300" lang="sw-KE" u="none">
                <a:solidFill>
                  <a:srgbClr val="000000"/>
                </a:solidFill>
                <a:latin typeface="Times New Roman" pitchFamily="18" charset="0"/>
                <a:ea typeface="Times New Roman" pitchFamily="18" charset="0"/>
                <a:sym typeface="Arial" pitchFamily="0" charset="0"/>
              </a:rPr>
              <a:t>Diet modification</a:t>
            </a:r>
            <a:r>
              <a:rPr altLang="en-US" baseline="0" b="1" sz="2600" lang="sw-KE" u="none">
                <a:solidFill>
                  <a:srgbClr val="000000"/>
                </a:solidFill>
                <a:latin typeface="Times New Roman" pitchFamily="18" charset="0"/>
                <a:ea typeface="Times New Roman" pitchFamily="18" charset="0"/>
                <a:sym typeface="Arial" pitchFamily="0" charset="0"/>
              </a:rPr>
              <a:t> </a:t>
            </a:r>
          </a:p>
          <a:p>
            <a:pPr algn="l" fontAlgn="base" indent="-273050" lvl="0" marL="273050">
              <a:lnSpc>
                <a:spcPct val="80000"/>
              </a:lnSpc>
              <a:spcBef>
                <a:spcPts val="575"/>
              </a:spcBef>
              <a:spcAft>
                <a:spcPct val="0"/>
              </a:spcAft>
              <a:buSzPct val="100000"/>
              <a:buFont typeface="Wingdings" pitchFamily="2" charset="2"/>
              <a:buChar char="§"/>
            </a:pPr>
            <a:r>
              <a:rPr altLang="en-US" baseline="0" sz="3100" lang="sw-KE" u="none">
                <a:solidFill>
                  <a:srgbClr val="000000"/>
                </a:solidFill>
                <a:latin typeface="Times New Roman" pitchFamily="18" charset="0"/>
                <a:ea typeface="Times New Roman" pitchFamily="18" charset="0"/>
                <a:sym typeface="Arial" pitchFamily="0" charset="0"/>
              </a:rPr>
              <a:t>reduce </a:t>
            </a:r>
            <a:r>
              <a:rPr altLang="en-US" baseline="0" sz="3000" lang="en-US" u="none">
                <a:solidFill>
                  <a:srgbClr val="000000"/>
                </a:solidFill>
                <a:latin typeface="Times New Roman" pitchFamily="18" charset="0"/>
                <a:ea typeface="Times New Roman" pitchFamily="18" charset="0"/>
                <a:sym typeface="Arial" pitchFamily="0" charset="0"/>
              </a:rPr>
              <a:t>protein, sodium and potassium intake </a:t>
            </a:r>
          </a:p>
          <a:p>
            <a:pPr algn="l" fontAlgn="base" indent="-273050" lvl="0" marL="273050">
              <a:lnSpc>
                <a:spcPct val="80000"/>
              </a:lnSpc>
              <a:spcBef>
                <a:spcPts val="575"/>
              </a:spcBef>
              <a:spcAft>
                <a:spcPct val="0"/>
              </a:spcAft>
              <a:buSzPct val="100000"/>
              <a:buFont typeface="Wingdings" pitchFamily="2" charset="2"/>
              <a:buChar char="§"/>
            </a:pPr>
            <a:r>
              <a:rPr altLang="en-US" baseline="0" sz="3000" lang="en-US" u="none">
                <a:solidFill>
                  <a:srgbClr val="000000"/>
                </a:solidFill>
                <a:latin typeface="Times New Roman" pitchFamily="18" charset="0"/>
                <a:ea typeface="Times New Roman" pitchFamily="18" charset="0"/>
                <a:sym typeface="Arial" pitchFamily="0" charset="0"/>
              </a:rPr>
              <a:t>increase Carbohydrates  &amp; Vitamins</a:t>
            </a:r>
          </a:p>
          <a:p>
            <a:pPr algn="l" fontAlgn="base" indent="-273050" lvl="0" marL="273050">
              <a:lnSpc>
                <a:spcPct val="80000"/>
              </a:lnSpc>
              <a:spcBef>
                <a:spcPts val="575"/>
              </a:spcBef>
              <a:spcAft>
                <a:spcPct val="0"/>
              </a:spcAft>
              <a:buSzPct val="100000"/>
              <a:buFont typeface="Wingdings" pitchFamily="2" charset="2"/>
              <a:buChar char="§"/>
            </a:pPr>
            <a:r>
              <a:rPr altLang="en-US" baseline="0" sz="3000" lang="en-US" u="none">
                <a:solidFill>
                  <a:srgbClr val="000000"/>
                </a:solidFill>
                <a:latin typeface="Times New Roman" pitchFamily="18" charset="0"/>
                <a:ea typeface="Times New Roman" pitchFamily="18" charset="0"/>
                <a:sym typeface="Arial" pitchFamily="0" charset="0"/>
              </a:rPr>
              <a:t>Monitor fluid in put &amp; out put</a:t>
            </a:r>
          </a:p>
          <a:p>
            <a:pPr algn="l" fontAlgn="base" indent="-273050" lvl="0" marL="273050">
              <a:lnSpc>
                <a:spcPct val="80000"/>
              </a:lnSpc>
              <a:spcBef>
                <a:spcPts val="575"/>
              </a:spcBef>
              <a:spcAft>
                <a:spcPct val="0"/>
              </a:spcAft>
              <a:buSzPct val="100000"/>
              <a:buFont typeface="Wingdings" pitchFamily="2" charset="2"/>
              <a:buChar char="§"/>
            </a:pPr>
            <a:r>
              <a:rPr altLang="en-US" baseline="0" sz="3000" lang="sw-KE" u="none">
                <a:solidFill>
                  <a:srgbClr val="000000"/>
                </a:solidFill>
                <a:latin typeface="Times New Roman" pitchFamily="18" charset="0"/>
                <a:ea typeface="Times New Roman" pitchFamily="18" charset="0"/>
                <a:sym typeface="Arial" pitchFamily="0" charset="0"/>
              </a:rPr>
              <a:t>Correction of electrolyte abnormalities (hypocalcemia, hyperkalemia) and acidosis as appropriate </a:t>
            </a:r>
          </a:p>
          <a:p>
            <a:pPr algn="l" eaLnBrk="1" fontAlgn="base" hangingPunct="1" indent="-273050" lvl="0" marL="273050">
              <a:lnSpc>
                <a:spcPct val="8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87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91</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1">
  <p:cSld>
    <p:spTree>
      <p:nvGrpSpPr>
        <p:cNvPr id="420" name=""/>
        <p:cNvGrpSpPr/>
        <p:nvPr/>
      </p:nvGrpSpPr>
      <p:grpSpPr>
        <a:xfrm rot="0">
          <a:off x="0" y="0"/>
          <a:ext cx="0" cy="0"/>
          <a:chOff x="0" y="0"/>
          <a:chExt cx="0" cy="0"/>
        </a:xfrm>
      </p:grpSpPr>
      <p:sp>
        <p:nvSpPr>
          <p:cNvPr id="1048872" name=""/>
          <p:cNvSpPr/>
          <p:nvPr>
            <p:ph sz="full" idx="1"/>
          </p:nvPr>
        </p:nvSpPr>
        <p:spPr>
          <a:xfrm rot="0">
            <a:off x="228600" y="304800"/>
            <a:ext cx="8534400" cy="57451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sw-KE" u="none">
                <a:solidFill>
                  <a:srgbClr val="000000"/>
                </a:solidFill>
                <a:latin typeface="Times New Roman" pitchFamily="18" charset="0"/>
                <a:ea typeface="Times New Roman" pitchFamily="18" charset="0"/>
                <a:sym typeface="Arial" pitchFamily="0" charset="0"/>
              </a:rPr>
              <a:t>Complications of AGN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Metabolic acidosis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Chronic renal failure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Hypertensive encephalopathy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Hypertensive retinopathy</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Chronic Glomerulonephritis</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Heart failure</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Pulmonary edema</a:t>
            </a:r>
          </a:p>
          <a:p>
            <a:pPr algn="l" eaLnBrk="1" fontAlgn="base" hangingPunct="1" indent="-342900" lvl="0" marL="342900">
              <a:lnSpc>
                <a:spcPct val="100000"/>
              </a:lnSpc>
              <a:spcBef>
                <a:spcPct val="20000"/>
              </a:spcBef>
              <a:spcAft>
                <a:spcPct val="0"/>
              </a:spcAft>
              <a:buSzPct val="100000"/>
              <a:buFontTx/>
              <a:buChar char="•"/>
            </a:pPr>
            <a:endParaRPr altLang="en-US" baseline="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sw-KE"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Arial" pitchFamily="0" charset="0"/>
              <a:ea typeface="宋体" pitchFamily="0" charset="-122"/>
              <a:sym typeface="Arial" pitchFamily="0" charset="0"/>
            </a:endParaRPr>
          </a:p>
        </p:txBody>
      </p:sp>
      <p:sp>
        <p:nvSpPr>
          <p:cNvPr id="104887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92</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showMasterSp="1">
  <p:cSld>
    <p:spTree>
      <p:nvGrpSpPr>
        <p:cNvPr id="421" name=""/>
        <p:cNvGrpSpPr/>
        <p:nvPr/>
      </p:nvGrpSpPr>
      <p:grpSpPr>
        <a:xfrm rot="0">
          <a:off x="0" y="0"/>
          <a:ext cx="0" cy="0"/>
          <a:chOff x="0" y="0"/>
          <a:chExt cx="0" cy="0"/>
        </a:xfrm>
      </p:grpSpPr>
      <p:sp>
        <p:nvSpPr>
          <p:cNvPr id="1048874" name=""/>
          <p:cNvSpPr/>
          <p:nvPr>
            <p:ph type="title" sz="full" idx="0"/>
          </p:nvPr>
        </p:nvSpPr>
        <p:spPr>
          <a:xfrm rot="0">
            <a:off x="609600" y="76200"/>
            <a:ext cx="76200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l" eaLnBrk="1" fontAlgn="base" hangingPunct="1" indent="0" latinLnBrk="1" lvl="0" marL="0">
              <a:lnSpc>
                <a:spcPct val="100000"/>
              </a:lnSpc>
              <a:spcBef>
                <a:spcPct val="0"/>
              </a:spcBef>
              <a:spcAft>
                <a:spcPct val="0"/>
              </a:spcAft>
              <a:buFontTx/>
              <a:buNone/>
            </a:pPr>
            <a:r>
              <a:rPr altLang="en-US" baseline="0" lang="en-US" u="none">
                <a:solidFill>
                  <a:srgbClr val="FF0000"/>
                </a:solidFill>
                <a:latin typeface="Arial" pitchFamily="0" charset="0"/>
                <a:ea typeface="宋体" pitchFamily="0" charset="-122"/>
                <a:sym typeface="Arial" pitchFamily="0" charset="0"/>
              </a:rPr>
              <a:t>Chronic Glomerulonephritis</a:t>
            </a:r>
          </a:p>
        </p:txBody>
      </p:sp>
      <p:sp>
        <p:nvSpPr>
          <p:cNvPr id="1048875" name=""/>
          <p:cNvSpPr/>
          <p:nvPr>
            <p:ph sz="full" idx="1"/>
          </p:nvPr>
        </p:nvSpPr>
        <p:spPr>
          <a:xfrm rot="0">
            <a:off x="304800" y="1219200"/>
            <a:ext cx="8686800" cy="54102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20000"/>
              </a:spcBef>
              <a:spcAft>
                <a:spcPct val="0"/>
              </a:spcAft>
              <a:buSzPct val="100000"/>
              <a:buFontTx/>
              <a:buNone/>
            </a:pPr>
            <a:r>
              <a:rPr altLang="en-US" baseline="0" b="1" sz="3300" lang="en-GB" u="none">
                <a:solidFill>
                  <a:srgbClr val="000000"/>
                </a:solidFill>
                <a:latin typeface="Times New Roman" pitchFamily="18" charset="0"/>
                <a:ea typeface="Times New Roman" pitchFamily="18" charset="0"/>
                <a:sym typeface="Arial" pitchFamily="0" charset="0"/>
              </a:rPr>
              <a:t>Def: </a:t>
            </a:r>
            <a:r>
              <a:rPr altLang="en-US" baseline="0" sz="3300" lang="en-GB" u="none">
                <a:solidFill>
                  <a:srgbClr val="000000"/>
                </a:solidFill>
                <a:latin typeface="Times New Roman" pitchFamily="18" charset="0"/>
                <a:ea typeface="Times New Roman" pitchFamily="18" charset="0"/>
                <a:sym typeface="Arial" pitchFamily="0" charset="0"/>
              </a:rPr>
              <a:t>A</a:t>
            </a:r>
            <a:r>
              <a:rPr altLang="en-US" baseline="0" b="1" sz="3300" lang="en-GB" u="none">
                <a:solidFill>
                  <a:srgbClr val="000000"/>
                </a:solidFill>
                <a:latin typeface="Times New Roman" pitchFamily="18" charset="0"/>
                <a:ea typeface="Times New Roman" pitchFamily="18" charset="0"/>
                <a:sym typeface="Arial" pitchFamily="0" charset="0"/>
              </a:rPr>
              <a:t> </a:t>
            </a:r>
            <a:r>
              <a:rPr altLang="en-US" baseline="0" sz="3300" lang="sw-KE" u="none">
                <a:solidFill>
                  <a:srgbClr val="000000"/>
                </a:solidFill>
                <a:latin typeface="Times New Roman" pitchFamily="18" charset="0"/>
                <a:ea typeface="Times New Roman" pitchFamily="18" charset="0"/>
                <a:sym typeface="Arial" pitchFamily="0" charset="0"/>
              </a:rPr>
              <a:t>syndrome that reflects end stage of glomerular inflammatory disease. It develops and progresses over many years.</a:t>
            </a:r>
          </a:p>
          <a:p>
            <a:pPr algn="l" fontAlgn="base" indent="-342900" lvl="0" marL="342900">
              <a:lnSpc>
                <a:spcPct val="90000"/>
              </a:lnSpc>
              <a:spcBef>
                <a:spcPct val="20000"/>
              </a:spcBef>
              <a:spcAft>
                <a:spcPct val="0"/>
              </a:spcAft>
              <a:buSzPct val="100000"/>
              <a:buFont typeface="Wingdings" pitchFamily="2" charset="2"/>
              <a:buChar char="q"/>
            </a:pPr>
            <a:r>
              <a:rPr altLang="en-US" baseline="0" sz="3000" lang="en-GB" u="none">
                <a:solidFill>
                  <a:srgbClr val="000000"/>
                </a:solidFill>
                <a:latin typeface="Times New Roman" pitchFamily="18" charset="0"/>
                <a:ea typeface="Times New Roman" pitchFamily="18" charset="0"/>
                <a:sym typeface="Arial" pitchFamily="0" charset="0"/>
              </a:rPr>
              <a:t>May result from  repeated episodes of acute GN</a:t>
            </a:r>
          </a:p>
          <a:p>
            <a:pPr algn="l" fontAlgn="base" indent="-342900" lvl="0" marL="342900">
              <a:lnSpc>
                <a:spcPct val="90000"/>
              </a:lnSpc>
              <a:spcBef>
                <a:spcPct val="20000"/>
              </a:spcBef>
              <a:spcAft>
                <a:spcPct val="0"/>
              </a:spcAft>
              <a:buSzPct val="100000"/>
              <a:buFont typeface="Wingdings" pitchFamily="2" charset="2"/>
              <a:buChar char="q"/>
            </a:pPr>
            <a:r>
              <a:rPr altLang="en-US" baseline="0" sz="3000" lang="en-GB" u="none">
                <a:solidFill>
                  <a:srgbClr val="000000"/>
                </a:solidFill>
                <a:latin typeface="Times New Roman" pitchFamily="18" charset="0"/>
                <a:ea typeface="Times New Roman" pitchFamily="18" charset="0"/>
                <a:sym typeface="Arial" pitchFamily="0" charset="0"/>
              </a:rPr>
              <a:t>The onset is gradual</a:t>
            </a:r>
          </a:p>
          <a:p>
            <a:pPr algn="l" fontAlgn="base" indent="-342900" lvl="0" marL="342900">
              <a:lnSpc>
                <a:spcPct val="90000"/>
              </a:lnSpc>
              <a:spcBef>
                <a:spcPct val="20000"/>
              </a:spcBef>
              <a:spcAft>
                <a:spcPct val="0"/>
              </a:spcAft>
              <a:buSzPct val="100000"/>
              <a:buFont typeface="Wingdings" pitchFamily="2" charset="2"/>
              <a:buChar char="q"/>
            </a:pPr>
            <a:r>
              <a:rPr altLang="en-US" baseline="0" sz="3000" lang="en-GB" u="none">
                <a:solidFill>
                  <a:srgbClr val="000000"/>
                </a:solidFill>
                <a:latin typeface="Times New Roman" pitchFamily="18" charset="0"/>
                <a:ea typeface="Times New Roman" pitchFamily="18" charset="0"/>
                <a:sym typeface="Arial" pitchFamily="0" charset="0"/>
              </a:rPr>
              <a:t> Glomerular inflammatory disease with atrophy of the glomerulus</a:t>
            </a:r>
          </a:p>
          <a:p>
            <a:pPr algn="l" fontAlgn="base" indent="-342900" lvl="0" marL="342900">
              <a:lnSpc>
                <a:spcPct val="90000"/>
              </a:lnSpc>
              <a:spcBef>
                <a:spcPct val="20000"/>
              </a:spcBef>
              <a:spcAft>
                <a:spcPct val="0"/>
              </a:spcAft>
              <a:buSzPct val="100000"/>
              <a:buFont typeface="Wingdings" pitchFamily="2" charset="2"/>
              <a:buChar char="q"/>
            </a:pPr>
            <a:r>
              <a:rPr altLang="en-US" baseline="0" sz="3000" lang="en-GB" u="none">
                <a:solidFill>
                  <a:srgbClr val="000000"/>
                </a:solidFill>
                <a:latin typeface="Times New Roman" pitchFamily="18" charset="0"/>
                <a:ea typeface="Times New Roman" pitchFamily="18" charset="0"/>
                <a:sym typeface="Arial" pitchFamily="0" charset="0"/>
              </a:rPr>
              <a:t>Characterized by </a:t>
            </a:r>
            <a:r>
              <a:rPr altLang="en-US" baseline="0" b="1" sz="3000" lang="en-GB" u="none">
                <a:solidFill>
                  <a:srgbClr val="000000"/>
                </a:solidFill>
                <a:latin typeface="Times New Roman" pitchFamily="18" charset="0"/>
                <a:ea typeface="Times New Roman" pitchFamily="18" charset="0"/>
                <a:sym typeface="Arial" pitchFamily="0" charset="0"/>
              </a:rPr>
              <a:t>proteinuria, haematuria </a:t>
            </a:r>
            <a:r>
              <a:rPr altLang="en-US" baseline="0" sz="3000" lang="en-GB" u="none">
                <a:solidFill>
                  <a:srgbClr val="000000"/>
                </a:solidFill>
                <a:latin typeface="Times New Roman" pitchFamily="18" charset="0"/>
                <a:ea typeface="Times New Roman" pitchFamily="18" charset="0"/>
                <a:sym typeface="Arial" pitchFamily="0" charset="0"/>
              </a:rPr>
              <a:t>and slow development of </a:t>
            </a:r>
            <a:r>
              <a:rPr altLang="en-US" baseline="0" b="1" sz="3000" lang="en-GB" u="none">
                <a:solidFill>
                  <a:srgbClr val="000000"/>
                </a:solidFill>
                <a:latin typeface="Times New Roman" pitchFamily="18" charset="0"/>
                <a:ea typeface="Times New Roman" pitchFamily="18" charset="0"/>
                <a:sym typeface="Arial" pitchFamily="0" charset="0"/>
              </a:rPr>
              <a:t>uremic syndrome</a:t>
            </a:r>
          </a:p>
          <a:p>
            <a:pPr algn="l" eaLnBrk="1" fontAlgn="base" hangingPunct="1" indent="-342900" latinLnBrk="1" lvl="0" marL="342900">
              <a:lnSpc>
                <a:spcPct val="90000"/>
              </a:lnSpc>
              <a:spcBef>
                <a:spcPct val="2000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It is always detected coincidentally when investigating the cause of Hypertension and abnormalities in urine</a:t>
            </a: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87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93</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showMasterSp="1">
  <p:cSld>
    <p:spTree>
      <p:nvGrpSpPr>
        <p:cNvPr id="422" name=""/>
        <p:cNvGrpSpPr/>
        <p:nvPr/>
      </p:nvGrpSpPr>
      <p:grpSpPr>
        <a:xfrm rot="0">
          <a:off x="0" y="0"/>
          <a:ext cx="0" cy="0"/>
          <a:chOff x="0" y="0"/>
          <a:chExt cx="0" cy="0"/>
        </a:xfrm>
      </p:grpSpPr>
      <p:sp>
        <p:nvSpPr>
          <p:cNvPr id="1048877" name=""/>
          <p:cNvSpPr/>
          <p:nvPr>
            <p:ph sz="full" idx="1"/>
          </p:nvPr>
        </p:nvSpPr>
        <p:spPr>
          <a:xfrm rot="0">
            <a:off x="457200" y="457200"/>
            <a:ext cx="8229600" cy="55927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Causes:</a:t>
            </a:r>
          </a:p>
          <a:p>
            <a:pPr algn="l" eaLnBrk="1" fontAlgn="base" hangingPunct="1" indent="-342900" latinLnBrk="1" lvl="0" marL="342900">
              <a:lnSpc>
                <a:spcPct val="100000"/>
              </a:lnSpc>
              <a:spcBef>
                <a:spcPct val="20000"/>
              </a:spcBef>
              <a:spcAft>
                <a:spcPct val="0"/>
              </a:spcAft>
              <a:buSzPct val="100000"/>
              <a:buFontTx/>
              <a:buNone/>
            </a:pPr>
            <a:r>
              <a:rPr altLang="en-US" baseline="0" lang="en-US" u="none">
                <a:solidFill>
                  <a:srgbClr val="000000"/>
                </a:solidFill>
                <a:latin typeface="Times New Roman" pitchFamily="18" charset="0"/>
                <a:ea typeface="Times New Roman" pitchFamily="18" charset="0"/>
                <a:sym typeface="Arial" pitchFamily="0" charset="0"/>
              </a:rPr>
              <a:t>Repeated episodes of;</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acute glomerulonephritis,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hypertensive nephrosclerosis,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hyperlipidemia,</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chronic tubulointerstitial injury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hemodynamically mediated glomerular sclerosis. </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78"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94</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showMasterSp="1">
  <p:cSld>
    <p:spTree>
      <p:nvGrpSpPr>
        <p:cNvPr id="423" name=""/>
        <p:cNvGrpSpPr/>
        <p:nvPr/>
      </p:nvGrpSpPr>
      <p:grpSpPr>
        <a:xfrm rot="0">
          <a:off x="0" y="0"/>
          <a:ext cx="0" cy="0"/>
          <a:chOff x="0" y="0"/>
          <a:chExt cx="0" cy="0"/>
        </a:xfrm>
      </p:grpSpPr>
      <p:sp>
        <p:nvSpPr>
          <p:cNvPr id="1048879"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80" name=""/>
          <p:cNvSpPr/>
          <p:nvPr>
            <p:ph sz="full" idx="1"/>
          </p:nvPr>
        </p:nvSpPr>
        <p:spPr>
          <a:xfrm rot="0">
            <a:off x="457200" y="381000"/>
            <a:ext cx="8229600" cy="57451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90000"/>
              </a:lnSpc>
              <a:spcBef>
                <a:spcPct val="0"/>
              </a:spcBef>
              <a:spcAft>
                <a:spcPct val="0"/>
              </a:spcAft>
              <a:buSzPct val="100000"/>
              <a:buFontTx/>
              <a:buNone/>
            </a:pPr>
            <a:r>
              <a:rPr altLang="en-US" baseline="0" b="1" sz="3300" lang="en-US" u="none">
                <a:solidFill>
                  <a:srgbClr val="000000"/>
                </a:solidFill>
                <a:latin typeface="Times New Roman" pitchFamily="18" charset="0"/>
                <a:ea typeface="Times New Roman" pitchFamily="18" charset="0"/>
                <a:sym typeface="Arial" pitchFamily="0" charset="0"/>
              </a:rPr>
              <a:t>Pathophysiology:</a:t>
            </a:r>
          </a:p>
          <a:p>
            <a:pPr algn="l" eaLnBrk="1" fontAlgn="base" hangingPunct="1" indent="-342900" latinLnBrk="1" lvl="0" marL="342900">
              <a:lnSpc>
                <a:spcPct val="90000"/>
              </a:lnSpc>
              <a:spcBef>
                <a:spcPct val="0"/>
              </a:spcBef>
              <a:spcAft>
                <a:spcPct val="0"/>
              </a:spcAft>
              <a:buSzPct val="100000"/>
              <a:buFontTx/>
              <a:buNone/>
            </a:pPr>
            <a:r>
              <a:rPr altLang="en-US" baseline="0" sz="3000" lang="en-US" u="none">
                <a:solidFill>
                  <a:srgbClr val="000000"/>
                </a:solidFill>
                <a:latin typeface="Times New Roman" pitchFamily="18" charset="0"/>
                <a:ea typeface="Times New Roman" pitchFamily="18" charset="0"/>
                <a:sym typeface="Arial" pitchFamily="0" charset="0"/>
              </a:rPr>
              <a:t> </a:t>
            </a:r>
            <a:r>
              <a:rPr altLang="en-US" baseline="0" sz="2600" lang="en-US" u="none">
                <a:solidFill>
                  <a:srgbClr val="000000"/>
                </a:solidFill>
                <a:latin typeface="Times New Roman" pitchFamily="18" charset="0"/>
                <a:ea typeface="Times New Roman" pitchFamily="18" charset="0"/>
                <a:sym typeface="Arial" pitchFamily="0" charset="0"/>
              </a:rPr>
              <a:t>The kidneys are reduced to:</a:t>
            </a:r>
          </a:p>
          <a:p>
            <a:pPr algn="l" eaLnBrk="1" fontAlgn="base" hangingPunct="1" indent="-285750" lvl="1" marL="74295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1/5</a:t>
            </a:r>
            <a:r>
              <a:rPr altLang="en-US" baseline="30000" lang="en-US" u="none">
                <a:solidFill>
                  <a:srgbClr val="000000"/>
                </a:solidFill>
                <a:latin typeface="Times New Roman" pitchFamily="18" charset="0"/>
                <a:ea typeface="Times New Roman" pitchFamily="18" charset="0"/>
                <a:sym typeface="Arial" pitchFamily="0" charset="0"/>
              </a:rPr>
              <a:t>th</a:t>
            </a:r>
            <a:r>
              <a:rPr altLang="en-US" baseline="0" lang="en-US" u="none">
                <a:solidFill>
                  <a:srgbClr val="000000"/>
                </a:solidFill>
                <a:latin typeface="Times New Roman" pitchFamily="18" charset="0"/>
                <a:ea typeface="Times New Roman" pitchFamily="18" charset="0"/>
                <a:sym typeface="Arial" pitchFamily="0" charset="0"/>
              </a:rPr>
              <a:t>  their normal size (consisting largely of fibrous tissue).</a:t>
            </a:r>
          </a:p>
          <a:p>
            <a:pPr algn="l" eaLnBrk="1" fontAlgn="base" hangingPunct="1" indent="-285750" lvl="1" marL="74295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The cortex shrinks to a layer 1 to 2 mm thick or less.</a:t>
            </a:r>
          </a:p>
          <a:p>
            <a:pPr algn="l" eaLnBrk="1" fontAlgn="base" hangingPunct="1" indent="-285750" lvl="1" marL="74295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Bands of scar tissue distort the remaining cortex, making the surface of the kidney rough and irregular.</a:t>
            </a:r>
          </a:p>
          <a:p>
            <a:pPr algn="l" eaLnBrk="1" fontAlgn="base" hangingPunct="1" indent="-285750" lvl="1" marL="74295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Numerous glomeruli and their tubules become scarred</a:t>
            </a:r>
          </a:p>
          <a:p>
            <a:pPr algn="l" eaLnBrk="1" fontAlgn="base" hangingPunct="1" indent="-285750" lvl="1" marL="74295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Thickening of  the branches of the renal artery </a:t>
            </a:r>
          </a:p>
          <a:p>
            <a:pPr algn="l" eaLnBrk="1" fontAlgn="base" hangingPunct="1" indent="-285750" lvl="1" marL="742950">
              <a:lnSpc>
                <a:spcPct val="9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Severe glomerular damage that results in ESRD (End stage Renal disease).</a:t>
            </a:r>
          </a:p>
          <a:p>
            <a:pPr algn="l" eaLnBrk="1" fontAlgn="base" hangingPunct="1" indent="-342900" lvl="0" marL="342900">
              <a:lnSpc>
                <a:spcPct val="90000"/>
              </a:lnSpc>
              <a:spcBef>
                <a:spcPct val="0"/>
              </a:spcBef>
              <a:spcAft>
                <a:spcPct val="0"/>
              </a:spcAft>
              <a:buSzPct val="100000"/>
              <a:buFontTx/>
              <a:buChar char="•"/>
            </a:pPr>
            <a:endParaRPr altLang="en-US" baseline="0" sz="2600" lang="en-US" u="none">
              <a:solidFill>
                <a:srgbClr val="000000"/>
              </a:solidFill>
              <a:latin typeface="Arial" pitchFamily="0" charset="0"/>
              <a:ea typeface="宋体" pitchFamily="0" charset="-122"/>
              <a:sym typeface="Arial" pitchFamily="0" charset="0"/>
            </a:endParaRPr>
          </a:p>
          <a:p>
            <a:pPr algn="l" eaLnBrk="1" fontAlgn="base" hangingPunct="1" indent="-342900" lvl="0" marL="342900">
              <a:lnSpc>
                <a:spcPct val="90000"/>
              </a:lnSpc>
              <a:spcBef>
                <a:spcPct val="20000"/>
              </a:spcBef>
              <a:spcAft>
                <a:spcPct val="0"/>
              </a:spcAft>
              <a:buSzPct val="100000"/>
              <a:buFontTx/>
              <a:buChar char="•"/>
            </a:pPr>
            <a:endParaRPr altLang="en-US" baseline="0" sz="3000" lang="en-US" u="none">
              <a:solidFill>
                <a:srgbClr val="000000"/>
              </a:solidFill>
              <a:latin typeface="Arial" pitchFamily="0" charset="0"/>
              <a:ea typeface="宋体" pitchFamily="0" charset="-122"/>
              <a:sym typeface="Arial" pitchFamily="0" charset="0"/>
            </a:endParaRPr>
          </a:p>
        </p:txBody>
      </p:sp>
      <p:sp>
        <p:nvSpPr>
          <p:cNvPr id="1048881"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95</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MasterSp="1">
  <p:cSld>
    <p:spTree>
      <p:nvGrpSpPr>
        <p:cNvPr id="424" name=""/>
        <p:cNvGrpSpPr/>
        <p:nvPr/>
      </p:nvGrpSpPr>
      <p:grpSpPr>
        <a:xfrm rot="0">
          <a:off x="0" y="0"/>
          <a:ext cx="0" cy="0"/>
          <a:chOff x="0" y="0"/>
          <a:chExt cx="0" cy="0"/>
        </a:xfrm>
      </p:grpSpPr>
      <p:sp>
        <p:nvSpPr>
          <p:cNvPr id="1048882" name=""/>
          <p:cNvSpPr/>
          <p:nvPr>
            <p:ph sz="full" idx="1"/>
          </p:nvPr>
        </p:nvSpPr>
        <p:spPr>
          <a:xfrm rot="0">
            <a:off x="304800" y="82550"/>
            <a:ext cx="8534400" cy="64008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sz="3600" lang="en-US" u="none">
                <a:solidFill>
                  <a:srgbClr val="000000"/>
                </a:solidFill>
                <a:latin typeface="Times New Roman" pitchFamily="18" charset="0"/>
                <a:ea typeface="Times New Roman" pitchFamily="18" charset="0"/>
                <a:sym typeface="Arial" pitchFamily="0" charset="0"/>
              </a:rPr>
              <a:t>Clinical features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Varied including:</a:t>
            </a:r>
          </a:p>
          <a:p>
            <a:pPr algn="l" fontAlgn="base" indent="-285750" lvl="1" marL="742950">
              <a:lnSpc>
                <a:spcPct val="100000"/>
              </a:lnSpc>
              <a:spcBef>
                <a:spcPct val="0"/>
              </a:spcBef>
              <a:spcAft>
                <a:spcPct val="0"/>
              </a:spcAft>
              <a:buSzPct val="100000"/>
              <a:buFont typeface="Wingdings" pitchFamily="2" charset="2"/>
              <a:buChar char="Ø"/>
            </a:pPr>
            <a:r>
              <a:rPr altLang="en-US" baseline="0" sz="3000" lang="en-US" u="none">
                <a:solidFill>
                  <a:srgbClr val="000000"/>
                </a:solidFill>
                <a:latin typeface="Times New Roman" pitchFamily="18" charset="0"/>
                <a:ea typeface="Times New Roman" pitchFamily="18" charset="0"/>
                <a:sym typeface="Arial" pitchFamily="0" charset="0"/>
              </a:rPr>
              <a:t>severe disease may have no symptoms for many years.</a:t>
            </a:r>
          </a:p>
          <a:p>
            <a:pPr algn="l" fontAlgn="base" indent="-285750" lvl="1" marL="742950">
              <a:lnSpc>
                <a:spcPct val="100000"/>
              </a:lnSpc>
              <a:spcBef>
                <a:spcPct val="0"/>
              </a:spcBef>
              <a:spcAft>
                <a:spcPct val="0"/>
              </a:spcAft>
              <a:buSzPct val="100000"/>
              <a:buFont typeface="Wingdings" pitchFamily="2" charset="2"/>
              <a:buChar char="Ø"/>
            </a:pPr>
            <a:r>
              <a:rPr altLang="en-US" baseline="0" sz="3000" lang="en-US" u="none">
                <a:solidFill>
                  <a:srgbClr val="000000"/>
                </a:solidFill>
                <a:latin typeface="Times New Roman" pitchFamily="18" charset="0"/>
                <a:ea typeface="Times New Roman" pitchFamily="18" charset="0"/>
                <a:sym typeface="Arial" pitchFamily="0" charset="0"/>
              </a:rPr>
              <a:t>Discovery with hypertension or elevated BUN and serum creatinine levels are detected.</a:t>
            </a:r>
          </a:p>
          <a:p>
            <a:pPr algn="l" fontAlgn="base" indent="-285750" lvl="1" marL="742950">
              <a:lnSpc>
                <a:spcPct val="100000"/>
              </a:lnSpc>
              <a:spcBef>
                <a:spcPct val="0"/>
              </a:spcBef>
              <a:spcAft>
                <a:spcPct val="0"/>
              </a:spcAft>
              <a:buSzPct val="100000"/>
              <a:buFont typeface="Wingdings" pitchFamily="2" charset="2"/>
              <a:buChar char="Ø"/>
            </a:pPr>
            <a:r>
              <a:rPr altLang="en-US" baseline="0" sz="3000" lang="en-US" u="none">
                <a:solidFill>
                  <a:srgbClr val="000000"/>
                </a:solidFill>
                <a:latin typeface="Times New Roman" pitchFamily="18" charset="0"/>
                <a:ea typeface="Times New Roman" pitchFamily="18" charset="0"/>
                <a:sym typeface="Arial" pitchFamily="0" charset="0"/>
              </a:rPr>
              <a:t> During a routine eye examination when vascular changes or retinal hemorrhages are found.</a:t>
            </a:r>
          </a:p>
          <a:p>
            <a:pPr algn="l" fontAlgn="base" indent="-285750" lvl="1" marL="742950">
              <a:lnSpc>
                <a:spcPct val="100000"/>
              </a:lnSpc>
              <a:spcBef>
                <a:spcPct val="0"/>
              </a:spcBef>
              <a:spcAft>
                <a:spcPct val="0"/>
              </a:spcAft>
              <a:buSzPct val="100000"/>
              <a:buFont typeface="Wingdings" pitchFamily="2" charset="2"/>
              <a:buChar char="Ø"/>
            </a:pPr>
            <a:r>
              <a:rPr altLang="en-US" baseline="0" sz="3000" lang="en-US" u="none">
                <a:solidFill>
                  <a:srgbClr val="000000"/>
                </a:solidFill>
                <a:latin typeface="Times New Roman" pitchFamily="18" charset="0"/>
                <a:ea typeface="Times New Roman" pitchFamily="18" charset="0"/>
                <a:sym typeface="Arial" pitchFamily="0" charset="0"/>
              </a:rPr>
              <a:t> sudden, severe nosebleed, a stroke or seizure</a:t>
            </a:r>
          </a:p>
          <a:p>
            <a:pPr algn="l" fontAlgn="base" indent="-285750" lvl="1" marL="742950">
              <a:lnSpc>
                <a:spcPct val="100000"/>
              </a:lnSpc>
              <a:spcBef>
                <a:spcPct val="20000"/>
              </a:spcBef>
              <a:spcAft>
                <a:spcPct val="0"/>
              </a:spcAft>
              <a:buSzPct val="100000"/>
              <a:buFont typeface="Wingdings" pitchFamily="2" charset="2"/>
              <a:buChar char="Ø"/>
            </a:pPr>
            <a:r>
              <a:rPr altLang="en-US" baseline="0" sz="3000" lang="en-US" u="none">
                <a:solidFill>
                  <a:srgbClr val="000000"/>
                </a:solidFill>
                <a:latin typeface="Times New Roman" pitchFamily="18" charset="0"/>
                <a:ea typeface="Times New Roman" pitchFamily="18" charset="0"/>
                <a:sym typeface="Arial" pitchFamily="0" charset="0"/>
              </a:rPr>
              <a:t>Signs And Symptoms of Heart Failure May Be Present.</a:t>
            </a:r>
          </a:p>
          <a:p>
            <a:pPr algn="l" fontAlgn="base" indent="-285750" lvl="1" marL="742950">
              <a:lnSpc>
                <a:spcPct val="100000"/>
              </a:lnSpc>
              <a:spcBef>
                <a:spcPct val="20000"/>
              </a:spcBef>
              <a:spcAft>
                <a:spcPct val="0"/>
              </a:spcAft>
              <a:buSzPct val="100000"/>
              <a:buFont typeface="Wingdings" pitchFamily="2" charset="2"/>
              <a:buChar char="Ø"/>
            </a:pPr>
            <a:r>
              <a:rPr altLang="en-US" baseline="0" sz="3000" lang="en-US" u="none">
                <a:solidFill>
                  <a:srgbClr val="000000"/>
                </a:solidFill>
                <a:latin typeface="Times New Roman" pitchFamily="18" charset="0"/>
                <a:ea typeface="Times New Roman" pitchFamily="18" charset="0"/>
                <a:sym typeface="Arial" pitchFamily="0" charset="0"/>
              </a:rPr>
              <a:t> Signs Of Neurologic  And Pulmonary Complications</a:t>
            </a:r>
          </a:p>
          <a:p>
            <a:pPr algn="l" eaLnBrk="1" fontAlgn="base" hangingPunct="1" indent="-342900" latinLnBrk="1" lvl="0" marL="34290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83"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96</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MasterSp="1">
  <p:cSld>
    <p:spTree>
      <p:nvGrpSpPr>
        <p:cNvPr id="425" name=""/>
        <p:cNvGrpSpPr/>
        <p:nvPr/>
      </p:nvGrpSpPr>
      <p:grpSpPr>
        <a:xfrm rot="0">
          <a:off x="0" y="0"/>
          <a:ext cx="0" cy="0"/>
          <a:chOff x="0" y="0"/>
          <a:chExt cx="0" cy="0"/>
        </a:xfrm>
      </p:grpSpPr>
      <p:sp>
        <p:nvSpPr>
          <p:cNvPr id="1048884"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85" name=""/>
          <p:cNvSpPr/>
          <p:nvPr>
            <p:ph sz="full" idx="1"/>
          </p:nvPr>
        </p:nvSpPr>
        <p:spPr>
          <a:xfrm rot="0">
            <a:off x="457200" y="609600"/>
            <a:ext cx="8229600" cy="5516562"/>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Some pts-feet are slightly swollen at night.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Most patients also have general symptoms, such as:</a:t>
            </a:r>
          </a:p>
          <a:p>
            <a:pPr algn="l" fontAlgn="base" indent="-285750" lvl="1" marL="742950">
              <a:lnSpc>
                <a:spcPct val="100000"/>
              </a:lnSpc>
              <a:spcBef>
                <a:spcPct val="20000"/>
              </a:spcBef>
              <a:spcAft>
                <a:spcPct val="0"/>
              </a:spcAft>
              <a:buSzPct val="100000"/>
              <a:buFont typeface="Wingdings" pitchFamily="2" charset="2"/>
              <a:buChar char="Ø"/>
            </a:pPr>
            <a:r>
              <a:rPr altLang="en-US" baseline="0" sz="3200" lang="en-US" u="none">
                <a:solidFill>
                  <a:srgbClr val="000000"/>
                </a:solidFill>
                <a:latin typeface="Times New Roman" pitchFamily="18" charset="0"/>
                <a:ea typeface="Times New Roman" pitchFamily="18" charset="0"/>
                <a:sym typeface="Arial" pitchFamily="0" charset="0"/>
              </a:rPr>
              <a:t>loss of weight and strength</a:t>
            </a:r>
          </a:p>
          <a:p>
            <a:pPr algn="l" fontAlgn="base" indent="-285750" lvl="1" marL="742950">
              <a:lnSpc>
                <a:spcPct val="100000"/>
              </a:lnSpc>
              <a:spcBef>
                <a:spcPct val="20000"/>
              </a:spcBef>
              <a:spcAft>
                <a:spcPct val="0"/>
              </a:spcAft>
              <a:buSzPct val="100000"/>
              <a:buFont typeface="Wingdings" pitchFamily="2" charset="2"/>
              <a:buChar char="Ø"/>
            </a:pPr>
            <a:r>
              <a:rPr altLang="en-US" baseline="0" sz="3200" lang="en-US" u="none">
                <a:solidFill>
                  <a:srgbClr val="000000"/>
                </a:solidFill>
                <a:latin typeface="Times New Roman" pitchFamily="18" charset="0"/>
                <a:ea typeface="Times New Roman" pitchFamily="18" charset="0"/>
                <a:sym typeface="Arial" pitchFamily="0" charset="0"/>
              </a:rPr>
              <a:t>increasing irritability</a:t>
            </a:r>
          </a:p>
          <a:p>
            <a:pPr algn="l" fontAlgn="base" indent="-285750" lvl="1" marL="742950">
              <a:lnSpc>
                <a:spcPct val="100000"/>
              </a:lnSpc>
              <a:spcBef>
                <a:spcPct val="20000"/>
              </a:spcBef>
              <a:spcAft>
                <a:spcPct val="0"/>
              </a:spcAft>
              <a:buSzPct val="100000"/>
              <a:buFont typeface="Wingdings" pitchFamily="2" charset="2"/>
              <a:buChar char="Ø"/>
            </a:pPr>
            <a:r>
              <a:rPr altLang="en-US" baseline="0" sz="3200" lang="en-US" u="none">
                <a:solidFill>
                  <a:srgbClr val="000000"/>
                </a:solidFill>
                <a:latin typeface="Times New Roman" pitchFamily="18" charset="0"/>
                <a:ea typeface="Times New Roman" pitchFamily="18" charset="0"/>
                <a:sym typeface="Arial" pitchFamily="0" charset="0"/>
              </a:rPr>
              <a:t>an increased need to urinate at night (nocturia).</a:t>
            </a:r>
          </a:p>
          <a:p>
            <a:pPr algn="l" fontAlgn="base" indent="-285750" lvl="1" marL="742950">
              <a:lnSpc>
                <a:spcPct val="100000"/>
              </a:lnSpc>
              <a:spcBef>
                <a:spcPct val="20000"/>
              </a:spcBef>
              <a:spcAft>
                <a:spcPct val="0"/>
              </a:spcAft>
              <a:buSzPct val="100000"/>
              <a:buFont typeface="Wingdings" pitchFamily="2" charset="2"/>
              <a:buChar char="Ø"/>
            </a:pPr>
            <a:r>
              <a:rPr altLang="en-US" baseline="0" sz="3200" lang="en-US" u="none">
                <a:solidFill>
                  <a:srgbClr val="000000"/>
                </a:solidFill>
                <a:latin typeface="Times New Roman" pitchFamily="18" charset="0"/>
                <a:ea typeface="Times New Roman" pitchFamily="18" charset="0"/>
                <a:sym typeface="Arial" pitchFamily="0" charset="0"/>
              </a:rPr>
              <a:t> Headaches, dizziness and digestive disturbances</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86"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97</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1">
  <p:cSld>
    <p:spTree>
      <p:nvGrpSpPr>
        <p:cNvPr id="426" name=""/>
        <p:cNvGrpSpPr/>
        <p:nvPr/>
      </p:nvGrpSpPr>
      <p:grpSpPr>
        <a:xfrm rot="0">
          <a:off x="0" y="0"/>
          <a:ext cx="0" cy="0"/>
          <a:chOff x="0" y="0"/>
          <a:chExt cx="0" cy="0"/>
        </a:xfrm>
      </p:grpSpPr>
      <p:sp>
        <p:nvSpPr>
          <p:cNvPr id="1048887"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88" name=""/>
          <p:cNvSpPr/>
          <p:nvPr>
            <p:ph sz="full" idx="1"/>
          </p:nvPr>
        </p:nvSpPr>
        <p:spPr>
          <a:xfrm rot="0">
            <a:off x="228600" y="228600"/>
            <a:ext cx="8686800" cy="64770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2000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Signs and symptoms of renal insufficiency and chronic renal failure may develop.</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Poor nourishment  with</a:t>
            </a:r>
            <a:r>
              <a:rPr altLang="en-US" baseline="0" b="1" lang="en-US" u="none">
                <a:solidFill>
                  <a:srgbClr val="000000"/>
                </a:solidFill>
                <a:latin typeface="Times New Roman" pitchFamily="18" charset="0"/>
                <a:ea typeface="Times New Roman" pitchFamily="18" charset="0"/>
                <a:sym typeface="Arial" pitchFamily="0" charset="0"/>
              </a:rPr>
              <a:t> yellow-gray </a:t>
            </a:r>
            <a:r>
              <a:rPr altLang="en-US" baseline="0" lang="en-US" u="none">
                <a:solidFill>
                  <a:srgbClr val="000000"/>
                </a:solidFill>
                <a:latin typeface="Times New Roman" pitchFamily="18" charset="0"/>
                <a:ea typeface="Times New Roman" pitchFamily="18" charset="0"/>
                <a:sym typeface="Arial" pitchFamily="0" charset="0"/>
              </a:rPr>
              <a:t>pigmentation of the skin</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Periorbital and peripheral (dependent)edema.</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Blood pressure may be normal or severely elevated.</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Retinal hemorrhage, </a:t>
            </a:r>
          </a:p>
          <a:p>
            <a:pPr algn="l" eaLnBrk="1" fontAlgn="base" hangingPunct="1" indent="-342900" lvl="0" marL="342900">
              <a:lnSpc>
                <a:spcPct val="100000"/>
              </a:lnSpc>
              <a:spcBef>
                <a:spcPct val="2000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Anaemia</a:t>
            </a: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89"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98</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MasterSp="1">
  <p:cSld>
    <p:spTree>
      <p:nvGrpSpPr>
        <p:cNvPr id="427" name=""/>
        <p:cNvGrpSpPr/>
        <p:nvPr/>
      </p:nvGrpSpPr>
      <p:grpSpPr>
        <a:xfrm rot="0">
          <a:off x="0" y="0"/>
          <a:ext cx="0" cy="0"/>
          <a:chOff x="0" y="0"/>
          <a:chExt cx="0" cy="0"/>
        </a:xfrm>
      </p:grpSpPr>
      <p:sp>
        <p:nvSpPr>
          <p:cNvPr id="1048890" name=""/>
          <p:cNvSpPr/>
          <p:nvPr>
            <p:ph type="title" sz="full" idx="0"/>
          </p:nvPr>
        </p:nvSpPr>
        <p:spPr>
          <a:xfrm rot="0">
            <a:off x="457200" y="274637"/>
            <a:ext cx="8229600" cy="1143000"/>
          </a:xfrm>
          <a:prstGeom prst="rect"/>
          <a:noFill/>
          <a:ln>
            <a:noFill/>
          </a:ln>
        </p:spPr>
        <p:txBody>
          <a:bodyPr anchor="ctr" bIns="45720" lIns="91440" rIns="91440" tIns="45720" vert="horz"/>
          <a:lstStyle>
            <a:lvl1pPr algn="ctr" eaLnBrk="1" fontAlgn="base" hangingPunct="1" indent="0" marL="0">
              <a:spcBef>
                <a:spcPct val="0"/>
              </a:spcBef>
              <a:spcAft>
                <a:spcPct val="0"/>
              </a:spcAft>
              <a:buFontTx/>
              <a:buNone/>
              <a:defRPr b="0" sz="4400">
                <a:solidFill>
                  <a:srgbClr val="000000"/>
                </a:solidFill>
                <a:latin typeface="Calibri Light" pitchFamily="0" charset="1"/>
                <a:ea typeface="宋体" pitchFamily="0" charset="-122"/>
              </a:defRPr>
            </a:lvl1pPr>
            <a:lvl2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2pPr>
            <a:lvl3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3pPr>
            <a:lvl4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4pPr>
            <a:lvl5pPr algn="ctr" eaLnBrk="1" fontAlgn="base" hangingPunct="1" indent="0" marL="0">
              <a:spcBef>
                <a:spcPct val="0"/>
              </a:spcBef>
              <a:spcAft>
                <a:spcPct val="0"/>
              </a:spcAft>
              <a:buFontTx/>
              <a:buNone/>
              <a:defRPr b="0" sz="4400">
                <a:solidFill>
                  <a:srgbClr val="000000"/>
                </a:solidFill>
                <a:latin typeface="Arial" pitchFamily="0" charset="0"/>
                <a:ea typeface="宋体" pitchFamily="0" charset="-122"/>
              </a:defRPr>
            </a:lvl5pPr>
          </a:lstStyle>
          <a:p>
            <a:pPr algn="ctr" eaLnBrk="1" fontAlgn="base" hangingPunct="1" indent="0" latinLnBrk="1" lvl="0" marL="0">
              <a:lnSpc>
                <a:spcPct val="100000"/>
              </a:lnSpc>
              <a:spcBef>
                <a:spcPct val="0"/>
              </a:spcBef>
              <a:spcAft>
                <a:spcPct val="0"/>
              </a:spcAft>
              <a:buFontTx/>
              <a:buNone/>
            </a:pPr>
            <a:r>
              <a:rPr altLang="en-US" baseline="0" lang="en-US" u="none">
                <a:solidFill>
                  <a:srgbClr val="000000"/>
                </a:solidFill>
                <a:latin typeface="Arial" pitchFamily="0" charset="0"/>
                <a:ea typeface="宋体" pitchFamily="0" charset="-122"/>
                <a:sym typeface="Arial" pitchFamily="0" charset="0"/>
              </a:rPr>
              <a:t>.</a:t>
            </a:r>
          </a:p>
        </p:txBody>
      </p:sp>
      <p:sp>
        <p:nvSpPr>
          <p:cNvPr id="1048891" name=""/>
          <p:cNvSpPr/>
          <p:nvPr>
            <p:ph sz="full" idx="1"/>
          </p:nvPr>
        </p:nvSpPr>
        <p:spPr>
          <a:xfrm rot="0">
            <a:off x="152400" y="381000"/>
            <a:ext cx="8839200" cy="6324600"/>
          </a:xfrm>
          <a:prstGeom prst="rect"/>
          <a:noFill/>
          <a:ln>
            <a:noFill/>
          </a:ln>
        </p:spPr>
        <p:txBody>
          <a:bodyPr anchor="t" bIns="45720" lIns="91440" rIns="91440" tIns="45720" vert="horz"/>
          <a:lstStyle>
            <a:lvl1pPr algn="l" eaLnBrk="1" fontAlgn="base" hangingPunct="1" indent="-342900" marL="342900">
              <a:spcBef>
                <a:spcPct val="20000"/>
              </a:spcBef>
              <a:spcAft>
                <a:spcPct val="0"/>
              </a:spcAft>
              <a:buFontTx/>
              <a:buChar char="•"/>
              <a:defRPr b="0" sz="3200">
                <a:solidFill>
                  <a:srgbClr val="000000"/>
                </a:solidFill>
                <a:latin typeface="Calibri" pitchFamily="0" charset="1"/>
                <a:ea typeface="宋体" pitchFamily="0" charset="-122"/>
              </a:defRPr>
            </a:lvl1pPr>
            <a:lvl2pPr algn="l" eaLnBrk="1" fontAlgn="base" hangingPunct="1" indent="-285750" marL="742950">
              <a:spcBef>
                <a:spcPct val="20000"/>
              </a:spcBef>
              <a:spcAft>
                <a:spcPct val="0"/>
              </a:spcAft>
              <a:buFontTx/>
              <a:buChar char="–"/>
              <a:defRPr b="0" sz="2800">
                <a:solidFill>
                  <a:srgbClr val="000000"/>
                </a:solidFill>
                <a:latin typeface="Calibri" pitchFamily="0" charset="1"/>
                <a:ea typeface="宋体" pitchFamily="0" charset="-122"/>
              </a:defRPr>
            </a:lvl2pPr>
            <a:lvl3pPr algn="l" eaLnBrk="1" fontAlgn="base" hangingPunct="1" indent="-228600" marL="1143000">
              <a:spcBef>
                <a:spcPct val="20000"/>
              </a:spcBef>
              <a:spcAft>
                <a:spcPct val="0"/>
              </a:spcAft>
              <a:buFontTx/>
              <a:buChar char="•"/>
              <a:defRPr b="0" sz="2400">
                <a:solidFill>
                  <a:srgbClr val="000000"/>
                </a:solidFill>
                <a:latin typeface="Calibri" pitchFamily="0" charset="1"/>
                <a:ea typeface="宋体" pitchFamily="0" charset="-122"/>
              </a:defRPr>
            </a:lvl3pPr>
            <a:lvl4pPr algn="l" eaLnBrk="1" fontAlgn="base" hangingPunct="1" indent="-228600" marL="1600200">
              <a:spcBef>
                <a:spcPct val="20000"/>
              </a:spcBef>
              <a:spcAft>
                <a:spcPct val="0"/>
              </a:spcAft>
              <a:buFontTx/>
              <a:buChar char="–"/>
              <a:defRPr b="0" sz="2000">
                <a:solidFill>
                  <a:srgbClr val="000000"/>
                </a:solidFill>
                <a:latin typeface="Calibri" pitchFamily="0" charset="1"/>
                <a:ea typeface="宋体" pitchFamily="0" charset="-122"/>
              </a:defRPr>
            </a:lvl4pPr>
            <a:lvl5pPr algn="l" eaLnBrk="1" fontAlgn="base" hangingPunct="1" indent="-228600" marL="2057400">
              <a:spcBef>
                <a:spcPct val="20000"/>
              </a:spcBef>
              <a:spcAft>
                <a:spcPct val="0"/>
              </a:spcAft>
              <a:buFontTx/>
              <a:buChar char="»"/>
              <a:defRPr b="0" sz="2000">
                <a:solidFill>
                  <a:srgbClr val="000000"/>
                </a:solidFill>
                <a:latin typeface="Calibri" pitchFamily="0" charset="1"/>
                <a:ea typeface="宋体" pitchFamily="0" charset="-122"/>
              </a:defRPr>
            </a:lvl5pPr>
          </a:lstStyle>
          <a:p>
            <a:pPr algn="l" eaLnBrk="1" fontAlgn="base" hangingPunct="1" indent="-342900" latinLnBrk="1" lvl="0" marL="342900">
              <a:lnSpc>
                <a:spcPct val="100000"/>
              </a:lnSpc>
              <a:spcBef>
                <a:spcPct val="0"/>
              </a:spcBef>
              <a:spcAft>
                <a:spcPct val="0"/>
              </a:spcAft>
              <a:buSzPct val="100000"/>
              <a:buFontTx/>
              <a:buNone/>
            </a:pPr>
            <a:r>
              <a:rPr altLang="en-US" baseline="0" b="1" lang="en-US" u="none">
                <a:solidFill>
                  <a:srgbClr val="000000"/>
                </a:solidFill>
                <a:latin typeface="Times New Roman" pitchFamily="18" charset="0"/>
                <a:ea typeface="Times New Roman" pitchFamily="18" charset="0"/>
                <a:sym typeface="Arial" pitchFamily="0" charset="0"/>
              </a:rPr>
              <a:t>Diagnostics tests include;</a:t>
            </a:r>
          </a:p>
          <a:p>
            <a:pPr algn="l" eaLnBrk="1" fontAlgn="base" hangingPunct="1" indent="-342900" latinLnBrk="1" lvl="0" marL="342900">
              <a:lnSpc>
                <a:spcPct val="100000"/>
              </a:lnSpc>
              <a:spcBef>
                <a:spcPct val="0"/>
              </a:spcBef>
              <a:spcAft>
                <a:spcPct val="0"/>
              </a:spcAft>
              <a:buSzPct val="100000"/>
              <a:buFontTx/>
              <a:buNone/>
            </a:pPr>
            <a:endParaRPr altLang="en-US" baseline="0" b="1"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Urinalysis</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Ultrasound and CT scan</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Chest x-rays - cardiac enlargement and pulmonary edema</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ECG-cardiac changes with signs of electrolyte disturbances…</a:t>
            </a:r>
            <a:r>
              <a:rPr altLang="en-US" baseline="0" b="1" lang="en-US" u="none">
                <a:solidFill>
                  <a:srgbClr val="000000"/>
                </a:solidFill>
                <a:latin typeface="Times New Roman" pitchFamily="18" charset="0"/>
                <a:ea typeface="Times New Roman" pitchFamily="18" charset="0"/>
                <a:sym typeface="Arial" pitchFamily="0" charset="0"/>
              </a:rPr>
              <a:t>tall T wave </a:t>
            </a:r>
            <a:r>
              <a:rPr altLang="en-US" baseline="0" lang="en-US" u="none">
                <a:solidFill>
                  <a:srgbClr val="000000"/>
                </a:solidFill>
                <a:latin typeface="Times New Roman" pitchFamily="18" charset="0"/>
                <a:ea typeface="Times New Roman" pitchFamily="18" charset="0"/>
                <a:sym typeface="Arial" pitchFamily="0" charset="0"/>
              </a:rPr>
              <a:t>associated with hyperkalemia</a:t>
            </a:r>
          </a:p>
          <a:p>
            <a:pPr algn="l" eaLnBrk="1" fontAlgn="base" hangingPunct="1" indent="-342900" lvl="0" marL="342900">
              <a:lnSpc>
                <a:spcPct val="100000"/>
              </a:lnSpc>
              <a:spcBef>
                <a:spcPct val="0"/>
              </a:spcBef>
              <a:spcAft>
                <a:spcPct val="0"/>
              </a:spcAft>
              <a:buSzPct val="100000"/>
              <a:buFontTx/>
              <a:buChar char="•"/>
            </a:pPr>
            <a:r>
              <a:rPr altLang="en-US" baseline="0" lang="en-US" u="none">
                <a:solidFill>
                  <a:srgbClr val="000000"/>
                </a:solidFill>
                <a:latin typeface="Times New Roman" pitchFamily="18" charset="0"/>
                <a:ea typeface="Times New Roman" pitchFamily="18" charset="0"/>
                <a:sym typeface="Arial" pitchFamily="0" charset="0"/>
              </a:rPr>
              <a:t>Renal biopsy identifies the cause and nature of GN</a:t>
            </a:r>
          </a:p>
          <a:p>
            <a:pPr algn="l" eaLnBrk="1" fontAlgn="base" hangingPunct="1" indent="-342900" latinLnBrk="1" lvl="0" marL="342900">
              <a:lnSpc>
                <a:spcPct val="100000"/>
              </a:lnSpc>
              <a:spcBef>
                <a:spcPct val="0"/>
              </a:spcBef>
              <a:spcAft>
                <a:spcPct val="0"/>
              </a:spcAft>
              <a:buSzPct val="100000"/>
              <a:buFontTx/>
              <a:buNone/>
            </a:pPr>
            <a:endParaRPr altLang="en-US" baseline="0" lang="en-US" u="none">
              <a:solidFill>
                <a:srgbClr val="000000"/>
              </a:solidFill>
              <a:latin typeface="Times New Roman" pitchFamily="18" charset="0"/>
              <a:ea typeface="Times New Roman" pitchFamily="18" charset="0"/>
              <a:sym typeface="Arial" pitchFamily="0" charset="0"/>
            </a:endParaRPr>
          </a:p>
          <a:p>
            <a:pPr algn="l" eaLnBrk="1" fontAlgn="base" hangingPunct="1" indent="-342900" lvl="0" marL="342900">
              <a:lnSpc>
                <a:spcPct val="100000"/>
              </a:lnSpc>
              <a:spcBef>
                <a:spcPct val="20000"/>
              </a:spcBef>
              <a:spcAft>
                <a:spcPct val="0"/>
              </a:spcAft>
              <a:buSzPct val="100000"/>
              <a:buFontTx/>
              <a:buChar char="•"/>
            </a:pPr>
            <a:endParaRPr altLang="en-US" baseline="0" lang="en-US" u="none">
              <a:solidFill>
                <a:srgbClr val="000000"/>
              </a:solidFill>
              <a:latin typeface="Arial" pitchFamily="0" charset="0"/>
              <a:ea typeface="宋体" pitchFamily="0" charset="-122"/>
              <a:sym typeface="Arial" pitchFamily="0" charset="0"/>
            </a:endParaRPr>
          </a:p>
        </p:txBody>
      </p:sp>
      <p:sp>
        <p:nvSpPr>
          <p:cNvPr id="1048892" name=""/>
          <p:cNvSpPr/>
          <p:nvPr/>
        </p:nvSpPr>
        <p:spPr>
          <a:xfrm rot="0">
            <a:off x="6553200" y="6245225"/>
            <a:ext cx="2133600" cy="476250"/>
          </a:xfrm>
          <a:prstGeom prst="rect"/>
          <a:noFill/>
          <a:ln>
            <a:noFill/>
          </a:ln>
        </p:spPr>
        <p:txBody>
          <a:bodyPr anchor="t" bIns="45720" lIns="91440" rIns="91440" tIns="45720" vert="horz"/>
          <a:lstStyle>
            <a:lvl1pPr algn="l" fontAlgn="base" indent="0" latinLnBrk="1" marL="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1pPr>
            <a:lvl2pPr algn="l" fontAlgn="base" indent="0" latinLnBrk="1" marL="4572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2pPr>
            <a:lvl3pPr algn="l" fontAlgn="base" indent="0" latinLnBrk="1" marL="9144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3pPr>
            <a:lvl4pPr algn="l" fontAlgn="base" indent="0" latinLnBrk="1" marL="13716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4pPr>
            <a:lvl5pPr algn="l" fontAlgn="base" indent="0" latinLnBrk="1" marL="1828800">
              <a:lnSpc>
                <a:spcPct val="100000"/>
              </a:lnSpc>
              <a:spcBef>
                <a:spcPct val="0"/>
              </a:spcBef>
              <a:spcAft>
                <a:spcPct val="0"/>
              </a:spcAft>
              <a:buFontTx/>
              <a:buNone/>
              <a:defRPr baseline="0" b="0" sz="1800" i="0" u="none">
                <a:solidFill>
                  <a:srgbClr val="000000"/>
                </a:solidFill>
                <a:latin typeface="Arial" pitchFamily="0" charset="0"/>
                <a:sym typeface="Arial" pitchFamily="0" charset="0"/>
              </a:defRPr>
            </a:lvl5pPr>
          </a:lstStyle>
          <a:p>
            <a:pPr algn="r" eaLnBrk="1" fontAlgn="base" hangingPunct="1" indent="0" latinLnBrk="1" lvl="0" marL="0">
              <a:lnSpc>
                <a:spcPct val="100000"/>
              </a:lnSpc>
              <a:spcBef>
                <a:spcPct val="0"/>
              </a:spcBef>
              <a:spcAft>
                <a:spcPct val="0"/>
              </a:spcAft>
              <a:buFontTx/>
              <a:buNone/>
            </a:pPr>
            <a:fld id="{566ABCEB-ACFC-4714-9973-3DA970169C29}" type="slidenum">
              <a:rPr altLang="en-US" baseline="0" sz="1400" lang="en-US" u="none">
                <a:solidFill>
                  <a:srgbClr val="000000"/>
                </a:solidFill>
                <a:latin typeface="Arial" pitchFamily="0" charset="0"/>
                <a:sym typeface="Arial" pitchFamily="0" charset="0"/>
              </a:rPr>
              <a:pPr algn="r" eaLnBrk="1" fontAlgn="base" hangingPunct="1" indent="0" latinLnBrk="1" lvl="0" marL="0">
                <a:lnSpc>
                  <a:spcPct val="100000"/>
                </a:lnSpc>
                <a:spcBef>
                  <a:spcPct val="0"/>
                </a:spcBef>
                <a:spcAft>
                  <a:spcPct val="0"/>
                </a:spcAft>
                <a:buFontTx/>
                <a:buNone/>
              </a:pPr>
              <a:t>99</a:t>
            </a:fld>
            <a:endParaRPr altLang="en-US" baseline="0" sz="1400" lang="en-US" u="none">
              <a:solidFill>
                <a:srgbClr val="000000"/>
              </a:solidFill>
              <a:latin typeface="Arial" pitchFamily="0" charset="0"/>
              <a:sym typeface="Arial" pitchFamily="0" charset="0"/>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808080"/>
        </a:dk2>
        <a:lt2>
          <a:srgbClr val="00000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extraClrScheme>
    <a:extraClrScheme>
      <a:clrScheme name="Default Color Scheme 2">
        <a:dk1>
          <a:srgbClr val="000000"/>
        </a:dk1>
        <a:lt1>
          <a:srgbClr val="FFFFFF"/>
        </a:lt1>
        <a:dk2>
          <a:srgbClr val="969696"/>
        </a:dk2>
        <a:lt2>
          <a:srgbClr val="000000"/>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extraClrScheme>
    <a:extraClrScheme>
      <a:clrScheme name="Default Color Scheme 3">
        <a:dk1>
          <a:srgbClr val="000000"/>
        </a:dk1>
        <a:lt1>
          <a:srgbClr val="FFFFFF"/>
        </a:lt1>
        <a:dk2>
          <a:srgbClr val="808080"/>
        </a:dk2>
        <a:lt2>
          <a:srgbClr val="00000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extraClrScheme>
    <a:extraClrScheme>
      <a:clrScheme name="Default Color Scheme 4">
        <a:dk1>
          <a:srgbClr val="000000"/>
        </a:dk1>
        <a:lt1>
          <a:srgbClr val="DEF6F1"/>
        </a:lt1>
        <a:dk2>
          <a:srgbClr val="969696"/>
        </a:dk2>
        <a:lt2>
          <a:srgbClr val="000000"/>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extraClrScheme>
    <a:extraClrScheme>
      <a:clrScheme name="Default Color Scheme 5">
        <a:dk1>
          <a:srgbClr val="000000"/>
        </a:dk1>
        <a:lt1>
          <a:srgbClr val="FFFFD9"/>
        </a:lt1>
        <a:dk2>
          <a:srgbClr val="777777"/>
        </a:dk2>
        <a:lt2>
          <a:srgbClr val="000000"/>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extraClrScheme>
    <a:extraClrScheme>
      <a:clrScheme name="Default Color Scheme 6">
        <a:dk1>
          <a:srgbClr val="FFFFFF"/>
        </a:dk1>
        <a:lt1>
          <a:srgbClr val="008080"/>
        </a:lt1>
        <a:dk2>
          <a:srgbClr val="005A58"/>
        </a:dk2>
        <a:lt2>
          <a:srgbClr val="FFFF99"/>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extraClrScheme>
    <a:extraClrScheme>
      <a:clrScheme name="Default Color Scheme 7">
        <a:dk1>
          <a:srgbClr val="FFFFFF"/>
        </a:dk1>
        <a:lt1>
          <a:srgbClr val="800000"/>
        </a:lt1>
        <a:dk2>
          <a:srgbClr val="5C1F00"/>
        </a:dk2>
        <a:lt2>
          <a:srgbClr val="DFD293"/>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extraClrScheme>
    <a:extraClrScheme>
      <a:clrScheme name="Default Color Scheme 8">
        <a:dk1>
          <a:srgbClr val="FFFFFF"/>
        </a:dk1>
        <a:lt1>
          <a:srgbClr val="000099"/>
        </a:lt1>
        <a:dk2>
          <a:srgbClr val="003366"/>
        </a:dk2>
        <a:lt2>
          <a:srgbClr val="CCFFFF"/>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extraClrScheme>
    <a:extraClrScheme>
      <a:clrScheme name="Default Color Scheme 9">
        <a:dk1>
          <a:srgbClr val="FFFFFF"/>
        </a:dk1>
        <a:lt1>
          <a:srgbClr val="000000"/>
        </a:lt1>
        <a:dk2>
          <a:srgbClr val="336699"/>
        </a:dk2>
        <a:lt2>
          <a:srgbClr val="E3EBF1"/>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extraClrScheme>
    <a:extraClrScheme>
      <a:clrScheme name="Default Color Scheme 10">
        <a:dk1>
          <a:srgbClr val="FFFFFF"/>
        </a:dk1>
        <a:lt1>
          <a:srgbClr val="686B5D"/>
        </a:lt1>
        <a:dk2>
          <a:srgbClr val="777777"/>
        </a:dk2>
        <a:lt2>
          <a:srgbClr val="D1D1CB"/>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extraClrScheme>
    <a:extraClrScheme>
      <a:clrScheme name="Default Color Scheme 11">
        <a:dk1>
          <a:srgbClr val="FFFFFF"/>
        </a:dk1>
        <a:lt1>
          <a:srgbClr val="666699"/>
        </a:lt1>
        <a:dk2>
          <a:srgbClr val="3E3E5C"/>
        </a:dk2>
        <a:lt2>
          <a:srgbClr val="FFFFFF"/>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extraClrScheme>
    <a:extraClrScheme>
      <a:clrScheme name="Default Color Scheme 12">
        <a:dk1>
          <a:srgbClr val="FFFFFF"/>
        </a:dk1>
        <a:lt1>
          <a:srgbClr val="523E26"/>
        </a:lt1>
        <a:dk2>
          <a:srgbClr val="2D2015"/>
        </a:dk2>
        <a:lt2>
          <a:srgbClr val="DFC08D"/>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extraClrScheme>
  </a:extraClrSchemeLst>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3.xml><?xml version="1.0" encoding="utf-8"?>
<a:theme xmlns:a="http://schemas.openxmlformats.org/drawingml/2006/main" name="Office 主题">
  <a:themeElements>
    <a:clrScheme na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4.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The Human Body: Anatomical Regions, Directions, and Body Cavities</dc:title>
  <dc:creator>Carlos J Bidot</dc:creator>
  <cp:lastModifiedBy>samsung</cp:lastModifiedBy>
  <dcterms:created xsi:type="dcterms:W3CDTF">2006-12-30T03:56:44Z</dcterms:created>
  <dcterms:modified xsi:type="dcterms:W3CDTF">2019-06-16T11:42:47Z</dcterms:modified>
</cp:coreProperties>
</file>