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9"/>
  </p:notesMasterIdLst>
  <p:handoutMasterIdLst>
    <p:handoutMasterId r:id="rId2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3"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68" r:id="rId90"/>
    <p:sldId id="369" r:id="rId91"/>
    <p:sldId id="370" r:id="rId92"/>
    <p:sldId id="371" r:id="rId93"/>
    <p:sldId id="372" r:id="rId94"/>
    <p:sldId id="373" r:id="rId95"/>
    <p:sldId id="347" r:id="rId96"/>
    <p:sldId id="374" r:id="rId97"/>
    <p:sldId id="375" r:id="rId98"/>
    <p:sldId id="376" r:id="rId99"/>
    <p:sldId id="377" r:id="rId100"/>
    <p:sldId id="378" r:id="rId101"/>
    <p:sldId id="379" r:id="rId102"/>
    <p:sldId id="380" r:id="rId103"/>
    <p:sldId id="381" r:id="rId104"/>
    <p:sldId id="382" r:id="rId105"/>
    <p:sldId id="383" r:id="rId106"/>
    <p:sldId id="384" r:id="rId107"/>
    <p:sldId id="385" r:id="rId108"/>
    <p:sldId id="386" r:id="rId109"/>
    <p:sldId id="387" r:id="rId110"/>
    <p:sldId id="388" r:id="rId111"/>
    <p:sldId id="389" r:id="rId112"/>
    <p:sldId id="390" r:id="rId113"/>
    <p:sldId id="391" r:id="rId114"/>
    <p:sldId id="392" r:id="rId115"/>
    <p:sldId id="393" r:id="rId116"/>
    <p:sldId id="394" r:id="rId117"/>
    <p:sldId id="395" r:id="rId118"/>
    <p:sldId id="396" r:id="rId119"/>
    <p:sldId id="397" r:id="rId120"/>
    <p:sldId id="398" r:id="rId121"/>
    <p:sldId id="399" r:id="rId122"/>
    <p:sldId id="400" r:id="rId123"/>
    <p:sldId id="401" r:id="rId124"/>
    <p:sldId id="402" r:id="rId125"/>
    <p:sldId id="403" r:id="rId126"/>
    <p:sldId id="404" r:id="rId127"/>
    <p:sldId id="405" r:id="rId128"/>
    <p:sldId id="406" r:id="rId129"/>
    <p:sldId id="407" r:id="rId130"/>
    <p:sldId id="408" r:id="rId131"/>
    <p:sldId id="409" r:id="rId132"/>
    <p:sldId id="410" r:id="rId133"/>
    <p:sldId id="411" r:id="rId134"/>
    <p:sldId id="412" r:id="rId135"/>
    <p:sldId id="413" r:id="rId136"/>
    <p:sldId id="414" r:id="rId137"/>
    <p:sldId id="415" r:id="rId138"/>
    <p:sldId id="416" r:id="rId139"/>
    <p:sldId id="417" r:id="rId140"/>
    <p:sldId id="418" r:id="rId141"/>
    <p:sldId id="419" r:id="rId142"/>
    <p:sldId id="420" r:id="rId143"/>
    <p:sldId id="421" r:id="rId144"/>
    <p:sldId id="422" r:id="rId145"/>
    <p:sldId id="423" r:id="rId146"/>
    <p:sldId id="424" r:id="rId147"/>
    <p:sldId id="425" r:id="rId148"/>
    <p:sldId id="426" r:id="rId149"/>
    <p:sldId id="427" r:id="rId150"/>
    <p:sldId id="428" r:id="rId151"/>
    <p:sldId id="429" r:id="rId152"/>
    <p:sldId id="430" r:id="rId153"/>
    <p:sldId id="431" r:id="rId154"/>
    <p:sldId id="432" r:id="rId155"/>
    <p:sldId id="433" r:id="rId156"/>
    <p:sldId id="434" r:id="rId157"/>
    <p:sldId id="435" r:id="rId158"/>
    <p:sldId id="436" r:id="rId159"/>
    <p:sldId id="437" r:id="rId160"/>
    <p:sldId id="438" r:id="rId161"/>
    <p:sldId id="439" r:id="rId162"/>
    <p:sldId id="440" r:id="rId163"/>
    <p:sldId id="441" r:id="rId164"/>
    <p:sldId id="442" r:id="rId165"/>
    <p:sldId id="443" r:id="rId166"/>
    <p:sldId id="444" r:id="rId167"/>
    <p:sldId id="445" r:id="rId168"/>
    <p:sldId id="446" r:id="rId169"/>
    <p:sldId id="447" r:id="rId170"/>
    <p:sldId id="448" r:id="rId171"/>
    <p:sldId id="449" r:id="rId172"/>
    <p:sldId id="450" r:id="rId173"/>
    <p:sldId id="451" r:id="rId174"/>
    <p:sldId id="452" r:id="rId175"/>
    <p:sldId id="453" r:id="rId176"/>
    <p:sldId id="454" r:id="rId177"/>
    <p:sldId id="455" r:id="rId178"/>
    <p:sldId id="456" r:id="rId179"/>
    <p:sldId id="457" r:id="rId180"/>
    <p:sldId id="458" r:id="rId181"/>
    <p:sldId id="459" r:id="rId182"/>
    <p:sldId id="460" r:id="rId183"/>
    <p:sldId id="461" r:id="rId184"/>
    <p:sldId id="462" r:id="rId185"/>
    <p:sldId id="463" r:id="rId186"/>
    <p:sldId id="464" r:id="rId187"/>
    <p:sldId id="465" r:id="rId188"/>
    <p:sldId id="466" r:id="rId189"/>
    <p:sldId id="467" r:id="rId190"/>
    <p:sldId id="468" r:id="rId191"/>
    <p:sldId id="349" r:id="rId192"/>
    <p:sldId id="469" r:id="rId193"/>
    <p:sldId id="470" r:id="rId194"/>
    <p:sldId id="471" r:id="rId195"/>
    <p:sldId id="472" r:id="rId196"/>
    <p:sldId id="473" r:id="rId197"/>
    <p:sldId id="474" r:id="rId198"/>
    <p:sldId id="475" r:id="rId199"/>
    <p:sldId id="476" r:id="rId200"/>
    <p:sldId id="477" r:id="rId201"/>
    <p:sldId id="478" r:id="rId202"/>
    <p:sldId id="479" r:id="rId203"/>
    <p:sldId id="480" r:id="rId204"/>
    <p:sldId id="483" r:id="rId205"/>
    <p:sldId id="484" r:id="rId206"/>
    <p:sldId id="485" r:id="rId207"/>
    <p:sldId id="486" r:id="rId208"/>
    <p:sldId id="487" r:id="rId209"/>
    <p:sldId id="497" r:id="rId210"/>
    <p:sldId id="498" r:id="rId211"/>
    <p:sldId id="499" r:id="rId212"/>
    <p:sldId id="500" r:id="rId213"/>
    <p:sldId id="501" r:id="rId214"/>
    <p:sldId id="502" r:id="rId215"/>
    <p:sldId id="503" r:id="rId216"/>
    <p:sldId id="504" r:id="rId217"/>
    <p:sldId id="505" r:id="rId218"/>
    <p:sldId id="506" r:id="rId219"/>
    <p:sldId id="507" r:id="rId220"/>
    <p:sldId id="508" r:id="rId221"/>
    <p:sldId id="509" r:id="rId222"/>
    <p:sldId id="510" r:id="rId223"/>
    <p:sldId id="511" r:id="rId224"/>
    <p:sldId id="512" r:id="rId225"/>
    <p:sldId id="513" r:id="rId226"/>
    <p:sldId id="514" r:id="rId227"/>
    <p:sldId id="515" r:id="rId228"/>
    <p:sldId id="516" r:id="rId229"/>
    <p:sldId id="517" r:id="rId230"/>
    <p:sldId id="518" r:id="rId231"/>
    <p:sldId id="519" r:id="rId232"/>
    <p:sldId id="520" r:id="rId233"/>
    <p:sldId id="521" r:id="rId234"/>
    <p:sldId id="522" r:id="rId235"/>
    <p:sldId id="523" r:id="rId236"/>
    <p:sldId id="524" r:id="rId237"/>
    <p:sldId id="525" r:id="rId238"/>
    <p:sldId id="526" r:id="rId239"/>
    <p:sldId id="527" r:id="rId240"/>
    <p:sldId id="528" r:id="rId241"/>
    <p:sldId id="529" r:id="rId242"/>
    <p:sldId id="530" r:id="rId243"/>
    <p:sldId id="531" r:id="rId244"/>
    <p:sldId id="532" r:id="rId245"/>
    <p:sldId id="533" r:id="rId246"/>
    <p:sldId id="534" r:id="rId247"/>
    <p:sldId id="491" r:id="rId2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2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handoutMaster" Target="handoutMasters/handout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C1C11F-D505-42B2-B501-F1E73488BA12}" type="datetimeFigureOut">
              <a:rPr lang="en-US" smtClean="0"/>
              <a:t>2/19/2019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334A83-5F3D-4E8D-822A-D8107BD3A1EC}" type="slidenum">
              <a:rPr lang="en-US" smtClean="0"/>
              <a:t>‹#›</a:t>
            </a:fld>
            <a:endParaRPr lang="en-US"/>
          </a:p>
        </p:txBody>
      </p:sp>
    </p:spTree>
    <p:extLst>
      <p:ext uri="{BB962C8B-B14F-4D97-AF65-F5344CB8AC3E}">
        <p14:creationId xmlns:p14="http://schemas.microsoft.com/office/powerpoint/2010/main" val="220372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0F059-F020-46A5-8F75-E7F70E102684}" type="datetimeFigureOut">
              <a:rPr lang="en-US" smtClean="0"/>
              <a:t>2/19/2019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87490-A6EA-4DBC-BCAA-385FDAFC5B56}" type="slidenum">
              <a:rPr lang="en-US" smtClean="0"/>
              <a:t>‹#›</a:t>
            </a:fld>
            <a:endParaRPr lang="en-US"/>
          </a:p>
        </p:txBody>
      </p:sp>
    </p:spTree>
    <p:extLst>
      <p:ext uri="{BB962C8B-B14F-4D97-AF65-F5344CB8AC3E}">
        <p14:creationId xmlns:p14="http://schemas.microsoft.com/office/powerpoint/2010/main" val="41619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D04808-BF9A-4013-9F8E-ECF77FD86774}" type="slidenum">
              <a:rPr lang="en-US" smtClean="0"/>
              <a:t>116</a:t>
            </a:fld>
            <a:endParaRPr lang="en-US"/>
          </a:p>
        </p:txBody>
      </p:sp>
    </p:spTree>
    <p:extLst>
      <p:ext uri="{BB962C8B-B14F-4D97-AF65-F5344CB8AC3E}">
        <p14:creationId xmlns:p14="http://schemas.microsoft.com/office/powerpoint/2010/main" val="452343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5C7E8-E7F9-4675-8019-D476EFEEA987}" type="slidenum">
              <a:rPr lang="en-US"/>
              <a:pPr/>
              <a:t>176</a:t>
            </a:fld>
            <a:endParaRPr lang="en-US"/>
          </a:p>
        </p:txBody>
      </p:sp>
      <p:sp>
        <p:nvSpPr>
          <p:cNvPr id="456706" name="Rectangle 2"/>
          <p:cNvSpPr>
            <a:spLocks noGrp="1" noRot="1" noChangeAspect="1" noChangeArrowheads="1" noTextEdit="1"/>
          </p:cNvSpPr>
          <p:nvPr>
            <p:ph type="sldImg"/>
          </p:nvPr>
        </p:nvSpPr>
        <p:spPr>
          <a:xfrm>
            <a:off x="1143000" y="685800"/>
            <a:ext cx="4572000" cy="3429000"/>
          </a:xfrm>
          <a:ln/>
        </p:spPr>
      </p:sp>
      <p:sp>
        <p:nvSpPr>
          <p:cNvPr id="45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0E7F3-86C3-4A39-A0CE-5D4BC0A882E0}" type="slidenum">
              <a:rPr lang="en-US"/>
              <a:pPr/>
              <a:t>177</a:t>
            </a:fld>
            <a:endParaRPr lang="en-US"/>
          </a:p>
        </p:txBody>
      </p:sp>
      <p:sp>
        <p:nvSpPr>
          <p:cNvPr id="457730" name="Rectangle 2"/>
          <p:cNvSpPr>
            <a:spLocks noGrp="1" noRot="1" noChangeAspect="1" noChangeArrowheads="1" noTextEdit="1"/>
          </p:cNvSpPr>
          <p:nvPr>
            <p:ph type="sldImg"/>
          </p:nvPr>
        </p:nvSpPr>
        <p:spPr>
          <a:xfrm>
            <a:off x="1143000" y="685800"/>
            <a:ext cx="4572000" cy="3429000"/>
          </a:xfrm>
          <a:ln/>
        </p:spPr>
      </p:sp>
      <p:sp>
        <p:nvSpPr>
          <p:cNvPr id="45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68B0D-1A5E-4FC6-AF09-7F78C8C8C1A2}" type="slidenum">
              <a:rPr lang="en-US"/>
              <a:pPr/>
              <a:t>178</a:t>
            </a:fld>
            <a:endParaRPr lang="en-US"/>
          </a:p>
        </p:txBody>
      </p:sp>
      <p:sp>
        <p:nvSpPr>
          <p:cNvPr id="458754" name="Rectangle 2"/>
          <p:cNvSpPr>
            <a:spLocks noGrp="1" noRot="1" noChangeAspect="1" noChangeArrowheads="1" noTextEdit="1"/>
          </p:cNvSpPr>
          <p:nvPr>
            <p:ph type="sldImg"/>
          </p:nvPr>
        </p:nvSpPr>
        <p:spPr>
          <a:xfrm>
            <a:off x="1143000" y="685800"/>
            <a:ext cx="4572000" cy="3429000"/>
          </a:xfrm>
          <a:ln/>
        </p:spPr>
      </p:sp>
      <p:sp>
        <p:nvSpPr>
          <p:cNvPr id="45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776B3-4F86-4DA4-8D98-5396FB80491B}" type="slidenum">
              <a:rPr lang="en-US"/>
              <a:pPr/>
              <a:t>179</a:t>
            </a:fld>
            <a:endParaRPr lang="en-US"/>
          </a:p>
        </p:txBody>
      </p:sp>
      <p:sp>
        <p:nvSpPr>
          <p:cNvPr id="459778" name="Rectangle 2"/>
          <p:cNvSpPr>
            <a:spLocks noGrp="1" noRot="1" noChangeAspect="1" noChangeArrowheads="1" noTextEdit="1"/>
          </p:cNvSpPr>
          <p:nvPr>
            <p:ph type="sldImg"/>
          </p:nvPr>
        </p:nvSpPr>
        <p:spPr>
          <a:xfrm>
            <a:off x="1143000" y="685800"/>
            <a:ext cx="4572000" cy="3429000"/>
          </a:xfrm>
          <a:ln/>
        </p:spPr>
      </p:sp>
      <p:sp>
        <p:nvSpPr>
          <p:cNvPr id="45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BB360-615E-4809-BED3-FB27ECBA1961}" type="slidenum">
              <a:rPr lang="en-US"/>
              <a:pPr/>
              <a:t>180</a:t>
            </a:fld>
            <a:endParaRPr lang="en-US"/>
          </a:p>
        </p:txBody>
      </p:sp>
      <p:sp>
        <p:nvSpPr>
          <p:cNvPr id="460802" name="Rectangle 2"/>
          <p:cNvSpPr>
            <a:spLocks noGrp="1" noRot="1" noChangeAspect="1" noChangeArrowheads="1" noTextEdit="1"/>
          </p:cNvSpPr>
          <p:nvPr>
            <p:ph type="sldImg"/>
          </p:nvPr>
        </p:nvSpPr>
        <p:spPr>
          <a:xfrm>
            <a:off x="1143000" y="685800"/>
            <a:ext cx="4572000" cy="3429000"/>
          </a:xfrm>
          <a:ln/>
        </p:spPr>
      </p:sp>
      <p:sp>
        <p:nvSpPr>
          <p:cNvPr id="46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5B447-8A95-425E-A1CF-FF6B6A9DF560}" type="slidenum">
              <a:rPr lang="en-US"/>
              <a:pPr/>
              <a:t>182</a:t>
            </a:fld>
            <a:endParaRPr lang="en-US"/>
          </a:p>
        </p:txBody>
      </p:sp>
      <p:sp>
        <p:nvSpPr>
          <p:cNvPr id="461826" name="Rectangle 2"/>
          <p:cNvSpPr>
            <a:spLocks noGrp="1" noRot="1" noChangeAspect="1" noChangeArrowheads="1" noTextEdit="1"/>
          </p:cNvSpPr>
          <p:nvPr>
            <p:ph type="sldImg"/>
          </p:nvPr>
        </p:nvSpPr>
        <p:spPr>
          <a:xfrm>
            <a:off x="1143000" y="685800"/>
            <a:ext cx="4572000" cy="3429000"/>
          </a:xfrm>
          <a:ln/>
        </p:spPr>
      </p:sp>
      <p:sp>
        <p:nvSpPr>
          <p:cNvPr id="46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7F3610-AA67-4397-B8DC-339161304345}" type="slidenum">
              <a:rPr lang="en-US"/>
              <a:pPr/>
              <a:t>183</a:t>
            </a:fld>
            <a:endParaRPr lang="en-US"/>
          </a:p>
        </p:txBody>
      </p:sp>
      <p:sp>
        <p:nvSpPr>
          <p:cNvPr id="462850" name="Rectangle 2"/>
          <p:cNvSpPr>
            <a:spLocks noGrp="1" noRot="1" noChangeAspect="1" noChangeArrowheads="1" noTextEdit="1"/>
          </p:cNvSpPr>
          <p:nvPr>
            <p:ph type="sldImg"/>
          </p:nvPr>
        </p:nvSpPr>
        <p:spPr>
          <a:xfrm>
            <a:off x="1143000" y="685800"/>
            <a:ext cx="4572000" cy="3429000"/>
          </a:xfrm>
          <a:ln/>
        </p:spPr>
      </p:sp>
      <p:sp>
        <p:nvSpPr>
          <p:cNvPr id="46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0F9C0-3AEE-4164-B048-0E78ACB9D7BD}" type="slidenum">
              <a:rPr lang="en-US"/>
              <a:pPr/>
              <a:t>184</a:t>
            </a:fld>
            <a:endParaRPr lang="en-US"/>
          </a:p>
        </p:txBody>
      </p:sp>
      <p:sp>
        <p:nvSpPr>
          <p:cNvPr id="463874" name="Rectangle 2"/>
          <p:cNvSpPr>
            <a:spLocks noGrp="1" noRot="1" noChangeAspect="1" noChangeArrowheads="1" noTextEdit="1"/>
          </p:cNvSpPr>
          <p:nvPr>
            <p:ph type="sldImg"/>
          </p:nvPr>
        </p:nvSpPr>
        <p:spPr>
          <a:xfrm>
            <a:off x="1143000" y="685800"/>
            <a:ext cx="4572000" cy="3429000"/>
          </a:xfrm>
          <a:ln/>
        </p:spPr>
      </p:sp>
      <p:sp>
        <p:nvSpPr>
          <p:cNvPr id="46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87BD4-7ADE-4F29-9C1B-CF3B037C7669}" type="slidenum">
              <a:rPr lang="en-US"/>
              <a:pPr/>
              <a:t>185</a:t>
            </a:fld>
            <a:endParaRPr lang="en-US"/>
          </a:p>
        </p:txBody>
      </p:sp>
      <p:sp>
        <p:nvSpPr>
          <p:cNvPr id="464898" name="Rectangle 2"/>
          <p:cNvSpPr>
            <a:spLocks noGrp="1" noRot="1" noChangeAspect="1" noChangeArrowheads="1" noTextEdit="1"/>
          </p:cNvSpPr>
          <p:nvPr>
            <p:ph type="sldImg"/>
          </p:nvPr>
        </p:nvSpPr>
        <p:spPr>
          <a:xfrm>
            <a:off x="1143000" y="685800"/>
            <a:ext cx="4572000" cy="3429000"/>
          </a:xfrm>
          <a:ln/>
        </p:spPr>
      </p:sp>
      <p:sp>
        <p:nvSpPr>
          <p:cNvPr id="46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D1F10-3308-43FF-BD45-E95C1A31C693}" type="slidenum">
              <a:rPr lang="en-US"/>
              <a:pPr/>
              <a:t>216</a:t>
            </a:fld>
            <a:endParaRPr lang="en-US"/>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287490-A6EA-4DBC-BCAA-385FDAFC5B56}" type="slidenum">
              <a:rPr lang="en-US" smtClean="0"/>
              <a:t>159</a:t>
            </a:fld>
            <a:endParaRPr lang="en-US"/>
          </a:p>
        </p:txBody>
      </p:sp>
    </p:spTree>
    <p:extLst>
      <p:ext uri="{BB962C8B-B14F-4D97-AF65-F5344CB8AC3E}">
        <p14:creationId xmlns:p14="http://schemas.microsoft.com/office/powerpoint/2010/main" val="2460060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DEA185-FE5B-4DEE-AD59-61BAA32B89BF}" type="slidenum">
              <a:rPr lang="en-US"/>
              <a:pPr/>
              <a:t>169</a:t>
            </a:fld>
            <a:endParaRPr lang="en-US"/>
          </a:p>
        </p:txBody>
      </p:sp>
      <p:sp>
        <p:nvSpPr>
          <p:cNvPr id="449538" name="Rectangle 2"/>
          <p:cNvSpPr>
            <a:spLocks noGrp="1" noRot="1" noChangeAspect="1" noChangeArrowheads="1" noTextEdit="1"/>
          </p:cNvSpPr>
          <p:nvPr>
            <p:ph type="sldImg"/>
          </p:nvPr>
        </p:nvSpPr>
        <p:spPr>
          <a:xfrm>
            <a:off x="1143000" y="685800"/>
            <a:ext cx="4572000" cy="3429000"/>
          </a:xfrm>
          <a:ln/>
        </p:spPr>
      </p:sp>
      <p:sp>
        <p:nvSpPr>
          <p:cNvPr id="44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6EF40-0828-4B54-9F98-07DA2FE8D184}" type="slidenum">
              <a:rPr lang="en-US"/>
              <a:pPr/>
              <a:t>170</a:t>
            </a:fld>
            <a:endParaRPr lang="en-US"/>
          </a:p>
        </p:txBody>
      </p:sp>
      <p:sp>
        <p:nvSpPr>
          <p:cNvPr id="450562" name="Rectangle 2"/>
          <p:cNvSpPr>
            <a:spLocks noGrp="1" noRot="1" noChangeAspect="1" noChangeArrowheads="1" noTextEdit="1"/>
          </p:cNvSpPr>
          <p:nvPr>
            <p:ph type="sldImg"/>
          </p:nvPr>
        </p:nvSpPr>
        <p:spPr>
          <a:xfrm>
            <a:off x="1143000" y="685800"/>
            <a:ext cx="4572000" cy="3429000"/>
          </a:xfrm>
          <a:ln/>
        </p:spPr>
      </p:sp>
      <p:sp>
        <p:nvSpPr>
          <p:cNvPr id="45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65CE6-820C-4C1F-96A6-CDB299FC713F}" type="slidenum">
              <a:rPr lang="en-US"/>
              <a:pPr/>
              <a:t>171</a:t>
            </a:fld>
            <a:endParaRPr lang="en-US"/>
          </a:p>
        </p:txBody>
      </p:sp>
      <p:sp>
        <p:nvSpPr>
          <p:cNvPr id="451586" name="Rectangle 2"/>
          <p:cNvSpPr>
            <a:spLocks noGrp="1" noRot="1" noChangeAspect="1" noChangeArrowheads="1" noTextEdit="1"/>
          </p:cNvSpPr>
          <p:nvPr>
            <p:ph type="sldImg"/>
          </p:nvPr>
        </p:nvSpPr>
        <p:spPr>
          <a:xfrm>
            <a:off x="1143000" y="685800"/>
            <a:ext cx="4572000" cy="3429000"/>
          </a:xfrm>
          <a:ln/>
        </p:spPr>
      </p:sp>
      <p:sp>
        <p:nvSpPr>
          <p:cNvPr id="45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87E85-4A6F-45E9-970D-03BFF511C239}" type="slidenum">
              <a:rPr lang="en-US"/>
              <a:pPr/>
              <a:t>172</a:t>
            </a:fld>
            <a:endParaRPr lang="en-US"/>
          </a:p>
        </p:txBody>
      </p:sp>
      <p:sp>
        <p:nvSpPr>
          <p:cNvPr id="452610" name="Rectangle 2"/>
          <p:cNvSpPr>
            <a:spLocks noGrp="1" noRot="1" noChangeAspect="1" noChangeArrowheads="1" noTextEdit="1"/>
          </p:cNvSpPr>
          <p:nvPr>
            <p:ph type="sldImg"/>
          </p:nvPr>
        </p:nvSpPr>
        <p:spPr>
          <a:xfrm>
            <a:off x="1143000" y="685800"/>
            <a:ext cx="4572000" cy="3429000"/>
          </a:xfrm>
          <a:ln/>
        </p:spPr>
      </p:sp>
      <p:sp>
        <p:nvSpPr>
          <p:cNvPr id="45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AA4BF-707F-4F7E-B9EA-60E6EAE26221}" type="slidenum">
              <a:rPr lang="en-US"/>
              <a:pPr/>
              <a:t>173</a:t>
            </a:fld>
            <a:endParaRPr lang="en-US"/>
          </a:p>
        </p:txBody>
      </p:sp>
      <p:sp>
        <p:nvSpPr>
          <p:cNvPr id="453634" name="Rectangle 2"/>
          <p:cNvSpPr>
            <a:spLocks noGrp="1" noRot="1" noChangeAspect="1" noChangeArrowheads="1" noTextEdit="1"/>
          </p:cNvSpPr>
          <p:nvPr>
            <p:ph type="sldImg"/>
          </p:nvPr>
        </p:nvSpPr>
        <p:spPr>
          <a:xfrm>
            <a:off x="1143000" y="685800"/>
            <a:ext cx="4572000" cy="3429000"/>
          </a:xfrm>
          <a:ln/>
        </p:spPr>
      </p:sp>
      <p:sp>
        <p:nvSpPr>
          <p:cNvPr id="45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82D81-A971-432A-9C6B-7A47395A88F5}" type="slidenum">
              <a:rPr lang="en-US"/>
              <a:pPr/>
              <a:t>174</a:t>
            </a:fld>
            <a:endParaRPr lang="en-US"/>
          </a:p>
        </p:txBody>
      </p:sp>
      <p:sp>
        <p:nvSpPr>
          <p:cNvPr id="454658" name="Rectangle 2"/>
          <p:cNvSpPr>
            <a:spLocks noGrp="1" noRot="1" noChangeAspect="1" noChangeArrowheads="1" noTextEdit="1"/>
          </p:cNvSpPr>
          <p:nvPr>
            <p:ph type="sldImg"/>
          </p:nvPr>
        </p:nvSpPr>
        <p:spPr>
          <a:xfrm>
            <a:off x="1143000" y="685800"/>
            <a:ext cx="4572000" cy="3429000"/>
          </a:xfrm>
          <a:ln/>
        </p:spPr>
      </p:sp>
      <p:sp>
        <p:nvSpPr>
          <p:cNvPr id="45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AE5CC-19C4-4733-A4BB-B53CF1005F9B}" type="slidenum">
              <a:rPr lang="en-US"/>
              <a:pPr/>
              <a:t>175</a:t>
            </a:fld>
            <a:endParaRPr lang="en-US"/>
          </a:p>
        </p:txBody>
      </p:sp>
      <p:sp>
        <p:nvSpPr>
          <p:cNvPr id="455682" name="Rectangle 2"/>
          <p:cNvSpPr>
            <a:spLocks noGrp="1" noRot="1" noChangeAspect="1" noChangeArrowheads="1" noTextEdit="1"/>
          </p:cNvSpPr>
          <p:nvPr>
            <p:ph type="sldImg"/>
          </p:nvPr>
        </p:nvSpPr>
        <p:spPr>
          <a:xfrm>
            <a:off x="1143000" y="685800"/>
            <a:ext cx="4572000" cy="3429000"/>
          </a:xfrm>
          <a:ln/>
        </p:spPr>
      </p:sp>
      <p:sp>
        <p:nvSpPr>
          <p:cNvPr id="4556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260635-6017-4B13-B4EA-FF54F7BDF106}"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302049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E1250-60FD-465C-99A8-17F360B1651D}"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317910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C9955-752C-4B44-BBA4-79995EE282C3}"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245840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236121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99A14C-91AF-47CA-ABC3-589C0D43E04B}"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5404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94027-BAB8-48A2-8875-65F668303E9C}"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276135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EE8CF-4807-42CF-857A-D363C4383BB9}" type="datetime1">
              <a:rPr lang="en-US" smtClean="0"/>
              <a:t>2/19/2019</a:t>
            </a:fld>
            <a:endParaRPr lang="en-US"/>
          </a:p>
        </p:txBody>
      </p:sp>
      <p:sp>
        <p:nvSpPr>
          <p:cNvPr id="8" name="Footer Placeholder 7"/>
          <p:cNvSpPr>
            <a:spLocks noGrp="1"/>
          </p:cNvSpPr>
          <p:nvPr>
            <p:ph type="ftr" sz="quarter" idx="11"/>
          </p:nvPr>
        </p:nvSpPr>
        <p:spPr/>
        <p:txBody>
          <a:bodyPr/>
          <a:lstStyle/>
          <a:p>
            <a:r>
              <a:rPr lang="en-US" smtClean="0"/>
              <a:t>MR CHOGE</a:t>
            </a:r>
            <a:endParaRPr lang="en-US"/>
          </a:p>
        </p:txBody>
      </p:sp>
      <p:sp>
        <p:nvSpPr>
          <p:cNvPr id="9" name="Slide Number Placeholder 8"/>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373386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C4D188-7A8E-4252-A4BA-92DCE048CAE1}"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299447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AEB839-37B8-46DB-AA11-F2BB203B902A}"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4" name="Slide Number Placeholder 3"/>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14102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54CE9-7877-4057-B295-D2DD28A63FEE}"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133719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CB3A67-CA4C-403E-B289-AD1B2A5A6FDE}"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a:t>
            </a:fld>
            <a:endParaRPr lang="en-US"/>
          </a:p>
        </p:txBody>
      </p:sp>
    </p:spTree>
    <p:extLst>
      <p:ext uri="{BB962C8B-B14F-4D97-AF65-F5344CB8AC3E}">
        <p14:creationId xmlns:p14="http://schemas.microsoft.com/office/powerpoint/2010/main" val="373999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B08EE-9E0C-463D-BC35-DFF1605D8ABF}" type="datetime1">
              <a:rPr lang="en-US" smtClean="0"/>
              <a:t>2/19/2019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CHOGE</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9FD8A-E45D-4268-98FF-00D6E467B3C8}" type="slidenum">
              <a:rPr lang="en-US" smtClean="0"/>
              <a:t>‹#›</a:t>
            </a:fld>
            <a:endParaRPr lang="en-US"/>
          </a:p>
        </p:txBody>
      </p:sp>
    </p:spTree>
    <p:extLst>
      <p:ext uri="{BB962C8B-B14F-4D97-AF65-F5344CB8AC3E}">
        <p14:creationId xmlns:p14="http://schemas.microsoft.com/office/powerpoint/2010/main" val="9500909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hyperlink" Target="http://urologyaustin.com/female-urology/urinary-tract-infection/" TargetMode="External"/><Relationship Id="rId2" Type="http://schemas.openxmlformats.org/officeDocument/2006/relationships/hyperlink" Target="http://urologyaustin.com/emergency-conditions/urinary-retention/" TargetMode="External"/><Relationship Id="rId1" Type="http://schemas.openxmlformats.org/officeDocument/2006/relationships/slideLayout" Target="../slideLayouts/slideLayout2.xml"/><Relationship Id="rId4" Type="http://schemas.openxmlformats.org/officeDocument/2006/relationships/hyperlink" Target="http://urologyaustin.com/female-urology/blood-in-the-uri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hyperlink" Target="https://en.wikipedia.org/wiki/Cystoscopy" TargetMode="External"/><Relationship Id="rId2" Type="http://schemas.openxmlformats.org/officeDocument/2006/relationships/hyperlink" Target="https://www.uwmedicine.org/health-library/pages/cystogram.aspx" TargetMode="Externa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hyperlink" Target="https://en.wikipedia.org/wiki/Laparoscopy" TargetMode="Externa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RENAL AND GENITAL-URINARY DISEASES</a:t>
            </a:r>
            <a:endParaRPr lang="en-US" dirty="0"/>
          </a:p>
        </p:txBody>
      </p:sp>
      <p:sp>
        <p:nvSpPr>
          <p:cNvPr id="3" name="Subtitle 2"/>
          <p:cNvSpPr>
            <a:spLocks noGrp="1"/>
          </p:cNvSpPr>
          <p:nvPr>
            <p:ph type="subTitle" idx="1"/>
          </p:nvPr>
        </p:nvSpPr>
        <p:spPr/>
        <p:txBody>
          <a:bodyPr/>
          <a:lstStyle/>
          <a:p>
            <a:r>
              <a:rPr lang="en-US" dirty="0" smtClean="0"/>
              <a:t>MR. CHOGE</a:t>
            </a:r>
            <a:endParaRPr lang="en-US" dirty="0"/>
          </a:p>
        </p:txBody>
      </p:sp>
      <p:sp>
        <p:nvSpPr>
          <p:cNvPr id="4" name="Date Placeholder 3"/>
          <p:cNvSpPr>
            <a:spLocks noGrp="1"/>
          </p:cNvSpPr>
          <p:nvPr>
            <p:ph type="dt" sz="half" idx="10"/>
          </p:nvPr>
        </p:nvSpPr>
        <p:spPr/>
        <p:txBody>
          <a:bodyPr/>
          <a:lstStyle/>
          <a:p>
            <a:fld id="{CEAAFD5E-B8E5-4A92-B840-28AFDE50CD9C}"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a:t>
            </a:fld>
            <a:endParaRPr lang="en-US"/>
          </a:p>
        </p:txBody>
      </p:sp>
    </p:spTree>
    <p:extLst>
      <p:ext uri="{BB962C8B-B14F-4D97-AF65-F5344CB8AC3E}">
        <p14:creationId xmlns:p14="http://schemas.microsoft.com/office/powerpoint/2010/main" val="1752600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the genital</a:t>
            </a:r>
            <a:br>
              <a:rPr lang="en-US" dirty="0"/>
            </a:br>
            <a:r>
              <a:rPr lang="en-US" dirty="0"/>
              <a:t>urinary</a:t>
            </a:r>
            <a:br>
              <a:rPr lang="en-US" dirty="0"/>
            </a:br>
            <a:r>
              <a:rPr lang="en-US" dirty="0"/>
              <a:t>examinations/tests</a:t>
            </a:r>
          </a:p>
        </p:txBody>
      </p:sp>
      <p:sp>
        <p:nvSpPr>
          <p:cNvPr id="3" name="Content Placeholder 2"/>
          <p:cNvSpPr>
            <a:spLocks noGrp="1"/>
          </p:cNvSpPr>
          <p:nvPr>
            <p:ph idx="1"/>
          </p:nvPr>
        </p:nvSpPr>
        <p:spPr/>
        <p:txBody>
          <a:bodyPr>
            <a:normAutofit fontScale="92500"/>
          </a:bodyPr>
          <a:lstStyle/>
          <a:p>
            <a:pPr marL="514350" indent="-514350">
              <a:buAutoNum type="arabicPeriod"/>
            </a:pPr>
            <a:r>
              <a:rPr lang="en-US" b="1" dirty="0" smtClean="0"/>
              <a:t>Intravenous Urography</a:t>
            </a:r>
          </a:p>
          <a:p>
            <a:pPr>
              <a:buFont typeface="Wingdings" panose="05000000000000000000" pitchFamily="2" charset="2"/>
              <a:buChar char="v"/>
            </a:pPr>
            <a:r>
              <a:rPr lang="en-US" dirty="0"/>
              <a:t>Intravenous urography includes various tests such as excretory </a:t>
            </a:r>
            <a:r>
              <a:rPr lang="en-US" dirty="0" smtClean="0"/>
              <a:t>urography, intravenous </a:t>
            </a:r>
            <a:r>
              <a:rPr lang="en-US" dirty="0"/>
              <a:t>pyelography (IVP</a:t>
            </a:r>
            <a:r>
              <a:rPr lang="en-US" dirty="0" smtClean="0"/>
              <a:t>) </a:t>
            </a:r>
            <a:r>
              <a:rPr lang="en-US" dirty="0"/>
              <a:t>and infusion drip </a:t>
            </a:r>
            <a:r>
              <a:rPr lang="en-US" dirty="0" smtClean="0"/>
              <a:t>pyelography.</a:t>
            </a:r>
          </a:p>
          <a:p>
            <a:pPr>
              <a:buFont typeface="Wingdings" panose="05000000000000000000" pitchFamily="2" charset="2"/>
              <a:buChar char="v"/>
            </a:pPr>
            <a:r>
              <a:rPr lang="en-US" dirty="0" smtClean="0"/>
              <a:t>A </a:t>
            </a:r>
            <a:r>
              <a:rPr lang="en-US" dirty="0"/>
              <a:t>radiopaque contrast agent is administered intravenously. </a:t>
            </a:r>
            <a:r>
              <a:rPr lang="en-US" dirty="0" smtClean="0"/>
              <a:t>An IVP</a:t>
            </a:r>
            <a:r>
              <a:rPr lang="en-US" dirty="0"/>
              <a:t>, or intravenous </a:t>
            </a:r>
            <a:r>
              <a:rPr lang="en-US" dirty="0" err="1"/>
              <a:t>urogram</a:t>
            </a:r>
            <a:r>
              <a:rPr lang="en-US" dirty="0"/>
              <a:t>, shows the kidneys, ureter, and </a:t>
            </a:r>
            <a:r>
              <a:rPr lang="en-US" dirty="0" smtClean="0"/>
              <a:t>bladder via </a:t>
            </a:r>
            <a:r>
              <a:rPr lang="en-US" dirty="0"/>
              <a:t>x-ray imaging as dye moves through the upper and </a:t>
            </a:r>
            <a:r>
              <a:rPr lang="en-US" dirty="0" smtClean="0"/>
              <a:t>then lower </a:t>
            </a:r>
            <a:r>
              <a:rPr lang="en-US" dirty="0"/>
              <a:t>urinary system.</a:t>
            </a:r>
            <a:endParaRPr lang="en-US" b="1" dirty="0"/>
          </a:p>
        </p:txBody>
      </p:sp>
      <p:sp>
        <p:nvSpPr>
          <p:cNvPr id="4" name="Date Placeholder 3"/>
          <p:cNvSpPr>
            <a:spLocks noGrp="1"/>
          </p:cNvSpPr>
          <p:nvPr>
            <p:ph type="dt" sz="half" idx="10"/>
          </p:nvPr>
        </p:nvSpPr>
        <p:spPr/>
        <p:txBody>
          <a:bodyPr/>
          <a:lstStyle/>
          <a:p>
            <a:fld id="{967237AC-CD79-4F6B-9E47-2758A6363601}"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10</a:t>
            </a:fld>
            <a:endParaRPr lang="en-US"/>
          </a:p>
        </p:txBody>
      </p:sp>
    </p:spTree>
    <p:extLst>
      <p:ext uri="{BB962C8B-B14F-4D97-AF65-F5344CB8AC3E}">
        <p14:creationId xmlns:p14="http://schemas.microsoft.com/office/powerpoint/2010/main" val="124347423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CATEGORIES OF ACUTE RENAL </a:t>
            </a:r>
            <a:r>
              <a:rPr lang="en-US" dirty="0" smtClean="0"/>
              <a:t>FAILURE ( Causes)</a:t>
            </a:r>
            <a:endParaRPr lang="en-US" dirty="0"/>
          </a:p>
        </p:txBody>
      </p:sp>
      <p:sp>
        <p:nvSpPr>
          <p:cNvPr id="3" name="Content Placeholder 2"/>
          <p:cNvSpPr>
            <a:spLocks noGrp="1"/>
          </p:cNvSpPr>
          <p:nvPr>
            <p:ph idx="1"/>
          </p:nvPr>
        </p:nvSpPr>
        <p:spPr/>
        <p:txBody>
          <a:bodyPr/>
          <a:lstStyle/>
          <a:p>
            <a:r>
              <a:rPr lang="en-US" dirty="0" smtClean="0"/>
              <a:t>Classified into three</a:t>
            </a:r>
          </a:p>
          <a:p>
            <a:pPr marL="850392" lvl="1" indent="-457200">
              <a:buFont typeface="+mj-lt"/>
              <a:buAutoNum type="arabicPeriod"/>
            </a:pPr>
            <a:r>
              <a:rPr lang="en-US" dirty="0" smtClean="0"/>
              <a:t>Pre-renal</a:t>
            </a:r>
          </a:p>
          <a:p>
            <a:pPr marL="850392" lvl="1" indent="-457200">
              <a:buFont typeface="+mj-lt"/>
              <a:buAutoNum type="arabicPeriod"/>
            </a:pPr>
            <a:r>
              <a:rPr lang="en-US" dirty="0" smtClean="0"/>
              <a:t>Renal (intrinsic)</a:t>
            </a:r>
          </a:p>
          <a:p>
            <a:pPr marL="850392" lvl="1" indent="-457200">
              <a:buFont typeface="+mj-lt"/>
              <a:buAutoNum type="arabicPeriod"/>
            </a:pPr>
            <a:r>
              <a:rPr lang="en-US" dirty="0" smtClean="0"/>
              <a:t>Post-renal</a:t>
            </a:r>
            <a:endParaRPr lang="en-US" dirty="0"/>
          </a:p>
        </p:txBody>
      </p:sp>
      <p:sp>
        <p:nvSpPr>
          <p:cNvPr id="4" name="Date Placeholder 3"/>
          <p:cNvSpPr>
            <a:spLocks noGrp="1"/>
          </p:cNvSpPr>
          <p:nvPr>
            <p:ph type="dt" sz="half" idx="10"/>
          </p:nvPr>
        </p:nvSpPr>
        <p:spPr/>
        <p:txBody>
          <a:bodyPr/>
          <a:lstStyle/>
          <a:p>
            <a:fld id="{4B5F7068-C129-4B03-AE7F-F7B0AEA9F3C1}"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100</a:t>
            </a:fld>
            <a:endParaRPr lang="en-US"/>
          </a:p>
        </p:txBody>
      </p:sp>
    </p:spTree>
    <p:extLst>
      <p:ext uri="{BB962C8B-B14F-4D97-AF65-F5344CB8AC3E}">
        <p14:creationId xmlns:p14="http://schemas.microsoft.com/office/powerpoint/2010/main" val="212677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Pre-renal</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81458248"/>
              </p:ext>
            </p:extLst>
          </p:nvPr>
        </p:nvGraphicFramePr>
        <p:xfrm>
          <a:off x="228600" y="1828801"/>
          <a:ext cx="8229600" cy="6463753"/>
        </p:xfrm>
        <a:graphic>
          <a:graphicData uri="http://schemas.openxmlformats.org/drawingml/2006/table">
            <a:tbl>
              <a:tblPr firstRow="1" bandRow="1">
                <a:tableStyleId>{5C22544A-7EE6-4342-B048-85BDC9FD1C3A}</a:tableStyleId>
              </a:tblPr>
              <a:tblGrid>
                <a:gridCol w="4114800"/>
                <a:gridCol w="4114800"/>
              </a:tblGrid>
              <a:tr h="703033">
                <a:tc>
                  <a:txBody>
                    <a:bodyPr/>
                    <a:lstStyle/>
                    <a:p>
                      <a:r>
                        <a:rPr lang="en-US" sz="1800" dirty="0" smtClean="0"/>
                        <a:t>CAUSE</a:t>
                      </a:r>
                      <a:endParaRPr lang="en-US" sz="1800" dirty="0"/>
                    </a:p>
                  </a:txBody>
                  <a:tcPr/>
                </a:tc>
                <a:tc>
                  <a:txBody>
                    <a:bodyPr/>
                    <a:lstStyle/>
                    <a:p>
                      <a:r>
                        <a:rPr lang="en-US" sz="1800" dirty="0" smtClean="0"/>
                        <a:t>EXAMPLE</a:t>
                      </a:r>
                      <a:endParaRPr lang="en-US" sz="1800" dirty="0"/>
                    </a:p>
                  </a:txBody>
                  <a:tcPr/>
                </a:tc>
              </a:tr>
              <a:tr h="2651760">
                <a:tc>
                  <a:txBody>
                    <a:bodyPr/>
                    <a:lstStyle/>
                    <a:p>
                      <a:r>
                        <a:rPr lang="en-US" sz="2800" dirty="0" smtClean="0"/>
                        <a:t>Hypovolemic causes</a:t>
                      </a:r>
                      <a:endParaRPr lang="en-US" sz="2800" dirty="0"/>
                    </a:p>
                  </a:txBody>
                  <a:tcPr/>
                </a:tc>
                <a:tc>
                  <a:txBody>
                    <a:bodyPr/>
                    <a:lstStyle/>
                    <a:p>
                      <a:r>
                        <a:rPr lang="en-US" sz="2400" dirty="0" err="1" smtClean="0"/>
                        <a:t>Hypovolemia</a:t>
                      </a:r>
                      <a:r>
                        <a:rPr lang="en-US" sz="2400" dirty="0" smtClean="0"/>
                        <a:t>, burns, GI </a:t>
                      </a:r>
                      <a:r>
                        <a:rPr lang="en-US" sz="2400" dirty="0" err="1" smtClean="0"/>
                        <a:t>loss,renal</a:t>
                      </a:r>
                      <a:r>
                        <a:rPr lang="en-US" sz="2400" dirty="0" smtClean="0"/>
                        <a:t> loss, third spaces</a:t>
                      </a:r>
                      <a:r>
                        <a:rPr lang="en-US" sz="2400" baseline="0" dirty="0" smtClean="0"/>
                        <a:t> loss </a:t>
                      </a:r>
                      <a:r>
                        <a:rPr lang="en-US" sz="2400" baseline="0" dirty="0" err="1" smtClean="0"/>
                        <a:t>e.g</a:t>
                      </a:r>
                      <a:r>
                        <a:rPr lang="en-US" sz="2400" baseline="0" dirty="0" smtClean="0"/>
                        <a:t> </a:t>
                      </a:r>
                      <a:r>
                        <a:rPr lang="en-US" sz="2400" baseline="0" dirty="0" err="1" smtClean="0"/>
                        <a:t>sepsis,pancreatitis</a:t>
                      </a:r>
                      <a:endParaRPr lang="en-US" sz="2400" dirty="0"/>
                    </a:p>
                  </a:txBody>
                  <a:tcPr/>
                </a:tc>
              </a:tr>
              <a:tr h="1554480">
                <a:tc>
                  <a:txBody>
                    <a:bodyPr/>
                    <a:lstStyle/>
                    <a:p>
                      <a:r>
                        <a:rPr lang="en-US" sz="2400" dirty="0" smtClean="0"/>
                        <a:t>Cardiogenic causes</a:t>
                      </a:r>
                      <a:endParaRPr lang="en-US" sz="2400" dirty="0"/>
                    </a:p>
                  </a:txBody>
                  <a:tcPr/>
                </a:tc>
                <a:tc>
                  <a:txBody>
                    <a:bodyPr/>
                    <a:lstStyle/>
                    <a:p>
                      <a:r>
                        <a:rPr lang="en-US" sz="2400" dirty="0" smtClean="0"/>
                        <a:t>Arrhythmias, heart failure, </a:t>
                      </a:r>
                      <a:r>
                        <a:rPr lang="en-US" sz="2400" dirty="0" err="1" smtClean="0"/>
                        <a:t>valvular</a:t>
                      </a:r>
                      <a:r>
                        <a:rPr lang="en-US" sz="2400" dirty="0" smtClean="0"/>
                        <a:t> dysfunction</a:t>
                      </a:r>
                      <a:endParaRPr lang="en-US" sz="2400" dirty="0"/>
                    </a:p>
                  </a:txBody>
                  <a:tcPr/>
                </a:tc>
              </a:tr>
              <a:tr h="1554480">
                <a:tc>
                  <a:txBody>
                    <a:bodyPr/>
                    <a:lstStyle/>
                    <a:p>
                      <a:r>
                        <a:rPr lang="en-US" sz="2400" dirty="0" smtClean="0"/>
                        <a:t>Obstructive causes</a:t>
                      </a:r>
                      <a:endParaRPr lang="en-US" sz="2400" dirty="0"/>
                    </a:p>
                  </a:txBody>
                  <a:tcPr/>
                </a:tc>
                <a:tc>
                  <a:txBody>
                    <a:bodyPr/>
                    <a:lstStyle/>
                    <a:p>
                      <a:r>
                        <a:rPr lang="en-US" sz="2400" dirty="0" smtClean="0"/>
                        <a:t>Pericardial</a:t>
                      </a:r>
                      <a:r>
                        <a:rPr lang="en-US" sz="2400" baseline="0" dirty="0" smtClean="0"/>
                        <a:t> </a:t>
                      </a:r>
                      <a:r>
                        <a:rPr lang="en-US" sz="2400" baseline="0" dirty="0" err="1" smtClean="0"/>
                        <a:t>tamponade</a:t>
                      </a:r>
                      <a:r>
                        <a:rPr lang="en-US" sz="2400" baseline="0" dirty="0" smtClean="0"/>
                        <a:t>, pulmonary embolism</a:t>
                      </a:r>
                      <a:endParaRPr lang="en-US" sz="2400" dirty="0"/>
                    </a:p>
                  </a:txBody>
                  <a:tcPr/>
                </a:tc>
              </a:tr>
            </a:tbl>
          </a:graphicData>
        </a:graphic>
      </p:graphicFrame>
      <p:sp>
        <p:nvSpPr>
          <p:cNvPr id="4" name="Date Placeholder 3"/>
          <p:cNvSpPr>
            <a:spLocks noGrp="1"/>
          </p:cNvSpPr>
          <p:nvPr>
            <p:ph type="dt" sz="half" idx="10"/>
          </p:nvPr>
        </p:nvSpPr>
        <p:spPr/>
        <p:txBody>
          <a:bodyPr/>
          <a:lstStyle/>
          <a:p>
            <a:fld id="{FA2818FE-F834-4FBC-BCD2-A6BB2C3F9F9E}"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101</a:t>
            </a:fld>
            <a:endParaRPr lang="en-US"/>
          </a:p>
        </p:txBody>
      </p:sp>
    </p:spTree>
    <p:extLst>
      <p:ext uri="{BB962C8B-B14F-4D97-AF65-F5344CB8AC3E}">
        <p14:creationId xmlns:p14="http://schemas.microsoft.com/office/powerpoint/2010/main" val="173623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causes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00767744"/>
              </p:ext>
            </p:extLst>
          </p:nvPr>
        </p:nvGraphicFramePr>
        <p:xfrm>
          <a:off x="381000" y="1905000"/>
          <a:ext cx="8229600" cy="5720246"/>
        </p:xfrm>
        <a:graphic>
          <a:graphicData uri="http://schemas.openxmlformats.org/drawingml/2006/table">
            <a:tbl>
              <a:tblPr firstRow="1" bandRow="1">
                <a:tableStyleId>{5C22544A-7EE6-4342-B048-85BDC9FD1C3A}</a:tableStyleId>
              </a:tblPr>
              <a:tblGrid>
                <a:gridCol w="4114800"/>
                <a:gridCol w="4114800"/>
              </a:tblGrid>
              <a:tr h="508166">
                <a:tc>
                  <a:txBody>
                    <a:bodyPr/>
                    <a:lstStyle/>
                    <a:p>
                      <a:r>
                        <a:rPr lang="en-US" sz="1800" dirty="0" smtClean="0"/>
                        <a:t>Cause</a:t>
                      </a:r>
                      <a:endParaRPr lang="en-US" sz="1800" dirty="0"/>
                    </a:p>
                  </a:txBody>
                  <a:tcPr/>
                </a:tc>
                <a:tc>
                  <a:txBody>
                    <a:bodyPr/>
                    <a:lstStyle/>
                    <a:p>
                      <a:r>
                        <a:rPr lang="en-US" sz="1800" dirty="0" smtClean="0"/>
                        <a:t>Example</a:t>
                      </a:r>
                      <a:endParaRPr lang="en-US" sz="1800" dirty="0"/>
                    </a:p>
                  </a:txBody>
                  <a:tcPr/>
                </a:tc>
              </a:tr>
              <a:tr h="2286000">
                <a:tc>
                  <a:txBody>
                    <a:bodyPr/>
                    <a:lstStyle/>
                    <a:p>
                      <a:r>
                        <a:rPr lang="en-US" sz="1800" dirty="0" smtClean="0"/>
                        <a:t>Acute tubular necrosis</a:t>
                      </a:r>
                      <a:endParaRPr lang="en-US" sz="1800" dirty="0"/>
                    </a:p>
                  </a:txBody>
                  <a:tcPr/>
                </a:tc>
                <a:tc>
                  <a:txBody>
                    <a:bodyPr/>
                    <a:lstStyle/>
                    <a:p>
                      <a:r>
                        <a:rPr lang="en-US" sz="1800" dirty="0" err="1" smtClean="0"/>
                        <a:t>Unreleaved</a:t>
                      </a:r>
                      <a:r>
                        <a:rPr lang="en-US" sz="1800" dirty="0" smtClean="0"/>
                        <a:t> pre-renal</a:t>
                      </a:r>
                      <a:r>
                        <a:rPr lang="en-US" sz="1800" baseline="0" dirty="0" smtClean="0"/>
                        <a:t> causes, acute hemorrhage, </a:t>
                      </a:r>
                      <a:r>
                        <a:rPr lang="en-US" sz="1800" baseline="0" dirty="0" err="1" smtClean="0"/>
                        <a:t>haemoglobin</a:t>
                      </a:r>
                      <a:r>
                        <a:rPr lang="en-US" sz="1800" baseline="0" dirty="0" smtClean="0"/>
                        <a:t>, </a:t>
                      </a:r>
                      <a:r>
                        <a:rPr lang="en-US" sz="1800" baseline="0" dirty="0" err="1" smtClean="0"/>
                        <a:t>pancreatitis,septic</a:t>
                      </a:r>
                      <a:r>
                        <a:rPr lang="en-US" sz="1800" baseline="0" dirty="0" smtClean="0"/>
                        <a:t> abortion, </a:t>
                      </a:r>
                      <a:r>
                        <a:rPr lang="en-US" sz="1800" baseline="0" dirty="0" err="1" smtClean="0"/>
                        <a:t>eclampsia</a:t>
                      </a:r>
                      <a:r>
                        <a:rPr lang="en-US" sz="1800" baseline="0" dirty="0" smtClean="0"/>
                        <a:t>, burns, </a:t>
                      </a:r>
                      <a:r>
                        <a:rPr lang="en-US" sz="1800" baseline="0" dirty="0" err="1" smtClean="0"/>
                        <a:t>nephrotoxins</a:t>
                      </a:r>
                      <a:r>
                        <a:rPr lang="en-US" sz="1800" baseline="0" dirty="0" smtClean="0"/>
                        <a:t>, SLE</a:t>
                      </a:r>
                      <a:endParaRPr lang="en-US" sz="1800" dirty="0"/>
                    </a:p>
                  </a:txBody>
                  <a:tcPr/>
                </a:tc>
              </a:tr>
              <a:tr h="1737360">
                <a:tc>
                  <a:txBody>
                    <a:bodyPr/>
                    <a:lstStyle/>
                    <a:p>
                      <a:r>
                        <a:rPr lang="en-US" sz="1800" dirty="0" smtClean="0"/>
                        <a:t>Cortical necrosis</a:t>
                      </a:r>
                      <a:endParaRPr lang="en-US" sz="1800" dirty="0"/>
                    </a:p>
                  </a:txBody>
                  <a:tcPr/>
                </a:tc>
                <a:tc>
                  <a:txBody>
                    <a:bodyPr/>
                    <a:lstStyle/>
                    <a:p>
                      <a:r>
                        <a:rPr lang="en-US" sz="1800" dirty="0" smtClean="0"/>
                        <a:t>Snake venom,</a:t>
                      </a:r>
                      <a:r>
                        <a:rPr lang="en-US" sz="1800" baseline="0" dirty="0" smtClean="0"/>
                        <a:t> </a:t>
                      </a:r>
                      <a:r>
                        <a:rPr lang="en-US" sz="1800" baseline="0" dirty="0" err="1" smtClean="0"/>
                        <a:t>nephrotic</a:t>
                      </a:r>
                      <a:r>
                        <a:rPr lang="en-US" sz="1800" baseline="0" dirty="0" smtClean="0"/>
                        <a:t> syndrome, renal artery occlusion, DIC, acute pyelonephritis, glomerulonephritis, </a:t>
                      </a:r>
                      <a:endParaRPr lang="en-US" sz="1800" dirty="0"/>
                    </a:p>
                  </a:txBody>
                  <a:tcPr/>
                </a:tc>
              </a:tr>
              <a:tr h="1188720">
                <a:tc>
                  <a:txBody>
                    <a:bodyPr/>
                    <a:lstStyle/>
                    <a:p>
                      <a:r>
                        <a:rPr lang="en-US" sz="1800" dirty="0" smtClean="0"/>
                        <a:t>Acute interstitial nephritis</a:t>
                      </a:r>
                      <a:endParaRPr lang="en-US" sz="1800" dirty="0"/>
                    </a:p>
                  </a:txBody>
                  <a:tcPr/>
                </a:tc>
                <a:tc>
                  <a:txBody>
                    <a:bodyPr/>
                    <a:lstStyle/>
                    <a:p>
                      <a:r>
                        <a:rPr lang="en-US" sz="1800" dirty="0" err="1" smtClean="0"/>
                        <a:t>Penicillins</a:t>
                      </a:r>
                      <a:r>
                        <a:rPr lang="en-US" sz="1800" dirty="0" smtClean="0"/>
                        <a:t>, </a:t>
                      </a:r>
                      <a:r>
                        <a:rPr lang="en-US" sz="1800" dirty="0" err="1" smtClean="0"/>
                        <a:t>cephalosporins</a:t>
                      </a:r>
                      <a:r>
                        <a:rPr lang="en-US" sz="1800" dirty="0" smtClean="0"/>
                        <a:t>, diuretics, rifampicin, NSAIDs</a:t>
                      </a:r>
                      <a:endParaRPr lang="en-US" sz="1800" dirty="0"/>
                    </a:p>
                  </a:txBody>
                  <a:tcPr/>
                </a:tc>
              </a:tr>
            </a:tbl>
          </a:graphicData>
        </a:graphic>
      </p:graphicFrame>
      <p:sp>
        <p:nvSpPr>
          <p:cNvPr id="4" name="Date Placeholder 3"/>
          <p:cNvSpPr>
            <a:spLocks noGrp="1"/>
          </p:cNvSpPr>
          <p:nvPr>
            <p:ph type="dt" sz="half" idx="10"/>
          </p:nvPr>
        </p:nvSpPr>
        <p:spPr/>
        <p:txBody>
          <a:bodyPr/>
          <a:lstStyle/>
          <a:p>
            <a:fld id="{6FE99627-D8F8-4BC6-8211-9E46E2E71820}"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102</a:t>
            </a:fld>
            <a:endParaRPr lang="en-US"/>
          </a:p>
        </p:txBody>
      </p:sp>
    </p:spTree>
    <p:extLst>
      <p:ext uri="{BB962C8B-B14F-4D97-AF65-F5344CB8AC3E}">
        <p14:creationId xmlns:p14="http://schemas.microsoft.com/office/powerpoint/2010/main" val="377781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Post-renal</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93307345"/>
              </p:ext>
            </p:extLst>
          </p:nvPr>
        </p:nvGraphicFramePr>
        <p:xfrm>
          <a:off x="457200" y="1600201"/>
          <a:ext cx="8229600" cy="4541721"/>
        </p:xfrm>
        <a:graphic>
          <a:graphicData uri="http://schemas.openxmlformats.org/drawingml/2006/table">
            <a:tbl>
              <a:tblPr firstRow="1" bandRow="1">
                <a:tableStyleId>{5C22544A-7EE6-4342-B048-85BDC9FD1C3A}</a:tableStyleId>
              </a:tblPr>
              <a:tblGrid>
                <a:gridCol w="4114800"/>
                <a:gridCol w="4114800"/>
              </a:tblGrid>
              <a:tr h="564000">
                <a:tc>
                  <a:txBody>
                    <a:bodyPr/>
                    <a:lstStyle/>
                    <a:p>
                      <a:r>
                        <a:rPr lang="en-US" sz="1800" dirty="0" smtClean="0"/>
                        <a:t>Cause</a:t>
                      </a:r>
                      <a:endParaRPr lang="en-US" sz="1800" dirty="0"/>
                    </a:p>
                  </a:txBody>
                  <a:tcPr/>
                </a:tc>
                <a:tc>
                  <a:txBody>
                    <a:bodyPr/>
                    <a:lstStyle/>
                    <a:p>
                      <a:r>
                        <a:rPr lang="en-US" sz="1800" dirty="0" smtClean="0"/>
                        <a:t>example</a:t>
                      </a:r>
                      <a:endParaRPr lang="en-US" sz="1800" dirty="0"/>
                    </a:p>
                  </a:txBody>
                  <a:tcPr/>
                </a:tc>
              </a:tr>
              <a:tr h="973479">
                <a:tc>
                  <a:txBody>
                    <a:bodyPr/>
                    <a:lstStyle/>
                    <a:p>
                      <a:r>
                        <a:rPr lang="en-US" sz="1800" dirty="0" smtClean="0"/>
                        <a:t>Intra-ureteral</a:t>
                      </a:r>
                      <a:endParaRPr lang="en-US" sz="1800" dirty="0"/>
                    </a:p>
                  </a:txBody>
                  <a:tcPr/>
                </a:tc>
                <a:tc>
                  <a:txBody>
                    <a:bodyPr/>
                    <a:lstStyle/>
                    <a:p>
                      <a:r>
                        <a:rPr lang="en-US" sz="1800" dirty="0" smtClean="0"/>
                        <a:t>Calculi, papillary necrosis, crystals, tumors, blood clot</a:t>
                      </a:r>
                      <a:endParaRPr lang="en-US" sz="1800" dirty="0"/>
                    </a:p>
                  </a:txBody>
                  <a:tcPr/>
                </a:tc>
              </a:tr>
              <a:tr h="973479">
                <a:tc>
                  <a:txBody>
                    <a:bodyPr/>
                    <a:lstStyle/>
                    <a:p>
                      <a:r>
                        <a:rPr lang="en-US" sz="1800" dirty="0" smtClean="0"/>
                        <a:t>Extra-ureteral</a:t>
                      </a:r>
                      <a:endParaRPr lang="en-US" sz="1800" dirty="0"/>
                    </a:p>
                  </a:txBody>
                  <a:tcPr/>
                </a:tc>
                <a:tc>
                  <a:txBody>
                    <a:bodyPr/>
                    <a:lstStyle/>
                    <a:p>
                      <a:r>
                        <a:rPr lang="en-US" sz="1800" dirty="0" smtClean="0"/>
                        <a:t>Retroperitoneal</a:t>
                      </a:r>
                      <a:r>
                        <a:rPr lang="en-US" sz="1800" baseline="0" dirty="0" smtClean="0"/>
                        <a:t> fibrosis, tumor, aneurysm</a:t>
                      </a:r>
                      <a:endParaRPr lang="en-US" sz="1800" dirty="0"/>
                    </a:p>
                  </a:txBody>
                  <a:tcPr/>
                </a:tc>
              </a:tr>
              <a:tr h="1390683">
                <a:tc>
                  <a:txBody>
                    <a:bodyPr/>
                    <a:lstStyle/>
                    <a:p>
                      <a:r>
                        <a:rPr lang="en-US" sz="1800" dirty="0" smtClean="0"/>
                        <a:t>Bladder obstruction</a:t>
                      </a:r>
                      <a:endParaRPr lang="en-US" sz="1800" dirty="0"/>
                    </a:p>
                  </a:txBody>
                  <a:tcPr/>
                </a:tc>
                <a:tc>
                  <a:txBody>
                    <a:bodyPr/>
                    <a:lstStyle/>
                    <a:p>
                      <a:r>
                        <a:rPr lang="en-US" sz="1800" dirty="0" smtClean="0"/>
                        <a:t>Prostatic hypertrophy,</a:t>
                      </a:r>
                      <a:r>
                        <a:rPr lang="en-US" sz="1800" baseline="0" dirty="0" smtClean="0"/>
                        <a:t> bladder tumor, blood clot, calculi, functional neuropathy</a:t>
                      </a:r>
                      <a:endParaRPr lang="en-US" sz="1800" dirty="0"/>
                    </a:p>
                  </a:txBody>
                  <a:tcPr/>
                </a:tc>
              </a:tr>
              <a:tr h="640080">
                <a:tc>
                  <a:txBody>
                    <a:bodyPr/>
                    <a:lstStyle/>
                    <a:p>
                      <a:r>
                        <a:rPr lang="en-US" sz="1800" dirty="0" smtClean="0"/>
                        <a:t>Urethral obstruction</a:t>
                      </a:r>
                      <a:endParaRPr lang="en-US" sz="1800" dirty="0"/>
                    </a:p>
                  </a:txBody>
                  <a:tcPr/>
                </a:tc>
                <a:tc>
                  <a:txBody>
                    <a:bodyPr/>
                    <a:lstStyle/>
                    <a:p>
                      <a:r>
                        <a:rPr lang="en-US" sz="1800" dirty="0" smtClean="0"/>
                        <a:t>Stricture, </a:t>
                      </a:r>
                      <a:r>
                        <a:rPr lang="en-US" sz="1800" dirty="0" err="1" smtClean="0"/>
                        <a:t>meatal</a:t>
                      </a:r>
                      <a:r>
                        <a:rPr lang="en-US" sz="1800" dirty="0" smtClean="0"/>
                        <a:t> stenosis, </a:t>
                      </a:r>
                      <a:r>
                        <a:rPr lang="en-US" sz="1800" dirty="0" err="1" smtClean="0"/>
                        <a:t>phimosis</a:t>
                      </a:r>
                      <a:endParaRPr lang="en-US" sz="1800" dirty="0"/>
                    </a:p>
                  </a:txBody>
                  <a:tcPr/>
                </a:tc>
              </a:tr>
            </a:tbl>
          </a:graphicData>
        </a:graphic>
      </p:graphicFrame>
      <p:sp>
        <p:nvSpPr>
          <p:cNvPr id="4" name="Date Placeholder 3"/>
          <p:cNvSpPr>
            <a:spLocks noGrp="1"/>
          </p:cNvSpPr>
          <p:nvPr>
            <p:ph type="dt" sz="half" idx="10"/>
          </p:nvPr>
        </p:nvSpPr>
        <p:spPr/>
        <p:txBody>
          <a:bodyPr/>
          <a:lstStyle/>
          <a:p>
            <a:fld id="{534E2681-C54C-4DDC-8DCC-567F7A383FB2}"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103</a:t>
            </a:fld>
            <a:endParaRPr lang="en-US"/>
          </a:p>
        </p:txBody>
      </p:sp>
    </p:spTree>
    <p:extLst>
      <p:ext uri="{BB962C8B-B14F-4D97-AF65-F5344CB8AC3E}">
        <p14:creationId xmlns:p14="http://schemas.microsoft.com/office/powerpoint/2010/main" val="413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PHASES OF ACUTE RENAL FAILURE</a:t>
            </a:r>
          </a:p>
        </p:txBody>
      </p:sp>
      <p:sp>
        <p:nvSpPr>
          <p:cNvPr id="3" name="Content Placeholder 2"/>
          <p:cNvSpPr>
            <a:spLocks noGrp="1"/>
          </p:cNvSpPr>
          <p:nvPr>
            <p:ph idx="1"/>
          </p:nvPr>
        </p:nvSpPr>
        <p:spPr/>
        <p:txBody>
          <a:bodyPr/>
          <a:lstStyle/>
          <a:p>
            <a:r>
              <a:rPr lang="en-US" dirty="0"/>
              <a:t>There are four clinical phases of ARF</a:t>
            </a:r>
            <a:r>
              <a:rPr lang="en-US" dirty="0" smtClean="0"/>
              <a:t>:</a:t>
            </a:r>
          </a:p>
          <a:p>
            <a:pPr lvl="1"/>
            <a:r>
              <a:rPr lang="en-US" dirty="0" smtClean="0"/>
              <a:t> </a:t>
            </a:r>
            <a:r>
              <a:rPr lang="en-US" dirty="0"/>
              <a:t>initiation, </a:t>
            </a:r>
            <a:endParaRPr lang="en-US" dirty="0" smtClean="0"/>
          </a:p>
          <a:p>
            <a:pPr lvl="1"/>
            <a:r>
              <a:rPr lang="en-US" dirty="0" smtClean="0"/>
              <a:t>oliguria</a:t>
            </a:r>
            <a:r>
              <a:rPr lang="en-US" dirty="0"/>
              <a:t>, </a:t>
            </a:r>
            <a:endParaRPr lang="en-US" dirty="0" smtClean="0"/>
          </a:p>
          <a:p>
            <a:pPr lvl="1"/>
            <a:r>
              <a:rPr lang="en-US" dirty="0" smtClean="0"/>
              <a:t>diuresis,</a:t>
            </a:r>
          </a:p>
          <a:p>
            <a:pPr lvl="1"/>
            <a:r>
              <a:rPr lang="en-US" dirty="0" smtClean="0"/>
              <a:t>recovery</a:t>
            </a:r>
            <a:r>
              <a:rPr lang="en-US" dirty="0"/>
              <a:t>.</a:t>
            </a:r>
          </a:p>
        </p:txBody>
      </p:sp>
      <p:sp>
        <p:nvSpPr>
          <p:cNvPr id="4" name="Date Placeholder 3"/>
          <p:cNvSpPr>
            <a:spLocks noGrp="1"/>
          </p:cNvSpPr>
          <p:nvPr>
            <p:ph type="dt" sz="half" idx="10"/>
          </p:nvPr>
        </p:nvSpPr>
        <p:spPr/>
        <p:txBody>
          <a:bodyPr/>
          <a:lstStyle/>
          <a:p>
            <a:fld id="{5CF4B7E3-CF7F-4FE4-8F2F-EC4F4D4C7DF5}"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104</a:t>
            </a:fld>
            <a:endParaRPr lang="en-US"/>
          </a:p>
        </p:txBody>
      </p:sp>
    </p:spTree>
    <p:extLst>
      <p:ext uri="{BB962C8B-B14F-4D97-AF65-F5344CB8AC3E}">
        <p14:creationId xmlns:p14="http://schemas.microsoft.com/office/powerpoint/2010/main" val="4195972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Initiation--  </a:t>
            </a:r>
            <a:r>
              <a:rPr lang="en-US" dirty="0"/>
              <a:t>The initiation period begins with the initial </a:t>
            </a:r>
            <a:r>
              <a:rPr lang="en-US" dirty="0" smtClean="0"/>
              <a:t>insult and </a:t>
            </a:r>
            <a:r>
              <a:rPr lang="en-US" dirty="0"/>
              <a:t>ends when </a:t>
            </a:r>
            <a:r>
              <a:rPr lang="en-US" dirty="0" smtClean="0"/>
              <a:t>oliguria </a:t>
            </a:r>
            <a:r>
              <a:rPr lang="en-US" dirty="0"/>
              <a:t>develops</a:t>
            </a:r>
            <a:r>
              <a:rPr lang="en-US" dirty="0" smtClean="0"/>
              <a:t>.</a:t>
            </a:r>
          </a:p>
          <a:p>
            <a:endParaRPr lang="en-US" dirty="0" smtClean="0"/>
          </a:p>
          <a:p>
            <a:r>
              <a:rPr lang="en-US" dirty="0" smtClean="0"/>
              <a:t>Oliguria– is accompanied </a:t>
            </a:r>
            <a:r>
              <a:rPr lang="en-US" dirty="0"/>
              <a:t>by a rise in the serum concentration of </a:t>
            </a:r>
            <a:r>
              <a:rPr lang="en-US" dirty="0" smtClean="0"/>
              <a:t>substances usually </a:t>
            </a:r>
            <a:r>
              <a:rPr lang="en-US" dirty="0"/>
              <a:t>excreted by the kidneys (urea, </a:t>
            </a:r>
            <a:r>
              <a:rPr lang="en-US" dirty="0" err="1"/>
              <a:t>creatinine</a:t>
            </a:r>
            <a:r>
              <a:rPr lang="en-US" dirty="0"/>
              <a:t>, uric acid, </a:t>
            </a:r>
            <a:r>
              <a:rPr lang="en-US" dirty="0" smtClean="0"/>
              <a:t>organic acids</a:t>
            </a:r>
            <a:r>
              <a:rPr lang="en-US" dirty="0"/>
              <a:t>, and the intracellular </a:t>
            </a:r>
            <a:r>
              <a:rPr lang="en-US" dirty="0" err="1"/>
              <a:t>cations</a:t>
            </a:r>
            <a:r>
              <a:rPr lang="en-US" dirty="0"/>
              <a:t> [potassium and magnesium</a:t>
            </a:r>
            <a:r>
              <a:rPr lang="en-US" dirty="0" smtClean="0"/>
              <a:t>]).</a:t>
            </a:r>
          </a:p>
          <a:p>
            <a:r>
              <a:rPr lang="en-US" dirty="0" err="1" smtClean="0"/>
              <a:t>uremicsymptoms</a:t>
            </a:r>
            <a:r>
              <a:rPr lang="en-US" dirty="0" smtClean="0"/>
              <a:t> </a:t>
            </a:r>
            <a:r>
              <a:rPr lang="en-US" dirty="0"/>
              <a:t>first appear and life-threatening conditions </a:t>
            </a:r>
            <a:r>
              <a:rPr lang="en-US" dirty="0" smtClean="0"/>
              <a:t>such as </a:t>
            </a:r>
            <a:r>
              <a:rPr lang="en-US" dirty="0"/>
              <a:t>hyperkalemia develop.</a:t>
            </a:r>
          </a:p>
        </p:txBody>
      </p:sp>
      <p:sp>
        <p:nvSpPr>
          <p:cNvPr id="4" name="Date Placeholder 3"/>
          <p:cNvSpPr>
            <a:spLocks noGrp="1"/>
          </p:cNvSpPr>
          <p:nvPr>
            <p:ph type="dt" sz="half" idx="10"/>
          </p:nvPr>
        </p:nvSpPr>
        <p:spPr/>
        <p:txBody>
          <a:bodyPr/>
          <a:lstStyle/>
          <a:p>
            <a:fld id="{DE4A6358-E111-482C-922E-E627F80DD8AD}"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105</a:t>
            </a:fld>
            <a:endParaRPr lang="en-US"/>
          </a:p>
        </p:txBody>
      </p:sp>
    </p:spTree>
    <p:extLst>
      <p:ext uri="{BB962C8B-B14F-4D97-AF65-F5344CB8AC3E}">
        <p14:creationId xmlns:p14="http://schemas.microsoft.com/office/powerpoint/2010/main" val="187063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Diuresis-- </a:t>
            </a:r>
            <a:r>
              <a:rPr lang="en-US" dirty="0"/>
              <a:t>the third phase, the patient </a:t>
            </a:r>
            <a:r>
              <a:rPr lang="en-US" dirty="0" smtClean="0"/>
              <a:t>experiences gradually </a:t>
            </a:r>
            <a:r>
              <a:rPr lang="en-US" dirty="0"/>
              <a:t>increasing urine output, which signals that </a:t>
            </a:r>
            <a:r>
              <a:rPr lang="en-US" dirty="0" smtClean="0"/>
              <a:t>glomerular filtration </a:t>
            </a:r>
            <a:r>
              <a:rPr lang="en-US" dirty="0"/>
              <a:t>has started to recover</a:t>
            </a:r>
            <a:r>
              <a:rPr lang="en-US" dirty="0" smtClean="0"/>
              <a:t>.</a:t>
            </a:r>
            <a:endParaRPr lang="en-US" dirty="0"/>
          </a:p>
          <a:p>
            <a:r>
              <a:rPr lang="en-US" dirty="0" smtClean="0"/>
              <a:t>Lab values stop rising.</a:t>
            </a:r>
          </a:p>
          <a:p>
            <a:r>
              <a:rPr lang="en-US" dirty="0" err="1" smtClean="0"/>
              <a:t>Uraemic</a:t>
            </a:r>
            <a:r>
              <a:rPr lang="en-US" dirty="0" smtClean="0"/>
              <a:t> symptoms still present.</a:t>
            </a:r>
          </a:p>
          <a:p>
            <a:r>
              <a:rPr lang="en-US" dirty="0" smtClean="0"/>
              <a:t>Still needs </a:t>
            </a:r>
            <a:r>
              <a:rPr lang="en-US" dirty="0" err="1" smtClean="0"/>
              <a:t>expart</a:t>
            </a:r>
            <a:r>
              <a:rPr lang="en-US" dirty="0" smtClean="0"/>
              <a:t> medical and nursing care.</a:t>
            </a:r>
            <a:endParaRPr lang="en-US" dirty="0"/>
          </a:p>
        </p:txBody>
      </p:sp>
      <p:sp>
        <p:nvSpPr>
          <p:cNvPr id="4" name="Date Placeholder 3"/>
          <p:cNvSpPr>
            <a:spLocks noGrp="1"/>
          </p:cNvSpPr>
          <p:nvPr>
            <p:ph type="dt" sz="half" idx="10"/>
          </p:nvPr>
        </p:nvSpPr>
        <p:spPr/>
        <p:txBody>
          <a:bodyPr/>
          <a:lstStyle/>
          <a:p>
            <a:fld id="{8B3E48CA-1D24-451C-BB59-76F577923CF3}"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106</a:t>
            </a:fld>
            <a:endParaRPr lang="en-US"/>
          </a:p>
        </p:txBody>
      </p:sp>
    </p:spTree>
    <p:extLst>
      <p:ext uri="{BB962C8B-B14F-4D97-AF65-F5344CB8AC3E}">
        <p14:creationId xmlns:p14="http://schemas.microsoft.com/office/powerpoint/2010/main" val="3085165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Recovery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recovery period signals the improvement of renal </a:t>
            </a:r>
            <a:r>
              <a:rPr lang="en-US" dirty="0" smtClean="0"/>
              <a:t>function and </a:t>
            </a:r>
            <a:r>
              <a:rPr lang="en-US" dirty="0"/>
              <a:t>may take 3 to 12 months</a:t>
            </a:r>
            <a:r>
              <a:rPr lang="en-US" dirty="0" smtClean="0"/>
              <a:t>.</a:t>
            </a:r>
          </a:p>
          <a:p>
            <a:r>
              <a:rPr lang="en-US" dirty="0"/>
              <a:t>Laboratory values return </a:t>
            </a:r>
            <a:r>
              <a:rPr lang="en-US" dirty="0" smtClean="0"/>
              <a:t>to the </a:t>
            </a:r>
            <a:r>
              <a:rPr lang="en-US" dirty="0"/>
              <a:t>patient’s normal level. </a:t>
            </a:r>
            <a:endParaRPr lang="en-US" dirty="0" smtClean="0"/>
          </a:p>
          <a:p>
            <a:r>
              <a:rPr lang="en-US" dirty="0" smtClean="0"/>
              <a:t>Although </a:t>
            </a:r>
            <a:r>
              <a:rPr lang="en-US" dirty="0"/>
              <a:t>a permanent 1% to 3% </a:t>
            </a:r>
            <a:r>
              <a:rPr lang="en-US" dirty="0" smtClean="0"/>
              <a:t>reduction in </a:t>
            </a:r>
            <a:r>
              <a:rPr lang="en-US" dirty="0"/>
              <a:t>the GFR is common, it is not clinically significant</a:t>
            </a:r>
          </a:p>
        </p:txBody>
      </p:sp>
      <p:sp>
        <p:nvSpPr>
          <p:cNvPr id="4" name="Date Placeholder 3"/>
          <p:cNvSpPr>
            <a:spLocks noGrp="1"/>
          </p:cNvSpPr>
          <p:nvPr>
            <p:ph type="dt" sz="half" idx="10"/>
          </p:nvPr>
        </p:nvSpPr>
        <p:spPr/>
        <p:txBody>
          <a:bodyPr/>
          <a:lstStyle/>
          <a:p>
            <a:fld id="{07231E7E-DB99-436A-AAB9-25BBFE20F394}"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107</a:t>
            </a:fld>
            <a:endParaRPr lang="en-US"/>
          </a:p>
        </p:txBody>
      </p:sp>
    </p:spTree>
    <p:extLst>
      <p:ext uri="{BB962C8B-B14F-4D97-AF65-F5344CB8AC3E}">
        <p14:creationId xmlns:p14="http://schemas.microsoft.com/office/powerpoint/2010/main" val="2836369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Clinical manifestations</a:t>
            </a:r>
            <a:endParaRPr lang="en-US" dirty="0"/>
          </a:p>
        </p:txBody>
      </p:sp>
      <p:sp>
        <p:nvSpPr>
          <p:cNvPr id="3" name="Content Placeholder 2"/>
          <p:cNvSpPr>
            <a:spLocks noGrp="1"/>
          </p:cNvSpPr>
          <p:nvPr>
            <p:ph idx="1"/>
          </p:nvPr>
        </p:nvSpPr>
        <p:spPr>
          <a:xfrm>
            <a:off x="457200" y="1143000"/>
            <a:ext cx="8229600" cy="5486400"/>
          </a:xfrm>
        </p:spPr>
        <p:txBody>
          <a:bodyPr>
            <a:noAutofit/>
          </a:bodyPr>
          <a:lstStyle/>
          <a:p>
            <a:r>
              <a:rPr lang="en-US" sz="2800" dirty="0"/>
              <a:t>The patient </a:t>
            </a:r>
            <a:r>
              <a:rPr lang="en-US" sz="2800" dirty="0" smtClean="0"/>
              <a:t>may appear </a:t>
            </a:r>
            <a:r>
              <a:rPr lang="en-US" sz="2800" dirty="0"/>
              <a:t>critically ill and lethargic, </a:t>
            </a:r>
            <a:endParaRPr lang="en-US" sz="2800" dirty="0" smtClean="0"/>
          </a:p>
          <a:p>
            <a:r>
              <a:rPr lang="en-US" sz="2800" dirty="0" smtClean="0"/>
              <a:t>with </a:t>
            </a:r>
            <a:r>
              <a:rPr lang="en-US" sz="2800" dirty="0"/>
              <a:t>persistent nausea, </a:t>
            </a:r>
            <a:r>
              <a:rPr lang="en-US" sz="2800" dirty="0" smtClean="0"/>
              <a:t>vomiting, and </a:t>
            </a:r>
            <a:r>
              <a:rPr lang="en-US" sz="2800" dirty="0"/>
              <a:t>diarrhea. </a:t>
            </a:r>
          </a:p>
          <a:p>
            <a:r>
              <a:rPr lang="en-US" sz="2800" dirty="0"/>
              <a:t>skin and mucous membranes are </a:t>
            </a:r>
            <a:r>
              <a:rPr lang="en-US" sz="2800" dirty="0" smtClean="0"/>
              <a:t>dry from dehydration</a:t>
            </a:r>
            <a:endParaRPr lang="en-US" sz="2800" dirty="0"/>
          </a:p>
          <a:p>
            <a:r>
              <a:rPr lang="en-US" sz="2800" dirty="0"/>
              <a:t>breath may have the odor of </a:t>
            </a:r>
            <a:r>
              <a:rPr lang="en-US" sz="2800" dirty="0" smtClean="0"/>
              <a:t>urine (uremic </a:t>
            </a:r>
            <a:r>
              <a:rPr lang="en-US" sz="2800" dirty="0"/>
              <a:t>fetor</a:t>
            </a:r>
            <a:r>
              <a:rPr lang="en-US" sz="2800" dirty="0" smtClean="0"/>
              <a:t>).</a:t>
            </a:r>
          </a:p>
          <a:p>
            <a:r>
              <a:rPr lang="en-US" sz="2800" dirty="0"/>
              <a:t>Central nervous system signs and symptoms include</a:t>
            </a:r>
          </a:p>
          <a:p>
            <a:pPr lvl="1"/>
            <a:r>
              <a:rPr lang="en-US" sz="2800" dirty="0"/>
              <a:t>drowsiness</a:t>
            </a:r>
            <a:r>
              <a:rPr lang="en-US" sz="2800" dirty="0" smtClean="0"/>
              <a:t>,</a:t>
            </a:r>
          </a:p>
          <a:p>
            <a:pPr lvl="1"/>
            <a:r>
              <a:rPr lang="en-US" sz="2800" dirty="0" smtClean="0"/>
              <a:t> </a:t>
            </a:r>
            <a:r>
              <a:rPr lang="en-US" sz="2800" dirty="0"/>
              <a:t>headache, </a:t>
            </a:r>
            <a:endParaRPr lang="en-US" sz="2800" dirty="0" smtClean="0"/>
          </a:p>
          <a:p>
            <a:pPr lvl="1"/>
            <a:r>
              <a:rPr lang="en-US" sz="2800" dirty="0" smtClean="0"/>
              <a:t>muscle </a:t>
            </a:r>
            <a:r>
              <a:rPr lang="en-US" sz="2800" dirty="0"/>
              <a:t>twitching, </a:t>
            </a:r>
            <a:endParaRPr lang="en-US" sz="2800" dirty="0" smtClean="0"/>
          </a:p>
          <a:p>
            <a:pPr lvl="1"/>
            <a:r>
              <a:rPr lang="en-US" sz="2800" dirty="0" smtClean="0"/>
              <a:t>and </a:t>
            </a:r>
            <a:r>
              <a:rPr lang="en-US" sz="2800" dirty="0"/>
              <a:t>seizures.</a:t>
            </a:r>
          </a:p>
        </p:txBody>
      </p:sp>
      <p:sp>
        <p:nvSpPr>
          <p:cNvPr id="4" name="Date Placeholder 3"/>
          <p:cNvSpPr>
            <a:spLocks noGrp="1"/>
          </p:cNvSpPr>
          <p:nvPr>
            <p:ph type="dt" sz="half" idx="10"/>
          </p:nvPr>
        </p:nvSpPr>
        <p:spPr/>
        <p:txBody>
          <a:bodyPr/>
          <a:lstStyle/>
          <a:p>
            <a:fld id="{5CBC640C-A0C4-40EB-97EC-3E3D75AD18D4}"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108</a:t>
            </a:fld>
            <a:endParaRPr lang="en-US"/>
          </a:p>
        </p:txBody>
      </p:sp>
    </p:spTree>
    <p:extLst>
      <p:ext uri="{BB962C8B-B14F-4D97-AF65-F5344CB8AC3E}">
        <p14:creationId xmlns:p14="http://schemas.microsoft.com/office/powerpoint/2010/main" val="428591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9296400"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DB8C5AB-617D-4013-91BF-22B4B1222AC6}" type="datetime1">
              <a:rPr lang="en-US" smtClean="0"/>
              <a:t>2/19/2019</a:t>
            </a:fld>
            <a:endParaRPr lang="en-US"/>
          </a:p>
        </p:txBody>
      </p:sp>
      <p:sp>
        <p:nvSpPr>
          <p:cNvPr id="2" name="Footer Placeholder 1"/>
          <p:cNvSpPr>
            <a:spLocks noGrp="1"/>
          </p:cNvSpPr>
          <p:nvPr>
            <p:ph type="ftr" sz="quarter" idx="11"/>
          </p:nvPr>
        </p:nvSpPr>
        <p:spPr/>
        <p:txBody>
          <a:bodyPr/>
          <a:lstStyle/>
          <a:p>
            <a:r>
              <a:rPr lang="en-US" smtClean="0"/>
              <a:t>MR CHOGE</a:t>
            </a:r>
            <a:endParaRPr lang="en-US"/>
          </a:p>
        </p:txBody>
      </p:sp>
      <p:sp>
        <p:nvSpPr>
          <p:cNvPr id="3" name="Slide Number Placeholder 2"/>
          <p:cNvSpPr>
            <a:spLocks noGrp="1"/>
          </p:cNvSpPr>
          <p:nvPr>
            <p:ph type="sldNum" sz="quarter" idx="12"/>
          </p:nvPr>
        </p:nvSpPr>
        <p:spPr/>
        <p:txBody>
          <a:bodyPr/>
          <a:lstStyle/>
          <a:p>
            <a:fld id="{EF39FD8A-E45D-4268-98FF-00D6E467B3C8}" type="slidenum">
              <a:rPr lang="en-US" smtClean="0"/>
              <a:t>109</a:t>
            </a:fld>
            <a:endParaRPr lang="en-US"/>
          </a:p>
        </p:txBody>
      </p:sp>
    </p:spTree>
    <p:extLst>
      <p:ext uri="{BB962C8B-B14F-4D97-AF65-F5344CB8AC3E}">
        <p14:creationId xmlns:p14="http://schemas.microsoft.com/office/powerpoint/2010/main" val="1345483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2. </a:t>
            </a:r>
            <a:r>
              <a:rPr lang="en-US" b="1" dirty="0"/>
              <a:t>Cystography</a:t>
            </a:r>
          </a:p>
          <a:p>
            <a:pPr>
              <a:buFont typeface="Wingdings" panose="05000000000000000000" pitchFamily="2" charset="2"/>
              <a:buChar char="v"/>
            </a:pPr>
            <a:r>
              <a:rPr lang="en-US" dirty="0"/>
              <a:t>Cystography aids in evaluating vesicoureteral reflux (backflow </a:t>
            </a:r>
            <a:r>
              <a:rPr lang="en-US" dirty="0" smtClean="0"/>
              <a:t>of urine </a:t>
            </a:r>
            <a:r>
              <a:rPr lang="en-US" dirty="0"/>
              <a:t>from the bladder into one or both ureters) and assessing </a:t>
            </a:r>
            <a:r>
              <a:rPr lang="en-US" dirty="0" smtClean="0"/>
              <a:t>the patient </a:t>
            </a:r>
            <a:r>
              <a:rPr lang="en-US" dirty="0"/>
              <a:t>for bladder </a:t>
            </a:r>
            <a:r>
              <a:rPr lang="en-US" dirty="0" smtClean="0"/>
              <a:t>injury.</a:t>
            </a:r>
          </a:p>
          <a:p>
            <a:pPr>
              <a:buFont typeface="Wingdings" panose="05000000000000000000" pitchFamily="2" charset="2"/>
              <a:buChar char="v"/>
            </a:pPr>
            <a:r>
              <a:rPr lang="en-US" dirty="0" smtClean="0"/>
              <a:t>A </a:t>
            </a:r>
            <a:r>
              <a:rPr lang="en-US" dirty="0"/>
              <a:t>catheter is inserted into the </a:t>
            </a:r>
            <a:r>
              <a:rPr lang="en-US" dirty="0" smtClean="0"/>
              <a:t>bladder, and </a:t>
            </a:r>
            <a:r>
              <a:rPr lang="en-US" dirty="0"/>
              <a:t>a contrast agent is instilled to outline the bladder wall. The </a:t>
            </a:r>
            <a:r>
              <a:rPr lang="en-US" dirty="0" smtClean="0"/>
              <a:t>contrast agent </a:t>
            </a:r>
            <a:r>
              <a:rPr lang="en-US" dirty="0"/>
              <a:t>may leak through a small bladder perforation </a:t>
            </a:r>
            <a:r>
              <a:rPr lang="en-US" dirty="0" smtClean="0"/>
              <a:t>stemming from </a:t>
            </a:r>
            <a:r>
              <a:rPr lang="en-US" dirty="0"/>
              <a:t>bladder injury, but such leakage is usually harmless.</a:t>
            </a:r>
          </a:p>
        </p:txBody>
      </p:sp>
      <p:sp>
        <p:nvSpPr>
          <p:cNvPr id="4" name="Date Placeholder 3"/>
          <p:cNvSpPr>
            <a:spLocks noGrp="1"/>
          </p:cNvSpPr>
          <p:nvPr>
            <p:ph type="dt" sz="half" idx="10"/>
          </p:nvPr>
        </p:nvSpPr>
        <p:spPr/>
        <p:txBody>
          <a:bodyPr/>
          <a:lstStyle/>
          <a:p>
            <a:fld id="{BA4D8D05-99FE-478D-8D28-CBEAB87F572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11</a:t>
            </a:fld>
            <a:endParaRPr lang="en-US"/>
          </a:p>
        </p:txBody>
      </p:sp>
    </p:spTree>
    <p:extLst>
      <p:ext uri="{BB962C8B-B14F-4D97-AF65-F5344CB8AC3E}">
        <p14:creationId xmlns:p14="http://schemas.microsoft.com/office/powerpoint/2010/main" val="18335497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and </a:t>
            </a:r>
            <a:r>
              <a:rPr lang="en-US" dirty="0" err="1" smtClean="0"/>
              <a:t>Diagnnosis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26734748"/>
              </p:ext>
            </p:extLst>
          </p:nvPr>
        </p:nvGraphicFramePr>
        <p:xfrm>
          <a:off x="457200" y="1600201"/>
          <a:ext cx="8229600" cy="4525963"/>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800" dirty="0" smtClean="0"/>
                        <a:t>Sample</a:t>
                      </a:r>
                      <a:endParaRPr lang="en-US" sz="1800" dirty="0"/>
                    </a:p>
                  </a:txBody>
                  <a:tcPr/>
                </a:tc>
                <a:tc>
                  <a:txBody>
                    <a:bodyPr/>
                    <a:lstStyle/>
                    <a:p>
                      <a:r>
                        <a:rPr lang="en-US" sz="1800" dirty="0" smtClean="0"/>
                        <a:t>Tests</a:t>
                      </a:r>
                      <a:endParaRPr lang="en-US" sz="1800" dirty="0"/>
                    </a:p>
                  </a:txBody>
                  <a:tcPr/>
                </a:tc>
              </a:tr>
              <a:tr h="1737360">
                <a:tc>
                  <a:txBody>
                    <a:bodyPr/>
                    <a:lstStyle/>
                    <a:p>
                      <a:r>
                        <a:rPr lang="en-US" sz="1800" dirty="0" smtClean="0"/>
                        <a:t>Urine</a:t>
                      </a:r>
                      <a:endParaRPr lang="en-US" sz="1800" dirty="0"/>
                    </a:p>
                  </a:txBody>
                  <a:tcPr/>
                </a:tc>
                <a:tc>
                  <a:txBody>
                    <a:bodyPr/>
                    <a:lstStyle/>
                    <a:p>
                      <a:r>
                        <a:rPr lang="en-US" sz="1800" dirty="0" smtClean="0"/>
                        <a:t>Urinalysis-</a:t>
                      </a:r>
                      <a:r>
                        <a:rPr lang="en-US" sz="1800" baseline="0" dirty="0" smtClean="0"/>
                        <a:t> microscopy, </a:t>
                      </a:r>
                      <a:r>
                        <a:rPr lang="en-US" sz="1800" baseline="0" dirty="0" err="1" smtClean="0"/>
                        <a:t>ulture</a:t>
                      </a:r>
                      <a:r>
                        <a:rPr lang="en-US" sz="1800" baseline="0" dirty="0" smtClean="0"/>
                        <a:t> sensitivity.</a:t>
                      </a:r>
                    </a:p>
                    <a:p>
                      <a:r>
                        <a:rPr lang="en-US" sz="1800" baseline="0" dirty="0" smtClean="0"/>
                        <a:t>Electrolytes, osmolality, urea, </a:t>
                      </a:r>
                      <a:r>
                        <a:rPr lang="en-US" sz="1800" baseline="0" dirty="0" err="1" smtClean="0"/>
                        <a:t>creatinine</a:t>
                      </a:r>
                      <a:r>
                        <a:rPr lang="en-US" sz="1800" baseline="0" dirty="0" smtClean="0"/>
                        <a:t> clearance, </a:t>
                      </a:r>
                      <a:r>
                        <a:rPr lang="en-US" sz="1800" baseline="0" dirty="0" err="1" smtClean="0"/>
                        <a:t>myoglobinuria</a:t>
                      </a:r>
                      <a:endParaRPr lang="en-US" sz="1800" dirty="0"/>
                    </a:p>
                  </a:txBody>
                  <a:tcPr/>
                </a:tc>
              </a:tr>
              <a:tr h="2286000">
                <a:tc>
                  <a:txBody>
                    <a:bodyPr/>
                    <a:lstStyle/>
                    <a:p>
                      <a:r>
                        <a:rPr lang="en-US" sz="1800" dirty="0" smtClean="0"/>
                        <a:t>Blood</a:t>
                      </a:r>
                      <a:endParaRPr lang="en-US" sz="1800" dirty="0"/>
                    </a:p>
                  </a:txBody>
                  <a:tcPr/>
                </a:tc>
                <a:tc>
                  <a:txBody>
                    <a:bodyPr/>
                    <a:lstStyle/>
                    <a:p>
                      <a:r>
                        <a:rPr lang="en-US" sz="1800" dirty="0" smtClean="0"/>
                        <a:t>Full </a:t>
                      </a:r>
                      <a:r>
                        <a:rPr lang="en-US" sz="1800" dirty="0" err="1" smtClean="0"/>
                        <a:t>hemogram</a:t>
                      </a:r>
                      <a:r>
                        <a:rPr lang="en-US" sz="1800" dirty="0" smtClean="0"/>
                        <a:t>, coagulation screen, electrolytes– urea, </a:t>
                      </a:r>
                      <a:r>
                        <a:rPr lang="en-US" sz="1800" dirty="0" err="1" smtClean="0"/>
                        <a:t>creatinine</a:t>
                      </a:r>
                      <a:r>
                        <a:rPr lang="en-US" sz="1800" dirty="0" smtClean="0"/>
                        <a:t>, calcium, phosphate, magnesium, glucose</a:t>
                      </a:r>
                    </a:p>
                    <a:p>
                      <a:r>
                        <a:rPr lang="en-US" sz="1800" dirty="0" smtClean="0"/>
                        <a:t>ABG,s LFT’s </a:t>
                      </a:r>
                      <a:r>
                        <a:rPr lang="en-US" sz="1800" dirty="0" err="1" smtClean="0"/>
                        <a:t>creatinine</a:t>
                      </a:r>
                      <a:r>
                        <a:rPr lang="en-US" sz="1800" dirty="0" smtClean="0"/>
                        <a:t> kinase,</a:t>
                      </a:r>
                      <a:r>
                        <a:rPr lang="en-US" sz="1800" baseline="0" dirty="0" smtClean="0"/>
                        <a:t> autoantibodies</a:t>
                      </a:r>
                      <a:endParaRPr lang="en-US" sz="1800" dirty="0"/>
                    </a:p>
                  </a:txBody>
                  <a:tcPr/>
                </a:tc>
              </a:tr>
              <a:tr h="1188720">
                <a:tc>
                  <a:txBody>
                    <a:bodyPr/>
                    <a:lstStyle/>
                    <a:p>
                      <a:r>
                        <a:rPr lang="en-US" sz="1800" dirty="0" smtClean="0"/>
                        <a:t>Radiological</a:t>
                      </a:r>
                      <a:endParaRPr lang="en-US" sz="1800" dirty="0"/>
                    </a:p>
                  </a:txBody>
                  <a:tcPr/>
                </a:tc>
                <a:tc>
                  <a:txBody>
                    <a:bodyPr/>
                    <a:lstStyle/>
                    <a:p>
                      <a:r>
                        <a:rPr lang="en-US" sz="1800" dirty="0" smtClean="0"/>
                        <a:t>AB &amp; chest </a:t>
                      </a:r>
                      <a:r>
                        <a:rPr lang="en-US" sz="1800" dirty="0" err="1" smtClean="0"/>
                        <a:t>xray</a:t>
                      </a:r>
                      <a:r>
                        <a:rPr lang="en-US" sz="1800" dirty="0" smtClean="0"/>
                        <a:t>, renal </a:t>
                      </a:r>
                      <a:r>
                        <a:rPr lang="en-US" sz="1800" dirty="0" err="1" smtClean="0"/>
                        <a:t>ultrsound</a:t>
                      </a:r>
                      <a:r>
                        <a:rPr lang="en-US" sz="1800" dirty="0" smtClean="0"/>
                        <a:t>,</a:t>
                      </a:r>
                      <a:r>
                        <a:rPr lang="en-US" sz="1800" baseline="0" dirty="0" smtClean="0"/>
                        <a:t> urography, isotope </a:t>
                      </a:r>
                      <a:r>
                        <a:rPr lang="en-US" sz="1800" baseline="0" dirty="0" err="1" smtClean="0"/>
                        <a:t>renography</a:t>
                      </a:r>
                      <a:r>
                        <a:rPr lang="en-US" sz="1800" baseline="0" dirty="0" smtClean="0"/>
                        <a:t>, CT scan</a:t>
                      </a:r>
                      <a:endParaRPr lang="en-US" sz="1800" dirty="0"/>
                    </a:p>
                  </a:txBody>
                  <a:tcPr/>
                </a:tc>
              </a:tr>
              <a:tr h="640080">
                <a:tc>
                  <a:txBody>
                    <a:bodyPr/>
                    <a:lstStyle/>
                    <a:p>
                      <a:r>
                        <a:rPr lang="en-US" sz="1800" dirty="0" smtClean="0"/>
                        <a:t>Others</a:t>
                      </a:r>
                      <a:endParaRPr lang="en-US" sz="1800" dirty="0"/>
                    </a:p>
                  </a:txBody>
                  <a:tcPr/>
                </a:tc>
                <a:tc>
                  <a:txBody>
                    <a:bodyPr/>
                    <a:lstStyle/>
                    <a:p>
                      <a:r>
                        <a:rPr lang="en-US" sz="1800" dirty="0" smtClean="0"/>
                        <a:t>12-lead ECG</a:t>
                      </a:r>
                    </a:p>
                    <a:p>
                      <a:r>
                        <a:rPr lang="en-US" sz="1800" dirty="0" smtClean="0"/>
                        <a:t>Renal biopsy</a:t>
                      </a:r>
                      <a:endParaRPr lang="en-US" sz="1800" dirty="0"/>
                    </a:p>
                  </a:txBody>
                  <a:tcPr/>
                </a:tc>
              </a:tr>
            </a:tbl>
          </a:graphicData>
        </a:graphic>
      </p:graphicFrame>
      <p:sp>
        <p:nvSpPr>
          <p:cNvPr id="4" name="Date Placeholder 3"/>
          <p:cNvSpPr>
            <a:spLocks noGrp="1"/>
          </p:cNvSpPr>
          <p:nvPr>
            <p:ph type="dt" sz="half" idx="10"/>
          </p:nvPr>
        </p:nvSpPr>
        <p:spPr/>
        <p:txBody>
          <a:bodyPr/>
          <a:lstStyle/>
          <a:p>
            <a:fld id="{540A03F2-E01D-485E-8DDC-3A795D2686E6}"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110</a:t>
            </a:fld>
            <a:endParaRPr lang="en-US"/>
          </a:p>
        </p:txBody>
      </p:sp>
    </p:spTree>
    <p:extLst>
      <p:ext uri="{BB962C8B-B14F-4D97-AF65-F5344CB8AC3E}">
        <p14:creationId xmlns:p14="http://schemas.microsoft.com/office/powerpoint/2010/main" val="2976369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Change in kidney contour</a:t>
            </a:r>
          </a:p>
          <a:p>
            <a:r>
              <a:rPr lang="en-US" dirty="0" smtClean="0"/>
              <a:t>Increased BUN and </a:t>
            </a:r>
            <a:r>
              <a:rPr lang="en-US" dirty="0" err="1" smtClean="0"/>
              <a:t>creatinine</a:t>
            </a:r>
            <a:r>
              <a:rPr lang="en-US" dirty="0" smtClean="0"/>
              <a:t> levels ( azotemia)</a:t>
            </a:r>
          </a:p>
          <a:p>
            <a:r>
              <a:rPr lang="en-US" dirty="0" smtClean="0"/>
              <a:t>Hyperkalemia</a:t>
            </a:r>
          </a:p>
          <a:p>
            <a:r>
              <a:rPr lang="en-US" dirty="0" smtClean="0"/>
              <a:t>Metabolic acidosis</a:t>
            </a:r>
          </a:p>
          <a:p>
            <a:r>
              <a:rPr lang="en-US" dirty="0" smtClean="0"/>
              <a:t>Calcium and phosphorous </a:t>
            </a:r>
            <a:r>
              <a:rPr lang="en-US" dirty="0" err="1" smtClean="0"/>
              <a:t>abnomalities</a:t>
            </a:r>
            <a:endParaRPr lang="en-US" dirty="0"/>
          </a:p>
          <a:p>
            <a:r>
              <a:rPr lang="en-US" dirty="0" smtClean="0"/>
              <a:t>Anemia</a:t>
            </a:r>
          </a:p>
          <a:p>
            <a:endParaRPr lang="en-US" dirty="0"/>
          </a:p>
        </p:txBody>
      </p:sp>
      <p:sp>
        <p:nvSpPr>
          <p:cNvPr id="4" name="Date Placeholder 3"/>
          <p:cNvSpPr>
            <a:spLocks noGrp="1"/>
          </p:cNvSpPr>
          <p:nvPr>
            <p:ph type="dt" sz="half" idx="10"/>
          </p:nvPr>
        </p:nvSpPr>
        <p:spPr/>
        <p:txBody>
          <a:bodyPr/>
          <a:lstStyle/>
          <a:p>
            <a:fld id="{98864DA1-C069-4133-AEFD-01B3969EAE2E}"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111</a:t>
            </a:fld>
            <a:endParaRPr lang="en-US"/>
          </a:p>
        </p:txBody>
      </p:sp>
    </p:spTree>
    <p:extLst>
      <p:ext uri="{BB962C8B-B14F-4D97-AF65-F5344CB8AC3E}">
        <p14:creationId xmlns:p14="http://schemas.microsoft.com/office/powerpoint/2010/main" val="1333090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Priorities of care</a:t>
            </a:r>
            <a:endParaRPr lang="en-US" dirty="0"/>
          </a:p>
        </p:txBody>
      </p:sp>
      <p:sp>
        <p:nvSpPr>
          <p:cNvPr id="3" name="Content Placeholder 2"/>
          <p:cNvSpPr>
            <a:spLocks noGrp="1"/>
          </p:cNvSpPr>
          <p:nvPr>
            <p:ph idx="1"/>
          </p:nvPr>
        </p:nvSpPr>
        <p:spPr/>
        <p:txBody>
          <a:bodyPr/>
          <a:lstStyle/>
          <a:p>
            <a:r>
              <a:rPr lang="en-US" dirty="0" smtClean="0"/>
              <a:t>Airway.  The patients LOC may deteriorate in the presence of uremia. </a:t>
            </a:r>
          </a:p>
          <a:p>
            <a:r>
              <a:rPr lang="en-US" dirty="0" smtClean="0"/>
              <a:t>Breathing.  Can be affected by pulmonary </a:t>
            </a:r>
            <a:r>
              <a:rPr lang="en-US" dirty="0" err="1" smtClean="0"/>
              <a:t>oedema</a:t>
            </a:r>
            <a:r>
              <a:rPr lang="en-US" dirty="0" smtClean="0"/>
              <a:t> from fluid overload.</a:t>
            </a:r>
          </a:p>
          <a:p>
            <a:r>
              <a:rPr lang="en-US" dirty="0" smtClean="0"/>
              <a:t>Circulation.  ECG and BP monitoring </a:t>
            </a:r>
            <a:r>
              <a:rPr lang="en-US" dirty="0" err="1" smtClean="0"/>
              <a:t>shoud</a:t>
            </a:r>
            <a:r>
              <a:rPr lang="en-US" dirty="0" smtClean="0"/>
              <a:t> </a:t>
            </a:r>
            <a:r>
              <a:rPr lang="en-US" smtClean="0"/>
              <a:t>be standard.</a:t>
            </a:r>
            <a:endParaRPr lang="en-US"/>
          </a:p>
        </p:txBody>
      </p:sp>
      <p:sp>
        <p:nvSpPr>
          <p:cNvPr id="4" name="Date Placeholder 3"/>
          <p:cNvSpPr>
            <a:spLocks noGrp="1"/>
          </p:cNvSpPr>
          <p:nvPr>
            <p:ph type="dt" sz="half" idx="10"/>
          </p:nvPr>
        </p:nvSpPr>
        <p:spPr/>
        <p:txBody>
          <a:bodyPr/>
          <a:lstStyle/>
          <a:p>
            <a:fld id="{66F2A2A8-DE41-47D7-B445-8274D1359368}"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112</a:t>
            </a:fld>
            <a:endParaRPr lang="en-US"/>
          </a:p>
        </p:txBody>
      </p:sp>
    </p:spTree>
    <p:extLst>
      <p:ext uri="{BB962C8B-B14F-4D97-AF65-F5344CB8AC3E}">
        <p14:creationId xmlns:p14="http://schemas.microsoft.com/office/powerpoint/2010/main" val="1985343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1"/>
            <a:ext cx="9144000" cy="662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6F05381A-276B-4296-9233-6C9BF2716221}"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113</a:t>
            </a:fld>
            <a:endParaRPr lang="en-US"/>
          </a:p>
        </p:txBody>
      </p:sp>
    </p:spTree>
    <p:extLst>
      <p:ext uri="{BB962C8B-B14F-4D97-AF65-F5344CB8AC3E}">
        <p14:creationId xmlns:p14="http://schemas.microsoft.com/office/powerpoint/2010/main" val="124160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D7BE8AC1-B285-4286-8EF6-D550AE545678}"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114</a:t>
            </a:fld>
            <a:endParaRPr lang="en-US"/>
          </a:p>
        </p:txBody>
      </p:sp>
    </p:spTree>
    <p:extLst>
      <p:ext uri="{BB962C8B-B14F-4D97-AF65-F5344CB8AC3E}">
        <p14:creationId xmlns:p14="http://schemas.microsoft.com/office/powerpoint/2010/main" val="3584193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9296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DB238BD6-3908-42FE-8449-2299379544CD}" type="datetime1">
              <a:rPr lang="en-US" smtClean="0"/>
              <a:t>2/19/2019</a:t>
            </a:fld>
            <a:endParaRPr lang="en-US"/>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9829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MR CHOGE</a:t>
            </a:r>
            <a:endParaRPr lang="en-US"/>
          </a:p>
        </p:txBody>
      </p:sp>
      <p:sp>
        <p:nvSpPr>
          <p:cNvPr id="3" name="Slide Number Placeholder 2"/>
          <p:cNvSpPr>
            <a:spLocks noGrp="1"/>
          </p:cNvSpPr>
          <p:nvPr>
            <p:ph type="sldNum" sz="quarter" idx="12"/>
          </p:nvPr>
        </p:nvSpPr>
        <p:spPr/>
        <p:txBody>
          <a:bodyPr/>
          <a:lstStyle/>
          <a:p>
            <a:fld id="{EF39FD8A-E45D-4268-98FF-00D6E467B3C8}" type="slidenum">
              <a:rPr lang="en-US" smtClean="0"/>
              <a:t>115</a:t>
            </a:fld>
            <a:endParaRPr lang="en-US"/>
          </a:p>
        </p:txBody>
      </p:sp>
    </p:spTree>
    <p:extLst>
      <p:ext uri="{BB962C8B-B14F-4D97-AF65-F5344CB8AC3E}">
        <p14:creationId xmlns:p14="http://schemas.microsoft.com/office/powerpoint/2010/main" val="989783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295400"/>
            <a:ext cx="9144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645B2223-2207-400D-9DDB-80F66AB811FA}" type="datetime1">
              <a:rPr lang="en-US" smtClean="0"/>
              <a:t>2/19/2019</a:t>
            </a:fld>
            <a:endParaRPr lang="en-US"/>
          </a:p>
        </p:txBody>
      </p:sp>
      <p:sp>
        <p:nvSpPr>
          <p:cNvPr id="2" name="Footer Placeholder 1"/>
          <p:cNvSpPr>
            <a:spLocks noGrp="1"/>
          </p:cNvSpPr>
          <p:nvPr>
            <p:ph type="ftr" sz="quarter" idx="11"/>
          </p:nvPr>
        </p:nvSpPr>
        <p:spPr/>
        <p:txBody>
          <a:bodyPr/>
          <a:lstStyle/>
          <a:p>
            <a:r>
              <a:rPr lang="en-US" smtClean="0"/>
              <a:t>MR CHOGE</a:t>
            </a:r>
            <a:endParaRPr lang="en-US"/>
          </a:p>
        </p:txBody>
      </p:sp>
      <p:sp>
        <p:nvSpPr>
          <p:cNvPr id="3" name="Slide Number Placeholder 2"/>
          <p:cNvSpPr>
            <a:spLocks noGrp="1"/>
          </p:cNvSpPr>
          <p:nvPr>
            <p:ph type="sldNum" sz="quarter" idx="12"/>
          </p:nvPr>
        </p:nvSpPr>
        <p:spPr/>
        <p:txBody>
          <a:bodyPr/>
          <a:lstStyle/>
          <a:p>
            <a:fld id="{EF39FD8A-E45D-4268-98FF-00D6E467B3C8}" type="slidenum">
              <a:rPr lang="en-US" smtClean="0"/>
              <a:t>116</a:t>
            </a:fld>
            <a:endParaRPr lang="en-US"/>
          </a:p>
        </p:txBody>
      </p:sp>
    </p:spTree>
    <p:extLst>
      <p:ext uri="{BB962C8B-B14F-4D97-AF65-F5344CB8AC3E}">
        <p14:creationId xmlns:p14="http://schemas.microsoft.com/office/powerpoint/2010/main" val="3668693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PHARMACOLOGIC THERAPY</a:t>
            </a:r>
          </a:p>
        </p:txBody>
      </p:sp>
      <p:sp>
        <p:nvSpPr>
          <p:cNvPr id="3" name="Content Placeholder 2"/>
          <p:cNvSpPr>
            <a:spLocks noGrp="1"/>
          </p:cNvSpPr>
          <p:nvPr>
            <p:ph idx="1"/>
          </p:nvPr>
        </p:nvSpPr>
        <p:spPr/>
        <p:txBody>
          <a:bodyPr/>
          <a:lstStyle/>
          <a:p>
            <a:r>
              <a:rPr lang="en-US" dirty="0"/>
              <a:t>elevated potassium levels may be reduced by </a:t>
            </a:r>
            <a:r>
              <a:rPr lang="en-US" dirty="0" smtClean="0"/>
              <a:t>administering </a:t>
            </a:r>
            <a:r>
              <a:rPr lang="en-US" dirty="0" err="1" smtClean="0"/>
              <a:t>cation</a:t>
            </a:r>
            <a:r>
              <a:rPr lang="en-US" dirty="0" smtClean="0"/>
              <a:t>-exchange </a:t>
            </a:r>
            <a:r>
              <a:rPr lang="en-US" dirty="0"/>
              <a:t>resins (sodium polystyrene </a:t>
            </a:r>
            <a:r>
              <a:rPr lang="en-US" dirty="0" err="1"/>
              <a:t>sulfonate</a:t>
            </a:r>
            <a:r>
              <a:rPr lang="en-US" dirty="0"/>
              <a:t> [</a:t>
            </a:r>
            <a:r>
              <a:rPr lang="en-US" dirty="0" err="1"/>
              <a:t>Kayexalate</a:t>
            </a:r>
            <a:r>
              <a:rPr lang="en-US" dirty="0" smtClean="0"/>
              <a:t>]).</a:t>
            </a:r>
          </a:p>
          <a:p>
            <a:r>
              <a:rPr lang="en-US" dirty="0"/>
              <a:t>Sorbitol </a:t>
            </a:r>
            <a:r>
              <a:rPr lang="en-US" dirty="0" smtClean="0"/>
              <a:t>is often </a:t>
            </a:r>
            <a:r>
              <a:rPr lang="en-US" dirty="0"/>
              <a:t>administered in combination with </a:t>
            </a:r>
            <a:r>
              <a:rPr lang="en-US" dirty="0" err="1"/>
              <a:t>Kayexalate</a:t>
            </a:r>
            <a:r>
              <a:rPr lang="en-US" dirty="0"/>
              <a:t> to induce </a:t>
            </a:r>
            <a:r>
              <a:rPr lang="en-US" dirty="0" smtClean="0"/>
              <a:t>a diarrhea-type </a:t>
            </a:r>
            <a:r>
              <a:rPr lang="en-US" dirty="0"/>
              <a:t>effect (it induces water loss in the GI tract</a:t>
            </a:r>
            <a:r>
              <a:rPr lang="en-US" dirty="0" smtClean="0"/>
              <a:t>).</a:t>
            </a:r>
          </a:p>
          <a:p>
            <a:r>
              <a:rPr lang="en-US" dirty="0"/>
              <a:t>Because many medications are eliminated through the </a:t>
            </a:r>
            <a:r>
              <a:rPr lang="en-US" dirty="0" smtClean="0"/>
              <a:t>kidneys, medication </a:t>
            </a:r>
            <a:r>
              <a:rPr lang="en-US" dirty="0"/>
              <a:t>dosages must be reduced when a patient has ARF.</a:t>
            </a:r>
          </a:p>
        </p:txBody>
      </p:sp>
      <p:sp>
        <p:nvSpPr>
          <p:cNvPr id="4" name="Date Placeholder 3"/>
          <p:cNvSpPr>
            <a:spLocks noGrp="1"/>
          </p:cNvSpPr>
          <p:nvPr>
            <p:ph type="dt" sz="half" idx="10"/>
          </p:nvPr>
        </p:nvSpPr>
        <p:spPr/>
        <p:txBody>
          <a:bodyPr/>
          <a:lstStyle/>
          <a:p>
            <a:fld id="{4E10F7D8-93E5-408A-A357-E847612FA906}"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117</a:t>
            </a:fld>
            <a:endParaRPr lang="en-US"/>
          </a:p>
        </p:txBody>
      </p:sp>
    </p:spTree>
    <p:extLst>
      <p:ext uri="{BB962C8B-B14F-4D97-AF65-F5344CB8AC3E}">
        <p14:creationId xmlns:p14="http://schemas.microsoft.com/office/powerpoint/2010/main" val="2640490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Diuretic agents are </a:t>
            </a:r>
            <a:r>
              <a:rPr lang="en-US" dirty="0" smtClean="0"/>
              <a:t>often used </a:t>
            </a:r>
            <a:r>
              <a:rPr lang="en-US" dirty="0"/>
              <a:t>to control fluid volume, but they have not been shown </a:t>
            </a:r>
            <a:r>
              <a:rPr lang="en-US" dirty="0" smtClean="0"/>
              <a:t>to hasten </a:t>
            </a:r>
            <a:r>
              <a:rPr lang="en-US" dirty="0"/>
              <a:t>the recovery from ARF</a:t>
            </a:r>
            <a:r>
              <a:rPr lang="en-US" dirty="0" smtClean="0"/>
              <a:t>.</a:t>
            </a:r>
          </a:p>
          <a:p>
            <a:r>
              <a:rPr lang="en-US" dirty="0"/>
              <a:t>Low-dose dopamine (1 to 3 g/kg) is often used to dilate </a:t>
            </a:r>
            <a:r>
              <a:rPr lang="en-US" dirty="0" smtClean="0"/>
              <a:t>the renal </a:t>
            </a:r>
            <a:r>
              <a:rPr lang="en-US" dirty="0"/>
              <a:t>arteries through stimulation of dopaminergic receptors</a:t>
            </a:r>
            <a:r>
              <a:rPr lang="en-US" dirty="0" smtClean="0"/>
              <a:t>;</a:t>
            </a:r>
          </a:p>
          <a:p>
            <a:endParaRPr lang="en-US" dirty="0"/>
          </a:p>
        </p:txBody>
      </p:sp>
      <p:sp>
        <p:nvSpPr>
          <p:cNvPr id="4" name="Date Placeholder 3"/>
          <p:cNvSpPr>
            <a:spLocks noGrp="1"/>
          </p:cNvSpPr>
          <p:nvPr>
            <p:ph type="dt" sz="half" idx="10"/>
          </p:nvPr>
        </p:nvSpPr>
        <p:spPr/>
        <p:txBody>
          <a:bodyPr/>
          <a:lstStyle/>
          <a:p>
            <a:fld id="{17C7E605-3016-4B4C-AD79-4AF7B65CA715}"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118</a:t>
            </a:fld>
            <a:endParaRPr lang="en-US"/>
          </a:p>
        </p:txBody>
      </p:sp>
    </p:spTree>
    <p:extLst>
      <p:ext uri="{BB962C8B-B14F-4D97-AF65-F5344CB8AC3E}">
        <p14:creationId xmlns:p14="http://schemas.microsoft.com/office/powerpoint/2010/main" val="2708225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Nursing Management</a:t>
            </a:r>
            <a:endParaRPr lang="en-US" dirty="0"/>
          </a:p>
        </p:txBody>
      </p:sp>
      <p:sp>
        <p:nvSpPr>
          <p:cNvPr id="3" name="Content Placeholder 2"/>
          <p:cNvSpPr>
            <a:spLocks noGrp="1"/>
          </p:cNvSpPr>
          <p:nvPr>
            <p:ph idx="1"/>
          </p:nvPr>
        </p:nvSpPr>
        <p:spPr/>
        <p:txBody>
          <a:bodyPr>
            <a:normAutofit/>
          </a:bodyPr>
          <a:lstStyle/>
          <a:p>
            <a:r>
              <a:rPr lang="en-US" dirty="0"/>
              <a:t>In addition to directing attention to the patient’s </a:t>
            </a:r>
            <a:r>
              <a:rPr lang="en-US" dirty="0" smtClean="0"/>
              <a:t>primary disorder:</a:t>
            </a:r>
          </a:p>
          <a:p>
            <a:r>
              <a:rPr lang="en-US" dirty="0"/>
              <a:t>monitors for complications, </a:t>
            </a:r>
            <a:endParaRPr lang="en-US" dirty="0" smtClean="0"/>
          </a:p>
          <a:p>
            <a:r>
              <a:rPr lang="en-US" dirty="0" smtClean="0"/>
              <a:t>participates </a:t>
            </a:r>
            <a:r>
              <a:rPr lang="en-US" dirty="0"/>
              <a:t>in emergency</a:t>
            </a:r>
          </a:p>
          <a:p>
            <a:r>
              <a:rPr lang="en-US" dirty="0"/>
              <a:t>treatment of fluid and electrolyte imbalances, </a:t>
            </a:r>
            <a:endParaRPr lang="en-US" dirty="0" smtClean="0"/>
          </a:p>
        </p:txBody>
      </p:sp>
      <p:sp>
        <p:nvSpPr>
          <p:cNvPr id="4" name="Date Placeholder 3"/>
          <p:cNvSpPr>
            <a:spLocks noGrp="1"/>
          </p:cNvSpPr>
          <p:nvPr>
            <p:ph type="dt" sz="half" idx="10"/>
          </p:nvPr>
        </p:nvSpPr>
        <p:spPr/>
        <p:txBody>
          <a:bodyPr/>
          <a:lstStyle/>
          <a:p>
            <a:fld id="{36E98CBA-5700-4303-8F2B-A8167A3449C2}"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119</a:t>
            </a:fld>
            <a:endParaRPr lang="en-US"/>
          </a:p>
        </p:txBody>
      </p:sp>
    </p:spTree>
    <p:extLst>
      <p:ext uri="{BB962C8B-B14F-4D97-AF65-F5344CB8AC3E}">
        <p14:creationId xmlns:p14="http://schemas.microsoft.com/office/powerpoint/2010/main" val="2537705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3600" b="1" dirty="0" smtClean="0"/>
              <a:t>3. </a:t>
            </a:r>
            <a:r>
              <a:rPr lang="en-US" sz="3600" b="1" dirty="0" err="1" smtClean="0"/>
              <a:t>Cystoscopic</a:t>
            </a:r>
            <a:endParaRPr lang="en-US" sz="3600" b="1" dirty="0" smtClean="0"/>
          </a:p>
          <a:p>
            <a:pPr>
              <a:buFont typeface="Wingdings" panose="05000000000000000000" pitchFamily="2" charset="2"/>
              <a:buChar char="v"/>
            </a:pPr>
            <a:r>
              <a:rPr lang="en-US" sz="3600" dirty="0" smtClean="0"/>
              <a:t>The </a:t>
            </a:r>
            <a:r>
              <a:rPr lang="en-US" sz="3600" dirty="0" err="1"/>
              <a:t>cystoscopic</a:t>
            </a:r>
            <a:r>
              <a:rPr lang="en-US" sz="3600" dirty="0"/>
              <a:t> examination is used to directly visualize </a:t>
            </a:r>
            <a:r>
              <a:rPr lang="en-US" sz="3600" dirty="0" smtClean="0"/>
              <a:t>the urethra </a:t>
            </a:r>
            <a:r>
              <a:rPr lang="en-US" sz="3600" dirty="0"/>
              <a:t>and </a:t>
            </a:r>
            <a:r>
              <a:rPr lang="en-US" sz="3600" dirty="0" smtClean="0"/>
              <a:t>bladder.</a:t>
            </a:r>
          </a:p>
          <a:p>
            <a:pPr>
              <a:buFont typeface="Wingdings" panose="05000000000000000000" pitchFamily="2" charset="2"/>
              <a:buChar char="v"/>
            </a:pPr>
            <a:r>
              <a:rPr lang="en-US" sz="3600" dirty="0" smtClean="0"/>
              <a:t>The </a:t>
            </a:r>
            <a:r>
              <a:rPr lang="en-US" sz="3600" dirty="0"/>
              <a:t>cystoscope, which is inserted </a:t>
            </a:r>
            <a:r>
              <a:rPr lang="en-US" sz="3600" dirty="0" smtClean="0"/>
              <a:t>through the </a:t>
            </a:r>
            <a:r>
              <a:rPr lang="en-US" sz="3600" dirty="0"/>
              <a:t>urethra into the bladder, has a self-contained optical lens </a:t>
            </a:r>
            <a:r>
              <a:rPr lang="en-US" sz="3600" dirty="0" smtClean="0"/>
              <a:t>system that </a:t>
            </a:r>
            <a:r>
              <a:rPr lang="en-US" sz="3600" dirty="0"/>
              <a:t>provides a magnified, illuminated view of the bladder</a:t>
            </a:r>
            <a:endParaRPr lang="en-US" sz="3600" b="1" dirty="0"/>
          </a:p>
        </p:txBody>
      </p:sp>
      <p:sp>
        <p:nvSpPr>
          <p:cNvPr id="4" name="Date Placeholder 3"/>
          <p:cNvSpPr>
            <a:spLocks noGrp="1"/>
          </p:cNvSpPr>
          <p:nvPr>
            <p:ph type="dt" sz="half" idx="10"/>
          </p:nvPr>
        </p:nvSpPr>
        <p:spPr/>
        <p:txBody>
          <a:bodyPr/>
          <a:lstStyle/>
          <a:p>
            <a:fld id="{2DE6528C-D72E-4CD9-9859-C45A3F9E955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12</a:t>
            </a:fld>
            <a:endParaRPr lang="en-US"/>
          </a:p>
        </p:txBody>
      </p:sp>
    </p:spTree>
    <p:extLst>
      <p:ext uri="{BB962C8B-B14F-4D97-AF65-F5344CB8AC3E}">
        <p14:creationId xmlns:p14="http://schemas.microsoft.com/office/powerpoint/2010/main" val="257919878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r>
              <a:rPr lang="en-US" sz="3200" dirty="0"/>
              <a:t>assesses progress and response to treatment, </a:t>
            </a:r>
          </a:p>
          <a:p>
            <a:r>
              <a:rPr lang="en-US" sz="3200" dirty="0"/>
              <a:t>provides physical and emotional support. </a:t>
            </a:r>
          </a:p>
          <a:p>
            <a:r>
              <a:rPr lang="en-US" sz="3200" dirty="0"/>
              <a:t>keeps family members informed about the patient’s condition, helps them understand the </a:t>
            </a:r>
            <a:r>
              <a:rPr lang="en-US" sz="3200" dirty="0" err="1"/>
              <a:t>treatments,and</a:t>
            </a:r>
            <a:r>
              <a:rPr lang="en-US" sz="3200" dirty="0"/>
              <a:t> provides psychological support.</a:t>
            </a:r>
          </a:p>
          <a:p>
            <a:r>
              <a:rPr lang="en-US" sz="3200" dirty="0"/>
              <a:t>the nurse </a:t>
            </a:r>
            <a:r>
              <a:rPr lang="en-US" sz="3200" dirty="0" err="1" smtClean="0"/>
              <a:t>mustcontinue</a:t>
            </a:r>
            <a:r>
              <a:rPr lang="en-US" sz="3200" dirty="0" smtClean="0"/>
              <a:t> </a:t>
            </a:r>
            <a:r>
              <a:rPr lang="en-US" sz="3200" dirty="0"/>
              <a:t>to include in the plan of care those nursing measures </a:t>
            </a:r>
            <a:r>
              <a:rPr lang="en-US" sz="3200" dirty="0" err="1" smtClean="0"/>
              <a:t>indicatedfor</a:t>
            </a:r>
            <a:r>
              <a:rPr lang="en-US" sz="3200" dirty="0" smtClean="0"/>
              <a:t> </a:t>
            </a:r>
            <a:r>
              <a:rPr lang="en-US" sz="3200" dirty="0"/>
              <a:t>the primary disorder (</a:t>
            </a:r>
            <a:r>
              <a:rPr lang="en-US" sz="3200" dirty="0" err="1"/>
              <a:t>eg</a:t>
            </a:r>
            <a:r>
              <a:rPr lang="en-US" sz="3200" dirty="0"/>
              <a:t>, burns, shock, trauma, </a:t>
            </a:r>
            <a:r>
              <a:rPr lang="en-US" sz="3200" dirty="0" smtClean="0"/>
              <a:t>obstruction of </a:t>
            </a:r>
            <a:r>
              <a:rPr lang="en-US" sz="3200" dirty="0"/>
              <a:t>the urinary tract).</a:t>
            </a:r>
          </a:p>
        </p:txBody>
      </p:sp>
      <p:sp>
        <p:nvSpPr>
          <p:cNvPr id="4" name="Date Placeholder 3"/>
          <p:cNvSpPr>
            <a:spLocks noGrp="1"/>
          </p:cNvSpPr>
          <p:nvPr>
            <p:ph type="dt" sz="half" idx="10"/>
          </p:nvPr>
        </p:nvSpPr>
        <p:spPr/>
        <p:txBody>
          <a:bodyPr/>
          <a:lstStyle/>
          <a:p>
            <a:fld id="{DB377694-71E0-483F-92D9-A3107B180570}" type="datetime1">
              <a:rPr lang="en-US" smtClean="0"/>
              <a:t>2/19/2019</a:t>
            </a:fld>
            <a:endParaRPr lang="en-US"/>
          </a:p>
        </p:txBody>
      </p:sp>
      <p:sp>
        <p:nvSpPr>
          <p:cNvPr id="2" name="Footer Placeholder 1"/>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120</a:t>
            </a:fld>
            <a:endParaRPr lang="en-US"/>
          </a:p>
        </p:txBody>
      </p:sp>
    </p:spTree>
    <p:extLst>
      <p:ext uri="{BB962C8B-B14F-4D97-AF65-F5344CB8AC3E}">
        <p14:creationId xmlns:p14="http://schemas.microsoft.com/office/powerpoint/2010/main" val="308625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MONITORING FLUID AND ELECTROLYTE BALANCE</a:t>
            </a:r>
          </a:p>
        </p:txBody>
      </p:sp>
      <p:sp>
        <p:nvSpPr>
          <p:cNvPr id="3" name="Content Placeholder 2"/>
          <p:cNvSpPr>
            <a:spLocks noGrp="1"/>
          </p:cNvSpPr>
          <p:nvPr>
            <p:ph idx="1"/>
          </p:nvPr>
        </p:nvSpPr>
        <p:spPr/>
        <p:txBody>
          <a:bodyPr>
            <a:normAutofit/>
          </a:bodyPr>
          <a:lstStyle/>
          <a:p>
            <a:r>
              <a:rPr lang="en-US" dirty="0"/>
              <a:t>Parenteral fluids, all oral </a:t>
            </a:r>
            <a:r>
              <a:rPr lang="en-US" dirty="0" smtClean="0"/>
              <a:t>intake, and </a:t>
            </a:r>
            <a:r>
              <a:rPr lang="en-US" dirty="0"/>
              <a:t>all medications are screened carefully to ensure </a:t>
            </a:r>
            <a:r>
              <a:rPr lang="en-US" dirty="0" smtClean="0"/>
              <a:t>that hidden </a:t>
            </a:r>
            <a:r>
              <a:rPr lang="en-US" dirty="0"/>
              <a:t>sources of potassium are not inadvertently </a:t>
            </a:r>
            <a:r>
              <a:rPr lang="en-US" dirty="0" smtClean="0"/>
              <a:t>administered or </a:t>
            </a:r>
            <a:r>
              <a:rPr lang="en-US" dirty="0"/>
              <a:t>consumed</a:t>
            </a:r>
            <a:r>
              <a:rPr lang="en-US" dirty="0" smtClean="0"/>
              <a:t>.</a:t>
            </a:r>
          </a:p>
          <a:p>
            <a:r>
              <a:rPr lang="en-US" dirty="0"/>
              <a:t>The </a:t>
            </a:r>
            <a:r>
              <a:rPr lang="en-US" dirty="0" smtClean="0"/>
              <a:t>patient’s cardiac </a:t>
            </a:r>
            <a:r>
              <a:rPr lang="en-US" dirty="0"/>
              <a:t>function and musculoskeletal status are monitored </a:t>
            </a:r>
            <a:r>
              <a:rPr lang="en-US" dirty="0" smtClean="0"/>
              <a:t>closely for </a:t>
            </a:r>
            <a:r>
              <a:rPr lang="en-US" dirty="0"/>
              <a:t>signs of hyperkalemia</a:t>
            </a:r>
            <a:r>
              <a:rPr lang="en-US" dirty="0" smtClean="0"/>
              <a:t>.</a:t>
            </a:r>
          </a:p>
          <a:p>
            <a:r>
              <a:rPr lang="en-US" dirty="0"/>
              <a:t>monitors fluid </a:t>
            </a:r>
            <a:r>
              <a:rPr lang="en-US" dirty="0" smtClean="0"/>
              <a:t>status</a:t>
            </a:r>
          </a:p>
          <a:p>
            <a:r>
              <a:rPr lang="en-US" dirty="0"/>
              <a:t>Indicators of deteriorating fluid and electrolyte status are </a:t>
            </a:r>
            <a:r>
              <a:rPr lang="en-US" dirty="0" err="1" smtClean="0"/>
              <a:t>reportedimmediately</a:t>
            </a:r>
            <a:r>
              <a:rPr lang="en-US" dirty="0" smtClean="0"/>
              <a:t> </a:t>
            </a:r>
            <a:r>
              <a:rPr lang="en-US" dirty="0"/>
              <a:t>to the physician, and preparation is made </a:t>
            </a:r>
            <a:r>
              <a:rPr lang="en-US" dirty="0" err="1" smtClean="0"/>
              <a:t>foremergency</a:t>
            </a:r>
            <a:r>
              <a:rPr lang="en-US" dirty="0" smtClean="0"/>
              <a:t> </a:t>
            </a:r>
            <a:r>
              <a:rPr lang="en-US" dirty="0"/>
              <a:t>treatment.</a:t>
            </a:r>
          </a:p>
        </p:txBody>
      </p:sp>
      <p:sp>
        <p:nvSpPr>
          <p:cNvPr id="4" name="Date Placeholder 3"/>
          <p:cNvSpPr>
            <a:spLocks noGrp="1"/>
          </p:cNvSpPr>
          <p:nvPr>
            <p:ph type="dt" sz="half" idx="10"/>
          </p:nvPr>
        </p:nvSpPr>
        <p:spPr/>
        <p:txBody>
          <a:bodyPr/>
          <a:lstStyle/>
          <a:p>
            <a:fld id="{DF764463-8779-4F47-A8EC-AA5467D2D87C}"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121</a:t>
            </a:fld>
            <a:endParaRPr lang="en-US"/>
          </a:p>
        </p:txBody>
      </p:sp>
    </p:spTree>
    <p:extLst>
      <p:ext uri="{BB962C8B-B14F-4D97-AF65-F5344CB8AC3E}">
        <p14:creationId xmlns:p14="http://schemas.microsoft.com/office/powerpoint/2010/main" val="1431287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METABOLIC RATE</a:t>
            </a:r>
          </a:p>
        </p:txBody>
      </p:sp>
      <p:sp>
        <p:nvSpPr>
          <p:cNvPr id="3" name="Content Placeholder 2"/>
          <p:cNvSpPr>
            <a:spLocks noGrp="1"/>
          </p:cNvSpPr>
          <p:nvPr>
            <p:ph idx="1"/>
          </p:nvPr>
        </p:nvSpPr>
        <p:spPr/>
        <p:txBody>
          <a:bodyPr/>
          <a:lstStyle/>
          <a:p>
            <a:r>
              <a:rPr lang="en-US" dirty="0"/>
              <a:t>T</a:t>
            </a:r>
            <a:r>
              <a:rPr lang="en-US" dirty="0" smtClean="0"/>
              <a:t>o </a:t>
            </a:r>
            <a:r>
              <a:rPr lang="en-US" dirty="0"/>
              <a:t>reduce </a:t>
            </a:r>
            <a:r>
              <a:rPr lang="en-US" dirty="0" smtClean="0"/>
              <a:t>catabolism and </a:t>
            </a:r>
            <a:r>
              <a:rPr lang="en-US" dirty="0"/>
              <a:t>the subsequent release of potassium and </a:t>
            </a:r>
            <a:r>
              <a:rPr lang="en-US" dirty="0" smtClean="0"/>
              <a:t>accumulation of </a:t>
            </a:r>
            <a:r>
              <a:rPr lang="en-US" dirty="0"/>
              <a:t>endogenous waste products (urea and </a:t>
            </a:r>
            <a:r>
              <a:rPr lang="en-US" dirty="0" err="1"/>
              <a:t>creatinine</a:t>
            </a:r>
            <a:r>
              <a:rPr lang="en-US" dirty="0" smtClean="0"/>
              <a:t>).</a:t>
            </a:r>
          </a:p>
          <a:p>
            <a:r>
              <a:rPr lang="en-US" dirty="0"/>
              <a:t>Bed </a:t>
            </a:r>
            <a:r>
              <a:rPr lang="en-US" dirty="0" smtClean="0"/>
              <a:t>rest</a:t>
            </a:r>
          </a:p>
          <a:p>
            <a:r>
              <a:rPr lang="en-US" dirty="0" smtClean="0"/>
              <a:t>Prevent and treat promptly </a:t>
            </a:r>
            <a:r>
              <a:rPr lang="en-US" dirty="0"/>
              <a:t>f</a:t>
            </a:r>
            <a:r>
              <a:rPr lang="en-US" dirty="0" smtClean="0"/>
              <a:t>ever </a:t>
            </a:r>
            <a:r>
              <a:rPr lang="en-US" dirty="0"/>
              <a:t>and </a:t>
            </a:r>
            <a:r>
              <a:rPr lang="en-US" dirty="0" smtClean="0"/>
              <a:t>infection.</a:t>
            </a:r>
            <a:endParaRPr lang="en-US" dirty="0"/>
          </a:p>
        </p:txBody>
      </p:sp>
      <p:sp>
        <p:nvSpPr>
          <p:cNvPr id="4" name="Date Placeholder 3"/>
          <p:cNvSpPr>
            <a:spLocks noGrp="1"/>
          </p:cNvSpPr>
          <p:nvPr>
            <p:ph type="dt" sz="half" idx="10"/>
          </p:nvPr>
        </p:nvSpPr>
        <p:spPr/>
        <p:txBody>
          <a:bodyPr/>
          <a:lstStyle/>
          <a:p>
            <a:fld id="{DA266D81-FD0A-4906-BEE2-C6F0F7495043}"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122</a:t>
            </a:fld>
            <a:endParaRPr lang="en-US"/>
          </a:p>
        </p:txBody>
      </p:sp>
    </p:spTree>
    <p:extLst>
      <p:ext uri="{BB962C8B-B14F-4D97-AF65-F5344CB8AC3E}">
        <p14:creationId xmlns:p14="http://schemas.microsoft.com/office/powerpoint/2010/main" val="3557437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t>
            </a:r>
            <a:r>
              <a:rPr lang="en-US" dirty="0" smtClean="0"/>
              <a:t>romoting pulmonary function</a:t>
            </a:r>
          </a:p>
          <a:p>
            <a:r>
              <a:rPr lang="en-US" dirty="0" smtClean="0"/>
              <a:t>Preventing infection</a:t>
            </a:r>
          </a:p>
          <a:p>
            <a:r>
              <a:rPr lang="en-US" dirty="0" smtClean="0"/>
              <a:t>Providing skin care</a:t>
            </a:r>
          </a:p>
          <a:p>
            <a:r>
              <a:rPr lang="en-US" dirty="0" smtClean="0"/>
              <a:t>Providing support</a:t>
            </a:r>
            <a:endParaRPr lang="en-US" dirty="0"/>
          </a:p>
        </p:txBody>
      </p:sp>
      <p:sp>
        <p:nvSpPr>
          <p:cNvPr id="4" name="Date Placeholder 3"/>
          <p:cNvSpPr>
            <a:spLocks noGrp="1"/>
          </p:cNvSpPr>
          <p:nvPr>
            <p:ph type="dt" sz="half" idx="10"/>
          </p:nvPr>
        </p:nvSpPr>
        <p:spPr/>
        <p:txBody>
          <a:bodyPr/>
          <a:lstStyle/>
          <a:p>
            <a:fld id="{F39612FF-9963-4D67-96BD-A7DB04EEC50D}"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123</a:t>
            </a:fld>
            <a:endParaRPr lang="en-US"/>
          </a:p>
        </p:txBody>
      </p:sp>
    </p:spTree>
    <p:extLst>
      <p:ext uri="{BB962C8B-B14F-4D97-AF65-F5344CB8AC3E}">
        <p14:creationId xmlns:p14="http://schemas.microsoft.com/office/powerpoint/2010/main" val="1373862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NUTRITIONAL THERAPY</a:t>
            </a:r>
          </a:p>
        </p:txBody>
      </p:sp>
      <p:sp>
        <p:nvSpPr>
          <p:cNvPr id="3" name="Content Placeholder 2"/>
          <p:cNvSpPr>
            <a:spLocks noGrp="1"/>
          </p:cNvSpPr>
          <p:nvPr>
            <p:ph idx="1"/>
          </p:nvPr>
        </p:nvSpPr>
        <p:spPr/>
        <p:txBody>
          <a:bodyPr/>
          <a:lstStyle/>
          <a:p>
            <a:r>
              <a:rPr lang="en-US" dirty="0"/>
              <a:t>ARF causes severe nutritional </a:t>
            </a:r>
            <a:r>
              <a:rPr lang="en-US" dirty="0" smtClean="0"/>
              <a:t>imbalances</a:t>
            </a:r>
          </a:p>
          <a:p>
            <a:r>
              <a:rPr lang="en-US" dirty="0"/>
              <a:t>Dietary proteins are limited to about 1 g/kg during the </a:t>
            </a:r>
            <a:r>
              <a:rPr lang="en-US" dirty="0" err="1" smtClean="0"/>
              <a:t>oliguric</a:t>
            </a:r>
            <a:r>
              <a:rPr lang="en-US" dirty="0"/>
              <a:t> </a:t>
            </a:r>
            <a:r>
              <a:rPr lang="en-US" dirty="0" smtClean="0"/>
              <a:t>phase.</a:t>
            </a:r>
          </a:p>
          <a:p>
            <a:r>
              <a:rPr lang="en-US" dirty="0"/>
              <a:t>Caloric requirements are met </a:t>
            </a:r>
            <a:r>
              <a:rPr lang="en-US" dirty="0" smtClean="0"/>
              <a:t>with high-carbohydrate </a:t>
            </a:r>
            <a:r>
              <a:rPr lang="en-US" dirty="0"/>
              <a:t>meals because carbohydrates have a </a:t>
            </a:r>
            <a:r>
              <a:rPr lang="en-US" dirty="0" err="1" smtClean="0"/>
              <a:t>proteinsparing</a:t>
            </a:r>
            <a:r>
              <a:rPr lang="en-US" dirty="0"/>
              <a:t> </a:t>
            </a:r>
            <a:r>
              <a:rPr lang="en-US" dirty="0" smtClean="0"/>
              <a:t>effect.</a:t>
            </a:r>
          </a:p>
          <a:p>
            <a:r>
              <a:rPr lang="en-US" dirty="0"/>
              <a:t>Foods and fluids containing potassium or phosphorus</a:t>
            </a:r>
          </a:p>
          <a:p>
            <a:r>
              <a:rPr lang="en-US" dirty="0"/>
              <a:t>(bananas, citrus fruits and juices, coffee) are restricted.</a:t>
            </a:r>
          </a:p>
        </p:txBody>
      </p:sp>
      <p:sp>
        <p:nvSpPr>
          <p:cNvPr id="4" name="Date Placeholder 3"/>
          <p:cNvSpPr>
            <a:spLocks noGrp="1"/>
          </p:cNvSpPr>
          <p:nvPr>
            <p:ph type="dt" sz="half" idx="10"/>
          </p:nvPr>
        </p:nvSpPr>
        <p:spPr/>
        <p:txBody>
          <a:bodyPr/>
          <a:lstStyle/>
          <a:p>
            <a:fld id="{5BFF2958-47CD-4D32-8BA4-51D8D73FB442}"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124</a:t>
            </a:fld>
            <a:endParaRPr lang="en-US"/>
          </a:p>
        </p:txBody>
      </p:sp>
    </p:spTree>
    <p:extLst>
      <p:ext uri="{BB962C8B-B14F-4D97-AF65-F5344CB8AC3E}">
        <p14:creationId xmlns:p14="http://schemas.microsoft.com/office/powerpoint/2010/main" val="639753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RENAL FAILURE</a:t>
            </a:r>
            <a:br>
              <a:rPr lang="en-US" b="1" dirty="0"/>
            </a:br>
            <a:r>
              <a:rPr lang="en-US" b="1" dirty="0"/>
              <a:t>(END-STAGE RENAL DISEASE)</a:t>
            </a:r>
            <a:endParaRPr lang="en-US" dirty="0"/>
          </a:p>
        </p:txBody>
      </p:sp>
      <p:sp>
        <p:nvSpPr>
          <p:cNvPr id="3" name="Content Placeholder 2"/>
          <p:cNvSpPr>
            <a:spLocks noGrp="1"/>
          </p:cNvSpPr>
          <p:nvPr>
            <p:ph idx="1"/>
          </p:nvPr>
        </p:nvSpPr>
        <p:spPr/>
        <p:txBody>
          <a:bodyPr/>
          <a:lstStyle/>
          <a:p>
            <a:r>
              <a:rPr lang="en-US" dirty="0"/>
              <a:t>Chronic renal failure, or ESRD, is a progressive, irreversible </a:t>
            </a:r>
            <a:r>
              <a:rPr lang="en-US" dirty="0" smtClean="0"/>
              <a:t>deterioration in </a:t>
            </a:r>
            <a:r>
              <a:rPr lang="en-US" dirty="0"/>
              <a:t>renal function in which the body’s ability to </a:t>
            </a:r>
            <a:r>
              <a:rPr lang="en-US" dirty="0" smtClean="0"/>
              <a:t>maintain metabolic </a:t>
            </a:r>
            <a:r>
              <a:rPr lang="en-US" dirty="0"/>
              <a:t>and fluid and electrolyte balance fails, resulting </a:t>
            </a:r>
            <a:r>
              <a:rPr lang="en-US" dirty="0" smtClean="0"/>
              <a:t>in uremia </a:t>
            </a:r>
            <a:r>
              <a:rPr lang="en-US" dirty="0"/>
              <a:t>or </a:t>
            </a:r>
            <a:r>
              <a:rPr lang="en-US" dirty="0" smtClean="0"/>
              <a:t>azotemia.</a:t>
            </a:r>
            <a:endParaRPr lang="en-US" dirty="0"/>
          </a:p>
        </p:txBody>
      </p:sp>
      <p:sp>
        <p:nvSpPr>
          <p:cNvPr id="4" name="Date Placeholder 3"/>
          <p:cNvSpPr>
            <a:spLocks noGrp="1"/>
          </p:cNvSpPr>
          <p:nvPr>
            <p:ph type="dt" sz="half" idx="10"/>
          </p:nvPr>
        </p:nvSpPr>
        <p:spPr/>
        <p:txBody>
          <a:bodyPr/>
          <a:lstStyle/>
          <a:p>
            <a:fld id="{A332AFC4-2C61-4B9D-AE86-3332C25766CA}"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125</a:t>
            </a:fld>
            <a:endParaRPr lang="en-US"/>
          </a:p>
        </p:txBody>
      </p:sp>
    </p:spTree>
    <p:extLst>
      <p:ext uri="{BB962C8B-B14F-4D97-AF65-F5344CB8AC3E}">
        <p14:creationId xmlns:p14="http://schemas.microsoft.com/office/powerpoint/2010/main" val="2002707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0"/>
            <a:ext cx="8839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FDCFF4C0-1B9F-40ED-935C-D031B93AC982}" type="datetime1">
              <a:rPr lang="en-US" smtClean="0"/>
              <a:t>2/19/2019</a:t>
            </a:fld>
            <a:endParaRPr lang="en-US"/>
          </a:p>
        </p:txBody>
      </p:sp>
      <p:sp>
        <p:nvSpPr>
          <p:cNvPr id="2" name="Footer Placeholder 1"/>
          <p:cNvSpPr>
            <a:spLocks noGrp="1"/>
          </p:cNvSpPr>
          <p:nvPr>
            <p:ph type="ftr" sz="quarter" idx="11"/>
          </p:nvPr>
        </p:nvSpPr>
        <p:spPr/>
        <p:txBody>
          <a:bodyPr/>
          <a:lstStyle/>
          <a:p>
            <a:r>
              <a:rPr lang="en-US" smtClean="0"/>
              <a:t>MR CHOGE</a:t>
            </a:r>
            <a:endParaRPr lang="en-US"/>
          </a:p>
        </p:txBody>
      </p:sp>
      <p:sp>
        <p:nvSpPr>
          <p:cNvPr id="3" name="Slide Number Placeholder 2"/>
          <p:cNvSpPr>
            <a:spLocks noGrp="1"/>
          </p:cNvSpPr>
          <p:nvPr>
            <p:ph type="sldNum" sz="quarter" idx="12"/>
          </p:nvPr>
        </p:nvSpPr>
        <p:spPr/>
        <p:txBody>
          <a:bodyPr/>
          <a:lstStyle/>
          <a:p>
            <a:fld id="{EF39FD8A-E45D-4268-98FF-00D6E467B3C8}" type="slidenum">
              <a:rPr lang="en-US" smtClean="0"/>
              <a:t>126</a:t>
            </a:fld>
            <a:endParaRPr lang="en-US"/>
          </a:p>
        </p:txBody>
      </p:sp>
    </p:spTree>
    <p:extLst>
      <p:ext uri="{BB962C8B-B14F-4D97-AF65-F5344CB8AC3E}">
        <p14:creationId xmlns:p14="http://schemas.microsoft.com/office/powerpoint/2010/main" val="2673528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ESRD causes</a:t>
            </a:r>
            <a:endParaRPr lang="en-US" dirty="0"/>
          </a:p>
        </p:txBody>
      </p:sp>
      <p:sp>
        <p:nvSpPr>
          <p:cNvPr id="3" name="Content Placeholder 2"/>
          <p:cNvSpPr>
            <a:spLocks noGrp="1"/>
          </p:cNvSpPr>
          <p:nvPr>
            <p:ph idx="1"/>
          </p:nvPr>
        </p:nvSpPr>
        <p:spPr/>
        <p:txBody>
          <a:bodyPr>
            <a:normAutofit/>
          </a:bodyPr>
          <a:lstStyle/>
          <a:p>
            <a:r>
              <a:rPr lang="en-US" dirty="0" smtClean="0"/>
              <a:t>may </a:t>
            </a:r>
            <a:r>
              <a:rPr lang="en-US" dirty="0"/>
              <a:t>be caused by systemic diseases, such as </a:t>
            </a:r>
            <a:r>
              <a:rPr lang="en-US" dirty="0" smtClean="0"/>
              <a:t>diabetes mellitus </a:t>
            </a:r>
            <a:r>
              <a:rPr lang="en-US" dirty="0"/>
              <a:t>(leading cause); </a:t>
            </a:r>
            <a:endParaRPr lang="en-US" dirty="0" smtClean="0"/>
          </a:p>
          <a:p>
            <a:r>
              <a:rPr lang="en-US" dirty="0" smtClean="0"/>
              <a:t>hypertension;</a:t>
            </a:r>
          </a:p>
          <a:p>
            <a:r>
              <a:rPr lang="en-US" dirty="0" smtClean="0"/>
              <a:t> </a:t>
            </a:r>
            <a:r>
              <a:rPr lang="en-US" dirty="0"/>
              <a:t>chronic glomerulonephritis;</a:t>
            </a:r>
          </a:p>
          <a:p>
            <a:r>
              <a:rPr lang="en-US" dirty="0"/>
              <a:t>pyelonephritis; </a:t>
            </a:r>
            <a:endParaRPr lang="en-US" dirty="0" smtClean="0"/>
          </a:p>
          <a:p>
            <a:r>
              <a:rPr lang="en-US" dirty="0" smtClean="0"/>
              <a:t>obstruction </a:t>
            </a:r>
            <a:r>
              <a:rPr lang="en-US" dirty="0"/>
              <a:t>of the urinary tract</a:t>
            </a:r>
            <a:r>
              <a:rPr lang="en-US" dirty="0" smtClean="0"/>
              <a:t>;</a:t>
            </a:r>
          </a:p>
          <a:p>
            <a:r>
              <a:rPr lang="en-US" dirty="0" smtClean="0"/>
              <a:t> </a:t>
            </a:r>
            <a:r>
              <a:rPr lang="en-US" dirty="0"/>
              <a:t>hereditary </a:t>
            </a:r>
            <a:r>
              <a:rPr lang="en-US" dirty="0" err="1" smtClean="0"/>
              <a:t>lesions,as</a:t>
            </a:r>
            <a:r>
              <a:rPr lang="en-US" dirty="0" smtClean="0"/>
              <a:t> </a:t>
            </a:r>
            <a:r>
              <a:rPr lang="en-US" dirty="0"/>
              <a:t>in polycystic kidney </a:t>
            </a:r>
            <a:r>
              <a:rPr lang="en-US" dirty="0" smtClean="0"/>
              <a:t>disease;</a:t>
            </a:r>
          </a:p>
          <a:p>
            <a:r>
              <a:rPr lang="en-US" dirty="0" smtClean="0"/>
              <a:t>vascular </a:t>
            </a:r>
            <a:r>
              <a:rPr lang="en-US" dirty="0"/>
              <a:t>disorders; infections;</a:t>
            </a:r>
          </a:p>
          <a:p>
            <a:r>
              <a:rPr lang="en-US" dirty="0"/>
              <a:t>medications; or toxic agents.</a:t>
            </a:r>
          </a:p>
        </p:txBody>
      </p:sp>
      <p:sp>
        <p:nvSpPr>
          <p:cNvPr id="4" name="Date Placeholder 3"/>
          <p:cNvSpPr>
            <a:spLocks noGrp="1"/>
          </p:cNvSpPr>
          <p:nvPr>
            <p:ph type="dt" sz="half" idx="10"/>
          </p:nvPr>
        </p:nvSpPr>
        <p:spPr/>
        <p:txBody>
          <a:bodyPr/>
          <a:lstStyle/>
          <a:p>
            <a:fld id="{B7837652-9513-42A4-9508-A4A4B8C1F8B3}"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127</a:t>
            </a:fld>
            <a:endParaRPr lang="en-US"/>
          </a:p>
        </p:txBody>
      </p:sp>
    </p:spTree>
    <p:extLst>
      <p:ext uri="{BB962C8B-B14F-4D97-AF65-F5344CB8AC3E}">
        <p14:creationId xmlns:p14="http://schemas.microsoft.com/office/powerpoint/2010/main" val="2472974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Environmental and occupational agents that have been </a:t>
            </a:r>
            <a:r>
              <a:rPr lang="en-US" dirty="0" smtClean="0"/>
              <a:t>implicated in </a:t>
            </a:r>
            <a:r>
              <a:rPr lang="en-US" dirty="0"/>
              <a:t>chronic renal failure </a:t>
            </a:r>
            <a:r>
              <a:rPr lang="en-US" dirty="0" smtClean="0"/>
              <a:t>include</a:t>
            </a:r>
          </a:p>
          <a:p>
            <a:r>
              <a:rPr lang="en-US" dirty="0" smtClean="0"/>
              <a:t> </a:t>
            </a:r>
            <a:r>
              <a:rPr lang="en-US" dirty="0"/>
              <a:t>lead, </a:t>
            </a:r>
            <a:endParaRPr lang="en-US" dirty="0" smtClean="0"/>
          </a:p>
          <a:p>
            <a:r>
              <a:rPr lang="en-US" dirty="0" smtClean="0"/>
              <a:t>cadmium</a:t>
            </a:r>
            <a:r>
              <a:rPr lang="en-US" dirty="0"/>
              <a:t>, </a:t>
            </a:r>
            <a:endParaRPr lang="en-US" dirty="0" smtClean="0"/>
          </a:p>
          <a:p>
            <a:r>
              <a:rPr lang="en-US" dirty="0" smtClean="0"/>
              <a:t>mercury</a:t>
            </a:r>
            <a:r>
              <a:rPr lang="en-US" dirty="0"/>
              <a:t>,</a:t>
            </a:r>
          </a:p>
          <a:p>
            <a:r>
              <a:rPr lang="en-US" dirty="0" smtClean="0"/>
              <a:t>chromium</a:t>
            </a:r>
            <a:r>
              <a:rPr lang="en-US" dirty="0"/>
              <a:t>.</a:t>
            </a:r>
          </a:p>
        </p:txBody>
      </p:sp>
      <p:sp>
        <p:nvSpPr>
          <p:cNvPr id="4" name="Date Placeholder 3"/>
          <p:cNvSpPr>
            <a:spLocks noGrp="1"/>
          </p:cNvSpPr>
          <p:nvPr>
            <p:ph type="dt" sz="half" idx="10"/>
          </p:nvPr>
        </p:nvSpPr>
        <p:spPr/>
        <p:txBody>
          <a:bodyPr/>
          <a:lstStyle/>
          <a:p>
            <a:fld id="{90A1E65F-D90A-4A80-B2EA-386E565CDFFE}"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128</a:t>
            </a:fld>
            <a:endParaRPr lang="en-US"/>
          </a:p>
        </p:txBody>
      </p:sp>
    </p:spTree>
    <p:extLst>
      <p:ext uri="{BB962C8B-B14F-4D97-AF65-F5344CB8AC3E}">
        <p14:creationId xmlns:p14="http://schemas.microsoft.com/office/powerpoint/2010/main" val="1619547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Pathophysiology</a:t>
            </a:r>
            <a:endParaRPr lang="en-US" dirty="0"/>
          </a:p>
        </p:txBody>
      </p:sp>
      <p:sp>
        <p:nvSpPr>
          <p:cNvPr id="3" name="Content Placeholder 2"/>
          <p:cNvSpPr>
            <a:spLocks noGrp="1"/>
          </p:cNvSpPr>
          <p:nvPr>
            <p:ph idx="1"/>
          </p:nvPr>
        </p:nvSpPr>
        <p:spPr/>
        <p:txBody>
          <a:bodyPr/>
          <a:lstStyle/>
          <a:p>
            <a:r>
              <a:rPr lang="en-US" dirty="0"/>
              <a:t>As renal function declines, the end products of protein </a:t>
            </a:r>
            <a:r>
              <a:rPr lang="en-US" dirty="0" smtClean="0"/>
              <a:t>metabolism (which </a:t>
            </a:r>
            <a:r>
              <a:rPr lang="en-US" dirty="0"/>
              <a:t>are normally excreted in urine) accumulate in </a:t>
            </a:r>
            <a:r>
              <a:rPr lang="en-US" dirty="0" smtClean="0"/>
              <a:t>the blood.</a:t>
            </a:r>
          </a:p>
          <a:p>
            <a:r>
              <a:rPr lang="en-US" dirty="0"/>
              <a:t>Uremia develops and adversely affects every system </a:t>
            </a:r>
            <a:r>
              <a:rPr lang="en-US" dirty="0" smtClean="0"/>
              <a:t>in the </a:t>
            </a:r>
            <a:r>
              <a:rPr lang="en-US" dirty="0"/>
              <a:t>body</a:t>
            </a:r>
            <a:r>
              <a:rPr lang="en-US" dirty="0" smtClean="0"/>
              <a:t>.</a:t>
            </a:r>
          </a:p>
          <a:p>
            <a:endParaRPr lang="en-US" dirty="0"/>
          </a:p>
        </p:txBody>
      </p:sp>
      <p:sp>
        <p:nvSpPr>
          <p:cNvPr id="4" name="Date Placeholder 3"/>
          <p:cNvSpPr>
            <a:spLocks noGrp="1"/>
          </p:cNvSpPr>
          <p:nvPr>
            <p:ph type="dt" sz="half" idx="10"/>
          </p:nvPr>
        </p:nvSpPr>
        <p:spPr/>
        <p:txBody>
          <a:bodyPr/>
          <a:lstStyle/>
          <a:p>
            <a:fld id="{BA5CAFB7-76AD-4353-AF1E-0B7E7657D422}"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129</a:t>
            </a:fld>
            <a:endParaRPr lang="en-US"/>
          </a:p>
        </p:txBody>
      </p:sp>
    </p:spTree>
    <p:extLst>
      <p:ext uri="{BB962C8B-B14F-4D97-AF65-F5344CB8AC3E}">
        <p14:creationId xmlns:p14="http://schemas.microsoft.com/office/powerpoint/2010/main" val="2134459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lang="en-US" b="1" dirty="0"/>
              <a:t> BIOPSY</a:t>
            </a:r>
            <a:br>
              <a:rPr lang="en-US" b="1" dirty="0"/>
            </a:br>
            <a:r>
              <a:rPr lang="en-US" b="1" dirty="0"/>
              <a:t>Renal and Ureteral Brush Biopsy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dirty="0"/>
              <a:t>Brush biopsy techniques provide specific information when </a:t>
            </a:r>
            <a:r>
              <a:rPr lang="en-US" dirty="0" smtClean="0"/>
              <a:t>abnormal x-ray </a:t>
            </a:r>
            <a:r>
              <a:rPr lang="en-US" dirty="0"/>
              <a:t>findings of the ureter or renal pelvis raise </a:t>
            </a:r>
            <a:r>
              <a:rPr lang="en-US" dirty="0" smtClean="0"/>
              <a:t>questions about </a:t>
            </a:r>
            <a:r>
              <a:rPr lang="en-US" dirty="0"/>
              <a:t>whether the defect is a tumor, a stone, a blood clot, or </a:t>
            </a:r>
            <a:r>
              <a:rPr lang="en-US" dirty="0" smtClean="0"/>
              <a:t>an artifact.</a:t>
            </a:r>
          </a:p>
          <a:p>
            <a:pPr>
              <a:buFont typeface="Wingdings" panose="05000000000000000000" pitchFamily="2" charset="2"/>
              <a:buChar char="ü"/>
            </a:pPr>
            <a:r>
              <a:rPr lang="en-US" dirty="0" smtClean="0"/>
              <a:t>First</a:t>
            </a:r>
            <a:r>
              <a:rPr lang="en-US" dirty="0"/>
              <a:t>, a </a:t>
            </a:r>
            <a:r>
              <a:rPr lang="en-US" dirty="0" err="1"/>
              <a:t>cystoscopic</a:t>
            </a:r>
            <a:r>
              <a:rPr lang="en-US" dirty="0"/>
              <a:t> examination is conducted. Then, </a:t>
            </a:r>
            <a:r>
              <a:rPr lang="en-US" dirty="0" smtClean="0"/>
              <a:t>a ureteral </a:t>
            </a:r>
            <a:r>
              <a:rPr lang="en-US" dirty="0"/>
              <a:t>catheter is introduced, followed by a biopsy brush that </a:t>
            </a:r>
            <a:r>
              <a:rPr lang="en-US" dirty="0" smtClean="0"/>
              <a:t>is passed </a:t>
            </a:r>
            <a:r>
              <a:rPr lang="en-US" dirty="0"/>
              <a:t>through the catheter.</a:t>
            </a:r>
          </a:p>
        </p:txBody>
      </p:sp>
      <p:sp>
        <p:nvSpPr>
          <p:cNvPr id="4" name="Date Placeholder 3"/>
          <p:cNvSpPr>
            <a:spLocks noGrp="1"/>
          </p:cNvSpPr>
          <p:nvPr>
            <p:ph type="dt" sz="half" idx="10"/>
          </p:nvPr>
        </p:nvSpPr>
        <p:spPr/>
        <p:txBody>
          <a:bodyPr/>
          <a:lstStyle/>
          <a:p>
            <a:fld id="{B74C35E0-12FD-4F85-BEF4-DB416402FDA6}"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13</a:t>
            </a:fld>
            <a:endParaRPr lang="en-US"/>
          </a:p>
        </p:txBody>
      </p:sp>
    </p:spTree>
    <p:extLst>
      <p:ext uri="{BB962C8B-B14F-4D97-AF65-F5344CB8AC3E}">
        <p14:creationId xmlns:p14="http://schemas.microsoft.com/office/powerpoint/2010/main" val="696023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Manifestations</a:t>
            </a:r>
            <a:endParaRPr lang="en-US" dirty="0"/>
          </a:p>
        </p:txBody>
      </p:sp>
      <p:sp>
        <p:nvSpPr>
          <p:cNvPr id="3" name="Content Placeholder 2"/>
          <p:cNvSpPr>
            <a:spLocks noGrp="1"/>
          </p:cNvSpPr>
          <p:nvPr>
            <p:ph idx="1"/>
          </p:nvPr>
        </p:nvSpPr>
        <p:spPr/>
        <p:txBody>
          <a:bodyPr>
            <a:normAutofit/>
          </a:bodyPr>
          <a:lstStyle/>
          <a:p>
            <a:r>
              <a:rPr lang="en-US" dirty="0"/>
              <a:t>CARDIOVASCULAR </a:t>
            </a:r>
            <a:r>
              <a:rPr lang="en-US" dirty="0" smtClean="0"/>
              <a:t>MANIFESTATIONS</a:t>
            </a:r>
          </a:p>
          <a:p>
            <a:pPr lvl="1"/>
            <a:r>
              <a:rPr lang="en-US" dirty="0" smtClean="0"/>
              <a:t>Hypertension-- </a:t>
            </a:r>
            <a:r>
              <a:rPr lang="en-US" dirty="0"/>
              <a:t>activation of the renin–angiotensin–aldosterone </a:t>
            </a:r>
            <a:r>
              <a:rPr lang="en-US" dirty="0" smtClean="0"/>
              <a:t>system</a:t>
            </a:r>
          </a:p>
          <a:p>
            <a:pPr lvl="1"/>
            <a:r>
              <a:rPr lang="en-US" sz="2800" dirty="0" smtClean="0"/>
              <a:t>Heart failure </a:t>
            </a:r>
            <a:r>
              <a:rPr lang="en-US" sz="2800" dirty="0"/>
              <a:t>and pulmonary edema (due to fluid overload</a:t>
            </a:r>
            <a:r>
              <a:rPr lang="en-US" sz="2800" dirty="0" smtClean="0"/>
              <a:t>).</a:t>
            </a:r>
          </a:p>
          <a:p>
            <a:pPr lvl="1"/>
            <a:r>
              <a:rPr lang="en-US" dirty="0" smtClean="0"/>
              <a:t>Pericarditis--</a:t>
            </a:r>
            <a:r>
              <a:rPr lang="en-US" dirty="0"/>
              <a:t> uremic </a:t>
            </a:r>
            <a:r>
              <a:rPr lang="en-US" dirty="0" smtClean="0"/>
              <a:t>toxins</a:t>
            </a:r>
          </a:p>
          <a:p>
            <a:pPr lvl="1"/>
            <a:endParaRPr lang="en-US" dirty="0"/>
          </a:p>
          <a:p>
            <a:r>
              <a:rPr lang="en-US" sz="2800" dirty="0">
                <a:solidFill>
                  <a:srgbClr val="FF0000"/>
                </a:solidFill>
              </a:rPr>
              <a:t>Cardiovascular disease is the predominant cause of death </a:t>
            </a:r>
            <a:r>
              <a:rPr lang="en-US" sz="2800" dirty="0" smtClean="0">
                <a:solidFill>
                  <a:srgbClr val="FF0000"/>
                </a:solidFill>
              </a:rPr>
              <a:t>in patients </a:t>
            </a:r>
            <a:r>
              <a:rPr lang="en-US" sz="2800" dirty="0">
                <a:solidFill>
                  <a:srgbClr val="FF0000"/>
                </a:solidFill>
              </a:rPr>
              <a:t>with ESRD.</a:t>
            </a:r>
            <a:endParaRPr lang="en-US" dirty="0">
              <a:solidFill>
                <a:srgbClr val="FF0000"/>
              </a:solidFill>
            </a:endParaRPr>
          </a:p>
        </p:txBody>
      </p:sp>
      <p:sp>
        <p:nvSpPr>
          <p:cNvPr id="4" name="Date Placeholder 3"/>
          <p:cNvSpPr>
            <a:spLocks noGrp="1"/>
          </p:cNvSpPr>
          <p:nvPr>
            <p:ph type="dt" sz="half" idx="10"/>
          </p:nvPr>
        </p:nvSpPr>
        <p:spPr/>
        <p:txBody>
          <a:bodyPr/>
          <a:lstStyle/>
          <a:p>
            <a:fld id="{196ACE9B-D770-482A-BCCF-8C47DBA5881E}"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130</a:t>
            </a:fld>
            <a:endParaRPr lang="en-US"/>
          </a:p>
        </p:txBody>
      </p:sp>
    </p:spTree>
    <p:extLst>
      <p:ext uri="{BB962C8B-B14F-4D97-AF65-F5344CB8AC3E}">
        <p14:creationId xmlns:p14="http://schemas.microsoft.com/office/powerpoint/2010/main" val="1613629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DERMATOLOGIC SYMPTOMS</a:t>
            </a:r>
          </a:p>
        </p:txBody>
      </p:sp>
      <p:sp>
        <p:nvSpPr>
          <p:cNvPr id="3" name="Content Placeholder 2"/>
          <p:cNvSpPr>
            <a:spLocks noGrp="1"/>
          </p:cNvSpPr>
          <p:nvPr>
            <p:ph idx="1"/>
          </p:nvPr>
        </p:nvSpPr>
        <p:spPr>
          <a:xfrm>
            <a:off x="533400" y="1905000"/>
            <a:ext cx="8229600" cy="4389120"/>
          </a:xfrm>
        </p:spPr>
        <p:txBody>
          <a:bodyPr>
            <a:normAutofit fontScale="92500" lnSpcReduction="10000"/>
          </a:bodyPr>
          <a:lstStyle/>
          <a:p>
            <a:r>
              <a:rPr lang="en-US" dirty="0"/>
              <a:t>Severe itching (pruritus) is </a:t>
            </a:r>
            <a:r>
              <a:rPr lang="en-US" dirty="0" smtClean="0"/>
              <a:t>common.</a:t>
            </a:r>
          </a:p>
          <a:p>
            <a:r>
              <a:rPr lang="en-US" dirty="0"/>
              <a:t>Uremic frost, the deposit </a:t>
            </a:r>
            <a:r>
              <a:rPr lang="en-US" dirty="0" smtClean="0"/>
              <a:t>of urea </a:t>
            </a:r>
            <a:r>
              <a:rPr lang="en-US" dirty="0"/>
              <a:t>crystals on the skin</a:t>
            </a:r>
            <a:r>
              <a:rPr lang="en-US" dirty="0" smtClean="0"/>
              <a:t>,</a:t>
            </a:r>
          </a:p>
          <a:p>
            <a:r>
              <a:rPr lang="en-US" dirty="0" smtClean="0"/>
              <a:t>Other systemic manifestations include:</a:t>
            </a:r>
          </a:p>
          <a:p>
            <a:pPr lvl="1"/>
            <a:r>
              <a:rPr lang="en-US" dirty="0"/>
              <a:t>anorexia, nausea,</a:t>
            </a:r>
          </a:p>
          <a:p>
            <a:pPr lvl="1"/>
            <a:r>
              <a:rPr lang="en-US" dirty="0"/>
              <a:t>vomiting, and hiccups</a:t>
            </a:r>
            <a:r>
              <a:rPr lang="en-US" dirty="0" smtClean="0"/>
              <a:t>.</a:t>
            </a:r>
          </a:p>
          <a:p>
            <a:pPr lvl="1"/>
            <a:r>
              <a:rPr lang="en-US" dirty="0" smtClean="0"/>
              <a:t> </a:t>
            </a:r>
            <a:r>
              <a:rPr lang="en-US" dirty="0"/>
              <a:t>Neurologic changes, </a:t>
            </a:r>
            <a:r>
              <a:rPr lang="en-US"/>
              <a:t>including </a:t>
            </a:r>
            <a:r>
              <a:rPr lang="en-US" smtClean="0"/>
              <a:t>altered  </a:t>
            </a:r>
            <a:r>
              <a:rPr lang="en-US" sz="2800" dirty="0" smtClean="0"/>
              <a:t>levels </a:t>
            </a:r>
            <a:r>
              <a:rPr lang="en-US" sz="2800" dirty="0"/>
              <a:t>of </a:t>
            </a:r>
            <a:r>
              <a:rPr lang="en-US" sz="2800" dirty="0" smtClean="0"/>
              <a:t>consciousness</a:t>
            </a:r>
            <a:r>
              <a:rPr lang="en-US" sz="2800" dirty="0"/>
              <a:t>, </a:t>
            </a:r>
            <a:endParaRPr lang="en-US" sz="2800" dirty="0" smtClean="0"/>
          </a:p>
          <a:p>
            <a:pPr marL="667512" lvl="2" indent="0">
              <a:buNone/>
            </a:pPr>
            <a:r>
              <a:rPr lang="en-US" sz="2500" dirty="0" smtClean="0"/>
              <a:t>inability </a:t>
            </a:r>
            <a:r>
              <a:rPr lang="en-US" sz="2500" dirty="0"/>
              <a:t>to concentrate, </a:t>
            </a:r>
            <a:endParaRPr lang="en-US" sz="2500" dirty="0" smtClean="0"/>
          </a:p>
          <a:p>
            <a:pPr marL="667512" lvl="2" indent="0">
              <a:buNone/>
            </a:pPr>
            <a:r>
              <a:rPr lang="en-US" sz="2500" dirty="0" smtClean="0"/>
              <a:t>Muscle </a:t>
            </a:r>
            <a:r>
              <a:rPr lang="en-US" dirty="0" smtClean="0"/>
              <a:t>twitching</a:t>
            </a:r>
            <a:r>
              <a:rPr lang="en-US" dirty="0"/>
              <a:t>, and seizures,</a:t>
            </a:r>
          </a:p>
        </p:txBody>
      </p:sp>
      <p:sp>
        <p:nvSpPr>
          <p:cNvPr id="4" name="Date Placeholder 3"/>
          <p:cNvSpPr>
            <a:spLocks noGrp="1"/>
          </p:cNvSpPr>
          <p:nvPr>
            <p:ph type="dt" sz="half" idx="10"/>
          </p:nvPr>
        </p:nvSpPr>
        <p:spPr/>
        <p:txBody>
          <a:bodyPr/>
          <a:lstStyle/>
          <a:p>
            <a:fld id="{62358162-8B3A-445F-86FC-DE2E0BBE57BB}"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131</a:t>
            </a:fld>
            <a:endParaRPr lang="en-US"/>
          </a:p>
        </p:txBody>
      </p:sp>
    </p:spTree>
    <p:extLst>
      <p:ext uri="{BB962C8B-B14F-4D97-AF65-F5344CB8AC3E}">
        <p14:creationId xmlns:p14="http://schemas.microsoft.com/office/powerpoint/2010/main" val="1441813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75DDAF0-0F40-49BE-A926-C17E1F091AF6}" type="datetime1">
              <a:rPr lang="en-US" smtClean="0"/>
              <a:t>2/19/2019</a:t>
            </a:fld>
            <a:endParaRPr lang="en-US"/>
          </a:p>
        </p:txBody>
      </p:sp>
      <p:sp>
        <p:nvSpPr>
          <p:cNvPr id="7" name="Rectangle 6"/>
          <p:cNvSpPr/>
          <p:nvPr/>
        </p:nvSpPr>
        <p:spPr>
          <a:xfrm>
            <a:off x="-2005153" y="2967335"/>
            <a:ext cx="13154307"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Your </a:t>
            </a:r>
            <a:r>
              <a:rPr lang="en-US"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tex</a:t>
            </a:r>
            <a:r>
              <a:rPr lang="en-US" sz="5400" dirty="0" err="1"/>
              <a:t>RENAL</a:t>
            </a:r>
            <a:r>
              <a:rPr lang="en-US" sz="5400" dirty="0"/>
              <a:t> REPLACEMENT </a:t>
            </a:r>
            <a:r>
              <a:rPr lang="en-US" sz="5400" dirty="0" err="1"/>
              <a:t>THERAPY</a:t>
            </a:r>
            <a:r>
              <a:rPr lang="en-US"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here</a:t>
            </a:r>
          </a:p>
        </p:txBody>
      </p:sp>
      <p:sp>
        <p:nvSpPr>
          <p:cNvPr id="8" name="Footer Placeholder 7"/>
          <p:cNvSpPr>
            <a:spLocks noGrp="1"/>
          </p:cNvSpPr>
          <p:nvPr>
            <p:ph type="ftr" sz="quarter" idx="11"/>
          </p:nvPr>
        </p:nvSpPr>
        <p:spPr/>
        <p:txBody>
          <a:bodyPr/>
          <a:lstStyle/>
          <a:p>
            <a:r>
              <a:rPr lang="en-US" smtClean="0"/>
              <a:t>MR CHOGE</a:t>
            </a:r>
            <a:endParaRPr lang="en-US"/>
          </a:p>
        </p:txBody>
      </p:sp>
      <p:sp>
        <p:nvSpPr>
          <p:cNvPr id="9" name="Slide Number Placeholder 8"/>
          <p:cNvSpPr>
            <a:spLocks noGrp="1"/>
          </p:cNvSpPr>
          <p:nvPr>
            <p:ph type="sldNum" sz="quarter" idx="12"/>
          </p:nvPr>
        </p:nvSpPr>
        <p:spPr/>
        <p:txBody>
          <a:bodyPr/>
          <a:lstStyle/>
          <a:p>
            <a:fld id="{EF39FD8A-E45D-4268-98FF-00D6E467B3C8}" type="slidenum">
              <a:rPr lang="en-US" smtClean="0"/>
              <a:t>132</a:t>
            </a:fld>
            <a:endParaRPr lang="en-US"/>
          </a:p>
        </p:txBody>
      </p:sp>
      <p:sp>
        <p:nvSpPr>
          <p:cNvPr id="10" name="Rectangle 9"/>
          <p:cNvSpPr/>
          <p:nvPr/>
        </p:nvSpPr>
        <p:spPr>
          <a:xfrm>
            <a:off x="4479634" y="2967335"/>
            <a:ext cx="184731" cy="923330"/>
          </a:xfrm>
          <a:prstGeom prst="rect">
            <a:avLst/>
          </a:prstGeom>
          <a:noFill/>
        </p:spPr>
        <p:txBody>
          <a:bodyPr wrap="none" lIns="91440" tIns="45720" rIns="91440" bIns="45720">
            <a:spAutoFit/>
          </a:bodyPr>
          <a:lstStyle/>
          <a:p>
            <a:pPr algn="ct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502410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Kidney Functions</a:t>
            </a:r>
            <a:endParaRPr lang="en-US" dirty="0"/>
          </a:p>
        </p:txBody>
      </p:sp>
      <p:sp>
        <p:nvSpPr>
          <p:cNvPr id="3" name="Content Placeholder 2"/>
          <p:cNvSpPr>
            <a:spLocks noGrp="1"/>
          </p:cNvSpPr>
          <p:nvPr>
            <p:ph idx="1"/>
          </p:nvPr>
        </p:nvSpPr>
        <p:spPr/>
        <p:txBody>
          <a:bodyPr/>
          <a:lstStyle/>
          <a:p>
            <a:r>
              <a:rPr lang="en-US" dirty="0" smtClean="0"/>
              <a:t>Excretory</a:t>
            </a:r>
          </a:p>
          <a:p>
            <a:r>
              <a:rPr lang="en-US" dirty="0" smtClean="0"/>
              <a:t>Regulatory</a:t>
            </a:r>
          </a:p>
          <a:p>
            <a:r>
              <a:rPr lang="en-US" dirty="0" smtClean="0"/>
              <a:t>Endocrine</a:t>
            </a:r>
          </a:p>
          <a:p>
            <a:endParaRPr lang="en-US" dirty="0"/>
          </a:p>
        </p:txBody>
      </p:sp>
      <p:sp>
        <p:nvSpPr>
          <p:cNvPr id="4" name="Date Placeholder 3"/>
          <p:cNvSpPr>
            <a:spLocks noGrp="1"/>
          </p:cNvSpPr>
          <p:nvPr>
            <p:ph type="dt" sz="half" idx="10"/>
          </p:nvPr>
        </p:nvSpPr>
        <p:spPr/>
        <p:txBody>
          <a:bodyPr/>
          <a:lstStyle/>
          <a:p>
            <a:fld id="{21A79D16-8F3C-4230-AFC6-797B4CFAF075}"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133</a:t>
            </a:fld>
            <a:endParaRPr lang="en-US"/>
          </a:p>
        </p:txBody>
      </p:sp>
    </p:spTree>
    <p:extLst>
      <p:ext uri="{BB962C8B-B14F-4D97-AF65-F5344CB8AC3E}">
        <p14:creationId xmlns:p14="http://schemas.microsoft.com/office/powerpoint/2010/main" val="23799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Excretory Functions</a:t>
            </a:r>
            <a:endParaRPr lang="en-US" dirty="0"/>
          </a:p>
        </p:txBody>
      </p:sp>
      <p:sp>
        <p:nvSpPr>
          <p:cNvPr id="3" name="Content Placeholder 2"/>
          <p:cNvSpPr>
            <a:spLocks noGrp="1"/>
          </p:cNvSpPr>
          <p:nvPr>
            <p:ph idx="1"/>
          </p:nvPr>
        </p:nvSpPr>
        <p:spPr/>
        <p:txBody>
          <a:bodyPr/>
          <a:lstStyle/>
          <a:p>
            <a:r>
              <a:rPr lang="en-US" dirty="0" smtClean="0"/>
              <a:t>Removal of waste products– nitrogenous</a:t>
            </a:r>
          </a:p>
          <a:p>
            <a:r>
              <a:rPr lang="en-US" dirty="0" smtClean="0"/>
              <a:t>Urea– breakdown of protein in diet</a:t>
            </a:r>
          </a:p>
          <a:p>
            <a:r>
              <a:rPr lang="en-US" dirty="0" err="1" smtClean="0"/>
              <a:t>Creatinine</a:t>
            </a:r>
            <a:r>
              <a:rPr lang="en-US" dirty="0" smtClean="0"/>
              <a:t>– skeletal/ muscle breakdown</a:t>
            </a:r>
            <a:endParaRPr lang="en-US" dirty="0"/>
          </a:p>
        </p:txBody>
      </p:sp>
      <p:sp>
        <p:nvSpPr>
          <p:cNvPr id="4" name="Date Placeholder 3"/>
          <p:cNvSpPr>
            <a:spLocks noGrp="1"/>
          </p:cNvSpPr>
          <p:nvPr>
            <p:ph type="dt" sz="half" idx="10"/>
          </p:nvPr>
        </p:nvSpPr>
        <p:spPr/>
        <p:txBody>
          <a:bodyPr/>
          <a:lstStyle/>
          <a:p>
            <a:fld id="{52DC9477-E2D8-4734-BEEE-48ACE415BF34}"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134</a:t>
            </a:fld>
            <a:endParaRPr lang="en-US"/>
          </a:p>
        </p:txBody>
      </p:sp>
    </p:spTree>
    <p:extLst>
      <p:ext uri="{BB962C8B-B14F-4D97-AF65-F5344CB8AC3E}">
        <p14:creationId xmlns:p14="http://schemas.microsoft.com/office/powerpoint/2010/main" val="3915646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a:t>
            </a:r>
            <a:endParaRPr lang="en-US" dirty="0"/>
          </a:p>
        </p:txBody>
      </p:sp>
      <p:sp>
        <p:nvSpPr>
          <p:cNvPr id="3" name="Content Placeholder 2"/>
          <p:cNvSpPr>
            <a:spLocks noGrp="1"/>
          </p:cNvSpPr>
          <p:nvPr>
            <p:ph idx="1"/>
          </p:nvPr>
        </p:nvSpPr>
        <p:spPr/>
        <p:txBody>
          <a:bodyPr/>
          <a:lstStyle/>
          <a:p>
            <a:r>
              <a:rPr lang="en-US" dirty="0" smtClean="0"/>
              <a:t>Fluid balance</a:t>
            </a:r>
          </a:p>
          <a:p>
            <a:r>
              <a:rPr lang="en-US" dirty="0" smtClean="0"/>
              <a:t>Electrolyte balance– Na</a:t>
            </a:r>
            <a:r>
              <a:rPr lang="en-US" baseline="30000" dirty="0" smtClean="0"/>
              <a:t>+</a:t>
            </a:r>
            <a:r>
              <a:rPr lang="en-US" dirty="0" smtClean="0"/>
              <a:t> K</a:t>
            </a:r>
            <a:r>
              <a:rPr lang="en-US" baseline="30000" dirty="0" smtClean="0"/>
              <a:t>+</a:t>
            </a:r>
            <a:r>
              <a:rPr lang="en-US" dirty="0" smtClean="0"/>
              <a:t> Ca</a:t>
            </a:r>
            <a:r>
              <a:rPr lang="en-US" baseline="30000" dirty="0" smtClean="0"/>
              <a:t>2+ </a:t>
            </a:r>
            <a:r>
              <a:rPr lang="en-US" dirty="0" smtClean="0"/>
              <a:t> PO</a:t>
            </a:r>
            <a:r>
              <a:rPr lang="en-US" baseline="-25000" dirty="0" smtClean="0"/>
              <a:t>4</a:t>
            </a:r>
            <a:r>
              <a:rPr lang="en-US" baseline="30000" dirty="0" smtClean="0"/>
              <a:t>3- </a:t>
            </a:r>
            <a:r>
              <a:rPr lang="en-US" dirty="0" smtClean="0"/>
              <a:t>   Mg</a:t>
            </a:r>
          </a:p>
          <a:p>
            <a:r>
              <a:rPr lang="en-US" dirty="0" smtClean="0"/>
              <a:t>Acid/ base balance; prevents metabolic acidosis.</a:t>
            </a:r>
            <a:endParaRPr lang="en-US" dirty="0"/>
          </a:p>
        </p:txBody>
      </p:sp>
      <p:sp>
        <p:nvSpPr>
          <p:cNvPr id="4" name="Date Placeholder 3"/>
          <p:cNvSpPr>
            <a:spLocks noGrp="1"/>
          </p:cNvSpPr>
          <p:nvPr>
            <p:ph type="dt" sz="half" idx="10"/>
          </p:nvPr>
        </p:nvSpPr>
        <p:spPr/>
        <p:txBody>
          <a:bodyPr/>
          <a:lstStyle/>
          <a:p>
            <a:fld id="{7CA9A1E8-E0E9-45FD-9C77-5642C63D6F04}"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135</a:t>
            </a:fld>
            <a:endParaRPr lang="en-US"/>
          </a:p>
        </p:txBody>
      </p:sp>
    </p:spTree>
    <p:extLst>
      <p:ext uri="{BB962C8B-B14F-4D97-AF65-F5344CB8AC3E}">
        <p14:creationId xmlns:p14="http://schemas.microsoft.com/office/powerpoint/2010/main" val="1451304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Endocrine </a:t>
            </a:r>
            <a:endParaRPr lang="en-US" dirty="0"/>
          </a:p>
        </p:txBody>
      </p:sp>
      <p:sp>
        <p:nvSpPr>
          <p:cNvPr id="3" name="Content Placeholder 2"/>
          <p:cNvSpPr>
            <a:spLocks noGrp="1"/>
          </p:cNvSpPr>
          <p:nvPr>
            <p:ph idx="1"/>
          </p:nvPr>
        </p:nvSpPr>
        <p:spPr/>
        <p:txBody>
          <a:bodyPr/>
          <a:lstStyle/>
          <a:p>
            <a:r>
              <a:rPr lang="en-US" dirty="0" smtClean="0"/>
              <a:t>Production of renin– </a:t>
            </a:r>
            <a:r>
              <a:rPr lang="en-US" dirty="0" err="1" smtClean="0"/>
              <a:t>contrals</a:t>
            </a:r>
            <a:r>
              <a:rPr lang="en-US" dirty="0" smtClean="0"/>
              <a:t> BP affects Na+ reabsorption and fluid balance</a:t>
            </a:r>
          </a:p>
          <a:p>
            <a:r>
              <a:rPr lang="en-US" dirty="0" smtClean="0"/>
              <a:t>Erythropoietin </a:t>
            </a:r>
            <a:endParaRPr lang="en-US" dirty="0"/>
          </a:p>
        </p:txBody>
      </p:sp>
      <p:sp>
        <p:nvSpPr>
          <p:cNvPr id="4" name="Date Placeholder 3"/>
          <p:cNvSpPr>
            <a:spLocks noGrp="1"/>
          </p:cNvSpPr>
          <p:nvPr>
            <p:ph type="dt" sz="half" idx="10"/>
          </p:nvPr>
        </p:nvSpPr>
        <p:spPr/>
        <p:txBody>
          <a:bodyPr/>
          <a:lstStyle/>
          <a:p>
            <a:fld id="{BD4BFA3C-B425-47BD-BB6F-C093257D74E9}"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136</a:t>
            </a:fld>
            <a:endParaRPr lang="en-US"/>
          </a:p>
        </p:txBody>
      </p:sp>
    </p:spTree>
    <p:extLst>
      <p:ext uri="{BB962C8B-B14F-4D97-AF65-F5344CB8AC3E}">
        <p14:creationId xmlns:p14="http://schemas.microsoft.com/office/powerpoint/2010/main" val="2186263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Renal replacement therapy</a:t>
            </a:r>
            <a:endParaRPr lang="en-US" dirty="0"/>
          </a:p>
        </p:txBody>
      </p:sp>
      <p:sp>
        <p:nvSpPr>
          <p:cNvPr id="3" name="Content Placeholder 2"/>
          <p:cNvSpPr>
            <a:spLocks noGrp="1"/>
          </p:cNvSpPr>
          <p:nvPr>
            <p:ph idx="1"/>
          </p:nvPr>
        </p:nvSpPr>
        <p:spPr/>
        <p:txBody>
          <a:bodyPr/>
          <a:lstStyle/>
          <a:p>
            <a:r>
              <a:rPr lang="en-US" dirty="0" smtClean="0"/>
              <a:t>These are therapies initiated in patients with end stage renal disease (ESRD).</a:t>
            </a:r>
          </a:p>
          <a:p>
            <a:endParaRPr lang="en-US" dirty="0"/>
          </a:p>
          <a:p>
            <a:r>
              <a:rPr lang="en-US" dirty="0" smtClean="0"/>
              <a:t>They take over the regulatory and excretory functions of the kidneys but not the endocrine functions of the kidneys.</a:t>
            </a:r>
            <a:endParaRPr lang="en-US" dirty="0"/>
          </a:p>
        </p:txBody>
      </p:sp>
      <p:sp>
        <p:nvSpPr>
          <p:cNvPr id="4" name="Date Placeholder 3"/>
          <p:cNvSpPr>
            <a:spLocks noGrp="1"/>
          </p:cNvSpPr>
          <p:nvPr>
            <p:ph type="dt" sz="half" idx="10"/>
          </p:nvPr>
        </p:nvSpPr>
        <p:spPr/>
        <p:txBody>
          <a:bodyPr/>
          <a:lstStyle/>
          <a:p>
            <a:fld id="{7E2A6EBC-923E-4B3E-868E-D75F94D35F20}"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137</a:t>
            </a:fld>
            <a:endParaRPr lang="en-US"/>
          </a:p>
        </p:txBody>
      </p:sp>
    </p:spTree>
    <p:extLst>
      <p:ext uri="{BB962C8B-B14F-4D97-AF65-F5344CB8AC3E}">
        <p14:creationId xmlns:p14="http://schemas.microsoft.com/office/powerpoint/2010/main" val="73661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HEMODIALYSIS</a:t>
            </a:r>
            <a:endParaRPr lang="en-US" dirty="0"/>
          </a:p>
        </p:txBody>
      </p:sp>
      <p:sp>
        <p:nvSpPr>
          <p:cNvPr id="3" name="Content Placeholder 2"/>
          <p:cNvSpPr>
            <a:spLocks noGrp="1"/>
          </p:cNvSpPr>
          <p:nvPr>
            <p:ph idx="1"/>
          </p:nvPr>
        </p:nvSpPr>
        <p:spPr/>
        <p:txBody>
          <a:bodyPr/>
          <a:lstStyle/>
          <a:p>
            <a:pPr marL="0" indent="0">
              <a:buNone/>
            </a:pPr>
            <a:r>
              <a:rPr lang="en-US" dirty="0" smtClean="0"/>
              <a:t>Components of dialysis</a:t>
            </a:r>
          </a:p>
          <a:p>
            <a:pPr>
              <a:buFont typeface="Wingdings" pitchFamily="2" charset="2"/>
              <a:buChar char="v"/>
            </a:pPr>
            <a:r>
              <a:rPr lang="en-US" dirty="0" smtClean="0"/>
              <a:t> Transport mechanism.</a:t>
            </a:r>
          </a:p>
          <a:p>
            <a:pPr>
              <a:buFont typeface="Wingdings" pitchFamily="2" charset="2"/>
              <a:buChar char="v"/>
            </a:pPr>
            <a:r>
              <a:rPr lang="en-US" dirty="0" smtClean="0"/>
              <a:t>Dialyzer ( semipermeable membrane).</a:t>
            </a:r>
          </a:p>
          <a:p>
            <a:pPr>
              <a:buFont typeface="Wingdings" pitchFamily="2" charset="2"/>
              <a:buChar char="v"/>
            </a:pPr>
            <a:r>
              <a:rPr lang="en-US" dirty="0" smtClean="0"/>
              <a:t>Dialysate</a:t>
            </a:r>
          </a:p>
          <a:p>
            <a:pPr>
              <a:buFont typeface="Wingdings" pitchFamily="2" charset="2"/>
              <a:buChar char="v"/>
            </a:pPr>
            <a:r>
              <a:rPr lang="en-US" dirty="0" smtClean="0"/>
              <a:t>Other essentials: vascular access &amp; </a:t>
            </a:r>
            <a:r>
              <a:rPr lang="en-US" dirty="0" err="1" smtClean="0"/>
              <a:t>heparinisation</a:t>
            </a:r>
            <a:endParaRPr lang="en-US" dirty="0" smtClean="0"/>
          </a:p>
        </p:txBody>
      </p:sp>
      <p:sp>
        <p:nvSpPr>
          <p:cNvPr id="4" name="Date Placeholder 3"/>
          <p:cNvSpPr>
            <a:spLocks noGrp="1"/>
          </p:cNvSpPr>
          <p:nvPr>
            <p:ph type="dt" sz="half" idx="10"/>
          </p:nvPr>
        </p:nvSpPr>
        <p:spPr/>
        <p:txBody>
          <a:bodyPr/>
          <a:lstStyle/>
          <a:p>
            <a:fld id="{24E30777-A285-4DF9-ADD6-CB09374478F4}"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138</a:t>
            </a:fld>
            <a:endParaRPr lang="en-US"/>
          </a:p>
        </p:txBody>
      </p:sp>
    </p:spTree>
    <p:extLst>
      <p:ext uri="{BB962C8B-B14F-4D97-AF65-F5344CB8AC3E}">
        <p14:creationId xmlns:p14="http://schemas.microsoft.com/office/powerpoint/2010/main" val="802171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 of Hemodialysis</a:t>
            </a:r>
            <a:endParaRPr lang="en-US" dirty="0"/>
          </a:p>
        </p:txBody>
      </p:sp>
      <p:sp>
        <p:nvSpPr>
          <p:cNvPr id="3" name="Content Placeholder 2"/>
          <p:cNvSpPr>
            <a:spLocks noGrp="1"/>
          </p:cNvSpPr>
          <p:nvPr>
            <p:ph idx="1"/>
          </p:nvPr>
        </p:nvSpPr>
        <p:spPr/>
        <p:txBody>
          <a:bodyPr/>
          <a:lstStyle/>
          <a:p>
            <a:r>
              <a:rPr lang="en-US" dirty="0" smtClean="0"/>
              <a:t>Clinical indications: in ESRD </a:t>
            </a:r>
            <a:r>
              <a:rPr lang="en-US" dirty="0" err="1" smtClean="0"/>
              <a:t>pts</a:t>
            </a:r>
            <a:r>
              <a:rPr lang="en-US" dirty="0" smtClean="0"/>
              <a:t>:</a:t>
            </a:r>
          </a:p>
          <a:p>
            <a:pPr marL="514350" indent="-514350">
              <a:buFont typeface="+mj-lt"/>
              <a:buAutoNum type="arabicPeriod"/>
            </a:pPr>
            <a:r>
              <a:rPr lang="en-US" dirty="0" smtClean="0"/>
              <a:t>High plasma </a:t>
            </a:r>
            <a:r>
              <a:rPr lang="en-US" dirty="0" err="1" smtClean="0"/>
              <a:t>creatinine</a:t>
            </a:r>
            <a:endParaRPr lang="en-US" dirty="0" smtClean="0"/>
          </a:p>
          <a:p>
            <a:pPr marL="514350" indent="-514350">
              <a:buFont typeface="+mj-lt"/>
              <a:buAutoNum type="arabicPeriod"/>
            </a:pPr>
            <a:r>
              <a:rPr lang="en-US" dirty="0" smtClean="0"/>
              <a:t>Low GFR &lt; 15ml/min</a:t>
            </a:r>
          </a:p>
          <a:p>
            <a:pPr marL="514350" indent="-514350">
              <a:buFont typeface="+mj-lt"/>
              <a:buAutoNum type="arabicPeriod"/>
            </a:pPr>
            <a:r>
              <a:rPr lang="en-US" dirty="0" smtClean="0"/>
              <a:t>Uremic symptoms</a:t>
            </a:r>
          </a:p>
          <a:p>
            <a:pPr marL="514350" indent="-514350">
              <a:buFont typeface="+mj-lt"/>
              <a:buAutoNum type="arabicPeriod"/>
            </a:pPr>
            <a:r>
              <a:rPr lang="en-US" dirty="0" smtClean="0"/>
              <a:t>Fluid overload</a:t>
            </a:r>
          </a:p>
          <a:p>
            <a:pPr marL="514350" indent="-514350">
              <a:buFont typeface="+mj-lt"/>
              <a:buAutoNum type="arabicPeriod"/>
            </a:pPr>
            <a:r>
              <a:rPr lang="en-US" dirty="0" smtClean="0"/>
              <a:t>hyperkalemia</a:t>
            </a:r>
            <a:endParaRPr lang="en-US" dirty="0"/>
          </a:p>
        </p:txBody>
      </p:sp>
      <p:sp>
        <p:nvSpPr>
          <p:cNvPr id="4" name="Date Placeholder 3"/>
          <p:cNvSpPr>
            <a:spLocks noGrp="1"/>
          </p:cNvSpPr>
          <p:nvPr>
            <p:ph type="dt" sz="half" idx="10"/>
          </p:nvPr>
        </p:nvSpPr>
        <p:spPr/>
        <p:txBody>
          <a:bodyPr/>
          <a:lstStyle/>
          <a:p>
            <a:fld id="{556C3C33-6455-4E6F-8E34-F6EF6917C662}"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139</a:t>
            </a:fld>
            <a:endParaRPr lang="en-US"/>
          </a:p>
        </p:txBody>
      </p:sp>
    </p:spTree>
    <p:extLst>
      <p:ext uri="{BB962C8B-B14F-4D97-AF65-F5344CB8AC3E}">
        <p14:creationId xmlns:p14="http://schemas.microsoft.com/office/powerpoint/2010/main" val="3620262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The suspected lesion is brushed </a:t>
            </a:r>
            <a:r>
              <a:rPr lang="en-US" dirty="0" smtClean="0"/>
              <a:t>back and </a:t>
            </a:r>
            <a:r>
              <a:rPr lang="en-US" dirty="0"/>
              <a:t>forth to obtain cells and surface tissue fragments for </a:t>
            </a:r>
            <a:r>
              <a:rPr lang="en-US" dirty="0" smtClean="0"/>
              <a:t>histologic analysis.</a:t>
            </a:r>
          </a:p>
          <a:p>
            <a:pPr>
              <a:buFont typeface="Wingdings" panose="05000000000000000000" pitchFamily="2" charset="2"/>
              <a:buChar char="ü"/>
            </a:pPr>
            <a:r>
              <a:rPr lang="en-US" dirty="0" smtClean="0"/>
              <a:t>After </a:t>
            </a:r>
            <a:r>
              <a:rPr lang="en-US" dirty="0"/>
              <a:t>the procedure, intravenous fluids may be </a:t>
            </a:r>
            <a:r>
              <a:rPr lang="en-US" dirty="0" smtClean="0"/>
              <a:t>administered to </a:t>
            </a:r>
            <a:r>
              <a:rPr lang="en-US" dirty="0"/>
              <a:t>help clear the kidneys and prevent clot formation.</a:t>
            </a:r>
          </a:p>
        </p:txBody>
      </p:sp>
      <p:sp>
        <p:nvSpPr>
          <p:cNvPr id="4" name="Date Placeholder 3"/>
          <p:cNvSpPr>
            <a:spLocks noGrp="1"/>
          </p:cNvSpPr>
          <p:nvPr>
            <p:ph type="dt" sz="half" idx="10"/>
          </p:nvPr>
        </p:nvSpPr>
        <p:spPr/>
        <p:txBody>
          <a:bodyPr/>
          <a:lstStyle/>
          <a:p>
            <a:fld id="{C2FBA96C-D572-4D5B-8F8F-F353005FA48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14</a:t>
            </a:fld>
            <a:endParaRPr lang="en-US"/>
          </a:p>
        </p:txBody>
      </p:sp>
    </p:spTree>
    <p:extLst>
      <p:ext uri="{BB962C8B-B14F-4D97-AF65-F5344CB8AC3E}">
        <p14:creationId xmlns:p14="http://schemas.microsoft.com/office/powerpoint/2010/main" val="34445397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 for acute dialysis</a:t>
            </a:r>
            <a:endParaRPr lang="en-US" dirty="0"/>
          </a:p>
        </p:txBody>
      </p:sp>
      <p:sp>
        <p:nvSpPr>
          <p:cNvPr id="3" name="Content Placeholder 2"/>
          <p:cNvSpPr>
            <a:spLocks noGrp="1"/>
          </p:cNvSpPr>
          <p:nvPr>
            <p:ph idx="1"/>
          </p:nvPr>
        </p:nvSpPr>
        <p:spPr/>
        <p:txBody>
          <a:bodyPr>
            <a:normAutofit/>
          </a:bodyPr>
          <a:lstStyle/>
          <a:p>
            <a:r>
              <a:rPr lang="en-US" dirty="0" smtClean="0"/>
              <a:t>Hyperkalemia</a:t>
            </a:r>
          </a:p>
          <a:p>
            <a:r>
              <a:rPr lang="en-US" dirty="0" smtClean="0"/>
              <a:t>Metabolic acidosis</a:t>
            </a:r>
          </a:p>
          <a:p>
            <a:r>
              <a:rPr lang="en-US" dirty="0" smtClean="0"/>
              <a:t>Fluid </a:t>
            </a:r>
            <a:r>
              <a:rPr lang="en-US" dirty="0" err="1" smtClean="0"/>
              <a:t>oveload</a:t>
            </a:r>
            <a:endParaRPr lang="en-US" dirty="0" smtClean="0"/>
          </a:p>
          <a:p>
            <a:r>
              <a:rPr lang="en-US" dirty="0" smtClean="0"/>
              <a:t>Neuropathies</a:t>
            </a:r>
          </a:p>
          <a:p>
            <a:r>
              <a:rPr lang="en-US" dirty="0" smtClean="0"/>
              <a:t>Pericarditis, encephalopathy</a:t>
            </a:r>
          </a:p>
          <a:p>
            <a:r>
              <a:rPr lang="en-US" dirty="0" smtClean="0"/>
              <a:t>Poisoning</a:t>
            </a:r>
          </a:p>
          <a:p>
            <a:r>
              <a:rPr lang="en-US" dirty="0" err="1" smtClean="0"/>
              <a:t>hyperuricaemia</a:t>
            </a:r>
            <a:endParaRPr lang="en-US" dirty="0"/>
          </a:p>
        </p:txBody>
      </p:sp>
      <p:sp>
        <p:nvSpPr>
          <p:cNvPr id="4" name="Date Placeholder 3"/>
          <p:cNvSpPr>
            <a:spLocks noGrp="1"/>
          </p:cNvSpPr>
          <p:nvPr>
            <p:ph type="dt" sz="half" idx="10"/>
          </p:nvPr>
        </p:nvSpPr>
        <p:spPr/>
        <p:txBody>
          <a:bodyPr/>
          <a:lstStyle/>
          <a:p>
            <a:fld id="{23156F1B-E693-4E21-8C5E-49AC79CAD80D}"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140</a:t>
            </a:fld>
            <a:endParaRPr lang="en-US"/>
          </a:p>
        </p:txBody>
      </p:sp>
    </p:spTree>
    <p:extLst>
      <p:ext uri="{BB962C8B-B14F-4D97-AF65-F5344CB8AC3E}">
        <p14:creationId xmlns:p14="http://schemas.microsoft.com/office/powerpoint/2010/main" val="1207230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Dialysis: Transport mechanisms</a:t>
            </a:r>
            <a:endParaRPr lang="en-US" dirty="0"/>
          </a:p>
        </p:txBody>
      </p:sp>
      <p:sp>
        <p:nvSpPr>
          <p:cNvPr id="3" name="Content Placeholder 2"/>
          <p:cNvSpPr>
            <a:spLocks noGrp="1"/>
          </p:cNvSpPr>
          <p:nvPr>
            <p:ph idx="1"/>
          </p:nvPr>
        </p:nvSpPr>
        <p:spPr/>
        <p:txBody>
          <a:bodyPr>
            <a:normAutofit lnSpcReduction="10000"/>
          </a:bodyPr>
          <a:lstStyle/>
          <a:p>
            <a:r>
              <a:rPr lang="en-US" dirty="0" smtClean="0"/>
              <a:t>Necessary to move fluid and solutes through the semipermeable membrane.</a:t>
            </a:r>
          </a:p>
          <a:p>
            <a:endParaRPr lang="en-US" dirty="0"/>
          </a:p>
          <a:p>
            <a:r>
              <a:rPr lang="en-US" dirty="0" smtClean="0"/>
              <a:t>Principles/ mechanisms</a:t>
            </a:r>
          </a:p>
          <a:p>
            <a:pPr marL="514350" indent="-514350">
              <a:buFont typeface="+mj-lt"/>
              <a:buAutoNum type="arabicPeriod"/>
            </a:pPr>
            <a:r>
              <a:rPr lang="en-US" dirty="0" smtClean="0"/>
              <a:t>Osmosis</a:t>
            </a:r>
          </a:p>
          <a:p>
            <a:pPr marL="514350" indent="-514350">
              <a:buFont typeface="+mj-lt"/>
              <a:buAutoNum type="arabicPeriod"/>
            </a:pPr>
            <a:r>
              <a:rPr lang="en-US" dirty="0" smtClean="0"/>
              <a:t>Diffusion</a:t>
            </a:r>
          </a:p>
          <a:p>
            <a:pPr marL="514350" indent="-514350">
              <a:buFont typeface="+mj-lt"/>
              <a:buAutoNum type="arabicPeriod"/>
            </a:pPr>
            <a:r>
              <a:rPr lang="en-US" dirty="0" smtClean="0"/>
              <a:t>Filtration</a:t>
            </a:r>
          </a:p>
          <a:p>
            <a:pPr marL="514350" indent="-514350">
              <a:buFont typeface="+mj-lt"/>
              <a:buAutoNum type="arabicPeriod"/>
            </a:pPr>
            <a:r>
              <a:rPr lang="en-US" dirty="0" smtClean="0"/>
              <a:t>Ultrafiltration</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358E7C63-67D3-49B5-A5EF-93C57EE88F52}"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141</a:t>
            </a:fld>
            <a:endParaRPr lang="en-US"/>
          </a:p>
        </p:txBody>
      </p:sp>
    </p:spTree>
    <p:extLst>
      <p:ext uri="{BB962C8B-B14F-4D97-AF65-F5344CB8AC3E}">
        <p14:creationId xmlns:p14="http://schemas.microsoft.com/office/powerpoint/2010/main" val="2420640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Osmosis</a:t>
            </a:r>
            <a:endParaRPr lang="en-US" dirty="0"/>
          </a:p>
        </p:txBody>
      </p:sp>
      <p:sp>
        <p:nvSpPr>
          <p:cNvPr id="3" name="Content Placeholder 2"/>
          <p:cNvSpPr>
            <a:spLocks noGrp="1"/>
          </p:cNvSpPr>
          <p:nvPr>
            <p:ph idx="1"/>
          </p:nvPr>
        </p:nvSpPr>
        <p:spPr/>
        <p:txBody>
          <a:bodyPr/>
          <a:lstStyle/>
          <a:p>
            <a:r>
              <a:rPr lang="en-US" dirty="0" smtClean="0"/>
              <a:t>Movement of FLUID across a semipermeable membrane from an area of LOWER solute concentration to an area of HIGHER solute concentration</a:t>
            </a:r>
            <a:endParaRPr lang="en-US" dirty="0"/>
          </a:p>
        </p:txBody>
      </p:sp>
      <p:sp>
        <p:nvSpPr>
          <p:cNvPr id="4" name="Date Placeholder 3"/>
          <p:cNvSpPr>
            <a:spLocks noGrp="1"/>
          </p:cNvSpPr>
          <p:nvPr>
            <p:ph type="dt" sz="half" idx="10"/>
          </p:nvPr>
        </p:nvSpPr>
        <p:spPr/>
        <p:txBody>
          <a:bodyPr/>
          <a:lstStyle/>
          <a:p>
            <a:fld id="{C93B796A-913F-4F8D-AB74-E1C292FCC563}"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142</a:t>
            </a:fld>
            <a:endParaRPr lang="en-US"/>
          </a:p>
        </p:txBody>
      </p:sp>
    </p:spTree>
    <p:extLst>
      <p:ext uri="{BB962C8B-B14F-4D97-AF65-F5344CB8AC3E}">
        <p14:creationId xmlns:p14="http://schemas.microsoft.com/office/powerpoint/2010/main" val="96092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DIFFUSION</a:t>
            </a:r>
            <a:endParaRPr lang="en-US" dirty="0"/>
          </a:p>
        </p:txBody>
      </p:sp>
      <p:sp>
        <p:nvSpPr>
          <p:cNvPr id="3" name="Content Placeholder 2"/>
          <p:cNvSpPr>
            <a:spLocks noGrp="1"/>
          </p:cNvSpPr>
          <p:nvPr>
            <p:ph idx="1"/>
          </p:nvPr>
        </p:nvSpPr>
        <p:spPr/>
        <p:txBody>
          <a:bodyPr/>
          <a:lstStyle/>
          <a:p>
            <a:r>
              <a:rPr lang="en-US" dirty="0" smtClean="0"/>
              <a:t>Movement of DISSOLVED PARTICLES ( SOLUTES) across a semipermeable membrane from an area of HIGHER solute concentration to an area of LOWER solute concentration</a:t>
            </a:r>
          </a:p>
          <a:p>
            <a:endParaRPr lang="en-US" dirty="0"/>
          </a:p>
          <a:p>
            <a:r>
              <a:rPr lang="en-US" dirty="0" smtClean="0"/>
              <a:t>Removes waste products from blood </a:t>
            </a:r>
            <a:r>
              <a:rPr lang="en-US" dirty="0" err="1" smtClean="0"/>
              <a:t>i.e</a:t>
            </a:r>
            <a:r>
              <a:rPr lang="en-US" dirty="0" smtClean="0"/>
              <a:t> BUN and </a:t>
            </a:r>
            <a:r>
              <a:rPr lang="en-US" dirty="0" err="1" smtClean="0"/>
              <a:t>creatinine</a:t>
            </a:r>
            <a:endParaRPr lang="en-US" dirty="0"/>
          </a:p>
        </p:txBody>
      </p:sp>
      <p:sp>
        <p:nvSpPr>
          <p:cNvPr id="4" name="Date Placeholder 3"/>
          <p:cNvSpPr>
            <a:spLocks noGrp="1"/>
          </p:cNvSpPr>
          <p:nvPr>
            <p:ph type="dt" sz="half" idx="10"/>
          </p:nvPr>
        </p:nvSpPr>
        <p:spPr/>
        <p:txBody>
          <a:bodyPr/>
          <a:lstStyle/>
          <a:p>
            <a:fld id="{D643CF84-70E5-44F6-8CEC-A2610E5E840B}"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143</a:t>
            </a:fld>
            <a:endParaRPr lang="en-US"/>
          </a:p>
        </p:txBody>
      </p:sp>
    </p:spTree>
    <p:extLst>
      <p:ext uri="{BB962C8B-B14F-4D97-AF65-F5344CB8AC3E}">
        <p14:creationId xmlns:p14="http://schemas.microsoft.com/office/powerpoint/2010/main" val="523885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FILTRATION</a:t>
            </a:r>
            <a:endParaRPr lang="en-US" dirty="0"/>
          </a:p>
        </p:txBody>
      </p:sp>
      <p:sp>
        <p:nvSpPr>
          <p:cNvPr id="3" name="Content Placeholder 2"/>
          <p:cNvSpPr>
            <a:spLocks noGrp="1"/>
          </p:cNvSpPr>
          <p:nvPr>
            <p:ph idx="1"/>
          </p:nvPr>
        </p:nvSpPr>
        <p:spPr/>
        <p:txBody>
          <a:bodyPr/>
          <a:lstStyle/>
          <a:p>
            <a:r>
              <a:rPr lang="en-US" dirty="0" smtClean="0"/>
              <a:t>Process of passing fluid through a filter or  a semipermeable membrane.</a:t>
            </a:r>
          </a:p>
          <a:p>
            <a:r>
              <a:rPr lang="en-US" dirty="0" smtClean="0"/>
              <a:t>Filtration is controlled by hydrostatic </a:t>
            </a:r>
            <a:r>
              <a:rPr lang="en-US" dirty="0" err="1" smtClean="0"/>
              <a:t>prssure</a:t>
            </a:r>
            <a:r>
              <a:rPr lang="en-US" dirty="0" smtClean="0"/>
              <a:t>.</a:t>
            </a:r>
          </a:p>
          <a:p>
            <a:r>
              <a:rPr lang="en-US" dirty="0" smtClean="0"/>
              <a:t>Fluid always moves from an area of higher pressure to an area of lower pressure.</a:t>
            </a:r>
          </a:p>
          <a:p>
            <a:r>
              <a:rPr lang="en-US" dirty="0" smtClean="0"/>
              <a:t>Regulates fluid balance in the blood</a:t>
            </a:r>
            <a:endParaRPr lang="en-US" dirty="0"/>
          </a:p>
        </p:txBody>
      </p:sp>
      <p:sp>
        <p:nvSpPr>
          <p:cNvPr id="4" name="Date Placeholder 3"/>
          <p:cNvSpPr>
            <a:spLocks noGrp="1"/>
          </p:cNvSpPr>
          <p:nvPr>
            <p:ph type="dt" sz="half" idx="10"/>
          </p:nvPr>
        </p:nvSpPr>
        <p:spPr/>
        <p:txBody>
          <a:bodyPr/>
          <a:lstStyle/>
          <a:p>
            <a:fld id="{AD96EF9B-E220-4236-A542-0CDEA510E8B3}"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144</a:t>
            </a:fld>
            <a:endParaRPr lang="en-US"/>
          </a:p>
        </p:txBody>
      </p:sp>
    </p:spTree>
    <p:extLst>
      <p:ext uri="{BB962C8B-B14F-4D97-AF65-F5344CB8AC3E}">
        <p14:creationId xmlns:p14="http://schemas.microsoft.com/office/powerpoint/2010/main" val="4097921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ULTRAFILTRATION</a:t>
            </a:r>
            <a:endParaRPr lang="en-US" dirty="0"/>
          </a:p>
        </p:txBody>
      </p:sp>
      <p:sp>
        <p:nvSpPr>
          <p:cNvPr id="3" name="Content Placeholder 2"/>
          <p:cNvSpPr>
            <a:spLocks noGrp="1"/>
          </p:cNvSpPr>
          <p:nvPr>
            <p:ph idx="1"/>
          </p:nvPr>
        </p:nvSpPr>
        <p:spPr/>
        <p:txBody>
          <a:bodyPr/>
          <a:lstStyle/>
          <a:p>
            <a:r>
              <a:rPr lang="en-US" dirty="0" smtClean="0"/>
              <a:t>Convective flow of water and dissolved solutes down a concentration gradient.</a:t>
            </a:r>
          </a:p>
          <a:p>
            <a:endParaRPr lang="en-US" dirty="0"/>
          </a:p>
          <a:p>
            <a:r>
              <a:rPr lang="en-US" dirty="0" smtClean="0"/>
              <a:t>Refers to controlled fluid removal by manipulation of hydrostatic pressure.</a:t>
            </a:r>
          </a:p>
          <a:p>
            <a:r>
              <a:rPr lang="en-US" dirty="0" smtClean="0"/>
              <a:t>Ultrafiltration uses both negative and positive pressure</a:t>
            </a:r>
            <a:endParaRPr lang="en-US" dirty="0"/>
          </a:p>
        </p:txBody>
      </p:sp>
      <p:sp>
        <p:nvSpPr>
          <p:cNvPr id="4" name="Date Placeholder 3"/>
          <p:cNvSpPr>
            <a:spLocks noGrp="1"/>
          </p:cNvSpPr>
          <p:nvPr>
            <p:ph type="dt" sz="half" idx="10"/>
          </p:nvPr>
        </p:nvSpPr>
        <p:spPr/>
        <p:txBody>
          <a:bodyPr/>
          <a:lstStyle/>
          <a:p>
            <a:fld id="{FB99C16E-C690-487F-BF5C-7EB1734FBB37}"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145</a:t>
            </a:fld>
            <a:endParaRPr lang="en-US"/>
          </a:p>
        </p:txBody>
      </p:sp>
    </p:spTree>
    <p:extLst>
      <p:ext uri="{BB962C8B-B14F-4D97-AF65-F5344CB8AC3E}">
        <p14:creationId xmlns:p14="http://schemas.microsoft.com/office/powerpoint/2010/main" val="889394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a:t>
            </a:r>
            <a:endParaRPr lang="en-US" dirty="0"/>
          </a:p>
        </p:txBody>
      </p:sp>
      <p:sp>
        <p:nvSpPr>
          <p:cNvPr id="3" name="Content Placeholder 2"/>
          <p:cNvSpPr>
            <a:spLocks noGrp="1"/>
          </p:cNvSpPr>
          <p:nvPr>
            <p:ph idx="1"/>
          </p:nvPr>
        </p:nvSpPr>
        <p:spPr/>
        <p:txBody>
          <a:bodyPr>
            <a:normAutofit lnSpcReduction="10000"/>
          </a:bodyPr>
          <a:lstStyle/>
          <a:p>
            <a:r>
              <a:rPr lang="en-US" dirty="0" smtClean="0"/>
              <a:t>The pressure can be due to osmotic or hydrostatic forces.</a:t>
            </a:r>
          </a:p>
          <a:p>
            <a:r>
              <a:rPr lang="en-US" dirty="0" smtClean="0"/>
              <a:t>Positive pressure= pressure exerted by blood flowing through the dialyzer. Results from blood being pushed by blood pump.</a:t>
            </a:r>
          </a:p>
          <a:p>
            <a:r>
              <a:rPr lang="en-US" dirty="0" smtClean="0"/>
              <a:t>Negative pressure= pressure generated by dialysate effluent pump.</a:t>
            </a:r>
          </a:p>
          <a:p>
            <a:r>
              <a:rPr lang="en-US" dirty="0" smtClean="0"/>
              <a:t>Pulls excess fluid from blood compartment to dialysate compartment to drain.</a:t>
            </a:r>
          </a:p>
          <a:p>
            <a:endParaRPr lang="en-US" dirty="0"/>
          </a:p>
        </p:txBody>
      </p:sp>
      <p:sp>
        <p:nvSpPr>
          <p:cNvPr id="4" name="Date Placeholder 3"/>
          <p:cNvSpPr>
            <a:spLocks noGrp="1"/>
          </p:cNvSpPr>
          <p:nvPr>
            <p:ph type="dt" sz="half" idx="10"/>
          </p:nvPr>
        </p:nvSpPr>
        <p:spPr/>
        <p:txBody>
          <a:bodyPr/>
          <a:lstStyle/>
          <a:p>
            <a:fld id="{3367D7C1-72ED-4ED1-BD57-8B8EA404D0BD}"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146</a:t>
            </a:fld>
            <a:endParaRPr lang="en-US"/>
          </a:p>
        </p:txBody>
      </p:sp>
    </p:spTree>
    <p:extLst>
      <p:ext uri="{BB962C8B-B14F-4D97-AF65-F5344CB8AC3E}">
        <p14:creationId xmlns:p14="http://schemas.microsoft.com/office/powerpoint/2010/main" val="3661289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Constituents of Hemodialysis</a:t>
            </a:r>
            <a:endParaRPr lang="en-US" dirty="0"/>
          </a:p>
        </p:txBody>
      </p:sp>
      <p:sp>
        <p:nvSpPr>
          <p:cNvPr id="3" name="Content Placeholder 2"/>
          <p:cNvSpPr>
            <a:spLocks noGrp="1"/>
          </p:cNvSpPr>
          <p:nvPr>
            <p:ph idx="1"/>
          </p:nvPr>
        </p:nvSpPr>
        <p:spPr/>
        <p:txBody>
          <a:bodyPr/>
          <a:lstStyle/>
          <a:p>
            <a:r>
              <a:rPr lang="en-US" dirty="0" smtClean="0"/>
              <a:t>Hemodialysis machine</a:t>
            </a:r>
          </a:p>
          <a:p>
            <a:r>
              <a:rPr lang="en-US" dirty="0" err="1" smtClean="0"/>
              <a:t>Dialyser</a:t>
            </a:r>
            <a:r>
              <a:rPr lang="en-US" dirty="0" smtClean="0"/>
              <a:t> (artificial kidney)</a:t>
            </a:r>
          </a:p>
          <a:p>
            <a:r>
              <a:rPr lang="en-US" dirty="0" smtClean="0"/>
              <a:t>Dialysate (treated water, HCO-3 &amp; concentrate)</a:t>
            </a:r>
          </a:p>
          <a:p>
            <a:endParaRPr lang="en-US" dirty="0"/>
          </a:p>
          <a:p>
            <a:r>
              <a:rPr lang="en-US" dirty="0" smtClean="0"/>
              <a:t>Other essentials– venous access, </a:t>
            </a:r>
            <a:r>
              <a:rPr lang="en-US" dirty="0" err="1" smtClean="0"/>
              <a:t>heparinasation</a:t>
            </a:r>
            <a:endParaRPr lang="en-US" dirty="0"/>
          </a:p>
        </p:txBody>
      </p:sp>
      <p:sp>
        <p:nvSpPr>
          <p:cNvPr id="4" name="Date Placeholder 3"/>
          <p:cNvSpPr>
            <a:spLocks noGrp="1"/>
          </p:cNvSpPr>
          <p:nvPr>
            <p:ph type="dt" sz="half" idx="10"/>
          </p:nvPr>
        </p:nvSpPr>
        <p:spPr/>
        <p:txBody>
          <a:bodyPr/>
          <a:lstStyle/>
          <a:p>
            <a:fld id="{1748165B-1558-42CC-B926-EEC90369C0F8}"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147</a:t>
            </a:fld>
            <a:endParaRPr lang="en-US"/>
          </a:p>
        </p:txBody>
      </p:sp>
    </p:spTree>
    <p:extLst>
      <p:ext uri="{BB962C8B-B14F-4D97-AF65-F5344CB8AC3E}">
        <p14:creationId xmlns:p14="http://schemas.microsoft.com/office/powerpoint/2010/main" val="2587147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Dialyzer: artificial kidney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Consists</a:t>
            </a:r>
          </a:p>
          <a:p>
            <a:pPr marL="0" indent="0">
              <a:buNone/>
            </a:pPr>
            <a:r>
              <a:rPr lang="en-US" dirty="0"/>
              <a:t> </a:t>
            </a:r>
            <a:r>
              <a:rPr lang="en-US" dirty="0" smtClean="0"/>
              <a:t>A rigid shell containing numerous parallel sheets(plates) or hollow fibers ( capillaries) or the dialysis membrane</a:t>
            </a:r>
          </a:p>
          <a:p>
            <a:pPr marL="0" indent="0">
              <a:buNone/>
            </a:pPr>
            <a:r>
              <a:rPr lang="en-US" dirty="0" smtClean="0"/>
              <a:t>4 ports: 2 for blood, 2 for dialysate.</a:t>
            </a:r>
          </a:p>
          <a:p>
            <a:pPr marL="0" indent="0">
              <a:buNone/>
            </a:pPr>
            <a:r>
              <a:rPr lang="en-US" dirty="0" smtClean="0"/>
              <a:t>NB: blood and dialysate flow in different compartments( do not mix) and in different directions.</a:t>
            </a:r>
          </a:p>
          <a:p>
            <a:pPr marL="0" indent="0">
              <a:buNone/>
            </a:pPr>
            <a:r>
              <a:rPr lang="en-US" dirty="0" smtClean="0"/>
              <a:t>The hollow fibers/ numerous plates increase the surface area for contact </a:t>
            </a:r>
            <a:r>
              <a:rPr lang="en-US" dirty="0" err="1" smtClean="0"/>
              <a:t>btwn</a:t>
            </a:r>
            <a:r>
              <a:rPr lang="en-US" dirty="0" smtClean="0"/>
              <a:t> the blood and dialysate</a:t>
            </a:r>
            <a:endParaRPr lang="en-US" dirty="0"/>
          </a:p>
        </p:txBody>
      </p:sp>
      <p:sp>
        <p:nvSpPr>
          <p:cNvPr id="4" name="Date Placeholder 3"/>
          <p:cNvSpPr>
            <a:spLocks noGrp="1"/>
          </p:cNvSpPr>
          <p:nvPr>
            <p:ph type="dt" sz="half" idx="10"/>
          </p:nvPr>
        </p:nvSpPr>
        <p:spPr/>
        <p:txBody>
          <a:bodyPr/>
          <a:lstStyle/>
          <a:p>
            <a:fld id="{82643DEB-FE24-4646-8C34-82B99C9D871A}"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148</a:t>
            </a:fld>
            <a:endParaRPr lang="en-US"/>
          </a:p>
        </p:txBody>
      </p:sp>
    </p:spTree>
    <p:extLst>
      <p:ext uri="{BB962C8B-B14F-4D97-AF65-F5344CB8AC3E}">
        <p14:creationId xmlns:p14="http://schemas.microsoft.com/office/powerpoint/2010/main" val="283848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hollow fibers– blood flows in capillaries</a:t>
            </a:r>
          </a:p>
          <a:p>
            <a:r>
              <a:rPr lang="en-US" dirty="0" smtClean="0"/>
              <a:t>2. plates: blood and dialysate alternate </a:t>
            </a:r>
            <a:r>
              <a:rPr lang="en-US" dirty="0" err="1" smtClean="0"/>
              <a:t>btwn</a:t>
            </a:r>
            <a:r>
              <a:rPr lang="en-US" dirty="0" smtClean="0"/>
              <a:t> plates.</a:t>
            </a:r>
          </a:p>
          <a:p>
            <a:endParaRPr lang="en-US" dirty="0"/>
          </a:p>
          <a:p>
            <a:pPr lvl="1"/>
            <a:r>
              <a:rPr lang="en-US" dirty="0" smtClean="0"/>
              <a:t>Hollow fibers</a:t>
            </a:r>
          </a:p>
          <a:p>
            <a:pPr lvl="1"/>
            <a:r>
              <a:rPr lang="en-US" dirty="0" smtClean="0"/>
              <a:t>Advantage:  easy to prime, reuse.</a:t>
            </a:r>
          </a:p>
          <a:p>
            <a:pPr lvl="1"/>
            <a:r>
              <a:rPr lang="en-US" dirty="0" err="1" smtClean="0"/>
              <a:t>Disad</a:t>
            </a:r>
            <a:r>
              <a:rPr lang="en-US" dirty="0" smtClean="0"/>
              <a:t>’: clot easily, retain </a:t>
            </a:r>
            <a:r>
              <a:rPr lang="en-US" dirty="0" err="1" smtClean="0"/>
              <a:t>sterilant</a:t>
            </a:r>
            <a:endParaRPr lang="en-US" dirty="0"/>
          </a:p>
        </p:txBody>
      </p:sp>
      <p:sp>
        <p:nvSpPr>
          <p:cNvPr id="4" name="Date Placeholder 3"/>
          <p:cNvSpPr>
            <a:spLocks noGrp="1"/>
          </p:cNvSpPr>
          <p:nvPr>
            <p:ph type="dt" sz="half" idx="10"/>
          </p:nvPr>
        </p:nvSpPr>
        <p:spPr/>
        <p:txBody>
          <a:bodyPr/>
          <a:lstStyle/>
          <a:p>
            <a:fld id="{1AEF3EB4-1EC5-48A0-A6BD-C200A998ABC4}"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149</a:t>
            </a:fld>
            <a:endParaRPr lang="en-US"/>
          </a:p>
        </p:txBody>
      </p:sp>
    </p:spTree>
    <p:extLst>
      <p:ext uri="{BB962C8B-B14F-4D97-AF65-F5344CB8AC3E}">
        <p14:creationId xmlns:p14="http://schemas.microsoft.com/office/powerpoint/2010/main" val="3406202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Kidney Biopsy</a:t>
            </a:r>
          </a:p>
          <a:p>
            <a:pPr>
              <a:buFont typeface="Wingdings" panose="05000000000000000000" pitchFamily="2" charset="2"/>
              <a:buChar char="q"/>
            </a:pPr>
            <a:r>
              <a:rPr lang="en-US" dirty="0"/>
              <a:t>Biopsy of the kidney is used in diagnosing and evaluating the </a:t>
            </a:r>
            <a:r>
              <a:rPr lang="en-US" dirty="0" smtClean="0"/>
              <a:t>extent of </a:t>
            </a:r>
            <a:r>
              <a:rPr lang="en-US" dirty="0"/>
              <a:t>kidney </a:t>
            </a:r>
            <a:r>
              <a:rPr lang="en-US" dirty="0" smtClean="0"/>
              <a:t>disease.</a:t>
            </a:r>
          </a:p>
          <a:p>
            <a:pPr>
              <a:buFont typeface="Wingdings" panose="05000000000000000000" pitchFamily="2" charset="2"/>
              <a:buChar char="q"/>
            </a:pPr>
            <a:r>
              <a:rPr lang="en-US" dirty="0" smtClean="0"/>
              <a:t>Indications </a:t>
            </a:r>
            <a:r>
              <a:rPr lang="en-US" dirty="0"/>
              <a:t>for biopsy include </a:t>
            </a:r>
            <a:r>
              <a:rPr lang="en-US" dirty="0" smtClean="0"/>
              <a:t>unexplained </a:t>
            </a:r>
            <a:r>
              <a:rPr lang="fr-FR" dirty="0" smtClean="0"/>
              <a:t>acute </a:t>
            </a:r>
            <a:r>
              <a:rPr lang="fr-FR" dirty="0" err="1"/>
              <a:t>renal</a:t>
            </a:r>
            <a:r>
              <a:rPr lang="fr-FR" dirty="0"/>
              <a:t> </a:t>
            </a:r>
            <a:r>
              <a:rPr lang="fr-FR" dirty="0" err="1"/>
              <a:t>failure</a:t>
            </a:r>
            <a:r>
              <a:rPr lang="fr-FR" dirty="0"/>
              <a:t>, persistent </a:t>
            </a:r>
            <a:r>
              <a:rPr lang="fr-FR" dirty="0" err="1"/>
              <a:t>proteinuria</a:t>
            </a:r>
            <a:r>
              <a:rPr lang="fr-FR" dirty="0"/>
              <a:t> or </a:t>
            </a:r>
            <a:r>
              <a:rPr lang="fr-FR" dirty="0" err="1"/>
              <a:t>hematuria</a:t>
            </a:r>
            <a:r>
              <a:rPr lang="fr-FR" dirty="0"/>
              <a:t>, </a:t>
            </a:r>
            <a:r>
              <a:rPr lang="fr-FR" dirty="0" smtClean="0"/>
              <a:t>transplant </a:t>
            </a:r>
            <a:r>
              <a:rPr lang="en-US" dirty="0" smtClean="0"/>
              <a:t>rejection</a:t>
            </a:r>
            <a:r>
              <a:rPr lang="en-US" dirty="0"/>
              <a:t>, and </a:t>
            </a:r>
            <a:r>
              <a:rPr lang="en-US" dirty="0" err="1"/>
              <a:t>glomerulopathies</a:t>
            </a:r>
            <a:r>
              <a:rPr lang="en-US" dirty="0"/>
              <a:t>.</a:t>
            </a:r>
          </a:p>
        </p:txBody>
      </p:sp>
      <p:sp>
        <p:nvSpPr>
          <p:cNvPr id="4" name="Date Placeholder 3"/>
          <p:cNvSpPr>
            <a:spLocks noGrp="1"/>
          </p:cNvSpPr>
          <p:nvPr>
            <p:ph type="dt" sz="half" idx="10"/>
          </p:nvPr>
        </p:nvSpPr>
        <p:spPr/>
        <p:txBody>
          <a:bodyPr/>
          <a:lstStyle/>
          <a:p>
            <a:fld id="{42A182BD-45F4-446E-B06B-BA5C98FA4080}"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15</a:t>
            </a:fld>
            <a:endParaRPr lang="en-US"/>
          </a:p>
        </p:txBody>
      </p:sp>
    </p:spTree>
    <p:extLst>
      <p:ext uri="{BB962C8B-B14F-4D97-AF65-F5344CB8AC3E}">
        <p14:creationId xmlns:p14="http://schemas.microsoft.com/office/powerpoint/2010/main" val="10644682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Contains two separate containers  which facilitates countercurrent flow</a:t>
            </a:r>
          </a:p>
          <a:p>
            <a:endParaRPr lang="en-US" dirty="0"/>
          </a:p>
        </p:txBody>
      </p:sp>
      <p:sp>
        <p:nvSpPr>
          <p:cNvPr id="4" name="Date Placeholder 3"/>
          <p:cNvSpPr>
            <a:spLocks noGrp="1"/>
          </p:cNvSpPr>
          <p:nvPr>
            <p:ph type="dt" sz="half" idx="10"/>
          </p:nvPr>
        </p:nvSpPr>
        <p:spPr/>
        <p:txBody>
          <a:bodyPr/>
          <a:lstStyle/>
          <a:p>
            <a:fld id="{1980AF70-3C5F-4DF6-8669-6E33B7C96F96}"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150</a:t>
            </a:fld>
            <a:endParaRPr lang="en-US"/>
          </a:p>
        </p:txBody>
      </p:sp>
    </p:spTree>
    <p:extLst>
      <p:ext uri="{BB962C8B-B14F-4D97-AF65-F5344CB8AC3E}">
        <p14:creationId xmlns:p14="http://schemas.microsoft.com/office/powerpoint/2010/main" val="2044904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2032"/>
            <a:ext cx="7620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478E2AF0-7C1E-4E97-AF6E-554B3229AE31}" type="datetime1">
              <a:rPr lang="en-US" smtClean="0"/>
              <a:t>2/19/2019</a:t>
            </a:fld>
            <a:endParaRPr lang="en-US"/>
          </a:p>
        </p:txBody>
      </p:sp>
      <p:sp>
        <p:nvSpPr>
          <p:cNvPr id="2" name="Footer Placeholder 1"/>
          <p:cNvSpPr>
            <a:spLocks noGrp="1"/>
          </p:cNvSpPr>
          <p:nvPr>
            <p:ph type="ftr" sz="quarter" idx="11"/>
          </p:nvPr>
        </p:nvSpPr>
        <p:spPr/>
        <p:txBody>
          <a:bodyPr/>
          <a:lstStyle/>
          <a:p>
            <a:r>
              <a:rPr lang="en-US" smtClean="0"/>
              <a:t>MR CHOGE</a:t>
            </a:r>
            <a:endParaRPr lang="en-US"/>
          </a:p>
        </p:txBody>
      </p:sp>
      <p:sp>
        <p:nvSpPr>
          <p:cNvPr id="3" name="Slide Number Placeholder 2"/>
          <p:cNvSpPr>
            <a:spLocks noGrp="1"/>
          </p:cNvSpPr>
          <p:nvPr>
            <p:ph type="sldNum" sz="quarter" idx="12"/>
          </p:nvPr>
        </p:nvSpPr>
        <p:spPr/>
        <p:txBody>
          <a:bodyPr/>
          <a:lstStyle/>
          <a:p>
            <a:fld id="{EF39FD8A-E45D-4268-98FF-00D6E467B3C8}" type="slidenum">
              <a:rPr lang="en-US" smtClean="0"/>
              <a:t>151</a:t>
            </a:fld>
            <a:endParaRPr lang="en-US"/>
          </a:p>
        </p:txBody>
      </p:sp>
    </p:spTree>
    <p:extLst>
      <p:ext uri="{BB962C8B-B14F-4D97-AF65-F5344CB8AC3E}">
        <p14:creationId xmlns:p14="http://schemas.microsoft.com/office/powerpoint/2010/main" val="167914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4191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A5A3B96C-AC64-45D5-889C-212F21B7B7B2}" type="datetime1">
              <a:rPr lang="en-US" smtClean="0"/>
              <a:t>2/19/2019</a:t>
            </a:fld>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33400"/>
            <a:ext cx="4572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152</a:t>
            </a:fld>
            <a:endParaRPr lang="en-US"/>
          </a:p>
        </p:txBody>
      </p:sp>
    </p:spTree>
    <p:extLst>
      <p:ext uri="{BB962C8B-B14F-4D97-AF65-F5344CB8AC3E}">
        <p14:creationId xmlns:p14="http://schemas.microsoft.com/office/powerpoint/2010/main" val="2349253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an ideal </a:t>
            </a:r>
            <a:r>
              <a:rPr lang="en-US" dirty="0" err="1" smtClean="0"/>
              <a:t>dialyser</a:t>
            </a:r>
            <a:endParaRPr lang="en-US" dirty="0"/>
          </a:p>
        </p:txBody>
      </p:sp>
      <p:sp>
        <p:nvSpPr>
          <p:cNvPr id="3" name="Content Placeholder 2"/>
          <p:cNvSpPr>
            <a:spLocks noGrp="1"/>
          </p:cNvSpPr>
          <p:nvPr>
            <p:ph idx="1"/>
          </p:nvPr>
        </p:nvSpPr>
        <p:spPr/>
        <p:txBody>
          <a:bodyPr/>
          <a:lstStyle/>
          <a:p>
            <a:r>
              <a:rPr lang="en-US" dirty="0" smtClean="0"/>
              <a:t>Great clearance for small and medium size molecules.</a:t>
            </a:r>
          </a:p>
          <a:p>
            <a:r>
              <a:rPr lang="en-US" dirty="0" smtClean="0"/>
              <a:t>Adequate ultrafiltration.</a:t>
            </a:r>
          </a:p>
          <a:p>
            <a:r>
              <a:rPr lang="en-US" dirty="0" smtClean="0"/>
              <a:t>Negligible loss of amino-acids and proteins.</a:t>
            </a:r>
          </a:p>
          <a:p>
            <a:r>
              <a:rPr lang="en-US" dirty="0" smtClean="0"/>
              <a:t>Non-toxic in composition.</a:t>
            </a:r>
          </a:p>
          <a:p>
            <a:r>
              <a:rPr lang="en-US" dirty="0" smtClean="0"/>
              <a:t>Biocompatible- minimal activation of compliment</a:t>
            </a:r>
          </a:p>
          <a:p>
            <a:r>
              <a:rPr lang="en-US" dirty="0" smtClean="0"/>
              <a:t>Low cost, reusable, reliable</a:t>
            </a:r>
          </a:p>
          <a:p>
            <a:endParaRPr lang="en-US" dirty="0"/>
          </a:p>
        </p:txBody>
      </p:sp>
      <p:sp>
        <p:nvSpPr>
          <p:cNvPr id="4" name="Date Placeholder 3"/>
          <p:cNvSpPr>
            <a:spLocks noGrp="1"/>
          </p:cNvSpPr>
          <p:nvPr>
            <p:ph type="dt" sz="half" idx="10"/>
          </p:nvPr>
        </p:nvSpPr>
        <p:spPr/>
        <p:txBody>
          <a:bodyPr/>
          <a:lstStyle/>
          <a:p>
            <a:fld id="{581B8A4A-1309-4FA0-B00A-F1612E05BE68}"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153</a:t>
            </a:fld>
            <a:endParaRPr lang="en-US"/>
          </a:p>
        </p:txBody>
      </p:sp>
    </p:spTree>
    <p:extLst>
      <p:ext uri="{BB962C8B-B14F-4D97-AF65-F5344CB8AC3E}">
        <p14:creationId xmlns:p14="http://schemas.microsoft.com/office/powerpoint/2010/main" val="144841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Dialysis membrane reactions</a:t>
            </a:r>
            <a:endParaRPr lang="en-US" dirty="0"/>
          </a:p>
        </p:txBody>
      </p:sp>
      <p:sp>
        <p:nvSpPr>
          <p:cNvPr id="3" name="Content Placeholder 2"/>
          <p:cNvSpPr>
            <a:spLocks noGrp="1"/>
          </p:cNvSpPr>
          <p:nvPr>
            <p:ph idx="1"/>
          </p:nvPr>
        </p:nvSpPr>
        <p:spPr/>
        <p:txBody>
          <a:bodyPr/>
          <a:lstStyle/>
          <a:p>
            <a:r>
              <a:rPr lang="en-US" dirty="0" smtClean="0"/>
              <a:t>Type 1 : Anaphylaxis– cough </a:t>
            </a:r>
            <a:r>
              <a:rPr lang="en-US" dirty="0" err="1" smtClean="0"/>
              <a:t>urticaria</a:t>
            </a:r>
            <a:r>
              <a:rPr lang="en-US" dirty="0" smtClean="0"/>
              <a:t>, hypotension, wheezing shock</a:t>
            </a:r>
          </a:p>
          <a:p>
            <a:endParaRPr lang="en-US" dirty="0"/>
          </a:p>
          <a:p>
            <a:r>
              <a:rPr lang="en-US" dirty="0" smtClean="0"/>
              <a:t>Type 2: milder, more common – chest and back pain</a:t>
            </a:r>
            <a:endParaRPr lang="en-US" dirty="0"/>
          </a:p>
        </p:txBody>
      </p:sp>
      <p:sp>
        <p:nvSpPr>
          <p:cNvPr id="4" name="Date Placeholder 3"/>
          <p:cNvSpPr>
            <a:spLocks noGrp="1"/>
          </p:cNvSpPr>
          <p:nvPr>
            <p:ph type="dt" sz="half" idx="10"/>
          </p:nvPr>
        </p:nvSpPr>
        <p:spPr/>
        <p:txBody>
          <a:bodyPr/>
          <a:lstStyle/>
          <a:p>
            <a:fld id="{56D046D5-F74A-4E07-9E43-EDF7D49BF57D}"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154</a:t>
            </a:fld>
            <a:endParaRPr lang="en-US"/>
          </a:p>
        </p:txBody>
      </p:sp>
    </p:spTree>
    <p:extLst>
      <p:ext uri="{BB962C8B-B14F-4D97-AF65-F5344CB8AC3E}">
        <p14:creationId xmlns:p14="http://schemas.microsoft.com/office/powerpoint/2010/main" val="3297955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Dialysis machine</a:t>
            </a:r>
            <a:endParaRPr lang="en-US" dirty="0"/>
          </a:p>
        </p:txBody>
      </p:sp>
      <p:sp>
        <p:nvSpPr>
          <p:cNvPr id="3" name="Content Placeholder 2"/>
          <p:cNvSpPr>
            <a:spLocks noGrp="1"/>
          </p:cNvSpPr>
          <p:nvPr>
            <p:ph idx="1"/>
          </p:nvPr>
        </p:nvSpPr>
        <p:spPr/>
        <p:txBody>
          <a:bodyPr>
            <a:normAutofit/>
          </a:bodyPr>
          <a:lstStyle/>
          <a:p>
            <a:r>
              <a:rPr lang="en-US" dirty="0" smtClean="0"/>
              <a:t>At its simples– is an extracorporeal circuit that pumps blood and dialysate through a </a:t>
            </a:r>
            <a:r>
              <a:rPr lang="en-US" dirty="0" err="1" smtClean="0"/>
              <a:t>dialyser</a:t>
            </a:r>
            <a:r>
              <a:rPr lang="en-US" dirty="0" smtClean="0"/>
              <a:t>.</a:t>
            </a:r>
          </a:p>
          <a:p>
            <a:endParaRPr lang="en-US" dirty="0"/>
          </a:p>
          <a:p>
            <a:r>
              <a:rPr lang="en-US" dirty="0" smtClean="0"/>
              <a:t>It is made more complex by addition of safety devices including  pump controllers, pressure and flow monitors, air leak detectors, ability to titrate/ change composition of dialysate etc.</a:t>
            </a:r>
            <a:endParaRPr lang="en-US" dirty="0"/>
          </a:p>
        </p:txBody>
      </p:sp>
      <p:sp>
        <p:nvSpPr>
          <p:cNvPr id="4" name="Date Placeholder 3"/>
          <p:cNvSpPr>
            <a:spLocks noGrp="1"/>
          </p:cNvSpPr>
          <p:nvPr>
            <p:ph type="dt" sz="half" idx="10"/>
          </p:nvPr>
        </p:nvSpPr>
        <p:spPr/>
        <p:txBody>
          <a:bodyPr/>
          <a:lstStyle/>
          <a:p>
            <a:fld id="{6B50ED8E-3485-4695-AFBD-ED81191EC2C6}"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155</a:t>
            </a:fld>
            <a:endParaRPr lang="en-US"/>
          </a:p>
        </p:txBody>
      </p:sp>
    </p:spTree>
    <p:extLst>
      <p:ext uri="{BB962C8B-B14F-4D97-AF65-F5344CB8AC3E}">
        <p14:creationId xmlns:p14="http://schemas.microsoft.com/office/powerpoint/2010/main" val="269408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smtClean="0"/>
              <a:t>Key features:</a:t>
            </a:r>
          </a:p>
          <a:p>
            <a:r>
              <a:rPr lang="en-US" dirty="0" smtClean="0"/>
              <a:t>Blood pump, bubble trap, </a:t>
            </a:r>
            <a:r>
              <a:rPr lang="en-US" dirty="0" err="1" smtClean="0"/>
              <a:t>heparine</a:t>
            </a:r>
            <a:r>
              <a:rPr lang="en-US" dirty="0" smtClean="0"/>
              <a:t> delivery</a:t>
            </a:r>
          </a:p>
          <a:p>
            <a:endParaRPr lang="en-US" dirty="0"/>
          </a:p>
          <a:p>
            <a:r>
              <a:rPr lang="en-US" dirty="0" smtClean="0"/>
              <a:t>Pressure monitors, blood leak monitors, temperature monitors, conductivity/ composition of </a:t>
            </a:r>
            <a:r>
              <a:rPr lang="en-US" dirty="0" err="1" smtClean="0"/>
              <a:t>dialyste</a:t>
            </a:r>
            <a:endParaRPr lang="en-US" dirty="0"/>
          </a:p>
        </p:txBody>
      </p:sp>
      <p:pic>
        <p:nvPicPr>
          <p:cNvPr id="8194" name="Picture 2" descr="C:\Users\ADMIN\Documents\MTC\block 1&amp;5\artisPhysioLeft.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19600" y="381001"/>
            <a:ext cx="4495800" cy="597376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C07D0EA6-9615-4D8B-9037-112B91007A5F}" type="datetime1">
              <a:rPr lang="en-US" smtClean="0"/>
              <a:t>2/19/2019</a:t>
            </a:fld>
            <a:endParaRPr lang="en-US"/>
          </a:p>
        </p:txBody>
      </p:sp>
      <p:sp>
        <p:nvSpPr>
          <p:cNvPr id="2" name="Footer Placeholder 1"/>
          <p:cNvSpPr>
            <a:spLocks noGrp="1"/>
          </p:cNvSpPr>
          <p:nvPr>
            <p:ph type="ftr" sz="quarter" idx="11"/>
          </p:nvPr>
        </p:nvSpPr>
        <p:spPr/>
        <p:txBody>
          <a:bodyPr/>
          <a:lstStyle/>
          <a:p>
            <a:r>
              <a:rPr lang="en-US" smtClean="0"/>
              <a:t>MR CHOGE</a:t>
            </a:r>
            <a:endParaRPr lang="en-US"/>
          </a:p>
        </p:txBody>
      </p:sp>
      <p:sp>
        <p:nvSpPr>
          <p:cNvPr id="4" name="Slide Number Placeholder 3"/>
          <p:cNvSpPr>
            <a:spLocks noGrp="1"/>
          </p:cNvSpPr>
          <p:nvPr>
            <p:ph type="sldNum" sz="quarter" idx="12"/>
          </p:nvPr>
        </p:nvSpPr>
        <p:spPr/>
        <p:txBody>
          <a:bodyPr/>
          <a:lstStyle/>
          <a:p>
            <a:fld id="{EF39FD8A-E45D-4268-98FF-00D6E467B3C8}" type="slidenum">
              <a:rPr lang="en-US" smtClean="0"/>
              <a:t>156</a:t>
            </a:fld>
            <a:endParaRPr lang="en-US"/>
          </a:p>
        </p:txBody>
      </p:sp>
    </p:spTree>
    <p:extLst>
      <p:ext uri="{BB962C8B-B14F-4D97-AF65-F5344CB8AC3E}">
        <p14:creationId xmlns:p14="http://schemas.microsoft.com/office/powerpoint/2010/main" val="109389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Dialysate</a:t>
            </a:r>
            <a:endParaRPr lang="en-US" dirty="0"/>
          </a:p>
        </p:txBody>
      </p:sp>
      <p:sp>
        <p:nvSpPr>
          <p:cNvPr id="3" name="Content Placeholder 2"/>
          <p:cNvSpPr>
            <a:spLocks noGrp="1"/>
          </p:cNvSpPr>
          <p:nvPr>
            <p:ph idx="1"/>
          </p:nvPr>
        </p:nvSpPr>
        <p:spPr/>
        <p:txBody>
          <a:bodyPr/>
          <a:lstStyle/>
          <a:p>
            <a:r>
              <a:rPr lang="en-US" dirty="0" smtClean="0"/>
              <a:t>Refers to dialysis solution</a:t>
            </a:r>
          </a:p>
          <a:p>
            <a:endParaRPr lang="en-US" dirty="0"/>
          </a:p>
          <a:p>
            <a:pPr marL="0" indent="0">
              <a:buNone/>
            </a:pPr>
            <a:r>
              <a:rPr lang="en-US" dirty="0" smtClean="0"/>
              <a:t>Constituents</a:t>
            </a:r>
          </a:p>
          <a:p>
            <a:pPr marL="514350" indent="-514350">
              <a:buAutoNum type="arabicPeriod"/>
            </a:pPr>
            <a:r>
              <a:rPr lang="en-US" dirty="0" smtClean="0"/>
              <a:t>Solute (solute concentrates)</a:t>
            </a:r>
          </a:p>
          <a:p>
            <a:pPr marL="514350" indent="-514350">
              <a:buAutoNum type="arabicPeriod"/>
            </a:pPr>
            <a:r>
              <a:rPr lang="en-US" dirty="0" smtClean="0"/>
              <a:t>Buffers (for correction of acid base imbalance)</a:t>
            </a:r>
          </a:p>
          <a:p>
            <a:pPr marL="514350" indent="-514350">
              <a:buAutoNum type="arabicPeriod"/>
            </a:pPr>
            <a:r>
              <a:rPr lang="en-US" dirty="0" smtClean="0"/>
              <a:t>Treated water (titrated to patients prescription)</a:t>
            </a:r>
            <a:endParaRPr lang="en-US" dirty="0"/>
          </a:p>
        </p:txBody>
      </p:sp>
      <p:sp>
        <p:nvSpPr>
          <p:cNvPr id="4" name="Date Placeholder 3"/>
          <p:cNvSpPr>
            <a:spLocks noGrp="1"/>
          </p:cNvSpPr>
          <p:nvPr>
            <p:ph type="dt" sz="half" idx="10"/>
          </p:nvPr>
        </p:nvSpPr>
        <p:spPr/>
        <p:txBody>
          <a:bodyPr/>
          <a:lstStyle/>
          <a:p>
            <a:fld id="{E26D1E8C-ED39-4D5C-98B3-F15E60F8A716}"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157</a:t>
            </a:fld>
            <a:endParaRPr lang="en-US"/>
          </a:p>
        </p:txBody>
      </p:sp>
    </p:spTree>
    <p:extLst>
      <p:ext uri="{BB962C8B-B14F-4D97-AF65-F5344CB8AC3E}">
        <p14:creationId xmlns:p14="http://schemas.microsoft.com/office/powerpoint/2010/main" val="2697145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Procedure involving flushing the complete </a:t>
            </a:r>
            <a:r>
              <a:rPr lang="en-US" dirty="0" err="1" smtClean="0"/>
              <a:t>extracoporeal</a:t>
            </a:r>
            <a:r>
              <a:rPr lang="en-US" dirty="0" smtClean="0"/>
              <a:t> circuit with saline, preparing machine settings– before fixing the patient onto the dialysis cycle.</a:t>
            </a:r>
          </a:p>
          <a:p>
            <a:endParaRPr lang="en-US" dirty="0"/>
          </a:p>
          <a:p>
            <a:pPr marL="0" indent="0">
              <a:buNone/>
            </a:pPr>
            <a:r>
              <a:rPr lang="en-US" dirty="0" smtClean="0"/>
              <a:t>Role</a:t>
            </a:r>
          </a:p>
          <a:p>
            <a:pPr marL="514350" indent="-514350">
              <a:buAutoNum type="arabicPeriod"/>
            </a:pPr>
            <a:r>
              <a:rPr lang="en-US" dirty="0" smtClean="0"/>
              <a:t>Ascertain functioning of the dialysis machine</a:t>
            </a:r>
          </a:p>
          <a:p>
            <a:pPr marL="514350" indent="-514350">
              <a:buAutoNum type="arabicPeriod"/>
            </a:pPr>
            <a:r>
              <a:rPr lang="en-US" dirty="0" smtClean="0"/>
              <a:t>Ascertain integrity of the circuit (no leaks)</a:t>
            </a:r>
          </a:p>
          <a:p>
            <a:pPr marL="514350" indent="-514350">
              <a:buAutoNum type="arabicPeriod"/>
            </a:pPr>
            <a:r>
              <a:rPr lang="en-US" dirty="0" smtClean="0"/>
              <a:t>Remove air bubbles</a:t>
            </a:r>
          </a:p>
          <a:p>
            <a:pPr marL="514350" indent="-514350">
              <a:buAutoNum type="arabicPeriod"/>
            </a:pPr>
            <a:r>
              <a:rPr lang="en-US" dirty="0" smtClean="0"/>
              <a:t>Removes </a:t>
            </a:r>
            <a:r>
              <a:rPr lang="en-US" dirty="0" err="1" smtClean="0"/>
              <a:t>sterilants</a:t>
            </a:r>
            <a:r>
              <a:rPr lang="en-US" dirty="0" smtClean="0"/>
              <a:t> and preservatives from the circuit and </a:t>
            </a:r>
            <a:r>
              <a:rPr lang="en-US" dirty="0" err="1" smtClean="0"/>
              <a:t>dialyser</a:t>
            </a:r>
            <a:r>
              <a:rPr lang="en-US" dirty="0" smtClean="0"/>
              <a:t> </a:t>
            </a:r>
            <a:r>
              <a:rPr lang="en-US" dirty="0" err="1" smtClean="0"/>
              <a:t>etc</a:t>
            </a:r>
            <a:r>
              <a:rPr lang="en-US" dirty="0" smtClean="0"/>
              <a:t> </a:t>
            </a:r>
            <a:endParaRPr lang="en-US" dirty="0"/>
          </a:p>
        </p:txBody>
      </p:sp>
      <p:sp>
        <p:nvSpPr>
          <p:cNvPr id="4" name="Date Placeholder 3"/>
          <p:cNvSpPr>
            <a:spLocks noGrp="1"/>
          </p:cNvSpPr>
          <p:nvPr>
            <p:ph type="dt" sz="half" idx="10"/>
          </p:nvPr>
        </p:nvSpPr>
        <p:spPr/>
        <p:txBody>
          <a:bodyPr/>
          <a:lstStyle/>
          <a:p>
            <a:fld id="{7C310EAC-9E7A-4E8D-9393-1F338B933329}"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158</a:t>
            </a:fld>
            <a:endParaRPr lang="en-US"/>
          </a:p>
        </p:txBody>
      </p:sp>
    </p:spTree>
    <p:extLst>
      <p:ext uri="{BB962C8B-B14F-4D97-AF65-F5344CB8AC3E}">
        <p14:creationId xmlns:p14="http://schemas.microsoft.com/office/powerpoint/2010/main" val="302844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a:t>
            </a:r>
            <a:endParaRPr lang="en-US" dirty="0"/>
          </a:p>
        </p:txBody>
      </p:sp>
      <p:sp>
        <p:nvSpPr>
          <p:cNvPr id="3" name="Content Placeholder 2"/>
          <p:cNvSpPr>
            <a:spLocks noGrp="1"/>
          </p:cNvSpPr>
          <p:nvPr>
            <p:ph idx="1"/>
          </p:nvPr>
        </p:nvSpPr>
        <p:spPr/>
        <p:txBody>
          <a:bodyPr/>
          <a:lstStyle/>
          <a:p>
            <a:r>
              <a:rPr lang="en-US" dirty="0" smtClean="0"/>
              <a:t>Acetate or Bicarbonate</a:t>
            </a:r>
          </a:p>
          <a:p>
            <a:endParaRPr lang="en-US" dirty="0"/>
          </a:p>
          <a:p>
            <a:r>
              <a:rPr lang="en-US" dirty="0" smtClean="0"/>
              <a:t>Bicarbonate preferred– because o high biocompatibility (physiologic buffer).</a:t>
            </a:r>
          </a:p>
          <a:p>
            <a:r>
              <a:rPr lang="en-US" dirty="0" smtClean="0"/>
              <a:t>Superior buffer in normalizing acidosis without risk of alkalosis</a:t>
            </a:r>
            <a:endParaRPr lang="en-US" dirty="0"/>
          </a:p>
        </p:txBody>
      </p:sp>
      <p:sp>
        <p:nvSpPr>
          <p:cNvPr id="4" name="Date Placeholder 3"/>
          <p:cNvSpPr>
            <a:spLocks noGrp="1"/>
          </p:cNvSpPr>
          <p:nvPr>
            <p:ph type="dt" sz="half" idx="10"/>
          </p:nvPr>
        </p:nvSpPr>
        <p:spPr/>
        <p:txBody>
          <a:bodyPr/>
          <a:lstStyle/>
          <a:p>
            <a:fld id="{773EA8F4-77A8-458A-9280-037143A6096F}"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159</a:t>
            </a:fld>
            <a:endParaRPr lang="en-US"/>
          </a:p>
        </p:txBody>
      </p:sp>
    </p:spTree>
    <p:extLst>
      <p:ext uri="{BB962C8B-B14F-4D97-AF65-F5344CB8AC3E}">
        <p14:creationId xmlns:p14="http://schemas.microsoft.com/office/powerpoint/2010/main" val="216760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KFTs</a:t>
            </a:r>
            <a:endParaRPr lang="en-US" dirty="0"/>
          </a:p>
        </p:txBody>
      </p:sp>
      <p:sp>
        <p:nvSpPr>
          <p:cNvPr id="3" name="Content Placeholder 2"/>
          <p:cNvSpPr>
            <a:spLocks noGrp="1"/>
          </p:cNvSpPr>
          <p:nvPr>
            <p:ph idx="1"/>
          </p:nvPr>
        </p:nvSpPr>
        <p:spPr/>
        <p:txBody>
          <a:bodyPr>
            <a:normAutofit/>
          </a:bodyPr>
          <a:lstStyle/>
          <a:p>
            <a:pPr marL="388938" indent="-388938">
              <a:spcBef>
                <a:spcPct val="50000"/>
              </a:spcBef>
              <a:defRPr/>
            </a:pPr>
            <a:r>
              <a:rPr lang="en-US" b="1" u="sng" dirty="0">
                <a:latin typeface="Arial" charset="0"/>
                <a:cs typeface="Arial" charset="0"/>
              </a:rPr>
              <a:t>Contents</a:t>
            </a:r>
            <a:r>
              <a:rPr lang="en-US" b="1" u="sng" dirty="0" smtClean="0">
                <a:latin typeface="Arial" charset="0"/>
                <a:cs typeface="Arial" charset="0"/>
              </a:rPr>
              <a:t>:</a:t>
            </a:r>
            <a:endParaRPr lang="en-US" b="1" u="sng" dirty="0">
              <a:latin typeface="Arial" charset="0"/>
              <a:cs typeface="Arial" charset="0"/>
            </a:endParaRPr>
          </a:p>
          <a:p>
            <a:pPr marL="388938" indent="-388938">
              <a:lnSpc>
                <a:spcPct val="85000"/>
              </a:lnSpc>
              <a:spcBef>
                <a:spcPct val="50000"/>
              </a:spcBef>
              <a:buFontTx/>
              <a:buChar char="•"/>
              <a:defRPr/>
            </a:pPr>
            <a:r>
              <a:rPr lang="en-GB" sz="2400" b="1" dirty="0">
                <a:latin typeface="Arial" charset="0"/>
                <a:cs typeface="Arial" charset="0"/>
              </a:rPr>
              <a:t>Functional units</a:t>
            </a:r>
          </a:p>
          <a:p>
            <a:pPr marL="388938" indent="-388938">
              <a:lnSpc>
                <a:spcPct val="85000"/>
              </a:lnSpc>
              <a:spcBef>
                <a:spcPct val="50000"/>
              </a:spcBef>
              <a:buFontTx/>
              <a:buChar char="•"/>
              <a:defRPr/>
            </a:pPr>
            <a:r>
              <a:rPr lang="en-GB" sz="2400" b="1" dirty="0">
                <a:latin typeface="Arial" charset="0"/>
                <a:cs typeface="Arial" charset="0"/>
              </a:rPr>
              <a:t>Kidney functions</a:t>
            </a:r>
          </a:p>
          <a:p>
            <a:pPr marL="388938" indent="-388938">
              <a:lnSpc>
                <a:spcPct val="85000"/>
              </a:lnSpc>
              <a:spcBef>
                <a:spcPct val="50000"/>
              </a:spcBef>
              <a:buFontTx/>
              <a:buChar char="•"/>
              <a:defRPr/>
            </a:pPr>
            <a:r>
              <a:rPr lang="en-GB" sz="2400" b="1" dirty="0">
                <a:latin typeface="Arial" charset="0"/>
                <a:cs typeface="Arial" charset="0"/>
              </a:rPr>
              <a:t>Routine kidney function tests (KFTs):</a:t>
            </a:r>
          </a:p>
          <a:p>
            <a:pPr marL="846138" lvl="1" indent="-388938">
              <a:lnSpc>
                <a:spcPct val="85000"/>
              </a:lnSpc>
              <a:spcBef>
                <a:spcPct val="50000"/>
              </a:spcBef>
              <a:buFontTx/>
              <a:buChar char="•"/>
              <a:defRPr/>
            </a:pPr>
            <a:r>
              <a:rPr lang="en-GB" sz="2400" b="1" dirty="0">
                <a:latin typeface="Arial" charset="0"/>
                <a:cs typeface="Arial" charset="0"/>
              </a:rPr>
              <a:t>Serum creatinine</a:t>
            </a:r>
            <a:endParaRPr lang="en-GB" sz="2400" u="sng" dirty="0">
              <a:latin typeface="Arial" charset="0"/>
              <a:cs typeface="Arial" charset="0"/>
            </a:endParaRPr>
          </a:p>
          <a:p>
            <a:pPr marL="846138" lvl="1" indent="-388938">
              <a:lnSpc>
                <a:spcPct val="85000"/>
              </a:lnSpc>
              <a:spcBef>
                <a:spcPct val="50000"/>
              </a:spcBef>
              <a:buFontTx/>
              <a:buChar char="•"/>
              <a:defRPr/>
            </a:pPr>
            <a:r>
              <a:rPr lang="en-GB" sz="2400" b="1" dirty="0">
                <a:latin typeface="Arial" charset="0"/>
                <a:cs typeface="Arial" charset="0"/>
              </a:rPr>
              <a:t>Creatinine clearance</a:t>
            </a:r>
          </a:p>
          <a:p>
            <a:pPr marL="846138" lvl="1" indent="-388938">
              <a:lnSpc>
                <a:spcPct val="85000"/>
              </a:lnSpc>
              <a:spcBef>
                <a:spcPct val="50000"/>
              </a:spcBef>
              <a:buFontTx/>
              <a:buChar char="•"/>
              <a:defRPr/>
            </a:pPr>
            <a:r>
              <a:rPr lang="en-GB" sz="2400" b="1" dirty="0">
                <a:latin typeface="Arial" charset="0"/>
                <a:cs typeface="Arial" charset="0"/>
              </a:rPr>
              <a:t>Cockcroft-Gault formula for GFR estimation</a:t>
            </a:r>
            <a:r>
              <a:rPr lang="en-GB" sz="2400" b="1" u="sng" dirty="0">
                <a:latin typeface="Arial" charset="0"/>
                <a:cs typeface="Arial" charset="0"/>
              </a:rPr>
              <a:t> </a:t>
            </a:r>
          </a:p>
          <a:p>
            <a:pPr marL="846138" lvl="1" indent="-388938">
              <a:lnSpc>
                <a:spcPct val="85000"/>
              </a:lnSpc>
              <a:spcBef>
                <a:spcPct val="50000"/>
              </a:spcBef>
              <a:buFontTx/>
              <a:buChar char="•"/>
              <a:defRPr/>
            </a:pPr>
            <a:r>
              <a:rPr lang="en-GB" sz="2400" b="1" dirty="0">
                <a:latin typeface="Arial" charset="0"/>
                <a:cs typeface="Arial" charset="0"/>
              </a:rPr>
              <a:t>Serum Urea</a:t>
            </a:r>
            <a:endParaRPr lang="en-US" b="1" dirty="0"/>
          </a:p>
        </p:txBody>
      </p:sp>
      <p:sp>
        <p:nvSpPr>
          <p:cNvPr id="4" name="Date Placeholder 3"/>
          <p:cNvSpPr>
            <a:spLocks noGrp="1"/>
          </p:cNvSpPr>
          <p:nvPr>
            <p:ph type="dt" sz="half" idx="10"/>
          </p:nvPr>
        </p:nvSpPr>
        <p:spPr/>
        <p:txBody>
          <a:bodyPr/>
          <a:lstStyle/>
          <a:p>
            <a:fld id="{3B20C737-D44B-49A3-99E7-5864CB1ADEEB}"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16</a:t>
            </a:fld>
            <a:endParaRPr lang="en-US"/>
          </a:p>
        </p:txBody>
      </p:sp>
    </p:spTree>
    <p:extLst>
      <p:ext uri="{BB962C8B-B14F-4D97-AF65-F5344CB8AC3E}">
        <p14:creationId xmlns:p14="http://schemas.microsoft.com/office/powerpoint/2010/main" val="127678127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Lactate based solutions (acetate)</a:t>
            </a:r>
          </a:p>
          <a:p>
            <a:pPr marL="0" indent="0">
              <a:buNone/>
            </a:pPr>
            <a:r>
              <a:rPr lang="en-US" dirty="0" smtClean="0"/>
              <a:t>Must be converted in the liver to bicarbonate under normal conditions</a:t>
            </a:r>
          </a:p>
          <a:p>
            <a:pPr marL="0" indent="0">
              <a:buNone/>
            </a:pPr>
            <a:endParaRPr lang="en-US" dirty="0"/>
          </a:p>
          <a:p>
            <a:pPr marL="0" indent="0">
              <a:buNone/>
            </a:pPr>
            <a:r>
              <a:rPr lang="en-US" dirty="0" smtClean="0"/>
              <a:t>Disadvantages</a:t>
            </a:r>
          </a:p>
          <a:p>
            <a:pPr marL="514350" indent="-514350">
              <a:buAutoNum type="arabicPeriod"/>
            </a:pPr>
            <a:r>
              <a:rPr lang="en-US" dirty="0" smtClean="0"/>
              <a:t>Non-physiologic </a:t>
            </a:r>
            <a:r>
              <a:rPr lang="en-US" dirty="0" err="1" smtClean="0"/>
              <a:t>ph</a:t>
            </a:r>
            <a:r>
              <a:rPr lang="en-US" dirty="0" smtClean="0"/>
              <a:t> 5.4</a:t>
            </a:r>
          </a:p>
          <a:p>
            <a:pPr marL="514350" indent="-514350">
              <a:buAutoNum type="arabicPeriod"/>
            </a:pPr>
            <a:r>
              <a:rPr lang="en-US" dirty="0" smtClean="0"/>
              <a:t>Powerful peripheral vasodilator</a:t>
            </a:r>
          </a:p>
          <a:p>
            <a:pPr marL="514350" indent="-514350">
              <a:buAutoNum type="arabicPeriod"/>
            </a:pPr>
            <a:r>
              <a:rPr lang="en-US" dirty="0" smtClean="0"/>
              <a:t>Can worsen acidemia in patients with hypoxia, liver impairment, pre-existing lactic acidemia</a:t>
            </a:r>
          </a:p>
        </p:txBody>
      </p:sp>
      <p:sp>
        <p:nvSpPr>
          <p:cNvPr id="4" name="Date Placeholder 3"/>
          <p:cNvSpPr>
            <a:spLocks noGrp="1"/>
          </p:cNvSpPr>
          <p:nvPr>
            <p:ph type="dt" sz="half" idx="10"/>
          </p:nvPr>
        </p:nvSpPr>
        <p:spPr/>
        <p:txBody>
          <a:bodyPr/>
          <a:lstStyle/>
          <a:p>
            <a:fld id="{AD578CDA-83CE-4ADF-9369-963559CB2453}"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160</a:t>
            </a:fld>
            <a:endParaRPr lang="en-US"/>
          </a:p>
        </p:txBody>
      </p:sp>
    </p:spTree>
    <p:extLst>
      <p:ext uri="{BB962C8B-B14F-4D97-AF65-F5344CB8AC3E}">
        <p14:creationId xmlns:p14="http://schemas.microsoft.com/office/powerpoint/2010/main" val="2780116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Vascular access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Temporary vascular access. Used when required for &lt;3 wks.</a:t>
            </a:r>
          </a:p>
          <a:p>
            <a:endParaRPr lang="en-US" dirty="0"/>
          </a:p>
          <a:p>
            <a:r>
              <a:rPr lang="en-US" dirty="0" smtClean="0"/>
              <a:t>Subclavian vein– least preferred</a:t>
            </a:r>
          </a:p>
          <a:p>
            <a:pPr lvl="1"/>
            <a:r>
              <a:rPr lang="en-US" dirty="0" smtClean="0"/>
              <a:t>High risk of hemi and pneumothorax.</a:t>
            </a:r>
          </a:p>
          <a:p>
            <a:pPr lvl="1"/>
            <a:r>
              <a:rPr lang="en-US" dirty="0" smtClean="0"/>
              <a:t>Central venous stenosis</a:t>
            </a:r>
          </a:p>
          <a:p>
            <a:pPr lvl="1"/>
            <a:endParaRPr lang="en-US" dirty="0" smtClean="0"/>
          </a:p>
          <a:p>
            <a:pPr marL="393192" lvl="1" indent="0">
              <a:buNone/>
            </a:pPr>
            <a:r>
              <a:rPr lang="en-US" dirty="0" smtClean="0"/>
              <a:t>Internal jugular vein(R)– primary site of choice</a:t>
            </a:r>
          </a:p>
          <a:p>
            <a:pPr marL="393192" lvl="1" indent="0">
              <a:buNone/>
            </a:pPr>
            <a:r>
              <a:rPr lang="en-US" dirty="0"/>
              <a:t>	</a:t>
            </a:r>
            <a:r>
              <a:rPr lang="en-US" dirty="0" smtClean="0"/>
              <a:t>1. easy to insert</a:t>
            </a:r>
          </a:p>
          <a:p>
            <a:pPr marL="393192" lvl="1" indent="0">
              <a:buNone/>
            </a:pPr>
            <a:r>
              <a:rPr lang="en-US" dirty="0"/>
              <a:t>	</a:t>
            </a:r>
            <a:r>
              <a:rPr lang="en-US" dirty="0" smtClean="0"/>
              <a:t>2. low risk of infection</a:t>
            </a:r>
          </a:p>
          <a:p>
            <a:pPr marL="393192" lvl="1" indent="0">
              <a:buNone/>
            </a:pPr>
            <a:endParaRPr lang="en-US" dirty="0" smtClean="0"/>
          </a:p>
        </p:txBody>
      </p:sp>
      <p:sp>
        <p:nvSpPr>
          <p:cNvPr id="4" name="Date Placeholder 3"/>
          <p:cNvSpPr>
            <a:spLocks noGrp="1"/>
          </p:cNvSpPr>
          <p:nvPr>
            <p:ph type="dt" sz="half" idx="10"/>
          </p:nvPr>
        </p:nvSpPr>
        <p:spPr/>
        <p:txBody>
          <a:bodyPr/>
          <a:lstStyle/>
          <a:p>
            <a:fld id="{988F6842-BD6E-42D3-9B9D-7348458206EA}"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161</a:t>
            </a:fld>
            <a:endParaRPr lang="en-US"/>
          </a:p>
        </p:txBody>
      </p:sp>
    </p:spTree>
    <p:extLst>
      <p:ext uri="{BB962C8B-B14F-4D97-AF65-F5344CB8AC3E}">
        <p14:creationId xmlns:p14="http://schemas.microsoft.com/office/powerpoint/2010/main" val="353297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Femoral vein</a:t>
            </a:r>
            <a:endParaRPr lang="en-US" dirty="0"/>
          </a:p>
        </p:txBody>
      </p:sp>
      <p:sp>
        <p:nvSpPr>
          <p:cNvPr id="3" name="Content Placeholder 2"/>
          <p:cNvSpPr>
            <a:spLocks noGrp="1"/>
          </p:cNvSpPr>
          <p:nvPr>
            <p:ph idx="1"/>
          </p:nvPr>
        </p:nvSpPr>
        <p:spPr/>
        <p:txBody>
          <a:bodyPr/>
          <a:lstStyle/>
          <a:p>
            <a:r>
              <a:rPr lang="en-US" dirty="0" smtClean="0"/>
              <a:t>Ideal for bed bound/ immobile</a:t>
            </a:r>
          </a:p>
          <a:p>
            <a:r>
              <a:rPr lang="en-US" dirty="0" smtClean="0"/>
              <a:t>Ideal for acute hemodialysis</a:t>
            </a:r>
          </a:p>
          <a:p>
            <a:r>
              <a:rPr lang="en-US" dirty="0" smtClean="0"/>
              <a:t>May be used for several weeks</a:t>
            </a:r>
          </a:p>
          <a:p>
            <a:r>
              <a:rPr lang="en-US" dirty="0" smtClean="0"/>
              <a:t>Risks – hematoma, high risk of infections, thrombosis </a:t>
            </a:r>
            <a:r>
              <a:rPr lang="en-US" dirty="0" err="1" smtClean="0"/>
              <a:t>etc</a:t>
            </a:r>
            <a:endParaRPr lang="en-US" dirty="0"/>
          </a:p>
        </p:txBody>
      </p:sp>
      <p:sp>
        <p:nvSpPr>
          <p:cNvPr id="4" name="Date Placeholder 3"/>
          <p:cNvSpPr>
            <a:spLocks noGrp="1"/>
          </p:cNvSpPr>
          <p:nvPr>
            <p:ph type="dt" sz="half" idx="10"/>
          </p:nvPr>
        </p:nvSpPr>
        <p:spPr/>
        <p:txBody>
          <a:bodyPr/>
          <a:lstStyle/>
          <a:p>
            <a:fld id="{BC21A64E-0A8B-40BC-8605-E13ED7738630}"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162</a:t>
            </a:fld>
            <a:endParaRPr lang="en-US"/>
          </a:p>
        </p:txBody>
      </p:sp>
    </p:spTree>
    <p:extLst>
      <p:ext uri="{BB962C8B-B14F-4D97-AF65-F5344CB8AC3E}">
        <p14:creationId xmlns:p14="http://schemas.microsoft.com/office/powerpoint/2010/main" val="1602364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vascular access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Fistula (</a:t>
            </a:r>
            <a:r>
              <a:rPr lang="en-US" dirty="0" err="1" smtClean="0"/>
              <a:t>arteriovenous</a:t>
            </a:r>
            <a:r>
              <a:rPr lang="en-US" dirty="0" smtClean="0"/>
              <a:t> fistula):</a:t>
            </a:r>
          </a:p>
          <a:p>
            <a:pPr marL="0" indent="0">
              <a:buNone/>
            </a:pPr>
            <a:r>
              <a:rPr lang="en-US" dirty="0"/>
              <a:t> </a:t>
            </a:r>
            <a:r>
              <a:rPr lang="en-US" dirty="0" smtClean="0"/>
              <a:t>formed by anastomosing an artery  and a vein subcutaneously usually in the forearm</a:t>
            </a:r>
          </a:p>
          <a:p>
            <a:pPr marL="0" indent="0">
              <a:buNone/>
            </a:pPr>
            <a:endParaRPr lang="en-US" dirty="0"/>
          </a:p>
          <a:p>
            <a:pPr marL="0" indent="0">
              <a:buNone/>
            </a:pPr>
            <a:r>
              <a:rPr lang="en-US" dirty="0" smtClean="0"/>
              <a:t>Matures over several months by venous dilatation and thickening of veins wall(</a:t>
            </a:r>
            <a:r>
              <a:rPr lang="en-US" dirty="0" err="1" smtClean="0"/>
              <a:t>arterialisation</a:t>
            </a:r>
            <a:r>
              <a:rPr lang="en-US" dirty="0" smtClean="0"/>
              <a:t>)– thus must be constructed well in advance of need</a:t>
            </a:r>
          </a:p>
          <a:p>
            <a:pPr marL="0" indent="0">
              <a:buNone/>
            </a:pPr>
            <a:r>
              <a:rPr lang="en-US" dirty="0" smtClean="0"/>
              <a:t>Post op teachings</a:t>
            </a:r>
          </a:p>
          <a:p>
            <a:pPr marL="0" indent="0">
              <a:buNone/>
            </a:pPr>
            <a:r>
              <a:rPr lang="en-US" dirty="0"/>
              <a:t>	</a:t>
            </a:r>
            <a:r>
              <a:rPr lang="en-US" dirty="0" smtClean="0"/>
              <a:t>press on small ball in intervals, after maturation X BP, X lifting heavy loads &amp; should always be pulsating.</a:t>
            </a:r>
            <a:endParaRPr lang="en-US" dirty="0"/>
          </a:p>
        </p:txBody>
      </p:sp>
      <p:sp>
        <p:nvSpPr>
          <p:cNvPr id="4" name="Date Placeholder 3"/>
          <p:cNvSpPr>
            <a:spLocks noGrp="1"/>
          </p:cNvSpPr>
          <p:nvPr>
            <p:ph type="dt" sz="half" idx="10"/>
          </p:nvPr>
        </p:nvSpPr>
        <p:spPr/>
        <p:txBody>
          <a:bodyPr/>
          <a:lstStyle/>
          <a:p>
            <a:fld id="{69E8D953-1926-4A2C-B12E-51C250ACEC47}"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163</a:t>
            </a:fld>
            <a:endParaRPr lang="en-US"/>
          </a:p>
        </p:txBody>
      </p:sp>
    </p:spTree>
    <p:extLst>
      <p:ext uri="{BB962C8B-B14F-4D97-AF65-F5344CB8AC3E}">
        <p14:creationId xmlns:p14="http://schemas.microsoft.com/office/powerpoint/2010/main" val="2263778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 fistula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Risks</a:t>
            </a:r>
          </a:p>
          <a:p>
            <a:pPr lvl="1"/>
            <a:r>
              <a:rPr lang="en-US" dirty="0" smtClean="0"/>
              <a:t>Aneurysms</a:t>
            </a:r>
          </a:p>
          <a:p>
            <a:pPr lvl="1"/>
            <a:r>
              <a:rPr lang="en-US" dirty="0" smtClean="0"/>
              <a:t>Steal syndrome</a:t>
            </a:r>
          </a:p>
          <a:p>
            <a:pPr marL="393192" lvl="1" indent="0">
              <a:buNone/>
            </a:pPr>
            <a:r>
              <a:rPr lang="en-US" dirty="0" smtClean="0"/>
              <a:t>Advantages:</a:t>
            </a:r>
          </a:p>
          <a:p>
            <a:pPr marL="393192" lvl="1" indent="0">
              <a:buNone/>
            </a:pPr>
            <a:r>
              <a:rPr lang="en-US" dirty="0"/>
              <a:t>	</a:t>
            </a:r>
            <a:r>
              <a:rPr lang="en-US" dirty="0" smtClean="0"/>
              <a:t>lower infection rates(no foreign body material involved in their formation).</a:t>
            </a:r>
          </a:p>
          <a:p>
            <a:pPr marL="393192" lvl="1" indent="0">
              <a:buNone/>
            </a:pPr>
            <a:r>
              <a:rPr lang="en-US" dirty="0"/>
              <a:t>	</a:t>
            </a:r>
            <a:r>
              <a:rPr lang="en-US" dirty="0" smtClean="0"/>
              <a:t>higher blood flow rates</a:t>
            </a:r>
          </a:p>
          <a:p>
            <a:pPr marL="393192" lvl="1" indent="0">
              <a:buNone/>
            </a:pPr>
            <a:r>
              <a:rPr lang="en-US" dirty="0"/>
              <a:t>	</a:t>
            </a:r>
            <a:r>
              <a:rPr lang="en-US" dirty="0" smtClean="0"/>
              <a:t>more effective dialysis.</a:t>
            </a:r>
          </a:p>
          <a:p>
            <a:pPr marL="393192" lvl="1" indent="0">
              <a:buNone/>
            </a:pPr>
            <a:r>
              <a:rPr lang="en-US" dirty="0"/>
              <a:t>	</a:t>
            </a:r>
            <a:r>
              <a:rPr lang="en-US" dirty="0" smtClean="0"/>
              <a:t>lower incidence of thrombosis</a:t>
            </a:r>
          </a:p>
          <a:p>
            <a:pPr marL="393192" lvl="1" indent="0">
              <a:buNone/>
            </a:pPr>
            <a:r>
              <a:rPr lang="en-US" dirty="0"/>
              <a:t>	</a:t>
            </a:r>
            <a:r>
              <a:rPr lang="en-US" dirty="0" smtClean="0"/>
              <a:t>better access patency and survival</a:t>
            </a:r>
            <a:r>
              <a:rPr lang="en-US" dirty="0"/>
              <a:t>	</a:t>
            </a:r>
          </a:p>
        </p:txBody>
      </p:sp>
      <p:sp>
        <p:nvSpPr>
          <p:cNvPr id="4" name="Date Placeholder 3"/>
          <p:cNvSpPr>
            <a:spLocks noGrp="1"/>
          </p:cNvSpPr>
          <p:nvPr>
            <p:ph type="dt" sz="half" idx="10"/>
          </p:nvPr>
        </p:nvSpPr>
        <p:spPr/>
        <p:txBody>
          <a:bodyPr/>
          <a:lstStyle/>
          <a:p>
            <a:fld id="{494306F0-028D-4FFB-9D30-30247D7EFE22}"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164</a:t>
            </a:fld>
            <a:endParaRPr lang="en-US"/>
          </a:p>
        </p:txBody>
      </p:sp>
    </p:spTree>
    <p:extLst>
      <p:ext uri="{BB962C8B-B14F-4D97-AF65-F5344CB8AC3E}">
        <p14:creationId xmlns:p14="http://schemas.microsoft.com/office/powerpoint/2010/main" val="2883687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 graft</a:t>
            </a:r>
            <a:endParaRPr lang="en-US" dirty="0"/>
          </a:p>
        </p:txBody>
      </p:sp>
      <p:sp>
        <p:nvSpPr>
          <p:cNvPr id="3" name="Content Placeholder 2"/>
          <p:cNvSpPr>
            <a:spLocks noGrp="1"/>
          </p:cNvSpPr>
          <p:nvPr>
            <p:ph idx="1"/>
          </p:nvPr>
        </p:nvSpPr>
        <p:spPr/>
        <p:txBody>
          <a:bodyPr/>
          <a:lstStyle/>
          <a:p>
            <a:r>
              <a:rPr lang="en-US" dirty="0" smtClean="0"/>
              <a:t>Risks</a:t>
            </a:r>
          </a:p>
          <a:p>
            <a:pPr lvl="1"/>
            <a:r>
              <a:rPr lang="en-US" dirty="0" smtClean="0"/>
              <a:t>High risk to develop narrowing</a:t>
            </a:r>
          </a:p>
          <a:p>
            <a:pPr lvl="1"/>
            <a:r>
              <a:rPr lang="en-US" dirty="0" smtClean="0"/>
              <a:t>Narrowing often leads to clotting and thrombosis</a:t>
            </a:r>
          </a:p>
          <a:p>
            <a:pPr lvl="1"/>
            <a:r>
              <a:rPr lang="en-US" dirty="0" smtClean="0"/>
              <a:t>High risk for infection</a:t>
            </a:r>
            <a:endParaRPr lang="en-US" dirty="0"/>
          </a:p>
        </p:txBody>
      </p:sp>
      <p:sp>
        <p:nvSpPr>
          <p:cNvPr id="4" name="Date Placeholder 3"/>
          <p:cNvSpPr>
            <a:spLocks noGrp="1"/>
          </p:cNvSpPr>
          <p:nvPr>
            <p:ph type="dt" sz="half" idx="10"/>
          </p:nvPr>
        </p:nvSpPr>
        <p:spPr/>
        <p:txBody>
          <a:bodyPr/>
          <a:lstStyle/>
          <a:p>
            <a:fld id="{86AF90E7-77B0-402E-90BE-27D99C386444}"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165</a:t>
            </a:fld>
            <a:endParaRPr lang="en-US"/>
          </a:p>
        </p:txBody>
      </p:sp>
    </p:spTree>
    <p:extLst>
      <p:ext uri="{BB962C8B-B14F-4D97-AF65-F5344CB8AC3E}">
        <p14:creationId xmlns:p14="http://schemas.microsoft.com/office/powerpoint/2010/main" val="3379782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  for AVF</a:t>
            </a:r>
            <a:endParaRPr lang="en-US" dirty="0"/>
          </a:p>
        </p:txBody>
      </p:sp>
      <p:sp>
        <p:nvSpPr>
          <p:cNvPr id="3" name="Content Placeholder 2"/>
          <p:cNvSpPr>
            <a:spLocks noGrp="1"/>
          </p:cNvSpPr>
          <p:nvPr>
            <p:ph idx="1"/>
          </p:nvPr>
        </p:nvSpPr>
        <p:spPr/>
        <p:txBody>
          <a:bodyPr/>
          <a:lstStyle/>
          <a:p>
            <a:r>
              <a:rPr lang="en-US" dirty="0" smtClean="0"/>
              <a:t>Oder of preference</a:t>
            </a:r>
          </a:p>
          <a:p>
            <a:pPr lvl="1"/>
            <a:r>
              <a:rPr lang="en-US" dirty="0" smtClean="0"/>
              <a:t>Radio-cephalic (wrist)</a:t>
            </a:r>
          </a:p>
          <a:p>
            <a:pPr lvl="1"/>
            <a:r>
              <a:rPr lang="en-US" dirty="0" err="1" smtClean="0"/>
              <a:t>Brachio</a:t>
            </a:r>
            <a:r>
              <a:rPr lang="en-US" dirty="0" smtClean="0"/>
              <a:t>-cephalic (elbow)</a:t>
            </a:r>
          </a:p>
          <a:p>
            <a:pPr lvl="1"/>
            <a:r>
              <a:rPr lang="en-US" dirty="0" err="1" smtClean="0"/>
              <a:t>Brachiol</a:t>
            </a:r>
            <a:r>
              <a:rPr lang="en-US" dirty="0" smtClean="0"/>
              <a:t> </a:t>
            </a:r>
            <a:r>
              <a:rPr lang="en-US" dirty="0" err="1" smtClean="0"/>
              <a:t>basilic</a:t>
            </a:r>
            <a:r>
              <a:rPr lang="en-US" dirty="0" smtClean="0"/>
              <a:t> transposition</a:t>
            </a:r>
            <a:endParaRPr lang="en-US" dirty="0"/>
          </a:p>
        </p:txBody>
      </p:sp>
      <p:sp>
        <p:nvSpPr>
          <p:cNvPr id="4" name="Date Placeholder 3"/>
          <p:cNvSpPr>
            <a:spLocks noGrp="1"/>
          </p:cNvSpPr>
          <p:nvPr>
            <p:ph type="dt" sz="half" idx="10"/>
          </p:nvPr>
        </p:nvSpPr>
        <p:spPr/>
        <p:txBody>
          <a:bodyPr/>
          <a:lstStyle/>
          <a:p>
            <a:fld id="{61F3F79E-AFBC-4802-9EF6-FC761C248CBD}"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166</a:t>
            </a:fld>
            <a:endParaRPr lang="en-US"/>
          </a:p>
        </p:txBody>
      </p:sp>
    </p:spTree>
    <p:extLst>
      <p:ext uri="{BB962C8B-B14F-4D97-AF65-F5344CB8AC3E}">
        <p14:creationId xmlns:p14="http://schemas.microsoft.com/office/powerpoint/2010/main" val="965744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timing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dialysis session: should not be too long. 2hrs optimum. Should not remove </a:t>
            </a:r>
            <a:r>
              <a:rPr lang="en-US" dirty="0" err="1" smtClean="0"/>
              <a:t>uraemic</a:t>
            </a:r>
            <a:r>
              <a:rPr lang="en-US" dirty="0" smtClean="0"/>
              <a:t> toxins &gt;30%</a:t>
            </a:r>
          </a:p>
          <a:p>
            <a:endParaRPr lang="en-US" dirty="0"/>
          </a:p>
          <a:p>
            <a:r>
              <a:rPr lang="en-US" dirty="0" smtClean="0"/>
              <a:t>Due to complications arising with rapid clearance of </a:t>
            </a:r>
            <a:r>
              <a:rPr lang="en-US" dirty="0" err="1" smtClean="0"/>
              <a:t>uraemia</a:t>
            </a:r>
            <a:r>
              <a:rPr lang="en-US" dirty="0" smtClean="0"/>
              <a:t> toxins ( dialysis </a:t>
            </a:r>
            <a:r>
              <a:rPr lang="en-US" dirty="0" err="1" smtClean="0"/>
              <a:t>disequlibrium</a:t>
            </a:r>
            <a:r>
              <a:rPr lang="en-US" dirty="0" smtClean="0"/>
              <a:t> syndrome)</a:t>
            </a:r>
          </a:p>
          <a:p>
            <a:endParaRPr lang="en-US" dirty="0"/>
          </a:p>
          <a:p>
            <a:r>
              <a:rPr lang="en-US" dirty="0" smtClean="0"/>
              <a:t>2</a:t>
            </a:r>
            <a:r>
              <a:rPr lang="en-US" baseline="30000" dirty="0" smtClean="0"/>
              <a:t>nd</a:t>
            </a:r>
            <a:r>
              <a:rPr lang="en-US" dirty="0" smtClean="0"/>
              <a:t> session should be 3hrs and subsequent 3-4 </a:t>
            </a:r>
            <a:r>
              <a:rPr lang="en-US" dirty="0" err="1" smtClean="0"/>
              <a:t>hrs</a:t>
            </a:r>
            <a:endParaRPr lang="en-US" dirty="0"/>
          </a:p>
        </p:txBody>
      </p:sp>
      <p:sp>
        <p:nvSpPr>
          <p:cNvPr id="4" name="Date Placeholder 3"/>
          <p:cNvSpPr>
            <a:spLocks noGrp="1"/>
          </p:cNvSpPr>
          <p:nvPr>
            <p:ph type="dt" sz="half" idx="10"/>
          </p:nvPr>
        </p:nvSpPr>
        <p:spPr/>
        <p:txBody>
          <a:bodyPr/>
          <a:lstStyle/>
          <a:p>
            <a:fld id="{EC5A33B1-DE47-4A77-BC53-0076D25B5E6F}"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167</a:t>
            </a:fld>
            <a:endParaRPr lang="en-US"/>
          </a:p>
        </p:txBody>
      </p:sp>
    </p:spTree>
    <p:extLst>
      <p:ext uri="{BB962C8B-B14F-4D97-AF65-F5344CB8AC3E}">
        <p14:creationId xmlns:p14="http://schemas.microsoft.com/office/powerpoint/2010/main" val="1070187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of dialysis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Hypotension</a:t>
            </a:r>
          </a:p>
          <a:p>
            <a:r>
              <a:rPr lang="en-US" dirty="0" smtClean="0"/>
              <a:t>Cramps</a:t>
            </a:r>
          </a:p>
          <a:p>
            <a:r>
              <a:rPr lang="en-US" dirty="0" smtClean="0"/>
              <a:t>Chest pains</a:t>
            </a:r>
          </a:p>
          <a:p>
            <a:r>
              <a:rPr lang="en-US" dirty="0" smtClean="0"/>
              <a:t>Air embolism</a:t>
            </a:r>
          </a:p>
          <a:p>
            <a:r>
              <a:rPr lang="en-US" dirty="0" smtClean="0"/>
              <a:t>Hemolysis</a:t>
            </a:r>
          </a:p>
          <a:p>
            <a:r>
              <a:rPr lang="en-US" dirty="0" smtClean="0"/>
              <a:t>Nausea, vomiting and headaches</a:t>
            </a:r>
          </a:p>
          <a:p>
            <a:r>
              <a:rPr lang="en-US" dirty="0" smtClean="0"/>
              <a:t>Dialysis reaction</a:t>
            </a:r>
          </a:p>
          <a:p>
            <a:r>
              <a:rPr lang="en-US" dirty="0" smtClean="0"/>
              <a:t>Dialysis disequilibrium syndrome</a:t>
            </a:r>
          </a:p>
          <a:p>
            <a:r>
              <a:rPr lang="en-US" dirty="0" smtClean="0"/>
              <a:t>Blood clotting</a:t>
            </a:r>
          </a:p>
          <a:p>
            <a:r>
              <a:rPr lang="en-US" dirty="0" err="1" smtClean="0"/>
              <a:t>Exanguination</a:t>
            </a:r>
            <a:r>
              <a:rPr lang="en-US" dirty="0" smtClean="0"/>
              <a:t> of blood</a:t>
            </a:r>
            <a:endParaRPr lang="en-US" dirty="0"/>
          </a:p>
        </p:txBody>
      </p:sp>
      <p:sp>
        <p:nvSpPr>
          <p:cNvPr id="4" name="Date Placeholder 3"/>
          <p:cNvSpPr>
            <a:spLocks noGrp="1"/>
          </p:cNvSpPr>
          <p:nvPr>
            <p:ph type="dt" sz="half" idx="10"/>
          </p:nvPr>
        </p:nvSpPr>
        <p:spPr/>
        <p:txBody>
          <a:bodyPr/>
          <a:lstStyle/>
          <a:p>
            <a:fld id="{81AA8334-D6B8-45FA-B872-6FD03D3256DC}"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168</a:t>
            </a:fld>
            <a:endParaRPr lang="en-US"/>
          </a:p>
        </p:txBody>
      </p:sp>
    </p:spTree>
    <p:extLst>
      <p:ext uri="{BB962C8B-B14F-4D97-AF65-F5344CB8AC3E}">
        <p14:creationId xmlns:p14="http://schemas.microsoft.com/office/powerpoint/2010/main" val="92584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Peritoneal Dialysis</a:t>
            </a:r>
          </a:p>
        </p:txBody>
      </p:sp>
      <p:sp>
        <p:nvSpPr>
          <p:cNvPr id="279555" name="Rectangle 3"/>
          <p:cNvSpPr>
            <a:spLocks noGrp="1" noChangeArrowheads="1"/>
          </p:cNvSpPr>
          <p:nvPr>
            <p:ph idx="1"/>
          </p:nvPr>
        </p:nvSpPr>
        <p:spPr/>
        <p:txBody>
          <a:bodyPr/>
          <a:lstStyle/>
          <a:p>
            <a:r>
              <a:rPr lang="en-US"/>
              <a:t>Peritoneal access is obtained by inserting a catheter through the anterior wall</a:t>
            </a:r>
          </a:p>
          <a:p>
            <a:r>
              <a:rPr lang="en-US"/>
              <a:t>Technique for catheter placement varies</a:t>
            </a:r>
          </a:p>
          <a:p>
            <a:r>
              <a:rPr lang="en-US"/>
              <a:t>Usually done via surgery </a:t>
            </a:r>
          </a:p>
        </p:txBody>
      </p:sp>
      <p:sp>
        <p:nvSpPr>
          <p:cNvPr id="2" name="Date Placeholder 1"/>
          <p:cNvSpPr>
            <a:spLocks noGrp="1"/>
          </p:cNvSpPr>
          <p:nvPr>
            <p:ph type="dt" sz="half" idx="10"/>
          </p:nvPr>
        </p:nvSpPr>
        <p:spPr/>
        <p:txBody>
          <a:bodyPr/>
          <a:lstStyle/>
          <a:p>
            <a:fld id="{FC7E9CD2-241E-4221-AF06-A530A48575F0}"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169</a:t>
            </a:fld>
            <a:endParaRPr lang="en-US"/>
          </a:p>
        </p:txBody>
      </p:sp>
    </p:spTree>
    <p:extLst>
      <p:ext uri="{BB962C8B-B14F-4D97-AF65-F5344CB8AC3E}">
        <p14:creationId xmlns:p14="http://schemas.microsoft.com/office/powerpoint/2010/main" val="3486800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sz="2200" i="1" dirty="0">
                <a:latin typeface="Arial"/>
                <a:cs typeface="Arial"/>
              </a:rPr>
              <a:t>The volume of blood filtered per minute is the </a:t>
            </a:r>
            <a:r>
              <a:rPr lang="en-US" sz="2200" b="1" i="1" dirty="0">
                <a:latin typeface="Arial"/>
                <a:cs typeface="Arial"/>
              </a:rPr>
              <a:t>glomerular filtration rate (GFR)</a:t>
            </a:r>
            <a:r>
              <a:rPr lang="en-US" sz="2200" i="1" dirty="0">
                <a:latin typeface="Arial"/>
                <a:cs typeface="Arial"/>
              </a:rPr>
              <a:t>, and its determination is essential in evaluating renal function. </a:t>
            </a:r>
          </a:p>
          <a:p>
            <a:pPr marL="0" indent="0">
              <a:buNone/>
            </a:pPr>
            <a:endParaRPr lang="en-US" dirty="0"/>
          </a:p>
        </p:txBody>
      </p:sp>
      <p:sp>
        <p:nvSpPr>
          <p:cNvPr id="4" name="Date Placeholder 3"/>
          <p:cNvSpPr>
            <a:spLocks noGrp="1"/>
          </p:cNvSpPr>
          <p:nvPr>
            <p:ph type="dt" sz="half" idx="10"/>
          </p:nvPr>
        </p:nvSpPr>
        <p:spPr/>
        <p:txBody>
          <a:bodyPr/>
          <a:lstStyle/>
          <a:p>
            <a:fld id="{47FB1C2A-01E3-4313-B1A8-DD9B1D8408BE}"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17</a:t>
            </a:fld>
            <a:endParaRPr lang="en-US"/>
          </a:p>
        </p:txBody>
      </p:sp>
    </p:spTree>
    <p:extLst>
      <p:ext uri="{BB962C8B-B14F-4D97-AF65-F5344CB8AC3E}">
        <p14:creationId xmlns:p14="http://schemas.microsoft.com/office/powerpoint/2010/main" val="174928156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t>Peritoneal Dialysis</a:t>
            </a:r>
          </a:p>
        </p:txBody>
      </p:sp>
      <p:sp>
        <p:nvSpPr>
          <p:cNvPr id="409603" name="Rectangle 3"/>
          <p:cNvSpPr>
            <a:spLocks noGrp="1" noChangeArrowheads="1"/>
          </p:cNvSpPr>
          <p:nvPr>
            <p:ph idx="1"/>
          </p:nvPr>
        </p:nvSpPr>
        <p:spPr/>
        <p:txBody>
          <a:bodyPr/>
          <a:lstStyle/>
          <a:p>
            <a:r>
              <a:rPr lang="en-US"/>
              <a:t>After catheter inserted, skin is cleaned with antiseptic solution and sterile dressing applied</a:t>
            </a:r>
          </a:p>
          <a:p>
            <a:r>
              <a:rPr lang="en-US"/>
              <a:t>Connected to sterile tubing system</a:t>
            </a:r>
          </a:p>
          <a:p>
            <a:r>
              <a:rPr lang="en-US"/>
              <a:t>Secured to abdomen with tape</a:t>
            </a:r>
          </a:p>
          <a:p>
            <a:r>
              <a:rPr lang="en-US"/>
              <a:t>Catheter irrigated immediately</a:t>
            </a:r>
          </a:p>
        </p:txBody>
      </p:sp>
      <p:sp>
        <p:nvSpPr>
          <p:cNvPr id="2" name="Date Placeholder 1"/>
          <p:cNvSpPr>
            <a:spLocks noGrp="1"/>
          </p:cNvSpPr>
          <p:nvPr>
            <p:ph type="dt" sz="half" idx="10"/>
          </p:nvPr>
        </p:nvSpPr>
        <p:spPr/>
        <p:txBody>
          <a:bodyPr/>
          <a:lstStyle/>
          <a:p>
            <a:fld id="{4450E1C1-5AE1-44CF-A508-F5784BBD7FB0}"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170</a:t>
            </a:fld>
            <a:endParaRPr lang="en-US"/>
          </a:p>
        </p:txBody>
      </p:sp>
    </p:spTree>
    <p:extLst>
      <p:ext uri="{BB962C8B-B14F-4D97-AF65-F5344CB8AC3E}">
        <p14:creationId xmlns:p14="http://schemas.microsoft.com/office/powerpoint/2010/main" val="3051202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t>Peritoneal Dialysis</a:t>
            </a:r>
          </a:p>
        </p:txBody>
      </p:sp>
      <p:sp>
        <p:nvSpPr>
          <p:cNvPr id="410627" name="Rectangle 3"/>
          <p:cNvSpPr>
            <a:spLocks noGrp="1" noChangeArrowheads="1"/>
          </p:cNvSpPr>
          <p:nvPr>
            <p:ph idx="1"/>
          </p:nvPr>
        </p:nvSpPr>
        <p:spPr/>
        <p:txBody>
          <a:bodyPr/>
          <a:lstStyle/>
          <a:p>
            <a:r>
              <a:rPr lang="en-US"/>
              <a:t>Waiting period of 7 to 14 days preferable</a:t>
            </a:r>
          </a:p>
          <a:p>
            <a:r>
              <a:rPr lang="en-US"/>
              <a:t>2 to 4 weeks after implantation, </a:t>
            </a:r>
            <a:br>
              <a:rPr lang="en-US"/>
            </a:br>
            <a:r>
              <a:rPr lang="en-US"/>
              <a:t>exit site should be clean, dry, and free of redness/tenderness</a:t>
            </a:r>
          </a:p>
          <a:p>
            <a:r>
              <a:rPr lang="en-US"/>
              <a:t>Once site healed patient may </a:t>
            </a:r>
            <a:br>
              <a:rPr lang="en-US"/>
            </a:br>
            <a:r>
              <a:rPr lang="en-US"/>
              <a:t>shower and pat dry</a:t>
            </a:r>
          </a:p>
        </p:txBody>
      </p:sp>
      <p:sp>
        <p:nvSpPr>
          <p:cNvPr id="2" name="Date Placeholder 1"/>
          <p:cNvSpPr>
            <a:spLocks noGrp="1"/>
          </p:cNvSpPr>
          <p:nvPr>
            <p:ph type="dt" sz="half" idx="10"/>
          </p:nvPr>
        </p:nvSpPr>
        <p:spPr/>
        <p:txBody>
          <a:bodyPr/>
          <a:lstStyle/>
          <a:p>
            <a:fld id="{22095738-6689-49E0-B4CF-8385646C9926}"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171</a:t>
            </a:fld>
            <a:endParaRPr lang="en-US"/>
          </a:p>
        </p:txBody>
      </p:sp>
    </p:spTree>
    <p:extLst>
      <p:ext uri="{BB962C8B-B14F-4D97-AF65-F5344CB8AC3E}">
        <p14:creationId xmlns:p14="http://schemas.microsoft.com/office/powerpoint/2010/main" val="751348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Tenckhoff Catheter </a:t>
            </a:r>
          </a:p>
        </p:txBody>
      </p:sp>
      <p:pic>
        <p:nvPicPr>
          <p:cNvPr id="280580" name="Picture 4" descr="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81201"/>
            <a:ext cx="5202237"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81" name="Text Box 5"/>
          <p:cNvSpPr txBox="1">
            <a:spLocks noChangeArrowheads="1"/>
          </p:cNvSpPr>
          <p:nvPr/>
        </p:nvSpPr>
        <p:spPr bwMode="auto">
          <a:xfrm>
            <a:off x="7696200" y="5805489"/>
            <a:ext cx="10668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atin typeface="Times New Roman" pitchFamily="18" charset="0"/>
              </a:rPr>
              <a:t>Fig. 47-8</a:t>
            </a:r>
          </a:p>
        </p:txBody>
      </p:sp>
      <p:sp>
        <p:nvSpPr>
          <p:cNvPr id="2" name="Date Placeholder 1"/>
          <p:cNvSpPr>
            <a:spLocks noGrp="1"/>
          </p:cNvSpPr>
          <p:nvPr>
            <p:ph type="dt" sz="half" idx="10"/>
          </p:nvPr>
        </p:nvSpPr>
        <p:spPr/>
        <p:txBody>
          <a:bodyPr/>
          <a:lstStyle/>
          <a:p>
            <a:fld id="{04233A81-79AF-4B5E-A7E3-7D247A49C300}"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172</a:t>
            </a:fld>
            <a:endParaRPr lang="en-US"/>
          </a:p>
        </p:txBody>
      </p:sp>
    </p:spTree>
    <p:extLst>
      <p:ext uri="{BB962C8B-B14F-4D97-AF65-F5344CB8AC3E}">
        <p14:creationId xmlns:p14="http://schemas.microsoft.com/office/powerpoint/2010/main" val="384357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3156" name="Picture 4" descr="04700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60500"/>
            <a:ext cx="3733800" cy="2141538"/>
          </a:xfrm>
          <a:prstGeom prst="rect">
            <a:avLst/>
          </a:prstGeom>
          <a:noFill/>
          <a:extLst>
            <a:ext uri="{909E8E84-426E-40DD-AFC4-6F175D3DCCD1}">
              <a14:hiddenFill xmlns:a14="http://schemas.microsoft.com/office/drawing/2010/main">
                <a:solidFill>
                  <a:srgbClr val="FFFFFF"/>
                </a:solidFill>
              </a14:hiddenFill>
            </a:ext>
          </a:extLst>
        </p:spPr>
      </p:pic>
      <p:pic>
        <p:nvPicPr>
          <p:cNvPr id="433157" name="Picture 5" descr="047009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47800"/>
            <a:ext cx="3886200" cy="2154238"/>
          </a:xfrm>
          <a:prstGeom prst="rect">
            <a:avLst/>
          </a:prstGeom>
          <a:noFill/>
          <a:extLst>
            <a:ext uri="{909E8E84-426E-40DD-AFC4-6F175D3DCCD1}">
              <a14:hiddenFill xmlns:a14="http://schemas.microsoft.com/office/drawing/2010/main">
                <a:solidFill>
                  <a:srgbClr val="FFFFFF"/>
                </a:solidFill>
              </a14:hiddenFill>
            </a:ext>
          </a:extLst>
        </p:spPr>
      </p:pic>
      <p:pic>
        <p:nvPicPr>
          <p:cNvPr id="433158" name="Picture 6" descr="047009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678238"/>
            <a:ext cx="3886200" cy="2297112"/>
          </a:xfrm>
          <a:prstGeom prst="rect">
            <a:avLst/>
          </a:prstGeom>
          <a:noFill/>
          <a:extLst>
            <a:ext uri="{909E8E84-426E-40DD-AFC4-6F175D3DCCD1}">
              <a14:hiddenFill xmlns:a14="http://schemas.microsoft.com/office/drawing/2010/main">
                <a:solidFill>
                  <a:srgbClr val="FFFFFF"/>
                </a:solidFill>
              </a14:hiddenFill>
            </a:ext>
          </a:extLst>
        </p:spPr>
      </p:pic>
      <p:pic>
        <p:nvPicPr>
          <p:cNvPr id="433159" name="Picture 7" descr="0470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678238"/>
            <a:ext cx="3581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33163" name="Text Box 11"/>
          <p:cNvSpPr txBox="1">
            <a:spLocks noChangeArrowheads="1"/>
          </p:cNvSpPr>
          <p:nvPr/>
        </p:nvSpPr>
        <p:spPr bwMode="auto">
          <a:xfrm>
            <a:off x="5638800" y="6019801"/>
            <a:ext cx="2667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atin typeface="Times New Roman" pitchFamily="18" charset="0"/>
              </a:rPr>
              <a:t>Fig. 47-9 and Fig. 47-10</a:t>
            </a:r>
          </a:p>
        </p:txBody>
      </p:sp>
      <p:sp>
        <p:nvSpPr>
          <p:cNvPr id="2" name="Date Placeholder 1"/>
          <p:cNvSpPr>
            <a:spLocks noGrp="1"/>
          </p:cNvSpPr>
          <p:nvPr>
            <p:ph type="dt" sz="half" idx="10"/>
          </p:nvPr>
        </p:nvSpPr>
        <p:spPr/>
        <p:txBody>
          <a:bodyPr/>
          <a:lstStyle/>
          <a:p>
            <a:fld id="{1D073F88-E598-436B-8842-29409A18D2B9}"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173</a:t>
            </a:fld>
            <a:endParaRPr lang="en-US"/>
          </a:p>
        </p:txBody>
      </p:sp>
    </p:spTree>
    <p:extLst>
      <p:ext uri="{BB962C8B-B14F-4D97-AF65-F5344CB8AC3E}">
        <p14:creationId xmlns:p14="http://schemas.microsoft.com/office/powerpoint/2010/main" val="3813290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990000"/>
                </a:solidFill>
              </a:rPr>
              <a:t>Dialysis Solutions and Cycles</a:t>
            </a:r>
            <a:endParaRPr lang="en-US">
              <a:solidFill>
                <a:srgbClr val="990000"/>
              </a:solidFill>
            </a:endParaRPr>
          </a:p>
        </p:txBody>
      </p:sp>
      <p:sp>
        <p:nvSpPr>
          <p:cNvPr id="281603" name="Rectangle 3"/>
          <p:cNvSpPr>
            <a:spLocks noGrp="1" noChangeArrowheads="1"/>
          </p:cNvSpPr>
          <p:nvPr>
            <p:ph idx="1"/>
          </p:nvPr>
        </p:nvSpPr>
        <p:spPr/>
        <p:txBody>
          <a:bodyPr/>
          <a:lstStyle/>
          <a:p>
            <a:r>
              <a:rPr lang="en-US" b="1"/>
              <a:t>Available in 1- or 2-L plastic bags with glucose concentrations of 1.5%, 2.5%, and 4.25%</a:t>
            </a:r>
          </a:p>
          <a:p>
            <a:r>
              <a:rPr lang="en-US" b="1"/>
              <a:t>Electrolyte composition similar to plasma</a:t>
            </a:r>
          </a:p>
          <a:p>
            <a:r>
              <a:rPr lang="en-US" b="1"/>
              <a:t>Solution warmed to body temperature</a:t>
            </a:r>
          </a:p>
        </p:txBody>
      </p:sp>
      <p:sp>
        <p:nvSpPr>
          <p:cNvPr id="2" name="Date Placeholder 1"/>
          <p:cNvSpPr>
            <a:spLocks noGrp="1"/>
          </p:cNvSpPr>
          <p:nvPr>
            <p:ph type="dt" sz="half" idx="10"/>
          </p:nvPr>
        </p:nvSpPr>
        <p:spPr/>
        <p:txBody>
          <a:bodyPr/>
          <a:lstStyle/>
          <a:p>
            <a:fld id="{4E37B110-D19C-4BCB-82F2-07426E8120FF}"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174</a:t>
            </a:fld>
            <a:endParaRPr lang="en-US"/>
          </a:p>
        </p:txBody>
      </p:sp>
    </p:spTree>
    <p:extLst>
      <p:ext uri="{BB962C8B-B14F-4D97-AF65-F5344CB8AC3E}">
        <p14:creationId xmlns:p14="http://schemas.microsoft.com/office/powerpoint/2010/main" val="553470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0" y="-68263"/>
            <a:ext cx="9144000" cy="1431926"/>
          </a:xfrm>
        </p:spPr>
        <p:txBody>
          <a:bodyPr>
            <a:normAutofit fontScale="90000"/>
          </a:bodyPr>
          <a:lstStyle/>
          <a:p>
            <a:r>
              <a:rPr lang="en-US" b="1"/>
              <a:t>Peritoneal Dialysis</a:t>
            </a:r>
            <a:br>
              <a:rPr lang="en-US" b="1"/>
            </a:br>
            <a:r>
              <a:rPr lang="en-US" b="1" i="1">
                <a:solidFill>
                  <a:srgbClr val="990000"/>
                </a:solidFill>
              </a:rPr>
              <a:t>Dialysis Solutions and Cycles</a:t>
            </a:r>
            <a:endParaRPr lang="en-US" b="1">
              <a:solidFill>
                <a:srgbClr val="990000"/>
              </a:solidFill>
            </a:endParaRPr>
          </a:p>
        </p:txBody>
      </p:sp>
      <p:sp>
        <p:nvSpPr>
          <p:cNvPr id="282627" name="Rectangle 3"/>
          <p:cNvSpPr>
            <a:spLocks noGrp="1" noChangeArrowheads="1"/>
          </p:cNvSpPr>
          <p:nvPr>
            <p:ph idx="1"/>
          </p:nvPr>
        </p:nvSpPr>
        <p:spPr/>
        <p:txBody>
          <a:bodyPr/>
          <a:lstStyle/>
          <a:p>
            <a:r>
              <a:rPr lang="en-US" sz="3600" b="1"/>
              <a:t>Three phases of PD cycle</a:t>
            </a:r>
          </a:p>
          <a:p>
            <a:pPr lvl="1"/>
            <a:r>
              <a:rPr lang="en-US" sz="3600" b="1"/>
              <a:t>Called an exchange</a:t>
            </a:r>
          </a:p>
          <a:p>
            <a:pPr lvl="2"/>
            <a:r>
              <a:rPr lang="en-US" sz="3600" b="1"/>
              <a:t>Inflow (fill)</a:t>
            </a:r>
          </a:p>
          <a:p>
            <a:pPr lvl="2"/>
            <a:r>
              <a:rPr lang="en-US" sz="3600" b="1"/>
              <a:t>Dwell (equilibration)</a:t>
            </a:r>
          </a:p>
          <a:p>
            <a:pPr lvl="2"/>
            <a:r>
              <a:rPr lang="en-US" sz="3600" b="1"/>
              <a:t>Drain </a:t>
            </a:r>
          </a:p>
        </p:txBody>
      </p:sp>
      <p:sp>
        <p:nvSpPr>
          <p:cNvPr id="2" name="Date Placeholder 1"/>
          <p:cNvSpPr>
            <a:spLocks noGrp="1"/>
          </p:cNvSpPr>
          <p:nvPr>
            <p:ph type="dt" sz="half" idx="10"/>
          </p:nvPr>
        </p:nvSpPr>
        <p:spPr/>
        <p:txBody>
          <a:bodyPr/>
          <a:lstStyle/>
          <a:p>
            <a:fld id="{C9858A4C-1801-4B41-B32E-88570497AA59}"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175</a:t>
            </a:fld>
            <a:endParaRPr lang="en-US"/>
          </a:p>
        </p:txBody>
      </p:sp>
    </p:spTree>
    <p:extLst>
      <p:ext uri="{BB962C8B-B14F-4D97-AF65-F5344CB8AC3E}">
        <p14:creationId xmlns:p14="http://schemas.microsoft.com/office/powerpoint/2010/main" val="1242645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990000"/>
                </a:solidFill>
              </a:rPr>
              <a:t>Dialysis Solutions and Cycles</a:t>
            </a:r>
          </a:p>
        </p:txBody>
      </p:sp>
      <p:sp>
        <p:nvSpPr>
          <p:cNvPr id="411651" name="Rectangle 3"/>
          <p:cNvSpPr>
            <a:spLocks noGrp="1" noChangeArrowheads="1"/>
          </p:cNvSpPr>
          <p:nvPr>
            <p:ph idx="1"/>
          </p:nvPr>
        </p:nvSpPr>
        <p:spPr/>
        <p:txBody>
          <a:bodyPr/>
          <a:lstStyle/>
          <a:p>
            <a:r>
              <a:rPr lang="en-US"/>
              <a:t>Inflow</a:t>
            </a:r>
          </a:p>
          <a:p>
            <a:pPr lvl="1"/>
            <a:r>
              <a:rPr lang="en-US"/>
              <a:t>Prescribed amount of solution infused through established catheter over about 10 minutes</a:t>
            </a:r>
          </a:p>
          <a:p>
            <a:pPr lvl="1"/>
            <a:r>
              <a:rPr lang="en-US"/>
              <a:t>After solution infused, inflow clamp closed to prevent air from entering tubing</a:t>
            </a:r>
          </a:p>
        </p:txBody>
      </p:sp>
      <p:sp>
        <p:nvSpPr>
          <p:cNvPr id="2" name="Date Placeholder 1"/>
          <p:cNvSpPr>
            <a:spLocks noGrp="1"/>
          </p:cNvSpPr>
          <p:nvPr>
            <p:ph type="dt" sz="half" idx="10"/>
          </p:nvPr>
        </p:nvSpPr>
        <p:spPr/>
        <p:txBody>
          <a:bodyPr/>
          <a:lstStyle/>
          <a:p>
            <a:fld id="{2055EF15-F1A8-44C9-9A3F-3FD5A3FD5EA1}"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176</a:t>
            </a:fld>
            <a:endParaRPr lang="en-US"/>
          </a:p>
        </p:txBody>
      </p:sp>
    </p:spTree>
    <p:extLst>
      <p:ext uri="{BB962C8B-B14F-4D97-AF65-F5344CB8AC3E}">
        <p14:creationId xmlns:p14="http://schemas.microsoft.com/office/powerpoint/2010/main" val="977987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990000"/>
                </a:solidFill>
              </a:rPr>
              <a:t>Dialysis Solutions and Cycles</a:t>
            </a:r>
          </a:p>
        </p:txBody>
      </p:sp>
      <p:sp>
        <p:nvSpPr>
          <p:cNvPr id="412675" name="Rectangle 3"/>
          <p:cNvSpPr>
            <a:spLocks noGrp="1" noChangeArrowheads="1"/>
          </p:cNvSpPr>
          <p:nvPr>
            <p:ph idx="1"/>
          </p:nvPr>
        </p:nvSpPr>
        <p:spPr/>
        <p:txBody>
          <a:bodyPr>
            <a:normAutofit lnSpcReduction="10000"/>
          </a:bodyPr>
          <a:lstStyle/>
          <a:p>
            <a:r>
              <a:rPr lang="en-US" dirty="0"/>
              <a:t>Dwell</a:t>
            </a:r>
          </a:p>
          <a:p>
            <a:pPr lvl="1"/>
            <a:r>
              <a:rPr lang="en-US" dirty="0"/>
              <a:t>Diffusion and osmosis occur between patient’s blood and peritoneal cavity</a:t>
            </a:r>
          </a:p>
          <a:p>
            <a:pPr lvl="1"/>
            <a:r>
              <a:rPr lang="en-US" dirty="0"/>
              <a:t>Duration of time varies depending on </a:t>
            </a:r>
            <a:r>
              <a:rPr lang="en-US" dirty="0" smtClean="0"/>
              <a:t>method</a:t>
            </a:r>
          </a:p>
          <a:p>
            <a:r>
              <a:rPr lang="en-US" sz="2800" dirty="0"/>
              <a:t>The removal of excess water during peritoneal dialysis </a:t>
            </a:r>
            <a:r>
              <a:rPr lang="en-US" sz="2800" dirty="0" smtClean="0"/>
              <a:t>is achieved </a:t>
            </a:r>
            <a:r>
              <a:rPr lang="en-US" sz="2800" dirty="0"/>
              <a:t>by using a hypertonic dialysate with a high dextrose </a:t>
            </a:r>
            <a:r>
              <a:rPr lang="en-US" sz="2800" dirty="0" smtClean="0"/>
              <a:t>concentration that </a:t>
            </a:r>
            <a:r>
              <a:rPr lang="en-US" sz="2800" dirty="0"/>
              <a:t>creates an osmotic gradient. </a:t>
            </a:r>
            <a:endParaRPr lang="en-US" sz="2800" dirty="0" smtClean="0"/>
          </a:p>
          <a:p>
            <a:r>
              <a:rPr lang="en-US" sz="2800" smtClean="0"/>
              <a:t>Dextrose </a:t>
            </a:r>
            <a:r>
              <a:rPr lang="en-US" sz="2800"/>
              <a:t>solutions </a:t>
            </a:r>
            <a:r>
              <a:rPr lang="en-US" sz="2800" smtClean="0"/>
              <a:t>of 1.5</a:t>
            </a:r>
            <a:r>
              <a:rPr lang="en-US" sz="2800" dirty="0"/>
              <a:t>%, 2.5%, and 4.25% are available in several volumes</a:t>
            </a:r>
            <a:endParaRPr lang="en-US" dirty="0"/>
          </a:p>
          <a:p>
            <a:pPr lvl="1">
              <a:buFontTx/>
              <a:buNone/>
            </a:pPr>
            <a:endParaRPr lang="en-US" dirty="0"/>
          </a:p>
        </p:txBody>
      </p:sp>
      <p:sp>
        <p:nvSpPr>
          <p:cNvPr id="2" name="Date Placeholder 1"/>
          <p:cNvSpPr>
            <a:spLocks noGrp="1"/>
          </p:cNvSpPr>
          <p:nvPr>
            <p:ph type="dt" sz="half" idx="10"/>
          </p:nvPr>
        </p:nvSpPr>
        <p:spPr/>
        <p:txBody>
          <a:bodyPr/>
          <a:lstStyle/>
          <a:p>
            <a:fld id="{A2B7C58A-FCA7-40BF-9B48-AB33881ADAA2}"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177</a:t>
            </a:fld>
            <a:endParaRPr lang="en-US"/>
          </a:p>
        </p:txBody>
      </p:sp>
    </p:spTree>
    <p:extLst>
      <p:ext uri="{BB962C8B-B14F-4D97-AF65-F5344CB8AC3E}">
        <p14:creationId xmlns:p14="http://schemas.microsoft.com/office/powerpoint/2010/main" val="1583191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Grp="1" noChangeArrowheads="1"/>
          </p:cNvSpPr>
          <p:nvPr>
            <p:ph idx="1"/>
          </p:nvPr>
        </p:nvSpPr>
        <p:spPr>
          <a:xfrm>
            <a:off x="5781676" y="5207001"/>
            <a:ext cx="1533525" cy="423863"/>
          </a:xfrm>
        </p:spPr>
        <p:txBody>
          <a:bodyPr/>
          <a:lstStyle/>
          <a:p>
            <a:pPr>
              <a:buFontTx/>
              <a:buNone/>
            </a:pPr>
            <a:r>
              <a:rPr lang="en-US" sz="1800"/>
              <a:t>Fig. 47-12</a:t>
            </a:r>
          </a:p>
        </p:txBody>
      </p:sp>
      <p:pic>
        <p:nvPicPr>
          <p:cNvPr id="434180" name="Picture 4" descr="047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
            <a:ext cx="5943600" cy="6477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980E8B4F-DB8E-40E4-9A67-6B5C080B302D}"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178</a:t>
            </a:fld>
            <a:endParaRPr lang="en-US"/>
          </a:p>
        </p:txBody>
      </p:sp>
    </p:spTree>
    <p:extLst>
      <p:ext uri="{BB962C8B-B14F-4D97-AF65-F5344CB8AC3E}">
        <p14:creationId xmlns:p14="http://schemas.microsoft.com/office/powerpoint/2010/main" val="1064542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990000"/>
                </a:solidFill>
              </a:rPr>
              <a:t>Dialysis Solutions and Cycles</a:t>
            </a:r>
          </a:p>
        </p:txBody>
      </p:sp>
      <p:sp>
        <p:nvSpPr>
          <p:cNvPr id="413699" name="Rectangle 3"/>
          <p:cNvSpPr>
            <a:spLocks noGrp="1" noChangeArrowheads="1"/>
          </p:cNvSpPr>
          <p:nvPr>
            <p:ph idx="1"/>
          </p:nvPr>
        </p:nvSpPr>
        <p:spPr/>
        <p:txBody>
          <a:bodyPr/>
          <a:lstStyle/>
          <a:p>
            <a:r>
              <a:rPr lang="en-US"/>
              <a:t>Drain</a:t>
            </a:r>
          </a:p>
          <a:p>
            <a:pPr lvl="1"/>
            <a:r>
              <a:rPr lang="en-US"/>
              <a:t>15 to 30 minutes</a:t>
            </a:r>
          </a:p>
          <a:p>
            <a:pPr lvl="1"/>
            <a:r>
              <a:rPr lang="en-US"/>
              <a:t>May be facilitated by gently </a:t>
            </a:r>
            <a:br>
              <a:rPr lang="en-US"/>
            </a:br>
            <a:r>
              <a:rPr lang="en-US"/>
              <a:t>massaging abdomen or changing position</a:t>
            </a:r>
          </a:p>
          <a:p>
            <a:pPr lvl="1">
              <a:buFontTx/>
              <a:buNone/>
            </a:pPr>
            <a:endParaRPr lang="en-US"/>
          </a:p>
          <a:p>
            <a:pPr lvl="1"/>
            <a:endParaRPr lang="en-US"/>
          </a:p>
        </p:txBody>
      </p:sp>
      <p:sp>
        <p:nvSpPr>
          <p:cNvPr id="2" name="Date Placeholder 1"/>
          <p:cNvSpPr>
            <a:spLocks noGrp="1"/>
          </p:cNvSpPr>
          <p:nvPr>
            <p:ph type="dt" sz="half" idx="10"/>
          </p:nvPr>
        </p:nvSpPr>
        <p:spPr/>
        <p:txBody>
          <a:bodyPr/>
          <a:lstStyle/>
          <a:p>
            <a:fld id="{EB5F1DAC-A62A-400E-BB0A-9E73CAD79B59}"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179</a:t>
            </a:fld>
            <a:endParaRPr lang="en-US"/>
          </a:p>
        </p:txBody>
      </p:sp>
    </p:spTree>
    <p:extLst>
      <p:ext uri="{BB962C8B-B14F-4D97-AF65-F5344CB8AC3E}">
        <p14:creationId xmlns:p14="http://schemas.microsoft.com/office/powerpoint/2010/main" val="1252835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solidFill>
                  <a:srgbClr val="FF00FF"/>
                </a:solidFill>
                <a:latin typeface="Arial" charset="0"/>
                <a:cs typeface="Arial" charset="0"/>
              </a:rPr>
              <a:t>Why  test the renal functions?</a:t>
            </a:r>
            <a:r>
              <a:rPr lang="en-US" sz="3600" b="1" u="sng" dirty="0">
                <a:solidFill>
                  <a:srgbClr val="FF00FF"/>
                </a:solidFill>
                <a:latin typeface="Arial" charset="0"/>
                <a:cs typeface="Arial" charset="0"/>
              </a:rPr>
              <a:t/>
            </a:r>
            <a:br>
              <a:rPr lang="en-US" sz="3600" b="1" u="sng" dirty="0">
                <a:solidFill>
                  <a:srgbClr val="FF00FF"/>
                </a:solidFill>
                <a:latin typeface="Arial" charset="0"/>
                <a:cs typeface="Arial" charset="0"/>
              </a:rPr>
            </a:br>
            <a:endParaRPr lang="en-US" dirty="0"/>
          </a:p>
        </p:txBody>
      </p:sp>
      <p:sp>
        <p:nvSpPr>
          <p:cNvPr id="3" name="Content Placeholder 2"/>
          <p:cNvSpPr>
            <a:spLocks noGrp="1"/>
          </p:cNvSpPr>
          <p:nvPr>
            <p:ph idx="1"/>
          </p:nvPr>
        </p:nvSpPr>
        <p:spPr/>
        <p:txBody>
          <a:bodyPr>
            <a:normAutofit/>
          </a:bodyPr>
          <a:lstStyle/>
          <a:p>
            <a:pPr>
              <a:spcBef>
                <a:spcPct val="50000"/>
              </a:spcBef>
              <a:buClr>
                <a:srgbClr val="FFFF00"/>
              </a:buClr>
              <a:buFont typeface="Arial"/>
              <a:buChar char="•"/>
            </a:pPr>
            <a:r>
              <a:rPr lang="en-GB" dirty="0">
                <a:latin typeface="Arial" charset="0"/>
              </a:rPr>
              <a:t>Many diseases affect renal function</a:t>
            </a:r>
            <a:r>
              <a:rPr lang="en-GB" dirty="0" smtClean="0">
                <a:latin typeface="Arial" charset="0"/>
              </a:rPr>
              <a:t>.</a:t>
            </a:r>
            <a:endParaRPr lang="en-GB" dirty="0">
              <a:latin typeface="Arial" charset="0"/>
            </a:endParaRPr>
          </a:p>
          <a:p>
            <a:pPr>
              <a:spcBef>
                <a:spcPct val="50000"/>
              </a:spcBef>
              <a:buClr>
                <a:srgbClr val="FFFF00"/>
              </a:buClr>
              <a:buFont typeface="Arial"/>
              <a:buChar char="•"/>
            </a:pPr>
            <a:r>
              <a:rPr lang="en-GB" dirty="0">
                <a:latin typeface="Arial" charset="0"/>
              </a:rPr>
              <a:t>In some, several functions are affected</a:t>
            </a:r>
            <a:r>
              <a:rPr lang="en-GB" dirty="0" smtClean="0">
                <a:latin typeface="Arial" charset="0"/>
              </a:rPr>
              <a:t>.</a:t>
            </a:r>
            <a:endParaRPr lang="en-GB" dirty="0">
              <a:latin typeface="Arial" charset="0"/>
            </a:endParaRPr>
          </a:p>
          <a:p>
            <a:pPr>
              <a:spcBef>
                <a:spcPct val="50000"/>
              </a:spcBef>
              <a:buClr>
                <a:srgbClr val="FFFF00"/>
              </a:buClr>
              <a:buFont typeface="Arial"/>
              <a:buChar char="•"/>
            </a:pPr>
            <a:r>
              <a:rPr lang="en-GB" dirty="0">
                <a:latin typeface="Arial" charset="0"/>
              </a:rPr>
              <a:t>In others, there is selective impairment of glomerular function or one or more of tubular  functions</a:t>
            </a:r>
            <a:r>
              <a:rPr lang="en-GB" dirty="0" smtClean="0">
                <a:latin typeface="Arial" charset="0"/>
              </a:rPr>
              <a:t>.</a:t>
            </a:r>
            <a:endParaRPr lang="en-GB" dirty="0">
              <a:latin typeface="Arial" charset="0"/>
            </a:endParaRPr>
          </a:p>
          <a:p>
            <a:pPr>
              <a:spcBef>
                <a:spcPct val="50000"/>
              </a:spcBef>
              <a:buClr>
                <a:srgbClr val="FFFF00"/>
              </a:buClr>
              <a:buFont typeface="Arial"/>
              <a:buChar char="•"/>
            </a:pPr>
            <a:r>
              <a:rPr lang="en-GB" dirty="0">
                <a:latin typeface="Arial" charset="0"/>
              </a:rPr>
              <a:t>Most types of renal diseases cause destruction of  complete nephron. </a:t>
            </a:r>
            <a:endParaRPr lang="en-US" dirty="0">
              <a:latin typeface="Arial" charset="0"/>
            </a:endParaRPr>
          </a:p>
          <a:p>
            <a:pPr marL="0" indent="0">
              <a:buNone/>
            </a:pPr>
            <a:endParaRPr lang="en-US" dirty="0"/>
          </a:p>
        </p:txBody>
      </p:sp>
      <p:sp>
        <p:nvSpPr>
          <p:cNvPr id="4" name="Date Placeholder 3"/>
          <p:cNvSpPr>
            <a:spLocks noGrp="1"/>
          </p:cNvSpPr>
          <p:nvPr>
            <p:ph type="dt" sz="half" idx="10"/>
          </p:nvPr>
        </p:nvSpPr>
        <p:spPr/>
        <p:txBody>
          <a:bodyPr/>
          <a:lstStyle/>
          <a:p>
            <a:fld id="{56623EE5-C26D-47E9-A85D-B8DDF0B84E7D}"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18</a:t>
            </a:fld>
            <a:endParaRPr lang="en-US"/>
          </a:p>
        </p:txBody>
      </p:sp>
    </p:spTree>
    <p:extLst>
      <p:ext uri="{BB962C8B-B14F-4D97-AF65-F5344CB8AC3E}">
        <p14:creationId xmlns:p14="http://schemas.microsoft.com/office/powerpoint/2010/main" val="88650344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990099"/>
                </a:solidFill>
              </a:rPr>
              <a:t>Systems</a:t>
            </a:r>
            <a:endParaRPr lang="en-US">
              <a:solidFill>
                <a:srgbClr val="990099"/>
              </a:solidFill>
            </a:endParaRPr>
          </a:p>
        </p:txBody>
      </p:sp>
      <p:sp>
        <p:nvSpPr>
          <p:cNvPr id="286723" name="Rectangle 3"/>
          <p:cNvSpPr>
            <a:spLocks noGrp="1" noChangeArrowheads="1"/>
          </p:cNvSpPr>
          <p:nvPr>
            <p:ph idx="1"/>
          </p:nvPr>
        </p:nvSpPr>
        <p:spPr/>
        <p:txBody>
          <a:bodyPr/>
          <a:lstStyle/>
          <a:p>
            <a:r>
              <a:rPr lang="en-US"/>
              <a:t>Automated peritoneal dialysis </a:t>
            </a:r>
            <a:br>
              <a:rPr lang="en-US"/>
            </a:br>
            <a:r>
              <a:rPr lang="en-US"/>
              <a:t>(APD)</a:t>
            </a:r>
          </a:p>
          <a:p>
            <a:pPr lvl="1"/>
            <a:r>
              <a:rPr lang="en-US"/>
              <a:t>Cycler delivers the dialysate</a:t>
            </a:r>
          </a:p>
          <a:p>
            <a:pPr lvl="1"/>
            <a:r>
              <a:rPr lang="en-US"/>
              <a:t>Times and controls fill, dwell, and drain</a:t>
            </a:r>
          </a:p>
          <a:p>
            <a:r>
              <a:rPr lang="en-US"/>
              <a:t>Continuous ambulatory peritoneal dialysis (CAPD)</a:t>
            </a:r>
          </a:p>
          <a:p>
            <a:pPr lvl="1"/>
            <a:r>
              <a:rPr lang="en-US"/>
              <a:t>Manual exchange</a:t>
            </a:r>
          </a:p>
        </p:txBody>
      </p:sp>
      <p:sp>
        <p:nvSpPr>
          <p:cNvPr id="2" name="Date Placeholder 1"/>
          <p:cNvSpPr>
            <a:spLocks noGrp="1"/>
          </p:cNvSpPr>
          <p:nvPr>
            <p:ph type="dt" sz="half" idx="10"/>
          </p:nvPr>
        </p:nvSpPr>
        <p:spPr/>
        <p:txBody>
          <a:bodyPr/>
          <a:lstStyle/>
          <a:p>
            <a:fld id="{4E451D0C-263C-45FF-8D8A-BFE70A2B885B}"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180</a:t>
            </a:fld>
            <a:endParaRPr lang="en-US"/>
          </a:p>
        </p:txBody>
      </p:sp>
    </p:spTree>
    <p:extLst>
      <p:ext uri="{BB962C8B-B14F-4D97-AF65-F5344CB8AC3E}">
        <p14:creationId xmlns:p14="http://schemas.microsoft.com/office/powerpoint/2010/main" val="383223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1"/>
            <a:ext cx="8305800" cy="632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F8C19250-FE82-4AD4-8007-B8664DE86A24}" type="datetime1">
              <a:rPr lang="en-US" smtClean="0"/>
              <a:t>2/19/2019</a:t>
            </a:fld>
            <a:endParaRPr lang="en-US"/>
          </a:p>
        </p:txBody>
      </p:sp>
      <p:sp>
        <p:nvSpPr>
          <p:cNvPr id="2" name="Footer Placeholder 1"/>
          <p:cNvSpPr>
            <a:spLocks noGrp="1"/>
          </p:cNvSpPr>
          <p:nvPr>
            <p:ph type="ftr" sz="quarter" idx="11"/>
          </p:nvPr>
        </p:nvSpPr>
        <p:spPr/>
        <p:txBody>
          <a:bodyPr/>
          <a:lstStyle/>
          <a:p>
            <a:r>
              <a:rPr lang="en-US" smtClean="0"/>
              <a:t>MR CHOGE</a:t>
            </a:r>
            <a:endParaRPr lang="en-US"/>
          </a:p>
        </p:txBody>
      </p:sp>
      <p:sp>
        <p:nvSpPr>
          <p:cNvPr id="3" name="Slide Number Placeholder 2"/>
          <p:cNvSpPr>
            <a:spLocks noGrp="1"/>
          </p:cNvSpPr>
          <p:nvPr>
            <p:ph type="sldNum" sz="quarter" idx="12"/>
          </p:nvPr>
        </p:nvSpPr>
        <p:spPr/>
        <p:txBody>
          <a:bodyPr/>
          <a:lstStyle/>
          <a:p>
            <a:fld id="{EF39FD8A-E45D-4268-98FF-00D6E467B3C8}" type="slidenum">
              <a:rPr lang="en-US" smtClean="0"/>
              <a:t>181</a:t>
            </a:fld>
            <a:endParaRPr lang="en-US"/>
          </a:p>
        </p:txBody>
      </p:sp>
    </p:spTree>
    <p:extLst>
      <p:ext uri="{BB962C8B-B14F-4D97-AF65-F5344CB8AC3E}">
        <p14:creationId xmlns:p14="http://schemas.microsoft.com/office/powerpoint/2010/main" val="399874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0000CC"/>
                </a:solidFill>
              </a:rPr>
              <a:t>Complications</a:t>
            </a:r>
            <a:r>
              <a:rPr lang="en-US"/>
              <a:t> </a:t>
            </a:r>
          </a:p>
        </p:txBody>
      </p:sp>
      <p:sp>
        <p:nvSpPr>
          <p:cNvPr id="287747" name="Rectangle 3"/>
          <p:cNvSpPr>
            <a:spLocks noGrp="1" noChangeArrowheads="1"/>
          </p:cNvSpPr>
          <p:nvPr>
            <p:ph idx="1"/>
          </p:nvPr>
        </p:nvSpPr>
        <p:spPr/>
        <p:txBody>
          <a:bodyPr/>
          <a:lstStyle/>
          <a:p>
            <a:r>
              <a:rPr lang="en-US"/>
              <a:t>Exit site infection</a:t>
            </a:r>
          </a:p>
          <a:p>
            <a:r>
              <a:rPr lang="en-US"/>
              <a:t>Peritonitis </a:t>
            </a:r>
          </a:p>
          <a:p>
            <a:r>
              <a:rPr lang="en-US"/>
              <a:t>Abdominal pain </a:t>
            </a:r>
          </a:p>
          <a:p>
            <a:r>
              <a:rPr lang="en-US"/>
              <a:t>Outflow problems</a:t>
            </a:r>
          </a:p>
          <a:p>
            <a:r>
              <a:rPr lang="en-US"/>
              <a:t>Hernias </a:t>
            </a:r>
          </a:p>
        </p:txBody>
      </p:sp>
      <p:sp>
        <p:nvSpPr>
          <p:cNvPr id="2" name="Date Placeholder 1"/>
          <p:cNvSpPr>
            <a:spLocks noGrp="1"/>
          </p:cNvSpPr>
          <p:nvPr>
            <p:ph type="dt" sz="half" idx="10"/>
          </p:nvPr>
        </p:nvSpPr>
        <p:spPr/>
        <p:txBody>
          <a:bodyPr/>
          <a:lstStyle/>
          <a:p>
            <a:fld id="{70661FA6-ED0C-4821-8E80-DE946A317E77}"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182</a:t>
            </a:fld>
            <a:endParaRPr lang="en-US"/>
          </a:p>
        </p:txBody>
      </p:sp>
    </p:spTree>
    <p:extLst>
      <p:ext uri="{BB962C8B-B14F-4D97-AF65-F5344CB8AC3E}">
        <p14:creationId xmlns:p14="http://schemas.microsoft.com/office/powerpoint/2010/main" val="3443333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0000CC"/>
                </a:solidFill>
              </a:rPr>
              <a:t>Complications</a:t>
            </a:r>
            <a:endParaRPr lang="en-US">
              <a:solidFill>
                <a:srgbClr val="0000CC"/>
              </a:solidFill>
            </a:endParaRPr>
          </a:p>
        </p:txBody>
      </p:sp>
      <p:sp>
        <p:nvSpPr>
          <p:cNvPr id="290819" name="Rectangle 3"/>
          <p:cNvSpPr>
            <a:spLocks noGrp="1" noChangeArrowheads="1"/>
          </p:cNvSpPr>
          <p:nvPr>
            <p:ph idx="1"/>
          </p:nvPr>
        </p:nvSpPr>
        <p:spPr/>
        <p:txBody>
          <a:bodyPr/>
          <a:lstStyle/>
          <a:p>
            <a:r>
              <a:rPr lang="en-US"/>
              <a:t>Lower back problems</a:t>
            </a:r>
          </a:p>
          <a:p>
            <a:r>
              <a:rPr lang="en-US"/>
              <a:t>Bleeding </a:t>
            </a:r>
          </a:p>
          <a:p>
            <a:r>
              <a:rPr lang="en-US"/>
              <a:t>Pulmonary complications</a:t>
            </a:r>
          </a:p>
          <a:p>
            <a:r>
              <a:rPr lang="en-US"/>
              <a:t>Protein loss</a:t>
            </a:r>
          </a:p>
        </p:txBody>
      </p:sp>
      <p:sp>
        <p:nvSpPr>
          <p:cNvPr id="2" name="Date Placeholder 1"/>
          <p:cNvSpPr>
            <a:spLocks noGrp="1"/>
          </p:cNvSpPr>
          <p:nvPr>
            <p:ph type="dt" sz="half" idx="10"/>
          </p:nvPr>
        </p:nvSpPr>
        <p:spPr/>
        <p:txBody>
          <a:bodyPr/>
          <a:lstStyle/>
          <a:p>
            <a:fld id="{D45182C6-B1D3-4167-8946-043D35767474}"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183</a:t>
            </a:fld>
            <a:endParaRPr lang="en-US"/>
          </a:p>
        </p:txBody>
      </p:sp>
    </p:spTree>
    <p:extLst>
      <p:ext uri="{BB962C8B-B14F-4D97-AF65-F5344CB8AC3E}">
        <p14:creationId xmlns:p14="http://schemas.microsoft.com/office/powerpoint/2010/main" val="1618316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0000CC"/>
                </a:solidFill>
              </a:rPr>
              <a:t>Complications</a:t>
            </a:r>
            <a:endParaRPr lang="en-US">
              <a:solidFill>
                <a:srgbClr val="0000CC"/>
              </a:solidFill>
            </a:endParaRPr>
          </a:p>
        </p:txBody>
      </p:sp>
      <p:sp>
        <p:nvSpPr>
          <p:cNvPr id="291843" name="Rectangle 3"/>
          <p:cNvSpPr>
            <a:spLocks noGrp="1" noChangeArrowheads="1"/>
          </p:cNvSpPr>
          <p:nvPr>
            <p:ph idx="1"/>
          </p:nvPr>
        </p:nvSpPr>
        <p:spPr/>
        <p:txBody>
          <a:bodyPr/>
          <a:lstStyle/>
          <a:p>
            <a:r>
              <a:rPr lang="en-US"/>
              <a:t>Carbohydrate and lipid abnormalities</a:t>
            </a:r>
          </a:p>
          <a:p>
            <a:r>
              <a:rPr lang="en-US"/>
              <a:t>Encapsulating sclerosing peritonitis</a:t>
            </a:r>
          </a:p>
          <a:p>
            <a:r>
              <a:rPr lang="en-US"/>
              <a:t>Loss of ultrafiltration </a:t>
            </a:r>
          </a:p>
        </p:txBody>
      </p:sp>
      <p:sp>
        <p:nvSpPr>
          <p:cNvPr id="2" name="Date Placeholder 1"/>
          <p:cNvSpPr>
            <a:spLocks noGrp="1"/>
          </p:cNvSpPr>
          <p:nvPr>
            <p:ph type="dt" sz="half" idx="10"/>
          </p:nvPr>
        </p:nvSpPr>
        <p:spPr/>
        <p:txBody>
          <a:bodyPr/>
          <a:lstStyle/>
          <a:p>
            <a:fld id="{D7F7F27B-F8A1-48B8-9E11-6B1659E286DF}"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184</a:t>
            </a:fld>
            <a:endParaRPr lang="en-US"/>
          </a:p>
        </p:txBody>
      </p:sp>
    </p:spTree>
    <p:extLst>
      <p:ext uri="{BB962C8B-B14F-4D97-AF65-F5344CB8AC3E}">
        <p14:creationId xmlns:p14="http://schemas.microsoft.com/office/powerpoint/2010/main" val="3713209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0" y="-68263"/>
            <a:ext cx="9144000" cy="1431926"/>
          </a:xfrm>
        </p:spPr>
        <p:txBody>
          <a:bodyPr>
            <a:normAutofit fontScale="90000"/>
          </a:bodyPr>
          <a:lstStyle/>
          <a:p>
            <a:r>
              <a:rPr lang="en-US"/>
              <a:t>Peritoneal Dialysis</a:t>
            </a:r>
            <a:br>
              <a:rPr lang="en-US"/>
            </a:br>
            <a:r>
              <a:rPr lang="en-US" i="1">
                <a:solidFill>
                  <a:srgbClr val="006666"/>
                </a:solidFill>
              </a:rPr>
              <a:t>Effectiveness and Adaptation</a:t>
            </a:r>
            <a:r>
              <a:rPr lang="en-US" i="1"/>
              <a:t> </a:t>
            </a:r>
            <a:endParaRPr lang="en-US"/>
          </a:p>
        </p:txBody>
      </p:sp>
      <p:sp>
        <p:nvSpPr>
          <p:cNvPr id="294915" name="Rectangle 3"/>
          <p:cNvSpPr>
            <a:spLocks noGrp="1" noChangeArrowheads="1"/>
          </p:cNvSpPr>
          <p:nvPr>
            <p:ph idx="1"/>
          </p:nvPr>
        </p:nvSpPr>
        <p:spPr/>
        <p:txBody>
          <a:bodyPr/>
          <a:lstStyle/>
          <a:p>
            <a:r>
              <a:rPr lang="en-US"/>
              <a:t>Short training program</a:t>
            </a:r>
          </a:p>
          <a:p>
            <a:r>
              <a:rPr lang="en-US"/>
              <a:t>Independence</a:t>
            </a:r>
          </a:p>
          <a:p>
            <a:r>
              <a:rPr lang="en-US"/>
              <a:t>Ease of traveling</a:t>
            </a:r>
          </a:p>
          <a:p>
            <a:r>
              <a:rPr lang="en-US"/>
              <a:t>Fewer dietary restrictions</a:t>
            </a:r>
          </a:p>
          <a:p>
            <a:r>
              <a:rPr lang="en-US"/>
              <a:t>Greater mobility than with HD</a:t>
            </a:r>
          </a:p>
        </p:txBody>
      </p:sp>
      <p:sp>
        <p:nvSpPr>
          <p:cNvPr id="2" name="Date Placeholder 1"/>
          <p:cNvSpPr>
            <a:spLocks noGrp="1"/>
          </p:cNvSpPr>
          <p:nvPr>
            <p:ph type="dt" sz="half" idx="10"/>
          </p:nvPr>
        </p:nvSpPr>
        <p:spPr/>
        <p:txBody>
          <a:bodyPr/>
          <a:lstStyle/>
          <a:p>
            <a:fld id="{B2BAFC2D-D353-4A5B-A91D-D6B0640C3383}" type="datetime1">
              <a:rPr lang="en-US" smtClean="0"/>
              <a:t>2/19/2019</a:t>
            </a:fld>
            <a:endParaRPr lang="en-US"/>
          </a:p>
        </p:txBody>
      </p:sp>
      <p:sp>
        <p:nvSpPr>
          <p:cNvPr id="4" name="Footer Placeholder 3"/>
          <p:cNvSpPr>
            <a:spLocks noGrp="1"/>
          </p:cNvSpPr>
          <p:nvPr>
            <p:ph type="ftr" sz="quarter" idx="11"/>
          </p:nvPr>
        </p:nvSpPr>
        <p:spPr/>
        <p:txBody>
          <a:bodyPr/>
          <a:lstStyle/>
          <a:p>
            <a:r>
              <a:rPr lang="en-US" smtClean="0"/>
              <a:t>MR CHOGE</a:t>
            </a:r>
            <a:endParaRPr lang="en-US"/>
          </a:p>
        </p:txBody>
      </p:sp>
      <p:sp>
        <p:nvSpPr>
          <p:cNvPr id="5" name="Slide Number Placeholder 4"/>
          <p:cNvSpPr>
            <a:spLocks noGrp="1"/>
          </p:cNvSpPr>
          <p:nvPr>
            <p:ph type="sldNum" sz="quarter" idx="12"/>
          </p:nvPr>
        </p:nvSpPr>
        <p:spPr/>
        <p:txBody>
          <a:bodyPr/>
          <a:lstStyle/>
          <a:p>
            <a:fld id="{EF39FD8A-E45D-4268-98FF-00D6E467B3C8}" type="slidenum">
              <a:rPr lang="en-US" smtClean="0"/>
              <a:t>185</a:t>
            </a:fld>
            <a:endParaRPr lang="en-US"/>
          </a:p>
        </p:txBody>
      </p:sp>
    </p:spTree>
    <p:extLst>
      <p:ext uri="{BB962C8B-B14F-4D97-AF65-F5344CB8AC3E}">
        <p14:creationId xmlns:p14="http://schemas.microsoft.com/office/powerpoint/2010/main" val="175237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a:t>
            </a:r>
            <a:r>
              <a:rPr lang="en-US" b="1" dirty="0" err="1"/>
              <a:t>Arteriovenous</a:t>
            </a:r>
            <a:r>
              <a:rPr lang="en-US" b="1" dirty="0"/>
              <a:t> </a:t>
            </a:r>
            <a:r>
              <a:rPr lang="en-US" b="1" dirty="0" smtClean="0"/>
              <a:t>Hemofiltration (CAVH)</a:t>
            </a:r>
            <a:endParaRPr lang="en-US" dirty="0"/>
          </a:p>
        </p:txBody>
      </p:sp>
      <p:sp>
        <p:nvSpPr>
          <p:cNvPr id="3" name="Content Placeholder 2"/>
          <p:cNvSpPr>
            <a:spLocks noGrp="1"/>
          </p:cNvSpPr>
          <p:nvPr>
            <p:ph idx="1"/>
          </p:nvPr>
        </p:nvSpPr>
        <p:spPr/>
        <p:txBody>
          <a:bodyPr/>
          <a:lstStyle/>
          <a:p>
            <a:r>
              <a:rPr lang="en-US" dirty="0"/>
              <a:t>Blood is circulated </a:t>
            </a:r>
            <a:r>
              <a:rPr lang="en-US" dirty="0" smtClean="0"/>
              <a:t>through a </a:t>
            </a:r>
            <a:r>
              <a:rPr lang="en-US" dirty="0"/>
              <a:t>small-volume, low-resistance filter, using the patient’s </a:t>
            </a:r>
            <a:r>
              <a:rPr lang="en-US" dirty="0" smtClean="0"/>
              <a:t>arterial pressure </a:t>
            </a:r>
            <a:r>
              <a:rPr lang="en-US" dirty="0"/>
              <a:t>rather than that of the blood pump as is used in hemodialysis</a:t>
            </a:r>
            <a:r>
              <a:rPr lang="en-US" dirty="0" smtClean="0"/>
              <a:t>.</a:t>
            </a:r>
          </a:p>
          <a:p>
            <a:r>
              <a:rPr lang="en-US" dirty="0"/>
              <a:t>With CAVH, there is no concentration gradient, so </a:t>
            </a:r>
            <a:r>
              <a:rPr lang="en-US" dirty="0" smtClean="0"/>
              <a:t>only fluid </a:t>
            </a:r>
            <a:r>
              <a:rPr lang="en-US" dirty="0"/>
              <a:t>is filtered.</a:t>
            </a:r>
          </a:p>
        </p:txBody>
      </p:sp>
      <p:sp>
        <p:nvSpPr>
          <p:cNvPr id="4" name="Date Placeholder 3"/>
          <p:cNvSpPr>
            <a:spLocks noGrp="1"/>
          </p:cNvSpPr>
          <p:nvPr>
            <p:ph type="dt" sz="half" idx="10"/>
          </p:nvPr>
        </p:nvSpPr>
        <p:spPr/>
        <p:txBody>
          <a:bodyPr/>
          <a:lstStyle/>
          <a:p>
            <a:fld id="{E81C585B-ADAC-4232-904D-9DFEA7E0A411}"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186</a:t>
            </a:fld>
            <a:endParaRPr lang="en-US"/>
          </a:p>
        </p:txBody>
      </p:sp>
    </p:spTree>
    <p:extLst>
      <p:ext uri="{BB962C8B-B14F-4D97-AF65-F5344CB8AC3E}">
        <p14:creationId xmlns:p14="http://schemas.microsoft.com/office/powerpoint/2010/main" val="974669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a:t>
            </a:r>
            <a:r>
              <a:rPr lang="en-US" b="1" dirty="0" err="1"/>
              <a:t>Arteriovenous</a:t>
            </a:r>
            <a:r>
              <a:rPr lang="en-US" b="1" dirty="0"/>
              <a:t> </a:t>
            </a:r>
            <a:r>
              <a:rPr lang="en-US" b="1" dirty="0" smtClean="0"/>
              <a:t>Hemodialysis (CAVHD)</a:t>
            </a:r>
            <a:endParaRPr lang="en-US" dirty="0"/>
          </a:p>
        </p:txBody>
      </p:sp>
      <p:sp>
        <p:nvSpPr>
          <p:cNvPr id="3" name="Content Placeholder 2"/>
          <p:cNvSpPr>
            <a:spLocks noGrp="1"/>
          </p:cNvSpPr>
          <p:nvPr>
            <p:ph idx="1"/>
          </p:nvPr>
        </p:nvSpPr>
        <p:spPr/>
        <p:txBody>
          <a:bodyPr/>
          <a:lstStyle/>
          <a:p>
            <a:r>
              <a:rPr lang="en-US" dirty="0"/>
              <a:t>offers the advantage of </a:t>
            </a:r>
            <a:r>
              <a:rPr lang="en-US" dirty="0" smtClean="0"/>
              <a:t>a concentration gradient for faster clearance of urea.</a:t>
            </a:r>
          </a:p>
          <a:p>
            <a:r>
              <a:rPr lang="en-US" dirty="0"/>
              <a:t>This is </a:t>
            </a:r>
            <a:r>
              <a:rPr lang="en-US" dirty="0" smtClean="0"/>
              <a:t>accomplished by </a:t>
            </a:r>
            <a:r>
              <a:rPr lang="en-US" dirty="0"/>
              <a:t>the circulation of dialysate on one side of a </a:t>
            </a:r>
            <a:r>
              <a:rPr lang="en-US" dirty="0" smtClean="0"/>
              <a:t>semipermeable membrane</a:t>
            </a:r>
            <a:r>
              <a:rPr lang="en-US" dirty="0"/>
              <a:t>.</a:t>
            </a:r>
          </a:p>
        </p:txBody>
      </p:sp>
      <p:sp>
        <p:nvSpPr>
          <p:cNvPr id="4" name="Date Placeholder 3"/>
          <p:cNvSpPr>
            <a:spLocks noGrp="1"/>
          </p:cNvSpPr>
          <p:nvPr>
            <p:ph type="dt" sz="half" idx="10"/>
          </p:nvPr>
        </p:nvSpPr>
        <p:spPr/>
        <p:txBody>
          <a:bodyPr/>
          <a:lstStyle/>
          <a:p>
            <a:fld id="{C7239E4B-F1C1-41FA-9208-BEFC15D5DE7A}"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187</a:t>
            </a:fld>
            <a:endParaRPr lang="en-US"/>
          </a:p>
        </p:txBody>
      </p:sp>
    </p:spTree>
    <p:extLst>
      <p:ext uri="{BB962C8B-B14F-4D97-AF65-F5344CB8AC3E}">
        <p14:creationId xmlns:p14="http://schemas.microsoft.com/office/powerpoint/2010/main" val="196584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a:t>
            </a:r>
            <a:r>
              <a:rPr lang="en-US" b="1" dirty="0" err="1"/>
              <a:t>Venovenous</a:t>
            </a:r>
            <a:r>
              <a:rPr lang="en-US" b="1" dirty="0"/>
              <a:t> </a:t>
            </a:r>
            <a:r>
              <a:rPr lang="en-US" b="1" dirty="0" smtClean="0"/>
              <a:t>Hemofiltration (CVVH)</a:t>
            </a:r>
            <a:endParaRPr lang="en-US" dirty="0"/>
          </a:p>
        </p:txBody>
      </p:sp>
      <p:sp>
        <p:nvSpPr>
          <p:cNvPr id="3" name="Content Placeholder 2"/>
          <p:cNvSpPr>
            <a:spLocks noGrp="1"/>
          </p:cNvSpPr>
          <p:nvPr>
            <p:ph idx="1"/>
          </p:nvPr>
        </p:nvSpPr>
        <p:spPr/>
        <p:txBody>
          <a:bodyPr/>
          <a:lstStyle/>
          <a:p>
            <a:r>
              <a:rPr lang="en-US" dirty="0"/>
              <a:t>Blood from </a:t>
            </a:r>
            <a:r>
              <a:rPr lang="en-US" dirty="0" smtClean="0"/>
              <a:t>a double-lumen </a:t>
            </a:r>
            <a:r>
              <a:rPr lang="en-US" dirty="0"/>
              <a:t>venous catheter is pumped (using a small </a:t>
            </a:r>
            <a:r>
              <a:rPr lang="en-US" dirty="0" smtClean="0"/>
              <a:t>blood pump</a:t>
            </a:r>
            <a:r>
              <a:rPr lang="en-US" dirty="0"/>
              <a:t>) through a </a:t>
            </a:r>
            <a:r>
              <a:rPr lang="en-US" dirty="0" err="1"/>
              <a:t>hemofilter</a:t>
            </a:r>
            <a:r>
              <a:rPr lang="en-US" dirty="0"/>
              <a:t> and then returned to the </a:t>
            </a:r>
            <a:r>
              <a:rPr lang="en-US" dirty="0" smtClean="0"/>
              <a:t>patient through </a:t>
            </a:r>
            <a:r>
              <a:rPr lang="en-US" dirty="0"/>
              <a:t>the same </a:t>
            </a:r>
            <a:r>
              <a:rPr lang="en-US" dirty="0" smtClean="0"/>
              <a:t>catheter.</a:t>
            </a:r>
          </a:p>
          <a:p>
            <a:endParaRPr lang="en-US" dirty="0"/>
          </a:p>
        </p:txBody>
      </p:sp>
      <p:sp>
        <p:nvSpPr>
          <p:cNvPr id="4" name="Date Placeholder 3"/>
          <p:cNvSpPr>
            <a:spLocks noGrp="1"/>
          </p:cNvSpPr>
          <p:nvPr>
            <p:ph type="dt" sz="half" idx="10"/>
          </p:nvPr>
        </p:nvSpPr>
        <p:spPr/>
        <p:txBody>
          <a:bodyPr/>
          <a:lstStyle/>
          <a:p>
            <a:fld id="{3F2267DA-ACCC-4087-BD85-9482FDE7B5F9}"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188</a:t>
            </a:fld>
            <a:endParaRPr lang="en-US"/>
          </a:p>
        </p:txBody>
      </p:sp>
    </p:spTree>
    <p:extLst>
      <p:ext uri="{BB962C8B-B14F-4D97-AF65-F5344CB8AC3E}">
        <p14:creationId xmlns:p14="http://schemas.microsoft.com/office/powerpoint/2010/main" val="147521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1"/>
            <a:ext cx="8915400"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031B05BF-3F42-4F84-8C53-14FC5801A758}"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189</a:t>
            </a:fld>
            <a:endParaRPr lang="en-US"/>
          </a:p>
        </p:txBody>
      </p:sp>
    </p:spTree>
    <p:extLst>
      <p:ext uri="{BB962C8B-B14F-4D97-AF65-F5344CB8AC3E}">
        <p14:creationId xmlns:p14="http://schemas.microsoft.com/office/powerpoint/2010/main" val="3588250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ct val="50000"/>
              </a:spcBef>
            </a:pPr>
            <a:r>
              <a:rPr lang="en-GB" sz="3600" b="1" u="sng" dirty="0">
                <a:solidFill>
                  <a:srgbClr val="FF00FF"/>
                </a:solidFill>
                <a:latin typeface="Arial" charset="0"/>
              </a:rPr>
              <a:t>Routine KFTs include the measurement of :</a:t>
            </a:r>
            <a:r>
              <a:rPr lang="en-GB" sz="3600" b="1" u="sng" dirty="0">
                <a:solidFill>
                  <a:srgbClr val="FFFF00"/>
                </a:solidFill>
                <a:latin typeface="Times New Roman" charset="0"/>
                <a:cs typeface="Times New Roman" charset="0"/>
              </a:rPr>
              <a:t> </a:t>
            </a:r>
            <a:endParaRPr lang="en-GB" sz="3600" dirty="0">
              <a:solidFill>
                <a:srgbClr val="FFFF00"/>
              </a:solidFill>
              <a:latin typeface="Times New Roman" charset="0"/>
              <a:cs typeface="Times New Roman" charset="0"/>
            </a:endParaRPr>
          </a:p>
          <a:p>
            <a:pPr marL="623888">
              <a:spcBef>
                <a:spcPct val="50000"/>
              </a:spcBef>
              <a:buClr>
                <a:srgbClr val="FFFF00"/>
              </a:buClr>
              <a:buFont typeface="Arial"/>
              <a:buChar char="•"/>
            </a:pPr>
            <a:r>
              <a:rPr lang="en-GB" b="1" dirty="0">
                <a:latin typeface="Arial" charset="0"/>
              </a:rPr>
              <a:t> </a:t>
            </a:r>
            <a:r>
              <a:rPr lang="en-GB" dirty="0">
                <a:latin typeface="Arial" charset="0"/>
              </a:rPr>
              <a:t>Serum creatinine (Cr). </a:t>
            </a:r>
          </a:p>
          <a:p>
            <a:pPr marL="623888">
              <a:spcBef>
                <a:spcPct val="50000"/>
              </a:spcBef>
              <a:buClr>
                <a:srgbClr val="FFFF00"/>
              </a:buClr>
              <a:buFont typeface="Arial"/>
              <a:buChar char="•"/>
            </a:pPr>
            <a:r>
              <a:rPr lang="en-GB" dirty="0">
                <a:latin typeface="Arial" charset="0"/>
              </a:rPr>
              <a:t> Creatinine clearance.</a:t>
            </a:r>
            <a:endParaRPr lang="en-GB" u="sng" dirty="0">
              <a:latin typeface="Arial" charset="0"/>
            </a:endParaRPr>
          </a:p>
          <a:p>
            <a:pPr marL="623888">
              <a:spcBef>
                <a:spcPct val="50000"/>
              </a:spcBef>
              <a:buClr>
                <a:srgbClr val="FFFF00"/>
              </a:buClr>
              <a:buFont typeface="Arial"/>
              <a:buChar char="•"/>
            </a:pPr>
            <a:r>
              <a:rPr lang="en-GB" dirty="0">
                <a:latin typeface="Arial" charset="0"/>
              </a:rPr>
              <a:t> Serum urea. </a:t>
            </a:r>
            <a:r>
              <a:rPr lang="en-GB" sz="2800" u="sng" dirty="0">
                <a:latin typeface="Arial" charset="0"/>
              </a:rPr>
              <a:t> </a:t>
            </a:r>
          </a:p>
          <a:p>
            <a:pPr marL="0" indent="0">
              <a:buNone/>
            </a:pPr>
            <a:endParaRPr lang="en-US" dirty="0"/>
          </a:p>
        </p:txBody>
      </p:sp>
      <p:sp>
        <p:nvSpPr>
          <p:cNvPr id="4" name="Date Placeholder 3"/>
          <p:cNvSpPr>
            <a:spLocks noGrp="1"/>
          </p:cNvSpPr>
          <p:nvPr>
            <p:ph type="dt" sz="half" idx="10"/>
          </p:nvPr>
        </p:nvSpPr>
        <p:spPr/>
        <p:txBody>
          <a:bodyPr/>
          <a:lstStyle/>
          <a:p>
            <a:fld id="{88FAAD41-6A1A-44DE-9B0F-AB0F4AEA4FE1}"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19</a:t>
            </a:fld>
            <a:endParaRPr lang="en-US"/>
          </a:p>
        </p:txBody>
      </p:sp>
    </p:spTree>
    <p:extLst>
      <p:ext uri="{BB962C8B-B14F-4D97-AF65-F5344CB8AC3E}">
        <p14:creationId xmlns:p14="http://schemas.microsoft.com/office/powerpoint/2010/main" val="141494411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a:t>
            </a:r>
            <a:r>
              <a:rPr lang="en-US" b="1" dirty="0" err="1"/>
              <a:t>Venovenous</a:t>
            </a:r>
            <a:r>
              <a:rPr lang="en-US" b="1" dirty="0"/>
              <a:t> </a:t>
            </a:r>
            <a:r>
              <a:rPr lang="en-US" b="1" dirty="0" smtClean="0"/>
              <a:t>Hemodialysis (CVVHD)</a:t>
            </a:r>
            <a:endParaRPr lang="en-US" dirty="0"/>
          </a:p>
        </p:txBody>
      </p:sp>
      <p:sp>
        <p:nvSpPr>
          <p:cNvPr id="3" name="Content Placeholder 2"/>
          <p:cNvSpPr>
            <a:spLocks noGrp="1"/>
          </p:cNvSpPr>
          <p:nvPr>
            <p:ph idx="1"/>
          </p:nvPr>
        </p:nvSpPr>
        <p:spPr/>
        <p:txBody>
          <a:bodyPr/>
          <a:lstStyle/>
          <a:p>
            <a:r>
              <a:rPr lang="en-US" dirty="0"/>
              <a:t>is similar </a:t>
            </a:r>
            <a:r>
              <a:rPr lang="en-US" dirty="0" smtClean="0"/>
              <a:t>to CVVH.</a:t>
            </a:r>
          </a:p>
          <a:p>
            <a:r>
              <a:rPr lang="en-US" dirty="0"/>
              <a:t>Blood is pumped from a double-lumen venous </a:t>
            </a:r>
            <a:r>
              <a:rPr lang="en-US" dirty="0" smtClean="0"/>
              <a:t>catheter through </a:t>
            </a:r>
            <a:r>
              <a:rPr lang="en-US" dirty="0"/>
              <a:t>a </a:t>
            </a:r>
            <a:r>
              <a:rPr lang="en-US" dirty="0" err="1"/>
              <a:t>hemofilter</a:t>
            </a:r>
            <a:r>
              <a:rPr lang="en-US" dirty="0"/>
              <a:t> and returned to the patient through the </a:t>
            </a:r>
            <a:r>
              <a:rPr lang="en-US" dirty="0" smtClean="0"/>
              <a:t>same catheter.</a:t>
            </a:r>
          </a:p>
          <a:p>
            <a:r>
              <a:rPr lang="en-US" dirty="0" smtClean="0"/>
              <a:t>CVVHD uses </a:t>
            </a:r>
            <a:r>
              <a:rPr lang="en-US" dirty="0"/>
              <a:t>a concentration gradient to facilitate the removal </a:t>
            </a:r>
            <a:r>
              <a:rPr lang="en-US"/>
              <a:t>of </a:t>
            </a:r>
            <a:r>
              <a:rPr lang="en-US" smtClean="0"/>
              <a:t>uremic toxins</a:t>
            </a:r>
            <a:r>
              <a:rPr lang="en-US" dirty="0"/>
              <a:t>.</a:t>
            </a:r>
          </a:p>
        </p:txBody>
      </p:sp>
      <p:sp>
        <p:nvSpPr>
          <p:cNvPr id="4" name="Date Placeholder 3"/>
          <p:cNvSpPr>
            <a:spLocks noGrp="1"/>
          </p:cNvSpPr>
          <p:nvPr>
            <p:ph type="dt" sz="half" idx="10"/>
          </p:nvPr>
        </p:nvSpPr>
        <p:spPr/>
        <p:txBody>
          <a:bodyPr/>
          <a:lstStyle/>
          <a:p>
            <a:fld id="{2164E882-184F-4231-851C-EC9F3CE08734}" type="datetime1">
              <a:rPr lang="en-US" smtClean="0"/>
              <a:t>2/19/2019</a:t>
            </a:fld>
            <a:endParaRPr lang="en-US" dirty="0"/>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190</a:t>
            </a:fld>
            <a:endParaRPr lang="en-US"/>
          </a:p>
        </p:txBody>
      </p:sp>
    </p:spTree>
    <p:extLst>
      <p:ext uri="{BB962C8B-B14F-4D97-AF65-F5344CB8AC3E}">
        <p14:creationId xmlns:p14="http://schemas.microsoft.com/office/powerpoint/2010/main" val="181492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thankyou</a:t>
            </a:r>
            <a:endParaRPr lang="en-US" dirty="0"/>
          </a:p>
        </p:txBody>
      </p:sp>
      <p:sp>
        <p:nvSpPr>
          <p:cNvPr id="9" name="Subtitle 8"/>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57347EE0-BEB6-4E1D-92DA-6614D6B7D013}"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191</a:t>
            </a:fld>
            <a:endParaRPr lang="en-US"/>
          </a:p>
        </p:txBody>
      </p:sp>
    </p:spTree>
    <p:extLst>
      <p:ext uri="{BB962C8B-B14F-4D97-AF65-F5344CB8AC3E}">
        <p14:creationId xmlns:p14="http://schemas.microsoft.com/office/powerpoint/2010/main" val="360263364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TUBERCULOSIS OF THE URINARY TRACT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Pathophysiology</a:t>
            </a:r>
          </a:p>
          <a:p>
            <a:pPr>
              <a:buFont typeface="Wingdings" panose="05000000000000000000" pitchFamily="2" charset="2"/>
              <a:buChar char="Ø"/>
            </a:pPr>
            <a:r>
              <a:rPr lang="en-US" dirty="0"/>
              <a:t>Tuberculosis of the urinary tract is caused by the organism </a:t>
            </a:r>
            <a:r>
              <a:rPr lang="en-US" i="1" dirty="0" smtClean="0"/>
              <a:t>Mycobacterium tuberculosis </a:t>
            </a:r>
            <a:r>
              <a:rPr lang="en-US" dirty="0"/>
              <a:t>and is relatively rare in developed </a:t>
            </a:r>
            <a:r>
              <a:rPr lang="en-US" dirty="0" smtClean="0"/>
              <a:t>countries.</a:t>
            </a:r>
          </a:p>
          <a:p>
            <a:pPr>
              <a:buFont typeface="Wingdings" panose="05000000000000000000" pitchFamily="2" charset="2"/>
              <a:buChar char="Ø"/>
            </a:pPr>
            <a:r>
              <a:rPr lang="en-US" dirty="0" smtClean="0"/>
              <a:t>The </a:t>
            </a:r>
            <a:r>
              <a:rPr lang="en-US" dirty="0"/>
              <a:t>organism usually travels from the lungs by means of the </a:t>
            </a:r>
            <a:r>
              <a:rPr lang="en-US" dirty="0" smtClean="0"/>
              <a:t>bloodstream to </a:t>
            </a:r>
            <a:r>
              <a:rPr lang="en-US" dirty="0"/>
              <a:t>the kidneys</a:t>
            </a:r>
            <a:r>
              <a:rPr lang="en-US" dirty="0" smtClean="0"/>
              <a:t>.</a:t>
            </a:r>
            <a:r>
              <a:rPr lang="en-US" dirty="0"/>
              <a:t> </a:t>
            </a:r>
            <a:endParaRPr lang="en-US" dirty="0" smtClean="0"/>
          </a:p>
          <a:p>
            <a:pPr>
              <a:buFont typeface="Wingdings" panose="05000000000000000000" pitchFamily="2" charset="2"/>
              <a:buChar char="Ø"/>
            </a:pPr>
            <a:r>
              <a:rPr lang="en-US" dirty="0" smtClean="0"/>
              <a:t>On </a:t>
            </a:r>
            <a:r>
              <a:rPr lang="en-US" dirty="0"/>
              <a:t>arrival in the kidney, the </a:t>
            </a:r>
            <a:r>
              <a:rPr lang="en-US" dirty="0" smtClean="0"/>
              <a:t>microorganism may </a:t>
            </a:r>
            <a:r>
              <a:rPr lang="en-US" dirty="0"/>
              <a:t>lie dormant for years. </a:t>
            </a:r>
            <a:endParaRPr lang="en-US" dirty="0" smtClean="0"/>
          </a:p>
          <a:p>
            <a:pPr>
              <a:buFont typeface="Wingdings" panose="05000000000000000000" pitchFamily="2" charset="2"/>
              <a:buChar char="Ø"/>
            </a:pPr>
            <a:r>
              <a:rPr lang="en-US" dirty="0" smtClean="0"/>
              <a:t>After </a:t>
            </a:r>
            <a:r>
              <a:rPr lang="en-US" dirty="0"/>
              <a:t>the organism reaches the </a:t>
            </a:r>
            <a:r>
              <a:rPr lang="en-US" dirty="0" smtClean="0"/>
              <a:t>kidney, a </a:t>
            </a:r>
            <a:r>
              <a:rPr lang="en-US" dirty="0"/>
              <a:t>low-grade inflammation and the characteristic tubercles are seen.</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192</a:t>
            </a:fld>
            <a:endParaRPr lang="en-US"/>
          </a:p>
        </p:txBody>
      </p:sp>
    </p:spTree>
    <p:extLst>
      <p:ext uri="{BB962C8B-B14F-4D97-AF65-F5344CB8AC3E}">
        <p14:creationId xmlns:p14="http://schemas.microsoft.com/office/powerpoint/2010/main" val="290926668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If the organism continues to multiply, the tubercles enlarge to </a:t>
            </a:r>
            <a:r>
              <a:rPr lang="en-US" dirty="0" smtClean="0"/>
              <a:t>form cavities</a:t>
            </a:r>
            <a:r>
              <a:rPr lang="en-US" dirty="0"/>
              <a:t>, with eventual destruction of parenchymal </a:t>
            </a:r>
            <a:r>
              <a:rPr lang="en-US" dirty="0" smtClean="0"/>
              <a:t>tissue.</a:t>
            </a:r>
          </a:p>
          <a:p>
            <a:pPr>
              <a:buFont typeface="Wingdings" panose="05000000000000000000" pitchFamily="2" charset="2"/>
              <a:buChar char="Ø"/>
            </a:pPr>
            <a:r>
              <a:rPr lang="en-US" dirty="0" smtClean="0"/>
              <a:t>The organism spreads </a:t>
            </a:r>
            <a:r>
              <a:rPr lang="en-US" dirty="0"/>
              <a:t>down the urinary tract into the bladder and </a:t>
            </a:r>
            <a:r>
              <a:rPr lang="en-US" dirty="0" smtClean="0"/>
              <a:t>may also </a:t>
            </a:r>
            <a:r>
              <a:rPr lang="en-US" dirty="0"/>
              <a:t>infect the prostate, epididymis, and testicles in men.</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193</a:t>
            </a:fld>
            <a:endParaRPr lang="en-US"/>
          </a:p>
        </p:txBody>
      </p:sp>
    </p:spTree>
    <p:extLst>
      <p:ext uri="{BB962C8B-B14F-4D97-AF65-F5344CB8AC3E}">
        <p14:creationId xmlns:p14="http://schemas.microsoft.com/office/powerpoint/2010/main" val="347909877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Manifestations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At first, the signs and symptoms of renal tuberculosis are </a:t>
            </a:r>
            <a:r>
              <a:rPr lang="en-US" dirty="0" err="1" smtClean="0"/>
              <a:t>mild;there</a:t>
            </a:r>
            <a:r>
              <a:rPr lang="en-US" dirty="0" smtClean="0"/>
              <a:t> </a:t>
            </a:r>
            <a:r>
              <a:rPr lang="en-US" dirty="0"/>
              <a:t>is usually a slight afternoon fever, weight loss, night </a:t>
            </a:r>
            <a:r>
              <a:rPr lang="en-US" dirty="0" smtClean="0"/>
              <a:t>sweats, loss </a:t>
            </a:r>
            <a:r>
              <a:rPr lang="en-US" dirty="0"/>
              <a:t>of appetite, and general malaise. </a:t>
            </a:r>
            <a:endParaRPr lang="en-US" dirty="0" smtClean="0"/>
          </a:p>
          <a:p>
            <a:pPr>
              <a:buFont typeface="Wingdings" panose="05000000000000000000" pitchFamily="2" charset="2"/>
              <a:buChar char="Ø"/>
            </a:pPr>
            <a:r>
              <a:rPr lang="en-US" dirty="0" smtClean="0"/>
              <a:t>Hematuria </a:t>
            </a:r>
            <a:r>
              <a:rPr lang="en-US" dirty="0"/>
              <a:t>(microscopic </a:t>
            </a:r>
            <a:r>
              <a:rPr lang="en-US" dirty="0" err="1" smtClean="0"/>
              <a:t>orgross</a:t>
            </a:r>
            <a:r>
              <a:rPr lang="en-US" dirty="0"/>
              <a:t>) and pyuria may be present. </a:t>
            </a:r>
            <a:endParaRPr lang="en-US" dirty="0" smtClean="0"/>
          </a:p>
          <a:p>
            <a:pPr>
              <a:buFont typeface="Wingdings" panose="05000000000000000000" pitchFamily="2" charset="2"/>
              <a:buChar char="Ø"/>
            </a:pPr>
            <a:r>
              <a:rPr lang="en-US" dirty="0" smtClean="0"/>
              <a:t>Pain</a:t>
            </a:r>
            <a:r>
              <a:rPr lang="en-US" dirty="0"/>
              <a:t>, dysuria, and urinary </a:t>
            </a:r>
            <a:r>
              <a:rPr lang="en-US" dirty="0" smtClean="0"/>
              <a:t>frequency, when </a:t>
            </a:r>
            <a:r>
              <a:rPr lang="en-US" dirty="0"/>
              <a:t>they occur, are due to bladder involvement. </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194</a:t>
            </a:fld>
            <a:endParaRPr lang="en-US"/>
          </a:p>
        </p:txBody>
      </p:sp>
    </p:spTree>
    <p:extLst>
      <p:ext uri="{BB962C8B-B14F-4D97-AF65-F5344CB8AC3E}">
        <p14:creationId xmlns:p14="http://schemas.microsoft.com/office/powerpoint/2010/main" val="199370295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Assessment and Diagnostic Findings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urine specimens are </a:t>
            </a:r>
            <a:r>
              <a:rPr lang="en-US" dirty="0" smtClean="0"/>
              <a:t>obtained for </a:t>
            </a:r>
            <a:r>
              <a:rPr lang="en-US" dirty="0"/>
              <a:t>culture for </a:t>
            </a:r>
            <a:r>
              <a:rPr lang="en-US" i="1" dirty="0"/>
              <a:t>M. </a:t>
            </a:r>
            <a:r>
              <a:rPr lang="en-US" i="1" dirty="0" smtClean="0"/>
              <a:t>tuberculosis.</a:t>
            </a:r>
          </a:p>
          <a:p>
            <a:pPr>
              <a:buFont typeface="Wingdings" panose="05000000000000000000" pitchFamily="2" charset="2"/>
              <a:buChar char="Ø"/>
            </a:pPr>
            <a:r>
              <a:rPr lang="en-US" dirty="0" smtClean="0"/>
              <a:t>intravenous </a:t>
            </a:r>
            <a:r>
              <a:rPr lang="en-US" dirty="0"/>
              <a:t>urography, </a:t>
            </a:r>
            <a:endParaRPr lang="en-US" dirty="0" smtClean="0"/>
          </a:p>
          <a:p>
            <a:pPr>
              <a:buFont typeface="Wingdings" panose="05000000000000000000" pitchFamily="2" charset="2"/>
              <a:buChar char="Ø"/>
            </a:pPr>
            <a:r>
              <a:rPr lang="en-US" dirty="0" smtClean="0"/>
              <a:t>biopsy,</a:t>
            </a:r>
          </a:p>
          <a:p>
            <a:pPr>
              <a:buFont typeface="Wingdings" panose="05000000000000000000" pitchFamily="2" charset="2"/>
              <a:buChar char="Ø"/>
            </a:pPr>
            <a:r>
              <a:rPr lang="en-US" dirty="0" smtClean="0"/>
              <a:t>urine </a:t>
            </a:r>
            <a:r>
              <a:rPr lang="en-US" dirty="0"/>
              <a:t>culture for acid-fast bacilli. </a:t>
            </a:r>
            <a:endParaRPr lang="en-US" dirty="0" smtClean="0"/>
          </a:p>
          <a:p>
            <a:pPr>
              <a:buFont typeface="Wingdings" panose="05000000000000000000" pitchFamily="2" charset="2"/>
              <a:buChar char="Ø"/>
            </a:pPr>
            <a:r>
              <a:rPr lang="en-US" dirty="0" smtClean="0"/>
              <a:t>Recent </a:t>
            </a:r>
            <a:r>
              <a:rPr lang="en-US" dirty="0"/>
              <a:t>studies </a:t>
            </a:r>
            <a:r>
              <a:rPr lang="en-US" dirty="0" smtClean="0"/>
              <a:t>have shown </a:t>
            </a:r>
            <a:r>
              <a:rPr lang="en-US" dirty="0"/>
              <a:t>that the polymerase chain reaction (PCR) provides a </a:t>
            </a:r>
            <a:r>
              <a:rPr lang="en-US" dirty="0" smtClean="0"/>
              <a:t>much faster </a:t>
            </a:r>
            <a:r>
              <a:rPr lang="en-US" dirty="0"/>
              <a:t>diagnosis of urinary </a:t>
            </a:r>
            <a:r>
              <a:rPr lang="en-US" i="1" dirty="0"/>
              <a:t>M. tuberculosis.</a:t>
            </a:r>
            <a:endParaRPr lang="en-US" dirty="0"/>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195</a:t>
            </a:fld>
            <a:endParaRPr lang="en-US"/>
          </a:p>
        </p:txBody>
      </p:sp>
    </p:spTree>
    <p:extLst>
      <p:ext uri="{BB962C8B-B14F-4D97-AF65-F5344CB8AC3E}">
        <p14:creationId xmlns:p14="http://schemas.microsoft.com/office/powerpoint/2010/main" val="13251702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Medical Management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The goal of treatment is to eradicate the offending </a:t>
            </a:r>
            <a:r>
              <a:rPr lang="en-US" dirty="0" smtClean="0"/>
              <a:t>organism.</a:t>
            </a:r>
          </a:p>
          <a:p>
            <a:pPr>
              <a:buFont typeface="Wingdings" panose="05000000000000000000" pitchFamily="2" charset="2"/>
              <a:buChar char="Ø"/>
            </a:pPr>
            <a:r>
              <a:rPr lang="en-US" dirty="0" smtClean="0"/>
              <a:t>Combinations </a:t>
            </a:r>
            <a:r>
              <a:rPr lang="en-US" dirty="0"/>
              <a:t>of ethambutol, isoniazid, and rifampin are used </a:t>
            </a:r>
            <a:r>
              <a:rPr lang="en-US" dirty="0" smtClean="0"/>
              <a:t>to delay </a:t>
            </a:r>
            <a:r>
              <a:rPr lang="en-US" dirty="0"/>
              <a:t>the emergence of resistant organisms. </a:t>
            </a:r>
            <a:endParaRPr lang="en-US" dirty="0" smtClean="0"/>
          </a:p>
          <a:p>
            <a:pPr>
              <a:buFont typeface="Wingdings" panose="05000000000000000000" pitchFamily="2" charset="2"/>
              <a:buChar char="Ø"/>
            </a:pPr>
            <a:r>
              <a:rPr lang="en-US" dirty="0" smtClean="0"/>
              <a:t>Shorter-course chemotherapy (4 </a:t>
            </a:r>
            <a:r>
              <a:rPr lang="en-US" dirty="0"/>
              <a:t>months) has been effective in eradicating the </a:t>
            </a:r>
            <a:r>
              <a:rPr lang="en-US" dirty="0" smtClean="0"/>
              <a:t>organism and </a:t>
            </a:r>
            <a:r>
              <a:rPr lang="en-US" dirty="0"/>
              <a:t>in penetrating renal </a:t>
            </a:r>
            <a:r>
              <a:rPr lang="en-US" dirty="0" smtClean="0"/>
              <a:t>tissue.</a:t>
            </a:r>
          </a:p>
          <a:p>
            <a:pPr>
              <a:buFont typeface="Wingdings" panose="05000000000000000000" pitchFamily="2" charset="2"/>
              <a:buChar char="Ø"/>
            </a:pPr>
            <a:r>
              <a:rPr lang="en-US" dirty="0" smtClean="0"/>
              <a:t>Surgical </a:t>
            </a:r>
            <a:r>
              <a:rPr lang="en-US" dirty="0"/>
              <a:t>intervention </a:t>
            </a:r>
            <a:r>
              <a:rPr lang="en-US" dirty="0" smtClean="0"/>
              <a:t>may be </a:t>
            </a:r>
            <a:r>
              <a:rPr lang="en-US" dirty="0"/>
              <a:t>necessary to treat obstruction and to remove an extensively </a:t>
            </a:r>
            <a:r>
              <a:rPr lang="en-US" dirty="0" smtClean="0"/>
              <a:t>diseased kidney</a:t>
            </a:r>
            <a:r>
              <a:rPr lang="en-US" dirty="0"/>
              <a:t>.</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196</a:t>
            </a:fld>
            <a:endParaRPr lang="en-US"/>
          </a:p>
        </p:txBody>
      </p:sp>
    </p:spTree>
    <p:extLst>
      <p:ext uri="{BB962C8B-B14F-4D97-AF65-F5344CB8AC3E}">
        <p14:creationId xmlns:p14="http://schemas.microsoft.com/office/powerpoint/2010/main" val="11799431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BLADDER DIVERTICULI</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197</a:t>
            </a:fld>
            <a:endParaRPr lang="en-US"/>
          </a:p>
        </p:txBody>
      </p:sp>
      <p:pic>
        <p:nvPicPr>
          <p:cNvPr id="1026" name="Picture 2" descr="E:\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934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0460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bladder diverticulum is an pouch or sac that protrudes out of the bladder wall. </a:t>
            </a:r>
            <a:endParaRPr lang="en-US" dirty="0" smtClean="0"/>
          </a:p>
          <a:p>
            <a:pPr>
              <a:buFont typeface="Wingdings" panose="05000000000000000000" pitchFamily="2" charset="2"/>
              <a:buChar char="Ø"/>
            </a:pPr>
            <a:r>
              <a:rPr lang="en-US" dirty="0" smtClean="0"/>
              <a:t>There </a:t>
            </a:r>
            <a:r>
              <a:rPr lang="en-US" dirty="0"/>
              <a:t>are two types of bladder diverticulum: congenital and acquired. </a:t>
            </a:r>
            <a:endParaRPr lang="en-US" dirty="0" smtClean="0"/>
          </a:p>
          <a:p>
            <a:pPr>
              <a:buFont typeface="Wingdings" panose="05000000000000000000" pitchFamily="2" charset="2"/>
              <a:buChar char="Ø"/>
            </a:pPr>
            <a:r>
              <a:rPr lang="en-US" dirty="0"/>
              <a:t>Congenital means that the individual was born with this pouch; acquired means that the pouch formed from a health condition that has affected the bladder.</a:t>
            </a:r>
          </a:p>
        </p:txBody>
      </p:sp>
      <p:sp>
        <p:nvSpPr>
          <p:cNvPr id="4" name="Date Placeholder 3"/>
          <p:cNvSpPr>
            <a:spLocks noGrp="1"/>
          </p:cNvSpPr>
          <p:nvPr>
            <p:ph type="dt" sz="half" idx="10"/>
          </p:nvPr>
        </p:nvSpPr>
        <p:spPr/>
        <p:txBody>
          <a:bodyPr/>
          <a:lstStyle/>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198</a:t>
            </a:fld>
            <a:endParaRPr lang="en-US"/>
          </a:p>
        </p:txBody>
      </p:sp>
    </p:spTree>
    <p:extLst>
      <p:ext uri="{BB962C8B-B14F-4D97-AF65-F5344CB8AC3E}">
        <p14:creationId xmlns:p14="http://schemas.microsoft.com/office/powerpoint/2010/main" val="373050796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symptoms of a bladder diverticulum</a:t>
            </a:r>
            <a:endParaRPr lang="en-US" dirty="0"/>
          </a:p>
        </p:txBody>
      </p:sp>
      <p:sp>
        <p:nvSpPr>
          <p:cNvPr id="3" name="Content Placeholder 2"/>
          <p:cNvSpPr>
            <a:spLocks noGrp="1"/>
          </p:cNvSpPr>
          <p:nvPr>
            <p:ph idx="1"/>
          </p:nvPr>
        </p:nvSpPr>
        <p:spPr/>
        <p:txBody>
          <a:bodyPr/>
          <a:lstStyle/>
          <a:p>
            <a:pPr marL="0" indent="0">
              <a:buNone/>
            </a:pPr>
            <a:r>
              <a:rPr lang="en-US" dirty="0"/>
              <a:t>Bladder diverticula are often asymptomatic, but there can be urinary related symptoms. Some of the symptoms include:</a:t>
            </a:r>
          </a:p>
          <a:p>
            <a:pPr lvl="0">
              <a:buFont typeface="Wingdings" panose="05000000000000000000" pitchFamily="2" charset="2"/>
              <a:buChar char="Ø"/>
            </a:pPr>
            <a:r>
              <a:rPr lang="en-US" u="sng" dirty="0">
                <a:hlinkClick r:id="rId2"/>
              </a:rPr>
              <a:t>Urinary retention</a:t>
            </a:r>
            <a:r>
              <a:rPr lang="en-US" dirty="0"/>
              <a:t> (inability to urinate</a:t>
            </a:r>
            <a:r>
              <a:rPr lang="en-US" dirty="0" smtClean="0"/>
              <a:t>).</a:t>
            </a:r>
          </a:p>
          <a:p>
            <a:pPr lvl="0">
              <a:buFont typeface="Wingdings" panose="05000000000000000000" pitchFamily="2" charset="2"/>
              <a:buChar char="Ø"/>
            </a:pPr>
            <a:r>
              <a:rPr lang="en-US" u="sng" dirty="0" smtClean="0">
                <a:hlinkClick r:id="rId3"/>
              </a:rPr>
              <a:t>Urinary </a:t>
            </a:r>
            <a:r>
              <a:rPr lang="en-US" u="sng" dirty="0">
                <a:hlinkClick r:id="rId3"/>
              </a:rPr>
              <a:t>tract </a:t>
            </a:r>
            <a:r>
              <a:rPr lang="en-US" u="sng" dirty="0" smtClean="0">
                <a:hlinkClick r:id="rId3"/>
              </a:rPr>
              <a:t>infection</a:t>
            </a:r>
            <a:r>
              <a:rPr lang="en-US" dirty="0" smtClean="0"/>
              <a:t>.</a:t>
            </a:r>
          </a:p>
          <a:p>
            <a:pPr lvl="0">
              <a:buFont typeface="Wingdings" panose="05000000000000000000" pitchFamily="2" charset="2"/>
              <a:buChar char="Ø"/>
            </a:pPr>
            <a:r>
              <a:rPr lang="en-US" u="sng" dirty="0" smtClean="0">
                <a:hlinkClick r:id="rId4"/>
              </a:rPr>
              <a:t>Blood </a:t>
            </a:r>
            <a:r>
              <a:rPr lang="en-US" u="sng" dirty="0">
                <a:hlinkClick r:id="rId4"/>
              </a:rPr>
              <a:t>in the urine</a:t>
            </a:r>
            <a:r>
              <a:rPr lang="en-US" dirty="0"/>
              <a:t>.</a:t>
            </a:r>
          </a:p>
          <a:p>
            <a:endParaRPr lang="en-US" dirty="0"/>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199</a:t>
            </a:fld>
            <a:endParaRPr lang="en-US"/>
          </a:p>
        </p:txBody>
      </p:sp>
    </p:spTree>
    <p:extLst>
      <p:ext uri="{BB962C8B-B14F-4D97-AF65-F5344CB8AC3E}">
        <p14:creationId xmlns:p14="http://schemas.microsoft.com/office/powerpoint/2010/main" val="325681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Anatomic and Physiologic</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5451" y="2210594"/>
            <a:ext cx="57531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28F97C96-2842-42AC-84E9-53DF80027082}"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a:t>
            </a:fld>
            <a:endParaRPr lang="en-US"/>
          </a:p>
        </p:txBody>
      </p:sp>
    </p:spTree>
    <p:extLst>
      <p:ext uri="{BB962C8B-B14F-4D97-AF65-F5344CB8AC3E}">
        <p14:creationId xmlns:p14="http://schemas.microsoft.com/office/powerpoint/2010/main" val="1746247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ct val="50000"/>
              </a:spcBef>
            </a:pPr>
            <a:r>
              <a:rPr lang="en-GB" sz="3600" b="1" u="sng" dirty="0">
                <a:solidFill>
                  <a:srgbClr val="FF00FF"/>
                </a:solidFill>
                <a:latin typeface="Arial" charset="0"/>
              </a:rPr>
              <a:t>Both serum Cr and creatinine clearance are used as kidney function tests to :</a:t>
            </a:r>
            <a:r>
              <a:rPr lang="en-GB" sz="4000" b="1" dirty="0">
                <a:solidFill>
                  <a:srgbClr val="66FFFF"/>
                </a:solidFill>
                <a:latin typeface="Times New Roman" charset="0"/>
                <a:cs typeface="Times New Roman" charset="0"/>
              </a:rPr>
              <a:t> </a:t>
            </a:r>
            <a:endParaRPr lang="en-GB" sz="4000" u="sng" dirty="0">
              <a:solidFill>
                <a:srgbClr val="66FFFF"/>
              </a:solidFill>
              <a:latin typeface="Times New Roman" charset="0"/>
              <a:cs typeface="Times New Roman" charset="0"/>
            </a:endParaRPr>
          </a:p>
          <a:p>
            <a:pPr marL="623888">
              <a:spcBef>
                <a:spcPct val="50000"/>
              </a:spcBef>
              <a:buClr>
                <a:srgbClr val="FFFF00"/>
              </a:buClr>
              <a:buFont typeface="Arial"/>
              <a:buChar char="•"/>
            </a:pPr>
            <a:r>
              <a:rPr lang="en-GB" dirty="0">
                <a:latin typeface="Arial" charset="0"/>
              </a:rPr>
              <a:t>  Confirm the diagnosis of renal disease.</a:t>
            </a:r>
            <a:endParaRPr lang="en-GB" u="sng" dirty="0">
              <a:latin typeface="Arial" charset="0"/>
            </a:endParaRPr>
          </a:p>
          <a:p>
            <a:pPr marL="623888">
              <a:spcBef>
                <a:spcPct val="50000"/>
              </a:spcBef>
              <a:buClr>
                <a:srgbClr val="FFFF00"/>
              </a:buClr>
              <a:buFont typeface="Arial"/>
              <a:buChar char="•"/>
            </a:pPr>
            <a:r>
              <a:rPr lang="en-GB" dirty="0">
                <a:latin typeface="Arial" charset="0"/>
              </a:rPr>
              <a:t>  Give an idea about the severity of the disease. </a:t>
            </a:r>
          </a:p>
          <a:p>
            <a:pPr marL="623888">
              <a:spcBef>
                <a:spcPct val="50000"/>
              </a:spcBef>
              <a:buClr>
                <a:srgbClr val="FFFF00"/>
              </a:buClr>
              <a:buFont typeface="Arial"/>
              <a:buChar char="•"/>
            </a:pPr>
            <a:r>
              <a:rPr lang="en-GB" dirty="0">
                <a:latin typeface="Arial" charset="0"/>
              </a:rPr>
              <a:t>  Follow up the treatment.</a:t>
            </a:r>
            <a:endParaRPr lang="en-US" dirty="0"/>
          </a:p>
        </p:txBody>
      </p:sp>
      <p:sp>
        <p:nvSpPr>
          <p:cNvPr id="4" name="Date Placeholder 3"/>
          <p:cNvSpPr>
            <a:spLocks noGrp="1"/>
          </p:cNvSpPr>
          <p:nvPr>
            <p:ph type="dt" sz="half" idx="10"/>
          </p:nvPr>
        </p:nvSpPr>
        <p:spPr/>
        <p:txBody>
          <a:bodyPr/>
          <a:lstStyle/>
          <a:p>
            <a:fld id="{637E6EFB-164A-4EB1-A48F-0525B2FA127C}"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20</a:t>
            </a:fld>
            <a:endParaRPr lang="en-US"/>
          </a:p>
        </p:txBody>
      </p:sp>
    </p:spTree>
    <p:extLst>
      <p:ext uri="{BB962C8B-B14F-4D97-AF65-F5344CB8AC3E}">
        <p14:creationId xmlns:p14="http://schemas.microsoft.com/office/powerpoint/2010/main" val="4132223199"/>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diagnosed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Bladder diverticula are often diagnosed on imaging studies like a CT scan or </a:t>
            </a:r>
            <a:r>
              <a:rPr lang="en-US" dirty="0" smtClean="0"/>
              <a:t>ultrasound.</a:t>
            </a:r>
          </a:p>
          <a:p>
            <a:pPr>
              <a:buFont typeface="Wingdings" panose="05000000000000000000" pitchFamily="2" charset="2"/>
              <a:buChar char="Ø"/>
            </a:pPr>
            <a:r>
              <a:rPr lang="en-US" u="sng" dirty="0" err="1" smtClean="0">
                <a:hlinkClick r:id="rId2"/>
              </a:rPr>
              <a:t>Cystogram</a:t>
            </a:r>
            <a:r>
              <a:rPr lang="en-US" dirty="0"/>
              <a:t> (x-ray test of the bladder with contrast dye</a:t>
            </a:r>
            <a:r>
              <a:rPr lang="en-US" dirty="0" smtClean="0"/>
              <a:t>).</a:t>
            </a:r>
          </a:p>
          <a:p>
            <a:pPr>
              <a:buFont typeface="Wingdings" panose="05000000000000000000" pitchFamily="2" charset="2"/>
              <a:buChar char="Ø"/>
            </a:pPr>
            <a:r>
              <a:rPr lang="en-US" u="sng" dirty="0" smtClean="0">
                <a:hlinkClick r:id="rId3"/>
              </a:rPr>
              <a:t>Cystoscopy</a:t>
            </a:r>
            <a:r>
              <a:rPr lang="en-US" dirty="0"/>
              <a:t> (placing a scope into the bladder via the urethra).</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200</a:t>
            </a:fld>
            <a:endParaRPr lang="en-US"/>
          </a:p>
        </p:txBody>
      </p:sp>
    </p:spTree>
    <p:extLst>
      <p:ext uri="{BB962C8B-B14F-4D97-AF65-F5344CB8AC3E}">
        <p14:creationId xmlns:p14="http://schemas.microsoft.com/office/powerpoint/2010/main" val="47909385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diverticulum treated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Congenital or acquired diverticula do not always require treatment, particularly if they are not associated with urinary infections, bladder stones, or urinary reflux (backward flow of urine into the kidneys). When associated with bladder tumors, recurrent infection, or urinary retention, bladder diverticula will need treatment. For patients with diverticula and urinary obstruction, treatment will include relief of the obstruction and possible removal of the diverticulum. This condition can be treated with both open and </a:t>
            </a:r>
            <a:r>
              <a:rPr lang="en-US" u="sng" dirty="0">
                <a:hlinkClick r:id="rId2"/>
              </a:rPr>
              <a:t>laparoscopic surgery</a:t>
            </a:r>
            <a:r>
              <a:rPr lang="en-US" dirty="0"/>
              <a:t>.</a:t>
            </a:r>
          </a:p>
          <a:p>
            <a:endParaRPr lang="en-US" dirty="0"/>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201</a:t>
            </a:fld>
            <a:endParaRPr lang="en-US"/>
          </a:p>
        </p:txBody>
      </p:sp>
    </p:spTree>
    <p:extLst>
      <p:ext uri="{BB962C8B-B14F-4D97-AF65-F5344CB8AC3E}">
        <p14:creationId xmlns:p14="http://schemas.microsoft.com/office/powerpoint/2010/main" val="407831964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OF URETHRA</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HYPOSPADIAS AND </a:t>
            </a:r>
            <a:r>
              <a:rPr lang="en-US" b="1" dirty="0" smtClean="0"/>
              <a:t>EPISPADIAS</a:t>
            </a:r>
          </a:p>
          <a:p>
            <a:pPr>
              <a:buFont typeface="Wingdings" panose="05000000000000000000" pitchFamily="2" charset="2"/>
              <a:buChar char="Ø"/>
            </a:pPr>
            <a:r>
              <a:rPr lang="en-US" dirty="0"/>
              <a:t>Hypospadias and </a:t>
            </a:r>
            <a:r>
              <a:rPr lang="en-US" dirty="0" err="1"/>
              <a:t>epispadias</a:t>
            </a:r>
            <a:r>
              <a:rPr lang="en-US" dirty="0"/>
              <a:t> are congenital anomalies of the </a:t>
            </a:r>
            <a:r>
              <a:rPr lang="en-US" dirty="0" smtClean="0"/>
              <a:t>urethral opening</a:t>
            </a:r>
            <a:r>
              <a:rPr lang="en-US" dirty="0"/>
              <a:t>. </a:t>
            </a:r>
          </a:p>
          <a:p>
            <a:pPr>
              <a:buFont typeface="Wingdings" panose="05000000000000000000" pitchFamily="2" charset="2"/>
              <a:buChar char="Ø"/>
            </a:pPr>
            <a:r>
              <a:rPr lang="en-US" b="1" dirty="0" smtClean="0"/>
              <a:t> </a:t>
            </a:r>
            <a:r>
              <a:rPr lang="en-US" b="1" dirty="0"/>
              <a:t>hypospadias</a:t>
            </a:r>
            <a:r>
              <a:rPr lang="en-US" dirty="0"/>
              <a:t>, the urethral opening is a </a:t>
            </a:r>
            <a:r>
              <a:rPr lang="en-US" dirty="0" smtClean="0"/>
              <a:t>groove on </a:t>
            </a:r>
            <a:r>
              <a:rPr lang="en-US" dirty="0"/>
              <a:t>the underside of the penis</a:t>
            </a:r>
            <a:r>
              <a:rPr lang="en-US" dirty="0" smtClean="0"/>
              <a:t>.</a:t>
            </a:r>
          </a:p>
          <a:p>
            <a:pPr>
              <a:buFont typeface="Wingdings" panose="05000000000000000000" pitchFamily="2" charset="2"/>
              <a:buChar char="Ø"/>
            </a:pPr>
            <a:r>
              <a:rPr lang="en-US" dirty="0" smtClean="0"/>
              <a:t> </a:t>
            </a:r>
            <a:r>
              <a:rPr lang="en-US" b="1" dirty="0" err="1"/>
              <a:t>epispadias</a:t>
            </a:r>
            <a:r>
              <a:rPr lang="en-US" dirty="0"/>
              <a:t>, the urethral </a:t>
            </a:r>
            <a:r>
              <a:rPr lang="en-US" dirty="0" smtClean="0"/>
              <a:t>opening is </a:t>
            </a:r>
            <a:r>
              <a:rPr lang="en-US" dirty="0"/>
              <a:t>on the dorsum. </a:t>
            </a:r>
            <a:endParaRPr lang="en-US" dirty="0" smtClean="0"/>
          </a:p>
          <a:p>
            <a:pPr>
              <a:buFont typeface="Wingdings" panose="05000000000000000000" pitchFamily="2" charset="2"/>
              <a:buChar char="Ø"/>
            </a:pPr>
            <a:r>
              <a:rPr lang="en-US" dirty="0" smtClean="0"/>
              <a:t>These </a:t>
            </a:r>
            <a:r>
              <a:rPr lang="en-US" dirty="0"/>
              <a:t>anatomic abnormalities may be </a:t>
            </a:r>
            <a:r>
              <a:rPr lang="en-US" dirty="0" smtClean="0"/>
              <a:t>repaired by </a:t>
            </a:r>
            <a:r>
              <a:rPr lang="en-US" dirty="0"/>
              <a:t>various types of plastic surgery, usually when the boy is </a:t>
            </a:r>
            <a:r>
              <a:rPr lang="en-US" dirty="0" smtClean="0"/>
              <a:t>very young</a:t>
            </a:r>
            <a:r>
              <a:rPr lang="en-US" dirty="0"/>
              <a:t>.</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202</a:t>
            </a:fld>
            <a:endParaRPr lang="en-US"/>
          </a:p>
        </p:txBody>
      </p:sp>
    </p:spTree>
    <p:extLst>
      <p:ext uri="{BB962C8B-B14F-4D97-AF65-F5344CB8AC3E}">
        <p14:creationId xmlns:p14="http://schemas.microsoft.com/office/powerpoint/2010/main" val="41135911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203</a:t>
            </a:fld>
            <a:endParaRPr lang="en-US"/>
          </a:p>
        </p:txBody>
      </p:sp>
      <p:pic>
        <p:nvPicPr>
          <p:cNvPr id="2050" name="Picture 2" descr="E:\HYPO E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476999" cy="434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5224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URETHRAL STRICTURES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urethral stricture is a narrowing of the lumen of the urethra </a:t>
            </a:r>
            <a:r>
              <a:rPr lang="en-US" dirty="0" smtClean="0"/>
              <a:t>as a </a:t>
            </a:r>
            <a:r>
              <a:rPr lang="en-US" dirty="0"/>
              <a:t>result of scar tissue and contraction.</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204</a:t>
            </a:fld>
            <a:endParaRPr lang="en-US"/>
          </a:p>
        </p:txBody>
      </p:sp>
    </p:spTree>
    <p:extLst>
      <p:ext uri="{BB962C8B-B14F-4D97-AF65-F5344CB8AC3E}">
        <p14:creationId xmlns:p14="http://schemas.microsoft.com/office/powerpoint/2010/main" val="166280997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Pathophysiology</a:t>
            </a:r>
          </a:p>
          <a:p>
            <a:pPr>
              <a:buFont typeface="Wingdings" panose="05000000000000000000" pitchFamily="2" charset="2"/>
              <a:buChar char="Ø"/>
            </a:pPr>
            <a:r>
              <a:rPr lang="en-US" dirty="0"/>
              <a:t>Common causes of strictures are urethral injury (caused by </a:t>
            </a:r>
            <a:r>
              <a:rPr lang="en-US" dirty="0" smtClean="0"/>
              <a:t>insertion of </a:t>
            </a:r>
            <a:r>
              <a:rPr lang="en-US" dirty="0"/>
              <a:t>surgical instruments during transurethral surgery, </a:t>
            </a:r>
            <a:r>
              <a:rPr lang="en-US" dirty="0" smtClean="0"/>
              <a:t>indwelling catheters</a:t>
            </a:r>
            <a:r>
              <a:rPr lang="en-US" dirty="0"/>
              <a:t>, or </a:t>
            </a:r>
            <a:r>
              <a:rPr lang="en-US" dirty="0" err="1"/>
              <a:t>cystoscopic</a:t>
            </a:r>
            <a:r>
              <a:rPr lang="en-US" dirty="0"/>
              <a:t> procedures), straddle </a:t>
            </a:r>
            <a:r>
              <a:rPr lang="en-US" dirty="0" smtClean="0"/>
              <a:t>injuries, and </a:t>
            </a:r>
            <a:r>
              <a:rPr lang="en-US" dirty="0"/>
              <a:t>injuries associated with automobile crashes, untreated </a:t>
            </a:r>
            <a:r>
              <a:rPr lang="en-US" dirty="0" smtClean="0"/>
              <a:t>gonorrheal urethritis</a:t>
            </a:r>
            <a:r>
              <a:rPr lang="en-US" dirty="0"/>
              <a:t>, and congenital abnormalities.</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205</a:t>
            </a:fld>
            <a:endParaRPr lang="en-US"/>
          </a:p>
        </p:txBody>
      </p:sp>
    </p:spTree>
    <p:extLst>
      <p:ext uri="{BB962C8B-B14F-4D97-AF65-F5344CB8AC3E}">
        <p14:creationId xmlns:p14="http://schemas.microsoft.com/office/powerpoint/2010/main" val="4013995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Assessment and Diagnostic Findings</a:t>
            </a:r>
          </a:p>
          <a:p>
            <a:pPr>
              <a:buFont typeface="Wingdings" panose="05000000000000000000" pitchFamily="2" charset="2"/>
              <a:buChar char="Ø"/>
            </a:pPr>
            <a:r>
              <a:rPr lang="en-US" dirty="0"/>
              <a:t>The patient reports that the force and volume of the </a:t>
            </a:r>
            <a:r>
              <a:rPr lang="en-US" dirty="0" smtClean="0"/>
              <a:t>urinary stream </a:t>
            </a:r>
            <a:r>
              <a:rPr lang="en-US" dirty="0"/>
              <a:t>are diminished, and symptoms of urinary infection </a:t>
            </a:r>
            <a:r>
              <a:rPr lang="en-US" dirty="0" smtClean="0"/>
              <a:t>and retention </a:t>
            </a:r>
            <a:r>
              <a:rPr lang="en-US" dirty="0"/>
              <a:t>occur. </a:t>
            </a:r>
            <a:endParaRPr lang="en-US" dirty="0" smtClean="0"/>
          </a:p>
          <a:p>
            <a:pPr>
              <a:buFont typeface="Wingdings" panose="05000000000000000000" pitchFamily="2" charset="2"/>
              <a:buChar char="Ø"/>
            </a:pPr>
            <a:r>
              <a:rPr lang="en-US" dirty="0" smtClean="0"/>
              <a:t>Stricture </a:t>
            </a:r>
            <a:r>
              <a:rPr lang="en-US" dirty="0"/>
              <a:t>causes urine to back up, resulting </a:t>
            </a:r>
            <a:r>
              <a:rPr lang="en-US" dirty="0" smtClean="0"/>
              <a:t>in cystitis</a:t>
            </a:r>
            <a:r>
              <a:rPr lang="en-US" dirty="0"/>
              <a:t>, prostatitis, and pyelonephritis.</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206</a:t>
            </a:fld>
            <a:endParaRPr lang="en-US"/>
          </a:p>
        </p:txBody>
      </p:sp>
    </p:spTree>
    <p:extLst>
      <p:ext uri="{BB962C8B-B14F-4D97-AF65-F5344CB8AC3E}">
        <p14:creationId xmlns:p14="http://schemas.microsoft.com/office/powerpoint/2010/main" val="111293511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Prevention</a:t>
            </a:r>
          </a:p>
          <a:p>
            <a:pPr>
              <a:buFont typeface="Wingdings" panose="05000000000000000000" pitchFamily="2" charset="2"/>
              <a:buChar char="Ø"/>
            </a:pPr>
            <a:r>
              <a:rPr lang="en-US" dirty="0"/>
              <a:t>An important element of prevention is to treat all urethral </a:t>
            </a:r>
            <a:r>
              <a:rPr lang="en-US" dirty="0" smtClean="0"/>
              <a:t>infections promptly</a:t>
            </a:r>
            <a:r>
              <a:rPr lang="en-US" dirty="0"/>
              <a:t>. </a:t>
            </a:r>
            <a:endParaRPr lang="en-US" dirty="0" smtClean="0"/>
          </a:p>
          <a:p>
            <a:pPr>
              <a:buFont typeface="Wingdings" panose="05000000000000000000" pitchFamily="2" charset="2"/>
              <a:buChar char="Ø"/>
            </a:pPr>
            <a:r>
              <a:rPr lang="en-US" dirty="0" smtClean="0"/>
              <a:t>Prolonged </a:t>
            </a:r>
            <a:r>
              <a:rPr lang="en-US" dirty="0"/>
              <a:t>urethral catheter drainage should </a:t>
            </a:r>
            <a:r>
              <a:rPr lang="en-US" dirty="0" smtClean="0"/>
              <a:t>be avoided </a:t>
            </a:r>
            <a:r>
              <a:rPr lang="en-US" dirty="0"/>
              <a:t>and the utmost care taken in any type of </a:t>
            </a:r>
            <a:r>
              <a:rPr lang="en-US" dirty="0" smtClean="0"/>
              <a:t>instrumentation involving </a:t>
            </a:r>
            <a:r>
              <a:rPr lang="en-US" dirty="0"/>
              <a:t>the urethra, including catheterization.</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207</a:t>
            </a:fld>
            <a:endParaRPr lang="en-US"/>
          </a:p>
        </p:txBody>
      </p:sp>
    </p:spTree>
    <p:extLst>
      <p:ext uri="{BB962C8B-B14F-4D97-AF65-F5344CB8AC3E}">
        <p14:creationId xmlns:p14="http://schemas.microsoft.com/office/powerpoint/2010/main" val="35408008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Medical/Surgical </a:t>
            </a:r>
            <a:r>
              <a:rPr lang="en-US" b="1" dirty="0"/>
              <a:t>Management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Treatment may include gradual dilation of the narrowed </a:t>
            </a:r>
            <a:r>
              <a:rPr lang="en-US" dirty="0" smtClean="0"/>
              <a:t>area or </a:t>
            </a:r>
            <a:r>
              <a:rPr lang="en-US" dirty="0"/>
              <a:t>surgery (internal </a:t>
            </a:r>
            <a:r>
              <a:rPr lang="en-US" dirty="0" err="1"/>
              <a:t>urethrotomy</a:t>
            </a:r>
            <a:r>
              <a:rPr lang="en-US" smtClean="0"/>
              <a:t>).</a:t>
            </a:r>
          </a:p>
          <a:p>
            <a:pPr>
              <a:buFont typeface="Wingdings" panose="05000000000000000000" pitchFamily="2" charset="2"/>
              <a:buChar char="Ø"/>
            </a:pPr>
            <a:r>
              <a:rPr lang="en-US" smtClean="0"/>
              <a:t>Surgical </a:t>
            </a:r>
            <a:r>
              <a:rPr lang="en-US" dirty="0"/>
              <a:t>excision or </a:t>
            </a:r>
            <a:r>
              <a:rPr lang="en-US" dirty="0" err="1"/>
              <a:t>urethroplasty</a:t>
            </a:r>
            <a:r>
              <a:rPr lang="en-US" dirty="0"/>
              <a:t> may be necessary for </a:t>
            </a:r>
            <a:r>
              <a:rPr lang="en-US" dirty="0" smtClean="0"/>
              <a:t>severe cases</a:t>
            </a:r>
            <a:r>
              <a:rPr lang="en-US" dirty="0"/>
              <a:t>.</a:t>
            </a:r>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208</a:t>
            </a:fld>
            <a:endParaRPr lang="en-US"/>
          </a:p>
        </p:txBody>
      </p:sp>
    </p:spTree>
    <p:extLst>
      <p:ext uri="{BB962C8B-B14F-4D97-AF65-F5344CB8AC3E}">
        <p14:creationId xmlns:p14="http://schemas.microsoft.com/office/powerpoint/2010/main" val="42909344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10" name="Content Placeholder 9"/>
          <p:cNvSpPr>
            <a:spLocks noGrp="1"/>
          </p:cNvSpPr>
          <p:nvPr>
            <p:ph idx="1"/>
          </p:nvPr>
        </p:nvSpPr>
        <p:spPr/>
        <p:txBody>
          <a:bodyPr/>
          <a:lstStyle/>
          <a:p>
            <a:endParaRPr lang="en-US" b="1" dirty="0" smtClean="0"/>
          </a:p>
          <a:p>
            <a:endParaRPr lang="en-US" b="1" dirty="0"/>
          </a:p>
          <a:p>
            <a:endParaRPr lang="en-US" b="1" smtClean="0"/>
          </a:p>
          <a:p>
            <a:pPr>
              <a:buFont typeface="Wingdings" panose="05000000000000000000" pitchFamily="2" charset="2"/>
              <a:buChar char="Ø"/>
            </a:pPr>
            <a:r>
              <a:rPr lang="en-US" b="1" smtClean="0"/>
              <a:t>READ </a:t>
            </a:r>
            <a:r>
              <a:rPr lang="en-US" b="1" dirty="0" smtClean="0"/>
              <a:t>ON TESTICULAR TORSION</a:t>
            </a:r>
            <a:endParaRPr lang="en-US" b="1" dirty="0"/>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209</a:t>
            </a:fld>
            <a:endParaRPr lang="en-US"/>
          </a:p>
        </p:txBody>
      </p:sp>
    </p:spTree>
    <p:extLst>
      <p:ext uri="{BB962C8B-B14F-4D97-AF65-F5344CB8AC3E}">
        <p14:creationId xmlns:p14="http://schemas.microsoft.com/office/powerpoint/2010/main" val="702703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5400" b="1" u="sng" dirty="0">
                <a:solidFill>
                  <a:srgbClr val="FF00FF"/>
                </a:solidFill>
                <a:latin typeface="Arial" charset="0"/>
              </a:rPr>
              <a:t>Serum creatinine</a:t>
            </a:r>
            <a:r>
              <a:rPr lang="en-GB" sz="4800" b="1" u="sng" dirty="0">
                <a:solidFill>
                  <a:srgbClr val="FF00FF"/>
                </a:solidFill>
                <a:latin typeface="Arial" charset="0"/>
              </a:rPr>
              <a:t> </a:t>
            </a:r>
            <a:r>
              <a:rPr lang="en-GB" b="1" u="sng" dirty="0">
                <a:solidFill>
                  <a:srgbClr val="FF00FF"/>
                </a:solidFill>
                <a:latin typeface="Arial" charset="0"/>
              </a:rPr>
              <a:t>(55-120 </a:t>
            </a:r>
            <a:r>
              <a:rPr lang="en-GB" b="1" u="sng" dirty="0">
                <a:solidFill>
                  <a:srgbClr val="FF00FF"/>
                </a:solidFill>
                <a:latin typeface="Arial" charset="0"/>
                <a:sym typeface="Symbol" charset="0"/>
              </a:rPr>
              <a:t></a:t>
            </a:r>
            <a:r>
              <a:rPr lang="en-GB" b="1" u="sng" dirty="0" err="1">
                <a:solidFill>
                  <a:srgbClr val="FF00FF"/>
                </a:solidFill>
                <a:latin typeface="Arial" charset="0"/>
              </a:rPr>
              <a:t>mol</a:t>
            </a:r>
            <a:r>
              <a:rPr lang="en-GB" b="1" u="sng" dirty="0">
                <a:solidFill>
                  <a:srgbClr val="FF00FF"/>
                </a:solidFill>
                <a:latin typeface="Arial" charset="0"/>
              </a:rPr>
              <a:t>/L in adult):</a:t>
            </a:r>
            <a:r>
              <a:rPr lang="en-GB" sz="3200" b="1" u="sng" dirty="0">
                <a:solidFill>
                  <a:srgbClr val="FF00FF"/>
                </a:solidFill>
                <a:latin typeface="Arial" charset="0"/>
              </a:rPr>
              <a:t> </a:t>
            </a:r>
            <a:br>
              <a:rPr lang="en-GB" sz="3200" b="1" u="sng" dirty="0">
                <a:solidFill>
                  <a:srgbClr val="FF00FF"/>
                </a:solidFill>
                <a:latin typeface="Arial" charset="0"/>
              </a:rPr>
            </a:b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spcBef>
                <a:spcPct val="50000"/>
              </a:spcBef>
              <a:buFontTx/>
              <a:buChar char="•"/>
            </a:pPr>
            <a:r>
              <a:rPr lang="en-GB" dirty="0">
                <a:latin typeface="Arial" charset="0"/>
              </a:rPr>
              <a:t>Creatinine is the  end product of </a:t>
            </a:r>
            <a:r>
              <a:rPr lang="en-GB" dirty="0" err="1">
                <a:latin typeface="Arial" charset="0"/>
              </a:rPr>
              <a:t>creatine</a:t>
            </a:r>
            <a:r>
              <a:rPr lang="en-GB" dirty="0">
                <a:latin typeface="Arial" charset="0"/>
              </a:rPr>
              <a:t> catabolism. </a:t>
            </a:r>
          </a:p>
          <a:p>
            <a:pPr>
              <a:lnSpc>
                <a:spcPct val="120000"/>
              </a:lnSpc>
              <a:spcBef>
                <a:spcPct val="50000"/>
              </a:spcBef>
              <a:buFontTx/>
              <a:buChar char="•"/>
            </a:pPr>
            <a:r>
              <a:rPr lang="en-GB" dirty="0">
                <a:latin typeface="Arial" charset="0"/>
              </a:rPr>
              <a:t>98% of the body </a:t>
            </a:r>
            <a:r>
              <a:rPr lang="en-GB" dirty="0" err="1">
                <a:latin typeface="Arial" charset="0"/>
              </a:rPr>
              <a:t>creatine</a:t>
            </a:r>
            <a:r>
              <a:rPr lang="en-GB" dirty="0">
                <a:latin typeface="Arial" charset="0"/>
              </a:rPr>
              <a:t> is present in the muscles where it functions  as store of high energy in the form of </a:t>
            </a:r>
            <a:r>
              <a:rPr lang="en-GB" dirty="0" err="1">
                <a:latin typeface="Arial" charset="0"/>
              </a:rPr>
              <a:t>creatine</a:t>
            </a:r>
            <a:r>
              <a:rPr lang="en-GB" dirty="0">
                <a:latin typeface="Arial" charset="0"/>
              </a:rPr>
              <a:t> phosphate.</a:t>
            </a:r>
          </a:p>
          <a:p>
            <a:pPr>
              <a:lnSpc>
                <a:spcPct val="120000"/>
              </a:lnSpc>
              <a:spcBef>
                <a:spcPct val="50000"/>
              </a:spcBef>
              <a:buFontTx/>
              <a:buChar char="•"/>
            </a:pPr>
            <a:r>
              <a:rPr lang="en-GB" dirty="0">
                <a:latin typeface="Arial" charset="0"/>
              </a:rPr>
              <a:t>About 1-2 % of total muscle </a:t>
            </a:r>
            <a:r>
              <a:rPr lang="en-GB" dirty="0" err="1">
                <a:latin typeface="Arial" charset="0"/>
              </a:rPr>
              <a:t>creatine</a:t>
            </a:r>
            <a:r>
              <a:rPr lang="en-GB" dirty="0">
                <a:latin typeface="Arial" charset="0"/>
              </a:rPr>
              <a:t> or </a:t>
            </a:r>
            <a:r>
              <a:rPr lang="en-GB" dirty="0" err="1">
                <a:latin typeface="Arial" charset="0"/>
              </a:rPr>
              <a:t>creatine</a:t>
            </a:r>
            <a:r>
              <a:rPr lang="en-GB" dirty="0">
                <a:latin typeface="Arial" charset="0"/>
              </a:rPr>
              <a:t> phosphate  pool is converted daily to creatinine through the spontaneous, non enzymatic  loss of water or phosphate.</a:t>
            </a:r>
          </a:p>
          <a:p>
            <a:pPr marL="0" indent="0">
              <a:buNone/>
            </a:pPr>
            <a:endParaRPr lang="en-US" dirty="0"/>
          </a:p>
        </p:txBody>
      </p:sp>
      <p:sp>
        <p:nvSpPr>
          <p:cNvPr id="4" name="Date Placeholder 3"/>
          <p:cNvSpPr>
            <a:spLocks noGrp="1"/>
          </p:cNvSpPr>
          <p:nvPr>
            <p:ph type="dt" sz="half" idx="10"/>
          </p:nvPr>
        </p:nvSpPr>
        <p:spPr/>
        <p:txBody>
          <a:bodyPr/>
          <a:lstStyle/>
          <a:p>
            <a:fld id="{3E0E473E-A805-498E-A33A-DDAE4E9B5DEC}"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21</a:t>
            </a:fld>
            <a:endParaRPr lang="en-US"/>
          </a:p>
        </p:txBody>
      </p:sp>
    </p:spTree>
    <p:extLst>
      <p:ext uri="{BB962C8B-B14F-4D97-AF65-F5344CB8AC3E}">
        <p14:creationId xmlns:p14="http://schemas.microsoft.com/office/powerpoint/2010/main" val="1346409647"/>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a:t>
            </a:r>
            <a:r>
              <a:rPr lang="en-US" b="1" dirty="0" err="1"/>
              <a:t>Venovenous</a:t>
            </a:r>
            <a:r>
              <a:rPr lang="en-US" b="1" dirty="0"/>
              <a:t> </a:t>
            </a:r>
            <a:r>
              <a:rPr lang="en-US" b="1" dirty="0" smtClean="0"/>
              <a:t>Hemofiltration (CVVH)</a:t>
            </a:r>
            <a:endParaRPr lang="en-US" dirty="0"/>
          </a:p>
        </p:txBody>
      </p:sp>
      <p:sp>
        <p:nvSpPr>
          <p:cNvPr id="3" name="Content Placeholder 2"/>
          <p:cNvSpPr>
            <a:spLocks noGrp="1"/>
          </p:cNvSpPr>
          <p:nvPr>
            <p:ph idx="1"/>
          </p:nvPr>
        </p:nvSpPr>
        <p:spPr/>
        <p:txBody>
          <a:bodyPr/>
          <a:lstStyle/>
          <a:p>
            <a:r>
              <a:rPr lang="en-US" dirty="0"/>
              <a:t>Blood from </a:t>
            </a:r>
            <a:r>
              <a:rPr lang="en-US" dirty="0" smtClean="0"/>
              <a:t>a double-lumen </a:t>
            </a:r>
            <a:r>
              <a:rPr lang="en-US" dirty="0"/>
              <a:t>venous catheter is pumped (using a small </a:t>
            </a:r>
            <a:r>
              <a:rPr lang="en-US" dirty="0" smtClean="0"/>
              <a:t>blood pump</a:t>
            </a:r>
            <a:r>
              <a:rPr lang="en-US" dirty="0"/>
              <a:t>) through a </a:t>
            </a:r>
            <a:r>
              <a:rPr lang="en-US" dirty="0" err="1"/>
              <a:t>hemofilter</a:t>
            </a:r>
            <a:r>
              <a:rPr lang="en-US" dirty="0"/>
              <a:t> and then returned to the </a:t>
            </a:r>
            <a:r>
              <a:rPr lang="en-US" dirty="0" smtClean="0"/>
              <a:t>patient through </a:t>
            </a:r>
            <a:r>
              <a:rPr lang="en-US" dirty="0"/>
              <a:t>the same </a:t>
            </a:r>
            <a:r>
              <a:rPr lang="en-US" dirty="0" smtClean="0"/>
              <a:t>catheter.</a:t>
            </a:r>
          </a:p>
          <a:p>
            <a:endParaRPr lang="en-US" dirty="0"/>
          </a:p>
        </p:txBody>
      </p:sp>
      <p:sp>
        <p:nvSpPr>
          <p:cNvPr id="4" name="Date Placeholder 3"/>
          <p:cNvSpPr>
            <a:spLocks noGrp="1"/>
          </p:cNvSpPr>
          <p:nvPr>
            <p:ph type="dt" sz="half" idx="10"/>
          </p:nvPr>
        </p:nvSpPr>
        <p:spPr/>
        <p:txBody>
          <a:bodyPr/>
          <a:lstStyle/>
          <a:p>
            <a:fld id="{1EA0CF4F-8DE3-4B04-A4D6-7216BD0DAAD3}"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210</a:t>
            </a:fld>
            <a:endParaRPr lang="en-US"/>
          </a:p>
        </p:txBody>
      </p:sp>
    </p:spTree>
    <p:extLst>
      <p:ext uri="{BB962C8B-B14F-4D97-AF65-F5344CB8AC3E}">
        <p14:creationId xmlns:p14="http://schemas.microsoft.com/office/powerpoint/2010/main" val="2182274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8915400"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BB10F48-DC81-4A1A-8133-A9A86B79830B}"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211</a:t>
            </a:fld>
            <a:endParaRPr lang="en-US"/>
          </a:p>
        </p:txBody>
      </p:sp>
    </p:spTree>
    <p:extLst>
      <p:ext uri="{BB962C8B-B14F-4D97-AF65-F5344CB8AC3E}">
        <p14:creationId xmlns:p14="http://schemas.microsoft.com/office/powerpoint/2010/main" val="4054173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Continuous </a:t>
            </a:r>
            <a:r>
              <a:rPr lang="en-US" b="1" dirty="0" err="1"/>
              <a:t>Venovenous</a:t>
            </a:r>
            <a:r>
              <a:rPr lang="en-US" b="1" dirty="0"/>
              <a:t> </a:t>
            </a:r>
            <a:r>
              <a:rPr lang="en-US" b="1" dirty="0" smtClean="0"/>
              <a:t>Hemodialysis (CVVHD)</a:t>
            </a:r>
            <a:endParaRPr lang="en-US" dirty="0"/>
          </a:p>
        </p:txBody>
      </p:sp>
      <p:sp>
        <p:nvSpPr>
          <p:cNvPr id="3" name="Content Placeholder 2"/>
          <p:cNvSpPr>
            <a:spLocks noGrp="1"/>
          </p:cNvSpPr>
          <p:nvPr>
            <p:ph idx="1"/>
          </p:nvPr>
        </p:nvSpPr>
        <p:spPr/>
        <p:txBody>
          <a:bodyPr/>
          <a:lstStyle/>
          <a:p>
            <a:r>
              <a:rPr lang="en-US" dirty="0"/>
              <a:t>is similar </a:t>
            </a:r>
            <a:r>
              <a:rPr lang="en-US" dirty="0" smtClean="0"/>
              <a:t>to CVVH.</a:t>
            </a:r>
          </a:p>
          <a:p>
            <a:r>
              <a:rPr lang="en-US" dirty="0"/>
              <a:t>Blood is pumped from a double-lumen venous </a:t>
            </a:r>
            <a:r>
              <a:rPr lang="en-US" dirty="0" smtClean="0"/>
              <a:t>catheter through </a:t>
            </a:r>
            <a:r>
              <a:rPr lang="en-US" dirty="0"/>
              <a:t>a </a:t>
            </a:r>
            <a:r>
              <a:rPr lang="en-US" dirty="0" err="1"/>
              <a:t>hemofilter</a:t>
            </a:r>
            <a:r>
              <a:rPr lang="en-US" dirty="0"/>
              <a:t> and returned to the patient through the </a:t>
            </a:r>
            <a:r>
              <a:rPr lang="en-US" dirty="0" smtClean="0"/>
              <a:t>same catheter.</a:t>
            </a:r>
          </a:p>
          <a:p>
            <a:r>
              <a:rPr lang="en-US" dirty="0" smtClean="0"/>
              <a:t>CVVHD uses </a:t>
            </a:r>
            <a:r>
              <a:rPr lang="en-US" dirty="0"/>
              <a:t>a concentration gradient to facilitate the removal </a:t>
            </a:r>
            <a:r>
              <a:rPr lang="en-US"/>
              <a:t>of </a:t>
            </a:r>
            <a:r>
              <a:rPr lang="en-US" smtClean="0"/>
              <a:t>uremic toxins</a:t>
            </a:r>
            <a:r>
              <a:rPr lang="en-US" dirty="0"/>
              <a:t>.</a:t>
            </a:r>
          </a:p>
        </p:txBody>
      </p:sp>
      <p:sp>
        <p:nvSpPr>
          <p:cNvPr id="4" name="Date Placeholder 3"/>
          <p:cNvSpPr>
            <a:spLocks noGrp="1"/>
          </p:cNvSpPr>
          <p:nvPr>
            <p:ph type="dt" sz="half" idx="10"/>
          </p:nvPr>
        </p:nvSpPr>
        <p:spPr/>
        <p:txBody>
          <a:bodyPr/>
          <a:lstStyle/>
          <a:p>
            <a:fld id="{DC34167D-4656-4125-AE7F-AAA024C9BB1F}"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212</a:t>
            </a:fld>
            <a:endParaRPr lang="en-US"/>
          </a:p>
        </p:txBody>
      </p:sp>
    </p:spTree>
    <p:extLst>
      <p:ext uri="{BB962C8B-B14F-4D97-AF65-F5344CB8AC3E}">
        <p14:creationId xmlns:p14="http://schemas.microsoft.com/office/powerpoint/2010/main" val="216985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Transplantation</a:t>
            </a:r>
          </a:p>
        </p:txBody>
      </p:sp>
      <p:sp>
        <p:nvSpPr>
          <p:cNvPr id="3" name="Content Placeholder 2"/>
          <p:cNvSpPr>
            <a:spLocks noGrp="1"/>
          </p:cNvSpPr>
          <p:nvPr>
            <p:ph idx="1"/>
          </p:nvPr>
        </p:nvSpPr>
        <p:spPr/>
        <p:txBody>
          <a:bodyPr>
            <a:normAutofit lnSpcReduction="10000"/>
          </a:bodyPr>
          <a:lstStyle/>
          <a:p>
            <a:r>
              <a:rPr lang="en-US" dirty="0"/>
              <a:t>Kidney transplantation has become the treatment of choice </a:t>
            </a:r>
            <a:r>
              <a:rPr lang="en-US" dirty="0" smtClean="0"/>
              <a:t>for most </a:t>
            </a:r>
            <a:r>
              <a:rPr lang="en-US" dirty="0"/>
              <a:t>patients with ESRD</a:t>
            </a:r>
            <a:r>
              <a:rPr lang="en-US" dirty="0" smtClean="0"/>
              <a:t>.</a:t>
            </a:r>
          </a:p>
          <a:p>
            <a:r>
              <a:rPr lang="en-US" dirty="0"/>
              <a:t>Kidney transplants from well-matched living donors</a:t>
            </a:r>
          </a:p>
          <a:p>
            <a:r>
              <a:rPr lang="en-US" dirty="0"/>
              <a:t>who are related to the patient (those with compatible ABO </a:t>
            </a:r>
            <a:r>
              <a:rPr lang="en-US" dirty="0" smtClean="0"/>
              <a:t>and HLA </a:t>
            </a:r>
            <a:r>
              <a:rPr lang="en-US" dirty="0"/>
              <a:t>antigens) are slightly more successful than those from </a:t>
            </a:r>
            <a:r>
              <a:rPr lang="en-US" dirty="0" smtClean="0"/>
              <a:t>cadaver donors</a:t>
            </a:r>
            <a:r>
              <a:rPr lang="en-US" dirty="0"/>
              <a:t>.</a:t>
            </a:r>
          </a:p>
        </p:txBody>
      </p:sp>
      <p:sp>
        <p:nvSpPr>
          <p:cNvPr id="4" name="Date Placeholder 3"/>
          <p:cNvSpPr>
            <a:spLocks noGrp="1"/>
          </p:cNvSpPr>
          <p:nvPr>
            <p:ph type="dt" sz="half" idx="10"/>
          </p:nvPr>
        </p:nvSpPr>
        <p:spPr/>
        <p:txBody>
          <a:bodyPr/>
          <a:lstStyle/>
          <a:p>
            <a:fld id="{461C8DB1-6D6F-4678-B614-1C81A9E83F0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213</a:t>
            </a:fld>
            <a:endParaRPr lang="en-US"/>
          </a:p>
        </p:txBody>
      </p:sp>
    </p:spTree>
    <p:extLst>
      <p:ext uri="{BB962C8B-B14F-4D97-AF65-F5344CB8AC3E}">
        <p14:creationId xmlns:p14="http://schemas.microsoft.com/office/powerpoint/2010/main" val="959064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transplanted kidney </a:t>
            </a:r>
            <a:r>
              <a:rPr lang="en-US" dirty="0" smtClean="0"/>
              <a:t>is placed </a:t>
            </a:r>
            <a:r>
              <a:rPr lang="en-US" dirty="0"/>
              <a:t>in the patient’s iliac fossa anterior to the iliac crest</a:t>
            </a:r>
            <a:r>
              <a:rPr lang="en-US" dirty="0" smtClean="0"/>
              <a:t>.</a:t>
            </a:r>
          </a:p>
          <a:p>
            <a:r>
              <a:rPr lang="en-US" dirty="0" smtClean="0"/>
              <a:t> The ureter </a:t>
            </a:r>
            <a:r>
              <a:rPr lang="en-US" dirty="0"/>
              <a:t>of the newly transplanted kidney is transplanted </a:t>
            </a:r>
            <a:r>
              <a:rPr lang="en-US" dirty="0" smtClean="0"/>
              <a:t>into the </a:t>
            </a:r>
            <a:r>
              <a:rPr lang="en-US" dirty="0"/>
              <a:t>bladder or anastomosed to the ureter of the recipient</a:t>
            </a:r>
          </a:p>
        </p:txBody>
      </p:sp>
      <p:sp>
        <p:nvSpPr>
          <p:cNvPr id="4" name="Date Placeholder 3"/>
          <p:cNvSpPr>
            <a:spLocks noGrp="1"/>
          </p:cNvSpPr>
          <p:nvPr>
            <p:ph type="dt" sz="half" idx="10"/>
          </p:nvPr>
        </p:nvSpPr>
        <p:spPr/>
        <p:txBody>
          <a:bodyPr/>
          <a:lstStyle/>
          <a:p>
            <a:fld id="{F3F86AF2-EAD7-4D97-8658-B48889B3B2D0}"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214</a:t>
            </a:fld>
            <a:endParaRPr lang="en-US"/>
          </a:p>
        </p:txBody>
      </p:sp>
    </p:spTree>
    <p:extLst>
      <p:ext uri="{BB962C8B-B14F-4D97-AF65-F5344CB8AC3E}">
        <p14:creationId xmlns:p14="http://schemas.microsoft.com/office/powerpoint/2010/main" val="176442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0"/>
            <a:ext cx="8686799" cy="723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956C8D5C-A915-4613-A33D-238DC4CC616A}"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215</a:t>
            </a:fld>
            <a:endParaRPr lang="en-US"/>
          </a:p>
        </p:txBody>
      </p:sp>
    </p:spTree>
    <p:extLst>
      <p:ext uri="{BB962C8B-B14F-4D97-AF65-F5344CB8AC3E}">
        <p14:creationId xmlns:p14="http://schemas.microsoft.com/office/powerpoint/2010/main" val="3186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rmAutofit/>
          </a:bodyPr>
          <a:lstStyle/>
          <a:p>
            <a:r>
              <a:rPr lang="en-US">
                <a:latin typeface="Showcard Gothic" pitchFamily="82" charset="0"/>
              </a:rPr>
              <a:t>Kidney Transplantation</a:t>
            </a:r>
          </a:p>
        </p:txBody>
      </p:sp>
      <p:sp>
        <p:nvSpPr>
          <p:cNvPr id="321539" name="Rectangle 3"/>
          <p:cNvSpPr>
            <a:spLocks noGrp="1" noChangeArrowheads="1"/>
          </p:cNvSpPr>
          <p:nvPr>
            <p:ph idx="1"/>
          </p:nvPr>
        </p:nvSpPr>
        <p:spPr/>
        <p:txBody>
          <a:bodyPr/>
          <a:lstStyle/>
          <a:p>
            <a:pPr>
              <a:lnSpc>
                <a:spcPct val="90000"/>
              </a:lnSpc>
            </a:pPr>
            <a:r>
              <a:rPr lang="en-US" dirty="0"/>
              <a:t>Advantages of kidney transplant compared with dialysis</a:t>
            </a:r>
          </a:p>
          <a:p>
            <a:pPr lvl="1">
              <a:lnSpc>
                <a:spcPct val="90000"/>
              </a:lnSpc>
            </a:pPr>
            <a:r>
              <a:rPr lang="en-US" dirty="0"/>
              <a:t>Reverses many of the pathophysiologic changes associated with renal failure</a:t>
            </a:r>
          </a:p>
          <a:p>
            <a:pPr lvl="1">
              <a:lnSpc>
                <a:spcPct val="90000"/>
              </a:lnSpc>
            </a:pPr>
            <a:r>
              <a:rPr lang="en-US" dirty="0"/>
              <a:t>Eliminates the dependence on dialysis</a:t>
            </a:r>
          </a:p>
          <a:p>
            <a:pPr lvl="1">
              <a:lnSpc>
                <a:spcPct val="90000"/>
              </a:lnSpc>
            </a:pPr>
            <a:r>
              <a:rPr lang="en-US" dirty="0"/>
              <a:t>Less expensive than dialysis after the first year</a:t>
            </a:r>
          </a:p>
          <a:p>
            <a:pPr lvl="1">
              <a:lnSpc>
                <a:spcPct val="90000"/>
              </a:lnSpc>
            </a:pPr>
            <a:endParaRPr lang="en-US" dirty="0"/>
          </a:p>
          <a:p>
            <a:pPr lvl="1">
              <a:lnSpc>
                <a:spcPct val="90000"/>
              </a:lnSpc>
            </a:pPr>
            <a:endParaRPr lang="en-US" dirty="0"/>
          </a:p>
        </p:txBody>
      </p:sp>
      <p:sp>
        <p:nvSpPr>
          <p:cNvPr id="2" name="Date Placeholder 1"/>
          <p:cNvSpPr>
            <a:spLocks noGrp="1"/>
          </p:cNvSpPr>
          <p:nvPr>
            <p:ph type="dt" sz="half" idx="10"/>
          </p:nvPr>
        </p:nvSpPr>
        <p:spPr/>
        <p:txBody>
          <a:bodyPr/>
          <a:lstStyle/>
          <a:p>
            <a:fld id="{D44CDEC7-FAED-412C-B654-6FDD92987814}" type="datetime1">
              <a:rPr lang="en-US" smtClean="0"/>
              <a:t>2/19/2019</a:t>
            </a:fld>
            <a:endParaRPr lang="en-US"/>
          </a:p>
        </p:txBody>
      </p:sp>
      <p:sp>
        <p:nvSpPr>
          <p:cNvPr id="3" name="Footer Placeholder 2"/>
          <p:cNvSpPr>
            <a:spLocks noGrp="1"/>
          </p:cNvSpPr>
          <p:nvPr>
            <p:ph type="ftr" sz="quarter" idx="11"/>
          </p:nvPr>
        </p:nvSpPr>
        <p:spPr/>
        <p:txBody>
          <a:bodyPr/>
          <a:lstStyle/>
          <a:p>
            <a:r>
              <a:rPr lang="en-US" smtClean="0"/>
              <a:t>MR CHOGE</a:t>
            </a:r>
            <a:endParaRPr lang="en-US"/>
          </a:p>
        </p:txBody>
      </p:sp>
      <p:sp>
        <p:nvSpPr>
          <p:cNvPr id="4" name="Slide Number Placeholder 3"/>
          <p:cNvSpPr>
            <a:spLocks noGrp="1"/>
          </p:cNvSpPr>
          <p:nvPr>
            <p:ph type="sldNum" sz="quarter" idx="12"/>
          </p:nvPr>
        </p:nvSpPr>
        <p:spPr/>
        <p:txBody>
          <a:bodyPr/>
          <a:lstStyle/>
          <a:p>
            <a:fld id="{FC610728-00EA-434D-8BAC-396A659EDE03}" type="slidenum">
              <a:rPr lang="en-US" smtClean="0"/>
              <a:t>216</a:t>
            </a:fld>
            <a:endParaRPr lang="en-US"/>
          </a:p>
        </p:txBody>
      </p:sp>
    </p:spTree>
    <p:extLst>
      <p:ext uri="{BB962C8B-B14F-4D97-AF65-F5344CB8AC3E}">
        <p14:creationId xmlns:p14="http://schemas.microsoft.com/office/powerpoint/2010/main" val="1193310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PREOPERATIVE MANAGEMENT</a:t>
            </a:r>
            <a:endParaRPr lang="en-US" dirty="0"/>
          </a:p>
        </p:txBody>
      </p:sp>
      <p:sp>
        <p:nvSpPr>
          <p:cNvPr id="3" name="Content Placeholder 2"/>
          <p:cNvSpPr>
            <a:spLocks noGrp="1"/>
          </p:cNvSpPr>
          <p:nvPr>
            <p:ph idx="1"/>
          </p:nvPr>
        </p:nvSpPr>
        <p:spPr/>
        <p:txBody>
          <a:bodyPr>
            <a:normAutofit/>
          </a:bodyPr>
          <a:lstStyle/>
          <a:p>
            <a:r>
              <a:rPr lang="en-US" sz="3200" dirty="0"/>
              <a:t>Preoperative management goals include </a:t>
            </a:r>
            <a:endParaRPr lang="en-US" sz="3200" dirty="0" smtClean="0"/>
          </a:p>
          <a:p>
            <a:pPr lvl="1"/>
            <a:r>
              <a:rPr lang="en-US" sz="3200" dirty="0" smtClean="0"/>
              <a:t>bringing </a:t>
            </a:r>
            <a:r>
              <a:rPr lang="en-US" sz="3200" dirty="0"/>
              <a:t>the </a:t>
            </a:r>
            <a:r>
              <a:rPr lang="en-US" sz="3200" dirty="0" err="1" smtClean="0"/>
              <a:t>patient’smetabolic</a:t>
            </a:r>
            <a:r>
              <a:rPr lang="en-US" sz="3200" dirty="0" smtClean="0"/>
              <a:t> </a:t>
            </a:r>
            <a:r>
              <a:rPr lang="en-US" sz="3200" dirty="0"/>
              <a:t>state to a level as close to normal as possible, </a:t>
            </a:r>
            <a:endParaRPr lang="en-US" sz="3200" dirty="0" smtClean="0"/>
          </a:p>
          <a:p>
            <a:pPr lvl="1"/>
            <a:r>
              <a:rPr lang="en-US" sz="3200" dirty="0" smtClean="0"/>
              <a:t>Making sure </a:t>
            </a:r>
            <a:r>
              <a:rPr lang="en-US" sz="3200" dirty="0"/>
              <a:t>that the patient is free of infection, </a:t>
            </a:r>
            <a:endParaRPr lang="en-US" sz="3200" dirty="0" smtClean="0"/>
          </a:p>
          <a:p>
            <a:pPr lvl="1"/>
            <a:r>
              <a:rPr lang="en-US" sz="3200" dirty="0" smtClean="0"/>
              <a:t>preparing </a:t>
            </a:r>
            <a:r>
              <a:rPr lang="en-US" sz="3200" dirty="0"/>
              <a:t>the </a:t>
            </a:r>
            <a:r>
              <a:rPr lang="en-US" sz="3200" dirty="0" smtClean="0"/>
              <a:t>patient for </a:t>
            </a:r>
            <a:r>
              <a:rPr lang="en-US" sz="3200" dirty="0"/>
              <a:t>surgery and the postoperative course</a:t>
            </a:r>
          </a:p>
        </p:txBody>
      </p:sp>
      <p:sp>
        <p:nvSpPr>
          <p:cNvPr id="4" name="Date Placeholder 3"/>
          <p:cNvSpPr>
            <a:spLocks noGrp="1"/>
          </p:cNvSpPr>
          <p:nvPr>
            <p:ph type="dt" sz="half" idx="10"/>
          </p:nvPr>
        </p:nvSpPr>
        <p:spPr/>
        <p:txBody>
          <a:bodyPr/>
          <a:lstStyle/>
          <a:p>
            <a:fld id="{A253444B-23CD-43C0-B8A0-4CF3A82303FE}"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217</a:t>
            </a:fld>
            <a:endParaRPr lang="en-US"/>
          </a:p>
        </p:txBody>
      </p:sp>
    </p:spTree>
    <p:extLst>
      <p:ext uri="{BB962C8B-B14F-4D97-AF65-F5344CB8AC3E}">
        <p14:creationId xmlns:p14="http://schemas.microsoft.com/office/powerpoint/2010/main" val="3748946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Medical Management</a:t>
            </a:r>
            <a:endParaRPr lang="en-US" dirty="0"/>
          </a:p>
        </p:txBody>
      </p:sp>
      <p:sp>
        <p:nvSpPr>
          <p:cNvPr id="3" name="Content Placeholder 2"/>
          <p:cNvSpPr>
            <a:spLocks noGrp="1"/>
          </p:cNvSpPr>
          <p:nvPr>
            <p:ph idx="1"/>
          </p:nvPr>
        </p:nvSpPr>
        <p:spPr/>
        <p:txBody>
          <a:bodyPr>
            <a:normAutofit/>
          </a:bodyPr>
          <a:lstStyle/>
          <a:p>
            <a:r>
              <a:rPr lang="en-US" sz="2800" dirty="0"/>
              <a:t>A complete physical examination is </a:t>
            </a:r>
            <a:r>
              <a:rPr lang="en-US" sz="2800" dirty="0" smtClean="0"/>
              <a:t>performed.</a:t>
            </a:r>
          </a:p>
          <a:p>
            <a:r>
              <a:rPr lang="en-US" sz="2800" dirty="0"/>
              <a:t>Tissue typing, blood typing, and antibody </a:t>
            </a:r>
            <a:r>
              <a:rPr lang="en-US" sz="2800" dirty="0" smtClean="0"/>
              <a:t>screening-compatibility.</a:t>
            </a:r>
          </a:p>
          <a:p>
            <a:r>
              <a:rPr lang="en-US" sz="2800" dirty="0"/>
              <a:t>Other diagnostic tests must be completed </a:t>
            </a:r>
            <a:r>
              <a:rPr lang="en-US" sz="2800" dirty="0" smtClean="0"/>
              <a:t>to identify </a:t>
            </a:r>
            <a:r>
              <a:rPr lang="en-US" sz="2800" dirty="0"/>
              <a:t>conditions requiring treatment before transplantation</a:t>
            </a:r>
            <a:r>
              <a:rPr lang="en-US" sz="2800" dirty="0" smtClean="0"/>
              <a:t>.</a:t>
            </a:r>
          </a:p>
          <a:p>
            <a:r>
              <a:rPr lang="en-US" sz="2800" dirty="0"/>
              <a:t>The patient must be free of infection at the time of renal </a:t>
            </a:r>
            <a:r>
              <a:rPr lang="en-US" sz="2800" dirty="0" smtClean="0"/>
              <a:t>transplantation—Medications are used to suppress immune function to avert rejection.</a:t>
            </a:r>
            <a:endParaRPr lang="en-US" sz="2800" dirty="0"/>
          </a:p>
        </p:txBody>
      </p:sp>
      <p:sp>
        <p:nvSpPr>
          <p:cNvPr id="4" name="Date Placeholder 3"/>
          <p:cNvSpPr>
            <a:spLocks noGrp="1"/>
          </p:cNvSpPr>
          <p:nvPr>
            <p:ph type="dt" sz="half" idx="10"/>
          </p:nvPr>
        </p:nvSpPr>
        <p:spPr/>
        <p:txBody>
          <a:bodyPr/>
          <a:lstStyle/>
          <a:p>
            <a:fld id="{B1B40DF1-71E5-47B8-A534-B569A41F6630}"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218</a:t>
            </a:fld>
            <a:endParaRPr lang="en-US"/>
          </a:p>
        </p:txBody>
      </p:sp>
    </p:spTree>
    <p:extLst>
      <p:ext uri="{BB962C8B-B14F-4D97-AF65-F5344CB8AC3E}">
        <p14:creationId xmlns:p14="http://schemas.microsoft.com/office/powerpoint/2010/main" val="3527434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 psychosocial evaluation is conducted to assess the </a:t>
            </a:r>
            <a:r>
              <a:rPr lang="en-US" dirty="0" smtClean="0"/>
              <a:t>patient’s ability </a:t>
            </a:r>
            <a:r>
              <a:rPr lang="en-US" dirty="0"/>
              <a:t>to adjust to the </a:t>
            </a:r>
            <a:r>
              <a:rPr lang="en-US" dirty="0" smtClean="0"/>
              <a:t>transplant.</a:t>
            </a:r>
          </a:p>
          <a:p>
            <a:r>
              <a:rPr lang="en-US" dirty="0"/>
              <a:t>A history of </a:t>
            </a:r>
            <a:r>
              <a:rPr lang="en-US" dirty="0" smtClean="0"/>
              <a:t>psychiatric  illness </a:t>
            </a:r>
            <a:r>
              <a:rPr lang="en-US" dirty="0"/>
              <a:t>is important </a:t>
            </a:r>
            <a:r>
              <a:rPr lang="en-US" dirty="0" smtClean="0"/>
              <a:t>to ascertain-corticosteroids </a:t>
            </a:r>
            <a:r>
              <a:rPr lang="en-US" dirty="0" err="1" smtClean="0"/>
              <a:t>exercarbate</a:t>
            </a:r>
            <a:r>
              <a:rPr lang="en-US" dirty="0" smtClean="0"/>
              <a:t> psychiatric illness.</a:t>
            </a:r>
          </a:p>
          <a:p>
            <a:r>
              <a:rPr lang="en-US" dirty="0"/>
              <a:t>Hemodialysis is often performed the day before the </a:t>
            </a:r>
            <a:r>
              <a:rPr lang="en-US" dirty="0" smtClean="0"/>
              <a:t>scheduled transplantation </a:t>
            </a:r>
            <a:r>
              <a:rPr lang="en-US" dirty="0"/>
              <a:t>procedure to optimize the patient’s physical </a:t>
            </a:r>
            <a:r>
              <a:rPr lang="en-US" dirty="0" smtClean="0"/>
              <a:t>status.</a:t>
            </a:r>
          </a:p>
          <a:p>
            <a:endParaRPr lang="en-US" dirty="0"/>
          </a:p>
        </p:txBody>
      </p:sp>
      <p:sp>
        <p:nvSpPr>
          <p:cNvPr id="4" name="Date Placeholder 3"/>
          <p:cNvSpPr>
            <a:spLocks noGrp="1"/>
          </p:cNvSpPr>
          <p:nvPr>
            <p:ph type="dt" sz="half" idx="10"/>
          </p:nvPr>
        </p:nvSpPr>
        <p:spPr/>
        <p:txBody>
          <a:bodyPr/>
          <a:lstStyle/>
          <a:p>
            <a:fld id="{E99155D0-A9A2-433B-B889-124F4BA13ABC}"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219</a:t>
            </a:fld>
            <a:endParaRPr lang="en-US"/>
          </a:p>
        </p:txBody>
      </p:sp>
    </p:spTree>
    <p:extLst>
      <p:ext uri="{BB962C8B-B14F-4D97-AF65-F5344CB8AC3E}">
        <p14:creationId xmlns:p14="http://schemas.microsoft.com/office/powerpoint/2010/main" val="1796992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UPPER URINARY TRACT INFECTION:</a:t>
            </a:r>
            <a:br>
              <a:rPr lang="en-US" b="1" dirty="0"/>
            </a:br>
            <a:r>
              <a:rPr lang="en-US" b="1" dirty="0"/>
              <a:t>ACUTE PYELONEPHRITIS</a:t>
            </a:r>
            <a:endParaRPr lang="en-US" dirty="0"/>
          </a:p>
        </p:txBody>
      </p:sp>
      <p:sp>
        <p:nvSpPr>
          <p:cNvPr id="3" name="Content Placeholder 2"/>
          <p:cNvSpPr>
            <a:spLocks noGrp="1"/>
          </p:cNvSpPr>
          <p:nvPr>
            <p:ph idx="1"/>
          </p:nvPr>
        </p:nvSpPr>
        <p:spPr/>
        <p:txBody>
          <a:bodyPr/>
          <a:lstStyle/>
          <a:p>
            <a:r>
              <a:rPr lang="en-US" dirty="0"/>
              <a:t>bacterial infection of the renal pelvis, tubules, and interstitial tissue of one or both kidneys.</a:t>
            </a:r>
          </a:p>
          <a:p>
            <a:r>
              <a:rPr lang="en-US" dirty="0"/>
              <a:t>Bacteria reach the bladder by means of the urethra and ascend to the kidney.</a:t>
            </a:r>
          </a:p>
          <a:p>
            <a:r>
              <a:rPr lang="en-US" dirty="0"/>
              <a:t>Pyelonephritis is frequently secondary to </a:t>
            </a:r>
            <a:r>
              <a:rPr lang="en-US" dirty="0" err="1"/>
              <a:t>ureterovesical</a:t>
            </a:r>
            <a:r>
              <a:rPr lang="en-US" dirty="0"/>
              <a:t> reflux, in which an incompetent </a:t>
            </a:r>
            <a:r>
              <a:rPr lang="en-US" dirty="0" err="1"/>
              <a:t>ureterovesical</a:t>
            </a:r>
            <a:r>
              <a:rPr lang="en-US" dirty="0"/>
              <a:t> valve allows the urine to back up (reflux) into the ureters</a:t>
            </a:r>
          </a:p>
          <a:p>
            <a:endParaRPr lang="en-US" dirty="0"/>
          </a:p>
        </p:txBody>
      </p:sp>
      <p:sp>
        <p:nvSpPr>
          <p:cNvPr id="4" name="Date Placeholder 3"/>
          <p:cNvSpPr>
            <a:spLocks noGrp="1"/>
          </p:cNvSpPr>
          <p:nvPr>
            <p:ph type="dt" sz="half" idx="10"/>
          </p:nvPr>
        </p:nvSpPr>
        <p:spPr/>
        <p:txBody>
          <a:bodyPr/>
          <a:lstStyle/>
          <a:p>
            <a:fld id="{7315FD7D-8572-4109-9883-A3A56AFEFDF2}"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22</a:t>
            </a:fld>
            <a:endParaRPr lang="en-US"/>
          </a:p>
        </p:txBody>
      </p:sp>
    </p:spTree>
    <p:extLst>
      <p:ext uri="{BB962C8B-B14F-4D97-AF65-F5344CB8AC3E}">
        <p14:creationId xmlns:p14="http://schemas.microsoft.com/office/powerpoint/2010/main" val="40917870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Nursing Management</a:t>
            </a:r>
            <a:endParaRPr lang="en-US" dirty="0"/>
          </a:p>
        </p:txBody>
      </p:sp>
      <p:sp>
        <p:nvSpPr>
          <p:cNvPr id="3" name="Content Placeholder 2"/>
          <p:cNvSpPr>
            <a:spLocks noGrp="1"/>
          </p:cNvSpPr>
          <p:nvPr>
            <p:ph idx="1"/>
          </p:nvPr>
        </p:nvSpPr>
        <p:spPr/>
        <p:txBody>
          <a:bodyPr>
            <a:normAutofit fontScale="92500"/>
          </a:bodyPr>
          <a:lstStyle/>
          <a:p>
            <a:r>
              <a:rPr lang="en-US" dirty="0"/>
              <a:t>The nursing aspects of preoperative care are similar to those for </a:t>
            </a:r>
            <a:r>
              <a:rPr lang="en-US" dirty="0" smtClean="0"/>
              <a:t>patients undergoing </a:t>
            </a:r>
            <a:r>
              <a:rPr lang="en-US" dirty="0"/>
              <a:t>other elective abdominal surgery</a:t>
            </a:r>
            <a:r>
              <a:rPr lang="en-US" dirty="0" smtClean="0"/>
              <a:t>.</a:t>
            </a:r>
          </a:p>
          <a:p>
            <a:r>
              <a:rPr lang="en-US" dirty="0"/>
              <a:t>Patient teaching </a:t>
            </a:r>
            <a:r>
              <a:rPr lang="en-US" dirty="0" smtClean="0"/>
              <a:t>addresses </a:t>
            </a:r>
          </a:p>
          <a:p>
            <a:pPr lvl="1"/>
            <a:r>
              <a:rPr lang="en-US" dirty="0" smtClean="0"/>
              <a:t> </a:t>
            </a:r>
            <a:r>
              <a:rPr lang="en-US" dirty="0"/>
              <a:t>pain </a:t>
            </a:r>
            <a:r>
              <a:rPr lang="en-US" dirty="0" err="1" smtClean="0"/>
              <a:t>managementoptions</a:t>
            </a:r>
            <a:r>
              <a:rPr lang="en-US" dirty="0"/>
              <a:t>, </a:t>
            </a:r>
            <a:endParaRPr lang="en-US" dirty="0" smtClean="0"/>
          </a:p>
          <a:p>
            <a:pPr lvl="1"/>
            <a:r>
              <a:rPr lang="en-US" dirty="0" smtClean="0"/>
              <a:t>dietary </a:t>
            </a:r>
            <a:r>
              <a:rPr lang="en-US" dirty="0"/>
              <a:t>restrictions</a:t>
            </a:r>
            <a:r>
              <a:rPr lang="en-US" dirty="0" smtClean="0"/>
              <a:t>,</a:t>
            </a:r>
          </a:p>
          <a:p>
            <a:pPr lvl="1"/>
            <a:r>
              <a:rPr lang="en-US" dirty="0" smtClean="0"/>
              <a:t> </a:t>
            </a:r>
            <a:r>
              <a:rPr lang="en-US" dirty="0"/>
              <a:t>intravenous and arterial lines, </a:t>
            </a:r>
            <a:r>
              <a:rPr lang="en-US" dirty="0" smtClean="0"/>
              <a:t>tubes</a:t>
            </a:r>
          </a:p>
          <a:p>
            <a:pPr lvl="1"/>
            <a:r>
              <a:rPr lang="en-US" dirty="0" smtClean="0"/>
              <a:t>(indwelling </a:t>
            </a:r>
            <a:r>
              <a:rPr lang="en-US" dirty="0"/>
              <a:t>catheter and possibly a nasogastric tube</a:t>
            </a:r>
            <a:r>
              <a:rPr lang="en-US" dirty="0" smtClean="0"/>
              <a:t>),</a:t>
            </a:r>
          </a:p>
          <a:p>
            <a:pPr lvl="1"/>
            <a:r>
              <a:rPr lang="en-US" dirty="0" smtClean="0"/>
              <a:t>ambulation</a:t>
            </a:r>
            <a:r>
              <a:rPr lang="en-US" dirty="0"/>
              <a:t>.</a:t>
            </a:r>
            <a:endParaRPr lang="en-US" b="1" dirty="0"/>
          </a:p>
        </p:txBody>
      </p:sp>
      <p:sp>
        <p:nvSpPr>
          <p:cNvPr id="4" name="Date Placeholder 3"/>
          <p:cNvSpPr>
            <a:spLocks noGrp="1"/>
          </p:cNvSpPr>
          <p:nvPr>
            <p:ph type="dt" sz="half" idx="10"/>
          </p:nvPr>
        </p:nvSpPr>
        <p:spPr/>
        <p:txBody>
          <a:bodyPr/>
          <a:lstStyle/>
          <a:p>
            <a:fld id="{B825705C-BFC0-4273-BD82-900ED1D769EB}"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220</a:t>
            </a:fld>
            <a:endParaRPr lang="en-US"/>
          </a:p>
        </p:txBody>
      </p:sp>
    </p:spTree>
    <p:extLst>
      <p:ext uri="{BB962C8B-B14F-4D97-AF65-F5344CB8AC3E}">
        <p14:creationId xmlns:p14="http://schemas.microsoft.com/office/powerpoint/2010/main" val="2546608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POSTOPERATIVE MANAGEMENT</a:t>
            </a:r>
            <a:endParaRPr lang="en-US" dirty="0"/>
          </a:p>
        </p:txBody>
      </p:sp>
      <p:sp>
        <p:nvSpPr>
          <p:cNvPr id="3" name="Content Placeholder 2"/>
          <p:cNvSpPr>
            <a:spLocks noGrp="1"/>
          </p:cNvSpPr>
          <p:nvPr>
            <p:ph idx="1"/>
          </p:nvPr>
        </p:nvSpPr>
        <p:spPr/>
        <p:txBody>
          <a:bodyPr/>
          <a:lstStyle/>
          <a:p>
            <a:r>
              <a:rPr lang="en-US" dirty="0"/>
              <a:t>The goal of care is to maintain homeostasis until the </a:t>
            </a:r>
            <a:r>
              <a:rPr lang="en-US" dirty="0" smtClean="0"/>
              <a:t>transplanted kidney </a:t>
            </a:r>
            <a:r>
              <a:rPr lang="en-US" dirty="0"/>
              <a:t>is functioning well</a:t>
            </a:r>
            <a:r>
              <a:rPr lang="en-US" dirty="0" smtClean="0"/>
              <a:t>.</a:t>
            </a:r>
          </a:p>
          <a:p>
            <a:r>
              <a:rPr lang="en-US" dirty="0"/>
              <a:t>The patient whose kidney </a:t>
            </a:r>
            <a:r>
              <a:rPr lang="en-US" dirty="0" smtClean="0"/>
              <a:t>functions  immediately </a:t>
            </a:r>
            <a:r>
              <a:rPr lang="en-US" dirty="0"/>
              <a:t>has a more favorable prognosis than the patient </a:t>
            </a:r>
            <a:r>
              <a:rPr lang="en-US" dirty="0" smtClean="0"/>
              <a:t>whose kidney </a:t>
            </a:r>
            <a:r>
              <a:rPr lang="en-US" dirty="0"/>
              <a:t>does not.</a:t>
            </a:r>
          </a:p>
        </p:txBody>
      </p:sp>
      <p:sp>
        <p:nvSpPr>
          <p:cNvPr id="4" name="Date Placeholder 3"/>
          <p:cNvSpPr>
            <a:spLocks noGrp="1"/>
          </p:cNvSpPr>
          <p:nvPr>
            <p:ph type="dt" sz="half" idx="10"/>
          </p:nvPr>
        </p:nvSpPr>
        <p:spPr/>
        <p:txBody>
          <a:bodyPr/>
          <a:lstStyle/>
          <a:p>
            <a:fld id="{C30F98ED-AB0F-4645-B4F9-EC78DB5CE637}"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221</a:t>
            </a:fld>
            <a:endParaRPr lang="en-US"/>
          </a:p>
        </p:txBody>
      </p:sp>
    </p:spTree>
    <p:extLst>
      <p:ext uri="{BB962C8B-B14F-4D97-AF65-F5344CB8AC3E}">
        <p14:creationId xmlns:p14="http://schemas.microsoft.com/office/powerpoint/2010/main" val="158545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Immunosuppressive Therapy</a:t>
            </a:r>
            <a:endParaRPr lang="en-US" dirty="0"/>
          </a:p>
        </p:txBody>
      </p:sp>
      <p:sp>
        <p:nvSpPr>
          <p:cNvPr id="3" name="Content Placeholder 2"/>
          <p:cNvSpPr>
            <a:spLocks noGrp="1"/>
          </p:cNvSpPr>
          <p:nvPr>
            <p:ph idx="1"/>
          </p:nvPr>
        </p:nvSpPr>
        <p:spPr/>
        <p:txBody>
          <a:bodyPr>
            <a:normAutofit lnSpcReduction="10000"/>
          </a:bodyPr>
          <a:lstStyle/>
          <a:p>
            <a:r>
              <a:rPr lang="en-US" dirty="0"/>
              <a:t>The survival of a transplanted kidney depends on the ability </a:t>
            </a:r>
            <a:r>
              <a:rPr lang="en-US" dirty="0" smtClean="0"/>
              <a:t>to block </a:t>
            </a:r>
            <a:r>
              <a:rPr lang="en-US" dirty="0"/>
              <a:t>the body’s immune response to the transplanted kidney</a:t>
            </a:r>
            <a:r>
              <a:rPr lang="en-US" dirty="0" smtClean="0"/>
              <a:t>.</a:t>
            </a:r>
          </a:p>
          <a:p>
            <a:r>
              <a:rPr lang="en-US" dirty="0" smtClean="0"/>
              <a:t>Immunosuppressant agents </a:t>
            </a:r>
            <a:r>
              <a:rPr lang="en-US" dirty="0"/>
              <a:t>such </a:t>
            </a:r>
            <a:r>
              <a:rPr lang="en-US" dirty="0" smtClean="0"/>
              <a:t>as</a:t>
            </a:r>
          </a:p>
          <a:p>
            <a:pPr lvl="1"/>
            <a:r>
              <a:rPr lang="en-US" dirty="0" smtClean="0"/>
              <a:t> </a:t>
            </a:r>
            <a:r>
              <a:rPr lang="en-US" dirty="0"/>
              <a:t>azathioprine (Imuran), </a:t>
            </a:r>
            <a:endParaRPr lang="en-US" dirty="0" smtClean="0"/>
          </a:p>
          <a:p>
            <a:pPr lvl="1"/>
            <a:r>
              <a:rPr lang="en-US" dirty="0" smtClean="0"/>
              <a:t>Corticosteroids (prednisone</a:t>
            </a:r>
            <a:r>
              <a:rPr lang="en-US" dirty="0"/>
              <a:t>), </a:t>
            </a:r>
            <a:endParaRPr lang="en-US" dirty="0" smtClean="0"/>
          </a:p>
          <a:p>
            <a:pPr lvl="1"/>
            <a:r>
              <a:rPr lang="en-US" dirty="0" smtClean="0"/>
              <a:t>cyclosporine</a:t>
            </a:r>
            <a:r>
              <a:rPr lang="en-US" dirty="0"/>
              <a:t>, and </a:t>
            </a:r>
            <a:endParaRPr lang="en-US" dirty="0" smtClean="0"/>
          </a:p>
          <a:p>
            <a:pPr lvl="1"/>
            <a:r>
              <a:rPr lang="en-US" dirty="0" smtClean="0"/>
              <a:t>OKT-3 </a:t>
            </a:r>
            <a:r>
              <a:rPr lang="en-US" dirty="0"/>
              <a:t>(a monoclonal antibody)</a:t>
            </a:r>
          </a:p>
          <a:p>
            <a:r>
              <a:rPr lang="en-US" dirty="0"/>
              <a:t>are </a:t>
            </a:r>
            <a:r>
              <a:rPr lang="en-US" dirty="0" smtClean="0"/>
              <a:t>administered.</a:t>
            </a:r>
            <a:endParaRPr lang="en-US" dirty="0"/>
          </a:p>
        </p:txBody>
      </p:sp>
      <p:sp>
        <p:nvSpPr>
          <p:cNvPr id="4" name="Date Placeholder 3"/>
          <p:cNvSpPr>
            <a:spLocks noGrp="1"/>
          </p:cNvSpPr>
          <p:nvPr>
            <p:ph type="dt" sz="half" idx="10"/>
          </p:nvPr>
        </p:nvSpPr>
        <p:spPr/>
        <p:txBody>
          <a:bodyPr/>
          <a:lstStyle/>
          <a:p>
            <a:fld id="{5A2C6F15-178B-44B5-947C-8D1F68C825F3}"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222</a:t>
            </a:fld>
            <a:endParaRPr lang="en-US"/>
          </a:p>
        </p:txBody>
      </p:sp>
    </p:spTree>
    <p:extLst>
      <p:ext uri="{BB962C8B-B14F-4D97-AF65-F5344CB8AC3E}">
        <p14:creationId xmlns:p14="http://schemas.microsoft.com/office/powerpoint/2010/main" val="1738580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newest class of agents, the </a:t>
            </a:r>
            <a:r>
              <a:rPr lang="en-US" dirty="0" smtClean="0"/>
              <a:t>first of </a:t>
            </a:r>
            <a:r>
              <a:rPr lang="en-US" dirty="0"/>
              <a:t>which is </a:t>
            </a:r>
            <a:r>
              <a:rPr lang="en-US" dirty="0" err="1"/>
              <a:t>sirolimus</a:t>
            </a:r>
            <a:r>
              <a:rPr lang="en-US" dirty="0"/>
              <a:t>, is called target of </a:t>
            </a:r>
            <a:r>
              <a:rPr lang="en-US" dirty="0" err="1"/>
              <a:t>rapamycin</a:t>
            </a:r>
            <a:r>
              <a:rPr lang="en-US" dirty="0"/>
              <a:t> (TOR) inhibitors;</a:t>
            </a:r>
          </a:p>
          <a:p>
            <a:r>
              <a:rPr lang="en-US" dirty="0"/>
              <a:t>T</a:t>
            </a:r>
            <a:r>
              <a:rPr lang="en-US" dirty="0" smtClean="0"/>
              <a:t>hese </a:t>
            </a:r>
            <a:r>
              <a:rPr lang="en-US" dirty="0"/>
              <a:t>agents are used with cyclosporine for </a:t>
            </a:r>
            <a:r>
              <a:rPr lang="en-US" dirty="0" smtClean="0"/>
              <a:t>maintenance therapy.</a:t>
            </a:r>
          </a:p>
          <a:p>
            <a:endParaRPr lang="en-US" dirty="0"/>
          </a:p>
          <a:p>
            <a:r>
              <a:rPr lang="en-US" dirty="0"/>
              <a:t>The patient will, </a:t>
            </a:r>
            <a:r>
              <a:rPr lang="en-US" dirty="0" smtClean="0"/>
              <a:t>however, take </a:t>
            </a:r>
            <a:r>
              <a:rPr lang="en-US" dirty="0"/>
              <a:t>some form of antirejection medication for the </a:t>
            </a:r>
            <a:r>
              <a:rPr lang="en-US" dirty="0" smtClean="0"/>
              <a:t>entire time </a:t>
            </a:r>
            <a:r>
              <a:rPr lang="en-US" dirty="0"/>
              <a:t>that he or she has the transplanted </a:t>
            </a:r>
            <a:r>
              <a:rPr lang="en-US" dirty="0" smtClean="0"/>
              <a:t>kidney.</a:t>
            </a:r>
            <a:endParaRPr lang="en-US" dirty="0"/>
          </a:p>
        </p:txBody>
      </p:sp>
      <p:sp>
        <p:nvSpPr>
          <p:cNvPr id="4" name="Date Placeholder 3"/>
          <p:cNvSpPr>
            <a:spLocks noGrp="1"/>
          </p:cNvSpPr>
          <p:nvPr>
            <p:ph type="dt" sz="half" idx="10"/>
          </p:nvPr>
        </p:nvSpPr>
        <p:spPr/>
        <p:txBody>
          <a:bodyPr/>
          <a:lstStyle/>
          <a:p>
            <a:fld id="{A41CD41D-AC9A-4DDB-B725-A27FC20F6067}"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223</a:t>
            </a:fld>
            <a:endParaRPr lang="en-US"/>
          </a:p>
        </p:txBody>
      </p:sp>
    </p:spTree>
    <p:extLst>
      <p:ext uri="{BB962C8B-B14F-4D97-AF65-F5344CB8AC3E}">
        <p14:creationId xmlns:p14="http://schemas.microsoft.com/office/powerpoint/2010/main" val="2588534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When toxic levels are reached, both </a:t>
            </a:r>
            <a:r>
              <a:rPr lang="en-US" sz="3200" dirty="0" smtClean="0"/>
              <a:t>cyclosporine and </a:t>
            </a:r>
            <a:r>
              <a:rPr lang="en-US" sz="3200" dirty="0" err="1"/>
              <a:t>tacrolimus</a:t>
            </a:r>
            <a:r>
              <a:rPr lang="en-US" sz="3200" dirty="0"/>
              <a:t> may produce a clinical spectrum </a:t>
            </a:r>
            <a:r>
              <a:rPr lang="en-US" sz="3200" dirty="0" smtClean="0"/>
              <a:t>that varies </a:t>
            </a:r>
            <a:r>
              <a:rPr lang="en-US" sz="3200" dirty="0"/>
              <a:t>from tremor and acute </a:t>
            </a:r>
            <a:r>
              <a:rPr lang="en-US" sz="3200" dirty="0" err="1"/>
              <a:t>confusional</a:t>
            </a:r>
            <a:r>
              <a:rPr lang="en-US" sz="3200" dirty="0"/>
              <a:t> state to status </a:t>
            </a:r>
            <a:r>
              <a:rPr lang="en-US" sz="3200" dirty="0" err="1" smtClean="0"/>
              <a:t>epilepticus</a:t>
            </a:r>
            <a:r>
              <a:rPr lang="en-US" sz="3200" dirty="0"/>
              <a:t> </a:t>
            </a:r>
            <a:r>
              <a:rPr lang="en-US" sz="3200" dirty="0" smtClean="0"/>
              <a:t>and </a:t>
            </a:r>
            <a:r>
              <a:rPr lang="en-US" sz="3200" dirty="0"/>
              <a:t>major speech or language abnormalities.</a:t>
            </a:r>
          </a:p>
        </p:txBody>
      </p:sp>
      <p:sp>
        <p:nvSpPr>
          <p:cNvPr id="4" name="Date Placeholder 3"/>
          <p:cNvSpPr>
            <a:spLocks noGrp="1"/>
          </p:cNvSpPr>
          <p:nvPr>
            <p:ph type="dt" sz="half" idx="10"/>
          </p:nvPr>
        </p:nvSpPr>
        <p:spPr/>
        <p:txBody>
          <a:bodyPr/>
          <a:lstStyle/>
          <a:p>
            <a:fld id="{AEAEE770-23B5-457E-A1F1-EDFE235E11DC}"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224</a:t>
            </a:fld>
            <a:endParaRPr lang="en-US"/>
          </a:p>
        </p:txBody>
      </p:sp>
    </p:spTree>
    <p:extLst>
      <p:ext uri="{BB962C8B-B14F-4D97-AF65-F5344CB8AC3E}">
        <p14:creationId xmlns:p14="http://schemas.microsoft.com/office/powerpoint/2010/main" val="277510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Postoperative Nursing Management</a:t>
            </a:r>
            <a:endParaRPr lang="en-US" dirty="0"/>
          </a:p>
        </p:txBody>
      </p:sp>
      <p:sp>
        <p:nvSpPr>
          <p:cNvPr id="3" name="Content Placeholder 2"/>
          <p:cNvSpPr>
            <a:spLocks noGrp="1"/>
          </p:cNvSpPr>
          <p:nvPr>
            <p:ph idx="1"/>
          </p:nvPr>
        </p:nvSpPr>
        <p:spPr/>
        <p:txBody>
          <a:bodyPr/>
          <a:lstStyle/>
          <a:p>
            <a:r>
              <a:rPr lang="en-US" dirty="0"/>
              <a:t>ASSESSING THE PATIENT FOR TRANSPLANT </a:t>
            </a:r>
            <a:r>
              <a:rPr lang="en-US" dirty="0" smtClean="0"/>
              <a:t>REJECTION.</a:t>
            </a:r>
          </a:p>
          <a:p>
            <a:r>
              <a:rPr lang="en-US" dirty="0"/>
              <a:t>assesses the patient </a:t>
            </a:r>
            <a:r>
              <a:rPr lang="en-US" dirty="0" smtClean="0"/>
              <a:t>for signs </a:t>
            </a:r>
            <a:r>
              <a:rPr lang="en-US" dirty="0"/>
              <a:t>and symptoms of transplant rejection: </a:t>
            </a:r>
            <a:endParaRPr lang="en-US" dirty="0" smtClean="0"/>
          </a:p>
          <a:p>
            <a:pPr lvl="1"/>
            <a:r>
              <a:rPr lang="en-US" dirty="0" smtClean="0"/>
              <a:t>oliguria</a:t>
            </a:r>
            <a:r>
              <a:rPr lang="en-US" dirty="0"/>
              <a:t>, edema, </a:t>
            </a:r>
            <a:r>
              <a:rPr lang="en-US" dirty="0" smtClean="0"/>
              <a:t>fever,</a:t>
            </a:r>
          </a:p>
          <a:p>
            <a:pPr lvl="1"/>
            <a:r>
              <a:rPr lang="en-US" dirty="0" smtClean="0"/>
              <a:t>increasing </a:t>
            </a:r>
            <a:r>
              <a:rPr lang="en-US" dirty="0"/>
              <a:t>blood pressure, </a:t>
            </a:r>
            <a:endParaRPr lang="en-US" dirty="0" smtClean="0"/>
          </a:p>
          <a:p>
            <a:pPr lvl="1"/>
            <a:r>
              <a:rPr lang="en-US" dirty="0" smtClean="0"/>
              <a:t>weight </a:t>
            </a:r>
            <a:r>
              <a:rPr lang="en-US" dirty="0"/>
              <a:t>gain, and swelling </a:t>
            </a:r>
            <a:r>
              <a:rPr lang="en-US" dirty="0" smtClean="0"/>
              <a:t>or</a:t>
            </a:r>
          </a:p>
          <a:p>
            <a:pPr lvl="1"/>
            <a:r>
              <a:rPr lang="en-US" dirty="0" smtClean="0"/>
              <a:t> tenderness over </a:t>
            </a:r>
            <a:r>
              <a:rPr lang="en-US" dirty="0"/>
              <a:t>the transplanted kidney or graft.</a:t>
            </a:r>
          </a:p>
        </p:txBody>
      </p:sp>
      <p:sp>
        <p:nvSpPr>
          <p:cNvPr id="4" name="Date Placeholder 3"/>
          <p:cNvSpPr>
            <a:spLocks noGrp="1"/>
          </p:cNvSpPr>
          <p:nvPr>
            <p:ph type="dt" sz="half" idx="10"/>
          </p:nvPr>
        </p:nvSpPr>
        <p:spPr/>
        <p:txBody>
          <a:bodyPr/>
          <a:lstStyle/>
          <a:p>
            <a:fld id="{8BD92DBF-FD5E-41F4-9550-A51618ECC1F2}"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225</a:t>
            </a:fld>
            <a:endParaRPr lang="en-US"/>
          </a:p>
        </p:txBody>
      </p:sp>
    </p:spTree>
    <p:extLst>
      <p:ext uri="{BB962C8B-B14F-4D97-AF65-F5344CB8AC3E}">
        <p14:creationId xmlns:p14="http://schemas.microsoft.com/office/powerpoint/2010/main" val="3196424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Patients receiving </a:t>
            </a:r>
            <a:r>
              <a:rPr lang="en-US" dirty="0" smtClean="0"/>
              <a:t>cyclosporine may </a:t>
            </a:r>
            <a:r>
              <a:rPr lang="en-US" dirty="0"/>
              <a:t>not exhibit the usual signs and symptoms of </a:t>
            </a:r>
            <a:r>
              <a:rPr lang="en-US" dirty="0" smtClean="0"/>
              <a:t>acute rejection.</a:t>
            </a:r>
          </a:p>
          <a:p>
            <a:r>
              <a:rPr lang="en-US" dirty="0"/>
              <a:t>T</a:t>
            </a:r>
            <a:r>
              <a:rPr lang="en-US" dirty="0" smtClean="0"/>
              <a:t>he </a:t>
            </a:r>
            <a:r>
              <a:rPr lang="en-US" dirty="0"/>
              <a:t>only sign may be an </a:t>
            </a:r>
            <a:r>
              <a:rPr lang="en-US" dirty="0" smtClean="0"/>
              <a:t>asymptomatic rise </a:t>
            </a:r>
            <a:r>
              <a:rPr lang="en-US" dirty="0"/>
              <a:t>in the serum </a:t>
            </a:r>
            <a:r>
              <a:rPr lang="en-US" dirty="0" err="1"/>
              <a:t>creatinine</a:t>
            </a:r>
            <a:r>
              <a:rPr lang="en-US" dirty="0"/>
              <a:t> level (more than a 20% rise is </a:t>
            </a:r>
            <a:r>
              <a:rPr lang="en-US" dirty="0" smtClean="0"/>
              <a:t>considered acute </a:t>
            </a:r>
            <a:r>
              <a:rPr lang="en-US" dirty="0"/>
              <a:t>rejection</a:t>
            </a:r>
            <a:r>
              <a:rPr lang="en-US" dirty="0" smtClean="0"/>
              <a:t>).</a:t>
            </a:r>
          </a:p>
          <a:p>
            <a:r>
              <a:rPr lang="en-US" dirty="0"/>
              <a:t>The patient is closely monitored for infection </a:t>
            </a:r>
            <a:r>
              <a:rPr lang="en-US" dirty="0" smtClean="0"/>
              <a:t>because of </a:t>
            </a:r>
            <a:r>
              <a:rPr lang="en-US" dirty="0"/>
              <a:t>susceptibility</a:t>
            </a:r>
          </a:p>
        </p:txBody>
      </p:sp>
      <p:sp>
        <p:nvSpPr>
          <p:cNvPr id="4" name="Date Placeholder 3"/>
          <p:cNvSpPr>
            <a:spLocks noGrp="1"/>
          </p:cNvSpPr>
          <p:nvPr>
            <p:ph type="dt" sz="half" idx="10"/>
          </p:nvPr>
        </p:nvSpPr>
        <p:spPr/>
        <p:txBody>
          <a:bodyPr/>
          <a:lstStyle/>
          <a:p>
            <a:fld id="{1555BA7B-4EDA-4E05-8F37-A508CF604F00}"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226</a:t>
            </a:fld>
            <a:endParaRPr lang="en-US"/>
          </a:p>
        </p:txBody>
      </p:sp>
    </p:spTree>
    <p:extLst>
      <p:ext uri="{BB962C8B-B14F-4D97-AF65-F5344CB8AC3E}">
        <p14:creationId xmlns:p14="http://schemas.microsoft.com/office/powerpoint/2010/main" val="1249765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INFECTION</a:t>
            </a:r>
          </a:p>
        </p:txBody>
      </p:sp>
      <p:sp>
        <p:nvSpPr>
          <p:cNvPr id="3" name="Content Placeholder 2"/>
          <p:cNvSpPr>
            <a:spLocks noGrp="1"/>
          </p:cNvSpPr>
          <p:nvPr>
            <p:ph idx="1"/>
          </p:nvPr>
        </p:nvSpPr>
        <p:spPr/>
        <p:txBody>
          <a:bodyPr>
            <a:normAutofit fontScale="92500"/>
          </a:bodyPr>
          <a:lstStyle/>
          <a:p>
            <a:r>
              <a:rPr lang="en-US" dirty="0"/>
              <a:t>Infection may be introduced through the urinary tract, the </a:t>
            </a:r>
            <a:r>
              <a:rPr lang="en-US" dirty="0" smtClean="0"/>
              <a:t>respiratory tract</a:t>
            </a:r>
            <a:r>
              <a:rPr lang="en-US" dirty="0"/>
              <a:t>, the surgical site, or other </a:t>
            </a:r>
            <a:r>
              <a:rPr lang="en-US" dirty="0" smtClean="0"/>
              <a:t>sources</a:t>
            </a:r>
          </a:p>
          <a:p>
            <a:r>
              <a:rPr lang="en-US" dirty="0"/>
              <a:t>Urine cultures </a:t>
            </a:r>
            <a:r>
              <a:rPr lang="en-US" dirty="0" smtClean="0"/>
              <a:t>are performed frequently</a:t>
            </a:r>
          </a:p>
          <a:p>
            <a:r>
              <a:rPr lang="en-US" dirty="0" smtClean="0"/>
              <a:t>Catheter and </a:t>
            </a:r>
            <a:r>
              <a:rPr lang="en-US" dirty="0"/>
              <a:t>drain tips may be cultured when </a:t>
            </a:r>
            <a:r>
              <a:rPr lang="en-US" dirty="0" smtClean="0"/>
              <a:t>removed</a:t>
            </a:r>
          </a:p>
          <a:p>
            <a:r>
              <a:rPr lang="en-US" dirty="0"/>
              <a:t>The nurse ensures that the patient is protected from </a:t>
            </a:r>
            <a:r>
              <a:rPr lang="en-US" dirty="0" smtClean="0"/>
              <a:t>exposure to </a:t>
            </a:r>
            <a:r>
              <a:rPr lang="en-US" dirty="0"/>
              <a:t>infection by hospital staff, visitors, and other patients with </a:t>
            </a:r>
            <a:r>
              <a:rPr lang="en-US" dirty="0" smtClean="0"/>
              <a:t>active infections</a:t>
            </a:r>
            <a:r>
              <a:rPr lang="en-US" dirty="0"/>
              <a:t>.</a:t>
            </a:r>
          </a:p>
        </p:txBody>
      </p:sp>
      <p:sp>
        <p:nvSpPr>
          <p:cNvPr id="4" name="Date Placeholder 3"/>
          <p:cNvSpPr>
            <a:spLocks noGrp="1"/>
          </p:cNvSpPr>
          <p:nvPr>
            <p:ph type="dt" sz="half" idx="10"/>
          </p:nvPr>
        </p:nvSpPr>
        <p:spPr/>
        <p:txBody>
          <a:bodyPr/>
          <a:lstStyle/>
          <a:p>
            <a:fld id="{8E6FA3F4-7684-40A2-8637-8A862964832A}"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227</a:t>
            </a:fld>
            <a:endParaRPr lang="en-US"/>
          </a:p>
        </p:txBody>
      </p:sp>
    </p:spTree>
    <p:extLst>
      <p:ext uri="{BB962C8B-B14F-4D97-AF65-F5344CB8AC3E}">
        <p14:creationId xmlns:p14="http://schemas.microsoft.com/office/powerpoint/2010/main" val="434729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Careful hand hygiene is imperative; </a:t>
            </a:r>
            <a:r>
              <a:rPr lang="en-US" sz="3200" dirty="0" smtClean="0"/>
              <a:t>facemasks may </a:t>
            </a:r>
            <a:r>
              <a:rPr lang="en-US" sz="3200" dirty="0"/>
              <a:t>be worn by hospital staff and visitors to reduce the risk </a:t>
            </a:r>
            <a:r>
              <a:rPr lang="en-US" sz="3200" dirty="0" smtClean="0"/>
              <a:t>for transmitting </a:t>
            </a:r>
            <a:r>
              <a:rPr lang="en-US" sz="3200" dirty="0"/>
              <a:t>infectious agents while the patient is receiving </a:t>
            </a:r>
            <a:r>
              <a:rPr lang="en-US" sz="3200" dirty="0" smtClean="0"/>
              <a:t>high doses </a:t>
            </a:r>
            <a:r>
              <a:rPr lang="en-US" sz="3200" dirty="0"/>
              <a:t>of </a:t>
            </a:r>
            <a:r>
              <a:rPr lang="en-US" sz="3200" dirty="0" err="1"/>
              <a:t>immunosuppressants</a:t>
            </a:r>
            <a:r>
              <a:rPr lang="en-US" sz="3200" dirty="0" smtClean="0"/>
              <a:t>.</a:t>
            </a:r>
          </a:p>
          <a:p>
            <a:endParaRPr lang="en-US" sz="3200" dirty="0"/>
          </a:p>
          <a:p>
            <a:pPr marL="0" indent="0">
              <a:buNone/>
            </a:pPr>
            <a:r>
              <a:rPr lang="en-US" sz="3200" dirty="0" smtClean="0">
                <a:solidFill>
                  <a:srgbClr val="FF0000"/>
                </a:solidFill>
              </a:rPr>
              <a:t>Reverse barrier Nursing</a:t>
            </a:r>
            <a:endParaRPr lang="en-US" sz="3200" dirty="0">
              <a:solidFill>
                <a:srgbClr val="FF0000"/>
              </a:solidFill>
            </a:endParaRPr>
          </a:p>
        </p:txBody>
      </p:sp>
      <p:sp>
        <p:nvSpPr>
          <p:cNvPr id="4" name="Date Placeholder 3"/>
          <p:cNvSpPr>
            <a:spLocks noGrp="1"/>
          </p:cNvSpPr>
          <p:nvPr>
            <p:ph type="dt" sz="half" idx="10"/>
          </p:nvPr>
        </p:nvSpPr>
        <p:spPr/>
        <p:txBody>
          <a:bodyPr/>
          <a:lstStyle/>
          <a:p>
            <a:fld id="{849C7DD6-374D-44C9-9CD0-71B220DCE968}"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228</a:t>
            </a:fld>
            <a:endParaRPr lang="en-US"/>
          </a:p>
        </p:txBody>
      </p:sp>
    </p:spTree>
    <p:extLst>
      <p:ext uri="{BB962C8B-B14F-4D97-AF65-F5344CB8AC3E}">
        <p14:creationId xmlns:p14="http://schemas.microsoft.com/office/powerpoint/2010/main" val="3836371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MONITORING URINARY FUNCTION</a:t>
            </a:r>
          </a:p>
        </p:txBody>
      </p:sp>
      <p:sp>
        <p:nvSpPr>
          <p:cNvPr id="3" name="Content Placeholder 2"/>
          <p:cNvSpPr>
            <a:spLocks noGrp="1"/>
          </p:cNvSpPr>
          <p:nvPr>
            <p:ph idx="1"/>
          </p:nvPr>
        </p:nvSpPr>
        <p:spPr/>
        <p:txBody>
          <a:bodyPr/>
          <a:lstStyle/>
          <a:p>
            <a:r>
              <a:rPr lang="en-US" dirty="0"/>
              <a:t>Hemodialysis may be necessary postoperatively to </a:t>
            </a:r>
            <a:r>
              <a:rPr lang="en-US" dirty="0" smtClean="0"/>
              <a:t>maintain homeostasis </a:t>
            </a:r>
            <a:r>
              <a:rPr lang="en-US" dirty="0"/>
              <a:t>until the transplanted kidney is functioning </a:t>
            </a:r>
            <a:r>
              <a:rPr lang="en-US" dirty="0" smtClean="0"/>
              <a:t>well</a:t>
            </a:r>
          </a:p>
          <a:p>
            <a:r>
              <a:rPr lang="en-US" dirty="0"/>
              <a:t>A kidney from a living donor related to the patient usually </a:t>
            </a:r>
            <a:r>
              <a:rPr lang="en-US" dirty="0" smtClean="0"/>
              <a:t>begins to </a:t>
            </a:r>
            <a:r>
              <a:rPr lang="en-US" dirty="0"/>
              <a:t>function immediately after surgery and may produce </a:t>
            </a:r>
            <a:r>
              <a:rPr lang="en-US" dirty="0" err="1" smtClean="0"/>
              <a:t>largequantities</a:t>
            </a:r>
            <a:r>
              <a:rPr lang="en-US" dirty="0" smtClean="0"/>
              <a:t> </a:t>
            </a:r>
            <a:r>
              <a:rPr lang="en-US" dirty="0"/>
              <a:t>of dilute urine.</a:t>
            </a:r>
          </a:p>
        </p:txBody>
      </p:sp>
      <p:sp>
        <p:nvSpPr>
          <p:cNvPr id="4" name="Date Placeholder 3"/>
          <p:cNvSpPr>
            <a:spLocks noGrp="1"/>
          </p:cNvSpPr>
          <p:nvPr>
            <p:ph type="dt" sz="half" idx="10"/>
          </p:nvPr>
        </p:nvSpPr>
        <p:spPr/>
        <p:txBody>
          <a:bodyPr/>
          <a:lstStyle/>
          <a:p>
            <a:fld id="{DD062435-98B4-42AD-AC22-E8D9D79BF712}"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229</a:t>
            </a:fld>
            <a:endParaRPr lang="en-US"/>
          </a:p>
        </p:txBody>
      </p:sp>
    </p:spTree>
    <p:extLst>
      <p:ext uri="{BB962C8B-B14F-4D97-AF65-F5344CB8AC3E}">
        <p14:creationId xmlns:p14="http://schemas.microsoft.com/office/powerpoint/2010/main" val="1767704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Urinary tract obstruction, bladder tumors, strictures, benign prostatic hyperplasia, and urinary stones are some of the other causes.</a:t>
            </a:r>
          </a:p>
          <a:p>
            <a:pPr marL="0" indent="0">
              <a:buNone/>
            </a:pPr>
            <a:endParaRPr lang="en-US" dirty="0"/>
          </a:p>
        </p:txBody>
      </p:sp>
      <p:sp>
        <p:nvSpPr>
          <p:cNvPr id="4" name="Date Placeholder 3"/>
          <p:cNvSpPr>
            <a:spLocks noGrp="1"/>
          </p:cNvSpPr>
          <p:nvPr>
            <p:ph type="dt" sz="half" idx="10"/>
          </p:nvPr>
        </p:nvSpPr>
        <p:spPr/>
        <p:txBody>
          <a:bodyPr/>
          <a:lstStyle/>
          <a:p>
            <a:fld id="{887910C6-89EC-4C02-8D7D-71256590709D}"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23</a:t>
            </a:fld>
            <a:endParaRPr lang="en-US"/>
          </a:p>
        </p:txBody>
      </p:sp>
    </p:spTree>
    <p:extLst>
      <p:ext uri="{BB962C8B-B14F-4D97-AF65-F5344CB8AC3E}">
        <p14:creationId xmlns:p14="http://schemas.microsoft.com/office/powerpoint/2010/main" val="397713859"/>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 kidney from a cadaver donor may </a:t>
            </a:r>
            <a:r>
              <a:rPr lang="en-US" dirty="0" smtClean="0"/>
              <a:t>undergo acute </a:t>
            </a:r>
            <a:r>
              <a:rPr lang="en-US" dirty="0"/>
              <a:t>tubular necrosis and therefore may not function </a:t>
            </a:r>
            <a:r>
              <a:rPr lang="en-US" dirty="0" smtClean="0"/>
              <a:t>for 2 </a:t>
            </a:r>
            <a:r>
              <a:rPr lang="en-US" dirty="0"/>
              <a:t>or 3 weeks, </a:t>
            </a:r>
            <a:endParaRPr lang="en-US" dirty="0" smtClean="0"/>
          </a:p>
          <a:p>
            <a:r>
              <a:rPr lang="en-US" dirty="0" smtClean="0"/>
              <a:t>during </a:t>
            </a:r>
            <a:r>
              <a:rPr lang="en-US" dirty="0"/>
              <a:t>which time anuria, oliguria, or polyuria </a:t>
            </a:r>
            <a:r>
              <a:rPr lang="en-US" dirty="0" smtClean="0"/>
              <a:t>may be </a:t>
            </a:r>
            <a:r>
              <a:rPr lang="en-US" dirty="0"/>
              <a:t>present</a:t>
            </a:r>
            <a:r>
              <a:rPr lang="en-US" dirty="0" smtClean="0"/>
              <a:t>.</a:t>
            </a:r>
          </a:p>
          <a:p>
            <a:r>
              <a:rPr lang="en-US" dirty="0"/>
              <a:t>During this stage, the patient may experience </a:t>
            </a:r>
            <a:r>
              <a:rPr lang="en-US" dirty="0" smtClean="0"/>
              <a:t>significant changes </a:t>
            </a:r>
            <a:r>
              <a:rPr lang="en-US" dirty="0"/>
              <a:t>in fluid and electrolyte status</a:t>
            </a:r>
            <a:r>
              <a:rPr lang="en-US" dirty="0" smtClean="0"/>
              <a:t>.</a:t>
            </a:r>
          </a:p>
          <a:p>
            <a:r>
              <a:rPr lang="en-US" dirty="0"/>
              <a:t>The output from the urinary </a:t>
            </a:r>
            <a:r>
              <a:rPr lang="en-US" dirty="0" smtClean="0"/>
              <a:t>catheter  </a:t>
            </a:r>
            <a:r>
              <a:rPr lang="en-US" dirty="0"/>
              <a:t>is measured every hour</a:t>
            </a:r>
          </a:p>
        </p:txBody>
      </p:sp>
      <p:sp>
        <p:nvSpPr>
          <p:cNvPr id="4" name="Date Placeholder 3"/>
          <p:cNvSpPr>
            <a:spLocks noGrp="1"/>
          </p:cNvSpPr>
          <p:nvPr>
            <p:ph type="dt" sz="half" idx="10"/>
          </p:nvPr>
        </p:nvSpPr>
        <p:spPr/>
        <p:txBody>
          <a:bodyPr/>
          <a:lstStyle/>
          <a:p>
            <a:fld id="{105A0993-7B45-4F6B-B072-B43533E6F998}"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230</a:t>
            </a:fld>
            <a:endParaRPr lang="en-US"/>
          </a:p>
        </p:txBody>
      </p:sp>
    </p:spTree>
    <p:extLst>
      <p:ext uri="{BB962C8B-B14F-4D97-AF65-F5344CB8AC3E}">
        <p14:creationId xmlns:p14="http://schemas.microsoft.com/office/powerpoint/2010/main" val="987875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PSYCHOLOGICAL CONCERNS</a:t>
            </a:r>
          </a:p>
        </p:txBody>
      </p:sp>
      <p:sp>
        <p:nvSpPr>
          <p:cNvPr id="3" name="Content Placeholder 2"/>
          <p:cNvSpPr>
            <a:spLocks noGrp="1"/>
          </p:cNvSpPr>
          <p:nvPr>
            <p:ph idx="1"/>
          </p:nvPr>
        </p:nvSpPr>
        <p:spPr/>
        <p:txBody>
          <a:bodyPr/>
          <a:lstStyle/>
          <a:p>
            <a:r>
              <a:rPr lang="en-US" sz="2800" dirty="0">
                <a:latin typeface="AGaramond-Regular"/>
              </a:rPr>
              <a:t>The rejection of a transplanted kidney remains a matter of </a:t>
            </a:r>
            <a:r>
              <a:rPr lang="en-US" sz="2800" dirty="0" smtClean="0">
                <a:latin typeface="AGaramond-Regular"/>
              </a:rPr>
              <a:t>great concern </a:t>
            </a:r>
            <a:r>
              <a:rPr lang="en-US" sz="2800" dirty="0">
                <a:latin typeface="AGaramond-Regular"/>
              </a:rPr>
              <a:t>to the patient, the family, and the health care team </a:t>
            </a:r>
            <a:r>
              <a:rPr lang="en-US" sz="2800" dirty="0" smtClean="0">
                <a:latin typeface="AGaramond-Regular"/>
              </a:rPr>
              <a:t>for many </a:t>
            </a:r>
            <a:r>
              <a:rPr lang="en-US" sz="2800" dirty="0">
                <a:latin typeface="AGaramond-Regular"/>
              </a:rPr>
              <a:t>months</a:t>
            </a:r>
            <a:r>
              <a:rPr lang="en-US" sz="2800" dirty="0" smtClean="0">
                <a:latin typeface="AGaramond-Regular"/>
              </a:rPr>
              <a:t>.</a:t>
            </a:r>
          </a:p>
          <a:p>
            <a:r>
              <a:rPr lang="en-US" dirty="0" smtClean="0"/>
              <a:t>Anxiety and </a:t>
            </a:r>
            <a:r>
              <a:rPr lang="en-US" dirty="0"/>
              <a:t>uncertainty about the future and difficult </a:t>
            </a:r>
            <a:r>
              <a:rPr lang="en-US" dirty="0" smtClean="0"/>
              <a:t>post transplantation</a:t>
            </a:r>
            <a:r>
              <a:rPr lang="en-US" dirty="0"/>
              <a:t> </a:t>
            </a:r>
            <a:r>
              <a:rPr lang="en-US" dirty="0" smtClean="0"/>
              <a:t>adjustment </a:t>
            </a:r>
            <a:r>
              <a:rPr lang="en-US" dirty="0"/>
              <a:t>are often sources of stress for the patient and </a:t>
            </a:r>
            <a:r>
              <a:rPr lang="en-US" dirty="0" smtClean="0"/>
              <a:t>family</a:t>
            </a:r>
          </a:p>
          <a:p>
            <a:r>
              <a:rPr lang="en-US" dirty="0"/>
              <a:t>An important nursing function is the assessment of the </a:t>
            </a:r>
            <a:r>
              <a:rPr lang="en-US" dirty="0" smtClean="0"/>
              <a:t>patient’s stress </a:t>
            </a:r>
            <a:r>
              <a:rPr lang="en-US" dirty="0"/>
              <a:t>and coping.</a:t>
            </a:r>
          </a:p>
        </p:txBody>
      </p:sp>
      <p:sp>
        <p:nvSpPr>
          <p:cNvPr id="4" name="Date Placeholder 3"/>
          <p:cNvSpPr>
            <a:spLocks noGrp="1"/>
          </p:cNvSpPr>
          <p:nvPr>
            <p:ph type="dt" sz="half" idx="10"/>
          </p:nvPr>
        </p:nvSpPr>
        <p:spPr/>
        <p:txBody>
          <a:bodyPr/>
          <a:lstStyle/>
          <a:p>
            <a:fld id="{2FB6DDDF-CC70-4580-93F9-BDA560B917E3}"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231</a:t>
            </a:fld>
            <a:endParaRPr lang="en-US"/>
          </a:p>
        </p:txBody>
      </p:sp>
    </p:spTree>
    <p:extLst>
      <p:ext uri="{BB962C8B-B14F-4D97-AF65-F5344CB8AC3E}">
        <p14:creationId xmlns:p14="http://schemas.microsoft.com/office/powerpoint/2010/main" val="3706727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nurse uses each visit with the patient to </a:t>
            </a:r>
            <a:r>
              <a:rPr lang="en-US" dirty="0" smtClean="0"/>
              <a:t>determine if </a:t>
            </a:r>
            <a:r>
              <a:rPr lang="en-US" dirty="0"/>
              <a:t>the patient and family are coping effectively </a:t>
            </a:r>
            <a:r>
              <a:rPr lang="en-US" dirty="0" smtClean="0"/>
              <a:t>.</a:t>
            </a:r>
          </a:p>
          <a:p>
            <a:r>
              <a:rPr lang="en-US" dirty="0" smtClean="0"/>
              <a:t>If indicated </a:t>
            </a:r>
            <a:r>
              <a:rPr lang="en-US" dirty="0"/>
              <a:t>or requested, the nurse refers the patient for counseling.</a:t>
            </a:r>
          </a:p>
        </p:txBody>
      </p:sp>
      <p:sp>
        <p:nvSpPr>
          <p:cNvPr id="4" name="Date Placeholder 3"/>
          <p:cNvSpPr>
            <a:spLocks noGrp="1"/>
          </p:cNvSpPr>
          <p:nvPr>
            <p:ph type="dt" sz="half" idx="10"/>
          </p:nvPr>
        </p:nvSpPr>
        <p:spPr/>
        <p:txBody>
          <a:bodyPr/>
          <a:lstStyle/>
          <a:p>
            <a:fld id="{AF34D81E-8EBD-4158-9357-4E77FB44419E}"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232</a:t>
            </a:fld>
            <a:endParaRPr lang="en-US"/>
          </a:p>
        </p:txBody>
      </p:sp>
    </p:spTree>
    <p:extLst>
      <p:ext uri="{BB962C8B-B14F-4D97-AF65-F5344CB8AC3E}">
        <p14:creationId xmlns:p14="http://schemas.microsoft.com/office/powerpoint/2010/main" val="275492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MONITORING AND MANAGING</a:t>
            </a:r>
            <a:br>
              <a:rPr lang="en-US" dirty="0"/>
            </a:br>
            <a:r>
              <a:rPr lang="en-US" dirty="0"/>
              <a:t>POTENTIAL COMPLICATIONS</a:t>
            </a:r>
          </a:p>
        </p:txBody>
      </p:sp>
      <p:sp>
        <p:nvSpPr>
          <p:cNvPr id="3" name="Content Placeholder 2"/>
          <p:cNvSpPr>
            <a:spLocks noGrp="1"/>
          </p:cNvSpPr>
          <p:nvPr>
            <p:ph idx="1"/>
          </p:nvPr>
        </p:nvSpPr>
        <p:spPr/>
        <p:txBody>
          <a:bodyPr>
            <a:normAutofit lnSpcReduction="10000"/>
          </a:bodyPr>
          <a:lstStyle/>
          <a:p>
            <a:r>
              <a:rPr lang="en-US" dirty="0"/>
              <a:t>careful </a:t>
            </a:r>
            <a:r>
              <a:rPr lang="en-US" dirty="0" smtClean="0"/>
              <a:t>assessment for </a:t>
            </a:r>
            <a:r>
              <a:rPr lang="en-US" dirty="0"/>
              <a:t>the complications related to renal failure and </a:t>
            </a:r>
            <a:r>
              <a:rPr lang="en-US" dirty="0" smtClean="0"/>
              <a:t>those associated </a:t>
            </a:r>
            <a:r>
              <a:rPr lang="en-US" dirty="0"/>
              <a:t>with a major surgical procedure are important </a:t>
            </a:r>
            <a:r>
              <a:rPr lang="en-US" dirty="0" smtClean="0"/>
              <a:t>aspects of </a:t>
            </a:r>
            <a:r>
              <a:rPr lang="en-US" dirty="0"/>
              <a:t>nursing care</a:t>
            </a:r>
            <a:r>
              <a:rPr lang="en-US" dirty="0" smtClean="0"/>
              <a:t>.</a:t>
            </a:r>
          </a:p>
          <a:p>
            <a:r>
              <a:rPr lang="en-US" dirty="0"/>
              <a:t>Strategies to promote surgical </a:t>
            </a:r>
            <a:r>
              <a:rPr lang="en-US" dirty="0" smtClean="0"/>
              <a:t>recovery</a:t>
            </a:r>
          </a:p>
          <a:p>
            <a:pPr lvl="1"/>
            <a:r>
              <a:rPr lang="en-US" dirty="0" smtClean="0"/>
              <a:t> breathing exercises</a:t>
            </a:r>
            <a:r>
              <a:rPr lang="en-US" dirty="0"/>
              <a:t>, </a:t>
            </a:r>
            <a:endParaRPr lang="en-US" dirty="0" smtClean="0"/>
          </a:p>
          <a:p>
            <a:pPr lvl="1"/>
            <a:r>
              <a:rPr lang="en-US" dirty="0" smtClean="0"/>
              <a:t>early </a:t>
            </a:r>
            <a:r>
              <a:rPr lang="en-US" dirty="0"/>
              <a:t>ambulation, </a:t>
            </a:r>
            <a:endParaRPr lang="en-US" dirty="0" smtClean="0"/>
          </a:p>
          <a:p>
            <a:pPr lvl="1"/>
            <a:r>
              <a:rPr lang="en-US" dirty="0" smtClean="0"/>
              <a:t>care </a:t>
            </a:r>
            <a:r>
              <a:rPr lang="en-US" dirty="0"/>
              <a:t>of the surgical incision) </a:t>
            </a:r>
            <a:r>
              <a:rPr lang="en-US" dirty="0" err="1" smtClean="0"/>
              <a:t>areimportant</a:t>
            </a:r>
            <a:r>
              <a:rPr lang="en-US" dirty="0" smtClean="0"/>
              <a:t> </a:t>
            </a:r>
            <a:r>
              <a:rPr lang="en-US" dirty="0"/>
              <a:t>aspects of postoperative care.</a:t>
            </a:r>
          </a:p>
        </p:txBody>
      </p:sp>
      <p:sp>
        <p:nvSpPr>
          <p:cNvPr id="4" name="Date Placeholder 3"/>
          <p:cNvSpPr>
            <a:spLocks noGrp="1"/>
          </p:cNvSpPr>
          <p:nvPr>
            <p:ph type="dt" sz="half" idx="10"/>
          </p:nvPr>
        </p:nvSpPr>
        <p:spPr/>
        <p:txBody>
          <a:bodyPr/>
          <a:lstStyle/>
          <a:p>
            <a:fld id="{0A596908-A41E-4B00-B967-9B2B26D0C19F}"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233</a:t>
            </a:fld>
            <a:endParaRPr lang="en-US"/>
          </a:p>
        </p:txBody>
      </p:sp>
    </p:spTree>
    <p:extLst>
      <p:ext uri="{BB962C8B-B14F-4D97-AF65-F5344CB8AC3E}">
        <p14:creationId xmlns:p14="http://schemas.microsoft.com/office/powerpoint/2010/main" val="3972715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GI ulceration and corticosteroid-induced bleeding may </a:t>
            </a:r>
            <a:r>
              <a:rPr lang="en-US" dirty="0" smtClean="0"/>
              <a:t>occur.</a:t>
            </a:r>
          </a:p>
          <a:p>
            <a:r>
              <a:rPr lang="en-US" dirty="0"/>
              <a:t>Fungal colonization of the GI tract </a:t>
            </a:r>
            <a:r>
              <a:rPr lang="en-US" dirty="0" smtClean="0"/>
              <a:t>and urinary </a:t>
            </a:r>
            <a:r>
              <a:rPr lang="en-US" dirty="0"/>
              <a:t>bladder may occur secondary to corticosteroid and </a:t>
            </a:r>
            <a:r>
              <a:rPr lang="en-US" dirty="0" smtClean="0"/>
              <a:t>antibiotic therapy.</a:t>
            </a:r>
          </a:p>
          <a:p>
            <a:r>
              <a:rPr lang="en-US" dirty="0"/>
              <a:t>patient is </a:t>
            </a:r>
            <a:r>
              <a:rPr lang="en-US" dirty="0" smtClean="0"/>
              <a:t>monitored closely </a:t>
            </a:r>
            <a:r>
              <a:rPr lang="en-US" dirty="0"/>
              <a:t>for signs and symptoms of adrenal insufficiency </a:t>
            </a:r>
            <a:r>
              <a:rPr lang="en-US" dirty="0" smtClean="0"/>
              <a:t>if the </a:t>
            </a:r>
            <a:r>
              <a:rPr lang="en-US" dirty="0"/>
              <a:t>treatment has included use of corticosteroids</a:t>
            </a:r>
            <a:r>
              <a:rPr lang="en-US" dirty="0" smtClean="0"/>
              <a:t>. (</a:t>
            </a:r>
            <a:r>
              <a:rPr lang="en-US" dirty="0" err="1" smtClean="0"/>
              <a:t>Adddisons</a:t>
            </a:r>
            <a:r>
              <a:rPr lang="en-US" dirty="0" smtClean="0"/>
              <a:t> disease)</a:t>
            </a:r>
            <a:endParaRPr lang="en-US" dirty="0"/>
          </a:p>
        </p:txBody>
      </p:sp>
      <p:sp>
        <p:nvSpPr>
          <p:cNvPr id="4" name="Date Placeholder 3"/>
          <p:cNvSpPr>
            <a:spLocks noGrp="1"/>
          </p:cNvSpPr>
          <p:nvPr>
            <p:ph type="dt" sz="half" idx="10"/>
          </p:nvPr>
        </p:nvSpPr>
        <p:spPr/>
        <p:txBody>
          <a:bodyPr/>
          <a:lstStyle/>
          <a:p>
            <a:fld id="{374E70AA-14A6-480C-ADE1-A140EFA651F0}"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234</a:t>
            </a:fld>
            <a:endParaRPr lang="en-US"/>
          </a:p>
        </p:txBody>
      </p:sp>
    </p:spTree>
    <p:extLst>
      <p:ext uri="{BB962C8B-B14F-4D97-AF65-F5344CB8AC3E}">
        <p14:creationId xmlns:p14="http://schemas.microsoft.com/office/powerpoint/2010/main" val="319584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Care of the Patient Undergoing Kidney Surgery</a:t>
            </a:r>
            <a:endParaRPr lang="en-US" dirty="0"/>
          </a:p>
        </p:txBody>
      </p:sp>
      <p:sp>
        <p:nvSpPr>
          <p:cNvPr id="3" name="Content Placeholder 2"/>
          <p:cNvSpPr>
            <a:spLocks noGrp="1"/>
          </p:cNvSpPr>
          <p:nvPr>
            <p:ph idx="1"/>
          </p:nvPr>
        </p:nvSpPr>
        <p:spPr/>
        <p:txBody>
          <a:bodyPr/>
          <a:lstStyle/>
          <a:p>
            <a:r>
              <a:rPr lang="en-US" b="1" dirty="0"/>
              <a:t>Nursing Diagnosis: </a:t>
            </a:r>
            <a:r>
              <a:rPr lang="en-US" dirty="0"/>
              <a:t>Ineffective airway clearance related to pain of high abdominal or flank incision, </a:t>
            </a:r>
            <a:r>
              <a:rPr lang="en-US" dirty="0" smtClean="0"/>
              <a:t>abdominal discomfort</a:t>
            </a:r>
            <a:r>
              <a:rPr lang="en-US" dirty="0"/>
              <a:t>, and immobility; risk for ineffective breathing pattern related to high abdominal incision</a:t>
            </a:r>
          </a:p>
          <a:p>
            <a:r>
              <a:rPr lang="en-US" b="1" dirty="0"/>
              <a:t>Goal: </a:t>
            </a:r>
            <a:r>
              <a:rPr lang="en-US" dirty="0"/>
              <a:t>Relief of pain and </a:t>
            </a:r>
            <a:r>
              <a:rPr lang="en-US" dirty="0" smtClean="0"/>
              <a:t>discomfort</a:t>
            </a:r>
          </a:p>
          <a:p>
            <a:endParaRPr lang="en-US" dirty="0"/>
          </a:p>
        </p:txBody>
      </p:sp>
      <p:sp>
        <p:nvSpPr>
          <p:cNvPr id="4" name="Date Placeholder 3"/>
          <p:cNvSpPr>
            <a:spLocks noGrp="1"/>
          </p:cNvSpPr>
          <p:nvPr>
            <p:ph type="dt" sz="half" idx="10"/>
          </p:nvPr>
        </p:nvSpPr>
        <p:spPr/>
        <p:txBody>
          <a:bodyPr/>
          <a:lstStyle/>
          <a:p>
            <a:fld id="{EFD96769-C567-46B3-B131-384E1ED88281}"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235</a:t>
            </a:fld>
            <a:endParaRPr lang="en-US"/>
          </a:p>
        </p:txBody>
      </p:sp>
    </p:spTree>
    <p:extLst>
      <p:ext uri="{BB962C8B-B14F-4D97-AF65-F5344CB8AC3E}">
        <p14:creationId xmlns:p14="http://schemas.microsoft.com/office/powerpoint/2010/main" val="3820806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Interventions</a:t>
            </a:r>
            <a:endParaRPr lang="en-US" dirty="0"/>
          </a:p>
        </p:txBody>
      </p:sp>
      <p:sp>
        <p:nvSpPr>
          <p:cNvPr id="3" name="Content Placeholder 2"/>
          <p:cNvSpPr>
            <a:spLocks noGrp="1"/>
          </p:cNvSpPr>
          <p:nvPr>
            <p:ph idx="1"/>
          </p:nvPr>
        </p:nvSpPr>
        <p:spPr/>
        <p:txBody>
          <a:bodyPr/>
          <a:lstStyle/>
          <a:p>
            <a:r>
              <a:rPr lang="pt-BR" dirty="0"/>
              <a:t>1. Administer analgesics as prescribed.</a:t>
            </a:r>
          </a:p>
          <a:p>
            <a:r>
              <a:rPr lang="en-US" dirty="0"/>
              <a:t>2. Splint incision with hands or pillow </a:t>
            </a:r>
            <a:r>
              <a:rPr lang="en-US" dirty="0" smtClean="0"/>
              <a:t>to assist </a:t>
            </a:r>
            <a:r>
              <a:rPr lang="en-US" dirty="0"/>
              <a:t>patient in coughing.</a:t>
            </a:r>
          </a:p>
          <a:p>
            <a:r>
              <a:rPr lang="en-US" dirty="0"/>
              <a:t>3. Assist patient to change </a:t>
            </a:r>
            <a:r>
              <a:rPr lang="en-US" dirty="0" smtClean="0"/>
              <a:t>positions frequently</a:t>
            </a:r>
            <a:r>
              <a:rPr lang="en-US" dirty="0"/>
              <a:t>.</a:t>
            </a:r>
          </a:p>
          <a:p>
            <a:r>
              <a:rPr lang="en-US" dirty="0"/>
              <a:t>4. Encourage use of incentive spirometer </a:t>
            </a:r>
            <a:r>
              <a:rPr lang="en-US" dirty="0" smtClean="0"/>
              <a:t>if indicated </a:t>
            </a:r>
            <a:r>
              <a:rPr lang="en-US" dirty="0"/>
              <a:t>or prescribed.</a:t>
            </a:r>
          </a:p>
          <a:p>
            <a:r>
              <a:rPr lang="en-US" dirty="0"/>
              <a:t>5. Assist with and encourage </a:t>
            </a:r>
            <a:r>
              <a:rPr lang="en-US" dirty="0" smtClean="0"/>
              <a:t>early ambulation</a:t>
            </a:r>
            <a:r>
              <a:rPr lang="en-US" dirty="0"/>
              <a:t>.</a:t>
            </a:r>
          </a:p>
        </p:txBody>
      </p:sp>
      <p:sp>
        <p:nvSpPr>
          <p:cNvPr id="4" name="Date Placeholder 3"/>
          <p:cNvSpPr>
            <a:spLocks noGrp="1"/>
          </p:cNvSpPr>
          <p:nvPr>
            <p:ph type="dt" sz="half" idx="10"/>
          </p:nvPr>
        </p:nvSpPr>
        <p:spPr/>
        <p:txBody>
          <a:bodyPr/>
          <a:lstStyle/>
          <a:p>
            <a:fld id="{E7799B51-455D-431B-8389-389AEB0BC350}"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236</a:t>
            </a:fld>
            <a:endParaRPr lang="en-US"/>
          </a:p>
        </p:txBody>
      </p:sp>
    </p:spTree>
    <p:extLst>
      <p:ext uri="{BB962C8B-B14F-4D97-AF65-F5344CB8AC3E}">
        <p14:creationId xmlns:p14="http://schemas.microsoft.com/office/powerpoint/2010/main" val="194385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Nursing Diagnosis: </a:t>
            </a:r>
            <a:r>
              <a:rPr lang="en-US" dirty="0"/>
              <a:t>Acute pain and discomfort related to surgical incision, positioning, and stretching of </a:t>
            </a:r>
            <a:r>
              <a:rPr lang="en-US" dirty="0" smtClean="0"/>
              <a:t>muscles during </a:t>
            </a:r>
            <a:r>
              <a:rPr lang="en-US" dirty="0"/>
              <a:t>kidney surgery</a:t>
            </a:r>
          </a:p>
          <a:p>
            <a:r>
              <a:rPr lang="en-US" b="1" dirty="0"/>
              <a:t>Goal: </a:t>
            </a:r>
            <a:r>
              <a:rPr lang="en-US" dirty="0"/>
              <a:t>Relief of pain and </a:t>
            </a:r>
            <a:r>
              <a:rPr lang="en-US" dirty="0" smtClean="0"/>
              <a:t>discomfort</a:t>
            </a:r>
          </a:p>
          <a:p>
            <a:endParaRPr lang="en-US" dirty="0"/>
          </a:p>
        </p:txBody>
      </p:sp>
      <p:sp>
        <p:nvSpPr>
          <p:cNvPr id="4" name="Date Placeholder 3"/>
          <p:cNvSpPr>
            <a:spLocks noGrp="1"/>
          </p:cNvSpPr>
          <p:nvPr>
            <p:ph type="dt" sz="half" idx="10"/>
          </p:nvPr>
        </p:nvSpPr>
        <p:spPr/>
        <p:txBody>
          <a:bodyPr/>
          <a:lstStyle/>
          <a:p>
            <a:fld id="{EABDE6C9-0487-4BAE-9B37-47880A0DBED0}"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237</a:t>
            </a:fld>
            <a:endParaRPr lang="en-US"/>
          </a:p>
        </p:txBody>
      </p:sp>
    </p:spTree>
    <p:extLst>
      <p:ext uri="{BB962C8B-B14F-4D97-AF65-F5344CB8AC3E}">
        <p14:creationId xmlns:p14="http://schemas.microsoft.com/office/powerpoint/2010/main" val="102756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Interventions</a:t>
            </a:r>
            <a:endParaRPr lang="en-US" dirty="0"/>
          </a:p>
        </p:txBody>
      </p:sp>
      <p:sp>
        <p:nvSpPr>
          <p:cNvPr id="3" name="Content Placeholder 2"/>
          <p:cNvSpPr>
            <a:spLocks noGrp="1"/>
          </p:cNvSpPr>
          <p:nvPr>
            <p:ph idx="1"/>
          </p:nvPr>
        </p:nvSpPr>
        <p:spPr/>
        <p:txBody>
          <a:bodyPr/>
          <a:lstStyle/>
          <a:p>
            <a:r>
              <a:rPr lang="en-US" dirty="0"/>
              <a:t>1. Assess level of pain.</a:t>
            </a:r>
          </a:p>
          <a:p>
            <a:r>
              <a:rPr lang="pt-BR" dirty="0"/>
              <a:t>2. Administer analgesics as prescribed.</a:t>
            </a:r>
          </a:p>
          <a:p>
            <a:r>
              <a:rPr lang="en-US" dirty="0"/>
              <a:t>3. Apply moist heat and massage to </a:t>
            </a:r>
            <a:r>
              <a:rPr lang="en-US" dirty="0" smtClean="0"/>
              <a:t>areas with </a:t>
            </a:r>
            <a:r>
              <a:rPr lang="en-US" dirty="0"/>
              <a:t>muscular aches and discomfort.</a:t>
            </a:r>
          </a:p>
          <a:p>
            <a:r>
              <a:rPr lang="en-US" dirty="0"/>
              <a:t>4. Splint incision with hands or </a:t>
            </a:r>
            <a:r>
              <a:rPr lang="en-US" dirty="0" smtClean="0"/>
              <a:t>pillow during </a:t>
            </a:r>
            <a:r>
              <a:rPr lang="en-US" dirty="0"/>
              <a:t>movement or deep breathing </a:t>
            </a:r>
            <a:r>
              <a:rPr lang="en-US" dirty="0" smtClean="0"/>
              <a:t>and coughing </a:t>
            </a:r>
            <a:r>
              <a:rPr lang="en-US" dirty="0"/>
              <a:t>exercises.</a:t>
            </a:r>
          </a:p>
          <a:p>
            <a:r>
              <a:rPr lang="en-US" dirty="0"/>
              <a:t>5. Assist and encourage early ambulation</a:t>
            </a:r>
          </a:p>
        </p:txBody>
      </p:sp>
      <p:sp>
        <p:nvSpPr>
          <p:cNvPr id="4" name="Date Placeholder 3"/>
          <p:cNvSpPr>
            <a:spLocks noGrp="1"/>
          </p:cNvSpPr>
          <p:nvPr>
            <p:ph type="dt" sz="half" idx="10"/>
          </p:nvPr>
        </p:nvSpPr>
        <p:spPr/>
        <p:txBody>
          <a:bodyPr/>
          <a:lstStyle/>
          <a:p>
            <a:fld id="{B60EE66E-4596-4C0A-95D8-F7D595F9BAAE}"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238</a:t>
            </a:fld>
            <a:endParaRPr lang="en-US"/>
          </a:p>
        </p:txBody>
      </p:sp>
    </p:spTree>
    <p:extLst>
      <p:ext uri="{BB962C8B-B14F-4D97-AF65-F5344CB8AC3E}">
        <p14:creationId xmlns:p14="http://schemas.microsoft.com/office/powerpoint/2010/main" val="1957152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Nursing Diagnosis: </a:t>
            </a:r>
            <a:r>
              <a:rPr lang="en-US" dirty="0"/>
              <a:t>Fear and anxiety related to diagnosis, outcome of surgery, and alteration in urinary function</a:t>
            </a:r>
          </a:p>
          <a:p>
            <a:r>
              <a:rPr lang="en-US" b="1" dirty="0"/>
              <a:t>Goal: </a:t>
            </a:r>
            <a:r>
              <a:rPr lang="en-US" dirty="0"/>
              <a:t>Reduction of fear and anxiety</a:t>
            </a:r>
          </a:p>
        </p:txBody>
      </p:sp>
      <p:sp>
        <p:nvSpPr>
          <p:cNvPr id="4" name="Date Placeholder 3"/>
          <p:cNvSpPr>
            <a:spLocks noGrp="1"/>
          </p:cNvSpPr>
          <p:nvPr>
            <p:ph type="dt" sz="half" idx="10"/>
          </p:nvPr>
        </p:nvSpPr>
        <p:spPr/>
        <p:txBody>
          <a:bodyPr/>
          <a:lstStyle/>
          <a:p>
            <a:fld id="{6C329EE6-2BC1-4736-8394-C933B54B921E}"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239</a:t>
            </a:fld>
            <a:endParaRPr lang="en-US"/>
          </a:p>
        </p:txBody>
      </p:sp>
    </p:spTree>
    <p:extLst>
      <p:ext uri="{BB962C8B-B14F-4D97-AF65-F5344CB8AC3E}">
        <p14:creationId xmlns:p14="http://schemas.microsoft.com/office/powerpoint/2010/main" val="12930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Manifestations</a:t>
            </a:r>
            <a:endParaRPr lang="en-US" dirty="0"/>
          </a:p>
        </p:txBody>
      </p:sp>
      <p:sp>
        <p:nvSpPr>
          <p:cNvPr id="3" name="Content Placeholder 2"/>
          <p:cNvSpPr>
            <a:spLocks noGrp="1"/>
          </p:cNvSpPr>
          <p:nvPr>
            <p:ph idx="1"/>
          </p:nvPr>
        </p:nvSpPr>
        <p:spPr/>
        <p:txBody>
          <a:bodyPr>
            <a:normAutofit lnSpcReduction="10000"/>
          </a:bodyPr>
          <a:lstStyle/>
          <a:p>
            <a:r>
              <a:rPr lang="en-US" dirty="0"/>
              <a:t>Enlarged kidneys with interstitial infiltrations of inflammatory cells.</a:t>
            </a:r>
          </a:p>
          <a:p>
            <a:r>
              <a:rPr lang="en-US" dirty="0"/>
              <a:t>Abscesses may be noted on the renal capsule.</a:t>
            </a:r>
          </a:p>
          <a:p>
            <a:r>
              <a:rPr lang="en-US" dirty="0"/>
              <a:t>The patient appears acutely ill with:</a:t>
            </a:r>
          </a:p>
          <a:p>
            <a:pPr lvl="1"/>
            <a:r>
              <a:rPr lang="en-US" dirty="0"/>
              <a:t>chills and fever,</a:t>
            </a:r>
          </a:p>
          <a:p>
            <a:pPr lvl="1"/>
            <a:r>
              <a:rPr lang="en-US" dirty="0"/>
              <a:t> leukocytosis,</a:t>
            </a:r>
          </a:p>
          <a:p>
            <a:pPr lvl="1"/>
            <a:r>
              <a:rPr lang="en-US" dirty="0"/>
              <a:t> bacteriuria </a:t>
            </a:r>
          </a:p>
          <a:p>
            <a:pPr lvl="1"/>
            <a:r>
              <a:rPr lang="en-US" dirty="0"/>
              <a:t> pyuria, flank pain,</a:t>
            </a:r>
          </a:p>
          <a:p>
            <a:pPr lvl="1"/>
            <a:r>
              <a:rPr lang="en-US" dirty="0"/>
              <a:t>CVA tenderness.</a:t>
            </a:r>
          </a:p>
          <a:p>
            <a:pPr marL="0" indent="0">
              <a:buNone/>
            </a:pPr>
            <a:endParaRPr lang="en-US" dirty="0"/>
          </a:p>
        </p:txBody>
      </p:sp>
      <p:sp>
        <p:nvSpPr>
          <p:cNvPr id="4" name="Date Placeholder 3"/>
          <p:cNvSpPr>
            <a:spLocks noGrp="1"/>
          </p:cNvSpPr>
          <p:nvPr>
            <p:ph type="dt" sz="half" idx="10"/>
          </p:nvPr>
        </p:nvSpPr>
        <p:spPr/>
        <p:txBody>
          <a:bodyPr/>
          <a:lstStyle/>
          <a:p>
            <a:fld id="{ADA470EA-EE2C-401B-8A37-D568825AE4FD}"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24</a:t>
            </a:fld>
            <a:endParaRPr lang="en-US"/>
          </a:p>
        </p:txBody>
      </p:sp>
    </p:spTree>
    <p:extLst>
      <p:ext uri="{BB962C8B-B14F-4D97-AF65-F5344CB8AC3E}">
        <p14:creationId xmlns:p14="http://schemas.microsoft.com/office/powerpoint/2010/main" val="3124094480"/>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10000"/>
          </a:bodyPr>
          <a:lstStyle/>
          <a:p>
            <a:r>
              <a:rPr lang="en-US" dirty="0"/>
              <a:t>1. Assess patient’s anxiety and fear </a:t>
            </a:r>
            <a:r>
              <a:rPr lang="en-US" dirty="0" smtClean="0"/>
              <a:t>before surgery </a:t>
            </a:r>
            <a:r>
              <a:rPr lang="en-US" dirty="0"/>
              <a:t>if possible.</a:t>
            </a:r>
          </a:p>
          <a:p>
            <a:r>
              <a:rPr lang="en-US" dirty="0"/>
              <a:t>2. Assess patient’s knowledge about </a:t>
            </a:r>
            <a:r>
              <a:rPr lang="en-US" dirty="0" smtClean="0"/>
              <a:t>procedure and </a:t>
            </a:r>
            <a:r>
              <a:rPr lang="en-US" dirty="0"/>
              <a:t>expected surgical </a:t>
            </a:r>
            <a:r>
              <a:rPr lang="en-US" dirty="0" smtClean="0"/>
              <a:t>outcome preoperatively</a:t>
            </a:r>
            <a:r>
              <a:rPr lang="en-US" dirty="0"/>
              <a:t>.</a:t>
            </a:r>
          </a:p>
          <a:p>
            <a:r>
              <a:rPr lang="en-US" dirty="0"/>
              <a:t>3. Evaluate the meaning alterations </a:t>
            </a:r>
            <a:r>
              <a:rPr lang="en-US" dirty="0" smtClean="0"/>
              <a:t>resulting from </a:t>
            </a:r>
            <a:r>
              <a:rPr lang="en-US" dirty="0"/>
              <a:t>surgical procedure have </a:t>
            </a:r>
            <a:r>
              <a:rPr lang="en-US" dirty="0" smtClean="0"/>
              <a:t>for patient </a:t>
            </a:r>
            <a:r>
              <a:rPr lang="en-US" dirty="0"/>
              <a:t>and family or partner</a:t>
            </a:r>
            <a:r>
              <a:rPr lang="en-US" dirty="0" smtClean="0"/>
              <a:t>.</a:t>
            </a:r>
          </a:p>
          <a:p>
            <a:r>
              <a:rPr lang="en-US" dirty="0"/>
              <a:t>4. Encourage patient to verbalize </a:t>
            </a:r>
            <a:r>
              <a:rPr lang="en-US" dirty="0" smtClean="0"/>
              <a:t>reactions, feelings</a:t>
            </a:r>
            <a:r>
              <a:rPr lang="en-US" dirty="0"/>
              <a:t>, and fears.</a:t>
            </a:r>
          </a:p>
          <a:p>
            <a:r>
              <a:rPr lang="en-US" dirty="0"/>
              <a:t>5. Encourage patient to share feelings </a:t>
            </a:r>
            <a:r>
              <a:rPr lang="en-US" dirty="0" smtClean="0"/>
              <a:t>with spouse </a:t>
            </a:r>
            <a:r>
              <a:rPr lang="en-US" dirty="0"/>
              <a:t>or partner.</a:t>
            </a:r>
          </a:p>
          <a:p>
            <a:r>
              <a:rPr lang="en-US" dirty="0"/>
              <a:t>6. Offer and arrange for visit from </a:t>
            </a:r>
            <a:r>
              <a:rPr lang="en-US" dirty="0" smtClean="0"/>
              <a:t>member of </a:t>
            </a:r>
            <a:r>
              <a:rPr lang="en-US" dirty="0"/>
              <a:t>support group (</a:t>
            </a:r>
            <a:r>
              <a:rPr lang="en-US" dirty="0" err="1"/>
              <a:t>eg</a:t>
            </a:r>
            <a:r>
              <a:rPr lang="en-US" dirty="0"/>
              <a:t>, </a:t>
            </a:r>
            <a:r>
              <a:rPr lang="en-US" dirty="0" err="1"/>
              <a:t>ostomy</a:t>
            </a:r>
            <a:r>
              <a:rPr lang="en-US" dirty="0"/>
              <a:t> group, </a:t>
            </a:r>
            <a:r>
              <a:rPr lang="en-US" dirty="0" smtClean="0"/>
              <a:t>if indicated</a:t>
            </a:r>
            <a:r>
              <a:rPr lang="en-US" dirty="0"/>
              <a:t>).</a:t>
            </a:r>
          </a:p>
        </p:txBody>
      </p:sp>
      <p:sp>
        <p:nvSpPr>
          <p:cNvPr id="4" name="Date Placeholder 3"/>
          <p:cNvSpPr>
            <a:spLocks noGrp="1"/>
          </p:cNvSpPr>
          <p:nvPr>
            <p:ph type="dt" sz="half" idx="10"/>
          </p:nvPr>
        </p:nvSpPr>
        <p:spPr/>
        <p:txBody>
          <a:bodyPr/>
          <a:lstStyle/>
          <a:p>
            <a:fld id="{E7F1E2DE-9122-4D10-8CB2-D9BE4C6F3604}"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240</a:t>
            </a:fld>
            <a:endParaRPr lang="en-US"/>
          </a:p>
        </p:txBody>
      </p:sp>
    </p:spTree>
    <p:extLst>
      <p:ext uri="{BB962C8B-B14F-4D97-AF65-F5344CB8AC3E}">
        <p14:creationId xmlns:p14="http://schemas.microsoft.com/office/powerpoint/2010/main" val="1931844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Nursing Diagnosis: </a:t>
            </a:r>
            <a:r>
              <a:rPr lang="en-US" dirty="0"/>
              <a:t>Impaired urinary elimination related to urinary drainage; </a:t>
            </a:r>
            <a:endParaRPr lang="en-US" dirty="0" smtClean="0"/>
          </a:p>
          <a:p>
            <a:r>
              <a:rPr lang="en-US" dirty="0" smtClean="0"/>
              <a:t>risk </a:t>
            </a:r>
            <a:r>
              <a:rPr lang="en-US" dirty="0"/>
              <a:t>for infection related to </a:t>
            </a:r>
            <a:r>
              <a:rPr lang="en-US" dirty="0" smtClean="0"/>
              <a:t>altered urinary </a:t>
            </a:r>
            <a:r>
              <a:rPr lang="en-US" dirty="0"/>
              <a:t>drainage</a:t>
            </a:r>
          </a:p>
          <a:p>
            <a:r>
              <a:rPr lang="en-US" b="1" dirty="0"/>
              <a:t>Goal: </a:t>
            </a:r>
            <a:r>
              <a:rPr lang="en-US" dirty="0"/>
              <a:t>Maintenance of urinary elimination; </a:t>
            </a:r>
            <a:endParaRPr lang="en-US" dirty="0" smtClean="0"/>
          </a:p>
          <a:p>
            <a:r>
              <a:rPr lang="en-US" dirty="0" smtClean="0"/>
              <a:t>infection-free </a:t>
            </a:r>
            <a:r>
              <a:rPr lang="en-US" dirty="0"/>
              <a:t>urinary tract</a:t>
            </a:r>
          </a:p>
        </p:txBody>
      </p:sp>
      <p:sp>
        <p:nvSpPr>
          <p:cNvPr id="4" name="Date Placeholder 3"/>
          <p:cNvSpPr>
            <a:spLocks noGrp="1"/>
          </p:cNvSpPr>
          <p:nvPr>
            <p:ph type="dt" sz="half" idx="10"/>
          </p:nvPr>
        </p:nvSpPr>
        <p:spPr/>
        <p:txBody>
          <a:bodyPr/>
          <a:lstStyle/>
          <a:p>
            <a:fld id="{D3AD4031-3472-414B-A9A8-AD869959800F}"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241</a:t>
            </a:fld>
            <a:endParaRPr lang="en-US"/>
          </a:p>
        </p:txBody>
      </p:sp>
    </p:spTree>
    <p:extLst>
      <p:ext uri="{BB962C8B-B14F-4D97-AF65-F5344CB8AC3E}">
        <p14:creationId xmlns:p14="http://schemas.microsoft.com/office/powerpoint/2010/main" val="261903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r>
              <a:rPr lang="en-US" dirty="0"/>
              <a:t>1. Assess urinary drainage system immediately.</a:t>
            </a:r>
          </a:p>
          <a:p>
            <a:r>
              <a:rPr lang="en-US" dirty="0"/>
              <a:t>2. Assess adequacy of urinary output </a:t>
            </a:r>
            <a:r>
              <a:rPr lang="en-US" dirty="0" smtClean="0"/>
              <a:t>and patency </a:t>
            </a:r>
            <a:r>
              <a:rPr lang="en-US" dirty="0"/>
              <a:t>of drainage system.</a:t>
            </a:r>
          </a:p>
          <a:p>
            <a:r>
              <a:rPr lang="en-US" dirty="0"/>
              <a:t>3. Use asepsis and hand hygiene when </a:t>
            </a:r>
            <a:r>
              <a:rPr lang="en-US" dirty="0" smtClean="0"/>
              <a:t>providing care </a:t>
            </a:r>
            <a:r>
              <a:rPr lang="en-US" dirty="0"/>
              <a:t>and manipulating </a:t>
            </a:r>
            <a:r>
              <a:rPr lang="en-US" dirty="0" smtClean="0"/>
              <a:t>drainage system</a:t>
            </a:r>
            <a:r>
              <a:rPr lang="en-US" dirty="0"/>
              <a:t>.</a:t>
            </a:r>
          </a:p>
          <a:p>
            <a:r>
              <a:rPr lang="en-US" dirty="0"/>
              <a:t>4. Maintain closed urinary </a:t>
            </a:r>
            <a:r>
              <a:rPr lang="en-US" dirty="0" smtClean="0"/>
              <a:t>drainage system</a:t>
            </a:r>
            <a:r>
              <a:rPr lang="en-US" dirty="0"/>
              <a:t>.</a:t>
            </a:r>
          </a:p>
          <a:p>
            <a:r>
              <a:rPr lang="en-US" dirty="0"/>
              <a:t>5. If irrigation of the drainage system </a:t>
            </a:r>
            <a:r>
              <a:rPr lang="en-US" dirty="0" smtClean="0"/>
              <a:t>is necessary</a:t>
            </a:r>
            <a:r>
              <a:rPr lang="en-US" dirty="0"/>
              <a:t>, use gloves and sterile </a:t>
            </a:r>
            <a:r>
              <a:rPr lang="en-US" dirty="0" smtClean="0"/>
              <a:t>irrigating solution </a:t>
            </a:r>
            <a:r>
              <a:rPr lang="en-US" dirty="0"/>
              <a:t>and a closed </a:t>
            </a:r>
            <a:r>
              <a:rPr lang="en-US" dirty="0" smtClean="0"/>
              <a:t>drainage and </a:t>
            </a:r>
            <a:r>
              <a:rPr lang="en-US" dirty="0"/>
              <a:t>irrigation system.</a:t>
            </a:r>
          </a:p>
        </p:txBody>
      </p:sp>
      <p:sp>
        <p:nvSpPr>
          <p:cNvPr id="4" name="Date Placeholder 3"/>
          <p:cNvSpPr>
            <a:spLocks noGrp="1"/>
          </p:cNvSpPr>
          <p:nvPr>
            <p:ph type="dt" sz="half" idx="10"/>
          </p:nvPr>
        </p:nvSpPr>
        <p:spPr/>
        <p:txBody>
          <a:bodyPr/>
          <a:lstStyle/>
          <a:p>
            <a:fld id="{E90A1C70-902D-4EA0-B611-3F5AD28A169B}"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242</a:t>
            </a:fld>
            <a:endParaRPr lang="en-US"/>
          </a:p>
        </p:txBody>
      </p:sp>
    </p:spTree>
    <p:extLst>
      <p:ext uri="{BB962C8B-B14F-4D97-AF65-F5344CB8AC3E}">
        <p14:creationId xmlns:p14="http://schemas.microsoft.com/office/powerpoint/2010/main" val="703727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lnSpcReduction="10000"/>
          </a:bodyPr>
          <a:lstStyle/>
          <a:p>
            <a:r>
              <a:rPr lang="en-US" dirty="0"/>
              <a:t>6. If irrigation is necessary and </a:t>
            </a:r>
            <a:r>
              <a:rPr lang="en-US" dirty="0" err="1" smtClean="0"/>
              <a:t>prescribed,carry</a:t>
            </a:r>
            <a:r>
              <a:rPr lang="en-US" dirty="0" smtClean="0"/>
              <a:t> </a:t>
            </a:r>
            <a:r>
              <a:rPr lang="en-US" dirty="0"/>
              <a:t>it out gently with sterile saline </a:t>
            </a:r>
            <a:r>
              <a:rPr lang="en-US" dirty="0" smtClean="0"/>
              <a:t>and the </a:t>
            </a:r>
            <a:r>
              <a:rPr lang="en-US" dirty="0"/>
              <a:t>prescribed amount of </a:t>
            </a:r>
            <a:r>
              <a:rPr lang="en-US" dirty="0" smtClean="0"/>
              <a:t>irrigating fluid</a:t>
            </a:r>
            <a:r>
              <a:rPr lang="en-US" dirty="0"/>
              <a:t>.</a:t>
            </a:r>
          </a:p>
          <a:p>
            <a:r>
              <a:rPr lang="en-US" dirty="0"/>
              <a:t>7. Assist patient in turning and moving </a:t>
            </a:r>
            <a:r>
              <a:rPr lang="en-US" dirty="0" smtClean="0"/>
              <a:t>in bed </a:t>
            </a:r>
            <a:r>
              <a:rPr lang="en-US" dirty="0"/>
              <a:t>and when ambulating to </a:t>
            </a:r>
            <a:r>
              <a:rPr lang="en-US" dirty="0" smtClean="0"/>
              <a:t>prevent displacement </a:t>
            </a:r>
            <a:r>
              <a:rPr lang="en-US" dirty="0"/>
              <a:t>or inadvertent removal </a:t>
            </a:r>
            <a:r>
              <a:rPr lang="en-US" dirty="0" smtClean="0"/>
              <a:t>of urinary </a:t>
            </a:r>
            <a:r>
              <a:rPr lang="en-US" dirty="0"/>
              <a:t>stent or ureteral catheters if </a:t>
            </a:r>
            <a:r>
              <a:rPr lang="en-US" dirty="0" smtClean="0"/>
              <a:t>in place</a:t>
            </a:r>
            <a:r>
              <a:rPr lang="en-US" dirty="0"/>
              <a:t>.</a:t>
            </a:r>
          </a:p>
          <a:p>
            <a:r>
              <a:rPr lang="en-US" dirty="0"/>
              <a:t>8. Observe urine color, volume, odor, </a:t>
            </a:r>
            <a:r>
              <a:rPr lang="en-US" dirty="0" smtClean="0"/>
              <a:t>and components</a:t>
            </a:r>
            <a:r>
              <a:rPr lang="en-US" dirty="0"/>
              <a:t>.</a:t>
            </a:r>
          </a:p>
          <a:p>
            <a:r>
              <a:rPr lang="en-US" dirty="0"/>
              <a:t>9. Minimize trauma and manipulation </a:t>
            </a:r>
            <a:r>
              <a:rPr lang="en-US" dirty="0" smtClean="0"/>
              <a:t>of catheter</a:t>
            </a:r>
            <a:r>
              <a:rPr lang="en-US" dirty="0"/>
              <a:t>, drainage system, and urethra.</a:t>
            </a:r>
          </a:p>
        </p:txBody>
      </p:sp>
      <p:sp>
        <p:nvSpPr>
          <p:cNvPr id="4" name="Date Placeholder 3"/>
          <p:cNvSpPr>
            <a:spLocks noGrp="1"/>
          </p:cNvSpPr>
          <p:nvPr>
            <p:ph type="dt" sz="half" idx="10"/>
          </p:nvPr>
        </p:nvSpPr>
        <p:spPr/>
        <p:txBody>
          <a:bodyPr/>
          <a:lstStyle/>
          <a:p>
            <a:fld id="{532BC16E-D898-4459-B6AF-00126AC564D6}"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243</a:t>
            </a:fld>
            <a:endParaRPr lang="en-US"/>
          </a:p>
        </p:txBody>
      </p:sp>
    </p:spTree>
    <p:extLst>
      <p:ext uri="{BB962C8B-B14F-4D97-AF65-F5344CB8AC3E}">
        <p14:creationId xmlns:p14="http://schemas.microsoft.com/office/powerpoint/2010/main" val="299274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10. Clean catheter gently with soap </a:t>
            </a:r>
            <a:r>
              <a:rPr lang="en-US" dirty="0" smtClean="0"/>
              <a:t>during bath</a:t>
            </a:r>
            <a:r>
              <a:rPr lang="en-US" dirty="0"/>
              <a:t>, avoiding any to-and-fro </a:t>
            </a:r>
            <a:r>
              <a:rPr lang="en-US" dirty="0" smtClean="0"/>
              <a:t>movement of </a:t>
            </a:r>
            <a:r>
              <a:rPr lang="en-US" dirty="0"/>
              <a:t>catheter.</a:t>
            </a:r>
          </a:p>
          <a:p>
            <a:r>
              <a:rPr lang="en-US" dirty="0"/>
              <a:t>11. Anchor drainage tube.</a:t>
            </a:r>
          </a:p>
          <a:p>
            <a:r>
              <a:rPr lang="en-US" dirty="0"/>
              <a:t>12. Maintain adequate fluid intake.</a:t>
            </a:r>
          </a:p>
          <a:p>
            <a:r>
              <a:rPr lang="en-US" dirty="0"/>
              <a:t>13. Assist with and encourage </a:t>
            </a:r>
            <a:r>
              <a:rPr lang="en-US" dirty="0" smtClean="0"/>
              <a:t>early ambulation </a:t>
            </a:r>
            <a:r>
              <a:rPr lang="en-US" dirty="0"/>
              <a:t>while ensuring </a:t>
            </a:r>
            <a:r>
              <a:rPr lang="en-US" dirty="0" smtClean="0"/>
              <a:t>placement of </a:t>
            </a:r>
            <a:r>
              <a:rPr lang="en-US" dirty="0"/>
              <a:t>urinary drainage system.</a:t>
            </a:r>
          </a:p>
        </p:txBody>
      </p:sp>
      <p:sp>
        <p:nvSpPr>
          <p:cNvPr id="4" name="Date Placeholder 3"/>
          <p:cNvSpPr>
            <a:spLocks noGrp="1"/>
          </p:cNvSpPr>
          <p:nvPr>
            <p:ph type="dt" sz="half" idx="10"/>
          </p:nvPr>
        </p:nvSpPr>
        <p:spPr/>
        <p:txBody>
          <a:bodyPr/>
          <a:lstStyle/>
          <a:p>
            <a:fld id="{5E21F690-718D-47EE-AE6A-37FDC8F070AB}"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244</a:t>
            </a:fld>
            <a:endParaRPr lang="en-US"/>
          </a:p>
        </p:txBody>
      </p:sp>
    </p:spTree>
    <p:extLst>
      <p:ext uri="{BB962C8B-B14F-4D97-AF65-F5344CB8AC3E}">
        <p14:creationId xmlns:p14="http://schemas.microsoft.com/office/powerpoint/2010/main" val="24920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Nursing Diagnosis: </a:t>
            </a:r>
            <a:r>
              <a:rPr lang="en-US" dirty="0"/>
              <a:t>Risk for imbalanced fluid volume related to surgical fluid loss, altered urinary </a:t>
            </a:r>
            <a:r>
              <a:rPr lang="en-US" dirty="0" smtClean="0"/>
              <a:t>output, parenteral </a:t>
            </a:r>
            <a:r>
              <a:rPr lang="en-US" dirty="0"/>
              <a:t>fluid administration</a:t>
            </a:r>
          </a:p>
          <a:p>
            <a:r>
              <a:rPr lang="en-US" b="1" dirty="0"/>
              <a:t>Goal: </a:t>
            </a:r>
            <a:r>
              <a:rPr lang="en-US" dirty="0"/>
              <a:t>Normal fluid balance will be maintained.</a:t>
            </a:r>
          </a:p>
        </p:txBody>
      </p:sp>
      <p:sp>
        <p:nvSpPr>
          <p:cNvPr id="4" name="Date Placeholder 3"/>
          <p:cNvSpPr>
            <a:spLocks noGrp="1"/>
          </p:cNvSpPr>
          <p:nvPr>
            <p:ph type="dt" sz="half" idx="10"/>
          </p:nvPr>
        </p:nvSpPr>
        <p:spPr/>
        <p:txBody>
          <a:bodyPr/>
          <a:lstStyle/>
          <a:p>
            <a:fld id="{D59E6B33-C740-48F3-8679-D54AD774B88F}"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245</a:t>
            </a:fld>
            <a:endParaRPr lang="en-US"/>
          </a:p>
        </p:txBody>
      </p:sp>
    </p:spTree>
    <p:extLst>
      <p:ext uri="{BB962C8B-B14F-4D97-AF65-F5344CB8AC3E}">
        <p14:creationId xmlns:p14="http://schemas.microsoft.com/office/powerpoint/2010/main" val="2393105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1. Weigh patient daily.</a:t>
            </a:r>
          </a:p>
          <a:p>
            <a:r>
              <a:rPr lang="en-US" dirty="0"/>
              <a:t>2. Take accurate intake and </a:t>
            </a:r>
            <a:r>
              <a:rPr lang="en-US" dirty="0" smtClean="0"/>
              <a:t>output measurements</a:t>
            </a:r>
            <a:r>
              <a:rPr lang="en-US" dirty="0"/>
              <a:t>.</a:t>
            </a:r>
          </a:p>
          <a:p>
            <a:r>
              <a:rPr lang="en-US" dirty="0"/>
              <a:t>3. Place all parenteral therapy on an </a:t>
            </a:r>
            <a:r>
              <a:rPr lang="en-US" dirty="0" smtClean="0"/>
              <a:t>infusion pump</a:t>
            </a:r>
            <a:r>
              <a:rPr lang="en-US" dirty="0"/>
              <a:t>.</a:t>
            </a:r>
          </a:p>
          <a:p>
            <a:r>
              <a:rPr lang="en-US" dirty="0"/>
              <a:t>4. Monitor amount and characteristics </a:t>
            </a:r>
            <a:r>
              <a:rPr lang="en-US" dirty="0" smtClean="0"/>
              <a:t>of urine</a:t>
            </a:r>
            <a:r>
              <a:rPr lang="en-US" dirty="0"/>
              <a:t>.</a:t>
            </a:r>
          </a:p>
          <a:p>
            <a:r>
              <a:rPr lang="en-US" dirty="0"/>
              <a:t>5. Monitor vital signs: temperature, </a:t>
            </a:r>
            <a:r>
              <a:rPr lang="en-US" dirty="0" smtClean="0"/>
              <a:t>pulse, respirations</a:t>
            </a:r>
            <a:r>
              <a:rPr lang="en-US" dirty="0"/>
              <a:t>, and blood pressure.</a:t>
            </a:r>
          </a:p>
          <a:p>
            <a:r>
              <a:rPr lang="en-US" dirty="0"/>
              <a:t>6. Auscultate heart and lungs every shift.</a:t>
            </a:r>
          </a:p>
        </p:txBody>
      </p:sp>
      <p:sp>
        <p:nvSpPr>
          <p:cNvPr id="4" name="Date Placeholder 3"/>
          <p:cNvSpPr>
            <a:spLocks noGrp="1"/>
          </p:cNvSpPr>
          <p:nvPr>
            <p:ph type="dt" sz="half" idx="10"/>
          </p:nvPr>
        </p:nvSpPr>
        <p:spPr/>
        <p:txBody>
          <a:bodyPr/>
          <a:lstStyle/>
          <a:p>
            <a:fld id="{DC0F983F-9248-443E-9A2A-3704C32BAE7E}"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FC610728-00EA-434D-8BAC-396A659EDE03}" type="slidenum">
              <a:rPr lang="en-US" smtClean="0"/>
              <a:t>246</a:t>
            </a:fld>
            <a:endParaRPr lang="en-US"/>
          </a:p>
        </p:txBody>
      </p:sp>
    </p:spTree>
    <p:extLst>
      <p:ext uri="{BB962C8B-B14F-4D97-AF65-F5344CB8AC3E}">
        <p14:creationId xmlns:p14="http://schemas.microsoft.com/office/powerpoint/2010/main" val="3172426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THANKYOU</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30C9DF00-143B-4D46-9527-BBB3190DBB25}"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247</a:t>
            </a:fld>
            <a:endParaRPr lang="en-US"/>
          </a:p>
        </p:txBody>
      </p:sp>
    </p:spTree>
    <p:extLst>
      <p:ext uri="{BB962C8B-B14F-4D97-AF65-F5344CB8AC3E}">
        <p14:creationId xmlns:p14="http://schemas.microsoft.com/office/powerpoint/2010/main" val="2868610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Assessment and Diagnostic Findings</a:t>
            </a:r>
            <a:endParaRPr lang="en-US" dirty="0"/>
          </a:p>
        </p:txBody>
      </p:sp>
      <p:sp>
        <p:nvSpPr>
          <p:cNvPr id="3" name="Content Placeholder 2"/>
          <p:cNvSpPr>
            <a:spLocks noGrp="1"/>
          </p:cNvSpPr>
          <p:nvPr>
            <p:ph idx="1"/>
          </p:nvPr>
        </p:nvSpPr>
        <p:spPr/>
        <p:txBody>
          <a:bodyPr/>
          <a:lstStyle/>
          <a:p>
            <a:r>
              <a:rPr lang="en-US" dirty="0"/>
              <a:t>An ultrasound study or a CT --to locate any obstruction in the urinary tract</a:t>
            </a:r>
          </a:p>
          <a:p>
            <a:r>
              <a:rPr lang="en-US" dirty="0"/>
              <a:t>Urine culture and sensitivity tests are performed to determine the causative organism so that appropriate antimicrobial agents can be prescribed.</a:t>
            </a:r>
          </a:p>
        </p:txBody>
      </p:sp>
      <p:sp>
        <p:nvSpPr>
          <p:cNvPr id="4" name="Date Placeholder 3"/>
          <p:cNvSpPr>
            <a:spLocks noGrp="1"/>
          </p:cNvSpPr>
          <p:nvPr>
            <p:ph type="dt" sz="half" idx="10"/>
          </p:nvPr>
        </p:nvSpPr>
        <p:spPr/>
        <p:txBody>
          <a:bodyPr/>
          <a:lstStyle/>
          <a:p>
            <a:fld id="{FF216430-04E5-48BF-953B-C8B4E5D7625F}"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25</a:t>
            </a:fld>
            <a:endParaRPr lang="en-US"/>
          </a:p>
        </p:txBody>
      </p:sp>
    </p:spTree>
    <p:extLst>
      <p:ext uri="{BB962C8B-B14F-4D97-AF65-F5344CB8AC3E}">
        <p14:creationId xmlns:p14="http://schemas.microsoft.com/office/powerpoint/2010/main" val="2385779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Medical Management</a:t>
            </a:r>
            <a:endParaRPr lang="en-US" dirty="0"/>
          </a:p>
        </p:txBody>
      </p:sp>
      <p:sp>
        <p:nvSpPr>
          <p:cNvPr id="3" name="Content Placeholder 2"/>
          <p:cNvSpPr>
            <a:spLocks noGrp="1"/>
          </p:cNvSpPr>
          <p:nvPr>
            <p:ph idx="1"/>
          </p:nvPr>
        </p:nvSpPr>
        <p:spPr/>
        <p:txBody>
          <a:bodyPr>
            <a:normAutofit fontScale="92500"/>
          </a:bodyPr>
          <a:lstStyle/>
          <a:p>
            <a:r>
              <a:rPr lang="en-US" dirty="0"/>
              <a:t>Usually treated as outpatients if they are not dehydrated, not experiencing nausea or vomiting, and not showing signs or symptoms of sepsis.</a:t>
            </a:r>
          </a:p>
          <a:p>
            <a:r>
              <a:rPr lang="en-US" dirty="0"/>
              <a:t>all pregnant women, may be hospitalized for at least 2 or 3 days of parenteral therapy.</a:t>
            </a:r>
          </a:p>
          <a:p>
            <a:r>
              <a:rPr lang="en-US" dirty="0"/>
              <a:t>a 2-week course of antibiotics is recommended</a:t>
            </a:r>
          </a:p>
          <a:p>
            <a:r>
              <a:rPr lang="en-US" dirty="0"/>
              <a:t>Commonly prescribed agents include </a:t>
            </a:r>
          </a:p>
          <a:p>
            <a:pPr lvl="1"/>
            <a:r>
              <a:rPr lang="en-US" dirty="0" smtClean="0"/>
              <a:t>ciprofloxacin</a:t>
            </a:r>
            <a:r>
              <a:rPr lang="en-US" dirty="0"/>
              <a:t>, gentamicin with or without</a:t>
            </a:r>
          </a:p>
          <a:p>
            <a:pPr lvl="1"/>
            <a:r>
              <a:rPr lang="en-US" dirty="0"/>
              <a:t>ampicillin, or a third-generation cephalosporin</a:t>
            </a:r>
          </a:p>
        </p:txBody>
      </p:sp>
      <p:sp>
        <p:nvSpPr>
          <p:cNvPr id="4" name="Date Placeholder 3"/>
          <p:cNvSpPr>
            <a:spLocks noGrp="1"/>
          </p:cNvSpPr>
          <p:nvPr>
            <p:ph type="dt" sz="half" idx="10"/>
          </p:nvPr>
        </p:nvSpPr>
        <p:spPr/>
        <p:txBody>
          <a:bodyPr/>
          <a:lstStyle/>
          <a:p>
            <a:fld id="{33EE8002-7E2B-4CF9-A145-1054A413EA1D}"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26</a:t>
            </a:fld>
            <a:endParaRPr lang="en-US"/>
          </a:p>
        </p:txBody>
      </p:sp>
    </p:spTree>
    <p:extLst>
      <p:ext uri="{BB962C8B-B14F-4D97-AF65-F5344CB8AC3E}">
        <p14:creationId xmlns:p14="http://schemas.microsoft.com/office/powerpoint/2010/main" val="728980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NEPHROTIC SYNDROME</a:t>
            </a:r>
            <a:endParaRPr lang="en-US" dirty="0"/>
          </a:p>
        </p:txBody>
      </p:sp>
      <p:sp>
        <p:nvSpPr>
          <p:cNvPr id="3" name="Content Placeholder 2"/>
          <p:cNvSpPr>
            <a:spLocks noGrp="1"/>
          </p:cNvSpPr>
          <p:nvPr>
            <p:ph idx="1"/>
          </p:nvPr>
        </p:nvSpPr>
        <p:spPr/>
        <p:txBody>
          <a:bodyPr/>
          <a:lstStyle/>
          <a:p>
            <a:r>
              <a:rPr lang="en-US" dirty="0"/>
              <a:t>is a primary glomerular disease characterized by :</a:t>
            </a:r>
          </a:p>
          <a:p>
            <a:pPr lvl="1">
              <a:buFont typeface="Wingdings" panose="05000000000000000000" pitchFamily="2" charset="2"/>
              <a:buChar char="ü"/>
            </a:pPr>
            <a:r>
              <a:rPr lang="en-US" dirty="0" smtClean="0"/>
              <a:t> </a:t>
            </a:r>
            <a:r>
              <a:rPr lang="en-US" dirty="0"/>
              <a:t>Marked increase in protein in the urine (</a:t>
            </a:r>
            <a:r>
              <a:rPr lang="en-US" dirty="0" smtClean="0"/>
              <a:t>proteinuria)</a:t>
            </a:r>
          </a:p>
          <a:p>
            <a:pPr lvl="1">
              <a:buFont typeface="Wingdings" panose="05000000000000000000" pitchFamily="2" charset="2"/>
              <a:buChar char="ü"/>
            </a:pPr>
            <a:r>
              <a:rPr lang="en-US" dirty="0" smtClean="0"/>
              <a:t>Decrease </a:t>
            </a:r>
            <a:r>
              <a:rPr lang="en-US" dirty="0"/>
              <a:t>in albumin in the   blood(hypoalbuminemia</a:t>
            </a:r>
            <a:r>
              <a:rPr lang="en-US" dirty="0" smtClean="0"/>
              <a:t>)</a:t>
            </a:r>
          </a:p>
          <a:p>
            <a:pPr lvl="1">
              <a:buFont typeface="Wingdings" panose="05000000000000000000" pitchFamily="2" charset="2"/>
              <a:buChar char="ü"/>
            </a:pPr>
            <a:r>
              <a:rPr lang="en-US" dirty="0" smtClean="0"/>
              <a:t> </a:t>
            </a:r>
            <a:r>
              <a:rPr lang="en-US" dirty="0"/>
              <a:t>Edema</a:t>
            </a:r>
          </a:p>
          <a:p>
            <a:endParaRPr lang="en-US" dirty="0"/>
          </a:p>
        </p:txBody>
      </p:sp>
      <p:sp>
        <p:nvSpPr>
          <p:cNvPr id="4" name="Date Placeholder 3"/>
          <p:cNvSpPr>
            <a:spLocks noGrp="1"/>
          </p:cNvSpPr>
          <p:nvPr>
            <p:ph type="dt" sz="half" idx="10"/>
          </p:nvPr>
        </p:nvSpPr>
        <p:spPr/>
        <p:txBody>
          <a:bodyPr/>
          <a:lstStyle/>
          <a:p>
            <a:fld id="{B32A2CDD-E175-49E0-A49C-2ED74BD3B8BD}"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27</a:t>
            </a:fld>
            <a:endParaRPr lang="en-US"/>
          </a:p>
        </p:txBody>
      </p:sp>
    </p:spTree>
    <p:extLst>
      <p:ext uri="{BB962C8B-B14F-4D97-AF65-F5344CB8AC3E}">
        <p14:creationId xmlns:p14="http://schemas.microsoft.com/office/powerpoint/2010/main" val="1233929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Pathophysiology</a:t>
            </a:r>
            <a:endParaRPr lang="en-US" dirty="0"/>
          </a:p>
        </p:txBody>
      </p:sp>
      <p:sp>
        <p:nvSpPr>
          <p:cNvPr id="3" name="Content Placeholder 2"/>
          <p:cNvSpPr>
            <a:spLocks noGrp="1"/>
          </p:cNvSpPr>
          <p:nvPr>
            <p:ph idx="1"/>
          </p:nvPr>
        </p:nvSpPr>
        <p:spPr/>
        <p:txBody>
          <a:bodyPr/>
          <a:lstStyle/>
          <a:p>
            <a:r>
              <a:rPr lang="en-US" dirty="0"/>
              <a:t>nephrotic syndrome does occur in adults, including the elderly. Causes:</a:t>
            </a:r>
          </a:p>
          <a:p>
            <a:pPr lvl="1"/>
            <a:r>
              <a:rPr lang="en-US" dirty="0"/>
              <a:t>chronic glomerulonephritis, </a:t>
            </a:r>
          </a:p>
          <a:p>
            <a:pPr lvl="1"/>
            <a:r>
              <a:rPr lang="en-US" dirty="0"/>
              <a:t>diabetes mellitus with </a:t>
            </a:r>
            <a:r>
              <a:rPr lang="en-US" dirty="0" err="1"/>
              <a:t>intercapillary</a:t>
            </a:r>
            <a:r>
              <a:rPr lang="en-US" dirty="0"/>
              <a:t> glomerulosclerosis, amyloidosis of the kidney, </a:t>
            </a:r>
          </a:p>
          <a:p>
            <a:pPr lvl="1"/>
            <a:r>
              <a:rPr lang="en-US" dirty="0"/>
              <a:t>systemic lupus erythematosus,</a:t>
            </a:r>
          </a:p>
          <a:p>
            <a:pPr lvl="1"/>
            <a:r>
              <a:rPr lang="en-US" dirty="0"/>
              <a:t>multiple myeloma, and renal vein thrombosis.</a:t>
            </a:r>
          </a:p>
          <a:p>
            <a:pPr marL="0" indent="0">
              <a:buNone/>
            </a:pPr>
            <a:endParaRPr lang="en-US" dirty="0"/>
          </a:p>
        </p:txBody>
      </p:sp>
      <p:sp>
        <p:nvSpPr>
          <p:cNvPr id="4" name="Date Placeholder 3"/>
          <p:cNvSpPr>
            <a:spLocks noGrp="1"/>
          </p:cNvSpPr>
          <p:nvPr>
            <p:ph type="dt" sz="half" idx="10"/>
          </p:nvPr>
        </p:nvSpPr>
        <p:spPr/>
        <p:txBody>
          <a:bodyPr/>
          <a:lstStyle/>
          <a:p>
            <a:fld id="{B64F5535-3981-4E34-BF01-8F13C1946E61}"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28</a:t>
            </a:fld>
            <a:endParaRPr lang="en-US"/>
          </a:p>
        </p:txBody>
      </p:sp>
    </p:spTree>
    <p:extLst>
      <p:ext uri="{BB962C8B-B14F-4D97-AF65-F5344CB8AC3E}">
        <p14:creationId xmlns:p14="http://schemas.microsoft.com/office/powerpoint/2010/main" val="2372912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characterized by the loss of plasma protein, particularly albumin, in the urine.</a:t>
            </a:r>
          </a:p>
          <a:p>
            <a:r>
              <a:rPr lang="en-US" dirty="0"/>
              <a:t>Although the liver is capable of increasing the production of albumin, it cannot keep up with the daily loss of albumin through the kidneys. Thus, hypoalbuminemia results</a:t>
            </a:r>
          </a:p>
          <a:p>
            <a:pPr marL="0" indent="0">
              <a:buNone/>
            </a:pPr>
            <a:endParaRPr lang="en-US" dirty="0"/>
          </a:p>
        </p:txBody>
      </p:sp>
      <p:sp>
        <p:nvSpPr>
          <p:cNvPr id="4" name="Date Placeholder 3"/>
          <p:cNvSpPr>
            <a:spLocks noGrp="1"/>
          </p:cNvSpPr>
          <p:nvPr>
            <p:ph type="dt" sz="half" idx="10"/>
          </p:nvPr>
        </p:nvSpPr>
        <p:spPr/>
        <p:txBody>
          <a:bodyPr/>
          <a:lstStyle/>
          <a:p>
            <a:fld id="{182615E8-8FF4-44AB-87B4-CC896CABDBD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29</a:t>
            </a:fld>
            <a:endParaRPr lang="en-US"/>
          </a:p>
        </p:txBody>
      </p:sp>
    </p:spTree>
    <p:extLst>
      <p:ext uri="{BB962C8B-B14F-4D97-AF65-F5344CB8AC3E}">
        <p14:creationId xmlns:p14="http://schemas.microsoft.com/office/powerpoint/2010/main" val="3493498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300" y="2182019"/>
            <a:ext cx="81534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511A8685-AD15-4545-BFED-00F574EADAFA}"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3</a:t>
            </a:fld>
            <a:endParaRPr lang="en-US"/>
          </a:p>
        </p:txBody>
      </p:sp>
    </p:spTree>
    <p:extLst>
      <p:ext uri="{BB962C8B-B14F-4D97-AF65-F5344CB8AC3E}">
        <p14:creationId xmlns:p14="http://schemas.microsoft.com/office/powerpoint/2010/main" val="4158811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Manifestations</a:t>
            </a:r>
            <a:endParaRPr lang="en-US" dirty="0"/>
          </a:p>
        </p:txBody>
      </p:sp>
      <p:sp>
        <p:nvSpPr>
          <p:cNvPr id="3" name="Content Placeholder 2"/>
          <p:cNvSpPr>
            <a:spLocks noGrp="1"/>
          </p:cNvSpPr>
          <p:nvPr>
            <p:ph idx="1"/>
          </p:nvPr>
        </p:nvSpPr>
        <p:spPr/>
        <p:txBody>
          <a:bodyPr/>
          <a:lstStyle/>
          <a:p>
            <a:r>
              <a:rPr lang="en-US" dirty="0"/>
              <a:t>major manifestation of nephrotic syndrome is edema.--soft and pitting </a:t>
            </a:r>
            <a:r>
              <a:rPr lang="en-US" dirty="0" err="1"/>
              <a:t>andcommonly</a:t>
            </a:r>
            <a:r>
              <a:rPr lang="en-US" dirty="0"/>
              <a:t>  around the eyes (periorbital),</a:t>
            </a:r>
          </a:p>
          <a:p>
            <a:r>
              <a:rPr lang="en-US" dirty="0"/>
              <a:t>in dependent areas (sacrum, ankles, and hands), and in the abdomen (ascites).</a:t>
            </a:r>
          </a:p>
          <a:p>
            <a:r>
              <a:rPr lang="en-US" dirty="0"/>
              <a:t>Other symptoms, including malaise, headache, irritability, and fatigue, are common</a:t>
            </a:r>
          </a:p>
          <a:p>
            <a:pPr marL="0" indent="0">
              <a:buNone/>
            </a:pPr>
            <a:endParaRPr lang="en-US" dirty="0"/>
          </a:p>
        </p:txBody>
      </p:sp>
      <p:sp>
        <p:nvSpPr>
          <p:cNvPr id="4" name="Date Placeholder 3"/>
          <p:cNvSpPr>
            <a:spLocks noGrp="1"/>
          </p:cNvSpPr>
          <p:nvPr>
            <p:ph type="dt" sz="half" idx="10"/>
          </p:nvPr>
        </p:nvSpPr>
        <p:spPr/>
        <p:txBody>
          <a:bodyPr/>
          <a:lstStyle/>
          <a:p>
            <a:fld id="{5C66C02C-E212-4167-A9D1-14CB679B5FF0}"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30</a:t>
            </a:fld>
            <a:endParaRPr lang="en-US"/>
          </a:p>
        </p:txBody>
      </p:sp>
    </p:spTree>
    <p:extLst>
      <p:ext uri="{BB962C8B-B14F-4D97-AF65-F5344CB8AC3E}">
        <p14:creationId xmlns:p14="http://schemas.microsoft.com/office/powerpoint/2010/main" val="292150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23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82140207-ADFC-4FA0-A5E7-B94A1A7FBE74}"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31</a:t>
            </a:fld>
            <a:endParaRPr lang="en-US"/>
          </a:p>
        </p:txBody>
      </p:sp>
    </p:spTree>
    <p:extLst>
      <p:ext uri="{BB962C8B-B14F-4D97-AF65-F5344CB8AC3E}">
        <p14:creationId xmlns:p14="http://schemas.microsoft.com/office/powerpoint/2010/main" val="12591048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Assessment and Diagnostic Findings</a:t>
            </a:r>
            <a:endParaRPr lang="en-US" dirty="0"/>
          </a:p>
        </p:txBody>
      </p:sp>
      <p:sp>
        <p:nvSpPr>
          <p:cNvPr id="3" name="Content Placeholder 2"/>
          <p:cNvSpPr>
            <a:spLocks noGrp="1"/>
          </p:cNvSpPr>
          <p:nvPr>
            <p:ph idx="1"/>
          </p:nvPr>
        </p:nvSpPr>
        <p:spPr/>
        <p:txBody>
          <a:bodyPr/>
          <a:lstStyle/>
          <a:p>
            <a:r>
              <a:rPr lang="en-US" dirty="0"/>
              <a:t>Proteinuria (predominately albumin) 3.5 g/day </a:t>
            </a:r>
          </a:p>
          <a:p>
            <a:r>
              <a:rPr lang="en-US" dirty="0"/>
              <a:t>A needle biopsy of the kidney may be performed for histologic examination of renal tissue to confirm the diagnosis.</a:t>
            </a:r>
          </a:p>
          <a:p>
            <a:pPr marL="0" indent="0">
              <a:buNone/>
            </a:pPr>
            <a:endParaRPr lang="en-US" dirty="0"/>
          </a:p>
        </p:txBody>
      </p:sp>
      <p:sp>
        <p:nvSpPr>
          <p:cNvPr id="4" name="Date Placeholder 3"/>
          <p:cNvSpPr>
            <a:spLocks noGrp="1"/>
          </p:cNvSpPr>
          <p:nvPr>
            <p:ph type="dt" sz="half" idx="10"/>
          </p:nvPr>
        </p:nvSpPr>
        <p:spPr/>
        <p:txBody>
          <a:bodyPr/>
          <a:lstStyle/>
          <a:p>
            <a:fld id="{9B29F886-60D4-4CAE-A323-D0007C64B68A}"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32</a:t>
            </a:fld>
            <a:endParaRPr lang="en-US"/>
          </a:p>
        </p:txBody>
      </p:sp>
    </p:spTree>
    <p:extLst>
      <p:ext uri="{BB962C8B-B14F-4D97-AF65-F5344CB8AC3E}">
        <p14:creationId xmlns:p14="http://schemas.microsoft.com/office/powerpoint/2010/main" val="2031918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Medical Management</a:t>
            </a:r>
            <a:endParaRPr lang="en-US" dirty="0"/>
          </a:p>
        </p:txBody>
      </p:sp>
      <p:sp>
        <p:nvSpPr>
          <p:cNvPr id="3" name="Content Placeholder 2"/>
          <p:cNvSpPr>
            <a:spLocks noGrp="1"/>
          </p:cNvSpPr>
          <p:nvPr>
            <p:ph idx="1"/>
          </p:nvPr>
        </p:nvSpPr>
        <p:spPr/>
        <p:txBody>
          <a:bodyPr/>
          <a:lstStyle/>
          <a:p>
            <a:r>
              <a:rPr lang="en-US" dirty="0"/>
              <a:t>Aims at preserving the renal function.</a:t>
            </a:r>
          </a:p>
          <a:p>
            <a:r>
              <a:rPr lang="en-US" dirty="0"/>
              <a:t>Diuretic agents may be prescribed for the patient with severe edema---</a:t>
            </a:r>
            <a:r>
              <a:rPr lang="en-US" dirty="0">
                <a:solidFill>
                  <a:srgbClr val="FF0000"/>
                </a:solidFill>
              </a:rPr>
              <a:t>hypovolemia</a:t>
            </a:r>
          </a:p>
          <a:p>
            <a:r>
              <a:rPr lang="en-US" dirty="0"/>
              <a:t>(ACE) inhibitors in combination with diuretics often reduces the degree of proteinuria</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64EAC2A8-18A4-45C2-A9A1-A8A8C4E58CC7}"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33</a:t>
            </a:fld>
            <a:endParaRPr lang="en-US"/>
          </a:p>
        </p:txBody>
      </p:sp>
    </p:spTree>
    <p:extLst>
      <p:ext uri="{BB962C8B-B14F-4D97-AF65-F5344CB8AC3E}">
        <p14:creationId xmlns:p14="http://schemas.microsoft.com/office/powerpoint/2010/main" val="4087820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Varicocele </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C:\Users\Dr Vinod Jain\Desktop\Varicocele Pics\surgical-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543800"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3DF3DD1D-4B5A-4B29-AA34-7250EE29B5BF}"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34</a:t>
            </a:fld>
            <a:endParaRPr lang="en-US"/>
          </a:p>
        </p:txBody>
      </p:sp>
    </p:spTree>
    <p:extLst>
      <p:ext uri="{BB962C8B-B14F-4D97-AF65-F5344CB8AC3E}">
        <p14:creationId xmlns:p14="http://schemas.microsoft.com/office/powerpoint/2010/main" val="246924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nSpc>
                <a:spcPct val="90000"/>
              </a:lnSpc>
            </a:pPr>
            <a:r>
              <a:rPr lang="en-US" b="1" dirty="0"/>
              <a:t>Definition</a:t>
            </a:r>
          </a:p>
          <a:p>
            <a:pPr>
              <a:lnSpc>
                <a:spcPct val="90000"/>
              </a:lnSpc>
            </a:pPr>
            <a:r>
              <a:rPr lang="en-US" b="1" dirty="0"/>
              <a:t>Etiology </a:t>
            </a:r>
          </a:p>
          <a:p>
            <a:pPr>
              <a:lnSpc>
                <a:spcPct val="90000"/>
              </a:lnSpc>
            </a:pPr>
            <a:r>
              <a:rPr lang="en-US" b="1" dirty="0"/>
              <a:t>Pathophysiology of testicular changes </a:t>
            </a:r>
          </a:p>
          <a:p>
            <a:pPr>
              <a:lnSpc>
                <a:spcPct val="90000"/>
              </a:lnSpc>
            </a:pPr>
            <a:r>
              <a:rPr lang="en-US" b="1" dirty="0"/>
              <a:t>Clinical features</a:t>
            </a:r>
          </a:p>
          <a:p>
            <a:pPr>
              <a:lnSpc>
                <a:spcPct val="90000"/>
              </a:lnSpc>
            </a:pPr>
            <a:r>
              <a:rPr lang="en-US" b="1" dirty="0"/>
              <a:t>Investigations </a:t>
            </a:r>
          </a:p>
          <a:p>
            <a:pPr>
              <a:lnSpc>
                <a:spcPct val="90000"/>
              </a:lnSpc>
            </a:pPr>
            <a:r>
              <a:rPr lang="en-US" b="1" dirty="0"/>
              <a:t>Treatment – </a:t>
            </a:r>
          </a:p>
          <a:p>
            <a:pPr>
              <a:lnSpc>
                <a:spcPct val="90000"/>
              </a:lnSpc>
              <a:buNone/>
            </a:pPr>
            <a:r>
              <a:rPr lang="en-US" b="1" dirty="0"/>
              <a:t>			</a:t>
            </a:r>
            <a:r>
              <a:rPr lang="en-US" b="1" dirty="0">
                <a:solidFill>
                  <a:srgbClr val="00B050"/>
                </a:solidFill>
              </a:rPr>
              <a:t>- </a:t>
            </a:r>
            <a:r>
              <a:rPr lang="en-US" b="1" dirty="0">
                <a:solidFill>
                  <a:srgbClr val="288828"/>
                </a:solidFill>
              </a:rPr>
              <a:t>Expectant treatment </a:t>
            </a:r>
          </a:p>
          <a:p>
            <a:pPr>
              <a:lnSpc>
                <a:spcPct val="90000"/>
              </a:lnSpc>
              <a:buNone/>
            </a:pPr>
            <a:r>
              <a:rPr lang="en-US" b="1" dirty="0">
                <a:solidFill>
                  <a:srgbClr val="288828"/>
                </a:solidFill>
              </a:rPr>
              <a:t>			- Indication of intervention </a:t>
            </a:r>
          </a:p>
          <a:p>
            <a:pPr>
              <a:lnSpc>
                <a:spcPct val="90000"/>
              </a:lnSpc>
              <a:buNone/>
            </a:pPr>
            <a:r>
              <a:rPr lang="en-US" b="1" dirty="0">
                <a:solidFill>
                  <a:srgbClr val="288828"/>
                </a:solidFill>
              </a:rPr>
              <a:t>			- Treatment options </a:t>
            </a:r>
          </a:p>
          <a:p>
            <a:pPr>
              <a:lnSpc>
                <a:spcPct val="90000"/>
              </a:lnSpc>
              <a:buNone/>
            </a:pPr>
            <a:r>
              <a:rPr lang="en-US" b="1" dirty="0">
                <a:solidFill>
                  <a:srgbClr val="288828"/>
                </a:solidFill>
              </a:rPr>
              <a:t>			- Complication of surgery </a:t>
            </a:r>
          </a:p>
          <a:p>
            <a:pPr>
              <a:lnSpc>
                <a:spcPct val="90000"/>
              </a:lnSpc>
            </a:pPr>
            <a:r>
              <a:rPr lang="en-US" b="1" dirty="0"/>
              <a:t>Complication of untreated varicocele </a:t>
            </a:r>
          </a:p>
          <a:p>
            <a:pPr marL="0" indent="0">
              <a:buNone/>
            </a:pPr>
            <a:endParaRPr lang="en-US" dirty="0"/>
          </a:p>
        </p:txBody>
      </p:sp>
      <p:sp>
        <p:nvSpPr>
          <p:cNvPr id="4" name="Date Placeholder 3"/>
          <p:cNvSpPr>
            <a:spLocks noGrp="1"/>
          </p:cNvSpPr>
          <p:nvPr>
            <p:ph type="dt" sz="half" idx="10"/>
          </p:nvPr>
        </p:nvSpPr>
        <p:spPr/>
        <p:txBody>
          <a:bodyPr/>
          <a:lstStyle/>
          <a:p>
            <a:fld id="{C53A0271-4FC1-4436-9D7A-776DE684460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35</a:t>
            </a:fld>
            <a:endParaRPr lang="en-US"/>
          </a:p>
        </p:txBody>
      </p:sp>
    </p:spTree>
    <p:extLst>
      <p:ext uri="{BB962C8B-B14F-4D97-AF65-F5344CB8AC3E}">
        <p14:creationId xmlns:p14="http://schemas.microsoft.com/office/powerpoint/2010/main" val="358388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Definition</a:t>
            </a:r>
            <a:endParaRPr lang="en-US" dirty="0"/>
          </a:p>
        </p:txBody>
      </p:sp>
      <p:sp>
        <p:nvSpPr>
          <p:cNvPr id="3" name="Content Placeholder 2"/>
          <p:cNvSpPr>
            <a:spLocks noGrp="1"/>
          </p:cNvSpPr>
          <p:nvPr>
            <p:ph idx="1"/>
          </p:nvPr>
        </p:nvSpPr>
        <p:spPr/>
        <p:txBody>
          <a:bodyPr/>
          <a:lstStyle/>
          <a:p>
            <a:r>
              <a:rPr lang="en-US" b="1" dirty="0"/>
              <a:t>Dilated &amp; tortuous veins of </a:t>
            </a:r>
            <a:r>
              <a:rPr lang="en-US" b="1" dirty="0" err="1"/>
              <a:t>pampaniform</a:t>
            </a:r>
            <a:r>
              <a:rPr lang="en-US" b="1" dirty="0"/>
              <a:t> plexus of spermatic cord found in about 15% of male adolescents with a marked left sided predominance</a:t>
            </a:r>
          </a:p>
          <a:p>
            <a:pPr marL="0" indent="0">
              <a:buNone/>
            </a:pPr>
            <a:r>
              <a:rPr lang="en-US" dirty="0" smtClean="0"/>
              <a:t>                                       </a:t>
            </a:r>
            <a:endParaRPr lang="en-US" dirty="0"/>
          </a:p>
        </p:txBody>
      </p:sp>
      <p:pic>
        <p:nvPicPr>
          <p:cNvPr id="4" name="Picture 4" descr="C:\Users\Dr Vinod Jain\Desktop\Varicocele Pics\varicocele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396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Users\Dr Vinod Jain\Desktop\Varicocele Pics\varicocel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191000"/>
            <a:ext cx="411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half" idx="10"/>
          </p:nvPr>
        </p:nvSpPr>
        <p:spPr/>
        <p:txBody>
          <a:bodyPr/>
          <a:lstStyle/>
          <a:p>
            <a:fld id="{8A620052-48AE-4001-8513-A8D81C9CC6A0}" type="datetime1">
              <a:rPr lang="en-US" smtClean="0"/>
              <a:t>2/19/2019</a:t>
            </a:fld>
            <a:endParaRPr lang="en-US"/>
          </a:p>
        </p:txBody>
      </p:sp>
      <p:sp>
        <p:nvSpPr>
          <p:cNvPr id="8" name="Footer Placeholder 7"/>
          <p:cNvSpPr>
            <a:spLocks noGrp="1"/>
          </p:cNvSpPr>
          <p:nvPr>
            <p:ph type="ftr" sz="quarter" idx="11"/>
          </p:nvPr>
        </p:nvSpPr>
        <p:spPr/>
        <p:txBody>
          <a:bodyPr/>
          <a:lstStyle/>
          <a:p>
            <a:r>
              <a:rPr lang="en-US" smtClean="0"/>
              <a:t>MR CHOGE</a:t>
            </a:r>
            <a:endParaRPr lang="en-US"/>
          </a:p>
        </p:txBody>
      </p:sp>
      <p:sp>
        <p:nvSpPr>
          <p:cNvPr id="9" name="Slide Number Placeholder 8"/>
          <p:cNvSpPr>
            <a:spLocks noGrp="1"/>
          </p:cNvSpPr>
          <p:nvPr>
            <p:ph type="sldNum" sz="quarter" idx="12"/>
          </p:nvPr>
        </p:nvSpPr>
        <p:spPr/>
        <p:txBody>
          <a:bodyPr/>
          <a:lstStyle/>
          <a:p>
            <a:fld id="{EF39FD8A-E45D-4268-98FF-00D6E467B3C8}" type="slidenum">
              <a:rPr lang="en-US" smtClean="0"/>
              <a:t>36</a:t>
            </a:fld>
            <a:endParaRPr lang="en-US"/>
          </a:p>
        </p:txBody>
      </p:sp>
    </p:spTree>
    <p:extLst>
      <p:ext uri="{BB962C8B-B14F-4D97-AF65-F5344CB8AC3E}">
        <p14:creationId xmlns:p14="http://schemas.microsoft.com/office/powerpoint/2010/main" val="850957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Etiology</a:t>
            </a:r>
            <a:endParaRPr lang="en-US" dirty="0"/>
          </a:p>
        </p:txBody>
      </p:sp>
      <p:sp>
        <p:nvSpPr>
          <p:cNvPr id="3" name="Content Placeholder 2"/>
          <p:cNvSpPr>
            <a:spLocks noGrp="1"/>
          </p:cNvSpPr>
          <p:nvPr>
            <p:ph idx="1"/>
          </p:nvPr>
        </p:nvSpPr>
        <p:spPr/>
        <p:txBody>
          <a:bodyPr/>
          <a:lstStyle/>
          <a:p>
            <a:pPr marL="0" indent="0">
              <a:buNone/>
            </a:pPr>
            <a:r>
              <a:rPr lang="en-US" sz="9600" b="1" dirty="0" smtClean="0">
                <a:solidFill>
                  <a:srgbClr val="FF0000"/>
                </a:solidFill>
              </a:rPr>
              <a:t>        </a:t>
            </a:r>
            <a:endParaRPr lang="en-IN" sz="9600" b="1" dirty="0">
              <a:solidFill>
                <a:srgbClr val="FF0000"/>
              </a:solidFill>
            </a:endParaRPr>
          </a:p>
          <a:p>
            <a:pPr marL="0" indent="0">
              <a:buNone/>
            </a:pPr>
            <a:r>
              <a:rPr lang="en-IN" sz="9600" b="1" dirty="0" smtClean="0">
                <a:solidFill>
                  <a:srgbClr val="FF0000"/>
                </a:solidFill>
              </a:rPr>
              <a:t>             </a:t>
            </a:r>
            <a:endParaRPr lang="en-IN" sz="9600" b="1" dirty="0">
              <a:solidFill>
                <a:srgbClr val="FF0000"/>
              </a:solidFill>
            </a:endParaRPr>
          </a:p>
          <a:p>
            <a:pPr marL="0" indent="0">
              <a:buNone/>
            </a:pPr>
            <a:endParaRPr lang="en-IN" sz="9600" b="1" dirty="0">
              <a:solidFill>
                <a:srgbClr val="FF0000"/>
              </a:solidFill>
            </a:endParaRPr>
          </a:p>
          <a:p>
            <a:endParaRPr lang="en-US" dirty="0"/>
          </a:p>
        </p:txBody>
      </p:sp>
      <p:pic>
        <p:nvPicPr>
          <p:cNvPr id="4" name="Picture 3" descr="C:\Users\Dr Vinod Jain\Desktop\Varicocele Pics\varicocele2_l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600200"/>
            <a:ext cx="37623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Dr Vinod Jain\Desktop\Varicocele Pics\1-s2.0-S0890509611000409-gr1.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4419602" y="1905000"/>
            <a:ext cx="4724399" cy="4114799"/>
          </a:xfrm>
          <a:prstGeom prst="rect">
            <a:avLst/>
          </a:prstGeom>
          <a:noFill/>
        </p:spPr>
      </p:pic>
      <p:sp>
        <p:nvSpPr>
          <p:cNvPr id="6" name="Date Placeholder 5"/>
          <p:cNvSpPr>
            <a:spLocks noGrp="1"/>
          </p:cNvSpPr>
          <p:nvPr>
            <p:ph type="dt" sz="half" idx="10"/>
          </p:nvPr>
        </p:nvSpPr>
        <p:spPr/>
        <p:txBody>
          <a:bodyPr/>
          <a:lstStyle/>
          <a:p>
            <a:fld id="{2C2D71F1-66BD-4E3F-9EA0-1A4625C1FA05}" type="datetime1">
              <a:rPr lang="en-US" smtClean="0"/>
              <a:t>2/19/2019</a:t>
            </a:fld>
            <a:endParaRPr lang="en-US"/>
          </a:p>
        </p:txBody>
      </p:sp>
      <p:sp>
        <p:nvSpPr>
          <p:cNvPr id="8" name="Footer Placeholder 7"/>
          <p:cNvSpPr>
            <a:spLocks noGrp="1"/>
          </p:cNvSpPr>
          <p:nvPr>
            <p:ph type="ftr" sz="quarter" idx="11"/>
          </p:nvPr>
        </p:nvSpPr>
        <p:spPr/>
        <p:txBody>
          <a:bodyPr/>
          <a:lstStyle/>
          <a:p>
            <a:r>
              <a:rPr lang="en-US" smtClean="0"/>
              <a:t>MR CHOGE</a:t>
            </a:r>
            <a:endParaRPr lang="en-US"/>
          </a:p>
        </p:txBody>
      </p:sp>
      <p:sp>
        <p:nvSpPr>
          <p:cNvPr id="9" name="Slide Number Placeholder 8"/>
          <p:cNvSpPr>
            <a:spLocks noGrp="1"/>
          </p:cNvSpPr>
          <p:nvPr>
            <p:ph type="sldNum" sz="quarter" idx="12"/>
          </p:nvPr>
        </p:nvSpPr>
        <p:spPr/>
        <p:txBody>
          <a:bodyPr/>
          <a:lstStyle/>
          <a:p>
            <a:fld id="{EF39FD8A-E45D-4268-98FF-00D6E467B3C8}" type="slidenum">
              <a:rPr lang="en-US" smtClean="0"/>
              <a:t>37</a:t>
            </a:fld>
            <a:endParaRPr lang="en-US"/>
          </a:p>
        </p:txBody>
      </p:sp>
    </p:spTree>
    <p:extLst>
      <p:ext uri="{BB962C8B-B14F-4D97-AF65-F5344CB8AC3E}">
        <p14:creationId xmlns:p14="http://schemas.microsoft.com/office/powerpoint/2010/main" val="2521015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Etiology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solidFill>
                  <a:srgbClr val="0000FF"/>
                </a:solidFill>
              </a:rPr>
              <a:t>Responsible factors </a:t>
            </a:r>
          </a:p>
          <a:p>
            <a:r>
              <a:rPr lang="en-US" b="1" dirty="0"/>
              <a:t>8-10 cm longer left testicular Vv. </a:t>
            </a:r>
            <a:r>
              <a:rPr lang="en-US" b="1" dirty="0">
                <a:cs typeface="Arial" charset="0"/>
              </a:rPr>
              <a:t>→ increased hydrostatic pressure</a:t>
            </a:r>
            <a:r>
              <a:rPr lang="en-US" b="1" dirty="0"/>
              <a:t> in upright position</a:t>
            </a:r>
          </a:p>
          <a:p>
            <a:r>
              <a:rPr lang="en-US" b="1" dirty="0">
                <a:cs typeface="Arial" charset="0"/>
              </a:rPr>
              <a:t>Entry of left testicular </a:t>
            </a:r>
            <a:r>
              <a:rPr lang="en-US" b="1" dirty="0" err="1">
                <a:cs typeface="Arial" charset="0"/>
              </a:rPr>
              <a:t>Vv</a:t>
            </a:r>
            <a:r>
              <a:rPr lang="en-US" b="1" dirty="0">
                <a:cs typeface="Arial" charset="0"/>
              </a:rPr>
              <a:t> into renal vein at 90</a:t>
            </a:r>
            <a:r>
              <a:rPr lang="en-US" b="1" baseline="30000" dirty="0">
                <a:cs typeface="Arial" charset="0"/>
              </a:rPr>
              <a:t>0</a:t>
            </a:r>
            <a:r>
              <a:rPr lang="en-US" b="1" dirty="0">
                <a:cs typeface="Arial" charset="0"/>
              </a:rPr>
              <a:t> </a:t>
            </a:r>
          </a:p>
          <a:p>
            <a:r>
              <a:rPr lang="en-US" b="1" dirty="0">
                <a:cs typeface="Arial" charset="0"/>
              </a:rPr>
              <a:t>“</a:t>
            </a:r>
            <a:r>
              <a:rPr lang="en-US" b="1" dirty="0" err="1">
                <a:cs typeface="Arial" charset="0"/>
              </a:rPr>
              <a:t>Nutcraker</a:t>
            </a:r>
            <a:r>
              <a:rPr lang="en-US" b="1" dirty="0">
                <a:cs typeface="Arial" charset="0"/>
              </a:rPr>
              <a:t> phenomenon” due to passage of  left testicular vein between SMA &amp; Aorta</a:t>
            </a:r>
          </a:p>
          <a:p>
            <a:r>
              <a:rPr lang="en-US" b="1" dirty="0">
                <a:cs typeface="Arial" charset="0"/>
              </a:rPr>
              <a:t>Congenital absence of valve in left vein in 40%</a:t>
            </a:r>
          </a:p>
          <a:p>
            <a:r>
              <a:rPr lang="en-US" b="1" dirty="0">
                <a:cs typeface="Arial" charset="0"/>
              </a:rPr>
              <a:t>Intrinsic ectasia of plexus due to cremaster atrophy </a:t>
            </a:r>
          </a:p>
          <a:p>
            <a:r>
              <a:rPr lang="en-US" b="1" dirty="0">
                <a:cs typeface="Arial" charset="0"/>
              </a:rPr>
              <a:t>Loaded left colon </a:t>
            </a:r>
          </a:p>
          <a:p>
            <a:endParaRPr lang="en-US" dirty="0"/>
          </a:p>
        </p:txBody>
      </p:sp>
      <p:sp>
        <p:nvSpPr>
          <p:cNvPr id="4" name="Date Placeholder 3"/>
          <p:cNvSpPr>
            <a:spLocks noGrp="1"/>
          </p:cNvSpPr>
          <p:nvPr>
            <p:ph type="dt" sz="half" idx="10"/>
          </p:nvPr>
        </p:nvSpPr>
        <p:spPr/>
        <p:txBody>
          <a:bodyPr/>
          <a:lstStyle/>
          <a:p>
            <a:fld id="{13F783C4-97D5-40E2-BB9D-53061539169F}"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38</a:t>
            </a:fld>
            <a:endParaRPr lang="en-US"/>
          </a:p>
        </p:txBody>
      </p:sp>
    </p:spTree>
    <p:extLst>
      <p:ext uri="{BB962C8B-B14F-4D97-AF65-F5344CB8AC3E}">
        <p14:creationId xmlns:p14="http://schemas.microsoft.com/office/powerpoint/2010/main" val="1191000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Pathophysiology of testicular changes</a:t>
            </a:r>
            <a:endParaRPr lang="en-US" dirty="0"/>
          </a:p>
        </p:txBody>
      </p:sp>
      <p:sp>
        <p:nvSpPr>
          <p:cNvPr id="3" name="Content Placeholder 2"/>
          <p:cNvSpPr>
            <a:spLocks noGrp="1"/>
          </p:cNvSpPr>
          <p:nvPr>
            <p:ph idx="1"/>
          </p:nvPr>
        </p:nvSpPr>
        <p:spPr/>
        <p:txBody>
          <a:bodyPr/>
          <a:lstStyle/>
          <a:p>
            <a:pPr>
              <a:buNone/>
            </a:pPr>
            <a:r>
              <a:rPr lang="en-US" b="1" dirty="0">
                <a:solidFill>
                  <a:srgbClr val="0000FF"/>
                </a:solidFill>
              </a:rPr>
              <a:t>Adverse effects on spermatogenesis – </a:t>
            </a:r>
          </a:p>
          <a:p>
            <a:r>
              <a:rPr lang="en-US" b="1" dirty="0"/>
              <a:t>Reflux of renal and adrenal metabolites </a:t>
            </a:r>
          </a:p>
          <a:p>
            <a:r>
              <a:rPr lang="en-US" b="1" dirty="0"/>
              <a:t>Hyperthermia </a:t>
            </a:r>
          </a:p>
          <a:p>
            <a:r>
              <a:rPr lang="en-US" b="1" dirty="0"/>
              <a:t>Hypoxia</a:t>
            </a:r>
          </a:p>
          <a:p>
            <a:r>
              <a:rPr lang="en-US" b="1" dirty="0"/>
              <a:t>Local testicular hormonal imbalance  </a:t>
            </a:r>
          </a:p>
          <a:p>
            <a:r>
              <a:rPr lang="en-US" b="1" dirty="0"/>
              <a:t>Intra testicular hyper perfusion injury</a:t>
            </a:r>
          </a:p>
          <a:p>
            <a:r>
              <a:rPr lang="en-US" b="1" dirty="0"/>
              <a:t>Increased oxidative stress   </a:t>
            </a:r>
          </a:p>
          <a:p>
            <a:pPr marL="0" indent="0">
              <a:buNone/>
            </a:pPr>
            <a:endParaRPr lang="en-US" dirty="0"/>
          </a:p>
        </p:txBody>
      </p:sp>
      <p:sp>
        <p:nvSpPr>
          <p:cNvPr id="4" name="Date Placeholder 3"/>
          <p:cNvSpPr>
            <a:spLocks noGrp="1"/>
          </p:cNvSpPr>
          <p:nvPr>
            <p:ph type="dt" sz="half" idx="10"/>
          </p:nvPr>
        </p:nvSpPr>
        <p:spPr/>
        <p:txBody>
          <a:bodyPr/>
          <a:lstStyle/>
          <a:p>
            <a:fld id="{2C70FCBA-2158-4A7A-84B3-947423C26866}"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39</a:t>
            </a:fld>
            <a:endParaRPr lang="en-US"/>
          </a:p>
        </p:txBody>
      </p:sp>
    </p:spTree>
    <p:extLst>
      <p:ext uri="{BB962C8B-B14F-4D97-AF65-F5344CB8AC3E}">
        <p14:creationId xmlns:p14="http://schemas.microsoft.com/office/powerpoint/2010/main" val="1256747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URINE FORMATION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43251" y="1991519"/>
            <a:ext cx="28575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85DA8DF5-4BA5-43C1-BE12-020B863C093F}"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4</a:t>
            </a:fld>
            <a:endParaRPr lang="en-US"/>
          </a:p>
        </p:txBody>
      </p:sp>
    </p:spTree>
    <p:extLst>
      <p:ext uri="{BB962C8B-B14F-4D97-AF65-F5344CB8AC3E}">
        <p14:creationId xmlns:p14="http://schemas.microsoft.com/office/powerpoint/2010/main" val="3879142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Clinical features (</a:t>
            </a:r>
            <a:r>
              <a:rPr lang="en-US" b="1" dirty="0" smtClean="0">
                <a:solidFill>
                  <a:srgbClr val="FF0000"/>
                </a:solidFill>
              </a:rPr>
              <a:t>Symptoms)</a:t>
            </a:r>
            <a:endParaRPr lang="en-US" dirty="0"/>
          </a:p>
        </p:txBody>
      </p:sp>
      <p:sp>
        <p:nvSpPr>
          <p:cNvPr id="3" name="Content Placeholder 2"/>
          <p:cNvSpPr>
            <a:spLocks noGrp="1"/>
          </p:cNvSpPr>
          <p:nvPr>
            <p:ph idx="1"/>
          </p:nvPr>
        </p:nvSpPr>
        <p:spPr/>
        <p:txBody>
          <a:bodyPr/>
          <a:lstStyle/>
          <a:p>
            <a:r>
              <a:rPr lang="en-US" b="1" dirty="0"/>
              <a:t>Asymptomatic - detected during medical examination or evaluation of infertile male </a:t>
            </a:r>
          </a:p>
          <a:p>
            <a:r>
              <a:rPr lang="en-US" b="1" dirty="0"/>
              <a:t>Constant dragging pain in Testis aggravated by standing &amp; relieved by lying down </a:t>
            </a:r>
          </a:p>
          <a:p>
            <a:r>
              <a:rPr lang="en-US" b="1" dirty="0"/>
              <a:t>Impaired sperm quality </a:t>
            </a:r>
          </a:p>
          <a:p>
            <a:r>
              <a:rPr lang="en-US" b="1" dirty="0"/>
              <a:t>Cosmetic attention </a:t>
            </a:r>
          </a:p>
          <a:p>
            <a:r>
              <a:rPr lang="en-US" b="1" dirty="0"/>
              <a:t>Swelling in scrotum</a:t>
            </a:r>
          </a:p>
          <a:p>
            <a:r>
              <a:rPr lang="en-US" b="1" dirty="0"/>
              <a:t>Failure of affected testis to grow </a:t>
            </a:r>
          </a:p>
          <a:p>
            <a:pPr marL="0" indent="0">
              <a:buNone/>
            </a:pPr>
            <a:endParaRPr lang="en-US" dirty="0"/>
          </a:p>
        </p:txBody>
      </p:sp>
      <p:sp>
        <p:nvSpPr>
          <p:cNvPr id="4" name="Date Placeholder 3"/>
          <p:cNvSpPr>
            <a:spLocks noGrp="1"/>
          </p:cNvSpPr>
          <p:nvPr>
            <p:ph type="dt" sz="half" idx="10"/>
          </p:nvPr>
        </p:nvSpPr>
        <p:spPr/>
        <p:txBody>
          <a:bodyPr/>
          <a:lstStyle/>
          <a:p>
            <a:fld id="{6518A6D7-4E3C-400A-9E8F-192265BAC4B0}"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40</a:t>
            </a:fld>
            <a:endParaRPr lang="en-US"/>
          </a:p>
        </p:txBody>
      </p:sp>
    </p:spTree>
    <p:extLst>
      <p:ext uri="{BB962C8B-B14F-4D97-AF65-F5344CB8AC3E}">
        <p14:creationId xmlns:p14="http://schemas.microsoft.com/office/powerpoint/2010/main" val="3401614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Clinical features (signs)</a:t>
            </a:r>
            <a:endParaRPr lang="en-US" dirty="0"/>
          </a:p>
        </p:txBody>
      </p:sp>
      <p:sp>
        <p:nvSpPr>
          <p:cNvPr id="3" name="Content Placeholder 2"/>
          <p:cNvSpPr>
            <a:spLocks noGrp="1"/>
          </p:cNvSpPr>
          <p:nvPr>
            <p:ph idx="1"/>
          </p:nvPr>
        </p:nvSpPr>
        <p:spPr/>
        <p:txBody>
          <a:bodyPr/>
          <a:lstStyle/>
          <a:p>
            <a:pPr>
              <a:buNone/>
            </a:pPr>
            <a:r>
              <a:rPr lang="en-US" b="1" dirty="0"/>
              <a:t>Examine in warm room, standing &amp; lying position, with or without </a:t>
            </a:r>
            <a:r>
              <a:rPr lang="en-US" b="1" dirty="0" err="1"/>
              <a:t>valsulva</a:t>
            </a:r>
            <a:r>
              <a:rPr lang="en-US" b="1" dirty="0"/>
              <a:t> maneuver </a:t>
            </a:r>
          </a:p>
          <a:p>
            <a:r>
              <a:rPr lang="en-US" b="1" dirty="0"/>
              <a:t>Painless compressible mass with feeling of “Bag of worms”</a:t>
            </a:r>
          </a:p>
          <a:p>
            <a:r>
              <a:rPr lang="en-US" b="1" dirty="0"/>
              <a:t>Small sized Testis on affected side   </a:t>
            </a:r>
          </a:p>
          <a:p>
            <a:pPr marL="0" indent="0">
              <a:buNone/>
            </a:pPr>
            <a:endParaRPr lang="en-US" dirty="0"/>
          </a:p>
        </p:txBody>
      </p:sp>
      <p:sp>
        <p:nvSpPr>
          <p:cNvPr id="4" name="Date Placeholder 3"/>
          <p:cNvSpPr>
            <a:spLocks noGrp="1"/>
          </p:cNvSpPr>
          <p:nvPr>
            <p:ph type="dt" sz="half" idx="10"/>
          </p:nvPr>
        </p:nvSpPr>
        <p:spPr/>
        <p:txBody>
          <a:bodyPr/>
          <a:lstStyle/>
          <a:p>
            <a:fld id="{3E6019B7-8DB8-4D7F-860B-BC5DB162A0DE}"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41</a:t>
            </a:fld>
            <a:endParaRPr lang="en-US"/>
          </a:p>
        </p:txBody>
      </p:sp>
    </p:spTree>
    <p:extLst>
      <p:ext uri="{BB962C8B-B14F-4D97-AF65-F5344CB8AC3E}">
        <p14:creationId xmlns:p14="http://schemas.microsoft.com/office/powerpoint/2010/main" val="39314839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Dr Vinod Jain\Desktop\Varicocele Pics\diagnosis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76400"/>
            <a:ext cx="3886200" cy="4572000"/>
          </a:xfrm>
          <a:noFill/>
        </p:spPr>
      </p:pic>
      <p:pic>
        <p:nvPicPr>
          <p:cNvPr id="5" name="Picture 3" descr="C:\Users\Dr Vinod Jain\Desktop\Varicocele Pics\varicoce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752600"/>
            <a:ext cx="40370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67452581-8E46-4F18-931D-779E79EB35B7}"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42</a:t>
            </a:fld>
            <a:endParaRPr lang="en-US"/>
          </a:p>
        </p:txBody>
      </p:sp>
    </p:spTree>
    <p:extLst>
      <p:ext uri="{BB962C8B-B14F-4D97-AF65-F5344CB8AC3E}">
        <p14:creationId xmlns:p14="http://schemas.microsoft.com/office/powerpoint/2010/main" val="2044536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Grades of Varicocele </a:t>
            </a:r>
            <a:endParaRPr lang="en-US" dirty="0"/>
          </a:p>
        </p:txBody>
      </p:sp>
      <p:sp>
        <p:nvSpPr>
          <p:cNvPr id="3" name="Content Placeholder 2"/>
          <p:cNvSpPr>
            <a:spLocks noGrp="1"/>
          </p:cNvSpPr>
          <p:nvPr>
            <p:ph idx="1"/>
          </p:nvPr>
        </p:nvSpPr>
        <p:spPr/>
        <p:txBody>
          <a:bodyPr/>
          <a:lstStyle/>
          <a:p>
            <a:pPr>
              <a:buNone/>
            </a:pPr>
            <a:r>
              <a:rPr lang="en-US" b="1" dirty="0">
                <a:solidFill>
                  <a:srgbClr val="0000FF"/>
                </a:solidFill>
              </a:rPr>
              <a:t>Grade I	– </a:t>
            </a:r>
            <a:r>
              <a:rPr lang="en-US" b="1" dirty="0"/>
              <a:t>Palpable only during </a:t>
            </a:r>
            <a:r>
              <a:rPr lang="en-US" b="1" dirty="0" err="1"/>
              <a:t>valsulva</a:t>
            </a:r>
            <a:r>
              <a:rPr lang="en-US" b="1" dirty="0"/>
              <a:t> 		           maneuver</a:t>
            </a:r>
          </a:p>
          <a:p>
            <a:pPr>
              <a:buNone/>
            </a:pPr>
            <a:r>
              <a:rPr lang="en-US" b="1" dirty="0">
                <a:solidFill>
                  <a:srgbClr val="0000FF"/>
                </a:solidFill>
              </a:rPr>
              <a:t>Grade II	– </a:t>
            </a:r>
            <a:r>
              <a:rPr lang="en-US" b="1" dirty="0"/>
              <a:t>Palpable without  </a:t>
            </a:r>
            <a:r>
              <a:rPr lang="en-US" b="1" dirty="0" err="1"/>
              <a:t>Valsulva</a:t>
            </a:r>
            <a:r>
              <a:rPr lang="en-US" b="1" dirty="0"/>
              <a:t> in 			   standing upright position </a:t>
            </a:r>
          </a:p>
          <a:p>
            <a:pPr>
              <a:buNone/>
            </a:pPr>
            <a:r>
              <a:rPr lang="en-US" b="1" dirty="0">
                <a:solidFill>
                  <a:srgbClr val="0000FF"/>
                </a:solidFill>
              </a:rPr>
              <a:t>Grade III	– </a:t>
            </a:r>
            <a:r>
              <a:rPr lang="en-US" b="1" dirty="0"/>
              <a:t>Visible through scrotal skin</a:t>
            </a:r>
          </a:p>
          <a:p>
            <a:pPr>
              <a:buNone/>
            </a:pPr>
            <a:endParaRPr lang="en-US" b="1" dirty="0"/>
          </a:p>
          <a:p>
            <a:pPr algn="ctr">
              <a:buNone/>
            </a:pPr>
            <a:r>
              <a:rPr lang="en-US" b="1" dirty="0">
                <a:solidFill>
                  <a:srgbClr val="288828"/>
                </a:solidFill>
              </a:rPr>
              <a:t>Subclinical – detected during USG   </a:t>
            </a:r>
          </a:p>
          <a:p>
            <a:pPr>
              <a:buNone/>
            </a:pP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0028B2BF-AE5F-4EEC-ABE7-AC3B080215FD}"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43</a:t>
            </a:fld>
            <a:endParaRPr lang="en-US"/>
          </a:p>
        </p:txBody>
      </p:sp>
    </p:spTree>
    <p:extLst>
      <p:ext uri="{BB962C8B-B14F-4D97-AF65-F5344CB8AC3E}">
        <p14:creationId xmlns:p14="http://schemas.microsoft.com/office/powerpoint/2010/main" val="41860864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Investigation</a:t>
            </a:r>
            <a:endParaRPr lang="en-US" dirty="0"/>
          </a:p>
        </p:txBody>
      </p:sp>
      <p:sp>
        <p:nvSpPr>
          <p:cNvPr id="3" name="Content Placeholder 2"/>
          <p:cNvSpPr>
            <a:spLocks noGrp="1"/>
          </p:cNvSpPr>
          <p:nvPr>
            <p:ph idx="1"/>
          </p:nvPr>
        </p:nvSpPr>
        <p:spPr/>
        <p:txBody>
          <a:bodyPr/>
          <a:lstStyle/>
          <a:p>
            <a:r>
              <a:rPr lang="en-US" b="1" dirty="0"/>
              <a:t>Doppler stethoscope (5.3 MHz probe) -audible rush of blood on </a:t>
            </a:r>
            <a:r>
              <a:rPr lang="en-US" b="1" dirty="0" err="1"/>
              <a:t>valsulva</a:t>
            </a:r>
            <a:endParaRPr lang="en-US" b="1" dirty="0"/>
          </a:p>
          <a:p>
            <a:r>
              <a:rPr lang="en-US" b="1" dirty="0" err="1"/>
              <a:t>Colour</a:t>
            </a:r>
            <a:r>
              <a:rPr lang="en-US" b="1" dirty="0"/>
              <a:t> Doppler –detects Sub Clinical Varicocele also </a:t>
            </a:r>
          </a:p>
          <a:p>
            <a:r>
              <a:rPr lang="en-US" b="1" dirty="0"/>
              <a:t>Ultra sound of abdomen </a:t>
            </a:r>
          </a:p>
          <a:p>
            <a:r>
              <a:rPr lang="en-US" b="1" dirty="0"/>
              <a:t>Semen examination </a:t>
            </a:r>
          </a:p>
          <a:p>
            <a:pPr>
              <a:buNone/>
            </a:pPr>
            <a:endParaRPr lang="en-US" b="1" dirty="0"/>
          </a:p>
          <a:p>
            <a:endParaRPr lang="en-US" b="1" dirty="0"/>
          </a:p>
          <a:p>
            <a:pPr marL="0" indent="0">
              <a:buNone/>
            </a:pPr>
            <a:endParaRPr lang="en-US" dirty="0"/>
          </a:p>
        </p:txBody>
      </p:sp>
      <p:sp>
        <p:nvSpPr>
          <p:cNvPr id="4" name="Date Placeholder 3"/>
          <p:cNvSpPr>
            <a:spLocks noGrp="1"/>
          </p:cNvSpPr>
          <p:nvPr>
            <p:ph type="dt" sz="half" idx="10"/>
          </p:nvPr>
        </p:nvSpPr>
        <p:spPr/>
        <p:txBody>
          <a:bodyPr/>
          <a:lstStyle/>
          <a:p>
            <a:fld id="{139BD3BC-158F-4708-BE20-4CF788AE9DEC}"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44</a:t>
            </a:fld>
            <a:endParaRPr lang="en-US"/>
          </a:p>
        </p:txBody>
      </p:sp>
    </p:spTree>
    <p:extLst>
      <p:ext uri="{BB962C8B-B14F-4D97-AF65-F5344CB8AC3E}">
        <p14:creationId xmlns:p14="http://schemas.microsoft.com/office/powerpoint/2010/main" val="26231055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USG &amp; </a:t>
            </a:r>
            <a:r>
              <a:rPr lang="en-US" b="1" dirty="0" err="1">
                <a:solidFill>
                  <a:srgbClr val="FF0000"/>
                </a:solidFill>
              </a:rPr>
              <a:t>Colour</a:t>
            </a:r>
            <a:r>
              <a:rPr lang="en-US" b="1" dirty="0">
                <a:solidFill>
                  <a:srgbClr val="FF0000"/>
                </a:solidFill>
              </a:rPr>
              <a:t> Doppler</a:t>
            </a:r>
            <a:endParaRPr lang="en-US" dirty="0"/>
          </a:p>
        </p:txBody>
      </p:sp>
      <p:pic>
        <p:nvPicPr>
          <p:cNvPr id="4" name="Content Placeholder 3" descr="C:\Users\Dr Vinod Jain\Desktop\Varicocele Pics\varicocele-1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3048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Dr Vinod Jain\Desktop\Varicocele Pics\varicocele-left-blog-4a.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3810001" y="1600201"/>
            <a:ext cx="3779308" cy="4525963"/>
          </a:xfrm>
          <a:prstGeom prst="rect">
            <a:avLst/>
          </a:prstGeom>
          <a:noFill/>
        </p:spPr>
      </p:pic>
      <p:sp>
        <p:nvSpPr>
          <p:cNvPr id="3" name="Date Placeholder 2"/>
          <p:cNvSpPr>
            <a:spLocks noGrp="1"/>
          </p:cNvSpPr>
          <p:nvPr>
            <p:ph type="dt" sz="half" idx="10"/>
          </p:nvPr>
        </p:nvSpPr>
        <p:spPr/>
        <p:txBody>
          <a:bodyPr/>
          <a:lstStyle/>
          <a:p>
            <a:fld id="{90805B82-1F12-4184-8646-B2F3C556561A}"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45</a:t>
            </a:fld>
            <a:endParaRPr lang="en-US"/>
          </a:p>
        </p:txBody>
      </p:sp>
    </p:spTree>
    <p:extLst>
      <p:ext uri="{BB962C8B-B14F-4D97-AF65-F5344CB8AC3E}">
        <p14:creationId xmlns:p14="http://schemas.microsoft.com/office/powerpoint/2010/main" val="16246632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Treatment </a:t>
            </a:r>
            <a:endParaRPr lang="en-US" dirty="0"/>
          </a:p>
        </p:txBody>
      </p:sp>
      <p:sp>
        <p:nvSpPr>
          <p:cNvPr id="3" name="Content Placeholder 2"/>
          <p:cNvSpPr>
            <a:spLocks noGrp="1"/>
          </p:cNvSpPr>
          <p:nvPr>
            <p:ph idx="1"/>
          </p:nvPr>
        </p:nvSpPr>
        <p:spPr/>
        <p:txBody>
          <a:bodyPr/>
          <a:lstStyle/>
          <a:p>
            <a:endParaRPr lang="en-US" b="1" dirty="0">
              <a:solidFill>
                <a:srgbClr val="0000FF"/>
              </a:solidFill>
            </a:endParaRPr>
          </a:p>
          <a:p>
            <a:endParaRPr lang="en-US" b="1" dirty="0">
              <a:solidFill>
                <a:srgbClr val="0000FF"/>
              </a:solidFill>
            </a:endParaRPr>
          </a:p>
          <a:p>
            <a:r>
              <a:rPr lang="en-US" b="1" dirty="0">
                <a:solidFill>
                  <a:srgbClr val="0000FF"/>
                </a:solidFill>
              </a:rPr>
              <a:t>Expectant treatment – </a:t>
            </a:r>
            <a:r>
              <a:rPr lang="en-US" b="1" dirty="0"/>
              <a:t>in adolescent males who are asymptomatic with normal size of testis  </a:t>
            </a:r>
          </a:p>
          <a:p>
            <a:pPr marL="0" indent="0">
              <a:buNone/>
            </a:pPr>
            <a:endParaRPr lang="en-US" dirty="0"/>
          </a:p>
        </p:txBody>
      </p:sp>
      <p:sp>
        <p:nvSpPr>
          <p:cNvPr id="4" name="Date Placeholder 3"/>
          <p:cNvSpPr>
            <a:spLocks noGrp="1"/>
          </p:cNvSpPr>
          <p:nvPr>
            <p:ph type="dt" sz="half" idx="10"/>
          </p:nvPr>
        </p:nvSpPr>
        <p:spPr/>
        <p:txBody>
          <a:bodyPr/>
          <a:lstStyle/>
          <a:p>
            <a:fld id="{D00CE217-6003-434C-80BB-17BC9F024ADF}"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46</a:t>
            </a:fld>
            <a:endParaRPr lang="en-US"/>
          </a:p>
        </p:txBody>
      </p:sp>
    </p:spTree>
    <p:extLst>
      <p:ext uri="{BB962C8B-B14F-4D97-AF65-F5344CB8AC3E}">
        <p14:creationId xmlns:p14="http://schemas.microsoft.com/office/powerpoint/2010/main" val="1173079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Treatment </a:t>
            </a:r>
            <a:r>
              <a:rPr lang="en-US" b="1" dirty="0" err="1">
                <a:solidFill>
                  <a:srgbClr val="FF0000"/>
                </a:solidFill>
              </a:rPr>
              <a:t>alteratives</a:t>
            </a:r>
            <a:r>
              <a:rPr lang="en-US" b="1" dirty="0">
                <a:solidFill>
                  <a:srgbClr val="FF0000"/>
                </a:solidFill>
              </a:rPr>
              <a:t>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solidFill>
                  <a:srgbClr val="0000FF"/>
                </a:solidFill>
              </a:rPr>
              <a:t>(Obliteration of internal spermatic veins)</a:t>
            </a:r>
          </a:p>
          <a:p>
            <a:r>
              <a:rPr lang="en-US" b="1" dirty="0"/>
              <a:t>Scrotal approach </a:t>
            </a:r>
          </a:p>
          <a:p>
            <a:r>
              <a:rPr lang="en-US" b="1" dirty="0"/>
              <a:t>Inguinal approach (modified </a:t>
            </a:r>
            <a:r>
              <a:rPr lang="en-US" b="1" dirty="0" err="1"/>
              <a:t>Ivanissevich</a:t>
            </a:r>
            <a:r>
              <a:rPr lang="en-US" b="1" dirty="0"/>
              <a:t>)</a:t>
            </a:r>
          </a:p>
          <a:p>
            <a:r>
              <a:rPr lang="en-US" b="1" dirty="0"/>
              <a:t>Retroperitoneal approach (</a:t>
            </a:r>
            <a:r>
              <a:rPr lang="en-US" b="1" dirty="0" err="1"/>
              <a:t>Palomo’s</a:t>
            </a:r>
            <a:r>
              <a:rPr lang="en-US" b="1" dirty="0"/>
              <a:t>)</a:t>
            </a:r>
          </a:p>
          <a:p>
            <a:r>
              <a:rPr lang="en-US" b="1" dirty="0"/>
              <a:t>Sub inguinal approach </a:t>
            </a:r>
          </a:p>
          <a:p>
            <a:r>
              <a:rPr lang="en-US" b="1" dirty="0"/>
              <a:t>Laparoscopic approach </a:t>
            </a:r>
          </a:p>
          <a:p>
            <a:r>
              <a:rPr lang="en-US" b="1" dirty="0"/>
              <a:t>Per-cutaneous embolization – through trans femoral/ trans jugular access (Detachable balloons or steel coils are used)</a:t>
            </a:r>
          </a:p>
          <a:p>
            <a:r>
              <a:rPr lang="en-US" b="1" dirty="0"/>
              <a:t>Micro Surgery </a:t>
            </a:r>
          </a:p>
          <a:p>
            <a:r>
              <a:rPr lang="en-US" b="1" dirty="0" err="1"/>
              <a:t>Antigrade</a:t>
            </a:r>
            <a:r>
              <a:rPr lang="en-US" b="1" dirty="0"/>
              <a:t> scrotal sclerotherapy (ASS) </a:t>
            </a:r>
          </a:p>
          <a:p>
            <a:pPr marL="0" indent="0">
              <a:buNone/>
            </a:pPr>
            <a:endParaRPr lang="en-US" dirty="0"/>
          </a:p>
        </p:txBody>
      </p:sp>
      <p:sp>
        <p:nvSpPr>
          <p:cNvPr id="4" name="Date Placeholder 3"/>
          <p:cNvSpPr>
            <a:spLocks noGrp="1"/>
          </p:cNvSpPr>
          <p:nvPr>
            <p:ph type="dt" sz="half" idx="10"/>
          </p:nvPr>
        </p:nvSpPr>
        <p:spPr/>
        <p:txBody>
          <a:bodyPr/>
          <a:lstStyle/>
          <a:p>
            <a:fld id="{3A9AFE6E-08CE-4CC8-B434-B6F75130B681}"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47</a:t>
            </a:fld>
            <a:endParaRPr lang="en-US"/>
          </a:p>
        </p:txBody>
      </p:sp>
    </p:spTree>
    <p:extLst>
      <p:ext uri="{BB962C8B-B14F-4D97-AF65-F5344CB8AC3E}">
        <p14:creationId xmlns:p14="http://schemas.microsoft.com/office/powerpoint/2010/main" val="2596319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Incisions</a:t>
            </a:r>
            <a:endParaRPr lang="en-US" dirty="0"/>
          </a:p>
        </p:txBody>
      </p:sp>
      <p:pic>
        <p:nvPicPr>
          <p:cNvPr id="4" name="Picture 2" descr="C:\Users\Dr Vinod Jain\Desktop\Varicocele Pics\Varicocele_clip_image002_000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828800" y="1805781"/>
            <a:ext cx="5486400" cy="4114800"/>
          </a:xfrm>
          <a:noFill/>
        </p:spPr>
      </p:pic>
      <p:sp>
        <p:nvSpPr>
          <p:cNvPr id="3" name="Date Placeholder 2"/>
          <p:cNvSpPr>
            <a:spLocks noGrp="1"/>
          </p:cNvSpPr>
          <p:nvPr>
            <p:ph type="dt" sz="half" idx="10"/>
          </p:nvPr>
        </p:nvSpPr>
        <p:spPr/>
        <p:txBody>
          <a:bodyPr/>
          <a:lstStyle/>
          <a:p>
            <a:fld id="{F92285B0-8745-4A81-BFD8-D2BB73A6D216}"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48</a:t>
            </a:fld>
            <a:endParaRPr lang="en-US"/>
          </a:p>
        </p:txBody>
      </p:sp>
    </p:spTree>
    <p:extLst>
      <p:ext uri="{BB962C8B-B14F-4D97-AF65-F5344CB8AC3E}">
        <p14:creationId xmlns:p14="http://schemas.microsoft.com/office/powerpoint/2010/main" val="296641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Laparoscopic approach</a:t>
            </a:r>
            <a:endParaRPr lang="en-US" dirty="0"/>
          </a:p>
        </p:txBody>
      </p:sp>
      <p:pic>
        <p:nvPicPr>
          <p:cNvPr id="4" name="Content Placeholder 3" descr="C:\Users\Dr Vinod Jain\Desktop\Varicocele Pics\image00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3276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Dr Vinod Jain\Desktop\Varicocele Pics\Laparoscopic appro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826000" y="2133601"/>
            <a:ext cx="3708400" cy="3505199"/>
          </a:xfrm>
          <a:prstGeom prst="rect">
            <a:avLst/>
          </a:prstGeom>
          <a:noFill/>
        </p:spPr>
      </p:pic>
      <p:sp>
        <p:nvSpPr>
          <p:cNvPr id="3" name="Date Placeholder 2"/>
          <p:cNvSpPr>
            <a:spLocks noGrp="1"/>
          </p:cNvSpPr>
          <p:nvPr>
            <p:ph type="dt" sz="half" idx="10"/>
          </p:nvPr>
        </p:nvSpPr>
        <p:spPr/>
        <p:txBody>
          <a:bodyPr/>
          <a:lstStyle/>
          <a:p>
            <a:fld id="{E8ED4289-404C-4EBB-928A-2FF706AFBB20}"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49</a:t>
            </a:fld>
            <a:endParaRPr lang="en-US"/>
          </a:p>
        </p:txBody>
      </p:sp>
    </p:spTree>
    <p:extLst>
      <p:ext uri="{BB962C8B-B14F-4D97-AF65-F5344CB8AC3E}">
        <p14:creationId xmlns:p14="http://schemas.microsoft.com/office/powerpoint/2010/main" val="323826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Urine is formed in the nephrons through a complex </a:t>
            </a:r>
            <a:r>
              <a:rPr lang="en-US" dirty="0" smtClean="0"/>
              <a:t>three-step process</a:t>
            </a:r>
            <a:r>
              <a:rPr lang="en-US" dirty="0"/>
              <a:t>:</a:t>
            </a:r>
            <a:r>
              <a:rPr lang="en-US" b="1" dirty="0"/>
              <a:t> glomerular filtration</a:t>
            </a:r>
            <a:r>
              <a:rPr lang="en-US" dirty="0"/>
              <a:t>, </a:t>
            </a:r>
            <a:r>
              <a:rPr lang="en-US" b="1" dirty="0"/>
              <a:t>tubular reabsorption, </a:t>
            </a:r>
            <a:r>
              <a:rPr lang="en-US" dirty="0"/>
              <a:t>and </a:t>
            </a:r>
            <a:r>
              <a:rPr lang="en-US" b="1" dirty="0" smtClean="0"/>
              <a:t>tubular secretion</a:t>
            </a:r>
          </a:p>
          <a:p>
            <a:pPr>
              <a:buFont typeface="Wingdings" panose="05000000000000000000" pitchFamily="2" charset="2"/>
              <a:buChar char="Ø"/>
            </a:pPr>
            <a:r>
              <a:rPr lang="en-US" dirty="0" smtClean="0"/>
              <a:t>The </a:t>
            </a:r>
            <a:r>
              <a:rPr lang="en-US" dirty="0"/>
              <a:t>various substances normally filtered by </a:t>
            </a:r>
            <a:r>
              <a:rPr lang="en-US" dirty="0" smtClean="0"/>
              <a:t>the glomerulus</a:t>
            </a:r>
            <a:r>
              <a:rPr lang="en-US" dirty="0"/>
              <a:t>, reabsorbed by the tubules, and excreted in the </a:t>
            </a:r>
            <a:r>
              <a:rPr lang="en-US" dirty="0" smtClean="0"/>
              <a:t>urine include </a:t>
            </a:r>
            <a:r>
              <a:rPr lang="en-US" dirty="0"/>
              <a:t>sodium, chloride, bicarbonate, potassium, glucose, </a:t>
            </a:r>
            <a:r>
              <a:rPr lang="en-US" dirty="0" err="1" smtClean="0"/>
              <a:t>urea,creatinine</a:t>
            </a:r>
            <a:r>
              <a:rPr lang="en-US" dirty="0"/>
              <a:t>, and uric acid.</a:t>
            </a:r>
          </a:p>
        </p:txBody>
      </p:sp>
      <p:sp>
        <p:nvSpPr>
          <p:cNvPr id="4" name="Date Placeholder 3"/>
          <p:cNvSpPr>
            <a:spLocks noGrp="1"/>
          </p:cNvSpPr>
          <p:nvPr>
            <p:ph type="dt" sz="half" idx="10"/>
          </p:nvPr>
        </p:nvSpPr>
        <p:spPr/>
        <p:txBody>
          <a:bodyPr/>
          <a:lstStyle/>
          <a:p>
            <a:fld id="{CCAC43CF-C61E-4F95-9295-C2113DA0DF14}"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a:t>
            </a:fld>
            <a:endParaRPr lang="en-US"/>
          </a:p>
        </p:txBody>
      </p:sp>
    </p:spTree>
    <p:extLst>
      <p:ext uri="{BB962C8B-B14F-4D97-AF65-F5344CB8AC3E}">
        <p14:creationId xmlns:p14="http://schemas.microsoft.com/office/powerpoint/2010/main" val="771868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Complications of treatment </a:t>
            </a:r>
            <a:endParaRPr lang="en-US" dirty="0"/>
          </a:p>
        </p:txBody>
      </p:sp>
      <p:sp>
        <p:nvSpPr>
          <p:cNvPr id="3" name="Content Placeholder 2"/>
          <p:cNvSpPr>
            <a:spLocks noGrp="1"/>
          </p:cNvSpPr>
          <p:nvPr>
            <p:ph idx="1"/>
          </p:nvPr>
        </p:nvSpPr>
        <p:spPr/>
        <p:txBody>
          <a:bodyPr/>
          <a:lstStyle/>
          <a:p>
            <a:r>
              <a:rPr lang="en-US" b="1" dirty="0"/>
              <a:t>Hydrocele formation – due to ligation of lymphatics </a:t>
            </a:r>
          </a:p>
          <a:p>
            <a:r>
              <a:rPr lang="en-US" b="1" dirty="0"/>
              <a:t>Recurrence </a:t>
            </a:r>
          </a:p>
          <a:p>
            <a:r>
              <a:rPr lang="en-US" b="1" dirty="0"/>
              <a:t>Testicular infarction </a:t>
            </a:r>
          </a:p>
          <a:p>
            <a:r>
              <a:rPr lang="en-US" b="1" dirty="0"/>
              <a:t>Migration of coil to pulmonary artery – usually not fatal</a:t>
            </a:r>
          </a:p>
          <a:p>
            <a:r>
              <a:rPr lang="en-US" b="1" dirty="0"/>
              <a:t>Infection &amp; </a:t>
            </a:r>
            <a:r>
              <a:rPr lang="en-US" b="1" dirty="0" err="1"/>
              <a:t>haemorrhage</a:t>
            </a:r>
            <a:r>
              <a:rPr lang="en-US" b="1" dirty="0"/>
              <a:t>   </a:t>
            </a:r>
          </a:p>
          <a:p>
            <a:pPr marL="0" indent="0">
              <a:buNone/>
            </a:pPr>
            <a:endParaRPr lang="en-US" dirty="0"/>
          </a:p>
        </p:txBody>
      </p:sp>
      <p:sp>
        <p:nvSpPr>
          <p:cNvPr id="4" name="Date Placeholder 3"/>
          <p:cNvSpPr>
            <a:spLocks noGrp="1"/>
          </p:cNvSpPr>
          <p:nvPr>
            <p:ph type="dt" sz="half" idx="10"/>
          </p:nvPr>
        </p:nvSpPr>
        <p:spPr/>
        <p:txBody>
          <a:bodyPr/>
          <a:lstStyle/>
          <a:p>
            <a:fld id="{6F781385-A79C-4872-9F61-30D58D30ECC2}"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50</a:t>
            </a:fld>
            <a:endParaRPr lang="en-US"/>
          </a:p>
        </p:txBody>
      </p:sp>
    </p:spTree>
    <p:extLst>
      <p:ext uri="{BB962C8B-B14F-4D97-AF65-F5344CB8AC3E}">
        <p14:creationId xmlns:p14="http://schemas.microsoft.com/office/powerpoint/2010/main" val="820122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Complication of untreated varicocele </a:t>
            </a:r>
            <a:endParaRPr lang="en-US" dirty="0"/>
          </a:p>
        </p:txBody>
      </p:sp>
      <p:sp>
        <p:nvSpPr>
          <p:cNvPr id="3" name="Content Placeholder 2"/>
          <p:cNvSpPr>
            <a:spLocks noGrp="1"/>
          </p:cNvSpPr>
          <p:nvPr>
            <p:ph idx="1"/>
          </p:nvPr>
        </p:nvSpPr>
        <p:spPr/>
        <p:txBody>
          <a:bodyPr/>
          <a:lstStyle/>
          <a:p>
            <a:r>
              <a:rPr lang="en-US" b="1" dirty="0"/>
              <a:t>Male infertility </a:t>
            </a:r>
          </a:p>
          <a:p>
            <a:r>
              <a:rPr lang="en-US" b="1" dirty="0"/>
              <a:t>Testicular atrophy </a:t>
            </a:r>
          </a:p>
          <a:p>
            <a:pPr marL="0" indent="0">
              <a:buNone/>
            </a:pPr>
            <a:endParaRPr lang="en-US" dirty="0"/>
          </a:p>
        </p:txBody>
      </p:sp>
      <p:sp>
        <p:nvSpPr>
          <p:cNvPr id="4" name="Date Placeholder 3"/>
          <p:cNvSpPr>
            <a:spLocks noGrp="1"/>
          </p:cNvSpPr>
          <p:nvPr>
            <p:ph type="dt" sz="half" idx="10"/>
          </p:nvPr>
        </p:nvSpPr>
        <p:spPr/>
        <p:txBody>
          <a:bodyPr/>
          <a:lstStyle/>
          <a:p>
            <a:fld id="{7D2DD54D-19D0-4652-8B43-71384DD90423}"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51</a:t>
            </a:fld>
            <a:endParaRPr lang="en-US"/>
          </a:p>
        </p:txBody>
      </p:sp>
    </p:spTree>
    <p:extLst>
      <p:ext uri="{BB962C8B-B14F-4D97-AF65-F5344CB8AC3E}">
        <p14:creationId xmlns:p14="http://schemas.microsoft.com/office/powerpoint/2010/main" val="2076339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kern="10" dirty="0">
                <a:ln w="12700">
                  <a:solidFill>
                    <a:srgbClr val="B2B2B2"/>
                  </a:solidFill>
                  <a:round/>
                  <a:headEnd/>
                  <a:tailEnd/>
                </a:ln>
                <a:latin typeface="Monotype Corsiva"/>
              </a:rPr>
              <a:t>NEPHROLITHIASIS</a:t>
            </a:r>
            <a:r>
              <a:rPr lang="en-US" b="1" kern="10" dirty="0">
                <a:ln w="12700">
                  <a:solidFill>
                    <a:srgbClr val="B2B2B2"/>
                  </a:solidFill>
                  <a:round/>
                  <a:headEnd/>
                  <a:tailEnd/>
                </a:ln>
                <a:solidFill>
                  <a:srgbClr val="FF6600"/>
                </a:solidFill>
                <a:effectLst>
                  <a:outerShdw dist="35921" dir="2700000" sy="50000" rotWithShape="0">
                    <a:srgbClr val="875B0D">
                      <a:alpha val="70000"/>
                    </a:srgbClr>
                  </a:outerShdw>
                </a:effectLst>
                <a:latin typeface="Monotype Corsiva"/>
              </a:rPr>
              <a:t/>
            </a:r>
            <a:br>
              <a:rPr lang="en-US" b="1" kern="10" dirty="0">
                <a:ln w="12700">
                  <a:solidFill>
                    <a:srgbClr val="B2B2B2"/>
                  </a:solidFill>
                  <a:round/>
                  <a:headEnd/>
                  <a:tailEnd/>
                </a:ln>
                <a:solidFill>
                  <a:srgbClr val="FF6600"/>
                </a:solidFill>
                <a:effectLst>
                  <a:outerShdw dist="35921" dir="2700000" sy="50000" rotWithShape="0">
                    <a:srgbClr val="875B0D">
                      <a:alpha val="70000"/>
                    </a:srgbClr>
                  </a:outerShdw>
                </a:effectLst>
                <a:latin typeface="Monotype Corsiva"/>
              </a:rPr>
            </a:br>
            <a:endParaRPr lang="en-US" dirty="0"/>
          </a:p>
        </p:txBody>
      </p:sp>
      <p:sp>
        <p:nvSpPr>
          <p:cNvPr id="3" name="Content Placeholder 2"/>
          <p:cNvSpPr>
            <a:spLocks noGrp="1"/>
          </p:cNvSpPr>
          <p:nvPr>
            <p:ph idx="1"/>
          </p:nvPr>
        </p:nvSpPr>
        <p:spPr/>
        <p:txBody>
          <a:bodyPr>
            <a:normAutofit fontScale="77500" lnSpcReduction="20000"/>
          </a:bodyPr>
          <a:lstStyle/>
          <a:p>
            <a:r>
              <a:rPr lang="en-US" u="sng" dirty="0" smtClean="0">
                <a:solidFill>
                  <a:srgbClr val="00CC00"/>
                </a:solidFill>
                <a:latin typeface="Monotype Corsiva" pitchFamily="66" charset="0"/>
              </a:rPr>
              <a:t>INDEX</a:t>
            </a:r>
          </a:p>
          <a:p>
            <a:pPr marL="457200" indent="-457200" eaLnBrk="0" hangingPunct="0">
              <a:spcBef>
                <a:spcPct val="50000"/>
              </a:spcBef>
              <a:buFontTx/>
              <a:buAutoNum type="arabicParenR"/>
            </a:pPr>
            <a:r>
              <a:rPr lang="en-US" dirty="0"/>
              <a:t>INTRODUCTION</a:t>
            </a:r>
          </a:p>
          <a:p>
            <a:pPr marL="0" indent="0" eaLnBrk="0" hangingPunct="0">
              <a:spcBef>
                <a:spcPct val="50000"/>
              </a:spcBef>
              <a:buNone/>
            </a:pPr>
            <a:r>
              <a:rPr lang="en-US" dirty="0"/>
              <a:t> 2)   ETIOLOGY</a:t>
            </a:r>
          </a:p>
          <a:p>
            <a:pPr marL="0" indent="0" eaLnBrk="0" hangingPunct="0">
              <a:spcBef>
                <a:spcPct val="50000"/>
              </a:spcBef>
              <a:buNone/>
            </a:pPr>
            <a:r>
              <a:rPr lang="en-US" dirty="0"/>
              <a:t> 3)   TYPES OF RENAL CALCULI</a:t>
            </a:r>
          </a:p>
          <a:p>
            <a:pPr marL="0" indent="0" eaLnBrk="0" hangingPunct="0">
              <a:spcBef>
                <a:spcPct val="50000"/>
              </a:spcBef>
              <a:buNone/>
            </a:pPr>
            <a:r>
              <a:rPr lang="en-US" dirty="0"/>
              <a:t> 4)    EFFECTS OF STONES</a:t>
            </a:r>
          </a:p>
          <a:p>
            <a:pPr marL="0" indent="0" eaLnBrk="0" hangingPunct="0">
              <a:spcBef>
                <a:spcPct val="50000"/>
              </a:spcBef>
              <a:buNone/>
            </a:pPr>
            <a:r>
              <a:rPr lang="en-US" dirty="0" smtClean="0"/>
              <a:t>5</a:t>
            </a:r>
            <a:r>
              <a:rPr lang="en-US" dirty="0"/>
              <a:t>)    CLINICAL FEATURES</a:t>
            </a:r>
          </a:p>
          <a:p>
            <a:pPr marL="0" indent="0" eaLnBrk="0" hangingPunct="0">
              <a:spcBef>
                <a:spcPct val="50000"/>
              </a:spcBef>
              <a:buNone/>
            </a:pPr>
            <a:r>
              <a:rPr lang="en-US" dirty="0"/>
              <a:t> 6)    SPECIAL INVESTIGATIONS</a:t>
            </a:r>
          </a:p>
          <a:p>
            <a:pPr marL="0" indent="0" eaLnBrk="0" hangingPunct="0">
              <a:spcBef>
                <a:spcPct val="50000"/>
              </a:spcBef>
              <a:buNone/>
            </a:pPr>
            <a:r>
              <a:rPr lang="en-US" dirty="0"/>
              <a:t> 7)    TREATMENT</a:t>
            </a:r>
          </a:p>
          <a:p>
            <a:pPr marL="0" indent="0" eaLnBrk="0" hangingPunct="0">
              <a:spcBef>
                <a:spcPct val="50000"/>
              </a:spcBef>
              <a:buNone/>
            </a:pPr>
            <a:r>
              <a:rPr lang="en-US" dirty="0"/>
              <a:t>  8)   GENERAL MEASURES</a:t>
            </a:r>
          </a:p>
        </p:txBody>
      </p:sp>
      <p:sp>
        <p:nvSpPr>
          <p:cNvPr id="4" name="Date Placeholder 3"/>
          <p:cNvSpPr>
            <a:spLocks noGrp="1"/>
          </p:cNvSpPr>
          <p:nvPr>
            <p:ph type="dt" sz="half" idx="10"/>
          </p:nvPr>
        </p:nvSpPr>
        <p:spPr/>
        <p:txBody>
          <a:bodyPr/>
          <a:lstStyle/>
          <a:p>
            <a:fld id="{C2069381-B27D-441E-BCC0-A7802E71937A}"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52</a:t>
            </a:fld>
            <a:endParaRPr lang="en-US"/>
          </a:p>
        </p:txBody>
      </p:sp>
    </p:spTree>
    <p:extLst>
      <p:ext uri="{BB962C8B-B14F-4D97-AF65-F5344CB8AC3E}">
        <p14:creationId xmlns:p14="http://schemas.microsoft.com/office/powerpoint/2010/main" val="1446760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eaLnBrk="0" hangingPunct="0">
              <a:tabLst>
                <a:tab pos="360363" algn="l"/>
                <a:tab pos="720725" algn="l"/>
              </a:tabLst>
            </a:pPr>
            <a:r>
              <a:rPr lang="en-US" sz="3600" i="1" dirty="0">
                <a:solidFill>
                  <a:srgbClr val="FF0000"/>
                </a:solidFill>
              </a:rPr>
              <a:t>Renal stone or calculus or </a:t>
            </a:r>
            <a:r>
              <a:rPr lang="en-US" sz="3600" i="1" dirty="0" err="1">
                <a:solidFill>
                  <a:srgbClr val="FF0000"/>
                </a:solidFill>
              </a:rPr>
              <a:t>Lithiasis</a:t>
            </a:r>
            <a:r>
              <a:rPr lang="en-US" sz="3600" dirty="0">
                <a:solidFill>
                  <a:srgbClr val="FF0000"/>
                </a:solidFill>
              </a:rPr>
              <a:t> </a:t>
            </a:r>
            <a:r>
              <a:rPr lang="en-US" dirty="0"/>
              <a:t>is one of the most common diseases of the urinary tract. </a:t>
            </a:r>
          </a:p>
          <a:p>
            <a:pPr algn="just" eaLnBrk="0" hangingPunct="0">
              <a:tabLst>
                <a:tab pos="360363" algn="l"/>
                <a:tab pos="720725" algn="l"/>
              </a:tabLst>
            </a:pPr>
            <a:endParaRPr lang="en-US" dirty="0"/>
          </a:p>
          <a:p>
            <a:pPr algn="just" eaLnBrk="0" hangingPunct="0">
              <a:buFontTx/>
              <a:buChar char="•"/>
              <a:tabLst>
                <a:tab pos="360363" algn="l"/>
                <a:tab pos="720725" algn="l"/>
              </a:tabLst>
            </a:pPr>
            <a:r>
              <a:rPr lang="en-US" dirty="0"/>
              <a:t>    Occurs more frequently in men than in women and </a:t>
            </a:r>
          </a:p>
          <a:p>
            <a:pPr marL="0" indent="0" algn="just" eaLnBrk="0" hangingPunct="0">
              <a:buNone/>
              <a:tabLst>
                <a:tab pos="360363" algn="l"/>
                <a:tab pos="720725" algn="l"/>
              </a:tabLst>
            </a:pPr>
            <a:r>
              <a:rPr lang="en-US" dirty="0" smtClean="0"/>
              <a:t>         </a:t>
            </a:r>
            <a:r>
              <a:rPr lang="en-US" dirty="0"/>
              <a:t>in whites than in blacks. </a:t>
            </a:r>
          </a:p>
          <a:p>
            <a:pPr algn="just" eaLnBrk="0" hangingPunct="0">
              <a:buFontTx/>
              <a:buChar char="•"/>
              <a:tabLst>
                <a:tab pos="360363" algn="l"/>
                <a:tab pos="720725" algn="l"/>
              </a:tabLst>
            </a:pPr>
            <a:r>
              <a:rPr lang="en-US" dirty="0"/>
              <a:t>    Rare in children. It shows a familial predisposition.</a:t>
            </a:r>
          </a:p>
          <a:p>
            <a:pPr marL="0" indent="0" algn="just" eaLnBrk="0" hangingPunct="0">
              <a:buNone/>
              <a:tabLst>
                <a:tab pos="360363" algn="l"/>
                <a:tab pos="720725" algn="l"/>
              </a:tabLst>
            </a:pPr>
            <a:r>
              <a:rPr lang="en-US" dirty="0"/>
              <a:t>    </a:t>
            </a:r>
            <a:endParaRPr lang="en-US" i="1" dirty="0">
              <a:solidFill>
                <a:srgbClr val="FF0000"/>
              </a:solidFill>
              <a:cs typeface="Times New Roman" pitchFamily="18" charset="0"/>
            </a:endParaRPr>
          </a:p>
          <a:p>
            <a:pPr eaLnBrk="0" hangingPunct="0">
              <a:tabLst>
                <a:tab pos="360363" algn="l"/>
                <a:tab pos="720725" algn="l"/>
              </a:tabLst>
            </a:pPr>
            <a:r>
              <a:rPr lang="en-US" dirty="0">
                <a:solidFill>
                  <a:srgbClr val="FF0000"/>
                </a:solidFill>
                <a:latin typeface="Book Antiqua" pitchFamily="18" charset="0"/>
                <a:cs typeface="Times New Roman" pitchFamily="18" charset="0"/>
              </a:rPr>
              <a:t>	</a:t>
            </a:r>
            <a:r>
              <a:rPr lang="en-US" i="1" dirty="0">
                <a:solidFill>
                  <a:srgbClr val="FF0000"/>
                </a:solidFill>
                <a:latin typeface="Book Antiqua" pitchFamily="18" charset="0"/>
                <a:cs typeface="Times New Roman" pitchFamily="18" charset="0"/>
              </a:rPr>
              <a:t>Urinary calculus is a stone -</a:t>
            </a:r>
            <a:r>
              <a:rPr lang="en-US" dirty="0">
                <a:solidFill>
                  <a:srgbClr val="FF0000"/>
                </a:solidFill>
                <a:latin typeface="Book Antiqua" pitchFamily="18" charset="0"/>
                <a:cs typeface="Times New Roman" pitchFamily="18" charset="0"/>
              </a:rPr>
              <a:t> </a:t>
            </a:r>
            <a:r>
              <a:rPr lang="en-US" dirty="0">
                <a:latin typeface="Book Antiqua" pitchFamily="18" charset="0"/>
                <a:cs typeface="Times New Roman" pitchFamily="18" charset="0"/>
              </a:rPr>
              <a:t>like body composed of urinary salts bound together by a colloid matrix of organic materials. </a:t>
            </a:r>
          </a:p>
          <a:p>
            <a:pPr eaLnBrk="0" hangingPunct="0">
              <a:tabLst>
                <a:tab pos="360363" algn="l"/>
                <a:tab pos="720725" algn="l"/>
              </a:tabLst>
            </a:pPr>
            <a:endParaRPr lang="en-US" dirty="0">
              <a:latin typeface="Book Antiqua" pitchFamily="18" charset="0"/>
              <a:cs typeface="Times New Roman" pitchFamily="18" charset="0"/>
            </a:endParaRPr>
          </a:p>
          <a:p>
            <a:pPr eaLnBrk="0" hangingPunct="0">
              <a:tabLst>
                <a:tab pos="360363" algn="l"/>
                <a:tab pos="720725" algn="l"/>
              </a:tabLst>
            </a:pPr>
            <a:r>
              <a:rPr lang="en-US" dirty="0">
                <a:latin typeface="Book Antiqua" pitchFamily="18" charset="0"/>
                <a:cs typeface="Times New Roman" pitchFamily="18" charset="0"/>
              </a:rPr>
              <a:t>     It consists of a nucleus around which concentric layers of urinary salts are deposited..</a:t>
            </a:r>
            <a:r>
              <a:rPr lang="en-US" sz="1800" dirty="0"/>
              <a:t> </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1A530B1B-B7F3-44C5-8105-D44A17CBE7EF}"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53</a:t>
            </a:fld>
            <a:endParaRPr lang="en-US"/>
          </a:p>
        </p:txBody>
      </p:sp>
    </p:spTree>
    <p:extLst>
      <p:ext uri="{BB962C8B-B14F-4D97-AF65-F5344CB8AC3E}">
        <p14:creationId xmlns:p14="http://schemas.microsoft.com/office/powerpoint/2010/main" val="25436190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360363" algn="l"/>
                <a:tab pos="720725" algn="l"/>
              </a:tabLst>
            </a:pPr>
            <a:r>
              <a:rPr lang="en-US" sz="6000" b="1" i="1" u="sng" dirty="0">
                <a:solidFill>
                  <a:srgbClr val="FF0000"/>
                </a:solidFill>
                <a:latin typeface="Monotype Corsiva" pitchFamily="66" charset="0"/>
              </a:rPr>
              <a:t>ETIOLOGY</a:t>
            </a:r>
            <a:br>
              <a:rPr lang="en-US" sz="6000" b="1" i="1" u="sng" dirty="0">
                <a:solidFill>
                  <a:srgbClr val="FF0000"/>
                </a:solidFill>
                <a:latin typeface="Monotype Corsiva" pitchFamily="66" charset="0"/>
              </a:rPr>
            </a:br>
            <a:r>
              <a:rPr lang="en-US" b="1" dirty="0">
                <a:solidFill>
                  <a:srgbClr val="00CC00"/>
                </a:solidFill>
              </a:rPr>
              <a:t>        </a:t>
            </a:r>
            <a:r>
              <a:rPr lang="en-US" b="1" i="1" dirty="0">
                <a:solidFill>
                  <a:srgbClr val="00CC00"/>
                </a:solidFill>
              </a:rPr>
              <a:t>HYPEREXCRETION OF RELATIVELY INSOLUBLE URINARY CONSTITUENTS</a:t>
            </a:r>
            <a:endParaRPr lang="en-US" dirty="0"/>
          </a:p>
        </p:txBody>
      </p:sp>
      <p:sp>
        <p:nvSpPr>
          <p:cNvPr id="3" name="Content Placeholder 2"/>
          <p:cNvSpPr>
            <a:spLocks noGrp="1"/>
          </p:cNvSpPr>
          <p:nvPr>
            <p:ph idx="1"/>
          </p:nvPr>
        </p:nvSpPr>
        <p:spPr/>
        <p:txBody>
          <a:bodyPr>
            <a:normAutofit fontScale="62500" lnSpcReduction="20000"/>
          </a:bodyPr>
          <a:lstStyle/>
          <a:p>
            <a:pPr algn="just" eaLnBrk="0" hangingPunct="0">
              <a:tabLst>
                <a:tab pos="360363" algn="l"/>
                <a:tab pos="720725" algn="l"/>
              </a:tabLst>
            </a:pPr>
            <a:r>
              <a:rPr lang="en-US" i="1" dirty="0">
                <a:solidFill>
                  <a:srgbClr val="FF0000"/>
                </a:solidFill>
              </a:rPr>
              <a:t>	</a:t>
            </a:r>
            <a:r>
              <a:rPr lang="en-US" b="1" i="1" dirty="0">
                <a:solidFill>
                  <a:srgbClr val="FF0000"/>
                </a:solidFill>
              </a:rPr>
              <a:t>Oxalate</a:t>
            </a:r>
            <a:r>
              <a:rPr lang="en-US" b="1" dirty="0">
                <a:solidFill>
                  <a:srgbClr val="FF0000"/>
                </a:solidFill>
              </a:rPr>
              <a:t> </a:t>
            </a:r>
            <a:r>
              <a:rPr lang="en-US" b="1" dirty="0"/>
              <a:t>– </a:t>
            </a:r>
            <a:r>
              <a:rPr lang="en-US" dirty="0"/>
              <a:t>Though oxalate is the major component of 70% of all renal stones, yet </a:t>
            </a:r>
            <a:r>
              <a:rPr lang="en-US" dirty="0" err="1"/>
              <a:t>hyperoxaluria</a:t>
            </a:r>
            <a:r>
              <a:rPr lang="en-US" dirty="0"/>
              <a:t> as a cause of formation of such stone is relatively rare. </a:t>
            </a:r>
            <a:r>
              <a:rPr lang="en-US" dirty="0">
                <a:solidFill>
                  <a:srgbClr val="00CC00"/>
                </a:solidFill>
              </a:rPr>
              <a:t>Cabbage, rhubarb, spinach, tomatoes, black tea and cocoa contain large amount of oxalate</a:t>
            </a:r>
            <a:r>
              <a:rPr lang="en-US" dirty="0"/>
              <a:t>. Ingestion of excessive amounts of ascorbic acid and orange juice also increase urinary oxalate excretion.</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t>	</a:t>
            </a:r>
            <a:r>
              <a:rPr lang="en-US" i="1" dirty="0">
                <a:solidFill>
                  <a:srgbClr val="FFFF66"/>
                </a:solidFill>
              </a:rPr>
              <a:t>2.</a:t>
            </a:r>
            <a:r>
              <a:rPr lang="en-US" i="1" dirty="0">
                <a:solidFill>
                  <a:srgbClr val="FF0000"/>
                </a:solidFill>
              </a:rPr>
              <a:t>	</a:t>
            </a:r>
            <a:r>
              <a:rPr lang="en-US" b="1" i="1" dirty="0">
                <a:solidFill>
                  <a:srgbClr val="FF0000"/>
                </a:solidFill>
              </a:rPr>
              <a:t>Calcium</a:t>
            </a:r>
            <a:r>
              <a:rPr lang="en-US" b="1" dirty="0">
                <a:solidFill>
                  <a:srgbClr val="FF0000"/>
                </a:solidFill>
              </a:rPr>
              <a:t> </a:t>
            </a:r>
            <a:r>
              <a:rPr lang="en-US" b="1" dirty="0"/>
              <a:t>- </a:t>
            </a:r>
            <a:r>
              <a:rPr lang="en-US" dirty="0"/>
              <a:t>On regular diets normal urinary excretion of calcium ranges between 200 mg to 300 mg per day. The major calcium in foods are in milk and cheese. Milk and dietary protein also cause increased absorption of calcium from the gut.</a:t>
            </a:r>
          </a:p>
          <a:p>
            <a:pPr algn="just" eaLnBrk="0" hangingPunct="0">
              <a:tabLst>
                <a:tab pos="360363" algn="l"/>
                <a:tab pos="720725" algn="l"/>
              </a:tabLst>
            </a:pPr>
            <a:endParaRPr lang="en-US" dirty="0">
              <a:cs typeface="Times New Roman" pitchFamily="18" charset="0"/>
            </a:endParaRPr>
          </a:p>
          <a:p>
            <a:pPr eaLnBrk="0" hangingPunct="0">
              <a:tabLst>
                <a:tab pos="360363" algn="l"/>
                <a:tab pos="720725" algn="l"/>
              </a:tabLst>
            </a:pPr>
            <a:r>
              <a:rPr lang="en-US" i="1" dirty="0">
                <a:solidFill>
                  <a:srgbClr val="FFFF66"/>
                </a:solidFill>
                <a:latin typeface="Book Antiqua" pitchFamily="18" charset="0"/>
                <a:cs typeface="Times New Roman" pitchFamily="18" charset="0"/>
              </a:rPr>
              <a:t>	3.	</a:t>
            </a:r>
            <a:r>
              <a:rPr lang="en-US" b="1" i="1" dirty="0">
                <a:solidFill>
                  <a:srgbClr val="FF0000"/>
                </a:solidFill>
                <a:latin typeface="Book Antiqua" pitchFamily="18" charset="0"/>
                <a:cs typeface="Times New Roman" pitchFamily="18" charset="0"/>
              </a:rPr>
              <a:t>Uric acid</a:t>
            </a:r>
            <a:r>
              <a:rPr lang="en-US" b="1" dirty="0">
                <a:solidFill>
                  <a:srgbClr val="FF0000"/>
                </a:solidFill>
                <a:latin typeface="Book Antiqua" pitchFamily="18" charset="0"/>
                <a:cs typeface="Times New Roman" pitchFamily="18" charset="0"/>
              </a:rPr>
              <a:t> - </a:t>
            </a:r>
            <a:r>
              <a:rPr lang="en-US" dirty="0">
                <a:latin typeface="Book Antiqua" pitchFamily="18" charset="0"/>
                <a:cs typeface="Times New Roman" pitchFamily="18" charset="0"/>
              </a:rPr>
              <a:t>Many patients with gout form uric acid calculi particularly when under treatment. If the urine is made alkaline and dilute while treating this disease chance of uric acid stone formation is less</a:t>
            </a:r>
            <a:r>
              <a:rPr lang="en-US" dirty="0"/>
              <a:t> </a:t>
            </a:r>
          </a:p>
          <a:p>
            <a:endParaRPr lang="en-US" dirty="0"/>
          </a:p>
        </p:txBody>
      </p:sp>
      <p:sp>
        <p:nvSpPr>
          <p:cNvPr id="4" name="Date Placeholder 3"/>
          <p:cNvSpPr>
            <a:spLocks noGrp="1"/>
          </p:cNvSpPr>
          <p:nvPr>
            <p:ph type="dt" sz="half" idx="10"/>
          </p:nvPr>
        </p:nvSpPr>
        <p:spPr/>
        <p:txBody>
          <a:bodyPr/>
          <a:lstStyle/>
          <a:p>
            <a:fld id="{9059706E-5B97-4C3B-9F9D-3F38CE37BDBD}"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54</a:t>
            </a:fld>
            <a:endParaRPr lang="en-US"/>
          </a:p>
        </p:txBody>
      </p:sp>
    </p:spTree>
    <p:extLst>
      <p:ext uri="{BB962C8B-B14F-4D97-AF65-F5344CB8AC3E}">
        <p14:creationId xmlns:p14="http://schemas.microsoft.com/office/powerpoint/2010/main" val="36706364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tabLst>
                <a:tab pos="360363" algn="l"/>
                <a:tab pos="720725" algn="l"/>
              </a:tabLst>
            </a:pPr>
            <a:r>
              <a:rPr lang="en-US" b="1" dirty="0" smtClean="0">
                <a:solidFill>
                  <a:srgbClr val="00CC00"/>
                </a:solidFill>
              </a:rPr>
              <a:t>4. </a:t>
            </a:r>
            <a:r>
              <a:rPr lang="en-US" b="1" dirty="0" err="1" smtClean="0">
                <a:solidFill>
                  <a:srgbClr val="00CC00"/>
                </a:solidFill>
              </a:rPr>
              <a:t>Cystine</a:t>
            </a:r>
            <a:r>
              <a:rPr lang="en-US" b="1" dirty="0" smtClean="0">
                <a:solidFill>
                  <a:srgbClr val="00CC00"/>
                </a:solidFill>
              </a:rPr>
              <a:t> –</a:t>
            </a:r>
            <a:r>
              <a:rPr lang="en-US" dirty="0" err="1" smtClean="0"/>
              <a:t>Cystinuria</a:t>
            </a:r>
            <a:r>
              <a:rPr lang="en-US" dirty="0" smtClean="0"/>
              <a:t> </a:t>
            </a:r>
            <a:r>
              <a:rPr lang="en-US" dirty="0"/>
              <a:t>is an </a:t>
            </a:r>
            <a:r>
              <a:rPr lang="en-US" dirty="0" err="1"/>
              <a:t>herditary</a:t>
            </a:r>
            <a:r>
              <a:rPr lang="en-US" dirty="0"/>
              <a:t> disease which is more common in infants and children. Only a small percentage of patients with </a:t>
            </a:r>
            <a:r>
              <a:rPr lang="en-US" dirty="0" err="1"/>
              <a:t>Cystinuria</a:t>
            </a:r>
            <a:r>
              <a:rPr lang="en-US" dirty="0"/>
              <a:t> form stones.</a:t>
            </a:r>
          </a:p>
          <a:p>
            <a:pPr marL="0" indent="0" eaLnBrk="0" hangingPunct="0">
              <a:buNone/>
              <a:tabLst>
                <a:tab pos="360363" algn="l"/>
                <a:tab pos="720725" algn="l"/>
              </a:tabLst>
            </a:pPr>
            <a:r>
              <a:rPr lang="en-US" i="1" dirty="0" smtClean="0">
                <a:solidFill>
                  <a:srgbClr val="00CC00"/>
                </a:solidFill>
                <a:cs typeface="Times New Roman" pitchFamily="18" charset="0"/>
              </a:rPr>
              <a:t>5</a:t>
            </a:r>
            <a:r>
              <a:rPr lang="en-US" i="1" dirty="0">
                <a:solidFill>
                  <a:srgbClr val="00CC00"/>
                </a:solidFill>
                <a:cs typeface="Times New Roman" pitchFamily="18" charset="0"/>
              </a:rPr>
              <a:t>.	</a:t>
            </a:r>
            <a:r>
              <a:rPr lang="en-US" b="1" i="1" dirty="0">
                <a:solidFill>
                  <a:srgbClr val="00CC00"/>
                </a:solidFill>
                <a:cs typeface="Times New Roman" pitchFamily="18" charset="0"/>
              </a:rPr>
              <a:t>Drug induced stones </a:t>
            </a:r>
            <a:r>
              <a:rPr lang="en-US" b="1" i="1" dirty="0" smtClean="0">
                <a:solidFill>
                  <a:srgbClr val="00CC00"/>
                </a:solidFill>
                <a:cs typeface="Times New Roman" pitchFamily="18" charset="0"/>
              </a:rPr>
              <a:t>–</a:t>
            </a:r>
            <a:r>
              <a:rPr lang="en-US" dirty="0" smtClean="0">
                <a:cs typeface="Times New Roman" pitchFamily="18" charset="0"/>
              </a:rPr>
              <a:t>In </a:t>
            </a:r>
            <a:r>
              <a:rPr lang="en-US" dirty="0">
                <a:cs typeface="Times New Roman" pitchFamily="18" charset="0"/>
              </a:rPr>
              <a:t>rare cases, the long term use of magnesium </a:t>
            </a:r>
            <a:r>
              <a:rPr lang="en-US" dirty="0" err="1">
                <a:cs typeface="Times New Roman" pitchFamily="18" charset="0"/>
              </a:rPr>
              <a:t>trisilicate</a:t>
            </a:r>
            <a:r>
              <a:rPr lang="en-US" dirty="0">
                <a:cs typeface="Times New Roman" pitchFamily="18" charset="0"/>
              </a:rPr>
              <a:t> in the treatment of peptic ulcer has produced radio opaque silicon stones</a:t>
            </a:r>
            <a:r>
              <a:rPr lang="en-US" sz="2000" dirty="0">
                <a:latin typeface="Book Antiqua" pitchFamily="18" charset="0"/>
                <a:cs typeface="Times New Roman" pitchFamily="18" charset="0"/>
              </a:rPr>
              <a:t>.</a:t>
            </a:r>
            <a:r>
              <a:rPr lang="en-US" sz="1800" dirty="0"/>
              <a:t> </a:t>
            </a:r>
            <a:endParaRPr lang="en-US" dirty="0"/>
          </a:p>
          <a:p>
            <a:endParaRPr lang="en-US" dirty="0"/>
          </a:p>
        </p:txBody>
      </p:sp>
      <p:sp>
        <p:nvSpPr>
          <p:cNvPr id="4" name="Date Placeholder 3"/>
          <p:cNvSpPr>
            <a:spLocks noGrp="1"/>
          </p:cNvSpPr>
          <p:nvPr>
            <p:ph type="dt" sz="half" idx="10"/>
          </p:nvPr>
        </p:nvSpPr>
        <p:spPr/>
        <p:txBody>
          <a:bodyPr/>
          <a:lstStyle/>
          <a:p>
            <a:fld id="{3B9107C5-4DD0-4D9B-B167-2EBFA7E469C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55</a:t>
            </a:fld>
            <a:endParaRPr lang="en-US"/>
          </a:p>
        </p:txBody>
      </p:sp>
    </p:spTree>
    <p:extLst>
      <p:ext uri="{BB962C8B-B14F-4D97-AF65-F5344CB8AC3E}">
        <p14:creationId xmlns:p14="http://schemas.microsoft.com/office/powerpoint/2010/main" val="19240607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457200" indent="-457200" algn="just">
              <a:buFontTx/>
              <a:buAutoNum type="alphaUcPeriod" startAt="2"/>
              <a:tabLst>
                <a:tab pos="360363" algn="l"/>
                <a:tab pos="720725" algn="l"/>
              </a:tabLst>
            </a:pPr>
            <a:r>
              <a:rPr lang="en-US" sz="4000" b="1" u="sng" dirty="0">
                <a:solidFill>
                  <a:srgbClr val="00CC00"/>
                </a:solidFill>
                <a:latin typeface="Monotype Corsiva" pitchFamily="66" charset="0"/>
              </a:rPr>
              <a:t>PHYSICAL CHANGES IN THE URINE </a:t>
            </a:r>
            <a:r>
              <a:rPr lang="en-US" sz="4000" u="sng" dirty="0">
                <a:solidFill>
                  <a:srgbClr val="00CC00"/>
                </a:solidFill>
                <a:latin typeface="Monotype Corsiva" pitchFamily="66" charset="0"/>
              </a:rPr>
              <a:t>–</a:t>
            </a:r>
            <a:endParaRPr lang="en-US" sz="4000" u="sng" dirty="0">
              <a:solidFill>
                <a:srgbClr val="00CC00"/>
              </a:solidFill>
              <a:latin typeface="Monotype Corsiva" pitchFamily="66" charset="0"/>
              <a:cs typeface="Times New Roman" pitchFamily="18" charset="0"/>
            </a:endParaRPr>
          </a:p>
          <a:p>
            <a:pPr marL="457200" indent="-457200" algn="just" eaLnBrk="0" hangingPunct="0">
              <a:tabLst>
                <a:tab pos="360363" algn="l"/>
                <a:tab pos="720725" algn="l"/>
              </a:tabLst>
            </a:pPr>
            <a:r>
              <a:rPr lang="en-US" sz="1800" b="1" dirty="0"/>
              <a:t>	</a:t>
            </a:r>
            <a:r>
              <a:rPr lang="en-US" i="1" dirty="0">
                <a:solidFill>
                  <a:srgbClr val="FFFF66"/>
                </a:solidFill>
              </a:rPr>
              <a:t>1.</a:t>
            </a:r>
            <a:r>
              <a:rPr lang="en-US" i="1" dirty="0">
                <a:solidFill>
                  <a:srgbClr val="FF0000"/>
                </a:solidFill>
              </a:rPr>
              <a:t>	</a:t>
            </a:r>
            <a:r>
              <a:rPr lang="en-US" b="1" i="1" dirty="0">
                <a:solidFill>
                  <a:srgbClr val="FF0000"/>
                </a:solidFill>
              </a:rPr>
              <a:t>Urinary pH </a:t>
            </a:r>
            <a:r>
              <a:rPr lang="en-US" b="1" i="1" dirty="0"/>
              <a:t>-</a:t>
            </a:r>
            <a:r>
              <a:rPr lang="en-US" b="1" dirty="0"/>
              <a:t> </a:t>
            </a:r>
            <a:r>
              <a:rPr lang="en-US" dirty="0"/>
              <a:t>The mean urinary pH is 5.85. It is influenced by diet and medicines. If the urine becomes infected with urea splitting bacteria e.g. calcium phosphate.</a:t>
            </a:r>
          </a:p>
          <a:p>
            <a:pPr marL="457200" indent="-457200" algn="just" eaLnBrk="0" hangingPunct="0">
              <a:tabLst>
                <a:tab pos="360363" algn="l"/>
                <a:tab pos="720725" algn="l"/>
              </a:tabLst>
            </a:pPr>
            <a:endParaRPr lang="en-US" dirty="0">
              <a:cs typeface="Times New Roman" pitchFamily="18" charset="0"/>
            </a:endParaRPr>
          </a:p>
          <a:p>
            <a:pPr marL="457200" indent="-457200" algn="just" eaLnBrk="0" hangingPunct="0">
              <a:tabLst>
                <a:tab pos="360363" algn="l"/>
                <a:tab pos="720725" algn="l"/>
              </a:tabLst>
            </a:pPr>
            <a:r>
              <a:rPr lang="en-US" i="1" dirty="0">
                <a:solidFill>
                  <a:srgbClr val="FFFF66"/>
                </a:solidFill>
              </a:rPr>
              <a:t>	2.</a:t>
            </a:r>
            <a:r>
              <a:rPr lang="en-US" i="1" dirty="0">
                <a:solidFill>
                  <a:srgbClr val="FF0000"/>
                </a:solidFill>
              </a:rPr>
              <a:t>	</a:t>
            </a:r>
            <a:r>
              <a:rPr lang="en-US" b="1" i="1" dirty="0">
                <a:solidFill>
                  <a:srgbClr val="FF0000"/>
                </a:solidFill>
              </a:rPr>
              <a:t>Colloid content </a:t>
            </a:r>
            <a:r>
              <a:rPr lang="en-US" b="1" i="1" dirty="0"/>
              <a:t>-</a:t>
            </a:r>
            <a:r>
              <a:rPr lang="en-US" b="1" dirty="0"/>
              <a:t> </a:t>
            </a:r>
            <a:r>
              <a:rPr lang="en-US" dirty="0"/>
              <a:t>As mentioned above it has long been claimed that the colloids in the urine allow the crystalloids to be held in a </a:t>
            </a:r>
            <a:r>
              <a:rPr lang="en-US" dirty="0" err="1"/>
              <a:t>supersatured</a:t>
            </a:r>
            <a:r>
              <a:rPr lang="en-US" dirty="0"/>
              <a:t> state.</a:t>
            </a:r>
          </a:p>
          <a:p>
            <a:pPr marL="457200" indent="-457200" algn="just" eaLnBrk="0" hangingPunct="0">
              <a:tabLst>
                <a:tab pos="360363" algn="l"/>
                <a:tab pos="720725" algn="l"/>
              </a:tabLst>
            </a:pPr>
            <a:endParaRPr lang="en-US" dirty="0">
              <a:cs typeface="Times New Roman" pitchFamily="18" charset="0"/>
            </a:endParaRPr>
          </a:p>
          <a:p>
            <a:pPr marL="457200" indent="-457200" algn="just" eaLnBrk="0" hangingPunct="0">
              <a:tabLst>
                <a:tab pos="360363" algn="l"/>
                <a:tab pos="720725" algn="l"/>
              </a:tabLst>
            </a:pPr>
            <a:r>
              <a:rPr lang="en-US" dirty="0"/>
              <a:t>	</a:t>
            </a:r>
            <a:r>
              <a:rPr lang="en-US" i="1" dirty="0">
                <a:solidFill>
                  <a:srgbClr val="FFFF66"/>
                </a:solidFill>
              </a:rPr>
              <a:t>3.	</a:t>
            </a:r>
            <a:r>
              <a:rPr lang="en-US" b="1" i="1" dirty="0">
                <a:solidFill>
                  <a:srgbClr val="FF0000"/>
                </a:solidFill>
              </a:rPr>
              <a:t>Decreased concentration of crystalloids </a:t>
            </a:r>
            <a:r>
              <a:rPr lang="en-US" b="1" i="1" dirty="0">
                <a:solidFill>
                  <a:srgbClr val="FFFF66"/>
                </a:solidFill>
              </a:rPr>
              <a:t>-</a:t>
            </a:r>
            <a:r>
              <a:rPr lang="en-US" b="1" dirty="0"/>
              <a:t> </a:t>
            </a:r>
            <a:r>
              <a:rPr lang="en-US" dirty="0"/>
              <a:t>This may be due to low fluid intake, excessive water losses in </a:t>
            </a:r>
            <a:r>
              <a:rPr lang="en-US" dirty="0" err="1"/>
              <a:t>febric</a:t>
            </a:r>
            <a:r>
              <a:rPr lang="en-US" dirty="0"/>
              <a:t> disease and in hot climates, due to excessive perspiration or due to excessive water loss from vomiting and diarrhea.</a:t>
            </a:r>
          </a:p>
          <a:p>
            <a:pPr marL="457200" indent="-457200" algn="just" eaLnBrk="0" hangingPunct="0">
              <a:tabLst>
                <a:tab pos="360363" algn="l"/>
                <a:tab pos="720725" algn="l"/>
              </a:tabLst>
            </a:pPr>
            <a:endParaRPr lang="en-US" dirty="0">
              <a:cs typeface="Times New Roman" pitchFamily="18" charset="0"/>
            </a:endParaRPr>
          </a:p>
          <a:p>
            <a:pPr marL="457200" indent="-457200" eaLnBrk="0" hangingPunct="0">
              <a:tabLst>
                <a:tab pos="360363" algn="l"/>
                <a:tab pos="720725" algn="l"/>
              </a:tabLst>
            </a:pPr>
            <a:r>
              <a:rPr lang="en-US" b="1" i="1" dirty="0">
                <a:solidFill>
                  <a:srgbClr val="FFFF66"/>
                </a:solidFill>
                <a:latin typeface="Book Antiqua" pitchFamily="18" charset="0"/>
                <a:cs typeface="Times New Roman" pitchFamily="18" charset="0"/>
              </a:rPr>
              <a:t>       </a:t>
            </a:r>
            <a:r>
              <a:rPr lang="en-US" b="1" i="1" dirty="0">
                <a:solidFill>
                  <a:srgbClr val="FF0000"/>
                </a:solidFill>
                <a:latin typeface="Book Antiqua" pitchFamily="18" charset="0"/>
                <a:cs typeface="Times New Roman" pitchFamily="18" charset="0"/>
              </a:rPr>
              <a:t>4   Urinary magnesium calcium ratio </a:t>
            </a:r>
            <a:r>
              <a:rPr lang="en-US" b="1" i="1" dirty="0">
                <a:latin typeface="Book Antiqua" pitchFamily="18" charset="0"/>
                <a:cs typeface="Times New Roman" pitchFamily="18" charset="0"/>
              </a:rPr>
              <a:t>-</a:t>
            </a:r>
            <a:r>
              <a:rPr lang="en-US" b="1" dirty="0">
                <a:latin typeface="Book Antiqua" pitchFamily="18" charset="0"/>
                <a:cs typeface="Times New Roman" pitchFamily="18" charset="0"/>
              </a:rPr>
              <a:t> </a:t>
            </a:r>
            <a:r>
              <a:rPr lang="en-US" dirty="0">
                <a:latin typeface="Book Antiqua" pitchFamily="18" charset="0"/>
                <a:cs typeface="Times New Roman" pitchFamily="18" charset="0"/>
              </a:rPr>
              <a:t>This probably has notable influence on stone formation Acetazolamide (Diamox) causes hypocalcaemia and a decrease in the ratio</a:t>
            </a:r>
            <a:endParaRPr lang="en-US" dirty="0"/>
          </a:p>
        </p:txBody>
      </p:sp>
      <p:sp>
        <p:nvSpPr>
          <p:cNvPr id="4" name="Date Placeholder 3"/>
          <p:cNvSpPr>
            <a:spLocks noGrp="1"/>
          </p:cNvSpPr>
          <p:nvPr>
            <p:ph type="dt" sz="half" idx="10"/>
          </p:nvPr>
        </p:nvSpPr>
        <p:spPr/>
        <p:txBody>
          <a:bodyPr/>
          <a:lstStyle/>
          <a:p>
            <a:fld id="{AF192DA9-1AD8-4F55-8A84-92E204F64561}"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56</a:t>
            </a:fld>
            <a:endParaRPr lang="en-US"/>
          </a:p>
        </p:txBody>
      </p:sp>
    </p:spTree>
    <p:extLst>
      <p:ext uri="{BB962C8B-B14F-4D97-AF65-F5344CB8AC3E}">
        <p14:creationId xmlns:p14="http://schemas.microsoft.com/office/powerpoint/2010/main" val="14155248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b="1" u="sng" dirty="0">
                <a:solidFill>
                  <a:srgbClr val="00CC00"/>
                </a:solidFill>
                <a:latin typeface="Monotype Corsiva" pitchFamily="66" charset="0"/>
              </a:rPr>
              <a:t>LOCATION OF STONES IN KIDNEY</a:t>
            </a:r>
            <a:br>
              <a:rPr kumimoji="1" lang="en-US" b="1" u="sng" dirty="0">
                <a:solidFill>
                  <a:srgbClr val="00CC00"/>
                </a:solidFill>
                <a:latin typeface="Monotype Corsiva" pitchFamily="66" charset="0"/>
              </a:rPr>
            </a:br>
            <a:endParaRPr lang="en-US" dirty="0"/>
          </a:p>
        </p:txBody>
      </p:sp>
      <p:pic>
        <p:nvPicPr>
          <p:cNvPr id="4" name="Content Placeholder 3" descr="kidneyston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066800"/>
            <a:ext cx="5638800"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6A87C744-00C7-48B6-B58F-BAB64B8F997A}"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57</a:t>
            </a:fld>
            <a:endParaRPr lang="en-US"/>
          </a:p>
        </p:txBody>
      </p:sp>
    </p:spTree>
    <p:extLst>
      <p:ext uri="{BB962C8B-B14F-4D97-AF65-F5344CB8AC3E}">
        <p14:creationId xmlns:p14="http://schemas.microsoft.com/office/powerpoint/2010/main" val="189021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tabLst>
                <a:tab pos="360363" algn="l"/>
                <a:tab pos="720725" algn="l"/>
              </a:tabLst>
            </a:pPr>
            <a:r>
              <a:rPr lang="en-US" sz="4800" b="1" u="sng" dirty="0">
                <a:solidFill>
                  <a:srgbClr val="00CC00"/>
                </a:solidFill>
                <a:latin typeface="Monotype Corsiva" pitchFamily="66" charset="0"/>
              </a:rPr>
              <a:t>Types of renal calculi</a:t>
            </a:r>
          </a:p>
          <a:p>
            <a:pPr>
              <a:tabLst>
                <a:tab pos="360363" algn="l"/>
                <a:tab pos="720725" algn="l"/>
              </a:tabLst>
            </a:pPr>
            <a:r>
              <a:rPr lang="en-US" sz="1800" b="1" dirty="0"/>
              <a:t>        </a:t>
            </a:r>
            <a:endParaRPr lang="en-US" dirty="0"/>
          </a:p>
          <a:p>
            <a:pPr>
              <a:tabLst>
                <a:tab pos="360363" algn="l"/>
                <a:tab pos="720725" algn="l"/>
              </a:tabLst>
            </a:pPr>
            <a:r>
              <a:rPr lang="en-US" dirty="0"/>
              <a:t>	</a:t>
            </a:r>
            <a:r>
              <a:rPr lang="en-US" b="1" i="1" dirty="0">
                <a:solidFill>
                  <a:srgbClr val="FF0000"/>
                </a:solidFill>
              </a:rPr>
              <a:t>Primary Stones</a:t>
            </a:r>
            <a:r>
              <a:rPr lang="en-US" dirty="0">
                <a:solidFill>
                  <a:srgbClr val="FF0000"/>
                </a:solidFill>
              </a:rPr>
              <a:t> </a:t>
            </a:r>
          </a:p>
          <a:p>
            <a:pPr>
              <a:tabLst>
                <a:tab pos="360363" algn="l"/>
                <a:tab pos="720725" algn="l"/>
              </a:tabLst>
            </a:pPr>
            <a:r>
              <a:rPr lang="en-US" dirty="0"/>
              <a:t>             Are those which appear in apparently healthy urinary tract without any antecedent inflammation. These stones are usually formed in acid urine. </a:t>
            </a:r>
          </a:p>
          <a:p>
            <a:pPr>
              <a:tabLst>
                <a:tab pos="360363" algn="l"/>
                <a:tab pos="720725" algn="l"/>
              </a:tabLst>
            </a:pPr>
            <a:r>
              <a:rPr lang="en-US" dirty="0"/>
              <a:t>           Usually consist of calcium oxalate uric acid, urates, </a:t>
            </a:r>
            <a:r>
              <a:rPr lang="en-US" dirty="0" err="1"/>
              <a:t>Cystine</a:t>
            </a:r>
            <a:r>
              <a:rPr lang="en-US" dirty="0"/>
              <a:t>, xanthine or calcium carbonate.</a:t>
            </a:r>
          </a:p>
          <a:p>
            <a:pPr>
              <a:tabLst>
                <a:tab pos="360363" algn="l"/>
                <a:tab pos="720725" algn="l"/>
              </a:tabLst>
            </a:pPr>
            <a:endParaRPr lang="en-US" dirty="0">
              <a:cs typeface="Times New Roman" pitchFamily="18" charset="0"/>
            </a:endParaRPr>
          </a:p>
          <a:p>
            <a:pPr eaLnBrk="0" hangingPunct="0">
              <a:tabLst>
                <a:tab pos="360363" algn="l"/>
                <a:tab pos="720725" algn="l"/>
              </a:tabLst>
            </a:pPr>
            <a:r>
              <a:rPr lang="en-US" dirty="0">
                <a:latin typeface="Book Antiqua" pitchFamily="18" charset="0"/>
                <a:cs typeface="Times New Roman" pitchFamily="18" charset="0"/>
              </a:rPr>
              <a:t>	</a:t>
            </a:r>
            <a:r>
              <a:rPr lang="en-US" b="1" i="1" dirty="0">
                <a:solidFill>
                  <a:srgbClr val="FF0000"/>
                </a:solidFill>
                <a:latin typeface="Book Antiqua" pitchFamily="18" charset="0"/>
                <a:cs typeface="Times New Roman" pitchFamily="18" charset="0"/>
              </a:rPr>
              <a:t>Secondary Stones</a:t>
            </a:r>
            <a:r>
              <a:rPr lang="en-US" b="1" dirty="0">
                <a:solidFill>
                  <a:srgbClr val="FF0000"/>
                </a:solidFill>
                <a:latin typeface="Book Antiqua" pitchFamily="18" charset="0"/>
                <a:cs typeface="Times New Roman" pitchFamily="18" charset="0"/>
              </a:rPr>
              <a:t>  </a:t>
            </a:r>
          </a:p>
          <a:p>
            <a:pPr eaLnBrk="0" hangingPunct="0">
              <a:tabLst>
                <a:tab pos="360363" algn="l"/>
                <a:tab pos="720725" algn="l"/>
              </a:tabLst>
            </a:pPr>
            <a:r>
              <a:rPr lang="en-US" b="1" dirty="0">
                <a:latin typeface="Book Antiqua" pitchFamily="18" charset="0"/>
                <a:cs typeface="Times New Roman" pitchFamily="18" charset="0"/>
              </a:rPr>
              <a:t>         </a:t>
            </a:r>
            <a:r>
              <a:rPr lang="en-US" dirty="0">
                <a:latin typeface="Book Antiqua" pitchFamily="18" charset="0"/>
                <a:cs typeface="Times New Roman" pitchFamily="18" charset="0"/>
              </a:rPr>
              <a:t>Are usually formed as the result of inflammation. The urine is usually alkaline as urea splitting organism are most often the causative organisms. </a:t>
            </a:r>
          </a:p>
          <a:p>
            <a:pPr eaLnBrk="0" hangingPunct="0">
              <a:tabLst>
                <a:tab pos="360363" algn="l"/>
                <a:tab pos="720725" algn="l"/>
              </a:tabLst>
            </a:pPr>
            <a:r>
              <a:rPr lang="en-US" dirty="0">
                <a:latin typeface="Book Antiqua" pitchFamily="18" charset="0"/>
                <a:cs typeface="Times New Roman" pitchFamily="18" charset="0"/>
              </a:rPr>
              <a:t>          Secondary stones are mostly composed of calcium</a:t>
            </a:r>
          </a:p>
          <a:p>
            <a:pPr eaLnBrk="0" hangingPunct="0">
              <a:tabLst>
                <a:tab pos="360363" algn="l"/>
                <a:tab pos="720725" algn="l"/>
              </a:tabLst>
            </a:pPr>
            <a:r>
              <a:rPr lang="en-US" dirty="0">
                <a:latin typeface="Book Antiqua" pitchFamily="18" charset="0"/>
                <a:cs typeface="Times New Roman" pitchFamily="18" charset="0"/>
              </a:rPr>
              <a:t>                  </a:t>
            </a:r>
            <a:r>
              <a:rPr lang="en-US" dirty="0">
                <a:solidFill>
                  <a:srgbClr val="00CC00"/>
                </a:solidFill>
                <a:latin typeface="Book Antiqua" pitchFamily="18" charset="0"/>
                <a:cs typeface="Times New Roman" pitchFamily="18" charset="0"/>
              </a:rPr>
              <a:t>Ammonium-magnesium phosphate   </a:t>
            </a:r>
          </a:p>
          <a:p>
            <a:pPr marL="0" indent="0" eaLnBrk="0" hangingPunct="0">
              <a:buNone/>
              <a:tabLst>
                <a:tab pos="360363" algn="l"/>
                <a:tab pos="720725" algn="l"/>
              </a:tabLst>
            </a:pPr>
            <a:r>
              <a:rPr lang="en-US" dirty="0">
                <a:solidFill>
                  <a:srgbClr val="00CC00"/>
                </a:solidFill>
                <a:latin typeface="Book Antiqua" pitchFamily="18" charset="0"/>
                <a:cs typeface="Times New Roman" pitchFamily="18" charset="0"/>
              </a:rPr>
              <a:t>           (the so-called triple phosphates).</a:t>
            </a:r>
            <a:r>
              <a:rPr lang="en-US" dirty="0">
                <a:solidFill>
                  <a:srgbClr val="00CC00"/>
                </a:solidFill>
              </a:rPr>
              <a:t> </a:t>
            </a:r>
          </a:p>
          <a:p>
            <a:pPr marL="0" indent="0">
              <a:buNone/>
            </a:pPr>
            <a:endParaRPr lang="en-US" dirty="0"/>
          </a:p>
        </p:txBody>
      </p:sp>
      <p:sp>
        <p:nvSpPr>
          <p:cNvPr id="4" name="Date Placeholder 3"/>
          <p:cNvSpPr>
            <a:spLocks noGrp="1"/>
          </p:cNvSpPr>
          <p:nvPr>
            <p:ph type="dt" sz="half" idx="10"/>
          </p:nvPr>
        </p:nvSpPr>
        <p:spPr/>
        <p:txBody>
          <a:bodyPr/>
          <a:lstStyle/>
          <a:p>
            <a:fld id="{EE80B4C2-D59A-4D46-A227-4341415B5293}"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58</a:t>
            </a:fld>
            <a:endParaRPr lang="en-US"/>
          </a:p>
        </p:txBody>
      </p:sp>
    </p:spTree>
    <p:extLst>
      <p:ext uri="{BB962C8B-B14F-4D97-AF65-F5344CB8AC3E}">
        <p14:creationId xmlns:p14="http://schemas.microsoft.com/office/powerpoint/2010/main" val="6818545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00"/>
                </a:solidFill>
                <a:latin typeface="Monotype Corsiva" pitchFamily="66" charset="0"/>
              </a:rPr>
              <a:t>PRIMARY STONES</a:t>
            </a:r>
            <a:endParaRPr lang="en-US" dirty="0"/>
          </a:p>
        </p:txBody>
      </p:sp>
      <p:sp>
        <p:nvSpPr>
          <p:cNvPr id="3" name="Content Placeholder 2"/>
          <p:cNvSpPr>
            <a:spLocks noGrp="1"/>
          </p:cNvSpPr>
          <p:nvPr>
            <p:ph idx="1"/>
          </p:nvPr>
        </p:nvSpPr>
        <p:spPr/>
        <p:txBody>
          <a:bodyPr>
            <a:normAutofit fontScale="47500" lnSpcReduction="20000"/>
          </a:bodyPr>
          <a:lstStyle/>
          <a:p>
            <a:pPr algn="just" eaLnBrk="0" hangingPunct="0">
              <a:tabLst>
                <a:tab pos="360363" algn="l"/>
                <a:tab pos="720725" algn="l"/>
              </a:tabLst>
            </a:pPr>
            <a:r>
              <a:rPr lang="en-US" i="1" dirty="0">
                <a:solidFill>
                  <a:srgbClr val="FF0000"/>
                </a:solidFill>
              </a:rPr>
              <a:t>1.	</a:t>
            </a:r>
            <a:r>
              <a:rPr lang="en-US" b="1" i="1" dirty="0">
                <a:solidFill>
                  <a:srgbClr val="FF0000"/>
                </a:solidFill>
              </a:rPr>
              <a:t>Oxalate calculus (calcium oxalate)</a:t>
            </a:r>
            <a:r>
              <a:rPr lang="en-US" b="1" dirty="0">
                <a:solidFill>
                  <a:srgbClr val="FF0000"/>
                </a:solidFill>
              </a:rPr>
              <a:t> </a:t>
            </a:r>
            <a:r>
              <a:rPr lang="en-US" b="1" dirty="0"/>
              <a:t>- </a:t>
            </a:r>
            <a:r>
              <a:rPr lang="en-US" dirty="0"/>
              <a:t>This type of stone is usually single and it extremely hard. It is dark in color due to staining with altered blood precipitated on its surface.</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t>	</a:t>
            </a:r>
            <a:r>
              <a:rPr lang="en-US" i="1" dirty="0">
                <a:solidFill>
                  <a:srgbClr val="FF0000"/>
                </a:solidFill>
              </a:rPr>
              <a:t>2.	</a:t>
            </a:r>
            <a:r>
              <a:rPr lang="en-US" b="1" i="1" dirty="0">
                <a:solidFill>
                  <a:srgbClr val="FF0000"/>
                </a:solidFill>
              </a:rPr>
              <a:t>Uric acid and urate calculi -</a:t>
            </a:r>
            <a:r>
              <a:rPr lang="en-US" b="1" dirty="0">
                <a:solidFill>
                  <a:srgbClr val="FF0000"/>
                </a:solidFill>
              </a:rPr>
              <a:t> </a:t>
            </a:r>
            <a:r>
              <a:rPr lang="en-US" dirty="0"/>
              <a:t>Pure uric acid calculi are rate and are not visible in X-ray (not radio opaque). These stones usually occur in multiples and so are typically faceted. The stones are of moderate hardness. </a:t>
            </a:r>
            <a:endParaRPr lang="en-US" dirty="0">
              <a:cs typeface="Times New Roman" pitchFamily="18" charset="0"/>
            </a:endParaRPr>
          </a:p>
          <a:p>
            <a:pPr algn="just" eaLnBrk="0" hangingPunct="0">
              <a:tabLst>
                <a:tab pos="360363" algn="l"/>
                <a:tab pos="720725" algn="l"/>
              </a:tabLst>
            </a:pPr>
            <a:r>
              <a:rPr lang="en-US" dirty="0"/>
              <a:t>		In children, stones of ammonium and sodium urate are sometimes found. These stoneware yellow, soft and friable.</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t>	</a:t>
            </a:r>
            <a:r>
              <a:rPr lang="en-US" i="1" dirty="0">
                <a:solidFill>
                  <a:srgbClr val="FFFF66"/>
                </a:solidFill>
              </a:rPr>
              <a:t>3.	</a:t>
            </a:r>
            <a:r>
              <a:rPr lang="en-US" b="1" i="1" dirty="0" err="1">
                <a:solidFill>
                  <a:srgbClr val="FF0000"/>
                </a:solidFill>
              </a:rPr>
              <a:t>Cystine</a:t>
            </a:r>
            <a:r>
              <a:rPr lang="en-US" b="1" i="1" dirty="0">
                <a:solidFill>
                  <a:srgbClr val="FF0000"/>
                </a:solidFill>
              </a:rPr>
              <a:t> calculi </a:t>
            </a:r>
            <a:r>
              <a:rPr lang="en-US" b="1" i="1" dirty="0">
                <a:solidFill>
                  <a:srgbClr val="FFFF66"/>
                </a:solidFill>
              </a:rPr>
              <a:t>-</a:t>
            </a:r>
            <a:r>
              <a:rPr lang="en-US" b="1" dirty="0"/>
              <a:t> </a:t>
            </a:r>
            <a:r>
              <a:rPr lang="en-US" dirty="0"/>
              <a:t>These stones usually appear in patients with </a:t>
            </a:r>
            <a:r>
              <a:rPr lang="en-US" dirty="0" err="1"/>
              <a:t>cystinuria</a:t>
            </a:r>
            <a:r>
              <a:rPr lang="en-US" dirty="0"/>
              <a:t> </a:t>
            </a:r>
            <a:r>
              <a:rPr lang="en-US" dirty="0" err="1"/>
              <a:t>Cystinuria</a:t>
            </a:r>
            <a:r>
              <a:rPr lang="en-US" dirty="0"/>
              <a:t> sometimes occurs in young girls. </a:t>
            </a:r>
            <a:r>
              <a:rPr lang="en-US" dirty="0" err="1"/>
              <a:t>Cystine</a:t>
            </a:r>
            <a:r>
              <a:rPr lang="en-US" dirty="0"/>
              <a:t> is an </a:t>
            </a:r>
            <a:r>
              <a:rPr lang="en-US" dirty="0" err="1"/>
              <a:t>aminoacid</a:t>
            </a:r>
            <a:r>
              <a:rPr lang="en-US" dirty="0"/>
              <a:t> rich in </a:t>
            </a:r>
            <a:r>
              <a:rPr lang="en-US" dirty="0" err="1"/>
              <a:t>sulphur</a:t>
            </a:r>
            <a:r>
              <a:rPr lang="en-US" dirty="0"/>
              <a:t>. </a:t>
            </a:r>
            <a:r>
              <a:rPr lang="en-US" dirty="0" err="1"/>
              <a:t>Cystine</a:t>
            </a:r>
            <a:r>
              <a:rPr lang="en-US" dirty="0"/>
              <a:t> calculi usually occur in multiple are soft and yellow or pink in color.</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t>	</a:t>
            </a:r>
            <a:r>
              <a:rPr lang="en-US" i="1" dirty="0">
                <a:solidFill>
                  <a:srgbClr val="FF0000"/>
                </a:solidFill>
              </a:rPr>
              <a:t>4.	</a:t>
            </a:r>
            <a:r>
              <a:rPr lang="en-US" b="1" i="1" dirty="0">
                <a:solidFill>
                  <a:srgbClr val="FF0000"/>
                </a:solidFill>
              </a:rPr>
              <a:t>Xanthine calculi -</a:t>
            </a:r>
            <a:r>
              <a:rPr lang="en-US" b="1" dirty="0">
                <a:solidFill>
                  <a:srgbClr val="FF0000"/>
                </a:solidFill>
              </a:rPr>
              <a:t> </a:t>
            </a:r>
            <a:r>
              <a:rPr lang="en-US" dirty="0"/>
              <a:t>These are extremely rate smooth round and brick red in </a:t>
            </a:r>
            <a:r>
              <a:rPr lang="en-US" dirty="0" err="1"/>
              <a:t>colour</a:t>
            </a:r>
            <a:r>
              <a:rPr lang="en-US" dirty="0"/>
              <a:t>.</a:t>
            </a:r>
          </a:p>
          <a:p>
            <a:pPr algn="just" eaLnBrk="0" hangingPunct="0">
              <a:tabLst>
                <a:tab pos="360363" algn="l"/>
                <a:tab pos="720725" algn="l"/>
              </a:tabLst>
            </a:pPr>
            <a:endParaRPr lang="en-US" dirty="0">
              <a:cs typeface="Times New Roman" pitchFamily="18" charset="0"/>
            </a:endParaRPr>
          </a:p>
          <a:p>
            <a:pPr eaLnBrk="0" hangingPunct="0">
              <a:tabLst>
                <a:tab pos="360363" algn="l"/>
                <a:tab pos="720725" algn="l"/>
              </a:tabLst>
            </a:pPr>
            <a:r>
              <a:rPr lang="en-US" i="1" dirty="0">
                <a:solidFill>
                  <a:srgbClr val="FF0000"/>
                </a:solidFill>
                <a:latin typeface="Book Antiqua" pitchFamily="18" charset="0"/>
                <a:cs typeface="Times New Roman" pitchFamily="18" charset="0"/>
              </a:rPr>
              <a:t>	5.	</a:t>
            </a:r>
            <a:r>
              <a:rPr lang="en-US" b="1" i="1" dirty="0">
                <a:solidFill>
                  <a:srgbClr val="FF0000"/>
                </a:solidFill>
                <a:latin typeface="Book Antiqua" pitchFamily="18" charset="0"/>
                <a:cs typeface="Times New Roman" pitchFamily="18" charset="0"/>
              </a:rPr>
              <a:t>Indigo calculi</a:t>
            </a:r>
            <a:r>
              <a:rPr lang="en-US" b="1" dirty="0">
                <a:solidFill>
                  <a:srgbClr val="FF0000"/>
                </a:solidFill>
                <a:latin typeface="Book Antiqua" pitchFamily="18" charset="0"/>
                <a:cs typeface="Times New Roman" pitchFamily="18" charset="0"/>
              </a:rPr>
              <a:t> - </a:t>
            </a:r>
            <a:endParaRPr lang="en-US" dirty="0">
              <a:solidFill>
                <a:srgbClr val="FF0000"/>
              </a:solidFill>
            </a:endParaRPr>
          </a:p>
          <a:p>
            <a:pPr marL="0" indent="0">
              <a:buNone/>
            </a:pPr>
            <a:endParaRPr lang="en-US" dirty="0"/>
          </a:p>
        </p:txBody>
      </p:sp>
      <p:sp>
        <p:nvSpPr>
          <p:cNvPr id="4" name="Date Placeholder 3"/>
          <p:cNvSpPr>
            <a:spLocks noGrp="1"/>
          </p:cNvSpPr>
          <p:nvPr>
            <p:ph type="dt" sz="half" idx="10"/>
          </p:nvPr>
        </p:nvSpPr>
        <p:spPr/>
        <p:txBody>
          <a:bodyPr/>
          <a:lstStyle/>
          <a:p>
            <a:fld id="{3CF3DFE7-AE22-442B-BF10-305842FDA496}"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59</a:t>
            </a:fld>
            <a:endParaRPr lang="en-US"/>
          </a:p>
        </p:txBody>
      </p:sp>
    </p:spTree>
    <p:extLst>
      <p:ext uri="{BB962C8B-B14F-4D97-AF65-F5344CB8AC3E}">
        <p14:creationId xmlns:p14="http://schemas.microsoft.com/office/powerpoint/2010/main" val="324392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Within the tubule, some of these </a:t>
            </a:r>
            <a:r>
              <a:rPr lang="en-US" dirty="0" smtClean="0"/>
              <a:t>substances are </a:t>
            </a:r>
            <a:r>
              <a:rPr lang="en-US" dirty="0"/>
              <a:t>selectively reabsorbed into the blood. Others are </a:t>
            </a:r>
            <a:r>
              <a:rPr lang="en-US" dirty="0" smtClean="0"/>
              <a:t>secreted from </a:t>
            </a:r>
            <a:r>
              <a:rPr lang="en-US" dirty="0"/>
              <a:t>the blood into the filtrate as it travels down </a:t>
            </a:r>
            <a:r>
              <a:rPr lang="en-US" dirty="0" smtClean="0"/>
              <a:t>the tubule</a:t>
            </a:r>
            <a:r>
              <a:rPr lang="en-US" dirty="0"/>
              <a:t>. </a:t>
            </a:r>
            <a:endParaRPr lang="en-US" dirty="0" smtClean="0"/>
          </a:p>
          <a:p>
            <a:pPr>
              <a:buFont typeface="Wingdings" panose="05000000000000000000" pitchFamily="2" charset="2"/>
              <a:buChar char="Ø"/>
            </a:pPr>
            <a:r>
              <a:rPr lang="en-US" dirty="0" smtClean="0"/>
              <a:t>Some </a:t>
            </a:r>
            <a:r>
              <a:rPr lang="en-US" dirty="0"/>
              <a:t>substances, such as glucose, are completely </a:t>
            </a:r>
            <a:r>
              <a:rPr lang="en-US" dirty="0" smtClean="0"/>
              <a:t>reabsorbed in </a:t>
            </a:r>
            <a:r>
              <a:rPr lang="en-US" dirty="0"/>
              <a:t>the tubule and normally do not appear in the </a:t>
            </a:r>
            <a:r>
              <a:rPr lang="en-US" dirty="0" smtClean="0"/>
              <a:t>urine.</a:t>
            </a:r>
          </a:p>
          <a:p>
            <a:pPr>
              <a:buFont typeface="Wingdings" panose="05000000000000000000" pitchFamily="2" charset="2"/>
              <a:buChar char="Ø"/>
            </a:pPr>
            <a:r>
              <a:rPr lang="en-US" dirty="0" smtClean="0"/>
              <a:t>Glucose</a:t>
            </a:r>
            <a:r>
              <a:rPr lang="en-US" dirty="0"/>
              <a:t>, however, appears in the urine (glycosuria) if the </a:t>
            </a:r>
            <a:r>
              <a:rPr lang="en-US" dirty="0" smtClean="0"/>
              <a:t>amount of </a:t>
            </a:r>
            <a:r>
              <a:rPr lang="en-US" dirty="0"/>
              <a:t>glucose in the blood and glomerular filtrate exceeds </a:t>
            </a:r>
            <a:r>
              <a:rPr lang="en-US" dirty="0" smtClean="0"/>
              <a:t>the amount </a:t>
            </a:r>
            <a:r>
              <a:rPr lang="en-US" dirty="0"/>
              <a:t>that the tubules are able to reabsorb</a:t>
            </a:r>
          </a:p>
        </p:txBody>
      </p:sp>
      <p:sp>
        <p:nvSpPr>
          <p:cNvPr id="4" name="Date Placeholder 3"/>
          <p:cNvSpPr>
            <a:spLocks noGrp="1"/>
          </p:cNvSpPr>
          <p:nvPr>
            <p:ph type="dt" sz="half" idx="10"/>
          </p:nvPr>
        </p:nvSpPr>
        <p:spPr/>
        <p:txBody>
          <a:bodyPr/>
          <a:lstStyle/>
          <a:p>
            <a:fld id="{35B03299-53B6-4103-8F81-85D9D12D636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a:t>
            </a:fld>
            <a:endParaRPr lang="en-US"/>
          </a:p>
        </p:txBody>
      </p:sp>
    </p:spTree>
    <p:extLst>
      <p:ext uri="{BB962C8B-B14F-4D97-AF65-F5344CB8AC3E}">
        <p14:creationId xmlns:p14="http://schemas.microsoft.com/office/powerpoint/2010/main" val="26853491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CC00"/>
                </a:solidFill>
                <a:latin typeface="Monotype Corsiva" pitchFamily="66" charset="0"/>
              </a:rPr>
              <a:t>SECONDRY STONES</a:t>
            </a:r>
            <a:br>
              <a:rPr lang="en-US" b="1" dirty="0">
                <a:solidFill>
                  <a:srgbClr val="00CC00"/>
                </a:solidFill>
                <a:latin typeface="Monotype Corsiva" pitchFamily="66" charset="0"/>
              </a:rPr>
            </a:br>
            <a:endParaRPr lang="en-US" dirty="0"/>
          </a:p>
        </p:txBody>
      </p:sp>
      <p:sp>
        <p:nvSpPr>
          <p:cNvPr id="3" name="Content Placeholder 2"/>
          <p:cNvSpPr>
            <a:spLocks noGrp="1"/>
          </p:cNvSpPr>
          <p:nvPr>
            <p:ph idx="1"/>
          </p:nvPr>
        </p:nvSpPr>
        <p:spPr/>
        <p:txBody>
          <a:bodyPr>
            <a:normAutofit fontScale="92500"/>
          </a:bodyPr>
          <a:lstStyle/>
          <a:p>
            <a:pPr marL="0" indent="0" algn="just" eaLnBrk="0" hangingPunct="0">
              <a:buNone/>
              <a:tabLst>
                <a:tab pos="360363" algn="l"/>
                <a:tab pos="720725" algn="l"/>
              </a:tabLst>
            </a:pPr>
            <a:r>
              <a:rPr lang="en-US" sz="2800" i="1" dirty="0">
                <a:solidFill>
                  <a:srgbClr val="FFFF66"/>
                </a:solidFill>
              </a:rPr>
              <a:t>1.</a:t>
            </a:r>
            <a:r>
              <a:rPr lang="en-US" sz="2800" i="1" dirty="0">
                <a:solidFill>
                  <a:srgbClr val="FF0000"/>
                </a:solidFill>
              </a:rPr>
              <a:t>	</a:t>
            </a:r>
            <a:r>
              <a:rPr lang="en-US" sz="2800" b="1" i="1" dirty="0">
                <a:solidFill>
                  <a:srgbClr val="FF0000"/>
                </a:solidFill>
              </a:rPr>
              <a:t>Phosphate calculus </a:t>
            </a:r>
            <a:r>
              <a:rPr lang="en-US" sz="2800" b="1" i="1" dirty="0" smtClean="0">
                <a:solidFill>
                  <a:srgbClr val="FF0000"/>
                </a:solidFill>
              </a:rPr>
              <a:t>–</a:t>
            </a:r>
            <a:r>
              <a:rPr lang="en-US" dirty="0" smtClean="0"/>
              <a:t>Majority </a:t>
            </a:r>
            <a:r>
              <a:rPr lang="en-US" dirty="0"/>
              <a:t>of these stones are composed of calcium phosphate, though few are composed of ammonium magnesium phosphate </a:t>
            </a:r>
            <a:r>
              <a:rPr lang="en-US" b="1" i="1" dirty="0">
                <a:solidFill>
                  <a:srgbClr val="00CC00"/>
                </a:solidFill>
              </a:rPr>
              <a:t>'triple</a:t>
            </a:r>
            <a:r>
              <a:rPr lang="en-US" dirty="0"/>
              <a:t> </a:t>
            </a:r>
            <a:r>
              <a:rPr lang="en-US" b="1" i="1" dirty="0">
                <a:solidFill>
                  <a:srgbClr val="00CC00"/>
                </a:solidFill>
              </a:rPr>
              <a:t>phosphate</a:t>
            </a:r>
            <a:r>
              <a:rPr lang="en-US" b="1" i="1" dirty="0"/>
              <a:t>'</a:t>
            </a:r>
            <a:r>
              <a:rPr lang="en-US" dirty="0"/>
              <a:t> smooth, soft and friable. </a:t>
            </a:r>
          </a:p>
          <a:p>
            <a:pPr marL="0" indent="0" algn="just" eaLnBrk="0" hangingPunct="0">
              <a:buNone/>
              <a:tabLst>
                <a:tab pos="360363" algn="l"/>
                <a:tab pos="720725" algn="l"/>
              </a:tabLst>
            </a:pPr>
            <a:r>
              <a:rPr lang="en-US" sz="2800" i="1" dirty="0" smtClean="0"/>
              <a:t>                   </a:t>
            </a:r>
            <a:r>
              <a:rPr lang="en-US" sz="2800" i="1" dirty="0">
                <a:solidFill>
                  <a:srgbClr val="00CC00"/>
                </a:solidFill>
              </a:rPr>
              <a:t>It is usually dirty white in </a:t>
            </a:r>
            <a:r>
              <a:rPr lang="en-US" sz="2800" i="1" dirty="0" err="1">
                <a:solidFill>
                  <a:srgbClr val="00CC00"/>
                </a:solidFill>
              </a:rPr>
              <a:t>colour</a:t>
            </a:r>
            <a:r>
              <a:rPr lang="en-US" dirty="0">
                <a:solidFill>
                  <a:srgbClr val="00CC00"/>
                </a:solidFill>
              </a:rPr>
              <a:t>.  </a:t>
            </a:r>
          </a:p>
          <a:p>
            <a:pPr algn="just" eaLnBrk="0" hangingPunct="0">
              <a:tabLst>
                <a:tab pos="360363" algn="l"/>
                <a:tab pos="720725" algn="l"/>
              </a:tabLst>
            </a:pPr>
            <a:endParaRPr lang="en-US" dirty="0">
              <a:solidFill>
                <a:srgbClr val="00CC00"/>
              </a:solidFill>
            </a:endParaRPr>
          </a:p>
          <a:p>
            <a:pPr marL="0" indent="0" algn="just" eaLnBrk="0" hangingPunct="0">
              <a:buNone/>
              <a:tabLst>
                <a:tab pos="360363" algn="l"/>
                <a:tab pos="720725" algn="l"/>
              </a:tabLst>
            </a:pPr>
            <a:r>
              <a:rPr lang="en-US" dirty="0" smtClean="0"/>
              <a:t>This </a:t>
            </a:r>
            <a:r>
              <a:rPr lang="en-US" dirty="0"/>
              <a:t>type of calculus usually occurs in infected urine. Urine is often alkaline. Such stone enlarges rapidly and gradually fills up pelvic.</a:t>
            </a:r>
          </a:p>
          <a:p>
            <a:endParaRPr lang="en-US" dirty="0"/>
          </a:p>
        </p:txBody>
      </p:sp>
      <p:sp>
        <p:nvSpPr>
          <p:cNvPr id="4" name="Date Placeholder 3"/>
          <p:cNvSpPr>
            <a:spLocks noGrp="1"/>
          </p:cNvSpPr>
          <p:nvPr>
            <p:ph type="dt" sz="half" idx="10"/>
          </p:nvPr>
        </p:nvSpPr>
        <p:spPr/>
        <p:txBody>
          <a:bodyPr/>
          <a:lstStyle/>
          <a:p>
            <a:fld id="{3006FB75-0544-41C5-86E8-E312BB16D1CE}"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60</a:t>
            </a:fld>
            <a:endParaRPr lang="en-US"/>
          </a:p>
        </p:txBody>
      </p:sp>
    </p:spTree>
    <p:extLst>
      <p:ext uri="{BB962C8B-B14F-4D97-AF65-F5344CB8AC3E}">
        <p14:creationId xmlns:p14="http://schemas.microsoft.com/office/powerpoint/2010/main" val="1680073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tabLst>
                <a:tab pos="360363" algn="l"/>
                <a:tab pos="720725" algn="l"/>
              </a:tabLst>
            </a:pPr>
            <a:r>
              <a:rPr lang="en-US" sz="4800" b="1" dirty="0">
                <a:solidFill>
                  <a:srgbClr val="00CC00"/>
                </a:solidFill>
                <a:latin typeface="Monotype Corsiva" pitchFamily="66" charset="0"/>
              </a:rPr>
              <a:t>EFFECTS OF STONE</a:t>
            </a:r>
            <a:endParaRPr lang="en-US" sz="4800" dirty="0">
              <a:solidFill>
                <a:srgbClr val="00CC00"/>
              </a:solidFill>
              <a:latin typeface="Monotype Corsiva" pitchFamily="66" charset="0"/>
              <a:cs typeface="Times New Roman" pitchFamily="18" charset="0"/>
            </a:endParaRPr>
          </a:p>
          <a:p>
            <a:pPr algn="just" eaLnBrk="0" hangingPunct="0">
              <a:tabLst>
                <a:tab pos="360363" algn="l"/>
                <a:tab pos="720725" algn="l"/>
              </a:tabLst>
            </a:pPr>
            <a:r>
              <a:rPr lang="en-US" sz="2000" b="1" dirty="0"/>
              <a:t>	                           </a:t>
            </a:r>
            <a:r>
              <a:rPr lang="en-US" sz="3600" dirty="0"/>
              <a:t>The size and position of the stone usually govern the development of  secondary pathologic changes in the urinary trace.</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solidFill>
                  <a:srgbClr val="FF0000"/>
                </a:solidFill>
              </a:rPr>
              <a:t>	</a:t>
            </a:r>
            <a:r>
              <a:rPr lang="en-US" sz="4400" i="1" dirty="0">
                <a:solidFill>
                  <a:srgbClr val="FF0000"/>
                </a:solidFill>
              </a:rPr>
              <a:t>A.	</a:t>
            </a:r>
            <a:r>
              <a:rPr lang="en-US" sz="4400" b="1" i="1" dirty="0">
                <a:solidFill>
                  <a:srgbClr val="FF0000"/>
                </a:solidFill>
              </a:rPr>
              <a:t>SAME KIDNEY –</a:t>
            </a:r>
          </a:p>
          <a:p>
            <a:pPr algn="just" eaLnBrk="0" hangingPunct="0">
              <a:tabLst>
                <a:tab pos="360363" algn="l"/>
                <a:tab pos="720725" algn="l"/>
              </a:tabLst>
            </a:pPr>
            <a:endParaRPr lang="en-US" sz="4400" dirty="0">
              <a:cs typeface="Times New Roman" pitchFamily="18" charset="0"/>
            </a:endParaRPr>
          </a:p>
          <a:p>
            <a:pPr eaLnBrk="0" hangingPunct="0">
              <a:tabLst>
                <a:tab pos="360363" algn="l"/>
                <a:tab pos="720725" algn="l"/>
              </a:tabLst>
            </a:pPr>
            <a:r>
              <a:rPr lang="en-US" dirty="0">
                <a:latin typeface="Book Antiqua" pitchFamily="18" charset="0"/>
                <a:cs typeface="Times New Roman" pitchFamily="18" charset="0"/>
              </a:rPr>
              <a:t>            1.    </a:t>
            </a:r>
            <a:r>
              <a:rPr lang="en-US" b="1" dirty="0">
                <a:latin typeface="Book Antiqua" pitchFamily="18" charset="0"/>
                <a:cs typeface="Times New Roman" pitchFamily="18" charset="0"/>
              </a:rPr>
              <a:t>Obstruction </a:t>
            </a:r>
          </a:p>
          <a:p>
            <a:pPr eaLnBrk="0" hangingPunct="0">
              <a:tabLst>
                <a:tab pos="360363" algn="l"/>
                <a:tab pos="720725" algn="l"/>
              </a:tabLst>
            </a:pPr>
            <a:r>
              <a:rPr lang="en-US" b="1" dirty="0">
                <a:latin typeface="Book Antiqua" pitchFamily="18" charset="0"/>
                <a:cs typeface="Times New Roman" pitchFamily="18" charset="0"/>
              </a:rPr>
              <a:t>            2.     Infection </a:t>
            </a:r>
          </a:p>
          <a:p>
            <a:pPr eaLnBrk="0" hangingPunct="0">
              <a:tabLst>
                <a:tab pos="360363" algn="l"/>
                <a:tab pos="720725" algn="l"/>
              </a:tabLst>
            </a:pPr>
            <a:endParaRPr lang="en-US" b="1" dirty="0">
              <a:latin typeface="Book Antiqua" pitchFamily="18" charset="0"/>
              <a:cs typeface="Times New Roman" pitchFamily="18" charset="0"/>
            </a:endParaRPr>
          </a:p>
          <a:p>
            <a:pPr eaLnBrk="0" hangingPunct="0">
              <a:tabLst>
                <a:tab pos="360363" algn="l"/>
                <a:tab pos="720725" algn="l"/>
              </a:tabLst>
            </a:pPr>
            <a:r>
              <a:rPr lang="en-US" b="1" dirty="0">
                <a:solidFill>
                  <a:srgbClr val="FF0000"/>
                </a:solidFill>
                <a:latin typeface="Book Antiqua" pitchFamily="18" charset="0"/>
                <a:cs typeface="Times New Roman" pitchFamily="18" charset="0"/>
              </a:rPr>
              <a:t>       </a:t>
            </a:r>
            <a:r>
              <a:rPr lang="en-US" b="1" i="1" dirty="0">
                <a:solidFill>
                  <a:srgbClr val="FF0000"/>
                </a:solidFill>
                <a:latin typeface="Book Antiqua" pitchFamily="18" charset="0"/>
                <a:cs typeface="Times New Roman" pitchFamily="18" charset="0"/>
              </a:rPr>
              <a:t>B   OPPOSITE KIDNEY</a:t>
            </a:r>
          </a:p>
          <a:p>
            <a:pPr eaLnBrk="0" hangingPunct="0">
              <a:tabLst>
                <a:tab pos="360363" algn="l"/>
                <a:tab pos="720725" algn="l"/>
              </a:tabLst>
            </a:pPr>
            <a:endParaRPr lang="en-US" b="1" i="1" dirty="0">
              <a:solidFill>
                <a:srgbClr val="FFFF66"/>
              </a:solidFill>
              <a:latin typeface="Book Antiqua" pitchFamily="18" charset="0"/>
              <a:cs typeface="Times New Roman" pitchFamily="18" charset="0"/>
            </a:endParaRPr>
          </a:p>
          <a:p>
            <a:pPr eaLnBrk="0" hangingPunct="0">
              <a:tabLst>
                <a:tab pos="360363" algn="l"/>
                <a:tab pos="720725" algn="l"/>
              </a:tabLst>
            </a:pPr>
            <a:r>
              <a:rPr lang="en-US" b="1" dirty="0">
                <a:latin typeface="Book Antiqua" pitchFamily="18" charset="0"/>
                <a:cs typeface="Times New Roman" pitchFamily="18" charset="0"/>
              </a:rPr>
              <a:t>           </a:t>
            </a:r>
            <a:r>
              <a:rPr lang="en-US" dirty="0"/>
              <a:t> 1.   </a:t>
            </a:r>
            <a:r>
              <a:rPr lang="en-US" b="1" dirty="0"/>
              <a:t>Compensatory hypertrophy</a:t>
            </a:r>
          </a:p>
          <a:p>
            <a:pPr eaLnBrk="0" hangingPunct="0">
              <a:tabLst>
                <a:tab pos="360363" algn="l"/>
                <a:tab pos="720725" algn="l"/>
              </a:tabLst>
            </a:pPr>
            <a:r>
              <a:rPr lang="en-US" b="1" dirty="0"/>
              <a:t>            2.    Stone formation may be bilateral</a:t>
            </a:r>
          </a:p>
          <a:p>
            <a:pPr eaLnBrk="0" hangingPunct="0">
              <a:tabLst>
                <a:tab pos="360363" algn="l"/>
                <a:tab pos="720725" algn="l"/>
              </a:tabLst>
            </a:pPr>
            <a:r>
              <a:rPr lang="en-US" b="1" dirty="0"/>
              <a:t>            3.    Infection</a:t>
            </a:r>
          </a:p>
          <a:p>
            <a:pPr eaLnBrk="0" hangingPunct="0">
              <a:tabLst>
                <a:tab pos="360363" algn="l"/>
                <a:tab pos="720725" algn="l"/>
              </a:tabLst>
            </a:pPr>
            <a:r>
              <a:rPr lang="en-US" b="1" dirty="0"/>
              <a:t>            4.    Calculus anuria</a:t>
            </a:r>
          </a:p>
          <a:p>
            <a:endParaRPr lang="en-US" dirty="0"/>
          </a:p>
        </p:txBody>
      </p:sp>
      <p:sp>
        <p:nvSpPr>
          <p:cNvPr id="4" name="Date Placeholder 3"/>
          <p:cNvSpPr>
            <a:spLocks noGrp="1"/>
          </p:cNvSpPr>
          <p:nvPr>
            <p:ph type="dt" sz="half" idx="10"/>
          </p:nvPr>
        </p:nvSpPr>
        <p:spPr/>
        <p:txBody>
          <a:bodyPr/>
          <a:lstStyle/>
          <a:p>
            <a:fld id="{BDFECB23-5CCD-45B5-8399-691DCB22C92E}"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61</a:t>
            </a:fld>
            <a:endParaRPr lang="en-US"/>
          </a:p>
        </p:txBody>
      </p:sp>
    </p:spTree>
    <p:extLst>
      <p:ext uri="{BB962C8B-B14F-4D97-AF65-F5344CB8AC3E}">
        <p14:creationId xmlns:p14="http://schemas.microsoft.com/office/powerpoint/2010/main" val="31528355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CC00"/>
                </a:solidFill>
                <a:latin typeface="Monotype Corsiva" pitchFamily="66" charset="0"/>
              </a:rPr>
              <a:t>CLINICAL FEATURES </a:t>
            </a:r>
            <a:r>
              <a:rPr lang="en-US" dirty="0">
                <a:solidFill>
                  <a:srgbClr val="00CC00"/>
                </a:solidFill>
                <a:latin typeface="Monotype Corsiva" pitchFamily="66" charset="0"/>
                <a:cs typeface="Times New Roman" pitchFamily="18" charset="0"/>
              </a:rPr>
              <a:t/>
            </a:r>
            <a:br>
              <a:rPr lang="en-US" dirty="0">
                <a:solidFill>
                  <a:srgbClr val="00CC00"/>
                </a:solidFill>
                <a:latin typeface="Monotype Corsiva" pitchFamily="66" charset="0"/>
                <a:cs typeface="Times New Roman" pitchFamily="18" charset="0"/>
              </a:rPr>
            </a:br>
            <a:endParaRPr lang="en-US" dirty="0"/>
          </a:p>
        </p:txBody>
      </p:sp>
      <p:sp>
        <p:nvSpPr>
          <p:cNvPr id="3" name="Content Placeholder 2"/>
          <p:cNvSpPr>
            <a:spLocks noGrp="1"/>
          </p:cNvSpPr>
          <p:nvPr>
            <p:ph idx="1"/>
          </p:nvPr>
        </p:nvSpPr>
        <p:spPr/>
        <p:txBody>
          <a:bodyPr>
            <a:normAutofit fontScale="70000" lnSpcReduction="20000"/>
          </a:bodyPr>
          <a:lstStyle/>
          <a:p>
            <a:pPr algn="just" eaLnBrk="0" hangingPunct="0">
              <a:tabLst>
                <a:tab pos="360363" algn="l"/>
                <a:tab pos="720725" algn="l"/>
              </a:tabLst>
            </a:pPr>
            <a:r>
              <a:rPr lang="en-US" b="1" dirty="0">
                <a:solidFill>
                  <a:srgbClr val="FF0000"/>
                </a:solidFill>
              </a:rPr>
              <a:t>Symptoms </a:t>
            </a:r>
            <a:r>
              <a:rPr lang="en-US" b="1" dirty="0"/>
              <a:t>- </a:t>
            </a:r>
            <a:r>
              <a:rPr lang="en-US" dirty="0"/>
              <a:t>Symptom wise cases can be divided into 4 groups :-</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solidFill>
                  <a:srgbClr val="FFFF66"/>
                </a:solidFill>
              </a:rPr>
              <a:t>	</a:t>
            </a:r>
            <a:r>
              <a:rPr lang="en-US" i="1" dirty="0">
                <a:solidFill>
                  <a:srgbClr val="FF0000"/>
                </a:solidFill>
              </a:rPr>
              <a:t>1.	</a:t>
            </a:r>
            <a:r>
              <a:rPr lang="en-US" b="1" i="1" dirty="0">
                <a:solidFill>
                  <a:srgbClr val="FF0000"/>
                </a:solidFill>
              </a:rPr>
              <a:t>Quiescent calculus</a:t>
            </a:r>
            <a:r>
              <a:rPr lang="en-US" b="1" dirty="0">
                <a:solidFill>
                  <a:srgbClr val="FF0000"/>
                </a:solidFill>
              </a:rPr>
              <a:t> </a:t>
            </a:r>
            <a:r>
              <a:rPr lang="en-US" b="1" dirty="0"/>
              <a:t>– </a:t>
            </a:r>
            <a:r>
              <a:rPr lang="en-US" dirty="0"/>
              <a:t>A few stones, particularly the phosphate stones, may lie dormant for quite a long period.</a:t>
            </a:r>
          </a:p>
          <a:p>
            <a:pPr algn="just" eaLnBrk="0" hangingPunct="0">
              <a:tabLst>
                <a:tab pos="360363" algn="l"/>
                <a:tab pos="720725" algn="l"/>
              </a:tabLst>
            </a:pPr>
            <a:r>
              <a:rPr lang="en-US" dirty="0"/>
              <a:t>              These stone are also discovered due to symptoms of Urinary Infection </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solidFill>
                  <a:srgbClr val="FFFF66"/>
                </a:solidFill>
              </a:rPr>
              <a:t>	</a:t>
            </a:r>
            <a:r>
              <a:rPr lang="en-US" i="1" dirty="0">
                <a:solidFill>
                  <a:srgbClr val="FF0000"/>
                </a:solidFill>
              </a:rPr>
              <a:t>2.	</a:t>
            </a:r>
            <a:r>
              <a:rPr lang="en-US" b="1" i="1" dirty="0">
                <a:solidFill>
                  <a:srgbClr val="FF0000"/>
                </a:solidFill>
              </a:rPr>
              <a:t>Pain</a:t>
            </a:r>
            <a:r>
              <a:rPr lang="en-US" b="1" dirty="0">
                <a:solidFill>
                  <a:srgbClr val="FF0000"/>
                </a:solidFill>
              </a:rPr>
              <a:t> </a:t>
            </a:r>
            <a:r>
              <a:rPr lang="en-US" b="1" dirty="0"/>
              <a:t>- </a:t>
            </a:r>
            <a:r>
              <a:rPr lang="en-US" dirty="0"/>
              <a:t>Plain is the leading symptom of renal calculus in majority of cases (80%). Three types of pain .</a:t>
            </a:r>
            <a:endParaRPr lang="en-US" dirty="0">
              <a:cs typeface="Times New Roman" pitchFamily="18" charset="0"/>
            </a:endParaRPr>
          </a:p>
          <a:p>
            <a:pPr algn="just" eaLnBrk="0" hangingPunct="0">
              <a:tabLst>
                <a:tab pos="360363" algn="l"/>
                <a:tab pos="720725" algn="l"/>
              </a:tabLst>
            </a:pPr>
            <a:r>
              <a:rPr lang="en-US" dirty="0"/>
              <a:t>	</a:t>
            </a:r>
            <a:r>
              <a:rPr lang="en-US" dirty="0">
                <a:solidFill>
                  <a:srgbClr val="00CC00"/>
                </a:solidFill>
              </a:rPr>
              <a:t>a)	</a:t>
            </a:r>
            <a:r>
              <a:rPr lang="en-US" b="1" dirty="0">
                <a:solidFill>
                  <a:srgbClr val="00CC00"/>
                </a:solidFill>
              </a:rPr>
              <a:t>Fixed renal pain </a:t>
            </a:r>
            <a:endParaRPr lang="en-US" dirty="0">
              <a:solidFill>
                <a:srgbClr val="00CC00"/>
              </a:solidFill>
              <a:cs typeface="Times New Roman" pitchFamily="18" charset="0"/>
            </a:endParaRPr>
          </a:p>
          <a:p>
            <a:pPr algn="just" eaLnBrk="0" hangingPunct="0">
              <a:tabLst>
                <a:tab pos="360363" algn="l"/>
                <a:tab pos="720725" algn="l"/>
              </a:tabLst>
            </a:pPr>
            <a:r>
              <a:rPr lang="en-US" b="1" dirty="0">
                <a:solidFill>
                  <a:srgbClr val="00CC00"/>
                </a:solidFill>
              </a:rPr>
              <a:t>	</a:t>
            </a:r>
            <a:r>
              <a:rPr lang="en-US" dirty="0">
                <a:solidFill>
                  <a:srgbClr val="00CC00"/>
                </a:solidFill>
              </a:rPr>
              <a:t>b)	</a:t>
            </a:r>
            <a:r>
              <a:rPr lang="en-US" b="1" dirty="0">
                <a:solidFill>
                  <a:srgbClr val="00CC00"/>
                </a:solidFill>
              </a:rPr>
              <a:t>Ureteric colic</a:t>
            </a:r>
            <a:endParaRPr lang="en-US" dirty="0">
              <a:solidFill>
                <a:srgbClr val="00CC00"/>
              </a:solidFill>
              <a:cs typeface="Times New Roman" pitchFamily="18" charset="0"/>
            </a:endParaRPr>
          </a:p>
          <a:p>
            <a:pPr algn="just" eaLnBrk="0" hangingPunct="0">
              <a:tabLst>
                <a:tab pos="360363" algn="l"/>
                <a:tab pos="720725" algn="l"/>
              </a:tabLst>
            </a:pPr>
            <a:r>
              <a:rPr lang="en-US" dirty="0">
                <a:solidFill>
                  <a:srgbClr val="00CC00"/>
                </a:solidFill>
              </a:rPr>
              <a:t>	c)</a:t>
            </a:r>
            <a:r>
              <a:rPr lang="en-US" b="1" dirty="0">
                <a:solidFill>
                  <a:srgbClr val="00CC00"/>
                </a:solidFill>
              </a:rPr>
              <a:t>	Referred pain</a:t>
            </a:r>
          </a:p>
          <a:p>
            <a:pPr algn="just" eaLnBrk="0" hangingPunct="0">
              <a:tabLst>
                <a:tab pos="360363" algn="l"/>
                <a:tab pos="720725" algn="l"/>
              </a:tabLst>
            </a:pPr>
            <a:endParaRPr lang="en-US" dirty="0">
              <a:solidFill>
                <a:srgbClr val="00CC00"/>
              </a:solidFill>
              <a:cs typeface="Times New Roman" pitchFamily="18" charset="0"/>
            </a:endParaRPr>
          </a:p>
          <a:p>
            <a:pPr algn="just" eaLnBrk="0" hangingPunct="0">
              <a:tabLst>
                <a:tab pos="360363" algn="l"/>
                <a:tab pos="720725" algn="l"/>
              </a:tabLst>
            </a:pPr>
            <a:r>
              <a:rPr lang="en-US" dirty="0">
                <a:solidFill>
                  <a:srgbClr val="00CC00"/>
                </a:solidFill>
              </a:rPr>
              <a:t>	</a:t>
            </a:r>
            <a:r>
              <a:rPr lang="en-US" i="1" dirty="0">
                <a:solidFill>
                  <a:srgbClr val="FF0000"/>
                </a:solidFill>
              </a:rPr>
              <a:t>3.	</a:t>
            </a:r>
            <a:r>
              <a:rPr lang="en-US" b="1" i="1" dirty="0" err="1">
                <a:solidFill>
                  <a:srgbClr val="FF0000"/>
                </a:solidFill>
              </a:rPr>
              <a:t>Hydronephrosis</a:t>
            </a:r>
            <a:endParaRPr lang="en-US" b="1" i="1" dirty="0">
              <a:solidFill>
                <a:srgbClr val="FF0000"/>
              </a:solidFill>
            </a:endParaRPr>
          </a:p>
          <a:p>
            <a:pPr marL="0" indent="0">
              <a:buNone/>
            </a:pPr>
            <a:endParaRPr lang="en-US" dirty="0"/>
          </a:p>
        </p:txBody>
      </p:sp>
      <p:sp>
        <p:nvSpPr>
          <p:cNvPr id="4" name="Date Placeholder 3"/>
          <p:cNvSpPr>
            <a:spLocks noGrp="1"/>
          </p:cNvSpPr>
          <p:nvPr>
            <p:ph type="dt" sz="half" idx="10"/>
          </p:nvPr>
        </p:nvSpPr>
        <p:spPr/>
        <p:txBody>
          <a:bodyPr/>
          <a:lstStyle/>
          <a:p>
            <a:fld id="{848AFFFF-8D2E-46B2-AFE9-DD50BB62991E}"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62</a:t>
            </a:fld>
            <a:endParaRPr lang="en-US"/>
          </a:p>
        </p:txBody>
      </p:sp>
    </p:spTree>
    <p:extLst>
      <p:ext uri="{BB962C8B-B14F-4D97-AF65-F5344CB8AC3E}">
        <p14:creationId xmlns:p14="http://schemas.microsoft.com/office/powerpoint/2010/main" val="3352926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CC00"/>
                </a:solidFill>
                <a:latin typeface="Monotype Corsiva" pitchFamily="66" charset="0"/>
              </a:rPr>
              <a:t>PHYSICAL SIGNS</a:t>
            </a:r>
            <a:endParaRPr lang="en-US" dirty="0"/>
          </a:p>
        </p:txBody>
      </p:sp>
      <p:sp>
        <p:nvSpPr>
          <p:cNvPr id="3" name="Content Placeholder 2"/>
          <p:cNvSpPr>
            <a:spLocks noGrp="1"/>
          </p:cNvSpPr>
          <p:nvPr>
            <p:ph idx="1"/>
          </p:nvPr>
        </p:nvSpPr>
        <p:spPr/>
        <p:txBody>
          <a:bodyPr>
            <a:normAutofit/>
          </a:bodyPr>
          <a:lstStyle/>
          <a:p>
            <a:pPr algn="just">
              <a:tabLst>
                <a:tab pos="360363" algn="l"/>
                <a:tab pos="720725" algn="l"/>
              </a:tabLst>
            </a:pPr>
            <a:r>
              <a:rPr lang="en-US" sz="4000" b="1" dirty="0">
                <a:solidFill>
                  <a:srgbClr val="00CC00"/>
                </a:solidFill>
                <a:latin typeface="Monotype Corsiva" pitchFamily="66" charset="0"/>
              </a:rPr>
              <a:t> </a:t>
            </a:r>
            <a:r>
              <a:rPr lang="en-US" sz="4800" b="1" u="sng" dirty="0">
                <a:solidFill>
                  <a:srgbClr val="00CC00"/>
                </a:solidFill>
                <a:latin typeface="Monotype Corsiva" pitchFamily="66" charset="0"/>
              </a:rPr>
              <a:t>PHYSICAL SIGNS</a:t>
            </a:r>
          </a:p>
          <a:p>
            <a:pPr marL="0" indent="0" algn="just">
              <a:buNone/>
              <a:tabLst>
                <a:tab pos="360363" algn="l"/>
                <a:tab pos="720725" algn="l"/>
              </a:tabLst>
            </a:pPr>
            <a:r>
              <a:rPr lang="en-US" b="1" dirty="0" smtClean="0"/>
              <a:t>  </a:t>
            </a:r>
            <a:r>
              <a:rPr lang="en-US" dirty="0"/>
              <a:t>In majority of cases characteristic physical signs are not present. The signs which may be present and should be looked for are :</a:t>
            </a:r>
            <a:endParaRPr lang="en-US" dirty="0">
              <a:cs typeface="Times New Roman" pitchFamily="18" charset="0"/>
            </a:endParaRPr>
          </a:p>
          <a:p>
            <a:pPr algn="just" eaLnBrk="0" hangingPunct="0">
              <a:tabLst>
                <a:tab pos="360363" algn="l"/>
                <a:tab pos="720725" algn="l"/>
              </a:tabLst>
            </a:pPr>
            <a:r>
              <a:rPr lang="en-US" dirty="0"/>
              <a:t>	(</a:t>
            </a:r>
            <a:r>
              <a:rPr lang="en-US" dirty="0" err="1"/>
              <a:t>i</a:t>
            </a:r>
            <a:r>
              <a:rPr lang="en-US" dirty="0"/>
              <a:t>)  </a:t>
            </a:r>
            <a:r>
              <a:rPr lang="en-US" i="1" dirty="0">
                <a:solidFill>
                  <a:srgbClr val="00CC00"/>
                </a:solidFill>
              </a:rPr>
              <a:t>	</a:t>
            </a:r>
            <a:r>
              <a:rPr lang="en-US" b="1" i="1" dirty="0">
                <a:solidFill>
                  <a:srgbClr val="00CC00"/>
                </a:solidFill>
              </a:rPr>
              <a:t>Tenderness</a:t>
            </a:r>
            <a:r>
              <a:rPr lang="en-US" b="1" dirty="0"/>
              <a:t> </a:t>
            </a:r>
          </a:p>
          <a:p>
            <a:pPr marL="0" indent="0" algn="just" eaLnBrk="0" hangingPunct="0">
              <a:buNone/>
              <a:tabLst>
                <a:tab pos="360363" algn="l"/>
                <a:tab pos="720725" algn="l"/>
              </a:tabLst>
            </a:pPr>
            <a:r>
              <a:rPr lang="en-US" dirty="0"/>
              <a:t>	(ii)	Muscle rigidity over the kidney may be found in a </a:t>
            </a:r>
            <a:r>
              <a:rPr lang="en-US" dirty="0" smtClean="0"/>
              <a:t>few </a:t>
            </a:r>
            <a:r>
              <a:rPr lang="en-US" dirty="0"/>
              <a:t>cases.</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endParaRPr lang="en-US" dirty="0"/>
          </a:p>
        </p:txBody>
      </p:sp>
      <p:sp>
        <p:nvSpPr>
          <p:cNvPr id="4" name="Date Placeholder 3"/>
          <p:cNvSpPr>
            <a:spLocks noGrp="1"/>
          </p:cNvSpPr>
          <p:nvPr>
            <p:ph type="dt" sz="half" idx="10"/>
          </p:nvPr>
        </p:nvSpPr>
        <p:spPr/>
        <p:txBody>
          <a:bodyPr/>
          <a:lstStyle/>
          <a:p>
            <a:fld id="{4C409B5B-2F00-4C72-82E1-9DF16A95C2B8}"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63</a:t>
            </a:fld>
            <a:endParaRPr lang="en-US"/>
          </a:p>
        </p:txBody>
      </p:sp>
    </p:spTree>
    <p:extLst>
      <p:ext uri="{BB962C8B-B14F-4D97-AF65-F5344CB8AC3E}">
        <p14:creationId xmlns:p14="http://schemas.microsoft.com/office/powerpoint/2010/main" val="40440204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eaLnBrk="0" hangingPunct="0">
              <a:spcBef>
                <a:spcPct val="50000"/>
              </a:spcBef>
              <a:buNone/>
            </a:pPr>
            <a:r>
              <a:rPr lang="en-US" dirty="0"/>
              <a:t>(iii)</a:t>
            </a:r>
            <a:r>
              <a:rPr lang="en-US" i="1" dirty="0">
                <a:solidFill>
                  <a:srgbClr val="00CC00"/>
                </a:solidFill>
              </a:rPr>
              <a:t>	</a:t>
            </a:r>
            <a:r>
              <a:rPr lang="en-US" b="1" i="1" dirty="0">
                <a:solidFill>
                  <a:srgbClr val="00CC00"/>
                </a:solidFill>
              </a:rPr>
              <a:t>Swelling</a:t>
            </a:r>
            <a:r>
              <a:rPr lang="en-US" b="1" dirty="0"/>
              <a:t> - </a:t>
            </a:r>
            <a:r>
              <a:rPr lang="en-US" dirty="0"/>
              <a:t>When there is </a:t>
            </a:r>
            <a:r>
              <a:rPr lang="en-US" i="1" dirty="0" err="1">
                <a:solidFill>
                  <a:srgbClr val="FF0000"/>
                </a:solidFill>
              </a:rPr>
              <a:t>Hydronephrosis</a:t>
            </a:r>
            <a:r>
              <a:rPr lang="en-US" i="1" dirty="0">
                <a:solidFill>
                  <a:srgbClr val="FF0000"/>
                </a:solidFill>
              </a:rPr>
              <a:t> or </a:t>
            </a:r>
            <a:r>
              <a:rPr lang="en-US" i="1" dirty="0" err="1">
                <a:solidFill>
                  <a:srgbClr val="FF0000"/>
                </a:solidFill>
              </a:rPr>
              <a:t>pyonephrosis</a:t>
            </a:r>
            <a:r>
              <a:rPr lang="en-US" dirty="0">
                <a:solidFill>
                  <a:srgbClr val="FF0000"/>
                </a:solidFill>
              </a:rPr>
              <a:t> </a:t>
            </a:r>
            <a:r>
              <a:rPr lang="en-US" dirty="0"/>
              <a:t>associated with renal calculus, a swelling may be felt in the flank.</a:t>
            </a:r>
            <a:endParaRPr lang="en-US" dirty="0">
              <a:cs typeface="Times New Roman" pitchFamily="18" charset="0"/>
            </a:endParaRPr>
          </a:p>
          <a:p>
            <a:pPr eaLnBrk="0" hangingPunct="0">
              <a:spcBef>
                <a:spcPct val="50000"/>
              </a:spcBef>
            </a:pPr>
            <a:r>
              <a:rPr lang="en-US" dirty="0"/>
              <a:t>The characteristic of a renal swelling are :-</a:t>
            </a:r>
            <a:endParaRPr lang="en-US" dirty="0">
              <a:cs typeface="Times New Roman" pitchFamily="18" charset="0"/>
            </a:endParaRPr>
          </a:p>
          <a:p>
            <a:pPr marL="0" indent="0" eaLnBrk="0" hangingPunct="0">
              <a:spcBef>
                <a:spcPct val="50000"/>
              </a:spcBef>
              <a:buNone/>
            </a:pPr>
            <a:r>
              <a:rPr lang="en-US" dirty="0" smtClean="0">
                <a:solidFill>
                  <a:srgbClr val="FF0000"/>
                </a:solidFill>
              </a:rPr>
              <a:t>             </a:t>
            </a:r>
            <a:r>
              <a:rPr lang="en-US" dirty="0">
                <a:solidFill>
                  <a:srgbClr val="FF0000"/>
                </a:solidFill>
              </a:rPr>
              <a:t>(a)         Oval or </a:t>
            </a:r>
            <a:r>
              <a:rPr lang="en-US" dirty="0" err="1">
                <a:solidFill>
                  <a:srgbClr val="FF0000"/>
                </a:solidFill>
              </a:rPr>
              <a:t>reniform</a:t>
            </a:r>
            <a:r>
              <a:rPr lang="en-US" dirty="0">
                <a:solidFill>
                  <a:srgbClr val="FF0000"/>
                </a:solidFill>
              </a:rPr>
              <a:t> in shape    </a:t>
            </a:r>
            <a:endParaRPr lang="en-US" dirty="0">
              <a:solidFill>
                <a:srgbClr val="FF0000"/>
              </a:solidFill>
              <a:cs typeface="Times New Roman" pitchFamily="18" charset="0"/>
            </a:endParaRPr>
          </a:p>
          <a:p>
            <a:pPr marL="0" indent="0" eaLnBrk="0" hangingPunct="0">
              <a:spcBef>
                <a:spcPct val="50000"/>
              </a:spcBef>
              <a:buNone/>
            </a:pPr>
            <a:r>
              <a:rPr lang="en-US" dirty="0" smtClean="0">
                <a:solidFill>
                  <a:srgbClr val="FF0000"/>
                </a:solidFill>
              </a:rPr>
              <a:t>            </a:t>
            </a:r>
            <a:r>
              <a:rPr lang="en-US" dirty="0">
                <a:solidFill>
                  <a:srgbClr val="FF0000"/>
                </a:solidFill>
              </a:rPr>
              <a:t>(b)         Swelling is almost fixed and cannot be moved.</a:t>
            </a:r>
            <a:endParaRPr lang="en-US" dirty="0">
              <a:solidFill>
                <a:srgbClr val="FF0000"/>
              </a:solidFill>
              <a:cs typeface="Times New Roman" pitchFamily="18" charset="0"/>
            </a:endParaRPr>
          </a:p>
          <a:p>
            <a:pPr marL="0" indent="0" eaLnBrk="0" hangingPunct="0">
              <a:spcBef>
                <a:spcPct val="50000"/>
              </a:spcBef>
              <a:buNone/>
            </a:pPr>
            <a:r>
              <a:rPr lang="en-US" dirty="0">
                <a:solidFill>
                  <a:srgbClr val="FF0000"/>
                </a:solidFill>
                <a:latin typeface="Book Antiqua" pitchFamily="18" charset="0"/>
                <a:cs typeface="Times New Roman" pitchFamily="18" charset="0"/>
              </a:rPr>
              <a:t>          (c)         A kidney lump is ballot able</a:t>
            </a:r>
            <a:r>
              <a:rPr lang="en-US" dirty="0" smtClean="0">
                <a:solidFill>
                  <a:srgbClr val="FF0000"/>
                </a:solidFill>
                <a:latin typeface="Book Antiqua" pitchFamily="18" charset="0"/>
                <a:cs typeface="Times New Roman" pitchFamily="18" charset="0"/>
              </a:rPr>
              <a:t>.</a:t>
            </a:r>
          </a:p>
          <a:p>
            <a:pPr marL="0" indent="0" eaLnBrk="0" hangingPunct="0">
              <a:spcBef>
                <a:spcPct val="50000"/>
              </a:spcBef>
              <a:buNone/>
            </a:pPr>
            <a:endParaRPr lang="en-US" dirty="0"/>
          </a:p>
        </p:txBody>
      </p:sp>
      <p:sp>
        <p:nvSpPr>
          <p:cNvPr id="4" name="Date Placeholder 3"/>
          <p:cNvSpPr>
            <a:spLocks noGrp="1"/>
          </p:cNvSpPr>
          <p:nvPr>
            <p:ph type="dt" sz="half" idx="10"/>
          </p:nvPr>
        </p:nvSpPr>
        <p:spPr/>
        <p:txBody>
          <a:bodyPr/>
          <a:lstStyle/>
          <a:p>
            <a:fld id="{8B5DEEE4-A166-4D9B-BDD2-5A8E83A2A4BF}"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64</a:t>
            </a:fld>
            <a:endParaRPr lang="en-US"/>
          </a:p>
        </p:txBody>
      </p:sp>
    </p:spTree>
    <p:extLst>
      <p:ext uri="{BB962C8B-B14F-4D97-AF65-F5344CB8AC3E}">
        <p14:creationId xmlns:p14="http://schemas.microsoft.com/office/powerpoint/2010/main" val="9838425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CC00"/>
                </a:solidFill>
                <a:latin typeface="Monotype Corsiva" pitchFamily="66" charset="0"/>
              </a:rPr>
              <a:t>SPECIAL INVESTIGATIONS </a:t>
            </a:r>
            <a:r>
              <a:rPr lang="en-US" dirty="0">
                <a:solidFill>
                  <a:srgbClr val="00CC00"/>
                </a:solidFill>
                <a:latin typeface="Monotype Corsiva" pitchFamily="66" charset="0"/>
                <a:cs typeface="Times New Roman" pitchFamily="18" charset="0"/>
              </a:rPr>
              <a:t/>
            </a:r>
            <a:br>
              <a:rPr lang="en-US" dirty="0">
                <a:solidFill>
                  <a:srgbClr val="00CC00"/>
                </a:solidFill>
                <a:latin typeface="Monotype Corsiva" pitchFamily="66" charset="0"/>
                <a:cs typeface="Times New Roman" pitchFamily="18" charset="0"/>
              </a:rPr>
            </a:br>
            <a:endParaRPr lang="en-US" dirty="0"/>
          </a:p>
        </p:txBody>
      </p:sp>
      <p:sp>
        <p:nvSpPr>
          <p:cNvPr id="3" name="Content Placeholder 2"/>
          <p:cNvSpPr>
            <a:spLocks noGrp="1"/>
          </p:cNvSpPr>
          <p:nvPr>
            <p:ph idx="1"/>
          </p:nvPr>
        </p:nvSpPr>
        <p:spPr/>
        <p:txBody>
          <a:bodyPr>
            <a:normAutofit fontScale="47500" lnSpcReduction="20000"/>
          </a:bodyPr>
          <a:lstStyle/>
          <a:p>
            <a:pPr marL="457200" indent="-457200" algn="just">
              <a:tabLst>
                <a:tab pos="360363" algn="l"/>
                <a:tab pos="720725" algn="l"/>
              </a:tabLst>
            </a:pPr>
            <a:r>
              <a:rPr lang="en-US" sz="4000" b="1" dirty="0">
                <a:solidFill>
                  <a:srgbClr val="00CC00"/>
                </a:solidFill>
                <a:latin typeface="Monotype Corsiva" pitchFamily="66" charset="0"/>
              </a:rPr>
              <a:t> </a:t>
            </a:r>
            <a:r>
              <a:rPr lang="en-US" sz="4400" b="1" dirty="0">
                <a:solidFill>
                  <a:srgbClr val="00CC00"/>
                </a:solidFill>
                <a:latin typeface="Monotype Corsiva" pitchFamily="66" charset="0"/>
              </a:rPr>
              <a:t>SPECIAL INVESTIGATIONS </a:t>
            </a:r>
            <a:endParaRPr lang="en-US" sz="4400" dirty="0">
              <a:solidFill>
                <a:srgbClr val="00CC00"/>
              </a:solidFill>
              <a:latin typeface="Monotype Corsiva" pitchFamily="66" charset="0"/>
              <a:cs typeface="Times New Roman" pitchFamily="18" charset="0"/>
            </a:endParaRPr>
          </a:p>
          <a:p>
            <a:pPr marL="457200" indent="-457200" algn="just" eaLnBrk="0" hangingPunct="0">
              <a:buFontTx/>
              <a:buAutoNum type="arabicPeriod"/>
              <a:tabLst>
                <a:tab pos="360363" algn="l"/>
                <a:tab pos="720725" algn="l"/>
              </a:tabLst>
            </a:pPr>
            <a:r>
              <a:rPr lang="en-US" b="1" i="1" dirty="0">
                <a:solidFill>
                  <a:srgbClr val="FF0000"/>
                </a:solidFill>
              </a:rPr>
              <a:t>Blood examination </a:t>
            </a:r>
            <a:r>
              <a:rPr lang="en-US" b="1" i="1" dirty="0">
                <a:solidFill>
                  <a:srgbClr val="FFFF66"/>
                </a:solidFill>
              </a:rPr>
              <a:t>–</a:t>
            </a:r>
            <a:r>
              <a:rPr lang="en-US" b="1" dirty="0"/>
              <a:t> </a:t>
            </a:r>
          </a:p>
          <a:p>
            <a:pPr marL="457200" indent="-457200" algn="just" eaLnBrk="0" hangingPunct="0">
              <a:tabLst>
                <a:tab pos="360363" algn="l"/>
                <a:tab pos="720725" algn="l"/>
              </a:tabLst>
            </a:pPr>
            <a:r>
              <a:rPr lang="en-US" dirty="0"/>
              <a:t>        Hardly reveals any specific abnormality, increased white blood cell associated with infection. Anemia may be found, blood urea, creatinine.</a:t>
            </a:r>
            <a:endParaRPr lang="en-US" dirty="0">
              <a:cs typeface="Times New Roman" pitchFamily="18" charset="0"/>
            </a:endParaRPr>
          </a:p>
          <a:p>
            <a:pPr marL="457200" indent="-457200" algn="just" eaLnBrk="0" hangingPunct="0">
              <a:tabLst>
                <a:tab pos="360363" algn="l"/>
                <a:tab pos="720725" algn="l"/>
              </a:tabLst>
            </a:pPr>
            <a:r>
              <a:rPr lang="en-US" i="1" dirty="0">
                <a:solidFill>
                  <a:srgbClr val="FFFF66"/>
                </a:solidFill>
              </a:rPr>
              <a:t>2</a:t>
            </a:r>
            <a:r>
              <a:rPr lang="en-US" i="1" dirty="0">
                <a:solidFill>
                  <a:srgbClr val="FF0000"/>
                </a:solidFill>
              </a:rPr>
              <a:t>.	</a:t>
            </a:r>
            <a:r>
              <a:rPr lang="en-US" b="1" i="1" dirty="0">
                <a:solidFill>
                  <a:srgbClr val="FF0000"/>
                </a:solidFill>
              </a:rPr>
              <a:t>Urinalysis -</a:t>
            </a:r>
            <a:endParaRPr lang="en-US" i="1" dirty="0">
              <a:solidFill>
                <a:srgbClr val="FF0000"/>
              </a:solidFill>
              <a:cs typeface="Times New Roman" pitchFamily="18" charset="0"/>
            </a:endParaRPr>
          </a:p>
          <a:p>
            <a:pPr marL="457200" indent="-457200" algn="just" eaLnBrk="0" hangingPunct="0">
              <a:tabLst>
                <a:tab pos="360363" algn="l"/>
                <a:tab pos="720725" algn="l"/>
              </a:tabLst>
            </a:pPr>
            <a:r>
              <a:rPr lang="en-US" b="1" dirty="0"/>
              <a:t>	</a:t>
            </a:r>
            <a:r>
              <a:rPr lang="en-US" i="1" dirty="0">
                <a:solidFill>
                  <a:srgbClr val="00CC00"/>
                </a:solidFill>
              </a:rPr>
              <a:t>(</a:t>
            </a:r>
            <a:r>
              <a:rPr lang="en-US" b="1" i="1" dirty="0" err="1">
                <a:solidFill>
                  <a:srgbClr val="00CC00"/>
                </a:solidFill>
              </a:rPr>
              <a:t>i</a:t>
            </a:r>
            <a:r>
              <a:rPr lang="en-US" b="1" i="1" dirty="0">
                <a:solidFill>
                  <a:srgbClr val="00CC00"/>
                </a:solidFill>
              </a:rPr>
              <a:t>)	Physical examination</a:t>
            </a:r>
            <a:r>
              <a:rPr lang="en-US" dirty="0"/>
              <a:t> </a:t>
            </a:r>
          </a:p>
          <a:p>
            <a:pPr marL="457200" indent="-457200" algn="just" eaLnBrk="0" hangingPunct="0">
              <a:tabLst>
                <a:tab pos="360363" algn="l"/>
                <a:tab pos="720725" algn="l"/>
              </a:tabLst>
            </a:pPr>
            <a:r>
              <a:rPr lang="en-US" dirty="0"/>
              <a:t>               Show smoky urine due to </a:t>
            </a:r>
            <a:r>
              <a:rPr lang="en-US" i="1" dirty="0">
                <a:solidFill>
                  <a:srgbClr val="FF0000"/>
                </a:solidFill>
              </a:rPr>
              <a:t>slight </a:t>
            </a:r>
            <a:r>
              <a:rPr lang="en-US" i="1" dirty="0" err="1">
                <a:solidFill>
                  <a:srgbClr val="FF0000"/>
                </a:solidFill>
              </a:rPr>
              <a:t>haematuria</a:t>
            </a:r>
            <a:r>
              <a:rPr lang="en-US" dirty="0">
                <a:solidFill>
                  <a:srgbClr val="FF0000"/>
                </a:solidFill>
              </a:rPr>
              <a:t> </a:t>
            </a:r>
            <a:r>
              <a:rPr lang="en-US" dirty="0"/>
              <a:t>or pale scent due to presence of pus.</a:t>
            </a:r>
            <a:endParaRPr lang="en-US" dirty="0">
              <a:cs typeface="Times New Roman" pitchFamily="18" charset="0"/>
            </a:endParaRPr>
          </a:p>
          <a:p>
            <a:pPr marL="457200" indent="-457200" algn="just" eaLnBrk="0" hangingPunct="0">
              <a:tabLst>
                <a:tab pos="360363" algn="l"/>
                <a:tab pos="720725" algn="l"/>
              </a:tabLst>
            </a:pPr>
            <a:r>
              <a:rPr lang="en-US" dirty="0"/>
              <a:t>	</a:t>
            </a:r>
            <a:r>
              <a:rPr lang="en-US" b="1" i="1" dirty="0">
                <a:solidFill>
                  <a:srgbClr val="00CC00"/>
                </a:solidFill>
              </a:rPr>
              <a:t>(ii)	Chemical examination</a:t>
            </a:r>
            <a:r>
              <a:rPr lang="en-US" dirty="0"/>
              <a:t>  </a:t>
            </a:r>
          </a:p>
          <a:p>
            <a:pPr marL="457200" indent="-457200" algn="just" eaLnBrk="0" hangingPunct="0">
              <a:tabLst>
                <a:tab pos="360363" algn="l"/>
                <a:tab pos="720725" algn="l"/>
              </a:tabLst>
            </a:pPr>
            <a:r>
              <a:rPr lang="en-US" dirty="0"/>
              <a:t>               Show presence of protein due to </a:t>
            </a:r>
            <a:r>
              <a:rPr lang="en-US" dirty="0" err="1"/>
              <a:t>haematuria</a:t>
            </a:r>
            <a:r>
              <a:rPr lang="en-US" dirty="0"/>
              <a:t> and blood in the urine. If pH of the urine is higher than 7.6, presence of urea-splitting organism is assured.</a:t>
            </a:r>
            <a:endParaRPr lang="en-US" dirty="0">
              <a:cs typeface="Times New Roman" pitchFamily="18" charset="0"/>
            </a:endParaRPr>
          </a:p>
          <a:p>
            <a:pPr marL="457200" indent="-457200" algn="just" eaLnBrk="0" hangingPunct="0">
              <a:tabLst>
                <a:tab pos="360363" algn="l"/>
                <a:tab pos="720725" algn="l"/>
              </a:tabLst>
            </a:pPr>
            <a:r>
              <a:rPr lang="en-US" b="1" i="1" dirty="0">
                <a:solidFill>
                  <a:srgbClr val="00CC00"/>
                </a:solidFill>
              </a:rPr>
              <a:t>	(iii)	Microscopic examination</a:t>
            </a:r>
            <a:r>
              <a:rPr lang="en-US" dirty="0"/>
              <a:t> </a:t>
            </a:r>
            <a:r>
              <a:rPr lang="en-US" b="1" i="1" dirty="0">
                <a:solidFill>
                  <a:srgbClr val="00CC00"/>
                </a:solidFill>
              </a:rPr>
              <a:t>of urine</a:t>
            </a:r>
            <a:r>
              <a:rPr lang="en-US" dirty="0"/>
              <a:t> </a:t>
            </a:r>
          </a:p>
          <a:p>
            <a:pPr marL="457200" indent="-457200" algn="just" eaLnBrk="0" hangingPunct="0">
              <a:tabLst>
                <a:tab pos="360363" algn="l"/>
                <a:tab pos="720725" algn="l"/>
              </a:tabLst>
            </a:pPr>
            <a:r>
              <a:rPr lang="en-US" dirty="0"/>
              <a:t>                Show R.B.C. pus cells and casts. Different crystals may be seen in the sediment to </a:t>
            </a:r>
            <a:r>
              <a:rPr lang="en-US" dirty="0" err="1"/>
              <a:t>givea</a:t>
            </a:r>
            <a:r>
              <a:rPr lang="en-US" dirty="0"/>
              <a:t> clue as to the type of stone present. Uric acid of glacial acetic acid, which lowers the urinary pH to about 4.</a:t>
            </a:r>
            <a:endParaRPr lang="en-US" dirty="0">
              <a:cs typeface="Times New Roman" pitchFamily="18" charset="0"/>
            </a:endParaRPr>
          </a:p>
          <a:p>
            <a:pPr marL="457200" indent="-457200" algn="just" eaLnBrk="0" hangingPunct="0">
              <a:tabLst>
                <a:tab pos="360363" algn="l"/>
                <a:tab pos="720725" algn="l"/>
              </a:tabLst>
            </a:pPr>
            <a:r>
              <a:rPr lang="en-US" dirty="0"/>
              <a:t>	</a:t>
            </a:r>
            <a:r>
              <a:rPr lang="en-US" b="1" i="1" dirty="0">
                <a:solidFill>
                  <a:srgbClr val="00CC00"/>
                </a:solidFill>
              </a:rPr>
              <a:t>(iv)	Bacteriological examination</a:t>
            </a:r>
            <a:r>
              <a:rPr lang="en-US" dirty="0"/>
              <a:t> </a:t>
            </a:r>
            <a:r>
              <a:rPr lang="en-US" b="1" i="1" dirty="0">
                <a:solidFill>
                  <a:srgbClr val="00CC00"/>
                </a:solidFill>
              </a:rPr>
              <a:t>of urine</a:t>
            </a:r>
            <a:r>
              <a:rPr lang="en-US" dirty="0"/>
              <a:t> </a:t>
            </a:r>
          </a:p>
          <a:p>
            <a:pPr marL="457200" indent="-457200" algn="just" eaLnBrk="0" hangingPunct="0">
              <a:tabLst>
                <a:tab pos="360363" algn="l"/>
                <a:tab pos="720725" algn="l"/>
              </a:tabLst>
            </a:pPr>
            <a:r>
              <a:rPr lang="en-US" dirty="0"/>
              <a:t>                  Highly important including culture and sensitivity tests.</a:t>
            </a:r>
            <a:endParaRPr lang="en-US" dirty="0">
              <a:cs typeface="Times New Roman" pitchFamily="18" charset="0"/>
            </a:endParaRPr>
          </a:p>
          <a:p>
            <a:pPr marL="457200" indent="-457200" algn="just" eaLnBrk="0" hangingPunct="0">
              <a:tabLst>
                <a:tab pos="360363" algn="l"/>
                <a:tab pos="720725" algn="l"/>
              </a:tabLst>
            </a:pPr>
            <a:r>
              <a:rPr lang="en-US" dirty="0"/>
              <a:t>	</a:t>
            </a:r>
            <a:r>
              <a:rPr lang="en-US" b="1" i="1" dirty="0">
                <a:solidFill>
                  <a:srgbClr val="00CC00"/>
                </a:solidFill>
              </a:rPr>
              <a:t>(v)	Renal function tests</a:t>
            </a:r>
            <a:r>
              <a:rPr lang="en-US" dirty="0"/>
              <a:t> </a:t>
            </a:r>
          </a:p>
          <a:p>
            <a:pPr marL="457200" indent="-457200" algn="just" eaLnBrk="0" hangingPunct="0">
              <a:tabLst>
                <a:tab pos="360363" algn="l"/>
                <a:tab pos="720725" algn="l"/>
              </a:tabLst>
            </a:pPr>
            <a:r>
              <a:rPr lang="en-US" dirty="0"/>
              <a:t>                  Always be performed in calculus cases. The PSP may be normal even in presence of bilateral stag horn calculi.</a:t>
            </a:r>
          </a:p>
        </p:txBody>
      </p:sp>
      <p:sp>
        <p:nvSpPr>
          <p:cNvPr id="4" name="Date Placeholder 3"/>
          <p:cNvSpPr>
            <a:spLocks noGrp="1"/>
          </p:cNvSpPr>
          <p:nvPr>
            <p:ph type="dt" sz="half" idx="10"/>
          </p:nvPr>
        </p:nvSpPr>
        <p:spPr/>
        <p:txBody>
          <a:bodyPr/>
          <a:lstStyle/>
          <a:p>
            <a:fld id="{96E43270-7081-4747-AC40-71306AA353BF}"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65</a:t>
            </a:fld>
            <a:endParaRPr lang="en-US"/>
          </a:p>
        </p:txBody>
      </p:sp>
    </p:spTree>
    <p:extLst>
      <p:ext uri="{BB962C8B-B14F-4D97-AF65-F5344CB8AC3E}">
        <p14:creationId xmlns:p14="http://schemas.microsoft.com/office/powerpoint/2010/main" val="32430057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eaLnBrk="0" hangingPunct="0">
              <a:spcBef>
                <a:spcPct val="50000"/>
              </a:spcBef>
              <a:buNone/>
            </a:pPr>
            <a:r>
              <a:rPr lang="en-US" b="1" i="1" dirty="0">
                <a:solidFill>
                  <a:srgbClr val="FF0000"/>
                </a:solidFill>
              </a:rPr>
              <a:t>3.Radiography</a:t>
            </a:r>
            <a:endParaRPr lang="en-US" b="1" i="1" dirty="0">
              <a:solidFill>
                <a:srgbClr val="FF0000"/>
              </a:solidFill>
              <a:cs typeface="Times New Roman" pitchFamily="18" charset="0"/>
            </a:endParaRPr>
          </a:p>
          <a:p>
            <a:pPr marL="0" indent="0" eaLnBrk="0" hangingPunct="0">
              <a:spcBef>
                <a:spcPct val="50000"/>
              </a:spcBef>
              <a:buNone/>
            </a:pPr>
            <a:r>
              <a:rPr lang="en-US" b="1" dirty="0">
                <a:solidFill>
                  <a:srgbClr val="00CC00"/>
                </a:solidFill>
              </a:rPr>
              <a:t>      A) </a:t>
            </a:r>
            <a:r>
              <a:rPr lang="en-US" dirty="0">
                <a:solidFill>
                  <a:srgbClr val="00CC00"/>
                </a:solidFill>
              </a:rPr>
              <a:t>STRAIGHT X-RAY</a:t>
            </a:r>
            <a:r>
              <a:rPr lang="en-US" dirty="0">
                <a:solidFill>
                  <a:srgbClr val="FFFF66"/>
                </a:solidFill>
              </a:rPr>
              <a:t> -</a:t>
            </a:r>
            <a:r>
              <a:rPr lang="en-US" dirty="0"/>
              <a:t> Before taking straight X-ray for KUB region (both kidneys, ureters and bladder), the bowels must be made empty by giving laxative.</a:t>
            </a:r>
            <a:endParaRPr lang="en-US" dirty="0">
              <a:cs typeface="Times New Roman" pitchFamily="18" charset="0"/>
            </a:endParaRPr>
          </a:p>
          <a:p>
            <a:pPr marL="0" indent="0" eaLnBrk="0" hangingPunct="0">
              <a:spcBef>
                <a:spcPct val="50000"/>
              </a:spcBef>
              <a:buNone/>
            </a:pPr>
            <a:r>
              <a:rPr lang="en-US" dirty="0">
                <a:solidFill>
                  <a:srgbClr val="00CC00"/>
                </a:solidFill>
              </a:rPr>
              <a:t>        B) </a:t>
            </a:r>
            <a:r>
              <a:rPr lang="en-US" b="1" dirty="0">
                <a:solidFill>
                  <a:srgbClr val="00CC00"/>
                </a:solidFill>
              </a:rPr>
              <a:t>Excretory </a:t>
            </a:r>
            <a:r>
              <a:rPr lang="en-US" b="1" dirty="0" err="1">
                <a:solidFill>
                  <a:srgbClr val="00CC00"/>
                </a:solidFill>
              </a:rPr>
              <a:t>Urogram</a:t>
            </a:r>
            <a:endParaRPr lang="en-US" dirty="0">
              <a:solidFill>
                <a:srgbClr val="00CC00"/>
              </a:solidFill>
              <a:cs typeface="Times New Roman" pitchFamily="18" charset="0"/>
            </a:endParaRPr>
          </a:p>
          <a:p>
            <a:pPr marL="0" indent="0" eaLnBrk="0" hangingPunct="0">
              <a:spcBef>
                <a:spcPct val="50000"/>
              </a:spcBef>
              <a:buNone/>
            </a:pPr>
            <a:r>
              <a:rPr lang="en-US" b="1" i="1" dirty="0">
                <a:solidFill>
                  <a:srgbClr val="FFFF66"/>
                </a:solidFill>
              </a:rPr>
              <a:t>4</a:t>
            </a:r>
            <a:r>
              <a:rPr lang="en-US" b="1" i="1" dirty="0">
                <a:solidFill>
                  <a:srgbClr val="FF0000"/>
                </a:solidFill>
              </a:rPr>
              <a:t> Ultrasonography</a:t>
            </a:r>
            <a:r>
              <a:rPr lang="en-US" dirty="0">
                <a:solidFill>
                  <a:srgbClr val="FF0000"/>
                </a:solidFill>
              </a:rPr>
              <a:t> –  </a:t>
            </a:r>
          </a:p>
          <a:p>
            <a:pPr marL="0" indent="0" eaLnBrk="0" hangingPunct="0">
              <a:spcBef>
                <a:spcPct val="50000"/>
              </a:spcBef>
              <a:buNone/>
            </a:pPr>
            <a:r>
              <a:rPr lang="en-US" dirty="0" smtClean="0"/>
              <a:t> </a:t>
            </a:r>
            <a:r>
              <a:rPr lang="en-US" dirty="0"/>
              <a:t>Helpful to distinguish between opaque and non-opaque stones. It is also of value in locating the stones for treatment with extra corporeal shock wave therapy.</a:t>
            </a:r>
            <a:endParaRPr lang="en-US" dirty="0">
              <a:cs typeface="Times New Roman" pitchFamily="18" charset="0"/>
            </a:endParaRPr>
          </a:p>
          <a:p>
            <a:pPr marL="0" indent="0" eaLnBrk="0" hangingPunct="0">
              <a:spcBef>
                <a:spcPct val="50000"/>
              </a:spcBef>
              <a:buNone/>
            </a:pPr>
            <a:r>
              <a:rPr lang="en-US" b="1" i="1" dirty="0">
                <a:solidFill>
                  <a:srgbClr val="FF0000"/>
                </a:solidFill>
              </a:rPr>
              <a:t>5 Computed topography</a:t>
            </a:r>
            <a:r>
              <a:rPr lang="en-US" b="1" dirty="0">
                <a:solidFill>
                  <a:srgbClr val="FF0000"/>
                </a:solidFill>
              </a:rPr>
              <a:t> – </a:t>
            </a:r>
            <a:endParaRPr lang="en-US" dirty="0">
              <a:solidFill>
                <a:srgbClr val="FF0000"/>
              </a:solidFill>
            </a:endParaRPr>
          </a:p>
          <a:p>
            <a:pPr eaLnBrk="0" hangingPunct="0">
              <a:spcBef>
                <a:spcPct val="50000"/>
              </a:spcBef>
            </a:pPr>
            <a:r>
              <a:rPr lang="en-US" dirty="0"/>
              <a:t>        Particularly helpful in the diagnosis of non-opaque stones.</a:t>
            </a:r>
            <a:endParaRPr lang="en-US" dirty="0">
              <a:cs typeface="Times New Roman" pitchFamily="18" charset="0"/>
            </a:endParaRPr>
          </a:p>
          <a:p>
            <a:pPr marL="0" indent="0" eaLnBrk="0" hangingPunct="0">
              <a:spcBef>
                <a:spcPct val="50000"/>
              </a:spcBef>
              <a:buNone/>
            </a:pPr>
            <a:r>
              <a:rPr lang="en-US" b="1" i="1" dirty="0">
                <a:solidFill>
                  <a:srgbClr val="FF0000"/>
                </a:solidFill>
              </a:rPr>
              <a:t>6 Renal Scan</a:t>
            </a:r>
            <a:endParaRPr lang="en-US" b="1" i="1" dirty="0">
              <a:solidFill>
                <a:srgbClr val="FF0000"/>
              </a:solidFill>
              <a:cs typeface="Times New Roman" pitchFamily="18" charset="0"/>
            </a:endParaRPr>
          </a:p>
          <a:p>
            <a:pPr marL="0" indent="0" eaLnBrk="0" hangingPunct="0">
              <a:spcBef>
                <a:spcPct val="50000"/>
              </a:spcBef>
              <a:buNone/>
            </a:pPr>
            <a:r>
              <a:rPr lang="en-US" b="1" i="1" dirty="0">
                <a:solidFill>
                  <a:srgbClr val="FF0000"/>
                </a:solidFill>
              </a:rPr>
              <a:t>7  Instrumental examination</a:t>
            </a:r>
            <a:r>
              <a:rPr lang="en-US" b="1" dirty="0">
                <a:solidFill>
                  <a:srgbClr val="FF0000"/>
                </a:solidFill>
              </a:rPr>
              <a:t> :-</a:t>
            </a:r>
            <a:r>
              <a:rPr lang="en-US" dirty="0">
                <a:solidFill>
                  <a:srgbClr val="FF0000"/>
                </a:solidFill>
                <a:cs typeface="Times New Roman" pitchFamily="18" charset="0"/>
              </a:rPr>
              <a:t>  </a:t>
            </a:r>
            <a:r>
              <a:rPr lang="en-US" dirty="0"/>
              <a:t>Cystoscopy</a:t>
            </a:r>
            <a:endParaRPr lang="en-US" dirty="0">
              <a:cs typeface="Times New Roman" pitchFamily="18" charset="0"/>
            </a:endParaRPr>
          </a:p>
          <a:p>
            <a:pPr marL="0" indent="0" eaLnBrk="0" hangingPunct="0">
              <a:spcBef>
                <a:spcPct val="50000"/>
              </a:spcBef>
              <a:buNone/>
            </a:pPr>
            <a:r>
              <a:rPr lang="en-US" b="1" i="1" dirty="0">
                <a:solidFill>
                  <a:srgbClr val="FF0000"/>
                </a:solidFill>
                <a:latin typeface="Book Antiqua" pitchFamily="18" charset="0"/>
                <a:cs typeface="Times New Roman" pitchFamily="18" charset="0"/>
              </a:rPr>
              <a:t>8   Examination of the stone</a:t>
            </a:r>
            <a:r>
              <a:rPr lang="en-US" dirty="0">
                <a:solidFill>
                  <a:srgbClr val="FF0000"/>
                </a:solidFill>
              </a:rPr>
              <a:t> </a:t>
            </a:r>
          </a:p>
          <a:p>
            <a:endParaRPr lang="en-US" dirty="0"/>
          </a:p>
        </p:txBody>
      </p:sp>
      <p:sp>
        <p:nvSpPr>
          <p:cNvPr id="4" name="Date Placeholder 3"/>
          <p:cNvSpPr>
            <a:spLocks noGrp="1"/>
          </p:cNvSpPr>
          <p:nvPr>
            <p:ph type="dt" sz="half" idx="10"/>
          </p:nvPr>
        </p:nvSpPr>
        <p:spPr/>
        <p:txBody>
          <a:bodyPr/>
          <a:lstStyle/>
          <a:p>
            <a:fld id="{61180D8F-1945-40D5-A96A-C855E69ED799}"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66</a:t>
            </a:fld>
            <a:endParaRPr lang="en-US"/>
          </a:p>
        </p:txBody>
      </p:sp>
    </p:spTree>
    <p:extLst>
      <p:ext uri="{BB962C8B-B14F-4D97-AF65-F5344CB8AC3E}">
        <p14:creationId xmlns:p14="http://schemas.microsoft.com/office/powerpoint/2010/main" val="614868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00CC00"/>
                </a:solidFill>
                <a:latin typeface="Monotype Corsiva" pitchFamily="66" charset="0"/>
              </a:rPr>
              <a:t>TREATMENT</a:t>
            </a:r>
            <a:r>
              <a:rPr lang="en-US" u="sng" dirty="0">
                <a:solidFill>
                  <a:srgbClr val="00CC00"/>
                </a:solidFill>
                <a:latin typeface="Monotype Corsiva" pitchFamily="66" charset="0"/>
                <a:cs typeface="Times New Roman" pitchFamily="18" charset="0"/>
              </a:rPr>
              <a:t/>
            </a:r>
            <a:br>
              <a:rPr lang="en-US" u="sng" dirty="0">
                <a:solidFill>
                  <a:srgbClr val="00CC00"/>
                </a:solidFill>
                <a:latin typeface="Monotype Corsiva" pitchFamily="66" charset="0"/>
                <a:cs typeface="Times New Roman" pitchFamily="18" charset="0"/>
              </a:rPr>
            </a:br>
            <a:endParaRPr lang="en-US" dirty="0"/>
          </a:p>
        </p:txBody>
      </p:sp>
      <p:sp>
        <p:nvSpPr>
          <p:cNvPr id="3" name="Content Placeholder 2"/>
          <p:cNvSpPr>
            <a:spLocks noGrp="1"/>
          </p:cNvSpPr>
          <p:nvPr>
            <p:ph idx="1"/>
          </p:nvPr>
        </p:nvSpPr>
        <p:spPr/>
        <p:txBody>
          <a:bodyPr>
            <a:normAutofit fontScale="85000" lnSpcReduction="10000"/>
          </a:bodyPr>
          <a:lstStyle/>
          <a:p>
            <a:pPr algn="just">
              <a:tabLst>
                <a:tab pos="360363" algn="l"/>
                <a:tab pos="720725" algn="l"/>
              </a:tabLst>
            </a:pPr>
            <a:r>
              <a:rPr lang="en-US" sz="2400" b="1" dirty="0">
                <a:solidFill>
                  <a:srgbClr val="FF0000"/>
                </a:solidFill>
              </a:rPr>
              <a:t>	</a:t>
            </a:r>
            <a:r>
              <a:rPr lang="en-US" sz="3600" b="1" dirty="0">
                <a:solidFill>
                  <a:srgbClr val="FF0000"/>
                </a:solidFill>
                <a:latin typeface="Monotype Corsiva" pitchFamily="66" charset="0"/>
              </a:rPr>
              <a:t>ESWL (Extra corporeal Shock Wave Lithotripsy)</a:t>
            </a:r>
            <a:r>
              <a:rPr lang="en-US" sz="2400" b="1" dirty="0">
                <a:solidFill>
                  <a:srgbClr val="FF0000"/>
                </a:solidFill>
              </a:rPr>
              <a:t> </a:t>
            </a:r>
          </a:p>
          <a:p>
            <a:pPr algn="just">
              <a:tabLst>
                <a:tab pos="360363" algn="l"/>
                <a:tab pos="720725" algn="l"/>
              </a:tabLst>
            </a:pPr>
            <a:r>
              <a:rPr lang="en-US" sz="2000" b="1" dirty="0"/>
              <a:t>                             </a:t>
            </a:r>
            <a:r>
              <a:rPr lang="en-US" dirty="0"/>
              <a:t>In this technique the stone is removed with shock wave without the need for instrumental penetration of the body. The stone in the kidney is fragmented by repeated shock waves which are focused towards the kidney stone. The fragments are made so small that they are automatically passed through the urine. In some instances a </a:t>
            </a:r>
            <a:r>
              <a:rPr lang="en-US" dirty="0" err="1"/>
              <a:t>ureteroscope</a:t>
            </a:r>
            <a:r>
              <a:rPr lang="en-US" dirty="0"/>
              <a:t> may be required for the passage of fragments.</a:t>
            </a:r>
            <a:endParaRPr lang="en-US" dirty="0">
              <a:cs typeface="Times New Roman" pitchFamily="18" charset="0"/>
            </a:endParaRPr>
          </a:p>
          <a:p>
            <a:pPr eaLnBrk="0" hangingPunct="0">
              <a:tabLst>
                <a:tab pos="360363" algn="l"/>
                <a:tab pos="720725" algn="l"/>
              </a:tabLst>
            </a:pPr>
            <a:r>
              <a:rPr lang="en-US" dirty="0">
                <a:latin typeface="Book Antiqua" pitchFamily="18" charset="0"/>
                <a:cs typeface="Times New Roman" pitchFamily="18" charset="0"/>
              </a:rPr>
              <a:t>	This method is gradually replacing operative methods of removal of renal calculi.</a:t>
            </a:r>
            <a:r>
              <a:rPr lang="en-US" dirty="0"/>
              <a:t> </a:t>
            </a:r>
          </a:p>
          <a:p>
            <a:endParaRPr lang="en-US" dirty="0"/>
          </a:p>
        </p:txBody>
      </p:sp>
      <p:sp>
        <p:nvSpPr>
          <p:cNvPr id="4" name="Date Placeholder 3"/>
          <p:cNvSpPr>
            <a:spLocks noGrp="1"/>
          </p:cNvSpPr>
          <p:nvPr>
            <p:ph type="dt" sz="half" idx="10"/>
          </p:nvPr>
        </p:nvSpPr>
        <p:spPr/>
        <p:txBody>
          <a:bodyPr/>
          <a:lstStyle/>
          <a:p>
            <a:fld id="{8D56FD4F-9CB1-4502-9C0D-7425F1FC39A2}"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67</a:t>
            </a:fld>
            <a:endParaRPr lang="en-US"/>
          </a:p>
        </p:txBody>
      </p:sp>
    </p:spTree>
    <p:extLst>
      <p:ext uri="{BB962C8B-B14F-4D97-AF65-F5344CB8AC3E}">
        <p14:creationId xmlns:p14="http://schemas.microsoft.com/office/powerpoint/2010/main" val="3014286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9" descr="ESW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828801"/>
            <a:ext cx="6400800" cy="346313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BC5A1569-A962-4E0D-8A8B-C3E6A9E42834}"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68</a:t>
            </a:fld>
            <a:endParaRPr lang="en-US"/>
          </a:p>
        </p:txBody>
      </p:sp>
    </p:spTree>
    <p:extLst>
      <p:ext uri="{BB962C8B-B14F-4D97-AF65-F5344CB8AC3E}">
        <p14:creationId xmlns:p14="http://schemas.microsoft.com/office/powerpoint/2010/main" val="48635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00CC00"/>
                </a:solidFill>
                <a:latin typeface="Monotype Corsiva" pitchFamily="66" charset="0"/>
                <a:cs typeface="Times New Roman" pitchFamily="18" charset="0"/>
              </a:rPr>
              <a:t>Nephrectomy</a:t>
            </a:r>
            <a:r>
              <a:rPr lang="en-US" sz="4000" b="1" dirty="0">
                <a:solidFill>
                  <a:srgbClr val="00CC00"/>
                </a:solidFill>
                <a:latin typeface="Monotype Corsiva" pitchFamily="66" charset="0"/>
              </a:rPr>
              <a:t> </a:t>
            </a:r>
            <a:br>
              <a:rPr lang="en-US" sz="4000" b="1" dirty="0">
                <a:solidFill>
                  <a:srgbClr val="00CC00"/>
                </a:solidFill>
                <a:latin typeface="Monotype Corsiva" pitchFamily="66" charset="0"/>
              </a:rPr>
            </a:br>
            <a:endParaRPr lang="en-US" dirty="0"/>
          </a:p>
        </p:txBody>
      </p:sp>
      <p:pic>
        <p:nvPicPr>
          <p:cNvPr id="4" name="Content Placeholder 3" descr="NEPHROACTO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1" y="2057400"/>
            <a:ext cx="5543551"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9D5440B8-9FAC-4D5A-B359-1748819ACB5F}"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69</a:t>
            </a:fld>
            <a:endParaRPr lang="en-US"/>
          </a:p>
        </p:txBody>
      </p:sp>
    </p:spTree>
    <p:extLst>
      <p:ext uri="{BB962C8B-B14F-4D97-AF65-F5344CB8AC3E}">
        <p14:creationId xmlns:p14="http://schemas.microsoft.com/office/powerpoint/2010/main" val="363905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In diabetes, when the blood </a:t>
            </a:r>
            <a:r>
              <a:rPr lang="en-US" dirty="0" smtClean="0"/>
              <a:t>glucose level </a:t>
            </a:r>
            <a:r>
              <a:rPr lang="en-US" dirty="0"/>
              <a:t>exceeds the kidneys’ reabsorption capacity, glucose </a:t>
            </a:r>
            <a:r>
              <a:rPr lang="en-US" dirty="0" smtClean="0"/>
              <a:t>appears in </a:t>
            </a:r>
            <a:r>
              <a:rPr lang="en-US" dirty="0"/>
              <a:t>the urine. Glycosuria is also common in </a:t>
            </a:r>
            <a:r>
              <a:rPr lang="en-US" dirty="0" smtClean="0"/>
              <a:t>pregnancy.</a:t>
            </a:r>
          </a:p>
          <a:p>
            <a:pPr>
              <a:buFont typeface="Wingdings" panose="05000000000000000000" pitchFamily="2" charset="2"/>
              <a:buChar char="Ø"/>
            </a:pPr>
            <a:r>
              <a:rPr lang="en-US" dirty="0" smtClean="0"/>
              <a:t>Protein </a:t>
            </a:r>
            <a:r>
              <a:rPr lang="en-US" dirty="0"/>
              <a:t>molecules are also generally not found in the </a:t>
            </a:r>
            <a:r>
              <a:rPr lang="en-US" dirty="0" smtClean="0"/>
              <a:t>urine; however</a:t>
            </a:r>
            <a:r>
              <a:rPr lang="en-US" dirty="0"/>
              <a:t>, low-molecular-weight proteins (globulins and </a:t>
            </a:r>
            <a:r>
              <a:rPr lang="en-US" dirty="0" smtClean="0"/>
              <a:t>albumin) may </a:t>
            </a:r>
            <a:r>
              <a:rPr lang="en-US" dirty="0"/>
              <a:t>periodically be excreted in small amounts.</a:t>
            </a:r>
          </a:p>
        </p:txBody>
      </p:sp>
      <p:sp>
        <p:nvSpPr>
          <p:cNvPr id="4" name="Date Placeholder 3"/>
          <p:cNvSpPr>
            <a:spLocks noGrp="1"/>
          </p:cNvSpPr>
          <p:nvPr>
            <p:ph type="dt" sz="half" idx="10"/>
          </p:nvPr>
        </p:nvSpPr>
        <p:spPr/>
        <p:txBody>
          <a:bodyPr/>
          <a:lstStyle/>
          <a:p>
            <a:fld id="{1270FD65-0B54-4160-B79E-3C9E162F4762}"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a:t>
            </a:fld>
            <a:endParaRPr lang="en-US"/>
          </a:p>
        </p:txBody>
      </p:sp>
    </p:spTree>
    <p:extLst>
      <p:ext uri="{BB962C8B-B14F-4D97-AF65-F5344CB8AC3E}">
        <p14:creationId xmlns:p14="http://schemas.microsoft.com/office/powerpoint/2010/main" val="4869075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a:solidFill>
                  <a:srgbClr val="00CC00"/>
                </a:solidFill>
                <a:latin typeface="Monotype Corsiva" pitchFamily="66" charset="0"/>
                <a:cs typeface="Times New Roman" pitchFamily="18" charset="0"/>
              </a:rPr>
              <a:t>Ureteroscopy</a:t>
            </a:r>
            <a:r>
              <a:rPr lang="en-US" b="1" u="sng" dirty="0">
                <a:solidFill>
                  <a:srgbClr val="00CC00"/>
                </a:solidFill>
                <a:latin typeface="Monotype Corsiva" pitchFamily="66" charset="0"/>
                <a:cs typeface="Times New Roman" pitchFamily="18" charset="0"/>
              </a:rPr>
              <a:t> (URS)</a:t>
            </a:r>
            <a:r>
              <a:rPr lang="en-US" b="1" u="sng" dirty="0">
                <a:solidFill>
                  <a:srgbClr val="00CC00"/>
                </a:solidFill>
              </a:rPr>
              <a:t> </a:t>
            </a:r>
            <a:br>
              <a:rPr lang="en-US" b="1" u="sng" dirty="0">
                <a:solidFill>
                  <a:srgbClr val="00CC00"/>
                </a:solidFill>
              </a:rPr>
            </a:br>
            <a:endParaRPr lang="en-US" dirty="0"/>
          </a:p>
        </p:txBody>
      </p:sp>
      <p:pic>
        <p:nvPicPr>
          <p:cNvPr id="4" name="Picture 2" descr="UTEROSCOP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1"/>
            <a:ext cx="5943600" cy="353933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7F1B9B9D-ED49-4778-9BFD-AF52D9BBCE63}"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70</a:t>
            </a:fld>
            <a:endParaRPr lang="en-US"/>
          </a:p>
        </p:txBody>
      </p:sp>
    </p:spTree>
    <p:extLst>
      <p:ext uri="{BB962C8B-B14F-4D97-AF65-F5344CB8AC3E}">
        <p14:creationId xmlns:p14="http://schemas.microsoft.com/office/powerpoint/2010/main" val="126554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tabLst>
                <a:tab pos="360363" algn="l"/>
                <a:tab pos="720725" algn="l"/>
              </a:tabLst>
            </a:pPr>
            <a:r>
              <a:rPr lang="en-US" b="1" dirty="0">
                <a:solidFill>
                  <a:srgbClr val="00CC00"/>
                </a:solidFill>
                <a:latin typeface="Monotype Corsiva" pitchFamily="66" charset="0"/>
              </a:rPr>
              <a:t>Open Surgery</a:t>
            </a:r>
          </a:p>
          <a:p>
            <a:pPr algn="just">
              <a:tabLst>
                <a:tab pos="360363" algn="l"/>
                <a:tab pos="720725" algn="l"/>
              </a:tabLst>
            </a:pPr>
            <a:endParaRPr lang="en-US" b="1" dirty="0">
              <a:solidFill>
                <a:srgbClr val="00CC00"/>
              </a:solidFill>
              <a:latin typeface="Monotype Corsiva" pitchFamily="66" charset="0"/>
              <a:cs typeface="Times New Roman" pitchFamily="18" charset="0"/>
            </a:endParaRPr>
          </a:p>
          <a:p>
            <a:pPr algn="just" eaLnBrk="0" hangingPunct="0">
              <a:tabLst>
                <a:tab pos="360363" algn="l"/>
                <a:tab pos="720725" algn="l"/>
              </a:tabLst>
            </a:pPr>
            <a:r>
              <a:rPr lang="en-US" b="1" dirty="0">
                <a:solidFill>
                  <a:srgbClr val="00CC00"/>
                </a:solidFill>
                <a:latin typeface="Monotype Corsiva" pitchFamily="66" charset="0"/>
              </a:rPr>
              <a:t>	</a:t>
            </a:r>
            <a:r>
              <a:rPr lang="en-US" b="1" dirty="0" err="1">
                <a:solidFill>
                  <a:srgbClr val="00CC00"/>
                </a:solidFill>
                <a:latin typeface="Monotype Corsiva" pitchFamily="66" charset="0"/>
              </a:rPr>
              <a:t>Pyelolithotomy</a:t>
            </a:r>
            <a:endParaRPr lang="en-US" b="1" dirty="0">
              <a:solidFill>
                <a:srgbClr val="00CC00"/>
              </a:solidFill>
              <a:latin typeface="Monotype Corsiva" pitchFamily="66" charset="0"/>
            </a:endParaRPr>
          </a:p>
          <a:p>
            <a:pPr algn="just" eaLnBrk="0" hangingPunct="0">
              <a:tabLst>
                <a:tab pos="360363" algn="l"/>
                <a:tab pos="720725" algn="l"/>
              </a:tabLst>
            </a:pPr>
            <a:endParaRPr lang="en-US" b="1" dirty="0">
              <a:solidFill>
                <a:srgbClr val="00CC00"/>
              </a:solidFill>
              <a:latin typeface="Monotype Corsiva" pitchFamily="66" charset="0"/>
              <a:cs typeface="Times New Roman" pitchFamily="18" charset="0"/>
            </a:endParaRPr>
          </a:p>
          <a:p>
            <a:pPr algn="just" eaLnBrk="0" hangingPunct="0">
              <a:tabLst>
                <a:tab pos="360363" algn="l"/>
                <a:tab pos="720725" algn="l"/>
              </a:tabLst>
            </a:pPr>
            <a:r>
              <a:rPr lang="en-US" b="1" dirty="0">
                <a:solidFill>
                  <a:srgbClr val="00CC00"/>
                </a:solidFill>
                <a:latin typeface="Monotype Corsiva" pitchFamily="66" charset="0"/>
              </a:rPr>
              <a:t>	</a:t>
            </a:r>
            <a:r>
              <a:rPr lang="en-US" b="1" dirty="0" err="1">
                <a:solidFill>
                  <a:srgbClr val="00CC00"/>
                </a:solidFill>
                <a:latin typeface="Monotype Corsiva" pitchFamily="66" charset="0"/>
              </a:rPr>
              <a:t>Nephrolithotomy</a:t>
            </a:r>
            <a:endParaRPr lang="en-US" b="1" dirty="0">
              <a:solidFill>
                <a:srgbClr val="00CC00"/>
              </a:solidFill>
              <a:latin typeface="Monotype Corsiva" pitchFamily="66" charset="0"/>
            </a:endParaRPr>
          </a:p>
          <a:p>
            <a:pPr algn="just" eaLnBrk="0" hangingPunct="0">
              <a:tabLst>
                <a:tab pos="360363" algn="l"/>
                <a:tab pos="720725" algn="l"/>
              </a:tabLst>
            </a:pPr>
            <a:endParaRPr lang="en-US" b="1" dirty="0">
              <a:solidFill>
                <a:srgbClr val="00CC00"/>
              </a:solidFill>
              <a:latin typeface="Monotype Corsiva" pitchFamily="66" charset="0"/>
              <a:cs typeface="Times New Roman" pitchFamily="18" charset="0"/>
            </a:endParaRPr>
          </a:p>
          <a:p>
            <a:pPr algn="just" eaLnBrk="0" hangingPunct="0">
              <a:tabLst>
                <a:tab pos="360363" algn="l"/>
                <a:tab pos="720725" algn="l"/>
              </a:tabLst>
            </a:pPr>
            <a:r>
              <a:rPr lang="en-US" b="1" dirty="0">
                <a:solidFill>
                  <a:srgbClr val="00CC00"/>
                </a:solidFill>
                <a:latin typeface="Monotype Corsiva" pitchFamily="66" charset="0"/>
              </a:rPr>
              <a:t>	Partial nephrectomy</a:t>
            </a:r>
          </a:p>
          <a:p>
            <a:endParaRPr lang="en-US" dirty="0"/>
          </a:p>
        </p:txBody>
      </p:sp>
      <p:sp>
        <p:nvSpPr>
          <p:cNvPr id="4" name="Date Placeholder 3"/>
          <p:cNvSpPr>
            <a:spLocks noGrp="1"/>
          </p:cNvSpPr>
          <p:nvPr>
            <p:ph type="dt" sz="half" idx="10"/>
          </p:nvPr>
        </p:nvSpPr>
        <p:spPr/>
        <p:txBody>
          <a:bodyPr/>
          <a:lstStyle/>
          <a:p>
            <a:fld id="{5908125F-F9F4-47CD-8DBF-7076873D9459}"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71</a:t>
            </a:fld>
            <a:endParaRPr lang="en-US"/>
          </a:p>
        </p:txBody>
      </p:sp>
    </p:spTree>
    <p:extLst>
      <p:ext uri="{BB962C8B-B14F-4D97-AF65-F5344CB8AC3E}">
        <p14:creationId xmlns:p14="http://schemas.microsoft.com/office/powerpoint/2010/main" val="2045384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lgn="just">
              <a:tabLst>
                <a:tab pos="360363" algn="l"/>
                <a:tab pos="720725" algn="l"/>
              </a:tabLst>
            </a:pPr>
            <a:r>
              <a:rPr lang="en-US" sz="4800" dirty="0">
                <a:solidFill>
                  <a:srgbClr val="00CC00"/>
                </a:solidFill>
                <a:latin typeface="Monotype Corsiva" pitchFamily="66" charset="0"/>
              </a:rPr>
              <a:t> </a:t>
            </a:r>
            <a:r>
              <a:rPr lang="en-US" sz="4800" b="1" u="sng" dirty="0">
                <a:solidFill>
                  <a:srgbClr val="00CC00"/>
                </a:solidFill>
                <a:latin typeface="Monotype Corsiva" pitchFamily="66" charset="0"/>
              </a:rPr>
              <a:t>General measures</a:t>
            </a:r>
          </a:p>
          <a:p>
            <a:pPr algn="just">
              <a:tabLst>
                <a:tab pos="360363" algn="l"/>
                <a:tab pos="720725" algn="l"/>
              </a:tabLst>
            </a:pPr>
            <a:endParaRPr lang="en-US" sz="4800" u="sng" dirty="0">
              <a:solidFill>
                <a:srgbClr val="00CC00"/>
              </a:solidFill>
              <a:latin typeface="Monotype Corsiva" pitchFamily="66" charset="0"/>
              <a:cs typeface="Times New Roman" pitchFamily="18" charset="0"/>
            </a:endParaRPr>
          </a:p>
          <a:p>
            <a:pPr algn="just" eaLnBrk="0" hangingPunct="0">
              <a:tabLst>
                <a:tab pos="360363" algn="l"/>
                <a:tab pos="720725" algn="l"/>
              </a:tabLst>
            </a:pPr>
            <a:r>
              <a:rPr lang="en-US" sz="2000" b="1" dirty="0"/>
              <a:t>	</a:t>
            </a:r>
            <a:r>
              <a:rPr lang="en-US" dirty="0"/>
              <a:t>The general measures or advises which should be given to the patient regardless of the type  of stone are  -</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t>	</a:t>
            </a:r>
            <a:r>
              <a:rPr lang="en-US" dirty="0">
                <a:solidFill>
                  <a:srgbClr val="FF0000"/>
                </a:solidFill>
              </a:rPr>
              <a:t>(a)	Fluid intake should be high at all times. </a:t>
            </a:r>
          </a:p>
          <a:p>
            <a:pPr algn="just" eaLnBrk="0" hangingPunct="0">
              <a:tabLst>
                <a:tab pos="360363" algn="l"/>
                <a:tab pos="720725" algn="l"/>
              </a:tabLst>
            </a:pPr>
            <a:r>
              <a:rPr lang="en-US" dirty="0"/>
              <a:t>            Fluids should be taken at bed time so that </a:t>
            </a:r>
            <a:r>
              <a:rPr lang="en-US" dirty="0" err="1"/>
              <a:t>nocturia</a:t>
            </a:r>
            <a:r>
              <a:rPr lang="en-US" dirty="0"/>
              <a:t> will occur. </a:t>
            </a:r>
          </a:p>
          <a:p>
            <a:pPr algn="just" eaLnBrk="0" hangingPunct="0">
              <a:tabLst>
                <a:tab pos="360363" algn="l"/>
                <a:tab pos="720725" algn="l"/>
              </a:tabLst>
            </a:pPr>
            <a:r>
              <a:rPr lang="en-US" dirty="0"/>
              <a:t>           This will prevent dehydration.</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t>	(b)	Avoidance of milk, cheese and great deal of calcium should be advised. </a:t>
            </a:r>
          </a:p>
          <a:p>
            <a:pPr algn="just" eaLnBrk="0" hangingPunct="0">
              <a:tabLst>
                <a:tab pos="360363" algn="l"/>
                <a:tab pos="720725" algn="l"/>
              </a:tabLst>
            </a:pPr>
            <a:r>
              <a:rPr lang="en-US" dirty="0"/>
              <a:t>           If renal function is satisfactory sodium cellulose phosphate 5g. T.D.S. with</a:t>
            </a:r>
          </a:p>
          <a:p>
            <a:pPr algn="just" eaLnBrk="0" hangingPunct="0">
              <a:tabLst>
                <a:tab pos="360363" algn="l"/>
                <a:tab pos="720725" algn="l"/>
              </a:tabLst>
            </a:pPr>
            <a:r>
              <a:rPr lang="en-US" dirty="0"/>
              <a:t>            meals should be prescribed to reduce calcium absorption.</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t>	(c)	Urine should be kept acid all the time. </a:t>
            </a:r>
            <a:r>
              <a:rPr lang="en-US" dirty="0" err="1"/>
              <a:t>Alkalies</a:t>
            </a:r>
            <a:r>
              <a:rPr lang="en-US" dirty="0"/>
              <a:t> should be prohibited </a:t>
            </a:r>
          </a:p>
          <a:p>
            <a:pPr algn="just" eaLnBrk="0" hangingPunct="0">
              <a:tabLst>
                <a:tab pos="360363" algn="l"/>
                <a:tab pos="720725" algn="l"/>
              </a:tabLst>
            </a:pPr>
            <a:r>
              <a:rPr lang="en-US" dirty="0"/>
              <a:t>           or used in less quantities </a:t>
            </a:r>
            <a:r>
              <a:rPr lang="en-US" dirty="0">
                <a:solidFill>
                  <a:srgbClr val="FF0000"/>
                </a:solidFill>
              </a:rPr>
              <a:t>in those patients who are suffering from peptic</a:t>
            </a:r>
          </a:p>
          <a:p>
            <a:pPr algn="just" eaLnBrk="0" hangingPunct="0">
              <a:tabLst>
                <a:tab pos="360363" algn="l"/>
                <a:tab pos="720725" algn="l"/>
              </a:tabLst>
            </a:pPr>
            <a:r>
              <a:rPr lang="en-US" dirty="0">
                <a:solidFill>
                  <a:srgbClr val="FF0000"/>
                </a:solidFill>
              </a:rPr>
              <a:t>            ulcer.</a:t>
            </a:r>
          </a:p>
          <a:p>
            <a:pPr algn="just" eaLnBrk="0" hangingPunct="0">
              <a:tabLst>
                <a:tab pos="360363" algn="l"/>
                <a:tab pos="720725" algn="l"/>
              </a:tabLst>
            </a:pPr>
            <a:endParaRPr lang="en-US" dirty="0">
              <a:cs typeface="Times New Roman" pitchFamily="18" charset="0"/>
            </a:endParaRPr>
          </a:p>
          <a:p>
            <a:pPr eaLnBrk="0" hangingPunct="0">
              <a:tabLst>
                <a:tab pos="360363" algn="l"/>
                <a:tab pos="720725" algn="l"/>
              </a:tabLst>
            </a:pPr>
            <a:r>
              <a:rPr lang="en-US" dirty="0">
                <a:latin typeface="Book Antiqua" pitchFamily="18" charset="0"/>
                <a:cs typeface="Times New Roman" pitchFamily="18" charset="0"/>
              </a:rPr>
              <a:t>	(d)	Vitamin D should be stopped or used in very low quantity</a:t>
            </a:r>
            <a:r>
              <a:rPr lang="en-US" dirty="0"/>
              <a:t> </a:t>
            </a:r>
          </a:p>
        </p:txBody>
      </p:sp>
      <p:sp>
        <p:nvSpPr>
          <p:cNvPr id="4" name="Date Placeholder 3"/>
          <p:cNvSpPr>
            <a:spLocks noGrp="1"/>
          </p:cNvSpPr>
          <p:nvPr>
            <p:ph type="dt" sz="half" idx="10"/>
          </p:nvPr>
        </p:nvSpPr>
        <p:spPr/>
        <p:txBody>
          <a:bodyPr/>
          <a:lstStyle/>
          <a:p>
            <a:fld id="{FE48CE68-6E04-46A4-A679-4BA83E733138}"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72</a:t>
            </a:fld>
            <a:endParaRPr lang="en-US"/>
          </a:p>
        </p:txBody>
      </p:sp>
    </p:spTree>
    <p:extLst>
      <p:ext uri="{BB962C8B-B14F-4D97-AF65-F5344CB8AC3E}">
        <p14:creationId xmlns:p14="http://schemas.microsoft.com/office/powerpoint/2010/main" val="7006609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eaLnBrk="0" hangingPunct="0">
              <a:tabLst>
                <a:tab pos="360363" algn="l"/>
                <a:tab pos="720725" algn="l"/>
              </a:tabLst>
            </a:pPr>
            <a:r>
              <a:rPr lang="en-US" sz="4400" b="1" u="sng" dirty="0">
                <a:solidFill>
                  <a:srgbClr val="00CC00"/>
                </a:solidFill>
                <a:latin typeface="Monotype Corsiva" pitchFamily="66" charset="0"/>
              </a:rPr>
              <a:t>C O N S E R V A T I V E </a:t>
            </a:r>
            <a:r>
              <a:rPr lang="en-US" sz="4400" b="1" dirty="0">
                <a:solidFill>
                  <a:srgbClr val="00CC00"/>
                </a:solidFill>
                <a:latin typeface="Monotype Corsiva" pitchFamily="66" charset="0"/>
              </a:rPr>
              <a:t>  </a:t>
            </a:r>
            <a:r>
              <a:rPr lang="en-US" sz="4400" b="1" u="sng" dirty="0">
                <a:solidFill>
                  <a:srgbClr val="00CC00"/>
                </a:solidFill>
                <a:latin typeface="Monotype Corsiva" pitchFamily="66" charset="0"/>
              </a:rPr>
              <a:t>M E A S U R E S</a:t>
            </a:r>
            <a:r>
              <a:rPr lang="en-US" sz="4400" dirty="0">
                <a:solidFill>
                  <a:srgbClr val="00CC00"/>
                </a:solidFill>
                <a:latin typeface="Monotype Corsiva" pitchFamily="66" charset="0"/>
              </a:rPr>
              <a:t> </a:t>
            </a:r>
          </a:p>
          <a:p>
            <a:pPr algn="just" eaLnBrk="0" hangingPunct="0">
              <a:tabLst>
                <a:tab pos="360363" algn="l"/>
                <a:tab pos="720725" algn="l"/>
              </a:tabLst>
            </a:pPr>
            <a:endParaRPr lang="en-US" sz="4400" u="sng" dirty="0">
              <a:solidFill>
                <a:srgbClr val="00CC00"/>
              </a:solidFill>
              <a:latin typeface="Monotype Corsiva" pitchFamily="66" charset="0"/>
            </a:endParaRPr>
          </a:p>
          <a:p>
            <a:pPr algn="just" eaLnBrk="0" hangingPunct="0">
              <a:tabLst>
                <a:tab pos="360363" algn="l"/>
                <a:tab pos="720725" algn="l"/>
              </a:tabLst>
            </a:pPr>
            <a:r>
              <a:rPr lang="en-US" dirty="0"/>
              <a:t> </a:t>
            </a:r>
            <a:r>
              <a:rPr lang="en-US" sz="4000" i="1" dirty="0">
                <a:solidFill>
                  <a:srgbClr val="FF0000"/>
                </a:solidFill>
              </a:rPr>
              <a:t>Not all patients with renal stones require surgery.</a:t>
            </a:r>
          </a:p>
          <a:p>
            <a:pPr algn="just" eaLnBrk="0" hangingPunct="0">
              <a:tabLst>
                <a:tab pos="360363" algn="l"/>
                <a:tab pos="720725" algn="l"/>
              </a:tabLst>
            </a:pPr>
            <a:endParaRPr lang="en-US" sz="4000" i="1" dirty="0">
              <a:solidFill>
                <a:srgbClr val="FFFF66"/>
              </a:solidFill>
              <a:cs typeface="Times New Roman" pitchFamily="18" charset="0"/>
            </a:endParaRPr>
          </a:p>
          <a:p>
            <a:pPr algn="just" eaLnBrk="0" hangingPunct="0">
              <a:tabLst>
                <a:tab pos="360363" algn="l"/>
                <a:tab pos="720725" algn="l"/>
              </a:tabLst>
            </a:pPr>
            <a:r>
              <a:rPr lang="en-US" dirty="0"/>
              <a:t>	(</a:t>
            </a:r>
            <a:r>
              <a:rPr lang="en-US" dirty="0" err="1"/>
              <a:t>i</a:t>
            </a:r>
            <a:r>
              <a:rPr lang="en-US" dirty="0"/>
              <a:t>)	When the stones  are sufficiently small, these can be naturally eliminated and</a:t>
            </a:r>
          </a:p>
          <a:p>
            <a:pPr algn="just" eaLnBrk="0" hangingPunct="0">
              <a:tabLst>
                <a:tab pos="360363" algn="l"/>
                <a:tab pos="720725" algn="l"/>
              </a:tabLst>
            </a:pPr>
            <a:r>
              <a:rPr lang="en-US" dirty="0"/>
              <a:t>            expectant policy is best adopted in these cases.</a:t>
            </a:r>
          </a:p>
          <a:p>
            <a:pPr algn="just" eaLnBrk="0" hangingPunct="0">
              <a:tabLst>
                <a:tab pos="360363" algn="l"/>
                <a:tab pos="720725" algn="l"/>
              </a:tabLst>
            </a:pPr>
            <a:endParaRPr lang="en-US" dirty="0">
              <a:cs typeface="Times New Roman" pitchFamily="18" charset="0"/>
            </a:endParaRPr>
          </a:p>
          <a:p>
            <a:pPr algn="just" eaLnBrk="0" hangingPunct="0">
              <a:tabLst>
                <a:tab pos="360363" algn="l"/>
                <a:tab pos="720725" algn="l"/>
              </a:tabLst>
            </a:pPr>
            <a:r>
              <a:rPr lang="en-US" dirty="0"/>
              <a:t>	(ii)	In the elderly, poor risk patients a </a:t>
            </a:r>
            <a:r>
              <a:rPr lang="en-US" dirty="0" err="1"/>
              <a:t>curalliform</a:t>
            </a:r>
            <a:r>
              <a:rPr lang="en-US" dirty="0"/>
              <a:t> stone is best left alone unless it </a:t>
            </a:r>
          </a:p>
          <a:p>
            <a:pPr algn="just" eaLnBrk="0" hangingPunct="0">
              <a:tabLst>
                <a:tab pos="360363" algn="l"/>
                <a:tab pos="720725" algn="l"/>
              </a:tabLst>
            </a:pPr>
            <a:r>
              <a:rPr lang="en-US" dirty="0"/>
              <a:t>             causes significant symptoms.</a:t>
            </a:r>
            <a:endParaRPr lang="en-US" dirty="0">
              <a:cs typeface="Times New Roman" pitchFamily="18" charset="0"/>
            </a:endParaRPr>
          </a:p>
          <a:p>
            <a:pPr eaLnBrk="0" hangingPunct="0">
              <a:tabLst>
                <a:tab pos="360363" algn="l"/>
                <a:tab pos="720725" algn="l"/>
              </a:tabLst>
            </a:pPr>
            <a:r>
              <a:rPr lang="en-US" dirty="0">
                <a:latin typeface="Book Antiqua" pitchFamily="18" charset="0"/>
                <a:cs typeface="Times New Roman" pitchFamily="18" charset="0"/>
              </a:rPr>
              <a:t>	(iii)	Chemical dissolution of renal stones requires indwelling urethral </a:t>
            </a:r>
          </a:p>
          <a:p>
            <a:pPr eaLnBrk="0" hangingPunct="0">
              <a:tabLst>
                <a:tab pos="360363" algn="l"/>
                <a:tab pos="720725" algn="l"/>
              </a:tabLst>
            </a:pPr>
            <a:r>
              <a:rPr lang="en-US" dirty="0">
                <a:latin typeface="Book Antiqua" pitchFamily="18" charset="0"/>
                <a:cs typeface="Times New Roman" pitchFamily="18" charset="0"/>
              </a:rPr>
              <a:t>              catheters for constant through and through irrigation with </a:t>
            </a:r>
            <a:r>
              <a:rPr lang="en-US" dirty="0" err="1">
                <a:latin typeface="Book Antiqua" pitchFamily="18" charset="0"/>
                <a:cs typeface="Times New Roman" pitchFamily="18" charset="0"/>
              </a:rPr>
              <a:t>Renacidin</a:t>
            </a:r>
            <a:r>
              <a:rPr lang="en-US" dirty="0">
                <a:latin typeface="Book Antiqua" pitchFamily="18" charset="0"/>
                <a:cs typeface="Times New Roman" pitchFamily="18" charset="0"/>
              </a:rPr>
              <a:t> </a:t>
            </a:r>
          </a:p>
          <a:p>
            <a:pPr eaLnBrk="0" hangingPunct="0">
              <a:tabLst>
                <a:tab pos="360363" algn="l"/>
                <a:tab pos="720725" algn="l"/>
              </a:tabLst>
            </a:pPr>
            <a:r>
              <a:rPr lang="en-US" dirty="0">
                <a:latin typeface="Book Antiqua" pitchFamily="18" charset="0"/>
                <a:cs typeface="Times New Roman" pitchFamily="18" charset="0"/>
              </a:rPr>
              <a:t>             or with G solution. Sometimes stone fragments occlude the ureteral </a:t>
            </a:r>
          </a:p>
          <a:p>
            <a:pPr eaLnBrk="0" hangingPunct="0">
              <a:tabLst>
                <a:tab pos="360363" algn="l"/>
                <a:tab pos="720725" algn="l"/>
              </a:tabLst>
            </a:pPr>
            <a:r>
              <a:rPr lang="en-US" dirty="0">
                <a:latin typeface="Book Antiqua" pitchFamily="18" charset="0"/>
                <a:cs typeface="Times New Roman" pitchFamily="18" charset="0"/>
              </a:rPr>
              <a:t>             catheters and cause acute obstruction. </a:t>
            </a:r>
          </a:p>
          <a:p>
            <a:pPr eaLnBrk="0" hangingPunct="0">
              <a:tabLst>
                <a:tab pos="360363" algn="l"/>
                <a:tab pos="720725" algn="l"/>
              </a:tabLst>
            </a:pPr>
            <a:endParaRPr lang="en-US" dirty="0">
              <a:latin typeface="Book Antiqua"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DC6F4AC6-BD47-4270-88F8-DC0A745BBEFC}"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73</a:t>
            </a:fld>
            <a:endParaRPr lang="en-US"/>
          </a:p>
        </p:txBody>
      </p:sp>
    </p:spTree>
    <p:extLst>
      <p:ext uri="{BB962C8B-B14F-4D97-AF65-F5344CB8AC3E}">
        <p14:creationId xmlns:p14="http://schemas.microsoft.com/office/powerpoint/2010/main" val="982683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457200" indent="-457200" algn="just" eaLnBrk="0" hangingPunct="0">
              <a:tabLst>
                <a:tab pos="360363" algn="l"/>
                <a:tab pos="720725" algn="l"/>
              </a:tabLst>
            </a:pPr>
            <a:r>
              <a:rPr lang="en-US" sz="4400" b="1" dirty="0">
                <a:latin typeface="Monotype Corsiva" pitchFamily="66" charset="0"/>
              </a:rPr>
              <a:t> </a:t>
            </a:r>
            <a:r>
              <a:rPr lang="en-US" sz="4800" b="1" u="sng" dirty="0">
                <a:solidFill>
                  <a:srgbClr val="00CC00"/>
                </a:solidFill>
                <a:latin typeface="Monotype Corsiva" pitchFamily="66" charset="0"/>
              </a:rPr>
              <a:t>P r e v e n t </a:t>
            </a:r>
            <a:r>
              <a:rPr lang="en-US" sz="4800" b="1" u="sng" dirty="0" err="1">
                <a:solidFill>
                  <a:srgbClr val="00CC00"/>
                </a:solidFill>
                <a:latin typeface="Monotype Corsiva" pitchFamily="66" charset="0"/>
              </a:rPr>
              <a:t>i</a:t>
            </a:r>
            <a:r>
              <a:rPr lang="en-US" sz="4800" b="1" u="sng" dirty="0">
                <a:solidFill>
                  <a:srgbClr val="00CC00"/>
                </a:solidFill>
                <a:latin typeface="Monotype Corsiva" pitchFamily="66" charset="0"/>
              </a:rPr>
              <a:t> o n </a:t>
            </a:r>
          </a:p>
          <a:p>
            <a:pPr marL="0" indent="0" algn="just" eaLnBrk="0" hangingPunct="0">
              <a:buNone/>
              <a:tabLst>
                <a:tab pos="360363" algn="l"/>
                <a:tab pos="720725" algn="l"/>
              </a:tabLst>
            </a:pPr>
            <a:r>
              <a:rPr lang="en-US" dirty="0" smtClean="0"/>
              <a:t> </a:t>
            </a:r>
            <a:r>
              <a:rPr lang="en-US" dirty="0"/>
              <a:t>As the patients who have already undergone treatment for renal stones should be managed prophylactic ally in an attempt to prevent recurrence. With more knowledge of stone formation, responsibilities lie on the surgeons to prevents further stone formation and cannot be left solely to God to </a:t>
            </a:r>
            <a:r>
              <a:rPr lang="en-US" dirty="0">
                <a:solidFill>
                  <a:srgbClr val="0066FF"/>
                </a:solidFill>
              </a:rPr>
              <a:t>prevent recurrence</a:t>
            </a:r>
            <a:r>
              <a:rPr lang="en-US" dirty="0"/>
              <a:t> or to fully cure the patient</a:t>
            </a:r>
            <a:r>
              <a:rPr lang="en-US" dirty="0" smtClean="0"/>
              <a:t>.</a:t>
            </a:r>
            <a:endParaRPr lang="en-US" dirty="0">
              <a:cs typeface="Times New Roman" pitchFamily="18" charset="0"/>
            </a:endParaRPr>
          </a:p>
          <a:p>
            <a:pPr marL="0" indent="0" algn="just" eaLnBrk="0" hangingPunct="0">
              <a:buNone/>
              <a:tabLst>
                <a:tab pos="360363" algn="l"/>
                <a:tab pos="720725" algn="l"/>
              </a:tabLst>
            </a:pPr>
            <a:r>
              <a:rPr lang="en-US" i="1" dirty="0"/>
              <a:t>	</a:t>
            </a:r>
            <a:r>
              <a:rPr lang="en-US" sz="2800" i="1" dirty="0">
                <a:solidFill>
                  <a:srgbClr val="FF0000"/>
                </a:solidFill>
              </a:rPr>
              <a:t>A.	</a:t>
            </a:r>
            <a:r>
              <a:rPr lang="en-US" sz="2800" b="1" i="1" dirty="0">
                <a:solidFill>
                  <a:srgbClr val="FF0000"/>
                </a:solidFill>
              </a:rPr>
              <a:t>False recurrence,</a:t>
            </a:r>
            <a:r>
              <a:rPr lang="en-US" b="1" dirty="0">
                <a:solidFill>
                  <a:srgbClr val="FF0000"/>
                </a:solidFill>
              </a:rPr>
              <a:t> </a:t>
            </a:r>
            <a:r>
              <a:rPr lang="en-US" dirty="0"/>
              <a:t>which means a tiny stone was overlooked at the time of operation</a:t>
            </a:r>
            <a:r>
              <a:rPr lang="en-US" dirty="0" smtClean="0"/>
              <a:t>,</a:t>
            </a:r>
            <a:endParaRPr lang="en-US" dirty="0">
              <a:cs typeface="Times New Roman" pitchFamily="18" charset="0"/>
            </a:endParaRPr>
          </a:p>
          <a:p>
            <a:pPr marL="0" indent="0" eaLnBrk="0" hangingPunct="0">
              <a:buNone/>
              <a:tabLst>
                <a:tab pos="360363" algn="l"/>
                <a:tab pos="720725" algn="l"/>
              </a:tabLst>
            </a:pPr>
            <a:r>
              <a:rPr lang="en-US" i="1" dirty="0">
                <a:cs typeface="Times New Roman" pitchFamily="18" charset="0"/>
              </a:rPr>
              <a:t>	</a:t>
            </a:r>
            <a:r>
              <a:rPr lang="en-US" sz="2800" i="1" dirty="0">
                <a:solidFill>
                  <a:srgbClr val="FF0000"/>
                </a:solidFill>
                <a:cs typeface="Times New Roman" pitchFamily="18" charset="0"/>
              </a:rPr>
              <a:t>B.	</a:t>
            </a:r>
            <a:r>
              <a:rPr lang="en-US" sz="2800" b="1" i="1" dirty="0">
                <a:solidFill>
                  <a:srgbClr val="FF0000"/>
                </a:solidFill>
                <a:cs typeface="Times New Roman" pitchFamily="18" charset="0"/>
              </a:rPr>
              <a:t>True recurrence</a:t>
            </a:r>
            <a:r>
              <a:rPr lang="en-US" b="1" dirty="0">
                <a:solidFill>
                  <a:srgbClr val="FF0000"/>
                </a:solidFill>
                <a:cs typeface="Times New Roman" pitchFamily="18" charset="0"/>
              </a:rPr>
              <a:t> - </a:t>
            </a:r>
            <a:r>
              <a:rPr lang="en-US" dirty="0">
                <a:cs typeface="Times New Roman" pitchFamily="18" charset="0"/>
              </a:rPr>
              <a:t>A patient with renal stone is usually liable to produce further stone subsequently. So  attempt should always be made to prevent such recurrence</a:t>
            </a:r>
            <a:r>
              <a:rPr lang="en-US" sz="1600" dirty="0"/>
              <a:t> </a:t>
            </a:r>
            <a:endParaRPr lang="en-US" dirty="0"/>
          </a:p>
        </p:txBody>
      </p:sp>
      <p:sp>
        <p:nvSpPr>
          <p:cNvPr id="4" name="Date Placeholder 3"/>
          <p:cNvSpPr>
            <a:spLocks noGrp="1"/>
          </p:cNvSpPr>
          <p:nvPr>
            <p:ph type="dt" sz="half" idx="10"/>
          </p:nvPr>
        </p:nvSpPr>
        <p:spPr/>
        <p:txBody>
          <a:bodyPr/>
          <a:lstStyle/>
          <a:p>
            <a:fld id="{5939C242-BBCD-4900-81A2-7D14726B4B2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74</a:t>
            </a:fld>
            <a:endParaRPr lang="en-US"/>
          </a:p>
        </p:txBody>
      </p:sp>
    </p:spTree>
    <p:extLst>
      <p:ext uri="{BB962C8B-B14F-4D97-AF65-F5344CB8AC3E}">
        <p14:creationId xmlns:p14="http://schemas.microsoft.com/office/powerpoint/2010/main" val="12853985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RENAL TRAUMA</a:t>
            </a:r>
            <a:endParaRPr lang="en-US" dirty="0"/>
          </a:p>
        </p:txBody>
      </p:sp>
      <p:sp>
        <p:nvSpPr>
          <p:cNvPr id="3" name="Content Placeholder 2"/>
          <p:cNvSpPr>
            <a:spLocks noGrp="1"/>
          </p:cNvSpPr>
          <p:nvPr>
            <p:ph idx="1"/>
          </p:nvPr>
        </p:nvSpPr>
        <p:spPr/>
        <p:txBody>
          <a:bodyPr/>
          <a:lstStyle/>
          <a:p>
            <a:r>
              <a:rPr lang="en-US" dirty="0"/>
              <a:t>Normally, the kidneys are protected by the rib cage and </a:t>
            </a:r>
            <a:r>
              <a:rPr lang="en-US" dirty="0" smtClean="0"/>
              <a:t>musculature of </a:t>
            </a:r>
            <a:r>
              <a:rPr lang="en-US" dirty="0"/>
              <a:t>the back posteriorly and by a cushion of abdominal </a:t>
            </a:r>
            <a:r>
              <a:rPr lang="en-US" dirty="0" smtClean="0"/>
              <a:t>wall and </a:t>
            </a:r>
            <a:r>
              <a:rPr lang="en-US" dirty="0"/>
              <a:t>viscera anteriorly</a:t>
            </a:r>
            <a:r>
              <a:rPr lang="en-US" dirty="0" smtClean="0"/>
              <a:t>.</a:t>
            </a:r>
          </a:p>
          <a:p>
            <a:endParaRPr lang="en-US" dirty="0"/>
          </a:p>
          <a:p>
            <a:r>
              <a:rPr lang="en-US" dirty="0"/>
              <a:t>With traumatic injury, the kidney can be thrust against the lower</a:t>
            </a:r>
          </a:p>
          <a:p>
            <a:r>
              <a:rPr lang="en-US" dirty="0"/>
              <a:t>ribs, resulting in contusion and rupture.</a:t>
            </a:r>
          </a:p>
        </p:txBody>
      </p:sp>
      <p:sp>
        <p:nvSpPr>
          <p:cNvPr id="4" name="Date Placeholder 3"/>
          <p:cNvSpPr>
            <a:spLocks noGrp="1"/>
          </p:cNvSpPr>
          <p:nvPr>
            <p:ph type="dt" sz="half" idx="10"/>
          </p:nvPr>
        </p:nvSpPr>
        <p:spPr/>
        <p:txBody>
          <a:bodyPr/>
          <a:lstStyle/>
          <a:p>
            <a:fld id="{02D8308D-5FE5-46B8-A9A0-44260DF79FFF}" type="datetime1">
              <a:rPr lang="en-US" smtClean="0"/>
              <a:t>2/19/2019</a:t>
            </a:fld>
            <a:endParaRPr lang="en-US" dirty="0"/>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75</a:t>
            </a:fld>
            <a:endParaRPr lang="en-US"/>
          </a:p>
        </p:txBody>
      </p:sp>
    </p:spTree>
    <p:extLst>
      <p:ext uri="{BB962C8B-B14F-4D97-AF65-F5344CB8AC3E}">
        <p14:creationId xmlns:p14="http://schemas.microsoft.com/office/powerpoint/2010/main" val="128018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Renal trauma may be classified by the mechanism of injury:</a:t>
            </a:r>
          </a:p>
          <a:p>
            <a:pPr lvl="1"/>
            <a:r>
              <a:rPr lang="en-US" dirty="0"/>
              <a:t>blunt or </a:t>
            </a:r>
          </a:p>
          <a:p>
            <a:pPr lvl="1"/>
            <a:r>
              <a:rPr lang="en-US" dirty="0"/>
              <a:t>penetrating.</a:t>
            </a:r>
          </a:p>
          <a:p>
            <a:pPr marL="393192" lvl="1" indent="0">
              <a:buNone/>
            </a:pPr>
            <a:endParaRPr lang="en-US" dirty="0"/>
          </a:p>
          <a:p>
            <a:pPr marL="393192" lvl="1" indent="0">
              <a:buNone/>
            </a:pPr>
            <a:r>
              <a:rPr lang="en-US" dirty="0"/>
              <a:t>Blunt renal trauma is classified into one of four groups</a:t>
            </a:r>
          </a:p>
          <a:p>
            <a:pPr marL="0" indent="0">
              <a:buNone/>
            </a:pPr>
            <a:endParaRPr lang="en-US" dirty="0"/>
          </a:p>
        </p:txBody>
      </p:sp>
      <p:sp>
        <p:nvSpPr>
          <p:cNvPr id="4" name="Date Placeholder 3"/>
          <p:cNvSpPr>
            <a:spLocks noGrp="1"/>
          </p:cNvSpPr>
          <p:nvPr>
            <p:ph type="dt" sz="half" idx="10"/>
          </p:nvPr>
        </p:nvSpPr>
        <p:spPr/>
        <p:txBody>
          <a:bodyPr/>
          <a:lstStyle/>
          <a:p>
            <a:fld id="{D11718F2-0342-4D54-8E90-EBA4886D2E7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76</a:t>
            </a:fld>
            <a:endParaRPr lang="en-US"/>
          </a:p>
        </p:txBody>
      </p:sp>
    </p:spTree>
    <p:extLst>
      <p:ext uri="{BB962C8B-B14F-4D97-AF65-F5344CB8AC3E}">
        <p14:creationId xmlns:p14="http://schemas.microsoft.com/office/powerpoint/2010/main" val="20006365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chemeClr val="accent1"/>
                </a:solidFill>
              </a:rPr>
              <a:t>Contusion</a:t>
            </a:r>
            <a:r>
              <a:rPr lang="en-US" dirty="0"/>
              <a:t>: bruises or hemorrhages under the renal capsule; and collecting system intact</a:t>
            </a:r>
          </a:p>
          <a:p>
            <a:r>
              <a:rPr lang="en-US" dirty="0"/>
              <a:t> </a:t>
            </a:r>
            <a:r>
              <a:rPr lang="en-US" dirty="0">
                <a:solidFill>
                  <a:schemeClr val="accent1"/>
                </a:solidFill>
              </a:rPr>
              <a:t>Minor laceration</a:t>
            </a:r>
            <a:r>
              <a:rPr lang="en-US" dirty="0"/>
              <a:t>: superficial disruption of the cortex; renal medulla and collecting system are not involved</a:t>
            </a:r>
          </a:p>
          <a:p>
            <a:r>
              <a:rPr lang="en-US" dirty="0">
                <a:solidFill>
                  <a:schemeClr val="accent1"/>
                </a:solidFill>
              </a:rPr>
              <a:t>Major laceration: </a:t>
            </a:r>
            <a:r>
              <a:rPr lang="en-US" dirty="0"/>
              <a:t>parenchymal disruption extending into cortex and medulla, possibly involving the collecting system</a:t>
            </a:r>
          </a:p>
          <a:p>
            <a:r>
              <a:rPr lang="en-US" dirty="0">
                <a:solidFill>
                  <a:schemeClr val="accent1"/>
                </a:solidFill>
              </a:rPr>
              <a:t>Vascular injury: </a:t>
            </a:r>
            <a:r>
              <a:rPr lang="en-US" dirty="0"/>
              <a:t>tears of renal artery or vein</a:t>
            </a:r>
          </a:p>
          <a:p>
            <a:pPr marL="0" indent="0">
              <a:buNone/>
            </a:pPr>
            <a:endParaRPr lang="en-US" dirty="0"/>
          </a:p>
        </p:txBody>
      </p:sp>
      <p:sp>
        <p:nvSpPr>
          <p:cNvPr id="4" name="Date Placeholder 3"/>
          <p:cNvSpPr>
            <a:spLocks noGrp="1"/>
          </p:cNvSpPr>
          <p:nvPr>
            <p:ph type="dt" sz="half" idx="10"/>
          </p:nvPr>
        </p:nvSpPr>
        <p:spPr/>
        <p:txBody>
          <a:bodyPr/>
          <a:lstStyle/>
          <a:p>
            <a:fld id="{EE8F3908-47C6-4750-89B9-9EF888CB13D5}"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77</a:t>
            </a:fld>
            <a:endParaRPr lang="en-US"/>
          </a:p>
        </p:txBody>
      </p:sp>
    </p:spTree>
    <p:extLst>
      <p:ext uri="{BB962C8B-B14F-4D97-AF65-F5344CB8AC3E}">
        <p14:creationId xmlns:p14="http://schemas.microsoft.com/office/powerpoint/2010/main" val="7111133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kidneys receive half of the blood flow from the abdominal aorta; therefore, even a fairly small renal laceration can produce massive bleeding. About 70% of patients are in shock when admitted to the hospital</a:t>
            </a:r>
          </a:p>
          <a:p>
            <a:pPr marL="0" indent="0">
              <a:buNone/>
            </a:pPr>
            <a:endParaRPr lang="en-US" dirty="0"/>
          </a:p>
        </p:txBody>
      </p:sp>
      <p:sp>
        <p:nvSpPr>
          <p:cNvPr id="4" name="Date Placeholder 3"/>
          <p:cNvSpPr>
            <a:spLocks noGrp="1"/>
          </p:cNvSpPr>
          <p:nvPr>
            <p:ph type="dt" sz="half" idx="10"/>
          </p:nvPr>
        </p:nvSpPr>
        <p:spPr/>
        <p:txBody>
          <a:bodyPr/>
          <a:lstStyle/>
          <a:p>
            <a:fld id="{384768C7-61E7-4522-A47F-55AF59AE68A9}"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78</a:t>
            </a:fld>
            <a:endParaRPr lang="en-US"/>
          </a:p>
        </p:txBody>
      </p:sp>
    </p:spTree>
    <p:extLst>
      <p:ext uri="{BB962C8B-B14F-4D97-AF65-F5344CB8AC3E}">
        <p14:creationId xmlns:p14="http://schemas.microsoft.com/office/powerpoint/2010/main" val="2494329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manifestations</a:t>
            </a:r>
          </a:p>
        </p:txBody>
      </p:sp>
      <p:sp>
        <p:nvSpPr>
          <p:cNvPr id="3" name="Content Placeholder 2"/>
          <p:cNvSpPr>
            <a:spLocks noGrp="1"/>
          </p:cNvSpPr>
          <p:nvPr>
            <p:ph idx="1"/>
          </p:nvPr>
        </p:nvSpPr>
        <p:spPr/>
        <p:txBody>
          <a:bodyPr/>
          <a:lstStyle/>
          <a:p>
            <a:r>
              <a:rPr lang="en-US" dirty="0"/>
              <a:t>pain, renal colic</a:t>
            </a:r>
          </a:p>
          <a:p>
            <a:r>
              <a:rPr lang="en-US" dirty="0"/>
              <a:t>hematuria,</a:t>
            </a:r>
          </a:p>
          <a:p>
            <a:r>
              <a:rPr lang="en-US" dirty="0"/>
              <a:t>mass or swelling in the flank,</a:t>
            </a:r>
          </a:p>
          <a:p>
            <a:r>
              <a:rPr lang="en-US" dirty="0"/>
              <a:t> </a:t>
            </a:r>
            <a:r>
              <a:rPr lang="en-US" dirty="0" err="1"/>
              <a:t>ecchymoses</a:t>
            </a:r>
            <a:r>
              <a:rPr lang="en-US" dirty="0"/>
              <a:t>, and lacerations </a:t>
            </a:r>
          </a:p>
          <a:p>
            <a:r>
              <a:rPr lang="en-US" dirty="0"/>
              <a:t>wounds of the lateral abdomen and flank.</a:t>
            </a:r>
          </a:p>
          <a:p>
            <a:r>
              <a:rPr lang="en-US" dirty="0"/>
              <a:t>Signs and symptoms of hypovolemia and shock are likely with significant hemorrhage.</a:t>
            </a:r>
          </a:p>
          <a:p>
            <a:pPr marL="0" indent="0">
              <a:buNone/>
            </a:pPr>
            <a:endParaRPr lang="en-US" dirty="0"/>
          </a:p>
        </p:txBody>
      </p:sp>
      <p:sp>
        <p:nvSpPr>
          <p:cNvPr id="4" name="Date Placeholder 3"/>
          <p:cNvSpPr>
            <a:spLocks noGrp="1"/>
          </p:cNvSpPr>
          <p:nvPr>
            <p:ph type="dt" sz="half" idx="10"/>
          </p:nvPr>
        </p:nvSpPr>
        <p:spPr/>
        <p:txBody>
          <a:bodyPr/>
          <a:lstStyle/>
          <a:p>
            <a:fld id="{527742C9-CB79-40D2-B36B-3361C016FD22}"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79</a:t>
            </a:fld>
            <a:endParaRPr lang="en-US"/>
          </a:p>
        </p:txBody>
      </p:sp>
    </p:spTree>
    <p:extLst>
      <p:ext uri="{BB962C8B-B14F-4D97-AF65-F5344CB8AC3E}">
        <p14:creationId xmlns:p14="http://schemas.microsoft.com/office/powerpoint/2010/main" val="378861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Functions of the Kidney</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r>
              <a:rPr lang="en-US" dirty="0"/>
              <a:t>Urine formation</a:t>
            </a:r>
          </a:p>
          <a:p>
            <a:pPr marL="0" indent="0">
              <a:buNone/>
            </a:pPr>
            <a:r>
              <a:rPr lang="en-US" dirty="0"/>
              <a:t>• Excretion of waste products</a:t>
            </a:r>
          </a:p>
          <a:p>
            <a:pPr marL="0" indent="0">
              <a:buNone/>
            </a:pPr>
            <a:r>
              <a:rPr lang="en-US" dirty="0"/>
              <a:t>• Regulation of electrolytes</a:t>
            </a:r>
          </a:p>
          <a:p>
            <a:pPr marL="0" indent="0">
              <a:buNone/>
            </a:pPr>
            <a:r>
              <a:rPr lang="en-US" dirty="0"/>
              <a:t>• Regulation of acid–base balance</a:t>
            </a:r>
          </a:p>
          <a:p>
            <a:pPr marL="0" indent="0">
              <a:buNone/>
            </a:pPr>
            <a:r>
              <a:rPr lang="en-US" dirty="0"/>
              <a:t>• Control of water balance</a:t>
            </a:r>
          </a:p>
          <a:p>
            <a:pPr marL="0" indent="0">
              <a:buNone/>
            </a:pPr>
            <a:r>
              <a:rPr lang="en-US" dirty="0"/>
              <a:t>• Control of blood pressure</a:t>
            </a:r>
          </a:p>
          <a:p>
            <a:pPr marL="0" indent="0">
              <a:buNone/>
            </a:pPr>
            <a:r>
              <a:rPr lang="en-US" dirty="0"/>
              <a:t>• Renal clearance</a:t>
            </a:r>
          </a:p>
          <a:p>
            <a:pPr marL="0" indent="0">
              <a:buNone/>
            </a:pPr>
            <a:r>
              <a:rPr lang="en-US" dirty="0"/>
              <a:t>• Regulation of red blood cell production</a:t>
            </a:r>
          </a:p>
          <a:p>
            <a:pPr marL="0" indent="0">
              <a:buNone/>
            </a:pPr>
            <a:r>
              <a:rPr lang="en-US" dirty="0"/>
              <a:t>• Synthesis of vitamin D to active form</a:t>
            </a:r>
          </a:p>
          <a:p>
            <a:pPr marL="0" indent="0">
              <a:buNone/>
            </a:pPr>
            <a:r>
              <a:rPr lang="en-US" dirty="0"/>
              <a:t>• Secretion of prostaglandins</a:t>
            </a:r>
          </a:p>
        </p:txBody>
      </p:sp>
      <p:sp>
        <p:nvSpPr>
          <p:cNvPr id="4" name="Date Placeholder 3"/>
          <p:cNvSpPr>
            <a:spLocks noGrp="1"/>
          </p:cNvSpPr>
          <p:nvPr>
            <p:ph type="dt" sz="half" idx="10"/>
          </p:nvPr>
        </p:nvSpPr>
        <p:spPr/>
        <p:txBody>
          <a:bodyPr/>
          <a:lstStyle/>
          <a:p>
            <a:fld id="{1B3224DF-4326-4202-8C59-BB0C17D09C06}"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a:t>
            </a:fld>
            <a:endParaRPr lang="en-US"/>
          </a:p>
        </p:txBody>
      </p:sp>
    </p:spTree>
    <p:extLst>
      <p:ext uri="{BB962C8B-B14F-4D97-AF65-F5344CB8AC3E}">
        <p14:creationId xmlns:p14="http://schemas.microsoft.com/office/powerpoint/2010/main" val="34572573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URETERAL TRAUMA</a:t>
            </a:r>
            <a:endParaRPr lang="en-US" dirty="0"/>
          </a:p>
        </p:txBody>
      </p:sp>
      <p:sp>
        <p:nvSpPr>
          <p:cNvPr id="3" name="Content Placeholder 2"/>
          <p:cNvSpPr>
            <a:spLocks noGrp="1"/>
          </p:cNvSpPr>
          <p:nvPr>
            <p:ph idx="1"/>
          </p:nvPr>
        </p:nvSpPr>
        <p:spPr/>
        <p:txBody>
          <a:bodyPr>
            <a:normAutofit fontScale="85000" lnSpcReduction="20000"/>
          </a:bodyPr>
          <a:lstStyle/>
          <a:p>
            <a:r>
              <a:rPr lang="en-US" dirty="0"/>
              <a:t>Penetrating trauma and unintentional injury during surgery are the major causes of trauma to the ureters.</a:t>
            </a:r>
          </a:p>
          <a:p>
            <a:r>
              <a:rPr lang="en-US" dirty="0"/>
              <a:t>Gunshot wounds account for 95% of ureteral injuries, which may range from contusions to complete transection.</a:t>
            </a:r>
          </a:p>
          <a:p>
            <a:r>
              <a:rPr lang="en-US" dirty="0"/>
              <a:t>If the ureteral trauma is not detected and urine leakage continues, fistulas are likely to develop.</a:t>
            </a:r>
          </a:p>
          <a:p>
            <a:r>
              <a:rPr lang="en-US" dirty="0"/>
              <a:t>Intravenous urography detects 90% of ureteral injuries</a:t>
            </a:r>
          </a:p>
          <a:p>
            <a:r>
              <a:rPr lang="en-US" dirty="0"/>
              <a:t>Surgical repair with placement of stents (to</a:t>
            </a:r>
          </a:p>
          <a:p>
            <a:r>
              <a:rPr lang="en-US" dirty="0"/>
              <a:t>divert urine away from the anastomoses) is usually necessary</a:t>
            </a:r>
          </a:p>
          <a:p>
            <a:pPr marL="0" indent="0">
              <a:buNone/>
            </a:pPr>
            <a:endParaRPr lang="en-US" dirty="0"/>
          </a:p>
        </p:txBody>
      </p:sp>
      <p:sp>
        <p:nvSpPr>
          <p:cNvPr id="4" name="Date Placeholder 3"/>
          <p:cNvSpPr>
            <a:spLocks noGrp="1"/>
          </p:cNvSpPr>
          <p:nvPr>
            <p:ph type="dt" sz="half" idx="10"/>
          </p:nvPr>
        </p:nvSpPr>
        <p:spPr/>
        <p:txBody>
          <a:bodyPr/>
          <a:lstStyle/>
          <a:p>
            <a:fld id="{4EA86903-4B49-40D1-920B-5A69C2FC4EB4}"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80</a:t>
            </a:fld>
            <a:endParaRPr lang="en-US"/>
          </a:p>
        </p:txBody>
      </p:sp>
    </p:spTree>
    <p:extLst>
      <p:ext uri="{BB962C8B-B14F-4D97-AF65-F5344CB8AC3E}">
        <p14:creationId xmlns:p14="http://schemas.microsoft.com/office/powerpoint/2010/main" val="31732342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BLADDER TRAUMA</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Injury to the bladder may occur with pelvic fractures and multiple trauma or from a blow to the lower abdomen when the bladder is full.</a:t>
            </a:r>
          </a:p>
          <a:p>
            <a:r>
              <a:rPr lang="en-US" dirty="0"/>
              <a:t>Blunt trauma may result in contusion evident as an ecchymosis.</a:t>
            </a:r>
          </a:p>
          <a:p>
            <a:r>
              <a:rPr lang="en-US" dirty="0"/>
              <a:t>Complications from these injuries include 	hemorrhage,</a:t>
            </a:r>
          </a:p>
          <a:p>
            <a:pPr lvl="1"/>
            <a:r>
              <a:rPr lang="en-US" dirty="0"/>
              <a:t>shock, </a:t>
            </a:r>
          </a:p>
          <a:p>
            <a:pPr lvl="1"/>
            <a:r>
              <a:rPr lang="en-US" dirty="0"/>
              <a:t>sepsis, and</a:t>
            </a:r>
          </a:p>
          <a:p>
            <a:pPr lvl="1"/>
            <a:r>
              <a:rPr lang="en-US" dirty="0"/>
              <a:t> extravasation of blood into the tissues, which must be treated promptly</a:t>
            </a:r>
          </a:p>
          <a:p>
            <a:pPr marL="0" indent="0">
              <a:buNone/>
            </a:pPr>
            <a:endParaRPr lang="en-US" dirty="0"/>
          </a:p>
        </p:txBody>
      </p:sp>
      <p:sp>
        <p:nvSpPr>
          <p:cNvPr id="4" name="Date Placeholder 3"/>
          <p:cNvSpPr>
            <a:spLocks noGrp="1"/>
          </p:cNvSpPr>
          <p:nvPr>
            <p:ph type="dt" sz="half" idx="10"/>
          </p:nvPr>
        </p:nvSpPr>
        <p:spPr/>
        <p:txBody>
          <a:bodyPr/>
          <a:lstStyle/>
          <a:p>
            <a:fld id="{E1A2ABFD-E5DF-433F-A369-ECC8975DFEBB}"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81</a:t>
            </a:fld>
            <a:endParaRPr lang="en-US"/>
          </a:p>
        </p:txBody>
      </p:sp>
    </p:spTree>
    <p:extLst>
      <p:ext uri="{BB962C8B-B14F-4D97-AF65-F5344CB8AC3E}">
        <p14:creationId xmlns:p14="http://schemas.microsoft.com/office/powerpoint/2010/main" val="1596791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URETHRAL TRAUMA</a:t>
            </a:r>
            <a:endParaRPr lang="en-US" dirty="0"/>
          </a:p>
        </p:txBody>
      </p:sp>
      <p:sp>
        <p:nvSpPr>
          <p:cNvPr id="3" name="Content Placeholder 2"/>
          <p:cNvSpPr>
            <a:spLocks noGrp="1"/>
          </p:cNvSpPr>
          <p:nvPr>
            <p:ph idx="1"/>
          </p:nvPr>
        </p:nvSpPr>
        <p:spPr/>
        <p:txBody>
          <a:bodyPr/>
          <a:lstStyle/>
          <a:p>
            <a:r>
              <a:rPr lang="en-US" dirty="0"/>
              <a:t>The goals of management in patients with genitourinary trauma are to control :</a:t>
            </a:r>
          </a:p>
          <a:p>
            <a:pPr lvl="1"/>
            <a:r>
              <a:rPr lang="en-US" dirty="0"/>
              <a:t>hemorrhage,</a:t>
            </a:r>
          </a:p>
          <a:p>
            <a:pPr lvl="1"/>
            <a:r>
              <a:rPr lang="en-US" dirty="0"/>
              <a:t> pain, </a:t>
            </a:r>
          </a:p>
          <a:p>
            <a:pPr lvl="1"/>
            <a:r>
              <a:rPr lang="en-US" dirty="0"/>
              <a:t>Infection</a:t>
            </a:r>
          </a:p>
          <a:p>
            <a:pPr lvl="1"/>
            <a:r>
              <a:rPr lang="en-US" dirty="0"/>
              <a:t> to preserve and restore renal function; </a:t>
            </a:r>
          </a:p>
          <a:p>
            <a:pPr lvl="1"/>
            <a:r>
              <a:rPr lang="en-US" dirty="0"/>
              <a:t>and to maintain urinary drainage.</a:t>
            </a:r>
          </a:p>
          <a:p>
            <a:pPr marL="0" indent="0">
              <a:buNone/>
            </a:pPr>
            <a:endParaRPr lang="en-US" dirty="0"/>
          </a:p>
        </p:txBody>
      </p:sp>
      <p:sp>
        <p:nvSpPr>
          <p:cNvPr id="4" name="Date Placeholder 3"/>
          <p:cNvSpPr>
            <a:spLocks noGrp="1"/>
          </p:cNvSpPr>
          <p:nvPr>
            <p:ph type="dt" sz="half" idx="10"/>
          </p:nvPr>
        </p:nvSpPr>
        <p:spPr/>
        <p:txBody>
          <a:bodyPr/>
          <a:lstStyle/>
          <a:p>
            <a:fld id="{0146FF70-6180-4B48-821C-C418B51533D7}"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82</a:t>
            </a:fld>
            <a:endParaRPr lang="en-US"/>
          </a:p>
        </p:txBody>
      </p:sp>
    </p:spTree>
    <p:extLst>
      <p:ext uri="{BB962C8B-B14F-4D97-AF65-F5344CB8AC3E}">
        <p14:creationId xmlns:p14="http://schemas.microsoft.com/office/powerpoint/2010/main" val="36364956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patient is monitored for oliguria and signs of hemorrhagic shock because a pedicle injury or shattered kidney can lead to rapid exsanguination</a:t>
            </a:r>
          </a:p>
          <a:p>
            <a:pPr marL="0" indent="0">
              <a:buNone/>
            </a:pPr>
            <a:endParaRPr lang="en-US" dirty="0"/>
          </a:p>
        </p:txBody>
      </p:sp>
      <p:sp>
        <p:nvSpPr>
          <p:cNvPr id="4" name="Date Placeholder 3"/>
          <p:cNvSpPr>
            <a:spLocks noGrp="1"/>
          </p:cNvSpPr>
          <p:nvPr>
            <p:ph type="dt" sz="half" idx="10"/>
          </p:nvPr>
        </p:nvSpPr>
        <p:spPr/>
        <p:txBody>
          <a:bodyPr/>
          <a:lstStyle/>
          <a:p>
            <a:fld id="{5E182FD8-A3F5-4000-B4D6-6653664F63F2}"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83</a:t>
            </a:fld>
            <a:endParaRPr lang="en-US"/>
          </a:p>
        </p:txBody>
      </p:sp>
    </p:spTree>
    <p:extLst>
      <p:ext uri="{BB962C8B-B14F-4D97-AF65-F5344CB8AC3E}">
        <p14:creationId xmlns:p14="http://schemas.microsoft.com/office/powerpoint/2010/main" val="11808537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SURGICAL MANAGEMENT</a:t>
            </a:r>
          </a:p>
        </p:txBody>
      </p:sp>
      <p:sp>
        <p:nvSpPr>
          <p:cNvPr id="3" name="Content Placeholder 2"/>
          <p:cNvSpPr>
            <a:spLocks noGrp="1"/>
          </p:cNvSpPr>
          <p:nvPr>
            <p:ph idx="1"/>
          </p:nvPr>
        </p:nvSpPr>
        <p:spPr/>
        <p:txBody>
          <a:bodyPr>
            <a:normAutofit lnSpcReduction="10000"/>
          </a:bodyPr>
          <a:lstStyle/>
          <a:p>
            <a:r>
              <a:rPr lang="en-US" dirty="0"/>
              <a:t>In renal trauma, any sudden change in the patient’s condition may indicate hemorrhage and requires surgical intervention.</a:t>
            </a:r>
          </a:p>
          <a:p>
            <a:endParaRPr lang="en-US" dirty="0"/>
          </a:p>
          <a:p>
            <a:r>
              <a:rPr lang="en-US" b="1" dirty="0"/>
              <a:t>NURSING ALERT </a:t>
            </a:r>
            <a:r>
              <a:rPr lang="en-US" dirty="0"/>
              <a:t>Vital signs, urine output, and level of consciousness are monitored to detect bleeding and shock. Opioid analgesia is avoided because this may mask accompanying abdominal symptoms.</a:t>
            </a:r>
          </a:p>
          <a:p>
            <a:pPr marL="0" indent="0">
              <a:buNone/>
            </a:pPr>
            <a:endParaRPr lang="en-US" dirty="0"/>
          </a:p>
        </p:txBody>
      </p:sp>
      <p:sp>
        <p:nvSpPr>
          <p:cNvPr id="4" name="Date Placeholder 3"/>
          <p:cNvSpPr>
            <a:spLocks noGrp="1"/>
          </p:cNvSpPr>
          <p:nvPr>
            <p:ph type="dt" sz="half" idx="10"/>
          </p:nvPr>
        </p:nvSpPr>
        <p:spPr/>
        <p:txBody>
          <a:bodyPr/>
          <a:lstStyle/>
          <a:p>
            <a:fld id="{D8F480D8-E2AE-444D-B695-F85B39147699}"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84</a:t>
            </a:fld>
            <a:endParaRPr lang="en-US"/>
          </a:p>
        </p:txBody>
      </p:sp>
    </p:spTree>
    <p:extLst>
      <p:ext uri="{BB962C8B-B14F-4D97-AF65-F5344CB8AC3E}">
        <p14:creationId xmlns:p14="http://schemas.microsoft.com/office/powerpoint/2010/main" val="12064467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NURSING ALERT </a:t>
            </a:r>
            <a:r>
              <a:rPr lang="en-US" dirty="0"/>
              <a:t>The patient is prepared for immediate surgery  in cases of increasing pulse rate, hypotension, and impending shock.</a:t>
            </a:r>
          </a:p>
          <a:p>
            <a:r>
              <a:rPr lang="en-US" dirty="0"/>
              <a:t>Early postoperative complications (within 6 months) include</a:t>
            </a:r>
          </a:p>
          <a:p>
            <a:pPr lvl="1"/>
            <a:r>
              <a:rPr lang="en-US" dirty="0" err="1"/>
              <a:t>rebleeding</a:t>
            </a:r>
            <a:r>
              <a:rPr lang="en-US" dirty="0"/>
              <a:t>, </a:t>
            </a:r>
          </a:p>
          <a:p>
            <a:pPr lvl="1"/>
            <a:r>
              <a:rPr lang="en-US" dirty="0" err="1"/>
              <a:t>perinephritic</a:t>
            </a:r>
            <a:r>
              <a:rPr lang="en-US" dirty="0"/>
              <a:t> abscess formation, </a:t>
            </a:r>
          </a:p>
          <a:p>
            <a:pPr lvl="1"/>
            <a:r>
              <a:rPr lang="en-US" dirty="0"/>
              <a:t>sepsis, </a:t>
            </a:r>
          </a:p>
          <a:p>
            <a:pPr lvl="1"/>
            <a:r>
              <a:rPr lang="en-US" dirty="0"/>
              <a:t>urine extravasation,</a:t>
            </a:r>
          </a:p>
          <a:p>
            <a:pPr lvl="1"/>
            <a:r>
              <a:rPr lang="en-US" dirty="0"/>
              <a:t>and fistula formation.</a:t>
            </a:r>
          </a:p>
          <a:p>
            <a:pPr marL="0" indent="0">
              <a:buNone/>
            </a:pPr>
            <a:endParaRPr lang="en-US" dirty="0"/>
          </a:p>
        </p:txBody>
      </p:sp>
      <p:sp>
        <p:nvSpPr>
          <p:cNvPr id="4" name="Date Placeholder 3"/>
          <p:cNvSpPr>
            <a:spLocks noGrp="1"/>
          </p:cNvSpPr>
          <p:nvPr>
            <p:ph type="dt" sz="half" idx="10"/>
          </p:nvPr>
        </p:nvSpPr>
        <p:spPr/>
        <p:txBody>
          <a:bodyPr/>
          <a:lstStyle/>
          <a:p>
            <a:fld id="{F3052376-3A9C-4708-907D-71F0EBE85874}"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85</a:t>
            </a:fld>
            <a:endParaRPr lang="en-US"/>
          </a:p>
        </p:txBody>
      </p:sp>
    </p:spTree>
    <p:extLst>
      <p:ext uri="{BB962C8B-B14F-4D97-AF65-F5344CB8AC3E}">
        <p14:creationId xmlns:p14="http://schemas.microsoft.com/office/powerpoint/2010/main" val="32796459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Other complications include</a:t>
            </a:r>
          </a:p>
          <a:p>
            <a:pPr lvl="1"/>
            <a:r>
              <a:rPr lang="en-US" dirty="0"/>
              <a:t> stone formation, </a:t>
            </a:r>
          </a:p>
          <a:p>
            <a:pPr lvl="1"/>
            <a:r>
              <a:rPr lang="en-US" dirty="0"/>
              <a:t>infection,</a:t>
            </a:r>
          </a:p>
          <a:p>
            <a:pPr lvl="1"/>
            <a:r>
              <a:rPr lang="en-US" dirty="0"/>
              <a:t> cysts, </a:t>
            </a:r>
          </a:p>
          <a:p>
            <a:pPr lvl="1"/>
            <a:r>
              <a:rPr lang="en-US" dirty="0"/>
              <a:t>vascular aneurysms,</a:t>
            </a:r>
          </a:p>
          <a:p>
            <a:pPr lvl="1"/>
            <a:r>
              <a:rPr lang="en-US" dirty="0"/>
              <a:t> and loss of renal function.</a:t>
            </a:r>
          </a:p>
          <a:p>
            <a:pPr lvl="1"/>
            <a:endParaRPr lang="en-US" dirty="0"/>
          </a:p>
          <a:p>
            <a:r>
              <a:rPr lang="en-US" sz="2800" dirty="0"/>
              <a:t>Hypertension can be a complication of any renal surgery but usually is a late complication of renal injury</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34BF9BA7-B53F-445D-A055-C96156E08F68}"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86</a:t>
            </a:fld>
            <a:endParaRPr lang="en-US"/>
          </a:p>
        </p:txBody>
      </p:sp>
    </p:spTree>
    <p:extLst>
      <p:ext uri="{BB962C8B-B14F-4D97-AF65-F5344CB8AC3E}">
        <p14:creationId xmlns:p14="http://schemas.microsoft.com/office/powerpoint/2010/main" val="33784976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Nursing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assessed frequently during the first few days after injury to detect flank and abdominal pain, muscle spasm, and swelling over the flank.</a:t>
            </a:r>
          </a:p>
          <a:p>
            <a:r>
              <a:rPr lang="en-US" dirty="0"/>
              <a:t>patients can be instructed about care of the incision and the importance of an adequate fluid intake.</a:t>
            </a:r>
          </a:p>
          <a:p>
            <a:r>
              <a:rPr lang="en-US" dirty="0"/>
              <a:t>instructions about changes that should be reported to the physician, such as fever, hematuria, flank pain, or any signs and symptoms of decreasing kidney function, are provided</a:t>
            </a:r>
          </a:p>
          <a:p>
            <a:pPr marL="0" indent="0">
              <a:buNone/>
            </a:pPr>
            <a:endParaRPr lang="en-US" dirty="0"/>
          </a:p>
        </p:txBody>
      </p:sp>
      <p:sp>
        <p:nvSpPr>
          <p:cNvPr id="4" name="Date Placeholder 3"/>
          <p:cNvSpPr>
            <a:spLocks noGrp="1"/>
          </p:cNvSpPr>
          <p:nvPr>
            <p:ph type="dt" sz="half" idx="10"/>
          </p:nvPr>
        </p:nvSpPr>
        <p:spPr/>
        <p:txBody>
          <a:bodyPr/>
          <a:lstStyle/>
          <a:p>
            <a:fld id="{82B7ECFB-BA3A-4093-9C17-AF681AFAD884}"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87</a:t>
            </a:fld>
            <a:endParaRPr lang="en-US"/>
          </a:p>
        </p:txBody>
      </p:sp>
    </p:spTree>
    <p:extLst>
      <p:ext uri="{BB962C8B-B14F-4D97-AF65-F5344CB8AC3E}">
        <p14:creationId xmlns:p14="http://schemas.microsoft.com/office/powerpoint/2010/main" val="23105890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Follow-up nursing care includes monitoring the blood pressure to detect hypertension and advising the patient to restrict activities for about 1 month.</a:t>
            </a:r>
          </a:p>
          <a:p>
            <a:r>
              <a:rPr lang="en-US" dirty="0"/>
              <a:t>The patient should be advised to schedule periodic follow-up assessments of renal function.</a:t>
            </a:r>
          </a:p>
          <a:p>
            <a:r>
              <a:rPr lang="en-US" dirty="0"/>
              <a:t>If a nephrectomy was necessary, the patient is advised to wear medical identification.</a:t>
            </a:r>
          </a:p>
          <a:p>
            <a:pPr marL="0" indent="0">
              <a:buNone/>
            </a:pPr>
            <a:endParaRPr lang="en-US" dirty="0"/>
          </a:p>
        </p:txBody>
      </p:sp>
      <p:sp>
        <p:nvSpPr>
          <p:cNvPr id="4" name="Date Placeholder 3"/>
          <p:cNvSpPr>
            <a:spLocks noGrp="1"/>
          </p:cNvSpPr>
          <p:nvPr>
            <p:ph type="dt" sz="half" idx="10"/>
          </p:nvPr>
        </p:nvSpPr>
        <p:spPr/>
        <p:txBody>
          <a:bodyPr/>
          <a:lstStyle/>
          <a:p>
            <a:fld id="{2B2A135D-0990-4E0F-BA7B-7D24CE4BFE7E}"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88</a:t>
            </a:fld>
            <a:endParaRPr lang="en-US"/>
          </a:p>
        </p:txBody>
      </p:sp>
    </p:spTree>
    <p:extLst>
      <p:ext uri="{BB962C8B-B14F-4D97-AF65-F5344CB8AC3E}">
        <p14:creationId xmlns:p14="http://schemas.microsoft.com/office/powerpoint/2010/main" val="31812605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HYDRONEPHROSIS</a:t>
            </a:r>
            <a:endParaRPr lang="en-US" dirty="0"/>
          </a:p>
        </p:txBody>
      </p:sp>
      <p:sp>
        <p:nvSpPr>
          <p:cNvPr id="3" name="Content Placeholder 2"/>
          <p:cNvSpPr>
            <a:spLocks noGrp="1"/>
          </p:cNvSpPr>
          <p:nvPr>
            <p:ph idx="1"/>
          </p:nvPr>
        </p:nvSpPr>
        <p:spPr/>
        <p:txBody>
          <a:bodyPr/>
          <a:lstStyle/>
          <a:p>
            <a:r>
              <a:rPr lang="en-US" dirty="0" err="1"/>
              <a:t>Hydronephrosis</a:t>
            </a:r>
            <a:r>
              <a:rPr lang="en-US" dirty="0"/>
              <a:t> is dilation of the renal pelvis and calyces of </a:t>
            </a:r>
            <a:r>
              <a:rPr lang="en-US" dirty="0" smtClean="0"/>
              <a:t>one or </a:t>
            </a:r>
            <a:r>
              <a:rPr lang="en-US" dirty="0"/>
              <a:t>both kidneys due to an obstruction.</a:t>
            </a:r>
          </a:p>
        </p:txBody>
      </p:sp>
      <p:sp>
        <p:nvSpPr>
          <p:cNvPr id="4" name="Date Placeholder 3"/>
          <p:cNvSpPr>
            <a:spLocks noGrp="1"/>
          </p:cNvSpPr>
          <p:nvPr>
            <p:ph type="dt" sz="half" idx="10"/>
          </p:nvPr>
        </p:nvSpPr>
        <p:spPr/>
        <p:txBody>
          <a:bodyPr/>
          <a:lstStyle/>
          <a:p>
            <a:fld id="{EF6C4C77-E721-4415-8583-48EE01B4A47D}"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89</a:t>
            </a:fld>
            <a:endParaRPr lang="en-US"/>
          </a:p>
        </p:txBody>
      </p:sp>
    </p:spTree>
    <p:extLst>
      <p:ext uri="{BB962C8B-B14F-4D97-AF65-F5344CB8AC3E}">
        <p14:creationId xmlns:p14="http://schemas.microsoft.com/office/powerpoint/2010/main" val="3101147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FORMATION OF URINE IN THE NEPHRON</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52551" y="1943894"/>
            <a:ext cx="64389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5084E7F8-72E2-45BB-923C-1A35669A41B2}" type="datetime1">
              <a:rPr lang="en-US" smtClean="0"/>
              <a:t>2/19/2019</a:t>
            </a:fld>
            <a:endParaRPr lang="en-US"/>
          </a:p>
        </p:txBody>
      </p:sp>
      <p:sp>
        <p:nvSpPr>
          <p:cNvPr id="5" name="Footer Placeholder 4"/>
          <p:cNvSpPr>
            <a:spLocks noGrp="1"/>
          </p:cNvSpPr>
          <p:nvPr>
            <p:ph type="ftr" sz="quarter" idx="11"/>
          </p:nvPr>
        </p:nvSpPr>
        <p:spPr/>
        <p:txBody>
          <a:bodyPr/>
          <a:lstStyle/>
          <a:p>
            <a:r>
              <a:rPr lang="en-US" smtClean="0"/>
              <a:t>MR CHOGE</a:t>
            </a:r>
            <a:endParaRPr lang="en-US"/>
          </a:p>
        </p:txBody>
      </p:sp>
      <p:sp>
        <p:nvSpPr>
          <p:cNvPr id="6" name="Slide Number Placeholder 5"/>
          <p:cNvSpPr>
            <a:spLocks noGrp="1"/>
          </p:cNvSpPr>
          <p:nvPr>
            <p:ph type="sldNum" sz="quarter" idx="12"/>
          </p:nvPr>
        </p:nvSpPr>
        <p:spPr/>
        <p:txBody>
          <a:bodyPr/>
          <a:lstStyle/>
          <a:p>
            <a:fld id="{EF39FD8A-E45D-4268-98FF-00D6E467B3C8}" type="slidenum">
              <a:rPr lang="en-US" smtClean="0"/>
              <a:t>9</a:t>
            </a:fld>
            <a:endParaRPr lang="en-US"/>
          </a:p>
        </p:txBody>
      </p:sp>
    </p:spTree>
    <p:extLst>
      <p:ext uri="{BB962C8B-B14F-4D97-AF65-F5344CB8AC3E}">
        <p14:creationId xmlns:p14="http://schemas.microsoft.com/office/powerpoint/2010/main" val="42097915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Pathophysiology</a:t>
            </a:r>
            <a:endParaRPr lang="en-US" dirty="0"/>
          </a:p>
        </p:txBody>
      </p:sp>
      <p:sp>
        <p:nvSpPr>
          <p:cNvPr id="3" name="Content Placeholder 2"/>
          <p:cNvSpPr>
            <a:spLocks noGrp="1"/>
          </p:cNvSpPr>
          <p:nvPr>
            <p:ph idx="1"/>
          </p:nvPr>
        </p:nvSpPr>
        <p:spPr/>
        <p:txBody>
          <a:bodyPr>
            <a:normAutofit lnSpcReduction="10000"/>
          </a:bodyPr>
          <a:lstStyle/>
          <a:p>
            <a:r>
              <a:rPr lang="en-US" dirty="0"/>
              <a:t>Obstruction to the normal flow of urine causes the urine to </a:t>
            </a:r>
            <a:r>
              <a:rPr lang="en-US" dirty="0" smtClean="0"/>
              <a:t>back up</a:t>
            </a:r>
            <a:r>
              <a:rPr lang="en-US" dirty="0"/>
              <a:t>, resulting in increased pressure in the </a:t>
            </a:r>
            <a:r>
              <a:rPr lang="en-US" dirty="0" smtClean="0"/>
              <a:t>kidney.</a:t>
            </a:r>
          </a:p>
          <a:p>
            <a:r>
              <a:rPr lang="en-US" dirty="0"/>
              <a:t>If the </a:t>
            </a:r>
            <a:r>
              <a:rPr lang="en-US" dirty="0" smtClean="0"/>
              <a:t>obstruction is </a:t>
            </a:r>
            <a:r>
              <a:rPr lang="en-US" dirty="0"/>
              <a:t>in the urethra or the bladder, the back pressure affects </a:t>
            </a:r>
            <a:r>
              <a:rPr lang="en-US" dirty="0" smtClean="0"/>
              <a:t>both kidneys,</a:t>
            </a:r>
            <a:endParaRPr lang="en-US" dirty="0"/>
          </a:p>
          <a:p>
            <a:r>
              <a:rPr lang="en-US" dirty="0"/>
              <a:t>but if the obstruction is in one of the ureters because </a:t>
            </a:r>
            <a:r>
              <a:rPr lang="en-US" dirty="0" smtClean="0"/>
              <a:t>of a </a:t>
            </a:r>
            <a:r>
              <a:rPr lang="en-US" dirty="0"/>
              <a:t>stone or kink, only one kidney is damaged.</a:t>
            </a:r>
          </a:p>
        </p:txBody>
      </p:sp>
      <p:sp>
        <p:nvSpPr>
          <p:cNvPr id="4" name="Date Placeholder 3"/>
          <p:cNvSpPr>
            <a:spLocks noGrp="1"/>
          </p:cNvSpPr>
          <p:nvPr>
            <p:ph type="dt" sz="half" idx="10"/>
          </p:nvPr>
        </p:nvSpPr>
        <p:spPr/>
        <p:txBody>
          <a:bodyPr/>
          <a:lstStyle/>
          <a:p>
            <a:fld id="{DA8C3F27-D4C2-4DDB-BBCD-DB936A1DF581}"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90</a:t>
            </a:fld>
            <a:endParaRPr lang="en-US"/>
          </a:p>
        </p:txBody>
      </p:sp>
    </p:spTree>
    <p:extLst>
      <p:ext uri="{BB962C8B-B14F-4D97-AF65-F5344CB8AC3E}">
        <p14:creationId xmlns:p14="http://schemas.microsoft.com/office/powerpoint/2010/main" val="4128950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obstruction</a:t>
            </a:r>
            <a:endParaRPr lang="en-US" dirty="0"/>
          </a:p>
        </p:txBody>
      </p:sp>
      <p:sp>
        <p:nvSpPr>
          <p:cNvPr id="3" name="Content Placeholder 2"/>
          <p:cNvSpPr>
            <a:spLocks noGrp="1"/>
          </p:cNvSpPr>
          <p:nvPr>
            <p:ph idx="1"/>
          </p:nvPr>
        </p:nvSpPr>
        <p:spPr/>
        <p:txBody>
          <a:bodyPr/>
          <a:lstStyle/>
          <a:p>
            <a:r>
              <a:rPr lang="en-US" dirty="0" smtClean="0"/>
              <a:t>Renal stones</a:t>
            </a:r>
          </a:p>
          <a:p>
            <a:r>
              <a:rPr lang="en-US" dirty="0" smtClean="0"/>
              <a:t>Tumors</a:t>
            </a:r>
          </a:p>
          <a:p>
            <a:r>
              <a:rPr lang="en-US" dirty="0" smtClean="0"/>
              <a:t>In older men– urethral obstruction, BPH</a:t>
            </a:r>
          </a:p>
          <a:p>
            <a:r>
              <a:rPr lang="en-US" dirty="0"/>
              <a:t>pregnancy because </a:t>
            </a:r>
            <a:r>
              <a:rPr lang="en-US" dirty="0" smtClean="0"/>
              <a:t>of the </a:t>
            </a:r>
            <a:r>
              <a:rPr lang="en-US" dirty="0"/>
              <a:t>enlarged uterus.</a:t>
            </a:r>
          </a:p>
        </p:txBody>
      </p:sp>
      <p:sp>
        <p:nvSpPr>
          <p:cNvPr id="4" name="Date Placeholder 3"/>
          <p:cNvSpPr>
            <a:spLocks noGrp="1"/>
          </p:cNvSpPr>
          <p:nvPr>
            <p:ph type="dt" sz="half" idx="10"/>
          </p:nvPr>
        </p:nvSpPr>
        <p:spPr/>
        <p:txBody>
          <a:bodyPr/>
          <a:lstStyle/>
          <a:p>
            <a:fld id="{8CFD8328-35CB-486A-93B8-A528D5E8422E}"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91</a:t>
            </a:fld>
            <a:endParaRPr lang="en-US"/>
          </a:p>
        </p:txBody>
      </p:sp>
    </p:spTree>
    <p:extLst>
      <p:ext uri="{BB962C8B-B14F-4D97-AF65-F5344CB8AC3E}">
        <p14:creationId xmlns:p14="http://schemas.microsoft.com/office/powerpoint/2010/main" val="3381917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the urine accumulates in the </a:t>
            </a:r>
            <a:r>
              <a:rPr lang="en-US" dirty="0" smtClean="0"/>
              <a:t>renal pelvis</a:t>
            </a:r>
            <a:r>
              <a:rPr lang="en-US" dirty="0"/>
              <a:t>, it distends the pelvis and its calyces</a:t>
            </a:r>
            <a:r>
              <a:rPr lang="en-US" dirty="0" smtClean="0"/>
              <a:t>.</a:t>
            </a:r>
          </a:p>
          <a:p>
            <a:r>
              <a:rPr lang="en-US" dirty="0"/>
              <a:t>In time, atrophy </a:t>
            </a:r>
            <a:r>
              <a:rPr lang="en-US" dirty="0" smtClean="0"/>
              <a:t>of the </a:t>
            </a:r>
            <a:r>
              <a:rPr lang="en-US" dirty="0"/>
              <a:t>kidney results</a:t>
            </a:r>
            <a:r>
              <a:rPr lang="en-US" dirty="0" smtClean="0"/>
              <a:t>.</a:t>
            </a:r>
          </a:p>
          <a:p>
            <a:r>
              <a:rPr lang="en-US" dirty="0"/>
              <a:t>As one kidney undergoes gradual </a:t>
            </a:r>
            <a:r>
              <a:rPr lang="en-US" dirty="0" smtClean="0"/>
              <a:t>destruction, the </a:t>
            </a:r>
            <a:r>
              <a:rPr lang="en-US" dirty="0"/>
              <a:t>other kidney gradually enlarges (compensatory hypertrophy</a:t>
            </a:r>
            <a:r>
              <a:rPr lang="en-US" dirty="0" smtClean="0"/>
              <a:t>).</a:t>
            </a:r>
          </a:p>
          <a:p>
            <a:r>
              <a:rPr lang="en-US" dirty="0"/>
              <a:t>Ultimately, renal function is impaired.</a:t>
            </a:r>
          </a:p>
        </p:txBody>
      </p:sp>
      <p:sp>
        <p:nvSpPr>
          <p:cNvPr id="4" name="Date Placeholder 3"/>
          <p:cNvSpPr>
            <a:spLocks noGrp="1"/>
          </p:cNvSpPr>
          <p:nvPr>
            <p:ph type="dt" sz="half" idx="10"/>
          </p:nvPr>
        </p:nvSpPr>
        <p:spPr/>
        <p:txBody>
          <a:bodyPr/>
          <a:lstStyle/>
          <a:p>
            <a:fld id="{BE46E594-E2E4-4B84-BCC1-098ADE15DF20}"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92</a:t>
            </a:fld>
            <a:endParaRPr lang="en-US"/>
          </a:p>
        </p:txBody>
      </p:sp>
    </p:spTree>
    <p:extLst>
      <p:ext uri="{BB962C8B-B14F-4D97-AF65-F5344CB8AC3E}">
        <p14:creationId xmlns:p14="http://schemas.microsoft.com/office/powerpoint/2010/main" val="3550135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Manifestations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patient may not have symptoms if the onset is gradual</a:t>
            </a:r>
            <a:r>
              <a:rPr lang="en-US" dirty="0" smtClean="0"/>
              <a:t>.</a:t>
            </a:r>
          </a:p>
          <a:p>
            <a:r>
              <a:rPr lang="en-US" dirty="0"/>
              <a:t>Acute obstruction may produce aching in the flank and back</a:t>
            </a:r>
            <a:r>
              <a:rPr lang="en-US" dirty="0" smtClean="0"/>
              <a:t>.</a:t>
            </a:r>
          </a:p>
          <a:p>
            <a:r>
              <a:rPr lang="en-US" dirty="0" smtClean="0"/>
              <a:t>If infection </a:t>
            </a:r>
            <a:r>
              <a:rPr lang="en-US" dirty="0"/>
              <a:t>is present, dysuria, chills, fever, tenderness, and </a:t>
            </a:r>
            <a:r>
              <a:rPr lang="en-US" dirty="0" err="1" smtClean="0"/>
              <a:t>pyuria</a:t>
            </a:r>
            <a:r>
              <a:rPr lang="en-US" dirty="0"/>
              <a:t> </a:t>
            </a:r>
            <a:r>
              <a:rPr lang="en-US" dirty="0" smtClean="0"/>
              <a:t>may </a:t>
            </a:r>
            <a:r>
              <a:rPr lang="en-US" dirty="0"/>
              <a:t>occur</a:t>
            </a:r>
            <a:r>
              <a:rPr lang="en-US" dirty="0" smtClean="0"/>
              <a:t>.</a:t>
            </a:r>
          </a:p>
          <a:p>
            <a:r>
              <a:rPr lang="en-US" dirty="0"/>
              <a:t>Hematuria and </a:t>
            </a:r>
            <a:r>
              <a:rPr lang="en-US" dirty="0" err="1"/>
              <a:t>pyuria</a:t>
            </a:r>
            <a:r>
              <a:rPr lang="en-US" dirty="0"/>
              <a:t> may be </a:t>
            </a:r>
            <a:r>
              <a:rPr lang="en-US" dirty="0" smtClean="0"/>
              <a:t>present.</a:t>
            </a:r>
          </a:p>
          <a:p>
            <a:r>
              <a:rPr lang="en-US" dirty="0"/>
              <a:t>If both </a:t>
            </a:r>
            <a:r>
              <a:rPr lang="en-US" dirty="0" err="1" smtClean="0"/>
              <a:t>kidneysare</a:t>
            </a:r>
            <a:r>
              <a:rPr lang="en-US" dirty="0" smtClean="0"/>
              <a:t> </a:t>
            </a:r>
            <a:r>
              <a:rPr lang="en-US" dirty="0"/>
              <a:t>affected, signs and symptoms of chronic renal </a:t>
            </a:r>
            <a:r>
              <a:rPr lang="en-US" dirty="0" smtClean="0"/>
              <a:t>failure may </a:t>
            </a:r>
            <a:r>
              <a:rPr lang="en-US" dirty="0"/>
              <a:t>develop.</a:t>
            </a:r>
          </a:p>
        </p:txBody>
      </p:sp>
      <p:sp>
        <p:nvSpPr>
          <p:cNvPr id="4" name="Date Placeholder 3"/>
          <p:cNvSpPr>
            <a:spLocks noGrp="1"/>
          </p:cNvSpPr>
          <p:nvPr>
            <p:ph type="dt" sz="half" idx="10"/>
          </p:nvPr>
        </p:nvSpPr>
        <p:spPr/>
        <p:txBody>
          <a:bodyPr/>
          <a:lstStyle/>
          <a:p>
            <a:fld id="{2204DC9D-595A-434D-8CD7-A7EC9791083A}"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93</a:t>
            </a:fld>
            <a:endParaRPr lang="en-US"/>
          </a:p>
        </p:txBody>
      </p:sp>
    </p:spTree>
    <p:extLst>
      <p:ext uri="{BB962C8B-B14F-4D97-AF65-F5344CB8AC3E}">
        <p14:creationId xmlns:p14="http://schemas.microsoft.com/office/powerpoint/2010/main" val="2725945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Medical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goals </a:t>
            </a:r>
            <a:r>
              <a:rPr lang="en-US" dirty="0" smtClean="0"/>
              <a:t>are </a:t>
            </a:r>
            <a:r>
              <a:rPr lang="en-US" dirty="0"/>
              <a:t>to identify and correct the cause </a:t>
            </a:r>
            <a:r>
              <a:rPr lang="en-US" dirty="0" smtClean="0"/>
              <a:t>of the </a:t>
            </a:r>
            <a:r>
              <a:rPr lang="en-US" dirty="0"/>
              <a:t>obstruction</a:t>
            </a:r>
            <a:r>
              <a:rPr lang="en-US" dirty="0" smtClean="0"/>
              <a:t>,</a:t>
            </a:r>
          </a:p>
          <a:p>
            <a:r>
              <a:rPr lang="en-US" dirty="0" smtClean="0"/>
              <a:t> </a:t>
            </a:r>
            <a:r>
              <a:rPr lang="en-US" dirty="0"/>
              <a:t>to treat infection, </a:t>
            </a:r>
          </a:p>
          <a:p>
            <a:r>
              <a:rPr lang="en-US" dirty="0" smtClean="0"/>
              <a:t>to </a:t>
            </a:r>
            <a:r>
              <a:rPr lang="en-US" dirty="0"/>
              <a:t>restore and </a:t>
            </a:r>
            <a:r>
              <a:rPr lang="en-US" dirty="0" smtClean="0"/>
              <a:t>conserve renal </a:t>
            </a:r>
            <a:r>
              <a:rPr lang="en-US" dirty="0"/>
              <a:t>function</a:t>
            </a:r>
            <a:r>
              <a:rPr lang="en-US" dirty="0" smtClean="0"/>
              <a:t>.</a:t>
            </a:r>
          </a:p>
          <a:p>
            <a:r>
              <a:rPr lang="en-US" dirty="0"/>
              <a:t>The patient is prepared for surgical removal of obstructive </a:t>
            </a:r>
            <a:r>
              <a:rPr lang="en-US" dirty="0" smtClean="0"/>
              <a:t>lesions</a:t>
            </a:r>
          </a:p>
          <a:p>
            <a:r>
              <a:rPr lang="en-US" dirty="0"/>
              <a:t>If one kidney</a:t>
            </a:r>
          </a:p>
          <a:p>
            <a:r>
              <a:rPr lang="en-US" dirty="0"/>
              <a:t>is severely damaged and its function is destroyed, nephrectomy</a:t>
            </a:r>
          </a:p>
          <a:p>
            <a:r>
              <a:rPr lang="en-US" dirty="0"/>
              <a:t>(removal of the kidney) may be performed.</a:t>
            </a:r>
          </a:p>
        </p:txBody>
      </p:sp>
      <p:sp>
        <p:nvSpPr>
          <p:cNvPr id="4" name="Date Placeholder 3"/>
          <p:cNvSpPr>
            <a:spLocks noGrp="1"/>
          </p:cNvSpPr>
          <p:nvPr>
            <p:ph type="dt" sz="half" idx="10"/>
          </p:nvPr>
        </p:nvSpPr>
        <p:spPr/>
        <p:txBody>
          <a:bodyPr/>
          <a:lstStyle/>
          <a:p>
            <a:fld id="{93484668-337B-4403-8255-2886218B6090}"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94</a:t>
            </a:fld>
            <a:endParaRPr lang="en-US"/>
          </a:p>
        </p:txBody>
      </p:sp>
    </p:spTree>
    <p:extLst>
      <p:ext uri="{BB962C8B-B14F-4D97-AF65-F5344CB8AC3E}">
        <p14:creationId xmlns:p14="http://schemas.microsoft.com/office/powerpoint/2010/main" val="1458081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0C99770-295C-485D-9BB5-94220C933C87}" type="datetime1">
              <a:rPr lang="en-US" smtClean="0"/>
              <a:t>2/19/2019</a:t>
            </a:fld>
            <a:endParaRPr lang="en-US"/>
          </a:p>
        </p:txBody>
      </p:sp>
      <p:sp>
        <p:nvSpPr>
          <p:cNvPr id="6" name="Footer Placeholder 5"/>
          <p:cNvSpPr>
            <a:spLocks noGrp="1"/>
          </p:cNvSpPr>
          <p:nvPr>
            <p:ph type="ftr" sz="quarter" idx="11"/>
          </p:nvPr>
        </p:nvSpPr>
        <p:spPr/>
        <p:txBody>
          <a:bodyPr/>
          <a:lstStyle/>
          <a:p>
            <a:r>
              <a:rPr lang="en-US" smtClean="0"/>
              <a:t>MR CHOGE</a:t>
            </a:r>
            <a:endParaRPr lang="en-US"/>
          </a:p>
        </p:txBody>
      </p:sp>
      <p:sp>
        <p:nvSpPr>
          <p:cNvPr id="7" name="Slide Number Placeholder 6"/>
          <p:cNvSpPr>
            <a:spLocks noGrp="1"/>
          </p:cNvSpPr>
          <p:nvPr>
            <p:ph type="sldNum" sz="quarter" idx="12"/>
          </p:nvPr>
        </p:nvSpPr>
        <p:spPr/>
        <p:txBody>
          <a:bodyPr/>
          <a:lstStyle/>
          <a:p>
            <a:fld id="{EF39FD8A-E45D-4268-98FF-00D6E467B3C8}" type="slidenum">
              <a:rPr lang="en-US" smtClean="0"/>
              <a:t>95</a:t>
            </a:fld>
            <a:endParaRPr lang="en-US"/>
          </a:p>
        </p:txBody>
      </p:sp>
    </p:spTree>
    <p:extLst>
      <p:ext uri="{BB962C8B-B14F-4D97-AF65-F5344CB8AC3E}">
        <p14:creationId xmlns:p14="http://schemas.microsoft.com/office/powerpoint/2010/main" val="4352791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a:t>Renal Failure</a:t>
            </a:r>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Renal failure results when the kidneys cannot remove the </a:t>
            </a:r>
            <a:r>
              <a:rPr lang="en-US" dirty="0" smtClean="0"/>
              <a:t>body’s metabolic </a:t>
            </a:r>
            <a:r>
              <a:rPr lang="en-US" dirty="0"/>
              <a:t>wastes or perform their regulatory functions</a:t>
            </a:r>
            <a:r>
              <a:rPr lang="en-US" dirty="0" smtClean="0"/>
              <a:t>.</a:t>
            </a:r>
          </a:p>
          <a:p>
            <a:endParaRPr lang="en-US" dirty="0" smtClean="0"/>
          </a:p>
          <a:p>
            <a:r>
              <a:rPr lang="en-US" dirty="0"/>
              <a:t>The </a:t>
            </a:r>
            <a:r>
              <a:rPr lang="en-US" dirty="0" smtClean="0"/>
              <a:t>substances normally </a:t>
            </a:r>
            <a:r>
              <a:rPr lang="en-US" dirty="0"/>
              <a:t>eliminated in the urine accumulate in the </a:t>
            </a:r>
            <a:r>
              <a:rPr lang="en-US" dirty="0" smtClean="0"/>
              <a:t>body fluids.</a:t>
            </a:r>
          </a:p>
          <a:p>
            <a:endParaRPr lang="en-US" dirty="0" smtClean="0"/>
          </a:p>
          <a:p>
            <a:r>
              <a:rPr lang="en-US" dirty="0"/>
              <a:t>leading to a </a:t>
            </a:r>
            <a:r>
              <a:rPr lang="en-US" dirty="0" smtClean="0"/>
              <a:t>disruption in </a:t>
            </a:r>
            <a:r>
              <a:rPr lang="en-US" dirty="0"/>
              <a:t>endocrine and metabolic functions as well as fluid, </a:t>
            </a:r>
            <a:r>
              <a:rPr lang="en-US" dirty="0" smtClean="0"/>
              <a:t>electrolyte, and </a:t>
            </a:r>
            <a:r>
              <a:rPr lang="en-US" dirty="0"/>
              <a:t>acid–base disturbances.</a:t>
            </a:r>
          </a:p>
        </p:txBody>
      </p:sp>
      <p:sp>
        <p:nvSpPr>
          <p:cNvPr id="4" name="Date Placeholder 3"/>
          <p:cNvSpPr>
            <a:spLocks noGrp="1"/>
          </p:cNvSpPr>
          <p:nvPr>
            <p:ph type="dt" sz="half" idx="10"/>
          </p:nvPr>
        </p:nvSpPr>
        <p:spPr/>
        <p:txBody>
          <a:bodyPr/>
          <a:lstStyle/>
          <a:p>
            <a:fld id="{09EDDDB5-185B-4719-BABE-A0FB2CE30976}"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96</a:t>
            </a:fld>
            <a:endParaRPr lang="en-US"/>
          </a:p>
        </p:txBody>
      </p:sp>
    </p:spTree>
    <p:extLst>
      <p:ext uri="{BB962C8B-B14F-4D97-AF65-F5344CB8AC3E}">
        <p14:creationId xmlns:p14="http://schemas.microsoft.com/office/powerpoint/2010/main" val="4174177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RENAL FAILURE</a:t>
            </a:r>
            <a:endParaRPr lang="en-US" dirty="0"/>
          </a:p>
        </p:txBody>
      </p:sp>
      <p:sp>
        <p:nvSpPr>
          <p:cNvPr id="3" name="Content Placeholder 2"/>
          <p:cNvSpPr>
            <a:spLocks noGrp="1"/>
          </p:cNvSpPr>
          <p:nvPr>
            <p:ph idx="1"/>
          </p:nvPr>
        </p:nvSpPr>
        <p:spPr/>
        <p:txBody>
          <a:bodyPr/>
          <a:lstStyle/>
          <a:p>
            <a:r>
              <a:rPr lang="en-US" dirty="0" smtClean="0"/>
              <a:t>Two types of renal failure should be distinguished:</a:t>
            </a:r>
          </a:p>
          <a:p>
            <a:pPr lvl="1"/>
            <a:r>
              <a:rPr lang="en-US" dirty="0" smtClean="0"/>
              <a:t>Failure of kidneys alone, with other systems functioning well.</a:t>
            </a:r>
          </a:p>
          <a:p>
            <a:pPr lvl="1"/>
            <a:r>
              <a:rPr lang="en-US" dirty="0" err="1" smtClean="0"/>
              <a:t>Multiorgan</a:t>
            </a:r>
            <a:r>
              <a:rPr lang="en-US" dirty="0" smtClean="0"/>
              <a:t> failure.</a:t>
            </a:r>
          </a:p>
          <a:p>
            <a:pPr lvl="1"/>
            <a:endParaRPr lang="en-US" dirty="0" smtClean="0"/>
          </a:p>
          <a:p>
            <a:pPr marL="393192" lvl="1" indent="0">
              <a:buNone/>
            </a:pPr>
            <a:r>
              <a:rPr lang="en-US" dirty="0" smtClean="0"/>
              <a:t>RF in critical care cases is associate with </a:t>
            </a:r>
            <a:r>
              <a:rPr lang="en-US" dirty="0" err="1" smtClean="0"/>
              <a:t>multiorgan</a:t>
            </a:r>
            <a:r>
              <a:rPr lang="en-US" dirty="0" smtClean="0"/>
              <a:t> failure.</a:t>
            </a:r>
          </a:p>
          <a:p>
            <a:pPr marL="393192" lvl="1" indent="0">
              <a:buNone/>
            </a:pPr>
            <a:endParaRPr lang="en-US" dirty="0"/>
          </a:p>
        </p:txBody>
      </p:sp>
      <p:sp>
        <p:nvSpPr>
          <p:cNvPr id="4" name="Date Placeholder 3"/>
          <p:cNvSpPr>
            <a:spLocks noGrp="1"/>
          </p:cNvSpPr>
          <p:nvPr>
            <p:ph type="dt" sz="half" idx="10"/>
          </p:nvPr>
        </p:nvSpPr>
        <p:spPr/>
        <p:txBody>
          <a:bodyPr/>
          <a:lstStyle/>
          <a:p>
            <a:fld id="{54D539AB-C59C-4FEC-960A-001F9219259F}"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97</a:t>
            </a:fld>
            <a:endParaRPr lang="en-US"/>
          </a:p>
        </p:txBody>
      </p:sp>
    </p:spTree>
    <p:extLst>
      <p:ext uri="{BB962C8B-B14F-4D97-AF65-F5344CB8AC3E}">
        <p14:creationId xmlns:p14="http://schemas.microsoft.com/office/powerpoint/2010/main" val="1708131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Acute renal failure– the sudden development of renal insufficiency, leading to </a:t>
            </a:r>
            <a:r>
              <a:rPr lang="en-US" dirty="0" err="1" smtClean="0"/>
              <a:t>uramia</a:t>
            </a:r>
            <a:r>
              <a:rPr lang="en-US" dirty="0" smtClean="0"/>
              <a:t> and loss of electrolyte balance </a:t>
            </a:r>
            <a:r>
              <a:rPr lang="en-US" dirty="0" err="1" smtClean="0"/>
              <a:t>contral</a:t>
            </a:r>
            <a:r>
              <a:rPr lang="en-US" dirty="0" smtClean="0"/>
              <a:t> in a previously well patient.</a:t>
            </a:r>
          </a:p>
          <a:p>
            <a:r>
              <a:rPr lang="en-US" dirty="0" smtClean="0"/>
              <a:t>Oliguria– A urine volume of less than 0.5ml/kg/hour.</a:t>
            </a:r>
          </a:p>
          <a:p>
            <a:r>
              <a:rPr lang="en-US" dirty="0" smtClean="0"/>
              <a:t>Pre-renal acute renal failure ( reversible renal </a:t>
            </a:r>
            <a:r>
              <a:rPr lang="en-US" dirty="0" err="1" smtClean="0"/>
              <a:t>hypoperfusion</a:t>
            </a:r>
            <a:r>
              <a:rPr lang="en-US" dirty="0" smtClean="0"/>
              <a:t>).– Arises as a result of renal </a:t>
            </a:r>
            <a:r>
              <a:rPr lang="en-US" dirty="0" err="1" smtClean="0"/>
              <a:t>hypoperfusion</a:t>
            </a:r>
            <a:r>
              <a:rPr lang="en-US" dirty="0" smtClean="0"/>
              <a:t>/</a:t>
            </a:r>
            <a:r>
              <a:rPr lang="en-US" dirty="0" err="1" smtClean="0"/>
              <a:t>hypovolemia</a:t>
            </a:r>
            <a:r>
              <a:rPr lang="en-US" dirty="0" smtClean="0"/>
              <a:t>/ low cardiac output/low BP</a:t>
            </a:r>
            <a:endParaRPr lang="en-US" dirty="0"/>
          </a:p>
        </p:txBody>
      </p:sp>
      <p:sp>
        <p:nvSpPr>
          <p:cNvPr id="4" name="Date Placeholder 3"/>
          <p:cNvSpPr>
            <a:spLocks noGrp="1"/>
          </p:cNvSpPr>
          <p:nvPr>
            <p:ph type="dt" sz="half" idx="10"/>
          </p:nvPr>
        </p:nvSpPr>
        <p:spPr/>
        <p:txBody>
          <a:bodyPr/>
          <a:lstStyle/>
          <a:p>
            <a:fld id="{C58C6E6E-8A13-4572-8EEF-93DF14F110CB}"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98</a:t>
            </a:fld>
            <a:endParaRPr lang="en-US"/>
          </a:p>
        </p:txBody>
      </p:sp>
    </p:spTree>
    <p:extLst>
      <p:ext uri="{BB962C8B-B14F-4D97-AF65-F5344CB8AC3E}">
        <p14:creationId xmlns:p14="http://schemas.microsoft.com/office/powerpoint/2010/main" val="3264790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a:t>
            </a:r>
            <a:r>
              <a:rPr lang="en-US" dirty="0" smtClean="0"/>
              <a:t>…</a:t>
            </a:r>
            <a:endParaRPr lang="en-US" dirty="0"/>
          </a:p>
        </p:txBody>
      </p:sp>
      <p:sp>
        <p:nvSpPr>
          <p:cNvPr id="3" name="Content Placeholder 2"/>
          <p:cNvSpPr>
            <a:spLocks noGrp="1"/>
          </p:cNvSpPr>
          <p:nvPr>
            <p:ph idx="1"/>
          </p:nvPr>
        </p:nvSpPr>
        <p:spPr/>
        <p:txBody>
          <a:bodyPr/>
          <a:lstStyle/>
          <a:p>
            <a:r>
              <a:rPr lang="en-US" dirty="0" smtClean="0"/>
              <a:t>Non-</a:t>
            </a:r>
            <a:r>
              <a:rPr lang="en-US" dirty="0" err="1" smtClean="0"/>
              <a:t>oliguric</a:t>
            </a:r>
            <a:r>
              <a:rPr lang="en-US" dirty="0" smtClean="0"/>
              <a:t> acute renal failure– Acute tubular necrosis, where there is </a:t>
            </a:r>
            <a:r>
              <a:rPr lang="en-US" dirty="0" err="1" smtClean="0"/>
              <a:t>uraemia</a:t>
            </a:r>
            <a:r>
              <a:rPr lang="en-US" dirty="0" smtClean="0"/>
              <a:t> and loss of electrolyte control though no coexisting oliguria.</a:t>
            </a:r>
            <a:endParaRPr lang="en-US" dirty="0"/>
          </a:p>
        </p:txBody>
      </p:sp>
      <p:sp>
        <p:nvSpPr>
          <p:cNvPr id="4" name="Date Placeholder 3"/>
          <p:cNvSpPr>
            <a:spLocks noGrp="1"/>
          </p:cNvSpPr>
          <p:nvPr>
            <p:ph type="dt" sz="half" idx="10"/>
          </p:nvPr>
        </p:nvSpPr>
        <p:spPr/>
        <p:txBody>
          <a:bodyPr/>
          <a:lstStyle/>
          <a:p>
            <a:fld id="{456A1F3F-560D-4F94-9C85-0F2D1A0E6CC0}" type="datetime1">
              <a:rPr lang="en-US" smtClean="0"/>
              <a:t>2/19/2019</a:t>
            </a:fld>
            <a:endParaRPr lang="en-US"/>
          </a:p>
        </p:txBody>
      </p:sp>
      <p:sp>
        <p:nvSpPr>
          <p:cNvPr id="7" name="Footer Placeholder 6"/>
          <p:cNvSpPr>
            <a:spLocks noGrp="1"/>
          </p:cNvSpPr>
          <p:nvPr>
            <p:ph type="ftr" sz="quarter" idx="11"/>
          </p:nvPr>
        </p:nvSpPr>
        <p:spPr/>
        <p:txBody>
          <a:bodyPr/>
          <a:lstStyle/>
          <a:p>
            <a:r>
              <a:rPr lang="en-US" smtClean="0"/>
              <a:t>MR CHOGE</a:t>
            </a:r>
            <a:endParaRPr lang="en-US"/>
          </a:p>
        </p:txBody>
      </p:sp>
      <p:sp>
        <p:nvSpPr>
          <p:cNvPr id="8" name="Slide Number Placeholder 7"/>
          <p:cNvSpPr>
            <a:spLocks noGrp="1"/>
          </p:cNvSpPr>
          <p:nvPr>
            <p:ph type="sldNum" sz="quarter" idx="12"/>
          </p:nvPr>
        </p:nvSpPr>
        <p:spPr/>
        <p:txBody>
          <a:bodyPr/>
          <a:lstStyle/>
          <a:p>
            <a:fld id="{EF39FD8A-E45D-4268-98FF-00D6E467B3C8}" type="slidenum">
              <a:rPr lang="en-US" smtClean="0"/>
              <a:t>99</a:t>
            </a:fld>
            <a:endParaRPr lang="en-US"/>
          </a:p>
        </p:txBody>
      </p:sp>
    </p:spTree>
    <p:extLst>
      <p:ext uri="{BB962C8B-B14F-4D97-AF65-F5344CB8AC3E}">
        <p14:creationId xmlns:p14="http://schemas.microsoft.com/office/powerpoint/2010/main" val="3093885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5062</TotalTime>
  <Words>9182</Words>
  <Application>Microsoft Office PowerPoint</Application>
  <PresentationFormat>On-screen Show (4:3)</PresentationFormat>
  <Paragraphs>1883</Paragraphs>
  <Slides>247</Slides>
  <Notes>19</Notes>
  <HiddenSlides>0</HiddenSlides>
  <MMClips>0</MMClips>
  <ScaleCrop>false</ScaleCrop>
  <HeadingPairs>
    <vt:vector size="4" baseType="variant">
      <vt:variant>
        <vt:lpstr>Theme</vt:lpstr>
      </vt:variant>
      <vt:variant>
        <vt:i4>1</vt:i4>
      </vt:variant>
      <vt:variant>
        <vt:lpstr>Slide Titles</vt:lpstr>
      </vt:variant>
      <vt:variant>
        <vt:i4>247</vt:i4>
      </vt:variant>
    </vt:vector>
  </HeadingPairs>
  <TitlesOfParts>
    <vt:vector size="248" baseType="lpstr">
      <vt:lpstr>Office Theme</vt:lpstr>
      <vt:lpstr>RENAL AND GENITAL-URINARY DISEASES</vt:lpstr>
      <vt:lpstr>Anatomic and Physiologic</vt:lpstr>
      <vt:lpstr>DEFINITION OF TERMS</vt:lpstr>
      <vt:lpstr>URINE FORMATION</vt:lpstr>
      <vt:lpstr>PowerPoint Presentation</vt:lpstr>
      <vt:lpstr>PowerPoint Presentation</vt:lpstr>
      <vt:lpstr>PowerPoint Presentation</vt:lpstr>
      <vt:lpstr>Functions of the Kidney </vt:lpstr>
      <vt:lpstr>FORMATION OF URINE IN THE NEPHRON</vt:lpstr>
      <vt:lpstr>Review the genital urinary examinations/tests</vt:lpstr>
      <vt:lpstr>PowerPoint Presentation</vt:lpstr>
      <vt:lpstr>PowerPoint Presentation</vt:lpstr>
      <vt:lpstr>4. BIOPSY Renal and Ureteral Brush Biopsy</vt:lpstr>
      <vt:lpstr>PowerPoint Presentation</vt:lpstr>
      <vt:lpstr>PowerPoint Presentation</vt:lpstr>
      <vt:lpstr>KFTs</vt:lpstr>
      <vt:lpstr>PowerPoint Presentation</vt:lpstr>
      <vt:lpstr>Why  test the renal functions? </vt:lpstr>
      <vt:lpstr>PowerPoint Presentation</vt:lpstr>
      <vt:lpstr>PowerPoint Presentation</vt:lpstr>
      <vt:lpstr>Serum creatinine (55-120 mol/L in adult):  </vt:lpstr>
      <vt:lpstr>UPPER URINARY TRACT INFECTION: ACUTE PYELONEPHRITIS</vt:lpstr>
      <vt:lpstr>PowerPoint Presentation</vt:lpstr>
      <vt:lpstr>Clinical Manifestations</vt:lpstr>
      <vt:lpstr>Assessment and Diagnostic Findings</vt:lpstr>
      <vt:lpstr>Medical Management</vt:lpstr>
      <vt:lpstr>NEPHROTIC SYNDROME</vt:lpstr>
      <vt:lpstr>Pathophysiology</vt:lpstr>
      <vt:lpstr>PowerPoint Presentation</vt:lpstr>
      <vt:lpstr>Clinical Manifestations</vt:lpstr>
      <vt:lpstr>PowerPoint Presentation</vt:lpstr>
      <vt:lpstr>Assessment and Diagnostic Findings</vt:lpstr>
      <vt:lpstr>Medical Management</vt:lpstr>
      <vt:lpstr>Varicocele </vt:lpstr>
      <vt:lpstr>PowerPoint Presentation</vt:lpstr>
      <vt:lpstr>Definition</vt:lpstr>
      <vt:lpstr>Etiology</vt:lpstr>
      <vt:lpstr>Etiology</vt:lpstr>
      <vt:lpstr>Pathophysiology of testicular changes</vt:lpstr>
      <vt:lpstr>Clinical features (Symptoms)</vt:lpstr>
      <vt:lpstr>Clinical features (signs)</vt:lpstr>
      <vt:lpstr>PowerPoint Presentation</vt:lpstr>
      <vt:lpstr>Grades of Varicocele </vt:lpstr>
      <vt:lpstr>Investigation</vt:lpstr>
      <vt:lpstr>USG &amp; Colour Doppler</vt:lpstr>
      <vt:lpstr>Treatment </vt:lpstr>
      <vt:lpstr>Treatment alteratives </vt:lpstr>
      <vt:lpstr>Incisions</vt:lpstr>
      <vt:lpstr>Laparoscopic approach</vt:lpstr>
      <vt:lpstr>Complications of treatment </vt:lpstr>
      <vt:lpstr>Complication of untreated varicocele </vt:lpstr>
      <vt:lpstr>NEPHROLITHIASIS </vt:lpstr>
      <vt:lpstr>PowerPoint Presentation</vt:lpstr>
      <vt:lpstr>ETIOLOGY         HYPEREXCRETION OF RELATIVELY INSOLUBLE URINARY CONSTITUENTS</vt:lpstr>
      <vt:lpstr>PowerPoint Presentation</vt:lpstr>
      <vt:lpstr>PowerPoint Presentation</vt:lpstr>
      <vt:lpstr>LOCATION OF STONES IN KIDNEY </vt:lpstr>
      <vt:lpstr>PowerPoint Presentation</vt:lpstr>
      <vt:lpstr>PRIMARY STONES</vt:lpstr>
      <vt:lpstr>SECONDRY STONES </vt:lpstr>
      <vt:lpstr>PowerPoint Presentation</vt:lpstr>
      <vt:lpstr>CLINICAL FEATURES  </vt:lpstr>
      <vt:lpstr>PHYSICAL SIGNS</vt:lpstr>
      <vt:lpstr>PowerPoint Presentation</vt:lpstr>
      <vt:lpstr>SPECIAL INVESTIGATIONS  </vt:lpstr>
      <vt:lpstr>PowerPoint Presentation</vt:lpstr>
      <vt:lpstr>TREATMENT </vt:lpstr>
      <vt:lpstr>PowerPoint Presentation</vt:lpstr>
      <vt:lpstr>Nephrectomy  </vt:lpstr>
      <vt:lpstr>Ureteroscopy (URS)  </vt:lpstr>
      <vt:lpstr>PowerPoint Presentation</vt:lpstr>
      <vt:lpstr>PowerPoint Presentation</vt:lpstr>
      <vt:lpstr>PowerPoint Presentation</vt:lpstr>
      <vt:lpstr>PowerPoint Presentation</vt:lpstr>
      <vt:lpstr>RENAL TRAUMA</vt:lpstr>
      <vt:lpstr>PowerPoint Presentation</vt:lpstr>
      <vt:lpstr>PowerPoint Presentation</vt:lpstr>
      <vt:lpstr>PowerPoint Presentation</vt:lpstr>
      <vt:lpstr>Clinical manifestations</vt:lpstr>
      <vt:lpstr>URETERAL TRAUMA</vt:lpstr>
      <vt:lpstr>BLADDER TRAUMA</vt:lpstr>
      <vt:lpstr>URETHRAL TRAUMA</vt:lpstr>
      <vt:lpstr>PowerPoint Presentation</vt:lpstr>
      <vt:lpstr>SURGICAL MANAGEMENT</vt:lpstr>
      <vt:lpstr>PowerPoint Presentation</vt:lpstr>
      <vt:lpstr>PowerPoint Presentation</vt:lpstr>
      <vt:lpstr>Nursing Management</vt:lpstr>
      <vt:lpstr>PowerPoint Presentation</vt:lpstr>
      <vt:lpstr>HYDRONEPHROSIS</vt:lpstr>
      <vt:lpstr>Pathophysiology</vt:lpstr>
      <vt:lpstr>Causes of obstruction</vt:lpstr>
      <vt:lpstr>PowerPoint Presentation</vt:lpstr>
      <vt:lpstr>Clinical Manifestations</vt:lpstr>
      <vt:lpstr>Medical Management</vt:lpstr>
      <vt:lpstr>PowerPoint Presentation</vt:lpstr>
      <vt:lpstr>Renal Failure</vt:lpstr>
      <vt:lpstr>ACUTE RENAL FAILURE</vt:lpstr>
      <vt:lpstr>Definitions.</vt:lpstr>
      <vt:lpstr>Def…</vt:lpstr>
      <vt:lpstr>CATEGORIES OF ACUTE RENAL FAILURE ( Causes)</vt:lpstr>
      <vt:lpstr>Pre-renal</vt:lpstr>
      <vt:lpstr>Intrinsic causes</vt:lpstr>
      <vt:lpstr>Post-renal</vt:lpstr>
      <vt:lpstr>PHASES OF ACUTE RENAL FAILURE</vt:lpstr>
      <vt:lpstr>PowerPoint Presentation</vt:lpstr>
      <vt:lpstr>PowerPoint Presentation</vt:lpstr>
      <vt:lpstr>Recovery  </vt:lpstr>
      <vt:lpstr>Clinical manifestations</vt:lpstr>
      <vt:lpstr>PowerPoint Presentation</vt:lpstr>
      <vt:lpstr>Assessment and Diagnnosis</vt:lpstr>
      <vt:lpstr>PowerPoint Presentation</vt:lpstr>
      <vt:lpstr>Priorities of care</vt:lpstr>
      <vt:lpstr>PowerPoint Presentation</vt:lpstr>
      <vt:lpstr>PowerPoint Presentation</vt:lpstr>
      <vt:lpstr>PowerPoint Presentation</vt:lpstr>
      <vt:lpstr>PowerPoint Presentation</vt:lpstr>
      <vt:lpstr>PHARMACOLOGIC THERAPY</vt:lpstr>
      <vt:lpstr>PowerPoint Presentation</vt:lpstr>
      <vt:lpstr>Nursing Management</vt:lpstr>
      <vt:lpstr>PowerPoint Presentation</vt:lpstr>
      <vt:lpstr>MONITORING FLUID AND ELECTROLYTE BALANCE</vt:lpstr>
      <vt:lpstr>REDUCING METABOLIC RATE</vt:lpstr>
      <vt:lpstr>PowerPoint Presentation</vt:lpstr>
      <vt:lpstr>NUTRITIONAL THERAPY</vt:lpstr>
      <vt:lpstr>CHRONIC RENAL FAILURE (END-STAGE RENAL DISEASE)</vt:lpstr>
      <vt:lpstr>PowerPoint Presentation</vt:lpstr>
      <vt:lpstr>ESRD causes</vt:lpstr>
      <vt:lpstr>PowerPoint Presentation</vt:lpstr>
      <vt:lpstr>Pathophysiology</vt:lpstr>
      <vt:lpstr>Clinical Manifestations</vt:lpstr>
      <vt:lpstr>DERMATOLOGIC SYMPTOMS</vt:lpstr>
      <vt:lpstr>PowerPoint Presentation</vt:lpstr>
      <vt:lpstr>Kidney Functions</vt:lpstr>
      <vt:lpstr>Excretory Functions</vt:lpstr>
      <vt:lpstr>Regulatory</vt:lpstr>
      <vt:lpstr>Endocrine </vt:lpstr>
      <vt:lpstr>Renal replacement therapy</vt:lpstr>
      <vt:lpstr>HEMODIALYSIS</vt:lpstr>
      <vt:lpstr>Indications of Hemodialysis</vt:lpstr>
      <vt:lpstr>Indications for acute dialysis</vt:lpstr>
      <vt:lpstr>Principles of Dialysis: Transport mechanisms</vt:lpstr>
      <vt:lpstr>Osmosis</vt:lpstr>
      <vt:lpstr>DIFFUSION</vt:lpstr>
      <vt:lpstr>FILTRATION</vt:lpstr>
      <vt:lpstr>ULTRAFILTRATION</vt:lpstr>
      <vt:lpstr>Ultra…</vt:lpstr>
      <vt:lpstr>Constituents of Hemodialysis</vt:lpstr>
      <vt:lpstr>Dialyzer: artificial kidney</vt:lpstr>
      <vt:lpstr>PowerPoint Presentation</vt:lpstr>
      <vt:lpstr>PowerPoint Presentation</vt:lpstr>
      <vt:lpstr>PowerPoint Presentation</vt:lpstr>
      <vt:lpstr>PowerPoint Presentation</vt:lpstr>
      <vt:lpstr>Properties of an ideal dialyser</vt:lpstr>
      <vt:lpstr>Dialysis membrane reactions</vt:lpstr>
      <vt:lpstr>Dialysis machine</vt:lpstr>
      <vt:lpstr>PowerPoint Presentation</vt:lpstr>
      <vt:lpstr>Dialysate</vt:lpstr>
      <vt:lpstr>Priming</vt:lpstr>
      <vt:lpstr>Buffers</vt:lpstr>
      <vt:lpstr>PowerPoint Presentation</vt:lpstr>
      <vt:lpstr>Vascular access</vt:lpstr>
      <vt:lpstr>Femoral vein</vt:lpstr>
      <vt:lpstr>Permanent vascular access</vt:lpstr>
      <vt:lpstr>AV fistula</vt:lpstr>
      <vt:lpstr>AV graft</vt:lpstr>
      <vt:lpstr>Locations  for AVF</vt:lpstr>
      <vt:lpstr>Session timing</vt:lpstr>
      <vt:lpstr>Complications of dialysis</vt:lpstr>
      <vt:lpstr>Peritoneal Dialysis</vt:lpstr>
      <vt:lpstr>Peritoneal Dialysis</vt:lpstr>
      <vt:lpstr>Peritoneal Dialysis</vt:lpstr>
      <vt:lpstr>Tenckhoff Catheter </vt:lpstr>
      <vt:lpstr>PowerPoint Presentation</vt:lpstr>
      <vt:lpstr>Peritoneal Dialysis Dialysis Solutions and Cycles</vt:lpstr>
      <vt:lpstr>Peritoneal Dialysis Dialysis Solutions and Cycles</vt:lpstr>
      <vt:lpstr>Peritoneal Dialysis Dialysis Solutions and Cycles</vt:lpstr>
      <vt:lpstr>Peritoneal Dialysis Dialysis Solutions and Cycles</vt:lpstr>
      <vt:lpstr>PowerPoint Presentation</vt:lpstr>
      <vt:lpstr>Peritoneal Dialysis Dialysis Solutions and Cycles</vt:lpstr>
      <vt:lpstr>Peritoneal Dialysis Systems</vt:lpstr>
      <vt:lpstr>PowerPoint Presentation</vt:lpstr>
      <vt:lpstr>Peritoneal Dialysis Complications </vt:lpstr>
      <vt:lpstr>Peritoneal Dialysis Complications</vt:lpstr>
      <vt:lpstr>Peritoneal Dialysis Complications</vt:lpstr>
      <vt:lpstr>Peritoneal Dialysis Effectiveness and Adaptation </vt:lpstr>
      <vt:lpstr>Continuous Arteriovenous Hemofiltration (CAVH)</vt:lpstr>
      <vt:lpstr>Continuous Arteriovenous Hemodialysis (CAVHD)</vt:lpstr>
      <vt:lpstr>Continuous Venovenous Hemofiltration (CVVH)</vt:lpstr>
      <vt:lpstr>PowerPoint Presentation</vt:lpstr>
      <vt:lpstr>Continuous Venovenous Hemodialysis (CVVHD)</vt:lpstr>
      <vt:lpstr>thankyou</vt:lpstr>
      <vt:lpstr>TUBERCULOSIS OF THE URINARY TRACT</vt:lpstr>
      <vt:lpstr>PowerPoint Presentation</vt:lpstr>
      <vt:lpstr>Clinical Manifestations</vt:lpstr>
      <vt:lpstr>Assessment and Diagnostic Findings</vt:lpstr>
      <vt:lpstr>Medical Management</vt:lpstr>
      <vt:lpstr>BLADDER DIVERTICULI</vt:lpstr>
      <vt:lpstr>PowerPoint Presentation</vt:lpstr>
      <vt:lpstr>symptoms of a bladder diverticulum</vt:lpstr>
      <vt:lpstr>diagnosed</vt:lpstr>
      <vt:lpstr>diverticulum treated</vt:lpstr>
      <vt:lpstr>CONDITIONS OF URETHRA</vt:lpstr>
      <vt:lpstr>PowerPoint Presentation</vt:lpstr>
      <vt:lpstr>URETHRAL STRICTURES</vt:lpstr>
      <vt:lpstr>PowerPoint Presentation</vt:lpstr>
      <vt:lpstr>PowerPoint Presentation</vt:lpstr>
      <vt:lpstr>PowerPoint Presentation</vt:lpstr>
      <vt:lpstr>Medical/Surgical Management</vt:lpstr>
      <vt:lpstr>PowerPoint Presentation</vt:lpstr>
      <vt:lpstr>Continuous Venovenous Hemofiltration (CVVH)</vt:lpstr>
      <vt:lpstr>PowerPoint Presentation</vt:lpstr>
      <vt:lpstr>Continuous Venovenous Hemodialysis (CVVHD)</vt:lpstr>
      <vt:lpstr>Kidney Transplantation</vt:lpstr>
      <vt:lpstr>PowerPoint Presentation</vt:lpstr>
      <vt:lpstr>PowerPoint Presentation</vt:lpstr>
      <vt:lpstr>Kidney Transplantation</vt:lpstr>
      <vt:lpstr>PREOPERATIVE MANAGEMENT</vt:lpstr>
      <vt:lpstr>Medical Management</vt:lpstr>
      <vt:lpstr>PowerPoint Presentation</vt:lpstr>
      <vt:lpstr>Nursing Management</vt:lpstr>
      <vt:lpstr>POSTOPERATIVE MANAGEMENT</vt:lpstr>
      <vt:lpstr>Immunosuppressive Therapy</vt:lpstr>
      <vt:lpstr>PowerPoint Presentation</vt:lpstr>
      <vt:lpstr>PowerPoint Presentation</vt:lpstr>
      <vt:lpstr>Postoperative Nursing Management</vt:lpstr>
      <vt:lpstr>PowerPoint Presentation</vt:lpstr>
      <vt:lpstr>PREVENTING INFECTION</vt:lpstr>
      <vt:lpstr>PowerPoint Presentation</vt:lpstr>
      <vt:lpstr>MONITORING URINARY FUNCTION</vt:lpstr>
      <vt:lpstr>PowerPoint Presentation</vt:lpstr>
      <vt:lpstr>ADDRESSING PSYCHOLOGICAL CONCERNS</vt:lpstr>
      <vt:lpstr>PowerPoint Presentation</vt:lpstr>
      <vt:lpstr>MONITORING AND MANAGING POTENTIAL COMPLICATIONS</vt:lpstr>
      <vt:lpstr>PowerPoint Presentation</vt:lpstr>
      <vt:lpstr>Care of the Patient Undergoing Kidney Surgery</vt:lpstr>
      <vt:lpstr>Interventions</vt:lpstr>
      <vt:lpstr>PowerPoint Presentation</vt:lpstr>
      <vt:lpstr>Interventions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 AND GENITAL-URINARY DISEASES</dc:title>
  <dc:creator>KIPLAGAT</dc:creator>
  <cp:lastModifiedBy>KIPLAGAT</cp:lastModifiedBy>
  <cp:revision>45</cp:revision>
  <dcterms:created xsi:type="dcterms:W3CDTF">2011-01-03T05:41:26Z</dcterms:created>
  <dcterms:modified xsi:type="dcterms:W3CDTF">2019-02-19T11:53:27Z</dcterms:modified>
</cp:coreProperties>
</file>