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96" r:id="rId4"/>
    <p:sldId id="297" r:id="rId5"/>
    <p:sldId id="298" r:id="rId6"/>
    <p:sldId id="258" r:id="rId7"/>
    <p:sldId id="262" r:id="rId8"/>
    <p:sldId id="263" r:id="rId9"/>
    <p:sldId id="264" r:id="rId10"/>
    <p:sldId id="265" r:id="rId11"/>
    <p:sldId id="270" r:id="rId12"/>
    <p:sldId id="266" r:id="rId13"/>
    <p:sldId id="268" r:id="rId14"/>
    <p:sldId id="269" r:id="rId15"/>
    <p:sldId id="267"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54DD07-9807-4987-BE2F-B88209459CC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3288705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4DD07-9807-4987-BE2F-B88209459CC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239630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4DD07-9807-4987-BE2F-B88209459CC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87145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4DD07-9807-4987-BE2F-B88209459CC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90161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4DD07-9807-4987-BE2F-B88209459CC4}"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57106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54DD07-9807-4987-BE2F-B88209459CC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33931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54DD07-9807-4987-BE2F-B88209459CC4}"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68662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54DD07-9807-4987-BE2F-B88209459CC4}"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19835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4DD07-9807-4987-BE2F-B88209459CC4}"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75638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4DD07-9807-4987-BE2F-B88209459CC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33124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4DD07-9807-4987-BE2F-B88209459CC4}"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5E3289-B9E5-4ADB-88EA-065AD3CE25A4}" type="slidenum">
              <a:rPr lang="en-US" smtClean="0"/>
              <a:t>‹#›</a:t>
            </a:fld>
            <a:endParaRPr lang="en-US"/>
          </a:p>
        </p:txBody>
      </p:sp>
    </p:spTree>
    <p:extLst>
      <p:ext uri="{BB962C8B-B14F-4D97-AF65-F5344CB8AC3E}">
        <p14:creationId xmlns:p14="http://schemas.microsoft.com/office/powerpoint/2010/main" val="125634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4DD07-9807-4987-BE2F-B88209459CC4}"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E3289-B9E5-4ADB-88EA-065AD3CE25A4}" type="slidenum">
              <a:rPr lang="en-US" smtClean="0"/>
              <a:t>‹#›</a:t>
            </a:fld>
            <a:endParaRPr lang="en-US"/>
          </a:p>
        </p:txBody>
      </p:sp>
    </p:spTree>
    <p:extLst>
      <p:ext uri="{BB962C8B-B14F-4D97-AF65-F5344CB8AC3E}">
        <p14:creationId xmlns:p14="http://schemas.microsoft.com/office/powerpoint/2010/main" val="404378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Genito</a:t>
            </a:r>
            <a:r>
              <a:rPr lang="en-US" dirty="0" smtClean="0"/>
              <a:t> urinary system</a:t>
            </a:r>
            <a:endParaRPr lang="en-US" dirty="0"/>
          </a:p>
        </p:txBody>
      </p:sp>
    </p:spTree>
    <p:extLst>
      <p:ext uri="{BB962C8B-B14F-4D97-AF65-F5344CB8AC3E}">
        <p14:creationId xmlns:p14="http://schemas.microsoft.com/office/powerpoint/2010/main" val="349041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physiology of the nephron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873474"/>
              </p:ext>
            </p:extLst>
          </p:nvPr>
        </p:nvGraphicFramePr>
        <p:xfrm>
          <a:off x="467544" y="1805781"/>
          <a:ext cx="7144836" cy="4114800"/>
        </p:xfrm>
        <a:graphic>
          <a:graphicData uri="http://schemas.openxmlformats.org/drawingml/2006/table">
            <a:tbl>
              <a:tblPr firstRow="1" firstCol="1" bandRow="1">
                <a:tableStyleId>{5C22544A-7EE6-4342-B048-85BDC9FD1C3A}</a:tableStyleId>
              </a:tblPr>
              <a:tblGrid>
                <a:gridCol w="4104456"/>
                <a:gridCol w="3040380"/>
              </a:tblGrid>
              <a:tr h="0">
                <a:tc>
                  <a:txBody>
                    <a:bodyPr/>
                    <a:lstStyle/>
                    <a:p>
                      <a:pPr algn="just">
                        <a:lnSpc>
                          <a:spcPct val="150000"/>
                        </a:lnSpc>
                        <a:spcAft>
                          <a:spcPts val="0"/>
                        </a:spcAft>
                      </a:pPr>
                      <a:r>
                        <a:rPr lang="en-US" sz="1200">
                          <a:effectLst/>
                        </a:rPr>
                        <a:t>Juxtaglomerular apparatus</a:t>
                      </a:r>
                      <a:endParaRPr lang="en-US" sz="1200">
                        <a:effectLst/>
                        <a:latin typeface="Times New Roman"/>
                        <a:ea typeface="Calibri"/>
                        <a:cs typeface="Times New Roman"/>
                      </a:endParaRPr>
                    </a:p>
                  </a:txBody>
                  <a:tcPr marL="68580" marR="68580" marT="0" marB="0"/>
                </a:tc>
                <a:tc>
                  <a:txBody>
                    <a:bodyPr/>
                    <a:lstStyle/>
                    <a:p>
                      <a:pPr algn="just">
                        <a:lnSpc>
                          <a:spcPct val="150000"/>
                        </a:lnSpc>
                        <a:spcAft>
                          <a:spcPts val="0"/>
                        </a:spcAft>
                      </a:pPr>
                      <a:r>
                        <a:rPr lang="en-US" sz="1200">
                          <a:effectLst/>
                        </a:rPr>
                        <a:t>Renin production</a:t>
                      </a:r>
                      <a:endParaRPr lang="en-US"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Glomerulus</a:t>
                      </a:r>
                      <a:endParaRPr lang="en-US" sz="1200">
                        <a:effectLst/>
                        <a:latin typeface="Times New Roman"/>
                        <a:ea typeface="Calibri"/>
                        <a:cs typeface="Times New Roman"/>
                      </a:endParaRPr>
                    </a:p>
                  </a:txBody>
                  <a:tcPr marL="68580" marR="68580" marT="0" marB="0"/>
                </a:tc>
                <a:tc>
                  <a:txBody>
                    <a:bodyPr/>
                    <a:lstStyle/>
                    <a:p>
                      <a:pPr algn="just">
                        <a:lnSpc>
                          <a:spcPct val="150000"/>
                        </a:lnSpc>
                        <a:spcAft>
                          <a:spcPts val="0"/>
                        </a:spcAft>
                      </a:pPr>
                      <a:r>
                        <a:rPr lang="en-US" sz="1200">
                          <a:effectLst/>
                        </a:rPr>
                        <a:t>Produces ultrafiltrate of plasma (glomerular filtration rate 120 mL/min)</a:t>
                      </a:r>
                      <a:endParaRPr lang="en-US"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Proximal convoluted tubule</a:t>
                      </a:r>
                      <a:endParaRPr lang="en-US" sz="1200">
                        <a:effectLst/>
                        <a:latin typeface="Times New Roman"/>
                        <a:ea typeface="Calibri"/>
                        <a:cs typeface="Times New Roman"/>
                      </a:endParaRPr>
                    </a:p>
                  </a:txBody>
                  <a:tcPr marL="68580" marR="68580" marT="0" marB="0"/>
                </a:tc>
                <a:tc>
                  <a:txBody>
                    <a:bodyPr/>
                    <a:lstStyle/>
                    <a:p>
                      <a:pPr algn="just">
                        <a:lnSpc>
                          <a:spcPct val="150000"/>
                        </a:lnSpc>
                        <a:spcAft>
                          <a:spcPts val="0"/>
                        </a:spcAft>
                      </a:pPr>
                      <a:r>
                        <a:rPr lang="en-US" sz="1200">
                          <a:effectLst/>
                        </a:rPr>
                        <a:t>Resorption of: </a:t>
                      </a:r>
                    </a:p>
                    <a:p>
                      <a:pPr algn="just">
                        <a:lnSpc>
                          <a:spcPct val="150000"/>
                        </a:lnSpc>
                        <a:spcAft>
                          <a:spcPts val="0"/>
                        </a:spcAft>
                      </a:pPr>
                      <a:r>
                        <a:rPr lang="en-US" sz="1200">
                          <a:effectLst/>
                        </a:rPr>
                        <a:t>Water (80%)</a:t>
                      </a:r>
                    </a:p>
                    <a:p>
                      <a:pPr algn="just">
                        <a:lnSpc>
                          <a:spcPct val="150000"/>
                        </a:lnSpc>
                        <a:spcAft>
                          <a:spcPts val="0"/>
                        </a:spcAft>
                      </a:pPr>
                      <a:r>
                        <a:rPr lang="en-US" sz="1200">
                          <a:effectLst/>
                        </a:rPr>
                        <a:t>  Glucose (100%)</a:t>
                      </a:r>
                    </a:p>
                    <a:p>
                      <a:pPr algn="just">
                        <a:lnSpc>
                          <a:spcPct val="150000"/>
                        </a:lnSpc>
                        <a:spcAft>
                          <a:spcPts val="0"/>
                        </a:spcAft>
                      </a:pPr>
                      <a:r>
                        <a:rPr lang="en-US" sz="1200">
                          <a:effectLst/>
                        </a:rPr>
                        <a:t>K+ (100%)</a:t>
                      </a:r>
                    </a:p>
                    <a:p>
                      <a:pPr algn="just">
                        <a:lnSpc>
                          <a:spcPct val="150000"/>
                        </a:lnSpc>
                        <a:spcAft>
                          <a:spcPts val="0"/>
                        </a:spcAft>
                      </a:pPr>
                      <a:r>
                        <a:rPr lang="en-US" sz="1200">
                          <a:effectLst/>
                        </a:rPr>
                        <a:t>Amino acids (100%)</a:t>
                      </a:r>
                      <a:endParaRPr lang="en-US"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Loop of Henle and vasa recta</a:t>
                      </a:r>
                      <a:endParaRPr lang="en-US" sz="1200">
                        <a:effectLst/>
                        <a:latin typeface="Times New Roman"/>
                        <a:ea typeface="Calibri"/>
                        <a:cs typeface="Times New Roman"/>
                      </a:endParaRPr>
                    </a:p>
                  </a:txBody>
                  <a:tcPr marL="68580" marR="68580" marT="0" marB="0"/>
                </a:tc>
                <a:tc>
                  <a:txBody>
                    <a:bodyPr/>
                    <a:lstStyle/>
                    <a:p>
                      <a:pPr algn="just">
                        <a:lnSpc>
                          <a:spcPct val="150000"/>
                        </a:lnSpc>
                        <a:spcAft>
                          <a:spcPts val="0"/>
                        </a:spcAft>
                      </a:pPr>
                      <a:r>
                        <a:rPr lang="en-US" sz="1200">
                          <a:effectLst/>
                        </a:rPr>
                        <a:t>Countercurrent exchange and multiplier mechanisms</a:t>
                      </a:r>
                      <a:endParaRPr lang="en-US" sz="1200">
                        <a:effectLst/>
                        <a:latin typeface="Times New Roman"/>
                        <a:ea typeface="Calibri"/>
                        <a:cs typeface="Times New Roman"/>
                      </a:endParaRPr>
                    </a:p>
                  </a:txBody>
                  <a:tcPr marL="68580" marR="68580" marT="0" marB="0"/>
                </a:tc>
              </a:tr>
              <a:tr h="0">
                <a:tc>
                  <a:txBody>
                    <a:bodyPr/>
                    <a:lstStyle/>
                    <a:p>
                      <a:pPr algn="just">
                        <a:lnSpc>
                          <a:spcPct val="150000"/>
                        </a:lnSpc>
                        <a:spcAft>
                          <a:spcPts val="0"/>
                        </a:spcAft>
                      </a:pPr>
                      <a:r>
                        <a:rPr lang="en-US" sz="1200">
                          <a:effectLst/>
                        </a:rPr>
                        <a:t>Distal convoluted tubule and collecting duct</a:t>
                      </a:r>
                      <a:endParaRPr lang="en-US" sz="1200">
                        <a:effectLst/>
                        <a:latin typeface="Times New Roman"/>
                        <a:ea typeface="Calibri"/>
                        <a:cs typeface="Times New Roman"/>
                      </a:endParaRPr>
                    </a:p>
                  </a:txBody>
                  <a:tcPr marL="68580" marR="68580" marT="0" marB="0"/>
                </a:tc>
                <a:tc>
                  <a:txBody>
                    <a:bodyPr/>
                    <a:lstStyle/>
                    <a:p>
                      <a:pPr algn="just">
                        <a:lnSpc>
                          <a:spcPct val="150000"/>
                        </a:lnSpc>
                        <a:spcAft>
                          <a:spcPts val="0"/>
                        </a:spcAft>
                      </a:pPr>
                      <a:r>
                        <a:rPr lang="en-US" sz="1200" dirty="0">
                          <a:effectLst/>
                        </a:rPr>
                        <a:t>Resorption of: </a:t>
                      </a:r>
                    </a:p>
                    <a:p>
                      <a:pPr algn="just">
                        <a:lnSpc>
                          <a:spcPct val="150000"/>
                        </a:lnSpc>
                        <a:spcAft>
                          <a:spcPts val="0"/>
                        </a:spcAft>
                      </a:pPr>
                      <a:r>
                        <a:rPr lang="en-US" sz="1200" dirty="0">
                          <a:effectLst/>
                        </a:rPr>
                        <a:t>Water (antidiuretic hormone–controlled)</a:t>
                      </a:r>
                    </a:p>
                    <a:p>
                      <a:pPr algn="just">
                        <a:lnSpc>
                          <a:spcPct val="150000"/>
                        </a:lnSpc>
                        <a:spcAft>
                          <a:spcPts val="0"/>
                        </a:spcAft>
                      </a:pPr>
                      <a:r>
                        <a:rPr lang="en-US" sz="1200" dirty="0">
                          <a:effectLst/>
                        </a:rPr>
                        <a:t>Na+ (in exchange for K+ and H+, controlled by aldosterone)</a:t>
                      </a:r>
                    </a:p>
                    <a:p>
                      <a:pPr algn="just">
                        <a:lnSpc>
                          <a:spcPct val="150000"/>
                        </a:lnSpc>
                        <a:spcAft>
                          <a:spcPts val="0"/>
                        </a:spcAft>
                      </a:pPr>
                      <a:r>
                        <a:rPr lang="en-US" sz="1200" dirty="0">
                          <a:effectLst/>
                        </a:rPr>
                        <a:t>Acidification</a:t>
                      </a:r>
                      <a:endParaRPr lang="en-US" sz="1200" dirty="0">
                        <a:effectLst/>
                        <a:latin typeface="Times New Roman"/>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4120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US" dirty="0"/>
              <a:t>The following changes in the tubular fluid occur in the distal convoluted and collecting tubules:</a:t>
            </a:r>
          </a:p>
          <a:p>
            <a:r>
              <a:rPr lang="en-US" dirty="0"/>
              <a:t> </a:t>
            </a:r>
          </a:p>
          <a:p>
            <a:r>
              <a:rPr lang="en-US" b="1" dirty="0"/>
              <a:t>Water reabsorption</a:t>
            </a:r>
            <a:r>
              <a:rPr lang="en-US" dirty="0"/>
              <a:t> occurs under the influence of antidiuretic hormone.  </a:t>
            </a:r>
          </a:p>
          <a:p>
            <a:r>
              <a:rPr lang="en-US" b="1" dirty="0"/>
              <a:t>Sodium reabsorption</a:t>
            </a:r>
            <a:r>
              <a:rPr lang="en-US" dirty="0"/>
              <a:t> occurs under the influence of aldosterone in exchange for potassium and hydrogen ions</a:t>
            </a:r>
            <a:r>
              <a:rPr lang="en-US" dirty="0" smtClean="0"/>
              <a:t>.</a:t>
            </a:r>
            <a:endParaRPr lang="en-US" dirty="0"/>
          </a:p>
          <a:p>
            <a:r>
              <a:rPr lang="en-US" b="1" dirty="0"/>
              <a:t>Acidification</a:t>
            </a:r>
            <a:r>
              <a:rPr lang="en-US" dirty="0"/>
              <a:t> of urine occurs. The total acid excreted per day by the kidney is only about 1% of that excreted by the lungs as CO</a:t>
            </a:r>
            <a:r>
              <a:rPr lang="en-US" baseline="-25000" dirty="0"/>
              <a:t>2</a:t>
            </a:r>
            <a:r>
              <a:rPr lang="en-US" dirty="0"/>
              <a:t>. Nonetheless, failure of this mechanism will, after several days, result in metabolic acidosis.</a:t>
            </a:r>
          </a:p>
          <a:p>
            <a:pPr marL="0" indent="0">
              <a:buNone/>
            </a:pPr>
            <a:endParaRPr lang="en-US" dirty="0"/>
          </a:p>
          <a:p>
            <a:r>
              <a:rPr lang="en-US" dirty="0"/>
              <a:t>Excreted urine contains precisely regulated quantities of sodium, potassium, water, chloride, bicarbonate, phosphate, and ammonium ions. </a:t>
            </a:r>
            <a:endParaRPr lang="en-US" dirty="0" smtClean="0"/>
          </a:p>
        </p:txBody>
      </p:sp>
    </p:spTree>
    <p:extLst>
      <p:ext uri="{BB962C8B-B14F-4D97-AF65-F5344CB8AC3E}">
        <p14:creationId xmlns:p14="http://schemas.microsoft.com/office/powerpoint/2010/main" val="289639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b="1" i="1" dirty="0" err="1"/>
              <a:t>Juxstaglomerular</a:t>
            </a:r>
            <a:r>
              <a:rPr lang="en-GB" b="1" i="1" dirty="0"/>
              <a:t> Apparatus (JGA)</a:t>
            </a:r>
            <a:endParaRPr lang="en-US" b="1" i="1" dirty="0"/>
          </a:p>
          <a:p>
            <a:r>
              <a:rPr lang="en-GB" dirty="0"/>
              <a:t>This is the point where the afferent arteriole enters the glomerulus. It is modified granular smooth muscle cells occupying the media of the afferent arteriole. </a:t>
            </a:r>
            <a:endParaRPr lang="en-GB" dirty="0" smtClean="0"/>
          </a:p>
          <a:p>
            <a:r>
              <a:rPr lang="en-GB" dirty="0" smtClean="0"/>
              <a:t>It </a:t>
            </a:r>
            <a:r>
              <a:rPr lang="en-GB" dirty="0"/>
              <a:t>secretes renin that is essential in blood pressure regulation. </a:t>
            </a:r>
            <a:endParaRPr lang="en-US" dirty="0"/>
          </a:p>
          <a:p>
            <a:endParaRPr lang="en-US" dirty="0"/>
          </a:p>
        </p:txBody>
      </p:sp>
    </p:spTree>
    <p:extLst>
      <p:ext uri="{BB962C8B-B14F-4D97-AF65-F5344CB8AC3E}">
        <p14:creationId xmlns:p14="http://schemas.microsoft.com/office/powerpoint/2010/main" val="327845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Glomerular filtration rate</a:t>
            </a:r>
            <a:endParaRPr lang="en-US" dirty="0"/>
          </a:p>
        </p:txBody>
      </p:sp>
      <p:sp>
        <p:nvSpPr>
          <p:cNvPr id="3" name="Content Placeholder 2"/>
          <p:cNvSpPr>
            <a:spLocks noGrp="1"/>
          </p:cNvSpPr>
          <p:nvPr>
            <p:ph idx="1"/>
          </p:nvPr>
        </p:nvSpPr>
        <p:spPr/>
        <p:txBody>
          <a:bodyPr/>
          <a:lstStyle/>
          <a:p>
            <a:r>
              <a:rPr lang="en-US" dirty="0"/>
              <a:t>The glomerular filtration rate (GFR) is normally about 120 mL/min</a:t>
            </a:r>
          </a:p>
        </p:txBody>
      </p:sp>
    </p:spTree>
    <p:extLst>
      <p:ext uri="{BB962C8B-B14F-4D97-AF65-F5344CB8AC3E}">
        <p14:creationId xmlns:p14="http://schemas.microsoft.com/office/powerpoint/2010/main" val="419958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Renal Regulation of Blood Pressure and Blood Volume </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a:t>
            </a:r>
            <a:r>
              <a:rPr lang="en-US" dirty="0"/>
              <a:t>kidneys play a major part in regulating both the blood pressure and the blood volume by secreting a substance called renin. </a:t>
            </a:r>
          </a:p>
          <a:p>
            <a:pPr lvl="0"/>
            <a:r>
              <a:rPr lang="en-US" dirty="0"/>
              <a:t>Renin is released in response to a drop in blood pressure, a reduction in blood volume, or a low concentration of sodium in the blood plasma. It produces effects that tend to restore these alterations toward normal. </a:t>
            </a:r>
          </a:p>
          <a:p>
            <a:pPr lvl="0"/>
            <a:r>
              <a:rPr lang="en-US" dirty="0"/>
              <a:t>Renin interacts with a blood protein called renin substrate in two stages to yield a product called angiotensin. </a:t>
            </a:r>
          </a:p>
          <a:p>
            <a:pPr lvl="0"/>
            <a:r>
              <a:rPr lang="en-US" dirty="0"/>
              <a:t>Angiotensin I is converted into angiotensin II, a powerful vasoconstrictor that raises the blood pressure by causing the peripheral arterioles to constrict. </a:t>
            </a:r>
          </a:p>
          <a:p>
            <a:pPr lvl="0"/>
            <a:r>
              <a:rPr lang="en-US" dirty="0"/>
              <a:t>Angiotensin II also stimulates the adrenal cortex to secrete a steroid hormone called aldosterone, which increases reabsorption of sodium chloride and water by the kidneys. As a result, the blood volume is increased by the greater volume of salt and water entering the circulation and the blood pressure rises because there is more fluid within the vascular system. </a:t>
            </a:r>
          </a:p>
          <a:p>
            <a:r>
              <a:rPr lang="en-US" dirty="0"/>
              <a:t>Thus, renin regulates blood pressure both by controlling the degree of arteriolar vasoconstriction and by regulating the volume of fluid within the circulation. </a:t>
            </a:r>
          </a:p>
        </p:txBody>
      </p:sp>
    </p:spTree>
    <p:extLst>
      <p:ext uri="{BB962C8B-B14F-4D97-AF65-F5344CB8AC3E}">
        <p14:creationId xmlns:p14="http://schemas.microsoft.com/office/powerpoint/2010/main" val="220181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GB" b="1" dirty="0"/>
              <a:t>THE URETERS</a:t>
            </a:r>
            <a:endParaRPr lang="en-US" b="1" dirty="0"/>
          </a:p>
          <a:p>
            <a:r>
              <a:rPr lang="en-GB" dirty="0"/>
              <a:t>The ureters are muscular tubes that propel the urine into the bladder by wavelike contractions of their muscular walls (peristalsis). </a:t>
            </a:r>
            <a:endParaRPr lang="en-GB" dirty="0" smtClean="0"/>
          </a:p>
          <a:p>
            <a:r>
              <a:rPr lang="en-GB" dirty="0" smtClean="0"/>
              <a:t>Urine </a:t>
            </a:r>
            <a:r>
              <a:rPr lang="en-GB" dirty="0"/>
              <a:t>is discharged into the bladder in spurts. It does not drain by gravity.</a:t>
            </a:r>
            <a:endParaRPr lang="en-US" dirty="0"/>
          </a:p>
          <a:p>
            <a:pPr marL="0" indent="0">
              <a:buNone/>
            </a:pPr>
            <a:r>
              <a:rPr lang="en-GB" dirty="0"/>
              <a:t> </a:t>
            </a:r>
            <a:endParaRPr lang="en-US" dirty="0"/>
          </a:p>
          <a:p>
            <a:r>
              <a:rPr lang="en-US" b="1" dirty="0"/>
              <a:t>THE BLADDER AND URETHRA</a:t>
            </a:r>
          </a:p>
          <a:p>
            <a:r>
              <a:rPr lang="en-US" dirty="0"/>
              <a:t>The urinary bladder is the distensible reservoir for urine. It is lined by transitional epithelium continuous with that which lines the remainder of the urinary tract. The opening of the urethra is located at the base of the bladder, and the ureteral openings are located on either side and behind the urethral opening</a:t>
            </a:r>
            <a:r>
              <a:rPr lang="en-US" dirty="0" smtClean="0"/>
              <a:t>.</a:t>
            </a:r>
          </a:p>
          <a:p>
            <a:r>
              <a:rPr lang="en-US" dirty="0" smtClean="0"/>
              <a:t> </a:t>
            </a:r>
            <a:r>
              <a:rPr lang="en-US" dirty="0"/>
              <a:t>The triangular area at the base of the bladder bounded by the two ureteral orifices posteriorly and the urethral orifice anteriorly is called the trigone of the bladder (tri = three).</a:t>
            </a:r>
          </a:p>
          <a:p>
            <a:endParaRPr lang="en-US" dirty="0"/>
          </a:p>
        </p:txBody>
      </p:sp>
    </p:spTree>
    <p:extLst>
      <p:ext uri="{BB962C8B-B14F-4D97-AF65-F5344CB8AC3E}">
        <p14:creationId xmlns:p14="http://schemas.microsoft.com/office/powerpoint/2010/main" val="269183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85000" lnSpcReduction="20000"/>
          </a:bodyPr>
          <a:lstStyle/>
          <a:p>
            <a:r>
              <a:rPr lang="en-US" dirty="0" smtClean="0"/>
              <a:t>The bladder expands like an elastic sac to hold more urine. </a:t>
            </a:r>
          </a:p>
          <a:p>
            <a:r>
              <a:rPr lang="en-US" dirty="0" smtClean="0"/>
              <a:t>As it reaches capacity, the process of micturition, or urination, begins. I</a:t>
            </a:r>
          </a:p>
          <a:p>
            <a:r>
              <a:rPr lang="en-US" dirty="0" smtClean="0"/>
              <a:t>Involuntary muscle movements send signals to the nervous system, putting the decision to urinate under conscious control.</a:t>
            </a:r>
          </a:p>
          <a:p>
            <a:r>
              <a:rPr lang="en-US" dirty="0" smtClean="0"/>
              <a:t>The internal urethral sphincter and the external urethral sphincter both provide muscle control for the flow of urine. </a:t>
            </a:r>
          </a:p>
          <a:p>
            <a:r>
              <a:rPr lang="en-US" dirty="0" smtClean="0"/>
              <a:t>The internal sphincter is involuntary. It surrounds the opening of the bladder to the urethra and relaxes to allow urine to pass. </a:t>
            </a:r>
          </a:p>
          <a:p>
            <a:r>
              <a:rPr lang="en-US" dirty="0" smtClean="0"/>
              <a:t>The external sphincter is voluntary. It surrounds the urethra outside the bladder and must be relaxed for urination to occur.</a:t>
            </a:r>
            <a:endParaRPr lang="en-US" dirty="0"/>
          </a:p>
        </p:txBody>
      </p:sp>
    </p:spTree>
    <p:extLst>
      <p:ext uri="{BB962C8B-B14F-4D97-AF65-F5344CB8AC3E}">
        <p14:creationId xmlns:p14="http://schemas.microsoft.com/office/powerpoint/2010/main" val="243102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the urinary system</a:t>
            </a:r>
          </a:p>
        </p:txBody>
      </p:sp>
      <p:sp>
        <p:nvSpPr>
          <p:cNvPr id="3" name="Content Placeholder 2"/>
          <p:cNvSpPr>
            <a:spLocks noGrp="1"/>
          </p:cNvSpPr>
          <p:nvPr>
            <p:ph idx="1"/>
          </p:nvPr>
        </p:nvSpPr>
        <p:spPr/>
        <p:txBody>
          <a:bodyPr>
            <a:normAutofit fontScale="77500" lnSpcReduction="20000"/>
          </a:bodyPr>
          <a:lstStyle/>
          <a:p>
            <a:r>
              <a:rPr lang="en-US" b="1" dirty="0"/>
              <a:t>Regulation of plasma ionic composition.</a:t>
            </a:r>
            <a:r>
              <a:rPr lang="en-US" dirty="0"/>
              <a:t> Ions such as sodium, potassium, calcium, magnesium, chloride, bicarbonate, and phosphates are regulated by the amount that the kidney excretes.</a:t>
            </a:r>
          </a:p>
          <a:p>
            <a:r>
              <a:rPr lang="en-US" b="1" dirty="0"/>
              <a:t>Regulation of plasma </a:t>
            </a:r>
            <a:r>
              <a:rPr lang="en-US" b="1" dirty="0" err="1"/>
              <a:t>osmolarity</a:t>
            </a:r>
            <a:r>
              <a:rPr lang="en-US" b="1" dirty="0"/>
              <a:t>.</a:t>
            </a:r>
            <a:r>
              <a:rPr lang="en-US" dirty="0"/>
              <a:t> The kidneys regulate </a:t>
            </a:r>
            <a:r>
              <a:rPr lang="en-US" dirty="0" err="1"/>
              <a:t>osmolarity</a:t>
            </a:r>
            <a:r>
              <a:rPr lang="en-US" dirty="0"/>
              <a:t> because they have direct control over how many ions and how much water a person excretes.</a:t>
            </a:r>
          </a:p>
          <a:p>
            <a:r>
              <a:rPr lang="en-US" b="1" dirty="0"/>
              <a:t>Regulation of plasma volume.</a:t>
            </a:r>
            <a:r>
              <a:rPr lang="en-US" dirty="0"/>
              <a:t> Your kidneys are so important they even have an effect on your blood pressure. The kidneys control plasma volume by controlling how much water a person excretes. The plasma volume has a direct effect on the total blood volume, which has a direct effect on your blood pressure. Salt(</a:t>
            </a:r>
            <a:r>
              <a:rPr lang="en-US" dirty="0" err="1"/>
              <a:t>NaCl</a:t>
            </a:r>
            <a:r>
              <a:rPr lang="en-US" dirty="0"/>
              <a:t>)will cause osmosis to happen; the diffusion of water into the blood.</a:t>
            </a:r>
          </a:p>
          <a:p>
            <a:endParaRPr lang="en-US" dirty="0"/>
          </a:p>
        </p:txBody>
      </p:sp>
    </p:spTree>
    <p:extLst>
      <p:ext uri="{BB962C8B-B14F-4D97-AF65-F5344CB8AC3E}">
        <p14:creationId xmlns:p14="http://schemas.microsoft.com/office/powerpoint/2010/main" val="3443442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r>
              <a:rPr lang="en-US" b="1" dirty="0"/>
              <a:t>Regulation of plasma hydrogen ion concentration (pH).</a:t>
            </a:r>
            <a:r>
              <a:rPr lang="en-US" dirty="0"/>
              <a:t> The kidneys partner up with the lungs and they together control the </a:t>
            </a:r>
            <a:r>
              <a:rPr lang="en-US" dirty="0" err="1"/>
              <a:t>pH.</a:t>
            </a:r>
            <a:r>
              <a:rPr lang="en-US" dirty="0"/>
              <a:t> The kidneys have a major role because they control the amount of bicarbonate excreted or held onto. The kidneys help maintain the blood </a:t>
            </a:r>
            <a:r>
              <a:rPr lang="en-US" dirty="0" err="1"/>
              <a:t>Ph</a:t>
            </a:r>
            <a:r>
              <a:rPr lang="en-US" dirty="0"/>
              <a:t> mainly by excreting hydrogen ions and reabsorbing bicarbonate ions as needed.</a:t>
            </a:r>
          </a:p>
          <a:p>
            <a:r>
              <a:rPr lang="en-US" b="1" dirty="0"/>
              <a:t>Removal of metabolic waste products and foreign substances from the plasma.</a:t>
            </a:r>
            <a:r>
              <a:rPr lang="en-US" dirty="0"/>
              <a:t> One of the most important things the kidneys excrete is nitrogenous waste. As the liver breaks down amino acids it also releases ammonia. The liver then quickly combines that ammonia with carbon dioxide, creating </a:t>
            </a:r>
            <a:r>
              <a:rPr lang="en-US" b="1" dirty="0"/>
              <a:t>urea</a:t>
            </a:r>
            <a:r>
              <a:rPr lang="en-US" dirty="0"/>
              <a:t> which is the primary nitrogenous end product of metabolism in humans. </a:t>
            </a:r>
            <a:endParaRPr lang="en-US" dirty="0" smtClean="0"/>
          </a:p>
          <a:p>
            <a:r>
              <a:rPr lang="en-US" dirty="0" smtClean="0"/>
              <a:t>The </a:t>
            </a:r>
            <a:r>
              <a:rPr lang="en-US" dirty="0"/>
              <a:t>liver turns the ammonia into urea because it is much less toxic. We can also excrete some ammonia, creatinine and uric acid. The </a:t>
            </a:r>
            <a:r>
              <a:rPr lang="en-US" b="1" dirty="0"/>
              <a:t>creatinine</a:t>
            </a:r>
            <a:r>
              <a:rPr lang="en-US" dirty="0"/>
              <a:t> comes from the metabolic breakdown of </a:t>
            </a:r>
            <a:r>
              <a:rPr lang="en-US" dirty="0" err="1"/>
              <a:t>creatine</a:t>
            </a:r>
            <a:r>
              <a:rPr lang="en-US" dirty="0"/>
              <a:t> </a:t>
            </a:r>
            <a:r>
              <a:rPr lang="en-US" dirty="0" err="1"/>
              <a:t>phospate</a:t>
            </a:r>
            <a:r>
              <a:rPr lang="en-US" dirty="0"/>
              <a:t> (a high-energy phosphate in muscles). </a:t>
            </a:r>
            <a:endParaRPr lang="en-US" dirty="0" smtClean="0"/>
          </a:p>
          <a:p>
            <a:r>
              <a:rPr lang="en-US" b="1" dirty="0" smtClean="0"/>
              <a:t>Uric </a:t>
            </a:r>
            <a:r>
              <a:rPr lang="en-US" b="1" dirty="0"/>
              <a:t>acid</a:t>
            </a:r>
            <a:r>
              <a:rPr lang="en-US" dirty="0"/>
              <a:t> comes from the break down of nucleotides. Uric acid is insoluble and too much uric acid in the blood will build up and form crystals that can collect in the joints and cause gout.</a:t>
            </a:r>
          </a:p>
        </p:txBody>
      </p:sp>
    </p:spTree>
    <p:extLst>
      <p:ext uri="{BB962C8B-B14F-4D97-AF65-F5344CB8AC3E}">
        <p14:creationId xmlns:p14="http://schemas.microsoft.com/office/powerpoint/2010/main" val="2837977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10000"/>
          </a:bodyPr>
          <a:lstStyle/>
          <a:p>
            <a:r>
              <a:rPr lang="en-US" b="1" dirty="0"/>
              <a:t>Secretion of Hormones</a:t>
            </a:r>
            <a:r>
              <a:rPr lang="en-US" dirty="0"/>
              <a:t> The endocrine system has assistance from the kidney's when releasing hormones. </a:t>
            </a:r>
            <a:endParaRPr lang="en-US" dirty="0" smtClean="0"/>
          </a:p>
          <a:p>
            <a:r>
              <a:rPr lang="en-US" dirty="0" smtClean="0"/>
              <a:t>Renin </a:t>
            </a:r>
            <a:r>
              <a:rPr lang="en-US" dirty="0"/>
              <a:t>is released by the kidneys. Renin leads to the secretion of aldosterone which is released from the adrenal cortex</a:t>
            </a:r>
            <a:r>
              <a:rPr lang="en-US" dirty="0" smtClean="0"/>
              <a:t>.</a:t>
            </a:r>
          </a:p>
          <a:p>
            <a:r>
              <a:rPr lang="en-US" dirty="0" smtClean="0"/>
              <a:t> </a:t>
            </a:r>
            <a:r>
              <a:rPr lang="en-US" dirty="0"/>
              <a:t>Aldosterone promotes the kidneys to reabsorb the sodium (Na+) ions. </a:t>
            </a:r>
            <a:endParaRPr lang="en-US" dirty="0" smtClean="0"/>
          </a:p>
          <a:p>
            <a:r>
              <a:rPr lang="en-US" dirty="0" smtClean="0"/>
              <a:t>The </a:t>
            </a:r>
            <a:r>
              <a:rPr lang="en-US" dirty="0"/>
              <a:t>kidneys also secrete erythropoietin when the blood doesn't have the capacity to carry oxygen. Erythropoietin stimulates red blood cell production. </a:t>
            </a:r>
            <a:endParaRPr lang="en-US" dirty="0" smtClean="0"/>
          </a:p>
          <a:p>
            <a:r>
              <a:rPr lang="en-US" dirty="0" smtClean="0"/>
              <a:t>The </a:t>
            </a:r>
            <a:r>
              <a:rPr lang="en-US" dirty="0"/>
              <a:t>Vitamin D from the skin is also activated with help from the kidneys. Calcium (</a:t>
            </a:r>
            <a:r>
              <a:rPr lang="en-US" dirty="0" err="1"/>
              <a:t>Ca</a:t>
            </a:r>
            <a:r>
              <a:rPr lang="en-US" dirty="0"/>
              <a:t>+) absorption from the digestive tract is promoted by vitamin D.</a:t>
            </a:r>
          </a:p>
        </p:txBody>
      </p:sp>
    </p:spTree>
    <p:extLst>
      <p:ext uri="{BB962C8B-B14F-4D97-AF65-F5344CB8AC3E}">
        <p14:creationId xmlns:p14="http://schemas.microsoft.com/office/powerpoint/2010/main" val="276379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GB" dirty="0"/>
              <a:t>The urinary system </a:t>
            </a:r>
            <a:r>
              <a:rPr lang="en-GB" dirty="0" smtClean="0"/>
              <a:t>consists </a:t>
            </a:r>
            <a:r>
              <a:rPr lang="en-GB" dirty="0"/>
              <a:t>of:</a:t>
            </a:r>
            <a:endParaRPr lang="en-US" dirty="0"/>
          </a:p>
          <a:p>
            <a:pPr lvl="0"/>
            <a:r>
              <a:rPr lang="en-GB" dirty="0"/>
              <a:t>The kidneys, which produce the urine.</a:t>
            </a:r>
            <a:endParaRPr lang="en-US" dirty="0"/>
          </a:p>
          <a:p>
            <a:pPr lvl="0"/>
            <a:r>
              <a:rPr lang="en-GB" dirty="0"/>
              <a:t>An excretory duct system (renal calyces, renal </a:t>
            </a:r>
            <a:r>
              <a:rPr lang="en-GB" dirty="0" err="1"/>
              <a:t>pelves</a:t>
            </a:r>
            <a:r>
              <a:rPr lang="en-GB" dirty="0"/>
              <a:t>, and ureters) that transports the urine.</a:t>
            </a:r>
            <a:endParaRPr lang="en-US" dirty="0"/>
          </a:p>
          <a:p>
            <a:pPr lvl="0"/>
            <a:r>
              <a:rPr lang="en-GB" dirty="0"/>
              <a:t>The bladder, where the urine is stored.</a:t>
            </a:r>
            <a:endParaRPr lang="en-US" dirty="0"/>
          </a:p>
          <a:p>
            <a:r>
              <a:rPr lang="en-GB" dirty="0"/>
              <a:t>The urethra, which conveys the urine from the bladder for excretion.</a:t>
            </a:r>
            <a:endParaRPr lang="en-US" dirty="0"/>
          </a:p>
        </p:txBody>
      </p:sp>
    </p:spTree>
    <p:extLst>
      <p:ext uri="{BB962C8B-B14F-4D97-AF65-F5344CB8AC3E}">
        <p14:creationId xmlns:p14="http://schemas.microsoft.com/office/powerpoint/2010/main" val="3519564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Sites of erythropoiesis</a:t>
            </a:r>
          </a:p>
        </p:txBody>
      </p:sp>
      <p:sp>
        <p:nvSpPr>
          <p:cNvPr id="3" name="Content Placeholder 2"/>
          <p:cNvSpPr>
            <a:spLocks noGrp="1"/>
          </p:cNvSpPr>
          <p:nvPr>
            <p:ph idx="1"/>
          </p:nvPr>
        </p:nvSpPr>
        <p:spPr/>
        <p:txBody>
          <a:bodyPr>
            <a:normAutofit fontScale="85000" lnSpcReduction="10000"/>
          </a:bodyPr>
          <a:lstStyle/>
          <a:p>
            <a:r>
              <a:rPr lang="en-US" dirty="0"/>
              <a:t>The site of erythropoiesis changes throughout life. In the very early </a:t>
            </a:r>
            <a:r>
              <a:rPr lang="en-US" dirty="0" err="1"/>
              <a:t>foetus</a:t>
            </a:r>
            <a:r>
              <a:rPr lang="en-US" dirty="0"/>
              <a:t>, it occurs in the </a:t>
            </a:r>
            <a:r>
              <a:rPr lang="en-US" b="1" dirty="0"/>
              <a:t>yolk sac</a:t>
            </a:r>
            <a:r>
              <a:rPr lang="en-US" dirty="0"/>
              <a:t>. </a:t>
            </a:r>
            <a:endParaRPr lang="en-US" dirty="0" smtClean="0"/>
          </a:p>
          <a:p>
            <a:r>
              <a:rPr lang="en-US" dirty="0" smtClean="0"/>
              <a:t>From </a:t>
            </a:r>
            <a:r>
              <a:rPr lang="en-US" dirty="0"/>
              <a:t>2 – 5 months’ gestation it occurs in the </a:t>
            </a:r>
            <a:r>
              <a:rPr lang="en-US" b="1" dirty="0"/>
              <a:t>liver</a:t>
            </a:r>
            <a:r>
              <a:rPr lang="en-US" dirty="0"/>
              <a:t> and</a:t>
            </a:r>
            <a:r>
              <a:rPr lang="en-US" b="1" dirty="0"/>
              <a:t> spleen</a:t>
            </a:r>
            <a:r>
              <a:rPr lang="en-US" dirty="0"/>
              <a:t> before finally establishing in the </a:t>
            </a:r>
            <a:r>
              <a:rPr lang="en-US" b="1" dirty="0"/>
              <a:t>bone marrow</a:t>
            </a:r>
            <a:r>
              <a:rPr lang="en-US" dirty="0"/>
              <a:t> from about 5 months’ gestation.</a:t>
            </a:r>
          </a:p>
          <a:p>
            <a:r>
              <a:rPr lang="en-US" dirty="0"/>
              <a:t>In children, erythropoiesis can occur in the bone marrow of most bones. </a:t>
            </a:r>
            <a:endParaRPr lang="en-US" dirty="0" smtClean="0"/>
          </a:p>
          <a:p>
            <a:r>
              <a:rPr lang="en-US" dirty="0" smtClean="0"/>
              <a:t>However</a:t>
            </a:r>
            <a:r>
              <a:rPr lang="en-US" dirty="0"/>
              <a:t>, in adults, it only occurs in the bone marrow of the </a:t>
            </a:r>
            <a:r>
              <a:rPr lang="en-US" b="1" dirty="0"/>
              <a:t>vertebrae,</a:t>
            </a:r>
            <a:r>
              <a:rPr lang="en-US" dirty="0"/>
              <a:t> ribs, sternum, sacrum, </a:t>
            </a:r>
            <a:r>
              <a:rPr lang="en-US" b="1" dirty="0"/>
              <a:t>pelvis</a:t>
            </a:r>
            <a:r>
              <a:rPr lang="en-US" dirty="0"/>
              <a:t> and </a:t>
            </a:r>
            <a:r>
              <a:rPr lang="en-US" b="1" dirty="0"/>
              <a:t>proximal femur.</a:t>
            </a:r>
          </a:p>
          <a:p>
            <a:endParaRPr lang="en-US" dirty="0"/>
          </a:p>
          <a:p>
            <a:endParaRPr lang="en-US" dirty="0"/>
          </a:p>
        </p:txBody>
      </p:sp>
    </p:spTree>
    <p:extLst>
      <p:ext uri="{BB962C8B-B14F-4D97-AF65-F5344CB8AC3E}">
        <p14:creationId xmlns:p14="http://schemas.microsoft.com/office/powerpoint/2010/main" val="3893866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erythropoiesis is inadequate in the bone marrow, this can trigger </a:t>
            </a:r>
            <a:r>
              <a:rPr lang="en-US" b="1" dirty="0" err="1"/>
              <a:t>extramedullary</a:t>
            </a:r>
            <a:r>
              <a:rPr lang="en-US" b="1" dirty="0"/>
              <a:t> </a:t>
            </a:r>
            <a:r>
              <a:rPr lang="en-US" b="1" dirty="0" err="1"/>
              <a:t>haematopoiesis</a:t>
            </a:r>
            <a:r>
              <a:rPr lang="en-US" dirty="0"/>
              <a:t> – i.e. </a:t>
            </a:r>
            <a:r>
              <a:rPr lang="en-US" dirty="0" err="1"/>
              <a:t>haematopoiesis</a:t>
            </a:r>
            <a:r>
              <a:rPr lang="en-US" dirty="0"/>
              <a:t> occurring outside the marrow</a:t>
            </a:r>
            <a:r>
              <a:rPr lang="en-US" dirty="0" smtClean="0"/>
              <a:t>.</a:t>
            </a:r>
          </a:p>
          <a:p>
            <a:r>
              <a:rPr lang="en-US" dirty="0" smtClean="0"/>
              <a:t> </a:t>
            </a:r>
            <a:r>
              <a:rPr lang="en-US" dirty="0"/>
              <a:t>This is commonly seen in </a:t>
            </a:r>
            <a:r>
              <a:rPr lang="en-US" dirty="0" err="1"/>
              <a:t>haemoglobulinopathies</a:t>
            </a:r>
            <a:r>
              <a:rPr lang="en-US" dirty="0"/>
              <a:t> such as </a:t>
            </a:r>
            <a:r>
              <a:rPr lang="en-US" dirty="0" err="1"/>
              <a:t>thalassaemias</a:t>
            </a:r>
            <a:r>
              <a:rPr lang="en-US" dirty="0"/>
              <a:t> and myelofibrosis.</a:t>
            </a:r>
          </a:p>
        </p:txBody>
      </p:sp>
    </p:spTree>
    <p:extLst>
      <p:ext uri="{BB962C8B-B14F-4D97-AF65-F5344CB8AC3E}">
        <p14:creationId xmlns:p14="http://schemas.microsoft.com/office/powerpoint/2010/main" val="67206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erythropoiesis</a:t>
            </a:r>
          </a:p>
        </p:txBody>
      </p:sp>
      <p:sp>
        <p:nvSpPr>
          <p:cNvPr id="3" name="Content Placeholder 2"/>
          <p:cNvSpPr>
            <a:spLocks noGrp="1"/>
          </p:cNvSpPr>
          <p:nvPr>
            <p:ph idx="1"/>
          </p:nvPr>
        </p:nvSpPr>
        <p:spPr/>
        <p:txBody>
          <a:bodyPr>
            <a:normAutofit fontScale="92500" lnSpcReduction="20000"/>
          </a:bodyPr>
          <a:lstStyle/>
          <a:p>
            <a:r>
              <a:rPr lang="en-US" dirty="0"/>
              <a:t>The production of all blood cells begins with the </a:t>
            </a:r>
            <a:r>
              <a:rPr lang="en-US" b="1" dirty="0" err="1"/>
              <a:t>haemocytoblast</a:t>
            </a:r>
            <a:r>
              <a:rPr lang="en-US" dirty="0"/>
              <a:t>, a multipotent </a:t>
            </a:r>
            <a:r>
              <a:rPr lang="en-US" dirty="0" err="1"/>
              <a:t>haematopoietic</a:t>
            </a:r>
            <a:r>
              <a:rPr lang="en-US" dirty="0"/>
              <a:t> </a:t>
            </a:r>
            <a:r>
              <a:rPr lang="en-US" b="1" dirty="0"/>
              <a:t>stem cell</a:t>
            </a:r>
            <a:r>
              <a:rPr lang="en-US" dirty="0"/>
              <a:t>. </a:t>
            </a:r>
            <a:endParaRPr lang="en-US" dirty="0" smtClean="0"/>
          </a:p>
          <a:p>
            <a:r>
              <a:rPr lang="en-US" dirty="0" err="1" smtClean="0"/>
              <a:t>Haemocytoblasts</a:t>
            </a:r>
            <a:r>
              <a:rPr lang="en-US" dirty="0" smtClean="0"/>
              <a:t> </a:t>
            </a:r>
            <a:r>
              <a:rPr lang="en-US" dirty="0"/>
              <a:t>have the greatest powers of self-renewal of any adult cell. They are found in the bone marrow and can be </a:t>
            </a:r>
            <a:r>
              <a:rPr lang="en-US" dirty="0" err="1"/>
              <a:t>mobilised</a:t>
            </a:r>
            <a:r>
              <a:rPr lang="en-US" dirty="0"/>
              <a:t> into the circulating blood when needed.</a:t>
            </a:r>
          </a:p>
          <a:p>
            <a:r>
              <a:rPr lang="en-US" dirty="0"/>
              <a:t>Some </a:t>
            </a:r>
            <a:r>
              <a:rPr lang="en-US" dirty="0" err="1"/>
              <a:t>haemocytoblasts</a:t>
            </a:r>
            <a:r>
              <a:rPr lang="en-US" dirty="0"/>
              <a:t> differentiate into </a:t>
            </a:r>
            <a:r>
              <a:rPr lang="en-US" b="1" dirty="0"/>
              <a:t>common myeloid progenitor cells,</a:t>
            </a:r>
            <a:r>
              <a:rPr lang="en-US" dirty="0"/>
              <a:t> which go on to produce erythrocytes, as well as mast cells, megakaryocytes and </a:t>
            </a:r>
            <a:r>
              <a:rPr lang="en-US" dirty="0" err="1"/>
              <a:t>myeloblasts</a:t>
            </a:r>
            <a:r>
              <a:rPr lang="en-US" dirty="0"/>
              <a:t>.</a:t>
            </a:r>
          </a:p>
          <a:p>
            <a:endParaRPr lang="en-US" dirty="0"/>
          </a:p>
        </p:txBody>
      </p:sp>
    </p:spTree>
    <p:extLst>
      <p:ext uri="{BB962C8B-B14F-4D97-AF65-F5344CB8AC3E}">
        <p14:creationId xmlns:p14="http://schemas.microsoft.com/office/powerpoint/2010/main" val="333505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753414" y="767299"/>
            <a:ext cx="7881871" cy="5221377"/>
          </a:xfrm>
          <a:prstGeom prst="rect">
            <a:avLst/>
          </a:prstGeom>
        </p:spPr>
      </p:pic>
    </p:spTree>
    <p:extLst>
      <p:ext uri="{BB962C8B-B14F-4D97-AF65-F5344CB8AC3E}">
        <p14:creationId xmlns:p14="http://schemas.microsoft.com/office/powerpoint/2010/main" val="267097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1400"/>
            <a:ext cx="8229600" cy="6297563"/>
          </a:xfrm>
        </p:spPr>
        <p:txBody>
          <a:bodyPr>
            <a:normAutofit/>
          </a:bodyPr>
          <a:lstStyle/>
          <a:p>
            <a:r>
              <a:rPr lang="en-US" dirty="0"/>
              <a:t>The process by which common myeloid progenitor cells become fully mature red blood cells involves several stages. </a:t>
            </a:r>
            <a:endParaRPr lang="en-US" dirty="0" smtClean="0"/>
          </a:p>
          <a:p>
            <a:r>
              <a:rPr lang="en-US" dirty="0" smtClean="0"/>
              <a:t>First</a:t>
            </a:r>
            <a:r>
              <a:rPr lang="en-US" dirty="0"/>
              <a:t>, they become </a:t>
            </a:r>
            <a:r>
              <a:rPr lang="en-US" b="1" dirty="0" err="1"/>
              <a:t>normoblasts</a:t>
            </a:r>
            <a:r>
              <a:rPr lang="en-US" b="1" dirty="0"/>
              <a:t> </a:t>
            </a:r>
            <a:r>
              <a:rPr lang="en-US" dirty="0"/>
              <a:t>(aka </a:t>
            </a:r>
            <a:r>
              <a:rPr lang="en-US" dirty="0" err="1"/>
              <a:t>eryhthroblasts</a:t>
            </a:r>
            <a:r>
              <a:rPr lang="en-US" dirty="0"/>
              <a:t>), which are normally present in the bone marrow only.</a:t>
            </a:r>
          </a:p>
          <a:p>
            <a:r>
              <a:rPr lang="en-US" dirty="0"/>
              <a:t>Then, they lose their nucleus as they mature into </a:t>
            </a:r>
            <a:r>
              <a:rPr lang="en-US" b="1" dirty="0"/>
              <a:t>reticulocytes</a:t>
            </a:r>
            <a:r>
              <a:rPr lang="en-US" dirty="0"/>
              <a:t>, which can be thought of as immature red blood cells. Some of these are released into the peripheral circulation.</a:t>
            </a:r>
          </a:p>
          <a:p>
            <a:endParaRPr lang="en-US" dirty="0"/>
          </a:p>
        </p:txBody>
      </p:sp>
    </p:spTree>
    <p:extLst>
      <p:ext uri="{BB962C8B-B14F-4D97-AF65-F5344CB8AC3E}">
        <p14:creationId xmlns:p14="http://schemas.microsoft.com/office/powerpoint/2010/main" val="266880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US" dirty="0"/>
              <a:t>Finally, reticulocytes lose their remaining organelles as they mature into </a:t>
            </a:r>
            <a:r>
              <a:rPr lang="en-US" b="1" dirty="0"/>
              <a:t>erythrocytes</a:t>
            </a:r>
            <a:r>
              <a:rPr lang="en-US" dirty="0"/>
              <a:t>-which are fully mature red blood cells. the average lifespan of a red blood cell is approximately 120 days.</a:t>
            </a:r>
          </a:p>
          <a:p>
            <a:r>
              <a:rPr lang="en-US" dirty="0"/>
              <a:t>During this maturation process, there is </a:t>
            </a:r>
            <a:r>
              <a:rPr lang="en-US" b="1" dirty="0"/>
              <a:t>nuclear extrusion</a:t>
            </a:r>
            <a:r>
              <a:rPr lang="en-US" dirty="0"/>
              <a:t> – i.e. mature erythrocytes have no nucleus. Nucleated red blood cells present in a sample of bone marrow can indicates the release of incompletely developed cells</a:t>
            </a:r>
            <a:r>
              <a:rPr lang="en-US" dirty="0" smtClean="0"/>
              <a:t>.</a:t>
            </a:r>
          </a:p>
          <a:p>
            <a:r>
              <a:rPr lang="en-US" dirty="0" smtClean="0"/>
              <a:t> </a:t>
            </a:r>
            <a:r>
              <a:rPr lang="en-US" dirty="0"/>
              <a:t>This can occur in pathology such as </a:t>
            </a:r>
            <a:r>
              <a:rPr lang="en-US" b="1" dirty="0" err="1"/>
              <a:t>thalassaemia</a:t>
            </a:r>
            <a:r>
              <a:rPr lang="en-US" b="1" dirty="0"/>
              <a:t>, severe </a:t>
            </a:r>
            <a:r>
              <a:rPr lang="en-US" b="1" dirty="0" err="1"/>
              <a:t>anaemia</a:t>
            </a:r>
            <a:r>
              <a:rPr lang="en-US" b="1" dirty="0"/>
              <a:t> or </a:t>
            </a:r>
            <a:r>
              <a:rPr lang="en-US" b="1" dirty="0" err="1"/>
              <a:t>haematological</a:t>
            </a:r>
            <a:r>
              <a:rPr lang="en-US" b="1" dirty="0"/>
              <a:t> malignancy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09289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 of erythropoiesis</a:t>
            </a:r>
          </a:p>
        </p:txBody>
      </p:sp>
      <p:sp>
        <p:nvSpPr>
          <p:cNvPr id="3" name="Content Placeholder 2"/>
          <p:cNvSpPr>
            <a:spLocks noGrp="1"/>
          </p:cNvSpPr>
          <p:nvPr>
            <p:ph idx="1"/>
          </p:nvPr>
        </p:nvSpPr>
        <p:spPr/>
        <p:txBody>
          <a:bodyPr>
            <a:normAutofit fontScale="92500" lnSpcReduction="20000"/>
          </a:bodyPr>
          <a:lstStyle/>
          <a:p>
            <a:r>
              <a:rPr lang="en-US" dirty="0"/>
              <a:t>Erythropoiesis is driven mainly by the hormone </a:t>
            </a:r>
            <a:r>
              <a:rPr lang="en-US" b="1" dirty="0"/>
              <a:t>erythropoietin</a:t>
            </a:r>
            <a:r>
              <a:rPr lang="en-US" dirty="0"/>
              <a:t> (EPO), which is a glycoprotein cytokine.</a:t>
            </a:r>
          </a:p>
          <a:p>
            <a:r>
              <a:rPr lang="en-US" dirty="0"/>
              <a:t>EPO is secreted by the kidney. It is constantly secreted at a </a:t>
            </a:r>
            <a:r>
              <a:rPr lang="en-US" b="1" dirty="0"/>
              <a:t>low level</a:t>
            </a:r>
            <a:r>
              <a:rPr lang="en-US" dirty="0"/>
              <a:t>, sufficient for the normal regulation of erythropoiesis. However, if the erythrocyte level becomes inadequate, the blood becomes relatively </a:t>
            </a:r>
            <a:r>
              <a:rPr lang="en-US" b="1" dirty="0"/>
              <a:t>hypoxic</a:t>
            </a:r>
            <a:r>
              <a:rPr lang="en-US" dirty="0"/>
              <a:t>. When there is a reduced partial pressure of oxygen (pO2) in the kidney, this is detected by the renal </a:t>
            </a:r>
            <a:r>
              <a:rPr lang="en-US" b="1" dirty="0"/>
              <a:t>interstitial </a:t>
            </a:r>
            <a:r>
              <a:rPr lang="en-US" b="1" dirty="0" err="1"/>
              <a:t>peritubular</a:t>
            </a:r>
            <a:r>
              <a:rPr lang="en-US" b="1" dirty="0"/>
              <a:t> cells</a:t>
            </a:r>
            <a:r>
              <a:rPr lang="en-US" dirty="0"/>
              <a:t>.</a:t>
            </a:r>
          </a:p>
          <a:p>
            <a:endParaRPr lang="en-US" dirty="0"/>
          </a:p>
        </p:txBody>
      </p:sp>
    </p:spTree>
    <p:extLst>
      <p:ext uri="{BB962C8B-B14F-4D97-AF65-F5344CB8AC3E}">
        <p14:creationId xmlns:p14="http://schemas.microsoft.com/office/powerpoint/2010/main" val="4079798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US" dirty="0"/>
              <a:t>In response, there is a surge in EPO production, which acts on the bone marrow to stimulate increased red blood cell </a:t>
            </a:r>
            <a:r>
              <a:rPr lang="en-US" dirty="0" smtClean="0"/>
              <a:t>production.</a:t>
            </a:r>
          </a:p>
          <a:p>
            <a:r>
              <a:rPr lang="en-US" dirty="0" smtClean="0"/>
              <a:t>This </a:t>
            </a:r>
            <a:r>
              <a:rPr lang="en-US" dirty="0"/>
              <a:t>causes </a:t>
            </a:r>
            <a:r>
              <a:rPr lang="en-US" dirty="0" err="1"/>
              <a:t>haemoglobin</a:t>
            </a:r>
            <a:r>
              <a:rPr lang="en-US" dirty="0"/>
              <a:t> levels to increase, subsequently causing the pO2 to rise and therefore EPO levels to fall. </a:t>
            </a:r>
            <a:endParaRPr lang="en-US" dirty="0" smtClean="0"/>
          </a:p>
          <a:p>
            <a:r>
              <a:rPr lang="en-US" dirty="0" smtClean="0"/>
              <a:t>The </a:t>
            </a:r>
            <a:r>
              <a:rPr lang="en-US" dirty="0"/>
              <a:t>feedback loop is complete.</a:t>
            </a:r>
          </a:p>
        </p:txBody>
      </p:sp>
    </p:spTree>
    <p:extLst>
      <p:ext uri="{BB962C8B-B14F-4D97-AF65-F5344CB8AC3E}">
        <p14:creationId xmlns:p14="http://schemas.microsoft.com/office/powerpoint/2010/main" val="3550028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 of vitamin D</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US" dirty="0"/>
              <a:t>Vitamin D is actually a hormone rather than a vitamin; it is required to </a:t>
            </a:r>
            <a:r>
              <a:rPr lang="en-US" dirty="0" smtClean="0"/>
              <a:t>absorb</a:t>
            </a:r>
            <a:r>
              <a:rPr lang="en-US" dirty="0"/>
              <a:t> </a:t>
            </a:r>
            <a:r>
              <a:rPr lang="en-US" dirty="0" smtClean="0"/>
              <a:t>calcium </a:t>
            </a:r>
            <a:r>
              <a:rPr lang="en-US" dirty="0"/>
              <a:t>from the </a:t>
            </a:r>
            <a:r>
              <a:rPr lang="en-US" dirty="0" smtClean="0"/>
              <a:t>gut </a:t>
            </a:r>
            <a:r>
              <a:rPr lang="en-US" dirty="0"/>
              <a:t> into the bloodstream. </a:t>
            </a:r>
            <a:endParaRPr lang="en-US" dirty="0" smtClean="0"/>
          </a:p>
          <a:p>
            <a:r>
              <a:rPr lang="en-US" dirty="0" smtClean="0"/>
              <a:t>Vitamin </a:t>
            </a:r>
            <a:r>
              <a:rPr lang="en-US" dirty="0"/>
              <a:t>D is mostly produced in the skin in response to sunlight and is also absorbed from food eaten </a:t>
            </a:r>
            <a:endParaRPr lang="en-US" dirty="0" smtClean="0"/>
          </a:p>
          <a:p>
            <a:r>
              <a:rPr lang="en-US" dirty="0" smtClean="0"/>
              <a:t>The </a:t>
            </a:r>
            <a:r>
              <a:rPr lang="en-US" dirty="0"/>
              <a:t>liver and kidneys convert vitamin D (produced in the skin and taken up in the diet), into the active hormone, </a:t>
            </a:r>
            <a:r>
              <a:rPr lang="en-US" dirty="0" smtClean="0"/>
              <a:t>which </a:t>
            </a:r>
            <a:r>
              <a:rPr lang="en-US" dirty="0"/>
              <a:t>is called calcitriol</a:t>
            </a:r>
            <a:r>
              <a:rPr lang="en-US" dirty="0" smtClean="0"/>
              <a:t>.</a:t>
            </a:r>
          </a:p>
          <a:p>
            <a:r>
              <a:rPr lang="en-US" dirty="0"/>
              <a:t> Active vitamin D helps to increase the amount of calcium the gut can absorb from eaten food into the bloodstream and also prevents calcium loss from the kidneys. </a:t>
            </a:r>
            <a:endParaRPr lang="en-US" dirty="0" smtClean="0"/>
          </a:p>
          <a:p>
            <a:r>
              <a:rPr lang="en-US" dirty="0" smtClean="0"/>
              <a:t>Vitamin </a:t>
            </a:r>
            <a:r>
              <a:rPr lang="en-US" dirty="0"/>
              <a:t>D modifies the activity of bone cells and is important for the formation of new bone in children and adults.</a:t>
            </a:r>
          </a:p>
        </p:txBody>
      </p:sp>
    </p:spTree>
    <p:extLst>
      <p:ext uri="{BB962C8B-B14F-4D97-AF65-F5344CB8AC3E}">
        <p14:creationId xmlns:p14="http://schemas.microsoft.com/office/powerpoint/2010/main" val="110627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r>
              <a:rPr lang="en-US" dirty="0"/>
              <a:t>A fall in the concentration of calcium in the bloodstream is detected by the parathyroid glands, which then produce parathyroid hormone. </a:t>
            </a:r>
            <a:endParaRPr lang="en-US" dirty="0" smtClean="0"/>
          </a:p>
          <a:p>
            <a:r>
              <a:rPr lang="en-US" dirty="0" smtClean="0"/>
              <a:t>Parathyroid </a:t>
            </a:r>
            <a:r>
              <a:rPr lang="en-US" dirty="0"/>
              <a:t>hormone increases the activity of the enzyme (catalyst) that produces active vitamin D. This increase in the concentration of calcium together with vitamin D feeds back to the parathyroid glands to stop further parathyroid hormone release. </a:t>
            </a:r>
            <a:endParaRPr lang="en-US" dirty="0" smtClean="0"/>
          </a:p>
          <a:p>
            <a:r>
              <a:rPr lang="en-US" dirty="0" smtClean="0"/>
              <a:t>The </a:t>
            </a:r>
            <a:r>
              <a:rPr lang="en-US" dirty="0"/>
              <a:t>production of vitamin D is also directly regulated by calcium, phosphate and calcitriol.</a:t>
            </a:r>
          </a:p>
          <a:p>
            <a:r>
              <a:rPr lang="en-US" dirty="0"/>
              <a:t>If you have severely low vitamin D levels you are unable to maintain an adequate concentration of calcium in your blood for bone growth. </a:t>
            </a:r>
            <a:endParaRPr lang="en-US" dirty="0" smtClean="0"/>
          </a:p>
          <a:p>
            <a:r>
              <a:rPr lang="en-US" dirty="0" smtClean="0"/>
              <a:t>This </a:t>
            </a:r>
            <a:r>
              <a:rPr lang="en-US" dirty="0"/>
              <a:t>causes rickets in children and osteomalacia in adults.</a:t>
            </a:r>
          </a:p>
          <a:p>
            <a:endParaRPr lang="en-US" dirty="0"/>
          </a:p>
        </p:txBody>
      </p:sp>
    </p:spTree>
    <p:extLst>
      <p:ext uri="{BB962C8B-B14F-4D97-AF65-F5344CB8AC3E}">
        <p14:creationId xmlns:p14="http://schemas.microsoft.com/office/powerpoint/2010/main" val="330546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Kidneys</a:t>
            </a:r>
            <a:endParaRPr lang="en-US"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r>
              <a:rPr lang="en-US" dirty="0"/>
              <a:t>There are three areas of tissue that can be distinguished</a:t>
            </a:r>
            <a:br>
              <a:rPr lang="en-US" dirty="0"/>
            </a:br>
            <a:r>
              <a:rPr lang="en-US" dirty="0"/>
              <a:t>when a longitudinal section of the kidney is viewed with</a:t>
            </a:r>
            <a:br>
              <a:rPr lang="en-US" dirty="0"/>
            </a:br>
            <a:r>
              <a:rPr lang="en-US" dirty="0"/>
              <a:t>the naked eye </a:t>
            </a:r>
            <a:endParaRPr lang="en-US" dirty="0"/>
          </a:p>
          <a:p>
            <a:pPr lvl="1"/>
            <a:r>
              <a:rPr lang="en-US" dirty="0" smtClean="0"/>
              <a:t> </a:t>
            </a:r>
            <a:r>
              <a:rPr lang="en-US" dirty="0"/>
              <a:t>A</a:t>
            </a:r>
            <a:r>
              <a:rPr lang="en-US" dirty="0" smtClean="0"/>
              <a:t>n </a:t>
            </a:r>
            <a:r>
              <a:rPr lang="en-US" dirty="0"/>
              <a:t>outer fibrous </a:t>
            </a:r>
            <a:r>
              <a:rPr lang="en-US" i="1" dirty="0"/>
              <a:t>capsule</a:t>
            </a:r>
            <a:r>
              <a:rPr lang="en-US" dirty="0"/>
              <a:t>, surrounding the </a:t>
            </a:r>
            <a:r>
              <a:rPr lang="en-US" dirty="0" smtClean="0"/>
              <a:t>kidney</a:t>
            </a:r>
            <a:endParaRPr lang="en-US" dirty="0"/>
          </a:p>
          <a:p>
            <a:pPr lvl="1"/>
            <a:r>
              <a:rPr lang="en-US" dirty="0"/>
              <a:t>T</a:t>
            </a:r>
            <a:r>
              <a:rPr lang="en-US" dirty="0" smtClean="0"/>
              <a:t>he </a:t>
            </a:r>
            <a:r>
              <a:rPr lang="en-US" i="1" dirty="0"/>
              <a:t>cortex</a:t>
            </a:r>
            <a:r>
              <a:rPr lang="en-US" dirty="0"/>
              <a:t>, a reddish-brown layer of </a:t>
            </a:r>
            <a:r>
              <a:rPr lang="en-US" dirty="0" err="1" smtClean="0"/>
              <a:t>tissueimmediately</a:t>
            </a:r>
            <a:r>
              <a:rPr lang="en-US" dirty="0" smtClean="0"/>
              <a:t> </a:t>
            </a:r>
            <a:r>
              <a:rPr lang="en-US" dirty="0"/>
              <a:t>below the </a:t>
            </a:r>
            <a:r>
              <a:rPr lang="en-US" dirty="0" smtClean="0"/>
              <a:t> capsule </a:t>
            </a:r>
            <a:r>
              <a:rPr lang="en-US" dirty="0"/>
              <a:t>and outside the </a:t>
            </a:r>
            <a:r>
              <a:rPr lang="en-US" i="1" dirty="0" smtClean="0"/>
              <a:t>renal pyramids</a:t>
            </a:r>
            <a:endParaRPr lang="en-US" i="1" dirty="0"/>
          </a:p>
          <a:p>
            <a:pPr lvl="1"/>
            <a:r>
              <a:rPr lang="en-US" dirty="0"/>
              <a:t>T</a:t>
            </a:r>
            <a:r>
              <a:rPr lang="en-US" dirty="0" smtClean="0"/>
              <a:t>he </a:t>
            </a:r>
            <a:r>
              <a:rPr lang="en-US" i="1" dirty="0"/>
              <a:t>medulla</a:t>
            </a:r>
            <a:r>
              <a:rPr lang="en-US" dirty="0"/>
              <a:t>, the innermost layer, consisting of </a:t>
            </a:r>
            <a:r>
              <a:rPr lang="en-US" dirty="0" smtClean="0"/>
              <a:t>pale conical-shaped </a:t>
            </a:r>
            <a:r>
              <a:rPr lang="en-US" dirty="0"/>
              <a:t>striations, the renal pyramids.</a:t>
            </a:r>
            <a:br>
              <a:rPr lang="en-US" dirty="0"/>
            </a:br>
            <a:endParaRPr lang="en-US" dirty="0" smtClean="0"/>
          </a:p>
          <a:p>
            <a:r>
              <a:rPr lang="en-US" dirty="0" smtClean="0"/>
              <a:t>The </a:t>
            </a:r>
            <a:r>
              <a:rPr lang="en-US" i="1" dirty="0"/>
              <a:t>hilum </a:t>
            </a:r>
            <a:r>
              <a:rPr lang="en-US" dirty="0"/>
              <a:t>is the concave medial border of the </a:t>
            </a:r>
            <a:r>
              <a:rPr lang="en-US" dirty="0" smtClean="0"/>
              <a:t>kidney where </a:t>
            </a:r>
            <a:r>
              <a:rPr lang="en-US" dirty="0"/>
              <a:t>the renal blood and lymph vessels, the ureter </a:t>
            </a:r>
            <a:r>
              <a:rPr lang="en-US" dirty="0" smtClean="0"/>
              <a:t>and nerves enter.</a:t>
            </a:r>
          </a:p>
          <a:p>
            <a:r>
              <a:rPr lang="en-US" dirty="0" smtClean="0"/>
              <a:t>Urine </a:t>
            </a:r>
            <a:r>
              <a:rPr lang="en-US" dirty="0"/>
              <a:t>formed within the kidney passes through a </a:t>
            </a:r>
            <a:r>
              <a:rPr lang="en-US" i="1" dirty="0" err="1" smtClean="0"/>
              <a:t>renalpapilla</a:t>
            </a:r>
            <a:r>
              <a:rPr lang="en-US" i="1" dirty="0" smtClean="0"/>
              <a:t> </a:t>
            </a:r>
            <a:r>
              <a:rPr lang="en-US" dirty="0"/>
              <a:t>at the apex of a pyramid into a </a:t>
            </a:r>
            <a:r>
              <a:rPr lang="en-US" i="1" dirty="0"/>
              <a:t>minor </a:t>
            </a:r>
            <a:r>
              <a:rPr lang="en-US" i="1" dirty="0" smtClean="0"/>
              <a:t>calyx</a:t>
            </a:r>
            <a:r>
              <a:rPr lang="en-US" dirty="0" smtClean="0"/>
              <a:t> </a:t>
            </a:r>
            <a:r>
              <a:rPr lang="en-US" dirty="0"/>
              <a:t/>
            </a:r>
            <a:br>
              <a:rPr lang="en-US" dirty="0"/>
            </a:br>
            <a:endParaRPr lang="en-US" dirty="0"/>
          </a:p>
        </p:txBody>
      </p:sp>
    </p:spTree>
    <p:extLst>
      <p:ext uri="{BB962C8B-B14F-4D97-AF65-F5344CB8AC3E}">
        <p14:creationId xmlns:p14="http://schemas.microsoft.com/office/powerpoint/2010/main" val="423273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r>
              <a:rPr lang="en-US" dirty="0"/>
              <a:t>Several minor calyces merge into a </a:t>
            </a:r>
            <a:r>
              <a:rPr lang="en-US" i="1" dirty="0"/>
              <a:t>major calyx</a:t>
            </a:r>
            <a:br>
              <a:rPr lang="en-US" i="1" dirty="0"/>
            </a:br>
            <a:r>
              <a:rPr lang="en-US" dirty="0"/>
              <a:t>and two or three major calyces combine forming the </a:t>
            </a:r>
            <a:r>
              <a:rPr lang="en-US" i="1" dirty="0" smtClean="0"/>
              <a:t>renal pelvis</a:t>
            </a:r>
            <a:r>
              <a:rPr lang="en-US" dirty="0"/>
              <a:t>, a funnel shaped structure that narrows when </a:t>
            </a:r>
            <a:r>
              <a:rPr lang="en-US" dirty="0" smtClean="0"/>
              <a:t>it leaves </a:t>
            </a:r>
            <a:r>
              <a:rPr lang="en-US" dirty="0"/>
              <a:t>the kidney as the ureter. </a:t>
            </a:r>
            <a:endParaRPr lang="en-US" dirty="0" smtClean="0"/>
          </a:p>
          <a:p>
            <a:r>
              <a:rPr lang="en-US" dirty="0" smtClean="0"/>
              <a:t>The </a:t>
            </a:r>
            <a:r>
              <a:rPr lang="en-US" dirty="0"/>
              <a:t>walls of the </a:t>
            </a:r>
            <a:r>
              <a:rPr lang="en-US" dirty="0" smtClean="0"/>
              <a:t>calyces and </a:t>
            </a:r>
            <a:r>
              <a:rPr lang="en-US" dirty="0"/>
              <a:t>renal pelvis are lined with transitional </a:t>
            </a:r>
            <a:r>
              <a:rPr lang="en-US" dirty="0" smtClean="0"/>
              <a:t>epithelium</a:t>
            </a:r>
            <a:r>
              <a:rPr lang="en-US" dirty="0"/>
              <a:t> </a:t>
            </a:r>
            <a:r>
              <a:rPr lang="en-US" dirty="0" smtClean="0"/>
              <a:t>and </a:t>
            </a:r>
            <a:r>
              <a:rPr lang="en-US" dirty="0"/>
              <a:t>contain smooth muscle. </a:t>
            </a:r>
            <a:endParaRPr lang="en-US" dirty="0" smtClean="0"/>
          </a:p>
          <a:p>
            <a:r>
              <a:rPr lang="en-US" dirty="0" smtClean="0"/>
              <a:t>Peristalsis</a:t>
            </a:r>
            <a:r>
              <a:rPr lang="en-US" dirty="0"/>
              <a:t>, intrinsic contraction of smooth muscle, propels urine through the calyces,</a:t>
            </a:r>
            <a:br>
              <a:rPr lang="en-US" dirty="0"/>
            </a:br>
            <a:r>
              <a:rPr lang="en-US" dirty="0"/>
              <a:t>renal pelvis and ureters to the bladder.</a:t>
            </a:r>
            <a:r>
              <a:rPr lang="en-US" dirty="0"/>
              <a:t> </a:t>
            </a:r>
            <a:br>
              <a:rPr lang="en-US" dirty="0"/>
            </a:br>
            <a:endParaRPr lang="en-US" dirty="0"/>
          </a:p>
        </p:txBody>
      </p:sp>
    </p:spTree>
    <p:extLst>
      <p:ext uri="{BB962C8B-B14F-4D97-AF65-F5344CB8AC3E}">
        <p14:creationId xmlns:p14="http://schemas.microsoft.com/office/powerpoint/2010/main" val="401329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the kidney</a:t>
            </a:r>
            <a:endParaRPr lang="en-US"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US" dirty="0" smtClean="0"/>
              <a:t>Detoxification- </a:t>
            </a:r>
            <a:r>
              <a:rPr lang="en-US" dirty="0"/>
              <a:t>Common waste products include nitrogen waste (urea), muscle waste (creatinine) and acids</a:t>
            </a:r>
            <a:r>
              <a:rPr lang="en-US" dirty="0" smtClean="0"/>
              <a:t>.</a:t>
            </a:r>
          </a:p>
          <a:p>
            <a:r>
              <a:rPr lang="en-US" dirty="0"/>
              <a:t>Control the acid-base balance (pH balance) of your blood.</a:t>
            </a:r>
          </a:p>
          <a:p>
            <a:r>
              <a:rPr lang="en-US" dirty="0"/>
              <a:t>Make sugar (glucose) if your blood doesn’t have enough sugar.</a:t>
            </a:r>
          </a:p>
          <a:p>
            <a:r>
              <a:rPr lang="en-US" dirty="0"/>
              <a:t>Make a protein called renin that increases blood pressure.</a:t>
            </a:r>
          </a:p>
          <a:p>
            <a:r>
              <a:rPr lang="en-US" dirty="0"/>
              <a:t>Produce the hormones calcitriol and erythropoietin. Calcitriol is a form of vitamin D that helps your body absorb calcium. Erythropoietin helps your body make red blood cells.</a:t>
            </a:r>
          </a:p>
          <a:p>
            <a:endParaRPr lang="en-US" dirty="0"/>
          </a:p>
        </p:txBody>
      </p:sp>
    </p:spTree>
    <p:extLst>
      <p:ext uri="{BB962C8B-B14F-4D97-AF65-F5344CB8AC3E}">
        <p14:creationId xmlns:p14="http://schemas.microsoft.com/office/powerpoint/2010/main" val="216602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ustration the position of the kidneys and surrounding structur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9360"/>
          </a:xfrm>
          <a:prstGeom prst="rect">
            <a:avLst/>
          </a:prstGeom>
          <a:noFill/>
          <a:ln>
            <a:noFill/>
          </a:ln>
        </p:spPr>
      </p:pic>
    </p:spTree>
    <p:extLst>
      <p:ext uri="{BB962C8B-B14F-4D97-AF65-F5344CB8AC3E}">
        <p14:creationId xmlns:p14="http://schemas.microsoft.com/office/powerpoint/2010/main" val="24655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idne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712968" cy="6480720"/>
          </a:xfrm>
          <a:prstGeom prst="rect">
            <a:avLst/>
          </a:prstGeom>
          <a:noFill/>
          <a:ln>
            <a:noFill/>
          </a:ln>
        </p:spPr>
      </p:pic>
    </p:spTree>
    <p:extLst>
      <p:ext uri="{BB962C8B-B14F-4D97-AF65-F5344CB8AC3E}">
        <p14:creationId xmlns:p14="http://schemas.microsoft.com/office/powerpoint/2010/main" val="257923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ephron_structur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208912" cy="6669360"/>
          </a:xfrm>
          <a:prstGeom prst="rect">
            <a:avLst/>
          </a:prstGeom>
          <a:noFill/>
          <a:ln>
            <a:noFill/>
          </a:ln>
        </p:spPr>
      </p:pic>
    </p:spTree>
    <p:extLst>
      <p:ext uri="{BB962C8B-B14F-4D97-AF65-F5344CB8AC3E}">
        <p14:creationId xmlns:p14="http://schemas.microsoft.com/office/powerpoint/2010/main" val="1996709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smtClean="0"/>
              <a:t>The Nephron</a:t>
            </a:r>
            <a:r>
              <a:rPr lang="en-US" b="1" i="1" dirty="0" smtClean="0"/>
              <a:t/>
            </a:r>
            <a:br>
              <a:rPr lang="en-US" b="1" i="1" dirty="0" smtClean="0"/>
            </a:br>
            <a:endParaRPr lang="en-US" dirty="0"/>
          </a:p>
        </p:txBody>
      </p:sp>
      <p:sp>
        <p:nvSpPr>
          <p:cNvPr id="3" name="Content Placeholder 2"/>
          <p:cNvSpPr>
            <a:spLocks noGrp="1"/>
          </p:cNvSpPr>
          <p:nvPr>
            <p:ph idx="1"/>
          </p:nvPr>
        </p:nvSpPr>
        <p:spPr/>
        <p:txBody>
          <a:bodyPr>
            <a:normAutofit/>
          </a:bodyPr>
          <a:lstStyle/>
          <a:p>
            <a:r>
              <a:rPr lang="en-GB" dirty="0" smtClean="0"/>
              <a:t>The </a:t>
            </a:r>
            <a:r>
              <a:rPr lang="en-GB" dirty="0"/>
              <a:t>nephron is the basic functional unit of the kidney, which is divided into </a:t>
            </a:r>
            <a:r>
              <a:rPr lang="en-GB" b="1" dirty="0"/>
              <a:t>glomerulus</a:t>
            </a:r>
            <a:r>
              <a:rPr lang="en-GB" dirty="0"/>
              <a:t> and </a:t>
            </a:r>
            <a:r>
              <a:rPr lang="en-GB" b="1" dirty="0"/>
              <a:t>tubules</a:t>
            </a:r>
            <a:r>
              <a:rPr lang="en-GB" dirty="0"/>
              <a:t> (the proximal and distal tubules</a:t>
            </a:r>
            <a:r>
              <a:rPr lang="en-GB" dirty="0" smtClean="0"/>
              <a:t>).</a:t>
            </a:r>
          </a:p>
          <a:p>
            <a:r>
              <a:rPr lang="en-GB" dirty="0" smtClean="0"/>
              <a:t>Nephrons </a:t>
            </a:r>
            <a:r>
              <a:rPr lang="en-GB" dirty="0"/>
              <a:t>originating in the inner one-third of the cortex (the juxtamedullary nephrons) have longer loops of Henle than the </a:t>
            </a:r>
            <a:r>
              <a:rPr lang="en-GB" dirty="0" smtClean="0"/>
              <a:t>more numerous </a:t>
            </a:r>
            <a:r>
              <a:rPr lang="en-GB" dirty="0"/>
              <a:t>cortical nephrons - those originating in the outer 2/3 of the cortex.</a:t>
            </a:r>
            <a:endParaRPr lang="en-US" dirty="0"/>
          </a:p>
          <a:p>
            <a:endParaRPr lang="en-US" dirty="0"/>
          </a:p>
        </p:txBody>
      </p:sp>
    </p:spTree>
    <p:extLst>
      <p:ext uri="{BB962C8B-B14F-4D97-AF65-F5344CB8AC3E}">
        <p14:creationId xmlns:p14="http://schemas.microsoft.com/office/powerpoint/2010/main" val="1435802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912</Words>
  <Application>Microsoft Office PowerPoint</Application>
  <PresentationFormat>On-screen Show (4:3)</PresentationFormat>
  <Paragraphs>122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Genito urinary system</vt:lpstr>
      <vt:lpstr>PowerPoint Presentation</vt:lpstr>
      <vt:lpstr>Kidneys</vt:lpstr>
      <vt:lpstr>PowerPoint Presentation</vt:lpstr>
      <vt:lpstr>Functions of the kidney</vt:lpstr>
      <vt:lpstr>PowerPoint Presentation</vt:lpstr>
      <vt:lpstr>PowerPoint Presentation</vt:lpstr>
      <vt:lpstr>PowerPoint Presentation</vt:lpstr>
      <vt:lpstr>The Nephron </vt:lpstr>
      <vt:lpstr>Functional physiology of the nephron</vt:lpstr>
      <vt:lpstr>PowerPoint Presentation</vt:lpstr>
      <vt:lpstr>PowerPoint Presentation</vt:lpstr>
      <vt:lpstr>Glomerular filtration rate</vt:lpstr>
      <vt:lpstr>Renal Regulation of Blood Pressure and Blood Volume  </vt:lpstr>
      <vt:lpstr>PowerPoint Presentation</vt:lpstr>
      <vt:lpstr>PowerPoint Presentation</vt:lpstr>
      <vt:lpstr>Functions of the urinary system</vt:lpstr>
      <vt:lpstr>PowerPoint Presentation</vt:lpstr>
      <vt:lpstr>PowerPoint Presentation</vt:lpstr>
      <vt:lpstr>Sites of erythropoiesis</vt:lpstr>
      <vt:lpstr>PowerPoint Presentation</vt:lpstr>
      <vt:lpstr>Stages of erythropoiesis</vt:lpstr>
      <vt:lpstr>PowerPoint Presentation</vt:lpstr>
      <vt:lpstr>PowerPoint Presentation</vt:lpstr>
      <vt:lpstr>PowerPoint Presentation</vt:lpstr>
      <vt:lpstr>Regulation of erythropoiesis</vt:lpstr>
      <vt:lpstr>PowerPoint Presentation</vt:lpstr>
      <vt:lpstr>Regulation of vitamin 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Genito urinary sytem</dc:title>
  <dc:creator>Admin</dc:creator>
  <cp:lastModifiedBy>Admin</cp:lastModifiedBy>
  <cp:revision>14</cp:revision>
  <dcterms:created xsi:type="dcterms:W3CDTF">2023-11-20T15:20:29Z</dcterms:created>
  <dcterms:modified xsi:type="dcterms:W3CDTF">2023-11-25T07:24:51Z</dcterms:modified>
</cp:coreProperties>
</file>