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3" r:id="rId18"/>
    <p:sldId id="27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0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239E5-9EB3-48A4-A375-F5C40A100B5B}" type="datetimeFigureOut">
              <a:rPr lang="en-US" smtClean="0"/>
              <a:t>2/21/2012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DDBC6-9E31-403C-99C3-7806C4EF034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AFD1-538D-4BFF-B9F2-0670F8003C5E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A014-0904-4D80-AF9C-75E77850C492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AA0E-A041-44C6-8593-50A75A05859D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77D9-6805-47C6-AAE0-9B8FA9B6F812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933D-8CA5-4E99-8447-79D189F686C1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85D8-8A36-4CE6-AE0F-B4762CF00029}" type="datetime1">
              <a:rPr lang="en-US" smtClean="0"/>
              <a:t>2/21/2012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FB4-092D-43C2-96F8-9CBA3979F7E2}" type="datetime1">
              <a:rPr lang="en-US" smtClean="0"/>
              <a:t>2/21/2012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3C05-321D-4AA4-B10B-1CD3B0112E26}" type="datetime1">
              <a:rPr lang="en-US" smtClean="0"/>
              <a:t>2/21/2012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9BDB-47C8-4036-A052-4C9AFD612D2E}" type="datetime1">
              <a:rPr lang="en-US" smtClean="0"/>
              <a:t>2/21/2012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D9C0-6B2A-4BC2-9217-47F941B3AD3A}" type="datetime1">
              <a:rPr lang="en-US" smtClean="0"/>
              <a:t>2/21/2012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1E24-0D8A-489E-A1C3-B5C7B1163EF6}" type="datetime1">
              <a:rPr lang="en-US" smtClean="0"/>
              <a:t>2/21/2012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949E-BFC0-4632-B068-B71318A19BCD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14B8-9D12-4248-A38E-2FDA1ECA1B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PRIAPISM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(a urological emergency)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8CB9-C35A-4DAC-93C7-76093B81FD69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causes cont.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 err="1" smtClean="0"/>
              <a:t>Neurogenic</a:t>
            </a:r>
            <a:r>
              <a:rPr lang="en-GB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Spinal cord lesions e.g. paraplegia.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err="1" smtClean="0"/>
              <a:t>Cauda</a:t>
            </a:r>
            <a:r>
              <a:rPr lang="en-GB" dirty="0" smtClean="0"/>
              <a:t> </a:t>
            </a:r>
            <a:r>
              <a:rPr lang="en-GB" dirty="0" err="1" smtClean="0"/>
              <a:t>equina</a:t>
            </a:r>
            <a:r>
              <a:rPr lang="en-GB" dirty="0" smtClean="0"/>
              <a:t> syndrome.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Autonomic neuropathy.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Spinal </a:t>
            </a:r>
            <a:r>
              <a:rPr lang="en-GB" dirty="0" err="1" smtClean="0"/>
              <a:t>stenosis</a:t>
            </a:r>
            <a:r>
              <a:rPr lang="en-GB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Anaesthesia.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GB" dirty="0" err="1" smtClean="0"/>
              <a:t>Neoplastic</a:t>
            </a:r>
            <a:r>
              <a:rPr lang="en-GB" dirty="0" smtClean="0"/>
              <a:t> – metastases from prostate, bladder and kidney → obstruction to the venous and lymphatic drainage of the penis.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5642-BDAA-466D-AAE0-984ED7445D29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causes cont.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Toxins/infections.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Malaria.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Rabies.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Scorpion sting.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6D14-8D4C-4558-8728-C35F5CE1F736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causes cont.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GB" dirty="0" smtClean="0"/>
              <a:t>Drugs.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Antidepressants.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Antipsychotics.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Tranquilisers.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err="1" smtClean="0"/>
              <a:t>Anxiolytics</a:t>
            </a:r>
            <a:r>
              <a:rPr lang="en-GB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err="1" smtClean="0"/>
              <a:t>Psychotropics</a:t>
            </a:r>
            <a:r>
              <a:rPr lang="en-GB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Hormones.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Alpha adrenergic blockers.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Anticoagulants.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Cocaine.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Alcohol.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0F25-E094-429D-ABC9-DE03C618C6DE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Medical.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Sedation.</a:t>
            </a:r>
          </a:p>
          <a:p>
            <a:pPr marL="914400" lvl="1" indent="-514350"/>
            <a:r>
              <a:rPr lang="en-GB" dirty="0" smtClean="0"/>
              <a:t>First try heavy sedation with </a:t>
            </a:r>
            <a:r>
              <a:rPr lang="en-GB" dirty="0" err="1" smtClean="0"/>
              <a:t>pethidine</a:t>
            </a:r>
            <a:r>
              <a:rPr lang="en-GB" dirty="0" smtClean="0"/>
              <a:t> and chlorpromazine.</a:t>
            </a:r>
          </a:p>
          <a:p>
            <a:pPr marL="914400" lvl="1" indent="-514350"/>
            <a:r>
              <a:rPr lang="en-GB" dirty="0" smtClean="0"/>
              <a:t>This will usually cure a patient, especially if his </a:t>
            </a:r>
            <a:r>
              <a:rPr lang="en-GB" dirty="0" err="1" smtClean="0"/>
              <a:t>priapism</a:t>
            </a:r>
            <a:r>
              <a:rPr lang="en-GB" dirty="0" smtClean="0"/>
              <a:t> is due to sickle-cell disease.</a:t>
            </a:r>
          </a:p>
          <a:p>
            <a:pPr marL="914400" lvl="1" indent="-514350"/>
            <a:r>
              <a:rPr lang="en-GB" dirty="0" smtClean="0"/>
              <a:t>If he does not respond to heavy sedation in an hour or two, give him a general anaesthetic, or intravenous </a:t>
            </a:r>
            <a:r>
              <a:rPr lang="en-GB" dirty="0" err="1" smtClean="0"/>
              <a:t>pethidine</a:t>
            </a:r>
            <a:r>
              <a:rPr lang="en-GB" dirty="0" smtClean="0"/>
              <a:t> and diazepam, and/or try an adrenergic drug.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2DA2-276A-4605-9FEE-31F670A7A8ED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management cont.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dirty="0" smtClean="0"/>
              <a:t>Aspiration of collected blood from the corpora and </a:t>
            </a:r>
            <a:r>
              <a:rPr lang="en-GB" dirty="0" err="1" smtClean="0"/>
              <a:t>intracavernous</a:t>
            </a:r>
            <a:r>
              <a:rPr lang="en-GB" dirty="0" smtClean="0"/>
              <a:t> injection of alpha-adrenergic agonists usually results in abortion of the </a:t>
            </a:r>
            <a:r>
              <a:rPr lang="en-GB" dirty="0" err="1" smtClean="0"/>
              <a:t>priapism</a:t>
            </a:r>
            <a:r>
              <a:rPr lang="en-GB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Initial aspiration of 10-20mL of blood using a 1mm/21 G needle followed by injection of 250-500µg of </a:t>
            </a:r>
            <a:r>
              <a:rPr lang="en-GB" dirty="0" err="1" smtClean="0"/>
              <a:t>phenylephrine</a:t>
            </a:r>
            <a:r>
              <a:rPr lang="en-GB" dirty="0" smtClean="0"/>
              <a:t> every 5 min. until </a:t>
            </a:r>
            <a:r>
              <a:rPr lang="en-GB" dirty="0" err="1" smtClean="0"/>
              <a:t>detumescence</a:t>
            </a:r>
            <a:r>
              <a:rPr lang="en-GB" dirty="0" smtClean="0"/>
              <a:t> occurs.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C210-A1B1-404B-8095-6CB4B4B61C09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management cont.</a:t>
            </a:r>
            <a:endParaRPr lang="en-GB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LcParenR" startAt="2"/>
            </a:pPr>
            <a:r>
              <a:rPr lang="en-GB" dirty="0" smtClean="0"/>
              <a:t>Alternatively, epinephrine 10-20µg. (up to 50µg) or in the strength of 1:100,000 can be used for irrigation till </a:t>
            </a:r>
            <a:r>
              <a:rPr lang="en-GB" dirty="0" err="1" smtClean="0"/>
              <a:t>detumescence</a:t>
            </a:r>
            <a:r>
              <a:rPr lang="en-GB" dirty="0" smtClean="0"/>
              <a:t> occurs using 2 wide bore needles, one in each corpus </a:t>
            </a:r>
            <a:r>
              <a:rPr lang="en-GB" dirty="0" err="1" smtClean="0"/>
              <a:t>cavernosum</a:t>
            </a:r>
            <a:r>
              <a:rPr lang="en-GB" dirty="0" smtClean="0"/>
              <a:t>.</a:t>
            </a:r>
          </a:p>
          <a:p>
            <a:pPr marL="971550" lvl="1" indent="-514350">
              <a:buFont typeface="+mj-lt"/>
              <a:buAutoNum type="alphaLcParenR" startAt="2"/>
            </a:pPr>
            <a:r>
              <a:rPr lang="en-GB" dirty="0" err="1" smtClean="0"/>
              <a:t>Inteacavernous</a:t>
            </a:r>
            <a:r>
              <a:rPr lang="en-GB" dirty="0" smtClean="0"/>
              <a:t> injection of </a:t>
            </a:r>
            <a:r>
              <a:rPr lang="en-GB" dirty="0" err="1" smtClean="0"/>
              <a:t>methylene</a:t>
            </a:r>
            <a:r>
              <a:rPr lang="en-GB" dirty="0" smtClean="0"/>
              <a:t> blue (10mL of 10mg/</a:t>
            </a:r>
            <a:r>
              <a:rPr lang="en-GB" dirty="0" err="1" smtClean="0"/>
              <a:t>mL</a:t>
            </a:r>
            <a:r>
              <a:rPr lang="en-GB" dirty="0" smtClean="0"/>
              <a:t>) has also been used.</a:t>
            </a:r>
          </a:p>
          <a:p>
            <a:pPr marL="1371600" lvl="2" indent="-514350"/>
            <a:r>
              <a:rPr lang="en-GB" dirty="0" smtClean="0"/>
              <a:t>It acts by antagonising endothelial derived relaxation factor, which is probably nitric oxide (NO).</a:t>
            </a:r>
          </a:p>
          <a:p>
            <a:pPr marL="1371600" lvl="2" indent="-514350"/>
            <a:r>
              <a:rPr lang="en-GB" dirty="0" smtClean="0"/>
              <a:t>It oxidizes haemoglobin to </a:t>
            </a:r>
            <a:r>
              <a:rPr lang="en-GB" dirty="0" err="1" smtClean="0"/>
              <a:t>methaemoglobin</a:t>
            </a:r>
            <a:r>
              <a:rPr lang="en-GB" dirty="0" smtClean="0"/>
              <a:t> that causes vasoconstriction of the arterioles.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D05E-8889-4709-8968-9469C92F6340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management cont.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Adrenergic drugs: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 err="1" smtClean="0"/>
              <a:t>Metaraminol</a:t>
            </a:r>
            <a:r>
              <a:rPr lang="en-GB" dirty="0" smtClean="0"/>
              <a:t> (‘</a:t>
            </a:r>
            <a:r>
              <a:rPr lang="en-GB" dirty="0" err="1" smtClean="0"/>
              <a:t>Aramine</a:t>
            </a:r>
            <a:r>
              <a:rPr lang="en-GB" dirty="0" smtClean="0"/>
              <a:t>’) 1mg in 5mL of saline.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 smtClean="0"/>
              <a:t>A dilute (0.001mg/</a:t>
            </a:r>
            <a:r>
              <a:rPr lang="en-GB" dirty="0" err="1" smtClean="0"/>
              <a:t>mL</a:t>
            </a:r>
            <a:r>
              <a:rPr lang="en-GB" dirty="0" smtClean="0"/>
              <a:t>) solution of adrenalin.</a:t>
            </a:r>
          </a:p>
          <a:p>
            <a:pPr marL="971550" lvl="1" indent="-514350"/>
            <a:r>
              <a:rPr lang="en-GB" dirty="0" smtClean="0"/>
              <a:t>Make this by diluting the contents of a 1mg </a:t>
            </a:r>
            <a:r>
              <a:rPr lang="en-GB" dirty="0" err="1" smtClean="0"/>
              <a:t>ampoul</a:t>
            </a:r>
            <a:r>
              <a:rPr lang="en-GB" dirty="0" smtClean="0"/>
              <a:t> to 100mL in saline.</a:t>
            </a:r>
          </a:p>
          <a:p>
            <a:pPr marL="971550" lvl="1" indent="-514350"/>
            <a:r>
              <a:rPr lang="en-GB" dirty="0" smtClean="0"/>
              <a:t>Message his penis to distribute the drug through both corpora.</a:t>
            </a:r>
          </a:p>
          <a:p>
            <a:pPr marL="971550" lvl="1" indent="-514350"/>
            <a:r>
              <a:rPr lang="en-GB" dirty="0" smtClean="0"/>
              <a:t>The venous spaces of his corpora connect, so you only need inject one of them.</a:t>
            </a:r>
          </a:p>
          <a:p>
            <a:pPr marL="971550" lvl="1" indent="-514350"/>
            <a:r>
              <a:rPr lang="en-GB" dirty="0" smtClean="0"/>
              <a:t>Repeat the procedure after 10min. If </a:t>
            </a:r>
            <a:r>
              <a:rPr lang="en-GB" dirty="0" err="1" smtClean="0"/>
              <a:t>detumescence</a:t>
            </a:r>
            <a:r>
              <a:rPr lang="en-GB" dirty="0" smtClean="0"/>
              <a:t> fails to occur.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DB8-FBB1-4322-B385-A5B8E03F0454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management cont.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Caution!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 smtClean="0"/>
              <a:t>Monitor his BP, at 5 minutes interval.</a:t>
            </a:r>
          </a:p>
          <a:p>
            <a:pPr marL="971550" lvl="1" indent="-514350"/>
            <a:r>
              <a:rPr lang="en-GB" dirty="0" smtClean="0"/>
              <a:t>Both </a:t>
            </a:r>
            <a:r>
              <a:rPr lang="en-GB" dirty="0" err="1" smtClean="0"/>
              <a:t>metaraminol</a:t>
            </a:r>
            <a:r>
              <a:rPr lang="en-GB" dirty="0" smtClean="0"/>
              <a:t> and adrenalin raise it.</a:t>
            </a:r>
          </a:p>
          <a:p>
            <a:pPr marL="971550" lvl="1" indent="-514350"/>
            <a:r>
              <a:rPr lang="en-GB" dirty="0" smtClean="0"/>
              <a:t>Deaths from ruptured aneurysms have been reported with </a:t>
            </a:r>
            <a:r>
              <a:rPr lang="en-GB" dirty="0" err="1" smtClean="0"/>
              <a:t>metaraminol</a:t>
            </a:r>
            <a:r>
              <a:rPr lang="en-GB" dirty="0" smtClean="0"/>
              <a:t>.</a:t>
            </a:r>
          </a:p>
          <a:p>
            <a:pPr marL="971550" lvl="1" indent="-514350">
              <a:buFont typeface="+mj-lt"/>
              <a:buAutoNum type="alphaLcParenR" startAt="2"/>
            </a:pPr>
            <a:r>
              <a:rPr lang="en-GB" dirty="0" smtClean="0"/>
              <a:t>Adrenaline is dangerous in a local anaesthetic solution when used subcutaneously as a ring block on the penis or finger, where it may cause gangrene, but not in the corpora </a:t>
            </a:r>
            <a:r>
              <a:rPr lang="en-GB" dirty="0" err="1" smtClean="0"/>
              <a:t>cavernosa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30E4-D08C-4312-9F14-DCFE64DB9E9B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management cont.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Intermittent compression.</a:t>
            </a:r>
          </a:p>
          <a:p>
            <a:pPr marL="914400" lvl="1" indent="-514350"/>
            <a:r>
              <a:rPr lang="en-GB" dirty="0" smtClean="0"/>
              <a:t>In addition, intermittent compression of the penis after </a:t>
            </a:r>
            <a:r>
              <a:rPr lang="en-GB" dirty="0" err="1" smtClean="0"/>
              <a:t>detumescence</a:t>
            </a:r>
            <a:r>
              <a:rPr lang="en-GB" dirty="0" smtClean="0"/>
              <a:t> using a pneumatic cuff can be done.</a:t>
            </a:r>
          </a:p>
          <a:p>
            <a:pPr marL="914400" lvl="1" indent="-514350"/>
            <a:r>
              <a:rPr lang="en-GB" dirty="0" smtClean="0"/>
              <a:t>The risk of ischemic necrosis exists if compression is excessive or prolonged.</a:t>
            </a:r>
          </a:p>
          <a:p>
            <a:pPr marL="514350" indent="-514350">
              <a:buFont typeface="+mj-lt"/>
              <a:buAutoNum type="arabicPeriod" startAt="3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ABEA-A40E-4AEC-8BF6-2344C84EB476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management cont.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Surgical.</a:t>
            </a:r>
          </a:p>
          <a:p>
            <a:r>
              <a:rPr lang="en-GB" dirty="0" smtClean="0"/>
              <a:t>When the medical </a:t>
            </a:r>
            <a:r>
              <a:rPr lang="en-GB" dirty="0" err="1" smtClean="0"/>
              <a:t>M</a:t>
            </a:r>
            <a:r>
              <a:rPr lang="en-GB" baseline="-25000" dirty="0" err="1" smtClean="0"/>
              <a:t>x</a:t>
            </a:r>
            <a:r>
              <a:rPr lang="en-GB" dirty="0" smtClean="0"/>
              <a:t> fails or duration of </a:t>
            </a:r>
            <a:r>
              <a:rPr lang="en-GB" dirty="0" err="1" smtClean="0"/>
              <a:t>priapism</a:t>
            </a:r>
            <a:r>
              <a:rPr lang="en-GB" dirty="0" smtClean="0"/>
              <a:t> is longer than 48 hours, a shunting procedure is recommended.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Winter shunt.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El </a:t>
            </a:r>
            <a:r>
              <a:rPr lang="en-GB" dirty="0" err="1" smtClean="0"/>
              <a:t>Ghorah</a:t>
            </a:r>
            <a:r>
              <a:rPr lang="en-GB" dirty="0" smtClean="0"/>
              <a:t> shunt.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Sacher</a:t>
            </a:r>
            <a:r>
              <a:rPr lang="en-GB" dirty="0" smtClean="0"/>
              <a:t> procedure.</a:t>
            </a:r>
          </a:p>
          <a:p>
            <a:pPr marL="514350" indent="-514350"/>
            <a:r>
              <a:rPr lang="en-GB" dirty="0" smtClean="0"/>
              <a:t>Early </a:t>
            </a:r>
            <a:r>
              <a:rPr lang="en-GB" dirty="0" err="1" smtClean="0"/>
              <a:t>embolization</a:t>
            </a:r>
            <a:r>
              <a:rPr lang="en-GB" dirty="0" smtClean="0"/>
              <a:t>/ligation of the </a:t>
            </a:r>
            <a:r>
              <a:rPr lang="en-GB" smtClean="0"/>
              <a:t>involved artery </a:t>
            </a:r>
            <a:r>
              <a:rPr lang="en-GB" dirty="0" smtClean="0"/>
              <a:t>for high-flow </a:t>
            </a:r>
            <a:r>
              <a:rPr lang="en-GB" dirty="0" err="1" smtClean="0"/>
              <a:t>priapism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7E0F-D73E-4F0F-84F8-46A785E06DFB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Persistent painful erection of the penis not necessarily associated with sexual stimulation or desire </a:t>
            </a:r>
            <a:r>
              <a:rPr lang="en-GB" sz="2000" i="1" dirty="0" smtClean="0"/>
              <a:t>(Tripe 1845).</a:t>
            </a:r>
          </a:p>
          <a:p>
            <a:r>
              <a:rPr lang="en-GB" dirty="0" smtClean="0"/>
              <a:t>The erection is usually present for more than 6 hours.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C19B-FA77-48F8-9420-560E83A67399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EPIDEMIOLOGY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can occur in all age groups.</a:t>
            </a:r>
          </a:p>
          <a:p>
            <a:r>
              <a:rPr lang="en-GB" dirty="0" smtClean="0"/>
              <a:t>The peak incidence is between 5-10 years and 20-50 years.</a:t>
            </a:r>
          </a:p>
          <a:p>
            <a:r>
              <a:rPr lang="en-GB" dirty="0" smtClean="0"/>
              <a:t>In young age it is commonly due to sickle cell disease or neoplasm.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AE9-C7A4-40D9-88FC-6C0622DD63AA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GB" dirty="0" smtClean="0"/>
              <a:t>Idiopathic.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smtClean="0"/>
              <a:t>Secondary.</a:t>
            </a:r>
          </a:p>
          <a:p>
            <a:pPr marL="571500" indent="-571500"/>
            <a:r>
              <a:rPr lang="en-GB" dirty="0" smtClean="0"/>
              <a:t>Every case begins with a physiologic erection and well-oxygenated blood in the corpora.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ED91-F8D3-412A-AF4F-9D805CECA8CE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classification cont. </a:t>
            </a:r>
            <a:endParaRPr lang="en-GB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/>
            <a:r>
              <a:rPr lang="en-GB" dirty="0" smtClean="0"/>
              <a:t>Based on flow states, </a:t>
            </a:r>
            <a:r>
              <a:rPr lang="en-GB" dirty="0" err="1" smtClean="0"/>
              <a:t>priapism</a:t>
            </a:r>
            <a:r>
              <a:rPr lang="en-GB" dirty="0" smtClean="0"/>
              <a:t> can be classified into:</a:t>
            </a:r>
          </a:p>
          <a:p>
            <a:pPr marL="571500" indent="-571500">
              <a:buFont typeface="+mj-lt"/>
              <a:buAutoNum type="arabicPeriod"/>
            </a:pPr>
            <a:r>
              <a:rPr lang="en-GB" dirty="0" smtClean="0"/>
              <a:t>Low-flow (</a:t>
            </a:r>
            <a:r>
              <a:rPr lang="en-GB" dirty="0" err="1" smtClean="0"/>
              <a:t>ischaemic</a:t>
            </a:r>
            <a:r>
              <a:rPr lang="en-GB" dirty="0" smtClean="0"/>
              <a:t>).</a:t>
            </a:r>
          </a:p>
          <a:p>
            <a:pPr marL="971550" lvl="1" indent="-571500"/>
            <a:r>
              <a:rPr lang="en-GB" dirty="0" err="1" smtClean="0"/>
              <a:t>Ischaemia</a:t>
            </a:r>
            <a:r>
              <a:rPr lang="en-GB" dirty="0" smtClean="0"/>
              <a:t> and acidosis occurs because of delayed venous drainage up to 15 minutes.</a:t>
            </a:r>
          </a:p>
          <a:p>
            <a:pPr marL="571500" indent="-571500">
              <a:buFont typeface="+mj-lt"/>
              <a:buAutoNum type="arabicPeriod" startAt="2"/>
            </a:pPr>
            <a:r>
              <a:rPr lang="en-GB" dirty="0" smtClean="0"/>
              <a:t>High-flow (non-</a:t>
            </a:r>
            <a:r>
              <a:rPr lang="en-GB" dirty="0" err="1" smtClean="0"/>
              <a:t>ischaemic</a:t>
            </a:r>
            <a:r>
              <a:rPr lang="en-GB" dirty="0" smtClean="0"/>
              <a:t>).</a:t>
            </a:r>
          </a:p>
          <a:p>
            <a:pPr marL="971550" lvl="1" indent="-571500"/>
            <a:r>
              <a:rPr lang="en-GB" dirty="0" smtClean="0"/>
              <a:t>This condition persists, and pooling of blood occurs due to a ruptured </a:t>
            </a:r>
            <a:r>
              <a:rPr lang="en-GB" dirty="0" err="1" smtClean="0"/>
              <a:t>cavernosal</a:t>
            </a:r>
            <a:r>
              <a:rPr lang="en-GB" dirty="0" smtClean="0"/>
              <a:t> artery and rapid venous drainage is present.</a:t>
            </a:r>
          </a:p>
          <a:p>
            <a:pPr marL="971550" lvl="1" indent="-571500"/>
            <a:r>
              <a:rPr lang="en-GB" dirty="0" smtClean="0"/>
              <a:t>Venous drainage could also be defective.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60C3-7631-400A-9D2F-1B3783F7D585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erection seen in </a:t>
            </a:r>
            <a:r>
              <a:rPr lang="en-GB" dirty="0" err="1" smtClean="0"/>
              <a:t>priapism</a:t>
            </a:r>
            <a:r>
              <a:rPr lang="en-GB" dirty="0" smtClean="0"/>
              <a:t> is not of the normal pattern and shape.</a:t>
            </a:r>
          </a:p>
          <a:p>
            <a:r>
              <a:rPr lang="en-GB" dirty="0" smtClean="0"/>
              <a:t>It is confined to the corpora </a:t>
            </a:r>
            <a:r>
              <a:rPr lang="en-GB" dirty="0" err="1" smtClean="0"/>
              <a:t>cavernosa</a:t>
            </a:r>
            <a:r>
              <a:rPr lang="en-GB" dirty="0" smtClean="0"/>
              <a:t> and may affect only one side, producing a lateral </a:t>
            </a:r>
            <a:r>
              <a:rPr lang="en-GB" dirty="0" err="1" smtClean="0"/>
              <a:t>chordee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corpus </a:t>
            </a:r>
            <a:r>
              <a:rPr lang="en-GB" dirty="0" err="1" smtClean="0"/>
              <a:t>spongiosum</a:t>
            </a:r>
            <a:r>
              <a:rPr lang="en-GB" dirty="0" smtClean="0"/>
              <a:t> remains soft.</a:t>
            </a:r>
          </a:p>
          <a:p>
            <a:r>
              <a:rPr lang="en-GB" dirty="0" smtClean="0"/>
              <a:t>Without immediate surgical treatment, impotence will result.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6502-0FAE-47B0-8AAA-3B9F02E32E56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Idiopathic </a:t>
            </a:r>
            <a:r>
              <a:rPr lang="en-GB" b="1" dirty="0" err="1" smtClean="0"/>
              <a:t>priapism</a:t>
            </a:r>
            <a:r>
              <a:rPr lang="en-GB" b="1" dirty="0" smtClean="0"/>
              <a:t>.</a:t>
            </a:r>
          </a:p>
          <a:p>
            <a:pPr marL="514350" indent="-514350"/>
            <a:r>
              <a:rPr lang="en-GB" dirty="0" smtClean="0"/>
              <a:t>The following characteristics are noted in idiopathic variety of </a:t>
            </a:r>
            <a:r>
              <a:rPr lang="en-GB" dirty="0" err="1" smtClean="0"/>
              <a:t>priapism</a:t>
            </a:r>
            <a:r>
              <a:rPr lang="en-GB" dirty="0" smtClean="0"/>
              <a:t> </a:t>
            </a:r>
            <a:r>
              <a:rPr lang="en-GB" sz="2000" i="1" dirty="0" smtClean="0"/>
              <a:t>(</a:t>
            </a:r>
            <a:r>
              <a:rPr lang="en-GB" sz="2000" i="1" dirty="0" err="1" smtClean="0"/>
              <a:t>Hinman</a:t>
            </a:r>
            <a:r>
              <a:rPr lang="en-GB" sz="2000" i="1" dirty="0" smtClean="0"/>
              <a:t> 1960).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Previous transient episodes.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Prolonged sexual excitement.</a:t>
            </a:r>
          </a:p>
          <a:p>
            <a:pPr marL="914400" lvl="1" indent="-514350"/>
            <a:r>
              <a:rPr lang="en-GB" dirty="0" smtClean="0"/>
              <a:t>1</a:t>
            </a:r>
            <a:r>
              <a:rPr lang="en-GB" baseline="30000" dirty="0" smtClean="0"/>
              <a:t>o</a:t>
            </a:r>
            <a:r>
              <a:rPr lang="en-GB" dirty="0" smtClean="0"/>
              <a:t> idiopathic </a:t>
            </a:r>
            <a:r>
              <a:rPr lang="en-GB" dirty="0" err="1" smtClean="0"/>
              <a:t>priapism</a:t>
            </a:r>
            <a:r>
              <a:rPr lang="en-GB" dirty="0" smtClean="0"/>
              <a:t> is seen in previously fit men after sexual activity.</a:t>
            </a:r>
          </a:p>
          <a:p>
            <a:pPr marL="914400" lvl="1" indent="-514350"/>
            <a:r>
              <a:rPr lang="en-GB" dirty="0" smtClean="0"/>
              <a:t>It is usually caused by a failure of the </a:t>
            </a:r>
            <a:r>
              <a:rPr lang="en-GB" dirty="0" err="1" smtClean="0"/>
              <a:t>venular</a:t>
            </a:r>
            <a:r>
              <a:rPr lang="en-GB" dirty="0" smtClean="0"/>
              <a:t> spasm that sustains the erection to relax.</a:t>
            </a:r>
          </a:p>
          <a:p>
            <a:pPr marL="914400" lvl="1" indent="-514350"/>
            <a:r>
              <a:rPr lang="en-GB" dirty="0" smtClean="0"/>
              <a:t>Because of embarrassment, presentation may be late.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2306-25C9-493A-9E9D-828C90640A17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causes cont.</a:t>
            </a:r>
            <a:endParaRPr lang="en-GB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Erection of corpora alone.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Presence of dark thick blood without clots within the corpora.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Refilling of corpora with bright red blood after early aspiration.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Limited subsidence after aspiration.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Eventual non-filling after aspiration.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Partial or complete impotence.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DBB4-823C-4C83-A8A9-FC45E2C8124F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i="1" dirty="0" smtClean="0"/>
              <a:t>causes cont.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Secondary </a:t>
            </a:r>
            <a:r>
              <a:rPr lang="en-GB" b="1" dirty="0" err="1" smtClean="0"/>
              <a:t>priapism</a:t>
            </a:r>
            <a:r>
              <a:rPr lang="en-GB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Thromboembolism</a:t>
            </a:r>
            <a:r>
              <a:rPr lang="en-GB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Sickle cell disease.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err="1" smtClean="0"/>
              <a:t>Leukaemias</a:t>
            </a:r>
            <a:r>
              <a:rPr lang="en-GB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Fat embolism.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Prolonged sexual activity.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Trauma – </a:t>
            </a:r>
            <a:r>
              <a:rPr lang="en-GB" dirty="0" err="1" smtClean="0"/>
              <a:t>perineal</a:t>
            </a:r>
            <a:r>
              <a:rPr lang="en-GB" dirty="0" smtClean="0"/>
              <a:t> or genital – high-flow type.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Iatrogenic: </a:t>
            </a:r>
            <a:r>
              <a:rPr lang="en-GB" dirty="0" err="1" smtClean="0"/>
              <a:t>intracavernosal</a:t>
            </a:r>
            <a:r>
              <a:rPr lang="en-GB" dirty="0" smtClean="0"/>
              <a:t> injection.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B4CD-5C44-4CC2-9BA8-801899481FD4}" type="datetime1">
              <a:rPr lang="en-US" smtClean="0"/>
              <a:t>2/21/2012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14B8-9D12-4248-A38E-2FDA1ECA1B10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894</Words>
  <Application>Microsoft Office PowerPoint</Application>
  <PresentationFormat>On-screen Show (4:3)</PresentationFormat>
  <Paragraphs>151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PRIAPISM</vt:lpstr>
      <vt:lpstr>DEFINITION</vt:lpstr>
      <vt:lpstr>EPIDEMIOLOGY</vt:lpstr>
      <vt:lpstr>CLASSIFICATION</vt:lpstr>
      <vt:lpstr>classification cont. </vt:lpstr>
      <vt:lpstr>PATHOLOGY</vt:lpstr>
      <vt:lpstr>CAUSES</vt:lpstr>
      <vt:lpstr>causes cont.</vt:lpstr>
      <vt:lpstr>causes cont.</vt:lpstr>
      <vt:lpstr>causes cont.</vt:lpstr>
      <vt:lpstr>causes cont.</vt:lpstr>
      <vt:lpstr>causes cont.</vt:lpstr>
      <vt:lpstr>MANAGEMENT</vt:lpstr>
      <vt:lpstr>management cont.</vt:lpstr>
      <vt:lpstr>management cont.</vt:lpstr>
      <vt:lpstr>management cont.</vt:lpstr>
      <vt:lpstr>management cont.</vt:lpstr>
      <vt:lpstr>management cont.</vt:lpstr>
      <vt:lpstr>management 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PRIAPISM</dc:title>
  <dc:creator>Moses Nyawaga</dc:creator>
  <cp:lastModifiedBy>Moses Nyawaga</cp:lastModifiedBy>
  <cp:revision>17</cp:revision>
  <dcterms:created xsi:type="dcterms:W3CDTF">2011-02-04T15:37:48Z</dcterms:created>
  <dcterms:modified xsi:type="dcterms:W3CDTF">2012-02-21T13:07:53Z</dcterms:modified>
</cp:coreProperties>
</file>