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72" r:id="rId8"/>
    <p:sldId id="273" r:id="rId9"/>
    <p:sldId id="274" r:id="rId10"/>
    <p:sldId id="276" r:id="rId11"/>
    <p:sldId id="277" r:id="rId12"/>
    <p:sldId id="278" r:id="rId13"/>
    <p:sldId id="280" r:id="rId14"/>
    <p:sldId id="282" r:id="rId15"/>
    <p:sldId id="283" r:id="rId16"/>
    <p:sldId id="285" r:id="rId17"/>
    <p:sldId id="286" r:id="rId18"/>
    <p:sldId id="287" r:id="rId19"/>
    <p:sldId id="288" r:id="rId20"/>
    <p:sldId id="289" r:id="rId21"/>
    <p:sldId id="291" r:id="rId22"/>
    <p:sldId id="292" r:id="rId23"/>
    <p:sldId id="293" r:id="rId24"/>
    <p:sldId id="294" r:id="rId25"/>
    <p:sldId id="295" r:id="rId26"/>
    <p:sldId id="296" r:id="rId27"/>
    <p:sldId id="262" r:id="rId28"/>
    <p:sldId id="297" r:id="rId29"/>
    <p:sldId id="298" r:id="rId30"/>
    <p:sldId id="299" r:id="rId31"/>
    <p:sldId id="300" r:id="rId32"/>
    <p:sldId id="301" r:id="rId33"/>
    <p:sldId id="302" r:id="rId34"/>
    <p:sldId id="303" r:id="rId35"/>
    <p:sldId id="264" r:id="rId36"/>
    <p:sldId id="265" r:id="rId37"/>
    <p:sldId id="266" r:id="rId38"/>
    <p:sldId id="267" r:id="rId39"/>
    <p:sldId id="268" r:id="rId40"/>
    <p:sldId id="270" r:id="rId41"/>
    <p:sldId id="304" r:id="rId42"/>
    <p:sldId id="30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30226-EA90-463F-8C9A-FC5C4E474D41}"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402936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30226-EA90-463F-8C9A-FC5C4E474D41}"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190313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30226-EA90-463F-8C9A-FC5C4E474D41}"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116515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30226-EA90-463F-8C9A-FC5C4E474D41}"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43651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30226-EA90-463F-8C9A-FC5C4E474D41}"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183367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30226-EA90-463F-8C9A-FC5C4E474D41}"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251083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30226-EA90-463F-8C9A-FC5C4E474D41}"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399237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F30226-EA90-463F-8C9A-FC5C4E474D41}"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194931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30226-EA90-463F-8C9A-FC5C4E474D41}"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276793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30226-EA90-463F-8C9A-FC5C4E474D41}"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123472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30226-EA90-463F-8C9A-FC5C4E474D41}"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7541B-A749-484D-B865-97E4CFAE178C}" type="slidenum">
              <a:rPr lang="en-US" smtClean="0"/>
              <a:t>‹#›</a:t>
            </a:fld>
            <a:endParaRPr lang="en-US"/>
          </a:p>
        </p:txBody>
      </p:sp>
    </p:spTree>
    <p:extLst>
      <p:ext uri="{BB962C8B-B14F-4D97-AF65-F5344CB8AC3E}">
        <p14:creationId xmlns:p14="http://schemas.microsoft.com/office/powerpoint/2010/main" val="416656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30226-EA90-463F-8C9A-FC5C4E474D41}" type="datetimeFigureOut">
              <a:rPr lang="en-US" smtClean="0"/>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7541B-A749-484D-B865-97E4CFAE178C}" type="slidenum">
              <a:rPr lang="en-US" smtClean="0"/>
              <a:t>‹#›</a:t>
            </a:fld>
            <a:endParaRPr lang="en-US"/>
          </a:p>
        </p:txBody>
      </p:sp>
    </p:spTree>
    <p:extLst>
      <p:ext uri="{BB962C8B-B14F-4D97-AF65-F5344CB8AC3E}">
        <p14:creationId xmlns:p14="http://schemas.microsoft.com/office/powerpoint/2010/main" val="407249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Paediatrics</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Genito</a:t>
            </a:r>
            <a:r>
              <a:rPr lang="en-US" dirty="0" smtClean="0"/>
              <a:t> urinary disorders</a:t>
            </a:r>
            <a:endParaRPr lang="en-US" dirty="0"/>
          </a:p>
        </p:txBody>
      </p:sp>
    </p:spTree>
    <p:extLst>
      <p:ext uri="{BB962C8B-B14F-4D97-AF65-F5344CB8AC3E}">
        <p14:creationId xmlns:p14="http://schemas.microsoft.com/office/powerpoint/2010/main" val="42458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Glomerulonephritis</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Glomerulonephritis is a </a:t>
            </a:r>
            <a:r>
              <a:rPr lang="en-US" u="sng" dirty="0" smtClean="0"/>
              <a:t>post infectious </a:t>
            </a:r>
            <a:r>
              <a:rPr lang="en-US" dirty="0" smtClean="0"/>
              <a:t>inﬂammation of the glomerular capillaries: Acute and chronic glomerulonephritis</a:t>
            </a:r>
          </a:p>
          <a:p>
            <a:pPr>
              <a:buNone/>
            </a:pPr>
            <a:r>
              <a:rPr lang="en-US" b="1" u="sng" dirty="0" smtClean="0"/>
              <a:t>Acute glomerulonephritis </a:t>
            </a:r>
          </a:p>
          <a:p>
            <a:pPr>
              <a:buNone/>
            </a:pPr>
            <a:r>
              <a:rPr lang="en-US" dirty="0" smtClean="0"/>
              <a:t>Common in children </a:t>
            </a:r>
            <a:r>
              <a:rPr lang="en-US" b="1" dirty="0" smtClean="0"/>
              <a:t>older than 2 years of age</a:t>
            </a:r>
            <a:r>
              <a:rPr lang="en-US" dirty="0" smtClean="0"/>
              <a:t>, with age </a:t>
            </a:r>
            <a:r>
              <a:rPr lang="en-US" b="1" dirty="0" smtClean="0"/>
              <a:t>peak of 6 to 7 </a:t>
            </a:r>
            <a:r>
              <a:rPr lang="en-US" b="1" dirty="0" err="1" smtClean="0"/>
              <a:t>yrs</a:t>
            </a:r>
            <a:endParaRPr lang="en-US" b="1" dirty="0" smtClean="0"/>
          </a:p>
          <a:p>
            <a:pPr>
              <a:buNone/>
            </a:pPr>
            <a:endParaRPr lang="en-US" dirty="0" smtClean="0"/>
          </a:p>
          <a:p>
            <a:pPr>
              <a:buNone/>
            </a:pPr>
            <a:r>
              <a:rPr lang="en-US" dirty="0" smtClean="0"/>
              <a:t>Its an acute inflammatory disease commonly occurring after a </a:t>
            </a:r>
            <a:r>
              <a:rPr lang="en-US" b="1" dirty="0" smtClean="0"/>
              <a:t>streptococcal infection of the skin and the throat.</a:t>
            </a:r>
            <a:r>
              <a:rPr lang="en-US" dirty="0" smtClean="0"/>
              <a:t> </a:t>
            </a:r>
            <a:endParaRPr lang="en-US" dirty="0"/>
          </a:p>
        </p:txBody>
      </p:sp>
    </p:spTree>
    <p:extLst>
      <p:ext uri="{BB962C8B-B14F-4D97-AF65-F5344CB8AC3E}">
        <p14:creationId xmlns:p14="http://schemas.microsoft.com/office/powerpoint/2010/main" val="214596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AGN</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dirty="0" smtClean="0"/>
              <a:t>Infection with a </a:t>
            </a:r>
            <a:r>
              <a:rPr lang="en-US" b="1" dirty="0" smtClean="0"/>
              <a:t>beta A </a:t>
            </a:r>
            <a:r>
              <a:rPr lang="en-US" b="1" dirty="0" err="1" smtClean="0"/>
              <a:t>haemolytic</a:t>
            </a:r>
            <a:r>
              <a:rPr lang="en-US" b="1" dirty="0" smtClean="0"/>
              <a:t> streptococcal bacteria</a:t>
            </a:r>
            <a:r>
              <a:rPr lang="en-US" dirty="0" smtClean="0"/>
              <a:t> may initiate glomerulonephritis after </a:t>
            </a:r>
            <a:r>
              <a:rPr lang="en-US" b="1" dirty="0" smtClean="0"/>
              <a:t>10 to 14 days</a:t>
            </a:r>
            <a:r>
              <a:rPr lang="en-US" dirty="0" smtClean="0"/>
              <a:t>.  </a:t>
            </a:r>
            <a:r>
              <a:rPr lang="en-US" u="sng" dirty="0" smtClean="0"/>
              <a:t>Other predisposing factors include </a:t>
            </a:r>
            <a:r>
              <a:rPr lang="en-US" i="1" u="sng" dirty="0" smtClean="0"/>
              <a:t>impetigo(skin infection) , acute viral infections URT, mumps, </a:t>
            </a:r>
            <a:r>
              <a:rPr lang="en-US" i="1" u="sng" dirty="0" err="1" smtClean="0"/>
              <a:t>varicella</a:t>
            </a:r>
            <a:r>
              <a:rPr lang="en-US" i="1" u="sng" dirty="0" smtClean="0"/>
              <a:t> zoster virus, Epstein Bar </a:t>
            </a:r>
            <a:r>
              <a:rPr lang="en-US" i="1" u="sng" dirty="0" err="1" smtClean="0"/>
              <a:t>virus,hepatitis</a:t>
            </a:r>
            <a:r>
              <a:rPr lang="en-US" i="1" u="sng" dirty="0" smtClean="0"/>
              <a:t> B virus, HIV </a:t>
            </a:r>
            <a:r>
              <a:rPr lang="en-US" u="sng" dirty="0" smtClean="0"/>
              <a:t>etc</a:t>
            </a:r>
          </a:p>
          <a:p>
            <a:r>
              <a:rPr lang="en-US" dirty="0" smtClean="0"/>
              <a:t>Once the body gets infection, the bacteria releases a membrane like material into bloodstream which act as an antigen. The body produces antibodies that react against the antigen, forming </a:t>
            </a:r>
            <a:r>
              <a:rPr lang="en-US" b="1" dirty="0" smtClean="0"/>
              <a:t>an antigen-antibody complex.</a:t>
            </a:r>
            <a:r>
              <a:rPr lang="en-US" dirty="0" smtClean="0"/>
              <a:t> </a:t>
            </a:r>
            <a:endParaRPr lang="en-US" dirty="0"/>
          </a:p>
        </p:txBody>
      </p:sp>
    </p:spTree>
    <p:extLst>
      <p:ext uri="{BB962C8B-B14F-4D97-AF65-F5344CB8AC3E}">
        <p14:creationId xmlns:p14="http://schemas.microsoft.com/office/powerpoint/2010/main" val="319364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AGN</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The complex is deposited in </a:t>
            </a:r>
            <a:r>
              <a:rPr lang="en-US" dirty="0" err="1" smtClean="0"/>
              <a:t>glomerulus</a:t>
            </a:r>
            <a:r>
              <a:rPr lang="en-US" dirty="0" smtClean="0"/>
              <a:t> initiating </a:t>
            </a:r>
            <a:r>
              <a:rPr lang="en-US" b="1" dirty="0" smtClean="0"/>
              <a:t>an inflammatory response characterized by increased production of epithelial cells lining </a:t>
            </a:r>
            <a:r>
              <a:rPr lang="en-US" b="1" dirty="0" err="1" smtClean="0"/>
              <a:t>glomerulus</a:t>
            </a:r>
            <a:r>
              <a:rPr lang="en-US" b="1" dirty="0" smtClean="0"/>
              <a:t>, leukocyte infiltration and thickening of </a:t>
            </a:r>
            <a:r>
              <a:rPr lang="en-US" b="1" dirty="0" err="1" smtClean="0"/>
              <a:t>glomerular</a:t>
            </a:r>
            <a:r>
              <a:rPr lang="en-US" b="1" dirty="0" smtClean="0"/>
              <a:t> filtration membrane</a:t>
            </a:r>
            <a:r>
              <a:rPr lang="en-US" dirty="0" smtClean="0"/>
              <a:t>. This membrane forms scars hence </a:t>
            </a:r>
            <a:r>
              <a:rPr lang="en-US" u="sng" dirty="0" smtClean="0"/>
              <a:t>decreasing GFR</a:t>
            </a:r>
            <a:r>
              <a:rPr lang="en-US" dirty="0" smtClean="0"/>
              <a:t>.</a:t>
            </a:r>
          </a:p>
          <a:p>
            <a:pPr marL="0" indent="0">
              <a:buNone/>
            </a:pPr>
            <a:r>
              <a:rPr lang="en-US" b="1" dirty="0" smtClean="0"/>
              <a:t>SUMMARY;</a:t>
            </a:r>
          </a:p>
          <a:p>
            <a:pPr>
              <a:buNone/>
            </a:pPr>
            <a:r>
              <a:rPr lang="en-US" dirty="0" smtClean="0"/>
              <a:t>Its characterized by;</a:t>
            </a:r>
          </a:p>
          <a:p>
            <a:r>
              <a:rPr lang="en-US" dirty="0" smtClean="0"/>
              <a:t>Deposition of antibody-antigen complex into glomerulus</a:t>
            </a:r>
          </a:p>
          <a:p>
            <a:r>
              <a:rPr lang="en-US" dirty="0" smtClean="0"/>
              <a:t>Initiation of inflammatory response</a:t>
            </a:r>
          </a:p>
          <a:p>
            <a:r>
              <a:rPr lang="en-US" dirty="0" smtClean="0"/>
              <a:t>Thickening and scarring of glomerular membrane and narrowing of afferent vessel</a:t>
            </a:r>
          </a:p>
          <a:p>
            <a:r>
              <a:rPr lang="en-US" dirty="0" smtClean="0"/>
              <a:t>REDUCED GFR which leads to excessive accumulation of water and sodium</a:t>
            </a:r>
          </a:p>
          <a:p>
            <a:endParaRPr lang="en-US" dirty="0"/>
          </a:p>
        </p:txBody>
      </p:sp>
    </p:spTree>
    <p:extLst>
      <p:ext uri="{BB962C8B-B14F-4D97-AF65-F5344CB8AC3E}">
        <p14:creationId xmlns:p14="http://schemas.microsoft.com/office/powerpoint/2010/main" val="30869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a:xfrm>
            <a:off x="457200" y="1447800"/>
            <a:ext cx="8229600" cy="5181600"/>
          </a:xfrm>
        </p:spPr>
        <p:txBody>
          <a:bodyPr>
            <a:normAutofit fontScale="70000" lnSpcReduction="20000"/>
          </a:bodyPr>
          <a:lstStyle/>
          <a:p>
            <a:r>
              <a:rPr lang="en-US" dirty="0" smtClean="0"/>
              <a:t>Early signs are periorbital edema (puffiness of the face around the eyes) especially in the morning, anorexia and passage of tea </a:t>
            </a:r>
            <a:r>
              <a:rPr lang="en-US" dirty="0" err="1" smtClean="0"/>
              <a:t>coloured</a:t>
            </a:r>
            <a:r>
              <a:rPr lang="en-US" dirty="0" smtClean="0"/>
              <a:t> or cola </a:t>
            </a:r>
            <a:r>
              <a:rPr lang="en-US" dirty="0" err="1" smtClean="0"/>
              <a:t>cloured</a:t>
            </a:r>
            <a:r>
              <a:rPr lang="en-US" dirty="0" smtClean="0"/>
              <a:t> urine in small amounts (hematuria)</a:t>
            </a:r>
          </a:p>
          <a:p>
            <a:pPr lvl="1"/>
            <a:r>
              <a:rPr lang="en-US" dirty="0" err="1" smtClean="0"/>
              <a:t>Oedema</a:t>
            </a:r>
            <a:r>
              <a:rPr lang="en-US" dirty="0" smtClean="0"/>
              <a:t> is moderate spread to extremities and abdomen during the day</a:t>
            </a:r>
          </a:p>
          <a:p>
            <a:pPr lvl="1"/>
            <a:r>
              <a:rPr lang="en-US" dirty="0" smtClean="0"/>
              <a:t>Reduced urine output associated with raised BUN and serum creatinine</a:t>
            </a:r>
          </a:p>
          <a:p>
            <a:r>
              <a:rPr lang="en-US" dirty="0" smtClean="0"/>
              <a:t>The child is pale, irritable and lethargic. Older children may complain of headaches, dysuria and abdominal pain</a:t>
            </a:r>
          </a:p>
          <a:p>
            <a:r>
              <a:rPr lang="en-US" dirty="0" smtClean="0"/>
              <a:t>Blood pressure is usually moderately elevated except in acute phase</a:t>
            </a:r>
          </a:p>
          <a:p>
            <a:r>
              <a:rPr lang="en-US" dirty="0" smtClean="0"/>
              <a:t>The child may have seizures caused by hypertensive encephalopathy, pulmonary and circulatory congestion</a:t>
            </a:r>
          </a:p>
          <a:p>
            <a:r>
              <a:rPr lang="en-US" dirty="0" smtClean="0"/>
              <a:t>Mild to moderate proteinuria (</a:t>
            </a:r>
            <a:r>
              <a:rPr lang="en-US" u="sng" dirty="0" smtClean="0"/>
              <a:t>&lt;3g/day)</a:t>
            </a:r>
            <a:r>
              <a:rPr lang="en-US" dirty="0" smtClean="0"/>
              <a:t> is present</a:t>
            </a:r>
          </a:p>
          <a:p>
            <a:r>
              <a:rPr lang="en-US" dirty="0" smtClean="0"/>
              <a:t>Primarily they are moderate  </a:t>
            </a:r>
            <a:r>
              <a:rPr lang="en-US" b="1" u="sng" dirty="0" smtClean="0"/>
              <a:t>hematuria, </a:t>
            </a:r>
            <a:r>
              <a:rPr lang="en-US" b="1" u="sng" dirty="0" err="1" smtClean="0"/>
              <a:t>eodema</a:t>
            </a:r>
            <a:r>
              <a:rPr lang="en-US" b="1" u="sng" dirty="0" smtClean="0"/>
              <a:t>, Oliguria, azotemia</a:t>
            </a:r>
            <a:r>
              <a:rPr lang="en-US" u="sng" dirty="0" smtClean="0"/>
              <a:t>(high nitrogenous wastes and urea) </a:t>
            </a:r>
            <a:r>
              <a:rPr lang="en-US" b="1" u="sng" dirty="0" smtClean="0"/>
              <a:t>proteinuria</a:t>
            </a:r>
            <a:r>
              <a:rPr lang="en-US" u="sng" dirty="0" smtClean="0"/>
              <a:t> </a:t>
            </a:r>
            <a:r>
              <a:rPr lang="en-US" dirty="0" smtClean="0"/>
              <a:t>( mild to moderate)</a:t>
            </a:r>
          </a:p>
          <a:p>
            <a:pPr>
              <a:buNone/>
            </a:pPr>
            <a:r>
              <a:rPr lang="en-US" b="1" dirty="0" smtClean="0"/>
              <a:t>Prognosis; most children recover completely</a:t>
            </a:r>
            <a:endParaRPr lang="en-US" b="1" dirty="0"/>
          </a:p>
        </p:txBody>
      </p:sp>
    </p:spTree>
    <p:extLst>
      <p:ext uri="{BB962C8B-B14F-4D97-AF65-F5344CB8AC3E}">
        <p14:creationId xmlns:p14="http://schemas.microsoft.com/office/powerpoint/2010/main" val="111735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Investigations </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Urinalysis</a:t>
            </a:r>
            <a:r>
              <a:rPr lang="en-US" dirty="0" smtClean="0"/>
              <a:t> –RBC,WBC, </a:t>
            </a:r>
            <a:r>
              <a:rPr lang="en-US" dirty="0"/>
              <a:t>g</a:t>
            </a:r>
            <a:r>
              <a:rPr lang="en-US" dirty="0" smtClean="0"/>
              <a:t>ranular and hyaline </a:t>
            </a:r>
            <a:r>
              <a:rPr lang="en-US" dirty="0" err="1" smtClean="0"/>
              <a:t>casts,mild</a:t>
            </a:r>
            <a:r>
              <a:rPr lang="en-US" dirty="0" smtClean="0"/>
              <a:t> to moderate proteinuria</a:t>
            </a:r>
          </a:p>
          <a:p>
            <a:r>
              <a:rPr lang="en-US" dirty="0" smtClean="0"/>
              <a:t>On culture no bacteria</a:t>
            </a:r>
          </a:p>
          <a:p>
            <a:r>
              <a:rPr lang="en-US" b="1" dirty="0" smtClean="0"/>
              <a:t>Blood </a:t>
            </a:r>
          </a:p>
          <a:p>
            <a:r>
              <a:rPr lang="en-US" b="1" dirty="0" smtClean="0"/>
              <a:t>High blood urea nitrogen and creatinine (azotemia) </a:t>
            </a:r>
          </a:p>
          <a:p>
            <a:r>
              <a:rPr lang="en-US" b="1" dirty="0" smtClean="0"/>
              <a:t>Normal electrolytes</a:t>
            </a:r>
            <a:endParaRPr lang="en-US" dirty="0" smtClean="0"/>
          </a:p>
          <a:p>
            <a:r>
              <a:rPr lang="en-US" b="1" dirty="0" smtClean="0"/>
              <a:t>Throat and skin swab for culture for  streptococci</a:t>
            </a:r>
          </a:p>
          <a:p>
            <a:r>
              <a:rPr lang="en-US" b="1" dirty="0" smtClean="0"/>
              <a:t>Physical examination and chest x ray; </a:t>
            </a:r>
            <a:r>
              <a:rPr lang="en-US" i="1" u="sng" dirty="0" smtClean="0"/>
              <a:t>enlarged kidneys</a:t>
            </a:r>
            <a:r>
              <a:rPr lang="en-US" i="1" dirty="0" smtClean="0"/>
              <a:t>, edema, congested lungs</a:t>
            </a:r>
          </a:p>
          <a:p>
            <a:r>
              <a:rPr lang="en-US" b="1" dirty="0" smtClean="0"/>
              <a:t>Reduced serum complement level 3 (C3) </a:t>
            </a:r>
            <a:r>
              <a:rPr lang="en-US" dirty="0" smtClean="0"/>
              <a:t>in the first week</a:t>
            </a:r>
            <a:endParaRPr lang="en-US" dirty="0"/>
          </a:p>
        </p:txBody>
      </p:sp>
    </p:spTree>
    <p:extLst>
      <p:ext uri="{BB962C8B-B14F-4D97-AF65-F5344CB8AC3E}">
        <p14:creationId xmlns:p14="http://schemas.microsoft.com/office/powerpoint/2010/main" val="184896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Management </a:t>
            </a:r>
            <a:endParaRPr lang="en-US" dirty="0"/>
          </a:p>
        </p:txBody>
      </p:sp>
      <p:sp>
        <p:nvSpPr>
          <p:cNvPr id="3" name="Content Placeholder 2"/>
          <p:cNvSpPr>
            <a:spLocks noGrp="1"/>
          </p:cNvSpPr>
          <p:nvPr>
            <p:ph idx="1"/>
          </p:nvPr>
        </p:nvSpPr>
        <p:spPr>
          <a:xfrm>
            <a:off x="381000" y="1447800"/>
            <a:ext cx="8229600" cy="4953000"/>
          </a:xfrm>
        </p:spPr>
        <p:txBody>
          <a:bodyPr>
            <a:normAutofit fontScale="55000" lnSpcReduction="20000"/>
          </a:bodyPr>
          <a:lstStyle/>
          <a:p>
            <a:pPr marL="0" indent="0">
              <a:buNone/>
            </a:pPr>
            <a:r>
              <a:rPr lang="en-US" b="1" dirty="0" smtClean="0"/>
              <a:t>Pharmacological</a:t>
            </a:r>
            <a:r>
              <a:rPr lang="en-US" dirty="0" smtClean="0"/>
              <a:t>; depends on the cause,</a:t>
            </a:r>
          </a:p>
          <a:p>
            <a:pPr>
              <a:buNone/>
            </a:pPr>
            <a:r>
              <a:rPr lang="en-US" dirty="0" err="1" smtClean="0"/>
              <a:t>Streptococcocal</a:t>
            </a:r>
            <a:r>
              <a:rPr lang="en-US" dirty="0" smtClean="0"/>
              <a:t> infection-penicillin . They don’t alter the course of the disease but prevents transmission of </a:t>
            </a:r>
            <a:r>
              <a:rPr lang="en-US" dirty="0" err="1" smtClean="0"/>
              <a:t>nephritogenic</a:t>
            </a:r>
            <a:r>
              <a:rPr lang="en-US" dirty="0" smtClean="0"/>
              <a:t> streptococci to other members</a:t>
            </a:r>
          </a:p>
          <a:p>
            <a:pPr>
              <a:buNone/>
            </a:pPr>
            <a:r>
              <a:rPr lang="en-US" dirty="0" smtClean="0"/>
              <a:t>Other drugs include corticosteroids, diuretics</a:t>
            </a:r>
          </a:p>
          <a:p>
            <a:pPr>
              <a:buNone/>
            </a:pPr>
            <a:r>
              <a:rPr lang="en-US" b="1" dirty="0" smtClean="0"/>
              <a:t>Dietary</a:t>
            </a:r>
            <a:r>
              <a:rPr lang="en-US" dirty="0" smtClean="0"/>
              <a:t> –</a:t>
            </a:r>
          </a:p>
          <a:p>
            <a:r>
              <a:rPr lang="en-US" dirty="0" smtClean="0"/>
              <a:t>Sodium restriction incase of edema and HTN. Do not add salt on the table</a:t>
            </a:r>
          </a:p>
          <a:p>
            <a:r>
              <a:rPr lang="en-US" dirty="0" smtClean="0"/>
              <a:t>Protein restriction if azotemia is present</a:t>
            </a:r>
          </a:p>
          <a:p>
            <a:r>
              <a:rPr lang="en-US" dirty="0" smtClean="0"/>
              <a:t>Potassium during oliguria</a:t>
            </a:r>
          </a:p>
          <a:p>
            <a:pPr marL="0" indent="0">
              <a:buNone/>
            </a:pPr>
            <a:r>
              <a:rPr lang="en-US" b="1" dirty="0" smtClean="0"/>
              <a:t>Fluid balance</a:t>
            </a:r>
          </a:p>
          <a:p>
            <a:r>
              <a:rPr lang="en-US" dirty="0" smtClean="0"/>
              <a:t>Monitor input output</a:t>
            </a:r>
          </a:p>
          <a:p>
            <a:r>
              <a:rPr lang="en-US" dirty="0" smtClean="0"/>
              <a:t>Measure weight daily</a:t>
            </a:r>
          </a:p>
          <a:p>
            <a:r>
              <a:rPr lang="en-US" dirty="0" smtClean="0"/>
              <a:t>Restriction of IVFs if out put is &lt; than 2-3dl/24hr</a:t>
            </a:r>
          </a:p>
          <a:p>
            <a:pPr marL="0" indent="0">
              <a:buNone/>
            </a:pPr>
            <a:r>
              <a:rPr lang="en-US" b="1" dirty="0" smtClean="0"/>
              <a:t>HTN</a:t>
            </a:r>
          </a:p>
          <a:p>
            <a:r>
              <a:rPr lang="en-US" dirty="0" smtClean="0"/>
              <a:t>Measure BP after every 4 hrs. </a:t>
            </a:r>
          </a:p>
          <a:p>
            <a:r>
              <a:rPr lang="en-US" dirty="0" smtClean="0"/>
              <a:t>Administer loop diuretics </a:t>
            </a:r>
            <a:r>
              <a:rPr lang="en-US" dirty="0" err="1" smtClean="0"/>
              <a:t>e.g</a:t>
            </a:r>
            <a:r>
              <a:rPr lang="en-US" dirty="0" smtClean="0"/>
              <a:t> calcium channel blockers, ACE inhibitors</a:t>
            </a:r>
          </a:p>
          <a:p>
            <a:endParaRPr lang="en-US" dirty="0" smtClean="0"/>
          </a:p>
          <a:p>
            <a:pPr marL="0" indent="0">
              <a:buNone/>
            </a:pPr>
            <a:r>
              <a:rPr lang="en-US" dirty="0" smtClean="0"/>
              <a:t>Patient education-disease, investigations, homecare(diet, BP monitoring, signs of renal failure </a:t>
            </a:r>
            <a:r>
              <a:rPr lang="en-US" dirty="0" err="1" smtClean="0"/>
              <a:t>etc</a:t>
            </a:r>
            <a:r>
              <a:rPr lang="en-US" dirty="0" smtClean="0"/>
              <a:t>)</a:t>
            </a:r>
          </a:p>
          <a:p>
            <a:pPr>
              <a:buNone/>
            </a:pPr>
            <a:endParaRPr lang="en-US" dirty="0"/>
          </a:p>
        </p:txBody>
      </p:sp>
    </p:spTree>
    <p:extLst>
      <p:ext uri="{BB962C8B-B14F-4D97-AF65-F5344CB8AC3E}">
        <p14:creationId xmlns:p14="http://schemas.microsoft.com/office/powerpoint/2010/main" val="139644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a:t>
            </a:r>
            <a:endParaRPr lang="en-US" dirty="0"/>
          </a:p>
        </p:txBody>
      </p:sp>
      <p:sp>
        <p:nvSpPr>
          <p:cNvPr id="3" name="Content Placeholder 2"/>
          <p:cNvSpPr>
            <a:spLocks noGrp="1"/>
          </p:cNvSpPr>
          <p:nvPr>
            <p:ph idx="1"/>
          </p:nvPr>
        </p:nvSpPr>
        <p:spPr/>
        <p:txBody>
          <a:bodyPr/>
          <a:lstStyle/>
          <a:p>
            <a:r>
              <a:rPr lang="en-US" dirty="0" smtClean="0"/>
              <a:t>Hypertensive encephalopathy</a:t>
            </a:r>
          </a:p>
          <a:p>
            <a:r>
              <a:rPr lang="en-US" dirty="0" smtClean="0"/>
              <a:t>Heart failure</a:t>
            </a:r>
          </a:p>
          <a:p>
            <a:r>
              <a:rPr lang="en-US" dirty="0" smtClean="0"/>
              <a:t>Pulmonary edema</a:t>
            </a:r>
          </a:p>
          <a:p>
            <a:r>
              <a:rPr lang="en-US" dirty="0" smtClean="0"/>
              <a:t>Acute Renal failure</a:t>
            </a:r>
            <a:endParaRPr lang="en-US" dirty="0"/>
          </a:p>
        </p:txBody>
      </p:sp>
    </p:spTree>
    <p:extLst>
      <p:ext uri="{BB962C8B-B14F-4D97-AF65-F5344CB8AC3E}">
        <p14:creationId xmlns:p14="http://schemas.microsoft.com/office/powerpoint/2010/main" val="21134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Chronic </a:t>
            </a:r>
            <a:r>
              <a:rPr lang="en-US" b="1" dirty="0" err="1" smtClean="0"/>
              <a:t>glomerulonephritis</a:t>
            </a:r>
            <a:endParaRPr lang="en-US" b="1"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r>
              <a:rPr lang="en-US" dirty="0" smtClean="0"/>
              <a:t>Predisposing factors include;</a:t>
            </a:r>
          </a:p>
          <a:p>
            <a:pPr lvl="1"/>
            <a:r>
              <a:rPr lang="en-US" u="sng" dirty="0" smtClean="0"/>
              <a:t>Repeated </a:t>
            </a:r>
            <a:r>
              <a:rPr lang="en-US" b="1" u="sng" dirty="0" smtClean="0"/>
              <a:t>episodes of-acute </a:t>
            </a:r>
            <a:r>
              <a:rPr lang="en-US" b="1" u="sng" dirty="0" err="1" smtClean="0"/>
              <a:t>glomerulonephritis</a:t>
            </a:r>
            <a:r>
              <a:rPr lang="en-US" u="sng" dirty="0" smtClean="0"/>
              <a:t>, </a:t>
            </a:r>
            <a:r>
              <a:rPr lang="en-US" b="1" u="sng" dirty="0" smtClean="0"/>
              <a:t>hypertensive </a:t>
            </a:r>
            <a:r>
              <a:rPr lang="en-US" b="1" u="sng" dirty="0" err="1" smtClean="0"/>
              <a:t>nephrosclerosis</a:t>
            </a:r>
            <a:r>
              <a:rPr lang="en-US" b="1" u="sng" dirty="0" smtClean="0"/>
              <a:t> </a:t>
            </a:r>
            <a:r>
              <a:rPr lang="en-US" u="sng" dirty="0" smtClean="0"/>
              <a:t>( hardened renal vessels), </a:t>
            </a:r>
            <a:r>
              <a:rPr lang="en-US" b="1" u="sng" dirty="0" err="1" smtClean="0"/>
              <a:t>hyperlipidemia</a:t>
            </a:r>
            <a:r>
              <a:rPr lang="en-US" u="sng" dirty="0" smtClean="0"/>
              <a:t>, </a:t>
            </a:r>
            <a:r>
              <a:rPr lang="en-US" b="1" u="sng" dirty="0" err="1" smtClean="0"/>
              <a:t>glomerulosclelerosis</a:t>
            </a:r>
            <a:r>
              <a:rPr lang="en-US" b="1" u="sng" dirty="0" smtClean="0"/>
              <a:t>, </a:t>
            </a:r>
            <a:r>
              <a:rPr lang="en-US" b="1" u="sng" dirty="0" err="1" smtClean="0"/>
              <a:t>tubulointerstitial</a:t>
            </a:r>
            <a:r>
              <a:rPr lang="en-US" b="1" u="sng" dirty="0" smtClean="0"/>
              <a:t> injury</a:t>
            </a:r>
          </a:p>
          <a:p>
            <a:pPr lvl="1"/>
            <a:r>
              <a:rPr lang="en-US" b="1" dirty="0" smtClean="0"/>
              <a:t>Systemic conditions</a:t>
            </a:r>
            <a:r>
              <a:rPr lang="en-US" dirty="0" smtClean="0"/>
              <a:t>- lupus </a:t>
            </a:r>
            <a:r>
              <a:rPr lang="en-US" dirty="0" err="1" smtClean="0"/>
              <a:t>erythromatosus</a:t>
            </a:r>
            <a:r>
              <a:rPr lang="en-US" dirty="0" smtClean="0"/>
              <a:t>, </a:t>
            </a:r>
            <a:r>
              <a:rPr lang="en-US" dirty="0" err="1" smtClean="0"/>
              <a:t>goodpastures</a:t>
            </a:r>
            <a:r>
              <a:rPr lang="en-US" dirty="0" smtClean="0"/>
              <a:t> syndrome, diabetic </a:t>
            </a:r>
            <a:r>
              <a:rPr lang="en-US" dirty="0" err="1" smtClean="0"/>
              <a:t>glomerulosclelerosis</a:t>
            </a:r>
            <a:r>
              <a:rPr lang="en-US" dirty="0" smtClean="0"/>
              <a:t>, </a:t>
            </a:r>
            <a:r>
              <a:rPr lang="en-US" dirty="0" err="1" smtClean="0"/>
              <a:t>amylodosis</a:t>
            </a:r>
            <a:endParaRPr lang="en-US" dirty="0" smtClean="0"/>
          </a:p>
          <a:p>
            <a:pPr>
              <a:buNone/>
            </a:pPr>
            <a:r>
              <a:rPr lang="en-US" dirty="0" smtClean="0"/>
              <a:t>The above diseases either attacks the kidneys directly or form immune complexes that initiates chronic destruction of kidneys</a:t>
            </a:r>
          </a:p>
          <a:p>
            <a:r>
              <a:rPr lang="en-US" b="1" dirty="0" smtClean="0"/>
              <a:t>More common in adolescents</a:t>
            </a:r>
          </a:p>
          <a:p>
            <a:r>
              <a:rPr lang="en-US" b="1" dirty="0" smtClean="0"/>
              <a:t>Nephrotic syndrome </a:t>
            </a:r>
            <a:r>
              <a:rPr lang="en-US" dirty="0" smtClean="0"/>
              <a:t>often develops</a:t>
            </a:r>
          </a:p>
          <a:p>
            <a:r>
              <a:rPr lang="en-US" dirty="0" smtClean="0"/>
              <a:t>It manifest by HTN, edema, proteinuria, cardiac failure, </a:t>
            </a:r>
            <a:r>
              <a:rPr lang="en-US" dirty="0" err="1" smtClean="0"/>
              <a:t>dyspnoea</a:t>
            </a:r>
            <a:r>
              <a:rPr lang="en-US" dirty="0" smtClean="0"/>
              <a:t>, osteodystrophy and anemia</a:t>
            </a:r>
          </a:p>
          <a:p>
            <a:r>
              <a:rPr lang="en-US" dirty="0" smtClean="0"/>
              <a:t>Lab may show proteinuria, high BUN, creatinine, high potassium and phosphorus but reduced calcium levels. Others include metabolic acidosis</a:t>
            </a:r>
            <a:endParaRPr lang="en-US" dirty="0"/>
          </a:p>
        </p:txBody>
      </p:sp>
    </p:spTree>
    <p:extLst>
      <p:ext uri="{BB962C8B-B14F-4D97-AF65-F5344CB8AC3E}">
        <p14:creationId xmlns:p14="http://schemas.microsoft.com/office/powerpoint/2010/main" val="271036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Nephrotic</a:t>
            </a:r>
            <a:r>
              <a:rPr lang="en-US" dirty="0" smtClean="0"/>
              <a:t> syndrome</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None/>
            </a:pPr>
            <a:r>
              <a:rPr lang="en-US" dirty="0" smtClean="0"/>
              <a:t>It is a clinical syndrome </a:t>
            </a:r>
            <a:r>
              <a:rPr lang="en-US" dirty="0" err="1" smtClean="0"/>
              <a:t>characterised</a:t>
            </a:r>
            <a:r>
              <a:rPr lang="en-US" dirty="0" smtClean="0"/>
              <a:t> by ;</a:t>
            </a:r>
          </a:p>
          <a:p>
            <a:pPr lvl="1"/>
            <a:r>
              <a:rPr lang="en-US" b="1" dirty="0" smtClean="0"/>
              <a:t>Marked </a:t>
            </a:r>
            <a:r>
              <a:rPr lang="en-US" b="1" dirty="0" err="1" smtClean="0"/>
              <a:t>proteinuria</a:t>
            </a:r>
            <a:endParaRPr lang="en-US" b="1" dirty="0" smtClean="0"/>
          </a:p>
          <a:p>
            <a:pPr lvl="1"/>
            <a:r>
              <a:rPr lang="en-US" b="1" dirty="0" err="1" smtClean="0"/>
              <a:t>Hypoalbuminemia</a:t>
            </a:r>
            <a:r>
              <a:rPr lang="en-US" b="1" dirty="0" smtClean="0"/>
              <a:t> </a:t>
            </a:r>
          </a:p>
          <a:p>
            <a:pPr lvl="1"/>
            <a:r>
              <a:rPr lang="en-US" b="1" dirty="0" smtClean="0"/>
              <a:t>Edema (anasarca) </a:t>
            </a:r>
          </a:p>
          <a:p>
            <a:pPr lvl="1"/>
            <a:r>
              <a:rPr lang="en-US" b="1" dirty="0" smtClean="0"/>
              <a:t>Hyperlipidemia ( cholesterol and LDL)</a:t>
            </a:r>
          </a:p>
          <a:p>
            <a:r>
              <a:rPr lang="en-US" b="1" u="sng" dirty="0" smtClean="0"/>
              <a:t>The most common presentation of glomerular injury in children</a:t>
            </a:r>
          </a:p>
          <a:p>
            <a:r>
              <a:rPr lang="en-US" dirty="0" smtClean="0"/>
              <a:t>It is a manifestation of glomerular diseases that cause </a:t>
            </a:r>
            <a:r>
              <a:rPr lang="en-US" u="sng" dirty="0" smtClean="0"/>
              <a:t>increased glomerular permeability to plasma proteins</a:t>
            </a:r>
          </a:p>
          <a:p>
            <a:pPr>
              <a:buNone/>
            </a:pPr>
            <a:endParaRPr lang="en-US" dirty="0"/>
          </a:p>
        </p:txBody>
      </p:sp>
    </p:spTree>
    <p:extLst>
      <p:ext uri="{BB962C8B-B14F-4D97-AF65-F5344CB8AC3E}">
        <p14:creationId xmlns:p14="http://schemas.microsoft.com/office/powerpoint/2010/main" val="78186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75% cause is unknown</a:t>
            </a:r>
          </a:p>
          <a:p>
            <a:r>
              <a:rPr lang="en-US" dirty="0" err="1" smtClean="0"/>
              <a:t>Glomerulonephritis</a:t>
            </a:r>
            <a:r>
              <a:rPr lang="en-US" dirty="0" smtClean="0"/>
              <a:t> esp. membranous type</a:t>
            </a:r>
          </a:p>
          <a:p>
            <a:r>
              <a:rPr lang="en-US" dirty="0" smtClean="0"/>
              <a:t>Metabolic diseases- DM</a:t>
            </a:r>
          </a:p>
          <a:p>
            <a:r>
              <a:rPr lang="en-US" dirty="0" err="1" smtClean="0"/>
              <a:t>Collagenous</a:t>
            </a:r>
            <a:r>
              <a:rPr lang="en-US" dirty="0" smtClean="0"/>
              <a:t> vascular diseases-SLE, </a:t>
            </a:r>
            <a:r>
              <a:rPr lang="en-US" dirty="0" err="1" smtClean="0"/>
              <a:t>periarteritis</a:t>
            </a:r>
            <a:r>
              <a:rPr lang="en-US" dirty="0" smtClean="0"/>
              <a:t> </a:t>
            </a:r>
            <a:r>
              <a:rPr lang="en-US" dirty="0" err="1" smtClean="0"/>
              <a:t>nodosa</a:t>
            </a:r>
            <a:endParaRPr lang="en-US" dirty="0" smtClean="0"/>
          </a:p>
          <a:p>
            <a:r>
              <a:rPr lang="en-US" dirty="0" smtClean="0"/>
              <a:t>Circulatory disease-HF, SCD, renal vein </a:t>
            </a:r>
            <a:r>
              <a:rPr lang="en-US" dirty="0" err="1" smtClean="0"/>
              <a:t>thombosis</a:t>
            </a:r>
            <a:endParaRPr lang="en-US" dirty="0" smtClean="0"/>
          </a:p>
          <a:p>
            <a:r>
              <a:rPr lang="en-US" dirty="0" err="1" smtClean="0"/>
              <a:t>Nephrotoxins</a:t>
            </a:r>
            <a:r>
              <a:rPr lang="en-US" dirty="0" smtClean="0"/>
              <a:t> mercury gold </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Infections TB, enteritis</a:t>
            </a:r>
          </a:p>
          <a:p>
            <a:r>
              <a:rPr lang="en-US" dirty="0" smtClean="0"/>
              <a:t>Allergic reactions</a:t>
            </a:r>
          </a:p>
          <a:p>
            <a:r>
              <a:rPr lang="en-US" dirty="0" smtClean="0"/>
              <a:t>Heredity nephritis</a:t>
            </a:r>
          </a:p>
          <a:p>
            <a:r>
              <a:rPr lang="en-US" dirty="0" err="1" smtClean="0"/>
              <a:t>Neoplastic</a:t>
            </a:r>
            <a:r>
              <a:rPr lang="en-US" dirty="0" smtClean="0"/>
              <a:t> diseases- multiple myeloma</a:t>
            </a:r>
          </a:p>
          <a:p>
            <a:r>
              <a:rPr lang="en-US" dirty="0" err="1" smtClean="0"/>
              <a:t>Septicaemia</a:t>
            </a:r>
            <a:r>
              <a:rPr lang="en-US" dirty="0" smtClean="0"/>
              <a:t> </a:t>
            </a:r>
            <a:endParaRPr lang="en-US" dirty="0"/>
          </a:p>
        </p:txBody>
      </p:sp>
    </p:spTree>
    <p:extLst>
      <p:ext uri="{BB962C8B-B14F-4D97-AF65-F5344CB8AC3E}">
        <p14:creationId xmlns:p14="http://schemas.microsoft.com/office/powerpoint/2010/main" val="328614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a:t>
            </a:r>
            <a:endParaRPr lang="en-US"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dirty="0" smtClean="0"/>
              <a:t>GUT disorders; UTIs, </a:t>
            </a:r>
            <a:r>
              <a:rPr lang="en-US" dirty="0" err="1" smtClean="0"/>
              <a:t>vescoureteral</a:t>
            </a:r>
            <a:r>
              <a:rPr lang="en-US" dirty="0" smtClean="0"/>
              <a:t> reflux</a:t>
            </a:r>
          </a:p>
          <a:p>
            <a:pPr marL="457200" lvl="1" indent="0">
              <a:buNone/>
            </a:pPr>
            <a:r>
              <a:rPr lang="en-US" dirty="0" smtClean="0"/>
              <a:t>Glomerular disease</a:t>
            </a:r>
          </a:p>
          <a:p>
            <a:pPr lvl="2"/>
            <a:r>
              <a:rPr lang="en-US" dirty="0" smtClean="0"/>
              <a:t>Acute glomerulonephritis</a:t>
            </a:r>
          </a:p>
          <a:p>
            <a:pPr lvl="2"/>
            <a:r>
              <a:rPr lang="en-US" dirty="0" smtClean="0"/>
              <a:t>Chronic/ progressive glomerulonephritis</a:t>
            </a:r>
          </a:p>
          <a:p>
            <a:pPr lvl="2"/>
            <a:r>
              <a:rPr lang="en-US" dirty="0" smtClean="0"/>
              <a:t>Nephrotic syndrome</a:t>
            </a:r>
          </a:p>
          <a:p>
            <a:pPr marL="457200" lvl="1" indent="0">
              <a:buNone/>
            </a:pPr>
            <a:r>
              <a:rPr lang="en-US" dirty="0" smtClean="0"/>
              <a:t>Renal failure</a:t>
            </a:r>
          </a:p>
          <a:p>
            <a:pPr marL="457200" lvl="1" indent="0">
              <a:buNone/>
            </a:pPr>
            <a:r>
              <a:rPr lang="en-US" dirty="0" smtClean="0"/>
              <a:t>Congenital abnormalities </a:t>
            </a:r>
          </a:p>
          <a:p>
            <a:pPr lvl="2"/>
            <a:r>
              <a:rPr lang="en-US" dirty="0" smtClean="0"/>
              <a:t>polycystic </a:t>
            </a:r>
            <a:r>
              <a:rPr lang="en-US" dirty="0"/>
              <a:t>Kidneys </a:t>
            </a:r>
          </a:p>
          <a:p>
            <a:pPr lvl="2"/>
            <a:r>
              <a:rPr lang="en-US" dirty="0"/>
              <a:t>Undescended Testes </a:t>
            </a:r>
          </a:p>
          <a:p>
            <a:pPr lvl="2"/>
            <a:r>
              <a:rPr lang="en-US" dirty="0"/>
              <a:t>Ambiguous Genitalia </a:t>
            </a:r>
          </a:p>
          <a:p>
            <a:pPr lvl="2"/>
            <a:r>
              <a:rPr lang="en-US" dirty="0"/>
              <a:t>Hypospadias/</a:t>
            </a:r>
            <a:r>
              <a:rPr lang="en-US" dirty="0" err="1"/>
              <a:t>epispadias</a:t>
            </a:r>
            <a:r>
              <a:rPr lang="en-US" dirty="0"/>
              <a:t> </a:t>
            </a:r>
          </a:p>
          <a:p>
            <a:pPr lvl="2"/>
            <a:r>
              <a:rPr lang="en-US" dirty="0"/>
              <a:t>Phimosis/</a:t>
            </a:r>
            <a:r>
              <a:rPr lang="en-US" dirty="0" err="1"/>
              <a:t>paraphimosis</a:t>
            </a:r>
            <a:r>
              <a:rPr lang="en-US" dirty="0"/>
              <a:t> </a:t>
            </a:r>
          </a:p>
          <a:p>
            <a:pPr lvl="2"/>
            <a:r>
              <a:rPr lang="en-US" dirty="0"/>
              <a:t>Hydrocele </a:t>
            </a:r>
          </a:p>
          <a:p>
            <a:endParaRPr lang="en-US" dirty="0"/>
          </a:p>
        </p:txBody>
      </p:sp>
    </p:spTree>
    <p:extLst>
      <p:ext uri="{BB962C8B-B14F-4D97-AF65-F5344CB8AC3E}">
        <p14:creationId xmlns:p14="http://schemas.microsoft.com/office/powerpoint/2010/main" val="2449346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Damage occurs to glomerular capillary membrane, increasing its permeability to plasma proteins- majorly albumin. </a:t>
            </a:r>
          </a:p>
          <a:p>
            <a:r>
              <a:rPr lang="en-US" dirty="0" smtClean="0"/>
              <a:t>Proteins are lost through urine(proteinuria). Loss of albumin leads to hypoalbuminemia.</a:t>
            </a:r>
          </a:p>
          <a:p>
            <a:r>
              <a:rPr lang="en-US" dirty="0" smtClean="0"/>
              <a:t>Hypoalbuminemia results in decreased oncotic pressure hence fluid shift from vascular compartment into interstitial space(hypovolemia and generalized edema)</a:t>
            </a:r>
          </a:p>
          <a:p>
            <a:r>
              <a:rPr lang="en-US" dirty="0" smtClean="0"/>
              <a:t>Hypovolemia stimulates activation of renin angiotensin system, causing sodium retention with resultant edema. </a:t>
            </a:r>
          </a:p>
          <a:p>
            <a:r>
              <a:rPr lang="en-US" dirty="0" smtClean="0"/>
              <a:t>Loss of plasma proteins also stimulates synthesis of lipoproteins leading to hyperlipidemia</a:t>
            </a:r>
          </a:p>
          <a:p>
            <a:endParaRPr lang="en-US" dirty="0"/>
          </a:p>
        </p:txBody>
      </p:sp>
    </p:spTree>
    <p:extLst>
      <p:ext uri="{BB962C8B-B14F-4D97-AF65-F5344CB8AC3E}">
        <p14:creationId xmlns:p14="http://schemas.microsoft.com/office/powerpoint/2010/main" val="134227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 </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en-US" b="1" dirty="0" err="1" smtClean="0"/>
              <a:t>Oedema</a:t>
            </a:r>
            <a:r>
              <a:rPr lang="en-US" b="1" dirty="0" smtClean="0"/>
              <a:t> which results because of salt and water retention</a:t>
            </a:r>
          </a:p>
          <a:p>
            <a:r>
              <a:rPr lang="en-US" dirty="0" smtClean="0"/>
              <a:t>Soft pitting</a:t>
            </a:r>
          </a:p>
          <a:p>
            <a:r>
              <a:rPr lang="en-US" dirty="0" smtClean="0"/>
              <a:t>Commonly occurs around eyes(periorbital) which worse in the morning, independent areas (</a:t>
            </a:r>
            <a:r>
              <a:rPr lang="en-US" dirty="0" err="1" smtClean="0"/>
              <a:t>sacrum,ankles</a:t>
            </a:r>
            <a:r>
              <a:rPr lang="en-US" dirty="0" smtClean="0"/>
              <a:t>, and hands) and in the abdomen (ascites), swollen genitalia (labia/scrotum)</a:t>
            </a:r>
          </a:p>
          <a:p>
            <a:pPr marL="0" indent="0">
              <a:buNone/>
            </a:pPr>
            <a:r>
              <a:rPr lang="en-US" dirty="0" smtClean="0"/>
              <a:t>NB;</a:t>
            </a:r>
          </a:p>
          <a:p>
            <a:pPr lvl="1"/>
            <a:r>
              <a:rPr lang="en-US" dirty="0" smtClean="0"/>
              <a:t>The child begins to gain weight insidiously/slowly and parents may think the child is becoming healthy</a:t>
            </a:r>
          </a:p>
          <a:p>
            <a:pPr lvl="1"/>
            <a:r>
              <a:rPr lang="en-US" dirty="0" smtClean="0"/>
              <a:t>Edema in the intestines may cause </a:t>
            </a:r>
            <a:r>
              <a:rPr lang="en-US" dirty="0" err="1" smtClean="0"/>
              <a:t>diarrhoea</a:t>
            </a:r>
            <a:r>
              <a:rPr lang="en-US" dirty="0" smtClean="0"/>
              <a:t> and loss of appetite</a:t>
            </a:r>
          </a:p>
          <a:p>
            <a:pPr lvl="1"/>
            <a:r>
              <a:rPr lang="en-US" dirty="0" smtClean="0"/>
              <a:t>The volume of urine reduces, appears dark and frothy</a:t>
            </a:r>
          </a:p>
          <a:p>
            <a:pPr lvl="1"/>
            <a:r>
              <a:rPr lang="en-US" dirty="0" smtClean="0"/>
              <a:t>The child’s skin has tendency of break down coz of edema, he is </a:t>
            </a:r>
            <a:r>
              <a:rPr lang="en-US" dirty="0" err="1" smtClean="0"/>
              <a:t>suscptible</a:t>
            </a:r>
            <a:r>
              <a:rPr lang="en-US" dirty="0" smtClean="0"/>
              <a:t> </a:t>
            </a:r>
            <a:r>
              <a:rPr lang="en-US" dirty="0" err="1" smtClean="0"/>
              <a:t>tp</a:t>
            </a:r>
            <a:r>
              <a:rPr lang="en-US" dirty="0" smtClean="0"/>
              <a:t> </a:t>
            </a:r>
            <a:r>
              <a:rPr lang="en-US" dirty="0" err="1" smtClean="0"/>
              <a:t>pneumonia,cellulitis</a:t>
            </a:r>
            <a:r>
              <a:rPr lang="en-US" dirty="0" smtClean="0"/>
              <a:t>, sepsis, peritonitis</a:t>
            </a:r>
          </a:p>
          <a:p>
            <a:pPr>
              <a:buNone/>
            </a:pPr>
            <a:r>
              <a:rPr lang="en-US" b="1" dirty="0" err="1" smtClean="0"/>
              <a:t>Proteinuria</a:t>
            </a:r>
            <a:r>
              <a:rPr lang="en-US" b="1" dirty="0" smtClean="0"/>
              <a:t> predominantly albumin &gt;3.5g/day </a:t>
            </a:r>
            <a:r>
              <a:rPr lang="en-US" dirty="0" smtClean="0"/>
              <a:t>(</a:t>
            </a:r>
            <a:r>
              <a:rPr lang="en-US" b="1" dirty="0" smtClean="0"/>
              <a:t>hallmark of </a:t>
            </a:r>
            <a:r>
              <a:rPr lang="en-US" b="1" dirty="0" err="1" smtClean="0"/>
              <a:t>nephrotic</a:t>
            </a:r>
            <a:r>
              <a:rPr lang="en-US" b="1" dirty="0" smtClean="0"/>
              <a:t> syndrome). Urine may appear dark</a:t>
            </a:r>
            <a:endParaRPr lang="en-US" b="1" dirty="0"/>
          </a:p>
        </p:txBody>
      </p:sp>
    </p:spTree>
    <p:extLst>
      <p:ext uri="{BB962C8B-B14F-4D97-AF65-F5344CB8AC3E}">
        <p14:creationId xmlns:p14="http://schemas.microsoft.com/office/powerpoint/2010/main" val="10110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Diagnosis – </a:t>
            </a:r>
            <a:endParaRPr lang="en-US" b="1" dirty="0"/>
          </a:p>
        </p:txBody>
      </p:sp>
      <p:sp>
        <p:nvSpPr>
          <p:cNvPr id="3" name="Content Placeholder 2"/>
          <p:cNvSpPr>
            <a:spLocks noGrp="1"/>
          </p:cNvSpPr>
          <p:nvPr>
            <p:ph idx="1"/>
          </p:nvPr>
        </p:nvSpPr>
        <p:spPr/>
        <p:txBody>
          <a:bodyPr>
            <a:normAutofit/>
          </a:bodyPr>
          <a:lstStyle/>
          <a:p>
            <a:r>
              <a:rPr lang="en-US" dirty="0" smtClean="0"/>
              <a:t>Urinalysis- </a:t>
            </a:r>
            <a:r>
              <a:rPr lang="en-US" dirty="0" err="1" smtClean="0"/>
              <a:t>protenuria</a:t>
            </a:r>
            <a:r>
              <a:rPr lang="en-US" dirty="0" smtClean="0"/>
              <a:t>&gt; 3.5g/day, high WBC, granular and epithelial casts</a:t>
            </a:r>
          </a:p>
          <a:p>
            <a:r>
              <a:rPr lang="en-US" dirty="0" smtClean="0"/>
              <a:t>Protein </a:t>
            </a:r>
            <a:r>
              <a:rPr lang="en-US" dirty="0" err="1" smtClean="0"/>
              <a:t>eletrophoresis</a:t>
            </a:r>
            <a:r>
              <a:rPr lang="en-US" dirty="0" smtClean="0"/>
              <a:t>- identify specific protein</a:t>
            </a:r>
          </a:p>
          <a:p>
            <a:r>
              <a:rPr lang="en-US" dirty="0" smtClean="0"/>
              <a:t>Needle biopsy of the kidney</a:t>
            </a:r>
          </a:p>
          <a:p>
            <a:r>
              <a:rPr lang="en-US" dirty="0" smtClean="0"/>
              <a:t>Serum markers- to diagnose lupus</a:t>
            </a:r>
          </a:p>
          <a:p>
            <a:r>
              <a:rPr lang="en-US" dirty="0" smtClean="0"/>
              <a:t>Blood tests- low albumin, high cholesterol, phospholipids and triglycerides</a:t>
            </a:r>
          </a:p>
          <a:p>
            <a:endParaRPr lang="en-US" dirty="0"/>
          </a:p>
        </p:txBody>
      </p:sp>
    </p:spTree>
    <p:extLst>
      <p:ext uri="{BB962C8B-B14F-4D97-AF65-F5344CB8AC3E}">
        <p14:creationId xmlns:p14="http://schemas.microsoft.com/office/powerpoint/2010/main" val="111303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r>
              <a:rPr lang="en-US" b="1" dirty="0" smtClean="0"/>
              <a:t>Management </a:t>
            </a:r>
          </a:p>
        </p:txBody>
      </p:sp>
      <p:sp>
        <p:nvSpPr>
          <p:cNvPr id="3" name="Content Placeholder 2"/>
          <p:cNvSpPr>
            <a:spLocks noGrp="1"/>
          </p:cNvSpPr>
          <p:nvPr>
            <p:ph idx="1"/>
          </p:nvPr>
        </p:nvSpPr>
        <p:spPr/>
        <p:txBody>
          <a:bodyPr>
            <a:normAutofit fontScale="85000" lnSpcReduction="20000"/>
          </a:bodyPr>
          <a:lstStyle/>
          <a:p>
            <a:pPr>
              <a:buNone/>
            </a:pPr>
            <a:r>
              <a:rPr lang="en-US" b="1" dirty="0" smtClean="0"/>
              <a:t>Goal – preserve renal function and prevent complications</a:t>
            </a:r>
          </a:p>
          <a:p>
            <a:pPr>
              <a:buNone/>
            </a:pPr>
            <a:r>
              <a:rPr lang="en-US" b="1" dirty="0" smtClean="0"/>
              <a:t>Drugs –</a:t>
            </a:r>
            <a:r>
              <a:rPr lang="en-US" dirty="0" smtClean="0"/>
              <a:t> </a:t>
            </a:r>
          </a:p>
          <a:p>
            <a:pPr lvl="1"/>
            <a:r>
              <a:rPr lang="en-US" dirty="0" smtClean="0"/>
              <a:t>Loop diuretics and angiotensin converting enzyme inhibitors treat edema (</a:t>
            </a:r>
            <a:r>
              <a:rPr lang="en-US" dirty="0" err="1" smtClean="0"/>
              <a:t>lasix</a:t>
            </a:r>
            <a:r>
              <a:rPr lang="en-US" dirty="0" smtClean="0"/>
              <a:t> plus </a:t>
            </a:r>
            <a:r>
              <a:rPr lang="en-US" dirty="0" err="1" smtClean="0"/>
              <a:t>metalozone</a:t>
            </a:r>
            <a:r>
              <a:rPr lang="en-US" dirty="0" smtClean="0"/>
              <a:t>)</a:t>
            </a:r>
          </a:p>
          <a:p>
            <a:pPr lvl="1"/>
            <a:r>
              <a:rPr lang="en-US" dirty="0" smtClean="0"/>
              <a:t>Corticosteroids such as </a:t>
            </a:r>
            <a:r>
              <a:rPr lang="en-US" b="1" dirty="0" smtClean="0"/>
              <a:t>prednisone</a:t>
            </a:r>
            <a:r>
              <a:rPr lang="en-US" dirty="0" smtClean="0"/>
              <a:t> given till urine is free from protein and remains normal for 10 days to 2 weeks to prevent relapse of infection. </a:t>
            </a:r>
            <a:r>
              <a:rPr lang="en-US" dirty="0" err="1" smtClean="0"/>
              <a:t>Approx</a:t>
            </a:r>
            <a:r>
              <a:rPr lang="en-US" dirty="0" smtClean="0"/>
              <a:t> (3months)</a:t>
            </a:r>
          </a:p>
          <a:p>
            <a:pPr lvl="1"/>
            <a:r>
              <a:rPr lang="en-US" dirty="0" err="1" smtClean="0"/>
              <a:t>Immunosuppressants</a:t>
            </a:r>
            <a:r>
              <a:rPr lang="en-US" dirty="0" smtClean="0"/>
              <a:t> such as azathioprine, </a:t>
            </a:r>
            <a:r>
              <a:rPr lang="en-US" dirty="0" err="1" smtClean="0"/>
              <a:t>chloambucil</a:t>
            </a:r>
            <a:r>
              <a:rPr lang="en-US" dirty="0" smtClean="0"/>
              <a:t>, cyclophosphamide are recommended if relapse occurs after prednisone. Monitor WBC</a:t>
            </a:r>
          </a:p>
          <a:p>
            <a:pPr lvl="1"/>
            <a:r>
              <a:rPr lang="en-US" dirty="0" smtClean="0"/>
              <a:t>Plasma expanders may be used salt-poor human albumin for severe edema</a:t>
            </a:r>
          </a:p>
          <a:p>
            <a:pPr>
              <a:buNone/>
            </a:pPr>
            <a:endParaRPr lang="en-US" dirty="0"/>
          </a:p>
        </p:txBody>
      </p:sp>
    </p:spTree>
    <p:extLst>
      <p:ext uri="{BB962C8B-B14F-4D97-AF65-F5344CB8AC3E}">
        <p14:creationId xmlns:p14="http://schemas.microsoft.com/office/powerpoint/2010/main" val="425605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endParaRPr lang="en-US" dirty="0"/>
          </a:p>
        </p:txBody>
      </p:sp>
      <p:sp>
        <p:nvSpPr>
          <p:cNvPr id="3" name="Content Placeholder 2"/>
          <p:cNvSpPr>
            <a:spLocks noGrp="1"/>
          </p:cNvSpPr>
          <p:nvPr>
            <p:ph idx="1"/>
          </p:nvPr>
        </p:nvSpPr>
        <p:spPr>
          <a:xfrm>
            <a:off x="457200" y="1600201"/>
            <a:ext cx="8229600" cy="4876799"/>
          </a:xfrm>
        </p:spPr>
        <p:txBody>
          <a:bodyPr>
            <a:normAutofit lnSpcReduction="10000"/>
          </a:bodyPr>
          <a:lstStyle/>
          <a:p>
            <a:pPr>
              <a:buNone/>
            </a:pPr>
            <a:r>
              <a:rPr lang="en-US" b="1" dirty="0" smtClean="0"/>
              <a:t>Nutrition – </a:t>
            </a:r>
          </a:p>
          <a:p>
            <a:r>
              <a:rPr lang="en-US" dirty="0" smtClean="0"/>
              <a:t>Meals high in protein and carbohydrate, low salt and fat.</a:t>
            </a:r>
          </a:p>
          <a:p>
            <a:r>
              <a:rPr lang="en-US" dirty="0" smtClean="0"/>
              <a:t>Restrict fluid intake, maintain fluid chart,</a:t>
            </a:r>
          </a:p>
          <a:p>
            <a:r>
              <a:rPr lang="en-US" dirty="0" smtClean="0"/>
              <a:t>Daily weight to monitor weight gain</a:t>
            </a:r>
          </a:p>
          <a:p>
            <a:r>
              <a:rPr lang="en-US" dirty="0" smtClean="0"/>
              <a:t>Protein monitoring, </a:t>
            </a:r>
          </a:p>
          <a:p>
            <a:r>
              <a:rPr lang="en-US" dirty="0" smtClean="0"/>
              <a:t>Proper hygiene</a:t>
            </a:r>
          </a:p>
          <a:p>
            <a:r>
              <a:rPr lang="en-US" dirty="0" smtClean="0"/>
              <a:t>If no hyperkalemia include </a:t>
            </a:r>
            <a:r>
              <a:rPr lang="en-US" dirty="0" err="1" smtClean="0"/>
              <a:t>leberal</a:t>
            </a:r>
            <a:r>
              <a:rPr lang="en-US" dirty="0" smtClean="0"/>
              <a:t> potassium to enhance Na+/K+ pump</a:t>
            </a:r>
            <a:endParaRPr lang="en-US" dirty="0"/>
          </a:p>
        </p:txBody>
      </p:sp>
    </p:spTree>
    <p:extLst>
      <p:ext uri="{BB962C8B-B14F-4D97-AF65-F5344CB8AC3E}">
        <p14:creationId xmlns:p14="http://schemas.microsoft.com/office/powerpoint/2010/main" val="42946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Nurse patient in Fowlers position</a:t>
            </a:r>
          </a:p>
          <a:p>
            <a:r>
              <a:rPr lang="en-US" dirty="0" smtClean="0"/>
              <a:t>Administer medication, assess patient’s response and adverse reaction</a:t>
            </a:r>
          </a:p>
          <a:p>
            <a:r>
              <a:rPr lang="en-US" dirty="0" smtClean="0"/>
              <a:t>Monitor diet</a:t>
            </a:r>
          </a:p>
          <a:p>
            <a:r>
              <a:rPr lang="en-US" dirty="0" smtClean="0"/>
              <a:t>Check patient’s urine protein- frothy appearance</a:t>
            </a:r>
          </a:p>
          <a:p>
            <a:r>
              <a:rPr lang="en-US" dirty="0" smtClean="0"/>
              <a:t>Skin care- to combat edema and pressure areas; pressure reducing mattress, turning and moving.</a:t>
            </a:r>
          </a:p>
          <a:p>
            <a:r>
              <a:rPr lang="en-US" dirty="0" smtClean="0"/>
              <a:t>Encourage activity and exercises, provide anti embolism stockings </a:t>
            </a:r>
          </a:p>
          <a:p>
            <a:r>
              <a:rPr lang="en-US" dirty="0" smtClean="0"/>
              <a:t>Monitor input/output, weight, vital signs, abdominal girth, edema. TPR and BP monitoring 4hrly</a:t>
            </a:r>
          </a:p>
          <a:p>
            <a:r>
              <a:rPr lang="en-US" dirty="0" smtClean="0"/>
              <a:t>Family reassurance and support especially during acute phase</a:t>
            </a:r>
          </a:p>
          <a:p>
            <a:r>
              <a:rPr lang="en-US" dirty="0" smtClean="0"/>
              <a:t>Assist with diagnostic procedures</a:t>
            </a:r>
          </a:p>
          <a:p>
            <a:endParaRPr lang="en-US" dirty="0" smtClean="0"/>
          </a:p>
          <a:p>
            <a:endParaRPr lang="en-US" dirty="0"/>
          </a:p>
        </p:txBody>
      </p:sp>
    </p:spTree>
    <p:extLst>
      <p:ext uri="{BB962C8B-B14F-4D97-AF65-F5344CB8AC3E}">
        <p14:creationId xmlns:p14="http://schemas.microsoft.com/office/powerpoint/2010/main" val="111251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Font typeface="Wingdings" pitchFamily="2" charset="2"/>
              <a:buChar char="v"/>
            </a:pPr>
            <a:r>
              <a:rPr lang="en-US" dirty="0" smtClean="0"/>
              <a:t>Infection due to low immunity</a:t>
            </a:r>
          </a:p>
          <a:p>
            <a:pPr>
              <a:buFont typeface="Wingdings" pitchFamily="2" charset="2"/>
              <a:buChar char="v"/>
            </a:pPr>
            <a:r>
              <a:rPr lang="en-US" dirty="0" err="1" smtClean="0"/>
              <a:t>Thromboembolism</a:t>
            </a:r>
            <a:r>
              <a:rPr lang="en-US" dirty="0" smtClean="0"/>
              <a:t> </a:t>
            </a:r>
          </a:p>
          <a:p>
            <a:pPr>
              <a:buFont typeface="Wingdings" pitchFamily="2" charset="2"/>
              <a:buChar char="v"/>
            </a:pPr>
            <a:r>
              <a:rPr lang="en-US" dirty="0" smtClean="0"/>
              <a:t>Pulmonary emboli</a:t>
            </a:r>
          </a:p>
          <a:p>
            <a:pPr>
              <a:buFont typeface="Wingdings" pitchFamily="2" charset="2"/>
              <a:buChar char="v"/>
            </a:pPr>
            <a:r>
              <a:rPr lang="en-US" dirty="0" smtClean="0"/>
              <a:t>ARF due to </a:t>
            </a:r>
            <a:r>
              <a:rPr lang="en-US" dirty="0" err="1" smtClean="0"/>
              <a:t>hypovolemia</a:t>
            </a:r>
            <a:endParaRPr lang="en-US" dirty="0" smtClean="0"/>
          </a:p>
          <a:p>
            <a:pPr>
              <a:buFont typeface="Wingdings" pitchFamily="2" charset="2"/>
              <a:buChar char="v"/>
            </a:pPr>
            <a:r>
              <a:rPr lang="en-US" dirty="0" smtClean="0"/>
              <a:t>Accelerated atherosclerosis due to </a:t>
            </a:r>
            <a:r>
              <a:rPr lang="en-US" dirty="0" err="1" smtClean="0"/>
              <a:t>hyperlipidemia</a:t>
            </a:r>
            <a:endParaRPr lang="en-US" dirty="0"/>
          </a:p>
        </p:txBody>
      </p:sp>
    </p:spTree>
    <p:extLst>
      <p:ext uri="{BB962C8B-B14F-4D97-AF65-F5344CB8AC3E}">
        <p14:creationId xmlns:p14="http://schemas.microsoft.com/office/powerpoint/2010/main" val="7512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Renal Failure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Is the inability of the kidneys to excrete waste materials, concentrate urine and conserve electrolytes</a:t>
            </a:r>
          </a:p>
          <a:p>
            <a:r>
              <a:rPr lang="en-US" dirty="0" smtClean="0"/>
              <a:t>Can </a:t>
            </a:r>
            <a:r>
              <a:rPr lang="en-US" dirty="0"/>
              <a:t>be acute or chronic</a:t>
            </a:r>
          </a:p>
          <a:p>
            <a:r>
              <a:rPr lang="en-US" dirty="0"/>
              <a:t>Causes – reduced flow in kidney due to shock, MI, obstruction of urinary tract, medications – nephrotoxic, Glomerulonephritis, </a:t>
            </a:r>
          </a:p>
          <a:p>
            <a:r>
              <a:rPr lang="en-US" dirty="0"/>
              <a:t>Symptoms</a:t>
            </a:r>
          </a:p>
          <a:p>
            <a:r>
              <a:rPr lang="en-US" dirty="0"/>
              <a:t>Hemorrhage, fever, vomiting, abdominal pain, low or high urine output, edema i/o</a:t>
            </a:r>
          </a:p>
          <a:p>
            <a:r>
              <a:rPr lang="en-US" dirty="0"/>
              <a:t>Pale</a:t>
            </a:r>
          </a:p>
          <a:p>
            <a:r>
              <a:rPr lang="en-US" dirty="0"/>
              <a:t>Rx – IV fluids if due to shock, diuretics, electrolyte monitoring, BP. Chronic RF – diuretics, dialysis, kidney transplant, medication, anemia </a:t>
            </a:r>
            <a:r>
              <a:rPr lang="en-US" dirty="0" err="1"/>
              <a:t>Mx</a:t>
            </a:r>
            <a:r>
              <a:rPr lang="en-US" dirty="0"/>
              <a:t>, diet – restrict protein. Fluid and electrolyte balance</a:t>
            </a:r>
          </a:p>
          <a:p>
            <a:endParaRPr lang="en-US" dirty="0"/>
          </a:p>
        </p:txBody>
      </p:sp>
    </p:spTree>
    <p:extLst>
      <p:ext uri="{BB962C8B-B14F-4D97-AF65-F5344CB8AC3E}">
        <p14:creationId xmlns:p14="http://schemas.microsoft.com/office/powerpoint/2010/main" val="3874456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Acute renal failure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Occurs when the kidneys suddenly becomes unable to regulate the composition of urine as per intake</a:t>
            </a:r>
          </a:p>
          <a:p>
            <a:r>
              <a:rPr lang="en-US" dirty="0" smtClean="0"/>
              <a:t>It is not common in children</a:t>
            </a:r>
          </a:p>
          <a:p>
            <a:pPr marL="0" indent="0">
              <a:buNone/>
            </a:pPr>
            <a:r>
              <a:rPr lang="en-US" dirty="0" smtClean="0"/>
              <a:t>Causes</a:t>
            </a:r>
          </a:p>
          <a:p>
            <a:pPr>
              <a:buNone/>
            </a:pPr>
            <a:r>
              <a:rPr lang="en-US" dirty="0" smtClean="0"/>
              <a:t>Pre renal causes;</a:t>
            </a:r>
            <a:r>
              <a:rPr lang="en-US" b="1" dirty="0" smtClean="0"/>
              <a:t> </a:t>
            </a:r>
            <a:r>
              <a:rPr lang="en-US" dirty="0"/>
              <a:t>R</a:t>
            </a:r>
            <a:r>
              <a:rPr lang="en-US" dirty="0" smtClean="0"/>
              <a:t>educe renal blood flow. </a:t>
            </a:r>
          </a:p>
          <a:p>
            <a:pPr>
              <a:buNone/>
            </a:pPr>
            <a:r>
              <a:rPr lang="en-US" dirty="0" smtClean="0"/>
              <a:t>They are </a:t>
            </a:r>
            <a:r>
              <a:rPr lang="en-US" u="sng" dirty="0" smtClean="0"/>
              <a:t>the most common causes; they include</a:t>
            </a:r>
            <a:r>
              <a:rPr lang="en-US" dirty="0" smtClean="0"/>
              <a:t>, </a:t>
            </a:r>
            <a:r>
              <a:rPr lang="en-US" b="1" dirty="0" err="1" smtClean="0"/>
              <a:t>Hypovolaemia</a:t>
            </a:r>
            <a:r>
              <a:rPr lang="en-US" b="1" dirty="0" smtClean="0"/>
              <a:t> (most common)</a:t>
            </a:r>
            <a:r>
              <a:rPr lang="en-US" dirty="0" smtClean="0"/>
              <a:t> , </a:t>
            </a:r>
            <a:r>
              <a:rPr lang="en-US" b="1" dirty="0" smtClean="0"/>
              <a:t>Drugs</a:t>
            </a:r>
            <a:r>
              <a:rPr lang="en-US" dirty="0" smtClean="0"/>
              <a:t> (NSAID),</a:t>
            </a:r>
            <a:r>
              <a:rPr lang="en-US" b="1" dirty="0" smtClean="0"/>
              <a:t>Decreased cardiac outpu</a:t>
            </a:r>
            <a:r>
              <a:rPr lang="en-US" dirty="0" smtClean="0"/>
              <a:t>t,</a:t>
            </a:r>
            <a:r>
              <a:rPr lang="en-US" dirty="0"/>
              <a:t> </a:t>
            </a:r>
            <a:r>
              <a:rPr lang="en-US" b="1" dirty="0" smtClean="0"/>
              <a:t>Decreased vascular </a:t>
            </a:r>
            <a:r>
              <a:rPr lang="en-US" b="1" dirty="0" err="1" smtClean="0"/>
              <a:t>resistance,Vasodilatation</a:t>
            </a:r>
            <a:r>
              <a:rPr lang="en-US" b="1" dirty="0" smtClean="0"/>
              <a:t> (sepsis)and sepsis, renal artery obstruction, </a:t>
            </a:r>
            <a:r>
              <a:rPr lang="en-US" dirty="0" smtClean="0"/>
              <a:t>for example aneurysm and bilateral renal artery occlusion.</a:t>
            </a:r>
          </a:p>
          <a:p>
            <a:pPr>
              <a:buNone/>
            </a:pPr>
            <a:r>
              <a:rPr lang="en-US" b="1" dirty="0" smtClean="0"/>
              <a:t>Direct renal damage to the renal tissue </a:t>
            </a:r>
            <a:r>
              <a:rPr lang="en-US" dirty="0" smtClean="0"/>
              <a:t>(parenchyma) or </a:t>
            </a:r>
            <a:r>
              <a:rPr lang="en-US" b="1" dirty="0" smtClean="0"/>
              <a:t>changes that result in the malfunction of the nephrons</a:t>
            </a:r>
            <a:r>
              <a:rPr lang="en-US" dirty="0" smtClean="0"/>
              <a:t>. Examples include: </a:t>
            </a:r>
            <a:r>
              <a:rPr lang="en-US" b="1" dirty="0" smtClean="0"/>
              <a:t>Nephrotoxic substances</a:t>
            </a:r>
            <a:r>
              <a:rPr lang="en-US" dirty="0" smtClean="0"/>
              <a:t>, </a:t>
            </a:r>
            <a:r>
              <a:rPr lang="en-US" b="1" dirty="0" smtClean="0"/>
              <a:t>Acute tubular necrosis</a:t>
            </a:r>
            <a:r>
              <a:rPr lang="en-US" dirty="0" smtClean="0"/>
              <a:t>,</a:t>
            </a:r>
            <a:r>
              <a:rPr lang="en-US" dirty="0"/>
              <a:t> </a:t>
            </a:r>
            <a:r>
              <a:rPr lang="en-US" b="1" dirty="0" smtClean="0"/>
              <a:t>Glomerulonephritis, Acute pyelonephritis, Trauma</a:t>
            </a:r>
          </a:p>
          <a:p>
            <a:pPr>
              <a:buNone/>
            </a:pPr>
            <a:r>
              <a:rPr lang="en-US" dirty="0" smtClean="0"/>
              <a:t>Post renal; </a:t>
            </a:r>
            <a:r>
              <a:rPr lang="en-US" b="1" dirty="0" smtClean="0"/>
              <a:t>Mechanical obstruction of urinary outflow not common</a:t>
            </a:r>
            <a:endParaRPr lang="en-US" dirty="0" smtClean="0"/>
          </a:p>
          <a:p>
            <a:endParaRPr lang="en-US" dirty="0"/>
          </a:p>
        </p:txBody>
      </p:sp>
    </p:spTree>
    <p:extLst>
      <p:ext uri="{BB962C8B-B14F-4D97-AF65-F5344CB8AC3E}">
        <p14:creationId xmlns:p14="http://schemas.microsoft.com/office/powerpoint/2010/main" val="3863038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Hypovolaemia</a:t>
            </a:r>
            <a:r>
              <a:rPr lang="en-US" dirty="0" smtClean="0"/>
              <a:t> and decreased renal blood flow </a:t>
            </a:r>
            <a:r>
              <a:rPr lang="en-US" u="sng" dirty="0" smtClean="0"/>
              <a:t>stimulate renin release </a:t>
            </a:r>
            <a:r>
              <a:rPr lang="en-US" dirty="0" smtClean="0"/>
              <a:t>which activates the angiotensin-aldosterone system. This results in constriction of the peripheral arteries and the renal afferent arterioles.</a:t>
            </a:r>
          </a:p>
          <a:p>
            <a:pPr lvl="1"/>
            <a:r>
              <a:rPr lang="en-US" dirty="0" smtClean="0"/>
              <a:t>With decreased renal blood flow, there is </a:t>
            </a:r>
            <a:r>
              <a:rPr lang="en-US" b="1" dirty="0" smtClean="0"/>
              <a:t>decreased glomerular capillary pressure and glomerular filtrate rate,</a:t>
            </a:r>
            <a:r>
              <a:rPr lang="en-US" dirty="0" smtClean="0"/>
              <a:t> tubular dysfunction and oliguria</a:t>
            </a:r>
          </a:p>
          <a:p>
            <a:r>
              <a:rPr lang="en-US" u="sng" dirty="0" err="1" smtClean="0"/>
              <a:t>Ischaemia</a:t>
            </a:r>
            <a:r>
              <a:rPr lang="en-US" dirty="0" smtClean="0"/>
              <a:t> </a:t>
            </a:r>
            <a:r>
              <a:rPr lang="en-US" b="1" dirty="0" smtClean="0"/>
              <a:t>causes anoxia </a:t>
            </a:r>
            <a:r>
              <a:rPr lang="en-US" dirty="0" smtClean="0"/>
              <a:t>which leads to </a:t>
            </a:r>
            <a:r>
              <a:rPr lang="en-US" b="1" dirty="0" smtClean="0"/>
              <a:t>endothelial cell </a:t>
            </a:r>
            <a:r>
              <a:rPr lang="en-US" b="1" dirty="0" err="1" smtClean="0"/>
              <a:t>oedem</a:t>
            </a:r>
            <a:r>
              <a:rPr lang="en-US" dirty="0" err="1" smtClean="0"/>
              <a:t>a</a:t>
            </a:r>
            <a:r>
              <a:rPr lang="en-US" dirty="0" smtClean="0"/>
              <a:t>. Edema raises tissue pressure which results further depresses the GFR</a:t>
            </a:r>
          </a:p>
          <a:p>
            <a:pPr lvl="1"/>
            <a:r>
              <a:rPr lang="en-US" dirty="0" smtClean="0"/>
              <a:t>It also </a:t>
            </a:r>
            <a:r>
              <a:rPr lang="en-US" b="1" dirty="0" smtClean="0"/>
              <a:t>alters glomerular epithelial cells </a:t>
            </a:r>
            <a:r>
              <a:rPr lang="en-US" dirty="0" smtClean="0"/>
              <a:t>and decreases glomerular </a:t>
            </a:r>
            <a:r>
              <a:rPr lang="en-US" u="sng" dirty="0" smtClean="0"/>
              <a:t>capillary permeability</a:t>
            </a:r>
            <a:r>
              <a:rPr lang="en-US" dirty="0" smtClean="0"/>
              <a:t>. </a:t>
            </a:r>
            <a:endParaRPr lang="en-US" dirty="0"/>
          </a:p>
        </p:txBody>
      </p:sp>
    </p:spTree>
    <p:extLst>
      <p:ext uri="{BB962C8B-B14F-4D97-AF65-F5344CB8AC3E}">
        <p14:creationId xmlns:p14="http://schemas.microsoft.com/office/powerpoint/2010/main" val="122639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39762"/>
          </a:xfrm>
        </p:spPr>
        <p:txBody>
          <a:bodyPr>
            <a:normAutofit/>
          </a:bodyPr>
          <a:lstStyle/>
          <a:p>
            <a:r>
              <a:rPr lang="en-US" sz="2400" b="1" dirty="0" smtClean="0"/>
              <a:t>Variations in pediatric Anatomy and physiology of GUT</a:t>
            </a:r>
            <a:endParaRPr lang="en-US" sz="2400" dirty="0"/>
          </a:p>
        </p:txBody>
      </p:sp>
      <p:sp>
        <p:nvSpPr>
          <p:cNvPr id="3" name="Content Placeholder 2"/>
          <p:cNvSpPr>
            <a:spLocks noGrp="1"/>
          </p:cNvSpPr>
          <p:nvPr>
            <p:ph idx="1"/>
          </p:nvPr>
        </p:nvSpPr>
        <p:spPr>
          <a:xfrm>
            <a:off x="457200" y="1143000"/>
            <a:ext cx="8229600" cy="5486400"/>
          </a:xfrm>
        </p:spPr>
        <p:txBody>
          <a:bodyPr>
            <a:normAutofit fontScale="62500" lnSpcReduction="20000"/>
          </a:bodyPr>
          <a:lstStyle/>
          <a:p>
            <a:r>
              <a:rPr lang="en-US" dirty="0" smtClean="0"/>
              <a:t>Urinary </a:t>
            </a:r>
            <a:r>
              <a:rPr lang="en-US" dirty="0"/>
              <a:t>and reproductive organs are present at birth and their functions are immature</a:t>
            </a:r>
          </a:p>
          <a:p>
            <a:pPr marL="0" indent="0">
              <a:buNone/>
            </a:pPr>
            <a:r>
              <a:rPr lang="en-US" dirty="0"/>
              <a:t>Structural differences – </a:t>
            </a:r>
            <a:endParaRPr lang="en-US" dirty="0" smtClean="0"/>
          </a:p>
          <a:p>
            <a:r>
              <a:rPr lang="en-US" dirty="0" smtClean="0"/>
              <a:t>The </a:t>
            </a:r>
            <a:r>
              <a:rPr lang="en-US" dirty="0"/>
              <a:t>kidney is large compared to the abdomen size until adolescence. Due to the size, the kidney of a child are less protected from injury by ribs and fat padding compared to </a:t>
            </a:r>
            <a:r>
              <a:rPr lang="en-US" dirty="0" smtClean="0"/>
              <a:t>adult</a:t>
            </a:r>
          </a:p>
          <a:p>
            <a:r>
              <a:rPr lang="en-US" dirty="0" smtClean="0"/>
              <a:t>The </a:t>
            </a:r>
            <a:r>
              <a:rPr lang="en-US" dirty="0"/>
              <a:t>urethra is shorter in females putting them at higher risk of bacterial infection of the bladder. The female urethral opening and rectum are in close proximity in infants and child. The male urethra is shorter in children thus high risk of UTIs</a:t>
            </a:r>
          </a:p>
          <a:p>
            <a:r>
              <a:rPr lang="en-US" dirty="0"/>
              <a:t>Urinary concentration – blood flow through the kidney is slower in children than in adults and </a:t>
            </a:r>
            <a:r>
              <a:rPr lang="en-US" b="1" dirty="0"/>
              <a:t>kidneys are less able to concentrate urine putting them at higher risk of dehydration </a:t>
            </a:r>
            <a:r>
              <a:rPr lang="en-US" dirty="0"/>
              <a:t>when there is fluid loss. </a:t>
            </a:r>
            <a:endParaRPr lang="en-US" dirty="0" smtClean="0"/>
          </a:p>
          <a:p>
            <a:r>
              <a:rPr lang="en-US" dirty="0" smtClean="0"/>
              <a:t>Renal </a:t>
            </a:r>
            <a:r>
              <a:rPr lang="en-US" dirty="0"/>
              <a:t>system reaches functional maturity at 2 </a:t>
            </a:r>
            <a:r>
              <a:rPr lang="en-US" dirty="0" err="1" smtClean="0"/>
              <a:t>yrs</a:t>
            </a:r>
            <a:endParaRPr lang="en-US" dirty="0" smtClean="0"/>
          </a:p>
          <a:p>
            <a:r>
              <a:rPr lang="en-US" dirty="0"/>
              <a:t>Urine output – bladder capacity is about 30ml in newborns, increases to adult capacity – 270ml at 1yr. urine output in infant or child – 0.5-2ml/kg/hr. 1yr – 400-500ml/day, adult 800-1500ml/day(3-8times a day).</a:t>
            </a:r>
          </a:p>
          <a:p>
            <a:r>
              <a:rPr lang="en-US" dirty="0"/>
              <a:t>Reproductive organ maturity – are immature at birth. gonads mature at adolescence</a:t>
            </a:r>
          </a:p>
          <a:p>
            <a:endParaRPr lang="en-US" dirty="0"/>
          </a:p>
          <a:p>
            <a:endParaRPr lang="en-US" dirty="0"/>
          </a:p>
        </p:txBody>
      </p:sp>
    </p:spTree>
    <p:extLst>
      <p:ext uri="{BB962C8B-B14F-4D97-AF65-F5344CB8AC3E}">
        <p14:creationId xmlns:p14="http://schemas.microsoft.com/office/powerpoint/2010/main" val="147156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Clinical signs</a:t>
            </a:r>
            <a:endParaRPr lang="en-US" dirty="0"/>
          </a:p>
        </p:txBody>
      </p:sp>
      <p:sp>
        <p:nvSpPr>
          <p:cNvPr id="3" name="Content Placeholder 2"/>
          <p:cNvSpPr>
            <a:spLocks noGrp="1"/>
          </p:cNvSpPr>
          <p:nvPr>
            <p:ph idx="1"/>
          </p:nvPr>
        </p:nvSpPr>
        <p:spPr>
          <a:xfrm>
            <a:off x="457200" y="1219200"/>
            <a:ext cx="8229600" cy="5486400"/>
          </a:xfrm>
        </p:spPr>
        <p:txBody>
          <a:bodyPr>
            <a:normAutofit fontScale="62500" lnSpcReduction="20000"/>
          </a:bodyPr>
          <a:lstStyle/>
          <a:p>
            <a:r>
              <a:rPr lang="en-US" dirty="0" smtClean="0"/>
              <a:t>Prime manifestation is oliguria which is passage of &lt; 1ml/kg/</a:t>
            </a:r>
            <a:r>
              <a:rPr lang="en-US" dirty="0" err="1" smtClean="0"/>
              <a:t>hr</a:t>
            </a:r>
            <a:endParaRPr lang="en-US" dirty="0" smtClean="0"/>
          </a:p>
          <a:p>
            <a:r>
              <a:rPr lang="en-US" dirty="0" smtClean="0"/>
              <a:t>Others </a:t>
            </a:r>
            <a:r>
              <a:rPr lang="en-US" dirty="0" err="1" smtClean="0"/>
              <a:t>inlcude</a:t>
            </a:r>
            <a:r>
              <a:rPr lang="en-US" dirty="0" smtClean="0"/>
              <a:t> edema, </a:t>
            </a:r>
            <a:r>
              <a:rPr lang="en-US" dirty="0" err="1" smtClean="0"/>
              <a:t>drowsness</a:t>
            </a:r>
            <a:r>
              <a:rPr lang="en-US" dirty="0" smtClean="0"/>
              <a:t>, circulation congestion, hyperkalemia, hyponatremia, hypocalcemia and metabolic acidosis</a:t>
            </a:r>
          </a:p>
          <a:p>
            <a:pPr marL="0" indent="0">
              <a:buNone/>
            </a:pPr>
            <a:r>
              <a:rPr lang="en-US" b="1" dirty="0" err="1" smtClean="0"/>
              <a:t>Mnx</a:t>
            </a:r>
            <a:r>
              <a:rPr lang="en-US" b="1" dirty="0" smtClean="0"/>
              <a:t> </a:t>
            </a:r>
          </a:p>
          <a:p>
            <a:r>
              <a:rPr lang="en-US" dirty="0" smtClean="0"/>
              <a:t>Oliguria; </a:t>
            </a:r>
            <a:r>
              <a:rPr lang="en-US" dirty="0" err="1" smtClean="0"/>
              <a:t>adm</a:t>
            </a:r>
            <a:r>
              <a:rPr lang="en-US" dirty="0" smtClean="0"/>
              <a:t> mannitol or furosemide</a:t>
            </a:r>
          </a:p>
          <a:p>
            <a:r>
              <a:rPr lang="en-US" dirty="0" smtClean="0"/>
              <a:t>Fluid and calories; give food high in carbohydrates and fat but low in protein, potassium and sodium</a:t>
            </a:r>
          </a:p>
          <a:p>
            <a:r>
              <a:rPr lang="en-US" dirty="0" smtClean="0"/>
              <a:t>Accurate intake and output, body weight and electrolyte measurement</a:t>
            </a:r>
          </a:p>
          <a:p>
            <a:r>
              <a:rPr lang="en-US" dirty="0" smtClean="0"/>
              <a:t>To treat hyperkalemia (the most immediate threat to the child’s life in ARF)</a:t>
            </a:r>
          </a:p>
          <a:p>
            <a:pPr lvl="1"/>
            <a:r>
              <a:rPr lang="en-US" dirty="0" smtClean="0"/>
              <a:t>IV calcium gluconate 0.5ml/kg over 2 to 4 minutes, protects cardiac function</a:t>
            </a:r>
          </a:p>
          <a:p>
            <a:pPr lvl="1"/>
            <a:r>
              <a:rPr lang="en-US" dirty="0" smtClean="0"/>
              <a:t>IV Sodium bicarbonate, 2 to 3 </a:t>
            </a:r>
            <a:r>
              <a:rPr lang="en-US" dirty="0" err="1" smtClean="0"/>
              <a:t>mEq</a:t>
            </a:r>
            <a:r>
              <a:rPr lang="en-US" dirty="0" smtClean="0"/>
              <a:t>/kg over 30 to 60 minutes; elevate PH thus potassium moves into intracellular fluid</a:t>
            </a:r>
          </a:p>
          <a:p>
            <a:pPr lvl="1"/>
            <a:r>
              <a:rPr lang="en-US" dirty="0" smtClean="0"/>
              <a:t>IV Glucose 50%, and insulin 1unit/kg to accelerate glycogen synthesis causing potassium to move into cells</a:t>
            </a:r>
          </a:p>
          <a:p>
            <a:pPr lvl="1"/>
            <a:r>
              <a:rPr lang="en-US" dirty="0" smtClean="0"/>
              <a:t>Dialysis removes </a:t>
            </a:r>
            <a:r>
              <a:rPr lang="en-US" dirty="0" err="1" smtClean="0"/>
              <a:t>potasium</a:t>
            </a:r>
            <a:endParaRPr lang="en-US" dirty="0" smtClean="0"/>
          </a:p>
          <a:p>
            <a:r>
              <a:rPr lang="en-US" dirty="0" smtClean="0"/>
              <a:t>HTN</a:t>
            </a:r>
          </a:p>
          <a:p>
            <a:r>
              <a:rPr lang="en-US" dirty="0" smtClean="0"/>
              <a:t>Monitor HTN  4hrly, use drugs such labetalol, hydralazine</a:t>
            </a:r>
          </a:p>
          <a:p>
            <a:endParaRPr lang="en-US" dirty="0" smtClean="0"/>
          </a:p>
          <a:p>
            <a:endParaRPr lang="en-US" dirty="0"/>
          </a:p>
        </p:txBody>
      </p:sp>
    </p:spTree>
    <p:extLst>
      <p:ext uri="{BB962C8B-B14F-4D97-AF65-F5344CB8AC3E}">
        <p14:creationId xmlns:p14="http://schemas.microsoft.com/office/powerpoint/2010/main" val="563355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renal failure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kidney is unable to maintain its function till 50% of functional renal capacity is destroyed</a:t>
            </a:r>
          </a:p>
          <a:p>
            <a:r>
              <a:rPr lang="en-US" dirty="0" smtClean="0"/>
              <a:t>Begins when kidney cant maintain its functions in normal conditions, progresses slowly till uremia and eventually ESRD develops</a:t>
            </a:r>
          </a:p>
          <a:p>
            <a:r>
              <a:rPr lang="en-US" dirty="0" smtClean="0"/>
              <a:t>The commonest cause of CRF in </a:t>
            </a:r>
            <a:r>
              <a:rPr lang="en-US" b="1" dirty="0" smtClean="0"/>
              <a:t>under five </a:t>
            </a:r>
            <a:r>
              <a:rPr lang="en-US" dirty="0" smtClean="0"/>
              <a:t>is </a:t>
            </a:r>
            <a:r>
              <a:rPr lang="en-US" u="sng" dirty="0" smtClean="0"/>
              <a:t>congenital renal and urinary tract malformations </a:t>
            </a:r>
            <a:r>
              <a:rPr lang="en-US" dirty="0" smtClean="0"/>
              <a:t>(renal hypoplasia and obstructive </a:t>
            </a:r>
            <a:r>
              <a:rPr lang="en-US" dirty="0" err="1" smtClean="0"/>
              <a:t>uropathy</a:t>
            </a:r>
            <a:r>
              <a:rPr lang="en-US" dirty="0" smtClean="0"/>
              <a:t>)  and </a:t>
            </a:r>
            <a:r>
              <a:rPr lang="en-US" u="sng" dirty="0" smtClean="0"/>
              <a:t>vesicoureteral reflux</a:t>
            </a:r>
          </a:p>
          <a:p>
            <a:r>
              <a:rPr lang="en-US" u="sng" dirty="0" smtClean="0"/>
              <a:t>For </a:t>
            </a:r>
            <a:r>
              <a:rPr lang="en-US" b="1" u="sng" dirty="0" smtClean="0"/>
              <a:t>children 5 to 15 </a:t>
            </a:r>
            <a:r>
              <a:rPr lang="en-US" b="1" u="sng" dirty="0" err="1" smtClean="0"/>
              <a:t>yrs</a:t>
            </a:r>
            <a:r>
              <a:rPr lang="en-US" u="sng" dirty="0" smtClean="0"/>
              <a:t>, glomerular hereditary disease predominate majorly chronic </a:t>
            </a:r>
            <a:r>
              <a:rPr lang="en-US" u="sng" dirty="0" err="1" smtClean="0"/>
              <a:t>pyelonephritis,CGN</a:t>
            </a:r>
            <a:r>
              <a:rPr lang="en-US" u="sng" dirty="0" smtClean="0"/>
              <a:t>, </a:t>
            </a:r>
            <a:r>
              <a:rPr lang="en-US" u="sng" dirty="0" err="1" smtClean="0"/>
              <a:t>lupu</a:t>
            </a:r>
            <a:r>
              <a:rPr lang="en-US" u="sng" dirty="0" smtClean="0"/>
              <a:t> </a:t>
            </a:r>
            <a:r>
              <a:rPr lang="en-US" u="sng" dirty="0" err="1" smtClean="0"/>
              <a:t>erythromatosus</a:t>
            </a:r>
            <a:r>
              <a:rPr lang="en-US" u="sng" dirty="0" smtClean="0"/>
              <a:t>, </a:t>
            </a:r>
            <a:r>
              <a:rPr lang="en-US" u="sng" dirty="0" err="1" smtClean="0"/>
              <a:t>alport</a:t>
            </a:r>
            <a:r>
              <a:rPr lang="en-US" u="sng" dirty="0" smtClean="0"/>
              <a:t> </a:t>
            </a:r>
            <a:r>
              <a:rPr lang="en-US" u="sng" dirty="0" err="1" smtClean="0"/>
              <a:t>syndrome,polycystic</a:t>
            </a:r>
            <a:r>
              <a:rPr lang="en-US" u="sng" dirty="0" smtClean="0"/>
              <a:t> kidney</a:t>
            </a:r>
            <a:endParaRPr lang="en-US" u="sng" dirty="0"/>
          </a:p>
        </p:txBody>
      </p:sp>
    </p:spTree>
    <p:extLst>
      <p:ext uri="{BB962C8B-B14F-4D97-AF65-F5344CB8AC3E}">
        <p14:creationId xmlns:p14="http://schemas.microsoft.com/office/powerpoint/2010/main" val="256902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Common abnormalities of CRF </a:t>
            </a:r>
            <a:endParaRPr lang="en-US" dirty="0"/>
          </a:p>
        </p:txBody>
      </p:sp>
      <p:sp>
        <p:nvSpPr>
          <p:cNvPr id="3" name="Content Placeholder 2"/>
          <p:cNvSpPr>
            <a:spLocks noGrp="1"/>
          </p:cNvSpPr>
          <p:nvPr>
            <p:ph idx="1"/>
          </p:nvPr>
        </p:nvSpPr>
        <p:spPr>
          <a:xfrm>
            <a:off x="457200" y="1066800"/>
            <a:ext cx="8229600" cy="5562600"/>
          </a:xfrm>
        </p:spPr>
        <p:txBody>
          <a:bodyPr>
            <a:normAutofit fontScale="62500" lnSpcReduction="20000"/>
          </a:bodyPr>
          <a:lstStyle/>
          <a:p>
            <a:r>
              <a:rPr lang="en-US" b="1" dirty="0" smtClean="0"/>
              <a:t>Retention of waste products</a:t>
            </a:r>
            <a:r>
              <a:rPr lang="en-US" dirty="0" smtClean="0"/>
              <a:t>; </a:t>
            </a:r>
            <a:r>
              <a:rPr lang="en-US" dirty="0" err="1" smtClean="0"/>
              <a:t>esp</a:t>
            </a:r>
            <a:r>
              <a:rPr lang="en-US" dirty="0" smtClean="0"/>
              <a:t> creatinine</a:t>
            </a:r>
          </a:p>
          <a:p>
            <a:r>
              <a:rPr lang="en-US" b="1" dirty="0" smtClean="0"/>
              <a:t>Water and sodium retention </a:t>
            </a:r>
            <a:r>
              <a:rPr lang="en-US" dirty="0" smtClean="0"/>
              <a:t>due reduced GFR leading to edema and vascular congestion</a:t>
            </a:r>
          </a:p>
          <a:p>
            <a:r>
              <a:rPr lang="en-US" b="1" dirty="0" smtClean="0"/>
              <a:t>Hyperkalemia</a:t>
            </a:r>
            <a:r>
              <a:rPr lang="en-US" dirty="0" smtClean="0"/>
              <a:t> </a:t>
            </a:r>
            <a:r>
              <a:rPr lang="en-US" dirty="0" err="1" smtClean="0"/>
              <a:t>esp</a:t>
            </a:r>
            <a:r>
              <a:rPr lang="en-US" dirty="0" smtClean="0"/>
              <a:t> in ESRD</a:t>
            </a:r>
          </a:p>
          <a:p>
            <a:r>
              <a:rPr lang="en-US" b="1" dirty="0" smtClean="0"/>
              <a:t>Metabolic acidosis</a:t>
            </a:r>
          </a:p>
          <a:p>
            <a:r>
              <a:rPr lang="en-US" dirty="0" smtClean="0"/>
              <a:t>Reduced calcium and phosphorus leading to renal osteodystrophy, bone pain (</a:t>
            </a:r>
            <a:r>
              <a:rPr lang="en-US" b="1" dirty="0" smtClean="0"/>
              <a:t>bone demineralization</a:t>
            </a:r>
            <a:r>
              <a:rPr lang="en-US" dirty="0" smtClean="0"/>
              <a:t>) due to dissolution of alkaline salts to neutralize acidosis, reduced GFR which reduces excretion of phosphorus (elevated serum phosphate with reduced serum calcium), low calcium stimulate release of parathyroid hormone that increases reabsorption of calcium from bone, reduced synthesis of </a:t>
            </a:r>
            <a:r>
              <a:rPr lang="en-US" dirty="0" err="1" smtClean="0"/>
              <a:t>vit</a:t>
            </a:r>
            <a:r>
              <a:rPr lang="en-US" dirty="0" smtClean="0"/>
              <a:t> D</a:t>
            </a:r>
          </a:p>
          <a:p>
            <a:r>
              <a:rPr lang="en-US" b="1" dirty="0" smtClean="0"/>
              <a:t>Anemia</a:t>
            </a:r>
            <a:r>
              <a:rPr lang="en-US" dirty="0" smtClean="0"/>
              <a:t> due to short life span of RBC, impaired RBC production related to low erythropoietin, blood loss related to increased risk of bleeding, hyperparathyroidism, </a:t>
            </a:r>
            <a:r>
              <a:rPr lang="en-US" dirty="0" err="1" smtClean="0"/>
              <a:t>hypersplenism</a:t>
            </a:r>
            <a:r>
              <a:rPr lang="en-US" dirty="0" smtClean="0"/>
              <a:t> </a:t>
            </a:r>
            <a:r>
              <a:rPr lang="en-US" dirty="0" err="1" smtClean="0"/>
              <a:t>etc</a:t>
            </a:r>
            <a:endParaRPr lang="en-US" dirty="0" smtClean="0"/>
          </a:p>
          <a:p>
            <a:r>
              <a:rPr lang="en-US" b="1" dirty="0" smtClean="0"/>
              <a:t>Growth failure </a:t>
            </a:r>
            <a:r>
              <a:rPr lang="en-US" dirty="0" smtClean="0"/>
              <a:t>due to HTN, Mineral/vitamin deficiency, dietary restriction, poor appetite, renal osteodystrophy, tissue resistance to growth hormone, corticosteroid treatment </a:t>
            </a:r>
            <a:r>
              <a:rPr lang="en-US" dirty="0" err="1" smtClean="0"/>
              <a:t>etc</a:t>
            </a:r>
            <a:endParaRPr lang="en-US" dirty="0" smtClean="0"/>
          </a:p>
          <a:p>
            <a:r>
              <a:rPr lang="en-US" b="1" dirty="0" smtClean="0"/>
              <a:t>Children are more susceptible to infection; pneumonia, UTI, </a:t>
            </a:r>
            <a:r>
              <a:rPr lang="en-US" b="1" dirty="0" err="1" smtClean="0"/>
              <a:t>septicamia</a:t>
            </a:r>
            <a:endParaRPr lang="en-US" b="1" dirty="0" smtClean="0"/>
          </a:p>
          <a:p>
            <a:r>
              <a:rPr lang="en-US" b="1" dirty="0" smtClean="0"/>
              <a:t>Dental abnormalities</a:t>
            </a:r>
            <a:r>
              <a:rPr lang="en-US" dirty="0" smtClean="0"/>
              <a:t>; </a:t>
            </a:r>
            <a:r>
              <a:rPr lang="en-US" dirty="0" err="1" smtClean="0"/>
              <a:t>hypoplasis</a:t>
            </a:r>
            <a:r>
              <a:rPr lang="en-US" dirty="0" smtClean="0"/>
              <a:t>, </a:t>
            </a:r>
            <a:r>
              <a:rPr lang="en-US" dirty="0" err="1" smtClean="0"/>
              <a:t>disclolouration,malocclusion</a:t>
            </a:r>
            <a:endParaRPr lang="en-US" dirty="0"/>
          </a:p>
        </p:txBody>
      </p:sp>
    </p:spTree>
    <p:extLst>
      <p:ext uri="{BB962C8B-B14F-4D97-AF65-F5344CB8AC3E}">
        <p14:creationId xmlns:p14="http://schemas.microsoft.com/office/powerpoint/2010/main" val="2126625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09600"/>
          </a:xfrm>
        </p:spPr>
        <p:txBody>
          <a:bodyPr>
            <a:normAutofit fontScale="90000"/>
          </a:bodyPr>
          <a:lstStyle/>
          <a:p>
            <a:r>
              <a:rPr lang="en-US" dirty="0" smtClean="0"/>
              <a:t>Clinically </a:t>
            </a:r>
            <a:endParaRPr lang="en-US" dirty="0"/>
          </a:p>
        </p:txBody>
      </p:sp>
      <p:sp>
        <p:nvSpPr>
          <p:cNvPr id="3" name="Content Placeholder 2"/>
          <p:cNvSpPr>
            <a:spLocks noGrp="1"/>
          </p:cNvSpPr>
          <p:nvPr>
            <p:ph idx="1"/>
          </p:nvPr>
        </p:nvSpPr>
        <p:spPr>
          <a:xfrm>
            <a:off x="304800" y="845127"/>
            <a:ext cx="8610600" cy="6012873"/>
          </a:xfrm>
        </p:spPr>
        <p:txBody>
          <a:bodyPr>
            <a:normAutofit fontScale="85000" lnSpcReduction="20000"/>
          </a:bodyPr>
          <a:lstStyle/>
          <a:p>
            <a:r>
              <a:rPr lang="en-US" dirty="0" smtClean="0"/>
              <a:t>Initially, the child has increased fatigue on exertion hence reduced play, may be pale, has reduced growth and elevation of BP</a:t>
            </a:r>
          </a:p>
          <a:p>
            <a:r>
              <a:rPr lang="en-US" dirty="0" smtClean="0"/>
              <a:t>Later signs include</a:t>
            </a:r>
          </a:p>
          <a:p>
            <a:pPr lvl="1"/>
            <a:r>
              <a:rPr lang="en-US" dirty="0" smtClean="0"/>
              <a:t>Skin may develop a characteristic sallow muddy appearance due to anemia and deposition of </a:t>
            </a:r>
            <a:r>
              <a:rPr lang="en-US" dirty="0" err="1" smtClean="0"/>
              <a:t>urochrome</a:t>
            </a:r>
            <a:endParaRPr lang="en-US" dirty="0" smtClean="0"/>
          </a:p>
          <a:p>
            <a:pPr lvl="1"/>
            <a:r>
              <a:rPr lang="en-US" dirty="0" smtClean="0"/>
              <a:t>Headache, muscle cramps, nausea, weight loss, facial puffiness, growth retardation, bone/joint pain, dryness or itching skin</a:t>
            </a:r>
          </a:p>
          <a:p>
            <a:pPr lvl="1"/>
            <a:r>
              <a:rPr lang="en-US" dirty="0" smtClean="0"/>
              <a:t>Amenorrhea in adolescent girls</a:t>
            </a:r>
          </a:p>
          <a:p>
            <a:pPr lvl="1"/>
            <a:r>
              <a:rPr lang="en-US" dirty="0" smtClean="0"/>
              <a:t>Loss of appetite, nausea and vomiting</a:t>
            </a:r>
          </a:p>
          <a:p>
            <a:pPr lvl="1"/>
            <a:r>
              <a:rPr lang="en-US" dirty="0" smtClean="0"/>
              <a:t>Bleeding tenderness in bruises, bloody </a:t>
            </a:r>
            <a:r>
              <a:rPr lang="en-US" dirty="0" err="1" smtClean="0"/>
              <a:t>diarrhoea</a:t>
            </a:r>
            <a:r>
              <a:rPr lang="en-US" dirty="0" smtClean="0"/>
              <a:t>, bleeding from stomatitis, gums and lips</a:t>
            </a:r>
          </a:p>
          <a:p>
            <a:pPr lvl="1"/>
            <a:r>
              <a:rPr lang="en-US" dirty="0" smtClean="0"/>
              <a:t>Deposits of urea crystals on the skin (uremic frost), uremic breath</a:t>
            </a:r>
          </a:p>
          <a:p>
            <a:pPr lvl="1"/>
            <a:r>
              <a:rPr lang="en-US" dirty="0" smtClean="0"/>
              <a:t>Metabolic acidosis manifested by deep breathing</a:t>
            </a:r>
          </a:p>
          <a:p>
            <a:pPr lvl="1"/>
            <a:r>
              <a:rPr lang="en-US" dirty="0" smtClean="0"/>
              <a:t>Neurologic; confusion, coma, tremors, twitching seizures </a:t>
            </a:r>
            <a:endParaRPr lang="en-US" dirty="0"/>
          </a:p>
        </p:txBody>
      </p:sp>
    </p:spTree>
    <p:extLst>
      <p:ext uri="{BB962C8B-B14F-4D97-AF65-F5344CB8AC3E}">
        <p14:creationId xmlns:p14="http://schemas.microsoft.com/office/powerpoint/2010/main" val="498165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Management </a:t>
            </a:r>
            <a:endParaRPr lang="en-US" dirty="0"/>
          </a:p>
        </p:txBody>
      </p:sp>
      <p:sp>
        <p:nvSpPr>
          <p:cNvPr id="3" name="Content Placeholder 2"/>
          <p:cNvSpPr>
            <a:spLocks noGrp="1"/>
          </p:cNvSpPr>
          <p:nvPr>
            <p:ph idx="1"/>
          </p:nvPr>
        </p:nvSpPr>
        <p:spPr>
          <a:xfrm>
            <a:off x="304800" y="1219200"/>
            <a:ext cx="8229600" cy="5486400"/>
          </a:xfrm>
        </p:spPr>
        <p:txBody>
          <a:bodyPr>
            <a:normAutofit fontScale="70000" lnSpcReduction="20000"/>
          </a:bodyPr>
          <a:lstStyle/>
          <a:p>
            <a:r>
              <a:rPr lang="en-US" dirty="0" smtClean="0"/>
              <a:t>Allow unrestricted activity, let them set their own limit of rest</a:t>
            </a:r>
          </a:p>
          <a:p>
            <a:r>
              <a:rPr lang="en-US" dirty="0" smtClean="0"/>
              <a:t>Dietary </a:t>
            </a:r>
            <a:r>
              <a:rPr lang="en-US" dirty="0" err="1" smtClean="0"/>
              <a:t>mnx</a:t>
            </a:r>
            <a:endParaRPr lang="en-US" dirty="0" smtClean="0"/>
          </a:p>
          <a:p>
            <a:pPr lvl="1"/>
            <a:r>
              <a:rPr lang="en-US" dirty="0" smtClean="0"/>
              <a:t>Restrict phosphorus</a:t>
            </a:r>
          </a:p>
          <a:p>
            <a:pPr lvl="1"/>
            <a:r>
              <a:rPr lang="en-US" dirty="0" smtClean="0"/>
              <a:t>Increase protein and carbohydrates</a:t>
            </a:r>
          </a:p>
          <a:p>
            <a:pPr lvl="1"/>
            <a:r>
              <a:rPr lang="en-US" dirty="0" smtClean="0"/>
              <a:t>Restrict sodium and water only if there is edema or HTN</a:t>
            </a:r>
          </a:p>
          <a:p>
            <a:pPr lvl="1"/>
            <a:r>
              <a:rPr lang="en-US" dirty="0" smtClean="0"/>
              <a:t>Restrict potassium only if creatinine clearance is below 30 to 35ml/min, with oliguria or anuria</a:t>
            </a:r>
          </a:p>
          <a:p>
            <a:r>
              <a:rPr lang="en-US" dirty="0" smtClean="0"/>
              <a:t>Osteodystrophy; reduce dietary phosphorus (reduce protein and milk), </a:t>
            </a:r>
            <a:r>
              <a:rPr lang="en-US" dirty="0" err="1" smtClean="0"/>
              <a:t>adm</a:t>
            </a:r>
            <a:r>
              <a:rPr lang="en-US" dirty="0" smtClean="0"/>
              <a:t> phosphorus binding agent, provide calcium supplements, </a:t>
            </a:r>
            <a:r>
              <a:rPr lang="en-US" dirty="0" err="1" smtClean="0"/>
              <a:t>adm</a:t>
            </a:r>
            <a:r>
              <a:rPr lang="en-US" dirty="0" smtClean="0"/>
              <a:t> vitamin D</a:t>
            </a:r>
          </a:p>
          <a:p>
            <a:r>
              <a:rPr lang="en-US" dirty="0" smtClean="0"/>
              <a:t>Acidosis; reduce protein, </a:t>
            </a:r>
            <a:r>
              <a:rPr lang="en-US" dirty="0" err="1" smtClean="0"/>
              <a:t>adm</a:t>
            </a:r>
            <a:r>
              <a:rPr lang="en-US" dirty="0" smtClean="0"/>
              <a:t> alkalizing agents such as sodium bicarbonate</a:t>
            </a:r>
          </a:p>
          <a:p>
            <a:r>
              <a:rPr lang="en-US" dirty="0" smtClean="0"/>
              <a:t>Anemia; provide folic acid and iron. </a:t>
            </a:r>
            <a:r>
              <a:rPr lang="en-US" b="1" dirty="0" err="1" smtClean="0"/>
              <a:t>Hematinics</a:t>
            </a:r>
            <a:r>
              <a:rPr lang="en-US" b="1" dirty="0" smtClean="0"/>
              <a:t> are not usually effective</a:t>
            </a:r>
            <a:r>
              <a:rPr lang="en-US" dirty="0" smtClean="0"/>
              <a:t>. May also give recombinant human erythropoietin</a:t>
            </a:r>
          </a:p>
          <a:p>
            <a:r>
              <a:rPr lang="en-US" dirty="0" smtClean="0"/>
              <a:t>HTN; low sodium diet, fluid restriction, diuretics (thiazides and furosemide) if severe give beta blocker and vasodilator</a:t>
            </a:r>
          </a:p>
          <a:p>
            <a:r>
              <a:rPr lang="en-US" dirty="0" smtClean="0"/>
              <a:t>Growth failure; recombinant human growth factor, nutrition as per RDA</a:t>
            </a:r>
            <a:endParaRPr lang="en-US" dirty="0"/>
          </a:p>
        </p:txBody>
      </p:sp>
    </p:spTree>
    <p:extLst>
      <p:ext uri="{BB962C8B-B14F-4D97-AF65-F5344CB8AC3E}">
        <p14:creationId xmlns:p14="http://schemas.microsoft.com/office/powerpoint/2010/main" val="1763139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Phimosis and </a:t>
            </a:r>
            <a:r>
              <a:rPr lang="en-US" dirty="0" err="1" smtClean="0"/>
              <a:t>paraphimosis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Phimosis </a:t>
            </a:r>
            <a:r>
              <a:rPr lang="en-US" dirty="0"/>
              <a:t>- foreskin of the </a:t>
            </a:r>
            <a:r>
              <a:rPr lang="en-US" dirty="0" smtClean="0"/>
              <a:t>penis in narrow and  </a:t>
            </a:r>
            <a:r>
              <a:rPr lang="en-US" dirty="0"/>
              <a:t>cannot be </a:t>
            </a:r>
            <a:r>
              <a:rPr lang="en-US" dirty="0" smtClean="0"/>
              <a:t>retracted over glans</a:t>
            </a:r>
          </a:p>
          <a:p>
            <a:pPr lvl="1"/>
            <a:r>
              <a:rPr lang="en-US" dirty="0" smtClean="0"/>
              <a:t>Its normal in infants and young boys but disappears with growth</a:t>
            </a:r>
          </a:p>
          <a:p>
            <a:pPr lvl="1"/>
            <a:r>
              <a:rPr lang="en-US" dirty="0" smtClean="0"/>
              <a:t>It may obstruct urine flow leading to ballooning or even dribbling during voiding</a:t>
            </a:r>
          </a:p>
          <a:p>
            <a:pPr lvl="1"/>
            <a:r>
              <a:rPr lang="en-US" dirty="0" smtClean="0"/>
              <a:t>Fore skin may be infected (balanitis) which if severe surgery or circumcision may be required</a:t>
            </a:r>
          </a:p>
          <a:p>
            <a:r>
              <a:rPr lang="en-US" b="1" dirty="0" err="1" smtClean="0"/>
              <a:t>Paraphimosis</a:t>
            </a:r>
            <a:r>
              <a:rPr lang="en-US" b="1" dirty="0" smtClean="0"/>
              <a:t> </a:t>
            </a:r>
            <a:r>
              <a:rPr lang="en-US" b="1" dirty="0"/>
              <a:t>– </a:t>
            </a:r>
            <a:r>
              <a:rPr lang="en-US" dirty="0"/>
              <a:t>tight prepuce causes a constricting band behind the glans of the penis and obstructs </a:t>
            </a:r>
            <a:r>
              <a:rPr lang="en-US" dirty="0" smtClean="0"/>
              <a:t>the </a:t>
            </a:r>
            <a:r>
              <a:rPr lang="en-US" dirty="0"/>
              <a:t>organ and blood supply. </a:t>
            </a:r>
            <a:endParaRPr lang="en-US" dirty="0" smtClean="0"/>
          </a:p>
          <a:p>
            <a:pPr lvl="1"/>
            <a:r>
              <a:rPr lang="en-US" dirty="0" smtClean="0"/>
              <a:t>It’s a urologic emergency</a:t>
            </a:r>
          </a:p>
          <a:p>
            <a:pPr lvl="1"/>
            <a:r>
              <a:rPr lang="en-US" dirty="0" smtClean="0"/>
              <a:t>Managed </a:t>
            </a:r>
            <a:r>
              <a:rPr lang="en-US" dirty="0"/>
              <a:t>by circumcision. Characterized by pain, swollen penis, dysuria, irritation or bleeding</a:t>
            </a:r>
          </a:p>
          <a:p>
            <a:endParaRPr lang="en-US" dirty="0"/>
          </a:p>
        </p:txBody>
      </p:sp>
    </p:spTree>
    <p:extLst>
      <p:ext uri="{BB962C8B-B14F-4D97-AF65-F5344CB8AC3E}">
        <p14:creationId xmlns:p14="http://schemas.microsoft.com/office/powerpoint/2010/main" val="2868964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Phimosis and </a:t>
            </a:r>
            <a:r>
              <a:rPr lang="en-US" dirty="0" err="1" smtClean="0"/>
              <a:t>paraphimosis</a:t>
            </a:r>
            <a:r>
              <a:rPr lang="en-US" dirty="0" smtClean="0"/>
              <a:t> diagram</a:t>
            </a:r>
            <a:endParaRPr lang="en-US" dirty="0"/>
          </a:p>
        </p:txBody>
      </p:sp>
      <p:pic>
        <p:nvPicPr>
          <p:cNvPr id="4" name="Content Placeholder 3" descr="https://www.healthever.net/CMS/ArticleImages/Phimosis.jpg"/>
          <p:cNvPicPr>
            <a:picLocks noGrp="1"/>
          </p:cNvPicPr>
          <p:nvPr>
            <p:ph idx="1"/>
          </p:nvPr>
        </p:nvPicPr>
        <p:blipFill>
          <a:blip r:embed="rId2"/>
          <a:srcRect/>
          <a:stretch>
            <a:fillRect/>
          </a:stretch>
        </p:blipFill>
        <p:spPr bwMode="auto">
          <a:xfrm>
            <a:off x="1174750" y="1600200"/>
            <a:ext cx="6794500" cy="4161631"/>
          </a:xfrm>
          <a:prstGeom prst="rect">
            <a:avLst/>
          </a:prstGeom>
          <a:noFill/>
          <a:ln w="9525">
            <a:noFill/>
            <a:miter lim="800000"/>
            <a:headEnd/>
            <a:tailEnd/>
          </a:ln>
        </p:spPr>
      </p:pic>
    </p:spTree>
    <p:extLst>
      <p:ext uri="{BB962C8B-B14F-4D97-AF65-F5344CB8AC3E}">
        <p14:creationId xmlns:p14="http://schemas.microsoft.com/office/powerpoint/2010/main" val="3283447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Cryptorchidism </a:t>
            </a:r>
            <a:endParaRPr lang="en-US" dirty="0"/>
          </a:p>
        </p:txBody>
      </p:sp>
      <p:sp>
        <p:nvSpPr>
          <p:cNvPr id="3" name="Content Placeholder 2"/>
          <p:cNvSpPr>
            <a:spLocks noGrp="1"/>
          </p:cNvSpPr>
          <p:nvPr>
            <p:ph idx="1"/>
          </p:nvPr>
        </p:nvSpPr>
        <p:spPr/>
        <p:txBody>
          <a:bodyPr>
            <a:normAutofit lnSpcReduction="10000"/>
          </a:bodyPr>
          <a:lstStyle/>
          <a:p>
            <a:r>
              <a:rPr lang="en-US" dirty="0" smtClean="0"/>
              <a:t>Cryptorchidism </a:t>
            </a:r>
            <a:r>
              <a:rPr lang="en-US" dirty="0"/>
              <a:t>(undescended testicles) - One or both testicles do not </a:t>
            </a:r>
            <a:r>
              <a:rPr lang="en-US" dirty="0" smtClean="0"/>
              <a:t>descend normally through inguinal canal </a:t>
            </a:r>
            <a:r>
              <a:rPr lang="en-US" dirty="0"/>
              <a:t>into the scrotal sac. </a:t>
            </a:r>
            <a:endParaRPr lang="en-US" dirty="0" smtClean="0"/>
          </a:p>
          <a:p>
            <a:r>
              <a:rPr lang="en-US" dirty="0" smtClean="0"/>
              <a:t>It is common in preterm babies</a:t>
            </a:r>
          </a:p>
          <a:p>
            <a:r>
              <a:rPr lang="en-US" dirty="0" err="1" smtClean="0"/>
              <a:t>Anorchism</a:t>
            </a:r>
            <a:r>
              <a:rPr lang="en-US" dirty="0" smtClean="0"/>
              <a:t> is when there is no testes</a:t>
            </a:r>
          </a:p>
          <a:p>
            <a:r>
              <a:rPr lang="en-US" dirty="0" smtClean="0"/>
              <a:t>Its always accompanied by congenital hernias the testes is at risk of subsequent torsion</a:t>
            </a:r>
          </a:p>
          <a:p>
            <a:r>
              <a:rPr lang="en-US" dirty="0" smtClean="0"/>
              <a:t>Complications </a:t>
            </a:r>
            <a:r>
              <a:rPr lang="en-US" dirty="0"/>
              <a:t>are sterility and testicular cancer. Managed by surgery</a:t>
            </a:r>
          </a:p>
          <a:p>
            <a:endParaRPr lang="en-US" dirty="0"/>
          </a:p>
        </p:txBody>
      </p:sp>
    </p:spTree>
    <p:extLst>
      <p:ext uri="{BB962C8B-B14F-4D97-AF65-F5344CB8AC3E}">
        <p14:creationId xmlns:p14="http://schemas.microsoft.com/office/powerpoint/2010/main" val="847458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Cryptorchidism </a:t>
            </a:r>
            <a:endParaRPr lang="en-US" dirty="0"/>
          </a:p>
        </p:txBody>
      </p:sp>
      <p:pic>
        <p:nvPicPr>
          <p:cNvPr id="4" name="Content Placeholder 3" descr="http://www.profnatali.it/assets/img/gallery/criptorchidismo_a.jpg"/>
          <p:cNvPicPr>
            <a:picLocks noGrp="1"/>
          </p:cNvPicPr>
          <p:nvPr>
            <p:ph idx="1"/>
          </p:nvPr>
        </p:nvPicPr>
        <p:blipFill>
          <a:blip r:embed="rId2"/>
          <a:srcRect/>
          <a:stretch>
            <a:fillRect/>
          </a:stretch>
        </p:blipFill>
        <p:spPr bwMode="auto">
          <a:xfrm>
            <a:off x="152400" y="1352550"/>
            <a:ext cx="4762500" cy="4305300"/>
          </a:xfrm>
          <a:prstGeom prst="rect">
            <a:avLst/>
          </a:prstGeom>
          <a:noFill/>
          <a:ln w="9525">
            <a:noFill/>
            <a:miter lim="800000"/>
            <a:headEnd/>
            <a:tailEnd/>
          </a:ln>
        </p:spPr>
      </p:pic>
      <p:pic>
        <p:nvPicPr>
          <p:cNvPr id="5" name="Picture 4" descr="http://image.slidesharecdn.com/newbornassessmenthadi-130921062228-phpapp01/95/newborn-assessment-by-hadi-hospital-nicu-58-638.jpg?cb=1379744709"/>
          <p:cNvPicPr/>
          <p:nvPr/>
        </p:nvPicPr>
        <p:blipFill>
          <a:blip r:embed="rId3"/>
          <a:srcRect/>
          <a:stretch>
            <a:fillRect/>
          </a:stretch>
        </p:blipFill>
        <p:spPr bwMode="auto">
          <a:xfrm>
            <a:off x="4419600" y="1447800"/>
            <a:ext cx="4552315" cy="4190999"/>
          </a:xfrm>
          <a:prstGeom prst="rect">
            <a:avLst/>
          </a:prstGeom>
          <a:noFill/>
          <a:ln w="9525">
            <a:noFill/>
            <a:miter lim="800000"/>
            <a:headEnd/>
            <a:tailEnd/>
          </a:ln>
        </p:spPr>
      </p:pic>
    </p:spTree>
    <p:extLst>
      <p:ext uri="{BB962C8B-B14F-4D97-AF65-F5344CB8AC3E}">
        <p14:creationId xmlns:p14="http://schemas.microsoft.com/office/powerpoint/2010/main" val="1403873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Hydrocele and varicocele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Hydrocele is the presence of fluid </a:t>
            </a:r>
            <a:r>
              <a:rPr lang="en-US" dirty="0"/>
              <a:t>in the scrotal </a:t>
            </a:r>
            <a:r>
              <a:rPr lang="en-US" dirty="0" smtClean="0"/>
              <a:t>sac (</a:t>
            </a:r>
            <a:r>
              <a:rPr lang="en-US" dirty="0" err="1" smtClean="0"/>
              <a:t>processus</a:t>
            </a:r>
            <a:r>
              <a:rPr lang="en-US" dirty="0" smtClean="0"/>
              <a:t> vaginalis) </a:t>
            </a:r>
          </a:p>
          <a:p>
            <a:pPr lvl="1"/>
            <a:r>
              <a:rPr lang="en-US" dirty="0" smtClean="0"/>
              <a:t>Un like hernia, It may not be reducible and intraabdominal pressure  does not produce it</a:t>
            </a:r>
          </a:p>
          <a:p>
            <a:pPr lvl="1"/>
            <a:r>
              <a:rPr lang="en-US" dirty="0" smtClean="0"/>
              <a:t>Resolves </a:t>
            </a:r>
            <a:r>
              <a:rPr lang="en-US" dirty="0"/>
              <a:t>spontaneously by 1 </a:t>
            </a:r>
            <a:r>
              <a:rPr lang="en-US" dirty="0" err="1"/>
              <a:t>yr</a:t>
            </a:r>
            <a:r>
              <a:rPr lang="en-US" dirty="0"/>
              <a:t> of age. </a:t>
            </a:r>
            <a:endParaRPr lang="en-US" dirty="0" smtClean="0"/>
          </a:p>
          <a:p>
            <a:r>
              <a:rPr lang="en-US" dirty="0" smtClean="0"/>
              <a:t>Varicocele </a:t>
            </a:r>
            <a:r>
              <a:rPr lang="en-US" dirty="0"/>
              <a:t>– a venous varicosity along the </a:t>
            </a:r>
            <a:r>
              <a:rPr lang="en-US" dirty="0" smtClean="0"/>
              <a:t>spermatic cord </a:t>
            </a:r>
            <a:r>
              <a:rPr lang="en-US" dirty="0"/>
              <a:t>– </a:t>
            </a:r>
            <a:r>
              <a:rPr lang="en-US" b="1" dirty="0"/>
              <a:t>swelling in the scrotal </a:t>
            </a:r>
            <a:r>
              <a:rPr lang="en-US" b="1" dirty="0" smtClean="0"/>
              <a:t>sac</a:t>
            </a:r>
            <a:r>
              <a:rPr lang="en-US" dirty="0" smtClean="0"/>
              <a:t>. </a:t>
            </a:r>
          </a:p>
          <a:p>
            <a:pPr lvl="1"/>
            <a:r>
              <a:rPr lang="en-US" dirty="0" smtClean="0"/>
              <a:t>Complicates </a:t>
            </a:r>
            <a:r>
              <a:rPr lang="en-US" dirty="0"/>
              <a:t>to infertility. Presents as enlarged scrotum, decreases when lying, mass in scrotum, veins feel worm-like on palpation and some pain.</a:t>
            </a:r>
          </a:p>
          <a:p>
            <a:endParaRPr lang="en-US" dirty="0"/>
          </a:p>
        </p:txBody>
      </p:sp>
    </p:spTree>
    <p:extLst>
      <p:ext uri="{BB962C8B-B14F-4D97-AF65-F5344CB8AC3E}">
        <p14:creationId xmlns:p14="http://schemas.microsoft.com/office/powerpoint/2010/main" val="29986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signs and symptoms of urinary tract disorders in children </a:t>
            </a:r>
            <a:endParaRPr lang="en-US" dirty="0"/>
          </a:p>
        </p:txBody>
      </p:sp>
      <p:sp>
        <p:nvSpPr>
          <p:cNvPr id="3" name="Content Placeholder 2"/>
          <p:cNvSpPr>
            <a:spLocks noGrp="1"/>
          </p:cNvSpPr>
          <p:nvPr>
            <p:ph idx="1"/>
          </p:nvPr>
        </p:nvSpPr>
        <p:spPr/>
        <p:txBody>
          <a:bodyPr/>
          <a:lstStyle/>
          <a:p>
            <a:r>
              <a:rPr lang="en-US" dirty="0" smtClean="0"/>
              <a:t>Poor feeding, vomiting, failure to gain weight</a:t>
            </a:r>
          </a:p>
          <a:p>
            <a:r>
              <a:rPr lang="en-US" dirty="0" smtClean="0"/>
              <a:t>Frequent urination, screaming on urination, poor urinary stream, foul smelling urine, blood in urine, dehydration, excessive thirst, enlarged kidneys, frequent urination</a:t>
            </a:r>
          </a:p>
          <a:p>
            <a:r>
              <a:rPr lang="en-US" dirty="0" smtClean="0"/>
              <a:t>Persistent diaper rash, pallor, fever, seizures, abdominal/back pain, HTN, edema</a:t>
            </a:r>
            <a:endParaRPr lang="en-US" dirty="0"/>
          </a:p>
        </p:txBody>
      </p:sp>
    </p:spTree>
    <p:extLst>
      <p:ext uri="{BB962C8B-B14F-4D97-AF65-F5344CB8AC3E}">
        <p14:creationId xmlns:p14="http://schemas.microsoft.com/office/powerpoint/2010/main" val="1523817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Hypospadias; </a:t>
            </a:r>
            <a:r>
              <a:rPr lang="en-US" dirty="0" smtClean="0"/>
              <a:t>urethral opening is located below the glans penis or anywhere along the ventral (under) surface of the penile shaft,. Its accompanied by </a:t>
            </a:r>
            <a:r>
              <a:rPr lang="en-US" b="1" dirty="0" err="1" smtClean="0"/>
              <a:t>chordee</a:t>
            </a:r>
            <a:r>
              <a:rPr lang="en-US" dirty="0" smtClean="0"/>
              <a:t>(ventral curvature of the penis) with absence of fore skin ventrally </a:t>
            </a:r>
            <a:r>
              <a:rPr lang="en-US" dirty="0" smtClean="0"/>
              <a:t>giving </a:t>
            </a:r>
            <a:r>
              <a:rPr lang="en-US" dirty="0" smtClean="0"/>
              <a:t>the penis a hooded and crooked  like appearance</a:t>
            </a:r>
          </a:p>
          <a:p>
            <a:r>
              <a:rPr lang="en-US" b="1" dirty="0" err="1" smtClean="0"/>
              <a:t>Epispadia</a:t>
            </a:r>
            <a:r>
              <a:rPr lang="en-US" b="1" dirty="0" smtClean="0"/>
              <a:t>; </a:t>
            </a:r>
            <a:r>
              <a:rPr lang="en-US" dirty="0" smtClean="0"/>
              <a:t>opening of the urethra on the dorsum of the penis</a:t>
            </a:r>
          </a:p>
          <a:p>
            <a:r>
              <a:rPr lang="en-US" b="1" dirty="0" smtClean="0"/>
              <a:t>Bladder </a:t>
            </a:r>
            <a:r>
              <a:rPr lang="en-US" b="1" dirty="0" err="1" smtClean="0"/>
              <a:t>exstrophy</a:t>
            </a:r>
            <a:r>
              <a:rPr lang="en-US" b="1" dirty="0" smtClean="0"/>
              <a:t>; </a:t>
            </a:r>
            <a:r>
              <a:rPr lang="en-US" dirty="0" smtClean="0"/>
              <a:t>is the externalization of the bladder with no tubular formation and separation of the pelvic bone</a:t>
            </a:r>
          </a:p>
          <a:p>
            <a:r>
              <a:rPr lang="en-US" b="1" dirty="0" smtClean="0"/>
              <a:t>Polycystic </a:t>
            </a:r>
            <a:r>
              <a:rPr lang="en-US" b="1" dirty="0"/>
              <a:t>kidney disease</a:t>
            </a:r>
            <a:endParaRPr lang="en-US" dirty="0"/>
          </a:p>
          <a:p>
            <a:pPr lvl="1"/>
            <a:r>
              <a:rPr lang="en-US" dirty="0"/>
              <a:t>Fluid filled sacs that cause kidney to enlarge. Are genetic. Rx – </a:t>
            </a:r>
            <a:r>
              <a:rPr lang="en-US" dirty="0" err="1"/>
              <a:t>Mx</a:t>
            </a:r>
            <a:r>
              <a:rPr lang="en-US" dirty="0"/>
              <a:t> of symptoms, HBP, UTI, ESRD – dialysis and </a:t>
            </a:r>
            <a:r>
              <a:rPr lang="en-US" dirty="0" smtClean="0"/>
              <a:t>transplant</a:t>
            </a:r>
            <a:endParaRPr lang="en-US" dirty="0"/>
          </a:p>
        </p:txBody>
      </p:sp>
    </p:spTree>
    <p:extLst>
      <p:ext uri="{BB962C8B-B14F-4D97-AF65-F5344CB8AC3E}">
        <p14:creationId xmlns:p14="http://schemas.microsoft.com/office/powerpoint/2010/main" val="2429279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descr="https://s-media-cache-ak0.pinimg.com/736x/31/14/aa/3114aa012654e66851d7ea7077f4dd30.jpg"/>
          <p:cNvPicPr>
            <a:picLocks/>
          </p:cNvPicPr>
          <p:nvPr/>
        </p:nvPicPr>
        <p:blipFill>
          <a:blip r:embed="rId2">
            <a:extLst>
              <a:ext uri="{28A0092B-C50C-407E-A947-70E740481C1C}">
                <a14:useLocalDpi xmlns:a14="http://schemas.microsoft.com/office/drawing/2010/main" val="0"/>
              </a:ext>
            </a:extLst>
          </a:blip>
          <a:srcRect/>
          <a:stretch>
            <a:fillRect/>
          </a:stretch>
        </p:blipFill>
        <p:spPr>
          <a:xfrm>
            <a:off x="381000" y="34636"/>
            <a:ext cx="8382000" cy="6213764"/>
          </a:xfrm>
          <a:prstGeom prst="rect">
            <a:avLst/>
          </a:prstGeom>
        </p:spPr>
      </p:pic>
    </p:spTree>
    <p:extLst>
      <p:ext uri="{BB962C8B-B14F-4D97-AF65-F5344CB8AC3E}">
        <p14:creationId xmlns:p14="http://schemas.microsoft.com/office/powerpoint/2010/main" val="2619263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www.childrensurologyofva.com/images/dynamic/U99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76200"/>
            <a:ext cx="8839200" cy="6172200"/>
          </a:xfrm>
        </p:spPr>
      </p:pic>
    </p:spTree>
    <p:extLst>
      <p:ext uri="{BB962C8B-B14F-4D97-AF65-F5344CB8AC3E}">
        <p14:creationId xmlns:p14="http://schemas.microsoft.com/office/powerpoint/2010/main" val="325565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400" b="1" dirty="0" smtClean="0"/>
              <a:t>Nursing process overview for the child with a genitourinary disorder</a:t>
            </a:r>
            <a:endParaRPr lang="en-US" sz="2400" dirty="0"/>
          </a:p>
        </p:txBody>
      </p:sp>
      <p:sp>
        <p:nvSpPr>
          <p:cNvPr id="3" name="Content Placeholder 2"/>
          <p:cNvSpPr>
            <a:spLocks noGrp="1"/>
          </p:cNvSpPr>
          <p:nvPr>
            <p:ph idx="1"/>
          </p:nvPr>
        </p:nvSpPr>
        <p:spPr>
          <a:xfrm>
            <a:off x="457200" y="914400"/>
            <a:ext cx="8229600" cy="5791200"/>
          </a:xfrm>
        </p:spPr>
        <p:txBody>
          <a:bodyPr>
            <a:normAutofit fontScale="70000" lnSpcReduction="20000"/>
          </a:bodyPr>
          <a:lstStyle/>
          <a:p>
            <a:pPr marL="0" indent="0">
              <a:buNone/>
            </a:pPr>
            <a:r>
              <a:rPr lang="en-US" b="1" u="sng" dirty="0" smtClean="0"/>
              <a:t>Assessment</a:t>
            </a:r>
            <a:endParaRPr lang="en-US" b="1" dirty="0"/>
          </a:p>
          <a:p>
            <a:r>
              <a:rPr lang="en-US" b="1" i="1" dirty="0"/>
              <a:t>Health history</a:t>
            </a:r>
            <a:r>
              <a:rPr lang="en-US" b="1" dirty="0"/>
              <a:t> </a:t>
            </a:r>
            <a:r>
              <a:rPr lang="en-US" dirty="0"/>
              <a:t>–  history of present illness, family history, PMHX, birth history. On HPI, inquire on:</a:t>
            </a:r>
          </a:p>
          <a:p>
            <a:pPr lvl="1"/>
            <a:r>
              <a:rPr lang="en-US" dirty="0"/>
              <a:t>Burning sensation when passing urine, changes in voiding patterns, foul urine, </a:t>
            </a:r>
            <a:r>
              <a:rPr lang="en-US" dirty="0" smtClean="0"/>
              <a:t>vaginal or </a:t>
            </a:r>
            <a:r>
              <a:rPr lang="en-US" dirty="0"/>
              <a:t>urethral discharge, genital pain or discomfort, blood in urine, edema, mass in groin, scrotum or abdomen, flank or abdominal pain, cramps, poor growth and weight gain, fever, trauma. TAKE HX OF TOILETING HABITS</a:t>
            </a:r>
          </a:p>
          <a:p>
            <a:r>
              <a:rPr lang="en-US" b="1" i="1" dirty="0"/>
              <a:t>Physical examination</a:t>
            </a:r>
            <a:endParaRPr lang="en-US" b="1" dirty="0"/>
          </a:p>
          <a:p>
            <a:pPr lvl="1"/>
            <a:r>
              <a:rPr lang="en-US" b="1" dirty="0"/>
              <a:t>Inspection</a:t>
            </a:r>
            <a:r>
              <a:rPr lang="en-US" dirty="0"/>
              <a:t> – general appearance, growth retardation and weight gain, edema(general, periorbital), pallor, lethargy, confusion. Inspect external genitalia for rash, constant urine dribble, displaced urethral opening, reddened urethral opening and discharge. Females – vaginal irritation, male – scrotal enlargement and </a:t>
            </a:r>
            <a:r>
              <a:rPr lang="en-US" dirty="0" err="1"/>
              <a:t>colouration</a:t>
            </a:r>
            <a:r>
              <a:rPr lang="en-US" dirty="0"/>
              <a:t>. Abdominal distention</a:t>
            </a:r>
          </a:p>
          <a:p>
            <a:pPr lvl="1"/>
            <a:r>
              <a:rPr lang="en-US" b="1" dirty="0"/>
              <a:t>Auscultation </a:t>
            </a:r>
            <a:r>
              <a:rPr lang="en-US" dirty="0"/>
              <a:t>– heart sounds- murmur, heart rat, BP with appropriate cuff,  auscultate lungs if has edema</a:t>
            </a:r>
          </a:p>
          <a:p>
            <a:pPr lvl="1"/>
            <a:r>
              <a:rPr lang="en-US" b="1" dirty="0"/>
              <a:t>Percussion </a:t>
            </a:r>
            <a:r>
              <a:rPr lang="en-US" dirty="0"/>
              <a:t>– dullness above pubis symphysis shows full bladder</a:t>
            </a:r>
          </a:p>
          <a:p>
            <a:pPr lvl="1"/>
            <a:r>
              <a:rPr lang="en-US" b="1" dirty="0"/>
              <a:t>Palpation </a:t>
            </a:r>
            <a:r>
              <a:rPr lang="en-US" dirty="0"/>
              <a:t>– palpable kidneys indicate enlargement or mass, abdominal mass, distended bladder. Palpate scrotum for descended testicles, masses, retractable foreskin</a:t>
            </a:r>
          </a:p>
          <a:p>
            <a:endParaRPr lang="en-US" dirty="0"/>
          </a:p>
        </p:txBody>
      </p:sp>
    </p:spTree>
    <p:extLst>
      <p:ext uri="{BB962C8B-B14F-4D97-AF65-F5344CB8AC3E}">
        <p14:creationId xmlns:p14="http://schemas.microsoft.com/office/powerpoint/2010/main" val="90351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Nursing process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562600"/>
          </a:xfrm>
        </p:spPr>
        <p:txBody>
          <a:bodyPr>
            <a:normAutofit fontScale="55000" lnSpcReduction="20000"/>
          </a:bodyPr>
          <a:lstStyle/>
          <a:p>
            <a:r>
              <a:rPr lang="en-US" b="1" i="1" dirty="0"/>
              <a:t>Laboratory and diagnostic testing</a:t>
            </a:r>
            <a:endParaRPr lang="en-US" b="1" dirty="0"/>
          </a:p>
          <a:p>
            <a:pPr lvl="1"/>
            <a:r>
              <a:rPr lang="en-US" dirty="0"/>
              <a:t>Complete blood count – infections</a:t>
            </a:r>
          </a:p>
          <a:p>
            <a:pPr lvl="1"/>
            <a:r>
              <a:rPr lang="en-US" dirty="0"/>
              <a:t>Blood urea nitrogen(BUN) – </a:t>
            </a:r>
          </a:p>
          <a:p>
            <a:pPr lvl="1"/>
            <a:r>
              <a:rPr lang="en-US" dirty="0"/>
              <a:t>Creatinine – diagnose impaired renal function</a:t>
            </a:r>
          </a:p>
          <a:p>
            <a:pPr lvl="1"/>
            <a:r>
              <a:rPr lang="en-US" dirty="0"/>
              <a:t>Electrolytes – K, ca, Phosphorus</a:t>
            </a:r>
          </a:p>
          <a:p>
            <a:pPr lvl="1"/>
            <a:r>
              <a:rPr lang="en-US" dirty="0"/>
              <a:t>Urinalysis – color, </a:t>
            </a:r>
            <a:r>
              <a:rPr lang="en-US" dirty="0" err="1"/>
              <a:t>ph</a:t>
            </a:r>
            <a:r>
              <a:rPr lang="en-US" dirty="0"/>
              <a:t>, glucose, protein, blood cells</a:t>
            </a:r>
          </a:p>
          <a:p>
            <a:pPr lvl="1"/>
            <a:r>
              <a:rPr lang="en-US" dirty="0"/>
              <a:t>Cystoscopy – endoscopic visualization of urethra and bladder</a:t>
            </a:r>
          </a:p>
          <a:p>
            <a:pPr lvl="1"/>
            <a:r>
              <a:rPr lang="en-US" dirty="0"/>
              <a:t>Urine culture and sensitivity</a:t>
            </a:r>
          </a:p>
          <a:p>
            <a:pPr lvl="1"/>
            <a:r>
              <a:rPr lang="en-US" dirty="0"/>
              <a:t>Renal biopsy</a:t>
            </a:r>
          </a:p>
          <a:p>
            <a:pPr lvl="1"/>
            <a:r>
              <a:rPr lang="en-US" dirty="0"/>
              <a:t>Renal ultrasound – visualize kidney, ureters, bladder</a:t>
            </a:r>
          </a:p>
          <a:p>
            <a:pPr marL="0" indent="0">
              <a:buNone/>
            </a:pPr>
            <a:endParaRPr lang="en-US" dirty="0"/>
          </a:p>
          <a:p>
            <a:r>
              <a:rPr lang="en-US" b="1" u="sng" dirty="0"/>
              <a:t>Nursing diagnoses and related interventions</a:t>
            </a:r>
            <a:endParaRPr lang="en-US" b="1" dirty="0"/>
          </a:p>
          <a:p>
            <a:pPr lvl="1"/>
            <a:r>
              <a:rPr lang="en-US" dirty="0"/>
              <a:t>Impaired urinary elimination</a:t>
            </a:r>
          </a:p>
          <a:p>
            <a:pPr lvl="1"/>
            <a:r>
              <a:rPr lang="en-US" dirty="0"/>
              <a:t>Fluid volume excess related to decreased urine output – weighing, monitor edema, auscultate lungs for crackles, decrease sodium and water intake, diuretics, input-output</a:t>
            </a:r>
          </a:p>
          <a:p>
            <a:pPr lvl="1"/>
            <a:r>
              <a:rPr lang="en-US" dirty="0"/>
              <a:t>Imbalanced nutrition less than body requirement related to protein loss</a:t>
            </a:r>
          </a:p>
          <a:p>
            <a:pPr lvl="1"/>
            <a:r>
              <a:rPr lang="en-US" dirty="0"/>
              <a:t>Risk of infections</a:t>
            </a:r>
          </a:p>
          <a:p>
            <a:pPr lvl="1"/>
            <a:r>
              <a:rPr lang="en-US" dirty="0"/>
              <a:t>Urine retention related to obstruction</a:t>
            </a:r>
          </a:p>
          <a:p>
            <a:pPr lvl="1"/>
            <a:r>
              <a:rPr lang="en-US" dirty="0"/>
              <a:t>Impaired urinary elimination related to UTI</a:t>
            </a:r>
          </a:p>
          <a:p>
            <a:pPr lvl="1"/>
            <a:r>
              <a:rPr lang="en-US" dirty="0"/>
              <a:t>Knowledge deficit related to lack of information on condition</a:t>
            </a:r>
          </a:p>
          <a:p>
            <a:pPr lvl="1"/>
            <a:r>
              <a:rPr lang="en-US" dirty="0"/>
              <a:t>Activity intolerance related to edema, anemia, weakness</a:t>
            </a:r>
          </a:p>
          <a:p>
            <a:pPr lvl="1"/>
            <a:r>
              <a:rPr lang="en-US" dirty="0"/>
              <a:t>Disturbed body image</a:t>
            </a:r>
          </a:p>
          <a:p>
            <a:endParaRPr lang="en-US" dirty="0"/>
          </a:p>
        </p:txBody>
      </p:sp>
    </p:spTree>
    <p:extLst>
      <p:ext uri="{BB962C8B-B14F-4D97-AF65-F5344CB8AC3E}">
        <p14:creationId xmlns:p14="http://schemas.microsoft.com/office/powerpoint/2010/main" val="259656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UTIs</a:t>
            </a:r>
            <a:endParaRPr lang="en-US" dirty="0"/>
          </a:p>
        </p:txBody>
      </p:sp>
      <p:sp>
        <p:nvSpPr>
          <p:cNvPr id="3" name="Content Placeholder 2"/>
          <p:cNvSpPr>
            <a:spLocks noGrp="1"/>
          </p:cNvSpPr>
          <p:nvPr>
            <p:ph idx="1"/>
          </p:nvPr>
        </p:nvSpPr>
        <p:spPr>
          <a:xfrm>
            <a:off x="457200" y="1066800"/>
            <a:ext cx="8229600" cy="5334000"/>
          </a:xfrm>
        </p:spPr>
        <p:txBody>
          <a:bodyPr>
            <a:normAutofit fontScale="62500" lnSpcReduction="20000"/>
          </a:bodyPr>
          <a:lstStyle/>
          <a:p>
            <a:r>
              <a:rPr lang="en-US" dirty="0" smtClean="0"/>
              <a:t>May affect the entire urinary system</a:t>
            </a:r>
          </a:p>
          <a:p>
            <a:r>
              <a:rPr lang="en-US" dirty="0" smtClean="0"/>
              <a:t>Common forms of UTI include bacteriuria, febrile UTI, persistent UTI, cystitis, urethritis, pyelonephritis</a:t>
            </a:r>
          </a:p>
          <a:p>
            <a:r>
              <a:rPr lang="en-US" dirty="0" smtClean="0"/>
              <a:t>Peak incidence is 2 to 6 </a:t>
            </a:r>
            <a:r>
              <a:rPr lang="en-US" dirty="0" err="1" smtClean="0"/>
              <a:t>yrs</a:t>
            </a:r>
            <a:r>
              <a:rPr lang="en-US" dirty="0" smtClean="0"/>
              <a:t>, with female affected more</a:t>
            </a:r>
          </a:p>
          <a:p>
            <a:r>
              <a:rPr lang="en-US" dirty="0" smtClean="0"/>
              <a:t>The most common cause is </a:t>
            </a:r>
            <a:r>
              <a:rPr lang="en-US" i="1" dirty="0" smtClean="0"/>
              <a:t>Escherichia coli</a:t>
            </a:r>
            <a:r>
              <a:rPr lang="en-US" dirty="0" smtClean="0"/>
              <a:t>. The microorganisms are common to the anal, </a:t>
            </a:r>
            <a:r>
              <a:rPr lang="en-US" dirty="0" err="1" smtClean="0"/>
              <a:t>perinal</a:t>
            </a:r>
            <a:r>
              <a:rPr lang="en-US" dirty="0" smtClean="0"/>
              <a:t> and perineal region</a:t>
            </a:r>
          </a:p>
          <a:p>
            <a:pPr marL="0" indent="0">
              <a:buNone/>
            </a:pPr>
            <a:r>
              <a:rPr lang="en-US" b="1" dirty="0" smtClean="0"/>
              <a:t>Predisposing factors</a:t>
            </a:r>
          </a:p>
          <a:p>
            <a:r>
              <a:rPr lang="en-US" i="1" dirty="0" smtClean="0"/>
              <a:t>Role of anatomic and physical factors in UTIs</a:t>
            </a:r>
          </a:p>
          <a:p>
            <a:pPr lvl="1"/>
            <a:r>
              <a:rPr lang="en-US" i="1" dirty="0" smtClean="0"/>
              <a:t>Short urethra in female (2 cm young girl, 4cm mature woman)</a:t>
            </a:r>
          </a:p>
          <a:p>
            <a:pPr lvl="1"/>
            <a:r>
              <a:rPr lang="en-US" i="1" dirty="0" smtClean="0"/>
              <a:t>Uncircumcised infants of &lt; 1 </a:t>
            </a:r>
            <a:r>
              <a:rPr lang="en-US" i="1" dirty="0" err="1" smtClean="0"/>
              <a:t>yr</a:t>
            </a:r>
            <a:r>
              <a:rPr lang="en-US" i="1" dirty="0" smtClean="0"/>
              <a:t> have high risk</a:t>
            </a:r>
          </a:p>
          <a:p>
            <a:pPr lvl="1"/>
            <a:r>
              <a:rPr lang="en-US" i="1" dirty="0" smtClean="0"/>
              <a:t>Urinary stasis due to reflux, deformed ureter and dysfunctional voiding</a:t>
            </a:r>
          </a:p>
          <a:p>
            <a:pPr lvl="1"/>
            <a:r>
              <a:rPr lang="en-US" i="1" dirty="0" smtClean="0"/>
              <a:t>Catheters </a:t>
            </a:r>
            <a:r>
              <a:rPr lang="en-US" i="1" dirty="0" err="1" smtClean="0"/>
              <a:t>esp</a:t>
            </a:r>
            <a:r>
              <a:rPr lang="en-US" i="1" dirty="0" smtClean="0"/>
              <a:t> short term indwelling catheter</a:t>
            </a:r>
          </a:p>
          <a:p>
            <a:r>
              <a:rPr lang="en-US" i="1" dirty="0" smtClean="0"/>
              <a:t>Use of antibiotics</a:t>
            </a:r>
          </a:p>
          <a:p>
            <a:r>
              <a:rPr lang="en-US" i="1" dirty="0" smtClean="0"/>
              <a:t>Tight clothing, </a:t>
            </a:r>
            <a:r>
              <a:rPr lang="en-US" i="1" dirty="0" err="1" smtClean="0"/>
              <a:t>diapers,poor</a:t>
            </a:r>
            <a:r>
              <a:rPr lang="en-US" i="1" dirty="0" smtClean="0"/>
              <a:t> hygiene and local infection</a:t>
            </a:r>
          </a:p>
          <a:p>
            <a:r>
              <a:rPr lang="en-US" i="1" dirty="0" smtClean="0"/>
              <a:t>Altered urinary and bladder chemistry</a:t>
            </a:r>
          </a:p>
          <a:p>
            <a:r>
              <a:rPr lang="en-US" i="1" dirty="0" smtClean="0"/>
              <a:t>In adequate fluid intake and dehydration predisposes to UTI. Urination flashes out infection</a:t>
            </a:r>
            <a:endParaRPr lang="en-US" i="1" dirty="0"/>
          </a:p>
        </p:txBody>
      </p:sp>
    </p:spTree>
    <p:extLst>
      <p:ext uri="{BB962C8B-B14F-4D97-AF65-F5344CB8AC3E}">
        <p14:creationId xmlns:p14="http://schemas.microsoft.com/office/powerpoint/2010/main" val="350126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children &lt; 2yr </a:t>
            </a:r>
            <a:r>
              <a:rPr lang="en-US" b="1" dirty="0" smtClean="0"/>
              <a:t>symptoms resemble GIT disorders </a:t>
            </a:r>
            <a:r>
              <a:rPr lang="en-US" dirty="0" err="1" smtClean="0"/>
              <a:t>e.g</a:t>
            </a:r>
            <a:r>
              <a:rPr lang="en-US" dirty="0" smtClean="0"/>
              <a:t> FTT, feeding problems, vomiting </a:t>
            </a:r>
            <a:r>
              <a:rPr lang="en-US" dirty="0" err="1" smtClean="0"/>
              <a:t>diarrhoea</a:t>
            </a:r>
            <a:r>
              <a:rPr lang="en-US" dirty="0" smtClean="0"/>
              <a:t>, jaundice etc. other suggestive symptoms are change in frequency of voiding, strong smelling urine, abnormal stream</a:t>
            </a:r>
          </a:p>
          <a:p>
            <a:r>
              <a:rPr lang="en-US" dirty="0" smtClean="0"/>
              <a:t>In &gt;2ys, symptoms include enuresis or day time incontinence, fever, strong foul smelling urine, urgency, increased frequency, dysuria, flank pain or abdominal pain</a:t>
            </a:r>
          </a:p>
          <a:p>
            <a:pPr lvl="1"/>
            <a:r>
              <a:rPr lang="en-US" dirty="0" smtClean="0"/>
              <a:t>Signs of pyelonephritis include high fever and chills accompanied by flank pain, severe abdominal pain and leukocytosis</a:t>
            </a:r>
          </a:p>
          <a:p>
            <a:pPr lvl="1"/>
            <a:r>
              <a:rPr lang="en-US" dirty="0" smtClean="0"/>
              <a:t>Dribbling of urine, straining on urination or reduced force and size of the stream may indicate obstructive </a:t>
            </a:r>
            <a:r>
              <a:rPr lang="en-US" dirty="0" err="1" smtClean="0"/>
              <a:t>uropathy</a:t>
            </a:r>
            <a:endParaRPr lang="en-US" dirty="0" smtClean="0"/>
          </a:p>
          <a:p>
            <a:r>
              <a:rPr lang="en-US" dirty="0" smtClean="0"/>
              <a:t>Adolescents show more specific symptoms such as frequent painful urination</a:t>
            </a:r>
            <a:endParaRPr lang="en-US" dirty="0"/>
          </a:p>
        </p:txBody>
      </p:sp>
    </p:spTree>
    <p:extLst>
      <p:ext uri="{BB962C8B-B14F-4D97-AF65-F5344CB8AC3E}">
        <p14:creationId xmlns:p14="http://schemas.microsoft.com/office/powerpoint/2010/main" val="44026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normAutofit fontScale="90000"/>
          </a:bodyPr>
          <a:lstStyle/>
          <a:p>
            <a:r>
              <a:rPr lang="en-US" dirty="0" smtClean="0"/>
              <a:t>Diagnosis </a:t>
            </a:r>
            <a:endParaRPr lang="en-US" dirty="0"/>
          </a:p>
        </p:txBody>
      </p:sp>
      <p:sp>
        <p:nvSpPr>
          <p:cNvPr id="3" name="Content Placeholder 2"/>
          <p:cNvSpPr>
            <a:spLocks noGrp="1"/>
          </p:cNvSpPr>
          <p:nvPr>
            <p:ph idx="1"/>
          </p:nvPr>
        </p:nvSpPr>
        <p:spPr>
          <a:xfrm>
            <a:off x="457200" y="990600"/>
            <a:ext cx="8229600" cy="5867400"/>
          </a:xfrm>
        </p:spPr>
        <p:txBody>
          <a:bodyPr>
            <a:normAutofit fontScale="85000" lnSpcReduction="20000"/>
          </a:bodyPr>
          <a:lstStyle/>
          <a:p>
            <a:r>
              <a:rPr lang="en-US" dirty="0" smtClean="0"/>
              <a:t>Appearance; </a:t>
            </a:r>
            <a:r>
              <a:rPr lang="en-US" dirty="0" err="1" smtClean="0"/>
              <a:t>cloudy,hazy</a:t>
            </a:r>
            <a:r>
              <a:rPr lang="en-US" dirty="0" smtClean="0"/>
              <a:t> or thick with noticeable strands of mucus or pus, smells fishy and unpleasant</a:t>
            </a:r>
          </a:p>
          <a:p>
            <a:r>
              <a:rPr lang="en-US" dirty="0" smtClean="0"/>
              <a:t>Microscopy; gram staining</a:t>
            </a:r>
          </a:p>
          <a:p>
            <a:r>
              <a:rPr lang="en-US" dirty="0" smtClean="0"/>
              <a:t>Urine culture of collected urine</a:t>
            </a:r>
          </a:p>
          <a:p>
            <a:r>
              <a:rPr lang="en-US" dirty="0" smtClean="0"/>
              <a:t>Collect in the morning from supra pubic aspiration (&lt;2yrs) and from bladder catheterization</a:t>
            </a:r>
          </a:p>
          <a:p>
            <a:pPr marL="0" indent="0">
              <a:buNone/>
            </a:pPr>
            <a:r>
              <a:rPr lang="en-US" b="1" dirty="0" smtClean="0"/>
              <a:t>Management </a:t>
            </a:r>
          </a:p>
          <a:p>
            <a:r>
              <a:rPr lang="en-US" dirty="0" smtClean="0"/>
              <a:t>Aims at: Eliminating organism, reducing contributing factors, prevent </a:t>
            </a:r>
            <a:r>
              <a:rPr lang="en-US" dirty="0" err="1" smtClean="0"/>
              <a:t>urosepsis</a:t>
            </a:r>
            <a:r>
              <a:rPr lang="en-US" dirty="0" smtClean="0"/>
              <a:t> and preserve renal function</a:t>
            </a:r>
            <a:endParaRPr lang="en-US" b="1" dirty="0" smtClean="0"/>
          </a:p>
          <a:p>
            <a:pPr lvl="1"/>
            <a:r>
              <a:rPr lang="en-US" dirty="0" smtClean="0"/>
              <a:t>Antibiotics; </a:t>
            </a:r>
            <a:r>
              <a:rPr lang="en-US" dirty="0" err="1" smtClean="0"/>
              <a:t>penicillins</a:t>
            </a:r>
            <a:r>
              <a:rPr lang="en-US" dirty="0" smtClean="0"/>
              <a:t>, nitrofurantoin, </a:t>
            </a:r>
            <a:r>
              <a:rPr lang="en-US" dirty="0" err="1" smtClean="0"/>
              <a:t>cephalosporins</a:t>
            </a:r>
            <a:endParaRPr lang="en-US" dirty="0" smtClean="0"/>
          </a:p>
          <a:p>
            <a:pPr lvl="1"/>
            <a:r>
              <a:rPr lang="en-US" dirty="0" smtClean="0"/>
              <a:t>Correct assessment through history and specimen collection</a:t>
            </a:r>
          </a:p>
          <a:p>
            <a:pPr lvl="1"/>
            <a:r>
              <a:rPr lang="en-US" dirty="0" smtClean="0"/>
              <a:t>Adequate fluid intake 100ml/kg</a:t>
            </a:r>
          </a:p>
          <a:p>
            <a:pPr lvl="1"/>
            <a:r>
              <a:rPr lang="en-US" dirty="0" smtClean="0"/>
              <a:t>Avoid caffeinated or carbonated drinks because it irritate bladder</a:t>
            </a:r>
          </a:p>
          <a:p>
            <a:endParaRPr lang="en-US" dirty="0"/>
          </a:p>
        </p:txBody>
      </p:sp>
    </p:spTree>
    <p:extLst>
      <p:ext uri="{BB962C8B-B14F-4D97-AF65-F5344CB8AC3E}">
        <p14:creationId xmlns:p14="http://schemas.microsoft.com/office/powerpoint/2010/main" val="116011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9916</TotalTime>
  <Words>3506</Words>
  <Application>Microsoft Office PowerPoint</Application>
  <PresentationFormat>On-screen Show (4:3)</PresentationFormat>
  <Paragraphs>334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Paediatrics </vt:lpstr>
      <vt:lpstr>Conditions </vt:lpstr>
      <vt:lpstr>Variations in pediatric Anatomy and physiology of GUT</vt:lpstr>
      <vt:lpstr>Common signs and symptoms of urinary tract disorders in children </vt:lpstr>
      <vt:lpstr>Nursing process overview for the child with a genitourinary disorder</vt:lpstr>
      <vt:lpstr>Nursing process cont’</vt:lpstr>
      <vt:lpstr>UTIs</vt:lpstr>
      <vt:lpstr>Signs and symptoms</vt:lpstr>
      <vt:lpstr>Diagnosis </vt:lpstr>
      <vt:lpstr>Glomerulonephritis </vt:lpstr>
      <vt:lpstr>AGN</vt:lpstr>
      <vt:lpstr>AGN</vt:lpstr>
      <vt:lpstr>Clinical manifestation</vt:lpstr>
      <vt:lpstr>Investigations </vt:lpstr>
      <vt:lpstr>Management </vt:lpstr>
      <vt:lpstr>Complications </vt:lpstr>
      <vt:lpstr>Chronic glomerulonephritis</vt:lpstr>
      <vt:lpstr>Nephrotic syndrome</vt:lpstr>
      <vt:lpstr>Causes </vt:lpstr>
      <vt:lpstr>Pathophysiology </vt:lpstr>
      <vt:lpstr>Clinical manifestations </vt:lpstr>
      <vt:lpstr>Diagnosis – </vt:lpstr>
      <vt:lpstr>Management </vt:lpstr>
      <vt:lpstr>Management </vt:lpstr>
      <vt:lpstr>Nursing management</vt:lpstr>
      <vt:lpstr>Complications</vt:lpstr>
      <vt:lpstr>Renal Failure</vt:lpstr>
      <vt:lpstr>Acute renal failure</vt:lpstr>
      <vt:lpstr>Pathophysiology </vt:lpstr>
      <vt:lpstr>Clinical signs</vt:lpstr>
      <vt:lpstr>Chronic renal failure</vt:lpstr>
      <vt:lpstr>Common abnormalities of CRF </vt:lpstr>
      <vt:lpstr>Clinically </vt:lpstr>
      <vt:lpstr>Management </vt:lpstr>
      <vt:lpstr>Phimosis and paraphimosis</vt:lpstr>
      <vt:lpstr>Phimosis and paraphimosis diagram</vt:lpstr>
      <vt:lpstr>Cryptorchidism </vt:lpstr>
      <vt:lpstr>Cryptorchidism </vt:lpstr>
      <vt:lpstr>Hydrocele and varicocele</vt:lpstr>
      <vt:lpstr>Others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Paediatrics </dc:title>
  <dc:creator>Midwifery</dc:creator>
  <cp:lastModifiedBy>Midwifery</cp:lastModifiedBy>
  <cp:revision>69</cp:revision>
  <dcterms:created xsi:type="dcterms:W3CDTF">2017-09-27T10:08:53Z</dcterms:created>
  <dcterms:modified xsi:type="dcterms:W3CDTF">2017-10-11T07:28:53Z</dcterms:modified>
</cp:coreProperties>
</file>