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26" r:id="rId14"/>
    <p:sldId id="327" r:id="rId15"/>
    <p:sldId id="328" r:id="rId16"/>
    <p:sldId id="329" r:id="rId17"/>
    <p:sldId id="331" r:id="rId18"/>
    <p:sldId id="330" r:id="rId19"/>
    <p:sldId id="268" r:id="rId20"/>
    <p:sldId id="332" r:id="rId21"/>
    <p:sldId id="333" r:id="rId22"/>
    <p:sldId id="334" r:id="rId23"/>
    <p:sldId id="336" r:id="rId24"/>
    <p:sldId id="335" r:id="rId25"/>
    <p:sldId id="269" r:id="rId26"/>
    <p:sldId id="270" r:id="rId27"/>
    <p:sldId id="271" r:id="rId28"/>
    <p:sldId id="272" r:id="rId29"/>
    <p:sldId id="273" r:id="rId30"/>
    <p:sldId id="274" r:id="rId31"/>
    <p:sldId id="275" r:id="rId32"/>
    <p:sldId id="276" r:id="rId33"/>
    <p:sldId id="277" r:id="rId34"/>
    <p:sldId id="278" r:id="rId35"/>
    <p:sldId id="337" r:id="rId36"/>
    <p:sldId id="338" r:id="rId37"/>
    <p:sldId id="339" r:id="rId38"/>
    <p:sldId id="340" r:id="rId39"/>
    <p:sldId id="341" r:id="rId40"/>
    <p:sldId id="342" r:id="rId41"/>
    <p:sldId id="343" r:id="rId42"/>
    <p:sldId id="344" r:id="rId43"/>
    <p:sldId id="345" r:id="rId44"/>
    <p:sldId id="346" r:id="rId45"/>
    <p:sldId id="347" r:id="rId46"/>
    <p:sldId id="350" r:id="rId47"/>
    <p:sldId id="348" r:id="rId48"/>
    <p:sldId id="349"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386" r:id="rId85"/>
    <p:sldId id="387" r:id="rId86"/>
    <p:sldId id="420" r:id="rId87"/>
    <p:sldId id="419" r:id="rId88"/>
    <p:sldId id="388" r:id="rId89"/>
    <p:sldId id="389" r:id="rId90"/>
    <p:sldId id="392" r:id="rId91"/>
    <p:sldId id="390" r:id="rId92"/>
    <p:sldId id="391" r:id="rId93"/>
    <p:sldId id="393" r:id="rId94"/>
    <p:sldId id="394" r:id="rId95"/>
    <p:sldId id="395" r:id="rId96"/>
    <p:sldId id="396" r:id="rId97"/>
    <p:sldId id="397" r:id="rId98"/>
    <p:sldId id="398" r:id="rId99"/>
    <p:sldId id="399" r:id="rId100"/>
    <p:sldId id="400" r:id="rId101"/>
    <p:sldId id="401" r:id="rId102"/>
    <p:sldId id="402" r:id="rId103"/>
    <p:sldId id="403" r:id="rId104"/>
    <p:sldId id="404" r:id="rId105"/>
    <p:sldId id="418" r:id="rId106"/>
    <p:sldId id="405" r:id="rId107"/>
    <p:sldId id="406" r:id="rId108"/>
    <p:sldId id="407" r:id="rId109"/>
    <p:sldId id="408" r:id="rId110"/>
    <p:sldId id="409" r:id="rId111"/>
    <p:sldId id="410" r:id="rId112"/>
    <p:sldId id="411" r:id="rId113"/>
    <p:sldId id="413" r:id="rId114"/>
    <p:sldId id="412" r:id="rId115"/>
    <p:sldId id="414" r:id="rId116"/>
    <p:sldId id="415" r:id="rId117"/>
    <p:sldId id="416" r:id="rId118"/>
    <p:sldId id="417" r:id="rId119"/>
    <p:sldId id="421" r:id="rId120"/>
    <p:sldId id="422" r:id="rId121"/>
    <p:sldId id="423" r:id="rId122"/>
    <p:sldId id="424" r:id="rId123"/>
    <p:sldId id="425" r:id="rId124"/>
    <p:sldId id="426" r:id="rId125"/>
    <p:sldId id="427" r:id="rId126"/>
    <p:sldId id="428" r:id="rId127"/>
    <p:sldId id="429" r:id="rId128"/>
    <p:sldId id="430" r:id="rId129"/>
    <p:sldId id="431" r:id="rId130"/>
    <p:sldId id="432" r:id="rId131"/>
    <p:sldId id="433" r:id="rId132"/>
    <p:sldId id="434" r:id="rId133"/>
    <p:sldId id="435" r:id="rId134"/>
    <p:sldId id="436" r:id="rId135"/>
    <p:sldId id="279" r:id="rId136"/>
    <p:sldId id="280" r:id="rId137"/>
    <p:sldId id="281" r:id="rId138"/>
    <p:sldId id="282" r:id="rId139"/>
    <p:sldId id="283" r:id="rId140"/>
    <p:sldId id="284" r:id="rId141"/>
    <p:sldId id="285" r:id="rId142"/>
    <p:sldId id="286" r:id="rId143"/>
    <p:sldId id="287" r:id="rId144"/>
    <p:sldId id="288" r:id="rId145"/>
    <p:sldId id="289" r:id="rId146"/>
    <p:sldId id="290" r:id="rId147"/>
    <p:sldId id="291" r:id="rId148"/>
    <p:sldId id="292" r:id="rId149"/>
    <p:sldId id="293" r:id="rId150"/>
    <p:sldId id="296" r:id="rId151"/>
    <p:sldId id="295" r:id="rId152"/>
    <p:sldId id="297" r:id="rId153"/>
    <p:sldId id="298" r:id="rId154"/>
    <p:sldId id="299" r:id="rId155"/>
    <p:sldId id="300" r:id="rId156"/>
    <p:sldId id="301" r:id="rId157"/>
    <p:sldId id="302" r:id="rId158"/>
    <p:sldId id="303" r:id="rId159"/>
    <p:sldId id="304" r:id="rId160"/>
    <p:sldId id="305" r:id="rId161"/>
    <p:sldId id="309" r:id="rId162"/>
    <p:sldId id="307" r:id="rId163"/>
    <p:sldId id="308" r:id="rId164"/>
    <p:sldId id="310" r:id="rId165"/>
    <p:sldId id="311" r:id="rId166"/>
    <p:sldId id="312" r:id="rId167"/>
    <p:sldId id="316" r:id="rId168"/>
    <p:sldId id="317" r:id="rId169"/>
    <p:sldId id="318" r:id="rId170"/>
    <p:sldId id="313" r:id="rId171"/>
    <p:sldId id="314" r:id="rId172"/>
    <p:sldId id="315" r:id="rId173"/>
    <p:sldId id="319" r:id="rId174"/>
    <p:sldId id="320" r:id="rId175"/>
    <p:sldId id="321" r:id="rId176"/>
    <p:sldId id="322" r:id="rId177"/>
    <p:sldId id="323" r:id="rId178"/>
    <p:sldId id="324" r:id="rId179"/>
    <p:sldId id="457" r:id="rId180"/>
    <p:sldId id="325"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56" r:id="rId194"/>
    <p:sldId id="449" r:id="rId195"/>
    <p:sldId id="450" r:id="rId196"/>
    <p:sldId id="451" r:id="rId197"/>
    <p:sldId id="452" r:id="rId198"/>
    <p:sldId id="453" r:id="rId199"/>
    <p:sldId id="454" r:id="rId200"/>
    <p:sldId id="458" r:id="rId201"/>
    <p:sldId id="459" r:id="rId202"/>
    <p:sldId id="460" r:id="rId203"/>
    <p:sldId id="461" r:id="rId204"/>
    <p:sldId id="462" r:id="rId205"/>
    <p:sldId id="463" r:id="rId206"/>
    <p:sldId id="464" r:id="rId207"/>
    <p:sldId id="465" r:id="rId208"/>
    <p:sldId id="469" r:id="rId209"/>
    <p:sldId id="467" r:id="rId210"/>
    <p:sldId id="468" r:id="rId211"/>
    <p:sldId id="466" r:id="rId212"/>
    <p:sldId id="470" r:id="rId213"/>
    <p:sldId id="471" r:id="rId214"/>
    <p:sldId id="472" r:id="rId215"/>
    <p:sldId id="473" r:id="rId216"/>
    <p:sldId id="474" r:id="rId217"/>
    <p:sldId id="475" r:id="rId218"/>
    <p:sldId id="476" r:id="rId219"/>
    <p:sldId id="479" r:id="rId220"/>
    <p:sldId id="477" r:id="rId221"/>
    <p:sldId id="478" r:id="rId222"/>
    <p:sldId id="482" r:id="rId223"/>
    <p:sldId id="483" r:id="rId224"/>
    <p:sldId id="485" r:id="rId225"/>
    <p:sldId id="486" r:id="rId226"/>
    <p:sldId id="484" r:id="rId227"/>
    <p:sldId id="487" r:id="rId228"/>
    <p:sldId id="488" r:id="rId229"/>
    <p:sldId id="489" r:id="rId230"/>
    <p:sldId id="490" r:id="rId231"/>
    <p:sldId id="491" r:id="rId232"/>
    <p:sldId id="492" r:id="rId233"/>
    <p:sldId id="493" r:id="rId234"/>
    <p:sldId id="494" r:id="rId235"/>
    <p:sldId id="495" r:id="rId236"/>
    <p:sldId id="496" r:id="rId237"/>
    <p:sldId id="497" r:id="rId238"/>
    <p:sldId id="498" r:id="rId239"/>
    <p:sldId id="499" r:id="rId240"/>
    <p:sldId id="500" r:id="rId241"/>
    <p:sldId id="501" r:id="rId242"/>
    <p:sldId id="502" r:id="rId243"/>
    <p:sldId id="503" r:id="rId244"/>
    <p:sldId id="504" r:id="rId245"/>
    <p:sldId id="505" r:id="rId246"/>
    <p:sldId id="506" r:id="rId247"/>
    <p:sldId id="507" r:id="rId248"/>
    <p:sldId id="508" r:id="rId249"/>
    <p:sldId id="509" r:id="rId250"/>
    <p:sldId id="510" r:id="rId251"/>
    <p:sldId id="511" r:id="rId252"/>
    <p:sldId id="512" r:id="rId253"/>
    <p:sldId id="513" r:id="rId254"/>
    <p:sldId id="514" r:id="rId255"/>
    <p:sldId id="515" r:id="rId256"/>
    <p:sldId id="517" r:id="rId257"/>
    <p:sldId id="516" r:id="rId258"/>
    <p:sldId id="518" r:id="rId259"/>
    <p:sldId id="520" r:id="rId260"/>
    <p:sldId id="519"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6081" autoAdjust="0"/>
  </p:normalViewPr>
  <p:slideViewPr>
    <p:cSldViewPr snapToGrid="0">
      <p:cViewPr varScale="1">
        <p:scale>
          <a:sx n="63" d="100"/>
          <a:sy n="63"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DBCBA-85A1-453F-91D3-05C8FD45556F}" type="datetimeFigureOut">
              <a:rPr lang="en-GB" smtClean="0"/>
              <a:t>24/10/2021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79060-DC2E-4438-B6C7-A0598693B4F9}" type="slidenum">
              <a:rPr lang="en-GB" smtClean="0"/>
              <a:t>‹#›</a:t>
            </a:fld>
            <a:endParaRPr lang="en-GB"/>
          </a:p>
        </p:txBody>
      </p:sp>
    </p:spTree>
    <p:extLst>
      <p:ext uri="{BB962C8B-B14F-4D97-AF65-F5344CB8AC3E}">
        <p14:creationId xmlns:p14="http://schemas.microsoft.com/office/powerpoint/2010/main" val="371765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F79060-DC2E-4438-B6C7-A0598693B4F9}" type="slidenum">
              <a:rPr lang="en-GB" smtClean="0"/>
              <a:t>95</a:t>
            </a:fld>
            <a:endParaRPr lang="en-GB"/>
          </a:p>
        </p:txBody>
      </p:sp>
    </p:spTree>
    <p:extLst>
      <p:ext uri="{BB962C8B-B14F-4D97-AF65-F5344CB8AC3E}">
        <p14:creationId xmlns:p14="http://schemas.microsoft.com/office/powerpoint/2010/main" val="419618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t>
            </a:r>
            <a:r>
              <a:rPr lang="en-GB" dirty="0" err="1" smtClean="0"/>
              <a:t>Another</a:t>
            </a:r>
            <a:r>
              <a:rPr lang="en-GB" dirty="0" smtClean="0"/>
              <a:t> theory relates to fluid volume status of the </a:t>
            </a:r>
            <a:r>
              <a:rPr lang="en-GB" dirty="0" err="1" smtClean="0"/>
              <a:t>patien</a:t>
            </a:r>
            <a:endParaRPr lang="en-GB" dirty="0"/>
          </a:p>
        </p:txBody>
      </p:sp>
      <p:sp>
        <p:nvSpPr>
          <p:cNvPr id="4" name="Slide Number Placeholder 3"/>
          <p:cNvSpPr>
            <a:spLocks noGrp="1"/>
          </p:cNvSpPr>
          <p:nvPr>
            <p:ph type="sldNum" sz="quarter" idx="10"/>
          </p:nvPr>
        </p:nvSpPr>
        <p:spPr/>
        <p:txBody>
          <a:bodyPr/>
          <a:lstStyle/>
          <a:p>
            <a:fld id="{38F79060-DC2E-4438-B6C7-A0598693B4F9}" type="slidenum">
              <a:rPr lang="en-GB" smtClean="0"/>
              <a:t>204</a:t>
            </a:fld>
            <a:endParaRPr lang="en-GB"/>
          </a:p>
        </p:txBody>
      </p:sp>
    </p:spTree>
    <p:extLst>
      <p:ext uri="{BB962C8B-B14F-4D97-AF65-F5344CB8AC3E}">
        <p14:creationId xmlns:p14="http://schemas.microsoft.com/office/powerpoint/2010/main" val="322791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F79060-DC2E-4438-B6C7-A0598693B4F9}" type="slidenum">
              <a:rPr lang="en-GB" smtClean="0"/>
              <a:t>228</a:t>
            </a:fld>
            <a:endParaRPr lang="en-GB"/>
          </a:p>
        </p:txBody>
      </p:sp>
    </p:spTree>
    <p:extLst>
      <p:ext uri="{BB962C8B-B14F-4D97-AF65-F5344CB8AC3E}">
        <p14:creationId xmlns:p14="http://schemas.microsoft.com/office/powerpoint/2010/main" val="219283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EEA733-6DFB-4774-A422-667DFFD2DD3A}" type="datetimeFigureOut">
              <a:rPr lang="en-GB" smtClean="0"/>
              <a:t>24/10/2021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315893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EEA733-6DFB-4774-A422-667DFFD2DD3A}" type="datetimeFigureOut">
              <a:rPr lang="en-GB" smtClean="0"/>
              <a:t>24/10/2021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421200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EEA733-6DFB-4774-A422-667DFFD2DD3A}" type="datetimeFigureOut">
              <a:rPr lang="en-GB" smtClean="0"/>
              <a:t>24/10/2021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76651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EEA733-6DFB-4774-A422-667DFFD2DD3A}" type="datetimeFigureOut">
              <a:rPr lang="en-GB" smtClean="0"/>
              <a:t>24/10/2021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351025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EEA733-6DFB-4774-A422-667DFFD2DD3A}" type="datetimeFigureOut">
              <a:rPr lang="en-GB" smtClean="0"/>
              <a:t>24/10/2021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267189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EEA733-6DFB-4774-A422-667DFFD2DD3A}" type="datetimeFigureOut">
              <a:rPr lang="en-GB" smtClean="0"/>
              <a:t>24/10/2021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334420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EEA733-6DFB-4774-A422-667DFFD2DD3A}" type="datetimeFigureOut">
              <a:rPr lang="en-GB" smtClean="0"/>
              <a:t>24/10/2021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266370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EEA733-6DFB-4774-A422-667DFFD2DD3A}" type="datetimeFigureOut">
              <a:rPr lang="en-GB" smtClean="0"/>
              <a:t>24/10/2021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15662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EA733-6DFB-4774-A422-667DFFD2DD3A}" type="datetimeFigureOut">
              <a:rPr lang="en-GB" smtClean="0"/>
              <a:t>24/10/2021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198102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EA733-6DFB-4774-A422-667DFFD2DD3A}" type="datetimeFigureOut">
              <a:rPr lang="en-GB" smtClean="0"/>
              <a:t>24/10/2021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326884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EA733-6DFB-4774-A422-667DFFD2DD3A}" type="datetimeFigureOut">
              <a:rPr lang="en-GB" smtClean="0"/>
              <a:t>24/10/2021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FA456-190C-4B94-B606-0D80F9162EE7}" type="slidenum">
              <a:rPr lang="en-GB" smtClean="0"/>
              <a:t>‹#›</a:t>
            </a:fld>
            <a:endParaRPr lang="en-GB"/>
          </a:p>
        </p:txBody>
      </p:sp>
    </p:spTree>
    <p:extLst>
      <p:ext uri="{BB962C8B-B14F-4D97-AF65-F5344CB8AC3E}">
        <p14:creationId xmlns:p14="http://schemas.microsoft.com/office/powerpoint/2010/main" val="76842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EA733-6DFB-4774-A422-667DFFD2DD3A}" type="datetimeFigureOut">
              <a:rPr lang="en-GB" smtClean="0"/>
              <a:t>24/10/2021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FA456-190C-4B94-B606-0D80F9162EE7}" type="slidenum">
              <a:rPr lang="en-GB" smtClean="0"/>
              <a:t>‹#›</a:t>
            </a:fld>
            <a:endParaRPr lang="en-GB"/>
          </a:p>
        </p:txBody>
      </p:sp>
    </p:spTree>
    <p:extLst>
      <p:ext uri="{BB962C8B-B14F-4D97-AF65-F5344CB8AC3E}">
        <p14:creationId xmlns:p14="http://schemas.microsoft.com/office/powerpoint/2010/main" val="249651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effectLst>
                  <a:outerShdw blurRad="38100" dist="38100" dir="2700000" algn="tl">
                    <a:srgbClr val="000000">
                      <a:alpha val="43137"/>
                    </a:srgbClr>
                  </a:outerShdw>
                </a:effectLst>
              </a:rPr>
              <a:t>RENAL AND GENITOURINARY NURSING</a:t>
            </a:r>
            <a:endParaRPr lang="en-GB"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45719"/>
          </a:xfrm>
        </p:spPr>
        <p:txBody>
          <a:bodyPr>
            <a:normAutofit fontScale="25000" lnSpcReduction="20000"/>
          </a:bodyPr>
          <a:lstStyle/>
          <a:p>
            <a:endParaRPr lang="en-GB" dirty="0"/>
          </a:p>
        </p:txBody>
      </p:sp>
    </p:spTree>
    <p:extLst>
      <p:ext uri="{BB962C8B-B14F-4D97-AF65-F5344CB8AC3E}">
        <p14:creationId xmlns:p14="http://schemas.microsoft.com/office/powerpoint/2010/main" val="254394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10790"/>
            <a:ext cx="10515600" cy="4766173"/>
          </a:xfrm>
        </p:spPr>
        <p:txBody>
          <a:bodyPr/>
          <a:lstStyle/>
          <a:p>
            <a:pPr>
              <a:buFont typeface="Wingdings" panose="05000000000000000000" pitchFamily="2" charset="2"/>
              <a:buChar char="Ø"/>
            </a:pPr>
            <a:r>
              <a:rPr lang="en-GB" sz="3600" dirty="0"/>
              <a:t>Gradual kidney dysfunction can be insidious in its presentation although fatigue is a common symptom, fatigue, shortness of breath and exercise intolerance all result from a condition known as </a:t>
            </a:r>
            <a:r>
              <a:rPr lang="en-GB" sz="3600" b="1" dirty="0"/>
              <a:t>anaemia of chronic disease</a:t>
            </a:r>
            <a:endParaRPr lang="en-GB" sz="3600" dirty="0"/>
          </a:p>
          <a:p>
            <a:pPr marL="0" indent="0">
              <a:buNone/>
            </a:pPr>
            <a:endParaRPr lang="en-GB" dirty="0"/>
          </a:p>
        </p:txBody>
      </p:sp>
    </p:spTree>
    <p:extLst>
      <p:ext uri="{BB962C8B-B14F-4D97-AF65-F5344CB8AC3E}">
        <p14:creationId xmlns:p14="http://schemas.microsoft.com/office/powerpoint/2010/main" val="2251577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205345"/>
            <a:ext cx="10515600" cy="4971618"/>
          </a:xfrm>
        </p:spPr>
        <p:txBody>
          <a:bodyPr>
            <a:normAutofit lnSpcReduction="10000"/>
          </a:bodyPr>
          <a:lstStyle/>
          <a:p>
            <a:r>
              <a:rPr lang="en-GB" sz="3600" dirty="0" smtClean="0"/>
              <a:t>Especially </a:t>
            </a:r>
            <a:r>
              <a:rPr lang="en-GB" sz="3600" dirty="0"/>
              <a:t>elderly patients who may have marginal renal reserve Patients with neoplastic disorders or disorders of metabolism (</a:t>
            </a:r>
            <a:r>
              <a:rPr lang="en-GB" sz="3600" dirty="0" err="1"/>
              <a:t>eg</a:t>
            </a:r>
            <a:r>
              <a:rPr lang="en-GB" sz="3600" dirty="0"/>
              <a:t>, gout) and those receiving chemotherapy </a:t>
            </a:r>
            <a:endParaRPr lang="en-GB" sz="3600" dirty="0" smtClean="0"/>
          </a:p>
          <a:p>
            <a:r>
              <a:rPr lang="en-GB" sz="3600" dirty="0" smtClean="0"/>
              <a:t>2</a:t>
            </a:r>
            <a:r>
              <a:rPr lang="en-GB" sz="3600" dirty="0"/>
              <a:t>. Prevent and treat shock promptly with blood and fluid replacement. </a:t>
            </a:r>
            <a:endParaRPr lang="en-GB" sz="3600" dirty="0" smtClean="0"/>
          </a:p>
          <a:p>
            <a:r>
              <a:rPr lang="en-GB" sz="3600" dirty="0" smtClean="0"/>
              <a:t>3</a:t>
            </a:r>
            <a:r>
              <a:rPr lang="en-GB" sz="3600" dirty="0"/>
              <a:t>. Monitor central venous and arterial pressures and hourly urine output of critically ill patients to detect the onset of renal failure as early as possible</a:t>
            </a:r>
            <a:r>
              <a:rPr lang="en-GB" sz="3600" dirty="0" smtClean="0"/>
              <a:t>.</a:t>
            </a:r>
          </a:p>
          <a:p>
            <a:pPr marL="0" indent="0">
              <a:buNone/>
            </a:pPr>
            <a:r>
              <a:rPr lang="en-GB" dirty="0" smtClean="0"/>
              <a:t> </a:t>
            </a:r>
            <a:endParaRPr lang="en-GB" dirty="0"/>
          </a:p>
        </p:txBody>
      </p:sp>
    </p:spTree>
    <p:extLst>
      <p:ext uri="{BB962C8B-B14F-4D97-AF65-F5344CB8AC3E}">
        <p14:creationId xmlns:p14="http://schemas.microsoft.com/office/powerpoint/2010/main" val="39347870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454727"/>
            <a:ext cx="10515600" cy="4722236"/>
          </a:xfrm>
        </p:spPr>
        <p:txBody>
          <a:bodyPr>
            <a:normAutofit/>
          </a:bodyPr>
          <a:lstStyle/>
          <a:p>
            <a:r>
              <a:rPr lang="en-GB" sz="3600" dirty="0"/>
              <a:t>4. Treat hypotension promptly. </a:t>
            </a:r>
            <a:endParaRPr lang="en-GB" sz="3600" dirty="0" smtClean="0"/>
          </a:p>
          <a:p>
            <a:r>
              <a:rPr lang="en-GB" sz="3600" dirty="0" smtClean="0"/>
              <a:t>5</a:t>
            </a:r>
            <a:r>
              <a:rPr lang="en-GB" sz="3600" dirty="0"/>
              <a:t>. Continually assess renal function (urine output, laboratory values) when appropriate. </a:t>
            </a:r>
            <a:endParaRPr lang="en-GB" sz="3600" dirty="0" smtClean="0"/>
          </a:p>
          <a:p>
            <a:r>
              <a:rPr lang="en-GB" sz="3600" dirty="0" smtClean="0"/>
              <a:t>6</a:t>
            </a:r>
            <a:r>
              <a:rPr lang="en-GB" sz="3600" dirty="0"/>
              <a:t>. Take precautions to ensure that the appropriate blood is administered to the correct patient in order to avoid severe transfusion reactions, which can precipitate renal failure. </a:t>
            </a:r>
            <a:endParaRPr lang="en-GB" sz="3600" dirty="0" smtClean="0"/>
          </a:p>
        </p:txBody>
      </p:sp>
    </p:spTree>
    <p:extLst>
      <p:ext uri="{BB962C8B-B14F-4D97-AF65-F5344CB8AC3E}">
        <p14:creationId xmlns:p14="http://schemas.microsoft.com/office/powerpoint/2010/main" val="29606484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288473"/>
            <a:ext cx="10515600" cy="4888490"/>
          </a:xfrm>
        </p:spPr>
        <p:txBody>
          <a:bodyPr>
            <a:normAutofit/>
          </a:bodyPr>
          <a:lstStyle/>
          <a:p>
            <a:r>
              <a:rPr lang="en-GB" sz="3600" dirty="0"/>
              <a:t>7. Prevent and treat infections promptly. Infections can produce progressive renal damage. </a:t>
            </a:r>
            <a:endParaRPr lang="en-GB" sz="3600" dirty="0" smtClean="0"/>
          </a:p>
          <a:p>
            <a:r>
              <a:rPr lang="en-GB" sz="3600" dirty="0" smtClean="0"/>
              <a:t>8</a:t>
            </a:r>
            <a:r>
              <a:rPr lang="en-GB" sz="3600" dirty="0"/>
              <a:t>. Pay special attention to wounds, burns, and other precursors of sepsis. </a:t>
            </a:r>
            <a:endParaRPr lang="en-GB" sz="3600" dirty="0" smtClean="0"/>
          </a:p>
        </p:txBody>
      </p:sp>
    </p:spTree>
    <p:extLst>
      <p:ext uri="{BB962C8B-B14F-4D97-AF65-F5344CB8AC3E}">
        <p14:creationId xmlns:p14="http://schemas.microsoft.com/office/powerpoint/2010/main" val="11831814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40873"/>
            <a:ext cx="10515600" cy="4736090"/>
          </a:xfrm>
        </p:spPr>
        <p:txBody>
          <a:bodyPr>
            <a:normAutofit/>
          </a:bodyPr>
          <a:lstStyle/>
          <a:p>
            <a:r>
              <a:rPr lang="en-GB" sz="3600" dirty="0"/>
              <a:t>9. To prevent infections from ascending in the urinary tract, give meticulous care to patients with indwelling catheters. Remove catheters as soon as possible. </a:t>
            </a:r>
            <a:endParaRPr lang="en-GB" sz="3600" dirty="0" smtClean="0"/>
          </a:p>
          <a:p>
            <a:r>
              <a:rPr lang="en-GB" sz="3600" dirty="0" smtClean="0"/>
              <a:t>10</a:t>
            </a:r>
            <a:r>
              <a:rPr lang="en-GB" sz="3600" dirty="0"/>
              <a:t>. To prevent toxic drug effects, closely monitor dosage, duration of use, and blood levels of all </a:t>
            </a:r>
            <a:r>
              <a:rPr lang="en-GB" sz="3600" dirty="0" smtClean="0"/>
              <a:t>medications metabolised or excreted by the Kidneys.</a:t>
            </a:r>
            <a:endParaRPr lang="en-GB" sz="3600" dirty="0"/>
          </a:p>
          <a:p>
            <a:endParaRPr lang="en-GB" sz="3600" dirty="0"/>
          </a:p>
          <a:p>
            <a:endParaRPr lang="en-GB" sz="3600" dirty="0"/>
          </a:p>
        </p:txBody>
      </p:sp>
    </p:spTree>
    <p:extLst>
      <p:ext uri="{BB962C8B-B14F-4D97-AF65-F5344CB8AC3E}">
        <p14:creationId xmlns:p14="http://schemas.microsoft.com/office/powerpoint/2010/main" val="15674610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lstStyle/>
          <a:p>
            <a:r>
              <a:rPr lang="en-GB" dirty="0">
                <a:effectLst>
                  <a:outerShdw blurRad="38100" dist="38100" dir="2700000" algn="tl">
                    <a:srgbClr val="000000">
                      <a:alpha val="43137"/>
                    </a:srgbClr>
                  </a:outerShdw>
                </a:effectLst>
              </a:rPr>
              <a:t>Medical Management</a:t>
            </a:r>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GB" sz="3600" u="sng" dirty="0">
                <a:effectLst>
                  <a:outerShdw blurRad="38100" dist="38100" dir="2700000" algn="tl">
                    <a:srgbClr val="000000">
                      <a:alpha val="43137"/>
                    </a:srgbClr>
                  </a:outerShdw>
                </a:effectLst>
              </a:rPr>
              <a:t>O</a:t>
            </a:r>
            <a:r>
              <a:rPr lang="en-GB" sz="3600" u="sng" dirty="0" smtClean="0">
                <a:effectLst>
                  <a:outerShdw blurRad="38100" dist="38100" dir="2700000" algn="tl">
                    <a:srgbClr val="000000">
                      <a:alpha val="43137"/>
                    </a:srgbClr>
                  </a:outerShdw>
                </a:effectLst>
              </a:rPr>
              <a:t>bjectives </a:t>
            </a:r>
            <a:r>
              <a:rPr lang="en-GB" sz="3600" u="sng" dirty="0">
                <a:effectLst>
                  <a:outerShdw blurRad="38100" dist="38100" dir="2700000" algn="tl">
                    <a:srgbClr val="000000">
                      <a:alpha val="43137"/>
                    </a:srgbClr>
                  </a:outerShdw>
                </a:effectLst>
              </a:rPr>
              <a:t>of treatment of ARF are </a:t>
            </a:r>
            <a:r>
              <a:rPr lang="en-GB" sz="3600" u="sng" dirty="0" smtClean="0">
                <a:effectLst>
                  <a:outerShdw blurRad="38100" dist="38100" dir="2700000" algn="tl">
                    <a:srgbClr val="000000">
                      <a:alpha val="43137"/>
                    </a:srgbClr>
                  </a:outerShdw>
                </a:effectLst>
              </a:rPr>
              <a:t>to: </a:t>
            </a:r>
          </a:p>
          <a:p>
            <a:r>
              <a:rPr lang="en-GB" sz="3600" dirty="0"/>
              <a:t>R</a:t>
            </a:r>
            <a:r>
              <a:rPr lang="en-GB" sz="3600" dirty="0" smtClean="0"/>
              <a:t>estore normal </a:t>
            </a:r>
            <a:r>
              <a:rPr lang="en-GB" sz="3600" dirty="0"/>
              <a:t>chemical </a:t>
            </a:r>
            <a:r>
              <a:rPr lang="en-GB" sz="3600" dirty="0" smtClean="0"/>
              <a:t>balance</a:t>
            </a:r>
          </a:p>
          <a:p>
            <a:r>
              <a:rPr lang="en-GB" sz="3600" dirty="0"/>
              <a:t>P</a:t>
            </a:r>
            <a:r>
              <a:rPr lang="en-GB" sz="3600" dirty="0" smtClean="0"/>
              <a:t>revent </a:t>
            </a:r>
            <a:r>
              <a:rPr lang="en-GB" sz="3600" dirty="0"/>
              <a:t>complications until </a:t>
            </a:r>
            <a:r>
              <a:rPr lang="en-GB" sz="3600" dirty="0" smtClean="0"/>
              <a:t>repair </a:t>
            </a:r>
            <a:r>
              <a:rPr lang="en-GB" sz="3600" dirty="0"/>
              <a:t>of renal tissue </a:t>
            </a:r>
            <a:endParaRPr lang="en-GB" sz="3600" dirty="0" smtClean="0"/>
          </a:p>
          <a:p>
            <a:r>
              <a:rPr lang="en-GB" sz="3600" dirty="0" smtClean="0"/>
              <a:t>and </a:t>
            </a:r>
            <a:r>
              <a:rPr lang="en-GB" sz="3600" dirty="0"/>
              <a:t>restoration of renal function can occur. </a:t>
            </a:r>
            <a:endParaRPr lang="en-GB" sz="3600" dirty="0" smtClean="0"/>
          </a:p>
        </p:txBody>
      </p:sp>
    </p:spTree>
    <p:extLst>
      <p:ext uri="{BB962C8B-B14F-4D97-AF65-F5344CB8AC3E}">
        <p14:creationId xmlns:p14="http://schemas.microsoft.com/office/powerpoint/2010/main" val="41224959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endParaRPr lang="en-GB" dirty="0"/>
          </a:p>
        </p:txBody>
      </p:sp>
      <p:sp>
        <p:nvSpPr>
          <p:cNvPr id="3" name="Content Placeholder 2"/>
          <p:cNvSpPr>
            <a:spLocks noGrp="1"/>
          </p:cNvSpPr>
          <p:nvPr>
            <p:ph idx="1"/>
          </p:nvPr>
        </p:nvSpPr>
        <p:spPr>
          <a:xfrm>
            <a:off x="838200" y="1357745"/>
            <a:ext cx="10515600" cy="4819218"/>
          </a:xfrm>
        </p:spPr>
        <p:txBody>
          <a:bodyPr>
            <a:normAutofit/>
          </a:bodyPr>
          <a:lstStyle/>
          <a:p>
            <a:pPr marL="0" indent="0">
              <a:buNone/>
            </a:pPr>
            <a:r>
              <a:rPr lang="en-GB" sz="3600" u="sng" dirty="0">
                <a:effectLst>
                  <a:outerShdw blurRad="38100" dist="38100" dir="2700000" algn="tl">
                    <a:srgbClr val="000000">
                      <a:alpha val="43137"/>
                    </a:srgbClr>
                  </a:outerShdw>
                </a:effectLst>
              </a:rPr>
              <a:t>Management includes </a:t>
            </a:r>
          </a:p>
          <a:p>
            <a:r>
              <a:rPr lang="en-GB" sz="3600" dirty="0"/>
              <a:t>Eliminating the underlying cause</a:t>
            </a:r>
          </a:p>
          <a:p>
            <a:r>
              <a:rPr lang="en-GB" sz="3600" dirty="0"/>
              <a:t>Maintaining fluid balance</a:t>
            </a:r>
          </a:p>
          <a:p>
            <a:r>
              <a:rPr lang="en-GB" sz="3600" dirty="0"/>
              <a:t>Avoiding fluid excesses</a:t>
            </a:r>
          </a:p>
          <a:p>
            <a:r>
              <a:rPr lang="en-GB" sz="3600" dirty="0"/>
              <a:t>when indicated, providing renal replacement therapy</a:t>
            </a:r>
          </a:p>
          <a:p>
            <a:endParaRPr lang="en-GB" sz="3600" dirty="0"/>
          </a:p>
        </p:txBody>
      </p:sp>
    </p:spTree>
    <p:extLst>
      <p:ext uri="{BB962C8B-B14F-4D97-AF65-F5344CB8AC3E}">
        <p14:creationId xmlns:p14="http://schemas.microsoft.com/office/powerpoint/2010/main" val="24373816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t>Mnx. Cont.</a:t>
            </a:r>
            <a:endParaRPr lang="en-GB" dirty="0"/>
          </a:p>
        </p:txBody>
      </p:sp>
      <p:sp>
        <p:nvSpPr>
          <p:cNvPr id="3" name="Content Placeholder 2"/>
          <p:cNvSpPr>
            <a:spLocks noGrp="1"/>
          </p:cNvSpPr>
          <p:nvPr>
            <p:ph idx="1"/>
          </p:nvPr>
        </p:nvSpPr>
        <p:spPr>
          <a:xfrm>
            <a:off x="838200" y="1399309"/>
            <a:ext cx="10515600" cy="4777654"/>
          </a:xfrm>
        </p:spPr>
        <p:txBody>
          <a:bodyPr>
            <a:normAutofit/>
          </a:bodyPr>
          <a:lstStyle/>
          <a:p>
            <a:pPr marL="0" indent="0">
              <a:buNone/>
            </a:pPr>
            <a:r>
              <a:rPr lang="en-GB" sz="3600" dirty="0" smtClean="0"/>
              <a:t>Pre-renal azotaemia </a:t>
            </a:r>
            <a:r>
              <a:rPr lang="en-GB" sz="3600" dirty="0"/>
              <a:t>is treated </a:t>
            </a:r>
            <a:r>
              <a:rPr lang="en-GB" sz="3600" dirty="0" smtClean="0"/>
              <a:t>by: </a:t>
            </a:r>
          </a:p>
          <a:p>
            <a:r>
              <a:rPr lang="en-GB" sz="3600" dirty="0" smtClean="0"/>
              <a:t>optimizing </a:t>
            </a:r>
            <a:r>
              <a:rPr lang="en-GB" sz="3600" dirty="0"/>
              <a:t>renal </a:t>
            </a:r>
            <a:r>
              <a:rPr lang="en-GB" sz="3600" dirty="0" smtClean="0"/>
              <a:t>perfusion</a:t>
            </a:r>
          </a:p>
          <a:p>
            <a:pPr marL="0" indent="0">
              <a:buNone/>
            </a:pPr>
            <a:r>
              <a:rPr lang="en-GB" sz="3600" dirty="0" smtClean="0"/>
              <a:t>Post-renal </a:t>
            </a:r>
            <a:r>
              <a:rPr lang="en-GB" sz="3600" dirty="0"/>
              <a:t>failure is treated </a:t>
            </a:r>
            <a:r>
              <a:rPr lang="en-GB" sz="3600" dirty="0" smtClean="0"/>
              <a:t>by: </a:t>
            </a:r>
          </a:p>
          <a:p>
            <a:r>
              <a:rPr lang="en-GB" sz="3600" dirty="0" smtClean="0"/>
              <a:t>relieving </a:t>
            </a:r>
            <a:r>
              <a:rPr lang="en-GB" sz="3600" dirty="0"/>
              <a:t>the </a:t>
            </a:r>
            <a:r>
              <a:rPr lang="en-GB" sz="3600" dirty="0" smtClean="0"/>
              <a:t>obstruction.</a:t>
            </a:r>
          </a:p>
        </p:txBody>
      </p:sp>
    </p:spTree>
    <p:extLst>
      <p:ext uri="{BB962C8B-B14F-4D97-AF65-F5344CB8AC3E}">
        <p14:creationId xmlns:p14="http://schemas.microsoft.com/office/powerpoint/2010/main" val="26711305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smtClean="0"/>
              <a:t>Mnx cont.</a:t>
            </a:r>
            <a:endParaRPr lang="en-GB" dirty="0"/>
          </a:p>
        </p:txBody>
      </p:sp>
      <p:sp>
        <p:nvSpPr>
          <p:cNvPr id="3" name="Content Placeholder 2"/>
          <p:cNvSpPr>
            <a:spLocks noGrp="1"/>
          </p:cNvSpPr>
          <p:nvPr>
            <p:ph idx="1"/>
          </p:nvPr>
        </p:nvSpPr>
        <p:spPr>
          <a:xfrm>
            <a:off x="838200" y="1413164"/>
            <a:ext cx="10515600" cy="4763799"/>
          </a:xfrm>
        </p:spPr>
        <p:txBody>
          <a:bodyPr/>
          <a:lstStyle/>
          <a:p>
            <a:pPr marL="0" indent="0">
              <a:buNone/>
            </a:pPr>
            <a:r>
              <a:rPr lang="en-GB" sz="3600" dirty="0"/>
              <a:t>Intrarenal </a:t>
            </a:r>
            <a:r>
              <a:rPr lang="en-GB" sz="3600" dirty="0" err="1"/>
              <a:t>azotemia</a:t>
            </a:r>
            <a:r>
              <a:rPr lang="en-GB" sz="3600" dirty="0"/>
              <a:t> is treated with</a:t>
            </a:r>
          </a:p>
          <a:p>
            <a:pPr marL="514350" indent="-514350">
              <a:buFont typeface="+mj-lt"/>
              <a:buAutoNum type="arabicParenR"/>
            </a:pPr>
            <a:r>
              <a:rPr lang="en-GB" sz="3600" dirty="0"/>
              <a:t>Supportive therapy</a:t>
            </a:r>
          </a:p>
          <a:p>
            <a:pPr marL="514350" indent="-514350">
              <a:buFont typeface="+mj-lt"/>
              <a:buAutoNum type="arabicParenR"/>
            </a:pPr>
            <a:r>
              <a:rPr lang="en-GB" sz="3600" dirty="0"/>
              <a:t>Removal of causative agents</a:t>
            </a:r>
          </a:p>
          <a:p>
            <a:pPr marL="514350" indent="-514350">
              <a:buFont typeface="+mj-lt"/>
              <a:buAutoNum type="arabicParenR"/>
            </a:pPr>
            <a:r>
              <a:rPr lang="en-GB" sz="3600" dirty="0"/>
              <a:t>Aggressive management of pre-renal and </a:t>
            </a:r>
            <a:r>
              <a:rPr lang="en-GB" sz="3600" dirty="0" err="1"/>
              <a:t>postrenal</a:t>
            </a:r>
            <a:r>
              <a:rPr lang="en-GB" sz="3600" dirty="0"/>
              <a:t> failure, and avoidance of associated risk factors. Shock and infection, if present, are treated promptly</a:t>
            </a:r>
          </a:p>
          <a:p>
            <a:endParaRPr lang="en-GB" dirty="0"/>
          </a:p>
        </p:txBody>
      </p:sp>
    </p:spTree>
    <p:extLst>
      <p:ext uri="{BB962C8B-B14F-4D97-AF65-F5344CB8AC3E}">
        <p14:creationId xmlns:p14="http://schemas.microsoft.com/office/powerpoint/2010/main" val="42100219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fontScale="90000"/>
          </a:bodyPr>
          <a:lstStyle/>
          <a:p>
            <a:r>
              <a:rPr lang="en-GB" dirty="0" smtClean="0"/>
              <a:t/>
            </a:r>
            <a:br>
              <a:rPr lang="en-GB" dirty="0" smtClean="0"/>
            </a:br>
            <a:r>
              <a:rPr lang="en-GB" dirty="0" smtClean="0">
                <a:effectLst>
                  <a:outerShdw blurRad="38100" dist="38100" dir="2700000" algn="tl">
                    <a:srgbClr val="000000">
                      <a:alpha val="43137"/>
                    </a:srgbClr>
                  </a:outerShdw>
                </a:effectLst>
              </a:rPr>
              <a:t>Maintenance </a:t>
            </a:r>
            <a:r>
              <a:rPr lang="en-GB" dirty="0">
                <a:effectLst>
                  <a:outerShdw blurRad="38100" dist="38100" dir="2700000" algn="tl">
                    <a:srgbClr val="000000">
                      <a:alpha val="43137"/>
                    </a:srgbClr>
                  </a:outerShdw>
                </a:effectLst>
              </a:rPr>
              <a:t>of fluid balance is based </a:t>
            </a:r>
            <a:r>
              <a:rPr lang="en-GB" dirty="0" smtClean="0">
                <a:effectLst>
                  <a:outerShdw blurRad="38100" dist="38100" dir="2700000" algn="tl">
                    <a:srgbClr val="000000">
                      <a:alpha val="43137"/>
                    </a:srgbClr>
                  </a:outerShdw>
                </a:effectLst>
              </a:rPr>
              <a:t>on:</a:t>
            </a:r>
            <a:r>
              <a:rPr lang="en-GB" dirty="0"/>
              <a:t/>
            </a:r>
            <a:br>
              <a:rPr lang="en-GB" dirty="0"/>
            </a:br>
            <a:endParaRPr lang="en-GB" dirty="0"/>
          </a:p>
        </p:txBody>
      </p:sp>
      <p:sp>
        <p:nvSpPr>
          <p:cNvPr id="3" name="Content Placeholder 2"/>
          <p:cNvSpPr>
            <a:spLocks noGrp="1"/>
          </p:cNvSpPr>
          <p:nvPr>
            <p:ph idx="1"/>
          </p:nvPr>
        </p:nvSpPr>
        <p:spPr>
          <a:xfrm>
            <a:off x="838200" y="1468582"/>
            <a:ext cx="10515600" cy="4708381"/>
          </a:xfrm>
        </p:spPr>
        <p:txBody>
          <a:bodyPr>
            <a:normAutofit/>
          </a:bodyPr>
          <a:lstStyle/>
          <a:p>
            <a:r>
              <a:rPr lang="en-GB" sz="3600" dirty="0" smtClean="0"/>
              <a:t>Daily </a:t>
            </a:r>
            <a:r>
              <a:rPr lang="en-GB" sz="3600" dirty="0"/>
              <a:t>body </a:t>
            </a:r>
            <a:r>
              <a:rPr lang="en-GB" sz="3600" dirty="0" smtClean="0"/>
              <a:t>weight</a:t>
            </a:r>
          </a:p>
          <a:p>
            <a:r>
              <a:rPr lang="en-GB" sz="3600" dirty="0"/>
              <a:t>S</a:t>
            </a:r>
            <a:r>
              <a:rPr lang="en-GB" sz="3600" dirty="0" smtClean="0"/>
              <a:t>erial </a:t>
            </a:r>
            <a:r>
              <a:rPr lang="en-GB" sz="3600" dirty="0"/>
              <a:t>measurements of central venous </a:t>
            </a:r>
            <a:r>
              <a:rPr lang="en-GB" sz="3600" dirty="0" smtClean="0"/>
              <a:t>pressure</a:t>
            </a:r>
          </a:p>
          <a:p>
            <a:r>
              <a:rPr lang="en-GB" sz="3600" dirty="0"/>
              <a:t>S</a:t>
            </a:r>
            <a:r>
              <a:rPr lang="en-GB" sz="3600" dirty="0" smtClean="0"/>
              <a:t>erum </a:t>
            </a:r>
            <a:r>
              <a:rPr lang="en-GB" sz="3600" dirty="0"/>
              <a:t>and urine </a:t>
            </a:r>
            <a:r>
              <a:rPr lang="en-GB" sz="3600" dirty="0" smtClean="0"/>
              <a:t>concentrations</a:t>
            </a:r>
          </a:p>
          <a:p>
            <a:r>
              <a:rPr lang="en-GB" sz="3600" dirty="0"/>
              <a:t>F</a:t>
            </a:r>
            <a:r>
              <a:rPr lang="en-GB" sz="3600" dirty="0" smtClean="0"/>
              <a:t>luid losses</a:t>
            </a:r>
          </a:p>
          <a:p>
            <a:r>
              <a:rPr lang="en-GB" sz="3600" dirty="0"/>
              <a:t>B</a:t>
            </a:r>
            <a:r>
              <a:rPr lang="en-GB" sz="3600" dirty="0" smtClean="0"/>
              <a:t>lood pressure</a:t>
            </a:r>
          </a:p>
        </p:txBody>
      </p:sp>
    </p:spTree>
    <p:extLst>
      <p:ext uri="{BB962C8B-B14F-4D97-AF65-F5344CB8AC3E}">
        <p14:creationId xmlns:p14="http://schemas.microsoft.com/office/powerpoint/2010/main" val="36729680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smtClean="0"/>
              <a:t>Cont.</a:t>
            </a:r>
            <a:endParaRPr lang="en-GB" dirty="0"/>
          </a:p>
        </p:txBody>
      </p:sp>
      <p:sp>
        <p:nvSpPr>
          <p:cNvPr id="3" name="Content Placeholder 2"/>
          <p:cNvSpPr>
            <a:spLocks noGrp="1"/>
          </p:cNvSpPr>
          <p:nvPr>
            <p:ph idx="1"/>
          </p:nvPr>
        </p:nvSpPr>
        <p:spPr>
          <a:xfrm>
            <a:off x="838200" y="1357745"/>
            <a:ext cx="10515600" cy="4819218"/>
          </a:xfrm>
        </p:spPr>
        <p:txBody>
          <a:bodyPr>
            <a:normAutofit/>
          </a:bodyPr>
          <a:lstStyle/>
          <a:p>
            <a:r>
              <a:rPr lang="en-GB" sz="3600" dirty="0"/>
              <a:t>The clinical status of the patient. </a:t>
            </a:r>
            <a:endParaRPr lang="en-GB" sz="3600" dirty="0" smtClean="0"/>
          </a:p>
          <a:p>
            <a:r>
              <a:rPr lang="en-GB" sz="3600" dirty="0" smtClean="0"/>
              <a:t>The </a:t>
            </a:r>
            <a:r>
              <a:rPr lang="en-GB" sz="3600" dirty="0"/>
              <a:t>parenteral and oral intake and the output of </a:t>
            </a:r>
            <a:r>
              <a:rPr lang="en-GB" sz="3600" dirty="0" smtClean="0"/>
              <a:t>urine</a:t>
            </a:r>
          </a:p>
          <a:p>
            <a:r>
              <a:rPr lang="en-GB" sz="3600" dirty="0"/>
              <a:t>G</a:t>
            </a:r>
            <a:r>
              <a:rPr lang="en-GB" sz="3600" dirty="0" smtClean="0"/>
              <a:t>astric drainage</a:t>
            </a:r>
          </a:p>
          <a:p>
            <a:r>
              <a:rPr lang="en-GB" sz="3600" dirty="0" smtClean="0"/>
              <a:t>Stools</a:t>
            </a:r>
          </a:p>
          <a:p>
            <a:r>
              <a:rPr lang="en-GB" sz="3600" dirty="0"/>
              <a:t>W</a:t>
            </a:r>
            <a:r>
              <a:rPr lang="en-GB" sz="3600" dirty="0" smtClean="0"/>
              <a:t>ound drainage</a:t>
            </a:r>
          </a:p>
          <a:p>
            <a:r>
              <a:rPr lang="en-GB" sz="3600" dirty="0" smtClean="0"/>
              <a:t>and </a:t>
            </a:r>
            <a:r>
              <a:rPr lang="en-GB" sz="3600" dirty="0"/>
              <a:t>perspiration are calculated and are used as the basis for fluid replacement. </a:t>
            </a:r>
          </a:p>
        </p:txBody>
      </p:sp>
    </p:spTree>
    <p:extLst>
      <p:ext uri="{BB962C8B-B14F-4D97-AF65-F5344CB8AC3E}">
        <p14:creationId xmlns:p14="http://schemas.microsoft.com/office/powerpoint/2010/main" val="254048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normAutofit fontScale="90000"/>
          </a:bodyPr>
          <a:lstStyle/>
          <a:p>
            <a:r>
              <a:rPr lang="en-GB" b="1" dirty="0">
                <a:effectLst>
                  <a:outerShdw blurRad="38100" dist="38100" dir="2700000" algn="tl">
                    <a:srgbClr val="000000">
                      <a:alpha val="43137"/>
                    </a:srgbClr>
                  </a:outerShdw>
                </a:effectLst>
              </a:rPr>
              <a:t>URINARY SYSTEMS TESTS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40971"/>
            <a:ext cx="10515600" cy="4935992"/>
          </a:xfrm>
        </p:spPr>
        <p:txBody>
          <a:bodyPr/>
          <a:lstStyle/>
          <a:p>
            <a:pPr marL="0" indent="0">
              <a:buNone/>
            </a:pPr>
            <a:r>
              <a:rPr lang="en-GB" sz="3600" b="1" dirty="0"/>
              <a:t>Urinalysis and Urine culture</a:t>
            </a:r>
            <a:endParaRPr lang="en-GB" sz="3600" dirty="0"/>
          </a:p>
          <a:p>
            <a:pPr>
              <a:buFont typeface="Wingdings" panose="05000000000000000000" pitchFamily="2" charset="2"/>
              <a:buChar char="Ø"/>
            </a:pPr>
            <a:r>
              <a:rPr lang="en-GB" sz="3600" dirty="0"/>
              <a:t>The urinalysis provides important clinical information on kidney function and helps diagnose other diseases like </a:t>
            </a:r>
            <a:r>
              <a:rPr lang="en-GB" sz="3600" dirty="0" smtClean="0"/>
              <a:t>diabetes.</a:t>
            </a:r>
          </a:p>
          <a:p>
            <a:pPr>
              <a:buFont typeface="Wingdings" panose="05000000000000000000" pitchFamily="2" charset="2"/>
              <a:buChar char="Ø"/>
            </a:pPr>
            <a:r>
              <a:rPr lang="en-GB" sz="3600" dirty="0" smtClean="0"/>
              <a:t>The </a:t>
            </a:r>
            <a:r>
              <a:rPr lang="en-GB" sz="3600" dirty="0"/>
              <a:t>urine culture determines if bacteria are present in urine as well as their strains and concentration. Urine culture and sensitivity also identify the antimicrobial therapy that is best suited for the particular strains identified.</a:t>
            </a:r>
          </a:p>
          <a:p>
            <a:pPr marL="0" indent="0">
              <a:buNone/>
            </a:pPr>
            <a:endParaRPr lang="en-GB" dirty="0"/>
          </a:p>
        </p:txBody>
      </p:sp>
    </p:spTree>
    <p:extLst>
      <p:ext uri="{BB962C8B-B14F-4D97-AF65-F5344CB8AC3E}">
        <p14:creationId xmlns:p14="http://schemas.microsoft.com/office/powerpoint/2010/main" val="9021540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smtClean="0"/>
              <a:t>Cont.</a:t>
            </a:r>
            <a:endParaRPr lang="en-GB" dirty="0"/>
          </a:p>
        </p:txBody>
      </p:sp>
      <p:sp>
        <p:nvSpPr>
          <p:cNvPr id="3" name="Content Placeholder 2"/>
          <p:cNvSpPr>
            <a:spLocks noGrp="1"/>
          </p:cNvSpPr>
          <p:nvPr>
            <p:ph idx="1"/>
          </p:nvPr>
        </p:nvSpPr>
        <p:spPr>
          <a:xfrm>
            <a:off x="838200" y="1524000"/>
            <a:ext cx="10515600" cy="4652963"/>
          </a:xfrm>
        </p:spPr>
        <p:txBody>
          <a:bodyPr>
            <a:normAutofit/>
          </a:bodyPr>
          <a:lstStyle/>
          <a:p>
            <a:r>
              <a:rPr lang="en-GB" sz="3600" dirty="0"/>
              <a:t>The insensible fluid produced through the normal metabolic processes and lost through the skin and lungs is also considered in fluid management</a:t>
            </a:r>
          </a:p>
          <a:p>
            <a:r>
              <a:rPr lang="en-GB" sz="3600" dirty="0"/>
              <a:t>Fluid excesses can be detected by the clinical findings of </a:t>
            </a:r>
            <a:endParaRPr lang="en-GB" sz="3600" dirty="0" smtClean="0"/>
          </a:p>
          <a:p>
            <a:r>
              <a:rPr lang="en-GB" sz="3600" dirty="0" smtClean="0"/>
              <a:t>Dyspnoea</a:t>
            </a:r>
          </a:p>
          <a:p>
            <a:r>
              <a:rPr lang="en-GB" sz="3600" dirty="0" smtClean="0"/>
              <a:t>Tachycardia</a:t>
            </a:r>
          </a:p>
          <a:p>
            <a:r>
              <a:rPr lang="en-GB" sz="3600" dirty="0"/>
              <a:t>D</a:t>
            </a:r>
            <a:r>
              <a:rPr lang="en-GB" sz="3600" dirty="0" smtClean="0"/>
              <a:t>istended </a:t>
            </a:r>
            <a:r>
              <a:rPr lang="en-GB" sz="3600" dirty="0"/>
              <a:t>neck veins. </a:t>
            </a:r>
            <a:endParaRPr lang="en-GB" sz="3600" dirty="0" smtClean="0"/>
          </a:p>
        </p:txBody>
      </p:sp>
    </p:spTree>
    <p:extLst>
      <p:ext uri="{BB962C8B-B14F-4D97-AF65-F5344CB8AC3E}">
        <p14:creationId xmlns:p14="http://schemas.microsoft.com/office/powerpoint/2010/main" val="37661158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357745"/>
            <a:ext cx="10515600" cy="4819218"/>
          </a:xfrm>
        </p:spPr>
        <p:txBody>
          <a:bodyPr/>
          <a:lstStyle/>
          <a:p>
            <a:r>
              <a:rPr lang="en-GB" sz="3600" dirty="0"/>
              <a:t>The patient’s lungs are auscultated for moist crackles. </a:t>
            </a:r>
            <a:endParaRPr lang="en-GB" sz="3600" dirty="0" smtClean="0"/>
          </a:p>
          <a:p>
            <a:r>
              <a:rPr lang="en-GB" sz="3600" dirty="0" smtClean="0"/>
              <a:t>Because </a:t>
            </a:r>
            <a:r>
              <a:rPr lang="en-GB" sz="3600" dirty="0"/>
              <a:t>pulmonary Oedema may be caused by excessive administration of parenteral fluids, extreme caution must be used to prevent fluid overload. </a:t>
            </a:r>
            <a:endParaRPr lang="en-GB" sz="3600" dirty="0" smtClean="0"/>
          </a:p>
          <a:p>
            <a:r>
              <a:rPr lang="en-GB" sz="3600" dirty="0" smtClean="0"/>
              <a:t>The </a:t>
            </a:r>
            <a:r>
              <a:rPr lang="en-GB" sz="3600" dirty="0"/>
              <a:t>development of generalized </a:t>
            </a:r>
            <a:r>
              <a:rPr lang="en-GB" sz="3600" dirty="0" smtClean="0"/>
              <a:t>oedema </a:t>
            </a:r>
            <a:r>
              <a:rPr lang="en-GB" sz="3600" dirty="0"/>
              <a:t>is assessed by examining the </a:t>
            </a:r>
            <a:r>
              <a:rPr lang="en-GB" sz="3600" dirty="0" smtClean="0"/>
              <a:t>pre-sacral </a:t>
            </a:r>
            <a:r>
              <a:rPr lang="en-GB" sz="3600" dirty="0"/>
              <a:t>and pretibial areas several times daily. Mannitol (</a:t>
            </a:r>
            <a:r>
              <a:rPr lang="en-GB" sz="3600" dirty="0" err="1"/>
              <a:t>Osmitrol</a:t>
            </a:r>
            <a:r>
              <a:rPr lang="en-GB" sz="3600" dirty="0"/>
              <a:t>), furosemide (Lasix), or ethacrynic acid (</a:t>
            </a:r>
            <a:r>
              <a:rPr lang="en-GB" sz="3600" dirty="0" err="1"/>
              <a:t>Edecrin</a:t>
            </a:r>
            <a:r>
              <a:rPr lang="en-GB" sz="3600" dirty="0"/>
              <a:t>) may be prescribed to initiate diuresis.</a:t>
            </a:r>
          </a:p>
          <a:p>
            <a:endParaRPr lang="en-GB" dirty="0"/>
          </a:p>
        </p:txBody>
      </p:sp>
    </p:spTree>
    <p:extLst>
      <p:ext uri="{BB962C8B-B14F-4D97-AF65-F5344CB8AC3E}">
        <p14:creationId xmlns:p14="http://schemas.microsoft.com/office/powerpoint/2010/main" val="6825524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30036"/>
            <a:ext cx="10515600" cy="4846927"/>
          </a:xfrm>
        </p:spPr>
        <p:txBody>
          <a:bodyPr>
            <a:normAutofit/>
          </a:bodyPr>
          <a:lstStyle/>
          <a:p>
            <a:pPr marL="0" indent="0">
              <a:buNone/>
            </a:pPr>
            <a:r>
              <a:rPr lang="en-GB" sz="3600" dirty="0"/>
              <a:t>Adequate renal blood flow in patients with </a:t>
            </a:r>
            <a:r>
              <a:rPr lang="en-GB" sz="3600" dirty="0" smtClean="0"/>
              <a:t>pre-renal </a:t>
            </a:r>
            <a:r>
              <a:rPr lang="en-GB" sz="3600" dirty="0"/>
              <a:t>causes of ARF may be restored </a:t>
            </a:r>
            <a:r>
              <a:rPr lang="en-GB" sz="3600" dirty="0" smtClean="0"/>
              <a:t>by:</a:t>
            </a:r>
          </a:p>
          <a:p>
            <a:r>
              <a:rPr lang="en-GB" sz="3600" dirty="0" smtClean="0"/>
              <a:t>IV fluids</a:t>
            </a:r>
          </a:p>
          <a:p>
            <a:r>
              <a:rPr lang="en-GB" sz="3600" dirty="0"/>
              <a:t>T</a:t>
            </a:r>
            <a:r>
              <a:rPr lang="en-GB" sz="3600" dirty="0" smtClean="0"/>
              <a:t>ransfusions </a:t>
            </a:r>
            <a:r>
              <a:rPr lang="en-GB" sz="3600" dirty="0"/>
              <a:t>of blood </a:t>
            </a:r>
            <a:r>
              <a:rPr lang="en-GB" sz="3600" dirty="0" smtClean="0"/>
              <a:t>products.</a:t>
            </a:r>
          </a:p>
          <a:p>
            <a:pPr marL="0" indent="0">
              <a:buNone/>
            </a:pPr>
            <a:r>
              <a:rPr lang="en-GB" sz="3600" dirty="0" smtClean="0"/>
              <a:t>If </a:t>
            </a:r>
            <a:r>
              <a:rPr lang="en-GB" sz="3600" dirty="0"/>
              <a:t>ARF is caused by hypovolemia </a:t>
            </a:r>
            <a:r>
              <a:rPr lang="en-GB" sz="3600" dirty="0" smtClean="0"/>
              <a:t>secondary </a:t>
            </a:r>
            <a:r>
              <a:rPr lang="en-GB" sz="3600" dirty="0"/>
              <a:t>to </a:t>
            </a:r>
            <a:r>
              <a:rPr lang="en-GB" sz="3600" dirty="0" smtClean="0"/>
              <a:t>hypoproteinemia:</a:t>
            </a:r>
            <a:endParaRPr lang="en-GB" sz="3600" dirty="0"/>
          </a:p>
          <a:p>
            <a:r>
              <a:rPr lang="en-GB" sz="3600" dirty="0" smtClean="0"/>
              <a:t>an </a:t>
            </a:r>
            <a:r>
              <a:rPr lang="en-GB" sz="3600" dirty="0"/>
              <a:t>infusion of albumin may be </a:t>
            </a:r>
            <a:r>
              <a:rPr lang="en-GB" sz="3600" dirty="0" smtClean="0"/>
              <a:t>prescribed.</a:t>
            </a:r>
          </a:p>
          <a:p>
            <a:pPr marL="0" indent="0">
              <a:buNone/>
            </a:pPr>
            <a:r>
              <a:rPr lang="en-GB" dirty="0" smtClean="0"/>
              <a:t>. </a:t>
            </a:r>
            <a:endParaRPr lang="en-GB" dirty="0"/>
          </a:p>
        </p:txBody>
      </p:sp>
    </p:spTree>
    <p:extLst>
      <p:ext uri="{BB962C8B-B14F-4D97-AF65-F5344CB8AC3E}">
        <p14:creationId xmlns:p14="http://schemas.microsoft.com/office/powerpoint/2010/main" val="1295282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smtClean="0"/>
              <a:t>Cont.</a:t>
            </a:r>
            <a:endParaRPr lang="en-GB" dirty="0"/>
          </a:p>
        </p:txBody>
      </p:sp>
      <p:sp>
        <p:nvSpPr>
          <p:cNvPr id="3" name="Content Placeholder 2"/>
          <p:cNvSpPr>
            <a:spLocks noGrp="1"/>
          </p:cNvSpPr>
          <p:nvPr>
            <p:ph idx="1"/>
          </p:nvPr>
        </p:nvSpPr>
        <p:spPr>
          <a:xfrm>
            <a:off x="838200" y="1343891"/>
            <a:ext cx="10515600" cy="4833072"/>
          </a:xfrm>
        </p:spPr>
        <p:txBody>
          <a:bodyPr>
            <a:normAutofit/>
          </a:bodyPr>
          <a:lstStyle/>
          <a:p>
            <a:pPr marL="0" indent="0">
              <a:buNone/>
            </a:pPr>
            <a:r>
              <a:rPr lang="en-GB" sz="3600" dirty="0"/>
              <a:t>Dialysis may be initiated to prevent complications of ARF, such </a:t>
            </a:r>
            <a:r>
              <a:rPr lang="en-GB" sz="3600" dirty="0" smtClean="0"/>
              <a:t>as:</a:t>
            </a:r>
          </a:p>
          <a:p>
            <a:r>
              <a:rPr lang="en-GB" sz="3600" dirty="0" err="1" smtClean="0"/>
              <a:t>Hyperkalemia</a:t>
            </a:r>
            <a:endParaRPr lang="en-GB" sz="3600" dirty="0" smtClean="0"/>
          </a:p>
          <a:p>
            <a:r>
              <a:rPr lang="en-GB" sz="3600" dirty="0"/>
              <a:t>M</a:t>
            </a:r>
            <a:r>
              <a:rPr lang="en-GB" sz="3600" dirty="0" smtClean="0"/>
              <a:t>etabolic acidosis</a:t>
            </a:r>
          </a:p>
          <a:p>
            <a:r>
              <a:rPr lang="en-GB" sz="3600" dirty="0" smtClean="0"/>
              <a:t>Pericarditis</a:t>
            </a:r>
          </a:p>
          <a:p>
            <a:r>
              <a:rPr lang="en-GB" sz="3600" dirty="0"/>
              <a:t>P</a:t>
            </a:r>
            <a:r>
              <a:rPr lang="en-GB" sz="3600" dirty="0" smtClean="0"/>
              <a:t>ulmonary Oedema.</a:t>
            </a:r>
          </a:p>
        </p:txBody>
      </p:sp>
    </p:spTree>
    <p:extLst>
      <p:ext uri="{BB962C8B-B14F-4D97-AF65-F5344CB8AC3E}">
        <p14:creationId xmlns:p14="http://schemas.microsoft.com/office/powerpoint/2010/main" val="1069991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endParaRPr lang="en-GB" dirty="0"/>
          </a:p>
        </p:txBody>
      </p:sp>
      <p:sp>
        <p:nvSpPr>
          <p:cNvPr id="3" name="Content Placeholder 2"/>
          <p:cNvSpPr>
            <a:spLocks noGrp="1"/>
          </p:cNvSpPr>
          <p:nvPr>
            <p:ph idx="1"/>
          </p:nvPr>
        </p:nvSpPr>
        <p:spPr>
          <a:xfrm>
            <a:off x="838200" y="1510145"/>
            <a:ext cx="10515600" cy="4666818"/>
          </a:xfrm>
        </p:spPr>
        <p:txBody>
          <a:bodyPr>
            <a:normAutofit/>
          </a:bodyPr>
          <a:lstStyle/>
          <a:p>
            <a:r>
              <a:rPr lang="en-GB" sz="3600" dirty="0"/>
              <a:t>Hemodialysis (a procedure that circulates the patient’s blood through a dialyzer to remove waste products and excess </a:t>
            </a:r>
            <a:r>
              <a:rPr lang="en-GB" sz="3600" dirty="0" smtClean="0"/>
              <a:t>fluid)</a:t>
            </a:r>
          </a:p>
          <a:p>
            <a:r>
              <a:rPr lang="en-GB" sz="3600" dirty="0"/>
              <a:t>P</a:t>
            </a:r>
            <a:r>
              <a:rPr lang="en-GB" sz="3600" dirty="0" smtClean="0"/>
              <a:t>eritoneal </a:t>
            </a:r>
            <a:r>
              <a:rPr lang="en-GB" sz="3600" dirty="0"/>
              <a:t>dialysis (PD) (a procedure that uses the patient’s peritoneal membrane [the lining of the peritoneal cavity] as the semipermeable membrane to exchange fluid and solutes), or a variety of continuous renal replacement therapies (CRRTs</a:t>
            </a:r>
            <a:r>
              <a:rPr lang="en-GB" sz="3600" dirty="0" smtClean="0"/>
              <a:t>)</a:t>
            </a:r>
            <a:endParaRPr lang="en-GB" sz="3600" dirty="0"/>
          </a:p>
          <a:p>
            <a:endParaRPr lang="en-GB" sz="3600" dirty="0"/>
          </a:p>
        </p:txBody>
      </p:sp>
    </p:spTree>
    <p:extLst>
      <p:ext uri="{BB962C8B-B14F-4D97-AF65-F5344CB8AC3E}">
        <p14:creationId xmlns:p14="http://schemas.microsoft.com/office/powerpoint/2010/main" val="37528402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a:effectLst>
                  <a:outerShdw blurRad="38100" dist="38100" dir="2700000" algn="tl">
                    <a:srgbClr val="000000">
                      <a:alpha val="43137"/>
                    </a:srgbClr>
                  </a:outerShdw>
                </a:effectLst>
              </a:rPr>
              <a:t>Pharmacologic Therapy</a:t>
            </a:r>
          </a:p>
        </p:txBody>
      </p:sp>
      <p:sp>
        <p:nvSpPr>
          <p:cNvPr id="3" name="Content Placeholder 2"/>
          <p:cNvSpPr>
            <a:spLocks noGrp="1"/>
          </p:cNvSpPr>
          <p:nvPr>
            <p:ph idx="1"/>
          </p:nvPr>
        </p:nvSpPr>
        <p:spPr>
          <a:xfrm>
            <a:off x="838200" y="1427018"/>
            <a:ext cx="10515600" cy="4749945"/>
          </a:xfrm>
        </p:spPr>
        <p:txBody>
          <a:bodyPr>
            <a:normAutofit/>
          </a:bodyPr>
          <a:lstStyle/>
          <a:p>
            <a:r>
              <a:rPr lang="en-GB" sz="3600" dirty="0" smtClean="0"/>
              <a:t>Hyperkalaemia </a:t>
            </a:r>
            <a:r>
              <a:rPr lang="en-GB" sz="3600" dirty="0"/>
              <a:t>is the most life-threatening of the fluid and electrolyte changes that occur in patients with renal </a:t>
            </a:r>
            <a:r>
              <a:rPr lang="en-GB" sz="3600" dirty="0" smtClean="0"/>
              <a:t>disturbances</a:t>
            </a:r>
            <a:r>
              <a:rPr lang="en-GB" sz="3600" dirty="0"/>
              <a:t>. </a:t>
            </a:r>
            <a:endParaRPr lang="en-GB" sz="3600" dirty="0" smtClean="0"/>
          </a:p>
          <a:p>
            <a:pPr marL="0" indent="0">
              <a:buNone/>
            </a:pPr>
            <a:r>
              <a:rPr lang="en-GB" sz="3600" dirty="0" smtClean="0"/>
              <a:t>The </a:t>
            </a:r>
            <a:r>
              <a:rPr lang="en-GB" sz="3600" dirty="0"/>
              <a:t>patient is monitored for </a:t>
            </a:r>
            <a:r>
              <a:rPr lang="en-GB" sz="3600" dirty="0" err="1" smtClean="0"/>
              <a:t>hyperkaelemia</a:t>
            </a:r>
            <a:r>
              <a:rPr lang="en-GB" sz="3600" dirty="0" smtClean="0"/>
              <a:t> </a:t>
            </a:r>
            <a:r>
              <a:rPr lang="en-GB" sz="3600" dirty="0"/>
              <a:t>through serial serum electrolyte levels (potassium value greater than 5.0 </a:t>
            </a:r>
            <a:r>
              <a:rPr lang="en-GB" sz="3600" dirty="0" err="1"/>
              <a:t>mEq</a:t>
            </a:r>
            <a:r>
              <a:rPr lang="en-GB" sz="3600" dirty="0"/>
              <a:t>/L [5 </a:t>
            </a:r>
            <a:r>
              <a:rPr lang="en-GB" sz="3600" dirty="0" err="1"/>
              <a:t>mmol</a:t>
            </a:r>
            <a:r>
              <a:rPr lang="en-GB" sz="3600" dirty="0"/>
              <a:t>/L</a:t>
            </a:r>
            <a:r>
              <a:rPr lang="en-GB" sz="3600" dirty="0" smtClean="0"/>
              <a:t>])</a:t>
            </a:r>
          </a:p>
          <a:p>
            <a:r>
              <a:rPr lang="en-GB" sz="3600" dirty="0" smtClean="0"/>
              <a:t>ECG </a:t>
            </a:r>
            <a:r>
              <a:rPr lang="en-GB" sz="3600" dirty="0"/>
              <a:t>changes (tall, tented, or peaked T </a:t>
            </a:r>
            <a:r>
              <a:rPr lang="en-GB" sz="3600" dirty="0" smtClean="0"/>
              <a:t>waves)</a:t>
            </a:r>
          </a:p>
          <a:p>
            <a:r>
              <a:rPr lang="en-GB" sz="3600" dirty="0"/>
              <a:t>C</a:t>
            </a:r>
            <a:r>
              <a:rPr lang="en-GB" sz="3600" dirty="0" smtClean="0"/>
              <a:t>hanges </a:t>
            </a:r>
            <a:r>
              <a:rPr lang="en-GB" sz="3600" dirty="0"/>
              <a:t>in clinical </a:t>
            </a:r>
            <a:r>
              <a:rPr lang="en-GB" sz="3600" dirty="0" smtClean="0"/>
              <a:t>status. </a:t>
            </a:r>
            <a:endParaRPr lang="en-GB" sz="3600" dirty="0"/>
          </a:p>
        </p:txBody>
      </p:sp>
    </p:spTree>
    <p:extLst>
      <p:ext uri="{BB962C8B-B14F-4D97-AF65-F5344CB8AC3E}">
        <p14:creationId xmlns:p14="http://schemas.microsoft.com/office/powerpoint/2010/main" val="39914285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385455"/>
            <a:ext cx="10515600" cy="4791508"/>
          </a:xfrm>
        </p:spPr>
        <p:txBody>
          <a:bodyPr>
            <a:normAutofit/>
          </a:bodyPr>
          <a:lstStyle/>
          <a:p>
            <a:pPr marL="0" indent="0">
              <a:buNone/>
            </a:pPr>
            <a:r>
              <a:rPr lang="en-GB" sz="3600" dirty="0"/>
              <a:t>Other symptoms of hyperkalaemia </a:t>
            </a:r>
            <a:r>
              <a:rPr lang="en-GB" sz="3600" dirty="0" smtClean="0"/>
              <a:t>include: </a:t>
            </a:r>
          </a:p>
          <a:p>
            <a:r>
              <a:rPr lang="en-GB" sz="3600" dirty="0" smtClean="0"/>
              <a:t>Irritability</a:t>
            </a:r>
          </a:p>
          <a:p>
            <a:r>
              <a:rPr lang="en-GB" sz="3600" dirty="0" smtClean="0"/>
              <a:t>abdominal cramping</a:t>
            </a:r>
          </a:p>
          <a:p>
            <a:r>
              <a:rPr lang="en-GB" sz="3600" dirty="0" smtClean="0"/>
              <a:t>Diarrhoea</a:t>
            </a:r>
          </a:p>
          <a:p>
            <a:r>
              <a:rPr lang="en-GB" sz="3600" dirty="0" err="1" smtClean="0"/>
              <a:t>Paresthesia</a:t>
            </a:r>
            <a:endParaRPr lang="en-GB" sz="3600" dirty="0" smtClean="0"/>
          </a:p>
          <a:p>
            <a:r>
              <a:rPr lang="en-GB" sz="3600" dirty="0" smtClean="0"/>
              <a:t>and </a:t>
            </a:r>
            <a:r>
              <a:rPr lang="en-GB" sz="3600" dirty="0"/>
              <a:t>generalized muscle weakness. </a:t>
            </a:r>
          </a:p>
        </p:txBody>
      </p:sp>
    </p:spTree>
    <p:extLst>
      <p:ext uri="{BB962C8B-B14F-4D97-AF65-F5344CB8AC3E}">
        <p14:creationId xmlns:p14="http://schemas.microsoft.com/office/powerpoint/2010/main" val="6523718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GB" dirty="0" err="1" smtClean="0"/>
              <a:t>Cont</a:t>
            </a:r>
            <a:endParaRPr lang="en-GB" dirty="0"/>
          </a:p>
        </p:txBody>
      </p:sp>
      <p:sp>
        <p:nvSpPr>
          <p:cNvPr id="3" name="Content Placeholder 2"/>
          <p:cNvSpPr>
            <a:spLocks noGrp="1"/>
          </p:cNvSpPr>
          <p:nvPr>
            <p:ph idx="1"/>
          </p:nvPr>
        </p:nvSpPr>
        <p:spPr>
          <a:xfrm>
            <a:off x="838200" y="1399309"/>
            <a:ext cx="10515600" cy="4777654"/>
          </a:xfrm>
        </p:spPr>
        <p:txBody>
          <a:bodyPr>
            <a:normAutofit/>
          </a:bodyPr>
          <a:lstStyle/>
          <a:p>
            <a:pPr marL="0" indent="0">
              <a:buNone/>
            </a:pPr>
            <a:r>
              <a:rPr lang="en-GB" sz="3600" dirty="0"/>
              <a:t>Muscle weakness may present </a:t>
            </a:r>
            <a:r>
              <a:rPr lang="en-GB" sz="3600" dirty="0" smtClean="0"/>
              <a:t>as:</a:t>
            </a:r>
          </a:p>
          <a:p>
            <a:r>
              <a:rPr lang="en-GB" sz="3600" dirty="0" smtClean="0"/>
              <a:t> </a:t>
            </a:r>
            <a:r>
              <a:rPr lang="en-GB" sz="3600" dirty="0"/>
              <a:t>slurred </a:t>
            </a:r>
            <a:r>
              <a:rPr lang="en-GB" sz="3600" dirty="0" smtClean="0"/>
              <a:t>speech</a:t>
            </a:r>
          </a:p>
          <a:p>
            <a:r>
              <a:rPr lang="en-GB" sz="3600" dirty="0" smtClean="0"/>
              <a:t>difficulty breathing</a:t>
            </a:r>
          </a:p>
          <a:p>
            <a:r>
              <a:rPr lang="en-GB" sz="3600" dirty="0" err="1" smtClean="0"/>
              <a:t>paresthesia</a:t>
            </a:r>
            <a:r>
              <a:rPr lang="en-GB" sz="3600" dirty="0" smtClean="0"/>
              <a:t> </a:t>
            </a:r>
            <a:r>
              <a:rPr lang="en-GB" sz="3600" dirty="0"/>
              <a:t>and paralysis. </a:t>
            </a:r>
            <a:endParaRPr lang="en-GB" sz="3600" dirty="0" smtClean="0"/>
          </a:p>
          <a:p>
            <a:pPr marL="0" indent="0">
              <a:buNone/>
            </a:pPr>
            <a:r>
              <a:rPr lang="en-GB" sz="3600" dirty="0" smtClean="0">
                <a:latin typeface="Brush Script MT" panose="03060802040406070304" pitchFamily="66" charset="0"/>
              </a:rPr>
              <a:t>As </a:t>
            </a:r>
            <a:r>
              <a:rPr lang="en-GB" sz="3600" dirty="0">
                <a:latin typeface="Brush Script MT" panose="03060802040406070304" pitchFamily="66" charset="0"/>
              </a:rPr>
              <a:t>the potassium level increases, both cardiac and other muscular function declines, making this a true medical </a:t>
            </a:r>
            <a:r>
              <a:rPr lang="en-GB" sz="3600" dirty="0" smtClean="0">
                <a:latin typeface="Brush Script MT" panose="03060802040406070304" pitchFamily="66" charset="0"/>
              </a:rPr>
              <a:t>emergency</a:t>
            </a:r>
            <a:r>
              <a:rPr lang="en-GB" sz="3600" dirty="0" smtClean="0"/>
              <a:t>. </a:t>
            </a:r>
            <a:endParaRPr lang="en-GB" sz="3600" dirty="0"/>
          </a:p>
          <a:p>
            <a:endParaRPr lang="en-GB" dirty="0"/>
          </a:p>
        </p:txBody>
      </p:sp>
    </p:spTree>
    <p:extLst>
      <p:ext uri="{BB962C8B-B14F-4D97-AF65-F5344CB8AC3E}">
        <p14:creationId xmlns:p14="http://schemas.microsoft.com/office/powerpoint/2010/main" val="5469162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t>Med </a:t>
            </a:r>
            <a:r>
              <a:rPr lang="en-GB" dirty="0" err="1" smtClean="0"/>
              <a:t>mnx</a:t>
            </a:r>
            <a:r>
              <a:rPr lang="en-GB" dirty="0" smtClean="0"/>
              <a:t>.</a:t>
            </a:r>
            <a:endParaRPr lang="en-GB" dirty="0"/>
          </a:p>
        </p:txBody>
      </p:sp>
      <p:sp>
        <p:nvSpPr>
          <p:cNvPr id="3" name="Content Placeholder 2"/>
          <p:cNvSpPr>
            <a:spLocks noGrp="1"/>
          </p:cNvSpPr>
          <p:nvPr>
            <p:ph idx="1"/>
          </p:nvPr>
        </p:nvSpPr>
        <p:spPr>
          <a:xfrm>
            <a:off x="838200" y="1343891"/>
            <a:ext cx="10515600" cy="4833072"/>
          </a:xfrm>
        </p:spPr>
        <p:txBody>
          <a:bodyPr/>
          <a:lstStyle/>
          <a:p>
            <a:r>
              <a:rPr lang="en-GB" sz="3600" dirty="0"/>
              <a:t>The elevated potassium levels may be reduced by administering cation-exchange resins (sodium polystyrene sulfonate [</a:t>
            </a:r>
            <a:r>
              <a:rPr lang="en-GB" sz="3600" dirty="0" err="1"/>
              <a:t>Kayexalate</a:t>
            </a:r>
            <a:r>
              <a:rPr lang="en-GB" sz="3600" dirty="0"/>
              <a:t>]) orally or by retention enema. </a:t>
            </a:r>
            <a:endParaRPr lang="en-GB" sz="3600" dirty="0" smtClean="0"/>
          </a:p>
          <a:p>
            <a:r>
              <a:rPr lang="en-GB" sz="3600" dirty="0" err="1" smtClean="0"/>
              <a:t>Kayexalate</a:t>
            </a:r>
            <a:r>
              <a:rPr lang="en-GB" sz="3600" dirty="0" smtClean="0"/>
              <a:t> </a:t>
            </a:r>
            <a:r>
              <a:rPr lang="en-GB" sz="3600" dirty="0"/>
              <a:t>works by exchanging sodium ions for potassium ions in the intestinal tract. </a:t>
            </a:r>
            <a:endParaRPr lang="en-GB" sz="3600" dirty="0" smtClean="0"/>
          </a:p>
          <a:p>
            <a:r>
              <a:rPr lang="en-GB" sz="3600" dirty="0" smtClean="0"/>
              <a:t>Sorbitol </a:t>
            </a:r>
            <a:r>
              <a:rPr lang="en-GB" sz="3600" dirty="0"/>
              <a:t>may be administered in combination with </a:t>
            </a:r>
            <a:r>
              <a:rPr lang="en-GB" sz="3600" dirty="0" err="1"/>
              <a:t>Kayexalate</a:t>
            </a:r>
            <a:r>
              <a:rPr lang="en-GB" sz="3600" dirty="0"/>
              <a:t> to induce a diarrhoea</a:t>
            </a:r>
          </a:p>
          <a:p>
            <a:endParaRPr lang="en-GB" dirty="0"/>
          </a:p>
        </p:txBody>
      </p:sp>
    </p:spTree>
    <p:extLst>
      <p:ext uri="{BB962C8B-B14F-4D97-AF65-F5344CB8AC3E}">
        <p14:creationId xmlns:p14="http://schemas.microsoft.com/office/powerpoint/2010/main" val="28623016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343891"/>
            <a:ext cx="10515600" cy="4833072"/>
          </a:xfrm>
        </p:spPr>
        <p:txBody>
          <a:bodyPr>
            <a:normAutofit/>
          </a:bodyPr>
          <a:lstStyle/>
          <a:p>
            <a:pPr>
              <a:buFont typeface="Wingdings" panose="05000000000000000000" pitchFamily="2" charset="2"/>
              <a:buChar char="Ø"/>
            </a:pPr>
            <a:r>
              <a:rPr lang="en-GB" sz="3600" dirty="0"/>
              <a:t>If the patient is hemodynamically unstable (low blood pressure, changes in mental status, </a:t>
            </a:r>
            <a:r>
              <a:rPr lang="en-GB" sz="3600" dirty="0" smtClean="0"/>
              <a:t>dysrhythmia)</a:t>
            </a:r>
          </a:p>
          <a:p>
            <a:r>
              <a:rPr lang="en-GB" sz="3600" dirty="0" smtClean="0"/>
              <a:t>IV dextrose 50%</a:t>
            </a:r>
          </a:p>
          <a:p>
            <a:r>
              <a:rPr lang="en-GB" sz="3600" dirty="0"/>
              <a:t>I</a:t>
            </a:r>
            <a:r>
              <a:rPr lang="en-GB" sz="3600" dirty="0" smtClean="0"/>
              <a:t>nsulin</a:t>
            </a:r>
            <a:r>
              <a:rPr lang="en-GB" sz="3600" dirty="0"/>
              <a:t>, and calcium replacement may be </a:t>
            </a:r>
            <a:r>
              <a:rPr lang="en-GB" sz="3600" dirty="0" smtClean="0"/>
              <a:t>administered </a:t>
            </a:r>
            <a:r>
              <a:rPr lang="en-GB" sz="3600" dirty="0"/>
              <a:t>to shift potassium back into the cells. </a:t>
            </a:r>
            <a:endParaRPr lang="en-GB" sz="3600" dirty="0" smtClean="0"/>
          </a:p>
          <a:p>
            <a:r>
              <a:rPr lang="en-GB" sz="3600" dirty="0" err="1" smtClean="0"/>
              <a:t>Albuterol</a:t>
            </a:r>
            <a:r>
              <a:rPr lang="en-GB" sz="3600" dirty="0" smtClean="0"/>
              <a:t> </a:t>
            </a:r>
            <a:r>
              <a:rPr lang="en-GB" sz="3600" dirty="0" err="1"/>
              <a:t>sulfate</a:t>
            </a:r>
            <a:r>
              <a:rPr lang="en-GB" sz="3600" dirty="0"/>
              <a:t> (Ventolin HFA) by nebulizer can lower plasma potassium concentration by 0.5 to 1.5 </a:t>
            </a:r>
            <a:r>
              <a:rPr lang="en-GB" sz="3600" dirty="0" err="1" smtClean="0"/>
              <a:t>mEq</a:t>
            </a:r>
            <a:r>
              <a:rPr lang="en-GB" sz="3600" dirty="0" smtClean="0"/>
              <a:t>/L. </a:t>
            </a:r>
            <a:endParaRPr lang="en-GB" sz="3600" dirty="0"/>
          </a:p>
        </p:txBody>
      </p:sp>
    </p:spTree>
    <p:extLst>
      <p:ext uri="{BB962C8B-B14F-4D97-AF65-F5344CB8AC3E}">
        <p14:creationId xmlns:p14="http://schemas.microsoft.com/office/powerpoint/2010/main" val="209011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r>
              <a:rPr lang="en-GB" b="1" dirty="0" smtClean="0">
                <a:effectLst>
                  <a:outerShdw blurRad="38100" dist="38100" dir="2700000" algn="tl">
                    <a:srgbClr val="000000">
                      <a:alpha val="43137"/>
                    </a:srgbClr>
                  </a:outerShdw>
                </a:effectLst>
              </a:rPr>
              <a:t>Urine examination includes </a:t>
            </a:r>
            <a:r>
              <a:rPr lang="en-GB" b="1" dirty="0">
                <a:effectLst>
                  <a:outerShdw blurRad="38100" dist="38100" dir="2700000" algn="tl">
                    <a:srgbClr val="000000">
                      <a:alpha val="43137"/>
                    </a:srgbClr>
                  </a:outerShdw>
                </a:effectLst>
              </a:rPr>
              <a:t>the following;</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23406"/>
            <a:ext cx="10515600" cy="5053557"/>
          </a:xfrm>
        </p:spPr>
        <p:txBody>
          <a:bodyPr/>
          <a:lstStyle/>
          <a:p>
            <a:pPr lvl="0">
              <a:buFont typeface="Wingdings" panose="05000000000000000000" pitchFamily="2" charset="2"/>
              <a:buChar char="Ø"/>
            </a:pPr>
            <a:r>
              <a:rPr lang="en-GB" sz="3600" dirty="0"/>
              <a:t>Urine </a:t>
            </a:r>
            <a:r>
              <a:rPr lang="en-GB" sz="3600" dirty="0" smtClean="0"/>
              <a:t>colour</a:t>
            </a:r>
          </a:p>
          <a:p>
            <a:pPr lvl="0">
              <a:buFont typeface="Wingdings" panose="05000000000000000000" pitchFamily="2" charset="2"/>
              <a:buChar char="Ø"/>
            </a:pPr>
            <a:r>
              <a:rPr lang="en-GB" sz="3600" dirty="0" smtClean="0"/>
              <a:t>Urine </a:t>
            </a:r>
            <a:r>
              <a:rPr lang="en-GB" sz="3600" dirty="0"/>
              <a:t>clarity and odour </a:t>
            </a:r>
            <a:endParaRPr lang="en-GB" sz="3600" dirty="0" smtClean="0"/>
          </a:p>
          <a:p>
            <a:pPr lvl="0">
              <a:buFont typeface="Wingdings" panose="05000000000000000000" pitchFamily="2" charset="2"/>
              <a:buChar char="Ø"/>
            </a:pPr>
            <a:r>
              <a:rPr lang="en-GB" sz="3600" dirty="0" smtClean="0"/>
              <a:t>Urine </a:t>
            </a:r>
            <a:r>
              <a:rPr lang="en-GB" sz="3600" dirty="0"/>
              <a:t>pH and specific </a:t>
            </a:r>
            <a:r>
              <a:rPr lang="en-GB" sz="3600" dirty="0" smtClean="0"/>
              <a:t>gravity</a:t>
            </a:r>
          </a:p>
          <a:p>
            <a:pPr lvl="0">
              <a:buFont typeface="Wingdings" panose="05000000000000000000" pitchFamily="2" charset="2"/>
              <a:buChar char="Ø"/>
            </a:pPr>
            <a:r>
              <a:rPr lang="en-GB" sz="3600" dirty="0" smtClean="0"/>
              <a:t>Tests </a:t>
            </a:r>
            <a:r>
              <a:rPr lang="en-GB" sz="3600" dirty="0"/>
              <a:t>to detect protein, glucose, and ketone bodies in </a:t>
            </a:r>
            <a:r>
              <a:rPr lang="en-GB" sz="3600" dirty="0" smtClean="0"/>
              <a:t>urine</a:t>
            </a:r>
          </a:p>
          <a:p>
            <a:pPr lvl="0">
              <a:buFont typeface="Wingdings" panose="05000000000000000000" pitchFamily="2" charset="2"/>
              <a:buChar char="Ø"/>
            </a:pPr>
            <a:r>
              <a:rPr lang="en-GB" sz="3600" dirty="0" smtClean="0"/>
              <a:t>Microscopic </a:t>
            </a:r>
            <a:r>
              <a:rPr lang="en-GB" sz="3600" dirty="0"/>
              <a:t>examination of urine</a:t>
            </a:r>
          </a:p>
          <a:p>
            <a:pPr marL="0" indent="0">
              <a:buNone/>
            </a:pPr>
            <a:endParaRPr lang="en-GB" dirty="0"/>
          </a:p>
        </p:txBody>
      </p:sp>
    </p:spTree>
    <p:extLst>
      <p:ext uri="{BB962C8B-B14F-4D97-AF65-F5344CB8AC3E}">
        <p14:creationId xmlns:p14="http://schemas.microsoft.com/office/powerpoint/2010/main" val="21333884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endParaRPr lang="en-GB" dirty="0"/>
          </a:p>
        </p:txBody>
      </p:sp>
      <p:sp>
        <p:nvSpPr>
          <p:cNvPr id="3" name="Content Placeholder 2"/>
          <p:cNvSpPr>
            <a:spLocks noGrp="1"/>
          </p:cNvSpPr>
          <p:nvPr>
            <p:ph idx="1"/>
          </p:nvPr>
        </p:nvSpPr>
        <p:spPr>
          <a:xfrm>
            <a:off x="838200" y="1468582"/>
            <a:ext cx="10515600" cy="4708381"/>
          </a:xfrm>
        </p:spPr>
        <p:txBody>
          <a:bodyPr>
            <a:noAutofit/>
          </a:bodyPr>
          <a:lstStyle/>
          <a:p>
            <a:r>
              <a:rPr lang="en-GB" sz="3600" dirty="0"/>
              <a:t>The shift of potassium into the intracellular space is temporary, so arrangements for dialysis need to be made on an emergent </a:t>
            </a:r>
            <a:r>
              <a:rPr lang="en-GB" sz="3600" dirty="0" smtClean="0"/>
              <a:t>basis.</a:t>
            </a:r>
          </a:p>
          <a:p>
            <a:r>
              <a:rPr lang="en-GB" sz="3600" dirty="0" smtClean="0"/>
              <a:t>Since </a:t>
            </a:r>
            <a:r>
              <a:rPr lang="en-GB" sz="3600" dirty="0"/>
              <a:t>many medications are eliminated through the kidneys, dosages must be reduced when a patient has ARF. </a:t>
            </a:r>
            <a:endParaRPr lang="en-GB" sz="3600" dirty="0" smtClean="0"/>
          </a:p>
          <a:p>
            <a:endParaRPr lang="en-GB" sz="3600" dirty="0"/>
          </a:p>
        </p:txBody>
      </p:sp>
    </p:spTree>
    <p:extLst>
      <p:ext uri="{BB962C8B-B14F-4D97-AF65-F5344CB8AC3E}">
        <p14:creationId xmlns:p14="http://schemas.microsoft.com/office/powerpoint/2010/main" val="6249826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427018"/>
            <a:ext cx="10515600" cy="4749945"/>
          </a:xfrm>
        </p:spPr>
        <p:txBody>
          <a:bodyPr/>
          <a:lstStyle/>
          <a:p>
            <a:pPr>
              <a:buFont typeface="Wingdings" panose="05000000000000000000" pitchFamily="2" charset="2"/>
              <a:buChar char="Ø"/>
            </a:pPr>
            <a:r>
              <a:rPr lang="en-GB" sz="3600" dirty="0"/>
              <a:t>Examples of commonly used agents that require adjustment </a:t>
            </a:r>
            <a:r>
              <a:rPr lang="en-GB" sz="3600" dirty="0" smtClean="0"/>
              <a:t>are: </a:t>
            </a:r>
          </a:p>
          <a:p>
            <a:r>
              <a:rPr lang="en-GB" sz="3600" dirty="0" smtClean="0"/>
              <a:t>antibiotic </a:t>
            </a:r>
            <a:r>
              <a:rPr lang="en-GB" sz="3600" dirty="0"/>
              <a:t>medications (especially aminoglycosides</a:t>
            </a:r>
            <a:r>
              <a:rPr lang="en-GB" sz="3600" dirty="0" smtClean="0"/>
              <a:t>),</a:t>
            </a:r>
          </a:p>
          <a:p>
            <a:r>
              <a:rPr lang="en-GB" sz="3600" dirty="0" smtClean="0"/>
              <a:t>Digoxin</a:t>
            </a:r>
          </a:p>
          <a:p>
            <a:r>
              <a:rPr lang="en-GB" sz="3600" dirty="0" smtClean="0"/>
              <a:t>ACE inhibitors</a:t>
            </a:r>
          </a:p>
          <a:p>
            <a:r>
              <a:rPr lang="en-GB" sz="3600" dirty="0" smtClean="0"/>
              <a:t>magnesium-containing agents </a:t>
            </a:r>
            <a:endParaRPr lang="en-GB" sz="3600" dirty="0"/>
          </a:p>
          <a:p>
            <a:endParaRPr lang="en-GB" dirty="0"/>
          </a:p>
        </p:txBody>
      </p:sp>
    </p:spTree>
    <p:extLst>
      <p:ext uri="{BB962C8B-B14F-4D97-AF65-F5344CB8AC3E}">
        <p14:creationId xmlns:p14="http://schemas.microsoft.com/office/powerpoint/2010/main" val="32626310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endParaRPr lang="en-GB" dirty="0"/>
          </a:p>
        </p:txBody>
      </p:sp>
      <p:sp>
        <p:nvSpPr>
          <p:cNvPr id="3" name="Content Placeholder 2"/>
          <p:cNvSpPr>
            <a:spLocks noGrp="1"/>
          </p:cNvSpPr>
          <p:nvPr>
            <p:ph idx="1"/>
          </p:nvPr>
        </p:nvSpPr>
        <p:spPr>
          <a:xfrm>
            <a:off x="838200" y="1454727"/>
            <a:ext cx="10515600" cy="4722236"/>
          </a:xfrm>
        </p:spPr>
        <p:txBody>
          <a:bodyPr>
            <a:noAutofit/>
          </a:bodyPr>
          <a:lstStyle/>
          <a:p>
            <a:r>
              <a:rPr lang="en-GB" sz="3600" dirty="0"/>
              <a:t>Diuretic agents are often used to control fluid </a:t>
            </a:r>
            <a:r>
              <a:rPr lang="en-GB" sz="3600" dirty="0" smtClean="0"/>
              <a:t>volume</a:t>
            </a:r>
            <a:r>
              <a:rPr lang="en-GB" sz="3600" dirty="0"/>
              <a:t>, but they have not been shown to improve recovery from </a:t>
            </a:r>
            <a:r>
              <a:rPr lang="en-GB" sz="3600" dirty="0" smtClean="0"/>
              <a:t>ARF.</a:t>
            </a:r>
          </a:p>
          <a:p>
            <a:r>
              <a:rPr lang="en-GB" sz="3600" dirty="0" smtClean="0"/>
              <a:t> </a:t>
            </a:r>
            <a:r>
              <a:rPr lang="en-GB" sz="3600" dirty="0"/>
              <a:t>In patients with severe acidosis, the arterial blood gases and serum bicarbonate levels (CO2-combining power) must be monitored because the patient may require sodium </a:t>
            </a:r>
            <a:r>
              <a:rPr lang="en-GB" sz="3600" dirty="0" smtClean="0"/>
              <a:t>bicarbonate </a:t>
            </a:r>
            <a:r>
              <a:rPr lang="en-GB" sz="3600" dirty="0"/>
              <a:t>therapy or dialysis. </a:t>
            </a:r>
            <a:endParaRPr lang="en-GB" sz="3600" dirty="0" smtClean="0"/>
          </a:p>
        </p:txBody>
      </p:sp>
    </p:spTree>
    <p:extLst>
      <p:ext uri="{BB962C8B-B14F-4D97-AF65-F5344CB8AC3E}">
        <p14:creationId xmlns:p14="http://schemas.microsoft.com/office/powerpoint/2010/main" val="3135083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endParaRPr lang="en-GB" dirty="0"/>
          </a:p>
        </p:txBody>
      </p:sp>
      <p:sp>
        <p:nvSpPr>
          <p:cNvPr id="3" name="Content Placeholder 2"/>
          <p:cNvSpPr>
            <a:spLocks noGrp="1"/>
          </p:cNvSpPr>
          <p:nvPr>
            <p:ph idx="1"/>
          </p:nvPr>
        </p:nvSpPr>
        <p:spPr>
          <a:xfrm>
            <a:off x="838200" y="1399309"/>
            <a:ext cx="10515600" cy="4777654"/>
          </a:xfrm>
        </p:spPr>
        <p:txBody>
          <a:bodyPr>
            <a:normAutofit lnSpcReduction="10000"/>
          </a:bodyPr>
          <a:lstStyle/>
          <a:p>
            <a:r>
              <a:rPr lang="en-GB" sz="3600" dirty="0"/>
              <a:t>If respiratory problems develop, appropriate ventilatory measures must be instituted. </a:t>
            </a:r>
          </a:p>
          <a:p>
            <a:pPr marL="0" indent="0">
              <a:buNone/>
            </a:pPr>
            <a:endParaRPr lang="en-GB" sz="3600" dirty="0" smtClean="0"/>
          </a:p>
          <a:p>
            <a:r>
              <a:rPr lang="en-GB" sz="3600" dirty="0" smtClean="0"/>
              <a:t>The </a:t>
            </a:r>
            <a:r>
              <a:rPr lang="en-GB" sz="3600" dirty="0"/>
              <a:t>elevated serum phosphate level may be controlled with phosphate-binding agents (</a:t>
            </a:r>
            <a:r>
              <a:rPr lang="en-GB" sz="3600" dirty="0" err="1"/>
              <a:t>eg</a:t>
            </a:r>
            <a:r>
              <a:rPr lang="en-GB" sz="3600" dirty="0"/>
              <a:t>, calcium or lanthanum carbonate) that help prevent a continuing rise in serum phosphate levels by decreasing the absorption of phosphate from the intestinal tract</a:t>
            </a:r>
          </a:p>
          <a:p>
            <a:endParaRPr lang="en-GB" sz="3600" dirty="0"/>
          </a:p>
        </p:txBody>
      </p:sp>
    </p:spTree>
    <p:extLst>
      <p:ext uri="{BB962C8B-B14F-4D97-AF65-F5344CB8AC3E}">
        <p14:creationId xmlns:p14="http://schemas.microsoft.com/office/powerpoint/2010/main" val="32941935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r>
              <a:rPr lang="en-GB" dirty="0">
                <a:effectLst>
                  <a:outerShdw blurRad="38100" dist="38100" dir="2700000" algn="tl">
                    <a:srgbClr val="000000">
                      <a:alpha val="43137"/>
                    </a:srgbClr>
                  </a:outerShdw>
                </a:effectLst>
              </a:rPr>
              <a:t>Nutritional Therapy</a:t>
            </a:r>
          </a:p>
        </p:txBody>
      </p:sp>
      <p:sp>
        <p:nvSpPr>
          <p:cNvPr id="3" name="Content Placeholder 2"/>
          <p:cNvSpPr>
            <a:spLocks noGrp="1"/>
          </p:cNvSpPr>
          <p:nvPr>
            <p:ph idx="1"/>
          </p:nvPr>
        </p:nvSpPr>
        <p:spPr>
          <a:xfrm>
            <a:off x="838200" y="1565564"/>
            <a:ext cx="10515600" cy="4611399"/>
          </a:xfrm>
        </p:spPr>
        <p:txBody>
          <a:bodyPr>
            <a:normAutofit/>
          </a:bodyPr>
          <a:lstStyle/>
          <a:p>
            <a:pPr marL="0" indent="0">
              <a:buNone/>
            </a:pPr>
            <a:r>
              <a:rPr lang="en-GB" sz="3600" dirty="0"/>
              <a:t>ARF causes severe nutritional </a:t>
            </a:r>
            <a:r>
              <a:rPr lang="en-GB" sz="3600" dirty="0" smtClean="0"/>
              <a:t>imbalances due to:</a:t>
            </a:r>
          </a:p>
          <a:p>
            <a:r>
              <a:rPr lang="en-GB" sz="3600" dirty="0"/>
              <a:t>N</a:t>
            </a:r>
            <a:r>
              <a:rPr lang="en-GB" sz="3600" dirty="0" smtClean="0"/>
              <a:t>ausea </a:t>
            </a:r>
            <a:r>
              <a:rPr lang="en-GB" sz="3600" dirty="0"/>
              <a:t>and vomiting </a:t>
            </a:r>
            <a:r>
              <a:rPr lang="en-GB" sz="3600" dirty="0" smtClean="0"/>
              <a:t>(contribute </a:t>
            </a:r>
            <a:r>
              <a:rPr lang="en-GB" sz="3600" dirty="0"/>
              <a:t>to inadequate dietary </a:t>
            </a:r>
            <a:r>
              <a:rPr lang="en-GB" sz="3600" dirty="0" smtClean="0"/>
              <a:t>intake)</a:t>
            </a:r>
            <a:endParaRPr lang="en-GB" sz="3600" dirty="0"/>
          </a:p>
          <a:p>
            <a:r>
              <a:rPr lang="en-GB" sz="3600" dirty="0"/>
              <a:t>I</a:t>
            </a:r>
            <a:r>
              <a:rPr lang="en-GB" sz="3600" dirty="0" smtClean="0"/>
              <a:t>mpaired </a:t>
            </a:r>
            <a:r>
              <a:rPr lang="en-GB" sz="3600" dirty="0"/>
              <a:t>glucose use and </a:t>
            </a:r>
            <a:r>
              <a:rPr lang="en-GB" sz="3600" dirty="0" smtClean="0"/>
              <a:t>protein synthesis</a:t>
            </a:r>
          </a:p>
          <a:p>
            <a:r>
              <a:rPr lang="en-GB" sz="3600" dirty="0"/>
              <a:t>I</a:t>
            </a:r>
            <a:r>
              <a:rPr lang="en-GB" sz="3600" dirty="0" smtClean="0"/>
              <a:t>ncreased tissue </a:t>
            </a:r>
            <a:r>
              <a:rPr lang="en-GB" sz="3600" dirty="0"/>
              <a:t>catabolism. </a:t>
            </a:r>
            <a:endParaRPr lang="en-GB" sz="3600" dirty="0" smtClean="0"/>
          </a:p>
        </p:txBody>
      </p:sp>
    </p:spTree>
    <p:extLst>
      <p:ext uri="{BB962C8B-B14F-4D97-AF65-F5344CB8AC3E}">
        <p14:creationId xmlns:p14="http://schemas.microsoft.com/office/powerpoint/2010/main" val="20936431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smtClean="0"/>
              <a:t>Cont.</a:t>
            </a:r>
            <a:endParaRPr lang="en-GB" dirty="0"/>
          </a:p>
        </p:txBody>
      </p:sp>
      <p:sp>
        <p:nvSpPr>
          <p:cNvPr id="3" name="Content Placeholder 2"/>
          <p:cNvSpPr>
            <a:spLocks noGrp="1"/>
          </p:cNvSpPr>
          <p:nvPr>
            <p:ph idx="1"/>
          </p:nvPr>
        </p:nvSpPr>
        <p:spPr>
          <a:xfrm>
            <a:off x="838200" y="1413164"/>
            <a:ext cx="10515600" cy="4763799"/>
          </a:xfrm>
        </p:spPr>
        <p:txBody>
          <a:bodyPr>
            <a:normAutofit/>
          </a:bodyPr>
          <a:lstStyle/>
          <a:p>
            <a:r>
              <a:rPr lang="en-GB" sz="3600" dirty="0"/>
              <a:t>The patient is weighed daily and loses 0.2 to 0.5 kg (0.5 to 1 lb) daily if the nitrogen balance is negative (</a:t>
            </a:r>
            <a:r>
              <a:rPr lang="en-GB" sz="3600" dirty="0" err="1"/>
              <a:t>ie</a:t>
            </a:r>
            <a:r>
              <a:rPr lang="en-GB" sz="3600" dirty="0"/>
              <a:t>, caloric intake falls below caloric requirements). </a:t>
            </a:r>
            <a:endParaRPr lang="en-GB" sz="3600" dirty="0" smtClean="0"/>
          </a:p>
          <a:p>
            <a:r>
              <a:rPr lang="en-GB" sz="3600" dirty="0" smtClean="0"/>
              <a:t>If </a:t>
            </a:r>
            <a:r>
              <a:rPr lang="en-GB" sz="3600" dirty="0"/>
              <a:t>the patient gains or does not lose weight or develops hypertension, fluid retention should be suspected.</a:t>
            </a:r>
          </a:p>
          <a:p>
            <a:pPr marL="0" indent="0">
              <a:buNone/>
            </a:pPr>
            <a:endParaRPr lang="en-GB" sz="3600" dirty="0"/>
          </a:p>
        </p:txBody>
      </p:sp>
    </p:spTree>
    <p:extLst>
      <p:ext uri="{BB962C8B-B14F-4D97-AF65-F5344CB8AC3E}">
        <p14:creationId xmlns:p14="http://schemas.microsoft.com/office/powerpoint/2010/main" val="28714179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endParaRPr lang="en-GB" dirty="0"/>
          </a:p>
        </p:txBody>
      </p:sp>
      <p:sp>
        <p:nvSpPr>
          <p:cNvPr id="3" name="Content Placeholder 2"/>
          <p:cNvSpPr>
            <a:spLocks noGrp="1"/>
          </p:cNvSpPr>
          <p:nvPr>
            <p:ph idx="1"/>
          </p:nvPr>
        </p:nvSpPr>
        <p:spPr>
          <a:xfrm>
            <a:off x="838200" y="1371600"/>
            <a:ext cx="10515600" cy="4805363"/>
          </a:xfrm>
        </p:spPr>
        <p:txBody>
          <a:bodyPr>
            <a:noAutofit/>
          </a:bodyPr>
          <a:lstStyle/>
          <a:p>
            <a:pPr marL="0" indent="0">
              <a:buNone/>
            </a:pPr>
            <a:r>
              <a:rPr lang="en-GB" sz="3600" dirty="0"/>
              <a:t>Nutritional support is based on the </a:t>
            </a:r>
            <a:endParaRPr lang="en-GB" sz="3600" dirty="0" smtClean="0"/>
          </a:p>
          <a:p>
            <a:r>
              <a:rPr lang="en-GB" sz="3600" dirty="0"/>
              <a:t>U</a:t>
            </a:r>
            <a:r>
              <a:rPr lang="en-GB" sz="3600" dirty="0" smtClean="0"/>
              <a:t>nderlying </a:t>
            </a:r>
            <a:r>
              <a:rPr lang="en-GB" sz="3600" dirty="0"/>
              <a:t>cause of </a:t>
            </a:r>
            <a:r>
              <a:rPr lang="en-GB" sz="3600" dirty="0" smtClean="0"/>
              <a:t>ARF</a:t>
            </a:r>
          </a:p>
          <a:p>
            <a:r>
              <a:rPr lang="en-GB" sz="3600" dirty="0"/>
              <a:t>T</a:t>
            </a:r>
            <a:r>
              <a:rPr lang="en-GB" sz="3600" dirty="0" smtClean="0"/>
              <a:t>he </a:t>
            </a:r>
            <a:r>
              <a:rPr lang="en-GB" sz="3600" dirty="0"/>
              <a:t>catabolic </a:t>
            </a:r>
            <a:r>
              <a:rPr lang="en-GB" sz="3600" dirty="0" smtClean="0"/>
              <a:t>response</a:t>
            </a:r>
          </a:p>
          <a:p>
            <a:r>
              <a:rPr lang="en-GB" sz="3600" dirty="0"/>
              <a:t>T</a:t>
            </a:r>
            <a:r>
              <a:rPr lang="en-GB" sz="3600" dirty="0" smtClean="0"/>
              <a:t>he </a:t>
            </a:r>
            <a:r>
              <a:rPr lang="en-GB" sz="3600" dirty="0"/>
              <a:t>type and frequency of </a:t>
            </a:r>
            <a:r>
              <a:rPr lang="en-GB" sz="3600" dirty="0" smtClean="0"/>
              <a:t>renal </a:t>
            </a:r>
            <a:r>
              <a:rPr lang="en-GB" sz="3600" dirty="0"/>
              <a:t>replacement </a:t>
            </a:r>
            <a:r>
              <a:rPr lang="en-GB" sz="3600" dirty="0" smtClean="0"/>
              <a:t>therapy</a:t>
            </a:r>
          </a:p>
          <a:p>
            <a:r>
              <a:rPr lang="en-GB" sz="3600" dirty="0" smtClean="0"/>
              <a:t>Comorbidities</a:t>
            </a:r>
          </a:p>
          <a:p>
            <a:r>
              <a:rPr lang="en-GB" sz="3600" dirty="0"/>
              <a:t>N</a:t>
            </a:r>
            <a:r>
              <a:rPr lang="en-GB" sz="3600" dirty="0" smtClean="0"/>
              <a:t>utritional status</a:t>
            </a:r>
            <a:r>
              <a:rPr lang="en-GB" sz="3600" dirty="0"/>
              <a:t>. </a:t>
            </a:r>
            <a:endParaRPr lang="en-GB" sz="3600" dirty="0" smtClean="0"/>
          </a:p>
          <a:p>
            <a:pPr marL="0" indent="0">
              <a:buNone/>
            </a:pPr>
            <a:endParaRPr lang="en-GB" sz="3600" dirty="0"/>
          </a:p>
        </p:txBody>
      </p:sp>
    </p:spTree>
    <p:extLst>
      <p:ext uri="{BB962C8B-B14F-4D97-AF65-F5344CB8AC3E}">
        <p14:creationId xmlns:p14="http://schemas.microsoft.com/office/powerpoint/2010/main" val="18806521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endParaRPr lang="en-GB" dirty="0"/>
          </a:p>
        </p:txBody>
      </p:sp>
      <p:sp>
        <p:nvSpPr>
          <p:cNvPr id="3" name="Content Placeholder 2"/>
          <p:cNvSpPr>
            <a:spLocks noGrp="1"/>
          </p:cNvSpPr>
          <p:nvPr>
            <p:ph idx="1"/>
          </p:nvPr>
        </p:nvSpPr>
        <p:spPr/>
        <p:txBody>
          <a:bodyPr>
            <a:normAutofit/>
          </a:bodyPr>
          <a:lstStyle/>
          <a:p>
            <a:r>
              <a:rPr lang="en-GB" sz="3600" dirty="0"/>
              <a:t>Replacement of dietary proteins is individualized to provide the maximum benefit and minimize uremic </a:t>
            </a:r>
            <a:r>
              <a:rPr lang="en-GB" sz="3600" dirty="0" smtClean="0"/>
              <a:t>symptoms</a:t>
            </a:r>
            <a:endParaRPr lang="en-GB" sz="3600" dirty="0"/>
          </a:p>
        </p:txBody>
      </p:sp>
    </p:spTree>
    <p:extLst>
      <p:ext uri="{BB962C8B-B14F-4D97-AF65-F5344CB8AC3E}">
        <p14:creationId xmlns:p14="http://schemas.microsoft.com/office/powerpoint/2010/main" val="36429445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endParaRPr lang="en-GB" dirty="0"/>
          </a:p>
        </p:txBody>
      </p:sp>
      <p:sp>
        <p:nvSpPr>
          <p:cNvPr id="3" name="Content Placeholder 2"/>
          <p:cNvSpPr>
            <a:spLocks noGrp="1"/>
          </p:cNvSpPr>
          <p:nvPr>
            <p:ph idx="1"/>
          </p:nvPr>
        </p:nvSpPr>
        <p:spPr>
          <a:xfrm>
            <a:off x="838200" y="1440873"/>
            <a:ext cx="10515600" cy="4736090"/>
          </a:xfrm>
        </p:spPr>
        <p:txBody>
          <a:bodyPr/>
          <a:lstStyle/>
          <a:p>
            <a:r>
              <a:rPr lang="en-GB" sz="3600" dirty="0"/>
              <a:t>Caloric requirements are met with high-carbohydrate meals, because carbohydrates have a protein-sparing effect (</a:t>
            </a:r>
            <a:r>
              <a:rPr lang="en-GB" sz="3600" dirty="0" err="1"/>
              <a:t>ie</a:t>
            </a:r>
            <a:r>
              <a:rPr lang="en-GB" sz="3600" dirty="0"/>
              <a:t>, in a high-carbohydrate </a:t>
            </a:r>
            <a:r>
              <a:rPr lang="en-GB" sz="3600" dirty="0" smtClean="0"/>
              <a:t>diet</a:t>
            </a:r>
          </a:p>
          <a:p>
            <a:r>
              <a:rPr lang="en-GB" sz="3600" dirty="0" smtClean="0"/>
              <a:t>Protein </a:t>
            </a:r>
            <a:r>
              <a:rPr lang="en-GB" sz="3600" dirty="0"/>
              <a:t>is not used for meeting energy requirements but is “spared” for growth and tissue healing). </a:t>
            </a:r>
            <a:endParaRPr lang="en-GB" sz="3600" dirty="0" smtClean="0"/>
          </a:p>
          <a:p>
            <a:r>
              <a:rPr lang="en-GB" sz="3600" dirty="0" smtClean="0"/>
              <a:t>Foods </a:t>
            </a:r>
            <a:r>
              <a:rPr lang="en-GB" sz="3600" dirty="0"/>
              <a:t>and fluids containing potassium or phosphorus (</a:t>
            </a:r>
            <a:r>
              <a:rPr lang="en-GB" sz="3600" dirty="0" err="1"/>
              <a:t>eg</a:t>
            </a:r>
            <a:r>
              <a:rPr lang="en-GB" sz="3600" dirty="0"/>
              <a:t>, bananas, citrus fruits and juices, coffee) are restricted</a:t>
            </a:r>
          </a:p>
          <a:p>
            <a:endParaRPr lang="en-GB" dirty="0"/>
          </a:p>
        </p:txBody>
      </p:sp>
    </p:spTree>
    <p:extLst>
      <p:ext uri="{BB962C8B-B14F-4D97-AF65-F5344CB8AC3E}">
        <p14:creationId xmlns:p14="http://schemas.microsoft.com/office/powerpoint/2010/main" val="14882497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a:effectLst>
                  <a:outerShdw blurRad="38100" dist="38100" dir="2700000" algn="tl">
                    <a:srgbClr val="000000">
                      <a:alpha val="43137"/>
                    </a:srgbClr>
                  </a:outerShdw>
                </a:effectLst>
              </a:rPr>
              <a:t>Nursing Management</a:t>
            </a:r>
          </a:p>
        </p:txBody>
      </p:sp>
      <p:sp>
        <p:nvSpPr>
          <p:cNvPr id="3" name="Content Placeholder 2"/>
          <p:cNvSpPr>
            <a:spLocks noGrp="1"/>
          </p:cNvSpPr>
          <p:nvPr>
            <p:ph idx="1"/>
          </p:nvPr>
        </p:nvSpPr>
        <p:spPr>
          <a:xfrm>
            <a:off x="838200" y="1524000"/>
            <a:ext cx="10515600" cy="4652963"/>
          </a:xfrm>
        </p:spPr>
        <p:txBody>
          <a:bodyPr>
            <a:normAutofit/>
          </a:bodyPr>
          <a:lstStyle/>
          <a:p>
            <a:pPr marL="0" indent="0">
              <a:buNone/>
            </a:pPr>
            <a:r>
              <a:rPr lang="en-GB" sz="3600" dirty="0"/>
              <a:t>The </a:t>
            </a:r>
            <a:r>
              <a:rPr lang="en-GB" sz="3600" dirty="0" smtClean="0"/>
              <a:t>nurse: </a:t>
            </a:r>
            <a:endParaRPr lang="en-GB" sz="3600" dirty="0"/>
          </a:p>
          <a:p>
            <a:r>
              <a:rPr lang="en-GB" sz="3600" dirty="0"/>
              <a:t>M</a:t>
            </a:r>
            <a:r>
              <a:rPr lang="en-GB" sz="3600" dirty="0" smtClean="0"/>
              <a:t>onitors </a:t>
            </a:r>
            <a:r>
              <a:rPr lang="en-GB" sz="3600" dirty="0"/>
              <a:t>for </a:t>
            </a:r>
            <a:r>
              <a:rPr lang="en-GB" sz="3600" dirty="0" smtClean="0"/>
              <a:t>complications</a:t>
            </a:r>
          </a:p>
          <a:p>
            <a:r>
              <a:rPr lang="en-GB" sz="3600" dirty="0"/>
              <a:t>P</a:t>
            </a:r>
            <a:r>
              <a:rPr lang="en-GB" sz="3600" dirty="0" smtClean="0"/>
              <a:t>articipates </a:t>
            </a:r>
            <a:r>
              <a:rPr lang="en-GB" sz="3600" dirty="0"/>
              <a:t>in emergency treatment of fluid and electrolyte </a:t>
            </a:r>
            <a:r>
              <a:rPr lang="en-GB" sz="3600" dirty="0" smtClean="0"/>
              <a:t>imbalances</a:t>
            </a:r>
            <a:r>
              <a:rPr lang="en-GB" sz="3600" dirty="0"/>
              <a:t>, assesses the patient’s progress and response to </a:t>
            </a:r>
            <a:r>
              <a:rPr lang="en-GB" sz="3600" dirty="0" smtClean="0"/>
              <a:t>treatment</a:t>
            </a:r>
          </a:p>
          <a:p>
            <a:r>
              <a:rPr lang="en-GB" sz="3600" dirty="0"/>
              <a:t>P</a:t>
            </a:r>
            <a:r>
              <a:rPr lang="en-GB" sz="3600" dirty="0" smtClean="0"/>
              <a:t>rovides </a:t>
            </a:r>
            <a:r>
              <a:rPr lang="en-GB" sz="3600" dirty="0"/>
              <a:t>physical and emotional support. </a:t>
            </a:r>
          </a:p>
        </p:txBody>
      </p:sp>
    </p:spTree>
    <p:extLst>
      <p:ext uri="{BB962C8B-B14F-4D97-AF65-F5344CB8AC3E}">
        <p14:creationId xmlns:p14="http://schemas.microsoft.com/office/powerpoint/2010/main" val="119790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GB" dirty="0" smtClean="0">
                <a:effectLst>
                  <a:outerShdw blurRad="38100" dist="38100" dir="2700000" algn="tl">
                    <a:srgbClr val="000000">
                      <a:alpha val="43137"/>
                    </a:srgbClr>
                  </a:outerShdw>
                </a:effectLst>
              </a:rPr>
              <a:t>Blood Urea Nitrogen &amp; Creatinine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normAutofit/>
          </a:bodyPr>
          <a:lstStyle/>
          <a:p>
            <a:pPr>
              <a:buFont typeface="Wingdings" panose="05000000000000000000" pitchFamily="2" charset="2"/>
              <a:buChar char="Ø"/>
            </a:pPr>
            <a:r>
              <a:rPr lang="en-GB" sz="3600" dirty="0" smtClean="0"/>
              <a:t>End products of protein metabolism excreted by kidneys</a:t>
            </a:r>
          </a:p>
          <a:p>
            <a:r>
              <a:rPr lang="en-GB" sz="3600" dirty="0" smtClean="0"/>
              <a:t>BUN 10 – 20mg/dl</a:t>
            </a:r>
          </a:p>
          <a:p>
            <a:r>
              <a:rPr lang="en-GB" sz="3600" dirty="0" smtClean="0"/>
              <a:t>Creatinine 0.7 – 1.4mg/dl</a:t>
            </a:r>
          </a:p>
          <a:p>
            <a:pPr>
              <a:buFont typeface="Wingdings" panose="05000000000000000000" pitchFamily="2" charset="2"/>
              <a:buChar char="Ø"/>
            </a:pPr>
            <a:r>
              <a:rPr lang="en-GB" sz="3600" dirty="0" smtClean="0"/>
              <a:t>Elevated BUN reflects reduced renal perfusion (Decreased cardiac output, or intravascular fluid volume deficit (</a:t>
            </a:r>
            <a:r>
              <a:rPr lang="en-GB" sz="3600" i="1" dirty="0" smtClean="0"/>
              <a:t>dehydration, diuretic therapy)</a:t>
            </a:r>
            <a:endParaRPr lang="en-GB" sz="3600" dirty="0" smtClean="0"/>
          </a:p>
          <a:p>
            <a:pPr marL="0" indent="0">
              <a:buNone/>
            </a:pPr>
            <a:endParaRPr lang="en-GB" sz="3600" dirty="0"/>
          </a:p>
        </p:txBody>
      </p:sp>
    </p:spTree>
    <p:extLst>
      <p:ext uri="{BB962C8B-B14F-4D97-AF65-F5344CB8AC3E}">
        <p14:creationId xmlns:p14="http://schemas.microsoft.com/office/powerpoint/2010/main" val="3268200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a:bodyPr>
          <a:lstStyle/>
          <a:p>
            <a:endParaRPr lang="en-GB" dirty="0"/>
          </a:p>
        </p:txBody>
      </p:sp>
      <p:sp>
        <p:nvSpPr>
          <p:cNvPr id="3" name="Content Placeholder 2"/>
          <p:cNvSpPr>
            <a:spLocks noGrp="1"/>
          </p:cNvSpPr>
          <p:nvPr>
            <p:ph idx="1"/>
          </p:nvPr>
        </p:nvSpPr>
        <p:spPr>
          <a:xfrm>
            <a:off x="838200" y="1427018"/>
            <a:ext cx="10515600" cy="4749945"/>
          </a:xfrm>
        </p:spPr>
        <p:txBody>
          <a:bodyPr>
            <a:normAutofit lnSpcReduction="10000"/>
          </a:bodyPr>
          <a:lstStyle/>
          <a:p>
            <a:r>
              <a:rPr lang="en-GB" sz="3600" dirty="0"/>
              <a:t>T</a:t>
            </a:r>
            <a:r>
              <a:rPr lang="en-GB" sz="3600" dirty="0" smtClean="0"/>
              <a:t>he </a:t>
            </a:r>
            <a:r>
              <a:rPr lang="en-GB" sz="3600" dirty="0"/>
              <a:t>nurse keeps family members informed about the patient’s </a:t>
            </a:r>
            <a:r>
              <a:rPr lang="en-GB" sz="3600" dirty="0" smtClean="0"/>
              <a:t>condition</a:t>
            </a:r>
          </a:p>
          <a:p>
            <a:r>
              <a:rPr lang="en-GB" sz="3600" dirty="0"/>
              <a:t>H</a:t>
            </a:r>
            <a:r>
              <a:rPr lang="en-GB" sz="3600" dirty="0" smtClean="0"/>
              <a:t>elps </a:t>
            </a:r>
            <a:r>
              <a:rPr lang="en-GB" sz="3600" dirty="0"/>
              <a:t>them understand the treatments, </a:t>
            </a:r>
          </a:p>
          <a:p>
            <a:r>
              <a:rPr lang="en-GB" sz="3600" dirty="0"/>
              <a:t>P</a:t>
            </a:r>
            <a:r>
              <a:rPr lang="en-GB" sz="3600" dirty="0" smtClean="0"/>
              <a:t>rovides </a:t>
            </a:r>
            <a:r>
              <a:rPr lang="en-GB" sz="3600" dirty="0"/>
              <a:t>psychological support. </a:t>
            </a:r>
            <a:endParaRPr lang="en-GB" sz="3600" dirty="0" smtClean="0"/>
          </a:p>
          <a:p>
            <a:r>
              <a:rPr lang="en-GB" sz="3600" dirty="0" smtClean="0"/>
              <a:t>Although </a:t>
            </a:r>
            <a:r>
              <a:rPr lang="en-GB" sz="3600" dirty="0"/>
              <a:t>the development of ARF may be the most serious problem, the nurse continues to provide nursing care indicated for the primary disorder (</a:t>
            </a:r>
            <a:r>
              <a:rPr lang="en-GB" sz="3600" dirty="0" err="1"/>
              <a:t>eg</a:t>
            </a:r>
            <a:r>
              <a:rPr lang="en-GB" sz="3600" dirty="0"/>
              <a:t>, burns, shock, trauma, obstruction of the urinary tract).</a:t>
            </a:r>
          </a:p>
          <a:p>
            <a:endParaRPr lang="en-GB" dirty="0"/>
          </a:p>
        </p:txBody>
      </p:sp>
    </p:spTree>
    <p:extLst>
      <p:ext uri="{BB962C8B-B14F-4D97-AF65-F5344CB8AC3E}">
        <p14:creationId xmlns:p14="http://schemas.microsoft.com/office/powerpoint/2010/main" val="10921299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a:effectLst>
                  <a:outerShdw blurRad="38100" dist="38100" dir="2700000" algn="tl">
                    <a:srgbClr val="000000">
                      <a:alpha val="43137"/>
                    </a:srgbClr>
                  </a:outerShdw>
                </a:effectLst>
              </a:rPr>
              <a:t>Monitoring Fluid and Electrolyte Balance</a:t>
            </a:r>
          </a:p>
        </p:txBody>
      </p:sp>
      <p:sp>
        <p:nvSpPr>
          <p:cNvPr id="3" name="Content Placeholder 2"/>
          <p:cNvSpPr>
            <a:spLocks noGrp="1"/>
          </p:cNvSpPr>
          <p:nvPr>
            <p:ph idx="1"/>
          </p:nvPr>
        </p:nvSpPr>
        <p:spPr>
          <a:xfrm>
            <a:off x="838200" y="1440873"/>
            <a:ext cx="10515600" cy="4736090"/>
          </a:xfrm>
        </p:spPr>
        <p:txBody>
          <a:bodyPr>
            <a:noAutofit/>
          </a:bodyPr>
          <a:lstStyle/>
          <a:p>
            <a:r>
              <a:rPr lang="en-GB" sz="3600" dirty="0" smtClean="0"/>
              <a:t>The </a:t>
            </a:r>
            <a:r>
              <a:rPr lang="en-GB" sz="3600" dirty="0"/>
              <a:t>nurse monitors the patient’s serum electrolyte levels and physical indicators of these </a:t>
            </a:r>
            <a:r>
              <a:rPr lang="en-GB" sz="3600" dirty="0" smtClean="0"/>
              <a:t>complications </a:t>
            </a:r>
            <a:r>
              <a:rPr lang="en-GB" sz="3600" dirty="0"/>
              <a:t>during all phases of the </a:t>
            </a:r>
            <a:r>
              <a:rPr lang="en-GB" sz="3600" dirty="0" smtClean="0"/>
              <a:t>disorder.</a:t>
            </a:r>
          </a:p>
          <a:p>
            <a:r>
              <a:rPr lang="en-GB" sz="3600" dirty="0" smtClean="0"/>
              <a:t>Hyperkalaemia </a:t>
            </a:r>
            <a:r>
              <a:rPr lang="en-GB" sz="3600" dirty="0"/>
              <a:t>is the most immediate life-threatening imbalance seen in ARF. </a:t>
            </a:r>
            <a:endParaRPr lang="en-GB" sz="3600" dirty="0" smtClean="0"/>
          </a:p>
          <a:p>
            <a:r>
              <a:rPr lang="en-GB" sz="3600" dirty="0" smtClean="0"/>
              <a:t>Parenteral </a:t>
            </a:r>
            <a:r>
              <a:rPr lang="en-GB" sz="3600" dirty="0"/>
              <a:t>fluids, all oral intake, and all medications are screened carefully to ensure that hidden sources of potassium are not inadvertently administered or consumed. </a:t>
            </a:r>
            <a:endParaRPr lang="en-GB" sz="3600" dirty="0" smtClean="0"/>
          </a:p>
        </p:txBody>
      </p:sp>
    </p:spTree>
    <p:extLst>
      <p:ext uri="{BB962C8B-B14F-4D97-AF65-F5344CB8AC3E}">
        <p14:creationId xmlns:p14="http://schemas.microsoft.com/office/powerpoint/2010/main" val="18078543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482436"/>
            <a:ext cx="10515600" cy="4694527"/>
          </a:xfrm>
        </p:spPr>
        <p:txBody>
          <a:bodyPr>
            <a:normAutofit/>
          </a:bodyPr>
          <a:lstStyle/>
          <a:p>
            <a:r>
              <a:rPr lang="en-GB" sz="3600" dirty="0"/>
              <a:t>IV solutions must be carefully selected based on the patient’s fluid and electrolyte status. </a:t>
            </a:r>
            <a:endParaRPr lang="en-GB" sz="3600" dirty="0" smtClean="0"/>
          </a:p>
          <a:p>
            <a:r>
              <a:rPr lang="en-GB" sz="3600" dirty="0" smtClean="0"/>
              <a:t>The </a:t>
            </a:r>
            <a:r>
              <a:rPr lang="en-GB" sz="3600" dirty="0"/>
              <a:t>patient’s cardiac function and musculoskeletal status are monitored closely for signs of </a:t>
            </a:r>
            <a:r>
              <a:rPr lang="en-GB" sz="3600" dirty="0" smtClean="0"/>
              <a:t>hyperkalaemia</a:t>
            </a:r>
            <a:r>
              <a:rPr lang="en-GB" sz="3600" dirty="0"/>
              <a:t>.</a:t>
            </a:r>
          </a:p>
          <a:p>
            <a:endParaRPr lang="en-GB" sz="3600" dirty="0"/>
          </a:p>
        </p:txBody>
      </p:sp>
    </p:spTree>
    <p:extLst>
      <p:ext uri="{BB962C8B-B14F-4D97-AF65-F5344CB8AC3E}">
        <p14:creationId xmlns:p14="http://schemas.microsoft.com/office/powerpoint/2010/main" val="28908084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endParaRPr lang="en-GB" dirty="0"/>
          </a:p>
        </p:txBody>
      </p:sp>
      <p:sp>
        <p:nvSpPr>
          <p:cNvPr id="3" name="Content Placeholder 2"/>
          <p:cNvSpPr>
            <a:spLocks noGrp="1"/>
          </p:cNvSpPr>
          <p:nvPr>
            <p:ph idx="1"/>
          </p:nvPr>
        </p:nvSpPr>
        <p:spPr>
          <a:xfrm>
            <a:off x="838200" y="1482436"/>
            <a:ext cx="10515600" cy="4694527"/>
          </a:xfrm>
        </p:spPr>
        <p:txBody>
          <a:bodyPr>
            <a:normAutofit/>
          </a:bodyPr>
          <a:lstStyle/>
          <a:p>
            <a:r>
              <a:rPr lang="en-GB" sz="3600" dirty="0"/>
              <a:t>The nurse monitors fluid status by paying careful </a:t>
            </a:r>
            <a:r>
              <a:rPr lang="en-GB" sz="3600" dirty="0" smtClean="0"/>
              <a:t>attention </a:t>
            </a:r>
            <a:r>
              <a:rPr lang="en-GB" sz="3600" dirty="0"/>
              <a:t>to fluid intake (IV medications should be administered in the smallest volume </a:t>
            </a:r>
            <a:r>
              <a:rPr lang="en-GB" sz="3600" dirty="0" smtClean="0"/>
              <a:t>possible)</a:t>
            </a:r>
          </a:p>
          <a:p>
            <a:r>
              <a:rPr lang="en-GB" sz="3600" dirty="0" smtClean="0"/>
              <a:t>Urine output</a:t>
            </a:r>
          </a:p>
          <a:p>
            <a:r>
              <a:rPr lang="en-GB" sz="3600" dirty="0"/>
              <a:t>A</a:t>
            </a:r>
            <a:r>
              <a:rPr lang="en-GB" sz="3600" dirty="0" smtClean="0"/>
              <a:t>pparent Oedema</a:t>
            </a:r>
          </a:p>
          <a:p>
            <a:r>
              <a:rPr lang="en-GB" sz="3600" dirty="0" smtClean="0"/>
              <a:t>Distention </a:t>
            </a:r>
            <a:r>
              <a:rPr lang="en-GB" sz="3600" dirty="0"/>
              <a:t>of the jugular </a:t>
            </a:r>
            <a:r>
              <a:rPr lang="en-GB" sz="3600" dirty="0" smtClean="0"/>
              <a:t>veins</a:t>
            </a:r>
          </a:p>
          <a:p>
            <a:r>
              <a:rPr lang="en-GB" sz="3600" dirty="0"/>
              <a:t>A</a:t>
            </a:r>
            <a:r>
              <a:rPr lang="en-GB" sz="3600" dirty="0" smtClean="0"/>
              <a:t>lterations </a:t>
            </a:r>
            <a:r>
              <a:rPr lang="en-GB" sz="3600" dirty="0"/>
              <a:t>in heart sounds and breath </a:t>
            </a:r>
            <a:r>
              <a:rPr lang="en-GB" sz="3600" dirty="0" smtClean="0"/>
              <a:t>sounds</a:t>
            </a:r>
          </a:p>
        </p:txBody>
      </p:sp>
    </p:spTree>
    <p:extLst>
      <p:ext uri="{BB962C8B-B14F-4D97-AF65-F5344CB8AC3E}">
        <p14:creationId xmlns:p14="http://schemas.microsoft.com/office/powerpoint/2010/main" val="12502515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454727"/>
            <a:ext cx="10515600" cy="4722236"/>
          </a:xfrm>
        </p:spPr>
        <p:txBody>
          <a:bodyPr/>
          <a:lstStyle/>
          <a:p>
            <a:r>
              <a:rPr lang="en-GB" sz="3600" dirty="0"/>
              <a:t>Increasing difficulty in breathing. </a:t>
            </a:r>
            <a:endParaRPr lang="en-GB" sz="3600" dirty="0" smtClean="0"/>
          </a:p>
          <a:p>
            <a:r>
              <a:rPr lang="en-GB" sz="3600" dirty="0" smtClean="0"/>
              <a:t>Accurate </a:t>
            </a:r>
            <a:r>
              <a:rPr lang="en-GB" sz="3600" dirty="0"/>
              <a:t>daily weights, as well as I&amp;O records, are </a:t>
            </a:r>
            <a:r>
              <a:rPr lang="en-GB" sz="3600" dirty="0" smtClean="0"/>
              <a:t>essential.</a:t>
            </a:r>
          </a:p>
          <a:p>
            <a:r>
              <a:rPr lang="en-GB" sz="3600" dirty="0" smtClean="0"/>
              <a:t>Indicators </a:t>
            </a:r>
            <a:r>
              <a:rPr lang="en-GB" sz="3600" dirty="0"/>
              <a:t>of deteriorating fluid and electrolyte status are reported immediately to the physician, and preparation is made for emergency treatment. </a:t>
            </a:r>
            <a:endParaRPr lang="en-GB" sz="3600" dirty="0" smtClean="0"/>
          </a:p>
          <a:p>
            <a:r>
              <a:rPr lang="en-GB" sz="3600" dirty="0" smtClean="0"/>
              <a:t>Severe </a:t>
            </a:r>
            <a:r>
              <a:rPr lang="en-GB" sz="3600" dirty="0"/>
              <a:t>fluid and electrolyte disturbances may be treated with </a:t>
            </a:r>
            <a:r>
              <a:rPr lang="en-GB" sz="3600" dirty="0" err="1"/>
              <a:t>hemodialysis</a:t>
            </a:r>
            <a:r>
              <a:rPr lang="en-GB" sz="3600" dirty="0"/>
              <a:t>, PD, or CRRT</a:t>
            </a:r>
          </a:p>
          <a:p>
            <a:endParaRPr lang="en-GB" dirty="0"/>
          </a:p>
        </p:txBody>
      </p:sp>
    </p:spTree>
    <p:extLst>
      <p:ext uri="{BB962C8B-B14F-4D97-AF65-F5344CB8AC3E}">
        <p14:creationId xmlns:p14="http://schemas.microsoft.com/office/powerpoint/2010/main" val="1183880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effectLst>
                  <a:outerShdw blurRad="38100" dist="38100" dir="2700000" algn="tl">
                    <a:srgbClr val="000000">
                      <a:alpha val="43137"/>
                    </a:srgbClr>
                  </a:outerShdw>
                </a:effectLst>
              </a:rPr>
              <a:t>INTERSTITIAL CYSTITIS (PAINFUL BLADDER SYNDROME)</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normAutofit fontScale="92500"/>
          </a:bodyPr>
          <a:lstStyle/>
          <a:p>
            <a:pPr marL="0" indent="0">
              <a:buNone/>
            </a:pPr>
            <a:endParaRPr lang="en-GB" dirty="0"/>
          </a:p>
          <a:p>
            <a:pPr marL="0" indent="0">
              <a:buNone/>
            </a:pPr>
            <a:r>
              <a:rPr lang="en-GB" sz="3600" b="1" dirty="0">
                <a:effectLst>
                  <a:outerShdw blurRad="38100" dist="38100" dir="2700000" algn="tl">
                    <a:srgbClr val="000000">
                      <a:alpha val="43137"/>
                    </a:srgbClr>
                  </a:outerShdw>
                </a:effectLst>
              </a:rPr>
              <a:t>Definition</a:t>
            </a:r>
            <a:endParaRPr lang="en-GB" sz="3600" dirty="0">
              <a:effectLst>
                <a:outerShdw blurRad="38100" dist="38100" dir="2700000" algn="tl">
                  <a:srgbClr val="000000">
                    <a:alpha val="43137"/>
                  </a:srgbClr>
                </a:outerShdw>
              </a:effectLst>
            </a:endParaRPr>
          </a:p>
          <a:p>
            <a:pPr>
              <a:buFont typeface="Wingdings" panose="05000000000000000000" pitchFamily="2" charset="2"/>
              <a:buChar char="Ø"/>
            </a:pPr>
            <a:r>
              <a:rPr lang="en-GB" sz="3600" dirty="0"/>
              <a:t>Is an inflammatory condition of the bladder wall that is characterised by uncomfortable bladder pressure, bladder pain and sometimes pain in the pelvis.</a:t>
            </a:r>
          </a:p>
          <a:p>
            <a:pPr marL="0" indent="0">
              <a:buNone/>
            </a:pPr>
            <a:r>
              <a:rPr lang="en-GB" sz="3600" b="1" dirty="0">
                <a:effectLst>
                  <a:outerShdw blurRad="38100" dist="38100" dir="2700000" algn="tl">
                    <a:srgbClr val="000000">
                      <a:alpha val="43137"/>
                    </a:srgbClr>
                  </a:outerShdw>
                </a:effectLst>
              </a:rPr>
              <a:t>Cause</a:t>
            </a:r>
            <a:endParaRPr lang="en-GB" sz="3600" dirty="0">
              <a:effectLst>
                <a:outerShdw blurRad="38100" dist="38100" dir="2700000" algn="tl">
                  <a:srgbClr val="000000">
                    <a:alpha val="43137"/>
                  </a:srgbClr>
                </a:outerShdw>
              </a:effectLst>
            </a:endParaRPr>
          </a:p>
          <a:p>
            <a:pPr>
              <a:buFont typeface="Wingdings" panose="05000000000000000000" pitchFamily="2" charset="2"/>
              <a:buChar char="Ø"/>
            </a:pPr>
            <a:r>
              <a:rPr lang="en-GB" sz="3600" dirty="0"/>
              <a:t>Is </a:t>
            </a:r>
            <a:r>
              <a:rPr lang="en-GB" sz="3600" dirty="0" smtClean="0"/>
              <a:t>unknown</a:t>
            </a:r>
          </a:p>
          <a:p>
            <a:pPr>
              <a:buFont typeface="Wingdings" panose="05000000000000000000" pitchFamily="2" charset="2"/>
              <a:buChar char="Ø"/>
            </a:pPr>
            <a:r>
              <a:rPr lang="en-GB" sz="3600" dirty="0" smtClean="0"/>
              <a:t>Scientists </a:t>
            </a:r>
            <a:r>
              <a:rPr lang="en-GB" sz="3600" dirty="0"/>
              <a:t>believe that it may be as a result of other bowel conditions such as fibromyalgia or irritable bowel system.</a:t>
            </a:r>
          </a:p>
          <a:p>
            <a:endParaRPr lang="en-GB" dirty="0"/>
          </a:p>
        </p:txBody>
      </p:sp>
    </p:spTree>
    <p:extLst>
      <p:ext uri="{BB962C8B-B14F-4D97-AF65-F5344CB8AC3E}">
        <p14:creationId xmlns:p14="http://schemas.microsoft.com/office/powerpoint/2010/main" val="4101344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Risk Factors</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93223"/>
            <a:ext cx="10515600" cy="4883740"/>
          </a:xfrm>
        </p:spPr>
        <p:txBody>
          <a:bodyPr>
            <a:normAutofit/>
          </a:bodyPr>
          <a:lstStyle/>
          <a:p>
            <a:pPr>
              <a:buFont typeface="Wingdings" panose="05000000000000000000" pitchFamily="2" charset="2"/>
              <a:buChar char="Ø"/>
            </a:pPr>
            <a:r>
              <a:rPr lang="en-GB" sz="3600" dirty="0" smtClean="0"/>
              <a:t>Age</a:t>
            </a:r>
            <a:r>
              <a:rPr lang="en-GB" sz="3600" dirty="0"/>
              <a:t>: is diagnosed a </a:t>
            </a:r>
            <a:r>
              <a:rPr lang="en-GB" sz="3600" dirty="0" smtClean="0"/>
              <a:t>40s</a:t>
            </a:r>
          </a:p>
          <a:p>
            <a:pPr>
              <a:buFont typeface="Wingdings" panose="05000000000000000000" pitchFamily="2" charset="2"/>
              <a:buChar char="Ø"/>
            </a:pPr>
            <a:r>
              <a:rPr lang="en-GB" sz="3600" dirty="0" smtClean="0"/>
              <a:t>Gender</a:t>
            </a:r>
            <a:r>
              <a:rPr lang="en-GB" sz="3600" dirty="0"/>
              <a:t>: Is more related to females more than </a:t>
            </a:r>
            <a:r>
              <a:rPr lang="en-GB" sz="3600" dirty="0" smtClean="0"/>
              <a:t>males</a:t>
            </a:r>
          </a:p>
          <a:p>
            <a:pPr>
              <a:buFont typeface="Wingdings" panose="05000000000000000000" pitchFamily="2" charset="2"/>
              <a:buChar char="Ø"/>
            </a:pPr>
            <a:r>
              <a:rPr lang="en-GB" sz="3600" dirty="0" smtClean="0"/>
              <a:t>Other </a:t>
            </a:r>
            <a:r>
              <a:rPr lang="en-GB" sz="3600" dirty="0"/>
              <a:t>conditions: Irritable bowel syndrome and fibromyalgia</a:t>
            </a:r>
          </a:p>
          <a:p>
            <a:pPr marL="0" indent="0">
              <a:buNone/>
            </a:pPr>
            <a:endParaRPr lang="en-GB" sz="3600" dirty="0"/>
          </a:p>
        </p:txBody>
      </p:sp>
    </p:spTree>
    <p:extLst>
      <p:ext uri="{BB962C8B-B14F-4D97-AF65-F5344CB8AC3E}">
        <p14:creationId xmlns:p14="http://schemas.microsoft.com/office/powerpoint/2010/main" val="41404618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Clinical manifestations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GB" sz="3600" dirty="0"/>
              <a:t>Severe irritable voiding (day and night frequency, nocturia and </a:t>
            </a:r>
            <a:r>
              <a:rPr lang="en-GB" sz="3600" dirty="0" smtClean="0"/>
              <a:t>urgency)</a:t>
            </a:r>
          </a:p>
          <a:p>
            <a:pPr lvl="0">
              <a:buFont typeface="Wingdings" panose="05000000000000000000" pitchFamily="2" charset="2"/>
              <a:buChar char="Ø"/>
            </a:pPr>
            <a:r>
              <a:rPr lang="en-GB" sz="3600" dirty="0" smtClean="0"/>
              <a:t>Painful coitus</a:t>
            </a:r>
          </a:p>
          <a:p>
            <a:pPr lvl="0">
              <a:buFont typeface="Wingdings" panose="05000000000000000000" pitchFamily="2" charset="2"/>
              <a:buChar char="Ø"/>
            </a:pPr>
            <a:r>
              <a:rPr lang="en-GB" sz="3600" dirty="0" smtClean="0"/>
              <a:t>Painful </a:t>
            </a:r>
            <a:r>
              <a:rPr lang="en-GB" sz="3600" dirty="0"/>
              <a:t>urination</a:t>
            </a:r>
          </a:p>
          <a:p>
            <a:pPr marL="0" indent="0">
              <a:buNone/>
            </a:pPr>
            <a:endParaRPr lang="en-GB" dirty="0"/>
          </a:p>
        </p:txBody>
      </p:sp>
    </p:spTree>
    <p:extLst>
      <p:ext uri="{BB962C8B-B14F-4D97-AF65-F5344CB8AC3E}">
        <p14:creationId xmlns:p14="http://schemas.microsoft.com/office/powerpoint/2010/main" val="30478989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Assessment and Diagnostic findings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23851"/>
            <a:ext cx="10515600" cy="4753112"/>
          </a:xfrm>
        </p:spPr>
        <p:txBody>
          <a:bodyPr>
            <a:normAutofit/>
          </a:bodyPr>
          <a:lstStyle/>
          <a:p>
            <a:pPr marL="0" indent="0">
              <a:buNone/>
            </a:pPr>
            <a:r>
              <a:rPr lang="en-GB" sz="3600" dirty="0"/>
              <a:t>There is no specific diagnostic test since the symptoms resemble those of other </a:t>
            </a:r>
            <a:r>
              <a:rPr lang="en-GB" sz="3600" dirty="0" smtClean="0"/>
              <a:t>conditions</a:t>
            </a:r>
          </a:p>
          <a:p>
            <a:pPr>
              <a:buFont typeface="Wingdings" panose="05000000000000000000" pitchFamily="2" charset="2"/>
              <a:buChar char="Ø"/>
            </a:pPr>
            <a:r>
              <a:rPr lang="en-GB" sz="3600" dirty="0" smtClean="0"/>
              <a:t>Doctors </a:t>
            </a:r>
            <a:r>
              <a:rPr lang="en-GB" sz="3600" dirty="0"/>
              <a:t>have to rule out other treatable conditions before considering a diagnosis of Interstitial </a:t>
            </a:r>
            <a:r>
              <a:rPr lang="en-GB" sz="3600" dirty="0" smtClean="0"/>
              <a:t>Cystitis.</a:t>
            </a:r>
          </a:p>
          <a:p>
            <a:pPr>
              <a:buFont typeface="Wingdings" panose="05000000000000000000" pitchFamily="2" charset="2"/>
              <a:buChar char="Ø"/>
            </a:pPr>
            <a:r>
              <a:rPr lang="en-GB" sz="3600" dirty="0" smtClean="0"/>
              <a:t>The </a:t>
            </a:r>
            <a:r>
              <a:rPr lang="en-GB" sz="3600" dirty="0"/>
              <a:t>diagnostic tests that can help rule out other diseases are:</a:t>
            </a:r>
          </a:p>
          <a:p>
            <a:r>
              <a:rPr lang="en-GB" sz="3600" dirty="0"/>
              <a:t>Urinalysis, urine culture, Cystoscopy, biopsy of the bladder walls and urethra.</a:t>
            </a:r>
          </a:p>
          <a:p>
            <a:pPr marL="0" indent="0">
              <a:buNone/>
            </a:pPr>
            <a:endParaRPr lang="en-GB" sz="3600" dirty="0"/>
          </a:p>
        </p:txBody>
      </p:sp>
    </p:spTree>
    <p:extLst>
      <p:ext uri="{BB962C8B-B14F-4D97-AF65-F5344CB8AC3E}">
        <p14:creationId xmlns:p14="http://schemas.microsoft.com/office/powerpoint/2010/main" val="17659590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Medical management</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97726"/>
            <a:ext cx="10515600" cy="4779237"/>
          </a:xfrm>
        </p:spPr>
        <p:txBody>
          <a:bodyPr>
            <a:noAutofit/>
          </a:bodyPr>
          <a:lstStyle/>
          <a:p>
            <a:pPr marL="0" indent="0">
              <a:buNone/>
            </a:pPr>
            <a:r>
              <a:rPr lang="en-GB" sz="3600" dirty="0"/>
              <a:t>The current treatment is aimed at relieving the symptoms</a:t>
            </a:r>
          </a:p>
          <a:p>
            <a:pPr>
              <a:buFont typeface="Wingdings" panose="05000000000000000000" pitchFamily="2" charset="2"/>
              <a:buChar char="Ø"/>
            </a:pPr>
            <a:r>
              <a:rPr lang="en-GB" sz="3600" dirty="0" smtClean="0"/>
              <a:t>Pentosan </a:t>
            </a:r>
            <a:r>
              <a:rPr lang="en-GB" sz="3600" dirty="0"/>
              <a:t>polysulfate sodium (</a:t>
            </a:r>
            <a:r>
              <a:rPr lang="en-GB" sz="3600" dirty="0" err="1"/>
              <a:t>elmiron</a:t>
            </a:r>
            <a:r>
              <a:rPr lang="en-GB" sz="3600" dirty="0"/>
              <a:t>) 100mg TDS. Repairs the defects that might have developed in the lining of the </a:t>
            </a:r>
            <a:r>
              <a:rPr lang="en-GB" sz="3600" dirty="0" smtClean="0"/>
              <a:t>urinary bladder.</a:t>
            </a:r>
          </a:p>
          <a:p>
            <a:pPr>
              <a:buFont typeface="Wingdings" panose="05000000000000000000" pitchFamily="2" charset="2"/>
              <a:buChar char="Ø"/>
            </a:pPr>
            <a:r>
              <a:rPr lang="en-GB" sz="3600" dirty="0" smtClean="0"/>
              <a:t>Amitriptyline </a:t>
            </a:r>
            <a:r>
              <a:rPr lang="en-GB" sz="3600" dirty="0"/>
              <a:t>is a tricyclic antidepressant that helps reduce pain, increase bladder capacity and reduce urinary frequency and urgency.</a:t>
            </a:r>
          </a:p>
          <a:p>
            <a:pPr marL="0" indent="0">
              <a:buNone/>
            </a:pPr>
            <a:endParaRPr lang="en-GB" sz="3600" dirty="0"/>
          </a:p>
          <a:p>
            <a:pPr marL="0" indent="0">
              <a:buNone/>
            </a:pPr>
            <a:endParaRPr lang="en-GB" sz="3600" dirty="0"/>
          </a:p>
        </p:txBody>
      </p:sp>
    </p:spTree>
    <p:extLst>
      <p:ext uri="{BB962C8B-B14F-4D97-AF65-F5344CB8AC3E}">
        <p14:creationId xmlns:p14="http://schemas.microsoft.com/office/powerpoint/2010/main" val="331509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GB" dirty="0" smtClean="0">
                <a:effectLst>
                  <a:outerShdw blurRad="38100" dist="38100" dir="2700000" algn="tl">
                    <a:srgbClr val="000000">
                      <a:alpha val="43137"/>
                    </a:srgbClr>
                  </a:outerShdw>
                </a:effectLst>
              </a:rPr>
              <a:t>Creatinine.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58537"/>
            <a:ext cx="10515600" cy="4818426"/>
          </a:xfrm>
        </p:spPr>
        <p:txBody>
          <a:bodyPr>
            <a:normAutofit/>
          </a:bodyPr>
          <a:lstStyle/>
          <a:p>
            <a:pPr>
              <a:buFont typeface="Wingdings" panose="05000000000000000000" pitchFamily="2" charset="2"/>
              <a:buChar char="Ø"/>
            </a:pPr>
            <a:r>
              <a:rPr lang="en-GB" sz="3600" dirty="0"/>
              <a:t>I</a:t>
            </a:r>
            <a:r>
              <a:rPr lang="en-GB" sz="3600" dirty="0" smtClean="0"/>
              <a:t>s a waste product produced by muscles from breakdown of a compound called Creatine </a:t>
            </a:r>
            <a:r>
              <a:rPr lang="en-GB" sz="3600" i="1" dirty="0" smtClean="0"/>
              <a:t>(Recycling of ATP).</a:t>
            </a:r>
          </a:p>
          <a:p>
            <a:pPr marL="0" indent="0">
              <a:buNone/>
            </a:pPr>
            <a:r>
              <a:rPr lang="en-GB" sz="3600" dirty="0" smtClean="0"/>
              <a:t>Ranges: adult men – 0.74 – 1.35mg/dl (65.4-119.3 micromoles/l)</a:t>
            </a:r>
          </a:p>
          <a:p>
            <a:pPr marL="0" indent="0">
              <a:buNone/>
            </a:pPr>
            <a:r>
              <a:rPr lang="en-GB" sz="3600" dirty="0" smtClean="0"/>
              <a:t>Adult women – 0.59 – 1.04mg/dl (52.2-91.9 micromoles/l)</a:t>
            </a:r>
            <a:endParaRPr lang="en-GB" sz="3600" dirty="0"/>
          </a:p>
        </p:txBody>
      </p:sp>
    </p:spTree>
    <p:extLst>
      <p:ext uri="{BB962C8B-B14F-4D97-AF65-F5344CB8AC3E}">
        <p14:creationId xmlns:p14="http://schemas.microsoft.com/office/powerpoint/2010/main" val="27870858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fontScale="90000"/>
          </a:bodyPr>
          <a:lstStyle/>
          <a:p>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Electrical </a:t>
            </a:r>
            <a:r>
              <a:rPr lang="en-GB" dirty="0">
                <a:effectLst>
                  <a:outerShdw blurRad="38100" dist="38100" dir="2700000" algn="tl">
                    <a:srgbClr val="000000">
                      <a:alpha val="43137"/>
                    </a:srgbClr>
                  </a:outerShdw>
                </a:effectLst>
              </a:rPr>
              <a:t>nerve stimulation: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06286"/>
            <a:ext cx="10515600" cy="4870677"/>
          </a:xfrm>
        </p:spPr>
        <p:txBody>
          <a:bodyPr/>
          <a:lstStyle/>
          <a:p>
            <a:pPr>
              <a:buFont typeface="Wingdings" panose="05000000000000000000" pitchFamily="2" charset="2"/>
              <a:buChar char="Ø"/>
            </a:pPr>
            <a:r>
              <a:rPr lang="en-GB" sz="3600" dirty="0" smtClean="0"/>
              <a:t>Can </a:t>
            </a:r>
            <a:r>
              <a:rPr lang="en-GB" sz="3600" dirty="0"/>
              <a:t>be used to stimulate the nerves to the </a:t>
            </a:r>
            <a:r>
              <a:rPr lang="en-GB" sz="3600" dirty="0" smtClean="0"/>
              <a:t>bladder.</a:t>
            </a:r>
          </a:p>
          <a:p>
            <a:pPr marL="0" indent="0">
              <a:buNone/>
            </a:pPr>
            <a:endParaRPr lang="en-GB" sz="3600" dirty="0" smtClean="0"/>
          </a:p>
          <a:p>
            <a:pPr>
              <a:buFont typeface="Wingdings" panose="05000000000000000000" pitchFamily="2" charset="2"/>
              <a:buChar char="Ø"/>
            </a:pPr>
            <a:r>
              <a:rPr lang="en-GB" sz="3600" dirty="0" smtClean="0"/>
              <a:t>Can </a:t>
            </a:r>
            <a:r>
              <a:rPr lang="en-GB" sz="3600" dirty="0"/>
              <a:t>be done over the skin (transcutaneous nerve stimulation) or through an implant.</a:t>
            </a:r>
          </a:p>
          <a:p>
            <a:endParaRPr lang="en-GB" sz="3600" dirty="0"/>
          </a:p>
        </p:txBody>
      </p:sp>
    </p:spTree>
    <p:extLst>
      <p:ext uri="{BB962C8B-B14F-4D97-AF65-F5344CB8AC3E}">
        <p14:creationId xmlns:p14="http://schemas.microsoft.com/office/powerpoint/2010/main" val="357140564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Surgical procedure:</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3600" dirty="0"/>
              <a:t>Bladder cystectomy </a:t>
            </a:r>
            <a:endParaRPr lang="en-GB" sz="3600" dirty="0" smtClean="0"/>
          </a:p>
          <a:p>
            <a:pPr lvl="0">
              <a:buFont typeface="Wingdings" panose="05000000000000000000" pitchFamily="2" charset="2"/>
              <a:buChar char="Ø"/>
            </a:pPr>
            <a:r>
              <a:rPr lang="en-GB" sz="3600" dirty="0" smtClean="0"/>
              <a:t>Bladder </a:t>
            </a:r>
            <a:r>
              <a:rPr lang="en-GB" sz="3600" dirty="0"/>
              <a:t>augmentation-enlarging the </a:t>
            </a:r>
            <a:r>
              <a:rPr lang="en-GB" sz="3600" dirty="0" smtClean="0"/>
              <a:t>bladder</a:t>
            </a:r>
          </a:p>
          <a:p>
            <a:pPr lvl="0">
              <a:buFont typeface="Wingdings" panose="05000000000000000000" pitchFamily="2" charset="2"/>
              <a:buChar char="Ø"/>
            </a:pPr>
            <a:r>
              <a:rPr lang="en-GB" sz="3600" dirty="0" smtClean="0"/>
              <a:t>Fulguration </a:t>
            </a:r>
            <a:r>
              <a:rPr lang="en-GB" sz="3600" dirty="0"/>
              <a:t>and resection: Fulguration involves burning of the hunner’s ulcers with electricity or a laser. When the affected area heals, the dead tissues and ulcers fall off and a new tissue grows. </a:t>
            </a:r>
            <a:endParaRPr lang="en-GB" sz="3600" dirty="0" smtClean="0"/>
          </a:p>
          <a:p>
            <a:pPr lvl="0">
              <a:buFont typeface="Wingdings" panose="05000000000000000000" pitchFamily="2" charset="2"/>
              <a:buChar char="Ø"/>
            </a:pPr>
            <a:r>
              <a:rPr lang="en-GB" sz="3600" dirty="0" smtClean="0"/>
              <a:t>Resection </a:t>
            </a:r>
            <a:r>
              <a:rPr lang="en-GB" sz="3600" dirty="0"/>
              <a:t>is cutting around and removing the ulcers</a:t>
            </a:r>
          </a:p>
          <a:p>
            <a:pPr marL="0" indent="0">
              <a:buNone/>
            </a:pPr>
            <a:endParaRPr lang="en-GB" sz="3600" dirty="0"/>
          </a:p>
        </p:txBody>
      </p:sp>
    </p:spTree>
    <p:extLst>
      <p:ext uri="{BB962C8B-B14F-4D97-AF65-F5344CB8AC3E}">
        <p14:creationId xmlns:p14="http://schemas.microsoft.com/office/powerpoint/2010/main" val="102161573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Complications </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sz="3600" dirty="0"/>
              <a:t>Relationship problems like sexual </a:t>
            </a:r>
            <a:r>
              <a:rPr lang="en-GB" sz="3600" dirty="0" smtClean="0"/>
              <a:t>intimacy</a:t>
            </a:r>
          </a:p>
          <a:p>
            <a:pPr>
              <a:buFont typeface="Wingdings" panose="05000000000000000000" pitchFamily="2" charset="2"/>
              <a:buChar char="Ø"/>
            </a:pPr>
            <a:r>
              <a:rPr lang="en-GB" sz="3600" dirty="0" smtClean="0"/>
              <a:t>Emotional </a:t>
            </a:r>
            <a:r>
              <a:rPr lang="en-GB" sz="3600" dirty="0"/>
              <a:t>troubles: Chronic pain and disturbed sleep patterns may cause emotional stress that may lead to </a:t>
            </a:r>
            <a:r>
              <a:rPr lang="en-GB" sz="3600" dirty="0" smtClean="0"/>
              <a:t>depression.</a:t>
            </a:r>
          </a:p>
          <a:p>
            <a:pPr>
              <a:buFont typeface="Wingdings" panose="05000000000000000000" pitchFamily="2" charset="2"/>
              <a:buChar char="Ø"/>
            </a:pPr>
            <a:r>
              <a:rPr lang="en-GB" sz="3600" dirty="0" smtClean="0"/>
              <a:t>Reduced </a:t>
            </a:r>
            <a:r>
              <a:rPr lang="en-GB" sz="3600" dirty="0"/>
              <a:t>bladder capacity: This may lead to stiffening of the bladder walls hence reducing the capacity (holds less urine)</a:t>
            </a:r>
          </a:p>
          <a:p>
            <a:pPr marL="0" indent="0">
              <a:buNone/>
            </a:pPr>
            <a:endParaRPr lang="en-GB" dirty="0"/>
          </a:p>
        </p:txBody>
      </p:sp>
    </p:spTree>
    <p:extLst>
      <p:ext uri="{BB962C8B-B14F-4D97-AF65-F5344CB8AC3E}">
        <p14:creationId xmlns:p14="http://schemas.microsoft.com/office/powerpoint/2010/main" val="10877250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Nursing management</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84663"/>
            <a:ext cx="10515600" cy="4792300"/>
          </a:xfrm>
        </p:spPr>
        <p:txBody>
          <a:bodyPr>
            <a:noAutofit/>
          </a:bodyPr>
          <a:lstStyle/>
          <a:p>
            <a:pPr>
              <a:buFont typeface="Wingdings" panose="05000000000000000000" pitchFamily="2" charset="2"/>
              <a:buChar char="Ø"/>
            </a:pPr>
            <a:r>
              <a:rPr lang="en-GB" sz="3600" dirty="0"/>
              <a:t>Pain Management is assessed to ensure that the medicine is </a:t>
            </a:r>
            <a:r>
              <a:rPr lang="en-GB" sz="3600" dirty="0" smtClean="0"/>
              <a:t>effective.</a:t>
            </a:r>
          </a:p>
          <a:p>
            <a:pPr>
              <a:buFont typeface="Wingdings" panose="05000000000000000000" pitchFamily="2" charset="2"/>
              <a:buChar char="Ø"/>
            </a:pPr>
            <a:r>
              <a:rPr lang="en-GB" sz="3600" dirty="0" smtClean="0"/>
              <a:t>Encourage </a:t>
            </a:r>
            <a:r>
              <a:rPr lang="en-GB" sz="3600" dirty="0"/>
              <a:t>patient to implement stress management practices to improve coping </a:t>
            </a:r>
            <a:r>
              <a:rPr lang="en-GB" sz="3600" dirty="0" smtClean="0"/>
              <a:t>techniques</a:t>
            </a:r>
          </a:p>
          <a:p>
            <a:pPr>
              <a:buFont typeface="Wingdings" panose="05000000000000000000" pitchFamily="2" charset="2"/>
              <a:buChar char="Ø"/>
            </a:pPr>
            <a:r>
              <a:rPr lang="en-GB" sz="3600" dirty="0" smtClean="0"/>
              <a:t>Involve </a:t>
            </a:r>
            <a:r>
              <a:rPr lang="en-GB" sz="3600" dirty="0"/>
              <a:t>the family in the care of the </a:t>
            </a:r>
            <a:r>
              <a:rPr lang="en-GB" sz="3600" dirty="0" smtClean="0"/>
              <a:t>patient</a:t>
            </a:r>
          </a:p>
          <a:p>
            <a:pPr>
              <a:buFont typeface="Wingdings" panose="05000000000000000000" pitchFamily="2" charset="2"/>
              <a:buChar char="Ø"/>
            </a:pPr>
            <a:r>
              <a:rPr lang="en-GB" sz="3600" dirty="0" smtClean="0"/>
              <a:t>Provide </a:t>
            </a:r>
            <a:r>
              <a:rPr lang="en-GB" sz="3600" dirty="0"/>
              <a:t>emotional support to the patient and the </a:t>
            </a:r>
            <a:r>
              <a:rPr lang="en-GB" sz="3600" dirty="0" smtClean="0"/>
              <a:t>family.</a:t>
            </a:r>
          </a:p>
          <a:p>
            <a:pPr>
              <a:buFont typeface="Wingdings" panose="05000000000000000000" pitchFamily="2" charset="2"/>
              <a:buChar char="Ø"/>
            </a:pPr>
            <a:r>
              <a:rPr lang="en-GB" sz="3600" dirty="0" smtClean="0"/>
              <a:t>Advice </a:t>
            </a:r>
            <a:r>
              <a:rPr lang="en-GB" sz="3600" dirty="0"/>
              <a:t>on diet. To drink a lot of water and avoid smoking, since it worsens any painful condition and it contributes to bladder cancer.</a:t>
            </a:r>
          </a:p>
          <a:p>
            <a:pPr marL="0" indent="0">
              <a:buNone/>
            </a:pPr>
            <a:endParaRPr lang="en-GB" sz="3600" dirty="0"/>
          </a:p>
        </p:txBody>
      </p:sp>
    </p:spTree>
    <p:extLst>
      <p:ext uri="{BB962C8B-B14F-4D97-AF65-F5344CB8AC3E}">
        <p14:creationId xmlns:p14="http://schemas.microsoft.com/office/powerpoint/2010/main" val="8472725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GB" sz="3600" dirty="0"/>
              <a:t>Exercise therapy; easy stretching exercises may help reduce the symptoms.</a:t>
            </a:r>
          </a:p>
          <a:p>
            <a:pPr>
              <a:buFont typeface="Wingdings" panose="05000000000000000000" pitchFamily="2" charset="2"/>
              <a:buChar char="Ø"/>
            </a:pPr>
            <a:r>
              <a:rPr lang="en-GB" sz="3600" dirty="0"/>
              <a:t>Teach on bladder training, this will help reduce urinary frequency. This involves going to the toilet according to the clock rather than wait for the need to go. You urinate at set intervals </a:t>
            </a:r>
            <a:r>
              <a:rPr lang="en-GB" sz="3600" dirty="0" smtClean="0"/>
              <a:t>like </a:t>
            </a:r>
            <a:r>
              <a:rPr lang="en-GB" sz="3600" dirty="0"/>
              <a:t>hourly, whether the urge is there or not. With this the bladder will learn to control the urge to urinate.</a:t>
            </a:r>
          </a:p>
          <a:p>
            <a:endParaRPr lang="en-GB" dirty="0"/>
          </a:p>
        </p:txBody>
      </p:sp>
    </p:spTree>
    <p:extLst>
      <p:ext uri="{BB962C8B-B14F-4D97-AF65-F5344CB8AC3E}">
        <p14:creationId xmlns:p14="http://schemas.microsoft.com/office/powerpoint/2010/main" val="4032090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HYDRONEPHROSIS</a:t>
            </a:r>
            <a:r>
              <a:rPr lang="en-GB" dirty="0"/>
              <a:t/>
            </a:r>
            <a:br>
              <a:rPr lang="en-GB" dirty="0"/>
            </a:br>
            <a:endParaRPr lang="en-GB" dirty="0"/>
          </a:p>
        </p:txBody>
      </p:sp>
      <p:sp>
        <p:nvSpPr>
          <p:cNvPr id="3" name="Content Placeholder 2"/>
          <p:cNvSpPr>
            <a:spLocks noGrp="1"/>
          </p:cNvSpPr>
          <p:nvPr>
            <p:ph idx="1"/>
          </p:nvPr>
        </p:nvSpPr>
        <p:spPr>
          <a:xfrm>
            <a:off x="838200" y="1214846"/>
            <a:ext cx="10515600" cy="4962117"/>
          </a:xfrm>
        </p:spPr>
        <p:txBody>
          <a:bodyPr>
            <a:normAutofit lnSpcReduction="10000"/>
          </a:bodyPr>
          <a:lstStyle/>
          <a:p>
            <a:pPr marL="0" indent="0">
              <a:buNone/>
            </a:pPr>
            <a:r>
              <a:rPr lang="en-GB" sz="3600" b="1" dirty="0">
                <a:effectLst>
                  <a:outerShdw blurRad="38100" dist="38100" dir="2700000" algn="tl">
                    <a:srgbClr val="000000">
                      <a:alpha val="43137"/>
                    </a:srgbClr>
                  </a:outerShdw>
                </a:effectLst>
              </a:rPr>
              <a:t>Definition</a:t>
            </a:r>
            <a:endParaRPr lang="en-GB" sz="3600" dirty="0">
              <a:effectLst>
                <a:outerShdw blurRad="38100" dist="38100" dir="2700000" algn="tl">
                  <a:srgbClr val="000000">
                    <a:alpha val="43137"/>
                  </a:srgbClr>
                </a:outerShdw>
              </a:effectLst>
            </a:endParaRPr>
          </a:p>
          <a:p>
            <a:pPr>
              <a:buFont typeface="Wingdings" panose="05000000000000000000" pitchFamily="2" charset="2"/>
              <a:buChar char="Ø"/>
            </a:pPr>
            <a:r>
              <a:rPr lang="en-GB" sz="3600" dirty="0"/>
              <a:t>Is a condition where one or both kidneys become stretched and swollen as a result of build-up of urine inside the </a:t>
            </a:r>
            <a:r>
              <a:rPr lang="en-GB" sz="3600" dirty="0" smtClean="0"/>
              <a:t>kidney(s</a:t>
            </a:r>
            <a:r>
              <a:rPr lang="en-GB" sz="3600" dirty="0"/>
              <a:t>)</a:t>
            </a:r>
          </a:p>
          <a:p>
            <a:pPr marL="0" indent="0">
              <a:buNone/>
            </a:pPr>
            <a:r>
              <a:rPr lang="en-GB" sz="3600" b="1" dirty="0">
                <a:effectLst>
                  <a:outerShdw blurRad="38100" dist="38100" dir="2700000" algn="tl">
                    <a:srgbClr val="000000">
                      <a:alpha val="43137"/>
                    </a:srgbClr>
                  </a:outerShdw>
                </a:effectLst>
              </a:rPr>
              <a:t>Causes</a:t>
            </a:r>
            <a:endParaRPr lang="en-GB" sz="3600" dirty="0">
              <a:effectLst>
                <a:outerShdw blurRad="38100" dist="38100" dir="2700000" algn="tl">
                  <a:srgbClr val="000000">
                    <a:alpha val="43137"/>
                  </a:srgbClr>
                </a:outerShdw>
              </a:effectLst>
            </a:endParaRPr>
          </a:p>
          <a:p>
            <a:pPr lvl="0">
              <a:buFont typeface="Wingdings" panose="05000000000000000000" pitchFamily="2" charset="2"/>
              <a:buChar char="Ø"/>
            </a:pPr>
            <a:r>
              <a:rPr lang="en-GB" sz="3600" dirty="0"/>
              <a:t>A blockage: prevent urine from draining out of the kidneys </a:t>
            </a:r>
            <a:endParaRPr lang="en-GB" sz="3600" dirty="0" smtClean="0"/>
          </a:p>
          <a:p>
            <a:pPr lvl="0">
              <a:buFont typeface="Wingdings" panose="05000000000000000000" pitchFamily="2" charset="2"/>
              <a:buChar char="Ø"/>
            </a:pPr>
            <a:r>
              <a:rPr lang="en-GB" sz="3600" dirty="0" smtClean="0"/>
              <a:t>A </a:t>
            </a:r>
            <a:r>
              <a:rPr lang="en-GB" sz="3600" dirty="0"/>
              <a:t>reflux: Urine may flow back into the kidneys from the urinary bladder </a:t>
            </a:r>
          </a:p>
          <a:p>
            <a:pPr marL="0" indent="0">
              <a:buNone/>
            </a:pPr>
            <a:endParaRPr lang="en-GB" sz="3600" dirty="0"/>
          </a:p>
        </p:txBody>
      </p:sp>
    </p:spTree>
    <p:extLst>
      <p:ext uri="{BB962C8B-B14F-4D97-AF65-F5344CB8AC3E}">
        <p14:creationId xmlns:p14="http://schemas.microsoft.com/office/powerpoint/2010/main" val="5738702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Pathophysiology</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06286"/>
            <a:ext cx="10515600" cy="4870677"/>
          </a:xfrm>
        </p:spPr>
        <p:txBody>
          <a:bodyPr/>
          <a:lstStyle/>
          <a:p>
            <a:pPr>
              <a:buFont typeface="Wingdings" panose="05000000000000000000" pitchFamily="2" charset="2"/>
              <a:buChar char="Ø"/>
            </a:pPr>
            <a:r>
              <a:rPr lang="en-GB" sz="3600" dirty="0"/>
              <a:t>Obstruction to the normal flow of the urine to flow back, resulting in increased pressure in the kidney. </a:t>
            </a:r>
            <a:endParaRPr lang="en-GB" sz="3600" dirty="0" smtClean="0"/>
          </a:p>
          <a:p>
            <a:pPr>
              <a:buFont typeface="Wingdings" panose="05000000000000000000" pitchFamily="2" charset="2"/>
              <a:buChar char="Ø"/>
            </a:pPr>
            <a:r>
              <a:rPr lang="en-GB" sz="3600" dirty="0" smtClean="0"/>
              <a:t>If </a:t>
            </a:r>
            <a:r>
              <a:rPr lang="en-GB" sz="3600" dirty="0"/>
              <a:t>the obstruction is in the urethra or the bladder, the back pressure affects both </a:t>
            </a:r>
            <a:r>
              <a:rPr lang="en-GB" sz="3600" dirty="0" smtClean="0"/>
              <a:t>kidneys </a:t>
            </a:r>
          </a:p>
          <a:p>
            <a:pPr>
              <a:buFont typeface="Wingdings" panose="05000000000000000000" pitchFamily="2" charset="2"/>
              <a:buChar char="Ø"/>
            </a:pPr>
            <a:r>
              <a:rPr lang="en-GB" sz="3600" dirty="0" smtClean="0"/>
              <a:t>If </a:t>
            </a:r>
            <a:r>
              <a:rPr lang="en-GB" sz="3600" dirty="0"/>
              <a:t>the obstruction is in one of the ureters or because of kidney stone or a kink, only one kidney is affected.</a:t>
            </a:r>
          </a:p>
          <a:p>
            <a:pPr marL="0" indent="0">
              <a:buNone/>
            </a:pPr>
            <a:endParaRPr lang="en-GB" dirty="0"/>
          </a:p>
        </p:txBody>
      </p:sp>
    </p:spTree>
    <p:extLst>
      <p:ext uri="{BB962C8B-B14F-4D97-AF65-F5344CB8AC3E}">
        <p14:creationId xmlns:p14="http://schemas.microsoft.com/office/powerpoint/2010/main" val="1105551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91251"/>
            <a:ext cx="10515600" cy="862783"/>
          </a:xfrm>
        </p:spPr>
        <p:txBody>
          <a:bodyPr>
            <a:normAutofit/>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29640" y="1423851"/>
            <a:ext cx="10515600" cy="6555787"/>
          </a:xfrm>
        </p:spPr>
        <p:txBody>
          <a:bodyPr>
            <a:normAutofit/>
          </a:bodyPr>
          <a:lstStyle/>
          <a:p>
            <a:pPr marL="0" indent="0">
              <a:buNone/>
            </a:pPr>
            <a:endParaRPr lang="en-GB" sz="3600" dirty="0"/>
          </a:p>
          <a:p>
            <a:pPr>
              <a:buFont typeface="Wingdings" panose="05000000000000000000" pitchFamily="2" charset="2"/>
              <a:buChar char="Ø"/>
            </a:pPr>
            <a:r>
              <a:rPr lang="en-GB" sz="3600" dirty="0" smtClean="0"/>
              <a:t>Whatever </a:t>
            </a:r>
            <a:r>
              <a:rPr lang="en-GB" sz="3600" dirty="0"/>
              <a:t>the type of obstruction (kidney stones or tumours) leading to accumulation of urine in the renal pelvis, it distends the pelvis and </a:t>
            </a:r>
            <a:r>
              <a:rPr lang="en-GB" sz="3600" dirty="0" smtClean="0"/>
              <a:t>the </a:t>
            </a:r>
            <a:r>
              <a:rPr lang="en-GB" sz="3600" dirty="0"/>
              <a:t>calyces, leading to atrophy of the kidney. </a:t>
            </a:r>
            <a:endParaRPr lang="en-GB" sz="3600" dirty="0" smtClean="0"/>
          </a:p>
          <a:p>
            <a:pPr>
              <a:buFont typeface="Wingdings" panose="05000000000000000000" pitchFamily="2" charset="2"/>
              <a:buChar char="Ø"/>
            </a:pPr>
            <a:r>
              <a:rPr lang="en-GB" sz="3600" dirty="0" smtClean="0"/>
              <a:t>This </a:t>
            </a:r>
            <a:r>
              <a:rPr lang="en-GB" sz="3600" dirty="0"/>
              <a:t>later results to compensatory hypertrophy (one kidney undergoes gradual destruction, while the other kidney gradually enlarges, hence renal failure.</a:t>
            </a:r>
          </a:p>
          <a:p>
            <a:pPr marL="0" indent="0">
              <a:buNone/>
            </a:pPr>
            <a:endParaRPr lang="en-GB" sz="3600" dirty="0"/>
          </a:p>
        </p:txBody>
      </p:sp>
    </p:spTree>
    <p:extLst>
      <p:ext uri="{BB962C8B-B14F-4D97-AF65-F5344CB8AC3E}">
        <p14:creationId xmlns:p14="http://schemas.microsoft.com/office/powerpoint/2010/main" val="10000898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Risk factors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06286"/>
            <a:ext cx="10515600" cy="4870677"/>
          </a:xfrm>
        </p:spPr>
        <p:txBody>
          <a:bodyPr>
            <a:normAutofit lnSpcReduction="10000"/>
          </a:bodyPr>
          <a:lstStyle/>
          <a:p>
            <a:r>
              <a:rPr lang="en-GB" sz="3600" b="1" i="1" dirty="0">
                <a:effectLst>
                  <a:outerShdw blurRad="38100" dist="38100" dir="2700000" algn="tl">
                    <a:srgbClr val="000000">
                      <a:alpha val="43137"/>
                    </a:srgbClr>
                  </a:outerShdw>
                </a:effectLst>
              </a:rPr>
              <a:t>Pregnancy</a:t>
            </a:r>
            <a:r>
              <a:rPr lang="en-GB" sz="3600" b="1" i="1" dirty="0"/>
              <a:t>;</a:t>
            </a:r>
            <a:r>
              <a:rPr lang="en-GB" sz="3600" i="1" dirty="0"/>
              <a:t> </a:t>
            </a:r>
            <a:r>
              <a:rPr lang="en-GB" sz="3600" dirty="0"/>
              <a:t>during pregnancy, the enlargement of the foetus can sometimes place pressure on the ureters</a:t>
            </a:r>
          </a:p>
          <a:p>
            <a:r>
              <a:rPr lang="en-GB" sz="3600" b="1" i="1" dirty="0">
                <a:effectLst>
                  <a:outerShdw blurRad="38100" dist="38100" dir="2700000" algn="tl">
                    <a:srgbClr val="000000">
                      <a:alpha val="43137"/>
                    </a:srgbClr>
                  </a:outerShdw>
                </a:effectLst>
              </a:rPr>
              <a:t>Endometriosis</a:t>
            </a:r>
            <a:r>
              <a:rPr lang="en-GB" sz="3600" i="1" dirty="0"/>
              <a:t>; </a:t>
            </a:r>
            <a:r>
              <a:rPr lang="en-GB" sz="3600" dirty="0"/>
              <a:t>is a condition where the tissue grows outside the uterus hence causing abnormal growth which may sometimes disrupt urinary flow.</a:t>
            </a:r>
          </a:p>
          <a:p>
            <a:r>
              <a:rPr lang="en-GB" sz="3600" b="1" i="1" dirty="0">
                <a:effectLst>
                  <a:outerShdw blurRad="38100" dist="38100" dir="2700000" algn="tl">
                    <a:srgbClr val="000000">
                      <a:alpha val="43137"/>
                    </a:srgbClr>
                  </a:outerShdw>
                </a:effectLst>
              </a:rPr>
              <a:t>Recurrent Urinary tract infections and narrowing of the ureters</a:t>
            </a:r>
            <a:r>
              <a:rPr lang="en-GB" sz="3600" dirty="0">
                <a:effectLst>
                  <a:outerShdw blurRad="38100" dist="38100" dir="2700000" algn="tl">
                    <a:srgbClr val="000000">
                      <a:alpha val="43137"/>
                    </a:srgbClr>
                  </a:outerShdw>
                </a:effectLst>
              </a:rPr>
              <a:t>; </a:t>
            </a:r>
            <a:r>
              <a:rPr lang="en-GB" sz="3600" dirty="0"/>
              <a:t>leads to build-up of pressure</a:t>
            </a:r>
          </a:p>
          <a:p>
            <a:r>
              <a:rPr lang="en-GB" sz="3600" b="1" i="1" dirty="0">
                <a:effectLst>
                  <a:outerShdw blurRad="38100" dist="38100" dir="2700000" algn="tl">
                    <a:srgbClr val="000000">
                      <a:alpha val="43137"/>
                    </a:srgbClr>
                  </a:outerShdw>
                </a:effectLst>
              </a:rPr>
              <a:t>Enlarged prostate</a:t>
            </a:r>
            <a:r>
              <a:rPr lang="en-GB" sz="3600" i="1" dirty="0"/>
              <a:t>; </a:t>
            </a:r>
            <a:r>
              <a:rPr lang="en-GB" sz="3600" dirty="0"/>
              <a:t>leads to narrowing of the urethra hence pressure build up.</a:t>
            </a:r>
          </a:p>
          <a:p>
            <a:pPr marL="0" indent="0">
              <a:buNone/>
            </a:pPr>
            <a:endParaRPr lang="en-GB" dirty="0"/>
          </a:p>
        </p:txBody>
      </p:sp>
    </p:spTree>
    <p:extLst>
      <p:ext uri="{BB962C8B-B14F-4D97-AF65-F5344CB8AC3E}">
        <p14:creationId xmlns:p14="http://schemas.microsoft.com/office/powerpoint/2010/main" val="13538176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Symptoms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40971"/>
            <a:ext cx="10515600" cy="4935992"/>
          </a:xfrm>
        </p:spPr>
        <p:txBody>
          <a:bodyPr>
            <a:normAutofit lnSpcReduction="10000"/>
          </a:bodyPr>
          <a:lstStyle/>
          <a:p>
            <a:pPr marL="0" indent="0">
              <a:buNone/>
            </a:pPr>
            <a:r>
              <a:rPr lang="en-GB" sz="3600" dirty="0"/>
              <a:t>Sometimes the symptoms do not show, but if they do: </a:t>
            </a:r>
          </a:p>
          <a:p>
            <a:pPr lvl="0"/>
            <a:r>
              <a:rPr lang="en-GB" sz="3600" dirty="0"/>
              <a:t>Pain on the flank (back, waist, lower abdomen and groin)</a:t>
            </a:r>
          </a:p>
          <a:p>
            <a:pPr lvl="0"/>
            <a:r>
              <a:rPr lang="en-GB" sz="3600" dirty="0"/>
              <a:t>Nausea and vomiting</a:t>
            </a:r>
          </a:p>
          <a:p>
            <a:pPr lvl="0"/>
            <a:r>
              <a:rPr lang="en-GB" sz="3600" dirty="0"/>
              <a:t>Unexplained itching</a:t>
            </a:r>
          </a:p>
          <a:p>
            <a:pPr lvl="0"/>
            <a:r>
              <a:rPr lang="en-GB" sz="3600" dirty="0"/>
              <a:t>Fever</a:t>
            </a:r>
          </a:p>
          <a:p>
            <a:pPr lvl="0"/>
            <a:r>
              <a:rPr lang="en-GB" sz="3600" dirty="0"/>
              <a:t>Haematuria</a:t>
            </a:r>
          </a:p>
          <a:p>
            <a:pPr lvl="0"/>
            <a:r>
              <a:rPr lang="en-GB" sz="3600" dirty="0"/>
              <a:t>Abdominal mass</a:t>
            </a:r>
          </a:p>
          <a:p>
            <a:pPr lvl="0"/>
            <a:r>
              <a:rPr lang="en-GB" sz="3600" dirty="0"/>
              <a:t>Urinary tract infections</a:t>
            </a:r>
          </a:p>
          <a:p>
            <a:pPr marL="0" indent="0">
              <a:buNone/>
            </a:pPr>
            <a:endParaRPr lang="en-GB" dirty="0"/>
          </a:p>
        </p:txBody>
      </p:sp>
    </p:spTree>
    <p:extLst>
      <p:ext uri="{BB962C8B-B14F-4D97-AF65-F5344CB8AC3E}">
        <p14:creationId xmlns:p14="http://schemas.microsoft.com/office/powerpoint/2010/main" val="343456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GB" dirty="0" smtClean="0">
                <a:effectLst>
                  <a:outerShdw blurRad="38100" dist="38100" dir="2700000" algn="tl">
                    <a:srgbClr val="000000">
                      <a:alpha val="43137"/>
                    </a:srgbClr>
                  </a:outerShdw>
                </a:effectLst>
              </a:rPr>
              <a:t>Creatine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normAutofit/>
          </a:bodyPr>
          <a:lstStyle/>
          <a:p>
            <a:pPr>
              <a:buFont typeface="Wingdings" panose="05000000000000000000" pitchFamily="2" charset="2"/>
              <a:buChar char="Ø"/>
            </a:pPr>
            <a:r>
              <a:rPr lang="en-GB" sz="3600" dirty="0" smtClean="0"/>
              <a:t>Is an organic acid that helps to supply energy to cells particularly muscle cells</a:t>
            </a:r>
          </a:p>
          <a:p>
            <a:pPr>
              <a:buFont typeface="Wingdings" panose="05000000000000000000" pitchFamily="2" charset="2"/>
              <a:buChar char="Ø"/>
            </a:pPr>
            <a:r>
              <a:rPr lang="en-GB" sz="3600" dirty="0" smtClean="0"/>
              <a:t>It is higher in men than women due to body size and muscle mass</a:t>
            </a:r>
            <a:endParaRPr lang="en-GB" sz="3600" dirty="0"/>
          </a:p>
        </p:txBody>
      </p:sp>
    </p:spTree>
    <p:extLst>
      <p:ext uri="{BB962C8B-B14F-4D97-AF65-F5344CB8AC3E}">
        <p14:creationId xmlns:p14="http://schemas.microsoft.com/office/powerpoint/2010/main" val="7736607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Diagnosis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3600" dirty="0"/>
              <a:t>Take a comprehensive history, noting the signs and symptoms</a:t>
            </a:r>
          </a:p>
          <a:p>
            <a:r>
              <a:rPr lang="en-GB" sz="3600" dirty="0"/>
              <a:t>Do a physical exam (examine the pelvis and the rectum to check for blockage)</a:t>
            </a:r>
          </a:p>
          <a:p>
            <a:r>
              <a:rPr lang="en-GB" sz="3600" dirty="0"/>
              <a:t>Urine tests: (to check for blood, protein and other evidence of kidney damage)</a:t>
            </a:r>
          </a:p>
          <a:p>
            <a:pPr marL="0" indent="0">
              <a:buNone/>
            </a:pPr>
            <a:endParaRPr lang="en-GB" sz="3600" dirty="0"/>
          </a:p>
          <a:p>
            <a:pPr marL="0" indent="0">
              <a:buNone/>
            </a:pPr>
            <a:endParaRPr lang="en-GB" dirty="0"/>
          </a:p>
        </p:txBody>
      </p:sp>
    </p:spTree>
    <p:extLst>
      <p:ext uri="{BB962C8B-B14F-4D97-AF65-F5344CB8AC3E}">
        <p14:creationId xmlns:p14="http://schemas.microsoft.com/office/powerpoint/2010/main" val="417811126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Dx. 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GB" sz="3600" dirty="0"/>
              <a:t>Cystoscopy: a thin light tube is inserted through the urethra and into the bladder to examine the inner lining.</a:t>
            </a:r>
          </a:p>
          <a:p>
            <a:r>
              <a:rPr lang="en-GB" sz="3600" dirty="0"/>
              <a:t>Computed tomography and MRI: to visualize the bladder and the urethra</a:t>
            </a:r>
          </a:p>
          <a:p>
            <a:r>
              <a:rPr lang="en-GB" sz="3600" dirty="0"/>
              <a:t>Intravenous urogram (pyelogram) use a contrast dye and x-ray to assess the structures and functions of the kidney, bladder and ureters, (should not be used if the kidneys are damaged)</a:t>
            </a:r>
          </a:p>
          <a:p>
            <a:endParaRPr lang="en-GB" sz="3600" dirty="0"/>
          </a:p>
        </p:txBody>
      </p:sp>
    </p:spTree>
    <p:extLst>
      <p:ext uri="{BB962C8B-B14F-4D97-AF65-F5344CB8AC3E}">
        <p14:creationId xmlns:p14="http://schemas.microsoft.com/office/powerpoint/2010/main" val="18736423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Medical management</a:t>
            </a:r>
            <a:r>
              <a:rPr lang="en-GB" dirty="0"/>
              <a:t/>
            </a:r>
            <a:br>
              <a:rPr lang="en-GB" dirty="0"/>
            </a:br>
            <a:endParaRPr lang="en-GB" dirty="0"/>
          </a:p>
        </p:txBody>
      </p:sp>
      <p:sp>
        <p:nvSpPr>
          <p:cNvPr id="3" name="Content Placeholder 2"/>
          <p:cNvSpPr>
            <a:spLocks noGrp="1"/>
          </p:cNvSpPr>
          <p:nvPr>
            <p:ph idx="1"/>
          </p:nvPr>
        </p:nvSpPr>
        <p:spPr>
          <a:xfrm>
            <a:off x="838200" y="1436914"/>
            <a:ext cx="10515600" cy="4740049"/>
          </a:xfrm>
        </p:spPr>
        <p:txBody>
          <a:bodyPr>
            <a:normAutofit lnSpcReduction="10000"/>
          </a:bodyPr>
          <a:lstStyle/>
          <a:p>
            <a:pPr marL="0" indent="0">
              <a:buNone/>
            </a:pPr>
            <a:r>
              <a:rPr lang="en-GB" sz="3600" dirty="0"/>
              <a:t>Treat according to the cause and signs and symptoms presented</a:t>
            </a:r>
          </a:p>
          <a:p>
            <a:r>
              <a:rPr lang="en-GB" sz="3600" dirty="0"/>
              <a:t>Antibiotics: for urinary tract infections (</a:t>
            </a:r>
            <a:r>
              <a:rPr lang="en-GB" sz="3600"/>
              <a:t>ceftriaxone </a:t>
            </a:r>
            <a:r>
              <a:rPr lang="en-GB" sz="3600" smtClean="0"/>
              <a:t>1gm </a:t>
            </a:r>
            <a:r>
              <a:rPr lang="en-GB" sz="3600" dirty="0"/>
              <a:t>or metronidazole 500mg)</a:t>
            </a:r>
          </a:p>
          <a:p>
            <a:r>
              <a:rPr lang="en-GB" sz="3600" dirty="0"/>
              <a:t>Catheterization: to frequently drain the urine.</a:t>
            </a:r>
          </a:p>
          <a:p>
            <a:r>
              <a:rPr lang="en-GB" sz="3600" dirty="0"/>
              <a:t>Nephrostomy: a tube inserted into the midsection to drain the urine from the kidneys</a:t>
            </a:r>
          </a:p>
          <a:p>
            <a:r>
              <a:rPr lang="en-GB" sz="3600" dirty="0"/>
              <a:t>Surgery: to remove the blocking agent or correct a defect in the urinary system</a:t>
            </a:r>
          </a:p>
          <a:p>
            <a:pPr marL="0" indent="0">
              <a:buNone/>
            </a:pPr>
            <a:endParaRPr lang="en-GB" dirty="0"/>
          </a:p>
        </p:txBody>
      </p:sp>
    </p:spTree>
    <p:extLst>
      <p:ext uri="{BB962C8B-B14F-4D97-AF65-F5344CB8AC3E}">
        <p14:creationId xmlns:p14="http://schemas.microsoft.com/office/powerpoint/2010/main" val="6564803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Complications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GB" sz="3600" dirty="0"/>
              <a:t>Kidney failure</a:t>
            </a:r>
          </a:p>
          <a:p>
            <a:pPr lvl="0"/>
            <a:r>
              <a:rPr lang="en-GB" sz="3600" dirty="0"/>
              <a:t>Infection due to </a:t>
            </a:r>
            <a:r>
              <a:rPr lang="en-GB" sz="3600" dirty="0" smtClean="0"/>
              <a:t>stasis of urine</a:t>
            </a:r>
            <a:endParaRPr lang="en-GB" sz="3600" dirty="0"/>
          </a:p>
          <a:p>
            <a:pPr marL="0" indent="0">
              <a:buNone/>
            </a:pPr>
            <a:endParaRPr lang="en-GB" dirty="0"/>
          </a:p>
        </p:txBody>
      </p:sp>
    </p:spTree>
    <p:extLst>
      <p:ext uri="{BB962C8B-B14F-4D97-AF65-F5344CB8AC3E}">
        <p14:creationId xmlns:p14="http://schemas.microsoft.com/office/powerpoint/2010/main" val="254062517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Nursing management</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3600" dirty="0"/>
              <a:t>Monitoring of the vital signs accurately</a:t>
            </a:r>
          </a:p>
          <a:p>
            <a:pPr marL="0" indent="0">
              <a:buNone/>
            </a:pPr>
            <a:r>
              <a:rPr lang="en-GB" sz="3600" dirty="0"/>
              <a:t>Acute pain related to obstruction</a:t>
            </a:r>
          </a:p>
          <a:p>
            <a:pPr lvl="0"/>
            <a:r>
              <a:rPr lang="en-GB" sz="3600" dirty="0"/>
              <a:t>Assess the level of pain</a:t>
            </a:r>
          </a:p>
          <a:p>
            <a:pPr lvl="0"/>
            <a:r>
              <a:rPr lang="en-GB" sz="3600" dirty="0"/>
              <a:t>Give an explanation on the cause of pain</a:t>
            </a:r>
          </a:p>
          <a:p>
            <a:pPr lvl="0"/>
            <a:r>
              <a:rPr lang="en-GB" sz="3600" dirty="0"/>
              <a:t>Teach on relation techniques</a:t>
            </a:r>
          </a:p>
          <a:p>
            <a:pPr lvl="0"/>
            <a:r>
              <a:rPr lang="en-GB" sz="3600" dirty="0"/>
              <a:t>Collaborate analgesics</a:t>
            </a:r>
          </a:p>
          <a:p>
            <a:pPr lvl="0"/>
            <a:r>
              <a:rPr lang="en-GB" sz="3600" dirty="0"/>
              <a:t>Use of destructive methods</a:t>
            </a:r>
          </a:p>
          <a:p>
            <a:pPr marL="0" indent="0">
              <a:buNone/>
            </a:pPr>
            <a:endParaRPr lang="en-GB" sz="3600" dirty="0"/>
          </a:p>
        </p:txBody>
      </p:sp>
    </p:spTree>
    <p:extLst>
      <p:ext uri="{BB962C8B-B14F-4D97-AF65-F5344CB8AC3E}">
        <p14:creationId xmlns:p14="http://schemas.microsoft.com/office/powerpoint/2010/main" val="295162268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GB" sz="3600" dirty="0"/>
              <a:t>Imbalance nutrition less than bodyweight requirement (nausea and vomiting)</a:t>
            </a:r>
          </a:p>
          <a:p>
            <a:pPr lvl="0"/>
            <a:r>
              <a:rPr lang="en-GB" sz="3600" dirty="0"/>
              <a:t>Explain on the importance of adequate nutrition</a:t>
            </a:r>
          </a:p>
          <a:p>
            <a:pPr lvl="0"/>
            <a:r>
              <a:rPr lang="en-GB" sz="3600" dirty="0"/>
              <a:t>Advice on small portions of feed frequently (for retaining purposes)</a:t>
            </a:r>
          </a:p>
          <a:p>
            <a:pPr lvl="0"/>
            <a:r>
              <a:rPr lang="en-GB" sz="3600" dirty="0"/>
              <a:t>Administer anti emetics</a:t>
            </a:r>
          </a:p>
          <a:p>
            <a:pPr marL="0" indent="0">
              <a:buNone/>
            </a:pPr>
            <a:endParaRPr lang="en-GB" sz="3600" dirty="0"/>
          </a:p>
        </p:txBody>
      </p:sp>
    </p:spTree>
    <p:extLst>
      <p:ext uri="{BB962C8B-B14F-4D97-AF65-F5344CB8AC3E}">
        <p14:creationId xmlns:p14="http://schemas.microsoft.com/office/powerpoint/2010/main" val="26317164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GB" sz="3600" dirty="0"/>
              <a:t>Risk for infection RT retention of urine</a:t>
            </a:r>
          </a:p>
          <a:p>
            <a:pPr lvl="0"/>
            <a:r>
              <a:rPr lang="en-GB" sz="3600" dirty="0"/>
              <a:t>Prophylactic antibiotic like metronidazole</a:t>
            </a:r>
          </a:p>
          <a:p>
            <a:pPr lvl="0"/>
            <a:r>
              <a:rPr lang="en-GB" sz="3600" dirty="0"/>
              <a:t>Aseptic techniques</a:t>
            </a:r>
          </a:p>
          <a:p>
            <a:pPr marL="0" indent="0">
              <a:buNone/>
            </a:pPr>
            <a:r>
              <a:rPr lang="en-GB" sz="3600" dirty="0"/>
              <a:t>Imbalance of fluid volume</a:t>
            </a:r>
          </a:p>
          <a:p>
            <a:pPr lvl="0"/>
            <a:r>
              <a:rPr lang="en-GB" sz="3600" dirty="0"/>
              <a:t>Monitor </a:t>
            </a:r>
            <a:r>
              <a:rPr lang="en-GB" sz="3600" dirty="0" smtClean="0"/>
              <a:t>input, </a:t>
            </a:r>
            <a:r>
              <a:rPr lang="en-GB" sz="3600" dirty="0"/>
              <a:t>output</a:t>
            </a:r>
          </a:p>
          <a:p>
            <a:pPr marL="0" indent="0">
              <a:buNone/>
            </a:pPr>
            <a:r>
              <a:rPr lang="en-GB" sz="3600" dirty="0" smtClean="0"/>
              <a:t>Allay </a:t>
            </a:r>
            <a:r>
              <a:rPr lang="en-GB" sz="3600" dirty="0"/>
              <a:t>anxiety</a:t>
            </a:r>
          </a:p>
          <a:p>
            <a:pPr marL="0" indent="0">
              <a:buNone/>
            </a:pPr>
            <a:endParaRPr lang="en-GB" sz="3600" dirty="0"/>
          </a:p>
        </p:txBody>
      </p:sp>
    </p:spTree>
    <p:extLst>
      <p:ext uri="{BB962C8B-B14F-4D97-AF65-F5344CB8AC3E}">
        <p14:creationId xmlns:p14="http://schemas.microsoft.com/office/powerpoint/2010/main" val="32052252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effectLst>
                  <a:outerShdw blurRad="38100" dist="38100" dir="2700000" algn="tl">
                    <a:srgbClr val="000000">
                      <a:alpha val="43137"/>
                    </a:srgbClr>
                  </a:outerShdw>
                </a:effectLst>
              </a:rPr>
              <a:t>URETHRAL </a:t>
            </a:r>
            <a:r>
              <a:rPr lang="en-GB" b="1" dirty="0">
                <a:effectLst>
                  <a:outerShdw blurRad="38100" dist="38100" dir="2700000" algn="tl">
                    <a:srgbClr val="000000">
                      <a:alpha val="43137"/>
                    </a:srgbClr>
                  </a:outerShdw>
                </a:effectLst>
              </a:rPr>
              <a:t>STRICTURES</a:t>
            </a:r>
            <a:r>
              <a:rPr lang="en-GB" dirty="0"/>
              <a:t/>
            </a:r>
            <a:br>
              <a:rPr lang="en-GB" dirty="0"/>
            </a:b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GB" sz="3600" b="1" dirty="0"/>
              <a:t>Definition</a:t>
            </a:r>
            <a:endParaRPr lang="en-GB" sz="3600" dirty="0"/>
          </a:p>
          <a:p>
            <a:pPr marL="0" indent="0">
              <a:buNone/>
            </a:pPr>
            <a:r>
              <a:rPr lang="en-GB" sz="3600" dirty="0"/>
              <a:t>Is the narrowing of the </a:t>
            </a:r>
            <a:r>
              <a:rPr lang="en-GB" sz="3600" dirty="0" smtClean="0"/>
              <a:t>urethra</a:t>
            </a:r>
          </a:p>
          <a:p>
            <a:pPr marL="0" indent="0">
              <a:buNone/>
            </a:pPr>
            <a:r>
              <a:rPr lang="en-GB" sz="3600" b="1" dirty="0" smtClean="0"/>
              <a:t>Causes</a:t>
            </a:r>
          </a:p>
          <a:p>
            <a:pPr>
              <a:buFont typeface="Wingdings" panose="05000000000000000000" pitchFamily="2" charset="2"/>
              <a:buChar char="Ø"/>
            </a:pPr>
            <a:r>
              <a:rPr lang="en-GB" sz="3600" dirty="0"/>
              <a:t>It is caused by </a:t>
            </a:r>
            <a:r>
              <a:rPr lang="en-GB" sz="3600" dirty="0" smtClean="0"/>
              <a:t>injury</a:t>
            </a:r>
          </a:p>
          <a:p>
            <a:pPr>
              <a:buFont typeface="Wingdings" panose="05000000000000000000" pitchFamily="2" charset="2"/>
              <a:buChar char="Ø"/>
            </a:pPr>
            <a:r>
              <a:rPr lang="en-GB" sz="3600" dirty="0" smtClean="0"/>
              <a:t>Disease </a:t>
            </a:r>
            <a:r>
              <a:rPr lang="en-GB" sz="3600" dirty="0"/>
              <a:t>such as urinary tract </a:t>
            </a:r>
            <a:r>
              <a:rPr lang="en-GB" sz="3600" dirty="0" smtClean="0"/>
              <a:t>infections</a:t>
            </a:r>
          </a:p>
          <a:p>
            <a:pPr>
              <a:buFont typeface="Wingdings" panose="05000000000000000000" pitchFamily="2" charset="2"/>
              <a:buChar char="Ø"/>
            </a:pPr>
            <a:r>
              <a:rPr lang="en-GB" sz="3600" dirty="0" smtClean="0"/>
              <a:t>Other </a:t>
            </a:r>
            <a:r>
              <a:rPr lang="en-GB" sz="3600" dirty="0"/>
              <a:t>forms of urethritis</a:t>
            </a:r>
          </a:p>
          <a:p>
            <a:pPr marL="0" indent="0">
              <a:buNone/>
            </a:pPr>
            <a:endParaRPr lang="en-GB" sz="3600" dirty="0"/>
          </a:p>
          <a:p>
            <a:pPr marL="0" indent="0">
              <a:buNone/>
            </a:pPr>
            <a:endParaRPr lang="en-GB" sz="3600" dirty="0"/>
          </a:p>
          <a:p>
            <a:pPr marL="0" indent="0">
              <a:buNone/>
            </a:pPr>
            <a:endParaRPr lang="en-GB" dirty="0"/>
          </a:p>
        </p:txBody>
      </p:sp>
    </p:spTree>
    <p:extLst>
      <p:ext uri="{BB962C8B-B14F-4D97-AF65-F5344CB8AC3E}">
        <p14:creationId xmlns:p14="http://schemas.microsoft.com/office/powerpoint/2010/main" val="354926329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Signs and symptoms</a:t>
            </a:r>
            <a:r>
              <a:rPr lang="en-GB" dirty="0"/>
              <a:t/>
            </a:r>
            <a:br>
              <a:rPr lang="en-GB" dirty="0"/>
            </a:br>
            <a:endParaRPr lang="en-GB"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Ø"/>
            </a:pPr>
            <a:r>
              <a:rPr lang="en-GB" sz="3600" dirty="0"/>
              <a:t>During early stages of the condition, the subject may </a:t>
            </a:r>
            <a:r>
              <a:rPr lang="en-GB" sz="3600" dirty="0" smtClean="0"/>
              <a:t>experience</a:t>
            </a:r>
          </a:p>
          <a:p>
            <a:pPr lvl="0">
              <a:buFont typeface="Wingdings" panose="05000000000000000000" pitchFamily="2" charset="2"/>
              <a:buChar char="Ø"/>
            </a:pPr>
            <a:r>
              <a:rPr lang="en-GB" sz="3600" dirty="0" smtClean="0"/>
              <a:t>Pain </a:t>
            </a:r>
            <a:r>
              <a:rPr lang="en-GB" sz="3600" dirty="0"/>
              <a:t>during </a:t>
            </a:r>
            <a:r>
              <a:rPr lang="en-GB" sz="3600" dirty="0" smtClean="0"/>
              <a:t>urination</a:t>
            </a:r>
          </a:p>
          <a:p>
            <a:pPr lvl="0">
              <a:buFont typeface="Wingdings" panose="05000000000000000000" pitchFamily="2" charset="2"/>
              <a:buChar char="Ø"/>
            </a:pPr>
            <a:r>
              <a:rPr lang="en-GB" sz="3600" dirty="0" smtClean="0"/>
              <a:t>Inability </a:t>
            </a:r>
            <a:r>
              <a:rPr lang="en-GB" sz="3600" dirty="0"/>
              <a:t>to fully empty the </a:t>
            </a:r>
            <a:r>
              <a:rPr lang="en-GB" sz="3600" dirty="0" smtClean="0"/>
              <a:t>bladder</a:t>
            </a:r>
          </a:p>
          <a:p>
            <a:pPr lvl="0">
              <a:buFont typeface="Wingdings" panose="05000000000000000000" pitchFamily="2" charset="2"/>
              <a:buChar char="Ø"/>
            </a:pPr>
            <a:r>
              <a:rPr lang="en-GB" sz="3600" dirty="0" smtClean="0"/>
              <a:t>(it </a:t>
            </a:r>
            <a:r>
              <a:rPr lang="en-GB" sz="3600" dirty="0"/>
              <a:t>is not uncommon for the bladder capacity to significantly increase due to the inability to completely void</a:t>
            </a:r>
            <a:r>
              <a:rPr lang="en-GB" sz="3600" dirty="0" smtClean="0"/>
              <a:t>.)</a:t>
            </a:r>
            <a:endParaRPr lang="en-GB" sz="3600" dirty="0"/>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4196767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r>
              <a:rPr lang="en-GB" dirty="0" smtClean="0"/>
              <a:t>.</a:t>
            </a:r>
            <a:endParaRPr lang="en-GB"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3600" dirty="0" smtClean="0"/>
              <a:t>Urethral </a:t>
            </a:r>
            <a:r>
              <a:rPr lang="en-GB" sz="3600" dirty="0"/>
              <a:t>strictures may cause problems with urination or in certain cases the complete inability to urinate. (med </a:t>
            </a:r>
            <a:r>
              <a:rPr lang="en-GB" sz="3600" dirty="0" smtClean="0"/>
              <a:t>emergency)</a:t>
            </a:r>
          </a:p>
          <a:p>
            <a:pPr lvl="0">
              <a:buFont typeface="Wingdings" panose="05000000000000000000" pitchFamily="2" charset="2"/>
              <a:buChar char="Ø"/>
            </a:pPr>
            <a:r>
              <a:rPr lang="en-GB" sz="3600" dirty="0" smtClean="0"/>
              <a:t>A </a:t>
            </a:r>
            <a:r>
              <a:rPr lang="en-GB" sz="3600" dirty="0"/>
              <a:t>urinary tract infection is often present at or prior to initial diagnosis (antibiotics – quinolone class, anti-infective agents/ trimethoprim/ </a:t>
            </a:r>
            <a:r>
              <a:rPr lang="en-GB" sz="3600" dirty="0" err="1"/>
              <a:t>sulphamethoxazole</a:t>
            </a:r>
            <a:r>
              <a:rPr lang="en-GB" sz="3600" dirty="0"/>
              <a:t> as use in the initial stage of Rx </a:t>
            </a:r>
            <a:r>
              <a:rPr lang="en-GB" sz="3600" dirty="0" smtClean="0"/>
              <a:t>occasionally.</a:t>
            </a:r>
          </a:p>
          <a:p>
            <a:pPr lvl="0">
              <a:buFont typeface="Wingdings" panose="05000000000000000000" pitchFamily="2" charset="2"/>
              <a:buChar char="Ø"/>
            </a:pPr>
            <a:r>
              <a:rPr lang="en-GB" sz="3600" dirty="0" smtClean="0"/>
              <a:t>Some </a:t>
            </a:r>
            <a:r>
              <a:rPr lang="en-GB" sz="3600" dirty="0"/>
              <a:t>degree of relief from straining</a:t>
            </a:r>
          </a:p>
          <a:p>
            <a:pPr marL="0" lvl="0" indent="0">
              <a:buNone/>
            </a:pPr>
            <a:endParaRPr lang="en-GB" sz="3600" dirty="0"/>
          </a:p>
          <a:p>
            <a:pPr marL="0" indent="0">
              <a:buNone/>
            </a:pPr>
            <a:endParaRPr lang="en-GB" sz="3600" dirty="0"/>
          </a:p>
        </p:txBody>
      </p:sp>
    </p:spTree>
    <p:extLst>
      <p:ext uri="{BB962C8B-B14F-4D97-AF65-F5344CB8AC3E}">
        <p14:creationId xmlns:p14="http://schemas.microsoft.com/office/powerpoint/2010/main" val="246068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GB" dirty="0" smtClean="0">
                <a:effectLst>
                  <a:outerShdw blurRad="38100" dist="38100" dir="2700000" algn="tl">
                    <a:srgbClr val="000000">
                      <a:alpha val="43137"/>
                    </a:srgbClr>
                  </a:outerShdw>
                </a:effectLst>
              </a:rPr>
              <a:t>Electrolytes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58537"/>
            <a:ext cx="10515600" cy="4818426"/>
          </a:xfrm>
        </p:spPr>
        <p:txBody>
          <a:bodyPr>
            <a:normAutofit/>
          </a:bodyPr>
          <a:lstStyle/>
          <a:p>
            <a:pPr>
              <a:buFont typeface="Wingdings" panose="05000000000000000000" pitchFamily="2" charset="2"/>
              <a:buChar char="Ø"/>
            </a:pPr>
            <a:r>
              <a:rPr lang="en-GB" sz="3600" dirty="0" smtClean="0"/>
              <a:t>Minerals in body that have an electric charge ( found in blood, tissues and other body fluids.</a:t>
            </a:r>
          </a:p>
          <a:p>
            <a:pPr>
              <a:buFont typeface="Wingdings" panose="05000000000000000000" pitchFamily="2" charset="2"/>
              <a:buChar char="Ø"/>
            </a:pPr>
            <a:r>
              <a:rPr lang="en-GB" sz="3600" dirty="0" smtClean="0"/>
              <a:t>They dissociate in solution and have the ability to conduct an electrical current.</a:t>
            </a:r>
          </a:p>
          <a:p>
            <a:r>
              <a:rPr lang="en-GB" sz="3600" dirty="0" smtClean="0"/>
              <a:t>Sodium, Calcium, Potassium, Chloride, Phosphate and magnesium.</a:t>
            </a:r>
          </a:p>
        </p:txBody>
      </p:sp>
    </p:spTree>
    <p:extLst>
      <p:ext uri="{BB962C8B-B14F-4D97-AF65-F5344CB8AC3E}">
        <p14:creationId xmlns:p14="http://schemas.microsoft.com/office/powerpoint/2010/main" val="317443859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r>
              <a:rPr lang="en-GB" dirty="0" smtClean="0"/>
              <a:t>.</a:t>
            </a:r>
            <a:endParaRPr lang="en-GB"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GB" sz="3600" dirty="0"/>
              <a:t>Urinary terminal </a:t>
            </a:r>
            <a:r>
              <a:rPr lang="en-GB" sz="3600" dirty="0" smtClean="0"/>
              <a:t>dribbling</a:t>
            </a:r>
          </a:p>
          <a:p>
            <a:pPr lvl="0">
              <a:buFont typeface="Wingdings" panose="05000000000000000000" pitchFamily="2" charset="2"/>
              <a:buChar char="Ø"/>
            </a:pPr>
            <a:r>
              <a:rPr lang="en-GB" sz="3600" dirty="0" smtClean="0"/>
              <a:t>Urine intermittency</a:t>
            </a:r>
          </a:p>
          <a:p>
            <a:pPr lvl="0">
              <a:buFont typeface="Wingdings" panose="05000000000000000000" pitchFamily="2" charset="2"/>
              <a:buChar char="Ø"/>
            </a:pPr>
            <a:r>
              <a:rPr lang="en-GB" sz="3600" dirty="0" smtClean="0"/>
              <a:t>Deflected </a:t>
            </a:r>
            <a:r>
              <a:rPr lang="en-GB" sz="3600" dirty="0"/>
              <a:t>urinary </a:t>
            </a:r>
            <a:r>
              <a:rPr lang="en-GB" sz="3600" dirty="0" smtClean="0"/>
              <a:t>stream</a:t>
            </a:r>
          </a:p>
          <a:p>
            <a:pPr lvl="0">
              <a:buFont typeface="Wingdings" panose="05000000000000000000" pitchFamily="2" charset="2"/>
              <a:buChar char="Ø"/>
            </a:pPr>
            <a:r>
              <a:rPr lang="en-GB" sz="3600" dirty="0" smtClean="0"/>
              <a:t>Increased </a:t>
            </a:r>
            <a:r>
              <a:rPr lang="en-GB" sz="3600" dirty="0"/>
              <a:t>frequency in </a:t>
            </a:r>
            <a:r>
              <a:rPr lang="en-GB" sz="3600" dirty="0" smtClean="0"/>
              <a:t>urination</a:t>
            </a:r>
          </a:p>
          <a:p>
            <a:pPr lvl="0">
              <a:buFont typeface="Wingdings" panose="05000000000000000000" pitchFamily="2" charset="2"/>
              <a:buChar char="Ø"/>
            </a:pPr>
            <a:r>
              <a:rPr lang="en-GB" sz="3600" dirty="0" smtClean="0"/>
              <a:t>Acute </a:t>
            </a:r>
            <a:r>
              <a:rPr lang="en-GB" sz="3600" dirty="0"/>
              <a:t>or chronic retention of urine</a:t>
            </a:r>
          </a:p>
          <a:p>
            <a:pPr>
              <a:buFont typeface="Wingdings" panose="05000000000000000000" pitchFamily="2" charset="2"/>
              <a:buChar char="Ø"/>
            </a:pPr>
            <a:r>
              <a:rPr lang="en-GB" sz="3600" dirty="0"/>
              <a:t>Hydro nephrotic signs due to back pressure</a:t>
            </a:r>
          </a:p>
          <a:p>
            <a:pPr marL="0" lvl="0" indent="0">
              <a:buNone/>
            </a:pPr>
            <a:endParaRPr lang="en-GB" sz="3600" dirty="0"/>
          </a:p>
          <a:p>
            <a:pPr marL="0" indent="0">
              <a:buNone/>
            </a:pPr>
            <a:endParaRPr lang="en-GB" dirty="0"/>
          </a:p>
        </p:txBody>
      </p:sp>
    </p:spTree>
    <p:extLst>
      <p:ext uri="{BB962C8B-B14F-4D97-AF65-F5344CB8AC3E}">
        <p14:creationId xmlns:p14="http://schemas.microsoft.com/office/powerpoint/2010/main" val="27292413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endParaRPr lang="en-GB"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3600" dirty="0"/>
              <a:t>Improvement of the urinary stream (depending on the severity of the </a:t>
            </a:r>
            <a:r>
              <a:rPr lang="en-GB" sz="3600" dirty="0" smtClean="0"/>
              <a:t>stricture)</a:t>
            </a:r>
          </a:p>
          <a:p>
            <a:pPr lvl="0">
              <a:buFont typeface="Wingdings" panose="05000000000000000000" pitchFamily="2" charset="2"/>
              <a:buChar char="Ø"/>
            </a:pPr>
            <a:r>
              <a:rPr lang="en-GB" sz="3600" dirty="0" smtClean="0"/>
              <a:t>All </a:t>
            </a:r>
            <a:r>
              <a:rPr lang="en-GB" sz="3600" dirty="0"/>
              <a:t>these occur with antibiotic Rx due to the reduction of Urethral </a:t>
            </a:r>
            <a:r>
              <a:rPr lang="en-GB" sz="3600" dirty="0" smtClean="0"/>
              <a:t>inflammation</a:t>
            </a:r>
          </a:p>
          <a:p>
            <a:pPr lvl="0">
              <a:buFont typeface="Wingdings" panose="05000000000000000000" pitchFamily="2" charset="2"/>
              <a:buChar char="Ø"/>
            </a:pPr>
            <a:r>
              <a:rPr lang="en-GB" sz="3600" dirty="0" smtClean="0"/>
              <a:t>Obstructive </a:t>
            </a:r>
            <a:r>
              <a:rPr lang="en-GB" sz="3600" dirty="0"/>
              <a:t>voiding symptoms </a:t>
            </a:r>
            <a:r>
              <a:rPr lang="en-GB" sz="3600" dirty="0" smtClean="0"/>
              <a:t>namely</a:t>
            </a:r>
          </a:p>
          <a:p>
            <a:pPr lvl="0">
              <a:buFont typeface="Wingdings" panose="05000000000000000000" pitchFamily="2" charset="2"/>
              <a:buChar char="Ø"/>
            </a:pPr>
            <a:r>
              <a:rPr lang="en-GB" sz="3600" dirty="0" smtClean="0"/>
              <a:t>Decrease </a:t>
            </a:r>
            <a:r>
              <a:rPr lang="en-GB" sz="3600" dirty="0"/>
              <a:t>force of urinary </a:t>
            </a:r>
            <a:r>
              <a:rPr lang="en-GB" sz="3600" dirty="0" smtClean="0"/>
              <a:t>stream</a:t>
            </a:r>
          </a:p>
          <a:p>
            <a:pPr lvl="0">
              <a:buFont typeface="Wingdings" panose="05000000000000000000" pitchFamily="2" charset="2"/>
              <a:buChar char="Ø"/>
            </a:pPr>
            <a:r>
              <a:rPr lang="en-GB" sz="3600" dirty="0" smtClean="0"/>
              <a:t>Incomplete </a:t>
            </a:r>
            <a:r>
              <a:rPr lang="en-GB" sz="3600" dirty="0"/>
              <a:t>emptying of the bladder</a:t>
            </a:r>
          </a:p>
          <a:p>
            <a:endParaRPr lang="en-GB" sz="3600" dirty="0"/>
          </a:p>
        </p:txBody>
      </p:sp>
    </p:spTree>
    <p:extLst>
      <p:ext uri="{BB962C8B-B14F-4D97-AF65-F5344CB8AC3E}">
        <p14:creationId xmlns:p14="http://schemas.microsoft.com/office/powerpoint/2010/main" val="9268630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CAUSES</a:t>
            </a:r>
            <a:r>
              <a:rPr lang="en-GB" dirty="0"/>
              <a:t/>
            </a:r>
            <a:br>
              <a:rPr lang="en-GB" dirty="0"/>
            </a:br>
            <a:endParaRPr lang="en-GB" dirty="0"/>
          </a:p>
        </p:txBody>
      </p:sp>
      <p:sp>
        <p:nvSpPr>
          <p:cNvPr id="3" name="Content Placeholder 2"/>
          <p:cNvSpPr>
            <a:spLocks noGrp="1"/>
          </p:cNvSpPr>
          <p:nvPr>
            <p:ph idx="1"/>
          </p:nvPr>
        </p:nvSpPr>
        <p:spPr/>
        <p:txBody>
          <a:bodyPr>
            <a:noAutofit/>
          </a:bodyPr>
          <a:lstStyle/>
          <a:p>
            <a:pPr marL="0" indent="0">
              <a:buNone/>
            </a:pPr>
            <a:r>
              <a:rPr lang="en-GB" sz="3600" dirty="0"/>
              <a:t>Urethral strictures are generally caused by </a:t>
            </a:r>
          </a:p>
          <a:p>
            <a:pPr lvl="0">
              <a:buFont typeface="Wingdings" panose="05000000000000000000" pitchFamily="2" charset="2"/>
              <a:buChar char="Ø"/>
            </a:pPr>
            <a:r>
              <a:rPr lang="en-GB" sz="3600" dirty="0"/>
              <a:t>Injury related trauma to the </a:t>
            </a:r>
            <a:r>
              <a:rPr lang="en-GB" sz="3600" dirty="0" smtClean="0"/>
              <a:t>tract</a:t>
            </a:r>
          </a:p>
          <a:p>
            <a:pPr lvl="0">
              <a:buFont typeface="Wingdings" panose="05000000000000000000" pitchFamily="2" charset="2"/>
              <a:buChar char="Ø"/>
            </a:pPr>
            <a:r>
              <a:rPr lang="en-GB" sz="3600" dirty="0" smtClean="0"/>
              <a:t>Viral </a:t>
            </a:r>
            <a:r>
              <a:rPr lang="en-GB" sz="3600" dirty="0"/>
              <a:t>or bacterial infection to the urinary </a:t>
            </a:r>
            <a:r>
              <a:rPr lang="en-GB" sz="3600" dirty="0" smtClean="0"/>
              <a:t>tract</a:t>
            </a:r>
          </a:p>
          <a:p>
            <a:pPr lvl="0">
              <a:buFont typeface="Wingdings" panose="05000000000000000000" pitchFamily="2" charset="2"/>
              <a:buChar char="Ø"/>
            </a:pPr>
            <a:r>
              <a:rPr lang="en-GB" sz="3600" dirty="0" smtClean="0"/>
              <a:t>STI’s</a:t>
            </a:r>
            <a:endParaRPr lang="en-GB" sz="3600" dirty="0"/>
          </a:p>
          <a:p>
            <a:pPr lvl="0">
              <a:buFont typeface="Wingdings" panose="05000000000000000000" pitchFamily="2" charset="2"/>
              <a:buChar char="Ø"/>
            </a:pPr>
            <a:r>
              <a:rPr lang="en-GB" sz="3600" dirty="0" smtClean="0"/>
              <a:t>The </a:t>
            </a:r>
            <a:r>
              <a:rPr lang="en-GB" sz="3600" dirty="0"/>
              <a:t>body’s attempt to repair the damage caused by injury or infection creates a build-up of scar tissue resulting in a significant narrowing or closure of the passage.</a:t>
            </a:r>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40562461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cont.</a:t>
            </a:r>
            <a:endParaRPr lang="en-GB" dirty="0"/>
          </a:p>
        </p:txBody>
      </p:sp>
      <p:sp>
        <p:nvSpPr>
          <p:cNvPr id="3" name="Content Placeholder 2"/>
          <p:cNvSpPr>
            <a:spLocks noGrp="1"/>
          </p:cNvSpPr>
          <p:nvPr>
            <p:ph idx="1"/>
          </p:nvPr>
        </p:nvSpPr>
        <p:spPr>
          <a:xfrm>
            <a:off x="838200" y="1423852"/>
            <a:ext cx="10515600" cy="4870677"/>
          </a:xfrm>
        </p:spPr>
        <p:txBody>
          <a:bodyPr>
            <a:normAutofit fontScale="92500" lnSpcReduction="10000"/>
          </a:bodyPr>
          <a:lstStyle/>
          <a:p>
            <a:pPr>
              <a:buFont typeface="Wingdings" panose="05000000000000000000" pitchFamily="2" charset="2"/>
              <a:buChar char="Ø"/>
            </a:pPr>
            <a:r>
              <a:rPr lang="en-GB" sz="3600" dirty="0"/>
              <a:t>Instrumentation of the urethra before advent of the flexible </a:t>
            </a:r>
            <a:r>
              <a:rPr lang="en-GB" sz="3600" dirty="0" err="1"/>
              <a:t>uro</a:t>
            </a:r>
            <a:r>
              <a:rPr lang="en-GB" sz="3600" dirty="0"/>
              <a:t>-endoscopy remains an important causative </a:t>
            </a:r>
            <a:r>
              <a:rPr lang="en-GB" sz="3600" dirty="0" smtClean="0"/>
              <a:t>event</a:t>
            </a:r>
          </a:p>
          <a:p>
            <a:pPr>
              <a:buFont typeface="Wingdings" panose="05000000000000000000" pitchFamily="2" charset="2"/>
              <a:buChar char="Ø"/>
            </a:pPr>
            <a:r>
              <a:rPr lang="en-GB" sz="3600" dirty="0" smtClean="0"/>
              <a:t>The </a:t>
            </a:r>
            <a:r>
              <a:rPr lang="en-GB" sz="3600" dirty="0"/>
              <a:t>urethra runs between the legs very close to trauma making it very vulnerable to </a:t>
            </a:r>
            <a:r>
              <a:rPr lang="en-GB" sz="3600" dirty="0" smtClean="0"/>
              <a:t>trauma</a:t>
            </a:r>
          </a:p>
          <a:p>
            <a:pPr>
              <a:buFont typeface="Wingdings" panose="05000000000000000000" pitchFamily="2" charset="2"/>
              <a:buChar char="Ø"/>
            </a:pPr>
            <a:r>
              <a:rPr lang="en-GB" sz="3600" dirty="0" smtClean="0"/>
              <a:t>Passage </a:t>
            </a:r>
            <a:r>
              <a:rPr lang="en-GB" sz="3600" dirty="0"/>
              <a:t>of kidney stones can be very painful and subsequently lead to urethral </a:t>
            </a:r>
            <a:r>
              <a:rPr lang="en-GB" sz="3600" dirty="0" smtClean="0"/>
              <a:t>strictures</a:t>
            </a:r>
          </a:p>
          <a:p>
            <a:pPr>
              <a:buFont typeface="Wingdings" panose="05000000000000000000" pitchFamily="2" charset="2"/>
              <a:buChar char="Ø"/>
            </a:pPr>
            <a:r>
              <a:rPr lang="en-GB" sz="3600" dirty="0" smtClean="0"/>
              <a:t>In </a:t>
            </a:r>
            <a:r>
              <a:rPr lang="en-GB" sz="3600" dirty="0"/>
              <a:t>infants or toddlers, urethral strictures can result from inflammation due to circumcision- noticed during toilet training-deflection of stress/ straining to urinate.</a:t>
            </a:r>
          </a:p>
          <a:p>
            <a:pPr marL="0" indent="0">
              <a:buNone/>
            </a:pPr>
            <a:endParaRPr lang="en-GB" dirty="0"/>
          </a:p>
        </p:txBody>
      </p:sp>
    </p:spTree>
    <p:extLst>
      <p:ext uri="{BB962C8B-B14F-4D97-AF65-F5344CB8AC3E}">
        <p14:creationId xmlns:p14="http://schemas.microsoft.com/office/powerpoint/2010/main" val="3754021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fontScale="90000"/>
          </a:bodyPr>
          <a:lstStyle/>
          <a:p>
            <a:r>
              <a:rPr lang="en-GB" b="1" dirty="0"/>
              <a:t>Diagnosis</a:t>
            </a:r>
            <a:r>
              <a:rPr lang="en-GB" dirty="0"/>
              <a:t/>
            </a:r>
            <a:br>
              <a:rPr lang="en-GB" dirty="0"/>
            </a:br>
            <a:endParaRPr lang="en-GB" dirty="0"/>
          </a:p>
        </p:txBody>
      </p:sp>
      <p:sp>
        <p:nvSpPr>
          <p:cNvPr id="3" name="Content Placeholder 2"/>
          <p:cNvSpPr>
            <a:spLocks noGrp="1"/>
          </p:cNvSpPr>
          <p:nvPr>
            <p:ph idx="1"/>
          </p:nvPr>
        </p:nvSpPr>
        <p:spPr>
          <a:xfrm>
            <a:off x="838200" y="1110344"/>
            <a:ext cx="10515600" cy="5066619"/>
          </a:xfrm>
        </p:spPr>
        <p:txBody>
          <a:bodyPr>
            <a:normAutofit fontScale="25000" lnSpcReduction="20000"/>
          </a:bodyPr>
          <a:lstStyle/>
          <a:p>
            <a:pPr lvl="0">
              <a:buFont typeface="Wingdings" panose="05000000000000000000" pitchFamily="2" charset="2"/>
              <a:buChar char="Ø"/>
            </a:pPr>
            <a:r>
              <a:rPr lang="en-GB" sz="14400" dirty="0" smtClean="0"/>
              <a:t>Cystoscopy</a:t>
            </a:r>
          </a:p>
          <a:p>
            <a:pPr lvl="0">
              <a:buFont typeface="Wingdings" panose="05000000000000000000" pitchFamily="2" charset="2"/>
              <a:buChar char="Ø"/>
            </a:pPr>
            <a:r>
              <a:rPr lang="en-GB" sz="14400" dirty="0" smtClean="0"/>
              <a:t>Urethrography</a:t>
            </a:r>
          </a:p>
          <a:p>
            <a:pPr marL="0" indent="0">
              <a:buNone/>
            </a:pPr>
            <a:r>
              <a:rPr lang="en-GB" sz="14400" dirty="0" smtClean="0"/>
              <a:t> </a:t>
            </a:r>
          </a:p>
          <a:p>
            <a:pPr marL="0" indent="0">
              <a:buNone/>
            </a:pPr>
            <a:r>
              <a:rPr lang="en-GB" sz="14400" b="1" dirty="0" smtClean="0"/>
              <a:t>Treatment</a:t>
            </a:r>
            <a:endParaRPr lang="en-GB" sz="14400" dirty="0"/>
          </a:p>
          <a:p>
            <a:pPr>
              <a:buFont typeface="Wingdings" panose="05000000000000000000" pitchFamily="2" charset="2"/>
              <a:buChar char="Ø"/>
            </a:pPr>
            <a:r>
              <a:rPr lang="en-GB" sz="14400" dirty="0"/>
              <a:t> instrumental </a:t>
            </a:r>
            <a:r>
              <a:rPr lang="en-GB" sz="14400" dirty="0" smtClean="0"/>
              <a:t>treatment</a:t>
            </a:r>
          </a:p>
          <a:p>
            <a:pPr>
              <a:buFont typeface="Wingdings" panose="05000000000000000000" pitchFamily="2" charset="2"/>
              <a:buChar char="Ø"/>
            </a:pPr>
            <a:r>
              <a:rPr lang="en-GB" sz="14400" dirty="0" smtClean="0"/>
              <a:t>Urethral </a:t>
            </a:r>
            <a:r>
              <a:rPr lang="en-GB" sz="14400" dirty="0"/>
              <a:t>dilatation with urethral sounds can be performed at prescribed intervals of 3-6 months and can be done under local/topical </a:t>
            </a:r>
            <a:r>
              <a:rPr lang="en-GB" sz="14400" dirty="0" smtClean="0"/>
              <a:t>anaesthetic</a:t>
            </a:r>
          </a:p>
          <a:p>
            <a:pPr>
              <a:buFont typeface="Wingdings" panose="05000000000000000000" pitchFamily="2" charset="2"/>
              <a:buChar char="Ø"/>
            </a:pPr>
            <a:r>
              <a:rPr lang="en-GB" sz="14400" dirty="0" smtClean="0"/>
              <a:t>Placement </a:t>
            </a:r>
            <a:r>
              <a:rPr lang="en-GB" sz="14400" dirty="0"/>
              <a:t>of Foley catheter and urinary drainage system for 7 days’ post procedure</a:t>
            </a:r>
          </a:p>
          <a:p>
            <a:pPr marL="0" indent="0">
              <a:buNone/>
            </a:pPr>
            <a:endParaRPr lang="en-GB" sz="14400" dirty="0"/>
          </a:p>
          <a:p>
            <a:pPr marL="0" lvl="0" indent="0">
              <a:buNone/>
            </a:pPr>
            <a:endParaRPr lang="en-GB" sz="14400" dirty="0"/>
          </a:p>
          <a:p>
            <a:pPr marL="0" indent="0">
              <a:buNone/>
            </a:pPr>
            <a:r>
              <a:rPr lang="en-GB" sz="14400" dirty="0"/>
              <a:t> </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15967252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Rx. 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sz="3600" dirty="0"/>
              <a:t>Insertion of a suprapubic </a:t>
            </a:r>
            <a:r>
              <a:rPr lang="en-GB" sz="3600" dirty="0" smtClean="0"/>
              <a:t>catheter</a:t>
            </a:r>
          </a:p>
          <a:p>
            <a:pPr>
              <a:buFont typeface="Wingdings" panose="05000000000000000000" pitchFamily="2" charset="2"/>
              <a:buChar char="Ø"/>
            </a:pPr>
            <a:r>
              <a:rPr lang="en-GB" sz="3600" dirty="0" smtClean="0"/>
              <a:t>Urethroplasty </a:t>
            </a:r>
            <a:endParaRPr lang="en-GB" sz="3600" dirty="0"/>
          </a:p>
          <a:p>
            <a:pPr marL="0" indent="0">
              <a:buNone/>
            </a:pPr>
            <a:r>
              <a:rPr lang="en-GB" sz="3600" b="1" dirty="0" smtClean="0"/>
              <a:t>Complications</a:t>
            </a:r>
          </a:p>
          <a:p>
            <a:pPr lvl="0">
              <a:buFont typeface="Wingdings" panose="05000000000000000000" pitchFamily="2" charset="2"/>
              <a:buChar char="Ø"/>
            </a:pPr>
            <a:r>
              <a:rPr lang="en-GB" sz="3600" dirty="0" smtClean="0"/>
              <a:t>Urinary infections</a:t>
            </a:r>
          </a:p>
          <a:p>
            <a:pPr lvl="0">
              <a:buFont typeface="Wingdings" panose="05000000000000000000" pitchFamily="2" charset="2"/>
              <a:buChar char="Ø"/>
            </a:pPr>
            <a:r>
              <a:rPr lang="en-GB" sz="3600" dirty="0" smtClean="0"/>
              <a:t>Urinary calculus</a:t>
            </a:r>
          </a:p>
          <a:p>
            <a:pPr lvl="0">
              <a:buFont typeface="Wingdings" panose="05000000000000000000" pitchFamily="2" charset="2"/>
              <a:buChar char="Ø"/>
            </a:pPr>
            <a:r>
              <a:rPr lang="en-GB" sz="3600" dirty="0" smtClean="0"/>
              <a:t>Hernia</a:t>
            </a:r>
            <a:r>
              <a:rPr lang="en-GB" sz="3600" dirty="0"/>
              <a:t>, haemorrhoids or rectal prolapse from straining</a:t>
            </a:r>
          </a:p>
          <a:p>
            <a:pPr marL="0" indent="0">
              <a:buNone/>
            </a:pPr>
            <a:endParaRPr lang="en-GB" dirty="0"/>
          </a:p>
          <a:p>
            <a:pPr marL="0" indent="0">
              <a:buNone/>
            </a:pPr>
            <a:endParaRPr lang="en-GB" sz="3600" dirty="0"/>
          </a:p>
          <a:p>
            <a:pPr marL="0" indent="0">
              <a:buNone/>
            </a:pPr>
            <a:endParaRPr lang="en-GB" dirty="0"/>
          </a:p>
        </p:txBody>
      </p:sp>
    </p:spTree>
    <p:extLst>
      <p:ext uri="{BB962C8B-B14F-4D97-AF65-F5344CB8AC3E}">
        <p14:creationId xmlns:p14="http://schemas.microsoft.com/office/powerpoint/2010/main" val="19643413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Common terminologies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3600" b="1" dirty="0"/>
              <a:t>Hesitancy</a:t>
            </a:r>
            <a:r>
              <a:rPr lang="en-GB" sz="3600" dirty="0"/>
              <a:t>-is delay in initiating </a:t>
            </a:r>
            <a:r>
              <a:rPr lang="en-GB" sz="3600" dirty="0" smtClean="0"/>
              <a:t>urine</a:t>
            </a:r>
          </a:p>
          <a:p>
            <a:pPr>
              <a:buFont typeface="Wingdings" panose="05000000000000000000" pitchFamily="2" charset="2"/>
              <a:buChar char="Ø"/>
            </a:pPr>
            <a:r>
              <a:rPr lang="en-GB" sz="3600" b="1" dirty="0" smtClean="0"/>
              <a:t>Intermittency</a:t>
            </a:r>
            <a:r>
              <a:rPr lang="en-GB" sz="3600" dirty="0" smtClean="0"/>
              <a:t> </a:t>
            </a:r>
            <a:r>
              <a:rPr lang="en-GB" sz="3600" dirty="0"/>
              <a:t>describes urinary stream that is not </a:t>
            </a:r>
            <a:r>
              <a:rPr lang="en-GB" sz="3600" dirty="0" smtClean="0"/>
              <a:t>continuous</a:t>
            </a:r>
          </a:p>
          <a:p>
            <a:pPr>
              <a:buFont typeface="Wingdings" panose="05000000000000000000" pitchFamily="2" charset="2"/>
              <a:buChar char="Ø"/>
            </a:pPr>
            <a:r>
              <a:rPr lang="en-GB" sz="3600" b="1" dirty="0" smtClean="0"/>
              <a:t>Incontinence</a:t>
            </a:r>
            <a:r>
              <a:rPr lang="en-GB" sz="3600" dirty="0" smtClean="0"/>
              <a:t>- </a:t>
            </a:r>
            <a:r>
              <a:rPr lang="en-GB" sz="3600" dirty="0"/>
              <a:t>involuntary loss of </a:t>
            </a:r>
            <a:r>
              <a:rPr lang="en-GB" sz="3600" dirty="0" smtClean="0"/>
              <a:t>urine</a:t>
            </a:r>
          </a:p>
          <a:p>
            <a:pPr>
              <a:buFont typeface="Wingdings" panose="05000000000000000000" pitchFamily="2" charset="2"/>
              <a:buChar char="Ø"/>
            </a:pPr>
            <a:r>
              <a:rPr lang="en-GB" sz="3600" b="1" dirty="0" smtClean="0"/>
              <a:t>Stress </a:t>
            </a:r>
            <a:r>
              <a:rPr lang="en-GB" sz="3600" b="1" dirty="0"/>
              <a:t>incontinence</a:t>
            </a:r>
            <a:r>
              <a:rPr lang="en-GB" sz="3600" dirty="0"/>
              <a:t>- results from pelvic relaxation or damage of the urinary </a:t>
            </a:r>
            <a:r>
              <a:rPr lang="en-GB" sz="3600" dirty="0" smtClean="0"/>
              <a:t>sphincter (any physical activity coughing, laughing, sneezing or heavy lifting puts pressure on bladder causing urine leak.)</a:t>
            </a:r>
            <a:endParaRPr lang="en-GB" sz="3600" dirty="0"/>
          </a:p>
          <a:p>
            <a:pPr marL="0" indent="0">
              <a:buNone/>
            </a:pPr>
            <a:endParaRPr lang="en-GB" sz="3600" dirty="0"/>
          </a:p>
        </p:txBody>
      </p:sp>
    </p:spTree>
    <p:extLst>
      <p:ext uri="{BB962C8B-B14F-4D97-AF65-F5344CB8AC3E}">
        <p14:creationId xmlns:p14="http://schemas.microsoft.com/office/powerpoint/2010/main" val="21250797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sz="3600" dirty="0" smtClean="0"/>
              <a:t>Functional incontinence occurs when there is a non medical reason for the incontinence, it occurs when a person frequently cannot reach the toilet e.g. inability to move from one place to another</a:t>
            </a:r>
          </a:p>
          <a:p>
            <a:pPr>
              <a:buFont typeface="Wingdings" panose="05000000000000000000" pitchFamily="2" charset="2"/>
              <a:buChar char="Ø"/>
            </a:pPr>
            <a:r>
              <a:rPr lang="en-GB" sz="3600" dirty="0" smtClean="0"/>
              <a:t>Overflow incontinence is caused by blockage in urethra (enlarged prostate), only little urine is released with no sensation of fullness of bladder.</a:t>
            </a:r>
          </a:p>
          <a:p>
            <a:pPr>
              <a:buFont typeface="Wingdings" panose="05000000000000000000" pitchFamily="2" charset="2"/>
              <a:buChar char="Ø"/>
            </a:pPr>
            <a:r>
              <a:rPr lang="en-GB" sz="3600" dirty="0" smtClean="0"/>
              <a:t>Urge incontinence is due to overactive bladder muscles squeeze so hard resulting in majority of incontinence problems in seniors</a:t>
            </a:r>
            <a:endParaRPr lang="en-GB" sz="3600" dirty="0"/>
          </a:p>
        </p:txBody>
      </p:sp>
    </p:spTree>
    <p:extLst>
      <p:ext uri="{BB962C8B-B14F-4D97-AF65-F5344CB8AC3E}">
        <p14:creationId xmlns:p14="http://schemas.microsoft.com/office/powerpoint/2010/main" val="282511159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Incontinence 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600" dirty="0"/>
              <a:t>Urge incontinence is due to overactive bladder muscles squeeze so hard resulting in majority of incontinence problems in seniors</a:t>
            </a:r>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38952039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Types of Incontinence</a:t>
            </a:r>
            <a:endParaRPr lang="en-GB"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20" y="2172494"/>
            <a:ext cx="7863840" cy="4411186"/>
          </a:xfrm>
        </p:spPr>
      </p:pic>
    </p:spTree>
    <p:extLst>
      <p:ext uri="{BB962C8B-B14F-4D97-AF65-F5344CB8AC3E}">
        <p14:creationId xmlns:p14="http://schemas.microsoft.com/office/powerpoint/2010/main" val="422537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Major electrolytes</a:t>
            </a:r>
          </a:p>
        </p:txBody>
      </p:sp>
      <p:sp>
        <p:nvSpPr>
          <p:cNvPr id="3" name="Content Placeholder 2"/>
          <p:cNvSpPr>
            <a:spLocks noGrp="1"/>
          </p:cNvSpPr>
          <p:nvPr>
            <p:ph idx="1"/>
          </p:nvPr>
        </p:nvSpPr>
        <p:spPr/>
        <p:txBody>
          <a:bodyPr/>
          <a:lstStyle/>
          <a:p>
            <a:r>
              <a:rPr lang="en-GB" sz="3600" dirty="0" smtClean="0"/>
              <a:t>Sodium </a:t>
            </a:r>
            <a:r>
              <a:rPr lang="en-GB" sz="3600" dirty="0"/>
              <a:t>major cation - ECF </a:t>
            </a:r>
            <a:r>
              <a:rPr lang="en-GB" sz="3600" dirty="0" smtClean="0"/>
              <a:t>(136 – 146mEq/l)</a:t>
            </a:r>
            <a:endParaRPr lang="en-GB" sz="3600" dirty="0"/>
          </a:p>
          <a:p>
            <a:r>
              <a:rPr lang="en-GB" sz="3600" dirty="0"/>
              <a:t>Potassium major cation - ICF </a:t>
            </a:r>
            <a:r>
              <a:rPr lang="en-GB" sz="3600" dirty="0" smtClean="0"/>
              <a:t>(3.5 -4.5mEq/l)</a:t>
            </a:r>
            <a:endParaRPr lang="en-GB" sz="3600" dirty="0"/>
          </a:p>
          <a:p>
            <a:r>
              <a:rPr lang="en-GB" sz="3600" dirty="0"/>
              <a:t>Chloride major </a:t>
            </a:r>
            <a:r>
              <a:rPr lang="en-GB" sz="3600" dirty="0" smtClean="0"/>
              <a:t>anion (96 </a:t>
            </a:r>
            <a:r>
              <a:rPr lang="en-GB" sz="3600" dirty="0"/>
              <a:t>– </a:t>
            </a:r>
            <a:r>
              <a:rPr lang="en-GB" sz="3600" dirty="0" smtClean="0"/>
              <a:t>106mmol/l)</a:t>
            </a:r>
            <a:endParaRPr lang="en-GB" sz="3600" dirty="0"/>
          </a:p>
          <a:p>
            <a:endParaRPr lang="en-GB" dirty="0"/>
          </a:p>
        </p:txBody>
      </p:sp>
    </p:spTree>
    <p:extLst>
      <p:ext uri="{BB962C8B-B14F-4D97-AF65-F5344CB8AC3E}">
        <p14:creationId xmlns:p14="http://schemas.microsoft.com/office/powerpoint/2010/main" val="147062432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Medical management</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49977"/>
            <a:ext cx="10515600" cy="4726986"/>
          </a:xfrm>
        </p:spPr>
        <p:txBody>
          <a:bodyPr>
            <a:normAutofit/>
          </a:bodyPr>
          <a:lstStyle/>
          <a:p>
            <a:pPr marL="0" indent="0">
              <a:buNone/>
            </a:pPr>
            <a:r>
              <a:rPr lang="en-GB" sz="3600" dirty="0"/>
              <a:t>Treatment may include gradual dilation of the narrowed area (with metal sounds or boogies) or surgery (internal </a:t>
            </a:r>
            <a:r>
              <a:rPr lang="en-GB" sz="3600" dirty="0" err="1"/>
              <a:t>urethrotomy</a:t>
            </a:r>
            <a:r>
              <a:rPr lang="en-GB" sz="3600" dirty="0" smtClean="0"/>
              <a:t>).</a:t>
            </a:r>
          </a:p>
          <a:p>
            <a:pPr marL="0" indent="0">
              <a:buNone/>
            </a:pPr>
            <a:r>
              <a:rPr lang="en-GB" sz="3600" dirty="0" smtClean="0"/>
              <a:t> </a:t>
            </a:r>
            <a:r>
              <a:rPr lang="en-GB" sz="3600" dirty="0"/>
              <a:t>If the stricture prevents the passage of a catheter, the urologist uses several small filiform </a:t>
            </a:r>
            <a:r>
              <a:rPr lang="en-GB" sz="3600" dirty="0" err="1"/>
              <a:t>bougies</a:t>
            </a:r>
            <a:r>
              <a:rPr lang="en-GB" sz="3600" dirty="0"/>
              <a:t> in search of the opening. When one </a:t>
            </a:r>
            <a:r>
              <a:rPr lang="en-GB" sz="3600" dirty="0" err="1"/>
              <a:t>bougie</a:t>
            </a:r>
            <a:r>
              <a:rPr lang="en-GB" sz="3600" dirty="0"/>
              <a:t> passes beyond the stricture into the bladder, it is fixed in place, and urine drains from the bladder. </a:t>
            </a:r>
          </a:p>
        </p:txBody>
      </p:sp>
    </p:spTree>
    <p:extLst>
      <p:ext uri="{BB962C8B-B14F-4D97-AF65-F5344CB8AC3E}">
        <p14:creationId xmlns:p14="http://schemas.microsoft.com/office/powerpoint/2010/main" val="150084539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Mnx. 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08760"/>
            <a:ext cx="10515600" cy="4668203"/>
          </a:xfrm>
        </p:spPr>
        <p:txBody>
          <a:bodyPr>
            <a:normAutofit lnSpcReduction="10000"/>
          </a:bodyPr>
          <a:lstStyle/>
          <a:p>
            <a:pPr>
              <a:buFont typeface="Wingdings" panose="05000000000000000000" pitchFamily="2" charset="2"/>
              <a:buChar char="Ø"/>
            </a:pPr>
            <a:r>
              <a:rPr lang="en-GB" sz="3600" dirty="0"/>
              <a:t>The opening then can be dilated, </a:t>
            </a:r>
            <a:r>
              <a:rPr lang="en-GB" sz="3600" dirty="0" smtClean="0"/>
              <a:t>by passing </a:t>
            </a:r>
            <a:r>
              <a:rPr lang="en-GB" sz="3600" dirty="0"/>
              <a:t>a larger sound (a dilating instrument), with the filiform then acting as a guide. </a:t>
            </a:r>
            <a:endParaRPr lang="en-GB" sz="3600" dirty="0" smtClean="0"/>
          </a:p>
          <a:p>
            <a:pPr>
              <a:buFont typeface="Wingdings" panose="05000000000000000000" pitchFamily="2" charset="2"/>
              <a:buChar char="Ø"/>
            </a:pPr>
            <a:r>
              <a:rPr lang="en-GB" sz="3600" dirty="0" smtClean="0"/>
              <a:t>After </a:t>
            </a:r>
            <a:r>
              <a:rPr lang="en-GB" sz="3600" dirty="0"/>
              <a:t>dilation, hot sitz baths and </a:t>
            </a:r>
            <a:r>
              <a:rPr lang="en-GB" sz="3600" dirty="0" smtClean="0"/>
              <a:t>non-opioid </a:t>
            </a:r>
            <a:r>
              <a:rPr lang="en-GB" sz="3600" dirty="0"/>
              <a:t>analgesic agents are administered to control pain. </a:t>
            </a:r>
            <a:endParaRPr lang="en-GB" sz="3600" dirty="0" smtClean="0"/>
          </a:p>
          <a:p>
            <a:pPr>
              <a:buFont typeface="Wingdings" panose="05000000000000000000" pitchFamily="2" charset="2"/>
              <a:buChar char="Ø"/>
            </a:pPr>
            <a:r>
              <a:rPr lang="en-GB" sz="3600" dirty="0" smtClean="0"/>
              <a:t>Antibiotic </a:t>
            </a:r>
            <a:r>
              <a:rPr lang="en-GB" sz="3600" dirty="0"/>
              <a:t>medications are prescribed for several days after dilation to prevent infection. </a:t>
            </a:r>
            <a:endParaRPr lang="en-GB" sz="3600" dirty="0" smtClean="0"/>
          </a:p>
          <a:p>
            <a:pPr>
              <a:buFont typeface="Wingdings" panose="05000000000000000000" pitchFamily="2" charset="2"/>
              <a:buChar char="Ø"/>
            </a:pPr>
            <a:r>
              <a:rPr lang="en-GB" sz="3600" dirty="0" smtClean="0"/>
              <a:t>Surgical </a:t>
            </a:r>
            <a:r>
              <a:rPr lang="en-GB" sz="3600" dirty="0"/>
              <a:t>excision or urethroplasty may be necessary for severe cases.</a:t>
            </a:r>
          </a:p>
        </p:txBody>
      </p:sp>
    </p:spTree>
    <p:extLst>
      <p:ext uri="{BB962C8B-B14F-4D97-AF65-F5344CB8AC3E}">
        <p14:creationId xmlns:p14="http://schemas.microsoft.com/office/powerpoint/2010/main" val="180686924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sz="3600" dirty="0"/>
              <a:t>A suprapubic cystostomy may be necessary in some patients</a:t>
            </a:r>
            <a:r>
              <a:rPr lang="en-GB" sz="3600" dirty="0" smtClean="0"/>
              <a:t>.</a:t>
            </a:r>
          </a:p>
          <a:p>
            <a:pPr>
              <a:buFont typeface="Wingdings" panose="05000000000000000000" pitchFamily="2" charset="2"/>
              <a:buChar char="Ø"/>
            </a:pPr>
            <a:r>
              <a:rPr lang="en-GB" sz="3600" dirty="0" smtClean="0"/>
              <a:t> </a:t>
            </a:r>
            <a:r>
              <a:rPr lang="en-GB" sz="3600" dirty="0"/>
              <a:t>Research studies using the diode laser to treat urethral strictures suggest that it is safe and reliable, especially as the first line of treatment</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89742499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ACUTE CYSTITIS</a:t>
            </a:r>
            <a:r>
              <a:rPr lang="en-GB" dirty="0"/>
              <a:t/>
            </a:r>
            <a:br>
              <a:rPr lang="en-GB" dirty="0"/>
            </a:br>
            <a:endParaRPr lang="en-GB" dirty="0"/>
          </a:p>
        </p:txBody>
      </p:sp>
      <p:sp>
        <p:nvSpPr>
          <p:cNvPr id="3" name="Content Placeholder 2"/>
          <p:cNvSpPr>
            <a:spLocks noGrp="1"/>
          </p:cNvSpPr>
          <p:nvPr>
            <p:ph idx="1"/>
          </p:nvPr>
        </p:nvSpPr>
        <p:spPr>
          <a:xfrm>
            <a:off x="838200" y="1227909"/>
            <a:ext cx="10515600" cy="4949054"/>
          </a:xfrm>
        </p:spPr>
        <p:txBody>
          <a:bodyPr>
            <a:normAutofit fontScale="92500" lnSpcReduction="20000"/>
          </a:bodyPr>
          <a:lstStyle/>
          <a:p>
            <a:pPr marL="0" indent="0">
              <a:buNone/>
            </a:pPr>
            <a:r>
              <a:rPr lang="en-GB" sz="3600" dirty="0"/>
              <a:t>Cystitis is an infection of the bladder and urethra that affects mainly women and girls of 2 years if age.</a:t>
            </a:r>
          </a:p>
          <a:p>
            <a:pPr marL="0" indent="0">
              <a:buNone/>
            </a:pPr>
            <a:r>
              <a:rPr lang="en-GB" sz="3600" b="1" dirty="0">
                <a:effectLst>
                  <a:outerShdw blurRad="38100" dist="38100" dir="2700000" algn="tl">
                    <a:srgbClr val="000000">
                      <a:alpha val="43137"/>
                    </a:srgbClr>
                  </a:outerShdw>
                </a:effectLst>
              </a:rPr>
              <a:t>Causative pathogen</a:t>
            </a:r>
            <a:endParaRPr lang="en-GB" sz="3600" dirty="0">
              <a:effectLst>
                <a:outerShdw blurRad="38100" dist="38100" dir="2700000" algn="tl">
                  <a:srgbClr val="000000">
                    <a:alpha val="43137"/>
                  </a:srgbClr>
                </a:outerShdw>
              </a:effectLst>
            </a:endParaRPr>
          </a:p>
          <a:p>
            <a:pPr marL="0" indent="0">
              <a:buNone/>
            </a:pPr>
            <a:r>
              <a:rPr lang="en-GB" sz="3600" dirty="0"/>
              <a:t>Escherichia Coli is the pathogen in 70-95% of cases</a:t>
            </a:r>
          </a:p>
          <a:p>
            <a:pPr>
              <a:buFont typeface="Wingdings" panose="05000000000000000000" pitchFamily="2" charset="2"/>
              <a:buChar char="Ø"/>
            </a:pPr>
            <a:r>
              <a:rPr lang="en-GB" sz="3600" dirty="0"/>
              <a:t>Other pathogens </a:t>
            </a:r>
            <a:r>
              <a:rPr lang="en-GB" sz="3600" dirty="0" smtClean="0"/>
              <a:t>include:</a:t>
            </a:r>
          </a:p>
          <a:p>
            <a:pPr>
              <a:buFont typeface="Wingdings" panose="05000000000000000000" pitchFamily="2" charset="2"/>
              <a:buChar char="Ø"/>
            </a:pPr>
            <a:r>
              <a:rPr lang="en-GB" sz="3600" smtClean="0"/>
              <a:t>Protease mirabilis</a:t>
            </a:r>
            <a:endParaRPr lang="en-GB" sz="3600" dirty="0"/>
          </a:p>
          <a:p>
            <a:pPr>
              <a:buFont typeface="Wingdings" panose="05000000000000000000" pitchFamily="2" charset="2"/>
              <a:buChar char="Ø"/>
            </a:pPr>
            <a:r>
              <a:rPr lang="en-GB" sz="3600" dirty="0" err="1" smtClean="0"/>
              <a:t>Ersterococcus</a:t>
            </a:r>
            <a:endParaRPr lang="en-GB" sz="3600" dirty="0"/>
          </a:p>
          <a:p>
            <a:pPr>
              <a:buFont typeface="Wingdings" panose="05000000000000000000" pitchFamily="2" charset="2"/>
              <a:buChar char="Ø"/>
            </a:pPr>
            <a:r>
              <a:rPr lang="en-GB" sz="3600" dirty="0" err="1" smtClean="0"/>
              <a:t>Klebsiell</a:t>
            </a:r>
            <a:r>
              <a:rPr lang="en-GB" sz="3600" dirty="0" smtClean="0"/>
              <a:t> SPP</a:t>
            </a:r>
          </a:p>
          <a:p>
            <a:pPr>
              <a:buFont typeface="Wingdings" panose="05000000000000000000" pitchFamily="2" charset="2"/>
              <a:buChar char="Ø"/>
            </a:pPr>
            <a:r>
              <a:rPr lang="en-GB" sz="3600" dirty="0" smtClean="0"/>
              <a:t>And </a:t>
            </a:r>
            <a:r>
              <a:rPr lang="en-GB" sz="3600" dirty="0"/>
              <a:t>in young women S </a:t>
            </a:r>
            <a:r>
              <a:rPr lang="en-GB" sz="3600" dirty="0" err="1"/>
              <a:t>Saprophyticus</a:t>
            </a:r>
            <a:endParaRPr lang="en-GB" sz="3600" dirty="0"/>
          </a:p>
          <a:p>
            <a:pPr marL="0" indent="0">
              <a:buNone/>
            </a:pPr>
            <a:r>
              <a:rPr lang="en-GB" sz="3600" dirty="0"/>
              <a:t> </a:t>
            </a:r>
          </a:p>
          <a:p>
            <a:pPr marL="0" indent="0">
              <a:buNone/>
            </a:pPr>
            <a:endParaRPr lang="en-GB" dirty="0"/>
          </a:p>
          <a:p>
            <a:pPr marL="0" indent="0">
              <a:buNone/>
            </a:pPr>
            <a:endParaRPr lang="en-GB" sz="3600" dirty="0"/>
          </a:p>
        </p:txBody>
      </p:sp>
    </p:spTree>
    <p:extLst>
      <p:ext uri="{BB962C8B-B14F-4D97-AF65-F5344CB8AC3E}">
        <p14:creationId xmlns:p14="http://schemas.microsoft.com/office/powerpoint/2010/main" val="377157371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Clinical Features</a:t>
            </a:r>
            <a:r>
              <a:rPr lang="en-GB" dirty="0"/>
              <a:t/>
            </a:r>
            <a:br>
              <a:rPr lang="en-GB" dirty="0"/>
            </a:br>
            <a:endParaRPr lang="en-GB" dirty="0"/>
          </a:p>
        </p:txBody>
      </p:sp>
      <p:sp>
        <p:nvSpPr>
          <p:cNvPr id="3" name="Content Placeholder 2"/>
          <p:cNvSpPr>
            <a:spLocks noGrp="1"/>
          </p:cNvSpPr>
          <p:nvPr>
            <p:ph idx="1"/>
          </p:nvPr>
        </p:nvSpPr>
        <p:spPr>
          <a:xfrm>
            <a:off x="838200" y="1267097"/>
            <a:ext cx="10515600" cy="4909866"/>
          </a:xfrm>
        </p:spPr>
        <p:txBody>
          <a:bodyPr>
            <a:normAutofit/>
          </a:bodyPr>
          <a:lstStyle/>
          <a:p>
            <a:pPr lvl="0">
              <a:buFont typeface="Wingdings" panose="05000000000000000000" pitchFamily="2" charset="2"/>
              <a:buChar char="Ø"/>
            </a:pPr>
            <a:r>
              <a:rPr lang="en-GB" sz="3600" dirty="0"/>
              <a:t>Pain on urination and </a:t>
            </a:r>
            <a:r>
              <a:rPr lang="en-GB" sz="3600" dirty="0" err="1"/>
              <a:t>pollakiuria</a:t>
            </a:r>
            <a:r>
              <a:rPr lang="en-GB" sz="3600" dirty="0"/>
              <a:t> </a:t>
            </a:r>
          </a:p>
          <a:p>
            <a:pPr marL="0" lvl="0" indent="0">
              <a:buNone/>
            </a:pPr>
            <a:r>
              <a:rPr lang="en-GB" sz="3600" dirty="0"/>
              <a:t>(passing of small quantities of urine more frequently than normal)</a:t>
            </a:r>
          </a:p>
          <a:p>
            <a:pPr lvl="0">
              <a:buFont typeface="Wingdings" panose="05000000000000000000" pitchFamily="2" charset="2"/>
              <a:buChar char="Ø"/>
            </a:pPr>
            <a:r>
              <a:rPr lang="en-GB" sz="3600" dirty="0"/>
              <a:t>In children, crying when passing </a:t>
            </a:r>
            <a:r>
              <a:rPr lang="en-GB" sz="3600" dirty="0" smtClean="0"/>
              <a:t>urine</a:t>
            </a:r>
          </a:p>
          <a:p>
            <a:pPr lvl="0">
              <a:buFont typeface="Wingdings" panose="05000000000000000000" pitchFamily="2" charset="2"/>
              <a:buChar char="Ø"/>
            </a:pPr>
            <a:r>
              <a:rPr lang="en-GB" sz="3600" dirty="0" smtClean="0"/>
              <a:t>No </a:t>
            </a:r>
            <a:r>
              <a:rPr lang="en-GB" sz="3600" dirty="0"/>
              <a:t>fever </a:t>
            </a:r>
            <a:endParaRPr lang="en-GB" sz="3600" dirty="0" smtClean="0"/>
          </a:p>
          <a:p>
            <a:pPr>
              <a:buFont typeface="Wingdings" panose="05000000000000000000" pitchFamily="2" charset="2"/>
              <a:buChar char="Ø"/>
            </a:pPr>
            <a:r>
              <a:rPr lang="en-GB" sz="3600" dirty="0" smtClean="0"/>
              <a:t>No </a:t>
            </a:r>
            <a:r>
              <a:rPr lang="en-GB" sz="3600" dirty="0"/>
              <a:t>flank pain, no systemic signs and symptoms in </a:t>
            </a:r>
            <a:r>
              <a:rPr lang="en-GB" sz="3600" dirty="0" smtClean="0"/>
              <a:t>children</a:t>
            </a:r>
          </a:p>
          <a:p>
            <a:pPr>
              <a:buFont typeface="Wingdings" panose="05000000000000000000" pitchFamily="2" charset="2"/>
              <a:buChar char="Ø"/>
            </a:pPr>
            <a:r>
              <a:rPr lang="en-GB" sz="3600" dirty="0" smtClean="0"/>
              <a:t>It </a:t>
            </a:r>
            <a:r>
              <a:rPr lang="en-GB" sz="3600" dirty="0"/>
              <a:t>is essential to rule out pyelonephritis</a:t>
            </a:r>
          </a:p>
          <a:p>
            <a:pPr marL="0" lvl="0" indent="0">
              <a:buNone/>
            </a:pPr>
            <a:endParaRPr lang="en-GB" sz="3600" dirty="0" smtClean="0"/>
          </a:p>
          <a:p>
            <a:pPr lvl="0">
              <a:buFont typeface="Wingdings" panose="05000000000000000000" pitchFamily="2" charset="2"/>
              <a:buChar char="Ø"/>
            </a:pPr>
            <a:endParaRPr lang="en-GB" sz="3600" dirty="0"/>
          </a:p>
          <a:p>
            <a:pPr marL="0" indent="0">
              <a:buNone/>
            </a:pPr>
            <a:endParaRPr lang="en-GB" sz="3600" dirty="0"/>
          </a:p>
        </p:txBody>
      </p:sp>
    </p:spTree>
    <p:extLst>
      <p:ext uri="{BB962C8B-B14F-4D97-AF65-F5344CB8AC3E}">
        <p14:creationId xmlns:p14="http://schemas.microsoft.com/office/powerpoint/2010/main" val="41544330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Diagnosis</a:t>
            </a:r>
            <a:r>
              <a:rPr lang="en-GB" dirty="0"/>
              <a:t/>
            </a:r>
            <a:br>
              <a:rPr lang="en-GB" dirty="0"/>
            </a:br>
            <a:endParaRPr lang="en-GB" dirty="0"/>
          </a:p>
        </p:txBody>
      </p:sp>
      <p:sp>
        <p:nvSpPr>
          <p:cNvPr id="3" name="Content Placeholder 2"/>
          <p:cNvSpPr>
            <a:spLocks noGrp="1"/>
          </p:cNvSpPr>
          <p:nvPr>
            <p:ph idx="1"/>
          </p:nvPr>
        </p:nvSpPr>
        <p:spPr>
          <a:xfrm>
            <a:off x="838200" y="1162594"/>
            <a:ext cx="10515600" cy="5014369"/>
          </a:xfrm>
        </p:spPr>
        <p:txBody>
          <a:bodyPr>
            <a:noAutofit/>
          </a:bodyPr>
          <a:lstStyle/>
          <a:p>
            <a:pPr>
              <a:buFont typeface="Wingdings" panose="05000000000000000000" pitchFamily="2" charset="2"/>
              <a:buChar char="Ø"/>
            </a:pPr>
            <a:r>
              <a:rPr lang="en-GB" sz="3600" dirty="0"/>
              <a:t>Urine dipstick test – perform dipstick analysis for nitrates- indicate presence of </a:t>
            </a:r>
            <a:r>
              <a:rPr lang="en-GB" sz="3600" dirty="0" err="1" smtClean="0"/>
              <a:t>enterobacteria</a:t>
            </a:r>
            <a:endParaRPr lang="en-GB" sz="3600" dirty="0"/>
          </a:p>
          <a:p>
            <a:pPr>
              <a:buFont typeface="Wingdings" panose="05000000000000000000" pitchFamily="2" charset="2"/>
              <a:buChar char="Ø"/>
            </a:pPr>
            <a:r>
              <a:rPr lang="en-GB" sz="3600" dirty="0" smtClean="0"/>
              <a:t>Leukocytes- </a:t>
            </a:r>
            <a:r>
              <a:rPr lang="en-GB" sz="3600" dirty="0"/>
              <a:t>(indicate inflammation) in </a:t>
            </a:r>
            <a:r>
              <a:rPr lang="en-GB" sz="3600" dirty="0" smtClean="0"/>
              <a:t>urine</a:t>
            </a:r>
          </a:p>
          <a:p>
            <a:pPr>
              <a:buFont typeface="Wingdings" panose="05000000000000000000" pitchFamily="2" charset="2"/>
              <a:buChar char="Ø"/>
            </a:pPr>
            <a:r>
              <a:rPr lang="en-GB" sz="3600" dirty="0" smtClean="0"/>
              <a:t>Microscopy</a:t>
            </a:r>
            <a:r>
              <a:rPr lang="en-GB" sz="3600" dirty="0"/>
              <a:t>/ culture and sensitivity to identify the causative </a:t>
            </a:r>
            <a:r>
              <a:rPr lang="en-GB" sz="3600" dirty="0" smtClean="0"/>
              <a:t>pathogen</a:t>
            </a:r>
          </a:p>
          <a:p>
            <a:pPr>
              <a:buFont typeface="Wingdings" panose="05000000000000000000" pitchFamily="2" charset="2"/>
              <a:buChar char="Ø"/>
            </a:pPr>
            <a:r>
              <a:rPr lang="en-GB" sz="3600" dirty="0" smtClean="0"/>
              <a:t>When </a:t>
            </a:r>
            <a:r>
              <a:rPr lang="en-GB" sz="3600" dirty="0"/>
              <a:t>not feasible administer empirical antibiotic where urinary schistosomiasis is </a:t>
            </a:r>
            <a:r>
              <a:rPr lang="en-GB" sz="3600" dirty="0" smtClean="0"/>
              <a:t>endemic.</a:t>
            </a:r>
          </a:p>
          <a:p>
            <a:pPr>
              <a:buFont typeface="Wingdings" panose="05000000000000000000" pitchFamily="2" charset="2"/>
              <a:buChar char="Ø"/>
            </a:pPr>
            <a:r>
              <a:rPr lang="en-GB" sz="3600" dirty="0" smtClean="0"/>
              <a:t>Consider </a:t>
            </a:r>
            <a:r>
              <a:rPr lang="en-GB" sz="3600" dirty="0"/>
              <a:t>schistosomiasis in pts with macroscopic haematuria or microscopic haematuria</a:t>
            </a:r>
          </a:p>
          <a:p>
            <a:pPr marL="0" indent="0">
              <a:buNone/>
            </a:pPr>
            <a:endParaRPr lang="en-GB" sz="3600" dirty="0"/>
          </a:p>
        </p:txBody>
      </p:sp>
    </p:spTree>
    <p:extLst>
      <p:ext uri="{BB962C8B-B14F-4D97-AF65-F5344CB8AC3E}">
        <p14:creationId xmlns:p14="http://schemas.microsoft.com/office/powerpoint/2010/main" val="34773213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Treatment</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14846"/>
            <a:ext cx="10515600" cy="4962117"/>
          </a:xfrm>
        </p:spPr>
        <p:txBody>
          <a:bodyPr>
            <a:noAutofit/>
          </a:bodyPr>
          <a:lstStyle/>
          <a:p>
            <a:pPr>
              <a:buFont typeface="Wingdings" panose="05000000000000000000" pitchFamily="2" charset="2"/>
              <a:buChar char="Ø"/>
            </a:pPr>
            <a:r>
              <a:rPr lang="en-GB" sz="3600" dirty="0"/>
              <a:t>Cystitis in girls 2 years or above</a:t>
            </a:r>
          </a:p>
          <a:p>
            <a:r>
              <a:rPr lang="en-GB" sz="3600" dirty="0" err="1"/>
              <a:t>Cefixime</a:t>
            </a:r>
            <a:r>
              <a:rPr lang="en-GB" sz="3600" dirty="0"/>
              <a:t> </a:t>
            </a:r>
            <a:r>
              <a:rPr lang="en-GB" sz="3600" dirty="0" err="1"/>
              <a:t>p.o.</a:t>
            </a:r>
            <a:r>
              <a:rPr lang="en-GB" sz="3600" dirty="0"/>
              <a:t> 8mg/kg once daily </a:t>
            </a:r>
            <a:r>
              <a:rPr lang="en-GB" sz="3600" dirty="0" smtClean="0"/>
              <a:t>x 3 </a:t>
            </a:r>
            <a:r>
              <a:rPr lang="en-GB" sz="3600" dirty="0"/>
              <a:t>days or amoxicillin / clavulanic acid </a:t>
            </a:r>
            <a:r>
              <a:rPr lang="en-GB" sz="3600" dirty="0" err="1"/>
              <a:t>p.o.</a:t>
            </a:r>
            <a:r>
              <a:rPr lang="en-GB" sz="3600" dirty="0"/>
              <a:t> 45- 50mg </a:t>
            </a:r>
            <a:r>
              <a:rPr lang="en-GB" sz="3600" dirty="0" err="1"/>
              <a:t>kh</a:t>
            </a:r>
            <a:r>
              <a:rPr lang="en-GB" sz="3600" dirty="0"/>
              <a:t>/day in two divided doses </a:t>
            </a:r>
            <a:r>
              <a:rPr lang="en-GB" sz="3600" dirty="0" smtClean="0"/>
              <a:t>x </a:t>
            </a:r>
            <a:r>
              <a:rPr lang="en-GB" sz="3600" dirty="0"/>
              <a:t>3/7</a:t>
            </a:r>
          </a:p>
          <a:p>
            <a:r>
              <a:rPr lang="en-GB" sz="3600" dirty="0"/>
              <a:t>Cystitis in non-pregnant women </a:t>
            </a:r>
          </a:p>
          <a:p>
            <a:r>
              <a:rPr lang="en-GB" sz="3600" dirty="0"/>
              <a:t>If dipstick analysis to +</a:t>
            </a:r>
            <a:r>
              <a:rPr lang="en-GB" sz="3600" dirty="0" err="1"/>
              <a:t>ve</a:t>
            </a:r>
            <a:r>
              <a:rPr lang="en-GB" sz="3600" dirty="0"/>
              <a:t> for nitrates and leukocytes- Cipro-</a:t>
            </a:r>
            <a:r>
              <a:rPr lang="en-GB" sz="3600" dirty="0" err="1"/>
              <a:t>floxacin</a:t>
            </a:r>
            <a:r>
              <a:rPr lang="en-GB" sz="3600" dirty="0"/>
              <a:t> pp. 500mg/day in two divided doses * 3/7 </a:t>
            </a:r>
          </a:p>
          <a:p>
            <a:r>
              <a:rPr lang="en-GB" sz="3600" dirty="0"/>
              <a:t>OR Nitrofurantoin </a:t>
            </a:r>
            <a:r>
              <a:rPr lang="en-GB" sz="3600" dirty="0" err="1"/>
              <a:t>p.o.</a:t>
            </a:r>
            <a:r>
              <a:rPr lang="en-GB" sz="3600" dirty="0"/>
              <a:t> 300mg/day in 3 divided doses</a:t>
            </a:r>
          </a:p>
          <a:p>
            <a:pPr marL="0" indent="0">
              <a:buNone/>
            </a:pPr>
            <a:endParaRPr lang="en-GB" sz="3600" dirty="0"/>
          </a:p>
        </p:txBody>
      </p:sp>
    </p:spTree>
    <p:extLst>
      <p:ext uri="{BB962C8B-B14F-4D97-AF65-F5344CB8AC3E}">
        <p14:creationId xmlns:p14="http://schemas.microsoft.com/office/powerpoint/2010/main" val="182702967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Rx 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600" dirty="0"/>
              <a:t>Whatever antibiotics used symptoms may persist for 2 to 3 days despite adequate </a:t>
            </a:r>
            <a:r>
              <a:rPr lang="en-GB" sz="3600" dirty="0" smtClean="0"/>
              <a:t>Rx</a:t>
            </a:r>
          </a:p>
          <a:p>
            <a:pPr>
              <a:buFont typeface="Wingdings" panose="05000000000000000000" pitchFamily="2" charset="2"/>
              <a:buChar char="Ø"/>
            </a:pPr>
            <a:r>
              <a:rPr lang="en-GB" sz="3600" dirty="0" smtClean="0"/>
              <a:t>In </a:t>
            </a:r>
            <a:r>
              <a:rPr lang="en-GB" sz="3600" dirty="0"/>
              <a:t>event of Rx failure (or recurrent cystitis i.e. greater than 3-4 episodes per year) </a:t>
            </a:r>
            <a:endParaRPr lang="en-GB" sz="3600" dirty="0" smtClean="0"/>
          </a:p>
          <a:p>
            <a:pPr>
              <a:buFont typeface="Wingdings" panose="05000000000000000000" pitchFamily="2" charset="2"/>
              <a:buChar char="Ø"/>
            </a:pPr>
            <a:r>
              <a:rPr lang="en-GB" sz="3600" dirty="0" smtClean="0"/>
              <a:t>Ciprofloxacin </a:t>
            </a:r>
            <a:r>
              <a:rPr lang="en-GB" sz="3600" dirty="0"/>
              <a:t>P.O. 1gm/ day in two divided doses </a:t>
            </a:r>
            <a:r>
              <a:rPr lang="en-GB" sz="3600" dirty="0" smtClean="0"/>
              <a:t>x </a:t>
            </a:r>
            <a:r>
              <a:rPr lang="en-GB" sz="3600" dirty="0"/>
              <a:t>5/7</a:t>
            </a:r>
          </a:p>
          <a:p>
            <a:endParaRPr lang="en-GB" sz="3600" dirty="0"/>
          </a:p>
        </p:txBody>
      </p:sp>
    </p:spTree>
    <p:extLst>
      <p:ext uri="{BB962C8B-B14F-4D97-AF65-F5344CB8AC3E}">
        <p14:creationId xmlns:p14="http://schemas.microsoft.com/office/powerpoint/2010/main" val="18959905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For pts with recurrent cystitis consider </a:t>
            </a: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GB" sz="3600" dirty="0"/>
              <a:t>Bladder stones </a:t>
            </a:r>
            <a:endParaRPr lang="en-GB" sz="3600" dirty="0" smtClean="0"/>
          </a:p>
          <a:p>
            <a:pPr lvl="0">
              <a:buFont typeface="Wingdings" panose="05000000000000000000" pitchFamily="2" charset="2"/>
              <a:buChar char="Ø"/>
            </a:pPr>
            <a:r>
              <a:rPr lang="en-GB" sz="3600" dirty="0" smtClean="0"/>
              <a:t>Urinary schistosomiasis</a:t>
            </a:r>
          </a:p>
          <a:p>
            <a:pPr lvl="0">
              <a:buFont typeface="Wingdings" panose="05000000000000000000" pitchFamily="2" charset="2"/>
              <a:buChar char="Ø"/>
            </a:pPr>
            <a:r>
              <a:rPr lang="en-GB" sz="3600" dirty="0" smtClean="0"/>
              <a:t>Urinary </a:t>
            </a:r>
            <a:r>
              <a:rPr lang="en-GB" sz="3600" dirty="0"/>
              <a:t>tuberculosis </a:t>
            </a:r>
            <a:endParaRPr lang="en-GB" sz="3600" dirty="0" smtClean="0"/>
          </a:p>
          <a:p>
            <a:pPr lvl="0">
              <a:buFont typeface="Wingdings" panose="05000000000000000000" pitchFamily="2" charset="2"/>
              <a:buChar char="Ø"/>
            </a:pPr>
            <a:r>
              <a:rPr lang="en-GB" sz="3600" dirty="0" smtClean="0"/>
              <a:t>Gonorrhoea </a:t>
            </a:r>
            <a:r>
              <a:rPr lang="en-GB" sz="3600" dirty="0"/>
              <a:t>(examine partner)</a:t>
            </a:r>
          </a:p>
          <a:p>
            <a:pPr marL="0" indent="0">
              <a:buNone/>
            </a:pPr>
            <a:endParaRPr lang="en-GB" dirty="0"/>
          </a:p>
        </p:txBody>
      </p:sp>
    </p:spTree>
    <p:extLst>
      <p:ext uri="{BB962C8B-B14F-4D97-AF65-F5344CB8AC3E}">
        <p14:creationId xmlns:p14="http://schemas.microsoft.com/office/powerpoint/2010/main" val="255755521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58039"/>
          </a:xfrm>
        </p:spPr>
        <p:txBody>
          <a:bodyPr>
            <a:normAutofit/>
          </a:bodyPr>
          <a:lstStyle/>
          <a:p>
            <a:pPr algn="ctr"/>
            <a:r>
              <a:rPr lang="en-GB" sz="8000" dirty="0" smtClean="0">
                <a:effectLst>
                  <a:outerShdw blurRad="38100" dist="38100" dir="2700000" algn="tl">
                    <a:srgbClr val="000000">
                      <a:alpha val="43137"/>
                    </a:srgbClr>
                  </a:outerShdw>
                </a:effectLst>
              </a:rPr>
              <a:t>HYPOSPADIAS</a:t>
            </a:r>
            <a:endParaRPr lang="en-GB"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079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725"/>
          </a:xfrm>
        </p:spPr>
        <p:txBody>
          <a:bodyPr>
            <a:normAutofit fontScale="90000"/>
          </a:bodyPr>
          <a:lstStyle/>
          <a:p>
            <a:r>
              <a:rPr lang="en-GB" dirty="0">
                <a:effectLst>
                  <a:outerShdw blurRad="38100" dist="38100" dir="2700000" algn="tl">
                    <a:srgbClr val="000000">
                      <a:alpha val="43137"/>
                    </a:srgbClr>
                  </a:outerShdw>
                </a:effectLst>
              </a:rPr>
              <a:t>Functions of electrolytes</a:t>
            </a:r>
            <a:br>
              <a:rPr lang="en-GB" dirty="0">
                <a:effectLst>
                  <a:outerShdw blurRad="38100" dist="38100" dir="2700000" algn="tl">
                    <a:srgbClr val="000000">
                      <a:alpha val="43137"/>
                    </a:srgbClr>
                  </a:outerShdw>
                </a:effectLst>
              </a:rPr>
            </a:br>
            <a:endParaRPr lang="en-GB" dirty="0"/>
          </a:p>
        </p:txBody>
      </p:sp>
      <p:sp>
        <p:nvSpPr>
          <p:cNvPr id="3" name="Content Placeholder 2"/>
          <p:cNvSpPr>
            <a:spLocks noGrp="1"/>
          </p:cNvSpPr>
          <p:nvPr>
            <p:ph idx="1"/>
          </p:nvPr>
        </p:nvSpPr>
        <p:spPr>
          <a:xfrm>
            <a:off x="838200" y="1423851"/>
            <a:ext cx="10515600" cy="4753112"/>
          </a:xfrm>
        </p:spPr>
        <p:txBody>
          <a:bodyPr/>
          <a:lstStyle/>
          <a:p>
            <a:r>
              <a:rPr lang="en-GB" sz="3600" dirty="0" smtClean="0"/>
              <a:t>Body </a:t>
            </a:r>
            <a:r>
              <a:rPr lang="en-GB" sz="3600" dirty="0"/>
              <a:t>water balance</a:t>
            </a:r>
          </a:p>
          <a:p>
            <a:r>
              <a:rPr lang="en-GB" sz="3600" dirty="0"/>
              <a:t>Balance body’s acid/base (pH) level</a:t>
            </a:r>
          </a:p>
          <a:p>
            <a:r>
              <a:rPr lang="en-GB" sz="3600" dirty="0"/>
              <a:t>Move nutrients into cells</a:t>
            </a:r>
          </a:p>
          <a:p>
            <a:r>
              <a:rPr lang="en-GB" sz="3600" dirty="0"/>
              <a:t>Move wastes out of cells</a:t>
            </a:r>
          </a:p>
          <a:p>
            <a:endParaRPr lang="en-GB" dirty="0"/>
          </a:p>
        </p:txBody>
      </p:sp>
    </p:spTree>
    <p:extLst>
      <p:ext uri="{BB962C8B-B14F-4D97-AF65-F5344CB8AC3E}">
        <p14:creationId xmlns:p14="http://schemas.microsoft.com/office/powerpoint/2010/main" val="172995089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effectLst>
                  <a:outerShdw blurRad="38100" dist="38100" dir="2700000" algn="tl">
                    <a:srgbClr val="000000">
                      <a:alpha val="43137"/>
                    </a:srgbClr>
                  </a:outerShdw>
                </a:effectLst>
              </a:rPr>
              <a:t>Hypospadias</a:t>
            </a:r>
            <a:endParaRPr lang="en-GB" dirty="0">
              <a:effectLst>
                <a:outerShdw blurRad="38100" dist="38100" dir="2700000" algn="tl">
                  <a:srgbClr val="000000">
                    <a:alpha val="43137"/>
                  </a:srgbClr>
                </a:outerShdw>
              </a:effectLst>
            </a:endParaRPr>
          </a:p>
        </p:txBody>
      </p:sp>
      <p:pic>
        <p:nvPicPr>
          <p:cNvPr id="1026" name="Picture 2" descr="HYPOSPADIAS&#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99618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endParaRPr lang="en-GB" dirty="0"/>
          </a:p>
        </p:txBody>
      </p:sp>
      <p:pic>
        <p:nvPicPr>
          <p:cNvPr id="2050" name="Picture 2" descr="DEFINITION&#10;Hypospadias is the most common&#10;congenital anomaly of the penis.&#10;In this anomaly the urethral opening is&#10;situa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8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30"/>
          </a:xfrm>
        </p:spPr>
        <p:txBody>
          <a:bodyPr>
            <a:normAutofit fontScale="90000"/>
          </a:bodyPr>
          <a:lstStyle/>
          <a:p>
            <a:endParaRPr lang="en-GB" dirty="0"/>
          </a:p>
        </p:txBody>
      </p:sp>
      <p:pic>
        <p:nvPicPr>
          <p:cNvPr id="3074" name="Picture 2" descr="CLASSIFICATION BASED ON MEATAL OPENING&#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5204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fontScale="90000"/>
          </a:bodyPr>
          <a:lstStyle/>
          <a:p>
            <a:endParaRPr lang="en-GB" dirty="0"/>
          </a:p>
        </p:txBody>
      </p:sp>
      <p:pic>
        <p:nvPicPr>
          <p:cNvPr id="4098" name="Picture 2" descr="ETIOLOGY&#10; Unknown&#10; Arrested development in fetal life.&#10; Familial factor&#10; Gene mutation&#10; Lack of hormone production d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7224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919"/>
            <a:ext cx="10515600" cy="962678"/>
          </a:xfrm>
        </p:spPr>
        <p:txBody>
          <a:bodyPr>
            <a:normAutofit/>
          </a:bodyPr>
          <a:lstStyle/>
          <a:p>
            <a:endParaRPr lang="en-GB" dirty="0"/>
          </a:p>
        </p:txBody>
      </p:sp>
      <p:pic>
        <p:nvPicPr>
          <p:cNvPr id="5122" name="Picture 2" descr="PATHOPHYSIOLOGY&#10;Due to incomplete fusion of urethral folds along the midline&#10;Severity of condition depends on the lo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784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fontScale="90000"/>
          </a:bodyPr>
          <a:lstStyle/>
          <a:p>
            <a:endParaRPr lang="en-GB" dirty="0"/>
          </a:p>
        </p:txBody>
      </p:sp>
      <p:pic>
        <p:nvPicPr>
          <p:cNvPr id="6146" name="Picture 2" descr="CONT……………….&#10; Presence of opening at shaft is known as Penile&#10;Hypospadias.&#10; Opening at junction of penis and scrotum is 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0177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fontScale="90000"/>
          </a:bodyPr>
          <a:lstStyle/>
          <a:p>
            <a:endParaRPr lang="en-GB" dirty="0"/>
          </a:p>
        </p:txBody>
      </p:sp>
      <p:pic>
        <p:nvPicPr>
          <p:cNvPr id="7170" name="Picture 2" descr="SYMPTOMS&#10;Abnormal urine stream&#10;Sexual Dysfunction&#10;later in life.&#10;Fertility Problems&#10;Psychological problems&#10;may arise.&#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3296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857"/>
          </a:xfrm>
        </p:spPr>
        <p:txBody>
          <a:bodyPr>
            <a:normAutofit fontScale="90000"/>
          </a:bodyPr>
          <a:lstStyle/>
          <a:p>
            <a:endParaRPr lang="en-GB" dirty="0"/>
          </a:p>
        </p:txBody>
      </p:sp>
      <p:pic>
        <p:nvPicPr>
          <p:cNvPr id="8194" name="Picture 2" descr="ASSESSMENT&#10; Abnormal pattern of voiding.&#10; Stream of urine may be deflected downward.&#10; Child voids in sitting position 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4799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fontScale="90000"/>
          </a:bodyPr>
          <a:lstStyle/>
          <a:p>
            <a:endParaRPr lang="en-GB" dirty="0"/>
          </a:p>
        </p:txBody>
      </p:sp>
      <p:pic>
        <p:nvPicPr>
          <p:cNvPr id="9218" name="Picture 2" descr="MANAGEMENT&#10; There is no medical management for this defect.&#10; Surgery may be recommended for its correction and the&#10;goa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87968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endParaRPr lang="en-GB" dirty="0"/>
          </a:p>
        </p:txBody>
      </p:sp>
      <p:pic>
        <p:nvPicPr>
          <p:cNvPr id="10242" name="Picture 2" descr="NURSING MANAGEMENT&#10;PREOPERATIVE CARE&#10;Preparing parent’s for child surgery.&#10;Psychological support should be given to the&#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9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37" y="500062"/>
            <a:ext cx="10515600" cy="1325563"/>
          </a:xfrm>
        </p:spPr>
        <p:txBody>
          <a:bodyPr>
            <a:normAutofit/>
          </a:bodyPr>
          <a:lstStyle/>
          <a:p>
            <a:r>
              <a:rPr lang="en-GB" b="1" dirty="0">
                <a:effectLst>
                  <a:outerShdw blurRad="38100" dist="38100" dir="2700000" algn="tl">
                    <a:srgbClr val="000000">
                      <a:alpha val="43137"/>
                    </a:srgbClr>
                  </a:outerShdw>
                </a:effectLst>
              </a:rPr>
              <a:t>Urine analysis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10789"/>
            <a:ext cx="10515600" cy="4766174"/>
          </a:xfrm>
        </p:spPr>
        <p:txBody>
          <a:bodyPr/>
          <a:lstStyle/>
          <a:p>
            <a:pPr marL="0" indent="0">
              <a:buNone/>
            </a:pPr>
            <a:r>
              <a:rPr lang="en-GB" sz="3600" dirty="0"/>
              <a:t>Routine urine analysis (Urinalysis) includes chemical analysis to detect</a:t>
            </a:r>
          </a:p>
          <a:p>
            <a:pPr lvl="0">
              <a:buFont typeface="Wingdings" panose="05000000000000000000" pitchFamily="2" charset="2"/>
              <a:buChar char="Ø"/>
            </a:pPr>
            <a:r>
              <a:rPr lang="en-GB" sz="3600" dirty="0" smtClean="0"/>
              <a:t>Protein</a:t>
            </a:r>
          </a:p>
          <a:p>
            <a:pPr lvl="0">
              <a:buFont typeface="Wingdings" panose="05000000000000000000" pitchFamily="2" charset="2"/>
              <a:buChar char="Ø"/>
            </a:pPr>
            <a:r>
              <a:rPr lang="en-GB" sz="3600" dirty="0" smtClean="0"/>
              <a:t>Sugar</a:t>
            </a:r>
          </a:p>
          <a:p>
            <a:pPr lvl="0">
              <a:buFont typeface="Wingdings" panose="05000000000000000000" pitchFamily="2" charset="2"/>
              <a:buChar char="Ø"/>
            </a:pPr>
            <a:r>
              <a:rPr lang="en-GB" sz="3600" dirty="0" smtClean="0"/>
              <a:t>Ketones</a:t>
            </a:r>
            <a:endParaRPr lang="en-GB" sz="3600" dirty="0"/>
          </a:p>
          <a:p>
            <a:pPr marL="0" indent="0">
              <a:buNone/>
            </a:pPr>
            <a:endParaRPr lang="en-GB" dirty="0"/>
          </a:p>
        </p:txBody>
      </p:sp>
    </p:spTree>
    <p:extLst>
      <p:ext uri="{BB962C8B-B14F-4D97-AF65-F5344CB8AC3E}">
        <p14:creationId xmlns:p14="http://schemas.microsoft.com/office/powerpoint/2010/main" val="94825516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1457"/>
          </a:xfrm>
        </p:spPr>
        <p:txBody>
          <a:bodyPr>
            <a:normAutofit fontScale="90000"/>
          </a:bodyPr>
          <a:lstStyle/>
          <a:p>
            <a:endParaRPr lang="en-GB" dirty="0"/>
          </a:p>
        </p:txBody>
      </p:sp>
      <p:pic>
        <p:nvPicPr>
          <p:cNvPr id="11266" name="Picture 2" descr="POST OPERATIVE CARE&#10; Monitor vital signs&#10; Catheter care should be given&#10; Put restraints so that child should not take 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7158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endParaRPr lang="en-GB" dirty="0"/>
          </a:p>
        </p:txBody>
      </p:sp>
      <p:pic>
        <p:nvPicPr>
          <p:cNvPr id="12290" name="Picture 2" descr="NURSING RESEARCH&#10; Background: Hypospadias is the most common birth&#10;defect among children affecting the penis&#10;characteriz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659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endParaRPr lang="en-GB" dirty="0"/>
          </a:p>
        </p:txBody>
      </p:sp>
      <p:pic>
        <p:nvPicPr>
          <p:cNvPr id="13314" name="Picture 2" descr=" Subjects and Methods: A quasi-experimental research design&#10;(pre-post test) was used to achieve the aim of the current&#10;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5627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67639"/>
          </a:xfrm>
        </p:spPr>
        <p:txBody>
          <a:bodyPr>
            <a:normAutofit/>
          </a:bodyPr>
          <a:lstStyle/>
          <a:p>
            <a:pPr algn="ctr"/>
            <a:r>
              <a:rPr lang="en-GB" sz="8000" dirty="0" smtClean="0">
                <a:effectLst>
                  <a:outerShdw blurRad="38100" dist="38100" dir="2700000" algn="tl">
                    <a:srgbClr val="000000">
                      <a:alpha val="43137"/>
                    </a:srgbClr>
                  </a:outerShdw>
                </a:effectLst>
              </a:rPr>
              <a:t>EPISPADIAS</a:t>
            </a:r>
            <a:endParaRPr lang="en-GB"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227626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7710"/>
          </a:xfrm>
        </p:spPr>
        <p:txBody>
          <a:bodyPr>
            <a:normAutofit fontScale="90000"/>
          </a:bodyPr>
          <a:lstStyle/>
          <a:p>
            <a:endParaRPr lang="en-GB" dirty="0"/>
          </a:p>
        </p:txBody>
      </p:sp>
      <p:pic>
        <p:nvPicPr>
          <p:cNvPr id="14338" name="Picture 2" descr="&#10;An epispadias is a rare type of malformation of&#10;the penis in which the urethra ends in an opening on&#10;the upper aspect o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58412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pic>
        <p:nvPicPr>
          <p:cNvPr id="15362" name="Picture 2" descr="&#10; Unknown etiology&#10; Males are four times more likely to have epispadias&#10;than females.&#10; Caucasian firstborn children 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52707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endParaRPr lang="en-GB" dirty="0"/>
          </a:p>
        </p:txBody>
      </p:sp>
      <p:pic>
        <p:nvPicPr>
          <p:cNvPr id="16386" name="Picture 2" descr="&#10; Penopubic epispadias: This is where the urinary&#10;meatus is found close to the body, potentially not on&#10;the penis but 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18027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endParaRPr lang="en-GB" dirty="0"/>
          </a:p>
        </p:txBody>
      </p:sp>
      <p:pic>
        <p:nvPicPr>
          <p:cNvPr id="17410" name="Picture 2" descr="&#10; Dribbling of urine&#10; Uti&#10; Painful urination&#10; Hematuria&#10; Urgency and frequecny&#10;Signs and symptoms&#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6988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endParaRPr lang="en-GB" dirty="0"/>
          </a:p>
        </p:txBody>
      </p:sp>
      <p:pic>
        <p:nvPicPr>
          <p:cNvPr id="18434" name="Picture 2" descr="&#10; History collection&#10; Physical examination&#10; urine tests,&#10; imaging studies including ultrasound or CT scans, X-&#10;rays,&#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60838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endParaRPr lang="en-GB" dirty="0"/>
          </a:p>
        </p:txBody>
      </p:sp>
      <p:pic>
        <p:nvPicPr>
          <p:cNvPr id="19458" name="Picture 2" descr="&#10;The Modified Cantwell Ransley Repair:&#10;The modified Cantwell technique involves &quot;rebuilding&quot; the&#10;penis. It takes some of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302836"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7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History taking and patient assessment</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90687"/>
            <a:ext cx="10515600" cy="4486275"/>
          </a:xfrm>
        </p:spPr>
        <p:txBody>
          <a:bodyPr>
            <a:normAutofit/>
          </a:bodyPr>
          <a:lstStyle/>
          <a:p>
            <a:pPr>
              <a:buFont typeface="Wingdings" panose="05000000000000000000" pitchFamily="2" charset="2"/>
              <a:buChar char="Ø"/>
            </a:pPr>
            <a:r>
              <a:rPr lang="en-GB" sz="3600" dirty="0"/>
              <a:t>It is important to obtain a comprehensive health history which includes assessment of risk factors in a patient with upper or lower urinary tract dysfunction. </a:t>
            </a:r>
            <a:endParaRPr lang="en-GB" sz="3600" dirty="0" smtClean="0"/>
          </a:p>
          <a:p>
            <a:pPr>
              <a:buFont typeface="Wingdings" panose="05000000000000000000" pitchFamily="2" charset="2"/>
              <a:buChar char="Ø"/>
            </a:pPr>
            <a:r>
              <a:rPr lang="en-GB" sz="3600" dirty="0" smtClean="0"/>
              <a:t>Data </a:t>
            </a:r>
            <a:r>
              <a:rPr lang="en-GB" sz="3600" dirty="0"/>
              <a:t>about previous health problems or diseases provides the healthcare team with useful information for evaluating the patient’s current urinary status.</a:t>
            </a:r>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29828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GB" dirty="0" smtClean="0"/>
              <a:t/>
            </a:r>
            <a:br>
              <a:rPr lang="en-GB" dirty="0" smtClean="0"/>
            </a:br>
            <a:r>
              <a:rPr lang="en-GB" dirty="0" smtClean="0">
                <a:effectLst>
                  <a:outerShdw blurRad="38100" dist="38100" dir="2700000" algn="tl">
                    <a:srgbClr val="000000">
                      <a:alpha val="43137"/>
                    </a:srgbClr>
                  </a:outerShdw>
                </a:effectLst>
              </a:rPr>
              <a:t>A </a:t>
            </a:r>
            <a:r>
              <a:rPr lang="en-GB" dirty="0">
                <a:effectLst>
                  <a:outerShdw blurRad="38100" dist="38100" dir="2700000" algn="tl">
                    <a:srgbClr val="000000">
                      <a:alpha val="43137"/>
                    </a:srgbClr>
                  </a:outerShdw>
                </a:effectLst>
              </a:rPr>
              <a:t>urine test can include three parts:</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97726"/>
            <a:ext cx="10515600" cy="4779237"/>
          </a:xfrm>
        </p:spPr>
        <p:txBody>
          <a:bodyPr>
            <a:normAutofit/>
          </a:bodyPr>
          <a:lstStyle/>
          <a:p>
            <a:pPr fontAlgn="base">
              <a:buFont typeface="Wingdings" panose="05000000000000000000" pitchFamily="2" charset="2"/>
              <a:buChar char="Ø"/>
            </a:pPr>
            <a:r>
              <a:rPr lang="en-GB" sz="3600" b="1" dirty="0" smtClean="0"/>
              <a:t>Visual </a:t>
            </a:r>
            <a:r>
              <a:rPr lang="en-GB" sz="3600" b="1" dirty="0"/>
              <a:t>exam.</a:t>
            </a:r>
            <a:r>
              <a:rPr lang="en-GB" sz="3600" dirty="0"/>
              <a:t>  The urine will be looked at for </a:t>
            </a:r>
            <a:r>
              <a:rPr lang="en-GB" sz="3600" dirty="0" smtClean="0"/>
              <a:t>colour </a:t>
            </a:r>
            <a:r>
              <a:rPr lang="en-GB" sz="3600" dirty="0"/>
              <a:t>and clearness. </a:t>
            </a:r>
            <a:endParaRPr lang="en-GB" sz="3600" dirty="0" smtClean="0"/>
          </a:p>
          <a:p>
            <a:pPr fontAlgn="base"/>
            <a:r>
              <a:rPr lang="en-GB" sz="3600" dirty="0" smtClean="0"/>
              <a:t>Blood </a:t>
            </a:r>
            <a:r>
              <a:rPr lang="en-GB" sz="3600" dirty="0"/>
              <a:t>may make urine look red or the </a:t>
            </a:r>
            <a:r>
              <a:rPr lang="en-GB" sz="3600" dirty="0" smtClean="0"/>
              <a:t>colour </a:t>
            </a:r>
            <a:r>
              <a:rPr lang="en-GB" sz="3600" dirty="0"/>
              <a:t>of tea or cola. </a:t>
            </a:r>
            <a:endParaRPr lang="en-GB" sz="3600" dirty="0" smtClean="0"/>
          </a:p>
          <a:p>
            <a:pPr fontAlgn="base"/>
            <a:r>
              <a:rPr lang="en-GB" sz="3600" dirty="0" smtClean="0"/>
              <a:t>An </a:t>
            </a:r>
            <a:r>
              <a:rPr lang="en-GB" sz="3600" dirty="0"/>
              <a:t>infection may make urine look cloudy. </a:t>
            </a:r>
            <a:endParaRPr lang="en-GB" sz="3600" dirty="0" smtClean="0"/>
          </a:p>
          <a:p>
            <a:pPr fontAlgn="base"/>
            <a:r>
              <a:rPr lang="en-GB" sz="3600" dirty="0" smtClean="0"/>
              <a:t>Foamy </a:t>
            </a:r>
            <a:r>
              <a:rPr lang="en-GB" sz="3600" dirty="0"/>
              <a:t>urine can be a sign of kidney problems.</a:t>
            </a:r>
          </a:p>
          <a:p>
            <a:endParaRPr lang="en-GB" sz="3600" dirty="0"/>
          </a:p>
        </p:txBody>
      </p:sp>
    </p:spTree>
    <p:extLst>
      <p:ext uri="{BB962C8B-B14F-4D97-AF65-F5344CB8AC3E}">
        <p14:creationId xmlns:p14="http://schemas.microsoft.com/office/powerpoint/2010/main" val="18924962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7200" dirty="0" smtClean="0"/>
              <a:t/>
            </a:r>
            <a:br>
              <a:rPr lang="en-GB" sz="7200" dirty="0" smtClean="0"/>
            </a:br>
            <a:r>
              <a:rPr lang="en-GB" sz="7200" dirty="0"/>
              <a:t/>
            </a:r>
            <a:br>
              <a:rPr lang="en-GB" sz="7200" dirty="0"/>
            </a:br>
            <a:r>
              <a:rPr lang="en-GB" sz="7200" dirty="0" smtClean="0"/>
              <a:t/>
            </a:r>
            <a:br>
              <a:rPr lang="en-GB" sz="7200" dirty="0" smtClean="0"/>
            </a:br>
            <a:r>
              <a:rPr lang="en-GB" sz="7200" dirty="0"/>
              <a:t/>
            </a:r>
            <a:br>
              <a:rPr lang="en-GB" sz="7200" dirty="0"/>
            </a:br>
            <a:r>
              <a:rPr lang="en-GB" sz="7200" dirty="0" smtClean="0">
                <a:effectLst>
                  <a:outerShdw blurRad="38100" dist="38100" dir="2700000" algn="tl">
                    <a:srgbClr val="000000">
                      <a:alpha val="43137"/>
                    </a:srgbClr>
                  </a:outerShdw>
                </a:effectLst>
              </a:rPr>
              <a:t>UROLITHIASIS </a:t>
            </a:r>
            <a:r>
              <a:rPr lang="en-GB" sz="7200" dirty="0">
                <a:effectLst>
                  <a:outerShdw blurRad="38100" dist="38100" dir="2700000" algn="tl">
                    <a:srgbClr val="000000">
                      <a:alpha val="43137"/>
                    </a:srgbClr>
                  </a:outerShdw>
                </a:effectLst>
              </a:rPr>
              <a:t>AND NEPHROLITHIASIS</a:t>
            </a:r>
          </a:p>
        </p:txBody>
      </p:sp>
    </p:spTree>
    <p:extLst>
      <p:ext uri="{BB962C8B-B14F-4D97-AF65-F5344CB8AC3E}">
        <p14:creationId xmlns:p14="http://schemas.microsoft.com/office/powerpoint/2010/main" val="9723228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endParaRPr lang="en-GB" dirty="0"/>
          </a:p>
        </p:txBody>
      </p:sp>
      <p:sp>
        <p:nvSpPr>
          <p:cNvPr id="3" name="Content Placeholder 2"/>
          <p:cNvSpPr>
            <a:spLocks noGrp="1"/>
          </p:cNvSpPr>
          <p:nvPr>
            <p:ph idx="1"/>
          </p:nvPr>
        </p:nvSpPr>
        <p:spPr>
          <a:xfrm>
            <a:off x="838200" y="1399309"/>
            <a:ext cx="10515600" cy="4777654"/>
          </a:xfrm>
        </p:spPr>
        <p:txBody>
          <a:bodyPr>
            <a:normAutofit/>
          </a:bodyPr>
          <a:lstStyle/>
          <a:p>
            <a:r>
              <a:rPr lang="en-GB" sz="3600" dirty="0"/>
              <a:t>Urolithiasis and nephrolithiasis refer to stones (calculi) in the urinary tract and kidney, respectively. </a:t>
            </a:r>
            <a:endParaRPr lang="en-GB" sz="3600" dirty="0" smtClean="0"/>
          </a:p>
          <a:p>
            <a:r>
              <a:rPr lang="en-GB" sz="3600" dirty="0" smtClean="0"/>
              <a:t>Urinary </a:t>
            </a:r>
            <a:r>
              <a:rPr lang="en-GB" sz="3600" dirty="0"/>
              <a:t>stones account for more than 320,000 hospital admissions each year. </a:t>
            </a:r>
            <a:endParaRPr lang="en-GB" sz="3600" dirty="0" smtClean="0"/>
          </a:p>
          <a:p>
            <a:r>
              <a:rPr lang="en-GB" sz="3600" dirty="0" smtClean="0"/>
              <a:t>The </a:t>
            </a:r>
            <a:r>
              <a:rPr lang="en-GB" sz="3600" dirty="0"/>
              <a:t>occurrence of urinary stones occurs </a:t>
            </a:r>
            <a:r>
              <a:rPr lang="en-GB" sz="3600" dirty="0" smtClean="0"/>
              <a:t>predominantly </a:t>
            </a:r>
            <a:r>
              <a:rPr lang="en-GB" sz="3600" dirty="0"/>
              <a:t>in the third to fifth decades of life and affects men more than women. About half of patients with a single </a:t>
            </a:r>
            <a:r>
              <a:rPr lang="en-GB" sz="3600" dirty="0" smtClean="0"/>
              <a:t>renal </a:t>
            </a:r>
            <a:r>
              <a:rPr lang="en-GB" sz="3600" dirty="0"/>
              <a:t>stone have another </a:t>
            </a:r>
            <a:r>
              <a:rPr lang="en-GB" sz="3600" dirty="0" smtClean="0"/>
              <a:t>episode</a:t>
            </a:r>
            <a:endParaRPr lang="en-GB" sz="3600" dirty="0"/>
          </a:p>
        </p:txBody>
      </p:sp>
    </p:spTree>
    <p:extLst>
      <p:ext uri="{BB962C8B-B14F-4D97-AF65-F5344CB8AC3E}">
        <p14:creationId xmlns:p14="http://schemas.microsoft.com/office/powerpoint/2010/main" val="96609686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GB" dirty="0">
                <a:effectLst>
                  <a:outerShdw blurRad="38100" dist="38100" dir="2700000" algn="tl">
                    <a:srgbClr val="000000">
                      <a:alpha val="43137"/>
                    </a:srgbClr>
                  </a:outerShdw>
                </a:effectLst>
              </a:rPr>
              <a:t>Pathophysiology</a:t>
            </a:r>
          </a:p>
        </p:txBody>
      </p:sp>
      <p:sp>
        <p:nvSpPr>
          <p:cNvPr id="3" name="Content Placeholder 2"/>
          <p:cNvSpPr>
            <a:spLocks noGrp="1"/>
          </p:cNvSpPr>
          <p:nvPr>
            <p:ph idx="1"/>
          </p:nvPr>
        </p:nvSpPr>
        <p:spPr>
          <a:xfrm>
            <a:off x="838200" y="1385455"/>
            <a:ext cx="10515600" cy="4791508"/>
          </a:xfrm>
        </p:spPr>
        <p:txBody>
          <a:bodyPr>
            <a:noAutofit/>
          </a:bodyPr>
          <a:lstStyle/>
          <a:p>
            <a:r>
              <a:rPr lang="en-GB" sz="3600" dirty="0"/>
              <a:t>Stones are formed in the urinary tract when urinary </a:t>
            </a:r>
            <a:r>
              <a:rPr lang="en-GB" sz="3600" dirty="0" smtClean="0"/>
              <a:t>concentrations </a:t>
            </a:r>
            <a:r>
              <a:rPr lang="en-GB" sz="3600" dirty="0"/>
              <a:t>of substances such as calcium oxalate, calcium </a:t>
            </a:r>
            <a:r>
              <a:rPr lang="en-GB" sz="3600" dirty="0" smtClean="0"/>
              <a:t>phosphate</a:t>
            </a:r>
            <a:r>
              <a:rPr lang="en-GB" sz="3600" dirty="0"/>
              <a:t>, and uric acid increase. </a:t>
            </a:r>
            <a:endParaRPr lang="en-GB" sz="3600" dirty="0" smtClean="0"/>
          </a:p>
          <a:p>
            <a:r>
              <a:rPr lang="en-GB" sz="3600" dirty="0" smtClean="0"/>
              <a:t>Referred </a:t>
            </a:r>
            <a:r>
              <a:rPr lang="en-GB" sz="3600" dirty="0"/>
              <a:t>to as </a:t>
            </a:r>
            <a:r>
              <a:rPr lang="en-GB" sz="3600" dirty="0" smtClean="0"/>
              <a:t>super-saturation</a:t>
            </a:r>
            <a:r>
              <a:rPr lang="en-GB" sz="3600" dirty="0"/>
              <a:t>, this is dependent on the amount of the substance, ionic strength, and pH of the urine. </a:t>
            </a:r>
            <a:endParaRPr lang="en-GB" sz="3600" dirty="0" smtClean="0"/>
          </a:p>
        </p:txBody>
      </p:sp>
    </p:spTree>
    <p:extLst>
      <p:ext uri="{BB962C8B-B14F-4D97-AF65-F5344CB8AC3E}">
        <p14:creationId xmlns:p14="http://schemas.microsoft.com/office/powerpoint/2010/main" val="296699163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420"/>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p:txBody>
          <a:bodyPr>
            <a:normAutofit/>
          </a:bodyPr>
          <a:lstStyle/>
          <a:p>
            <a:r>
              <a:rPr lang="en-GB" sz="3600" dirty="0"/>
              <a:t>Stones may be found anywhere from the kidney to the bladder and may vary in size from minute granular deposits, called sand or gravel, to bladder stones as large as an orange. </a:t>
            </a:r>
          </a:p>
          <a:p>
            <a:endParaRPr lang="en-GB" sz="3600" dirty="0"/>
          </a:p>
        </p:txBody>
      </p:sp>
    </p:spTree>
    <p:extLst>
      <p:ext uri="{BB962C8B-B14F-4D97-AF65-F5344CB8AC3E}">
        <p14:creationId xmlns:p14="http://schemas.microsoft.com/office/powerpoint/2010/main" val="194535127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99309"/>
            <a:ext cx="10515600" cy="4777654"/>
          </a:xfrm>
        </p:spPr>
        <p:txBody>
          <a:bodyPr>
            <a:normAutofit/>
          </a:bodyPr>
          <a:lstStyle/>
          <a:p>
            <a:r>
              <a:rPr lang="en-GB" sz="3600" dirty="0"/>
              <a:t>Stone formation is not clearly understood, and there are a number of theories about their causes. </a:t>
            </a:r>
            <a:endParaRPr lang="en-GB" sz="3600" dirty="0" smtClean="0"/>
          </a:p>
          <a:p>
            <a:r>
              <a:rPr lang="en-GB" sz="3600" dirty="0" smtClean="0"/>
              <a:t>One </a:t>
            </a:r>
            <a:r>
              <a:rPr lang="en-GB" sz="3600" dirty="0"/>
              <a:t>theory is that there is a deficiency of substances that normally prevent crystallization in the urine, such as citrate, magnesium, </a:t>
            </a:r>
            <a:r>
              <a:rPr lang="en-GB" sz="3600" dirty="0" err="1"/>
              <a:t>nephrocalcin</a:t>
            </a:r>
            <a:r>
              <a:rPr lang="en-GB" sz="3600" dirty="0"/>
              <a:t>, and </a:t>
            </a:r>
            <a:r>
              <a:rPr lang="en-GB" sz="3600" dirty="0" err="1" smtClean="0"/>
              <a:t>uropontin</a:t>
            </a:r>
            <a:r>
              <a:rPr lang="en-GB" sz="3600" dirty="0" smtClean="0"/>
              <a:t>.</a:t>
            </a:r>
          </a:p>
          <a:p>
            <a:r>
              <a:rPr lang="en-GB" sz="3600" dirty="0" smtClean="0"/>
              <a:t>Another theory relates </a:t>
            </a:r>
            <a:r>
              <a:rPr lang="en-GB" sz="3600" dirty="0"/>
              <a:t>to fluid volume status of the </a:t>
            </a:r>
            <a:r>
              <a:rPr lang="en-GB" sz="3600" dirty="0" smtClean="0"/>
              <a:t>patient</a:t>
            </a:r>
            <a:endParaRPr lang="en-GB" sz="3600" dirty="0"/>
          </a:p>
        </p:txBody>
      </p:sp>
    </p:spTree>
    <p:extLst>
      <p:ext uri="{BB962C8B-B14F-4D97-AF65-F5344CB8AC3E}">
        <p14:creationId xmlns:p14="http://schemas.microsoft.com/office/powerpoint/2010/main" val="1398569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2293"/>
          </a:xfrm>
        </p:spPr>
        <p:txBody>
          <a:bodyPr>
            <a:normAutofit fontScale="90000"/>
          </a:bodyPr>
          <a:lstStyle/>
          <a:p>
            <a:endParaRPr lang="en-GB" dirty="0"/>
          </a:p>
        </p:txBody>
      </p:sp>
      <p:sp>
        <p:nvSpPr>
          <p:cNvPr id="3" name="Content Placeholder 2"/>
          <p:cNvSpPr>
            <a:spLocks noGrp="1"/>
          </p:cNvSpPr>
          <p:nvPr>
            <p:ph idx="1"/>
          </p:nvPr>
        </p:nvSpPr>
        <p:spPr>
          <a:xfrm>
            <a:off x="838200" y="997528"/>
            <a:ext cx="10515600" cy="5179436"/>
          </a:xfrm>
        </p:spPr>
        <p:txBody>
          <a:bodyPr>
            <a:noAutofit/>
          </a:bodyPr>
          <a:lstStyle/>
          <a:p>
            <a:r>
              <a:rPr lang="en-GB" sz="3600" dirty="0"/>
              <a:t>anatomic derangements such as polycystic kidney disease, horseshoe kidneys, chronic strictures, and medullary sponge disease. </a:t>
            </a:r>
            <a:endParaRPr lang="en-GB" sz="3600" dirty="0" smtClean="0"/>
          </a:p>
          <a:p>
            <a:r>
              <a:rPr lang="en-GB" sz="3600" dirty="0" smtClean="0"/>
              <a:t>Urinary </a:t>
            </a:r>
            <a:r>
              <a:rPr lang="en-GB" sz="3600" dirty="0"/>
              <a:t>stone formation can occur in patients with inflammatory bowel disease and in those with an ileostomy or bowel resection because these patients absorb more </a:t>
            </a:r>
            <a:r>
              <a:rPr lang="en-GB" sz="3600" dirty="0" smtClean="0"/>
              <a:t>oxalate</a:t>
            </a:r>
            <a:r>
              <a:rPr lang="en-GB" sz="3600" dirty="0"/>
              <a:t>. </a:t>
            </a:r>
            <a:endParaRPr lang="en-GB" sz="3600" dirty="0" smtClean="0"/>
          </a:p>
          <a:p>
            <a:r>
              <a:rPr lang="en-GB" sz="3600" dirty="0" smtClean="0"/>
              <a:t>Medications </a:t>
            </a:r>
            <a:r>
              <a:rPr lang="en-GB" sz="3600" dirty="0"/>
              <a:t>known to cause stones in some patients include antacids, acetazolamide (Diamox), vitamin D, </a:t>
            </a:r>
            <a:r>
              <a:rPr lang="en-GB" sz="3600" dirty="0" smtClean="0"/>
              <a:t>laxatives</a:t>
            </a:r>
            <a:r>
              <a:rPr lang="en-GB" sz="3600" dirty="0"/>
              <a:t>, and high doses of </a:t>
            </a:r>
            <a:r>
              <a:rPr lang="en-GB" sz="3600" dirty="0" smtClean="0"/>
              <a:t>aspirin. </a:t>
            </a:r>
          </a:p>
          <a:p>
            <a:r>
              <a:rPr lang="en-GB" sz="3600" dirty="0" smtClean="0"/>
              <a:t>However</a:t>
            </a:r>
            <a:r>
              <a:rPr lang="en-GB" sz="3600" dirty="0"/>
              <a:t>, in many patients, no cause may be found.</a:t>
            </a:r>
          </a:p>
        </p:txBody>
      </p:sp>
    </p:spTree>
    <p:extLst>
      <p:ext uri="{BB962C8B-B14F-4D97-AF65-F5344CB8AC3E}">
        <p14:creationId xmlns:p14="http://schemas.microsoft.com/office/powerpoint/2010/main" val="319580141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fontScale="90000"/>
          </a:bodyPr>
          <a:lstStyle/>
          <a:p>
            <a:r>
              <a:rPr lang="en-GB" dirty="0" smtClean="0">
                <a:effectLst>
                  <a:outerShdw blurRad="38100" dist="38100" dir="2700000" algn="tl">
                    <a:srgbClr val="000000">
                      <a:alpha val="43137"/>
                    </a:srgbClr>
                  </a:outerShdw>
                </a:effectLst>
              </a:rPr>
              <a:t>Potential sites of Calculi formation</a:t>
            </a:r>
            <a:endParaRPr lang="en-GB"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582" y="969818"/>
            <a:ext cx="8977745" cy="5694217"/>
          </a:xfrm>
        </p:spPr>
      </p:pic>
    </p:spTree>
    <p:extLst>
      <p:ext uri="{BB962C8B-B14F-4D97-AF65-F5344CB8AC3E}">
        <p14:creationId xmlns:p14="http://schemas.microsoft.com/office/powerpoint/2010/main" val="2113151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a:effectLst>
                  <a:outerShdw blurRad="38100" dist="38100" dir="2700000" algn="tl">
                    <a:srgbClr val="000000">
                      <a:alpha val="43137"/>
                    </a:srgbClr>
                  </a:outerShdw>
                </a:effectLst>
              </a:rPr>
              <a:t>Clinical Manifestations</a:t>
            </a:r>
          </a:p>
        </p:txBody>
      </p:sp>
      <p:sp>
        <p:nvSpPr>
          <p:cNvPr id="3" name="Content Placeholder 2"/>
          <p:cNvSpPr>
            <a:spLocks noGrp="1"/>
          </p:cNvSpPr>
          <p:nvPr>
            <p:ph idx="1"/>
          </p:nvPr>
        </p:nvSpPr>
        <p:spPr>
          <a:xfrm>
            <a:off x="838200" y="1094510"/>
            <a:ext cx="10515600" cy="5082453"/>
          </a:xfrm>
        </p:spPr>
        <p:txBody>
          <a:bodyPr>
            <a:noAutofit/>
          </a:bodyPr>
          <a:lstStyle/>
          <a:p>
            <a:pPr marL="0" indent="0">
              <a:buNone/>
            </a:pPr>
            <a:r>
              <a:rPr lang="en-GB" sz="3600" dirty="0"/>
              <a:t>Signs and symptoms of stones in the urinary system depend on the presence of </a:t>
            </a:r>
            <a:endParaRPr lang="en-GB" sz="3600" dirty="0" smtClean="0"/>
          </a:p>
          <a:p>
            <a:r>
              <a:rPr lang="en-GB" sz="3600" dirty="0"/>
              <a:t>O</a:t>
            </a:r>
            <a:r>
              <a:rPr lang="en-GB" sz="3600" dirty="0" smtClean="0"/>
              <a:t>bstruction</a:t>
            </a:r>
            <a:r>
              <a:rPr lang="en-GB" sz="3600" dirty="0"/>
              <a:t>, </a:t>
            </a:r>
            <a:endParaRPr lang="en-GB" sz="3600" dirty="0" smtClean="0"/>
          </a:p>
          <a:p>
            <a:r>
              <a:rPr lang="en-GB" sz="3600" dirty="0"/>
              <a:t>I</a:t>
            </a:r>
            <a:r>
              <a:rPr lang="en-GB" sz="3600" dirty="0" smtClean="0"/>
              <a:t>nfection </a:t>
            </a:r>
          </a:p>
          <a:p>
            <a:r>
              <a:rPr lang="en-GB" sz="3600" dirty="0"/>
              <a:t>O</a:t>
            </a:r>
            <a:r>
              <a:rPr lang="en-GB" sz="3600" dirty="0" smtClean="0"/>
              <a:t>edema</a:t>
            </a:r>
            <a:r>
              <a:rPr lang="en-GB" sz="3600" dirty="0"/>
              <a:t>. </a:t>
            </a:r>
            <a:endParaRPr lang="en-GB" sz="3600" dirty="0" smtClean="0"/>
          </a:p>
          <a:p>
            <a:r>
              <a:rPr lang="en-GB" sz="3600" dirty="0" smtClean="0"/>
              <a:t>When </a:t>
            </a:r>
            <a:r>
              <a:rPr lang="en-GB" sz="3600" dirty="0"/>
              <a:t>stones block the flow of urine, obstruction develops, producing an increase in hydrostatic pressure and </a:t>
            </a:r>
            <a:r>
              <a:rPr lang="en-GB" sz="3600" dirty="0" smtClean="0"/>
              <a:t>distending </a:t>
            </a:r>
            <a:r>
              <a:rPr lang="en-GB" sz="3600" dirty="0"/>
              <a:t>the renal pelvis and proximal ureter. </a:t>
            </a:r>
            <a:endParaRPr lang="en-GB" sz="3600" dirty="0" smtClean="0"/>
          </a:p>
        </p:txBody>
      </p:sp>
    </p:spTree>
    <p:extLst>
      <p:ext uri="{BB962C8B-B14F-4D97-AF65-F5344CB8AC3E}">
        <p14:creationId xmlns:p14="http://schemas.microsoft.com/office/powerpoint/2010/main" val="34818844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p:txBody>
          <a:bodyPr/>
          <a:lstStyle/>
          <a:p>
            <a:r>
              <a:rPr lang="en-GB" sz="3600" dirty="0"/>
              <a:t>Infection (pyelonephritis and UTI with chills, fever, and frequency) can be a contributing factor with </a:t>
            </a:r>
            <a:r>
              <a:rPr lang="en-GB" sz="3600" dirty="0" err="1"/>
              <a:t>struvite</a:t>
            </a:r>
            <a:r>
              <a:rPr lang="en-GB" sz="3600" dirty="0"/>
              <a:t> stones. </a:t>
            </a:r>
          </a:p>
          <a:p>
            <a:r>
              <a:rPr lang="en-GB" sz="3600" dirty="0"/>
              <a:t>Some stones cause few, if any, symptoms while slowly destroying the functional units (nephrons) of the kidney; </a:t>
            </a:r>
          </a:p>
          <a:p>
            <a:r>
              <a:rPr lang="en-GB" sz="3600" dirty="0"/>
              <a:t>others cause excruciating pain and discomfort</a:t>
            </a:r>
          </a:p>
          <a:p>
            <a:endParaRPr lang="en-GB" sz="3600" dirty="0"/>
          </a:p>
          <a:p>
            <a:endParaRPr lang="en-GB" dirty="0"/>
          </a:p>
        </p:txBody>
      </p:sp>
    </p:spTree>
    <p:extLst>
      <p:ext uri="{BB962C8B-B14F-4D97-AF65-F5344CB8AC3E}">
        <p14:creationId xmlns:p14="http://schemas.microsoft.com/office/powerpoint/2010/main" val="4940961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427018"/>
            <a:ext cx="10515600" cy="4749945"/>
          </a:xfrm>
        </p:spPr>
        <p:txBody>
          <a:bodyPr>
            <a:normAutofit/>
          </a:bodyPr>
          <a:lstStyle/>
          <a:p>
            <a:r>
              <a:rPr lang="en-GB" sz="3600" dirty="0"/>
              <a:t>Stones in the renal pelvis may be associated with an </a:t>
            </a:r>
            <a:r>
              <a:rPr lang="en-GB" sz="3600" dirty="0" smtClean="0"/>
              <a:t>intense</a:t>
            </a:r>
            <a:r>
              <a:rPr lang="en-GB" sz="3600" dirty="0"/>
              <a:t>, deep ache in the costovertebral region. </a:t>
            </a:r>
            <a:endParaRPr lang="en-GB" sz="3600" dirty="0" smtClean="0"/>
          </a:p>
          <a:p>
            <a:r>
              <a:rPr lang="en-GB" sz="3600" dirty="0" smtClean="0"/>
              <a:t>Haematuria </a:t>
            </a:r>
            <a:r>
              <a:rPr lang="en-GB" sz="3600" dirty="0"/>
              <a:t>is often present; </a:t>
            </a:r>
            <a:endParaRPr lang="en-GB" sz="3600" dirty="0" smtClean="0"/>
          </a:p>
          <a:p>
            <a:r>
              <a:rPr lang="en-GB" sz="3600" dirty="0" smtClean="0"/>
              <a:t>pyuria </a:t>
            </a:r>
            <a:r>
              <a:rPr lang="en-GB" sz="3600" dirty="0"/>
              <a:t>may also be noted. </a:t>
            </a:r>
            <a:endParaRPr lang="en-GB" sz="3600" dirty="0" smtClean="0"/>
          </a:p>
          <a:p>
            <a:r>
              <a:rPr lang="en-GB" sz="3600" dirty="0" smtClean="0"/>
              <a:t>Pain </a:t>
            </a:r>
            <a:r>
              <a:rPr lang="en-GB" sz="3600" dirty="0"/>
              <a:t>originating in the renal area radiates anteriorly and downward toward the bladder in the female and toward the testis in the male</a:t>
            </a:r>
            <a:r>
              <a:rPr lang="en-GB" sz="3600" dirty="0" smtClean="0"/>
              <a:t>.</a:t>
            </a:r>
          </a:p>
          <a:p>
            <a:endParaRPr lang="en-GB" dirty="0"/>
          </a:p>
        </p:txBody>
      </p:sp>
    </p:spTree>
    <p:extLst>
      <p:ext uri="{BB962C8B-B14F-4D97-AF65-F5344CB8AC3E}">
        <p14:creationId xmlns:p14="http://schemas.microsoft.com/office/powerpoint/2010/main" val="1279451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r>
              <a:rPr lang="en-GB" b="1" dirty="0">
                <a:effectLst>
                  <a:outerShdw blurRad="38100" dist="38100" dir="2700000" algn="tl">
                    <a:srgbClr val="000000">
                      <a:alpha val="43137"/>
                    </a:srgbClr>
                  </a:outerShdw>
                </a:effectLst>
              </a:rPr>
              <a:t>Microscopic exam.</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lstStyle/>
          <a:p>
            <a:r>
              <a:rPr lang="en-GB" dirty="0"/>
              <a:t>  </a:t>
            </a:r>
            <a:r>
              <a:rPr lang="en-GB" sz="3600" dirty="0"/>
              <a:t>A small amount of urine will be looked at under a microscope to </a:t>
            </a:r>
            <a:r>
              <a:rPr lang="en-GB" sz="3600" dirty="0" smtClean="0"/>
              <a:t>check for:</a:t>
            </a:r>
          </a:p>
          <a:p>
            <a:r>
              <a:rPr lang="en-GB" sz="3600" dirty="0" smtClean="0"/>
              <a:t> </a:t>
            </a:r>
            <a:r>
              <a:rPr lang="en-GB" sz="3600" dirty="0"/>
              <a:t>R</a:t>
            </a:r>
            <a:r>
              <a:rPr lang="en-GB" sz="3600" dirty="0" smtClean="0"/>
              <a:t>ed </a:t>
            </a:r>
            <a:r>
              <a:rPr lang="en-GB" sz="3600" dirty="0"/>
              <a:t>blood </a:t>
            </a:r>
            <a:r>
              <a:rPr lang="en-GB" sz="3600" dirty="0" smtClean="0"/>
              <a:t>cells</a:t>
            </a:r>
          </a:p>
          <a:p>
            <a:r>
              <a:rPr lang="en-GB" sz="3600" dirty="0" smtClean="0"/>
              <a:t>White </a:t>
            </a:r>
            <a:r>
              <a:rPr lang="en-GB" sz="3600" dirty="0"/>
              <a:t>blood cells (or pus </a:t>
            </a:r>
            <a:r>
              <a:rPr lang="en-GB" sz="3600" dirty="0" smtClean="0"/>
              <a:t>cells)</a:t>
            </a:r>
          </a:p>
          <a:p>
            <a:r>
              <a:rPr lang="en-GB" sz="3600" dirty="0"/>
              <a:t>B</a:t>
            </a:r>
            <a:r>
              <a:rPr lang="en-GB" sz="3600" dirty="0" smtClean="0"/>
              <a:t>acteria </a:t>
            </a:r>
            <a:r>
              <a:rPr lang="en-GB" sz="3600" dirty="0"/>
              <a:t>(germs), or crystals (which are formed from chemicals in the urine and may eventually get bigger and become kidney stones).</a:t>
            </a:r>
          </a:p>
          <a:p>
            <a:endParaRPr lang="en-GB" dirty="0"/>
          </a:p>
        </p:txBody>
      </p:sp>
    </p:spTree>
    <p:extLst>
      <p:ext uri="{BB962C8B-B14F-4D97-AF65-F5344CB8AC3E}">
        <p14:creationId xmlns:p14="http://schemas.microsoft.com/office/powerpoint/2010/main" val="14487148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427018"/>
            <a:ext cx="10515600" cy="4749945"/>
          </a:xfrm>
        </p:spPr>
        <p:txBody>
          <a:bodyPr>
            <a:normAutofit/>
          </a:bodyPr>
          <a:lstStyle/>
          <a:p>
            <a:r>
              <a:rPr lang="en-GB" sz="3600" dirty="0"/>
              <a:t> If the pain suddenly becomes acute, with tenderness over the costovertebral area, and nausea and vomiting appear, the patient is having an episode of renal colic. </a:t>
            </a:r>
            <a:endParaRPr lang="en-GB" sz="3600" dirty="0" smtClean="0"/>
          </a:p>
          <a:p>
            <a:r>
              <a:rPr lang="en-GB" sz="3600" dirty="0" smtClean="0"/>
              <a:t>Diarrhoea </a:t>
            </a:r>
            <a:r>
              <a:rPr lang="en-GB" sz="3600" dirty="0"/>
              <a:t>and abdominal discomfort may occur. </a:t>
            </a:r>
            <a:endParaRPr lang="en-GB" sz="3600" dirty="0" smtClean="0"/>
          </a:p>
          <a:p>
            <a:r>
              <a:rPr lang="en-GB" sz="3600" dirty="0" smtClean="0"/>
              <a:t>These </a:t>
            </a:r>
            <a:r>
              <a:rPr lang="en-GB" sz="3600" dirty="0"/>
              <a:t>GI symptoms are due to </a:t>
            </a:r>
            <a:r>
              <a:rPr lang="en-GB" sz="3600" dirty="0" err="1" smtClean="0"/>
              <a:t>reno</a:t>
            </a:r>
            <a:r>
              <a:rPr lang="en-GB" sz="3600" dirty="0" smtClean="0"/>
              <a:t>-intestinal </a:t>
            </a:r>
            <a:r>
              <a:rPr lang="en-GB" sz="3600" dirty="0"/>
              <a:t>reflexes and the anatomic proximity of the kidneys to the stomach, pancreas, and large intestine</a:t>
            </a:r>
          </a:p>
        </p:txBody>
      </p:sp>
    </p:spTree>
    <p:extLst>
      <p:ext uri="{BB962C8B-B14F-4D97-AF65-F5344CB8AC3E}">
        <p14:creationId xmlns:p14="http://schemas.microsoft.com/office/powerpoint/2010/main" val="206240712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endParaRPr lang="en-GB" dirty="0"/>
          </a:p>
        </p:txBody>
      </p:sp>
      <p:sp>
        <p:nvSpPr>
          <p:cNvPr id="3" name="Content Placeholder 2"/>
          <p:cNvSpPr>
            <a:spLocks noGrp="1"/>
          </p:cNvSpPr>
          <p:nvPr>
            <p:ph idx="1"/>
          </p:nvPr>
        </p:nvSpPr>
        <p:spPr>
          <a:xfrm>
            <a:off x="838200" y="1454727"/>
            <a:ext cx="10515600" cy="4722236"/>
          </a:xfrm>
        </p:spPr>
        <p:txBody>
          <a:bodyPr>
            <a:normAutofit/>
          </a:bodyPr>
          <a:lstStyle/>
          <a:p>
            <a:pPr marL="0" indent="0">
              <a:buNone/>
            </a:pPr>
            <a:r>
              <a:rPr lang="en-GB" sz="3600" dirty="0"/>
              <a:t>Stones lodged in the ureter (ureteral obstruction) cause acute, excruciating, colicky, wavelike pain, radiating down the thigh and to the genitalia. </a:t>
            </a:r>
            <a:endParaRPr lang="en-GB" sz="3600" dirty="0" smtClean="0"/>
          </a:p>
          <a:p>
            <a:r>
              <a:rPr lang="en-GB" sz="3600" dirty="0" smtClean="0"/>
              <a:t>Often</a:t>
            </a:r>
            <a:r>
              <a:rPr lang="en-GB" sz="3600" dirty="0"/>
              <a:t>, the patient has a </a:t>
            </a:r>
            <a:r>
              <a:rPr lang="en-GB" sz="3600" dirty="0" smtClean="0"/>
              <a:t>desire </a:t>
            </a:r>
            <a:r>
              <a:rPr lang="en-GB" sz="3600" dirty="0"/>
              <a:t>to void, but little urine is passed, and it usually contains blood because of the abrasive action of the stone. </a:t>
            </a:r>
            <a:endParaRPr lang="en-GB" sz="3600" dirty="0" smtClean="0"/>
          </a:p>
          <a:p>
            <a:r>
              <a:rPr lang="en-GB" sz="3600" dirty="0" smtClean="0"/>
              <a:t>This </a:t>
            </a:r>
            <a:r>
              <a:rPr lang="en-GB" sz="3600" dirty="0"/>
              <a:t>group of symptoms is called ureteral colic. </a:t>
            </a:r>
            <a:endParaRPr lang="en-GB" dirty="0"/>
          </a:p>
        </p:txBody>
      </p:sp>
    </p:spTree>
    <p:extLst>
      <p:ext uri="{BB962C8B-B14F-4D97-AF65-F5344CB8AC3E}">
        <p14:creationId xmlns:p14="http://schemas.microsoft.com/office/powerpoint/2010/main" val="286924265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endParaRPr lang="en-GB" dirty="0"/>
          </a:p>
        </p:txBody>
      </p:sp>
      <p:sp>
        <p:nvSpPr>
          <p:cNvPr id="3" name="Content Placeholder 2"/>
          <p:cNvSpPr>
            <a:spLocks noGrp="1"/>
          </p:cNvSpPr>
          <p:nvPr>
            <p:ph idx="1"/>
          </p:nvPr>
        </p:nvSpPr>
        <p:spPr>
          <a:xfrm>
            <a:off x="838200" y="1371600"/>
            <a:ext cx="10515600" cy="4805363"/>
          </a:xfrm>
        </p:spPr>
        <p:txBody>
          <a:bodyPr/>
          <a:lstStyle/>
          <a:p>
            <a:r>
              <a:rPr lang="en-GB" sz="3600" dirty="0"/>
              <a:t>Colic is mediated by prostaglandin E, a substance that increases ureteral contractility and renal blood flow and that leads to increased intra-ureteral pressure and pain. </a:t>
            </a:r>
            <a:endParaRPr lang="en-GB" sz="3600" dirty="0" smtClean="0"/>
          </a:p>
          <a:p>
            <a:r>
              <a:rPr lang="en-GB" sz="3600" dirty="0"/>
              <a:t>T</a:t>
            </a:r>
            <a:r>
              <a:rPr lang="en-GB" sz="3600" dirty="0" smtClean="0"/>
              <a:t>he </a:t>
            </a:r>
            <a:r>
              <a:rPr lang="en-GB" sz="3600" dirty="0"/>
              <a:t>patient spontaneously passes stones 0.5 to 1 cm in diameter. </a:t>
            </a:r>
            <a:endParaRPr lang="en-GB" sz="3600" dirty="0" smtClean="0"/>
          </a:p>
          <a:p>
            <a:r>
              <a:rPr lang="en-GB" sz="3600" dirty="0" smtClean="0"/>
              <a:t>Stones </a:t>
            </a:r>
            <a:r>
              <a:rPr lang="en-GB" sz="3600" dirty="0"/>
              <a:t>larger than 1 cm in diameter usually must be removed or fragmented (broken up by lithotripsy) so that they can be removed or passed spontaneously</a:t>
            </a:r>
          </a:p>
          <a:p>
            <a:endParaRPr lang="en-GB" dirty="0"/>
          </a:p>
        </p:txBody>
      </p:sp>
    </p:spTree>
    <p:extLst>
      <p:ext uri="{BB962C8B-B14F-4D97-AF65-F5344CB8AC3E}">
        <p14:creationId xmlns:p14="http://schemas.microsoft.com/office/powerpoint/2010/main" val="409258514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260764"/>
            <a:ext cx="10515600" cy="4916199"/>
          </a:xfrm>
        </p:spPr>
        <p:txBody>
          <a:bodyPr>
            <a:normAutofit/>
          </a:bodyPr>
          <a:lstStyle/>
          <a:p>
            <a:r>
              <a:rPr lang="en-GB" sz="3600" dirty="0"/>
              <a:t>Stones lodged in the bladder usually produce symptoms of irritation and may be associated with UTI and </a:t>
            </a:r>
            <a:r>
              <a:rPr lang="en-GB" sz="3600" dirty="0" smtClean="0"/>
              <a:t>haematuria.</a:t>
            </a:r>
          </a:p>
          <a:p>
            <a:r>
              <a:rPr lang="en-GB" sz="3600" dirty="0" smtClean="0"/>
              <a:t>If </a:t>
            </a:r>
            <a:r>
              <a:rPr lang="en-GB" sz="3600" dirty="0"/>
              <a:t>the stone obstructs the bladder neck, urinary retention occurs. If infection is associated with a stone, the condition is far more serious, with urosepsis threatening the patient’s life.</a:t>
            </a:r>
          </a:p>
        </p:txBody>
      </p:sp>
    </p:spTree>
    <p:extLst>
      <p:ext uri="{BB962C8B-B14F-4D97-AF65-F5344CB8AC3E}">
        <p14:creationId xmlns:p14="http://schemas.microsoft.com/office/powerpoint/2010/main" val="1380665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29"/>
          </a:xfrm>
        </p:spPr>
        <p:txBody>
          <a:bodyPr/>
          <a:lstStyle/>
          <a:p>
            <a:r>
              <a:rPr lang="en-GB" dirty="0">
                <a:effectLst>
                  <a:outerShdw blurRad="38100" dist="38100" dir="2700000" algn="tl">
                    <a:srgbClr val="000000">
                      <a:alpha val="43137"/>
                    </a:srgbClr>
                  </a:outerShdw>
                </a:effectLst>
              </a:rPr>
              <a:t>Assessment and Diagnostic Findings</a:t>
            </a:r>
          </a:p>
        </p:txBody>
      </p:sp>
      <p:sp>
        <p:nvSpPr>
          <p:cNvPr id="3" name="Content Placeholder 2"/>
          <p:cNvSpPr>
            <a:spLocks noGrp="1"/>
          </p:cNvSpPr>
          <p:nvPr>
            <p:ph idx="1"/>
          </p:nvPr>
        </p:nvSpPr>
        <p:spPr>
          <a:xfrm>
            <a:off x="838200" y="1385455"/>
            <a:ext cx="10515600" cy="4791508"/>
          </a:xfrm>
        </p:spPr>
        <p:txBody>
          <a:bodyPr>
            <a:noAutofit/>
          </a:bodyPr>
          <a:lstStyle/>
          <a:p>
            <a:r>
              <a:rPr lang="en-GB" sz="3600" dirty="0"/>
              <a:t>The diagnosis is confirmed by x-rays of the kidneys, ureters, and bladder (</a:t>
            </a:r>
            <a:r>
              <a:rPr lang="en-GB" sz="3600" dirty="0" smtClean="0"/>
              <a:t>KUB)</a:t>
            </a:r>
          </a:p>
          <a:p>
            <a:r>
              <a:rPr lang="en-GB" sz="3600" dirty="0" smtClean="0"/>
              <a:t>by </a:t>
            </a:r>
            <a:r>
              <a:rPr lang="en-GB" sz="3600" dirty="0"/>
              <a:t>ultrasonography, </a:t>
            </a:r>
            <a:endParaRPr lang="en-GB" sz="3600" dirty="0" smtClean="0"/>
          </a:p>
          <a:p>
            <a:r>
              <a:rPr lang="en-GB" sz="3600" dirty="0" smtClean="0"/>
              <a:t>IV </a:t>
            </a:r>
            <a:r>
              <a:rPr lang="en-GB" sz="3600" dirty="0"/>
              <a:t>urography, or retrograde pyelography. </a:t>
            </a:r>
            <a:endParaRPr lang="en-GB" sz="3600" dirty="0" smtClean="0"/>
          </a:p>
          <a:p>
            <a:r>
              <a:rPr lang="en-GB" sz="3600" dirty="0" smtClean="0"/>
              <a:t>Blood </a:t>
            </a:r>
            <a:r>
              <a:rPr lang="en-GB" sz="3600" dirty="0"/>
              <a:t>chemistries and a 24-hour urine test for measurement of calcium, uric acid, creatinine, sodium, pH, and total volume are part of the diagnostic workup. </a:t>
            </a:r>
            <a:endParaRPr lang="en-GB" sz="3600" dirty="0" smtClean="0"/>
          </a:p>
        </p:txBody>
      </p:sp>
    </p:spTree>
    <p:extLst>
      <p:ext uri="{BB962C8B-B14F-4D97-AF65-F5344CB8AC3E}">
        <p14:creationId xmlns:p14="http://schemas.microsoft.com/office/powerpoint/2010/main" val="210061296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t>Cont.</a:t>
            </a:r>
            <a:br>
              <a:rPr lang="en-GB" dirty="0" smtClean="0"/>
            </a:br>
            <a:endParaRPr lang="en-GB" dirty="0"/>
          </a:p>
        </p:txBody>
      </p:sp>
      <p:sp>
        <p:nvSpPr>
          <p:cNvPr id="3" name="Content Placeholder 2"/>
          <p:cNvSpPr>
            <a:spLocks noGrp="1"/>
          </p:cNvSpPr>
          <p:nvPr>
            <p:ph idx="1"/>
          </p:nvPr>
        </p:nvSpPr>
        <p:spPr>
          <a:xfrm>
            <a:off x="838200" y="1496291"/>
            <a:ext cx="10515600" cy="4680672"/>
          </a:xfrm>
        </p:spPr>
        <p:txBody>
          <a:bodyPr/>
          <a:lstStyle/>
          <a:p>
            <a:r>
              <a:rPr lang="en-GB" sz="3600" dirty="0"/>
              <a:t>Dietary and medication histories </a:t>
            </a:r>
          </a:p>
          <a:p>
            <a:r>
              <a:rPr lang="en-GB" sz="3600" dirty="0"/>
              <a:t>F</a:t>
            </a:r>
            <a:r>
              <a:rPr lang="en-GB" sz="3600" dirty="0" smtClean="0"/>
              <a:t>amily </a:t>
            </a:r>
            <a:r>
              <a:rPr lang="en-GB" sz="3600" dirty="0"/>
              <a:t>history of renal stones are obtained to identify factors predisposing the patient to the formation of stones.</a:t>
            </a:r>
          </a:p>
          <a:p>
            <a:endParaRPr lang="en-GB" dirty="0"/>
          </a:p>
        </p:txBody>
      </p:sp>
    </p:spTree>
    <p:extLst>
      <p:ext uri="{BB962C8B-B14F-4D97-AF65-F5344CB8AC3E}">
        <p14:creationId xmlns:p14="http://schemas.microsoft.com/office/powerpoint/2010/main" val="37979487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endParaRPr lang="en-GB" dirty="0"/>
          </a:p>
        </p:txBody>
      </p:sp>
      <p:sp>
        <p:nvSpPr>
          <p:cNvPr id="3" name="Content Placeholder 2"/>
          <p:cNvSpPr>
            <a:spLocks noGrp="1"/>
          </p:cNvSpPr>
          <p:nvPr>
            <p:ph idx="1"/>
          </p:nvPr>
        </p:nvSpPr>
        <p:spPr>
          <a:xfrm>
            <a:off x="838200" y="1302327"/>
            <a:ext cx="10515600" cy="4874636"/>
          </a:xfrm>
        </p:spPr>
        <p:txBody>
          <a:bodyPr>
            <a:noAutofit/>
          </a:bodyPr>
          <a:lstStyle/>
          <a:p>
            <a:r>
              <a:rPr lang="en-GB" sz="3600" dirty="0"/>
              <a:t>When stones are recovered (stones may be freely passed by the patient or removed through special procedures), </a:t>
            </a:r>
            <a:endParaRPr lang="en-GB" sz="3600" dirty="0" smtClean="0"/>
          </a:p>
          <a:p>
            <a:r>
              <a:rPr lang="en-GB" sz="3600" dirty="0"/>
              <a:t>C</a:t>
            </a:r>
            <a:r>
              <a:rPr lang="en-GB" sz="3600" dirty="0" smtClean="0"/>
              <a:t>hemical </a:t>
            </a:r>
            <a:r>
              <a:rPr lang="en-GB" sz="3600" dirty="0"/>
              <a:t>analysis is carried out to determine their </a:t>
            </a:r>
            <a:r>
              <a:rPr lang="en-GB" sz="3600" dirty="0" smtClean="0"/>
              <a:t>composition</a:t>
            </a:r>
            <a:r>
              <a:rPr lang="en-GB" sz="3600" dirty="0"/>
              <a:t>. </a:t>
            </a:r>
            <a:endParaRPr lang="en-GB" sz="3600" dirty="0" smtClean="0"/>
          </a:p>
          <a:p>
            <a:r>
              <a:rPr lang="en-GB" sz="3600" dirty="0" smtClean="0"/>
              <a:t>Stone </a:t>
            </a:r>
            <a:r>
              <a:rPr lang="en-GB" sz="3600" dirty="0"/>
              <a:t>analysis can provide a clear indication of the underlying disorder. </a:t>
            </a:r>
            <a:endParaRPr lang="en-GB" sz="3600" dirty="0" smtClean="0"/>
          </a:p>
        </p:txBody>
      </p:sp>
    </p:spTree>
    <p:extLst>
      <p:ext uri="{BB962C8B-B14F-4D97-AF65-F5344CB8AC3E}">
        <p14:creationId xmlns:p14="http://schemas.microsoft.com/office/powerpoint/2010/main" val="184139665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endParaRPr lang="en-GB" dirty="0"/>
          </a:p>
        </p:txBody>
      </p:sp>
      <p:sp>
        <p:nvSpPr>
          <p:cNvPr id="3" name="Content Placeholder 2"/>
          <p:cNvSpPr>
            <a:spLocks noGrp="1"/>
          </p:cNvSpPr>
          <p:nvPr>
            <p:ph idx="1"/>
          </p:nvPr>
        </p:nvSpPr>
        <p:spPr>
          <a:xfrm>
            <a:off x="838200" y="1427018"/>
            <a:ext cx="10515600" cy="4749945"/>
          </a:xfrm>
        </p:spPr>
        <p:txBody>
          <a:bodyPr>
            <a:normAutofit/>
          </a:bodyPr>
          <a:lstStyle/>
          <a:p>
            <a:r>
              <a:rPr lang="en-GB" sz="3600" dirty="0"/>
              <a:t>For example, calcium oxalate or calcium phosphate stones usually indicate disorders of oxalate or calcium metabolism, </a:t>
            </a:r>
          </a:p>
          <a:p>
            <a:r>
              <a:rPr lang="en-GB" sz="3600" dirty="0"/>
              <a:t>whereas urate stones suggest a disturbance in uric acid metabolism </a:t>
            </a:r>
          </a:p>
          <a:p>
            <a:endParaRPr lang="en-GB" sz="3600" dirty="0"/>
          </a:p>
        </p:txBody>
      </p:sp>
    </p:spTree>
    <p:extLst>
      <p:ext uri="{BB962C8B-B14F-4D97-AF65-F5344CB8AC3E}">
        <p14:creationId xmlns:p14="http://schemas.microsoft.com/office/powerpoint/2010/main" val="398725505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a:effectLst>
                  <a:outerShdw blurRad="38100" dist="38100" dir="2700000" algn="tl">
                    <a:srgbClr val="000000">
                      <a:alpha val="43137"/>
                    </a:srgbClr>
                  </a:outerShdw>
                </a:effectLst>
              </a:rPr>
              <a:t>Medical Management</a:t>
            </a:r>
          </a:p>
        </p:txBody>
      </p:sp>
      <p:sp>
        <p:nvSpPr>
          <p:cNvPr id="3" name="Content Placeholder 2"/>
          <p:cNvSpPr>
            <a:spLocks noGrp="1"/>
          </p:cNvSpPr>
          <p:nvPr>
            <p:ph idx="1"/>
          </p:nvPr>
        </p:nvSpPr>
        <p:spPr>
          <a:xfrm>
            <a:off x="838200" y="1357745"/>
            <a:ext cx="10515600" cy="4819218"/>
          </a:xfrm>
        </p:spPr>
        <p:txBody>
          <a:bodyPr>
            <a:normAutofit/>
          </a:bodyPr>
          <a:lstStyle/>
          <a:p>
            <a:pPr marL="0" indent="0">
              <a:buNone/>
            </a:pPr>
            <a:r>
              <a:rPr lang="en-GB" sz="3600" u="sng" dirty="0">
                <a:effectLst>
                  <a:outerShdw blurRad="38100" dist="38100" dir="2700000" algn="tl">
                    <a:srgbClr val="000000">
                      <a:alpha val="43137"/>
                    </a:srgbClr>
                  </a:outerShdw>
                </a:effectLst>
              </a:rPr>
              <a:t>The goals of management are </a:t>
            </a:r>
            <a:r>
              <a:rPr lang="en-GB" sz="3600" u="sng" dirty="0" smtClean="0">
                <a:effectLst>
                  <a:outerShdw blurRad="38100" dist="38100" dir="2700000" algn="tl">
                    <a:srgbClr val="000000">
                      <a:alpha val="43137"/>
                    </a:srgbClr>
                  </a:outerShdw>
                </a:effectLst>
              </a:rPr>
              <a:t>to: </a:t>
            </a:r>
          </a:p>
          <a:p>
            <a:r>
              <a:rPr lang="en-GB" sz="3600" dirty="0"/>
              <a:t>E</a:t>
            </a:r>
            <a:r>
              <a:rPr lang="en-GB" sz="3600" dirty="0" smtClean="0"/>
              <a:t>radicate </a:t>
            </a:r>
            <a:r>
              <a:rPr lang="en-GB" sz="3600" dirty="0"/>
              <a:t>the </a:t>
            </a:r>
            <a:r>
              <a:rPr lang="en-GB" sz="3600" dirty="0" smtClean="0"/>
              <a:t>stone</a:t>
            </a:r>
          </a:p>
          <a:p>
            <a:r>
              <a:rPr lang="en-GB" sz="3600" dirty="0" smtClean="0"/>
              <a:t>determine </a:t>
            </a:r>
            <a:r>
              <a:rPr lang="en-GB" sz="3600" dirty="0"/>
              <a:t>the stone </a:t>
            </a:r>
            <a:r>
              <a:rPr lang="en-GB" sz="3600" dirty="0" smtClean="0"/>
              <a:t>type</a:t>
            </a:r>
          </a:p>
          <a:p>
            <a:r>
              <a:rPr lang="en-GB" sz="3600" dirty="0" smtClean="0"/>
              <a:t>prevent </a:t>
            </a:r>
            <a:r>
              <a:rPr lang="en-GB" sz="3600" dirty="0"/>
              <a:t>nephron </a:t>
            </a:r>
            <a:r>
              <a:rPr lang="en-GB" sz="3600" dirty="0" smtClean="0"/>
              <a:t>destruction</a:t>
            </a:r>
          </a:p>
          <a:p>
            <a:r>
              <a:rPr lang="en-GB" sz="3600" dirty="0" smtClean="0"/>
              <a:t>control infection</a:t>
            </a:r>
          </a:p>
          <a:p>
            <a:r>
              <a:rPr lang="en-GB" sz="3600" dirty="0" smtClean="0"/>
              <a:t>relieve </a:t>
            </a:r>
            <a:r>
              <a:rPr lang="en-GB" sz="3600" dirty="0"/>
              <a:t>any obstruction that may be present. </a:t>
            </a:r>
          </a:p>
        </p:txBody>
      </p:sp>
    </p:spTree>
    <p:extLst>
      <p:ext uri="{BB962C8B-B14F-4D97-AF65-F5344CB8AC3E}">
        <p14:creationId xmlns:p14="http://schemas.microsoft.com/office/powerpoint/2010/main" val="192614168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GB" dirty="0" smtClean="0"/>
              <a:t>Cont.</a:t>
            </a:r>
            <a:endParaRPr lang="en-GB" dirty="0"/>
          </a:p>
        </p:txBody>
      </p:sp>
      <p:sp>
        <p:nvSpPr>
          <p:cNvPr id="3" name="Content Placeholder 2"/>
          <p:cNvSpPr>
            <a:spLocks noGrp="1"/>
          </p:cNvSpPr>
          <p:nvPr>
            <p:ph idx="1"/>
          </p:nvPr>
        </p:nvSpPr>
        <p:spPr>
          <a:xfrm>
            <a:off x="838200" y="1510145"/>
            <a:ext cx="10515600" cy="4666818"/>
          </a:xfrm>
        </p:spPr>
        <p:txBody>
          <a:bodyPr>
            <a:normAutofit/>
          </a:bodyPr>
          <a:lstStyle/>
          <a:p>
            <a:r>
              <a:rPr lang="en-GB" sz="3600" dirty="0"/>
              <a:t>This increases the hydrostatic pressure behind the stone, assisting it in its downward passage. </a:t>
            </a:r>
            <a:endParaRPr lang="en-GB" sz="3600" dirty="0" smtClean="0"/>
          </a:p>
          <a:p>
            <a:r>
              <a:rPr lang="en-GB" sz="3600" dirty="0" smtClean="0"/>
              <a:t>A </a:t>
            </a:r>
            <a:r>
              <a:rPr lang="en-GB" sz="3600" dirty="0"/>
              <a:t>high, around-the-clock fluid intake reduces the concentration of urinary crystalloids, dilutes the urine, and ensures a high urine output.</a:t>
            </a:r>
          </a:p>
          <a:p>
            <a:endParaRPr lang="en-GB" sz="3600" dirty="0"/>
          </a:p>
        </p:txBody>
      </p:sp>
    </p:spTree>
    <p:extLst>
      <p:ext uri="{BB962C8B-B14F-4D97-AF65-F5344CB8AC3E}">
        <p14:creationId xmlns:p14="http://schemas.microsoft.com/office/powerpoint/2010/main" val="166214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normAutofit/>
          </a:bodyPr>
          <a:lstStyle/>
          <a:p>
            <a:r>
              <a:rPr lang="en-GB" b="1" dirty="0">
                <a:effectLst>
                  <a:outerShdw blurRad="38100" dist="38100" dir="2700000" algn="tl">
                    <a:srgbClr val="000000">
                      <a:alpha val="43137"/>
                    </a:srgbClr>
                  </a:outerShdw>
                </a:effectLst>
              </a:rPr>
              <a:t>Dipstick test.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84663"/>
            <a:ext cx="10515600" cy="4792300"/>
          </a:xfrm>
        </p:spPr>
        <p:txBody>
          <a:bodyPr/>
          <a:lstStyle/>
          <a:p>
            <a:pPr>
              <a:buFont typeface="Wingdings" panose="05000000000000000000" pitchFamily="2" charset="2"/>
              <a:buChar char="Ø"/>
            </a:pPr>
            <a:r>
              <a:rPr lang="en-GB" sz="3600" dirty="0" smtClean="0"/>
              <a:t>A </a:t>
            </a:r>
            <a:r>
              <a:rPr lang="en-GB" sz="3600" dirty="0"/>
              <a:t>dipstick is a thin, plastic stick with strips of chemicals on it.  </a:t>
            </a:r>
            <a:endParaRPr lang="en-GB" sz="3600" dirty="0" smtClean="0"/>
          </a:p>
          <a:p>
            <a:r>
              <a:rPr lang="en-GB" sz="3600" dirty="0" smtClean="0"/>
              <a:t>It </a:t>
            </a:r>
            <a:r>
              <a:rPr lang="en-GB" sz="3600" dirty="0"/>
              <a:t>is dipped into the urine.  </a:t>
            </a:r>
            <a:endParaRPr lang="en-GB" sz="3600" dirty="0" smtClean="0"/>
          </a:p>
          <a:p>
            <a:r>
              <a:rPr lang="en-GB" sz="3600" dirty="0" smtClean="0"/>
              <a:t>The </a:t>
            </a:r>
            <a:r>
              <a:rPr lang="en-GB" sz="3600" dirty="0"/>
              <a:t>strips change </a:t>
            </a:r>
            <a:r>
              <a:rPr lang="en-GB" sz="3600" dirty="0" smtClean="0"/>
              <a:t>colour </a:t>
            </a:r>
            <a:r>
              <a:rPr lang="en-GB" sz="3600" dirty="0"/>
              <a:t>if a substance is present at a level that is above normal. </a:t>
            </a:r>
          </a:p>
        </p:txBody>
      </p:sp>
    </p:spTree>
    <p:extLst>
      <p:ext uri="{BB962C8B-B14F-4D97-AF65-F5344CB8AC3E}">
        <p14:creationId xmlns:p14="http://schemas.microsoft.com/office/powerpoint/2010/main" val="34976848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71600"/>
            <a:ext cx="10515600" cy="4805363"/>
          </a:xfrm>
        </p:spPr>
        <p:txBody>
          <a:bodyPr/>
          <a:lstStyle/>
          <a:p>
            <a:r>
              <a:rPr lang="en-GB" sz="3600" dirty="0"/>
              <a:t>The immediate objective of treatment of renal or ureteral colic is to relieve the pain until its cause can be eliminated. </a:t>
            </a:r>
            <a:endParaRPr lang="en-GB" sz="3600" dirty="0" smtClean="0"/>
          </a:p>
          <a:p>
            <a:r>
              <a:rPr lang="en-GB" sz="3600" dirty="0" smtClean="0"/>
              <a:t>Opioid </a:t>
            </a:r>
            <a:r>
              <a:rPr lang="en-GB" sz="3600" dirty="0"/>
              <a:t>analgesic agents are administered to prevent shock and syncope that may result from the excruciating pain. </a:t>
            </a:r>
            <a:endParaRPr lang="en-GB" sz="3600" dirty="0" smtClean="0"/>
          </a:p>
          <a:p>
            <a:r>
              <a:rPr lang="en-GB" sz="3600" dirty="0" smtClean="0"/>
              <a:t>Nonsteroidal </a:t>
            </a:r>
            <a:r>
              <a:rPr lang="en-GB" sz="3600" dirty="0"/>
              <a:t>anti-inflammatory drugs (NSAIDs) are effective in treating renal stone pain because they provide specific pain relief.</a:t>
            </a:r>
          </a:p>
          <a:p>
            <a:endParaRPr lang="en-GB" dirty="0"/>
          </a:p>
        </p:txBody>
      </p:sp>
    </p:spTree>
    <p:extLst>
      <p:ext uri="{BB962C8B-B14F-4D97-AF65-F5344CB8AC3E}">
        <p14:creationId xmlns:p14="http://schemas.microsoft.com/office/powerpoint/2010/main" val="166142066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endParaRPr lang="en-GB" dirty="0"/>
          </a:p>
        </p:txBody>
      </p:sp>
      <p:sp>
        <p:nvSpPr>
          <p:cNvPr id="3" name="Content Placeholder 2"/>
          <p:cNvSpPr>
            <a:spLocks noGrp="1"/>
          </p:cNvSpPr>
          <p:nvPr>
            <p:ph idx="1"/>
          </p:nvPr>
        </p:nvSpPr>
        <p:spPr>
          <a:xfrm>
            <a:off x="838200" y="1288473"/>
            <a:ext cx="10515600" cy="4888490"/>
          </a:xfrm>
        </p:spPr>
        <p:txBody>
          <a:bodyPr>
            <a:noAutofit/>
          </a:bodyPr>
          <a:lstStyle/>
          <a:p>
            <a:r>
              <a:rPr lang="en-GB" sz="3600" dirty="0"/>
              <a:t>They also inhibit the synthesis of prostaglandin E, reducing swelling and facilitating passage of the stone. </a:t>
            </a:r>
            <a:endParaRPr lang="en-GB" sz="3600" dirty="0" smtClean="0"/>
          </a:p>
          <a:p>
            <a:r>
              <a:rPr lang="en-GB" sz="3600" dirty="0" smtClean="0"/>
              <a:t>Generally </a:t>
            </a:r>
            <a:r>
              <a:rPr lang="en-GB" sz="3600" dirty="0"/>
              <a:t>once the stone has passed, the pain is relieved. </a:t>
            </a:r>
            <a:endParaRPr lang="en-GB" sz="3600" dirty="0" smtClean="0"/>
          </a:p>
          <a:p>
            <a:r>
              <a:rPr lang="en-GB" sz="3600" dirty="0" smtClean="0"/>
              <a:t>Hot </a:t>
            </a:r>
            <a:r>
              <a:rPr lang="en-GB" sz="3600" dirty="0"/>
              <a:t>baths or moist heat to the flank areas may also be helpful. </a:t>
            </a:r>
            <a:endParaRPr lang="en-GB" sz="3600" dirty="0" smtClean="0"/>
          </a:p>
          <a:p>
            <a:r>
              <a:rPr lang="en-GB" sz="3600" dirty="0" smtClean="0"/>
              <a:t>Unless </a:t>
            </a:r>
            <a:r>
              <a:rPr lang="en-GB" sz="3600" dirty="0"/>
              <a:t>the patient is vomiting or has heart failure or any other condition </a:t>
            </a:r>
            <a:r>
              <a:rPr lang="en-GB" sz="3600" dirty="0" smtClean="0"/>
              <a:t>requiring </a:t>
            </a:r>
            <a:r>
              <a:rPr lang="en-GB" sz="3600" dirty="0"/>
              <a:t>fluid restriction, fluids are encouraged. </a:t>
            </a:r>
          </a:p>
        </p:txBody>
      </p:sp>
    </p:spTree>
    <p:extLst>
      <p:ext uri="{BB962C8B-B14F-4D97-AF65-F5344CB8AC3E}">
        <p14:creationId xmlns:p14="http://schemas.microsoft.com/office/powerpoint/2010/main" val="253607640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a:effectLst>
                  <a:outerShdw blurRad="38100" dist="38100" dir="2700000" algn="tl">
                    <a:srgbClr val="000000">
                      <a:alpha val="43137"/>
                    </a:srgbClr>
                  </a:outerShdw>
                </a:effectLst>
              </a:rPr>
              <a:t>Nutritional Therapy</a:t>
            </a:r>
            <a:endParaRPr lang="en-GB" dirty="0"/>
          </a:p>
        </p:txBody>
      </p:sp>
      <p:sp>
        <p:nvSpPr>
          <p:cNvPr id="3" name="Content Placeholder 2"/>
          <p:cNvSpPr>
            <a:spLocks noGrp="1"/>
          </p:cNvSpPr>
          <p:nvPr>
            <p:ph idx="1"/>
          </p:nvPr>
        </p:nvSpPr>
        <p:spPr>
          <a:xfrm>
            <a:off x="838200" y="1274618"/>
            <a:ext cx="10515600" cy="4902345"/>
          </a:xfrm>
        </p:spPr>
        <p:txBody>
          <a:bodyPr/>
          <a:lstStyle/>
          <a:p>
            <a:r>
              <a:rPr lang="en-GB" sz="3600" dirty="0"/>
              <a:t>Nutritional therapy plays an important role in preventing renal stone</a:t>
            </a:r>
          </a:p>
          <a:p>
            <a:r>
              <a:rPr lang="en-GB" sz="3600" dirty="0"/>
              <a:t>Fluid intake is the mainstay of most medical therapy for renal stones.</a:t>
            </a:r>
          </a:p>
          <a:p>
            <a:endParaRPr lang="en-GB" sz="3600" dirty="0"/>
          </a:p>
          <a:p>
            <a:endParaRPr lang="en-GB" dirty="0"/>
          </a:p>
        </p:txBody>
      </p:sp>
    </p:spTree>
    <p:extLst>
      <p:ext uri="{BB962C8B-B14F-4D97-AF65-F5344CB8AC3E}">
        <p14:creationId xmlns:p14="http://schemas.microsoft.com/office/powerpoint/2010/main" val="133992876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fontScale="90000"/>
          </a:bodyPr>
          <a:lstStyle/>
          <a:p>
            <a:r>
              <a:rPr lang="en-GB" dirty="0">
                <a:effectLst>
                  <a:outerShdw blurRad="38100" dist="38100" dir="2700000" algn="tl">
                    <a:srgbClr val="000000">
                      <a:alpha val="43137"/>
                    </a:srgbClr>
                  </a:outerShdw>
                </a:effectLst>
              </a:rPr>
              <a:t>Preventing Kidney Stones</a:t>
            </a:r>
          </a:p>
        </p:txBody>
      </p:sp>
      <p:sp>
        <p:nvSpPr>
          <p:cNvPr id="3" name="Content Placeholder 2"/>
          <p:cNvSpPr>
            <a:spLocks noGrp="1"/>
          </p:cNvSpPr>
          <p:nvPr>
            <p:ph idx="1"/>
          </p:nvPr>
        </p:nvSpPr>
        <p:spPr>
          <a:xfrm>
            <a:off x="838200" y="1302327"/>
            <a:ext cx="10515600" cy="4874636"/>
          </a:xfrm>
        </p:spPr>
        <p:txBody>
          <a:bodyPr>
            <a:noAutofit/>
          </a:bodyPr>
          <a:lstStyle/>
          <a:p>
            <a:r>
              <a:rPr lang="en-GB" sz="3600" dirty="0"/>
              <a:t>Avoid protein intake; usually protein is restricted to 60 g/day to decrease urinary excretion of calcium and uric acid. </a:t>
            </a:r>
            <a:endParaRPr lang="en-GB" sz="3600" dirty="0" smtClean="0"/>
          </a:p>
          <a:p>
            <a:pPr marL="0" indent="0">
              <a:buNone/>
            </a:pPr>
            <a:r>
              <a:rPr lang="en-GB" sz="3600" dirty="0" smtClean="0"/>
              <a:t>• </a:t>
            </a:r>
            <a:r>
              <a:rPr lang="en-GB" sz="3600" dirty="0"/>
              <a:t>A sodium intake of 3 to 4 g/day is recommended. Table salt and high-sodium foods should be reduced, because sodium competes with calcium for reabsorption in the kidneys. </a:t>
            </a:r>
            <a:endParaRPr lang="en-GB" sz="3600" dirty="0" smtClean="0"/>
          </a:p>
        </p:txBody>
      </p:sp>
    </p:spTree>
    <p:extLst>
      <p:ext uri="{BB962C8B-B14F-4D97-AF65-F5344CB8AC3E}">
        <p14:creationId xmlns:p14="http://schemas.microsoft.com/office/powerpoint/2010/main" val="101891981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effectLst>
                  <a:outerShdw blurRad="38100" dist="38100" dir="2700000" algn="tl">
                    <a:srgbClr val="000000">
                      <a:alpha val="43137"/>
                    </a:srgbClr>
                  </a:outerShdw>
                </a:effectLst>
              </a:rPr>
              <a:t>Pt. education/Prevention</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lstStyle/>
          <a:p>
            <a:pPr marL="0" indent="0">
              <a:buNone/>
            </a:pPr>
            <a:r>
              <a:rPr lang="en-GB" dirty="0"/>
              <a:t>• </a:t>
            </a:r>
            <a:r>
              <a:rPr lang="en-GB" sz="3600" dirty="0"/>
              <a:t>Low-calcium diets are not generally recommended, except for true absorptive </a:t>
            </a:r>
            <a:r>
              <a:rPr lang="en-GB" sz="3600" dirty="0" err="1"/>
              <a:t>hypercalciuria</a:t>
            </a:r>
            <a:r>
              <a:rPr lang="en-GB" sz="3600" dirty="0"/>
              <a:t>. </a:t>
            </a:r>
          </a:p>
          <a:p>
            <a:pPr marL="0" indent="0">
              <a:buNone/>
            </a:pPr>
            <a:r>
              <a:rPr lang="en-GB" sz="3600" dirty="0"/>
              <a:t>Evidence shows that limiting calcium, especially in women, can lead to osteoporosis and does not prevent renal stones. </a:t>
            </a:r>
          </a:p>
          <a:p>
            <a:pPr marL="0" indent="0">
              <a:buNone/>
            </a:pPr>
            <a:r>
              <a:rPr lang="en-GB" sz="3600" dirty="0"/>
              <a:t>• Avoid intake of oxalate-containing foods (</a:t>
            </a:r>
            <a:r>
              <a:rPr lang="en-GB" sz="3600" dirty="0" err="1"/>
              <a:t>eg</a:t>
            </a:r>
            <a:r>
              <a:rPr lang="en-GB" sz="3600" dirty="0"/>
              <a:t>, spinach, strawberries, rhubarb, tea, peanuts, wheat bran</a:t>
            </a:r>
          </a:p>
          <a:p>
            <a:endParaRPr lang="en-GB" sz="3600" dirty="0"/>
          </a:p>
        </p:txBody>
      </p:sp>
    </p:spTree>
    <p:extLst>
      <p:ext uri="{BB962C8B-B14F-4D97-AF65-F5344CB8AC3E}">
        <p14:creationId xmlns:p14="http://schemas.microsoft.com/office/powerpoint/2010/main" val="32872011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smtClean="0"/>
              <a:t>Cont.</a:t>
            </a:r>
            <a:endParaRPr lang="en-GB" dirty="0"/>
          </a:p>
        </p:txBody>
      </p:sp>
      <p:sp>
        <p:nvSpPr>
          <p:cNvPr id="3" name="Content Placeholder 2"/>
          <p:cNvSpPr>
            <a:spLocks noGrp="1"/>
          </p:cNvSpPr>
          <p:nvPr>
            <p:ph idx="1"/>
          </p:nvPr>
        </p:nvSpPr>
        <p:spPr>
          <a:xfrm>
            <a:off x="838200" y="1316182"/>
            <a:ext cx="10515600" cy="4860781"/>
          </a:xfrm>
        </p:spPr>
        <p:txBody>
          <a:bodyPr>
            <a:normAutofit/>
          </a:bodyPr>
          <a:lstStyle/>
          <a:p>
            <a:r>
              <a:rPr lang="en-GB" sz="3600" dirty="0"/>
              <a:t>Unless fluids are contraindicated, patients with renal stones should drink eight to ten 8-ounce glasses of water daily or have IV fluids prescribed to keep the urine dilute. </a:t>
            </a:r>
            <a:endParaRPr lang="en-GB" sz="3600" dirty="0" smtClean="0"/>
          </a:p>
          <a:p>
            <a:r>
              <a:rPr lang="en-GB" sz="3600" dirty="0" smtClean="0"/>
              <a:t>A </a:t>
            </a:r>
            <a:r>
              <a:rPr lang="en-GB" sz="3600" dirty="0"/>
              <a:t>urine output exceeding 2 L/day is advisable</a:t>
            </a:r>
          </a:p>
        </p:txBody>
      </p:sp>
    </p:spTree>
    <p:extLst>
      <p:ext uri="{BB962C8B-B14F-4D97-AF65-F5344CB8AC3E}">
        <p14:creationId xmlns:p14="http://schemas.microsoft.com/office/powerpoint/2010/main" val="81739884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02327"/>
            <a:ext cx="10515600" cy="4874636"/>
          </a:xfrm>
        </p:spPr>
        <p:txBody>
          <a:bodyPr>
            <a:normAutofit fontScale="92500" lnSpcReduction="20000"/>
          </a:bodyPr>
          <a:lstStyle/>
          <a:p>
            <a:pPr marL="0" indent="0">
              <a:buNone/>
            </a:pPr>
            <a:r>
              <a:rPr lang="en-GB" dirty="0" smtClean="0"/>
              <a:t>• </a:t>
            </a:r>
            <a:r>
              <a:rPr lang="en-GB" sz="3900" dirty="0"/>
              <a:t>During the day, drink fluids (ideally water) every 1 to 2 hours. </a:t>
            </a:r>
            <a:endParaRPr lang="en-GB" sz="3900" dirty="0" smtClean="0"/>
          </a:p>
          <a:p>
            <a:pPr marL="0" indent="0">
              <a:buNone/>
            </a:pPr>
            <a:r>
              <a:rPr lang="en-GB" sz="3900" dirty="0" smtClean="0"/>
              <a:t>• </a:t>
            </a:r>
            <a:r>
              <a:rPr lang="en-GB" sz="3900" dirty="0"/>
              <a:t>Drink two glasses of water at bedtime and an additional glass at each </a:t>
            </a:r>
            <a:r>
              <a:rPr lang="en-GB" sz="3900" dirty="0" smtClean="0"/>
              <a:t>night time </a:t>
            </a:r>
            <a:r>
              <a:rPr lang="en-GB" sz="3900" dirty="0"/>
              <a:t>awakening to prevent urine from becoming too concentrated during the night. </a:t>
            </a:r>
            <a:endParaRPr lang="en-GB" sz="3900" dirty="0" smtClean="0"/>
          </a:p>
          <a:p>
            <a:pPr marL="0" indent="0">
              <a:buNone/>
            </a:pPr>
            <a:r>
              <a:rPr lang="en-GB" sz="3900" dirty="0" smtClean="0"/>
              <a:t>• </a:t>
            </a:r>
            <a:r>
              <a:rPr lang="en-GB" sz="3900" dirty="0"/>
              <a:t>Avoid activities leading to sudden increases in environmental temperatures that may cause excessive sweating and dehydration. </a:t>
            </a:r>
            <a:endParaRPr lang="en-GB" sz="3900" dirty="0" smtClean="0"/>
          </a:p>
          <a:p>
            <a:pPr marL="0" indent="0">
              <a:buNone/>
            </a:pPr>
            <a:r>
              <a:rPr lang="en-GB" sz="3900" dirty="0" smtClean="0"/>
              <a:t>• </a:t>
            </a:r>
            <a:r>
              <a:rPr lang="en-GB" sz="3900" dirty="0"/>
              <a:t>Contact your primary health care provider at the first sign of a urinary tract infection.</a:t>
            </a:r>
          </a:p>
          <a:p>
            <a:endParaRPr lang="en-GB" sz="3900" dirty="0"/>
          </a:p>
        </p:txBody>
      </p:sp>
    </p:spTree>
    <p:extLst>
      <p:ext uri="{BB962C8B-B14F-4D97-AF65-F5344CB8AC3E}">
        <p14:creationId xmlns:p14="http://schemas.microsoft.com/office/powerpoint/2010/main" val="3193517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a:effectLst>
                  <a:outerShdw blurRad="38100" dist="38100" dir="2700000" algn="tl">
                    <a:srgbClr val="000000">
                      <a:alpha val="43137"/>
                    </a:srgbClr>
                  </a:outerShdw>
                </a:effectLst>
              </a:rPr>
              <a:t>Calcium Stones</a:t>
            </a:r>
          </a:p>
        </p:txBody>
      </p:sp>
      <p:sp>
        <p:nvSpPr>
          <p:cNvPr id="3" name="Content Placeholder 2"/>
          <p:cNvSpPr>
            <a:spLocks noGrp="1"/>
          </p:cNvSpPr>
          <p:nvPr>
            <p:ph idx="1"/>
          </p:nvPr>
        </p:nvSpPr>
        <p:spPr>
          <a:xfrm>
            <a:off x="838200" y="1357745"/>
            <a:ext cx="10515600" cy="4819218"/>
          </a:xfrm>
        </p:spPr>
        <p:txBody>
          <a:bodyPr/>
          <a:lstStyle/>
          <a:p>
            <a:r>
              <a:rPr lang="en-GB" sz="3600" dirty="0"/>
              <a:t>Medications such as ammonium chloride may be used, and if increased </a:t>
            </a:r>
            <a:r>
              <a:rPr lang="en-GB" sz="3600" dirty="0" err="1"/>
              <a:t>parathormone</a:t>
            </a:r>
            <a:r>
              <a:rPr lang="en-GB" sz="3600" dirty="0"/>
              <a:t> production (resulting in increased serum calcium levels in blood and urine) is a factor in the formation of stones, therapy with thiazide </a:t>
            </a:r>
            <a:r>
              <a:rPr lang="en-GB" sz="3600" dirty="0" smtClean="0"/>
              <a:t>diuretics </a:t>
            </a:r>
            <a:r>
              <a:rPr lang="en-GB" sz="3600" dirty="0"/>
              <a:t>may be beneficial in reducing the calcium loss in the urine and lowering the elevated </a:t>
            </a:r>
            <a:r>
              <a:rPr lang="en-GB" sz="3600" dirty="0" err="1"/>
              <a:t>parathormone</a:t>
            </a:r>
            <a:r>
              <a:rPr lang="en-GB" sz="3600" dirty="0"/>
              <a:t> </a:t>
            </a:r>
            <a:r>
              <a:rPr lang="en-GB" sz="3600" dirty="0" smtClean="0"/>
              <a:t>levels</a:t>
            </a:r>
            <a:r>
              <a:rPr lang="en-GB" dirty="0" smtClean="0"/>
              <a:t>.</a:t>
            </a:r>
            <a:endParaRPr lang="en-GB" dirty="0"/>
          </a:p>
        </p:txBody>
      </p:sp>
    </p:spTree>
    <p:extLst>
      <p:ext uri="{BB962C8B-B14F-4D97-AF65-F5344CB8AC3E}">
        <p14:creationId xmlns:p14="http://schemas.microsoft.com/office/powerpoint/2010/main" val="32098346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GB" dirty="0">
                <a:effectLst>
                  <a:outerShdw blurRad="38100" dist="38100" dir="2700000" algn="tl">
                    <a:srgbClr val="000000">
                      <a:alpha val="43137"/>
                    </a:srgbClr>
                  </a:outerShdw>
                </a:effectLst>
              </a:rPr>
              <a:t>Uric Acid Stones</a:t>
            </a:r>
          </a:p>
        </p:txBody>
      </p:sp>
      <p:sp>
        <p:nvSpPr>
          <p:cNvPr id="3" name="Content Placeholder 2"/>
          <p:cNvSpPr>
            <a:spLocks noGrp="1"/>
          </p:cNvSpPr>
          <p:nvPr>
            <p:ph idx="1"/>
          </p:nvPr>
        </p:nvSpPr>
        <p:spPr>
          <a:xfrm>
            <a:off x="838200" y="1524000"/>
            <a:ext cx="10515600" cy="4652963"/>
          </a:xfrm>
        </p:spPr>
        <p:txBody>
          <a:bodyPr>
            <a:normAutofit/>
          </a:bodyPr>
          <a:lstStyle/>
          <a:p>
            <a:r>
              <a:rPr lang="en-GB" sz="3600" dirty="0"/>
              <a:t>For uric acid stones, the patient is placed on a low-purine diet to reduce the excretion of uric acid in the urine. </a:t>
            </a:r>
            <a:endParaRPr lang="en-GB" sz="3600" dirty="0" smtClean="0"/>
          </a:p>
          <a:p>
            <a:r>
              <a:rPr lang="en-GB" sz="3600" dirty="0" smtClean="0"/>
              <a:t>Foods </a:t>
            </a:r>
            <a:r>
              <a:rPr lang="en-GB" sz="3600" dirty="0"/>
              <a:t>high in purine (shellfish, anchovies, asparagus, mushrooms, and organ meats) are avoided, and other proteins may be </a:t>
            </a:r>
            <a:r>
              <a:rPr lang="en-GB" sz="3600" dirty="0" smtClean="0"/>
              <a:t>limited.</a:t>
            </a:r>
          </a:p>
          <a:p>
            <a:r>
              <a:rPr lang="en-GB" sz="3600" dirty="0" smtClean="0"/>
              <a:t>Allopurinol </a:t>
            </a:r>
            <a:r>
              <a:rPr lang="en-GB" sz="3600" dirty="0"/>
              <a:t>(</a:t>
            </a:r>
            <a:r>
              <a:rPr lang="en-GB" sz="3600" dirty="0" err="1"/>
              <a:t>Zyloprim</a:t>
            </a:r>
            <a:r>
              <a:rPr lang="en-GB" sz="3600" dirty="0"/>
              <a:t>) may be prescribed to </a:t>
            </a:r>
            <a:r>
              <a:rPr lang="en-GB" sz="3600" dirty="0" smtClean="0"/>
              <a:t>reduce serum acid levels and urinary acid excretion</a:t>
            </a:r>
            <a:endParaRPr lang="en-GB" sz="3600" dirty="0"/>
          </a:p>
        </p:txBody>
      </p:sp>
    </p:spTree>
    <p:extLst>
      <p:ext uri="{BB962C8B-B14F-4D97-AF65-F5344CB8AC3E}">
        <p14:creationId xmlns:p14="http://schemas.microsoft.com/office/powerpoint/2010/main" val="411903717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a:effectLst>
                  <a:outerShdw blurRad="38100" dist="38100" dir="2700000" algn="tl">
                    <a:srgbClr val="000000">
                      <a:alpha val="43137"/>
                    </a:srgbClr>
                  </a:outerShdw>
                </a:effectLst>
              </a:rPr>
              <a:t>Cystine Stones</a:t>
            </a:r>
          </a:p>
        </p:txBody>
      </p:sp>
      <p:sp>
        <p:nvSpPr>
          <p:cNvPr id="3" name="Content Placeholder 2"/>
          <p:cNvSpPr>
            <a:spLocks noGrp="1"/>
          </p:cNvSpPr>
          <p:nvPr>
            <p:ph idx="1"/>
          </p:nvPr>
        </p:nvSpPr>
        <p:spPr>
          <a:xfrm>
            <a:off x="838200" y="1440873"/>
            <a:ext cx="10515600" cy="4736090"/>
          </a:xfrm>
        </p:spPr>
        <p:txBody>
          <a:bodyPr/>
          <a:lstStyle/>
          <a:p>
            <a:r>
              <a:rPr lang="en-GB" sz="3600" dirty="0"/>
              <a:t>A low-protein diet is prescribed, the urine is alkalinized, and fluid intake is increased</a:t>
            </a:r>
            <a:r>
              <a:rPr lang="en-GB" dirty="0"/>
              <a:t>. </a:t>
            </a:r>
            <a:endParaRPr lang="en-GB" dirty="0" smtClean="0"/>
          </a:p>
          <a:p>
            <a:pPr marL="0" indent="0">
              <a:buNone/>
            </a:pPr>
            <a:r>
              <a:rPr lang="en-GB" sz="3600" u="sng" dirty="0" smtClean="0">
                <a:effectLst>
                  <a:outerShdw blurRad="38100" dist="38100" dir="2700000" algn="tl">
                    <a:srgbClr val="000000">
                      <a:alpha val="43137"/>
                    </a:srgbClr>
                  </a:outerShdw>
                </a:effectLst>
              </a:rPr>
              <a:t>Oxalate </a:t>
            </a:r>
            <a:r>
              <a:rPr lang="en-GB" sz="3600" u="sng" dirty="0">
                <a:effectLst>
                  <a:outerShdw blurRad="38100" dist="38100" dir="2700000" algn="tl">
                    <a:srgbClr val="000000">
                      <a:alpha val="43137"/>
                    </a:srgbClr>
                  </a:outerShdw>
                </a:effectLst>
              </a:rPr>
              <a:t>Stones </a:t>
            </a:r>
            <a:endParaRPr lang="en-GB" sz="3600" u="sng" dirty="0" smtClean="0">
              <a:effectLst>
                <a:outerShdw blurRad="38100" dist="38100" dir="2700000" algn="tl">
                  <a:srgbClr val="000000">
                    <a:alpha val="43137"/>
                  </a:srgbClr>
                </a:outerShdw>
              </a:effectLst>
            </a:endParaRPr>
          </a:p>
          <a:p>
            <a:r>
              <a:rPr lang="en-GB" sz="3600" dirty="0" smtClean="0"/>
              <a:t>A </a:t>
            </a:r>
            <a:r>
              <a:rPr lang="en-GB" sz="3600" dirty="0"/>
              <a:t>dilute urine is maintained and the intake of oxalate is </a:t>
            </a:r>
            <a:r>
              <a:rPr lang="en-GB" sz="3600" dirty="0" smtClean="0"/>
              <a:t>limited</a:t>
            </a:r>
            <a:r>
              <a:rPr lang="en-GB" sz="3600" dirty="0"/>
              <a:t>. Many foods contain </a:t>
            </a:r>
            <a:r>
              <a:rPr lang="en-GB" sz="3600" dirty="0" smtClean="0"/>
              <a:t>oxalate</a:t>
            </a:r>
          </a:p>
          <a:p>
            <a:r>
              <a:rPr lang="en-GB" sz="3600" dirty="0" smtClean="0"/>
              <a:t>Foods that </a:t>
            </a:r>
            <a:r>
              <a:rPr lang="en-GB" sz="3600" dirty="0"/>
              <a:t>increase the urinary excretion of oxalate. These include spinach, strawberries, rhubarb, chocolate, tea, peanuts, and wheat bran</a:t>
            </a:r>
          </a:p>
          <a:p>
            <a:pPr marL="0" indent="0">
              <a:buNone/>
            </a:pPr>
            <a:endParaRPr lang="en-GB" dirty="0"/>
          </a:p>
        </p:txBody>
      </p:sp>
    </p:spTree>
    <p:extLst>
      <p:ext uri="{BB962C8B-B14F-4D97-AF65-F5344CB8AC3E}">
        <p14:creationId xmlns:p14="http://schemas.microsoft.com/office/powerpoint/2010/main" val="358323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GB" dirty="0" smtClean="0">
                <a:effectLst>
                  <a:outerShdw blurRad="38100" dist="38100" dir="2700000" algn="tl">
                    <a:srgbClr val="000000">
                      <a:alpha val="43137"/>
                    </a:srgbClr>
                  </a:outerShdw>
                </a:effectLst>
              </a:rPr>
              <a:t>Multistix</a:t>
            </a:r>
            <a:endParaRPr lang="en-GB"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750" y="1423852"/>
            <a:ext cx="7916090" cy="5434148"/>
          </a:xfrm>
        </p:spPr>
      </p:pic>
    </p:spTree>
    <p:extLst>
      <p:ext uri="{BB962C8B-B14F-4D97-AF65-F5344CB8AC3E}">
        <p14:creationId xmlns:p14="http://schemas.microsoft.com/office/powerpoint/2010/main" val="20353004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a:effectLst>
                  <a:outerShdw blurRad="38100" dist="38100" dir="2700000" algn="tl">
                    <a:srgbClr val="000000">
                      <a:alpha val="43137"/>
                    </a:srgbClr>
                  </a:outerShdw>
                </a:effectLst>
              </a:rPr>
              <a:t>Interventional Procedures</a:t>
            </a:r>
          </a:p>
        </p:txBody>
      </p:sp>
      <p:sp>
        <p:nvSpPr>
          <p:cNvPr id="3" name="Content Placeholder 2"/>
          <p:cNvSpPr>
            <a:spLocks noGrp="1"/>
          </p:cNvSpPr>
          <p:nvPr>
            <p:ph idx="1"/>
          </p:nvPr>
        </p:nvSpPr>
        <p:spPr>
          <a:xfrm>
            <a:off x="838200" y="1343891"/>
            <a:ext cx="10515600" cy="4833072"/>
          </a:xfrm>
        </p:spPr>
        <p:txBody>
          <a:bodyPr>
            <a:normAutofit/>
          </a:bodyPr>
          <a:lstStyle/>
          <a:p>
            <a:r>
              <a:rPr lang="en-GB" sz="3600" dirty="0"/>
              <a:t>If the stone does not pass spontaneously or if complications occur, common interventions include endoscopic or other procedures. For </a:t>
            </a:r>
            <a:r>
              <a:rPr lang="en-GB" sz="3600" dirty="0" smtClean="0"/>
              <a:t>example,</a:t>
            </a:r>
          </a:p>
          <a:p>
            <a:r>
              <a:rPr lang="en-GB" sz="3600" dirty="0"/>
              <a:t>U</a:t>
            </a:r>
            <a:r>
              <a:rPr lang="en-GB" sz="3600" dirty="0" smtClean="0"/>
              <a:t>reteroscopy</a:t>
            </a:r>
            <a:r>
              <a:rPr lang="en-GB" sz="3600" dirty="0"/>
              <a:t>, </a:t>
            </a:r>
            <a:endParaRPr lang="en-GB" sz="3600" dirty="0" smtClean="0"/>
          </a:p>
          <a:p>
            <a:r>
              <a:rPr lang="en-GB" sz="3600" dirty="0" smtClean="0"/>
              <a:t>extracorporeal </a:t>
            </a:r>
            <a:r>
              <a:rPr lang="en-GB" sz="3600" dirty="0"/>
              <a:t>shock wave lithotripsy (ESWL), </a:t>
            </a:r>
            <a:r>
              <a:rPr lang="en-GB" sz="3600" dirty="0" smtClean="0"/>
              <a:t>or</a:t>
            </a:r>
          </a:p>
          <a:p>
            <a:r>
              <a:rPr lang="en-GB" sz="3600" dirty="0"/>
              <a:t>E</a:t>
            </a:r>
            <a:r>
              <a:rPr lang="en-GB" sz="3600" dirty="0" smtClean="0"/>
              <a:t>ndourologic </a:t>
            </a:r>
            <a:r>
              <a:rPr lang="en-GB" sz="3600" dirty="0"/>
              <a:t>(</a:t>
            </a:r>
            <a:r>
              <a:rPr lang="en-GB" sz="3600" dirty="0" smtClean="0"/>
              <a:t>percutaneous) stone removal may be necessary</a:t>
            </a:r>
            <a:endParaRPr lang="en-GB" sz="3600" dirty="0"/>
          </a:p>
        </p:txBody>
      </p:sp>
    </p:spTree>
    <p:extLst>
      <p:ext uri="{BB962C8B-B14F-4D97-AF65-F5344CB8AC3E}">
        <p14:creationId xmlns:p14="http://schemas.microsoft.com/office/powerpoint/2010/main" val="302613257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43891"/>
            <a:ext cx="10515600" cy="4833072"/>
          </a:xfrm>
        </p:spPr>
        <p:txBody>
          <a:bodyPr>
            <a:normAutofit/>
          </a:bodyPr>
          <a:lstStyle/>
          <a:p>
            <a:r>
              <a:rPr lang="en-GB" sz="3600" dirty="0" smtClean="0"/>
              <a:t>Ureteroscopy </a:t>
            </a:r>
            <a:r>
              <a:rPr lang="en-GB" sz="3600" dirty="0"/>
              <a:t>involves first visualizing the stone and then destroying it. </a:t>
            </a:r>
            <a:endParaRPr lang="en-GB" sz="3600" dirty="0" smtClean="0"/>
          </a:p>
          <a:p>
            <a:r>
              <a:rPr lang="en-GB" sz="3600" dirty="0" smtClean="0"/>
              <a:t>Access </a:t>
            </a:r>
            <a:r>
              <a:rPr lang="en-GB" sz="3600" dirty="0"/>
              <a:t>to the stone is </a:t>
            </a:r>
            <a:r>
              <a:rPr lang="en-GB" sz="3600" dirty="0" smtClean="0"/>
              <a:t>accomplished </a:t>
            </a:r>
            <a:r>
              <a:rPr lang="en-GB" sz="3600" dirty="0"/>
              <a:t>by inserting a ureteroscope into the ureter and then inserting a laser, electrohydraulic lithotriptor, or ultrasound device through the ureteroscope to fragment and remove the stones. </a:t>
            </a:r>
            <a:endParaRPr lang="en-GB" sz="3600" dirty="0" smtClean="0"/>
          </a:p>
          <a:p>
            <a:r>
              <a:rPr lang="en-GB" sz="3600" dirty="0" smtClean="0"/>
              <a:t>A </a:t>
            </a:r>
            <a:r>
              <a:rPr lang="en-GB" sz="3600" dirty="0"/>
              <a:t>stent may be inserted and left in place for 48 hours or more after the procedure to keep the ureter</a:t>
            </a:r>
          </a:p>
        </p:txBody>
      </p:sp>
    </p:spTree>
    <p:extLst>
      <p:ext uri="{BB962C8B-B14F-4D97-AF65-F5344CB8AC3E}">
        <p14:creationId xmlns:p14="http://schemas.microsoft.com/office/powerpoint/2010/main" val="1379737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dirty="0" smtClean="0"/>
              <a:t>Cont.</a:t>
            </a:r>
            <a:endParaRPr lang="en-GB" dirty="0"/>
          </a:p>
        </p:txBody>
      </p:sp>
      <p:sp>
        <p:nvSpPr>
          <p:cNvPr id="3" name="Content Placeholder 2"/>
          <p:cNvSpPr>
            <a:spLocks noGrp="1"/>
          </p:cNvSpPr>
          <p:nvPr>
            <p:ph idx="1"/>
          </p:nvPr>
        </p:nvSpPr>
        <p:spPr>
          <a:xfrm>
            <a:off x="838200" y="1510145"/>
            <a:ext cx="10515600" cy="4666818"/>
          </a:xfrm>
        </p:spPr>
        <p:txBody>
          <a:bodyPr>
            <a:noAutofit/>
          </a:bodyPr>
          <a:lstStyle/>
          <a:p>
            <a:r>
              <a:rPr lang="en-GB" sz="3600" dirty="0"/>
              <a:t>ESWL is a </a:t>
            </a:r>
            <a:r>
              <a:rPr lang="en-GB" sz="3600" dirty="0" smtClean="0"/>
              <a:t>non-invasive </a:t>
            </a:r>
            <a:r>
              <a:rPr lang="en-GB" sz="3600" dirty="0"/>
              <a:t>procedure used to break up stones in the calyx of the </a:t>
            </a:r>
            <a:r>
              <a:rPr lang="en-GB" sz="3600" dirty="0" smtClean="0"/>
              <a:t>kidney. </a:t>
            </a:r>
          </a:p>
          <a:p>
            <a:r>
              <a:rPr lang="en-GB" sz="3600" dirty="0" smtClean="0"/>
              <a:t>After </a:t>
            </a:r>
            <a:r>
              <a:rPr lang="en-GB" sz="3600" dirty="0"/>
              <a:t>the stones are fragmented to the size of grains of sand, the remnants of the stones are spontaneously voided. </a:t>
            </a:r>
            <a:endParaRPr lang="en-GB" sz="3600" dirty="0" smtClean="0"/>
          </a:p>
          <a:p>
            <a:r>
              <a:rPr lang="en-GB" sz="3600" dirty="0" smtClean="0"/>
              <a:t>In </a:t>
            </a:r>
            <a:r>
              <a:rPr lang="en-GB" sz="3600" dirty="0"/>
              <a:t>ESWL, a high-energy amplitude of pressure, or shock wave, is generated by the abrupt release of energy and transmitted through water and soft tissues. </a:t>
            </a:r>
          </a:p>
        </p:txBody>
      </p:sp>
    </p:spTree>
    <p:extLst>
      <p:ext uri="{BB962C8B-B14F-4D97-AF65-F5344CB8AC3E}">
        <p14:creationId xmlns:p14="http://schemas.microsoft.com/office/powerpoint/2010/main" val="12307196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p:txBody>
          <a:bodyPr>
            <a:normAutofit/>
          </a:bodyPr>
          <a:lstStyle/>
          <a:p>
            <a:r>
              <a:rPr lang="en-GB" sz="3600" dirty="0"/>
              <a:t>When the shock wave encounters a substance of different intensity (a renal stone), a compression wave causes the surface of the stone to fragment. </a:t>
            </a:r>
            <a:endParaRPr lang="en-GB" sz="3600" dirty="0" smtClean="0"/>
          </a:p>
          <a:p>
            <a:r>
              <a:rPr lang="en-GB" sz="3600" dirty="0" smtClean="0"/>
              <a:t>Repeated </a:t>
            </a:r>
            <a:r>
              <a:rPr lang="en-GB" sz="3600" dirty="0"/>
              <a:t>shock waves focused on the stone eventually reduce it to many small pieces that are excreted in the urine.</a:t>
            </a:r>
          </a:p>
        </p:txBody>
      </p:sp>
    </p:spTree>
    <p:extLst>
      <p:ext uri="{BB962C8B-B14F-4D97-AF65-F5344CB8AC3E}">
        <p14:creationId xmlns:p14="http://schemas.microsoft.com/office/powerpoint/2010/main" val="53497587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GB" dirty="0" smtClean="0">
                <a:effectLst>
                  <a:outerShdw blurRad="38100" dist="38100" dir="2700000" algn="tl">
                    <a:srgbClr val="000000">
                      <a:alpha val="43137"/>
                    </a:srgbClr>
                  </a:outerShdw>
                </a:effectLst>
              </a:rPr>
              <a:t>Potential sites for Urolithiasis in the Urinary tract</a:t>
            </a:r>
            <a:endParaRPr lang="en-GB"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2477729" y="1297859"/>
            <a:ext cx="7639665" cy="5346782"/>
          </a:xfrm>
          <a:prstGeom prst="rect">
            <a:avLst/>
          </a:prstGeom>
        </p:spPr>
      </p:pic>
    </p:spTree>
    <p:extLst>
      <p:ext uri="{BB962C8B-B14F-4D97-AF65-F5344CB8AC3E}">
        <p14:creationId xmlns:p14="http://schemas.microsoft.com/office/powerpoint/2010/main" val="274370292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GB" dirty="0" smtClean="0">
                <a:effectLst>
                  <a:outerShdw blurRad="38100" dist="38100" dir="2700000" algn="tl">
                    <a:srgbClr val="000000">
                      <a:alpha val="43137"/>
                    </a:srgbClr>
                  </a:outerShdw>
                </a:effectLst>
              </a:rPr>
              <a:t>Renal Stones</a:t>
            </a:r>
            <a:endParaRPr lang="en-GB"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051560" y="1858168"/>
            <a:ext cx="10439400" cy="4740751"/>
          </a:xfrm>
          <a:prstGeom prst="rect">
            <a:avLst/>
          </a:prstGeom>
        </p:spPr>
      </p:pic>
    </p:spTree>
    <p:extLst>
      <p:ext uri="{BB962C8B-B14F-4D97-AF65-F5344CB8AC3E}">
        <p14:creationId xmlns:p14="http://schemas.microsoft.com/office/powerpoint/2010/main" val="29111288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GB" dirty="0" smtClean="0">
                <a:effectLst>
                  <a:outerShdw blurRad="38100" dist="38100" dir="2700000" algn="tl">
                    <a:srgbClr val="000000">
                      <a:alpha val="43137"/>
                    </a:srgbClr>
                  </a:outerShdw>
                </a:effectLst>
              </a:rPr>
              <a:t>Endourologic methods of stone removal</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95400"/>
            <a:ext cx="10515600" cy="4881563"/>
          </a:xfrm>
        </p:spPr>
        <p:txBody>
          <a:bodyPr>
            <a:normAutofit/>
          </a:bodyPr>
          <a:lstStyle/>
          <a:p>
            <a:r>
              <a:rPr lang="en-GB" sz="3600" dirty="0" smtClean="0"/>
              <a:t>may </a:t>
            </a:r>
            <a:r>
              <a:rPr lang="en-GB" sz="3600" dirty="0"/>
              <a:t>be used to extract renal calculi that cannot be removed by other procedures. </a:t>
            </a:r>
            <a:endParaRPr lang="en-GB" sz="3600" dirty="0" smtClean="0"/>
          </a:p>
          <a:p>
            <a:r>
              <a:rPr lang="en-GB" sz="3600" dirty="0" smtClean="0"/>
              <a:t>A </a:t>
            </a:r>
            <a:r>
              <a:rPr lang="en-GB" sz="3600" dirty="0"/>
              <a:t>percutaneous nephrostomy or a </a:t>
            </a:r>
            <a:r>
              <a:rPr lang="en-GB" sz="3600" dirty="0" smtClean="0"/>
              <a:t>percutaneous </a:t>
            </a:r>
            <a:r>
              <a:rPr lang="en-GB" sz="3600" dirty="0"/>
              <a:t>nephrolithotomy (which are similar procedures) may be performed. </a:t>
            </a:r>
            <a:endParaRPr lang="en-GB" sz="3600" dirty="0" smtClean="0"/>
          </a:p>
          <a:p>
            <a:pPr marL="0" indent="0">
              <a:buNone/>
            </a:pPr>
            <a:r>
              <a:rPr lang="en-GB" sz="3600" dirty="0" smtClean="0"/>
              <a:t>A </a:t>
            </a:r>
            <a:r>
              <a:rPr lang="en-GB" sz="3600" dirty="0"/>
              <a:t>nephroscope is introduced through a percutaneous route into the renal parenchyma</a:t>
            </a:r>
          </a:p>
        </p:txBody>
      </p:sp>
    </p:spTree>
    <p:extLst>
      <p:ext uri="{BB962C8B-B14F-4D97-AF65-F5344CB8AC3E}">
        <p14:creationId xmlns:p14="http://schemas.microsoft.com/office/powerpoint/2010/main" val="261716726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r>
              <a:rPr lang="en-GB" dirty="0">
                <a:effectLst>
                  <a:outerShdw blurRad="38100" dist="38100" dir="2700000" algn="tl">
                    <a:srgbClr val="000000">
                      <a:alpha val="43137"/>
                    </a:srgbClr>
                  </a:outerShdw>
                </a:effectLst>
              </a:rPr>
              <a:t>Electrohydraulic lithotripsy</a:t>
            </a:r>
          </a:p>
        </p:txBody>
      </p:sp>
      <p:sp>
        <p:nvSpPr>
          <p:cNvPr id="3" name="Content Placeholder 2"/>
          <p:cNvSpPr>
            <a:spLocks noGrp="1"/>
          </p:cNvSpPr>
          <p:nvPr>
            <p:ph idx="1"/>
          </p:nvPr>
        </p:nvSpPr>
        <p:spPr>
          <a:xfrm>
            <a:off x="838200" y="1356360"/>
            <a:ext cx="10515600" cy="4820603"/>
          </a:xfrm>
        </p:spPr>
        <p:txBody>
          <a:bodyPr>
            <a:normAutofit/>
          </a:bodyPr>
          <a:lstStyle/>
          <a:p>
            <a:r>
              <a:rPr lang="en-GB" sz="3600" dirty="0" smtClean="0"/>
              <a:t>is </a:t>
            </a:r>
            <a:r>
              <a:rPr lang="en-GB" sz="3600" dirty="0"/>
              <a:t>a similar method in which an electrical discharge is used to create a hydraulic shock wave to break up the stone. </a:t>
            </a:r>
            <a:endParaRPr lang="en-GB" sz="3600" dirty="0" smtClean="0"/>
          </a:p>
          <a:p>
            <a:r>
              <a:rPr lang="en-GB" sz="3600" dirty="0" smtClean="0"/>
              <a:t>A </a:t>
            </a:r>
            <a:r>
              <a:rPr lang="en-GB" sz="3600" dirty="0"/>
              <a:t>probe is passed through the </a:t>
            </a:r>
            <a:r>
              <a:rPr lang="en-GB" sz="3600" dirty="0" err="1"/>
              <a:t>cystoscope</a:t>
            </a:r>
            <a:r>
              <a:rPr lang="en-GB" sz="3600" dirty="0"/>
              <a:t>, and the tip of the </a:t>
            </a:r>
            <a:r>
              <a:rPr lang="en-GB" sz="3600" dirty="0" err="1"/>
              <a:t>lithotriptor</a:t>
            </a:r>
            <a:r>
              <a:rPr lang="en-GB" sz="3600" dirty="0"/>
              <a:t> is placed near the stone. </a:t>
            </a:r>
            <a:endParaRPr lang="en-GB" sz="3600" dirty="0" smtClean="0"/>
          </a:p>
          <a:p>
            <a:r>
              <a:rPr lang="en-GB" sz="3600" dirty="0" smtClean="0"/>
              <a:t>The </a:t>
            </a:r>
            <a:r>
              <a:rPr lang="en-GB" sz="3600" dirty="0"/>
              <a:t>strength of the discharge and pulse frequency can be varied. This procedure is performed under topical </a:t>
            </a:r>
            <a:r>
              <a:rPr lang="en-GB" sz="3600" dirty="0" err="1"/>
              <a:t>anesthesia</a:t>
            </a:r>
            <a:r>
              <a:rPr lang="en-GB" sz="3600" dirty="0"/>
              <a:t>. </a:t>
            </a:r>
          </a:p>
        </p:txBody>
      </p:sp>
    </p:spTree>
    <p:extLst>
      <p:ext uri="{BB962C8B-B14F-4D97-AF65-F5344CB8AC3E}">
        <p14:creationId xmlns:p14="http://schemas.microsoft.com/office/powerpoint/2010/main" val="4600193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en-GB" dirty="0" smtClean="0"/>
              <a:t>Cont.</a:t>
            </a:r>
            <a:endParaRPr lang="en-GB" dirty="0"/>
          </a:p>
        </p:txBody>
      </p:sp>
      <p:sp>
        <p:nvSpPr>
          <p:cNvPr id="3" name="Content Placeholder 2"/>
          <p:cNvSpPr>
            <a:spLocks noGrp="1"/>
          </p:cNvSpPr>
          <p:nvPr>
            <p:ph idx="1"/>
          </p:nvPr>
        </p:nvSpPr>
        <p:spPr>
          <a:xfrm>
            <a:off x="838200" y="1249680"/>
            <a:ext cx="10515600" cy="5273040"/>
          </a:xfrm>
        </p:spPr>
        <p:txBody>
          <a:bodyPr>
            <a:normAutofit/>
          </a:bodyPr>
          <a:lstStyle/>
          <a:p>
            <a:r>
              <a:rPr lang="en-GB" sz="3600" dirty="0"/>
              <a:t>After the stone is extracted, the percutaneous nephrostomy tube is left in place for a time to ensure that the ureter is not obstructed by </a:t>
            </a:r>
            <a:r>
              <a:rPr lang="en-GB" sz="3600" dirty="0" smtClean="0"/>
              <a:t>oedema </a:t>
            </a:r>
            <a:r>
              <a:rPr lang="en-GB" sz="3600" dirty="0"/>
              <a:t>or blood clots. </a:t>
            </a:r>
            <a:endParaRPr lang="en-GB" sz="3600" dirty="0" smtClean="0"/>
          </a:p>
          <a:p>
            <a:r>
              <a:rPr lang="en-GB" sz="3600" dirty="0" smtClean="0"/>
              <a:t>The </a:t>
            </a:r>
            <a:r>
              <a:rPr lang="en-GB" sz="3600" dirty="0"/>
              <a:t>most common complications are </a:t>
            </a:r>
            <a:endParaRPr lang="en-GB" sz="3600" dirty="0" smtClean="0"/>
          </a:p>
          <a:p>
            <a:pPr>
              <a:buFont typeface="Wingdings" panose="05000000000000000000" pitchFamily="2" charset="2"/>
              <a:buChar char="Ø"/>
            </a:pPr>
            <a:r>
              <a:rPr lang="en-GB" sz="3600" dirty="0" smtClean="0"/>
              <a:t>Haemorrhage</a:t>
            </a:r>
          </a:p>
          <a:p>
            <a:pPr>
              <a:buFont typeface="Wingdings" panose="05000000000000000000" pitchFamily="2" charset="2"/>
              <a:buChar char="Ø"/>
            </a:pPr>
            <a:r>
              <a:rPr lang="en-GB" sz="3600" dirty="0" smtClean="0"/>
              <a:t>Infection</a:t>
            </a:r>
          </a:p>
          <a:p>
            <a:pPr>
              <a:buFont typeface="Wingdings" panose="05000000000000000000" pitchFamily="2" charset="2"/>
              <a:buChar char="Ø"/>
            </a:pPr>
            <a:r>
              <a:rPr lang="en-GB" sz="3600" dirty="0" smtClean="0"/>
              <a:t>urinary </a:t>
            </a:r>
            <a:r>
              <a:rPr lang="en-GB" sz="3600" dirty="0"/>
              <a:t>extravasation. After the tube is removed, the nephrostomy tract usually closes spontaneously</a:t>
            </a:r>
          </a:p>
          <a:p>
            <a:endParaRPr lang="en-GB" dirty="0"/>
          </a:p>
        </p:txBody>
      </p:sp>
    </p:spTree>
    <p:extLst>
      <p:ext uri="{BB962C8B-B14F-4D97-AF65-F5344CB8AC3E}">
        <p14:creationId xmlns:p14="http://schemas.microsoft.com/office/powerpoint/2010/main" val="38205330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GB" dirty="0" smtClean="0">
                <a:effectLst>
                  <a:outerShdw blurRad="38100" dist="38100" dir="2700000" algn="tl">
                    <a:srgbClr val="000000">
                      <a:alpha val="43137"/>
                    </a:srgbClr>
                  </a:outerShdw>
                </a:effectLst>
              </a:rPr>
              <a:t>Chemolysis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082040"/>
            <a:ext cx="10515600" cy="5425440"/>
          </a:xfrm>
        </p:spPr>
        <p:txBody>
          <a:bodyPr>
            <a:noAutofit/>
          </a:bodyPr>
          <a:lstStyle/>
          <a:p>
            <a:r>
              <a:rPr lang="en-GB" sz="3600" dirty="0"/>
              <a:t>S</a:t>
            </a:r>
            <a:r>
              <a:rPr lang="en-GB" sz="3600" dirty="0" smtClean="0"/>
              <a:t>tone </a:t>
            </a:r>
            <a:r>
              <a:rPr lang="en-GB" sz="3600" dirty="0"/>
              <a:t>dissolution using infusions of </a:t>
            </a:r>
            <a:r>
              <a:rPr lang="en-GB" sz="3600" dirty="0" smtClean="0"/>
              <a:t>chemical </a:t>
            </a:r>
            <a:r>
              <a:rPr lang="en-GB" sz="3600" dirty="0"/>
              <a:t>solutions (</a:t>
            </a:r>
            <a:r>
              <a:rPr lang="en-GB" sz="3600" dirty="0" err="1"/>
              <a:t>eg</a:t>
            </a:r>
            <a:r>
              <a:rPr lang="en-GB" sz="3600" dirty="0"/>
              <a:t>, alkylating agents, acidifying agents) for the purpose of dissolving the stone, is an alternative </a:t>
            </a:r>
            <a:r>
              <a:rPr lang="en-GB" sz="3600" dirty="0" smtClean="0"/>
              <a:t>treatment </a:t>
            </a:r>
            <a:r>
              <a:rPr lang="en-GB" sz="3600" dirty="0"/>
              <a:t>sometimes used in patients who are at risk for </a:t>
            </a:r>
            <a:r>
              <a:rPr lang="en-GB" sz="3600" dirty="0" smtClean="0"/>
              <a:t>complications </a:t>
            </a:r>
            <a:r>
              <a:rPr lang="en-GB" sz="3600" dirty="0"/>
              <a:t>with other types of </a:t>
            </a:r>
            <a:r>
              <a:rPr lang="en-GB" sz="3600" dirty="0" smtClean="0"/>
              <a:t>therapy, </a:t>
            </a:r>
            <a:r>
              <a:rPr lang="en-GB" sz="3600" dirty="0"/>
              <a:t>or who have stones (</a:t>
            </a:r>
            <a:r>
              <a:rPr lang="en-GB" sz="3600" dirty="0" err="1"/>
              <a:t>struvite</a:t>
            </a:r>
            <a:r>
              <a:rPr lang="en-GB" sz="3600" dirty="0"/>
              <a:t>) that dissolve easily</a:t>
            </a:r>
            <a:r>
              <a:rPr lang="en-GB" sz="3600" dirty="0" smtClean="0"/>
              <a:t>.</a:t>
            </a:r>
          </a:p>
          <a:p>
            <a:r>
              <a:rPr lang="en-GB" sz="3600" dirty="0" smtClean="0"/>
              <a:t> </a:t>
            </a:r>
            <a:r>
              <a:rPr lang="en-GB" sz="3600" dirty="0"/>
              <a:t>A percutaneous nephrostomy is performed, and the warm chemical solution is allowed to flow continuously onto the stone. The solution exits the renal collecting </a:t>
            </a:r>
            <a:r>
              <a:rPr lang="en-GB" sz="3600" dirty="0" smtClean="0"/>
              <a:t>system </a:t>
            </a:r>
            <a:r>
              <a:rPr lang="en-GB" sz="3600" dirty="0"/>
              <a:t>by means of the ureter or the nephrostomy tube. </a:t>
            </a:r>
          </a:p>
        </p:txBody>
      </p:sp>
    </p:spTree>
    <p:extLst>
      <p:ext uri="{BB962C8B-B14F-4D97-AF65-F5344CB8AC3E}">
        <p14:creationId xmlns:p14="http://schemas.microsoft.com/office/powerpoint/2010/main" val="2096590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GB" b="1" dirty="0">
                <a:effectLst>
                  <a:outerShdw blurRad="38100" dist="38100" dir="2700000" algn="tl">
                    <a:srgbClr val="000000">
                      <a:alpha val="43137"/>
                    </a:srgbClr>
                  </a:outerShdw>
                </a:effectLst>
              </a:rPr>
              <a:t>Acidity (pH)</a:t>
            </a:r>
            <a:r>
              <a:rPr lang="en-GB" dirty="0">
                <a:effectLst>
                  <a:outerShdw blurRad="38100" dist="38100" dir="2700000" algn="tl">
                    <a:srgbClr val="000000">
                      <a:alpha val="43137"/>
                    </a:srgbClr>
                  </a:outerShdw>
                </a:effectLst>
              </a:rPr>
              <a:t> </a:t>
            </a:r>
          </a:p>
        </p:txBody>
      </p:sp>
      <p:sp>
        <p:nvSpPr>
          <p:cNvPr id="3" name="Content Placeholder 2"/>
          <p:cNvSpPr>
            <a:spLocks noGrp="1"/>
          </p:cNvSpPr>
          <p:nvPr>
            <p:ph idx="1"/>
          </p:nvPr>
        </p:nvSpPr>
        <p:spPr>
          <a:xfrm>
            <a:off x="838200" y="1528354"/>
            <a:ext cx="10515600" cy="4648609"/>
          </a:xfrm>
        </p:spPr>
        <p:txBody>
          <a:bodyPr>
            <a:normAutofit/>
          </a:bodyPr>
          <a:lstStyle/>
          <a:p>
            <a:pPr>
              <a:buFont typeface="Wingdings" panose="05000000000000000000" pitchFamily="2" charset="2"/>
              <a:buChar char="Ø"/>
            </a:pPr>
            <a:r>
              <a:rPr lang="en-GB" sz="3600" dirty="0"/>
              <a:t>I</a:t>
            </a:r>
            <a:r>
              <a:rPr lang="en-GB" sz="3600" dirty="0" smtClean="0"/>
              <a:t>s </a:t>
            </a:r>
            <a:r>
              <a:rPr lang="en-GB" sz="3600" dirty="0"/>
              <a:t>a measure of the amount of acid in the urine. </a:t>
            </a:r>
            <a:endParaRPr lang="en-GB" sz="3600" dirty="0" smtClean="0"/>
          </a:p>
          <a:p>
            <a:r>
              <a:rPr lang="en-GB" sz="3600" dirty="0" smtClean="0"/>
              <a:t>A </a:t>
            </a:r>
            <a:r>
              <a:rPr lang="en-GB" sz="3600" dirty="0"/>
              <a:t>pH that is above normal may be a sign of kidney stones, </a:t>
            </a:r>
            <a:endParaRPr lang="en-GB" sz="3600" dirty="0" smtClean="0"/>
          </a:p>
          <a:p>
            <a:r>
              <a:rPr lang="en-GB" sz="3600" dirty="0"/>
              <a:t>U</a:t>
            </a:r>
            <a:r>
              <a:rPr lang="en-GB" sz="3600" dirty="0" smtClean="0"/>
              <a:t>rinary </a:t>
            </a:r>
            <a:r>
              <a:rPr lang="en-GB" sz="3600" dirty="0"/>
              <a:t>infections, </a:t>
            </a:r>
            <a:endParaRPr lang="en-GB" sz="3600" dirty="0" smtClean="0"/>
          </a:p>
          <a:p>
            <a:r>
              <a:rPr lang="en-GB" sz="3600" dirty="0"/>
              <a:t>K</a:t>
            </a:r>
            <a:r>
              <a:rPr lang="en-GB" sz="3600" dirty="0" smtClean="0"/>
              <a:t>idney </a:t>
            </a:r>
            <a:r>
              <a:rPr lang="en-GB" sz="3600" dirty="0"/>
              <a:t>problems, or other disorders.</a:t>
            </a:r>
          </a:p>
          <a:p>
            <a:endParaRPr lang="en-GB" sz="3600" dirty="0"/>
          </a:p>
        </p:txBody>
      </p:sp>
    </p:spTree>
    <p:extLst>
      <p:ext uri="{BB962C8B-B14F-4D97-AF65-F5344CB8AC3E}">
        <p14:creationId xmlns:p14="http://schemas.microsoft.com/office/powerpoint/2010/main" val="149411152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r>
              <a:rPr lang="en-GB" dirty="0">
                <a:effectLst>
                  <a:outerShdw blurRad="38100" dist="38100" dir="2700000" algn="tl">
                    <a:srgbClr val="000000">
                      <a:alpha val="43137"/>
                    </a:srgbClr>
                  </a:outerShdw>
                </a:effectLst>
              </a:rPr>
              <a:t>Surgical Management</a:t>
            </a:r>
          </a:p>
        </p:txBody>
      </p:sp>
      <p:sp>
        <p:nvSpPr>
          <p:cNvPr id="3" name="Content Placeholder 2"/>
          <p:cNvSpPr>
            <a:spLocks noGrp="1"/>
          </p:cNvSpPr>
          <p:nvPr>
            <p:ph idx="1"/>
          </p:nvPr>
        </p:nvSpPr>
        <p:spPr>
          <a:xfrm>
            <a:off x="838200" y="1402080"/>
            <a:ext cx="10515600" cy="4774883"/>
          </a:xfrm>
        </p:spPr>
        <p:txBody>
          <a:bodyPr>
            <a:normAutofit/>
          </a:bodyPr>
          <a:lstStyle/>
          <a:p>
            <a:r>
              <a:rPr lang="en-GB" sz="3600" dirty="0"/>
              <a:t>W</a:t>
            </a:r>
            <a:r>
              <a:rPr lang="en-GB" sz="3600" dirty="0" smtClean="0"/>
              <a:t>as </a:t>
            </a:r>
            <a:r>
              <a:rPr lang="en-GB" sz="3600" dirty="0"/>
              <a:t>the major mode of therapy before the advent of lithotripsy. However, today, surgery is performed in only 1% to 2% of </a:t>
            </a:r>
            <a:r>
              <a:rPr lang="en-GB" sz="3600" dirty="0" smtClean="0"/>
              <a:t>patients.</a:t>
            </a:r>
          </a:p>
          <a:p>
            <a:r>
              <a:rPr lang="en-GB" sz="3600" dirty="0" smtClean="0"/>
              <a:t>Surgical </a:t>
            </a:r>
            <a:r>
              <a:rPr lang="en-GB" sz="3600" dirty="0"/>
              <a:t>intervention is indicated if the stone does not respond to other forms of treatment. </a:t>
            </a:r>
            <a:endParaRPr lang="en-GB" sz="3600" dirty="0" smtClean="0"/>
          </a:p>
          <a:p>
            <a:r>
              <a:rPr lang="en-GB" sz="3600" dirty="0" smtClean="0"/>
              <a:t>It </a:t>
            </a:r>
            <a:r>
              <a:rPr lang="en-GB" sz="3600" dirty="0"/>
              <a:t>may also be performed to correct anatomic abnormalities within the kidney to improve urinary drainage. </a:t>
            </a:r>
            <a:endParaRPr lang="en-GB" sz="3600" dirty="0" smtClean="0"/>
          </a:p>
        </p:txBody>
      </p:sp>
    </p:spTree>
    <p:extLst>
      <p:ext uri="{BB962C8B-B14F-4D97-AF65-F5344CB8AC3E}">
        <p14:creationId xmlns:p14="http://schemas.microsoft.com/office/powerpoint/2010/main" val="29049778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47800"/>
            <a:ext cx="10515600" cy="4729163"/>
          </a:xfrm>
        </p:spPr>
        <p:txBody>
          <a:bodyPr>
            <a:normAutofit lnSpcReduction="10000"/>
          </a:bodyPr>
          <a:lstStyle/>
          <a:p>
            <a:r>
              <a:rPr lang="en-GB" sz="3600" dirty="0"/>
              <a:t>If the stone is in the kidney, the surgery performed may be a nephrolithotomy (incision into the kidney with removal of the </a:t>
            </a:r>
            <a:r>
              <a:rPr lang="en-GB" sz="3600" dirty="0" smtClean="0"/>
              <a:t>stone)</a:t>
            </a:r>
          </a:p>
          <a:p>
            <a:r>
              <a:rPr lang="en-GB" sz="3600" dirty="0"/>
              <a:t>N</a:t>
            </a:r>
            <a:r>
              <a:rPr lang="en-GB" sz="3600" dirty="0" smtClean="0"/>
              <a:t>ephrectomy</a:t>
            </a:r>
            <a:r>
              <a:rPr lang="en-GB" sz="3600" dirty="0"/>
              <a:t>, if the kidney is non-functional secondary to infection or hydronephrosis. </a:t>
            </a:r>
            <a:endParaRPr lang="en-GB" sz="3600" dirty="0" smtClean="0"/>
          </a:p>
          <a:p>
            <a:r>
              <a:rPr lang="en-GB" sz="3600" dirty="0" smtClean="0"/>
              <a:t>Stones </a:t>
            </a:r>
            <a:r>
              <a:rPr lang="en-GB" sz="3600" dirty="0"/>
              <a:t>in the kidney pelvis are removed by a </a:t>
            </a:r>
            <a:r>
              <a:rPr lang="en-GB" sz="3600" dirty="0" err="1" smtClean="0"/>
              <a:t>pyelolithotomy</a:t>
            </a:r>
            <a:endParaRPr lang="en-GB" sz="3600" dirty="0" smtClean="0"/>
          </a:p>
          <a:p>
            <a:r>
              <a:rPr lang="en-GB" sz="3600" dirty="0" smtClean="0"/>
              <a:t>those </a:t>
            </a:r>
            <a:r>
              <a:rPr lang="en-GB" sz="3600" dirty="0"/>
              <a:t>in the ureter by </a:t>
            </a:r>
            <a:r>
              <a:rPr lang="en-GB" sz="3600" dirty="0" err="1" smtClean="0"/>
              <a:t>ureterolithotomy</a:t>
            </a:r>
            <a:endParaRPr lang="en-GB" sz="3600" dirty="0" smtClean="0"/>
          </a:p>
          <a:p>
            <a:r>
              <a:rPr lang="en-GB" sz="3600" dirty="0" smtClean="0"/>
              <a:t>those </a:t>
            </a:r>
            <a:r>
              <a:rPr lang="en-GB" sz="3600" dirty="0"/>
              <a:t>in the bladder by </a:t>
            </a:r>
            <a:r>
              <a:rPr lang="en-GB" sz="3600" dirty="0" err="1"/>
              <a:t>cystotomy</a:t>
            </a:r>
            <a:endParaRPr lang="en-GB" sz="3600" dirty="0"/>
          </a:p>
          <a:p>
            <a:endParaRPr lang="en-GB" dirty="0"/>
          </a:p>
        </p:txBody>
      </p:sp>
    </p:spTree>
    <p:extLst>
      <p:ext uri="{BB962C8B-B14F-4D97-AF65-F5344CB8AC3E}">
        <p14:creationId xmlns:p14="http://schemas.microsoft.com/office/powerpoint/2010/main" val="6184242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normAutofit fontScale="90000"/>
          </a:bodyPr>
          <a:lstStyle/>
          <a:p>
            <a:r>
              <a:rPr lang="en-GB" dirty="0">
                <a:effectLst>
                  <a:outerShdw blurRad="38100" dist="38100" dir="2700000" algn="tl">
                    <a:srgbClr val="000000">
                      <a:alpha val="43137"/>
                    </a:srgbClr>
                  </a:outerShdw>
                </a:effectLst>
              </a:rPr>
              <a:t>NURSING PROCESS </a:t>
            </a:r>
            <a:r>
              <a:rPr lang="en-GB" dirty="0" smtClean="0">
                <a:effectLst>
                  <a:outerShdw blurRad="38100" dist="38100" dir="2700000" algn="tl">
                    <a:srgbClr val="000000">
                      <a:alpha val="43137"/>
                    </a:srgbClr>
                  </a:outerShdw>
                </a:effectLst>
              </a:rPr>
              <a:t>THE: </a:t>
            </a:r>
            <a:r>
              <a:rPr lang="en-GB" dirty="0">
                <a:effectLst>
                  <a:outerShdw blurRad="38100" dist="38100" dir="2700000" algn="tl">
                    <a:srgbClr val="000000">
                      <a:alpha val="43137"/>
                    </a:srgbClr>
                  </a:outerShdw>
                </a:effectLst>
              </a:rPr>
              <a:t>PATIENT WITH KIDNEY STONES</a:t>
            </a:r>
          </a:p>
        </p:txBody>
      </p:sp>
      <p:sp>
        <p:nvSpPr>
          <p:cNvPr id="3" name="Content Placeholder 2"/>
          <p:cNvSpPr>
            <a:spLocks noGrp="1"/>
          </p:cNvSpPr>
          <p:nvPr>
            <p:ph idx="1"/>
          </p:nvPr>
        </p:nvSpPr>
        <p:spPr>
          <a:xfrm>
            <a:off x="838200" y="1432560"/>
            <a:ext cx="10515600" cy="4744403"/>
          </a:xfrm>
        </p:spPr>
        <p:txBody>
          <a:bodyPr>
            <a:normAutofit lnSpcReduction="10000"/>
          </a:bodyPr>
          <a:lstStyle/>
          <a:p>
            <a:pPr marL="0" indent="0">
              <a:buNone/>
            </a:pPr>
            <a:r>
              <a:rPr lang="en-GB" sz="3600" dirty="0" smtClean="0">
                <a:effectLst>
                  <a:outerShdw blurRad="38100" dist="38100" dir="2700000" algn="tl">
                    <a:srgbClr val="000000">
                      <a:alpha val="43137"/>
                    </a:srgbClr>
                  </a:outerShdw>
                </a:effectLst>
              </a:rPr>
              <a:t>Assessment</a:t>
            </a:r>
          </a:p>
          <a:p>
            <a:r>
              <a:rPr lang="en-GB" sz="3600" dirty="0" smtClean="0"/>
              <a:t>The </a:t>
            </a:r>
            <a:r>
              <a:rPr lang="en-GB" sz="3600" dirty="0"/>
              <a:t>patient with suspected renal stones is assessed for </a:t>
            </a:r>
            <a:endParaRPr lang="en-GB" sz="3600" dirty="0" smtClean="0"/>
          </a:p>
          <a:p>
            <a:pPr>
              <a:buFont typeface="Wingdings" panose="05000000000000000000" pitchFamily="2" charset="2"/>
              <a:buChar char="Ø"/>
            </a:pPr>
            <a:r>
              <a:rPr lang="en-GB" sz="3600" dirty="0" smtClean="0"/>
              <a:t>pain </a:t>
            </a:r>
            <a:r>
              <a:rPr lang="en-GB" sz="3600" dirty="0"/>
              <a:t>and discomfort </a:t>
            </a:r>
            <a:endParaRPr lang="en-GB" sz="3600" dirty="0" smtClean="0"/>
          </a:p>
          <a:p>
            <a:pPr>
              <a:buFont typeface="Wingdings" panose="05000000000000000000" pitchFamily="2" charset="2"/>
              <a:buChar char="Ø"/>
            </a:pPr>
            <a:r>
              <a:rPr lang="en-GB" sz="3600" dirty="0" smtClean="0"/>
              <a:t>Nausea</a:t>
            </a:r>
          </a:p>
          <a:p>
            <a:pPr>
              <a:buFont typeface="Wingdings" panose="05000000000000000000" pitchFamily="2" charset="2"/>
              <a:buChar char="Ø"/>
            </a:pPr>
            <a:r>
              <a:rPr lang="en-GB" sz="3600" dirty="0" smtClean="0"/>
              <a:t>Vomiting</a:t>
            </a:r>
          </a:p>
          <a:p>
            <a:pPr>
              <a:buFont typeface="Wingdings" panose="05000000000000000000" pitchFamily="2" charset="2"/>
              <a:buChar char="Ø"/>
            </a:pPr>
            <a:r>
              <a:rPr lang="en-GB" sz="3600" dirty="0" smtClean="0"/>
              <a:t>Diarrhoea</a:t>
            </a:r>
          </a:p>
          <a:p>
            <a:pPr>
              <a:buFont typeface="Wingdings" panose="05000000000000000000" pitchFamily="2" charset="2"/>
              <a:buChar char="Ø"/>
            </a:pPr>
            <a:r>
              <a:rPr lang="en-GB" sz="3600" dirty="0" smtClean="0"/>
              <a:t>abdominal </a:t>
            </a:r>
            <a:r>
              <a:rPr lang="en-GB" sz="3600" dirty="0"/>
              <a:t>distention. </a:t>
            </a:r>
            <a:endParaRPr lang="en-GB" sz="3600" dirty="0" smtClean="0">
              <a:effectLst>
                <a:outerShdw blurRad="38100" dist="38100" dir="2700000" algn="tl">
                  <a:srgbClr val="000000">
                    <a:alpha val="43137"/>
                  </a:srgbClr>
                </a:outerShdw>
              </a:effectLst>
            </a:endParaRPr>
          </a:p>
          <a:p>
            <a:pPr marL="0" indent="0">
              <a:buNone/>
            </a:pP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2361934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264920"/>
            <a:ext cx="10515600" cy="5181600"/>
          </a:xfrm>
        </p:spPr>
        <p:txBody>
          <a:bodyPr>
            <a:noAutofit/>
          </a:bodyPr>
          <a:lstStyle/>
          <a:p>
            <a:r>
              <a:rPr lang="en-GB" sz="3600" dirty="0"/>
              <a:t>The severity and location of pain are determined, along with any radiation of the pain. </a:t>
            </a:r>
            <a:endParaRPr lang="en-GB" sz="3600" dirty="0" smtClean="0"/>
          </a:p>
          <a:p>
            <a:pPr marL="0" indent="0">
              <a:buNone/>
            </a:pPr>
            <a:r>
              <a:rPr lang="en-GB" sz="3600" dirty="0" smtClean="0"/>
              <a:t>Nursing </a:t>
            </a:r>
            <a:r>
              <a:rPr lang="en-GB" sz="3600" dirty="0"/>
              <a:t>assessment also includes observing for signs and symptoms </a:t>
            </a:r>
            <a:r>
              <a:rPr lang="en-GB" sz="3600" dirty="0" smtClean="0"/>
              <a:t>of</a:t>
            </a:r>
          </a:p>
          <a:p>
            <a:r>
              <a:rPr lang="en-GB" sz="3600" dirty="0" smtClean="0"/>
              <a:t>UTI </a:t>
            </a:r>
            <a:r>
              <a:rPr lang="en-GB" sz="3600" dirty="0"/>
              <a:t>(chills, fever, frequency, and </a:t>
            </a:r>
            <a:r>
              <a:rPr lang="en-GB" sz="3600" dirty="0" smtClean="0"/>
              <a:t>hesitancy)</a:t>
            </a:r>
          </a:p>
          <a:p>
            <a:r>
              <a:rPr lang="en-GB" sz="3600" dirty="0" smtClean="0"/>
              <a:t>obstruction </a:t>
            </a:r>
            <a:r>
              <a:rPr lang="en-GB" sz="3600" dirty="0"/>
              <a:t>(frequent urination of small amounts, oliguria, or anuria</a:t>
            </a:r>
            <a:r>
              <a:rPr lang="en-GB" sz="3600" dirty="0" smtClean="0"/>
              <a:t>).</a:t>
            </a:r>
          </a:p>
          <a:p>
            <a:r>
              <a:rPr lang="en-GB" sz="3600" dirty="0" smtClean="0"/>
              <a:t>The </a:t>
            </a:r>
            <a:r>
              <a:rPr lang="en-GB" sz="3600" dirty="0"/>
              <a:t>urine is inspected for blood and is strained for stones or gravel.</a:t>
            </a:r>
          </a:p>
        </p:txBody>
      </p:sp>
    </p:spTree>
    <p:extLst>
      <p:ext uri="{BB962C8B-B14F-4D97-AF65-F5344CB8AC3E}">
        <p14:creationId xmlns:p14="http://schemas.microsoft.com/office/powerpoint/2010/main" val="342408208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GB" dirty="0" smtClean="0"/>
              <a:t>Cont.</a:t>
            </a:r>
            <a:endParaRPr lang="en-GB" dirty="0"/>
          </a:p>
        </p:txBody>
      </p:sp>
      <p:sp>
        <p:nvSpPr>
          <p:cNvPr id="3" name="Content Placeholder 2"/>
          <p:cNvSpPr>
            <a:spLocks noGrp="1"/>
          </p:cNvSpPr>
          <p:nvPr>
            <p:ph idx="1"/>
          </p:nvPr>
        </p:nvSpPr>
        <p:spPr>
          <a:xfrm>
            <a:off x="838200" y="1478280"/>
            <a:ext cx="10515600" cy="4698683"/>
          </a:xfrm>
        </p:spPr>
        <p:txBody>
          <a:bodyPr>
            <a:normAutofit/>
          </a:bodyPr>
          <a:lstStyle/>
          <a:p>
            <a:r>
              <a:rPr lang="en-GB" sz="3600" dirty="0"/>
              <a:t>The history focuses on factors that predispose the patient to urinary tract stones or that may have precipitated the current episode of renal or ureteral colic</a:t>
            </a:r>
            <a:r>
              <a:rPr lang="en-GB" sz="3600" dirty="0" smtClean="0"/>
              <a:t>.</a:t>
            </a:r>
          </a:p>
          <a:p>
            <a:r>
              <a:rPr lang="en-GB" sz="3600" dirty="0" smtClean="0"/>
              <a:t> </a:t>
            </a:r>
            <a:r>
              <a:rPr lang="en-GB" sz="3600" dirty="0"/>
              <a:t>The patient’s knowledge about renal stones and measures to prevent their occurrence or recurrence is also assessed.</a:t>
            </a:r>
          </a:p>
        </p:txBody>
      </p:sp>
    </p:spTree>
    <p:extLst>
      <p:ext uri="{BB962C8B-B14F-4D97-AF65-F5344CB8AC3E}">
        <p14:creationId xmlns:p14="http://schemas.microsoft.com/office/powerpoint/2010/main" val="25090649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GB" dirty="0">
                <a:effectLst>
                  <a:outerShdw blurRad="38100" dist="38100" dir="2700000" algn="tl">
                    <a:srgbClr val="000000">
                      <a:alpha val="43137"/>
                    </a:srgbClr>
                  </a:outerShdw>
                </a:effectLst>
              </a:rPr>
              <a:t>Diagnosis Nursing Diagnoses Based on the assessment data</a:t>
            </a:r>
          </a:p>
        </p:txBody>
      </p:sp>
      <p:sp>
        <p:nvSpPr>
          <p:cNvPr id="3" name="Content Placeholder 2"/>
          <p:cNvSpPr>
            <a:spLocks noGrp="1"/>
          </p:cNvSpPr>
          <p:nvPr>
            <p:ph idx="1"/>
          </p:nvPr>
        </p:nvSpPr>
        <p:spPr>
          <a:xfrm>
            <a:off x="838200" y="1219200"/>
            <a:ext cx="10515600" cy="4957763"/>
          </a:xfrm>
        </p:spPr>
        <p:txBody>
          <a:bodyPr>
            <a:normAutofit/>
          </a:bodyPr>
          <a:lstStyle/>
          <a:p>
            <a:r>
              <a:rPr lang="en-GB" sz="3600" dirty="0"/>
              <a:t>T</a:t>
            </a:r>
            <a:r>
              <a:rPr lang="en-GB" sz="3600" dirty="0" smtClean="0"/>
              <a:t>he </a:t>
            </a:r>
            <a:r>
              <a:rPr lang="en-GB" sz="3600" dirty="0"/>
              <a:t>nursing diagnoses in the patient with renal stones may include the following: </a:t>
            </a:r>
            <a:endParaRPr lang="en-GB" sz="3600" dirty="0" smtClean="0"/>
          </a:p>
          <a:p>
            <a:pPr marL="0" indent="0">
              <a:buNone/>
            </a:pPr>
            <a:r>
              <a:rPr lang="en-GB" sz="3600" dirty="0" smtClean="0"/>
              <a:t>• </a:t>
            </a:r>
            <a:r>
              <a:rPr lang="en-GB" sz="3600" dirty="0"/>
              <a:t>Acute pain related to inflammation, obstruction, and abrasion of the urinary tract </a:t>
            </a:r>
            <a:endParaRPr lang="en-GB" sz="3600" dirty="0" smtClean="0"/>
          </a:p>
          <a:p>
            <a:pPr marL="0" indent="0">
              <a:buNone/>
            </a:pPr>
            <a:r>
              <a:rPr lang="en-GB" sz="3600" dirty="0" smtClean="0"/>
              <a:t>• </a:t>
            </a:r>
            <a:r>
              <a:rPr lang="en-GB" sz="3600" dirty="0"/>
              <a:t>Deficient knowledge regarding prevention of </a:t>
            </a:r>
            <a:r>
              <a:rPr lang="en-GB" sz="3600" dirty="0" smtClean="0"/>
              <a:t>recurrence </a:t>
            </a:r>
            <a:r>
              <a:rPr lang="en-GB" sz="3600" dirty="0"/>
              <a:t>of renal stones </a:t>
            </a:r>
            <a:endParaRPr lang="en-GB" sz="3600" dirty="0" smtClean="0"/>
          </a:p>
        </p:txBody>
      </p:sp>
    </p:spTree>
    <p:extLst>
      <p:ext uri="{BB962C8B-B14F-4D97-AF65-F5344CB8AC3E}">
        <p14:creationId xmlns:p14="http://schemas.microsoft.com/office/powerpoint/2010/main" val="185787950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en-GB" dirty="0" smtClean="0"/>
              <a:t>Cont.</a:t>
            </a:r>
            <a:endParaRPr lang="en-GB" dirty="0"/>
          </a:p>
        </p:txBody>
      </p:sp>
      <p:sp>
        <p:nvSpPr>
          <p:cNvPr id="3" name="Content Placeholder 2"/>
          <p:cNvSpPr>
            <a:spLocks noGrp="1"/>
          </p:cNvSpPr>
          <p:nvPr>
            <p:ph idx="1"/>
          </p:nvPr>
        </p:nvSpPr>
        <p:spPr>
          <a:xfrm>
            <a:off x="838200" y="1463040"/>
            <a:ext cx="10515600" cy="4713923"/>
          </a:xfrm>
        </p:spPr>
        <p:txBody>
          <a:bodyPr>
            <a:normAutofit/>
          </a:bodyPr>
          <a:lstStyle/>
          <a:p>
            <a:r>
              <a:rPr lang="en-GB" sz="3600" dirty="0"/>
              <a:t>Collaborative Problems/Potential Complications Based on assessment data</a:t>
            </a:r>
            <a:r>
              <a:rPr lang="en-GB" sz="3600" dirty="0" smtClean="0"/>
              <a:t>,</a:t>
            </a:r>
          </a:p>
          <a:p>
            <a:r>
              <a:rPr lang="en-GB" sz="3600" dirty="0" smtClean="0"/>
              <a:t> </a:t>
            </a:r>
            <a:r>
              <a:rPr lang="en-GB" sz="3600" dirty="0"/>
              <a:t>potential complications that may develop include the following: </a:t>
            </a:r>
            <a:endParaRPr lang="en-GB" sz="3600" dirty="0" smtClean="0"/>
          </a:p>
          <a:p>
            <a:pPr marL="0" indent="0">
              <a:buNone/>
            </a:pPr>
            <a:r>
              <a:rPr lang="en-GB" sz="3600" dirty="0" smtClean="0"/>
              <a:t>• </a:t>
            </a:r>
            <a:r>
              <a:rPr lang="en-GB" sz="3600" dirty="0"/>
              <a:t>Infection and urosepsis (from UTI and pyelonephritis) </a:t>
            </a:r>
            <a:endParaRPr lang="en-GB" sz="3600" dirty="0" smtClean="0"/>
          </a:p>
          <a:p>
            <a:pPr marL="0" indent="0">
              <a:buNone/>
            </a:pPr>
            <a:r>
              <a:rPr lang="en-GB" sz="3600" dirty="0" smtClean="0"/>
              <a:t>• </a:t>
            </a:r>
            <a:r>
              <a:rPr lang="en-GB" sz="3600" dirty="0"/>
              <a:t>Obstruction of the urinary tract by a stone or </a:t>
            </a:r>
            <a:r>
              <a:rPr lang="en-GB" sz="3600" dirty="0" smtClean="0"/>
              <a:t>oedema </a:t>
            </a:r>
            <a:r>
              <a:rPr lang="en-GB" sz="3600" dirty="0"/>
              <a:t>with subsequent acute renal failure</a:t>
            </a:r>
          </a:p>
          <a:p>
            <a:endParaRPr lang="en-GB" sz="3600" dirty="0"/>
          </a:p>
        </p:txBody>
      </p:sp>
    </p:spTree>
    <p:extLst>
      <p:ext uri="{BB962C8B-B14F-4D97-AF65-F5344CB8AC3E}">
        <p14:creationId xmlns:p14="http://schemas.microsoft.com/office/powerpoint/2010/main" val="248919385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en-GB" dirty="0">
                <a:effectLst>
                  <a:outerShdw blurRad="38100" dist="38100" dir="2700000" algn="tl">
                    <a:srgbClr val="000000">
                      <a:alpha val="43137"/>
                    </a:srgbClr>
                  </a:outerShdw>
                </a:effectLst>
              </a:rPr>
              <a:t>Planning and Goals</a:t>
            </a:r>
          </a:p>
        </p:txBody>
      </p:sp>
      <p:sp>
        <p:nvSpPr>
          <p:cNvPr id="3" name="Content Placeholder 2"/>
          <p:cNvSpPr>
            <a:spLocks noGrp="1"/>
          </p:cNvSpPr>
          <p:nvPr>
            <p:ph idx="1"/>
          </p:nvPr>
        </p:nvSpPr>
        <p:spPr>
          <a:xfrm>
            <a:off x="838200" y="1402080"/>
            <a:ext cx="10515600" cy="4774883"/>
          </a:xfrm>
        </p:spPr>
        <p:txBody>
          <a:bodyPr>
            <a:normAutofit/>
          </a:bodyPr>
          <a:lstStyle/>
          <a:p>
            <a:pPr marL="0" indent="0">
              <a:buNone/>
            </a:pPr>
            <a:r>
              <a:rPr lang="en-GB" sz="3600" dirty="0"/>
              <a:t>The major goals for the patient may include </a:t>
            </a:r>
            <a:endParaRPr lang="en-GB" sz="3600" dirty="0" smtClean="0"/>
          </a:p>
          <a:p>
            <a:r>
              <a:rPr lang="en-GB" sz="3600" dirty="0" smtClean="0"/>
              <a:t>relief </a:t>
            </a:r>
            <a:r>
              <a:rPr lang="en-GB" sz="3600" dirty="0"/>
              <a:t>of pain and discomfort, </a:t>
            </a:r>
            <a:endParaRPr lang="en-GB" sz="3600" dirty="0" smtClean="0"/>
          </a:p>
          <a:p>
            <a:r>
              <a:rPr lang="en-GB" sz="3600" dirty="0" smtClean="0"/>
              <a:t>prevention </a:t>
            </a:r>
            <a:r>
              <a:rPr lang="en-GB" sz="3600" dirty="0"/>
              <a:t>of recurrence of renal </a:t>
            </a:r>
            <a:r>
              <a:rPr lang="en-GB" sz="3600" dirty="0" smtClean="0"/>
              <a:t>stones</a:t>
            </a:r>
          </a:p>
          <a:p>
            <a:r>
              <a:rPr lang="en-GB" sz="3600" dirty="0" smtClean="0"/>
              <a:t>and </a:t>
            </a:r>
            <a:r>
              <a:rPr lang="en-GB" sz="3600" dirty="0"/>
              <a:t>absence of complications</a:t>
            </a:r>
            <a:r>
              <a:rPr lang="en-GB" sz="3600" dirty="0" smtClean="0"/>
              <a:t>.</a:t>
            </a:r>
          </a:p>
          <a:p>
            <a:pPr marL="0" indent="0">
              <a:buNone/>
            </a:pPr>
            <a:endParaRPr lang="en-GB" sz="3600" dirty="0"/>
          </a:p>
        </p:txBody>
      </p:sp>
    </p:spTree>
    <p:extLst>
      <p:ext uri="{BB962C8B-B14F-4D97-AF65-F5344CB8AC3E}">
        <p14:creationId xmlns:p14="http://schemas.microsoft.com/office/powerpoint/2010/main" val="328528968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GB" dirty="0">
                <a:effectLst>
                  <a:outerShdw blurRad="38100" dist="38100" dir="2700000" algn="tl">
                    <a:srgbClr val="000000">
                      <a:alpha val="43137"/>
                    </a:srgbClr>
                  </a:outerShdw>
                </a:effectLst>
              </a:rPr>
              <a:t>Nursing Interventions</a:t>
            </a:r>
          </a:p>
        </p:txBody>
      </p:sp>
      <p:sp>
        <p:nvSpPr>
          <p:cNvPr id="3" name="Content Placeholder 2"/>
          <p:cNvSpPr>
            <a:spLocks noGrp="1"/>
          </p:cNvSpPr>
          <p:nvPr>
            <p:ph idx="1"/>
          </p:nvPr>
        </p:nvSpPr>
        <p:spPr>
          <a:xfrm>
            <a:off x="838200" y="1447800"/>
            <a:ext cx="10515600" cy="4729163"/>
          </a:xfrm>
        </p:spPr>
        <p:txBody>
          <a:bodyPr>
            <a:noAutofit/>
          </a:bodyPr>
          <a:lstStyle/>
          <a:p>
            <a:pPr marL="0" indent="0">
              <a:buNone/>
            </a:pPr>
            <a:r>
              <a:rPr lang="en-GB" sz="3600" dirty="0"/>
              <a:t>Relieving Pain </a:t>
            </a:r>
            <a:endParaRPr lang="en-GB" sz="3600" dirty="0" smtClean="0"/>
          </a:p>
          <a:p>
            <a:r>
              <a:rPr lang="en-GB" sz="3600" dirty="0" smtClean="0"/>
              <a:t>Severe </a:t>
            </a:r>
            <a:r>
              <a:rPr lang="en-GB" sz="3600" dirty="0"/>
              <a:t>acute pain is often the presenting symptom of a </a:t>
            </a:r>
            <a:r>
              <a:rPr lang="en-GB" sz="3600" dirty="0" smtClean="0"/>
              <a:t>patient </a:t>
            </a:r>
            <a:r>
              <a:rPr lang="en-GB" sz="3600" dirty="0"/>
              <a:t>with renal and urinary calculi and requires immediate attention</a:t>
            </a:r>
            <a:r>
              <a:rPr lang="en-GB" sz="3600" dirty="0" smtClean="0"/>
              <a:t>.</a:t>
            </a:r>
          </a:p>
          <a:p>
            <a:r>
              <a:rPr lang="en-GB" sz="3600" dirty="0" smtClean="0"/>
              <a:t> </a:t>
            </a:r>
            <a:r>
              <a:rPr lang="en-GB" sz="3600" dirty="0"/>
              <a:t>Opioid analgesic agents (IV or intramuscular) may be prescribed and administered to provide rapid relief along with an IV NSAID</a:t>
            </a:r>
            <a:r>
              <a:rPr lang="en-GB" sz="3600" dirty="0" smtClean="0"/>
              <a:t>.</a:t>
            </a:r>
          </a:p>
          <a:p>
            <a:r>
              <a:rPr lang="en-GB" sz="3600" dirty="0" smtClean="0"/>
              <a:t> </a:t>
            </a:r>
            <a:r>
              <a:rPr lang="en-GB" sz="3600" dirty="0"/>
              <a:t>The patient is encouraged and assisted to assume a position of </a:t>
            </a:r>
            <a:r>
              <a:rPr lang="en-GB" sz="3600" dirty="0" smtClean="0"/>
              <a:t>comfort</a:t>
            </a:r>
            <a:endParaRPr lang="en-GB" sz="3600" dirty="0"/>
          </a:p>
        </p:txBody>
      </p:sp>
    </p:spTree>
    <p:extLst>
      <p:ext uri="{BB962C8B-B14F-4D97-AF65-F5344CB8AC3E}">
        <p14:creationId xmlns:p14="http://schemas.microsoft.com/office/powerpoint/2010/main" val="18274075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lstStyle/>
          <a:p>
            <a:endParaRPr lang="en-GB" dirty="0"/>
          </a:p>
        </p:txBody>
      </p:sp>
      <p:sp>
        <p:nvSpPr>
          <p:cNvPr id="3" name="Content Placeholder 2"/>
          <p:cNvSpPr>
            <a:spLocks noGrp="1"/>
          </p:cNvSpPr>
          <p:nvPr>
            <p:ph idx="1"/>
          </p:nvPr>
        </p:nvSpPr>
        <p:spPr>
          <a:xfrm>
            <a:off x="838200" y="1463040"/>
            <a:ext cx="10515600" cy="4713923"/>
          </a:xfrm>
        </p:spPr>
        <p:txBody>
          <a:bodyPr/>
          <a:lstStyle/>
          <a:p>
            <a:r>
              <a:rPr lang="en-GB" sz="3600" dirty="0" smtClean="0"/>
              <a:t>If </a:t>
            </a:r>
            <a:r>
              <a:rPr lang="en-GB" sz="3600" dirty="0"/>
              <a:t>activity brings pain relief, the patient is assisted to ambulate. </a:t>
            </a:r>
            <a:endParaRPr lang="en-GB" sz="3600" dirty="0" smtClean="0"/>
          </a:p>
          <a:p>
            <a:r>
              <a:rPr lang="en-GB" sz="3600" dirty="0" smtClean="0"/>
              <a:t>The </a:t>
            </a:r>
            <a:r>
              <a:rPr lang="en-GB" sz="3600" dirty="0"/>
              <a:t>pain level is monitored closely, and an increase in severity is reported promptly to the physician so that relief can be provided and additional treatment </a:t>
            </a:r>
            <a:r>
              <a:rPr lang="en-GB" sz="3600" dirty="0" smtClean="0"/>
              <a:t>initiated</a:t>
            </a:r>
            <a:endParaRPr lang="en-GB" sz="3600" dirty="0"/>
          </a:p>
          <a:p>
            <a:endParaRPr lang="en-GB" dirty="0"/>
          </a:p>
        </p:txBody>
      </p:sp>
    </p:spTree>
    <p:extLst>
      <p:ext uri="{BB962C8B-B14F-4D97-AF65-F5344CB8AC3E}">
        <p14:creationId xmlns:p14="http://schemas.microsoft.com/office/powerpoint/2010/main" val="339260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GB" sz="3600" dirty="0"/>
              <a:t>And microscopic examination to detect </a:t>
            </a:r>
            <a:r>
              <a:rPr lang="en-GB" sz="3600" b="1" dirty="0"/>
              <a:t>Red and White blood cells</a:t>
            </a:r>
            <a:endParaRPr lang="en-GB" sz="3600" dirty="0"/>
          </a:p>
          <a:p>
            <a:r>
              <a:rPr lang="en-GB" sz="3600" dirty="0"/>
              <a:t>Tests can be simply and inexpensively performed at the bedside office and can detect level of variety of substances in the urine</a:t>
            </a:r>
          </a:p>
          <a:p>
            <a:endParaRPr lang="en-GB" sz="3600" dirty="0"/>
          </a:p>
        </p:txBody>
      </p:sp>
    </p:spTree>
    <p:extLst>
      <p:ext uri="{BB962C8B-B14F-4D97-AF65-F5344CB8AC3E}">
        <p14:creationId xmlns:p14="http://schemas.microsoft.com/office/powerpoint/2010/main" val="420514098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normAutofit fontScale="90000"/>
          </a:bodyPr>
          <a:lstStyle/>
          <a:p>
            <a:r>
              <a:rPr lang="en-GB" dirty="0">
                <a:effectLst>
                  <a:outerShdw blurRad="38100" dist="38100" dir="2700000" algn="tl">
                    <a:srgbClr val="000000">
                      <a:alpha val="43137"/>
                    </a:srgbClr>
                  </a:outerShdw>
                </a:effectLst>
              </a:rPr>
              <a:t>Monitoring and Managing Potential Complications</a:t>
            </a:r>
          </a:p>
        </p:txBody>
      </p:sp>
      <p:sp>
        <p:nvSpPr>
          <p:cNvPr id="3" name="Content Placeholder 2"/>
          <p:cNvSpPr>
            <a:spLocks noGrp="1"/>
          </p:cNvSpPr>
          <p:nvPr>
            <p:ph idx="1"/>
          </p:nvPr>
        </p:nvSpPr>
        <p:spPr>
          <a:xfrm>
            <a:off x="838200" y="1295400"/>
            <a:ext cx="10515600" cy="4881563"/>
          </a:xfrm>
        </p:spPr>
        <p:txBody>
          <a:bodyPr>
            <a:noAutofit/>
          </a:bodyPr>
          <a:lstStyle/>
          <a:p>
            <a:r>
              <a:rPr lang="en-GB" sz="3600" dirty="0" smtClean="0"/>
              <a:t>Increased fluid intake is encouraged to prevent dehydration and </a:t>
            </a:r>
            <a:r>
              <a:rPr lang="en-GB" sz="3600" dirty="0"/>
              <a:t>increase hydrostatic pressure within the urinary tract to </a:t>
            </a:r>
            <a:r>
              <a:rPr lang="en-GB" sz="3600" dirty="0" smtClean="0"/>
              <a:t>promote </a:t>
            </a:r>
            <a:r>
              <a:rPr lang="en-GB" sz="3600" dirty="0"/>
              <a:t>passage of the stone. </a:t>
            </a:r>
            <a:endParaRPr lang="en-GB" sz="3600" dirty="0" smtClean="0"/>
          </a:p>
          <a:p>
            <a:r>
              <a:rPr lang="en-GB" sz="3600" dirty="0" smtClean="0"/>
              <a:t>If </a:t>
            </a:r>
            <a:r>
              <a:rPr lang="en-GB" sz="3600" dirty="0"/>
              <a:t>the patient cannot take adequate fluids orally, IV fluids are prescribed. </a:t>
            </a:r>
            <a:endParaRPr lang="en-GB" sz="3600" dirty="0" smtClean="0"/>
          </a:p>
          <a:p>
            <a:r>
              <a:rPr lang="en-GB" sz="3600" dirty="0" smtClean="0"/>
              <a:t>The </a:t>
            </a:r>
            <a:r>
              <a:rPr lang="en-GB" sz="3600" dirty="0"/>
              <a:t>total urine output and patterns of voiding are </a:t>
            </a:r>
            <a:r>
              <a:rPr lang="en-GB" sz="3600" dirty="0" smtClean="0"/>
              <a:t>monitored.</a:t>
            </a:r>
          </a:p>
          <a:p>
            <a:r>
              <a:rPr lang="en-GB" sz="3600" dirty="0" smtClean="0"/>
              <a:t>Ambulation </a:t>
            </a:r>
            <a:r>
              <a:rPr lang="en-GB" sz="3600" dirty="0"/>
              <a:t>is encouraged as a means of moving the stone through the urinary tract.</a:t>
            </a:r>
          </a:p>
        </p:txBody>
      </p:sp>
    </p:spTree>
    <p:extLst>
      <p:ext uri="{BB962C8B-B14F-4D97-AF65-F5344CB8AC3E}">
        <p14:creationId xmlns:p14="http://schemas.microsoft.com/office/powerpoint/2010/main" val="28449394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GB" dirty="0" smtClean="0"/>
              <a:t>Cont.</a:t>
            </a:r>
            <a:endParaRPr lang="en-GB" dirty="0"/>
          </a:p>
        </p:txBody>
      </p:sp>
      <p:sp>
        <p:nvSpPr>
          <p:cNvPr id="3" name="Content Placeholder 2"/>
          <p:cNvSpPr>
            <a:spLocks noGrp="1"/>
          </p:cNvSpPr>
          <p:nvPr>
            <p:ph idx="1"/>
          </p:nvPr>
        </p:nvSpPr>
        <p:spPr>
          <a:xfrm>
            <a:off x="838200" y="1325880"/>
            <a:ext cx="10515600" cy="4851083"/>
          </a:xfrm>
        </p:spPr>
        <p:txBody>
          <a:bodyPr>
            <a:normAutofit/>
          </a:bodyPr>
          <a:lstStyle/>
          <a:p>
            <a:r>
              <a:rPr lang="en-GB" sz="3600" dirty="0"/>
              <a:t>R</a:t>
            </a:r>
            <a:r>
              <a:rPr lang="en-GB" sz="3600" dirty="0" smtClean="0"/>
              <a:t>enal </a:t>
            </a:r>
            <a:r>
              <a:rPr lang="en-GB" sz="3600" dirty="0"/>
              <a:t>stones increase the risk </a:t>
            </a:r>
            <a:r>
              <a:rPr lang="en-GB" sz="3600" dirty="0" smtClean="0"/>
              <a:t>of:</a:t>
            </a:r>
          </a:p>
          <a:p>
            <a:r>
              <a:rPr lang="en-GB" sz="3600" dirty="0" smtClean="0"/>
              <a:t> infection</a:t>
            </a:r>
          </a:p>
          <a:p>
            <a:r>
              <a:rPr lang="en-GB" sz="3600" dirty="0" smtClean="0"/>
              <a:t>Sepsis</a:t>
            </a:r>
          </a:p>
          <a:p>
            <a:r>
              <a:rPr lang="en-GB" sz="3600" dirty="0" smtClean="0"/>
              <a:t>obstruction </a:t>
            </a:r>
            <a:r>
              <a:rPr lang="en-GB" sz="3600" dirty="0"/>
              <a:t>of the urinary </a:t>
            </a:r>
            <a:r>
              <a:rPr lang="en-GB" sz="3600" dirty="0" smtClean="0"/>
              <a:t>tract</a:t>
            </a:r>
          </a:p>
        </p:txBody>
      </p:sp>
    </p:spTree>
    <p:extLst>
      <p:ext uri="{BB962C8B-B14F-4D97-AF65-F5344CB8AC3E}">
        <p14:creationId xmlns:p14="http://schemas.microsoft.com/office/powerpoint/2010/main" val="355514917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355"/>
          </a:xfrm>
        </p:spPr>
        <p:txBody>
          <a:bodyPr/>
          <a:lstStyle/>
          <a:p>
            <a:r>
              <a:rPr lang="en-GB" dirty="0" smtClean="0"/>
              <a:t>Cont.</a:t>
            </a:r>
            <a:endParaRPr lang="en-GB" dirty="0"/>
          </a:p>
        </p:txBody>
      </p:sp>
      <p:sp>
        <p:nvSpPr>
          <p:cNvPr id="3" name="Content Placeholder 2"/>
          <p:cNvSpPr>
            <a:spLocks noGrp="1"/>
          </p:cNvSpPr>
          <p:nvPr>
            <p:ph idx="1"/>
          </p:nvPr>
        </p:nvSpPr>
        <p:spPr>
          <a:xfrm>
            <a:off x="838200" y="1569720"/>
            <a:ext cx="10515600" cy="4607243"/>
          </a:xfrm>
        </p:spPr>
        <p:txBody>
          <a:bodyPr/>
          <a:lstStyle/>
          <a:p>
            <a:pPr marL="0" indent="0">
              <a:buNone/>
            </a:pPr>
            <a:r>
              <a:rPr lang="en-GB" sz="3600" dirty="0"/>
              <a:t>The patient is instructed to </a:t>
            </a:r>
            <a:r>
              <a:rPr lang="en-GB" sz="3600" dirty="0" smtClean="0"/>
              <a:t>report: </a:t>
            </a:r>
          </a:p>
          <a:p>
            <a:r>
              <a:rPr lang="en-GB" sz="3600" dirty="0" smtClean="0"/>
              <a:t>decreased </a:t>
            </a:r>
            <a:r>
              <a:rPr lang="en-GB" sz="3600" dirty="0"/>
              <a:t>urine </a:t>
            </a:r>
            <a:r>
              <a:rPr lang="en-GB" sz="3600" dirty="0" smtClean="0"/>
              <a:t>volume</a:t>
            </a:r>
          </a:p>
          <a:p>
            <a:r>
              <a:rPr lang="en-GB" sz="3600" dirty="0" smtClean="0"/>
              <a:t>bloody </a:t>
            </a:r>
            <a:r>
              <a:rPr lang="en-GB" sz="3600" dirty="0"/>
              <a:t>or cloudy </a:t>
            </a:r>
            <a:r>
              <a:rPr lang="en-GB" sz="3600" dirty="0" smtClean="0"/>
              <a:t>urine</a:t>
            </a:r>
          </a:p>
          <a:p>
            <a:r>
              <a:rPr lang="en-GB" sz="3600" dirty="0" smtClean="0"/>
              <a:t>Fever</a:t>
            </a:r>
          </a:p>
          <a:p>
            <a:r>
              <a:rPr lang="en-GB" sz="3600" dirty="0" smtClean="0"/>
              <a:t>and </a:t>
            </a:r>
            <a:r>
              <a:rPr lang="en-GB" sz="3600" dirty="0"/>
              <a:t>pain</a:t>
            </a:r>
          </a:p>
          <a:p>
            <a:endParaRPr lang="en-GB" dirty="0"/>
          </a:p>
        </p:txBody>
      </p:sp>
    </p:spTree>
    <p:extLst>
      <p:ext uri="{BB962C8B-B14F-4D97-AF65-F5344CB8AC3E}">
        <p14:creationId xmlns:p14="http://schemas.microsoft.com/office/powerpoint/2010/main" val="33181228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GB" dirty="0" smtClean="0"/>
              <a:t>Cont.</a:t>
            </a:r>
            <a:endParaRPr lang="en-GB" dirty="0"/>
          </a:p>
        </p:txBody>
      </p:sp>
      <p:sp>
        <p:nvSpPr>
          <p:cNvPr id="3" name="Content Placeholder 2"/>
          <p:cNvSpPr>
            <a:spLocks noGrp="1"/>
          </p:cNvSpPr>
          <p:nvPr>
            <p:ph idx="1"/>
          </p:nvPr>
        </p:nvSpPr>
        <p:spPr>
          <a:xfrm>
            <a:off x="838200" y="1569720"/>
            <a:ext cx="10515600" cy="4607243"/>
          </a:xfrm>
        </p:spPr>
        <p:txBody>
          <a:bodyPr>
            <a:normAutofit/>
          </a:bodyPr>
          <a:lstStyle/>
          <a:p>
            <a:r>
              <a:rPr lang="en-GB" sz="3600" dirty="0"/>
              <a:t>Patients with calculi require frequent nursing </a:t>
            </a:r>
            <a:r>
              <a:rPr lang="en-GB" sz="3600" dirty="0" smtClean="0"/>
              <a:t>observation </a:t>
            </a:r>
            <a:r>
              <a:rPr lang="en-GB" sz="3600" dirty="0"/>
              <a:t>to detect the spontaneous passage of a stone. </a:t>
            </a:r>
            <a:endParaRPr lang="en-GB" sz="3600" dirty="0" smtClean="0"/>
          </a:p>
          <a:p>
            <a:r>
              <a:rPr lang="en-GB" sz="3600" dirty="0" smtClean="0"/>
              <a:t>The patient </a:t>
            </a:r>
            <a:r>
              <a:rPr lang="en-GB" sz="3600" dirty="0"/>
              <a:t>is instructed to immediately report any sudden </a:t>
            </a:r>
            <a:r>
              <a:rPr lang="en-GB" sz="3600" dirty="0" smtClean="0"/>
              <a:t>increases </a:t>
            </a:r>
            <a:r>
              <a:rPr lang="en-GB" sz="3600" dirty="0"/>
              <a:t>in pain intensity because of the possibility of a stone fragment obstructing a ureter. </a:t>
            </a:r>
            <a:endParaRPr lang="en-GB" sz="3600" dirty="0" smtClean="0"/>
          </a:p>
          <a:p>
            <a:r>
              <a:rPr lang="en-GB" sz="3600" dirty="0" smtClean="0"/>
              <a:t>Vital </a:t>
            </a:r>
            <a:r>
              <a:rPr lang="en-GB" sz="3600" dirty="0"/>
              <a:t>signs, including </a:t>
            </a:r>
            <a:r>
              <a:rPr lang="en-GB" sz="3600" dirty="0" smtClean="0"/>
              <a:t>temperature</a:t>
            </a:r>
            <a:r>
              <a:rPr lang="en-GB" sz="3600" dirty="0"/>
              <a:t>, are monitored closely to detect early signs of </a:t>
            </a:r>
            <a:r>
              <a:rPr lang="en-GB" sz="3600" dirty="0" smtClean="0"/>
              <a:t>infection</a:t>
            </a:r>
            <a:r>
              <a:rPr lang="en-GB" sz="3600" dirty="0"/>
              <a:t>. </a:t>
            </a:r>
          </a:p>
        </p:txBody>
      </p:sp>
    </p:spTree>
    <p:extLst>
      <p:ext uri="{BB962C8B-B14F-4D97-AF65-F5344CB8AC3E}">
        <p14:creationId xmlns:p14="http://schemas.microsoft.com/office/powerpoint/2010/main" val="401729144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GB" dirty="0" smtClean="0"/>
              <a:t>Cont.</a:t>
            </a:r>
            <a:endParaRPr lang="en-GB" dirty="0"/>
          </a:p>
        </p:txBody>
      </p:sp>
      <p:sp>
        <p:nvSpPr>
          <p:cNvPr id="3" name="Content Placeholder 2"/>
          <p:cNvSpPr>
            <a:spLocks noGrp="1"/>
          </p:cNvSpPr>
          <p:nvPr>
            <p:ph idx="1"/>
          </p:nvPr>
        </p:nvSpPr>
        <p:spPr/>
        <p:txBody>
          <a:bodyPr/>
          <a:lstStyle/>
          <a:p>
            <a:r>
              <a:rPr lang="en-GB" sz="3600" dirty="0"/>
              <a:t>UTIs may be associated with renal stones due to an obstruction from the stone or from the stone itself. </a:t>
            </a:r>
            <a:endParaRPr lang="en-GB" sz="3600" dirty="0" smtClean="0"/>
          </a:p>
          <a:p>
            <a:r>
              <a:rPr lang="en-GB" sz="3600" dirty="0" smtClean="0"/>
              <a:t>All </a:t>
            </a:r>
            <a:r>
              <a:rPr lang="en-GB" sz="3600" dirty="0"/>
              <a:t>infections should be treated with the appropriate antibiotic agent before efforts are made to dissolve the stone.</a:t>
            </a:r>
          </a:p>
          <a:p>
            <a:endParaRPr lang="en-GB" dirty="0"/>
          </a:p>
        </p:txBody>
      </p:sp>
    </p:spTree>
    <p:extLst>
      <p:ext uri="{BB962C8B-B14F-4D97-AF65-F5344CB8AC3E}">
        <p14:creationId xmlns:p14="http://schemas.microsoft.com/office/powerpoint/2010/main" val="247264009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5955"/>
          </a:xfrm>
        </p:spPr>
        <p:txBody>
          <a:bodyPr>
            <a:normAutofit fontScale="90000"/>
          </a:bodyPr>
          <a:lstStyle/>
          <a:p>
            <a:r>
              <a:rPr lang="en-GB" dirty="0">
                <a:effectLst>
                  <a:outerShdw blurRad="38100" dist="38100" dir="2700000" algn="tl">
                    <a:srgbClr val="000000">
                      <a:alpha val="43137"/>
                    </a:srgbClr>
                  </a:outerShdw>
                </a:effectLst>
              </a:rPr>
              <a:t>Promoting Home and Community-Based Care</a:t>
            </a:r>
          </a:p>
        </p:txBody>
      </p:sp>
      <p:sp>
        <p:nvSpPr>
          <p:cNvPr id="3" name="Content Placeholder 2"/>
          <p:cNvSpPr>
            <a:spLocks noGrp="1"/>
          </p:cNvSpPr>
          <p:nvPr>
            <p:ph idx="1"/>
          </p:nvPr>
        </p:nvSpPr>
        <p:spPr>
          <a:xfrm>
            <a:off x="838200" y="1021080"/>
            <a:ext cx="10515600" cy="5155883"/>
          </a:xfrm>
        </p:spPr>
        <p:txBody>
          <a:bodyPr>
            <a:noAutofit/>
          </a:bodyPr>
          <a:lstStyle/>
          <a:p>
            <a:r>
              <a:rPr lang="en-GB" sz="3600" dirty="0" smtClean="0"/>
              <a:t>Because </a:t>
            </a:r>
            <a:r>
              <a:rPr lang="en-GB" sz="3600" dirty="0"/>
              <a:t>the risk of </a:t>
            </a:r>
            <a:r>
              <a:rPr lang="en-GB" sz="3600" dirty="0" smtClean="0"/>
              <a:t>recurring </a:t>
            </a:r>
            <a:r>
              <a:rPr lang="en-GB" sz="3600" dirty="0"/>
              <a:t>renal stones is high, the nurse provides education about the causes of kidney stones and recommendations to prevent their </a:t>
            </a:r>
            <a:r>
              <a:rPr lang="en-GB" sz="3600" dirty="0" smtClean="0"/>
              <a:t>recurrence. </a:t>
            </a:r>
          </a:p>
          <a:p>
            <a:r>
              <a:rPr lang="en-GB" sz="3600" dirty="0" smtClean="0"/>
              <a:t>The </a:t>
            </a:r>
            <a:r>
              <a:rPr lang="en-GB" sz="3600" dirty="0"/>
              <a:t>patient is encouraged to follow a regimen to avoid further stone </a:t>
            </a:r>
            <a:r>
              <a:rPr lang="en-GB" sz="3600" dirty="0" smtClean="0"/>
              <a:t>formation</a:t>
            </a:r>
            <a:r>
              <a:rPr lang="en-GB" sz="3600" dirty="0"/>
              <a:t>, including maintaining a high fluid intake because stones form more readily in concentrated urine. </a:t>
            </a:r>
            <a:endParaRPr lang="en-GB" sz="3600" dirty="0" smtClean="0"/>
          </a:p>
        </p:txBody>
      </p:sp>
    </p:spTree>
    <p:extLst>
      <p:ext uri="{BB962C8B-B14F-4D97-AF65-F5344CB8AC3E}">
        <p14:creationId xmlns:p14="http://schemas.microsoft.com/office/powerpoint/2010/main" val="305620540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lstStyle/>
          <a:p>
            <a:endParaRPr lang="en-GB" dirty="0"/>
          </a:p>
        </p:txBody>
      </p:sp>
      <p:sp>
        <p:nvSpPr>
          <p:cNvPr id="3" name="Content Placeholder 2"/>
          <p:cNvSpPr>
            <a:spLocks noGrp="1"/>
          </p:cNvSpPr>
          <p:nvPr>
            <p:ph idx="1"/>
          </p:nvPr>
        </p:nvSpPr>
        <p:spPr>
          <a:xfrm>
            <a:off x="838200" y="1447800"/>
            <a:ext cx="10515600" cy="4729163"/>
          </a:xfrm>
        </p:spPr>
        <p:txBody>
          <a:bodyPr/>
          <a:lstStyle/>
          <a:p>
            <a:r>
              <a:rPr lang="en-GB" sz="3600" dirty="0"/>
              <a:t>A patient who has shown a tendency to form stones should drink enough fluid to excrete greater than 2000 mL (preferably 3000 to 4000 mL) of urine every 24 </a:t>
            </a:r>
            <a:r>
              <a:rPr lang="en-GB" sz="3600" dirty="0" smtClean="0"/>
              <a:t>hours.</a:t>
            </a:r>
          </a:p>
          <a:p>
            <a:r>
              <a:rPr lang="en-GB" sz="3600" dirty="0" smtClean="0"/>
              <a:t>Urine </a:t>
            </a:r>
            <a:r>
              <a:rPr lang="en-GB" sz="3600" dirty="0"/>
              <a:t>cultures may be performed every 1 to 2 months the first year and periodically thereafter. </a:t>
            </a:r>
          </a:p>
          <a:p>
            <a:endParaRPr lang="en-GB" sz="3600" dirty="0" smtClean="0"/>
          </a:p>
          <a:p>
            <a:endParaRPr lang="en-GB" sz="3600" dirty="0"/>
          </a:p>
          <a:p>
            <a:endParaRPr lang="en-GB" dirty="0"/>
          </a:p>
        </p:txBody>
      </p:sp>
    </p:spTree>
    <p:extLst>
      <p:ext uri="{BB962C8B-B14F-4D97-AF65-F5344CB8AC3E}">
        <p14:creationId xmlns:p14="http://schemas.microsoft.com/office/powerpoint/2010/main" val="266755553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GB" dirty="0" smtClean="0"/>
              <a:t>Cont.</a:t>
            </a:r>
            <a:endParaRPr lang="en-GB" dirty="0"/>
          </a:p>
        </p:txBody>
      </p:sp>
      <p:sp>
        <p:nvSpPr>
          <p:cNvPr id="3" name="Content Placeholder 2"/>
          <p:cNvSpPr>
            <a:spLocks noGrp="1"/>
          </p:cNvSpPr>
          <p:nvPr>
            <p:ph idx="1"/>
          </p:nvPr>
        </p:nvSpPr>
        <p:spPr>
          <a:xfrm>
            <a:off x="838200" y="1493520"/>
            <a:ext cx="10515600" cy="4683443"/>
          </a:xfrm>
        </p:spPr>
        <p:txBody>
          <a:bodyPr>
            <a:noAutofit/>
          </a:bodyPr>
          <a:lstStyle/>
          <a:p>
            <a:r>
              <a:rPr lang="en-GB" sz="3600" dirty="0" smtClean="0"/>
              <a:t>Recurrent </a:t>
            </a:r>
            <a:r>
              <a:rPr lang="en-GB" sz="3600" dirty="0"/>
              <a:t>UTI is treated vigorously. </a:t>
            </a:r>
            <a:endParaRPr lang="en-GB" sz="3600" dirty="0" smtClean="0"/>
          </a:p>
          <a:p>
            <a:r>
              <a:rPr lang="en-GB" sz="3600" dirty="0" smtClean="0"/>
              <a:t>Because </a:t>
            </a:r>
            <a:r>
              <a:rPr lang="en-GB" sz="3600" dirty="0"/>
              <a:t>prolonged immobilization slows renal drainage and alters calcium metabolism, increased mobility is encouraged whenever possible. </a:t>
            </a:r>
            <a:endParaRPr lang="en-GB" sz="3600" dirty="0" smtClean="0"/>
          </a:p>
          <a:p>
            <a:r>
              <a:rPr lang="en-GB" sz="3600" dirty="0" smtClean="0"/>
              <a:t>In </a:t>
            </a:r>
            <a:r>
              <a:rPr lang="en-GB" sz="3600" dirty="0"/>
              <a:t>addition, excessive ingestion of vitamins (especially vitamin D) and minerals is discouraged.</a:t>
            </a:r>
          </a:p>
          <a:p>
            <a:endParaRPr lang="en-GB" sz="3600" dirty="0"/>
          </a:p>
        </p:txBody>
      </p:sp>
    </p:spTree>
    <p:extLst>
      <p:ext uri="{BB962C8B-B14F-4D97-AF65-F5344CB8AC3E}">
        <p14:creationId xmlns:p14="http://schemas.microsoft.com/office/powerpoint/2010/main" val="90679093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GB" dirty="0">
                <a:effectLst>
                  <a:outerShdw blurRad="38100" dist="38100" dir="2700000" algn="tl">
                    <a:srgbClr val="000000">
                      <a:alpha val="43137"/>
                    </a:srgbClr>
                  </a:outerShdw>
                </a:effectLst>
              </a:rPr>
              <a:t>Evaluation</a:t>
            </a:r>
          </a:p>
        </p:txBody>
      </p:sp>
      <p:sp>
        <p:nvSpPr>
          <p:cNvPr id="3" name="Content Placeholder 2"/>
          <p:cNvSpPr>
            <a:spLocks noGrp="1"/>
          </p:cNvSpPr>
          <p:nvPr>
            <p:ph idx="1"/>
          </p:nvPr>
        </p:nvSpPr>
        <p:spPr>
          <a:xfrm>
            <a:off x="838200" y="1143000"/>
            <a:ext cx="10515600" cy="5033963"/>
          </a:xfrm>
        </p:spPr>
        <p:txBody>
          <a:bodyPr>
            <a:noAutofit/>
          </a:bodyPr>
          <a:lstStyle/>
          <a:p>
            <a:pPr marL="0" indent="0">
              <a:buNone/>
            </a:pPr>
            <a:endParaRPr lang="en-GB" sz="3600" dirty="0" smtClean="0">
              <a:effectLst>
                <a:outerShdw blurRad="38100" dist="38100" dir="2700000" algn="tl">
                  <a:srgbClr val="000000">
                    <a:alpha val="43137"/>
                  </a:srgbClr>
                </a:outerShdw>
              </a:effectLst>
            </a:endParaRPr>
          </a:p>
          <a:p>
            <a:pPr marL="0" indent="0">
              <a:buNone/>
            </a:pPr>
            <a:r>
              <a:rPr lang="en-GB" sz="3600" dirty="0" smtClean="0">
                <a:effectLst>
                  <a:outerShdw blurRad="38100" dist="38100" dir="2700000" algn="tl">
                    <a:srgbClr val="000000">
                      <a:alpha val="43137"/>
                    </a:srgbClr>
                  </a:outerShdw>
                </a:effectLst>
              </a:rPr>
              <a:t>Expected </a:t>
            </a:r>
            <a:r>
              <a:rPr lang="en-GB" sz="3600" dirty="0">
                <a:effectLst>
                  <a:outerShdw blurRad="38100" dist="38100" dir="2700000" algn="tl">
                    <a:srgbClr val="000000">
                      <a:alpha val="43137"/>
                    </a:srgbClr>
                  </a:outerShdw>
                </a:effectLst>
              </a:rPr>
              <a:t>Patient </a:t>
            </a:r>
            <a:r>
              <a:rPr lang="en-GB" sz="3600" dirty="0" smtClean="0">
                <a:effectLst>
                  <a:outerShdw blurRad="38100" dist="38100" dir="2700000" algn="tl">
                    <a:srgbClr val="000000">
                      <a:alpha val="43137"/>
                    </a:srgbClr>
                  </a:outerShdw>
                </a:effectLst>
              </a:rPr>
              <a:t>Outcomes</a:t>
            </a:r>
          </a:p>
          <a:p>
            <a:pPr marL="514350" indent="-514350">
              <a:buAutoNum type="arabicPeriod"/>
            </a:pPr>
            <a:r>
              <a:rPr lang="en-GB" sz="3600" dirty="0" smtClean="0"/>
              <a:t>Reports </a:t>
            </a:r>
            <a:r>
              <a:rPr lang="en-GB" sz="3600" dirty="0"/>
              <a:t>relief of pain </a:t>
            </a:r>
            <a:endParaRPr lang="en-GB" sz="3600" dirty="0" smtClean="0"/>
          </a:p>
          <a:p>
            <a:pPr marL="0" indent="0">
              <a:buNone/>
            </a:pPr>
            <a:r>
              <a:rPr lang="en-GB" sz="3600" dirty="0" smtClean="0"/>
              <a:t>2</a:t>
            </a:r>
            <a:r>
              <a:rPr lang="en-GB" sz="3600" dirty="0"/>
              <a:t>. States increased knowledge of health-seeking </a:t>
            </a:r>
            <a:r>
              <a:rPr lang="en-GB" sz="3600" dirty="0" smtClean="0"/>
              <a:t>behaviours </a:t>
            </a:r>
            <a:r>
              <a:rPr lang="en-GB" sz="3600" dirty="0"/>
              <a:t>to prevent recurrence </a:t>
            </a:r>
            <a:endParaRPr lang="en-GB" sz="3600" dirty="0" smtClean="0"/>
          </a:p>
          <a:p>
            <a:pPr marL="514350" indent="-514350">
              <a:buAutoNum type="alphaLcPeriod"/>
            </a:pPr>
            <a:r>
              <a:rPr lang="en-GB" sz="3600" dirty="0" smtClean="0"/>
              <a:t>Consumes </a:t>
            </a:r>
            <a:r>
              <a:rPr lang="en-GB" sz="3600" dirty="0"/>
              <a:t>increased fluid intake (at least eight 8-ounce glasses of fluid per day) </a:t>
            </a:r>
            <a:endParaRPr lang="en-GB" sz="3600" dirty="0" smtClean="0"/>
          </a:p>
        </p:txBody>
      </p:sp>
    </p:spTree>
    <p:extLst>
      <p:ext uri="{BB962C8B-B14F-4D97-AF65-F5344CB8AC3E}">
        <p14:creationId xmlns:p14="http://schemas.microsoft.com/office/powerpoint/2010/main" val="341280563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GB" dirty="0" smtClean="0"/>
              <a:t>Cont.</a:t>
            </a:r>
            <a:endParaRPr lang="en-GB" dirty="0"/>
          </a:p>
        </p:txBody>
      </p:sp>
      <p:sp>
        <p:nvSpPr>
          <p:cNvPr id="3" name="Content Placeholder 2"/>
          <p:cNvSpPr>
            <a:spLocks noGrp="1"/>
          </p:cNvSpPr>
          <p:nvPr>
            <p:ph idx="1"/>
          </p:nvPr>
        </p:nvSpPr>
        <p:spPr/>
        <p:txBody>
          <a:bodyPr/>
          <a:lstStyle/>
          <a:p>
            <a:pPr marL="0" indent="0">
              <a:buNone/>
            </a:pPr>
            <a:r>
              <a:rPr lang="en-GB" sz="3600" dirty="0" smtClean="0"/>
              <a:t>b) </a:t>
            </a:r>
            <a:r>
              <a:rPr lang="en-GB" sz="3600" dirty="0"/>
              <a:t>Participates in appropriate activity </a:t>
            </a:r>
          </a:p>
          <a:p>
            <a:pPr marL="0" indent="0">
              <a:buNone/>
            </a:pPr>
            <a:r>
              <a:rPr lang="en-GB" sz="3600" dirty="0" smtClean="0"/>
              <a:t>c) </a:t>
            </a:r>
            <a:r>
              <a:rPr lang="en-GB" sz="3600" dirty="0"/>
              <a:t>Consumes diet prescribed to reduce dietary factors predisposing to stone formation </a:t>
            </a:r>
          </a:p>
          <a:p>
            <a:pPr marL="0" indent="0">
              <a:buNone/>
            </a:pPr>
            <a:r>
              <a:rPr lang="en-GB" sz="3600" dirty="0" smtClean="0"/>
              <a:t>d) </a:t>
            </a:r>
            <a:r>
              <a:rPr lang="en-GB" sz="3600" dirty="0"/>
              <a:t>Recognizes symptoms (fever, chills, flank pain, </a:t>
            </a:r>
            <a:r>
              <a:rPr lang="en-GB" sz="3600" dirty="0" smtClean="0"/>
              <a:t>haematuria</a:t>
            </a:r>
            <a:r>
              <a:rPr lang="en-GB" sz="3600" dirty="0"/>
              <a:t>) to be reported to health care provider</a:t>
            </a:r>
            <a:endParaRPr lang="en-GB" sz="3600" dirty="0">
              <a:effectLst>
                <a:outerShdw blurRad="38100" dist="38100" dir="2700000" algn="tl">
                  <a:srgbClr val="000000">
                    <a:alpha val="43137"/>
                  </a:srgbClr>
                </a:outerShdw>
              </a:effectLst>
            </a:endParaRPr>
          </a:p>
          <a:p>
            <a:endParaRPr lang="en-GB" dirty="0"/>
          </a:p>
        </p:txBody>
      </p:sp>
    </p:spTree>
    <p:extLst>
      <p:ext uri="{BB962C8B-B14F-4D97-AF65-F5344CB8AC3E}">
        <p14:creationId xmlns:p14="http://schemas.microsoft.com/office/powerpoint/2010/main" val="2494265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01784"/>
            <a:ext cx="10515600" cy="4975179"/>
          </a:xfrm>
        </p:spPr>
        <p:txBody>
          <a:bodyPr/>
          <a:lstStyle/>
          <a:p>
            <a:pPr marL="0" indent="0">
              <a:buNone/>
            </a:pPr>
            <a:r>
              <a:rPr lang="en-GB" sz="3600" dirty="0"/>
              <a:t>A thin strip of plastic (dipstick) impregnated with chemicals that react with substances in the urine and change colour</a:t>
            </a:r>
          </a:p>
          <a:p>
            <a:pPr lvl="0">
              <a:buFont typeface="Wingdings" panose="05000000000000000000" pitchFamily="2" charset="2"/>
              <a:buChar char="Ø"/>
            </a:pPr>
            <a:r>
              <a:rPr lang="en-GB" sz="3600" dirty="0"/>
              <a:t>Protein</a:t>
            </a:r>
          </a:p>
          <a:p>
            <a:pPr marL="0" indent="0">
              <a:buNone/>
            </a:pPr>
            <a:r>
              <a:rPr lang="en-GB" sz="3600" dirty="0"/>
              <a:t>(Proteinuria) is a sign of kidney disease but may occur often strenuous exercise such as marathon running</a:t>
            </a:r>
          </a:p>
          <a:p>
            <a:pPr marL="0" indent="0">
              <a:buNone/>
            </a:pPr>
            <a:endParaRPr lang="en-GB" dirty="0"/>
          </a:p>
        </p:txBody>
      </p:sp>
    </p:spTree>
    <p:extLst>
      <p:ext uri="{BB962C8B-B14F-4D97-AF65-F5344CB8AC3E}">
        <p14:creationId xmlns:p14="http://schemas.microsoft.com/office/powerpoint/2010/main" val="137533101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normAutofit fontScale="90000"/>
          </a:bodyPr>
          <a:lstStyle/>
          <a:p>
            <a:endParaRPr lang="en-GB" dirty="0"/>
          </a:p>
        </p:txBody>
      </p:sp>
      <p:sp>
        <p:nvSpPr>
          <p:cNvPr id="3" name="Content Placeholder 2"/>
          <p:cNvSpPr>
            <a:spLocks noGrp="1"/>
          </p:cNvSpPr>
          <p:nvPr>
            <p:ph idx="1"/>
          </p:nvPr>
        </p:nvSpPr>
        <p:spPr>
          <a:xfrm>
            <a:off x="838200" y="1371600"/>
            <a:ext cx="10515600" cy="4805363"/>
          </a:xfrm>
        </p:spPr>
        <p:txBody>
          <a:bodyPr>
            <a:normAutofit fontScale="92500" lnSpcReduction="20000"/>
          </a:bodyPr>
          <a:lstStyle/>
          <a:p>
            <a:pPr marL="0" indent="0">
              <a:buNone/>
            </a:pPr>
            <a:r>
              <a:rPr lang="en-GB" sz="3600" dirty="0" smtClean="0"/>
              <a:t>e) </a:t>
            </a:r>
            <a:r>
              <a:rPr lang="en-GB" sz="3600" dirty="0"/>
              <a:t>Monitors urinary pH as directed </a:t>
            </a:r>
            <a:endParaRPr lang="en-GB" sz="3600" dirty="0" smtClean="0"/>
          </a:p>
          <a:p>
            <a:pPr marL="0" indent="0">
              <a:buNone/>
            </a:pPr>
            <a:r>
              <a:rPr lang="en-GB" sz="3600" dirty="0" smtClean="0"/>
              <a:t>f)Takes </a:t>
            </a:r>
            <a:r>
              <a:rPr lang="en-GB" sz="3600" dirty="0"/>
              <a:t>prescribed medication as directed to reduce stone formation </a:t>
            </a:r>
            <a:endParaRPr lang="en-GB" sz="3600" dirty="0" smtClean="0"/>
          </a:p>
          <a:p>
            <a:pPr marL="0" indent="0">
              <a:buNone/>
            </a:pPr>
            <a:r>
              <a:rPr lang="en-GB" sz="3600" dirty="0" smtClean="0"/>
              <a:t>3</a:t>
            </a:r>
            <a:r>
              <a:rPr lang="en-GB" sz="3600" dirty="0"/>
              <a:t>. Experiences no complications </a:t>
            </a:r>
            <a:endParaRPr lang="en-GB" sz="3600" dirty="0" smtClean="0"/>
          </a:p>
          <a:p>
            <a:pPr marL="742950" indent="-742950">
              <a:buFont typeface="+mj-lt"/>
              <a:buAutoNum type="alphaLcParenR"/>
            </a:pPr>
            <a:r>
              <a:rPr lang="en-GB" sz="3600" dirty="0" smtClean="0"/>
              <a:t>Reports </a:t>
            </a:r>
            <a:r>
              <a:rPr lang="en-GB" sz="3600" dirty="0"/>
              <a:t>no signs or symptoms of infection or urosepsis </a:t>
            </a:r>
          </a:p>
          <a:p>
            <a:pPr marL="742950" indent="-742950">
              <a:buFont typeface="+mj-lt"/>
              <a:buAutoNum type="alphaLcParenR"/>
            </a:pPr>
            <a:r>
              <a:rPr lang="en-GB" sz="3600" dirty="0" smtClean="0"/>
              <a:t>Voids </a:t>
            </a:r>
            <a:r>
              <a:rPr lang="en-GB" sz="3600" dirty="0"/>
              <a:t>200 to 400 mL per voiding of clear urine without evidence of bleeding </a:t>
            </a:r>
          </a:p>
          <a:p>
            <a:pPr marL="742950" indent="-742950">
              <a:buFont typeface="+mj-lt"/>
              <a:buAutoNum type="alphaLcParenR"/>
            </a:pPr>
            <a:r>
              <a:rPr lang="en-GB" sz="3600" dirty="0" smtClean="0"/>
              <a:t>Experiences </a:t>
            </a:r>
            <a:r>
              <a:rPr lang="en-GB" sz="3600" dirty="0"/>
              <a:t>absence of urgency, frequency, and hesitancy </a:t>
            </a:r>
          </a:p>
          <a:p>
            <a:pPr marL="742950" indent="-742950">
              <a:buFont typeface="+mj-lt"/>
              <a:buAutoNum type="alphaLcParenR"/>
            </a:pPr>
            <a:r>
              <a:rPr lang="en-GB" sz="3600" dirty="0" smtClean="0"/>
              <a:t>Maintains </a:t>
            </a:r>
            <a:r>
              <a:rPr lang="en-GB" sz="3600" dirty="0"/>
              <a:t>normal body temperature</a:t>
            </a:r>
            <a:endParaRPr lang="en-GB" sz="3600" dirty="0">
              <a:effectLst>
                <a:outerShdw blurRad="38100" dist="38100" dir="2700000" algn="tl">
                  <a:srgbClr val="000000">
                    <a:alpha val="43137"/>
                  </a:srgbClr>
                </a:outerShdw>
              </a:effectLst>
            </a:endParaRPr>
          </a:p>
          <a:p>
            <a:pPr marL="0" indent="0">
              <a:buNone/>
            </a:pPr>
            <a:endParaRPr lang="en-GB" dirty="0">
              <a:effectLst>
                <a:outerShdw blurRad="38100" dist="38100" dir="2700000" algn="tl">
                  <a:srgbClr val="000000">
                    <a:alpha val="43137"/>
                  </a:srgbClr>
                </a:outerShdw>
              </a:effectLst>
            </a:endParaRPr>
          </a:p>
          <a:p>
            <a:endParaRPr lang="en-GB" dirty="0"/>
          </a:p>
        </p:txBody>
      </p:sp>
    </p:spTree>
    <p:extLst>
      <p:ext uri="{BB962C8B-B14F-4D97-AF65-F5344CB8AC3E}">
        <p14:creationId xmlns:p14="http://schemas.microsoft.com/office/powerpoint/2010/main" val="292080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effectLst>
                  <a:outerShdw blurRad="38100" dist="38100" dir="2700000" algn="tl">
                    <a:srgbClr val="000000">
                      <a:alpha val="43137"/>
                    </a:srgbClr>
                  </a:outerShdw>
                </a:effectLst>
              </a:rPr>
              <a:t>Glucose</a:t>
            </a:r>
            <a:br>
              <a:rPr lang="en-GB" dirty="0">
                <a:effectLst>
                  <a:outerShdw blurRad="38100" dist="38100" dir="2700000" algn="tl">
                    <a:srgbClr val="000000">
                      <a:alpha val="43137"/>
                    </a:srgbClr>
                  </a:outerShdw>
                </a:effectLst>
              </a:rPr>
            </a:br>
            <a:endParaRPr lang="en-GB" dirty="0"/>
          </a:p>
        </p:txBody>
      </p:sp>
      <p:sp>
        <p:nvSpPr>
          <p:cNvPr id="3" name="Content Placeholder 2"/>
          <p:cNvSpPr>
            <a:spLocks noGrp="1"/>
          </p:cNvSpPr>
          <p:nvPr>
            <p:ph idx="1"/>
          </p:nvPr>
        </p:nvSpPr>
        <p:spPr>
          <a:xfrm>
            <a:off x="838200" y="1267097"/>
            <a:ext cx="10515600" cy="4909866"/>
          </a:xfrm>
        </p:spPr>
        <p:txBody>
          <a:bodyPr/>
          <a:lstStyle/>
          <a:p>
            <a:pPr>
              <a:buFont typeface="Wingdings" panose="05000000000000000000" pitchFamily="2" charset="2"/>
              <a:buChar char="Ø"/>
            </a:pPr>
            <a:r>
              <a:rPr lang="en-GB" sz="3600" dirty="0" smtClean="0"/>
              <a:t>(</a:t>
            </a:r>
            <a:r>
              <a:rPr lang="en-GB" sz="3600" dirty="0"/>
              <a:t>Sugar) in the urine (Glycosuria) can be detected by dipstick (very accurate) The most common cause is diabetes. </a:t>
            </a:r>
          </a:p>
          <a:p>
            <a:pPr>
              <a:buFont typeface="Wingdings" panose="05000000000000000000" pitchFamily="2" charset="2"/>
              <a:buChar char="Ø"/>
            </a:pPr>
            <a:r>
              <a:rPr lang="en-GB" sz="3600" dirty="0" smtClean="0"/>
              <a:t>If </a:t>
            </a:r>
            <a:r>
              <a:rPr lang="en-GB" sz="3600" dirty="0"/>
              <a:t>blood glucose is normal but appear in urine- kidney abnormality is probably the problem</a:t>
            </a:r>
          </a:p>
          <a:p>
            <a:pPr marL="0" indent="0">
              <a:buNone/>
            </a:pPr>
            <a:endParaRPr lang="en-GB" sz="3600" dirty="0"/>
          </a:p>
        </p:txBody>
      </p:sp>
    </p:spTree>
    <p:extLst>
      <p:ext uri="{BB962C8B-B14F-4D97-AF65-F5344CB8AC3E}">
        <p14:creationId xmlns:p14="http://schemas.microsoft.com/office/powerpoint/2010/main" val="3829218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effectLst>
                  <a:outerShdw blurRad="38100" dist="38100" dir="2700000" algn="tl">
                    <a:srgbClr val="000000">
                      <a:alpha val="43137"/>
                    </a:srgbClr>
                  </a:outerShdw>
                </a:effectLst>
              </a:rPr>
              <a:t>Ketones</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27909"/>
            <a:ext cx="10515600" cy="4949054"/>
          </a:xfrm>
        </p:spPr>
        <p:txBody>
          <a:bodyPr>
            <a:normAutofit/>
          </a:bodyPr>
          <a:lstStyle/>
          <a:p>
            <a:pPr>
              <a:buFont typeface="Wingdings" panose="05000000000000000000" pitchFamily="2" charset="2"/>
              <a:buChar char="Ø"/>
            </a:pPr>
            <a:r>
              <a:rPr lang="en-GB" sz="3600" dirty="0" smtClean="0"/>
              <a:t>In </a:t>
            </a:r>
            <a:r>
              <a:rPr lang="en-GB" sz="3600" dirty="0"/>
              <a:t>the urine (Ketonuria) Ketones are formed when the body breaks down </a:t>
            </a:r>
            <a:r>
              <a:rPr lang="en-GB" sz="3600" dirty="0" smtClean="0"/>
              <a:t>fat.</a:t>
            </a:r>
          </a:p>
          <a:p>
            <a:pPr>
              <a:buFont typeface="Wingdings" panose="05000000000000000000" pitchFamily="2" charset="2"/>
              <a:buChar char="Ø"/>
            </a:pPr>
            <a:r>
              <a:rPr lang="en-GB" sz="3600" dirty="0" smtClean="0"/>
              <a:t>Starvation</a:t>
            </a:r>
            <a:r>
              <a:rPr lang="en-GB" sz="3600" dirty="0"/>
              <a:t>, uncontrolled diabetes and alcohol intoxication can produce ketones in urine.</a:t>
            </a:r>
          </a:p>
          <a:p>
            <a:pPr marL="0" lvl="0" indent="0">
              <a:buNone/>
            </a:pPr>
            <a:r>
              <a:rPr lang="en-GB" sz="3600" dirty="0">
                <a:effectLst>
                  <a:outerShdw blurRad="38100" dist="38100" dir="2700000" algn="tl">
                    <a:srgbClr val="000000">
                      <a:alpha val="43137"/>
                    </a:srgbClr>
                  </a:outerShdw>
                </a:effectLst>
              </a:rPr>
              <a:t>Nitrates </a:t>
            </a:r>
          </a:p>
          <a:p>
            <a:pPr>
              <a:buFont typeface="Wingdings" panose="05000000000000000000" pitchFamily="2" charset="2"/>
              <a:buChar char="Ø"/>
            </a:pPr>
            <a:r>
              <a:rPr lang="en-GB" sz="3600" dirty="0"/>
              <a:t>In urine (Nitrituria) are also detectable by dipstick. Nitrite levels increase when bacteria are </a:t>
            </a:r>
            <a:r>
              <a:rPr lang="en-GB" sz="3600" dirty="0" smtClean="0"/>
              <a:t>present.</a:t>
            </a:r>
          </a:p>
          <a:p>
            <a:pPr>
              <a:buFont typeface="Wingdings" panose="05000000000000000000" pitchFamily="2" charset="2"/>
              <a:buChar char="Ø"/>
            </a:pPr>
            <a:r>
              <a:rPr lang="en-GB" sz="3600" dirty="0" smtClean="0"/>
              <a:t>This </a:t>
            </a:r>
            <a:r>
              <a:rPr lang="en-GB" sz="3600" dirty="0"/>
              <a:t>test is used to diagnose infection quickly</a:t>
            </a:r>
          </a:p>
          <a:p>
            <a:pPr marL="0" indent="0">
              <a:buNone/>
            </a:pPr>
            <a:endParaRPr lang="en-GB" sz="3600" dirty="0"/>
          </a:p>
        </p:txBody>
      </p:sp>
    </p:spTree>
    <p:extLst>
      <p:ext uri="{BB962C8B-B14F-4D97-AF65-F5344CB8AC3E}">
        <p14:creationId xmlns:p14="http://schemas.microsoft.com/office/powerpoint/2010/main" val="1229745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fontScale="90000"/>
          </a:bodyPr>
          <a:lstStyle/>
          <a:p>
            <a:pPr lvl="0"/>
            <a:r>
              <a:rPr lang="en-GB" dirty="0" smtClean="0">
                <a:effectLst>
                  <a:outerShdw blurRad="38100" dist="38100" dir="2700000" algn="tl">
                    <a:srgbClr val="000000">
                      <a:alpha val="43137"/>
                    </a:srgbClr>
                  </a:outerShdw>
                </a:effectLst>
              </a:rPr>
              <a:t>Leukocyte esterase</a:t>
            </a:r>
            <a:r>
              <a:rPr lang="en-GB" dirty="0" smtClean="0"/>
              <a:t/>
            </a:r>
            <a:br>
              <a:rPr lang="en-GB" dirty="0" smtClean="0"/>
            </a:br>
            <a:endParaRPr lang="en-GB" dirty="0"/>
          </a:p>
        </p:txBody>
      </p:sp>
      <p:sp>
        <p:nvSpPr>
          <p:cNvPr id="3" name="Content Placeholder 2"/>
          <p:cNvSpPr>
            <a:spLocks noGrp="1"/>
          </p:cNvSpPr>
          <p:nvPr>
            <p:ph idx="1"/>
          </p:nvPr>
        </p:nvSpPr>
        <p:spPr>
          <a:xfrm>
            <a:off x="838200" y="1162594"/>
            <a:ext cx="10515600" cy="5014369"/>
          </a:xfrm>
        </p:spPr>
        <p:txBody>
          <a:bodyPr>
            <a:normAutofit/>
          </a:bodyPr>
          <a:lstStyle/>
          <a:p>
            <a:pPr>
              <a:buFont typeface="Wingdings" panose="05000000000000000000" pitchFamily="2" charset="2"/>
              <a:buChar char="Ø"/>
            </a:pPr>
            <a:r>
              <a:rPr lang="en-GB" sz="3600" dirty="0" smtClean="0"/>
              <a:t>An </a:t>
            </a:r>
            <a:r>
              <a:rPr lang="en-GB" sz="3600" dirty="0"/>
              <a:t>enzyme found in certain WBC’s in urine </a:t>
            </a:r>
            <a:endParaRPr lang="en-GB" sz="3600" dirty="0" smtClean="0"/>
          </a:p>
          <a:p>
            <a:pPr>
              <a:buFont typeface="Wingdings" panose="05000000000000000000" pitchFamily="2" charset="2"/>
              <a:buChar char="Ø"/>
            </a:pPr>
            <a:r>
              <a:rPr lang="en-GB" sz="3600" dirty="0" smtClean="0"/>
              <a:t>It </a:t>
            </a:r>
            <a:r>
              <a:rPr lang="en-GB" sz="3600" dirty="0"/>
              <a:t>is a sign of inflammation mostly caused by bacterial infection </a:t>
            </a:r>
            <a:endParaRPr lang="en-GB" sz="3600" dirty="0" smtClean="0"/>
          </a:p>
          <a:p>
            <a:pPr>
              <a:buFont typeface="Wingdings" panose="05000000000000000000" pitchFamily="2" charset="2"/>
              <a:buChar char="Ø"/>
            </a:pPr>
            <a:r>
              <a:rPr lang="en-GB" sz="3600" dirty="0" smtClean="0"/>
              <a:t>False negative </a:t>
            </a:r>
            <a:r>
              <a:rPr lang="en-GB" sz="3600" dirty="0"/>
              <a:t>results – urine concentrated or contains glucose, bile salts, antibiotics rifampicin or vitamin C</a:t>
            </a:r>
          </a:p>
          <a:p>
            <a:endParaRPr lang="en-GB" sz="3600" dirty="0"/>
          </a:p>
        </p:txBody>
      </p:sp>
    </p:spTree>
    <p:extLst>
      <p:ext uri="{BB962C8B-B14F-4D97-AF65-F5344CB8AC3E}">
        <p14:creationId xmlns:p14="http://schemas.microsoft.com/office/powerpoint/2010/main" val="195153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fontScale="90000"/>
          </a:bodyPr>
          <a:lstStyle/>
          <a:p>
            <a:r>
              <a:rPr lang="en-GB" b="1" dirty="0" smtClean="0">
                <a:effectLst>
                  <a:outerShdw blurRad="38100" dist="38100" dir="2700000" algn="tl">
                    <a:srgbClr val="000000">
                      <a:alpha val="43137"/>
                    </a:srgbClr>
                  </a:outerShdw>
                </a:effectLst>
              </a:rPr>
              <a:t/>
            </a:r>
            <a:br>
              <a:rPr lang="en-GB" b="1" dirty="0" smtClean="0">
                <a:effectLst>
                  <a:outerShdw blurRad="38100" dist="38100" dir="2700000" algn="tl">
                    <a:srgbClr val="000000">
                      <a:alpha val="43137"/>
                    </a:srgbClr>
                  </a:outerShdw>
                </a:effectLst>
              </a:rPr>
            </a:br>
            <a:r>
              <a:rPr lang="en-GB" b="1" dirty="0" smtClean="0">
                <a:effectLst>
                  <a:outerShdw blurRad="38100" dist="38100" dir="2700000" algn="tl">
                    <a:srgbClr val="000000">
                      <a:alpha val="43137"/>
                    </a:srgbClr>
                  </a:outerShdw>
                </a:effectLst>
              </a:rPr>
              <a:t>Health history</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600" dirty="0" smtClean="0"/>
              <a:t>Obtaining </a:t>
            </a:r>
            <a:r>
              <a:rPr lang="en-GB" sz="3600" dirty="0"/>
              <a:t>a Urologic health history requires excellent communication skills because many patients are embarrassed or uncomfortable discussing genitourinary function or </a:t>
            </a:r>
            <a:r>
              <a:rPr lang="en-GB" sz="3600" dirty="0" smtClean="0"/>
              <a:t>symptoms.</a:t>
            </a:r>
          </a:p>
          <a:p>
            <a:pPr>
              <a:buFont typeface="Wingdings" panose="05000000000000000000" pitchFamily="2" charset="2"/>
              <a:buChar char="Ø"/>
            </a:pPr>
            <a:r>
              <a:rPr lang="en-GB" sz="3600" dirty="0" smtClean="0"/>
              <a:t> Use </a:t>
            </a:r>
            <a:r>
              <a:rPr lang="en-GB" sz="3600" dirty="0"/>
              <a:t>simple language that a patient understands avoid medical jargons.</a:t>
            </a:r>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189551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Obtaining a clean-catch urine sample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lstStyle/>
          <a:p>
            <a:pPr marL="514350" lvl="0" indent="-514350">
              <a:buAutoNum type="arabicPeriod"/>
            </a:pPr>
            <a:r>
              <a:rPr lang="en-GB" sz="3600" dirty="0" smtClean="0"/>
              <a:t>Head </a:t>
            </a:r>
            <a:r>
              <a:rPr lang="en-GB" sz="3600" dirty="0"/>
              <a:t>of a man’s penis or opening of a woman’s urethra is </a:t>
            </a:r>
            <a:r>
              <a:rPr lang="en-GB" sz="3600" dirty="0" smtClean="0"/>
              <a:t>washed.</a:t>
            </a:r>
          </a:p>
          <a:p>
            <a:pPr marL="514350" lvl="0" indent="-514350">
              <a:buAutoNum type="arabicPeriod"/>
            </a:pPr>
            <a:r>
              <a:rPr lang="en-GB" sz="3600" dirty="0" smtClean="0"/>
              <a:t>First </a:t>
            </a:r>
            <a:r>
              <a:rPr lang="en-GB" sz="3600" dirty="0"/>
              <a:t>few drops of urine are allowed to flow into the </a:t>
            </a:r>
            <a:r>
              <a:rPr lang="en-GB" sz="3600" dirty="0" smtClean="0"/>
              <a:t>toilet </a:t>
            </a:r>
            <a:r>
              <a:rPr lang="en-GB" sz="3600" dirty="0"/>
              <a:t>washing out the </a:t>
            </a:r>
            <a:r>
              <a:rPr lang="en-GB" sz="3600" dirty="0" smtClean="0"/>
              <a:t>urethra</a:t>
            </a:r>
          </a:p>
          <a:p>
            <a:pPr marL="514350" lvl="0" indent="-514350">
              <a:buAutoNum type="arabicPeriod"/>
            </a:pPr>
            <a:r>
              <a:rPr lang="en-GB" sz="3600" dirty="0" smtClean="0"/>
              <a:t>Urination </a:t>
            </a:r>
            <a:r>
              <a:rPr lang="en-GB" sz="3600" dirty="0"/>
              <a:t>is resumed and a sample is collected from the stream into a sterile cup.</a:t>
            </a:r>
          </a:p>
          <a:p>
            <a:pPr marL="0" indent="0">
              <a:buNone/>
            </a:pPr>
            <a:endParaRPr lang="en-GB" dirty="0"/>
          </a:p>
        </p:txBody>
      </p:sp>
    </p:spTree>
    <p:extLst>
      <p:ext uri="{BB962C8B-B14F-4D97-AF65-F5344CB8AC3E}">
        <p14:creationId xmlns:p14="http://schemas.microsoft.com/office/powerpoint/2010/main" val="791195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normAutofit fontScale="90000"/>
          </a:bodyPr>
          <a:lstStyle/>
          <a:p>
            <a:r>
              <a:rPr lang="en-GB" b="1" dirty="0">
                <a:effectLst>
                  <a:outerShdw blurRad="38100" dist="38100" dir="2700000" algn="tl">
                    <a:srgbClr val="000000">
                      <a:alpha val="43137"/>
                    </a:srgbClr>
                  </a:outerShdw>
                </a:effectLst>
              </a:rPr>
              <a:t>Intravenous urography</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93224"/>
            <a:ext cx="10515600" cy="4883739"/>
          </a:xfrm>
        </p:spPr>
        <p:txBody>
          <a:bodyPr>
            <a:normAutofit fontScale="92500" lnSpcReduction="20000"/>
          </a:bodyPr>
          <a:lstStyle/>
          <a:p>
            <a:pPr>
              <a:buFont typeface="Wingdings" panose="05000000000000000000" pitchFamily="2" charset="2"/>
              <a:buChar char="Ø"/>
            </a:pPr>
            <a:r>
              <a:rPr lang="en-GB" sz="3900" dirty="0"/>
              <a:t>Is an X-ray technique used to display the kidneys and lower urinary </a:t>
            </a:r>
            <a:r>
              <a:rPr lang="en-GB" sz="3900" dirty="0" smtClean="0"/>
              <a:t>tract.</a:t>
            </a:r>
          </a:p>
          <a:p>
            <a:pPr>
              <a:buFont typeface="Wingdings" panose="05000000000000000000" pitchFamily="2" charset="2"/>
              <a:buChar char="Ø"/>
            </a:pPr>
            <a:r>
              <a:rPr lang="en-GB" sz="3900" dirty="0" smtClean="0"/>
              <a:t>A </a:t>
            </a:r>
            <a:r>
              <a:rPr lang="en-GB" sz="3900" dirty="0"/>
              <a:t>radiopaque substance (radio contrast) which can be seen on x-rays is given intravenously. It gets concentrated in the kidneys in less than 5 minutes then an x-ray film is taken. </a:t>
            </a:r>
            <a:endParaRPr lang="en-GB" sz="3900" dirty="0" smtClean="0"/>
          </a:p>
          <a:p>
            <a:pPr>
              <a:buFont typeface="Wingdings" panose="05000000000000000000" pitchFamily="2" charset="2"/>
              <a:buChar char="Ø"/>
            </a:pPr>
            <a:r>
              <a:rPr lang="en-GB" sz="3900" dirty="0" smtClean="0"/>
              <a:t>It </a:t>
            </a:r>
            <a:r>
              <a:rPr lang="en-GB" sz="3900" dirty="0"/>
              <a:t>provides a picture of the kidneys and passage of radiopaque substance through the ureter into the urinary </a:t>
            </a:r>
            <a:r>
              <a:rPr lang="en-GB" sz="3900" dirty="0" smtClean="0"/>
              <a:t>bladder.</a:t>
            </a:r>
          </a:p>
          <a:p>
            <a:pPr>
              <a:buFont typeface="Wingdings" panose="05000000000000000000" pitchFamily="2" charset="2"/>
              <a:buChar char="Ø"/>
            </a:pPr>
            <a:r>
              <a:rPr lang="en-GB" sz="3900" dirty="0" smtClean="0"/>
              <a:t>Sudden </a:t>
            </a:r>
            <a:r>
              <a:rPr lang="en-GB" sz="3900" dirty="0"/>
              <a:t>kidney failure occurs as an adverse effect in 1 out of 20 cases.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69653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effectLst>
                  <a:outerShdw blurRad="38100" dist="38100" dir="2700000" algn="tl">
                    <a:srgbClr val="000000">
                      <a:alpha val="43137"/>
                    </a:srgbClr>
                  </a:outerShdw>
                </a:effectLst>
              </a:rPr>
              <a:t>Reasons for adverse effects are unknown- Risk is higher in those who are:</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sz="3600" dirty="0" smtClean="0"/>
              <a:t>Elderly</a:t>
            </a:r>
          </a:p>
          <a:p>
            <a:pPr>
              <a:buFont typeface="Wingdings" panose="05000000000000000000" pitchFamily="2" charset="2"/>
              <a:buChar char="Ø"/>
            </a:pPr>
            <a:r>
              <a:rPr lang="en-GB" sz="3600" dirty="0" smtClean="0"/>
              <a:t>Have </a:t>
            </a:r>
            <a:r>
              <a:rPr lang="en-GB" sz="3600" dirty="0"/>
              <a:t>prior kidney insufficiency </a:t>
            </a:r>
            <a:endParaRPr lang="en-GB" sz="3600" dirty="0" smtClean="0"/>
          </a:p>
          <a:p>
            <a:pPr>
              <a:buFont typeface="Wingdings" panose="05000000000000000000" pitchFamily="2" charset="2"/>
              <a:buChar char="Ø"/>
            </a:pPr>
            <a:r>
              <a:rPr lang="en-GB" sz="3600" dirty="0" smtClean="0"/>
              <a:t>Diabetes Mellitus</a:t>
            </a:r>
          </a:p>
          <a:p>
            <a:pPr>
              <a:buFont typeface="Wingdings" panose="05000000000000000000" pitchFamily="2" charset="2"/>
              <a:buChar char="Ø"/>
            </a:pPr>
            <a:r>
              <a:rPr lang="en-GB" sz="3600" dirty="0" smtClean="0"/>
              <a:t>Dehydration</a:t>
            </a:r>
          </a:p>
          <a:p>
            <a:pPr>
              <a:buFont typeface="Wingdings" panose="05000000000000000000" pitchFamily="2" charset="2"/>
              <a:buChar char="Ø"/>
            </a:pPr>
            <a:r>
              <a:rPr lang="en-GB" sz="3600" dirty="0" smtClean="0"/>
              <a:t>Multiple </a:t>
            </a:r>
            <a:r>
              <a:rPr lang="en-GB" sz="3600" dirty="0"/>
              <a:t>Myeloma</a:t>
            </a:r>
          </a:p>
          <a:p>
            <a:endParaRPr lang="en-GB" dirty="0"/>
          </a:p>
        </p:txBody>
      </p:sp>
    </p:spTree>
    <p:extLst>
      <p:ext uri="{BB962C8B-B14F-4D97-AF65-F5344CB8AC3E}">
        <p14:creationId xmlns:p14="http://schemas.microsoft.com/office/powerpoint/2010/main" val="2614896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Cystography</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71600"/>
            <a:ext cx="10515600" cy="4805363"/>
          </a:xfrm>
        </p:spPr>
        <p:txBody>
          <a:bodyPr>
            <a:noAutofit/>
          </a:bodyPr>
          <a:lstStyle/>
          <a:p>
            <a:pPr marL="0" indent="0">
              <a:buNone/>
            </a:pPr>
            <a:r>
              <a:rPr lang="en-GB" sz="3600" dirty="0" smtClean="0"/>
              <a:t>An </a:t>
            </a:r>
            <a:r>
              <a:rPr lang="en-GB" sz="3600" dirty="0"/>
              <a:t>x-ray image of the bladder is obtained as part of the intravenous urography</a:t>
            </a:r>
          </a:p>
          <a:p>
            <a:r>
              <a:rPr lang="en-GB" sz="3600" dirty="0"/>
              <a:t>Retrograde cystogram is produced when radiopaque substance is introduced through the urethra</a:t>
            </a:r>
          </a:p>
          <a:p>
            <a:r>
              <a:rPr lang="en-GB" sz="3600" dirty="0"/>
              <a:t>It provides more information about Urinary bladder and ureter</a:t>
            </a:r>
          </a:p>
          <a:p>
            <a:r>
              <a:rPr lang="en-GB" sz="3600" dirty="0"/>
              <a:t>X-ray films are taken before, during and after urination.</a:t>
            </a:r>
          </a:p>
          <a:p>
            <a:endParaRPr lang="en-GB" sz="3600" dirty="0"/>
          </a:p>
        </p:txBody>
      </p:sp>
    </p:spTree>
    <p:extLst>
      <p:ext uri="{BB962C8B-B14F-4D97-AF65-F5344CB8AC3E}">
        <p14:creationId xmlns:p14="http://schemas.microsoft.com/office/powerpoint/2010/main" val="1455897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effectLst>
                  <a:outerShdw blurRad="38100" dist="38100" dir="2700000" algn="tl">
                    <a:srgbClr val="000000">
                      <a:alpha val="43137"/>
                    </a:srgbClr>
                  </a:outerShdw>
                </a:effectLst>
              </a:rPr>
              <a:t>Cystoscopy </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r>
              <a:rPr lang="en-GB" dirty="0" smtClean="0"/>
              <a:t> </a:t>
            </a:r>
            <a:r>
              <a:rPr lang="en-GB" dirty="0"/>
              <a:t/>
            </a:r>
            <a:br>
              <a:rPr lang="en-GB" dirty="0"/>
            </a:br>
            <a:endParaRPr lang="en-GB" dirty="0"/>
          </a:p>
        </p:txBody>
      </p:sp>
      <p:sp>
        <p:nvSpPr>
          <p:cNvPr id="3" name="Content Placeholder 2"/>
          <p:cNvSpPr>
            <a:spLocks noGrp="1"/>
          </p:cNvSpPr>
          <p:nvPr>
            <p:ph idx="1"/>
          </p:nvPr>
        </p:nvSpPr>
        <p:spPr>
          <a:xfrm>
            <a:off x="838200" y="1306286"/>
            <a:ext cx="10515600" cy="4870677"/>
          </a:xfrm>
        </p:spPr>
        <p:txBody>
          <a:bodyPr/>
          <a:lstStyle/>
          <a:p>
            <a:pPr marL="0" indent="0">
              <a:buNone/>
            </a:pPr>
            <a:endParaRPr lang="en-GB" dirty="0"/>
          </a:p>
          <a:p>
            <a:pPr>
              <a:buFont typeface="Wingdings" panose="05000000000000000000" pitchFamily="2" charset="2"/>
              <a:buChar char="Ø"/>
            </a:pPr>
            <a:r>
              <a:rPr lang="en-GB" sz="3600" dirty="0"/>
              <a:t>A fibre optic viewing device is threaded up through the urethra to view the </a:t>
            </a:r>
            <a:r>
              <a:rPr lang="en-GB" sz="3600" dirty="0" smtClean="0"/>
              <a:t>bladder</a:t>
            </a:r>
          </a:p>
          <a:p>
            <a:pPr>
              <a:buFont typeface="Wingdings" panose="05000000000000000000" pitchFamily="2" charset="2"/>
              <a:buChar char="Ø"/>
            </a:pPr>
            <a:r>
              <a:rPr lang="en-GB" sz="3600" dirty="0" smtClean="0"/>
              <a:t>Can </a:t>
            </a:r>
            <a:r>
              <a:rPr lang="en-GB" sz="3600" dirty="0"/>
              <a:t>be used to get biopsies or removal of growths or tumours</a:t>
            </a:r>
          </a:p>
          <a:p>
            <a:pPr marL="0" indent="0">
              <a:buNone/>
            </a:pPr>
            <a:endParaRPr lang="en-GB" dirty="0"/>
          </a:p>
        </p:txBody>
      </p:sp>
    </p:spTree>
    <p:extLst>
      <p:ext uri="{BB962C8B-B14F-4D97-AF65-F5344CB8AC3E}">
        <p14:creationId xmlns:p14="http://schemas.microsoft.com/office/powerpoint/2010/main" val="1460626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GB" dirty="0" smtClean="0">
                <a:effectLst>
                  <a:outerShdw blurRad="38100" dist="38100" dir="2700000" algn="tl">
                    <a:srgbClr val="000000">
                      <a:alpha val="43137"/>
                    </a:srgbClr>
                  </a:outerShdw>
                </a:effectLst>
              </a:rPr>
              <a:t>DISORDERS OF THE KIDNEYS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84663"/>
            <a:ext cx="10515600" cy="4792300"/>
          </a:xfrm>
        </p:spPr>
        <p:txBody>
          <a:bodyPr>
            <a:normAutofit/>
          </a:bodyPr>
          <a:lstStyle/>
          <a:p>
            <a:pPr marL="0" indent="0">
              <a:buNone/>
            </a:pPr>
            <a:r>
              <a:rPr lang="en-GB" sz="4200" dirty="0" smtClean="0">
                <a:effectLst>
                  <a:outerShdw blurRad="38100" dist="38100" dir="2700000" algn="tl">
                    <a:srgbClr val="000000">
                      <a:alpha val="43137"/>
                    </a:srgbClr>
                  </a:outerShdw>
                </a:effectLst>
              </a:rPr>
              <a:t>Pyelonephritis</a:t>
            </a:r>
          </a:p>
          <a:p>
            <a:pPr marL="0" indent="0">
              <a:buNone/>
            </a:pPr>
            <a:r>
              <a:rPr lang="en-GB" sz="3600" dirty="0" smtClean="0"/>
              <a:t>Is </a:t>
            </a:r>
            <a:r>
              <a:rPr lang="en-GB" sz="3600" dirty="0"/>
              <a:t>a bacterial infection of the renal pelvis, tubules, and interstitial tissue of one or both kidneys. </a:t>
            </a:r>
          </a:p>
          <a:p>
            <a:pPr marL="0" indent="0">
              <a:buNone/>
            </a:pPr>
            <a:r>
              <a:rPr lang="en-GB" sz="3600" dirty="0" smtClean="0">
                <a:effectLst>
                  <a:outerShdw blurRad="38100" dist="38100" dir="2700000" algn="tl">
                    <a:srgbClr val="000000">
                      <a:alpha val="43137"/>
                    </a:srgbClr>
                  </a:outerShdw>
                </a:effectLst>
              </a:rPr>
              <a:t>Causes</a:t>
            </a:r>
            <a:r>
              <a:rPr lang="en-GB" sz="3600" dirty="0" smtClean="0"/>
              <a:t> </a:t>
            </a:r>
          </a:p>
          <a:p>
            <a:r>
              <a:rPr lang="en-GB" sz="3600" dirty="0"/>
              <a:t>I</a:t>
            </a:r>
            <a:r>
              <a:rPr lang="en-GB" sz="3600" dirty="0" smtClean="0"/>
              <a:t>nvolve </a:t>
            </a:r>
            <a:r>
              <a:rPr lang="en-GB" sz="3600" dirty="0"/>
              <a:t>either the upward spread of bacteria from the </a:t>
            </a:r>
            <a:r>
              <a:rPr lang="en-GB" sz="3600" dirty="0" smtClean="0"/>
              <a:t>bladder </a:t>
            </a:r>
          </a:p>
          <a:p>
            <a:r>
              <a:rPr lang="en-GB" sz="3600" dirty="0"/>
              <a:t>S</a:t>
            </a:r>
            <a:r>
              <a:rPr lang="en-GB" sz="3600" dirty="0" smtClean="0"/>
              <a:t>pread </a:t>
            </a:r>
            <a:r>
              <a:rPr lang="en-GB" sz="3600" dirty="0"/>
              <a:t>from systemic sources reaching the kidney via the bloodstream. </a:t>
            </a:r>
            <a:endParaRPr lang="en-GB" sz="3600" dirty="0" smtClean="0"/>
          </a:p>
        </p:txBody>
      </p:sp>
    </p:spTree>
    <p:extLst>
      <p:ext uri="{BB962C8B-B14F-4D97-AF65-F5344CB8AC3E}">
        <p14:creationId xmlns:p14="http://schemas.microsoft.com/office/powerpoint/2010/main" val="3720615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GB" dirty="0" smtClean="0">
                <a:effectLst>
                  <a:outerShdw blurRad="38100" dist="38100" dir="2700000" algn="tl">
                    <a:srgbClr val="000000">
                      <a:alpha val="43137"/>
                    </a:srgbClr>
                  </a:outerShdw>
                </a:effectLst>
              </a:rPr>
              <a:t>Causes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49977"/>
            <a:ext cx="10515600" cy="4726985"/>
          </a:xfrm>
        </p:spPr>
        <p:txBody>
          <a:bodyPr>
            <a:normAutofit/>
          </a:bodyPr>
          <a:lstStyle/>
          <a:p>
            <a:r>
              <a:rPr lang="en-GB" sz="3600" dirty="0"/>
              <a:t>Pathogenic bacteria from a bladder infection can ascend into the kidney, resulting in pyelonephritis. </a:t>
            </a:r>
            <a:endParaRPr lang="en-GB" sz="3600" dirty="0" smtClean="0"/>
          </a:p>
          <a:p>
            <a:r>
              <a:rPr lang="en-GB" sz="3600" dirty="0" smtClean="0"/>
              <a:t>An </a:t>
            </a:r>
            <a:r>
              <a:rPr lang="en-GB" sz="3600" dirty="0"/>
              <a:t>incompetent ureterovesical valve or obstruction occurring in the urinary tract increases the susceptibility of the kidneys to </a:t>
            </a:r>
            <a:r>
              <a:rPr lang="en-GB" sz="3600" dirty="0" smtClean="0"/>
              <a:t>infection </a:t>
            </a:r>
            <a:r>
              <a:rPr lang="en-GB" sz="3600" dirty="0"/>
              <a:t>because static urine </a:t>
            </a:r>
            <a:r>
              <a:rPr lang="en-GB" sz="3600" dirty="0" smtClean="0"/>
              <a:t>provides a good medium for bacterial growth</a:t>
            </a:r>
            <a:endParaRPr lang="en-GB" sz="3600" dirty="0"/>
          </a:p>
          <a:p>
            <a:endParaRPr lang="en-GB" sz="3600" dirty="0"/>
          </a:p>
        </p:txBody>
      </p:sp>
    </p:spTree>
    <p:extLst>
      <p:ext uri="{BB962C8B-B14F-4D97-AF65-F5344CB8AC3E}">
        <p14:creationId xmlns:p14="http://schemas.microsoft.com/office/powerpoint/2010/main" val="1054816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85455"/>
            <a:ext cx="10515600" cy="4791508"/>
          </a:xfrm>
        </p:spPr>
        <p:txBody>
          <a:bodyPr>
            <a:normAutofit/>
          </a:bodyPr>
          <a:lstStyle/>
          <a:p>
            <a:pPr marL="0" indent="0">
              <a:buNone/>
            </a:pPr>
            <a:r>
              <a:rPr lang="en-GB" sz="3600" dirty="0">
                <a:effectLst>
                  <a:outerShdw blurRad="38100" dist="38100" dir="2700000" algn="tl">
                    <a:srgbClr val="000000">
                      <a:alpha val="43137"/>
                    </a:srgbClr>
                  </a:outerShdw>
                </a:effectLst>
              </a:rPr>
              <a:t>Pyelonephritis may be acute or chronic</a:t>
            </a:r>
            <a:r>
              <a:rPr lang="en-GB" sz="3600" dirty="0"/>
              <a:t>. </a:t>
            </a:r>
            <a:endParaRPr lang="en-GB" sz="3600" dirty="0" smtClean="0"/>
          </a:p>
          <a:p>
            <a:pPr marL="0" indent="0">
              <a:buNone/>
            </a:pPr>
            <a:r>
              <a:rPr lang="en-GB" sz="3600" dirty="0" smtClean="0">
                <a:effectLst>
                  <a:outerShdw blurRad="38100" dist="38100" dir="2700000" algn="tl">
                    <a:srgbClr val="000000">
                      <a:alpha val="43137"/>
                    </a:srgbClr>
                  </a:outerShdw>
                </a:effectLst>
              </a:rPr>
              <a:t>Acute </a:t>
            </a:r>
            <a:r>
              <a:rPr lang="en-GB" sz="3600" dirty="0">
                <a:effectLst>
                  <a:outerShdw blurRad="38100" dist="38100" dir="2700000" algn="tl">
                    <a:srgbClr val="000000">
                      <a:alpha val="43137"/>
                    </a:srgbClr>
                  </a:outerShdw>
                </a:effectLst>
              </a:rPr>
              <a:t>pyelonephritis </a:t>
            </a:r>
            <a:r>
              <a:rPr lang="en-GB" sz="3600" dirty="0" smtClean="0"/>
              <a:t> </a:t>
            </a:r>
          </a:p>
          <a:p>
            <a:r>
              <a:rPr lang="en-GB" sz="3600" dirty="0" smtClean="0"/>
              <a:t>manifested </a:t>
            </a:r>
            <a:r>
              <a:rPr lang="en-GB" sz="3600" dirty="0"/>
              <a:t>by enlarged kidneys with interstitial infiltrations of inflammatory cells. </a:t>
            </a:r>
            <a:endParaRPr lang="en-GB" sz="3600" dirty="0" smtClean="0"/>
          </a:p>
          <a:p>
            <a:r>
              <a:rPr lang="en-GB" sz="3600" dirty="0" smtClean="0"/>
              <a:t>Abscesses </a:t>
            </a:r>
            <a:r>
              <a:rPr lang="en-GB" sz="3600" dirty="0"/>
              <a:t>may be noted on or within the renal capsule and at the </a:t>
            </a:r>
            <a:r>
              <a:rPr lang="en-GB" sz="3600" dirty="0" err="1" smtClean="0"/>
              <a:t>corticomedullary</a:t>
            </a:r>
            <a:r>
              <a:rPr lang="en-GB" sz="3600" dirty="0" smtClean="0"/>
              <a:t> </a:t>
            </a:r>
            <a:r>
              <a:rPr lang="en-GB" sz="3600" dirty="0"/>
              <a:t>junction. </a:t>
            </a:r>
            <a:endParaRPr lang="en-GB" sz="3600" dirty="0" smtClean="0"/>
          </a:p>
          <a:p>
            <a:r>
              <a:rPr lang="en-GB" sz="3600" dirty="0" smtClean="0"/>
              <a:t>Eventually</a:t>
            </a:r>
            <a:r>
              <a:rPr lang="en-GB" sz="3600" dirty="0"/>
              <a:t>, atrophy and destruction of tubules and the glomeruli may result. </a:t>
            </a:r>
          </a:p>
        </p:txBody>
      </p:sp>
    </p:spTree>
    <p:extLst>
      <p:ext uri="{BB962C8B-B14F-4D97-AF65-F5344CB8AC3E}">
        <p14:creationId xmlns:p14="http://schemas.microsoft.com/office/powerpoint/2010/main" val="1418880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68582"/>
            <a:ext cx="10515600" cy="4708381"/>
          </a:xfrm>
        </p:spPr>
        <p:txBody>
          <a:bodyPr/>
          <a:lstStyle/>
          <a:p>
            <a:pPr marL="0" indent="0">
              <a:buNone/>
            </a:pPr>
            <a:r>
              <a:rPr lang="en-GB" sz="3600" dirty="0">
                <a:effectLst>
                  <a:outerShdw blurRad="38100" dist="38100" dir="2700000" algn="tl">
                    <a:srgbClr val="000000">
                      <a:alpha val="43137"/>
                    </a:srgbClr>
                  </a:outerShdw>
                </a:effectLst>
              </a:rPr>
              <a:t>When pyelonephritis becomes </a:t>
            </a:r>
            <a:r>
              <a:rPr lang="en-GB" sz="3600" dirty="0" smtClean="0">
                <a:effectLst>
                  <a:outerShdw blurRad="38100" dist="38100" dir="2700000" algn="tl">
                    <a:srgbClr val="000000">
                      <a:alpha val="43137"/>
                    </a:srgbClr>
                  </a:outerShdw>
                </a:effectLst>
              </a:rPr>
              <a:t>chronic </a:t>
            </a:r>
          </a:p>
          <a:p>
            <a:pPr>
              <a:buFont typeface="Wingdings" panose="05000000000000000000" pitchFamily="2" charset="2"/>
              <a:buChar char="Ø"/>
            </a:pPr>
            <a:r>
              <a:rPr lang="en-GB" sz="3600" dirty="0"/>
              <a:t>T</a:t>
            </a:r>
            <a:r>
              <a:rPr lang="en-GB" sz="3600" dirty="0" smtClean="0"/>
              <a:t>he </a:t>
            </a:r>
            <a:r>
              <a:rPr lang="en-GB" sz="3600" dirty="0"/>
              <a:t>kidneys become </a:t>
            </a:r>
            <a:r>
              <a:rPr lang="en-GB" sz="3600" dirty="0" smtClean="0"/>
              <a:t>scarred</a:t>
            </a:r>
          </a:p>
          <a:p>
            <a:pPr>
              <a:buFont typeface="Wingdings" panose="05000000000000000000" pitchFamily="2" charset="2"/>
              <a:buChar char="Ø"/>
            </a:pPr>
            <a:r>
              <a:rPr lang="en-GB" sz="3600" dirty="0" smtClean="0"/>
              <a:t>Contracted</a:t>
            </a:r>
          </a:p>
          <a:p>
            <a:pPr>
              <a:buFont typeface="Wingdings" panose="05000000000000000000" pitchFamily="2" charset="2"/>
              <a:buChar char="Ø"/>
            </a:pPr>
            <a:r>
              <a:rPr lang="en-GB" sz="3600" dirty="0"/>
              <a:t>N</a:t>
            </a:r>
            <a:r>
              <a:rPr lang="en-GB" sz="3600" dirty="0" smtClean="0"/>
              <a:t>on-functioning</a:t>
            </a:r>
            <a:r>
              <a:rPr lang="en-GB" sz="3600" dirty="0"/>
              <a:t>. </a:t>
            </a:r>
            <a:endParaRPr lang="en-GB" sz="3600" dirty="0" smtClean="0"/>
          </a:p>
          <a:p>
            <a:pPr marL="0" indent="0">
              <a:buNone/>
            </a:pPr>
            <a:r>
              <a:rPr lang="en-GB" sz="3600" dirty="0" smtClean="0"/>
              <a:t>Chronic </a:t>
            </a:r>
            <a:r>
              <a:rPr lang="en-GB" sz="3600" dirty="0"/>
              <a:t>pyelonephritis is a cause of chronic kidney disease that can result in the need for renal replacement therapies such as transplantation or </a:t>
            </a:r>
            <a:r>
              <a:rPr lang="en-GB" sz="3600" dirty="0" smtClean="0"/>
              <a:t>dialysis</a:t>
            </a:r>
            <a:endParaRPr lang="en-GB" sz="3600" dirty="0"/>
          </a:p>
          <a:p>
            <a:pPr marL="0" indent="0">
              <a:buNone/>
            </a:pPr>
            <a:endParaRPr lang="en-GB" dirty="0"/>
          </a:p>
        </p:txBody>
      </p:sp>
    </p:spTree>
    <p:extLst>
      <p:ext uri="{BB962C8B-B14F-4D97-AF65-F5344CB8AC3E}">
        <p14:creationId xmlns:p14="http://schemas.microsoft.com/office/powerpoint/2010/main" val="4294114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a:effectLst>
                  <a:outerShdw blurRad="38100" dist="38100" dir="2700000" algn="tl">
                    <a:srgbClr val="000000">
                      <a:alpha val="43137"/>
                    </a:srgbClr>
                  </a:outerShdw>
                </a:effectLst>
              </a:rPr>
              <a:t>ACUTE PYELONEPHRITIS</a:t>
            </a:r>
          </a:p>
        </p:txBody>
      </p:sp>
      <p:sp>
        <p:nvSpPr>
          <p:cNvPr id="3" name="Content Placeholder 2"/>
          <p:cNvSpPr>
            <a:spLocks noGrp="1"/>
          </p:cNvSpPr>
          <p:nvPr>
            <p:ph idx="1"/>
          </p:nvPr>
        </p:nvSpPr>
        <p:spPr>
          <a:xfrm>
            <a:off x="838200" y="1468582"/>
            <a:ext cx="10515600" cy="4708381"/>
          </a:xfrm>
        </p:spPr>
        <p:txBody>
          <a:bodyPr>
            <a:normAutofit lnSpcReduction="10000"/>
          </a:bodyPr>
          <a:lstStyle/>
          <a:p>
            <a:pPr marL="0" indent="0">
              <a:buNone/>
            </a:pPr>
            <a:r>
              <a:rPr lang="en-GB" sz="3600" dirty="0" smtClean="0">
                <a:effectLst>
                  <a:outerShdw blurRad="38100" dist="38100" dir="2700000" algn="tl">
                    <a:srgbClr val="000000">
                      <a:alpha val="43137"/>
                    </a:srgbClr>
                  </a:outerShdw>
                </a:effectLst>
              </a:rPr>
              <a:t>Clinical Manifestations</a:t>
            </a:r>
          </a:p>
          <a:p>
            <a:r>
              <a:rPr lang="en-GB" sz="3600" dirty="0"/>
              <a:t>I</a:t>
            </a:r>
            <a:r>
              <a:rPr lang="en-GB" sz="3600" dirty="0" smtClean="0"/>
              <a:t>s </a:t>
            </a:r>
            <a:r>
              <a:rPr lang="en-GB" sz="3600" dirty="0"/>
              <a:t>acutely ill with </a:t>
            </a:r>
            <a:r>
              <a:rPr lang="en-GB" sz="3600" dirty="0" smtClean="0"/>
              <a:t>chills</a:t>
            </a:r>
          </a:p>
          <a:p>
            <a:r>
              <a:rPr lang="en-GB" sz="3600" dirty="0" smtClean="0"/>
              <a:t>Fever</a:t>
            </a:r>
          </a:p>
          <a:p>
            <a:r>
              <a:rPr lang="en-GB" sz="3600" dirty="0"/>
              <a:t>L</a:t>
            </a:r>
            <a:r>
              <a:rPr lang="en-GB" sz="3600" dirty="0" smtClean="0"/>
              <a:t>eukocytosis</a:t>
            </a:r>
            <a:r>
              <a:rPr lang="en-GB" sz="3600" dirty="0"/>
              <a:t>, bacteriuria, and pyuria. </a:t>
            </a:r>
            <a:endParaRPr lang="en-GB" sz="3600" dirty="0" smtClean="0"/>
          </a:p>
          <a:p>
            <a:r>
              <a:rPr lang="en-GB" sz="3600" dirty="0" smtClean="0"/>
              <a:t>Low </a:t>
            </a:r>
            <a:r>
              <a:rPr lang="en-GB" sz="3600" dirty="0"/>
              <a:t>back </a:t>
            </a:r>
            <a:r>
              <a:rPr lang="en-GB" sz="3600" dirty="0" smtClean="0"/>
              <a:t>pain</a:t>
            </a:r>
          </a:p>
          <a:p>
            <a:r>
              <a:rPr lang="en-GB" sz="3600" dirty="0" smtClean="0"/>
              <a:t>flank pain </a:t>
            </a:r>
          </a:p>
          <a:p>
            <a:r>
              <a:rPr lang="en-GB" sz="3600" dirty="0"/>
              <a:t>N</a:t>
            </a:r>
            <a:r>
              <a:rPr lang="en-GB" sz="3600" dirty="0" smtClean="0"/>
              <a:t>ausea </a:t>
            </a:r>
            <a:r>
              <a:rPr lang="en-GB" sz="3600" dirty="0"/>
              <a:t>and </a:t>
            </a:r>
            <a:r>
              <a:rPr lang="en-GB" sz="3600" dirty="0" smtClean="0"/>
              <a:t>vomiting</a:t>
            </a:r>
          </a:p>
          <a:p>
            <a:r>
              <a:rPr lang="en-GB" sz="3600" dirty="0" smtClean="0"/>
              <a:t>headache</a:t>
            </a:r>
            <a:r>
              <a:rPr lang="en-GB" sz="3600" dirty="0"/>
              <a:t>, </a:t>
            </a:r>
            <a:endParaRPr lang="en-GB"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496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effectLst>
                  <a:outerShdw blurRad="38100" dist="38100" dir="2700000" algn="tl">
                    <a:srgbClr val="000000">
                      <a:alpha val="43137"/>
                    </a:srgbClr>
                  </a:outerShdw>
                </a:effectLst>
              </a:rPr>
              <a:t>When obtaining health history, the Nurse should enquire about the following;</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3600" dirty="0"/>
              <a:t>The patient’s chief concern or reason for seeking health care, the onset of the problem and its effect on patient’s quality of </a:t>
            </a:r>
            <a:r>
              <a:rPr lang="en-GB" sz="3600" dirty="0" smtClean="0"/>
              <a:t>life</a:t>
            </a:r>
          </a:p>
          <a:p>
            <a:pPr lvl="0">
              <a:buFont typeface="Wingdings" panose="05000000000000000000" pitchFamily="2" charset="2"/>
              <a:buChar char="Ø"/>
            </a:pPr>
            <a:r>
              <a:rPr lang="en-GB" sz="3600" dirty="0" smtClean="0"/>
              <a:t>The </a:t>
            </a:r>
            <a:r>
              <a:rPr lang="en-GB" sz="3600" dirty="0"/>
              <a:t>location, character and duration of pain if present and its relationship to voiding, factors that precipitate pain, and those that relieve it.</a:t>
            </a:r>
          </a:p>
          <a:p>
            <a:pPr marL="0" indent="0">
              <a:buNone/>
            </a:pPr>
            <a:endParaRPr lang="en-GB" sz="3600" dirty="0"/>
          </a:p>
        </p:txBody>
      </p:sp>
    </p:spTree>
    <p:extLst>
      <p:ext uri="{BB962C8B-B14F-4D97-AF65-F5344CB8AC3E}">
        <p14:creationId xmlns:p14="http://schemas.microsoft.com/office/powerpoint/2010/main" val="2420902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smtClean="0">
                <a:effectLst>
                  <a:outerShdw blurRad="38100" dist="38100" dir="2700000" algn="tl">
                    <a:srgbClr val="000000">
                      <a:alpha val="43137"/>
                    </a:srgbClr>
                  </a:outerShdw>
                </a:effectLst>
              </a:rPr>
              <a:t>Cont</a:t>
            </a:r>
            <a:r>
              <a:rPr lang="en-GB" dirty="0" smtClean="0"/>
              <a:t>.</a:t>
            </a:r>
            <a:endParaRPr lang="en-GB" dirty="0"/>
          </a:p>
        </p:txBody>
      </p:sp>
      <p:sp>
        <p:nvSpPr>
          <p:cNvPr id="3" name="Content Placeholder 2"/>
          <p:cNvSpPr>
            <a:spLocks noGrp="1"/>
          </p:cNvSpPr>
          <p:nvPr>
            <p:ph idx="1"/>
          </p:nvPr>
        </p:nvSpPr>
        <p:spPr>
          <a:xfrm>
            <a:off x="838200" y="1468582"/>
            <a:ext cx="10515600" cy="4708381"/>
          </a:xfrm>
        </p:spPr>
        <p:txBody>
          <a:bodyPr>
            <a:normAutofit/>
          </a:bodyPr>
          <a:lstStyle/>
          <a:p>
            <a:r>
              <a:rPr lang="en-GB" sz="3600" dirty="0" smtClean="0"/>
              <a:t>Malaise</a:t>
            </a:r>
          </a:p>
          <a:p>
            <a:r>
              <a:rPr lang="en-GB" sz="3600" dirty="0" smtClean="0"/>
              <a:t>painful </a:t>
            </a:r>
            <a:r>
              <a:rPr lang="en-GB" sz="3600" dirty="0"/>
              <a:t>urination are common findings. </a:t>
            </a:r>
            <a:endParaRPr lang="en-GB" sz="3600" dirty="0" smtClean="0"/>
          </a:p>
          <a:p>
            <a:r>
              <a:rPr lang="en-GB" sz="3600" dirty="0" smtClean="0"/>
              <a:t>Physical </a:t>
            </a:r>
            <a:r>
              <a:rPr lang="en-GB" sz="3600" dirty="0"/>
              <a:t>examination reveals pain and tenderness in the area of the costovertebral </a:t>
            </a:r>
            <a:r>
              <a:rPr lang="en-GB" sz="3600" dirty="0" smtClean="0"/>
              <a:t>angle.</a:t>
            </a:r>
          </a:p>
          <a:p>
            <a:r>
              <a:rPr lang="en-GB" sz="3600" dirty="0"/>
              <a:t>S</a:t>
            </a:r>
            <a:r>
              <a:rPr lang="en-GB" sz="3600" dirty="0" smtClean="0"/>
              <a:t>ymptoms </a:t>
            </a:r>
            <a:r>
              <a:rPr lang="en-GB" sz="3600" dirty="0"/>
              <a:t>of lower urinary tract involvement, such as urgency and frequency, are common</a:t>
            </a:r>
          </a:p>
        </p:txBody>
      </p:sp>
    </p:spTree>
    <p:extLst>
      <p:ext uri="{BB962C8B-B14F-4D97-AF65-F5344CB8AC3E}">
        <p14:creationId xmlns:p14="http://schemas.microsoft.com/office/powerpoint/2010/main" val="2569216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smtClean="0"/>
              <a:t>Costovertebral angle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055" y="1011382"/>
            <a:ext cx="7689272" cy="5527963"/>
          </a:xfrm>
        </p:spPr>
      </p:pic>
    </p:spTree>
    <p:extLst>
      <p:ext uri="{BB962C8B-B14F-4D97-AF65-F5344CB8AC3E}">
        <p14:creationId xmlns:p14="http://schemas.microsoft.com/office/powerpoint/2010/main" val="417590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a:effectLst>
                  <a:outerShdw blurRad="38100" dist="38100" dir="2700000" algn="tl">
                    <a:srgbClr val="000000">
                      <a:alpha val="43137"/>
                    </a:srgbClr>
                  </a:outerShdw>
                </a:effectLst>
              </a:rPr>
              <a:t>Assessment and Diagnostic Findings</a:t>
            </a:r>
          </a:p>
        </p:txBody>
      </p:sp>
      <p:sp>
        <p:nvSpPr>
          <p:cNvPr id="3" name="Content Placeholder 2"/>
          <p:cNvSpPr>
            <a:spLocks noGrp="1"/>
          </p:cNvSpPr>
          <p:nvPr>
            <p:ph idx="1"/>
          </p:nvPr>
        </p:nvSpPr>
        <p:spPr>
          <a:xfrm>
            <a:off x="838200" y="1524000"/>
            <a:ext cx="10515600" cy="4652963"/>
          </a:xfrm>
        </p:spPr>
        <p:txBody>
          <a:bodyPr>
            <a:normAutofit/>
          </a:bodyPr>
          <a:lstStyle/>
          <a:p>
            <a:r>
              <a:rPr lang="en-GB" sz="3600" dirty="0"/>
              <a:t>An ultrasound study or a CT scan may be performed to </a:t>
            </a:r>
            <a:r>
              <a:rPr lang="en-GB" sz="3600" dirty="0" smtClean="0"/>
              <a:t>locate </a:t>
            </a:r>
            <a:r>
              <a:rPr lang="en-GB" sz="3600" dirty="0"/>
              <a:t>any obstruction in the urinary tract. </a:t>
            </a:r>
            <a:endParaRPr lang="en-GB" sz="3600" dirty="0" smtClean="0"/>
          </a:p>
          <a:p>
            <a:r>
              <a:rPr lang="en-GB" sz="3600" dirty="0" smtClean="0"/>
              <a:t>Relief </a:t>
            </a:r>
            <a:r>
              <a:rPr lang="en-GB" sz="3600" dirty="0"/>
              <a:t>of </a:t>
            </a:r>
            <a:r>
              <a:rPr lang="en-GB" sz="3600" dirty="0" smtClean="0"/>
              <a:t>obstruction </a:t>
            </a:r>
            <a:r>
              <a:rPr lang="en-GB" sz="3600" dirty="0"/>
              <a:t>is essential to prevent the complications and eventual kidney damage. </a:t>
            </a:r>
            <a:endParaRPr lang="en-GB" sz="3600" dirty="0" smtClean="0"/>
          </a:p>
          <a:p>
            <a:r>
              <a:rPr lang="en-GB" sz="3600" dirty="0" smtClean="0"/>
              <a:t>An </a:t>
            </a:r>
            <a:r>
              <a:rPr lang="en-GB" sz="3600" dirty="0"/>
              <a:t>IV pyelogram may be indicated with pyelonephritis if functional and structural renal </a:t>
            </a:r>
            <a:r>
              <a:rPr lang="en-GB" sz="3600" dirty="0" smtClean="0"/>
              <a:t>abnormalities </a:t>
            </a:r>
            <a:r>
              <a:rPr lang="en-GB" sz="3600" dirty="0"/>
              <a:t>are </a:t>
            </a:r>
            <a:r>
              <a:rPr lang="en-GB" sz="3600" dirty="0" smtClean="0"/>
              <a:t>suspected.</a:t>
            </a:r>
          </a:p>
        </p:txBody>
      </p:sp>
    </p:spTree>
    <p:extLst>
      <p:ext uri="{BB962C8B-B14F-4D97-AF65-F5344CB8AC3E}">
        <p14:creationId xmlns:p14="http://schemas.microsoft.com/office/powerpoint/2010/main" val="370285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effectLst>
                  <a:outerShdw blurRad="38100" dist="38100" dir="2700000" algn="tl">
                    <a:srgbClr val="000000">
                      <a:alpha val="43137"/>
                    </a:srgbClr>
                  </a:outerShdw>
                </a:effectLst>
              </a:rPr>
              <a:t>Assessment cont</a:t>
            </a:r>
            <a:r>
              <a:rPr lang="en-GB" dirty="0" smtClean="0"/>
              <a:t>.</a:t>
            </a:r>
            <a:endParaRPr lang="en-GB" dirty="0"/>
          </a:p>
        </p:txBody>
      </p:sp>
      <p:sp>
        <p:nvSpPr>
          <p:cNvPr id="3" name="Content Placeholder 2"/>
          <p:cNvSpPr>
            <a:spLocks noGrp="1"/>
          </p:cNvSpPr>
          <p:nvPr>
            <p:ph idx="1"/>
          </p:nvPr>
        </p:nvSpPr>
        <p:spPr>
          <a:xfrm>
            <a:off x="838200" y="1371600"/>
            <a:ext cx="10515600" cy="4805363"/>
          </a:xfrm>
        </p:spPr>
        <p:txBody>
          <a:bodyPr/>
          <a:lstStyle/>
          <a:p>
            <a:r>
              <a:rPr lang="en-GB" sz="3600" dirty="0" smtClean="0"/>
              <a:t>Radionuclide </a:t>
            </a:r>
            <a:r>
              <a:rPr lang="en-GB" sz="3600" dirty="0"/>
              <a:t>imaging with gallium citrate and indium-111 (111In)– </a:t>
            </a:r>
            <a:r>
              <a:rPr lang="en-GB" sz="3600" dirty="0" smtClean="0"/>
              <a:t>labelled </a:t>
            </a:r>
            <a:r>
              <a:rPr lang="en-GB" sz="3600" dirty="0"/>
              <a:t>WBCs may be useful to identify sites of infection that may not be visualized on CT scan or ultrasound. </a:t>
            </a:r>
            <a:endParaRPr lang="en-GB" sz="3600" dirty="0" smtClean="0"/>
          </a:p>
          <a:p>
            <a:r>
              <a:rPr lang="en-GB" sz="3600" dirty="0" smtClean="0"/>
              <a:t>Urine </a:t>
            </a:r>
            <a:r>
              <a:rPr lang="en-GB" sz="3600" dirty="0"/>
              <a:t>culture and sensitivity tests are performed to determine the causative organism so that appropriate antimicrobial agents can be prescribed.</a:t>
            </a:r>
          </a:p>
          <a:p>
            <a:endParaRPr lang="en-GB" dirty="0"/>
          </a:p>
        </p:txBody>
      </p:sp>
    </p:spTree>
    <p:extLst>
      <p:ext uri="{BB962C8B-B14F-4D97-AF65-F5344CB8AC3E}">
        <p14:creationId xmlns:p14="http://schemas.microsoft.com/office/powerpoint/2010/main" val="1014376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a:effectLst>
                  <a:outerShdw blurRad="38100" dist="38100" dir="2700000" algn="tl">
                    <a:srgbClr val="000000">
                      <a:alpha val="43137"/>
                    </a:srgbClr>
                  </a:outerShdw>
                </a:effectLst>
              </a:rPr>
              <a:t>Medical Management</a:t>
            </a:r>
          </a:p>
        </p:txBody>
      </p:sp>
      <p:sp>
        <p:nvSpPr>
          <p:cNvPr id="3" name="Content Placeholder 2"/>
          <p:cNvSpPr>
            <a:spLocks noGrp="1"/>
          </p:cNvSpPr>
          <p:nvPr>
            <p:ph idx="1"/>
          </p:nvPr>
        </p:nvSpPr>
        <p:spPr>
          <a:xfrm>
            <a:off x="838200" y="1330036"/>
            <a:ext cx="10515600" cy="4846927"/>
          </a:xfrm>
        </p:spPr>
        <p:txBody>
          <a:bodyPr>
            <a:normAutofit/>
          </a:bodyPr>
          <a:lstStyle/>
          <a:p>
            <a:pPr marL="0" indent="0">
              <a:buNone/>
            </a:pPr>
            <a:r>
              <a:rPr lang="en-GB" sz="3600" dirty="0"/>
              <a:t>Patients with acute uncomplicated pyelonephritis are most often treated on an outpatient basis if they are not </a:t>
            </a:r>
            <a:r>
              <a:rPr lang="en-GB" sz="3600" dirty="0" smtClean="0"/>
              <a:t>exhibiting:</a:t>
            </a:r>
          </a:p>
          <a:p>
            <a:r>
              <a:rPr lang="en-GB" sz="3600" dirty="0" smtClean="0"/>
              <a:t>Dehydration</a:t>
            </a:r>
          </a:p>
          <a:p>
            <a:r>
              <a:rPr lang="en-GB" sz="3600" dirty="0" smtClean="0"/>
              <a:t>Nausea </a:t>
            </a:r>
            <a:r>
              <a:rPr lang="en-GB" sz="3600" dirty="0"/>
              <a:t>or </a:t>
            </a:r>
            <a:r>
              <a:rPr lang="en-GB" sz="3600" dirty="0" smtClean="0"/>
              <a:t>vomiting</a:t>
            </a:r>
          </a:p>
          <a:p>
            <a:r>
              <a:rPr lang="en-GB" sz="3600" dirty="0"/>
              <a:t>S</a:t>
            </a:r>
            <a:r>
              <a:rPr lang="en-GB" sz="3600" dirty="0" smtClean="0"/>
              <a:t>ymptoms </a:t>
            </a:r>
            <a:r>
              <a:rPr lang="en-GB" sz="3600" dirty="0"/>
              <a:t>of sepsis. </a:t>
            </a:r>
            <a:endParaRPr lang="en-GB" sz="3600" dirty="0" smtClean="0"/>
          </a:p>
          <a:p>
            <a:pPr marL="0" indent="0">
              <a:buNone/>
            </a:pPr>
            <a:r>
              <a:rPr lang="en-GB" sz="3600" dirty="0" smtClean="0"/>
              <a:t>In </a:t>
            </a:r>
            <a:r>
              <a:rPr lang="en-GB" sz="3600" dirty="0"/>
              <a:t>addition, they must be responsible and reliable to ensure that all medications will be taken as prescribed</a:t>
            </a:r>
            <a:r>
              <a:rPr lang="en-GB" sz="3600" dirty="0" smtClean="0"/>
              <a:t>.</a:t>
            </a:r>
            <a:endParaRPr lang="en-GB" sz="3600" dirty="0"/>
          </a:p>
        </p:txBody>
      </p:sp>
    </p:spTree>
    <p:extLst>
      <p:ext uri="{BB962C8B-B14F-4D97-AF65-F5344CB8AC3E}">
        <p14:creationId xmlns:p14="http://schemas.microsoft.com/office/powerpoint/2010/main" val="402880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GB" dirty="0" smtClean="0"/>
              <a:t>Med </a:t>
            </a:r>
            <a:r>
              <a:rPr lang="en-GB" dirty="0" err="1" smtClean="0"/>
              <a:t>mnx</a:t>
            </a:r>
            <a:r>
              <a:rPr lang="en-GB" dirty="0" smtClean="0"/>
              <a:t>. Cont.</a:t>
            </a:r>
            <a:endParaRPr lang="en-GB" dirty="0"/>
          </a:p>
        </p:txBody>
      </p:sp>
      <p:sp>
        <p:nvSpPr>
          <p:cNvPr id="3" name="Content Placeholder 2"/>
          <p:cNvSpPr>
            <a:spLocks noGrp="1"/>
          </p:cNvSpPr>
          <p:nvPr>
            <p:ph idx="1"/>
          </p:nvPr>
        </p:nvSpPr>
        <p:spPr>
          <a:xfrm>
            <a:off x="838200" y="1413164"/>
            <a:ext cx="10515600" cy="4763799"/>
          </a:xfrm>
        </p:spPr>
        <p:txBody>
          <a:bodyPr>
            <a:noAutofit/>
          </a:bodyPr>
          <a:lstStyle/>
          <a:p>
            <a:r>
              <a:rPr lang="en-GB" sz="3600" dirty="0" smtClean="0"/>
              <a:t>Out patients, </a:t>
            </a:r>
            <a:r>
              <a:rPr lang="en-GB" sz="3600" dirty="0"/>
              <a:t>a 2-week course of antibiotics is recommended </a:t>
            </a:r>
            <a:r>
              <a:rPr lang="en-GB" sz="3600" dirty="0" smtClean="0"/>
              <a:t>because </a:t>
            </a:r>
            <a:r>
              <a:rPr lang="en-GB" sz="3600" dirty="0"/>
              <a:t>renal parenchymal disease is more difficult to </a:t>
            </a:r>
            <a:r>
              <a:rPr lang="en-GB" sz="3600" dirty="0" smtClean="0"/>
              <a:t>eradicate </a:t>
            </a:r>
            <a:r>
              <a:rPr lang="en-GB" sz="3600" dirty="0"/>
              <a:t>than mucosal bladder </a:t>
            </a:r>
            <a:r>
              <a:rPr lang="en-GB" sz="3600" dirty="0" smtClean="0"/>
              <a:t>infections.</a:t>
            </a:r>
          </a:p>
          <a:p>
            <a:r>
              <a:rPr lang="en-GB" sz="3600" dirty="0" smtClean="0"/>
              <a:t>Commonly prescribed </a:t>
            </a:r>
            <a:r>
              <a:rPr lang="en-GB" sz="3600" dirty="0"/>
              <a:t>agents </a:t>
            </a:r>
            <a:r>
              <a:rPr lang="en-GB" sz="3600" dirty="0" smtClean="0"/>
              <a:t>include </a:t>
            </a:r>
            <a:r>
              <a:rPr lang="en-GB" sz="3600" dirty="0"/>
              <a:t>same medications prescribed for the treatment of </a:t>
            </a:r>
            <a:r>
              <a:rPr lang="en-GB" sz="3600" dirty="0" smtClean="0"/>
              <a:t>UTIs. </a:t>
            </a:r>
          </a:p>
        </p:txBody>
      </p:sp>
    </p:spTree>
    <p:extLst>
      <p:ext uri="{BB962C8B-B14F-4D97-AF65-F5344CB8AC3E}">
        <p14:creationId xmlns:p14="http://schemas.microsoft.com/office/powerpoint/2010/main" val="463307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lstStyle/>
          <a:p>
            <a:r>
              <a:rPr lang="en-GB" dirty="0" smtClean="0"/>
              <a:t>Cont.</a:t>
            </a:r>
            <a:endParaRPr lang="en-GB" dirty="0"/>
          </a:p>
        </p:txBody>
      </p:sp>
      <p:sp>
        <p:nvSpPr>
          <p:cNvPr id="3" name="Content Placeholder 2"/>
          <p:cNvSpPr>
            <a:spLocks noGrp="1"/>
          </p:cNvSpPr>
          <p:nvPr>
            <p:ph idx="1"/>
          </p:nvPr>
        </p:nvSpPr>
        <p:spPr>
          <a:xfrm>
            <a:off x="838200" y="1454727"/>
            <a:ext cx="10515600" cy="4722236"/>
          </a:xfrm>
        </p:spPr>
        <p:txBody>
          <a:bodyPr/>
          <a:lstStyle/>
          <a:p>
            <a:r>
              <a:rPr lang="en-GB" sz="3600" dirty="0"/>
              <a:t>Pregnant women may be hospitalized for 2 or 3 days of parenteral antibiotic therapy</a:t>
            </a:r>
            <a:r>
              <a:rPr lang="en-GB" sz="3600" dirty="0" smtClean="0"/>
              <a:t>.</a:t>
            </a:r>
          </a:p>
          <a:p>
            <a:pPr marL="0" indent="0">
              <a:buNone/>
            </a:pPr>
            <a:r>
              <a:rPr lang="en-GB" sz="3600" dirty="0" smtClean="0"/>
              <a:t> </a:t>
            </a:r>
            <a:endParaRPr lang="en-GB" sz="3600" dirty="0"/>
          </a:p>
          <a:p>
            <a:r>
              <a:rPr lang="en-GB" sz="3600" dirty="0"/>
              <a:t>Oral antibiotic agents may be prescribed once the patient is afebrile and showing clinical improvement. </a:t>
            </a:r>
          </a:p>
          <a:p>
            <a:endParaRPr lang="en-GB" dirty="0"/>
          </a:p>
        </p:txBody>
      </p:sp>
    </p:spTree>
    <p:extLst>
      <p:ext uri="{BB962C8B-B14F-4D97-AF65-F5344CB8AC3E}">
        <p14:creationId xmlns:p14="http://schemas.microsoft.com/office/powerpoint/2010/main" val="3284180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3600" dirty="0"/>
              <a:t>A possible issue in acute pyelonephritis treatment is a chronic or recurring symptomless infection persisting for months or years</a:t>
            </a:r>
            <a:r>
              <a:rPr lang="en-GB" sz="3600" dirty="0" smtClean="0"/>
              <a:t>.</a:t>
            </a:r>
          </a:p>
          <a:p>
            <a:r>
              <a:rPr lang="en-GB" sz="3600" dirty="0" smtClean="0"/>
              <a:t>After </a:t>
            </a:r>
            <a:r>
              <a:rPr lang="en-GB" sz="3600" dirty="0"/>
              <a:t>the initial antibiotic regimen, the patient may need antibiotic therapy for up to 6 weeks if a relapse occurs. </a:t>
            </a:r>
            <a:endParaRPr lang="en-GB" sz="3600" dirty="0" smtClean="0"/>
          </a:p>
          <a:p>
            <a:endParaRPr lang="en-GB" sz="3600" dirty="0"/>
          </a:p>
        </p:txBody>
      </p:sp>
    </p:spTree>
    <p:extLst>
      <p:ext uri="{BB962C8B-B14F-4D97-AF65-F5344CB8AC3E}">
        <p14:creationId xmlns:p14="http://schemas.microsoft.com/office/powerpoint/2010/main" val="4009691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302327"/>
            <a:ext cx="10515600" cy="4874636"/>
          </a:xfrm>
        </p:spPr>
        <p:txBody>
          <a:bodyPr>
            <a:normAutofit/>
          </a:bodyPr>
          <a:lstStyle/>
          <a:p>
            <a:r>
              <a:rPr lang="en-GB" sz="3600" dirty="0"/>
              <a:t>A follow-up urine culture is obtained 2 weeks after completion of antibiotic therapy to document clearing of the infection. </a:t>
            </a:r>
            <a:endParaRPr lang="en-GB" sz="3600" dirty="0" smtClean="0"/>
          </a:p>
          <a:p>
            <a:r>
              <a:rPr lang="en-GB" sz="3600" dirty="0" smtClean="0"/>
              <a:t>Hydration </a:t>
            </a:r>
            <a:r>
              <a:rPr lang="en-GB" sz="3600" dirty="0"/>
              <a:t>with oral or parenteral fluids is essential in all patients with UTIs when there is adequate kidney </a:t>
            </a:r>
            <a:r>
              <a:rPr lang="en-GB" sz="3600" dirty="0" smtClean="0"/>
              <a:t>function.</a:t>
            </a:r>
          </a:p>
          <a:p>
            <a:r>
              <a:rPr lang="en-GB" sz="3600" dirty="0" smtClean="0"/>
              <a:t>Hydration </a:t>
            </a:r>
            <a:r>
              <a:rPr lang="en-GB" sz="3600" dirty="0"/>
              <a:t>helps facilitate “flushing” of the urinary tract and reduces pain and discomfort.</a:t>
            </a:r>
          </a:p>
          <a:p>
            <a:endParaRPr lang="en-GB" sz="3600" dirty="0"/>
          </a:p>
        </p:txBody>
      </p:sp>
    </p:spTree>
    <p:extLst>
      <p:ext uri="{BB962C8B-B14F-4D97-AF65-F5344CB8AC3E}">
        <p14:creationId xmlns:p14="http://schemas.microsoft.com/office/powerpoint/2010/main" val="2867435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a:effectLst>
                  <a:outerShdw blurRad="38100" dist="38100" dir="2700000" algn="tl">
                    <a:srgbClr val="000000">
                      <a:alpha val="43137"/>
                    </a:srgbClr>
                  </a:outerShdw>
                </a:effectLst>
              </a:rPr>
              <a:t>CHRONIC PYELONEPHRITIS</a:t>
            </a:r>
          </a:p>
        </p:txBody>
      </p:sp>
      <p:sp>
        <p:nvSpPr>
          <p:cNvPr id="3" name="Content Placeholder 2"/>
          <p:cNvSpPr>
            <a:spLocks noGrp="1"/>
          </p:cNvSpPr>
          <p:nvPr>
            <p:ph idx="1"/>
          </p:nvPr>
        </p:nvSpPr>
        <p:spPr>
          <a:xfrm>
            <a:off x="838200" y="1330036"/>
            <a:ext cx="10515600" cy="4846927"/>
          </a:xfrm>
        </p:spPr>
        <p:txBody>
          <a:bodyPr>
            <a:normAutofit/>
          </a:bodyPr>
          <a:lstStyle/>
          <a:p>
            <a:pPr marL="0" indent="0">
              <a:buNone/>
            </a:pPr>
            <a:r>
              <a:rPr lang="en-GB" sz="3600" dirty="0"/>
              <a:t>Repeated bouts of acute pyelonephritis may lead to chronic pyelonephritis</a:t>
            </a:r>
            <a:r>
              <a:rPr lang="en-GB" sz="3600" dirty="0" smtClean="0"/>
              <a:t>.</a:t>
            </a:r>
          </a:p>
          <a:p>
            <a:pPr marL="0" indent="0">
              <a:buNone/>
            </a:pPr>
            <a:r>
              <a:rPr lang="en-GB" sz="3600" dirty="0">
                <a:effectLst>
                  <a:outerShdw blurRad="38100" dist="38100" dir="2700000" algn="tl">
                    <a:srgbClr val="000000">
                      <a:alpha val="43137"/>
                    </a:srgbClr>
                  </a:outerShdw>
                </a:effectLst>
              </a:rPr>
              <a:t>Clinical Manifestations </a:t>
            </a:r>
            <a:endParaRPr lang="en-GB" sz="3600" dirty="0" smtClean="0">
              <a:effectLst>
                <a:outerShdw blurRad="38100" dist="38100" dir="2700000" algn="tl">
                  <a:srgbClr val="000000">
                    <a:alpha val="43137"/>
                  </a:srgbClr>
                </a:outerShdw>
              </a:effectLst>
            </a:endParaRPr>
          </a:p>
          <a:p>
            <a:r>
              <a:rPr lang="en-GB" sz="3600" dirty="0" smtClean="0"/>
              <a:t>The </a:t>
            </a:r>
            <a:r>
              <a:rPr lang="en-GB" sz="3600" dirty="0"/>
              <a:t>patient with chronic pyelonephritis usually has no symptoms of infection unless an acute exacerbation occurs. </a:t>
            </a:r>
            <a:endParaRPr lang="en-GB" sz="3600" dirty="0" smtClean="0"/>
          </a:p>
        </p:txBody>
      </p:sp>
    </p:spTree>
    <p:extLst>
      <p:ext uri="{BB962C8B-B14F-4D97-AF65-F5344CB8AC3E}">
        <p14:creationId xmlns:p14="http://schemas.microsoft.com/office/powerpoint/2010/main" val="12619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031966"/>
            <a:ext cx="10515600" cy="5144997"/>
          </a:xfrm>
        </p:spPr>
        <p:txBody>
          <a:bodyPr>
            <a:normAutofit/>
          </a:bodyPr>
          <a:lstStyle/>
          <a:p>
            <a:pPr lvl="0">
              <a:buFont typeface="Wingdings" panose="05000000000000000000" pitchFamily="2" charset="2"/>
              <a:buChar char="Ø"/>
            </a:pPr>
            <a:r>
              <a:rPr lang="en-GB" sz="3600" dirty="0" smtClean="0"/>
              <a:t>History of urinary tract infections including past treatment or hospitalization for any Urinary tract infection.</a:t>
            </a:r>
          </a:p>
          <a:p>
            <a:pPr lvl="0">
              <a:buFont typeface="Wingdings" panose="05000000000000000000" pitchFamily="2" charset="2"/>
              <a:buChar char="Ø"/>
            </a:pPr>
            <a:r>
              <a:rPr lang="en-GB" sz="3600" dirty="0" smtClean="0"/>
              <a:t>Fever or chills</a:t>
            </a:r>
          </a:p>
          <a:p>
            <a:pPr lvl="0">
              <a:buFont typeface="Wingdings" panose="05000000000000000000" pitchFamily="2" charset="2"/>
              <a:buChar char="Ø"/>
            </a:pPr>
            <a:r>
              <a:rPr lang="en-GB" sz="3600" dirty="0" smtClean="0"/>
              <a:t>Previous </a:t>
            </a:r>
            <a:r>
              <a:rPr lang="en-GB" sz="3600" dirty="0"/>
              <a:t>renal or urinary diagnostic tests or use of indwelling urinary </a:t>
            </a:r>
            <a:r>
              <a:rPr lang="en-GB" sz="3600" dirty="0" smtClean="0"/>
              <a:t>catheters.</a:t>
            </a:r>
          </a:p>
          <a:p>
            <a:pPr lvl="0">
              <a:buFont typeface="Wingdings" panose="05000000000000000000" pitchFamily="2" charset="2"/>
              <a:buChar char="Ø"/>
            </a:pPr>
            <a:r>
              <a:rPr lang="en-GB" sz="3600" dirty="0" smtClean="0"/>
              <a:t>Dysuria </a:t>
            </a:r>
            <a:r>
              <a:rPr lang="en-GB" sz="3600" dirty="0"/>
              <a:t>and when it occurs during voiding (at initiation or termination of </a:t>
            </a:r>
            <a:r>
              <a:rPr lang="en-GB" sz="3600" dirty="0" smtClean="0"/>
              <a:t>voiding)</a:t>
            </a:r>
          </a:p>
          <a:p>
            <a:pPr marL="0" indent="0">
              <a:buNone/>
            </a:pPr>
            <a:endParaRPr lang="en-GB" sz="3600" dirty="0"/>
          </a:p>
        </p:txBody>
      </p:sp>
    </p:spTree>
    <p:extLst>
      <p:ext uri="{BB962C8B-B14F-4D97-AF65-F5344CB8AC3E}">
        <p14:creationId xmlns:p14="http://schemas.microsoft.com/office/powerpoint/2010/main" val="3144036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err="1" smtClean="0"/>
              <a:t>Ssx</a:t>
            </a:r>
            <a:r>
              <a:rPr lang="en-GB" dirty="0" smtClean="0"/>
              <a:t>.</a:t>
            </a:r>
            <a:endParaRPr lang="en-GB" dirty="0"/>
          </a:p>
        </p:txBody>
      </p:sp>
      <p:sp>
        <p:nvSpPr>
          <p:cNvPr id="3" name="Content Placeholder 2"/>
          <p:cNvSpPr>
            <a:spLocks noGrp="1"/>
          </p:cNvSpPr>
          <p:nvPr>
            <p:ph idx="1"/>
          </p:nvPr>
        </p:nvSpPr>
        <p:spPr/>
        <p:txBody>
          <a:bodyPr>
            <a:normAutofit/>
          </a:bodyPr>
          <a:lstStyle/>
          <a:p>
            <a:pPr marL="0" indent="0">
              <a:buNone/>
            </a:pPr>
            <a:r>
              <a:rPr lang="en-GB" sz="3600" dirty="0"/>
              <a:t>Noticeable signs and symptoms may </a:t>
            </a:r>
            <a:r>
              <a:rPr lang="en-GB" sz="3600" dirty="0" smtClean="0"/>
              <a:t>include:</a:t>
            </a:r>
          </a:p>
          <a:p>
            <a:r>
              <a:rPr lang="en-GB" sz="3600" dirty="0" smtClean="0"/>
              <a:t> fatigue</a:t>
            </a:r>
          </a:p>
          <a:p>
            <a:r>
              <a:rPr lang="en-GB" sz="3600" dirty="0" smtClean="0"/>
              <a:t>Headache</a:t>
            </a:r>
          </a:p>
          <a:p>
            <a:r>
              <a:rPr lang="en-GB" sz="3600" dirty="0" smtClean="0"/>
              <a:t>poor appetite</a:t>
            </a:r>
          </a:p>
          <a:p>
            <a:r>
              <a:rPr lang="en-GB" sz="3600" dirty="0" smtClean="0"/>
              <a:t>Polyuria</a:t>
            </a:r>
          </a:p>
          <a:p>
            <a:r>
              <a:rPr lang="en-GB" sz="3600" dirty="0" smtClean="0"/>
              <a:t>excessive </a:t>
            </a:r>
            <a:r>
              <a:rPr lang="en-GB" sz="3600" dirty="0"/>
              <a:t>thirst, and weight </a:t>
            </a:r>
            <a:r>
              <a:rPr lang="en-GB" sz="3600" dirty="0" smtClean="0"/>
              <a:t>loss</a:t>
            </a:r>
            <a:endParaRPr lang="en-GB" sz="3600" dirty="0"/>
          </a:p>
        </p:txBody>
      </p:sp>
    </p:spTree>
    <p:extLst>
      <p:ext uri="{BB962C8B-B14F-4D97-AF65-F5344CB8AC3E}">
        <p14:creationId xmlns:p14="http://schemas.microsoft.com/office/powerpoint/2010/main" val="4262815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427018"/>
            <a:ext cx="10515600" cy="4749945"/>
          </a:xfrm>
        </p:spPr>
        <p:txBody>
          <a:bodyPr/>
          <a:lstStyle/>
          <a:p>
            <a:r>
              <a:rPr lang="en-GB" sz="3600" dirty="0" smtClean="0"/>
              <a:t>Persistent </a:t>
            </a:r>
            <a:r>
              <a:rPr lang="en-GB" sz="3600" dirty="0"/>
              <a:t>and recurring infection may produce progressive scarring of the kidney, resulting in renal </a:t>
            </a:r>
            <a:r>
              <a:rPr lang="en-GB" sz="3600" dirty="0" smtClean="0"/>
              <a:t>failure.</a:t>
            </a:r>
            <a:endParaRPr lang="en-GB" sz="3600" dirty="0"/>
          </a:p>
          <a:p>
            <a:pPr marL="0" indent="0">
              <a:buNone/>
            </a:pPr>
            <a:r>
              <a:rPr lang="en-GB" sz="3600" dirty="0">
                <a:effectLst>
                  <a:outerShdw blurRad="38100" dist="38100" dir="2700000" algn="tl">
                    <a:srgbClr val="000000">
                      <a:alpha val="43137"/>
                    </a:srgbClr>
                  </a:outerShdw>
                </a:effectLst>
              </a:rPr>
              <a:t>Assessment and Diagnostic </a:t>
            </a:r>
            <a:r>
              <a:rPr lang="en-GB" sz="3600" dirty="0" smtClean="0">
                <a:effectLst>
                  <a:outerShdw blurRad="38100" dist="38100" dir="2700000" algn="tl">
                    <a:srgbClr val="000000">
                      <a:alpha val="43137"/>
                    </a:srgbClr>
                  </a:outerShdw>
                </a:effectLst>
              </a:rPr>
              <a:t>Findings</a:t>
            </a:r>
          </a:p>
          <a:p>
            <a:r>
              <a:rPr lang="en-GB" sz="3600" dirty="0" smtClean="0"/>
              <a:t>IV </a:t>
            </a:r>
            <a:r>
              <a:rPr lang="en-GB" sz="3600" dirty="0" err="1" smtClean="0"/>
              <a:t>urogram</a:t>
            </a:r>
            <a:endParaRPr lang="en-GB" sz="3600" dirty="0" smtClean="0"/>
          </a:p>
          <a:p>
            <a:r>
              <a:rPr lang="en-GB" sz="3600" dirty="0" smtClean="0"/>
              <a:t>measurements </a:t>
            </a:r>
            <a:r>
              <a:rPr lang="en-GB" sz="3600" dirty="0"/>
              <a:t>of creatinine </a:t>
            </a:r>
            <a:r>
              <a:rPr lang="en-GB" sz="3600" dirty="0" smtClean="0"/>
              <a:t>clearance</a:t>
            </a:r>
          </a:p>
        </p:txBody>
      </p:sp>
    </p:spTree>
    <p:extLst>
      <p:ext uri="{BB962C8B-B14F-4D97-AF65-F5344CB8AC3E}">
        <p14:creationId xmlns:p14="http://schemas.microsoft.com/office/powerpoint/2010/main" val="3866005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err="1" smtClean="0"/>
              <a:t>Dx</a:t>
            </a:r>
            <a:r>
              <a:rPr lang="en-GB" dirty="0" smtClean="0"/>
              <a:t>. </a:t>
            </a:r>
            <a:r>
              <a:rPr lang="en-GB" dirty="0" err="1" smtClean="0"/>
              <a:t>cont</a:t>
            </a:r>
            <a:endParaRPr lang="en-GB" dirty="0"/>
          </a:p>
        </p:txBody>
      </p:sp>
      <p:sp>
        <p:nvSpPr>
          <p:cNvPr id="3" name="Content Placeholder 2"/>
          <p:cNvSpPr>
            <a:spLocks noGrp="1"/>
          </p:cNvSpPr>
          <p:nvPr>
            <p:ph idx="1"/>
          </p:nvPr>
        </p:nvSpPr>
        <p:spPr>
          <a:xfrm>
            <a:off x="838200" y="1413164"/>
            <a:ext cx="10515600" cy="4763799"/>
          </a:xfrm>
        </p:spPr>
        <p:txBody>
          <a:bodyPr>
            <a:normAutofit/>
          </a:bodyPr>
          <a:lstStyle/>
          <a:p>
            <a:r>
              <a:rPr lang="en-GB" sz="3600" dirty="0" smtClean="0"/>
              <a:t>Blood </a:t>
            </a:r>
            <a:r>
              <a:rPr lang="en-GB" sz="3600" dirty="0"/>
              <a:t>urea </a:t>
            </a:r>
            <a:r>
              <a:rPr lang="en-GB" sz="3600" dirty="0" smtClean="0"/>
              <a:t>nitrogen</a:t>
            </a:r>
          </a:p>
          <a:p>
            <a:r>
              <a:rPr lang="en-GB" sz="3600" dirty="0" smtClean="0"/>
              <a:t>Creatinine </a:t>
            </a:r>
            <a:r>
              <a:rPr lang="en-GB" sz="3600" dirty="0"/>
              <a:t>levels. </a:t>
            </a:r>
            <a:endParaRPr lang="en-GB" sz="3600" dirty="0" smtClean="0"/>
          </a:p>
          <a:p>
            <a:r>
              <a:rPr lang="en-GB" sz="3600" dirty="0" smtClean="0"/>
              <a:t>Bacteria</a:t>
            </a:r>
            <a:r>
              <a:rPr lang="en-GB" sz="3600" dirty="0"/>
              <a:t>, if detected in the urine, are eradicated if possible</a:t>
            </a:r>
            <a:endParaRPr lang="en-GB" sz="3600" dirty="0">
              <a:effectLst>
                <a:outerShdw blurRad="38100" dist="38100" dir="2700000" algn="tl">
                  <a:srgbClr val="000000">
                    <a:alpha val="43137"/>
                  </a:srgbClr>
                </a:outerShdw>
              </a:effectLst>
            </a:endParaRPr>
          </a:p>
          <a:p>
            <a:pPr marL="0" indent="0">
              <a:buNone/>
            </a:pPr>
            <a:endParaRPr lang="en-GB" sz="3600" dirty="0"/>
          </a:p>
        </p:txBody>
      </p:sp>
    </p:spTree>
    <p:extLst>
      <p:ext uri="{BB962C8B-B14F-4D97-AF65-F5344CB8AC3E}">
        <p14:creationId xmlns:p14="http://schemas.microsoft.com/office/powerpoint/2010/main" val="1022583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a:effectLst>
                  <a:outerShdw blurRad="38100" dist="38100" dir="2700000" algn="tl">
                    <a:srgbClr val="000000">
                      <a:alpha val="43137"/>
                    </a:srgbClr>
                  </a:outerShdw>
                </a:effectLst>
              </a:rPr>
              <a:t>Complications</a:t>
            </a:r>
          </a:p>
        </p:txBody>
      </p:sp>
      <p:sp>
        <p:nvSpPr>
          <p:cNvPr id="3" name="Content Placeholder 2"/>
          <p:cNvSpPr>
            <a:spLocks noGrp="1"/>
          </p:cNvSpPr>
          <p:nvPr>
            <p:ph idx="1"/>
          </p:nvPr>
        </p:nvSpPr>
        <p:spPr>
          <a:xfrm>
            <a:off x="838200" y="1371600"/>
            <a:ext cx="10515600" cy="4805363"/>
          </a:xfrm>
        </p:spPr>
        <p:txBody>
          <a:bodyPr>
            <a:normAutofit/>
          </a:bodyPr>
          <a:lstStyle/>
          <a:p>
            <a:r>
              <a:rPr lang="en-GB" sz="3600" dirty="0"/>
              <a:t>I</a:t>
            </a:r>
            <a:r>
              <a:rPr lang="en-GB" sz="3600" dirty="0" smtClean="0"/>
              <a:t>nclude </a:t>
            </a:r>
            <a:r>
              <a:rPr lang="en-GB" sz="3600" dirty="0"/>
              <a:t>end-stage renal disease (from progressive loss of nephrons secondary to chronic inflammation and </a:t>
            </a:r>
            <a:r>
              <a:rPr lang="en-GB" sz="3600" dirty="0" smtClean="0"/>
              <a:t>scarring)</a:t>
            </a:r>
          </a:p>
          <a:p>
            <a:r>
              <a:rPr lang="en-GB" sz="3600" dirty="0" smtClean="0"/>
              <a:t>Hypertension</a:t>
            </a:r>
          </a:p>
          <a:p>
            <a:r>
              <a:rPr lang="en-GB" sz="3600" dirty="0" smtClean="0"/>
              <a:t>formation </a:t>
            </a:r>
            <a:r>
              <a:rPr lang="en-GB" sz="3600" dirty="0"/>
              <a:t>of kidney stones (from chronic infection with urea-splitting organisms)</a:t>
            </a:r>
          </a:p>
        </p:txBody>
      </p:sp>
    </p:spTree>
    <p:extLst>
      <p:ext uri="{BB962C8B-B14F-4D97-AF65-F5344CB8AC3E}">
        <p14:creationId xmlns:p14="http://schemas.microsoft.com/office/powerpoint/2010/main" val="1085993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a:effectLst>
                  <a:outerShdw blurRad="38100" dist="38100" dir="2700000" algn="tl">
                    <a:srgbClr val="000000">
                      <a:alpha val="43137"/>
                    </a:srgbClr>
                  </a:outerShdw>
                </a:effectLst>
              </a:rPr>
              <a:t>Medical Management</a:t>
            </a:r>
          </a:p>
        </p:txBody>
      </p:sp>
      <p:sp>
        <p:nvSpPr>
          <p:cNvPr id="3" name="Content Placeholder 2"/>
          <p:cNvSpPr>
            <a:spLocks noGrp="1"/>
          </p:cNvSpPr>
          <p:nvPr>
            <p:ph idx="1"/>
          </p:nvPr>
        </p:nvSpPr>
        <p:spPr>
          <a:xfrm>
            <a:off x="838200" y="1219200"/>
            <a:ext cx="10515600" cy="4957763"/>
          </a:xfrm>
        </p:spPr>
        <p:txBody>
          <a:bodyPr>
            <a:normAutofit/>
          </a:bodyPr>
          <a:lstStyle/>
          <a:p>
            <a:r>
              <a:rPr lang="en-GB" sz="3600" dirty="0"/>
              <a:t>Long-term use of prophylactic antimicrobial therapy may help limit recurrence of infections and renal scarring. </a:t>
            </a:r>
            <a:endParaRPr lang="en-GB" sz="3600" dirty="0" smtClean="0"/>
          </a:p>
          <a:p>
            <a:r>
              <a:rPr lang="en-GB" sz="3600" dirty="0" smtClean="0"/>
              <a:t>Impaired </a:t>
            </a:r>
            <a:r>
              <a:rPr lang="en-GB" sz="3600" dirty="0"/>
              <a:t>renal function alters the excretion of antimicrobial agents and necessitates careful monitoring of renal </a:t>
            </a:r>
            <a:r>
              <a:rPr lang="en-GB" sz="3600" dirty="0" smtClean="0"/>
              <a:t>function</a:t>
            </a:r>
            <a:r>
              <a:rPr lang="en-GB" sz="3600" dirty="0"/>
              <a:t>, especially if the medications are potentially toxic to the kidneys</a:t>
            </a:r>
          </a:p>
        </p:txBody>
      </p:sp>
    </p:spTree>
    <p:extLst>
      <p:ext uri="{BB962C8B-B14F-4D97-AF65-F5344CB8AC3E}">
        <p14:creationId xmlns:p14="http://schemas.microsoft.com/office/powerpoint/2010/main" val="1029681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a:effectLst>
                  <a:outerShdw blurRad="38100" dist="38100" dir="2700000" algn="tl">
                    <a:srgbClr val="000000">
                      <a:alpha val="43137"/>
                    </a:srgbClr>
                  </a:outerShdw>
                </a:effectLst>
              </a:rPr>
              <a:t>Nursing Management</a:t>
            </a:r>
          </a:p>
        </p:txBody>
      </p:sp>
      <p:sp>
        <p:nvSpPr>
          <p:cNvPr id="3" name="Content Placeholder 2"/>
          <p:cNvSpPr>
            <a:spLocks noGrp="1"/>
          </p:cNvSpPr>
          <p:nvPr>
            <p:ph idx="1"/>
          </p:nvPr>
        </p:nvSpPr>
        <p:spPr>
          <a:xfrm>
            <a:off x="838200" y="1496291"/>
            <a:ext cx="10515600" cy="4680672"/>
          </a:xfrm>
        </p:spPr>
        <p:txBody>
          <a:bodyPr>
            <a:normAutofit/>
          </a:bodyPr>
          <a:lstStyle/>
          <a:p>
            <a:r>
              <a:rPr lang="en-GB" sz="3600" dirty="0"/>
              <a:t>The patient may require hospitalization or may be treated as an </a:t>
            </a:r>
            <a:r>
              <a:rPr lang="en-GB" sz="3600" dirty="0" smtClean="0"/>
              <a:t>outpatient.</a:t>
            </a:r>
          </a:p>
          <a:p>
            <a:r>
              <a:rPr lang="en-GB" sz="3600" dirty="0" smtClean="0"/>
              <a:t>If a patient </a:t>
            </a:r>
            <a:r>
              <a:rPr lang="en-GB" sz="3600" dirty="0"/>
              <a:t>requires </a:t>
            </a:r>
            <a:r>
              <a:rPr lang="en-GB" sz="3600" dirty="0" smtClean="0"/>
              <a:t>hospitalization</a:t>
            </a:r>
          </a:p>
          <a:p>
            <a:r>
              <a:rPr lang="en-GB" sz="3600" dirty="0" smtClean="0"/>
              <a:t>fluid </a:t>
            </a:r>
            <a:r>
              <a:rPr lang="en-GB" sz="3600" dirty="0"/>
              <a:t>intake and output are carefully measured and recorded. </a:t>
            </a:r>
            <a:endParaRPr lang="en-GB" sz="3600" dirty="0" smtClean="0"/>
          </a:p>
          <a:p>
            <a:r>
              <a:rPr lang="en-GB" sz="3600" dirty="0" smtClean="0"/>
              <a:t>Unless </a:t>
            </a:r>
            <a:r>
              <a:rPr lang="en-GB" sz="3600" dirty="0"/>
              <a:t>contraindicated, 3 to 4 L of fluids per day is encouraged to dilute the urine, decrease burning on urination, and prevent dehydration. </a:t>
            </a:r>
          </a:p>
        </p:txBody>
      </p:sp>
    </p:spTree>
    <p:extLst>
      <p:ext uri="{BB962C8B-B14F-4D97-AF65-F5344CB8AC3E}">
        <p14:creationId xmlns:p14="http://schemas.microsoft.com/office/powerpoint/2010/main" val="10241390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GB" dirty="0" smtClean="0">
                <a:effectLst>
                  <a:outerShdw blurRad="38100" dist="38100" dir="2700000" algn="tl">
                    <a:srgbClr val="000000">
                      <a:alpha val="43137"/>
                    </a:srgbClr>
                  </a:outerShdw>
                </a:effectLst>
              </a:rPr>
              <a:t>Nursing care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91491"/>
            <a:ext cx="10515600" cy="4985472"/>
          </a:xfrm>
        </p:spPr>
        <p:txBody>
          <a:bodyPr/>
          <a:lstStyle/>
          <a:p>
            <a:r>
              <a:rPr lang="en-GB" sz="3600" dirty="0"/>
              <a:t>The nurse assesses the patient’s temperature every 4 </a:t>
            </a:r>
            <a:r>
              <a:rPr lang="en-GB" sz="3600" dirty="0" smtClean="0"/>
              <a:t>hours</a:t>
            </a:r>
          </a:p>
          <a:p>
            <a:r>
              <a:rPr lang="en-GB" sz="3600" dirty="0" smtClean="0"/>
              <a:t>administers </a:t>
            </a:r>
            <a:r>
              <a:rPr lang="en-GB" sz="3600" dirty="0"/>
              <a:t>antipyretic and antibiotic agents as prescribed. </a:t>
            </a:r>
            <a:endParaRPr lang="en-GB" sz="3600" dirty="0" smtClean="0"/>
          </a:p>
          <a:p>
            <a:r>
              <a:rPr lang="en-GB" sz="3600" dirty="0" smtClean="0"/>
              <a:t>Symptomatic </a:t>
            </a:r>
            <a:r>
              <a:rPr lang="en-GB" sz="3600" dirty="0"/>
              <a:t>patients are often more comfortable on bed rest.</a:t>
            </a:r>
          </a:p>
          <a:p>
            <a:endParaRPr lang="en-GB" dirty="0"/>
          </a:p>
        </p:txBody>
      </p:sp>
    </p:spTree>
    <p:extLst>
      <p:ext uri="{BB962C8B-B14F-4D97-AF65-F5344CB8AC3E}">
        <p14:creationId xmlns:p14="http://schemas.microsoft.com/office/powerpoint/2010/main" val="463831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a:effectLst>
                  <a:outerShdw blurRad="38100" dist="38100" dir="2700000" algn="tl">
                    <a:srgbClr val="000000">
                      <a:alpha val="43137"/>
                    </a:srgbClr>
                  </a:outerShdw>
                </a:effectLst>
              </a:rPr>
              <a:t>Patient teaching</a:t>
            </a:r>
          </a:p>
        </p:txBody>
      </p:sp>
      <p:sp>
        <p:nvSpPr>
          <p:cNvPr id="3" name="Content Placeholder 2"/>
          <p:cNvSpPr>
            <a:spLocks noGrp="1"/>
          </p:cNvSpPr>
          <p:nvPr>
            <p:ph idx="1"/>
          </p:nvPr>
        </p:nvSpPr>
        <p:spPr>
          <a:xfrm>
            <a:off x="838200" y="1385455"/>
            <a:ext cx="10515600" cy="4791508"/>
          </a:xfrm>
        </p:spPr>
        <p:txBody>
          <a:bodyPr>
            <a:normAutofit/>
          </a:bodyPr>
          <a:lstStyle/>
          <a:p>
            <a:r>
              <a:rPr lang="en-GB" sz="3600" dirty="0" smtClean="0"/>
              <a:t>focuses </a:t>
            </a:r>
            <a:r>
              <a:rPr lang="en-GB" sz="3600" dirty="0"/>
              <a:t>on prevention of further infection by consuming adequate </a:t>
            </a:r>
            <a:r>
              <a:rPr lang="en-GB" sz="3600" dirty="0" smtClean="0"/>
              <a:t>fluids</a:t>
            </a:r>
          </a:p>
          <a:p>
            <a:r>
              <a:rPr lang="en-GB" sz="3600" dirty="0" smtClean="0"/>
              <a:t>emptying </a:t>
            </a:r>
            <a:r>
              <a:rPr lang="en-GB" sz="3600" dirty="0"/>
              <a:t>the bladder </a:t>
            </a:r>
            <a:r>
              <a:rPr lang="en-GB" sz="3600" dirty="0" smtClean="0"/>
              <a:t>regularly</a:t>
            </a:r>
          </a:p>
          <a:p>
            <a:r>
              <a:rPr lang="en-GB" sz="3600" dirty="0" smtClean="0"/>
              <a:t>and </a:t>
            </a:r>
            <a:r>
              <a:rPr lang="en-GB" sz="3600" dirty="0"/>
              <a:t>performing recommended perineal hygiene</a:t>
            </a:r>
            <a:r>
              <a:rPr lang="en-GB" sz="3600" dirty="0" smtClean="0"/>
              <a:t>.</a:t>
            </a:r>
          </a:p>
          <a:p>
            <a:r>
              <a:rPr lang="en-GB" sz="3600" dirty="0" smtClean="0"/>
              <a:t> </a:t>
            </a:r>
            <a:r>
              <a:rPr lang="en-GB" sz="3600" dirty="0"/>
              <a:t>The </a:t>
            </a:r>
            <a:r>
              <a:rPr lang="en-GB" sz="3600" dirty="0" smtClean="0"/>
              <a:t>importance </a:t>
            </a:r>
            <a:r>
              <a:rPr lang="en-GB" sz="3600" dirty="0"/>
              <a:t>of taking antimicrobial medications exactly as prescribed is stressed, </a:t>
            </a:r>
          </a:p>
          <a:p>
            <a:r>
              <a:rPr lang="en-GB" sz="3600" dirty="0" smtClean="0"/>
              <a:t>need </a:t>
            </a:r>
            <a:r>
              <a:rPr lang="en-GB" sz="3600" dirty="0"/>
              <a:t>for keeping follow-up appointments</a:t>
            </a:r>
          </a:p>
        </p:txBody>
      </p:sp>
    </p:spTree>
    <p:extLst>
      <p:ext uri="{BB962C8B-B14F-4D97-AF65-F5344CB8AC3E}">
        <p14:creationId xmlns:p14="http://schemas.microsoft.com/office/powerpoint/2010/main" val="1459868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lstStyle/>
          <a:p>
            <a:r>
              <a:rPr lang="en-GB" dirty="0">
                <a:effectLst>
                  <a:outerShdw blurRad="38100" dist="38100" dir="2700000" algn="tl">
                    <a:srgbClr val="000000">
                      <a:alpha val="43137"/>
                    </a:srgbClr>
                  </a:outerShdw>
                </a:effectLst>
              </a:rPr>
              <a:t>RENAL FAILURE</a:t>
            </a:r>
          </a:p>
        </p:txBody>
      </p:sp>
      <p:sp>
        <p:nvSpPr>
          <p:cNvPr id="3" name="Content Placeholder 2"/>
          <p:cNvSpPr>
            <a:spLocks noGrp="1"/>
          </p:cNvSpPr>
          <p:nvPr>
            <p:ph idx="1"/>
          </p:nvPr>
        </p:nvSpPr>
        <p:spPr>
          <a:xfrm>
            <a:off x="838200" y="1330036"/>
            <a:ext cx="10515600" cy="4846927"/>
          </a:xfrm>
        </p:spPr>
        <p:txBody>
          <a:bodyPr/>
          <a:lstStyle/>
          <a:p>
            <a:r>
              <a:rPr lang="en-GB" sz="3600" dirty="0"/>
              <a:t>R</a:t>
            </a:r>
            <a:r>
              <a:rPr lang="en-GB" sz="3600" dirty="0" smtClean="0"/>
              <a:t>esults </a:t>
            </a:r>
            <a:r>
              <a:rPr lang="en-GB" sz="3600" dirty="0"/>
              <a:t>when the kidneys cannot remove the body’s metabolic wastes or perform their regulatory </a:t>
            </a:r>
            <a:r>
              <a:rPr lang="en-GB" sz="3600" dirty="0" smtClean="0"/>
              <a:t>functions</a:t>
            </a:r>
            <a:r>
              <a:rPr lang="en-GB" dirty="0"/>
              <a:t>. </a:t>
            </a:r>
            <a:endParaRPr lang="en-GB" dirty="0" smtClean="0"/>
          </a:p>
          <a:p>
            <a:r>
              <a:rPr lang="en-GB" sz="3600" dirty="0" smtClean="0"/>
              <a:t>The substances normally excreted in urine accumulate </a:t>
            </a:r>
            <a:r>
              <a:rPr lang="en-GB" sz="3600" dirty="0"/>
              <a:t>in the body fluids as a result of impaired renal </a:t>
            </a:r>
            <a:r>
              <a:rPr lang="en-GB" sz="3600" dirty="0" smtClean="0"/>
              <a:t>excretion</a:t>
            </a:r>
          </a:p>
          <a:p>
            <a:r>
              <a:rPr lang="en-GB" sz="3600" dirty="0"/>
              <a:t>A</a:t>
            </a:r>
            <a:r>
              <a:rPr lang="en-GB" sz="3600" dirty="0" smtClean="0"/>
              <a:t>ffecting </a:t>
            </a:r>
            <a:r>
              <a:rPr lang="en-GB" sz="3600" dirty="0"/>
              <a:t>endocrine and metabolic functions as well as fluid, electrolyte, and acid–base disturbances. </a:t>
            </a:r>
          </a:p>
        </p:txBody>
      </p:sp>
    </p:spTree>
    <p:extLst>
      <p:ext uri="{BB962C8B-B14F-4D97-AF65-F5344CB8AC3E}">
        <p14:creationId xmlns:p14="http://schemas.microsoft.com/office/powerpoint/2010/main" val="2982032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dirty="0" smtClean="0"/>
              <a:t>Cont.</a:t>
            </a:r>
            <a:endParaRPr lang="en-GB" dirty="0"/>
          </a:p>
        </p:txBody>
      </p:sp>
      <p:sp>
        <p:nvSpPr>
          <p:cNvPr id="3" name="Content Placeholder 2"/>
          <p:cNvSpPr>
            <a:spLocks noGrp="1"/>
          </p:cNvSpPr>
          <p:nvPr>
            <p:ph idx="1"/>
          </p:nvPr>
        </p:nvSpPr>
        <p:spPr>
          <a:xfrm>
            <a:off x="838200" y="1551709"/>
            <a:ext cx="10515600" cy="4625254"/>
          </a:xfrm>
        </p:spPr>
        <p:txBody>
          <a:bodyPr/>
          <a:lstStyle/>
          <a:p>
            <a:r>
              <a:rPr lang="en-GB" sz="3600" dirty="0"/>
              <a:t>Renal failure is a systemic disease and is a final common pathway of many different kidney and urinary tract diseases. </a:t>
            </a:r>
          </a:p>
          <a:p>
            <a:endParaRPr lang="en-GB" dirty="0"/>
          </a:p>
        </p:txBody>
      </p:sp>
    </p:spTree>
    <p:extLst>
      <p:ext uri="{BB962C8B-B14F-4D97-AF65-F5344CB8AC3E}">
        <p14:creationId xmlns:p14="http://schemas.microsoft.com/office/powerpoint/2010/main" val="250908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67098"/>
            <a:ext cx="10515600" cy="4909865"/>
          </a:xfrm>
        </p:spPr>
        <p:txBody>
          <a:bodyPr>
            <a:normAutofit/>
          </a:bodyPr>
          <a:lstStyle/>
          <a:p>
            <a:pPr lvl="0">
              <a:buFont typeface="Wingdings" panose="05000000000000000000" pitchFamily="2" charset="2"/>
              <a:buChar char="Ø"/>
            </a:pPr>
            <a:r>
              <a:rPr lang="en-GB" sz="3600" dirty="0" smtClean="0"/>
              <a:t>Hesitancy, straining or pain during or after urination</a:t>
            </a:r>
          </a:p>
          <a:p>
            <a:pPr lvl="0">
              <a:buFont typeface="Wingdings" panose="05000000000000000000" pitchFamily="2" charset="2"/>
              <a:buChar char="Ø"/>
            </a:pPr>
            <a:r>
              <a:rPr lang="en-GB" sz="3600" dirty="0" smtClean="0"/>
              <a:t>Urinary incontinence (stress incontinence, urge incontinence overflow incontinence or functional incontinence)</a:t>
            </a:r>
          </a:p>
          <a:p>
            <a:pPr lvl="0">
              <a:buFont typeface="Wingdings" panose="05000000000000000000" pitchFamily="2" charset="2"/>
              <a:buChar char="Ø"/>
            </a:pPr>
            <a:r>
              <a:rPr lang="en-GB" sz="3600" dirty="0" smtClean="0"/>
              <a:t>Haematuria </a:t>
            </a:r>
            <a:r>
              <a:rPr lang="en-GB" sz="3600" dirty="0"/>
              <a:t>or change in colour or volume of </a:t>
            </a:r>
            <a:r>
              <a:rPr lang="en-GB" sz="3600" dirty="0" smtClean="0"/>
              <a:t>urine</a:t>
            </a:r>
          </a:p>
          <a:p>
            <a:pPr lvl="0">
              <a:buFont typeface="Wingdings" panose="05000000000000000000" pitchFamily="2" charset="2"/>
              <a:buChar char="Ø"/>
            </a:pPr>
            <a:r>
              <a:rPr lang="en-GB" sz="3600" dirty="0" smtClean="0"/>
              <a:t>Nocturia </a:t>
            </a:r>
            <a:r>
              <a:rPr lang="en-GB" sz="3600" dirty="0"/>
              <a:t>and its date of </a:t>
            </a:r>
            <a:r>
              <a:rPr lang="en-GB" sz="3600" dirty="0" smtClean="0"/>
              <a:t>onset.</a:t>
            </a:r>
          </a:p>
          <a:p>
            <a:pPr lvl="0">
              <a:buFont typeface="Wingdings" panose="05000000000000000000" pitchFamily="2" charset="2"/>
              <a:buChar char="Ø"/>
            </a:pPr>
            <a:r>
              <a:rPr lang="en-GB" sz="3600" dirty="0" smtClean="0"/>
              <a:t>Renal </a:t>
            </a:r>
            <a:r>
              <a:rPr lang="en-GB" sz="3600" dirty="0"/>
              <a:t>calculi (Kidney stones) passage of stones or gravel in urine</a:t>
            </a:r>
          </a:p>
          <a:p>
            <a:pPr marL="0" indent="0">
              <a:buNone/>
            </a:pPr>
            <a:endParaRPr lang="en-GB" sz="3600" dirty="0"/>
          </a:p>
        </p:txBody>
      </p:sp>
    </p:spTree>
    <p:extLst>
      <p:ext uri="{BB962C8B-B14F-4D97-AF65-F5344CB8AC3E}">
        <p14:creationId xmlns:p14="http://schemas.microsoft.com/office/powerpoint/2010/main" val="2444037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a:effectLst>
                  <a:outerShdw blurRad="38100" dist="38100" dir="2700000" algn="tl">
                    <a:srgbClr val="000000">
                      <a:alpha val="43137"/>
                    </a:srgbClr>
                  </a:outerShdw>
                </a:effectLst>
              </a:rPr>
              <a:t>Acute renal failure (ARF) </a:t>
            </a:r>
            <a:r>
              <a:rPr lang="en-GB" dirty="0" smtClean="0">
                <a:effectLst>
                  <a:outerShdw blurRad="38100" dist="38100" dir="2700000" algn="tl">
                    <a:srgbClr val="000000">
                      <a:alpha val="43137"/>
                    </a:srgbClr>
                  </a:outerShdw>
                </a:effectLst>
              </a:rPr>
              <a:t>CKD.</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13164"/>
            <a:ext cx="10515600" cy="4763799"/>
          </a:xfrm>
        </p:spPr>
        <p:txBody>
          <a:bodyPr>
            <a:normAutofit/>
          </a:bodyPr>
          <a:lstStyle/>
          <a:p>
            <a:pPr>
              <a:buFont typeface="Wingdings" panose="05000000000000000000" pitchFamily="2" charset="2"/>
              <a:buChar char="Ø"/>
            </a:pPr>
            <a:r>
              <a:rPr lang="en-GB" sz="3600" dirty="0" smtClean="0"/>
              <a:t>Is </a:t>
            </a:r>
            <a:r>
              <a:rPr lang="en-GB" sz="3600" dirty="0"/>
              <a:t>a rapid loss of renal </a:t>
            </a:r>
            <a:r>
              <a:rPr lang="en-GB" sz="3600" dirty="0" smtClean="0"/>
              <a:t>function </a:t>
            </a:r>
            <a:r>
              <a:rPr lang="en-GB" sz="3600" dirty="0"/>
              <a:t>due to damage to the </a:t>
            </a:r>
            <a:r>
              <a:rPr lang="en-GB" sz="3600" dirty="0" smtClean="0"/>
              <a:t>kidneys.</a:t>
            </a:r>
          </a:p>
          <a:p>
            <a:pPr>
              <a:buFont typeface="Wingdings" panose="05000000000000000000" pitchFamily="2" charset="2"/>
              <a:buChar char="Ø"/>
            </a:pPr>
            <a:r>
              <a:rPr lang="en-GB" sz="3600" dirty="0"/>
              <a:t>P</a:t>
            </a:r>
            <a:r>
              <a:rPr lang="en-GB" sz="3600" dirty="0" smtClean="0"/>
              <a:t>otentially </a:t>
            </a:r>
            <a:r>
              <a:rPr lang="en-GB" sz="3600" dirty="0"/>
              <a:t>life-threatening metabolic complications can occur, </a:t>
            </a:r>
            <a:r>
              <a:rPr lang="en-GB" sz="3600" dirty="0" smtClean="0"/>
              <a:t>including </a:t>
            </a:r>
            <a:r>
              <a:rPr lang="en-GB" sz="3600" dirty="0"/>
              <a:t>metabolic </a:t>
            </a:r>
            <a:r>
              <a:rPr lang="en-GB" sz="3600" dirty="0" smtClean="0"/>
              <a:t>acidosis &amp; </a:t>
            </a:r>
            <a:r>
              <a:rPr lang="en-GB" sz="3600" dirty="0"/>
              <a:t>fluid and electrolyte </a:t>
            </a:r>
            <a:r>
              <a:rPr lang="en-GB" sz="3600" dirty="0" smtClean="0"/>
              <a:t>imbalances.</a:t>
            </a:r>
          </a:p>
        </p:txBody>
      </p:sp>
    </p:spTree>
    <p:extLst>
      <p:ext uri="{BB962C8B-B14F-4D97-AF65-F5344CB8AC3E}">
        <p14:creationId xmlns:p14="http://schemas.microsoft.com/office/powerpoint/2010/main" val="2817490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smtClean="0"/>
              <a:t>Cont.</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600" dirty="0"/>
              <a:t>Treatment is aimed at:</a:t>
            </a:r>
          </a:p>
          <a:p>
            <a:r>
              <a:rPr lang="en-GB" sz="3600" dirty="0"/>
              <a:t>Replacing renal function temporarily to minimize potentially lethal complications</a:t>
            </a:r>
          </a:p>
          <a:p>
            <a:r>
              <a:rPr lang="en-GB" sz="3600" dirty="0"/>
              <a:t>Reduce potential causes of increased renal injury with the goal of minimizing long-term loss of renal function. </a:t>
            </a:r>
          </a:p>
          <a:p>
            <a:endParaRPr lang="en-GB" sz="3600" dirty="0"/>
          </a:p>
        </p:txBody>
      </p:sp>
    </p:spTree>
    <p:extLst>
      <p:ext uri="{BB962C8B-B14F-4D97-AF65-F5344CB8AC3E}">
        <p14:creationId xmlns:p14="http://schemas.microsoft.com/office/powerpoint/2010/main" val="101614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endParaRPr lang="en-GB" sz="3600" dirty="0" smtClean="0"/>
          </a:p>
          <a:p>
            <a:r>
              <a:rPr lang="en-GB" sz="3600" dirty="0" smtClean="0"/>
              <a:t>A </a:t>
            </a:r>
            <a:r>
              <a:rPr lang="en-GB" sz="3600" dirty="0"/>
              <a:t>widely accepted criterion for ARF is a 50% or greater increase in serum creatinine above baseline (normal creatinine is less than 1.0 mg/</a:t>
            </a:r>
            <a:r>
              <a:rPr lang="en-GB" sz="3600" dirty="0" err="1"/>
              <a:t>dL</a:t>
            </a:r>
            <a:r>
              <a:rPr lang="en-GB" sz="3600" dirty="0" smtClean="0"/>
              <a:t>). </a:t>
            </a:r>
          </a:p>
        </p:txBody>
      </p:sp>
    </p:spTree>
    <p:extLst>
      <p:ext uri="{BB962C8B-B14F-4D97-AF65-F5344CB8AC3E}">
        <p14:creationId xmlns:p14="http://schemas.microsoft.com/office/powerpoint/2010/main" val="4127551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dirty="0" smtClean="0">
                <a:effectLst>
                  <a:outerShdw blurRad="38100" dist="38100" dir="2700000" algn="tl">
                    <a:srgbClr val="000000">
                      <a:alpha val="43137"/>
                    </a:srgbClr>
                  </a:outerShdw>
                </a:effectLst>
              </a:rPr>
              <a:t>AKD 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68582"/>
            <a:ext cx="10515600" cy="4708381"/>
          </a:xfrm>
        </p:spPr>
        <p:txBody>
          <a:bodyPr>
            <a:normAutofit/>
          </a:bodyPr>
          <a:lstStyle/>
          <a:p>
            <a:r>
              <a:rPr lang="en-GB" sz="3600" dirty="0"/>
              <a:t>Urine volume may be normal, or changes may occur. </a:t>
            </a:r>
          </a:p>
          <a:p>
            <a:pPr marL="0" indent="0">
              <a:buNone/>
            </a:pPr>
            <a:endParaRPr lang="en-GB" sz="3600" u="sng" dirty="0" smtClean="0"/>
          </a:p>
          <a:p>
            <a:pPr marL="0" indent="0">
              <a:buNone/>
            </a:pPr>
            <a:r>
              <a:rPr lang="en-GB" sz="3600" u="sng" dirty="0" smtClean="0"/>
              <a:t>Possible </a:t>
            </a:r>
            <a:r>
              <a:rPr lang="en-GB" sz="3600" u="sng" dirty="0"/>
              <a:t>changes include: </a:t>
            </a:r>
          </a:p>
          <a:p>
            <a:r>
              <a:rPr lang="en-GB" sz="3600" dirty="0"/>
              <a:t>Oliguria (less than 500 mL/day) </a:t>
            </a:r>
          </a:p>
          <a:p>
            <a:r>
              <a:rPr lang="en-GB" sz="3600" dirty="0"/>
              <a:t>Non-oliguria (greater than 800 mL/day)</a:t>
            </a:r>
          </a:p>
          <a:p>
            <a:r>
              <a:rPr lang="en-GB" sz="3600" dirty="0"/>
              <a:t>Anuria (less than 50 mL/day)</a:t>
            </a:r>
          </a:p>
          <a:p>
            <a:endParaRPr lang="en-GB" sz="3600" dirty="0"/>
          </a:p>
        </p:txBody>
      </p:sp>
    </p:spTree>
    <p:extLst>
      <p:ext uri="{BB962C8B-B14F-4D97-AF65-F5344CB8AC3E}">
        <p14:creationId xmlns:p14="http://schemas.microsoft.com/office/powerpoint/2010/main" val="20926429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a:effectLst>
                  <a:outerShdw blurRad="38100" dist="38100" dir="2700000" algn="tl">
                    <a:srgbClr val="000000">
                      <a:alpha val="43137"/>
                    </a:srgbClr>
                  </a:outerShdw>
                </a:effectLst>
              </a:rPr>
              <a:t>Pathophysiology</a:t>
            </a:r>
          </a:p>
        </p:txBody>
      </p:sp>
      <p:sp>
        <p:nvSpPr>
          <p:cNvPr id="3" name="Content Placeholder 2"/>
          <p:cNvSpPr>
            <a:spLocks noGrp="1"/>
          </p:cNvSpPr>
          <p:nvPr>
            <p:ph idx="1"/>
          </p:nvPr>
        </p:nvSpPr>
        <p:spPr>
          <a:xfrm>
            <a:off x="838200" y="1427018"/>
            <a:ext cx="10515600" cy="4749945"/>
          </a:xfrm>
        </p:spPr>
        <p:txBody>
          <a:bodyPr>
            <a:normAutofit/>
          </a:bodyPr>
          <a:lstStyle/>
          <a:p>
            <a:pPr marL="0" indent="0">
              <a:buNone/>
            </a:pPr>
            <a:r>
              <a:rPr lang="en-GB" sz="3600" dirty="0" smtClean="0"/>
              <a:t>Pathogenesis </a:t>
            </a:r>
            <a:r>
              <a:rPr lang="en-GB" sz="3600" dirty="0"/>
              <a:t>of ARF and oliguria is not </a:t>
            </a:r>
            <a:r>
              <a:rPr lang="en-GB" sz="3600" dirty="0" smtClean="0"/>
              <a:t>always </a:t>
            </a:r>
            <a:r>
              <a:rPr lang="en-GB" sz="3600" dirty="0"/>
              <a:t>known, many times there is a specific underlying </a:t>
            </a:r>
            <a:r>
              <a:rPr lang="en-GB" sz="3600" dirty="0" smtClean="0"/>
              <a:t>problem.</a:t>
            </a:r>
          </a:p>
          <a:p>
            <a:pPr marL="0" indent="0">
              <a:buNone/>
            </a:pPr>
            <a:r>
              <a:rPr lang="en-GB" sz="3600" dirty="0"/>
              <a:t>C</a:t>
            </a:r>
            <a:r>
              <a:rPr lang="en-GB" sz="3600" dirty="0" smtClean="0"/>
              <a:t>onditions </a:t>
            </a:r>
            <a:r>
              <a:rPr lang="en-GB" sz="3600" dirty="0"/>
              <a:t>that </a:t>
            </a:r>
            <a:r>
              <a:rPr lang="en-GB" sz="3600" dirty="0" smtClean="0"/>
              <a:t>reduce </a:t>
            </a:r>
            <a:r>
              <a:rPr lang="en-GB" sz="3600" dirty="0"/>
              <a:t>blood flow to the kidney and impair kidney function: </a:t>
            </a:r>
            <a:endParaRPr lang="en-GB" sz="3600" dirty="0" smtClean="0"/>
          </a:p>
          <a:p>
            <a:pPr marL="514350" indent="-514350">
              <a:buAutoNum type="arabicParenBoth"/>
            </a:pPr>
            <a:r>
              <a:rPr lang="en-GB" sz="3600" dirty="0" smtClean="0"/>
              <a:t>Hypovolemia</a:t>
            </a:r>
          </a:p>
          <a:p>
            <a:pPr marL="514350" indent="-514350">
              <a:buAutoNum type="arabicParenBoth"/>
            </a:pPr>
            <a:r>
              <a:rPr lang="en-GB" sz="3600" dirty="0" smtClean="0"/>
              <a:t>Hypotension</a:t>
            </a:r>
          </a:p>
        </p:txBody>
      </p:sp>
    </p:spTree>
    <p:extLst>
      <p:ext uri="{BB962C8B-B14F-4D97-AF65-F5344CB8AC3E}">
        <p14:creationId xmlns:p14="http://schemas.microsoft.com/office/powerpoint/2010/main" val="287807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smtClean="0"/>
              <a:t>Cont.</a:t>
            </a:r>
            <a:endParaRPr lang="en-GB" dirty="0"/>
          </a:p>
        </p:txBody>
      </p:sp>
      <p:sp>
        <p:nvSpPr>
          <p:cNvPr id="3" name="Content Placeholder 2"/>
          <p:cNvSpPr>
            <a:spLocks noGrp="1"/>
          </p:cNvSpPr>
          <p:nvPr>
            <p:ph idx="1"/>
          </p:nvPr>
        </p:nvSpPr>
        <p:spPr>
          <a:xfrm>
            <a:off x="838200" y="1468582"/>
            <a:ext cx="10515600" cy="4708381"/>
          </a:xfrm>
        </p:spPr>
        <p:txBody>
          <a:bodyPr>
            <a:normAutofit/>
          </a:bodyPr>
          <a:lstStyle/>
          <a:p>
            <a:pPr marL="0" indent="0">
              <a:buNone/>
            </a:pPr>
            <a:r>
              <a:rPr lang="en-GB" sz="3600" dirty="0" smtClean="0"/>
              <a:t>(3) Reduced </a:t>
            </a:r>
            <a:r>
              <a:rPr lang="en-GB" sz="3600" dirty="0"/>
              <a:t>cardiac output and heart </a:t>
            </a:r>
            <a:r>
              <a:rPr lang="en-GB" sz="3600" dirty="0" smtClean="0"/>
              <a:t>failure</a:t>
            </a:r>
          </a:p>
          <a:p>
            <a:pPr marL="0" indent="0">
              <a:buNone/>
            </a:pPr>
            <a:r>
              <a:rPr lang="en-GB" sz="3600" dirty="0" smtClean="0"/>
              <a:t>(4)Obstruction </a:t>
            </a:r>
            <a:r>
              <a:rPr lang="en-GB" sz="3600" dirty="0"/>
              <a:t>of the kidney or lower urinary tract by tumour, blood clot, or kidney </a:t>
            </a:r>
            <a:r>
              <a:rPr lang="en-GB" sz="3600" dirty="0" smtClean="0"/>
              <a:t>stone</a:t>
            </a:r>
            <a:endParaRPr lang="en-GB" sz="3600" dirty="0"/>
          </a:p>
          <a:p>
            <a:pPr marL="0" indent="0">
              <a:buNone/>
            </a:pPr>
            <a:r>
              <a:rPr lang="en-GB" sz="3600" dirty="0" smtClean="0"/>
              <a:t>(5</a:t>
            </a:r>
            <a:r>
              <a:rPr lang="en-GB" sz="3600" dirty="0"/>
              <a:t>) </a:t>
            </a:r>
            <a:r>
              <a:rPr lang="en-GB" sz="3600" dirty="0" smtClean="0"/>
              <a:t>Bilateral </a:t>
            </a:r>
            <a:r>
              <a:rPr lang="en-GB" sz="3600" dirty="0"/>
              <a:t>obstruction of the renal arteries or veins.</a:t>
            </a:r>
          </a:p>
          <a:p>
            <a:pPr marL="0" indent="0">
              <a:buNone/>
            </a:pPr>
            <a:r>
              <a:rPr lang="en-GB" sz="3600" dirty="0"/>
              <a:t>If these conditions are treated and corrected before the kidneys are permanently damaged, the increased BUN and creatinine levels, oliguria, and other signs may be </a:t>
            </a:r>
            <a:r>
              <a:rPr lang="en-GB" sz="3600" dirty="0" smtClean="0"/>
              <a:t>reversed</a:t>
            </a:r>
            <a:r>
              <a:rPr lang="en-GB" sz="3600" dirty="0"/>
              <a:t>.</a:t>
            </a:r>
          </a:p>
        </p:txBody>
      </p:sp>
    </p:spTree>
    <p:extLst>
      <p:ext uri="{BB962C8B-B14F-4D97-AF65-F5344CB8AC3E}">
        <p14:creationId xmlns:p14="http://schemas.microsoft.com/office/powerpoint/2010/main" val="1792524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err="1" smtClean="0"/>
              <a:t>Cont</a:t>
            </a:r>
            <a:endParaRPr lang="en-GB" dirty="0"/>
          </a:p>
        </p:txBody>
      </p:sp>
      <p:sp>
        <p:nvSpPr>
          <p:cNvPr id="3" name="Content Placeholder 2"/>
          <p:cNvSpPr>
            <a:spLocks noGrp="1"/>
          </p:cNvSpPr>
          <p:nvPr>
            <p:ph idx="1"/>
          </p:nvPr>
        </p:nvSpPr>
        <p:spPr>
          <a:xfrm>
            <a:off x="838200" y="1482436"/>
            <a:ext cx="10515600" cy="4694527"/>
          </a:xfrm>
        </p:spPr>
        <p:txBody>
          <a:bodyPr/>
          <a:lstStyle/>
          <a:p>
            <a:pPr marL="0" indent="0">
              <a:buNone/>
            </a:pPr>
            <a:r>
              <a:rPr lang="en-GB" sz="3600" dirty="0"/>
              <a:t>R</a:t>
            </a:r>
            <a:r>
              <a:rPr lang="en-GB" sz="3600" dirty="0" smtClean="0"/>
              <a:t>enal </a:t>
            </a:r>
            <a:r>
              <a:rPr lang="en-GB" sz="3600" dirty="0"/>
              <a:t>stones are not a common cause of ARF, some types may increase the risk for ARF</a:t>
            </a:r>
            <a:r>
              <a:rPr lang="en-GB" sz="3600" dirty="0" smtClean="0"/>
              <a:t>. </a:t>
            </a:r>
          </a:p>
          <a:p>
            <a:r>
              <a:rPr lang="en-GB" sz="3600" dirty="0" smtClean="0"/>
              <a:t>Primary </a:t>
            </a:r>
            <a:r>
              <a:rPr lang="en-GB" sz="3600" dirty="0" err="1"/>
              <a:t>struvite</a:t>
            </a:r>
            <a:r>
              <a:rPr lang="en-GB" sz="3600" dirty="0"/>
              <a:t> stones, and infection-related </a:t>
            </a:r>
            <a:r>
              <a:rPr lang="en-GB" sz="3600" dirty="0" err="1"/>
              <a:t>urolithiasis</a:t>
            </a:r>
            <a:r>
              <a:rPr lang="en-GB" sz="3600" dirty="0"/>
              <a:t> associated with anatomic and functional urinary tract </a:t>
            </a:r>
            <a:r>
              <a:rPr lang="en-GB" sz="3600" dirty="0" smtClean="0"/>
              <a:t>anomalies</a:t>
            </a:r>
          </a:p>
          <a:p>
            <a:r>
              <a:rPr lang="en-GB" sz="3600" dirty="0" smtClean="0"/>
              <a:t>Spinal </a:t>
            </a:r>
            <a:r>
              <a:rPr lang="en-GB" sz="3600" dirty="0"/>
              <a:t>cord injury may cause recurrent bouts of obstruction as well as </a:t>
            </a:r>
            <a:r>
              <a:rPr lang="en-GB" sz="3600" dirty="0" smtClean="0"/>
              <a:t>crystal specific </a:t>
            </a:r>
            <a:r>
              <a:rPr lang="en-GB" sz="3600" dirty="0"/>
              <a:t>damage to tubular epithelial cells and interstitial </a:t>
            </a:r>
            <a:r>
              <a:rPr lang="en-GB" sz="3600" dirty="0" smtClean="0"/>
              <a:t>renal </a:t>
            </a:r>
            <a:r>
              <a:rPr lang="en-GB" sz="3600" dirty="0"/>
              <a:t>cells</a:t>
            </a:r>
            <a:r>
              <a:rPr lang="en-GB" dirty="0"/>
              <a:t>.</a:t>
            </a:r>
          </a:p>
        </p:txBody>
      </p:sp>
    </p:spTree>
    <p:extLst>
      <p:ext uri="{BB962C8B-B14F-4D97-AF65-F5344CB8AC3E}">
        <p14:creationId xmlns:p14="http://schemas.microsoft.com/office/powerpoint/2010/main" val="2408109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dirty="0">
                <a:effectLst>
                  <a:outerShdw blurRad="38100" dist="38100" dir="2700000" algn="tl">
                    <a:srgbClr val="000000">
                      <a:alpha val="43137"/>
                    </a:srgbClr>
                  </a:outerShdw>
                </a:effectLst>
              </a:rPr>
              <a:t>Categories of Acute Renal Failure</a:t>
            </a:r>
          </a:p>
        </p:txBody>
      </p:sp>
      <p:sp>
        <p:nvSpPr>
          <p:cNvPr id="3" name="Content Placeholder 2"/>
          <p:cNvSpPr>
            <a:spLocks noGrp="1"/>
          </p:cNvSpPr>
          <p:nvPr>
            <p:ph idx="1"/>
          </p:nvPr>
        </p:nvSpPr>
        <p:spPr>
          <a:xfrm>
            <a:off x="838200" y="1579418"/>
            <a:ext cx="10515600" cy="4597545"/>
          </a:xfrm>
        </p:spPr>
        <p:txBody>
          <a:bodyPr>
            <a:normAutofit/>
          </a:bodyPr>
          <a:lstStyle/>
          <a:p>
            <a:pPr>
              <a:buFont typeface="Wingdings" panose="05000000000000000000" pitchFamily="2" charset="2"/>
              <a:buChar char="Ø"/>
            </a:pPr>
            <a:r>
              <a:rPr lang="en-GB" sz="3600" dirty="0" smtClean="0"/>
              <a:t>Pre-renal </a:t>
            </a:r>
            <a:r>
              <a:rPr lang="en-GB" sz="3600" dirty="0"/>
              <a:t>(hypoperfusion of kidney</a:t>
            </a:r>
            <a:r>
              <a:rPr lang="en-GB" sz="3600" dirty="0" smtClean="0"/>
              <a:t>)</a:t>
            </a:r>
          </a:p>
          <a:p>
            <a:pPr>
              <a:buFont typeface="Wingdings" panose="05000000000000000000" pitchFamily="2" charset="2"/>
              <a:buChar char="Ø"/>
            </a:pPr>
            <a:r>
              <a:rPr lang="en-GB" sz="3600" dirty="0"/>
              <a:t>I</a:t>
            </a:r>
            <a:r>
              <a:rPr lang="en-GB" sz="3600" dirty="0" smtClean="0"/>
              <a:t>ntrarenal </a:t>
            </a:r>
            <a:r>
              <a:rPr lang="en-GB" sz="3600" dirty="0"/>
              <a:t>(actual damage to kidney </a:t>
            </a:r>
            <a:r>
              <a:rPr lang="en-GB" sz="3600" dirty="0" smtClean="0"/>
              <a:t>tissue)</a:t>
            </a:r>
          </a:p>
          <a:p>
            <a:pPr>
              <a:buFont typeface="Wingdings" panose="05000000000000000000" pitchFamily="2" charset="2"/>
              <a:buChar char="Ø"/>
            </a:pPr>
            <a:r>
              <a:rPr lang="en-GB" sz="3600" dirty="0" smtClean="0"/>
              <a:t>Post-renal </a:t>
            </a:r>
            <a:r>
              <a:rPr lang="en-GB" sz="3600" dirty="0"/>
              <a:t>(obstruction to urine flow). </a:t>
            </a:r>
            <a:endParaRPr lang="en-GB" sz="3600" dirty="0" smtClean="0"/>
          </a:p>
          <a:p>
            <a:pPr marL="0" indent="0">
              <a:buNone/>
            </a:pPr>
            <a:r>
              <a:rPr lang="en-GB" sz="3600" dirty="0" smtClean="0"/>
              <a:t>Pre-renal </a:t>
            </a:r>
            <a:r>
              <a:rPr lang="en-GB" sz="3600" dirty="0"/>
              <a:t>ARF, which occurs in 60% to 70% of cases, is the result of impaired blood flow that leads to hypoperfusion of the kidney and a decrease in the GFR. Intrarenal ARF is the result of actual</a:t>
            </a:r>
          </a:p>
        </p:txBody>
      </p:sp>
    </p:spTree>
    <p:extLst>
      <p:ext uri="{BB962C8B-B14F-4D97-AF65-F5344CB8AC3E}">
        <p14:creationId xmlns:p14="http://schemas.microsoft.com/office/powerpoint/2010/main" val="880640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71600"/>
            <a:ext cx="10515600" cy="4805363"/>
          </a:xfrm>
        </p:spPr>
        <p:txBody>
          <a:bodyPr>
            <a:normAutofit/>
          </a:bodyPr>
          <a:lstStyle/>
          <a:p>
            <a:pPr marL="0" indent="0">
              <a:buNone/>
            </a:pPr>
            <a:r>
              <a:rPr lang="en-GB" sz="3600" dirty="0"/>
              <a:t>parenchymal damage to the glomeruli or kidney tubules. </a:t>
            </a:r>
            <a:endParaRPr lang="en-GB" sz="3600" dirty="0" smtClean="0"/>
          </a:p>
          <a:p>
            <a:pPr marL="0" indent="0">
              <a:buNone/>
            </a:pPr>
            <a:r>
              <a:rPr lang="en-GB" sz="3600" dirty="0" smtClean="0"/>
              <a:t>Acute </a:t>
            </a:r>
            <a:r>
              <a:rPr lang="en-GB" sz="3600" dirty="0"/>
              <a:t>tubular necrosis (ATN) is the most common type of intrinsic ARF. </a:t>
            </a:r>
            <a:endParaRPr lang="en-GB" sz="3600" dirty="0" smtClean="0"/>
          </a:p>
          <a:p>
            <a:pPr marL="0" indent="0">
              <a:buNone/>
            </a:pPr>
            <a:r>
              <a:rPr lang="en-GB" sz="3600" u="sng" dirty="0" smtClean="0">
                <a:effectLst>
                  <a:outerShdw blurRad="38100" dist="38100" dir="2700000" algn="tl">
                    <a:srgbClr val="000000">
                      <a:alpha val="43137"/>
                    </a:srgbClr>
                  </a:outerShdw>
                </a:effectLst>
              </a:rPr>
              <a:t>Characteristics </a:t>
            </a:r>
            <a:r>
              <a:rPr lang="en-GB" sz="3600" u="sng" dirty="0">
                <a:effectLst>
                  <a:outerShdw blurRad="38100" dist="38100" dir="2700000" algn="tl">
                    <a:srgbClr val="000000">
                      <a:alpha val="43137"/>
                    </a:srgbClr>
                  </a:outerShdw>
                </a:effectLst>
              </a:rPr>
              <a:t>of ATN </a:t>
            </a:r>
            <a:r>
              <a:rPr lang="en-GB" sz="3600" u="sng" dirty="0" smtClean="0">
                <a:effectLst>
                  <a:outerShdw blurRad="38100" dist="38100" dir="2700000" algn="tl">
                    <a:srgbClr val="000000">
                      <a:alpha val="43137"/>
                    </a:srgbClr>
                  </a:outerShdw>
                </a:effectLst>
              </a:rPr>
              <a:t>are: </a:t>
            </a:r>
          </a:p>
          <a:p>
            <a:r>
              <a:rPr lang="en-GB" sz="3600" dirty="0" err="1"/>
              <a:t>I</a:t>
            </a:r>
            <a:r>
              <a:rPr lang="en-GB" sz="3600" dirty="0" err="1" smtClean="0"/>
              <a:t>ntratubular</a:t>
            </a:r>
            <a:r>
              <a:rPr lang="en-GB" sz="3600" dirty="0" smtClean="0"/>
              <a:t> obstruction</a:t>
            </a:r>
          </a:p>
          <a:p>
            <a:r>
              <a:rPr lang="en-GB" sz="3600" dirty="0"/>
              <a:t>T</a:t>
            </a:r>
            <a:r>
              <a:rPr lang="en-GB" sz="3600" dirty="0" smtClean="0"/>
              <a:t>ubular </a:t>
            </a:r>
            <a:r>
              <a:rPr lang="en-GB" sz="3600" dirty="0"/>
              <a:t>back leak (abnormal reabsorption of </a:t>
            </a:r>
            <a:r>
              <a:rPr lang="en-GB" sz="3600" dirty="0" smtClean="0"/>
              <a:t>filtrate </a:t>
            </a:r>
            <a:r>
              <a:rPr lang="en-GB" sz="3600" dirty="0"/>
              <a:t>and decreased urine flow through the </a:t>
            </a:r>
            <a:r>
              <a:rPr lang="en-GB" sz="3600" dirty="0" smtClean="0"/>
              <a:t>tubule)</a:t>
            </a:r>
          </a:p>
        </p:txBody>
      </p:sp>
    </p:spTree>
    <p:extLst>
      <p:ext uri="{BB962C8B-B14F-4D97-AF65-F5344CB8AC3E}">
        <p14:creationId xmlns:p14="http://schemas.microsoft.com/office/powerpoint/2010/main" val="3120741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496291"/>
            <a:ext cx="10515600" cy="4680672"/>
          </a:xfrm>
        </p:spPr>
        <p:txBody>
          <a:bodyPr>
            <a:normAutofit/>
          </a:bodyPr>
          <a:lstStyle/>
          <a:p>
            <a:r>
              <a:rPr lang="en-GB" sz="3600" dirty="0"/>
              <a:t>Vasoconstriction, and changes in glomerular permeability. </a:t>
            </a:r>
            <a:endParaRPr lang="en-GB" sz="3600" dirty="0" smtClean="0"/>
          </a:p>
          <a:p>
            <a:pPr marL="0" indent="0">
              <a:buNone/>
            </a:pPr>
            <a:r>
              <a:rPr lang="en-GB" sz="3600" dirty="0" smtClean="0"/>
              <a:t>These </a:t>
            </a:r>
            <a:r>
              <a:rPr lang="en-GB" sz="3600" dirty="0"/>
              <a:t>processes result </a:t>
            </a:r>
            <a:r>
              <a:rPr lang="en-GB" sz="3600" dirty="0" smtClean="0"/>
              <a:t>in</a:t>
            </a:r>
          </a:p>
          <a:p>
            <a:r>
              <a:rPr lang="en-GB" sz="3600" dirty="0" smtClean="0"/>
              <a:t> </a:t>
            </a:r>
            <a:r>
              <a:rPr lang="en-GB" sz="3600" dirty="0"/>
              <a:t>D</a:t>
            </a:r>
            <a:r>
              <a:rPr lang="en-GB" sz="3600" dirty="0" smtClean="0"/>
              <a:t>ecrease </a:t>
            </a:r>
            <a:r>
              <a:rPr lang="en-GB" sz="3600" dirty="0"/>
              <a:t>of </a:t>
            </a:r>
            <a:r>
              <a:rPr lang="en-GB" sz="3600" dirty="0" smtClean="0"/>
              <a:t>GFR</a:t>
            </a:r>
          </a:p>
          <a:p>
            <a:r>
              <a:rPr lang="en-GB" sz="3600" dirty="0"/>
              <a:t>P</a:t>
            </a:r>
            <a:r>
              <a:rPr lang="en-GB" sz="3600" dirty="0" smtClean="0"/>
              <a:t>rogressive azotemia (</a:t>
            </a:r>
            <a:r>
              <a:rPr lang="en-GB" sz="3600" dirty="0" smtClean="0">
                <a:latin typeface="Brush Script MT" panose="03060802040406070304" pitchFamily="66" charset="0"/>
              </a:rPr>
              <a:t>Elevated levels of urea and other compounds in the blood</a:t>
            </a:r>
            <a:r>
              <a:rPr lang="en-GB" sz="3600" dirty="0" smtClean="0"/>
              <a:t>)</a:t>
            </a:r>
            <a:endParaRPr lang="en-GB" sz="3600" dirty="0"/>
          </a:p>
          <a:p>
            <a:r>
              <a:rPr lang="en-GB" sz="3600" dirty="0" smtClean="0"/>
              <a:t>Fluid </a:t>
            </a:r>
            <a:r>
              <a:rPr lang="en-GB" sz="3600" dirty="0"/>
              <a:t>and electrolyte imbalances. </a:t>
            </a:r>
            <a:endParaRPr lang="en-GB" dirty="0"/>
          </a:p>
        </p:txBody>
      </p:sp>
    </p:spTree>
    <p:extLst>
      <p:ext uri="{BB962C8B-B14F-4D97-AF65-F5344CB8AC3E}">
        <p14:creationId xmlns:p14="http://schemas.microsoft.com/office/powerpoint/2010/main" val="330337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Female patients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19349"/>
            <a:ext cx="10515600" cy="4857614"/>
          </a:xfrm>
        </p:spPr>
        <p:txBody>
          <a:bodyPr>
            <a:normAutofit lnSpcReduction="10000"/>
          </a:bodyPr>
          <a:lstStyle/>
          <a:p>
            <a:pPr lvl="0">
              <a:buFont typeface="Wingdings" panose="05000000000000000000" pitchFamily="2" charset="2"/>
              <a:buChar char="Ø"/>
            </a:pPr>
            <a:r>
              <a:rPr lang="en-GB" sz="3600" dirty="0"/>
              <a:t>Number and type (Vaginal or Caesarean) of </a:t>
            </a:r>
            <a:r>
              <a:rPr lang="en-GB" sz="3600" dirty="0" smtClean="0"/>
              <a:t>deliveries</a:t>
            </a:r>
          </a:p>
          <a:p>
            <a:pPr lvl="0">
              <a:buFont typeface="Wingdings" panose="05000000000000000000" pitchFamily="2" charset="2"/>
              <a:buChar char="Ø"/>
            </a:pPr>
            <a:r>
              <a:rPr lang="en-GB" sz="3600" dirty="0" smtClean="0"/>
              <a:t>Use </a:t>
            </a:r>
            <a:r>
              <a:rPr lang="en-GB" sz="3600" dirty="0"/>
              <a:t>of forceps, vaginal infections, discharge or irritation, contraceptive </a:t>
            </a:r>
            <a:r>
              <a:rPr lang="en-GB" sz="3600" dirty="0" smtClean="0"/>
              <a:t>practices</a:t>
            </a:r>
          </a:p>
          <a:p>
            <a:pPr lvl="0">
              <a:buFont typeface="Wingdings" panose="05000000000000000000" pitchFamily="2" charset="2"/>
              <a:buChar char="Ø"/>
            </a:pPr>
            <a:r>
              <a:rPr lang="en-GB" sz="3600" dirty="0" smtClean="0"/>
              <a:t>Presence </a:t>
            </a:r>
            <a:r>
              <a:rPr lang="en-GB" sz="3600" dirty="0"/>
              <a:t>or history of genital lesions or sexually transmitted </a:t>
            </a:r>
            <a:r>
              <a:rPr lang="en-GB" sz="3600" dirty="0" smtClean="0"/>
              <a:t>diseases</a:t>
            </a:r>
          </a:p>
          <a:p>
            <a:pPr lvl="0">
              <a:buFont typeface="Wingdings" panose="05000000000000000000" pitchFamily="2" charset="2"/>
              <a:buChar char="Ø"/>
            </a:pPr>
            <a:r>
              <a:rPr lang="en-GB" sz="3600" dirty="0" smtClean="0"/>
              <a:t>Habits</a:t>
            </a:r>
            <a:r>
              <a:rPr lang="en-GB" sz="3600" dirty="0"/>
              <a:t>; use of tobacco, alcohol or recreational </a:t>
            </a:r>
            <a:r>
              <a:rPr lang="en-GB" sz="3600" dirty="0" smtClean="0"/>
              <a:t>drugs</a:t>
            </a:r>
          </a:p>
          <a:p>
            <a:pPr lvl="0">
              <a:buFont typeface="Wingdings" panose="05000000000000000000" pitchFamily="2" charset="2"/>
              <a:buChar char="Ø"/>
            </a:pPr>
            <a:r>
              <a:rPr lang="en-GB" sz="3600" dirty="0" smtClean="0"/>
              <a:t>Any </a:t>
            </a:r>
            <a:r>
              <a:rPr lang="en-GB" sz="3600" dirty="0"/>
              <a:t>prescription and over the counter medications including those prescribed for renal or urinary problems</a:t>
            </a:r>
          </a:p>
          <a:p>
            <a:pPr marL="0" indent="0">
              <a:buNone/>
            </a:pPr>
            <a:endParaRPr lang="en-GB" dirty="0"/>
          </a:p>
        </p:txBody>
      </p:sp>
    </p:spTree>
    <p:extLst>
      <p:ext uri="{BB962C8B-B14F-4D97-AF65-F5344CB8AC3E}">
        <p14:creationId xmlns:p14="http://schemas.microsoft.com/office/powerpoint/2010/main" val="19996651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r>
              <a:rPr lang="en-GB" dirty="0" smtClean="0"/>
              <a:t>Cont.</a:t>
            </a:r>
            <a:endParaRPr lang="en-GB" dirty="0"/>
          </a:p>
        </p:txBody>
      </p:sp>
      <p:sp>
        <p:nvSpPr>
          <p:cNvPr id="3" name="Content Placeholder 2"/>
          <p:cNvSpPr>
            <a:spLocks noGrp="1"/>
          </p:cNvSpPr>
          <p:nvPr>
            <p:ph idx="1"/>
          </p:nvPr>
        </p:nvSpPr>
        <p:spPr>
          <a:xfrm>
            <a:off x="838200" y="1454727"/>
            <a:ext cx="10515600" cy="4722236"/>
          </a:xfrm>
        </p:spPr>
        <p:txBody>
          <a:bodyPr/>
          <a:lstStyle/>
          <a:p>
            <a:r>
              <a:rPr lang="en-GB" sz="3600" dirty="0"/>
              <a:t>CKD, diabetes, heart failure, hypertension, and cirrhosis can lead to ATN. </a:t>
            </a:r>
            <a:endParaRPr lang="en-GB" sz="3600" dirty="0" smtClean="0"/>
          </a:p>
          <a:p>
            <a:r>
              <a:rPr lang="en-GB" sz="3600" dirty="0" err="1" smtClean="0"/>
              <a:t>Postrenal</a:t>
            </a:r>
            <a:r>
              <a:rPr lang="en-GB" sz="3600" dirty="0" smtClean="0"/>
              <a:t> </a:t>
            </a:r>
            <a:r>
              <a:rPr lang="en-GB" sz="3600" dirty="0"/>
              <a:t>ARF usually results from obstruction distal to the kidney. </a:t>
            </a:r>
          </a:p>
          <a:p>
            <a:endParaRPr lang="en-GB" dirty="0"/>
          </a:p>
        </p:txBody>
      </p:sp>
    </p:spTree>
    <p:extLst>
      <p:ext uri="{BB962C8B-B14F-4D97-AF65-F5344CB8AC3E}">
        <p14:creationId xmlns:p14="http://schemas.microsoft.com/office/powerpoint/2010/main" val="5778830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effectLst>
                  <a:outerShdw blurRad="38100" dist="38100" dir="2700000" algn="tl">
                    <a:srgbClr val="000000">
                      <a:alpha val="43137"/>
                    </a:srgbClr>
                  </a:outerShdw>
                </a:effectLst>
              </a:rPr>
              <a:t>Causes </a:t>
            </a:r>
            <a:r>
              <a:rPr lang="en-GB" dirty="0">
                <a:effectLst>
                  <a:outerShdw blurRad="38100" dist="38100" dir="2700000" algn="tl">
                    <a:srgbClr val="000000">
                      <a:alpha val="43137"/>
                    </a:srgbClr>
                  </a:outerShdw>
                </a:effectLst>
              </a:rPr>
              <a:t>of Acute Renal Failure</a:t>
            </a:r>
          </a:p>
        </p:txBody>
      </p:sp>
      <p:sp>
        <p:nvSpPr>
          <p:cNvPr id="3" name="Content Placeholder 2"/>
          <p:cNvSpPr>
            <a:spLocks noGrp="1"/>
          </p:cNvSpPr>
          <p:nvPr>
            <p:ph idx="1"/>
          </p:nvPr>
        </p:nvSpPr>
        <p:spPr>
          <a:xfrm>
            <a:off x="838200" y="1537855"/>
            <a:ext cx="10515600" cy="4639108"/>
          </a:xfrm>
        </p:spPr>
        <p:txBody>
          <a:bodyPr>
            <a:normAutofit/>
          </a:bodyPr>
          <a:lstStyle/>
          <a:p>
            <a:pPr marL="0" indent="0">
              <a:buNone/>
            </a:pPr>
            <a:r>
              <a:rPr lang="en-GB" sz="3600" u="sng" dirty="0" smtClean="0">
                <a:effectLst>
                  <a:outerShdw blurRad="38100" dist="38100" dir="2700000" algn="tl">
                    <a:srgbClr val="000000">
                      <a:alpha val="43137"/>
                    </a:srgbClr>
                  </a:outerShdw>
                </a:effectLst>
              </a:rPr>
              <a:t>Pre-renal Failure</a:t>
            </a:r>
          </a:p>
          <a:p>
            <a:pPr marL="0" indent="0">
              <a:buNone/>
            </a:pPr>
            <a:r>
              <a:rPr lang="en-GB" sz="3600" dirty="0" smtClean="0"/>
              <a:t>Volume </a:t>
            </a:r>
            <a:r>
              <a:rPr lang="en-GB" sz="3600" dirty="0"/>
              <a:t>depletion resulting from: </a:t>
            </a:r>
            <a:endParaRPr lang="en-GB" sz="3600" dirty="0" smtClean="0"/>
          </a:p>
          <a:p>
            <a:r>
              <a:rPr lang="en-GB" sz="3600" dirty="0" smtClean="0"/>
              <a:t>Haemorrhage </a:t>
            </a:r>
            <a:r>
              <a:rPr lang="en-GB" sz="3600" dirty="0"/>
              <a:t>Renal losses (diuretics, osmotic diuresis) </a:t>
            </a:r>
            <a:endParaRPr lang="en-GB" sz="3600" dirty="0" smtClean="0"/>
          </a:p>
          <a:p>
            <a:r>
              <a:rPr lang="en-GB" sz="3600" dirty="0" smtClean="0"/>
              <a:t>Gastrointestinal </a:t>
            </a:r>
            <a:r>
              <a:rPr lang="en-GB" sz="3600" dirty="0"/>
              <a:t>losses (vomiting, </a:t>
            </a:r>
            <a:r>
              <a:rPr lang="en-GB" sz="3600" dirty="0" smtClean="0"/>
              <a:t>diarrhoea</a:t>
            </a:r>
            <a:r>
              <a:rPr lang="en-GB" sz="3600" dirty="0"/>
              <a:t>, nasogastric suction) </a:t>
            </a:r>
            <a:endParaRPr lang="en-GB" sz="3600" dirty="0" smtClean="0"/>
          </a:p>
          <a:p>
            <a:r>
              <a:rPr lang="en-GB" sz="3600" dirty="0" smtClean="0"/>
              <a:t>Impaired </a:t>
            </a:r>
            <a:r>
              <a:rPr lang="en-GB" sz="3600" dirty="0"/>
              <a:t>cardiac efficiency resulting from: Myocardial </a:t>
            </a:r>
            <a:r>
              <a:rPr lang="en-GB" sz="3600" dirty="0" smtClean="0"/>
              <a:t>infarction, </a:t>
            </a:r>
            <a:r>
              <a:rPr lang="en-GB" sz="3600" dirty="0"/>
              <a:t>Heart </a:t>
            </a:r>
            <a:r>
              <a:rPr lang="en-GB" sz="3600" dirty="0" smtClean="0"/>
              <a:t>failure, Dysrhythmias, </a:t>
            </a:r>
            <a:r>
              <a:rPr lang="en-GB" sz="3600" dirty="0"/>
              <a:t>Cardiogenic </a:t>
            </a:r>
            <a:r>
              <a:rPr lang="en-GB" sz="3600" dirty="0" smtClean="0"/>
              <a:t>shock</a:t>
            </a:r>
            <a:endParaRPr lang="en-GB" sz="3600" dirty="0"/>
          </a:p>
        </p:txBody>
      </p:sp>
    </p:spTree>
    <p:extLst>
      <p:ext uri="{BB962C8B-B14F-4D97-AF65-F5344CB8AC3E}">
        <p14:creationId xmlns:p14="http://schemas.microsoft.com/office/powerpoint/2010/main" val="18531513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GB" sz="3600" dirty="0" smtClean="0"/>
              <a:t>Vasodilation </a:t>
            </a:r>
            <a:r>
              <a:rPr lang="en-GB" sz="3600" dirty="0"/>
              <a:t>resulting from: </a:t>
            </a:r>
            <a:endParaRPr lang="en-GB" sz="3600" dirty="0" smtClean="0"/>
          </a:p>
          <a:p>
            <a:r>
              <a:rPr lang="en-GB" sz="3600" dirty="0" smtClean="0"/>
              <a:t>Sepsis </a:t>
            </a:r>
          </a:p>
          <a:p>
            <a:r>
              <a:rPr lang="en-GB" sz="3600" dirty="0" smtClean="0"/>
              <a:t>Anaphylaxis (</a:t>
            </a:r>
            <a:r>
              <a:rPr lang="en-GB" sz="3600" dirty="0" smtClean="0">
                <a:latin typeface="Brush Script MT" panose="03060802040406070304" pitchFamily="66" charset="0"/>
              </a:rPr>
              <a:t>Acute allergic reaction to an antigen </a:t>
            </a:r>
            <a:r>
              <a:rPr lang="en-GB" sz="3600" dirty="0" err="1" smtClean="0">
                <a:latin typeface="Brush Script MT" panose="03060802040406070304" pitchFamily="66" charset="0"/>
              </a:rPr>
              <a:t>eg</a:t>
            </a:r>
            <a:r>
              <a:rPr lang="en-GB" sz="3600" dirty="0" smtClean="0">
                <a:latin typeface="Brush Script MT" panose="03060802040406070304" pitchFamily="66" charset="0"/>
              </a:rPr>
              <a:t>. Bee sting)</a:t>
            </a:r>
            <a:r>
              <a:rPr lang="en-GB" sz="3600" dirty="0" smtClean="0"/>
              <a:t> </a:t>
            </a:r>
          </a:p>
          <a:p>
            <a:r>
              <a:rPr lang="en-GB" sz="3600" dirty="0" smtClean="0"/>
              <a:t>Antihypertensive </a:t>
            </a:r>
            <a:r>
              <a:rPr lang="en-GB" sz="3600" dirty="0"/>
              <a:t>medications or other medications that cause vasodilation</a:t>
            </a:r>
          </a:p>
          <a:p>
            <a:pPr marL="0" indent="0">
              <a:buNone/>
            </a:pPr>
            <a:endParaRPr lang="en-GB" sz="3600" dirty="0"/>
          </a:p>
        </p:txBody>
      </p:sp>
    </p:spTree>
    <p:extLst>
      <p:ext uri="{BB962C8B-B14F-4D97-AF65-F5344CB8AC3E}">
        <p14:creationId xmlns:p14="http://schemas.microsoft.com/office/powerpoint/2010/main" val="38352140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effectLst>
                  <a:outerShdw blurRad="38100" dist="38100" dir="2700000" algn="tl">
                    <a:srgbClr val="000000">
                      <a:alpha val="43137"/>
                    </a:srgbClr>
                  </a:outerShdw>
                </a:effectLst>
              </a:rPr>
              <a:t>Intra-renal </a:t>
            </a:r>
            <a:r>
              <a:rPr lang="en-GB" dirty="0">
                <a:effectLst>
                  <a:outerShdw blurRad="38100" dist="38100" dir="2700000" algn="tl">
                    <a:srgbClr val="000000">
                      <a:alpha val="43137"/>
                    </a:srgbClr>
                  </a:outerShdw>
                </a:effectLst>
              </a:rPr>
              <a:t>Failure</a:t>
            </a:r>
          </a:p>
        </p:txBody>
      </p:sp>
      <p:sp>
        <p:nvSpPr>
          <p:cNvPr id="3" name="Content Placeholder 2"/>
          <p:cNvSpPr>
            <a:spLocks noGrp="1"/>
          </p:cNvSpPr>
          <p:nvPr>
            <p:ph idx="1"/>
          </p:nvPr>
        </p:nvSpPr>
        <p:spPr>
          <a:xfrm>
            <a:off x="838200" y="1385455"/>
            <a:ext cx="10515600" cy="4791508"/>
          </a:xfrm>
        </p:spPr>
        <p:txBody>
          <a:bodyPr/>
          <a:lstStyle/>
          <a:p>
            <a:pPr marL="0" indent="0">
              <a:buNone/>
            </a:pPr>
            <a:r>
              <a:rPr lang="en-GB" sz="3600" dirty="0"/>
              <a:t>Prolonged renal ischemia resulting from: </a:t>
            </a:r>
            <a:endParaRPr lang="en-GB" sz="3600" dirty="0" smtClean="0"/>
          </a:p>
          <a:p>
            <a:r>
              <a:rPr lang="en-GB" sz="3600" dirty="0" smtClean="0"/>
              <a:t>Pigment </a:t>
            </a:r>
            <a:r>
              <a:rPr lang="en-GB" sz="3600" dirty="0"/>
              <a:t>nephropathy (associated with the </a:t>
            </a:r>
            <a:r>
              <a:rPr lang="en-GB" sz="3600" dirty="0" smtClean="0"/>
              <a:t>breakdown </a:t>
            </a:r>
            <a:r>
              <a:rPr lang="en-GB" sz="3600" dirty="0"/>
              <a:t>of blood cells containing pigments that in turn occlude kidney </a:t>
            </a:r>
            <a:r>
              <a:rPr lang="en-GB" sz="3600" dirty="0" smtClean="0"/>
              <a:t>structures)</a:t>
            </a:r>
          </a:p>
          <a:p>
            <a:r>
              <a:rPr lang="en-GB" sz="3600" dirty="0" err="1" smtClean="0"/>
              <a:t>Myoglobinuria</a:t>
            </a:r>
            <a:r>
              <a:rPr lang="en-GB" sz="3600" dirty="0" smtClean="0"/>
              <a:t> </a:t>
            </a:r>
            <a:r>
              <a:rPr lang="en-GB" sz="3600" dirty="0"/>
              <a:t>(trauma, crush injuries, burns) </a:t>
            </a:r>
            <a:endParaRPr lang="en-GB" sz="3600" dirty="0" smtClean="0"/>
          </a:p>
          <a:p>
            <a:r>
              <a:rPr lang="en-GB" sz="3600" dirty="0" smtClean="0"/>
              <a:t>Haemoglobinuria </a:t>
            </a:r>
            <a:r>
              <a:rPr lang="en-GB" sz="3600" dirty="0"/>
              <a:t>(transfusion reaction, </a:t>
            </a:r>
            <a:r>
              <a:rPr lang="en-GB" sz="3600" dirty="0" err="1"/>
              <a:t>hemolytic</a:t>
            </a:r>
            <a:r>
              <a:rPr lang="en-GB" sz="3600" dirty="0"/>
              <a:t> </a:t>
            </a:r>
            <a:r>
              <a:rPr lang="en-GB" sz="3600" dirty="0" smtClean="0"/>
              <a:t>anaemia</a:t>
            </a:r>
            <a:r>
              <a:rPr lang="en-GB" sz="3600" dirty="0"/>
              <a:t>)</a:t>
            </a:r>
          </a:p>
        </p:txBody>
      </p:sp>
    </p:spTree>
    <p:extLst>
      <p:ext uri="{BB962C8B-B14F-4D97-AF65-F5344CB8AC3E}">
        <p14:creationId xmlns:p14="http://schemas.microsoft.com/office/powerpoint/2010/main" val="8424631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GB" dirty="0" smtClean="0"/>
              <a:t>Cont.</a:t>
            </a:r>
            <a:endParaRPr lang="en-GB" dirty="0"/>
          </a:p>
        </p:txBody>
      </p:sp>
      <p:sp>
        <p:nvSpPr>
          <p:cNvPr id="3" name="Content Placeholder 2"/>
          <p:cNvSpPr>
            <a:spLocks noGrp="1"/>
          </p:cNvSpPr>
          <p:nvPr>
            <p:ph idx="1"/>
          </p:nvPr>
        </p:nvSpPr>
        <p:spPr>
          <a:xfrm>
            <a:off x="838200" y="1510145"/>
            <a:ext cx="10515600" cy="4666818"/>
          </a:xfrm>
        </p:spPr>
        <p:txBody>
          <a:bodyPr>
            <a:normAutofit/>
          </a:bodyPr>
          <a:lstStyle/>
          <a:p>
            <a:pPr marL="0" indent="0">
              <a:buNone/>
            </a:pPr>
            <a:r>
              <a:rPr lang="en-GB" sz="3600" dirty="0">
                <a:effectLst>
                  <a:outerShdw blurRad="38100" dist="38100" dir="2700000" algn="tl">
                    <a:srgbClr val="000000">
                      <a:alpha val="43137"/>
                    </a:srgbClr>
                  </a:outerShdw>
                </a:effectLst>
              </a:rPr>
              <a:t>Nephrotoxic agents such as: </a:t>
            </a:r>
            <a:endParaRPr lang="en-GB" sz="3600" dirty="0" smtClean="0">
              <a:effectLst>
                <a:outerShdw blurRad="38100" dist="38100" dir="2700000" algn="tl">
                  <a:srgbClr val="000000">
                    <a:alpha val="43137"/>
                  </a:srgbClr>
                </a:outerShdw>
              </a:effectLst>
            </a:endParaRPr>
          </a:p>
          <a:p>
            <a:r>
              <a:rPr lang="en-GB" sz="3600" dirty="0" smtClean="0"/>
              <a:t>Aminoglycoside </a:t>
            </a:r>
            <a:r>
              <a:rPr lang="en-GB" sz="3600" dirty="0"/>
              <a:t>antibiotics (gentamicin, tobramycin) </a:t>
            </a:r>
            <a:endParaRPr lang="en-GB" sz="3600" dirty="0" smtClean="0"/>
          </a:p>
          <a:p>
            <a:r>
              <a:rPr lang="en-GB" sz="3600" dirty="0" smtClean="0"/>
              <a:t>Radiopaque </a:t>
            </a:r>
            <a:r>
              <a:rPr lang="en-GB" sz="3600" dirty="0"/>
              <a:t>contrast agents </a:t>
            </a:r>
            <a:endParaRPr lang="en-GB" sz="3600" dirty="0" smtClean="0"/>
          </a:p>
          <a:p>
            <a:r>
              <a:rPr lang="en-GB" sz="3600" dirty="0" smtClean="0"/>
              <a:t>Heavy </a:t>
            </a:r>
            <a:r>
              <a:rPr lang="en-GB" sz="3600" dirty="0"/>
              <a:t>metals (lead, mercury) </a:t>
            </a:r>
            <a:endParaRPr lang="en-GB" sz="3600" dirty="0" smtClean="0"/>
          </a:p>
          <a:p>
            <a:r>
              <a:rPr lang="en-GB" sz="3600" dirty="0" smtClean="0"/>
              <a:t>Solvents </a:t>
            </a:r>
            <a:r>
              <a:rPr lang="en-GB" sz="3600" dirty="0"/>
              <a:t>and chemicals (ethylene glycol, carbon tetrachloride, </a:t>
            </a:r>
            <a:r>
              <a:rPr lang="en-GB" sz="3600" dirty="0" smtClean="0"/>
              <a:t>arsenic)</a:t>
            </a:r>
          </a:p>
        </p:txBody>
      </p:sp>
    </p:spTree>
    <p:extLst>
      <p:ext uri="{BB962C8B-B14F-4D97-AF65-F5344CB8AC3E}">
        <p14:creationId xmlns:p14="http://schemas.microsoft.com/office/powerpoint/2010/main" val="1151397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99309"/>
            <a:ext cx="10515600" cy="4777654"/>
          </a:xfrm>
        </p:spPr>
        <p:txBody>
          <a:bodyPr>
            <a:normAutofit/>
          </a:bodyPr>
          <a:lstStyle/>
          <a:p>
            <a:r>
              <a:rPr lang="en-GB" sz="3600" dirty="0"/>
              <a:t>Nonsteroidal anti-inflammatory drugs (NSAIDs) </a:t>
            </a:r>
            <a:endParaRPr lang="en-GB" sz="3600" dirty="0" smtClean="0"/>
          </a:p>
          <a:p>
            <a:r>
              <a:rPr lang="en-GB" sz="3600" dirty="0" smtClean="0"/>
              <a:t>Angiotensin-converting </a:t>
            </a:r>
            <a:r>
              <a:rPr lang="en-GB" sz="3600" dirty="0"/>
              <a:t>enzyme inhibitors (ACE inhibitors) </a:t>
            </a:r>
            <a:endParaRPr lang="en-GB" sz="3600" dirty="0" smtClean="0"/>
          </a:p>
          <a:p>
            <a:r>
              <a:rPr lang="en-GB" sz="3600" dirty="0" smtClean="0"/>
              <a:t>Infectious </a:t>
            </a:r>
            <a:r>
              <a:rPr lang="en-GB" sz="3600" dirty="0"/>
              <a:t>processes such as: Acute pyelonephritis Acute </a:t>
            </a:r>
            <a:r>
              <a:rPr lang="en-GB" sz="3600" dirty="0" smtClean="0"/>
              <a:t>glomerulonephritis</a:t>
            </a:r>
            <a:endParaRPr lang="en-GB" sz="3600" dirty="0"/>
          </a:p>
          <a:p>
            <a:endParaRPr lang="en-GB" sz="3600" dirty="0"/>
          </a:p>
        </p:txBody>
      </p:sp>
    </p:spTree>
    <p:extLst>
      <p:ext uri="{BB962C8B-B14F-4D97-AF65-F5344CB8AC3E}">
        <p14:creationId xmlns:p14="http://schemas.microsoft.com/office/powerpoint/2010/main" val="34875341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smtClean="0">
                <a:effectLst>
                  <a:outerShdw blurRad="38100" dist="38100" dir="2700000" algn="tl">
                    <a:srgbClr val="000000">
                      <a:alpha val="43137"/>
                    </a:srgbClr>
                  </a:outerShdw>
                </a:effectLst>
              </a:rPr>
              <a:t>Post-renal </a:t>
            </a:r>
            <a:r>
              <a:rPr lang="en-GB" dirty="0">
                <a:effectLst>
                  <a:outerShdw blurRad="38100" dist="38100" dir="2700000" algn="tl">
                    <a:srgbClr val="000000">
                      <a:alpha val="43137"/>
                    </a:srgbClr>
                  </a:outerShdw>
                </a:effectLst>
              </a:rPr>
              <a:t>Failure</a:t>
            </a:r>
          </a:p>
        </p:txBody>
      </p:sp>
      <p:sp>
        <p:nvSpPr>
          <p:cNvPr id="3" name="Content Placeholder 2"/>
          <p:cNvSpPr>
            <a:spLocks noGrp="1"/>
          </p:cNvSpPr>
          <p:nvPr>
            <p:ph idx="1"/>
          </p:nvPr>
        </p:nvSpPr>
        <p:spPr>
          <a:xfrm>
            <a:off x="838200" y="1620982"/>
            <a:ext cx="10515600" cy="4555981"/>
          </a:xfrm>
        </p:spPr>
        <p:txBody>
          <a:bodyPr>
            <a:normAutofit/>
          </a:bodyPr>
          <a:lstStyle/>
          <a:p>
            <a:pPr marL="0" indent="0">
              <a:buNone/>
            </a:pPr>
            <a:r>
              <a:rPr lang="en-GB" sz="3600" dirty="0"/>
              <a:t>Urinary tract obstruction, including: </a:t>
            </a:r>
            <a:endParaRPr lang="en-GB" sz="3600" dirty="0" smtClean="0"/>
          </a:p>
          <a:p>
            <a:r>
              <a:rPr lang="en-GB" sz="3600" dirty="0" smtClean="0"/>
              <a:t>Calculi </a:t>
            </a:r>
            <a:r>
              <a:rPr lang="en-GB" sz="3600" dirty="0"/>
              <a:t>(stones) </a:t>
            </a:r>
            <a:endParaRPr lang="en-GB" sz="3600" dirty="0" smtClean="0"/>
          </a:p>
          <a:p>
            <a:r>
              <a:rPr lang="en-GB" sz="3600" dirty="0" smtClean="0"/>
              <a:t>Tumours </a:t>
            </a:r>
            <a:r>
              <a:rPr lang="en-GB" sz="3600" dirty="0"/>
              <a:t>Benign prostatic hyperplasia </a:t>
            </a:r>
            <a:endParaRPr lang="en-GB" sz="3600" dirty="0" smtClean="0"/>
          </a:p>
          <a:p>
            <a:r>
              <a:rPr lang="en-GB" sz="3600" dirty="0" smtClean="0"/>
              <a:t>Strictures </a:t>
            </a:r>
          </a:p>
          <a:p>
            <a:r>
              <a:rPr lang="en-GB" sz="3600" dirty="0" smtClean="0"/>
              <a:t>Blood </a:t>
            </a:r>
            <a:r>
              <a:rPr lang="en-GB" sz="3600" dirty="0"/>
              <a:t>clots</a:t>
            </a:r>
          </a:p>
        </p:txBody>
      </p:sp>
    </p:spTree>
    <p:extLst>
      <p:ext uri="{BB962C8B-B14F-4D97-AF65-F5344CB8AC3E}">
        <p14:creationId xmlns:p14="http://schemas.microsoft.com/office/powerpoint/2010/main" val="2850870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a:effectLst>
                  <a:outerShdw blurRad="38100" dist="38100" dir="2700000" algn="tl">
                    <a:srgbClr val="000000">
                      <a:alpha val="43137"/>
                    </a:srgbClr>
                  </a:outerShdw>
                </a:effectLst>
              </a:rPr>
              <a:t>Phases of Acute Renal Failure</a:t>
            </a:r>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GB" sz="3600" u="sng" dirty="0" smtClean="0"/>
              <a:t>Four </a:t>
            </a:r>
            <a:r>
              <a:rPr lang="en-GB" sz="3600" u="sng" dirty="0"/>
              <a:t>phases of ARF</a:t>
            </a:r>
            <a:r>
              <a:rPr lang="en-GB" sz="3600" u="sng" dirty="0" smtClean="0"/>
              <a:t>:</a:t>
            </a:r>
          </a:p>
          <a:p>
            <a:r>
              <a:rPr lang="en-GB" sz="3600" dirty="0" smtClean="0"/>
              <a:t>Initiation</a:t>
            </a:r>
          </a:p>
          <a:p>
            <a:r>
              <a:rPr lang="en-GB" sz="3600" dirty="0" smtClean="0"/>
              <a:t>Oliguria</a:t>
            </a:r>
          </a:p>
          <a:p>
            <a:r>
              <a:rPr lang="en-GB" sz="3600" dirty="0" smtClean="0"/>
              <a:t>Diuresis</a:t>
            </a:r>
          </a:p>
          <a:p>
            <a:r>
              <a:rPr lang="en-GB" sz="3600" dirty="0"/>
              <a:t>R</a:t>
            </a:r>
            <a:r>
              <a:rPr lang="en-GB" sz="3600" dirty="0" smtClean="0"/>
              <a:t>ecovery</a:t>
            </a:r>
            <a:r>
              <a:rPr lang="en-GB" sz="3600" dirty="0"/>
              <a:t>.</a:t>
            </a:r>
          </a:p>
        </p:txBody>
      </p:sp>
    </p:spTree>
    <p:extLst>
      <p:ext uri="{BB962C8B-B14F-4D97-AF65-F5344CB8AC3E}">
        <p14:creationId xmlns:p14="http://schemas.microsoft.com/office/powerpoint/2010/main" val="23685480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GB" dirty="0" smtClean="0"/>
              <a:t>Cont.</a:t>
            </a:r>
            <a:endParaRPr lang="en-GB" dirty="0"/>
          </a:p>
        </p:txBody>
      </p:sp>
      <p:sp>
        <p:nvSpPr>
          <p:cNvPr id="3" name="Content Placeholder 2"/>
          <p:cNvSpPr>
            <a:spLocks noGrp="1"/>
          </p:cNvSpPr>
          <p:nvPr>
            <p:ph idx="1"/>
          </p:nvPr>
        </p:nvSpPr>
        <p:spPr>
          <a:xfrm>
            <a:off x="838200" y="1607127"/>
            <a:ext cx="10515600" cy="4569836"/>
          </a:xfrm>
        </p:spPr>
        <p:txBody>
          <a:bodyPr>
            <a:normAutofit/>
          </a:bodyPr>
          <a:lstStyle/>
          <a:p>
            <a:r>
              <a:rPr lang="en-GB" sz="3600" dirty="0"/>
              <a:t>The initiation period begins with the initial insult and ends when oliguria develops. </a:t>
            </a:r>
            <a:endParaRPr lang="en-GB" sz="3600" dirty="0" smtClean="0"/>
          </a:p>
          <a:p>
            <a:r>
              <a:rPr lang="en-GB" sz="3600" dirty="0" smtClean="0"/>
              <a:t>The </a:t>
            </a:r>
            <a:r>
              <a:rPr lang="en-GB" sz="3600" dirty="0"/>
              <a:t>oliguria period is accompanied by an increase in the serum concentration of substances usually </a:t>
            </a:r>
            <a:r>
              <a:rPr lang="en-GB" sz="3600" dirty="0" smtClean="0"/>
              <a:t>excreted </a:t>
            </a:r>
            <a:r>
              <a:rPr lang="en-GB" sz="3600" dirty="0"/>
              <a:t>by the kidneys (urea, creatinine, uric acid, </a:t>
            </a:r>
            <a:r>
              <a:rPr lang="en-GB" sz="3600" dirty="0" smtClean="0"/>
              <a:t>organic </a:t>
            </a:r>
            <a:r>
              <a:rPr lang="en-GB" sz="3600" dirty="0"/>
              <a:t>acids, and the intracellular cations [potassium and magnesium]). </a:t>
            </a:r>
          </a:p>
        </p:txBody>
      </p:sp>
    </p:spTree>
    <p:extLst>
      <p:ext uri="{BB962C8B-B14F-4D97-AF65-F5344CB8AC3E}">
        <p14:creationId xmlns:p14="http://schemas.microsoft.com/office/powerpoint/2010/main" val="6896213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10145"/>
            <a:ext cx="10515600" cy="4666818"/>
          </a:xfrm>
        </p:spPr>
        <p:txBody>
          <a:bodyPr>
            <a:normAutofit/>
          </a:bodyPr>
          <a:lstStyle/>
          <a:p>
            <a:r>
              <a:rPr lang="en-GB" sz="3600" dirty="0"/>
              <a:t>The minimum amount of urine needed to rid the body of normal metabolic waste products is 400 </a:t>
            </a:r>
            <a:r>
              <a:rPr lang="en-GB" sz="3600" dirty="0" smtClean="0"/>
              <a:t>ml. </a:t>
            </a:r>
          </a:p>
          <a:p>
            <a:r>
              <a:rPr lang="en-GB" sz="3600" dirty="0" smtClean="0"/>
              <a:t>In </a:t>
            </a:r>
            <a:r>
              <a:rPr lang="en-GB" sz="3600" dirty="0"/>
              <a:t>this phase uremic symptoms first appear and life-threatening conditions such as </a:t>
            </a:r>
            <a:r>
              <a:rPr lang="en-GB" sz="3600" dirty="0" err="1"/>
              <a:t>hyperkalemia</a:t>
            </a:r>
            <a:r>
              <a:rPr lang="en-GB" sz="3600" dirty="0"/>
              <a:t> develop.</a:t>
            </a:r>
          </a:p>
          <a:p>
            <a:endParaRPr lang="en-GB" sz="3600" dirty="0"/>
          </a:p>
        </p:txBody>
      </p:sp>
    </p:spTree>
    <p:extLst>
      <p:ext uri="{BB962C8B-B14F-4D97-AF65-F5344CB8AC3E}">
        <p14:creationId xmlns:p14="http://schemas.microsoft.com/office/powerpoint/2010/main" val="292633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normAutofit fontScale="90000"/>
          </a:bodyPr>
          <a:lstStyle/>
          <a:p>
            <a:r>
              <a:rPr lang="en-GB" b="1" dirty="0">
                <a:effectLst>
                  <a:outerShdw blurRad="38100" dist="38100" dir="2700000" algn="tl">
                    <a:srgbClr val="000000">
                      <a:alpha val="43137"/>
                    </a:srgbClr>
                  </a:outerShdw>
                </a:effectLst>
              </a:rPr>
              <a:t>Gerontologic considerations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06286"/>
            <a:ext cx="10515600" cy="4870677"/>
          </a:xfrm>
        </p:spPr>
        <p:txBody>
          <a:bodyPr>
            <a:normAutofit/>
          </a:bodyPr>
          <a:lstStyle/>
          <a:p>
            <a:pPr>
              <a:buFont typeface="Wingdings" panose="05000000000000000000" pitchFamily="2" charset="2"/>
              <a:buChar char="Ø"/>
            </a:pPr>
            <a:r>
              <a:rPr lang="en-GB" sz="3600" dirty="0"/>
              <a:t>A thorough medication history is important for elderly patients for whom the increased occurrence of chronic illness often necessitates polypharmacy (Concurrent use of multiple medications) </a:t>
            </a:r>
            <a:endParaRPr lang="en-GB" sz="3600" dirty="0" smtClean="0"/>
          </a:p>
          <a:p>
            <a:pPr>
              <a:buFont typeface="Wingdings" panose="05000000000000000000" pitchFamily="2" charset="2"/>
              <a:buChar char="Ø"/>
            </a:pPr>
            <a:r>
              <a:rPr lang="en-GB" sz="3600" dirty="0" smtClean="0"/>
              <a:t>Aging </a:t>
            </a:r>
            <a:r>
              <a:rPr lang="en-GB" sz="3600" dirty="0"/>
              <a:t>affects the way the body absorbs, metabolizes and excretes drugs thus placing the elderly patients at risk for adverse reactions including compromised renal function.</a:t>
            </a:r>
          </a:p>
          <a:p>
            <a:pPr marL="0" indent="0">
              <a:buNone/>
            </a:pPr>
            <a:endParaRPr lang="en-GB" sz="3600" dirty="0"/>
          </a:p>
        </p:txBody>
      </p:sp>
    </p:spTree>
    <p:extLst>
      <p:ext uri="{BB962C8B-B14F-4D97-AF65-F5344CB8AC3E}">
        <p14:creationId xmlns:p14="http://schemas.microsoft.com/office/powerpoint/2010/main" val="3117169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GB" sz="3600" u="sng" dirty="0" smtClean="0">
                <a:effectLst>
                  <a:outerShdw blurRad="38100" dist="38100" dir="2700000" algn="tl">
                    <a:srgbClr val="000000">
                      <a:alpha val="43137"/>
                    </a:srgbClr>
                  </a:outerShdw>
                </a:effectLst>
              </a:rPr>
              <a:t>The diuresis period is marked by:</a:t>
            </a:r>
          </a:p>
          <a:p>
            <a:r>
              <a:rPr lang="en-GB" sz="3600" dirty="0" smtClean="0"/>
              <a:t>Gradual increase in urine output, which signals that glomerular filtration has started to recover. </a:t>
            </a:r>
          </a:p>
          <a:p>
            <a:r>
              <a:rPr lang="en-GB" sz="3600" dirty="0" smtClean="0"/>
              <a:t>Laboratory </a:t>
            </a:r>
            <a:r>
              <a:rPr lang="en-GB" sz="3600" dirty="0"/>
              <a:t>values stabilize and eventually decrease. </a:t>
            </a:r>
            <a:endParaRPr lang="en-GB" sz="3600" dirty="0" smtClean="0"/>
          </a:p>
          <a:p>
            <a:r>
              <a:rPr lang="en-GB" sz="3600" dirty="0" smtClean="0"/>
              <a:t>Although </a:t>
            </a:r>
            <a:r>
              <a:rPr lang="en-GB" sz="3600" dirty="0"/>
              <a:t>the volume of urinary output may reach normal or elevated levels, renal function may still be markedly abnormal</a:t>
            </a:r>
            <a:r>
              <a:rPr lang="en-GB" sz="3600" dirty="0" smtClean="0"/>
              <a:t>.</a:t>
            </a:r>
          </a:p>
          <a:p>
            <a:pPr marL="0" indent="0">
              <a:buNone/>
            </a:pPr>
            <a:endParaRPr lang="en-GB" sz="3600" dirty="0"/>
          </a:p>
        </p:txBody>
      </p:sp>
    </p:spTree>
    <p:extLst>
      <p:ext uri="{BB962C8B-B14F-4D97-AF65-F5344CB8AC3E}">
        <p14:creationId xmlns:p14="http://schemas.microsoft.com/office/powerpoint/2010/main" val="23479064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468582"/>
            <a:ext cx="10515600" cy="4708381"/>
          </a:xfrm>
        </p:spPr>
        <p:txBody>
          <a:bodyPr>
            <a:normAutofit/>
          </a:bodyPr>
          <a:lstStyle/>
          <a:p>
            <a:r>
              <a:rPr lang="en-GB" sz="3600" dirty="0"/>
              <a:t>Uremic symptoms may still be present, the need for expert medical and nursing management continues. </a:t>
            </a:r>
            <a:endParaRPr lang="en-GB" sz="3600" dirty="0" smtClean="0"/>
          </a:p>
          <a:p>
            <a:pPr marL="0" indent="0">
              <a:buNone/>
            </a:pPr>
            <a:endParaRPr lang="en-GB" sz="3600" dirty="0"/>
          </a:p>
          <a:p>
            <a:r>
              <a:rPr lang="en-GB" sz="3600" dirty="0"/>
              <a:t>The patient must be observed closely for dehydration during this phase; if dehydration occurs, the uremic symptoms are likely to increase.</a:t>
            </a:r>
          </a:p>
          <a:p>
            <a:endParaRPr lang="en-GB" sz="3600" dirty="0"/>
          </a:p>
        </p:txBody>
      </p:sp>
    </p:spTree>
    <p:extLst>
      <p:ext uri="{BB962C8B-B14F-4D97-AF65-F5344CB8AC3E}">
        <p14:creationId xmlns:p14="http://schemas.microsoft.com/office/powerpoint/2010/main" val="2586498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54727"/>
            <a:ext cx="10515600" cy="4722236"/>
          </a:xfrm>
        </p:spPr>
        <p:txBody>
          <a:bodyPr>
            <a:normAutofit/>
          </a:bodyPr>
          <a:lstStyle/>
          <a:p>
            <a:pPr marL="0" indent="0">
              <a:buNone/>
            </a:pPr>
            <a:r>
              <a:rPr lang="en-GB" sz="3600" dirty="0">
                <a:effectLst>
                  <a:outerShdw blurRad="38100" dist="38100" dir="2700000" algn="tl">
                    <a:srgbClr val="000000">
                      <a:alpha val="43137"/>
                    </a:srgbClr>
                  </a:outerShdw>
                </a:effectLst>
              </a:rPr>
              <a:t>The recovery period </a:t>
            </a:r>
            <a:endParaRPr lang="en-GB" sz="3600" dirty="0" smtClean="0">
              <a:effectLst>
                <a:outerShdw blurRad="38100" dist="38100" dir="2700000" algn="tl">
                  <a:srgbClr val="000000">
                    <a:alpha val="43137"/>
                  </a:srgbClr>
                </a:outerShdw>
              </a:effectLst>
            </a:endParaRPr>
          </a:p>
          <a:p>
            <a:pPr marL="0" indent="0">
              <a:buNone/>
            </a:pPr>
            <a:r>
              <a:rPr lang="en-GB" sz="3600" dirty="0"/>
              <a:t>S</a:t>
            </a:r>
            <a:r>
              <a:rPr lang="en-GB" sz="3600" dirty="0" smtClean="0"/>
              <a:t>ignals </a:t>
            </a:r>
            <a:r>
              <a:rPr lang="en-GB" sz="3600" dirty="0"/>
              <a:t>the improvement of renal function and may take 3 to 12 months. </a:t>
            </a:r>
            <a:endParaRPr lang="en-GB" sz="3600" dirty="0" smtClean="0"/>
          </a:p>
          <a:p>
            <a:r>
              <a:rPr lang="en-GB" sz="3600" dirty="0" smtClean="0"/>
              <a:t>Laboratory </a:t>
            </a:r>
            <a:r>
              <a:rPr lang="en-GB" sz="3600" dirty="0"/>
              <a:t>values return to the patient’s normal level</a:t>
            </a:r>
            <a:r>
              <a:rPr lang="en-GB" sz="3600" dirty="0" smtClean="0"/>
              <a:t>.</a:t>
            </a:r>
          </a:p>
          <a:p>
            <a:r>
              <a:rPr lang="en-GB" sz="3600" dirty="0" smtClean="0"/>
              <a:t>Although </a:t>
            </a:r>
            <a:r>
              <a:rPr lang="en-GB" sz="3600" dirty="0"/>
              <a:t>a permanent 1% to 3% reduction in the GFR is </a:t>
            </a:r>
            <a:r>
              <a:rPr lang="en-GB" sz="3600" dirty="0" smtClean="0"/>
              <a:t>common</a:t>
            </a:r>
            <a:r>
              <a:rPr lang="en-GB" sz="3600" dirty="0"/>
              <a:t>, it is not clinically significant.</a:t>
            </a:r>
          </a:p>
        </p:txBody>
      </p:sp>
    </p:spTree>
    <p:extLst>
      <p:ext uri="{BB962C8B-B14F-4D97-AF65-F5344CB8AC3E}">
        <p14:creationId xmlns:p14="http://schemas.microsoft.com/office/powerpoint/2010/main" val="1846014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a:effectLst>
                  <a:outerShdw blurRad="38100" dist="38100" dir="2700000" algn="tl">
                    <a:srgbClr val="000000">
                      <a:alpha val="43137"/>
                    </a:srgbClr>
                  </a:outerShdw>
                </a:effectLst>
              </a:rPr>
              <a:t>Clinical Manifestations</a:t>
            </a:r>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GB" sz="3600" dirty="0"/>
              <a:t>Almost every system of the body is affected with failure of the normal renal regulatory mechanisms. </a:t>
            </a:r>
            <a:endParaRPr lang="en-GB" sz="3600" dirty="0" smtClean="0"/>
          </a:p>
          <a:p>
            <a:r>
              <a:rPr lang="en-GB" sz="3600" dirty="0" smtClean="0"/>
              <a:t>The </a:t>
            </a:r>
            <a:r>
              <a:rPr lang="en-GB" sz="3600" dirty="0"/>
              <a:t>patient may appear critically ill and lethargic. </a:t>
            </a:r>
            <a:endParaRPr lang="en-GB" sz="3600" dirty="0" smtClean="0"/>
          </a:p>
          <a:p>
            <a:r>
              <a:rPr lang="en-GB" sz="3600" dirty="0" smtClean="0"/>
              <a:t>The </a:t>
            </a:r>
            <a:r>
              <a:rPr lang="en-GB" sz="3600" dirty="0"/>
              <a:t>skin and mucous membranes are dry from dehydration. </a:t>
            </a:r>
            <a:endParaRPr lang="en-GB" sz="3600" dirty="0" smtClean="0"/>
          </a:p>
        </p:txBody>
      </p:sp>
    </p:spTree>
    <p:extLst>
      <p:ext uri="{BB962C8B-B14F-4D97-AF65-F5344CB8AC3E}">
        <p14:creationId xmlns:p14="http://schemas.microsoft.com/office/powerpoint/2010/main" val="33933098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82436"/>
            <a:ext cx="10515600" cy="4694527"/>
          </a:xfrm>
        </p:spPr>
        <p:txBody>
          <a:bodyPr/>
          <a:lstStyle/>
          <a:p>
            <a:pPr marL="0" indent="0">
              <a:buNone/>
            </a:pPr>
            <a:r>
              <a:rPr lang="en-GB" sz="3600" dirty="0"/>
              <a:t>Central nervous system signs and symptoms </a:t>
            </a:r>
            <a:r>
              <a:rPr lang="en-GB" sz="3600" dirty="0" smtClean="0"/>
              <a:t>include: </a:t>
            </a:r>
            <a:endParaRPr lang="en-GB" sz="3600" dirty="0"/>
          </a:p>
          <a:p>
            <a:r>
              <a:rPr lang="en-GB" sz="3600" dirty="0"/>
              <a:t>Drowsiness</a:t>
            </a:r>
          </a:p>
          <a:p>
            <a:r>
              <a:rPr lang="en-GB" sz="3600" dirty="0"/>
              <a:t>Headache</a:t>
            </a:r>
          </a:p>
          <a:p>
            <a:r>
              <a:rPr lang="en-GB" sz="3600" dirty="0"/>
              <a:t>muscle twitching</a:t>
            </a:r>
          </a:p>
          <a:p>
            <a:r>
              <a:rPr lang="en-GB" sz="3600" dirty="0"/>
              <a:t>seizures. </a:t>
            </a:r>
          </a:p>
          <a:p>
            <a:pPr marL="0" indent="0">
              <a:buNone/>
            </a:pPr>
            <a:endParaRPr lang="en-GB" dirty="0"/>
          </a:p>
        </p:txBody>
      </p:sp>
    </p:spTree>
    <p:extLst>
      <p:ext uri="{BB962C8B-B14F-4D97-AF65-F5344CB8AC3E}">
        <p14:creationId xmlns:p14="http://schemas.microsoft.com/office/powerpoint/2010/main" val="13314893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GB" dirty="0">
                <a:effectLst>
                  <a:outerShdw blurRad="38100" dist="38100" dir="2700000" algn="tl">
                    <a:srgbClr val="000000">
                      <a:alpha val="43137"/>
                    </a:srgbClr>
                  </a:outerShdw>
                </a:effectLst>
              </a:rPr>
              <a:t>Assessment and Diagnostic Findings</a:t>
            </a:r>
          </a:p>
        </p:txBody>
      </p:sp>
      <p:sp>
        <p:nvSpPr>
          <p:cNvPr id="3" name="Content Placeholder 2"/>
          <p:cNvSpPr>
            <a:spLocks noGrp="1"/>
          </p:cNvSpPr>
          <p:nvPr>
            <p:ph idx="1"/>
          </p:nvPr>
        </p:nvSpPr>
        <p:spPr>
          <a:xfrm>
            <a:off x="838200" y="1510145"/>
            <a:ext cx="10515600" cy="4666818"/>
          </a:xfrm>
        </p:spPr>
        <p:txBody>
          <a:bodyPr>
            <a:normAutofit/>
          </a:bodyPr>
          <a:lstStyle/>
          <a:p>
            <a:pPr marL="0" indent="0">
              <a:buNone/>
            </a:pPr>
            <a:r>
              <a:rPr lang="en-GB" sz="3600" dirty="0"/>
              <a:t>Assessment of the patient with ARF includes evaluation for changes </a:t>
            </a:r>
            <a:r>
              <a:rPr lang="en-GB" sz="3600" dirty="0" smtClean="0"/>
              <a:t>in</a:t>
            </a:r>
          </a:p>
          <a:p>
            <a:r>
              <a:rPr lang="en-GB" sz="3600" dirty="0" smtClean="0"/>
              <a:t>the urine</a:t>
            </a:r>
          </a:p>
          <a:p>
            <a:r>
              <a:rPr lang="en-GB" sz="3600" dirty="0" smtClean="0"/>
              <a:t>diagnostic </a:t>
            </a:r>
            <a:r>
              <a:rPr lang="en-GB" sz="3600" dirty="0"/>
              <a:t>tests that evaluate the </a:t>
            </a:r>
            <a:r>
              <a:rPr lang="en-GB" sz="3600" dirty="0" smtClean="0"/>
              <a:t>kidney </a:t>
            </a:r>
            <a:r>
              <a:rPr lang="en-GB" sz="3600" dirty="0"/>
              <a:t>contour, and a variety of laboratory </a:t>
            </a:r>
            <a:r>
              <a:rPr lang="en-GB" sz="3600" dirty="0" smtClean="0"/>
              <a:t>values.</a:t>
            </a:r>
            <a:r>
              <a:rPr lang="en-GB" sz="3600" dirty="0">
                <a:effectLst>
                  <a:outerShdw blurRad="38100" dist="38100" dir="2700000" algn="tl">
                    <a:srgbClr val="000000">
                      <a:alpha val="43137"/>
                    </a:srgbClr>
                  </a:outerShdw>
                </a:effectLst>
              </a:rPr>
              <a:t> </a:t>
            </a:r>
            <a:endParaRPr lang="en-GB" sz="3600" dirty="0" smtClean="0"/>
          </a:p>
        </p:txBody>
      </p:sp>
    </p:spTree>
    <p:extLst>
      <p:ext uri="{BB962C8B-B14F-4D97-AF65-F5344CB8AC3E}">
        <p14:creationId xmlns:p14="http://schemas.microsoft.com/office/powerpoint/2010/main" val="22666010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endParaRPr lang="en-GB" dirty="0"/>
          </a:p>
        </p:txBody>
      </p:sp>
      <p:sp>
        <p:nvSpPr>
          <p:cNvPr id="3" name="Content Placeholder 2"/>
          <p:cNvSpPr>
            <a:spLocks noGrp="1"/>
          </p:cNvSpPr>
          <p:nvPr>
            <p:ph idx="1"/>
          </p:nvPr>
        </p:nvSpPr>
        <p:spPr/>
        <p:txBody>
          <a:bodyPr/>
          <a:lstStyle/>
          <a:p>
            <a:pPr marL="0" indent="0">
              <a:buNone/>
            </a:pPr>
            <a:r>
              <a:rPr lang="en-GB" sz="3600" dirty="0">
                <a:effectLst>
                  <a:outerShdw blurRad="38100" dist="38100" dir="2700000" algn="tl">
                    <a:srgbClr val="000000">
                      <a:alpha val="43137"/>
                    </a:srgbClr>
                  </a:outerShdw>
                </a:effectLst>
              </a:rPr>
              <a:t>In ARF</a:t>
            </a:r>
          </a:p>
          <a:p>
            <a:r>
              <a:rPr lang="en-GB" sz="3600" dirty="0"/>
              <a:t>Urine output varies from scanty to a normal volume</a:t>
            </a:r>
          </a:p>
          <a:p>
            <a:r>
              <a:rPr lang="en-GB" sz="3600" dirty="0"/>
              <a:t>Haematuria may be present</a:t>
            </a:r>
          </a:p>
          <a:p>
            <a:r>
              <a:rPr lang="en-GB" sz="3600" dirty="0"/>
              <a:t>Urine has a low specific gravity (compared with a normal value of 1.010 to 1.025). </a:t>
            </a:r>
          </a:p>
          <a:p>
            <a:endParaRPr lang="en-GB" dirty="0"/>
          </a:p>
        </p:txBody>
      </p:sp>
    </p:spTree>
    <p:extLst>
      <p:ext uri="{BB962C8B-B14F-4D97-AF65-F5344CB8AC3E}">
        <p14:creationId xmlns:p14="http://schemas.microsoft.com/office/powerpoint/2010/main" val="22214916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endParaRPr lang="en-GB" dirty="0"/>
          </a:p>
        </p:txBody>
      </p:sp>
      <p:sp>
        <p:nvSpPr>
          <p:cNvPr id="3" name="Content Placeholder 2"/>
          <p:cNvSpPr>
            <a:spLocks noGrp="1"/>
          </p:cNvSpPr>
          <p:nvPr>
            <p:ph idx="1"/>
          </p:nvPr>
        </p:nvSpPr>
        <p:spPr>
          <a:xfrm>
            <a:off x="838200" y="1413164"/>
            <a:ext cx="10515600" cy="4763799"/>
          </a:xfrm>
        </p:spPr>
        <p:txBody>
          <a:bodyPr/>
          <a:lstStyle/>
          <a:p>
            <a:pPr marL="0" indent="0">
              <a:buNone/>
            </a:pPr>
            <a:r>
              <a:rPr lang="en-GB" sz="3600" dirty="0">
                <a:effectLst>
                  <a:outerShdw blurRad="38100" dist="38100" dir="2700000" algn="tl">
                    <a:srgbClr val="000000">
                      <a:alpha val="43137"/>
                    </a:srgbClr>
                  </a:outerShdw>
                </a:effectLst>
              </a:rPr>
              <a:t>In ARF</a:t>
            </a:r>
          </a:p>
          <a:p>
            <a:r>
              <a:rPr lang="en-GB" sz="3600" dirty="0"/>
              <a:t>Urine output varies from scanty to a normal volume</a:t>
            </a:r>
          </a:p>
          <a:p>
            <a:r>
              <a:rPr lang="en-GB" sz="3600" dirty="0"/>
              <a:t>Haematuria may be present</a:t>
            </a:r>
          </a:p>
          <a:p>
            <a:r>
              <a:rPr lang="en-GB" sz="3600" dirty="0"/>
              <a:t>Urine has a low specific gravity (compared with a normal value of 1.010 to 1.025). </a:t>
            </a:r>
          </a:p>
          <a:p>
            <a:endParaRPr lang="en-GB" dirty="0"/>
          </a:p>
        </p:txBody>
      </p:sp>
    </p:spTree>
    <p:extLst>
      <p:ext uri="{BB962C8B-B14F-4D97-AF65-F5344CB8AC3E}">
        <p14:creationId xmlns:p14="http://schemas.microsoft.com/office/powerpoint/2010/main" val="6449099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27018"/>
            <a:ext cx="10515600" cy="4749945"/>
          </a:xfrm>
        </p:spPr>
        <p:txBody>
          <a:bodyPr>
            <a:normAutofit/>
          </a:bodyPr>
          <a:lstStyle/>
          <a:p>
            <a:r>
              <a:rPr lang="en-GB" sz="3600" dirty="0"/>
              <a:t>One of the earliest manifestations of tubular damage is the inability to concentrate the </a:t>
            </a:r>
            <a:r>
              <a:rPr lang="en-GB" sz="3600" dirty="0" smtClean="0"/>
              <a:t>urine. </a:t>
            </a:r>
          </a:p>
          <a:p>
            <a:r>
              <a:rPr lang="en-GB" sz="3600" dirty="0" smtClean="0"/>
              <a:t>Patients </a:t>
            </a:r>
            <a:r>
              <a:rPr lang="en-GB" sz="3600" dirty="0"/>
              <a:t>with </a:t>
            </a:r>
            <a:r>
              <a:rPr lang="en-GB" sz="3600" dirty="0" smtClean="0"/>
              <a:t>pre-renal </a:t>
            </a:r>
            <a:r>
              <a:rPr lang="en-GB" sz="3600" dirty="0"/>
              <a:t>azotemia have a decreased amount of sodium in the urine (less than 20 </a:t>
            </a:r>
            <a:r>
              <a:rPr lang="en-GB" sz="3600" dirty="0" err="1"/>
              <a:t>mEq</a:t>
            </a:r>
            <a:r>
              <a:rPr lang="en-GB" sz="3600" dirty="0"/>
              <a:t>/L) </a:t>
            </a:r>
            <a:r>
              <a:rPr lang="en-GB" sz="3600" dirty="0" smtClean="0"/>
              <a:t>and normal urinary sediments.</a:t>
            </a:r>
            <a:endParaRPr lang="en-GB" sz="3600" dirty="0"/>
          </a:p>
          <a:p>
            <a:endParaRPr lang="en-GB" sz="3600" dirty="0"/>
          </a:p>
        </p:txBody>
      </p:sp>
    </p:spTree>
    <p:extLst>
      <p:ext uri="{BB962C8B-B14F-4D97-AF65-F5344CB8AC3E}">
        <p14:creationId xmlns:p14="http://schemas.microsoft.com/office/powerpoint/2010/main" val="38650616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GB" dirty="0" smtClean="0"/>
              <a:t>Cont.</a:t>
            </a:r>
            <a:endParaRPr lang="en-GB" dirty="0"/>
          </a:p>
        </p:txBody>
      </p:sp>
      <p:sp>
        <p:nvSpPr>
          <p:cNvPr id="3" name="Content Placeholder 2"/>
          <p:cNvSpPr>
            <a:spLocks noGrp="1"/>
          </p:cNvSpPr>
          <p:nvPr>
            <p:ph idx="1"/>
          </p:nvPr>
        </p:nvSpPr>
        <p:spPr>
          <a:xfrm>
            <a:off x="838200" y="1454727"/>
            <a:ext cx="10515600" cy="4722236"/>
          </a:xfrm>
        </p:spPr>
        <p:txBody>
          <a:bodyPr>
            <a:normAutofit/>
          </a:bodyPr>
          <a:lstStyle/>
          <a:p>
            <a:pPr>
              <a:buFont typeface="Wingdings" panose="05000000000000000000" pitchFamily="2" charset="2"/>
              <a:buChar char="Ø"/>
            </a:pPr>
            <a:r>
              <a:rPr lang="en-GB" sz="3600" dirty="0" smtClean="0"/>
              <a:t>Patients </a:t>
            </a:r>
            <a:r>
              <a:rPr lang="en-GB" sz="3600" dirty="0"/>
              <a:t>with </a:t>
            </a:r>
            <a:r>
              <a:rPr lang="en-GB" sz="3600" dirty="0" smtClean="0"/>
              <a:t>intra-renal </a:t>
            </a:r>
            <a:r>
              <a:rPr lang="en-GB" sz="3600" dirty="0"/>
              <a:t>azotemia usually have urinary sodium levels greater than 40 </a:t>
            </a:r>
            <a:r>
              <a:rPr lang="en-GB" sz="3600" dirty="0" err="1"/>
              <a:t>mEq</a:t>
            </a:r>
            <a:r>
              <a:rPr lang="en-GB" sz="3600" dirty="0"/>
              <a:t>/L with urinary casts and other cellular </a:t>
            </a:r>
            <a:r>
              <a:rPr lang="en-GB" sz="3600" dirty="0" smtClean="0"/>
              <a:t>debris.</a:t>
            </a:r>
          </a:p>
          <a:p>
            <a:pPr>
              <a:buFont typeface="Wingdings" panose="05000000000000000000" pitchFamily="2" charset="2"/>
              <a:buChar char="Ø"/>
            </a:pPr>
            <a:r>
              <a:rPr lang="en-GB" sz="3600" dirty="0" smtClean="0"/>
              <a:t>Ultrasonography scan </a:t>
            </a:r>
            <a:r>
              <a:rPr lang="en-GB" sz="3600" dirty="0"/>
              <a:t>may show evidence of anatomic changes. </a:t>
            </a:r>
            <a:endParaRPr lang="en-GB" sz="3600" dirty="0" smtClean="0"/>
          </a:p>
          <a:p>
            <a:pPr marL="0" indent="0">
              <a:buNone/>
            </a:pPr>
            <a:endParaRPr lang="en-GB" sz="3600" dirty="0" smtClean="0"/>
          </a:p>
        </p:txBody>
      </p:sp>
    </p:spTree>
    <p:extLst>
      <p:ext uri="{BB962C8B-B14F-4D97-AF65-F5344CB8AC3E}">
        <p14:creationId xmlns:p14="http://schemas.microsoft.com/office/powerpoint/2010/main" val="337105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3"/>
          </a:xfrm>
        </p:spPr>
        <p:txBody>
          <a:bodyPr/>
          <a:lstStyle/>
          <a:p>
            <a:r>
              <a:rPr lang="en-GB" dirty="0" smtClean="0">
                <a:effectLst>
                  <a:outerShdw blurRad="38100" dist="38100" dir="2700000" algn="tl">
                    <a:srgbClr val="000000">
                      <a:alpha val="43137"/>
                    </a:srgbClr>
                  </a:outerShdw>
                </a:effectLst>
              </a:rPr>
              <a:t>Cont.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27909"/>
            <a:ext cx="10515600" cy="4949054"/>
          </a:xfrm>
        </p:spPr>
        <p:txBody>
          <a:bodyPr>
            <a:normAutofit lnSpcReduction="10000"/>
          </a:bodyPr>
          <a:lstStyle/>
          <a:p>
            <a:pPr>
              <a:buFont typeface="Wingdings" panose="05000000000000000000" pitchFamily="2" charset="2"/>
              <a:buChar char="Ø"/>
            </a:pPr>
            <a:r>
              <a:rPr lang="en-GB" sz="3600" dirty="0"/>
              <a:t>Other key information includes an assessment of patient’s psychosocial status level of anxiety, perceived threats to body </a:t>
            </a:r>
            <a:r>
              <a:rPr lang="en-GB" sz="3600" dirty="0" smtClean="0"/>
              <a:t>image.</a:t>
            </a:r>
          </a:p>
          <a:p>
            <a:pPr>
              <a:buFont typeface="Wingdings" panose="05000000000000000000" pitchFamily="2" charset="2"/>
              <a:buChar char="Ø"/>
            </a:pPr>
            <a:r>
              <a:rPr lang="en-GB" sz="3600" dirty="0" smtClean="0"/>
              <a:t>Obtaining </a:t>
            </a:r>
            <a:r>
              <a:rPr lang="en-GB" sz="3600" dirty="0"/>
              <a:t>this information during initial and subsequent nursing assessment enables the nurse to detect special needs, misunderstandings, lack of knowledge and need for patient teaching. </a:t>
            </a:r>
            <a:endParaRPr lang="en-GB" sz="3600" dirty="0" smtClean="0"/>
          </a:p>
          <a:p>
            <a:pPr>
              <a:buFont typeface="Wingdings" panose="05000000000000000000" pitchFamily="2" charset="2"/>
              <a:buChar char="Ø"/>
            </a:pPr>
            <a:r>
              <a:rPr lang="en-GB" sz="3600" dirty="0" smtClean="0"/>
              <a:t>Pain, </a:t>
            </a:r>
            <a:r>
              <a:rPr lang="en-GB" sz="3600" dirty="0"/>
              <a:t>changes in voiding and gastrointestinal </a:t>
            </a:r>
            <a:r>
              <a:rPr lang="en-GB" sz="3600" dirty="0" smtClean="0"/>
              <a:t>symptoms (Nausea and vomiting) </a:t>
            </a:r>
            <a:r>
              <a:rPr lang="en-GB" sz="3600" dirty="0"/>
              <a:t>are particularly suggestive of urinary tract disease.</a:t>
            </a:r>
          </a:p>
          <a:p>
            <a:pPr marL="0" indent="0">
              <a:buNone/>
            </a:pPr>
            <a:endParaRPr lang="en-GB" sz="3600" dirty="0"/>
          </a:p>
        </p:txBody>
      </p:sp>
    </p:spTree>
    <p:extLst>
      <p:ext uri="{BB962C8B-B14F-4D97-AF65-F5344CB8AC3E}">
        <p14:creationId xmlns:p14="http://schemas.microsoft.com/office/powerpoint/2010/main" val="28731607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GB" dirty="0" err="1" smtClean="0"/>
              <a:t>Cont</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600" dirty="0"/>
              <a:t>The BUN level increases steadily at a rate dependent on the degree of catabolism (breakdown of protein), renal perfusion, and protein </a:t>
            </a:r>
            <a:r>
              <a:rPr lang="en-GB" sz="3600" dirty="0" smtClean="0"/>
              <a:t>intake.</a:t>
            </a:r>
          </a:p>
          <a:p>
            <a:pPr>
              <a:buFont typeface="Wingdings" panose="05000000000000000000" pitchFamily="2" charset="2"/>
              <a:buChar char="Ø"/>
            </a:pPr>
            <a:r>
              <a:rPr lang="en-GB" sz="3600" dirty="0" smtClean="0"/>
              <a:t>Serum </a:t>
            </a:r>
            <a:r>
              <a:rPr lang="en-GB" sz="3600" dirty="0"/>
              <a:t>creatinine levels are useful in monitoring kidney function and disease progression and increase with glomerular damage.</a:t>
            </a:r>
          </a:p>
        </p:txBody>
      </p:sp>
    </p:spTree>
    <p:extLst>
      <p:ext uri="{BB962C8B-B14F-4D97-AF65-F5344CB8AC3E}">
        <p14:creationId xmlns:p14="http://schemas.microsoft.com/office/powerpoint/2010/main" val="369172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lstStyle/>
          <a:p>
            <a:r>
              <a:rPr lang="en-GB" dirty="0" smtClean="0"/>
              <a:t>Cont.</a:t>
            </a:r>
            <a:endParaRPr lang="en-GB" dirty="0"/>
          </a:p>
        </p:txBody>
      </p:sp>
      <p:sp>
        <p:nvSpPr>
          <p:cNvPr id="3" name="Content Placeholder 2"/>
          <p:cNvSpPr>
            <a:spLocks noGrp="1"/>
          </p:cNvSpPr>
          <p:nvPr>
            <p:ph idx="1"/>
          </p:nvPr>
        </p:nvSpPr>
        <p:spPr>
          <a:xfrm>
            <a:off x="838200" y="1524000"/>
            <a:ext cx="10515600" cy="4652963"/>
          </a:xfrm>
        </p:spPr>
        <p:txBody>
          <a:bodyPr>
            <a:normAutofit/>
          </a:bodyPr>
          <a:lstStyle/>
          <a:p>
            <a:pPr marL="0" indent="0">
              <a:buNone/>
            </a:pPr>
            <a:r>
              <a:rPr lang="en-GB" sz="3600" dirty="0"/>
              <a:t>With a decline in the GFR, oliguria, and anuria, patients are at high risk for </a:t>
            </a:r>
            <a:r>
              <a:rPr lang="en-GB" sz="3600" dirty="0" err="1"/>
              <a:t>hyperkalemia</a:t>
            </a:r>
            <a:r>
              <a:rPr lang="en-GB" sz="3600" dirty="0"/>
              <a:t>. </a:t>
            </a:r>
            <a:endParaRPr lang="en-GB" sz="3600" dirty="0" smtClean="0"/>
          </a:p>
          <a:p>
            <a:pPr>
              <a:buFont typeface="Wingdings" panose="05000000000000000000" pitchFamily="2" charset="2"/>
              <a:buChar char="Ø"/>
            </a:pPr>
            <a:r>
              <a:rPr lang="en-GB" sz="3600" dirty="0" smtClean="0"/>
              <a:t>Protein </a:t>
            </a:r>
            <a:r>
              <a:rPr lang="en-GB" sz="3600" dirty="0"/>
              <a:t>catabolism results in the release of cellular potassium into the body fluids, causing severe </a:t>
            </a:r>
            <a:r>
              <a:rPr lang="en-GB" sz="3600" dirty="0" err="1"/>
              <a:t>hyperkalemia</a:t>
            </a:r>
            <a:r>
              <a:rPr lang="en-GB" sz="3600" dirty="0"/>
              <a:t> (high serum potassium levels</a:t>
            </a:r>
            <a:r>
              <a:rPr lang="en-GB" sz="3600" dirty="0" smtClean="0"/>
              <a:t>).</a:t>
            </a:r>
          </a:p>
          <a:p>
            <a:pPr>
              <a:buFont typeface="Wingdings" panose="05000000000000000000" pitchFamily="2" charset="2"/>
              <a:buChar char="Ø"/>
            </a:pPr>
            <a:r>
              <a:rPr lang="en-GB" sz="3600" dirty="0" err="1" smtClean="0"/>
              <a:t>Hyperkalemia</a:t>
            </a:r>
            <a:r>
              <a:rPr lang="en-GB" sz="3600" dirty="0" smtClean="0"/>
              <a:t> </a:t>
            </a:r>
            <a:r>
              <a:rPr lang="en-GB" sz="3600" dirty="0"/>
              <a:t>may lead to dysrhythmias, such as ventricular tachycardia and cardiac arrest. </a:t>
            </a:r>
            <a:endParaRPr lang="en-GB" sz="3600" dirty="0" smtClean="0"/>
          </a:p>
          <a:p>
            <a:pPr marL="0" indent="0">
              <a:buNone/>
            </a:pPr>
            <a:endParaRPr lang="en-GB" dirty="0"/>
          </a:p>
        </p:txBody>
      </p:sp>
    </p:spTree>
    <p:extLst>
      <p:ext uri="{BB962C8B-B14F-4D97-AF65-F5344CB8AC3E}">
        <p14:creationId xmlns:p14="http://schemas.microsoft.com/office/powerpoint/2010/main" val="21258423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GB" dirty="0" smtClean="0"/>
              <a:t>Cont.</a:t>
            </a:r>
            <a:endParaRPr lang="en-GB" dirty="0"/>
          </a:p>
        </p:txBody>
      </p:sp>
      <p:sp>
        <p:nvSpPr>
          <p:cNvPr id="3" name="Content Placeholder 2"/>
          <p:cNvSpPr>
            <a:spLocks noGrp="1"/>
          </p:cNvSpPr>
          <p:nvPr>
            <p:ph idx="1"/>
          </p:nvPr>
        </p:nvSpPr>
        <p:spPr/>
        <p:txBody>
          <a:bodyPr>
            <a:normAutofit/>
          </a:bodyPr>
          <a:lstStyle/>
          <a:p>
            <a:pPr marL="0" indent="0">
              <a:buNone/>
            </a:pPr>
            <a:r>
              <a:rPr lang="en-GB" sz="3600" dirty="0"/>
              <a:t>Sources of potassium </a:t>
            </a:r>
            <a:r>
              <a:rPr lang="en-GB" sz="3600" dirty="0" smtClean="0"/>
              <a:t>include:</a:t>
            </a:r>
          </a:p>
          <a:p>
            <a:r>
              <a:rPr lang="en-GB" sz="3600" dirty="0" smtClean="0"/>
              <a:t> </a:t>
            </a:r>
            <a:r>
              <a:rPr lang="en-GB" sz="3600" dirty="0"/>
              <a:t>normal tissue </a:t>
            </a:r>
            <a:r>
              <a:rPr lang="en-GB" sz="3600" dirty="0" smtClean="0"/>
              <a:t>catabolism</a:t>
            </a:r>
          </a:p>
          <a:p>
            <a:r>
              <a:rPr lang="en-GB" sz="3600" dirty="0" smtClean="0"/>
              <a:t>dietary intake</a:t>
            </a:r>
          </a:p>
          <a:p>
            <a:r>
              <a:rPr lang="en-GB" sz="3600" dirty="0" smtClean="0"/>
              <a:t>blood </a:t>
            </a:r>
            <a:r>
              <a:rPr lang="en-GB" sz="3600" dirty="0"/>
              <a:t>in the GI tract, or blood </a:t>
            </a:r>
            <a:r>
              <a:rPr lang="en-GB" sz="3600" dirty="0" smtClean="0"/>
              <a:t>transfusion</a:t>
            </a:r>
          </a:p>
          <a:p>
            <a:r>
              <a:rPr lang="en-GB" sz="3600" dirty="0" smtClean="0"/>
              <a:t>other </a:t>
            </a:r>
            <a:r>
              <a:rPr lang="en-GB" sz="3600" dirty="0"/>
              <a:t>sources (</a:t>
            </a:r>
            <a:r>
              <a:rPr lang="en-GB" sz="3600" dirty="0" err="1"/>
              <a:t>eg</a:t>
            </a:r>
            <a:r>
              <a:rPr lang="en-GB" sz="3600" dirty="0"/>
              <a:t>, IV infusions, potassium penicillin, and extracellular shift in response to metabolic acidosis). </a:t>
            </a:r>
          </a:p>
          <a:p>
            <a:endParaRPr lang="en-GB" sz="3600" dirty="0"/>
          </a:p>
        </p:txBody>
      </p:sp>
    </p:spTree>
    <p:extLst>
      <p:ext uri="{BB962C8B-B14F-4D97-AF65-F5344CB8AC3E}">
        <p14:creationId xmlns:p14="http://schemas.microsoft.com/office/powerpoint/2010/main" val="8787522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330036"/>
            <a:ext cx="10515600" cy="4846927"/>
          </a:xfrm>
        </p:spPr>
        <p:txBody>
          <a:bodyPr>
            <a:normAutofit/>
          </a:bodyPr>
          <a:lstStyle/>
          <a:p>
            <a:r>
              <a:rPr lang="en-GB" sz="3600" dirty="0"/>
              <a:t>Progressive metabolic acidosis occurs in renal failure </a:t>
            </a:r>
            <a:r>
              <a:rPr lang="en-GB" sz="3600" dirty="0" smtClean="0"/>
              <a:t>because </a:t>
            </a:r>
            <a:r>
              <a:rPr lang="en-GB" sz="3600" dirty="0"/>
              <a:t>patients cannot eliminate the daily metabolic load of acid-type substances produced by the normal metabolic processes. </a:t>
            </a:r>
            <a:endParaRPr lang="en-GB" sz="3600" dirty="0" smtClean="0"/>
          </a:p>
          <a:p>
            <a:r>
              <a:rPr lang="en-GB" sz="3600" dirty="0" smtClean="0"/>
              <a:t>In </a:t>
            </a:r>
            <a:r>
              <a:rPr lang="en-GB" sz="3600" dirty="0"/>
              <a:t>addition, normal renal buffering mechanisms fail. This is reflected by a decrease in the serum CO2- combining power and blood </a:t>
            </a:r>
            <a:r>
              <a:rPr lang="en-GB" sz="3600" dirty="0" err="1"/>
              <a:t>pH.</a:t>
            </a:r>
            <a:r>
              <a:rPr lang="en-GB" sz="3600" dirty="0"/>
              <a:t> </a:t>
            </a:r>
          </a:p>
        </p:txBody>
      </p:sp>
    </p:spTree>
    <p:extLst>
      <p:ext uri="{BB962C8B-B14F-4D97-AF65-F5344CB8AC3E}">
        <p14:creationId xmlns:p14="http://schemas.microsoft.com/office/powerpoint/2010/main" val="13231004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dirty="0" smtClean="0"/>
              <a:t>Cont.</a:t>
            </a:r>
            <a:endParaRPr lang="en-GB" dirty="0"/>
          </a:p>
        </p:txBody>
      </p:sp>
      <p:sp>
        <p:nvSpPr>
          <p:cNvPr id="3" name="Content Placeholder 2"/>
          <p:cNvSpPr>
            <a:spLocks noGrp="1"/>
          </p:cNvSpPr>
          <p:nvPr>
            <p:ph idx="1"/>
          </p:nvPr>
        </p:nvSpPr>
        <p:spPr>
          <a:xfrm>
            <a:off x="838200" y="1468582"/>
            <a:ext cx="10515600" cy="4708381"/>
          </a:xfrm>
        </p:spPr>
        <p:txBody>
          <a:bodyPr>
            <a:normAutofit/>
          </a:bodyPr>
          <a:lstStyle/>
          <a:p>
            <a:r>
              <a:rPr lang="en-GB" sz="3600" dirty="0"/>
              <a:t>There may be an increase in blood phosphate </a:t>
            </a:r>
            <a:r>
              <a:rPr lang="en-GB" sz="3600" dirty="0" smtClean="0"/>
              <a:t>concentrations</a:t>
            </a:r>
          </a:p>
          <a:p>
            <a:r>
              <a:rPr lang="en-GB" sz="3600" dirty="0"/>
              <a:t>C</a:t>
            </a:r>
            <a:r>
              <a:rPr lang="en-GB" sz="3600" dirty="0" smtClean="0"/>
              <a:t>alcium </a:t>
            </a:r>
            <a:r>
              <a:rPr lang="en-GB" sz="3600" dirty="0"/>
              <a:t>levels may be low due to decreased absorption of calcium from the intestine and as a compensatory mechanism for the elevated blood phosphate levels</a:t>
            </a:r>
            <a:r>
              <a:rPr lang="en-GB" sz="3600" dirty="0" smtClean="0"/>
              <a:t>.</a:t>
            </a:r>
          </a:p>
        </p:txBody>
      </p:sp>
    </p:spTree>
    <p:extLst>
      <p:ext uri="{BB962C8B-B14F-4D97-AF65-F5344CB8AC3E}">
        <p14:creationId xmlns:p14="http://schemas.microsoft.com/office/powerpoint/2010/main" val="19625299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GB" dirty="0" smtClean="0"/>
              <a:t>Cont.</a:t>
            </a:r>
            <a:endParaRPr lang="en-GB" dirty="0"/>
          </a:p>
        </p:txBody>
      </p:sp>
      <p:sp>
        <p:nvSpPr>
          <p:cNvPr id="3" name="Content Placeholder 2"/>
          <p:cNvSpPr>
            <a:spLocks noGrp="1"/>
          </p:cNvSpPr>
          <p:nvPr>
            <p:ph idx="1"/>
          </p:nvPr>
        </p:nvSpPr>
        <p:spPr>
          <a:xfrm>
            <a:off x="838200" y="1524000"/>
            <a:ext cx="10515600" cy="4652963"/>
          </a:xfrm>
        </p:spPr>
        <p:txBody>
          <a:bodyPr/>
          <a:lstStyle/>
          <a:p>
            <a:pPr marL="0" indent="0">
              <a:buNone/>
            </a:pPr>
            <a:r>
              <a:rPr lang="en-GB" sz="3600" dirty="0" smtClean="0"/>
              <a:t>Anaemia </a:t>
            </a:r>
            <a:r>
              <a:rPr lang="en-GB" sz="3600" dirty="0"/>
              <a:t>is another common laboratory finding in ARF, as a result </a:t>
            </a:r>
            <a:r>
              <a:rPr lang="en-GB" sz="3600" dirty="0" smtClean="0"/>
              <a:t>of:</a:t>
            </a:r>
          </a:p>
          <a:p>
            <a:pPr>
              <a:buFont typeface="Wingdings" panose="05000000000000000000" pitchFamily="2" charset="2"/>
              <a:buChar char="Ø"/>
            </a:pPr>
            <a:r>
              <a:rPr lang="en-GB" sz="3600" dirty="0" smtClean="0"/>
              <a:t>reduced </a:t>
            </a:r>
            <a:r>
              <a:rPr lang="en-GB" sz="3600" dirty="0"/>
              <a:t>erythropoietin </a:t>
            </a:r>
            <a:r>
              <a:rPr lang="en-GB" sz="3600" dirty="0" smtClean="0"/>
              <a:t>production</a:t>
            </a:r>
          </a:p>
          <a:p>
            <a:pPr>
              <a:buFont typeface="Wingdings" panose="05000000000000000000" pitchFamily="2" charset="2"/>
              <a:buChar char="Ø"/>
            </a:pPr>
            <a:r>
              <a:rPr lang="en-GB" sz="3600" dirty="0" smtClean="0"/>
              <a:t>uremic </a:t>
            </a:r>
            <a:r>
              <a:rPr lang="en-GB" sz="3600" dirty="0"/>
              <a:t>GI </a:t>
            </a:r>
            <a:r>
              <a:rPr lang="en-GB" sz="3600" dirty="0" smtClean="0"/>
              <a:t>lesions</a:t>
            </a:r>
          </a:p>
          <a:p>
            <a:pPr>
              <a:buFont typeface="Wingdings" panose="05000000000000000000" pitchFamily="2" charset="2"/>
              <a:buChar char="Ø"/>
            </a:pPr>
            <a:r>
              <a:rPr lang="en-GB" sz="3600" dirty="0" smtClean="0"/>
              <a:t>reduced </a:t>
            </a:r>
            <a:r>
              <a:rPr lang="en-GB" sz="3600" dirty="0"/>
              <a:t>RBC </a:t>
            </a:r>
            <a:r>
              <a:rPr lang="en-GB" sz="3600" dirty="0" smtClean="0"/>
              <a:t>lifespan</a:t>
            </a:r>
          </a:p>
          <a:p>
            <a:pPr>
              <a:buFont typeface="Wingdings" panose="05000000000000000000" pitchFamily="2" charset="2"/>
              <a:buChar char="Ø"/>
            </a:pPr>
            <a:r>
              <a:rPr lang="en-GB" sz="3600" dirty="0" smtClean="0"/>
              <a:t>blood </a:t>
            </a:r>
            <a:r>
              <a:rPr lang="en-GB" sz="3600" dirty="0"/>
              <a:t>loss from the GI tract.</a:t>
            </a:r>
          </a:p>
          <a:p>
            <a:endParaRPr lang="en-GB" dirty="0"/>
          </a:p>
          <a:p>
            <a:endParaRPr lang="en-GB" dirty="0" smtClean="0"/>
          </a:p>
        </p:txBody>
      </p:sp>
    </p:spTree>
    <p:extLst>
      <p:ext uri="{BB962C8B-B14F-4D97-AF65-F5344CB8AC3E}">
        <p14:creationId xmlns:p14="http://schemas.microsoft.com/office/powerpoint/2010/main" val="9494634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GB" dirty="0">
                <a:effectLst>
                  <a:outerShdw blurRad="38100" dist="38100" dir="2700000" algn="tl">
                    <a:srgbClr val="000000">
                      <a:alpha val="43137"/>
                    </a:srgbClr>
                  </a:outerShdw>
                </a:effectLst>
              </a:rPr>
              <a:t>Prevention</a:t>
            </a:r>
          </a:p>
        </p:txBody>
      </p:sp>
      <p:sp>
        <p:nvSpPr>
          <p:cNvPr id="3" name="Content Placeholder 2"/>
          <p:cNvSpPr>
            <a:spLocks noGrp="1"/>
          </p:cNvSpPr>
          <p:nvPr>
            <p:ph idx="1"/>
          </p:nvPr>
        </p:nvSpPr>
        <p:spPr>
          <a:xfrm>
            <a:off x="838200" y="1330036"/>
            <a:ext cx="10515600" cy="4846927"/>
          </a:xfrm>
        </p:spPr>
        <p:txBody>
          <a:bodyPr/>
          <a:lstStyle/>
          <a:p>
            <a:pPr marL="0" indent="0">
              <a:buNone/>
            </a:pPr>
            <a:r>
              <a:rPr lang="en-GB" sz="3600" dirty="0"/>
              <a:t>ARF has a high mortality rate that ranges from 25% to 90%. </a:t>
            </a:r>
            <a:endParaRPr lang="en-GB" sz="3600" dirty="0" smtClean="0"/>
          </a:p>
          <a:p>
            <a:pPr marL="0" indent="0">
              <a:buNone/>
            </a:pPr>
            <a:r>
              <a:rPr lang="en-GB" sz="3600" dirty="0" smtClean="0"/>
              <a:t>Factors </a:t>
            </a:r>
            <a:r>
              <a:rPr lang="en-GB" sz="3600" dirty="0"/>
              <a:t>that influence mortality </a:t>
            </a:r>
            <a:r>
              <a:rPr lang="en-GB" sz="3600" dirty="0" smtClean="0"/>
              <a:t>include:</a:t>
            </a:r>
          </a:p>
          <a:p>
            <a:r>
              <a:rPr lang="en-GB" sz="3600" dirty="0" smtClean="0"/>
              <a:t>increased </a:t>
            </a:r>
            <a:r>
              <a:rPr lang="en-GB" sz="3600" dirty="0"/>
              <a:t>age, </a:t>
            </a:r>
            <a:endParaRPr lang="en-GB" sz="3600" dirty="0" smtClean="0"/>
          </a:p>
          <a:p>
            <a:r>
              <a:rPr lang="en-GB" sz="3600" dirty="0" smtClean="0"/>
              <a:t>comorbid conditions</a:t>
            </a:r>
          </a:p>
          <a:p>
            <a:r>
              <a:rPr lang="en-GB" sz="3600" dirty="0" smtClean="0"/>
              <a:t>pre-existing </a:t>
            </a:r>
            <a:r>
              <a:rPr lang="en-GB" sz="3600" dirty="0"/>
              <a:t>renal and vascular </a:t>
            </a:r>
            <a:r>
              <a:rPr lang="en-GB" sz="3600" dirty="0" smtClean="0"/>
              <a:t>diseases. </a:t>
            </a:r>
            <a:endParaRPr lang="en-GB" sz="3600" dirty="0"/>
          </a:p>
          <a:p>
            <a:pPr marL="0" indent="0">
              <a:buNone/>
            </a:pPr>
            <a:r>
              <a:rPr lang="en-GB" sz="3600" dirty="0" smtClean="0"/>
              <a:t>A </a:t>
            </a:r>
            <a:r>
              <a:rPr lang="en-GB" sz="3600" dirty="0"/>
              <a:t>careful history is obtained to identify exposure to nephrotoxic agents or environmental toxins</a:t>
            </a:r>
            <a:r>
              <a:rPr lang="en-GB" sz="3600" dirty="0" smtClean="0"/>
              <a:t>.</a:t>
            </a:r>
            <a:endParaRPr lang="en-GB" sz="3600" dirty="0"/>
          </a:p>
        </p:txBody>
      </p:sp>
    </p:spTree>
    <p:extLst>
      <p:ext uri="{BB962C8B-B14F-4D97-AF65-F5344CB8AC3E}">
        <p14:creationId xmlns:p14="http://schemas.microsoft.com/office/powerpoint/2010/main" val="10083811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13164"/>
            <a:ext cx="10515600" cy="4763799"/>
          </a:xfrm>
        </p:spPr>
        <p:txBody>
          <a:bodyPr>
            <a:normAutofit fontScale="92500"/>
          </a:bodyPr>
          <a:lstStyle/>
          <a:p>
            <a:pPr marL="0" indent="0">
              <a:buNone/>
            </a:pPr>
            <a:r>
              <a:rPr lang="en-GB" sz="3600" dirty="0" smtClean="0"/>
              <a:t>Kidneys are </a:t>
            </a:r>
            <a:r>
              <a:rPr lang="en-GB" sz="3600" dirty="0"/>
              <a:t>susceptible to the adverse effects of medications </a:t>
            </a:r>
            <a:r>
              <a:rPr lang="en-GB" sz="3600" dirty="0" smtClean="0"/>
              <a:t>because they </a:t>
            </a:r>
            <a:r>
              <a:rPr lang="en-GB" sz="3600" dirty="0"/>
              <a:t>are repeatedly exposed to substances in the blood. </a:t>
            </a:r>
            <a:endParaRPr lang="en-GB" sz="3600" dirty="0" smtClean="0"/>
          </a:p>
          <a:p>
            <a:pPr>
              <a:buFont typeface="Wingdings" panose="05000000000000000000" pitchFamily="2" charset="2"/>
              <a:buChar char="Ø"/>
            </a:pPr>
            <a:r>
              <a:rPr lang="en-GB" sz="3600" dirty="0" smtClean="0"/>
              <a:t>Patients </a:t>
            </a:r>
            <a:r>
              <a:rPr lang="en-GB" sz="3600" dirty="0"/>
              <a:t>taking nephrotoxic medications </a:t>
            </a:r>
            <a:r>
              <a:rPr lang="en-GB" sz="3600" dirty="0" err="1" smtClean="0"/>
              <a:t>eg</a:t>
            </a:r>
            <a:r>
              <a:rPr lang="en-GB" sz="3600" dirty="0" smtClean="0"/>
              <a:t>.</a:t>
            </a:r>
          </a:p>
          <a:p>
            <a:r>
              <a:rPr lang="en-GB" sz="3600" dirty="0" smtClean="0"/>
              <a:t>Aminoglycosides</a:t>
            </a:r>
          </a:p>
          <a:p>
            <a:r>
              <a:rPr lang="en-GB" sz="3600" dirty="0" smtClean="0"/>
              <a:t>Gentamicin</a:t>
            </a:r>
          </a:p>
          <a:p>
            <a:r>
              <a:rPr lang="en-GB" sz="3600" dirty="0" smtClean="0"/>
              <a:t>tobramycin</a:t>
            </a:r>
            <a:r>
              <a:rPr lang="en-GB" sz="3600" dirty="0"/>
              <a:t>, </a:t>
            </a:r>
            <a:r>
              <a:rPr lang="en-GB" sz="3600" dirty="0" err="1"/>
              <a:t>colistimethate</a:t>
            </a:r>
            <a:r>
              <a:rPr lang="en-GB" sz="3600" dirty="0"/>
              <a:t>, </a:t>
            </a:r>
            <a:r>
              <a:rPr lang="en-GB" sz="3600" dirty="0" err="1"/>
              <a:t>polymyxin</a:t>
            </a:r>
            <a:r>
              <a:rPr lang="en-GB" sz="3600" dirty="0"/>
              <a:t> B, amphotericin B, vancomycin, amikacin, </a:t>
            </a:r>
            <a:r>
              <a:rPr lang="en-GB" sz="3600" dirty="0" smtClean="0"/>
              <a:t>cyclosporine</a:t>
            </a:r>
            <a:r>
              <a:rPr lang="en-GB" sz="3600" dirty="0"/>
              <a:t>) should be monitored closely for changes in </a:t>
            </a:r>
            <a:r>
              <a:rPr lang="en-GB" sz="3600" dirty="0" smtClean="0"/>
              <a:t>renal </a:t>
            </a:r>
            <a:r>
              <a:rPr lang="en-GB" sz="3600" dirty="0"/>
              <a:t>function. </a:t>
            </a:r>
            <a:endParaRPr lang="en-GB" sz="3600" dirty="0" smtClean="0"/>
          </a:p>
        </p:txBody>
      </p:sp>
    </p:spTree>
    <p:extLst>
      <p:ext uri="{BB962C8B-B14F-4D97-AF65-F5344CB8AC3E}">
        <p14:creationId xmlns:p14="http://schemas.microsoft.com/office/powerpoint/2010/main" val="21036795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274618"/>
            <a:ext cx="10515600" cy="4902345"/>
          </a:xfrm>
        </p:spPr>
        <p:txBody>
          <a:bodyPr/>
          <a:lstStyle/>
          <a:p>
            <a:pPr marL="0" indent="0">
              <a:buNone/>
            </a:pPr>
            <a:r>
              <a:rPr lang="en-GB" sz="3600" dirty="0"/>
              <a:t>BUN and serum creatinine levels should be obtained: </a:t>
            </a:r>
          </a:p>
          <a:p>
            <a:r>
              <a:rPr lang="en-GB" sz="3600" dirty="0" smtClean="0"/>
              <a:t>at </a:t>
            </a:r>
            <a:r>
              <a:rPr lang="en-GB" sz="3600" dirty="0"/>
              <a:t>baseline within 24 hours after initiation of these </a:t>
            </a:r>
            <a:r>
              <a:rPr lang="en-GB" sz="3600" dirty="0" smtClean="0"/>
              <a:t>medications</a:t>
            </a:r>
          </a:p>
          <a:p>
            <a:r>
              <a:rPr lang="en-GB" sz="3600" dirty="0" smtClean="0"/>
              <a:t> </a:t>
            </a:r>
            <a:r>
              <a:rPr lang="en-GB" sz="3600" dirty="0"/>
              <a:t>and at least twice a week while the patient is receiving them</a:t>
            </a:r>
          </a:p>
          <a:p>
            <a:endParaRPr lang="en-GB" dirty="0"/>
          </a:p>
        </p:txBody>
      </p:sp>
    </p:spTree>
    <p:extLst>
      <p:ext uri="{BB962C8B-B14F-4D97-AF65-F5344CB8AC3E}">
        <p14:creationId xmlns:p14="http://schemas.microsoft.com/office/powerpoint/2010/main" val="12303772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GB" dirty="0" smtClean="0"/>
              <a:t>Cont.</a:t>
            </a:r>
            <a:endParaRPr lang="en-GB" dirty="0"/>
          </a:p>
        </p:txBody>
      </p:sp>
      <p:sp>
        <p:nvSpPr>
          <p:cNvPr id="3" name="Content Placeholder 2"/>
          <p:cNvSpPr>
            <a:spLocks noGrp="1"/>
          </p:cNvSpPr>
          <p:nvPr>
            <p:ph idx="1"/>
          </p:nvPr>
        </p:nvSpPr>
        <p:spPr>
          <a:xfrm>
            <a:off x="838200" y="1413164"/>
            <a:ext cx="10515600" cy="4763799"/>
          </a:xfrm>
        </p:spPr>
        <p:txBody>
          <a:bodyPr>
            <a:normAutofit/>
          </a:bodyPr>
          <a:lstStyle/>
          <a:p>
            <a:pPr marL="514350" indent="-514350">
              <a:buFont typeface="+mj-lt"/>
              <a:buAutoNum type="arabicParenR"/>
            </a:pPr>
            <a:r>
              <a:rPr lang="en-GB" sz="3600" dirty="0"/>
              <a:t>Provide adequate hydration to patients at risk for dehydration including: Before, during, and after surgery </a:t>
            </a:r>
            <a:endParaRPr lang="en-GB" sz="3600" dirty="0" smtClean="0"/>
          </a:p>
          <a:p>
            <a:r>
              <a:rPr lang="en-GB" sz="3600" dirty="0" smtClean="0"/>
              <a:t>Patients </a:t>
            </a:r>
            <a:r>
              <a:rPr lang="en-GB" sz="3600" dirty="0"/>
              <a:t>undergoing intensive diagnostic studies requiring fluid restriction and contrast agents (</a:t>
            </a:r>
            <a:r>
              <a:rPr lang="en-GB" sz="3600" dirty="0" err="1"/>
              <a:t>eg</a:t>
            </a:r>
            <a:r>
              <a:rPr lang="en-GB" sz="3600" dirty="0"/>
              <a:t>, barium enema, intravenous </a:t>
            </a:r>
            <a:r>
              <a:rPr lang="en-GB" sz="3600" dirty="0" smtClean="0"/>
              <a:t>pyelograms)</a:t>
            </a:r>
          </a:p>
        </p:txBody>
      </p:sp>
    </p:spTree>
    <p:extLst>
      <p:ext uri="{BB962C8B-B14F-4D97-AF65-F5344CB8AC3E}">
        <p14:creationId xmlns:p14="http://schemas.microsoft.com/office/powerpoint/2010/main" val="2968155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3753</TotalTime>
  <Words>10455</Words>
  <Application>Microsoft Office PowerPoint</Application>
  <PresentationFormat>Widescreen</PresentationFormat>
  <Paragraphs>1061</Paragraphs>
  <Slides>260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260</vt:i4>
      </vt:variant>
    </vt:vector>
  </HeadingPairs>
  <TitlesOfParts>
    <vt:vector size="266" baseType="lpstr">
      <vt:lpstr>Arial</vt:lpstr>
      <vt:lpstr>Brush Script MT</vt:lpstr>
      <vt:lpstr>Calibri</vt:lpstr>
      <vt:lpstr>Calibri Light</vt:lpstr>
      <vt:lpstr>Wingdings</vt:lpstr>
      <vt:lpstr>Office Theme</vt:lpstr>
      <vt:lpstr>RENAL AND GENITOURINARY NURSING</vt:lpstr>
      <vt:lpstr>History taking and patient assessment </vt:lpstr>
      <vt:lpstr> Health history </vt:lpstr>
      <vt:lpstr>When obtaining health history, the Nurse should enquire about the following; </vt:lpstr>
      <vt:lpstr>Cont.</vt:lpstr>
      <vt:lpstr>Cont.</vt:lpstr>
      <vt:lpstr>Female patients </vt:lpstr>
      <vt:lpstr>Gerontologic considerations </vt:lpstr>
      <vt:lpstr>Cont.</vt:lpstr>
      <vt:lpstr>Cont.</vt:lpstr>
      <vt:lpstr>URINARY SYSTEMS TESTS </vt:lpstr>
      <vt:lpstr>Urine examination includes the following; </vt:lpstr>
      <vt:lpstr>Blood Urea Nitrogen &amp; Creatinine</vt:lpstr>
      <vt:lpstr>Creatinine.</vt:lpstr>
      <vt:lpstr>Creatine</vt:lpstr>
      <vt:lpstr>Electrolytes</vt:lpstr>
      <vt:lpstr>Major electrolytes</vt:lpstr>
      <vt:lpstr>Functions of electrolytes </vt:lpstr>
      <vt:lpstr>Urine analysis </vt:lpstr>
      <vt:lpstr> A urine test can include three parts: </vt:lpstr>
      <vt:lpstr>Microscopic exam.</vt:lpstr>
      <vt:lpstr>Dipstick test.</vt:lpstr>
      <vt:lpstr>Multistix</vt:lpstr>
      <vt:lpstr>Acidity (pH) </vt:lpstr>
      <vt:lpstr>Cont.</vt:lpstr>
      <vt:lpstr>Cont.</vt:lpstr>
      <vt:lpstr>Glucose </vt:lpstr>
      <vt:lpstr>Ketones </vt:lpstr>
      <vt:lpstr>Leukocyte esterase </vt:lpstr>
      <vt:lpstr>Obtaining a clean-catch urine sample  </vt:lpstr>
      <vt:lpstr>Intravenous urography </vt:lpstr>
      <vt:lpstr>Reasons for adverse effects are unknown- Risk is higher in those who are: </vt:lpstr>
      <vt:lpstr>Cystography </vt:lpstr>
      <vt:lpstr>Cystoscopy    </vt:lpstr>
      <vt:lpstr>DISORDERS OF THE KIDNEYS</vt:lpstr>
      <vt:lpstr>Causes</vt:lpstr>
      <vt:lpstr>Cont.</vt:lpstr>
      <vt:lpstr>Cont.</vt:lpstr>
      <vt:lpstr>ACUTE PYELONEPHRITIS</vt:lpstr>
      <vt:lpstr>Cont.</vt:lpstr>
      <vt:lpstr>Costovertebral angle</vt:lpstr>
      <vt:lpstr>Assessment and Diagnostic Findings</vt:lpstr>
      <vt:lpstr>Assessment cont.</vt:lpstr>
      <vt:lpstr>Medical Management</vt:lpstr>
      <vt:lpstr>Med mnx. Cont.</vt:lpstr>
      <vt:lpstr>Cont.</vt:lpstr>
      <vt:lpstr>Cont.</vt:lpstr>
      <vt:lpstr>Cont.</vt:lpstr>
      <vt:lpstr>CHRONIC PYELONEPHRITIS</vt:lpstr>
      <vt:lpstr>Ssx.</vt:lpstr>
      <vt:lpstr>Cont.</vt:lpstr>
      <vt:lpstr>Dx. cont</vt:lpstr>
      <vt:lpstr>Complications</vt:lpstr>
      <vt:lpstr>Medical Management</vt:lpstr>
      <vt:lpstr>Nursing Management</vt:lpstr>
      <vt:lpstr>Nursing care</vt:lpstr>
      <vt:lpstr>Patient teaching</vt:lpstr>
      <vt:lpstr>RENAL FAILURE</vt:lpstr>
      <vt:lpstr>Cont.</vt:lpstr>
      <vt:lpstr>Acute renal failure (ARF) CKD.</vt:lpstr>
      <vt:lpstr>Cont.</vt:lpstr>
      <vt:lpstr>Cont.</vt:lpstr>
      <vt:lpstr>AKD Cont.</vt:lpstr>
      <vt:lpstr>Pathophysiology</vt:lpstr>
      <vt:lpstr>Cont.</vt:lpstr>
      <vt:lpstr>Cont</vt:lpstr>
      <vt:lpstr>Categories of Acute Renal Failure</vt:lpstr>
      <vt:lpstr>Cont.</vt:lpstr>
      <vt:lpstr>Cont.</vt:lpstr>
      <vt:lpstr>Cont.</vt:lpstr>
      <vt:lpstr>Causes of Acute Renal Failure</vt:lpstr>
      <vt:lpstr>Cont.</vt:lpstr>
      <vt:lpstr>Intra-renal Failure</vt:lpstr>
      <vt:lpstr>Cont.</vt:lpstr>
      <vt:lpstr>Cont.</vt:lpstr>
      <vt:lpstr>Post-renal Failure</vt:lpstr>
      <vt:lpstr>Phases of Acute Renal Failure</vt:lpstr>
      <vt:lpstr>Cont.</vt:lpstr>
      <vt:lpstr>Cont.</vt:lpstr>
      <vt:lpstr>Cont.</vt:lpstr>
      <vt:lpstr>Cont.</vt:lpstr>
      <vt:lpstr>Cont.</vt:lpstr>
      <vt:lpstr>Clinical Manifestations</vt:lpstr>
      <vt:lpstr>Cont.</vt:lpstr>
      <vt:lpstr>Assessment and Diagnostic Findings</vt:lpstr>
      <vt:lpstr>PowerPoint Presentation</vt:lpstr>
      <vt:lpstr>PowerPoint Presentation</vt:lpstr>
      <vt:lpstr>Cont.</vt:lpstr>
      <vt:lpstr>Cont.</vt:lpstr>
      <vt:lpstr>Cont</vt:lpstr>
      <vt:lpstr>Cont.</vt:lpstr>
      <vt:lpstr>Cont.</vt:lpstr>
      <vt:lpstr>Cont.</vt:lpstr>
      <vt:lpstr>Cont.</vt:lpstr>
      <vt:lpstr>Cont.</vt:lpstr>
      <vt:lpstr>Prevention</vt:lpstr>
      <vt:lpstr>Cont.</vt:lpstr>
      <vt:lpstr>Cont.</vt:lpstr>
      <vt:lpstr>Cont.</vt:lpstr>
      <vt:lpstr>Cont.</vt:lpstr>
      <vt:lpstr>Cont.</vt:lpstr>
      <vt:lpstr>Cont.</vt:lpstr>
      <vt:lpstr>Cont.</vt:lpstr>
      <vt:lpstr>Medical Management</vt:lpstr>
      <vt:lpstr>PowerPoint Presentation</vt:lpstr>
      <vt:lpstr>Mnx. Cont.</vt:lpstr>
      <vt:lpstr>Mnx cont.</vt:lpstr>
      <vt:lpstr> Maintenance of fluid balance is based on: </vt:lpstr>
      <vt:lpstr>Cont.</vt:lpstr>
      <vt:lpstr>Cont.</vt:lpstr>
      <vt:lpstr>Cont.</vt:lpstr>
      <vt:lpstr>Cont.</vt:lpstr>
      <vt:lpstr>Cont.</vt:lpstr>
      <vt:lpstr>PowerPoint Presentation</vt:lpstr>
      <vt:lpstr>Pharmacologic Therapy</vt:lpstr>
      <vt:lpstr>PowerPoint Presentation</vt:lpstr>
      <vt:lpstr>Cont</vt:lpstr>
      <vt:lpstr>Med mnx.</vt:lpstr>
      <vt:lpstr>PowerPoint Presentation</vt:lpstr>
      <vt:lpstr>PowerPoint Presentation</vt:lpstr>
      <vt:lpstr>PowerPoint Presentation</vt:lpstr>
      <vt:lpstr>PowerPoint Presentation</vt:lpstr>
      <vt:lpstr>PowerPoint Presentation</vt:lpstr>
      <vt:lpstr>Nutritional Therapy</vt:lpstr>
      <vt:lpstr>Cont.</vt:lpstr>
      <vt:lpstr>PowerPoint Presentation</vt:lpstr>
      <vt:lpstr>PowerPoint Presentation</vt:lpstr>
      <vt:lpstr>PowerPoint Presentation</vt:lpstr>
      <vt:lpstr>Nursing Management</vt:lpstr>
      <vt:lpstr>PowerPoint Presentation</vt:lpstr>
      <vt:lpstr>Monitoring Fluid and Electrolyte Balance</vt:lpstr>
      <vt:lpstr>PowerPoint Presentation</vt:lpstr>
      <vt:lpstr>PowerPoint Presentation</vt:lpstr>
      <vt:lpstr>PowerPoint Presentation</vt:lpstr>
      <vt:lpstr>INTERSTITIAL CYSTITIS (PAINFUL BLADDER SYNDROME) </vt:lpstr>
      <vt:lpstr>Risk Factors </vt:lpstr>
      <vt:lpstr>Clinical manifestations </vt:lpstr>
      <vt:lpstr>Assessment and Diagnostic findings </vt:lpstr>
      <vt:lpstr>Medical management </vt:lpstr>
      <vt:lpstr> Electrical nerve stimulation:  </vt:lpstr>
      <vt:lpstr>Surgical procedure: </vt:lpstr>
      <vt:lpstr>Complications  </vt:lpstr>
      <vt:lpstr>Nursing management </vt:lpstr>
      <vt:lpstr>Cont.</vt:lpstr>
      <vt:lpstr>HYDRONEPHROSIS </vt:lpstr>
      <vt:lpstr>Pathophysiology </vt:lpstr>
      <vt:lpstr>Cont.</vt:lpstr>
      <vt:lpstr>Risk factors </vt:lpstr>
      <vt:lpstr>Symptoms </vt:lpstr>
      <vt:lpstr>Diagnosis </vt:lpstr>
      <vt:lpstr>Dx. Cont.</vt:lpstr>
      <vt:lpstr>Medical management </vt:lpstr>
      <vt:lpstr>Complications </vt:lpstr>
      <vt:lpstr>Nursing management </vt:lpstr>
      <vt:lpstr>Cont.</vt:lpstr>
      <vt:lpstr>Cont.</vt:lpstr>
      <vt:lpstr> URETHRAL STRICTURES  </vt:lpstr>
      <vt:lpstr>Signs and symptoms </vt:lpstr>
      <vt:lpstr>Cont.</vt:lpstr>
      <vt:lpstr>Cont.</vt:lpstr>
      <vt:lpstr>PowerPoint Presentation</vt:lpstr>
      <vt:lpstr>CAUSES </vt:lpstr>
      <vt:lpstr>Causes cont.</vt:lpstr>
      <vt:lpstr>Diagnosis </vt:lpstr>
      <vt:lpstr>Rx. Cont.</vt:lpstr>
      <vt:lpstr>Common terminologies</vt:lpstr>
      <vt:lpstr>Cont.</vt:lpstr>
      <vt:lpstr>Incontinence cont.</vt:lpstr>
      <vt:lpstr>Types of Incontinence</vt:lpstr>
      <vt:lpstr>Medical management </vt:lpstr>
      <vt:lpstr>Mnx. Cont.</vt:lpstr>
      <vt:lpstr>Cont.</vt:lpstr>
      <vt:lpstr>ACUTE CYSTITIS </vt:lpstr>
      <vt:lpstr>Clinical Features </vt:lpstr>
      <vt:lpstr>Diagnosis </vt:lpstr>
      <vt:lpstr>Treatment </vt:lpstr>
      <vt:lpstr>Rx Cont.</vt:lpstr>
      <vt:lpstr>For pts with recurrent cystitis consider </vt:lpstr>
      <vt:lpstr>HYPOSPADIAS</vt:lpstr>
      <vt:lpstr>Hypospadias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EPISPADIAS</vt:lpstr>
      <vt:lpstr>PowerPoint Presentation</vt:lpstr>
      <vt:lpstr>PowerPoint Presentation</vt:lpstr>
      <vt:lpstr>PowerPoint Presentation</vt:lpstr>
      <vt:lpstr>PowerPoint Presentation</vt:lpstr>
      <vt:lpstr>PowerPoint Presentation</vt:lpstr>
      <vt:lpstr>PowerPoint Presentation</vt:lpstr>
      <vt:lpstr>    UROLITHIASIS AND NEPHROLITHIASIS</vt:lpstr>
      <vt:lpstr>PowerPoint Presentation</vt:lpstr>
      <vt:lpstr>Pathophysiology</vt:lpstr>
      <vt:lpstr>Cont.</vt:lpstr>
      <vt:lpstr>Cont.</vt:lpstr>
      <vt:lpstr>PowerPoint Presentation</vt:lpstr>
      <vt:lpstr>Potential sites of Calculi formation</vt:lpstr>
      <vt:lpstr>Clinical Manifestations</vt:lpstr>
      <vt:lpstr>Cont.</vt:lpstr>
      <vt:lpstr>PowerPoint Presentation</vt:lpstr>
      <vt:lpstr>PowerPoint Presentation</vt:lpstr>
      <vt:lpstr>PowerPoint Presentation</vt:lpstr>
      <vt:lpstr>PowerPoint Presentation</vt:lpstr>
      <vt:lpstr>Cont.</vt:lpstr>
      <vt:lpstr>Assessment and Diagnostic Findings</vt:lpstr>
      <vt:lpstr>Cont. </vt:lpstr>
      <vt:lpstr>PowerPoint Presentation</vt:lpstr>
      <vt:lpstr>PowerPoint Presentation</vt:lpstr>
      <vt:lpstr>Medical Management</vt:lpstr>
      <vt:lpstr>Cont.</vt:lpstr>
      <vt:lpstr>Cont.</vt:lpstr>
      <vt:lpstr>PowerPoint Presentation</vt:lpstr>
      <vt:lpstr>Nutritional Therapy</vt:lpstr>
      <vt:lpstr>Preventing Kidney Stones</vt:lpstr>
      <vt:lpstr>Pt. education/Prevention</vt:lpstr>
      <vt:lpstr>Cont.</vt:lpstr>
      <vt:lpstr>Cont.</vt:lpstr>
      <vt:lpstr>Calcium Stones</vt:lpstr>
      <vt:lpstr>Uric Acid Stones</vt:lpstr>
      <vt:lpstr>Cystine Stones</vt:lpstr>
      <vt:lpstr>Interventional Procedures</vt:lpstr>
      <vt:lpstr>Cont.</vt:lpstr>
      <vt:lpstr>Cont.</vt:lpstr>
      <vt:lpstr>Cont.</vt:lpstr>
      <vt:lpstr>Potential sites for Urolithiasis in the Urinary tract</vt:lpstr>
      <vt:lpstr>Renal Stones</vt:lpstr>
      <vt:lpstr>Endourologic methods of stone removal</vt:lpstr>
      <vt:lpstr>Electrohydraulic lithotripsy</vt:lpstr>
      <vt:lpstr>Cont.</vt:lpstr>
      <vt:lpstr>Chemolysis</vt:lpstr>
      <vt:lpstr>Surgical Management</vt:lpstr>
      <vt:lpstr>Cont.</vt:lpstr>
      <vt:lpstr>NURSING PROCESS THE: PATIENT WITH KIDNEY STONES</vt:lpstr>
      <vt:lpstr>Cont.</vt:lpstr>
      <vt:lpstr>Cont.</vt:lpstr>
      <vt:lpstr>Diagnosis Nursing Diagnoses Based on the assessment data</vt:lpstr>
      <vt:lpstr>Cont.</vt:lpstr>
      <vt:lpstr>Planning and Goals</vt:lpstr>
      <vt:lpstr>Nursing Interventions</vt:lpstr>
      <vt:lpstr>PowerPoint Presentation</vt:lpstr>
      <vt:lpstr>Monitoring and Managing Potential Complications</vt:lpstr>
      <vt:lpstr>Cont.</vt:lpstr>
      <vt:lpstr>Cont.</vt:lpstr>
      <vt:lpstr>Cont.</vt:lpstr>
      <vt:lpstr>Cont.</vt:lpstr>
      <vt:lpstr>Promoting Home and Community-Based Care</vt:lpstr>
      <vt:lpstr>PowerPoint Presentation</vt:lpstr>
      <vt:lpstr>Cont.</vt:lpstr>
      <vt:lpstr>Evaluation</vt:lpstr>
      <vt:lpstr>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 AND GENITOURINARY NURSING</dc:title>
  <dc:creator>Patrick</dc:creator>
  <cp:lastModifiedBy>Patrick</cp:lastModifiedBy>
  <cp:revision>296</cp:revision>
  <dcterms:created xsi:type="dcterms:W3CDTF">2021-02-24T14:41:31Z</dcterms:created>
  <dcterms:modified xsi:type="dcterms:W3CDTF">2021-10-24T09:28:24Z</dcterms:modified>
</cp:coreProperties>
</file>