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0"/>
  </p:handoutMasterIdLst>
  <p:sldIdLst>
    <p:sldId id="256" r:id="rId2"/>
    <p:sldId id="272" r:id="rId3"/>
    <p:sldId id="257" r:id="rId4"/>
    <p:sldId id="273" r:id="rId5"/>
    <p:sldId id="275" r:id="rId6"/>
    <p:sldId id="276" r:id="rId7"/>
    <p:sldId id="274" r:id="rId8"/>
    <p:sldId id="258" r:id="rId9"/>
    <p:sldId id="277" r:id="rId10"/>
    <p:sldId id="259" r:id="rId11"/>
    <p:sldId id="278" r:id="rId12"/>
    <p:sldId id="280" r:id="rId13"/>
    <p:sldId id="260" r:id="rId14"/>
    <p:sldId id="279" r:id="rId15"/>
    <p:sldId id="261" r:id="rId16"/>
    <p:sldId id="282" r:id="rId17"/>
    <p:sldId id="281" r:id="rId18"/>
    <p:sldId id="262" r:id="rId19"/>
    <p:sldId id="265" r:id="rId20"/>
    <p:sldId id="266" r:id="rId21"/>
    <p:sldId id="283" r:id="rId22"/>
    <p:sldId id="267" r:id="rId23"/>
    <p:sldId id="268" r:id="rId24"/>
    <p:sldId id="284" r:id="rId25"/>
    <p:sldId id="269" r:id="rId26"/>
    <p:sldId id="270" r:id="rId27"/>
    <p:sldId id="271" r:id="rId28"/>
    <p:sldId id="285" r:id="rId29"/>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1" d="100"/>
          <a:sy n="51" d="100"/>
        </p:scale>
        <p:origin x="90" y="28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B5AA5DBB-5B10-4AC2-9597-DC0AEF18A917}" type="datetimeFigureOut">
              <a:rPr lang="en-US" smtClean="0"/>
              <a:t>7/29/2020</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BB16D023-E739-4648-821A-4325F16EC24D}" type="slidenum">
              <a:rPr lang="en-US" smtClean="0"/>
              <a:t>‹#›</a:t>
            </a:fld>
            <a:endParaRPr lang="en-US"/>
          </a:p>
        </p:txBody>
      </p:sp>
    </p:spTree>
    <p:extLst>
      <p:ext uri="{BB962C8B-B14F-4D97-AF65-F5344CB8AC3E}">
        <p14:creationId xmlns:p14="http://schemas.microsoft.com/office/powerpoint/2010/main" val="115215269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489AB65-B3A5-40FB-B80D-B2C5B6619951}" type="datetimeFigureOut">
              <a:rPr lang="en-US" smtClean="0"/>
              <a:pPr/>
              <a:t>7/29/2020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BF9EE4-C5A6-4E54-A233-901713464E4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89AB65-B3A5-40FB-B80D-B2C5B6619951}" type="datetimeFigureOut">
              <a:rPr lang="en-US" smtClean="0"/>
              <a:pPr/>
              <a:t>7/29/2020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BF9EE4-C5A6-4E54-A233-901713464E4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89AB65-B3A5-40FB-B80D-B2C5B6619951}" type="datetimeFigureOut">
              <a:rPr lang="en-US" smtClean="0"/>
              <a:pPr/>
              <a:t>7/29/2020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BF9EE4-C5A6-4E54-A233-901713464E4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89AB65-B3A5-40FB-B80D-B2C5B6619951}" type="datetimeFigureOut">
              <a:rPr lang="en-US" smtClean="0"/>
              <a:pPr/>
              <a:t>7/29/2020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BF9EE4-C5A6-4E54-A233-901713464E4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489AB65-B3A5-40FB-B80D-B2C5B6619951}" type="datetimeFigureOut">
              <a:rPr lang="en-US" smtClean="0"/>
              <a:pPr/>
              <a:t>7/29/2020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BF9EE4-C5A6-4E54-A233-901713464E4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489AB65-B3A5-40FB-B80D-B2C5B6619951}" type="datetimeFigureOut">
              <a:rPr lang="en-US" smtClean="0"/>
              <a:pPr/>
              <a:t>7/29/2020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BF9EE4-C5A6-4E54-A233-901713464E4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489AB65-B3A5-40FB-B80D-B2C5B6619951}" type="datetimeFigureOut">
              <a:rPr lang="en-US" smtClean="0"/>
              <a:pPr/>
              <a:t>7/29/2020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BF9EE4-C5A6-4E54-A233-901713464E4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489AB65-B3A5-40FB-B80D-B2C5B6619951}" type="datetimeFigureOut">
              <a:rPr lang="en-US" smtClean="0"/>
              <a:pPr/>
              <a:t>7/29/2020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BF9EE4-C5A6-4E54-A233-901713464E4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89AB65-B3A5-40FB-B80D-B2C5B6619951}" type="datetimeFigureOut">
              <a:rPr lang="en-US" smtClean="0"/>
              <a:pPr/>
              <a:t>7/29/2020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BF9EE4-C5A6-4E54-A233-901713464E4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89AB65-B3A5-40FB-B80D-B2C5B6619951}" type="datetimeFigureOut">
              <a:rPr lang="en-US" smtClean="0"/>
              <a:pPr/>
              <a:t>7/29/2020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BF9EE4-C5A6-4E54-A233-901713464E4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89AB65-B3A5-40FB-B80D-B2C5B6619951}" type="datetimeFigureOut">
              <a:rPr lang="en-US" smtClean="0"/>
              <a:pPr/>
              <a:t>7/29/2020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BF9EE4-C5A6-4E54-A233-901713464E4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89AB65-B3A5-40FB-B80D-B2C5B6619951}" type="datetimeFigureOut">
              <a:rPr lang="en-US" smtClean="0"/>
              <a:pPr/>
              <a:t>7/29/2020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BF9EE4-C5A6-4E54-A233-901713464E4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8458200" cy="1470025"/>
          </a:xfrm>
        </p:spPr>
        <p:txBody>
          <a:bodyPr>
            <a:normAutofit fontScale="90000"/>
          </a:bodyPr>
          <a:lstStyle/>
          <a:p>
            <a:r>
              <a:rPr lang="en-US" b="1" dirty="0" smtClean="0"/>
              <a:t>KENYA MEDICAL TRAINING COLLEGE</a:t>
            </a:r>
            <a:br>
              <a:rPr lang="en-US" b="1" dirty="0" smtClean="0"/>
            </a:br>
            <a:r>
              <a:rPr lang="en-US" b="1" dirty="0" smtClean="0"/>
              <a:t>UNIT; RH</a:t>
            </a:r>
            <a:br>
              <a:rPr lang="en-US" b="1" dirty="0" smtClean="0"/>
            </a:br>
            <a:r>
              <a:rPr lang="en-US" b="1" dirty="0" smtClean="0"/>
              <a:t>TOPIC; URINARY </a:t>
            </a:r>
            <a:r>
              <a:rPr lang="en-US" b="1" dirty="0"/>
              <a:t>TRACT INFECTION IN </a:t>
            </a:r>
            <a:r>
              <a:rPr lang="en-US" b="1" dirty="0" smtClean="0"/>
              <a:t>PREGNANCY</a:t>
            </a:r>
            <a:endParaRPr lang="en-US" dirty="0"/>
          </a:p>
        </p:txBody>
      </p:sp>
      <p:sp>
        <p:nvSpPr>
          <p:cNvPr id="3" name="Subtitle 2"/>
          <p:cNvSpPr>
            <a:spLocks noGrp="1"/>
          </p:cNvSpPr>
          <p:nvPr>
            <p:ph type="subTitle" idx="1"/>
          </p:nvPr>
        </p:nvSpPr>
        <p:spPr>
          <a:xfrm>
            <a:off x="1371600" y="4800600"/>
            <a:ext cx="6400800" cy="838200"/>
          </a:xfrm>
        </p:spPr>
        <p:txBody>
          <a:bodyPr/>
          <a:lstStyle/>
          <a:p>
            <a:r>
              <a:rPr lang="en-US" dirty="0" smtClean="0"/>
              <a:t>Lucia</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lnSpcReduction="10000"/>
          </a:bodyPr>
          <a:lstStyle/>
          <a:p>
            <a:r>
              <a:rPr lang="en-US" dirty="0"/>
              <a:t>The patient should be instructed to clean the vulvar area from front to back to avoid contamination of the urine </a:t>
            </a:r>
            <a:r>
              <a:rPr lang="en-US" dirty="0" smtClean="0"/>
              <a:t>sample;</a:t>
            </a:r>
          </a:p>
          <a:p>
            <a:pPr marL="0" indent="0">
              <a:buNone/>
            </a:pPr>
            <a:r>
              <a:rPr lang="en-US" u="sng" dirty="0" smtClean="0"/>
              <a:t>Causative organisms;</a:t>
            </a:r>
          </a:p>
          <a:p>
            <a:pPr lvl="0"/>
            <a:r>
              <a:rPr lang="en-US" i="1" dirty="0"/>
              <a:t>Escherichia coli</a:t>
            </a:r>
            <a:r>
              <a:rPr lang="en-US" dirty="0"/>
              <a:t> </a:t>
            </a:r>
            <a:r>
              <a:rPr lang="en-US" dirty="0" smtClean="0"/>
              <a:t>- about </a:t>
            </a:r>
            <a:r>
              <a:rPr lang="en-US" dirty="0"/>
              <a:t>80% of cases). </a:t>
            </a:r>
          </a:p>
          <a:p>
            <a:pPr lvl="0"/>
            <a:r>
              <a:rPr lang="en-US" i="1" dirty="0" err="1" smtClean="0"/>
              <a:t>Klebsiella</a:t>
            </a:r>
            <a:r>
              <a:rPr lang="en-US" i="1" dirty="0" smtClean="0"/>
              <a:t>-Enterobacter-</a:t>
            </a:r>
            <a:r>
              <a:rPr lang="en-US" i="1" dirty="0" err="1" smtClean="0"/>
              <a:t>Serratia</a:t>
            </a:r>
            <a:r>
              <a:rPr lang="en-US" dirty="0" smtClean="0"/>
              <a:t> </a:t>
            </a:r>
            <a:r>
              <a:rPr lang="en-US" dirty="0"/>
              <a:t>family and </a:t>
            </a:r>
            <a:r>
              <a:rPr lang="en-US" i="1" dirty="0"/>
              <a:t>Proteus</a:t>
            </a:r>
            <a:r>
              <a:rPr lang="en-US" dirty="0"/>
              <a:t> are responsible for the remainder of cases. </a:t>
            </a:r>
            <a:endParaRPr lang="en-US" dirty="0" smtClean="0"/>
          </a:p>
          <a:p>
            <a:pPr lvl="0"/>
            <a:r>
              <a:rPr lang="en-US" dirty="0" smtClean="0"/>
              <a:t>Others; </a:t>
            </a:r>
            <a:r>
              <a:rPr lang="en-US" dirty="0" err="1" smtClean="0"/>
              <a:t>pseudomonous</a:t>
            </a:r>
            <a:r>
              <a:rPr lang="en-US" dirty="0" smtClean="0"/>
              <a:t> aeruginosa, staphylococcus </a:t>
            </a:r>
            <a:r>
              <a:rPr lang="en-US" dirty="0" err="1" smtClean="0"/>
              <a:t>spp,enterococcus</a:t>
            </a:r>
            <a:r>
              <a:rPr lang="en-US" dirty="0" smtClean="0"/>
              <a:t> </a:t>
            </a:r>
            <a:r>
              <a:rPr lang="en-US" dirty="0" err="1" smtClean="0"/>
              <a:t>spp</a:t>
            </a:r>
            <a:r>
              <a:rPr lang="en-US" dirty="0" smtClean="0"/>
              <a:t>, group B </a:t>
            </a:r>
            <a:r>
              <a:rPr lang="en-US" dirty="0" err="1" smtClean="0"/>
              <a:t>strept</a:t>
            </a:r>
            <a:r>
              <a:rPr lang="en-US" dirty="0" smtClean="0"/>
              <a:t>.</a:t>
            </a:r>
            <a:endParaRPr lang="en-US" dirty="0"/>
          </a:p>
          <a:p>
            <a:pPr lvl="0"/>
            <a:r>
              <a:rPr lang="en-US" dirty="0"/>
              <a:t>Acute cystitis is rare in pregnancy (about 1</a:t>
            </a:r>
            <a:r>
              <a:rPr lang="en-US" dirty="0" smtClean="0"/>
              <a:t>%).</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Consequences;</a:t>
            </a:r>
            <a:endParaRPr lang="en-GB" dirty="0"/>
          </a:p>
        </p:txBody>
      </p:sp>
      <p:sp>
        <p:nvSpPr>
          <p:cNvPr id="3" name="Content Placeholder 2"/>
          <p:cNvSpPr>
            <a:spLocks noGrp="1"/>
          </p:cNvSpPr>
          <p:nvPr>
            <p:ph idx="1"/>
          </p:nvPr>
        </p:nvSpPr>
        <p:spPr/>
        <p:txBody>
          <a:bodyPr/>
          <a:lstStyle/>
          <a:p>
            <a:r>
              <a:rPr lang="en-GB" dirty="0" smtClean="0"/>
              <a:t>Low birthweight</a:t>
            </a:r>
          </a:p>
          <a:p>
            <a:r>
              <a:rPr lang="en-GB" dirty="0" smtClean="0"/>
              <a:t>Preterm labour</a:t>
            </a:r>
          </a:p>
          <a:p>
            <a:r>
              <a:rPr lang="en-GB" dirty="0" smtClean="0"/>
              <a:t>Pyelonephritis</a:t>
            </a:r>
          </a:p>
          <a:p>
            <a:r>
              <a:rPr lang="en-GB" dirty="0" smtClean="0"/>
              <a:t>Acute respiratory syndrome (ARDS)</a:t>
            </a:r>
          </a:p>
          <a:p>
            <a:r>
              <a:rPr lang="en-GB" dirty="0" smtClean="0"/>
              <a:t>Sepsis</a:t>
            </a:r>
          </a:p>
          <a:p>
            <a:endParaRPr lang="en-GB" dirty="0"/>
          </a:p>
        </p:txBody>
      </p:sp>
    </p:spTree>
    <p:extLst>
      <p:ext uri="{BB962C8B-B14F-4D97-AF65-F5344CB8AC3E}">
        <p14:creationId xmlns:p14="http://schemas.microsoft.com/office/powerpoint/2010/main" val="5258482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b)  Acute </a:t>
            </a:r>
            <a:r>
              <a:rPr lang="en-US" b="1" dirty="0" smtClean="0"/>
              <a:t>Cystitis</a:t>
            </a:r>
            <a:endParaRPr lang="en-GB" dirty="0"/>
          </a:p>
        </p:txBody>
      </p:sp>
      <p:sp>
        <p:nvSpPr>
          <p:cNvPr id="3" name="Content Placeholder 2"/>
          <p:cNvSpPr>
            <a:spLocks noGrp="1"/>
          </p:cNvSpPr>
          <p:nvPr>
            <p:ph idx="1"/>
          </p:nvPr>
        </p:nvSpPr>
        <p:spPr/>
        <p:txBody>
          <a:bodyPr/>
          <a:lstStyle/>
          <a:p>
            <a:r>
              <a:rPr lang="en-GB" dirty="0"/>
              <a:t>Acute cystitis involves only the lower urinary tract; it is characterized by inflammation of the bladder as a result of bacterial or nonbacterial causes (</a:t>
            </a:r>
            <a:r>
              <a:rPr lang="en-GB" dirty="0" err="1"/>
              <a:t>eg</a:t>
            </a:r>
            <a:r>
              <a:rPr lang="en-GB" dirty="0"/>
              <a:t>, radiation or viral </a:t>
            </a:r>
            <a:r>
              <a:rPr lang="en-GB" dirty="0" smtClean="0"/>
              <a:t>infection</a:t>
            </a:r>
          </a:p>
          <a:p>
            <a:r>
              <a:rPr lang="en-GB" dirty="0"/>
              <a:t>Acute cystitis develops in approximately 1% of pregnant patients, of whom 60% have a negative result on initial screening</a:t>
            </a:r>
          </a:p>
        </p:txBody>
      </p:sp>
    </p:spTree>
    <p:extLst>
      <p:ext uri="{BB962C8B-B14F-4D97-AF65-F5344CB8AC3E}">
        <p14:creationId xmlns:p14="http://schemas.microsoft.com/office/powerpoint/2010/main" val="34305024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48400"/>
          </a:xfrm>
        </p:spPr>
        <p:txBody>
          <a:bodyPr>
            <a:normAutofit/>
          </a:bodyPr>
          <a:lstStyle/>
          <a:p>
            <a:pPr lvl="0"/>
            <a:r>
              <a:rPr lang="en-US" dirty="0" smtClean="0"/>
              <a:t>The </a:t>
            </a:r>
            <a:r>
              <a:rPr lang="en-US" dirty="0"/>
              <a:t>bacterial floras in acute cystitis are similar to those in asymptomatic bacteriuria. </a:t>
            </a:r>
          </a:p>
          <a:p>
            <a:pPr lvl="0"/>
            <a:r>
              <a:rPr lang="en-US" dirty="0"/>
              <a:t>Clinically, the patient will present with symptoms of urinary </a:t>
            </a:r>
            <a:r>
              <a:rPr lang="en-US" u="sng" dirty="0"/>
              <a:t>frequency</a:t>
            </a:r>
            <a:r>
              <a:rPr lang="en-US" dirty="0"/>
              <a:t>, </a:t>
            </a:r>
            <a:r>
              <a:rPr lang="en-US" u="sng" dirty="0"/>
              <a:t>urgency</a:t>
            </a:r>
            <a:r>
              <a:rPr lang="en-US" dirty="0"/>
              <a:t>, </a:t>
            </a:r>
            <a:r>
              <a:rPr lang="en-US" u="sng" dirty="0"/>
              <a:t>dysuria</a:t>
            </a:r>
            <a:r>
              <a:rPr lang="en-US" dirty="0"/>
              <a:t>, and </a:t>
            </a:r>
            <a:r>
              <a:rPr lang="en-US" u="sng" dirty="0"/>
              <a:t>suprapubic </a:t>
            </a:r>
            <a:r>
              <a:rPr lang="en-US" u="sng" dirty="0" smtClean="0"/>
              <a:t>discomfort, </a:t>
            </a:r>
            <a:r>
              <a:rPr lang="en-US" u="sng" dirty="0" err="1" smtClean="0"/>
              <a:t>haematuria</a:t>
            </a:r>
            <a:r>
              <a:rPr lang="en-US" u="sng" dirty="0" smtClean="0"/>
              <a:t>, </a:t>
            </a:r>
            <a:r>
              <a:rPr lang="en-US" u="sng" dirty="0" err="1" smtClean="0"/>
              <a:t>nocturia</a:t>
            </a:r>
            <a:r>
              <a:rPr lang="en-US" u="sng" dirty="0" smtClean="0"/>
              <a:t>.</a:t>
            </a:r>
            <a:r>
              <a:rPr lang="en-US" dirty="0" smtClean="0"/>
              <a:t> </a:t>
            </a:r>
            <a:endParaRPr lang="en-US" dirty="0"/>
          </a:p>
          <a:p>
            <a:pPr lvl="0"/>
            <a:r>
              <a:rPr lang="en-US" b="1" dirty="0"/>
              <a:t>An acute febrile illness with nausea, vomiting, and chills is usually absent</a:t>
            </a:r>
            <a:r>
              <a:rPr lang="en-US" dirty="0"/>
              <a:t>. </a:t>
            </a:r>
          </a:p>
          <a:p>
            <a:pPr lvl="0"/>
            <a:r>
              <a:rPr lang="en-US" dirty="0"/>
              <a:t>The characteristic </a:t>
            </a:r>
            <a:r>
              <a:rPr lang="en-US" u="sng" dirty="0"/>
              <a:t>cloudy</a:t>
            </a:r>
            <a:r>
              <a:rPr lang="en-US" dirty="0"/>
              <a:t>, </a:t>
            </a:r>
            <a:r>
              <a:rPr lang="en-US" u="sng" dirty="0"/>
              <a:t>malodorous urine</a:t>
            </a:r>
            <a:r>
              <a:rPr lang="en-US" dirty="0"/>
              <a:t> should be cultured for confirmation of the diagnosis.</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Untreated infection can result to;</a:t>
            </a:r>
            <a:endParaRPr lang="en-GB" dirty="0"/>
          </a:p>
        </p:txBody>
      </p:sp>
      <p:sp>
        <p:nvSpPr>
          <p:cNvPr id="3" name="Content Placeholder 2"/>
          <p:cNvSpPr>
            <a:spLocks noGrp="1"/>
          </p:cNvSpPr>
          <p:nvPr>
            <p:ph idx="1"/>
          </p:nvPr>
        </p:nvSpPr>
        <p:spPr/>
        <p:txBody>
          <a:bodyPr/>
          <a:lstStyle/>
          <a:p>
            <a:r>
              <a:rPr lang="en-GB" dirty="0" err="1" smtClean="0"/>
              <a:t>Pylenephritis</a:t>
            </a:r>
            <a:endParaRPr lang="en-GB" dirty="0" smtClean="0"/>
          </a:p>
          <a:p>
            <a:r>
              <a:rPr lang="en-GB" dirty="0" smtClean="0"/>
              <a:t>Preterm labour</a:t>
            </a:r>
          </a:p>
          <a:p>
            <a:r>
              <a:rPr lang="en-GB" dirty="0" smtClean="0"/>
              <a:t>Low birth weight</a:t>
            </a:r>
          </a:p>
          <a:p>
            <a:r>
              <a:rPr lang="en-GB" dirty="0" smtClean="0"/>
              <a:t>Increased perinatal mortality.</a:t>
            </a:r>
            <a:endParaRPr lang="en-GB" dirty="0"/>
          </a:p>
        </p:txBody>
      </p:sp>
    </p:spTree>
    <p:extLst>
      <p:ext uri="{BB962C8B-B14F-4D97-AF65-F5344CB8AC3E}">
        <p14:creationId xmlns:p14="http://schemas.microsoft.com/office/powerpoint/2010/main" val="12465407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126163"/>
          </a:xfrm>
        </p:spPr>
        <p:txBody>
          <a:bodyPr>
            <a:normAutofit/>
          </a:bodyPr>
          <a:lstStyle/>
          <a:p>
            <a:pPr marL="0" indent="0">
              <a:buNone/>
            </a:pPr>
            <a:r>
              <a:rPr lang="en-US" b="1" dirty="0"/>
              <a:t>c)  Acute </a:t>
            </a:r>
            <a:r>
              <a:rPr lang="en-US" b="1" dirty="0" err="1"/>
              <a:t>Pyelonephritis</a:t>
            </a:r>
            <a:endParaRPr lang="en-US" dirty="0"/>
          </a:p>
          <a:p>
            <a:pPr lvl="0"/>
            <a:r>
              <a:rPr lang="en-US" dirty="0"/>
              <a:t>Acute </a:t>
            </a:r>
            <a:r>
              <a:rPr lang="en-US" dirty="0" err="1"/>
              <a:t>pyelonephritis</a:t>
            </a:r>
            <a:r>
              <a:rPr lang="en-US" dirty="0"/>
              <a:t> occurs in 1-2% of all pregnant women </a:t>
            </a:r>
            <a:r>
              <a:rPr lang="en-US" dirty="0" smtClean="0"/>
              <a:t>and </a:t>
            </a:r>
            <a:r>
              <a:rPr lang="en-US" dirty="0"/>
              <a:t>is associated with risk to the mother and fetus. </a:t>
            </a:r>
          </a:p>
          <a:p>
            <a:pPr lvl="0"/>
            <a:r>
              <a:rPr lang="en-US" dirty="0"/>
              <a:t>Sixty to seventy percent of the episodes of pyelonephritis occur during the second and third trimesters of pregnancy, when urinary stasis is the </a:t>
            </a:r>
            <a:r>
              <a:rPr lang="en-US" dirty="0" smtClean="0"/>
              <a:t>greatest</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Symptoms;</a:t>
            </a:r>
            <a:endParaRPr lang="en-GB" dirty="0"/>
          </a:p>
        </p:txBody>
      </p:sp>
      <p:sp>
        <p:nvSpPr>
          <p:cNvPr id="3" name="Content Placeholder 2"/>
          <p:cNvSpPr>
            <a:spLocks noGrp="1"/>
          </p:cNvSpPr>
          <p:nvPr>
            <p:ph idx="1"/>
          </p:nvPr>
        </p:nvSpPr>
        <p:spPr/>
        <p:txBody>
          <a:bodyPr>
            <a:normAutofit/>
          </a:bodyPr>
          <a:lstStyle/>
          <a:p>
            <a:r>
              <a:rPr lang="en-GB" dirty="0" smtClean="0"/>
              <a:t>High fever</a:t>
            </a:r>
          </a:p>
          <a:p>
            <a:r>
              <a:rPr lang="en-GB" dirty="0" smtClean="0"/>
              <a:t>Chills</a:t>
            </a:r>
          </a:p>
          <a:p>
            <a:r>
              <a:rPr lang="en-GB" dirty="0" smtClean="0"/>
              <a:t>Lower back pain/ flank pain</a:t>
            </a:r>
          </a:p>
          <a:p>
            <a:r>
              <a:rPr lang="en-GB" dirty="0" smtClean="0"/>
              <a:t>Some case nausea and vomiting, headache</a:t>
            </a:r>
          </a:p>
          <a:p>
            <a:r>
              <a:rPr lang="en-GB" dirty="0" smtClean="0"/>
              <a:t>Other urinary symptoms;</a:t>
            </a:r>
          </a:p>
          <a:p>
            <a:pPr lvl="1"/>
            <a:r>
              <a:rPr lang="en-GB" dirty="0" smtClean="0"/>
              <a:t>Frequency, urgency, dysuria, haematuria</a:t>
            </a:r>
            <a:endParaRPr lang="en-GB" dirty="0"/>
          </a:p>
        </p:txBody>
      </p:sp>
    </p:spTree>
    <p:extLst>
      <p:ext uri="{BB962C8B-B14F-4D97-AF65-F5344CB8AC3E}">
        <p14:creationId xmlns:p14="http://schemas.microsoft.com/office/powerpoint/2010/main" val="16568776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Cont</a:t>
            </a:r>
            <a:r>
              <a:rPr lang="en-GB" dirty="0" smtClean="0"/>
              <a:t>,</a:t>
            </a:r>
            <a:endParaRPr lang="en-GB" dirty="0"/>
          </a:p>
        </p:txBody>
      </p:sp>
      <p:sp>
        <p:nvSpPr>
          <p:cNvPr id="3" name="Content Placeholder 2"/>
          <p:cNvSpPr>
            <a:spLocks noGrp="1"/>
          </p:cNvSpPr>
          <p:nvPr>
            <p:ph idx="1"/>
          </p:nvPr>
        </p:nvSpPr>
        <p:spPr/>
        <p:txBody>
          <a:bodyPr/>
          <a:lstStyle/>
          <a:p>
            <a:r>
              <a:rPr lang="en-US" dirty="0"/>
              <a:t>Maternal effects include;</a:t>
            </a:r>
          </a:p>
          <a:p>
            <a:pPr lvl="1"/>
            <a:r>
              <a:rPr lang="en-US" dirty="0"/>
              <a:t> </a:t>
            </a:r>
            <a:r>
              <a:rPr lang="en-US" u="sng" dirty="0"/>
              <a:t>fever</a:t>
            </a:r>
            <a:r>
              <a:rPr lang="en-US" dirty="0"/>
              <a:t>, </a:t>
            </a:r>
            <a:r>
              <a:rPr lang="en-US" u="sng" dirty="0"/>
              <a:t>bacterial </a:t>
            </a:r>
            <a:r>
              <a:rPr lang="en-US" u="sng" dirty="0" err="1"/>
              <a:t>endotoxemia</a:t>
            </a:r>
            <a:r>
              <a:rPr lang="en-US" dirty="0"/>
              <a:t>, </a:t>
            </a:r>
            <a:r>
              <a:rPr lang="en-US" u="sng" dirty="0" err="1"/>
              <a:t>endotoxic</a:t>
            </a:r>
            <a:r>
              <a:rPr lang="en-US" u="sng" dirty="0"/>
              <a:t> shock</a:t>
            </a:r>
            <a:r>
              <a:rPr lang="en-US" dirty="0"/>
              <a:t>, renal dysfunction leading to </a:t>
            </a:r>
            <a:r>
              <a:rPr lang="en-US" u="sng" dirty="0"/>
              <a:t>acute renal failure</a:t>
            </a:r>
            <a:r>
              <a:rPr lang="en-US" dirty="0"/>
              <a:t>, </a:t>
            </a:r>
            <a:r>
              <a:rPr lang="en-US" u="sng" dirty="0"/>
              <a:t>leukocytosis</a:t>
            </a:r>
            <a:r>
              <a:rPr lang="en-US" dirty="0"/>
              <a:t>, </a:t>
            </a:r>
            <a:r>
              <a:rPr lang="en-US" u="sng" dirty="0"/>
              <a:t>thrombocytopenia</a:t>
            </a:r>
            <a:r>
              <a:rPr lang="en-US" dirty="0"/>
              <a:t>, and </a:t>
            </a:r>
            <a:r>
              <a:rPr lang="en-US" u="sng" dirty="0"/>
              <a:t>elevated fibrin</a:t>
            </a:r>
            <a:endParaRPr lang="en-US" dirty="0"/>
          </a:p>
          <a:p>
            <a:endParaRPr lang="en-GB" dirty="0"/>
          </a:p>
        </p:txBody>
      </p:sp>
    </p:spTree>
    <p:extLst>
      <p:ext uri="{BB962C8B-B14F-4D97-AF65-F5344CB8AC3E}">
        <p14:creationId xmlns:p14="http://schemas.microsoft.com/office/powerpoint/2010/main" val="30312331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457200" y="609600"/>
            <a:ext cx="8229600" cy="6248400"/>
          </a:xfrm>
        </p:spPr>
        <p:txBody>
          <a:bodyPr>
            <a:normAutofit lnSpcReduction="10000"/>
          </a:bodyPr>
          <a:lstStyle/>
          <a:p>
            <a:r>
              <a:rPr lang="en-US" b="1" dirty="0" smtClean="0"/>
              <a:t>There is an increased incidence of </a:t>
            </a:r>
            <a:r>
              <a:rPr lang="en-US" b="1" u="sng" dirty="0" smtClean="0"/>
              <a:t>anemia</a:t>
            </a:r>
            <a:r>
              <a:rPr lang="en-US" dirty="0" smtClean="0"/>
              <a:t>; this may be due to marrow suppression, increased erythrocyte destruction, or diminished red cell production</a:t>
            </a:r>
          </a:p>
          <a:p>
            <a:r>
              <a:rPr lang="en-US" b="1" dirty="0" smtClean="0"/>
              <a:t>Pulmonary dysfunction </a:t>
            </a:r>
            <a:r>
              <a:rPr lang="en-US" dirty="0" smtClean="0"/>
              <a:t>has been described in association with acute </a:t>
            </a:r>
            <a:r>
              <a:rPr lang="en-US" dirty="0" err="1" smtClean="0"/>
              <a:t>pyelonephritis</a:t>
            </a:r>
            <a:r>
              <a:rPr lang="en-US" dirty="0" smtClean="0"/>
              <a:t> – mild cough, acute respiratory distress</a:t>
            </a:r>
          </a:p>
          <a:p>
            <a:r>
              <a:rPr lang="en-US" b="1" u="sng" dirty="0" smtClean="0"/>
              <a:t>Fetus</a:t>
            </a:r>
            <a:r>
              <a:rPr lang="en-US" dirty="0" smtClean="0"/>
              <a:t> -prematurity and small-for-gestational-age babies. </a:t>
            </a:r>
          </a:p>
          <a:p>
            <a:r>
              <a:rPr lang="en-US" dirty="0" smtClean="0"/>
              <a:t>Urinalysis- </a:t>
            </a:r>
            <a:r>
              <a:rPr lang="en-US" dirty="0" err="1" smtClean="0"/>
              <a:t>pyuria</a:t>
            </a:r>
            <a:r>
              <a:rPr lang="en-US" dirty="0" smtClean="0"/>
              <a:t>, WBCs, 1-2 bacteria per high power field</a:t>
            </a:r>
          </a:p>
          <a:p>
            <a:r>
              <a:rPr lang="en-US" dirty="0" smtClean="0"/>
              <a:t>Culture is important for diagnosis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dirty="0" smtClean="0"/>
              <a:t>Diagnosis.</a:t>
            </a:r>
            <a:endParaRPr lang="en-US" dirty="0"/>
          </a:p>
        </p:txBody>
      </p:sp>
      <p:sp>
        <p:nvSpPr>
          <p:cNvPr id="3" name="Content Placeholder 2"/>
          <p:cNvSpPr>
            <a:spLocks noGrp="1"/>
          </p:cNvSpPr>
          <p:nvPr>
            <p:ph idx="1"/>
          </p:nvPr>
        </p:nvSpPr>
        <p:spPr>
          <a:xfrm>
            <a:off x="457200" y="838200"/>
            <a:ext cx="8229600" cy="6019800"/>
          </a:xfrm>
        </p:spPr>
        <p:txBody>
          <a:bodyPr>
            <a:normAutofit fontScale="85000" lnSpcReduction="20000"/>
          </a:bodyPr>
          <a:lstStyle/>
          <a:p>
            <a:pPr marL="0" lvl="0" indent="0">
              <a:buNone/>
            </a:pPr>
            <a:r>
              <a:rPr lang="en-US" b="1" u="sng" dirty="0" smtClean="0"/>
              <a:t>Urine- analysis</a:t>
            </a:r>
          </a:p>
          <a:p>
            <a:pPr lvl="0"/>
            <a:r>
              <a:rPr lang="en-US" dirty="0" smtClean="0"/>
              <a:t>A voided urine specimen should be obtained at the first prenatal visit and at 16 weeks of gestation </a:t>
            </a:r>
          </a:p>
          <a:p>
            <a:pPr lvl="0"/>
            <a:r>
              <a:rPr lang="en-US" dirty="0" smtClean="0"/>
              <a:t>For asymptomatic individuals, significant </a:t>
            </a:r>
            <a:r>
              <a:rPr lang="en-US" dirty="0" err="1" smtClean="0"/>
              <a:t>bacteriuria</a:t>
            </a:r>
            <a:r>
              <a:rPr lang="en-US" dirty="0" smtClean="0"/>
              <a:t> is defined as 2 voided urine cultures with greater than 105 CFU/</a:t>
            </a:r>
            <a:r>
              <a:rPr lang="en-US" dirty="0" err="1" smtClean="0"/>
              <a:t>mL</a:t>
            </a:r>
            <a:r>
              <a:rPr lang="en-US" dirty="0" smtClean="0"/>
              <a:t>(colon forming unit) of a single organism. </a:t>
            </a:r>
          </a:p>
          <a:p>
            <a:pPr lvl="0"/>
            <a:r>
              <a:rPr lang="en-US" dirty="0" smtClean="0"/>
              <a:t>For symptomatic pregnant women, greater than 103 CFU/</a:t>
            </a:r>
            <a:r>
              <a:rPr lang="en-US" dirty="0" err="1" smtClean="0"/>
              <a:t>mL</a:t>
            </a:r>
            <a:r>
              <a:rPr lang="en-US" dirty="0" smtClean="0"/>
              <a:t> is considered to be significant</a:t>
            </a:r>
          </a:p>
          <a:p>
            <a:pPr lvl="0"/>
            <a:r>
              <a:rPr lang="en-US" dirty="0" smtClean="0"/>
              <a:t>A midstream urine specimen should be collected for culture at the initial prenatal visit and repeated later in pregnancy. </a:t>
            </a:r>
          </a:p>
          <a:p>
            <a:pPr lvl="0"/>
            <a:r>
              <a:rPr lang="en-US" dirty="0" smtClean="0"/>
              <a:t>At each prenatal visit, dipstick testing should be done, and if </a:t>
            </a:r>
            <a:r>
              <a:rPr lang="en-US" dirty="0" err="1" smtClean="0"/>
              <a:t>proteinuria</a:t>
            </a:r>
            <a:r>
              <a:rPr lang="en-US" dirty="0" smtClean="0"/>
              <a:t> is present, urinalysis, culture, or both should be done. </a:t>
            </a:r>
          </a:p>
          <a:p>
            <a:r>
              <a:rPr lang="en-US" dirty="0" smtClean="0"/>
              <a:t>A pregnant woman with sickle cell trait should have urine culture and sensitivity testing every 4 weeks</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Objectives;</a:t>
            </a:r>
            <a:endParaRPr lang="en-GB" dirty="0"/>
          </a:p>
        </p:txBody>
      </p:sp>
      <p:sp>
        <p:nvSpPr>
          <p:cNvPr id="3" name="Content Placeholder 2"/>
          <p:cNvSpPr>
            <a:spLocks noGrp="1"/>
          </p:cNvSpPr>
          <p:nvPr>
            <p:ph idx="1"/>
          </p:nvPr>
        </p:nvSpPr>
        <p:spPr/>
        <p:txBody>
          <a:bodyPr/>
          <a:lstStyle/>
          <a:p>
            <a:r>
              <a:rPr lang="en-GB" dirty="0" smtClean="0"/>
              <a:t>By the end of the lesson you shall be able to;</a:t>
            </a:r>
          </a:p>
          <a:p>
            <a:pPr lvl="1"/>
            <a:r>
              <a:rPr lang="en-GB" dirty="0" smtClean="0"/>
              <a:t>Demonstrate understanding on the pathophysiology of UT in pregnancy</a:t>
            </a:r>
          </a:p>
          <a:p>
            <a:pPr lvl="1"/>
            <a:r>
              <a:rPr lang="en-GB" dirty="0" smtClean="0"/>
              <a:t>Discuss the common renal disorders in pregnancy</a:t>
            </a:r>
          </a:p>
          <a:p>
            <a:pPr lvl="1"/>
            <a:r>
              <a:rPr lang="en-GB" dirty="0" smtClean="0"/>
              <a:t>Manage a patient with UTI in pregnancy</a:t>
            </a:r>
          </a:p>
        </p:txBody>
      </p:sp>
    </p:spTree>
    <p:extLst>
      <p:ext uri="{BB962C8B-B14F-4D97-AF65-F5344CB8AC3E}">
        <p14:creationId xmlns:p14="http://schemas.microsoft.com/office/powerpoint/2010/main" val="39495464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rmAutofit fontScale="90000"/>
          </a:bodyPr>
          <a:lstStyle/>
          <a:p>
            <a:r>
              <a:rPr lang="en-US" b="1" dirty="0" smtClean="0"/>
              <a:t>Treatment</a:t>
            </a:r>
            <a:endParaRPr lang="en-US" dirty="0"/>
          </a:p>
        </p:txBody>
      </p:sp>
      <p:sp>
        <p:nvSpPr>
          <p:cNvPr id="3" name="Content Placeholder 2"/>
          <p:cNvSpPr>
            <a:spLocks noGrp="1"/>
          </p:cNvSpPr>
          <p:nvPr>
            <p:ph idx="1"/>
          </p:nvPr>
        </p:nvSpPr>
        <p:spPr>
          <a:xfrm>
            <a:off x="457200" y="533400"/>
            <a:ext cx="8229600" cy="6324600"/>
          </a:xfrm>
        </p:spPr>
        <p:txBody>
          <a:bodyPr>
            <a:normAutofit fontScale="77500" lnSpcReduction="20000"/>
          </a:bodyPr>
          <a:lstStyle/>
          <a:p>
            <a:pPr>
              <a:buNone/>
            </a:pPr>
            <a:r>
              <a:rPr lang="en-US" b="1" dirty="0" smtClean="0"/>
              <a:t>Treatment of </a:t>
            </a:r>
            <a:r>
              <a:rPr lang="en-US" b="1" dirty="0" err="1" smtClean="0"/>
              <a:t>bacteriuria</a:t>
            </a:r>
            <a:endParaRPr lang="en-US" dirty="0" smtClean="0"/>
          </a:p>
          <a:p>
            <a:pPr lvl="0"/>
            <a:r>
              <a:rPr lang="en-US" dirty="0" smtClean="0"/>
              <a:t>Pregnant women who are found to have </a:t>
            </a:r>
            <a:r>
              <a:rPr lang="en-US" dirty="0" err="1" smtClean="0"/>
              <a:t>bacteriuria</a:t>
            </a:r>
            <a:r>
              <a:rPr lang="en-US" dirty="0" smtClean="0"/>
              <a:t> should be treated with </a:t>
            </a:r>
            <a:r>
              <a:rPr lang="en-US" u="sng" dirty="0" err="1" smtClean="0"/>
              <a:t>penicillins</a:t>
            </a:r>
            <a:r>
              <a:rPr lang="en-US" dirty="0" smtClean="0"/>
              <a:t>, </a:t>
            </a:r>
            <a:r>
              <a:rPr lang="en-US" u="sng" dirty="0" smtClean="0"/>
              <a:t>oral </a:t>
            </a:r>
            <a:r>
              <a:rPr lang="en-US" u="sng" dirty="0" err="1" smtClean="0"/>
              <a:t>cephalosporins</a:t>
            </a:r>
            <a:r>
              <a:rPr lang="en-US" u="sng" dirty="0" smtClean="0"/>
              <a:t>.</a:t>
            </a:r>
            <a:endParaRPr lang="en-US" dirty="0" smtClean="0"/>
          </a:p>
          <a:p>
            <a:pPr lvl="0"/>
            <a:r>
              <a:rPr lang="en-US" dirty="0" smtClean="0"/>
              <a:t>Based on the fact that the most common offending pathogen is </a:t>
            </a:r>
            <a:r>
              <a:rPr lang="en-US" i="1" dirty="0" smtClean="0"/>
              <a:t>E. coli,</a:t>
            </a:r>
            <a:r>
              <a:rPr lang="en-US" dirty="0" smtClean="0"/>
              <a:t> sulfonamides, </a:t>
            </a:r>
            <a:r>
              <a:rPr lang="en-US" dirty="0" err="1" smtClean="0"/>
              <a:t>nitrofurantoin</a:t>
            </a:r>
            <a:r>
              <a:rPr lang="en-US" dirty="0" smtClean="0"/>
              <a:t>, </a:t>
            </a:r>
            <a:r>
              <a:rPr lang="en-US" dirty="0" err="1" smtClean="0"/>
              <a:t>ampicillin</a:t>
            </a:r>
            <a:r>
              <a:rPr lang="en-US" dirty="0" smtClean="0"/>
              <a:t>, or </a:t>
            </a:r>
            <a:r>
              <a:rPr lang="en-US" dirty="0" err="1" smtClean="0"/>
              <a:t>cephalosporins</a:t>
            </a:r>
            <a:r>
              <a:rPr lang="en-US" dirty="0" smtClean="0"/>
              <a:t> could be selected. </a:t>
            </a:r>
          </a:p>
          <a:p>
            <a:pPr lvl="0"/>
            <a:r>
              <a:rPr lang="en-US" b="1" dirty="0" err="1" smtClean="0"/>
              <a:t>Nitrofurantoin</a:t>
            </a:r>
            <a:r>
              <a:rPr lang="en-US" dirty="0" smtClean="0"/>
              <a:t> (100 mg twice daily) for 7 days, </a:t>
            </a:r>
            <a:r>
              <a:rPr lang="en-US" dirty="0" err="1" smtClean="0"/>
              <a:t>ampicillin</a:t>
            </a:r>
            <a:r>
              <a:rPr lang="en-US" dirty="0" smtClean="0"/>
              <a:t> (500 mg four times daily), and </a:t>
            </a:r>
            <a:r>
              <a:rPr lang="en-US" dirty="0" err="1" smtClean="0"/>
              <a:t>cephalexin</a:t>
            </a:r>
            <a:r>
              <a:rPr lang="en-US" dirty="0" smtClean="0"/>
              <a:t> (500 mg four times daily) are acceptable medications for 3-7 days.</a:t>
            </a:r>
          </a:p>
          <a:p>
            <a:r>
              <a:rPr lang="en-US" dirty="0" err="1" smtClean="0"/>
              <a:t>Nitrofurantoin</a:t>
            </a:r>
            <a:r>
              <a:rPr lang="en-US" dirty="0" smtClean="0"/>
              <a:t>: the treatment of uncomplicated urinary tract infections, 50 mg 4 times daily is recommended</a:t>
            </a:r>
          </a:p>
          <a:p>
            <a:pPr lvl="0"/>
            <a:r>
              <a:rPr lang="en-US" dirty="0" smtClean="0"/>
              <a:t>A 10- to 14-day course of one of these agents will effectively eradicate asymptomatic </a:t>
            </a:r>
            <a:r>
              <a:rPr lang="en-US" dirty="0" err="1" smtClean="0"/>
              <a:t>bacteriuria</a:t>
            </a:r>
            <a:r>
              <a:rPr lang="en-US" dirty="0" smtClean="0"/>
              <a:t> in about 65% patients</a:t>
            </a:r>
          </a:p>
          <a:p>
            <a:pPr lvl="0"/>
            <a:r>
              <a:rPr lang="en-US" dirty="0" smtClean="0"/>
              <a:t>Culture of urine should be done 1-2 weeks after therapy is begun and then monthly for the remainder of pregnancy.</a:t>
            </a:r>
          </a:p>
          <a:p>
            <a:pPr lvl="0"/>
            <a:r>
              <a:rPr lang="en-US" dirty="0" smtClean="0"/>
              <a:t>Encouraged to maintain adequate fluid intake and to void frequently.</a:t>
            </a:r>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cont</a:t>
            </a:r>
            <a:endParaRPr lang="en-GB" dirty="0"/>
          </a:p>
        </p:txBody>
      </p:sp>
      <p:sp>
        <p:nvSpPr>
          <p:cNvPr id="3" name="Content Placeholder 2"/>
          <p:cNvSpPr>
            <a:spLocks noGrp="1"/>
          </p:cNvSpPr>
          <p:nvPr>
            <p:ph idx="1"/>
          </p:nvPr>
        </p:nvSpPr>
        <p:spPr/>
        <p:txBody>
          <a:bodyPr/>
          <a:lstStyle/>
          <a:p>
            <a:r>
              <a:rPr lang="en-GB" dirty="0" smtClean="0"/>
              <a:t>Other drugs which can be used;</a:t>
            </a:r>
          </a:p>
          <a:p>
            <a:pPr lvl="1"/>
            <a:r>
              <a:rPr lang="en-GB" dirty="0" smtClean="0"/>
              <a:t>Ampicillin</a:t>
            </a:r>
          </a:p>
          <a:p>
            <a:pPr lvl="1"/>
            <a:r>
              <a:rPr lang="en-GB" dirty="0" smtClean="0"/>
              <a:t>Macrolides</a:t>
            </a:r>
          </a:p>
          <a:p>
            <a:pPr lvl="1"/>
            <a:r>
              <a:rPr lang="en-GB" dirty="0" smtClean="0"/>
              <a:t>cephalexin</a:t>
            </a:r>
            <a:endParaRPr lang="en-GB" dirty="0"/>
          </a:p>
        </p:txBody>
      </p:sp>
    </p:spTree>
    <p:extLst>
      <p:ext uri="{BB962C8B-B14F-4D97-AF65-F5344CB8AC3E}">
        <p14:creationId xmlns:p14="http://schemas.microsoft.com/office/powerpoint/2010/main" val="425195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rmAutofit fontScale="90000"/>
          </a:bodyPr>
          <a:lstStyle/>
          <a:p>
            <a:r>
              <a:rPr lang="en-US" b="1" dirty="0" smtClean="0"/>
              <a:t>Treatment of </a:t>
            </a:r>
            <a:r>
              <a:rPr lang="en-US" b="1" dirty="0" err="1" smtClean="0"/>
              <a:t>pyelonephritis</a:t>
            </a:r>
            <a:endParaRPr lang="en-US" dirty="0"/>
          </a:p>
        </p:txBody>
      </p:sp>
      <p:sp>
        <p:nvSpPr>
          <p:cNvPr id="3" name="Content Placeholder 2"/>
          <p:cNvSpPr>
            <a:spLocks noGrp="1"/>
          </p:cNvSpPr>
          <p:nvPr>
            <p:ph idx="1"/>
          </p:nvPr>
        </p:nvSpPr>
        <p:spPr>
          <a:xfrm>
            <a:off x="457200" y="685800"/>
            <a:ext cx="8229600" cy="5440363"/>
          </a:xfrm>
        </p:spPr>
        <p:txBody>
          <a:bodyPr>
            <a:normAutofit fontScale="92500" lnSpcReduction="10000"/>
          </a:bodyPr>
          <a:lstStyle/>
          <a:p>
            <a:pPr lvl="0"/>
            <a:r>
              <a:rPr lang="en-US" dirty="0" smtClean="0"/>
              <a:t>Admit.</a:t>
            </a:r>
          </a:p>
          <a:p>
            <a:pPr lvl="0"/>
            <a:r>
              <a:rPr lang="en-US" dirty="0"/>
              <a:t>Monitor vital signs and urinary output closely</a:t>
            </a:r>
            <a:endParaRPr lang="en-US" dirty="0" smtClean="0"/>
          </a:p>
          <a:p>
            <a:pPr lvl="0"/>
            <a:r>
              <a:rPr lang="en-US" dirty="0" err="1" smtClean="0"/>
              <a:t>Redehydrate</a:t>
            </a:r>
            <a:r>
              <a:rPr lang="en-US" dirty="0" smtClean="0"/>
              <a:t> the patient.</a:t>
            </a:r>
          </a:p>
          <a:p>
            <a:pPr lvl="0"/>
            <a:r>
              <a:rPr lang="en-US" dirty="0" smtClean="0"/>
              <a:t>Antipyretic agents are given where indicated,</a:t>
            </a:r>
          </a:p>
          <a:p>
            <a:pPr lvl="0"/>
            <a:r>
              <a:rPr lang="en-US" dirty="0" smtClean="0"/>
              <a:t>Parenteral antibiotics</a:t>
            </a:r>
          </a:p>
          <a:p>
            <a:pPr lvl="0"/>
            <a:r>
              <a:rPr lang="en-US" dirty="0" smtClean="0"/>
              <a:t>Patients with acute bacterial </a:t>
            </a:r>
            <a:r>
              <a:rPr lang="en-US" dirty="0" err="1" smtClean="0"/>
              <a:t>pyelonephritis</a:t>
            </a:r>
            <a:r>
              <a:rPr lang="en-US" dirty="0" smtClean="0"/>
              <a:t> should be treated with </a:t>
            </a:r>
            <a:r>
              <a:rPr lang="en-US" dirty="0" err="1" smtClean="0"/>
              <a:t>parenteral</a:t>
            </a:r>
            <a:r>
              <a:rPr lang="en-US" dirty="0" smtClean="0"/>
              <a:t> </a:t>
            </a:r>
            <a:r>
              <a:rPr lang="en-US" dirty="0" err="1" smtClean="0"/>
              <a:t>cephalosporins</a:t>
            </a:r>
            <a:r>
              <a:rPr lang="en-US" dirty="0" smtClean="0"/>
              <a:t>, </a:t>
            </a:r>
            <a:r>
              <a:rPr lang="en-US" dirty="0" err="1" smtClean="0"/>
              <a:t>penicillins</a:t>
            </a:r>
            <a:r>
              <a:rPr lang="en-US" dirty="0" smtClean="0"/>
              <a:t> with b-</a:t>
            </a:r>
            <a:r>
              <a:rPr lang="en-US" dirty="0" err="1" smtClean="0"/>
              <a:t>lactamase</a:t>
            </a:r>
            <a:r>
              <a:rPr lang="en-US" dirty="0" smtClean="0"/>
              <a:t> inhibitors.</a:t>
            </a:r>
          </a:p>
          <a:p>
            <a:pPr lvl="0"/>
            <a:r>
              <a:rPr lang="en-US" dirty="0" err="1" smtClean="0"/>
              <a:t>Ampicillin</a:t>
            </a:r>
            <a:r>
              <a:rPr lang="en-US" dirty="0" smtClean="0"/>
              <a:t> or a cephalosporin is usually administered intravenously in doses of 1-2 g every 6 hours.</a:t>
            </a:r>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126163"/>
          </a:xfrm>
        </p:spPr>
        <p:txBody>
          <a:bodyPr>
            <a:normAutofit/>
          </a:bodyPr>
          <a:lstStyle/>
          <a:p>
            <a:pPr lvl="0"/>
            <a:r>
              <a:rPr lang="en-US" dirty="0" smtClean="0"/>
              <a:t>If there is no response in 48-72 hours, give </a:t>
            </a:r>
            <a:r>
              <a:rPr lang="en-US" dirty="0" err="1" smtClean="0"/>
              <a:t>aminoglycoside</a:t>
            </a:r>
            <a:r>
              <a:rPr lang="en-US" dirty="0" smtClean="0"/>
              <a:t> (e.g. </a:t>
            </a:r>
            <a:r>
              <a:rPr lang="en-US" dirty="0" err="1" smtClean="0"/>
              <a:t>gentamicin</a:t>
            </a:r>
            <a:r>
              <a:rPr lang="en-US" dirty="0" smtClean="0"/>
              <a:t> or </a:t>
            </a:r>
            <a:r>
              <a:rPr lang="en-US" dirty="0" err="1" smtClean="0"/>
              <a:t>tobramycin</a:t>
            </a:r>
            <a:r>
              <a:rPr lang="en-US" dirty="0" smtClean="0"/>
              <a:t>, 3-5 mg/kg/24 h in 3 divided doses). </a:t>
            </a:r>
          </a:p>
          <a:p>
            <a:pPr lvl="0"/>
            <a:r>
              <a:rPr lang="en-US" dirty="0" smtClean="0"/>
              <a:t>With persistent flank pain and fever despite proper therapy, </a:t>
            </a:r>
            <a:r>
              <a:rPr lang="en-US" dirty="0" err="1" smtClean="0"/>
              <a:t>perinephric</a:t>
            </a:r>
            <a:r>
              <a:rPr lang="en-US" dirty="0" smtClean="0"/>
              <a:t> abscess must be ruled out with ultrasound examination. </a:t>
            </a:r>
          </a:p>
          <a:p>
            <a:pPr lvl="0"/>
            <a:r>
              <a:rPr lang="en-US" dirty="0" smtClean="0"/>
              <a:t>This is generally a complication of obstruction associated with infection.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Cont</a:t>
            </a:r>
            <a:r>
              <a:rPr lang="en-GB" dirty="0" smtClean="0"/>
              <a:t>,</a:t>
            </a:r>
            <a:endParaRPr lang="en-GB" dirty="0"/>
          </a:p>
        </p:txBody>
      </p:sp>
      <p:sp>
        <p:nvSpPr>
          <p:cNvPr id="3" name="Content Placeholder 2"/>
          <p:cNvSpPr>
            <a:spLocks noGrp="1"/>
          </p:cNvSpPr>
          <p:nvPr>
            <p:ph idx="1"/>
          </p:nvPr>
        </p:nvSpPr>
        <p:spPr/>
        <p:txBody>
          <a:bodyPr>
            <a:normAutofit fontScale="92500" lnSpcReduction="10000"/>
          </a:bodyPr>
          <a:lstStyle/>
          <a:p>
            <a:pPr lvl="0"/>
            <a:r>
              <a:rPr lang="en-US" dirty="0"/>
              <a:t>With confirmation of the diagnosis, the abscess must be drained to avoid maternal death.</a:t>
            </a:r>
          </a:p>
          <a:p>
            <a:pPr lvl="0"/>
            <a:r>
              <a:rPr lang="en-US" dirty="0"/>
              <a:t>An intravenous pyelogram may also be useful in evaluating patients who do not improve despite adequate therapy. </a:t>
            </a:r>
          </a:p>
          <a:p>
            <a:pPr lvl="0"/>
            <a:r>
              <a:rPr lang="en-US" dirty="0"/>
              <a:t>Relapse is defined as recurrent infection due to the same species </a:t>
            </a:r>
            <a:r>
              <a:rPr lang="en-US" dirty="0" smtClean="0"/>
              <a:t>could be due to </a:t>
            </a:r>
            <a:r>
              <a:rPr lang="en-US" dirty="0"/>
              <a:t>treatment failure. </a:t>
            </a:r>
          </a:p>
          <a:p>
            <a:r>
              <a:rPr lang="en-US" dirty="0"/>
              <a:t>Most relapses occur less than 2 weeks after completion of therapy</a:t>
            </a:r>
          </a:p>
          <a:p>
            <a:endParaRPr lang="en-GB" dirty="0"/>
          </a:p>
        </p:txBody>
      </p:sp>
    </p:spTree>
    <p:extLst>
      <p:ext uri="{BB962C8B-B14F-4D97-AF65-F5344CB8AC3E}">
        <p14:creationId xmlns:p14="http://schemas.microsoft.com/office/powerpoint/2010/main" val="1869234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553200"/>
          </a:xfrm>
        </p:spPr>
        <p:txBody>
          <a:bodyPr>
            <a:normAutofit/>
          </a:bodyPr>
          <a:lstStyle/>
          <a:p>
            <a:r>
              <a:rPr lang="en-US" dirty="0" smtClean="0"/>
              <a:t>Note;</a:t>
            </a:r>
          </a:p>
          <a:p>
            <a:pPr lvl="1"/>
            <a:r>
              <a:rPr lang="en-US" dirty="0" err="1" smtClean="0"/>
              <a:t>Reinfection</a:t>
            </a:r>
            <a:r>
              <a:rPr lang="en-US" dirty="0" smtClean="0"/>
              <a:t> is recurrent infection due to a different strain of bacteria following successful treatment of the initial infection, occurring more than 3 weeks after completion of therapy.</a:t>
            </a:r>
            <a:endParaRPr lang="en-US" sz="2400" dirty="0" smtClean="0"/>
          </a:p>
          <a:p>
            <a:pPr lvl="1"/>
            <a:r>
              <a:rPr lang="en-US" dirty="0" smtClean="0"/>
              <a:t>Sulfonamides should not be given in the third trimester because they interfere with </a:t>
            </a:r>
            <a:r>
              <a:rPr lang="en-US" dirty="0" err="1" smtClean="0"/>
              <a:t>bilirubin</a:t>
            </a:r>
            <a:r>
              <a:rPr lang="en-US" dirty="0" smtClean="0"/>
              <a:t> binding and thus impose a risk of neonatal </a:t>
            </a:r>
            <a:r>
              <a:rPr lang="en-US" dirty="0" err="1" smtClean="0"/>
              <a:t>hyperbilirubinemia</a:t>
            </a:r>
            <a:r>
              <a:rPr lang="en-US" dirty="0" smtClean="0"/>
              <a:t> and </a:t>
            </a:r>
            <a:r>
              <a:rPr lang="en-US" dirty="0" err="1" smtClean="0"/>
              <a:t>kernicterus</a:t>
            </a:r>
            <a:r>
              <a:rPr lang="en-US" dirty="0" smtClean="0"/>
              <a:t>. </a:t>
            </a:r>
            <a:endParaRPr lang="en-US" sz="2400" dirty="0" smtClean="0"/>
          </a:p>
          <a:p>
            <a:pPr lvl="1"/>
            <a:r>
              <a:rPr lang="en-US" dirty="0" err="1" smtClean="0"/>
              <a:t>Fluoroquinolones</a:t>
            </a:r>
            <a:r>
              <a:rPr lang="en-US" dirty="0" smtClean="0"/>
              <a:t> are also contraindicated because of their potential </a:t>
            </a:r>
            <a:r>
              <a:rPr lang="en-US" dirty="0" err="1" smtClean="0"/>
              <a:t>teratogenic</a:t>
            </a:r>
            <a:r>
              <a:rPr lang="en-US" dirty="0" smtClean="0"/>
              <a:t> effects on fetal cartilage and bone</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rmAutofit fontScale="90000"/>
          </a:bodyPr>
          <a:lstStyle/>
          <a:p>
            <a:r>
              <a:rPr lang="en-US" dirty="0" smtClean="0"/>
              <a:t>Precautions.</a:t>
            </a:r>
            <a:endParaRPr lang="en-US" dirty="0"/>
          </a:p>
        </p:txBody>
      </p:sp>
      <p:sp>
        <p:nvSpPr>
          <p:cNvPr id="3" name="Content Placeholder 2"/>
          <p:cNvSpPr>
            <a:spLocks noGrp="1"/>
          </p:cNvSpPr>
          <p:nvPr>
            <p:ph idx="1"/>
          </p:nvPr>
        </p:nvSpPr>
        <p:spPr>
          <a:xfrm>
            <a:off x="457200" y="457200"/>
            <a:ext cx="8382000" cy="6705600"/>
          </a:xfrm>
        </p:spPr>
        <p:txBody>
          <a:bodyPr>
            <a:normAutofit fontScale="85000" lnSpcReduction="20000"/>
          </a:bodyPr>
          <a:lstStyle/>
          <a:p>
            <a:pPr lvl="0"/>
            <a:r>
              <a:rPr lang="en-US" dirty="0" smtClean="0"/>
              <a:t>Sulfa drugs must be avoided in mothers with glucose-6-phophatase deficiency. </a:t>
            </a:r>
          </a:p>
          <a:p>
            <a:pPr lvl="0"/>
            <a:r>
              <a:rPr lang="en-US" dirty="0" smtClean="0"/>
              <a:t>Additionally, sulfa drugs are best avoided late in pregnancy because of the increased likelihood of </a:t>
            </a:r>
            <a:r>
              <a:rPr lang="en-US" u="sng" dirty="0" smtClean="0"/>
              <a:t>neonatal </a:t>
            </a:r>
            <a:r>
              <a:rPr lang="en-US" u="sng" dirty="0" err="1" smtClean="0"/>
              <a:t>hyperbilirubinemia</a:t>
            </a:r>
            <a:r>
              <a:rPr lang="en-US" dirty="0" smtClean="0"/>
              <a:t>. </a:t>
            </a:r>
          </a:p>
          <a:p>
            <a:pPr lvl="0"/>
            <a:r>
              <a:rPr lang="en-US" dirty="0" err="1" smtClean="0"/>
              <a:t>Trimethoprim</a:t>
            </a:r>
            <a:r>
              <a:rPr lang="en-US" dirty="0" smtClean="0"/>
              <a:t> is a folic acid antagonist, so </a:t>
            </a:r>
            <a:r>
              <a:rPr lang="en-US" dirty="0" err="1" smtClean="0"/>
              <a:t>trimethoprim-sulfamethoxazole</a:t>
            </a:r>
            <a:r>
              <a:rPr lang="en-US" dirty="0" smtClean="0"/>
              <a:t> should be avoided in pregnancy. </a:t>
            </a:r>
          </a:p>
          <a:p>
            <a:pPr lvl="0"/>
            <a:r>
              <a:rPr lang="en-US" dirty="0" smtClean="0"/>
              <a:t>Hemolytic anemia has been reported rarely in patients receiving </a:t>
            </a:r>
            <a:r>
              <a:rPr lang="en-US" dirty="0" err="1" smtClean="0"/>
              <a:t>nitrofurantoin</a:t>
            </a:r>
            <a:r>
              <a:rPr lang="en-US" dirty="0" smtClean="0"/>
              <a:t>, especially in those with glucose-6-phosphate </a:t>
            </a:r>
            <a:r>
              <a:rPr lang="en-US" dirty="0" err="1" smtClean="0"/>
              <a:t>dehydrogenase</a:t>
            </a:r>
            <a:r>
              <a:rPr lang="en-US" dirty="0" smtClean="0"/>
              <a:t> (G-6-PD) deficiency</a:t>
            </a:r>
          </a:p>
          <a:p>
            <a:pPr lvl="0"/>
            <a:r>
              <a:rPr lang="en-US" dirty="0" smtClean="0"/>
              <a:t>Agranulocytosis, </a:t>
            </a:r>
            <a:r>
              <a:rPr lang="en-US" dirty="0" err="1" smtClean="0"/>
              <a:t>leukopenia</a:t>
            </a:r>
            <a:r>
              <a:rPr lang="en-US" dirty="0" smtClean="0"/>
              <a:t>, </a:t>
            </a:r>
            <a:r>
              <a:rPr lang="en-US" dirty="0" err="1" smtClean="0"/>
              <a:t>granulocytopenia</a:t>
            </a:r>
            <a:r>
              <a:rPr lang="en-US" dirty="0" smtClean="0"/>
              <a:t>, thrombocytopenia, anemia, glucose- 6-phosphate </a:t>
            </a:r>
            <a:r>
              <a:rPr lang="en-US" dirty="0" err="1" smtClean="0"/>
              <a:t>dehydrogenase</a:t>
            </a:r>
            <a:r>
              <a:rPr lang="en-US" dirty="0" smtClean="0"/>
              <a:t> deficiency anemia, and </a:t>
            </a:r>
            <a:r>
              <a:rPr lang="en-US" dirty="0" err="1" smtClean="0"/>
              <a:t>megaloblastic</a:t>
            </a:r>
            <a:r>
              <a:rPr lang="en-US" dirty="0" smtClean="0"/>
              <a:t> anemia have also been reported with </a:t>
            </a:r>
            <a:r>
              <a:rPr lang="en-US" dirty="0" err="1" smtClean="0"/>
              <a:t>nitrofurantoin</a:t>
            </a:r>
            <a:r>
              <a:rPr lang="en-US" dirty="0" smtClean="0"/>
              <a:t>.</a:t>
            </a:r>
          </a:p>
          <a:p>
            <a:pPr lvl="0"/>
            <a:r>
              <a:rPr lang="en-US" dirty="0" err="1" smtClean="0"/>
              <a:t>Nitrofurantoin</a:t>
            </a:r>
            <a:r>
              <a:rPr lang="en-US" dirty="0" smtClean="0"/>
              <a:t> should be avoided at term or before </a:t>
            </a:r>
            <a:r>
              <a:rPr lang="en-US" dirty="0" err="1" smtClean="0"/>
              <a:t>labour</a:t>
            </a:r>
            <a:r>
              <a:rPr lang="en-US" dirty="0" smtClean="0"/>
              <a:t> because it may induce hemolytic anemia in the newborn.</a:t>
            </a:r>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Complications.</a:t>
            </a:r>
            <a:endParaRPr lang="en-US" dirty="0"/>
          </a:p>
        </p:txBody>
      </p:sp>
      <p:sp>
        <p:nvSpPr>
          <p:cNvPr id="3" name="Content Placeholder 2"/>
          <p:cNvSpPr>
            <a:spLocks noGrp="1"/>
          </p:cNvSpPr>
          <p:nvPr>
            <p:ph idx="1"/>
          </p:nvPr>
        </p:nvSpPr>
        <p:spPr>
          <a:xfrm>
            <a:off x="457200" y="1066800"/>
            <a:ext cx="8229600" cy="5059363"/>
          </a:xfrm>
        </p:spPr>
        <p:txBody>
          <a:bodyPr>
            <a:normAutofit/>
          </a:bodyPr>
          <a:lstStyle/>
          <a:p>
            <a:pPr lvl="0"/>
            <a:r>
              <a:rPr lang="en-US" dirty="0" smtClean="0"/>
              <a:t>Bacteriuria has been linked to -hypertension and anemia.</a:t>
            </a:r>
          </a:p>
          <a:p>
            <a:pPr lvl="0"/>
            <a:r>
              <a:rPr lang="en-US" dirty="0" smtClean="0"/>
              <a:t>Low birthweight, </a:t>
            </a:r>
          </a:p>
          <a:p>
            <a:pPr lvl="0"/>
            <a:r>
              <a:rPr lang="en-US" dirty="0" smtClean="0"/>
              <a:t>Preterm delivery, </a:t>
            </a:r>
          </a:p>
          <a:p>
            <a:pPr lvl="0"/>
            <a:r>
              <a:rPr lang="en-US" dirty="0" smtClean="0"/>
              <a:t>Hypertension or preeclampsia, and maternal anemia</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ASSIGNMENT</a:t>
            </a:r>
            <a:endParaRPr lang="en-GB" dirty="0"/>
          </a:p>
        </p:txBody>
      </p:sp>
      <p:sp>
        <p:nvSpPr>
          <p:cNvPr id="3" name="Content Placeholder 2"/>
          <p:cNvSpPr>
            <a:spLocks noGrp="1"/>
          </p:cNvSpPr>
          <p:nvPr>
            <p:ph idx="1"/>
          </p:nvPr>
        </p:nvSpPr>
        <p:spPr/>
        <p:txBody>
          <a:bodyPr/>
          <a:lstStyle/>
          <a:p>
            <a:endParaRPr lang="en-GB" dirty="0"/>
          </a:p>
        </p:txBody>
      </p:sp>
    </p:spTree>
    <p:extLst>
      <p:ext uri="{BB962C8B-B14F-4D97-AF65-F5344CB8AC3E}">
        <p14:creationId xmlns:p14="http://schemas.microsoft.com/office/powerpoint/2010/main" val="1537559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pPr algn="l"/>
            <a:r>
              <a:rPr lang="en-US" dirty="0" smtClean="0"/>
              <a:t>Introduction.</a:t>
            </a:r>
            <a:endParaRPr lang="en-US" dirty="0"/>
          </a:p>
        </p:txBody>
      </p:sp>
      <p:sp>
        <p:nvSpPr>
          <p:cNvPr id="3" name="Content Placeholder 2"/>
          <p:cNvSpPr>
            <a:spLocks noGrp="1"/>
          </p:cNvSpPr>
          <p:nvPr>
            <p:ph idx="1"/>
          </p:nvPr>
        </p:nvSpPr>
        <p:spPr>
          <a:xfrm>
            <a:off x="457200" y="990600"/>
            <a:ext cx="8229600" cy="5867400"/>
          </a:xfrm>
        </p:spPr>
        <p:txBody>
          <a:bodyPr>
            <a:normAutofit/>
          </a:bodyPr>
          <a:lstStyle/>
          <a:p>
            <a:pPr lvl="0"/>
            <a:r>
              <a:rPr lang="en-US" dirty="0"/>
              <a:t>The urinary tract is especially vulnerable to infections during pregnancy because the altered secretions of steroid sex hormones and the pressure exerted by the gravid uterus upon the ureters and bladder cause </a:t>
            </a:r>
            <a:r>
              <a:rPr lang="en-US" u="sng" dirty="0" err="1"/>
              <a:t>hypotonia</a:t>
            </a:r>
            <a:r>
              <a:rPr lang="en-US" dirty="0"/>
              <a:t> and </a:t>
            </a:r>
            <a:r>
              <a:rPr lang="en-US" u="sng" dirty="0"/>
              <a:t>congestion</a:t>
            </a:r>
            <a:r>
              <a:rPr lang="en-US" dirty="0"/>
              <a:t> and predispose to </a:t>
            </a:r>
            <a:r>
              <a:rPr lang="en-US" u="sng" dirty="0"/>
              <a:t>urinary stasis</a:t>
            </a:r>
            <a:r>
              <a:rPr lang="en-US" dirty="0"/>
              <a:t>. </a:t>
            </a:r>
          </a:p>
          <a:p>
            <a:pPr lvl="0"/>
            <a:r>
              <a:rPr lang="en-US" dirty="0" smtClean="0"/>
              <a:t>Labor and delivery and urinary retention postpartum also may initiate or aggravate infection.</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a:bodyPr>
          <a:lstStyle/>
          <a:p>
            <a:r>
              <a:rPr lang="en-US" b="1" dirty="0" smtClean="0"/>
              <a:t>Pathogenesis:</a:t>
            </a:r>
            <a:endParaRPr lang="en-US" dirty="0"/>
          </a:p>
        </p:txBody>
      </p:sp>
      <p:sp>
        <p:nvSpPr>
          <p:cNvPr id="3" name="Content Placeholder 2"/>
          <p:cNvSpPr>
            <a:spLocks noGrp="1"/>
          </p:cNvSpPr>
          <p:nvPr>
            <p:ph idx="1"/>
          </p:nvPr>
        </p:nvSpPr>
        <p:spPr>
          <a:xfrm>
            <a:off x="457200" y="762000"/>
            <a:ext cx="8229600" cy="6096000"/>
          </a:xfrm>
        </p:spPr>
        <p:txBody>
          <a:bodyPr>
            <a:normAutofit/>
          </a:bodyPr>
          <a:lstStyle/>
          <a:p>
            <a:pPr lvl="0"/>
            <a:r>
              <a:rPr lang="en-US" dirty="0" smtClean="0"/>
              <a:t>In pregnancy, there are anatomic and physiologic changes to the urinary tract due to compression by the gravid uterus and alterations in the hormonal milieu. </a:t>
            </a:r>
          </a:p>
          <a:p>
            <a:pPr lvl="0"/>
            <a:r>
              <a:rPr lang="en-US" dirty="0" smtClean="0"/>
              <a:t>Renal length increases approximately by 1 cm during normal pregnancy as a result of increased vascular and interstitial volume </a:t>
            </a:r>
          </a:p>
          <a:p>
            <a:pPr lvl="0"/>
            <a:r>
              <a:rPr lang="en-US" dirty="0" smtClean="0"/>
              <a:t>The glomerular filtration rate increases by 30-50%, most likely secondary to the increase in cardiac output </a:t>
            </a:r>
          </a:p>
        </p:txBody>
      </p:sp>
    </p:spTree>
    <p:extLst>
      <p:ext uri="{BB962C8B-B14F-4D97-AF65-F5344CB8AC3E}">
        <p14:creationId xmlns:p14="http://schemas.microsoft.com/office/powerpoint/2010/main" val="2420745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Cont</a:t>
            </a:r>
            <a:r>
              <a:rPr lang="en-GB" dirty="0" smtClean="0"/>
              <a:t>,</a:t>
            </a:r>
            <a:endParaRPr lang="en-GB" dirty="0"/>
          </a:p>
        </p:txBody>
      </p:sp>
      <p:sp>
        <p:nvSpPr>
          <p:cNvPr id="3" name="Content Placeholder 2"/>
          <p:cNvSpPr>
            <a:spLocks noGrp="1"/>
          </p:cNvSpPr>
          <p:nvPr>
            <p:ph idx="1"/>
          </p:nvPr>
        </p:nvSpPr>
        <p:spPr/>
        <p:txBody>
          <a:bodyPr>
            <a:normAutofit/>
          </a:bodyPr>
          <a:lstStyle/>
          <a:p>
            <a:pPr lvl="0"/>
            <a:r>
              <a:rPr lang="en-US" dirty="0" smtClean="0"/>
              <a:t>There </a:t>
            </a:r>
            <a:r>
              <a:rPr lang="en-US" dirty="0"/>
              <a:t>is significant ureteral dilation </a:t>
            </a:r>
            <a:r>
              <a:rPr lang="en-US" dirty="0" smtClean="0"/>
              <a:t>resulting to </a:t>
            </a:r>
            <a:r>
              <a:rPr lang="en-US" dirty="0"/>
              <a:t>urinary stasis during the second and third trimesters of gestation. </a:t>
            </a:r>
          </a:p>
          <a:p>
            <a:pPr lvl="1"/>
            <a:r>
              <a:rPr lang="en-US" dirty="0" smtClean="0"/>
              <a:t>The </a:t>
            </a:r>
            <a:r>
              <a:rPr lang="en-US" dirty="0" err="1" smtClean="0"/>
              <a:t>hydroureter</a:t>
            </a:r>
            <a:r>
              <a:rPr lang="en-US" dirty="0" smtClean="0"/>
              <a:t> is </a:t>
            </a:r>
            <a:r>
              <a:rPr lang="en-US" dirty="0"/>
              <a:t>attributed to the smooth muscle-relaxing effects of progesterone and the mechanical compression of the ureters by the uterus at the level of the pelvic brim</a:t>
            </a:r>
          </a:p>
          <a:p>
            <a:pPr lvl="0"/>
            <a:r>
              <a:rPr lang="en-US" dirty="0"/>
              <a:t>The enlarged uterus displaces the bladder superiorly and anteriorly</a:t>
            </a:r>
            <a:endParaRPr lang="en-GB" dirty="0"/>
          </a:p>
        </p:txBody>
      </p:sp>
    </p:spTree>
    <p:extLst>
      <p:ext uri="{BB962C8B-B14F-4D97-AF65-F5344CB8AC3E}">
        <p14:creationId xmlns:p14="http://schemas.microsoft.com/office/powerpoint/2010/main" val="870606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92500" lnSpcReduction="20000"/>
          </a:bodyPr>
          <a:lstStyle/>
          <a:p>
            <a:pPr lvl="0"/>
            <a:r>
              <a:rPr lang="en-US" dirty="0" smtClean="0"/>
              <a:t>The bladder becomes hyperemic, and its capacity is increased, most likely due to the effects of progesterone</a:t>
            </a:r>
          </a:p>
          <a:p>
            <a:pPr lvl="0"/>
            <a:r>
              <a:rPr lang="en-US" b="1" u="sng" dirty="0" smtClean="0"/>
              <a:t>Because of these changes in the urinary tract during normal pregnancy, </a:t>
            </a:r>
            <a:r>
              <a:rPr lang="en-US" b="1" u="sng" dirty="0" err="1" smtClean="0"/>
              <a:t>bacteriuria</a:t>
            </a:r>
            <a:r>
              <a:rPr lang="en-US" b="1" u="sng" dirty="0" smtClean="0"/>
              <a:t> is a clinically relevant finding in pregnant women.</a:t>
            </a:r>
          </a:p>
          <a:p>
            <a:pPr lvl="0"/>
            <a:r>
              <a:rPr lang="en-US" dirty="0" smtClean="0"/>
              <a:t>When left untreated, </a:t>
            </a:r>
            <a:r>
              <a:rPr lang="en-US" dirty="0" err="1" smtClean="0"/>
              <a:t>pyelonephritis</a:t>
            </a:r>
            <a:r>
              <a:rPr lang="en-US" dirty="0" smtClean="0"/>
              <a:t> during pregnancy is associated with a high rate of infant prematurity and its associated </a:t>
            </a:r>
            <a:r>
              <a:rPr lang="en-US" dirty="0" err="1" smtClean="0"/>
              <a:t>perinatal</a:t>
            </a:r>
            <a:r>
              <a:rPr lang="en-US" dirty="0" smtClean="0"/>
              <a:t> mortality</a:t>
            </a:r>
          </a:p>
          <a:p>
            <a:pPr lvl="1"/>
            <a:r>
              <a:rPr lang="en-US" i="1" u="sng" dirty="0" smtClean="0"/>
              <a:t>Escherichia coli </a:t>
            </a:r>
            <a:r>
              <a:rPr lang="en-US" i="1" dirty="0" smtClean="0"/>
              <a:t>is the offending organism in over two-thirds of cases</a:t>
            </a:r>
            <a:endParaRPr lang="en-US" i="1" dirty="0"/>
          </a:p>
        </p:txBody>
      </p:sp>
    </p:spTree>
    <p:extLst>
      <p:ext uri="{BB962C8B-B14F-4D97-AF65-F5344CB8AC3E}">
        <p14:creationId xmlns:p14="http://schemas.microsoft.com/office/powerpoint/2010/main" val="29322925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Renal </a:t>
            </a:r>
            <a:r>
              <a:rPr lang="en-US" dirty="0"/>
              <a:t>disorders</a:t>
            </a:r>
            <a:endParaRPr lang="en-GB" dirty="0"/>
          </a:p>
        </p:txBody>
      </p:sp>
      <p:sp>
        <p:nvSpPr>
          <p:cNvPr id="3" name="Content Placeholder 2"/>
          <p:cNvSpPr>
            <a:spLocks noGrp="1"/>
          </p:cNvSpPr>
          <p:nvPr>
            <p:ph idx="1"/>
          </p:nvPr>
        </p:nvSpPr>
        <p:spPr/>
        <p:txBody>
          <a:bodyPr/>
          <a:lstStyle/>
          <a:p>
            <a:pPr lvl="0"/>
            <a:r>
              <a:rPr lang="en-US" dirty="0"/>
              <a:t>The common renal disorders in pregnancy are:</a:t>
            </a:r>
          </a:p>
          <a:p>
            <a:pPr lvl="1"/>
            <a:r>
              <a:rPr lang="en-US" dirty="0"/>
              <a:t>Asymptomatic bacteriuria, </a:t>
            </a:r>
          </a:p>
          <a:p>
            <a:pPr lvl="1"/>
            <a:r>
              <a:rPr lang="en-US" dirty="0"/>
              <a:t>Acute cystitis, and </a:t>
            </a:r>
          </a:p>
          <a:p>
            <a:pPr lvl="1"/>
            <a:r>
              <a:rPr lang="en-US" dirty="0"/>
              <a:t>Acute pyelonephritis.</a:t>
            </a:r>
          </a:p>
          <a:p>
            <a:endParaRPr lang="en-GB" dirty="0"/>
          </a:p>
        </p:txBody>
      </p:sp>
    </p:spTree>
    <p:extLst>
      <p:ext uri="{BB962C8B-B14F-4D97-AF65-F5344CB8AC3E}">
        <p14:creationId xmlns:p14="http://schemas.microsoft.com/office/powerpoint/2010/main" val="2298678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a:bodyPr>
          <a:lstStyle/>
          <a:p>
            <a:r>
              <a:rPr lang="en-US" b="1" dirty="0"/>
              <a:t>a)  Asymptomatic </a:t>
            </a:r>
            <a:r>
              <a:rPr lang="en-US" b="1" dirty="0" smtClean="0"/>
              <a:t>Bacteriuria</a:t>
            </a:r>
            <a:endParaRPr lang="en-US" dirty="0"/>
          </a:p>
        </p:txBody>
      </p:sp>
      <p:sp>
        <p:nvSpPr>
          <p:cNvPr id="3" name="Content Placeholder 2"/>
          <p:cNvSpPr>
            <a:spLocks noGrp="1"/>
          </p:cNvSpPr>
          <p:nvPr>
            <p:ph idx="1"/>
          </p:nvPr>
        </p:nvSpPr>
        <p:spPr>
          <a:xfrm>
            <a:off x="457200" y="838200"/>
            <a:ext cx="8229600" cy="6019800"/>
          </a:xfrm>
        </p:spPr>
        <p:txBody>
          <a:bodyPr>
            <a:normAutofit/>
          </a:bodyPr>
          <a:lstStyle/>
          <a:p>
            <a:r>
              <a:rPr lang="en-US" dirty="0"/>
              <a:t>Asymptomatic bacteriuria is defined as the presence of actively multiplying bacteria in the urinary tract excluding the distal urethra in a patient without any obvious </a:t>
            </a:r>
            <a:r>
              <a:rPr lang="en-US" dirty="0" smtClean="0"/>
              <a:t>symptoms</a:t>
            </a:r>
          </a:p>
          <a:p>
            <a:pPr lvl="0"/>
            <a:r>
              <a:rPr lang="en-US" dirty="0"/>
              <a:t>The incidence during pregnancy is 2-7% and depends on </a:t>
            </a:r>
            <a:r>
              <a:rPr lang="en-US" u="sng" dirty="0"/>
              <a:t>parity</a:t>
            </a:r>
            <a:r>
              <a:rPr lang="en-US" dirty="0"/>
              <a:t>, </a:t>
            </a:r>
            <a:r>
              <a:rPr lang="en-US" u="sng" dirty="0"/>
              <a:t>race</a:t>
            </a:r>
            <a:r>
              <a:rPr lang="en-US" dirty="0"/>
              <a:t>, and </a:t>
            </a:r>
            <a:r>
              <a:rPr lang="en-US" u="sng" dirty="0"/>
              <a:t>socioeconomic status</a:t>
            </a:r>
            <a:endParaRPr lang="en-US" dirty="0"/>
          </a:p>
          <a:p>
            <a:r>
              <a:rPr lang="en-US" dirty="0" smtClean="0"/>
              <a:t>It </a:t>
            </a:r>
            <a:r>
              <a:rPr lang="en-US" dirty="0"/>
              <a:t>is twice as common in pregnant women with </a:t>
            </a:r>
            <a:r>
              <a:rPr lang="en-US" u="sng" dirty="0"/>
              <a:t>sickle cell trait</a:t>
            </a:r>
            <a:r>
              <a:rPr lang="en-US" dirty="0"/>
              <a:t> and 3 times as common in pregnant women with </a:t>
            </a:r>
            <a:r>
              <a:rPr lang="en-US" u="sng" dirty="0"/>
              <a:t>diabetes</a:t>
            </a:r>
            <a:r>
              <a:rPr lang="en-US" dirty="0"/>
              <a:t> as in normal pregnant women. </a:t>
            </a:r>
            <a:endParaRPr lang="en-US"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Cont</a:t>
            </a:r>
            <a:r>
              <a:rPr lang="en-GB" dirty="0" smtClean="0"/>
              <a:t>,</a:t>
            </a:r>
            <a:endParaRPr lang="en-GB" dirty="0"/>
          </a:p>
        </p:txBody>
      </p:sp>
      <p:sp>
        <p:nvSpPr>
          <p:cNvPr id="3" name="Content Placeholder 2"/>
          <p:cNvSpPr>
            <a:spLocks noGrp="1"/>
          </p:cNvSpPr>
          <p:nvPr>
            <p:ph idx="1"/>
          </p:nvPr>
        </p:nvSpPr>
        <p:spPr/>
        <p:txBody>
          <a:bodyPr/>
          <a:lstStyle/>
          <a:p>
            <a:r>
              <a:rPr lang="en-US" dirty="0"/>
              <a:t>If untreated it can lead to acute pyelonephritis.</a:t>
            </a:r>
          </a:p>
          <a:p>
            <a:pPr lvl="0"/>
            <a:r>
              <a:rPr lang="en-US" dirty="0"/>
              <a:t>The diagnosis of asymptomatic bacteriuria is based upon isolation of microorganisms with a colony count of more than </a:t>
            </a:r>
            <a:r>
              <a:rPr lang="en-US" u="sng" dirty="0"/>
              <a:t>105 organisms per milliliter</a:t>
            </a:r>
            <a:r>
              <a:rPr lang="en-US" dirty="0"/>
              <a:t> of urine in 2 consecutive clean-catch specimens. </a:t>
            </a:r>
          </a:p>
          <a:p>
            <a:endParaRPr lang="en-GB" dirty="0"/>
          </a:p>
        </p:txBody>
      </p:sp>
    </p:spTree>
    <p:extLst>
      <p:ext uri="{BB962C8B-B14F-4D97-AF65-F5344CB8AC3E}">
        <p14:creationId xmlns:p14="http://schemas.microsoft.com/office/powerpoint/2010/main" val="40458302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800</TotalTime>
  <Words>1513</Words>
  <Application>Microsoft Office PowerPoint</Application>
  <PresentationFormat>On-screen Show (4:3)</PresentationFormat>
  <Paragraphs>133</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Times New Roman</vt:lpstr>
      <vt:lpstr>Office Theme</vt:lpstr>
      <vt:lpstr>KENYA MEDICAL TRAINING COLLEGE UNIT; RH TOPIC; URINARY TRACT INFECTION IN PREGNANCY</vt:lpstr>
      <vt:lpstr>Objectives;</vt:lpstr>
      <vt:lpstr>Introduction.</vt:lpstr>
      <vt:lpstr>Pathogenesis:</vt:lpstr>
      <vt:lpstr>Cont,</vt:lpstr>
      <vt:lpstr>cont</vt:lpstr>
      <vt:lpstr>Renal disorders</vt:lpstr>
      <vt:lpstr>a)  Asymptomatic Bacteriuria</vt:lpstr>
      <vt:lpstr>Cont,</vt:lpstr>
      <vt:lpstr>PowerPoint Presentation</vt:lpstr>
      <vt:lpstr>Consequences;</vt:lpstr>
      <vt:lpstr>b)  Acute Cystitis</vt:lpstr>
      <vt:lpstr>PowerPoint Presentation</vt:lpstr>
      <vt:lpstr>Untreated infection can result to;</vt:lpstr>
      <vt:lpstr>PowerPoint Presentation</vt:lpstr>
      <vt:lpstr>Symptoms;</vt:lpstr>
      <vt:lpstr>Cont,</vt:lpstr>
      <vt:lpstr>Cont,</vt:lpstr>
      <vt:lpstr>Diagnosis.</vt:lpstr>
      <vt:lpstr>Treatment</vt:lpstr>
      <vt:lpstr>cont</vt:lpstr>
      <vt:lpstr>Treatment of pyelonephritis</vt:lpstr>
      <vt:lpstr>PowerPoint Presentation</vt:lpstr>
      <vt:lpstr>Cont,</vt:lpstr>
      <vt:lpstr>PowerPoint Presentation</vt:lpstr>
      <vt:lpstr>Precautions.</vt:lpstr>
      <vt:lpstr>Complications.</vt:lpstr>
      <vt:lpstr>ASSIGNMENT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URINARY TRACT INFECTION IN PREGNANCY</dc:title>
  <dc:creator>alfred</dc:creator>
  <cp:lastModifiedBy>Deputy PRN -03</cp:lastModifiedBy>
  <cp:revision>29</cp:revision>
  <dcterms:created xsi:type="dcterms:W3CDTF">2018-04-08T19:42:37Z</dcterms:created>
  <dcterms:modified xsi:type="dcterms:W3CDTF">2020-07-29T07:02:52Z</dcterms:modified>
</cp:coreProperties>
</file>