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75" r:id="rId14"/>
    <p:sldId id="267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9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13A68-3426-43A6-A162-2A7D1D3CE9EC}" type="datetimeFigureOut">
              <a:rPr lang="en-US" smtClean="0"/>
              <a:pPr/>
              <a:t>4/25/2021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BEAB-708A-4477-ABED-72AED1C77DC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Urinary tract infections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 O </a:t>
            </a:r>
            <a:r>
              <a:rPr lang="en-GB" dirty="0" err="1" smtClean="0"/>
              <a:t>Gwer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cystitis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 Cystitis : bladder involvement presents with </a:t>
            </a:r>
            <a:r>
              <a:rPr lang="en-GB" dirty="0" err="1" smtClean="0"/>
              <a:t>dysuria</a:t>
            </a:r>
            <a:r>
              <a:rPr lang="en-GB" dirty="0" smtClean="0"/>
              <a:t>, urgency, frequency, incontinence, </a:t>
            </a:r>
            <a:r>
              <a:rPr lang="en-GB" dirty="0" err="1" smtClean="0"/>
              <a:t>suprapubic</a:t>
            </a:r>
            <a:r>
              <a:rPr lang="en-GB" dirty="0" smtClean="0"/>
              <a:t> pain and foul smelling urine. It does not usually cause fever or renal injury</a:t>
            </a:r>
          </a:p>
          <a:p>
            <a:r>
              <a:rPr lang="en-GB" dirty="0" smtClean="0"/>
              <a:t>Acute haemorrhagic cystitis: caused by </a:t>
            </a:r>
            <a:r>
              <a:rPr lang="en-GB" dirty="0" err="1" smtClean="0"/>
              <a:t>E.coli</a:t>
            </a:r>
            <a:r>
              <a:rPr lang="en-GB" dirty="0" smtClean="0"/>
              <a:t> and adenovirus</a:t>
            </a:r>
          </a:p>
          <a:p>
            <a:r>
              <a:rPr lang="en-GB" dirty="0" err="1" smtClean="0"/>
              <a:t>Eosinophilic</a:t>
            </a:r>
            <a:r>
              <a:rPr lang="en-GB" dirty="0" smtClean="0"/>
              <a:t> cystitis: rare of unknown origin. Bladder biopsy indicated to rule out </a:t>
            </a:r>
            <a:r>
              <a:rPr lang="en-GB" dirty="0" err="1" smtClean="0"/>
              <a:t>neoplasia</a:t>
            </a:r>
            <a:r>
              <a:rPr lang="en-GB" dirty="0" smtClean="0"/>
              <a:t>. It is treated with antihistamines and NSAIDs</a:t>
            </a:r>
          </a:p>
          <a:p>
            <a:r>
              <a:rPr lang="en-GB" dirty="0" smtClean="0"/>
              <a:t>Interstitial cystitis: idiopathic and affects adolescent girls.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Asymptomatic </a:t>
            </a:r>
            <a:r>
              <a:rPr lang="en-GB" dirty="0" err="1" smtClean="0"/>
              <a:t>bacteriuria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Characterised by </a:t>
            </a:r>
            <a:r>
              <a:rPr lang="en-GB" dirty="0" smtClean="0"/>
              <a:t>positive urine culture without clinical manifestations of illness. Common in girls (1-2%) but incidence declines with age</a:t>
            </a:r>
          </a:p>
          <a:p>
            <a:pPr>
              <a:buNone/>
            </a:pPr>
            <a:r>
              <a:rPr lang="en-GB" dirty="0" smtClean="0"/>
              <a:t>   It is a benign condition except in pregnant women where it can result in symptomatic UTI and </a:t>
            </a:r>
            <a:r>
              <a:rPr lang="en-GB" dirty="0" smtClean="0"/>
              <a:t>should</a:t>
            </a:r>
            <a:r>
              <a:rPr lang="en-GB" dirty="0" smtClean="0"/>
              <a:t> </a:t>
            </a:r>
            <a:r>
              <a:rPr lang="en-GB" dirty="0" smtClean="0"/>
              <a:t>always be treated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Suspected based on symptoms or urinalysis findings but confirmed by urine culture of a correctly collected urine </a:t>
            </a:r>
            <a:r>
              <a:rPr lang="en-GB" dirty="0" smtClean="0"/>
              <a:t>sample:</a:t>
            </a:r>
          </a:p>
          <a:p>
            <a:r>
              <a:rPr lang="en-GB" dirty="0" smtClean="0"/>
              <a:t>If culture shows &gt; 100,000 </a:t>
            </a:r>
            <a:r>
              <a:rPr lang="en-GB" dirty="0" smtClean="0"/>
              <a:t>colonies/ml </a:t>
            </a:r>
            <a:r>
              <a:rPr lang="en-GB" dirty="0" smtClean="0"/>
              <a:t>of a single pathogen or 10,000 </a:t>
            </a:r>
            <a:r>
              <a:rPr lang="en-GB" dirty="0" smtClean="0"/>
              <a:t>colonies/ml </a:t>
            </a:r>
            <a:r>
              <a:rPr lang="en-GB" dirty="0" smtClean="0"/>
              <a:t>+ symptoms then this is UTI</a:t>
            </a:r>
          </a:p>
          <a:p>
            <a:r>
              <a:rPr lang="en-GB" dirty="0" smtClean="0"/>
              <a:t>Urinalysis: </a:t>
            </a:r>
            <a:r>
              <a:rPr lang="en-GB" dirty="0" err="1" smtClean="0"/>
              <a:t>pyuria</a:t>
            </a:r>
            <a:r>
              <a:rPr lang="en-GB" dirty="0" smtClean="0"/>
              <a:t>, nitrites, </a:t>
            </a:r>
            <a:r>
              <a:rPr lang="en-GB" dirty="0" err="1" smtClean="0"/>
              <a:t>leucocyte</a:t>
            </a:r>
            <a:r>
              <a:rPr lang="en-GB" dirty="0" smtClean="0"/>
              <a:t> esterase positive, microscopic </a:t>
            </a:r>
            <a:r>
              <a:rPr lang="en-GB" dirty="0" err="1" smtClean="0"/>
              <a:t>haematuria</a:t>
            </a:r>
            <a:r>
              <a:rPr lang="en-GB" dirty="0" smtClean="0"/>
              <a:t> suggests acute </a:t>
            </a:r>
            <a:r>
              <a:rPr lang="en-GB" dirty="0" smtClean="0"/>
              <a:t>cystitis</a:t>
            </a:r>
            <a:endParaRPr lang="en-GB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Diagnosis: urine collection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midstream, clean-catch specimen in a continent child </a:t>
            </a:r>
          </a:p>
          <a:p>
            <a:r>
              <a:rPr lang="en-GB" dirty="0" err="1" smtClean="0"/>
              <a:t>Suprapubic</a:t>
            </a:r>
            <a:r>
              <a:rPr lang="en-GB" dirty="0" smtClean="0"/>
              <a:t> aspiration/ urethral catheterisation in infant or smaller incontinent child</a:t>
            </a:r>
          </a:p>
          <a:p>
            <a:r>
              <a:rPr lang="en-GB" dirty="0" err="1" smtClean="0"/>
              <a:t>Suprapubic</a:t>
            </a:r>
            <a:r>
              <a:rPr lang="en-GB" dirty="0" smtClean="0"/>
              <a:t> aspiration also best for- uncircumcised boys with </a:t>
            </a:r>
            <a:r>
              <a:rPr lang="en-GB" dirty="0" smtClean="0"/>
              <a:t>redundant/tight </a:t>
            </a:r>
            <a:r>
              <a:rPr lang="en-GB" dirty="0" smtClean="0"/>
              <a:t>foreskin, or </a:t>
            </a:r>
            <a:r>
              <a:rPr lang="en-GB" dirty="0" smtClean="0"/>
              <a:t>tight labial adhesions in girls and clinical </a:t>
            </a:r>
            <a:r>
              <a:rPr lang="en-GB" dirty="0" err="1" smtClean="0"/>
              <a:t>periurethral</a:t>
            </a:r>
            <a:r>
              <a:rPr lang="en-GB" dirty="0" smtClean="0"/>
              <a:t> irritation in both </a:t>
            </a:r>
            <a:endParaRPr lang="en-GB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White blood cell casts suggest renal involvement </a:t>
            </a:r>
          </a:p>
          <a:p>
            <a:r>
              <a:rPr lang="en-GB" dirty="0" smtClean="0"/>
              <a:t>Even if urinalysis is </a:t>
            </a:r>
            <a:r>
              <a:rPr lang="en-GB" dirty="0" smtClean="0"/>
              <a:t>normal</a:t>
            </a:r>
            <a:r>
              <a:rPr lang="en-GB" dirty="0" smtClean="0"/>
              <a:t> </a:t>
            </a:r>
            <a:r>
              <a:rPr lang="en-GB" dirty="0" smtClean="0"/>
              <a:t>but child is symptomatic then UTI is possible so culture is indicated.</a:t>
            </a:r>
          </a:p>
          <a:p>
            <a:r>
              <a:rPr lang="en-GB" dirty="0" err="1" smtClean="0"/>
              <a:t>Haemogram</a:t>
            </a:r>
            <a:r>
              <a:rPr lang="en-GB" dirty="0" smtClean="0"/>
              <a:t>: </a:t>
            </a:r>
            <a:r>
              <a:rPr lang="en-GB" dirty="0" err="1" smtClean="0"/>
              <a:t>leucocytosis</a:t>
            </a:r>
            <a:r>
              <a:rPr lang="en-GB" dirty="0" smtClean="0"/>
              <a:t>, high ESR, </a:t>
            </a:r>
            <a:r>
              <a:rPr lang="en-GB" dirty="0" err="1" smtClean="0"/>
              <a:t>neutrophilia</a:t>
            </a:r>
            <a:r>
              <a:rPr lang="en-GB" dirty="0" smtClean="0"/>
              <a:t>. CRP is raised. In renal abscess </a:t>
            </a:r>
            <a:r>
              <a:rPr lang="en-GB" dirty="0" err="1" smtClean="0"/>
              <a:t>wbc</a:t>
            </a:r>
            <a:r>
              <a:rPr lang="en-GB" dirty="0" smtClean="0"/>
              <a:t> is markedly raised.</a:t>
            </a:r>
          </a:p>
          <a:p>
            <a:r>
              <a:rPr lang="en-GB" dirty="0" smtClean="0"/>
              <a:t>Blood cultures useful in </a:t>
            </a:r>
            <a:r>
              <a:rPr lang="en-GB" dirty="0" err="1" smtClean="0"/>
              <a:t>pyelonephritis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– 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 </a:t>
            </a:r>
            <a:r>
              <a:rPr lang="en-GB" dirty="0" err="1" smtClean="0"/>
              <a:t>pyelonephritis</a:t>
            </a:r>
            <a:r>
              <a:rPr lang="en-GB" dirty="0" smtClean="0"/>
              <a:t> in children a renal ultra-sound is indicated to rule out </a:t>
            </a:r>
            <a:r>
              <a:rPr lang="en-GB" dirty="0" err="1" smtClean="0"/>
              <a:t>hydronephrosis</a:t>
            </a:r>
            <a:r>
              <a:rPr lang="en-GB" dirty="0" smtClean="0"/>
              <a:t> and structural abnormalities. In acute </a:t>
            </a:r>
            <a:r>
              <a:rPr lang="en-GB" dirty="0" err="1" smtClean="0"/>
              <a:t>pyelonephritis</a:t>
            </a:r>
            <a:r>
              <a:rPr lang="en-GB" dirty="0" smtClean="0"/>
              <a:t> the kidney appears enlarged.</a:t>
            </a:r>
          </a:p>
          <a:p>
            <a:r>
              <a:rPr lang="en-GB" dirty="0" smtClean="0"/>
              <a:t>Ultrasound may also reveal renal scars, </a:t>
            </a:r>
            <a:r>
              <a:rPr lang="en-GB" dirty="0" err="1" smtClean="0"/>
              <a:t>nephronia</a:t>
            </a:r>
            <a:r>
              <a:rPr lang="en-GB" dirty="0" smtClean="0"/>
              <a:t> and abscess and may be used to guide </a:t>
            </a:r>
            <a:r>
              <a:rPr lang="en-GB" dirty="0" err="1" smtClean="0"/>
              <a:t>percutaneous</a:t>
            </a:r>
            <a:r>
              <a:rPr lang="en-GB" dirty="0" smtClean="0"/>
              <a:t> drainage of the pus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VCUG is recommended for </a:t>
            </a:r>
            <a:r>
              <a:rPr lang="en-GB" dirty="0" err="1" smtClean="0"/>
              <a:t>pyelonephritis</a:t>
            </a:r>
            <a:r>
              <a:rPr lang="en-GB" dirty="0" smtClean="0"/>
              <a:t>, girls with 2-3 UTIs in 6/12 and boys with &gt;1 UTI or any significant abnormal u/sound 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dirty="0" err="1" smtClean="0"/>
              <a:t>hydronephrosis</a:t>
            </a:r>
            <a:r>
              <a:rPr lang="en-GB" dirty="0" smtClean="0"/>
              <a:t>, bladder wall thickening or different sizes. The most common  abnormality is </a:t>
            </a:r>
            <a:r>
              <a:rPr lang="en-GB" dirty="0" err="1" smtClean="0"/>
              <a:t>vesico-ureteric</a:t>
            </a:r>
            <a:r>
              <a:rPr lang="en-GB" dirty="0" smtClean="0"/>
              <a:t> reflux</a:t>
            </a:r>
          </a:p>
          <a:p>
            <a:r>
              <a:rPr lang="en-GB" dirty="0" smtClean="0"/>
              <a:t>In case diagnosis of acute </a:t>
            </a:r>
            <a:r>
              <a:rPr lang="en-GB" dirty="0" err="1" smtClean="0"/>
              <a:t>pyelonephritis</a:t>
            </a:r>
            <a:r>
              <a:rPr lang="en-GB" dirty="0" smtClean="0"/>
              <a:t> is uncertain a radio-nuclide scan (DMSA) is useful. It is most accurate in detection of scarring</a:t>
            </a:r>
          </a:p>
          <a:p>
            <a:r>
              <a:rPr lang="en-GB" dirty="0" smtClean="0"/>
              <a:t>CT scan may also be useful</a:t>
            </a:r>
          </a:p>
          <a:p>
            <a:r>
              <a:rPr lang="en-GB" dirty="0" err="1" smtClean="0"/>
              <a:t>Cystoscopy</a:t>
            </a:r>
            <a:r>
              <a:rPr lang="en-GB" dirty="0" smtClean="0"/>
              <a:t> not so useful in children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Acute cystitis should be treated promptly to prevent </a:t>
            </a:r>
            <a:r>
              <a:rPr lang="en-GB" dirty="0" err="1" smtClean="0"/>
              <a:t>pyelonephritis</a:t>
            </a:r>
            <a:endParaRPr lang="en-GB" dirty="0" smtClean="0"/>
          </a:p>
          <a:p>
            <a:r>
              <a:rPr lang="en-GB" dirty="0" smtClean="0"/>
              <a:t>If symptoms are mild then culture results may be awaited before treating  but otherwise commence empirically with co-</a:t>
            </a:r>
            <a:r>
              <a:rPr lang="en-GB" dirty="0" err="1" smtClean="0"/>
              <a:t>trimoxazole</a:t>
            </a:r>
            <a:r>
              <a:rPr lang="en-GB" dirty="0" smtClean="0"/>
              <a:t>, </a:t>
            </a:r>
            <a:r>
              <a:rPr lang="en-GB" dirty="0" err="1" smtClean="0"/>
              <a:t>amoxycillin</a:t>
            </a:r>
            <a:r>
              <a:rPr lang="en-GB" dirty="0" smtClean="0"/>
              <a:t> or </a:t>
            </a:r>
            <a:r>
              <a:rPr lang="en-GB" dirty="0" err="1" smtClean="0"/>
              <a:t>nitrofurantoin</a:t>
            </a:r>
            <a:r>
              <a:rPr lang="en-GB" dirty="0" smtClean="0"/>
              <a:t> and change when culture results are availed</a:t>
            </a:r>
          </a:p>
          <a:p>
            <a:r>
              <a:rPr lang="en-GB" dirty="0" smtClean="0"/>
              <a:t>A 3 to 5 day course is usually adequate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 suspected </a:t>
            </a:r>
            <a:r>
              <a:rPr lang="en-GB" dirty="0" err="1" smtClean="0"/>
              <a:t>pyelonephritis</a:t>
            </a:r>
            <a:r>
              <a:rPr lang="en-GB" dirty="0" smtClean="0"/>
              <a:t> a 10-14 day treatment with broad spectrum antibiotic is preferred</a:t>
            </a:r>
          </a:p>
          <a:p>
            <a:r>
              <a:rPr lang="en-GB" dirty="0" smtClean="0"/>
              <a:t>IV treatment may be given for 2-3 days then changed to oral.</a:t>
            </a:r>
          </a:p>
          <a:p>
            <a:r>
              <a:rPr lang="en-GB" dirty="0" err="1" smtClean="0"/>
              <a:t>Ceftriaxone</a:t>
            </a:r>
            <a:r>
              <a:rPr lang="en-GB" dirty="0" smtClean="0"/>
              <a:t> or penicillin+ </a:t>
            </a:r>
            <a:r>
              <a:rPr lang="en-GB" dirty="0" err="1" smtClean="0"/>
              <a:t>aminoglycoside</a:t>
            </a:r>
            <a:r>
              <a:rPr lang="en-GB" dirty="0" smtClean="0"/>
              <a:t> preferred.</a:t>
            </a:r>
          </a:p>
          <a:p>
            <a:r>
              <a:rPr lang="en-GB" dirty="0" err="1" smtClean="0"/>
              <a:t>Cefixime</a:t>
            </a:r>
            <a:r>
              <a:rPr lang="en-GB" dirty="0" smtClean="0"/>
              <a:t> is as effective as </a:t>
            </a:r>
            <a:r>
              <a:rPr lang="en-GB" dirty="0" err="1" smtClean="0"/>
              <a:t>ceftriaxone</a:t>
            </a:r>
            <a:endParaRPr lang="en-GB" dirty="0" smtClean="0"/>
          </a:p>
          <a:p>
            <a:r>
              <a:rPr lang="en-GB" dirty="0" err="1" smtClean="0"/>
              <a:t>Fluoroquinolones</a:t>
            </a:r>
            <a:r>
              <a:rPr lang="en-GB" dirty="0" smtClean="0"/>
              <a:t> like ciprofloxacin is effective in pseudomonas UTI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Fluid therapy is very important as dehydration is a common complication.</a:t>
            </a:r>
          </a:p>
          <a:p>
            <a:r>
              <a:rPr lang="en-GB" dirty="0" smtClean="0"/>
              <a:t>Surgical or </a:t>
            </a:r>
            <a:r>
              <a:rPr lang="en-GB" dirty="0" err="1" smtClean="0"/>
              <a:t>percutaneous</a:t>
            </a:r>
            <a:r>
              <a:rPr lang="en-GB" dirty="0" smtClean="0"/>
              <a:t> drainage indicated for renal and </a:t>
            </a:r>
            <a:r>
              <a:rPr lang="en-GB" dirty="0" err="1" smtClean="0"/>
              <a:t>perinephric</a:t>
            </a:r>
            <a:r>
              <a:rPr lang="en-GB" dirty="0" smtClean="0"/>
              <a:t> abscess + antibiotics</a:t>
            </a:r>
          </a:p>
          <a:p>
            <a:r>
              <a:rPr lang="en-GB" dirty="0" smtClean="0"/>
              <a:t>In recurrent UTI identify the </a:t>
            </a:r>
            <a:r>
              <a:rPr lang="en-GB" dirty="0" err="1" smtClean="0"/>
              <a:t>predispossing</a:t>
            </a:r>
            <a:r>
              <a:rPr lang="en-GB" dirty="0" smtClean="0"/>
              <a:t> factor and correct </a:t>
            </a:r>
            <a:r>
              <a:rPr lang="en-GB" dirty="0" err="1" smtClean="0"/>
              <a:t>eg</a:t>
            </a:r>
            <a:r>
              <a:rPr lang="en-GB" dirty="0" smtClean="0"/>
              <a:t> constipation</a:t>
            </a:r>
          </a:p>
          <a:p>
            <a:r>
              <a:rPr lang="en-GB" dirty="0" smtClean="0"/>
              <a:t>Prophylaxis with co-</a:t>
            </a:r>
            <a:r>
              <a:rPr lang="en-GB" dirty="0" err="1" smtClean="0"/>
              <a:t>trimoxazole</a:t>
            </a:r>
            <a:r>
              <a:rPr lang="en-GB" dirty="0" smtClean="0"/>
              <a:t> or </a:t>
            </a:r>
            <a:r>
              <a:rPr lang="en-GB" dirty="0" err="1" smtClean="0"/>
              <a:t>nitofurantoin</a:t>
            </a:r>
            <a:r>
              <a:rPr lang="en-GB" dirty="0" smtClean="0"/>
              <a:t> is effective </a:t>
            </a:r>
            <a:r>
              <a:rPr lang="en-GB" dirty="0" err="1" smtClean="0"/>
              <a:t>eg</a:t>
            </a:r>
            <a:r>
              <a:rPr lang="en-GB" dirty="0" smtClean="0"/>
              <a:t> in </a:t>
            </a:r>
            <a:r>
              <a:rPr lang="en-GB" dirty="0" err="1" smtClean="0"/>
              <a:t>neurogenic</a:t>
            </a:r>
            <a:r>
              <a:rPr lang="en-GB" dirty="0" smtClean="0"/>
              <a:t> bladder.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infections are commoner in girls (3-5%) than boys (1%)</a:t>
            </a:r>
          </a:p>
          <a:p>
            <a:r>
              <a:rPr lang="en-GB" dirty="0" smtClean="0"/>
              <a:t>In 1</a:t>
            </a:r>
            <a:r>
              <a:rPr lang="en-GB" baseline="30000" dirty="0" smtClean="0"/>
              <a:t>st</a:t>
            </a:r>
            <a:r>
              <a:rPr lang="en-GB" dirty="0" smtClean="0"/>
              <a:t> year of life M:F = 2.8-5.4:1 but after it is 1: 10</a:t>
            </a:r>
          </a:p>
          <a:p>
            <a:r>
              <a:rPr lang="en-GB" dirty="0" smtClean="0"/>
              <a:t>In girls peaks in infancy and during toilet training while in boys mostly during infancy  and commoner in uncircumcised boys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Colonic bacteria are the commonest culprits </a:t>
            </a:r>
            <a:r>
              <a:rPr lang="en-GB" dirty="0" err="1" smtClean="0"/>
              <a:t>eg</a:t>
            </a:r>
            <a:r>
              <a:rPr lang="en-GB" dirty="0" smtClean="0"/>
              <a:t> </a:t>
            </a:r>
            <a:r>
              <a:rPr lang="en-GB" i="1" dirty="0" smtClean="0"/>
              <a:t>E. Coli, </a:t>
            </a:r>
            <a:r>
              <a:rPr lang="en-GB" i="1" dirty="0" err="1" smtClean="0"/>
              <a:t>Klebsiella</a:t>
            </a:r>
            <a:r>
              <a:rPr lang="en-GB" i="1" dirty="0" smtClean="0"/>
              <a:t>, Proteus </a:t>
            </a:r>
            <a:r>
              <a:rPr lang="en-GB" dirty="0" smtClean="0"/>
              <a:t>Also</a:t>
            </a:r>
            <a:r>
              <a:rPr lang="en-GB" i="1" dirty="0" smtClean="0"/>
              <a:t> Staph </a:t>
            </a:r>
            <a:r>
              <a:rPr lang="en-GB" i="1" dirty="0" err="1" smtClean="0"/>
              <a:t>saprophyticus</a:t>
            </a:r>
            <a:r>
              <a:rPr lang="en-GB" i="1" dirty="0" smtClean="0"/>
              <a:t>, </a:t>
            </a:r>
            <a:r>
              <a:rPr lang="en-GB" i="1" dirty="0" err="1" smtClean="0"/>
              <a:t>enterococcus</a:t>
            </a:r>
            <a:r>
              <a:rPr lang="en-GB" i="1" dirty="0" smtClean="0"/>
              <a:t>, </a:t>
            </a:r>
          </a:p>
          <a:p>
            <a:r>
              <a:rPr lang="en-GB" dirty="0" smtClean="0"/>
              <a:t>Viruses </a:t>
            </a:r>
            <a:r>
              <a:rPr lang="en-GB" dirty="0" err="1" smtClean="0"/>
              <a:t>esp</a:t>
            </a:r>
            <a:r>
              <a:rPr lang="en-GB" dirty="0" smtClean="0"/>
              <a:t> adenovirus can cause UTI usually cystitis</a:t>
            </a:r>
          </a:p>
          <a:p>
            <a:r>
              <a:rPr lang="en-GB" dirty="0" smtClean="0"/>
              <a:t>Tuberculosis of the urinary tract may occur but is rare in children</a:t>
            </a:r>
          </a:p>
          <a:p>
            <a:r>
              <a:rPr lang="en-GB" dirty="0" smtClean="0"/>
              <a:t>UTI are considered a risk factor for later development of renal insufficiency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often an ascending infection via the urethra</a:t>
            </a:r>
          </a:p>
          <a:p>
            <a:r>
              <a:rPr lang="en-GB" dirty="0" smtClean="0"/>
              <a:t>May also be acquired via bloodstream, </a:t>
            </a:r>
            <a:r>
              <a:rPr lang="en-GB" dirty="0" err="1" smtClean="0"/>
              <a:t>lymphatics</a:t>
            </a:r>
            <a:r>
              <a:rPr lang="en-GB" dirty="0" smtClean="0"/>
              <a:t> and direct extension </a:t>
            </a:r>
            <a:r>
              <a:rPr lang="en-GB" dirty="0" err="1" smtClean="0"/>
              <a:t>eg</a:t>
            </a:r>
            <a:r>
              <a:rPr lang="en-GB" dirty="0" smtClean="0"/>
              <a:t> from </a:t>
            </a:r>
            <a:r>
              <a:rPr lang="en-GB" dirty="0" err="1" smtClean="0"/>
              <a:t>vesicocolic</a:t>
            </a:r>
            <a:r>
              <a:rPr lang="en-GB" dirty="0" smtClean="0"/>
              <a:t> fistula</a:t>
            </a:r>
          </a:p>
          <a:p>
            <a:r>
              <a:rPr lang="en-GB" dirty="0" smtClean="0"/>
              <a:t>The urethral route requires that the </a:t>
            </a:r>
            <a:r>
              <a:rPr lang="en-GB" dirty="0" err="1" smtClean="0"/>
              <a:t>periurethral</a:t>
            </a:r>
            <a:r>
              <a:rPr lang="en-GB" dirty="0" smtClean="0"/>
              <a:t> area is colonised by bacteria.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bacterial colonisation is facilitated by factors such as </a:t>
            </a:r>
            <a:r>
              <a:rPr lang="en-GB" dirty="0" err="1" smtClean="0"/>
              <a:t>fimbriae</a:t>
            </a:r>
            <a:r>
              <a:rPr lang="en-GB" dirty="0" smtClean="0"/>
              <a:t>, </a:t>
            </a:r>
            <a:r>
              <a:rPr lang="en-GB" dirty="0" err="1" smtClean="0"/>
              <a:t>pili</a:t>
            </a:r>
            <a:r>
              <a:rPr lang="en-GB" dirty="0" smtClean="0"/>
              <a:t> that enable them to adhere to epithelial surface </a:t>
            </a:r>
          </a:p>
          <a:p>
            <a:r>
              <a:rPr lang="en-GB" dirty="0" smtClean="0"/>
              <a:t>Bacteria are then transferred along urethra into the bladder and this may be facilitated by catheterisation or sexual activity females being more at risk due to a shorter urethra</a:t>
            </a:r>
          </a:p>
          <a:p>
            <a:r>
              <a:rPr lang="en-GB" dirty="0" smtClean="0"/>
              <a:t>The bacteria then establish and multiply within the bladder. A low flow rate and incomplete emptying facilitates this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Once infection is established in the bladder it may easily ascend up the </a:t>
            </a:r>
            <a:r>
              <a:rPr lang="en-GB" dirty="0" err="1" smtClean="0"/>
              <a:t>ureters</a:t>
            </a:r>
            <a:r>
              <a:rPr lang="en-GB" dirty="0" smtClean="0"/>
              <a:t> into the kidney . This is worse when there is reflux nephropathy</a:t>
            </a:r>
          </a:p>
          <a:p>
            <a:r>
              <a:rPr lang="en-GB" dirty="0" smtClean="0"/>
              <a:t>Bladder urine is normally sterile due to mucosal factors and hydrokinetic factors. CMI and HI do not play a role in bladder urine sterility.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 : risk factors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Female gender    </a:t>
            </a:r>
            <a:endParaRPr lang="en-GB" dirty="0" smtClean="0"/>
          </a:p>
          <a:p>
            <a:r>
              <a:rPr lang="en-GB" dirty="0" smtClean="0"/>
              <a:t>Uncircumcised </a:t>
            </a:r>
            <a:r>
              <a:rPr lang="en-GB" dirty="0"/>
              <a:t>male    </a:t>
            </a:r>
            <a:endParaRPr lang="en-GB" dirty="0" smtClean="0"/>
          </a:p>
          <a:p>
            <a:r>
              <a:rPr lang="en-GB" dirty="0" err="1" smtClean="0"/>
              <a:t>Vesicoureteral</a:t>
            </a:r>
            <a:r>
              <a:rPr lang="en-GB" dirty="0" smtClean="0"/>
              <a:t> reflux (for </a:t>
            </a:r>
            <a:r>
              <a:rPr lang="en-GB" dirty="0" err="1" smtClean="0"/>
              <a:t>pyelonephritis</a:t>
            </a:r>
            <a:r>
              <a:rPr lang="en-GB" dirty="0" smtClean="0"/>
              <a:t>) </a:t>
            </a:r>
            <a:r>
              <a:rPr lang="en-GB" dirty="0"/>
              <a:t>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Toilet training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Voiding dysfunction    </a:t>
            </a:r>
            <a:endParaRPr lang="en-GB" dirty="0" smtClean="0"/>
          </a:p>
          <a:p>
            <a:r>
              <a:rPr lang="en-GB" dirty="0" smtClean="0"/>
              <a:t>Obstructive </a:t>
            </a:r>
            <a:r>
              <a:rPr lang="en-GB" dirty="0" err="1"/>
              <a:t>uropathy</a:t>
            </a:r>
            <a:r>
              <a:rPr lang="en-GB" dirty="0"/>
              <a:t>    </a:t>
            </a:r>
            <a:endParaRPr lang="en-GB" dirty="0" smtClean="0"/>
          </a:p>
          <a:p>
            <a:r>
              <a:rPr lang="en-GB" dirty="0" smtClean="0"/>
              <a:t>Urethral </a:t>
            </a:r>
            <a:r>
              <a:rPr lang="en-GB" dirty="0"/>
              <a:t>instrumentation    </a:t>
            </a:r>
            <a:endParaRPr lang="en-GB" dirty="0" smtClean="0"/>
          </a:p>
          <a:p>
            <a:r>
              <a:rPr lang="en-GB" dirty="0" smtClean="0"/>
              <a:t>Wiping </a:t>
            </a:r>
            <a:r>
              <a:rPr lang="en-GB" dirty="0"/>
              <a:t>from back to front in females    </a:t>
            </a:r>
            <a:endParaRPr lang="en-GB" dirty="0" smtClean="0"/>
          </a:p>
          <a:p>
            <a:r>
              <a:rPr lang="en-GB" dirty="0" smtClean="0"/>
              <a:t>Bubble bath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Tight clothing (underwear)    </a:t>
            </a:r>
            <a:endParaRPr lang="en-GB" dirty="0" smtClean="0"/>
          </a:p>
          <a:p>
            <a:r>
              <a:rPr lang="en-GB" dirty="0" smtClean="0"/>
              <a:t>Pinworm </a:t>
            </a:r>
            <a:r>
              <a:rPr lang="en-GB" dirty="0"/>
              <a:t>infestation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Constipation    </a:t>
            </a:r>
            <a:endParaRPr lang="en-GB" dirty="0" smtClean="0"/>
          </a:p>
          <a:p>
            <a:r>
              <a:rPr lang="en-GB" dirty="0" smtClean="0"/>
              <a:t>Bacteria </a:t>
            </a:r>
            <a:r>
              <a:rPr lang="en-GB" dirty="0"/>
              <a:t>with </a:t>
            </a:r>
            <a:r>
              <a:rPr lang="en-GB" dirty="0" smtClean="0"/>
              <a:t>Pilli, </a:t>
            </a:r>
            <a:r>
              <a:rPr lang="en-GB" dirty="0" err="1"/>
              <a:t>fimbriae</a:t>
            </a:r>
            <a:r>
              <a:rPr lang="en-GB" dirty="0"/>
              <a:t>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Anatomic abnormality (labial adhesion)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Neuropathic bladder    </a:t>
            </a:r>
            <a:endParaRPr lang="en-GB" dirty="0" smtClean="0"/>
          </a:p>
          <a:p>
            <a:r>
              <a:rPr lang="en-GB" dirty="0" smtClean="0"/>
              <a:t>Sexual </a:t>
            </a:r>
            <a:r>
              <a:rPr lang="en-GB" dirty="0"/>
              <a:t>activity   </a:t>
            </a:r>
            <a:endParaRPr lang="en-GB" dirty="0" smtClean="0"/>
          </a:p>
          <a:p>
            <a:r>
              <a:rPr lang="en-GB" dirty="0" smtClean="0"/>
              <a:t> </a:t>
            </a:r>
            <a:r>
              <a:rPr lang="en-GB" dirty="0"/>
              <a:t>Pregnancy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Classification of </a:t>
            </a:r>
            <a:r>
              <a:rPr lang="en-GB" dirty="0" smtClean="0"/>
              <a:t>UTI </a:t>
            </a:r>
            <a:r>
              <a:rPr lang="en-GB" dirty="0" smtClean="0"/>
              <a:t>.1.Pyelonephritis</a:t>
            </a:r>
            <a:r>
              <a:rPr lang="en-GB" dirty="0" smtClean="0"/>
              <a:t>: 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May </a:t>
            </a:r>
            <a:r>
              <a:rPr lang="en-GB" dirty="0" smtClean="0"/>
              <a:t>present with abdominal/flank pain, fever, malaise, nausea, vomiting and sometimes loose stool. In neonates the signs are non-specific – poor feeding, irritability and weight loss .</a:t>
            </a:r>
          </a:p>
          <a:p>
            <a:r>
              <a:rPr lang="en-GB" dirty="0" smtClean="0"/>
              <a:t>It is a common cause of PUO</a:t>
            </a:r>
          </a:p>
          <a:p>
            <a:r>
              <a:rPr lang="en-GB" dirty="0" smtClean="0"/>
              <a:t>Acute </a:t>
            </a:r>
            <a:r>
              <a:rPr lang="en-GB" dirty="0" err="1" smtClean="0"/>
              <a:t>pyelonephritis</a:t>
            </a:r>
            <a:r>
              <a:rPr lang="en-GB" dirty="0" smtClean="0"/>
              <a:t> denotes renal </a:t>
            </a:r>
            <a:r>
              <a:rPr lang="en-GB" dirty="0" err="1" smtClean="0"/>
              <a:t>parenchymal</a:t>
            </a:r>
            <a:r>
              <a:rPr lang="en-GB" dirty="0" smtClean="0"/>
              <a:t> involvement while </a:t>
            </a:r>
            <a:r>
              <a:rPr lang="en-GB" dirty="0" err="1" smtClean="0"/>
              <a:t>pyelitis</a:t>
            </a:r>
            <a:r>
              <a:rPr lang="en-GB" dirty="0" smtClean="0"/>
              <a:t> denotes only involvement of the renal pelvis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Pyelonephritis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Acute lobar nephritis (acute lobar </a:t>
            </a:r>
            <a:r>
              <a:rPr lang="en-GB" dirty="0" err="1" smtClean="0"/>
              <a:t>nephronia</a:t>
            </a:r>
            <a:r>
              <a:rPr lang="en-GB" dirty="0" smtClean="0"/>
              <a:t>): is a localised bacterial infection of &gt; 1 lobe and is a complication of </a:t>
            </a:r>
            <a:r>
              <a:rPr lang="en-GB" dirty="0" err="1" smtClean="0"/>
              <a:t>pyelonephritis</a:t>
            </a:r>
            <a:r>
              <a:rPr lang="en-GB" dirty="0" smtClean="0"/>
              <a:t> or a sign of impending renal abscess</a:t>
            </a:r>
          </a:p>
          <a:p>
            <a:r>
              <a:rPr lang="en-GB" dirty="0" smtClean="0"/>
              <a:t>Renal abscess and </a:t>
            </a:r>
            <a:r>
              <a:rPr lang="en-GB" dirty="0" err="1" smtClean="0"/>
              <a:t>perinephric</a:t>
            </a:r>
            <a:r>
              <a:rPr lang="en-GB" dirty="0" smtClean="0"/>
              <a:t> abscesses are complications</a:t>
            </a:r>
          </a:p>
          <a:p>
            <a:r>
              <a:rPr lang="en-GB" dirty="0" err="1" smtClean="0"/>
              <a:t>Pyelonephritis</a:t>
            </a:r>
            <a:r>
              <a:rPr lang="en-GB" dirty="0" smtClean="0"/>
              <a:t> may result in renal scarring (chronic </a:t>
            </a:r>
            <a:r>
              <a:rPr lang="en-GB" dirty="0" err="1" smtClean="0"/>
              <a:t>pyelonephritis</a:t>
            </a:r>
            <a:r>
              <a:rPr lang="en-GB" dirty="0" smtClean="0"/>
              <a:t>) which may result in hypertension and end stage renal disease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945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Urinary tract infections </vt:lpstr>
      <vt:lpstr>Introduction </vt:lpstr>
      <vt:lpstr>Introduction </vt:lpstr>
      <vt:lpstr>Pathogenesis </vt:lpstr>
      <vt:lpstr>Pathogenesis </vt:lpstr>
      <vt:lpstr>Pathogenesis </vt:lpstr>
      <vt:lpstr>Pathogenesis : risk factors </vt:lpstr>
      <vt:lpstr>Classification of UTI .1.Pyelonephritis: </vt:lpstr>
      <vt:lpstr>Pyelonephritis  </vt:lpstr>
      <vt:lpstr>2. cystitis</vt:lpstr>
      <vt:lpstr>3. Asymptomatic bacteriuria</vt:lpstr>
      <vt:lpstr>Diagnosis </vt:lpstr>
      <vt:lpstr>Diagnosis: urine collection  </vt:lpstr>
      <vt:lpstr>Diagnosis </vt:lpstr>
      <vt:lpstr>Diagnosis – imaging </vt:lpstr>
      <vt:lpstr>Diagnosis </vt:lpstr>
      <vt:lpstr>Treatment </vt:lpstr>
      <vt:lpstr>Treatment </vt:lpstr>
      <vt:lpstr>Treatment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Urinary tract infections </dc:title>
  <dc:creator>Gladys Mbai</dc:creator>
  <cp:lastModifiedBy>Gladys Mbai</cp:lastModifiedBy>
  <cp:revision>22</cp:revision>
  <dcterms:created xsi:type="dcterms:W3CDTF">2016-09-25T10:59:38Z</dcterms:created>
  <dcterms:modified xsi:type="dcterms:W3CDTF">2021-04-25T09:50:04Z</dcterms:modified>
</cp:coreProperties>
</file>