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32" autoAdjust="0"/>
    <p:restoredTop sz="94569" autoAdjust="0"/>
  </p:normalViewPr>
  <p:slideViewPr>
    <p:cSldViewPr>
      <p:cViewPr varScale="1">
        <p:scale>
          <a:sx n="66" d="100"/>
          <a:sy n="66" d="100"/>
        </p:scale>
        <p:origin x="-154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3363F-3F1F-47AA-82B9-D481E94EFABC}" type="datetimeFigureOut">
              <a:rPr lang="en-US" smtClean="0"/>
              <a:pPr/>
              <a:t>4/20/2021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9EC8E-AACE-432E-95BF-B02AD1EC13DF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Acute </a:t>
            </a:r>
            <a:r>
              <a:rPr lang="en-GB" dirty="0" err="1" smtClean="0"/>
              <a:t>glomerulonephritis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Dr B O </a:t>
            </a:r>
            <a:r>
              <a:rPr lang="en-GB" dirty="0" err="1" smtClean="0"/>
              <a:t>Gwer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Rising antibody titres confirm recent strep infection</a:t>
            </a:r>
          </a:p>
          <a:p>
            <a:r>
              <a:rPr lang="en-GB" dirty="0" smtClean="0"/>
              <a:t>ASOT elevated for throat but not skin infections</a:t>
            </a:r>
          </a:p>
          <a:p>
            <a:r>
              <a:rPr lang="en-GB" dirty="0" smtClean="0"/>
              <a:t>Anti-</a:t>
            </a:r>
            <a:r>
              <a:rPr lang="en-GB" dirty="0" smtClean="0"/>
              <a:t>deoxyribonuclease</a:t>
            </a:r>
            <a:r>
              <a:rPr lang="en-GB" dirty="0" smtClean="0"/>
              <a:t> B (</a:t>
            </a:r>
            <a:r>
              <a:rPr lang="en-GB" dirty="0" smtClean="0"/>
              <a:t>Dnase</a:t>
            </a:r>
            <a:r>
              <a:rPr lang="en-GB" dirty="0" smtClean="0"/>
              <a:t> B) best for skin infection</a:t>
            </a:r>
          </a:p>
          <a:p>
            <a:r>
              <a:rPr lang="en-GB" dirty="0" smtClean="0"/>
              <a:t>Streptozyme</a:t>
            </a:r>
            <a:r>
              <a:rPr lang="en-GB" dirty="0" smtClean="0"/>
              <a:t> test useful detects ASOT, </a:t>
            </a:r>
            <a:r>
              <a:rPr lang="en-GB" dirty="0" smtClean="0"/>
              <a:t>Dnase</a:t>
            </a:r>
            <a:r>
              <a:rPr lang="en-GB" dirty="0" smtClean="0"/>
              <a:t> B, </a:t>
            </a:r>
            <a:r>
              <a:rPr lang="en-GB" dirty="0" smtClean="0"/>
              <a:t>hyaluronidase</a:t>
            </a:r>
            <a:r>
              <a:rPr lang="en-GB" dirty="0" smtClean="0"/>
              <a:t>, streptokinase </a:t>
            </a:r>
            <a:r>
              <a:rPr lang="en-GB" dirty="0" smtClean="0"/>
              <a:t>nicotinamide</a:t>
            </a:r>
            <a:r>
              <a:rPr lang="en-GB" dirty="0" smtClean="0"/>
              <a:t>-adenine </a:t>
            </a:r>
            <a:r>
              <a:rPr lang="en-GB" dirty="0" smtClean="0"/>
              <a:t>dinucleotidase</a:t>
            </a:r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Renal biopsy: consider only in presence of AKI, </a:t>
            </a:r>
            <a:r>
              <a:rPr lang="en-GB" dirty="0" smtClean="0"/>
              <a:t>nephrotic</a:t>
            </a:r>
            <a:r>
              <a:rPr lang="en-GB" dirty="0" smtClean="0"/>
              <a:t> syndrome, absence of evidence of strep infection, or normal complement level</a:t>
            </a:r>
          </a:p>
          <a:p>
            <a:r>
              <a:rPr lang="en-GB" dirty="0" smtClean="0"/>
              <a:t>Also consider biopsy if </a:t>
            </a:r>
            <a:r>
              <a:rPr lang="en-GB" dirty="0" smtClean="0"/>
              <a:t>hematuria</a:t>
            </a:r>
            <a:r>
              <a:rPr lang="en-GB" dirty="0" smtClean="0"/>
              <a:t> and </a:t>
            </a:r>
            <a:r>
              <a:rPr lang="en-GB" dirty="0" smtClean="0"/>
              <a:t>proteinuria</a:t>
            </a:r>
            <a:r>
              <a:rPr lang="en-GB" dirty="0" smtClean="0"/>
              <a:t>, renal dysfunction, or low C3 persist for &gt; 2months</a:t>
            </a:r>
          </a:p>
          <a:p>
            <a:r>
              <a:rPr lang="en-GB" dirty="0" smtClean="0"/>
              <a:t>Differentials: other </a:t>
            </a:r>
            <a:r>
              <a:rPr lang="en-GB" dirty="0" smtClean="0"/>
              <a:t>glomerulonephritides</a:t>
            </a:r>
            <a:r>
              <a:rPr lang="en-GB" dirty="0" smtClean="0"/>
              <a:t>, other causes of </a:t>
            </a:r>
            <a:r>
              <a:rPr lang="en-GB" dirty="0" smtClean="0"/>
              <a:t>haematuria</a:t>
            </a:r>
            <a:endParaRPr lang="en-GB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Other infections may also cause AGN- staph, </a:t>
            </a:r>
            <a:r>
              <a:rPr lang="en-GB" dirty="0" smtClean="0"/>
              <a:t>pneumococcus</a:t>
            </a:r>
            <a:r>
              <a:rPr lang="en-GB" dirty="0" smtClean="0"/>
              <a:t>, gram negative bacteria, bacterial </a:t>
            </a:r>
            <a:r>
              <a:rPr lang="en-GB" dirty="0" smtClean="0"/>
              <a:t>endorcarditis</a:t>
            </a:r>
            <a:r>
              <a:rPr lang="en-GB" dirty="0" smtClean="0"/>
              <a:t>, fungi, </a:t>
            </a:r>
            <a:r>
              <a:rPr lang="en-GB" dirty="0" smtClean="0"/>
              <a:t>ricketssia</a:t>
            </a:r>
            <a:r>
              <a:rPr lang="en-GB" dirty="0" smtClean="0"/>
              <a:t> and viruses </a:t>
            </a:r>
            <a:r>
              <a:rPr lang="en-GB" dirty="0" smtClean="0"/>
              <a:t>e.g. </a:t>
            </a:r>
            <a:r>
              <a:rPr lang="en-GB" dirty="0" smtClean="0"/>
              <a:t>influenza</a:t>
            </a:r>
            <a:endParaRPr lang="en-GB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Usually results from hypertension, and renal dysfunction</a:t>
            </a:r>
          </a:p>
          <a:p>
            <a:r>
              <a:rPr lang="en-GB" dirty="0" smtClean="0"/>
              <a:t>Hypertension seen in 60% of cases with encephalopathy in 10%</a:t>
            </a:r>
          </a:p>
          <a:p>
            <a:r>
              <a:rPr lang="en-GB" dirty="0" smtClean="0"/>
              <a:t>CCF, </a:t>
            </a:r>
            <a:r>
              <a:rPr lang="en-GB" dirty="0" smtClean="0"/>
              <a:t>hyperkalemia</a:t>
            </a:r>
            <a:r>
              <a:rPr lang="en-GB" dirty="0" smtClean="0"/>
              <a:t>, </a:t>
            </a:r>
            <a:r>
              <a:rPr lang="en-GB" dirty="0" smtClean="0"/>
              <a:t>hyperphosphatemia</a:t>
            </a:r>
            <a:r>
              <a:rPr lang="en-GB" dirty="0" smtClean="0"/>
              <a:t>, </a:t>
            </a:r>
            <a:r>
              <a:rPr lang="en-GB" dirty="0" smtClean="0"/>
              <a:t>hypocalcemia</a:t>
            </a:r>
            <a:r>
              <a:rPr lang="en-GB" dirty="0" smtClean="0"/>
              <a:t>, acidosis, seizures and </a:t>
            </a:r>
            <a:r>
              <a:rPr lang="en-GB" dirty="0" smtClean="0"/>
              <a:t>uraemia</a:t>
            </a:r>
            <a:endParaRPr lang="en-GB" dirty="0" smtClean="0"/>
          </a:p>
          <a:p>
            <a:r>
              <a:rPr lang="en-GB" dirty="0" smtClean="0"/>
              <a:t>Complete recovery occurs in 95% of PSGN and recurrences are very rare.</a:t>
            </a:r>
            <a:endParaRPr lang="en-GB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Prevention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Prompt treatment of strep throat and skin infections</a:t>
            </a:r>
          </a:p>
          <a:p>
            <a:r>
              <a:rPr lang="en-GB" dirty="0" smtClean="0"/>
              <a:t>Family members of patients cultured of strep and treated if positive</a:t>
            </a:r>
            <a:endParaRPr lang="en-GB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Treatment of the acute effects of renal insufficiency and hypertension</a:t>
            </a:r>
          </a:p>
          <a:p>
            <a:r>
              <a:rPr lang="en-GB" dirty="0" smtClean="0"/>
              <a:t>Sodium restriction, </a:t>
            </a:r>
          </a:p>
          <a:p>
            <a:r>
              <a:rPr lang="en-GB" dirty="0" smtClean="0"/>
              <a:t>diuretics – IV </a:t>
            </a:r>
            <a:r>
              <a:rPr lang="en-GB" dirty="0" smtClean="0"/>
              <a:t>frusemide</a:t>
            </a:r>
            <a:endParaRPr lang="en-GB" dirty="0" smtClean="0"/>
          </a:p>
          <a:p>
            <a:r>
              <a:rPr lang="en-GB" dirty="0" smtClean="0"/>
              <a:t>Hypertension – calcium channel blockers, vasodilators, ACE inhibitors </a:t>
            </a:r>
          </a:p>
          <a:p>
            <a:r>
              <a:rPr lang="en-GB" dirty="0" smtClean="0"/>
              <a:t>10 day antibiotic course (penicillin) to limit spread but does not affect natural history</a:t>
            </a:r>
            <a:endParaRPr lang="en-GB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Rapidly progressive (</a:t>
            </a:r>
            <a:r>
              <a:rPr lang="en-GB" dirty="0" smtClean="0"/>
              <a:t>crescentic</a:t>
            </a:r>
            <a:r>
              <a:rPr lang="en-GB" dirty="0" smtClean="0"/>
              <a:t>) </a:t>
            </a:r>
            <a:r>
              <a:rPr lang="en-GB" dirty="0" smtClean="0"/>
              <a:t>glomerulonephritis</a:t>
            </a:r>
            <a:r>
              <a:rPr lang="en-GB" dirty="0" smtClean="0"/>
              <a:t> - RPGN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It may result from some of the several forms of </a:t>
            </a:r>
            <a:r>
              <a:rPr lang="en-GB" dirty="0" smtClean="0"/>
              <a:t>glomerulonephritis</a:t>
            </a:r>
            <a:endParaRPr lang="en-GB" dirty="0" smtClean="0"/>
          </a:p>
          <a:p>
            <a:r>
              <a:rPr lang="en-GB" dirty="0" smtClean="0"/>
              <a:t>It is characterised by crescent formation in most </a:t>
            </a:r>
            <a:r>
              <a:rPr lang="en-GB" dirty="0" smtClean="0"/>
              <a:t>glomeruli</a:t>
            </a:r>
            <a:r>
              <a:rPr lang="en-GB" dirty="0" smtClean="0"/>
              <a:t>.</a:t>
            </a:r>
          </a:p>
          <a:p>
            <a:r>
              <a:rPr lang="en-GB" dirty="0" smtClean="0"/>
              <a:t>It results in rapid progression to end stage renal failure</a:t>
            </a:r>
          </a:p>
          <a:p>
            <a:r>
              <a:rPr lang="en-GB" dirty="0" smtClean="0"/>
              <a:t>May result from PSGN, lupus nephritis, </a:t>
            </a:r>
            <a:r>
              <a:rPr lang="en-GB" dirty="0" smtClean="0"/>
              <a:t>membrano</a:t>
            </a:r>
            <a:r>
              <a:rPr lang="en-GB" dirty="0" smtClean="0"/>
              <a:t> </a:t>
            </a:r>
            <a:r>
              <a:rPr lang="en-GB" dirty="0" smtClean="0"/>
              <a:t>proliferative </a:t>
            </a:r>
            <a:r>
              <a:rPr lang="en-GB" dirty="0" smtClean="0"/>
              <a:t>GN, </a:t>
            </a:r>
            <a:r>
              <a:rPr lang="en-GB" dirty="0" smtClean="0"/>
              <a:t>IgA</a:t>
            </a:r>
            <a:r>
              <a:rPr lang="en-GB" dirty="0" smtClean="0"/>
              <a:t> nephritis and other causes</a:t>
            </a:r>
            <a:endParaRPr lang="en-GB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 and 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Crescents form inside the </a:t>
            </a:r>
            <a:r>
              <a:rPr lang="en-GB" dirty="0" smtClean="0"/>
              <a:t>Bowman's </a:t>
            </a:r>
            <a:r>
              <a:rPr lang="en-GB" dirty="0" smtClean="0"/>
              <a:t>capsule</a:t>
            </a:r>
          </a:p>
          <a:p>
            <a:r>
              <a:rPr lang="en-GB" dirty="0" smtClean="0"/>
              <a:t>Crescents are composed of </a:t>
            </a:r>
            <a:r>
              <a:rPr lang="en-GB" dirty="0" smtClean="0"/>
              <a:t>proliferating </a:t>
            </a:r>
            <a:r>
              <a:rPr lang="en-GB" dirty="0" smtClean="0"/>
              <a:t>epithelial cells, fibrin, macrophages and BM like material</a:t>
            </a:r>
          </a:p>
          <a:p>
            <a:r>
              <a:rPr lang="en-GB" dirty="0" smtClean="0"/>
              <a:t>Crescents are associated with severe damage to the </a:t>
            </a:r>
            <a:r>
              <a:rPr lang="en-GB" dirty="0" smtClean="0"/>
              <a:t>glomerular</a:t>
            </a:r>
            <a:r>
              <a:rPr lang="en-GB" dirty="0" smtClean="0"/>
              <a:t> tuft</a:t>
            </a:r>
            <a:endParaRPr lang="en-GB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Most patients develop AKI </a:t>
            </a:r>
            <a:r>
              <a:rPr lang="en-GB" dirty="0" smtClean="0"/>
              <a:t>associated </a:t>
            </a:r>
            <a:r>
              <a:rPr lang="en-GB" dirty="0" smtClean="0"/>
              <a:t>with nephritis /</a:t>
            </a:r>
            <a:r>
              <a:rPr lang="en-GB" dirty="0" smtClean="0"/>
              <a:t>nephrosis</a:t>
            </a:r>
            <a:r>
              <a:rPr lang="en-GB" dirty="0" smtClean="0"/>
              <a:t> or both</a:t>
            </a:r>
          </a:p>
          <a:p>
            <a:r>
              <a:rPr lang="en-GB" dirty="0" smtClean="0"/>
              <a:t>Within weeks to months it progresses to end stage renal disease</a:t>
            </a:r>
          </a:p>
          <a:p>
            <a:r>
              <a:rPr lang="en-GB" dirty="0" smtClean="0"/>
              <a:t>Appropriate serologic tests to identify the type of GN </a:t>
            </a:r>
          </a:p>
          <a:p>
            <a:r>
              <a:rPr lang="en-GB" dirty="0" smtClean="0"/>
              <a:t>Urinalysis and renal function tests</a:t>
            </a:r>
          </a:p>
          <a:p>
            <a:r>
              <a:rPr lang="en-GB" dirty="0" smtClean="0"/>
              <a:t>Diagnosis confirmed by biopsy</a:t>
            </a:r>
            <a:endParaRPr lang="en-GB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Children with RPGN associated with post-strep infection usually recover.</a:t>
            </a:r>
          </a:p>
          <a:p>
            <a:r>
              <a:rPr lang="en-GB" dirty="0" smtClean="0"/>
              <a:t>In lupus nephritis, </a:t>
            </a:r>
            <a:r>
              <a:rPr lang="en-GB" dirty="0" smtClean="0"/>
              <a:t>IgA</a:t>
            </a:r>
            <a:r>
              <a:rPr lang="en-GB" dirty="0" smtClean="0"/>
              <a:t> nephropathy, HSP there is good response to </a:t>
            </a:r>
            <a:r>
              <a:rPr lang="en-GB" dirty="0" smtClean="0"/>
              <a:t>cortico</a:t>
            </a:r>
            <a:r>
              <a:rPr lang="en-GB" dirty="0" smtClean="0"/>
              <a:t>-steroids combined to </a:t>
            </a:r>
            <a:r>
              <a:rPr lang="en-GB" dirty="0" smtClean="0"/>
              <a:t>cyclophosphamide</a:t>
            </a:r>
            <a:endParaRPr lang="en-GB" dirty="0" smtClean="0"/>
          </a:p>
          <a:p>
            <a:r>
              <a:rPr lang="en-GB" dirty="0" smtClean="0"/>
              <a:t>Other types have poorer outcome although steroids and </a:t>
            </a:r>
            <a:r>
              <a:rPr lang="en-GB" dirty="0" smtClean="0"/>
              <a:t>cytotoxics</a:t>
            </a:r>
            <a:r>
              <a:rPr lang="en-GB" dirty="0" smtClean="0"/>
              <a:t> are used with end stage renal disease in 2-3 yrs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Glomerular</a:t>
            </a:r>
            <a:r>
              <a:rPr lang="en-GB" dirty="0" smtClean="0"/>
              <a:t> injury may be genetic, immunologic or a result of coagulation disorders.</a:t>
            </a:r>
          </a:p>
          <a:p>
            <a:r>
              <a:rPr lang="en-GB" dirty="0" smtClean="0"/>
              <a:t>Immunologic injury is the commonest cause and results in </a:t>
            </a:r>
            <a:r>
              <a:rPr lang="en-GB" dirty="0" err="1" smtClean="0"/>
              <a:t>glomerulonephritis</a:t>
            </a:r>
            <a:endParaRPr lang="en-GB" dirty="0" smtClean="0"/>
          </a:p>
          <a:p>
            <a:r>
              <a:rPr lang="en-GB" dirty="0" err="1" smtClean="0"/>
              <a:t>Glomerulonephritis</a:t>
            </a:r>
            <a:r>
              <a:rPr lang="en-GB" dirty="0" smtClean="0"/>
              <a:t> is inflammation of the </a:t>
            </a:r>
            <a:r>
              <a:rPr lang="en-GB" dirty="0" err="1" smtClean="0"/>
              <a:t>glomerular</a:t>
            </a:r>
            <a:r>
              <a:rPr lang="en-GB" dirty="0" smtClean="0"/>
              <a:t> capillaries and is a result of several diseases</a:t>
            </a:r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Other </a:t>
            </a:r>
            <a:r>
              <a:rPr lang="en-GB" dirty="0" smtClean="0"/>
              <a:t>glomerulonephritides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IgA</a:t>
            </a:r>
            <a:r>
              <a:rPr lang="en-GB" dirty="0" smtClean="0"/>
              <a:t> nephropathy: commonest cause of chronic </a:t>
            </a:r>
            <a:r>
              <a:rPr lang="en-GB" dirty="0" smtClean="0"/>
              <a:t>glomerular</a:t>
            </a:r>
            <a:r>
              <a:rPr lang="en-GB" dirty="0" smtClean="0"/>
              <a:t> disease worldwide. There is focal proliferative GN with </a:t>
            </a:r>
            <a:r>
              <a:rPr lang="en-GB" dirty="0" smtClean="0"/>
              <a:t>IgA</a:t>
            </a:r>
            <a:r>
              <a:rPr lang="en-GB" dirty="0" smtClean="0"/>
              <a:t> deposits in </a:t>
            </a:r>
            <a:r>
              <a:rPr lang="en-GB" dirty="0" smtClean="0"/>
              <a:t>mesangium</a:t>
            </a:r>
            <a:r>
              <a:rPr lang="en-GB" dirty="0" smtClean="0"/>
              <a:t>.</a:t>
            </a:r>
          </a:p>
          <a:p>
            <a:r>
              <a:rPr lang="en-GB" dirty="0" smtClean="0"/>
              <a:t>Occurs in children and young adult males</a:t>
            </a:r>
          </a:p>
          <a:p>
            <a:r>
              <a:rPr lang="en-GB" dirty="0" smtClean="0"/>
              <a:t>It presents with recurrent gross </a:t>
            </a:r>
            <a:r>
              <a:rPr lang="en-GB" dirty="0" smtClean="0"/>
              <a:t>hematuria</a:t>
            </a:r>
            <a:r>
              <a:rPr lang="en-GB" dirty="0" smtClean="0"/>
              <a:t> or microscopic </a:t>
            </a:r>
            <a:r>
              <a:rPr lang="en-GB" dirty="0" smtClean="0"/>
              <a:t>haematuria</a:t>
            </a:r>
            <a:r>
              <a:rPr lang="en-GB" dirty="0" smtClean="0"/>
              <a:t> and </a:t>
            </a:r>
            <a:r>
              <a:rPr lang="en-GB" dirty="0" smtClean="0"/>
              <a:t>protenuria</a:t>
            </a:r>
            <a:r>
              <a:rPr lang="en-GB" dirty="0" smtClean="0"/>
              <a:t> (5% in </a:t>
            </a:r>
            <a:r>
              <a:rPr lang="en-GB" dirty="0" smtClean="0"/>
              <a:t>nephrotic</a:t>
            </a:r>
            <a:r>
              <a:rPr lang="en-GB" dirty="0" smtClean="0"/>
              <a:t> range)  </a:t>
            </a:r>
            <a:endParaRPr lang="en-GB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IgA</a:t>
            </a:r>
            <a:r>
              <a:rPr lang="en-GB" dirty="0" smtClean="0"/>
              <a:t> nephropathy usually good prognosis </a:t>
            </a:r>
            <a:r>
              <a:rPr lang="en-GB" dirty="0" smtClean="0"/>
              <a:t>esp. </a:t>
            </a:r>
            <a:r>
              <a:rPr lang="en-GB" dirty="0" smtClean="0"/>
              <a:t>if normal BP, renal function and absence of </a:t>
            </a:r>
            <a:r>
              <a:rPr lang="en-GB" dirty="0" smtClean="0"/>
              <a:t>proteinuria</a:t>
            </a:r>
            <a:r>
              <a:rPr lang="en-GB" dirty="0" smtClean="0"/>
              <a:t> initially</a:t>
            </a:r>
          </a:p>
          <a:p>
            <a:r>
              <a:rPr lang="en-GB" dirty="0" smtClean="0"/>
              <a:t>About 20-30% of children may develop progressive renal disease 15-20 yrs later</a:t>
            </a:r>
          </a:p>
          <a:p>
            <a:r>
              <a:rPr lang="en-GB" dirty="0" smtClean="0"/>
              <a:t>It is treated by proper BP control, fish oils with omega-3 PUFA decrease rate of renal progression in adults. </a:t>
            </a:r>
            <a:r>
              <a:rPr lang="en-GB" dirty="0" smtClean="0"/>
              <a:t>Immunosuppressant's </a:t>
            </a:r>
            <a:r>
              <a:rPr lang="en-GB" dirty="0" smtClean="0"/>
              <a:t>and corticosteroids may be beneficial and ACEI/ARBS reduce </a:t>
            </a:r>
            <a:r>
              <a:rPr lang="en-GB" dirty="0" smtClean="0"/>
              <a:t>proteinuria</a:t>
            </a:r>
            <a:r>
              <a:rPr lang="en-GB" dirty="0" smtClean="0"/>
              <a:t>. Tonsillectomy useful</a:t>
            </a:r>
            <a:endParaRPr lang="en-GB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Membranous 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Common cause of </a:t>
            </a:r>
            <a:r>
              <a:rPr lang="en-GB" dirty="0" smtClean="0"/>
              <a:t>nephrosis</a:t>
            </a:r>
            <a:r>
              <a:rPr lang="en-GB" dirty="0" smtClean="0"/>
              <a:t> in adults. Uncommon cause of </a:t>
            </a:r>
            <a:r>
              <a:rPr lang="en-GB" dirty="0" smtClean="0"/>
              <a:t>hematuria</a:t>
            </a:r>
            <a:r>
              <a:rPr lang="en-GB" dirty="0" smtClean="0"/>
              <a:t> in children</a:t>
            </a:r>
          </a:p>
          <a:p>
            <a:r>
              <a:rPr lang="en-GB" dirty="0" smtClean="0"/>
              <a:t>May be isolated or secondary (commoner in children) to SLE, chronic ITP, </a:t>
            </a:r>
            <a:r>
              <a:rPr lang="en-GB" dirty="0" smtClean="0"/>
              <a:t>sarcoidosis</a:t>
            </a:r>
            <a:r>
              <a:rPr lang="en-GB" dirty="0" smtClean="0"/>
              <a:t>, </a:t>
            </a:r>
            <a:r>
              <a:rPr lang="en-GB" dirty="0" smtClean="0"/>
              <a:t>neuroblastoma</a:t>
            </a:r>
            <a:r>
              <a:rPr lang="en-GB" dirty="0" smtClean="0"/>
              <a:t>, gold and </a:t>
            </a:r>
            <a:r>
              <a:rPr lang="en-GB" dirty="0" smtClean="0"/>
              <a:t>penicillamine</a:t>
            </a:r>
            <a:r>
              <a:rPr lang="en-GB" dirty="0" smtClean="0"/>
              <a:t>, </a:t>
            </a:r>
            <a:r>
              <a:rPr lang="en-GB" dirty="0" smtClean="0"/>
              <a:t>gonadoblastoma</a:t>
            </a:r>
            <a:r>
              <a:rPr lang="en-GB" dirty="0" smtClean="0"/>
              <a:t>. P </a:t>
            </a:r>
            <a:r>
              <a:rPr lang="en-GB" dirty="0" smtClean="0"/>
              <a:t>malariae</a:t>
            </a:r>
            <a:endParaRPr lang="en-GB" dirty="0" smtClean="0"/>
          </a:p>
          <a:p>
            <a:r>
              <a:rPr lang="en-GB" dirty="0" smtClean="0"/>
              <a:t>There is thick GBM with little proliferative changes due to IC deposition</a:t>
            </a:r>
          </a:p>
          <a:p>
            <a:r>
              <a:rPr lang="en-GB" dirty="0" smtClean="0"/>
              <a:t>Have increased risk of renal vascular thrombosis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Membranous GN cont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Most children (usually &gt; 10 yrs old) present as </a:t>
            </a:r>
            <a:r>
              <a:rPr lang="en-GB" dirty="0" smtClean="0"/>
              <a:t>nephrosis</a:t>
            </a:r>
            <a:r>
              <a:rPr lang="en-GB" dirty="0" smtClean="0"/>
              <a:t> but up to to 20% have hypertension</a:t>
            </a:r>
          </a:p>
          <a:p>
            <a:r>
              <a:rPr lang="en-GB" dirty="0" smtClean="0"/>
              <a:t>Diagnosis confirmed by biopsy and C3 levels usually normal</a:t>
            </a:r>
          </a:p>
          <a:p>
            <a:r>
              <a:rPr lang="en-GB" dirty="0" smtClean="0"/>
              <a:t>Many cases undergo spontaneous remission but 20% go into CRF while 40% active disease</a:t>
            </a:r>
          </a:p>
          <a:p>
            <a:r>
              <a:rPr lang="en-GB" dirty="0" smtClean="0"/>
              <a:t>Treatment involves diuretics, salt restriction and ACEI</a:t>
            </a:r>
          </a:p>
          <a:p>
            <a:r>
              <a:rPr lang="en-GB" dirty="0" smtClean="0"/>
              <a:t>Steroids and </a:t>
            </a:r>
            <a:r>
              <a:rPr lang="en-GB" dirty="0" smtClean="0"/>
              <a:t>immunosuppressant's </a:t>
            </a:r>
            <a:r>
              <a:rPr lang="en-GB" dirty="0" smtClean="0"/>
              <a:t>useful in adults</a:t>
            </a:r>
            <a:endParaRPr lang="en-GB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Membranoproliferative</a:t>
            </a:r>
            <a:r>
              <a:rPr lang="en-GB" dirty="0" smtClean="0"/>
              <a:t> (</a:t>
            </a:r>
            <a:r>
              <a:rPr lang="en-GB" dirty="0" smtClean="0"/>
              <a:t>mesangiocapillary</a:t>
            </a:r>
            <a:r>
              <a:rPr lang="en-GB" dirty="0" smtClean="0"/>
              <a:t>) 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2 types – type 1= commoner with </a:t>
            </a:r>
            <a:r>
              <a:rPr lang="en-GB" dirty="0" smtClean="0"/>
              <a:t>mesangial</a:t>
            </a:r>
            <a:r>
              <a:rPr lang="en-GB" dirty="0" smtClean="0"/>
              <a:t> cell proliferation and  sub endothelial immune complex deposition. C3 levels depressed and C4 normal. May be idiopathic or associated with shunt nephritis</a:t>
            </a:r>
          </a:p>
          <a:p>
            <a:r>
              <a:rPr lang="en-GB" dirty="0" smtClean="0"/>
              <a:t>Type 2: C3 </a:t>
            </a:r>
            <a:r>
              <a:rPr lang="en-GB" dirty="0" smtClean="0"/>
              <a:t>intramemembranous</a:t>
            </a:r>
            <a:r>
              <a:rPr lang="en-GB" dirty="0" smtClean="0"/>
              <a:t>  deposits with </a:t>
            </a:r>
            <a:r>
              <a:rPr lang="en-GB" dirty="0" smtClean="0"/>
              <a:t>mesangial</a:t>
            </a:r>
            <a:r>
              <a:rPr lang="en-GB" dirty="0" smtClean="0"/>
              <a:t> cell proliferation</a:t>
            </a:r>
          </a:p>
          <a:p>
            <a:r>
              <a:rPr lang="en-GB" dirty="0" smtClean="0"/>
              <a:t>Affects young adults and &gt;10 yrs and 50% develop CRF. Treatment difficult although steroids used</a:t>
            </a:r>
            <a:endParaRPr lang="en-GB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Henoch</a:t>
            </a:r>
            <a:r>
              <a:rPr lang="en-GB" dirty="0" smtClean="0"/>
              <a:t> </a:t>
            </a:r>
            <a:r>
              <a:rPr lang="en-GB" dirty="0" smtClean="0"/>
              <a:t>schonlein</a:t>
            </a:r>
            <a:r>
              <a:rPr lang="en-GB" dirty="0" smtClean="0"/>
              <a:t> </a:t>
            </a:r>
            <a:r>
              <a:rPr lang="en-GB" dirty="0" smtClean="0"/>
              <a:t>purpura</a:t>
            </a:r>
            <a:r>
              <a:rPr lang="en-GB" dirty="0" smtClean="0"/>
              <a:t> nephritis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HSP is a clinical syndrome : </a:t>
            </a:r>
            <a:r>
              <a:rPr lang="en-GB" dirty="0" smtClean="0"/>
              <a:t>purpuric</a:t>
            </a:r>
            <a:r>
              <a:rPr lang="en-GB" dirty="0" smtClean="0"/>
              <a:t> skin rash, abdominal colic, arthritis and GN</a:t>
            </a:r>
          </a:p>
          <a:p>
            <a:r>
              <a:rPr lang="en-GB" dirty="0" smtClean="0"/>
              <a:t>A disease mainly of early childhood with </a:t>
            </a:r>
            <a:r>
              <a:rPr lang="en-GB" dirty="0" smtClean="0"/>
              <a:t>male:female</a:t>
            </a:r>
            <a:r>
              <a:rPr lang="en-GB" dirty="0" smtClean="0"/>
              <a:t> – 2:1. </a:t>
            </a:r>
          </a:p>
          <a:p>
            <a:r>
              <a:rPr lang="en-GB" dirty="0" smtClean="0"/>
              <a:t>Occurs after 1-3 wk of URTI</a:t>
            </a:r>
          </a:p>
          <a:p>
            <a:r>
              <a:rPr lang="en-GB" dirty="0" smtClean="0"/>
              <a:t>Thought to be due to IC formation with polymeric IgA1. histology similar to </a:t>
            </a:r>
            <a:r>
              <a:rPr lang="en-GB" dirty="0" smtClean="0"/>
              <a:t>Iga</a:t>
            </a:r>
            <a:r>
              <a:rPr lang="en-GB" dirty="0" smtClean="0"/>
              <a:t> nephropathy</a:t>
            </a:r>
            <a:endParaRPr lang="en-GB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HSP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Diagnosis depends on the history and the </a:t>
            </a:r>
            <a:r>
              <a:rPr lang="en-GB" dirty="0" smtClean="0"/>
              <a:t>syndromic</a:t>
            </a:r>
            <a:r>
              <a:rPr lang="en-GB" dirty="0" smtClean="0"/>
              <a:t> clinical features</a:t>
            </a:r>
          </a:p>
          <a:p>
            <a:r>
              <a:rPr lang="en-GB" dirty="0" smtClean="0"/>
              <a:t>May present with gross </a:t>
            </a:r>
            <a:r>
              <a:rPr lang="en-GB" dirty="0" smtClean="0"/>
              <a:t>hematuria</a:t>
            </a:r>
            <a:r>
              <a:rPr lang="en-GB" dirty="0" smtClean="0"/>
              <a:t>, micro-</a:t>
            </a:r>
            <a:r>
              <a:rPr lang="en-GB" dirty="0" smtClean="0"/>
              <a:t>hematuria</a:t>
            </a:r>
            <a:r>
              <a:rPr lang="en-GB" dirty="0" smtClean="0"/>
              <a:t>, </a:t>
            </a:r>
            <a:r>
              <a:rPr lang="en-GB" dirty="0" smtClean="0"/>
              <a:t>protenuria</a:t>
            </a:r>
            <a:r>
              <a:rPr lang="en-GB" dirty="0" smtClean="0"/>
              <a:t>, </a:t>
            </a:r>
            <a:r>
              <a:rPr lang="en-GB" dirty="0" smtClean="0"/>
              <a:t>nephrosis</a:t>
            </a:r>
            <a:r>
              <a:rPr lang="en-GB" dirty="0" smtClean="0"/>
              <a:t>, nephritis and ARF and rarely </a:t>
            </a:r>
            <a:r>
              <a:rPr lang="en-GB" dirty="0" smtClean="0"/>
              <a:t>ureteritis</a:t>
            </a:r>
            <a:endParaRPr lang="en-GB" dirty="0" smtClean="0"/>
          </a:p>
          <a:p>
            <a:r>
              <a:rPr lang="en-GB" dirty="0" smtClean="0"/>
              <a:t>Favourable outcome usual (only 2-5% progress to CRF)</a:t>
            </a:r>
          </a:p>
          <a:p>
            <a:r>
              <a:rPr lang="en-GB" dirty="0" smtClean="0"/>
              <a:t>For severe forms steroids, </a:t>
            </a:r>
            <a:r>
              <a:rPr lang="en-GB" dirty="0" smtClean="0"/>
              <a:t>cyclophosphamide</a:t>
            </a:r>
            <a:r>
              <a:rPr lang="en-GB" dirty="0" smtClean="0"/>
              <a:t>, </a:t>
            </a:r>
            <a:r>
              <a:rPr lang="en-GB" dirty="0" err="1" smtClean="0"/>
              <a:t>azathioprine</a:t>
            </a:r>
            <a:r>
              <a:rPr lang="en-GB" dirty="0" smtClean="0"/>
              <a:t> </a:t>
            </a:r>
            <a:r>
              <a:rPr lang="en-GB" dirty="0" smtClean="0"/>
              <a:t>used with </a:t>
            </a:r>
            <a:r>
              <a:rPr lang="en-GB" dirty="0" smtClean="0"/>
              <a:t>addition of </a:t>
            </a:r>
            <a:r>
              <a:rPr lang="en-GB" dirty="0" err="1" smtClean="0"/>
              <a:t>dipyridamole</a:t>
            </a:r>
            <a:r>
              <a:rPr lang="en-GB" dirty="0" smtClean="0"/>
              <a:t> or heparin/</a:t>
            </a:r>
            <a:r>
              <a:rPr lang="en-GB" dirty="0" err="1" smtClean="0"/>
              <a:t>warfarin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Goodpasture</a:t>
            </a:r>
            <a:r>
              <a:rPr lang="en-GB" dirty="0" smtClean="0"/>
              <a:t> disease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Characterised by pulmonary </a:t>
            </a:r>
            <a:r>
              <a:rPr lang="en-GB" dirty="0" err="1" smtClean="0"/>
              <a:t>haemorhage</a:t>
            </a:r>
            <a:r>
              <a:rPr lang="en-GB" dirty="0" smtClean="0"/>
              <a:t> and GN due to antibodies to type IV collagen found in alveolar BM and GBM (NB </a:t>
            </a:r>
            <a:r>
              <a:rPr lang="en-GB" dirty="0" err="1" smtClean="0"/>
              <a:t>Goodpasture</a:t>
            </a:r>
            <a:r>
              <a:rPr lang="en-GB" dirty="0" smtClean="0"/>
              <a:t> syndrome is different </a:t>
            </a:r>
            <a:r>
              <a:rPr lang="en-GB" dirty="0" err="1" smtClean="0"/>
              <a:t>dz</a:t>
            </a:r>
            <a:r>
              <a:rPr lang="en-GB" dirty="0" smtClean="0"/>
              <a:t> with similar clinical picture but secondary to HSP, </a:t>
            </a:r>
            <a:r>
              <a:rPr lang="en-GB" dirty="0" err="1" smtClean="0"/>
              <a:t>wegeners</a:t>
            </a:r>
            <a:r>
              <a:rPr lang="en-GB" dirty="0" smtClean="0"/>
              <a:t> </a:t>
            </a:r>
            <a:r>
              <a:rPr lang="en-GB" dirty="0" err="1" smtClean="0"/>
              <a:t>granulomatosis</a:t>
            </a:r>
            <a:r>
              <a:rPr lang="en-GB" dirty="0" smtClean="0"/>
              <a:t>, PAN)</a:t>
            </a:r>
          </a:p>
          <a:p>
            <a:r>
              <a:rPr lang="en-GB" dirty="0" smtClean="0"/>
              <a:t>Rare in childhood serum C3 normal </a:t>
            </a:r>
          </a:p>
          <a:p>
            <a:r>
              <a:rPr lang="en-GB" dirty="0" smtClean="0"/>
              <a:t>Commonly progress to CRF if they survive pulmonary bleeding. </a:t>
            </a:r>
          </a:p>
          <a:p>
            <a:r>
              <a:rPr lang="en-GB" dirty="0" err="1" smtClean="0"/>
              <a:t>Methylprednisolone</a:t>
            </a:r>
            <a:r>
              <a:rPr lang="en-GB" dirty="0" smtClean="0"/>
              <a:t>, </a:t>
            </a:r>
            <a:r>
              <a:rPr lang="en-GB" dirty="0" err="1" smtClean="0"/>
              <a:t>cyclophosphamide</a:t>
            </a:r>
            <a:r>
              <a:rPr lang="en-GB" dirty="0" smtClean="0"/>
              <a:t> and </a:t>
            </a:r>
            <a:r>
              <a:rPr lang="en-GB" dirty="0" err="1" smtClean="0"/>
              <a:t>plasmapharesis</a:t>
            </a:r>
            <a:r>
              <a:rPr lang="en-GB" smtClean="0"/>
              <a:t> useful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2 major mechanisms of immunologic injury are: </a:t>
            </a:r>
          </a:p>
          <a:p>
            <a:r>
              <a:rPr lang="en-GB" dirty="0" smtClean="0"/>
              <a:t>1- Deposition of circulating Ag/</a:t>
            </a:r>
            <a:r>
              <a:rPr lang="en-GB" dirty="0" err="1" smtClean="0"/>
              <a:t>Ab</a:t>
            </a:r>
            <a:r>
              <a:rPr lang="en-GB" dirty="0" smtClean="0"/>
              <a:t> complexes on the </a:t>
            </a:r>
            <a:r>
              <a:rPr lang="en-GB" dirty="0" err="1" smtClean="0"/>
              <a:t>glomerulus</a:t>
            </a:r>
            <a:endParaRPr lang="en-GB" dirty="0" smtClean="0"/>
          </a:p>
          <a:p>
            <a:r>
              <a:rPr lang="en-GB" dirty="0" smtClean="0"/>
              <a:t>2- interaction of antibody with local antigen in situ ( this may be a normal component of the </a:t>
            </a:r>
            <a:r>
              <a:rPr lang="en-GB" dirty="0" err="1" smtClean="0"/>
              <a:t>glomerulus</a:t>
            </a:r>
            <a:r>
              <a:rPr lang="en-GB" dirty="0" smtClean="0"/>
              <a:t> or a deposited antigen) </a:t>
            </a:r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Acute post-streptococcal </a:t>
            </a:r>
            <a:r>
              <a:rPr lang="en-GB" dirty="0" err="1" smtClean="0"/>
              <a:t>glomerulonephritis</a:t>
            </a:r>
            <a:r>
              <a:rPr lang="en-GB" dirty="0" smtClean="0"/>
              <a:t> (PSGN)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This is one of the commonest cause of gross </a:t>
            </a:r>
            <a:r>
              <a:rPr lang="en-GB" dirty="0" err="1" smtClean="0"/>
              <a:t>haematuria</a:t>
            </a:r>
            <a:r>
              <a:rPr lang="en-GB" dirty="0" smtClean="0"/>
              <a:t> in children</a:t>
            </a:r>
          </a:p>
          <a:p>
            <a:r>
              <a:rPr lang="en-GB" dirty="0" smtClean="0"/>
              <a:t>It follows infection with </a:t>
            </a:r>
            <a:r>
              <a:rPr lang="en-GB" dirty="0" err="1" smtClean="0"/>
              <a:t>nephritogenic</a:t>
            </a:r>
            <a:r>
              <a:rPr lang="en-GB" dirty="0" smtClean="0"/>
              <a:t> strains of group A </a:t>
            </a:r>
            <a:r>
              <a:rPr lang="el-GR" dirty="0" smtClean="0"/>
              <a:t>β</a:t>
            </a:r>
            <a:r>
              <a:rPr lang="en-GB" dirty="0" smtClean="0"/>
              <a:t>-</a:t>
            </a:r>
            <a:r>
              <a:rPr lang="en-GB" dirty="0" err="1" smtClean="0"/>
              <a:t>hemolytic</a:t>
            </a:r>
            <a:r>
              <a:rPr lang="en-GB" dirty="0" smtClean="0"/>
              <a:t> streptococci.</a:t>
            </a:r>
          </a:p>
          <a:p>
            <a:r>
              <a:rPr lang="en-GB" dirty="0" smtClean="0"/>
              <a:t> Usually throat (</a:t>
            </a:r>
            <a:r>
              <a:rPr lang="en-GB" dirty="0" err="1" smtClean="0"/>
              <a:t>pharyngitis</a:t>
            </a:r>
            <a:r>
              <a:rPr lang="en-GB" dirty="0" smtClean="0"/>
              <a:t>) or skin infections </a:t>
            </a:r>
          </a:p>
          <a:p>
            <a:r>
              <a:rPr lang="en-GB" dirty="0" smtClean="0"/>
              <a:t>It is sporadic although certain strains are associated with epidemics</a:t>
            </a:r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Pathology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Kidneys are enlarged with </a:t>
            </a:r>
            <a:r>
              <a:rPr lang="en-GB" dirty="0" smtClean="0"/>
              <a:t>mesangial</a:t>
            </a:r>
            <a:r>
              <a:rPr lang="en-GB" dirty="0" smtClean="0"/>
              <a:t> cell </a:t>
            </a:r>
            <a:r>
              <a:rPr lang="en-GB" dirty="0" smtClean="0"/>
              <a:t>proliferation </a:t>
            </a:r>
            <a:r>
              <a:rPr lang="en-GB" dirty="0" smtClean="0"/>
              <a:t>and increase in </a:t>
            </a:r>
            <a:r>
              <a:rPr lang="en-GB" dirty="0" smtClean="0"/>
              <a:t>mesangial</a:t>
            </a:r>
            <a:r>
              <a:rPr lang="en-GB" dirty="0" smtClean="0"/>
              <a:t> matrix</a:t>
            </a:r>
          </a:p>
          <a:p>
            <a:r>
              <a:rPr lang="en-GB" dirty="0" smtClean="0"/>
              <a:t>Polymorphonuclear</a:t>
            </a:r>
            <a:r>
              <a:rPr lang="en-GB" dirty="0" smtClean="0"/>
              <a:t> cells invade the </a:t>
            </a:r>
            <a:r>
              <a:rPr lang="en-GB" dirty="0" smtClean="0"/>
              <a:t>glomerulus</a:t>
            </a:r>
            <a:r>
              <a:rPr lang="en-GB" dirty="0" smtClean="0"/>
              <a:t> in early phase and in severe disease there is interstitial inflammation with crescent formation. These inflammatory changes are non-specific</a:t>
            </a:r>
          </a:p>
          <a:p>
            <a:r>
              <a:rPr lang="en-GB" dirty="0" smtClean="0"/>
              <a:t>Electron microscopy show electron dense “</a:t>
            </a:r>
            <a:r>
              <a:rPr lang="en-GB" dirty="0" smtClean="0"/>
              <a:t>humps”deposited</a:t>
            </a:r>
            <a:r>
              <a:rPr lang="en-GB" dirty="0" smtClean="0"/>
              <a:t> on epithelial side of the GBM</a:t>
            </a:r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Pathogenesis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Histological </a:t>
            </a:r>
            <a:r>
              <a:rPr lang="en-GB" dirty="0" smtClean="0"/>
              <a:t>studies and depressed serum complement(C3) levels suggest immune complex mediated GN</a:t>
            </a:r>
          </a:p>
          <a:p>
            <a:r>
              <a:rPr lang="en-GB" dirty="0" smtClean="0"/>
              <a:t>The exact mechanisms that induce complex formation in PSGN not clearly understood.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Commonest in children 5-12 yrs and uncommon before age 3yrs</a:t>
            </a:r>
          </a:p>
          <a:p>
            <a:r>
              <a:rPr lang="en-GB" dirty="0" smtClean="0"/>
              <a:t>Typically presents1-2 wks post throat and 3-6 wk post skin infection</a:t>
            </a:r>
          </a:p>
          <a:p>
            <a:r>
              <a:rPr lang="en-GB" dirty="0" smtClean="0"/>
              <a:t>Severity is variable from asymptomatic </a:t>
            </a:r>
            <a:r>
              <a:rPr lang="en-GB" dirty="0" smtClean="0"/>
              <a:t>micro-</a:t>
            </a:r>
            <a:r>
              <a:rPr lang="en-GB" dirty="0" smtClean="0"/>
              <a:t>hematuria</a:t>
            </a:r>
            <a:r>
              <a:rPr lang="en-GB" dirty="0" smtClean="0"/>
              <a:t> </a:t>
            </a:r>
            <a:r>
              <a:rPr lang="en-GB" dirty="0" smtClean="0"/>
              <a:t>to AKI</a:t>
            </a:r>
          </a:p>
          <a:p>
            <a:r>
              <a:rPr lang="en-GB" dirty="0" smtClean="0"/>
              <a:t>Pts develop </a:t>
            </a:r>
            <a:r>
              <a:rPr lang="en-GB" dirty="0" smtClean="0"/>
              <a:t>oedema, </a:t>
            </a:r>
            <a:r>
              <a:rPr lang="en-GB" dirty="0" smtClean="0"/>
              <a:t>hypertension and </a:t>
            </a:r>
            <a:r>
              <a:rPr lang="en-GB" dirty="0" smtClean="0"/>
              <a:t>oliguria</a:t>
            </a:r>
            <a:endParaRPr lang="en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Clinicals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Encephalopathy and CCF may develop due to hypertension or fluid retention</a:t>
            </a:r>
          </a:p>
          <a:p>
            <a:r>
              <a:rPr lang="en-GB" dirty="0" smtClean="0"/>
              <a:t>Non-specifics: malaise, lethargy, abdominal pain, </a:t>
            </a:r>
            <a:r>
              <a:rPr lang="en-GB" dirty="0" smtClean="0"/>
              <a:t>fevers with </a:t>
            </a:r>
            <a:r>
              <a:rPr lang="en-GB" dirty="0" smtClean="0"/>
              <a:t>occasional acute sub-</a:t>
            </a:r>
            <a:r>
              <a:rPr lang="en-GB" dirty="0" smtClean="0"/>
              <a:t>glottic</a:t>
            </a:r>
            <a:r>
              <a:rPr lang="en-GB" dirty="0" smtClean="0"/>
              <a:t> </a:t>
            </a:r>
            <a:r>
              <a:rPr lang="en-GB" dirty="0" smtClean="0"/>
              <a:t>oedema </a:t>
            </a:r>
            <a:r>
              <a:rPr lang="en-GB" dirty="0" smtClean="0"/>
              <a:t>with respiratory distress</a:t>
            </a:r>
          </a:p>
          <a:p>
            <a:r>
              <a:rPr lang="en-GB" dirty="0" smtClean="0"/>
              <a:t>Nephrotic</a:t>
            </a:r>
            <a:r>
              <a:rPr lang="en-GB" dirty="0" smtClean="0"/>
              <a:t> syndrome co-exists in 10-20% of cases</a:t>
            </a:r>
          </a:p>
          <a:p>
            <a:r>
              <a:rPr lang="en-GB" dirty="0" smtClean="0"/>
              <a:t>Acute phase  </a:t>
            </a:r>
            <a:r>
              <a:rPr lang="en-GB" dirty="0" smtClean="0"/>
              <a:t>resolves </a:t>
            </a:r>
            <a:r>
              <a:rPr lang="en-GB" dirty="0" smtClean="0"/>
              <a:t>in 6-8 weeks but microscopic </a:t>
            </a:r>
            <a:r>
              <a:rPr lang="en-GB" dirty="0" smtClean="0"/>
              <a:t>hematuria</a:t>
            </a:r>
            <a:r>
              <a:rPr lang="en-GB" dirty="0" smtClean="0"/>
              <a:t> may persist for 1-2 yrs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Diagnosis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Urinalysis: RBCs, RBC casts, </a:t>
            </a:r>
            <a:r>
              <a:rPr lang="en-GB" dirty="0" smtClean="0"/>
              <a:t>proteinuria</a:t>
            </a:r>
            <a:r>
              <a:rPr lang="en-GB" dirty="0" smtClean="0"/>
              <a:t> and leukocytes</a:t>
            </a:r>
          </a:p>
          <a:p>
            <a:r>
              <a:rPr lang="en-GB" dirty="0" smtClean="0"/>
              <a:t>Normochromic</a:t>
            </a:r>
            <a:r>
              <a:rPr lang="en-GB" dirty="0" smtClean="0"/>
              <a:t> </a:t>
            </a:r>
            <a:r>
              <a:rPr lang="en-GB" dirty="0" smtClean="0"/>
              <a:t>anaemia, </a:t>
            </a:r>
            <a:r>
              <a:rPr lang="en-GB" dirty="0" smtClean="0"/>
              <a:t>low grade </a:t>
            </a:r>
            <a:r>
              <a:rPr lang="en-GB" dirty="0" smtClean="0"/>
              <a:t>haemolysis</a:t>
            </a:r>
            <a:endParaRPr lang="en-GB" dirty="0" smtClean="0"/>
          </a:p>
          <a:p>
            <a:r>
              <a:rPr lang="en-GB" dirty="0" smtClean="0"/>
              <a:t>Reduced serum C3 levels</a:t>
            </a:r>
          </a:p>
          <a:p>
            <a:r>
              <a:rPr lang="en-GB" dirty="0" smtClean="0"/>
              <a:t>Confirm with evidence of streptococcal infection</a:t>
            </a:r>
          </a:p>
          <a:p>
            <a:r>
              <a:rPr lang="en-GB" dirty="0" smtClean="0"/>
              <a:t>Throat culture may support diagnosis ( but may simply denote a carrier state)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1230</Words>
  <Application>Microsoft Office PowerPoint</Application>
  <PresentationFormat>On-screen Show (4:3)</PresentationFormat>
  <Paragraphs>119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Acute glomerulonephritis</vt:lpstr>
      <vt:lpstr>Introduction </vt:lpstr>
      <vt:lpstr>Introduction </vt:lpstr>
      <vt:lpstr>Acute post-streptococcal glomerulonephritis (PSGN) </vt:lpstr>
      <vt:lpstr>Pathology </vt:lpstr>
      <vt:lpstr>Pathogenesis </vt:lpstr>
      <vt:lpstr>Clinicals </vt:lpstr>
      <vt:lpstr>Clinicals </vt:lpstr>
      <vt:lpstr>Diagnosis </vt:lpstr>
      <vt:lpstr>Diagnosis </vt:lpstr>
      <vt:lpstr>Diagnosis </vt:lpstr>
      <vt:lpstr>Diagnosis </vt:lpstr>
      <vt:lpstr>Complications </vt:lpstr>
      <vt:lpstr>Prevention </vt:lpstr>
      <vt:lpstr>Treatment </vt:lpstr>
      <vt:lpstr>Rapidly progressive (crescentic) glomerulonephritis - RPGN</vt:lpstr>
      <vt:lpstr>Pathology and pathogenesis </vt:lpstr>
      <vt:lpstr>clinicals</vt:lpstr>
      <vt:lpstr>Treatment </vt:lpstr>
      <vt:lpstr>Other glomerulonephritides </vt:lpstr>
      <vt:lpstr>Slide 21</vt:lpstr>
      <vt:lpstr>Membranous GN</vt:lpstr>
      <vt:lpstr>Membranous GN cont</vt:lpstr>
      <vt:lpstr>Membranoproliferative (mesangiocapillary) GN</vt:lpstr>
      <vt:lpstr>Henoch schonlein purpura nephritis</vt:lpstr>
      <vt:lpstr>HSP</vt:lpstr>
      <vt:lpstr>Goodpasture disease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Acute glomerulonephritis</dc:title>
  <dc:creator>Gladys Mbai</dc:creator>
  <cp:lastModifiedBy>Gladys Mbai</cp:lastModifiedBy>
  <cp:revision>29</cp:revision>
  <dcterms:created xsi:type="dcterms:W3CDTF">2016-09-11T17:40:08Z</dcterms:created>
  <dcterms:modified xsi:type="dcterms:W3CDTF">2021-04-20T19:09:25Z</dcterms:modified>
</cp:coreProperties>
</file>