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74" r:id="rId10"/>
    <p:sldId id="275" r:id="rId11"/>
    <p:sldId id="276" r:id="rId12"/>
    <p:sldId id="277" r:id="rId13"/>
    <p:sldId id="272" r:id="rId14"/>
    <p:sldId id="273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290" r:id="rId27"/>
    <p:sldId id="287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3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E84B-8E32-4CD9-92A0-F2AA34E61B2E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FC3B-5A9F-4568-8C5C-C138345AB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Acute kidney injury/ acute renal failure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most common cause of intrinsic ARF in the United States </a:t>
            </a:r>
          </a:p>
          <a:p>
            <a:r>
              <a:rPr lang="en-GB" dirty="0" smtClean="0"/>
              <a:t>The cardinal features of HUS include</a:t>
            </a:r>
          </a:p>
          <a:p>
            <a:r>
              <a:rPr lang="en-GB" dirty="0" smtClean="0"/>
              <a:t> ARF,</a:t>
            </a:r>
          </a:p>
          <a:p>
            <a:r>
              <a:rPr lang="en-GB" dirty="0" err="1" smtClean="0"/>
              <a:t>microangiopathic</a:t>
            </a:r>
            <a:r>
              <a:rPr lang="en-GB" dirty="0" smtClean="0"/>
              <a:t> </a:t>
            </a:r>
            <a:r>
              <a:rPr lang="en-GB" dirty="0" err="1" smtClean="0"/>
              <a:t>hemolytic</a:t>
            </a:r>
            <a:r>
              <a:rPr lang="en-GB" dirty="0" smtClean="0"/>
              <a:t> </a:t>
            </a:r>
            <a:r>
              <a:rPr lang="en-GB" dirty="0" err="1" smtClean="0"/>
              <a:t>anemia</a:t>
            </a:r>
            <a:r>
              <a:rPr lang="en-GB" dirty="0" smtClean="0"/>
              <a:t>,</a:t>
            </a:r>
          </a:p>
          <a:p>
            <a:r>
              <a:rPr lang="en-GB" dirty="0" smtClean="0"/>
              <a:t>thrombocytopenia.</a:t>
            </a:r>
          </a:p>
          <a:p>
            <a:r>
              <a:rPr lang="en-GB" dirty="0" smtClean="0"/>
              <a:t>most common cause in underdeveloped countries is </a:t>
            </a:r>
            <a:r>
              <a:rPr lang="en-GB" i="1" dirty="0" err="1" smtClean="0"/>
              <a:t>Shigella</a:t>
            </a:r>
            <a:r>
              <a:rPr lang="en-GB" dirty="0" smtClean="0"/>
              <a:t> toxin–induced endothelial cell damage. In developed countries, HUS is most commonly associated with </a:t>
            </a:r>
            <a:r>
              <a:rPr lang="en-GB" i="1" dirty="0" smtClean="0"/>
              <a:t>Escherichia coli</a:t>
            </a:r>
            <a:r>
              <a:rPr lang="en-GB" dirty="0" smtClean="0"/>
              <a:t> (OI57:H7</a:t>
            </a:r>
            <a:r>
              <a:rPr lang="en-GB" b="1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Acute tubular necrosis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exposed to </a:t>
            </a:r>
            <a:r>
              <a:rPr lang="en-GB" dirty="0" err="1" smtClean="0"/>
              <a:t>nephrotoxic</a:t>
            </a:r>
            <a:r>
              <a:rPr lang="en-GB" dirty="0" smtClean="0"/>
              <a:t> and/or ischemic insults</a:t>
            </a:r>
          </a:p>
          <a:p>
            <a:pPr lvl="1"/>
            <a:r>
              <a:rPr lang="en-US" dirty="0" smtClean="0"/>
              <a:t>tubular cell necrosis</a:t>
            </a:r>
          </a:p>
          <a:p>
            <a:r>
              <a:rPr lang="en-GB" dirty="0" smtClean="0"/>
              <a:t>mechanisms of injury include alterations</a:t>
            </a:r>
          </a:p>
          <a:p>
            <a:pPr lvl="1"/>
            <a:r>
              <a:rPr lang="en-GB" dirty="0" err="1" smtClean="0"/>
              <a:t>intrarenal</a:t>
            </a:r>
            <a:r>
              <a:rPr lang="en-GB" dirty="0" smtClean="0"/>
              <a:t> </a:t>
            </a:r>
            <a:r>
              <a:rPr lang="en-GB" dirty="0" err="1" smtClean="0"/>
              <a:t>hemodynamics</a:t>
            </a:r>
            <a:r>
              <a:rPr lang="en-GB" dirty="0" smtClean="0"/>
              <a:t>,</a:t>
            </a:r>
          </a:p>
          <a:p>
            <a:pPr lvl="1"/>
            <a:r>
              <a:rPr lang="en-GB" dirty="0" smtClean="0"/>
              <a:t>tubular obstruction, and </a:t>
            </a:r>
          </a:p>
          <a:p>
            <a:pPr lvl="1"/>
            <a:r>
              <a:rPr lang="en-GB" dirty="0" smtClean="0"/>
              <a:t>passive </a:t>
            </a:r>
            <a:r>
              <a:rPr lang="en-GB" dirty="0" err="1" smtClean="0"/>
              <a:t>backleak</a:t>
            </a:r>
            <a:r>
              <a:rPr lang="en-GB" dirty="0" smtClean="0"/>
              <a:t> of the </a:t>
            </a:r>
            <a:r>
              <a:rPr lang="en-GB" dirty="0" err="1" smtClean="0"/>
              <a:t>glomerular</a:t>
            </a:r>
            <a:r>
              <a:rPr lang="en-GB" dirty="0" smtClean="0"/>
              <a:t> filtrate across injured tubular cells into the </a:t>
            </a:r>
            <a:r>
              <a:rPr lang="en-GB" dirty="0" err="1" smtClean="0"/>
              <a:t>peritubular</a:t>
            </a:r>
            <a:r>
              <a:rPr lang="en-GB" dirty="0" smtClean="0"/>
              <a:t> capillaries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examples of intrinsic 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Tumor</a:t>
            </a:r>
            <a:r>
              <a:rPr lang="en-GB" dirty="0" smtClean="0"/>
              <a:t> </a:t>
            </a:r>
            <a:r>
              <a:rPr lang="en-GB" dirty="0" err="1" smtClean="0"/>
              <a:t>lysis</a:t>
            </a:r>
            <a:r>
              <a:rPr lang="en-GB" dirty="0" smtClean="0"/>
              <a:t> syndrome</a:t>
            </a:r>
          </a:p>
          <a:p>
            <a:pPr lvl="1"/>
            <a:r>
              <a:rPr lang="en-GB" dirty="0" smtClean="0"/>
              <a:t>related to spontaneous or chemotherapy-induced cell </a:t>
            </a:r>
            <a:r>
              <a:rPr lang="en-GB" dirty="0" err="1" smtClean="0"/>
              <a:t>lysis</a:t>
            </a:r>
            <a:r>
              <a:rPr lang="en-GB" dirty="0" smtClean="0"/>
              <a:t> in patients with </a:t>
            </a:r>
            <a:r>
              <a:rPr lang="en-GB" dirty="0" err="1" smtClean="0"/>
              <a:t>lymphoproliferative</a:t>
            </a:r>
            <a:r>
              <a:rPr lang="en-GB" dirty="0" smtClean="0"/>
              <a:t> malignancies	</a:t>
            </a:r>
          </a:p>
          <a:p>
            <a:pPr lvl="1"/>
            <a:r>
              <a:rPr lang="en-GB" dirty="0" smtClean="0"/>
              <a:t>obstruction of the tubules by uric acid crystals</a:t>
            </a:r>
          </a:p>
          <a:p>
            <a:r>
              <a:rPr lang="en-GB" dirty="0" smtClean="0"/>
              <a:t>Acute interstitial nephritis</a:t>
            </a:r>
          </a:p>
          <a:p>
            <a:pPr lvl="1"/>
            <a:r>
              <a:rPr lang="en-GB" dirty="0" smtClean="0"/>
              <a:t> is an increasingly common cause of ARF and is usually a result of a hypersensitivity reaction to a therapeutic agent or various infectious agents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of 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Detailed </a:t>
            </a:r>
            <a:r>
              <a:rPr lang="en-GB" dirty="0" err="1" smtClean="0"/>
              <a:t>hx</a:t>
            </a:r>
            <a:r>
              <a:rPr lang="en-GB" dirty="0" smtClean="0"/>
              <a:t> and physical exam is important and can guide in identifying the cause</a:t>
            </a:r>
          </a:p>
          <a:p>
            <a:r>
              <a:rPr lang="en-GB" dirty="0" smtClean="0"/>
              <a:t>Quantifying urine output</a:t>
            </a:r>
          </a:p>
          <a:p>
            <a:pPr lvl="1"/>
            <a:r>
              <a:rPr lang="en-GB" dirty="0" err="1" smtClean="0"/>
              <a:t>Oliguric</a:t>
            </a:r>
            <a:r>
              <a:rPr lang="en-GB" dirty="0" smtClean="0"/>
              <a:t>- urine 1mL/kg/h</a:t>
            </a:r>
          </a:p>
          <a:p>
            <a:pPr lvl="1"/>
            <a:r>
              <a:rPr lang="en-GB" dirty="0" err="1" smtClean="0"/>
              <a:t>Nonoliguric</a:t>
            </a:r>
            <a:endParaRPr lang="en-GB" dirty="0" smtClean="0"/>
          </a:p>
          <a:p>
            <a:r>
              <a:rPr lang="en-GB" dirty="0"/>
              <a:t>increase in </a:t>
            </a:r>
            <a:r>
              <a:rPr lang="en-GB" dirty="0" err="1"/>
              <a:t>creatinine</a:t>
            </a:r>
            <a:r>
              <a:rPr lang="en-GB" dirty="0"/>
              <a:t> typically occurs up to 48 </a:t>
            </a:r>
            <a:r>
              <a:rPr lang="en-GB" dirty="0" smtClean="0"/>
              <a:t>hours after </a:t>
            </a:r>
            <a:r>
              <a:rPr lang="en-GB" dirty="0"/>
              <a:t>renal injury and may reflect events that occurred 2 </a:t>
            </a:r>
            <a:r>
              <a:rPr lang="en-GB" dirty="0" smtClean="0"/>
              <a:t>to </a:t>
            </a:r>
            <a:r>
              <a:rPr lang="en-US" dirty="0" smtClean="0"/>
              <a:t>3 </a:t>
            </a:r>
            <a:r>
              <a:rPr lang="en-US" dirty="0"/>
              <a:t>days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evaluation for AKI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 </a:t>
            </a:r>
            <a:r>
              <a:rPr lang="en-GB" dirty="0"/>
              <a:t>basic </a:t>
            </a:r>
            <a:r>
              <a:rPr lang="en-GB" dirty="0" smtClean="0"/>
              <a:t>electrolyte panel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 smtClean="0"/>
              <a:t>Elevated BUN, </a:t>
            </a:r>
            <a:r>
              <a:rPr lang="en-GB" dirty="0" err="1" smtClean="0"/>
              <a:t>creatinine</a:t>
            </a:r>
            <a:r>
              <a:rPr lang="en-GB" dirty="0" smtClean="0"/>
              <a:t>, uric acid, potassium, and</a:t>
            </a:r>
          </a:p>
          <a:p>
            <a:r>
              <a:rPr lang="en-GB" dirty="0" smtClean="0"/>
              <a:t>urinalysis,</a:t>
            </a:r>
          </a:p>
          <a:p>
            <a:pPr lvl="1"/>
            <a:r>
              <a:rPr lang="en-GB" dirty="0" err="1" smtClean="0"/>
              <a:t>hematuria</a:t>
            </a:r>
            <a:r>
              <a:rPr lang="en-GB" dirty="0" smtClean="0"/>
              <a:t>, </a:t>
            </a:r>
            <a:r>
              <a:rPr lang="en-GB" dirty="0" err="1" smtClean="0"/>
              <a:t>proteinuria</a:t>
            </a:r>
            <a:r>
              <a:rPr lang="en-GB" dirty="0" smtClean="0"/>
              <a:t>, and red blood cell or granular urinary casts suggests intrinsic ARF, in particular </a:t>
            </a:r>
            <a:r>
              <a:rPr lang="en-GB" dirty="0" err="1" smtClean="0"/>
              <a:t>glomerular</a:t>
            </a:r>
            <a:r>
              <a:rPr lang="en-GB" dirty="0" smtClean="0"/>
              <a:t> disease</a:t>
            </a:r>
          </a:p>
          <a:p>
            <a:pPr lvl="1"/>
            <a:r>
              <a:rPr lang="en-GB" dirty="0" smtClean="0"/>
              <a:t>WBC and WBC casts, with low-grade </a:t>
            </a:r>
            <a:r>
              <a:rPr lang="en-GB" dirty="0" err="1" smtClean="0"/>
              <a:t>hematuria</a:t>
            </a:r>
            <a:r>
              <a:rPr lang="en-GB" dirty="0" smtClean="0"/>
              <a:t> and </a:t>
            </a:r>
            <a:r>
              <a:rPr lang="en-GB" dirty="0" err="1" smtClean="0"/>
              <a:t>proteinuria</a:t>
            </a:r>
            <a:r>
              <a:rPr lang="en-GB" dirty="0" smtClean="0"/>
              <a:t>, suggests </a:t>
            </a:r>
            <a:r>
              <a:rPr lang="en-GB" dirty="0" err="1" smtClean="0"/>
              <a:t>tubulointerstitial</a:t>
            </a:r>
            <a:r>
              <a:rPr lang="en-GB" dirty="0" smtClean="0"/>
              <a:t> disease</a:t>
            </a:r>
            <a:endParaRPr lang="en-GB" dirty="0"/>
          </a:p>
          <a:p>
            <a:r>
              <a:rPr lang="en-GB" dirty="0"/>
              <a:t>urine </a:t>
            </a:r>
            <a:r>
              <a:rPr lang="en-GB" dirty="0" smtClean="0"/>
              <a:t>sodium, urea, </a:t>
            </a:r>
            <a:r>
              <a:rPr lang="en-GB" dirty="0" err="1" smtClean="0"/>
              <a:t>creatine</a:t>
            </a:r>
            <a:r>
              <a:rPr lang="en-GB" dirty="0" smtClean="0"/>
              <a:t>,</a:t>
            </a:r>
          </a:p>
          <a:p>
            <a:r>
              <a:rPr lang="en-GB" dirty="0" smtClean="0"/>
              <a:t>renal ultrasound </a:t>
            </a:r>
            <a:r>
              <a:rPr lang="en-US" dirty="0" smtClean="0"/>
              <a:t>study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717" y="1643050"/>
            <a:ext cx="9186395" cy="4429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CXR</a:t>
            </a:r>
          </a:p>
          <a:p>
            <a:pPr lvl="1"/>
            <a:r>
              <a:rPr lang="en-GB" dirty="0" err="1" smtClean="0"/>
              <a:t>cardiomegaly</a:t>
            </a:r>
            <a:r>
              <a:rPr lang="en-GB" dirty="0" smtClean="0"/>
              <a:t> and pulmonary congestion (fluid overload). </a:t>
            </a:r>
          </a:p>
          <a:p>
            <a:r>
              <a:rPr lang="en-GB" dirty="0" smtClean="0"/>
              <a:t>Renal </a:t>
            </a:r>
            <a:r>
              <a:rPr lang="en-GB" dirty="0" err="1" smtClean="0"/>
              <a:t>ultrasonography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may reveal </a:t>
            </a:r>
            <a:r>
              <a:rPr lang="en-GB" dirty="0" err="1" smtClean="0"/>
              <a:t>hydronephrosis</a:t>
            </a:r>
            <a:r>
              <a:rPr lang="en-GB" dirty="0" smtClean="0"/>
              <a:t> and/or </a:t>
            </a:r>
            <a:r>
              <a:rPr lang="en-GB" dirty="0" err="1" smtClean="0"/>
              <a:t>hydroureter</a:t>
            </a:r>
            <a:r>
              <a:rPr lang="en-GB" dirty="0" smtClean="0"/>
              <a:t>, which are suggestive of urinary tract obstruction</a:t>
            </a:r>
          </a:p>
          <a:p>
            <a:r>
              <a:rPr lang="en-GB" dirty="0" smtClean="0"/>
              <a:t>Renal biopsy </a:t>
            </a:r>
          </a:p>
          <a:p>
            <a:pPr lvl="1"/>
            <a:r>
              <a:rPr lang="en-GB" dirty="0" smtClean="0"/>
              <a:t>may ultimately be required to determine the precise cause of ARF in patients who do not have clearly defined </a:t>
            </a:r>
            <a:r>
              <a:rPr lang="en-GB" dirty="0" err="1" smtClean="0"/>
              <a:t>prerenal</a:t>
            </a:r>
            <a:r>
              <a:rPr lang="en-GB" dirty="0" smtClean="0"/>
              <a:t> or </a:t>
            </a:r>
            <a:r>
              <a:rPr lang="en-GB" dirty="0" err="1" smtClean="0"/>
              <a:t>postrenal</a:t>
            </a:r>
            <a:r>
              <a:rPr lang="en-GB" dirty="0" smtClean="0"/>
              <a:t> ARF.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Management- medical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Bladder catheterisation</a:t>
            </a:r>
          </a:p>
          <a:p>
            <a:pPr lvl="1"/>
            <a:r>
              <a:rPr lang="en-GB" dirty="0" smtClean="0"/>
              <a:t>Relieve obstruction</a:t>
            </a:r>
          </a:p>
          <a:p>
            <a:pPr lvl="1"/>
            <a:r>
              <a:rPr lang="en-GB" dirty="0" smtClean="0"/>
              <a:t>Monitor  urine out-put</a:t>
            </a:r>
          </a:p>
          <a:p>
            <a:r>
              <a:rPr lang="en-GB" dirty="0" smtClean="0"/>
              <a:t>Volume status</a:t>
            </a:r>
          </a:p>
          <a:p>
            <a:pPr lvl="1"/>
            <a:r>
              <a:rPr lang="en-GB" dirty="0" smtClean="0"/>
              <a:t>Rule out volume overload or cardiac failure, and if no evidence;</a:t>
            </a:r>
          </a:p>
          <a:p>
            <a:pPr lvl="1"/>
            <a:r>
              <a:rPr lang="en-GB" dirty="0" smtClean="0"/>
              <a:t>intravascular </a:t>
            </a:r>
            <a:r>
              <a:rPr lang="en-GB" dirty="0" err="1" smtClean="0"/>
              <a:t>vol</a:t>
            </a:r>
            <a:r>
              <a:rPr lang="en-GB" dirty="0" smtClean="0"/>
              <a:t> should be expanded by IV isotonic saline, 20 </a:t>
            </a:r>
            <a:r>
              <a:rPr lang="en-GB" dirty="0" err="1" smtClean="0"/>
              <a:t>mL</a:t>
            </a:r>
            <a:r>
              <a:rPr lang="en-GB" dirty="0" smtClean="0"/>
              <a:t>/kg over 30 min</a:t>
            </a:r>
          </a:p>
          <a:p>
            <a:pPr lvl="1"/>
            <a:r>
              <a:rPr lang="en-GB" dirty="0" smtClean="0"/>
              <a:t>Severe </a:t>
            </a:r>
            <a:r>
              <a:rPr lang="en-GB" dirty="0" err="1" smtClean="0"/>
              <a:t>hypovolemia</a:t>
            </a:r>
            <a:r>
              <a:rPr lang="en-GB" dirty="0" smtClean="0"/>
              <a:t> may require additional </a:t>
            </a:r>
            <a:r>
              <a:rPr lang="en-GB" dirty="0" err="1" smtClean="0"/>
              <a:t>boluse</a:t>
            </a:r>
            <a:endParaRPr lang="en-GB" dirty="0" smtClean="0"/>
          </a:p>
          <a:p>
            <a:pPr lvl="1"/>
            <a:r>
              <a:rPr lang="en-GB" dirty="0" smtClean="0"/>
              <a:t>After resuscitation, </a:t>
            </a:r>
            <a:r>
              <a:rPr lang="en-GB" dirty="0" err="1" smtClean="0"/>
              <a:t>hypovolemic</a:t>
            </a:r>
            <a:r>
              <a:rPr lang="en-GB" dirty="0" smtClean="0"/>
              <a:t> patient void within 2hr- if not think of intrinsic or post renal causes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Diuretic therapy </a:t>
            </a:r>
          </a:p>
          <a:p>
            <a:pPr lvl="1"/>
            <a:r>
              <a:rPr lang="en-GB" dirty="0" smtClean="0"/>
              <a:t>considered only after the adequacy of the circulating blood volume has been established. </a:t>
            </a:r>
          </a:p>
          <a:p>
            <a:pPr lvl="1"/>
            <a:r>
              <a:rPr lang="en-GB" dirty="0" err="1" smtClean="0"/>
              <a:t>furosemide</a:t>
            </a:r>
            <a:r>
              <a:rPr lang="en-GB" dirty="0" smtClean="0"/>
              <a:t> (2–4 mg/kg) may be administered as a single IV dose. </a:t>
            </a:r>
          </a:p>
          <a:p>
            <a:pPr lvl="1"/>
            <a:r>
              <a:rPr lang="en-GB" dirty="0" smtClean="0"/>
              <a:t>If urine output is not improved, then a continuous diuretic infusion may be considered. </a:t>
            </a:r>
          </a:p>
          <a:p>
            <a:pPr lvl="1"/>
            <a:r>
              <a:rPr lang="en-GB" dirty="0" smtClean="0"/>
              <a:t>To increase renal cortical blood flow,  may administer dopamine (2–3 </a:t>
            </a:r>
            <a:r>
              <a:rPr lang="en-GB" dirty="0" err="1" smtClean="0"/>
              <a:t>μg</a:t>
            </a:r>
            <a:r>
              <a:rPr lang="en-GB" dirty="0" smtClean="0"/>
              <a:t>/kg/min) in conjunction with diuretic therapy, </a:t>
            </a:r>
          </a:p>
          <a:p>
            <a:pPr lvl="1"/>
            <a:r>
              <a:rPr lang="en-GB" dirty="0" smtClean="0"/>
              <a:t>no response to a diuretic challenge,- diuretics should be discontinued and fluid restriction becomes essential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relatively normal intravascular volume should initially be limited to 400 </a:t>
            </a:r>
            <a:r>
              <a:rPr lang="en-GB" dirty="0" err="1" smtClean="0"/>
              <a:t>mL</a:t>
            </a:r>
            <a:r>
              <a:rPr lang="en-GB" dirty="0" smtClean="0"/>
              <a:t>/m</a:t>
            </a:r>
            <a:r>
              <a:rPr lang="en-GB" baseline="30000" dirty="0" smtClean="0"/>
              <a:t>2</a:t>
            </a:r>
            <a:r>
              <a:rPr lang="en-GB" dirty="0" smtClean="0"/>
              <a:t>/24 hr (insensible losses) plus an amount of fluid equal to the urine output for that day</a:t>
            </a:r>
          </a:p>
          <a:p>
            <a:r>
              <a:rPr lang="en-GB" dirty="0" err="1" smtClean="0"/>
              <a:t>Extrarenal</a:t>
            </a:r>
            <a:r>
              <a:rPr lang="en-GB" dirty="0" smtClean="0"/>
              <a:t> (blood, gastrointestinal tract) fluid losses should be replaced, </a:t>
            </a:r>
            <a:r>
              <a:rPr lang="en-GB" dirty="0" err="1" smtClean="0"/>
              <a:t>milliliter</a:t>
            </a:r>
            <a:r>
              <a:rPr lang="en-GB" dirty="0" smtClean="0"/>
              <a:t> for </a:t>
            </a:r>
            <a:r>
              <a:rPr lang="en-GB" dirty="0" err="1" smtClean="0"/>
              <a:t>milliliter</a:t>
            </a:r>
            <a:r>
              <a:rPr lang="en-GB" dirty="0" smtClean="0"/>
              <a:t>, with appropriate fluids</a:t>
            </a:r>
          </a:p>
          <a:p>
            <a:r>
              <a:rPr lang="en-GB" dirty="0" smtClean="0"/>
              <a:t>Markedly </a:t>
            </a:r>
            <a:r>
              <a:rPr lang="en-GB" dirty="0" err="1" smtClean="0"/>
              <a:t>hypervolemic</a:t>
            </a:r>
            <a:r>
              <a:rPr lang="en-GB" dirty="0" smtClean="0"/>
              <a:t> patients may require further fluid restriction, omitting the replacement of insensible fluid losses, urine output, and </a:t>
            </a:r>
            <a:r>
              <a:rPr lang="en-GB" dirty="0" err="1" smtClean="0"/>
              <a:t>extrarenal</a:t>
            </a:r>
            <a:r>
              <a:rPr lang="en-GB" dirty="0" smtClean="0"/>
              <a:t> losses to diminish the expanded intravascular volume</a:t>
            </a:r>
          </a:p>
          <a:p>
            <a:r>
              <a:rPr lang="en-GB" dirty="0" smtClean="0"/>
              <a:t>Fluid intake, urine and stool output, body weight, and serum chemistries should be monitored on a daily basis.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Objectives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Recognize </a:t>
            </a:r>
            <a:r>
              <a:rPr lang="en-GB" dirty="0"/>
              <a:t>and define the spectrum of acute kidney injury (AKI).</a:t>
            </a:r>
          </a:p>
          <a:p>
            <a:r>
              <a:rPr lang="en-GB" dirty="0" smtClean="0"/>
              <a:t>Understand </a:t>
            </a:r>
            <a:r>
              <a:rPr lang="en-GB" dirty="0"/>
              <a:t>the diagnostic approach and be able to differentiate the main causes </a:t>
            </a:r>
            <a:r>
              <a:rPr lang="en-GB" dirty="0" smtClean="0"/>
              <a:t>of </a:t>
            </a:r>
            <a:r>
              <a:rPr lang="en-US" dirty="0" smtClean="0"/>
              <a:t>AKI</a:t>
            </a:r>
            <a:r>
              <a:rPr lang="en-US" dirty="0"/>
              <a:t>.</a:t>
            </a:r>
          </a:p>
          <a:p>
            <a:r>
              <a:rPr lang="en-GB" dirty="0" smtClean="0"/>
              <a:t>Understand </a:t>
            </a:r>
            <a:r>
              <a:rPr lang="en-GB" dirty="0"/>
              <a:t>the complications of AKI and the treatment of a child with AKI.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Hyperkalemia</a:t>
            </a:r>
            <a:r>
              <a:rPr lang="en-GB" dirty="0" smtClean="0"/>
              <a:t> (serum potassium&gt;6mmol/L)</a:t>
            </a:r>
          </a:p>
          <a:p>
            <a:r>
              <a:rPr lang="en-GB" dirty="0" smtClean="0"/>
              <a:t>K+ &gt;6mmol/L</a:t>
            </a:r>
          </a:p>
          <a:p>
            <a:pPr lvl="1"/>
            <a:r>
              <a:rPr lang="en-GB" dirty="0" smtClean="0"/>
              <a:t>Eliminate exogenous sources- diet, IV fluids, TPN</a:t>
            </a:r>
          </a:p>
          <a:p>
            <a:pPr lvl="1"/>
            <a:r>
              <a:rPr lang="en-GB" dirty="0" smtClean="0"/>
              <a:t>Sodium polystyrene </a:t>
            </a:r>
            <a:r>
              <a:rPr lang="en-GB" dirty="0" err="1" smtClean="0"/>
              <a:t>sulfonate</a:t>
            </a:r>
            <a:r>
              <a:rPr lang="en-GB" dirty="0" smtClean="0"/>
              <a:t> resin (</a:t>
            </a:r>
            <a:r>
              <a:rPr lang="en-GB" dirty="0" err="1" smtClean="0"/>
              <a:t>Kayexalate</a:t>
            </a:r>
            <a:r>
              <a:rPr lang="en-GB" dirty="0" smtClean="0"/>
              <a:t>), 1 g/kg, should be given PO or by retention enema</a:t>
            </a:r>
          </a:p>
          <a:p>
            <a:r>
              <a:rPr lang="en-GB" dirty="0" smtClean="0"/>
              <a:t>serum K+(&gt;7 </a:t>
            </a:r>
            <a:r>
              <a:rPr lang="en-GB" dirty="0" err="1" smtClean="0"/>
              <a:t>mEq</a:t>
            </a:r>
            <a:r>
              <a:rPr lang="en-GB" dirty="0" smtClean="0"/>
              <a:t>/L), especially if accompanied by ECG changes, require emergency measures in addition to </a:t>
            </a:r>
            <a:r>
              <a:rPr lang="en-GB" dirty="0" err="1" smtClean="0"/>
              <a:t>Kayexalate</a:t>
            </a:r>
            <a:r>
              <a:rPr lang="en-GB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Calcium </a:t>
            </a:r>
            <a:r>
              <a:rPr lang="en-US" dirty="0" err="1" smtClean="0"/>
              <a:t>gluconate</a:t>
            </a:r>
            <a:r>
              <a:rPr lang="en-US" dirty="0" smtClean="0"/>
              <a:t> 10% solution, 1.0 </a:t>
            </a:r>
            <a:r>
              <a:rPr lang="en-US" dirty="0" err="1" smtClean="0"/>
              <a:t>mL</a:t>
            </a:r>
            <a:r>
              <a:rPr lang="en-US" dirty="0" smtClean="0"/>
              <a:t>/kg IV, over 3–5 min    </a:t>
            </a:r>
          </a:p>
          <a:p>
            <a:r>
              <a:rPr lang="en-US" dirty="0" smtClean="0"/>
              <a:t>Sodium bicarbonate, 1–2 </a:t>
            </a:r>
            <a:r>
              <a:rPr lang="en-US" dirty="0" err="1" smtClean="0"/>
              <a:t>mEq</a:t>
            </a:r>
            <a:r>
              <a:rPr lang="en-US" dirty="0" smtClean="0"/>
              <a:t>/kg IV, over 5–10 min    </a:t>
            </a:r>
          </a:p>
          <a:p>
            <a:r>
              <a:rPr lang="en-US" dirty="0" smtClean="0"/>
              <a:t>Regular insulin, 0.1 U/kg, with glucose 50% solution, 1 </a:t>
            </a:r>
            <a:r>
              <a:rPr lang="en-US" dirty="0" err="1" smtClean="0"/>
              <a:t>mL</a:t>
            </a:r>
            <a:r>
              <a:rPr lang="en-US" dirty="0" smtClean="0"/>
              <a:t>/kg, over 1 hr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Calcium </a:t>
            </a:r>
            <a:r>
              <a:rPr lang="en-GB" dirty="0" err="1" smtClean="0"/>
              <a:t>gluconate</a:t>
            </a:r>
            <a:r>
              <a:rPr lang="en-GB" dirty="0" smtClean="0"/>
              <a:t> counteracts the potassium-induced increase in myocardial irritability but does not lower the serum potassium level.</a:t>
            </a:r>
          </a:p>
          <a:p>
            <a:endParaRPr lang="en-GB" dirty="0" smtClean="0"/>
          </a:p>
          <a:p>
            <a:r>
              <a:rPr lang="en-GB" dirty="0" smtClean="0"/>
              <a:t>sodium bicarbonate and insulin and glucose lowers the serum K+ level by shifting K+ from the extracellular to the intracellular compartment</a:t>
            </a:r>
          </a:p>
          <a:p>
            <a:endParaRPr lang="en-GB" dirty="0" smtClean="0"/>
          </a:p>
          <a:p>
            <a:r>
              <a:rPr lang="en-GB" dirty="0" smtClean="0"/>
              <a:t>Similar effect with β- adrenergic agonists in adults</a:t>
            </a:r>
          </a:p>
          <a:p>
            <a:endParaRPr lang="en-GB" dirty="0" smtClean="0"/>
          </a:p>
          <a:p>
            <a:r>
              <a:rPr lang="en-GB" dirty="0" smtClean="0"/>
              <a:t>Because the duration of action of these emergency measures is just a few hours, persistent </a:t>
            </a:r>
            <a:r>
              <a:rPr lang="en-GB" dirty="0" err="1" smtClean="0"/>
              <a:t>hyperkalemia</a:t>
            </a:r>
            <a:r>
              <a:rPr lang="en-GB" dirty="0" smtClean="0"/>
              <a:t> should be managed by dialysis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management</a:t>
            </a:r>
            <a:endParaRPr lang="en-US" dirty="0"/>
          </a:p>
        </p:txBody>
      </p:sp>
      <p:sp>
        <p:nvSpPr>
          <p:cNvPr id="2050" name="AutoShape 2" descr="mk:@MSITStore:C:\Users\Dr%20George%20Bogonko\Desktop\Nelson's%20Textbook%20Pediatrics%2018th%20edition.chm::/HTML/g4-u1.0-B978-1-4160-2450-7..50537-5..si2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GB" dirty="0" err="1" smtClean="0"/>
              <a:t>Metalic</a:t>
            </a:r>
            <a:r>
              <a:rPr lang="en-GB" dirty="0" smtClean="0"/>
              <a:t> </a:t>
            </a:r>
            <a:r>
              <a:rPr lang="en-GB" dirty="0" smtClean="0"/>
              <a:t>acidosis</a:t>
            </a:r>
          </a:p>
          <a:p>
            <a:pPr lvl="1"/>
            <a:r>
              <a:rPr lang="en-GB" dirty="0" smtClean="0"/>
              <a:t>Mild, rarely requiring treatment</a:t>
            </a:r>
            <a:endParaRPr lang="en-GB" dirty="0" smtClean="0"/>
          </a:p>
          <a:p>
            <a:r>
              <a:rPr lang="en-GB" dirty="0" err="1" smtClean="0"/>
              <a:t>Hypocalcemia</a:t>
            </a:r>
            <a:endParaRPr lang="en-GB" dirty="0" smtClean="0"/>
          </a:p>
          <a:p>
            <a:pPr lvl="1"/>
            <a:r>
              <a:rPr lang="en-GB" dirty="0" smtClean="0"/>
              <a:t>Lower serum phosphate levels- low phosphate diet, binders</a:t>
            </a:r>
            <a:endParaRPr lang="en-GB" dirty="0" smtClean="0"/>
          </a:p>
          <a:p>
            <a:r>
              <a:rPr lang="en-GB" dirty="0" err="1" smtClean="0"/>
              <a:t>Hyponatremia</a:t>
            </a:r>
            <a:endParaRPr lang="en-GB" dirty="0" smtClean="0"/>
          </a:p>
          <a:p>
            <a:pPr lvl="1"/>
            <a:r>
              <a:rPr lang="en-GB" dirty="0" err="1" smtClean="0"/>
              <a:t>Dilutional</a:t>
            </a:r>
            <a:r>
              <a:rPr lang="en-GB" dirty="0" smtClean="0"/>
              <a:t>, fluid restriction</a:t>
            </a:r>
            <a:endParaRPr lang="en-GB" dirty="0" smtClean="0"/>
          </a:p>
          <a:p>
            <a:r>
              <a:rPr lang="en-GB" dirty="0" smtClean="0"/>
              <a:t>Hypertension</a:t>
            </a:r>
          </a:p>
          <a:p>
            <a:pPr lvl="1"/>
            <a:r>
              <a:rPr lang="en-GB" dirty="0" smtClean="0"/>
              <a:t>β blockers (</a:t>
            </a:r>
            <a:r>
              <a:rPr lang="en-GB" dirty="0" err="1" smtClean="0"/>
              <a:t>propranolol</a:t>
            </a:r>
            <a:r>
              <a:rPr lang="en-GB" dirty="0" smtClean="0"/>
              <a:t>, 0.5–8 mg/kg/24 hr divided bid or </a:t>
            </a:r>
            <a:r>
              <a:rPr lang="en-GB" dirty="0" err="1" smtClean="0"/>
              <a:t>tid</a:t>
            </a:r>
            <a:endParaRPr lang="en-GB" dirty="0" smtClean="0"/>
          </a:p>
          <a:p>
            <a:pPr lvl="1"/>
            <a:r>
              <a:rPr lang="en-US" dirty="0" smtClean="0"/>
              <a:t>calcium channel blockers </a:t>
            </a:r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Neurologic symptoms</a:t>
            </a:r>
          </a:p>
          <a:p>
            <a:pPr lvl="1"/>
            <a:r>
              <a:rPr lang="en-US" dirty="0" smtClean="0"/>
              <a:t>headache, seizures, lethargy, and confusion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hyponatremia</a:t>
            </a:r>
            <a:r>
              <a:rPr lang="en-US" dirty="0" smtClean="0"/>
              <a:t>, </a:t>
            </a:r>
            <a:r>
              <a:rPr lang="en-US" dirty="0" err="1" smtClean="0"/>
              <a:t>hypocalcemia</a:t>
            </a:r>
            <a:r>
              <a:rPr lang="en-US" dirty="0" smtClean="0"/>
              <a:t>, hypertension, cerebral hemorrhage, cerebral </a:t>
            </a:r>
            <a:r>
              <a:rPr lang="en-US" dirty="0" err="1" smtClean="0"/>
              <a:t>vasculitis</a:t>
            </a:r>
            <a:r>
              <a:rPr lang="en-US" dirty="0" smtClean="0"/>
              <a:t>, and the uremic state. </a:t>
            </a:r>
            <a:endParaRPr lang="en-US" dirty="0" smtClean="0"/>
          </a:p>
          <a:p>
            <a:pPr lvl="1"/>
            <a:r>
              <a:rPr lang="en-US" dirty="0" smtClean="0"/>
              <a:t>Diazepam- </a:t>
            </a:r>
            <a:r>
              <a:rPr lang="en-US" dirty="0" smtClean="0"/>
              <a:t>most effective agent in controlling seizures, </a:t>
            </a:r>
            <a:endParaRPr lang="en-US" dirty="0" smtClean="0"/>
          </a:p>
          <a:p>
            <a:pPr lvl="1"/>
            <a:r>
              <a:rPr lang="en-US" dirty="0" smtClean="0"/>
              <a:t>therapy </a:t>
            </a:r>
            <a:r>
              <a:rPr lang="en-US" dirty="0" smtClean="0"/>
              <a:t>should be directed toward the precipitating cause.</a:t>
            </a:r>
            <a:endParaRPr lang="en-GB" dirty="0" smtClean="0"/>
          </a:p>
          <a:p>
            <a:r>
              <a:rPr lang="en-GB" dirty="0" err="1" smtClean="0"/>
              <a:t>Anemia</a:t>
            </a:r>
            <a:endParaRPr lang="en-GB" dirty="0" smtClean="0"/>
          </a:p>
          <a:p>
            <a:r>
              <a:rPr lang="en-GB" dirty="0" smtClean="0"/>
              <a:t>Nutrition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 fontScale="62500" lnSpcReduction="20000"/>
          </a:bodyPr>
          <a:lstStyle/>
          <a:p>
            <a:r>
              <a:rPr lang="en-GB" sz="4500" b="1" dirty="0" err="1" smtClean="0"/>
              <a:t>Anemia</a:t>
            </a:r>
            <a:endParaRPr lang="en-GB" sz="4500" b="1" dirty="0" smtClean="0"/>
          </a:p>
          <a:p>
            <a:pPr lvl="1"/>
            <a:r>
              <a:rPr lang="en-US" sz="3800" dirty="0" smtClean="0"/>
              <a:t>mild (</a:t>
            </a:r>
            <a:r>
              <a:rPr lang="en-US" sz="3800" dirty="0" err="1" smtClean="0"/>
              <a:t>Hb</a:t>
            </a:r>
            <a:r>
              <a:rPr lang="en-US" sz="3800" dirty="0" smtClean="0"/>
              <a:t> </a:t>
            </a:r>
            <a:r>
              <a:rPr lang="en-US" sz="3800" dirty="0" smtClean="0"/>
              <a:t>9–10 g/</a:t>
            </a:r>
            <a:r>
              <a:rPr lang="en-US" sz="3800" dirty="0" err="1" smtClean="0"/>
              <a:t>dL</a:t>
            </a:r>
            <a:r>
              <a:rPr lang="en-US" sz="3800" dirty="0" smtClean="0"/>
              <a:t>) </a:t>
            </a:r>
            <a:r>
              <a:rPr lang="en-US" sz="3800" dirty="0" smtClean="0"/>
              <a:t> </a:t>
            </a:r>
            <a:r>
              <a:rPr lang="en-US" sz="3800" dirty="0" smtClean="0"/>
              <a:t>primarily </a:t>
            </a:r>
            <a:r>
              <a:rPr lang="en-US" sz="3800" dirty="0" smtClean="0"/>
              <a:t> </a:t>
            </a:r>
            <a:r>
              <a:rPr lang="en-US" sz="3800" dirty="0" smtClean="0"/>
              <a:t>from </a:t>
            </a:r>
            <a:r>
              <a:rPr lang="en-US" sz="3800" dirty="0" smtClean="0"/>
              <a:t> </a:t>
            </a:r>
            <a:r>
              <a:rPr lang="en-US" sz="3800" dirty="0" err="1" smtClean="0"/>
              <a:t>hemodilution</a:t>
            </a:r>
            <a:endParaRPr lang="en-US" sz="3800" dirty="0" smtClean="0"/>
          </a:p>
          <a:p>
            <a:pPr lvl="1"/>
            <a:r>
              <a:rPr lang="en-US" sz="3800" dirty="0" smtClean="0"/>
              <a:t>HUS</a:t>
            </a:r>
            <a:r>
              <a:rPr lang="en-US" sz="3800" dirty="0" smtClean="0"/>
              <a:t>, SLE, active bleeding, or prolonged ARF may require transfusion of packed red blood cells if their hemoglobin level falls below 7 g/</a:t>
            </a:r>
            <a:r>
              <a:rPr lang="en-US" sz="3800" dirty="0" err="1" smtClean="0"/>
              <a:t>dL</a:t>
            </a:r>
            <a:r>
              <a:rPr lang="en-US" sz="3800" dirty="0" smtClean="0"/>
              <a:t>. </a:t>
            </a:r>
            <a:endParaRPr lang="en-US" sz="3800" dirty="0" smtClean="0"/>
          </a:p>
          <a:p>
            <a:pPr lvl="1"/>
            <a:r>
              <a:rPr lang="en-US" sz="3800" dirty="0" smtClean="0"/>
              <a:t>In </a:t>
            </a:r>
            <a:r>
              <a:rPr lang="en-US" sz="3800" dirty="0" err="1" smtClean="0"/>
              <a:t>hypervolemic</a:t>
            </a:r>
            <a:r>
              <a:rPr lang="en-US" sz="3800" dirty="0" smtClean="0"/>
              <a:t> patients, blood transfusion carries the risk of further volume expansion, which may precipitate hypertension, heart failure, and pulmonary edema. </a:t>
            </a:r>
            <a:endParaRPr lang="en-US" sz="3800" dirty="0" smtClean="0"/>
          </a:p>
          <a:p>
            <a:pPr lvl="1"/>
            <a:r>
              <a:rPr lang="en-US" sz="3800" dirty="0" smtClean="0"/>
              <a:t>Slow </a:t>
            </a:r>
            <a:r>
              <a:rPr lang="en-US" sz="3800" dirty="0" smtClean="0"/>
              <a:t>(4–6 hr) transfusion with </a:t>
            </a:r>
            <a:r>
              <a:rPr lang="en-US" sz="3800" dirty="0" smtClean="0"/>
              <a:t>PRBCs </a:t>
            </a:r>
            <a:r>
              <a:rPr lang="en-US" sz="3800" dirty="0" smtClean="0"/>
              <a:t>(10 </a:t>
            </a:r>
            <a:r>
              <a:rPr lang="en-US" sz="3800" dirty="0" err="1" smtClean="0"/>
              <a:t>mL</a:t>
            </a:r>
            <a:r>
              <a:rPr lang="en-US" sz="3800" dirty="0" smtClean="0"/>
              <a:t>/kg) diminishes the risk of </a:t>
            </a:r>
            <a:r>
              <a:rPr lang="en-US" sz="3800" dirty="0" err="1" smtClean="0"/>
              <a:t>hypervolemia</a:t>
            </a:r>
            <a:r>
              <a:rPr lang="en-US" sz="3800" dirty="0" smtClean="0"/>
              <a:t>. </a:t>
            </a:r>
            <a:endParaRPr lang="en-US" sz="3800" dirty="0" smtClean="0"/>
          </a:p>
          <a:p>
            <a:pPr lvl="1"/>
            <a:r>
              <a:rPr lang="en-US" sz="3800" dirty="0" smtClean="0"/>
              <a:t>The </a:t>
            </a:r>
            <a:r>
              <a:rPr lang="en-US" sz="3800" dirty="0" smtClean="0"/>
              <a:t>use of fresh, washed </a:t>
            </a:r>
            <a:r>
              <a:rPr lang="en-US" sz="3800" dirty="0" smtClean="0"/>
              <a:t>RBCs </a:t>
            </a:r>
            <a:r>
              <a:rPr lang="en-US" sz="3800" dirty="0" smtClean="0"/>
              <a:t>minimizes the risk of </a:t>
            </a:r>
            <a:r>
              <a:rPr lang="en-US" sz="3800" dirty="0" err="1" smtClean="0"/>
              <a:t>hyperkalemia</a:t>
            </a:r>
            <a:r>
              <a:rPr lang="en-US" sz="3800" dirty="0" smtClean="0"/>
              <a:t>. </a:t>
            </a:r>
            <a:endParaRPr lang="en-US" sz="3800" dirty="0" smtClean="0"/>
          </a:p>
          <a:p>
            <a:pPr lvl="1"/>
            <a:r>
              <a:rPr lang="en-US" sz="3800" dirty="0" smtClean="0"/>
              <a:t>In </a:t>
            </a:r>
            <a:r>
              <a:rPr lang="en-US" sz="3800" dirty="0" smtClean="0"/>
              <a:t>the presence of severe </a:t>
            </a:r>
            <a:r>
              <a:rPr lang="en-US" sz="3800" dirty="0" err="1" smtClean="0"/>
              <a:t>hypervolemia</a:t>
            </a:r>
            <a:r>
              <a:rPr lang="en-US" sz="3800" dirty="0" smtClean="0"/>
              <a:t> or </a:t>
            </a:r>
            <a:r>
              <a:rPr lang="en-US" sz="3800" dirty="0" err="1" smtClean="0"/>
              <a:t>hyperkalemia</a:t>
            </a:r>
            <a:r>
              <a:rPr lang="en-US" sz="3800" dirty="0" smtClean="0"/>
              <a:t>, blood transfusions are most safely administered during dialysis/</a:t>
            </a:r>
            <a:r>
              <a:rPr lang="en-US" sz="3800" dirty="0" err="1" smtClean="0"/>
              <a:t>ultrafiltration</a:t>
            </a:r>
            <a:endParaRPr lang="en-US" sz="3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Nutrition </a:t>
            </a:r>
          </a:p>
          <a:p>
            <a:pPr lvl="1"/>
            <a:r>
              <a:rPr lang="en-GB" dirty="0" smtClean="0"/>
              <a:t>sodium, potassium, and phosphorus should be restricted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Protein </a:t>
            </a:r>
            <a:r>
              <a:rPr lang="en-GB" dirty="0" smtClean="0"/>
              <a:t>intake should be restricted moderately while maximizing caloric intake to minimize the accumulation of nitrogenous wastes. </a:t>
            </a:r>
            <a:endParaRPr lang="en-GB" dirty="0" smtClean="0"/>
          </a:p>
          <a:p>
            <a:pPr lvl="1"/>
            <a:r>
              <a:rPr lang="en-GB" dirty="0" smtClean="0"/>
              <a:t>In </a:t>
            </a:r>
            <a:r>
              <a:rPr lang="en-GB" dirty="0" smtClean="0"/>
              <a:t>critically ill patients with ARF, </a:t>
            </a:r>
            <a:r>
              <a:rPr lang="en-GB" dirty="0" err="1" smtClean="0"/>
              <a:t>parenteral</a:t>
            </a:r>
            <a:r>
              <a:rPr lang="en-GB" dirty="0" smtClean="0"/>
              <a:t> </a:t>
            </a:r>
            <a:r>
              <a:rPr lang="en-GB" dirty="0" err="1" smtClean="0"/>
              <a:t>hyperalimentation</a:t>
            </a:r>
            <a:r>
              <a:rPr lang="en-GB" dirty="0" smtClean="0"/>
              <a:t> with essential amino acids should be considered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57256"/>
          </a:xfrm>
        </p:spPr>
        <p:txBody>
          <a:bodyPr>
            <a:noAutofit/>
          </a:bodyPr>
          <a:lstStyle/>
          <a:p>
            <a:r>
              <a:rPr lang="en-GB" sz="3600" dirty="0" smtClean="0"/>
              <a:t>Management- Dialysis </a:t>
            </a:r>
            <a:br>
              <a:rPr lang="en-GB" sz="3600" dirty="0" smtClean="0"/>
            </a:br>
            <a:r>
              <a:rPr lang="en-US" sz="3600" dirty="0" smtClean="0"/>
              <a:t> Indications </a:t>
            </a:r>
            <a:r>
              <a:rPr lang="en-US" sz="3600" dirty="0" smtClean="0"/>
              <a:t>in </a:t>
            </a:r>
            <a:r>
              <a:rPr lang="en-US" sz="3600" dirty="0" smtClean="0"/>
              <a:t>ARF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3578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Volume </a:t>
            </a:r>
            <a:r>
              <a:rPr lang="en-US" dirty="0" smtClean="0"/>
              <a:t>overload with evidence of hypertension and/or pulmonary edema refractory to diuretic therapy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 </a:t>
            </a:r>
          </a:p>
          <a:p>
            <a:r>
              <a:rPr lang="en-US" dirty="0" smtClean="0"/>
              <a:t> Persistent </a:t>
            </a:r>
            <a:r>
              <a:rPr lang="en-US" dirty="0" err="1" smtClean="0"/>
              <a:t>hyperkalemia</a:t>
            </a:r>
            <a:r>
              <a:rPr lang="en-US" dirty="0" smtClean="0"/>
              <a:t>   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Severe metabolic acidosis unresponsive to medical management 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Neurologic symptoms (altered mental status, seizures)  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Blood urea nitrogen greater than 100–150 mg/</a:t>
            </a:r>
            <a:r>
              <a:rPr lang="en-US" dirty="0" err="1" smtClean="0"/>
              <a:t>dL</a:t>
            </a:r>
            <a:r>
              <a:rPr lang="en-US" dirty="0" smtClean="0"/>
              <a:t> (or lower if rapidly </a:t>
            </a:r>
            <a:r>
              <a:rPr lang="en-US" dirty="0" smtClean="0"/>
              <a:t>rising</a:t>
            </a:r>
            <a:r>
              <a:rPr lang="en-US" dirty="0" smtClean="0"/>
              <a:t>)   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Calcium/phosphorus imbalance, with </a:t>
            </a:r>
            <a:r>
              <a:rPr lang="en-US" dirty="0" err="1" smtClean="0"/>
              <a:t>hypocalcemic</a:t>
            </a:r>
            <a:r>
              <a:rPr lang="en-US" dirty="0" smtClean="0"/>
              <a:t> </a:t>
            </a:r>
            <a:r>
              <a:rPr lang="en-US" dirty="0" err="1" smtClean="0"/>
              <a:t>tetany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Dialysis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dialysis support may be necessary for days or for up to 12 wk. </a:t>
            </a:r>
            <a:endParaRPr lang="en-GB" dirty="0" smtClean="0"/>
          </a:p>
          <a:p>
            <a:r>
              <a:rPr lang="en-GB" dirty="0" smtClean="0"/>
              <a:t>Many </a:t>
            </a:r>
            <a:r>
              <a:rPr lang="en-GB" dirty="0" smtClean="0"/>
              <a:t>patients with ARF require dialysis support for 1–3 wk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sudden deterioration in renal function results in the inability of the kidneys to maintain fluid and electrolyte homeostasis</a:t>
            </a:r>
          </a:p>
          <a:p>
            <a:r>
              <a:rPr lang="en-GB" dirty="0" smtClean="0"/>
              <a:t>an </a:t>
            </a:r>
            <a:r>
              <a:rPr lang="en-GB" dirty="0"/>
              <a:t>acute decrease in </a:t>
            </a:r>
            <a:r>
              <a:rPr lang="en-GB" dirty="0" err="1"/>
              <a:t>glomerular</a:t>
            </a:r>
            <a:r>
              <a:rPr lang="en-GB" dirty="0"/>
              <a:t> filtration rate, which results </a:t>
            </a:r>
            <a:r>
              <a:rPr lang="en-GB" dirty="0" smtClean="0"/>
              <a:t>in an </a:t>
            </a:r>
            <a:r>
              <a:rPr lang="en-GB" dirty="0"/>
              <a:t>increase in serum </a:t>
            </a:r>
            <a:r>
              <a:rPr lang="en-GB" dirty="0" err="1"/>
              <a:t>creatinine</a:t>
            </a:r>
            <a:r>
              <a:rPr lang="en-GB" dirty="0" smtClean="0"/>
              <a:t>.</a:t>
            </a:r>
          </a:p>
          <a:p>
            <a:pPr lvl="1"/>
            <a:r>
              <a:rPr lang="en-US" dirty="0"/>
              <a:t>change in </a:t>
            </a:r>
            <a:r>
              <a:rPr lang="en-US" dirty="0" err="1"/>
              <a:t>creatinine</a:t>
            </a:r>
            <a:r>
              <a:rPr lang="en-US" dirty="0"/>
              <a:t> </a:t>
            </a:r>
            <a:r>
              <a:rPr lang="en-US" dirty="0" smtClean="0"/>
              <a:t>remains </a:t>
            </a:r>
            <a:r>
              <a:rPr lang="en-GB" dirty="0" smtClean="0"/>
              <a:t>the </a:t>
            </a:r>
            <a:r>
              <a:rPr lang="en-GB" dirty="0"/>
              <a:t>gold standard for the diagnosis of </a:t>
            </a:r>
            <a:r>
              <a:rPr lang="en-GB" dirty="0" smtClean="0"/>
              <a:t>AKI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dirty="0" smtClean="0"/>
              <a:t>systems </a:t>
            </a:r>
            <a:r>
              <a:rPr lang="en-GB" dirty="0" smtClean="0"/>
              <a:t>to </a:t>
            </a:r>
            <a:r>
              <a:rPr lang="en-GB" dirty="0"/>
              <a:t>define </a:t>
            </a:r>
            <a:r>
              <a:rPr lang="en-GB" dirty="0" err="1"/>
              <a:t>pediatric</a:t>
            </a:r>
            <a:r>
              <a:rPr lang="en-GB" dirty="0"/>
              <a:t> AKI that rely on changes in </a:t>
            </a:r>
            <a:r>
              <a:rPr lang="en-GB" dirty="0" err="1" smtClean="0"/>
              <a:t>creatinine</a:t>
            </a:r>
            <a:r>
              <a:rPr lang="en-GB" dirty="0" smtClean="0"/>
              <a:t>, estimated </a:t>
            </a:r>
            <a:r>
              <a:rPr lang="en-GB" dirty="0" err="1"/>
              <a:t>creatinine</a:t>
            </a:r>
            <a:r>
              <a:rPr lang="en-GB" dirty="0"/>
              <a:t> clearance, or urine output</a:t>
            </a:r>
            <a:r>
              <a:rPr lang="en-GB" dirty="0" smtClean="0"/>
              <a:t>.</a:t>
            </a:r>
          </a:p>
          <a:p>
            <a:pPr lvl="1"/>
            <a:r>
              <a:rPr lang="en-US" dirty="0"/>
              <a:t>Risk, Injury, </a:t>
            </a:r>
            <a:r>
              <a:rPr lang="en-US" dirty="0" smtClean="0"/>
              <a:t>Failure, </a:t>
            </a:r>
            <a:r>
              <a:rPr lang="en-GB" dirty="0" smtClean="0"/>
              <a:t>Loss</a:t>
            </a:r>
            <a:r>
              <a:rPr lang="en-GB" dirty="0"/>
              <a:t>, and End-stage (RIFLE) </a:t>
            </a:r>
            <a:r>
              <a:rPr lang="en-GB" dirty="0" smtClean="0"/>
              <a:t>criteria</a:t>
            </a:r>
          </a:p>
          <a:p>
            <a:pPr lvl="1"/>
            <a:r>
              <a:rPr lang="en-GB" dirty="0" smtClean="0"/>
              <a:t>Kidney </a:t>
            </a:r>
            <a:r>
              <a:rPr lang="en-GB" dirty="0"/>
              <a:t>Injury Network (AKIN) definition, which </a:t>
            </a:r>
            <a:r>
              <a:rPr lang="en-GB" dirty="0" smtClean="0"/>
              <a:t>relies on </a:t>
            </a:r>
            <a:r>
              <a:rPr lang="en-GB" dirty="0"/>
              <a:t>an increase in </a:t>
            </a:r>
            <a:r>
              <a:rPr lang="en-GB" dirty="0" err="1"/>
              <a:t>creatinine</a:t>
            </a:r>
            <a:r>
              <a:rPr lang="en-GB" dirty="0"/>
              <a:t> from a previous trough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Epidemiology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Developing </a:t>
            </a:r>
            <a:r>
              <a:rPr lang="en-GB" dirty="0" smtClean="0"/>
              <a:t>countries- </a:t>
            </a:r>
            <a:r>
              <a:rPr lang="en-GB" dirty="0"/>
              <a:t>the most common causes </a:t>
            </a:r>
            <a:endParaRPr lang="en-GB" dirty="0" smtClean="0"/>
          </a:p>
          <a:p>
            <a:pPr lvl="1"/>
            <a:r>
              <a:rPr lang="en-GB" dirty="0" smtClean="0"/>
              <a:t> volume </a:t>
            </a:r>
            <a:r>
              <a:rPr lang="en-GB" dirty="0"/>
              <a:t>depletion, infection, and primary renal </a:t>
            </a:r>
            <a:r>
              <a:rPr lang="en-GB" dirty="0" smtClean="0"/>
              <a:t>diseases </a:t>
            </a:r>
            <a:r>
              <a:rPr lang="en-US" dirty="0" smtClean="0"/>
              <a:t>(HUS, </a:t>
            </a:r>
            <a:r>
              <a:rPr lang="en-US" dirty="0"/>
              <a:t>glomerulonephritis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Developed </a:t>
            </a:r>
            <a:r>
              <a:rPr lang="en-GB" dirty="0" smtClean="0"/>
              <a:t>countries</a:t>
            </a:r>
          </a:p>
          <a:p>
            <a:pPr lvl="1"/>
            <a:r>
              <a:rPr lang="en-GB" dirty="0" smtClean="0"/>
              <a:t>volume </a:t>
            </a:r>
            <a:r>
              <a:rPr lang="en-GB" dirty="0"/>
              <a:t>depletion and primary renal </a:t>
            </a:r>
            <a:r>
              <a:rPr lang="en-GB" dirty="0" smtClean="0"/>
              <a:t>disease remain </a:t>
            </a:r>
            <a:r>
              <a:rPr lang="en-GB" dirty="0"/>
              <a:t>common causes of AKI in previously </a:t>
            </a:r>
            <a:r>
              <a:rPr lang="en-GB" dirty="0" smtClean="0"/>
              <a:t>healthy </a:t>
            </a:r>
            <a:r>
              <a:rPr lang="en-US" dirty="0" smtClean="0"/>
              <a:t>children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Pathophysiology</a:t>
            </a:r>
            <a:r>
              <a:rPr lang="en-GB" dirty="0" smtClean="0"/>
              <a:t> of acute kidney injury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Pre-renal AKI</a:t>
            </a:r>
          </a:p>
          <a:p>
            <a:r>
              <a:rPr lang="en-GB" dirty="0" smtClean="0"/>
              <a:t>Intrinsic renal AKI</a:t>
            </a:r>
          </a:p>
          <a:p>
            <a:r>
              <a:rPr lang="en-GB" dirty="0" smtClean="0"/>
              <a:t>Post-renal AKI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000132"/>
          </a:xfrm>
        </p:spPr>
        <p:txBody>
          <a:bodyPr/>
          <a:lstStyle/>
          <a:p>
            <a:r>
              <a:rPr lang="en-GB" dirty="0" smtClean="0"/>
              <a:t>Causes of pre-renal AKI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Dehydration   </a:t>
            </a:r>
          </a:p>
          <a:p>
            <a:r>
              <a:rPr lang="en-GB" dirty="0" err="1" smtClean="0"/>
              <a:t>Hemorrhage</a:t>
            </a:r>
            <a:r>
              <a:rPr lang="en-GB" dirty="0" smtClean="0"/>
              <a:t>    </a:t>
            </a:r>
          </a:p>
          <a:p>
            <a:r>
              <a:rPr lang="en-GB" dirty="0" smtClean="0"/>
              <a:t>Sepsis   </a:t>
            </a:r>
          </a:p>
          <a:p>
            <a:r>
              <a:rPr lang="en-GB" dirty="0" smtClean="0"/>
              <a:t> </a:t>
            </a:r>
            <a:r>
              <a:rPr lang="en-GB" dirty="0" err="1" smtClean="0"/>
              <a:t>Hypoalbuminemia</a:t>
            </a:r>
            <a:r>
              <a:rPr lang="en-GB" dirty="0" smtClean="0"/>
              <a:t>    </a:t>
            </a:r>
          </a:p>
          <a:p>
            <a:r>
              <a:rPr lang="en-GB" dirty="0" smtClean="0"/>
              <a:t>Cardiac failure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 of intrinsic AKI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Glomerulonephritis 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Postinfectious</a:t>
            </a:r>
            <a:r>
              <a:rPr lang="en-US" dirty="0" smtClean="0"/>
              <a:t>/</a:t>
            </a:r>
            <a:r>
              <a:rPr lang="en-US" dirty="0" err="1" smtClean="0"/>
              <a:t>poststreptococcal</a:t>
            </a:r>
            <a:r>
              <a:rPr lang="en-US" dirty="0" smtClean="0"/>
              <a:t>  </a:t>
            </a:r>
          </a:p>
          <a:p>
            <a:pPr lvl="1"/>
            <a:r>
              <a:rPr lang="en-US" dirty="0" smtClean="0"/>
              <a:t>Lupus </a:t>
            </a:r>
            <a:r>
              <a:rPr lang="en-US" dirty="0" err="1" smtClean="0"/>
              <a:t>erythematosus</a:t>
            </a:r>
            <a:r>
              <a:rPr lang="en-US" dirty="0" smtClean="0"/>
              <a:t>  </a:t>
            </a:r>
          </a:p>
          <a:p>
            <a:pPr lvl="1"/>
            <a:r>
              <a:rPr lang="en-US" dirty="0" err="1" smtClean="0"/>
              <a:t>Henoch-Schönlein</a:t>
            </a:r>
            <a:r>
              <a:rPr lang="en-US" dirty="0" smtClean="0"/>
              <a:t> </a:t>
            </a:r>
            <a:r>
              <a:rPr lang="en-US" dirty="0" err="1" smtClean="0"/>
              <a:t>purpura</a:t>
            </a:r>
            <a:r>
              <a:rPr lang="en-US" dirty="0" smtClean="0"/>
              <a:t>  </a:t>
            </a:r>
          </a:p>
          <a:p>
            <a:pPr lvl="1"/>
            <a:r>
              <a:rPr lang="en-US" dirty="0" err="1" smtClean="0"/>
              <a:t>Membranoproliferative</a:t>
            </a:r>
            <a:endParaRPr lang="en-US" dirty="0" smtClean="0"/>
          </a:p>
          <a:p>
            <a:pPr lvl="1"/>
            <a:r>
              <a:rPr lang="en-US" dirty="0" smtClean="0"/>
              <a:t> Anti–</a:t>
            </a:r>
            <a:r>
              <a:rPr lang="en-US" dirty="0" err="1" smtClean="0"/>
              <a:t>glomerular</a:t>
            </a:r>
            <a:r>
              <a:rPr lang="en-US" dirty="0" smtClean="0"/>
              <a:t> basement membrane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Hemolytic-uremic syndrome </a:t>
            </a:r>
          </a:p>
          <a:p>
            <a:r>
              <a:rPr lang="en-US" dirty="0" smtClean="0"/>
              <a:t>Acute tubular necrosis</a:t>
            </a:r>
          </a:p>
          <a:p>
            <a:r>
              <a:rPr lang="en-US" dirty="0" smtClean="0"/>
              <a:t>Cortical necrosis </a:t>
            </a:r>
          </a:p>
          <a:p>
            <a:r>
              <a:rPr lang="en-US" dirty="0" smtClean="0"/>
              <a:t>Renal vein thrombosis</a:t>
            </a:r>
          </a:p>
          <a:p>
            <a:r>
              <a:rPr lang="en-US" dirty="0" err="1" smtClean="0"/>
              <a:t>Rhabdomyolysis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Acute interstitial nephritis </a:t>
            </a:r>
          </a:p>
          <a:p>
            <a:r>
              <a:rPr lang="en-US" dirty="0" smtClean="0"/>
              <a:t>Tumor infiltration</a:t>
            </a:r>
          </a:p>
          <a:p>
            <a:r>
              <a:rPr lang="en-US" dirty="0" smtClean="0"/>
              <a:t> Tumor </a:t>
            </a:r>
            <a:r>
              <a:rPr lang="en-US" dirty="0" err="1" smtClean="0"/>
              <a:t>lysis</a:t>
            </a:r>
            <a:r>
              <a:rPr lang="en-US" dirty="0" smtClean="0"/>
              <a:t> syndrome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Post-renal AKI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Posterior urethral valves   </a:t>
            </a:r>
          </a:p>
          <a:p>
            <a:r>
              <a:rPr lang="en-US" dirty="0" err="1" smtClean="0"/>
              <a:t>Ureteropelvic</a:t>
            </a:r>
            <a:r>
              <a:rPr lang="en-US" dirty="0" smtClean="0"/>
              <a:t> junction obstruction   </a:t>
            </a:r>
          </a:p>
          <a:p>
            <a:r>
              <a:rPr lang="en-US" dirty="0" err="1" smtClean="0"/>
              <a:t>Ureterovesicular</a:t>
            </a:r>
            <a:r>
              <a:rPr lang="en-US" dirty="0" smtClean="0"/>
              <a:t> junction obstruction   </a:t>
            </a:r>
          </a:p>
          <a:p>
            <a:r>
              <a:rPr lang="en-US" dirty="0" err="1" smtClean="0"/>
              <a:t>Ureterocele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Tumor    </a:t>
            </a:r>
          </a:p>
          <a:p>
            <a:r>
              <a:rPr lang="en-US" dirty="0" err="1" smtClean="0"/>
              <a:t>Urolithiasis</a:t>
            </a:r>
            <a:r>
              <a:rPr lang="en-US" dirty="0" smtClean="0"/>
              <a:t>   </a:t>
            </a:r>
          </a:p>
          <a:p>
            <a:r>
              <a:rPr lang="en-US" dirty="0" smtClean="0"/>
              <a:t>Hemorrhagic cystitis  </a:t>
            </a:r>
          </a:p>
          <a:p>
            <a:r>
              <a:rPr lang="en-US" dirty="0" err="1" smtClean="0"/>
              <a:t>Neurogenic</a:t>
            </a:r>
            <a:r>
              <a:rPr lang="en-US" dirty="0" smtClean="0"/>
              <a:t> bladder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1199</Words>
  <Application>Microsoft Office PowerPoint</Application>
  <PresentationFormat>On-screen Show (4:3)</PresentationFormat>
  <Paragraphs>176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Acute kidney injury/ acute renal failure</vt:lpstr>
      <vt:lpstr>Objectives </vt:lpstr>
      <vt:lpstr>Definition </vt:lpstr>
      <vt:lpstr>Slide 4</vt:lpstr>
      <vt:lpstr>Epidemiology </vt:lpstr>
      <vt:lpstr>Pathophysiology of acute kidney injury</vt:lpstr>
      <vt:lpstr>Causes of pre-renal AKI</vt:lpstr>
      <vt:lpstr>Causes of intrinsic AKI</vt:lpstr>
      <vt:lpstr>Post-renal AKI</vt:lpstr>
      <vt:lpstr>HUS</vt:lpstr>
      <vt:lpstr>Acute tubular necrosis</vt:lpstr>
      <vt:lpstr>Other examples of intrinsic AKI</vt:lpstr>
      <vt:lpstr>Diagnosis of AKI</vt:lpstr>
      <vt:lpstr>Initial evaluation for AKI </vt:lpstr>
      <vt:lpstr>Slide 15</vt:lpstr>
      <vt:lpstr>Slide 16</vt:lpstr>
      <vt:lpstr>Management- medical</vt:lpstr>
      <vt:lpstr>Medical management</vt:lpstr>
      <vt:lpstr>Medical management</vt:lpstr>
      <vt:lpstr>Medical management</vt:lpstr>
      <vt:lpstr>Medical management</vt:lpstr>
      <vt:lpstr>Medical management</vt:lpstr>
      <vt:lpstr>Medical management</vt:lpstr>
      <vt:lpstr>Management </vt:lpstr>
      <vt:lpstr>Management </vt:lpstr>
      <vt:lpstr>Management </vt:lpstr>
      <vt:lpstr>Management- Dialysis   Indications in ARF </vt:lpstr>
      <vt:lpstr>Dialysis cont.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kidney injury/ acute renal failure</dc:title>
  <dc:creator>Dr George Bogonko</dc:creator>
  <cp:lastModifiedBy>Dr George Bogonko</cp:lastModifiedBy>
  <cp:revision>68</cp:revision>
  <dcterms:created xsi:type="dcterms:W3CDTF">2014-02-10T18:46:54Z</dcterms:created>
  <dcterms:modified xsi:type="dcterms:W3CDTF">2014-02-16T16:29:26Z</dcterms:modified>
</cp:coreProperties>
</file>