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77" r:id="rId11"/>
    <p:sldId id="278" r:id="rId12"/>
    <p:sldId id="264" r:id="rId13"/>
    <p:sldId id="265" r:id="rId14"/>
    <p:sldId id="280" r:id="rId15"/>
    <p:sldId id="279" r:id="rId16"/>
    <p:sldId id="266" r:id="rId17"/>
    <p:sldId id="267" r:id="rId18"/>
    <p:sldId id="268" r:id="rId19"/>
    <p:sldId id="271" r:id="rId20"/>
    <p:sldId id="272" r:id="rId21"/>
    <p:sldId id="273" r:id="rId22"/>
    <p:sldId id="274" r:id="rId23"/>
    <p:sldId id="275" r:id="rId24"/>
    <p:sldId id="281" r:id="rId25"/>
    <p:sldId id="282" r:id="rId26"/>
    <p:sldId id="283" r:id="rId27"/>
    <p:sldId id="284" r:id="rId28"/>
    <p:sldId id="27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68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1/3/2015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HAEMODIALYSIS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</a:p>
          <a:p>
            <a:r>
              <a:rPr lang="en-US" dirty="0" smtClean="0"/>
              <a:t>ANTHONY CHESIRE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ONY\Desktop\20150904_11372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47650" y="2705151"/>
            <a:ext cx="4354514" cy="2449414"/>
          </a:xfrm>
          <a:prstGeom prst="rect">
            <a:avLst/>
          </a:prstGeom>
          <a:noFill/>
        </p:spPr>
      </p:pic>
      <p:pic>
        <p:nvPicPr>
          <p:cNvPr id="1027" name="Picture 3" descr="C:\Users\TONY\Desktop\20150904_11374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3958166" y="1680635"/>
            <a:ext cx="6637868" cy="37338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" y="381000"/>
            <a:ext cx="54864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/>
              <a:t>Internal jugular </a:t>
            </a:r>
            <a:r>
              <a:rPr lang="en-US" sz="3200" dirty="0" smtClean="0"/>
              <a:t>catheter</a:t>
            </a:r>
          </a:p>
          <a:p>
            <a:r>
              <a:rPr lang="en-US" sz="3200" smtClean="0"/>
              <a:t>(Non tunneled catheter)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ONY\Desktop\20151125_10304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2667000" y="2458640"/>
            <a:ext cx="5143500" cy="2893219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381000"/>
            <a:ext cx="66223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Tunneled catheters; perm cath.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    </a:t>
            </a:r>
            <a:r>
              <a:rPr lang="en-US" b="1" dirty="0" smtClean="0"/>
              <a:t>Arteriovenous fistula (AVF)</a:t>
            </a:r>
          </a:p>
          <a:p>
            <a:r>
              <a:rPr lang="en-US" dirty="0" smtClean="0"/>
              <a:t>AVFs are the gold standard vascular access for HD as they;</a:t>
            </a:r>
          </a:p>
          <a:p>
            <a:pPr>
              <a:buNone/>
            </a:pPr>
            <a:r>
              <a:rPr lang="en-US" dirty="0" smtClean="0"/>
              <a:t> - Last longer than any other vascular access</a:t>
            </a:r>
          </a:p>
          <a:p>
            <a:pPr>
              <a:buNone/>
            </a:pPr>
            <a:r>
              <a:rPr lang="en-US" dirty="0" smtClean="0"/>
              <a:t> - Have lower rates of infections</a:t>
            </a:r>
          </a:p>
          <a:p>
            <a:pPr>
              <a:buNone/>
            </a:pPr>
            <a:r>
              <a:rPr lang="en-US" dirty="0" smtClean="0"/>
              <a:t> - Have the least mortality and morbidity</a:t>
            </a:r>
          </a:p>
          <a:p>
            <a:pPr>
              <a:buNone/>
            </a:pPr>
            <a:r>
              <a:rPr lang="en-US" dirty="0" smtClean="0"/>
              <a:t> - Work more reliably</a:t>
            </a:r>
          </a:p>
          <a:p>
            <a:pPr>
              <a:buNone/>
            </a:pPr>
            <a:r>
              <a:rPr lang="en-US" dirty="0" smtClean="0"/>
              <a:t> - Have a higher patency and are cost effective over time.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Permanent access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AVFs are created by joining(</a:t>
            </a:r>
            <a:r>
              <a:rPr lang="en-US" dirty="0" err="1" smtClean="0"/>
              <a:t>anastomosing</a:t>
            </a:r>
            <a:r>
              <a:rPr lang="en-US" dirty="0" smtClean="0"/>
              <a:t>) an artery and a vein.</a:t>
            </a:r>
          </a:p>
          <a:p>
            <a:r>
              <a:rPr lang="en-US" dirty="0" smtClean="0"/>
              <a:t>Commonly the radial artery is </a:t>
            </a:r>
            <a:r>
              <a:rPr lang="en-US" dirty="0" err="1" smtClean="0"/>
              <a:t>anastomosed</a:t>
            </a:r>
            <a:r>
              <a:rPr lang="en-US" dirty="0" smtClean="0"/>
              <a:t> to the cephalic vein. It may also be formed using the brachial artery and cephalic vein or the brachial artery and </a:t>
            </a:r>
            <a:r>
              <a:rPr lang="en-US" dirty="0" err="1" smtClean="0"/>
              <a:t>basilic</a:t>
            </a:r>
            <a:r>
              <a:rPr lang="en-US" dirty="0" smtClean="0"/>
              <a:t> vein.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AVF cont’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TONY\Desktop\20151121_174524.jpg"/>
          <p:cNvPicPr>
            <a:picLocks noChangeAspect="1" noChangeArrowheads="1"/>
          </p:cNvPicPr>
          <p:nvPr/>
        </p:nvPicPr>
        <p:blipFill>
          <a:blip r:embed="rId2" cstate="print"/>
          <a:srcRect l="13787" t="15359" r="20036"/>
          <a:stretch>
            <a:fillRect/>
          </a:stretch>
        </p:blipFill>
        <p:spPr bwMode="auto">
          <a:xfrm rot="5400000">
            <a:off x="3117433" y="1152027"/>
            <a:ext cx="6566734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TONY\Desktop\20151125_1039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362200"/>
            <a:ext cx="6254045" cy="3517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81000" y="762000"/>
            <a:ext cx="8164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Matured </a:t>
            </a:r>
            <a:r>
              <a:rPr lang="en-US" sz="3600" b="1" dirty="0" err="1" smtClean="0"/>
              <a:t>Arteriovenous</a:t>
            </a:r>
            <a:r>
              <a:rPr lang="en-US" sz="3600" b="1" dirty="0" smtClean="0"/>
              <a:t> fistula (AVF)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an important aspect of the dialysis process and includes;</a:t>
            </a:r>
          </a:p>
          <a:p>
            <a:pPr>
              <a:buNone/>
            </a:pPr>
            <a:r>
              <a:rPr lang="en-US" dirty="0" smtClean="0"/>
              <a:t> - Baseline assessment; how does the patient look? , assess for oedema, dehydration,anaemia and access site.</a:t>
            </a:r>
          </a:p>
          <a:p>
            <a:pPr>
              <a:buNone/>
            </a:pPr>
            <a:r>
              <a:rPr lang="en-US" dirty="0" smtClean="0"/>
              <a:t> - Clinical observations; weight gained between dialysis sessions, vital signs and lab investigations.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dialysis patient assessment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Intradialysis</a:t>
            </a:r>
            <a:r>
              <a:rPr lang="en-US" dirty="0" smtClean="0"/>
              <a:t> patient monitoring</a:t>
            </a:r>
          </a:p>
          <a:p>
            <a:r>
              <a:rPr lang="en-US" dirty="0" smtClean="0"/>
              <a:t>Input and output charting; patients with CKD input is usually 500mls+ urine output.</a:t>
            </a:r>
          </a:p>
          <a:p>
            <a:r>
              <a:rPr lang="en-US" dirty="0" smtClean="0"/>
              <a:t>Continued management of the primary disease by follow-up</a:t>
            </a:r>
          </a:p>
          <a:p>
            <a:r>
              <a:rPr lang="en-US" dirty="0" smtClean="0"/>
              <a:t>Restrict protein intake</a:t>
            </a:r>
          </a:p>
          <a:p>
            <a:r>
              <a:rPr lang="en-US" dirty="0" smtClean="0"/>
              <a:t>Adherence to HD schedule</a:t>
            </a:r>
          </a:p>
          <a:p>
            <a:r>
              <a:rPr lang="en-US" dirty="0" smtClean="0"/>
              <a:t>Psychological support with family</a:t>
            </a:r>
          </a:p>
          <a:p>
            <a:r>
              <a:rPr lang="en-US" dirty="0" smtClean="0"/>
              <a:t>Have a permanent access created if possible before discharge</a:t>
            </a:r>
          </a:p>
          <a:p>
            <a:r>
              <a:rPr lang="en-US" dirty="0" smtClean="0"/>
              <a:t>Advice on kidney transplant as soon as possible </a:t>
            </a:r>
          </a:p>
          <a:p>
            <a:r>
              <a:rPr lang="en-US" dirty="0" smtClean="0"/>
              <a:t>Monitor for dialysis complications.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Management of a patient on 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Severe pulmonary edema</a:t>
            </a:r>
          </a:p>
          <a:p>
            <a:r>
              <a:rPr lang="en-US" dirty="0" smtClean="0"/>
              <a:t>Hyperkalaemia</a:t>
            </a:r>
          </a:p>
          <a:p>
            <a:r>
              <a:rPr lang="en-US" dirty="0" smtClean="0"/>
              <a:t>Uremic symptoms such decreasing level of consciousness and pericardial rub.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 of emergency 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people are surviving longer on HD the long term complications of dialysis become an ever more pressing issue for the nephrology team.</a:t>
            </a:r>
          </a:p>
          <a:p>
            <a:r>
              <a:rPr lang="en-US" dirty="0" smtClean="0"/>
              <a:t>These long term complications have a serious impact on;</a:t>
            </a:r>
          </a:p>
          <a:p>
            <a:pPr>
              <a:buNone/>
            </a:pPr>
            <a:r>
              <a:rPr lang="en-US" dirty="0" smtClean="0"/>
              <a:t>    - Quality of life</a:t>
            </a:r>
          </a:p>
          <a:p>
            <a:pPr>
              <a:buNone/>
            </a:pPr>
            <a:r>
              <a:rPr lang="en-US" dirty="0" smtClean="0"/>
              <a:t>    - General morbidity(measured as number of   	hospitalizations)</a:t>
            </a:r>
          </a:p>
          <a:p>
            <a:pPr>
              <a:buNone/>
            </a:pPr>
            <a:r>
              <a:rPr lang="en-US" dirty="0" smtClean="0"/>
              <a:t>     - longevity of life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complications of HD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Haemodialysis</a:t>
            </a:r>
            <a:r>
              <a:rPr lang="en-US" dirty="0" smtClean="0"/>
              <a:t> is one of the renal replacement therapy(RRT) recommended for patients with both Acute kidney injury(AKI) formally known  as acute renal failure and chronic kidney disease (CKD).</a:t>
            </a:r>
          </a:p>
          <a:p>
            <a:r>
              <a:rPr lang="en-US" dirty="0" smtClean="0"/>
              <a:t>Dialysis does not “TREAT the kidney” but rather replaces kidney function when the kidneys are not able to perform their functions.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4078" indent="-514350">
              <a:buAutoNum type="arabicPeriod"/>
            </a:pPr>
            <a:r>
              <a:rPr lang="en-US" b="1" dirty="0" smtClean="0"/>
              <a:t>Cardiovascular disease; </a:t>
            </a:r>
            <a:r>
              <a:rPr lang="en-US" dirty="0" smtClean="0"/>
              <a:t>as a result of the primary disease such as hypertension or diabetes. </a:t>
            </a:r>
          </a:p>
          <a:p>
            <a:pPr marL="624078" indent="-514350"/>
            <a:r>
              <a:rPr lang="en-US" dirty="0" smtClean="0"/>
              <a:t>Can also occur as a co-morbidity of the ESRD itself e.g. poor BP control, poor fluid management, </a:t>
            </a:r>
            <a:r>
              <a:rPr lang="en-US" dirty="0" err="1" smtClean="0"/>
              <a:t>anaemia</a:t>
            </a:r>
            <a:r>
              <a:rPr lang="en-US" dirty="0" smtClean="0"/>
              <a:t> and electrolyte disturbance</a:t>
            </a:r>
          </a:p>
          <a:p>
            <a:r>
              <a:rPr lang="en-US" dirty="0" smtClean="0"/>
              <a:t>Management includes adequate dialysis, dietary modifications, drug administration and patient education.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term complications include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2. </a:t>
            </a:r>
            <a:r>
              <a:rPr lang="en-US" b="1" dirty="0" smtClean="0"/>
              <a:t>Gastrointestinal problems; </a:t>
            </a:r>
            <a:r>
              <a:rPr lang="en-US" dirty="0" smtClean="0"/>
              <a:t>GI disturbances play a leading role in role in the malnutrition which is associated with CKD. It is associated with increased morbidity and mortality.</a:t>
            </a:r>
          </a:p>
          <a:p>
            <a:r>
              <a:rPr lang="en-US" dirty="0" smtClean="0"/>
              <a:t>Causes include- inadequate dialysis, medications, metabolic acidosis, psychosocial issues and </a:t>
            </a:r>
            <a:r>
              <a:rPr lang="en-US" dirty="0" err="1" smtClean="0"/>
              <a:t>uraemic</a:t>
            </a:r>
            <a:r>
              <a:rPr lang="en-US" dirty="0" smtClean="0"/>
              <a:t> toxins.</a:t>
            </a:r>
          </a:p>
          <a:p>
            <a:r>
              <a:rPr lang="en-US" dirty="0" smtClean="0"/>
              <a:t>Management include adequate dialysis, use of medications, dietary input and onward referral.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3. </a:t>
            </a:r>
            <a:r>
              <a:rPr lang="en-US" b="1" dirty="0" smtClean="0"/>
              <a:t>Neurological issues; </a:t>
            </a:r>
            <a:r>
              <a:rPr lang="en-US" dirty="0" smtClean="0"/>
              <a:t>they arise as a result of the pre existing disease such as DM and the impact of CKD especially the build up of uremic toxins.</a:t>
            </a:r>
          </a:p>
          <a:p>
            <a:r>
              <a:rPr lang="en-US" dirty="0" smtClean="0"/>
              <a:t>The patient may present with confusion, fatigue, headache, hiccups, insomnia, irritability, peripheral neuropathy, restless leg syndrome and sensory impairment</a:t>
            </a:r>
          </a:p>
          <a:p>
            <a:r>
              <a:rPr lang="en-US" dirty="0" smtClean="0"/>
              <a:t>It is managed according to the symptoms the patient presents with.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3</a:t>
            </a:r>
            <a:r>
              <a:rPr lang="en-US" b="1" dirty="0" smtClean="0"/>
              <a:t>. Renal osteodystrophy</a:t>
            </a:r>
          </a:p>
          <a:p>
            <a:r>
              <a:rPr lang="en-US" dirty="0" smtClean="0"/>
              <a:t>Renal bone disease occurs due to disturbed Calcium and phosphate metabolism. </a:t>
            </a:r>
          </a:p>
          <a:p>
            <a:r>
              <a:rPr lang="en-US" dirty="0" smtClean="0"/>
              <a:t>Patient presents with bone and joint pain as well as deformation and propensity to fracture.</a:t>
            </a:r>
          </a:p>
          <a:p>
            <a:r>
              <a:rPr lang="en-US" dirty="0" smtClean="0"/>
              <a:t>Management includes adequate dialysis, pharmaceutical intervention and dietary management.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76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Dialysis Machine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578423" y="1540074"/>
            <a:ext cx="6343650" cy="3568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Dialysis Machine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801533" y="1837266"/>
            <a:ext cx="596053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Dialysis Machine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911600" y="1498600"/>
            <a:ext cx="6502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6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Dialysis Machine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3865033" y="1570566"/>
            <a:ext cx="636693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8000" dirty="0" smtClean="0"/>
              <a:t>THANK YOU</a:t>
            </a:r>
            <a:endParaRPr lang="en-US" sz="8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6583362"/>
          </a:xfrm>
        </p:spPr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 balance</a:t>
            </a:r>
          </a:p>
          <a:p>
            <a:r>
              <a:rPr lang="en-US" dirty="0" smtClean="0"/>
              <a:t>Blood pressure regulation</a:t>
            </a:r>
          </a:p>
          <a:p>
            <a:r>
              <a:rPr lang="en-US" dirty="0" smtClean="0"/>
              <a:t>Acid base balance</a:t>
            </a:r>
          </a:p>
          <a:p>
            <a:r>
              <a:rPr lang="en-US" dirty="0" smtClean="0"/>
              <a:t>Electrolyte balance </a:t>
            </a:r>
          </a:p>
          <a:p>
            <a:r>
              <a:rPr lang="en-US" dirty="0" smtClean="0"/>
              <a:t>Production of hormones e.g. EPO</a:t>
            </a:r>
          </a:p>
          <a:p>
            <a:r>
              <a:rPr lang="en-US" dirty="0" smtClean="0"/>
              <a:t>Vitamin D metabolism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Functions of the kidney overview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Haemodialysis</a:t>
            </a:r>
            <a:r>
              <a:rPr lang="en-US" dirty="0" smtClean="0"/>
              <a:t> is defined as a process which accesses the patients blood (</a:t>
            </a:r>
            <a:r>
              <a:rPr lang="en-US" dirty="0" err="1" smtClean="0"/>
              <a:t>Haem</a:t>
            </a:r>
            <a:r>
              <a:rPr lang="en-US" dirty="0" smtClean="0"/>
              <a:t>) via an extra corporeal(outside the body) circuit  and passes it through a filter (</a:t>
            </a:r>
            <a:r>
              <a:rPr lang="en-US" dirty="0" err="1" smtClean="0"/>
              <a:t>Dialyser</a:t>
            </a:r>
            <a:r>
              <a:rPr lang="en-US" dirty="0" smtClean="0"/>
              <a:t>) where dialysis takes place and  waste products of metabolism are excreted and excess fluid removed.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Definition of </a:t>
            </a:r>
            <a:r>
              <a:rPr lang="en-US" dirty="0" err="1" smtClean="0"/>
              <a:t>Haemodialysis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Diabetes</a:t>
            </a:r>
          </a:p>
          <a:p>
            <a:r>
              <a:rPr lang="en-US" dirty="0" smtClean="0"/>
              <a:t>Hypertension</a:t>
            </a:r>
          </a:p>
          <a:p>
            <a:r>
              <a:rPr lang="en-US" dirty="0" smtClean="0"/>
              <a:t>Cardiovascular disease</a:t>
            </a:r>
          </a:p>
          <a:p>
            <a:r>
              <a:rPr lang="en-US" dirty="0" smtClean="0"/>
              <a:t>Structural renal tract disease</a:t>
            </a:r>
          </a:p>
          <a:p>
            <a:r>
              <a:rPr lang="en-US" dirty="0" smtClean="0"/>
              <a:t>Kidney stones</a:t>
            </a:r>
          </a:p>
          <a:p>
            <a:r>
              <a:rPr lang="en-US" dirty="0" smtClean="0"/>
              <a:t>Prostatic hypertrophy</a:t>
            </a:r>
          </a:p>
          <a:p>
            <a:r>
              <a:rPr lang="en-US" dirty="0" smtClean="0"/>
              <a:t>Multisystem diseases with kidney involvement e.g. SLE</a:t>
            </a:r>
          </a:p>
          <a:p>
            <a:r>
              <a:rPr lang="en-US" dirty="0" smtClean="0"/>
              <a:t>Family history of stage 5 CKD or hereditary kidney  disease</a:t>
            </a:r>
          </a:p>
          <a:p>
            <a:r>
              <a:rPr lang="en-US" dirty="0" smtClean="0"/>
              <a:t>Opportunistic detection of haematuria or proteinuria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factors for CKD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Acute kidney injury</a:t>
            </a:r>
          </a:p>
          <a:p>
            <a:r>
              <a:rPr lang="en-US" dirty="0" smtClean="0"/>
              <a:t>CKD stage 5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Conservative management</a:t>
            </a:r>
          </a:p>
          <a:p>
            <a:r>
              <a:rPr lang="en-US" dirty="0" smtClean="0"/>
              <a:t>Peritoneal dialysis</a:t>
            </a:r>
          </a:p>
          <a:p>
            <a:r>
              <a:rPr lang="en-US" dirty="0" smtClean="0"/>
              <a:t>Kidney transplant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other RRTs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 quality vascular access for HD is essential to enable HD to take place, achieve an adequate dialysis and minimize infection.</a:t>
            </a:r>
          </a:p>
          <a:p>
            <a:r>
              <a:rPr lang="en-US" dirty="0" smtClean="0"/>
              <a:t>Its often termed the “patients lifeline” and therefore its creation and maintenance is one of the key aspects of care in patients with CKD.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 Access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when emergency dialysis is required or when a more permanent access cannot be created.</a:t>
            </a:r>
          </a:p>
          <a:p>
            <a:r>
              <a:rPr lang="en-US" dirty="0" smtClean="0"/>
              <a:t>Temporary accesses are divided into two;</a:t>
            </a:r>
          </a:p>
          <a:p>
            <a:pPr>
              <a:buNone/>
            </a:pPr>
            <a:r>
              <a:rPr lang="en-US" dirty="0" smtClean="0"/>
              <a:t>       - non tunneled catheters; internal 		jugular,   </a:t>
            </a:r>
            <a:r>
              <a:rPr lang="en-US" dirty="0" err="1" smtClean="0"/>
              <a:t>subclavian</a:t>
            </a:r>
            <a:r>
              <a:rPr lang="en-US" dirty="0" smtClean="0"/>
              <a:t>, and femoral    	catheters</a:t>
            </a:r>
          </a:p>
          <a:p>
            <a:pPr>
              <a:buNone/>
            </a:pPr>
            <a:r>
              <a:rPr lang="en-US" dirty="0" smtClean="0"/>
              <a:t>         - Tunneled catheters; perm </a:t>
            </a:r>
            <a:r>
              <a:rPr lang="en-US" dirty="0" err="1" smtClean="0"/>
              <a:t>caths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above accesses are prone to infection, can get blocked or even come out and should not be used for long term dialysis.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Temporary HD Access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541</TotalTime>
  <Words>846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Concourse</vt:lpstr>
      <vt:lpstr>HAEMODIALYSIS</vt:lpstr>
      <vt:lpstr>INTRODUCTION </vt:lpstr>
      <vt:lpstr>Functions of the kidney overview</vt:lpstr>
      <vt:lpstr>Definition of Haemodialysis</vt:lpstr>
      <vt:lpstr>Risk factors for CKD</vt:lpstr>
      <vt:lpstr>Indications</vt:lpstr>
      <vt:lpstr>Overview of other RRTs</vt:lpstr>
      <vt:lpstr>HD Access</vt:lpstr>
      <vt:lpstr>Temporary HD Access</vt:lpstr>
      <vt:lpstr>Slide 10</vt:lpstr>
      <vt:lpstr>Slide 11</vt:lpstr>
      <vt:lpstr>Permanent access</vt:lpstr>
      <vt:lpstr>AVF cont’</vt:lpstr>
      <vt:lpstr>Slide 14</vt:lpstr>
      <vt:lpstr>Slide 15</vt:lpstr>
      <vt:lpstr>Pre dialysis patient assessment</vt:lpstr>
      <vt:lpstr>Management of a patient on HD</vt:lpstr>
      <vt:lpstr>Indications of emergency HD</vt:lpstr>
      <vt:lpstr>Long term complications of HD</vt:lpstr>
      <vt:lpstr>Long term complications include</vt:lpstr>
      <vt:lpstr>Cont’</vt:lpstr>
      <vt:lpstr>Cont’</vt:lpstr>
      <vt:lpstr>Cont’</vt:lpstr>
      <vt:lpstr>Dialysis Machine</vt:lpstr>
      <vt:lpstr>Dialysis Machine</vt:lpstr>
      <vt:lpstr>Dialysis Machine</vt:lpstr>
      <vt:lpstr>Dialysis Machine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HAEMODIALYSIS</dc:title>
  <dc:creator>TONY</dc:creator>
  <cp:lastModifiedBy>TONY</cp:lastModifiedBy>
  <cp:revision>40</cp:revision>
  <dcterms:created xsi:type="dcterms:W3CDTF">2006-08-16T00:00:00Z</dcterms:created>
  <dcterms:modified xsi:type="dcterms:W3CDTF">2015-01-03T10:34:53Z</dcterms:modified>
</cp:coreProperties>
</file>