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12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A23F7-5E1B-4306-B1A9-0AB6A9ACD896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A501E-C19B-4C50-864C-2ED1B734501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A501E-C19B-4C50-864C-2ED1B734501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0365-8596-493E-9649-F84D085435EB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E143-583B-4676-B2AF-65CFEAC707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Nephrotic</a:t>
            </a:r>
            <a:r>
              <a:rPr lang="en-GB" dirty="0" smtClean="0"/>
              <a:t> syndrome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 O </a:t>
            </a:r>
            <a:r>
              <a:rPr lang="en-GB" dirty="0" err="1" smtClean="0"/>
              <a:t>Gwer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Idiopathic 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Idiopathic NS </a:t>
            </a:r>
            <a:r>
              <a:rPr lang="en-GB" dirty="0" smtClean="0"/>
              <a:t>constitutes </a:t>
            </a:r>
            <a:r>
              <a:rPr lang="en-GB" dirty="0" smtClean="0"/>
              <a:t>90% of total cases and is distributed as follows: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Minimal </a:t>
            </a:r>
            <a:r>
              <a:rPr lang="en-GB" dirty="0" smtClean="0"/>
              <a:t>change NS (85%)</a:t>
            </a:r>
          </a:p>
          <a:p>
            <a:pPr>
              <a:buFont typeface="Wingdings" pitchFamily="2" charset="2"/>
              <a:buChar char="q"/>
            </a:pPr>
            <a:r>
              <a:rPr lang="en-GB" dirty="0" err="1" smtClean="0"/>
              <a:t>Mesangial</a:t>
            </a:r>
            <a:r>
              <a:rPr lang="en-GB" dirty="0" smtClean="0"/>
              <a:t> proliferation (5%)</a:t>
            </a:r>
          </a:p>
          <a:p>
            <a:pPr>
              <a:buFont typeface="Wingdings" pitchFamily="2" charset="2"/>
              <a:buChar char="q"/>
            </a:pPr>
            <a:r>
              <a:rPr lang="en-GB" dirty="0" smtClean="0"/>
              <a:t>Focal segmental </a:t>
            </a:r>
            <a:r>
              <a:rPr lang="en-GB" dirty="0" err="1" smtClean="0"/>
              <a:t>glomerulosclerosis</a:t>
            </a:r>
            <a:r>
              <a:rPr lang="en-GB" dirty="0" smtClean="0"/>
              <a:t> (10%)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Minimal change NS: </a:t>
            </a:r>
            <a:r>
              <a:rPr lang="en-GB" dirty="0" err="1" smtClean="0"/>
              <a:t>Histologically</a:t>
            </a:r>
            <a:r>
              <a:rPr lang="en-GB" dirty="0" smtClean="0"/>
              <a:t> on light microscopy  the </a:t>
            </a:r>
            <a:r>
              <a:rPr lang="en-GB" dirty="0" err="1" smtClean="0"/>
              <a:t>glomeruli</a:t>
            </a:r>
            <a:r>
              <a:rPr lang="en-GB" dirty="0" smtClean="0"/>
              <a:t> appear normal or with </a:t>
            </a:r>
            <a:r>
              <a:rPr lang="en-GB" dirty="0" smtClean="0"/>
              <a:t>minimally </a:t>
            </a:r>
            <a:r>
              <a:rPr lang="en-GB" dirty="0" smtClean="0"/>
              <a:t>increased </a:t>
            </a:r>
            <a:r>
              <a:rPr lang="en-GB" dirty="0" err="1" smtClean="0"/>
              <a:t>mesangial</a:t>
            </a:r>
            <a:r>
              <a:rPr lang="en-GB" dirty="0" smtClean="0"/>
              <a:t> cells and matrix but EM findings show effaced epithelial cell foot processes. </a:t>
            </a:r>
            <a:r>
              <a:rPr lang="en-GB" dirty="0" err="1" smtClean="0"/>
              <a:t>Immunofluoresence</a:t>
            </a:r>
            <a:r>
              <a:rPr lang="en-GB" dirty="0" smtClean="0"/>
              <a:t> tests </a:t>
            </a:r>
            <a:r>
              <a:rPr lang="en-GB" dirty="0" smtClean="0"/>
              <a:t>are negative</a:t>
            </a:r>
            <a:r>
              <a:rPr lang="en-GB" dirty="0" smtClean="0"/>
              <a:t>. 95% are steroid responsive</a:t>
            </a:r>
          </a:p>
          <a:p>
            <a:r>
              <a:rPr lang="en-GB" dirty="0" err="1" smtClean="0"/>
              <a:t>Mesangial</a:t>
            </a:r>
            <a:r>
              <a:rPr lang="en-GB" dirty="0" smtClean="0"/>
              <a:t> proliferation show diffuse increase of </a:t>
            </a:r>
            <a:r>
              <a:rPr lang="en-GB" dirty="0" err="1" smtClean="0"/>
              <a:t>mesangial</a:t>
            </a:r>
            <a:r>
              <a:rPr lang="en-GB" dirty="0" smtClean="0"/>
              <a:t> cell and matrix on LM. EM further reveals effacement of foot processes and </a:t>
            </a:r>
            <a:r>
              <a:rPr lang="en-GB" dirty="0" err="1" smtClean="0"/>
              <a:t>immunofluoresence</a:t>
            </a:r>
            <a:r>
              <a:rPr lang="en-GB" dirty="0" smtClean="0"/>
              <a:t> is trace +</a:t>
            </a:r>
            <a:r>
              <a:rPr lang="en-GB" dirty="0" err="1" smtClean="0"/>
              <a:t>ve</a:t>
            </a:r>
            <a:r>
              <a:rPr lang="en-GB" dirty="0" smtClean="0"/>
              <a:t> for  </a:t>
            </a:r>
            <a:r>
              <a:rPr lang="en-GB" dirty="0" err="1" smtClean="0"/>
              <a:t>IgM</a:t>
            </a:r>
            <a:r>
              <a:rPr lang="en-GB" dirty="0" smtClean="0"/>
              <a:t> and </a:t>
            </a:r>
            <a:r>
              <a:rPr lang="en-GB" dirty="0" err="1" smtClean="0"/>
              <a:t>IgA</a:t>
            </a:r>
            <a:r>
              <a:rPr lang="en-GB" dirty="0" smtClean="0"/>
              <a:t> . 50% steroid responsive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FSGS: LM show </a:t>
            </a:r>
            <a:r>
              <a:rPr lang="en-GB" dirty="0" err="1" smtClean="0"/>
              <a:t>mesangial</a:t>
            </a:r>
            <a:r>
              <a:rPr lang="en-GB" dirty="0" smtClean="0"/>
              <a:t> proliferation and segmental scarring. </a:t>
            </a:r>
            <a:r>
              <a:rPr lang="en-GB" dirty="0" err="1" smtClean="0"/>
              <a:t>Immunofluorescence</a:t>
            </a:r>
            <a:r>
              <a:rPr lang="en-GB" dirty="0" smtClean="0"/>
              <a:t> shows </a:t>
            </a:r>
            <a:r>
              <a:rPr lang="en-GB" dirty="0" err="1" smtClean="0"/>
              <a:t>IgM</a:t>
            </a:r>
            <a:r>
              <a:rPr lang="en-GB" dirty="0" smtClean="0"/>
              <a:t> and C3 staining in the </a:t>
            </a:r>
            <a:r>
              <a:rPr lang="en-GB" dirty="0" err="1" smtClean="0"/>
              <a:t>sclerosed</a:t>
            </a:r>
            <a:r>
              <a:rPr lang="en-GB" dirty="0" smtClean="0"/>
              <a:t> areas. EM shows obliteration of capillary lumen. Similar lesion in HIVAN and IV drug abuse. Only 20% steroid responsive. Usually leads to CRF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Clinical manifestations of idiopathic 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/>
              <a:t>Male:female</a:t>
            </a:r>
            <a:r>
              <a:rPr lang="en-GB" dirty="0" smtClean="0"/>
              <a:t> ratio = 2:1</a:t>
            </a:r>
          </a:p>
          <a:p>
            <a:r>
              <a:rPr lang="en-GB" dirty="0" smtClean="0"/>
              <a:t>Age commonest = 2 to 6 years</a:t>
            </a:r>
          </a:p>
          <a:p>
            <a:r>
              <a:rPr lang="en-GB" dirty="0" smtClean="0"/>
              <a:t>Initially starts as </a:t>
            </a:r>
            <a:r>
              <a:rPr lang="en-GB" dirty="0" err="1" smtClean="0"/>
              <a:t>periorbital</a:t>
            </a:r>
            <a:r>
              <a:rPr lang="en-GB" dirty="0" smtClean="0"/>
              <a:t> </a:t>
            </a:r>
            <a:r>
              <a:rPr lang="en-GB" dirty="0" err="1" smtClean="0"/>
              <a:t>edema</a:t>
            </a:r>
            <a:r>
              <a:rPr lang="en-GB" dirty="0" smtClean="0"/>
              <a:t> which then progresses to generalised </a:t>
            </a:r>
            <a:r>
              <a:rPr lang="en-GB" dirty="0" err="1" smtClean="0"/>
              <a:t>edema</a:t>
            </a:r>
            <a:r>
              <a:rPr lang="en-GB" dirty="0" smtClean="0"/>
              <a:t> with </a:t>
            </a:r>
            <a:r>
              <a:rPr lang="en-GB" dirty="0" err="1" smtClean="0"/>
              <a:t>ascites</a:t>
            </a:r>
            <a:r>
              <a:rPr lang="en-GB" dirty="0" smtClean="0"/>
              <a:t>, pleural effusion , genital </a:t>
            </a:r>
            <a:r>
              <a:rPr lang="en-GB" dirty="0" err="1" smtClean="0"/>
              <a:t>edema</a:t>
            </a:r>
            <a:endParaRPr lang="en-GB" dirty="0" smtClean="0"/>
          </a:p>
          <a:p>
            <a:r>
              <a:rPr lang="en-GB" dirty="0" smtClean="0"/>
              <a:t>Other common features: anorexia, irritability, abdominal pain, loose stool </a:t>
            </a:r>
          </a:p>
          <a:p>
            <a:r>
              <a:rPr lang="en-GB" dirty="0" smtClean="0"/>
              <a:t>Uncommon features: hypertension and gross </a:t>
            </a:r>
            <a:r>
              <a:rPr lang="en-GB" dirty="0" err="1" smtClean="0"/>
              <a:t>hematuria</a:t>
            </a:r>
            <a:endParaRPr lang="en-GB" dirty="0" smtClean="0"/>
          </a:p>
          <a:p>
            <a:r>
              <a:rPr lang="en-GB" dirty="0" smtClean="0"/>
              <a:t>Differentials: CCF, liver failure, acute/chronic GN, PEM and protein losing </a:t>
            </a:r>
            <a:r>
              <a:rPr lang="en-GB" dirty="0" err="1" smtClean="0"/>
              <a:t>enteropathy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Proteinuria</a:t>
            </a:r>
            <a:r>
              <a:rPr lang="en-GB" dirty="0" smtClean="0"/>
              <a:t> 3+ or 4+, with urinary protein excretion above 40mg/m² /hr. Urine protein/</a:t>
            </a:r>
            <a:r>
              <a:rPr lang="en-GB" dirty="0" err="1" smtClean="0"/>
              <a:t>creatinine</a:t>
            </a:r>
            <a:r>
              <a:rPr lang="en-GB" dirty="0" smtClean="0"/>
              <a:t> ratio &gt; 2</a:t>
            </a:r>
          </a:p>
          <a:p>
            <a:r>
              <a:rPr lang="en-GB" dirty="0" smtClean="0"/>
              <a:t>Serum albumin is low, lipids raised and C3 and C4 usually normal</a:t>
            </a:r>
          </a:p>
          <a:p>
            <a:r>
              <a:rPr lang="en-GB" dirty="0" smtClean="0"/>
              <a:t>Serum </a:t>
            </a:r>
            <a:r>
              <a:rPr lang="en-GB" dirty="0" err="1" smtClean="0"/>
              <a:t>creatinine</a:t>
            </a:r>
            <a:r>
              <a:rPr lang="en-GB" dirty="0" smtClean="0"/>
              <a:t> usually normal or may be increased</a:t>
            </a:r>
          </a:p>
          <a:p>
            <a:r>
              <a:rPr lang="en-GB" dirty="0" smtClean="0"/>
              <a:t>20% may show microscopic </a:t>
            </a:r>
            <a:r>
              <a:rPr lang="en-GB" dirty="0" err="1" smtClean="0"/>
              <a:t>haematuria</a:t>
            </a:r>
            <a:endParaRPr lang="en-GB" dirty="0" smtClean="0"/>
          </a:p>
          <a:p>
            <a:r>
              <a:rPr lang="en-GB" dirty="0" smtClean="0"/>
              <a:t>Renal biopsy usually unnecessary.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episode with mild/moderate disease may be managed as out-patients</a:t>
            </a:r>
          </a:p>
          <a:p>
            <a:r>
              <a:rPr lang="en-GB" dirty="0" smtClean="0"/>
              <a:t>Reduced sodium intake till remission</a:t>
            </a:r>
          </a:p>
          <a:p>
            <a:r>
              <a:rPr lang="en-GB" dirty="0" smtClean="0"/>
              <a:t>In severe </a:t>
            </a:r>
            <a:r>
              <a:rPr lang="en-GB" dirty="0" err="1" smtClean="0"/>
              <a:t>edema</a:t>
            </a:r>
            <a:r>
              <a:rPr lang="en-GB" dirty="0" smtClean="0"/>
              <a:t> admit child with salt and fluid restriction and </a:t>
            </a:r>
            <a:r>
              <a:rPr lang="en-GB" dirty="0" err="1" smtClean="0"/>
              <a:t>diuresis</a:t>
            </a:r>
            <a:r>
              <a:rPr lang="en-GB" dirty="0" smtClean="0"/>
              <a:t> using IV </a:t>
            </a:r>
            <a:r>
              <a:rPr lang="en-GB" dirty="0" smtClean="0"/>
              <a:t>diuretics in case of severe </a:t>
            </a:r>
            <a:r>
              <a:rPr lang="en-GB" dirty="0" err="1" smtClean="0"/>
              <a:t>edema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In severe </a:t>
            </a:r>
            <a:r>
              <a:rPr lang="en-GB" dirty="0" err="1" smtClean="0"/>
              <a:t>edema</a:t>
            </a:r>
            <a:r>
              <a:rPr lang="en-GB" dirty="0" smtClean="0"/>
              <a:t>, </a:t>
            </a:r>
            <a:r>
              <a:rPr lang="en-GB" dirty="0" smtClean="0"/>
              <a:t>when the above does not work </a:t>
            </a:r>
            <a:r>
              <a:rPr lang="en-GB" dirty="0" smtClean="0"/>
              <a:t>IV albumin given followed by IV </a:t>
            </a:r>
            <a:r>
              <a:rPr lang="en-GB" dirty="0" err="1" smtClean="0"/>
              <a:t>frusemide</a:t>
            </a:r>
            <a:r>
              <a:rPr lang="en-GB" dirty="0" smtClean="0"/>
              <a:t>. </a:t>
            </a:r>
            <a:r>
              <a:rPr lang="en-GB" dirty="0" smtClean="0"/>
              <a:t>Close monitoring necessary to avoid hypertension or CCF</a:t>
            </a:r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Initiation of steroid therapy is justified since MCNS is commonest especially ages 1-8 yrs without </a:t>
            </a:r>
            <a:r>
              <a:rPr lang="en-GB" dirty="0" err="1" smtClean="0"/>
              <a:t>hematuria</a:t>
            </a:r>
            <a:r>
              <a:rPr lang="en-GB" dirty="0" smtClean="0"/>
              <a:t>, renal insufficiency, HTN, </a:t>
            </a:r>
            <a:r>
              <a:rPr lang="en-GB" dirty="0" err="1" smtClean="0"/>
              <a:t>hypocomplementemia</a:t>
            </a:r>
            <a:r>
              <a:rPr lang="en-GB" dirty="0" smtClean="0"/>
              <a:t>, age &lt; 1 yr and &gt; 8yr</a:t>
            </a:r>
          </a:p>
          <a:p>
            <a:r>
              <a:rPr lang="en-GB" dirty="0" smtClean="0"/>
              <a:t>Initiate </a:t>
            </a:r>
            <a:r>
              <a:rPr lang="en-GB" dirty="0" err="1" smtClean="0"/>
              <a:t>prednisolone</a:t>
            </a:r>
            <a:r>
              <a:rPr lang="en-GB" dirty="0" smtClean="0"/>
              <a:t> at 60mg/m2/day, divided into 2-3 doses for 4 – 6 wks then taper to 40mg/m2/day on alternate days once a day which is slowly tapered and stopped over next 2-3 months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Children with persistent </a:t>
            </a:r>
            <a:r>
              <a:rPr lang="en-GB" dirty="0" err="1" smtClean="0"/>
              <a:t>proteinuria</a:t>
            </a:r>
            <a:r>
              <a:rPr lang="en-GB" dirty="0" smtClean="0"/>
              <a:t> (&gt;/= 2+) after 8 wk are steroid resistant and renal biopsy is indicated</a:t>
            </a:r>
          </a:p>
          <a:p>
            <a:r>
              <a:rPr lang="en-GB" dirty="0" smtClean="0"/>
              <a:t>Many have at least one relapse which is less frequent with 6 wk initial treatment.</a:t>
            </a:r>
          </a:p>
          <a:p>
            <a:r>
              <a:rPr lang="en-GB" dirty="0" err="1" smtClean="0"/>
              <a:t>Relapser</a:t>
            </a:r>
            <a:r>
              <a:rPr lang="en-GB" dirty="0" smtClean="0"/>
              <a:t> is treated with daily  </a:t>
            </a:r>
            <a:r>
              <a:rPr lang="en-GB" dirty="0" err="1" smtClean="0"/>
              <a:t>prednisolone</a:t>
            </a:r>
            <a:r>
              <a:rPr lang="en-GB" dirty="0" smtClean="0"/>
              <a:t> till remission ( 3 days of trace/zero </a:t>
            </a:r>
            <a:r>
              <a:rPr lang="en-GB" dirty="0" err="1" smtClean="0"/>
              <a:t>proteinuria</a:t>
            </a:r>
            <a:r>
              <a:rPr lang="en-GB" dirty="0" smtClean="0"/>
              <a:t>) then alternate day doses tapered over 1-2 months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Steroid dependent: relapse while on alternate day therapy or within 28 days of stopping. </a:t>
            </a:r>
          </a:p>
          <a:p>
            <a:r>
              <a:rPr lang="en-GB" dirty="0" smtClean="0"/>
              <a:t>Frequent </a:t>
            </a:r>
            <a:r>
              <a:rPr lang="en-GB" dirty="0" err="1" smtClean="0"/>
              <a:t>relapsers</a:t>
            </a:r>
            <a:r>
              <a:rPr lang="en-GB" dirty="0" smtClean="0"/>
              <a:t>: respond well but relapse &gt;/= 4x in a year</a:t>
            </a:r>
          </a:p>
          <a:p>
            <a:r>
              <a:rPr lang="en-GB" dirty="0" smtClean="0"/>
              <a:t>Steroid dependent/</a:t>
            </a:r>
            <a:r>
              <a:rPr lang="en-GB" dirty="0" err="1" smtClean="0"/>
              <a:t>relapsers</a:t>
            </a:r>
            <a:r>
              <a:rPr lang="en-GB" dirty="0" smtClean="0"/>
              <a:t>/resistant may require alternative agents- </a:t>
            </a:r>
            <a:r>
              <a:rPr lang="en-GB" dirty="0" err="1" smtClean="0"/>
              <a:t>cyclophosphamide</a:t>
            </a:r>
            <a:r>
              <a:rPr lang="en-GB" dirty="0" smtClean="0"/>
              <a:t>, high dose pulse </a:t>
            </a:r>
            <a:r>
              <a:rPr lang="en-GB" dirty="0" err="1" smtClean="0"/>
              <a:t>methylprednisolone</a:t>
            </a:r>
            <a:r>
              <a:rPr lang="en-GB" dirty="0" smtClean="0"/>
              <a:t>, cyclosporine, </a:t>
            </a:r>
            <a:r>
              <a:rPr lang="en-GB" dirty="0" err="1" smtClean="0"/>
              <a:t>tacrolimus</a:t>
            </a:r>
            <a:r>
              <a:rPr lang="en-GB" dirty="0" smtClean="0"/>
              <a:t>, </a:t>
            </a:r>
            <a:r>
              <a:rPr lang="en-GB" dirty="0" err="1" smtClean="0"/>
              <a:t>mycophenolate</a:t>
            </a:r>
            <a:r>
              <a:rPr lang="en-GB" dirty="0" smtClean="0"/>
              <a:t>  </a:t>
            </a:r>
          </a:p>
          <a:p>
            <a:r>
              <a:rPr lang="en-GB" dirty="0" smtClean="0"/>
              <a:t>ACEI/ARB used as adjuncts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Infections : due to urinary loss of </a:t>
            </a:r>
            <a:r>
              <a:rPr lang="en-GB" dirty="0" err="1" smtClean="0"/>
              <a:t>Ig</a:t>
            </a:r>
            <a:r>
              <a:rPr lang="en-GB" dirty="0" smtClean="0"/>
              <a:t> and </a:t>
            </a:r>
            <a:r>
              <a:rPr lang="en-GB" dirty="0" err="1" smtClean="0"/>
              <a:t>properdin</a:t>
            </a:r>
            <a:r>
              <a:rPr lang="en-GB" dirty="0" smtClean="0"/>
              <a:t> . Defective CMI, malnutrition steroids/</a:t>
            </a:r>
            <a:r>
              <a:rPr lang="en-GB" dirty="0" err="1" smtClean="0"/>
              <a:t>immunosuppresants</a:t>
            </a:r>
            <a:r>
              <a:rPr lang="en-GB" dirty="0" smtClean="0"/>
              <a:t>,  </a:t>
            </a:r>
            <a:r>
              <a:rPr lang="en-GB" dirty="0" err="1" smtClean="0"/>
              <a:t>edema</a:t>
            </a:r>
            <a:r>
              <a:rPr lang="en-GB" dirty="0" smtClean="0"/>
              <a:t> </a:t>
            </a:r>
            <a:r>
              <a:rPr lang="en-GB" dirty="0" err="1" smtClean="0"/>
              <a:t>ascites</a:t>
            </a:r>
            <a:endParaRPr lang="en-GB" dirty="0" smtClean="0"/>
          </a:p>
          <a:p>
            <a:r>
              <a:rPr lang="en-GB" dirty="0" err="1" smtClean="0"/>
              <a:t>Spontaneus</a:t>
            </a:r>
            <a:r>
              <a:rPr lang="en-GB" dirty="0" smtClean="0"/>
              <a:t> bacterial peritonitis </a:t>
            </a:r>
            <a:r>
              <a:rPr lang="en-GB" dirty="0" smtClean="0"/>
              <a:t>is the commonest infection.</a:t>
            </a:r>
          </a:p>
          <a:p>
            <a:r>
              <a:rPr lang="en-GB" dirty="0" smtClean="0"/>
              <a:t>Other associated common infections include  </a:t>
            </a:r>
            <a:r>
              <a:rPr lang="en-GB" dirty="0" smtClean="0"/>
              <a:t> </a:t>
            </a:r>
            <a:r>
              <a:rPr lang="en-GB" dirty="0" smtClean="0"/>
              <a:t>pneumonia, </a:t>
            </a:r>
            <a:r>
              <a:rPr lang="en-GB" dirty="0" err="1" smtClean="0"/>
              <a:t>cellulitis</a:t>
            </a:r>
            <a:r>
              <a:rPr lang="en-GB" dirty="0" smtClean="0"/>
              <a:t>, </a:t>
            </a:r>
            <a:r>
              <a:rPr lang="en-GB" dirty="0" smtClean="0"/>
              <a:t>UTI </a:t>
            </a:r>
            <a:endParaRPr lang="en-GB" dirty="0" smtClean="0"/>
          </a:p>
          <a:p>
            <a:r>
              <a:rPr lang="en-GB" dirty="0" smtClean="0"/>
              <a:t>Prophylactic antibiotics use controversial</a:t>
            </a:r>
          </a:p>
          <a:p>
            <a:r>
              <a:rPr lang="en-GB" dirty="0" smtClean="0"/>
              <a:t>Give pneumococcal vaccine, </a:t>
            </a:r>
            <a:r>
              <a:rPr lang="en-GB" dirty="0" err="1" smtClean="0"/>
              <a:t>varicella</a:t>
            </a:r>
            <a:r>
              <a:rPr lang="en-GB" dirty="0" smtClean="0"/>
              <a:t>, flu </a:t>
            </a:r>
            <a:r>
              <a:rPr lang="en-GB" dirty="0" smtClean="0"/>
              <a:t>ideally during remission when off steroids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nephrotic</a:t>
            </a:r>
            <a:r>
              <a:rPr lang="en-GB" dirty="0" smtClean="0"/>
              <a:t> syndrome(NS)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Defined as </a:t>
            </a:r>
            <a:r>
              <a:rPr lang="en-GB" dirty="0" err="1" smtClean="0"/>
              <a:t>proteinuria</a:t>
            </a:r>
            <a:r>
              <a:rPr lang="en-GB" dirty="0" smtClean="0"/>
              <a:t> &gt; 40mg/m² /hr in children + </a:t>
            </a:r>
            <a:r>
              <a:rPr lang="en-GB" dirty="0" err="1" smtClean="0"/>
              <a:t>hypoalbuminemia</a:t>
            </a:r>
            <a:r>
              <a:rPr lang="en-GB" dirty="0" smtClean="0"/>
              <a:t> &lt;2.5g/dl + oedema + </a:t>
            </a:r>
            <a:r>
              <a:rPr lang="en-GB" dirty="0" err="1" smtClean="0"/>
              <a:t>hyperlipidemia</a:t>
            </a:r>
            <a:endParaRPr lang="en-GB" dirty="0" smtClean="0"/>
          </a:p>
          <a:p>
            <a:r>
              <a:rPr lang="en-GB" dirty="0" smtClean="0"/>
              <a:t>Primarily a paediatric disorder 15 times more common in children than adults</a:t>
            </a:r>
          </a:p>
          <a:p>
            <a:r>
              <a:rPr lang="en-GB" dirty="0" smtClean="0"/>
              <a:t>Incidence of 2-3/100000 children /year</a:t>
            </a:r>
          </a:p>
          <a:p>
            <a:r>
              <a:rPr lang="en-GB" dirty="0" smtClean="0"/>
              <a:t>90% due to idiopathic </a:t>
            </a:r>
            <a:r>
              <a:rPr lang="en-GB" dirty="0" err="1" smtClean="0"/>
              <a:t>nephrotic</a:t>
            </a:r>
            <a:r>
              <a:rPr lang="en-GB" dirty="0" smtClean="0"/>
              <a:t> </a:t>
            </a:r>
            <a:r>
              <a:rPr lang="en-GB" dirty="0" err="1" smtClean="0"/>
              <a:t>sydrome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Thromboembolic</a:t>
            </a:r>
            <a:r>
              <a:rPr lang="en-GB" dirty="0" smtClean="0"/>
              <a:t> events: prophylaxis not indicated unless one has had a previous </a:t>
            </a:r>
            <a:r>
              <a:rPr lang="en-GB" dirty="0" err="1" smtClean="0"/>
              <a:t>thrombo</a:t>
            </a:r>
            <a:r>
              <a:rPr lang="en-GB" dirty="0" smtClean="0"/>
              <a:t>-embolic event. Also avoid aggressive </a:t>
            </a:r>
            <a:r>
              <a:rPr lang="en-GB" dirty="0" err="1" smtClean="0"/>
              <a:t>diuresis</a:t>
            </a:r>
            <a:r>
              <a:rPr lang="en-GB" dirty="0" smtClean="0"/>
              <a:t> and indwelling catheters</a:t>
            </a:r>
          </a:p>
          <a:p>
            <a:r>
              <a:rPr lang="en-GB" dirty="0" smtClean="0"/>
              <a:t>High lipids- Myocardial infarction is rare in </a:t>
            </a:r>
            <a:r>
              <a:rPr lang="en-GB" dirty="0" smtClean="0"/>
              <a:t>children. The use of lipid lowering drugs </a:t>
            </a:r>
            <a:r>
              <a:rPr lang="en-GB" dirty="0" smtClean="0"/>
              <a:t>in children not yet clarified </a:t>
            </a:r>
            <a:r>
              <a:rPr lang="en-GB" dirty="0" smtClean="0"/>
              <a:t>nor is lipid dietary modification warranted </a:t>
            </a:r>
          </a:p>
          <a:p>
            <a:r>
              <a:rPr lang="en-GB" dirty="0" smtClean="0"/>
              <a:t>Acute kidney injury- rare </a:t>
            </a:r>
          </a:p>
          <a:p>
            <a:r>
              <a:rPr lang="en-GB" dirty="0" smtClean="0"/>
              <a:t>Drug associated complications- steroids and </a:t>
            </a:r>
            <a:r>
              <a:rPr lang="en-GB" dirty="0" err="1" smtClean="0"/>
              <a:t>cytotoxics</a:t>
            </a:r>
            <a:r>
              <a:rPr lang="en-GB" dirty="0" smtClean="0"/>
              <a:t> 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patients with steroid responsive diseases have relapses that decrease in frequency as child grows</a:t>
            </a:r>
          </a:p>
          <a:p>
            <a:r>
              <a:rPr lang="en-GB" dirty="0" smtClean="0"/>
              <a:t>Steroid resistant cases are usually due to FSGS and have poorer prognosis with renal insufficiency developing eventually get ESRD. Even post-transplant 30-50% develop 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Congenital </a:t>
            </a:r>
            <a:r>
              <a:rPr lang="en-GB" dirty="0" err="1" smtClean="0"/>
              <a:t>nephrotic</a:t>
            </a:r>
            <a:r>
              <a:rPr lang="en-GB" dirty="0" smtClean="0"/>
              <a:t> syndrome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Infants who develop NS within 3 months of life should be considered to have congenital NS</a:t>
            </a:r>
          </a:p>
          <a:p>
            <a:r>
              <a:rPr lang="en-GB" dirty="0" smtClean="0"/>
              <a:t>Commonest cause is Finnish type congenital NS which is </a:t>
            </a:r>
            <a:r>
              <a:rPr lang="en-GB" dirty="0" err="1" smtClean="0"/>
              <a:t>autosomal</a:t>
            </a:r>
            <a:r>
              <a:rPr lang="en-GB" dirty="0" smtClean="0"/>
              <a:t> recessive and common in Scandinavians</a:t>
            </a:r>
          </a:p>
          <a:p>
            <a:r>
              <a:rPr lang="en-GB" dirty="0" smtClean="0"/>
              <a:t>It is as a result of mutations of one of the 2 genes which encode the proteins </a:t>
            </a:r>
            <a:r>
              <a:rPr lang="en-GB" dirty="0" err="1" smtClean="0"/>
              <a:t>nephrin</a:t>
            </a:r>
            <a:r>
              <a:rPr lang="en-GB" dirty="0" smtClean="0"/>
              <a:t> and </a:t>
            </a:r>
            <a:r>
              <a:rPr lang="en-GB" dirty="0" err="1" smtClean="0"/>
              <a:t>podocin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Congenital 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Nephrin</a:t>
            </a:r>
            <a:r>
              <a:rPr lang="en-GB" dirty="0" smtClean="0"/>
              <a:t> and </a:t>
            </a:r>
            <a:r>
              <a:rPr lang="en-GB" dirty="0" err="1" smtClean="0"/>
              <a:t>podocin</a:t>
            </a:r>
            <a:r>
              <a:rPr lang="en-GB" dirty="0" smtClean="0"/>
              <a:t> are key components of the slit diaphragm of the </a:t>
            </a:r>
            <a:r>
              <a:rPr lang="en-GB" dirty="0" err="1" smtClean="0"/>
              <a:t>glomerular</a:t>
            </a:r>
            <a:r>
              <a:rPr lang="en-GB" dirty="0" smtClean="0"/>
              <a:t> epithelial cell </a:t>
            </a:r>
          </a:p>
          <a:p>
            <a:r>
              <a:rPr lang="en-GB" dirty="0" smtClean="0"/>
              <a:t>Finnish type shows pathological features of dilatation of proximal tubule, </a:t>
            </a:r>
            <a:r>
              <a:rPr lang="en-GB" dirty="0" err="1" smtClean="0"/>
              <a:t>mesangial</a:t>
            </a:r>
            <a:r>
              <a:rPr lang="en-GB" dirty="0" smtClean="0"/>
              <a:t> </a:t>
            </a:r>
            <a:r>
              <a:rPr lang="en-GB" dirty="0" err="1" smtClean="0"/>
              <a:t>hypercellularity</a:t>
            </a:r>
            <a:r>
              <a:rPr lang="en-GB" dirty="0" smtClean="0"/>
              <a:t> and </a:t>
            </a:r>
            <a:r>
              <a:rPr lang="en-GB" dirty="0" err="1" smtClean="0"/>
              <a:t>glomerular</a:t>
            </a:r>
            <a:r>
              <a:rPr lang="en-GB" dirty="0" smtClean="0"/>
              <a:t> sclerosis.</a:t>
            </a:r>
          </a:p>
          <a:p>
            <a:r>
              <a:rPr lang="en-GB" dirty="0" smtClean="0"/>
              <a:t>Infants present with massive </a:t>
            </a:r>
            <a:r>
              <a:rPr lang="en-GB" dirty="0" err="1" smtClean="0"/>
              <a:t>proteinuria</a:t>
            </a:r>
            <a:r>
              <a:rPr lang="en-GB" dirty="0" smtClean="0"/>
              <a:t>, a large placenta and marked </a:t>
            </a:r>
            <a:r>
              <a:rPr lang="en-GB" dirty="0" err="1" smtClean="0"/>
              <a:t>edema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Congenital 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infants also present with prematurity, respiratory distress, </a:t>
            </a:r>
            <a:r>
              <a:rPr lang="en-GB" dirty="0" err="1" smtClean="0"/>
              <a:t>sutural</a:t>
            </a:r>
            <a:r>
              <a:rPr lang="en-GB" dirty="0" smtClean="0"/>
              <a:t> </a:t>
            </a:r>
            <a:r>
              <a:rPr lang="en-GB" dirty="0" err="1" smtClean="0"/>
              <a:t>diastasis</a:t>
            </a:r>
            <a:r>
              <a:rPr lang="en-GB" dirty="0" smtClean="0"/>
              <a:t> with recurrent infections, persistent </a:t>
            </a:r>
            <a:r>
              <a:rPr lang="en-GB" dirty="0" err="1" smtClean="0"/>
              <a:t>edema</a:t>
            </a:r>
            <a:r>
              <a:rPr lang="en-GB" dirty="0" smtClean="0"/>
              <a:t> , renal failure and death by 5 yrs</a:t>
            </a:r>
          </a:p>
          <a:p>
            <a:r>
              <a:rPr lang="en-GB" dirty="0" smtClean="0"/>
              <a:t>Steroids and </a:t>
            </a:r>
            <a:r>
              <a:rPr lang="en-GB" dirty="0" err="1" smtClean="0"/>
              <a:t>immunosuppresants</a:t>
            </a:r>
            <a:r>
              <a:rPr lang="en-GB" dirty="0" smtClean="0"/>
              <a:t> are useless</a:t>
            </a:r>
          </a:p>
          <a:p>
            <a:r>
              <a:rPr lang="en-GB" dirty="0" smtClean="0"/>
              <a:t>ACEI, </a:t>
            </a:r>
            <a:r>
              <a:rPr lang="en-GB" dirty="0" err="1" smtClean="0"/>
              <a:t>indomethacin</a:t>
            </a:r>
            <a:r>
              <a:rPr lang="en-GB" dirty="0" smtClean="0"/>
              <a:t> and unilateral </a:t>
            </a:r>
            <a:r>
              <a:rPr lang="en-GB" dirty="0" err="1" smtClean="0"/>
              <a:t>nephrectomy</a:t>
            </a:r>
            <a:r>
              <a:rPr lang="en-GB" dirty="0" smtClean="0"/>
              <a:t> may reduce </a:t>
            </a:r>
            <a:r>
              <a:rPr lang="en-GB" dirty="0" err="1" smtClean="0"/>
              <a:t>proteinuria</a:t>
            </a:r>
            <a:r>
              <a:rPr lang="en-GB" dirty="0" smtClean="0"/>
              <a:t> and improve the </a:t>
            </a:r>
            <a:r>
              <a:rPr lang="en-GB" dirty="0" err="1" smtClean="0"/>
              <a:t>nephrotic</a:t>
            </a:r>
            <a:r>
              <a:rPr lang="en-GB" dirty="0" smtClean="0"/>
              <a:t> state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Congenital 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Aggressive nutritional support is indicated</a:t>
            </a:r>
          </a:p>
          <a:p>
            <a:r>
              <a:rPr lang="en-GB" dirty="0" smtClean="0"/>
              <a:t>Chronic dialysis and renal transplant ultimately required</a:t>
            </a:r>
          </a:p>
          <a:p>
            <a:r>
              <a:rPr lang="en-GB" dirty="0" smtClean="0"/>
              <a:t>Pre-natal diagnosis suggested by high amniotic </a:t>
            </a:r>
            <a:r>
              <a:rPr lang="el-GR" dirty="0" smtClean="0">
                <a:ea typeface="Gulim"/>
              </a:rPr>
              <a:t>α</a:t>
            </a:r>
            <a:r>
              <a:rPr lang="en-GB" dirty="0" smtClean="0">
                <a:ea typeface="Gulim"/>
              </a:rPr>
              <a:t>-fetoprotein and confirmed by DNA studies</a:t>
            </a:r>
          </a:p>
          <a:p>
            <a:r>
              <a:rPr lang="en-GB" dirty="0" smtClean="0">
                <a:ea typeface="Gulim"/>
              </a:rPr>
              <a:t>Syphilis, toxoplasmosis, rubella, CMV, hep-B, HIV can also cause congenital NS which is less severe and may improve on treating infection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Congenital 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Diffuse </a:t>
            </a:r>
            <a:r>
              <a:rPr lang="en-GB" dirty="0" err="1" smtClean="0"/>
              <a:t>mesangial</a:t>
            </a:r>
            <a:r>
              <a:rPr lang="en-GB" dirty="0" smtClean="0"/>
              <a:t> sclerosis is a rare </a:t>
            </a:r>
            <a:r>
              <a:rPr lang="en-GB" dirty="0" err="1" smtClean="0"/>
              <a:t>glomerular</a:t>
            </a:r>
            <a:r>
              <a:rPr lang="en-GB" dirty="0" smtClean="0"/>
              <a:t> disease seen in children with congenital NS and results in ESRD</a:t>
            </a:r>
          </a:p>
          <a:p>
            <a:r>
              <a:rPr lang="en-GB" dirty="0" smtClean="0"/>
              <a:t>It can occur isolated or as part of Denys-</a:t>
            </a:r>
            <a:r>
              <a:rPr lang="en-GB" dirty="0" err="1" smtClean="0"/>
              <a:t>Drash</a:t>
            </a:r>
            <a:r>
              <a:rPr lang="en-GB" dirty="0" smtClean="0"/>
              <a:t> syndrome (+ </a:t>
            </a:r>
            <a:r>
              <a:rPr lang="en-GB" dirty="0" err="1" smtClean="0"/>
              <a:t>wilms</a:t>
            </a:r>
            <a:r>
              <a:rPr lang="en-GB" dirty="0" smtClean="0"/>
              <a:t> </a:t>
            </a:r>
            <a:r>
              <a:rPr lang="en-GB" dirty="0" err="1" smtClean="0"/>
              <a:t>tumor</a:t>
            </a:r>
            <a:r>
              <a:rPr lang="en-GB" dirty="0" smtClean="0"/>
              <a:t> + male </a:t>
            </a:r>
            <a:r>
              <a:rPr lang="en-GB" dirty="0" err="1" smtClean="0"/>
              <a:t>pseudohermaphroditism</a:t>
            </a:r>
            <a:r>
              <a:rPr lang="en-GB" dirty="0" smtClean="0"/>
              <a:t>) caused by mutation in </a:t>
            </a:r>
            <a:r>
              <a:rPr lang="en-GB" dirty="0" err="1" smtClean="0"/>
              <a:t>Xsome</a:t>
            </a:r>
            <a:r>
              <a:rPr lang="en-GB" dirty="0" smtClean="0"/>
              <a:t>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</a:t>
            </a:r>
            <a:r>
              <a:rPr lang="en-GB" dirty="0" err="1" smtClean="0"/>
              <a:t>nephrotic</a:t>
            </a:r>
            <a:r>
              <a:rPr lang="en-GB" dirty="0" smtClean="0"/>
              <a:t> syndrome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causes have been shown in earlier slides</a:t>
            </a:r>
          </a:p>
          <a:p>
            <a:r>
              <a:rPr lang="en-GB" dirty="0" smtClean="0"/>
              <a:t>Histological picture and pathogenesis varies with the different types</a:t>
            </a:r>
          </a:p>
          <a:p>
            <a:r>
              <a:rPr lang="en-GB" dirty="0" smtClean="0"/>
              <a:t>Treatment of the underlying cause + use of steroids and </a:t>
            </a:r>
            <a:r>
              <a:rPr lang="en-GB" dirty="0" err="1" smtClean="0"/>
              <a:t>immunosuppresants</a:t>
            </a:r>
            <a:r>
              <a:rPr lang="en-GB" dirty="0" smtClean="0"/>
              <a:t> beneficial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Genetic disorders causing typical </a:t>
            </a:r>
            <a:r>
              <a:rPr lang="en-GB" dirty="0" err="1" smtClean="0"/>
              <a:t>nephrotic</a:t>
            </a:r>
            <a:r>
              <a:rPr lang="en-GB" dirty="0" smtClean="0"/>
              <a:t> syndrome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/>
              <a:t>Finnish-type congenital </a:t>
            </a:r>
            <a:r>
              <a:rPr lang="en-GB" dirty="0" err="1"/>
              <a:t>nephrotic</a:t>
            </a:r>
            <a:r>
              <a:rPr lang="en-GB" dirty="0"/>
              <a:t> syndrome   </a:t>
            </a:r>
            <a:r>
              <a:rPr lang="en-GB" dirty="0" smtClean="0"/>
              <a:t> </a:t>
            </a:r>
            <a:r>
              <a:rPr lang="en-GB" dirty="0"/>
              <a:t>   </a:t>
            </a:r>
            <a:endParaRPr lang="en-GB" dirty="0" smtClean="0"/>
          </a:p>
          <a:p>
            <a:r>
              <a:rPr lang="en-GB" dirty="0" smtClean="0"/>
              <a:t>Diffuse </a:t>
            </a:r>
            <a:r>
              <a:rPr lang="en-GB" dirty="0" err="1"/>
              <a:t>mesangial</a:t>
            </a:r>
            <a:r>
              <a:rPr lang="en-GB" dirty="0"/>
              <a:t> sclerosis    </a:t>
            </a:r>
            <a:endParaRPr lang="en-GB" dirty="0" smtClean="0"/>
          </a:p>
          <a:p>
            <a:r>
              <a:rPr lang="en-GB" dirty="0" smtClean="0"/>
              <a:t>Denys-</a:t>
            </a:r>
            <a:r>
              <a:rPr lang="en-GB" dirty="0" err="1" smtClean="0"/>
              <a:t>Drash</a:t>
            </a:r>
            <a:r>
              <a:rPr lang="en-GB" dirty="0" smtClean="0"/>
              <a:t> </a:t>
            </a:r>
            <a:r>
              <a:rPr lang="en-GB" dirty="0"/>
              <a:t>syndrome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Schimke</a:t>
            </a:r>
            <a:r>
              <a:rPr lang="en-GB" dirty="0"/>
              <a:t> </a:t>
            </a:r>
            <a:r>
              <a:rPr lang="en-GB" dirty="0" err="1"/>
              <a:t>immuno</a:t>
            </a:r>
            <a:r>
              <a:rPr lang="en-GB" dirty="0"/>
              <a:t>-osseous dysplasia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Genetic disorders that may cause NS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Multisystem syndromes that may cause NS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Nail-patella </a:t>
            </a:r>
            <a:r>
              <a:rPr lang="en-GB" dirty="0" smtClean="0"/>
              <a:t>syndrome (</a:t>
            </a:r>
            <a:r>
              <a:rPr lang="en-GB" dirty="0" err="1" smtClean="0"/>
              <a:t>proteinuria</a:t>
            </a:r>
            <a:r>
              <a:rPr lang="en-GB" dirty="0" smtClean="0"/>
              <a:t>) </a:t>
            </a:r>
            <a:r>
              <a:rPr lang="en-GB" dirty="0"/>
              <a:t>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Alport</a:t>
            </a:r>
            <a:r>
              <a:rPr lang="en-GB" dirty="0"/>
              <a:t> </a:t>
            </a:r>
            <a:r>
              <a:rPr lang="en-GB" dirty="0" smtClean="0"/>
              <a:t>syndrome (</a:t>
            </a:r>
            <a:r>
              <a:rPr lang="en-GB" dirty="0" err="1" smtClean="0"/>
              <a:t>proteinuria</a:t>
            </a:r>
            <a:r>
              <a:rPr lang="en-GB" dirty="0"/>
              <a:t>)</a:t>
            </a:r>
            <a:endParaRPr lang="en-GB" dirty="0" smtClean="0"/>
          </a:p>
          <a:p>
            <a:r>
              <a:rPr lang="en-GB" dirty="0"/>
              <a:t>Galloway-</a:t>
            </a:r>
            <a:r>
              <a:rPr lang="en-GB" dirty="0" err="1"/>
              <a:t>Mowat</a:t>
            </a:r>
            <a:r>
              <a:rPr lang="en-GB" dirty="0"/>
              <a:t> syndrome    </a:t>
            </a:r>
            <a:endParaRPr lang="en-GB" dirty="0" smtClean="0"/>
          </a:p>
          <a:p>
            <a:r>
              <a:rPr lang="en-GB" dirty="0" smtClean="0"/>
              <a:t>Charcot-Marie-Tooth </a:t>
            </a:r>
            <a:r>
              <a:rPr lang="en-GB" dirty="0"/>
              <a:t>disease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Jeune</a:t>
            </a:r>
            <a:r>
              <a:rPr lang="en-GB" dirty="0"/>
              <a:t> syndrome  </a:t>
            </a:r>
            <a:endParaRPr lang="en-GB" dirty="0" smtClean="0"/>
          </a:p>
          <a:p>
            <a:r>
              <a:rPr lang="en-GB" dirty="0"/>
              <a:t>  </a:t>
            </a:r>
            <a:r>
              <a:rPr lang="en-GB" dirty="0" err="1"/>
              <a:t>Cockayne</a:t>
            </a:r>
            <a:r>
              <a:rPr lang="en-GB" dirty="0"/>
              <a:t> syndrome  </a:t>
            </a:r>
            <a:endParaRPr lang="en-GB" dirty="0" smtClean="0"/>
          </a:p>
          <a:p>
            <a:r>
              <a:rPr lang="en-GB" dirty="0"/>
              <a:t>  Laurence-Moon-</a:t>
            </a:r>
            <a:r>
              <a:rPr lang="en-GB" dirty="0" err="1"/>
              <a:t>Biedl</a:t>
            </a:r>
            <a:r>
              <a:rPr lang="en-GB" dirty="0"/>
              <a:t>-</a:t>
            </a:r>
            <a:r>
              <a:rPr lang="en-GB" dirty="0" err="1"/>
              <a:t>Bardet</a:t>
            </a:r>
            <a:r>
              <a:rPr lang="en-GB" dirty="0"/>
              <a:t> syndrome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Metabolic disorders that may cause NS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Alagille</a:t>
            </a:r>
            <a:r>
              <a:rPr lang="en-GB" dirty="0"/>
              <a:t> syndrome  </a:t>
            </a:r>
            <a:endParaRPr lang="en-GB" dirty="0" smtClean="0"/>
          </a:p>
          <a:p>
            <a:r>
              <a:rPr lang="en-GB" dirty="0"/>
              <a:t>  </a:t>
            </a:r>
            <a:r>
              <a:rPr lang="el-GR" dirty="0"/>
              <a:t>α</a:t>
            </a:r>
            <a:r>
              <a:rPr lang="el-GR" baseline="-25000" dirty="0"/>
              <a:t>1</a:t>
            </a:r>
            <a:r>
              <a:rPr lang="el-GR" dirty="0"/>
              <a:t> </a:t>
            </a:r>
            <a:r>
              <a:rPr lang="en-GB" dirty="0"/>
              <a:t>Antitrypsin deficiency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Fabry</a:t>
            </a:r>
            <a:r>
              <a:rPr lang="en-GB" dirty="0"/>
              <a:t> disease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Glutaric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err="1" smtClean="0"/>
              <a:t>acidemia</a:t>
            </a:r>
            <a:r>
              <a:rPr lang="en-GB" dirty="0" smtClean="0"/>
              <a:t> </a:t>
            </a:r>
            <a:r>
              <a:rPr lang="en-GB" dirty="0"/>
              <a:t>   Glycogen storage disease    </a:t>
            </a:r>
            <a:endParaRPr lang="en-GB" dirty="0" smtClean="0"/>
          </a:p>
          <a:p>
            <a:r>
              <a:rPr lang="en-GB" dirty="0" smtClean="0"/>
              <a:t>Hurler </a:t>
            </a:r>
            <a:r>
              <a:rPr lang="en-GB" dirty="0"/>
              <a:t>syndrome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Lipoprotein disorders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Mitochondrial </a:t>
            </a:r>
            <a:r>
              <a:rPr lang="en-GB" dirty="0" err="1"/>
              <a:t>cytopathies</a:t>
            </a:r>
            <a:r>
              <a:rPr lang="en-GB" dirty="0"/>
              <a:t>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Sickle cell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 of idiopathic NS (95%)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Minimal change disease    </a:t>
            </a:r>
            <a:endParaRPr lang="en-GB" b="1" dirty="0" smtClean="0"/>
          </a:p>
          <a:p>
            <a:r>
              <a:rPr lang="en-GB" b="1" dirty="0" smtClean="0"/>
              <a:t>Focal </a:t>
            </a:r>
            <a:r>
              <a:rPr lang="en-GB" b="1" dirty="0"/>
              <a:t>segmental </a:t>
            </a:r>
            <a:r>
              <a:rPr lang="en-GB" b="1" dirty="0" err="1"/>
              <a:t>glomerulosclerosis</a:t>
            </a:r>
            <a:r>
              <a:rPr lang="en-GB" b="1" dirty="0"/>
              <a:t>    </a:t>
            </a:r>
            <a:endParaRPr lang="en-GB" b="1" dirty="0" smtClean="0"/>
          </a:p>
          <a:p>
            <a:r>
              <a:rPr lang="en-GB" b="1" dirty="0" smtClean="0"/>
              <a:t>Membranous </a:t>
            </a:r>
            <a:r>
              <a:rPr lang="en-GB" b="1" dirty="0"/>
              <a:t>nephropathy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causes of NS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Infections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Hepatitis B, C    </a:t>
            </a:r>
            <a:endParaRPr lang="en-GB" dirty="0" smtClean="0"/>
          </a:p>
          <a:p>
            <a:r>
              <a:rPr lang="en-GB" dirty="0" smtClean="0"/>
              <a:t>HIV-1 </a:t>
            </a:r>
            <a:r>
              <a:rPr lang="en-GB" dirty="0"/>
              <a:t> </a:t>
            </a:r>
            <a:endParaRPr lang="en-GB" dirty="0" smtClean="0"/>
          </a:p>
          <a:p>
            <a:r>
              <a:rPr lang="en-GB" dirty="0"/>
              <a:t>  Malaria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Syphilis </a:t>
            </a:r>
            <a:endParaRPr lang="en-GB" dirty="0" smtClean="0"/>
          </a:p>
          <a:p>
            <a:r>
              <a:rPr lang="en-GB" dirty="0"/>
              <a:t>   </a:t>
            </a:r>
            <a:r>
              <a:rPr lang="en-GB" dirty="0" smtClean="0"/>
              <a:t>Toxoplasmosis</a:t>
            </a:r>
          </a:p>
          <a:p>
            <a:r>
              <a:rPr lang="en-GB" dirty="0" err="1" smtClean="0"/>
              <a:t>Filariasis</a:t>
            </a:r>
            <a:endParaRPr lang="en-GB" dirty="0" smtClean="0"/>
          </a:p>
          <a:p>
            <a:r>
              <a:rPr lang="en-GB" dirty="0" smtClean="0"/>
              <a:t>leprosy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Drugs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Penicillamine</a:t>
            </a:r>
            <a:r>
              <a:rPr lang="en-GB" dirty="0"/>
              <a:t>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Gold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/>
              <a:t>Nonsteroidal</a:t>
            </a:r>
            <a:r>
              <a:rPr lang="en-GB" dirty="0"/>
              <a:t> anti-inflammatory drugs   </a:t>
            </a:r>
            <a:endParaRPr lang="en-GB" dirty="0" smtClean="0"/>
          </a:p>
          <a:p>
            <a:r>
              <a:rPr lang="en-GB" dirty="0" err="1" smtClean="0"/>
              <a:t>Pamidronate</a:t>
            </a:r>
            <a:r>
              <a:rPr lang="en-GB" dirty="0" smtClean="0"/>
              <a:t> </a:t>
            </a:r>
            <a:r>
              <a:rPr lang="en-GB" dirty="0"/>
              <a:t>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Interferon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Mercury    </a:t>
            </a:r>
            <a:endParaRPr lang="en-GB" dirty="0" smtClean="0"/>
          </a:p>
          <a:p>
            <a:r>
              <a:rPr lang="en-GB" dirty="0" smtClean="0"/>
              <a:t>Heroin </a:t>
            </a:r>
            <a:r>
              <a:rPr lang="en-GB" dirty="0"/>
              <a:t>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Lithium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causes cont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Immunologic/allergic and malignancies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Castleman</a:t>
            </a:r>
            <a:r>
              <a:rPr lang="en-GB" dirty="0"/>
              <a:t> disease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Kimura disease  </a:t>
            </a:r>
            <a:endParaRPr lang="en-GB" dirty="0" smtClean="0"/>
          </a:p>
          <a:p>
            <a:r>
              <a:rPr lang="en-GB" dirty="0"/>
              <a:t>  Bee sting    </a:t>
            </a:r>
          </a:p>
          <a:p>
            <a:r>
              <a:rPr lang="en-GB" dirty="0" smtClean="0"/>
              <a:t>Food allergens</a:t>
            </a:r>
          </a:p>
          <a:p>
            <a:r>
              <a:rPr lang="en-GB" dirty="0" smtClean="0"/>
              <a:t> Lymphoma </a:t>
            </a:r>
            <a:r>
              <a:rPr lang="en-GB" dirty="0"/>
              <a:t>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Leukemia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 smtClean="0"/>
              <a:t>Glomerular</a:t>
            </a:r>
            <a:r>
              <a:rPr lang="en-GB" dirty="0" smtClean="0"/>
              <a:t> </a:t>
            </a:r>
            <a:r>
              <a:rPr lang="en-GB" dirty="0" err="1" smtClean="0"/>
              <a:t>hyperfiltration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Oligomeganephronia</a:t>
            </a:r>
            <a:r>
              <a:rPr lang="en-GB" dirty="0"/>
              <a:t>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Morbid obesity    </a:t>
            </a:r>
            <a:endParaRPr lang="en-GB" dirty="0" smtClean="0"/>
          </a:p>
          <a:p>
            <a:r>
              <a:rPr lang="en-GB" dirty="0" smtClean="0"/>
              <a:t>Adaptation </a:t>
            </a:r>
            <a:r>
              <a:rPr lang="en-GB" dirty="0"/>
              <a:t>to </a:t>
            </a:r>
            <a:r>
              <a:rPr lang="en-GB" dirty="0" err="1"/>
              <a:t>nephron</a:t>
            </a:r>
            <a:r>
              <a:rPr lang="en-GB" dirty="0"/>
              <a:t> </a:t>
            </a:r>
            <a:r>
              <a:rPr lang="en-GB" dirty="0" smtClean="0"/>
              <a:t>reduction</a:t>
            </a:r>
          </a:p>
          <a:p>
            <a:r>
              <a:rPr lang="en-GB" b="1" u="sng" dirty="0" err="1" smtClean="0"/>
              <a:t>Glomerular</a:t>
            </a:r>
            <a:r>
              <a:rPr lang="en-GB" b="1" u="sng" dirty="0" smtClean="0"/>
              <a:t> </a:t>
            </a:r>
            <a:r>
              <a:rPr lang="en-GB" b="1" u="sng" dirty="0" err="1" smtClean="0"/>
              <a:t>dz</a:t>
            </a:r>
            <a:endParaRPr lang="en-GB" b="1" u="sng" dirty="0" smtClean="0"/>
          </a:p>
          <a:p>
            <a:r>
              <a:rPr lang="en-GB" dirty="0" smtClean="0"/>
              <a:t>Post-infectious GN</a:t>
            </a:r>
          </a:p>
          <a:p>
            <a:r>
              <a:rPr lang="en-GB" dirty="0" err="1" smtClean="0"/>
              <a:t>Memrano-Proliferrative</a:t>
            </a:r>
            <a:r>
              <a:rPr lang="en-GB" dirty="0" smtClean="0"/>
              <a:t> GN</a:t>
            </a:r>
          </a:p>
          <a:p>
            <a:r>
              <a:rPr lang="en-GB" dirty="0" smtClean="0"/>
              <a:t>Membranous nephropathy</a:t>
            </a:r>
          </a:p>
          <a:p>
            <a:r>
              <a:rPr lang="en-GB" dirty="0" smtClean="0"/>
              <a:t>HSP and SLE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Pathophysiology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The underlying abnormality is increased permeability of </a:t>
            </a:r>
            <a:r>
              <a:rPr lang="en-GB" dirty="0" err="1" smtClean="0"/>
              <a:t>glomerular</a:t>
            </a:r>
            <a:r>
              <a:rPr lang="en-GB" dirty="0" smtClean="0"/>
              <a:t> capillary wall with massive protein leak resulting in </a:t>
            </a:r>
            <a:r>
              <a:rPr lang="en-GB" dirty="0" err="1" smtClean="0"/>
              <a:t>hypoalbuminemia</a:t>
            </a:r>
            <a:endParaRPr lang="en-GB" dirty="0" smtClean="0"/>
          </a:p>
          <a:p>
            <a:r>
              <a:rPr lang="en-GB" dirty="0" smtClean="0"/>
              <a:t>This leads to reduced plasma </a:t>
            </a:r>
            <a:r>
              <a:rPr lang="en-GB" dirty="0" err="1" smtClean="0"/>
              <a:t>oncotic</a:t>
            </a:r>
            <a:r>
              <a:rPr lang="en-GB" dirty="0" smtClean="0"/>
              <a:t> pressure with loss of intravascular fluid into the interstitial space which may cause most of the </a:t>
            </a:r>
            <a:r>
              <a:rPr lang="en-GB" dirty="0" err="1" smtClean="0"/>
              <a:t>edema</a:t>
            </a:r>
            <a:endParaRPr lang="en-GB" dirty="0" smtClean="0"/>
          </a:p>
          <a:p>
            <a:r>
              <a:rPr lang="en-GB" dirty="0" smtClean="0"/>
              <a:t>The reduced intravascular volume results in reduced renal perfusion </a:t>
            </a:r>
            <a:r>
              <a:rPr lang="en-GB" dirty="0" smtClean="0"/>
              <a:t>which </a:t>
            </a:r>
            <a:r>
              <a:rPr lang="en-GB" dirty="0" smtClean="0"/>
              <a:t>activates RAAS hence tubular </a:t>
            </a:r>
            <a:r>
              <a:rPr lang="en-GB" dirty="0" err="1" smtClean="0"/>
              <a:t>reabsorption</a:t>
            </a:r>
            <a:r>
              <a:rPr lang="en-GB" dirty="0" smtClean="0"/>
              <a:t> of </a:t>
            </a:r>
            <a:r>
              <a:rPr lang="en-GB" dirty="0" smtClean="0"/>
              <a:t>sodium. </a:t>
            </a:r>
            <a:endParaRPr lang="en-GB" dirty="0" smtClean="0"/>
          </a:p>
          <a:p>
            <a:r>
              <a:rPr lang="en-GB" dirty="0" smtClean="0"/>
              <a:t>It also stimulates release of ADH hence water reabsorbed at collecting duct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Pathophysiology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theory does not cover all patients because some patients actually have increased intravascular volume </a:t>
            </a:r>
            <a:r>
              <a:rPr lang="en-GB" dirty="0" smtClean="0"/>
              <a:t>with </a:t>
            </a:r>
            <a:r>
              <a:rPr lang="en-GB" dirty="0" smtClean="0"/>
              <a:t>reduced RAAS hence other ill understood </a:t>
            </a:r>
            <a:r>
              <a:rPr lang="en-GB" dirty="0" smtClean="0"/>
              <a:t>mechanisms may be  </a:t>
            </a:r>
            <a:r>
              <a:rPr lang="en-GB" dirty="0" smtClean="0"/>
              <a:t>involved in the </a:t>
            </a:r>
            <a:r>
              <a:rPr lang="en-GB" dirty="0" err="1" smtClean="0"/>
              <a:t>edema</a:t>
            </a:r>
            <a:r>
              <a:rPr lang="en-GB" dirty="0" smtClean="0"/>
              <a:t> </a:t>
            </a:r>
            <a:r>
              <a:rPr lang="en-GB" dirty="0" err="1" smtClean="0"/>
              <a:t>eg</a:t>
            </a:r>
            <a:r>
              <a:rPr lang="en-GB" dirty="0" smtClean="0"/>
              <a:t> diminished ANP activity</a:t>
            </a:r>
            <a:endParaRPr lang="en-GB" dirty="0" smtClean="0"/>
          </a:p>
          <a:p>
            <a:r>
              <a:rPr lang="en-GB" dirty="0" smtClean="0"/>
              <a:t>Serum lipids are elevated due to increased hepatic synthetic activity in response to low albumin hence lipoprotein production and also due to diminished lipid catabolism </a:t>
            </a:r>
            <a:r>
              <a:rPr lang="en-GB" dirty="0" smtClean="0"/>
              <a:t>resulting </a:t>
            </a:r>
            <a:r>
              <a:rPr lang="en-GB" dirty="0" smtClean="0"/>
              <a:t>from increased urinary loss of lipoprotein lipase.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1209</Words>
  <Application>Microsoft Office PowerPoint</Application>
  <PresentationFormat>On-screen Show (4:3)</PresentationFormat>
  <Paragraphs>157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Nephrotic syndrome </vt:lpstr>
      <vt:lpstr>Introduction to nephrotic syndrome(NS) </vt:lpstr>
      <vt:lpstr>Genetic disorders causing typical nephrotic syndrome </vt:lpstr>
      <vt:lpstr>Genetic disorders that may cause NS</vt:lpstr>
      <vt:lpstr>Causes of idiopathic NS (95%)</vt:lpstr>
      <vt:lpstr>Secondary causes of NS </vt:lpstr>
      <vt:lpstr>Secondary causes cont</vt:lpstr>
      <vt:lpstr>Pathophysiology </vt:lpstr>
      <vt:lpstr>Pathophysiology </vt:lpstr>
      <vt:lpstr>Idiopathic NS</vt:lpstr>
      <vt:lpstr>Pathology </vt:lpstr>
      <vt:lpstr>Pathology </vt:lpstr>
      <vt:lpstr>Clinical manifestations of idiopathic NS </vt:lpstr>
      <vt:lpstr>Diagnosis </vt:lpstr>
      <vt:lpstr>Treatment </vt:lpstr>
      <vt:lpstr>Treatment </vt:lpstr>
      <vt:lpstr>Treatment </vt:lpstr>
      <vt:lpstr>Treatment </vt:lpstr>
      <vt:lpstr>Complications </vt:lpstr>
      <vt:lpstr>Complications </vt:lpstr>
      <vt:lpstr>Prognosis </vt:lpstr>
      <vt:lpstr>Congenital nephrotic syndrome </vt:lpstr>
      <vt:lpstr>Congenital NS</vt:lpstr>
      <vt:lpstr>Congenital NS</vt:lpstr>
      <vt:lpstr>Congenital NS</vt:lpstr>
      <vt:lpstr>Congenital NS</vt:lpstr>
      <vt:lpstr>Secondary nephrotic syndrome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Nephrotic syndrome </dc:title>
  <dc:creator>Gladys Mbai</dc:creator>
  <cp:lastModifiedBy>Gladys Mbai</cp:lastModifiedBy>
  <cp:revision>35</cp:revision>
  <dcterms:created xsi:type="dcterms:W3CDTF">2016-09-18T17:39:53Z</dcterms:created>
  <dcterms:modified xsi:type="dcterms:W3CDTF">2021-04-25T09:07:07Z</dcterms:modified>
</cp:coreProperties>
</file>