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Obstructive </a:t>
            </a:r>
            <a:r>
              <a:rPr lang="en-US" dirty="0" err="1" smtClean="0"/>
              <a:t>uropathy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 O </a:t>
            </a:r>
            <a:r>
              <a:rPr lang="en-US" dirty="0" err="1" smtClean="0"/>
              <a:t>Gwer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Ultrasound. can be used to grade the </a:t>
            </a:r>
            <a:r>
              <a:rPr lang="en-US" dirty="0" err="1" smtClean="0"/>
              <a:t>hydronephrosis</a:t>
            </a:r>
            <a:r>
              <a:rPr lang="en-US" dirty="0" smtClean="0"/>
              <a:t>, also prenatal diagnosis </a:t>
            </a:r>
          </a:p>
          <a:p>
            <a:r>
              <a:rPr lang="en-US" dirty="0" err="1" smtClean="0"/>
              <a:t>Micturating</a:t>
            </a:r>
            <a:r>
              <a:rPr lang="en-US" dirty="0" smtClean="0"/>
              <a:t> </a:t>
            </a:r>
            <a:r>
              <a:rPr lang="en-US" dirty="0" err="1" smtClean="0"/>
              <a:t>cystourethrogram</a:t>
            </a:r>
            <a:r>
              <a:rPr lang="en-US" dirty="0" smtClean="0"/>
              <a:t>-</a:t>
            </a:r>
          </a:p>
          <a:p>
            <a:r>
              <a:rPr lang="en-US" dirty="0" smtClean="0"/>
              <a:t>Radioisotope studies ; assesses renal anatomy and function,</a:t>
            </a:r>
          </a:p>
          <a:p>
            <a:r>
              <a:rPr lang="en-US" dirty="0" smtClean="0"/>
              <a:t>Excretory </a:t>
            </a:r>
            <a:r>
              <a:rPr lang="en-US" dirty="0" err="1" smtClean="0"/>
              <a:t>urogram</a:t>
            </a:r>
            <a:r>
              <a:rPr lang="en-US" dirty="0" smtClean="0"/>
              <a:t> – not so commonly used</a:t>
            </a:r>
          </a:p>
          <a:p>
            <a:r>
              <a:rPr lang="en-US" dirty="0" smtClean="0"/>
              <a:t>CT scan- can detect calculi</a:t>
            </a:r>
          </a:p>
          <a:p>
            <a:r>
              <a:rPr lang="en-US" dirty="0" smtClean="0"/>
              <a:t>MR </a:t>
            </a:r>
            <a:r>
              <a:rPr lang="en-US" dirty="0" err="1" smtClean="0"/>
              <a:t>urography</a:t>
            </a:r>
            <a:r>
              <a:rPr lang="en-US" dirty="0" smtClean="0"/>
              <a:t>  ;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treatment is relief of obstruction </a:t>
            </a:r>
          </a:p>
          <a:p>
            <a:r>
              <a:rPr lang="en-US" dirty="0" smtClean="0"/>
              <a:t>Various procedures are available for the different levels of obstruction</a:t>
            </a:r>
          </a:p>
          <a:p>
            <a:r>
              <a:rPr lang="en-US" dirty="0" smtClean="0"/>
              <a:t>Early detection and relief of the obstruction is most desirable</a:t>
            </a:r>
          </a:p>
          <a:p>
            <a:r>
              <a:rPr lang="en-US" dirty="0" smtClean="0"/>
              <a:t>In some  cases there may be associated diminished renal function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Voiding dysfunctions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infant voids 15-20 times a day </a:t>
            </a:r>
          </a:p>
          <a:p>
            <a:r>
              <a:rPr lang="en-US" dirty="0" smtClean="0"/>
              <a:t>It is reflexive activity </a:t>
            </a:r>
            <a:r>
              <a:rPr lang="en-US" dirty="0" err="1" smtClean="0"/>
              <a:t>ie</a:t>
            </a:r>
            <a:r>
              <a:rPr lang="en-US" dirty="0" smtClean="0"/>
              <a:t> as the bladder is filled there is a reflexive contraction of bladder with concomitant sphincter relaxation.</a:t>
            </a:r>
          </a:p>
          <a:p>
            <a:r>
              <a:rPr lang="en-US" dirty="0" smtClean="0"/>
              <a:t>Bladder capacity increases with age and voiding frequency reduces </a:t>
            </a:r>
          </a:p>
          <a:p>
            <a:r>
              <a:rPr lang="en-US" dirty="0" smtClean="0"/>
              <a:t>At 2-4 years a child may begin toilet training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achieve bladder control one should have;</a:t>
            </a:r>
          </a:p>
          <a:p>
            <a:pPr>
              <a:buFontTx/>
              <a:buChar char="-"/>
            </a:pPr>
            <a:r>
              <a:rPr lang="en-US" dirty="0" smtClean="0"/>
              <a:t>Conscious awareness of filling bladder</a:t>
            </a:r>
          </a:p>
          <a:p>
            <a:pPr>
              <a:buFontTx/>
              <a:buChar char="-"/>
            </a:pPr>
            <a:r>
              <a:rPr lang="en-US" dirty="0" smtClean="0"/>
              <a:t>Cortical inhibition of reflex bladder contractions </a:t>
            </a:r>
          </a:p>
          <a:p>
            <a:pPr>
              <a:buFontTx/>
              <a:buChar char="-"/>
            </a:pPr>
            <a:r>
              <a:rPr lang="en-US" dirty="0" smtClean="0"/>
              <a:t>Able to actively tighten external sphincter to prevent incontinence</a:t>
            </a:r>
          </a:p>
          <a:p>
            <a:pPr>
              <a:buFontTx/>
              <a:buChar char="-"/>
            </a:pPr>
            <a:r>
              <a:rPr lang="en-US" dirty="0" smtClean="0"/>
              <a:t>Normal bladder growth </a:t>
            </a:r>
          </a:p>
          <a:p>
            <a:pPr>
              <a:buFontTx/>
              <a:buChar char="-"/>
            </a:pPr>
            <a:r>
              <a:rPr lang="en-US" dirty="0" smtClean="0"/>
              <a:t>Individual motivation (Girls </a:t>
            </a:r>
            <a:r>
              <a:rPr lang="en-US" dirty="0" smtClean="0"/>
              <a:t>typically acquire control earlier than boys and bowel control usually precedes bladder </a:t>
            </a:r>
            <a:r>
              <a:rPr lang="en-US" dirty="0" smtClean="0"/>
              <a:t>control)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Nocturnal enuresis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Involuntary urination at night after age 5 years (bed wetting).May be primary &gt;75% or secondary </a:t>
            </a:r>
          </a:p>
          <a:p>
            <a:r>
              <a:rPr lang="en-US" dirty="0" smtClean="0"/>
              <a:t>If a child wets both day and night look out for other urinary anomalies </a:t>
            </a:r>
          </a:p>
          <a:p>
            <a:r>
              <a:rPr lang="en-US" dirty="0" smtClean="0"/>
              <a:t>60% boys , positive family history in half the cases</a:t>
            </a:r>
          </a:p>
          <a:p>
            <a:r>
              <a:rPr lang="en-US" dirty="0" smtClean="0"/>
              <a:t>Nocturnal enuresis progressively improves from 20% in all children at 5 yrs to 1% in adults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Delayed maturity of the cortical voluntary control mechanisms</a:t>
            </a:r>
          </a:p>
          <a:p>
            <a:r>
              <a:rPr lang="en-US" dirty="0" smtClean="0"/>
              <a:t>Sleep disorders- deep sleeping </a:t>
            </a:r>
          </a:p>
          <a:p>
            <a:r>
              <a:rPr lang="en-US" dirty="0" smtClean="0"/>
              <a:t>Reduced ADH secretion at night </a:t>
            </a:r>
          </a:p>
          <a:p>
            <a:r>
              <a:rPr lang="en-US" dirty="0" smtClean="0"/>
              <a:t>Genetic factors/ family history </a:t>
            </a:r>
          </a:p>
          <a:p>
            <a:r>
              <a:rPr lang="en-US" dirty="0" smtClean="0"/>
              <a:t>Organic factors –</a:t>
            </a:r>
            <a:r>
              <a:rPr lang="en-US" dirty="0" err="1" smtClean="0"/>
              <a:t>eg</a:t>
            </a:r>
            <a:r>
              <a:rPr lang="en-US" dirty="0" smtClean="0"/>
              <a:t> UTI, obstructive </a:t>
            </a:r>
            <a:r>
              <a:rPr lang="en-US" dirty="0" err="1" smtClean="0"/>
              <a:t>uropathy</a:t>
            </a:r>
            <a:endParaRPr lang="en-US" dirty="0" smtClean="0"/>
          </a:p>
          <a:p>
            <a:r>
              <a:rPr lang="en-US" dirty="0" smtClean="0"/>
              <a:t>Obstructive sleep apnea</a:t>
            </a:r>
          </a:p>
          <a:p>
            <a:r>
              <a:rPr lang="en-US" dirty="0" smtClean="0"/>
              <a:t>Psychological factors – secondary type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Clinicals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history is important to rule out diabetes (both types), chronic renal disease, </a:t>
            </a:r>
          </a:p>
          <a:p>
            <a:r>
              <a:rPr lang="en-US" dirty="0" smtClean="0"/>
              <a:t>Look out for snoring , fluid intake patterns </a:t>
            </a:r>
          </a:p>
          <a:p>
            <a:r>
              <a:rPr lang="en-US" dirty="0" smtClean="0"/>
              <a:t>Examine for neurological disorders </a:t>
            </a:r>
          </a:p>
          <a:p>
            <a:r>
              <a:rPr lang="en-US" dirty="0" smtClean="0"/>
              <a:t>Rule out UTI</a:t>
            </a:r>
          </a:p>
          <a:p>
            <a:r>
              <a:rPr lang="en-US" dirty="0" smtClean="0"/>
              <a:t>Urinalysis for specific gravity, UTI, </a:t>
            </a:r>
            <a:r>
              <a:rPr lang="en-US" dirty="0" err="1" smtClean="0"/>
              <a:t>glycosuria</a:t>
            </a:r>
            <a:endParaRPr lang="en-US" dirty="0" smtClean="0"/>
          </a:p>
          <a:p>
            <a:r>
              <a:rPr lang="en-US" dirty="0" smtClean="0"/>
              <a:t>Renal </a:t>
            </a:r>
            <a:r>
              <a:rPr lang="en-US" dirty="0" err="1" smtClean="0"/>
              <a:t>ultrasonography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Reassurance that it is self limiting condition</a:t>
            </a:r>
          </a:p>
          <a:p>
            <a:r>
              <a:rPr lang="en-US" dirty="0" smtClean="0"/>
              <a:t>Avoid punitive measures </a:t>
            </a:r>
          </a:p>
          <a:p>
            <a:r>
              <a:rPr lang="en-US" dirty="0" smtClean="0"/>
              <a:t>Restrict fluid after 6 pm, avoid sugar/ caffeine after 4 pm </a:t>
            </a:r>
          </a:p>
          <a:p>
            <a:r>
              <a:rPr lang="en-US" dirty="0" smtClean="0"/>
              <a:t>Ensure child empties bladder at bed time </a:t>
            </a:r>
          </a:p>
          <a:p>
            <a:r>
              <a:rPr lang="en-US" dirty="0" smtClean="0"/>
              <a:t>Active treatment best after 6 years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Motivational therapy : involves rewarding the child on dry nights, waking a few hrs into sleep</a:t>
            </a:r>
          </a:p>
          <a:p>
            <a:r>
              <a:rPr lang="en-US" dirty="0" smtClean="0"/>
              <a:t>Conditioning therapy: use of alarm (sound or vibratory) attached to wetness sensor in underwear. Better in the older child </a:t>
            </a:r>
          </a:p>
          <a:p>
            <a:r>
              <a:rPr lang="en-US" dirty="0" smtClean="0"/>
              <a:t>Psychotherapy and self hypnosis used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Blockage of flow of urine out of the body</a:t>
            </a:r>
          </a:p>
          <a:p>
            <a:r>
              <a:rPr lang="en-US" dirty="0" smtClean="0"/>
              <a:t>Urinary tract obstruction is either congenital or acquired . Most pediatric cases are congenital </a:t>
            </a:r>
          </a:p>
          <a:p>
            <a:r>
              <a:rPr lang="en-US" dirty="0" smtClean="0"/>
              <a:t>It occurs at any point in the urinary tract although certain points of narrowing are notable.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Pharmacotherapy is usually second line </a:t>
            </a:r>
          </a:p>
          <a:p>
            <a:r>
              <a:rPr lang="en-US" dirty="0" err="1" smtClean="0"/>
              <a:t>Desmopressin</a:t>
            </a:r>
            <a:r>
              <a:rPr lang="en-US" dirty="0" smtClean="0"/>
              <a:t> acetate- ADH analogue that reduces urine production overnight. Can be used long term. Best combined with conditioning </a:t>
            </a:r>
          </a:p>
          <a:p>
            <a:r>
              <a:rPr lang="en-US" dirty="0" err="1" smtClean="0"/>
              <a:t>Imipramine</a:t>
            </a:r>
            <a:r>
              <a:rPr lang="en-US" dirty="0" smtClean="0"/>
              <a:t>; a TCA- reduces urine output mildly through its mild anti-cholinergic/</a:t>
            </a:r>
            <a:r>
              <a:rPr lang="el-GR" dirty="0" smtClean="0"/>
              <a:t>α</a:t>
            </a:r>
            <a:r>
              <a:rPr lang="en-US" dirty="0" smtClean="0"/>
              <a:t>-adrenergic effects. Also alters sleep pattern </a:t>
            </a:r>
          </a:p>
          <a:p>
            <a:r>
              <a:rPr lang="en-US" dirty="0" err="1" smtClean="0"/>
              <a:t>Oxybutynin</a:t>
            </a:r>
            <a:r>
              <a:rPr lang="en-US" dirty="0" smtClean="0"/>
              <a:t> – not very effective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causes </a:t>
            </a:r>
            <a:r>
              <a:rPr lang="en-US" dirty="0" smtClean="0"/>
              <a:t>of voiding  </a:t>
            </a:r>
            <a:r>
              <a:rPr lang="en-US" dirty="0" smtClean="0"/>
              <a:t>incontinence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Pediatric unstable bladder (uninhibited bladder)   </a:t>
            </a:r>
          </a:p>
          <a:p>
            <a:r>
              <a:rPr lang="en-US" dirty="0" smtClean="0"/>
              <a:t> Infrequent voiding    </a:t>
            </a:r>
          </a:p>
          <a:p>
            <a:r>
              <a:rPr lang="en-US" dirty="0" err="1" smtClean="0"/>
              <a:t>Detrusor</a:t>
            </a:r>
            <a:r>
              <a:rPr lang="en-US" dirty="0" smtClean="0"/>
              <a:t>-sphincter </a:t>
            </a:r>
            <a:r>
              <a:rPr lang="en-US" dirty="0" err="1" smtClean="0"/>
              <a:t>dyssynergia</a:t>
            </a:r>
            <a:r>
              <a:rPr lang="en-US" dirty="0" smtClean="0"/>
              <a:t>    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neurogenic</a:t>
            </a:r>
            <a:r>
              <a:rPr lang="en-US" dirty="0" smtClean="0"/>
              <a:t> </a:t>
            </a:r>
            <a:r>
              <a:rPr lang="en-US" dirty="0" err="1" smtClean="0"/>
              <a:t>neurogenic</a:t>
            </a:r>
            <a:r>
              <a:rPr lang="en-US" dirty="0" smtClean="0"/>
              <a:t> </a:t>
            </a:r>
            <a:r>
              <a:rPr lang="en-US" dirty="0" smtClean="0"/>
              <a:t>bladder</a:t>
            </a:r>
            <a:endParaRPr lang="en-US" dirty="0" smtClean="0"/>
          </a:p>
          <a:p>
            <a:r>
              <a:rPr lang="en-US" dirty="0" smtClean="0"/>
              <a:t> Vaginal voiding   </a:t>
            </a:r>
          </a:p>
          <a:p>
            <a:r>
              <a:rPr lang="en-US" dirty="0" smtClean="0"/>
              <a:t> Giggle incontinence    </a:t>
            </a:r>
          </a:p>
          <a:p>
            <a:r>
              <a:rPr lang="en-US" dirty="0" smtClean="0"/>
              <a:t>Cystitis</a:t>
            </a:r>
          </a:p>
          <a:p>
            <a:r>
              <a:rPr lang="en-US" dirty="0" smtClean="0"/>
              <a:t> </a:t>
            </a:r>
            <a:r>
              <a:rPr lang="en-US" dirty="0" smtClean="0"/>
              <a:t>Iatrogenic   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Bladder outlet obstruction (posterior urethral valves)   </a:t>
            </a:r>
          </a:p>
          <a:p>
            <a:r>
              <a:rPr lang="en-US" dirty="0" smtClean="0"/>
              <a:t> Ectopic </a:t>
            </a:r>
            <a:r>
              <a:rPr lang="en-US" dirty="0" err="1" smtClean="0"/>
              <a:t>ureter</a:t>
            </a:r>
            <a:r>
              <a:rPr lang="en-US" dirty="0" smtClean="0"/>
              <a:t> and fistula    </a:t>
            </a:r>
          </a:p>
          <a:p>
            <a:r>
              <a:rPr lang="en-US" dirty="0" smtClean="0"/>
              <a:t>Sphincter abnormality (</a:t>
            </a:r>
            <a:r>
              <a:rPr lang="en-US" dirty="0" err="1" smtClean="0"/>
              <a:t>epispadias,exstrophy</a:t>
            </a:r>
            <a:r>
              <a:rPr lang="en-US" dirty="0" smtClean="0"/>
              <a:t>; </a:t>
            </a:r>
            <a:r>
              <a:rPr lang="en-US" dirty="0" err="1" smtClean="0"/>
              <a:t>urogenital</a:t>
            </a:r>
            <a:r>
              <a:rPr lang="en-US" dirty="0" smtClean="0"/>
              <a:t> </a:t>
            </a:r>
            <a:r>
              <a:rPr lang="en-US" dirty="0" smtClean="0"/>
              <a:t>sinus abnormality)   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Neurogenic</a:t>
            </a:r>
            <a:r>
              <a:rPr lang="en-US" dirty="0" smtClean="0"/>
              <a:t>   </a:t>
            </a:r>
          </a:p>
          <a:p>
            <a:r>
              <a:rPr lang="en-US" dirty="0" smtClean="0"/>
              <a:t> Overflow incontinence   </a:t>
            </a:r>
          </a:p>
          <a:p>
            <a:r>
              <a:rPr lang="en-US" dirty="0" smtClean="0"/>
              <a:t> Traumatic   </a:t>
            </a:r>
          </a:p>
          <a:p>
            <a:r>
              <a:rPr lang="en-US" dirty="0" smtClean="0"/>
              <a:t>Behavioral  </a:t>
            </a:r>
            <a:r>
              <a:rPr lang="en-US" b="1" dirty="0" smtClean="0"/>
              <a:t> 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usually 5 levels at which obstruction occurs : </a:t>
            </a:r>
            <a:r>
              <a:rPr lang="en-US" dirty="0" err="1" smtClean="0"/>
              <a:t>infundibula</a:t>
            </a:r>
            <a:r>
              <a:rPr lang="en-US" dirty="0" smtClean="0"/>
              <a:t>; renal pelvis; </a:t>
            </a:r>
            <a:r>
              <a:rPr lang="en-US" dirty="0" err="1" smtClean="0"/>
              <a:t>ureteropelvic</a:t>
            </a:r>
            <a:r>
              <a:rPr lang="en-US" dirty="0" smtClean="0"/>
              <a:t> junction; </a:t>
            </a:r>
            <a:r>
              <a:rPr lang="en-US" dirty="0" err="1" smtClean="0"/>
              <a:t>ureter</a:t>
            </a:r>
            <a:r>
              <a:rPr lang="en-US" dirty="0" smtClean="0"/>
              <a:t>; bladder outlet/urethra</a:t>
            </a:r>
          </a:p>
          <a:p>
            <a:r>
              <a:rPr lang="en-US" dirty="0" smtClean="0"/>
              <a:t>The causes may be congenital anomalies, tumors, inflammatory, postsurgical ,traumatic, calculi, </a:t>
            </a:r>
            <a:r>
              <a:rPr lang="en-US" dirty="0" err="1" smtClean="0"/>
              <a:t>diverticula</a:t>
            </a:r>
            <a:r>
              <a:rPr lang="en-US" dirty="0" smtClean="0"/>
              <a:t>, foreign bodies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Pathophysiology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Urine flow depends on 3 factors</a:t>
            </a:r>
          </a:p>
          <a:p>
            <a:pPr>
              <a:buFontTx/>
              <a:buChar char="-"/>
            </a:pPr>
            <a:r>
              <a:rPr lang="en-US" dirty="0" smtClean="0"/>
              <a:t>A pressure gradient from the </a:t>
            </a:r>
            <a:r>
              <a:rPr lang="en-US" dirty="0" err="1" smtClean="0"/>
              <a:t>glomerulus</a:t>
            </a:r>
            <a:r>
              <a:rPr lang="en-US" dirty="0" smtClean="0"/>
              <a:t> to the  </a:t>
            </a:r>
            <a:r>
              <a:rPr lang="en-US" dirty="0" smtClean="0"/>
              <a:t>B</a:t>
            </a:r>
            <a:r>
              <a:rPr lang="en-US" dirty="0" smtClean="0"/>
              <a:t>owman capsule </a:t>
            </a:r>
          </a:p>
          <a:p>
            <a:pPr>
              <a:buFontTx/>
              <a:buChar char="-"/>
            </a:pPr>
            <a:r>
              <a:rPr lang="en-US" dirty="0" smtClean="0"/>
              <a:t>Peristalsis of renal pelvis and </a:t>
            </a:r>
            <a:r>
              <a:rPr lang="en-US" dirty="0" err="1" smtClean="0"/>
              <a:t>ureters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Hydrostatic pressure – gravity </a:t>
            </a:r>
          </a:p>
          <a:p>
            <a:pPr>
              <a:buNone/>
            </a:pPr>
            <a:r>
              <a:rPr lang="en-US" dirty="0" smtClean="0"/>
              <a:t>Obstruction leads to elevation of the intra-luminal </a:t>
            </a:r>
            <a:r>
              <a:rPr lang="en-US" dirty="0" err="1" smtClean="0"/>
              <a:t>ureteral</a:t>
            </a:r>
            <a:r>
              <a:rPr lang="en-US" dirty="0" smtClean="0"/>
              <a:t> pressure which if prolonged overcome the peristalsis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Pathophysiology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pressure from the obstruction is transmitted directly to the </a:t>
            </a:r>
            <a:r>
              <a:rPr lang="en-US" dirty="0" err="1" smtClean="0"/>
              <a:t>nephron</a:t>
            </a:r>
            <a:r>
              <a:rPr lang="en-US" dirty="0" smtClean="0"/>
              <a:t> tubules up to the Bowman capsule.</a:t>
            </a:r>
          </a:p>
          <a:p>
            <a:r>
              <a:rPr lang="en-US" dirty="0" smtClean="0"/>
              <a:t>This results in fall in GFR. If complete obstruction sustained for &gt; 24 hrs, </a:t>
            </a:r>
            <a:r>
              <a:rPr lang="en-US" dirty="0" err="1" smtClean="0"/>
              <a:t>intratubular</a:t>
            </a:r>
            <a:r>
              <a:rPr lang="en-US" dirty="0" smtClean="0"/>
              <a:t> pressure falls to pre-obstruction levels. </a:t>
            </a:r>
          </a:p>
          <a:p>
            <a:r>
              <a:rPr lang="en-US" dirty="0" smtClean="0"/>
              <a:t>GFR is sustained by reduced renal flow mediated by </a:t>
            </a:r>
            <a:r>
              <a:rPr lang="en-US" dirty="0" err="1" smtClean="0"/>
              <a:t>thromboxane</a:t>
            </a:r>
            <a:r>
              <a:rPr lang="en-US" dirty="0" smtClean="0"/>
              <a:t> A2 and </a:t>
            </a:r>
            <a:r>
              <a:rPr lang="en-US" dirty="0" err="1" smtClean="0"/>
              <a:t>angiotensin</a:t>
            </a:r>
            <a:r>
              <a:rPr lang="en-US" dirty="0" smtClean="0"/>
              <a:t> II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Pathophysiology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persistent obstruction, renal blood flow continues to fall gradually hence ischemia and </a:t>
            </a:r>
            <a:r>
              <a:rPr lang="en-US" dirty="0" err="1" smtClean="0"/>
              <a:t>increasuing</a:t>
            </a:r>
            <a:r>
              <a:rPr lang="en-US" dirty="0" smtClean="0"/>
              <a:t> </a:t>
            </a:r>
            <a:r>
              <a:rPr lang="en-US" dirty="0" err="1" smtClean="0"/>
              <a:t>nephron</a:t>
            </a:r>
            <a:r>
              <a:rPr lang="en-US" dirty="0" smtClean="0"/>
              <a:t> loss (obstructive nephropathy)</a:t>
            </a:r>
          </a:p>
          <a:p>
            <a:r>
              <a:rPr lang="en-US" dirty="0" smtClean="0"/>
              <a:t>Recovery depends on level </a:t>
            </a:r>
            <a:r>
              <a:rPr lang="en-US" dirty="0" smtClean="0"/>
              <a:t>of obstruction, age of onset and </a:t>
            </a:r>
            <a:r>
              <a:rPr lang="en-US" dirty="0" smtClean="0"/>
              <a:t>acute/</a:t>
            </a:r>
            <a:r>
              <a:rPr lang="en-US" dirty="0" err="1" smtClean="0"/>
              <a:t>chronicity</a:t>
            </a:r>
            <a:r>
              <a:rPr lang="en-US" dirty="0" smtClean="0"/>
              <a:t>, co-morbid factors 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Pathophysiology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many cases the obstruction is chronic and often with mild symptoms </a:t>
            </a:r>
            <a:r>
              <a:rPr lang="en-US" dirty="0" err="1" smtClean="0"/>
              <a:t>occuring</a:t>
            </a:r>
            <a:r>
              <a:rPr lang="en-US" dirty="0" smtClean="0"/>
              <a:t> over a period of time and the </a:t>
            </a:r>
            <a:r>
              <a:rPr lang="en-US" dirty="0" err="1" smtClean="0"/>
              <a:t>pathophysiologic</a:t>
            </a:r>
            <a:r>
              <a:rPr lang="en-US" dirty="0" smtClean="0"/>
              <a:t> pattern mentioned above develops gradually and insidiously </a:t>
            </a:r>
          </a:p>
          <a:p>
            <a:r>
              <a:rPr lang="en-US" dirty="0" smtClean="0"/>
              <a:t>Acute obstructions are associated with significant pain and abrupt diminution of urine flow</a:t>
            </a:r>
          </a:p>
          <a:p>
            <a:r>
              <a:rPr lang="en-US" dirty="0" smtClean="0"/>
              <a:t>Intrauterine obstruction usually causes renal dysplasia.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Clinicals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Obstruction generally results in </a:t>
            </a:r>
            <a:r>
              <a:rPr lang="en-US" dirty="0" err="1" smtClean="0"/>
              <a:t>hydronephrosis</a:t>
            </a:r>
            <a:r>
              <a:rPr lang="en-US" dirty="0" smtClean="0"/>
              <a:t> , usually insidious and may not show symptoms in early stages</a:t>
            </a:r>
          </a:p>
          <a:p>
            <a:r>
              <a:rPr lang="en-US" dirty="0" smtClean="0"/>
              <a:t>One may detect a mass in upper abdomen at the flanks . May be painful </a:t>
            </a:r>
          </a:p>
          <a:p>
            <a:r>
              <a:rPr lang="en-US" dirty="0" smtClean="0"/>
              <a:t>Recurrent infections UTI, </a:t>
            </a:r>
            <a:r>
              <a:rPr lang="en-US" dirty="0" err="1" smtClean="0"/>
              <a:t>pyelonephritis</a:t>
            </a:r>
            <a:r>
              <a:rPr lang="en-US" dirty="0" smtClean="0"/>
              <a:t> may result due to stasis </a:t>
            </a:r>
          </a:p>
          <a:p>
            <a:r>
              <a:rPr lang="en-US" dirty="0" smtClean="0"/>
              <a:t>In bladder outlet and urethral obstruction a weak urine stream is seen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Clinicals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May also present with FTT, GIT symptoms , </a:t>
            </a:r>
          </a:p>
          <a:p>
            <a:r>
              <a:rPr lang="en-US" dirty="0" smtClean="0"/>
              <a:t>Overflow incontinence may be noted in the older child</a:t>
            </a:r>
          </a:p>
          <a:p>
            <a:r>
              <a:rPr lang="en-US" dirty="0" smtClean="0"/>
              <a:t>Acute cases are accompanied by pain , nausea and vomiting </a:t>
            </a:r>
          </a:p>
          <a:p>
            <a:r>
              <a:rPr lang="en-US" dirty="0" smtClean="0"/>
              <a:t>Chronic cases may have vague pains or can be silent till late phases</a:t>
            </a:r>
          </a:p>
          <a:p>
            <a:r>
              <a:rPr lang="en-US" dirty="0" smtClean="0"/>
              <a:t>If not detected early one may end with end stage renal failure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859</Words>
  <Application>Microsoft Office PowerPoint</Application>
  <PresentationFormat>On-screen Show (4:3)</PresentationFormat>
  <Paragraphs>114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Obstructive uropathy </vt:lpstr>
      <vt:lpstr>Introduction </vt:lpstr>
      <vt:lpstr>Types </vt:lpstr>
      <vt:lpstr>Pathophysiology </vt:lpstr>
      <vt:lpstr>Pathophysiology </vt:lpstr>
      <vt:lpstr>Pathophysiology </vt:lpstr>
      <vt:lpstr>Pathophysiology </vt:lpstr>
      <vt:lpstr>Clinicals  </vt:lpstr>
      <vt:lpstr>Clinicals </vt:lpstr>
      <vt:lpstr>Diagnosis </vt:lpstr>
      <vt:lpstr>Treatment </vt:lpstr>
      <vt:lpstr>Voiding dysfunctions </vt:lpstr>
      <vt:lpstr>Introduction </vt:lpstr>
      <vt:lpstr>Introduction </vt:lpstr>
      <vt:lpstr>Nocturnal enuresis </vt:lpstr>
      <vt:lpstr>Causes </vt:lpstr>
      <vt:lpstr>Clinicals </vt:lpstr>
      <vt:lpstr>Treatment </vt:lpstr>
      <vt:lpstr>Treatment </vt:lpstr>
      <vt:lpstr>Treatment </vt:lpstr>
      <vt:lpstr>Other causes of voiding  incontinence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Obstructive uropathy </dc:title>
  <dc:creator>Gladys Mbai</dc:creator>
  <cp:lastModifiedBy>Gladys Mbai</cp:lastModifiedBy>
  <cp:revision>2</cp:revision>
  <dcterms:created xsi:type="dcterms:W3CDTF">2006-08-16T00:00:00Z</dcterms:created>
  <dcterms:modified xsi:type="dcterms:W3CDTF">2021-04-09T16:57:28Z</dcterms:modified>
</cp:coreProperties>
</file>