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257" r:id="rId2"/>
    <p:sldId id="339" r:id="rId3"/>
    <p:sldId id="340" r:id="rId4"/>
    <p:sldId id="341" r:id="rId5"/>
    <p:sldId id="342" r:id="rId6"/>
    <p:sldId id="343" r:id="rId7"/>
    <p:sldId id="344" r:id="rId8"/>
    <p:sldId id="348" r:id="rId9"/>
    <p:sldId id="349" r:id="rId10"/>
    <p:sldId id="393" r:id="rId11"/>
    <p:sldId id="394" r:id="rId12"/>
    <p:sldId id="395" r:id="rId13"/>
    <p:sldId id="639"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3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0" d="100"/>
          <a:sy n="70" d="100"/>
        </p:scale>
        <p:origin x="1386"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D1EDE98-237D-44FB-A530-DC300D163B06}" type="datetimeFigureOut">
              <a:rPr lang="en-US" smtClean="0"/>
              <a:pPr/>
              <a:t>4/2/2019</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ADC728-EAB8-45FC-A1BE-6D5F6FFC5D42}" type="slidenum">
              <a:rPr lang="en-US" smtClean="0"/>
              <a:pPr/>
              <a:t>‹#›</a:t>
            </a:fld>
            <a:endParaRPr lang="en-US" dirty="0"/>
          </a:p>
        </p:txBody>
      </p:sp>
    </p:spTree>
    <p:extLst>
      <p:ext uri="{BB962C8B-B14F-4D97-AF65-F5344CB8AC3E}">
        <p14:creationId xmlns:p14="http://schemas.microsoft.com/office/powerpoint/2010/main" val="25439238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4ADC728-EAB8-45FC-A1BE-6D5F6FFC5D42}" type="slidenum">
              <a:rPr lang="en-US" smtClean="0"/>
              <a:pPr/>
              <a:t>1</a:t>
            </a:fld>
            <a:endParaRPr lang="en-US" dirty="0"/>
          </a:p>
        </p:txBody>
      </p:sp>
    </p:spTree>
    <p:extLst>
      <p:ext uri="{BB962C8B-B14F-4D97-AF65-F5344CB8AC3E}">
        <p14:creationId xmlns:p14="http://schemas.microsoft.com/office/powerpoint/2010/main" val="40596235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373A8D9-739E-4AE3-9367-6D4EAF49E305}" type="datetime1">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1F9EDAF-9E43-4480-90D2-46AB28EBA58B}" type="datetime1">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D8E8FA2-B68C-4824-B51B-753E1F6461B8}" type="datetime1">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60016E5-9077-418D-A8E5-DB89A1D16532}" type="datetime1">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606088D-5DDA-4801-9053-6FB9F24C5D31}" type="datetime1">
              <a:rPr lang="en-US" smtClean="0"/>
              <a:t>4/2/2019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C6A3DDF-5D84-4285-AC6F-240A821909C2}" type="datetime1">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9218CFB-664B-4147-9468-BC29BF93D98A}" type="datetime1">
              <a:rPr lang="en-US" smtClean="0"/>
              <a:t>4/2/2019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383D0EF-4980-43A2-BB9F-CC5B2646A0D0}" type="datetime1">
              <a:rPr lang="en-US" smtClean="0"/>
              <a:t>4/2/2019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E0E4988-066F-43D2-8152-9AB935DAD5B8}" type="datetime1">
              <a:rPr lang="en-US" smtClean="0"/>
              <a:t>4/2/2019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FA57ACA-B990-441D-9D7E-72302B90AFFA}" type="datetime1">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EC5D5A6-047F-4417-9953-B5805B090276}" type="datetime1">
              <a:rPr lang="en-US" smtClean="0"/>
              <a:t>4/2/2019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0219D324-097D-4DE9-A3BC-3F773802D201}"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2D66C0-3EE6-48BC-ACC0-C70F6FB38467}" type="datetime1">
              <a:rPr lang="en-US" smtClean="0"/>
              <a:t>4/2/2019</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19D324-097D-4DE9-A3BC-3F773802D201}"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hyperlink" Target="http://en.wikipedia.org/wiki/File:Philippe_Pinel.jpg"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gif"/><Relationship Id="rId2" Type="http://schemas.openxmlformats.org/officeDocument/2006/relationships/hyperlink" Target="http://en.wikipedia.org/wiki/File:Emil_Kraepelin2.gi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600200"/>
            <a:ext cx="9144000" cy="1470025"/>
          </a:xfrm>
        </p:spPr>
        <p:txBody>
          <a:bodyPr>
            <a:noAutofit/>
          </a:bodyPr>
          <a:lstStyle/>
          <a:p>
            <a:r>
              <a:rPr lang="en-US" sz="6000" b="1" dirty="0" smtClean="0">
                <a:effectLst>
                  <a:outerShdw blurRad="38100" dist="38100" dir="2700000" algn="tl">
                    <a:srgbClr val="000000">
                      <a:alpha val="43137"/>
                    </a:srgbClr>
                  </a:outerShdw>
                </a:effectLst>
                <a:latin typeface="Constantia" pitchFamily="18" charset="0"/>
              </a:rPr>
              <a:t>PSYCHIATRIC NURSING</a:t>
            </a:r>
            <a:endParaRPr lang="en-US" sz="6000" b="1" dirty="0">
              <a:effectLst>
                <a:outerShdw blurRad="38100" dist="38100" dir="2700000" algn="tl">
                  <a:srgbClr val="000000">
                    <a:alpha val="43137"/>
                  </a:srgbClr>
                </a:outerShdw>
              </a:effectLst>
              <a:latin typeface="Constantia" pitchFamily="18" charset="0"/>
            </a:endParaRPr>
          </a:p>
        </p:txBody>
      </p:sp>
      <p:sp>
        <p:nvSpPr>
          <p:cNvPr id="3" name="Subtitle 2"/>
          <p:cNvSpPr>
            <a:spLocks noGrp="1"/>
          </p:cNvSpPr>
          <p:nvPr>
            <p:ph type="subTitle" idx="1"/>
          </p:nvPr>
        </p:nvSpPr>
        <p:spPr>
          <a:xfrm>
            <a:off x="0" y="3070225"/>
            <a:ext cx="9144000" cy="2568575"/>
          </a:xfrm>
        </p:spPr>
        <p:txBody>
          <a:bodyPr>
            <a:normAutofit fontScale="92500" lnSpcReduction="10000"/>
          </a:bodyPr>
          <a:lstStyle/>
          <a:p>
            <a:endParaRPr lang="en-US" sz="4400" b="1" dirty="0" smtClean="0">
              <a:solidFill>
                <a:srgbClr val="FF0000"/>
              </a:solidFill>
              <a:latin typeface="Constantia" pitchFamily="18" charset="0"/>
            </a:endParaRPr>
          </a:p>
          <a:p>
            <a:r>
              <a:rPr lang="en-US" sz="4400" b="1" dirty="0" smtClean="0">
                <a:solidFill>
                  <a:schemeClr val="tx1"/>
                </a:solidFill>
                <a:latin typeface="Constantia" pitchFamily="18" charset="0"/>
              </a:rPr>
              <a:t>BLOCK THREE</a:t>
            </a:r>
          </a:p>
          <a:p>
            <a:r>
              <a:rPr lang="en-US" sz="4400" b="1" dirty="0" smtClean="0">
                <a:solidFill>
                  <a:schemeClr val="tx1"/>
                </a:solidFill>
                <a:latin typeface="Constantia" pitchFamily="18" charset="0"/>
              </a:rPr>
              <a:t>CLASS OF APRIL </a:t>
            </a:r>
            <a:r>
              <a:rPr lang="en-US" sz="4400" b="1" dirty="0" smtClean="0">
                <a:solidFill>
                  <a:schemeClr val="tx1"/>
                </a:solidFill>
                <a:latin typeface="Times New Roman" pitchFamily="18" charset="0"/>
                <a:cs typeface="Times New Roman" pitchFamily="18" charset="0"/>
              </a:rPr>
              <a:t>2017 KRCHN</a:t>
            </a:r>
          </a:p>
          <a:p>
            <a:pPr algn="r"/>
            <a:r>
              <a:rPr lang="en-US" sz="2600" b="1" dirty="0" smtClean="0">
                <a:solidFill>
                  <a:schemeClr val="tx1"/>
                </a:solidFill>
                <a:latin typeface="Times New Roman" pitchFamily="18" charset="0"/>
                <a:cs typeface="Times New Roman" pitchFamily="18" charset="0"/>
              </a:rPr>
              <a:t>MR. HUMPHREY</a:t>
            </a:r>
          </a:p>
          <a:p>
            <a:endParaRPr lang="en-US" sz="4400" b="1" dirty="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1</a:t>
            </a:fld>
            <a:endParaRPr lang="en-US" dirty="0"/>
          </a:p>
        </p:txBody>
      </p:sp>
    </p:spTree>
  </p:cSld>
  <p:clrMapOvr>
    <a:masterClrMapping/>
  </p:clrMapOvr>
  <p:transition>
    <p:wedg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42852"/>
            <a:ext cx="8686800" cy="642942"/>
          </a:xfrm>
        </p:spPr>
        <p:txBody>
          <a:bodyPr>
            <a:normAutofit/>
          </a:bodyPr>
          <a:lstStyle/>
          <a:p>
            <a:pPr algn="just"/>
            <a:r>
              <a:rPr lang="en-GB" sz="3200" b="1" dirty="0" smtClean="0">
                <a:latin typeface="Constantia" pitchFamily="18" charset="0"/>
                <a:cs typeface="Times New Roman" pitchFamily="18" charset="0"/>
              </a:rPr>
              <a:t>Psychiatric services in Kenya </a:t>
            </a:r>
            <a:endParaRPr lang="en-GB" sz="3200" b="1" dirty="0">
              <a:latin typeface="Constantia" pitchFamily="18" charset="0"/>
              <a:cs typeface="Times New Roman" pitchFamily="18" charset="0"/>
            </a:endParaRPr>
          </a:p>
        </p:txBody>
      </p:sp>
      <p:sp>
        <p:nvSpPr>
          <p:cNvPr id="3" name="Content Placeholder 2"/>
          <p:cNvSpPr>
            <a:spLocks noGrp="1"/>
          </p:cNvSpPr>
          <p:nvPr>
            <p:ph idx="1"/>
          </p:nvPr>
        </p:nvSpPr>
        <p:spPr>
          <a:xfrm>
            <a:off x="0" y="857232"/>
            <a:ext cx="9067800" cy="5786478"/>
          </a:xfrm>
        </p:spPr>
        <p:txBody>
          <a:bodyPr>
            <a:normAutofit/>
          </a:bodyPr>
          <a:lstStyle/>
          <a:p>
            <a:pPr algn="just">
              <a:buFont typeface="Wingdings" panose="05000000000000000000" pitchFamily="2" charset="2"/>
              <a:buChar char="q"/>
            </a:pPr>
            <a:r>
              <a:rPr lang="en-GB" sz="2800" dirty="0" smtClean="0">
                <a:latin typeface="Constantia" pitchFamily="18" charset="0"/>
                <a:cs typeface="Times New Roman" pitchFamily="18" charset="0"/>
              </a:rPr>
              <a:t>Traced back to colonial era.</a:t>
            </a:r>
          </a:p>
          <a:p>
            <a:pPr algn="just">
              <a:buFont typeface="Wingdings" panose="05000000000000000000" pitchFamily="2" charset="2"/>
              <a:buChar char="q"/>
            </a:pPr>
            <a:r>
              <a:rPr lang="en-GB" sz="2800" dirty="0" smtClean="0">
                <a:latin typeface="Constantia" pitchFamily="18" charset="0"/>
                <a:cs typeface="Times New Roman" pitchFamily="18" charset="0"/>
              </a:rPr>
              <a:t>1910: Lunatic asylum was started ( currently mathare hospital). Which used to be a small pox isolation centre.</a:t>
            </a:r>
          </a:p>
          <a:p>
            <a:pPr algn="just">
              <a:buFont typeface="Wingdings" panose="05000000000000000000" pitchFamily="2" charset="2"/>
              <a:buChar char="q"/>
            </a:pPr>
            <a:r>
              <a:rPr lang="en-GB" sz="2800" dirty="0" smtClean="0">
                <a:latin typeface="Constantia" pitchFamily="18" charset="0"/>
                <a:cs typeface="Times New Roman" pitchFamily="18" charset="0"/>
              </a:rPr>
              <a:t>1924 – Renamed MMH with Europeans, Asians and Africans Rx differently.</a:t>
            </a:r>
          </a:p>
          <a:p>
            <a:pPr algn="just">
              <a:buFont typeface="Wingdings" panose="05000000000000000000" pitchFamily="2" charset="2"/>
              <a:buChar char="q"/>
            </a:pPr>
            <a:r>
              <a:rPr lang="en-GB" sz="2800" dirty="0" smtClean="0">
                <a:latin typeface="Constantia" pitchFamily="18" charset="0"/>
                <a:cs typeface="Times New Roman" pitchFamily="18" charset="0"/>
              </a:rPr>
              <a:t>1962 –Decentralization of mental health services act passed → upsurge of other facilities e.g.</a:t>
            </a:r>
          </a:p>
          <a:p>
            <a:pPr lvl="2" algn="just">
              <a:buFont typeface="Wingdings" panose="05000000000000000000" pitchFamily="2" charset="2"/>
              <a:buChar char="ü"/>
            </a:pPr>
            <a:r>
              <a:rPr lang="en-GB" sz="2800" dirty="0" smtClean="0">
                <a:latin typeface="Constantia" pitchFamily="18" charset="0"/>
                <a:cs typeface="Times New Roman" pitchFamily="18" charset="0"/>
              </a:rPr>
              <a:t>Nakuru – 1962</a:t>
            </a:r>
          </a:p>
          <a:p>
            <a:pPr lvl="2" algn="just">
              <a:buFont typeface="Wingdings" panose="05000000000000000000" pitchFamily="2" charset="2"/>
              <a:buChar char="ü"/>
            </a:pPr>
            <a:r>
              <a:rPr lang="en-GB" sz="2800" dirty="0" smtClean="0">
                <a:latin typeface="Constantia" pitchFamily="18" charset="0"/>
                <a:cs typeface="Times New Roman" pitchFamily="18" charset="0"/>
              </a:rPr>
              <a:t>Machakos – 1963</a:t>
            </a:r>
          </a:p>
          <a:p>
            <a:pPr lvl="2" algn="just">
              <a:buFont typeface="Wingdings" panose="05000000000000000000" pitchFamily="2" charset="2"/>
              <a:buChar char="ü"/>
            </a:pPr>
            <a:r>
              <a:rPr lang="en-GB" sz="2800" dirty="0" smtClean="0">
                <a:latin typeface="Constantia" pitchFamily="18" charset="0"/>
                <a:cs typeface="Times New Roman" pitchFamily="18" charset="0"/>
              </a:rPr>
              <a:t>Nyeri + Muranga – 1964</a:t>
            </a:r>
          </a:p>
          <a:p>
            <a:pPr lvl="2" algn="just">
              <a:buFont typeface="Wingdings" panose="05000000000000000000" pitchFamily="2" charset="2"/>
              <a:buChar char="ü"/>
            </a:pPr>
            <a:r>
              <a:rPr lang="en-GB" sz="2800" dirty="0" smtClean="0">
                <a:latin typeface="Constantia" pitchFamily="18" charset="0"/>
                <a:cs typeface="Times New Roman" pitchFamily="18" charset="0"/>
              </a:rPr>
              <a:t>Port Reitz and Kakamega - 1965</a:t>
            </a:r>
          </a:p>
        </p:txBody>
      </p:sp>
      <p:sp>
        <p:nvSpPr>
          <p:cNvPr id="4" name="Slide Number Placeholder 3"/>
          <p:cNvSpPr>
            <a:spLocks noGrp="1"/>
          </p:cNvSpPr>
          <p:nvPr>
            <p:ph type="sldNum" sz="quarter" idx="12"/>
          </p:nvPr>
        </p:nvSpPr>
        <p:spPr/>
        <p:txBody>
          <a:bodyPr/>
          <a:lstStyle/>
          <a:p>
            <a:fld id="{0219D324-097D-4DE9-A3BC-3F773802D201}" type="slidenum">
              <a:rPr lang="en-US" smtClean="0"/>
              <a:pPr/>
              <a:t>10</a:t>
            </a:fld>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8686800" cy="609600"/>
          </a:xfrm>
        </p:spPr>
        <p:txBody>
          <a:bodyPr>
            <a:normAutofit/>
          </a:bodyPr>
          <a:lstStyle/>
          <a:p>
            <a:pPr algn="just"/>
            <a:r>
              <a:rPr lang="en-GB" sz="3200" dirty="0" smtClean="0">
                <a:latin typeface="Constantia" pitchFamily="18" charset="0"/>
                <a:cs typeface="Times New Roman" pitchFamily="18" charset="0"/>
              </a:rPr>
              <a:t>Psychiatry in Kenya cont’d</a:t>
            </a:r>
            <a:endParaRPr lang="en-GB" sz="3200" dirty="0">
              <a:latin typeface="Constantia" pitchFamily="18" charset="0"/>
              <a:cs typeface="Times New Roman" pitchFamily="18" charset="0"/>
            </a:endParaRPr>
          </a:p>
        </p:txBody>
      </p:sp>
      <p:sp>
        <p:nvSpPr>
          <p:cNvPr id="3" name="Content Placeholder 2"/>
          <p:cNvSpPr>
            <a:spLocks noGrp="1"/>
          </p:cNvSpPr>
          <p:nvPr>
            <p:ph idx="1"/>
          </p:nvPr>
        </p:nvSpPr>
        <p:spPr>
          <a:xfrm>
            <a:off x="0" y="1066799"/>
            <a:ext cx="9144000" cy="5654675"/>
          </a:xfrm>
        </p:spPr>
        <p:txBody>
          <a:bodyPr>
            <a:normAutofit lnSpcReduction="10000"/>
          </a:bodyPr>
          <a:lstStyle/>
          <a:p>
            <a:pPr algn="just">
              <a:buFont typeface="Wingdings" panose="05000000000000000000" pitchFamily="2" charset="2"/>
              <a:buChar char="ü"/>
            </a:pPr>
            <a:r>
              <a:rPr lang="en-GB" sz="2800" dirty="0" smtClean="0">
                <a:latin typeface="Constantia" pitchFamily="18" charset="0"/>
                <a:cs typeface="Times New Roman" pitchFamily="18" charset="0"/>
              </a:rPr>
              <a:t>Currently all CRH’s have psychiatry units  and some other sub county hospitals</a:t>
            </a:r>
          </a:p>
          <a:p>
            <a:pPr algn="just">
              <a:buFont typeface="Wingdings" panose="05000000000000000000" pitchFamily="2" charset="2"/>
              <a:buChar char="ü"/>
            </a:pPr>
            <a:r>
              <a:rPr lang="en-GB" sz="2800" dirty="0" smtClean="0">
                <a:latin typeface="Constantia" pitchFamily="18" charset="0"/>
                <a:cs typeface="Times New Roman" pitchFamily="18" charset="0"/>
              </a:rPr>
              <a:t>1983 – Community psychiatry services started.</a:t>
            </a:r>
          </a:p>
          <a:p>
            <a:pPr algn="just">
              <a:buFont typeface="Wingdings" panose="05000000000000000000" pitchFamily="2" charset="2"/>
              <a:buChar char="ü"/>
            </a:pPr>
            <a:r>
              <a:rPr lang="en-GB" sz="2800" dirty="0" smtClean="0">
                <a:latin typeface="Constantia" pitchFamily="18" charset="0"/>
                <a:cs typeface="Times New Roman" pitchFamily="18" charset="0"/>
              </a:rPr>
              <a:t>1961 – Training of enrolled psychiatry nurses training programme.</a:t>
            </a:r>
          </a:p>
          <a:p>
            <a:pPr algn="just">
              <a:buFont typeface="Wingdings" panose="05000000000000000000" pitchFamily="2" charset="2"/>
              <a:buChar char="ü"/>
            </a:pPr>
            <a:r>
              <a:rPr lang="en-GB" sz="2800" dirty="0" smtClean="0">
                <a:latin typeface="Constantia" pitchFamily="18" charset="0"/>
                <a:cs typeface="Times New Roman" pitchFamily="18" charset="0"/>
              </a:rPr>
              <a:t>1963 – Followed by 1</a:t>
            </a:r>
            <a:r>
              <a:rPr lang="en-GB" sz="2800" baseline="30000" dirty="0" smtClean="0">
                <a:latin typeface="Constantia" pitchFamily="18" charset="0"/>
                <a:cs typeface="Times New Roman" pitchFamily="18" charset="0"/>
              </a:rPr>
              <a:t>st</a:t>
            </a:r>
            <a:r>
              <a:rPr lang="en-GB" sz="2800" dirty="0" smtClean="0">
                <a:latin typeface="Constantia" pitchFamily="18" charset="0"/>
                <a:cs typeface="Times New Roman" pitchFamily="18" charset="0"/>
              </a:rPr>
              <a:t> registered psychiatry nurses  ( only 2 trained overseas).</a:t>
            </a:r>
          </a:p>
          <a:p>
            <a:pPr algn="just">
              <a:buFont typeface="Wingdings" panose="05000000000000000000" pitchFamily="2" charset="2"/>
              <a:buChar char="ü"/>
            </a:pPr>
            <a:r>
              <a:rPr lang="en-GB" sz="2800" dirty="0" smtClean="0">
                <a:latin typeface="Constantia" pitchFamily="18" charset="0"/>
                <a:cs typeface="Times New Roman" pitchFamily="18" charset="0"/>
              </a:rPr>
              <a:t>1979 – post basic diploma training  in psychiatry nursing.</a:t>
            </a:r>
          </a:p>
          <a:p>
            <a:pPr algn="just">
              <a:buFont typeface="Wingdings" panose="05000000000000000000" pitchFamily="2" charset="2"/>
              <a:buChar char="ü"/>
            </a:pPr>
            <a:r>
              <a:rPr lang="en-GB" sz="2800" dirty="0" smtClean="0">
                <a:latin typeface="Constantia" pitchFamily="18" charset="0"/>
                <a:cs typeface="Times New Roman" pitchFamily="18" charset="0"/>
              </a:rPr>
              <a:t>1982 – UoN started training psychiatrists.</a:t>
            </a:r>
          </a:p>
          <a:p>
            <a:pPr algn="just">
              <a:buFont typeface="Wingdings" panose="05000000000000000000" pitchFamily="2" charset="2"/>
              <a:buChar char="ü"/>
            </a:pPr>
            <a:r>
              <a:rPr lang="en-GB" sz="2800" dirty="0" smtClean="0">
                <a:latin typeface="Constantia" pitchFamily="18" charset="0"/>
                <a:cs typeface="Times New Roman" pitchFamily="18" charset="0"/>
              </a:rPr>
              <a:t>2005 – UoN started training specialist psychiatric nurses and by 2009 ( approx 5 specialist psychiatry nurses trained at post graduate level in Kenya)</a:t>
            </a:r>
          </a:p>
          <a:p>
            <a:pPr algn="just">
              <a:buNone/>
            </a:pPr>
            <a:endParaRPr lang="en-GB" sz="2800" dirty="0" smtClean="0">
              <a:latin typeface="Constantia"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11</a:t>
            </a:fld>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381000"/>
            <a:ext cx="8382000" cy="428604"/>
          </a:xfrm>
        </p:spPr>
        <p:txBody>
          <a:bodyPr>
            <a:noAutofit/>
          </a:bodyPr>
          <a:lstStyle/>
          <a:p>
            <a:pPr algn="just"/>
            <a:r>
              <a:rPr lang="en-GB" sz="4000" dirty="0" smtClean="0">
                <a:latin typeface="Constantia" pitchFamily="18" charset="0"/>
              </a:rPr>
              <a:t>PSYCHIATRY IN  THE TAS</a:t>
            </a:r>
            <a:endParaRPr lang="en-GB" sz="4000" dirty="0">
              <a:latin typeface="Constantia" pitchFamily="18" charset="0"/>
            </a:endParaRPr>
          </a:p>
        </p:txBody>
      </p:sp>
      <p:sp>
        <p:nvSpPr>
          <p:cNvPr id="3" name="Content Placeholder 2"/>
          <p:cNvSpPr>
            <a:spLocks noGrp="1"/>
          </p:cNvSpPr>
          <p:nvPr>
            <p:ph idx="1"/>
          </p:nvPr>
        </p:nvSpPr>
        <p:spPr>
          <a:xfrm>
            <a:off x="0" y="914400"/>
            <a:ext cx="9144000" cy="5943600"/>
          </a:xfrm>
        </p:spPr>
        <p:txBody>
          <a:bodyPr>
            <a:noAutofit/>
          </a:bodyPr>
          <a:lstStyle/>
          <a:p>
            <a:pPr algn="just">
              <a:lnSpc>
                <a:spcPct val="120000"/>
              </a:lnSpc>
              <a:buFont typeface="Wingdings" panose="05000000000000000000" pitchFamily="2" charset="2"/>
              <a:buChar char="ü"/>
            </a:pPr>
            <a:r>
              <a:rPr lang="en-GB" sz="2600" dirty="0" smtClean="0">
                <a:latin typeface="Constantia" pitchFamily="18" charset="0"/>
                <a:cs typeface="Times New Roman" pitchFamily="18" charset="0"/>
              </a:rPr>
              <a:t>	Mental illness in Africa was associated with ancestral spirits, witchcrafts or sorcery due to revenge, jealousy e.t.c.</a:t>
            </a:r>
          </a:p>
          <a:p>
            <a:pPr algn="just">
              <a:lnSpc>
                <a:spcPct val="120000"/>
              </a:lnSpc>
              <a:buFont typeface="Wingdings" panose="05000000000000000000" pitchFamily="2" charset="2"/>
              <a:buChar char="ü"/>
            </a:pPr>
            <a:r>
              <a:rPr lang="en-GB" sz="2600" dirty="0" smtClean="0">
                <a:latin typeface="Constantia" pitchFamily="18" charset="0"/>
                <a:cs typeface="Times New Roman" pitchFamily="18" charset="0"/>
              </a:rPr>
              <a:t>     Treatment modalities involved:</a:t>
            </a:r>
            <a:endParaRPr lang="en-GB" sz="2600" u="sng" dirty="0" smtClean="0">
              <a:latin typeface="Constantia" pitchFamily="18" charset="0"/>
              <a:cs typeface="Times New Roman" pitchFamily="18" charset="0"/>
            </a:endParaRPr>
          </a:p>
          <a:p>
            <a:pPr lvl="2" algn="just">
              <a:lnSpc>
                <a:spcPct val="120000"/>
              </a:lnSpc>
              <a:buFont typeface="Wingdings" panose="05000000000000000000" pitchFamily="2" charset="2"/>
              <a:buChar char="q"/>
            </a:pPr>
            <a:r>
              <a:rPr lang="en-GB" sz="2600" dirty="0" smtClean="0">
                <a:latin typeface="Constantia" pitchFamily="18" charset="0"/>
                <a:cs typeface="Times New Roman" pitchFamily="18" charset="0"/>
              </a:rPr>
              <a:t>Offerings to ancestors.</a:t>
            </a:r>
          </a:p>
          <a:p>
            <a:pPr lvl="2" algn="just">
              <a:lnSpc>
                <a:spcPct val="120000"/>
              </a:lnSpc>
              <a:buFont typeface="Wingdings" panose="05000000000000000000" pitchFamily="2" charset="2"/>
              <a:buChar char="q"/>
            </a:pPr>
            <a:r>
              <a:rPr lang="en-GB" sz="2600" dirty="0" smtClean="0">
                <a:latin typeface="Constantia" pitchFamily="18" charset="0"/>
                <a:cs typeface="Times New Roman" pitchFamily="18" charset="0"/>
              </a:rPr>
              <a:t>Rituals for atonements (wrongs done).</a:t>
            </a:r>
          </a:p>
          <a:p>
            <a:pPr lvl="2" algn="just">
              <a:lnSpc>
                <a:spcPct val="120000"/>
              </a:lnSpc>
              <a:buFont typeface="Wingdings" panose="05000000000000000000" pitchFamily="2" charset="2"/>
              <a:buChar char="q"/>
            </a:pPr>
            <a:r>
              <a:rPr lang="en-GB" sz="2600" dirty="0" smtClean="0">
                <a:latin typeface="Constantia" pitchFamily="18" charset="0"/>
                <a:cs typeface="Times New Roman" pitchFamily="18" charset="0"/>
              </a:rPr>
              <a:t>Craniotomy to remove evil spirits.</a:t>
            </a:r>
          </a:p>
          <a:p>
            <a:pPr lvl="2" algn="just">
              <a:lnSpc>
                <a:spcPct val="120000"/>
              </a:lnSpc>
              <a:buFont typeface="Wingdings" panose="05000000000000000000" pitchFamily="2" charset="2"/>
              <a:buChar char="q"/>
            </a:pPr>
            <a:r>
              <a:rPr lang="en-GB" sz="2600" dirty="0" smtClean="0">
                <a:latin typeface="Constantia" pitchFamily="18" charset="0"/>
                <a:cs typeface="Times New Roman" pitchFamily="18" charset="0"/>
              </a:rPr>
              <a:t>Herbs.</a:t>
            </a:r>
          </a:p>
          <a:p>
            <a:pPr lvl="2" algn="just">
              <a:lnSpc>
                <a:spcPct val="120000"/>
              </a:lnSpc>
              <a:buFont typeface="Wingdings" panose="05000000000000000000" pitchFamily="2" charset="2"/>
              <a:buChar char="q"/>
            </a:pPr>
            <a:r>
              <a:rPr lang="en-GB" sz="2600" dirty="0" smtClean="0">
                <a:latin typeface="Constantia" pitchFamily="18" charset="0"/>
                <a:cs typeface="Times New Roman" pitchFamily="18" charset="0"/>
              </a:rPr>
              <a:t>Baths and venopunctures.</a:t>
            </a:r>
          </a:p>
          <a:p>
            <a:pPr lvl="2" algn="just">
              <a:lnSpc>
                <a:spcPct val="120000"/>
              </a:lnSpc>
              <a:buNone/>
            </a:pPr>
            <a:endParaRPr lang="en-GB" sz="2600" dirty="0" smtClean="0">
              <a:latin typeface="Constantia" pitchFamily="18" charset="0"/>
              <a:cs typeface="Times New Roman" pitchFamily="18" charset="0"/>
            </a:endParaRPr>
          </a:p>
          <a:p>
            <a:pPr algn="just">
              <a:lnSpc>
                <a:spcPct val="120000"/>
              </a:lnSpc>
              <a:buFont typeface="Wingdings" panose="05000000000000000000" pitchFamily="2" charset="2"/>
              <a:buChar char="ü"/>
            </a:pPr>
            <a:r>
              <a:rPr lang="en-GB" sz="2600" i="1" dirty="0" smtClean="0">
                <a:latin typeface="Constantia" pitchFamily="18" charset="0"/>
                <a:cs typeface="Times New Roman" pitchFamily="18" charset="0"/>
              </a:rPr>
              <a:t>	The aim was to make the  body so uncomfortable that the spirit could leave or enticing with sweet  music.</a:t>
            </a:r>
            <a:endParaRPr lang="en-GB" sz="2600" i="1" dirty="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12</a:t>
            </a:fld>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600200"/>
            <a:ext cx="8686800" cy="4525963"/>
          </a:xfrm>
        </p:spPr>
        <p:txBody>
          <a:bodyPr>
            <a:normAutofit/>
          </a:bodyPr>
          <a:lstStyle/>
          <a:p>
            <a:pPr algn="ctr">
              <a:buNone/>
            </a:pPr>
            <a:r>
              <a:rPr lang="en-US" sz="9600" b="1" dirty="0" smtClean="0">
                <a:solidFill>
                  <a:srgbClr val="FF0000"/>
                </a:solidFill>
                <a:latin typeface="Constantia" pitchFamily="18" charset="0"/>
              </a:rPr>
              <a:t>?</a:t>
            </a:r>
            <a:endParaRPr lang="en-US" sz="9600" b="1" dirty="0">
              <a:solidFill>
                <a:srgbClr val="FF0000"/>
              </a:solidFill>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13</a:t>
            </a:fld>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381000"/>
            <a:ext cx="8839200" cy="6324600"/>
          </a:xfrm>
        </p:spPr>
        <p:txBody>
          <a:bodyPr>
            <a:normAutofit/>
          </a:bodyPr>
          <a:lstStyle/>
          <a:p>
            <a:pPr algn="ctr">
              <a:buNone/>
            </a:pPr>
            <a:endParaRPr lang="en-US" sz="4400" b="1" dirty="0">
              <a:latin typeface="Constantia" pitchFamily="18" charset="0"/>
            </a:endParaRPr>
          </a:p>
          <a:p>
            <a:pPr algn="ctr">
              <a:buNone/>
            </a:pPr>
            <a:endParaRPr lang="en-US" sz="4400" b="1" dirty="0" smtClean="0">
              <a:latin typeface="Constantia" pitchFamily="18" charset="0"/>
            </a:endParaRPr>
          </a:p>
          <a:p>
            <a:pPr algn="ctr">
              <a:buNone/>
            </a:pPr>
            <a:r>
              <a:rPr lang="en-US" sz="4400" b="1" dirty="0" smtClean="0">
                <a:latin typeface="Constantia" pitchFamily="18" charset="0"/>
              </a:rPr>
              <a:t>HISTORY </a:t>
            </a:r>
            <a:r>
              <a:rPr lang="en-US" sz="4400" b="1" dirty="0" smtClean="0">
                <a:latin typeface="Constantia" pitchFamily="18" charset="0"/>
              </a:rPr>
              <a:t>OF PSYCHIATRY AND PSYCHIATRIC </a:t>
            </a:r>
            <a:r>
              <a:rPr lang="en-US" sz="4400" b="1" dirty="0" smtClean="0">
                <a:latin typeface="Constantia" pitchFamily="18" charset="0"/>
              </a:rPr>
              <a:t>NURSING</a:t>
            </a:r>
            <a:endParaRPr lang="en-US" sz="4400" b="1" dirty="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2</a:t>
            </a:fld>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792162"/>
          </a:xfrm>
        </p:spPr>
        <p:txBody>
          <a:bodyPr>
            <a:normAutofit/>
          </a:bodyPr>
          <a:lstStyle/>
          <a:p>
            <a:pPr algn="just"/>
            <a:r>
              <a:rPr lang="en-US" sz="3600" dirty="0" smtClean="0">
                <a:latin typeface="Constantia" pitchFamily="18" charset="0"/>
              </a:rPr>
              <a:t>HISTORY OF PSYCHIATRY</a:t>
            </a:r>
            <a:endParaRPr lang="en-US" sz="3600" dirty="0"/>
          </a:p>
        </p:txBody>
      </p:sp>
      <p:sp>
        <p:nvSpPr>
          <p:cNvPr id="3" name="Content Placeholder 2"/>
          <p:cNvSpPr>
            <a:spLocks noGrp="1"/>
          </p:cNvSpPr>
          <p:nvPr>
            <p:ph idx="1"/>
          </p:nvPr>
        </p:nvSpPr>
        <p:spPr>
          <a:xfrm>
            <a:off x="0" y="1143000"/>
            <a:ext cx="9144000" cy="5715000"/>
          </a:xfrm>
        </p:spPr>
        <p:txBody>
          <a:bodyPr>
            <a:normAutofit fontScale="92500" lnSpcReduction="20000"/>
          </a:bodyPr>
          <a:lstStyle/>
          <a:p>
            <a:pPr algn="just">
              <a:buFont typeface="Wingdings" panose="05000000000000000000" pitchFamily="2" charset="2"/>
              <a:buChar char="q"/>
            </a:pPr>
            <a:r>
              <a:rPr lang="en-US" dirty="0" smtClean="0">
                <a:latin typeface="Constantia" pitchFamily="18" charset="0"/>
              </a:rPr>
              <a:t>	The beginning of psychiatry as a medical specialty can be dated back to the middle of the </a:t>
            </a:r>
            <a:r>
              <a:rPr lang="en-US" dirty="0" smtClean="0">
                <a:latin typeface="Constantia" pitchFamily="18" charset="0"/>
              </a:rPr>
              <a:t>19</a:t>
            </a:r>
            <a:r>
              <a:rPr lang="en-US" baseline="30000" dirty="0" smtClean="0">
                <a:latin typeface="Constantia" pitchFamily="18" charset="0"/>
              </a:rPr>
              <a:t>th</a:t>
            </a:r>
            <a:r>
              <a:rPr lang="en-US" dirty="0" smtClean="0">
                <a:latin typeface="Constantia" pitchFamily="18" charset="0"/>
              </a:rPr>
              <a:t> </a:t>
            </a:r>
            <a:r>
              <a:rPr lang="en-US" dirty="0" smtClean="0">
                <a:latin typeface="Constantia" pitchFamily="18" charset="0"/>
              </a:rPr>
              <a:t>century</a:t>
            </a:r>
            <a:r>
              <a:rPr lang="en-US" dirty="0" smtClean="0">
                <a:latin typeface="Constantia" pitchFamily="18" charset="0"/>
              </a:rPr>
              <a:t>.</a:t>
            </a:r>
            <a:endParaRPr lang="en-US" baseline="30000" dirty="0">
              <a:latin typeface="Constantia" pitchFamily="18" charset="0"/>
            </a:endParaRPr>
          </a:p>
          <a:p>
            <a:pPr algn="just">
              <a:buFont typeface="Wingdings" panose="05000000000000000000" pitchFamily="2" charset="2"/>
              <a:buChar char="q"/>
            </a:pPr>
            <a:endParaRPr lang="en-US" baseline="30000" dirty="0" smtClean="0">
              <a:latin typeface="Constantia" pitchFamily="18" charset="0"/>
            </a:endParaRPr>
          </a:p>
          <a:p>
            <a:pPr algn="just">
              <a:buFont typeface="Wingdings" panose="05000000000000000000" pitchFamily="2" charset="2"/>
              <a:buChar char="q"/>
            </a:pPr>
            <a:r>
              <a:rPr lang="en-US" dirty="0" smtClean="0">
                <a:latin typeface="Constantia" pitchFamily="18" charset="0"/>
              </a:rPr>
              <a:t>Starting in the 5th century BC, mental disorders, especially those with </a:t>
            </a:r>
            <a:r>
              <a:rPr lang="en-US" i="1" dirty="0" smtClean="0">
                <a:latin typeface="Constantia" pitchFamily="18" charset="0"/>
              </a:rPr>
              <a:t>psychotic traits,</a:t>
            </a:r>
            <a:r>
              <a:rPr lang="en-US" dirty="0" smtClean="0">
                <a:latin typeface="Constantia" pitchFamily="18" charset="0"/>
              </a:rPr>
              <a:t> were considered supernatural in origin.</a:t>
            </a:r>
            <a:r>
              <a:rPr lang="en-US" baseline="30000" dirty="0" smtClean="0">
                <a:latin typeface="Constantia" pitchFamily="18" charset="0"/>
              </a:rPr>
              <a:t> </a:t>
            </a:r>
            <a:r>
              <a:rPr lang="en-US" dirty="0" smtClean="0">
                <a:latin typeface="Constantia" pitchFamily="18" charset="0"/>
              </a:rPr>
              <a:t>This </a:t>
            </a:r>
            <a:r>
              <a:rPr lang="en-US" dirty="0" smtClean="0">
                <a:latin typeface="Constantia" pitchFamily="18" charset="0"/>
              </a:rPr>
              <a:t>view existed throughout ancient Greece and Rome.</a:t>
            </a:r>
          </a:p>
          <a:p>
            <a:pPr algn="just">
              <a:buFont typeface="Wingdings" panose="05000000000000000000" pitchFamily="2" charset="2"/>
              <a:buChar char="q"/>
            </a:pPr>
            <a:endParaRPr lang="en-US" sz="3300" dirty="0">
              <a:latin typeface="Constantia" pitchFamily="18" charset="0"/>
            </a:endParaRPr>
          </a:p>
          <a:p>
            <a:pPr algn="just">
              <a:buFont typeface="Wingdings" panose="05000000000000000000" pitchFamily="2" charset="2"/>
              <a:buChar char="q"/>
            </a:pPr>
            <a:r>
              <a:rPr lang="en-US" sz="3300" dirty="0" smtClean="0">
                <a:latin typeface="Constantia" pitchFamily="18" charset="0"/>
              </a:rPr>
              <a:t>Early manuals about mental disorders were created by the Greeks. In the 4th century BC, </a:t>
            </a:r>
            <a:r>
              <a:rPr lang="en-US" sz="3300" i="1" dirty="0" smtClean="0">
                <a:latin typeface="Constantia" pitchFamily="18" charset="0"/>
              </a:rPr>
              <a:t>Hippocrates</a:t>
            </a:r>
            <a:r>
              <a:rPr lang="en-US" sz="3300" dirty="0" smtClean="0">
                <a:latin typeface="Constantia" pitchFamily="18" charset="0"/>
              </a:rPr>
              <a:t> theorized that physiological abnormalities may be the root causes of mental disorders.</a:t>
            </a:r>
            <a:endParaRPr lang="en-US" sz="3300" dirty="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3</a:t>
            </a:fld>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74638"/>
            <a:ext cx="9144000" cy="868362"/>
          </a:xfrm>
        </p:spPr>
        <p:txBody>
          <a:bodyPr>
            <a:normAutofit/>
          </a:bodyPr>
          <a:lstStyle/>
          <a:p>
            <a:pPr algn="just"/>
            <a:r>
              <a:rPr lang="en-US" sz="3600" dirty="0" smtClean="0">
                <a:latin typeface="Constantia" pitchFamily="18" charset="0"/>
              </a:rPr>
              <a:t>HISTORY OF PSYCHIATRY Cont’d</a:t>
            </a:r>
            <a:endParaRPr lang="en-US" sz="3600" dirty="0">
              <a:latin typeface="Constantia" pitchFamily="18" charset="0"/>
            </a:endParaRPr>
          </a:p>
        </p:txBody>
      </p:sp>
      <p:sp>
        <p:nvSpPr>
          <p:cNvPr id="3" name="Content Placeholder 2"/>
          <p:cNvSpPr>
            <a:spLocks noGrp="1"/>
          </p:cNvSpPr>
          <p:nvPr>
            <p:ph idx="1"/>
          </p:nvPr>
        </p:nvSpPr>
        <p:spPr>
          <a:xfrm>
            <a:off x="0" y="1371600"/>
            <a:ext cx="9144000" cy="5257800"/>
          </a:xfrm>
        </p:spPr>
        <p:txBody>
          <a:bodyPr>
            <a:normAutofit fontScale="92500" lnSpcReduction="10000"/>
          </a:bodyPr>
          <a:lstStyle/>
          <a:p>
            <a:pPr algn="just">
              <a:buFont typeface="Wingdings" panose="05000000000000000000" pitchFamily="2" charset="2"/>
              <a:buChar char="ü"/>
            </a:pPr>
            <a:r>
              <a:rPr lang="en-US" dirty="0" smtClean="0">
                <a:latin typeface="Constantia" pitchFamily="18" charset="0"/>
              </a:rPr>
              <a:t>	But the developments in the field of psychiatry can be summarized in four phases as follows:</a:t>
            </a:r>
          </a:p>
          <a:p>
            <a:pPr algn="just">
              <a:buNone/>
            </a:pPr>
            <a:endParaRPr lang="en-US" dirty="0" smtClean="0">
              <a:latin typeface="Constantia" pitchFamily="18" charset="0"/>
            </a:endParaRPr>
          </a:p>
          <a:p>
            <a:pPr marL="571500" indent="-571500" algn="just">
              <a:buAutoNum type="romanLcParenBoth"/>
            </a:pPr>
            <a:r>
              <a:rPr lang="en-US" dirty="0" smtClean="0">
                <a:latin typeface="Constantia" pitchFamily="18" charset="0"/>
              </a:rPr>
              <a:t>The demonological period</a:t>
            </a:r>
          </a:p>
          <a:p>
            <a:pPr marL="571500" indent="-571500" algn="just">
              <a:buAutoNum type="romanLcParenBoth"/>
            </a:pPr>
            <a:endParaRPr lang="en-US" dirty="0" smtClean="0">
              <a:latin typeface="Constantia" pitchFamily="18" charset="0"/>
            </a:endParaRPr>
          </a:p>
          <a:p>
            <a:pPr marL="571500" indent="-571500" algn="just">
              <a:buAutoNum type="romanLcParenBoth"/>
            </a:pPr>
            <a:r>
              <a:rPr lang="en-US" dirty="0" smtClean="0">
                <a:latin typeface="Constantia" pitchFamily="18" charset="0"/>
              </a:rPr>
              <a:t>The political period</a:t>
            </a:r>
          </a:p>
          <a:p>
            <a:pPr marL="571500" indent="-571500" algn="just">
              <a:buAutoNum type="romanLcParenBoth"/>
            </a:pPr>
            <a:endParaRPr lang="en-US" dirty="0" smtClean="0">
              <a:latin typeface="Constantia" pitchFamily="18" charset="0"/>
            </a:endParaRPr>
          </a:p>
          <a:p>
            <a:pPr marL="571500" indent="-571500" algn="just">
              <a:buAutoNum type="romanLcParenBoth"/>
            </a:pPr>
            <a:r>
              <a:rPr lang="en-US" dirty="0" smtClean="0">
                <a:latin typeface="Constantia" pitchFamily="18" charset="0"/>
              </a:rPr>
              <a:t>The Humanitarian period</a:t>
            </a:r>
          </a:p>
          <a:p>
            <a:pPr marL="571500" indent="-571500" algn="just">
              <a:buAutoNum type="romanLcParenBoth"/>
            </a:pPr>
            <a:endParaRPr lang="en-US" dirty="0" smtClean="0">
              <a:latin typeface="Constantia" pitchFamily="18" charset="0"/>
            </a:endParaRPr>
          </a:p>
          <a:p>
            <a:pPr marL="571500" indent="-571500" algn="just">
              <a:buAutoNum type="romanLcParenBoth"/>
            </a:pPr>
            <a:r>
              <a:rPr lang="en-US" dirty="0" smtClean="0">
                <a:latin typeface="Constantia" pitchFamily="18" charset="0"/>
              </a:rPr>
              <a:t>The scientific period.</a:t>
            </a:r>
            <a:endParaRPr lang="en-US" dirty="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4</a:t>
            </a:fld>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algn="just"/>
            <a:r>
              <a:rPr lang="en-US" sz="3600" dirty="0" smtClean="0">
                <a:latin typeface="Constantia" pitchFamily="18" charset="0"/>
              </a:rPr>
              <a:t>HISTORY OF PSYCHIATRY Cont’d</a:t>
            </a:r>
            <a:endParaRPr lang="en-US" sz="3600" dirty="0"/>
          </a:p>
        </p:txBody>
      </p:sp>
      <p:sp>
        <p:nvSpPr>
          <p:cNvPr id="3" name="Content Placeholder 2"/>
          <p:cNvSpPr>
            <a:spLocks noGrp="1"/>
          </p:cNvSpPr>
          <p:nvPr>
            <p:ph idx="1"/>
          </p:nvPr>
        </p:nvSpPr>
        <p:spPr>
          <a:xfrm>
            <a:off x="0" y="533400"/>
            <a:ext cx="9144000" cy="6324600"/>
          </a:xfrm>
        </p:spPr>
        <p:txBody>
          <a:bodyPr>
            <a:noAutofit/>
          </a:bodyPr>
          <a:lstStyle/>
          <a:p>
            <a:pPr marL="457200" indent="-457200" algn="just">
              <a:buFont typeface="+mj-lt"/>
              <a:buAutoNum type="arabicPeriod"/>
            </a:pPr>
            <a:r>
              <a:rPr lang="en-US" sz="2400" b="1" dirty="0" smtClean="0">
                <a:latin typeface="Constantia" pitchFamily="18" charset="0"/>
              </a:rPr>
              <a:t>Demonological Period (4</a:t>
            </a:r>
            <a:r>
              <a:rPr lang="en-US" sz="2400" b="1" baseline="30000" dirty="0" smtClean="0">
                <a:latin typeface="Constantia" pitchFamily="18" charset="0"/>
              </a:rPr>
              <a:t>th</a:t>
            </a:r>
            <a:r>
              <a:rPr lang="en-US" sz="2400" b="1" dirty="0" smtClean="0">
                <a:latin typeface="Constantia" pitchFamily="18" charset="0"/>
              </a:rPr>
              <a:t> C. BC and earlier)</a:t>
            </a:r>
            <a:endParaRPr lang="en-US" sz="2400" dirty="0" smtClean="0">
              <a:latin typeface="Constantia" pitchFamily="18" charset="0"/>
            </a:endParaRPr>
          </a:p>
          <a:p>
            <a:pPr algn="just">
              <a:buFont typeface="Wingdings" panose="05000000000000000000" pitchFamily="2" charset="2"/>
              <a:buChar char="ü"/>
            </a:pPr>
            <a:r>
              <a:rPr lang="en-US" sz="2400" dirty="0" smtClean="0">
                <a:latin typeface="Constantia" pitchFamily="18" charset="0"/>
              </a:rPr>
              <a:t>	Was characterized by the belief that the mentally ill individuals are possessed </a:t>
            </a:r>
            <a:r>
              <a:rPr lang="en-US" sz="2400" b="1" dirty="0" smtClean="0">
                <a:latin typeface="Constantia" pitchFamily="18" charset="0"/>
              </a:rPr>
              <a:t>by demons, evil spirits </a:t>
            </a:r>
            <a:r>
              <a:rPr lang="en-US" sz="2400" dirty="0" smtClean="0">
                <a:latin typeface="Constantia" pitchFamily="18" charset="0"/>
              </a:rPr>
              <a:t>and are </a:t>
            </a:r>
            <a:r>
              <a:rPr lang="en-US" sz="2400" b="1" dirty="0" smtClean="0">
                <a:latin typeface="Constantia" pitchFamily="18" charset="0"/>
              </a:rPr>
              <a:t>cursed.</a:t>
            </a:r>
          </a:p>
          <a:p>
            <a:pPr algn="just">
              <a:buFont typeface="Wingdings" panose="05000000000000000000" pitchFamily="2" charset="2"/>
              <a:buChar char="ü"/>
            </a:pPr>
            <a:r>
              <a:rPr lang="en-US" sz="2400" dirty="0" smtClean="0">
                <a:latin typeface="Constantia" pitchFamily="18" charset="0"/>
              </a:rPr>
              <a:t>Religious </a:t>
            </a:r>
            <a:r>
              <a:rPr lang="en-US" sz="2400" dirty="0" smtClean="0">
                <a:latin typeface="Constantia" pitchFamily="18" charset="0"/>
              </a:rPr>
              <a:t>leaders often turned to versions of exorcism to treat mental disorders often utilizing cruel and barbaric methods such as</a:t>
            </a:r>
            <a:r>
              <a:rPr lang="en-US" sz="2400" i="1" dirty="0" smtClean="0">
                <a:latin typeface="Constantia" pitchFamily="18" charset="0"/>
              </a:rPr>
              <a:t> </a:t>
            </a:r>
            <a:r>
              <a:rPr lang="en-US" sz="2400" b="1" i="1" dirty="0" smtClean="0">
                <a:latin typeface="Constantia" pitchFamily="18" charset="0"/>
              </a:rPr>
              <a:t>Trephining.</a:t>
            </a:r>
          </a:p>
          <a:p>
            <a:pPr algn="just">
              <a:buFont typeface="Wingdings" panose="05000000000000000000" pitchFamily="2" charset="2"/>
              <a:buChar char="ü"/>
            </a:pPr>
            <a:r>
              <a:rPr lang="en-US" sz="2400" i="1" dirty="0" smtClean="0">
                <a:latin typeface="Constantia" pitchFamily="18" charset="0"/>
              </a:rPr>
              <a:t>In </a:t>
            </a:r>
            <a:r>
              <a:rPr lang="en-US" sz="2400" i="1" dirty="0" smtClean="0">
                <a:latin typeface="Constantia" pitchFamily="18" charset="0"/>
              </a:rPr>
              <a:t>4th to 5th Century B.C. Greece,</a:t>
            </a:r>
            <a:r>
              <a:rPr lang="en-US" sz="2400" b="1" i="1" dirty="0" smtClean="0">
                <a:latin typeface="Constantia" pitchFamily="18" charset="0"/>
              </a:rPr>
              <a:t> Hippocrates</a:t>
            </a:r>
            <a:r>
              <a:rPr lang="en-US" sz="2400" i="1" dirty="0" smtClean="0">
                <a:latin typeface="Constantia" pitchFamily="18" charset="0"/>
              </a:rPr>
              <a:t> wrote an article illustrating how he visited </a:t>
            </a:r>
            <a:r>
              <a:rPr lang="en-US" sz="2400" b="1" i="1" dirty="0" smtClean="0">
                <a:latin typeface="Constantia" pitchFamily="18" charset="0"/>
              </a:rPr>
              <a:t>Democritus</a:t>
            </a:r>
            <a:r>
              <a:rPr lang="en-US" sz="2400" i="1" dirty="0" smtClean="0">
                <a:latin typeface="Constantia" pitchFamily="18" charset="0"/>
              </a:rPr>
              <a:t> and found him in his garden cutting open animals. Democratus had with him a book on madness and melancholy and explained that he was attempting to discover the cause of madness and melancholy among animals. Hippocrates praised his work.</a:t>
            </a:r>
          </a:p>
          <a:p>
            <a:pPr algn="just"/>
            <a:r>
              <a:rPr lang="en-US" sz="2400" i="1" dirty="0" smtClean="0">
                <a:latin typeface="Constantia" pitchFamily="18" charset="0"/>
              </a:rPr>
              <a:t>See also the Biblical Stories of </a:t>
            </a:r>
            <a:r>
              <a:rPr lang="en-US" sz="2400" b="1" i="1" dirty="0" smtClean="0">
                <a:latin typeface="Constantia" pitchFamily="18" charset="0"/>
              </a:rPr>
              <a:t>King Saul and Music therapy </a:t>
            </a:r>
            <a:r>
              <a:rPr lang="en-US" sz="2400" i="1" dirty="0" smtClean="0">
                <a:latin typeface="Constantia" pitchFamily="18" charset="0"/>
              </a:rPr>
              <a:t>(in 1</a:t>
            </a:r>
            <a:r>
              <a:rPr lang="en-US" sz="2400" i="1" baseline="30000" dirty="0" smtClean="0">
                <a:latin typeface="Constantia" pitchFamily="18" charset="0"/>
              </a:rPr>
              <a:t>st</a:t>
            </a:r>
            <a:r>
              <a:rPr lang="en-US" sz="2400" i="1" dirty="0" smtClean="0">
                <a:latin typeface="Constantia" pitchFamily="18" charset="0"/>
              </a:rPr>
              <a:t> Samuel 16. v14 – v23) and </a:t>
            </a:r>
            <a:r>
              <a:rPr lang="en-US" sz="2400" b="1" i="1" dirty="0" smtClean="0">
                <a:latin typeface="Constantia" pitchFamily="18" charset="0"/>
              </a:rPr>
              <a:t>Nebuchadnezzar</a:t>
            </a:r>
            <a:r>
              <a:rPr lang="en-US" sz="2400" i="1" dirty="0" smtClean="0">
                <a:latin typeface="Constantia" pitchFamily="18" charset="0"/>
              </a:rPr>
              <a:t> (in Daniel 4. v29 – v33.</a:t>
            </a:r>
          </a:p>
          <a:p>
            <a:pPr algn="just">
              <a:buNone/>
            </a:pPr>
            <a:endParaRPr lang="en-US" sz="2400" i="1" dirty="0" smtClean="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5</a:t>
            </a:fld>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9600"/>
          </a:xfrm>
        </p:spPr>
        <p:txBody>
          <a:bodyPr>
            <a:normAutofit fontScale="90000"/>
          </a:bodyPr>
          <a:lstStyle/>
          <a:p>
            <a:pPr algn="just"/>
            <a:r>
              <a:rPr lang="en-US" dirty="0" smtClean="0">
                <a:latin typeface="Constantia" pitchFamily="18" charset="0"/>
              </a:rPr>
              <a:t>HISTORY OF PSYCHIATRY Cont’d</a:t>
            </a:r>
            <a:endParaRPr lang="en-US" dirty="0"/>
          </a:p>
        </p:txBody>
      </p:sp>
      <p:sp>
        <p:nvSpPr>
          <p:cNvPr id="3" name="Content Placeholder 2"/>
          <p:cNvSpPr>
            <a:spLocks noGrp="1"/>
          </p:cNvSpPr>
          <p:nvPr>
            <p:ph idx="1"/>
          </p:nvPr>
        </p:nvSpPr>
        <p:spPr>
          <a:xfrm>
            <a:off x="0" y="762000"/>
            <a:ext cx="8991600" cy="6096000"/>
          </a:xfrm>
        </p:spPr>
        <p:txBody>
          <a:bodyPr>
            <a:noAutofit/>
          </a:bodyPr>
          <a:lstStyle/>
          <a:p>
            <a:pPr marL="514350" indent="-514350" algn="just">
              <a:buFont typeface="+mj-lt"/>
              <a:buAutoNum type="arabicPeriod" startAt="2"/>
            </a:pPr>
            <a:r>
              <a:rPr lang="en-US" sz="2400" b="1" dirty="0" smtClean="0">
                <a:latin typeface="Constantia" pitchFamily="18" charset="0"/>
              </a:rPr>
              <a:t>Political Period (13</a:t>
            </a:r>
            <a:r>
              <a:rPr lang="en-US" sz="2400" b="1" baseline="30000" dirty="0" smtClean="0">
                <a:latin typeface="Constantia" pitchFamily="18" charset="0"/>
              </a:rPr>
              <a:t>th</a:t>
            </a:r>
            <a:r>
              <a:rPr lang="en-US" sz="2400" b="1" dirty="0" smtClean="0">
                <a:latin typeface="Constantia" pitchFamily="18" charset="0"/>
              </a:rPr>
              <a:t> – 18</a:t>
            </a:r>
            <a:r>
              <a:rPr lang="en-US" sz="2400" b="1" baseline="30000" dirty="0" smtClean="0">
                <a:latin typeface="Constantia" pitchFamily="18" charset="0"/>
              </a:rPr>
              <a:t>th</a:t>
            </a:r>
            <a:r>
              <a:rPr lang="en-US" sz="2400" b="1" dirty="0" smtClean="0">
                <a:latin typeface="Constantia" pitchFamily="18" charset="0"/>
              </a:rPr>
              <a:t> C.)</a:t>
            </a:r>
          </a:p>
          <a:p>
            <a:pPr algn="just">
              <a:buFont typeface="Wingdings" panose="05000000000000000000" pitchFamily="2" charset="2"/>
              <a:buChar char="ü"/>
            </a:pPr>
            <a:r>
              <a:rPr lang="en-US" sz="2400" dirty="0" smtClean="0">
                <a:latin typeface="Constantia" pitchFamily="18" charset="0"/>
              </a:rPr>
              <a:t>	Is associated with </a:t>
            </a:r>
            <a:r>
              <a:rPr lang="en-US" sz="2400" b="1" i="1" dirty="0" smtClean="0">
                <a:latin typeface="Constantia" pitchFamily="18" charset="0"/>
              </a:rPr>
              <a:t>King Edward II of England </a:t>
            </a:r>
            <a:r>
              <a:rPr lang="en-US" sz="2400" dirty="0" smtClean="0">
                <a:latin typeface="Constantia" pitchFamily="18" charset="0"/>
              </a:rPr>
              <a:t>who passed a law to protect the properties and estates of the mentally ill, after having them tied up in a room to prevent them from disturbing the general population. He even built a museum and used the patients to be viewed for a fee.</a:t>
            </a:r>
          </a:p>
          <a:p>
            <a:pPr marL="514350" indent="-514350" algn="just">
              <a:buNone/>
            </a:pPr>
            <a:endParaRPr lang="en-US" sz="2400" dirty="0" smtClean="0">
              <a:latin typeface="Constantia" pitchFamily="18" charset="0"/>
            </a:endParaRPr>
          </a:p>
          <a:p>
            <a:pPr algn="just">
              <a:buFont typeface="Wingdings" panose="05000000000000000000" pitchFamily="2" charset="2"/>
              <a:buChar char="ü"/>
            </a:pPr>
            <a:r>
              <a:rPr lang="en-US" sz="2400" dirty="0" smtClean="0">
                <a:latin typeface="Constantia" pitchFamily="18" charset="0"/>
              </a:rPr>
              <a:t>	The </a:t>
            </a:r>
            <a:r>
              <a:rPr lang="en-US" sz="2400" b="1" i="1" dirty="0" smtClean="0">
                <a:latin typeface="Constantia" pitchFamily="18" charset="0"/>
              </a:rPr>
              <a:t>Sisters of the order of St. Mary</a:t>
            </a:r>
            <a:r>
              <a:rPr lang="en-US" sz="2400" dirty="0" smtClean="0">
                <a:latin typeface="Constantia" pitchFamily="18" charset="0"/>
              </a:rPr>
              <a:t> managed to start a facility to care for the mentally sick </a:t>
            </a:r>
            <a:r>
              <a:rPr lang="en-US" sz="2400" b="1" i="1" dirty="0" smtClean="0">
                <a:latin typeface="Constantia" pitchFamily="18" charset="0"/>
              </a:rPr>
              <a:t>at Bedlam,</a:t>
            </a:r>
            <a:r>
              <a:rPr lang="en-US" sz="2400" dirty="0" smtClean="0">
                <a:latin typeface="Constantia" pitchFamily="18" charset="0"/>
              </a:rPr>
              <a:t> a facility that could accommodate only six (6) patients. </a:t>
            </a:r>
            <a:r>
              <a:rPr lang="en-US" sz="2400" b="1" i="1" dirty="0" smtClean="0">
                <a:latin typeface="Constantia" pitchFamily="18" charset="0"/>
              </a:rPr>
              <a:t>Edward Tyson</a:t>
            </a:r>
            <a:r>
              <a:rPr lang="en-US" sz="2400" dirty="0" smtClean="0">
                <a:latin typeface="Constantia" pitchFamily="18" charset="0"/>
              </a:rPr>
              <a:t> in the 18</a:t>
            </a:r>
            <a:r>
              <a:rPr lang="en-US" sz="2400" baseline="30000" dirty="0" smtClean="0">
                <a:latin typeface="Constantia" pitchFamily="18" charset="0"/>
              </a:rPr>
              <a:t>th</a:t>
            </a:r>
            <a:r>
              <a:rPr lang="en-US" sz="2400" dirty="0" smtClean="0">
                <a:latin typeface="Constantia" pitchFamily="18" charset="0"/>
              </a:rPr>
              <a:t> C. appointed the first </a:t>
            </a:r>
            <a:r>
              <a:rPr lang="en-US" sz="2400" dirty="0" smtClean="0">
                <a:latin typeface="Constantia" pitchFamily="18" charset="0"/>
              </a:rPr>
              <a:t>nurse </a:t>
            </a:r>
            <a:r>
              <a:rPr lang="en-US" sz="2400" dirty="0" smtClean="0">
                <a:latin typeface="Constantia" pitchFamily="18" charset="0"/>
              </a:rPr>
              <a:t>to look after the mentally sick patients who were equally harsh to the patients.</a:t>
            </a:r>
          </a:p>
          <a:p>
            <a:pPr marL="514350" indent="-514350" algn="just">
              <a:buNone/>
            </a:pPr>
            <a:endParaRPr lang="en-US" sz="2400" dirty="0" smtClean="0">
              <a:latin typeface="Constantia" pitchFamily="18" charset="0"/>
            </a:endParaRPr>
          </a:p>
          <a:p>
            <a:pPr algn="just">
              <a:buFont typeface="Wingdings" panose="05000000000000000000" pitchFamily="2" charset="2"/>
              <a:buChar char="ü"/>
            </a:pPr>
            <a:r>
              <a:rPr lang="en-US" sz="2400" dirty="0" smtClean="0">
                <a:latin typeface="Constantia" pitchFamily="18" charset="0"/>
              </a:rPr>
              <a:t>	The mental health entertainment however came to a halt at St. Luke’s hospital in London, UK.</a:t>
            </a:r>
          </a:p>
        </p:txBody>
      </p:sp>
      <p:sp>
        <p:nvSpPr>
          <p:cNvPr id="4" name="Slide Number Placeholder 3"/>
          <p:cNvSpPr>
            <a:spLocks noGrp="1"/>
          </p:cNvSpPr>
          <p:nvPr>
            <p:ph type="sldNum" sz="quarter" idx="12"/>
          </p:nvPr>
        </p:nvSpPr>
        <p:spPr/>
        <p:txBody>
          <a:bodyPr/>
          <a:lstStyle/>
          <a:p>
            <a:fld id="{0219D324-097D-4DE9-A3BC-3F773802D201}" type="slidenum">
              <a:rPr lang="en-US" smtClean="0"/>
              <a:pPr/>
              <a:t>6</a:t>
            </a:fld>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pPr algn="just"/>
            <a:r>
              <a:rPr lang="en-US" dirty="0" smtClean="0">
                <a:latin typeface="Constantia" pitchFamily="18" charset="0"/>
              </a:rPr>
              <a:t>HISTORY OF PSYCHIATRY Cont’d</a:t>
            </a:r>
            <a:endParaRPr lang="en-US" dirty="0"/>
          </a:p>
        </p:txBody>
      </p:sp>
      <p:sp>
        <p:nvSpPr>
          <p:cNvPr id="3" name="Content Placeholder 2"/>
          <p:cNvSpPr>
            <a:spLocks noGrp="1"/>
          </p:cNvSpPr>
          <p:nvPr>
            <p:ph idx="1"/>
          </p:nvPr>
        </p:nvSpPr>
        <p:spPr>
          <a:xfrm>
            <a:off x="76200" y="1143000"/>
            <a:ext cx="8991600" cy="5715000"/>
          </a:xfrm>
        </p:spPr>
        <p:txBody>
          <a:bodyPr>
            <a:normAutofit fontScale="85000" lnSpcReduction="20000"/>
          </a:bodyPr>
          <a:lstStyle/>
          <a:p>
            <a:pPr marL="514350" indent="-514350" algn="just">
              <a:buFont typeface="+mj-lt"/>
              <a:buAutoNum type="arabicPeriod" startAt="3"/>
            </a:pPr>
            <a:r>
              <a:rPr lang="en-US" b="1" dirty="0" smtClean="0">
                <a:latin typeface="Constantia" pitchFamily="18" charset="0"/>
              </a:rPr>
              <a:t>The Humanitarian Period (18</a:t>
            </a:r>
            <a:r>
              <a:rPr lang="en-US" b="1" baseline="30000" dirty="0" smtClean="0">
                <a:latin typeface="Constantia" pitchFamily="18" charset="0"/>
              </a:rPr>
              <a:t>th</a:t>
            </a:r>
            <a:r>
              <a:rPr lang="en-US" b="1" dirty="0" smtClean="0">
                <a:latin typeface="Constantia" pitchFamily="18" charset="0"/>
              </a:rPr>
              <a:t> -19</a:t>
            </a:r>
            <a:r>
              <a:rPr lang="en-US" b="1" baseline="30000" dirty="0" smtClean="0">
                <a:latin typeface="Constantia" pitchFamily="18" charset="0"/>
              </a:rPr>
              <a:t>th</a:t>
            </a:r>
            <a:r>
              <a:rPr lang="en-US" b="1" dirty="0" smtClean="0">
                <a:latin typeface="Constantia" pitchFamily="18" charset="0"/>
              </a:rPr>
              <a:t> C.)</a:t>
            </a:r>
          </a:p>
          <a:p>
            <a:pPr marL="514350" indent="-514350" algn="just">
              <a:buFont typeface="+mj-lt"/>
              <a:buAutoNum type="arabicPeriod" startAt="3"/>
            </a:pPr>
            <a:endParaRPr lang="en-US" b="1" dirty="0" smtClean="0">
              <a:latin typeface="Constantia" pitchFamily="18" charset="0"/>
            </a:endParaRPr>
          </a:p>
          <a:p>
            <a:pPr marL="514350" indent="-514350" algn="just">
              <a:buFont typeface="+mj-lt"/>
              <a:buAutoNum type="arabicPeriod" startAt="3"/>
            </a:pPr>
            <a:endParaRPr lang="en-US" b="1" dirty="0" smtClean="0">
              <a:latin typeface="Constantia" pitchFamily="18" charset="0"/>
            </a:endParaRPr>
          </a:p>
          <a:p>
            <a:pPr marL="514350" indent="-514350" algn="just">
              <a:buFont typeface="+mj-lt"/>
              <a:buAutoNum type="arabicPeriod" startAt="3"/>
            </a:pPr>
            <a:endParaRPr lang="en-US" b="1" dirty="0" smtClean="0">
              <a:latin typeface="Constantia" pitchFamily="18" charset="0"/>
            </a:endParaRPr>
          </a:p>
          <a:p>
            <a:pPr marL="514350" indent="-514350" algn="just">
              <a:buNone/>
            </a:pPr>
            <a:r>
              <a:rPr lang="en-US" dirty="0" smtClean="0">
                <a:latin typeface="Constantia" pitchFamily="18" charset="0"/>
              </a:rPr>
              <a:t>	</a:t>
            </a:r>
          </a:p>
          <a:p>
            <a:pPr marL="514350" indent="-514350" algn="just">
              <a:buNone/>
            </a:pPr>
            <a:r>
              <a:rPr lang="en-US" dirty="0" smtClean="0">
                <a:latin typeface="Constantia" pitchFamily="18" charset="0"/>
              </a:rPr>
              <a:t>	</a:t>
            </a:r>
          </a:p>
          <a:p>
            <a:pPr marL="514350" indent="-514350" algn="just">
              <a:buNone/>
            </a:pPr>
            <a:endParaRPr lang="en-US" dirty="0" smtClean="0">
              <a:latin typeface="Constantia" pitchFamily="18" charset="0"/>
            </a:endParaRPr>
          </a:p>
          <a:p>
            <a:pPr marL="514350" indent="-514350" algn="just">
              <a:buNone/>
            </a:pPr>
            <a:endParaRPr lang="en-US" dirty="0" smtClean="0">
              <a:latin typeface="Constantia" pitchFamily="18" charset="0"/>
            </a:endParaRPr>
          </a:p>
          <a:p>
            <a:pPr marL="514350" indent="-514350" algn="just">
              <a:buNone/>
            </a:pPr>
            <a:endParaRPr lang="en-US" dirty="0" smtClean="0">
              <a:latin typeface="Constantia" pitchFamily="18" charset="0"/>
            </a:endParaRPr>
          </a:p>
          <a:p>
            <a:pPr marL="514350" indent="-514350" algn="just">
              <a:buNone/>
            </a:pPr>
            <a:endParaRPr lang="en-US" i="1" dirty="0" smtClean="0">
              <a:latin typeface="Constantia" pitchFamily="18" charset="0"/>
            </a:endParaRPr>
          </a:p>
          <a:p>
            <a:pPr marL="514350" indent="-514350" algn="just">
              <a:buNone/>
            </a:pPr>
            <a:r>
              <a:rPr lang="en-US" i="1" dirty="0" smtClean="0"/>
              <a:t>		     		Dr. Philippe Pinel</a:t>
            </a:r>
            <a:endParaRPr lang="en-US" i="1" dirty="0" smtClean="0">
              <a:latin typeface="Constantia" pitchFamily="18" charset="0"/>
            </a:endParaRPr>
          </a:p>
          <a:p>
            <a:pPr algn="just">
              <a:buFont typeface="Wingdings" panose="05000000000000000000" pitchFamily="2" charset="2"/>
              <a:buChar char="ü"/>
            </a:pPr>
            <a:r>
              <a:rPr lang="en-US" dirty="0" smtClean="0">
                <a:latin typeface="Constantia" pitchFamily="18" charset="0"/>
              </a:rPr>
              <a:t>	Was a period characterized by reforms for the health care system, majorly in France, Britain and in the Americas.</a:t>
            </a:r>
            <a:endParaRPr lang="en-US" dirty="0">
              <a:latin typeface="Constantia" pitchFamily="18" charset="0"/>
            </a:endParaRPr>
          </a:p>
        </p:txBody>
      </p:sp>
      <p:pic>
        <p:nvPicPr>
          <p:cNvPr id="4" name="Picture 3" descr="http://upload.wikimedia.org/wikipedia/commons/thumb/e/e3/Philippe_Pinel.jpg/220px-Philippe_Pinel.jpg">
            <a:hlinkClick r:id="rId2"/>
          </p:cNvPr>
          <p:cNvPicPr/>
          <p:nvPr/>
        </p:nvPicPr>
        <p:blipFill>
          <a:blip r:embed="rId3"/>
          <a:srcRect/>
          <a:stretch>
            <a:fillRect/>
          </a:stretch>
        </p:blipFill>
        <p:spPr bwMode="auto">
          <a:xfrm>
            <a:off x="2362200" y="1676400"/>
            <a:ext cx="4114800" cy="3448050"/>
          </a:xfrm>
          <a:prstGeom prst="rect">
            <a:avLst/>
          </a:prstGeom>
          <a:noFill/>
          <a:ln w="9525">
            <a:noFill/>
            <a:miter lim="800000"/>
            <a:headEnd/>
            <a:tailEnd/>
          </a:ln>
        </p:spPr>
      </p:pic>
      <p:sp>
        <p:nvSpPr>
          <p:cNvPr id="5" name="Slide Number Placeholder 4"/>
          <p:cNvSpPr>
            <a:spLocks noGrp="1"/>
          </p:cNvSpPr>
          <p:nvPr>
            <p:ph type="sldNum" sz="quarter" idx="12"/>
          </p:nvPr>
        </p:nvSpPr>
        <p:spPr/>
        <p:txBody>
          <a:bodyPr/>
          <a:lstStyle/>
          <a:p>
            <a:fld id="{0219D324-097D-4DE9-A3BC-3F773802D201}" type="slidenum">
              <a:rPr lang="en-US" smtClean="0">
                <a:solidFill>
                  <a:schemeClr val="tx1"/>
                </a:solidFill>
              </a:rPr>
              <a:pPr/>
              <a:t>7</a:t>
            </a:fld>
            <a:endParaRPr lang="en-US" dirty="0">
              <a:solidFill>
                <a:schemeClr val="tx1"/>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74638"/>
            <a:ext cx="8839200" cy="563562"/>
          </a:xfrm>
        </p:spPr>
        <p:txBody>
          <a:bodyPr>
            <a:noAutofit/>
          </a:bodyPr>
          <a:lstStyle/>
          <a:p>
            <a:pPr algn="just"/>
            <a:r>
              <a:rPr lang="en-US" sz="3200" dirty="0" smtClean="0">
                <a:latin typeface="Constantia" pitchFamily="18" charset="0"/>
              </a:rPr>
              <a:t>The Humanitarian Period cont’d</a:t>
            </a:r>
            <a:endParaRPr lang="en-US" sz="3200" dirty="0"/>
          </a:p>
        </p:txBody>
      </p:sp>
      <p:sp>
        <p:nvSpPr>
          <p:cNvPr id="3" name="Content Placeholder 2"/>
          <p:cNvSpPr>
            <a:spLocks noGrp="1"/>
          </p:cNvSpPr>
          <p:nvPr>
            <p:ph idx="1"/>
          </p:nvPr>
        </p:nvSpPr>
        <p:spPr>
          <a:xfrm>
            <a:off x="0" y="1219200"/>
            <a:ext cx="9144000" cy="5638800"/>
          </a:xfrm>
        </p:spPr>
        <p:txBody>
          <a:bodyPr>
            <a:normAutofit fontScale="85000" lnSpcReduction="10000"/>
          </a:bodyPr>
          <a:lstStyle/>
          <a:p>
            <a:pPr algn="just">
              <a:buFont typeface="Wingdings" panose="05000000000000000000" pitchFamily="2" charset="2"/>
              <a:buChar char="ü"/>
            </a:pPr>
            <a:r>
              <a:rPr lang="en-US" dirty="0" smtClean="0">
                <a:latin typeface="Constantia" pitchFamily="18" charset="0"/>
              </a:rPr>
              <a:t>	Dr. Philippe Pinel, a French physician and director of Bice tree Hospital in France recognized that the mentally ill patients  required care and proposed that nurses and doctors should take care of the patients and involve them in some occupational activities to enhance recovery.</a:t>
            </a:r>
          </a:p>
          <a:p>
            <a:pPr algn="just">
              <a:buNone/>
            </a:pPr>
            <a:endParaRPr lang="en-US" dirty="0" smtClean="0">
              <a:latin typeface="Constantia" pitchFamily="18" charset="0"/>
            </a:endParaRPr>
          </a:p>
          <a:p>
            <a:pPr algn="just">
              <a:buFont typeface="Wingdings" panose="05000000000000000000" pitchFamily="2" charset="2"/>
              <a:buChar char="ü"/>
            </a:pPr>
            <a:r>
              <a:rPr lang="en-US" dirty="0" smtClean="0">
                <a:latin typeface="Constantia" pitchFamily="18" charset="0"/>
              </a:rPr>
              <a:t>	William Took in 1796 advocated for the release of chained mentally ill patients and introduce occupational therapy in Britain.</a:t>
            </a:r>
          </a:p>
          <a:p>
            <a:pPr algn="just">
              <a:buNone/>
            </a:pPr>
            <a:endParaRPr lang="en-US" dirty="0" smtClean="0">
              <a:latin typeface="Constantia" pitchFamily="18" charset="0"/>
            </a:endParaRPr>
          </a:p>
          <a:p>
            <a:pPr algn="just">
              <a:buFont typeface="Wingdings" panose="05000000000000000000" pitchFamily="2" charset="2"/>
              <a:buChar char="ü"/>
            </a:pPr>
            <a:r>
              <a:rPr lang="en-US" dirty="0" smtClean="0">
                <a:latin typeface="Constantia" pitchFamily="18" charset="0"/>
              </a:rPr>
              <a:t>	In the Americas, Dorothea Lyndadix introduced reforms in the mental health sectors and Dr. William F. Browne in 1853 started giving informal lectures to nurses to enhance the quality of care.</a:t>
            </a:r>
            <a:endParaRPr lang="en-US" dirty="0">
              <a:latin typeface="Constantia" pitchFamily="18" charset="0"/>
            </a:endParaRPr>
          </a:p>
        </p:txBody>
      </p:sp>
      <p:sp>
        <p:nvSpPr>
          <p:cNvPr id="4" name="Slide Number Placeholder 3"/>
          <p:cNvSpPr>
            <a:spLocks noGrp="1"/>
          </p:cNvSpPr>
          <p:nvPr>
            <p:ph type="sldNum" sz="quarter" idx="12"/>
          </p:nvPr>
        </p:nvSpPr>
        <p:spPr/>
        <p:txBody>
          <a:bodyPr/>
          <a:lstStyle/>
          <a:p>
            <a:fld id="{0219D324-097D-4DE9-A3BC-3F773802D201}" type="slidenum">
              <a:rPr lang="en-US" smtClean="0"/>
              <a:pPr/>
              <a:t>8</a:t>
            </a:fld>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715962"/>
          </a:xfrm>
        </p:spPr>
        <p:txBody>
          <a:bodyPr>
            <a:normAutofit/>
          </a:bodyPr>
          <a:lstStyle/>
          <a:p>
            <a:pPr algn="just"/>
            <a:r>
              <a:rPr lang="en-US" sz="3600" dirty="0" smtClean="0">
                <a:latin typeface="Constantia" pitchFamily="18" charset="0"/>
              </a:rPr>
              <a:t>The Scientific period (19</a:t>
            </a:r>
            <a:r>
              <a:rPr lang="en-US" sz="3600" baseline="30000" dirty="0" smtClean="0">
                <a:latin typeface="Constantia" pitchFamily="18" charset="0"/>
              </a:rPr>
              <a:t>th</a:t>
            </a:r>
            <a:r>
              <a:rPr lang="en-US" sz="3600" dirty="0" smtClean="0">
                <a:latin typeface="Constantia" pitchFamily="18" charset="0"/>
              </a:rPr>
              <a:t> C – Present day)</a:t>
            </a:r>
            <a:endParaRPr lang="en-US" sz="3600" dirty="0">
              <a:latin typeface="Constantia" pitchFamily="18" charset="0"/>
            </a:endParaRPr>
          </a:p>
        </p:txBody>
      </p:sp>
      <p:sp>
        <p:nvSpPr>
          <p:cNvPr id="3" name="Content Placeholder 2"/>
          <p:cNvSpPr>
            <a:spLocks noGrp="1"/>
          </p:cNvSpPr>
          <p:nvPr>
            <p:ph idx="1"/>
          </p:nvPr>
        </p:nvSpPr>
        <p:spPr>
          <a:xfrm>
            <a:off x="0" y="762000"/>
            <a:ext cx="9144000" cy="6096000"/>
          </a:xfrm>
        </p:spPr>
        <p:txBody>
          <a:bodyPr>
            <a:normAutofit fontScale="70000" lnSpcReduction="20000"/>
          </a:bodyPr>
          <a:lstStyle/>
          <a:p>
            <a:pPr algn="just">
              <a:buNone/>
            </a:pPr>
            <a:endParaRPr lang="en-US" dirty="0" smtClean="0">
              <a:latin typeface="Constantia" pitchFamily="18" charset="0"/>
            </a:endParaRPr>
          </a:p>
          <a:p>
            <a:pPr algn="just">
              <a:buNone/>
            </a:pPr>
            <a:endParaRPr lang="en-US" dirty="0" smtClean="0">
              <a:latin typeface="Constantia" pitchFamily="18" charset="0"/>
            </a:endParaRPr>
          </a:p>
          <a:p>
            <a:pPr algn="just">
              <a:buNone/>
            </a:pPr>
            <a:endParaRPr lang="en-US" dirty="0" smtClean="0">
              <a:latin typeface="Constantia" pitchFamily="18" charset="0"/>
            </a:endParaRPr>
          </a:p>
          <a:p>
            <a:pPr algn="just">
              <a:buNone/>
            </a:pPr>
            <a:endParaRPr lang="en-US" dirty="0" smtClean="0">
              <a:latin typeface="Constantia" pitchFamily="18" charset="0"/>
            </a:endParaRPr>
          </a:p>
          <a:p>
            <a:pPr algn="just">
              <a:buNone/>
            </a:pPr>
            <a:endParaRPr lang="en-US" dirty="0" smtClean="0">
              <a:latin typeface="Constantia" pitchFamily="18" charset="0"/>
            </a:endParaRPr>
          </a:p>
          <a:p>
            <a:pPr algn="just">
              <a:buNone/>
            </a:pPr>
            <a:endParaRPr lang="en-US" dirty="0" smtClean="0">
              <a:latin typeface="Constantia" pitchFamily="18" charset="0"/>
            </a:endParaRPr>
          </a:p>
          <a:p>
            <a:pPr algn="just">
              <a:buNone/>
            </a:pPr>
            <a:r>
              <a:rPr lang="en-US" i="1" dirty="0" smtClean="0">
                <a:latin typeface="Constantia" pitchFamily="18" charset="0"/>
              </a:rPr>
              <a:t>			              Dr. Emil Kraepelin</a:t>
            </a:r>
            <a:endParaRPr lang="en-US" dirty="0" smtClean="0">
              <a:latin typeface="Constantia" pitchFamily="18" charset="0"/>
            </a:endParaRPr>
          </a:p>
          <a:p>
            <a:pPr algn="just">
              <a:buFont typeface="Wingdings" panose="05000000000000000000" pitchFamily="2" charset="2"/>
              <a:buChar char="ü"/>
            </a:pPr>
            <a:r>
              <a:rPr lang="en-US" dirty="0" smtClean="0">
                <a:latin typeface="Constantia" pitchFamily="18" charset="0"/>
              </a:rPr>
              <a:t>	The scientific period is characterized by the emergence of psychotherapy, behavior therapy , electroconvulsive therapy (ECT) and rehabilitation.</a:t>
            </a:r>
          </a:p>
          <a:p>
            <a:pPr algn="just">
              <a:buNone/>
            </a:pPr>
            <a:endParaRPr lang="en-US" dirty="0" smtClean="0">
              <a:latin typeface="Constantia" pitchFamily="18" charset="0"/>
            </a:endParaRPr>
          </a:p>
          <a:p>
            <a:pPr algn="just">
              <a:buFont typeface="Wingdings" panose="05000000000000000000" pitchFamily="2" charset="2"/>
              <a:buChar char="ü"/>
            </a:pPr>
            <a:r>
              <a:rPr lang="en-US" dirty="0" smtClean="0">
                <a:latin typeface="Constantia" pitchFamily="18" charset="0"/>
              </a:rPr>
              <a:t>	Dr. Emil Kraeplin also brought the idea of carrying out investigations to find the causes of a mental illness before initiating treatment.</a:t>
            </a:r>
          </a:p>
          <a:p>
            <a:pPr algn="just">
              <a:buFont typeface="Wingdings" panose="05000000000000000000" pitchFamily="2" charset="2"/>
              <a:buChar char="ü"/>
            </a:pPr>
            <a:endParaRPr lang="en-US" dirty="0">
              <a:latin typeface="Constantia" pitchFamily="18" charset="0"/>
            </a:endParaRPr>
          </a:p>
          <a:p>
            <a:pPr algn="just">
              <a:buFont typeface="Wingdings" panose="05000000000000000000" pitchFamily="2" charset="2"/>
              <a:buChar char="ü"/>
            </a:pPr>
            <a:r>
              <a:rPr lang="en-US" dirty="0" smtClean="0">
                <a:latin typeface="Constantia" pitchFamily="18" charset="0"/>
              </a:rPr>
              <a:t>Again training schools were started for mental health care providers and good structures have been built to accommodate the mentally ill individuals.</a:t>
            </a:r>
          </a:p>
        </p:txBody>
      </p:sp>
      <p:pic>
        <p:nvPicPr>
          <p:cNvPr id="6" name="Picture 5" descr="http://upload.wikimedia.org/wikipedia/commons/2/29/Emil_Kraepelin2.gif">
            <a:hlinkClick r:id="rId2"/>
          </p:cNvPr>
          <p:cNvPicPr/>
          <p:nvPr/>
        </p:nvPicPr>
        <p:blipFill>
          <a:blip r:embed="rId3"/>
          <a:srcRect/>
          <a:stretch>
            <a:fillRect/>
          </a:stretch>
        </p:blipFill>
        <p:spPr bwMode="auto">
          <a:xfrm>
            <a:off x="2895600" y="762000"/>
            <a:ext cx="1866900" cy="1981200"/>
          </a:xfrm>
          <a:prstGeom prst="rect">
            <a:avLst/>
          </a:prstGeom>
          <a:noFill/>
          <a:ln w="9525">
            <a:noFill/>
            <a:miter lim="800000"/>
            <a:headEnd/>
            <a:tailEnd/>
          </a:ln>
        </p:spPr>
      </p:pic>
      <p:sp>
        <p:nvSpPr>
          <p:cNvPr id="4" name="Slide Number Placeholder 3"/>
          <p:cNvSpPr>
            <a:spLocks noGrp="1"/>
          </p:cNvSpPr>
          <p:nvPr>
            <p:ph type="sldNum" sz="quarter" idx="12"/>
          </p:nvPr>
        </p:nvSpPr>
        <p:spPr/>
        <p:txBody>
          <a:bodyPr/>
          <a:lstStyle/>
          <a:p>
            <a:fld id="{0219D324-097D-4DE9-A3BC-3F773802D201}" type="slidenum">
              <a:rPr lang="en-US" smtClean="0"/>
              <a:pPr/>
              <a:t>9</a:t>
            </a:fld>
            <a:endParaRPr lang="en-US" dirty="0"/>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21108</TotalTime>
  <Words>263</Words>
  <Application>Microsoft Office PowerPoint</Application>
  <PresentationFormat>On-screen Show (4:3)</PresentationFormat>
  <Paragraphs>111</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Constantia</vt:lpstr>
      <vt:lpstr>Times New Roman</vt:lpstr>
      <vt:lpstr>Wingdings</vt:lpstr>
      <vt:lpstr>Office Theme</vt:lpstr>
      <vt:lpstr>PSYCHIATRIC NURSING</vt:lpstr>
      <vt:lpstr>PowerPoint Presentation</vt:lpstr>
      <vt:lpstr>HISTORY OF PSYCHIATRY</vt:lpstr>
      <vt:lpstr>HISTORY OF PSYCHIATRY Cont’d</vt:lpstr>
      <vt:lpstr>HISTORY OF PSYCHIATRY Cont’d</vt:lpstr>
      <vt:lpstr>HISTORY OF PSYCHIATRY Cont’d</vt:lpstr>
      <vt:lpstr>HISTORY OF PSYCHIATRY Cont’d</vt:lpstr>
      <vt:lpstr>The Humanitarian Period cont’d</vt:lpstr>
      <vt:lpstr>The Scientific period (19th C – Present day)</vt:lpstr>
      <vt:lpstr>Psychiatric services in Kenya </vt:lpstr>
      <vt:lpstr>Psychiatry in Kenya cont’d</vt:lpstr>
      <vt:lpstr>PSYCHIATRY IN  THE TAS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PSYCHIATRIC NURSING</dc:title>
  <dc:creator>KAJWANG SAMSON</dc:creator>
  <cp:lastModifiedBy>ONYANGO</cp:lastModifiedBy>
  <cp:revision>597</cp:revision>
  <dcterms:created xsi:type="dcterms:W3CDTF">2013-01-03T06:21:07Z</dcterms:created>
  <dcterms:modified xsi:type="dcterms:W3CDTF">2019-04-02T16:35:26Z</dcterms:modified>
</cp:coreProperties>
</file>