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sw-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2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sw-K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sw-KE"/>
          </a:p>
        </p:txBody>
      </p:sp>
      <p:sp>
        <p:nvSpPr>
          <p:cNvPr id="4" name="Date Placeholder 3"/>
          <p:cNvSpPr>
            <a:spLocks noGrp="1"/>
          </p:cNvSpPr>
          <p:nvPr>
            <p:ph type="dt" sz="half" idx="10"/>
          </p:nvPr>
        </p:nvSpPr>
        <p:spPr/>
        <p:txBody>
          <a:bodyPr/>
          <a:lstStyle/>
          <a:p>
            <a:fld id="{DBF321CC-3AA5-470B-892E-19F70BC8D1E6}" type="datetimeFigureOut">
              <a:rPr lang="sw-KE" smtClean="0"/>
              <a:pPr/>
              <a:t>5/21/2014</a:t>
            </a:fld>
            <a:endParaRPr lang="sw-KE"/>
          </a:p>
        </p:txBody>
      </p:sp>
      <p:sp>
        <p:nvSpPr>
          <p:cNvPr id="5" name="Footer Placeholder 4"/>
          <p:cNvSpPr>
            <a:spLocks noGrp="1"/>
          </p:cNvSpPr>
          <p:nvPr>
            <p:ph type="ftr" sz="quarter" idx="11"/>
          </p:nvPr>
        </p:nvSpPr>
        <p:spPr/>
        <p:txBody>
          <a:bodyPr/>
          <a:lstStyle/>
          <a:p>
            <a:endParaRPr lang="sw-KE"/>
          </a:p>
        </p:txBody>
      </p:sp>
      <p:sp>
        <p:nvSpPr>
          <p:cNvPr id="6" name="Slide Number Placeholder 5"/>
          <p:cNvSpPr>
            <a:spLocks noGrp="1"/>
          </p:cNvSpPr>
          <p:nvPr>
            <p:ph type="sldNum" sz="quarter" idx="12"/>
          </p:nvPr>
        </p:nvSpPr>
        <p:spPr/>
        <p:txBody>
          <a:bodyPr/>
          <a:lstStyle/>
          <a:p>
            <a:fld id="{93821E19-937E-4F42-853B-5DECB8FB2BA7}" type="slidenum">
              <a:rPr lang="sw-KE" smtClean="0"/>
              <a:pPr/>
              <a:t>‹#›</a:t>
            </a:fld>
            <a:endParaRPr lang="sw-K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w-K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Date Placeholder 3"/>
          <p:cNvSpPr>
            <a:spLocks noGrp="1"/>
          </p:cNvSpPr>
          <p:nvPr>
            <p:ph type="dt" sz="half" idx="10"/>
          </p:nvPr>
        </p:nvSpPr>
        <p:spPr/>
        <p:txBody>
          <a:bodyPr/>
          <a:lstStyle/>
          <a:p>
            <a:fld id="{DBF321CC-3AA5-470B-892E-19F70BC8D1E6}" type="datetimeFigureOut">
              <a:rPr lang="sw-KE" smtClean="0"/>
              <a:pPr/>
              <a:t>5/21/2014</a:t>
            </a:fld>
            <a:endParaRPr lang="sw-KE"/>
          </a:p>
        </p:txBody>
      </p:sp>
      <p:sp>
        <p:nvSpPr>
          <p:cNvPr id="5" name="Footer Placeholder 4"/>
          <p:cNvSpPr>
            <a:spLocks noGrp="1"/>
          </p:cNvSpPr>
          <p:nvPr>
            <p:ph type="ftr" sz="quarter" idx="11"/>
          </p:nvPr>
        </p:nvSpPr>
        <p:spPr/>
        <p:txBody>
          <a:bodyPr/>
          <a:lstStyle/>
          <a:p>
            <a:endParaRPr lang="sw-KE"/>
          </a:p>
        </p:txBody>
      </p:sp>
      <p:sp>
        <p:nvSpPr>
          <p:cNvPr id="6" name="Slide Number Placeholder 5"/>
          <p:cNvSpPr>
            <a:spLocks noGrp="1"/>
          </p:cNvSpPr>
          <p:nvPr>
            <p:ph type="sldNum" sz="quarter" idx="12"/>
          </p:nvPr>
        </p:nvSpPr>
        <p:spPr/>
        <p:txBody>
          <a:bodyPr/>
          <a:lstStyle/>
          <a:p>
            <a:fld id="{93821E19-937E-4F42-853B-5DECB8FB2BA7}" type="slidenum">
              <a:rPr lang="sw-KE" smtClean="0"/>
              <a:pPr/>
              <a:t>‹#›</a:t>
            </a:fld>
            <a:endParaRPr lang="sw-K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sw-K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Date Placeholder 3"/>
          <p:cNvSpPr>
            <a:spLocks noGrp="1"/>
          </p:cNvSpPr>
          <p:nvPr>
            <p:ph type="dt" sz="half" idx="10"/>
          </p:nvPr>
        </p:nvSpPr>
        <p:spPr/>
        <p:txBody>
          <a:bodyPr/>
          <a:lstStyle/>
          <a:p>
            <a:fld id="{DBF321CC-3AA5-470B-892E-19F70BC8D1E6}" type="datetimeFigureOut">
              <a:rPr lang="sw-KE" smtClean="0"/>
              <a:pPr/>
              <a:t>5/21/2014</a:t>
            </a:fld>
            <a:endParaRPr lang="sw-KE"/>
          </a:p>
        </p:txBody>
      </p:sp>
      <p:sp>
        <p:nvSpPr>
          <p:cNvPr id="5" name="Footer Placeholder 4"/>
          <p:cNvSpPr>
            <a:spLocks noGrp="1"/>
          </p:cNvSpPr>
          <p:nvPr>
            <p:ph type="ftr" sz="quarter" idx="11"/>
          </p:nvPr>
        </p:nvSpPr>
        <p:spPr/>
        <p:txBody>
          <a:bodyPr/>
          <a:lstStyle/>
          <a:p>
            <a:endParaRPr lang="sw-KE"/>
          </a:p>
        </p:txBody>
      </p:sp>
      <p:sp>
        <p:nvSpPr>
          <p:cNvPr id="6" name="Slide Number Placeholder 5"/>
          <p:cNvSpPr>
            <a:spLocks noGrp="1"/>
          </p:cNvSpPr>
          <p:nvPr>
            <p:ph type="sldNum" sz="quarter" idx="12"/>
          </p:nvPr>
        </p:nvSpPr>
        <p:spPr/>
        <p:txBody>
          <a:bodyPr/>
          <a:lstStyle/>
          <a:p>
            <a:fld id="{93821E19-937E-4F42-853B-5DECB8FB2BA7}" type="slidenum">
              <a:rPr lang="sw-KE" smtClean="0"/>
              <a:pPr/>
              <a:t>‹#›</a:t>
            </a:fld>
            <a:endParaRPr lang="sw-K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w-K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Date Placeholder 3"/>
          <p:cNvSpPr>
            <a:spLocks noGrp="1"/>
          </p:cNvSpPr>
          <p:nvPr>
            <p:ph type="dt" sz="half" idx="10"/>
          </p:nvPr>
        </p:nvSpPr>
        <p:spPr/>
        <p:txBody>
          <a:bodyPr/>
          <a:lstStyle/>
          <a:p>
            <a:fld id="{DBF321CC-3AA5-470B-892E-19F70BC8D1E6}" type="datetimeFigureOut">
              <a:rPr lang="sw-KE" smtClean="0"/>
              <a:pPr/>
              <a:t>5/21/2014</a:t>
            </a:fld>
            <a:endParaRPr lang="sw-KE"/>
          </a:p>
        </p:txBody>
      </p:sp>
      <p:sp>
        <p:nvSpPr>
          <p:cNvPr id="5" name="Footer Placeholder 4"/>
          <p:cNvSpPr>
            <a:spLocks noGrp="1"/>
          </p:cNvSpPr>
          <p:nvPr>
            <p:ph type="ftr" sz="quarter" idx="11"/>
          </p:nvPr>
        </p:nvSpPr>
        <p:spPr/>
        <p:txBody>
          <a:bodyPr/>
          <a:lstStyle/>
          <a:p>
            <a:endParaRPr lang="sw-KE"/>
          </a:p>
        </p:txBody>
      </p:sp>
      <p:sp>
        <p:nvSpPr>
          <p:cNvPr id="6" name="Slide Number Placeholder 5"/>
          <p:cNvSpPr>
            <a:spLocks noGrp="1"/>
          </p:cNvSpPr>
          <p:nvPr>
            <p:ph type="sldNum" sz="quarter" idx="12"/>
          </p:nvPr>
        </p:nvSpPr>
        <p:spPr/>
        <p:txBody>
          <a:bodyPr/>
          <a:lstStyle/>
          <a:p>
            <a:fld id="{93821E19-937E-4F42-853B-5DECB8FB2BA7}" type="slidenum">
              <a:rPr lang="sw-KE" smtClean="0"/>
              <a:pPr/>
              <a:t>‹#›</a:t>
            </a:fld>
            <a:endParaRPr lang="sw-K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sw-K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F321CC-3AA5-470B-892E-19F70BC8D1E6}" type="datetimeFigureOut">
              <a:rPr lang="sw-KE" smtClean="0"/>
              <a:pPr/>
              <a:t>5/21/2014</a:t>
            </a:fld>
            <a:endParaRPr lang="sw-KE"/>
          </a:p>
        </p:txBody>
      </p:sp>
      <p:sp>
        <p:nvSpPr>
          <p:cNvPr id="5" name="Footer Placeholder 4"/>
          <p:cNvSpPr>
            <a:spLocks noGrp="1"/>
          </p:cNvSpPr>
          <p:nvPr>
            <p:ph type="ftr" sz="quarter" idx="11"/>
          </p:nvPr>
        </p:nvSpPr>
        <p:spPr/>
        <p:txBody>
          <a:bodyPr/>
          <a:lstStyle/>
          <a:p>
            <a:endParaRPr lang="sw-KE"/>
          </a:p>
        </p:txBody>
      </p:sp>
      <p:sp>
        <p:nvSpPr>
          <p:cNvPr id="6" name="Slide Number Placeholder 5"/>
          <p:cNvSpPr>
            <a:spLocks noGrp="1"/>
          </p:cNvSpPr>
          <p:nvPr>
            <p:ph type="sldNum" sz="quarter" idx="12"/>
          </p:nvPr>
        </p:nvSpPr>
        <p:spPr/>
        <p:txBody>
          <a:bodyPr/>
          <a:lstStyle/>
          <a:p>
            <a:fld id="{93821E19-937E-4F42-853B-5DECB8FB2BA7}" type="slidenum">
              <a:rPr lang="sw-KE" smtClean="0"/>
              <a:pPr/>
              <a:t>‹#›</a:t>
            </a:fld>
            <a:endParaRPr lang="sw-K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w-K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5" name="Date Placeholder 4"/>
          <p:cNvSpPr>
            <a:spLocks noGrp="1"/>
          </p:cNvSpPr>
          <p:nvPr>
            <p:ph type="dt" sz="half" idx="10"/>
          </p:nvPr>
        </p:nvSpPr>
        <p:spPr/>
        <p:txBody>
          <a:bodyPr/>
          <a:lstStyle/>
          <a:p>
            <a:fld id="{DBF321CC-3AA5-470B-892E-19F70BC8D1E6}" type="datetimeFigureOut">
              <a:rPr lang="sw-KE" smtClean="0"/>
              <a:pPr/>
              <a:t>5/21/2014</a:t>
            </a:fld>
            <a:endParaRPr lang="sw-KE"/>
          </a:p>
        </p:txBody>
      </p:sp>
      <p:sp>
        <p:nvSpPr>
          <p:cNvPr id="6" name="Footer Placeholder 5"/>
          <p:cNvSpPr>
            <a:spLocks noGrp="1"/>
          </p:cNvSpPr>
          <p:nvPr>
            <p:ph type="ftr" sz="quarter" idx="11"/>
          </p:nvPr>
        </p:nvSpPr>
        <p:spPr/>
        <p:txBody>
          <a:bodyPr/>
          <a:lstStyle/>
          <a:p>
            <a:endParaRPr lang="sw-KE"/>
          </a:p>
        </p:txBody>
      </p:sp>
      <p:sp>
        <p:nvSpPr>
          <p:cNvPr id="7" name="Slide Number Placeholder 6"/>
          <p:cNvSpPr>
            <a:spLocks noGrp="1"/>
          </p:cNvSpPr>
          <p:nvPr>
            <p:ph type="sldNum" sz="quarter" idx="12"/>
          </p:nvPr>
        </p:nvSpPr>
        <p:spPr/>
        <p:txBody>
          <a:bodyPr/>
          <a:lstStyle/>
          <a:p>
            <a:fld id="{93821E19-937E-4F42-853B-5DECB8FB2BA7}" type="slidenum">
              <a:rPr lang="sw-KE" smtClean="0"/>
              <a:pPr/>
              <a:t>‹#›</a:t>
            </a:fld>
            <a:endParaRPr lang="sw-K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sw-K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7" name="Date Placeholder 6"/>
          <p:cNvSpPr>
            <a:spLocks noGrp="1"/>
          </p:cNvSpPr>
          <p:nvPr>
            <p:ph type="dt" sz="half" idx="10"/>
          </p:nvPr>
        </p:nvSpPr>
        <p:spPr/>
        <p:txBody>
          <a:bodyPr/>
          <a:lstStyle/>
          <a:p>
            <a:fld id="{DBF321CC-3AA5-470B-892E-19F70BC8D1E6}" type="datetimeFigureOut">
              <a:rPr lang="sw-KE" smtClean="0"/>
              <a:pPr/>
              <a:t>5/21/2014</a:t>
            </a:fld>
            <a:endParaRPr lang="sw-KE"/>
          </a:p>
        </p:txBody>
      </p:sp>
      <p:sp>
        <p:nvSpPr>
          <p:cNvPr id="8" name="Footer Placeholder 7"/>
          <p:cNvSpPr>
            <a:spLocks noGrp="1"/>
          </p:cNvSpPr>
          <p:nvPr>
            <p:ph type="ftr" sz="quarter" idx="11"/>
          </p:nvPr>
        </p:nvSpPr>
        <p:spPr/>
        <p:txBody>
          <a:bodyPr/>
          <a:lstStyle/>
          <a:p>
            <a:endParaRPr lang="sw-KE"/>
          </a:p>
        </p:txBody>
      </p:sp>
      <p:sp>
        <p:nvSpPr>
          <p:cNvPr id="9" name="Slide Number Placeholder 8"/>
          <p:cNvSpPr>
            <a:spLocks noGrp="1"/>
          </p:cNvSpPr>
          <p:nvPr>
            <p:ph type="sldNum" sz="quarter" idx="12"/>
          </p:nvPr>
        </p:nvSpPr>
        <p:spPr/>
        <p:txBody>
          <a:bodyPr/>
          <a:lstStyle/>
          <a:p>
            <a:fld id="{93821E19-937E-4F42-853B-5DECB8FB2BA7}" type="slidenum">
              <a:rPr lang="sw-KE" smtClean="0"/>
              <a:pPr/>
              <a:t>‹#›</a:t>
            </a:fld>
            <a:endParaRPr lang="sw-K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sw-KE"/>
          </a:p>
        </p:txBody>
      </p:sp>
      <p:sp>
        <p:nvSpPr>
          <p:cNvPr id="3" name="Date Placeholder 2"/>
          <p:cNvSpPr>
            <a:spLocks noGrp="1"/>
          </p:cNvSpPr>
          <p:nvPr>
            <p:ph type="dt" sz="half" idx="10"/>
          </p:nvPr>
        </p:nvSpPr>
        <p:spPr/>
        <p:txBody>
          <a:bodyPr/>
          <a:lstStyle/>
          <a:p>
            <a:fld id="{DBF321CC-3AA5-470B-892E-19F70BC8D1E6}" type="datetimeFigureOut">
              <a:rPr lang="sw-KE" smtClean="0"/>
              <a:pPr/>
              <a:t>5/21/2014</a:t>
            </a:fld>
            <a:endParaRPr lang="sw-KE"/>
          </a:p>
        </p:txBody>
      </p:sp>
      <p:sp>
        <p:nvSpPr>
          <p:cNvPr id="4" name="Footer Placeholder 3"/>
          <p:cNvSpPr>
            <a:spLocks noGrp="1"/>
          </p:cNvSpPr>
          <p:nvPr>
            <p:ph type="ftr" sz="quarter" idx="11"/>
          </p:nvPr>
        </p:nvSpPr>
        <p:spPr/>
        <p:txBody>
          <a:bodyPr/>
          <a:lstStyle/>
          <a:p>
            <a:endParaRPr lang="sw-KE"/>
          </a:p>
        </p:txBody>
      </p:sp>
      <p:sp>
        <p:nvSpPr>
          <p:cNvPr id="5" name="Slide Number Placeholder 4"/>
          <p:cNvSpPr>
            <a:spLocks noGrp="1"/>
          </p:cNvSpPr>
          <p:nvPr>
            <p:ph type="sldNum" sz="quarter" idx="12"/>
          </p:nvPr>
        </p:nvSpPr>
        <p:spPr/>
        <p:txBody>
          <a:bodyPr/>
          <a:lstStyle/>
          <a:p>
            <a:fld id="{93821E19-937E-4F42-853B-5DECB8FB2BA7}" type="slidenum">
              <a:rPr lang="sw-KE" smtClean="0"/>
              <a:pPr/>
              <a:t>‹#›</a:t>
            </a:fld>
            <a:endParaRPr lang="sw-K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321CC-3AA5-470B-892E-19F70BC8D1E6}" type="datetimeFigureOut">
              <a:rPr lang="sw-KE" smtClean="0"/>
              <a:pPr/>
              <a:t>5/21/2014</a:t>
            </a:fld>
            <a:endParaRPr lang="sw-KE"/>
          </a:p>
        </p:txBody>
      </p:sp>
      <p:sp>
        <p:nvSpPr>
          <p:cNvPr id="3" name="Footer Placeholder 2"/>
          <p:cNvSpPr>
            <a:spLocks noGrp="1"/>
          </p:cNvSpPr>
          <p:nvPr>
            <p:ph type="ftr" sz="quarter" idx="11"/>
          </p:nvPr>
        </p:nvSpPr>
        <p:spPr/>
        <p:txBody>
          <a:bodyPr/>
          <a:lstStyle/>
          <a:p>
            <a:endParaRPr lang="sw-KE"/>
          </a:p>
        </p:txBody>
      </p:sp>
      <p:sp>
        <p:nvSpPr>
          <p:cNvPr id="4" name="Slide Number Placeholder 3"/>
          <p:cNvSpPr>
            <a:spLocks noGrp="1"/>
          </p:cNvSpPr>
          <p:nvPr>
            <p:ph type="sldNum" sz="quarter" idx="12"/>
          </p:nvPr>
        </p:nvSpPr>
        <p:spPr/>
        <p:txBody>
          <a:bodyPr/>
          <a:lstStyle/>
          <a:p>
            <a:fld id="{93821E19-937E-4F42-853B-5DECB8FB2BA7}" type="slidenum">
              <a:rPr lang="sw-KE" smtClean="0"/>
              <a:pPr/>
              <a:t>‹#›</a:t>
            </a:fld>
            <a:endParaRPr lang="sw-K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sw-K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321CC-3AA5-470B-892E-19F70BC8D1E6}" type="datetimeFigureOut">
              <a:rPr lang="sw-KE" smtClean="0"/>
              <a:pPr/>
              <a:t>5/21/2014</a:t>
            </a:fld>
            <a:endParaRPr lang="sw-KE"/>
          </a:p>
        </p:txBody>
      </p:sp>
      <p:sp>
        <p:nvSpPr>
          <p:cNvPr id="6" name="Footer Placeholder 5"/>
          <p:cNvSpPr>
            <a:spLocks noGrp="1"/>
          </p:cNvSpPr>
          <p:nvPr>
            <p:ph type="ftr" sz="quarter" idx="11"/>
          </p:nvPr>
        </p:nvSpPr>
        <p:spPr/>
        <p:txBody>
          <a:bodyPr/>
          <a:lstStyle/>
          <a:p>
            <a:endParaRPr lang="sw-KE"/>
          </a:p>
        </p:txBody>
      </p:sp>
      <p:sp>
        <p:nvSpPr>
          <p:cNvPr id="7" name="Slide Number Placeholder 6"/>
          <p:cNvSpPr>
            <a:spLocks noGrp="1"/>
          </p:cNvSpPr>
          <p:nvPr>
            <p:ph type="sldNum" sz="quarter" idx="12"/>
          </p:nvPr>
        </p:nvSpPr>
        <p:spPr/>
        <p:txBody>
          <a:bodyPr/>
          <a:lstStyle/>
          <a:p>
            <a:fld id="{93821E19-937E-4F42-853B-5DECB8FB2BA7}" type="slidenum">
              <a:rPr lang="sw-KE" smtClean="0"/>
              <a:pPr/>
              <a:t>‹#›</a:t>
            </a:fld>
            <a:endParaRPr lang="sw-K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sw-K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w-K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F321CC-3AA5-470B-892E-19F70BC8D1E6}" type="datetimeFigureOut">
              <a:rPr lang="sw-KE" smtClean="0"/>
              <a:pPr/>
              <a:t>5/21/2014</a:t>
            </a:fld>
            <a:endParaRPr lang="sw-KE"/>
          </a:p>
        </p:txBody>
      </p:sp>
      <p:sp>
        <p:nvSpPr>
          <p:cNvPr id="6" name="Footer Placeholder 5"/>
          <p:cNvSpPr>
            <a:spLocks noGrp="1"/>
          </p:cNvSpPr>
          <p:nvPr>
            <p:ph type="ftr" sz="quarter" idx="11"/>
          </p:nvPr>
        </p:nvSpPr>
        <p:spPr/>
        <p:txBody>
          <a:bodyPr/>
          <a:lstStyle/>
          <a:p>
            <a:endParaRPr lang="sw-KE"/>
          </a:p>
        </p:txBody>
      </p:sp>
      <p:sp>
        <p:nvSpPr>
          <p:cNvPr id="7" name="Slide Number Placeholder 6"/>
          <p:cNvSpPr>
            <a:spLocks noGrp="1"/>
          </p:cNvSpPr>
          <p:nvPr>
            <p:ph type="sldNum" sz="quarter" idx="12"/>
          </p:nvPr>
        </p:nvSpPr>
        <p:spPr/>
        <p:txBody>
          <a:bodyPr/>
          <a:lstStyle/>
          <a:p>
            <a:fld id="{93821E19-937E-4F42-853B-5DECB8FB2BA7}" type="slidenum">
              <a:rPr lang="sw-KE" smtClean="0"/>
              <a:pPr/>
              <a:t>‹#›</a:t>
            </a:fld>
            <a:endParaRPr lang="sw-K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sw-K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sw-K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321CC-3AA5-470B-892E-19F70BC8D1E6}" type="datetimeFigureOut">
              <a:rPr lang="sw-KE" smtClean="0"/>
              <a:pPr/>
              <a:t>5/21/2014</a:t>
            </a:fld>
            <a:endParaRPr lang="sw-K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w-K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21E19-937E-4F42-853B-5DECB8FB2BA7}" type="slidenum">
              <a:rPr lang="sw-KE" smtClean="0"/>
              <a:pPr/>
              <a:t>‹#›</a:t>
            </a:fld>
            <a:endParaRPr lang="sw-K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w-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sw-KE" dirty="0" smtClean="0"/>
              <a:t>THE MENTAL HEALTH ACT</a:t>
            </a:r>
            <a:br>
              <a:rPr lang="sw-KE" dirty="0" smtClean="0"/>
            </a:br>
            <a:r>
              <a:rPr lang="sw-KE" dirty="0" smtClean="0"/>
              <a:t>CHAPTER 248</a:t>
            </a:r>
            <a:endParaRPr lang="sw-KE" dirty="0"/>
          </a:p>
        </p:txBody>
      </p:sp>
      <p:sp>
        <p:nvSpPr>
          <p:cNvPr id="7" name="Content Placeholder 6"/>
          <p:cNvSpPr>
            <a:spLocks noGrp="1"/>
          </p:cNvSpPr>
          <p:nvPr>
            <p:ph idx="1"/>
          </p:nvPr>
        </p:nvSpPr>
        <p:spPr/>
        <p:txBody>
          <a:bodyPr>
            <a:normAutofit fontScale="70000" lnSpcReduction="20000"/>
          </a:bodyPr>
          <a:lstStyle/>
          <a:p>
            <a:r>
              <a:rPr lang="sw-KE" dirty="0" smtClean="0"/>
              <a:t>Enacted by the parliament  in 1989 to replace the 1949 mental treatment act</a:t>
            </a:r>
          </a:p>
          <a:p>
            <a:r>
              <a:rPr lang="sw-KE" dirty="0" smtClean="0"/>
              <a:t>Come into force on  1st may 1991</a:t>
            </a:r>
          </a:p>
          <a:p>
            <a:r>
              <a:rPr lang="sw-KE" dirty="0" smtClean="0"/>
              <a:t>Amongs other things it provides for</a:t>
            </a:r>
          </a:p>
          <a:p>
            <a:pPr marL="514350" indent="-514350">
              <a:buAutoNum type="arabicParenBoth"/>
            </a:pPr>
            <a:r>
              <a:rPr lang="sw-KE" dirty="0" smtClean="0"/>
              <a:t>The  procedure of reception of patient in mental hospitals</a:t>
            </a:r>
          </a:p>
          <a:p>
            <a:pPr marL="514350" indent="-514350">
              <a:buAutoNum type="arabicParenBoth"/>
            </a:pPr>
            <a:r>
              <a:rPr lang="sw-KE" dirty="0"/>
              <a:t> </a:t>
            </a:r>
            <a:r>
              <a:rPr lang="sw-KE" dirty="0" smtClean="0"/>
              <a:t>The  establishment and functions of the Kenya boards of mental health councils as institutions that implement the objective of the act</a:t>
            </a:r>
          </a:p>
          <a:p>
            <a:pPr marL="514350" indent="-514350">
              <a:buAutoNum type="arabicParenBoth"/>
            </a:pPr>
            <a:r>
              <a:rPr lang="sw-KE" dirty="0" smtClean="0"/>
              <a:t>The establishment of mental hospital for the treatment and care of person with mental illnesses</a:t>
            </a:r>
          </a:p>
          <a:p>
            <a:pPr marL="514350" indent="-514350">
              <a:buAutoNum type="arabicParenBoth"/>
            </a:pPr>
            <a:r>
              <a:rPr lang="sw-KE" dirty="0" smtClean="0"/>
              <a:t>Management of estates of persons suffering from mental disorder and</a:t>
            </a:r>
          </a:p>
          <a:p>
            <a:pPr marL="514350" indent="-514350">
              <a:buAutoNum type="arabicParenBoth"/>
            </a:pPr>
            <a:r>
              <a:rPr lang="sw-KE" dirty="0" smtClean="0"/>
              <a:t> Offences that may be committed under the act and sanctions prescribed for such offences</a:t>
            </a:r>
            <a:endParaRPr lang="sw-K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CONT-</a:t>
            </a:r>
            <a:endParaRPr lang="sw-KE" dirty="0"/>
          </a:p>
        </p:txBody>
      </p:sp>
      <p:sp>
        <p:nvSpPr>
          <p:cNvPr id="3" name="Content Placeholder 2"/>
          <p:cNvSpPr>
            <a:spLocks noGrp="1"/>
          </p:cNvSpPr>
          <p:nvPr>
            <p:ph idx="1"/>
          </p:nvPr>
        </p:nvSpPr>
        <p:spPr/>
        <p:txBody>
          <a:bodyPr>
            <a:normAutofit fontScale="70000" lnSpcReduction="20000"/>
          </a:bodyPr>
          <a:lstStyle/>
          <a:p>
            <a:r>
              <a:rPr lang="sw-KE" dirty="0" smtClean="0"/>
              <a:t>The application shall be accompanied by a recommendation in duplicate in the pescribed form signed by a medical officer</a:t>
            </a:r>
          </a:p>
          <a:p>
            <a:r>
              <a:rPr lang="sw-KE" dirty="0" smtClean="0"/>
              <a:t> The medical practitioner who makes the recommendation must examine the pt specify the date and the ground on which recommendation is based</a:t>
            </a:r>
          </a:p>
          <a:p>
            <a:r>
              <a:rPr lang="sw-KE" dirty="0" smtClean="0"/>
              <a:t>A recommendation shall cease to have effect on expiration of fourteen days from the last date on which the person was examined by the medical practitioner</a:t>
            </a:r>
          </a:p>
          <a:p>
            <a:r>
              <a:rPr lang="sw-KE" dirty="0" smtClean="0"/>
              <a:t>A person received as an involuntary patient into a mental hospital may admitted in the hospital for a period not exceeding six months this period can be extended by the person incharge for a further period of not exceeding six months</a:t>
            </a:r>
            <a:endParaRPr lang="sw-K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CONT-</a:t>
            </a:r>
            <a:endParaRPr lang="sw-KE" dirty="0"/>
          </a:p>
        </p:txBody>
      </p:sp>
      <p:sp>
        <p:nvSpPr>
          <p:cNvPr id="3" name="Content Placeholder 2"/>
          <p:cNvSpPr>
            <a:spLocks noGrp="1"/>
          </p:cNvSpPr>
          <p:nvPr>
            <p:ph idx="1"/>
          </p:nvPr>
        </p:nvSpPr>
        <p:spPr/>
        <p:txBody>
          <a:bodyPr/>
          <a:lstStyle/>
          <a:p>
            <a:pPr>
              <a:buNone/>
            </a:pPr>
            <a:r>
              <a:rPr lang="sw-KE" dirty="0" smtClean="0"/>
              <a:t>NB . An involuntary patient shall not be admitted in a mental hospital for any continuous period exceeding twelve months</a:t>
            </a:r>
          </a:p>
          <a:p>
            <a:pPr>
              <a:buNone/>
            </a:pPr>
            <a:r>
              <a:rPr lang="sw-KE" dirty="0" smtClean="0"/>
              <a:t> If an involuntary patient under this section dies or departs from the mental hospital information of the reception, death or departure shall be given by the person incharge to the district mental health council</a:t>
            </a:r>
            <a:endParaRPr lang="sw-K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smtClean="0"/>
              <a:t>PART VII; EMERGENCY ADMISSION</a:t>
            </a:r>
            <a:endParaRPr lang="sw-KE"/>
          </a:p>
        </p:txBody>
      </p:sp>
      <p:sp>
        <p:nvSpPr>
          <p:cNvPr id="3" name="Content Placeholder 2"/>
          <p:cNvSpPr>
            <a:spLocks noGrp="1"/>
          </p:cNvSpPr>
          <p:nvPr>
            <p:ph idx="1"/>
          </p:nvPr>
        </p:nvSpPr>
        <p:spPr/>
        <p:txBody>
          <a:bodyPr>
            <a:normAutofit fontScale="70000" lnSpcReduction="20000"/>
          </a:bodyPr>
          <a:lstStyle/>
          <a:p>
            <a:r>
              <a:rPr lang="sw-KE" dirty="0" smtClean="0"/>
              <a:t>Any police officer of or above the rank of an inspector,officer in charge of a police station,administative officer,chief or assistant chief may take or cause to be taken to custody</a:t>
            </a:r>
          </a:p>
          <a:p>
            <a:pPr>
              <a:buNone/>
            </a:pPr>
            <a:r>
              <a:rPr lang="sw-KE" dirty="0" smtClean="0"/>
              <a:t>-Any person who he/ she beliefs to be suffering from mental disorder and who is found within the limit of his/her jurisdiction</a:t>
            </a:r>
          </a:p>
          <a:p>
            <a:pPr>
              <a:buNone/>
            </a:pPr>
            <a:r>
              <a:rPr lang="sw-KE" dirty="0" smtClean="0"/>
              <a:t>-Any person who he believes is dangerous to himself or to others or who because of the mental disorder acts or is likely to act in a manner offensive to public decency</a:t>
            </a:r>
          </a:p>
          <a:p>
            <a:pPr>
              <a:buNone/>
            </a:pPr>
            <a:r>
              <a:rPr lang="sw-KE" dirty="0" smtClean="0"/>
              <a:t> Any person who he believes to be suffering from mental disorder and is not under proper care or control or is being cruelly treated or neglected by any raletive or other person having charge over them</a:t>
            </a:r>
            <a:endParaRPr lang="sw-K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CONT-</a:t>
            </a:r>
            <a:endParaRPr lang="sw-KE" dirty="0"/>
          </a:p>
        </p:txBody>
      </p:sp>
      <p:sp>
        <p:nvSpPr>
          <p:cNvPr id="3" name="Content Placeholder 2"/>
          <p:cNvSpPr>
            <a:spLocks noGrp="1"/>
          </p:cNvSpPr>
          <p:nvPr>
            <p:ph idx="1"/>
          </p:nvPr>
        </p:nvSpPr>
        <p:spPr/>
        <p:txBody>
          <a:bodyPr>
            <a:normAutofit fontScale="92500" lnSpcReduction="10000"/>
          </a:bodyPr>
          <a:lstStyle/>
          <a:p>
            <a:r>
              <a:rPr lang="sw-KE" dirty="0" smtClean="0"/>
              <a:t>Any person taken into such custody must be taken to a mental hospital within 24 hrs</a:t>
            </a:r>
          </a:p>
          <a:p>
            <a:r>
              <a:rPr lang="sw-KE" dirty="0" smtClean="0"/>
              <a:t>Such person should be admitted for a period not exceeding seventy-two hours  for purposes of examination and making arrangement for his treatment and care</a:t>
            </a:r>
          </a:p>
          <a:p>
            <a:r>
              <a:rPr lang="sw-KE" dirty="0" smtClean="0"/>
              <a:t>The  person incharge may after examination can hand  the  person over to the care of any relative or detain the person in the hospital as an involuntary patient</a:t>
            </a:r>
            <a:endParaRPr lang="sw-K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w-KE" dirty="0" smtClean="0"/>
              <a:t>ADMISSION AND DISCHARGE OF MEMBERS OF THE ARMED FORCES</a:t>
            </a:r>
            <a:endParaRPr lang="sw-KE" dirty="0"/>
          </a:p>
        </p:txBody>
      </p:sp>
      <p:sp>
        <p:nvSpPr>
          <p:cNvPr id="3" name="Content Placeholder 2"/>
          <p:cNvSpPr>
            <a:spLocks noGrp="1"/>
          </p:cNvSpPr>
          <p:nvPr>
            <p:ph idx="1"/>
          </p:nvPr>
        </p:nvSpPr>
        <p:spPr/>
        <p:txBody>
          <a:bodyPr>
            <a:normAutofit fontScale="70000" lnSpcReduction="20000"/>
          </a:bodyPr>
          <a:lstStyle/>
          <a:p>
            <a:r>
              <a:rPr lang="sw-KE" dirty="0" smtClean="0"/>
              <a:t> Any member of the armed forces may be admitted into a mental hospital for observation if a medical officer of the armed forces recommend through a letter addressed to the person incharge of the mental hospital</a:t>
            </a:r>
          </a:p>
          <a:p>
            <a:r>
              <a:rPr lang="sw-KE" dirty="0" smtClean="0"/>
              <a:t> The officer has to indicate he had examined the pt within forty eight hours before issuing the letter and feels he should be admitted for observation and treatment</a:t>
            </a:r>
          </a:p>
          <a:p>
            <a:r>
              <a:rPr lang="sw-KE" dirty="0" smtClean="0"/>
              <a:t>A member of the armed forces  can be admitted for an intial period not exceeding 28days this period may be extended if two medical officers one of whom shall be a psychiatrist examine and recommend the extension</a:t>
            </a:r>
          </a:p>
          <a:p>
            <a:r>
              <a:rPr lang="sw-KE" dirty="0" smtClean="0"/>
              <a:t> A member of armed forces can be discharged from a mental hospital if two medical practitioners one of whom shall be a psychiatrist recommend through a letter to the person incharge</a:t>
            </a:r>
            <a:endParaRPr lang="sw-K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w-KE" dirty="0" smtClean="0"/>
              <a:t>ADMISSION OF PATIENT FROM FOREIGN COUNTRIES</a:t>
            </a:r>
            <a:endParaRPr lang="sw-KE" dirty="0"/>
          </a:p>
        </p:txBody>
      </p:sp>
      <p:sp>
        <p:nvSpPr>
          <p:cNvPr id="3" name="Content Placeholder 2"/>
          <p:cNvSpPr>
            <a:spLocks noGrp="1"/>
          </p:cNvSpPr>
          <p:nvPr>
            <p:ph idx="1"/>
          </p:nvPr>
        </p:nvSpPr>
        <p:spPr/>
        <p:txBody>
          <a:bodyPr>
            <a:normAutofit fontScale="92500" lnSpcReduction="20000"/>
          </a:bodyPr>
          <a:lstStyle/>
          <a:p>
            <a:r>
              <a:rPr lang="sw-KE" dirty="0" smtClean="0"/>
              <a:t>Before a person  from a foreign country is admitted into a mental hospital in Kenya the Kenya board of mental health must first approve such admission in writing</a:t>
            </a:r>
          </a:p>
          <a:p>
            <a:r>
              <a:rPr lang="sw-KE" dirty="0" smtClean="0"/>
              <a:t> An application of such approval is made either by the Government of that country or any other relevant authority on behalf of that patient</a:t>
            </a:r>
          </a:p>
          <a:p>
            <a:r>
              <a:rPr lang="sw-KE" dirty="0" smtClean="0"/>
              <a:t> In the application form it must be indicated that;</a:t>
            </a:r>
          </a:p>
          <a:p>
            <a:pPr>
              <a:buNone/>
            </a:pPr>
            <a:r>
              <a:rPr lang="sw-KE" dirty="0" smtClean="0"/>
              <a:t>-The pt has been legally detained in that country for a period of not more than 2 months under the relevant law</a:t>
            </a:r>
          </a:p>
          <a:p>
            <a:pPr>
              <a:buNone/>
            </a:pPr>
            <a:endParaRPr lang="sw-KE"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CONT-</a:t>
            </a:r>
            <a:endParaRPr lang="sw-KE" dirty="0"/>
          </a:p>
        </p:txBody>
      </p:sp>
      <p:sp>
        <p:nvSpPr>
          <p:cNvPr id="3" name="Content Placeholder 2"/>
          <p:cNvSpPr>
            <a:spLocks noGrp="1"/>
          </p:cNvSpPr>
          <p:nvPr>
            <p:ph idx="1"/>
          </p:nvPr>
        </p:nvSpPr>
        <p:spPr/>
        <p:txBody>
          <a:bodyPr>
            <a:normAutofit fontScale="85000" lnSpcReduction="20000"/>
          </a:bodyPr>
          <a:lstStyle/>
          <a:p>
            <a:pPr>
              <a:buNone/>
            </a:pPr>
            <a:r>
              <a:rPr lang="sw-KE" dirty="0" smtClean="0"/>
              <a:t>-The board authority must be accampanied by a warrant or some other such document from the foreign country authorising his dentention in and removal from the foreign country into Kenya</a:t>
            </a:r>
          </a:p>
          <a:p>
            <a:pPr>
              <a:buNone/>
            </a:pPr>
            <a:r>
              <a:rPr lang="sw-KE" dirty="0" smtClean="0"/>
              <a:t>The person incharge of the hospital is required to examine him within 72hrs for the purposes of determining the extent of his mental disorder and the nature of treatment after which he must report to the board his findings</a:t>
            </a:r>
          </a:p>
          <a:p>
            <a:pPr>
              <a:buNone/>
            </a:pPr>
            <a:r>
              <a:rPr lang="sw-KE" dirty="0" smtClean="0"/>
              <a:t>Such a patient shall not be detained in the hospital for more than two months without the approval of the board</a:t>
            </a:r>
            <a:endParaRPr lang="sw-K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w-KE" dirty="0" smtClean="0"/>
              <a:t>REMOVAL OF PATIENTS FROM KENYA TO OTHER COUNTRIES</a:t>
            </a:r>
            <a:endParaRPr lang="sw-KE" dirty="0"/>
          </a:p>
        </p:txBody>
      </p:sp>
      <p:sp>
        <p:nvSpPr>
          <p:cNvPr id="3" name="Content Placeholder 2"/>
          <p:cNvSpPr>
            <a:spLocks noGrp="1"/>
          </p:cNvSpPr>
          <p:nvPr>
            <p:ph idx="1"/>
          </p:nvPr>
        </p:nvSpPr>
        <p:spPr/>
        <p:txBody>
          <a:bodyPr>
            <a:normAutofit fontScale="70000" lnSpcReduction="20000"/>
          </a:bodyPr>
          <a:lstStyle/>
          <a:p>
            <a:r>
              <a:rPr lang="sw-KE" dirty="0" smtClean="0"/>
              <a:t>For Kenyan seeking treatment in other countries the procedures to be adopted is as follows</a:t>
            </a:r>
          </a:p>
          <a:p>
            <a:pPr>
              <a:buNone/>
            </a:pPr>
            <a:r>
              <a:rPr lang="sw-KE" dirty="0" smtClean="0"/>
              <a:t>-An appropriate application for approval of such removal is to be made to the Kenya board of mental health by a friend or a relative</a:t>
            </a:r>
          </a:p>
          <a:p>
            <a:pPr>
              <a:buNone/>
            </a:pPr>
            <a:r>
              <a:rPr lang="sw-KE" dirty="0" smtClean="0"/>
              <a:t>If the board is sastified that the necessary arrangement are in place and the person can benefit from treatment in a foreign country a warrant is issued to the applicant</a:t>
            </a:r>
          </a:p>
          <a:p>
            <a:pPr>
              <a:buNone/>
            </a:pPr>
            <a:r>
              <a:rPr lang="sw-KE" dirty="0" smtClean="0"/>
              <a:t>The board will issue the above warrant after being furnished with consent from the proper authorities in the foreign country to receive the patient</a:t>
            </a:r>
          </a:p>
          <a:p>
            <a:pPr>
              <a:buNone/>
            </a:pPr>
            <a:r>
              <a:rPr lang="sw-KE" dirty="0" smtClean="0"/>
              <a:t> The cost of removal and maintance of such person must be clearly indicated either to be  met by the government individual or insurance</a:t>
            </a:r>
            <a:endParaRPr lang="sw-K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w-KE" dirty="0" smtClean="0"/>
              <a:t>DISCHARGE AND TRANSFER OF PATIENT</a:t>
            </a:r>
            <a:endParaRPr lang="sw-KE" dirty="0"/>
          </a:p>
        </p:txBody>
      </p:sp>
      <p:sp>
        <p:nvSpPr>
          <p:cNvPr id="3" name="Content Placeholder 2"/>
          <p:cNvSpPr>
            <a:spLocks noGrp="1"/>
          </p:cNvSpPr>
          <p:nvPr>
            <p:ph idx="1"/>
          </p:nvPr>
        </p:nvSpPr>
        <p:spPr/>
        <p:txBody>
          <a:bodyPr>
            <a:normAutofit fontScale="62500" lnSpcReduction="20000"/>
          </a:bodyPr>
          <a:lstStyle/>
          <a:p>
            <a:r>
              <a:rPr lang="sw-KE" dirty="0" smtClean="0"/>
              <a:t>The person responsible for the discharge of patients admitted in a mental hospital is the person in charge of the facility after receiving recommendation of the medical practitioner incharge of the person’’s treatment stating that the person has recovered from mental disorder </a:t>
            </a:r>
          </a:p>
          <a:p>
            <a:r>
              <a:rPr lang="sw-KE" dirty="0" smtClean="0"/>
              <a:t>A person detained for trial shall not be discharged until his case  have been completed</a:t>
            </a:r>
          </a:p>
          <a:p>
            <a:r>
              <a:rPr lang="sw-KE" dirty="0" smtClean="0"/>
              <a:t>A relative or a friend of a person admitted into a mental hospital may apply to the  person incharge of a hospital to be given the custody and care of that person and the person incharge of hospital may grant such a request upon terms and conditions that he may fix</a:t>
            </a:r>
          </a:p>
          <a:p>
            <a:r>
              <a:rPr lang="sw-KE" dirty="0" smtClean="0"/>
              <a:t>The person may however be readmitted if it is established subsequently that his relative or friend is unable or unwilling to take care of him</a:t>
            </a:r>
          </a:p>
          <a:p>
            <a:r>
              <a:rPr lang="sw-KE" dirty="0" smtClean="0"/>
              <a:t>The law enpowers the director of medical services to tranfer any person detained in a Government mental hospital  from one Government hospital to another in his absolute discretion</a:t>
            </a:r>
          </a:p>
          <a:p>
            <a:endParaRPr lang="sw-K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w-KE" dirty="0" smtClean="0"/>
              <a:t>JUDICIAL POWER OVER PERSONS AND ESSTATE OF PERSON WITH MENTAL DISORDER</a:t>
            </a:r>
            <a:endParaRPr lang="sw-KE" dirty="0"/>
          </a:p>
        </p:txBody>
      </p:sp>
      <p:sp>
        <p:nvSpPr>
          <p:cNvPr id="3" name="Content Placeholder 2"/>
          <p:cNvSpPr>
            <a:spLocks noGrp="1"/>
          </p:cNvSpPr>
          <p:nvPr>
            <p:ph idx="1"/>
          </p:nvPr>
        </p:nvSpPr>
        <p:spPr/>
        <p:txBody>
          <a:bodyPr>
            <a:normAutofit fontScale="92500" lnSpcReduction="10000"/>
          </a:bodyPr>
          <a:lstStyle/>
          <a:p>
            <a:r>
              <a:rPr lang="sw-KE" dirty="0" smtClean="0"/>
              <a:t> The law cofers upon the High court of Kenya extensive power with regards to the management of both the person with mental  disorder and their estate</a:t>
            </a:r>
          </a:p>
          <a:p>
            <a:r>
              <a:rPr lang="sw-KE" dirty="0" smtClean="0"/>
              <a:t>These power includes</a:t>
            </a:r>
          </a:p>
          <a:p>
            <a:pPr>
              <a:buFontTx/>
              <a:buChar char="-"/>
            </a:pPr>
            <a:r>
              <a:rPr lang="sw-KE" dirty="0" smtClean="0"/>
              <a:t>Power to make orders for the custody and guardianship of a person with mental disorder</a:t>
            </a:r>
          </a:p>
          <a:p>
            <a:pPr>
              <a:buFontTx/>
              <a:buChar char="-"/>
            </a:pPr>
            <a:r>
              <a:rPr lang="sw-KE" dirty="0" smtClean="0"/>
              <a:t>For the management of their estate by any relative or by any other person that the court finds suitable</a:t>
            </a:r>
            <a:endParaRPr lang="sw-K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RECEPTION OF PATIENT</a:t>
            </a:r>
            <a:endParaRPr lang="sw-KE" dirty="0"/>
          </a:p>
        </p:txBody>
      </p:sp>
      <p:sp>
        <p:nvSpPr>
          <p:cNvPr id="3" name="Content Placeholder 2"/>
          <p:cNvSpPr>
            <a:spLocks noGrp="1"/>
          </p:cNvSpPr>
          <p:nvPr>
            <p:ph idx="1"/>
          </p:nvPr>
        </p:nvSpPr>
        <p:spPr/>
        <p:txBody>
          <a:bodyPr>
            <a:normAutofit fontScale="85000" lnSpcReduction="20000"/>
          </a:bodyPr>
          <a:lstStyle/>
          <a:p>
            <a:r>
              <a:rPr lang="sw-KE" dirty="0" smtClean="0"/>
              <a:t>The procedure of reception of pt in mental hospital incudes</a:t>
            </a:r>
          </a:p>
          <a:p>
            <a:pPr>
              <a:buFontTx/>
              <a:buChar char="-"/>
            </a:pPr>
            <a:r>
              <a:rPr lang="sw-KE" dirty="0" smtClean="0"/>
              <a:t>The procedure of receiving of voluntary patient into mental hospital and their care</a:t>
            </a:r>
          </a:p>
          <a:p>
            <a:pPr>
              <a:buFontTx/>
              <a:buChar char="-"/>
            </a:pPr>
            <a:r>
              <a:rPr lang="sw-KE" dirty="0" smtClean="0"/>
              <a:t> The procedure of receiving and managing of involuntary patients</a:t>
            </a:r>
          </a:p>
          <a:p>
            <a:pPr>
              <a:buFontTx/>
              <a:buChar char="-"/>
            </a:pPr>
            <a:r>
              <a:rPr lang="sw-KE" dirty="0" smtClean="0"/>
              <a:t> Emergency admission of pt suffering from mental disorder into mental hospital</a:t>
            </a:r>
          </a:p>
          <a:p>
            <a:pPr>
              <a:buFontTx/>
              <a:buChar char="-"/>
            </a:pPr>
            <a:r>
              <a:rPr lang="sw-KE" dirty="0" smtClean="0"/>
              <a:t>Admission of pt from foregn countries into our local health hospital</a:t>
            </a:r>
          </a:p>
          <a:p>
            <a:pPr>
              <a:buFontTx/>
              <a:buChar char="-"/>
            </a:pPr>
            <a:r>
              <a:rPr lang="sw-KE" dirty="0" smtClean="0"/>
              <a:t>Discharge and transfer of  pt generally</a:t>
            </a:r>
          </a:p>
          <a:p>
            <a:pPr>
              <a:buFontTx/>
              <a:buChar char="-"/>
            </a:pPr>
            <a:endParaRPr lang="sw-K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CONT-</a:t>
            </a:r>
            <a:endParaRPr lang="sw-KE" dirty="0"/>
          </a:p>
        </p:txBody>
      </p:sp>
      <p:sp>
        <p:nvSpPr>
          <p:cNvPr id="3" name="Content Placeholder 2"/>
          <p:cNvSpPr>
            <a:spLocks noGrp="1"/>
          </p:cNvSpPr>
          <p:nvPr>
            <p:ph idx="1"/>
          </p:nvPr>
        </p:nvSpPr>
        <p:spPr/>
        <p:txBody>
          <a:bodyPr>
            <a:normAutofit fontScale="92500" lnSpcReduction="10000"/>
          </a:bodyPr>
          <a:lstStyle/>
          <a:p>
            <a:r>
              <a:rPr lang="sw-KE" dirty="0" smtClean="0"/>
              <a:t>For an order of management of the estate of a person suffering from mental disorder to be made the following situation must prevail</a:t>
            </a:r>
          </a:p>
          <a:p>
            <a:pPr>
              <a:buNone/>
            </a:pPr>
            <a:r>
              <a:rPr lang="sw-KE" dirty="0" smtClean="0"/>
              <a:t>-The person must be found to be incapable of managing his affairs</a:t>
            </a:r>
          </a:p>
          <a:p>
            <a:pPr>
              <a:buNone/>
            </a:pPr>
            <a:r>
              <a:rPr lang="sw-KE" dirty="0" smtClean="0"/>
              <a:t> -He must however be capable of managing himself</a:t>
            </a:r>
          </a:p>
          <a:p>
            <a:pPr>
              <a:buNone/>
            </a:pPr>
            <a:r>
              <a:rPr lang="sw-KE" dirty="0" smtClean="0"/>
              <a:t>-He must not be dangerous  to himself or to others</a:t>
            </a:r>
          </a:p>
          <a:p>
            <a:pPr>
              <a:buNone/>
            </a:pPr>
            <a:r>
              <a:rPr lang="sw-KE" dirty="0" smtClean="0"/>
              <a:t>-There should be no likelihood that  he will conduct himself  in a manner that offends public decency</a:t>
            </a:r>
            <a:endParaRPr lang="sw-K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CONT-</a:t>
            </a:r>
            <a:endParaRPr lang="sw-KE" dirty="0"/>
          </a:p>
        </p:txBody>
      </p:sp>
      <p:sp>
        <p:nvSpPr>
          <p:cNvPr id="3" name="Content Placeholder 2"/>
          <p:cNvSpPr>
            <a:spLocks noGrp="1"/>
          </p:cNvSpPr>
          <p:nvPr>
            <p:ph idx="1"/>
          </p:nvPr>
        </p:nvSpPr>
        <p:spPr/>
        <p:txBody>
          <a:bodyPr>
            <a:normAutofit fontScale="85000" lnSpcReduction="10000"/>
          </a:bodyPr>
          <a:lstStyle/>
          <a:p>
            <a:r>
              <a:rPr lang="sw-KE" dirty="0" smtClean="0"/>
              <a:t>The order for management of his affairs shall incorporate an order for his maintance and that for maintance of his dependents</a:t>
            </a:r>
          </a:p>
          <a:p>
            <a:r>
              <a:rPr lang="sw-KE" dirty="0" smtClean="0"/>
              <a:t>It should be noted that where the court finds that the person is capable of managing himself no order for his custody is to be made</a:t>
            </a:r>
          </a:p>
          <a:p>
            <a:r>
              <a:rPr lang="sw-KE" dirty="0" smtClean="0"/>
              <a:t>The order of management would ordinarly be made in favour of a relative or suitable person  but where none of these is available then the court may appoint the public trustee to manage the estate or to act as the guardian of such a person</a:t>
            </a:r>
            <a:endParaRPr lang="sw-K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OFFENCES</a:t>
            </a:r>
            <a:endParaRPr lang="sw-KE" dirty="0"/>
          </a:p>
        </p:txBody>
      </p:sp>
      <p:sp>
        <p:nvSpPr>
          <p:cNvPr id="3" name="Content Placeholder 2"/>
          <p:cNvSpPr>
            <a:spLocks noGrp="1"/>
          </p:cNvSpPr>
          <p:nvPr>
            <p:ph idx="1"/>
          </p:nvPr>
        </p:nvSpPr>
        <p:spPr/>
        <p:txBody>
          <a:bodyPr>
            <a:normAutofit fontScale="77500" lnSpcReduction="20000"/>
          </a:bodyPr>
          <a:lstStyle/>
          <a:p>
            <a:r>
              <a:rPr lang="sw-KE" dirty="0" smtClean="0"/>
              <a:t>Person other than medical practitioner signing certificate</a:t>
            </a:r>
          </a:p>
          <a:p>
            <a:r>
              <a:rPr lang="sw-KE" dirty="0" smtClean="0"/>
              <a:t>Assist escape of a person suffering from mental disoder </a:t>
            </a:r>
          </a:p>
          <a:p>
            <a:r>
              <a:rPr lang="sw-KE" dirty="0" smtClean="0"/>
              <a:t>Permitting pt to quit mental hospital unlawfully</a:t>
            </a:r>
          </a:p>
          <a:p>
            <a:r>
              <a:rPr lang="sw-KE" dirty="0" smtClean="0"/>
              <a:t>Ill treatment of person in mental hospital eg strikes ,abuses or any other form of ill treatment</a:t>
            </a:r>
          </a:p>
          <a:p>
            <a:r>
              <a:rPr lang="sw-KE" dirty="0" smtClean="0"/>
              <a:t>Dealing with patient eg sells,gives or bartes any articles or commodities whether inside or outside the grounds of the hospital</a:t>
            </a:r>
          </a:p>
          <a:p>
            <a:pPr>
              <a:buNone/>
            </a:pPr>
            <a:r>
              <a:rPr lang="sw-KE" dirty="0" smtClean="0"/>
              <a:t>General penalty-liable on convictions -</a:t>
            </a:r>
          </a:p>
          <a:p>
            <a:pPr>
              <a:buNone/>
            </a:pPr>
            <a:r>
              <a:rPr lang="sw-KE" dirty="0" smtClean="0"/>
              <a:t> -A fine not exceeding ten thousands shillings or</a:t>
            </a:r>
          </a:p>
          <a:p>
            <a:pPr>
              <a:buNone/>
            </a:pPr>
            <a:r>
              <a:rPr lang="sw-KE" dirty="0" smtClean="0"/>
              <a:t> -To imprisonment for a term not exceeding twelve months or both</a:t>
            </a:r>
            <a:endParaRPr lang="sw-K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PRESCRIBED OFFICIAL MOH FORMS</a:t>
            </a:r>
            <a:endParaRPr lang="sw-KE" dirty="0"/>
          </a:p>
        </p:txBody>
      </p:sp>
      <p:sp>
        <p:nvSpPr>
          <p:cNvPr id="3" name="Content Placeholder 2"/>
          <p:cNvSpPr>
            <a:spLocks noGrp="1"/>
          </p:cNvSpPr>
          <p:nvPr>
            <p:ph idx="1"/>
          </p:nvPr>
        </p:nvSpPr>
        <p:spPr/>
        <p:txBody>
          <a:bodyPr>
            <a:normAutofit fontScale="70000" lnSpcReduction="20000"/>
          </a:bodyPr>
          <a:lstStyle/>
          <a:p>
            <a:r>
              <a:rPr lang="sw-KE" dirty="0" smtClean="0"/>
              <a:t>MOH 614-Application for involuntary admission</a:t>
            </a:r>
          </a:p>
          <a:p>
            <a:r>
              <a:rPr lang="sw-KE" dirty="0" smtClean="0"/>
              <a:t>MOH 615- Recommedation for involuntary admission</a:t>
            </a:r>
          </a:p>
          <a:p>
            <a:r>
              <a:rPr lang="sw-KE" dirty="0" smtClean="0"/>
              <a:t>MOH 638- Application for emergency admission</a:t>
            </a:r>
          </a:p>
          <a:p>
            <a:r>
              <a:rPr lang="sw-KE" dirty="0" smtClean="0"/>
              <a:t>MOH 639- Report of death or departure</a:t>
            </a:r>
          </a:p>
          <a:p>
            <a:r>
              <a:rPr lang="sw-KE" dirty="0" smtClean="0"/>
              <a:t>MOH 613- Application for voluntary admission</a:t>
            </a:r>
          </a:p>
          <a:p>
            <a:r>
              <a:rPr lang="sw-KE" dirty="0" smtClean="0"/>
              <a:t>MOH 637- Application for voluntary admission for a child under 16yrs</a:t>
            </a:r>
          </a:p>
          <a:p>
            <a:r>
              <a:rPr lang="sw-KE" dirty="0" smtClean="0"/>
              <a:t>MOH 641- Application to extend the stay of a foreign patient to the institution</a:t>
            </a:r>
          </a:p>
          <a:p>
            <a:r>
              <a:rPr lang="sw-KE" dirty="0" smtClean="0"/>
              <a:t>MOH 616-Application for relative/guardian for care and custody of an involuntary patient</a:t>
            </a:r>
          </a:p>
          <a:p>
            <a:r>
              <a:rPr lang="sw-KE" dirty="0" smtClean="0"/>
              <a:t>MOH 617 An order directing delivery into care of  relative or friend</a:t>
            </a:r>
          </a:p>
          <a:p>
            <a:r>
              <a:rPr lang="sw-KE" dirty="0" smtClean="0"/>
              <a:t>MOH 640- Warrent of removal of involuntary patient to other countries</a:t>
            </a:r>
            <a:endParaRPr lang="sw-K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smtClean="0"/>
              <a:t>THE END</a:t>
            </a:r>
            <a:endParaRPr lang="sw-KE" dirty="0"/>
          </a:p>
        </p:txBody>
      </p:sp>
      <p:sp>
        <p:nvSpPr>
          <p:cNvPr id="3" name="Content Placeholder 2"/>
          <p:cNvSpPr>
            <a:spLocks noGrp="1"/>
          </p:cNvSpPr>
          <p:nvPr>
            <p:ph idx="1"/>
          </p:nvPr>
        </p:nvSpPr>
        <p:spPr/>
        <p:txBody>
          <a:bodyPr/>
          <a:lstStyle/>
          <a:p>
            <a:r>
              <a:rPr lang="sw-KE" smtClean="0"/>
              <a:t>THANKS</a:t>
            </a:r>
            <a:endParaRPr lang="sw-K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w-KE" dirty="0" smtClean="0"/>
              <a:t>THE KENYA BOARD OF MENTAL HEALTH</a:t>
            </a:r>
            <a:endParaRPr lang="sw-KE" dirty="0"/>
          </a:p>
        </p:txBody>
      </p:sp>
      <p:sp>
        <p:nvSpPr>
          <p:cNvPr id="3" name="Content Placeholder 2"/>
          <p:cNvSpPr>
            <a:spLocks noGrp="1"/>
          </p:cNvSpPr>
          <p:nvPr>
            <p:ph idx="1"/>
          </p:nvPr>
        </p:nvSpPr>
        <p:spPr/>
        <p:txBody>
          <a:bodyPr>
            <a:normAutofit fontScale="70000" lnSpcReduction="20000"/>
          </a:bodyPr>
          <a:lstStyle/>
          <a:p>
            <a:pPr>
              <a:buNone/>
            </a:pPr>
            <a:r>
              <a:rPr lang="sw-KE" dirty="0" smtClean="0"/>
              <a:t>4(1)A  board is established under this act ‘’Kenya Board of mental health’’</a:t>
            </a:r>
          </a:p>
          <a:p>
            <a:pPr>
              <a:buNone/>
            </a:pPr>
            <a:r>
              <a:rPr lang="sw-KE" dirty="0" smtClean="0"/>
              <a:t>(11)The board consist  of</a:t>
            </a:r>
          </a:p>
          <a:p>
            <a:pPr marL="514350" indent="-514350">
              <a:buAutoNum type="alphaLcParenBoth"/>
            </a:pPr>
            <a:r>
              <a:rPr lang="sw-KE" dirty="0" smtClean="0"/>
              <a:t>A  chairman who shall be the director of medical services or a deputy director of medical services appointed by the minister</a:t>
            </a:r>
          </a:p>
          <a:p>
            <a:pPr marL="514350" indent="-514350">
              <a:buAutoNum type="alphaLcParenBoth"/>
            </a:pPr>
            <a:r>
              <a:rPr lang="sw-KE" dirty="0" smtClean="0"/>
              <a:t>One medical practitioner with specialization and exeperince in mental care appointed by the minister</a:t>
            </a:r>
          </a:p>
          <a:p>
            <a:pPr marL="514350" indent="-514350">
              <a:buAutoNum type="alphaLcParenBoth"/>
            </a:pPr>
            <a:r>
              <a:rPr lang="sw-KE" dirty="0" smtClean="0"/>
              <a:t>One  clinical officer with training and exeperience in mental health care appointed by the minister</a:t>
            </a:r>
          </a:p>
          <a:p>
            <a:pPr marL="514350" indent="-514350">
              <a:buAutoNum type="alphaLcParenBoth"/>
            </a:pPr>
            <a:r>
              <a:rPr lang="sw-KE" dirty="0" smtClean="0"/>
              <a:t>One nurse with training and experience in mental health care appointed by the minister</a:t>
            </a:r>
          </a:p>
          <a:p>
            <a:pPr marL="514350" indent="-514350">
              <a:buAutoNum type="alphaLcParenBoth"/>
            </a:pPr>
            <a:r>
              <a:rPr lang="sw-KE" dirty="0" smtClean="0"/>
              <a:t>The commissioner for social  services or where the commissioner cannot serve his nominee appointed by the minister </a:t>
            </a:r>
            <a:endParaRPr lang="sw-K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CONT-</a:t>
            </a:r>
            <a:endParaRPr lang="sw-KE" dirty="0"/>
          </a:p>
        </p:txBody>
      </p:sp>
      <p:sp>
        <p:nvSpPr>
          <p:cNvPr id="3" name="Content Placeholder 2"/>
          <p:cNvSpPr>
            <a:spLocks noGrp="1"/>
          </p:cNvSpPr>
          <p:nvPr>
            <p:ph idx="1"/>
          </p:nvPr>
        </p:nvSpPr>
        <p:spPr/>
        <p:txBody>
          <a:bodyPr>
            <a:normAutofit fontScale="77500" lnSpcReduction="20000"/>
          </a:bodyPr>
          <a:lstStyle/>
          <a:p>
            <a:pPr>
              <a:buNone/>
            </a:pPr>
            <a:r>
              <a:rPr lang="sw-KE" dirty="0" smtClean="0"/>
              <a:t>(f) The director of education or when the  director cannot serve his nominee appointed by the minister</a:t>
            </a:r>
          </a:p>
          <a:p>
            <a:pPr>
              <a:buNone/>
            </a:pPr>
            <a:r>
              <a:rPr lang="sw-KE" dirty="0" smtClean="0"/>
              <a:t>(g) A representative of each of the province of Kenya being person resident in the province appointed by the minister</a:t>
            </a:r>
          </a:p>
          <a:p>
            <a:pPr>
              <a:buNone/>
            </a:pPr>
            <a:r>
              <a:rPr lang="sw-KE" dirty="0" smtClean="0"/>
              <a:t>The members of the board appointed  by the minister shall serve at the minister’s pleasure for a period not exceeding three years and shall be eligible for re- appoinment</a:t>
            </a:r>
          </a:p>
          <a:p>
            <a:pPr>
              <a:buNone/>
            </a:pPr>
            <a:r>
              <a:rPr lang="sw-KE" dirty="0" smtClean="0"/>
              <a:t>The board may co-opt any person whose skills ,knowledge or experience may be useful to  the board or any other commitee of the board</a:t>
            </a:r>
          </a:p>
          <a:p>
            <a:pPr>
              <a:buNone/>
            </a:pPr>
            <a:r>
              <a:rPr lang="sw-KE" dirty="0" smtClean="0"/>
              <a:t>The board may for any purpose or function establish commitee for board</a:t>
            </a:r>
            <a:endParaRPr lang="sw-KE"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FUNCTION OF THE BOARD</a:t>
            </a:r>
            <a:endParaRPr lang="sw-KE" dirty="0"/>
          </a:p>
        </p:txBody>
      </p:sp>
      <p:sp>
        <p:nvSpPr>
          <p:cNvPr id="3" name="Content Placeholder 2"/>
          <p:cNvSpPr>
            <a:spLocks noGrp="1"/>
          </p:cNvSpPr>
          <p:nvPr>
            <p:ph idx="1"/>
          </p:nvPr>
        </p:nvSpPr>
        <p:spPr/>
        <p:txBody>
          <a:bodyPr>
            <a:normAutofit fontScale="62500" lnSpcReduction="20000"/>
          </a:bodyPr>
          <a:lstStyle/>
          <a:p>
            <a:pPr marL="514350" indent="-514350">
              <a:buAutoNum type="alphaLcParenBoth"/>
            </a:pPr>
            <a:r>
              <a:rPr lang="sw-KE" dirty="0" smtClean="0"/>
              <a:t>Co-ordinate mental health care activies in Kenya</a:t>
            </a:r>
          </a:p>
          <a:p>
            <a:pPr marL="514350" indent="-514350">
              <a:buAutoNum type="alphaLcParenBoth"/>
            </a:pPr>
            <a:r>
              <a:rPr lang="sw-KE" dirty="0" smtClean="0"/>
              <a:t>To advice the government on the state of mental health care facilies in Kenya</a:t>
            </a:r>
          </a:p>
          <a:p>
            <a:pPr marL="514350" indent="-514350">
              <a:buAutoNum type="alphaLcParenBoth"/>
            </a:pPr>
            <a:r>
              <a:rPr lang="sw-KE" dirty="0" smtClean="0"/>
              <a:t> To approve the establishment of mental hospitals</a:t>
            </a:r>
          </a:p>
          <a:p>
            <a:pPr marL="514350" indent="-514350">
              <a:buAutoNum type="alphaLcParenBoth"/>
            </a:pPr>
            <a:r>
              <a:rPr lang="sw-KE" dirty="0" smtClean="0"/>
              <a:t> To inspect mental hospital to ensure that they meet prescribed standard</a:t>
            </a:r>
          </a:p>
          <a:p>
            <a:pPr marL="514350" indent="-514350">
              <a:buAutoNum type="alphaLcParenBoth"/>
            </a:pPr>
            <a:r>
              <a:rPr lang="sw-KE" dirty="0" smtClean="0"/>
              <a:t> To assist whenever necessary in the administration of any mental hospital</a:t>
            </a:r>
          </a:p>
          <a:p>
            <a:pPr marL="514350" indent="-514350">
              <a:buAutoNum type="alphaLcParenBoth"/>
            </a:pPr>
            <a:r>
              <a:rPr lang="sw-KE" dirty="0" smtClean="0"/>
              <a:t>To receive and investigate any matter refered to it by a patient or a relative of a patient concerning the treatment of the patient at a mental hospital and where necessary to take or recommend to the minister any remedial action</a:t>
            </a:r>
          </a:p>
          <a:p>
            <a:pPr marL="514350" indent="-514350">
              <a:buAutoNum type="alphaLcParenBoth"/>
            </a:pPr>
            <a:r>
              <a:rPr lang="sw-KE" dirty="0" smtClean="0"/>
              <a:t>To advice the government on the care of person suffering from mental subnormality without mental disorder</a:t>
            </a:r>
          </a:p>
          <a:p>
            <a:pPr marL="514350" indent="-514350">
              <a:buAutoNum type="alphaLcParenBoth"/>
            </a:pPr>
            <a:r>
              <a:rPr lang="sw-KE" dirty="0" smtClean="0"/>
              <a:t>To perform such other function as may be coferred upon it by or under this or any other written law </a:t>
            </a:r>
          </a:p>
          <a:p>
            <a:pPr marL="514350" indent="-514350">
              <a:buAutoNum type="alphaLcParenBoth"/>
            </a:pPr>
            <a:endParaRPr lang="sw-K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CONT-</a:t>
            </a:r>
            <a:endParaRPr lang="sw-KE" dirty="0"/>
          </a:p>
        </p:txBody>
      </p:sp>
      <p:sp>
        <p:nvSpPr>
          <p:cNvPr id="3" name="Content Placeholder 2"/>
          <p:cNvSpPr>
            <a:spLocks noGrp="1"/>
          </p:cNvSpPr>
          <p:nvPr>
            <p:ph idx="1"/>
          </p:nvPr>
        </p:nvSpPr>
        <p:spPr/>
        <p:txBody>
          <a:bodyPr>
            <a:normAutofit fontScale="77500" lnSpcReduction="20000"/>
          </a:bodyPr>
          <a:lstStyle/>
          <a:p>
            <a:r>
              <a:rPr lang="sw-KE" dirty="0" smtClean="0"/>
              <a:t>There shall be a director of mental health whose office shall be an office in the public service and who shall be the secretary and chief officer of   the board</a:t>
            </a:r>
          </a:p>
          <a:p>
            <a:r>
              <a:rPr lang="sw-KE" dirty="0" smtClean="0"/>
              <a:t>The minister may in consultation with the board appoint district mental health council to perfom at the district level  who should report to the board</a:t>
            </a:r>
          </a:p>
          <a:p>
            <a:r>
              <a:rPr lang="sw-KE" dirty="0" smtClean="0"/>
              <a:t> The district health council</a:t>
            </a:r>
          </a:p>
          <a:p>
            <a:pPr marL="514350" indent="-514350">
              <a:buAutoNum type="alphaLcParenBoth"/>
            </a:pPr>
            <a:r>
              <a:rPr lang="sw-KE" dirty="0" smtClean="0"/>
              <a:t>Shall consist of not less than five  and not more than seven person including the district medical officer of health</a:t>
            </a:r>
          </a:p>
          <a:p>
            <a:pPr marL="514350" indent="-514350">
              <a:buAutoNum type="alphaLcParenBoth"/>
            </a:pPr>
            <a:r>
              <a:rPr lang="sw-KE" dirty="0" smtClean="0"/>
              <a:t>The members shall serve at minister pleasure for not more than three years at one time and shall be eligible for re-oppointment</a:t>
            </a:r>
            <a:endParaRPr lang="sw-K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w-KE" dirty="0" smtClean="0"/>
              <a:t>PARTIV MENTAL  HEALTH HOSPITALS</a:t>
            </a:r>
            <a:endParaRPr lang="sw-KE" dirty="0"/>
          </a:p>
        </p:txBody>
      </p:sp>
      <p:sp>
        <p:nvSpPr>
          <p:cNvPr id="3" name="Content Placeholder 2"/>
          <p:cNvSpPr>
            <a:spLocks noGrp="1"/>
          </p:cNvSpPr>
          <p:nvPr>
            <p:ph idx="1"/>
          </p:nvPr>
        </p:nvSpPr>
        <p:spPr/>
        <p:txBody>
          <a:bodyPr>
            <a:normAutofit fontScale="70000" lnSpcReduction="20000"/>
          </a:bodyPr>
          <a:lstStyle/>
          <a:p>
            <a:r>
              <a:rPr lang="sw-KE" dirty="0" smtClean="0"/>
              <a:t>Mental hospitals are established under this act</a:t>
            </a:r>
          </a:p>
          <a:p>
            <a:r>
              <a:rPr lang="sw-KE" dirty="0" smtClean="0"/>
              <a:t> A hospital or part of a hospital  may be authorised by the board by notice in the Kenya gazette to be a place for reception and treatment as inpaatient of two or more preson who are suffering from mental disorder</a:t>
            </a:r>
          </a:p>
          <a:p>
            <a:r>
              <a:rPr lang="sw-KE" dirty="0" smtClean="0"/>
              <a:t>The board may authorise places within prison to be places for reception and treatment for remand or convicted criminal prisoner</a:t>
            </a:r>
          </a:p>
          <a:p>
            <a:pPr>
              <a:buNone/>
            </a:pPr>
            <a:r>
              <a:rPr lang="sw-KE" dirty="0" smtClean="0"/>
              <a:t>NB Every mental hospital shall have facilities for inpatient and autpatient treatment of person suffering from mental disorder</a:t>
            </a:r>
          </a:p>
          <a:p>
            <a:pPr>
              <a:buNone/>
            </a:pPr>
            <a:r>
              <a:rPr lang="sw-KE" dirty="0" smtClean="0"/>
              <a:t>-There may be established public mental hospital operated and managed by government and private mental hospital operated and managed by person other than the government</a:t>
            </a:r>
            <a:endParaRPr lang="sw-K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smtClean="0"/>
              <a:t>PART V ;VOLUNTARY PATIENTS</a:t>
            </a:r>
            <a:endParaRPr lang="sw-KE"/>
          </a:p>
        </p:txBody>
      </p:sp>
      <p:sp>
        <p:nvSpPr>
          <p:cNvPr id="3" name="Content Placeholder 2"/>
          <p:cNvSpPr>
            <a:spLocks noGrp="1"/>
          </p:cNvSpPr>
          <p:nvPr>
            <p:ph idx="1"/>
          </p:nvPr>
        </p:nvSpPr>
        <p:spPr/>
        <p:txBody>
          <a:bodyPr>
            <a:normAutofit fontScale="70000" lnSpcReduction="20000"/>
          </a:bodyPr>
          <a:lstStyle/>
          <a:p>
            <a:r>
              <a:rPr lang="sw-KE" dirty="0" smtClean="0"/>
              <a:t>Any person who has attained the apparent age of sixteen years  who desires to submit himself to treatment for mental disorder can make a writtern application in duplicate in the form pescribed to the person incharge of a mental hospital</a:t>
            </a:r>
          </a:p>
          <a:p>
            <a:r>
              <a:rPr lang="sw-KE" dirty="0" smtClean="0"/>
              <a:t> A person who has not attained the age of sixteen yrs a parent or guardian can make such an application to the person incharge of mental hospital</a:t>
            </a:r>
          </a:p>
          <a:p>
            <a:r>
              <a:rPr lang="sw-KE" dirty="0" smtClean="0"/>
              <a:t>Any person admitted voluntary under this section may leave the hospital after giving a severity two hours notice to the person incharge of the hospital</a:t>
            </a:r>
          </a:p>
          <a:p>
            <a:r>
              <a:rPr lang="sw-KE" dirty="0" smtClean="0"/>
              <a:t>If such a person dies or departs from a mental hospital such information shall be given by the person incharge to the district  mental health council</a:t>
            </a:r>
          </a:p>
          <a:p>
            <a:r>
              <a:rPr lang="sw-KE" dirty="0" smtClean="0"/>
              <a:t>A voluntary pt who might become incapable of expressing himself shall not be retained for more than forty two days</a:t>
            </a:r>
            <a:endParaRPr lang="sw-K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w-KE" dirty="0" smtClean="0"/>
              <a:t>PARTVI;INVOLUTARY PATIENTS</a:t>
            </a:r>
            <a:endParaRPr lang="sw-KE" dirty="0"/>
          </a:p>
        </p:txBody>
      </p:sp>
      <p:sp>
        <p:nvSpPr>
          <p:cNvPr id="3" name="Content Placeholder 2"/>
          <p:cNvSpPr>
            <a:spLocks noGrp="1"/>
          </p:cNvSpPr>
          <p:nvPr>
            <p:ph idx="1"/>
          </p:nvPr>
        </p:nvSpPr>
        <p:spPr/>
        <p:txBody>
          <a:bodyPr>
            <a:normAutofit fontScale="70000" lnSpcReduction="20000"/>
          </a:bodyPr>
          <a:lstStyle/>
          <a:p>
            <a:r>
              <a:rPr lang="sw-KE" dirty="0" smtClean="0"/>
              <a:t>A person who is suffering from a mental disorder and can benefit from treatment in a mental hospital but is incapable of expressing himself as willing or unwilling to receive treatment. A writtern application can be made and pt can be received as an involuntary patient</a:t>
            </a:r>
          </a:p>
          <a:p>
            <a:r>
              <a:rPr lang="sw-KE" dirty="0" smtClean="0"/>
              <a:t>An application can be made in the prescribed form to the person incharge  and can be made</a:t>
            </a:r>
          </a:p>
          <a:p>
            <a:pPr marL="514350" indent="-514350">
              <a:buAutoNum type="alphaLcParenBoth"/>
            </a:pPr>
            <a:r>
              <a:rPr lang="sw-KE" dirty="0" smtClean="0"/>
              <a:t>By the husband or wife or by a relative of the person to whom it relate</a:t>
            </a:r>
          </a:p>
          <a:p>
            <a:pPr marL="514350" indent="-514350">
              <a:buAutoNum type="alphaLcParenBoth"/>
            </a:pPr>
            <a:r>
              <a:rPr lang="sw-KE" dirty="0" smtClean="0"/>
              <a:t>If there is no husband or wife or relative available or willing to make application any other person can make the application stating the reason, the connection with the patient and circumstances in which the application is made</a:t>
            </a:r>
            <a:endParaRPr lang="sw-KE"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2418</Words>
  <Application>Microsoft Office PowerPoint</Application>
  <PresentationFormat>On-screen Show (4:3)</PresentationFormat>
  <Paragraphs>142</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THE MENTAL HEALTH ACT CHAPTER 248</vt:lpstr>
      <vt:lpstr>RECEPTION OF PATIENT</vt:lpstr>
      <vt:lpstr>THE KENYA BOARD OF MENTAL HEALTH</vt:lpstr>
      <vt:lpstr>CONT-</vt:lpstr>
      <vt:lpstr>FUNCTION OF THE BOARD</vt:lpstr>
      <vt:lpstr>CONT-</vt:lpstr>
      <vt:lpstr>PARTIV MENTAL  HEALTH HOSPITALS</vt:lpstr>
      <vt:lpstr>PART V ;VOLUNTARY PATIENTS</vt:lpstr>
      <vt:lpstr>PARTVI;INVOLUTARY PATIENTS</vt:lpstr>
      <vt:lpstr>CONT-</vt:lpstr>
      <vt:lpstr>CONT-</vt:lpstr>
      <vt:lpstr>PART VII; EMERGENCY ADMISSION</vt:lpstr>
      <vt:lpstr>CONT-</vt:lpstr>
      <vt:lpstr>ADMISSION AND DISCHARGE OF MEMBERS OF THE ARMED FORCES</vt:lpstr>
      <vt:lpstr>ADMISSION OF PATIENT FROM FOREIGN COUNTRIES</vt:lpstr>
      <vt:lpstr>CONT-</vt:lpstr>
      <vt:lpstr>REMOVAL OF PATIENTS FROM KENYA TO OTHER COUNTRIES</vt:lpstr>
      <vt:lpstr>DISCHARGE AND TRANSFER OF PATIENT</vt:lpstr>
      <vt:lpstr>JUDICIAL POWER OVER PERSONS AND ESSTATE OF PERSON WITH MENTAL DISORDER</vt:lpstr>
      <vt:lpstr>CONT-</vt:lpstr>
      <vt:lpstr>CONT-</vt:lpstr>
      <vt:lpstr>OFFENCES</vt:lpstr>
      <vt:lpstr>PRESCRIBED OFFICIAL MOH FORMS</vt:lpstr>
      <vt:lpstr>THE END</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MENTAL HEALTH ACT CHAPTER 248</dc:title>
  <dc:creator>Dr Njau</dc:creator>
  <cp:lastModifiedBy>Dr Njau</cp:lastModifiedBy>
  <cp:revision>44</cp:revision>
  <dcterms:created xsi:type="dcterms:W3CDTF">2014-04-18T16:06:27Z</dcterms:created>
  <dcterms:modified xsi:type="dcterms:W3CDTF">2014-05-21T19:03:26Z</dcterms:modified>
</cp:coreProperties>
</file>