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7.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56" r:id="rId2"/>
    <p:sldId id="257" r:id="rId3"/>
    <p:sldId id="293" r:id="rId4"/>
    <p:sldId id="258" r:id="rId5"/>
    <p:sldId id="259" r:id="rId6"/>
    <p:sldId id="260" r:id="rId7"/>
    <p:sldId id="261" r:id="rId8"/>
    <p:sldId id="262" r:id="rId9"/>
    <p:sldId id="263" r:id="rId10"/>
    <p:sldId id="329" r:id="rId11"/>
    <p:sldId id="330" r:id="rId12"/>
    <p:sldId id="294" r:id="rId13"/>
    <p:sldId id="295" r:id="rId14"/>
    <p:sldId id="296" r:id="rId15"/>
    <p:sldId id="297" r:id="rId16"/>
    <p:sldId id="298" r:id="rId17"/>
    <p:sldId id="299" r:id="rId18"/>
    <p:sldId id="300" r:id="rId19"/>
    <p:sldId id="301" r:id="rId20"/>
    <p:sldId id="268" r:id="rId21"/>
    <p:sldId id="331" r:id="rId22"/>
    <p:sldId id="332" r:id="rId23"/>
    <p:sldId id="333" r:id="rId24"/>
    <p:sldId id="269" r:id="rId25"/>
    <p:sldId id="270" r:id="rId26"/>
    <p:sldId id="271" r:id="rId27"/>
    <p:sldId id="272" r:id="rId28"/>
    <p:sldId id="273" r:id="rId29"/>
    <p:sldId id="274" r:id="rId30"/>
    <p:sldId id="275" r:id="rId31"/>
    <p:sldId id="276" r:id="rId32"/>
    <p:sldId id="334" r:id="rId33"/>
    <p:sldId id="335" r:id="rId34"/>
    <p:sldId id="336" r:id="rId35"/>
    <p:sldId id="277" r:id="rId36"/>
    <p:sldId id="278" r:id="rId37"/>
    <p:sldId id="279" r:id="rId38"/>
    <p:sldId id="337" r:id="rId39"/>
    <p:sldId id="302" r:id="rId40"/>
    <p:sldId id="303" r:id="rId41"/>
    <p:sldId id="280" r:id="rId42"/>
    <p:sldId id="281" r:id="rId43"/>
    <p:sldId id="282" r:id="rId44"/>
    <p:sldId id="283" r:id="rId45"/>
    <p:sldId id="284" r:id="rId46"/>
    <p:sldId id="285" r:id="rId47"/>
    <p:sldId id="338" r:id="rId48"/>
    <p:sldId id="286" r:id="rId49"/>
    <p:sldId id="287" r:id="rId50"/>
    <p:sldId id="288" r:id="rId51"/>
    <p:sldId id="289" r:id="rId52"/>
    <p:sldId id="290" r:id="rId53"/>
    <p:sldId id="304" r:id="rId54"/>
    <p:sldId id="292" r:id="rId55"/>
    <p:sldId id="339" r:id="rId56"/>
    <p:sldId id="340" r:id="rId57"/>
    <p:sldId id="319" r:id="rId58"/>
    <p:sldId id="320" r:id="rId59"/>
    <p:sldId id="321" r:id="rId60"/>
    <p:sldId id="322" r:id="rId61"/>
    <p:sldId id="323" r:id="rId62"/>
    <p:sldId id="324" r:id="rId63"/>
    <p:sldId id="325" r:id="rId64"/>
    <p:sldId id="326" r:id="rId65"/>
    <p:sldId id="327" r:id="rId66"/>
    <p:sldId id="328"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14"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91EFB9-CDA9-4260-853B-5FC71B513090}" type="datetimeFigureOut">
              <a:rPr lang="en-US" smtClean="0"/>
              <a:pPr/>
              <a:t>3/14/2019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5792F1B-B09B-4FB3-AC7B-0A0F647E6AE4}" type="slidenum">
              <a:rPr lang="en-US" smtClean="0"/>
              <a:pPr/>
              <a:t>‹#›</a:t>
            </a:fld>
            <a:endParaRPr lang="en-US"/>
          </a:p>
        </p:txBody>
      </p:sp>
    </p:spTree>
    <p:extLst>
      <p:ext uri="{BB962C8B-B14F-4D97-AF65-F5344CB8AC3E}">
        <p14:creationId xmlns:p14="http://schemas.microsoft.com/office/powerpoint/2010/main" xmlns="" val="757950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310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130"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4131"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45155"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744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8466"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8467"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2"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67683" name="Rectangle 3"/>
          <p:cNvSpPr>
            <a:spLocks noGrp="1" noChangeArrowheads="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GB"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smtClean="0"/>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870" eaLnBrk="0" hangingPunct="0">
              <a:defRPr sz="2400">
                <a:solidFill>
                  <a:schemeClr val="tx1"/>
                </a:solidFill>
                <a:latin typeface="Times New Roman" pitchFamily="18" charset="0"/>
                <a:cs typeface="Times New Roman" pitchFamily="18" charset="0"/>
              </a:defRPr>
            </a:lvl1pPr>
            <a:lvl2pPr marL="734406" indent="-282464" defTabSz="914870" eaLnBrk="0" hangingPunct="0">
              <a:defRPr sz="2400">
                <a:solidFill>
                  <a:schemeClr val="tx1"/>
                </a:solidFill>
                <a:latin typeface="Times New Roman" pitchFamily="18" charset="0"/>
                <a:cs typeface="Times New Roman" pitchFamily="18" charset="0"/>
              </a:defRPr>
            </a:lvl2pPr>
            <a:lvl3pPr marL="1129856" indent="-225971" defTabSz="914870" eaLnBrk="0" hangingPunct="0">
              <a:defRPr sz="2400">
                <a:solidFill>
                  <a:schemeClr val="tx1"/>
                </a:solidFill>
                <a:latin typeface="Times New Roman" pitchFamily="18" charset="0"/>
                <a:cs typeface="Times New Roman" pitchFamily="18" charset="0"/>
              </a:defRPr>
            </a:lvl3pPr>
            <a:lvl4pPr marL="1581798" indent="-225971" defTabSz="914870" eaLnBrk="0" hangingPunct="0">
              <a:defRPr sz="2400">
                <a:solidFill>
                  <a:schemeClr val="tx1"/>
                </a:solidFill>
                <a:latin typeface="Times New Roman" pitchFamily="18" charset="0"/>
                <a:cs typeface="Times New Roman" pitchFamily="18" charset="0"/>
              </a:defRPr>
            </a:lvl4pPr>
            <a:lvl5pPr marL="2033740" indent="-225971" defTabSz="914870" eaLnBrk="0" hangingPunct="0">
              <a:defRPr sz="2400">
                <a:solidFill>
                  <a:schemeClr val="tx1"/>
                </a:solidFill>
                <a:latin typeface="Times New Roman" pitchFamily="18" charset="0"/>
                <a:cs typeface="Times New Roman" pitchFamily="18" charset="0"/>
              </a:defRPr>
            </a:lvl5pPr>
            <a:lvl6pPr marL="2485682" indent="-225971" algn="ctr" defTabSz="91487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37624" indent="-225971" algn="ctr" defTabSz="91487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389567" indent="-225971" algn="ctr" defTabSz="91487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41509" indent="-225971" algn="ctr" defTabSz="91487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D55C41A1-E0D2-4944-A069-0ED33DE464E9}" type="slidenum">
              <a:rPr lang="en-US" sz="1200">
                <a:latin typeface="Arial" charset="0"/>
                <a:cs typeface="Arial" charset="0"/>
              </a:rPr>
              <a:pPr eaLnBrk="1" hangingPunct="1"/>
              <a:t>62</a:t>
            </a:fld>
            <a:endParaRPr lang="en-US" sz="120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GB" smtClean="0"/>
          </a:p>
        </p:txBody>
      </p:sp>
      <p:sp>
        <p:nvSpPr>
          <p:cNvPr id="2970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4870" eaLnBrk="0" hangingPunct="0">
              <a:defRPr sz="2400">
                <a:solidFill>
                  <a:schemeClr val="tx1"/>
                </a:solidFill>
                <a:latin typeface="Times New Roman" pitchFamily="18" charset="0"/>
                <a:cs typeface="Times New Roman" pitchFamily="18" charset="0"/>
              </a:defRPr>
            </a:lvl1pPr>
            <a:lvl2pPr marL="734406" indent="-282464" defTabSz="914870" eaLnBrk="0" hangingPunct="0">
              <a:defRPr sz="2400">
                <a:solidFill>
                  <a:schemeClr val="tx1"/>
                </a:solidFill>
                <a:latin typeface="Times New Roman" pitchFamily="18" charset="0"/>
                <a:cs typeface="Times New Roman" pitchFamily="18" charset="0"/>
              </a:defRPr>
            </a:lvl2pPr>
            <a:lvl3pPr marL="1129856" indent="-225971" defTabSz="914870" eaLnBrk="0" hangingPunct="0">
              <a:defRPr sz="2400">
                <a:solidFill>
                  <a:schemeClr val="tx1"/>
                </a:solidFill>
                <a:latin typeface="Times New Roman" pitchFamily="18" charset="0"/>
                <a:cs typeface="Times New Roman" pitchFamily="18" charset="0"/>
              </a:defRPr>
            </a:lvl3pPr>
            <a:lvl4pPr marL="1581798" indent="-225971" defTabSz="914870" eaLnBrk="0" hangingPunct="0">
              <a:defRPr sz="2400">
                <a:solidFill>
                  <a:schemeClr val="tx1"/>
                </a:solidFill>
                <a:latin typeface="Times New Roman" pitchFamily="18" charset="0"/>
                <a:cs typeface="Times New Roman" pitchFamily="18" charset="0"/>
              </a:defRPr>
            </a:lvl4pPr>
            <a:lvl5pPr marL="2033740" indent="-225971" defTabSz="914870" eaLnBrk="0" hangingPunct="0">
              <a:defRPr sz="2400">
                <a:solidFill>
                  <a:schemeClr val="tx1"/>
                </a:solidFill>
                <a:latin typeface="Times New Roman" pitchFamily="18" charset="0"/>
                <a:cs typeface="Times New Roman" pitchFamily="18" charset="0"/>
              </a:defRPr>
            </a:lvl5pPr>
            <a:lvl6pPr marL="2485682" indent="-225971" algn="ctr" defTabSz="914870" eaLnBrk="0" fontAlgn="base" hangingPunct="0">
              <a:spcBef>
                <a:spcPct val="0"/>
              </a:spcBef>
              <a:spcAft>
                <a:spcPct val="0"/>
              </a:spcAft>
              <a:defRPr sz="2400">
                <a:solidFill>
                  <a:schemeClr val="tx1"/>
                </a:solidFill>
                <a:latin typeface="Times New Roman" pitchFamily="18" charset="0"/>
                <a:cs typeface="Times New Roman" pitchFamily="18" charset="0"/>
              </a:defRPr>
            </a:lvl6pPr>
            <a:lvl7pPr marL="2937624" indent="-225971" algn="ctr" defTabSz="914870" eaLnBrk="0" fontAlgn="base" hangingPunct="0">
              <a:spcBef>
                <a:spcPct val="0"/>
              </a:spcBef>
              <a:spcAft>
                <a:spcPct val="0"/>
              </a:spcAft>
              <a:defRPr sz="2400">
                <a:solidFill>
                  <a:schemeClr val="tx1"/>
                </a:solidFill>
                <a:latin typeface="Times New Roman" pitchFamily="18" charset="0"/>
                <a:cs typeface="Times New Roman" pitchFamily="18" charset="0"/>
              </a:defRPr>
            </a:lvl7pPr>
            <a:lvl8pPr marL="3389567" indent="-225971" algn="ctr" defTabSz="914870" eaLnBrk="0" fontAlgn="base" hangingPunct="0">
              <a:spcBef>
                <a:spcPct val="0"/>
              </a:spcBef>
              <a:spcAft>
                <a:spcPct val="0"/>
              </a:spcAft>
              <a:defRPr sz="2400">
                <a:solidFill>
                  <a:schemeClr val="tx1"/>
                </a:solidFill>
                <a:latin typeface="Times New Roman" pitchFamily="18" charset="0"/>
                <a:cs typeface="Times New Roman" pitchFamily="18" charset="0"/>
              </a:defRPr>
            </a:lvl8pPr>
            <a:lvl9pPr marL="3841509" indent="-225971" algn="ctr" defTabSz="914870" eaLnBrk="0" fontAlgn="base" hangingPunct="0">
              <a:spcBef>
                <a:spcPct val="0"/>
              </a:spcBef>
              <a:spcAft>
                <a:spcPct val="0"/>
              </a:spcAft>
              <a:defRPr sz="2400">
                <a:solidFill>
                  <a:schemeClr val="tx1"/>
                </a:solidFill>
                <a:latin typeface="Times New Roman" pitchFamily="18" charset="0"/>
                <a:cs typeface="Times New Roman" pitchFamily="18" charset="0"/>
              </a:defRPr>
            </a:lvl9pPr>
          </a:lstStyle>
          <a:p>
            <a:pPr eaLnBrk="1" hangingPunct="1"/>
            <a:fld id="{CD4F7876-CE2E-41BF-9C34-4CAB2738204D}" type="slidenum">
              <a:rPr lang="en-US" sz="1200">
                <a:latin typeface="Arial" charset="0"/>
                <a:cs typeface="Arial" charset="0"/>
              </a:rPr>
              <a:pPr eaLnBrk="1" hangingPunct="1"/>
              <a:t>63</a:t>
            </a:fld>
            <a:endParaRPr lang="en-US" sz="120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77BFB1-C0F2-4350-8D7E-550560F089B4}" type="datetimeFigureOut">
              <a:rPr lang="en-US" smtClean="0"/>
              <a:pPr/>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7BFB1-C0F2-4350-8D7E-550560F089B4}" type="datetimeFigureOut">
              <a:rPr lang="en-US" smtClean="0"/>
              <a:pPr/>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7BFB1-C0F2-4350-8D7E-550560F089B4}" type="datetimeFigureOut">
              <a:rPr lang="en-US" smtClean="0"/>
              <a:pPr/>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4" name="Rectangle 3"/>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useBgFill="1">
        <p:nvSpPr>
          <p:cNvPr id="5" name="Rounded Rectangle 4"/>
          <p:cNvSpPr/>
          <p:nvPr/>
        </p:nvSpPr>
        <p:spPr>
          <a:xfrm>
            <a:off x="63500" y="69850"/>
            <a:ext cx="9013825" cy="6692900"/>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600200"/>
            <a:ext cx="8229600" cy="4525963"/>
          </a:xfrm>
        </p:spPr>
        <p:txBody>
          <a:bodyPr rtlCol="0">
            <a:normAutofit/>
          </a:bodyPr>
          <a:lstStyle/>
          <a:p>
            <a:pPr lvl="0"/>
            <a:endParaRPr lang="en-US" noProof="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smtClean="0">
                <a:solidFill>
                  <a:srgbClr val="8989FF"/>
                </a:solidFill>
                <a:cs typeface="Arial" charset="0"/>
              </a:defRPr>
            </a:lvl1pPr>
          </a:lstStyle>
          <a:p>
            <a:pPr>
              <a:defRPr/>
            </a:pPr>
            <a:fld id="{4184EA1D-386B-4F05-A262-DAAF65DA701C}" type="datetime1">
              <a:rPr lang="en-US" altLang="en-US"/>
              <a:pPr>
                <a:defRPr/>
              </a:pPr>
              <a:t>3/14/2019</a:t>
            </a:fld>
            <a:endParaRPr lang="en-GB" altLang="en-US"/>
          </a:p>
        </p:txBody>
      </p:sp>
      <p:sp>
        <p:nvSpPr>
          <p:cNvPr id="7" name="Footer Placeholder 4"/>
          <p:cNvSpPr>
            <a:spLocks noGrp="1"/>
          </p:cNvSpPr>
          <p:nvPr>
            <p:ph type="ftr" sz="quarter" idx="11"/>
          </p:nvPr>
        </p:nvSpPr>
        <p:spPr/>
        <p:txBody>
          <a:bodyPr/>
          <a:lstStyle>
            <a:lvl1pPr>
              <a:defRPr smtClean="0"/>
            </a:lvl1pPr>
          </a:lstStyle>
          <a:p>
            <a:pPr>
              <a:defRPr/>
            </a:pPr>
            <a:r>
              <a:rPr lang="en-GB" altLang="en-US"/>
              <a:t>PETER M</a:t>
            </a:r>
          </a:p>
        </p:txBody>
      </p:sp>
      <p:sp>
        <p:nvSpPr>
          <p:cNvPr id="8" name="Slide Number Placeholder 5"/>
          <p:cNvSpPr>
            <a:spLocks noGrp="1"/>
          </p:cNvSpPr>
          <p:nvPr>
            <p:ph type="sldNum" sz="quarter" idx="12"/>
          </p:nvPr>
        </p:nvSpPr>
        <p:spPr/>
        <p:txBody>
          <a:bodyPr/>
          <a:lstStyle>
            <a:lvl1pPr>
              <a:defRPr/>
            </a:lvl1pPr>
          </a:lstStyle>
          <a:p>
            <a:pPr>
              <a:defRPr/>
            </a:pPr>
            <a:fld id="{F244059B-BCC6-4093-9B15-2CEEE5A68650}" type="slidenum">
              <a:rPr lang="en-US"/>
              <a:pPr>
                <a:defRPr/>
              </a:pPr>
              <a:t>‹#›</a:t>
            </a:fld>
            <a:endParaRPr lang="en-US"/>
          </a:p>
        </p:txBody>
      </p:sp>
    </p:spTree>
    <p:extLst>
      <p:ext uri="{BB962C8B-B14F-4D97-AF65-F5344CB8AC3E}">
        <p14:creationId xmlns:p14="http://schemas.microsoft.com/office/powerpoint/2010/main" xmlns="" val="37879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77BFB1-C0F2-4350-8D7E-550560F089B4}" type="datetimeFigureOut">
              <a:rPr lang="en-US" smtClean="0"/>
              <a:pPr/>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77BFB1-C0F2-4350-8D7E-550560F089B4}" type="datetimeFigureOut">
              <a:rPr lang="en-US" smtClean="0"/>
              <a:pPr/>
              <a:t>3/14/2019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77BFB1-C0F2-4350-8D7E-550560F089B4}" type="datetimeFigureOut">
              <a:rPr lang="en-US" smtClean="0"/>
              <a:pPr/>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77BFB1-C0F2-4350-8D7E-550560F089B4}" type="datetimeFigureOut">
              <a:rPr lang="en-US" smtClean="0"/>
              <a:pPr/>
              <a:t>3/14/2019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77BFB1-C0F2-4350-8D7E-550560F089B4}" type="datetimeFigureOut">
              <a:rPr lang="en-US" smtClean="0"/>
              <a:pPr/>
              <a:t>3/14/2019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77BFB1-C0F2-4350-8D7E-550560F089B4}" type="datetimeFigureOut">
              <a:rPr lang="en-US" smtClean="0"/>
              <a:pPr/>
              <a:t>3/14/2019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7BFB1-C0F2-4350-8D7E-550560F089B4}" type="datetimeFigureOut">
              <a:rPr lang="en-US" smtClean="0"/>
              <a:pPr/>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77BFB1-C0F2-4350-8D7E-550560F089B4}" type="datetimeFigureOut">
              <a:rPr lang="en-US" smtClean="0"/>
              <a:pPr/>
              <a:t>3/14/2019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F138E2-8AB1-45F0-B8E7-E3B0302E8BF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77BFB1-C0F2-4350-8D7E-550560F089B4}" type="datetimeFigureOut">
              <a:rPr lang="en-US" smtClean="0"/>
              <a:pPr/>
              <a:t>3/14/2019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F138E2-8AB1-45F0-B8E7-E3B0302E8BF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dirty="0" smtClean="0"/>
              <a:t>Anxiety Disorders</a:t>
            </a:r>
            <a:endParaRPr lang="en-US" sz="5400" dirty="0"/>
          </a:p>
        </p:txBody>
      </p:sp>
      <p:sp>
        <p:nvSpPr>
          <p:cNvPr id="3" name="Subtitle 2"/>
          <p:cNvSpPr>
            <a:spLocks noGrp="1"/>
          </p:cNvSpPr>
          <p:nvPr>
            <p:ph type="subTitle" idx="1"/>
          </p:nvPr>
        </p:nvSpPr>
        <p:spPr>
          <a:xfrm>
            <a:off x="0" y="4267200"/>
            <a:ext cx="9144000" cy="1600200"/>
          </a:xfrm>
        </p:spPr>
        <p:txBody>
          <a:bodyPr>
            <a:normAutofit/>
          </a:bodyPr>
          <a:lstStyle/>
          <a:p>
            <a:r>
              <a:rPr lang="en-US" dirty="0" smtClean="0">
                <a:solidFill>
                  <a:schemeClr val="tx1"/>
                </a:solidFill>
              </a:rPr>
              <a:t>PETER M.M.</a:t>
            </a:r>
          </a:p>
          <a:p>
            <a:r>
              <a:rPr lang="en-US" dirty="0" smtClean="0">
                <a:solidFill>
                  <a:schemeClr val="tx1"/>
                </a:solidFill>
              </a:rPr>
              <a:t>BscN, UoN</a:t>
            </a:r>
            <a:endParaRPr lang="en-US"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r>
              <a:rPr lang="en-US" dirty="0" smtClean="0"/>
              <a:t>2.behavioural therapy –anxiety is viewed as an unconditional inherent response of organism to painful or dangerous stimuli.</a:t>
            </a:r>
          </a:p>
          <a:p>
            <a:r>
              <a:rPr lang="en-US" dirty="0" smtClean="0"/>
              <a:t>In anxiety and phobias this becomes attached to relatively neutral stimuli by conditioning.</a:t>
            </a:r>
          </a:p>
          <a:p>
            <a:r>
              <a:rPr lang="en-US" dirty="0" smtClean="0"/>
              <a:t>3.coginitive </a:t>
            </a:r>
            <a:r>
              <a:rPr lang="en-US" dirty="0" err="1" smtClean="0"/>
              <a:t>behavioural</a:t>
            </a:r>
            <a:r>
              <a:rPr lang="en-US" dirty="0" smtClean="0"/>
              <a:t> therapy (CBT) –in anxiety disorders is evidence of selective information processing (with more attention paid to threat –related information),cognitive distortions ,negative autonomic thoughts and perception of decreased control over both internal and external stimuli.</a:t>
            </a:r>
            <a:endParaRPr lang="en-US" dirty="0"/>
          </a:p>
        </p:txBody>
      </p:sp>
    </p:spTree>
    <p:extLst>
      <p:ext uri="{BB962C8B-B14F-4D97-AF65-F5344CB8AC3E}">
        <p14:creationId xmlns:p14="http://schemas.microsoft.com/office/powerpoint/2010/main" xmlns="" val="2794124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600200"/>
            <a:ext cx="8229600" cy="5181600"/>
          </a:xfrm>
        </p:spPr>
        <p:txBody>
          <a:bodyPr>
            <a:normAutofit fontScale="85000" lnSpcReduction="20000"/>
          </a:bodyPr>
          <a:lstStyle/>
          <a:p>
            <a:r>
              <a:rPr lang="en-US" b="1" dirty="0" smtClean="0"/>
              <a:t>Biologic theory</a:t>
            </a:r>
          </a:p>
          <a:p>
            <a:pPr>
              <a:buFont typeface="Wingdings" pitchFamily="2" charset="2"/>
              <a:buChar char="ü"/>
            </a:pPr>
            <a:r>
              <a:rPr lang="en-US" dirty="0" smtClean="0"/>
              <a:t>Genetic -15-20% of 1</a:t>
            </a:r>
            <a:r>
              <a:rPr lang="en-US" baseline="30000" dirty="0" smtClean="0"/>
              <a:t>st</a:t>
            </a:r>
            <a:r>
              <a:rPr lang="en-US" dirty="0" smtClean="0"/>
              <a:t> degree relatives.-exhibit symptoms</a:t>
            </a:r>
          </a:p>
          <a:p>
            <a:pPr>
              <a:buFont typeface="Wingdings" pitchFamily="2" charset="2"/>
              <a:buChar char="ü"/>
            </a:pPr>
            <a:r>
              <a:rPr lang="en-US" dirty="0" smtClean="0"/>
              <a:t>Chemically induced anxiety states-infusion of sodium </a:t>
            </a:r>
            <a:r>
              <a:rPr lang="en-US" dirty="0" err="1" smtClean="0"/>
              <a:t>lactate,isoproterenol</a:t>
            </a:r>
            <a:r>
              <a:rPr lang="en-US" dirty="0" smtClean="0"/>
              <a:t> and </a:t>
            </a:r>
            <a:r>
              <a:rPr lang="en-US" dirty="0" err="1" smtClean="0"/>
              <a:t>cafeine</a:t>
            </a:r>
            <a:r>
              <a:rPr lang="en-US" dirty="0" smtClean="0"/>
              <a:t> inhalation of 5% co2 can produce panic episodes in predisposed individuals.</a:t>
            </a:r>
          </a:p>
          <a:p>
            <a:pPr>
              <a:buFont typeface="Wingdings" pitchFamily="2" charset="2"/>
              <a:buChar char="ü"/>
            </a:pPr>
            <a:r>
              <a:rPr lang="en-US" dirty="0" smtClean="0"/>
              <a:t>NT :</a:t>
            </a:r>
            <a:r>
              <a:rPr lang="en-US" dirty="0" err="1" smtClean="0"/>
              <a:t>norepine</a:t>
            </a:r>
            <a:r>
              <a:rPr lang="en-US" dirty="0" smtClean="0"/>
              <a:t>[</a:t>
            </a:r>
            <a:r>
              <a:rPr lang="en-US" dirty="0" err="1" smtClean="0"/>
              <a:t>hrine</a:t>
            </a:r>
            <a:r>
              <a:rPr lang="en-US" dirty="0" smtClean="0"/>
              <a:t> ,</a:t>
            </a:r>
            <a:r>
              <a:rPr lang="en-US" dirty="0" err="1" smtClean="0"/>
              <a:t>dopamine,opiod</a:t>
            </a:r>
            <a:r>
              <a:rPr lang="en-US" dirty="0" smtClean="0"/>
              <a:t> receptors </a:t>
            </a:r>
          </a:p>
          <a:p>
            <a:pPr>
              <a:buFont typeface="Wingdings" pitchFamily="2" charset="2"/>
              <a:buChar char="ü"/>
            </a:pPr>
            <a:r>
              <a:rPr lang="en-US" dirty="0" smtClean="0"/>
              <a:t>Organic anxiety disorder –presence of anxiety secondary to the various medical disorders </a:t>
            </a:r>
            <a:r>
              <a:rPr lang="en-US" dirty="0" err="1" smtClean="0"/>
              <a:t>e.g</a:t>
            </a:r>
            <a:r>
              <a:rPr lang="en-US" dirty="0" smtClean="0"/>
              <a:t> </a:t>
            </a:r>
            <a:r>
              <a:rPr lang="en-US" dirty="0" err="1" smtClean="0"/>
              <a:t>hyperthyroidism,phaeochomocytoma,coronary</a:t>
            </a:r>
            <a:r>
              <a:rPr lang="en-US" dirty="0" smtClean="0"/>
              <a:t> artery disease.</a:t>
            </a:r>
          </a:p>
          <a:p>
            <a:pPr>
              <a:buFont typeface="Wingdings" pitchFamily="2" charset="2"/>
              <a:buChar char="ü"/>
            </a:pPr>
            <a:r>
              <a:rPr lang="en-US" dirty="0" err="1" smtClean="0"/>
              <a:t>Neuroanatomic</a:t>
            </a:r>
            <a:r>
              <a:rPr lang="en-US" dirty="0" smtClean="0"/>
              <a:t> basis –limbic system &amp; prefrontal cortex implicated with anxiety disorders.</a:t>
            </a:r>
            <a:endParaRPr lang="en-US" dirty="0"/>
          </a:p>
        </p:txBody>
      </p:sp>
    </p:spTree>
    <p:extLst>
      <p:ext uri="{BB962C8B-B14F-4D97-AF65-F5344CB8AC3E}">
        <p14:creationId xmlns:p14="http://schemas.microsoft.com/office/powerpoint/2010/main" xmlns="" val="2444720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Generalised anxiety disorder</a:t>
            </a:r>
            <a:endParaRPr lang="en-GB" dirty="0"/>
          </a:p>
        </p:txBody>
      </p:sp>
      <p:sp>
        <p:nvSpPr>
          <p:cNvPr id="3" name="Content Placeholder 2"/>
          <p:cNvSpPr>
            <a:spLocks noGrp="1"/>
          </p:cNvSpPr>
          <p:nvPr>
            <p:ph idx="1"/>
          </p:nvPr>
        </p:nvSpPr>
        <p:spPr/>
        <p:txBody>
          <a:bodyPr>
            <a:normAutofit fontScale="92500"/>
          </a:bodyPr>
          <a:lstStyle/>
          <a:p>
            <a:pPr>
              <a:buFont typeface="Wingdings" pitchFamily="2" charset="2"/>
              <a:buChar char="q"/>
            </a:pPr>
            <a:r>
              <a:rPr lang="en-GB" dirty="0" smtClean="0"/>
              <a:t>Generalised anxiety disorder is characterised by Persistent and generalised and excessive feelings of anxiety that is not attached to any particular specific situations</a:t>
            </a:r>
          </a:p>
          <a:p>
            <a:pPr>
              <a:buFont typeface="Wingdings" pitchFamily="2" charset="2"/>
              <a:buChar char="q"/>
            </a:pPr>
            <a:r>
              <a:rPr lang="en-GB" dirty="0" smtClean="0"/>
              <a:t>Anxiety may last for months with signs present almost continuously.</a:t>
            </a:r>
          </a:p>
          <a:p>
            <a:pPr>
              <a:buFont typeface="Wingdings" pitchFamily="2" charset="2"/>
              <a:buChar char="q"/>
            </a:pPr>
            <a:r>
              <a:rPr lang="en-GB" dirty="0" smtClean="0"/>
              <a:t>There is a sense of impending disaster though not specific.</a:t>
            </a:r>
          </a:p>
          <a:p>
            <a:pPr>
              <a:buFont typeface="Wingdings" pitchFamily="2" charset="2"/>
              <a:buChar char="q"/>
            </a:pPr>
            <a:r>
              <a:rPr lang="en-GB" dirty="0" smtClean="0"/>
              <a:t>There may be signs of autonomic hyper arousal .</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Generalised anxiety disorder (cont)</a:t>
            </a:r>
            <a:endParaRPr lang="en-GB" dirty="0"/>
          </a:p>
        </p:txBody>
      </p:sp>
      <p:sp>
        <p:nvSpPr>
          <p:cNvPr id="3" name="Content Placeholder 2"/>
          <p:cNvSpPr>
            <a:spLocks noGrp="1"/>
          </p:cNvSpPr>
          <p:nvPr>
            <p:ph idx="1"/>
          </p:nvPr>
        </p:nvSpPr>
        <p:spPr>
          <a:xfrm>
            <a:off x="0" y="1066800"/>
            <a:ext cx="9144000" cy="5791200"/>
          </a:xfrm>
        </p:spPr>
        <p:txBody>
          <a:bodyPr>
            <a:normAutofit/>
          </a:bodyPr>
          <a:lstStyle/>
          <a:p>
            <a:pPr>
              <a:buFont typeface="Wingdings" pitchFamily="2" charset="2"/>
              <a:buChar char="q"/>
            </a:pPr>
            <a:r>
              <a:rPr lang="en-GB" dirty="0" smtClean="0"/>
              <a:t>Typical worries in GAD are:</a:t>
            </a:r>
          </a:p>
          <a:p>
            <a:pPr lvl="2">
              <a:buFont typeface="Wingdings" pitchFamily="2" charset="2"/>
              <a:buChar char="ü"/>
            </a:pPr>
            <a:r>
              <a:rPr lang="en-GB" sz="3200" dirty="0" smtClean="0"/>
              <a:t>Worries about work</a:t>
            </a:r>
          </a:p>
          <a:p>
            <a:pPr lvl="2">
              <a:buFont typeface="Wingdings" pitchFamily="2" charset="2"/>
              <a:buChar char="ü"/>
            </a:pPr>
            <a:r>
              <a:rPr lang="en-GB" sz="3200" dirty="0" smtClean="0"/>
              <a:t>Worries about social performance</a:t>
            </a:r>
          </a:p>
          <a:p>
            <a:pPr lvl="2">
              <a:buFont typeface="Wingdings" pitchFamily="2" charset="2"/>
              <a:buChar char="ü"/>
            </a:pPr>
            <a:r>
              <a:rPr lang="en-GB" sz="3200" dirty="0" smtClean="0"/>
              <a:t>Concern about finances</a:t>
            </a:r>
          </a:p>
          <a:p>
            <a:pPr lvl="2">
              <a:buFont typeface="Wingdings" pitchFamily="2" charset="2"/>
              <a:buChar char="ü"/>
            </a:pPr>
            <a:r>
              <a:rPr lang="en-GB" sz="3200" dirty="0" smtClean="0"/>
              <a:t>Possibility of becoming ill or having an accident.</a:t>
            </a:r>
          </a:p>
          <a:p>
            <a:endParaRPr lang="en-GB" dirty="0" smtClean="0"/>
          </a:p>
          <a:p>
            <a:endParaRPr lang="en-GB" dirty="0" smtClean="0"/>
          </a:p>
          <a:p>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lstStyle/>
          <a:p>
            <a:r>
              <a:rPr lang="en-GB" dirty="0" smtClean="0"/>
              <a:t>Generalised anxiety disorder (cont)</a:t>
            </a:r>
            <a:endParaRPr lang="en-GB" dirty="0"/>
          </a:p>
        </p:txBody>
      </p:sp>
      <p:sp>
        <p:nvSpPr>
          <p:cNvPr id="3" name="Content Placeholder 2"/>
          <p:cNvSpPr>
            <a:spLocks noGrp="1"/>
          </p:cNvSpPr>
          <p:nvPr>
            <p:ph idx="1"/>
          </p:nvPr>
        </p:nvSpPr>
        <p:spPr>
          <a:xfrm>
            <a:off x="0" y="838200"/>
            <a:ext cx="9144000" cy="6019800"/>
          </a:xfrm>
        </p:spPr>
        <p:txBody>
          <a:bodyPr>
            <a:normAutofit fontScale="92500" lnSpcReduction="20000"/>
          </a:bodyPr>
          <a:lstStyle/>
          <a:p>
            <a:pPr>
              <a:buFont typeface="Wingdings" pitchFamily="2" charset="2"/>
              <a:buChar char="q"/>
            </a:pPr>
            <a:r>
              <a:rPr lang="en-GB" dirty="0" smtClean="0"/>
              <a:t>Common signs and symptoms of GAD are:</a:t>
            </a:r>
          </a:p>
          <a:p>
            <a:pPr lvl="2">
              <a:buFont typeface="Wingdings" pitchFamily="2" charset="2"/>
              <a:buChar char="Ø"/>
            </a:pPr>
            <a:r>
              <a:rPr lang="en-GB" sz="2800" dirty="0" smtClean="0"/>
              <a:t>Nervousness</a:t>
            </a:r>
          </a:p>
          <a:p>
            <a:pPr lvl="2">
              <a:buFont typeface="Wingdings" pitchFamily="2" charset="2"/>
              <a:buChar char="Ø"/>
            </a:pPr>
            <a:r>
              <a:rPr lang="en-GB" sz="2800" dirty="0" smtClean="0"/>
              <a:t>Restlessness</a:t>
            </a:r>
          </a:p>
          <a:p>
            <a:pPr lvl="2">
              <a:buFont typeface="Wingdings" pitchFamily="2" charset="2"/>
              <a:buChar char="Ø"/>
            </a:pPr>
            <a:r>
              <a:rPr lang="en-GB" sz="2800" dirty="0" smtClean="0"/>
              <a:t>Shortness of breath</a:t>
            </a:r>
          </a:p>
          <a:p>
            <a:pPr lvl="2">
              <a:buFont typeface="Wingdings" pitchFamily="2" charset="2"/>
              <a:buChar char="Ø"/>
            </a:pPr>
            <a:r>
              <a:rPr lang="en-GB" sz="2800" dirty="0" smtClean="0"/>
              <a:t>Sweating </a:t>
            </a:r>
          </a:p>
          <a:p>
            <a:pPr lvl="2">
              <a:buFont typeface="Wingdings" pitchFamily="2" charset="2"/>
              <a:buChar char="Ø"/>
            </a:pPr>
            <a:r>
              <a:rPr lang="en-GB" sz="2800" dirty="0" smtClean="0"/>
              <a:t>Muscle tension</a:t>
            </a:r>
          </a:p>
          <a:p>
            <a:pPr lvl="2">
              <a:buFont typeface="Wingdings" pitchFamily="2" charset="2"/>
              <a:buChar char="Ø"/>
            </a:pPr>
            <a:r>
              <a:rPr lang="en-GB" sz="2800" dirty="0" smtClean="0"/>
              <a:t>Poor concentration</a:t>
            </a:r>
          </a:p>
          <a:p>
            <a:pPr lvl="2">
              <a:buFont typeface="Wingdings" pitchFamily="2" charset="2"/>
              <a:buChar char="Ø"/>
            </a:pPr>
            <a:r>
              <a:rPr lang="en-GB" sz="2800" dirty="0" smtClean="0"/>
              <a:t>Irritable mood</a:t>
            </a:r>
          </a:p>
          <a:p>
            <a:pPr lvl="2">
              <a:buFont typeface="Wingdings" pitchFamily="2" charset="2"/>
              <a:buChar char="Ø"/>
            </a:pPr>
            <a:r>
              <a:rPr lang="en-GB" sz="2800" dirty="0" smtClean="0"/>
              <a:t>Depressed mood</a:t>
            </a:r>
          </a:p>
          <a:p>
            <a:pPr lvl="2">
              <a:buFont typeface="Wingdings" pitchFamily="2" charset="2"/>
              <a:buChar char="Ø"/>
            </a:pPr>
            <a:r>
              <a:rPr lang="en-GB" sz="2800" dirty="0" smtClean="0"/>
              <a:t>Palpitation</a:t>
            </a:r>
          </a:p>
          <a:p>
            <a:pPr lvl="2">
              <a:buFont typeface="Wingdings" pitchFamily="2" charset="2"/>
              <a:buChar char="Ø"/>
            </a:pPr>
            <a:r>
              <a:rPr lang="en-GB" sz="2800" dirty="0" smtClean="0"/>
              <a:t>Frequent urination</a:t>
            </a:r>
          </a:p>
          <a:p>
            <a:pPr lvl="2">
              <a:buFont typeface="Wingdings" pitchFamily="2" charset="2"/>
              <a:buChar char="Ø"/>
            </a:pPr>
            <a:r>
              <a:rPr lang="en-GB" sz="2800" dirty="0" smtClean="0"/>
              <a:t>Sleep disturbance</a:t>
            </a:r>
          </a:p>
          <a:p>
            <a:pPr lvl="2">
              <a:buFont typeface="Wingdings" pitchFamily="2" charset="2"/>
              <a:buChar char="Ø"/>
            </a:pPr>
            <a:r>
              <a:rPr lang="en-GB" sz="2800" dirty="0" smtClean="0"/>
              <a:t>Easily fatigued</a:t>
            </a:r>
          </a:p>
          <a:p>
            <a:pPr lvl="2">
              <a:buFont typeface="Wingdings" pitchFamily="2" charset="2"/>
              <a:buChar char="Ø"/>
            </a:pPr>
            <a:r>
              <a:rPr lang="en-GB" sz="2800" dirty="0" smtClean="0"/>
              <a:t>Difficulty in making decision</a:t>
            </a:r>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r>
              <a:rPr lang="en-GB" dirty="0" smtClean="0"/>
              <a:t>Panic disorder</a:t>
            </a:r>
            <a:endParaRPr lang="en-GB" dirty="0"/>
          </a:p>
        </p:txBody>
      </p:sp>
      <p:sp>
        <p:nvSpPr>
          <p:cNvPr id="3" name="Content Placeholder 2"/>
          <p:cNvSpPr>
            <a:spLocks noGrp="1"/>
          </p:cNvSpPr>
          <p:nvPr>
            <p:ph idx="1"/>
          </p:nvPr>
        </p:nvSpPr>
        <p:spPr>
          <a:xfrm>
            <a:off x="0" y="609600"/>
            <a:ext cx="9144000" cy="6248400"/>
          </a:xfrm>
        </p:spPr>
        <p:txBody>
          <a:bodyPr>
            <a:normAutofit fontScale="85000" lnSpcReduction="20000"/>
          </a:bodyPr>
          <a:lstStyle/>
          <a:p>
            <a:pPr>
              <a:buFont typeface="Wingdings" pitchFamily="2" charset="2"/>
              <a:buChar char="q"/>
            </a:pPr>
            <a:r>
              <a:rPr lang="en-GB" dirty="0" smtClean="0"/>
              <a:t>Characterized by discrete episodes of acute anxiety.</a:t>
            </a:r>
          </a:p>
          <a:p>
            <a:pPr>
              <a:buFont typeface="Wingdings" pitchFamily="2" charset="2"/>
              <a:buChar char="q"/>
            </a:pPr>
            <a:r>
              <a:rPr lang="en-GB" dirty="0" smtClean="0"/>
              <a:t>Panic attacks are discrete period of intense fear or discomfort in which four or more of the following symptom are developed abruptly and reaches a peak within 10 minutes.</a:t>
            </a:r>
          </a:p>
          <a:p>
            <a:pPr lvl="2">
              <a:buFont typeface="Wingdings" pitchFamily="2" charset="2"/>
              <a:buChar char="§"/>
            </a:pPr>
            <a:r>
              <a:rPr lang="en-GB" sz="2800" dirty="0" smtClean="0"/>
              <a:t>Palpitations, pounding heart, accelerated</a:t>
            </a:r>
          </a:p>
          <a:p>
            <a:pPr lvl="2">
              <a:buFont typeface="Wingdings" pitchFamily="2" charset="2"/>
              <a:buChar char="§"/>
            </a:pPr>
            <a:r>
              <a:rPr lang="en-GB" sz="2800" dirty="0" smtClean="0"/>
              <a:t>Sweating</a:t>
            </a:r>
          </a:p>
          <a:p>
            <a:pPr lvl="2">
              <a:buFont typeface="Wingdings" pitchFamily="2" charset="2"/>
              <a:buChar char="§"/>
            </a:pPr>
            <a:r>
              <a:rPr lang="en-GB" sz="2800" dirty="0" smtClean="0"/>
              <a:t>Trembling or shaking</a:t>
            </a:r>
          </a:p>
          <a:p>
            <a:pPr lvl="2">
              <a:buFont typeface="Wingdings" pitchFamily="2" charset="2"/>
              <a:buChar char="§"/>
            </a:pPr>
            <a:r>
              <a:rPr lang="en-GB" sz="2800" dirty="0" smtClean="0"/>
              <a:t>Sensation of shortness of breath </a:t>
            </a:r>
          </a:p>
          <a:p>
            <a:pPr lvl="2">
              <a:buFont typeface="Wingdings" pitchFamily="2" charset="2"/>
              <a:buChar char="§"/>
            </a:pPr>
            <a:r>
              <a:rPr lang="en-GB" sz="2800" dirty="0" smtClean="0"/>
              <a:t>Feeling of choking</a:t>
            </a:r>
          </a:p>
          <a:p>
            <a:pPr lvl="2">
              <a:buFont typeface="Wingdings" pitchFamily="2" charset="2"/>
              <a:buChar char="§"/>
            </a:pPr>
            <a:r>
              <a:rPr lang="en-GB" sz="2800" dirty="0" smtClean="0"/>
              <a:t>Chest pain or discomfort</a:t>
            </a:r>
          </a:p>
          <a:p>
            <a:pPr lvl="2">
              <a:buFont typeface="Wingdings" pitchFamily="2" charset="2"/>
              <a:buChar char="§"/>
            </a:pPr>
            <a:r>
              <a:rPr lang="en-GB" sz="2800" dirty="0" smtClean="0"/>
              <a:t>Nausea or abdominal distress </a:t>
            </a:r>
          </a:p>
          <a:p>
            <a:pPr lvl="2">
              <a:buFont typeface="Wingdings" pitchFamily="2" charset="2"/>
              <a:buChar char="§"/>
            </a:pPr>
            <a:r>
              <a:rPr lang="en-GB" sz="2800" dirty="0" smtClean="0"/>
              <a:t>Feeling dizzy, unsteady ,lightheaded or faint.</a:t>
            </a:r>
          </a:p>
          <a:p>
            <a:pPr lvl="2">
              <a:buFont typeface="Wingdings" pitchFamily="2" charset="2"/>
              <a:buChar char="§"/>
            </a:pPr>
            <a:r>
              <a:rPr lang="en-GB" sz="2800" dirty="0" smtClean="0"/>
              <a:t>Derealisation or depersonalization.</a:t>
            </a:r>
          </a:p>
          <a:p>
            <a:pPr lvl="2">
              <a:buFont typeface="Wingdings" pitchFamily="2" charset="2"/>
              <a:buChar char="§"/>
            </a:pPr>
            <a:r>
              <a:rPr lang="en-GB" sz="2800" dirty="0" smtClean="0"/>
              <a:t>Fear of losing control or going crazy</a:t>
            </a:r>
          </a:p>
          <a:p>
            <a:pPr lvl="2">
              <a:buFont typeface="Wingdings" pitchFamily="2" charset="2"/>
              <a:buChar char="§"/>
            </a:pPr>
            <a:r>
              <a:rPr lang="en-GB" sz="2800" dirty="0" smtClean="0"/>
              <a:t>Fear of dying</a:t>
            </a:r>
          </a:p>
          <a:p>
            <a:pPr lvl="2">
              <a:buFont typeface="Wingdings" pitchFamily="2" charset="2"/>
              <a:buChar char="§"/>
            </a:pPr>
            <a:r>
              <a:rPr lang="en-GB" sz="2800" dirty="0" smtClean="0"/>
              <a:t>Paresethesias (numbness or tingling sensation)</a:t>
            </a:r>
          </a:p>
          <a:p>
            <a:pPr lvl="2">
              <a:buFont typeface="Wingdings" pitchFamily="2" charset="2"/>
              <a:buChar char="§"/>
            </a:pPr>
            <a:r>
              <a:rPr lang="en-GB" sz="2800" dirty="0" smtClean="0"/>
              <a:t>Chills or hot flushes.</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62000"/>
          </a:xfrm>
        </p:spPr>
        <p:txBody>
          <a:bodyPr>
            <a:normAutofit/>
          </a:bodyPr>
          <a:lstStyle/>
          <a:p>
            <a:r>
              <a:rPr lang="en-GB" dirty="0" smtClean="0"/>
              <a:t>Panic disorder (cont)</a:t>
            </a:r>
            <a:endParaRPr lang="en-GB" dirty="0"/>
          </a:p>
        </p:txBody>
      </p:sp>
      <p:sp>
        <p:nvSpPr>
          <p:cNvPr id="3" name="Content Placeholder 2"/>
          <p:cNvSpPr>
            <a:spLocks noGrp="1"/>
          </p:cNvSpPr>
          <p:nvPr>
            <p:ph idx="1"/>
          </p:nvPr>
        </p:nvSpPr>
        <p:spPr>
          <a:xfrm>
            <a:off x="0" y="609600"/>
            <a:ext cx="9144000" cy="6248400"/>
          </a:xfrm>
        </p:spPr>
        <p:txBody>
          <a:bodyPr>
            <a:normAutofit/>
          </a:bodyPr>
          <a:lstStyle/>
          <a:p>
            <a:pPr>
              <a:buFont typeface="Wingdings" pitchFamily="2" charset="2"/>
              <a:buChar char="q"/>
            </a:pPr>
            <a:r>
              <a:rPr lang="en-GB" dirty="0" smtClean="0"/>
              <a:t>Symptoms of panic attacks may be terrifying and distressing and last for few minutes or longer.</a:t>
            </a:r>
          </a:p>
          <a:p>
            <a:pPr>
              <a:buFont typeface="Wingdings" pitchFamily="2" charset="2"/>
              <a:buChar char="q"/>
            </a:pPr>
            <a:r>
              <a:rPr lang="en-GB" dirty="0" smtClean="0"/>
              <a:t>Panic attacks in many cases occurs in the absence of any identifiable stimulus.</a:t>
            </a:r>
          </a:p>
          <a:p>
            <a:pPr>
              <a:buFont typeface="Wingdings" pitchFamily="2" charset="2"/>
              <a:buChar char="q"/>
            </a:pPr>
            <a:r>
              <a:rPr lang="en-GB" dirty="0" smtClean="0"/>
              <a:t>Panic attacks can be classified as being with or without agoraphobia</a:t>
            </a:r>
          </a:p>
          <a:p>
            <a:pPr>
              <a:buFont typeface="Wingdings" pitchFamily="2" charset="2"/>
              <a:buChar char="q"/>
            </a:pPr>
            <a:r>
              <a:rPr lang="en-GB" dirty="0" smtClean="0"/>
              <a:t>Common symptoms of panic attacks includes:</a:t>
            </a:r>
          </a:p>
          <a:p>
            <a:pPr lvl="2">
              <a:buFont typeface="Wingdings" pitchFamily="2" charset="2"/>
              <a:buChar char="ü"/>
            </a:pPr>
            <a:r>
              <a:rPr lang="en-GB" sz="3200" dirty="0" smtClean="0"/>
              <a:t>Trembling</a:t>
            </a:r>
          </a:p>
          <a:p>
            <a:pPr lvl="2">
              <a:buFont typeface="Wingdings" pitchFamily="2" charset="2"/>
              <a:buChar char="ü"/>
            </a:pPr>
            <a:r>
              <a:rPr lang="en-GB" sz="3200" dirty="0" smtClean="0"/>
              <a:t>Shortness of breath</a:t>
            </a:r>
          </a:p>
          <a:p>
            <a:pPr lvl="2">
              <a:buFont typeface="Wingdings" pitchFamily="2" charset="2"/>
              <a:buChar char="ü"/>
            </a:pPr>
            <a:r>
              <a:rPr lang="en-GB" sz="3200" dirty="0" smtClean="0"/>
              <a:t>Faintness</a:t>
            </a:r>
          </a:p>
          <a:p>
            <a:pPr lvl="2">
              <a:buFont typeface="Wingdings" pitchFamily="2" charset="2"/>
              <a:buChar char="ü"/>
            </a:pPr>
            <a:r>
              <a:rPr lang="en-GB" sz="3200" dirty="0" smtClean="0"/>
              <a:t>Hot flushes</a:t>
            </a:r>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85800"/>
          </a:xfrm>
        </p:spPr>
        <p:txBody>
          <a:bodyPr>
            <a:normAutofit fontScale="90000"/>
          </a:bodyPr>
          <a:lstStyle/>
          <a:p>
            <a:r>
              <a:rPr lang="en-GB" dirty="0" smtClean="0"/>
              <a:t>Panic disorder (cont)</a:t>
            </a:r>
            <a:endParaRPr lang="en-GB" dirty="0"/>
          </a:p>
        </p:txBody>
      </p:sp>
      <p:sp>
        <p:nvSpPr>
          <p:cNvPr id="3" name="Content Placeholder 2"/>
          <p:cNvSpPr>
            <a:spLocks noGrp="1"/>
          </p:cNvSpPr>
          <p:nvPr>
            <p:ph idx="1"/>
          </p:nvPr>
        </p:nvSpPr>
        <p:spPr>
          <a:xfrm>
            <a:off x="0" y="762000"/>
            <a:ext cx="9144000" cy="6096000"/>
          </a:xfrm>
        </p:spPr>
        <p:txBody>
          <a:bodyPr>
            <a:noAutofit/>
          </a:bodyPr>
          <a:lstStyle/>
          <a:p>
            <a:pPr lvl="2">
              <a:buFont typeface="Wingdings" pitchFamily="2" charset="2"/>
              <a:buChar char="ü"/>
            </a:pPr>
            <a:r>
              <a:rPr lang="en-GB" sz="2800" dirty="0" smtClean="0"/>
              <a:t>Choking sensation</a:t>
            </a:r>
          </a:p>
          <a:p>
            <a:pPr lvl="2">
              <a:buFont typeface="Wingdings" pitchFamily="2" charset="2"/>
              <a:buChar char="ü"/>
            </a:pPr>
            <a:r>
              <a:rPr lang="en-GB" sz="2800" dirty="0" smtClean="0"/>
              <a:t>Feeling of unreality</a:t>
            </a:r>
          </a:p>
          <a:p>
            <a:pPr lvl="2">
              <a:buFont typeface="Wingdings" pitchFamily="2" charset="2"/>
              <a:buChar char="ü"/>
            </a:pPr>
            <a:r>
              <a:rPr lang="en-GB" sz="2800" dirty="0" smtClean="0"/>
              <a:t>Dry mouth</a:t>
            </a:r>
          </a:p>
          <a:p>
            <a:pPr lvl="2">
              <a:buFont typeface="Wingdings" pitchFamily="2" charset="2"/>
              <a:buChar char="ü"/>
            </a:pPr>
            <a:r>
              <a:rPr lang="en-GB" sz="2800" dirty="0" smtClean="0"/>
              <a:t>Muscle tension</a:t>
            </a:r>
          </a:p>
          <a:p>
            <a:pPr lvl="2">
              <a:buFont typeface="Wingdings" pitchFamily="2" charset="2"/>
              <a:buChar char="ü"/>
            </a:pPr>
            <a:r>
              <a:rPr lang="en-GB" sz="2800" dirty="0" smtClean="0"/>
              <a:t>Tingling fingers or feet</a:t>
            </a:r>
          </a:p>
          <a:p>
            <a:pPr lvl="2">
              <a:buFont typeface="Wingdings" pitchFamily="2" charset="2"/>
              <a:buChar char="ü"/>
            </a:pPr>
            <a:r>
              <a:rPr lang="en-GB" sz="2800" dirty="0" smtClean="0"/>
              <a:t>Nausea </a:t>
            </a:r>
          </a:p>
          <a:p>
            <a:pPr lvl="2">
              <a:buFont typeface="Wingdings" pitchFamily="2" charset="2"/>
              <a:buChar char="ü"/>
            </a:pPr>
            <a:r>
              <a:rPr lang="en-GB" sz="2800" dirty="0" smtClean="0"/>
              <a:t>Blurred vision</a:t>
            </a:r>
          </a:p>
          <a:p>
            <a:pPr lvl="2">
              <a:buFont typeface="Wingdings" pitchFamily="2" charset="2"/>
              <a:buChar char="ü"/>
            </a:pPr>
            <a:r>
              <a:rPr lang="en-GB" sz="2800" dirty="0" smtClean="0"/>
              <a:t>Feeling of heart attack ,losing control or going mad</a:t>
            </a:r>
          </a:p>
          <a:p>
            <a:pPr lvl="2">
              <a:buFont typeface="Wingdings" pitchFamily="2" charset="2"/>
              <a:buChar char="ü"/>
            </a:pPr>
            <a:r>
              <a:rPr lang="en-GB" sz="2800" dirty="0" smtClean="0"/>
              <a:t>Sweating </a:t>
            </a:r>
          </a:p>
          <a:p>
            <a:pPr lvl="2">
              <a:buFont typeface="Wingdings" pitchFamily="2" charset="2"/>
              <a:buChar char="ü"/>
            </a:pPr>
            <a:r>
              <a:rPr lang="en-GB" sz="2800" dirty="0" smtClean="0"/>
              <a:t>Dizziness</a:t>
            </a:r>
          </a:p>
          <a:p>
            <a:pPr lvl="2">
              <a:buFont typeface="Wingdings" pitchFamily="2" charset="2"/>
              <a:buChar char="ü"/>
            </a:pPr>
            <a:r>
              <a:rPr lang="en-GB" sz="2800" dirty="0" smtClean="0"/>
              <a:t>Pounding heart.</a:t>
            </a:r>
          </a:p>
          <a:p>
            <a:pPr lvl="2">
              <a:buFont typeface="Wingdings" pitchFamily="2" charset="2"/>
              <a:buChar char="ü"/>
            </a:pPr>
            <a:r>
              <a:rPr lang="en-GB" sz="2800" dirty="0" smtClean="0"/>
              <a:t>Tightness or pain in the chest</a:t>
            </a:r>
          </a:p>
          <a:p>
            <a:pPr>
              <a:buNone/>
            </a:pPr>
            <a:r>
              <a:rPr lang="en-GB" sz="2800" dirty="0" smtClean="0"/>
              <a:t> </a:t>
            </a:r>
            <a:endParaRPr lang="en-GB"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Phobic disorders </a:t>
            </a:r>
            <a:endParaRPr lang="en-GB" dirty="0"/>
          </a:p>
        </p:txBody>
      </p:sp>
      <p:sp>
        <p:nvSpPr>
          <p:cNvPr id="3" name="Content Placeholder 2"/>
          <p:cNvSpPr>
            <a:spLocks noGrp="1"/>
          </p:cNvSpPr>
          <p:nvPr>
            <p:ph idx="1"/>
          </p:nvPr>
        </p:nvSpPr>
        <p:spPr/>
        <p:txBody>
          <a:bodyPr/>
          <a:lstStyle/>
          <a:p>
            <a:pPr>
              <a:buFont typeface="Wingdings" pitchFamily="2" charset="2"/>
              <a:buChar char="q"/>
            </a:pPr>
            <a:r>
              <a:rPr lang="en-GB" dirty="0" smtClean="0"/>
              <a:t>Phobias are strong and irrational fears of certain objects or situations</a:t>
            </a:r>
          </a:p>
          <a:p>
            <a:pPr>
              <a:buFont typeface="Wingdings" pitchFamily="2" charset="2"/>
              <a:buChar char="q"/>
            </a:pPr>
            <a:r>
              <a:rPr lang="en-GB" dirty="0" smtClean="0"/>
              <a:t>People with phobias realise that their fears are out of proportion to the danger involved.</a:t>
            </a:r>
          </a:p>
          <a:p>
            <a:pPr>
              <a:buFont typeface="Wingdings" pitchFamily="2" charset="2"/>
              <a:buChar char="q"/>
            </a:pPr>
            <a:r>
              <a:rPr lang="en-GB" dirty="0" smtClean="0"/>
              <a:t>Though they know of their fear, they feel helpless to deal with these fears and instead make efforts of avoiding the feared object or situation</a:t>
            </a:r>
            <a:endParaRPr lang="en-GB"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Phobic disorders (cont)</a:t>
            </a:r>
            <a:endParaRPr lang="en-GB" dirty="0"/>
          </a:p>
        </p:txBody>
      </p:sp>
      <p:sp>
        <p:nvSpPr>
          <p:cNvPr id="3" name="Content Placeholder 2"/>
          <p:cNvSpPr>
            <a:spLocks noGrp="1"/>
          </p:cNvSpPr>
          <p:nvPr>
            <p:ph idx="1"/>
          </p:nvPr>
        </p:nvSpPr>
        <p:spPr>
          <a:xfrm>
            <a:off x="0" y="1600200"/>
            <a:ext cx="8686800" cy="4525963"/>
          </a:xfrm>
        </p:spPr>
        <p:txBody>
          <a:bodyPr/>
          <a:lstStyle/>
          <a:p>
            <a:pPr>
              <a:buFont typeface="Wingdings" pitchFamily="2" charset="2"/>
              <a:buChar char="q"/>
            </a:pPr>
            <a:r>
              <a:rPr lang="en-GB" dirty="0" smtClean="0"/>
              <a:t>Phobia can be classified as:</a:t>
            </a:r>
          </a:p>
          <a:p>
            <a:pPr marL="1771650" lvl="3" indent="-514350">
              <a:buFont typeface="+mj-lt"/>
              <a:buAutoNum type="alphaUcPeriod"/>
            </a:pPr>
            <a:r>
              <a:rPr lang="en-GB" sz="3200" dirty="0" smtClean="0"/>
              <a:t>Social </a:t>
            </a:r>
          </a:p>
          <a:p>
            <a:pPr marL="1771650" lvl="3" indent="-514350">
              <a:buFont typeface="+mj-lt"/>
              <a:buAutoNum type="alphaUcPeriod"/>
            </a:pPr>
            <a:r>
              <a:rPr lang="en-GB" sz="3200" dirty="0" smtClean="0"/>
              <a:t>Specific </a:t>
            </a:r>
          </a:p>
          <a:p>
            <a:pPr marL="1771650" lvl="3" indent="-514350">
              <a:buFont typeface="+mj-lt"/>
              <a:buAutoNum type="alphaUcPeriod"/>
            </a:pPr>
            <a:r>
              <a:rPr lang="en-US" altLang="en-US" sz="3200" dirty="0"/>
              <a:t>Agoraphobia</a:t>
            </a:r>
          </a:p>
          <a:p>
            <a:pPr marL="1257300" lvl="3" indent="0">
              <a:buNone/>
            </a:pPr>
            <a:endParaRPr lang="en-GB"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38200"/>
          </a:xfrm>
        </p:spPr>
        <p:txBody>
          <a:bodyPr/>
          <a:lstStyle/>
          <a:p>
            <a:r>
              <a:rPr lang="en-US" dirty="0" smtClean="0"/>
              <a:t>Anxiety disorders  </a:t>
            </a:r>
            <a:endParaRPr lang="en-US" dirty="0"/>
          </a:p>
        </p:txBody>
      </p:sp>
      <p:sp>
        <p:nvSpPr>
          <p:cNvPr id="3" name="Content Placeholder 2"/>
          <p:cNvSpPr>
            <a:spLocks noGrp="1"/>
          </p:cNvSpPr>
          <p:nvPr>
            <p:ph idx="1"/>
          </p:nvPr>
        </p:nvSpPr>
        <p:spPr>
          <a:xfrm>
            <a:off x="0" y="1143000"/>
            <a:ext cx="9144000" cy="5715000"/>
          </a:xfrm>
        </p:spPr>
        <p:txBody>
          <a:bodyPr>
            <a:normAutofit lnSpcReduction="10000"/>
          </a:bodyPr>
          <a:lstStyle/>
          <a:p>
            <a:pPr>
              <a:buFont typeface="Wingdings" pitchFamily="2" charset="2"/>
              <a:buChar char="q"/>
            </a:pPr>
            <a:r>
              <a:rPr lang="en-US" dirty="0" smtClean="0"/>
              <a:t>Anxiety is a state of tension and apprehension with hyperactivity of the autonomic nervous system.</a:t>
            </a:r>
          </a:p>
          <a:p>
            <a:pPr>
              <a:buFont typeface="Wingdings" pitchFamily="2" charset="2"/>
              <a:buChar char="q"/>
            </a:pPr>
            <a:r>
              <a:rPr lang="en-US" dirty="0" smtClean="0"/>
              <a:t>Anxiety disorders have three components:</a:t>
            </a:r>
          </a:p>
          <a:p>
            <a:pPr marL="514350" indent="-514350">
              <a:buFont typeface="+mj-lt"/>
              <a:buAutoNum type="arabicPeriod"/>
            </a:pPr>
            <a:r>
              <a:rPr lang="en-US" dirty="0" smtClean="0"/>
              <a:t>Cognitive component: subjective feeling of apprehension, a sense of impending danger and a feeling of inability to cope.</a:t>
            </a:r>
          </a:p>
          <a:p>
            <a:pPr marL="514350" indent="-514350">
              <a:buFont typeface="+mj-lt"/>
              <a:buAutoNum type="arabicPeriod"/>
            </a:pPr>
            <a:r>
              <a:rPr lang="en-US" dirty="0" smtClean="0"/>
              <a:t>Physiological responses: increased arousal to autonomic nervous system characterized by increased heart rate, increased blood pressure, muscle tension, rapid breathing nausea, dry mouth diarrhea and frequent urination</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533400"/>
          </a:xfrm>
        </p:spPr>
        <p:txBody>
          <a:bodyPr>
            <a:normAutofit fontScale="90000"/>
          </a:bodyPr>
          <a:lstStyle/>
          <a:p>
            <a:r>
              <a:rPr lang="en-US" b="1" dirty="0" smtClean="0"/>
              <a:t>Phobias </a:t>
            </a:r>
            <a:r>
              <a:rPr lang="en-US" b="1" i="1" dirty="0" smtClean="0"/>
              <a:t>(cont.)</a:t>
            </a:r>
            <a:br>
              <a:rPr lang="en-US" b="1" i="1" dirty="0" smtClean="0"/>
            </a:br>
            <a:endParaRPr lang="en-US" dirty="0"/>
          </a:p>
        </p:txBody>
      </p:sp>
      <p:sp>
        <p:nvSpPr>
          <p:cNvPr id="3" name="Content Placeholder 2"/>
          <p:cNvSpPr>
            <a:spLocks noGrp="1"/>
          </p:cNvSpPr>
          <p:nvPr>
            <p:ph idx="1"/>
          </p:nvPr>
        </p:nvSpPr>
        <p:spPr>
          <a:xfrm>
            <a:off x="0" y="457200"/>
            <a:ext cx="9144000" cy="6400800"/>
          </a:xfrm>
        </p:spPr>
        <p:txBody>
          <a:bodyPr>
            <a:normAutofit fontScale="85000" lnSpcReduction="20000"/>
          </a:bodyPr>
          <a:lstStyle/>
          <a:p>
            <a:pPr>
              <a:buNone/>
            </a:pPr>
            <a:r>
              <a:rPr lang="en-US" b="1" dirty="0" smtClean="0"/>
              <a:t>Social </a:t>
            </a:r>
            <a:r>
              <a:rPr lang="en-US" b="1" dirty="0"/>
              <a:t>phobia: </a:t>
            </a:r>
            <a:endParaRPr lang="en-US" b="1" dirty="0" smtClean="0"/>
          </a:p>
          <a:p>
            <a:pPr>
              <a:buFont typeface="Wingdings" pitchFamily="2" charset="2"/>
              <a:buChar char="q"/>
            </a:pPr>
            <a:r>
              <a:rPr lang="en-US" dirty="0" smtClean="0"/>
              <a:t>Excessive </a:t>
            </a:r>
            <a:r>
              <a:rPr lang="en-US" dirty="0"/>
              <a:t>fear of situations in which </a:t>
            </a:r>
            <a:r>
              <a:rPr lang="en-US" dirty="0" smtClean="0"/>
              <a:t>the affected </a:t>
            </a:r>
            <a:r>
              <a:rPr lang="en-US" dirty="0"/>
              <a:t>person might do </a:t>
            </a:r>
            <a:r>
              <a:rPr lang="en-US" dirty="0" smtClean="0"/>
              <a:t>something embarrassing </a:t>
            </a:r>
            <a:r>
              <a:rPr lang="en-US" dirty="0"/>
              <a:t>or be </a:t>
            </a:r>
            <a:r>
              <a:rPr lang="en-US" dirty="0" smtClean="0"/>
              <a:t>evaluated negatively </a:t>
            </a:r>
            <a:r>
              <a:rPr lang="en-US" dirty="0"/>
              <a:t>by </a:t>
            </a:r>
            <a:r>
              <a:rPr lang="en-US" dirty="0" smtClean="0"/>
              <a:t>others</a:t>
            </a:r>
          </a:p>
          <a:p>
            <a:pPr>
              <a:buFont typeface="Wingdings" pitchFamily="2" charset="2"/>
              <a:buChar char="q"/>
            </a:pPr>
            <a:r>
              <a:rPr lang="en-US" dirty="0" smtClean="0"/>
              <a:t>Social phobia results in avoidance of such situations and may lead to social withdrawal and isolation</a:t>
            </a:r>
          </a:p>
          <a:p>
            <a:pPr>
              <a:buFont typeface="Wingdings" pitchFamily="2" charset="2"/>
              <a:buChar char="q"/>
            </a:pPr>
            <a:r>
              <a:rPr lang="en-US" dirty="0" smtClean="0"/>
              <a:t>Common situations feared are:</a:t>
            </a:r>
          </a:p>
          <a:p>
            <a:pPr lvl="1">
              <a:buFont typeface="Wingdings" pitchFamily="2" charset="2"/>
              <a:buChar char="ü"/>
            </a:pPr>
            <a:r>
              <a:rPr lang="en-US" sz="3200" dirty="0" smtClean="0"/>
              <a:t>Speaking in public</a:t>
            </a:r>
          </a:p>
          <a:p>
            <a:pPr lvl="1">
              <a:buFont typeface="Wingdings" pitchFamily="2" charset="2"/>
              <a:buChar char="ü"/>
            </a:pPr>
            <a:r>
              <a:rPr lang="en-US" sz="3200" dirty="0" smtClean="0"/>
              <a:t>Writing in presence of others</a:t>
            </a:r>
          </a:p>
          <a:p>
            <a:pPr lvl="1">
              <a:buFont typeface="Wingdings" pitchFamily="2" charset="2"/>
              <a:buChar char="ü"/>
            </a:pPr>
            <a:r>
              <a:rPr lang="en-US" sz="3200" dirty="0" smtClean="0"/>
              <a:t>Eating or drinking in public</a:t>
            </a:r>
          </a:p>
          <a:p>
            <a:pPr lvl="1">
              <a:buFont typeface="Wingdings" pitchFamily="2" charset="2"/>
              <a:buChar char="ü"/>
            </a:pPr>
            <a:r>
              <a:rPr lang="en-US" sz="3200" dirty="0" smtClean="0"/>
              <a:t>Using public toilets</a:t>
            </a:r>
          </a:p>
          <a:p>
            <a:pPr lvl="1">
              <a:buFont typeface="Wingdings" pitchFamily="2" charset="2"/>
              <a:buChar char="ü"/>
            </a:pPr>
            <a:r>
              <a:rPr lang="en-US" sz="3200" dirty="0" smtClean="0"/>
              <a:t>Meeting strangers or a new date.</a:t>
            </a:r>
          </a:p>
          <a:p>
            <a:pPr lvl="1">
              <a:buFont typeface="Wingdings" pitchFamily="2" charset="2"/>
              <a:buChar char="ü"/>
            </a:pPr>
            <a:r>
              <a:rPr lang="en-US" sz="3200" dirty="0" smtClean="0"/>
              <a:t>Being the centre of attention</a:t>
            </a:r>
          </a:p>
          <a:p>
            <a:pPr lvl="1">
              <a:buFont typeface="Wingdings" pitchFamily="2" charset="2"/>
              <a:buChar char="ü"/>
            </a:pPr>
            <a:r>
              <a:rPr lang="en-US" sz="3200" dirty="0" smtClean="0"/>
              <a:t>Talking to the authority figures</a:t>
            </a:r>
          </a:p>
          <a:p>
            <a:pPr lvl="1">
              <a:buFont typeface="Wingdings" pitchFamily="2" charset="2"/>
              <a:buChar char="ü"/>
            </a:pPr>
            <a:r>
              <a:rPr lang="en-US" sz="3200" dirty="0" smtClean="0"/>
              <a:t>Attending social events</a:t>
            </a:r>
          </a:p>
          <a:p>
            <a:pPr lvl="1">
              <a:buFont typeface="Wingdings" pitchFamily="2" charset="2"/>
              <a:buChar char="ü"/>
            </a:pPr>
            <a:r>
              <a:rPr lang="en-US" sz="3200" dirty="0" smtClean="0"/>
              <a:t>Participating in small group work</a:t>
            </a:r>
          </a:p>
          <a:p>
            <a:pPr lvl="1">
              <a:buFont typeface="Wingdings" pitchFamily="2" charset="2"/>
              <a:buChar char="ü"/>
            </a:pP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8989FF"/>
                </a:solidFill>
                <a:latin typeface="Comic Sans MS" pitchFamily="66" charset="0"/>
              </a:rPr>
              <a:t>PETER M</a:t>
            </a:r>
          </a:p>
        </p:txBody>
      </p:sp>
      <p:sp>
        <p:nvSpPr>
          <p:cNvPr id="6" name="Slide Number Placeholder 5"/>
          <p:cNvSpPr>
            <a:spLocks noGrp="1"/>
          </p:cNvSpPr>
          <p:nvPr>
            <p:ph type="sldNum" sz="quarter" idx="12"/>
          </p:nvPr>
        </p:nvSpPr>
        <p:spPr/>
        <p:txBody>
          <a:bodyPr/>
          <a:lstStyle/>
          <a:p>
            <a:pPr>
              <a:defRPr/>
            </a:pPr>
            <a:fld id="{9D0E2F8E-100E-413A-BFB5-2DEBA088ABDB}" type="slidenum">
              <a:rPr lang="en-US"/>
              <a:pPr>
                <a:defRPr/>
              </a:pPr>
              <a:t>21</a:t>
            </a:fld>
            <a:endParaRPr lang="en-US"/>
          </a:p>
        </p:txBody>
      </p:sp>
      <p:sp>
        <p:nvSpPr>
          <p:cNvPr id="299012" name="Rectangle 2"/>
          <p:cNvSpPr>
            <a:spLocks noGrp="1" noChangeArrowheads="1"/>
          </p:cNvSpPr>
          <p:nvPr>
            <p:ph type="title" idx="4294967295"/>
          </p:nvPr>
        </p:nvSpPr>
        <p:spPr/>
        <p:txBody>
          <a:bodyPr bIns="91440" anchor="b"/>
          <a:lstStyle/>
          <a:p>
            <a:pPr eaLnBrk="1" hangingPunct="1"/>
            <a:r>
              <a:rPr lang="en-US" altLang="en-US" sz="4800" b="1" smtClean="0">
                <a:solidFill>
                  <a:srgbClr val="FF0000"/>
                </a:solidFill>
              </a:rPr>
              <a:t>AGORAPHOBIA</a:t>
            </a:r>
          </a:p>
        </p:txBody>
      </p:sp>
      <p:sp>
        <p:nvSpPr>
          <p:cNvPr id="688130" name="Rectangle 3"/>
          <p:cNvSpPr>
            <a:spLocks noGrp="1" noChangeArrowheads="1"/>
          </p:cNvSpPr>
          <p:nvPr>
            <p:ph sz="quarter" idx="4294967295"/>
          </p:nvPr>
        </p:nvSpPr>
        <p:spPr/>
        <p:txBody>
          <a:bodyPr/>
          <a:lstStyle/>
          <a:p>
            <a:pPr algn="just" eaLnBrk="1" hangingPunct="1"/>
            <a:r>
              <a:rPr lang="en-US" altLang="en-US" sz="2800" smtClean="0"/>
              <a:t>Is anxiety about or </a:t>
            </a:r>
            <a:r>
              <a:rPr lang="en-US" altLang="en-US" sz="2800" smtClean="0">
                <a:solidFill>
                  <a:srgbClr val="FF0000"/>
                </a:solidFill>
              </a:rPr>
              <a:t>avoidance of places</a:t>
            </a:r>
            <a:r>
              <a:rPr lang="en-US" altLang="en-US" sz="2800" smtClean="0"/>
              <a:t> or </a:t>
            </a:r>
            <a:r>
              <a:rPr lang="en-US" altLang="en-US" sz="2800" smtClean="0">
                <a:solidFill>
                  <a:srgbClr val="FF0000"/>
                </a:solidFill>
              </a:rPr>
              <a:t>situations</a:t>
            </a:r>
            <a:r>
              <a:rPr lang="en-US" altLang="en-US" sz="2800" smtClean="0"/>
              <a:t> from which </a:t>
            </a:r>
            <a:r>
              <a:rPr lang="en-US" altLang="en-US" sz="2800" smtClean="0">
                <a:solidFill>
                  <a:srgbClr val="FF0000"/>
                </a:solidFill>
              </a:rPr>
              <a:t>escape might be difficult</a:t>
            </a:r>
            <a:r>
              <a:rPr lang="en-US" altLang="en-US" sz="2800" smtClean="0"/>
              <a:t> or </a:t>
            </a:r>
            <a:r>
              <a:rPr lang="en-US" altLang="en-US" sz="2800" smtClean="0">
                <a:solidFill>
                  <a:srgbClr val="FF0000"/>
                </a:solidFill>
              </a:rPr>
              <a:t>help might be unavoidable</a:t>
            </a:r>
          </a:p>
          <a:p>
            <a:pPr algn="just" eaLnBrk="1" hangingPunct="1">
              <a:buFontTx/>
              <a:buNone/>
            </a:pPr>
            <a:endParaRPr lang="en-US" altLang="en-US" sz="2800" smtClean="0">
              <a:solidFill>
                <a:srgbClr val="FF0000"/>
              </a:solidFill>
            </a:endParaRPr>
          </a:p>
          <a:p>
            <a:pPr algn="just" eaLnBrk="1" hangingPunct="1"/>
            <a:r>
              <a:rPr lang="en-US" altLang="en-US" sz="2800" smtClean="0"/>
              <a:t>Fear of being </a:t>
            </a:r>
            <a:r>
              <a:rPr lang="en-US" altLang="en-US" sz="2800" smtClean="0">
                <a:solidFill>
                  <a:srgbClr val="FF0000"/>
                </a:solidFill>
              </a:rPr>
              <a:t>alone in public places</a:t>
            </a:r>
          </a:p>
        </p:txBody>
      </p:sp>
    </p:spTree>
    <p:extLst>
      <p:ext uri="{BB962C8B-B14F-4D97-AF65-F5344CB8AC3E}">
        <p14:creationId xmlns:p14="http://schemas.microsoft.com/office/powerpoint/2010/main" xmlns="" val="42606778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8130">
                                            <p:txEl>
                                              <p:pRg st="0" end="0"/>
                                            </p:txEl>
                                          </p:spTgt>
                                        </p:tgtEl>
                                        <p:attrNameLst>
                                          <p:attrName>style.visibility</p:attrName>
                                        </p:attrNameLst>
                                      </p:cBhvr>
                                      <p:to>
                                        <p:strVal val="visible"/>
                                      </p:to>
                                    </p:set>
                                    <p:anim calcmode="lin" valueType="num">
                                      <p:cBhvr additive="base">
                                        <p:cTn id="7" dur="500" fill="hold"/>
                                        <p:tgtEl>
                                          <p:spTgt spid="68813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813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88130">
                                            <p:txEl>
                                              <p:pRg st="2" end="2"/>
                                            </p:txEl>
                                          </p:spTgt>
                                        </p:tgtEl>
                                        <p:attrNameLst>
                                          <p:attrName>style.visibility</p:attrName>
                                        </p:attrNameLst>
                                      </p:cBhvr>
                                      <p:to>
                                        <p:strVal val="visible"/>
                                      </p:to>
                                    </p:set>
                                    <p:anim calcmode="lin" valueType="num">
                                      <p:cBhvr additive="base">
                                        <p:cTn id="13" dur="500" fill="hold"/>
                                        <p:tgtEl>
                                          <p:spTgt spid="68813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8130">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8989FF"/>
                </a:solidFill>
                <a:latin typeface="Comic Sans MS" pitchFamily="66" charset="0"/>
              </a:rPr>
              <a:t>PETER M</a:t>
            </a:r>
          </a:p>
        </p:txBody>
      </p:sp>
      <p:sp>
        <p:nvSpPr>
          <p:cNvPr id="6" name="Slide Number Placeholder 5"/>
          <p:cNvSpPr>
            <a:spLocks noGrp="1"/>
          </p:cNvSpPr>
          <p:nvPr>
            <p:ph type="sldNum" sz="quarter" idx="12"/>
          </p:nvPr>
        </p:nvSpPr>
        <p:spPr/>
        <p:txBody>
          <a:bodyPr/>
          <a:lstStyle/>
          <a:p>
            <a:pPr>
              <a:defRPr/>
            </a:pPr>
            <a:fld id="{C210693B-0634-4FB8-A5D7-674A52A792C0}" type="slidenum">
              <a:rPr lang="en-US"/>
              <a:pPr>
                <a:defRPr/>
              </a:pPr>
              <a:t>22</a:t>
            </a:fld>
            <a:endParaRPr lang="en-US"/>
          </a:p>
        </p:txBody>
      </p:sp>
      <p:sp>
        <p:nvSpPr>
          <p:cNvPr id="300036" name="Rectangle 2"/>
          <p:cNvSpPr>
            <a:spLocks noGrp="1" noChangeArrowheads="1"/>
          </p:cNvSpPr>
          <p:nvPr>
            <p:ph type="title" idx="4294967295"/>
          </p:nvPr>
        </p:nvSpPr>
        <p:spPr/>
        <p:txBody>
          <a:bodyPr bIns="91440" anchor="b"/>
          <a:lstStyle/>
          <a:p>
            <a:pPr eaLnBrk="1" hangingPunct="1"/>
            <a:r>
              <a:rPr lang="en-US" altLang="en-US" sz="4000" b="1" smtClean="0">
                <a:solidFill>
                  <a:srgbClr val="FF0000"/>
                </a:solidFill>
              </a:rPr>
              <a:t>SYMPTOMS OF AGORAPHOBIA</a:t>
            </a:r>
          </a:p>
        </p:txBody>
      </p:sp>
      <p:sp>
        <p:nvSpPr>
          <p:cNvPr id="689154" name="Rectangle 3"/>
          <p:cNvSpPr>
            <a:spLocks noGrp="1" noChangeArrowheads="1"/>
          </p:cNvSpPr>
          <p:nvPr>
            <p:ph sz="quarter" idx="4294967295"/>
          </p:nvPr>
        </p:nvSpPr>
        <p:spPr/>
        <p:txBody>
          <a:bodyPr/>
          <a:lstStyle/>
          <a:p>
            <a:pPr algn="just" eaLnBrk="1" hangingPunct="1"/>
            <a:r>
              <a:rPr lang="en-US" altLang="en-US" sz="2800" smtClean="0"/>
              <a:t>Avoids being outside alone or at home alone</a:t>
            </a:r>
          </a:p>
          <a:p>
            <a:pPr algn="just" eaLnBrk="1" hangingPunct="1"/>
            <a:r>
              <a:rPr lang="en-US" altLang="en-US" sz="2800" smtClean="0"/>
              <a:t>Avoids traveling in vehicles</a:t>
            </a:r>
          </a:p>
          <a:p>
            <a:pPr algn="just" eaLnBrk="1" hangingPunct="1"/>
            <a:r>
              <a:rPr lang="en-US" altLang="en-US" sz="2800" smtClean="0"/>
              <a:t>Impaired ability to work</a:t>
            </a:r>
          </a:p>
          <a:p>
            <a:pPr algn="just" eaLnBrk="1" hangingPunct="1"/>
            <a:r>
              <a:rPr lang="en-US" altLang="en-US" sz="2800" smtClean="0"/>
              <a:t>Difficulty meeting daily responsibilities (e.g., grocery shopping, going to appointments)</a:t>
            </a:r>
          </a:p>
        </p:txBody>
      </p:sp>
    </p:spTree>
    <p:extLst>
      <p:ext uri="{BB962C8B-B14F-4D97-AF65-F5344CB8AC3E}">
        <p14:creationId xmlns:p14="http://schemas.microsoft.com/office/powerpoint/2010/main" xmlns="" val="25415640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89154">
                                            <p:txEl>
                                              <p:pRg st="0" end="0"/>
                                            </p:txEl>
                                          </p:spTgt>
                                        </p:tgtEl>
                                        <p:attrNameLst>
                                          <p:attrName>style.visibility</p:attrName>
                                        </p:attrNameLst>
                                      </p:cBhvr>
                                      <p:to>
                                        <p:strVal val="visible"/>
                                      </p:to>
                                    </p:set>
                                    <p:anim calcmode="lin" valueType="num">
                                      <p:cBhvr additive="base">
                                        <p:cTn id="7" dur="500" fill="hold"/>
                                        <p:tgtEl>
                                          <p:spTgt spid="68915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915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89154">
                                            <p:txEl>
                                              <p:pRg st="1" end="1"/>
                                            </p:txEl>
                                          </p:spTgt>
                                        </p:tgtEl>
                                        <p:attrNameLst>
                                          <p:attrName>style.visibility</p:attrName>
                                        </p:attrNameLst>
                                      </p:cBhvr>
                                      <p:to>
                                        <p:strVal val="visible"/>
                                      </p:to>
                                    </p:set>
                                    <p:anim calcmode="lin" valueType="num">
                                      <p:cBhvr additive="base">
                                        <p:cTn id="13" dur="500" fill="hold"/>
                                        <p:tgtEl>
                                          <p:spTgt spid="68915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8915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689154">
                                            <p:txEl>
                                              <p:pRg st="2" end="2"/>
                                            </p:txEl>
                                          </p:spTgt>
                                        </p:tgtEl>
                                        <p:attrNameLst>
                                          <p:attrName>style.visibility</p:attrName>
                                        </p:attrNameLst>
                                      </p:cBhvr>
                                      <p:to>
                                        <p:strVal val="visible"/>
                                      </p:to>
                                    </p:set>
                                    <p:anim calcmode="lin" valueType="num">
                                      <p:cBhvr additive="base">
                                        <p:cTn id="19" dur="500" fill="hold"/>
                                        <p:tgtEl>
                                          <p:spTgt spid="68915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8915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689154">
                                            <p:txEl>
                                              <p:pRg st="3" end="3"/>
                                            </p:txEl>
                                          </p:spTgt>
                                        </p:tgtEl>
                                        <p:attrNameLst>
                                          <p:attrName>style.visibility</p:attrName>
                                        </p:attrNameLst>
                                      </p:cBhvr>
                                      <p:to>
                                        <p:strVal val="visible"/>
                                      </p:to>
                                    </p:set>
                                    <p:anim calcmode="lin" valueType="num">
                                      <p:cBhvr additive="base">
                                        <p:cTn id="25" dur="500" fill="hold"/>
                                        <p:tgtEl>
                                          <p:spTgt spid="68915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8915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8989FF"/>
                </a:solidFill>
                <a:latin typeface="Comic Sans MS" pitchFamily="66" charset="0"/>
              </a:rPr>
              <a:t>PETER M</a:t>
            </a:r>
          </a:p>
        </p:txBody>
      </p:sp>
      <p:sp>
        <p:nvSpPr>
          <p:cNvPr id="6" name="Slide Number Placeholder 5"/>
          <p:cNvSpPr>
            <a:spLocks noGrp="1"/>
          </p:cNvSpPr>
          <p:nvPr>
            <p:ph type="sldNum" sz="quarter" idx="12"/>
          </p:nvPr>
        </p:nvSpPr>
        <p:spPr/>
        <p:txBody>
          <a:bodyPr/>
          <a:lstStyle/>
          <a:p>
            <a:pPr>
              <a:defRPr/>
            </a:pPr>
            <a:fld id="{1A4C7EB8-E2A9-475F-A6EE-D7C912FA4689}" type="slidenum">
              <a:rPr lang="en-US"/>
              <a:pPr>
                <a:defRPr/>
              </a:pPr>
              <a:t>23</a:t>
            </a:fld>
            <a:endParaRPr lang="en-US"/>
          </a:p>
        </p:txBody>
      </p:sp>
      <p:sp>
        <p:nvSpPr>
          <p:cNvPr id="301060" name="Rectangle 2"/>
          <p:cNvSpPr>
            <a:spLocks noGrp="1" noChangeArrowheads="1"/>
          </p:cNvSpPr>
          <p:nvPr>
            <p:ph type="title" idx="4294967295"/>
          </p:nvPr>
        </p:nvSpPr>
        <p:spPr/>
        <p:txBody>
          <a:bodyPr bIns="91440" anchor="b"/>
          <a:lstStyle/>
          <a:p>
            <a:pPr eaLnBrk="1" hangingPunct="1"/>
            <a:r>
              <a:rPr lang="en-US" altLang="en-US" sz="4000" b="1" smtClean="0">
                <a:solidFill>
                  <a:srgbClr val="FF0000"/>
                </a:solidFill>
              </a:rPr>
              <a:t>MANAGEMENT OF AGORAPHOBIA</a:t>
            </a:r>
          </a:p>
        </p:txBody>
      </p:sp>
      <p:sp>
        <p:nvSpPr>
          <p:cNvPr id="731139" name="Rectangle 3"/>
          <p:cNvSpPr>
            <a:spLocks noGrp="1" noChangeArrowheads="1"/>
          </p:cNvSpPr>
          <p:nvPr>
            <p:ph sz="quarter" idx="4294967295"/>
          </p:nvPr>
        </p:nvSpPr>
        <p:spPr/>
        <p:txBody>
          <a:bodyPr rtlCol="0">
            <a:normAutofit lnSpcReduction="10000"/>
          </a:bodyPr>
          <a:lstStyle/>
          <a:p>
            <a:pPr algn="just" eaLnBrk="1" fontAlgn="auto" hangingPunct="1">
              <a:spcAft>
                <a:spcPts val="0"/>
              </a:spcAft>
              <a:buFont typeface="Arial" pitchFamily="34" charset="0"/>
              <a:buChar char="•"/>
              <a:defRPr/>
            </a:pPr>
            <a:r>
              <a:rPr lang="en-US" sz="2800"/>
              <a:t>Anti-anxiety medications</a:t>
            </a:r>
          </a:p>
          <a:p>
            <a:pPr algn="just" eaLnBrk="1" fontAlgn="auto" hangingPunct="1">
              <a:spcAft>
                <a:spcPts val="0"/>
              </a:spcAft>
              <a:buFontTx/>
              <a:buNone/>
              <a:defRPr/>
            </a:pPr>
            <a:endParaRPr lang="en-US" sz="2800"/>
          </a:p>
          <a:p>
            <a:pPr algn="just" eaLnBrk="1" fontAlgn="auto" hangingPunct="1">
              <a:spcAft>
                <a:spcPts val="0"/>
              </a:spcAft>
              <a:buFont typeface="Arial" pitchFamily="34" charset="0"/>
              <a:buChar char="•"/>
              <a:defRPr/>
            </a:pPr>
            <a:r>
              <a:rPr lang="en-US" sz="2800"/>
              <a:t>Social skills training</a:t>
            </a:r>
          </a:p>
          <a:p>
            <a:pPr lvl="1" algn="just" eaLnBrk="1" fontAlgn="auto" hangingPunct="1">
              <a:spcAft>
                <a:spcPts val="0"/>
              </a:spcAft>
              <a:buFont typeface="Arial" pitchFamily="34" charset="0"/>
              <a:buChar char="–"/>
              <a:defRPr/>
            </a:pPr>
            <a:r>
              <a:rPr lang="en-US"/>
              <a:t>Teach them how to:</a:t>
            </a:r>
          </a:p>
          <a:p>
            <a:pPr lvl="2" algn="just" eaLnBrk="1" fontAlgn="auto" hangingPunct="1">
              <a:spcAft>
                <a:spcPts val="0"/>
              </a:spcAft>
              <a:buFont typeface="Arial" pitchFamily="34" charset="0"/>
              <a:buChar char="•"/>
              <a:defRPr/>
            </a:pPr>
            <a:r>
              <a:rPr lang="en-US"/>
              <a:t>Ask questions</a:t>
            </a:r>
          </a:p>
          <a:p>
            <a:pPr lvl="2" algn="just" eaLnBrk="1" fontAlgn="auto" hangingPunct="1">
              <a:spcAft>
                <a:spcPts val="0"/>
              </a:spcAft>
              <a:buFont typeface="Arial" pitchFamily="34" charset="0"/>
              <a:buChar char="•"/>
              <a:defRPr/>
            </a:pPr>
            <a:r>
              <a:rPr lang="en-US"/>
              <a:t>Give compliments</a:t>
            </a:r>
          </a:p>
          <a:p>
            <a:pPr lvl="2" algn="just" eaLnBrk="1" fontAlgn="auto" hangingPunct="1">
              <a:spcAft>
                <a:spcPts val="0"/>
              </a:spcAft>
              <a:buFont typeface="Arial" pitchFamily="34" charset="0"/>
              <a:buChar char="•"/>
              <a:defRPr/>
            </a:pPr>
            <a:r>
              <a:rPr lang="en-US"/>
              <a:t>Maintain eye contact</a:t>
            </a:r>
          </a:p>
          <a:p>
            <a:pPr lvl="2" algn="just" eaLnBrk="1" fontAlgn="auto" hangingPunct="1">
              <a:spcAft>
                <a:spcPts val="0"/>
              </a:spcAft>
              <a:buFont typeface="Arial" pitchFamily="34" charset="0"/>
              <a:buChar char="•"/>
              <a:defRPr/>
            </a:pPr>
            <a:r>
              <a:rPr lang="en-US"/>
              <a:t>Speak in a clear tone of voice</a:t>
            </a:r>
          </a:p>
          <a:p>
            <a:pPr lvl="2" algn="just" eaLnBrk="1" fontAlgn="auto" hangingPunct="1">
              <a:spcAft>
                <a:spcPts val="0"/>
              </a:spcAft>
              <a:buFont typeface="Arial" pitchFamily="34" charset="0"/>
              <a:buChar char="•"/>
              <a:defRPr/>
            </a:pPr>
            <a:r>
              <a:rPr lang="en-US"/>
              <a:t>Avoid criticism</a:t>
            </a:r>
          </a:p>
          <a:p>
            <a:pPr lvl="2" algn="just" eaLnBrk="1" fontAlgn="auto" hangingPunct="1">
              <a:spcAft>
                <a:spcPts val="0"/>
              </a:spcAft>
              <a:buFont typeface="Arial" pitchFamily="34" charset="0"/>
              <a:buChar char="•"/>
              <a:defRPr/>
            </a:pPr>
            <a:r>
              <a:rPr lang="en-US"/>
              <a:t>Avoid fidgeting</a:t>
            </a:r>
          </a:p>
        </p:txBody>
      </p:sp>
    </p:spTree>
    <p:extLst>
      <p:ext uri="{BB962C8B-B14F-4D97-AF65-F5344CB8AC3E}">
        <p14:creationId xmlns:p14="http://schemas.microsoft.com/office/powerpoint/2010/main" xmlns="" val="19623117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31139">
                                            <p:txEl>
                                              <p:pRg st="0" end="0"/>
                                            </p:txEl>
                                          </p:spTgt>
                                        </p:tgtEl>
                                        <p:attrNameLst>
                                          <p:attrName>style.visibility</p:attrName>
                                        </p:attrNameLst>
                                      </p:cBhvr>
                                      <p:to>
                                        <p:strVal val="visible"/>
                                      </p:to>
                                    </p:set>
                                    <p:anim calcmode="lin" valueType="num">
                                      <p:cBhvr additive="base">
                                        <p:cTn id="7" dur="500" fill="hold"/>
                                        <p:tgtEl>
                                          <p:spTgt spid="7311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311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31139">
                                            <p:txEl>
                                              <p:pRg st="2" end="2"/>
                                            </p:txEl>
                                          </p:spTgt>
                                        </p:tgtEl>
                                        <p:attrNameLst>
                                          <p:attrName>style.visibility</p:attrName>
                                        </p:attrNameLst>
                                      </p:cBhvr>
                                      <p:to>
                                        <p:strVal val="visible"/>
                                      </p:to>
                                    </p:set>
                                    <p:anim calcmode="lin" valueType="num">
                                      <p:cBhvr additive="base">
                                        <p:cTn id="13" dur="500" fill="hold"/>
                                        <p:tgtEl>
                                          <p:spTgt spid="7311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311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31139">
                                            <p:txEl>
                                              <p:pRg st="3" end="3"/>
                                            </p:txEl>
                                          </p:spTgt>
                                        </p:tgtEl>
                                        <p:attrNameLst>
                                          <p:attrName>style.visibility</p:attrName>
                                        </p:attrNameLst>
                                      </p:cBhvr>
                                      <p:to>
                                        <p:strVal val="visible"/>
                                      </p:to>
                                    </p:set>
                                    <p:anim calcmode="lin" valueType="num">
                                      <p:cBhvr additive="base">
                                        <p:cTn id="19" dur="500" fill="hold"/>
                                        <p:tgtEl>
                                          <p:spTgt spid="7311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11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731139">
                                            <p:txEl>
                                              <p:pRg st="4" end="4"/>
                                            </p:txEl>
                                          </p:spTgt>
                                        </p:tgtEl>
                                        <p:attrNameLst>
                                          <p:attrName>style.visibility</p:attrName>
                                        </p:attrNameLst>
                                      </p:cBhvr>
                                      <p:to>
                                        <p:strVal val="visible"/>
                                      </p:to>
                                    </p:set>
                                    <p:anim calcmode="lin" valueType="num">
                                      <p:cBhvr additive="base">
                                        <p:cTn id="25" dur="500" fill="hold"/>
                                        <p:tgtEl>
                                          <p:spTgt spid="73113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3113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731139">
                                            <p:txEl>
                                              <p:pRg st="5" end="5"/>
                                            </p:txEl>
                                          </p:spTgt>
                                        </p:tgtEl>
                                        <p:attrNameLst>
                                          <p:attrName>style.visibility</p:attrName>
                                        </p:attrNameLst>
                                      </p:cBhvr>
                                      <p:to>
                                        <p:strVal val="visible"/>
                                      </p:to>
                                    </p:set>
                                    <p:anim calcmode="lin" valueType="num">
                                      <p:cBhvr additive="base">
                                        <p:cTn id="31" dur="500" fill="hold"/>
                                        <p:tgtEl>
                                          <p:spTgt spid="73113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3113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731139">
                                            <p:txEl>
                                              <p:pRg st="6" end="6"/>
                                            </p:txEl>
                                          </p:spTgt>
                                        </p:tgtEl>
                                        <p:attrNameLst>
                                          <p:attrName>style.visibility</p:attrName>
                                        </p:attrNameLst>
                                      </p:cBhvr>
                                      <p:to>
                                        <p:strVal val="visible"/>
                                      </p:to>
                                    </p:set>
                                    <p:anim calcmode="lin" valueType="num">
                                      <p:cBhvr additive="base">
                                        <p:cTn id="37" dur="500" fill="hold"/>
                                        <p:tgtEl>
                                          <p:spTgt spid="73113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3113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731139">
                                            <p:txEl>
                                              <p:pRg st="7" end="7"/>
                                            </p:txEl>
                                          </p:spTgt>
                                        </p:tgtEl>
                                        <p:attrNameLst>
                                          <p:attrName>style.visibility</p:attrName>
                                        </p:attrNameLst>
                                      </p:cBhvr>
                                      <p:to>
                                        <p:strVal val="visible"/>
                                      </p:to>
                                    </p:set>
                                    <p:anim calcmode="lin" valueType="num">
                                      <p:cBhvr additive="base">
                                        <p:cTn id="43" dur="500" fill="hold"/>
                                        <p:tgtEl>
                                          <p:spTgt spid="73113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3113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731139">
                                            <p:txEl>
                                              <p:pRg st="8" end="8"/>
                                            </p:txEl>
                                          </p:spTgt>
                                        </p:tgtEl>
                                        <p:attrNameLst>
                                          <p:attrName>style.visibility</p:attrName>
                                        </p:attrNameLst>
                                      </p:cBhvr>
                                      <p:to>
                                        <p:strVal val="visible"/>
                                      </p:to>
                                    </p:set>
                                    <p:anim calcmode="lin" valueType="num">
                                      <p:cBhvr additive="base">
                                        <p:cTn id="49" dur="500" fill="hold"/>
                                        <p:tgtEl>
                                          <p:spTgt spid="731139">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3113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nodeType="clickEffect">
                                  <p:stCondLst>
                                    <p:cond delay="0"/>
                                  </p:stCondLst>
                                  <p:childTnLst>
                                    <p:set>
                                      <p:cBhvr>
                                        <p:cTn id="54" dur="1" fill="hold">
                                          <p:stCondLst>
                                            <p:cond delay="0"/>
                                          </p:stCondLst>
                                        </p:cTn>
                                        <p:tgtEl>
                                          <p:spTgt spid="731139">
                                            <p:txEl>
                                              <p:pRg st="9" end="9"/>
                                            </p:txEl>
                                          </p:spTgt>
                                        </p:tgtEl>
                                        <p:attrNameLst>
                                          <p:attrName>style.visibility</p:attrName>
                                        </p:attrNameLst>
                                      </p:cBhvr>
                                      <p:to>
                                        <p:strVal val="visible"/>
                                      </p:to>
                                    </p:set>
                                    <p:anim calcmode="lin" valueType="num">
                                      <p:cBhvr additive="base">
                                        <p:cTn id="55" dur="500" fill="hold"/>
                                        <p:tgtEl>
                                          <p:spTgt spid="731139">
                                            <p:txEl>
                                              <p:pRg st="9" end="9"/>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3113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smtClean="0"/>
              <a:t>Phobias </a:t>
            </a:r>
            <a:r>
              <a:rPr lang="en-US" b="1" i="1" dirty="0" smtClean="0"/>
              <a:t>(cont.)</a:t>
            </a:r>
            <a:br>
              <a:rPr lang="en-US" b="1" i="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buNone/>
            </a:pPr>
            <a:r>
              <a:rPr lang="en-US" b="1" dirty="0" smtClean="0"/>
              <a:t>Specific phobia</a:t>
            </a:r>
            <a:endParaRPr lang="en-US" b="1" dirty="0"/>
          </a:p>
          <a:p>
            <a:r>
              <a:rPr lang="en-US" dirty="0" smtClean="0"/>
              <a:t>Marked</a:t>
            </a:r>
            <a:r>
              <a:rPr lang="en-US" dirty="0"/>
              <a:t>, persistent, </a:t>
            </a:r>
            <a:r>
              <a:rPr lang="en-US" dirty="0" smtClean="0"/>
              <a:t>and excessive </a:t>
            </a:r>
            <a:r>
              <a:rPr lang="en-US" dirty="0"/>
              <a:t>or </a:t>
            </a:r>
            <a:r>
              <a:rPr lang="en-US" dirty="0" smtClean="0"/>
              <a:t>unreasonable fear </a:t>
            </a:r>
            <a:r>
              <a:rPr lang="en-US" dirty="0"/>
              <a:t>when in the </a:t>
            </a:r>
            <a:r>
              <a:rPr lang="en-US" dirty="0" smtClean="0"/>
              <a:t>presence of</a:t>
            </a:r>
            <a:r>
              <a:rPr lang="en-US" dirty="0"/>
              <a:t>, or when </a:t>
            </a:r>
            <a:r>
              <a:rPr lang="en-US" dirty="0" smtClean="0"/>
              <a:t>anticipating an </a:t>
            </a:r>
            <a:r>
              <a:rPr lang="en-US" dirty="0"/>
              <a:t>encounter with, a </a:t>
            </a:r>
            <a:r>
              <a:rPr lang="en-US" dirty="0" smtClean="0"/>
              <a:t>specific object </a:t>
            </a:r>
            <a:r>
              <a:rPr lang="en-US" dirty="0"/>
              <a:t>or </a:t>
            </a:r>
            <a:r>
              <a:rPr lang="en-US" dirty="0" smtClean="0"/>
              <a:t>situation.</a:t>
            </a:r>
          </a:p>
          <a:p>
            <a:r>
              <a:rPr lang="en-US" dirty="0" smtClean="0"/>
              <a:t>Its </a:t>
            </a:r>
            <a:r>
              <a:rPr lang="en-US" dirty="0" err="1" smtClean="0"/>
              <a:t>characterised</a:t>
            </a:r>
            <a:r>
              <a:rPr lang="en-US" dirty="0" smtClean="0"/>
              <a:t> by an irrational fear of a specific object or situation.</a:t>
            </a:r>
          </a:p>
          <a:p>
            <a:r>
              <a:rPr lang="en-US" dirty="0" smtClean="0"/>
              <a:t>Anticipatory anxiety leads to persistent avoidant </a:t>
            </a:r>
            <a:r>
              <a:rPr lang="en-US" dirty="0" err="1" smtClean="0"/>
              <a:t>behaviour</a:t>
            </a:r>
            <a:r>
              <a:rPr lang="en-US" dirty="0" smtClean="0"/>
              <a:t> ,while confrontation with the avoided object or situation leads to panic attacks.</a:t>
            </a:r>
          </a:p>
          <a:p>
            <a:r>
              <a:rPr lang="en-US" dirty="0" smtClean="0"/>
              <a:t>Gradually , the phobia usually spreads to other objects and situations .</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Phobias </a:t>
            </a:r>
            <a:r>
              <a:rPr lang="en-US" b="1" i="1" dirty="0" smtClean="0"/>
              <a:t>(cont.)</a:t>
            </a:r>
            <a:br>
              <a:rPr lang="en-US" b="1" i="1" dirty="0" smtClean="0"/>
            </a:br>
            <a:endParaRPr lang="en-US" dirty="0"/>
          </a:p>
        </p:txBody>
      </p:sp>
      <p:sp>
        <p:nvSpPr>
          <p:cNvPr id="3" name="Content Placeholder 2"/>
          <p:cNvSpPr>
            <a:spLocks noGrp="1"/>
          </p:cNvSpPr>
          <p:nvPr>
            <p:ph idx="1"/>
          </p:nvPr>
        </p:nvSpPr>
        <p:spPr>
          <a:xfrm>
            <a:off x="457200" y="1143000"/>
            <a:ext cx="8229600" cy="4983163"/>
          </a:xfrm>
        </p:spPr>
        <p:txBody>
          <a:bodyPr>
            <a:normAutofit fontScale="92500" lnSpcReduction="20000"/>
          </a:bodyPr>
          <a:lstStyle/>
          <a:p>
            <a:pPr>
              <a:buNone/>
            </a:pPr>
            <a:r>
              <a:rPr lang="en-US" b="1" dirty="0" smtClean="0"/>
              <a:t>Specific phobia</a:t>
            </a:r>
            <a:endParaRPr lang="en-US" b="1" dirty="0"/>
          </a:p>
          <a:p>
            <a:r>
              <a:rPr lang="en-US" dirty="0" smtClean="0"/>
              <a:t>Animal type-zoophobia</a:t>
            </a:r>
            <a:endParaRPr lang="en-US" dirty="0"/>
          </a:p>
          <a:p>
            <a:r>
              <a:rPr lang="en-US" dirty="0" smtClean="0"/>
              <a:t>Natural </a:t>
            </a:r>
            <a:r>
              <a:rPr lang="en-US" dirty="0"/>
              <a:t>environment type</a:t>
            </a:r>
          </a:p>
          <a:p>
            <a:r>
              <a:rPr lang="en-US" dirty="0" smtClean="0"/>
              <a:t>Blood-injection-injury </a:t>
            </a:r>
            <a:r>
              <a:rPr lang="en-US" dirty="0"/>
              <a:t>type</a:t>
            </a:r>
          </a:p>
          <a:p>
            <a:r>
              <a:rPr lang="en-US" dirty="0" smtClean="0"/>
              <a:t>Situational </a:t>
            </a:r>
            <a:r>
              <a:rPr lang="en-US" dirty="0"/>
              <a:t>type</a:t>
            </a:r>
          </a:p>
          <a:p>
            <a:r>
              <a:rPr lang="en-US" dirty="0" smtClean="0"/>
              <a:t>Other type e.g. fear of vomiting, choking, contracting an illness ,loud sound etc.</a:t>
            </a:r>
          </a:p>
          <a:p>
            <a:r>
              <a:rPr lang="en-US" dirty="0" smtClean="0"/>
              <a:t>Acrophobia –fear of high places</a:t>
            </a:r>
          </a:p>
          <a:p>
            <a:r>
              <a:rPr lang="en-US" dirty="0" smtClean="0"/>
              <a:t>Xenophobia =fear of strangers </a:t>
            </a:r>
          </a:p>
          <a:p>
            <a:r>
              <a:rPr lang="en-US" dirty="0" err="1" smtClean="0"/>
              <a:t>Algophobia</a:t>
            </a:r>
            <a:r>
              <a:rPr lang="en-US" dirty="0" smtClean="0"/>
              <a:t>-fear of pain </a:t>
            </a:r>
          </a:p>
          <a:p>
            <a:r>
              <a:rPr lang="en-US" dirty="0" smtClean="0"/>
              <a:t>Claustrophobia –fear of closed places</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Phobias </a:t>
            </a:r>
            <a:r>
              <a:rPr lang="en-US" b="1" i="1" dirty="0" smtClean="0"/>
              <a:t>(cont.)</a:t>
            </a:r>
            <a:br>
              <a:rPr lang="en-US" b="1" i="1" dirty="0" smtClean="0"/>
            </a:br>
            <a:endParaRPr lang="en-US" dirty="0"/>
          </a:p>
        </p:txBody>
      </p:sp>
      <p:sp>
        <p:nvSpPr>
          <p:cNvPr id="3" name="Content Placeholder 2"/>
          <p:cNvSpPr>
            <a:spLocks noGrp="1"/>
          </p:cNvSpPr>
          <p:nvPr>
            <p:ph idx="1"/>
          </p:nvPr>
        </p:nvSpPr>
        <p:spPr>
          <a:xfrm>
            <a:off x="457200" y="1143000"/>
            <a:ext cx="8229600" cy="4983163"/>
          </a:xfrm>
        </p:spPr>
        <p:txBody>
          <a:bodyPr/>
          <a:lstStyle/>
          <a:p>
            <a:pPr>
              <a:buNone/>
            </a:pPr>
            <a:r>
              <a:rPr lang="en-US" b="1" dirty="0" smtClean="0"/>
              <a:t>Predisposing </a:t>
            </a:r>
            <a:r>
              <a:rPr lang="en-US" b="1" dirty="0"/>
              <a:t>factors to phobias</a:t>
            </a:r>
          </a:p>
          <a:p>
            <a:pPr>
              <a:buNone/>
            </a:pPr>
            <a:r>
              <a:rPr lang="en-US" b="1" dirty="0" smtClean="0"/>
              <a:t>	Psychoanalytical </a:t>
            </a:r>
            <a:r>
              <a:rPr lang="en-US" b="1" dirty="0"/>
              <a:t>theory:</a:t>
            </a:r>
          </a:p>
          <a:p>
            <a:r>
              <a:rPr lang="en-US" dirty="0"/>
              <a:t>Unconscious fears </a:t>
            </a:r>
            <a:r>
              <a:rPr lang="en-US" dirty="0" smtClean="0"/>
              <a:t>may be </a:t>
            </a:r>
            <a:r>
              <a:rPr lang="en-US" dirty="0"/>
              <a:t>expressed in </a:t>
            </a:r>
            <a:r>
              <a:rPr lang="en-US" dirty="0" smtClean="0"/>
              <a:t>a symbolic </a:t>
            </a:r>
            <a:r>
              <a:rPr lang="en-US" dirty="0"/>
              <a:t>manner as phobia.</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Phobias </a:t>
            </a:r>
            <a:r>
              <a:rPr lang="en-US" b="1" i="1" dirty="0" smtClean="0"/>
              <a:t>(cont.)</a:t>
            </a:r>
            <a:br>
              <a:rPr lang="en-US" b="1" i="1"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dirty="0" smtClean="0"/>
              <a:t> </a:t>
            </a:r>
            <a:r>
              <a:rPr lang="en-US" b="1" dirty="0"/>
              <a:t>Learning theory:</a:t>
            </a:r>
          </a:p>
          <a:p>
            <a:r>
              <a:rPr lang="en-US" dirty="0" smtClean="0"/>
              <a:t>Fears </a:t>
            </a:r>
            <a:r>
              <a:rPr lang="en-US" dirty="0"/>
              <a:t>are </a:t>
            </a:r>
            <a:r>
              <a:rPr lang="en-US" dirty="0" smtClean="0"/>
              <a:t>conditioned responses </a:t>
            </a:r>
            <a:r>
              <a:rPr lang="en-US" dirty="0"/>
              <a:t>and thus </a:t>
            </a:r>
            <a:r>
              <a:rPr lang="en-US" dirty="0" smtClean="0"/>
              <a:t>are learned </a:t>
            </a:r>
            <a:r>
              <a:rPr lang="en-US" dirty="0"/>
              <a:t>by </a:t>
            </a:r>
            <a:r>
              <a:rPr lang="en-US" dirty="0" smtClean="0"/>
              <a:t>imposing rewards </a:t>
            </a:r>
            <a:r>
              <a:rPr lang="en-US" dirty="0"/>
              <a:t>for </a:t>
            </a:r>
            <a:r>
              <a:rPr lang="en-US" dirty="0" smtClean="0"/>
              <a:t>appropriate behaviors</a:t>
            </a:r>
            <a:r>
              <a:rPr lang="en-US"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Phobias </a:t>
            </a:r>
            <a:r>
              <a:rPr lang="en-US" b="1" i="1" dirty="0" smtClean="0"/>
              <a:t>(cont.)</a:t>
            </a:r>
            <a:br>
              <a:rPr lang="en-US" b="1" i="1"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b="1" dirty="0" smtClean="0"/>
              <a:t>Cognitive </a:t>
            </a:r>
            <a:r>
              <a:rPr lang="en-US" b="1" dirty="0"/>
              <a:t>theory</a:t>
            </a:r>
          </a:p>
          <a:p>
            <a:r>
              <a:rPr lang="en-US" dirty="0" smtClean="0"/>
              <a:t>Anxiety </a:t>
            </a:r>
            <a:r>
              <a:rPr lang="en-US" dirty="0"/>
              <a:t>is the product of faulty cognitions </a:t>
            </a:r>
            <a:r>
              <a:rPr lang="en-US" dirty="0" smtClean="0"/>
              <a:t>or anxiety </a:t>
            </a:r>
            <a:r>
              <a:rPr lang="en-US" dirty="0"/>
              <a:t>inducing self </a:t>
            </a:r>
            <a:r>
              <a:rPr lang="en-US" dirty="0" smtClean="0"/>
              <a:t>instructions</a:t>
            </a:r>
          </a:p>
          <a:p>
            <a:r>
              <a:rPr lang="en-US" dirty="0" smtClean="0"/>
              <a:t>Negative </a:t>
            </a:r>
            <a:r>
              <a:rPr lang="en-US" dirty="0"/>
              <a:t>self-statements</a:t>
            </a:r>
          </a:p>
          <a:p>
            <a:r>
              <a:rPr lang="en-US" dirty="0" smtClean="0"/>
              <a:t>Irrational </a:t>
            </a:r>
            <a:r>
              <a:rPr lang="en-US" dirty="0"/>
              <a:t>beliefs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Phobias </a:t>
            </a:r>
            <a:r>
              <a:rPr lang="en-US" b="1" i="1" dirty="0" smtClean="0"/>
              <a:t>(cont.)</a:t>
            </a:r>
            <a:br>
              <a:rPr lang="en-US" b="1" i="1"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Biological aspects Temperament</a:t>
            </a:r>
            <a:endParaRPr lang="en-US" b="1" dirty="0"/>
          </a:p>
          <a:p>
            <a:r>
              <a:rPr lang="en-US" dirty="0" smtClean="0"/>
              <a:t>Characteristics </a:t>
            </a:r>
            <a:r>
              <a:rPr lang="en-US" dirty="0"/>
              <a:t>with </a:t>
            </a:r>
            <a:r>
              <a:rPr lang="en-US" dirty="0" smtClean="0"/>
              <a:t>which one </a:t>
            </a:r>
            <a:r>
              <a:rPr lang="en-US" dirty="0"/>
              <a:t>is born that </a:t>
            </a:r>
            <a:r>
              <a:rPr lang="en-US" dirty="0" smtClean="0"/>
              <a:t>influence how </a:t>
            </a:r>
            <a:r>
              <a:rPr lang="en-US" dirty="0"/>
              <a:t>he/she </a:t>
            </a:r>
            <a:r>
              <a:rPr lang="en-US" dirty="0" smtClean="0"/>
              <a:t>responds throughout </a:t>
            </a:r>
            <a:r>
              <a:rPr lang="en-US" dirty="0"/>
              <a:t>life to </a:t>
            </a:r>
            <a:r>
              <a:rPr lang="en-US" dirty="0" smtClean="0"/>
              <a:t>specific situations </a:t>
            </a:r>
            <a:r>
              <a:rPr lang="en-US" dirty="0"/>
              <a:t>(e.g., </a:t>
            </a:r>
            <a:r>
              <a:rPr lang="en-US" dirty="0" smtClean="0"/>
              <a:t>innate fears</a:t>
            </a:r>
            <a:r>
              <a:rPr lang="en-US"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Anxiety disorders (cont)</a:t>
            </a:r>
            <a:endParaRPr lang="en-GB" dirty="0"/>
          </a:p>
        </p:txBody>
      </p:sp>
      <p:sp>
        <p:nvSpPr>
          <p:cNvPr id="3" name="Content Placeholder 2"/>
          <p:cNvSpPr>
            <a:spLocks noGrp="1"/>
          </p:cNvSpPr>
          <p:nvPr>
            <p:ph idx="1"/>
          </p:nvPr>
        </p:nvSpPr>
        <p:spPr/>
        <p:txBody>
          <a:bodyPr/>
          <a:lstStyle/>
          <a:p>
            <a:pPr marL="514350" indent="-514350">
              <a:buFont typeface="+mj-lt"/>
              <a:buAutoNum type="arabicPeriod" startAt="3"/>
            </a:pPr>
            <a:r>
              <a:rPr lang="en-GB" dirty="0" smtClean="0"/>
              <a:t>Behavioural responses such as avoidance of certain situations and impaired task performance</a:t>
            </a:r>
            <a:endParaRPr lang="en-GB"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b="1" dirty="0" smtClean="0"/>
              <a:t>Phobias </a:t>
            </a:r>
            <a:r>
              <a:rPr lang="en-US" b="1" i="1" dirty="0" smtClean="0"/>
              <a:t>(cont.)</a:t>
            </a:r>
            <a:br>
              <a:rPr lang="en-US" b="1" i="1" dirty="0" smtClean="0"/>
            </a:br>
            <a:endParaRPr lang="en-US" dirty="0"/>
          </a:p>
        </p:txBody>
      </p:sp>
      <p:sp>
        <p:nvSpPr>
          <p:cNvPr id="3" name="Content Placeholder 2"/>
          <p:cNvSpPr>
            <a:spLocks noGrp="1"/>
          </p:cNvSpPr>
          <p:nvPr>
            <p:ph idx="1"/>
          </p:nvPr>
        </p:nvSpPr>
        <p:spPr/>
        <p:txBody>
          <a:bodyPr/>
          <a:lstStyle/>
          <a:p>
            <a:pPr>
              <a:buNone/>
            </a:pPr>
            <a:r>
              <a:rPr lang="en-US" b="1" dirty="0" smtClean="0"/>
              <a:t>Life </a:t>
            </a:r>
            <a:r>
              <a:rPr lang="en-US" b="1" dirty="0"/>
              <a:t>experiences</a:t>
            </a:r>
          </a:p>
          <a:p>
            <a:r>
              <a:rPr lang="en-US" dirty="0" smtClean="0"/>
              <a:t>Early </a:t>
            </a:r>
            <a:r>
              <a:rPr lang="en-US" dirty="0"/>
              <a:t>experiences may set the stage for </a:t>
            </a:r>
            <a:r>
              <a:rPr lang="en-US" dirty="0" smtClean="0"/>
              <a:t>phobic reactions </a:t>
            </a:r>
            <a:r>
              <a:rPr lang="en-US" dirty="0"/>
              <a:t>later in life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Phobias </a:t>
            </a:r>
            <a:r>
              <a:rPr lang="en-US" b="1" i="1" dirty="0" smtClean="0"/>
              <a:t>(cont.)</a:t>
            </a:r>
            <a:br>
              <a:rPr lang="en-US" b="1" i="1" dirty="0" smtClean="0"/>
            </a:br>
            <a:endParaRPr lang="en-US" dirty="0"/>
          </a:p>
        </p:txBody>
      </p:sp>
      <p:sp>
        <p:nvSpPr>
          <p:cNvPr id="3" name="Content Placeholder 2"/>
          <p:cNvSpPr>
            <a:spLocks noGrp="1"/>
          </p:cNvSpPr>
          <p:nvPr>
            <p:ph idx="1"/>
          </p:nvPr>
        </p:nvSpPr>
        <p:spPr/>
        <p:txBody>
          <a:bodyPr/>
          <a:lstStyle/>
          <a:p>
            <a:pPr>
              <a:buNone/>
            </a:pPr>
            <a:r>
              <a:rPr lang="en-US" b="1" dirty="0" smtClean="0"/>
              <a:t>Transactional </a:t>
            </a:r>
            <a:r>
              <a:rPr lang="en-US" b="1" dirty="0"/>
              <a:t>model of stress/adaptation</a:t>
            </a:r>
          </a:p>
          <a:p>
            <a:r>
              <a:rPr lang="en-US" dirty="0" smtClean="0"/>
              <a:t>Etiology </a:t>
            </a:r>
            <a:r>
              <a:rPr lang="en-US" dirty="0"/>
              <a:t>of phobic disorders is most </a:t>
            </a:r>
            <a:r>
              <a:rPr lang="en-US" dirty="0" smtClean="0"/>
              <a:t>likely influenced </a:t>
            </a:r>
            <a:r>
              <a:rPr lang="en-US" dirty="0"/>
              <a:t>by multiple factors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4" algn="ctr" rtl="0">
              <a:spcBef>
                <a:spcPct val="0"/>
              </a:spcBef>
            </a:pPr>
            <a:r>
              <a:rPr lang="en-US" altLang="en-US" sz="5500" b="1" dirty="0" smtClean="0">
                <a:solidFill>
                  <a:srgbClr val="FF0000"/>
                </a:solidFill>
                <a:latin typeface="Footlight MT Light" pitchFamily="18" charset="0"/>
              </a:rPr>
              <a:t>Management of phobias</a:t>
            </a:r>
            <a:br>
              <a:rPr lang="en-US" altLang="en-US" sz="5500" b="1" dirty="0" smtClean="0">
                <a:solidFill>
                  <a:srgbClr val="FF0000"/>
                </a:solidFill>
                <a:latin typeface="Footlight MT Light" pitchFamily="18" charset="0"/>
              </a:rPr>
            </a:br>
            <a:endParaRPr lang="en-US" dirty="0"/>
          </a:p>
        </p:txBody>
      </p:sp>
      <p:sp>
        <p:nvSpPr>
          <p:cNvPr id="3" name="Content Placeholder 2"/>
          <p:cNvSpPr>
            <a:spLocks noGrp="1"/>
          </p:cNvSpPr>
          <p:nvPr>
            <p:ph idx="1"/>
          </p:nvPr>
        </p:nvSpPr>
        <p:spPr/>
        <p:txBody>
          <a:bodyPr>
            <a:normAutofit fontScale="92500"/>
          </a:bodyPr>
          <a:lstStyle/>
          <a:p>
            <a:pPr lvl="4" algn="just"/>
            <a:endParaRPr lang="en-US" altLang="en-US" sz="3300" dirty="0">
              <a:solidFill>
                <a:srgbClr val="FF0000"/>
              </a:solidFill>
            </a:endParaRPr>
          </a:p>
          <a:p>
            <a:r>
              <a:rPr lang="en-US" b="1" dirty="0" smtClean="0"/>
              <a:t>Avoidance</a:t>
            </a:r>
            <a:r>
              <a:rPr lang="en-US" dirty="0" smtClean="0"/>
              <a:t> to manage fears and </a:t>
            </a:r>
            <a:r>
              <a:rPr lang="en-US" dirty="0" err="1" smtClean="0"/>
              <a:t>anxieties:when</a:t>
            </a:r>
            <a:r>
              <a:rPr lang="en-US" dirty="0" smtClean="0"/>
              <a:t> they are forced to face the phobic situation anxiety mounts and they  then seek </a:t>
            </a:r>
            <a:r>
              <a:rPr lang="en-US" dirty="0" err="1" smtClean="0"/>
              <a:t>rx</a:t>
            </a:r>
            <a:r>
              <a:rPr lang="en-US" dirty="0" smtClean="0"/>
              <a:t>.</a:t>
            </a:r>
          </a:p>
          <a:p>
            <a:r>
              <a:rPr lang="en-US" b="1" dirty="0" smtClean="0"/>
              <a:t>Psychotherapy </a:t>
            </a:r>
            <a:r>
              <a:rPr lang="en-US" dirty="0" smtClean="0"/>
              <a:t>–cognitive </a:t>
            </a:r>
            <a:r>
              <a:rPr lang="en-US" dirty="0" err="1" smtClean="0"/>
              <a:t>behaviour</a:t>
            </a:r>
            <a:r>
              <a:rPr lang="en-US" dirty="0" smtClean="0"/>
              <a:t> therapy can be used to break the anxiety pattern in phobic disorder</a:t>
            </a:r>
          </a:p>
          <a:p>
            <a:r>
              <a:rPr lang="en-US" dirty="0" smtClean="0"/>
              <a:t>Its usual to combine CBT with </a:t>
            </a:r>
            <a:r>
              <a:rPr lang="en-US" dirty="0" err="1" smtClean="0"/>
              <a:t>behavioural</a:t>
            </a:r>
            <a:r>
              <a:rPr lang="en-US" dirty="0" smtClean="0"/>
              <a:t> techniques.</a:t>
            </a:r>
          </a:p>
          <a:p>
            <a:endParaRPr lang="en-US" dirty="0" smtClean="0"/>
          </a:p>
          <a:p>
            <a:endParaRPr lang="en-US" dirty="0" smtClean="0"/>
          </a:p>
          <a:p>
            <a:endParaRPr lang="en-US" dirty="0"/>
          </a:p>
        </p:txBody>
      </p:sp>
    </p:spTree>
    <p:extLst>
      <p:ext uri="{BB962C8B-B14F-4D97-AF65-F5344CB8AC3E}">
        <p14:creationId xmlns:p14="http://schemas.microsoft.com/office/powerpoint/2010/main" xmlns="" val="23080517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Behavior therapy </a:t>
            </a:r>
            <a:br>
              <a:rPr lang="en-US" dirty="0"/>
            </a:br>
            <a:endParaRPr lang="en-US" dirty="0"/>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pPr>
              <a:buFont typeface="Wingdings" pitchFamily="2" charset="2"/>
              <a:buChar char="Ø"/>
            </a:pPr>
            <a:r>
              <a:rPr lang="en-US" b="1" dirty="0" smtClean="0"/>
              <a:t>Flooding</a:t>
            </a:r>
            <a:r>
              <a:rPr lang="en-US" dirty="0" smtClean="0"/>
              <a:t> –Person is directly exposed to the phobic stimulus, but escape is made impossible.</a:t>
            </a:r>
          </a:p>
          <a:p>
            <a:pPr marL="0" indent="0">
              <a:buNone/>
            </a:pPr>
            <a:r>
              <a:rPr lang="en-US" dirty="0" smtClean="0"/>
              <a:t>By prolonged contact with the phobic stimulus ,therapist guidance and encouragement ,and therapist modeling </a:t>
            </a:r>
            <a:r>
              <a:rPr lang="en-US" dirty="0" err="1" smtClean="0"/>
              <a:t>behaviour,anxiety</a:t>
            </a:r>
            <a:r>
              <a:rPr lang="en-US" dirty="0" smtClean="0"/>
              <a:t> decreases and the phobic </a:t>
            </a:r>
            <a:r>
              <a:rPr lang="en-US" dirty="0" err="1" smtClean="0"/>
              <a:t>behaviour</a:t>
            </a:r>
            <a:r>
              <a:rPr lang="en-US" dirty="0" smtClean="0"/>
              <a:t> diminishes </a:t>
            </a:r>
          </a:p>
          <a:p>
            <a:pPr>
              <a:buFont typeface="Wingdings" pitchFamily="2" charset="2"/>
              <a:buChar char="Ø"/>
            </a:pPr>
            <a:r>
              <a:rPr lang="en-US" b="1" dirty="0" smtClean="0"/>
              <a:t>Systemic desensitizion</a:t>
            </a:r>
            <a:r>
              <a:rPr lang="en-US" dirty="0" smtClean="0"/>
              <a:t>-SD1,SD-R</a:t>
            </a:r>
          </a:p>
          <a:p>
            <a:pPr>
              <a:buFont typeface="Wingdings" pitchFamily="2" charset="2"/>
              <a:buChar char="Ø"/>
            </a:pPr>
            <a:r>
              <a:rPr lang="en-US" b="1" dirty="0" smtClean="0"/>
              <a:t>Exposure and response prevention</a:t>
            </a:r>
          </a:p>
          <a:p>
            <a:pPr>
              <a:buFont typeface="Wingdings" pitchFamily="2" charset="2"/>
              <a:buChar char="Ø"/>
            </a:pPr>
            <a:r>
              <a:rPr lang="en-US" b="1" dirty="0" smtClean="0"/>
              <a:t>Relaxation techniques-to </a:t>
            </a:r>
            <a:r>
              <a:rPr lang="en-US" dirty="0" smtClean="0"/>
              <a:t>induce muscular relaxation.</a:t>
            </a:r>
          </a:p>
          <a:p>
            <a:pPr marL="0" indent="0">
              <a:buNone/>
            </a:pPr>
            <a:r>
              <a:rPr lang="en-US" dirty="0" smtClean="0"/>
              <a:t>Since anxiety produces muscular tension ,which in turn reinforces and thus increases anxiety any relaxation </a:t>
            </a:r>
            <a:r>
              <a:rPr lang="en-US" dirty="0" err="1" smtClean="0"/>
              <a:t>technigues</a:t>
            </a:r>
            <a:r>
              <a:rPr lang="en-US" dirty="0" smtClean="0"/>
              <a:t> would decrease both anxiety and muscular tension.</a:t>
            </a:r>
            <a:endParaRPr lang="en-US" dirty="0"/>
          </a:p>
        </p:txBody>
      </p:sp>
    </p:spTree>
    <p:extLst>
      <p:ext uri="{BB962C8B-B14F-4D97-AF65-F5344CB8AC3E}">
        <p14:creationId xmlns:p14="http://schemas.microsoft.com/office/powerpoint/2010/main" xmlns="" val="353206613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Drug treatment</a:t>
            </a:r>
            <a:endParaRPr lang="en-US" dirty="0"/>
          </a:p>
        </p:txBody>
      </p:sp>
      <p:sp>
        <p:nvSpPr>
          <p:cNvPr id="3" name="Content Placeholder 2"/>
          <p:cNvSpPr>
            <a:spLocks noGrp="1"/>
          </p:cNvSpPr>
          <p:nvPr>
            <p:ph idx="1"/>
          </p:nvPr>
        </p:nvSpPr>
        <p:spPr/>
        <p:txBody>
          <a:bodyPr>
            <a:normAutofit lnSpcReduction="10000"/>
          </a:bodyPr>
          <a:lstStyle/>
          <a:p>
            <a:r>
              <a:rPr lang="en-US" b="1" dirty="0" err="1" smtClean="0"/>
              <a:t>Benzodiazipines</a:t>
            </a:r>
            <a:endParaRPr lang="en-US" b="1" dirty="0"/>
          </a:p>
          <a:p>
            <a:pPr>
              <a:buFont typeface="Wingdings" pitchFamily="2" charset="2"/>
              <a:buChar char="v"/>
            </a:pPr>
            <a:r>
              <a:rPr lang="en-US" dirty="0" smtClean="0"/>
              <a:t>alprazolam(</a:t>
            </a:r>
            <a:r>
              <a:rPr lang="en-US" dirty="0" err="1" smtClean="0"/>
              <a:t>antiphobic,antipanic</a:t>
            </a:r>
            <a:r>
              <a:rPr lang="en-US" dirty="0" smtClean="0"/>
              <a:t> ,antianxiety)</a:t>
            </a:r>
          </a:p>
          <a:p>
            <a:pPr>
              <a:buFont typeface="Wingdings" pitchFamily="2" charset="2"/>
              <a:buChar char="v"/>
            </a:pPr>
            <a:r>
              <a:rPr lang="en-US" dirty="0" smtClean="0"/>
              <a:t>Clonazepam</a:t>
            </a:r>
          </a:p>
          <a:p>
            <a:pPr>
              <a:buFont typeface="Wingdings" pitchFamily="2" charset="2"/>
              <a:buChar char="v"/>
            </a:pPr>
            <a:r>
              <a:rPr lang="en-US" dirty="0" smtClean="0"/>
              <a:t>diazepam </a:t>
            </a:r>
          </a:p>
          <a:p>
            <a:pPr marL="0" indent="0">
              <a:buNone/>
            </a:pPr>
            <a:r>
              <a:rPr lang="en-US" b="1" dirty="0" smtClean="0"/>
              <a:t>Antidepressant</a:t>
            </a:r>
            <a:r>
              <a:rPr lang="en-US" dirty="0" smtClean="0"/>
              <a:t> –</a:t>
            </a:r>
            <a:r>
              <a:rPr lang="en-US" b="1" dirty="0" smtClean="0"/>
              <a:t>SSRI</a:t>
            </a:r>
            <a:r>
              <a:rPr lang="en-US" dirty="0" smtClean="0"/>
              <a:t> doc </a:t>
            </a:r>
            <a:r>
              <a:rPr lang="en-US" dirty="0" err="1" smtClean="0"/>
              <a:t>paroxetine,fluoxetine,sertraline</a:t>
            </a:r>
            <a:endParaRPr lang="en-US" dirty="0" smtClean="0"/>
          </a:p>
          <a:p>
            <a:pPr marL="0" indent="0">
              <a:buNone/>
            </a:pPr>
            <a:r>
              <a:rPr lang="en-US" b="1" dirty="0" smtClean="0"/>
              <a:t>TCA</a:t>
            </a:r>
            <a:r>
              <a:rPr lang="en-US" dirty="0" smtClean="0"/>
              <a:t>-imipramine</a:t>
            </a:r>
          </a:p>
          <a:p>
            <a:pPr marL="0" indent="0">
              <a:buNone/>
            </a:pPr>
            <a:r>
              <a:rPr lang="en-US" b="1" dirty="0" smtClean="0"/>
              <a:t>MAOI</a:t>
            </a:r>
            <a:r>
              <a:rPr lang="en-US" dirty="0" smtClean="0"/>
              <a:t>-</a:t>
            </a:r>
            <a:r>
              <a:rPr lang="en-US" dirty="0" err="1" smtClean="0"/>
              <a:t>phenelzine</a:t>
            </a:r>
            <a:endParaRPr lang="en-US" dirty="0"/>
          </a:p>
        </p:txBody>
      </p:sp>
    </p:spTree>
    <p:extLst>
      <p:ext uri="{BB962C8B-B14F-4D97-AF65-F5344CB8AC3E}">
        <p14:creationId xmlns:p14="http://schemas.microsoft.com/office/powerpoint/2010/main" xmlns="" val="399930027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Obsessive-Compulsive Disorder (OCD)</a:t>
            </a:r>
            <a:endParaRPr lang="en-US" dirty="0"/>
          </a:p>
        </p:txBody>
      </p:sp>
      <p:sp>
        <p:nvSpPr>
          <p:cNvPr id="3" name="Content Placeholder 2"/>
          <p:cNvSpPr>
            <a:spLocks noGrp="1"/>
          </p:cNvSpPr>
          <p:nvPr>
            <p:ph idx="1"/>
          </p:nvPr>
        </p:nvSpPr>
        <p:spPr>
          <a:xfrm>
            <a:off x="457200" y="1447800"/>
            <a:ext cx="8229600" cy="4678363"/>
          </a:xfrm>
        </p:spPr>
        <p:txBody>
          <a:bodyPr/>
          <a:lstStyle/>
          <a:p>
            <a:pPr>
              <a:buNone/>
            </a:pPr>
            <a:r>
              <a:rPr lang="en-US" dirty="0" smtClean="0"/>
              <a:t>Recurrent </a:t>
            </a:r>
            <a:r>
              <a:rPr lang="en-US" dirty="0"/>
              <a:t>obsessions or compulsions that </a:t>
            </a:r>
            <a:r>
              <a:rPr lang="en-US" dirty="0" smtClean="0"/>
              <a:t>are severe </a:t>
            </a:r>
            <a:r>
              <a:rPr lang="en-US" dirty="0"/>
              <a:t>enough to be time consuming or </a:t>
            </a:r>
            <a:r>
              <a:rPr lang="en-US" dirty="0" smtClean="0"/>
              <a:t>to time-cause </a:t>
            </a:r>
            <a:r>
              <a:rPr lang="en-US" dirty="0"/>
              <a:t>marked distress or </a:t>
            </a:r>
            <a:r>
              <a:rPr lang="en-US" dirty="0" smtClean="0"/>
              <a:t>significant impairment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b="1" dirty="0" smtClean="0"/>
              <a:t>Obsessive-Compulsive Disorder (OCD)</a:t>
            </a:r>
            <a:br>
              <a:rPr lang="en-US" b="1" dirty="0" smtClean="0"/>
            </a:br>
            <a:r>
              <a:rPr lang="en-US" b="1" i="1" dirty="0" smtClean="0"/>
              <a:t>(cont.)</a:t>
            </a:r>
            <a:br>
              <a:rPr lang="en-US" b="1" i="1"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Obsessions</a:t>
            </a:r>
            <a:r>
              <a:rPr lang="en-US" b="1" dirty="0"/>
              <a:t>: </a:t>
            </a:r>
            <a:endParaRPr lang="en-US" b="1" dirty="0" smtClean="0"/>
          </a:p>
          <a:p>
            <a:r>
              <a:rPr lang="en-US" dirty="0" smtClean="0"/>
              <a:t>Unwanted</a:t>
            </a:r>
            <a:r>
              <a:rPr lang="en-US" dirty="0"/>
              <a:t>, intrusive, </a:t>
            </a:r>
            <a:r>
              <a:rPr lang="en-US" dirty="0" smtClean="0"/>
              <a:t>persistent ideas</a:t>
            </a:r>
            <a:r>
              <a:rPr lang="en-US" dirty="0"/>
              <a:t>, thoughts, impulses, or images that </a:t>
            </a:r>
            <a:r>
              <a:rPr lang="en-US" dirty="0" smtClean="0"/>
              <a:t>cause marked </a:t>
            </a:r>
            <a:r>
              <a:rPr lang="en-US" dirty="0"/>
              <a:t>anxiety or distress</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b="1" dirty="0" smtClean="0"/>
              <a:t>Obsessive-Compulsive Disorder (OCD)</a:t>
            </a:r>
            <a:br>
              <a:rPr lang="en-US" b="1" dirty="0" smtClean="0"/>
            </a:br>
            <a:r>
              <a:rPr lang="en-US" b="1" i="1" dirty="0" smtClean="0"/>
              <a:t>(cont.)</a:t>
            </a:r>
            <a:br>
              <a:rPr lang="en-US" b="1" i="1" dirty="0" smtClean="0"/>
            </a:b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Compulsions</a:t>
            </a:r>
            <a:r>
              <a:rPr lang="en-US" b="1" dirty="0"/>
              <a:t>: </a:t>
            </a:r>
            <a:endParaRPr lang="en-US" b="1" dirty="0" smtClean="0"/>
          </a:p>
          <a:p>
            <a:r>
              <a:rPr lang="en-US" dirty="0" smtClean="0"/>
              <a:t>Unwanted </a:t>
            </a:r>
            <a:r>
              <a:rPr lang="en-US" dirty="0"/>
              <a:t>repetitive </a:t>
            </a:r>
            <a:r>
              <a:rPr lang="en-US" dirty="0" smtClean="0"/>
              <a:t>behavior patterns </a:t>
            </a:r>
            <a:r>
              <a:rPr lang="en-US" dirty="0"/>
              <a:t>or mental acts that are intended </a:t>
            </a:r>
            <a:r>
              <a:rPr lang="en-US" dirty="0" smtClean="0"/>
              <a:t>to reduce </a:t>
            </a:r>
            <a:r>
              <a:rPr lang="en-US" dirty="0"/>
              <a:t>anxiety, not to provide pleasure </a:t>
            </a:r>
            <a:r>
              <a:rPr lang="en-US" dirty="0" smtClean="0"/>
              <a:t>or gratification</a:t>
            </a:r>
          </a:p>
          <a:p>
            <a:r>
              <a:rPr lang="en-US" dirty="0" smtClean="0"/>
              <a:t>It’s a form of behavior which usually follows obsessions .</a:t>
            </a:r>
          </a:p>
          <a:p>
            <a:r>
              <a:rPr lang="en-US" dirty="0" smtClean="0"/>
              <a:t>Its aimed at either preventing or neutralizing the distress or fear arising out of obsession.</a:t>
            </a:r>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346"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8989FF"/>
                </a:solidFill>
                <a:latin typeface="Comic Sans MS" pitchFamily="66" charset="0"/>
              </a:rPr>
              <a:t>PETER M</a:t>
            </a:r>
          </a:p>
        </p:txBody>
      </p:sp>
      <p:sp>
        <p:nvSpPr>
          <p:cNvPr id="6" name="Slide Number Placeholder 5"/>
          <p:cNvSpPr>
            <a:spLocks noGrp="1"/>
          </p:cNvSpPr>
          <p:nvPr>
            <p:ph type="sldNum" sz="quarter" idx="12"/>
          </p:nvPr>
        </p:nvSpPr>
        <p:spPr/>
        <p:txBody>
          <a:bodyPr/>
          <a:lstStyle/>
          <a:p>
            <a:pPr>
              <a:defRPr/>
            </a:pPr>
            <a:fld id="{27AE7610-615D-45C2-94C1-758EBC666BF2}" type="slidenum">
              <a:rPr lang="en-US"/>
              <a:pPr>
                <a:defRPr/>
              </a:pPr>
              <a:t>38</a:t>
            </a:fld>
            <a:endParaRPr lang="en-US"/>
          </a:p>
        </p:txBody>
      </p:sp>
      <p:sp>
        <p:nvSpPr>
          <p:cNvPr id="313348" name="Rectangle 2"/>
          <p:cNvSpPr>
            <a:spLocks noGrp="1" noChangeArrowheads="1"/>
          </p:cNvSpPr>
          <p:nvPr>
            <p:ph type="title"/>
          </p:nvPr>
        </p:nvSpPr>
        <p:spPr/>
        <p:txBody>
          <a:bodyPr/>
          <a:lstStyle/>
          <a:p>
            <a:pPr eaLnBrk="1" hangingPunct="1"/>
            <a:r>
              <a:rPr lang="en-US" altLang="en-US" sz="4000" b="1" smtClean="0">
                <a:solidFill>
                  <a:srgbClr val="FF0000"/>
                </a:solidFill>
                <a:latin typeface="Franklin Gothic Book" pitchFamily="34" charset="0"/>
              </a:rPr>
              <a:t>OBSESSIVE-COMPULSIVE DISORDER</a:t>
            </a:r>
          </a:p>
        </p:txBody>
      </p:sp>
      <p:graphicFrame>
        <p:nvGraphicFramePr>
          <p:cNvPr id="708633" name="Group 25"/>
          <p:cNvGraphicFramePr>
            <a:graphicFrameLocks noGrp="1"/>
          </p:cNvGraphicFramePr>
          <p:nvPr/>
        </p:nvGraphicFramePr>
        <p:xfrm>
          <a:off x="228600" y="1600200"/>
          <a:ext cx="8686800" cy="4356123"/>
        </p:xfrm>
        <a:graphic>
          <a:graphicData uri="http://schemas.openxmlformats.org/drawingml/2006/table">
            <a:tbl>
              <a:tblPr/>
              <a:tblGrid>
                <a:gridCol w="4343400"/>
                <a:gridCol w="4343400"/>
              </a:tblGrid>
              <a:tr h="533337">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FF0000"/>
                          </a:solidFill>
                          <a:effectLst/>
                          <a:latin typeface="Comic Sans MS" pitchFamily="66" charset="0"/>
                          <a:cs typeface="Arial" charset="0"/>
                        </a:rPr>
                        <a:t>OBSESSIONS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rgbClr val="FF0000"/>
                          </a:solidFill>
                          <a:effectLst/>
                          <a:latin typeface="Comic Sans MS" pitchFamily="66" charset="0"/>
                          <a:cs typeface="Arial" charset="0"/>
                        </a:rPr>
                        <a:t>COMPULSIONS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4769">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mic Sans MS" pitchFamily="66" charset="0"/>
                          <a:cs typeface="Arial" charset="0"/>
                        </a:rPr>
                        <a:t>FEAR OF DIRT AND GERMS</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mic Sans MS" pitchFamily="66" charset="0"/>
                          <a:cs typeface="Arial" charset="0"/>
                        </a:rPr>
                        <a:t>EXCESSIVE HAND WASHING</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906357">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mic Sans MS" pitchFamily="66" charset="0"/>
                          <a:cs typeface="Arial" charset="0"/>
                        </a:rPr>
                        <a:t>FEAR OF BURGLARY OR ROBBERY</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mic Sans MS" pitchFamily="66" charset="0"/>
                          <a:cs typeface="Arial" charset="0"/>
                        </a:rPr>
                        <a:t>REPEATED CHECKING OF DOOR AND WINDOW LOCKS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819">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mic Sans MS" pitchFamily="66" charset="0"/>
                          <a:cs typeface="Arial" charset="0"/>
                        </a:rPr>
                        <a:t>WORRIES ABOUT DISCARDING SOMETHING IMPORTANT</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mic Sans MS" pitchFamily="66" charset="0"/>
                          <a:cs typeface="Arial" charset="0"/>
                        </a:rPr>
                        <a:t>COUNTING AND RECOUNTING OF OBJECTS IN EVERYDAY LIFE</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05819">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mic Sans MS" pitchFamily="66" charset="0"/>
                          <a:cs typeface="Arial" charset="0"/>
                        </a:rPr>
                        <a:t>WORRIES THAT THINGS MUST BE SYMMETRICAL OR MATCHING</a:t>
                      </a:r>
                    </a:p>
                  </a:txBody>
                  <a:tcPr marT="45715" marB="4571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omic Sans MS" pitchFamily="66" charset="0"/>
                        </a:defRPr>
                      </a:lvl1pPr>
                      <a:lvl2pPr marL="742950" indent="-285750">
                        <a:spcBef>
                          <a:spcPct val="20000"/>
                        </a:spcBef>
                        <a:buFont typeface="Arial" charset="0"/>
                        <a:defRPr sz="2400">
                          <a:solidFill>
                            <a:schemeClr val="tx1"/>
                          </a:solidFill>
                          <a:latin typeface="Comic Sans MS" pitchFamily="66" charset="0"/>
                        </a:defRPr>
                      </a:lvl2pPr>
                      <a:lvl3pPr marL="1143000" indent="-228600">
                        <a:spcBef>
                          <a:spcPct val="20000"/>
                        </a:spcBef>
                        <a:buFont typeface="Arial" charset="0"/>
                        <a:defRPr sz="2000">
                          <a:solidFill>
                            <a:schemeClr val="tx1"/>
                          </a:solidFill>
                          <a:latin typeface="Comic Sans MS" pitchFamily="66" charset="0"/>
                        </a:defRPr>
                      </a:lvl3pPr>
                      <a:lvl4pPr marL="1600200" indent="-228600">
                        <a:spcBef>
                          <a:spcPct val="20000"/>
                        </a:spcBef>
                        <a:buFont typeface="Arial" charset="0"/>
                        <a:defRPr>
                          <a:solidFill>
                            <a:schemeClr val="tx1"/>
                          </a:solidFill>
                          <a:latin typeface="Comic Sans MS" pitchFamily="66" charset="0"/>
                        </a:defRPr>
                      </a:lvl4pPr>
                      <a:lvl5pPr marL="2057400" indent="-228600">
                        <a:spcBef>
                          <a:spcPct val="20000"/>
                        </a:spcBef>
                        <a:buFont typeface="Arial" charset="0"/>
                        <a:defRPr>
                          <a:solidFill>
                            <a:schemeClr val="tx1"/>
                          </a:solidFill>
                          <a:latin typeface="Comic Sans MS" pitchFamily="66" charset="0"/>
                        </a:defRPr>
                      </a:lvl5pPr>
                      <a:lvl6pPr marL="2514600" indent="-228600" fontAlgn="base">
                        <a:spcBef>
                          <a:spcPct val="20000"/>
                        </a:spcBef>
                        <a:spcAft>
                          <a:spcPct val="0"/>
                        </a:spcAft>
                        <a:buFont typeface="Arial" charset="0"/>
                        <a:defRPr>
                          <a:solidFill>
                            <a:schemeClr val="tx1"/>
                          </a:solidFill>
                          <a:latin typeface="Comic Sans MS" pitchFamily="66" charset="0"/>
                        </a:defRPr>
                      </a:lvl6pPr>
                      <a:lvl7pPr marL="2971800" indent="-228600" fontAlgn="base">
                        <a:spcBef>
                          <a:spcPct val="20000"/>
                        </a:spcBef>
                        <a:spcAft>
                          <a:spcPct val="0"/>
                        </a:spcAft>
                        <a:buFont typeface="Arial" charset="0"/>
                        <a:defRPr>
                          <a:solidFill>
                            <a:schemeClr val="tx1"/>
                          </a:solidFill>
                          <a:latin typeface="Comic Sans MS" pitchFamily="66" charset="0"/>
                        </a:defRPr>
                      </a:lvl7pPr>
                      <a:lvl8pPr marL="3429000" indent="-228600" fontAlgn="base">
                        <a:spcBef>
                          <a:spcPct val="20000"/>
                        </a:spcBef>
                        <a:spcAft>
                          <a:spcPct val="0"/>
                        </a:spcAft>
                        <a:buFont typeface="Arial" charset="0"/>
                        <a:defRPr>
                          <a:solidFill>
                            <a:schemeClr val="tx1"/>
                          </a:solidFill>
                          <a:latin typeface="Comic Sans MS" pitchFamily="66" charset="0"/>
                        </a:defRPr>
                      </a:lvl8pPr>
                      <a:lvl9pPr marL="3886200" indent="-228600" fontAlgn="base">
                        <a:spcBef>
                          <a:spcPct val="20000"/>
                        </a:spcBef>
                        <a:spcAft>
                          <a:spcPct val="0"/>
                        </a:spcAft>
                        <a:buFont typeface="Arial" charset="0"/>
                        <a:defRPr>
                          <a:solidFill>
                            <a:schemeClr val="tx1"/>
                          </a:solidFill>
                          <a:latin typeface="Comic Sans MS" pitchFamily="66"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Comic Sans MS" pitchFamily="66" charset="0"/>
                          <a:cs typeface="Arial" charset="0"/>
                        </a:rPr>
                        <a:t>EXCESSIVE STRAIGHTENING, ORDERING, OR ARRANGING OF THINGS</a:t>
                      </a:r>
                    </a:p>
                  </a:txBody>
                  <a:tcPr marT="45715" marB="4571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xmlns="" val="4172205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8633"/>
                                        </p:tgtEl>
                                        <p:attrNameLst>
                                          <p:attrName>style.visibility</p:attrName>
                                        </p:attrNameLst>
                                      </p:cBhvr>
                                      <p:to>
                                        <p:strVal val="visible"/>
                                      </p:to>
                                    </p:set>
                                    <p:anim calcmode="lin" valueType="num">
                                      <p:cBhvr additive="base">
                                        <p:cTn id="7" dur="500" fill="hold"/>
                                        <p:tgtEl>
                                          <p:spTgt spid="708633"/>
                                        </p:tgtEl>
                                        <p:attrNameLst>
                                          <p:attrName>ppt_x</p:attrName>
                                        </p:attrNameLst>
                                      </p:cBhvr>
                                      <p:tavLst>
                                        <p:tav tm="0">
                                          <p:val>
                                            <p:strVal val="#ppt_x"/>
                                          </p:val>
                                        </p:tav>
                                        <p:tav tm="100000">
                                          <p:val>
                                            <p:strVal val="#ppt_x"/>
                                          </p:val>
                                        </p:tav>
                                      </p:tavLst>
                                    </p:anim>
                                    <p:anim calcmode="lin" valueType="num">
                                      <p:cBhvr additive="base">
                                        <p:cTn id="8" dur="500" fill="hold"/>
                                        <p:tgtEl>
                                          <p:spTgt spid="7086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914400"/>
          </a:xfrm>
        </p:spPr>
        <p:txBody>
          <a:bodyPr>
            <a:normAutofit fontScale="90000"/>
          </a:bodyPr>
          <a:lstStyle/>
          <a:p>
            <a:r>
              <a:rPr lang="en-US" sz="3600" b="1" dirty="0" smtClean="0"/>
              <a:t>Obsessive-Compulsive Disorder </a:t>
            </a:r>
            <a:r>
              <a:rPr lang="en-US" sz="3600" b="1" i="1" dirty="0" smtClean="0"/>
              <a:t>(cont.)</a:t>
            </a:r>
            <a:r>
              <a:rPr lang="en-US" b="1" i="1" dirty="0" smtClean="0"/>
              <a:t/>
            </a:r>
            <a:br>
              <a:rPr lang="en-US" b="1" i="1" dirty="0" smtClean="0"/>
            </a:br>
            <a:endParaRPr lang="en-GB" dirty="0"/>
          </a:p>
        </p:txBody>
      </p:sp>
      <p:sp>
        <p:nvSpPr>
          <p:cNvPr id="3" name="Content Placeholder 2"/>
          <p:cNvSpPr>
            <a:spLocks noGrp="1"/>
          </p:cNvSpPr>
          <p:nvPr>
            <p:ph idx="1"/>
          </p:nvPr>
        </p:nvSpPr>
        <p:spPr>
          <a:xfrm>
            <a:off x="0" y="457200"/>
            <a:ext cx="9144000" cy="6400800"/>
          </a:xfrm>
        </p:spPr>
        <p:txBody>
          <a:bodyPr>
            <a:normAutofit lnSpcReduction="10000"/>
          </a:bodyPr>
          <a:lstStyle/>
          <a:p>
            <a:pPr>
              <a:buFont typeface="Wingdings" pitchFamily="2" charset="2"/>
              <a:buChar char="q"/>
            </a:pPr>
            <a:r>
              <a:rPr lang="en-GB" dirty="0" smtClean="0"/>
              <a:t>Obsessive-compulsive disorder has two component:</a:t>
            </a:r>
          </a:p>
          <a:p>
            <a:pPr marL="1314450" lvl="2" indent="-514350">
              <a:buFont typeface="+mj-lt"/>
              <a:buAutoNum type="alphaLcPeriod"/>
            </a:pPr>
            <a:r>
              <a:rPr lang="en-GB" sz="2800" dirty="0" smtClean="0"/>
              <a:t>Cognitive component e.g., thoughts of being infected by germs</a:t>
            </a:r>
          </a:p>
          <a:p>
            <a:pPr marL="1314450" lvl="2" indent="-514350">
              <a:buFont typeface="+mj-lt"/>
              <a:buAutoNum type="alphaLcPeriod"/>
            </a:pPr>
            <a:r>
              <a:rPr lang="en-GB" sz="2800" dirty="0" smtClean="0"/>
              <a:t>Behavioural component: e.g. washing and cleaning rituals</a:t>
            </a:r>
          </a:p>
          <a:p>
            <a:pPr>
              <a:buFont typeface="Wingdings" pitchFamily="2" charset="2"/>
              <a:buChar char="q"/>
            </a:pPr>
            <a:r>
              <a:rPr lang="en-GB" dirty="0" smtClean="0"/>
              <a:t>Obsessional thoughts focus on contamination, disaster, violence, harm to self or others, blasphemy ,sex or other distressing things.</a:t>
            </a:r>
          </a:p>
          <a:p>
            <a:pPr>
              <a:buFont typeface="Wingdings" pitchFamily="2" charset="2"/>
              <a:buChar char="q"/>
            </a:pPr>
            <a:r>
              <a:rPr lang="en-GB" dirty="0" smtClean="0"/>
              <a:t>Compulsions are responses to obsessive thoughts and functions to reduce anxiety associated with thoughts.</a:t>
            </a:r>
          </a:p>
          <a:p>
            <a:pPr>
              <a:buFont typeface="Wingdings" pitchFamily="2" charset="2"/>
              <a:buChar char="q"/>
            </a:pPr>
            <a:r>
              <a:rPr lang="en-GB" dirty="0" smtClean="0"/>
              <a:t>Failure to perform the compulsive act leads to increased anxiety threshold.</a:t>
            </a:r>
            <a:endParaRPr lang="en-GB"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579438"/>
          </a:xfrm>
        </p:spPr>
        <p:txBody>
          <a:bodyPr>
            <a:normAutofit fontScale="90000"/>
          </a:bodyPr>
          <a:lstStyle/>
          <a:p>
            <a:r>
              <a:rPr lang="en-US" b="1" dirty="0"/>
              <a:t>Types or Classifications of Anxiety Disorders</a:t>
            </a:r>
            <a:r>
              <a:rPr lang="en-US" dirty="0"/>
              <a:t/>
            </a:r>
            <a:br>
              <a:rPr lang="en-US" dirty="0"/>
            </a:br>
            <a:endParaRPr lang="en-US" dirty="0"/>
          </a:p>
        </p:txBody>
      </p:sp>
      <p:sp>
        <p:nvSpPr>
          <p:cNvPr id="3" name="Content Placeholder 2"/>
          <p:cNvSpPr>
            <a:spLocks noGrp="1"/>
          </p:cNvSpPr>
          <p:nvPr>
            <p:ph idx="1"/>
          </p:nvPr>
        </p:nvSpPr>
        <p:spPr/>
        <p:txBody>
          <a:bodyPr/>
          <a:lstStyle/>
          <a:p>
            <a:pPr lvl="0"/>
            <a:r>
              <a:rPr lang="en-US" dirty="0"/>
              <a:t>Panic Disorder</a:t>
            </a:r>
          </a:p>
          <a:p>
            <a:pPr lvl="0"/>
            <a:r>
              <a:rPr lang="en-US" dirty="0"/>
              <a:t>Obsessive-Compulsive Disorder</a:t>
            </a:r>
          </a:p>
          <a:p>
            <a:pPr lvl="0"/>
            <a:r>
              <a:rPr lang="en-US" dirty="0"/>
              <a:t>Post-Traumatic Stress Disorder</a:t>
            </a:r>
          </a:p>
          <a:p>
            <a:pPr lvl="0"/>
            <a:r>
              <a:rPr lang="en-US" dirty="0"/>
              <a:t>Phobias</a:t>
            </a:r>
          </a:p>
          <a:p>
            <a:pPr lvl="0"/>
            <a:r>
              <a:rPr lang="en-US" dirty="0"/>
              <a:t>Generalized Anxiety Disorder</a:t>
            </a:r>
          </a:p>
          <a:p>
            <a:pPr>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914400"/>
          </a:xfrm>
        </p:spPr>
        <p:txBody>
          <a:bodyPr>
            <a:normAutofit fontScale="90000"/>
          </a:bodyPr>
          <a:lstStyle/>
          <a:p>
            <a:r>
              <a:rPr lang="en-US" b="1" dirty="0" smtClean="0"/>
              <a:t>Obsessive-Compulsive Disorder </a:t>
            </a:r>
            <a:r>
              <a:rPr lang="en-US" b="1" i="1" dirty="0" smtClean="0"/>
              <a:t>(cont.)</a:t>
            </a:r>
            <a:endParaRPr lang="en-GB" dirty="0"/>
          </a:p>
        </p:txBody>
      </p:sp>
      <p:sp>
        <p:nvSpPr>
          <p:cNvPr id="3" name="Content Placeholder 2"/>
          <p:cNvSpPr>
            <a:spLocks noGrp="1"/>
          </p:cNvSpPr>
          <p:nvPr>
            <p:ph idx="1"/>
          </p:nvPr>
        </p:nvSpPr>
        <p:spPr>
          <a:xfrm>
            <a:off x="0" y="762000"/>
            <a:ext cx="9144000" cy="6096000"/>
          </a:xfrm>
        </p:spPr>
        <p:txBody>
          <a:bodyPr/>
          <a:lstStyle/>
          <a:p>
            <a:pPr>
              <a:buFont typeface="Wingdings" pitchFamily="2" charset="2"/>
              <a:buChar char="q"/>
            </a:pPr>
            <a:r>
              <a:rPr lang="en-GB" dirty="0" smtClean="0"/>
              <a:t>OCD may lead to:</a:t>
            </a:r>
          </a:p>
          <a:p>
            <a:pPr lvl="2">
              <a:buFont typeface="Wingdings" pitchFamily="2" charset="2"/>
              <a:buChar char="ü"/>
            </a:pPr>
            <a:r>
              <a:rPr lang="en-GB" sz="3200" dirty="0" smtClean="0"/>
              <a:t>Avoidance of certain objects or situations</a:t>
            </a:r>
          </a:p>
          <a:p>
            <a:pPr lvl="2">
              <a:buFont typeface="Wingdings" pitchFamily="2" charset="2"/>
              <a:buChar char="ü"/>
            </a:pPr>
            <a:r>
              <a:rPr lang="en-GB" sz="3200" dirty="0" smtClean="0"/>
              <a:t>Life disruption</a:t>
            </a:r>
          </a:p>
          <a:p>
            <a:pPr lvl="2">
              <a:buFont typeface="Wingdings" pitchFamily="2" charset="2"/>
              <a:buChar char="ü"/>
            </a:pPr>
            <a:r>
              <a:rPr lang="en-GB" sz="3200" dirty="0" smtClean="0"/>
              <a:t>Frustration</a:t>
            </a:r>
          </a:p>
          <a:p>
            <a:pPr lvl="2">
              <a:buFont typeface="Wingdings" pitchFamily="2" charset="2"/>
              <a:buChar char="ü"/>
            </a:pPr>
            <a:r>
              <a:rPr lang="en-GB" sz="3200" dirty="0" smtClean="0"/>
              <a:t>Irritation to the individual, family ,friends and workmates</a:t>
            </a:r>
          </a:p>
          <a:p>
            <a:pPr lvl="2">
              <a:buFont typeface="Wingdings" pitchFamily="2" charset="2"/>
              <a:buChar char="ü"/>
            </a:pPr>
            <a:r>
              <a:rPr lang="en-GB" sz="3200" dirty="0" smtClean="0"/>
              <a:t>Depression and anxiety.</a:t>
            </a:r>
            <a:endParaRPr lang="en-GB" sz="32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381000"/>
          </a:xfrm>
        </p:spPr>
        <p:txBody>
          <a:bodyPr>
            <a:normAutofit fontScale="90000"/>
          </a:bodyPr>
          <a:lstStyle/>
          <a:p>
            <a:r>
              <a:rPr lang="en-US" sz="4000" b="1" dirty="0" smtClean="0"/>
              <a:t>Obsessive-Compulsive Disorder (OCD)</a:t>
            </a:r>
            <a:br>
              <a:rPr lang="en-US" sz="4000" b="1" dirty="0" smtClean="0"/>
            </a:br>
            <a:r>
              <a:rPr lang="en-US" sz="4000" b="1" i="1" dirty="0" smtClean="0"/>
              <a:t>(cont.)</a:t>
            </a:r>
            <a:r>
              <a:rPr lang="en-US" b="1" i="1" dirty="0" smtClean="0"/>
              <a:t/>
            </a:r>
            <a:br>
              <a:rPr lang="en-US" b="1" i="1"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b="1" dirty="0" smtClean="0"/>
              <a:t>Predisposing </a:t>
            </a:r>
            <a:r>
              <a:rPr lang="en-US" b="1" dirty="0"/>
              <a:t>factors to OCD</a:t>
            </a:r>
          </a:p>
          <a:p>
            <a:pPr>
              <a:buNone/>
            </a:pPr>
            <a:r>
              <a:rPr lang="en-US" b="1" dirty="0" smtClean="0"/>
              <a:t>1.	Psychoanalytical </a:t>
            </a:r>
            <a:r>
              <a:rPr lang="en-US" b="1" dirty="0"/>
              <a:t>theory</a:t>
            </a:r>
          </a:p>
          <a:p>
            <a:r>
              <a:rPr lang="en-US" dirty="0" smtClean="0"/>
              <a:t>Clients </a:t>
            </a:r>
            <a:r>
              <a:rPr lang="en-US" dirty="0"/>
              <a:t>with OCD have </a:t>
            </a:r>
            <a:r>
              <a:rPr lang="en-US" dirty="0" smtClean="0"/>
              <a:t>weak , underdeveloped egos. </a:t>
            </a:r>
          </a:p>
          <a:p>
            <a:r>
              <a:rPr lang="en-US" dirty="0" smtClean="0"/>
              <a:t>Aggressive </a:t>
            </a:r>
            <a:r>
              <a:rPr lang="en-US" dirty="0"/>
              <a:t>impulses </a:t>
            </a:r>
            <a:r>
              <a:rPr lang="en-US" dirty="0" smtClean="0"/>
              <a:t>are channeled </a:t>
            </a:r>
            <a:r>
              <a:rPr lang="en-US" dirty="0"/>
              <a:t>into </a:t>
            </a:r>
            <a:r>
              <a:rPr lang="en-US" dirty="0" smtClean="0"/>
              <a:t>thoughts and </a:t>
            </a:r>
            <a:r>
              <a:rPr lang="en-US" dirty="0"/>
              <a:t>behaviors that </a:t>
            </a:r>
            <a:r>
              <a:rPr lang="en-US" dirty="0" smtClean="0"/>
              <a:t>prevent the </a:t>
            </a:r>
            <a:r>
              <a:rPr lang="en-US" dirty="0"/>
              <a:t>feelings of </a:t>
            </a:r>
            <a:r>
              <a:rPr lang="en-US" dirty="0" smtClean="0"/>
              <a:t>aggression from </a:t>
            </a:r>
            <a:r>
              <a:rPr lang="en-US" dirty="0"/>
              <a:t>surfacing and </a:t>
            </a:r>
            <a:r>
              <a:rPr lang="en-US" dirty="0" smtClean="0"/>
              <a:t>producing intense </a:t>
            </a:r>
            <a:r>
              <a:rPr lang="en-US" dirty="0"/>
              <a:t>anxiety fraught with guilt.</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609600"/>
          </a:xfrm>
        </p:spPr>
        <p:txBody>
          <a:bodyPr>
            <a:normAutofit fontScale="90000"/>
          </a:bodyPr>
          <a:lstStyle/>
          <a:p>
            <a:r>
              <a:rPr lang="en-US" b="1" dirty="0" smtClean="0"/>
              <a:t>Predisposing factors to OCD </a:t>
            </a:r>
            <a:r>
              <a:rPr lang="en-US" b="1" i="1" dirty="0" smtClean="0"/>
              <a:t>(cont.)</a:t>
            </a:r>
            <a:endParaRPr lang="en-US" b="1" i="1" dirty="0"/>
          </a:p>
        </p:txBody>
      </p:sp>
      <p:sp>
        <p:nvSpPr>
          <p:cNvPr id="3" name="Content Placeholder 2"/>
          <p:cNvSpPr>
            <a:spLocks noGrp="1"/>
          </p:cNvSpPr>
          <p:nvPr>
            <p:ph idx="1"/>
          </p:nvPr>
        </p:nvSpPr>
        <p:spPr>
          <a:xfrm>
            <a:off x="457200" y="1219200"/>
            <a:ext cx="8229600" cy="4906963"/>
          </a:xfrm>
        </p:spPr>
        <p:txBody>
          <a:bodyPr>
            <a:normAutofit/>
          </a:bodyPr>
          <a:lstStyle/>
          <a:p>
            <a:pPr>
              <a:buNone/>
            </a:pPr>
            <a:r>
              <a:rPr lang="en-US" b="1" dirty="0" smtClean="0"/>
              <a:t>Learning </a:t>
            </a:r>
            <a:r>
              <a:rPr lang="en-US" b="1" dirty="0"/>
              <a:t>theory</a:t>
            </a:r>
          </a:p>
          <a:p>
            <a:r>
              <a:rPr lang="en-US" dirty="0" smtClean="0"/>
              <a:t>Conditioned response to </a:t>
            </a:r>
            <a:r>
              <a:rPr lang="en-US" dirty="0"/>
              <a:t>a traumatic event</a:t>
            </a:r>
          </a:p>
          <a:p>
            <a:r>
              <a:rPr lang="en-US" dirty="0" smtClean="0"/>
              <a:t>Passive </a:t>
            </a:r>
            <a:r>
              <a:rPr lang="en-US" dirty="0"/>
              <a:t>avoidance</a:t>
            </a:r>
          </a:p>
          <a:p>
            <a:r>
              <a:rPr lang="en-US" dirty="0" smtClean="0"/>
              <a:t>Active </a:t>
            </a:r>
            <a:r>
              <a:rPr lang="en-US" dirty="0"/>
              <a:t>avoidance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Obsessive-Compulsive Disorder</a:t>
            </a:r>
            <a:endParaRPr lang="en-US" dirty="0"/>
          </a:p>
        </p:txBody>
      </p:sp>
      <p:sp>
        <p:nvSpPr>
          <p:cNvPr id="3" name="Content Placeholder 2"/>
          <p:cNvSpPr>
            <a:spLocks noGrp="1"/>
          </p:cNvSpPr>
          <p:nvPr>
            <p:ph idx="1"/>
          </p:nvPr>
        </p:nvSpPr>
        <p:spPr/>
        <p:txBody>
          <a:bodyPr>
            <a:normAutofit/>
          </a:bodyPr>
          <a:lstStyle/>
          <a:p>
            <a:pPr>
              <a:buNone/>
            </a:pPr>
            <a:r>
              <a:rPr lang="en-US" b="1" dirty="0" smtClean="0"/>
              <a:t>Biological </a:t>
            </a:r>
            <a:r>
              <a:rPr lang="en-US" b="1" dirty="0"/>
              <a:t>aspects</a:t>
            </a:r>
          </a:p>
          <a:p>
            <a:r>
              <a:rPr lang="en-US" dirty="0" smtClean="0"/>
              <a:t>Neurobiological </a:t>
            </a:r>
            <a:r>
              <a:rPr lang="en-US" dirty="0"/>
              <a:t>disturbances may play a role.</a:t>
            </a:r>
          </a:p>
          <a:p>
            <a:pPr>
              <a:buNone/>
            </a:pPr>
            <a:r>
              <a:rPr lang="en-US" b="1" dirty="0" err="1" smtClean="0"/>
              <a:t>Neuro</a:t>
            </a:r>
            <a:r>
              <a:rPr lang="en-US" b="1" dirty="0" smtClean="0"/>
              <a:t>-anatomy</a:t>
            </a:r>
            <a:endParaRPr lang="en-US" b="1" dirty="0"/>
          </a:p>
          <a:p>
            <a:r>
              <a:rPr lang="en-US" dirty="0" smtClean="0"/>
              <a:t>Abnormalities </a:t>
            </a:r>
            <a:r>
              <a:rPr lang="en-US" dirty="0"/>
              <a:t>in </a:t>
            </a:r>
            <a:r>
              <a:rPr lang="en-US" dirty="0" smtClean="0"/>
              <a:t>various regions </a:t>
            </a:r>
            <a:r>
              <a:rPr lang="en-US" dirty="0"/>
              <a:t>of the brain </a:t>
            </a:r>
            <a:r>
              <a:rPr lang="en-US" dirty="0" smtClean="0"/>
              <a:t>have been </a:t>
            </a:r>
            <a:r>
              <a:rPr lang="en-US" dirty="0"/>
              <a:t>implicated in </a:t>
            </a:r>
            <a:r>
              <a:rPr lang="en-US" dirty="0" smtClean="0"/>
              <a:t>the neurobiology </a:t>
            </a:r>
            <a:r>
              <a:rPr lang="en-US" dirty="0"/>
              <a:t>of OCD.</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Obsessive-Compulsive Disorder</a:t>
            </a:r>
            <a:endParaRPr lang="en-US" dirty="0"/>
          </a:p>
        </p:txBody>
      </p:sp>
      <p:sp>
        <p:nvSpPr>
          <p:cNvPr id="3" name="Content Placeholder 2"/>
          <p:cNvSpPr>
            <a:spLocks noGrp="1"/>
          </p:cNvSpPr>
          <p:nvPr>
            <p:ph idx="1"/>
          </p:nvPr>
        </p:nvSpPr>
        <p:spPr/>
        <p:txBody>
          <a:bodyPr>
            <a:normAutofit/>
          </a:bodyPr>
          <a:lstStyle/>
          <a:p>
            <a:pPr>
              <a:buNone/>
            </a:pPr>
            <a:r>
              <a:rPr lang="en-US" b="1" dirty="0"/>
              <a:t>Physiology</a:t>
            </a:r>
          </a:p>
          <a:p>
            <a:r>
              <a:rPr lang="en-US" dirty="0" smtClean="0"/>
              <a:t>Electrophysiological</a:t>
            </a:r>
            <a:r>
              <a:rPr lang="en-US" dirty="0"/>
              <a:t>, sleep </a:t>
            </a:r>
            <a:r>
              <a:rPr lang="en-US" dirty="0" smtClean="0"/>
              <a:t>electroencephalogram, and </a:t>
            </a:r>
            <a:r>
              <a:rPr lang="en-US" dirty="0" err="1" smtClean="0"/>
              <a:t>neuro</a:t>
            </a:r>
            <a:r>
              <a:rPr lang="en-US" dirty="0" smtClean="0"/>
              <a:t>-endocrine studies </a:t>
            </a:r>
            <a:r>
              <a:rPr lang="en-US" dirty="0"/>
              <a:t>have </a:t>
            </a:r>
            <a:r>
              <a:rPr lang="en-US" dirty="0" smtClean="0"/>
              <a:t>suggested that </a:t>
            </a:r>
            <a:r>
              <a:rPr lang="en-US" dirty="0"/>
              <a:t>there are </a:t>
            </a:r>
            <a:r>
              <a:rPr lang="en-US" dirty="0" smtClean="0"/>
              <a:t>commonalities between depressive disorders </a:t>
            </a:r>
            <a:r>
              <a:rPr lang="en-US" dirty="0"/>
              <a:t>and OCD.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55638"/>
          </a:xfrm>
        </p:spPr>
        <p:txBody>
          <a:bodyPr>
            <a:normAutofit fontScale="90000"/>
          </a:bodyPr>
          <a:lstStyle/>
          <a:p>
            <a:r>
              <a:rPr lang="en-US" b="1" dirty="0" smtClean="0"/>
              <a:t>Obsessive-Compulsive Disorder (OCD)</a:t>
            </a:r>
            <a:br>
              <a:rPr lang="en-US" b="1" dirty="0" smtClean="0"/>
            </a:br>
            <a:r>
              <a:rPr lang="en-US" b="1" i="1" dirty="0" smtClean="0"/>
              <a:t>(cont.)</a:t>
            </a:r>
            <a:br>
              <a:rPr lang="en-US" b="1" i="1" dirty="0" smtClean="0"/>
            </a:br>
            <a:endParaRPr lang="en-US" dirty="0"/>
          </a:p>
        </p:txBody>
      </p:sp>
      <p:sp>
        <p:nvSpPr>
          <p:cNvPr id="3" name="Content Placeholder 2"/>
          <p:cNvSpPr>
            <a:spLocks noGrp="1"/>
          </p:cNvSpPr>
          <p:nvPr>
            <p:ph idx="1"/>
          </p:nvPr>
        </p:nvSpPr>
        <p:spPr/>
        <p:txBody>
          <a:bodyPr/>
          <a:lstStyle/>
          <a:p>
            <a:pPr>
              <a:buNone/>
            </a:pPr>
            <a:r>
              <a:rPr lang="en-US" b="1" dirty="0" smtClean="0"/>
              <a:t>Biochemical</a:t>
            </a:r>
            <a:endParaRPr lang="en-US" b="1" dirty="0"/>
          </a:p>
          <a:p>
            <a:r>
              <a:rPr lang="en-US" dirty="0" smtClean="0"/>
              <a:t>The </a:t>
            </a:r>
            <a:r>
              <a:rPr lang="en-US" dirty="0"/>
              <a:t>neurotransmitter serotonin may </a:t>
            </a:r>
            <a:r>
              <a:rPr lang="en-US" dirty="0" smtClean="0"/>
              <a:t>be influential </a:t>
            </a:r>
            <a:r>
              <a:rPr lang="en-US" dirty="0"/>
              <a:t>in </a:t>
            </a:r>
            <a:r>
              <a:rPr lang="en-US" dirty="0" smtClean="0"/>
              <a:t>the </a:t>
            </a:r>
            <a:r>
              <a:rPr lang="en-US" dirty="0"/>
              <a:t>etiology of OCD</a:t>
            </a:r>
            <a:r>
              <a:rPr lang="en-US" dirty="0" smtClean="0"/>
              <a:t>.</a:t>
            </a:r>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8229600" cy="503238"/>
          </a:xfrm>
        </p:spPr>
        <p:txBody>
          <a:bodyPr>
            <a:normAutofit fontScale="90000"/>
          </a:bodyPr>
          <a:lstStyle/>
          <a:p>
            <a:r>
              <a:rPr lang="en-US" b="1" dirty="0" smtClean="0"/>
              <a:t>Obsessive-Compulsive Disorder (OCD)</a:t>
            </a:r>
            <a:br>
              <a:rPr lang="en-US" b="1" dirty="0" smtClean="0"/>
            </a:br>
            <a:r>
              <a:rPr lang="en-US" b="1" i="1" dirty="0" smtClean="0"/>
              <a:t>(cont.)</a:t>
            </a:r>
            <a:br>
              <a:rPr lang="en-US" b="1" i="1" dirty="0" smtClean="0"/>
            </a:br>
            <a:endParaRPr lang="en-US" dirty="0"/>
          </a:p>
        </p:txBody>
      </p:sp>
      <p:sp>
        <p:nvSpPr>
          <p:cNvPr id="3" name="Content Placeholder 2"/>
          <p:cNvSpPr>
            <a:spLocks noGrp="1"/>
          </p:cNvSpPr>
          <p:nvPr>
            <p:ph idx="1"/>
          </p:nvPr>
        </p:nvSpPr>
        <p:spPr/>
        <p:txBody>
          <a:bodyPr>
            <a:normAutofit/>
          </a:bodyPr>
          <a:lstStyle/>
          <a:p>
            <a:pPr>
              <a:buNone/>
            </a:pPr>
            <a:r>
              <a:rPr lang="en-US" b="1" dirty="0" smtClean="0"/>
              <a:t>Transactional </a:t>
            </a:r>
            <a:r>
              <a:rPr lang="en-US" b="1" dirty="0"/>
              <a:t>Model of Stress Adaptation</a:t>
            </a:r>
          </a:p>
          <a:p>
            <a:r>
              <a:rPr lang="en-US" dirty="0" smtClean="0"/>
              <a:t>The </a:t>
            </a:r>
            <a:r>
              <a:rPr lang="en-US" dirty="0"/>
              <a:t>etiology of OCD is most likely influenced </a:t>
            </a:r>
            <a:r>
              <a:rPr lang="en-US" dirty="0" smtClean="0"/>
              <a:t>by multiple </a:t>
            </a:r>
            <a:r>
              <a:rPr lang="en-US" dirty="0"/>
              <a:t>factors.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8989FF"/>
                </a:solidFill>
                <a:latin typeface="Comic Sans MS" pitchFamily="66" charset="0"/>
              </a:rPr>
              <a:t>PETER M</a:t>
            </a:r>
          </a:p>
        </p:txBody>
      </p:sp>
      <p:sp>
        <p:nvSpPr>
          <p:cNvPr id="6" name="Slide Number Placeholder 5"/>
          <p:cNvSpPr>
            <a:spLocks noGrp="1"/>
          </p:cNvSpPr>
          <p:nvPr>
            <p:ph type="sldNum" sz="quarter" idx="12"/>
          </p:nvPr>
        </p:nvSpPr>
        <p:spPr/>
        <p:txBody>
          <a:bodyPr/>
          <a:lstStyle/>
          <a:p>
            <a:pPr>
              <a:defRPr/>
            </a:pPr>
            <a:fld id="{7AB29E8A-39FF-40E4-B4CC-14DDC9D812C8}" type="slidenum">
              <a:rPr lang="en-US"/>
              <a:pPr>
                <a:defRPr/>
              </a:pPr>
              <a:t>47</a:t>
            </a:fld>
            <a:endParaRPr lang="en-US"/>
          </a:p>
        </p:txBody>
      </p:sp>
      <p:sp>
        <p:nvSpPr>
          <p:cNvPr id="314372" name="Rectangle 2"/>
          <p:cNvSpPr>
            <a:spLocks noGrp="1" noChangeArrowheads="1"/>
          </p:cNvSpPr>
          <p:nvPr>
            <p:ph type="title" idx="4294967295"/>
          </p:nvPr>
        </p:nvSpPr>
        <p:spPr/>
        <p:txBody>
          <a:bodyPr bIns="91440" anchor="b">
            <a:normAutofit fontScale="90000"/>
          </a:bodyPr>
          <a:lstStyle/>
          <a:p>
            <a:pPr eaLnBrk="1" hangingPunct="1"/>
            <a:r>
              <a:rPr lang="en-US" altLang="en-US" sz="3600" b="1" smtClean="0">
                <a:solidFill>
                  <a:srgbClr val="FF0000"/>
                </a:solidFill>
              </a:rPr>
              <a:t>MANAGEMENT OF OBSESSIVE-COMPULSIVE DISORDER</a:t>
            </a:r>
          </a:p>
        </p:txBody>
      </p:sp>
      <p:sp>
        <p:nvSpPr>
          <p:cNvPr id="709634" name="Rectangle 3"/>
          <p:cNvSpPr>
            <a:spLocks noGrp="1" noChangeArrowheads="1"/>
          </p:cNvSpPr>
          <p:nvPr>
            <p:ph sz="quarter" idx="4294967295"/>
          </p:nvPr>
        </p:nvSpPr>
        <p:spPr>
          <a:xfrm>
            <a:off x="457200" y="1600200"/>
            <a:ext cx="8229600" cy="5105400"/>
          </a:xfrm>
        </p:spPr>
        <p:txBody>
          <a:bodyPr>
            <a:normAutofit fontScale="85000" lnSpcReduction="10000"/>
          </a:bodyPr>
          <a:lstStyle/>
          <a:p>
            <a:pPr eaLnBrk="1" hangingPunct="1"/>
            <a:r>
              <a:rPr lang="en-US" altLang="en-US" sz="2800" dirty="0" smtClean="0"/>
              <a:t>Anti-anxiety medications-</a:t>
            </a:r>
            <a:r>
              <a:rPr lang="en-US" altLang="en-US" sz="2800" dirty="0" err="1" smtClean="0"/>
              <a:t>benzodiazipines</a:t>
            </a:r>
            <a:r>
              <a:rPr lang="en-US" altLang="en-US" sz="2800" dirty="0" smtClean="0"/>
              <a:t> </a:t>
            </a:r>
          </a:p>
          <a:p>
            <a:pPr eaLnBrk="1" hangingPunct="1"/>
            <a:r>
              <a:rPr lang="en-US" altLang="en-US" sz="2800" dirty="0" smtClean="0"/>
              <a:t>Anti </a:t>
            </a:r>
            <a:r>
              <a:rPr lang="en-US" altLang="en-US" sz="2800" dirty="0" err="1" smtClean="0"/>
              <a:t>derressants</a:t>
            </a:r>
            <a:r>
              <a:rPr lang="en-US" altLang="en-US" sz="2800" dirty="0" smtClean="0"/>
              <a:t> –</a:t>
            </a:r>
            <a:r>
              <a:rPr lang="en-US" altLang="en-US" sz="2800" dirty="0" err="1" smtClean="0"/>
              <a:t>clomipramine,fluoxetine</a:t>
            </a:r>
            <a:endParaRPr lang="en-US" altLang="en-US" sz="2800" dirty="0" smtClean="0"/>
          </a:p>
          <a:p>
            <a:pPr eaLnBrk="1" hangingPunct="1"/>
            <a:r>
              <a:rPr lang="en-US" altLang="en-US" sz="2800" dirty="0" smtClean="0"/>
              <a:t>Antipsychotics –</a:t>
            </a:r>
            <a:r>
              <a:rPr lang="en-US" altLang="en-US" sz="2800" dirty="0" err="1" smtClean="0"/>
              <a:t>occassionaly</a:t>
            </a:r>
            <a:r>
              <a:rPr lang="en-US" altLang="en-US" sz="2800" dirty="0" smtClean="0"/>
              <a:t> used in low doses </a:t>
            </a:r>
            <a:r>
              <a:rPr lang="en-US" altLang="en-US" sz="2800" dirty="0" err="1" smtClean="0"/>
              <a:t>e.g</a:t>
            </a:r>
            <a:r>
              <a:rPr lang="en-US" altLang="en-US" sz="2800" dirty="0" smtClean="0"/>
              <a:t> </a:t>
            </a:r>
            <a:r>
              <a:rPr lang="en-US" altLang="en-US" sz="2800" dirty="0" err="1" smtClean="0"/>
              <a:t>haloperidol,risperidone,olanzapine,aripiprazole</a:t>
            </a:r>
            <a:endParaRPr lang="en-US" altLang="en-US" sz="2800" dirty="0"/>
          </a:p>
          <a:p>
            <a:pPr eaLnBrk="1" hangingPunct="1"/>
            <a:r>
              <a:rPr lang="en-US" altLang="en-US" sz="2800" dirty="0" err="1" smtClean="0"/>
              <a:t>Pyschotherapy</a:t>
            </a:r>
            <a:r>
              <a:rPr lang="en-US" altLang="en-US" sz="2800" dirty="0" smtClean="0"/>
              <a:t> for those who are psychologically oriented.</a:t>
            </a:r>
          </a:p>
          <a:p>
            <a:pPr eaLnBrk="1" hangingPunct="1"/>
            <a:r>
              <a:rPr lang="en-US" altLang="en-US" sz="2800" dirty="0" smtClean="0"/>
              <a:t>In presence of severe depression with OCD ,ECT may be needed.</a:t>
            </a:r>
          </a:p>
          <a:p>
            <a:pPr eaLnBrk="1" hangingPunct="1"/>
            <a:r>
              <a:rPr lang="en-US" altLang="en-US" sz="2800" dirty="0" err="1" smtClean="0"/>
              <a:t>Behaviour</a:t>
            </a:r>
            <a:r>
              <a:rPr lang="en-US" altLang="en-US" sz="2800" dirty="0" smtClean="0"/>
              <a:t> therapy and CBT –</a:t>
            </a:r>
            <a:r>
              <a:rPr lang="en-US" altLang="en-US" sz="2800" dirty="0" err="1" smtClean="0"/>
              <a:t>behaviour</a:t>
            </a:r>
            <a:r>
              <a:rPr lang="en-US" altLang="en-US" sz="2800" dirty="0" smtClean="0"/>
              <a:t> modification </a:t>
            </a:r>
          </a:p>
          <a:p>
            <a:pPr eaLnBrk="1" hangingPunct="1">
              <a:buFont typeface="Wingdings" pitchFamily="2" charset="2"/>
              <a:buChar char="ü"/>
            </a:pPr>
            <a:r>
              <a:rPr lang="en-US" altLang="en-US" sz="2800" dirty="0" smtClean="0"/>
              <a:t>Though stopping</a:t>
            </a:r>
          </a:p>
          <a:p>
            <a:pPr>
              <a:buFont typeface="Wingdings" pitchFamily="2" charset="2"/>
              <a:buChar char="ü"/>
            </a:pPr>
            <a:r>
              <a:rPr lang="en-US" altLang="en-US" sz="2800" dirty="0" smtClean="0"/>
              <a:t>Response </a:t>
            </a:r>
            <a:r>
              <a:rPr lang="en-US" altLang="en-US" sz="2800" dirty="0"/>
              <a:t>prevention (delaying or avoiding performance of the rituals</a:t>
            </a:r>
            <a:r>
              <a:rPr lang="en-US" altLang="en-US" sz="2800" dirty="0" smtClean="0"/>
              <a:t>)</a:t>
            </a:r>
          </a:p>
          <a:p>
            <a:pPr>
              <a:buFont typeface="Wingdings" pitchFamily="2" charset="2"/>
              <a:buChar char="ü"/>
            </a:pPr>
            <a:r>
              <a:rPr lang="en-US" altLang="en-US" sz="2800" dirty="0" smtClean="0"/>
              <a:t>Systemic desensitization</a:t>
            </a:r>
          </a:p>
          <a:p>
            <a:pPr>
              <a:buFont typeface="Wingdings" pitchFamily="2" charset="2"/>
              <a:buChar char="ü"/>
            </a:pPr>
            <a:r>
              <a:rPr lang="en-US" altLang="en-US" sz="2800" dirty="0" err="1" smtClean="0"/>
              <a:t>modelling</a:t>
            </a:r>
            <a:endParaRPr lang="en-US" altLang="en-US" sz="2800" dirty="0"/>
          </a:p>
          <a:p>
            <a:pPr eaLnBrk="1" hangingPunct="1"/>
            <a:endParaRPr lang="en-US" altLang="en-US" sz="2800" dirty="0" smtClean="0"/>
          </a:p>
          <a:p>
            <a:pPr eaLnBrk="1" hangingPunct="1"/>
            <a:endParaRPr lang="en-US" altLang="en-US" sz="2800" dirty="0" smtClean="0"/>
          </a:p>
          <a:p>
            <a:pPr eaLnBrk="1" hangingPunct="1"/>
            <a:endParaRPr lang="en-US" altLang="en-US" sz="2800" dirty="0" smtClean="0"/>
          </a:p>
          <a:p>
            <a:pPr eaLnBrk="1" hangingPunct="1">
              <a:buFont typeface="Arial" charset="0"/>
              <a:buNone/>
            </a:pPr>
            <a:endParaRPr lang="en-US" altLang="en-US" sz="2800" dirty="0" smtClean="0"/>
          </a:p>
        </p:txBody>
      </p:sp>
    </p:spTree>
    <p:extLst>
      <p:ext uri="{BB962C8B-B14F-4D97-AF65-F5344CB8AC3E}">
        <p14:creationId xmlns:p14="http://schemas.microsoft.com/office/powerpoint/2010/main" xmlns="" val="20649738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09634">
                                            <p:txEl>
                                              <p:pRg st="0" end="0"/>
                                            </p:txEl>
                                          </p:spTgt>
                                        </p:tgtEl>
                                        <p:attrNameLst>
                                          <p:attrName>style.visibility</p:attrName>
                                        </p:attrNameLst>
                                      </p:cBhvr>
                                      <p:to>
                                        <p:strVal val="visible"/>
                                      </p:to>
                                    </p:set>
                                    <p:anim calcmode="lin" valueType="num">
                                      <p:cBhvr additive="base">
                                        <p:cTn id="7" dur="500" fill="hold"/>
                                        <p:tgtEl>
                                          <p:spTgt spid="70963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096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09634">
                                            <p:txEl>
                                              <p:pRg st="1" end="1"/>
                                            </p:txEl>
                                          </p:spTgt>
                                        </p:tgtEl>
                                        <p:attrNameLst>
                                          <p:attrName>style.visibility</p:attrName>
                                        </p:attrNameLst>
                                      </p:cBhvr>
                                      <p:to>
                                        <p:strVal val="visible"/>
                                      </p:to>
                                    </p:set>
                                    <p:anim calcmode="lin" valueType="num">
                                      <p:cBhvr additive="base">
                                        <p:cTn id="13" dur="500" fill="hold"/>
                                        <p:tgtEl>
                                          <p:spTgt spid="70963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0963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09634">
                                            <p:txEl>
                                              <p:pRg st="2" end="2"/>
                                            </p:txEl>
                                          </p:spTgt>
                                        </p:tgtEl>
                                        <p:attrNameLst>
                                          <p:attrName>style.visibility</p:attrName>
                                        </p:attrNameLst>
                                      </p:cBhvr>
                                      <p:to>
                                        <p:strVal val="visible"/>
                                      </p:to>
                                    </p:set>
                                    <p:anim calcmode="lin" valueType="num">
                                      <p:cBhvr additive="base">
                                        <p:cTn id="19" dur="500" fill="hold"/>
                                        <p:tgtEl>
                                          <p:spTgt spid="70963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0963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09634">
                                            <p:txEl>
                                              <p:pRg st="3" end="3"/>
                                            </p:txEl>
                                          </p:spTgt>
                                        </p:tgtEl>
                                        <p:attrNameLst>
                                          <p:attrName>style.visibility</p:attrName>
                                        </p:attrNameLst>
                                      </p:cBhvr>
                                      <p:to>
                                        <p:strVal val="visible"/>
                                      </p:to>
                                    </p:set>
                                    <p:anim calcmode="lin" valueType="num">
                                      <p:cBhvr additive="base">
                                        <p:cTn id="25" dur="500" fill="hold"/>
                                        <p:tgtEl>
                                          <p:spTgt spid="70963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0963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09634">
                                            <p:txEl>
                                              <p:pRg st="4" end="4"/>
                                            </p:txEl>
                                          </p:spTgt>
                                        </p:tgtEl>
                                        <p:attrNameLst>
                                          <p:attrName>style.visibility</p:attrName>
                                        </p:attrNameLst>
                                      </p:cBhvr>
                                      <p:to>
                                        <p:strVal val="visible"/>
                                      </p:to>
                                    </p:set>
                                    <p:anim calcmode="lin" valueType="num">
                                      <p:cBhvr additive="base">
                                        <p:cTn id="31" dur="500" fill="hold"/>
                                        <p:tgtEl>
                                          <p:spTgt spid="70963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0963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09634">
                                            <p:txEl>
                                              <p:pRg st="5" end="5"/>
                                            </p:txEl>
                                          </p:spTgt>
                                        </p:tgtEl>
                                        <p:attrNameLst>
                                          <p:attrName>style.visibility</p:attrName>
                                        </p:attrNameLst>
                                      </p:cBhvr>
                                      <p:to>
                                        <p:strVal val="visible"/>
                                      </p:to>
                                    </p:set>
                                    <p:anim calcmode="lin" valueType="num">
                                      <p:cBhvr additive="base">
                                        <p:cTn id="37" dur="500" fill="hold"/>
                                        <p:tgtEl>
                                          <p:spTgt spid="70963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0963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09634">
                                            <p:txEl>
                                              <p:pRg st="6" end="6"/>
                                            </p:txEl>
                                          </p:spTgt>
                                        </p:tgtEl>
                                        <p:attrNameLst>
                                          <p:attrName>style.visibility</p:attrName>
                                        </p:attrNameLst>
                                      </p:cBhvr>
                                      <p:to>
                                        <p:strVal val="visible"/>
                                      </p:to>
                                    </p:set>
                                    <p:anim calcmode="lin" valueType="num">
                                      <p:cBhvr additive="base">
                                        <p:cTn id="43" dur="500" fill="hold"/>
                                        <p:tgtEl>
                                          <p:spTgt spid="709634">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0963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09634">
                                            <p:txEl>
                                              <p:pRg st="7" end="7"/>
                                            </p:txEl>
                                          </p:spTgt>
                                        </p:tgtEl>
                                        <p:attrNameLst>
                                          <p:attrName>style.visibility</p:attrName>
                                        </p:attrNameLst>
                                      </p:cBhvr>
                                      <p:to>
                                        <p:strVal val="visible"/>
                                      </p:to>
                                    </p:set>
                                    <p:anim calcmode="lin" valueType="num">
                                      <p:cBhvr additive="base">
                                        <p:cTn id="49" dur="500" fill="hold"/>
                                        <p:tgtEl>
                                          <p:spTgt spid="709634">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0963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09634">
                                            <p:txEl>
                                              <p:pRg st="8" end="8"/>
                                            </p:txEl>
                                          </p:spTgt>
                                        </p:tgtEl>
                                        <p:attrNameLst>
                                          <p:attrName>style.visibility</p:attrName>
                                        </p:attrNameLst>
                                      </p:cBhvr>
                                      <p:to>
                                        <p:strVal val="visible"/>
                                      </p:to>
                                    </p:set>
                                    <p:anim calcmode="lin" valueType="num">
                                      <p:cBhvr additive="base">
                                        <p:cTn id="55" dur="500" fill="hold"/>
                                        <p:tgtEl>
                                          <p:spTgt spid="709634">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0963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09634">
                                            <p:txEl>
                                              <p:pRg st="9" end="9"/>
                                            </p:txEl>
                                          </p:spTgt>
                                        </p:tgtEl>
                                        <p:attrNameLst>
                                          <p:attrName>style.visibility</p:attrName>
                                        </p:attrNameLst>
                                      </p:cBhvr>
                                      <p:to>
                                        <p:strVal val="visible"/>
                                      </p:to>
                                    </p:set>
                                    <p:anim calcmode="lin" valueType="num">
                                      <p:cBhvr additive="base">
                                        <p:cTn id="61" dur="500" fill="hold"/>
                                        <p:tgtEl>
                                          <p:spTgt spid="709634">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0963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960438"/>
          </a:xfrm>
        </p:spPr>
        <p:txBody>
          <a:bodyPr>
            <a:normAutofit fontScale="90000"/>
          </a:bodyPr>
          <a:lstStyle/>
          <a:p>
            <a:r>
              <a:rPr lang="en-US" b="1" dirty="0" smtClean="0"/>
              <a:t>Post-traumatic Stress Disorder (PTSD)</a:t>
            </a:r>
            <a:br>
              <a:rPr lang="en-US" b="1" dirty="0" smtClean="0"/>
            </a:b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Development </a:t>
            </a:r>
            <a:r>
              <a:rPr lang="en-US" dirty="0"/>
              <a:t>of characteristic </a:t>
            </a:r>
            <a:r>
              <a:rPr lang="en-US" dirty="0" smtClean="0"/>
              <a:t>symptoms following </a:t>
            </a:r>
            <a:r>
              <a:rPr lang="en-US" dirty="0"/>
              <a:t>exposure to an extreme </a:t>
            </a:r>
            <a:r>
              <a:rPr lang="en-US" dirty="0" smtClean="0"/>
              <a:t>traumatic stressor </a:t>
            </a:r>
            <a:r>
              <a:rPr lang="en-US" dirty="0"/>
              <a:t>involving a personal threat to </a:t>
            </a:r>
            <a:r>
              <a:rPr lang="en-US" dirty="0" smtClean="0"/>
              <a:t>physical integrity </a:t>
            </a:r>
            <a:r>
              <a:rPr lang="en-US" dirty="0"/>
              <a:t>or to the </a:t>
            </a:r>
            <a:r>
              <a:rPr lang="en-US" dirty="0" smtClean="0"/>
              <a:t>physical integrity </a:t>
            </a:r>
            <a:r>
              <a:rPr lang="en-US" dirty="0"/>
              <a:t>of others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smtClean="0"/>
              <a:t>Post-traumatic Stress Disorder </a:t>
            </a:r>
            <a:r>
              <a:rPr lang="en-US" b="1" i="1" dirty="0" smtClean="0"/>
              <a:t>(cont.)</a:t>
            </a:r>
            <a:br>
              <a:rPr lang="en-US" b="1" i="1" dirty="0" smtClean="0"/>
            </a:br>
            <a:endParaRPr lang="en-US" dirty="0"/>
          </a:p>
        </p:txBody>
      </p:sp>
      <p:sp>
        <p:nvSpPr>
          <p:cNvPr id="3" name="Content Placeholder 2"/>
          <p:cNvSpPr>
            <a:spLocks noGrp="1"/>
          </p:cNvSpPr>
          <p:nvPr>
            <p:ph idx="1"/>
          </p:nvPr>
        </p:nvSpPr>
        <p:spPr>
          <a:xfrm>
            <a:off x="457200" y="1295400"/>
            <a:ext cx="8229600" cy="4830763"/>
          </a:xfrm>
        </p:spPr>
        <p:txBody>
          <a:bodyPr>
            <a:normAutofit/>
          </a:bodyPr>
          <a:lstStyle/>
          <a:p>
            <a:r>
              <a:rPr lang="en-US" dirty="0" smtClean="0"/>
              <a:t>Characteristic </a:t>
            </a:r>
            <a:r>
              <a:rPr lang="en-US" dirty="0"/>
              <a:t>symptoms include </a:t>
            </a:r>
            <a:r>
              <a:rPr lang="en-US" dirty="0" smtClean="0"/>
              <a:t>re-experiencing the </a:t>
            </a:r>
            <a:r>
              <a:rPr lang="en-US" dirty="0"/>
              <a:t>traumatic event, a sustained high level </a:t>
            </a:r>
            <a:r>
              <a:rPr lang="en-US" dirty="0" smtClean="0"/>
              <a:t>of anxiety </a:t>
            </a:r>
            <a:r>
              <a:rPr lang="en-US" dirty="0"/>
              <a:t>or arousal, or a general numbing </a:t>
            </a:r>
            <a:r>
              <a:rPr lang="en-US" dirty="0" smtClean="0"/>
              <a:t>of responsiveness.</a:t>
            </a:r>
          </a:p>
          <a:p>
            <a:r>
              <a:rPr lang="en-US" dirty="0" smtClean="0"/>
              <a:t> </a:t>
            </a:r>
            <a:r>
              <a:rPr lang="en-US" dirty="0"/>
              <a:t>Intrusive recollections </a:t>
            </a:r>
            <a:r>
              <a:rPr lang="en-US" dirty="0" smtClean="0"/>
              <a:t>or nightmares </a:t>
            </a:r>
            <a:r>
              <a:rPr lang="en-US" dirty="0"/>
              <a:t>of the event </a:t>
            </a:r>
            <a:r>
              <a:rPr lang="en-US" dirty="0" smtClean="0"/>
              <a:t>are common</a:t>
            </a:r>
            <a:r>
              <a:rPr lang="en-US" dirty="0"/>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808038"/>
          </a:xfrm>
        </p:spPr>
        <p:txBody>
          <a:bodyPr>
            <a:normAutofit fontScale="90000"/>
          </a:bodyPr>
          <a:lstStyle/>
          <a:p>
            <a:r>
              <a:rPr lang="en-US" b="1" dirty="0" smtClean="0"/>
              <a:t>Epidemiological statistics</a:t>
            </a:r>
            <a:br>
              <a:rPr lang="en-US" b="1" dirty="0" smtClean="0"/>
            </a:br>
            <a:endParaRPr lang="en-US" dirty="0"/>
          </a:p>
        </p:txBody>
      </p:sp>
      <p:sp>
        <p:nvSpPr>
          <p:cNvPr id="3" name="Content Placeholder 2"/>
          <p:cNvSpPr>
            <a:spLocks noGrp="1"/>
          </p:cNvSpPr>
          <p:nvPr>
            <p:ph idx="1"/>
          </p:nvPr>
        </p:nvSpPr>
        <p:spPr/>
        <p:txBody>
          <a:bodyPr>
            <a:normAutofit/>
          </a:bodyPr>
          <a:lstStyle/>
          <a:p>
            <a:r>
              <a:rPr lang="en-US" dirty="0" smtClean="0"/>
              <a:t>Anxiety </a:t>
            </a:r>
            <a:r>
              <a:rPr lang="en-US" dirty="0"/>
              <a:t>disorders are the most common of </a:t>
            </a:r>
            <a:r>
              <a:rPr lang="en-US" dirty="0" smtClean="0"/>
              <a:t>all psychiatric </a:t>
            </a:r>
            <a:r>
              <a:rPr lang="en-US" dirty="0"/>
              <a:t>illnesses</a:t>
            </a:r>
          </a:p>
          <a:p>
            <a:r>
              <a:rPr lang="en-US" dirty="0" smtClean="0"/>
              <a:t>More </a:t>
            </a:r>
            <a:r>
              <a:rPr lang="en-US" dirty="0"/>
              <a:t>common in women than men</a:t>
            </a:r>
          </a:p>
          <a:p>
            <a:r>
              <a:rPr lang="en-US" dirty="0" smtClean="0"/>
              <a:t>Minority </a:t>
            </a:r>
            <a:r>
              <a:rPr lang="en-US" dirty="0"/>
              <a:t>children and children from </a:t>
            </a:r>
            <a:r>
              <a:rPr lang="en-US" dirty="0" smtClean="0"/>
              <a:t>low socioeconomic </a:t>
            </a:r>
            <a:r>
              <a:rPr lang="en-US" dirty="0"/>
              <a:t>environments at risk</a:t>
            </a:r>
          </a:p>
          <a:p>
            <a:r>
              <a:rPr lang="en-US" dirty="0" smtClean="0"/>
              <a:t>A </a:t>
            </a:r>
            <a:r>
              <a:rPr lang="en-US" dirty="0"/>
              <a:t>familial predisposition probably exists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Post-traumatic Stress Disorder </a:t>
            </a:r>
            <a:r>
              <a:rPr lang="en-US" b="1" i="1" dirty="0" smtClean="0"/>
              <a:t>(cont.)</a:t>
            </a:r>
            <a:br>
              <a:rPr lang="en-US" b="1" i="1" dirty="0" smtClean="0"/>
            </a:br>
            <a:endParaRPr lang="en-US" dirty="0"/>
          </a:p>
        </p:txBody>
      </p:sp>
      <p:sp>
        <p:nvSpPr>
          <p:cNvPr id="7" name="Content Placeholder 6"/>
          <p:cNvSpPr>
            <a:spLocks noGrp="1"/>
          </p:cNvSpPr>
          <p:nvPr>
            <p:ph idx="1"/>
          </p:nvPr>
        </p:nvSpPr>
        <p:spPr>
          <a:xfrm>
            <a:off x="457200" y="990600"/>
            <a:ext cx="8229600" cy="5135563"/>
          </a:xfrm>
        </p:spPr>
        <p:txBody>
          <a:bodyPr>
            <a:normAutofit/>
          </a:bodyPr>
          <a:lstStyle/>
          <a:p>
            <a:pPr>
              <a:buNone/>
            </a:pPr>
            <a:r>
              <a:rPr lang="en-US" dirty="0" smtClean="0"/>
              <a:t> </a:t>
            </a:r>
            <a:r>
              <a:rPr lang="en-US" b="1" dirty="0"/>
              <a:t>Predisposing factors</a:t>
            </a:r>
          </a:p>
          <a:p>
            <a:pPr>
              <a:buNone/>
            </a:pPr>
            <a:r>
              <a:rPr lang="en-US" dirty="0" smtClean="0"/>
              <a:t>Psychosocial </a:t>
            </a:r>
            <a:r>
              <a:rPr lang="en-US" dirty="0"/>
              <a:t>theory</a:t>
            </a:r>
          </a:p>
          <a:p>
            <a:r>
              <a:rPr lang="en-US" dirty="0" smtClean="0"/>
              <a:t>The </a:t>
            </a:r>
            <a:r>
              <a:rPr lang="en-US" dirty="0"/>
              <a:t>traumatic experience</a:t>
            </a:r>
          </a:p>
          <a:p>
            <a:r>
              <a:rPr lang="en-US" dirty="0" smtClean="0"/>
              <a:t>Severity </a:t>
            </a:r>
            <a:r>
              <a:rPr lang="en-US" dirty="0"/>
              <a:t>and duration of the stressor</a:t>
            </a:r>
          </a:p>
          <a:p>
            <a:r>
              <a:rPr lang="en-US" dirty="0" smtClean="0"/>
              <a:t>Extent </a:t>
            </a:r>
            <a:r>
              <a:rPr lang="en-US" dirty="0"/>
              <a:t>of anticipatory </a:t>
            </a:r>
            <a:r>
              <a:rPr lang="en-US" dirty="0" smtClean="0"/>
              <a:t>preparation before </a:t>
            </a:r>
            <a:r>
              <a:rPr lang="en-US" dirty="0"/>
              <a:t>onset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smtClean="0"/>
              <a:t>Predisposing factors </a:t>
            </a:r>
            <a:r>
              <a:rPr lang="en-US" b="1" i="1" dirty="0" smtClean="0"/>
              <a:t>(cont.)</a:t>
            </a:r>
            <a:br>
              <a:rPr lang="en-US" b="1" i="1" dirty="0" smtClean="0"/>
            </a:br>
            <a:endParaRPr lang="en-US" dirty="0"/>
          </a:p>
        </p:txBody>
      </p:sp>
      <p:sp>
        <p:nvSpPr>
          <p:cNvPr id="7" name="Content Placeholder 6"/>
          <p:cNvSpPr>
            <a:spLocks noGrp="1"/>
          </p:cNvSpPr>
          <p:nvPr>
            <p:ph idx="1"/>
          </p:nvPr>
        </p:nvSpPr>
        <p:spPr>
          <a:xfrm>
            <a:off x="457200" y="1295400"/>
            <a:ext cx="8229600" cy="4830763"/>
          </a:xfrm>
        </p:spPr>
        <p:txBody>
          <a:bodyPr>
            <a:normAutofit/>
          </a:bodyPr>
          <a:lstStyle/>
          <a:p>
            <a:pPr>
              <a:buNone/>
            </a:pPr>
            <a:r>
              <a:rPr lang="en-US" b="1" dirty="0" smtClean="0"/>
              <a:t>Psychosocial </a:t>
            </a:r>
            <a:r>
              <a:rPr lang="en-US" b="1" dirty="0"/>
              <a:t>theory </a:t>
            </a:r>
            <a:r>
              <a:rPr lang="en-US" b="1" i="1" dirty="0"/>
              <a:t>(cont.)</a:t>
            </a:r>
          </a:p>
          <a:p>
            <a:r>
              <a:rPr lang="en-US" dirty="0" smtClean="0"/>
              <a:t>The </a:t>
            </a:r>
            <a:r>
              <a:rPr lang="en-US" dirty="0"/>
              <a:t>traumatic experience </a:t>
            </a:r>
            <a:endParaRPr lang="en-US" i="1" dirty="0"/>
          </a:p>
          <a:p>
            <a:r>
              <a:rPr lang="en-US" dirty="0" smtClean="0"/>
              <a:t>Exposure </a:t>
            </a:r>
            <a:r>
              <a:rPr lang="en-US" dirty="0"/>
              <a:t>to death</a:t>
            </a:r>
          </a:p>
          <a:p>
            <a:r>
              <a:rPr lang="en-US" dirty="0" smtClean="0"/>
              <a:t>Numbers </a:t>
            </a:r>
            <a:r>
              <a:rPr lang="en-US" dirty="0"/>
              <a:t>affected by life threat</a:t>
            </a:r>
          </a:p>
          <a:p>
            <a:r>
              <a:rPr lang="en-US" dirty="0" smtClean="0"/>
              <a:t>Extent </a:t>
            </a:r>
            <a:r>
              <a:rPr lang="en-US" dirty="0"/>
              <a:t>of control over recurrence</a:t>
            </a:r>
          </a:p>
          <a:p>
            <a:r>
              <a:rPr lang="en-US" dirty="0" smtClean="0"/>
              <a:t>Location </a:t>
            </a:r>
            <a:r>
              <a:rPr lang="en-US" dirty="0"/>
              <a:t>where trauma was experienced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Predisposing factors </a:t>
            </a:r>
            <a:r>
              <a:rPr lang="en-US" b="1" i="1" dirty="0" smtClean="0"/>
              <a:t>(cont.)</a:t>
            </a:r>
            <a:endParaRPr lang="en-US" dirty="0"/>
          </a:p>
        </p:txBody>
      </p:sp>
      <p:sp>
        <p:nvSpPr>
          <p:cNvPr id="3" name="Content Placeholder 2"/>
          <p:cNvSpPr>
            <a:spLocks noGrp="1"/>
          </p:cNvSpPr>
          <p:nvPr>
            <p:ph idx="1"/>
          </p:nvPr>
        </p:nvSpPr>
        <p:spPr/>
        <p:txBody>
          <a:bodyPr>
            <a:normAutofit/>
          </a:bodyPr>
          <a:lstStyle/>
          <a:p>
            <a:pPr>
              <a:buNone/>
            </a:pPr>
            <a:r>
              <a:rPr lang="en-US" b="1" dirty="0" smtClean="0"/>
              <a:t>Psychosocial </a:t>
            </a:r>
            <a:r>
              <a:rPr lang="en-US" b="1" dirty="0"/>
              <a:t>theory </a:t>
            </a:r>
            <a:r>
              <a:rPr lang="en-US" b="1" i="1" dirty="0"/>
              <a:t>(cont.)</a:t>
            </a:r>
          </a:p>
          <a:p>
            <a:r>
              <a:rPr lang="en-US" dirty="0" smtClean="0"/>
              <a:t>The </a:t>
            </a:r>
            <a:r>
              <a:rPr lang="en-US" dirty="0"/>
              <a:t>Individual</a:t>
            </a:r>
          </a:p>
          <a:p>
            <a:r>
              <a:rPr lang="en-US" dirty="0" smtClean="0"/>
              <a:t>Degree </a:t>
            </a:r>
            <a:r>
              <a:rPr lang="en-US" dirty="0"/>
              <a:t>of ego-strength</a:t>
            </a:r>
          </a:p>
          <a:p>
            <a:r>
              <a:rPr lang="en-US" dirty="0" smtClean="0"/>
              <a:t>Effectiveness </a:t>
            </a:r>
            <a:r>
              <a:rPr lang="en-US" dirty="0"/>
              <a:t>of </a:t>
            </a:r>
            <a:r>
              <a:rPr lang="en-US" dirty="0" smtClean="0"/>
              <a:t>coping resources</a:t>
            </a:r>
            <a:endParaRPr lang="en-US" dirty="0"/>
          </a:p>
          <a:p>
            <a:r>
              <a:rPr lang="en-US" dirty="0" smtClean="0"/>
              <a:t>Presence </a:t>
            </a:r>
            <a:r>
              <a:rPr lang="en-US" dirty="0"/>
              <a:t>of preexisting psychopathology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Predisposing factors </a:t>
            </a:r>
            <a:r>
              <a:rPr lang="en-US" b="1" i="1" dirty="0" smtClean="0"/>
              <a:t>(cont.)</a:t>
            </a:r>
            <a:endParaRPr lang="en-GB" dirty="0"/>
          </a:p>
        </p:txBody>
      </p:sp>
      <p:sp>
        <p:nvSpPr>
          <p:cNvPr id="3" name="Content Placeholder 2"/>
          <p:cNvSpPr>
            <a:spLocks noGrp="1"/>
          </p:cNvSpPr>
          <p:nvPr>
            <p:ph idx="1"/>
          </p:nvPr>
        </p:nvSpPr>
        <p:spPr/>
        <p:txBody>
          <a:bodyPr/>
          <a:lstStyle/>
          <a:p>
            <a:pPr>
              <a:buNone/>
            </a:pPr>
            <a:r>
              <a:rPr lang="en-US" b="1" dirty="0" smtClean="0"/>
              <a:t>Psychosocial theory </a:t>
            </a:r>
            <a:r>
              <a:rPr lang="en-US" b="1" i="1" dirty="0" smtClean="0"/>
              <a:t>(cont.)</a:t>
            </a:r>
            <a:endParaRPr lang="en-US" dirty="0" smtClean="0"/>
          </a:p>
          <a:p>
            <a:r>
              <a:rPr lang="en-US" dirty="0" smtClean="0"/>
              <a:t>Outcomes of previous experiences with stress/trauma</a:t>
            </a:r>
          </a:p>
          <a:p>
            <a:r>
              <a:rPr lang="en-US" dirty="0" smtClean="0"/>
              <a:t>Behavioral tendencies</a:t>
            </a:r>
          </a:p>
          <a:p>
            <a:r>
              <a:rPr lang="en-US" dirty="0" smtClean="0"/>
              <a:t>Current psychosocial developmental stage</a:t>
            </a:r>
          </a:p>
          <a:p>
            <a:r>
              <a:rPr lang="en-US" dirty="0" smtClean="0"/>
              <a:t>Demographic factors</a:t>
            </a:r>
          </a:p>
          <a:p>
            <a:endParaRPr lang="en-US" dirty="0" smtClean="0"/>
          </a:p>
          <a:p>
            <a:endParaRPr lang="en-GB"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Predisposing factors </a:t>
            </a:r>
            <a:r>
              <a:rPr lang="en-US" b="1" i="1" dirty="0" smtClean="0"/>
              <a:t>(cont.)</a:t>
            </a:r>
            <a:br>
              <a:rPr lang="en-US" b="1" i="1" dirty="0" smtClean="0"/>
            </a:br>
            <a:endParaRPr lang="en-US" dirty="0"/>
          </a:p>
        </p:txBody>
      </p:sp>
      <p:sp>
        <p:nvSpPr>
          <p:cNvPr id="3" name="Content Placeholder 2"/>
          <p:cNvSpPr>
            <a:spLocks noGrp="1"/>
          </p:cNvSpPr>
          <p:nvPr>
            <p:ph idx="1"/>
          </p:nvPr>
        </p:nvSpPr>
        <p:spPr>
          <a:xfrm>
            <a:off x="457200" y="1066800"/>
            <a:ext cx="8229600" cy="5059363"/>
          </a:xfrm>
        </p:spPr>
        <p:txBody>
          <a:bodyPr>
            <a:normAutofit/>
          </a:bodyPr>
          <a:lstStyle/>
          <a:p>
            <a:pPr>
              <a:buNone/>
            </a:pPr>
            <a:r>
              <a:rPr lang="en-US" b="1" dirty="0" smtClean="0"/>
              <a:t>Psychosocial </a:t>
            </a:r>
            <a:r>
              <a:rPr lang="en-US" b="1" dirty="0"/>
              <a:t>theory </a:t>
            </a:r>
            <a:r>
              <a:rPr lang="en-US" b="1" i="1" dirty="0"/>
              <a:t>(cont.)</a:t>
            </a:r>
          </a:p>
          <a:p>
            <a:pPr>
              <a:buNone/>
            </a:pPr>
            <a:r>
              <a:rPr lang="en-US" dirty="0" smtClean="0"/>
              <a:t>The </a:t>
            </a:r>
            <a:r>
              <a:rPr lang="en-US" dirty="0"/>
              <a:t>Recovery Environment</a:t>
            </a:r>
          </a:p>
          <a:p>
            <a:r>
              <a:rPr lang="en-US" dirty="0" smtClean="0"/>
              <a:t>Availability </a:t>
            </a:r>
            <a:r>
              <a:rPr lang="en-US" dirty="0"/>
              <a:t>of social supports</a:t>
            </a:r>
          </a:p>
          <a:p>
            <a:r>
              <a:rPr lang="en-US" dirty="0" smtClean="0"/>
              <a:t>Cohesiveness </a:t>
            </a:r>
            <a:r>
              <a:rPr lang="en-US" dirty="0"/>
              <a:t>and protectiveness </a:t>
            </a:r>
            <a:r>
              <a:rPr lang="en-US" dirty="0" smtClean="0"/>
              <a:t>of family </a:t>
            </a:r>
            <a:r>
              <a:rPr lang="en-US" dirty="0"/>
              <a:t>and friends</a:t>
            </a:r>
          </a:p>
          <a:p>
            <a:r>
              <a:rPr lang="en-US" dirty="0" smtClean="0"/>
              <a:t>Attitudes </a:t>
            </a:r>
            <a:r>
              <a:rPr lang="en-US" dirty="0"/>
              <a:t>of </a:t>
            </a:r>
            <a:r>
              <a:rPr lang="en-US" dirty="0" smtClean="0"/>
              <a:t>society regarding </a:t>
            </a:r>
            <a:r>
              <a:rPr lang="en-US" dirty="0"/>
              <a:t>the experience</a:t>
            </a:r>
          </a:p>
          <a:p>
            <a:r>
              <a:rPr lang="en-US" dirty="0" smtClean="0"/>
              <a:t>Cultural </a:t>
            </a:r>
            <a:r>
              <a:rPr lang="en-US"/>
              <a:t>and </a:t>
            </a:r>
            <a:r>
              <a:rPr lang="en-US" smtClean="0"/>
              <a:t>sub-cultural </a:t>
            </a:r>
            <a:r>
              <a:rPr lang="en-US" dirty="0" smtClean="0"/>
              <a:t>influences</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586"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GB" altLang="en-US">
                <a:solidFill>
                  <a:srgbClr val="8989FF"/>
                </a:solidFill>
                <a:latin typeface="Comic Sans MS" pitchFamily="66" charset="0"/>
              </a:rPr>
              <a:t>PETER M</a:t>
            </a:r>
          </a:p>
        </p:txBody>
      </p:sp>
      <p:sp>
        <p:nvSpPr>
          <p:cNvPr id="6" name="Slide Number Placeholder 5"/>
          <p:cNvSpPr>
            <a:spLocks noGrp="1"/>
          </p:cNvSpPr>
          <p:nvPr>
            <p:ph type="sldNum" sz="quarter" idx="12"/>
          </p:nvPr>
        </p:nvSpPr>
        <p:spPr/>
        <p:txBody>
          <a:bodyPr/>
          <a:lstStyle/>
          <a:p>
            <a:pPr>
              <a:defRPr/>
            </a:pPr>
            <a:fld id="{1BCE164F-4B86-40E7-B429-43B4CADE5C31}" type="slidenum">
              <a:rPr lang="en-US"/>
              <a:pPr>
                <a:defRPr/>
              </a:pPr>
              <a:t>55</a:t>
            </a:fld>
            <a:endParaRPr lang="en-US"/>
          </a:p>
        </p:txBody>
      </p:sp>
      <p:sp>
        <p:nvSpPr>
          <p:cNvPr id="323588" name="Rectangle 2"/>
          <p:cNvSpPr>
            <a:spLocks noGrp="1" noChangeArrowheads="1"/>
          </p:cNvSpPr>
          <p:nvPr>
            <p:ph type="title" idx="4294967295"/>
          </p:nvPr>
        </p:nvSpPr>
        <p:spPr/>
        <p:txBody>
          <a:bodyPr bIns="91440" anchor="b"/>
          <a:lstStyle/>
          <a:p>
            <a:pPr eaLnBrk="1" hangingPunct="1"/>
            <a:r>
              <a:rPr lang="en-US" altLang="en-US" sz="3200" b="1" smtClean="0">
                <a:solidFill>
                  <a:srgbClr val="FF0000"/>
                </a:solidFill>
              </a:rPr>
              <a:t>MANAGEMENT OF POST-TRAUMATIC STRESS DISORDER</a:t>
            </a:r>
          </a:p>
        </p:txBody>
      </p:sp>
      <p:sp>
        <p:nvSpPr>
          <p:cNvPr id="719874" name="Rectangle 3"/>
          <p:cNvSpPr>
            <a:spLocks noGrp="1" noChangeArrowheads="1"/>
          </p:cNvSpPr>
          <p:nvPr>
            <p:ph sz="quarter" idx="4294967295"/>
          </p:nvPr>
        </p:nvSpPr>
        <p:spPr/>
        <p:txBody>
          <a:bodyPr/>
          <a:lstStyle/>
          <a:p>
            <a:pPr eaLnBrk="1" hangingPunct="1"/>
            <a:r>
              <a:rPr lang="en-US" altLang="en-US" sz="2800" smtClean="0"/>
              <a:t>Anti-anxiety medications</a:t>
            </a:r>
          </a:p>
          <a:p>
            <a:pPr eaLnBrk="1" hangingPunct="1"/>
            <a:endParaRPr lang="en-US" altLang="en-US" sz="2800" smtClean="0"/>
          </a:p>
          <a:p>
            <a:pPr eaLnBrk="1" hangingPunct="1"/>
            <a:r>
              <a:rPr lang="en-US" altLang="en-US" sz="2800" smtClean="0"/>
              <a:t>Anti-depressant medications</a:t>
            </a:r>
          </a:p>
          <a:p>
            <a:pPr eaLnBrk="1" hangingPunct="1"/>
            <a:endParaRPr lang="en-US" altLang="en-US" sz="2800" smtClean="0"/>
          </a:p>
          <a:p>
            <a:pPr eaLnBrk="1" hangingPunct="1"/>
            <a:r>
              <a:rPr lang="en-US" altLang="en-US" sz="2800" smtClean="0"/>
              <a:t>Group therapy</a:t>
            </a:r>
          </a:p>
          <a:p>
            <a:pPr eaLnBrk="1" hangingPunct="1">
              <a:buFontTx/>
              <a:buNone/>
            </a:pPr>
            <a:endParaRPr lang="en-US" altLang="en-US" sz="3000" smtClean="0"/>
          </a:p>
        </p:txBody>
      </p:sp>
    </p:spTree>
    <p:extLst>
      <p:ext uri="{BB962C8B-B14F-4D97-AF65-F5344CB8AC3E}">
        <p14:creationId xmlns:p14="http://schemas.microsoft.com/office/powerpoint/2010/main" xmlns="" val="32684911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719874">
                                            <p:txEl>
                                              <p:pRg st="0" end="0"/>
                                            </p:txEl>
                                          </p:spTgt>
                                        </p:tgtEl>
                                        <p:attrNameLst>
                                          <p:attrName>style.visibility</p:attrName>
                                        </p:attrNameLst>
                                      </p:cBhvr>
                                      <p:to>
                                        <p:strVal val="visible"/>
                                      </p:to>
                                    </p:set>
                                    <p:anim calcmode="lin" valueType="num">
                                      <p:cBhvr additive="base">
                                        <p:cTn id="7" dur="500" fill="hold"/>
                                        <p:tgtEl>
                                          <p:spTgt spid="71987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987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19874">
                                            <p:txEl>
                                              <p:pRg st="2" end="2"/>
                                            </p:txEl>
                                          </p:spTgt>
                                        </p:tgtEl>
                                        <p:attrNameLst>
                                          <p:attrName>style.visibility</p:attrName>
                                        </p:attrNameLst>
                                      </p:cBhvr>
                                      <p:to>
                                        <p:strVal val="visible"/>
                                      </p:to>
                                    </p:set>
                                    <p:anim calcmode="lin" valueType="num">
                                      <p:cBhvr additive="base">
                                        <p:cTn id="13" dur="500" fill="hold"/>
                                        <p:tgtEl>
                                          <p:spTgt spid="719874">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987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719874">
                                            <p:txEl>
                                              <p:pRg st="4" end="4"/>
                                            </p:txEl>
                                          </p:spTgt>
                                        </p:tgtEl>
                                        <p:attrNameLst>
                                          <p:attrName>style.visibility</p:attrName>
                                        </p:attrNameLst>
                                      </p:cBhvr>
                                      <p:to>
                                        <p:strVal val="visible"/>
                                      </p:to>
                                    </p:set>
                                    <p:anim calcmode="lin" valueType="num">
                                      <p:cBhvr additive="base">
                                        <p:cTn id="19" dur="500" fill="hold"/>
                                        <p:tgtEl>
                                          <p:spTgt spid="719874">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987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SOMATOFORM DISORDER</a:t>
            </a:r>
            <a:endParaRPr lang="en-US" dirty="0"/>
          </a:p>
        </p:txBody>
      </p:sp>
      <p:sp>
        <p:nvSpPr>
          <p:cNvPr id="3" name="Content Placeholder 2"/>
          <p:cNvSpPr>
            <a:spLocks noGrp="1"/>
          </p:cNvSpPr>
          <p:nvPr>
            <p:ph idx="1"/>
          </p:nvPr>
        </p:nvSpPr>
        <p:spPr/>
        <p:txBody>
          <a:bodyPr/>
          <a:lstStyle/>
          <a:p>
            <a:r>
              <a:rPr lang="en-US" dirty="0" smtClean="0"/>
              <a:t>Are characterized by repeated presentation with physical symptoms which do not have any adequate physical basis (and are not explained by the presence of other psychiatric  disorders),and a persistent request for investigations and treatment despite repeated </a:t>
            </a:r>
            <a:r>
              <a:rPr lang="en-US" dirty="0" err="1" smtClean="0"/>
              <a:t>assuarances</a:t>
            </a:r>
            <a:r>
              <a:rPr lang="en-US" dirty="0" smtClean="0"/>
              <a:t> by the treating clinicians.</a:t>
            </a:r>
            <a:endParaRPr lang="en-US" dirty="0"/>
          </a:p>
        </p:txBody>
      </p:sp>
    </p:spTree>
    <p:extLst>
      <p:ext uri="{BB962C8B-B14F-4D97-AF65-F5344CB8AC3E}">
        <p14:creationId xmlns:p14="http://schemas.microsoft.com/office/powerpoint/2010/main" xmlns="" val="21883800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smtClean="0"/>
              <a:t>Specific disorders </a:t>
            </a:r>
          </a:p>
        </p:txBody>
      </p:sp>
      <p:sp>
        <p:nvSpPr>
          <p:cNvPr id="16387" name="Content Placeholder 2"/>
          <p:cNvSpPr>
            <a:spLocks noGrp="1"/>
          </p:cNvSpPr>
          <p:nvPr>
            <p:ph idx="1"/>
          </p:nvPr>
        </p:nvSpPr>
        <p:spPr>
          <a:xfrm>
            <a:off x="0" y="1219200"/>
            <a:ext cx="9144000" cy="5638800"/>
          </a:xfrm>
        </p:spPr>
        <p:txBody>
          <a:bodyPr/>
          <a:lstStyle/>
          <a:p>
            <a:r>
              <a:rPr lang="en-GB" smtClean="0"/>
              <a:t>Somatoform disorders includes:</a:t>
            </a:r>
          </a:p>
          <a:p>
            <a:pPr marL="2228850" lvl="4" indent="-514350">
              <a:buFont typeface="Calibri" pitchFamily="34" charset="0"/>
              <a:buAutoNum type="arabicPeriod"/>
            </a:pPr>
            <a:r>
              <a:rPr lang="en-GB" sz="3200" smtClean="0"/>
              <a:t>Somatization disorder</a:t>
            </a:r>
          </a:p>
          <a:p>
            <a:pPr marL="2228850" lvl="4" indent="-514350">
              <a:buFont typeface="Calibri" pitchFamily="34" charset="0"/>
              <a:buAutoNum type="arabicPeriod"/>
            </a:pPr>
            <a:r>
              <a:rPr lang="en-GB" sz="3200" smtClean="0"/>
              <a:t>Hypochondriasis</a:t>
            </a:r>
          </a:p>
          <a:p>
            <a:pPr marL="2228850" lvl="4" indent="-514350">
              <a:buFont typeface="Calibri" pitchFamily="34" charset="0"/>
              <a:buAutoNum type="arabicPeriod"/>
            </a:pPr>
            <a:r>
              <a:rPr lang="en-GB" sz="3200" smtClean="0"/>
              <a:t>Conversion disorder</a:t>
            </a:r>
          </a:p>
          <a:p>
            <a:pPr marL="2228850" lvl="4" indent="-514350">
              <a:buFont typeface="Calibri" pitchFamily="34" charset="0"/>
              <a:buAutoNum type="arabicPeriod"/>
            </a:pPr>
            <a:r>
              <a:rPr lang="en-GB" sz="3200" smtClean="0"/>
              <a:t>Body dysmorphic disorder</a:t>
            </a:r>
          </a:p>
          <a:p>
            <a:pPr marL="2228850" lvl="4" indent="-514350">
              <a:buFont typeface="Calibri" pitchFamily="34" charset="0"/>
              <a:buAutoNum type="arabicPeriod"/>
            </a:pPr>
            <a:r>
              <a:rPr lang="en-GB" sz="3200" smtClean="0"/>
              <a:t>Pain disorder</a:t>
            </a:r>
          </a:p>
        </p:txBody>
      </p:sp>
    </p:spTree>
    <p:extLst>
      <p:ext uri="{BB962C8B-B14F-4D97-AF65-F5344CB8AC3E}">
        <p14:creationId xmlns:p14="http://schemas.microsoft.com/office/powerpoint/2010/main" xmlns="" val="378550032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0" y="685800"/>
            <a:ext cx="9144000" cy="10094913"/>
          </a:xfrm>
          <a:prstGeom prst="rect">
            <a:avLst/>
          </a:prstGeom>
          <a:noFill/>
          <a:ln w="9525">
            <a:noFill/>
            <a:miter lim="800000"/>
            <a:headEnd/>
            <a:tailEnd/>
          </a:ln>
          <a:effectLst/>
        </p:spPr>
        <p:txBody>
          <a:bodyPr>
            <a:spAutoFit/>
          </a:bodyPr>
          <a:lstStyle/>
          <a:p>
            <a:pPr marL="457200" indent="-457200" algn="just">
              <a:spcBef>
                <a:spcPct val="50000"/>
              </a:spcBef>
              <a:buFontTx/>
              <a:buAutoNum type="alphaUcPeriod"/>
              <a:defRPr/>
            </a:pPr>
            <a:r>
              <a:rPr lang="en-US" sz="2000" dirty="0"/>
              <a:t>Somatization Disorder</a:t>
            </a:r>
          </a:p>
          <a:p>
            <a:pPr marL="1371600" lvl="2" indent="-457200" algn="just">
              <a:spcBef>
                <a:spcPct val="50000"/>
              </a:spcBef>
              <a:buFont typeface="Arial" pitchFamily="34" charset="0"/>
              <a:buChar char="•"/>
              <a:defRPr/>
            </a:pPr>
            <a:r>
              <a:rPr lang="en-US" sz="2000" dirty="0"/>
              <a:t>Onset of many physical complaints prior to age 30 with symptoms of several years duration</a:t>
            </a:r>
          </a:p>
          <a:p>
            <a:pPr marL="1371600" lvl="2" indent="-457200" algn="just">
              <a:spcBef>
                <a:spcPct val="50000"/>
              </a:spcBef>
              <a:buFont typeface="Arial" pitchFamily="34" charset="0"/>
              <a:buChar char="•"/>
              <a:defRPr/>
            </a:pPr>
            <a:r>
              <a:rPr lang="en-US" sz="2000" dirty="0"/>
              <a:t>This results in patient seeking medical treatment or there is significant impairment in social, occupational or other important areas of functioning.</a:t>
            </a:r>
          </a:p>
          <a:p>
            <a:pPr marL="1371600" lvl="2" indent="-457200" algn="just">
              <a:spcBef>
                <a:spcPct val="50000"/>
              </a:spcBef>
              <a:buFont typeface="Arial" pitchFamily="34" charset="0"/>
              <a:buChar char="•"/>
              <a:defRPr/>
            </a:pPr>
            <a:r>
              <a:rPr lang="en-US" sz="2000" dirty="0"/>
              <a:t>The following criteria must be met for somatization disorder to be diagnosed</a:t>
            </a:r>
          </a:p>
          <a:p>
            <a:pPr marL="1371600" lvl="2" indent="-457200" algn="just">
              <a:spcBef>
                <a:spcPct val="50000"/>
              </a:spcBef>
              <a:buFont typeface="+mj-lt"/>
              <a:buAutoNum type="arabicPeriod"/>
              <a:defRPr/>
            </a:pPr>
            <a:r>
              <a:rPr lang="en-US" sz="2000" dirty="0"/>
              <a:t>Four pain symptoms: history of pain to at least four different sites.</a:t>
            </a:r>
          </a:p>
          <a:p>
            <a:pPr marL="1371600" lvl="2" indent="-457200" algn="just">
              <a:spcBef>
                <a:spcPct val="50000"/>
              </a:spcBef>
              <a:buFont typeface="+mj-lt"/>
              <a:buAutoNum type="arabicPeriod"/>
              <a:defRPr/>
            </a:pPr>
            <a:r>
              <a:rPr lang="en-US" sz="2000" dirty="0"/>
              <a:t>Two gastrointestinal symptoms: history of two gastrointestinal symptoms other than pain.</a:t>
            </a:r>
          </a:p>
          <a:p>
            <a:pPr marL="1371600" lvl="2" indent="-457200" algn="just">
              <a:spcBef>
                <a:spcPct val="50000"/>
              </a:spcBef>
              <a:buFont typeface="+mj-lt"/>
              <a:buAutoNum type="arabicPeriod"/>
              <a:defRPr/>
            </a:pPr>
            <a:r>
              <a:rPr lang="en-US" sz="2000" dirty="0"/>
              <a:t>One sexual symptom: history of at least one sexual  symptoms or reproductive system other than pain.</a:t>
            </a:r>
          </a:p>
          <a:p>
            <a:pPr marL="1371600" lvl="2" indent="-457200" algn="just">
              <a:spcBef>
                <a:spcPct val="50000"/>
              </a:spcBef>
              <a:buFont typeface="+mj-lt"/>
              <a:buAutoNum type="arabicPeriod"/>
              <a:defRPr/>
            </a:pPr>
            <a:r>
              <a:rPr lang="en-US" sz="2000" dirty="0"/>
              <a:t>One pseudo-</a:t>
            </a:r>
            <a:r>
              <a:rPr lang="en-US" sz="2000" dirty="0" err="1"/>
              <a:t>neuorological</a:t>
            </a:r>
            <a:r>
              <a:rPr lang="en-US" sz="2000" dirty="0"/>
              <a:t> symptom: a history of at least one symptoms or deficit suggesting a neurological condition and not limited to pain.</a:t>
            </a:r>
          </a:p>
          <a:p>
            <a:pPr marL="1828800" lvl="3" indent="-457200" algn="just">
              <a:spcBef>
                <a:spcPct val="50000"/>
              </a:spcBef>
              <a:defRPr/>
            </a:pPr>
            <a:endParaRPr lang="en-US" sz="2000" dirty="0"/>
          </a:p>
          <a:p>
            <a:pPr marL="457200" indent="-457200" algn="just">
              <a:spcBef>
                <a:spcPct val="50000"/>
              </a:spcBef>
              <a:defRPr/>
            </a:pPr>
            <a:endParaRPr lang="en-US" sz="2000" dirty="0"/>
          </a:p>
          <a:p>
            <a:pPr marL="457200" indent="-457200" algn="just">
              <a:spcBef>
                <a:spcPct val="50000"/>
              </a:spcBef>
              <a:defRPr/>
            </a:pPr>
            <a:endParaRPr lang="en-US" sz="2000" dirty="0"/>
          </a:p>
          <a:p>
            <a:pPr marL="457200" indent="-457200" algn="just">
              <a:spcBef>
                <a:spcPct val="50000"/>
              </a:spcBef>
              <a:defRPr/>
            </a:pPr>
            <a:endParaRPr lang="en-US" sz="2000" dirty="0"/>
          </a:p>
          <a:p>
            <a:pPr marL="457200" indent="-457200" algn="just">
              <a:spcBef>
                <a:spcPct val="50000"/>
              </a:spcBef>
              <a:buFontTx/>
              <a:buAutoNum type="alphaUcPeriod"/>
              <a:defRPr/>
            </a:pPr>
            <a:endParaRPr lang="en-US" sz="2000" dirty="0"/>
          </a:p>
          <a:p>
            <a:pPr marL="342900" indent="-342900" algn="just">
              <a:spcBef>
                <a:spcPct val="50000"/>
              </a:spcBef>
              <a:defRPr/>
            </a:pPr>
            <a:endParaRPr lang="en-US" sz="2000" dirty="0"/>
          </a:p>
          <a:p>
            <a:pPr marL="800100" lvl="1" indent="-342900" algn="just">
              <a:spcBef>
                <a:spcPct val="50000"/>
              </a:spcBef>
              <a:buFontTx/>
              <a:buAutoNum type="arabicPeriod"/>
              <a:defRPr/>
            </a:pPr>
            <a:endParaRPr lang="en-US" sz="2000" dirty="0"/>
          </a:p>
          <a:p>
            <a:pPr marL="1257300" lvl="2" indent="-342900" algn="just">
              <a:spcBef>
                <a:spcPct val="50000"/>
              </a:spcBef>
              <a:buFontTx/>
              <a:buAutoNum type="alphaLcPeriod"/>
              <a:defRPr/>
            </a:pPr>
            <a:endParaRPr lang="en-US" sz="2000" dirty="0"/>
          </a:p>
          <a:p>
            <a:pPr marL="800100" lvl="1" indent="-342900" algn="just">
              <a:spcBef>
                <a:spcPct val="50000"/>
              </a:spcBef>
              <a:buFontTx/>
              <a:buAutoNum type="alphaUcPeriod"/>
              <a:defRPr/>
            </a:pPr>
            <a:endParaRPr lang="en-US" sz="2000" dirty="0"/>
          </a:p>
          <a:p>
            <a:pPr marL="342900" indent="-342900" algn="just">
              <a:spcBef>
                <a:spcPct val="50000"/>
              </a:spcBef>
              <a:defRPr/>
            </a:pPr>
            <a:endParaRPr lang="en-US" sz="2000" dirty="0"/>
          </a:p>
        </p:txBody>
      </p:sp>
    </p:spTree>
    <p:extLst>
      <p:ext uri="{BB962C8B-B14F-4D97-AF65-F5344CB8AC3E}">
        <p14:creationId xmlns:p14="http://schemas.microsoft.com/office/powerpoint/2010/main" xmlns="" val="311751522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smtClean="0"/>
              <a:t>Somatization disorder (cont)</a:t>
            </a:r>
          </a:p>
        </p:txBody>
      </p:sp>
      <p:sp>
        <p:nvSpPr>
          <p:cNvPr id="3" name="Content Placeholder 2"/>
          <p:cNvSpPr>
            <a:spLocks noGrp="1"/>
          </p:cNvSpPr>
          <p:nvPr>
            <p:ph idx="1"/>
          </p:nvPr>
        </p:nvSpPr>
        <p:spPr/>
        <p:txBody>
          <a:bodyPr/>
          <a:lstStyle/>
          <a:p>
            <a:pPr marL="571500" indent="-457200" algn="just" eaLnBrk="1" hangingPunct="1">
              <a:spcBef>
                <a:spcPct val="50000"/>
              </a:spcBef>
              <a:buFont typeface="Wingdings" pitchFamily="2" charset="2"/>
              <a:buChar char="§"/>
              <a:defRPr/>
            </a:pPr>
            <a:r>
              <a:rPr lang="en-US" sz="2800" dirty="0" smtClean="0"/>
              <a:t>Multiple physical complaints in multiple body systems</a:t>
            </a:r>
          </a:p>
          <a:p>
            <a:pPr marL="571500" indent="-457200" algn="just" eaLnBrk="1" hangingPunct="1">
              <a:spcBef>
                <a:spcPct val="50000"/>
              </a:spcBef>
              <a:buFont typeface="Wingdings" pitchFamily="2" charset="2"/>
              <a:buChar char="§"/>
              <a:defRPr/>
            </a:pPr>
            <a:r>
              <a:rPr lang="en-US" sz="2800" dirty="0" smtClean="0"/>
              <a:t>New symptoms often arise with increased emotional distress</a:t>
            </a:r>
          </a:p>
          <a:p>
            <a:pPr marL="571500" indent="-457200" algn="just" eaLnBrk="1" hangingPunct="1">
              <a:spcBef>
                <a:spcPct val="50000"/>
              </a:spcBef>
              <a:buFont typeface="Wingdings" pitchFamily="2" charset="2"/>
              <a:buChar char="§"/>
              <a:defRPr/>
            </a:pPr>
            <a:r>
              <a:rPr lang="en-US" sz="2800" dirty="0" smtClean="0"/>
              <a:t>Tends to run in families</a:t>
            </a:r>
          </a:p>
          <a:p>
            <a:pPr eaLnBrk="1" hangingPunct="1">
              <a:defRPr/>
            </a:pPr>
            <a:endParaRPr lang="en-GB" dirty="0"/>
          </a:p>
        </p:txBody>
      </p:sp>
    </p:spTree>
    <p:extLst>
      <p:ext uri="{BB962C8B-B14F-4D97-AF65-F5344CB8AC3E}">
        <p14:creationId xmlns:p14="http://schemas.microsoft.com/office/powerpoint/2010/main" xmlns="" val="27240110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Signs and Symptoms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dirty="0"/>
              <a:t> </a:t>
            </a:r>
          </a:p>
          <a:p>
            <a:pPr lvl="0"/>
            <a:r>
              <a:rPr lang="en-US" dirty="0"/>
              <a:t>A feeling of imminent danger or doom</a:t>
            </a:r>
          </a:p>
          <a:p>
            <a:pPr lvl="0"/>
            <a:r>
              <a:rPr lang="en-US" dirty="0"/>
              <a:t>Syncope </a:t>
            </a:r>
          </a:p>
          <a:p>
            <a:pPr lvl="0"/>
            <a:r>
              <a:rPr lang="en-US" dirty="0"/>
              <a:t>Palpitations</a:t>
            </a:r>
          </a:p>
          <a:p>
            <a:pPr lvl="0"/>
            <a:r>
              <a:rPr lang="en-US" dirty="0"/>
              <a:t>Sweating</a:t>
            </a:r>
          </a:p>
          <a:p>
            <a:pPr lvl="0"/>
            <a:r>
              <a:rPr lang="en-US" dirty="0"/>
              <a:t>Trembling(tremors)</a:t>
            </a:r>
          </a:p>
          <a:p>
            <a:pPr lvl="0"/>
            <a:r>
              <a:rPr lang="en-US" dirty="0"/>
              <a:t>Shortness of breath or a smothering feeling </a:t>
            </a:r>
          </a:p>
          <a:p>
            <a:pPr lvl="0"/>
            <a:r>
              <a:rPr lang="en-US" dirty="0"/>
              <a:t>A feeling of choking </a:t>
            </a:r>
          </a:p>
          <a:p>
            <a:pPr lvl="0"/>
            <a:r>
              <a:rPr lang="en-US" dirty="0"/>
              <a:t>Chest pain or discomfort</a:t>
            </a:r>
          </a:p>
          <a:p>
            <a:pPr lvl="0"/>
            <a:r>
              <a:rPr lang="en-US" dirty="0"/>
              <a:t>Nausea or abdominal discomfort</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0" y="0"/>
            <a:ext cx="9144000" cy="11079163"/>
          </a:xfrm>
          <a:prstGeom prst="rect">
            <a:avLst/>
          </a:prstGeom>
          <a:noFill/>
          <a:ln w="9525">
            <a:noFill/>
            <a:miter lim="800000"/>
            <a:headEnd/>
            <a:tailEnd/>
          </a:ln>
          <a:effectLst/>
        </p:spPr>
        <p:txBody>
          <a:bodyPr>
            <a:spAutoFit/>
          </a:bodyPr>
          <a:lstStyle/>
          <a:p>
            <a:pPr marL="457200" indent="-457200" algn="just">
              <a:spcBef>
                <a:spcPct val="50000"/>
              </a:spcBef>
              <a:defRPr/>
            </a:pPr>
            <a:r>
              <a:rPr lang="en-US" sz="2300" dirty="0"/>
              <a:t>B. Conversion Disorder</a:t>
            </a:r>
          </a:p>
          <a:p>
            <a:pPr marL="1371600" lvl="2" indent="-457200" algn="just">
              <a:spcBef>
                <a:spcPct val="50000"/>
              </a:spcBef>
              <a:buFont typeface="Arial" pitchFamily="34" charset="0"/>
              <a:buChar char="•"/>
              <a:defRPr/>
            </a:pPr>
            <a:r>
              <a:rPr lang="en-US" sz="2300" dirty="0"/>
              <a:t>A  somatoform disorder in which a motor, sensory or visceral function is lost and about which the client is usually indifferent</a:t>
            </a:r>
          </a:p>
          <a:p>
            <a:pPr marL="1371600" lvl="2" indent="-457200" algn="just">
              <a:spcBef>
                <a:spcPct val="50000"/>
              </a:spcBef>
              <a:buFont typeface="Arial" pitchFamily="34" charset="0"/>
              <a:buChar char="•"/>
              <a:defRPr/>
            </a:pPr>
            <a:r>
              <a:rPr lang="en-US" sz="2300" dirty="0"/>
              <a:t>It is characterized by a sudden loss of neurological like functions</a:t>
            </a:r>
          </a:p>
          <a:p>
            <a:pPr marL="1371600" lvl="2" indent="-457200" algn="just">
              <a:spcBef>
                <a:spcPct val="50000"/>
              </a:spcBef>
              <a:buFont typeface="Arial" pitchFamily="34" charset="0"/>
              <a:buChar char="•"/>
              <a:defRPr/>
            </a:pPr>
            <a:r>
              <a:rPr lang="en-US" sz="2300" dirty="0"/>
              <a:t>Symptoms do not have an underlying organic cause</a:t>
            </a:r>
          </a:p>
          <a:p>
            <a:pPr marL="1828800" lvl="3" indent="-457200" algn="just">
              <a:spcBef>
                <a:spcPct val="50000"/>
              </a:spcBef>
              <a:buFont typeface="Arial" pitchFamily="34" charset="0"/>
              <a:buChar char="•"/>
              <a:defRPr/>
            </a:pPr>
            <a:r>
              <a:rPr lang="en-US" sz="2300" dirty="0"/>
              <a:t>Motor Symptoms: mutism, paralysis, tremors</a:t>
            </a:r>
          </a:p>
          <a:p>
            <a:pPr marL="1828800" lvl="3" indent="-457200" algn="just">
              <a:spcBef>
                <a:spcPct val="50000"/>
              </a:spcBef>
              <a:buFont typeface="Arial" pitchFamily="34" charset="0"/>
              <a:buChar char="•"/>
              <a:defRPr/>
            </a:pPr>
            <a:r>
              <a:rPr lang="en-US" sz="2300" dirty="0"/>
              <a:t>Sensory symptoms: blindness, deafness, numbness</a:t>
            </a:r>
          </a:p>
          <a:p>
            <a:pPr marL="1828800" lvl="3" indent="-457200" algn="just">
              <a:spcBef>
                <a:spcPct val="50000"/>
              </a:spcBef>
              <a:defRPr/>
            </a:pPr>
            <a:r>
              <a:rPr lang="en-US" sz="2300" dirty="0"/>
              <a:t>Visceral symptoms: urinary retention, breathing difficulties, headaches</a:t>
            </a:r>
          </a:p>
          <a:p>
            <a:pPr marL="1371600" lvl="2" indent="-457200" algn="just">
              <a:spcBef>
                <a:spcPct val="50000"/>
              </a:spcBef>
              <a:buFont typeface="Arial" pitchFamily="34" charset="0"/>
              <a:buChar char="•"/>
              <a:defRPr/>
            </a:pPr>
            <a:r>
              <a:rPr lang="en-US" sz="2300" dirty="0"/>
              <a:t>The more medically naïve the client, the more implausible the symptoms</a:t>
            </a:r>
          </a:p>
          <a:p>
            <a:pPr marL="1371600" lvl="2" indent="-457200" algn="just">
              <a:spcBef>
                <a:spcPct val="50000"/>
              </a:spcBef>
              <a:buFont typeface="Arial" pitchFamily="34" charset="0"/>
              <a:buChar char="•"/>
              <a:defRPr/>
            </a:pPr>
            <a:r>
              <a:rPr lang="en-US" sz="2300" dirty="0"/>
              <a:t>Clear, identifiable psychological factors (stress, conflict) are related to the onset of the Symptoms</a:t>
            </a:r>
          </a:p>
          <a:p>
            <a:pPr marL="1828800" lvl="3" indent="-457200" algn="just">
              <a:spcBef>
                <a:spcPct val="50000"/>
              </a:spcBef>
              <a:defRPr/>
            </a:pPr>
            <a:endParaRPr lang="en-US" sz="2000" dirty="0"/>
          </a:p>
          <a:p>
            <a:pPr marL="457200" indent="-457200" algn="just">
              <a:spcBef>
                <a:spcPct val="50000"/>
              </a:spcBef>
              <a:defRPr/>
            </a:pPr>
            <a:endParaRPr lang="en-US" sz="2000" dirty="0"/>
          </a:p>
          <a:p>
            <a:pPr marL="457200" indent="-457200" algn="just">
              <a:spcBef>
                <a:spcPct val="50000"/>
              </a:spcBef>
              <a:defRPr/>
            </a:pPr>
            <a:endParaRPr lang="en-US" sz="2000" dirty="0"/>
          </a:p>
          <a:p>
            <a:pPr marL="457200" indent="-457200" algn="just">
              <a:spcBef>
                <a:spcPct val="50000"/>
              </a:spcBef>
              <a:defRPr/>
            </a:pPr>
            <a:endParaRPr lang="en-US" sz="2000" dirty="0"/>
          </a:p>
          <a:p>
            <a:pPr marL="457200" indent="-457200" algn="just">
              <a:spcBef>
                <a:spcPct val="50000"/>
              </a:spcBef>
              <a:buFontTx/>
              <a:buAutoNum type="alphaUcPeriod"/>
              <a:defRPr/>
            </a:pPr>
            <a:endParaRPr lang="en-US" sz="2000" dirty="0"/>
          </a:p>
          <a:p>
            <a:pPr marL="342900" indent="-342900" algn="just">
              <a:spcBef>
                <a:spcPct val="50000"/>
              </a:spcBef>
              <a:defRPr/>
            </a:pPr>
            <a:endParaRPr lang="en-US" sz="2000" dirty="0"/>
          </a:p>
          <a:p>
            <a:pPr marL="800100" lvl="1" indent="-342900" algn="just">
              <a:spcBef>
                <a:spcPct val="50000"/>
              </a:spcBef>
              <a:buFontTx/>
              <a:buAutoNum type="arabicPeriod"/>
              <a:defRPr/>
            </a:pPr>
            <a:endParaRPr lang="en-US" sz="2000" dirty="0"/>
          </a:p>
          <a:p>
            <a:pPr marL="1257300" lvl="2" indent="-342900" algn="just">
              <a:spcBef>
                <a:spcPct val="50000"/>
              </a:spcBef>
              <a:buFontTx/>
              <a:buAutoNum type="alphaLcPeriod"/>
              <a:defRPr/>
            </a:pPr>
            <a:endParaRPr lang="en-US" sz="2000" dirty="0"/>
          </a:p>
          <a:p>
            <a:pPr marL="800100" lvl="1" indent="-342900" algn="just">
              <a:spcBef>
                <a:spcPct val="50000"/>
              </a:spcBef>
              <a:buFontTx/>
              <a:buAutoNum type="alphaUcPeriod"/>
              <a:defRPr/>
            </a:pPr>
            <a:endParaRPr lang="en-US" sz="2000" dirty="0"/>
          </a:p>
          <a:p>
            <a:pPr marL="342900" indent="-342900" algn="just">
              <a:spcBef>
                <a:spcPct val="50000"/>
              </a:spcBef>
              <a:defRPr/>
            </a:pPr>
            <a:endParaRPr lang="en-US" sz="2000" dirty="0"/>
          </a:p>
        </p:txBody>
      </p:sp>
    </p:spTree>
    <p:extLst>
      <p:ext uri="{BB962C8B-B14F-4D97-AF65-F5344CB8AC3E}">
        <p14:creationId xmlns:p14="http://schemas.microsoft.com/office/powerpoint/2010/main" xmlns="" val="297068188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2" name="Text Box 4"/>
          <p:cNvSpPr txBox="1">
            <a:spLocks noChangeArrowheads="1"/>
          </p:cNvSpPr>
          <p:nvPr/>
        </p:nvSpPr>
        <p:spPr bwMode="auto">
          <a:xfrm>
            <a:off x="0" y="1143000"/>
            <a:ext cx="9144000" cy="9632950"/>
          </a:xfrm>
          <a:prstGeom prst="rect">
            <a:avLst/>
          </a:prstGeom>
          <a:noFill/>
          <a:ln w="9525">
            <a:noFill/>
            <a:miter lim="800000"/>
            <a:headEnd/>
            <a:tailEnd/>
          </a:ln>
          <a:effectLst/>
        </p:spPr>
        <p:txBody>
          <a:bodyPr>
            <a:spAutoFit/>
          </a:bodyPr>
          <a:lstStyle/>
          <a:p>
            <a:pPr marL="457200" indent="-457200" algn="just">
              <a:spcBef>
                <a:spcPct val="50000"/>
              </a:spcBef>
              <a:defRPr/>
            </a:pPr>
            <a:r>
              <a:rPr lang="en-US" sz="2800" dirty="0"/>
              <a:t>C. Pain Disorder</a:t>
            </a:r>
          </a:p>
          <a:p>
            <a:pPr marL="1371600" lvl="2" indent="-457200" algn="just">
              <a:spcBef>
                <a:spcPct val="50000"/>
              </a:spcBef>
              <a:buFont typeface="Arial" pitchFamily="34" charset="0"/>
              <a:buChar char="•"/>
              <a:defRPr/>
            </a:pPr>
            <a:r>
              <a:rPr lang="en-US" sz="2800" dirty="0"/>
              <a:t>A  somatoform disorder characterized by pain in one or more anatomical sites </a:t>
            </a:r>
          </a:p>
          <a:p>
            <a:pPr marL="1371600" lvl="2" indent="-457200" algn="just">
              <a:spcBef>
                <a:spcPct val="50000"/>
              </a:spcBef>
              <a:buFont typeface="Arial" pitchFamily="34" charset="0"/>
              <a:buChar char="•"/>
              <a:defRPr/>
            </a:pPr>
            <a:r>
              <a:rPr lang="en-US" sz="2800" dirty="0"/>
              <a:t>Client seeks medical attention for severe, prolonged pain with no organic basis</a:t>
            </a:r>
          </a:p>
          <a:p>
            <a:pPr marL="1371600" lvl="2" indent="-457200" algn="just">
              <a:spcBef>
                <a:spcPct val="50000"/>
              </a:spcBef>
              <a:buFont typeface="Arial" pitchFamily="34" charset="0"/>
              <a:buChar char="•"/>
              <a:defRPr/>
            </a:pPr>
            <a:r>
              <a:rPr lang="en-US" sz="2800" dirty="0"/>
              <a:t>Pre-occupation with pain that is not helped by analgesics</a:t>
            </a:r>
          </a:p>
          <a:p>
            <a:pPr marL="1371600" lvl="2" indent="-457200" algn="just">
              <a:spcBef>
                <a:spcPct val="50000"/>
              </a:spcBef>
              <a:buFont typeface="Arial" pitchFamily="34" charset="0"/>
              <a:buChar char="•"/>
              <a:defRPr/>
            </a:pPr>
            <a:r>
              <a:rPr lang="en-US" sz="2800" dirty="0"/>
              <a:t>Manifestations vary: low back pain, headache, chronic pelvic pain</a:t>
            </a:r>
          </a:p>
          <a:p>
            <a:pPr marL="1828800" lvl="3" indent="-457200" algn="just">
              <a:spcBef>
                <a:spcPct val="50000"/>
              </a:spcBef>
              <a:defRPr/>
            </a:pPr>
            <a:endParaRPr lang="en-US" sz="2800" dirty="0"/>
          </a:p>
          <a:p>
            <a:pPr marL="457200" indent="-457200" algn="just">
              <a:spcBef>
                <a:spcPct val="50000"/>
              </a:spcBef>
              <a:defRPr/>
            </a:pPr>
            <a:endParaRPr lang="en-US" sz="2000" dirty="0"/>
          </a:p>
          <a:p>
            <a:pPr marL="457200" indent="-457200" algn="just">
              <a:spcBef>
                <a:spcPct val="50000"/>
              </a:spcBef>
              <a:defRPr/>
            </a:pPr>
            <a:endParaRPr lang="en-US" sz="2000" dirty="0"/>
          </a:p>
          <a:p>
            <a:pPr marL="457200" indent="-457200" algn="just">
              <a:spcBef>
                <a:spcPct val="50000"/>
              </a:spcBef>
              <a:defRPr/>
            </a:pPr>
            <a:endParaRPr lang="en-US" sz="2000" dirty="0"/>
          </a:p>
          <a:p>
            <a:pPr marL="457200" indent="-457200" algn="just">
              <a:spcBef>
                <a:spcPct val="50000"/>
              </a:spcBef>
              <a:buFontTx/>
              <a:buAutoNum type="alphaUcPeriod"/>
              <a:defRPr/>
            </a:pPr>
            <a:endParaRPr lang="en-US" sz="2000" dirty="0"/>
          </a:p>
          <a:p>
            <a:pPr marL="342900" indent="-342900" algn="just">
              <a:spcBef>
                <a:spcPct val="50000"/>
              </a:spcBef>
              <a:defRPr/>
            </a:pPr>
            <a:endParaRPr lang="en-US" sz="2000" dirty="0"/>
          </a:p>
          <a:p>
            <a:pPr marL="800100" lvl="1" indent="-342900" algn="just">
              <a:spcBef>
                <a:spcPct val="50000"/>
              </a:spcBef>
              <a:buFontTx/>
              <a:buAutoNum type="arabicPeriod"/>
              <a:defRPr/>
            </a:pPr>
            <a:endParaRPr lang="en-US" sz="2000" dirty="0"/>
          </a:p>
          <a:p>
            <a:pPr marL="1257300" lvl="2" indent="-342900" algn="just">
              <a:spcBef>
                <a:spcPct val="50000"/>
              </a:spcBef>
              <a:buFontTx/>
              <a:buAutoNum type="alphaLcPeriod"/>
              <a:defRPr/>
            </a:pPr>
            <a:endParaRPr lang="en-US" sz="2000" dirty="0"/>
          </a:p>
          <a:p>
            <a:pPr marL="800100" lvl="1" indent="-342900" algn="just">
              <a:spcBef>
                <a:spcPct val="50000"/>
              </a:spcBef>
              <a:buFontTx/>
              <a:buAutoNum type="alphaUcPeriod"/>
              <a:defRPr/>
            </a:pPr>
            <a:endParaRPr lang="en-US" sz="2000" dirty="0"/>
          </a:p>
          <a:p>
            <a:pPr marL="342900" indent="-342900" algn="just">
              <a:spcBef>
                <a:spcPct val="50000"/>
              </a:spcBef>
              <a:defRPr/>
            </a:pPr>
            <a:endParaRPr lang="en-US" sz="2000" dirty="0"/>
          </a:p>
        </p:txBody>
      </p:sp>
    </p:spTree>
    <p:extLst>
      <p:ext uri="{BB962C8B-B14F-4D97-AF65-F5344CB8AC3E}">
        <p14:creationId xmlns:p14="http://schemas.microsoft.com/office/powerpoint/2010/main" xmlns="" val="335362000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0" y="0"/>
            <a:ext cx="9144000" cy="1143000"/>
          </a:xfrm>
        </p:spPr>
        <p:txBody>
          <a:bodyPr>
            <a:normAutofit fontScale="90000"/>
          </a:bodyPr>
          <a:lstStyle/>
          <a:p>
            <a:pPr eaLnBrk="1" hangingPunct="1"/>
            <a:r>
              <a:rPr lang="en-US" smtClean="0"/>
              <a:t>D. HYPOCHONDRIASIS</a:t>
            </a:r>
            <a:br>
              <a:rPr lang="en-US" smtClean="0"/>
            </a:br>
            <a:endParaRPr lang="en-GB" smtClean="0"/>
          </a:p>
        </p:txBody>
      </p:sp>
      <p:sp>
        <p:nvSpPr>
          <p:cNvPr id="21507" name="Content Placeholder 2"/>
          <p:cNvSpPr>
            <a:spLocks noGrp="1"/>
          </p:cNvSpPr>
          <p:nvPr>
            <p:ph idx="1"/>
          </p:nvPr>
        </p:nvSpPr>
        <p:spPr>
          <a:xfrm>
            <a:off x="0" y="1295400"/>
            <a:ext cx="9144000" cy="5562600"/>
          </a:xfrm>
        </p:spPr>
        <p:txBody>
          <a:bodyPr>
            <a:normAutofit lnSpcReduction="10000"/>
          </a:bodyPr>
          <a:lstStyle/>
          <a:p>
            <a:pPr eaLnBrk="1" hangingPunct="1"/>
            <a:r>
              <a:rPr lang="en-GB" smtClean="0"/>
              <a:t>Hypochondriasis is a somatoform disorder characterised by a belief that real or imagined physical symptoms are signs of a serious illness despite medical reassurance and other evidence to the contrary.</a:t>
            </a:r>
          </a:p>
          <a:p>
            <a:pPr eaLnBrk="1" hangingPunct="1"/>
            <a:r>
              <a:rPr lang="en-GB" smtClean="0"/>
              <a:t>The preoccupation causes clinically significant distress or impairment in social ,occupational or other important areas of functioning.</a:t>
            </a:r>
          </a:p>
          <a:p>
            <a:pPr eaLnBrk="1" hangingPunct="1"/>
            <a:r>
              <a:rPr lang="en-GB" smtClean="0"/>
              <a:t>Hypochondriasis is not a way of seeking attention by pretence but individuals belief to be suffering from that disease.</a:t>
            </a:r>
          </a:p>
          <a:p>
            <a:pPr eaLnBrk="1" hangingPunct="1"/>
            <a:endParaRPr lang="en-GB" smtClean="0"/>
          </a:p>
        </p:txBody>
      </p:sp>
    </p:spTree>
    <p:extLst>
      <p:ext uri="{BB962C8B-B14F-4D97-AF65-F5344CB8AC3E}">
        <p14:creationId xmlns:p14="http://schemas.microsoft.com/office/powerpoint/2010/main" xmlns="" val="52200573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0"/>
            <a:ext cx="9144000" cy="533400"/>
          </a:xfrm>
        </p:spPr>
        <p:txBody>
          <a:bodyPr/>
          <a:lstStyle/>
          <a:p>
            <a:pPr eaLnBrk="1" hangingPunct="1"/>
            <a:r>
              <a:rPr lang="en-GB" smtClean="0"/>
              <a:t>Clinical features of Hypochondriasis</a:t>
            </a:r>
          </a:p>
        </p:txBody>
      </p:sp>
      <p:sp>
        <p:nvSpPr>
          <p:cNvPr id="22531" name="Content Placeholder 2"/>
          <p:cNvSpPr>
            <a:spLocks noGrp="1"/>
          </p:cNvSpPr>
          <p:nvPr>
            <p:ph idx="1"/>
          </p:nvPr>
        </p:nvSpPr>
        <p:spPr>
          <a:xfrm>
            <a:off x="0" y="685800"/>
            <a:ext cx="9144000" cy="6172200"/>
          </a:xfrm>
        </p:spPr>
        <p:txBody>
          <a:bodyPr/>
          <a:lstStyle/>
          <a:p>
            <a:pPr eaLnBrk="1" hangingPunct="1"/>
            <a:r>
              <a:rPr lang="en-GB" sz="2800" smtClean="0"/>
              <a:t>Physical symptoms are typically normal.</a:t>
            </a:r>
          </a:p>
          <a:p>
            <a:pPr eaLnBrk="1" hangingPunct="1"/>
            <a:r>
              <a:rPr lang="en-GB" sz="2800" smtClean="0"/>
              <a:t>Some common subjective symptoms that may be misinterpreted are:</a:t>
            </a:r>
          </a:p>
          <a:p>
            <a:pPr lvl="2" eaLnBrk="1" hangingPunct="1">
              <a:buFont typeface="Wingdings" pitchFamily="2" charset="2"/>
              <a:buChar char="ü"/>
            </a:pPr>
            <a:r>
              <a:rPr lang="en-GB" sz="2800" smtClean="0"/>
              <a:t>Headache                                      </a:t>
            </a:r>
          </a:p>
          <a:p>
            <a:pPr lvl="2" eaLnBrk="1" hangingPunct="1">
              <a:buFont typeface="Wingdings" pitchFamily="2" charset="2"/>
              <a:buChar char="ü"/>
            </a:pPr>
            <a:r>
              <a:rPr lang="en-GB" sz="2800" smtClean="0"/>
              <a:t>Belly pain</a:t>
            </a:r>
          </a:p>
          <a:p>
            <a:pPr lvl="2" eaLnBrk="1" hangingPunct="1">
              <a:buFont typeface="Wingdings" pitchFamily="2" charset="2"/>
              <a:buChar char="ü"/>
            </a:pPr>
            <a:r>
              <a:rPr lang="en-GB" sz="2800" smtClean="0"/>
              <a:t>Dizziness</a:t>
            </a:r>
          </a:p>
          <a:p>
            <a:pPr lvl="2" eaLnBrk="1" hangingPunct="1">
              <a:buFont typeface="Wingdings" pitchFamily="2" charset="2"/>
              <a:buChar char="ü"/>
            </a:pPr>
            <a:r>
              <a:rPr lang="en-GB" sz="2800" smtClean="0"/>
              <a:t>Fatigue</a:t>
            </a:r>
          </a:p>
          <a:p>
            <a:pPr lvl="2" eaLnBrk="1" hangingPunct="1">
              <a:buFont typeface="Wingdings" pitchFamily="2" charset="2"/>
              <a:buChar char="ü"/>
            </a:pPr>
            <a:r>
              <a:rPr lang="en-GB" sz="2800" smtClean="0"/>
              <a:t>Nausea</a:t>
            </a:r>
          </a:p>
          <a:p>
            <a:pPr lvl="2" eaLnBrk="1" hangingPunct="1">
              <a:buFont typeface="Wingdings" pitchFamily="2" charset="2"/>
              <a:buChar char="ü"/>
            </a:pPr>
            <a:r>
              <a:rPr lang="en-GB" sz="2800" smtClean="0"/>
              <a:t>Numbness</a:t>
            </a:r>
          </a:p>
          <a:p>
            <a:pPr lvl="2" eaLnBrk="1" hangingPunct="1">
              <a:buFont typeface="Wingdings" pitchFamily="2" charset="2"/>
              <a:buChar char="ü"/>
            </a:pPr>
            <a:r>
              <a:rPr lang="en-GB" sz="2800" smtClean="0"/>
              <a:t>Borborygmi</a:t>
            </a:r>
          </a:p>
          <a:p>
            <a:pPr lvl="2" eaLnBrk="1" hangingPunct="1">
              <a:buFont typeface="Wingdings" pitchFamily="2" charset="2"/>
              <a:buChar char="ü"/>
            </a:pPr>
            <a:r>
              <a:rPr lang="en-GB" sz="2800" smtClean="0"/>
              <a:t>Abdominal bloating</a:t>
            </a:r>
          </a:p>
          <a:p>
            <a:pPr lvl="2" eaLnBrk="1" hangingPunct="1">
              <a:buFont typeface="Wingdings" pitchFamily="2" charset="2"/>
              <a:buChar char="ü"/>
            </a:pPr>
            <a:r>
              <a:rPr lang="en-GB" sz="2800" smtClean="0"/>
              <a:t>Crampy discomfort</a:t>
            </a:r>
          </a:p>
          <a:p>
            <a:pPr eaLnBrk="1" hangingPunct="1"/>
            <a:endParaRPr lang="en-GB" smtClean="0"/>
          </a:p>
        </p:txBody>
      </p:sp>
    </p:spTree>
    <p:extLst>
      <p:ext uri="{BB962C8B-B14F-4D97-AF65-F5344CB8AC3E}">
        <p14:creationId xmlns:p14="http://schemas.microsoft.com/office/powerpoint/2010/main" xmlns="" val="50129186"/>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smtClean="0"/>
              <a:t>E. Body Dysmorphic Disorder</a:t>
            </a:r>
            <a:br>
              <a:rPr lang="en-US" smtClean="0"/>
            </a:br>
            <a:endParaRPr lang="en-GB" smtClean="0"/>
          </a:p>
        </p:txBody>
      </p:sp>
      <p:sp>
        <p:nvSpPr>
          <p:cNvPr id="23555" name="Content Placeholder 2"/>
          <p:cNvSpPr>
            <a:spLocks noGrp="1"/>
          </p:cNvSpPr>
          <p:nvPr>
            <p:ph idx="1"/>
          </p:nvPr>
        </p:nvSpPr>
        <p:spPr>
          <a:xfrm>
            <a:off x="0" y="990600"/>
            <a:ext cx="9144000" cy="5867400"/>
          </a:xfrm>
        </p:spPr>
        <p:txBody>
          <a:bodyPr/>
          <a:lstStyle/>
          <a:p>
            <a:pPr eaLnBrk="1" hangingPunct="1"/>
            <a:r>
              <a:rPr lang="en-GB" sz="2800" smtClean="0"/>
              <a:t>Body dysmorphic disorder is a somatoform disorder in which an individual is preoccupied with an imagined defect in his/her physical appearance(width of the lips or shape of the nose.) or an exaggerated distortion of a minor or minimal defect.</a:t>
            </a:r>
          </a:p>
          <a:p>
            <a:pPr eaLnBrk="1" hangingPunct="1"/>
            <a:r>
              <a:rPr lang="en-GB" sz="2800" smtClean="0"/>
              <a:t>The preoccupation causes clinically significant distress or impairment in social ,occupational or other important areas of functioning.</a:t>
            </a:r>
          </a:p>
          <a:p>
            <a:pPr eaLnBrk="1" hangingPunct="1"/>
            <a:r>
              <a:rPr lang="en-GB" sz="2800" smtClean="0"/>
              <a:t>Patients obsessed with facial deformities may resort to compulsive face picking and skin digging sometimes to a point of scarring the face.</a:t>
            </a:r>
          </a:p>
          <a:p>
            <a:pPr eaLnBrk="1" hangingPunct="1"/>
            <a:endParaRPr lang="en-GB" smtClean="0"/>
          </a:p>
        </p:txBody>
      </p:sp>
    </p:spTree>
    <p:extLst>
      <p:ext uri="{BB962C8B-B14F-4D97-AF65-F5344CB8AC3E}">
        <p14:creationId xmlns:p14="http://schemas.microsoft.com/office/powerpoint/2010/main" xmlns="" val="1982015866"/>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pPr eaLnBrk="1" hangingPunct="1"/>
            <a:r>
              <a:rPr lang="en-US" smtClean="0"/>
              <a:t>Body Dysmorphic Disorder (cont)</a:t>
            </a:r>
            <a:endParaRPr lang="en-GB" smtClean="0"/>
          </a:p>
        </p:txBody>
      </p:sp>
      <p:sp>
        <p:nvSpPr>
          <p:cNvPr id="24579" name="Content Placeholder 2"/>
          <p:cNvSpPr>
            <a:spLocks noGrp="1"/>
          </p:cNvSpPr>
          <p:nvPr>
            <p:ph idx="1"/>
          </p:nvPr>
        </p:nvSpPr>
        <p:spPr>
          <a:xfrm>
            <a:off x="0" y="1295400"/>
            <a:ext cx="9144000" cy="5562600"/>
          </a:xfrm>
        </p:spPr>
        <p:txBody>
          <a:bodyPr/>
          <a:lstStyle/>
          <a:p>
            <a:pPr eaLnBrk="1" hangingPunct="1"/>
            <a:r>
              <a:rPr lang="en-GB" sz="2800" smtClean="0"/>
              <a:t>A patient may be obsessed with a pimple and in their attempt to get it out dig their nails into their skin. If this fails they may even use a sharp object e.g. A knife to dig it out.</a:t>
            </a:r>
          </a:p>
          <a:p>
            <a:pPr eaLnBrk="1" hangingPunct="1"/>
            <a:r>
              <a:rPr lang="en-GB" sz="2800" smtClean="0"/>
              <a:t>Self mutilation may also take the form of face picking or pulling of the nose with the pliers to even it out.</a:t>
            </a:r>
          </a:p>
          <a:p>
            <a:pPr eaLnBrk="1" hangingPunct="1"/>
            <a:r>
              <a:rPr lang="en-GB" sz="2800" smtClean="0"/>
              <a:t>Other compulsive behaviours in body dysmorphic disorder are:</a:t>
            </a:r>
          </a:p>
          <a:p>
            <a:pPr lvl="1" eaLnBrk="1" hangingPunct="1">
              <a:buFont typeface="Wingdings" pitchFamily="2" charset="2"/>
              <a:buChar char="ü"/>
            </a:pPr>
            <a:r>
              <a:rPr lang="en-GB" sz="2400" smtClean="0"/>
              <a:t>Compulsive mirror checking</a:t>
            </a:r>
          </a:p>
          <a:p>
            <a:pPr lvl="1" eaLnBrk="1" hangingPunct="1">
              <a:buFont typeface="Wingdings" pitchFamily="2" charset="2"/>
              <a:buChar char="ü"/>
            </a:pPr>
            <a:r>
              <a:rPr lang="en-GB" sz="2400" smtClean="0"/>
              <a:t>Episodic avoidance of the mirror</a:t>
            </a:r>
          </a:p>
          <a:p>
            <a:pPr lvl="1" eaLnBrk="1" hangingPunct="1">
              <a:buFont typeface="Wingdings" pitchFamily="2" charset="2"/>
              <a:buChar char="ü"/>
            </a:pPr>
            <a:r>
              <a:rPr lang="en-GB" sz="2400" smtClean="0"/>
              <a:t>Excessive grooming</a:t>
            </a:r>
          </a:p>
          <a:p>
            <a:pPr eaLnBrk="1" hangingPunct="1"/>
            <a:endParaRPr lang="en-GB" sz="2800" smtClean="0"/>
          </a:p>
          <a:p>
            <a:pPr eaLnBrk="1" hangingPunct="1"/>
            <a:endParaRPr lang="en-GB" smtClean="0"/>
          </a:p>
        </p:txBody>
      </p:sp>
    </p:spTree>
    <p:extLst>
      <p:ext uri="{BB962C8B-B14F-4D97-AF65-F5344CB8AC3E}">
        <p14:creationId xmlns:p14="http://schemas.microsoft.com/office/powerpoint/2010/main" xmlns="" val="4235204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smtClean="0"/>
              <a:t>Body Dysmorphic Disorder (cont)</a:t>
            </a:r>
            <a:endParaRPr lang="en-GB" smtClean="0"/>
          </a:p>
        </p:txBody>
      </p:sp>
      <p:sp>
        <p:nvSpPr>
          <p:cNvPr id="25603" name="Content Placeholder 2"/>
          <p:cNvSpPr>
            <a:spLocks noGrp="1"/>
          </p:cNvSpPr>
          <p:nvPr>
            <p:ph idx="1"/>
          </p:nvPr>
        </p:nvSpPr>
        <p:spPr/>
        <p:txBody>
          <a:bodyPr/>
          <a:lstStyle/>
          <a:p>
            <a:pPr lvl="1" eaLnBrk="1" hangingPunct="1">
              <a:buFont typeface="Wingdings" pitchFamily="2" charset="2"/>
              <a:buChar char="ü"/>
            </a:pPr>
            <a:r>
              <a:rPr lang="en-GB" smtClean="0"/>
              <a:t>Reassurance seeking .</a:t>
            </a:r>
          </a:p>
          <a:p>
            <a:pPr lvl="1" eaLnBrk="1" hangingPunct="1">
              <a:buFont typeface="Wingdings" pitchFamily="2" charset="2"/>
              <a:buChar char="ü"/>
            </a:pPr>
            <a:r>
              <a:rPr lang="en-GB" smtClean="0"/>
              <a:t>Camouflaging</a:t>
            </a:r>
          </a:p>
          <a:p>
            <a:pPr lvl="1" eaLnBrk="1" hangingPunct="1">
              <a:buFont typeface="Wingdings" pitchFamily="2" charset="2"/>
              <a:buChar char="ü"/>
            </a:pPr>
            <a:r>
              <a:rPr lang="en-GB" smtClean="0"/>
              <a:t>Unnecessary cosmetic surgeries</a:t>
            </a:r>
          </a:p>
          <a:p>
            <a:pPr lvl="1">
              <a:buFont typeface="Wingdings" pitchFamily="2" charset="2"/>
              <a:buChar char="ü"/>
            </a:pPr>
            <a:r>
              <a:rPr lang="en-GB" smtClean="0"/>
              <a:t>Unnecessary use  of dermatological products.</a:t>
            </a:r>
          </a:p>
        </p:txBody>
      </p:sp>
    </p:spTree>
    <p:extLst>
      <p:ext uri="{BB962C8B-B14F-4D97-AF65-F5344CB8AC3E}">
        <p14:creationId xmlns:p14="http://schemas.microsoft.com/office/powerpoint/2010/main" xmlns="" val="3362173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884238"/>
          </a:xfrm>
        </p:spPr>
        <p:txBody>
          <a:bodyPr>
            <a:normAutofit fontScale="90000"/>
          </a:bodyPr>
          <a:lstStyle/>
          <a:p>
            <a:r>
              <a:rPr lang="en-US" b="1" dirty="0"/>
              <a:t>Signs and </a:t>
            </a:r>
            <a:r>
              <a:rPr lang="en-US" b="1" dirty="0" smtClean="0"/>
              <a:t>Symptoms (cont..)</a:t>
            </a:r>
            <a:r>
              <a:rPr lang="en-US" dirty="0"/>
              <a:t/>
            </a:r>
            <a:br>
              <a:rPr lang="en-US" dirty="0"/>
            </a:br>
            <a:endParaRPr lang="en-US" dirty="0"/>
          </a:p>
        </p:txBody>
      </p:sp>
      <p:sp>
        <p:nvSpPr>
          <p:cNvPr id="3" name="Content Placeholder 2"/>
          <p:cNvSpPr>
            <a:spLocks noGrp="1"/>
          </p:cNvSpPr>
          <p:nvPr>
            <p:ph idx="1"/>
          </p:nvPr>
        </p:nvSpPr>
        <p:spPr/>
        <p:txBody>
          <a:bodyPr>
            <a:normAutofit fontScale="92500"/>
          </a:bodyPr>
          <a:lstStyle/>
          <a:p>
            <a:pPr lvl="0"/>
            <a:r>
              <a:rPr lang="en-US" dirty="0" smtClean="0"/>
              <a:t>Dizziness or lightheadedness</a:t>
            </a:r>
          </a:p>
          <a:p>
            <a:pPr lvl="0"/>
            <a:r>
              <a:rPr lang="en-US" dirty="0" smtClean="0"/>
              <a:t>A sense of things being unreal, depersonalization</a:t>
            </a:r>
          </a:p>
          <a:p>
            <a:pPr lvl="0"/>
            <a:r>
              <a:rPr lang="en-US" dirty="0" smtClean="0"/>
              <a:t>A fear of losing control or "going crazy" </a:t>
            </a:r>
          </a:p>
          <a:p>
            <a:pPr lvl="0"/>
            <a:r>
              <a:rPr lang="en-US" dirty="0" smtClean="0"/>
              <a:t>A fear of dying </a:t>
            </a:r>
          </a:p>
          <a:p>
            <a:pPr lvl="0"/>
            <a:r>
              <a:rPr lang="en-US" dirty="0" smtClean="0"/>
              <a:t>Tingling sensations in the extremities </a:t>
            </a:r>
          </a:p>
          <a:p>
            <a:pPr lvl="0"/>
            <a:r>
              <a:rPr lang="en-US" dirty="0" smtClean="0"/>
              <a:t>Chills or hot flushes</a:t>
            </a:r>
          </a:p>
          <a:p>
            <a:pPr lvl="0"/>
            <a:r>
              <a:rPr lang="en-US" dirty="0" smtClean="0"/>
              <a:t>Mydrasis-dilatation of pupils</a:t>
            </a:r>
          </a:p>
          <a:p>
            <a:pPr lvl="0"/>
            <a:r>
              <a:rPr lang="en-US" dirty="0" smtClean="0"/>
              <a:t>Urinary urgency</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731838"/>
          </a:xfrm>
        </p:spPr>
        <p:txBody>
          <a:bodyPr>
            <a:normAutofit fontScale="90000"/>
          </a:bodyPr>
          <a:lstStyle/>
          <a:p>
            <a:r>
              <a:rPr lang="en-US" b="1" dirty="0" smtClean="0"/>
              <a:t>Levels of Anxiety</a:t>
            </a:r>
            <a:r>
              <a:rPr lang="en-US" dirty="0" smtClean="0"/>
              <a:t/>
            </a:r>
            <a:br>
              <a:rPr lang="en-US" dirty="0" smtClean="0"/>
            </a:br>
            <a:endParaRPr lang="en-US" dirty="0"/>
          </a:p>
        </p:txBody>
      </p:sp>
      <p:sp>
        <p:nvSpPr>
          <p:cNvPr id="3" name="Content Placeholder 2"/>
          <p:cNvSpPr>
            <a:spLocks noGrp="1"/>
          </p:cNvSpPr>
          <p:nvPr>
            <p:ph idx="1"/>
          </p:nvPr>
        </p:nvSpPr>
        <p:spPr/>
        <p:txBody>
          <a:bodyPr/>
          <a:lstStyle/>
          <a:p>
            <a:pPr>
              <a:buNone/>
            </a:pPr>
            <a:r>
              <a:rPr lang="en-US" dirty="0" smtClean="0"/>
              <a:t>Hildegard </a:t>
            </a:r>
            <a:r>
              <a:rPr lang="en-US" dirty="0"/>
              <a:t>Peplau “Interpersonal Relations in Nursing 1952” identified four stages of anxiety on a continuum.</a:t>
            </a:r>
          </a:p>
          <a:p>
            <a:pPr lvl="0"/>
            <a:r>
              <a:rPr lang="en-US" dirty="0"/>
              <a:t>Mild</a:t>
            </a:r>
          </a:p>
          <a:p>
            <a:pPr lvl="0"/>
            <a:r>
              <a:rPr lang="en-US" dirty="0"/>
              <a:t>Moderate</a:t>
            </a:r>
          </a:p>
          <a:p>
            <a:pPr lvl="0"/>
            <a:r>
              <a:rPr lang="en-US" dirty="0"/>
              <a:t>Severe Panic</a:t>
            </a:r>
          </a:p>
          <a:p>
            <a:pPr lvl="0"/>
            <a:r>
              <a:rPr lang="en-US" dirty="0"/>
              <a:t>Panic</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Predisposing Factors</a:t>
            </a:r>
            <a:br>
              <a:rPr lang="en-US" b="1" dirty="0" smtClean="0"/>
            </a:br>
            <a:endParaRPr lang="en-US" dirty="0"/>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buNone/>
            </a:pPr>
            <a:r>
              <a:rPr lang="en-US" b="1" dirty="0" smtClean="0"/>
              <a:t>Panic </a:t>
            </a:r>
            <a:r>
              <a:rPr lang="en-US" b="1" dirty="0"/>
              <a:t>and </a:t>
            </a:r>
            <a:r>
              <a:rPr lang="en-US" b="1" dirty="0" smtClean="0"/>
              <a:t>generalized anxiety </a:t>
            </a:r>
            <a:r>
              <a:rPr lang="en-US" b="1" dirty="0"/>
              <a:t>disorders</a:t>
            </a:r>
          </a:p>
          <a:p>
            <a:pPr marL="514350" indent="-514350">
              <a:buFont typeface="+mj-lt"/>
              <a:buAutoNum type="arabicPeriod"/>
            </a:pPr>
            <a:r>
              <a:rPr lang="en-US" b="1" dirty="0" smtClean="0"/>
              <a:t>Psychodynamic </a:t>
            </a:r>
            <a:r>
              <a:rPr lang="en-US" b="1" dirty="0"/>
              <a:t>theory</a:t>
            </a:r>
          </a:p>
          <a:p>
            <a:r>
              <a:rPr lang="en-US" dirty="0" smtClean="0"/>
              <a:t>Ego </a:t>
            </a:r>
            <a:r>
              <a:rPr lang="en-US" dirty="0"/>
              <a:t>unable to </a:t>
            </a:r>
            <a:r>
              <a:rPr lang="en-US" dirty="0" smtClean="0"/>
              <a:t>intervene between </a:t>
            </a:r>
            <a:r>
              <a:rPr lang="en-US" dirty="0"/>
              <a:t>id and superego</a:t>
            </a:r>
          </a:p>
          <a:p>
            <a:r>
              <a:rPr lang="en-US" dirty="0" smtClean="0"/>
              <a:t>Overuse </a:t>
            </a:r>
            <a:r>
              <a:rPr lang="en-US" dirty="0"/>
              <a:t>or </a:t>
            </a:r>
            <a:r>
              <a:rPr lang="en-US" dirty="0" smtClean="0"/>
              <a:t>ineffective use </a:t>
            </a:r>
            <a:r>
              <a:rPr lang="en-US" dirty="0"/>
              <a:t>of ego </a:t>
            </a:r>
            <a:r>
              <a:rPr lang="en-US" dirty="0" smtClean="0"/>
              <a:t>defense mechanisms </a:t>
            </a:r>
            <a:r>
              <a:rPr lang="en-US" dirty="0"/>
              <a:t>results </a:t>
            </a:r>
            <a:r>
              <a:rPr lang="en-US" dirty="0" smtClean="0"/>
              <a:t>in maladaptive responses to </a:t>
            </a:r>
            <a:r>
              <a:rPr lang="en-US" dirty="0"/>
              <a:t>anxiety. </a:t>
            </a:r>
            <a:r>
              <a:rPr lang="en-US" b="1" dirty="0"/>
              <a:t>S. </a:t>
            </a:r>
            <a:r>
              <a:rPr lang="en-US" b="1" dirty="0" smtClean="0"/>
              <a:t>Freud</a:t>
            </a:r>
          </a:p>
          <a:p>
            <a:r>
              <a:rPr lang="en-US" dirty="0" smtClean="0"/>
              <a:t>In anxiety ,repression fails to function adequately but the secondary </a:t>
            </a:r>
            <a:r>
              <a:rPr lang="en-US" dirty="0" smtClean="0"/>
              <a:t>defense </a:t>
            </a:r>
            <a:r>
              <a:rPr lang="en-US" dirty="0" smtClean="0"/>
              <a:t>mechanisms are not </a:t>
            </a:r>
            <a:r>
              <a:rPr lang="en-US" dirty="0" smtClean="0"/>
              <a:t>activated. Hence, anxiety </a:t>
            </a:r>
            <a:r>
              <a:rPr lang="en-US" dirty="0" smtClean="0"/>
              <a:t>comes to the fore-front unopposed.</a:t>
            </a:r>
          </a:p>
          <a:p>
            <a:r>
              <a:rPr lang="en-US" dirty="0" smtClean="0"/>
              <a:t>Panic anxiety according to this theory is closely related to the separation anxiety of childhood</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1395</TotalTime>
  <Words>2788</Words>
  <Application>Microsoft Office PowerPoint</Application>
  <PresentationFormat>On-screen Show (4:3)</PresentationFormat>
  <Paragraphs>451</Paragraphs>
  <Slides>66</Slides>
  <Notes>8</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Anxiety Disorders</vt:lpstr>
      <vt:lpstr>Anxiety disorders  </vt:lpstr>
      <vt:lpstr>Anxiety disorders (cont)</vt:lpstr>
      <vt:lpstr>Types or Classifications of Anxiety Disorders </vt:lpstr>
      <vt:lpstr>Epidemiological statistics </vt:lpstr>
      <vt:lpstr>Signs and Symptoms </vt:lpstr>
      <vt:lpstr>Signs and Symptoms (cont..) </vt:lpstr>
      <vt:lpstr>Levels of Anxiety </vt:lpstr>
      <vt:lpstr>Predisposing Factors </vt:lpstr>
      <vt:lpstr>Slide 10</vt:lpstr>
      <vt:lpstr>Slide 11</vt:lpstr>
      <vt:lpstr>Generalised anxiety disorder</vt:lpstr>
      <vt:lpstr>Generalised anxiety disorder (cont)</vt:lpstr>
      <vt:lpstr>Generalised anxiety disorder (cont)</vt:lpstr>
      <vt:lpstr>Panic disorder</vt:lpstr>
      <vt:lpstr>Panic disorder (cont)</vt:lpstr>
      <vt:lpstr>Panic disorder (cont)</vt:lpstr>
      <vt:lpstr>Phobic disorders </vt:lpstr>
      <vt:lpstr>Phobic disorders (cont)</vt:lpstr>
      <vt:lpstr>Phobias (cont.) </vt:lpstr>
      <vt:lpstr>AGORAPHOBIA</vt:lpstr>
      <vt:lpstr>SYMPTOMS OF AGORAPHOBIA</vt:lpstr>
      <vt:lpstr>MANAGEMENT OF AGORAPHOBIA</vt:lpstr>
      <vt:lpstr>Phobias (cont.) </vt:lpstr>
      <vt:lpstr>Phobias (cont.) </vt:lpstr>
      <vt:lpstr>Phobias (cont.) </vt:lpstr>
      <vt:lpstr>Phobias (cont.) </vt:lpstr>
      <vt:lpstr>Phobias (cont.) </vt:lpstr>
      <vt:lpstr>Phobias (cont.) </vt:lpstr>
      <vt:lpstr>Phobias (cont.) </vt:lpstr>
      <vt:lpstr>Phobias (cont.) </vt:lpstr>
      <vt:lpstr>Management of phobias </vt:lpstr>
      <vt:lpstr>Behavior therapy  </vt:lpstr>
      <vt:lpstr>Drug treatment</vt:lpstr>
      <vt:lpstr>Obsessive-Compulsive Disorder (OCD)</vt:lpstr>
      <vt:lpstr>Obsessive-Compulsive Disorder (OCD) (cont.) </vt:lpstr>
      <vt:lpstr>Obsessive-Compulsive Disorder (OCD) (cont.) </vt:lpstr>
      <vt:lpstr>OBSESSIVE-COMPULSIVE DISORDER</vt:lpstr>
      <vt:lpstr>Obsessive-Compulsive Disorder (cont.) </vt:lpstr>
      <vt:lpstr>Obsessive-Compulsive Disorder (cont.)</vt:lpstr>
      <vt:lpstr>Obsessive-Compulsive Disorder (OCD) (cont.) </vt:lpstr>
      <vt:lpstr>Predisposing factors to OCD (cont.)</vt:lpstr>
      <vt:lpstr>Obsessive-Compulsive Disorder</vt:lpstr>
      <vt:lpstr>Obsessive-Compulsive Disorder</vt:lpstr>
      <vt:lpstr>Obsessive-Compulsive Disorder (OCD) (cont.) </vt:lpstr>
      <vt:lpstr>Obsessive-Compulsive Disorder (OCD) (cont.) </vt:lpstr>
      <vt:lpstr>MANAGEMENT OF OBSESSIVE-COMPULSIVE DISORDER</vt:lpstr>
      <vt:lpstr>Post-traumatic Stress Disorder (PTSD) </vt:lpstr>
      <vt:lpstr>Post-traumatic Stress Disorder (cont.) </vt:lpstr>
      <vt:lpstr>Post-traumatic Stress Disorder (cont.) </vt:lpstr>
      <vt:lpstr>Predisposing factors (cont.) </vt:lpstr>
      <vt:lpstr>Predisposing factors (cont.)</vt:lpstr>
      <vt:lpstr>Predisposing factors (cont.)</vt:lpstr>
      <vt:lpstr>Predisposing factors (cont.) </vt:lpstr>
      <vt:lpstr>MANAGEMENT OF POST-TRAUMATIC STRESS DISORDER</vt:lpstr>
      <vt:lpstr>SOMATOFORM DISORDER</vt:lpstr>
      <vt:lpstr>Specific disorders </vt:lpstr>
      <vt:lpstr>Slide 58</vt:lpstr>
      <vt:lpstr>Somatization disorder (cont)</vt:lpstr>
      <vt:lpstr>Slide 60</vt:lpstr>
      <vt:lpstr>Slide 61</vt:lpstr>
      <vt:lpstr>D. HYPOCHONDRIASIS </vt:lpstr>
      <vt:lpstr>Clinical features of Hypochondriasis</vt:lpstr>
      <vt:lpstr>E. Body Dysmorphic Disorder </vt:lpstr>
      <vt:lpstr>Body Dysmorphic Disorder (cont)</vt:lpstr>
      <vt:lpstr>Body Dysmorphic Disorder (cont)</vt:lpstr>
    </vt:vector>
  </TitlesOfParts>
  <Company>OPTERON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Anxiety Disorders</dc:title>
  <dc:creator>wesh</dc:creator>
  <cp:lastModifiedBy>n</cp:lastModifiedBy>
  <cp:revision>76</cp:revision>
  <dcterms:created xsi:type="dcterms:W3CDTF">2010-02-03T12:33:59Z</dcterms:created>
  <dcterms:modified xsi:type="dcterms:W3CDTF">2019-03-14T17:11:47Z</dcterms:modified>
</cp:coreProperties>
</file>