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6" r:id="rId5"/>
    <p:sldId id="283" r:id="rId6"/>
    <p:sldId id="258" r:id="rId7"/>
    <p:sldId id="259" r:id="rId8"/>
    <p:sldId id="260" r:id="rId9"/>
    <p:sldId id="261" r:id="rId10"/>
    <p:sldId id="278" r:id="rId11"/>
    <p:sldId id="262" r:id="rId12"/>
    <p:sldId id="263" r:id="rId13"/>
    <p:sldId id="264" r:id="rId14"/>
    <p:sldId id="267" r:id="rId15"/>
    <p:sldId id="268" r:id="rId16"/>
    <p:sldId id="269" r:id="rId17"/>
    <p:sldId id="270" r:id="rId18"/>
    <p:sldId id="271" r:id="rId19"/>
    <p:sldId id="276" r:id="rId20"/>
    <p:sldId id="274" r:id="rId21"/>
    <p:sldId id="272" r:id="rId22"/>
    <p:sldId id="275" r:id="rId23"/>
    <p:sldId id="273" r:id="rId24"/>
    <p:sldId id="277" r:id="rId25"/>
    <p:sldId id="284" r:id="rId26"/>
    <p:sldId id="279" r:id="rId27"/>
    <p:sldId id="280" r:id="rId28"/>
    <p:sldId id="281" r:id="rId29"/>
    <p:sldId id="282"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34559" autoAdjust="0"/>
    <p:restoredTop sz="86380" autoAdjust="0"/>
  </p:normalViewPr>
  <p:slideViewPr>
    <p:cSldViewPr>
      <p:cViewPr>
        <p:scale>
          <a:sx n="90" d="100"/>
          <a:sy n="90" d="100"/>
        </p:scale>
        <p:origin x="1194" y="66"/>
      </p:cViewPr>
      <p:guideLst>
        <p:guide orient="horz" pos="2160"/>
        <p:guide pos="2880"/>
      </p:guideLst>
    </p:cSldViewPr>
  </p:slideViewPr>
  <p:outlineViewPr>
    <p:cViewPr>
      <p:scale>
        <a:sx n="33" d="100"/>
        <a:sy n="33" d="100"/>
      </p:scale>
      <p:origin x="258" y="34675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0D7850D2-06DE-4684-B86C-107CF2AD7D55}" type="datetimeFigureOut">
              <a:rPr lang="en-US" smtClean="0"/>
              <a:pPr/>
              <a:t>9/6/2020</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8D8F4D8D-B52B-4819-B37C-303E60726B2F}"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2898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850D2-06DE-4684-B86C-107CF2AD7D55}"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F4D8D-B52B-4819-B37C-303E60726B2F}" type="slidenum">
              <a:rPr lang="en-US" smtClean="0"/>
              <a:pPr/>
              <a:t>‹#›</a:t>
            </a:fld>
            <a:endParaRPr lang="en-US"/>
          </a:p>
        </p:txBody>
      </p:sp>
    </p:spTree>
    <p:extLst>
      <p:ext uri="{BB962C8B-B14F-4D97-AF65-F5344CB8AC3E}">
        <p14:creationId xmlns:p14="http://schemas.microsoft.com/office/powerpoint/2010/main" val="296956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850D2-06DE-4684-B86C-107CF2AD7D55}"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F4D8D-B52B-4819-B37C-303E60726B2F}" type="slidenum">
              <a:rPr lang="en-US" smtClean="0"/>
              <a:pPr/>
              <a:t>‹#›</a:t>
            </a:fld>
            <a:endParaRPr lang="en-US"/>
          </a:p>
        </p:txBody>
      </p:sp>
    </p:spTree>
    <p:extLst>
      <p:ext uri="{BB962C8B-B14F-4D97-AF65-F5344CB8AC3E}">
        <p14:creationId xmlns:p14="http://schemas.microsoft.com/office/powerpoint/2010/main" val="1422261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850D2-06DE-4684-B86C-107CF2AD7D55}"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F4D8D-B52B-4819-B37C-303E60726B2F}" type="slidenum">
              <a:rPr lang="en-US" smtClean="0"/>
              <a:pPr/>
              <a:t>‹#›</a:t>
            </a:fld>
            <a:endParaRPr lang="en-US"/>
          </a:p>
        </p:txBody>
      </p:sp>
    </p:spTree>
    <p:extLst>
      <p:ext uri="{BB962C8B-B14F-4D97-AF65-F5344CB8AC3E}">
        <p14:creationId xmlns:p14="http://schemas.microsoft.com/office/powerpoint/2010/main" val="2766478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0D7850D2-06DE-4684-B86C-107CF2AD7D55}" type="datetimeFigureOut">
              <a:rPr lang="en-US" smtClean="0"/>
              <a:pPr/>
              <a:t>9/6/2020</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8D8F4D8D-B52B-4819-B37C-303E60726B2F}"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3454496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7850D2-06DE-4684-B86C-107CF2AD7D55}"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F4D8D-B52B-4819-B37C-303E60726B2F}" type="slidenum">
              <a:rPr lang="en-US" smtClean="0"/>
              <a:pPr/>
              <a:t>‹#›</a:t>
            </a:fld>
            <a:endParaRPr lang="en-US"/>
          </a:p>
        </p:txBody>
      </p:sp>
    </p:spTree>
    <p:extLst>
      <p:ext uri="{BB962C8B-B14F-4D97-AF65-F5344CB8AC3E}">
        <p14:creationId xmlns:p14="http://schemas.microsoft.com/office/powerpoint/2010/main" val="2330615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7850D2-06DE-4684-B86C-107CF2AD7D55}" type="datetimeFigureOut">
              <a:rPr lang="en-US" smtClean="0"/>
              <a:pPr/>
              <a:t>9/6/2020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8F4D8D-B52B-4819-B37C-303E60726B2F}" type="slidenum">
              <a:rPr lang="en-US" smtClean="0"/>
              <a:pPr/>
              <a:t>‹#›</a:t>
            </a:fld>
            <a:endParaRPr lang="en-US"/>
          </a:p>
        </p:txBody>
      </p:sp>
    </p:spTree>
    <p:extLst>
      <p:ext uri="{BB962C8B-B14F-4D97-AF65-F5344CB8AC3E}">
        <p14:creationId xmlns:p14="http://schemas.microsoft.com/office/powerpoint/2010/main" val="22311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7850D2-06DE-4684-B86C-107CF2AD7D55}" type="datetimeFigureOut">
              <a:rPr lang="en-US" smtClean="0"/>
              <a:pPr/>
              <a:t>9/6/2020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8F4D8D-B52B-4819-B37C-303E60726B2F}" type="slidenum">
              <a:rPr lang="en-US" smtClean="0"/>
              <a:pPr/>
              <a:t>‹#›</a:t>
            </a:fld>
            <a:endParaRPr lang="en-US"/>
          </a:p>
        </p:txBody>
      </p:sp>
    </p:spTree>
    <p:extLst>
      <p:ext uri="{BB962C8B-B14F-4D97-AF65-F5344CB8AC3E}">
        <p14:creationId xmlns:p14="http://schemas.microsoft.com/office/powerpoint/2010/main" val="595722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850D2-06DE-4684-B86C-107CF2AD7D55}" type="datetimeFigureOut">
              <a:rPr lang="en-US" smtClean="0"/>
              <a:pPr/>
              <a:t>9/6/2020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8F4D8D-B52B-4819-B37C-303E60726B2F}" type="slidenum">
              <a:rPr lang="en-US" smtClean="0"/>
              <a:pPr/>
              <a:t>‹#›</a:t>
            </a:fld>
            <a:endParaRPr lang="en-US"/>
          </a:p>
        </p:txBody>
      </p:sp>
    </p:spTree>
    <p:extLst>
      <p:ext uri="{BB962C8B-B14F-4D97-AF65-F5344CB8AC3E}">
        <p14:creationId xmlns:p14="http://schemas.microsoft.com/office/powerpoint/2010/main" val="594509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0D7850D2-06DE-4684-B86C-107CF2AD7D55}" type="datetimeFigureOut">
              <a:rPr lang="en-US" smtClean="0"/>
              <a:pPr/>
              <a:t>9/6/2020</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8D8F4D8D-B52B-4819-B37C-303E60726B2F}"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6393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0D7850D2-06DE-4684-B86C-107CF2AD7D55}" type="datetimeFigureOut">
              <a:rPr lang="en-US" smtClean="0"/>
              <a:pPr/>
              <a:t>9/6/2020</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8D8F4D8D-B52B-4819-B37C-303E60726B2F}"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1105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0D7850D2-06DE-4684-B86C-107CF2AD7D55}" type="datetimeFigureOut">
              <a:rPr lang="en-US" smtClean="0"/>
              <a:pPr/>
              <a:t>9/6/2020</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8D8F4D8D-B52B-4819-B37C-303E60726B2F}"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7364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895600"/>
            <a:ext cx="7772400" cy="1066800"/>
          </a:xfrm>
        </p:spPr>
        <p:txBody>
          <a:bodyPr/>
          <a:lstStyle/>
          <a:p>
            <a:r>
              <a:rPr lang="en-US" dirty="0"/>
              <a:t>EATING DISORDERS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TREATMENT</a:t>
            </a:r>
          </a:p>
        </p:txBody>
      </p:sp>
      <p:sp>
        <p:nvSpPr>
          <p:cNvPr id="3" name="Content Placeholder 2"/>
          <p:cNvSpPr>
            <a:spLocks noGrp="1"/>
          </p:cNvSpPr>
          <p:nvPr>
            <p:ph idx="1"/>
          </p:nvPr>
        </p:nvSpPr>
        <p:spPr/>
        <p:txBody>
          <a:bodyPr/>
          <a:lstStyle/>
          <a:p>
            <a:r>
              <a:rPr lang="en-US" dirty="0"/>
              <a:t>Anxiolytics maybe helpful before meal to suppress anxiety associated with eating e.g. olanzepine</a:t>
            </a:r>
          </a:p>
          <a:p>
            <a:r>
              <a:rPr lang="en-US" dirty="0"/>
              <a:t>Cognitive behavioral therapy-emphasize relationship of thoughts and feelings to behavior</a:t>
            </a:r>
          </a:p>
          <a:p>
            <a:endParaRPr lang="en-US" dirty="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BULIMIA NERVOSA</a:t>
            </a:r>
          </a:p>
        </p:txBody>
      </p:sp>
      <p:sp>
        <p:nvSpPr>
          <p:cNvPr id="3" name="Content Placeholder 2"/>
          <p:cNvSpPr>
            <a:spLocks noGrp="1"/>
          </p:cNvSpPr>
          <p:nvPr>
            <p:ph idx="1"/>
          </p:nvPr>
        </p:nvSpPr>
        <p:spPr>
          <a:xfrm>
            <a:off x="685800" y="1371600"/>
            <a:ext cx="8382000" cy="4495800"/>
          </a:xfrm>
        </p:spPr>
        <p:txBody>
          <a:bodyPr>
            <a:normAutofit/>
          </a:bodyPr>
          <a:lstStyle/>
          <a:p>
            <a:pPr>
              <a:buNone/>
            </a:pPr>
            <a:r>
              <a:rPr lang="en-US" dirty="0"/>
              <a:t>Eating disorder characterized by binge eating ,frequent compulsion to eat large quantity of time in a short period of time followed by purging self induced vomiting and /or large dose of laxative and diuretics enema may also be used to rid the body of all traces of food consumed during a binge this is because of an extensive concern for body weight. many individuals with bulimia also have an additional psychiatry disorder, mood disorder, anxiety ,substance abuse.</a:t>
            </a:r>
          </a:p>
          <a:p>
            <a:pPr>
              <a:buNone/>
            </a:pPr>
            <a:r>
              <a:rPr lang="en-US" dirty="0"/>
              <a:t>Some individual may tend to alternate bulimia nervosa and anorexia nervosa. </a:t>
            </a:r>
          </a:p>
          <a:p>
            <a:pPr>
              <a:buNone/>
            </a:pPr>
            <a:r>
              <a:rPr lang="en-US" dirty="0"/>
              <a:t>Its less life threatening than anorexia nervosa</a:t>
            </a:r>
          </a:p>
          <a:p>
            <a:pPr>
              <a:buNone/>
            </a:pPr>
            <a:r>
              <a:rPr lang="en-US" dirty="0"/>
              <a:t>Most bulimics are young females of high school or female age</a:t>
            </a:r>
          </a:p>
          <a:p>
            <a:pPr>
              <a:buNone/>
            </a:pPr>
            <a:r>
              <a:rPr lang="en-US" dirty="0"/>
              <a:t>Girls who have been sexually or physically abused are at a high risk of developing bulimia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a:xfrm>
            <a:off x="914400" y="1752600"/>
            <a:ext cx="7315200" cy="4114800"/>
          </a:xfrm>
        </p:spPr>
        <p:txBody>
          <a:bodyPr/>
          <a:lstStyle/>
          <a:p>
            <a:pPr marL="1314450" lvl="2" indent="-514350">
              <a:buFont typeface="+mj-lt"/>
              <a:buAutoNum type="arabicPeriod"/>
            </a:pPr>
            <a:r>
              <a:rPr lang="en-US" dirty="0"/>
              <a:t>Purging type </a:t>
            </a:r>
          </a:p>
          <a:p>
            <a:pPr marL="1314450" lvl="2" indent="-514350">
              <a:buNone/>
            </a:pPr>
            <a:r>
              <a:rPr lang="en-US" dirty="0"/>
              <a:t>	The person regularly engages in self induced vomiting or misuse of laxatives diuretics or enema.</a:t>
            </a:r>
          </a:p>
          <a:p>
            <a:pPr marL="1314450" lvl="2" indent="-514350">
              <a:buNone/>
            </a:pPr>
            <a:r>
              <a:rPr lang="en-US" dirty="0"/>
              <a:t>2.Non purging type</a:t>
            </a:r>
          </a:p>
          <a:p>
            <a:pPr marL="1314450" lvl="2" indent="-514350">
              <a:buNone/>
            </a:pPr>
            <a:r>
              <a:rPr lang="en-US" dirty="0"/>
              <a:t>	The person uses other inappropriate compensatory </a:t>
            </a:r>
            <a:r>
              <a:rPr lang="en-US" dirty="0" err="1"/>
              <a:t>behaviours</a:t>
            </a:r>
            <a:r>
              <a:rPr lang="en-US" dirty="0"/>
              <a:t> such as fasting or excessive exercise but has not regularly engaged in self induced vomiting or misuse of laxatives diuretics or enemas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DSM-IV DIAGNOSTIC CRITERIA</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lphaLcPeriod"/>
            </a:pPr>
            <a:r>
              <a:rPr lang="en-US" dirty="0"/>
              <a:t>Recurrent episodes of binge eating –eating in a discrete period of time within any 2hr period an amount of food that is definitely larger than most people would eat during under similar </a:t>
            </a:r>
          </a:p>
          <a:p>
            <a:pPr marL="514350" indent="-514350">
              <a:buNone/>
            </a:pPr>
            <a:r>
              <a:rPr lang="en-US" dirty="0"/>
              <a:t>      - a sense of lack of control over eating during the episode</a:t>
            </a:r>
          </a:p>
          <a:p>
            <a:pPr marL="514350" indent="-514350">
              <a:buNone/>
            </a:pPr>
            <a:r>
              <a:rPr lang="en-US" dirty="0"/>
              <a:t>b.	Recurrent inappropriate compensatory behavior in order to prevent weight gain such as self induced vomiting misuse of laxatives enemas diuretics fasting o excessive exercise</a:t>
            </a:r>
          </a:p>
          <a:p>
            <a:pPr marL="514350" indent="-514350">
              <a:buNone/>
            </a:pPr>
            <a:r>
              <a:rPr lang="en-US" dirty="0"/>
              <a:t>c.Binge eating and inappropriate compensatory behavior each occur, on average ,at least twice a week for three months</a:t>
            </a:r>
          </a:p>
          <a:p>
            <a:pPr marL="514350" indent="-514350">
              <a:buNone/>
            </a:pPr>
            <a:r>
              <a:rPr lang="en-US" dirty="0"/>
              <a:t>d.Self evaluation is unduly influenced by body shape and weight</a:t>
            </a:r>
          </a:p>
          <a:p>
            <a:pPr marL="514350" indent="-514350">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Signs and symptoms</a:t>
            </a:r>
          </a:p>
        </p:txBody>
      </p:sp>
      <p:sp>
        <p:nvSpPr>
          <p:cNvPr id="3" name="Content Placeholder 2"/>
          <p:cNvSpPr>
            <a:spLocks noGrp="1"/>
          </p:cNvSpPr>
          <p:nvPr>
            <p:ph idx="1"/>
          </p:nvPr>
        </p:nvSpPr>
        <p:spPr>
          <a:xfrm>
            <a:off x="1028700" y="1676400"/>
            <a:ext cx="7200900" cy="4191000"/>
          </a:xfrm>
        </p:spPr>
        <p:txBody>
          <a:bodyPr>
            <a:normAutofit fontScale="70000" lnSpcReduction="20000"/>
          </a:bodyPr>
          <a:lstStyle/>
          <a:p>
            <a:r>
              <a:rPr lang="en-US" dirty="0"/>
              <a:t>Mouth sores</a:t>
            </a:r>
          </a:p>
          <a:p>
            <a:r>
              <a:rPr lang="en-US" dirty="0"/>
              <a:t>Pharyngeal traumas</a:t>
            </a:r>
          </a:p>
          <a:p>
            <a:r>
              <a:rPr lang="en-US" dirty="0"/>
              <a:t>Dental carries </a:t>
            </a:r>
          </a:p>
          <a:p>
            <a:r>
              <a:rPr lang="en-US" dirty="0"/>
              <a:t>Heartburn and chest pain</a:t>
            </a:r>
          </a:p>
          <a:p>
            <a:r>
              <a:rPr lang="en-US" dirty="0"/>
              <a:t>Esopharyngeal rupture</a:t>
            </a:r>
          </a:p>
          <a:p>
            <a:r>
              <a:rPr lang="en-US" dirty="0"/>
              <a:t>Impulsivity with stealing alcohol abuse drugs/tobacco</a:t>
            </a:r>
          </a:p>
          <a:p>
            <a:r>
              <a:rPr lang="en-US" dirty="0"/>
              <a:t>Muscle cramps</a:t>
            </a:r>
          </a:p>
          <a:p>
            <a:r>
              <a:rPr lang="en-US" dirty="0"/>
              <a:t>Bloody diarrhea</a:t>
            </a:r>
          </a:p>
          <a:p>
            <a:r>
              <a:rPr lang="en-US" dirty="0"/>
              <a:t>Bleeding on easy bruising</a:t>
            </a:r>
          </a:p>
          <a:p>
            <a:r>
              <a:rPr lang="en-US" dirty="0"/>
              <a:t>Irregular periods</a:t>
            </a:r>
          </a:p>
          <a:p>
            <a:r>
              <a:rPr lang="en-US" dirty="0"/>
              <a:t>Fainting</a:t>
            </a:r>
          </a:p>
          <a:p>
            <a:r>
              <a:rPr lang="en-US" dirty="0"/>
              <a:t>Swollen parotid glands</a:t>
            </a:r>
          </a:p>
          <a:p>
            <a:r>
              <a:rPr lang="en-US" dirty="0"/>
              <a:t>hypotension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TREATMENT</a:t>
            </a:r>
          </a:p>
        </p:txBody>
      </p:sp>
      <p:sp>
        <p:nvSpPr>
          <p:cNvPr id="3" name="Content Placeholder 2"/>
          <p:cNvSpPr>
            <a:spLocks noGrp="1"/>
          </p:cNvSpPr>
          <p:nvPr>
            <p:ph idx="1"/>
          </p:nvPr>
        </p:nvSpPr>
        <p:spPr/>
        <p:txBody>
          <a:bodyPr/>
          <a:lstStyle/>
          <a:p>
            <a:r>
              <a:rPr lang="en-US" dirty="0"/>
              <a:t>Psychotherapy-involves cognitive behavioral therapy which involve teaching clients to challenge automatic thoughts and engage in behavioral experiments. By using cognitive behavioral therapy patients record how much food they eat and periods of vomiting with purpose of identifying and avoiding emotional fluctuation that bring an episode  of bulimia on a regular basis.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MEDICATION</a:t>
            </a:r>
          </a:p>
        </p:txBody>
      </p:sp>
      <p:sp>
        <p:nvSpPr>
          <p:cNvPr id="3" name="Content Placeholder 2"/>
          <p:cNvSpPr>
            <a:spLocks noGrp="1"/>
          </p:cNvSpPr>
          <p:nvPr>
            <p:ph idx="1"/>
          </p:nvPr>
        </p:nvSpPr>
        <p:spPr/>
        <p:txBody>
          <a:bodyPr/>
          <a:lstStyle/>
          <a:p>
            <a:r>
              <a:rPr lang="en-US" dirty="0"/>
              <a:t>Fluoxetine (Prozac) it remains the antidepressant for treatment of bulimia</a:t>
            </a:r>
          </a:p>
          <a:p>
            <a:r>
              <a:rPr lang="en-US" dirty="0"/>
              <a:t>Sertraline</a:t>
            </a:r>
          </a:p>
          <a:p>
            <a:r>
              <a:rPr lang="en-US" dirty="0"/>
              <a:t>Paroxetine which are approved for treatment of depression and obsessive compulsive behavior ,they decrease compulsive aspect of the urges to binge and or purge.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Complications</a:t>
            </a:r>
          </a:p>
        </p:txBody>
      </p:sp>
      <p:sp>
        <p:nvSpPr>
          <p:cNvPr id="3" name="Content Placeholder 2"/>
          <p:cNvSpPr>
            <a:spLocks noGrp="1"/>
          </p:cNvSpPr>
          <p:nvPr>
            <p:ph idx="1"/>
          </p:nvPr>
        </p:nvSpPr>
        <p:spPr/>
        <p:txBody>
          <a:bodyPr/>
          <a:lstStyle/>
          <a:p>
            <a:r>
              <a:rPr lang="en-US" dirty="0"/>
              <a:t>Amenorrhea</a:t>
            </a:r>
          </a:p>
          <a:p>
            <a:r>
              <a:rPr lang="en-US" dirty="0"/>
              <a:t>Lack of sexual interest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PICA</a:t>
            </a:r>
          </a:p>
        </p:txBody>
      </p:sp>
      <p:sp>
        <p:nvSpPr>
          <p:cNvPr id="3" name="Content Placeholder 2"/>
          <p:cNvSpPr>
            <a:spLocks noGrp="1"/>
          </p:cNvSpPr>
          <p:nvPr>
            <p:ph idx="1"/>
          </p:nvPr>
        </p:nvSpPr>
        <p:spPr/>
        <p:txBody>
          <a:bodyPr>
            <a:normAutofit/>
          </a:bodyPr>
          <a:lstStyle/>
          <a:p>
            <a:pPr>
              <a:buNone/>
            </a:pPr>
            <a:r>
              <a:rPr lang="en-US" dirty="0"/>
              <a:t>Is characterized by an appetite for substances that are largely non nutritive such as paper, clay, chalk, soil, sand.</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DSM-IV CLASSIFICATION CRITERIA</a:t>
            </a:r>
          </a:p>
        </p:txBody>
      </p:sp>
      <p:sp>
        <p:nvSpPr>
          <p:cNvPr id="3" name="Content Placeholder 2"/>
          <p:cNvSpPr>
            <a:spLocks noGrp="1"/>
          </p:cNvSpPr>
          <p:nvPr>
            <p:ph idx="1"/>
          </p:nvPr>
        </p:nvSpPr>
        <p:spPr/>
        <p:txBody>
          <a:bodyPr/>
          <a:lstStyle/>
          <a:p>
            <a:r>
              <a:rPr lang="en-US" dirty="0"/>
              <a:t>Persistent eating of non nutritive substances for a period of at least one month</a:t>
            </a:r>
          </a:p>
          <a:p>
            <a:r>
              <a:rPr lang="en-US" dirty="0"/>
              <a:t>Eating behavior is not culturally sanctioned 3.does not meet criteria for either having autism and schizophrenia</a:t>
            </a:r>
          </a:p>
          <a:p>
            <a:r>
              <a:rPr lang="en-US" dirty="0"/>
              <a:t>if eating behavior occurs exclusively  during course of another mental disorder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EATING DISODERS</a:t>
            </a:r>
          </a:p>
        </p:txBody>
      </p:sp>
      <p:sp>
        <p:nvSpPr>
          <p:cNvPr id="3" name="Content Placeholder 2"/>
          <p:cNvSpPr>
            <a:spLocks noGrp="1"/>
          </p:cNvSpPr>
          <p:nvPr>
            <p:ph idx="1"/>
          </p:nvPr>
        </p:nvSpPr>
        <p:spPr>
          <a:xfrm>
            <a:off x="762000" y="1752600"/>
            <a:ext cx="7200900" cy="3581400"/>
          </a:xfrm>
        </p:spPr>
        <p:txBody>
          <a:bodyPr>
            <a:normAutofit/>
          </a:bodyPr>
          <a:lstStyle/>
          <a:p>
            <a:pPr>
              <a:buNone/>
            </a:pPr>
            <a:r>
              <a:rPr lang="en-US" dirty="0"/>
              <a:t>They are psychological illness defined by abnormal eating habits that may involve either insufficient or excessive food intake to the detriment of an individual physical and mental health.</a:t>
            </a:r>
          </a:p>
          <a:p>
            <a:pPr>
              <a:buNone/>
            </a:pPr>
            <a:r>
              <a:rPr lang="en-US" dirty="0"/>
              <a:t>These eating disorders are specified as eating disorders in standard medical manual such as the ICD/10,DSMV  or both</a:t>
            </a:r>
          </a:p>
          <a:p>
            <a:pPr>
              <a:buNone/>
            </a:pPr>
            <a:r>
              <a:rPr lang="en-US" dirty="0"/>
              <a:t>These disorders include:</a:t>
            </a:r>
          </a:p>
          <a:p>
            <a:pPr>
              <a:buNone/>
            </a:pPr>
            <a:r>
              <a:rPr lang="en-US" dirty="0"/>
              <a:t>			1.Anorexia nervosa(AN)</a:t>
            </a:r>
          </a:p>
          <a:p>
            <a:pPr>
              <a:buNone/>
            </a:pPr>
            <a:r>
              <a:rPr lang="en-US" dirty="0"/>
              <a:t>			2.binge eating(BED)</a:t>
            </a:r>
          </a:p>
          <a:p>
            <a:pPr>
              <a:buNone/>
            </a:pPr>
            <a:r>
              <a:rPr lang="en-US" dirty="0"/>
              <a:t>			3.bulimia nervosa(BN)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Predisposing factors</a:t>
            </a:r>
          </a:p>
        </p:txBody>
      </p:sp>
      <p:sp>
        <p:nvSpPr>
          <p:cNvPr id="3" name="Content Placeholder 2"/>
          <p:cNvSpPr>
            <a:spLocks noGrp="1"/>
          </p:cNvSpPr>
          <p:nvPr>
            <p:ph idx="1"/>
          </p:nvPr>
        </p:nvSpPr>
        <p:spPr/>
        <p:txBody>
          <a:bodyPr>
            <a:normAutofit fontScale="85000" lnSpcReduction="20000"/>
          </a:bodyPr>
          <a:lstStyle/>
          <a:p>
            <a:r>
              <a:rPr lang="en-US" dirty="0"/>
              <a:t>Mental deprivation</a:t>
            </a:r>
          </a:p>
          <a:p>
            <a:r>
              <a:rPr lang="en-US" dirty="0"/>
              <a:t>Parental negligence</a:t>
            </a:r>
          </a:p>
          <a:p>
            <a:r>
              <a:rPr lang="en-US" dirty="0"/>
              <a:t>Pregnancy</a:t>
            </a:r>
          </a:p>
          <a:p>
            <a:r>
              <a:rPr lang="en-US" dirty="0"/>
              <a:t>Poverty</a:t>
            </a:r>
          </a:p>
          <a:p>
            <a:r>
              <a:rPr lang="en-US" dirty="0"/>
              <a:t>Low social economic status </a:t>
            </a:r>
          </a:p>
          <a:p>
            <a:r>
              <a:rPr lang="en-US" dirty="0"/>
              <a:t>Developmental disability such as autism</a:t>
            </a:r>
          </a:p>
          <a:p>
            <a:r>
              <a:rPr lang="en-US" dirty="0"/>
              <a:t>Disorganized family structure</a:t>
            </a:r>
          </a:p>
          <a:p>
            <a:r>
              <a:rPr lang="en-US" dirty="0"/>
              <a:t>Mineral deficiency such as iron deficiency</a:t>
            </a:r>
          </a:p>
          <a:p>
            <a:r>
              <a:rPr lang="en-US" dirty="0"/>
              <a:t>Obsessive compulsive disorder</a:t>
            </a:r>
          </a:p>
          <a:p>
            <a:r>
              <a:rPr lang="en-US" dirty="0"/>
              <a:t>Cultural practices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variations of pica</a:t>
            </a:r>
          </a:p>
        </p:txBody>
      </p:sp>
      <p:sp>
        <p:nvSpPr>
          <p:cNvPr id="3" name="Content Placeholder 2"/>
          <p:cNvSpPr>
            <a:spLocks noGrp="1"/>
          </p:cNvSpPr>
          <p:nvPr>
            <p:ph idx="1"/>
          </p:nvPr>
        </p:nvSpPr>
        <p:spPr/>
        <p:txBody>
          <a:bodyPr/>
          <a:lstStyle/>
          <a:p>
            <a:r>
              <a:rPr lang="en-US" dirty="0"/>
              <a:t>Can be from a cultural tradition</a:t>
            </a:r>
          </a:p>
          <a:p>
            <a:r>
              <a:rPr lang="en-US" dirty="0"/>
              <a:t>Acquired taste</a:t>
            </a:r>
          </a:p>
          <a:p>
            <a:r>
              <a:rPr lang="en-US" dirty="0"/>
              <a:t>Neurological mechanism such as an iron deficiency or a chemical imbalance</a:t>
            </a:r>
          </a:p>
          <a:p>
            <a:endParaRPr lang="en-US" dirty="0"/>
          </a:p>
          <a:p>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Signs and symptoms(subtypes)</a:t>
            </a:r>
          </a:p>
        </p:txBody>
      </p:sp>
      <p:sp>
        <p:nvSpPr>
          <p:cNvPr id="3" name="Content Placeholder 2"/>
          <p:cNvSpPr>
            <a:spLocks noGrp="1"/>
          </p:cNvSpPr>
          <p:nvPr>
            <p:ph idx="1"/>
          </p:nvPr>
        </p:nvSpPr>
        <p:spPr/>
        <p:txBody>
          <a:bodyPr/>
          <a:lstStyle/>
          <a:p>
            <a:r>
              <a:rPr lang="en-US" dirty="0"/>
              <a:t>Amylophagia-starch</a:t>
            </a:r>
          </a:p>
          <a:p>
            <a:r>
              <a:rPr lang="en-US" dirty="0"/>
              <a:t>Coprophagia-feaces</a:t>
            </a:r>
          </a:p>
          <a:p>
            <a:r>
              <a:rPr lang="en-US" dirty="0"/>
              <a:t>Geomelophagia-raw potatoes</a:t>
            </a:r>
          </a:p>
          <a:p>
            <a:r>
              <a:rPr lang="en-US" dirty="0"/>
              <a:t>Geophagi-soil and clay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Complications</a:t>
            </a:r>
            <a:br>
              <a:rPr lang="en-US" dirty="0"/>
            </a:br>
            <a:endParaRPr lang="en-US" dirty="0"/>
          </a:p>
        </p:txBody>
      </p:sp>
      <p:sp>
        <p:nvSpPr>
          <p:cNvPr id="3" name="Content Placeholder 2"/>
          <p:cNvSpPr>
            <a:spLocks noGrp="1"/>
          </p:cNvSpPr>
          <p:nvPr>
            <p:ph idx="1"/>
          </p:nvPr>
        </p:nvSpPr>
        <p:spPr/>
        <p:txBody>
          <a:bodyPr>
            <a:normAutofit/>
          </a:bodyPr>
          <a:lstStyle/>
          <a:p>
            <a:r>
              <a:rPr lang="en-US" dirty="0"/>
              <a:t>It can lead to intoxication in children which can result in impairment in both physical and mental development</a:t>
            </a:r>
          </a:p>
          <a:p>
            <a:r>
              <a:rPr lang="en-US" dirty="0"/>
              <a:t>It can also lead to surgical emergencies due to intestinal obstruction </a:t>
            </a:r>
          </a:p>
          <a:p>
            <a:r>
              <a:rPr lang="en-US" dirty="0"/>
              <a:t>Nutritional deficiencies and parasitosis</a:t>
            </a:r>
          </a:p>
          <a:p>
            <a:r>
              <a:rPr lang="en-US" dirty="0"/>
              <a:t>Toxoplasma due to ingestion of feaces or dirt</a:t>
            </a:r>
          </a:p>
          <a:p>
            <a:r>
              <a:rPr lang="en-US" dirty="0"/>
              <a:t>Lead poisoning from ingestion of paint or plaster</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38200"/>
          </a:xfrm>
        </p:spPr>
        <p:txBody>
          <a:bodyPr/>
          <a:lstStyle/>
          <a:p>
            <a:r>
              <a:rPr lang="en-US" dirty="0"/>
              <a:t>TREATMENT</a:t>
            </a:r>
          </a:p>
        </p:txBody>
      </p:sp>
      <p:sp>
        <p:nvSpPr>
          <p:cNvPr id="3" name="Content Placeholder 2"/>
          <p:cNvSpPr>
            <a:spLocks noGrp="1"/>
          </p:cNvSpPr>
          <p:nvPr>
            <p:ph idx="1"/>
          </p:nvPr>
        </p:nvSpPr>
        <p:spPr>
          <a:xfrm>
            <a:off x="533400" y="685800"/>
            <a:ext cx="7924800" cy="5943600"/>
          </a:xfrm>
        </p:spPr>
        <p:txBody>
          <a:bodyPr>
            <a:normAutofit/>
          </a:bodyPr>
          <a:lstStyle/>
          <a:p>
            <a:pPr>
              <a:lnSpc>
                <a:spcPct val="150000"/>
              </a:lnSpc>
            </a:pPr>
            <a:r>
              <a:rPr lang="en-US" dirty="0"/>
              <a:t>Iron deficiency treat through supplement, and iron dietary changes</a:t>
            </a:r>
          </a:p>
          <a:p>
            <a:pPr>
              <a:lnSpc>
                <a:spcPct val="150000"/>
              </a:lnSpc>
            </a:pPr>
            <a:r>
              <a:rPr lang="en-US" dirty="0"/>
              <a:t>Psychotic etiology pica give ssris(selective serotonin reuptake inhibitors)</a:t>
            </a:r>
          </a:p>
          <a:p>
            <a:pPr>
              <a:lnSpc>
                <a:spcPct val="150000"/>
              </a:lnSpc>
            </a:pPr>
            <a:r>
              <a:rPr lang="en-US" dirty="0"/>
              <a:t>Behavioral reinforcement</a:t>
            </a:r>
          </a:p>
          <a:p>
            <a:pPr>
              <a:lnSpc>
                <a:spcPct val="150000"/>
              </a:lnSpc>
            </a:pPr>
            <a:r>
              <a:rPr lang="en-US" dirty="0"/>
              <a:t>Differential reinforcement with positive reinforcement if pica is not attempted and consequences If pica is attempted</a:t>
            </a:r>
          </a:p>
          <a:p>
            <a:pPr>
              <a:lnSpc>
                <a:spcPct val="150000"/>
              </a:lnSpc>
            </a:pPr>
            <a:r>
              <a:rPr lang="en-US" dirty="0"/>
              <a:t>Presentation of attention food or toys not contingent  on pica being attempted discrimination training between edible and inedible items with negative consequences if pica is attempted</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38200"/>
          </a:xfrm>
        </p:spPr>
        <p:txBody>
          <a:bodyPr/>
          <a:lstStyle/>
          <a:p>
            <a:r>
              <a:rPr lang="en-US" dirty="0"/>
              <a:t>TREATMENT </a:t>
            </a:r>
            <a:r>
              <a:rPr lang="en-US" dirty="0" err="1"/>
              <a:t>contd</a:t>
            </a:r>
            <a:r>
              <a:rPr lang="en-US" dirty="0"/>
              <a:t>…</a:t>
            </a:r>
          </a:p>
        </p:txBody>
      </p:sp>
      <p:sp>
        <p:nvSpPr>
          <p:cNvPr id="3" name="Content Placeholder 2"/>
          <p:cNvSpPr>
            <a:spLocks noGrp="1"/>
          </p:cNvSpPr>
          <p:nvPr>
            <p:ph idx="1"/>
          </p:nvPr>
        </p:nvSpPr>
        <p:spPr>
          <a:xfrm>
            <a:off x="533400" y="685800"/>
            <a:ext cx="7924800" cy="5943600"/>
          </a:xfrm>
        </p:spPr>
        <p:txBody>
          <a:bodyPr>
            <a:normAutofit fontScale="85000" lnSpcReduction="10000"/>
          </a:bodyPr>
          <a:lstStyle/>
          <a:p>
            <a:pPr>
              <a:lnSpc>
                <a:spcPct val="150000"/>
              </a:lnSpc>
            </a:pPr>
            <a:r>
              <a:rPr lang="en-US" dirty="0"/>
              <a:t>Aversive presentation ,contingent on pica being attempted </a:t>
            </a:r>
          </a:p>
          <a:p>
            <a:pPr>
              <a:lnSpc>
                <a:spcPct val="150000"/>
              </a:lnSpc>
              <a:buNone/>
            </a:pPr>
            <a:r>
              <a:rPr lang="en-US" dirty="0"/>
              <a:t>		oral taste e.g. lemon</a:t>
            </a:r>
          </a:p>
          <a:p>
            <a:pPr>
              <a:lnSpc>
                <a:spcPct val="150000"/>
              </a:lnSpc>
              <a:buNone/>
            </a:pPr>
            <a:r>
              <a:rPr lang="en-US" dirty="0"/>
              <a:t>		smell sensation e.g. ammonia</a:t>
            </a:r>
          </a:p>
          <a:p>
            <a:pPr>
              <a:lnSpc>
                <a:spcPct val="150000"/>
              </a:lnSpc>
              <a:buNone/>
            </a:pPr>
            <a:r>
              <a:rPr lang="en-US" dirty="0"/>
              <a:t>		physical sensation e.g. water mist in face</a:t>
            </a:r>
          </a:p>
          <a:p>
            <a:pPr>
              <a:lnSpc>
                <a:spcPct val="150000"/>
              </a:lnSpc>
            </a:pPr>
            <a:r>
              <a:rPr lang="en-US" dirty="0"/>
              <a:t>Physical restraint</a:t>
            </a:r>
          </a:p>
          <a:p>
            <a:pPr>
              <a:lnSpc>
                <a:spcPct val="150000"/>
              </a:lnSpc>
              <a:buNone/>
            </a:pPr>
            <a:r>
              <a:rPr lang="en-US" dirty="0"/>
              <a:t>		self protection devices that prohibit placement of objects in mouth</a:t>
            </a:r>
          </a:p>
          <a:p>
            <a:pPr>
              <a:lnSpc>
                <a:spcPct val="150000"/>
              </a:lnSpc>
              <a:buNone/>
            </a:pPr>
            <a:r>
              <a:rPr lang="en-US" dirty="0"/>
              <a:t>		brief restraint contingent on pica being attempted</a:t>
            </a:r>
          </a:p>
          <a:p>
            <a:pPr>
              <a:lnSpc>
                <a:spcPct val="150000"/>
              </a:lnSpc>
              <a:buNone/>
            </a:pPr>
            <a:r>
              <a:rPr lang="en-US" dirty="0"/>
              <a:t>		time out contingent on pica being attempted</a:t>
            </a:r>
          </a:p>
          <a:p>
            <a:pPr>
              <a:lnSpc>
                <a:spcPct val="150000"/>
              </a:lnSpc>
              <a:buNone/>
            </a:pPr>
            <a:r>
              <a:rPr lang="en-US" dirty="0"/>
              <a:t>		over correction with attempted pica resulting in required washing of 	</a:t>
            </a:r>
            <a:r>
              <a:rPr lang="en-US" dirty="0" err="1"/>
              <a:t>self,disposal</a:t>
            </a:r>
            <a:r>
              <a:rPr lang="en-US" dirty="0"/>
              <a:t> of non edible objects and chore based punishment</a:t>
            </a:r>
          </a:p>
          <a:p>
            <a:pPr>
              <a:lnSpc>
                <a:spcPct val="150000"/>
              </a:lnSpc>
            </a:pPr>
            <a:r>
              <a:rPr lang="en-US" dirty="0"/>
              <a:t>Negative based practice(non edible object held against patients mouth without allowing ingestion)</a:t>
            </a:r>
          </a:p>
          <a:p>
            <a:endParaRPr lang="en-US" dirty="0"/>
          </a:p>
        </p:txBody>
      </p:sp>
    </p:spTree>
    <p:extLst>
      <p:ext uri="{BB962C8B-B14F-4D97-AF65-F5344CB8AC3E}">
        <p14:creationId xmlns:p14="http://schemas.microsoft.com/office/powerpoint/2010/main" val="4043711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Investigations</a:t>
            </a:r>
          </a:p>
        </p:txBody>
      </p:sp>
      <p:sp>
        <p:nvSpPr>
          <p:cNvPr id="3" name="Content Placeholder 2"/>
          <p:cNvSpPr>
            <a:spLocks noGrp="1"/>
          </p:cNvSpPr>
          <p:nvPr>
            <p:ph idx="1"/>
          </p:nvPr>
        </p:nvSpPr>
        <p:spPr/>
        <p:txBody>
          <a:bodyPr/>
          <a:lstStyle/>
          <a:p>
            <a:r>
              <a:rPr lang="en-US" dirty="0"/>
              <a:t>Lab assessment  for eating disorders</a:t>
            </a:r>
          </a:p>
          <a:p>
            <a:pPr lvl="2"/>
            <a:r>
              <a:rPr lang="en-US" dirty="0"/>
              <a:t>Complete blood count to rule out anemia</a:t>
            </a:r>
          </a:p>
          <a:p>
            <a:pPr lvl="2"/>
            <a:r>
              <a:rPr lang="en-US" dirty="0" err="1"/>
              <a:t>electrolytes,bun</a:t>
            </a:r>
            <a:r>
              <a:rPr lang="en-US" dirty="0"/>
              <a:t> ,creatinine,</a:t>
            </a:r>
          </a:p>
          <a:p>
            <a:pPr lvl="2"/>
            <a:r>
              <a:rPr lang="en-US" dirty="0"/>
              <a:t>thyroid function test</a:t>
            </a:r>
          </a:p>
          <a:p>
            <a:pPr lvl="2"/>
            <a:r>
              <a:rPr lang="en-US" dirty="0"/>
              <a:t>Bone density </a:t>
            </a:r>
          </a:p>
          <a:p>
            <a:pPr lvl="2"/>
            <a:r>
              <a:rPr lang="en-US" dirty="0"/>
              <a:t>Mg and calcium level </a:t>
            </a:r>
          </a:p>
          <a:p>
            <a:pPr lvl="2"/>
            <a:r>
              <a:rPr lang="en-US" dirty="0"/>
              <a:t>Albumin and serum proteins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nursing intervention for patients with eating disorders</a:t>
            </a:r>
          </a:p>
        </p:txBody>
      </p:sp>
      <p:sp>
        <p:nvSpPr>
          <p:cNvPr id="3" name="Content Placeholder 2"/>
          <p:cNvSpPr>
            <a:spLocks noGrp="1"/>
          </p:cNvSpPr>
          <p:nvPr>
            <p:ph idx="1"/>
          </p:nvPr>
        </p:nvSpPr>
        <p:spPr/>
        <p:txBody>
          <a:bodyPr/>
          <a:lstStyle/>
          <a:p>
            <a:r>
              <a:rPr lang="en-US" dirty="0"/>
              <a:t>Monitor daily caloric intake</a:t>
            </a:r>
          </a:p>
          <a:p>
            <a:r>
              <a:rPr lang="en-US" dirty="0"/>
              <a:t>Observe patient for signs of purging </a:t>
            </a:r>
          </a:p>
          <a:p>
            <a:r>
              <a:rPr lang="en-US" dirty="0"/>
              <a:t>Monitor activity level</a:t>
            </a:r>
          </a:p>
          <a:p>
            <a:r>
              <a:rPr lang="en-US" dirty="0"/>
              <a:t>Daily weighing</a:t>
            </a:r>
          </a:p>
          <a:p>
            <a:r>
              <a:rPr lang="en-US" dirty="0"/>
              <a:t>Plan for dietitician to meet with client to provide accurate information on nutrition and discuss a realistic and healthy diet</a:t>
            </a:r>
          </a:p>
          <a:p>
            <a:r>
              <a:rPr lang="en-US" dirty="0"/>
              <a:t>Regularly monitor electrolyte status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 of eating disorders</a:t>
            </a:r>
          </a:p>
        </p:txBody>
      </p:sp>
      <p:sp>
        <p:nvSpPr>
          <p:cNvPr id="3" name="Content Placeholder 2"/>
          <p:cNvSpPr>
            <a:spLocks noGrp="1"/>
          </p:cNvSpPr>
          <p:nvPr>
            <p:ph idx="1"/>
          </p:nvPr>
        </p:nvSpPr>
        <p:spPr/>
        <p:txBody>
          <a:bodyPr/>
          <a:lstStyle/>
          <a:p>
            <a:r>
              <a:rPr lang="en-US" dirty="0"/>
              <a:t>Living a healthy life as can inspire others</a:t>
            </a:r>
          </a:p>
          <a:p>
            <a:r>
              <a:rPr lang="en-US" dirty="0"/>
              <a:t>Focusing on health and well being no matter what size you are</a:t>
            </a:r>
          </a:p>
          <a:p>
            <a:r>
              <a:rPr lang="en-US" dirty="0"/>
              <a:t>Knowing risk factors for programs with food and weight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0" y="-685800"/>
            <a:ext cx="8229600" cy="457200"/>
          </a:xfrm>
        </p:spPr>
        <p:txBody>
          <a:bodyPr>
            <a:normAutofit fontScale="90000"/>
          </a:bodyPr>
          <a:lstStyle/>
          <a:p>
            <a:endParaRPr lang="en-US" dirty="0"/>
          </a:p>
        </p:txBody>
      </p:sp>
      <p:sp>
        <p:nvSpPr>
          <p:cNvPr id="3" name="Content Placeholder 2"/>
          <p:cNvSpPr>
            <a:spLocks noGrp="1"/>
          </p:cNvSpPr>
          <p:nvPr>
            <p:ph idx="1"/>
          </p:nvPr>
        </p:nvSpPr>
        <p:spPr bwMode="invGray"/>
        <p:txBody>
          <a:bodyPr/>
          <a:lstStyle/>
          <a:p>
            <a:pPr algn="ctr">
              <a:buNone/>
            </a:pPr>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581900" cy="1485900"/>
          </a:xfrm>
        </p:spPr>
        <p:txBody>
          <a:bodyPr>
            <a:normAutofit fontScale="90000"/>
          </a:bodyPr>
          <a:lstStyle/>
          <a:p>
            <a:r>
              <a:rPr lang="en-US" dirty="0"/>
              <a:t>RISK FACTORS FOR DEVELOPING EATING DISORDERS</a:t>
            </a:r>
          </a:p>
        </p:txBody>
      </p:sp>
      <p:sp>
        <p:nvSpPr>
          <p:cNvPr id="3" name="Content Placeholder 2"/>
          <p:cNvSpPr>
            <a:spLocks noGrp="1"/>
          </p:cNvSpPr>
          <p:nvPr>
            <p:ph idx="1"/>
          </p:nvPr>
        </p:nvSpPr>
        <p:spPr/>
        <p:txBody>
          <a:bodyPr>
            <a:normAutofit/>
          </a:bodyPr>
          <a:lstStyle/>
          <a:p>
            <a:r>
              <a:rPr lang="en-US" dirty="0"/>
              <a:t>Personality/psychological factors e.g. trying to look like a certain celebrity</a:t>
            </a:r>
          </a:p>
          <a:p>
            <a:r>
              <a:rPr lang="en-US" dirty="0"/>
              <a:t>Family influence e.g. comments given to children by parents</a:t>
            </a:r>
          </a:p>
          <a:p>
            <a:r>
              <a:rPr lang="en-US" dirty="0"/>
              <a:t>Media portrays beautiful as relatively thin through advertisements</a:t>
            </a:r>
          </a:p>
          <a:p>
            <a:r>
              <a:rPr lang="en-US" dirty="0"/>
              <a:t>Sub cultures existing within our society e.g. peer groups having subcultures e.g. joining a group  you have to be thin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Causes of eating disorders</a:t>
            </a:r>
          </a:p>
        </p:txBody>
      </p:sp>
      <p:sp>
        <p:nvSpPr>
          <p:cNvPr id="3" name="Content Placeholder 2"/>
          <p:cNvSpPr>
            <a:spLocks noGrp="1"/>
          </p:cNvSpPr>
          <p:nvPr>
            <p:ph idx="1"/>
          </p:nvPr>
        </p:nvSpPr>
        <p:spPr>
          <a:xfrm>
            <a:off x="609600" y="1371600"/>
            <a:ext cx="8229600" cy="4495800"/>
          </a:xfrm>
        </p:spPr>
        <p:txBody>
          <a:bodyPr>
            <a:normAutofit fontScale="55000" lnSpcReduction="20000"/>
          </a:bodyPr>
          <a:lstStyle/>
          <a:p>
            <a:pPr>
              <a:lnSpc>
                <a:spcPct val="150000"/>
              </a:lnSpc>
            </a:pPr>
            <a:r>
              <a:rPr lang="en-US" sz="2800" dirty="0"/>
              <a:t>BIOLOGIAL</a:t>
            </a:r>
          </a:p>
          <a:p>
            <a:pPr>
              <a:lnSpc>
                <a:spcPct val="150000"/>
              </a:lnSpc>
            </a:pPr>
            <a:r>
              <a:rPr lang="en-US" sz="2800" dirty="0"/>
              <a:t>Genetic - Genetic  predisposition towards eating 	disorders as a result of mendelian inheritance that is individual who is first degree relative of someone suffering disorder is 4-6 times more likely to suffer from eating disorder themselves</a:t>
            </a:r>
          </a:p>
          <a:p>
            <a:pPr>
              <a:lnSpc>
                <a:spcPct val="150000"/>
              </a:lnSpc>
            </a:pPr>
            <a:r>
              <a:rPr lang="en-US" sz="2800" dirty="0"/>
              <a:t>Biochemical - include hormones ,neurotransmitters,neuropeptides aminoacidsare know to have depressive or excitatory effects on eating disorders</a:t>
            </a:r>
          </a:p>
          <a:p>
            <a:pPr>
              <a:lnSpc>
                <a:spcPct val="150000"/>
              </a:lnSpc>
              <a:buFont typeface="Wingdings" pitchFamily="2" charset="2"/>
              <a:buChar char="Ø"/>
            </a:pPr>
            <a:r>
              <a:rPr lang="en-US" sz="2800" dirty="0"/>
              <a:t>Psychological - cognitive attention bias issue and personality traits</a:t>
            </a:r>
          </a:p>
          <a:p>
            <a:pPr>
              <a:lnSpc>
                <a:spcPct val="150000"/>
              </a:lnSpc>
              <a:buFont typeface="Wingdings" pitchFamily="2" charset="2"/>
              <a:buChar char="Ø"/>
            </a:pPr>
            <a:r>
              <a:rPr lang="en-US" sz="2800" dirty="0"/>
              <a:t>Environmental influences - child abuse which encompass physical psychological and sexual abuse as well as neglect are known to contribute to certain eating disorders.,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Causes of eating disorders contd..</a:t>
            </a:r>
          </a:p>
        </p:txBody>
      </p:sp>
      <p:sp>
        <p:nvSpPr>
          <p:cNvPr id="3" name="Content Placeholder 2"/>
          <p:cNvSpPr>
            <a:spLocks noGrp="1"/>
          </p:cNvSpPr>
          <p:nvPr>
            <p:ph idx="1"/>
          </p:nvPr>
        </p:nvSpPr>
        <p:spPr>
          <a:xfrm>
            <a:off x="609600" y="1371600"/>
            <a:ext cx="8229600" cy="4495800"/>
          </a:xfrm>
        </p:spPr>
        <p:txBody>
          <a:bodyPr>
            <a:normAutofit fontScale="55000" lnSpcReduction="20000"/>
          </a:bodyPr>
          <a:lstStyle/>
          <a:p>
            <a:pPr>
              <a:lnSpc>
                <a:spcPct val="150000"/>
              </a:lnSpc>
              <a:buFont typeface="Wingdings" pitchFamily="2" charset="2"/>
              <a:buChar char="Ø"/>
            </a:pPr>
            <a:r>
              <a:rPr lang="en-US" sz="2800" dirty="0"/>
              <a:t>social isolation-those that are socially isolated have a higher mortality rate in general as compared to individual 	that have established social relationships hence causing stress depression and anxiety in attempt to 	ameliorate this depressed feeling individual may engage in emotional eating in which food serve as 	source of comfort</a:t>
            </a:r>
          </a:p>
          <a:p>
            <a:pPr>
              <a:lnSpc>
                <a:spcPct val="150000"/>
              </a:lnSpc>
              <a:buFont typeface="Wingdings" pitchFamily="2" charset="2"/>
              <a:buChar char="Ø"/>
            </a:pPr>
            <a:r>
              <a:rPr lang="en-US" sz="2800" dirty="0"/>
              <a:t>parental influence-it has been shown to be an intrinsic component in the development of eating behavior of 	children. Dietary choices  as dictated by cultural or ethnic preferences parents own body shape and eating 	patterns</a:t>
            </a:r>
          </a:p>
          <a:p>
            <a:pPr>
              <a:lnSpc>
                <a:spcPct val="150000"/>
              </a:lnSpc>
              <a:buFont typeface="Wingdings" pitchFamily="2" charset="2"/>
              <a:buChar char="Ø"/>
            </a:pPr>
            <a:r>
              <a:rPr lang="en-US" sz="2800" dirty="0"/>
              <a:t>peer pressure-was shown to be a contributors to body image concerns and attitude towards eating among subjects 	in their early teens and early twenty</a:t>
            </a:r>
          </a:p>
          <a:p>
            <a:pPr>
              <a:lnSpc>
                <a:spcPct val="150000"/>
              </a:lnSpc>
              <a:buFont typeface="Wingdings" pitchFamily="2" charset="2"/>
              <a:buChar char="Ø"/>
            </a:pPr>
            <a:r>
              <a:rPr lang="en-US" sz="2900" dirty="0"/>
              <a:t>cultural pressures-culture pressure on men and women to be perfect is an important development to eating 	disorder	</a:t>
            </a:r>
          </a:p>
        </p:txBody>
      </p:sp>
    </p:spTree>
    <p:extLst>
      <p:ext uri="{BB962C8B-B14F-4D97-AF65-F5344CB8AC3E}">
        <p14:creationId xmlns:p14="http://schemas.microsoft.com/office/powerpoint/2010/main" val="1753220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ANOREXIA NERVOSA</a:t>
            </a:r>
          </a:p>
        </p:txBody>
      </p:sp>
      <p:sp>
        <p:nvSpPr>
          <p:cNvPr id="3" name="Content Placeholder 2"/>
          <p:cNvSpPr>
            <a:spLocks noGrp="1"/>
          </p:cNvSpPr>
          <p:nvPr>
            <p:ph idx="1"/>
          </p:nvPr>
        </p:nvSpPr>
        <p:spPr/>
        <p:txBody>
          <a:bodyPr/>
          <a:lstStyle/>
          <a:p>
            <a:r>
              <a:rPr lang="en-US" dirty="0"/>
              <a:t>Its characterized by a pursuit of thinness that leads to self starvation(</a:t>
            </a:r>
            <a:r>
              <a:rPr lang="en-US" dirty="0" err="1"/>
              <a:t>hildebruch</a:t>
            </a:r>
            <a:r>
              <a:rPr lang="en-US" dirty="0"/>
              <a:t> 1978)</a:t>
            </a:r>
          </a:p>
          <a:p>
            <a:r>
              <a:rPr lang="en-US" dirty="0"/>
              <a:t>Its characterized by lack of maintance of healthy body weight ,obsessive fear of gaining weight or refusal to do so and unrealistic perception, or non recognition of the seriousness of current low body weight.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DSMIV CRITERIA FOR ANOREXIA NERVOSA</a:t>
            </a:r>
          </a:p>
        </p:txBody>
      </p:sp>
      <p:sp>
        <p:nvSpPr>
          <p:cNvPr id="3" name="Content Placeholder 2"/>
          <p:cNvSpPr>
            <a:spLocks noGrp="1"/>
          </p:cNvSpPr>
          <p:nvPr>
            <p:ph idx="1"/>
          </p:nvPr>
        </p:nvSpPr>
        <p:spPr/>
        <p:txBody>
          <a:bodyPr>
            <a:normAutofit/>
          </a:bodyPr>
          <a:lstStyle/>
          <a:p>
            <a:pPr marL="514350" indent="-514350">
              <a:buFont typeface="+mj-lt"/>
              <a:buAutoNum type="alphaLcPeriod"/>
            </a:pPr>
            <a:r>
              <a:rPr lang="en-US" dirty="0"/>
              <a:t>Refusal to maintain body weight at or above a minimum normal weight for age and height</a:t>
            </a:r>
          </a:p>
          <a:p>
            <a:pPr marL="514350" indent="-514350">
              <a:buFont typeface="+mj-lt"/>
              <a:buAutoNum type="alphaLcPeriod"/>
            </a:pPr>
            <a:r>
              <a:rPr lang="en-US" dirty="0"/>
              <a:t>Intense fear of gaining weight or becoming fat even though being underweight</a:t>
            </a:r>
          </a:p>
          <a:p>
            <a:pPr marL="514350" indent="-514350">
              <a:buFont typeface="+mj-lt"/>
              <a:buAutoNum type="alphaLcPeriod"/>
            </a:pPr>
            <a:r>
              <a:rPr lang="en-US" dirty="0"/>
              <a:t>Disturbance in the way ones body image or shape is expirienced,overvaluing of shape or weight or denial of seriousness of low weight</a:t>
            </a:r>
          </a:p>
          <a:p>
            <a:pPr marL="514350" indent="-514350">
              <a:buFont typeface="+mj-lt"/>
              <a:buAutoNum type="alphaLcPeriod"/>
            </a:pPr>
            <a:r>
              <a:rPr lang="en-US" dirty="0"/>
              <a:t>In females the absence of at least three female cycles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Signs and symptoms</a:t>
            </a:r>
          </a:p>
        </p:txBody>
      </p:sp>
      <p:sp>
        <p:nvSpPr>
          <p:cNvPr id="3" name="Content Placeholder 2"/>
          <p:cNvSpPr>
            <a:spLocks noGrp="1"/>
          </p:cNvSpPr>
          <p:nvPr>
            <p:ph idx="1"/>
          </p:nvPr>
        </p:nvSpPr>
        <p:spPr>
          <a:xfrm>
            <a:off x="685800" y="1371600"/>
            <a:ext cx="7543800" cy="4495800"/>
          </a:xfrm>
        </p:spPr>
        <p:txBody>
          <a:bodyPr>
            <a:normAutofit fontScale="70000" lnSpcReduction="20000"/>
          </a:bodyPr>
          <a:lstStyle/>
          <a:p>
            <a:pPr marL="571500" indent="-571500">
              <a:buFont typeface="+mj-lt"/>
              <a:buAutoNum type="romanLcPeriod"/>
            </a:pPr>
            <a:r>
              <a:rPr lang="en-US" dirty="0"/>
              <a:t>Amenorrhea</a:t>
            </a:r>
          </a:p>
          <a:p>
            <a:pPr marL="571500" indent="-571500">
              <a:buFont typeface="+mj-lt"/>
              <a:buAutoNum type="romanLcPeriod"/>
            </a:pPr>
            <a:r>
              <a:rPr lang="en-US" dirty="0"/>
              <a:t>Bone loss</a:t>
            </a:r>
          </a:p>
          <a:p>
            <a:pPr marL="571500" indent="-571500">
              <a:buFont typeface="+mj-lt"/>
              <a:buAutoNum type="romanLcPeriod"/>
            </a:pPr>
            <a:r>
              <a:rPr lang="en-US" dirty="0"/>
              <a:t>Loss of skin integrity</a:t>
            </a:r>
          </a:p>
          <a:p>
            <a:pPr marL="571500" indent="-571500">
              <a:buFont typeface="+mj-lt"/>
              <a:buAutoNum type="romanLcPeriod"/>
            </a:pPr>
            <a:r>
              <a:rPr lang="en-US" dirty="0"/>
              <a:t>Extreme perfectionism</a:t>
            </a:r>
          </a:p>
          <a:p>
            <a:pPr marL="571500" indent="-571500">
              <a:buFont typeface="+mj-lt"/>
              <a:buAutoNum type="romanLcPeriod"/>
            </a:pPr>
            <a:r>
              <a:rPr lang="en-US" dirty="0"/>
              <a:t>Weight fear</a:t>
            </a:r>
          </a:p>
          <a:p>
            <a:pPr marL="571500" indent="-571500">
              <a:buFont typeface="+mj-lt"/>
              <a:buAutoNum type="romanLcPeriod"/>
            </a:pPr>
            <a:r>
              <a:rPr lang="en-US" dirty="0"/>
              <a:t>Strenuous exercising</a:t>
            </a:r>
          </a:p>
          <a:p>
            <a:pPr marL="571500" indent="-571500">
              <a:buFont typeface="+mj-lt"/>
              <a:buAutoNum type="romanLcPeriod"/>
            </a:pPr>
            <a:r>
              <a:rPr lang="en-US" dirty="0"/>
              <a:t>Reduction in heart rate ,Bp,</a:t>
            </a:r>
          </a:p>
          <a:p>
            <a:pPr marL="571500" indent="-571500">
              <a:buFont typeface="+mj-lt"/>
              <a:buAutoNum type="romanLcPeriod"/>
            </a:pPr>
            <a:r>
              <a:rPr lang="en-US" dirty="0"/>
              <a:t>Reduced metabolic rate</a:t>
            </a:r>
          </a:p>
          <a:p>
            <a:pPr marL="571500" indent="-571500">
              <a:buFont typeface="+mj-lt"/>
              <a:buAutoNum type="romanLcPeriod"/>
            </a:pPr>
            <a:r>
              <a:rPr lang="en-US" dirty="0"/>
              <a:t>Body image disturbance </a:t>
            </a:r>
          </a:p>
          <a:p>
            <a:pPr marL="571500" indent="-571500">
              <a:buFont typeface="+mj-lt"/>
              <a:buAutoNum type="romanLcPeriod"/>
            </a:pPr>
            <a:r>
              <a:rPr lang="en-US" dirty="0"/>
              <a:t>Delayed puberty</a:t>
            </a:r>
          </a:p>
          <a:p>
            <a:pPr marL="571500" indent="-571500">
              <a:buFont typeface="+mj-lt"/>
              <a:buAutoNum type="romanLcPeriod"/>
            </a:pPr>
            <a:r>
              <a:rPr lang="en-US" dirty="0"/>
              <a:t>Scalp hair loss</a:t>
            </a:r>
          </a:p>
          <a:p>
            <a:pPr marL="571500" indent="-571500">
              <a:buFont typeface="+mj-lt"/>
              <a:buAutoNum type="romanLcPeriod"/>
            </a:pPr>
            <a:r>
              <a:rPr lang="en-US" dirty="0"/>
              <a:t>	Cold intolerance, hypothermia</a:t>
            </a:r>
          </a:p>
          <a:p>
            <a:pPr marL="571500" indent="-571500">
              <a:buFont typeface="+mj-lt"/>
              <a:buAutoNum type="romanLcPeriod"/>
            </a:pPr>
            <a:r>
              <a:rPr lang="en-US" dirty="0"/>
              <a:t>	Weakness and fatigue </a:t>
            </a:r>
          </a:p>
          <a:p>
            <a:pPr marL="571500" indent="-571500">
              <a:buFont typeface="+mj-lt"/>
              <a:buAutoNum type="romanLcPeriod"/>
            </a:pPr>
            <a:r>
              <a:rPr lang="en-US" dirty="0"/>
              <a:t>	Breast atrophy</a:t>
            </a:r>
          </a:p>
          <a:p>
            <a:pPr marL="571500" indent="-571500">
              <a:buNone/>
            </a:pPr>
            <a:endParaRPr lang="en-US" dirty="0"/>
          </a:p>
          <a:p>
            <a:pPr marL="571500" indent="-571500">
              <a:buNone/>
            </a:pPr>
            <a:endParaRPr lang="en-US" dirty="0"/>
          </a:p>
          <a:p>
            <a:pPr marL="571500" indent="-571500">
              <a:buFont typeface="+mj-lt"/>
              <a:buAutoNum type="romanLcPeriod"/>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Complications</a:t>
            </a:r>
          </a:p>
        </p:txBody>
      </p:sp>
      <p:sp>
        <p:nvSpPr>
          <p:cNvPr id="3" name="Content Placeholder 2"/>
          <p:cNvSpPr>
            <a:spLocks noGrp="1"/>
          </p:cNvSpPr>
          <p:nvPr>
            <p:ph idx="1"/>
          </p:nvPr>
        </p:nvSpPr>
        <p:spPr/>
        <p:txBody>
          <a:bodyPr/>
          <a:lstStyle/>
          <a:p>
            <a:r>
              <a:rPr lang="en-US" dirty="0"/>
              <a:t>Starvation </a:t>
            </a:r>
          </a:p>
          <a:p>
            <a:r>
              <a:rPr lang="en-US" dirty="0"/>
              <a:t>cardiac arrest</a:t>
            </a:r>
          </a:p>
          <a:p>
            <a:r>
              <a:rPr lang="en-US" dirty="0"/>
              <a:t>Malnutrition </a:t>
            </a:r>
          </a:p>
          <a:p>
            <a:r>
              <a:rPr lang="en-US" dirty="0"/>
              <a:t>Death during refeeding process of recovery</a:t>
            </a:r>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302</TotalTime>
  <Words>1532</Words>
  <Application>Microsoft Office PowerPoint</Application>
  <PresentationFormat>On-screen Show (4:3)</PresentationFormat>
  <Paragraphs>166</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Franklin Gothic Book</vt:lpstr>
      <vt:lpstr>Wingdings</vt:lpstr>
      <vt:lpstr>Crop</vt:lpstr>
      <vt:lpstr>EATING DISORDERS</vt:lpstr>
      <vt:lpstr>EATING DISODERS</vt:lpstr>
      <vt:lpstr>RISK FACTORS FOR DEVELOPING EATING DISORDERS</vt:lpstr>
      <vt:lpstr>Causes of eating disorders</vt:lpstr>
      <vt:lpstr>Causes of eating disorders contd..</vt:lpstr>
      <vt:lpstr>ANOREXIA NERVOSA</vt:lpstr>
      <vt:lpstr>DSMIV CRITERIA FOR ANOREXIA NERVOSA</vt:lpstr>
      <vt:lpstr>Signs and symptoms</vt:lpstr>
      <vt:lpstr>Complications</vt:lpstr>
      <vt:lpstr>TREATMENT</vt:lpstr>
      <vt:lpstr>BULIMIA NERVOSA</vt:lpstr>
      <vt:lpstr>TYPES</vt:lpstr>
      <vt:lpstr>DSM-IV DIAGNOSTIC CRITERIA</vt:lpstr>
      <vt:lpstr>Signs and symptoms</vt:lpstr>
      <vt:lpstr>TREATMENT</vt:lpstr>
      <vt:lpstr>MEDICATION</vt:lpstr>
      <vt:lpstr>Complications</vt:lpstr>
      <vt:lpstr>PICA</vt:lpstr>
      <vt:lpstr>DSM-IV CLASSIFICATION CRITERIA</vt:lpstr>
      <vt:lpstr>Predisposing factors</vt:lpstr>
      <vt:lpstr>Different variations of pica</vt:lpstr>
      <vt:lpstr>Signs and symptoms(subtypes)</vt:lpstr>
      <vt:lpstr>Complications </vt:lpstr>
      <vt:lpstr>TREATMENT</vt:lpstr>
      <vt:lpstr>TREATMENT contd…</vt:lpstr>
      <vt:lpstr>Investigations</vt:lpstr>
      <vt:lpstr>Key nursing intervention for patients with eating disorders</vt:lpstr>
      <vt:lpstr>Prevention of eating disorders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EATING DISORDERS</dc:title>
  <dc:creator>cate wambo</dc:creator>
  <cp:lastModifiedBy>Mary</cp:lastModifiedBy>
  <cp:revision>42</cp:revision>
  <dcterms:created xsi:type="dcterms:W3CDTF">2015-03-17T15:04:17Z</dcterms:created>
  <dcterms:modified xsi:type="dcterms:W3CDTF">2020-09-06T17:52:36Z</dcterms:modified>
</cp:coreProperties>
</file>