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diagrams/layout1.xml" ContentType="application/vnd.openxmlformats-officedocument.drawingml.diagramLayout+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55.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slides/slide162.xml" ContentType="application/vnd.openxmlformats-officedocument.presentationml.slide+xml"/>
  <Override PartName="/ppt/slides/slide191.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s/slide180.xml" ContentType="application/vnd.openxmlformats-officedocument.presentationml.slide+xml"/>
  <Override PartName="/ppt/slides/slide2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s/slide209.xml" ContentType="application/vnd.openxmlformats-officedocument.presentationml.slide+xml"/>
  <Override PartName="/ppt/slides/slide2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gif" ContentType="image/gi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257" r:id="rId2"/>
    <p:sldId id="258" r:id="rId3"/>
    <p:sldId id="259" r:id="rId4"/>
    <p:sldId id="260" r:id="rId5"/>
    <p:sldId id="261" r:id="rId6"/>
    <p:sldId id="262" r:id="rId7"/>
    <p:sldId id="263" r:id="rId8"/>
    <p:sldId id="264" r:id="rId9"/>
    <p:sldId id="272" r:id="rId10"/>
    <p:sldId id="267" r:id="rId11"/>
    <p:sldId id="268" r:id="rId12"/>
    <p:sldId id="274" r:id="rId13"/>
    <p:sldId id="269" r:id="rId14"/>
    <p:sldId id="271" r:id="rId15"/>
    <p:sldId id="275" r:id="rId16"/>
    <p:sldId id="300" r:id="rId17"/>
    <p:sldId id="301" r:id="rId18"/>
    <p:sldId id="345" r:id="rId19"/>
    <p:sldId id="302" r:id="rId20"/>
    <p:sldId id="270" r:id="rId21"/>
    <p:sldId id="276" r:id="rId22"/>
    <p:sldId id="277" r:id="rId23"/>
    <p:sldId id="278" r:id="rId24"/>
    <p:sldId id="279" r:id="rId25"/>
    <p:sldId id="280" r:id="rId26"/>
    <p:sldId id="346" r:id="rId27"/>
    <p:sldId id="347"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3" r:id="rId48"/>
    <p:sldId id="320" r:id="rId49"/>
    <p:sldId id="321" r:id="rId50"/>
    <p:sldId id="322" r:id="rId51"/>
    <p:sldId id="304" r:id="rId52"/>
    <p:sldId id="305" r:id="rId53"/>
    <p:sldId id="306" r:id="rId54"/>
    <p:sldId id="307" r:id="rId55"/>
    <p:sldId id="308" r:id="rId56"/>
    <p:sldId id="309" r:id="rId57"/>
    <p:sldId id="310" r:id="rId58"/>
    <p:sldId id="311" r:id="rId59"/>
    <p:sldId id="312" r:id="rId60"/>
    <p:sldId id="323" r:id="rId61"/>
    <p:sldId id="324" r:id="rId62"/>
    <p:sldId id="325" r:id="rId63"/>
    <p:sldId id="313" r:id="rId64"/>
    <p:sldId id="326" r:id="rId65"/>
    <p:sldId id="327" r:id="rId66"/>
    <p:sldId id="328" r:id="rId67"/>
    <p:sldId id="329" r:id="rId68"/>
    <p:sldId id="314" r:id="rId69"/>
    <p:sldId id="315" r:id="rId70"/>
    <p:sldId id="316" r:id="rId71"/>
    <p:sldId id="330" r:id="rId72"/>
    <p:sldId id="331" r:id="rId73"/>
    <p:sldId id="317" r:id="rId74"/>
    <p:sldId id="318" r:id="rId75"/>
    <p:sldId id="332" r:id="rId76"/>
    <p:sldId id="333" r:id="rId77"/>
    <p:sldId id="334" r:id="rId78"/>
    <p:sldId id="335" r:id="rId79"/>
    <p:sldId id="336" r:id="rId80"/>
    <p:sldId id="337" r:id="rId81"/>
    <p:sldId id="338" r:id="rId82"/>
    <p:sldId id="319" r:id="rId83"/>
    <p:sldId id="339" r:id="rId84"/>
    <p:sldId id="340" r:id="rId85"/>
    <p:sldId id="341" r:id="rId86"/>
    <p:sldId id="342" r:id="rId87"/>
    <p:sldId id="343" r:id="rId88"/>
    <p:sldId id="344" r:id="rId89"/>
    <p:sldId id="348" r:id="rId90"/>
    <p:sldId id="349" r:id="rId91"/>
    <p:sldId id="393" r:id="rId92"/>
    <p:sldId id="394" r:id="rId93"/>
    <p:sldId id="395" r:id="rId94"/>
    <p:sldId id="397" r:id="rId95"/>
    <p:sldId id="401" r:id="rId96"/>
    <p:sldId id="398" r:id="rId97"/>
    <p:sldId id="399" r:id="rId98"/>
    <p:sldId id="400" r:id="rId99"/>
    <p:sldId id="350" r:id="rId100"/>
    <p:sldId id="351" r:id="rId101"/>
    <p:sldId id="352" r:id="rId102"/>
    <p:sldId id="385" r:id="rId103"/>
    <p:sldId id="353" r:id="rId104"/>
    <p:sldId id="354" r:id="rId105"/>
    <p:sldId id="386" r:id="rId106"/>
    <p:sldId id="355" r:id="rId107"/>
    <p:sldId id="356" r:id="rId108"/>
    <p:sldId id="357" r:id="rId109"/>
    <p:sldId id="396" r:id="rId110"/>
    <p:sldId id="358" r:id="rId111"/>
    <p:sldId id="387" r:id="rId112"/>
    <p:sldId id="359" r:id="rId113"/>
    <p:sldId id="360" r:id="rId114"/>
    <p:sldId id="361" r:id="rId115"/>
    <p:sldId id="362" r:id="rId116"/>
    <p:sldId id="363" r:id="rId117"/>
    <p:sldId id="364" r:id="rId118"/>
    <p:sldId id="365" r:id="rId119"/>
    <p:sldId id="384" r:id="rId120"/>
    <p:sldId id="366" r:id="rId121"/>
    <p:sldId id="367" r:id="rId122"/>
    <p:sldId id="368" r:id="rId123"/>
    <p:sldId id="369" r:id="rId124"/>
    <p:sldId id="370" r:id="rId125"/>
    <p:sldId id="371" r:id="rId126"/>
    <p:sldId id="372" r:id="rId127"/>
    <p:sldId id="373" r:id="rId128"/>
    <p:sldId id="374" r:id="rId129"/>
    <p:sldId id="375" r:id="rId130"/>
    <p:sldId id="376" r:id="rId131"/>
    <p:sldId id="377" r:id="rId132"/>
    <p:sldId id="388" r:id="rId133"/>
    <p:sldId id="378" r:id="rId134"/>
    <p:sldId id="379" r:id="rId135"/>
    <p:sldId id="380" r:id="rId136"/>
    <p:sldId id="381" r:id="rId137"/>
    <p:sldId id="382" r:id="rId138"/>
    <p:sldId id="383" r:id="rId139"/>
    <p:sldId id="389" r:id="rId140"/>
    <p:sldId id="390" r:id="rId141"/>
    <p:sldId id="391" r:id="rId142"/>
    <p:sldId id="392" r:id="rId143"/>
    <p:sldId id="402" r:id="rId144"/>
    <p:sldId id="403" r:id="rId145"/>
    <p:sldId id="404" r:id="rId146"/>
    <p:sldId id="405" r:id="rId147"/>
    <p:sldId id="406" r:id="rId148"/>
    <p:sldId id="409" r:id="rId149"/>
    <p:sldId id="410" r:id="rId150"/>
    <p:sldId id="407" r:id="rId151"/>
    <p:sldId id="408" r:id="rId152"/>
    <p:sldId id="411" r:id="rId153"/>
    <p:sldId id="413" r:id="rId154"/>
    <p:sldId id="440" r:id="rId155"/>
    <p:sldId id="441" r:id="rId156"/>
    <p:sldId id="445" r:id="rId157"/>
    <p:sldId id="442" r:id="rId158"/>
    <p:sldId id="450" r:id="rId159"/>
    <p:sldId id="443" r:id="rId160"/>
    <p:sldId id="444" r:id="rId161"/>
    <p:sldId id="447" r:id="rId162"/>
    <p:sldId id="448" r:id="rId163"/>
    <p:sldId id="449" r:id="rId164"/>
    <p:sldId id="414" r:id="rId165"/>
    <p:sldId id="415" r:id="rId166"/>
    <p:sldId id="451" r:id="rId167"/>
    <p:sldId id="453" r:id="rId168"/>
    <p:sldId id="454" r:id="rId169"/>
    <p:sldId id="452" r:id="rId170"/>
    <p:sldId id="456" r:id="rId171"/>
    <p:sldId id="457" r:id="rId172"/>
    <p:sldId id="459" r:id="rId173"/>
    <p:sldId id="458" r:id="rId174"/>
    <p:sldId id="461" r:id="rId175"/>
    <p:sldId id="460" r:id="rId176"/>
    <p:sldId id="462" r:id="rId177"/>
    <p:sldId id="426" r:id="rId178"/>
    <p:sldId id="427" r:id="rId179"/>
    <p:sldId id="428" r:id="rId180"/>
    <p:sldId id="429" r:id="rId181"/>
    <p:sldId id="463" r:id="rId182"/>
    <p:sldId id="464" r:id="rId183"/>
    <p:sldId id="465" r:id="rId184"/>
    <p:sldId id="466" r:id="rId185"/>
    <p:sldId id="435" r:id="rId186"/>
    <p:sldId id="467" r:id="rId187"/>
    <p:sldId id="436" r:id="rId188"/>
    <p:sldId id="468" r:id="rId189"/>
    <p:sldId id="469" r:id="rId190"/>
    <p:sldId id="474" r:id="rId191"/>
    <p:sldId id="470" r:id="rId192"/>
    <p:sldId id="471" r:id="rId193"/>
    <p:sldId id="475" r:id="rId194"/>
    <p:sldId id="476" r:id="rId195"/>
    <p:sldId id="472" r:id="rId196"/>
    <p:sldId id="473" r:id="rId197"/>
    <p:sldId id="477" r:id="rId198"/>
    <p:sldId id="478" r:id="rId199"/>
    <p:sldId id="479" r:id="rId200"/>
    <p:sldId id="480" r:id="rId201"/>
    <p:sldId id="481" r:id="rId202"/>
    <p:sldId id="482" r:id="rId203"/>
    <p:sldId id="483" r:id="rId204"/>
    <p:sldId id="484" r:id="rId205"/>
    <p:sldId id="485" r:id="rId206"/>
    <p:sldId id="486" r:id="rId207"/>
    <p:sldId id="487" r:id="rId208"/>
    <p:sldId id="489" r:id="rId209"/>
    <p:sldId id="490" r:id="rId210"/>
    <p:sldId id="488" r:id="rId211"/>
    <p:sldId id="491" r:id="rId212"/>
    <p:sldId id="492" r:id="rId213"/>
    <p:sldId id="493" r:id="rId214"/>
    <p:sldId id="495" r:id="rId215"/>
    <p:sldId id="494" r:id="rId216"/>
    <p:sldId id="496" r:id="rId217"/>
    <p:sldId id="497" r:id="rId218"/>
    <p:sldId id="498" r:id="rId219"/>
    <p:sldId id="499" r:id="rId220"/>
    <p:sldId id="500" r:id="rId221"/>
    <p:sldId id="501" r:id="rId222"/>
    <p:sldId id="502" r:id="rId223"/>
    <p:sldId id="503" r:id="rId224"/>
    <p:sldId id="504" r:id="rId225"/>
    <p:sldId id="505" r:id="rId226"/>
    <p:sldId id="506" r:id="rId227"/>
    <p:sldId id="507" r:id="rId228"/>
    <p:sldId id="508" r:id="rId229"/>
    <p:sldId id="509" r:id="rId230"/>
    <p:sldId id="510" r:id="rId231"/>
    <p:sldId id="511" r:id="rId232"/>
    <p:sldId id="512" r:id="rId233"/>
    <p:sldId id="516" r:id="rId234"/>
    <p:sldId id="513" r:id="rId235"/>
    <p:sldId id="517" r:id="rId236"/>
    <p:sldId id="514" r:id="rId237"/>
    <p:sldId id="515" r:id="rId238"/>
    <p:sldId id="518" r:id="rId239"/>
    <p:sldId id="519" r:id="rId240"/>
    <p:sldId id="520" r:id="rId241"/>
    <p:sldId id="521" r:id="rId242"/>
    <p:sldId id="522" r:id="rId243"/>
    <p:sldId id="523" r:id="rId2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6EBEFF-8ACA-4A10-9FD5-CBFB7184D22C}" type="doc">
      <dgm:prSet loTypeId="urn:microsoft.com/office/officeart/2005/8/layout/process1" loCatId="process" qsTypeId="urn:microsoft.com/office/officeart/2005/8/quickstyle/simple1" qsCatId="simple" csTypeId="urn:microsoft.com/office/officeart/2005/8/colors/colorful3" csCatId="colorful" phldr="1"/>
      <dgm:spPr/>
    </dgm:pt>
    <dgm:pt modelId="{5F04E565-231A-4649-A0DE-C6C0D4762D05}">
      <dgm:prSet phldrT="[Text]" custT="1"/>
      <dgm:spPr/>
      <dgm:t>
        <a:bodyPr/>
        <a:lstStyle/>
        <a:p>
          <a:r>
            <a:rPr lang="en-US" sz="2400" b="1" dirty="0" smtClean="0">
              <a:solidFill>
                <a:srgbClr val="FF0000"/>
              </a:solidFill>
              <a:latin typeface="Constantia" pitchFamily="18" charset="0"/>
            </a:rPr>
            <a:t>Predisposing factors</a:t>
          </a:r>
          <a:endParaRPr lang="en-US" sz="2400" b="1" dirty="0">
            <a:solidFill>
              <a:srgbClr val="FF0000"/>
            </a:solidFill>
            <a:latin typeface="Constantia" pitchFamily="18" charset="0"/>
          </a:endParaRPr>
        </a:p>
      </dgm:t>
    </dgm:pt>
    <dgm:pt modelId="{834D4153-B4B2-47A5-B286-EFF47B303F93}" type="parTrans" cxnId="{4CA88ACF-5933-40F6-A547-D280127D6808}">
      <dgm:prSet/>
      <dgm:spPr/>
      <dgm:t>
        <a:bodyPr/>
        <a:lstStyle/>
        <a:p>
          <a:endParaRPr lang="en-US"/>
        </a:p>
      </dgm:t>
    </dgm:pt>
    <dgm:pt modelId="{E58A8BCE-CD01-4B65-9449-252CDBE6B056}" type="sibTrans" cxnId="{4CA88ACF-5933-40F6-A547-D280127D6808}">
      <dgm:prSet/>
      <dgm:spPr/>
      <dgm:t>
        <a:bodyPr/>
        <a:lstStyle/>
        <a:p>
          <a:endParaRPr lang="en-US">
            <a:solidFill>
              <a:srgbClr val="FF0000"/>
            </a:solidFill>
          </a:endParaRPr>
        </a:p>
      </dgm:t>
    </dgm:pt>
    <dgm:pt modelId="{BC3EFC46-017F-431B-876C-0BC12893CF9B}">
      <dgm:prSet phldrT="[Text]" custT="1"/>
      <dgm:spPr/>
      <dgm:t>
        <a:bodyPr/>
        <a:lstStyle/>
        <a:p>
          <a:r>
            <a:rPr lang="en-US" sz="2400" b="1" dirty="0" smtClean="0">
              <a:latin typeface="Constantia" pitchFamily="18" charset="0"/>
            </a:rPr>
            <a:t>Constitution</a:t>
          </a:r>
          <a:endParaRPr lang="en-US" sz="2400" b="1" dirty="0">
            <a:latin typeface="Constantia" pitchFamily="18" charset="0"/>
          </a:endParaRPr>
        </a:p>
      </dgm:t>
    </dgm:pt>
    <dgm:pt modelId="{AB8E22CB-2C79-4793-97A2-314C691A9017}" type="parTrans" cxnId="{9010A444-1703-4DBC-B8D9-83B5E99CCCBA}">
      <dgm:prSet/>
      <dgm:spPr/>
      <dgm:t>
        <a:bodyPr/>
        <a:lstStyle/>
        <a:p>
          <a:endParaRPr lang="en-US"/>
        </a:p>
      </dgm:t>
    </dgm:pt>
    <dgm:pt modelId="{819B7EA7-C715-465B-BB06-F7A1648FE425}" type="sibTrans" cxnId="{9010A444-1703-4DBC-B8D9-83B5E99CCCBA}">
      <dgm:prSet/>
      <dgm:spPr/>
      <dgm:t>
        <a:bodyPr/>
        <a:lstStyle/>
        <a:p>
          <a:endParaRPr lang="en-US"/>
        </a:p>
      </dgm:t>
    </dgm:pt>
    <dgm:pt modelId="{C0CBE97A-3ADD-4BC3-A40E-DB9D485495F9}">
      <dgm:prSet phldrT="[Text]" custT="1"/>
      <dgm:spPr/>
      <dgm:t>
        <a:bodyPr/>
        <a:lstStyle/>
        <a:p>
          <a:r>
            <a:rPr lang="en-US" sz="2400" b="1" dirty="0" smtClean="0">
              <a:latin typeface="Constantia" pitchFamily="18" charset="0"/>
            </a:rPr>
            <a:t>Illness</a:t>
          </a:r>
          <a:endParaRPr lang="en-US" sz="2400" b="1" dirty="0">
            <a:latin typeface="Constantia" pitchFamily="18" charset="0"/>
          </a:endParaRPr>
        </a:p>
      </dgm:t>
    </dgm:pt>
    <dgm:pt modelId="{8E3F029D-909B-47F8-B991-E4EFB1E9AF15}" type="parTrans" cxnId="{7AF988E3-30E9-4449-B89E-3F5C647A74DD}">
      <dgm:prSet/>
      <dgm:spPr/>
      <dgm:t>
        <a:bodyPr/>
        <a:lstStyle/>
        <a:p>
          <a:endParaRPr lang="en-US"/>
        </a:p>
      </dgm:t>
    </dgm:pt>
    <dgm:pt modelId="{7461D36A-2E26-4C57-A034-04670F89E460}" type="sibTrans" cxnId="{7AF988E3-30E9-4449-B89E-3F5C647A74DD}">
      <dgm:prSet/>
      <dgm:spPr/>
      <dgm:t>
        <a:bodyPr/>
        <a:lstStyle/>
        <a:p>
          <a:endParaRPr lang="en-US"/>
        </a:p>
      </dgm:t>
    </dgm:pt>
    <dgm:pt modelId="{95A2EEF1-5136-4759-92BB-9F23E938D29B}">
      <dgm:prSet phldrT="[Text]" custT="1"/>
      <dgm:spPr/>
      <dgm:t>
        <a:bodyPr/>
        <a:lstStyle/>
        <a:p>
          <a:r>
            <a:rPr lang="en-US" sz="2400" b="1" dirty="0" smtClean="0">
              <a:latin typeface="Constantia" pitchFamily="18" charset="0"/>
            </a:rPr>
            <a:t>Recovery/</a:t>
          </a:r>
          <a:r>
            <a:rPr lang="en-US" sz="2400" b="1" dirty="0" err="1" smtClean="0">
              <a:latin typeface="Constantia" pitchFamily="18" charset="0"/>
            </a:rPr>
            <a:t>chronicity</a:t>
          </a:r>
          <a:r>
            <a:rPr lang="en-US" sz="2400" b="1" dirty="0" smtClean="0">
              <a:latin typeface="Constantia" pitchFamily="18" charset="0"/>
            </a:rPr>
            <a:t>/death</a:t>
          </a:r>
          <a:endParaRPr lang="en-US" sz="2400" b="1" dirty="0">
            <a:latin typeface="Constantia" pitchFamily="18" charset="0"/>
          </a:endParaRPr>
        </a:p>
      </dgm:t>
    </dgm:pt>
    <dgm:pt modelId="{05D8A2A3-E6DA-44E3-BD8B-355B71589424}" type="parTrans" cxnId="{960C7775-0DEF-4208-A7E7-C80FD4C28C57}">
      <dgm:prSet/>
      <dgm:spPr/>
      <dgm:t>
        <a:bodyPr/>
        <a:lstStyle/>
        <a:p>
          <a:endParaRPr lang="en-US"/>
        </a:p>
      </dgm:t>
    </dgm:pt>
    <dgm:pt modelId="{81689234-0928-4EFF-8962-7117FC843E77}" type="sibTrans" cxnId="{960C7775-0DEF-4208-A7E7-C80FD4C28C57}">
      <dgm:prSet/>
      <dgm:spPr/>
      <dgm:t>
        <a:bodyPr/>
        <a:lstStyle/>
        <a:p>
          <a:endParaRPr lang="en-US"/>
        </a:p>
      </dgm:t>
    </dgm:pt>
    <dgm:pt modelId="{68D3CA45-5EF7-41E8-9586-31BCE449A8D8}" type="pres">
      <dgm:prSet presAssocID="{FB6EBEFF-8ACA-4A10-9FD5-CBFB7184D22C}" presName="Name0" presStyleCnt="0">
        <dgm:presLayoutVars>
          <dgm:dir/>
          <dgm:resizeHandles val="exact"/>
        </dgm:presLayoutVars>
      </dgm:prSet>
      <dgm:spPr/>
    </dgm:pt>
    <dgm:pt modelId="{D7DCAE00-D30C-4520-9B56-A14C1CAA9454}" type="pres">
      <dgm:prSet presAssocID="{5F04E565-231A-4649-A0DE-C6C0D4762D05}" presName="node" presStyleLbl="node1" presStyleIdx="0" presStyleCnt="4" custScaleY="167160">
        <dgm:presLayoutVars>
          <dgm:bulletEnabled val="1"/>
        </dgm:presLayoutVars>
      </dgm:prSet>
      <dgm:spPr/>
      <dgm:t>
        <a:bodyPr/>
        <a:lstStyle/>
        <a:p>
          <a:endParaRPr lang="en-US"/>
        </a:p>
      </dgm:t>
    </dgm:pt>
    <dgm:pt modelId="{F3BDF8B8-9BE0-4319-820A-B08AC1929C0D}" type="pres">
      <dgm:prSet presAssocID="{E58A8BCE-CD01-4B65-9449-252CDBE6B056}" presName="sibTrans" presStyleLbl="sibTrans2D1" presStyleIdx="0" presStyleCnt="3"/>
      <dgm:spPr>
        <a:prstGeom prst="chevron">
          <a:avLst/>
        </a:prstGeom>
      </dgm:spPr>
      <dgm:t>
        <a:bodyPr/>
        <a:lstStyle/>
        <a:p>
          <a:endParaRPr lang="en-US"/>
        </a:p>
      </dgm:t>
    </dgm:pt>
    <dgm:pt modelId="{23D894E1-A58E-454F-9E8B-58987DA4916B}" type="pres">
      <dgm:prSet presAssocID="{E58A8BCE-CD01-4B65-9449-252CDBE6B056}" presName="connectorText" presStyleLbl="sibTrans2D1" presStyleIdx="0" presStyleCnt="3"/>
      <dgm:spPr/>
      <dgm:t>
        <a:bodyPr/>
        <a:lstStyle/>
        <a:p>
          <a:endParaRPr lang="en-US"/>
        </a:p>
      </dgm:t>
    </dgm:pt>
    <dgm:pt modelId="{9E032875-8AC2-4745-A467-18C2491B5078}" type="pres">
      <dgm:prSet presAssocID="{BC3EFC46-017F-431B-876C-0BC12893CF9B}" presName="node" presStyleLbl="node1" presStyleIdx="1" presStyleCnt="4" custScaleY="163993">
        <dgm:presLayoutVars>
          <dgm:bulletEnabled val="1"/>
        </dgm:presLayoutVars>
      </dgm:prSet>
      <dgm:spPr/>
      <dgm:t>
        <a:bodyPr/>
        <a:lstStyle/>
        <a:p>
          <a:endParaRPr lang="en-US"/>
        </a:p>
      </dgm:t>
    </dgm:pt>
    <dgm:pt modelId="{6FD1FA68-A86B-4E5E-98A9-DA1BBAF3275D}" type="pres">
      <dgm:prSet presAssocID="{819B7EA7-C715-465B-BB06-F7A1648FE425}" presName="sibTrans" presStyleLbl="sibTrans2D1" presStyleIdx="1" presStyleCnt="3"/>
      <dgm:spPr>
        <a:prstGeom prst="chevron">
          <a:avLst/>
        </a:prstGeom>
      </dgm:spPr>
      <dgm:t>
        <a:bodyPr/>
        <a:lstStyle/>
        <a:p>
          <a:endParaRPr lang="en-US"/>
        </a:p>
      </dgm:t>
    </dgm:pt>
    <dgm:pt modelId="{E2D6F9EF-2C67-4E3F-A791-3CCA2D8FD3D5}" type="pres">
      <dgm:prSet presAssocID="{819B7EA7-C715-465B-BB06-F7A1648FE425}" presName="connectorText" presStyleLbl="sibTrans2D1" presStyleIdx="1" presStyleCnt="3"/>
      <dgm:spPr/>
      <dgm:t>
        <a:bodyPr/>
        <a:lstStyle/>
        <a:p>
          <a:endParaRPr lang="en-US"/>
        </a:p>
      </dgm:t>
    </dgm:pt>
    <dgm:pt modelId="{7CCBBA25-84E1-471A-959C-96A8CA94CDAC}" type="pres">
      <dgm:prSet presAssocID="{C0CBE97A-3ADD-4BC3-A40E-DB9D485495F9}" presName="node" presStyleLbl="node1" presStyleIdx="2" presStyleCnt="4" custScaleY="155865">
        <dgm:presLayoutVars>
          <dgm:bulletEnabled val="1"/>
        </dgm:presLayoutVars>
      </dgm:prSet>
      <dgm:spPr/>
      <dgm:t>
        <a:bodyPr/>
        <a:lstStyle/>
        <a:p>
          <a:endParaRPr lang="en-US"/>
        </a:p>
      </dgm:t>
    </dgm:pt>
    <dgm:pt modelId="{2A29C7F5-0E84-4829-99DD-DB0556F01E47}" type="pres">
      <dgm:prSet presAssocID="{7461D36A-2E26-4C57-A034-04670F89E460}" presName="sibTrans" presStyleLbl="sibTrans2D1" presStyleIdx="2" presStyleCnt="3"/>
      <dgm:spPr>
        <a:prstGeom prst="chevron">
          <a:avLst/>
        </a:prstGeom>
      </dgm:spPr>
      <dgm:t>
        <a:bodyPr/>
        <a:lstStyle/>
        <a:p>
          <a:endParaRPr lang="en-US"/>
        </a:p>
      </dgm:t>
    </dgm:pt>
    <dgm:pt modelId="{156BD62C-122A-472F-8F90-B5222B070805}" type="pres">
      <dgm:prSet presAssocID="{7461D36A-2E26-4C57-A034-04670F89E460}" presName="connectorText" presStyleLbl="sibTrans2D1" presStyleIdx="2" presStyleCnt="3"/>
      <dgm:spPr/>
      <dgm:t>
        <a:bodyPr/>
        <a:lstStyle/>
        <a:p>
          <a:endParaRPr lang="en-US"/>
        </a:p>
      </dgm:t>
    </dgm:pt>
    <dgm:pt modelId="{E89965C6-B493-4534-9F4D-53276474AE92}" type="pres">
      <dgm:prSet presAssocID="{95A2EEF1-5136-4759-92BB-9F23E938D29B}" presName="node" presStyleLbl="node1" presStyleIdx="3" presStyleCnt="4" custScaleY="160385">
        <dgm:presLayoutVars>
          <dgm:bulletEnabled val="1"/>
        </dgm:presLayoutVars>
      </dgm:prSet>
      <dgm:spPr/>
      <dgm:t>
        <a:bodyPr/>
        <a:lstStyle/>
        <a:p>
          <a:endParaRPr lang="en-US"/>
        </a:p>
      </dgm:t>
    </dgm:pt>
  </dgm:ptLst>
  <dgm:cxnLst>
    <dgm:cxn modelId="{A9BD52CF-69AA-4C02-93EA-6E7E5A33086A}" type="presOf" srcId="{7461D36A-2E26-4C57-A034-04670F89E460}" destId="{2A29C7F5-0E84-4829-99DD-DB0556F01E47}" srcOrd="0" destOrd="0" presId="urn:microsoft.com/office/officeart/2005/8/layout/process1"/>
    <dgm:cxn modelId="{B348CCEA-DD3C-459C-B860-73B75D49DA3B}" type="presOf" srcId="{E58A8BCE-CD01-4B65-9449-252CDBE6B056}" destId="{F3BDF8B8-9BE0-4319-820A-B08AC1929C0D}" srcOrd="0" destOrd="0" presId="urn:microsoft.com/office/officeart/2005/8/layout/process1"/>
    <dgm:cxn modelId="{75804A5C-8AFF-4D40-A8B0-ECAE1D7F1C84}" type="presOf" srcId="{95A2EEF1-5136-4759-92BB-9F23E938D29B}" destId="{E89965C6-B493-4534-9F4D-53276474AE92}" srcOrd="0" destOrd="0" presId="urn:microsoft.com/office/officeart/2005/8/layout/process1"/>
    <dgm:cxn modelId="{261C7986-93FA-4065-B53B-46A69C039C43}" type="presOf" srcId="{E58A8BCE-CD01-4B65-9449-252CDBE6B056}" destId="{23D894E1-A58E-454F-9E8B-58987DA4916B}" srcOrd="1" destOrd="0" presId="urn:microsoft.com/office/officeart/2005/8/layout/process1"/>
    <dgm:cxn modelId="{2DC2B753-FD09-4C61-B734-552CC169BF4F}" type="presOf" srcId="{BC3EFC46-017F-431B-876C-0BC12893CF9B}" destId="{9E032875-8AC2-4745-A467-18C2491B5078}" srcOrd="0" destOrd="0" presId="urn:microsoft.com/office/officeart/2005/8/layout/process1"/>
    <dgm:cxn modelId="{7AF988E3-30E9-4449-B89E-3F5C647A74DD}" srcId="{FB6EBEFF-8ACA-4A10-9FD5-CBFB7184D22C}" destId="{C0CBE97A-3ADD-4BC3-A40E-DB9D485495F9}" srcOrd="2" destOrd="0" parTransId="{8E3F029D-909B-47F8-B991-E4EFB1E9AF15}" sibTransId="{7461D36A-2E26-4C57-A034-04670F89E460}"/>
    <dgm:cxn modelId="{960C7775-0DEF-4208-A7E7-C80FD4C28C57}" srcId="{FB6EBEFF-8ACA-4A10-9FD5-CBFB7184D22C}" destId="{95A2EEF1-5136-4759-92BB-9F23E938D29B}" srcOrd="3" destOrd="0" parTransId="{05D8A2A3-E6DA-44E3-BD8B-355B71589424}" sibTransId="{81689234-0928-4EFF-8962-7117FC843E77}"/>
    <dgm:cxn modelId="{58490B04-2AEC-4E26-8F2E-9A328FC81C9B}" type="presOf" srcId="{819B7EA7-C715-465B-BB06-F7A1648FE425}" destId="{E2D6F9EF-2C67-4E3F-A791-3CCA2D8FD3D5}" srcOrd="1" destOrd="0" presId="urn:microsoft.com/office/officeart/2005/8/layout/process1"/>
    <dgm:cxn modelId="{88A3B1A1-F89F-419C-A7A9-C09B5006AB00}" type="presOf" srcId="{5F04E565-231A-4649-A0DE-C6C0D4762D05}" destId="{D7DCAE00-D30C-4520-9B56-A14C1CAA9454}" srcOrd="0" destOrd="0" presId="urn:microsoft.com/office/officeart/2005/8/layout/process1"/>
    <dgm:cxn modelId="{C555B943-8506-4373-8F5C-0C736606CB49}" type="presOf" srcId="{C0CBE97A-3ADD-4BC3-A40E-DB9D485495F9}" destId="{7CCBBA25-84E1-471A-959C-96A8CA94CDAC}" srcOrd="0" destOrd="0" presId="urn:microsoft.com/office/officeart/2005/8/layout/process1"/>
    <dgm:cxn modelId="{9010A444-1703-4DBC-B8D9-83B5E99CCCBA}" srcId="{FB6EBEFF-8ACA-4A10-9FD5-CBFB7184D22C}" destId="{BC3EFC46-017F-431B-876C-0BC12893CF9B}" srcOrd="1" destOrd="0" parTransId="{AB8E22CB-2C79-4793-97A2-314C691A9017}" sibTransId="{819B7EA7-C715-465B-BB06-F7A1648FE425}"/>
    <dgm:cxn modelId="{33F98B94-8B38-4C15-B96E-BDBB1A12BB24}" type="presOf" srcId="{819B7EA7-C715-465B-BB06-F7A1648FE425}" destId="{6FD1FA68-A86B-4E5E-98A9-DA1BBAF3275D}" srcOrd="0" destOrd="0" presId="urn:microsoft.com/office/officeart/2005/8/layout/process1"/>
    <dgm:cxn modelId="{2D106667-2F4F-4C1F-8F6B-C955DB747709}" type="presOf" srcId="{7461D36A-2E26-4C57-A034-04670F89E460}" destId="{156BD62C-122A-472F-8F90-B5222B070805}" srcOrd="1" destOrd="0" presId="urn:microsoft.com/office/officeart/2005/8/layout/process1"/>
    <dgm:cxn modelId="{4CA88ACF-5933-40F6-A547-D280127D6808}" srcId="{FB6EBEFF-8ACA-4A10-9FD5-CBFB7184D22C}" destId="{5F04E565-231A-4649-A0DE-C6C0D4762D05}" srcOrd="0" destOrd="0" parTransId="{834D4153-B4B2-47A5-B286-EFF47B303F93}" sibTransId="{E58A8BCE-CD01-4B65-9449-252CDBE6B056}"/>
    <dgm:cxn modelId="{C7CC0023-65B8-4CF9-86AF-DC3ED99A14DA}" type="presOf" srcId="{FB6EBEFF-8ACA-4A10-9FD5-CBFB7184D22C}" destId="{68D3CA45-5EF7-41E8-9586-31BCE449A8D8}" srcOrd="0" destOrd="0" presId="urn:microsoft.com/office/officeart/2005/8/layout/process1"/>
    <dgm:cxn modelId="{853581B1-D7B4-4201-89F4-413CBF8DE961}" type="presParOf" srcId="{68D3CA45-5EF7-41E8-9586-31BCE449A8D8}" destId="{D7DCAE00-D30C-4520-9B56-A14C1CAA9454}" srcOrd="0" destOrd="0" presId="urn:microsoft.com/office/officeart/2005/8/layout/process1"/>
    <dgm:cxn modelId="{4D609DB1-0ECA-4594-81D5-EDD24046C1A3}" type="presParOf" srcId="{68D3CA45-5EF7-41E8-9586-31BCE449A8D8}" destId="{F3BDF8B8-9BE0-4319-820A-B08AC1929C0D}" srcOrd="1" destOrd="0" presId="urn:microsoft.com/office/officeart/2005/8/layout/process1"/>
    <dgm:cxn modelId="{76FEC2BF-B85D-4E80-A7E6-E5673A53CC35}" type="presParOf" srcId="{F3BDF8B8-9BE0-4319-820A-B08AC1929C0D}" destId="{23D894E1-A58E-454F-9E8B-58987DA4916B}" srcOrd="0" destOrd="0" presId="urn:microsoft.com/office/officeart/2005/8/layout/process1"/>
    <dgm:cxn modelId="{C2DE9E3E-76FF-48D8-BC11-B0BDF9FA2BE4}" type="presParOf" srcId="{68D3CA45-5EF7-41E8-9586-31BCE449A8D8}" destId="{9E032875-8AC2-4745-A467-18C2491B5078}" srcOrd="2" destOrd="0" presId="urn:microsoft.com/office/officeart/2005/8/layout/process1"/>
    <dgm:cxn modelId="{144E438A-59BC-42D3-9A6B-5138C02EBC69}" type="presParOf" srcId="{68D3CA45-5EF7-41E8-9586-31BCE449A8D8}" destId="{6FD1FA68-A86B-4E5E-98A9-DA1BBAF3275D}" srcOrd="3" destOrd="0" presId="urn:microsoft.com/office/officeart/2005/8/layout/process1"/>
    <dgm:cxn modelId="{9931BDB7-48F8-4F89-9887-FA8DCBF3B7C9}" type="presParOf" srcId="{6FD1FA68-A86B-4E5E-98A9-DA1BBAF3275D}" destId="{E2D6F9EF-2C67-4E3F-A791-3CCA2D8FD3D5}" srcOrd="0" destOrd="0" presId="urn:microsoft.com/office/officeart/2005/8/layout/process1"/>
    <dgm:cxn modelId="{C51DB5EA-EB19-4FF9-81F7-558AFB6ADFF2}" type="presParOf" srcId="{68D3CA45-5EF7-41E8-9586-31BCE449A8D8}" destId="{7CCBBA25-84E1-471A-959C-96A8CA94CDAC}" srcOrd="4" destOrd="0" presId="urn:microsoft.com/office/officeart/2005/8/layout/process1"/>
    <dgm:cxn modelId="{ADDE9571-4885-4DF8-A0FD-C4CECF856B08}" type="presParOf" srcId="{68D3CA45-5EF7-41E8-9586-31BCE449A8D8}" destId="{2A29C7F5-0E84-4829-99DD-DB0556F01E47}" srcOrd="5" destOrd="0" presId="urn:microsoft.com/office/officeart/2005/8/layout/process1"/>
    <dgm:cxn modelId="{D08F92F0-5843-4994-945D-8368FE1E3135}" type="presParOf" srcId="{2A29C7F5-0E84-4829-99DD-DB0556F01E47}" destId="{156BD62C-122A-472F-8F90-B5222B070805}" srcOrd="0" destOrd="0" presId="urn:microsoft.com/office/officeart/2005/8/layout/process1"/>
    <dgm:cxn modelId="{C1C58E6D-CB01-4FDE-9056-123572D510C0}" type="presParOf" srcId="{68D3CA45-5EF7-41E8-9586-31BCE449A8D8}" destId="{E89965C6-B493-4534-9F4D-53276474AE92}" srcOrd="6" destOrd="0" presId="urn:microsoft.com/office/officeart/2005/8/layout/process1"/>
  </dgm:cxnLst>
  <dgm:bg/>
  <dgm:whole/>
</dgm:dataModel>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1EDE98-237D-44FB-A530-DC300D163B06}" type="datetimeFigureOut">
              <a:rPr lang="en-US" smtClean="0"/>
              <a:pPr/>
              <a:t>07-Feb-13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DC728-EAB8-45FC-A1BE-6D5F6FFC5D4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ADC728-EAB8-45FC-A1BE-6D5F6FFC5D42}" type="slidenum">
              <a:rPr lang="en-US" smtClean="0"/>
              <a:pPr/>
              <a:t>163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ADC728-EAB8-45FC-A1BE-6D5F6FFC5D42}" type="slidenum">
              <a:rPr lang="en-US" smtClean="0"/>
              <a:pPr/>
              <a:t>170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ADC728-EAB8-45FC-A1BE-6D5F6FFC5D42}" type="slidenum">
              <a:rPr lang="en-US" smtClean="0"/>
              <a:pPr/>
              <a:t>194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7B2843-24DB-4ACB-A82D-17626EF98D83}" type="datetimeFigureOut">
              <a:rPr lang="en-US" smtClean="0"/>
              <a:pPr/>
              <a:t>07-Feb-13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7B2843-24DB-4ACB-A82D-17626EF98D83}" type="datetimeFigureOut">
              <a:rPr lang="en-US" smtClean="0"/>
              <a:pPr/>
              <a:t>07-Feb-13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9D324-097D-4DE9-A3BC-3F773802D20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File:Philippe_Pinel.jpg"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en.wikipedia.org/wiki/File:Emil_Kraepelin2.gif"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1470025"/>
          </a:xfrm>
        </p:spPr>
        <p:txBody>
          <a:bodyPr>
            <a:noAutofit/>
          </a:bodyPr>
          <a:lstStyle/>
          <a:p>
            <a:r>
              <a:rPr lang="en-US" sz="6000" b="1" dirty="0" smtClean="0">
                <a:solidFill>
                  <a:srgbClr val="0000FF"/>
                </a:solidFill>
                <a:latin typeface="Constantia" pitchFamily="18" charset="0"/>
              </a:rPr>
              <a:t>PSYCHIATRIC NURSING</a:t>
            </a:r>
            <a:endParaRPr lang="en-US" sz="6000" b="1" dirty="0">
              <a:solidFill>
                <a:srgbClr val="0000FF"/>
              </a:solidFill>
              <a:latin typeface="Constantia" pitchFamily="18" charset="0"/>
            </a:endParaRPr>
          </a:p>
        </p:txBody>
      </p:sp>
      <p:sp>
        <p:nvSpPr>
          <p:cNvPr id="3" name="Subtitle 2"/>
          <p:cNvSpPr>
            <a:spLocks noGrp="1"/>
          </p:cNvSpPr>
          <p:nvPr>
            <p:ph type="subTitle" idx="1"/>
          </p:nvPr>
        </p:nvSpPr>
        <p:spPr>
          <a:xfrm>
            <a:off x="0" y="3886200"/>
            <a:ext cx="9144000" cy="1752600"/>
          </a:xfrm>
        </p:spPr>
        <p:txBody>
          <a:bodyPr>
            <a:normAutofit fontScale="85000" lnSpcReduction="20000"/>
          </a:bodyPr>
          <a:lstStyle/>
          <a:p>
            <a:endParaRPr lang="en-US" sz="4400" b="1" dirty="0" smtClean="0">
              <a:solidFill>
                <a:srgbClr val="FF0000"/>
              </a:solidFill>
              <a:latin typeface="Constantia" pitchFamily="18" charset="0"/>
            </a:endParaRPr>
          </a:p>
          <a:p>
            <a:r>
              <a:rPr lang="en-US" sz="4400" b="1" dirty="0" smtClean="0">
                <a:solidFill>
                  <a:srgbClr val="FF0000"/>
                </a:solidFill>
                <a:latin typeface="Constantia" pitchFamily="18" charset="0"/>
              </a:rPr>
              <a:t>BLOCK FOUR</a:t>
            </a:r>
          </a:p>
          <a:p>
            <a:r>
              <a:rPr lang="en-US" sz="4400" b="1" dirty="0" smtClean="0">
                <a:solidFill>
                  <a:srgbClr val="FF0000"/>
                </a:solidFill>
                <a:latin typeface="Constantia" pitchFamily="18" charset="0"/>
              </a:rPr>
              <a:t>CLASS OF MARCH </a:t>
            </a:r>
            <a:r>
              <a:rPr lang="en-US" sz="4400" b="1" dirty="0" smtClean="0">
                <a:solidFill>
                  <a:srgbClr val="FF0000"/>
                </a:solidFill>
                <a:latin typeface="Times New Roman" pitchFamily="18" charset="0"/>
                <a:cs typeface="Times New Roman" pitchFamily="18" charset="0"/>
              </a:rPr>
              <a:t>2011</a:t>
            </a:r>
            <a:endParaRPr lang="en-US" sz="4400" b="1" dirty="0">
              <a:solidFill>
                <a:srgbClr val="FF0000"/>
              </a:solidFill>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868362"/>
          </a:xfrm>
        </p:spPr>
        <p:txBody>
          <a:bodyPr/>
          <a:lstStyle/>
          <a:p>
            <a:pPr algn="just"/>
            <a:r>
              <a:rPr lang="en-US" dirty="0" smtClean="0">
                <a:solidFill>
                  <a:srgbClr val="FF0000"/>
                </a:solidFill>
                <a:latin typeface="Constantia" pitchFamily="18" charset="0"/>
              </a:rPr>
              <a:t>COURSE CONTENT</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295400"/>
            <a:ext cx="9144000" cy="5562600"/>
          </a:xfrm>
        </p:spPr>
        <p:txBody>
          <a:bodyPr>
            <a:normAutofit fontScale="92500"/>
          </a:bodyPr>
          <a:lstStyle/>
          <a:p>
            <a:pPr marL="514350" indent="-514350" algn="just">
              <a:buAutoNum type="arabicPeriod"/>
            </a:pPr>
            <a:r>
              <a:rPr lang="en-US" dirty="0" smtClean="0">
                <a:solidFill>
                  <a:srgbClr val="0000FF"/>
                </a:solidFill>
                <a:latin typeface="Constantia" pitchFamily="18" charset="0"/>
              </a:rPr>
              <a:t>Introduction to Psychiatry</a:t>
            </a:r>
          </a:p>
          <a:p>
            <a:pPr marL="514350" indent="-514350" algn="just">
              <a:buAutoNum type="arabicPeriod"/>
            </a:pPr>
            <a:endParaRPr lang="en-US" dirty="0" smtClean="0">
              <a:solidFill>
                <a:srgbClr val="0000FF"/>
              </a:solidFill>
              <a:latin typeface="Constantia" pitchFamily="18" charset="0"/>
            </a:endParaRPr>
          </a:p>
          <a:p>
            <a:pPr marL="514350" indent="-514350" algn="just">
              <a:buAutoNum type="arabicPeriod"/>
            </a:pPr>
            <a:r>
              <a:rPr lang="en-US" dirty="0" smtClean="0">
                <a:solidFill>
                  <a:srgbClr val="0000FF"/>
                </a:solidFill>
                <a:latin typeface="Constantia" pitchFamily="18" charset="0"/>
              </a:rPr>
              <a:t>Branches of Psychiatry</a:t>
            </a:r>
          </a:p>
          <a:p>
            <a:pPr marL="514350" indent="-514350" algn="just">
              <a:buAutoNum type="arabicPeriod"/>
            </a:pPr>
            <a:endParaRPr lang="en-US" dirty="0" smtClean="0">
              <a:solidFill>
                <a:srgbClr val="0000FF"/>
              </a:solidFill>
              <a:latin typeface="Constantia" pitchFamily="18" charset="0"/>
            </a:endParaRPr>
          </a:p>
          <a:p>
            <a:pPr marL="514350" indent="-514350" algn="just">
              <a:buAutoNum type="arabicPeriod"/>
            </a:pPr>
            <a:r>
              <a:rPr lang="en-US" dirty="0" smtClean="0">
                <a:solidFill>
                  <a:srgbClr val="0000FF"/>
                </a:solidFill>
                <a:latin typeface="Constantia" pitchFamily="18" charset="0"/>
              </a:rPr>
              <a:t>Human behaviour and factors affecting human behaviour</a:t>
            </a:r>
          </a:p>
          <a:p>
            <a:pPr marL="514350" indent="-514350" algn="just">
              <a:buAutoNum type="arabicPeriod"/>
            </a:pPr>
            <a:endParaRPr lang="en-US" dirty="0" smtClean="0">
              <a:solidFill>
                <a:srgbClr val="0000FF"/>
              </a:solidFill>
              <a:latin typeface="Constantia" pitchFamily="18" charset="0"/>
            </a:endParaRPr>
          </a:p>
          <a:p>
            <a:pPr marL="514350" indent="-514350" algn="just">
              <a:buFont typeface="Arial" pitchFamily="34" charset="0"/>
              <a:buAutoNum type="arabicPeriod"/>
            </a:pPr>
            <a:r>
              <a:rPr lang="en-US" dirty="0" smtClean="0">
                <a:solidFill>
                  <a:srgbClr val="0000FF"/>
                </a:solidFill>
                <a:latin typeface="Constantia" pitchFamily="18" charset="0"/>
              </a:rPr>
              <a:t>Stress theories and the stress response continuum.</a:t>
            </a:r>
          </a:p>
          <a:p>
            <a:pPr marL="514350" indent="-514350" algn="just">
              <a:buAutoNum type="arabicPeriod"/>
            </a:pPr>
            <a:endParaRPr lang="en-US" dirty="0" smtClean="0">
              <a:solidFill>
                <a:srgbClr val="0000FF"/>
              </a:solidFill>
              <a:latin typeface="Constantia" pitchFamily="18" charset="0"/>
            </a:endParaRPr>
          </a:p>
          <a:p>
            <a:pPr marL="514350" indent="-514350" algn="just">
              <a:buAutoNum type="arabicPeriod"/>
            </a:pPr>
            <a:r>
              <a:rPr lang="en-US" dirty="0" smtClean="0">
                <a:solidFill>
                  <a:srgbClr val="0000FF"/>
                </a:solidFill>
                <a:latin typeface="Constantia" pitchFamily="18" charset="0"/>
              </a:rPr>
              <a:t>Historical development of mental health services</a:t>
            </a:r>
          </a:p>
          <a:p>
            <a:pPr marL="514350" indent="-514350" algn="just">
              <a:buAutoNum type="arabicPeriod"/>
            </a:pPr>
            <a:endParaRPr lang="en-US" dirty="0" smtClean="0">
              <a:solidFill>
                <a:srgbClr val="0000FF"/>
              </a:solidFill>
              <a:latin typeface="Constantia" pitchFamily="18" charset="0"/>
            </a:endParaRPr>
          </a:p>
          <a:p>
            <a:pPr marL="514350" indent="-514350" algn="just">
              <a:buAutoNum type="arabicPeriod"/>
            </a:pPr>
            <a:endParaRPr lang="en-US" dirty="0" smtClean="0">
              <a:solidFill>
                <a:srgbClr val="0000FF"/>
              </a:solidFill>
              <a:latin typeface="Constantia" pitchFamily="18" charset="0"/>
            </a:endParaRPr>
          </a:p>
          <a:p>
            <a:pPr marL="514350" indent="-514350" algn="just">
              <a:buAutoNum type="arabicPeriod"/>
            </a:pPr>
            <a:endParaRPr lang="en-US"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b="1" dirty="0" smtClean="0">
              <a:solidFill>
                <a:srgbClr val="0000FF"/>
              </a:solidFill>
              <a:latin typeface="Constantia" pitchFamily="18" charset="0"/>
            </a:endParaRPr>
          </a:p>
          <a:p>
            <a:pPr algn="ctr">
              <a:buNone/>
            </a:pPr>
            <a:r>
              <a:rPr lang="en-US" b="1" dirty="0" smtClean="0">
                <a:solidFill>
                  <a:srgbClr val="0000FF"/>
                </a:solidFill>
                <a:latin typeface="Constantia" pitchFamily="18" charset="0"/>
              </a:rPr>
              <a:t>BASIC CONCEPTS IN PSYCHIATRIC NURSING</a:t>
            </a:r>
            <a:endParaRPr lang="en-US"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792162"/>
          </a:xfrm>
        </p:spPr>
        <p:txBody>
          <a:bodyPr>
            <a:noAutofit/>
          </a:bodyPr>
          <a:lstStyle/>
          <a:p>
            <a:pPr algn="just"/>
            <a:r>
              <a:rPr lang="en-US" sz="3600" dirty="0" smtClean="0">
                <a:solidFill>
                  <a:srgbClr val="FF0000"/>
                </a:solidFill>
                <a:latin typeface="Constantia" pitchFamily="18" charset="0"/>
              </a:rPr>
              <a:t>BASIC CONCEPTS IN PSYCHIATRIC NURSING</a:t>
            </a:r>
            <a:r>
              <a:rPr lang="en-US" sz="3600" dirty="0" smtClean="0">
                <a:solidFill>
                  <a:srgbClr val="0000FF"/>
                </a:solidFill>
                <a:latin typeface="Constantia" pitchFamily="18" charset="0"/>
              </a:rPr>
              <a:t/>
            </a:r>
            <a:br>
              <a:rPr lang="en-US" sz="3600" dirty="0" smtClean="0">
                <a:solidFill>
                  <a:srgbClr val="0000FF"/>
                </a:solidFill>
                <a:latin typeface="Constantia" pitchFamily="18" charset="0"/>
              </a:rPr>
            </a:br>
            <a:endParaRPr lang="en-US" sz="3600" dirty="0"/>
          </a:p>
        </p:txBody>
      </p:sp>
      <p:sp>
        <p:nvSpPr>
          <p:cNvPr id="3" name="Content Placeholder 2"/>
          <p:cNvSpPr>
            <a:spLocks noGrp="1"/>
          </p:cNvSpPr>
          <p:nvPr>
            <p:ph idx="1"/>
          </p:nvPr>
        </p:nvSpPr>
        <p:spPr>
          <a:xfrm>
            <a:off x="0" y="1524000"/>
            <a:ext cx="9144000" cy="5334000"/>
          </a:xfrm>
        </p:spPr>
        <p:txBody>
          <a:bodyPr/>
          <a:lstStyle/>
          <a:p>
            <a:pPr algn="just"/>
            <a:r>
              <a:rPr lang="en-US" dirty="0" smtClean="0">
                <a:solidFill>
                  <a:srgbClr val="0000FF"/>
                </a:solidFill>
                <a:latin typeface="Constantia" pitchFamily="18" charset="0"/>
              </a:rPr>
              <a:t>Routine psychiatric client interview</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Facilitating mutual collaboration on interviews</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Psychiatric assessment</a:t>
            </a:r>
          </a:p>
          <a:p>
            <a:pPr lvl="2" algn="just"/>
            <a:r>
              <a:rPr lang="en-US" dirty="0" smtClean="0">
                <a:solidFill>
                  <a:srgbClr val="00B050"/>
                </a:solidFill>
                <a:latin typeface="Constantia" pitchFamily="18" charset="0"/>
              </a:rPr>
              <a:t>History taking</a:t>
            </a:r>
          </a:p>
          <a:p>
            <a:pPr lvl="2" algn="just"/>
            <a:r>
              <a:rPr lang="en-US" dirty="0" smtClean="0">
                <a:solidFill>
                  <a:srgbClr val="00B050"/>
                </a:solidFill>
                <a:latin typeface="Constantia" pitchFamily="18" charset="0"/>
              </a:rPr>
              <a:t>Mental status examination</a:t>
            </a:r>
          </a:p>
          <a:p>
            <a:pPr lvl="2" algn="just"/>
            <a:r>
              <a:rPr lang="en-US" dirty="0" smtClean="0">
                <a:solidFill>
                  <a:srgbClr val="00B050"/>
                </a:solidFill>
                <a:latin typeface="Constantia" pitchFamily="18" charset="0"/>
              </a:rPr>
              <a:t>Psychiatric formulation</a:t>
            </a:r>
          </a:p>
          <a:p>
            <a:pPr lvl="2" algn="just"/>
            <a:r>
              <a:rPr lang="en-US" dirty="0" smtClean="0">
                <a:solidFill>
                  <a:srgbClr val="00B050"/>
                </a:solidFill>
                <a:latin typeface="Constantia" pitchFamily="18" charset="0"/>
              </a:rPr>
              <a:t>Multiaxial System Assessment</a:t>
            </a:r>
            <a:endParaRPr lang="en-US" dirty="0">
              <a:solidFill>
                <a:srgbClr val="00B050"/>
              </a:solidFill>
              <a:latin typeface="Constantia" pitchFamily="18"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3600" b="1" dirty="0" smtClean="0">
                <a:solidFill>
                  <a:srgbClr val="0000FF"/>
                </a:solidFill>
                <a:latin typeface="Times New Roman" pitchFamily="18" charset="0"/>
                <a:cs typeface="Times New Roman" pitchFamily="18" charset="0"/>
              </a:rPr>
              <a:t>1.</a:t>
            </a:r>
          </a:p>
          <a:p>
            <a:pPr algn="ctr">
              <a:buNone/>
            </a:pPr>
            <a:r>
              <a:rPr lang="en-US" sz="3600" dirty="0" smtClean="0">
                <a:solidFill>
                  <a:srgbClr val="0000FF"/>
                </a:solidFill>
                <a:latin typeface="Constantia" pitchFamily="18" charset="0"/>
              </a:rPr>
              <a:t>ROUTINE PSYCHIATRIC CLIENT INTERVIEW</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pPr algn="just"/>
            <a:r>
              <a:rPr lang="en-US" sz="4000" dirty="0" smtClean="0">
                <a:solidFill>
                  <a:srgbClr val="FF0000"/>
                </a:solidFill>
                <a:latin typeface="Constantia" pitchFamily="18" charset="0"/>
              </a:rPr>
              <a:t>Routine psychiatric client interview</a:t>
            </a:r>
            <a:endParaRPr lang="en-US" sz="4000" dirty="0">
              <a:solidFill>
                <a:srgbClr val="FF0000"/>
              </a:solidFill>
              <a:latin typeface="Constantia" pitchFamily="18" charset="0"/>
            </a:endParaRPr>
          </a:p>
        </p:txBody>
      </p:sp>
      <p:sp>
        <p:nvSpPr>
          <p:cNvPr id="3" name="Content Placeholder 2"/>
          <p:cNvSpPr>
            <a:spLocks noGrp="1"/>
          </p:cNvSpPr>
          <p:nvPr>
            <p:ph idx="1"/>
          </p:nvPr>
        </p:nvSpPr>
        <p:spPr>
          <a:xfrm>
            <a:off x="0" y="1295400"/>
            <a:ext cx="9144000" cy="5562600"/>
          </a:xfrm>
        </p:spPr>
        <p:txBody>
          <a:bodyPr>
            <a:normAutofit fontScale="92500" lnSpcReduction="20000"/>
          </a:bodyPr>
          <a:lstStyle/>
          <a:p>
            <a:pPr marL="571500" indent="-571500" algn="just">
              <a:buAutoNum type="romanLcParenBoth"/>
            </a:pPr>
            <a:r>
              <a:rPr lang="en-US" dirty="0" smtClean="0">
                <a:solidFill>
                  <a:srgbClr val="0000FF"/>
                </a:solidFill>
                <a:latin typeface="Constantia" pitchFamily="18" charset="0"/>
              </a:rPr>
              <a:t>Set and maintain the scene for open communication.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Arrange physical space to promote open communication.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Make appropriate introductory greetings and set the necessary emotional tone for the interview.</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Enquire the overall well-being of the patient.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Allow the patient time to respond.</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944562"/>
          </a:xfrm>
        </p:spPr>
        <p:txBody>
          <a:bodyPr>
            <a:normAutofit/>
          </a:bodyPr>
          <a:lstStyle/>
          <a:p>
            <a:pPr algn="just"/>
            <a:r>
              <a:rPr lang="en-US" sz="3600" dirty="0" smtClean="0">
                <a:solidFill>
                  <a:srgbClr val="FF0000"/>
                </a:solidFill>
                <a:latin typeface="Constantia" pitchFamily="18" charset="0"/>
              </a:rPr>
              <a:t>Routine psychiatric client interview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371600"/>
            <a:ext cx="8991600" cy="5486400"/>
          </a:xfrm>
        </p:spPr>
        <p:txBody>
          <a:bodyPr>
            <a:normAutofit fontScale="92500" lnSpcReduction="20000"/>
          </a:bodyPr>
          <a:lstStyle/>
          <a:p>
            <a:pPr marL="571500" indent="-571500" algn="just">
              <a:buFont typeface="Wingdings" pitchFamily="2" charset="2"/>
              <a:buAutoNum type="romanLcParenBoth" startAt="6"/>
            </a:pPr>
            <a:r>
              <a:rPr lang="en-US" dirty="0" smtClean="0">
                <a:solidFill>
                  <a:srgbClr val="0000FF"/>
                </a:solidFill>
                <a:latin typeface="Constantia" pitchFamily="18" charset="0"/>
              </a:rPr>
              <a:t>Facilitate discussion about the stressors and protectors.</a:t>
            </a:r>
          </a:p>
          <a:p>
            <a:pPr marL="571500" indent="-571500" algn="just">
              <a:buFont typeface="Wingdings" pitchFamily="2" charset="2"/>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Respond to the patient’s main ideas (facts in the story) and underlying feelings.</a:t>
            </a:r>
          </a:p>
          <a:p>
            <a:pPr marL="571500" indent="-571500" algn="just">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Check out your own understanding of the patient’s issues and comments.</a:t>
            </a:r>
          </a:p>
          <a:p>
            <a:pPr marL="571500" indent="-571500" algn="just">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Explore the patient’s own understanding, relapse signals and symptoms management technique including medication use.</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3600" b="1" dirty="0" smtClean="0">
                <a:solidFill>
                  <a:srgbClr val="0000FF"/>
                </a:solidFill>
                <a:latin typeface="Times New Roman" pitchFamily="18" charset="0"/>
                <a:cs typeface="Times New Roman" pitchFamily="18" charset="0"/>
              </a:rPr>
              <a:t>2.</a:t>
            </a:r>
          </a:p>
          <a:p>
            <a:pPr algn="ctr">
              <a:buNone/>
            </a:pPr>
            <a:r>
              <a:rPr lang="en-US" sz="3600" dirty="0" smtClean="0">
                <a:solidFill>
                  <a:srgbClr val="0000FF"/>
                </a:solidFill>
                <a:latin typeface="Constantia" pitchFamily="18" charset="0"/>
              </a:rPr>
              <a:t>FACILITATING MUTUAL COLLABORATION ON INTERVIEWS</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87362"/>
          </a:xfrm>
        </p:spPr>
        <p:txBody>
          <a:bodyPr>
            <a:noAutofit/>
          </a:bodyPr>
          <a:lstStyle/>
          <a:p>
            <a:pPr algn="just"/>
            <a:r>
              <a:rPr lang="en-US" sz="3200" dirty="0" smtClean="0">
                <a:solidFill>
                  <a:srgbClr val="FF0000"/>
                </a:solidFill>
                <a:latin typeface="Constantia" pitchFamily="18" charset="0"/>
              </a:rPr>
              <a:t>Facilitating mutual collaboration on interviews</a:t>
            </a:r>
            <a:endParaRPr lang="en-US" sz="3200" dirty="0">
              <a:solidFill>
                <a:srgbClr val="FF0000"/>
              </a:solidFill>
              <a:latin typeface="Constantia" pitchFamily="18" charset="0"/>
            </a:endParaRPr>
          </a:p>
        </p:txBody>
      </p:sp>
      <p:sp>
        <p:nvSpPr>
          <p:cNvPr id="3" name="Content Placeholder 2"/>
          <p:cNvSpPr>
            <a:spLocks noGrp="1"/>
          </p:cNvSpPr>
          <p:nvPr>
            <p:ph idx="1"/>
          </p:nvPr>
        </p:nvSpPr>
        <p:spPr>
          <a:xfrm>
            <a:off x="0" y="762000"/>
            <a:ext cx="9144000" cy="6096000"/>
          </a:xfrm>
        </p:spPr>
        <p:txBody>
          <a:bodyPr>
            <a:noAutofit/>
          </a:bodyPr>
          <a:lstStyle/>
          <a:p>
            <a:pPr marL="514350" indent="-514350" algn="just">
              <a:buAutoNum type="romanLcParenBoth"/>
            </a:pPr>
            <a:r>
              <a:rPr lang="en-US" sz="2600" dirty="0" smtClean="0">
                <a:solidFill>
                  <a:srgbClr val="0000FF"/>
                </a:solidFill>
                <a:latin typeface="Constantia" pitchFamily="18" charset="0"/>
              </a:rPr>
              <a:t>Assist the patient to identify and name the troubling issues.</a:t>
            </a:r>
          </a:p>
          <a:p>
            <a:pPr marL="514350" indent="-514350" algn="just">
              <a:buAutoNum type="romanLcParenBoth"/>
            </a:pPr>
            <a:r>
              <a:rPr lang="en-US" sz="2600" dirty="0" smtClean="0">
                <a:solidFill>
                  <a:srgbClr val="0000FF"/>
                </a:solidFill>
                <a:latin typeface="Constantia" pitchFamily="18" charset="0"/>
              </a:rPr>
              <a:t>Assist the patient to brainstorm possible management strategies.</a:t>
            </a:r>
          </a:p>
          <a:p>
            <a:pPr marL="514350" indent="-514350" algn="just">
              <a:buAutoNum type="romanLcParenBoth"/>
            </a:pPr>
            <a:r>
              <a:rPr lang="en-US" sz="2600" dirty="0" smtClean="0">
                <a:solidFill>
                  <a:srgbClr val="0000FF"/>
                </a:solidFill>
                <a:latin typeface="Constantia" pitchFamily="18" charset="0"/>
              </a:rPr>
              <a:t>Assist the patient to explore the advantages and disadvantages of the strategies.</a:t>
            </a:r>
          </a:p>
          <a:p>
            <a:pPr marL="514350" indent="-514350" algn="just">
              <a:buAutoNum type="romanLcParenBoth"/>
            </a:pPr>
            <a:endParaRPr lang="en-US" sz="2600" dirty="0" smtClean="0">
              <a:solidFill>
                <a:srgbClr val="0000FF"/>
              </a:solidFill>
              <a:latin typeface="Constantia" pitchFamily="18" charset="0"/>
            </a:endParaRPr>
          </a:p>
          <a:p>
            <a:pPr marL="514350" indent="-514350" algn="just">
              <a:buAutoNum type="romanLcParenBoth"/>
            </a:pPr>
            <a:r>
              <a:rPr lang="en-US" sz="2600" dirty="0" smtClean="0">
                <a:solidFill>
                  <a:srgbClr val="0000FF"/>
                </a:solidFill>
                <a:latin typeface="Constantia" pitchFamily="18" charset="0"/>
              </a:rPr>
              <a:t>Assist the patient to select appropriate strategies based on sound reasoning.</a:t>
            </a:r>
          </a:p>
          <a:p>
            <a:pPr marL="514350" indent="-514350" algn="just">
              <a:buAutoNum type="romanLcParenBoth"/>
            </a:pPr>
            <a:endParaRPr lang="en-US" sz="2600" dirty="0" smtClean="0">
              <a:solidFill>
                <a:srgbClr val="0000FF"/>
              </a:solidFill>
              <a:latin typeface="Constantia" pitchFamily="18" charset="0"/>
            </a:endParaRPr>
          </a:p>
          <a:p>
            <a:pPr marL="514350" indent="-514350" algn="just">
              <a:buAutoNum type="romanLcParenBoth"/>
            </a:pPr>
            <a:r>
              <a:rPr lang="en-US" sz="2600" dirty="0" smtClean="0">
                <a:solidFill>
                  <a:srgbClr val="0000FF"/>
                </a:solidFill>
                <a:latin typeface="Constantia" pitchFamily="18" charset="0"/>
              </a:rPr>
              <a:t>Discuss knowledge and skills needed to implement the strategies.</a:t>
            </a:r>
          </a:p>
          <a:p>
            <a:pPr marL="514350" indent="-514350" algn="just">
              <a:buAutoNum type="romanLcParenBoth"/>
            </a:pPr>
            <a:r>
              <a:rPr lang="en-US" sz="2600" dirty="0" smtClean="0">
                <a:solidFill>
                  <a:srgbClr val="0000FF"/>
                </a:solidFill>
                <a:latin typeface="Constantia" pitchFamily="18" charset="0"/>
              </a:rPr>
              <a:t>Discuss patient personal expectations of the strategies/implementations.</a:t>
            </a:r>
            <a:endParaRPr lang="en-US" sz="26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r>
              <a:rPr lang="en-US" sz="3200" dirty="0" smtClean="0">
                <a:solidFill>
                  <a:srgbClr val="FF0000"/>
                </a:solidFill>
                <a:latin typeface="Constantia" pitchFamily="18" charset="0"/>
              </a:rPr>
              <a:t>Facilitating mutual collaboration on interviews cont’d</a:t>
            </a:r>
            <a:endParaRPr lang="en-US" sz="3200" dirty="0">
              <a:solidFill>
                <a:srgbClr val="FF0000"/>
              </a:solidFill>
            </a:endParaRPr>
          </a:p>
        </p:txBody>
      </p:sp>
      <p:sp>
        <p:nvSpPr>
          <p:cNvPr id="3" name="Content Placeholder 2"/>
          <p:cNvSpPr>
            <a:spLocks noGrp="1"/>
          </p:cNvSpPr>
          <p:nvPr>
            <p:ph idx="1"/>
          </p:nvPr>
        </p:nvSpPr>
        <p:spPr>
          <a:xfrm>
            <a:off x="0" y="1066800"/>
            <a:ext cx="9144000" cy="5791200"/>
          </a:xfrm>
        </p:spPr>
        <p:txBody>
          <a:bodyPr>
            <a:normAutofit fontScale="77500" lnSpcReduction="20000"/>
          </a:bodyPr>
          <a:lstStyle/>
          <a:p>
            <a:pPr marL="571500" indent="-571500" algn="just">
              <a:buFont typeface="Wingdings" pitchFamily="2" charset="2"/>
              <a:buAutoNum type="romanLcParenBoth" startAt="7"/>
            </a:pPr>
            <a:r>
              <a:rPr lang="en-US" dirty="0" smtClean="0">
                <a:solidFill>
                  <a:srgbClr val="0000FF"/>
                </a:solidFill>
                <a:latin typeface="Constantia" pitchFamily="18" charset="0"/>
              </a:rPr>
              <a:t>Decide who is going to do what (Nurse/patient roles) and set time limits.</a:t>
            </a:r>
          </a:p>
          <a:p>
            <a:pPr marL="571500" indent="-571500" algn="just">
              <a:buFont typeface="Wingdings" pitchFamily="2" charset="2"/>
              <a:buAutoNum type="romanLcParenBoth" startAt="7"/>
            </a:pPr>
            <a:endParaRPr lang="en-US" dirty="0" smtClean="0">
              <a:solidFill>
                <a:srgbClr val="0000FF"/>
              </a:solidFill>
              <a:latin typeface="Constantia" pitchFamily="18" charset="0"/>
            </a:endParaRPr>
          </a:p>
          <a:p>
            <a:pPr marL="571500" indent="-571500" algn="just">
              <a:buAutoNum type="romanLcParenBoth" startAt="7"/>
            </a:pPr>
            <a:r>
              <a:rPr lang="en-US" dirty="0" smtClean="0">
                <a:solidFill>
                  <a:srgbClr val="0000FF"/>
                </a:solidFill>
                <a:latin typeface="Constantia" pitchFamily="18" charset="0"/>
              </a:rPr>
              <a:t>Arrange for a clear follow up plan</a:t>
            </a:r>
          </a:p>
          <a:p>
            <a:pPr marL="571500" indent="-571500" algn="just">
              <a:buAutoNum type="romanLcParenBoth" startAt="7"/>
            </a:pPr>
            <a:endParaRPr lang="en-US" dirty="0" smtClean="0">
              <a:solidFill>
                <a:srgbClr val="0000FF"/>
              </a:solidFill>
              <a:latin typeface="Constantia" pitchFamily="18" charset="0"/>
            </a:endParaRPr>
          </a:p>
          <a:p>
            <a:pPr marL="571500" indent="-571500" algn="just">
              <a:buAutoNum type="romanLcParenBoth" startAt="7"/>
            </a:pPr>
            <a:r>
              <a:rPr lang="en-US" dirty="0" smtClean="0">
                <a:solidFill>
                  <a:srgbClr val="0000FF"/>
                </a:solidFill>
                <a:latin typeface="Constantia" pitchFamily="18" charset="0"/>
              </a:rPr>
              <a:t>Terminate the interview appropriately</a:t>
            </a:r>
          </a:p>
          <a:p>
            <a:pPr marL="571500" indent="-571500" algn="just">
              <a:buAutoNum type="romanLcParenBoth" startAt="7"/>
            </a:pPr>
            <a:endParaRPr lang="en-US" dirty="0" smtClean="0">
              <a:solidFill>
                <a:srgbClr val="0000FF"/>
              </a:solidFill>
              <a:latin typeface="Constantia" pitchFamily="18" charset="0"/>
            </a:endParaRPr>
          </a:p>
          <a:p>
            <a:pPr marL="571500" indent="-571500" algn="just">
              <a:buAutoNum type="romanLcParenBoth" startAt="7"/>
            </a:pPr>
            <a:r>
              <a:rPr lang="en-US" dirty="0" smtClean="0">
                <a:solidFill>
                  <a:srgbClr val="0000FF"/>
                </a:solidFill>
                <a:latin typeface="Constantia" pitchFamily="18" charset="0"/>
              </a:rPr>
              <a:t>The ratio between the professional monologue and participatory dialogue is consistently weighed in favor of participatory dialogue.</a:t>
            </a:r>
          </a:p>
          <a:p>
            <a:pPr marL="571500" indent="-571500" algn="just">
              <a:buAutoNum type="romanLcParenBoth" startAt="7"/>
            </a:pPr>
            <a:endParaRPr lang="en-US" dirty="0" smtClean="0">
              <a:solidFill>
                <a:srgbClr val="0000FF"/>
              </a:solidFill>
              <a:latin typeface="Constantia" pitchFamily="18" charset="0"/>
            </a:endParaRPr>
          </a:p>
          <a:p>
            <a:pPr marL="571500" indent="-571500" algn="just">
              <a:buAutoNum type="romanLcParenBoth" startAt="7"/>
            </a:pPr>
            <a:r>
              <a:rPr lang="en-US" dirty="0" smtClean="0">
                <a:solidFill>
                  <a:srgbClr val="0000FF"/>
                </a:solidFill>
                <a:latin typeface="Constantia" pitchFamily="18" charset="0"/>
              </a:rPr>
              <a:t>The ratio between teaching and interaction as conversation </a:t>
            </a:r>
            <a:r>
              <a:rPr lang="en-US" i="1" dirty="0" smtClean="0">
                <a:solidFill>
                  <a:srgbClr val="0000FF"/>
                </a:solidFill>
                <a:latin typeface="Constantia" pitchFamily="18" charset="0"/>
              </a:rPr>
              <a:t>(i.e. what is your opinion about this and that? )</a:t>
            </a:r>
            <a:r>
              <a:rPr lang="en-US" dirty="0" smtClean="0">
                <a:solidFill>
                  <a:srgbClr val="0000FF"/>
                </a:solidFill>
                <a:latin typeface="Constantia" pitchFamily="18" charset="0"/>
              </a:rPr>
              <a:t> and teaching interaction as supervision </a:t>
            </a:r>
            <a:r>
              <a:rPr lang="en-US" i="1" dirty="0" smtClean="0">
                <a:solidFill>
                  <a:srgbClr val="0000FF"/>
                </a:solidFill>
                <a:latin typeface="Constantia" pitchFamily="18" charset="0"/>
              </a:rPr>
              <a:t>( … this is what you should do … )</a:t>
            </a:r>
            <a:r>
              <a:rPr lang="en-US" dirty="0" smtClean="0">
                <a:solidFill>
                  <a:srgbClr val="0000FF"/>
                </a:solidFill>
                <a:latin typeface="Constantia" pitchFamily="18" charset="0"/>
              </a:rPr>
              <a:t> is consistently weighed in favor of consultation.</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3600" b="1" dirty="0" smtClean="0">
                <a:solidFill>
                  <a:srgbClr val="0000FF"/>
                </a:solidFill>
                <a:latin typeface="Times New Roman" pitchFamily="18" charset="0"/>
                <a:cs typeface="Times New Roman" pitchFamily="18" charset="0"/>
              </a:rPr>
              <a:t>3.</a:t>
            </a:r>
          </a:p>
          <a:p>
            <a:pPr algn="ctr">
              <a:buNone/>
            </a:pPr>
            <a:r>
              <a:rPr lang="en-US" sz="3600" b="1" dirty="0" smtClean="0">
                <a:solidFill>
                  <a:srgbClr val="0000FF"/>
                </a:solidFill>
                <a:latin typeface="Constantia" pitchFamily="18" charset="0"/>
              </a:rPr>
              <a:t>THE PSYCHIATRIC ASSESSMENT</a:t>
            </a:r>
            <a:endParaRPr lang="en-US" sz="3600"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2800" b="1" dirty="0" smtClean="0">
                <a:solidFill>
                  <a:srgbClr val="FF0000"/>
                </a:solidFill>
                <a:latin typeface="Curlz MT" pitchFamily="82" charset="0"/>
              </a:rPr>
              <a:t>WHO  IS  LIKE  ME !!!!</a:t>
            </a:r>
            <a:endParaRPr lang="en-US" sz="2800" b="1" dirty="0">
              <a:solidFill>
                <a:srgbClr val="FF0000"/>
              </a:solidFill>
              <a:latin typeface="Curlz MT" pitchFamily="82" charset="0"/>
            </a:endParaRPr>
          </a:p>
        </p:txBody>
      </p:sp>
      <p:pic>
        <p:nvPicPr>
          <p:cNvPr id="1028" name="Picture 4"/>
          <p:cNvPicPr>
            <a:picLocks noGrp="1" noChangeAspect="1" noChangeArrowheads="1"/>
          </p:cNvPicPr>
          <p:nvPr>
            <p:ph idx="1"/>
          </p:nvPr>
        </p:nvPicPr>
        <p:blipFill>
          <a:blip r:embed="rId2"/>
          <a:srcRect/>
          <a:stretch>
            <a:fillRect/>
          </a:stretch>
        </p:blipFill>
        <p:spPr bwMode="auto">
          <a:xfrm>
            <a:off x="1371600" y="609601"/>
            <a:ext cx="5638800" cy="1676399"/>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371600" y="2286000"/>
            <a:ext cx="5638799" cy="1752600"/>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1371600" y="4038600"/>
            <a:ext cx="5638799" cy="1905000"/>
          </a:xfrm>
          <a:prstGeom prst="rect">
            <a:avLst/>
          </a:prstGeom>
          <a:noFill/>
          <a:ln w="9525">
            <a:noFill/>
            <a:miter lim="800000"/>
            <a:headEnd/>
            <a:tailEnd/>
          </a:ln>
          <a:effectLst/>
        </p:spPr>
      </p:pic>
      <p:sp>
        <p:nvSpPr>
          <p:cNvPr id="7" name="TextBox 6"/>
          <p:cNvSpPr txBox="1"/>
          <p:nvPr/>
        </p:nvSpPr>
        <p:spPr>
          <a:xfrm>
            <a:off x="3429000" y="3352800"/>
            <a:ext cx="738664" cy="1524000"/>
          </a:xfrm>
          <a:prstGeom prst="rect">
            <a:avLst/>
          </a:prstGeom>
          <a:noFill/>
        </p:spPr>
        <p:txBody>
          <a:bodyPr vert="vert270" wrap="square" rtlCol="0">
            <a:spAutoFit/>
          </a:bodyPr>
          <a:lstStyle/>
          <a:p>
            <a:r>
              <a:rPr lang="en-US" sz="3600" b="1" dirty="0" smtClean="0">
                <a:latin typeface="Gigi" pitchFamily="82" charset="0"/>
              </a:rPr>
              <a:t>dragon</a:t>
            </a:r>
            <a:endParaRPr lang="en-US" sz="3600" b="1" dirty="0">
              <a:latin typeface="Gigi" pitchFamily="82" charset="0"/>
            </a:endParaRPr>
          </a:p>
        </p:txBody>
      </p:sp>
      <p:sp>
        <p:nvSpPr>
          <p:cNvPr id="8" name="TextBox 7"/>
          <p:cNvSpPr txBox="1"/>
          <p:nvPr/>
        </p:nvSpPr>
        <p:spPr>
          <a:xfrm>
            <a:off x="3352801" y="2819400"/>
            <a:ext cx="1143000" cy="646331"/>
          </a:xfrm>
          <a:prstGeom prst="rect">
            <a:avLst/>
          </a:prstGeom>
          <a:noFill/>
        </p:spPr>
        <p:txBody>
          <a:bodyPr wrap="square" rtlCol="0">
            <a:spAutoFit/>
          </a:bodyPr>
          <a:lstStyle/>
          <a:p>
            <a:r>
              <a:rPr lang="en-US" sz="3600" b="1" dirty="0" smtClean="0">
                <a:latin typeface="Gigi" pitchFamily="82" charset="0"/>
              </a:rPr>
              <a:t>lion</a:t>
            </a:r>
            <a:endParaRPr lang="en-US" sz="3600" b="1" dirty="0">
              <a:latin typeface="Gigi" pitchFamily="82"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lstStyle/>
          <a:p>
            <a:pPr algn="just"/>
            <a:r>
              <a:rPr lang="en-US" dirty="0" smtClean="0">
                <a:solidFill>
                  <a:srgbClr val="FF0000"/>
                </a:solidFill>
                <a:latin typeface="Constantia" pitchFamily="18" charset="0"/>
              </a:rPr>
              <a:t>Course Content cont’d</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pPr marL="514350" indent="-514350" algn="just">
              <a:buAutoNum type="arabicPeriod"/>
            </a:pPr>
            <a:endParaRPr lang="en-US" dirty="0" smtClean="0">
              <a:solidFill>
                <a:srgbClr val="0000FF"/>
              </a:solidFill>
              <a:latin typeface="Constantia" pitchFamily="18" charset="0"/>
            </a:endParaRPr>
          </a:p>
          <a:p>
            <a:pPr marL="514350" indent="-514350" algn="just">
              <a:buFont typeface="+mj-lt"/>
              <a:buAutoNum type="arabicPeriod" startAt="6"/>
            </a:pPr>
            <a:r>
              <a:rPr lang="en-US" dirty="0" smtClean="0">
                <a:solidFill>
                  <a:srgbClr val="0000FF"/>
                </a:solidFill>
                <a:latin typeface="Constantia" pitchFamily="18" charset="0"/>
              </a:rPr>
              <a:t>Mental health services in the traditional African societies</a:t>
            </a:r>
          </a:p>
          <a:p>
            <a:pPr marL="514350" indent="-514350" algn="just">
              <a:buNone/>
            </a:pPr>
            <a:endParaRPr lang="en-US" dirty="0" smtClean="0">
              <a:solidFill>
                <a:srgbClr val="0000FF"/>
              </a:solidFill>
              <a:latin typeface="Constantia" pitchFamily="18" charset="0"/>
            </a:endParaRPr>
          </a:p>
          <a:p>
            <a:pPr marL="514350" indent="-514350" algn="just">
              <a:buFont typeface="+mj-lt"/>
              <a:buAutoNum type="arabicPeriod" startAt="7"/>
            </a:pPr>
            <a:r>
              <a:rPr lang="en-US" dirty="0" smtClean="0">
                <a:solidFill>
                  <a:srgbClr val="0000FF"/>
                </a:solidFill>
                <a:latin typeface="Constantia" pitchFamily="18" charset="0"/>
              </a:rPr>
              <a:t>Basic psychiatric assessment and formulations.</a:t>
            </a:r>
          </a:p>
          <a:p>
            <a:pPr marL="514350" indent="-514350" algn="just">
              <a:buFont typeface="+mj-lt"/>
              <a:buAutoNum type="arabicPeriod" startAt="7"/>
            </a:pPr>
            <a:endParaRPr lang="en-US" dirty="0" smtClean="0">
              <a:solidFill>
                <a:srgbClr val="0000FF"/>
              </a:solidFill>
              <a:latin typeface="Constantia" pitchFamily="18" charset="0"/>
            </a:endParaRPr>
          </a:p>
          <a:p>
            <a:pPr marL="514350" indent="-514350" algn="just">
              <a:buFont typeface="+mj-lt"/>
              <a:buAutoNum type="arabicPeriod" startAt="7"/>
            </a:pPr>
            <a:r>
              <a:rPr lang="en-US" dirty="0" smtClean="0">
                <a:solidFill>
                  <a:srgbClr val="0000FF"/>
                </a:solidFill>
                <a:latin typeface="Constantia" pitchFamily="18" charset="0"/>
              </a:rPr>
              <a:t>Classification of mental illnesses.</a:t>
            </a:r>
          </a:p>
          <a:p>
            <a:pPr marL="514350" indent="-514350" algn="just">
              <a:buFont typeface="+mj-lt"/>
              <a:buAutoNum type="arabicPeriod" startAt="7"/>
            </a:pPr>
            <a:endParaRPr lang="en-US" dirty="0" smtClean="0">
              <a:solidFill>
                <a:srgbClr val="0000FF"/>
              </a:solidFill>
              <a:latin typeface="Constantia" pitchFamily="18" charset="0"/>
            </a:endParaRPr>
          </a:p>
          <a:p>
            <a:pPr marL="514350" indent="-514350" algn="just">
              <a:buFont typeface="+mj-lt"/>
              <a:buAutoNum type="arabicPeriod" startAt="7"/>
            </a:pPr>
            <a:r>
              <a:rPr lang="en-US" dirty="0" smtClean="0">
                <a:solidFill>
                  <a:srgbClr val="0000FF"/>
                </a:solidFill>
                <a:latin typeface="Constantia" pitchFamily="18" charset="0"/>
              </a:rPr>
              <a:t>Common Psychiatric disorders and emergencies in psychiatry.</a:t>
            </a:r>
          </a:p>
          <a:p>
            <a:pPr marL="514350" indent="-514350" algn="just">
              <a:buFont typeface="+mj-lt"/>
              <a:buAutoNum type="arabicPeriod" startAt="7"/>
            </a:pPr>
            <a:endParaRPr lang="en-US" dirty="0" smtClean="0">
              <a:solidFill>
                <a:srgbClr val="0000FF"/>
              </a:solidFill>
              <a:latin typeface="Constantia" pitchFamily="18" charset="0"/>
            </a:endParaRPr>
          </a:p>
          <a:p>
            <a:pPr marL="514350" indent="-514350" algn="just">
              <a:buFont typeface="+mj-lt"/>
              <a:buAutoNum type="arabicPeriod" startAt="7"/>
            </a:pPr>
            <a:r>
              <a:rPr lang="en-US" dirty="0" smtClean="0">
                <a:solidFill>
                  <a:srgbClr val="0000FF"/>
                </a:solidFill>
                <a:latin typeface="Constantia" pitchFamily="18" charset="0"/>
              </a:rPr>
              <a:t>Substance abuse and effects in the community.</a:t>
            </a:r>
            <a:endParaRPr lang="en-US"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39762"/>
          </a:xfrm>
        </p:spPr>
        <p:txBody>
          <a:bodyPr>
            <a:normAutofit fontScale="90000"/>
          </a:bodyPr>
          <a:lstStyle/>
          <a:p>
            <a:pPr algn="just"/>
            <a:r>
              <a:rPr lang="en-US" dirty="0" smtClean="0">
                <a:solidFill>
                  <a:srgbClr val="FF0000"/>
                </a:solidFill>
                <a:latin typeface="Constantia" pitchFamily="18" charset="0"/>
              </a:rPr>
              <a:t>Aims of the psychiatric assessment</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066800"/>
            <a:ext cx="8991600" cy="5791200"/>
          </a:xfrm>
        </p:spPr>
        <p:txBody>
          <a:bodyPr>
            <a:normAutofit fontScale="92500" lnSpcReduction="20000"/>
          </a:bodyPr>
          <a:lstStyle/>
          <a:p>
            <a:pPr marL="571500" indent="-571500" algn="just">
              <a:lnSpc>
                <a:spcPct val="110000"/>
              </a:lnSpc>
              <a:buAutoNum type="romanLcParenBoth"/>
            </a:pPr>
            <a:r>
              <a:rPr lang="en-US" dirty="0" smtClean="0">
                <a:solidFill>
                  <a:srgbClr val="0000FF"/>
                </a:solidFill>
                <a:latin typeface="Constantia" pitchFamily="18" charset="0"/>
              </a:rPr>
              <a:t>To engage the patient in a therapeutic relationship.</a:t>
            </a:r>
          </a:p>
          <a:p>
            <a:pPr marL="571500" indent="-571500" algn="just">
              <a:lnSpc>
                <a:spcPct val="110000"/>
              </a:lnSpc>
              <a:buAutoNum type="romanLcParenBoth"/>
            </a:pPr>
            <a:endParaRPr lang="en-US" dirty="0" smtClean="0">
              <a:solidFill>
                <a:srgbClr val="0000FF"/>
              </a:solidFill>
              <a:latin typeface="Constantia" pitchFamily="18" charset="0"/>
            </a:endParaRPr>
          </a:p>
          <a:p>
            <a:pPr marL="571500" indent="-571500" algn="just">
              <a:lnSpc>
                <a:spcPct val="110000"/>
              </a:lnSpc>
              <a:buAutoNum type="romanLcParenBoth"/>
            </a:pPr>
            <a:r>
              <a:rPr lang="en-US" dirty="0" smtClean="0">
                <a:solidFill>
                  <a:srgbClr val="0000FF"/>
                </a:solidFill>
                <a:latin typeface="Constantia" pitchFamily="18" charset="0"/>
              </a:rPr>
              <a:t>To collect accurate information.</a:t>
            </a:r>
          </a:p>
          <a:p>
            <a:pPr marL="571500" indent="-571500" algn="just">
              <a:lnSpc>
                <a:spcPct val="110000"/>
              </a:lnSpc>
              <a:buAutoNum type="romanLcParenBoth"/>
            </a:pPr>
            <a:endParaRPr lang="en-US" dirty="0" smtClean="0">
              <a:solidFill>
                <a:srgbClr val="0000FF"/>
              </a:solidFill>
              <a:latin typeface="Constantia" pitchFamily="18" charset="0"/>
            </a:endParaRPr>
          </a:p>
          <a:p>
            <a:pPr marL="571500" indent="-571500" algn="just">
              <a:lnSpc>
                <a:spcPct val="110000"/>
              </a:lnSpc>
              <a:buAutoNum type="romanLcParenBoth"/>
            </a:pPr>
            <a:r>
              <a:rPr lang="en-US" dirty="0" smtClean="0">
                <a:solidFill>
                  <a:srgbClr val="0000FF"/>
                </a:solidFill>
                <a:latin typeface="Constantia" pitchFamily="18" charset="0"/>
              </a:rPr>
              <a:t>To understand the patient, his/her problems and expectations.</a:t>
            </a:r>
          </a:p>
          <a:p>
            <a:pPr marL="571500" indent="-571500" algn="just">
              <a:lnSpc>
                <a:spcPct val="110000"/>
              </a:lnSpc>
              <a:buAutoNum type="romanLcParenBoth"/>
            </a:pPr>
            <a:endParaRPr lang="en-US" dirty="0" smtClean="0">
              <a:solidFill>
                <a:srgbClr val="0000FF"/>
              </a:solidFill>
              <a:latin typeface="Constantia" pitchFamily="18" charset="0"/>
            </a:endParaRPr>
          </a:p>
          <a:p>
            <a:pPr marL="571500" indent="-571500" algn="just">
              <a:lnSpc>
                <a:spcPct val="110000"/>
              </a:lnSpc>
              <a:buAutoNum type="romanLcParenBoth"/>
            </a:pPr>
            <a:r>
              <a:rPr lang="en-US" dirty="0" smtClean="0">
                <a:solidFill>
                  <a:srgbClr val="0000FF"/>
                </a:solidFill>
                <a:latin typeface="Constantia" pitchFamily="18" charset="0"/>
              </a:rPr>
              <a:t>To make the correct diagnosis.</a:t>
            </a:r>
          </a:p>
          <a:p>
            <a:pPr marL="571500" indent="-571500" algn="just">
              <a:lnSpc>
                <a:spcPct val="110000"/>
              </a:lnSpc>
              <a:buAutoNum type="romanLcParenBoth"/>
            </a:pPr>
            <a:endParaRPr lang="en-US" dirty="0" smtClean="0">
              <a:solidFill>
                <a:srgbClr val="0000FF"/>
              </a:solidFill>
              <a:latin typeface="Constantia" pitchFamily="18" charset="0"/>
            </a:endParaRPr>
          </a:p>
          <a:p>
            <a:pPr marL="571500" indent="-571500" algn="just">
              <a:lnSpc>
                <a:spcPct val="110000"/>
              </a:lnSpc>
              <a:buAutoNum type="romanLcParenBoth"/>
            </a:pPr>
            <a:r>
              <a:rPr lang="en-US" dirty="0" smtClean="0">
                <a:solidFill>
                  <a:srgbClr val="0000FF"/>
                </a:solidFill>
                <a:latin typeface="Constantia" pitchFamily="18" charset="0"/>
              </a:rPr>
              <a:t>To draw/come up with a plan of care for the patient and his/her family.</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a:bodyPr>
          <a:lstStyle/>
          <a:p>
            <a:pPr algn="just"/>
            <a:r>
              <a:rPr lang="en-US" sz="3600" dirty="0" smtClean="0">
                <a:solidFill>
                  <a:srgbClr val="FF0000"/>
                </a:solidFill>
                <a:latin typeface="Constantia" pitchFamily="18" charset="0"/>
              </a:rPr>
              <a:t>Components of the Psychiatric assessment</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600200"/>
            <a:ext cx="8686800" cy="5029200"/>
          </a:xfrm>
        </p:spPr>
        <p:txBody>
          <a:bodyPr/>
          <a:lstStyle/>
          <a:p>
            <a:pPr marL="571500" indent="-571500" algn="just">
              <a:buAutoNum type="romanLcParenBoth"/>
            </a:pPr>
            <a:r>
              <a:rPr lang="en-US" dirty="0" smtClean="0">
                <a:solidFill>
                  <a:srgbClr val="0000FF"/>
                </a:solidFill>
                <a:latin typeface="Constantia" pitchFamily="18" charset="0"/>
              </a:rPr>
              <a:t>History taking</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Mental status examination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Psychiatric formulation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Multiaxial System Assessment</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944562"/>
          </a:xfrm>
        </p:spPr>
        <p:txBody>
          <a:bodyPr>
            <a:normAutofit/>
          </a:bodyPr>
          <a:lstStyle/>
          <a:p>
            <a:pPr algn="just"/>
            <a:r>
              <a:rPr lang="en-US" sz="4000" dirty="0" smtClean="0">
                <a:solidFill>
                  <a:srgbClr val="FF0000"/>
                </a:solidFill>
                <a:latin typeface="Constantia" pitchFamily="18" charset="0"/>
              </a:rPr>
              <a:t>Steps in the Psychiatric Assessment</a:t>
            </a:r>
            <a:endParaRPr lang="en-US" sz="4000" dirty="0">
              <a:solidFill>
                <a:srgbClr val="FF0000"/>
              </a:solidFill>
              <a:latin typeface="Constantia" pitchFamily="18" charset="0"/>
            </a:endParaRPr>
          </a:p>
        </p:txBody>
      </p:sp>
      <p:sp>
        <p:nvSpPr>
          <p:cNvPr id="3" name="Content Placeholder 2"/>
          <p:cNvSpPr>
            <a:spLocks noGrp="1"/>
          </p:cNvSpPr>
          <p:nvPr>
            <p:ph idx="1"/>
          </p:nvPr>
        </p:nvSpPr>
        <p:spPr>
          <a:xfrm>
            <a:off x="0" y="1600200"/>
            <a:ext cx="9144000" cy="5257800"/>
          </a:xfrm>
        </p:spPr>
        <p:txBody>
          <a:bodyPr>
            <a:normAutofit fontScale="85000" lnSpcReduction="10000"/>
          </a:bodyPr>
          <a:lstStyle/>
          <a:p>
            <a:pPr marL="571500" indent="-571500">
              <a:buAutoNum type="romanLcParenBoth"/>
            </a:pPr>
            <a:r>
              <a:rPr lang="en-US" dirty="0" smtClean="0">
                <a:solidFill>
                  <a:srgbClr val="0000FF"/>
                </a:solidFill>
                <a:latin typeface="Constantia" pitchFamily="18" charset="0"/>
              </a:rPr>
              <a:t>Identify yourself</a:t>
            </a:r>
          </a:p>
          <a:p>
            <a:pPr marL="571500" indent="-571500">
              <a:buNone/>
            </a:pPr>
            <a:r>
              <a:rPr lang="en-US" dirty="0" smtClean="0">
                <a:solidFill>
                  <a:srgbClr val="0000FF"/>
                </a:solidFill>
                <a:latin typeface="Constantia" pitchFamily="18" charset="0"/>
              </a:rPr>
              <a:t>	e.g. “</a:t>
            </a:r>
            <a:r>
              <a:rPr lang="en-US" i="1" dirty="0" smtClean="0">
                <a:solidFill>
                  <a:srgbClr val="0000FF"/>
                </a:solidFill>
                <a:latin typeface="Constantia" pitchFamily="18" charset="0"/>
              </a:rPr>
              <a:t>… My name is X, a 2</a:t>
            </a:r>
            <a:r>
              <a:rPr lang="en-US" i="1" baseline="30000" dirty="0" smtClean="0">
                <a:solidFill>
                  <a:srgbClr val="0000FF"/>
                </a:solidFill>
                <a:latin typeface="Constantia" pitchFamily="18" charset="0"/>
              </a:rPr>
              <a:t>nd</a:t>
            </a:r>
            <a:r>
              <a:rPr lang="en-US" i="1" dirty="0" smtClean="0">
                <a:solidFill>
                  <a:srgbClr val="0000FF"/>
                </a:solidFill>
                <a:latin typeface="Constantia" pitchFamily="18" charset="0"/>
              </a:rPr>
              <a:t> year Nursing student at AIC Kijabe School of Nursing. I would like to talk to you, find out why you are here and how I can be of help to you … ”</a:t>
            </a:r>
          </a:p>
          <a:p>
            <a:pPr marL="571500" indent="-571500">
              <a:buNone/>
            </a:pPr>
            <a:endParaRPr lang="en-US" i="1" dirty="0" smtClean="0">
              <a:solidFill>
                <a:srgbClr val="0000FF"/>
              </a:solidFill>
              <a:latin typeface="Constantia" pitchFamily="18" charset="0"/>
            </a:endParaRPr>
          </a:p>
          <a:p>
            <a:pPr marL="571500" indent="-571500">
              <a:buNone/>
            </a:pPr>
            <a:r>
              <a:rPr lang="en-US" dirty="0" smtClean="0">
                <a:solidFill>
                  <a:srgbClr val="0000FF"/>
                </a:solidFill>
                <a:latin typeface="Constantia" pitchFamily="18" charset="0"/>
              </a:rPr>
              <a:t>(ii) Identify the patient</a:t>
            </a:r>
          </a:p>
          <a:p>
            <a:pPr marL="571500" indent="-571500">
              <a:buNone/>
            </a:pPr>
            <a:r>
              <a:rPr lang="en-US" dirty="0" smtClean="0">
                <a:solidFill>
                  <a:srgbClr val="0000FF"/>
                </a:solidFill>
                <a:latin typeface="Constantia" pitchFamily="18" charset="0"/>
              </a:rPr>
              <a:t>	- Demographic characteristics</a:t>
            </a:r>
          </a:p>
          <a:p>
            <a:pPr marL="571500" indent="-571500">
              <a:buNone/>
            </a:pPr>
            <a:endParaRPr lang="en-US" dirty="0" smtClean="0">
              <a:solidFill>
                <a:srgbClr val="0000FF"/>
              </a:solidFill>
              <a:latin typeface="Constantia" pitchFamily="18" charset="0"/>
            </a:endParaRPr>
          </a:p>
          <a:p>
            <a:pPr marL="571500" indent="-571500">
              <a:buNone/>
            </a:pPr>
            <a:r>
              <a:rPr lang="en-US" dirty="0" smtClean="0">
                <a:solidFill>
                  <a:srgbClr val="0000FF"/>
                </a:solidFill>
                <a:latin typeface="Constantia" pitchFamily="18" charset="0"/>
              </a:rPr>
              <a:t>(iii) Identify the main complaints /allegations</a:t>
            </a:r>
          </a:p>
          <a:p>
            <a:pPr marL="571500" indent="-571500">
              <a:buNone/>
            </a:pPr>
            <a:r>
              <a:rPr lang="en-US" dirty="0" smtClean="0">
                <a:solidFill>
                  <a:srgbClr val="0000FF"/>
                </a:solidFill>
                <a:latin typeface="Constantia" pitchFamily="18" charset="0"/>
              </a:rPr>
              <a:t>	- A detailed account of why the patient came to the hospital including the referring agent and duration of the illness.</a:t>
            </a:r>
          </a:p>
          <a:p>
            <a:pPr marL="571500" indent="-571500">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pPr algn="just"/>
            <a:r>
              <a:rPr lang="en-US" sz="3600" dirty="0" smtClean="0">
                <a:solidFill>
                  <a:srgbClr val="FF0000"/>
                </a:solidFill>
                <a:latin typeface="Constantia" pitchFamily="18" charset="0"/>
              </a:rPr>
              <a:t>Steps in the Psychiatric Assessment cont’d</a:t>
            </a:r>
            <a:endParaRPr lang="en-US" sz="3600" dirty="0">
              <a:solidFill>
                <a:srgbClr val="FF0000"/>
              </a:solidFill>
            </a:endParaRPr>
          </a:p>
        </p:txBody>
      </p:sp>
      <p:sp>
        <p:nvSpPr>
          <p:cNvPr id="3" name="Content Placeholder 2"/>
          <p:cNvSpPr>
            <a:spLocks noGrp="1"/>
          </p:cNvSpPr>
          <p:nvPr>
            <p:ph idx="1"/>
          </p:nvPr>
        </p:nvSpPr>
        <p:spPr>
          <a:xfrm>
            <a:off x="152400" y="1143000"/>
            <a:ext cx="8839200" cy="5562600"/>
          </a:xfrm>
        </p:spPr>
        <p:txBody>
          <a:bodyPr>
            <a:normAutofit/>
          </a:bodyPr>
          <a:lstStyle/>
          <a:p>
            <a:pPr algn="just">
              <a:buNone/>
            </a:pPr>
            <a:r>
              <a:rPr lang="en-US" dirty="0" smtClean="0">
                <a:solidFill>
                  <a:srgbClr val="0000FF"/>
                </a:solidFill>
                <a:latin typeface="Constantia" pitchFamily="18" charset="0"/>
              </a:rPr>
              <a:t>(iv) History of the chief complaint</a:t>
            </a:r>
          </a:p>
          <a:p>
            <a:pPr algn="just">
              <a:buNone/>
            </a:pPr>
            <a:r>
              <a:rPr lang="en-US" dirty="0" smtClean="0">
                <a:solidFill>
                  <a:srgbClr val="0000FF"/>
                </a:solidFill>
                <a:latin typeface="Constantia" pitchFamily="18" charset="0"/>
              </a:rPr>
              <a:t>	- Factors leading to the hospitalization; why now/today?; why not yesterday/last week; Any precipitating, treatment and/or response to treatment.</a:t>
            </a:r>
          </a:p>
          <a:p>
            <a:pPr algn="just">
              <a:buNone/>
            </a:pPr>
            <a:r>
              <a:rPr lang="en-US" dirty="0" smtClean="0">
                <a:solidFill>
                  <a:srgbClr val="0000FF"/>
                </a:solidFill>
                <a:latin typeface="Constantia" pitchFamily="18" charset="0"/>
              </a:rPr>
              <a:t>(v) Past psychiatric history</a:t>
            </a:r>
          </a:p>
          <a:p>
            <a:pPr algn="just">
              <a:buNone/>
            </a:pPr>
            <a:r>
              <a:rPr lang="en-US" dirty="0" smtClean="0">
                <a:solidFill>
                  <a:srgbClr val="0000FF"/>
                </a:solidFill>
                <a:latin typeface="Constantia" pitchFamily="18" charset="0"/>
              </a:rPr>
              <a:t>(vi) Medical History</a:t>
            </a:r>
          </a:p>
          <a:p>
            <a:pPr algn="just">
              <a:buNone/>
            </a:pPr>
            <a:r>
              <a:rPr lang="en-US" dirty="0" smtClean="0">
                <a:solidFill>
                  <a:srgbClr val="0000FF"/>
                </a:solidFill>
                <a:latin typeface="Constantia" pitchFamily="18" charset="0"/>
              </a:rPr>
              <a:t>(vii) Family History</a:t>
            </a:r>
          </a:p>
          <a:p>
            <a:pPr algn="just">
              <a:buNone/>
            </a:pPr>
            <a:r>
              <a:rPr lang="en-US" dirty="0" smtClean="0">
                <a:solidFill>
                  <a:srgbClr val="0000FF"/>
                </a:solidFill>
                <a:latin typeface="Constantia" pitchFamily="18" charset="0"/>
              </a:rPr>
              <a:t>(viii) Marital History</a:t>
            </a:r>
          </a:p>
          <a:p>
            <a:pPr algn="just">
              <a:buNone/>
            </a:pPr>
            <a:r>
              <a:rPr lang="en-US" dirty="0" smtClean="0">
                <a:solidFill>
                  <a:srgbClr val="0000FF"/>
                </a:solidFill>
                <a:latin typeface="Constantia" pitchFamily="18" charset="0"/>
              </a:rPr>
              <a:t>(ix) Premorbid History</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533400"/>
          </a:xfrm>
        </p:spPr>
        <p:txBody>
          <a:bodyPr>
            <a:noAutofit/>
          </a:bodyPr>
          <a:lstStyle/>
          <a:p>
            <a:pPr algn="just"/>
            <a:r>
              <a:rPr lang="en-US" sz="3200" b="1" dirty="0" smtClean="0">
                <a:solidFill>
                  <a:srgbClr val="FF0000"/>
                </a:solidFill>
                <a:latin typeface="Times New Roman" pitchFamily="18" charset="0"/>
                <a:cs typeface="Times New Roman" pitchFamily="18" charset="0"/>
              </a:rPr>
              <a:t>I. THE PSYCHIATRIC HISTORY</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486400"/>
          </a:xfrm>
        </p:spPr>
        <p:txBody>
          <a:bodyPr>
            <a:normAutofit/>
          </a:bodyPr>
          <a:lstStyle/>
          <a:p>
            <a:pPr algn="just"/>
            <a:r>
              <a:rPr lang="en-US" sz="2800" b="1" dirty="0" smtClean="0">
                <a:solidFill>
                  <a:srgbClr val="0000FF"/>
                </a:solidFill>
                <a:latin typeface="Constantia" pitchFamily="18" charset="0"/>
              </a:rPr>
              <a:t>Identifying information</a:t>
            </a:r>
            <a:r>
              <a:rPr lang="en-US" dirty="0" smtClean="0">
                <a:solidFill>
                  <a:srgbClr val="0000FF"/>
                </a:solidFill>
                <a:latin typeface="Constantia" pitchFamily="18" charset="0"/>
              </a:rPr>
              <a:t>-age sex, residence, marital status, race etc</a:t>
            </a:r>
          </a:p>
          <a:p>
            <a:pPr algn="just"/>
            <a:endParaRPr lang="en-US" dirty="0" smtClean="0">
              <a:solidFill>
                <a:srgbClr val="0000FF"/>
              </a:solidFill>
              <a:latin typeface="Constantia" pitchFamily="18" charset="0"/>
            </a:endParaRPr>
          </a:p>
          <a:p>
            <a:pPr algn="just"/>
            <a:r>
              <a:rPr lang="en-US" sz="2800" b="1" dirty="0" smtClean="0">
                <a:solidFill>
                  <a:srgbClr val="0000FF"/>
                </a:solidFill>
                <a:latin typeface="Constantia" pitchFamily="18" charset="0"/>
              </a:rPr>
              <a:t>Chief complaint</a:t>
            </a:r>
          </a:p>
          <a:p>
            <a:pPr lvl="1" algn="just"/>
            <a:r>
              <a:rPr lang="en-US" dirty="0" smtClean="0">
                <a:solidFill>
                  <a:srgbClr val="0000FF"/>
                </a:solidFill>
                <a:latin typeface="Constantia" pitchFamily="18" charset="0"/>
              </a:rPr>
              <a:t>Why he/she has come, patient and relatives.</a:t>
            </a:r>
          </a:p>
          <a:p>
            <a:pPr lvl="1" algn="just"/>
            <a:endParaRPr lang="en-US" dirty="0" smtClean="0">
              <a:solidFill>
                <a:srgbClr val="0000FF"/>
              </a:solidFill>
              <a:latin typeface="Constantia" pitchFamily="18" charset="0"/>
            </a:endParaRPr>
          </a:p>
          <a:p>
            <a:pPr algn="just"/>
            <a:r>
              <a:rPr lang="en-US" sz="2800" b="1" dirty="0" smtClean="0">
                <a:solidFill>
                  <a:srgbClr val="0000FF"/>
                </a:solidFill>
                <a:latin typeface="Constantia" pitchFamily="18" charset="0"/>
              </a:rPr>
              <a:t>History of present illness(</a:t>
            </a:r>
            <a:r>
              <a:rPr lang="en-US" sz="2800" b="1" dirty="0" err="1" smtClean="0">
                <a:solidFill>
                  <a:srgbClr val="0000FF"/>
                </a:solidFill>
                <a:latin typeface="Constantia" pitchFamily="18" charset="0"/>
              </a:rPr>
              <a:t>HPI</a:t>
            </a:r>
            <a:r>
              <a:rPr lang="en-US" sz="2800" b="1" dirty="0" smtClean="0">
                <a:solidFill>
                  <a:srgbClr val="0000FF"/>
                </a:solidFill>
                <a:latin typeface="Constantia" pitchFamily="18" charset="0"/>
              </a:rPr>
              <a:t>)-why now?</a:t>
            </a:r>
          </a:p>
          <a:p>
            <a:pPr lvl="1" algn="just"/>
            <a:r>
              <a:rPr lang="en-US" dirty="0" smtClean="0">
                <a:solidFill>
                  <a:srgbClr val="0000FF"/>
                </a:solidFill>
                <a:latin typeface="Constantia" pitchFamily="18" charset="0"/>
              </a:rPr>
              <a:t>Current symptoms, onset, duration, course etc</a:t>
            </a:r>
          </a:p>
          <a:p>
            <a:pPr lvl="1" algn="just"/>
            <a:r>
              <a:rPr lang="en-US" dirty="0" smtClean="0">
                <a:solidFill>
                  <a:srgbClr val="0000FF"/>
                </a:solidFill>
                <a:latin typeface="Constantia" pitchFamily="18" charset="0"/>
              </a:rPr>
              <a:t>Current stressors/triggers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411162"/>
          </a:xfrm>
        </p:spPr>
        <p:txBody>
          <a:bodyPr>
            <a:noAutofit/>
          </a:bodyPr>
          <a:lstStyle/>
          <a:p>
            <a:pPr algn="just"/>
            <a:r>
              <a:rPr lang="en-US" sz="3600" dirty="0" smtClean="0">
                <a:solidFill>
                  <a:srgbClr val="FF0000"/>
                </a:solidFill>
                <a:latin typeface="Constantia" pitchFamily="18" charset="0"/>
              </a:rPr>
              <a:t>Psychiatric History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algn="just"/>
            <a:r>
              <a:rPr lang="en-US" b="1" dirty="0" smtClean="0">
                <a:solidFill>
                  <a:srgbClr val="0000FF"/>
                </a:solidFill>
                <a:latin typeface="Constantia" pitchFamily="18" charset="0"/>
              </a:rPr>
              <a:t>Past psychiatric history</a:t>
            </a:r>
          </a:p>
          <a:p>
            <a:pPr lvl="1" algn="just"/>
            <a:r>
              <a:rPr lang="en-US" dirty="0" smtClean="0">
                <a:solidFill>
                  <a:srgbClr val="0000FF"/>
                </a:solidFill>
                <a:latin typeface="Constantia" pitchFamily="18" charset="0"/>
              </a:rPr>
              <a:t>Previous and current psychiatric medication.</a:t>
            </a:r>
          </a:p>
          <a:p>
            <a:pPr lvl="1" algn="just"/>
            <a:r>
              <a:rPr lang="en-US" dirty="0" smtClean="0">
                <a:solidFill>
                  <a:srgbClr val="0000FF"/>
                </a:solidFill>
                <a:latin typeface="Constantia" pitchFamily="18" charset="0"/>
              </a:rPr>
              <a:t>History of any psychiatric treatment, medication and any suicidal attempts.</a:t>
            </a:r>
          </a:p>
          <a:p>
            <a:pPr lvl="1" algn="just"/>
            <a:endParaRPr lang="en-US" dirty="0" smtClean="0">
              <a:solidFill>
                <a:srgbClr val="0000FF"/>
              </a:solidFill>
              <a:latin typeface="Constantia" pitchFamily="18" charset="0"/>
            </a:endParaRPr>
          </a:p>
          <a:p>
            <a:pPr algn="just"/>
            <a:r>
              <a:rPr lang="en-US" b="1" dirty="0" smtClean="0">
                <a:solidFill>
                  <a:srgbClr val="0000FF"/>
                </a:solidFill>
                <a:latin typeface="Constantia" pitchFamily="18" charset="0"/>
              </a:rPr>
              <a:t>Past medical </a:t>
            </a:r>
            <a:r>
              <a:rPr lang="en-US" b="1" dirty="0" err="1" smtClean="0">
                <a:solidFill>
                  <a:srgbClr val="0000FF"/>
                </a:solidFill>
                <a:latin typeface="Constantia" pitchFamily="18" charset="0"/>
              </a:rPr>
              <a:t>Hx</a:t>
            </a:r>
            <a:endParaRPr lang="en-US" b="1" dirty="0" smtClean="0">
              <a:solidFill>
                <a:srgbClr val="0000FF"/>
              </a:solidFill>
              <a:latin typeface="Constantia" pitchFamily="18" charset="0"/>
            </a:endParaRPr>
          </a:p>
          <a:p>
            <a:pPr lvl="1" algn="just"/>
            <a:r>
              <a:rPr lang="en-US" dirty="0" smtClean="0">
                <a:solidFill>
                  <a:srgbClr val="0000FF"/>
                </a:solidFill>
                <a:latin typeface="Constantia" pitchFamily="18" charset="0"/>
              </a:rPr>
              <a:t>Current &amp;/or previous medical problems.</a:t>
            </a:r>
          </a:p>
          <a:p>
            <a:pPr lvl="1" algn="just"/>
            <a:r>
              <a:rPr lang="en-US" dirty="0" smtClean="0">
                <a:solidFill>
                  <a:srgbClr val="0000FF"/>
                </a:solidFill>
                <a:latin typeface="Constantia" pitchFamily="18" charset="0"/>
              </a:rPr>
              <a:t>Drug use: prescribed over the counter and home remedies.</a:t>
            </a:r>
          </a:p>
          <a:p>
            <a:pPr lvl="1" algn="just"/>
            <a:endParaRPr lang="en-US" dirty="0" smtClean="0">
              <a:solidFill>
                <a:srgbClr val="0000FF"/>
              </a:solidFill>
              <a:latin typeface="Constantia" pitchFamily="18" charset="0"/>
            </a:endParaRPr>
          </a:p>
          <a:p>
            <a:pPr algn="just"/>
            <a:r>
              <a:rPr lang="en-US" b="1" dirty="0" smtClean="0">
                <a:solidFill>
                  <a:srgbClr val="0000FF"/>
                </a:solidFill>
                <a:latin typeface="Constantia" pitchFamily="18" charset="0"/>
              </a:rPr>
              <a:t>Family </a:t>
            </a:r>
            <a:r>
              <a:rPr lang="en-US" b="1" dirty="0" err="1" smtClean="0">
                <a:solidFill>
                  <a:srgbClr val="0000FF"/>
                </a:solidFill>
                <a:latin typeface="Constantia" pitchFamily="18" charset="0"/>
              </a:rPr>
              <a:t>Hx</a:t>
            </a:r>
            <a:endParaRPr lang="en-US" b="1" dirty="0" smtClean="0">
              <a:solidFill>
                <a:srgbClr val="0000FF"/>
              </a:solidFill>
              <a:latin typeface="Constantia" pitchFamily="18" charset="0"/>
            </a:endParaRPr>
          </a:p>
          <a:p>
            <a:pPr lvl="1" algn="just">
              <a:buNone/>
            </a:pPr>
            <a:r>
              <a:rPr lang="en-US" dirty="0" smtClean="0">
                <a:solidFill>
                  <a:srgbClr val="0000FF"/>
                </a:solidFill>
                <a:latin typeface="Constantia" pitchFamily="18" charset="0"/>
              </a:rPr>
              <a:t>- Relatives with psychiatric problems, suicide/attempts, substance use, relations.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457200"/>
          </a:xfrm>
        </p:spPr>
        <p:txBody>
          <a:bodyPr>
            <a:noAutofit/>
          </a:bodyPr>
          <a:lstStyle/>
          <a:p>
            <a:pPr algn="just"/>
            <a:r>
              <a:rPr lang="en-US" sz="3600" dirty="0" smtClean="0">
                <a:solidFill>
                  <a:srgbClr val="FF0000"/>
                </a:solidFill>
                <a:latin typeface="Constantia" pitchFamily="18" charset="0"/>
              </a:rPr>
              <a:t>Psychiatric History Cont’d</a:t>
            </a:r>
            <a:endParaRPr lang="en-US" sz="7200" dirty="0"/>
          </a:p>
        </p:txBody>
      </p:sp>
      <p:sp>
        <p:nvSpPr>
          <p:cNvPr id="3" name="Content Placeholder 2"/>
          <p:cNvSpPr>
            <a:spLocks noGrp="1"/>
          </p:cNvSpPr>
          <p:nvPr>
            <p:ph idx="1"/>
          </p:nvPr>
        </p:nvSpPr>
        <p:spPr>
          <a:xfrm>
            <a:off x="0" y="1066800"/>
            <a:ext cx="9144000" cy="5562600"/>
          </a:xfrm>
        </p:spPr>
        <p:txBody>
          <a:bodyPr>
            <a:normAutofit/>
          </a:bodyPr>
          <a:lstStyle/>
          <a:p>
            <a:pPr algn="just"/>
            <a:r>
              <a:rPr lang="en-US" sz="2800" b="1" dirty="0" smtClean="0">
                <a:solidFill>
                  <a:srgbClr val="0000FF"/>
                </a:solidFill>
                <a:latin typeface="Constantia" pitchFamily="18" charset="0"/>
              </a:rPr>
              <a:t>Social Hx</a:t>
            </a:r>
          </a:p>
          <a:p>
            <a:pPr lvl="1" algn="just"/>
            <a:r>
              <a:rPr lang="en-US" sz="2400" dirty="0" smtClean="0">
                <a:solidFill>
                  <a:srgbClr val="0000FF"/>
                </a:solidFill>
                <a:latin typeface="Constantia" pitchFamily="18" charset="0"/>
              </a:rPr>
              <a:t>Source of income</a:t>
            </a:r>
          </a:p>
          <a:p>
            <a:pPr lvl="1" algn="just"/>
            <a:r>
              <a:rPr lang="en-US" sz="2400" dirty="0" smtClean="0">
                <a:solidFill>
                  <a:srgbClr val="0000FF"/>
                </a:solidFill>
                <a:latin typeface="Constantia" pitchFamily="18" charset="0"/>
              </a:rPr>
              <a:t>Level of education</a:t>
            </a:r>
          </a:p>
          <a:p>
            <a:pPr lvl="1" algn="just"/>
            <a:r>
              <a:rPr lang="en-US" sz="2400" dirty="0" smtClean="0">
                <a:solidFill>
                  <a:srgbClr val="0000FF"/>
                </a:solidFill>
                <a:latin typeface="Constantia" pitchFamily="18" charset="0"/>
              </a:rPr>
              <a:t>Relationships: marriages, no of children if any</a:t>
            </a:r>
          </a:p>
          <a:p>
            <a:pPr lvl="1" algn="just"/>
            <a:r>
              <a:rPr lang="en-US" sz="2400" dirty="0" smtClean="0">
                <a:solidFill>
                  <a:srgbClr val="0000FF"/>
                </a:solidFill>
                <a:latin typeface="Constantia" pitchFamily="18" charset="0"/>
              </a:rPr>
              <a:t>Occupation</a:t>
            </a:r>
          </a:p>
          <a:p>
            <a:pPr lvl="1" algn="just"/>
            <a:r>
              <a:rPr lang="en-US" sz="2400" dirty="0" smtClean="0">
                <a:solidFill>
                  <a:srgbClr val="0000FF"/>
                </a:solidFill>
                <a:latin typeface="Constantia" pitchFamily="18" charset="0"/>
              </a:rPr>
              <a:t>Criminal record</a:t>
            </a:r>
          </a:p>
          <a:p>
            <a:pPr lvl="1" algn="just"/>
            <a:r>
              <a:rPr lang="en-US" sz="2400" dirty="0" smtClean="0">
                <a:solidFill>
                  <a:srgbClr val="0000FF"/>
                </a:solidFill>
                <a:latin typeface="Constantia" pitchFamily="18" charset="0"/>
              </a:rPr>
              <a:t>Military history</a:t>
            </a:r>
          </a:p>
          <a:p>
            <a:pPr lvl="1" algn="just"/>
            <a:r>
              <a:rPr lang="en-US" sz="2400" dirty="0" smtClean="0">
                <a:solidFill>
                  <a:srgbClr val="0000FF"/>
                </a:solidFill>
                <a:latin typeface="Constantia" pitchFamily="18" charset="0"/>
              </a:rPr>
              <a:t>Use and abuse of drugs/substances</a:t>
            </a:r>
          </a:p>
          <a:p>
            <a:pPr lvl="1" algn="just"/>
            <a:r>
              <a:rPr lang="en-US" sz="2400" dirty="0" smtClean="0">
                <a:solidFill>
                  <a:srgbClr val="0000FF"/>
                </a:solidFill>
                <a:latin typeface="Constantia" pitchFamily="18" charset="0"/>
              </a:rPr>
              <a:t>Recreational activities, fantasies and values</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a:bodyPr>
          <a:lstStyle/>
          <a:p>
            <a:pPr algn="just"/>
            <a:r>
              <a:rPr lang="en-US" sz="2800" b="1" dirty="0" smtClean="0">
                <a:solidFill>
                  <a:srgbClr val="0000FF"/>
                </a:solidFill>
                <a:latin typeface="Constantia" pitchFamily="18" charset="0"/>
              </a:rPr>
              <a:t>Developmental/Background Hx</a:t>
            </a:r>
            <a:endParaRPr lang="en-US" sz="2800" dirty="0">
              <a:solidFill>
                <a:srgbClr val="0000FF"/>
              </a:solidFill>
              <a:latin typeface="Constantia" pitchFamily="18" charset="0"/>
            </a:endParaRPr>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marL="571500" indent="-571500" algn="just">
              <a:buAutoNum type="romanLcParenBoth"/>
            </a:pPr>
            <a:r>
              <a:rPr lang="en-US" dirty="0" smtClean="0">
                <a:solidFill>
                  <a:srgbClr val="0000FF"/>
                </a:solidFill>
                <a:latin typeface="Constantia" pitchFamily="18" charset="0"/>
              </a:rPr>
              <a:t>Pregnancy, birth history, birth weight, any illness suffered by the mother during pregnancy.</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Childhood behavior</a:t>
            </a:r>
          </a:p>
          <a:p>
            <a:pPr marL="1371600" lvl="2" indent="-571500" algn="just"/>
            <a:r>
              <a:rPr lang="en-US" dirty="0" smtClean="0">
                <a:solidFill>
                  <a:srgbClr val="0000FF"/>
                </a:solidFill>
                <a:latin typeface="Constantia" pitchFamily="18" charset="0"/>
              </a:rPr>
              <a:t>Developmental milestones</a:t>
            </a:r>
          </a:p>
          <a:p>
            <a:pPr marL="1371600" lvl="2" indent="-571500" algn="just"/>
            <a:r>
              <a:rPr lang="en-US" dirty="0" smtClean="0">
                <a:solidFill>
                  <a:srgbClr val="0000FF"/>
                </a:solidFill>
                <a:latin typeface="Constantia" pitchFamily="18" charset="0"/>
              </a:rPr>
              <a:t>Sleep difficulties, bedwetting, temper tantrums</a:t>
            </a:r>
          </a:p>
          <a:p>
            <a:pPr marL="1371600" lvl="2" indent="-571500" algn="just"/>
            <a:r>
              <a:rPr lang="en-US" dirty="0" smtClean="0">
                <a:solidFill>
                  <a:srgbClr val="0000FF"/>
                </a:solidFill>
                <a:latin typeface="Constantia" pitchFamily="18" charset="0"/>
              </a:rPr>
              <a:t>Description of childhood life: </a:t>
            </a:r>
            <a:r>
              <a:rPr lang="en-US" i="1" dirty="0" smtClean="0">
                <a:solidFill>
                  <a:srgbClr val="0000FF"/>
                </a:solidFill>
                <a:latin typeface="Constantia" pitchFamily="18" charset="0"/>
              </a:rPr>
              <a:t>happy, sad, traumatic experience, parents and parental figure.</a:t>
            </a:r>
          </a:p>
          <a:p>
            <a:pPr marL="1371600" lvl="2" indent="-571500" algn="just"/>
            <a:endParaRPr lang="en-US" i="1"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Schooling: </a:t>
            </a:r>
            <a:r>
              <a:rPr lang="en-US" i="1" dirty="0" smtClean="0">
                <a:solidFill>
                  <a:srgbClr val="0000FF"/>
                </a:solidFill>
                <a:latin typeface="Constantia" pitchFamily="18" charset="0"/>
              </a:rPr>
              <a:t>positions in class, truanting, fighting, problems with teachers, when left school and why?</a:t>
            </a:r>
          </a:p>
          <a:p>
            <a:pPr marL="571500" indent="-571500" algn="just">
              <a:buAutoNum type="romanLcParenBoth"/>
            </a:pPr>
            <a:endParaRPr lang="en-US" i="1"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Work record in a chronological order and duration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Use/Abuse of alcohol or any drug.</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15962"/>
          </a:xfrm>
        </p:spPr>
        <p:txBody>
          <a:bodyPr>
            <a:normAutofit/>
          </a:bodyPr>
          <a:lstStyle/>
          <a:p>
            <a:pPr algn="just"/>
            <a:r>
              <a:rPr lang="en-US" sz="2800" b="1" dirty="0" smtClean="0">
                <a:solidFill>
                  <a:srgbClr val="0000FF"/>
                </a:solidFill>
                <a:latin typeface="Constantia" pitchFamily="18" charset="0"/>
              </a:rPr>
              <a:t>Developmental/Background Hx cont’d</a:t>
            </a:r>
            <a:endParaRPr lang="en-US" sz="2800" dirty="0">
              <a:solidFill>
                <a:srgbClr val="0000FF"/>
              </a:solidFill>
              <a:latin typeface="Constantia" pitchFamily="18" charset="0"/>
            </a:endParaRPr>
          </a:p>
        </p:txBody>
      </p:sp>
      <p:sp>
        <p:nvSpPr>
          <p:cNvPr id="3" name="Content Placeholder 2"/>
          <p:cNvSpPr>
            <a:spLocks noGrp="1"/>
          </p:cNvSpPr>
          <p:nvPr>
            <p:ph idx="1"/>
          </p:nvPr>
        </p:nvSpPr>
        <p:spPr>
          <a:xfrm>
            <a:off x="0" y="1295400"/>
            <a:ext cx="9144000" cy="5562600"/>
          </a:xfrm>
        </p:spPr>
        <p:txBody>
          <a:bodyPr>
            <a:normAutofit fontScale="92500" lnSpcReduction="10000"/>
          </a:bodyPr>
          <a:lstStyle/>
          <a:p>
            <a:pPr marL="571500" indent="-571500">
              <a:buAutoNum type="romanLcParenBoth"/>
            </a:pPr>
            <a:r>
              <a:rPr lang="en-US" dirty="0" smtClean="0">
                <a:solidFill>
                  <a:srgbClr val="0000FF"/>
                </a:solidFill>
                <a:latin typeface="Constantia" pitchFamily="18" charset="0"/>
              </a:rPr>
              <a:t>Recreational activities </a:t>
            </a:r>
            <a:r>
              <a:rPr lang="en-US" i="1" dirty="0" smtClean="0">
                <a:solidFill>
                  <a:srgbClr val="0000FF"/>
                </a:solidFill>
                <a:latin typeface="Constantia" pitchFamily="18" charset="0"/>
              </a:rPr>
              <a:t>(common in bipolar disorders)</a:t>
            </a:r>
          </a:p>
          <a:p>
            <a:pPr marL="571500" indent="-571500">
              <a:buAutoNum type="romanLcParenBoth"/>
            </a:pPr>
            <a:endParaRPr lang="en-US" i="1" dirty="0" smtClean="0">
              <a:solidFill>
                <a:srgbClr val="0000FF"/>
              </a:solidFill>
              <a:latin typeface="Constantia" pitchFamily="18" charset="0"/>
            </a:endParaRPr>
          </a:p>
          <a:p>
            <a:pPr marL="571500" indent="-571500">
              <a:buAutoNum type="romanLcParenBoth"/>
            </a:pPr>
            <a:r>
              <a:rPr lang="en-US" dirty="0" smtClean="0">
                <a:solidFill>
                  <a:srgbClr val="0000FF"/>
                </a:solidFill>
                <a:latin typeface="Constantia" pitchFamily="18" charset="0"/>
              </a:rPr>
              <a:t>Present life situation</a:t>
            </a:r>
          </a:p>
          <a:p>
            <a:pPr marL="571500" indent="-571500">
              <a:buAutoNum type="romanLcParenBoth"/>
            </a:pPr>
            <a:endParaRPr lang="en-US" dirty="0" smtClean="0">
              <a:solidFill>
                <a:srgbClr val="0000FF"/>
              </a:solidFill>
              <a:latin typeface="Constantia" pitchFamily="18" charset="0"/>
            </a:endParaRPr>
          </a:p>
          <a:p>
            <a:pPr marL="571500" indent="-571500">
              <a:buAutoNum type="romanLcParenBoth"/>
            </a:pPr>
            <a:r>
              <a:rPr lang="en-US" dirty="0" smtClean="0">
                <a:solidFill>
                  <a:srgbClr val="0000FF"/>
                </a:solidFill>
                <a:latin typeface="Constantia" pitchFamily="18" charset="0"/>
              </a:rPr>
              <a:t>Personality e.g.</a:t>
            </a:r>
          </a:p>
          <a:p>
            <a:pPr marL="971550" lvl="1" indent="-571500"/>
            <a:r>
              <a:rPr lang="en-US" i="1" dirty="0" smtClean="0">
                <a:solidFill>
                  <a:srgbClr val="0000FF"/>
                </a:solidFill>
                <a:latin typeface="Constantia" pitchFamily="18" charset="0"/>
              </a:rPr>
              <a:t>Friendly			- Submissive</a:t>
            </a:r>
          </a:p>
          <a:p>
            <a:pPr marL="971550" lvl="1" indent="-571500"/>
            <a:r>
              <a:rPr lang="en-US" i="1" dirty="0" smtClean="0">
                <a:solidFill>
                  <a:srgbClr val="0000FF"/>
                </a:solidFill>
                <a:latin typeface="Constantia" pitchFamily="18" charset="0"/>
              </a:rPr>
              <a:t>Warm			- Aggressive</a:t>
            </a:r>
          </a:p>
          <a:p>
            <a:pPr marL="971550" lvl="1" indent="-571500"/>
            <a:r>
              <a:rPr lang="en-US" i="1" dirty="0" smtClean="0">
                <a:solidFill>
                  <a:srgbClr val="0000FF"/>
                </a:solidFill>
                <a:latin typeface="Constantia" pitchFamily="18" charset="0"/>
              </a:rPr>
              <a:t>Jealous			- Authoritative</a:t>
            </a:r>
          </a:p>
          <a:p>
            <a:pPr marL="971550" lvl="1" indent="-571500"/>
            <a:r>
              <a:rPr lang="en-US" i="1" dirty="0" smtClean="0">
                <a:solidFill>
                  <a:srgbClr val="0000FF"/>
                </a:solidFill>
                <a:latin typeface="Constantia" pitchFamily="18" charset="0"/>
              </a:rPr>
              <a:t>Competitive			- Suspicious</a:t>
            </a:r>
          </a:p>
          <a:p>
            <a:pPr marL="971550" lvl="1" indent="-571500"/>
            <a:r>
              <a:rPr lang="en-US" i="1" dirty="0" smtClean="0">
                <a:solidFill>
                  <a:srgbClr val="0000FF"/>
                </a:solidFill>
                <a:latin typeface="Constantia" pitchFamily="18" charset="0"/>
              </a:rPr>
              <a:t>Reserved cold dominance	- Resentful</a:t>
            </a:r>
          </a:p>
          <a:p>
            <a:pPr marL="971550" lvl="1" indent="-571500"/>
            <a:r>
              <a:rPr lang="en-US" i="1" dirty="0" smtClean="0">
                <a:solidFill>
                  <a:srgbClr val="0000FF"/>
                </a:solidFill>
                <a:latin typeface="Constantia" pitchFamily="18" charset="0"/>
              </a:rPr>
              <a:t>Withdrawn			- Antisocial</a:t>
            </a:r>
            <a:endParaRPr lang="en-US"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4000" b="1" dirty="0" smtClean="0">
                <a:solidFill>
                  <a:srgbClr val="0000FF"/>
                </a:solidFill>
                <a:latin typeface="Constantia" pitchFamily="18" charset="0"/>
              </a:rPr>
              <a:t>MENTAL STATUS EXAMINATION</a:t>
            </a:r>
          </a:p>
          <a:p>
            <a:pPr algn="ctr">
              <a:buNone/>
            </a:pPr>
            <a:r>
              <a:rPr lang="en-US" sz="4000" b="1" dirty="0" smtClean="0">
                <a:solidFill>
                  <a:srgbClr val="0000FF"/>
                </a:solidFill>
                <a:latin typeface="Constantia" pitchFamily="18" charset="0"/>
              </a:rPr>
              <a:t>(MSE)</a:t>
            </a:r>
            <a:endParaRPr lang="en-US" sz="4000"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944562"/>
          </a:xfrm>
        </p:spPr>
        <p:txBody>
          <a:bodyPr/>
          <a:lstStyle/>
          <a:p>
            <a:pPr algn="just"/>
            <a:r>
              <a:rPr lang="en-US" dirty="0" smtClean="0">
                <a:solidFill>
                  <a:srgbClr val="FF0000"/>
                </a:solidFill>
                <a:latin typeface="Constantia" pitchFamily="18" charset="0"/>
              </a:rPr>
              <a:t>Course Content cont’d</a:t>
            </a:r>
            <a:endParaRPr lang="en-US" dirty="0"/>
          </a:p>
        </p:txBody>
      </p:sp>
      <p:sp>
        <p:nvSpPr>
          <p:cNvPr id="3" name="Content Placeholder 2"/>
          <p:cNvSpPr>
            <a:spLocks noGrp="1"/>
          </p:cNvSpPr>
          <p:nvPr>
            <p:ph idx="1"/>
          </p:nvPr>
        </p:nvSpPr>
        <p:spPr>
          <a:xfrm>
            <a:off x="0" y="1219200"/>
            <a:ext cx="9144000" cy="5638800"/>
          </a:xfrm>
        </p:spPr>
        <p:txBody>
          <a:bodyPr>
            <a:normAutofit/>
          </a:bodyPr>
          <a:lstStyle/>
          <a:p>
            <a:pPr marL="514350" indent="-514350" algn="just">
              <a:buFont typeface="+mj-lt"/>
              <a:buAutoNum type="arabicPeriod" startAt="11"/>
            </a:pPr>
            <a:r>
              <a:rPr lang="en-US" dirty="0" smtClean="0">
                <a:solidFill>
                  <a:srgbClr val="0000FF"/>
                </a:solidFill>
                <a:latin typeface="Constantia" pitchFamily="18" charset="0"/>
              </a:rPr>
              <a:t>Community psychiatry and the community health nurse.</a:t>
            </a:r>
          </a:p>
          <a:p>
            <a:pPr marL="514350" indent="-514350" algn="just">
              <a:buFont typeface="+mj-lt"/>
              <a:buAutoNum type="arabicPeriod" startAt="11"/>
            </a:pPr>
            <a:endParaRPr lang="en-US" dirty="0" smtClean="0">
              <a:solidFill>
                <a:srgbClr val="0000FF"/>
              </a:solidFill>
              <a:latin typeface="Constantia" pitchFamily="18" charset="0"/>
            </a:endParaRPr>
          </a:p>
          <a:p>
            <a:pPr marL="514350" indent="-514350" algn="just">
              <a:buFont typeface="+mj-lt"/>
              <a:buAutoNum type="arabicPeriod" startAt="11"/>
            </a:pPr>
            <a:r>
              <a:rPr lang="en-US" dirty="0" smtClean="0">
                <a:solidFill>
                  <a:srgbClr val="0000FF"/>
                </a:solidFill>
                <a:latin typeface="Constantia" pitchFamily="18" charset="0"/>
              </a:rPr>
              <a:t>Child psychiatry and childhood mental illnesses.</a:t>
            </a:r>
          </a:p>
          <a:p>
            <a:pPr marL="514350" indent="-514350" algn="just">
              <a:buFont typeface="+mj-lt"/>
              <a:buAutoNum type="arabicPeriod" startAt="11"/>
            </a:pPr>
            <a:endParaRPr lang="en-US" dirty="0" smtClean="0">
              <a:solidFill>
                <a:srgbClr val="0000FF"/>
              </a:solidFill>
              <a:latin typeface="Constantia" pitchFamily="18" charset="0"/>
            </a:endParaRPr>
          </a:p>
          <a:p>
            <a:pPr marL="514350" indent="-514350" algn="just">
              <a:buFont typeface="+mj-lt"/>
              <a:buAutoNum type="arabicPeriod" startAt="11"/>
            </a:pPr>
            <a:r>
              <a:rPr lang="en-US" dirty="0" smtClean="0">
                <a:solidFill>
                  <a:srgbClr val="0000FF"/>
                </a:solidFill>
                <a:latin typeface="Constantia" pitchFamily="18" charset="0"/>
              </a:rPr>
              <a:t>Therapeutic modalities in psychiatry and psychiatric nursing interventions.</a:t>
            </a:r>
          </a:p>
          <a:p>
            <a:pPr marL="514350" indent="-514350" algn="just">
              <a:buFont typeface="+mj-lt"/>
              <a:buAutoNum type="arabicPeriod" startAt="11"/>
            </a:pPr>
            <a:endParaRPr lang="en-US" dirty="0" smtClean="0">
              <a:solidFill>
                <a:srgbClr val="0000FF"/>
              </a:solidFill>
              <a:latin typeface="Constantia" pitchFamily="18" charset="0"/>
            </a:endParaRPr>
          </a:p>
          <a:p>
            <a:pPr marL="514350" indent="-514350" algn="just">
              <a:buFont typeface="+mj-lt"/>
              <a:buAutoNum type="arabicPeriod" startAt="11"/>
            </a:pPr>
            <a:r>
              <a:rPr lang="en-US" dirty="0" smtClean="0">
                <a:solidFill>
                  <a:srgbClr val="0000FF"/>
                </a:solidFill>
                <a:latin typeface="Constantia" pitchFamily="18" charset="0"/>
              </a:rPr>
              <a:t>Legal aspects of mental health in Kenya.</a:t>
            </a:r>
          </a:p>
          <a:p>
            <a:pPr marL="514350" indent="-514350" algn="just">
              <a:buFont typeface="+mj-lt"/>
              <a:buAutoNum type="arabicPeriod" startAt="11"/>
            </a:pPr>
            <a:endParaRPr lang="en-US" dirty="0" smtClean="0">
              <a:solidFill>
                <a:srgbClr val="0000FF"/>
              </a:solidFill>
              <a:latin typeface="Constantia" pitchFamily="18" charset="0"/>
            </a:endParaRPr>
          </a:p>
          <a:p>
            <a:pPr>
              <a:buNone/>
            </a:pPr>
            <a:endParaRPr lang="en-US" dirty="0"/>
          </a:p>
        </p:txBody>
      </p:sp>
    </p:spTree>
  </p:cSld>
  <p:clrMapOvr>
    <a:masterClrMapping/>
  </p:clrMapOvr>
  <p:transition>
    <p:wedg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Autofit/>
          </a:bodyPr>
          <a:lstStyle/>
          <a:p>
            <a:r>
              <a:rPr lang="en-US" sz="2800" b="1" dirty="0" smtClean="0">
                <a:solidFill>
                  <a:srgbClr val="FF0000"/>
                </a:solidFill>
                <a:latin typeface="Constantia" pitchFamily="18" charset="0"/>
                <a:cs typeface="Times New Roman" pitchFamily="18" charset="0"/>
              </a:rPr>
              <a:t>II. MENTAL STATUS EXAMINATION/ ASSESSMENT (</a:t>
            </a:r>
            <a:r>
              <a:rPr lang="en-US" sz="2800" b="1" dirty="0" err="1" smtClean="0">
                <a:solidFill>
                  <a:srgbClr val="FF0000"/>
                </a:solidFill>
                <a:latin typeface="Constantia" pitchFamily="18" charset="0"/>
                <a:cs typeface="Times New Roman" pitchFamily="18" charset="0"/>
              </a:rPr>
              <a:t>MSE</a:t>
            </a:r>
            <a:r>
              <a:rPr lang="en-US" sz="2800" b="1" dirty="0" smtClean="0">
                <a:solidFill>
                  <a:srgbClr val="FF0000"/>
                </a:solidFill>
                <a:latin typeface="Constantia" pitchFamily="18" charset="0"/>
                <a:cs typeface="Times New Roman" pitchFamily="18" charset="0"/>
              </a:rPr>
              <a:t>/</a:t>
            </a:r>
            <a:r>
              <a:rPr lang="en-US" sz="2800" b="1" dirty="0" err="1" smtClean="0">
                <a:solidFill>
                  <a:srgbClr val="FF0000"/>
                </a:solidFill>
                <a:latin typeface="Constantia" pitchFamily="18" charset="0"/>
                <a:cs typeface="Times New Roman" pitchFamily="18" charset="0"/>
              </a:rPr>
              <a:t>MSA</a:t>
            </a:r>
            <a:r>
              <a:rPr lang="en-US" sz="2800" b="1" dirty="0" smtClean="0">
                <a:solidFill>
                  <a:srgbClr val="FF0000"/>
                </a:solidFill>
                <a:latin typeface="Constantia" pitchFamily="18" charset="0"/>
                <a:cs typeface="Times New Roman" pitchFamily="18" charset="0"/>
              </a:rPr>
              <a:t>)</a:t>
            </a:r>
            <a:endParaRPr lang="en-US" sz="28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1219200"/>
            <a:ext cx="8915400" cy="5638800"/>
          </a:xfrm>
        </p:spPr>
        <p:txBody>
          <a:bodyPr>
            <a:noAutofit/>
          </a:bodyPr>
          <a:lstStyle/>
          <a:p>
            <a:pPr algn="just">
              <a:buNone/>
            </a:pPr>
            <a:r>
              <a:rPr lang="en-US" sz="2800" dirty="0" smtClean="0">
                <a:solidFill>
                  <a:srgbClr val="0000FF"/>
                </a:solidFill>
                <a:latin typeface="Constantia" pitchFamily="18" charset="0"/>
                <a:cs typeface="Times New Roman" pitchFamily="18" charset="0"/>
              </a:rPr>
              <a:t>	This refers to the assessment of the mental health status of the patient at the present time without inclusion of any historical information.</a:t>
            </a:r>
          </a:p>
          <a:p>
            <a:pPr marL="514350" indent="-514350" algn="just">
              <a:buAutoNum type="alphaUcPeriod"/>
            </a:pPr>
            <a:r>
              <a:rPr lang="en-US" sz="2800" b="1" dirty="0" smtClean="0">
                <a:solidFill>
                  <a:srgbClr val="0000FF"/>
                </a:solidFill>
                <a:latin typeface="Constantia" pitchFamily="18" charset="0"/>
                <a:cs typeface="Times New Roman" pitchFamily="18" charset="0"/>
              </a:rPr>
              <a:t>General appearance and behavior</a:t>
            </a:r>
          </a:p>
          <a:p>
            <a:pPr lvl="1" algn="just"/>
            <a:r>
              <a:rPr lang="en-US" sz="2400" dirty="0" smtClean="0">
                <a:solidFill>
                  <a:srgbClr val="0000FF"/>
                </a:solidFill>
                <a:latin typeface="Constantia" pitchFamily="18" charset="0"/>
                <a:cs typeface="Times New Roman" pitchFamily="18" charset="0"/>
              </a:rPr>
              <a:t>Walking style</a:t>
            </a:r>
          </a:p>
          <a:p>
            <a:pPr lvl="1" algn="just"/>
            <a:r>
              <a:rPr lang="en-US" sz="2400" dirty="0" smtClean="0">
                <a:solidFill>
                  <a:srgbClr val="0000FF"/>
                </a:solidFill>
                <a:latin typeface="Constantia" pitchFamily="18" charset="0"/>
                <a:cs typeface="Times New Roman" pitchFamily="18" charset="0"/>
              </a:rPr>
              <a:t>Dressing, grooming, hygiene and clothes.</a:t>
            </a:r>
          </a:p>
          <a:p>
            <a:pPr lvl="1" algn="just"/>
            <a:r>
              <a:rPr lang="en-US" sz="2400" dirty="0" smtClean="0">
                <a:solidFill>
                  <a:srgbClr val="0000FF"/>
                </a:solidFill>
                <a:latin typeface="Constantia" pitchFamily="18" charset="0"/>
                <a:cs typeface="Times New Roman" pitchFamily="18" charset="0"/>
              </a:rPr>
              <a:t>Unusual physical characteristics or movement.</a:t>
            </a:r>
          </a:p>
          <a:p>
            <a:pPr lvl="1" algn="just"/>
            <a:r>
              <a:rPr lang="en-US" sz="2400" dirty="0" smtClean="0">
                <a:solidFill>
                  <a:srgbClr val="0000FF"/>
                </a:solidFill>
                <a:latin typeface="Constantia" pitchFamily="18" charset="0"/>
                <a:cs typeface="Times New Roman" pitchFamily="18" charset="0"/>
              </a:rPr>
              <a:t>Ability to interact with interviewer: friendly, hostile, cool, seductive, playful etc</a:t>
            </a:r>
          </a:p>
          <a:p>
            <a:pPr lvl="1" algn="just"/>
            <a:r>
              <a:rPr lang="en-US" sz="2400" dirty="0" smtClean="0">
                <a:solidFill>
                  <a:srgbClr val="0000FF"/>
                </a:solidFill>
                <a:latin typeface="Constantia" pitchFamily="18" charset="0"/>
                <a:cs typeface="Times New Roman" pitchFamily="18" charset="0"/>
              </a:rPr>
              <a:t>Psychomotor activity: agitated, restless, any mannerisms, echopraxic etc</a:t>
            </a:r>
          </a:p>
          <a:p>
            <a:pPr lvl="1" algn="just"/>
            <a:r>
              <a:rPr lang="en-US" sz="2400" dirty="0" smtClean="0">
                <a:solidFill>
                  <a:srgbClr val="0000FF"/>
                </a:solidFill>
                <a:latin typeface="Constantia" pitchFamily="18" charset="0"/>
                <a:cs typeface="Times New Roman" pitchFamily="18" charset="0"/>
              </a:rPr>
              <a:t>Degree of eye contact</a:t>
            </a:r>
          </a:p>
          <a:p>
            <a:pPr lvl="1" algn="just"/>
            <a:r>
              <a:rPr lang="en-US" sz="2400" dirty="0" smtClean="0">
                <a:solidFill>
                  <a:srgbClr val="0000FF"/>
                </a:solidFill>
                <a:latin typeface="Constantia" pitchFamily="18" charset="0"/>
                <a:cs typeface="Times New Roman" pitchFamily="18" charset="0"/>
              </a:rPr>
              <a:t>Facial expression</a:t>
            </a:r>
            <a:endParaRPr lang="en-US" sz="2400"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457200"/>
          </a:xfrm>
        </p:spPr>
        <p:txBody>
          <a:bodyPr>
            <a:noAutofit/>
          </a:bodyPr>
          <a:lstStyle/>
          <a:p>
            <a:pPr algn="just"/>
            <a:r>
              <a:rPr lang="en-US" sz="3600" dirty="0" smtClean="0">
                <a:solidFill>
                  <a:srgbClr val="FF0000"/>
                </a:solidFill>
                <a:latin typeface="Constantia" pitchFamily="18" charset="0"/>
                <a:cs typeface="Times New Roman" pitchFamily="18" charset="0"/>
              </a:rPr>
              <a:t>MSE/</a:t>
            </a:r>
            <a:r>
              <a:rPr lang="en-US" sz="3600" dirty="0" err="1" smtClean="0">
                <a:solidFill>
                  <a:srgbClr val="FF0000"/>
                </a:solidFill>
                <a:latin typeface="Constantia" pitchFamily="18" charset="0"/>
                <a:cs typeface="Times New Roman" pitchFamily="18" charset="0"/>
              </a:rPr>
              <a:t>MSA</a:t>
            </a:r>
            <a:r>
              <a:rPr lang="en-US" sz="3600" dirty="0" smtClean="0">
                <a:solidFill>
                  <a:srgbClr val="FF0000"/>
                </a:solidFill>
                <a:latin typeface="Constantia" pitchFamily="18" charset="0"/>
                <a:cs typeface="Times New Roman" pitchFamily="18" charset="0"/>
              </a:rPr>
              <a:t> </a:t>
            </a:r>
            <a:r>
              <a:rPr lang="en-US" sz="3600" dirty="0" smtClean="0">
                <a:solidFill>
                  <a:srgbClr val="FF0000"/>
                </a:solidFill>
                <a:latin typeface="Constantia" pitchFamily="18" charset="0"/>
              </a:rPr>
              <a:t>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14400"/>
            <a:ext cx="8991600" cy="5715000"/>
          </a:xfrm>
        </p:spPr>
        <p:txBody>
          <a:bodyPr>
            <a:normAutofit lnSpcReduction="10000"/>
          </a:bodyPr>
          <a:lstStyle/>
          <a:p>
            <a:pPr algn="just">
              <a:buNone/>
            </a:pPr>
            <a:r>
              <a:rPr lang="en-US" b="1" dirty="0" smtClean="0">
                <a:solidFill>
                  <a:srgbClr val="0000FF"/>
                </a:solidFill>
                <a:latin typeface="Constantia" pitchFamily="18" charset="0"/>
                <a:cs typeface="Times New Roman" pitchFamily="18" charset="0"/>
              </a:rPr>
              <a:t>B. Affect</a:t>
            </a:r>
            <a:r>
              <a:rPr lang="en-US" dirty="0" smtClean="0">
                <a:solidFill>
                  <a:srgbClr val="0000FF"/>
                </a:solidFill>
                <a:latin typeface="Constantia" pitchFamily="18" charset="0"/>
                <a:cs typeface="Times New Roman" pitchFamily="18" charset="0"/>
              </a:rPr>
              <a:t>-external range of expression(quality, range&amp; appropriateness).</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Flat</a:t>
            </a:r>
            <a:r>
              <a:rPr lang="en-US" i="1" dirty="0" smtClean="0">
                <a:solidFill>
                  <a:srgbClr val="0000FF"/>
                </a:solidFill>
                <a:latin typeface="Constantia" pitchFamily="18" charset="0"/>
                <a:cs typeface="Times New Roman" pitchFamily="18" charset="0"/>
              </a:rPr>
              <a:t>: absence of all or nearly all emotional expression.</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Blunted/Restricted</a:t>
            </a:r>
            <a:r>
              <a:rPr lang="en-US" i="1" dirty="0" smtClean="0">
                <a:solidFill>
                  <a:srgbClr val="0000FF"/>
                </a:solidFill>
                <a:latin typeface="Constantia" pitchFamily="18" charset="0"/>
                <a:cs typeface="Times New Roman" pitchFamily="18" charset="0"/>
              </a:rPr>
              <a:t>:++↓ range of affect.</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Labile</a:t>
            </a:r>
            <a:r>
              <a:rPr lang="en-US" i="1" dirty="0" smtClean="0">
                <a:solidFill>
                  <a:srgbClr val="0000FF"/>
                </a:solidFill>
                <a:latin typeface="Constantia" pitchFamily="18" charset="0"/>
                <a:cs typeface="Times New Roman" pitchFamily="18" charset="0"/>
              </a:rPr>
              <a:t>: unstable-changing affect</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Full/Wide range</a:t>
            </a:r>
            <a:r>
              <a:rPr lang="en-US" i="1" dirty="0" smtClean="0">
                <a:solidFill>
                  <a:srgbClr val="0000FF"/>
                </a:solidFill>
                <a:latin typeface="Constantia" pitchFamily="18" charset="0"/>
                <a:cs typeface="Times New Roman" pitchFamily="18" charset="0"/>
              </a:rPr>
              <a:t>: generally appropriate.</a:t>
            </a:r>
          </a:p>
          <a:p>
            <a:pPr lvl="1" algn="just">
              <a:buNone/>
            </a:pPr>
            <a:endParaRPr lang="en-US" i="1" dirty="0" smtClean="0">
              <a:solidFill>
                <a:srgbClr val="0000FF"/>
              </a:solidFill>
              <a:latin typeface="Constantia" pitchFamily="18" charset="0"/>
              <a:cs typeface="Times New Roman" pitchFamily="18" charset="0"/>
            </a:endParaRPr>
          </a:p>
          <a:p>
            <a:pPr algn="just">
              <a:buNone/>
            </a:pPr>
            <a:r>
              <a:rPr lang="en-US" b="1" dirty="0" smtClean="0">
                <a:solidFill>
                  <a:srgbClr val="0000FF"/>
                </a:solidFill>
                <a:latin typeface="Constantia" pitchFamily="18" charset="0"/>
                <a:cs typeface="Times New Roman" pitchFamily="18" charset="0"/>
              </a:rPr>
              <a:t>C. Mood</a:t>
            </a:r>
            <a:r>
              <a:rPr lang="en-US" dirty="0" smtClean="0">
                <a:solidFill>
                  <a:srgbClr val="0000FF"/>
                </a:solidFill>
                <a:latin typeface="Constantia" pitchFamily="18" charset="0"/>
                <a:cs typeface="Times New Roman" pitchFamily="18" charset="0"/>
              </a:rPr>
              <a:t>-internal emotional tone of the patient;</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Dysphoric</a:t>
            </a:r>
            <a:r>
              <a:rPr lang="en-US" i="1" dirty="0" smtClean="0">
                <a:solidFill>
                  <a:srgbClr val="0000FF"/>
                </a:solidFill>
                <a:latin typeface="Constantia" pitchFamily="18" charset="0"/>
                <a:cs typeface="Times New Roman" pitchFamily="18" charset="0"/>
              </a:rPr>
              <a:t>: unpleasant</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Euthymic</a:t>
            </a:r>
            <a:r>
              <a:rPr lang="en-US" i="1" dirty="0" smtClean="0">
                <a:solidFill>
                  <a:srgbClr val="0000FF"/>
                </a:solidFill>
                <a:latin typeface="Constantia" pitchFamily="18" charset="0"/>
                <a:cs typeface="Times New Roman" pitchFamily="18" charset="0"/>
              </a:rPr>
              <a:t>: normal</a:t>
            </a:r>
          </a:p>
          <a:p>
            <a:pPr lvl="1" algn="just">
              <a:buFont typeface="Arial" pitchFamily="34" charset="0"/>
              <a:buChar char="•"/>
            </a:pPr>
            <a:r>
              <a:rPr lang="en-US" b="1" i="1" dirty="0" smtClean="0">
                <a:solidFill>
                  <a:srgbClr val="0000FF"/>
                </a:solidFill>
                <a:latin typeface="Constantia" pitchFamily="18" charset="0"/>
                <a:cs typeface="Times New Roman" pitchFamily="18" charset="0"/>
              </a:rPr>
              <a:t>Euphoric</a:t>
            </a:r>
            <a:r>
              <a:rPr lang="en-US" i="1" dirty="0" smtClean="0">
                <a:solidFill>
                  <a:srgbClr val="0000FF"/>
                </a:solidFill>
                <a:latin typeface="Constantia" pitchFamily="18" charset="0"/>
                <a:cs typeface="Times New Roman" pitchFamily="18" charset="0"/>
              </a:rPr>
              <a:t>: high</a:t>
            </a:r>
            <a:endParaRPr lang="en-US" i="1"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pPr algn="just"/>
            <a:r>
              <a:rPr lang="en-US" sz="3600" dirty="0" smtClean="0">
                <a:solidFill>
                  <a:srgbClr val="FF0000"/>
                </a:solidFill>
                <a:latin typeface="Constantia" pitchFamily="18" charset="0"/>
              </a:rPr>
              <a:t>MOOD Cont’d</a:t>
            </a:r>
            <a:endParaRPr lang="en-US" sz="9600" dirty="0">
              <a:solidFill>
                <a:srgbClr val="FF0000"/>
              </a:solidFill>
              <a:latin typeface="Constantia" pitchFamily="18" charset="0"/>
            </a:endParaRPr>
          </a:p>
        </p:txBody>
      </p:sp>
      <p:sp>
        <p:nvSpPr>
          <p:cNvPr id="3" name="Content Placeholder 2"/>
          <p:cNvSpPr>
            <a:spLocks noGrp="1"/>
          </p:cNvSpPr>
          <p:nvPr>
            <p:ph idx="1"/>
          </p:nvPr>
        </p:nvSpPr>
        <p:spPr>
          <a:xfrm>
            <a:off x="0" y="762000"/>
            <a:ext cx="8991600" cy="5791200"/>
          </a:xfrm>
        </p:spPr>
        <p:txBody>
          <a:bodyPr/>
          <a:lstStyle/>
          <a:p>
            <a:pPr>
              <a:lnSpc>
                <a:spcPct val="150000"/>
              </a:lnSpc>
            </a:pPr>
            <a:r>
              <a:rPr lang="en-US" b="1" i="1" dirty="0" smtClean="0">
                <a:solidFill>
                  <a:srgbClr val="0000FF"/>
                </a:solidFill>
                <a:latin typeface="Constantia" pitchFamily="18" charset="0"/>
                <a:cs typeface="Times New Roman" pitchFamily="18" charset="0"/>
              </a:rPr>
              <a:t>Elevated</a:t>
            </a:r>
            <a:r>
              <a:rPr lang="en-US" i="1" dirty="0" smtClean="0">
                <a:solidFill>
                  <a:srgbClr val="0000FF"/>
                </a:solidFill>
                <a:latin typeface="Constantia" pitchFamily="18" charset="0"/>
                <a:cs typeface="Times New Roman" pitchFamily="18" charset="0"/>
              </a:rPr>
              <a:t>: more cheerful</a:t>
            </a:r>
          </a:p>
          <a:p>
            <a:pPr>
              <a:lnSpc>
                <a:spcPct val="150000"/>
              </a:lnSpc>
            </a:pPr>
            <a:r>
              <a:rPr lang="en-US" b="1" i="1" dirty="0" smtClean="0">
                <a:solidFill>
                  <a:srgbClr val="0000FF"/>
                </a:solidFill>
                <a:latin typeface="Constantia" pitchFamily="18" charset="0"/>
                <a:cs typeface="Times New Roman" pitchFamily="18" charset="0"/>
              </a:rPr>
              <a:t>Mood swings</a:t>
            </a:r>
            <a:r>
              <a:rPr lang="en-US" i="1" dirty="0" smtClean="0">
                <a:solidFill>
                  <a:srgbClr val="0000FF"/>
                </a:solidFill>
                <a:latin typeface="Constantia" pitchFamily="18" charset="0"/>
                <a:cs typeface="Times New Roman" pitchFamily="18" charset="0"/>
              </a:rPr>
              <a:t>: ever changing</a:t>
            </a:r>
          </a:p>
          <a:p>
            <a:pPr>
              <a:lnSpc>
                <a:spcPct val="150000"/>
              </a:lnSpc>
            </a:pPr>
            <a:r>
              <a:rPr lang="en-US" b="1" i="1" dirty="0" smtClean="0">
                <a:solidFill>
                  <a:srgbClr val="0000FF"/>
                </a:solidFill>
                <a:latin typeface="Constantia" pitchFamily="18" charset="0"/>
                <a:cs typeface="Times New Roman" pitchFamily="18" charset="0"/>
              </a:rPr>
              <a:t>Anhedonic</a:t>
            </a:r>
            <a:r>
              <a:rPr lang="en-US" i="1" dirty="0" smtClean="0">
                <a:solidFill>
                  <a:srgbClr val="0000FF"/>
                </a:solidFill>
                <a:latin typeface="Constantia" pitchFamily="18" charset="0"/>
                <a:cs typeface="Times New Roman" pitchFamily="18" charset="0"/>
              </a:rPr>
              <a:t>: decreased interest</a:t>
            </a:r>
          </a:p>
          <a:p>
            <a:pPr>
              <a:lnSpc>
                <a:spcPct val="150000"/>
              </a:lnSpc>
            </a:pPr>
            <a:r>
              <a:rPr lang="en-US" b="1" i="1" dirty="0" smtClean="0">
                <a:solidFill>
                  <a:srgbClr val="0000FF"/>
                </a:solidFill>
                <a:latin typeface="Constantia" pitchFamily="18" charset="0"/>
                <a:cs typeface="Times New Roman" pitchFamily="18" charset="0"/>
              </a:rPr>
              <a:t>Angry</a:t>
            </a:r>
          </a:p>
          <a:p>
            <a:pPr>
              <a:lnSpc>
                <a:spcPct val="150000"/>
              </a:lnSpc>
            </a:pPr>
            <a:r>
              <a:rPr lang="en-US" b="1" i="1" dirty="0" smtClean="0">
                <a:solidFill>
                  <a:srgbClr val="0000FF"/>
                </a:solidFill>
                <a:latin typeface="Constantia" pitchFamily="18" charset="0"/>
                <a:cs typeface="Times New Roman" pitchFamily="18" charset="0"/>
              </a:rPr>
              <a:t>Irritable</a:t>
            </a:r>
          </a:p>
          <a:p>
            <a:pPr>
              <a:buNone/>
            </a:pPr>
            <a:r>
              <a:rPr lang="en-US" dirty="0" smtClean="0">
                <a:solidFill>
                  <a:srgbClr val="00B050"/>
                </a:solidFill>
                <a:latin typeface="Constantia" pitchFamily="18" charset="0"/>
              </a:rPr>
              <a:t>Note that mood and affect can be congruent or incongruent.</a:t>
            </a:r>
            <a:endParaRPr lang="en-US" dirty="0">
              <a:solidFill>
                <a:srgbClr val="00B050"/>
              </a:solidFill>
              <a:latin typeface="Constantia" pitchFamily="18"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pPr algn="just"/>
            <a:r>
              <a:rPr lang="en-US" sz="3600" dirty="0" smtClean="0">
                <a:solidFill>
                  <a:srgbClr val="FF0000"/>
                </a:solidFill>
                <a:latin typeface="Constantia" pitchFamily="18" charset="0"/>
                <a:cs typeface="Times New Roman" pitchFamily="18" charset="0"/>
              </a:rPr>
              <a:t>MSE/</a:t>
            </a:r>
            <a:r>
              <a:rPr lang="en-US" sz="3600" dirty="0" err="1" smtClean="0">
                <a:solidFill>
                  <a:srgbClr val="FF0000"/>
                </a:solidFill>
                <a:latin typeface="Constantia" pitchFamily="18" charset="0"/>
                <a:cs typeface="Times New Roman" pitchFamily="18" charset="0"/>
              </a:rPr>
              <a:t>MSA</a:t>
            </a:r>
            <a:r>
              <a:rPr lang="en-US" sz="3600" dirty="0" smtClean="0">
                <a:solidFill>
                  <a:srgbClr val="FF0000"/>
                </a:solidFill>
                <a:latin typeface="Constantia" pitchFamily="18" charset="0"/>
                <a:cs typeface="Times New Roman" pitchFamily="18" charset="0"/>
              </a:rPr>
              <a:t> </a:t>
            </a:r>
            <a:r>
              <a:rPr lang="en-US" sz="3600" dirty="0" smtClean="0">
                <a:solidFill>
                  <a:srgbClr val="FF0000"/>
                </a:solidFill>
                <a:latin typeface="Constantia" pitchFamily="18" charset="0"/>
              </a:rPr>
              <a:t>Cont’d</a:t>
            </a:r>
            <a:endParaRPr lang="en-US" sz="3600" dirty="0"/>
          </a:p>
        </p:txBody>
      </p:sp>
      <p:sp>
        <p:nvSpPr>
          <p:cNvPr id="3" name="Content Placeholder 2"/>
          <p:cNvSpPr>
            <a:spLocks noGrp="1"/>
          </p:cNvSpPr>
          <p:nvPr>
            <p:ph idx="1"/>
          </p:nvPr>
        </p:nvSpPr>
        <p:spPr>
          <a:xfrm>
            <a:off x="0" y="1143000"/>
            <a:ext cx="8915400" cy="5715000"/>
          </a:xfrm>
        </p:spPr>
        <p:txBody>
          <a:bodyPr>
            <a:normAutofit fontScale="92500" lnSpcReduction="10000"/>
          </a:bodyPr>
          <a:lstStyle/>
          <a:p>
            <a:pPr algn="just">
              <a:buNone/>
            </a:pPr>
            <a:r>
              <a:rPr lang="en-US" b="1" dirty="0" smtClean="0">
                <a:solidFill>
                  <a:srgbClr val="0000FF"/>
                </a:solidFill>
                <a:latin typeface="Constantia" pitchFamily="18" charset="0"/>
                <a:cs typeface="Times New Roman" pitchFamily="18" charset="0"/>
              </a:rPr>
              <a:t>D. Thought processes</a:t>
            </a:r>
          </a:p>
          <a:p>
            <a:pPr algn="just"/>
            <a:r>
              <a:rPr lang="en-US" dirty="0" smtClean="0">
                <a:solidFill>
                  <a:srgbClr val="0000FF"/>
                </a:solidFill>
                <a:latin typeface="Constantia" pitchFamily="18" charset="0"/>
              </a:rPr>
              <a:t>Use of language: quality and quantity of speech, tone fluency and associations.</a:t>
            </a:r>
          </a:p>
          <a:p>
            <a:pPr algn="just"/>
            <a:r>
              <a:rPr lang="en-US" dirty="0" smtClean="0">
                <a:solidFill>
                  <a:srgbClr val="0000FF"/>
                </a:solidFill>
                <a:latin typeface="Constantia" pitchFamily="18" charset="0"/>
              </a:rPr>
              <a:t>Common disorders (</a:t>
            </a:r>
            <a:r>
              <a:rPr lang="en-US" sz="3000" b="1" i="1" dirty="0" smtClean="0">
                <a:solidFill>
                  <a:srgbClr val="0000FF"/>
                </a:solidFill>
                <a:latin typeface="Constantia" pitchFamily="18" charset="0"/>
                <a:cs typeface="Times New Roman" pitchFamily="18" charset="0"/>
              </a:rPr>
              <a:t>form of thought</a:t>
            </a:r>
            <a:r>
              <a:rPr lang="en-US" dirty="0" smtClean="0">
                <a:solidFill>
                  <a:srgbClr val="0000FF"/>
                </a:solidFill>
                <a:latin typeface="Constantia" pitchFamily="18" charset="0"/>
              </a:rPr>
              <a:t>);</a:t>
            </a:r>
          </a:p>
          <a:p>
            <a:pPr lvl="1" algn="just"/>
            <a:r>
              <a:rPr lang="en-US" b="1" i="1" dirty="0" smtClean="0">
                <a:solidFill>
                  <a:srgbClr val="0000FF"/>
                </a:solidFill>
                <a:latin typeface="Constantia" pitchFamily="18" charset="0"/>
                <a:cs typeface="Times New Roman" pitchFamily="18" charset="0"/>
              </a:rPr>
              <a:t>Pressured speech</a:t>
            </a:r>
            <a:r>
              <a:rPr lang="en-US" i="1" dirty="0" smtClean="0">
                <a:solidFill>
                  <a:srgbClr val="0000FF"/>
                </a:solidFill>
                <a:latin typeface="Constantia" pitchFamily="18" charset="0"/>
                <a:cs typeface="Times New Roman" pitchFamily="18" charset="0"/>
              </a:rPr>
              <a:t>-rapid</a:t>
            </a:r>
          </a:p>
          <a:p>
            <a:pPr lvl="1" algn="just"/>
            <a:r>
              <a:rPr lang="en-US" b="1" i="1" dirty="0" smtClean="0">
                <a:solidFill>
                  <a:srgbClr val="0000FF"/>
                </a:solidFill>
                <a:latin typeface="Constantia" pitchFamily="18" charset="0"/>
                <a:cs typeface="Times New Roman" pitchFamily="18" charset="0"/>
              </a:rPr>
              <a:t>Poverty of speech </a:t>
            </a:r>
            <a:r>
              <a:rPr lang="en-US" i="1" dirty="0" smtClean="0">
                <a:solidFill>
                  <a:srgbClr val="0000FF"/>
                </a:solidFill>
                <a:latin typeface="Constantia" pitchFamily="18" charset="0"/>
                <a:cs typeface="Times New Roman" pitchFamily="18" charset="0"/>
              </a:rPr>
              <a:t>-minimal (the "yes/no” type)</a:t>
            </a:r>
          </a:p>
          <a:p>
            <a:pPr lvl="1" algn="just"/>
            <a:r>
              <a:rPr lang="en-US" b="1" i="1" dirty="0" smtClean="0">
                <a:solidFill>
                  <a:srgbClr val="0000FF"/>
                </a:solidFill>
                <a:latin typeface="Constantia" pitchFamily="18" charset="0"/>
                <a:cs typeface="Times New Roman" pitchFamily="18" charset="0"/>
              </a:rPr>
              <a:t>Blocking</a:t>
            </a:r>
            <a:r>
              <a:rPr lang="en-US" i="1" dirty="0" smtClean="0">
                <a:solidFill>
                  <a:srgbClr val="0000FF"/>
                </a:solidFill>
                <a:latin typeface="Constantia" pitchFamily="18" charset="0"/>
                <a:cs typeface="Times New Roman" pitchFamily="18" charset="0"/>
              </a:rPr>
              <a:t>-sudden cessation of speech</a:t>
            </a:r>
          </a:p>
          <a:p>
            <a:pPr lvl="1" algn="just"/>
            <a:r>
              <a:rPr lang="en-US" b="1" i="1" dirty="0" smtClean="0">
                <a:solidFill>
                  <a:srgbClr val="0000FF"/>
                </a:solidFill>
                <a:latin typeface="Constantia" pitchFamily="18" charset="0"/>
                <a:cs typeface="Times New Roman" pitchFamily="18" charset="0"/>
              </a:rPr>
              <a:t>Flight of ideas </a:t>
            </a:r>
            <a:r>
              <a:rPr lang="en-US" i="1" dirty="0" smtClean="0">
                <a:solidFill>
                  <a:srgbClr val="0000FF"/>
                </a:solidFill>
                <a:latin typeface="Constantia" pitchFamily="18" charset="0"/>
                <a:cs typeface="Times New Roman" pitchFamily="18" charset="0"/>
              </a:rPr>
              <a:t>-jumping from one to another idea</a:t>
            </a:r>
          </a:p>
          <a:p>
            <a:pPr lvl="1" algn="just"/>
            <a:r>
              <a:rPr lang="en-US" b="1" i="1" dirty="0" smtClean="0">
                <a:solidFill>
                  <a:srgbClr val="0000FF"/>
                </a:solidFill>
                <a:latin typeface="Constantia" pitchFamily="18" charset="0"/>
                <a:cs typeface="Times New Roman" pitchFamily="18" charset="0"/>
              </a:rPr>
              <a:t>Loosening of associations </a:t>
            </a:r>
            <a:r>
              <a:rPr lang="en-US" i="1" dirty="0" smtClean="0">
                <a:solidFill>
                  <a:srgbClr val="0000FF"/>
                </a:solidFill>
                <a:latin typeface="Constantia" pitchFamily="18" charset="0"/>
                <a:cs typeface="Times New Roman" pitchFamily="18" charset="0"/>
              </a:rPr>
              <a:t>-illogical shifting between unrelated topics.</a:t>
            </a:r>
          </a:p>
          <a:p>
            <a:pPr lvl="1" algn="just"/>
            <a:r>
              <a:rPr lang="en-US" b="1" i="1" dirty="0" smtClean="0">
                <a:solidFill>
                  <a:srgbClr val="0000FF"/>
                </a:solidFill>
                <a:latin typeface="Constantia" pitchFamily="18" charset="0"/>
                <a:cs typeface="Times New Roman" pitchFamily="18" charset="0"/>
              </a:rPr>
              <a:t>Tangentiality </a:t>
            </a:r>
            <a:r>
              <a:rPr lang="en-US" i="1" dirty="0" smtClean="0">
                <a:solidFill>
                  <a:srgbClr val="0000FF"/>
                </a:solidFill>
                <a:latin typeface="Constantia" pitchFamily="18" charset="0"/>
                <a:cs typeface="Times New Roman" pitchFamily="18" charset="0"/>
              </a:rPr>
              <a:t>-wandering from the original point.</a:t>
            </a:r>
          </a:p>
          <a:p>
            <a:pPr lvl="1" algn="just"/>
            <a:r>
              <a:rPr lang="en-US" b="1" i="1" dirty="0" smtClean="0">
                <a:solidFill>
                  <a:srgbClr val="0000FF"/>
                </a:solidFill>
                <a:latin typeface="Constantia" pitchFamily="18" charset="0"/>
                <a:cs typeface="Times New Roman" pitchFamily="18" charset="0"/>
              </a:rPr>
              <a:t>Circumstantiality </a:t>
            </a:r>
            <a:r>
              <a:rPr lang="en-US" i="1" dirty="0" smtClean="0">
                <a:solidFill>
                  <a:srgbClr val="0000FF"/>
                </a:solidFill>
                <a:latin typeface="Constantia" pitchFamily="18" charset="0"/>
                <a:cs typeface="Times New Roman" pitchFamily="18" charset="0"/>
              </a:rPr>
              <a:t>-unnecessary digression before reaching the point</a:t>
            </a:r>
            <a:r>
              <a:rPr lang="en-US" dirty="0" smtClean="0">
                <a:solidFill>
                  <a:srgbClr val="0000FF"/>
                </a:solidFill>
                <a:latin typeface="Constantia" pitchFamily="18" charset="0"/>
                <a:cs typeface="Times New Roman" pitchFamily="18" charset="0"/>
              </a:rPr>
              <a:t>.</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304800"/>
          </a:xfrm>
        </p:spPr>
        <p:txBody>
          <a:bodyPr>
            <a:noAutofit/>
          </a:bodyPr>
          <a:lstStyle/>
          <a:p>
            <a:pPr algn="just"/>
            <a:r>
              <a:rPr lang="en-US" sz="3600" dirty="0" smtClean="0">
                <a:solidFill>
                  <a:srgbClr val="FF0000"/>
                </a:solidFill>
                <a:latin typeface="Constantia" pitchFamily="18" charset="0"/>
                <a:cs typeface="Times New Roman" pitchFamily="18" charset="0"/>
              </a:rPr>
              <a:t>MSE/</a:t>
            </a:r>
            <a:r>
              <a:rPr lang="en-US" sz="3600" dirty="0" err="1" smtClean="0">
                <a:solidFill>
                  <a:srgbClr val="FF0000"/>
                </a:solidFill>
                <a:latin typeface="Constantia" pitchFamily="18" charset="0"/>
                <a:cs typeface="Times New Roman" pitchFamily="18" charset="0"/>
              </a:rPr>
              <a:t>MSA</a:t>
            </a:r>
            <a:r>
              <a:rPr lang="en-US" sz="3600" dirty="0" smtClean="0">
                <a:solidFill>
                  <a:srgbClr val="FF0000"/>
                </a:solidFill>
                <a:latin typeface="Constantia" pitchFamily="18" charset="0"/>
                <a:cs typeface="Times New Roman" pitchFamily="18" charset="0"/>
              </a:rPr>
              <a:t> </a:t>
            </a:r>
            <a:r>
              <a:rPr lang="en-US" sz="3600" dirty="0" smtClean="0">
                <a:solidFill>
                  <a:srgbClr val="FF0000"/>
                </a:solidFill>
                <a:latin typeface="Constantia" pitchFamily="18" charset="0"/>
              </a:rPr>
              <a:t>Cont’d</a:t>
            </a:r>
            <a:endParaRPr lang="en-US" sz="3600" i="1" dirty="0"/>
          </a:p>
        </p:txBody>
      </p:sp>
      <p:sp>
        <p:nvSpPr>
          <p:cNvPr id="3" name="Content Placeholder 2"/>
          <p:cNvSpPr>
            <a:spLocks noGrp="1"/>
          </p:cNvSpPr>
          <p:nvPr>
            <p:ph idx="1"/>
          </p:nvPr>
        </p:nvSpPr>
        <p:spPr>
          <a:xfrm>
            <a:off x="0" y="838200"/>
            <a:ext cx="9144000" cy="6019800"/>
          </a:xfrm>
        </p:spPr>
        <p:txBody>
          <a:bodyPr>
            <a:normAutofit/>
          </a:bodyPr>
          <a:lstStyle/>
          <a:p>
            <a:r>
              <a:rPr lang="en-US" b="1" i="1" dirty="0" smtClean="0">
                <a:solidFill>
                  <a:srgbClr val="0000FF"/>
                </a:solidFill>
                <a:latin typeface="Constantia" pitchFamily="18" charset="0"/>
                <a:cs typeface="Times New Roman" pitchFamily="18" charset="0"/>
              </a:rPr>
              <a:t>Echolalia</a:t>
            </a:r>
            <a:r>
              <a:rPr lang="en-US" i="1" dirty="0" smtClean="0">
                <a:solidFill>
                  <a:srgbClr val="0000FF"/>
                </a:solidFill>
                <a:latin typeface="Constantia" pitchFamily="18" charset="0"/>
                <a:cs typeface="Times New Roman" pitchFamily="18" charset="0"/>
              </a:rPr>
              <a:t>-repeating words and phrases of others</a:t>
            </a:r>
          </a:p>
          <a:p>
            <a:r>
              <a:rPr lang="en-US" b="1" i="1" dirty="0" smtClean="0">
                <a:solidFill>
                  <a:srgbClr val="0000FF"/>
                </a:solidFill>
                <a:latin typeface="Constantia" pitchFamily="18" charset="0"/>
                <a:cs typeface="Times New Roman" pitchFamily="18" charset="0"/>
              </a:rPr>
              <a:t>Neologisms</a:t>
            </a:r>
            <a:r>
              <a:rPr lang="en-US" i="1" dirty="0" smtClean="0">
                <a:solidFill>
                  <a:srgbClr val="0000FF"/>
                </a:solidFill>
                <a:latin typeface="Constantia" pitchFamily="18" charset="0"/>
                <a:cs typeface="Times New Roman" pitchFamily="18" charset="0"/>
              </a:rPr>
              <a:t>-creation of new words by patient(known to him/her alone)</a:t>
            </a:r>
          </a:p>
          <a:p>
            <a:r>
              <a:rPr lang="en-US" b="1" i="1" dirty="0" smtClean="0">
                <a:solidFill>
                  <a:srgbClr val="0000FF"/>
                </a:solidFill>
                <a:latin typeface="Constantia" pitchFamily="18" charset="0"/>
                <a:cs typeface="Times New Roman" pitchFamily="18" charset="0"/>
              </a:rPr>
              <a:t>Word salad</a:t>
            </a:r>
            <a:r>
              <a:rPr lang="en-US" i="1" dirty="0" smtClean="0">
                <a:solidFill>
                  <a:srgbClr val="0000FF"/>
                </a:solidFill>
                <a:latin typeface="Constantia" pitchFamily="18" charset="0"/>
                <a:cs typeface="Times New Roman" pitchFamily="18" charset="0"/>
              </a:rPr>
              <a:t>-incoherent mixture of words and phrases</a:t>
            </a:r>
          </a:p>
          <a:p>
            <a:r>
              <a:rPr lang="en-US" b="1" i="1" dirty="0" smtClean="0">
                <a:solidFill>
                  <a:srgbClr val="0000FF"/>
                </a:solidFill>
                <a:latin typeface="Constantia" pitchFamily="18" charset="0"/>
                <a:cs typeface="Times New Roman" pitchFamily="18" charset="0"/>
              </a:rPr>
              <a:t>Perseveration</a:t>
            </a:r>
            <a:r>
              <a:rPr lang="en-US" i="1" dirty="0" smtClean="0">
                <a:solidFill>
                  <a:srgbClr val="0000FF"/>
                </a:solidFill>
                <a:latin typeface="Constantia" pitchFamily="18" charset="0"/>
                <a:cs typeface="Times New Roman" pitchFamily="18" charset="0"/>
              </a:rPr>
              <a:t>-persisting response to a prior stimulus.</a:t>
            </a:r>
          </a:p>
          <a:p>
            <a:r>
              <a:rPr lang="en-US" b="1" i="1" dirty="0" smtClean="0">
                <a:solidFill>
                  <a:srgbClr val="0000FF"/>
                </a:solidFill>
                <a:latin typeface="Constantia" pitchFamily="18" charset="0"/>
                <a:cs typeface="Times New Roman" pitchFamily="18" charset="0"/>
              </a:rPr>
              <a:t>Ideas of reference</a:t>
            </a:r>
            <a:r>
              <a:rPr lang="en-US" i="1" dirty="0" smtClean="0">
                <a:solidFill>
                  <a:srgbClr val="0000FF"/>
                </a:solidFill>
                <a:latin typeface="Constantia" pitchFamily="18" charset="0"/>
                <a:cs typeface="Times New Roman" pitchFamily="18" charset="0"/>
              </a:rPr>
              <a:t>-interpreting everything as refering to the patient.</a:t>
            </a:r>
          </a:p>
          <a:p>
            <a:r>
              <a:rPr lang="en-US" b="1" i="1" dirty="0" smtClean="0">
                <a:solidFill>
                  <a:srgbClr val="0000FF"/>
                </a:solidFill>
                <a:latin typeface="Constantia" pitchFamily="18" charset="0"/>
                <a:cs typeface="Times New Roman" pitchFamily="18" charset="0"/>
              </a:rPr>
              <a:t>Clanging</a:t>
            </a:r>
            <a:r>
              <a:rPr lang="en-US" i="1" dirty="0" smtClean="0">
                <a:solidFill>
                  <a:srgbClr val="0000FF"/>
                </a:solidFill>
                <a:latin typeface="Constantia" pitchFamily="18" charset="0"/>
                <a:cs typeface="Times New Roman" pitchFamily="18" charset="0"/>
              </a:rPr>
              <a:t>-rhythmic expression</a:t>
            </a:r>
          </a:p>
          <a:p>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pPr algn="just"/>
            <a:r>
              <a:rPr lang="en-US" sz="3600" dirty="0" smtClean="0">
                <a:solidFill>
                  <a:srgbClr val="FF0000"/>
                </a:solidFill>
                <a:latin typeface="Constantia" pitchFamily="18" charset="0"/>
                <a:cs typeface="Times New Roman" pitchFamily="18" charset="0"/>
              </a:rPr>
              <a:t>MSE/</a:t>
            </a:r>
            <a:r>
              <a:rPr lang="en-US" sz="3600" dirty="0" err="1" smtClean="0">
                <a:solidFill>
                  <a:srgbClr val="FF0000"/>
                </a:solidFill>
                <a:latin typeface="Constantia" pitchFamily="18" charset="0"/>
                <a:cs typeface="Times New Roman" pitchFamily="18" charset="0"/>
              </a:rPr>
              <a:t>MSA</a:t>
            </a:r>
            <a:r>
              <a:rPr lang="en-US" sz="3600" dirty="0" smtClean="0">
                <a:solidFill>
                  <a:srgbClr val="FF0000"/>
                </a:solidFill>
                <a:latin typeface="Constantia" pitchFamily="18" charset="0"/>
                <a:cs typeface="Times New Roman" pitchFamily="18" charset="0"/>
              </a:rPr>
              <a:t> </a:t>
            </a:r>
            <a:r>
              <a:rPr lang="en-US" sz="3600" dirty="0" smtClean="0">
                <a:solidFill>
                  <a:srgbClr val="FF0000"/>
                </a:solidFill>
                <a:latin typeface="Constantia" pitchFamily="18" charset="0"/>
              </a:rPr>
              <a:t>Cont’d</a:t>
            </a:r>
            <a:endParaRPr lang="en-US" sz="3600" dirty="0"/>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pPr algn="just">
              <a:buNone/>
            </a:pPr>
            <a:r>
              <a:rPr lang="en-US" sz="3600" b="1" dirty="0" smtClean="0">
                <a:solidFill>
                  <a:srgbClr val="0000FF"/>
                </a:solidFill>
                <a:latin typeface="Constantia" pitchFamily="18" charset="0"/>
                <a:cs typeface="Times New Roman" pitchFamily="18" charset="0"/>
              </a:rPr>
              <a:t> E. Thought content:</a:t>
            </a:r>
            <a:r>
              <a:rPr lang="en-US" sz="3000" dirty="0" smtClean="0">
                <a:solidFill>
                  <a:srgbClr val="0000FF"/>
                </a:solidFill>
                <a:latin typeface="Constantia" pitchFamily="18" charset="0"/>
                <a:cs typeface="Times New Roman" pitchFamily="18" charset="0"/>
              </a:rPr>
              <a:t> covers </a:t>
            </a:r>
            <a:r>
              <a:rPr lang="en-US" sz="3000" i="1" dirty="0" smtClean="0">
                <a:solidFill>
                  <a:srgbClr val="0000FF"/>
                </a:solidFill>
                <a:latin typeface="Constantia" pitchFamily="18" charset="0"/>
                <a:cs typeface="Times New Roman" pitchFamily="18" charset="0"/>
              </a:rPr>
              <a:t>hallucinations, delusions, illusions,preoccupations,obsessions,compulsions,phobias,suicicide and homicidal ideations.</a:t>
            </a:r>
          </a:p>
          <a:p>
            <a:pPr algn="just">
              <a:buNone/>
            </a:pPr>
            <a:r>
              <a:rPr lang="en-US" sz="3000" i="1" dirty="0" smtClean="0">
                <a:solidFill>
                  <a:srgbClr val="0000FF"/>
                </a:solidFill>
                <a:latin typeface="Constantia" pitchFamily="18" charset="0"/>
                <a:cs typeface="Times New Roman" pitchFamily="18" charset="0"/>
              </a:rPr>
              <a:t>	</a:t>
            </a:r>
          </a:p>
          <a:p>
            <a:pPr algn="just">
              <a:buNone/>
            </a:pPr>
            <a:r>
              <a:rPr lang="en-US" sz="3000" i="1" dirty="0" smtClean="0">
                <a:solidFill>
                  <a:srgbClr val="0000FF"/>
                </a:solidFill>
                <a:latin typeface="Constantia" pitchFamily="18" charset="0"/>
                <a:cs typeface="Times New Roman" pitchFamily="18" charset="0"/>
              </a:rPr>
              <a:t>	</a:t>
            </a:r>
            <a:r>
              <a:rPr lang="en-US" dirty="0" smtClean="0">
                <a:solidFill>
                  <a:srgbClr val="0000FF"/>
                </a:solidFill>
                <a:latin typeface="Constantia" pitchFamily="18" charset="0"/>
                <a:cs typeface="Times New Roman" pitchFamily="18" charset="0"/>
              </a:rPr>
              <a:t>Common disorders of thought content:</a:t>
            </a:r>
          </a:p>
          <a:p>
            <a:pPr lvl="1" algn="just">
              <a:buFont typeface="Arial" pitchFamily="34" charset="0"/>
              <a:buChar char="•"/>
            </a:pPr>
            <a:r>
              <a:rPr lang="en-US" b="1" dirty="0" smtClean="0">
                <a:solidFill>
                  <a:srgbClr val="0000FF"/>
                </a:solidFill>
                <a:latin typeface="Constantia" pitchFamily="18" charset="0"/>
                <a:cs typeface="Times New Roman" pitchFamily="18" charset="0"/>
              </a:rPr>
              <a:t>Hallucinations</a:t>
            </a:r>
            <a:r>
              <a:rPr lang="en-US" dirty="0" smtClean="0">
                <a:solidFill>
                  <a:srgbClr val="0000FF"/>
                </a:solidFill>
                <a:latin typeface="Constantia" pitchFamily="18" charset="0"/>
                <a:cs typeface="Times New Roman" pitchFamily="18" charset="0"/>
              </a:rPr>
              <a:t>-false sensory perceptions that can be visual, auditory, gustatory or olfactory</a:t>
            </a:r>
          </a:p>
          <a:p>
            <a:pPr lvl="1" algn="just">
              <a:buFont typeface="Arial" pitchFamily="34" charset="0"/>
              <a:buChar char="•"/>
            </a:pPr>
            <a:r>
              <a:rPr lang="en-US" b="1" dirty="0" smtClean="0">
                <a:solidFill>
                  <a:srgbClr val="0000FF"/>
                </a:solidFill>
                <a:latin typeface="Constantia" pitchFamily="18" charset="0"/>
                <a:cs typeface="Times New Roman" pitchFamily="18" charset="0"/>
              </a:rPr>
              <a:t>Delusions: </a:t>
            </a:r>
            <a:r>
              <a:rPr lang="en-US" dirty="0" smtClean="0">
                <a:solidFill>
                  <a:srgbClr val="0000FF"/>
                </a:solidFill>
                <a:latin typeface="Constantia" pitchFamily="18" charset="0"/>
                <a:cs typeface="Times New Roman" pitchFamily="18" charset="0"/>
              </a:rPr>
              <a:t>false fixed beliefs held despite logical evidence.</a:t>
            </a:r>
          </a:p>
          <a:p>
            <a:pPr lvl="1" algn="just">
              <a:buFont typeface="Arial" pitchFamily="34" charset="0"/>
              <a:buChar char="•"/>
            </a:pPr>
            <a:r>
              <a:rPr lang="en-US" b="1" dirty="0" smtClean="0">
                <a:solidFill>
                  <a:srgbClr val="0000FF"/>
                </a:solidFill>
                <a:latin typeface="Constantia" pitchFamily="18" charset="0"/>
                <a:cs typeface="Times New Roman" pitchFamily="18" charset="0"/>
              </a:rPr>
              <a:t>Illusions: </a:t>
            </a:r>
            <a:r>
              <a:rPr lang="en-US" dirty="0" smtClean="0">
                <a:solidFill>
                  <a:srgbClr val="0000FF"/>
                </a:solidFill>
                <a:latin typeface="Constantia" pitchFamily="18" charset="0"/>
                <a:cs typeface="Times New Roman" pitchFamily="18" charset="0"/>
              </a:rPr>
              <a:t>misinterpretation of real stimuli</a:t>
            </a:r>
          </a:p>
          <a:p>
            <a:pPr lvl="1" algn="just">
              <a:buFont typeface="Arial" pitchFamily="34" charset="0"/>
              <a:buChar char="•"/>
            </a:pPr>
            <a:r>
              <a:rPr lang="en-US" b="1" dirty="0" smtClean="0">
                <a:solidFill>
                  <a:srgbClr val="0000FF"/>
                </a:solidFill>
                <a:latin typeface="Constantia" pitchFamily="18" charset="0"/>
                <a:cs typeface="Times New Roman" pitchFamily="18" charset="0"/>
              </a:rPr>
              <a:t>Derealization: </a:t>
            </a:r>
            <a:r>
              <a:rPr lang="en-US" dirty="0" smtClean="0">
                <a:solidFill>
                  <a:srgbClr val="0000FF"/>
                </a:solidFill>
                <a:latin typeface="Constantia" pitchFamily="18" charset="0"/>
                <a:cs typeface="Times New Roman" pitchFamily="18" charset="0"/>
              </a:rPr>
              <a:t>feeling of unrealness involving the outer environment.</a:t>
            </a:r>
          </a:p>
          <a:p>
            <a:pPr lvl="1" algn="just">
              <a:buFont typeface="Arial" pitchFamily="34" charset="0"/>
              <a:buChar char="•"/>
            </a:pPr>
            <a:r>
              <a:rPr lang="en-US" b="1" dirty="0" smtClean="0">
                <a:solidFill>
                  <a:srgbClr val="0000FF"/>
                </a:solidFill>
                <a:latin typeface="Constantia" pitchFamily="18" charset="0"/>
                <a:cs typeface="Times New Roman" pitchFamily="18" charset="0"/>
              </a:rPr>
              <a:t>Depersonalization: </a:t>
            </a:r>
            <a:r>
              <a:rPr lang="en-US" dirty="0" smtClean="0">
                <a:solidFill>
                  <a:srgbClr val="0000FF"/>
                </a:solidFill>
                <a:latin typeface="Constantia" pitchFamily="18" charset="0"/>
                <a:cs typeface="Times New Roman" pitchFamily="18" charset="0"/>
              </a:rPr>
              <a:t>unrealness of one self.</a:t>
            </a:r>
          </a:p>
          <a:p>
            <a:pPr lvl="1" algn="just">
              <a:buFont typeface="Arial" pitchFamily="34" charset="0"/>
              <a:buChar char="•"/>
            </a:pPr>
            <a:r>
              <a:rPr lang="en-US" b="1" dirty="0" smtClean="0">
                <a:solidFill>
                  <a:srgbClr val="0000FF"/>
                </a:solidFill>
                <a:latin typeface="Constantia" pitchFamily="18" charset="0"/>
                <a:cs typeface="Times New Roman" pitchFamily="18" charset="0"/>
              </a:rPr>
              <a:t>Suicidal and homicidal ideations: </a:t>
            </a:r>
            <a:r>
              <a:rPr lang="en-US" dirty="0" smtClean="0">
                <a:solidFill>
                  <a:srgbClr val="0000FF"/>
                </a:solidFill>
                <a:latin typeface="Constantia" pitchFamily="18" charset="0"/>
                <a:cs typeface="Times New Roman" pitchFamily="18" charset="0"/>
              </a:rPr>
              <a:t>plans to execute them.</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57200"/>
          </a:xfrm>
        </p:spPr>
        <p:txBody>
          <a:bodyPr>
            <a:noAutofit/>
          </a:bodyPr>
          <a:lstStyle/>
          <a:p>
            <a:pPr algn="just"/>
            <a:r>
              <a:rPr lang="en-US" sz="4000" dirty="0" smtClean="0">
                <a:solidFill>
                  <a:srgbClr val="FF0000"/>
                </a:solidFill>
                <a:latin typeface="Constantia" pitchFamily="18" charset="0"/>
                <a:cs typeface="Times New Roman" pitchFamily="18" charset="0"/>
              </a:rPr>
              <a:t>MSE/</a:t>
            </a:r>
            <a:r>
              <a:rPr lang="en-US" sz="4000" dirty="0" err="1" smtClean="0">
                <a:solidFill>
                  <a:srgbClr val="FF0000"/>
                </a:solidFill>
                <a:latin typeface="Constantia" pitchFamily="18" charset="0"/>
                <a:cs typeface="Times New Roman" pitchFamily="18" charset="0"/>
              </a:rPr>
              <a:t>MSA</a:t>
            </a:r>
            <a:r>
              <a:rPr lang="en-US" sz="4000" dirty="0" smtClean="0">
                <a:solidFill>
                  <a:srgbClr val="FF0000"/>
                </a:solidFill>
                <a:latin typeface="Constantia" pitchFamily="18" charset="0"/>
                <a:cs typeface="Times New Roman" pitchFamily="18" charset="0"/>
              </a:rPr>
              <a:t> </a:t>
            </a:r>
            <a:r>
              <a:rPr lang="en-US" sz="4000" dirty="0" smtClean="0">
                <a:solidFill>
                  <a:srgbClr val="FF0000"/>
                </a:solidFill>
                <a:latin typeface="Constantia" pitchFamily="18" charset="0"/>
              </a:rPr>
              <a:t>Cont’d</a:t>
            </a:r>
            <a:endParaRPr lang="en-US" sz="4000" dirty="0"/>
          </a:p>
        </p:txBody>
      </p:sp>
      <p:sp>
        <p:nvSpPr>
          <p:cNvPr id="3" name="Content Placeholder 2"/>
          <p:cNvSpPr>
            <a:spLocks noGrp="1"/>
          </p:cNvSpPr>
          <p:nvPr>
            <p:ph idx="1"/>
          </p:nvPr>
        </p:nvSpPr>
        <p:spPr>
          <a:xfrm>
            <a:off x="0" y="1143000"/>
            <a:ext cx="9144000" cy="5715000"/>
          </a:xfrm>
        </p:spPr>
        <p:txBody>
          <a:bodyPr>
            <a:normAutofit fontScale="92500" lnSpcReduction="10000"/>
          </a:bodyPr>
          <a:lstStyle/>
          <a:p>
            <a:pPr algn="just">
              <a:buNone/>
            </a:pPr>
            <a:r>
              <a:rPr lang="en-US" sz="3300" b="1" dirty="0" smtClean="0">
                <a:solidFill>
                  <a:srgbClr val="0000FF"/>
                </a:solidFill>
                <a:latin typeface="Constantia" pitchFamily="18" charset="0"/>
                <a:cs typeface="Times New Roman" pitchFamily="18" charset="0"/>
              </a:rPr>
              <a:t>  F: Cognitive state</a:t>
            </a:r>
          </a:p>
          <a:p>
            <a:pPr lvl="1" algn="just"/>
            <a:r>
              <a:rPr lang="en-US" b="1" dirty="0" smtClean="0">
                <a:solidFill>
                  <a:srgbClr val="0000FF"/>
                </a:solidFill>
                <a:latin typeface="Constantia" pitchFamily="18" charset="0"/>
                <a:cs typeface="Times New Roman" pitchFamily="18" charset="0"/>
              </a:rPr>
              <a:t>Level of consciousness</a:t>
            </a:r>
          </a:p>
          <a:p>
            <a:pPr lvl="1" algn="just"/>
            <a:r>
              <a:rPr lang="en-US" b="1" dirty="0" smtClean="0">
                <a:solidFill>
                  <a:srgbClr val="0000FF"/>
                </a:solidFill>
                <a:latin typeface="Constantia" pitchFamily="18" charset="0"/>
                <a:cs typeface="Times New Roman" pitchFamily="18" charset="0"/>
              </a:rPr>
              <a:t>Orientation </a:t>
            </a:r>
            <a:r>
              <a:rPr lang="en-US" dirty="0" smtClean="0">
                <a:solidFill>
                  <a:srgbClr val="0000FF"/>
                </a:solidFill>
                <a:latin typeface="Constantia" pitchFamily="18" charset="0"/>
                <a:cs typeface="Times New Roman" pitchFamily="18" charset="0"/>
              </a:rPr>
              <a:t>-place, person and time.</a:t>
            </a:r>
          </a:p>
          <a:p>
            <a:pPr lvl="1" algn="just"/>
            <a:r>
              <a:rPr lang="en-US" b="1" dirty="0" smtClean="0">
                <a:solidFill>
                  <a:srgbClr val="0000FF"/>
                </a:solidFill>
                <a:latin typeface="Constantia" pitchFamily="18" charset="0"/>
                <a:cs typeface="Times New Roman" pitchFamily="18" charset="0"/>
              </a:rPr>
              <a:t>Alertness</a:t>
            </a:r>
          </a:p>
          <a:p>
            <a:pPr lvl="1" algn="just"/>
            <a:r>
              <a:rPr lang="en-US" b="1" dirty="0" smtClean="0">
                <a:solidFill>
                  <a:srgbClr val="0000FF"/>
                </a:solidFill>
                <a:latin typeface="Constantia" pitchFamily="18" charset="0"/>
                <a:cs typeface="Times New Roman" pitchFamily="18" charset="0"/>
              </a:rPr>
              <a:t>Memory </a:t>
            </a:r>
            <a:r>
              <a:rPr lang="en-US" dirty="0" smtClean="0">
                <a:solidFill>
                  <a:srgbClr val="0000FF"/>
                </a:solidFill>
                <a:latin typeface="Constantia" pitchFamily="18" charset="0"/>
                <a:cs typeface="Times New Roman" pitchFamily="18" charset="0"/>
              </a:rPr>
              <a:t>-immediate, recent and remote.</a:t>
            </a:r>
          </a:p>
          <a:p>
            <a:pPr lvl="1" algn="just"/>
            <a:r>
              <a:rPr lang="en-US" b="1" dirty="0" smtClean="0">
                <a:solidFill>
                  <a:srgbClr val="0000FF"/>
                </a:solidFill>
                <a:latin typeface="Constantia" pitchFamily="18" charset="0"/>
                <a:cs typeface="Times New Roman" pitchFamily="18" charset="0"/>
              </a:rPr>
              <a:t>Attention and concentration </a:t>
            </a:r>
            <a:r>
              <a:rPr lang="en-US" dirty="0" smtClean="0">
                <a:solidFill>
                  <a:srgbClr val="0000FF"/>
                </a:solidFill>
                <a:latin typeface="Constantia" pitchFamily="18" charset="0"/>
                <a:cs typeface="Times New Roman" pitchFamily="18" charset="0"/>
              </a:rPr>
              <a:t>– Test using the serial 7’s or a 5-letter word, e.g. </a:t>
            </a:r>
            <a:r>
              <a:rPr lang="en-US" i="1" dirty="0" smtClean="0">
                <a:solidFill>
                  <a:srgbClr val="0000FF"/>
                </a:solidFill>
                <a:latin typeface="Constantia" pitchFamily="18" charset="0"/>
                <a:cs typeface="Times New Roman" pitchFamily="18" charset="0"/>
              </a:rPr>
              <a:t>ask the patient about his/her capacity in mathematics by use of odd numbers.</a:t>
            </a:r>
            <a:endParaRPr lang="en-US" dirty="0" smtClean="0">
              <a:solidFill>
                <a:srgbClr val="0000FF"/>
              </a:solidFill>
              <a:latin typeface="Constantia" pitchFamily="18" charset="0"/>
              <a:cs typeface="Times New Roman" pitchFamily="18" charset="0"/>
            </a:endParaRPr>
          </a:p>
          <a:p>
            <a:pPr lvl="1" algn="just"/>
            <a:r>
              <a:rPr lang="en-US" b="1" dirty="0" smtClean="0">
                <a:solidFill>
                  <a:srgbClr val="0000FF"/>
                </a:solidFill>
                <a:latin typeface="Constantia" pitchFamily="18" charset="0"/>
                <a:cs typeface="Times New Roman" pitchFamily="18" charset="0"/>
              </a:rPr>
              <a:t>Judgment</a:t>
            </a:r>
            <a:r>
              <a:rPr lang="en-US" dirty="0" smtClean="0">
                <a:solidFill>
                  <a:srgbClr val="0000FF"/>
                </a:solidFill>
                <a:latin typeface="Constantia" pitchFamily="18" charset="0"/>
                <a:cs typeface="Times New Roman" pitchFamily="18" charset="0"/>
              </a:rPr>
              <a:t>-problem solving scenario</a:t>
            </a:r>
          </a:p>
          <a:p>
            <a:pPr lvl="1" algn="just"/>
            <a:r>
              <a:rPr lang="en-US" b="1" dirty="0" smtClean="0">
                <a:solidFill>
                  <a:srgbClr val="0000FF"/>
                </a:solidFill>
                <a:latin typeface="Constantia" pitchFamily="18" charset="0"/>
                <a:cs typeface="Times New Roman" pitchFamily="18" charset="0"/>
              </a:rPr>
              <a:t>Abstraction</a:t>
            </a:r>
            <a:r>
              <a:rPr lang="en-US" dirty="0" smtClean="0">
                <a:solidFill>
                  <a:srgbClr val="0000FF"/>
                </a:solidFill>
                <a:latin typeface="Constantia" pitchFamily="18" charset="0"/>
                <a:cs typeface="Times New Roman" pitchFamily="18" charset="0"/>
              </a:rPr>
              <a:t>-proverb interpretation</a:t>
            </a:r>
          </a:p>
          <a:p>
            <a:pPr lvl="1" algn="just">
              <a:buNone/>
            </a:pPr>
            <a:r>
              <a:rPr lang="en-US" b="1" dirty="0" smtClean="0">
                <a:solidFill>
                  <a:srgbClr val="0000FF"/>
                </a:solidFill>
                <a:latin typeface="Constantia" pitchFamily="18" charset="0"/>
                <a:cs typeface="Times New Roman" pitchFamily="18" charset="0"/>
              </a:rPr>
              <a:t>G. Insight-</a:t>
            </a:r>
          </a:p>
          <a:p>
            <a:pPr lvl="1" algn="just">
              <a:buNone/>
            </a:pPr>
            <a:r>
              <a:rPr lang="en-US" dirty="0" smtClean="0">
                <a:solidFill>
                  <a:srgbClr val="0000FF"/>
                </a:solidFill>
                <a:latin typeface="Constantia" pitchFamily="18" charset="0"/>
                <a:cs typeface="Times New Roman" pitchFamily="18" charset="0"/>
              </a:rPr>
              <a:t>Ability of patient to display an understanding of his/her current problems and their implications.</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pPr algn="just"/>
            <a:r>
              <a:rPr lang="en-US" sz="3200" b="1" dirty="0" smtClean="0">
                <a:solidFill>
                  <a:srgbClr val="FF0000"/>
                </a:solidFill>
                <a:latin typeface="Constantia" pitchFamily="18" charset="0"/>
                <a:cs typeface="Times New Roman" pitchFamily="18" charset="0"/>
              </a:rPr>
              <a:t>III. PSYCHIATRIC FORMULATION</a:t>
            </a:r>
            <a:endParaRPr lang="en-US"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1295400"/>
            <a:ext cx="9144000" cy="5562600"/>
          </a:xfrm>
        </p:spPr>
        <p:txBody>
          <a:bodyPr>
            <a:normAutofit/>
          </a:bodyPr>
          <a:lstStyle/>
          <a:p>
            <a:pPr algn="just">
              <a:buNone/>
            </a:pPr>
            <a:r>
              <a:rPr lang="en-US" dirty="0" smtClean="0">
                <a:solidFill>
                  <a:srgbClr val="0000FF"/>
                </a:solidFill>
                <a:latin typeface="Constantia" pitchFamily="18" charset="0"/>
                <a:cs typeface="Times New Roman" pitchFamily="18" charset="0"/>
              </a:rPr>
              <a:t>	The psychiatric formulation is a didactic and intellectual statement that guides the treatment pan.</a:t>
            </a:r>
          </a:p>
          <a:p>
            <a:pPr algn="just"/>
            <a:endParaRPr lang="en-US" dirty="0" smtClean="0">
              <a:solidFill>
                <a:srgbClr val="0000FF"/>
              </a:solidFill>
              <a:latin typeface="Constantia" pitchFamily="18" charset="0"/>
              <a:cs typeface="Times New Roman" pitchFamily="18" charset="0"/>
            </a:endParaRPr>
          </a:p>
          <a:p>
            <a:pPr algn="just">
              <a:buNone/>
            </a:pPr>
            <a:r>
              <a:rPr lang="en-US" dirty="0" smtClean="0">
                <a:solidFill>
                  <a:srgbClr val="0000FF"/>
                </a:solidFill>
                <a:latin typeface="Constantia" pitchFamily="18" charset="0"/>
                <a:cs typeface="Times New Roman" pitchFamily="18" charset="0"/>
              </a:rPr>
              <a:t>	It gives shape to the information available and leads to clarity of diagnosis and intervention strategies.</a:t>
            </a:r>
          </a:p>
          <a:p>
            <a:pPr algn="just"/>
            <a:endParaRPr lang="en-US" dirty="0" smtClean="0">
              <a:solidFill>
                <a:srgbClr val="0000FF"/>
              </a:solidFill>
              <a:latin typeface="Constantia" pitchFamily="18" charset="0"/>
              <a:cs typeface="Times New Roman" pitchFamily="18" charset="0"/>
            </a:endParaRPr>
          </a:p>
          <a:p>
            <a:pPr algn="just">
              <a:buNone/>
            </a:pPr>
            <a:r>
              <a:rPr lang="en-US" dirty="0" smtClean="0">
                <a:solidFill>
                  <a:srgbClr val="0000FF"/>
                </a:solidFill>
                <a:latin typeface="Constantia" pitchFamily="18" charset="0"/>
                <a:cs typeface="Times New Roman" pitchFamily="18" charset="0"/>
              </a:rPr>
              <a:t>	It also answers the question; ‘why is the patient behaving like this?’</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762000"/>
          </a:xfrm>
        </p:spPr>
        <p:txBody>
          <a:bodyPr>
            <a:normAutofit/>
          </a:bodyPr>
          <a:lstStyle/>
          <a:p>
            <a:pPr algn="just"/>
            <a:r>
              <a:rPr lang="en-US" sz="3600" dirty="0" smtClean="0">
                <a:solidFill>
                  <a:srgbClr val="FF0000"/>
                </a:solidFill>
                <a:latin typeface="Constantia" pitchFamily="18" charset="0"/>
              </a:rPr>
              <a:t>Structure of the Formulation</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838200"/>
            <a:ext cx="9144000" cy="6019800"/>
          </a:xfrm>
        </p:spPr>
        <p:txBody>
          <a:bodyPr>
            <a:noAutofit/>
          </a:bodyPr>
          <a:lstStyle/>
          <a:p>
            <a:pPr algn="just">
              <a:buNone/>
            </a:pPr>
            <a:r>
              <a:rPr lang="en-US" sz="2500" dirty="0" smtClean="0">
                <a:solidFill>
                  <a:srgbClr val="0000FF"/>
                </a:solidFill>
                <a:latin typeface="Constantia" pitchFamily="18" charset="0"/>
                <a:cs typeface="Times New Roman" pitchFamily="18" charset="0"/>
              </a:rPr>
              <a:t>Has four main parts, numbered I – IV.</a:t>
            </a:r>
            <a:endParaRPr lang="en-US" sz="2500" b="1" dirty="0" smtClean="0">
              <a:solidFill>
                <a:srgbClr val="0000FF"/>
              </a:solidFill>
              <a:latin typeface="Constantia" pitchFamily="18" charset="0"/>
              <a:cs typeface="Times New Roman" pitchFamily="18" charset="0"/>
            </a:endParaRPr>
          </a:p>
          <a:p>
            <a:pPr algn="just"/>
            <a:r>
              <a:rPr lang="en-US" sz="2500" b="1" dirty="0" smtClean="0">
                <a:solidFill>
                  <a:srgbClr val="0000FF"/>
                </a:solidFill>
                <a:latin typeface="Constantia" pitchFamily="18" charset="0"/>
                <a:cs typeface="Times New Roman" pitchFamily="18" charset="0"/>
              </a:rPr>
              <a:t>Part I</a:t>
            </a:r>
          </a:p>
          <a:p>
            <a:pPr algn="just">
              <a:buNone/>
            </a:pPr>
            <a:r>
              <a:rPr lang="en-US" sz="2500" b="1" dirty="0" smtClean="0">
                <a:solidFill>
                  <a:srgbClr val="0000FF"/>
                </a:solidFill>
                <a:latin typeface="Constantia" pitchFamily="18" charset="0"/>
                <a:cs typeface="Times New Roman" pitchFamily="18" charset="0"/>
              </a:rPr>
              <a:t>	</a:t>
            </a:r>
            <a:r>
              <a:rPr lang="en-US" sz="2500" dirty="0" smtClean="0">
                <a:solidFill>
                  <a:srgbClr val="0000FF"/>
                </a:solidFill>
                <a:latin typeface="Constantia" pitchFamily="18" charset="0"/>
                <a:cs typeface="Times New Roman" pitchFamily="18" charset="0"/>
              </a:rPr>
              <a:t>States the salient/important features of the identification data, indicating the syndrome and the duration.</a:t>
            </a:r>
          </a:p>
          <a:p>
            <a:pPr algn="just">
              <a:buNone/>
            </a:pPr>
            <a:r>
              <a:rPr lang="en-US" sz="2500" dirty="0" smtClean="0">
                <a:solidFill>
                  <a:srgbClr val="0000FF"/>
                </a:solidFill>
                <a:latin typeface="Constantia" pitchFamily="18" charset="0"/>
                <a:cs typeface="Times New Roman" pitchFamily="18" charset="0"/>
              </a:rPr>
              <a:t>		</a:t>
            </a:r>
            <a:r>
              <a:rPr lang="en-US" sz="2500" i="1" dirty="0" smtClean="0">
                <a:solidFill>
                  <a:srgbClr val="0000FF"/>
                </a:solidFill>
                <a:latin typeface="Constantia" pitchFamily="18" charset="0"/>
                <a:cs typeface="Times New Roman" pitchFamily="18" charset="0"/>
              </a:rPr>
              <a:t>e.g. Sarah, a 40 – year old teacher, presents with psychosis 	as evidenced by irrelevant answers, incoherent speech, 	thought disorder, delusions and hallucinations. This has 	been going on for 2 – 3 weeks.</a:t>
            </a:r>
          </a:p>
          <a:p>
            <a:pPr algn="just">
              <a:buNone/>
            </a:pPr>
            <a:r>
              <a:rPr lang="en-US" sz="2500" i="1" dirty="0" smtClean="0">
                <a:solidFill>
                  <a:srgbClr val="0000FF"/>
                </a:solidFill>
                <a:latin typeface="Constantia" pitchFamily="18" charset="0"/>
                <a:cs typeface="Times New Roman" pitchFamily="18" charset="0"/>
              </a:rPr>
              <a:t>	</a:t>
            </a:r>
            <a:r>
              <a:rPr lang="en-US" sz="2500" dirty="0" smtClean="0">
                <a:solidFill>
                  <a:srgbClr val="0000FF"/>
                </a:solidFill>
                <a:latin typeface="Constantia" pitchFamily="18" charset="0"/>
                <a:cs typeface="Times New Roman" pitchFamily="18" charset="0"/>
              </a:rPr>
              <a:t>It also indicates any biopsychosocial factors which might have precipitated the situation.</a:t>
            </a:r>
          </a:p>
          <a:p>
            <a:pPr algn="just">
              <a:buNone/>
            </a:pPr>
            <a:endParaRPr lang="en-US" sz="2500" i="1" dirty="0" smtClean="0">
              <a:solidFill>
                <a:srgbClr val="0000FF"/>
              </a:solidFill>
              <a:latin typeface="Constantia" pitchFamily="18" charset="0"/>
              <a:cs typeface="Times New Roman" pitchFamily="18" charset="0"/>
            </a:endParaRPr>
          </a:p>
          <a:p>
            <a:pPr algn="just"/>
            <a:r>
              <a:rPr lang="en-US" sz="2500" b="1" dirty="0" smtClean="0">
                <a:solidFill>
                  <a:srgbClr val="0000FF"/>
                </a:solidFill>
                <a:latin typeface="Constantia" pitchFamily="18" charset="0"/>
                <a:cs typeface="Times New Roman" pitchFamily="18" charset="0"/>
              </a:rPr>
              <a:t>Part II</a:t>
            </a:r>
          </a:p>
          <a:p>
            <a:pPr algn="just">
              <a:buNone/>
            </a:pPr>
            <a:r>
              <a:rPr lang="en-US" sz="2500" b="1" dirty="0" smtClean="0">
                <a:solidFill>
                  <a:srgbClr val="0000FF"/>
                </a:solidFill>
                <a:latin typeface="Constantia" pitchFamily="18" charset="0"/>
                <a:cs typeface="Times New Roman" pitchFamily="18" charset="0"/>
              </a:rPr>
              <a:t>	</a:t>
            </a:r>
            <a:r>
              <a:rPr lang="en-US" sz="2500" dirty="0" smtClean="0">
                <a:solidFill>
                  <a:srgbClr val="0000FF"/>
                </a:solidFill>
                <a:latin typeface="Constantia" pitchFamily="18" charset="0"/>
                <a:cs typeface="Times New Roman" pitchFamily="18" charset="0"/>
              </a:rPr>
              <a:t>Gives an opinion about previous episodes if any.</a:t>
            </a:r>
          </a:p>
          <a:p>
            <a:pPr algn="just">
              <a:buNone/>
            </a:pPr>
            <a:r>
              <a:rPr lang="en-US" sz="2500" dirty="0" smtClean="0">
                <a:solidFill>
                  <a:srgbClr val="0000FF"/>
                </a:solidFill>
                <a:latin typeface="Constantia" pitchFamily="18" charset="0"/>
                <a:cs typeface="Times New Roman" pitchFamily="18" charset="0"/>
              </a:rPr>
              <a:t>		</a:t>
            </a:r>
            <a:r>
              <a:rPr lang="en-US" sz="2500" i="1" dirty="0" smtClean="0">
                <a:solidFill>
                  <a:srgbClr val="0000FF"/>
                </a:solidFill>
                <a:latin typeface="Constantia" pitchFamily="18" charset="0"/>
                <a:cs typeface="Times New Roman" pitchFamily="18" charset="0"/>
              </a:rPr>
              <a:t>e.g. “ … This also occurred in the year …”</a:t>
            </a:r>
            <a:endParaRPr lang="en-US" sz="2500" dirty="0" smtClean="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pPr algn="just"/>
            <a:r>
              <a:rPr lang="en-US" sz="3600" dirty="0" smtClean="0">
                <a:solidFill>
                  <a:srgbClr val="FF0000"/>
                </a:solidFill>
                <a:latin typeface="Constantia" pitchFamily="18" charset="0"/>
              </a:rPr>
              <a:t>Structure of the Formulation cont’d</a:t>
            </a:r>
            <a:endParaRPr lang="en-US" sz="3600" dirty="0">
              <a:solidFill>
                <a:srgbClr val="FF0000"/>
              </a:solidFill>
            </a:endParaRPr>
          </a:p>
        </p:txBody>
      </p:sp>
      <p:sp>
        <p:nvSpPr>
          <p:cNvPr id="3" name="Content Placeholder 2"/>
          <p:cNvSpPr>
            <a:spLocks noGrp="1"/>
          </p:cNvSpPr>
          <p:nvPr>
            <p:ph idx="1"/>
          </p:nvPr>
        </p:nvSpPr>
        <p:spPr>
          <a:xfrm>
            <a:off x="0" y="1143000"/>
            <a:ext cx="9144000" cy="5486400"/>
          </a:xfrm>
        </p:spPr>
        <p:txBody>
          <a:bodyPr>
            <a:normAutofit fontScale="85000" lnSpcReduction="10000"/>
          </a:bodyPr>
          <a:lstStyle/>
          <a:p>
            <a:pPr algn="just">
              <a:lnSpc>
                <a:spcPct val="120000"/>
              </a:lnSpc>
              <a:buNone/>
            </a:pPr>
            <a:r>
              <a:rPr lang="en-US" b="1" dirty="0" smtClean="0">
                <a:solidFill>
                  <a:srgbClr val="0000FF"/>
                </a:solidFill>
                <a:latin typeface="Constantia" pitchFamily="18" charset="0"/>
                <a:cs typeface="Times New Roman" pitchFamily="18" charset="0"/>
              </a:rPr>
              <a:t>	Part III</a:t>
            </a:r>
          </a:p>
          <a:p>
            <a:pPr algn="just">
              <a:lnSpc>
                <a:spcPct val="120000"/>
              </a:lnSpc>
              <a:buNone/>
            </a:pPr>
            <a:r>
              <a:rPr lang="en-US" dirty="0" smtClean="0">
                <a:solidFill>
                  <a:srgbClr val="0000FF"/>
                </a:solidFill>
                <a:latin typeface="Constantia" pitchFamily="18" charset="0"/>
                <a:cs typeface="Times New Roman" pitchFamily="18" charset="0"/>
              </a:rPr>
              <a:t>	Discusses the rest of the patient’s life such as predisposing factors, perpetuating factors, and protective  factors (biological, psychological and social)</a:t>
            </a:r>
          </a:p>
          <a:p>
            <a:pPr algn="just">
              <a:lnSpc>
                <a:spcPct val="120000"/>
              </a:lnSpc>
            </a:pPr>
            <a:endParaRPr lang="en-US" dirty="0" smtClean="0">
              <a:solidFill>
                <a:srgbClr val="0000FF"/>
              </a:solidFill>
              <a:latin typeface="Constantia" pitchFamily="18" charset="0"/>
              <a:cs typeface="Times New Roman" pitchFamily="18" charset="0"/>
            </a:endParaRPr>
          </a:p>
          <a:p>
            <a:pPr algn="just">
              <a:lnSpc>
                <a:spcPct val="120000"/>
              </a:lnSpc>
              <a:buNone/>
            </a:pPr>
            <a:r>
              <a:rPr lang="en-US" b="1" dirty="0" smtClean="0">
                <a:solidFill>
                  <a:srgbClr val="0000FF"/>
                </a:solidFill>
                <a:latin typeface="Constantia" pitchFamily="18" charset="0"/>
                <a:cs typeface="Times New Roman" pitchFamily="18" charset="0"/>
              </a:rPr>
              <a:t>	Part IV</a:t>
            </a:r>
          </a:p>
          <a:p>
            <a:pPr algn="just">
              <a:lnSpc>
                <a:spcPct val="120000"/>
              </a:lnSpc>
              <a:buNone/>
            </a:pPr>
            <a:r>
              <a:rPr lang="en-US" b="1" dirty="0" smtClean="0">
                <a:solidFill>
                  <a:srgbClr val="0000FF"/>
                </a:solidFill>
                <a:latin typeface="Constantia" pitchFamily="18" charset="0"/>
                <a:cs typeface="Times New Roman" pitchFamily="18" charset="0"/>
              </a:rPr>
              <a:t>	</a:t>
            </a:r>
            <a:r>
              <a:rPr lang="en-US" dirty="0" smtClean="0">
                <a:solidFill>
                  <a:srgbClr val="0000FF"/>
                </a:solidFill>
                <a:latin typeface="Constantia" pitchFamily="18" charset="0"/>
                <a:cs typeface="Times New Roman" pitchFamily="18" charset="0"/>
              </a:rPr>
              <a:t>Discusses the +ve and –ve findings, possible  Dx and DDx, e.g. why psychosis and not depression</a:t>
            </a:r>
          </a:p>
          <a:p>
            <a:pPr algn="just">
              <a:lnSpc>
                <a:spcPct val="120000"/>
              </a:lnSpc>
              <a:buNone/>
            </a:pPr>
            <a:r>
              <a:rPr lang="en-US" dirty="0" smtClean="0">
                <a:solidFill>
                  <a:srgbClr val="0000FF"/>
                </a:solidFill>
                <a:latin typeface="Constantia" pitchFamily="18" charset="0"/>
                <a:cs typeface="Times New Roman" pitchFamily="18" charset="0"/>
              </a:rPr>
              <a:t>	States other illnesses very difficult to rule out from the diagnosis made.</a:t>
            </a:r>
          </a:p>
          <a:p>
            <a:pPr algn="just">
              <a:lnSpc>
                <a:spcPct val="120000"/>
              </a:lnSpc>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sldNum" sz="quarter" idx="12"/>
          </p:nvPr>
        </p:nvSpPr>
        <p:spPr>
          <a:noFill/>
        </p:spPr>
        <p:txBody>
          <a:bodyPr/>
          <a:lstStyle/>
          <a:p>
            <a:fld id="{8CEFAC92-378C-4123-BE13-83D24D420FDC}" type="slidenum">
              <a:rPr lang="en-US" smtClean="0"/>
              <a:pPr/>
              <a:t>13</a:t>
            </a:fld>
            <a:endParaRPr lang="en-US" dirty="0" smtClean="0"/>
          </a:p>
        </p:txBody>
      </p:sp>
      <p:sp>
        <p:nvSpPr>
          <p:cNvPr id="921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3C240BC-03A7-4FD7-9E97-DD2B766E86D0}" type="slidenum">
              <a:rPr lang="en-US" sz="1400"/>
              <a:pPr algn="r"/>
              <a:t>13</a:t>
            </a:fld>
            <a:endParaRPr lang="en-US" sz="1400" dirty="0"/>
          </a:p>
        </p:txBody>
      </p:sp>
      <p:sp>
        <p:nvSpPr>
          <p:cNvPr id="9220" name="Rectangle 2"/>
          <p:cNvSpPr>
            <a:spLocks noGrp="1" noChangeArrowheads="1"/>
          </p:cNvSpPr>
          <p:nvPr>
            <p:ph type="ctrTitle"/>
          </p:nvPr>
        </p:nvSpPr>
        <p:spPr>
          <a:xfrm>
            <a:off x="0" y="228600"/>
            <a:ext cx="8534400" cy="1066800"/>
          </a:xfrm>
        </p:spPr>
        <p:txBody>
          <a:bodyPr/>
          <a:lstStyle/>
          <a:p>
            <a:pPr algn="just" eaLnBrk="1" hangingPunct="1"/>
            <a:r>
              <a:rPr lang="en-US" dirty="0" smtClean="0">
                <a:solidFill>
                  <a:srgbClr val="FF0000"/>
                </a:solidFill>
                <a:latin typeface="Constantia" pitchFamily="18" charset="0"/>
              </a:rPr>
              <a:t>PREREQUISITE COURSES</a:t>
            </a:r>
          </a:p>
        </p:txBody>
      </p:sp>
      <p:sp>
        <p:nvSpPr>
          <p:cNvPr id="9221" name="Rectangle 3"/>
          <p:cNvSpPr>
            <a:spLocks noGrp="1" noChangeArrowheads="1"/>
          </p:cNvSpPr>
          <p:nvPr>
            <p:ph type="subTitle" idx="1"/>
          </p:nvPr>
        </p:nvSpPr>
        <p:spPr>
          <a:xfrm>
            <a:off x="0" y="1371600"/>
            <a:ext cx="9144000" cy="5486400"/>
          </a:xfrm>
        </p:spPr>
        <p:txBody>
          <a:bodyPr/>
          <a:lstStyle/>
          <a:p>
            <a:pPr marL="571500" lvl="0" indent="-571500" algn="just">
              <a:buAutoNum type="romanLcParenBoth"/>
            </a:pPr>
            <a:r>
              <a:rPr lang="en-GB" dirty="0" smtClean="0">
                <a:solidFill>
                  <a:srgbClr val="0000FF"/>
                </a:solidFill>
                <a:latin typeface="Constantia" pitchFamily="18" charset="0"/>
              </a:rPr>
              <a:t>Human Psychology</a:t>
            </a:r>
          </a:p>
          <a:p>
            <a:pPr marL="571500" lvl="0" indent="-571500" algn="just">
              <a:buAutoNum type="romanLcParenBoth"/>
            </a:pPr>
            <a:endParaRPr lang="en-US" sz="4400" dirty="0" smtClean="0">
              <a:solidFill>
                <a:srgbClr val="0000FF"/>
              </a:solidFill>
              <a:latin typeface="Constantia" pitchFamily="18" charset="0"/>
            </a:endParaRPr>
          </a:p>
          <a:p>
            <a:pPr marL="571500" lvl="0" indent="-571500" algn="just">
              <a:buAutoNum type="romanLcParenBoth"/>
            </a:pPr>
            <a:r>
              <a:rPr lang="en-GB" dirty="0" smtClean="0">
                <a:solidFill>
                  <a:srgbClr val="0000FF"/>
                </a:solidFill>
                <a:latin typeface="Constantia" pitchFamily="18" charset="0"/>
              </a:rPr>
              <a:t>Growth and Development</a:t>
            </a:r>
          </a:p>
          <a:p>
            <a:pPr marL="571500" lvl="0" indent="-571500" algn="just">
              <a:buAutoNum type="romanLcParenBoth"/>
            </a:pPr>
            <a:endParaRPr lang="en-US" sz="4400" dirty="0" smtClean="0">
              <a:solidFill>
                <a:srgbClr val="0000FF"/>
              </a:solidFill>
              <a:latin typeface="Constantia" pitchFamily="18" charset="0"/>
            </a:endParaRPr>
          </a:p>
          <a:p>
            <a:pPr marL="571500" lvl="0" indent="-571500" algn="l">
              <a:buAutoNum type="romanLcParenBoth"/>
            </a:pPr>
            <a:r>
              <a:rPr lang="en-GB" dirty="0" smtClean="0">
                <a:solidFill>
                  <a:srgbClr val="0000FF"/>
                </a:solidFill>
                <a:latin typeface="Constantia" pitchFamily="18" charset="0"/>
              </a:rPr>
              <a:t>Pharmacology (Pharmacokinetics and Pharmacodynamics)</a:t>
            </a:r>
            <a:endParaRPr lang="en-US" sz="4400" dirty="0" smtClean="0">
              <a:solidFill>
                <a:srgbClr val="0000FF"/>
              </a:solidFill>
              <a:latin typeface="Constantia" pitchFamily="18" charset="0"/>
            </a:endParaRPr>
          </a:p>
          <a:p>
            <a:pPr lvl="1" algn="just" eaLnBrk="1" hangingPunct="1">
              <a:buClr>
                <a:schemeClr val="tx1"/>
              </a:buClr>
            </a:pPr>
            <a:endParaRPr lang="en-US" sz="3200" dirty="0" smtClean="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rmAutofit/>
          </a:bodyPr>
          <a:lstStyle/>
          <a:p>
            <a:pPr algn="just"/>
            <a:r>
              <a:rPr lang="en-US" sz="2800" b="1" dirty="0" smtClean="0">
                <a:solidFill>
                  <a:srgbClr val="FF0000"/>
                </a:solidFill>
                <a:latin typeface="Constantia" pitchFamily="18" charset="0"/>
                <a:cs typeface="Times New Roman" pitchFamily="18" charset="0"/>
              </a:rPr>
              <a:t>IV. THE MULTIAXIAL ASSESSMENT DIAGNOSIS</a:t>
            </a:r>
            <a:endParaRPr lang="en-US" sz="2800" dirty="0">
              <a:solidFill>
                <a:srgbClr val="FF0000"/>
              </a:solidFill>
              <a:latin typeface="Constantia" pitchFamily="18" charset="0"/>
            </a:endParaRPr>
          </a:p>
        </p:txBody>
      </p:sp>
      <p:sp>
        <p:nvSpPr>
          <p:cNvPr id="3" name="Content Placeholder 2"/>
          <p:cNvSpPr>
            <a:spLocks noGrp="1"/>
          </p:cNvSpPr>
          <p:nvPr>
            <p:ph idx="1"/>
          </p:nvPr>
        </p:nvSpPr>
        <p:spPr>
          <a:xfrm>
            <a:off x="0" y="1219200"/>
            <a:ext cx="9144000" cy="5486400"/>
          </a:xfrm>
        </p:spPr>
        <p:txBody>
          <a:bodyPr>
            <a:normAutofit fontScale="92500" lnSpcReduction="10000"/>
          </a:bodyPr>
          <a:lstStyle/>
          <a:p>
            <a:pPr algn="just">
              <a:buNone/>
            </a:pPr>
            <a:r>
              <a:rPr lang="en-US" dirty="0" smtClean="0">
                <a:solidFill>
                  <a:srgbClr val="0000FF"/>
                </a:solidFill>
                <a:latin typeface="Constantia" pitchFamily="18" charset="0"/>
                <a:cs typeface="Times New Roman" pitchFamily="18" charset="0"/>
              </a:rPr>
              <a:t>	This involves assessment of the patient on several axes.</a:t>
            </a:r>
          </a:p>
          <a:p>
            <a:pPr algn="just">
              <a:buNone/>
            </a:pPr>
            <a:endParaRPr lang="en-US" dirty="0" smtClean="0">
              <a:solidFill>
                <a:srgbClr val="0000FF"/>
              </a:solidFill>
              <a:latin typeface="Constantia" pitchFamily="18" charset="0"/>
              <a:cs typeface="Times New Roman" pitchFamily="18" charset="0"/>
            </a:endParaRPr>
          </a:p>
          <a:p>
            <a:pPr algn="just">
              <a:buNone/>
            </a:pPr>
            <a:r>
              <a:rPr lang="en-US" dirty="0" smtClean="0">
                <a:solidFill>
                  <a:srgbClr val="0000FF"/>
                </a:solidFill>
                <a:latin typeface="Constantia" pitchFamily="18" charset="0"/>
                <a:cs typeface="Times New Roman" pitchFamily="18" charset="0"/>
              </a:rPr>
              <a:t>	Each axis refers to a different domain of information that helps the practitioner to plan for the treatment and predict the outcome of illness.</a:t>
            </a:r>
          </a:p>
          <a:p>
            <a:pPr algn="just">
              <a:buNone/>
            </a:pPr>
            <a:endParaRPr lang="en-US" dirty="0" smtClean="0">
              <a:solidFill>
                <a:srgbClr val="0000FF"/>
              </a:solidFill>
              <a:latin typeface="Constantia" pitchFamily="18" charset="0"/>
              <a:cs typeface="Times New Roman" pitchFamily="18" charset="0"/>
            </a:endParaRPr>
          </a:p>
          <a:p>
            <a:pPr algn="just">
              <a:buNone/>
            </a:pPr>
            <a:r>
              <a:rPr lang="en-US" dirty="0" smtClean="0">
                <a:solidFill>
                  <a:srgbClr val="0000FF"/>
                </a:solidFill>
                <a:latin typeface="Constantia" pitchFamily="18" charset="0"/>
                <a:cs typeface="Times New Roman" pitchFamily="18" charset="0"/>
              </a:rPr>
              <a:t>	Very useful when planning discharge of patients.</a:t>
            </a:r>
          </a:p>
          <a:p>
            <a:pPr algn="just">
              <a:buNone/>
            </a:pPr>
            <a:endParaRPr lang="en-US" dirty="0" smtClean="0">
              <a:solidFill>
                <a:srgbClr val="0000FF"/>
              </a:solidFill>
              <a:latin typeface="Constantia" pitchFamily="18" charset="0"/>
              <a:cs typeface="Times New Roman" pitchFamily="18" charset="0"/>
            </a:endParaRPr>
          </a:p>
          <a:p>
            <a:pPr algn="just">
              <a:buNone/>
            </a:pPr>
            <a:r>
              <a:rPr lang="en-US" dirty="0" smtClean="0">
                <a:solidFill>
                  <a:srgbClr val="0000FF"/>
                </a:solidFill>
                <a:latin typeface="Constantia" pitchFamily="18" charset="0"/>
                <a:cs typeface="Times New Roman" pitchFamily="18" charset="0"/>
              </a:rPr>
              <a:t>	There are five axes included in the DSM-IV TR, numbered I to V as follows:</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762000"/>
          </a:xfrm>
        </p:spPr>
        <p:txBody>
          <a:bodyPr>
            <a:normAutofit/>
          </a:bodyPr>
          <a:lstStyle/>
          <a:p>
            <a:pPr algn="just"/>
            <a:r>
              <a:rPr lang="en-US" sz="2800" b="1" dirty="0" smtClean="0">
                <a:solidFill>
                  <a:srgbClr val="FF0000"/>
                </a:solidFill>
                <a:latin typeface="Constantia" pitchFamily="18" charset="0"/>
                <a:cs typeface="Times New Roman" pitchFamily="18" charset="0"/>
              </a:rPr>
              <a:t>The Multiaxial Assessment </a:t>
            </a:r>
            <a:r>
              <a:rPr lang="en-US" sz="2800" b="1" dirty="0" smtClean="0">
                <a:solidFill>
                  <a:srgbClr val="FF0000"/>
                </a:solidFill>
                <a:latin typeface="Times New Roman" pitchFamily="18" charset="0"/>
                <a:cs typeface="Times New Roman" pitchFamily="18" charset="0"/>
              </a:rPr>
              <a:t>Cont’d</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Autofit/>
          </a:bodyPr>
          <a:lstStyle/>
          <a:p>
            <a:pPr algn="just">
              <a:buNone/>
            </a:pPr>
            <a:r>
              <a:rPr lang="en-US" sz="2500" b="1" i="1" dirty="0" smtClean="0">
                <a:solidFill>
                  <a:srgbClr val="0000FF"/>
                </a:solidFill>
                <a:latin typeface="Constantia" pitchFamily="18" charset="0"/>
                <a:cs typeface="Times New Roman" pitchFamily="18" charset="0"/>
              </a:rPr>
              <a:t>	Axis I:</a:t>
            </a:r>
          </a:p>
          <a:p>
            <a:pPr marL="342900" lvl="1" indent="-342900" algn="just">
              <a:buNone/>
            </a:pPr>
            <a:r>
              <a:rPr lang="en-US" sz="2500" dirty="0" smtClean="0">
                <a:solidFill>
                  <a:srgbClr val="0000FF"/>
                </a:solidFill>
                <a:latin typeface="Constantia" pitchFamily="18" charset="0"/>
                <a:cs typeface="Times New Roman" pitchFamily="18" charset="0"/>
              </a:rPr>
              <a:t>	Includes the major psychotic disorder  with major clinical manifestations that are a focus of clinical attention, such as schizophrenia, sexual disorders and even mood disorders but not personality neither developmental disorders.</a:t>
            </a:r>
          </a:p>
          <a:p>
            <a:pPr marL="342900" lvl="1" indent="-342900" algn="just">
              <a:buNone/>
            </a:pPr>
            <a:endParaRPr lang="en-US" sz="2500" dirty="0" smtClean="0">
              <a:solidFill>
                <a:srgbClr val="0000FF"/>
              </a:solidFill>
              <a:latin typeface="Constantia" pitchFamily="18" charset="0"/>
              <a:cs typeface="Times New Roman" pitchFamily="18" charset="0"/>
            </a:endParaRPr>
          </a:p>
          <a:p>
            <a:pPr algn="just">
              <a:buNone/>
            </a:pPr>
            <a:r>
              <a:rPr lang="en-US" sz="2500" b="1" i="1" dirty="0" smtClean="0">
                <a:solidFill>
                  <a:srgbClr val="0000FF"/>
                </a:solidFill>
                <a:latin typeface="Constantia" pitchFamily="18" charset="0"/>
                <a:cs typeface="Times New Roman" pitchFamily="18" charset="0"/>
              </a:rPr>
              <a:t>	Axis II:</a:t>
            </a:r>
          </a:p>
          <a:p>
            <a:pPr algn="just">
              <a:buNone/>
            </a:pPr>
            <a:r>
              <a:rPr lang="en-US" sz="2500" b="1" i="1" dirty="0" smtClean="0">
                <a:solidFill>
                  <a:srgbClr val="0000FF"/>
                </a:solidFill>
                <a:latin typeface="Constantia" pitchFamily="18" charset="0"/>
                <a:cs typeface="Times New Roman" pitchFamily="18" charset="0"/>
              </a:rPr>
              <a:t>	</a:t>
            </a:r>
            <a:r>
              <a:rPr lang="en-US" sz="2500" dirty="0" smtClean="0">
                <a:solidFill>
                  <a:srgbClr val="0000FF"/>
                </a:solidFill>
                <a:latin typeface="Constantia" pitchFamily="18" charset="0"/>
                <a:cs typeface="Times New Roman" pitchFamily="18" charset="0"/>
              </a:rPr>
              <a:t>Includes Personality disorders and developmental disorders such as mental retardation.</a:t>
            </a:r>
          </a:p>
          <a:p>
            <a:pPr algn="just">
              <a:buNone/>
            </a:pPr>
            <a:endParaRPr lang="en-US" sz="2500" dirty="0" smtClean="0">
              <a:solidFill>
                <a:srgbClr val="0000FF"/>
              </a:solidFill>
              <a:latin typeface="Constantia" pitchFamily="18" charset="0"/>
              <a:cs typeface="Times New Roman" pitchFamily="18" charset="0"/>
            </a:endParaRPr>
          </a:p>
          <a:p>
            <a:pPr algn="just">
              <a:buNone/>
            </a:pPr>
            <a:r>
              <a:rPr lang="en-US" sz="2500" b="1" i="1" dirty="0" smtClean="0">
                <a:solidFill>
                  <a:srgbClr val="0000FF"/>
                </a:solidFill>
                <a:latin typeface="Constantia" pitchFamily="18" charset="0"/>
                <a:cs typeface="Times New Roman" pitchFamily="18" charset="0"/>
              </a:rPr>
              <a:t>	Axis III:</a:t>
            </a:r>
          </a:p>
          <a:p>
            <a:pPr algn="just">
              <a:buNone/>
            </a:pPr>
            <a:r>
              <a:rPr lang="en-US" sz="2500" dirty="0" smtClean="0">
                <a:solidFill>
                  <a:srgbClr val="0000FF"/>
                </a:solidFill>
                <a:latin typeface="Constantia" pitchFamily="18" charset="0"/>
                <a:cs typeface="Times New Roman" pitchFamily="18" charset="0"/>
              </a:rPr>
              <a:t>	Any other general medical condition existing with the mental illness and any other medicine the person is using during treatment.</a:t>
            </a:r>
            <a:endParaRPr lang="en-US" sz="2500"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15962"/>
          </a:xfrm>
        </p:spPr>
        <p:txBody>
          <a:bodyPr>
            <a:normAutofit/>
          </a:bodyPr>
          <a:lstStyle/>
          <a:p>
            <a:pPr algn="just"/>
            <a:r>
              <a:rPr lang="en-US" sz="3600" dirty="0" smtClean="0">
                <a:solidFill>
                  <a:srgbClr val="FF0000"/>
                </a:solidFill>
                <a:latin typeface="Constantia" pitchFamily="18" charset="0"/>
                <a:cs typeface="Times New Roman" pitchFamily="18" charset="0"/>
              </a:rPr>
              <a:t>The Multiaxial Assessment </a:t>
            </a:r>
            <a:r>
              <a:rPr lang="en-US" sz="3600" dirty="0" smtClean="0">
                <a:solidFill>
                  <a:srgbClr val="FF0000"/>
                </a:solidFill>
                <a:latin typeface="Times New Roman" pitchFamily="18" charset="0"/>
                <a:cs typeface="Times New Roman" pitchFamily="18" charset="0"/>
              </a:rPr>
              <a:t>Cont’d</a:t>
            </a:r>
            <a:endParaRPr lang="en-US" sz="3600" dirty="0"/>
          </a:p>
        </p:txBody>
      </p:sp>
      <p:sp>
        <p:nvSpPr>
          <p:cNvPr id="3" name="Content Placeholder 2"/>
          <p:cNvSpPr>
            <a:spLocks noGrp="1"/>
          </p:cNvSpPr>
          <p:nvPr>
            <p:ph idx="1"/>
          </p:nvPr>
        </p:nvSpPr>
        <p:spPr>
          <a:xfrm>
            <a:off x="0" y="1295400"/>
            <a:ext cx="9144000" cy="5562600"/>
          </a:xfrm>
        </p:spPr>
        <p:txBody>
          <a:bodyPr>
            <a:normAutofit/>
          </a:bodyPr>
          <a:lstStyle/>
          <a:p>
            <a:pPr algn="just">
              <a:buNone/>
            </a:pPr>
            <a:r>
              <a:rPr lang="en-US" sz="2500" b="1" i="1" dirty="0" smtClean="0">
                <a:solidFill>
                  <a:srgbClr val="0000FF"/>
                </a:solidFill>
                <a:latin typeface="Constantia" pitchFamily="18" charset="0"/>
                <a:cs typeface="Times New Roman" pitchFamily="18" charset="0"/>
              </a:rPr>
              <a:t>	Axis IV:</a:t>
            </a:r>
          </a:p>
          <a:p>
            <a:pPr algn="just">
              <a:buNone/>
            </a:pPr>
            <a:r>
              <a:rPr lang="en-US" sz="2900" dirty="0" smtClean="0">
                <a:solidFill>
                  <a:srgbClr val="0000FF"/>
                </a:solidFill>
                <a:latin typeface="Constantia" pitchFamily="18" charset="0"/>
                <a:cs typeface="Times New Roman" pitchFamily="18" charset="0"/>
              </a:rPr>
              <a:t>	Records the stressors: Psychosocial and environmental stressors (maintaining factors, triggering factors and precipitating factors) e.g. death of a loved one.</a:t>
            </a:r>
          </a:p>
          <a:p>
            <a:pPr lvl="1" algn="just">
              <a:buNone/>
            </a:pPr>
            <a:endParaRPr lang="en-US" sz="2500" dirty="0" smtClean="0">
              <a:solidFill>
                <a:srgbClr val="0000FF"/>
              </a:solidFill>
              <a:latin typeface="Constantia" pitchFamily="18" charset="0"/>
              <a:cs typeface="Times New Roman" pitchFamily="18" charset="0"/>
            </a:endParaRPr>
          </a:p>
          <a:p>
            <a:pPr algn="just">
              <a:buNone/>
            </a:pPr>
            <a:r>
              <a:rPr lang="en-US" sz="2500" b="1" i="1" dirty="0" smtClean="0">
                <a:solidFill>
                  <a:srgbClr val="0000FF"/>
                </a:solidFill>
                <a:latin typeface="Constantia" pitchFamily="18" charset="0"/>
                <a:cs typeface="Times New Roman" pitchFamily="18" charset="0"/>
              </a:rPr>
              <a:t>	Axis V:</a:t>
            </a:r>
          </a:p>
          <a:p>
            <a:pPr algn="just">
              <a:buNone/>
            </a:pPr>
            <a:r>
              <a:rPr lang="en-US" sz="2500" b="1" i="1" dirty="0" smtClean="0">
                <a:solidFill>
                  <a:srgbClr val="0000FF"/>
                </a:solidFill>
                <a:latin typeface="Constantia" pitchFamily="18" charset="0"/>
                <a:cs typeface="Times New Roman" pitchFamily="18" charset="0"/>
              </a:rPr>
              <a:t>	</a:t>
            </a:r>
            <a:r>
              <a:rPr lang="en-US" sz="2500" dirty="0" smtClean="0">
                <a:solidFill>
                  <a:srgbClr val="0000FF"/>
                </a:solidFill>
                <a:latin typeface="Constantia" pitchFamily="18" charset="0"/>
                <a:cs typeface="Times New Roman" pitchFamily="18" charset="0"/>
              </a:rPr>
              <a:t>The Global assessment of functioning (GAF) scale.</a:t>
            </a:r>
          </a:p>
          <a:p>
            <a:pPr algn="just">
              <a:buNone/>
            </a:pPr>
            <a:r>
              <a:rPr lang="en-US" sz="2500" dirty="0" smtClean="0">
                <a:solidFill>
                  <a:srgbClr val="0000FF"/>
                </a:solidFill>
                <a:latin typeface="Constantia" pitchFamily="18" charset="0"/>
                <a:cs typeface="Times New Roman" pitchFamily="18" charset="0"/>
              </a:rPr>
              <a:t>	Indicates the level of performance a client is expected to achieve, and ranges from zero to 100; level zero is admitted while level 100 is discharged.</a:t>
            </a:r>
          </a:p>
          <a:p>
            <a:pPr>
              <a:buNone/>
            </a:pP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05800" cy="457200"/>
          </a:xfrm>
        </p:spPr>
        <p:txBody>
          <a:bodyPr>
            <a:noAutofit/>
          </a:bodyPr>
          <a:lstStyle/>
          <a:p>
            <a:pPr algn="just"/>
            <a:r>
              <a:rPr lang="en-US" sz="2800" dirty="0" smtClean="0">
                <a:solidFill>
                  <a:srgbClr val="FF0000"/>
                </a:solidFill>
                <a:latin typeface="Constantia" pitchFamily="18" charset="0"/>
              </a:rPr>
              <a:t>The GAF Scale</a:t>
            </a:r>
            <a:endParaRPr lang="en-US" sz="2800" dirty="0">
              <a:solidFill>
                <a:srgbClr val="FF0000"/>
              </a:solidFill>
              <a:latin typeface="Constantia" pitchFamily="18" charset="0"/>
            </a:endParaRPr>
          </a:p>
        </p:txBody>
      </p:sp>
      <p:sp>
        <p:nvSpPr>
          <p:cNvPr id="3" name="Content Placeholder 2"/>
          <p:cNvSpPr>
            <a:spLocks noGrp="1"/>
          </p:cNvSpPr>
          <p:nvPr>
            <p:ph idx="1"/>
          </p:nvPr>
        </p:nvSpPr>
        <p:spPr>
          <a:xfrm>
            <a:off x="0" y="838200"/>
            <a:ext cx="8686800" cy="5867400"/>
          </a:xfrm>
        </p:spPr>
        <p:txBody>
          <a:bodyPr>
            <a:normAutofit lnSpcReduction="10000"/>
          </a:bodyPr>
          <a:lstStyle/>
          <a:p>
            <a:pPr algn="just">
              <a:lnSpc>
                <a:spcPct val="110000"/>
              </a:lnSpc>
              <a:buNone/>
            </a:pPr>
            <a:r>
              <a:rPr lang="en-US" sz="2800" dirty="0" smtClean="0">
                <a:solidFill>
                  <a:srgbClr val="0000FF"/>
                </a:solidFill>
                <a:latin typeface="Constantia" pitchFamily="18" charset="0"/>
                <a:cs typeface="Times New Roman" pitchFamily="18" charset="0"/>
              </a:rPr>
              <a:t>	The GAF scale considers the psychological, social, and occupational functioning on a hypothetical continuum of mental health-illness. It does not include impairments in functioning due to physical (or environmental) limitations.</a:t>
            </a:r>
          </a:p>
          <a:p>
            <a:pPr algn="just">
              <a:lnSpc>
                <a:spcPct val="110000"/>
              </a:lnSpc>
              <a:buNone/>
            </a:pPr>
            <a:r>
              <a:rPr lang="en-US" sz="2800" dirty="0" smtClean="0">
                <a:solidFill>
                  <a:srgbClr val="0000FF"/>
                </a:solidFill>
                <a:latin typeface="Constantia" pitchFamily="18" charset="0"/>
                <a:cs typeface="Times New Roman" pitchFamily="18" charset="0"/>
              </a:rPr>
              <a:t>	</a:t>
            </a:r>
          </a:p>
          <a:p>
            <a:pPr algn="just">
              <a:lnSpc>
                <a:spcPct val="110000"/>
              </a:lnSpc>
              <a:buNone/>
            </a:pPr>
            <a:r>
              <a:rPr lang="en-US" sz="2800" dirty="0" smtClean="0">
                <a:solidFill>
                  <a:srgbClr val="0000FF"/>
                </a:solidFill>
                <a:latin typeface="Constantia" pitchFamily="18" charset="0"/>
                <a:cs typeface="Times New Roman" pitchFamily="18" charset="0"/>
              </a:rPr>
              <a:t>	The scale runs from zero to one hundred(0-100). A patient with GAF score of above 70 is fit for discharge from a psychiatric unit.</a:t>
            </a:r>
          </a:p>
          <a:p>
            <a:pPr algn="just">
              <a:lnSpc>
                <a:spcPct val="110000"/>
              </a:lnSpc>
              <a:buNone/>
            </a:pPr>
            <a:r>
              <a:rPr lang="en-US" sz="2800" b="1" dirty="0" smtClean="0">
                <a:solidFill>
                  <a:srgbClr val="0000FF"/>
                </a:solidFill>
                <a:latin typeface="Constantia" pitchFamily="18" charset="0"/>
                <a:cs typeface="Times New Roman" pitchFamily="18" charset="0"/>
              </a:rPr>
              <a:t>	</a:t>
            </a:r>
          </a:p>
          <a:p>
            <a:pPr algn="just">
              <a:lnSpc>
                <a:spcPct val="110000"/>
              </a:lnSpc>
              <a:buNone/>
            </a:pPr>
            <a:r>
              <a:rPr lang="en-US" sz="2800" b="1" i="1" dirty="0" smtClean="0">
                <a:solidFill>
                  <a:srgbClr val="0000FF"/>
                </a:solidFill>
                <a:latin typeface="Constantia" pitchFamily="18" charset="0"/>
                <a:cs typeface="Times New Roman" pitchFamily="18" charset="0"/>
              </a:rPr>
              <a:t>	(Note: </a:t>
            </a:r>
            <a:r>
              <a:rPr lang="en-US" sz="2800" i="1" dirty="0" smtClean="0">
                <a:solidFill>
                  <a:srgbClr val="0000FF"/>
                </a:solidFill>
                <a:latin typeface="Constantia" pitchFamily="18" charset="0"/>
                <a:cs typeface="Times New Roman" pitchFamily="18" charset="0"/>
              </a:rPr>
              <a:t>Use intermediate codes when appropriate, e.g., 45, 68, 72.)</a:t>
            </a:r>
            <a:endParaRPr lang="en-US" sz="2800" i="1"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pPr algn="just"/>
            <a:r>
              <a:rPr lang="en-US" sz="2800" dirty="0" smtClean="0">
                <a:solidFill>
                  <a:srgbClr val="FF0000"/>
                </a:solidFill>
                <a:latin typeface="Constantia" pitchFamily="18" charset="0"/>
              </a:rPr>
              <a:t>The GAF Scale</a:t>
            </a:r>
            <a:endParaRPr lang="en-US" sz="2800" b="1" u="sng" dirty="0">
              <a:solidFill>
                <a:srgbClr val="00B0F0"/>
              </a:solidFill>
              <a:latin typeface="Agency FB" pitchFamily="34" charset="0"/>
            </a:endParaRPr>
          </a:p>
        </p:txBody>
      </p:sp>
      <p:sp>
        <p:nvSpPr>
          <p:cNvPr id="3" name="Content Placeholder 2"/>
          <p:cNvSpPr>
            <a:spLocks noGrp="1"/>
          </p:cNvSpPr>
          <p:nvPr>
            <p:ph idx="1"/>
          </p:nvPr>
        </p:nvSpPr>
        <p:spPr>
          <a:xfrm>
            <a:off x="228600" y="762000"/>
            <a:ext cx="8915400" cy="6096000"/>
          </a:xfrm>
        </p:spPr>
        <p:txBody>
          <a:bodyPr>
            <a:normAutofit/>
          </a:bodyPr>
          <a:lstStyle/>
          <a:p>
            <a:pPr algn="just">
              <a:buNone/>
            </a:pPr>
            <a:r>
              <a:rPr lang="en-US" dirty="0" smtClean="0">
                <a:solidFill>
                  <a:srgbClr val="0000FF"/>
                </a:solidFill>
                <a:latin typeface="Constantia" pitchFamily="18" charset="0"/>
                <a:cs typeface="Times New Roman" pitchFamily="18" charset="0"/>
              </a:rPr>
              <a:t>  </a:t>
            </a:r>
            <a:r>
              <a:rPr lang="en-US" sz="3000" dirty="0" smtClean="0">
                <a:solidFill>
                  <a:srgbClr val="0000FF"/>
                </a:solidFill>
                <a:latin typeface="Constantia" pitchFamily="18" charset="0"/>
                <a:cs typeface="Times New Roman" pitchFamily="18" charset="0"/>
              </a:rPr>
              <a:t> </a:t>
            </a:r>
            <a:r>
              <a:rPr lang="en-US" sz="3000" b="1" dirty="0" smtClean="0">
                <a:solidFill>
                  <a:srgbClr val="0000FF"/>
                </a:solidFill>
                <a:latin typeface="Constantia" pitchFamily="18" charset="0"/>
                <a:cs typeface="Times New Roman" pitchFamily="18" charset="0"/>
              </a:rPr>
              <a:t>91-100</a:t>
            </a:r>
          </a:p>
          <a:p>
            <a:pPr lvl="1" algn="just"/>
            <a:r>
              <a:rPr lang="en-US" dirty="0" smtClean="0">
                <a:solidFill>
                  <a:srgbClr val="0000FF"/>
                </a:solidFill>
                <a:latin typeface="Constantia" pitchFamily="18" charset="0"/>
                <a:cs typeface="Times New Roman" pitchFamily="18" charset="0"/>
              </a:rPr>
              <a:t>Superior functioning in a wide range of activities, life's problems never seem to get out of hand, is sought out by others because of his or her many positive qualities. No symptoms.</a:t>
            </a:r>
          </a:p>
          <a:p>
            <a:pPr lvl="1" algn="just">
              <a:buNone/>
            </a:pPr>
            <a:endParaRPr lang="en-US" dirty="0" smtClean="0">
              <a:solidFill>
                <a:srgbClr val="0000FF"/>
              </a:solidFill>
              <a:latin typeface="Constantia" pitchFamily="18" charset="0"/>
              <a:cs typeface="Times New Roman" pitchFamily="18" charset="0"/>
            </a:endParaRPr>
          </a:p>
          <a:p>
            <a:pPr lvl="1" algn="just">
              <a:buNone/>
            </a:pPr>
            <a:r>
              <a:rPr lang="en-US" b="1" dirty="0" smtClean="0">
                <a:solidFill>
                  <a:srgbClr val="0000FF"/>
                </a:solidFill>
                <a:latin typeface="Constantia" pitchFamily="18" charset="0"/>
                <a:cs typeface="Times New Roman" pitchFamily="18" charset="0"/>
              </a:rPr>
              <a:t>81-90</a:t>
            </a:r>
          </a:p>
          <a:p>
            <a:pPr lvl="1" algn="just"/>
            <a:r>
              <a:rPr lang="en-US" dirty="0" smtClean="0">
                <a:solidFill>
                  <a:srgbClr val="0000FF"/>
                </a:solidFill>
                <a:latin typeface="Constantia" pitchFamily="18" charset="0"/>
                <a:cs typeface="Times New Roman" pitchFamily="18" charset="0"/>
              </a:rPr>
              <a:t>Absent or minimal symptoms (</a:t>
            </a:r>
            <a:r>
              <a:rPr lang="en-US" i="1" dirty="0" smtClean="0">
                <a:solidFill>
                  <a:srgbClr val="0000FF"/>
                </a:solidFill>
                <a:latin typeface="Constantia" pitchFamily="18" charset="0"/>
                <a:cs typeface="Times New Roman" pitchFamily="18" charset="0"/>
              </a:rPr>
              <a:t>e.g., mild anxiety before an exam</a:t>
            </a:r>
            <a:r>
              <a:rPr lang="en-US" dirty="0" smtClean="0">
                <a:solidFill>
                  <a:srgbClr val="0000FF"/>
                </a:solidFill>
                <a:latin typeface="Constantia" pitchFamily="18" charset="0"/>
                <a:cs typeface="Times New Roman" pitchFamily="18" charset="0"/>
              </a:rPr>
              <a:t>), good functioning in all areas, Interested and involved in a wide range of activities, socially effective, generally satisfied with life, no  more than everyday problems or concerns (</a:t>
            </a:r>
            <a:r>
              <a:rPr lang="en-US" i="1" dirty="0" smtClean="0">
                <a:solidFill>
                  <a:srgbClr val="0000FF"/>
                </a:solidFill>
                <a:latin typeface="Constantia" pitchFamily="18" charset="0"/>
                <a:cs typeface="Times New Roman" pitchFamily="18" charset="0"/>
              </a:rPr>
              <a:t>e.g., an occasional argument with family members</a:t>
            </a:r>
            <a:r>
              <a:rPr lang="en-US" dirty="0" smtClean="0">
                <a:solidFill>
                  <a:srgbClr val="0000FF"/>
                </a:solidFill>
                <a:latin typeface="Constantia" pitchFamily="18" charset="0"/>
                <a:cs typeface="Times New Roman" pitchFamily="18" charset="0"/>
              </a:rPr>
              <a:t>).</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381000"/>
          </a:xfrm>
        </p:spPr>
        <p:txBody>
          <a:bodyPr>
            <a:noAutofit/>
          </a:bodyPr>
          <a:lstStyle/>
          <a:p>
            <a:pPr algn="just"/>
            <a:r>
              <a:rPr lang="en-US" sz="3600" dirty="0" smtClean="0">
                <a:solidFill>
                  <a:srgbClr val="FF0000"/>
                </a:solidFill>
                <a:latin typeface="Constantia" pitchFamily="18" charset="0"/>
              </a:rPr>
              <a:t>GAF Scale cont’d</a:t>
            </a:r>
            <a:endParaRPr lang="en-US" sz="3600" dirty="0"/>
          </a:p>
        </p:txBody>
      </p:sp>
      <p:sp>
        <p:nvSpPr>
          <p:cNvPr id="3" name="Content Placeholder 2"/>
          <p:cNvSpPr>
            <a:spLocks noGrp="1"/>
          </p:cNvSpPr>
          <p:nvPr>
            <p:ph idx="1"/>
          </p:nvPr>
        </p:nvSpPr>
        <p:spPr>
          <a:xfrm>
            <a:off x="0" y="914400"/>
            <a:ext cx="9144000" cy="5791200"/>
          </a:xfrm>
        </p:spPr>
        <p:txBody>
          <a:bodyPr>
            <a:normAutofit fontScale="92500"/>
          </a:bodyPr>
          <a:lstStyle/>
          <a:p>
            <a:pPr algn="just">
              <a:buNone/>
            </a:pPr>
            <a:r>
              <a:rPr lang="en-US" b="1" dirty="0" smtClean="0">
                <a:solidFill>
                  <a:srgbClr val="0000FF"/>
                </a:solidFill>
                <a:latin typeface="Constantia" pitchFamily="18" charset="0"/>
                <a:cs typeface="Times New Roman" pitchFamily="18" charset="0"/>
              </a:rPr>
              <a:t>71-80</a:t>
            </a:r>
          </a:p>
          <a:p>
            <a:pPr lvl="1" algn="just"/>
            <a:r>
              <a:rPr lang="en-US" dirty="0" smtClean="0">
                <a:solidFill>
                  <a:srgbClr val="0000FF"/>
                </a:solidFill>
                <a:latin typeface="Constantia" pitchFamily="18" charset="0"/>
                <a:cs typeface="Times New Roman" pitchFamily="18" charset="0"/>
              </a:rPr>
              <a:t>If symptoms are present, they are transient and expected reactions to psychosocial stressors (</a:t>
            </a:r>
            <a:r>
              <a:rPr lang="en-US" i="1" dirty="0" smtClean="0">
                <a:solidFill>
                  <a:srgbClr val="0000FF"/>
                </a:solidFill>
                <a:latin typeface="Constantia" pitchFamily="18" charset="0"/>
                <a:cs typeface="Times New Roman" pitchFamily="18" charset="0"/>
              </a:rPr>
              <a:t>e.g., difficulty concentrating after family argument</a:t>
            </a:r>
            <a:r>
              <a:rPr lang="en-US" dirty="0" smtClean="0">
                <a:solidFill>
                  <a:srgbClr val="0000FF"/>
                </a:solidFill>
                <a:latin typeface="Constantia" pitchFamily="18" charset="0"/>
                <a:cs typeface="Times New Roman" pitchFamily="18" charset="0"/>
              </a:rPr>
              <a:t>); no more than slight impairment in social, occupational, or school functioning (</a:t>
            </a:r>
            <a:r>
              <a:rPr lang="en-US" i="1" dirty="0" smtClean="0">
                <a:solidFill>
                  <a:srgbClr val="0000FF"/>
                </a:solidFill>
                <a:latin typeface="Constantia" pitchFamily="18" charset="0"/>
                <a:cs typeface="Times New Roman" pitchFamily="18" charset="0"/>
              </a:rPr>
              <a:t>e.g., temporarily falling behind in schoolwork</a:t>
            </a:r>
            <a:r>
              <a:rPr lang="en-US" dirty="0" smtClean="0">
                <a:solidFill>
                  <a:srgbClr val="0000FF"/>
                </a:solidFill>
                <a:latin typeface="Constantia" pitchFamily="18" charset="0"/>
                <a:cs typeface="Times New Roman" pitchFamily="18" charset="0"/>
              </a:rPr>
              <a:t>).</a:t>
            </a:r>
          </a:p>
          <a:p>
            <a:pPr lvl="1" algn="just">
              <a:buNone/>
            </a:pPr>
            <a:endParaRPr lang="en-US" dirty="0" smtClean="0">
              <a:solidFill>
                <a:srgbClr val="0000FF"/>
              </a:solidFill>
              <a:latin typeface="Constantia" pitchFamily="18" charset="0"/>
              <a:cs typeface="Times New Roman" pitchFamily="18" charset="0"/>
            </a:endParaRPr>
          </a:p>
          <a:p>
            <a:pPr algn="just">
              <a:buNone/>
            </a:pPr>
            <a:r>
              <a:rPr lang="en-US" b="1" dirty="0" smtClean="0">
                <a:solidFill>
                  <a:srgbClr val="0000FF"/>
                </a:solidFill>
                <a:latin typeface="Constantia" pitchFamily="18" charset="0"/>
                <a:cs typeface="Times New Roman" pitchFamily="18" charset="0"/>
              </a:rPr>
              <a:t>61-70</a:t>
            </a:r>
          </a:p>
          <a:p>
            <a:pPr lvl="1" algn="just"/>
            <a:r>
              <a:rPr lang="en-US" dirty="0" smtClean="0">
                <a:solidFill>
                  <a:srgbClr val="0000FF"/>
                </a:solidFill>
                <a:latin typeface="Constantia" pitchFamily="18" charset="0"/>
                <a:cs typeface="Times New Roman" pitchFamily="18" charset="0"/>
              </a:rPr>
              <a:t>Some mild symptoms (</a:t>
            </a:r>
            <a:r>
              <a:rPr lang="en-US" i="1" dirty="0" smtClean="0">
                <a:solidFill>
                  <a:srgbClr val="0000FF"/>
                </a:solidFill>
                <a:latin typeface="Constantia" pitchFamily="18" charset="0"/>
                <a:cs typeface="Times New Roman" pitchFamily="18" charset="0"/>
              </a:rPr>
              <a:t>e.g., depressed mood and mild insomnia</a:t>
            </a:r>
            <a:r>
              <a:rPr lang="en-US" dirty="0" smtClean="0">
                <a:solidFill>
                  <a:srgbClr val="0000FF"/>
                </a:solidFill>
                <a:latin typeface="Constantia" pitchFamily="18" charset="0"/>
                <a:cs typeface="Times New Roman" pitchFamily="18" charset="0"/>
              </a:rPr>
              <a:t>) OR some difficulty in social, occupational, or school functioning (</a:t>
            </a:r>
            <a:r>
              <a:rPr lang="en-US" i="1" dirty="0" smtClean="0">
                <a:solidFill>
                  <a:srgbClr val="0000FF"/>
                </a:solidFill>
                <a:latin typeface="Constantia" pitchFamily="18" charset="0"/>
                <a:cs typeface="Times New Roman" pitchFamily="18" charset="0"/>
              </a:rPr>
              <a:t>e.g., occasional truancy, or theft within the household</a:t>
            </a:r>
            <a:r>
              <a:rPr lang="en-US" dirty="0" smtClean="0">
                <a:solidFill>
                  <a:srgbClr val="0000FF"/>
                </a:solidFill>
                <a:latin typeface="Constantia" pitchFamily="18" charset="0"/>
                <a:cs typeface="Times New Roman" pitchFamily="18" charset="0"/>
              </a:rPr>
              <a:t>), but generally functioning pretty well, has some meaningful interpersonal relationships.</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33400"/>
          </a:xfrm>
        </p:spPr>
        <p:txBody>
          <a:bodyPr>
            <a:noAutofit/>
          </a:bodyPr>
          <a:lstStyle/>
          <a:p>
            <a:pPr algn="just"/>
            <a:r>
              <a:rPr lang="en-US" sz="3600" dirty="0" smtClean="0">
                <a:solidFill>
                  <a:srgbClr val="FF0000"/>
                </a:solidFill>
                <a:latin typeface="Constantia" pitchFamily="18" charset="0"/>
              </a:rPr>
              <a:t>GAF Scale cont’d</a:t>
            </a:r>
            <a:endParaRPr lang="en-US" sz="3600" dirty="0"/>
          </a:p>
        </p:txBody>
      </p:sp>
      <p:sp>
        <p:nvSpPr>
          <p:cNvPr id="3" name="Content Placeholder 2"/>
          <p:cNvSpPr>
            <a:spLocks noGrp="1"/>
          </p:cNvSpPr>
          <p:nvPr>
            <p:ph idx="1"/>
          </p:nvPr>
        </p:nvSpPr>
        <p:spPr>
          <a:xfrm>
            <a:off x="0" y="685800"/>
            <a:ext cx="9144000" cy="6172200"/>
          </a:xfrm>
        </p:spPr>
        <p:txBody>
          <a:bodyPr>
            <a:normAutofit/>
          </a:bodyPr>
          <a:lstStyle/>
          <a:p>
            <a:pPr algn="just">
              <a:buNone/>
            </a:pPr>
            <a:r>
              <a:rPr lang="en-US" b="1" dirty="0" smtClean="0">
                <a:solidFill>
                  <a:srgbClr val="0000FF"/>
                </a:solidFill>
                <a:latin typeface="Constantia" pitchFamily="18" charset="0"/>
                <a:cs typeface="Times New Roman" pitchFamily="18" charset="0"/>
              </a:rPr>
              <a:t> 51-60</a:t>
            </a:r>
          </a:p>
          <a:p>
            <a:pPr lvl="1" algn="just"/>
            <a:r>
              <a:rPr lang="en-US" dirty="0" smtClean="0">
                <a:solidFill>
                  <a:srgbClr val="0000FF"/>
                </a:solidFill>
                <a:latin typeface="Constantia" pitchFamily="18" charset="0"/>
                <a:cs typeface="Times New Roman" pitchFamily="18" charset="0"/>
              </a:rPr>
              <a:t>Moderate symptoms (</a:t>
            </a:r>
            <a:r>
              <a:rPr lang="en-US" i="1" dirty="0" smtClean="0">
                <a:solidFill>
                  <a:srgbClr val="0000FF"/>
                </a:solidFill>
                <a:latin typeface="Constantia" pitchFamily="18" charset="0"/>
                <a:cs typeface="Times New Roman" pitchFamily="18" charset="0"/>
              </a:rPr>
              <a:t>e.g., flat affect and circumstantial speech, occasional panic attacks</a:t>
            </a:r>
            <a:r>
              <a:rPr lang="en-US" dirty="0" smtClean="0">
                <a:solidFill>
                  <a:srgbClr val="0000FF"/>
                </a:solidFill>
                <a:latin typeface="Constantia" pitchFamily="18" charset="0"/>
                <a:cs typeface="Times New Roman" pitchFamily="18" charset="0"/>
              </a:rPr>
              <a:t>) OR moderate difficulty in social, occupational, or school functioning (</a:t>
            </a:r>
            <a:r>
              <a:rPr lang="en-US" i="1" dirty="0" smtClean="0">
                <a:solidFill>
                  <a:srgbClr val="0000FF"/>
                </a:solidFill>
                <a:latin typeface="Constantia" pitchFamily="18" charset="0"/>
                <a:cs typeface="Times New Roman" pitchFamily="18" charset="0"/>
              </a:rPr>
              <a:t>e.g., few friends, conflicts with peers or co-51 workers).</a:t>
            </a:r>
          </a:p>
          <a:p>
            <a:pPr lvl="1" algn="just">
              <a:buNone/>
            </a:pPr>
            <a:endParaRPr lang="en-US" i="1" dirty="0" smtClean="0">
              <a:solidFill>
                <a:srgbClr val="0000FF"/>
              </a:solidFill>
              <a:latin typeface="Constantia" pitchFamily="18" charset="0"/>
              <a:cs typeface="Times New Roman" pitchFamily="18" charset="0"/>
            </a:endParaRPr>
          </a:p>
          <a:p>
            <a:pPr algn="just">
              <a:buNone/>
            </a:pPr>
            <a:r>
              <a:rPr lang="en-US" b="1" dirty="0" smtClean="0">
                <a:solidFill>
                  <a:srgbClr val="0000FF"/>
                </a:solidFill>
                <a:latin typeface="Constantia" pitchFamily="18" charset="0"/>
                <a:cs typeface="Times New Roman" pitchFamily="18" charset="0"/>
              </a:rPr>
              <a:t> 41-50</a:t>
            </a:r>
          </a:p>
          <a:p>
            <a:pPr lvl="1" algn="just"/>
            <a:r>
              <a:rPr lang="en-US" dirty="0" smtClean="0">
                <a:solidFill>
                  <a:srgbClr val="0000FF"/>
                </a:solidFill>
                <a:latin typeface="Constantia" pitchFamily="18" charset="0"/>
                <a:cs typeface="Times New Roman" pitchFamily="18" charset="0"/>
              </a:rPr>
              <a:t>Serious symptoms (</a:t>
            </a:r>
            <a:r>
              <a:rPr lang="en-US" i="1" dirty="0" smtClean="0">
                <a:solidFill>
                  <a:srgbClr val="0000FF"/>
                </a:solidFill>
                <a:latin typeface="Constantia" pitchFamily="18" charset="0"/>
                <a:cs typeface="Times New Roman" pitchFamily="18" charset="0"/>
              </a:rPr>
              <a:t>e.g., suicidal ideation, severe obsession rituals, frequent shoplifting</a:t>
            </a:r>
            <a:r>
              <a:rPr lang="en-US" dirty="0" smtClean="0">
                <a:solidFill>
                  <a:srgbClr val="0000FF"/>
                </a:solidFill>
                <a:latin typeface="Constantia" pitchFamily="18" charset="0"/>
                <a:cs typeface="Times New Roman" pitchFamily="18" charset="0"/>
              </a:rPr>
              <a:t>) OR any serious impairment in social, occupational, or school functioning (</a:t>
            </a:r>
            <a:r>
              <a:rPr lang="en-US" i="1" dirty="0" smtClean="0">
                <a:solidFill>
                  <a:srgbClr val="0000FF"/>
                </a:solidFill>
                <a:latin typeface="Constantia" pitchFamily="18" charset="0"/>
                <a:cs typeface="Times New Roman" pitchFamily="18" charset="0"/>
              </a:rPr>
              <a:t>e.g., no friends, unable to keep a job).</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381000"/>
          </a:xfrm>
        </p:spPr>
        <p:txBody>
          <a:bodyPr>
            <a:noAutofit/>
          </a:bodyPr>
          <a:lstStyle/>
          <a:p>
            <a:pPr algn="just"/>
            <a:r>
              <a:rPr lang="en-US" sz="3600" dirty="0" smtClean="0">
                <a:solidFill>
                  <a:srgbClr val="FF0000"/>
                </a:solidFill>
                <a:latin typeface="Constantia" pitchFamily="18" charset="0"/>
              </a:rPr>
              <a:t>GAF Scale cont’d</a:t>
            </a:r>
            <a:endParaRPr lang="en-US" sz="3600" dirty="0"/>
          </a:p>
        </p:txBody>
      </p:sp>
      <p:sp>
        <p:nvSpPr>
          <p:cNvPr id="3" name="Content Placeholder 2"/>
          <p:cNvSpPr>
            <a:spLocks noGrp="1"/>
          </p:cNvSpPr>
          <p:nvPr>
            <p:ph idx="1"/>
          </p:nvPr>
        </p:nvSpPr>
        <p:spPr>
          <a:xfrm>
            <a:off x="0" y="685800"/>
            <a:ext cx="9144000" cy="6019800"/>
          </a:xfrm>
        </p:spPr>
        <p:txBody>
          <a:bodyPr>
            <a:noAutofit/>
          </a:bodyPr>
          <a:lstStyle/>
          <a:p>
            <a:pPr algn="just">
              <a:buNone/>
            </a:pPr>
            <a:r>
              <a:rPr lang="en-US" sz="2400" b="1" dirty="0" smtClean="0">
                <a:solidFill>
                  <a:srgbClr val="0000FF"/>
                </a:solidFill>
                <a:latin typeface="Constantia" pitchFamily="18" charset="0"/>
                <a:cs typeface="Times New Roman" pitchFamily="18" charset="0"/>
              </a:rPr>
              <a:t> 31-40</a:t>
            </a:r>
          </a:p>
          <a:p>
            <a:pPr lvl="1" algn="just"/>
            <a:r>
              <a:rPr lang="en-US" sz="2400" dirty="0" smtClean="0">
                <a:solidFill>
                  <a:srgbClr val="0000FF"/>
                </a:solidFill>
                <a:latin typeface="Constantia" pitchFamily="18" charset="0"/>
                <a:cs typeface="Times New Roman" pitchFamily="18" charset="0"/>
              </a:rPr>
              <a:t>Some impairment in reality testing or communication (</a:t>
            </a:r>
            <a:r>
              <a:rPr lang="en-US" sz="2400" i="1" dirty="0" smtClean="0">
                <a:solidFill>
                  <a:srgbClr val="0000FF"/>
                </a:solidFill>
                <a:latin typeface="Constantia" pitchFamily="18" charset="0"/>
                <a:cs typeface="Times New Roman" pitchFamily="18" charset="0"/>
              </a:rPr>
              <a:t>e.g., speech is at times illogical, obscure, or irrelevant</a:t>
            </a:r>
            <a:r>
              <a:rPr lang="en-US" sz="2400" dirty="0" smtClean="0">
                <a:solidFill>
                  <a:srgbClr val="0000FF"/>
                </a:solidFill>
                <a:latin typeface="Constantia" pitchFamily="18" charset="0"/>
                <a:cs typeface="Times New Roman" pitchFamily="18" charset="0"/>
              </a:rPr>
              <a:t>) OR major impairment in several areas, such as work or school, family relations, judgment, thinking, or mood (</a:t>
            </a:r>
            <a:r>
              <a:rPr lang="en-US" sz="2400" i="1" dirty="0" smtClean="0">
                <a:solidFill>
                  <a:srgbClr val="0000FF"/>
                </a:solidFill>
                <a:latin typeface="Constantia" pitchFamily="18" charset="0"/>
                <a:cs typeface="Times New Roman" pitchFamily="18" charset="0"/>
              </a:rPr>
              <a:t>e.g., depressed man avoids friends, neglects family, and is unable to work; child fre­quently beats up younger children, is defiant at home, and is failing at school).</a:t>
            </a:r>
          </a:p>
          <a:p>
            <a:pPr algn="just"/>
            <a:endParaRPr lang="en-US" sz="2400" dirty="0" smtClean="0">
              <a:solidFill>
                <a:srgbClr val="0000FF"/>
              </a:solidFill>
              <a:latin typeface="Constantia" pitchFamily="18" charset="0"/>
              <a:cs typeface="Times New Roman" pitchFamily="18" charset="0"/>
            </a:endParaRPr>
          </a:p>
          <a:p>
            <a:pPr algn="just">
              <a:buNone/>
            </a:pPr>
            <a:r>
              <a:rPr lang="en-US" sz="2400" b="1" dirty="0" smtClean="0">
                <a:solidFill>
                  <a:srgbClr val="0000FF"/>
                </a:solidFill>
                <a:latin typeface="Constantia" pitchFamily="18" charset="0"/>
                <a:cs typeface="Times New Roman" pitchFamily="18" charset="0"/>
              </a:rPr>
              <a:t> 21-30</a:t>
            </a:r>
          </a:p>
          <a:p>
            <a:pPr lvl="1" algn="just"/>
            <a:r>
              <a:rPr lang="en-US" sz="2400" dirty="0" smtClean="0">
                <a:solidFill>
                  <a:srgbClr val="0000FF"/>
                </a:solidFill>
                <a:latin typeface="Constantia" pitchFamily="18" charset="0"/>
                <a:cs typeface="Times New Roman" pitchFamily="18" charset="0"/>
              </a:rPr>
              <a:t>Behavior is considerably influenced by delusions or hallucinations OR serious impairment in communication or judgment</a:t>
            </a:r>
            <a:r>
              <a:rPr lang="en-US" sz="2400" i="1" dirty="0" smtClean="0">
                <a:solidFill>
                  <a:srgbClr val="0000FF"/>
                </a:solidFill>
                <a:latin typeface="Constantia" pitchFamily="18" charset="0"/>
                <a:cs typeface="Times New Roman" pitchFamily="18" charset="0"/>
              </a:rPr>
              <a:t>(e.g., sometimes incoherent, acts grossly inappropriately, suicidal preoccupation</a:t>
            </a:r>
            <a:r>
              <a:rPr lang="en-US" sz="2400" dirty="0" smtClean="0">
                <a:solidFill>
                  <a:srgbClr val="0000FF"/>
                </a:solidFill>
                <a:latin typeface="Constantia" pitchFamily="18" charset="0"/>
                <a:cs typeface="Times New Roman" pitchFamily="18" charset="0"/>
              </a:rPr>
              <a:t>) OR inability to function in almost all areas</a:t>
            </a:r>
            <a:r>
              <a:rPr lang="en-US" sz="2400" i="1" dirty="0" smtClean="0">
                <a:solidFill>
                  <a:srgbClr val="0000FF"/>
                </a:solidFill>
                <a:latin typeface="Constantia" pitchFamily="18" charset="0"/>
                <a:cs typeface="Times New Roman" pitchFamily="18" charset="0"/>
              </a:rPr>
              <a:t>(e.g., stays in bed all day; no job, home, or friends).</a:t>
            </a:r>
            <a:endParaRPr lang="en-US" sz="2400" i="1"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381000"/>
          </a:xfrm>
        </p:spPr>
        <p:txBody>
          <a:bodyPr>
            <a:noAutofit/>
          </a:bodyPr>
          <a:lstStyle/>
          <a:p>
            <a:pPr algn="just"/>
            <a:r>
              <a:rPr lang="en-US" sz="3600" dirty="0" smtClean="0">
                <a:solidFill>
                  <a:srgbClr val="FF0000"/>
                </a:solidFill>
                <a:latin typeface="Constantia" pitchFamily="18" charset="0"/>
              </a:rPr>
              <a:t>GAF Scale cont’d</a:t>
            </a:r>
            <a:endParaRPr lang="en-US" sz="3600" dirty="0"/>
          </a:p>
        </p:txBody>
      </p:sp>
      <p:sp>
        <p:nvSpPr>
          <p:cNvPr id="3" name="Content Placeholder 2"/>
          <p:cNvSpPr>
            <a:spLocks noGrp="1"/>
          </p:cNvSpPr>
          <p:nvPr>
            <p:ph idx="1"/>
          </p:nvPr>
        </p:nvSpPr>
        <p:spPr>
          <a:xfrm>
            <a:off x="0" y="609600"/>
            <a:ext cx="9144000" cy="6248400"/>
          </a:xfrm>
        </p:spPr>
        <p:txBody>
          <a:bodyPr>
            <a:normAutofit lnSpcReduction="10000"/>
          </a:bodyPr>
          <a:lstStyle/>
          <a:p>
            <a:pPr algn="just">
              <a:buNone/>
            </a:pPr>
            <a:r>
              <a:rPr lang="en-US" b="1" dirty="0" smtClean="0">
                <a:solidFill>
                  <a:srgbClr val="0000FF"/>
                </a:solidFill>
                <a:latin typeface="Constantia" pitchFamily="18" charset="0"/>
                <a:cs typeface="Times New Roman" pitchFamily="18" charset="0"/>
              </a:rPr>
              <a:t> 11-20</a:t>
            </a:r>
          </a:p>
          <a:p>
            <a:pPr lvl="1" algn="just"/>
            <a:r>
              <a:rPr lang="en-US" dirty="0" smtClean="0">
                <a:solidFill>
                  <a:srgbClr val="0000FF"/>
                </a:solidFill>
                <a:latin typeface="Constantia" pitchFamily="18" charset="0"/>
                <a:cs typeface="Times New Roman" pitchFamily="18" charset="0"/>
              </a:rPr>
              <a:t>Some degree of hurting self or others (</a:t>
            </a:r>
            <a:r>
              <a:rPr lang="en-US" i="1" dirty="0" smtClean="0">
                <a:solidFill>
                  <a:srgbClr val="0000FF"/>
                </a:solidFill>
                <a:latin typeface="Constantia" pitchFamily="18" charset="0"/>
                <a:cs typeface="Times New Roman" pitchFamily="18" charset="0"/>
              </a:rPr>
              <a:t>e.g., suicide attempts without clear expectation of death; frequently violent; manic excitement</a:t>
            </a:r>
            <a:r>
              <a:rPr lang="en-US" dirty="0" smtClean="0">
                <a:solidFill>
                  <a:srgbClr val="0000FF"/>
                </a:solidFill>
                <a:latin typeface="Constantia" pitchFamily="18" charset="0"/>
                <a:cs typeface="Times New Roman" pitchFamily="18" charset="0"/>
              </a:rPr>
              <a:t>)OR occasionally fails to maintain minimal personal hygiene (</a:t>
            </a:r>
            <a:r>
              <a:rPr lang="en-US" i="1" dirty="0" smtClean="0">
                <a:solidFill>
                  <a:srgbClr val="0000FF"/>
                </a:solidFill>
                <a:latin typeface="Constantia" pitchFamily="18" charset="0"/>
                <a:cs typeface="Times New Roman" pitchFamily="18" charset="0"/>
              </a:rPr>
              <a:t>e.g., smears feces</a:t>
            </a:r>
            <a:r>
              <a:rPr lang="en-US" dirty="0" smtClean="0">
                <a:solidFill>
                  <a:srgbClr val="0000FF"/>
                </a:solidFill>
                <a:latin typeface="Constantia" pitchFamily="18" charset="0"/>
                <a:cs typeface="Times New Roman" pitchFamily="18" charset="0"/>
              </a:rPr>
              <a:t>) OR gross impairment in communication (</a:t>
            </a:r>
            <a:r>
              <a:rPr lang="en-US" i="1" dirty="0" smtClean="0">
                <a:solidFill>
                  <a:srgbClr val="0000FF"/>
                </a:solidFill>
                <a:latin typeface="Constantia" pitchFamily="18" charset="0"/>
                <a:cs typeface="Times New Roman" pitchFamily="18" charset="0"/>
              </a:rPr>
              <a:t>e.g., largely incoherent or mute</a:t>
            </a:r>
            <a:r>
              <a:rPr lang="en-US" dirty="0" smtClean="0">
                <a:solidFill>
                  <a:srgbClr val="0000FF"/>
                </a:solidFill>
                <a:latin typeface="Constantia" pitchFamily="18" charset="0"/>
                <a:cs typeface="Times New Roman" pitchFamily="18" charset="0"/>
              </a:rPr>
              <a:t>).</a:t>
            </a:r>
          </a:p>
          <a:p>
            <a:pPr algn="just">
              <a:buNone/>
            </a:pPr>
            <a:r>
              <a:rPr lang="en-US" b="1" dirty="0" smtClean="0">
                <a:solidFill>
                  <a:srgbClr val="0000FF"/>
                </a:solidFill>
                <a:latin typeface="Constantia" pitchFamily="18" charset="0"/>
                <a:cs typeface="Times New Roman" pitchFamily="18" charset="0"/>
              </a:rPr>
              <a:t> 1-10</a:t>
            </a:r>
          </a:p>
          <a:p>
            <a:pPr lvl="1" algn="just"/>
            <a:r>
              <a:rPr lang="en-US" dirty="0" smtClean="0">
                <a:solidFill>
                  <a:srgbClr val="0000FF"/>
                </a:solidFill>
                <a:latin typeface="Constantia" pitchFamily="18" charset="0"/>
                <a:cs typeface="Times New Roman" pitchFamily="18" charset="0"/>
              </a:rPr>
              <a:t>Persistent danger of severely hurting self or others (</a:t>
            </a:r>
            <a:r>
              <a:rPr lang="en-US" i="1" dirty="0" smtClean="0">
                <a:solidFill>
                  <a:srgbClr val="0000FF"/>
                </a:solidFill>
                <a:latin typeface="Constantia" pitchFamily="18" charset="0"/>
                <a:cs typeface="Times New Roman" pitchFamily="18" charset="0"/>
              </a:rPr>
              <a:t>e.g., recurrent violence</a:t>
            </a:r>
            <a:r>
              <a:rPr lang="en-US" dirty="0" smtClean="0">
                <a:solidFill>
                  <a:srgbClr val="0000FF"/>
                </a:solidFill>
                <a:latin typeface="Constantia" pitchFamily="18" charset="0"/>
                <a:cs typeface="Times New Roman" pitchFamily="18" charset="0"/>
              </a:rPr>
              <a:t>) OR persistent inability to maintain minimal personal hygiene OR serious suicidal act with clear expectation of death.</a:t>
            </a:r>
          </a:p>
          <a:p>
            <a:pPr algn="just">
              <a:buNone/>
            </a:pPr>
            <a:r>
              <a:rPr lang="en-US" b="1" dirty="0" smtClean="0">
                <a:solidFill>
                  <a:srgbClr val="0000FF"/>
                </a:solidFill>
                <a:latin typeface="Constantia" pitchFamily="18" charset="0"/>
                <a:cs typeface="Times New Roman" pitchFamily="18" charset="0"/>
              </a:rPr>
              <a:t> 0</a:t>
            </a:r>
          </a:p>
          <a:p>
            <a:pPr lvl="1" algn="just"/>
            <a:r>
              <a:rPr lang="en-US" dirty="0" smtClean="0">
                <a:solidFill>
                  <a:srgbClr val="0000FF"/>
                </a:solidFill>
                <a:latin typeface="Constantia" pitchFamily="18" charset="0"/>
                <a:cs typeface="Times New Roman" pitchFamily="18" charset="0"/>
              </a:rPr>
              <a:t>Inadequate information.</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b="1" dirty="0" smtClean="0">
                <a:solidFill>
                  <a:srgbClr val="0000FF"/>
                </a:solidFill>
                <a:latin typeface="Constantia" pitchFamily="18" charset="0"/>
              </a:rPr>
              <a:t>PRINCIPLES OF PSYCHIATRIC NURSING</a:t>
            </a:r>
            <a:endParaRPr lang="en-US"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020762"/>
          </a:xfrm>
        </p:spPr>
        <p:txBody>
          <a:bodyPr/>
          <a:lstStyle/>
          <a:p>
            <a:pPr algn="just"/>
            <a:r>
              <a:rPr lang="en-US" dirty="0" smtClean="0">
                <a:solidFill>
                  <a:srgbClr val="FF0000"/>
                </a:solidFill>
                <a:latin typeface="Constantia" pitchFamily="18" charset="0"/>
              </a:rPr>
              <a:t>REFERENCE  ITEMS</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295400"/>
            <a:ext cx="9144000" cy="5562600"/>
          </a:xfrm>
        </p:spPr>
        <p:txBody>
          <a:bodyPr>
            <a:normAutofit fontScale="85000" lnSpcReduction="10000"/>
          </a:bodyPr>
          <a:lstStyle/>
          <a:p>
            <a:pPr marL="514350" lvl="0" indent="-514350" algn="just">
              <a:buFont typeface="+mj-lt"/>
              <a:buAutoNum type="arabicPeriod"/>
            </a:pPr>
            <a:r>
              <a:rPr lang="en-GB" dirty="0" smtClean="0">
                <a:solidFill>
                  <a:srgbClr val="0000FF"/>
                </a:solidFill>
                <a:latin typeface="Constantia" pitchFamily="18" charset="0"/>
              </a:rPr>
              <a:t>Burgess A.W. (1997) </a:t>
            </a:r>
            <a:r>
              <a:rPr lang="en-GB" b="1" dirty="0" smtClean="0">
                <a:solidFill>
                  <a:srgbClr val="0000FF"/>
                </a:solidFill>
                <a:latin typeface="Constantia" pitchFamily="18" charset="0"/>
              </a:rPr>
              <a:t>Psychiatric Nursing:</a:t>
            </a:r>
            <a:r>
              <a:rPr lang="en-GB" dirty="0" smtClean="0">
                <a:solidFill>
                  <a:srgbClr val="0000FF"/>
                </a:solidFill>
                <a:latin typeface="Constantia" pitchFamily="18" charset="0"/>
              </a:rPr>
              <a:t> </a:t>
            </a:r>
            <a:r>
              <a:rPr lang="en-GB" i="1" dirty="0" smtClean="0">
                <a:solidFill>
                  <a:srgbClr val="0000FF"/>
                </a:solidFill>
                <a:latin typeface="Constantia" pitchFamily="18" charset="0"/>
              </a:rPr>
              <a:t>Promoting Mental Health.  </a:t>
            </a:r>
            <a:r>
              <a:rPr lang="en-GB" dirty="0" smtClean="0">
                <a:solidFill>
                  <a:srgbClr val="0000FF"/>
                </a:solidFill>
                <a:latin typeface="Constantia" pitchFamily="18" charset="0"/>
              </a:rPr>
              <a:t>Philadelphia: Appleton and Launge.</a:t>
            </a:r>
          </a:p>
          <a:p>
            <a:pPr marL="514350" lvl="0" indent="-514350" algn="just">
              <a:buFont typeface="+mj-lt"/>
              <a:buAutoNum type="arabicPeriod"/>
            </a:pPr>
            <a:endParaRPr lang="en-US" dirty="0" smtClean="0">
              <a:solidFill>
                <a:srgbClr val="0000FF"/>
              </a:solidFill>
              <a:latin typeface="Constantia" pitchFamily="18" charset="0"/>
            </a:endParaRPr>
          </a:p>
          <a:p>
            <a:pPr marL="514350" lvl="0" indent="-514350" algn="just">
              <a:buFont typeface="+mj-lt"/>
              <a:buAutoNum type="arabicPeriod"/>
            </a:pPr>
            <a:r>
              <a:rPr lang="en-GB" dirty="0" smtClean="0">
                <a:solidFill>
                  <a:srgbClr val="0000FF"/>
                </a:solidFill>
                <a:latin typeface="Constantia" pitchFamily="18" charset="0"/>
              </a:rPr>
              <a:t>David Musyimi </a:t>
            </a:r>
            <a:r>
              <a:rPr lang="en-GB" i="1" dirty="0" smtClean="0">
                <a:solidFill>
                  <a:srgbClr val="0000FF"/>
                </a:solidFill>
                <a:latin typeface="Constantia" pitchFamily="18" charset="0"/>
              </a:rPr>
              <a:t>Ndetei</a:t>
            </a:r>
            <a:r>
              <a:rPr lang="en-GB" dirty="0" smtClean="0">
                <a:solidFill>
                  <a:srgbClr val="0000FF"/>
                </a:solidFill>
                <a:latin typeface="Constantia" pitchFamily="18" charset="0"/>
              </a:rPr>
              <a:t>, Christopher P. </a:t>
            </a:r>
            <a:r>
              <a:rPr lang="en-GB" dirty="0" err="1" smtClean="0">
                <a:solidFill>
                  <a:srgbClr val="0000FF"/>
                </a:solidFill>
                <a:latin typeface="Constantia" pitchFamily="18" charset="0"/>
              </a:rPr>
              <a:t>Szabo</a:t>
            </a:r>
            <a:r>
              <a:rPr lang="en-GB" dirty="0" smtClean="0">
                <a:solidFill>
                  <a:srgbClr val="0000FF"/>
                </a:solidFill>
                <a:latin typeface="Constantia" pitchFamily="18" charset="0"/>
              </a:rPr>
              <a:t>, </a:t>
            </a:r>
            <a:r>
              <a:rPr lang="en-GB" dirty="0" err="1" smtClean="0">
                <a:solidFill>
                  <a:srgbClr val="0000FF"/>
                </a:solidFill>
                <a:latin typeface="Constantia" pitchFamily="18" charset="0"/>
              </a:rPr>
              <a:t>Tarek</a:t>
            </a:r>
            <a:r>
              <a:rPr lang="en-GB" dirty="0" smtClean="0">
                <a:solidFill>
                  <a:srgbClr val="0000FF"/>
                </a:solidFill>
                <a:latin typeface="Constantia" pitchFamily="18" charset="0"/>
              </a:rPr>
              <a:t> </a:t>
            </a:r>
            <a:r>
              <a:rPr lang="en-GB" dirty="0" err="1" smtClean="0">
                <a:solidFill>
                  <a:srgbClr val="0000FF"/>
                </a:solidFill>
                <a:latin typeface="Constantia" pitchFamily="18" charset="0"/>
              </a:rPr>
              <a:t>Okasha</a:t>
            </a:r>
            <a:r>
              <a:rPr lang="en-GB" dirty="0" smtClean="0">
                <a:solidFill>
                  <a:srgbClr val="0000FF"/>
                </a:solidFill>
                <a:latin typeface="Constantia" pitchFamily="18" charset="0"/>
              </a:rPr>
              <a:t>, John </a:t>
            </a:r>
            <a:r>
              <a:rPr lang="en-GB" dirty="0" err="1" smtClean="0">
                <a:solidFill>
                  <a:srgbClr val="0000FF"/>
                </a:solidFill>
                <a:latin typeface="Constantia" pitchFamily="18" charset="0"/>
              </a:rPr>
              <a:t>Mburu</a:t>
            </a:r>
            <a:r>
              <a:rPr lang="en-GB" dirty="0" smtClean="0">
                <a:solidFill>
                  <a:srgbClr val="0000FF"/>
                </a:solidFill>
                <a:latin typeface="Constantia" pitchFamily="18" charset="0"/>
              </a:rPr>
              <a:t>, </a:t>
            </a:r>
            <a:r>
              <a:rPr lang="en-GB" b="1" dirty="0" smtClean="0">
                <a:solidFill>
                  <a:srgbClr val="0000FF"/>
                </a:solidFill>
                <a:latin typeface="Constantia" pitchFamily="18" charset="0"/>
              </a:rPr>
              <a:t>The African Textbook of Clinical </a:t>
            </a:r>
            <a:r>
              <a:rPr lang="en-GB" b="1" i="1" dirty="0" smtClean="0">
                <a:solidFill>
                  <a:srgbClr val="0000FF"/>
                </a:solidFill>
                <a:latin typeface="Constantia" pitchFamily="18" charset="0"/>
              </a:rPr>
              <a:t>Psychiatry</a:t>
            </a:r>
            <a:r>
              <a:rPr lang="en-GB" b="1" dirty="0" smtClean="0">
                <a:solidFill>
                  <a:srgbClr val="0000FF"/>
                </a:solidFill>
                <a:latin typeface="Constantia" pitchFamily="18" charset="0"/>
              </a:rPr>
              <a:t> and Mental Health.</a:t>
            </a:r>
          </a:p>
          <a:p>
            <a:pPr marL="514350" lvl="0" indent="-514350" algn="just">
              <a:buFont typeface="+mj-lt"/>
              <a:buAutoNum type="arabicPeriod"/>
            </a:pPr>
            <a:endParaRPr lang="en-US" b="1" dirty="0" smtClean="0">
              <a:solidFill>
                <a:srgbClr val="0000FF"/>
              </a:solidFill>
              <a:latin typeface="Constantia" pitchFamily="18" charset="0"/>
            </a:endParaRPr>
          </a:p>
          <a:p>
            <a:pPr marL="514350" lvl="0" indent="-514350" algn="just">
              <a:buFont typeface="+mj-lt"/>
              <a:buAutoNum type="arabicPeriod"/>
            </a:pPr>
            <a:r>
              <a:rPr lang="en-GB" dirty="0" smtClean="0">
                <a:solidFill>
                  <a:srgbClr val="0000FF"/>
                </a:solidFill>
                <a:latin typeface="Constantia" pitchFamily="18" charset="0"/>
              </a:rPr>
              <a:t>Ndetei D M (2010); </a:t>
            </a:r>
            <a:r>
              <a:rPr lang="en-GB" b="1" dirty="0" smtClean="0">
                <a:solidFill>
                  <a:srgbClr val="0000FF"/>
                </a:solidFill>
                <a:latin typeface="Constantia" pitchFamily="18" charset="0"/>
              </a:rPr>
              <a:t>Your A–Z on Mental Health;</a:t>
            </a:r>
            <a:r>
              <a:rPr lang="en-GB" dirty="0" smtClean="0">
                <a:solidFill>
                  <a:srgbClr val="0000FF"/>
                </a:solidFill>
                <a:latin typeface="Constantia" pitchFamily="18" charset="0"/>
              </a:rPr>
              <a:t> © Acrodile Publishing Co. Ltd, Nairobi.</a:t>
            </a:r>
          </a:p>
          <a:p>
            <a:pPr marL="514350" lvl="0" indent="-514350" algn="just">
              <a:buFont typeface="+mj-lt"/>
              <a:buAutoNum type="arabicPeriod"/>
            </a:pPr>
            <a:endParaRPr lang="en-US" dirty="0" smtClean="0">
              <a:solidFill>
                <a:srgbClr val="0000FF"/>
              </a:solidFill>
              <a:latin typeface="Constantia" pitchFamily="18" charset="0"/>
            </a:endParaRPr>
          </a:p>
          <a:p>
            <a:pPr marL="514350" lvl="0" indent="-514350" algn="just">
              <a:buFont typeface="+mj-lt"/>
              <a:buAutoNum type="arabicPeriod"/>
            </a:pPr>
            <a:r>
              <a:rPr lang="en-GB" dirty="0" smtClean="0">
                <a:solidFill>
                  <a:srgbClr val="0000FF"/>
                </a:solidFill>
                <a:latin typeface="Constantia" pitchFamily="18" charset="0"/>
              </a:rPr>
              <a:t>Ndetei D M and </a:t>
            </a:r>
            <a:r>
              <a:rPr lang="en-GB" dirty="0" err="1" smtClean="0">
                <a:solidFill>
                  <a:srgbClr val="0000FF"/>
                </a:solidFill>
                <a:latin typeface="Constantia" pitchFamily="18" charset="0"/>
              </a:rPr>
              <a:t>Szabo</a:t>
            </a:r>
            <a:r>
              <a:rPr lang="en-GB" dirty="0" smtClean="0">
                <a:solidFill>
                  <a:srgbClr val="0000FF"/>
                </a:solidFill>
                <a:latin typeface="Constantia" pitchFamily="18" charset="0"/>
              </a:rPr>
              <a:t> C P (2011); </a:t>
            </a:r>
            <a:r>
              <a:rPr lang="en-GB" b="1" dirty="0" smtClean="0">
                <a:solidFill>
                  <a:srgbClr val="0000FF"/>
                </a:solidFill>
                <a:latin typeface="Constantia" pitchFamily="18" charset="0"/>
              </a:rPr>
              <a:t>Contemporary Psychiatry in Africa</a:t>
            </a:r>
            <a:r>
              <a:rPr lang="en-GB" dirty="0" smtClean="0">
                <a:solidFill>
                  <a:srgbClr val="0000FF"/>
                </a:solidFill>
                <a:latin typeface="Constantia" pitchFamily="18" charset="0"/>
              </a:rPr>
              <a:t> – </a:t>
            </a:r>
            <a:r>
              <a:rPr lang="en-GB" i="1" dirty="0" smtClean="0">
                <a:solidFill>
                  <a:srgbClr val="0000FF"/>
                </a:solidFill>
                <a:latin typeface="Constantia" pitchFamily="18" charset="0"/>
              </a:rPr>
              <a:t>A Review of Theory, Practice and Research </a:t>
            </a:r>
            <a:r>
              <a:rPr lang="en-GB" dirty="0" smtClean="0">
                <a:solidFill>
                  <a:srgbClr val="0000FF"/>
                </a:solidFill>
                <a:latin typeface="Constantia" pitchFamily="18" charset="0"/>
              </a:rPr>
              <a:t>© Acrodile Publishing Co. Ltd.</a:t>
            </a:r>
            <a:endParaRPr lang="en-US"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1000132"/>
          </a:xfrm>
        </p:spPr>
        <p:txBody>
          <a:bodyPr>
            <a:noAutofit/>
          </a:bodyPr>
          <a:lstStyle/>
          <a:p>
            <a:pPr algn="just"/>
            <a:r>
              <a:rPr lang="en-GB" sz="3200" b="1" dirty="0" smtClean="0">
                <a:solidFill>
                  <a:srgbClr val="FF0000"/>
                </a:solidFill>
                <a:latin typeface="Constantia" pitchFamily="18" charset="0"/>
                <a:cs typeface="Times New Roman" pitchFamily="18" charset="0"/>
              </a:rPr>
              <a:t>Principles and qualities of psychiatric nursing.</a:t>
            </a:r>
            <a:endParaRPr lang="en-GB"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1066800"/>
            <a:ext cx="9144000" cy="5791200"/>
          </a:xfrm>
        </p:spPr>
        <p:txBody>
          <a:bodyPr>
            <a:normAutofit lnSpcReduction="10000"/>
          </a:bodyPr>
          <a:lstStyle/>
          <a:p>
            <a:pPr marL="514350" indent="-514350" algn="just">
              <a:buFont typeface="+mj-lt"/>
              <a:buAutoNum type="arabicPeriod"/>
            </a:pPr>
            <a:r>
              <a:rPr lang="en-GB" sz="3000" b="1" i="1" dirty="0" smtClean="0">
                <a:solidFill>
                  <a:srgbClr val="0000FF"/>
                </a:solidFill>
                <a:latin typeface="Constantia" pitchFamily="18" charset="0"/>
                <a:cs typeface="Times New Roman" pitchFamily="18" charset="0"/>
              </a:rPr>
              <a:t>Respect</a:t>
            </a:r>
            <a:r>
              <a:rPr lang="en-GB" sz="3000" dirty="0" smtClean="0">
                <a:solidFill>
                  <a:srgbClr val="0000FF"/>
                </a:solidFill>
                <a:latin typeface="Constantia" pitchFamily="18" charset="0"/>
                <a:cs typeface="Times New Roman" pitchFamily="18" charset="0"/>
              </a:rPr>
              <a:t> – accept, take time to listen to, be honest and avoid humiliation.</a:t>
            </a:r>
          </a:p>
          <a:p>
            <a:pPr marL="514350" indent="-514350" algn="just">
              <a:buFont typeface="+mj-lt"/>
              <a:buAutoNum type="arabicPeriod"/>
            </a:pPr>
            <a:endParaRPr lang="en-GB" sz="3000" dirty="0" smtClean="0">
              <a:solidFill>
                <a:srgbClr val="0000FF"/>
              </a:solidFill>
              <a:latin typeface="Constantia" pitchFamily="18" charset="0"/>
              <a:cs typeface="Times New Roman" pitchFamily="18" charset="0"/>
            </a:endParaRPr>
          </a:p>
          <a:p>
            <a:pPr marL="514350" indent="-514350" algn="just">
              <a:buFont typeface="+mj-lt"/>
              <a:buAutoNum type="arabicPeriod"/>
            </a:pPr>
            <a:r>
              <a:rPr lang="en-GB" sz="3000" b="1" i="1" dirty="0" smtClean="0">
                <a:solidFill>
                  <a:srgbClr val="0000FF"/>
                </a:solidFill>
                <a:latin typeface="Constantia" pitchFamily="18" charset="0"/>
                <a:cs typeface="Times New Roman" pitchFamily="18" charset="0"/>
              </a:rPr>
              <a:t>Availability </a:t>
            </a:r>
            <a:r>
              <a:rPr lang="en-GB" sz="3000" dirty="0" smtClean="0">
                <a:solidFill>
                  <a:srgbClr val="0000FF"/>
                </a:solidFill>
                <a:latin typeface="Constantia" pitchFamily="18" charset="0"/>
                <a:cs typeface="Times New Roman" pitchFamily="18" charset="0"/>
              </a:rPr>
              <a:t>– physical presence to assist patient.</a:t>
            </a:r>
          </a:p>
          <a:p>
            <a:pPr marL="514350" indent="-514350" algn="just">
              <a:buFont typeface="+mj-lt"/>
              <a:buAutoNum type="arabicPeriod"/>
            </a:pPr>
            <a:endParaRPr lang="en-GB" sz="3000" dirty="0" smtClean="0">
              <a:solidFill>
                <a:srgbClr val="0000FF"/>
              </a:solidFill>
              <a:latin typeface="Constantia" pitchFamily="18" charset="0"/>
              <a:cs typeface="Times New Roman" pitchFamily="18" charset="0"/>
            </a:endParaRPr>
          </a:p>
          <a:p>
            <a:pPr marL="514350" indent="-514350" algn="just">
              <a:buFont typeface="+mj-lt"/>
              <a:buAutoNum type="arabicPeriod"/>
            </a:pPr>
            <a:r>
              <a:rPr lang="en-GB" sz="3000" b="1" i="1" dirty="0" smtClean="0">
                <a:solidFill>
                  <a:srgbClr val="0000FF"/>
                </a:solidFill>
                <a:latin typeface="Constantia" pitchFamily="18" charset="0"/>
                <a:cs typeface="Times New Roman" pitchFamily="18" charset="0"/>
              </a:rPr>
              <a:t>Acceptance</a:t>
            </a:r>
            <a:r>
              <a:rPr lang="en-GB" sz="3000" dirty="0" smtClean="0">
                <a:solidFill>
                  <a:srgbClr val="0000FF"/>
                </a:solidFill>
                <a:latin typeface="Constantia" pitchFamily="18" charset="0"/>
                <a:cs typeface="Times New Roman" pitchFamily="18" charset="0"/>
              </a:rPr>
              <a:t> – accept the patient as they are.</a:t>
            </a:r>
          </a:p>
          <a:p>
            <a:pPr marL="514350" indent="-514350" algn="just">
              <a:buFont typeface="+mj-lt"/>
              <a:buAutoNum type="arabicPeriod"/>
            </a:pPr>
            <a:endParaRPr lang="en-GB" sz="3000" dirty="0" smtClean="0">
              <a:solidFill>
                <a:srgbClr val="0000FF"/>
              </a:solidFill>
              <a:latin typeface="Constantia" pitchFamily="18" charset="0"/>
              <a:cs typeface="Times New Roman" pitchFamily="18" charset="0"/>
            </a:endParaRPr>
          </a:p>
          <a:p>
            <a:pPr marL="514350" indent="-514350" algn="just">
              <a:buFont typeface="+mj-lt"/>
              <a:buAutoNum type="arabicPeriod"/>
            </a:pPr>
            <a:r>
              <a:rPr lang="en-GB" sz="3000" b="1" i="1" dirty="0" smtClean="0">
                <a:solidFill>
                  <a:srgbClr val="0000FF"/>
                </a:solidFill>
                <a:latin typeface="Constantia" pitchFamily="18" charset="0"/>
                <a:cs typeface="Times New Roman" pitchFamily="18" charset="0"/>
              </a:rPr>
              <a:t>Sensitive</a:t>
            </a:r>
            <a:r>
              <a:rPr lang="en-GB" sz="3000" dirty="0" smtClean="0">
                <a:solidFill>
                  <a:srgbClr val="0000FF"/>
                </a:solidFill>
                <a:latin typeface="Constantia" pitchFamily="18" charset="0"/>
                <a:cs typeface="Times New Roman" pitchFamily="18" charset="0"/>
              </a:rPr>
              <a:t> – show interest and concern even if no improvement is seen ( persist).</a:t>
            </a:r>
          </a:p>
          <a:p>
            <a:pPr marL="514350" indent="-514350" algn="just">
              <a:buFont typeface="+mj-lt"/>
              <a:buAutoNum type="arabicPeriod"/>
            </a:pPr>
            <a:endParaRPr lang="en-GB" sz="3000" dirty="0" smtClean="0">
              <a:solidFill>
                <a:srgbClr val="0000FF"/>
              </a:solidFill>
              <a:latin typeface="Constantia" pitchFamily="18" charset="0"/>
              <a:cs typeface="Times New Roman" pitchFamily="18" charset="0"/>
            </a:endParaRPr>
          </a:p>
          <a:p>
            <a:pPr marL="514350" indent="-514350" algn="just">
              <a:buFont typeface="+mj-lt"/>
              <a:buAutoNum type="arabicPeriod"/>
            </a:pPr>
            <a:r>
              <a:rPr lang="en-GB" sz="3000" b="1" i="1" dirty="0" smtClean="0">
                <a:solidFill>
                  <a:srgbClr val="0000FF"/>
                </a:solidFill>
                <a:latin typeface="Constantia" pitchFamily="18" charset="0"/>
                <a:cs typeface="Times New Roman" pitchFamily="18" charset="0"/>
              </a:rPr>
              <a:t>Accountability</a:t>
            </a:r>
            <a:r>
              <a:rPr lang="en-GB" sz="3000" dirty="0" smtClean="0">
                <a:solidFill>
                  <a:srgbClr val="0000FF"/>
                </a:solidFill>
                <a:latin typeface="Constantia" pitchFamily="18" charset="0"/>
                <a:cs typeface="Times New Roman" pitchFamily="18" charset="0"/>
              </a:rPr>
              <a:t> – they are vulnerable (diminished autonomy).</a:t>
            </a:r>
          </a:p>
          <a:p>
            <a:pPr marL="514350" indent="-514350" algn="just">
              <a:buFont typeface="+mj-lt"/>
              <a:buAutoNum type="arabicPeriod"/>
            </a:pPr>
            <a:endParaRPr lang="en-GB" sz="2800"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685800"/>
          </a:xfrm>
        </p:spPr>
        <p:txBody>
          <a:bodyPr>
            <a:noAutofit/>
          </a:bodyPr>
          <a:lstStyle/>
          <a:p>
            <a:r>
              <a:rPr lang="en-GB" sz="3200" b="1" dirty="0" smtClean="0">
                <a:solidFill>
                  <a:srgbClr val="FF0000"/>
                </a:solidFill>
                <a:latin typeface="Constantia" pitchFamily="18" charset="0"/>
                <a:cs typeface="Times New Roman" pitchFamily="18" charset="0"/>
              </a:rPr>
              <a:t>Principles and qualities of psychiatric nursing Cont’d</a:t>
            </a:r>
            <a:endParaRPr lang="en-GB"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1143000"/>
            <a:ext cx="8991600" cy="5429272"/>
          </a:xfrm>
        </p:spPr>
        <p:txBody>
          <a:bodyPr>
            <a:normAutofit fontScale="92500" lnSpcReduction="20000"/>
          </a:bodyPr>
          <a:lstStyle/>
          <a:p>
            <a:pPr marL="514350" indent="-514350" algn="just">
              <a:buNone/>
            </a:pPr>
            <a:r>
              <a:rPr lang="en-GB" i="1" dirty="0" smtClean="0">
                <a:solidFill>
                  <a:srgbClr val="0000FF"/>
                </a:solidFill>
                <a:latin typeface="Constantia" pitchFamily="18" charset="0"/>
                <a:cs typeface="Times New Roman" pitchFamily="18" charset="0"/>
              </a:rPr>
              <a:t>6.</a:t>
            </a:r>
            <a:r>
              <a:rPr lang="en-GB" b="1" i="1" dirty="0" smtClean="0">
                <a:solidFill>
                  <a:srgbClr val="0000FF"/>
                </a:solidFill>
                <a:latin typeface="Constantia" pitchFamily="18" charset="0"/>
                <a:cs typeface="Times New Roman" pitchFamily="18" charset="0"/>
              </a:rPr>
              <a:t>Empathy</a:t>
            </a:r>
            <a:r>
              <a:rPr lang="en-GB" dirty="0" smtClean="0">
                <a:solidFill>
                  <a:srgbClr val="0000FF"/>
                </a:solidFill>
                <a:latin typeface="Constantia" pitchFamily="18" charset="0"/>
                <a:cs typeface="Times New Roman" pitchFamily="18" charset="0"/>
              </a:rPr>
              <a:t> – a feeling of understanding with patient.( remain emotionally detached).</a:t>
            </a:r>
          </a:p>
          <a:p>
            <a:pPr marL="514350" indent="-514350" algn="just">
              <a:buNone/>
            </a:pPr>
            <a:endParaRPr lang="en-GB" i="1" dirty="0" smtClean="0">
              <a:solidFill>
                <a:srgbClr val="0000FF"/>
              </a:solidFill>
              <a:latin typeface="Constantia" pitchFamily="18" charset="0"/>
              <a:cs typeface="Times New Roman" pitchFamily="18" charset="0"/>
            </a:endParaRPr>
          </a:p>
          <a:p>
            <a:pPr marL="514350" indent="-514350" algn="just">
              <a:buAutoNum type="arabicPeriod" startAt="7"/>
            </a:pPr>
            <a:r>
              <a:rPr lang="en-GB" b="1" i="1" dirty="0" smtClean="0">
                <a:solidFill>
                  <a:srgbClr val="0000FF"/>
                </a:solidFill>
                <a:latin typeface="Constantia" pitchFamily="18" charset="0"/>
                <a:cs typeface="Times New Roman" pitchFamily="18" charset="0"/>
              </a:rPr>
              <a:t>Self understanding</a:t>
            </a:r>
            <a:r>
              <a:rPr lang="en-GB" i="1" dirty="0" smtClean="0">
                <a:solidFill>
                  <a:srgbClr val="0000FF"/>
                </a:solidFill>
                <a:latin typeface="Constantia" pitchFamily="18" charset="0"/>
                <a:cs typeface="Times New Roman" pitchFamily="18" charset="0"/>
              </a:rPr>
              <a:t> </a:t>
            </a:r>
            <a:r>
              <a:rPr lang="en-GB" dirty="0" smtClean="0">
                <a:solidFill>
                  <a:srgbClr val="0000FF"/>
                </a:solidFill>
                <a:latin typeface="Constantia" pitchFamily="18" charset="0"/>
                <a:cs typeface="Times New Roman" pitchFamily="18" charset="0"/>
              </a:rPr>
              <a:t>– self-awareness first</a:t>
            </a:r>
            <a:endParaRPr lang="en-GB" baseline="30000" dirty="0" smtClean="0">
              <a:solidFill>
                <a:srgbClr val="0000FF"/>
              </a:solidFill>
              <a:latin typeface="Constantia" pitchFamily="18" charset="0"/>
              <a:cs typeface="Times New Roman" pitchFamily="18" charset="0"/>
            </a:endParaRPr>
          </a:p>
          <a:p>
            <a:pPr marL="514350" indent="-514350" algn="just">
              <a:buAutoNum type="arabicPeriod" startAt="7"/>
            </a:pPr>
            <a:endParaRPr lang="en-GB" baseline="30000" dirty="0" smtClean="0">
              <a:solidFill>
                <a:srgbClr val="0000FF"/>
              </a:solidFill>
              <a:latin typeface="Constantia" pitchFamily="18" charset="0"/>
              <a:cs typeface="Times New Roman" pitchFamily="18" charset="0"/>
            </a:endParaRPr>
          </a:p>
          <a:p>
            <a:pPr marL="514350" indent="-514350" algn="just">
              <a:buAutoNum type="arabicPeriod" startAt="7"/>
            </a:pPr>
            <a:r>
              <a:rPr lang="en-GB" b="1" i="1" dirty="0" smtClean="0">
                <a:solidFill>
                  <a:srgbClr val="0000FF"/>
                </a:solidFill>
                <a:latin typeface="Constantia" pitchFamily="18" charset="0"/>
                <a:cs typeface="Times New Roman" pitchFamily="18" charset="0"/>
              </a:rPr>
              <a:t>Permissiveness  and firmness</a:t>
            </a:r>
            <a:r>
              <a:rPr lang="en-GB" dirty="0" smtClean="0">
                <a:solidFill>
                  <a:srgbClr val="0000FF"/>
                </a:solidFill>
                <a:latin typeface="Constantia" pitchFamily="18" charset="0"/>
                <a:cs typeface="Times New Roman" pitchFamily="18" charset="0"/>
              </a:rPr>
              <a:t> – put limits  be firm.</a:t>
            </a:r>
          </a:p>
          <a:p>
            <a:pPr marL="514350" indent="-514350" algn="just">
              <a:buAutoNum type="arabicPeriod" startAt="7"/>
            </a:pPr>
            <a:endParaRPr lang="en-GB" dirty="0" smtClean="0">
              <a:solidFill>
                <a:srgbClr val="0000FF"/>
              </a:solidFill>
              <a:latin typeface="Constantia" pitchFamily="18" charset="0"/>
              <a:cs typeface="Times New Roman" pitchFamily="18" charset="0"/>
            </a:endParaRPr>
          </a:p>
          <a:p>
            <a:pPr marL="514350" indent="-514350" algn="just">
              <a:buAutoNum type="arabicPeriod" startAt="7"/>
            </a:pPr>
            <a:r>
              <a:rPr lang="en-GB" b="1" i="1" dirty="0" smtClean="0">
                <a:solidFill>
                  <a:srgbClr val="0000FF"/>
                </a:solidFill>
                <a:latin typeface="Constantia" pitchFamily="18" charset="0"/>
                <a:cs typeface="Times New Roman" pitchFamily="18" charset="0"/>
              </a:rPr>
              <a:t>Spontaneity</a:t>
            </a:r>
            <a:r>
              <a:rPr lang="en-GB" b="1" dirty="0" smtClean="0">
                <a:solidFill>
                  <a:srgbClr val="0000FF"/>
                </a:solidFill>
                <a:latin typeface="Constantia" pitchFamily="18" charset="0"/>
                <a:cs typeface="Times New Roman" pitchFamily="18" charset="0"/>
              </a:rPr>
              <a:t> </a:t>
            </a:r>
            <a:r>
              <a:rPr lang="en-GB" dirty="0" smtClean="0">
                <a:solidFill>
                  <a:srgbClr val="0000FF"/>
                </a:solidFill>
                <a:latin typeface="Constantia" pitchFamily="18" charset="0"/>
                <a:cs typeface="Times New Roman" pitchFamily="18" charset="0"/>
              </a:rPr>
              <a:t>– avoid being so formal (flexible and understand therapeutic goals).</a:t>
            </a:r>
          </a:p>
          <a:p>
            <a:pPr marL="514350" indent="-514350" algn="just">
              <a:buAutoNum type="arabicPeriod" startAt="7"/>
            </a:pPr>
            <a:endParaRPr lang="en-GB" dirty="0" smtClean="0">
              <a:solidFill>
                <a:srgbClr val="0000FF"/>
              </a:solidFill>
              <a:latin typeface="Constantia" pitchFamily="18" charset="0"/>
              <a:cs typeface="Times New Roman" pitchFamily="18" charset="0"/>
            </a:endParaRPr>
          </a:p>
          <a:p>
            <a:pPr marL="514350" indent="-514350" algn="just">
              <a:buAutoNum type="arabicPeriod" startAt="7"/>
            </a:pPr>
            <a:r>
              <a:rPr lang="en-GB" b="1" i="1" dirty="0" smtClean="0">
                <a:solidFill>
                  <a:srgbClr val="0000FF"/>
                </a:solidFill>
                <a:latin typeface="Constantia" pitchFamily="18" charset="0"/>
                <a:cs typeface="Times New Roman" pitchFamily="18" charset="0"/>
              </a:rPr>
              <a:t>Skill in observation</a:t>
            </a:r>
            <a:r>
              <a:rPr lang="en-GB" b="1" dirty="0" smtClean="0">
                <a:solidFill>
                  <a:srgbClr val="0000FF"/>
                </a:solidFill>
                <a:latin typeface="Constantia" pitchFamily="18" charset="0"/>
                <a:cs typeface="Times New Roman" pitchFamily="18" charset="0"/>
              </a:rPr>
              <a:t> </a:t>
            </a:r>
            <a:r>
              <a:rPr lang="en-GB" dirty="0" smtClean="0">
                <a:solidFill>
                  <a:srgbClr val="0000FF"/>
                </a:solidFill>
                <a:latin typeface="Constantia" pitchFamily="18" charset="0"/>
                <a:cs typeface="Times New Roman" pitchFamily="18" charset="0"/>
              </a:rPr>
              <a:t>– note how patients react with others e.g. patients, relatives  and staff.</a:t>
            </a: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3600" b="1" dirty="0" smtClean="0">
                <a:solidFill>
                  <a:srgbClr val="0000FF"/>
                </a:solidFill>
                <a:latin typeface="Constantia" pitchFamily="18" charset="0"/>
              </a:rPr>
              <a:t>CLASSIFICATION OF MENTAL ILLNESSES</a:t>
            </a:r>
            <a:endParaRPr lang="en-US" sz="3600"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txBody>
          <a:bodyPr>
            <a:noAutofit/>
          </a:bodyPr>
          <a:lstStyle/>
          <a:p>
            <a:pPr algn="just"/>
            <a:r>
              <a:rPr lang="en-US" sz="3200" dirty="0" smtClean="0">
                <a:solidFill>
                  <a:srgbClr val="FF0000"/>
                </a:solidFill>
                <a:latin typeface="Constantia" pitchFamily="18" charset="0"/>
              </a:rPr>
              <a:t>Purposes of classification for psychiatric diagnoses</a:t>
            </a:r>
            <a:endParaRPr lang="en-US" sz="3200" dirty="0">
              <a:solidFill>
                <a:srgbClr val="FF0000"/>
              </a:solidFill>
            </a:endParaRPr>
          </a:p>
        </p:txBody>
      </p:sp>
      <p:sp>
        <p:nvSpPr>
          <p:cNvPr id="3" name="Content Placeholder 2"/>
          <p:cNvSpPr>
            <a:spLocks noGrp="1"/>
          </p:cNvSpPr>
          <p:nvPr>
            <p:ph idx="1"/>
          </p:nvPr>
        </p:nvSpPr>
        <p:spPr>
          <a:xfrm>
            <a:off x="0" y="685800"/>
            <a:ext cx="9144000" cy="6172200"/>
          </a:xfrm>
        </p:spPr>
        <p:txBody>
          <a:bodyPr>
            <a:normAutofit fontScale="77500" lnSpcReduction="20000"/>
          </a:bodyPr>
          <a:lstStyle/>
          <a:p>
            <a:pPr marL="571500" indent="-571500" algn="just">
              <a:buAutoNum type="romanLcParenBoth"/>
            </a:pPr>
            <a:r>
              <a:rPr lang="en-US" dirty="0" smtClean="0">
                <a:solidFill>
                  <a:srgbClr val="0000FF"/>
                </a:solidFill>
                <a:latin typeface="Constantia" pitchFamily="18" charset="0"/>
              </a:rPr>
              <a:t>To distinguish one psychiatric diagnosis from another, so that clinicians can offer the most effective treatment.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To provide a common language among health care professionals.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To explore the still unknown causes of many mental disorders.</a:t>
            </a:r>
          </a:p>
          <a:p>
            <a:pPr marL="571500" indent="-571500" algn="just">
              <a:buNone/>
            </a:pPr>
            <a:endParaRPr lang="en-US" dirty="0" smtClean="0">
              <a:solidFill>
                <a:srgbClr val="0000FF"/>
              </a:solidFill>
              <a:latin typeface="Constantia" pitchFamily="18" charset="0"/>
            </a:endParaRPr>
          </a:p>
          <a:p>
            <a:pPr marL="571500" indent="-571500" algn="just">
              <a:buNone/>
            </a:pPr>
            <a:r>
              <a:rPr lang="en-US" b="1" dirty="0" smtClean="0">
                <a:solidFill>
                  <a:srgbClr val="0000FF"/>
                </a:solidFill>
                <a:latin typeface="Constantia" pitchFamily="18" charset="0"/>
              </a:rPr>
              <a:t>The two most important psychiatric classifications are:</a:t>
            </a:r>
          </a:p>
          <a:p>
            <a:pPr marL="571500" indent="-571500" algn="just">
              <a:buAutoNum type="romanLcParenBoth"/>
            </a:pPr>
            <a:r>
              <a:rPr lang="en-US" i="1" dirty="0" smtClean="0">
                <a:solidFill>
                  <a:srgbClr val="0000FF"/>
                </a:solidFill>
                <a:latin typeface="Constantia" pitchFamily="18" charset="0"/>
              </a:rPr>
              <a:t>The Diagnostic and Statistical Manual of Mental Disorders (DSM)</a:t>
            </a:r>
            <a:r>
              <a:rPr lang="en-US" dirty="0" smtClean="0">
                <a:solidFill>
                  <a:srgbClr val="0000FF"/>
                </a:solidFill>
                <a:latin typeface="Constantia" pitchFamily="18" charset="0"/>
              </a:rPr>
              <a:t>, developed by the American Psychiatric Association in collaboration with other groups of mental health professionals, and</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i="1" dirty="0" smtClean="0">
                <a:solidFill>
                  <a:srgbClr val="0000FF"/>
                </a:solidFill>
                <a:latin typeface="Constantia" pitchFamily="18" charset="0"/>
              </a:rPr>
              <a:t>The International Classification of Diseases (ICD)</a:t>
            </a:r>
            <a:r>
              <a:rPr lang="en-US" dirty="0" smtClean="0">
                <a:solidFill>
                  <a:srgbClr val="0000FF"/>
                </a:solidFill>
                <a:latin typeface="Constantia" pitchFamily="18" charset="0"/>
              </a:rPr>
              <a:t>, developed by the World Health Organization.</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Autofit/>
          </a:bodyPr>
          <a:lstStyle/>
          <a:p>
            <a:pPr algn="just"/>
            <a:r>
              <a:rPr lang="en-US" sz="3200" dirty="0" smtClean="0">
                <a:solidFill>
                  <a:srgbClr val="FF0000"/>
                </a:solidFill>
                <a:latin typeface="Constantia" pitchFamily="18" charset="0"/>
              </a:rPr>
              <a:t>CLASSIFICATION OF MENTAL ILLNESSES Cont’d</a:t>
            </a:r>
            <a:endParaRPr lang="en-US" sz="3200" dirty="0">
              <a:solidFill>
                <a:srgbClr val="FF0000"/>
              </a:solidFill>
            </a:endParaRPr>
          </a:p>
        </p:txBody>
      </p:sp>
      <p:sp>
        <p:nvSpPr>
          <p:cNvPr id="3" name="Content Placeholder 2"/>
          <p:cNvSpPr>
            <a:spLocks noGrp="1"/>
          </p:cNvSpPr>
          <p:nvPr>
            <p:ph idx="1"/>
          </p:nvPr>
        </p:nvSpPr>
        <p:spPr>
          <a:xfrm>
            <a:off x="0" y="1600200"/>
            <a:ext cx="9144000" cy="5257800"/>
          </a:xfrm>
        </p:spPr>
        <p:txBody>
          <a:bodyPr>
            <a:normAutofit fontScale="92500" lnSpcReduction="20000"/>
          </a:bodyPr>
          <a:lstStyle/>
          <a:p>
            <a:pPr algn="just">
              <a:buNone/>
            </a:pPr>
            <a:r>
              <a:rPr lang="en-US" dirty="0" smtClean="0">
                <a:solidFill>
                  <a:srgbClr val="0000FF"/>
                </a:solidFill>
                <a:latin typeface="Constantia" pitchFamily="18" charset="0"/>
              </a:rPr>
              <a:t>	Broadly, mental disorders can be classified as </a:t>
            </a:r>
            <a:r>
              <a:rPr lang="en-US" b="1" i="1" dirty="0" smtClean="0">
                <a:solidFill>
                  <a:srgbClr val="0000FF"/>
                </a:solidFill>
                <a:latin typeface="Constantia" pitchFamily="18" charset="0"/>
              </a:rPr>
              <a:t>neuroses</a:t>
            </a:r>
            <a:r>
              <a:rPr lang="en-US" dirty="0" smtClean="0">
                <a:solidFill>
                  <a:srgbClr val="0000FF"/>
                </a:solidFill>
                <a:latin typeface="Constantia" pitchFamily="18" charset="0"/>
              </a:rPr>
              <a:t> and </a:t>
            </a:r>
            <a:r>
              <a:rPr lang="en-US" b="1" i="1" dirty="0" smtClean="0">
                <a:solidFill>
                  <a:srgbClr val="0000FF"/>
                </a:solidFill>
                <a:latin typeface="Constantia" pitchFamily="18" charset="0"/>
              </a:rPr>
              <a:t>psychoses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Neurosis is no longer a separate category of disorders in the DSM – IV but the term is still used in literature to describe the symptomatology of certain disorders.</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a:t>
            </a:r>
            <a:r>
              <a:rPr lang="en-US" b="1" i="1" dirty="0" smtClean="0">
                <a:solidFill>
                  <a:srgbClr val="0000FF"/>
                </a:solidFill>
                <a:latin typeface="Constantia" pitchFamily="18" charset="0"/>
              </a:rPr>
              <a:t>Neuroses are</a:t>
            </a:r>
            <a:r>
              <a:rPr lang="en-US" dirty="0" smtClean="0">
                <a:solidFill>
                  <a:srgbClr val="0000FF"/>
                </a:solidFill>
                <a:latin typeface="Constantia" pitchFamily="18" charset="0"/>
              </a:rPr>
              <a:t> psychiatric disturbances characterized by excessive anxiety or depression, disrupted bodily functions, unsatisfying interpersonal relationships and behaviors that interferes with routine functioning.</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normAutofit/>
          </a:bodyPr>
          <a:lstStyle/>
          <a:p>
            <a:pPr algn="just"/>
            <a:r>
              <a:rPr lang="en-US" sz="3600" dirty="0" smtClean="0">
                <a:solidFill>
                  <a:srgbClr val="FF0000"/>
                </a:solidFill>
                <a:latin typeface="Constantia" pitchFamily="18" charset="0"/>
              </a:rPr>
              <a:t>Features of Neuroses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152400" y="1219200"/>
            <a:ext cx="8991600" cy="5638800"/>
          </a:xfrm>
        </p:spPr>
        <p:txBody>
          <a:bodyPr>
            <a:normAutofit fontScale="92500" lnSpcReduction="20000"/>
          </a:bodyPr>
          <a:lstStyle/>
          <a:p>
            <a:pPr algn="just">
              <a:buNone/>
            </a:pPr>
            <a:r>
              <a:rPr lang="en-US" dirty="0" smtClean="0">
                <a:solidFill>
                  <a:srgbClr val="0000FF"/>
                </a:solidFill>
                <a:latin typeface="Constantia" pitchFamily="18" charset="0"/>
              </a:rPr>
              <a:t>People with neuroses:</a:t>
            </a:r>
          </a:p>
          <a:p>
            <a:pPr algn="just">
              <a:buNone/>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Are aware that they are experiencing distress.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Are aware that their behaviors are maladaptive.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Are not aware of any possible psychological causes of the distress.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Feel helpless to change their situation.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Experience no loss of contact with reality.</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685800"/>
          </a:xfrm>
        </p:spPr>
        <p:txBody>
          <a:bodyPr>
            <a:noAutofit/>
          </a:bodyPr>
          <a:lstStyle/>
          <a:p>
            <a:pPr algn="just"/>
            <a:r>
              <a:rPr lang="en-US" sz="3200" dirty="0" smtClean="0">
                <a:solidFill>
                  <a:srgbClr val="FF0000"/>
                </a:solidFill>
                <a:latin typeface="Constantia" pitchFamily="18" charset="0"/>
              </a:rPr>
              <a:t>CLASSIFICATION OF MENTAL ILLNESSES Cont’d</a:t>
            </a:r>
            <a:endParaRPr lang="en-US" sz="3200" dirty="0"/>
          </a:p>
        </p:txBody>
      </p:sp>
      <p:sp>
        <p:nvSpPr>
          <p:cNvPr id="3" name="Content Placeholder 2"/>
          <p:cNvSpPr>
            <a:spLocks noGrp="1"/>
          </p:cNvSpPr>
          <p:nvPr>
            <p:ph idx="1"/>
          </p:nvPr>
        </p:nvSpPr>
        <p:spPr>
          <a:xfrm>
            <a:off x="0" y="1600200"/>
            <a:ext cx="8991600" cy="5029200"/>
          </a:xfrm>
        </p:spPr>
        <p:txBody>
          <a:bodyPr/>
          <a:lstStyle/>
          <a:p>
            <a:pPr algn="just">
              <a:buNone/>
            </a:pPr>
            <a:r>
              <a:rPr lang="en-US" dirty="0" smtClean="0">
                <a:solidFill>
                  <a:srgbClr val="0000FF"/>
                </a:solidFill>
                <a:latin typeface="Constantia" pitchFamily="18" charset="0"/>
              </a:rPr>
              <a:t>	</a:t>
            </a:r>
            <a:r>
              <a:rPr lang="en-US" i="1" dirty="0" smtClean="0">
                <a:solidFill>
                  <a:srgbClr val="0000FF"/>
                </a:solidFill>
                <a:latin typeface="Constantia" pitchFamily="18" charset="0"/>
              </a:rPr>
              <a:t>Psychosis</a:t>
            </a:r>
            <a:r>
              <a:rPr lang="en-US" dirty="0" smtClean="0">
                <a:solidFill>
                  <a:srgbClr val="0000FF"/>
                </a:solidFill>
                <a:latin typeface="Constantia" pitchFamily="18" charset="0"/>
              </a:rPr>
              <a:t> on the other hand refers to the loss of ego boundaries or a gross impairment in reality testing.</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Psychoses are psychiatric disturbances characterized by the presence of delusions or hallucinations and the impairment of interpersonal functioning and relationship to the external world.</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487362"/>
          </a:xfrm>
        </p:spPr>
        <p:txBody>
          <a:bodyPr>
            <a:normAutofit fontScale="90000"/>
          </a:bodyPr>
          <a:lstStyle/>
          <a:p>
            <a:pPr algn="just"/>
            <a:r>
              <a:rPr lang="en-US" sz="3600" dirty="0" smtClean="0">
                <a:solidFill>
                  <a:srgbClr val="FF0000"/>
                </a:solidFill>
                <a:latin typeface="Constantia" pitchFamily="18" charset="0"/>
              </a:rPr>
              <a:t>Features of Psychoses</a:t>
            </a:r>
            <a:endParaRPr lang="en-US" sz="3600" dirty="0"/>
          </a:p>
        </p:txBody>
      </p:sp>
      <p:sp>
        <p:nvSpPr>
          <p:cNvPr id="3" name="Content Placeholder 2"/>
          <p:cNvSpPr>
            <a:spLocks noGrp="1"/>
          </p:cNvSpPr>
          <p:nvPr>
            <p:ph idx="1"/>
          </p:nvPr>
        </p:nvSpPr>
        <p:spPr>
          <a:xfrm>
            <a:off x="0" y="838200"/>
            <a:ext cx="8991600" cy="6019800"/>
          </a:xfrm>
        </p:spPr>
        <p:txBody>
          <a:bodyPr>
            <a:normAutofit fontScale="85000" lnSpcReduction="20000"/>
          </a:bodyPr>
          <a:lstStyle/>
          <a:p>
            <a:pPr algn="just">
              <a:buNone/>
            </a:pPr>
            <a:r>
              <a:rPr lang="en-US" dirty="0" smtClean="0">
                <a:solidFill>
                  <a:srgbClr val="0000FF"/>
                </a:solidFill>
                <a:latin typeface="Constantia" pitchFamily="18" charset="0"/>
              </a:rPr>
              <a:t>People with psychoses:</a:t>
            </a:r>
          </a:p>
          <a:p>
            <a:pPr algn="just">
              <a:buNone/>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Exhibit minimal distress (emotional tone is flat, bland or inappropriate).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Are unaware that their behavior is maladaptive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Are unaware of any psychological problems.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Exhibit a flight from reality into a less stressful world or into one in which they are attempting to adopt.</a:t>
            </a:r>
          </a:p>
          <a:p>
            <a:pPr marL="571500" indent="-571500" algn="just">
              <a:buNone/>
            </a:pPr>
            <a:endParaRPr lang="en-US" i="1" dirty="0" smtClean="0">
              <a:solidFill>
                <a:srgbClr val="0000FF"/>
              </a:solidFill>
              <a:latin typeface="Constantia" pitchFamily="18" charset="0"/>
            </a:endParaRPr>
          </a:p>
          <a:p>
            <a:pPr marL="571500" indent="-571500" algn="just">
              <a:buNone/>
            </a:pPr>
            <a:r>
              <a:rPr lang="en-US" i="1" dirty="0" smtClean="0">
                <a:solidFill>
                  <a:srgbClr val="0000FF"/>
                </a:solidFill>
                <a:latin typeface="Constantia" pitchFamily="18" charset="0"/>
              </a:rPr>
              <a:t>Examples of psychotic responses to anxiety include the schizophrenic, schizoaffective and delusional disorders.</a:t>
            </a:r>
            <a:endParaRPr lang="en-US"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pPr algn="just"/>
            <a:r>
              <a:rPr lang="en-US" sz="3600" dirty="0" smtClean="0">
                <a:solidFill>
                  <a:srgbClr val="FF0000"/>
                </a:solidFill>
                <a:latin typeface="Constantia" pitchFamily="18" charset="0"/>
              </a:rPr>
              <a:t>Advantages of the DSM Approach</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371600"/>
            <a:ext cx="9144000" cy="5486400"/>
          </a:xfrm>
        </p:spPr>
        <p:txBody>
          <a:bodyPr/>
          <a:lstStyle/>
          <a:p>
            <a:pPr marL="571500" indent="-571500" algn="just">
              <a:buAutoNum type="romanLcParenBoth"/>
            </a:pPr>
            <a:r>
              <a:rPr lang="en-US" dirty="0" smtClean="0">
                <a:solidFill>
                  <a:srgbClr val="0000FF"/>
                </a:solidFill>
                <a:latin typeface="Constantia" pitchFamily="18" charset="0"/>
              </a:rPr>
              <a:t>It has improved the reliability of diagnoses.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It clarifies the diagnostic process and has also facilitated history taking.</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The DSM approach has also facilitated the differential diagnoses.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a:bodyPr>
          <a:lstStyle/>
          <a:p>
            <a:pPr algn="just"/>
            <a:r>
              <a:rPr lang="en-US" sz="3600" dirty="0" smtClean="0">
                <a:solidFill>
                  <a:srgbClr val="FF0000"/>
                </a:solidFill>
                <a:latin typeface="Constantia" pitchFamily="18" charset="0"/>
              </a:rPr>
              <a:t>Disadvantages of the DSM Approach</a:t>
            </a:r>
            <a:endParaRPr lang="en-US" sz="3600" dirty="0"/>
          </a:p>
        </p:txBody>
      </p:sp>
      <p:sp>
        <p:nvSpPr>
          <p:cNvPr id="3" name="Content Placeholder 2"/>
          <p:cNvSpPr>
            <a:spLocks noGrp="1"/>
          </p:cNvSpPr>
          <p:nvPr>
            <p:ph idx="1"/>
          </p:nvPr>
        </p:nvSpPr>
        <p:spPr>
          <a:xfrm>
            <a:off x="0" y="1524000"/>
            <a:ext cx="9144000" cy="5334000"/>
          </a:xfrm>
        </p:spPr>
        <p:txBody>
          <a:bodyPr>
            <a:normAutofit/>
          </a:bodyPr>
          <a:lstStyle/>
          <a:p>
            <a:pPr marL="571500" indent="-571500" algn="just">
              <a:buAutoNum type="romanLcParenBoth"/>
            </a:pPr>
            <a:r>
              <a:rPr lang="en-US" sz="2800" dirty="0" smtClean="0">
                <a:solidFill>
                  <a:srgbClr val="0000FF"/>
                </a:solidFill>
                <a:latin typeface="Constantia" pitchFamily="18" charset="0"/>
              </a:rPr>
              <a:t>The selection of symptoms are relatively arbitrary  and this may, sometimes, give clinicians and researchers a false sense of certainty in what they are doing.</a:t>
            </a:r>
          </a:p>
          <a:p>
            <a:pPr marL="571500" indent="-571500" algn="just">
              <a:buAutoNum type="romanLcParenBoth"/>
            </a:pPr>
            <a:endParaRPr lang="en-US" sz="2800" dirty="0" smtClean="0">
              <a:solidFill>
                <a:srgbClr val="0000FF"/>
              </a:solidFill>
              <a:latin typeface="Constantia" pitchFamily="18" charset="0"/>
            </a:endParaRPr>
          </a:p>
          <a:p>
            <a:pPr marL="571500" indent="-571500" algn="just">
              <a:buAutoNum type="romanLcParenBoth"/>
            </a:pPr>
            <a:r>
              <a:rPr lang="en-US" sz="2800" dirty="0" smtClean="0">
                <a:solidFill>
                  <a:srgbClr val="0000FF"/>
                </a:solidFill>
                <a:latin typeface="Constantia" pitchFamily="18" charset="0"/>
              </a:rPr>
              <a:t>It may sacrifice validity (ability of a tool to measure what it is intended to measure) for reliability (the precision at which a parameter can be measured).</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1020762"/>
          </a:xfrm>
        </p:spPr>
        <p:txBody>
          <a:bodyPr/>
          <a:lstStyle/>
          <a:p>
            <a:pPr algn="just"/>
            <a:r>
              <a:rPr lang="en-US" dirty="0" smtClean="0">
                <a:solidFill>
                  <a:srgbClr val="FF0000"/>
                </a:solidFill>
                <a:latin typeface="Constantia" pitchFamily="18" charset="0"/>
              </a:rPr>
              <a:t>REFERENCES Cont’d</a:t>
            </a:r>
            <a:endParaRPr lang="en-US" dirty="0"/>
          </a:p>
        </p:txBody>
      </p:sp>
      <p:sp>
        <p:nvSpPr>
          <p:cNvPr id="3" name="Content Placeholder 2"/>
          <p:cNvSpPr>
            <a:spLocks noGrp="1"/>
          </p:cNvSpPr>
          <p:nvPr>
            <p:ph idx="1"/>
          </p:nvPr>
        </p:nvSpPr>
        <p:spPr>
          <a:xfrm>
            <a:off x="0" y="1295400"/>
            <a:ext cx="9144000" cy="5562600"/>
          </a:xfrm>
        </p:spPr>
        <p:txBody>
          <a:bodyPr>
            <a:normAutofit fontScale="85000" lnSpcReduction="20000"/>
          </a:bodyPr>
          <a:lstStyle/>
          <a:p>
            <a:pPr marL="514350" lvl="0" indent="-514350" algn="just">
              <a:buFont typeface="+mj-lt"/>
              <a:buAutoNum type="arabicPeriod" startAt="5"/>
            </a:pPr>
            <a:r>
              <a:rPr lang="en-GB" dirty="0" smtClean="0">
                <a:solidFill>
                  <a:srgbClr val="0000FF"/>
                </a:solidFill>
                <a:latin typeface="Constantia" pitchFamily="18" charset="0"/>
              </a:rPr>
              <a:t>Norris J., </a:t>
            </a:r>
            <a:r>
              <a:rPr lang="en-GB" dirty="0" err="1" smtClean="0">
                <a:solidFill>
                  <a:srgbClr val="0000FF"/>
                </a:solidFill>
                <a:latin typeface="Constantia" pitchFamily="18" charset="0"/>
              </a:rPr>
              <a:t>Kunes</a:t>
            </a:r>
            <a:r>
              <a:rPr lang="en-GB" dirty="0" smtClean="0">
                <a:solidFill>
                  <a:srgbClr val="0000FF"/>
                </a:solidFill>
                <a:latin typeface="Constantia" pitchFamily="18" charset="0"/>
              </a:rPr>
              <a:t> Connell M., Stock </a:t>
            </a:r>
            <a:r>
              <a:rPr lang="en-GB" dirty="0" err="1" smtClean="0">
                <a:solidFill>
                  <a:srgbClr val="0000FF"/>
                </a:solidFill>
                <a:latin typeface="Constantia" pitchFamily="18" charset="0"/>
              </a:rPr>
              <a:t>Stockard</a:t>
            </a:r>
            <a:r>
              <a:rPr lang="en-GB" dirty="0" smtClean="0">
                <a:solidFill>
                  <a:srgbClr val="0000FF"/>
                </a:solidFill>
                <a:latin typeface="Constantia" pitchFamily="18" charset="0"/>
              </a:rPr>
              <a:t> S, </a:t>
            </a:r>
            <a:r>
              <a:rPr lang="en-GB" dirty="0" err="1" smtClean="0">
                <a:solidFill>
                  <a:srgbClr val="0000FF"/>
                </a:solidFill>
                <a:latin typeface="Constantia" pitchFamily="18" charset="0"/>
              </a:rPr>
              <a:t>Ehrhart</a:t>
            </a:r>
            <a:r>
              <a:rPr lang="en-GB" dirty="0" smtClean="0">
                <a:solidFill>
                  <a:srgbClr val="0000FF"/>
                </a:solidFill>
                <a:latin typeface="Constantia" pitchFamily="18" charset="0"/>
              </a:rPr>
              <a:t>, P.M., and Newton </a:t>
            </a:r>
            <a:r>
              <a:rPr lang="en-GB" dirty="0" err="1" smtClean="0">
                <a:solidFill>
                  <a:srgbClr val="0000FF"/>
                </a:solidFill>
                <a:latin typeface="Constantia" pitchFamily="18" charset="0"/>
              </a:rPr>
              <a:t>G.R.</a:t>
            </a:r>
            <a:r>
              <a:rPr lang="en-GB" dirty="0" smtClean="0">
                <a:solidFill>
                  <a:srgbClr val="0000FF"/>
                </a:solidFill>
                <a:latin typeface="Constantia" pitchFamily="18" charset="0"/>
              </a:rPr>
              <a:t> (1987) </a:t>
            </a:r>
            <a:r>
              <a:rPr lang="en-GB" b="1" dirty="0" smtClean="0">
                <a:solidFill>
                  <a:srgbClr val="0000FF"/>
                </a:solidFill>
                <a:latin typeface="Constantia" pitchFamily="18" charset="0"/>
              </a:rPr>
              <a:t>Mental Health Psychiatric Nursing</a:t>
            </a:r>
            <a:r>
              <a:rPr lang="en-GB" dirty="0" smtClean="0">
                <a:solidFill>
                  <a:srgbClr val="0000FF"/>
                </a:solidFill>
                <a:latin typeface="Constantia" pitchFamily="18" charset="0"/>
              </a:rPr>
              <a:t> –</a:t>
            </a:r>
            <a:r>
              <a:rPr lang="en-GB" i="1" dirty="0" smtClean="0">
                <a:solidFill>
                  <a:srgbClr val="0000FF"/>
                </a:solidFill>
                <a:latin typeface="Constantia" pitchFamily="18" charset="0"/>
              </a:rPr>
              <a:t> A Continuum of Care.</a:t>
            </a:r>
            <a:r>
              <a:rPr lang="en-GB" dirty="0" smtClean="0">
                <a:solidFill>
                  <a:srgbClr val="0000FF"/>
                </a:solidFill>
                <a:latin typeface="Constantia" pitchFamily="18" charset="0"/>
              </a:rPr>
              <a:t>  New York: John </a:t>
            </a:r>
            <a:r>
              <a:rPr lang="en-GB" dirty="0" err="1" smtClean="0">
                <a:solidFill>
                  <a:srgbClr val="0000FF"/>
                </a:solidFill>
                <a:latin typeface="Constantia" pitchFamily="18" charset="0"/>
              </a:rPr>
              <a:t>Wisley</a:t>
            </a:r>
            <a:r>
              <a:rPr lang="en-GB" dirty="0" smtClean="0">
                <a:solidFill>
                  <a:srgbClr val="0000FF"/>
                </a:solidFill>
                <a:latin typeface="Constantia" pitchFamily="18" charset="0"/>
              </a:rPr>
              <a:t> &amp; Sons.</a:t>
            </a:r>
          </a:p>
          <a:p>
            <a:pPr marL="514350" lvl="0" indent="-514350" algn="just">
              <a:buFont typeface="+mj-lt"/>
              <a:buAutoNum type="arabicPeriod" startAt="5"/>
            </a:pPr>
            <a:endParaRPr lang="en-US" dirty="0" smtClean="0">
              <a:solidFill>
                <a:srgbClr val="0000FF"/>
              </a:solidFill>
              <a:latin typeface="Constantia" pitchFamily="18" charset="0"/>
            </a:endParaRPr>
          </a:p>
          <a:p>
            <a:pPr marL="514350" lvl="0" indent="-514350" algn="just">
              <a:buFont typeface="+mj-lt"/>
              <a:buAutoNum type="arabicPeriod" startAt="5"/>
            </a:pPr>
            <a:r>
              <a:rPr lang="en-GB" dirty="0" smtClean="0">
                <a:solidFill>
                  <a:srgbClr val="0000FF"/>
                </a:solidFill>
                <a:latin typeface="Constantia" pitchFamily="18" charset="0"/>
              </a:rPr>
              <a:t>Sadock </a:t>
            </a:r>
            <a:r>
              <a:rPr lang="en-GB" dirty="0" err="1" smtClean="0">
                <a:solidFill>
                  <a:srgbClr val="0000FF"/>
                </a:solidFill>
                <a:latin typeface="Constantia" pitchFamily="18" charset="0"/>
              </a:rPr>
              <a:t>VA</a:t>
            </a:r>
            <a:r>
              <a:rPr lang="en-GB" dirty="0" smtClean="0">
                <a:solidFill>
                  <a:srgbClr val="0000FF"/>
                </a:solidFill>
                <a:latin typeface="Constantia" pitchFamily="18" charset="0"/>
              </a:rPr>
              <a:t> and Sadock BJ, (2007); </a:t>
            </a:r>
            <a:r>
              <a:rPr lang="en-GB" b="1" dirty="0" smtClean="0">
                <a:solidFill>
                  <a:srgbClr val="0000FF"/>
                </a:solidFill>
                <a:latin typeface="Constantia" pitchFamily="18" charset="0"/>
              </a:rPr>
              <a:t>Kaplan and Sadock’s Synopsis of Psychiatry, </a:t>
            </a:r>
            <a:r>
              <a:rPr lang="en-GB" i="1" dirty="0" smtClean="0">
                <a:solidFill>
                  <a:srgbClr val="0000FF"/>
                </a:solidFill>
                <a:latin typeface="Constantia" pitchFamily="18" charset="0"/>
              </a:rPr>
              <a:t>Behavioural Sciences/Clinical Psychiatry;</a:t>
            </a:r>
            <a:r>
              <a:rPr lang="en-GB" dirty="0" smtClean="0">
                <a:solidFill>
                  <a:srgbClr val="0000FF"/>
                </a:solidFill>
                <a:latin typeface="Constantia" pitchFamily="18" charset="0"/>
              </a:rPr>
              <a:t> Ed. 10; © Lippincott’s, Williams and Wilkins; Baltimore, Maryland, USA.</a:t>
            </a:r>
          </a:p>
          <a:p>
            <a:pPr marL="514350" lvl="0" indent="-514350" algn="just">
              <a:buFont typeface="+mj-lt"/>
              <a:buAutoNum type="arabicPeriod" startAt="5"/>
            </a:pPr>
            <a:endParaRPr lang="en-US" dirty="0" smtClean="0">
              <a:solidFill>
                <a:srgbClr val="0000FF"/>
              </a:solidFill>
              <a:latin typeface="Constantia" pitchFamily="18" charset="0"/>
            </a:endParaRPr>
          </a:p>
          <a:p>
            <a:pPr marL="514350" lvl="0" indent="-514350" algn="just">
              <a:buFont typeface="+mj-lt"/>
              <a:buAutoNum type="arabicPeriod" startAt="5"/>
            </a:pPr>
            <a:r>
              <a:rPr lang="en-GB" dirty="0" err="1" smtClean="0">
                <a:solidFill>
                  <a:srgbClr val="0000FF"/>
                </a:solidFill>
                <a:latin typeface="Constantia" pitchFamily="18" charset="0"/>
              </a:rPr>
              <a:t>Varcarolis</a:t>
            </a:r>
            <a:r>
              <a:rPr lang="en-GB" dirty="0" smtClean="0">
                <a:solidFill>
                  <a:srgbClr val="0000FF"/>
                </a:solidFill>
                <a:latin typeface="Constantia" pitchFamily="18" charset="0"/>
              </a:rPr>
              <a:t> E M, Carson V B and Shoemaker N C (2006); </a:t>
            </a:r>
            <a:r>
              <a:rPr lang="en-GB" b="1" dirty="0" smtClean="0">
                <a:solidFill>
                  <a:srgbClr val="0000FF"/>
                </a:solidFill>
                <a:latin typeface="Constantia" pitchFamily="18" charset="0"/>
              </a:rPr>
              <a:t>Foundations of Psychiatric Mental Health Nursing</a:t>
            </a:r>
            <a:r>
              <a:rPr lang="en-GB" dirty="0" smtClean="0">
                <a:solidFill>
                  <a:srgbClr val="0000FF"/>
                </a:solidFill>
                <a:latin typeface="Constantia" pitchFamily="18" charset="0"/>
              </a:rPr>
              <a:t>, </a:t>
            </a:r>
            <a:r>
              <a:rPr lang="en-GB" i="1" dirty="0" smtClean="0">
                <a:solidFill>
                  <a:srgbClr val="0000FF"/>
                </a:solidFill>
                <a:latin typeface="Constantia" pitchFamily="18" charset="0"/>
              </a:rPr>
              <a:t>A Clinical Approach</a:t>
            </a:r>
            <a:r>
              <a:rPr lang="en-GB" dirty="0" smtClean="0">
                <a:solidFill>
                  <a:srgbClr val="0000FF"/>
                </a:solidFill>
                <a:latin typeface="Constantia" pitchFamily="18" charset="0"/>
              </a:rPr>
              <a:t>; Ed. 5; Saunders &amp; Elsevier Co.; St Louis, </a:t>
            </a:r>
            <a:r>
              <a:rPr lang="en-GB" dirty="0" err="1" smtClean="0">
                <a:solidFill>
                  <a:srgbClr val="0000FF"/>
                </a:solidFill>
                <a:latin typeface="Constantia" pitchFamily="18" charset="0"/>
              </a:rPr>
              <a:t>Missouri,China</a:t>
            </a:r>
            <a:r>
              <a:rPr lang="en-GB" dirty="0" smtClean="0">
                <a:solidFill>
                  <a:srgbClr val="0000FF"/>
                </a:solidFill>
                <a:latin typeface="Constantia" pitchFamily="18" charset="0"/>
              </a:rPr>
              <a:t>.</a:t>
            </a:r>
            <a:endParaRPr lang="en-US"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642918"/>
          </a:xfrm>
        </p:spPr>
        <p:txBody>
          <a:bodyPr>
            <a:normAutofit/>
          </a:bodyPr>
          <a:lstStyle/>
          <a:p>
            <a:pPr algn="just"/>
            <a:r>
              <a:rPr lang="en-US" sz="3200" b="1" dirty="0" smtClean="0">
                <a:solidFill>
                  <a:srgbClr val="FF0000"/>
                </a:solidFill>
                <a:latin typeface="Calisto MT" pitchFamily="18" charset="0"/>
              </a:rPr>
              <a:t>CLASSIFICATION OF MENTAL ILLNESES</a:t>
            </a:r>
            <a:endParaRPr lang="en-US" sz="3200" b="1" dirty="0">
              <a:solidFill>
                <a:srgbClr val="FF0000"/>
              </a:solidFill>
              <a:latin typeface="Calisto MT" pitchFamily="18" charset="0"/>
            </a:endParaRPr>
          </a:p>
        </p:txBody>
      </p:sp>
      <p:sp>
        <p:nvSpPr>
          <p:cNvPr id="3" name="Content Placeholder 2"/>
          <p:cNvSpPr>
            <a:spLocks noGrp="1"/>
          </p:cNvSpPr>
          <p:nvPr>
            <p:ph idx="1"/>
          </p:nvPr>
        </p:nvSpPr>
        <p:spPr>
          <a:xfrm>
            <a:off x="0" y="714356"/>
            <a:ext cx="9144000" cy="6143644"/>
          </a:xfrm>
        </p:spPr>
        <p:txBody>
          <a:bodyPr>
            <a:normAutofit fontScale="92500"/>
          </a:bodyPr>
          <a:lstStyle/>
          <a:p>
            <a:pPr marL="514350" indent="-514350" algn="just">
              <a:buNone/>
            </a:pPr>
            <a:r>
              <a:rPr lang="en-US" sz="2800" dirty="0" smtClean="0">
                <a:solidFill>
                  <a:srgbClr val="0000FF"/>
                </a:solidFill>
                <a:latin typeface="Constantia" pitchFamily="18" charset="0"/>
              </a:rPr>
              <a:t>     Based on the Diagnostic Statistical Manual 4</a:t>
            </a:r>
            <a:r>
              <a:rPr lang="en-US" sz="2800" baseline="30000" dirty="0" smtClean="0">
                <a:solidFill>
                  <a:srgbClr val="0000FF"/>
                </a:solidFill>
                <a:latin typeface="Constantia" pitchFamily="18" charset="0"/>
              </a:rPr>
              <a:t>th</a:t>
            </a:r>
            <a:r>
              <a:rPr lang="en-US" sz="2800" dirty="0" smtClean="0">
                <a:solidFill>
                  <a:srgbClr val="0000FF"/>
                </a:solidFill>
                <a:latin typeface="Constantia" pitchFamily="18" charset="0"/>
              </a:rPr>
              <a:t> edition, Text Revised(DSM IV-TR).</a:t>
            </a:r>
          </a:p>
          <a:p>
            <a:pPr marL="514350" indent="-514350" algn="just">
              <a:buNone/>
            </a:pPr>
            <a:endParaRPr lang="en-US" sz="2800" dirty="0" smtClean="0">
              <a:solidFill>
                <a:srgbClr val="0000FF"/>
              </a:solidFill>
              <a:latin typeface="Constantia" pitchFamily="18" charset="0"/>
            </a:endParaRPr>
          </a:p>
          <a:p>
            <a:pPr marL="514350" indent="-514350" algn="just">
              <a:buFont typeface="+mj-lt"/>
              <a:buAutoNum type="arabicPeriod"/>
            </a:pPr>
            <a:r>
              <a:rPr lang="en-US" sz="2800" dirty="0" smtClean="0">
                <a:solidFill>
                  <a:srgbClr val="0000FF"/>
                </a:solidFill>
                <a:latin typeface="Constantia" pitchFamily="18" charset="0"/>
              </a:rPr>
              <a:t>Disorders first diagnosed in infancy, childhood or adolescence e.g. autism, ADHD…..</a:t>
            </a:r>
          </a:p>
          <a:p>
            <a:pPr marL="514350" indent="-514350" algn="just">
              <a:buFont typeface="+mj-lt"/>
              <a:buAutoNum type="arabicPeriod"/>
            </a:pPr>
            <a:endParaRPr lang="en-US" sz="2800" dirty="0" smtClean="0">
              <a:solidFill>
                <a:srgbClr val="0000FF"/>
              </a:solidFill>
              <a:latin typeface="Constantia" pitchFamily="18" charset="0"/>
            </a:endParaRPr>
          </a:p>
          <a:p>
            <a:pPr marL="514350" indent="-514350" algn="just">
              <a:buFont typeface="+mj-lt"/>
              <a:buAutoNum type="arabicPeriod"/>
            </a:pPr>
            <a:r>
              <a:rPr lang="en-US" sz="2800" dirty="0" smtClean="0">
                <a:solidFill>
                  <a:srgbClr val="0000FF"/>
                </a:solidFill>
                <a:latin typeface="Constantia" pitchFamily="18" charset="0"/>
              </a:rPr>
              <a:t>Delirium, dementia, amnesia &amp; other cognitive disorders.</a:t>
            </a:r>
          </a:p>
          <a:p>
            <a:pPr marL="514350" indent="-514350" algn="just">
              <a:buFont typeface="+mj-lt"/>
              <a:buAutoNum type="arabicPeriod"/>
            </a:pPr>
            <a:endParaRPr lang="en-US" sz="2800" dirty="0" smtClean="0">
              <a:solidFill>
                <a:srgbClr val="0000FF"/>
              </a:solidFill>
              <a:latin typeface="Constantia" pitchFamily="18" charset="0"/>
            </a:endParaRPr>
          </a:p>
          <a:p>
            <a:pPr marL="514350" indent="-514350" algn="just">
              <a:buFont typeface="+mj-lt"/>
              <a:buAutoNum type="arabicPeriod"/>
            </a:pPr>
            <a:r>
              <a:rPr lang="en-US" sz="2800" dirty="0" smtClean="0">
                <a:solidFill>
                  <a:srgbClr val="0000FF"/>
                </a:solidFill>
                <a:latin typeface="Constantia" pitchFamily="18" charset="0"/>
              </a:rPr>
              <a:t>Mental disorders due to a general medical condition.</a:t>
            </a:r>
          </a:p>
          <a:p>
            <a:pPr marL="514350" indent="-514350" algn="just">
              <a:buFont typeface="+mj-lt"/>
              <a:buAutoNum type="arabicPeriod"/>
            </a:pPr>
            <a:endParaRPr lang="en-US" sz="2800" dirty="0" smtClean="0">
              <a:solidFill>
                <a:srgbClr val="0000FF"/>
              </a:solidFill>
              <a:latin typeface="Constantia" pitchFamily="18" charset="0"/>
            </a:endParaRPr>
          </a:p>
          <a:p>
            <a:pPr marL="514350" indent="-514350" algn="just">
              <a:buFont typeface="+mj-lt"/>
              <a:buAutoNum type="arabicPeriod"/>
            </a:pPr>
            <a:r>
              <a:rPr lang="en-US" sz="2800" dirty="0" smtClean="0">
                <a:solidFill>
                  <a:srgbClr val="0000FF"/>
                </a:solidFill>
                <a:latin typeface="Constantia" pitchFamily="18" charset="0"/>
              </a:rPr>
              <a:t>Substance related disorders e.g. Alcohol intoxication</a:t>
            </a:r>
          </a:p>
          <a:p>
            <a:pPr marL="514350" indent="-514350" algn="just">
              <a:buFont typeface="+mj-lt"/>
              <a:buAutoNum type="arabicPeriod"/>
            </a:pPr>
            <a:endParaRPr lang="en-US" sz="2800" dirty="0" smtClean="0">
              <a:solidFill>
                <a:srgbClr val="0000FF"/>
              </a:solidFill>
              <a:latin typeface="Constantia" pitchFamily="18" charset="0"/>
            </a:endParaRPr>
          </a:p>
          <a:p>
            <a:pPr marL="514350" indent="-514350" algn="just">
              <a:buFont typeface="+mj-lt"/>
              <a:buAutoNum type="arabicPeriod"/>
            </a:pPr>
            <a:r>
              <a:rPr lang="en-US" sz="2800" dirty="0" smtClean="0">
                <a:solidFill>
                  <a:srgbClr val="0000FF"/>
                </a:solidFill>
                <a:latin typeface="Constantia" pitchFamily="18" charset="0"/>
              </a:rPr>
              <a:t>Schizophrenia and other psychotic disorders.</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357166"/>
          </a:xfrm>
        </p:spPr>
        <p:txBody>
          <a:bodyPr>
            <a:noAutofit/>
          </a:bodyPr>
          <a:lstStyle/>
          <a:p>
            <a:pPr algn="just"/>
            <a:r>
              <a:rPr lang="en-US" sz="3600" dirty="0" smtClean="0">
                <a:solidFill>
                  <a:srgbClr val="FF0000"/>
                </a:solidFill>
                <a:latin typeface="Constantia" pitchFamily="18" charset="0"/>
              </a:rPr>
              <a:t>Mental Illnesses Classification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838200"/>
            <a:ext cx="9144000" cy="6019800"/>
          </a:xfrm>
        </p:spPr>
        <p:txBody>
          <a:bodyPr>
            <a:normAutofit/>
          </a:bodyPr>
          <a:lstStyle/>
          <a:p>
            <a:pPr marL="514350" indent="-514350" algn="just">
              <a:buFont typeface="+mj-lt"/>
              <a:buAutoNum type="arabicPeriod" startAt="6"/>
            </a:pPr>
            <a:r>
              <a:rPr lang="en-US" sz="2800" dirty="0" smtClean="0">
                <a:solidFill>
                  <a:srgbClr val="0000FF"/>
                </a:solidFill>
                <a:latin typeface="Constantia" pitchFamily="18" charset="0"/>
              </a:rPr>
              <a:t>Mood disorders.</a:t>
            </a:r>
          </a:p>
          <a:p>
            <a:pPr marL="514350" indent="-514350" algn="just">
              <a:buFont typeface="+mj-lt"/>
              <a:buAutoNum type="arabicPeriod" startAt="6"/>
            </a:pPr>
            <a:endParaRPr lang="en-US" sz="2800" dirty="0" smtClean="0">
              <a:solidFill>
                <a:srgbClr val="0000FF"/>
              </a:solidFill>
              <a:latin typeface="Constantia" pitchFamily="18" charset="0"/>
            </a:endParaRPr>
          </a:p>
          <a:p>
            <a:pPr marL="514350" indent="-514350" algn="just">
              <a:buFont typeface="+mj-lt"/>
              <a:buAutoNum type="arabicPeriod" startAt="6"/>
            </a:pPr>
            <a:r>
              <a:rPr lang="en-US" sz="2800" dirty="0" smtClean="0">
                <a:solidFill>
                  <a:srgbClr val="0000FF"/>
                </a:solidFill>
                <a:latin typeface="Constantia" pitchFamily="18" charset="0"/>
              </a:rPr>
              <a:t>Anxiety disorders.</a:t>
            </a:r>
          </a:p>
          <a:p>
            <a:pPr marL="514350" indent="-514350" algn="just">
              <a:buFont typeface="+mj-lt"/>
              <a:buAutoNum type="arabicPeriod" startAt="6"/>
            </a:pPr>
            <a:endParaRPr lang="en-US" sz="2800" dirty="0" smtClean="0">
              <a:solidFill>
                <a:srgbClr val="0000FF"/>
              </a:solidFill>
              <a:latin typeface="Constantia" pitchFamily="18" charset="0"/>
            </a:endParaRPr>
          </a:p>
          <a:p>
            <a:pPr marL="514350" indent="-514350" algn="just">
              <a:buFont typeface="+mj-lt"/>
              <a:buAutoNum type="arabicPeriod" startAt="6"/>
            </a:pPr>
            <a:r>
              <a:rPr lang="en-US" sz="2800" dirty="0" smtClean="0">
                <a:solidFill>
                  <a:srgbClr val="0000FF"/>
                </a:solidFill>
                <a:latin typeface="Constantia" pitchFamily="18" charset="0"/>
              </a:rPr>
              <a:t>Somatoform disorders.</a:t>
            </a:r>
          </a:p>
          <a:p>
            <a:pPr marL="514350" indent="-514350" algn="just">
              <a:buFont typeface="+mj-lt"/>
              <a:buAutoNum type="arabicPeriod" startAt="6"/>
            </a:pPr>
            <a:endParaRPr lang="en-US" sz="2800" dirty="0" smtClean="0">
              <a:solidFill>
                <a:srgbClr val="0000FF"/>
              </a:solidFill>
              <a:latin typeface="Constantia" pitchFamily="18" charset="0"/>
            </a:endParaRPr>
          </a:p>
          <a:p>
            <a:pPr marL="514350" indent="-514350" algn="just">
              <a:buAutoNum type="arabicPeriod" startAt="9"/>
            </a:pPr>
            <a:r>
              <a:rPr lang="en-US" sz="2800" dirty="0" smtClean="0">
                <a:solidFill>
                  <a:srgbClr val="0000FF"/>
                </a:solidFill>
                <a:latin typeface="Constantia" pitchFamily="18" charset="0"/>
              </a:rPr>
              <a:t>Factitious disorders.</a:t>
            </a:r>
          </a:p>
          <a:p>
            <a:pPr marL="514350" indent="-514350" algn="just">
              <a:buAutoNum type="arabicPeriod" startAt="9"/>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10. Dissociative disorders.</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11. Sexual and gender identity disorders.</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pPr algn="just"/>
            <a:r>
              <a:rPr lang="en-US" sz="3600" dirty="0" smtClean="0">
                <a:solidFill>
                  <a:srgbClr val="FF0000"/>
                </a:solidFill>
                <a:latin typeface="Constantia" pitchFamily="18" charset="0"/>
              </a:rPr>
              <a:t>Mental Illnesses Classification Cont’d</a:t>
            </a:r>
            <a:endParaRPr lang="en-US" sz="3600" dirty="0"/>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pPr marL="514350" indent="-514350" algn="just">
              <a:buFont typeface="+mj-lt"/>
              <a:buAutoNum type="arabicPeriod" startAt="12"/>
            </a:pPr>
            <a:r>
              <a:rPr lang="en-US" dirty="0" smtClean="0">
                <a:solidFill>
                  <a:srgbClr val="0000FF"/>
                </a:solidFill>
                <a:latin typeface="Constantia" pitchFamily="18" charset="0"/>
              </a:rPr>
              <a:t>Eating disorders e.g. Anorexia nervosa and Bulimia Nervosa.</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13. Sleep disorders e.g. Insomnia and Hypersomnia</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14. Impulse  Control disorders e.g. bedwetting</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15. Adjustment disorders.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16. Personality disorders.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17. Other conditions that may be a focus of clinical attention.</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1752600"/>
            <a:ext cx="9144000" cy="5105400"/>
          </a:xfrm>
        </p:spPr>
        <p:txBody>
          <a:bodyPr/>
          <a:lstStyle/>
          <a:p>
            <a:pPr algn="ctr">
              <a:buNone/>
            </a:pPr>
            <a:endParaRPr lang="en-US" b="1" dirty="0" smtClean="0">
              <a:solidFill>
                <a:srgbClr val="0000FF"/>
              </a:solidFill>
              <a:latin typeface="Constantia" pitchFamily="18" charset="0"/>
            </a:endParaRPr>
          </a:p>
          <a:p>
            <a:pPr algn="ctr">
              <a:buNone/>
            </a:pPr>
            <a:r>
              <a:rPr lang="en-US" b="1" dirty="0" smtClean="0">
                <a:solidFill>
                  <a:srgbClr val="0000FF"/>
                </a:solidFill>
                <a:latin typeface="Constantia" pitchFamily="18" charset="0"/>
              </a:rPr>
              <a:t>SCHIZOPHRENIA AND OTHER PSYCHOTIC DISORDERS</a:t>
            </a:r>
            <a:endParaRPr lang="en-US"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639762"/>
          </a:xfrm>
        </p:spPr>
        <p:txBody>
          <a:bodyPr>
            <a:normAutofit fontScale="90000"/>
          </a:bodyPr>
          <a:lstStyle/>
          <a:p>
            <a:pPr algn="just"/>
            <a:r>
              <a:rPr lang="en-US" dirty="0" smtClean="0">
                <a:solidFill>
                  <a:srgbClr val="FF0000"/>
                </a:solidFill>
                <a:latin typeface="Constantia" pitchFamily="18" charset="0"/>
              </a:rPr>
              <a:t>SCHIZOPHRENIA</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838200"/>
            <a:ext cx="9144000" cy="6019800"/>
          </a:xfrm>
        </p:spPr>
        <p:txBody>
          <a:bodyPr>
            <a:noAutofit/>
          </a:bodyPr>
          <a:lstStyle/>
          <a:p>
            <a:pPr algn="just">
              <a:buNone/>
            </a:pPr>
            <a:r>
              <a:rPr lang="en-US" sz="2500" dirty="0" smtClean="0">
                <a:solidFill>
                  <a:srgbClr val="0000FF"/>
                </a:solidFill>
                <a:latin typeface="Constantia" pitchFamily="18" charset="0"/>
              </a:rPr>
              <a:t>	</a:t>
            </a:r>
            <a:r>
              <a:rPr lang="en-US" sz="2500" b="1" i="1" dirty="0" smtClean="0">
                <a:solidFill>
                  <a:srgbClr val="0000FF"/>
                </a:solidFill>
                <a:latin typeface="Constantia" pitchFamily="18" charset="0"/>
              </a:rPr>
              <a:t>Schizophrenia</a:t>
            </a:r>
            <a:r>
              <a:rPr lang="en-US" sz="2500" dirty="0" smtClean="0">
                <a:solidFill>
                  <a:srgbClr val="0000FF"/>
                </a:solidFill>
                <a:latin typeface="Constantia" pitchFamily="18" charset="0"/>
              </a:rPr>
              <a:t> is a clinical syndrome of variable, but profoundly disruptive, psychopathology that involves cognition, emotion, perception, and other aspects of behavior.</a:t>
            </a:r>
          </a:p>
          <a:p>
            <a:pPr algn="just">
              <a:buNone/>
            </a:pPr>
            <a:endParaRPr lang="en-US" sz="2500" dirty="0" smtClean="0">
              <a:solidFill>
                <a:srgbClr val="0000FF"/>
              </a:solidFill>
              <a:latin typeface="Constantia" pitchFamily="18" charset="0"/>
            </a:endParaRPr>
          </a:p>
          <a:p>
            <a:pPr algn="just">
              <a:buNone/>
            </a:pPr>
            <a:r>
              <a:rPr lang="en-US" sz="2500" dirty="0" smtClean="0">
                <a:solidFill>
                  <a:srgbClr val="0000FF"/>
                </a:solidFill>
                <a:latin typeface="Constantia" pitchFamily="18" charset="0"/>
              </a:rPr>
              <a:t>	</a:t>
            </a:r>
            <a:r>
              <a:rPr lang="en-US" sz="2500" b="1" i="1" dirty="0" smtClean="0">
                <a:solidFill>
                  <a:srgbClr val="0000FF"/>
                </a:solidFill>
                <a:latin typeface="Constantia" pitchFamily="18" charset="0"/>
              </a:rPr>
              <a:t>It is</a:t>
            </a:r>
            <a:r>
              <a:rPr lang="en-US" sz="2500" dirty="0" smtClean="0">
                <a:solidFill>
                  <a:srgbClr val="0000FF"/>
                </a:solidFill>
                <a:latin typeface="Constantia" pitchFamily="18" charset="0"/>
              </a:rPr>
              <a:t> a psychotic illness/disorder characterized by abnormalities in perception (such as hallucinations and illusions), abnormalities in thought content and in thought processes (such as delusions) and extensive withdrawal of one’s interest from other people and the real word/society and being preoccupied by one’s own mental life.</a:t>
            </a:r>
          </a:p>
          <a:p>
            <a:pPr algn="just">
              <a:buNone/>
            </a:pPr>
            <a:endParaRPr lang="en-US" sz="2500" dirty="0" smtClean="0">
              <a:solidFill>
                <a:srgbClr val="0000FF"/>
              </a:solidFill>
              <a:latin typeface="Constantia" pitchFamily="18" charset="0"/>
            </a:endParaRPr>
          </a:p>
          <a:p>
            <a:pPr algn="just">
              <a:buNone/>
            </a:pPr>
            <a:r>
              <a:rPr lang="en-US" sz="2500" dirty="0" smtClean="0">
                <a:solidFill>
                  <a:srgbClr val="0000FF"/>
                </a:solidFill>
                <a:latin typeface="Constantia" pitchFamily="18" charset="0"/>
              </a:rPr>
              <a:t>	The expression of these manifestations varies across patients and over time, but the effect of the illness is always severe and is usually long lasting.</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609600"/>
          </a:xfrm>
        </p:spPr>
        <p:txBody>
          <a:bodyPr>
            <a:noAutofit/>
          </a:bodyPr>
          <a:lstStyle/>
          <a:p>
            <a:pPr algn="just"/>
            <a:r>
              <a:rPr lang="en-US" sz="3600" dirty="0" smtClean="0">
                <a:solidFill>
                  <a:srgbClr val="FF0000"/>
                </a:solidFill>
                <a:latin typeface="Constantia" pitchFamily="18" charset="0"/>
              </a:rPr>
              <a:t>SCHIZOPHRENIA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762000"/>
            <a:ext cx="9144000" cy="6096000"/>
          </a:xfrm>
        </p:spPr>
        <p:txBody>
          <a:bodyPr>
            <a:noAutofit/>
          </a:bodyPr>
          <a:lstStyle/>
          <a:p>
            <a:pPr algn="just">
              <a:buNone/>
            </a:pPr>
            <a:r>
              <a:rPr lang="en-US" sz="2600" dirty="0" smtClean="0">
                <a:solidFill>
                  <a:srgbClr val="0000FF"/>
                </a:solidFill>
                <a:latin typeface="Constantia" pitchFamily="18" charset="0"/>
              </a:rPr>
              <a:t>	</a:t>
            </a:r>
            <a:r>
              <a:rPr lang="en-US" sz="2800" dirty="0" smtClean="0">
                <a:solidFill>
                  <a:srgbClr val="0000FF"/>
                </a:solidFill>
                <a:latin typeface="Constantia" pitchFamily="18" charset="0"/>
              </a:rPr>
              <a:t>The disorder usually begins before the age of 25 yrs, persists throughout life, and affects persons of all social classes. </a:t>
            </a:r>
            <a:r>
              <a:rPr lang="en-US" sz="2600" dirty="0" smtClean="0">
                <a:solidFill>
                  <a:srgbClr val="0000FF"/>
                </a:solidFill>
                <a:latin typeface="Constantia" pitchFamily="18" charset="0"/>
              </a:rPr>
              <a:t>Both patients and their families often suffer from poor care and social ostracism because of widespread ignorance about the disorder.</a:t>
            </a:r>
          </a:p>
          <a:p>
            <a:pPr algn="just">
              <a:buNone/>
            </a:pPr>
            <a:endParaRPr lang="en-US" sz="2600" dirty="0" smtClean="0">
              <a:solidFill>
                <a:srgbClr val="0000FF"/>
              </a:solidFill>
              <a:latin typeface="Constantia" pitchFamily="18" charset="0"/>
            </a:endParaRPr>
          </a:p>
          <a:p>
            <a:pPr algn="just">
              <a:buNone/>
            </a:pPr>
            <a:r>
              <a:rPr lang="en-US" sz="2600" dirty="0" smtClean="0">
                <a:solidFill>
                  <a:srgbClr val="0000FF"/>
                </a:solidFill>
                <a:latin typeface="Constantia" pitchFamily="18" charset="0"/>
              </a:rPr>
              <a:t>	It is important to note that the </a:t>
            </a:r>
            <a:r>
              <a:rPr lang="en-US" sz="2600" i="1" dirty="0" smtClean="0">
                <a:solidFill>
                  <a:srgbClr val="0000FF"/>
                </a:solidFill>
                <a:latin typeface="Constantia" pitchFamily="18" charset="0"/>
              </a:rPr>
              <a:t>diagnosis of schizophrenia is based entirely on the psychiatric history and mental status examination. There is no laboratory test for schizophrenia.</a:t>
            </a:r>
          </a:p>
          <a:p>
            <a:pPr algn="just">
              <a:buNone/>
            </a:pPr>
            <a:endParaRPr lang="en-US" sz="2600" dirty="0" smtClean="0">
              <a:solidFill>
                <a:srgbClr val="0000FF"/>
              </a:solidFill>
              <a:latin typeface="Constantia" pitchFamily="18" charset="0"/>
            </a:endParaRPr>
          </a:p>
          <a:p>
            <a:pPr algn="just">
              <a:buNone/>
            </a:pPr>
            <a:r>
              <a:rPr lang="en-US" sz="2600" b="1" i="1" dirty="0" smtClean="0">
                <a:solidFill>
                  <a:srgbClr val="0000FF"/>
                </a:solidFill>
                <a:latin typeface="Constantia" pitchFamily="18" charset="0"/>
              </a:rPr>
              <a:t>	Eugene Bleuler</a:t>
            </a:r>
            <a:r>
              <a:rPr lang="en-US" sz="2600" dirty="0" smtClean="0">
                <a:solidFill>
                  <a:srgbClr val="0000FF"/>
                </a:solidFill>
                <a:latin typeface="Constantia" pitchFamily="18" charset="0"/>
              </a:rPr>
              <a:t> (1857 –1939) coined the term schizophrenia, to replace </a:t>
            </a:r>
            <a:r>
              <a:rPr lang="en-US" sz="2600" b="1" i="1" dirty="0" smtClean="0">
                <a:solidFill>
                  <a:srgbClr val="0000FF"/>
                </a:solidFill>
                <a:latin typeface="Constantia" pitchFamily="18" charset="0"/>
              </a:rPr>
              <a:t>dementia precox </a:t>
            </a:r>
            <a:r>
              <a:rPr lang="en-US" sz="2600" dirty="0" smtClean="0">
                <a:solidFill>
                  <a:srgbClr val="0000FF"/>
                </a:solidFill>
                <a:latin typeface="Constantia" pitchFamily="18" charset="0"/>
              </a:rPr>
              <a:t>in literature. This was to express the presence of </a:t>
            </a:r>
            <a:r>
              <a:rPr lang="en-US" sz="2600" b="1" i="1" dirty="0" smtClean="0">
                <a:solidFill>
                  <a:srgbClr val="0000FF"/>
                </a:solidFill>
                <a:latin typeface="Constantia" pitchFamily="18" charset="0"/>
              </a:rPr>
              <a:t>schisms </a:t>
            </a:r>
            <a:r>
              <a:rPr lang="en-US" sz="2600" dirty="0" smtClean="0">
                <a:solidFill>
                  <a:srgbClr val="0000FF"/>
                </a:solidFill>
                <a:latin typeface="Constantia" pitchFamily="18" charset="0"/>
              </a:rPr>
              <a:t>between thought, emotion, and behavior in patients with the disorder.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792162"/>
          </a:xfrm>
        </p:spPr>
        <p:txBody>
          <a:bodyPr>
            <a:normAutofit/>
          </a:bodyPr>
          <a:lstStyle/>
          <a:p>
            <a:pPr algn="just"/>
            <a:r>
              <a:rPr lang="en-US" sz="3600" dirty="0" smtClean="0">
                <a:solidFill>
                  <a:srgbClr val="FF0000"/>
                </a:solidFill>
                <a:latin typeface="Constantia" pitchFamily="18" charset="0"/>
              </a:rPr>
              <a:t>SCHIZOPHRENIA Cont’d</a:t>
            </a:r>
            <a:endParaRPr lang="en-US" sz="3600" dirty="0"/>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pPr algn="just">
              <a:buNone/>
            </a:pPr>
            <a:r>
              <a:rPr lang="en-US" sz="2800" dirty="0" smtClean="0">
                <a:solidFill>
                  <a:srgbClr val="0000FF"/>
                </a:solidFill>
                <a:latin typeface="Constantia" pitchFamily="18" charset="0"/>
              </a:rPr>
              <a:t>	He stressed that, unlike dementia precox, schizophrenia need not have a deteriorating course. </a:t>
            </a:r>
          </a:p>
          <a:p>
            <a:pPr algn="just">
              <a:buNone/>
            </a:pPr>
            <a:endParaRPr lang="en-US" sz="2800" dirty="0" smtClean="0">
              <a:solidFill>
                <a:srgbClr val="0000FF"/>
              </a:solidFill>
              <a:latin typeface="Constantia" pitchFamily="18" charset="0"/>
            </a:endParaRPr>
          </a:p>
          <a:p>
            <a:pPr algn="just">
              <a:buNone/>
            </a:pPr>
            <a:r>
              <a:rPr lang="en-US" sz="2800" b="1" i="1" dirty="0" smtClean="0">
                <a:solidFill>
                  <a:srgbClr val="0000FF"/>
                </a:solidFill>
                <a:latin typeface="Constantia" pitchFamily="18" charset="0"/>
              </a:rPr>
              <a:t>	The Four A’s</a:t>
            </a:r>
          </a:p>
          <a:p>
            <a:pPr algn="just">
              <a:buNone/>
            </a:pPr>
            <a:r>
              <a:rPr lang="en-US" sz="2800" dirty="0" smtClean="0">
                <a:solidFill>
                  <a:srgbClr val="0000FF"/>
                </a:solidFill>
                <a:latin typeface="Constantia" pitchFamily="18" charset="0"/>
              </a:rPr>
              <a:t>	Bleuler identified specific fundamental (or primary) symptoms of schizophrenia to develop his theory about the internal mental schisms of patients.</a:t>
            </a:r>
          </a:p>
          <a:p>
            <a:pPr algn="just">
              <a:buNone/>
            </a:pPr>
            <a:r>
              <a:rPr lang="en-US" sz="2800" dirty="0" smtClean="0">
                <a:solidFill>
                  <a:srgbClr val="0000FF"/>
                </a:solidFill>
                <a:latin typeface="Constantia" pitchFamily="18" charset="0"/>
              </a:rPr>
              <a:t>	</a:t>
            </a:r>
          </a:p>
          <a:p>
            <a:pPr algn="just">
              <a:buNone/>
            </a:pPr>
            <a:r>
              <a:rPr lang="en-US" sz="2800" dirty="0" smtClean="0">
                <a:solidFill>
                  <a:srgbClr val="0000FF"/>
                </a:solidFill>
                <a:latin typeface="Constantia" pitchFamily="18" charset="0"/>
              </a:rPr>
              <a:t>	These symptoms included associational disturbances of thought, especially looseness, affective disturbances, autism, and ambivalence, summarized as </a:t>
            </a:r>
            <a:r>
              <a:rPr lang="en-US" sz="2800" b="1" i="1" dirty="0" smtClean="0">
                <a:solidFill>
                  <a:srgbClr val="0000FF"/>
                </a:solidFill>
                <a:latin typeface="Constantia" pitchFamily="18" charset="0"/>
              </a:rPr>
              <a:t>the four A’s:</a:t>
            </a:r>
            <a:r>
              <a:rPr lang="en-US" sz="2800" dirty="0" smtClean="0">
                <a:solidFill>
                  <a:srgbClr val="0000FF"/>
                </a:solidFill>
                <a:latin typeface="Constantia" pitchFamily="18" charset="0"/>
              </a:rPr>
              <a:t> </a:t>
            </a:r>
          </a:p>
          <a:p>
            <a:pPr lvl="1" algn="just">
              <a:buFont typeface="Arial" pitchFamily="34" charset="0"/>
              <a:buChar char="•"/>
            </a:pPr>
            <a:r>
              <a:rPr lang="en-US" i="1" dirty="0" smtClean="0">
                <a:solidFill>
                  <a:srgbClr val="0000FF"/>
                </a:solidFill>
                <a:latin typeface="Constantia" pitchFamily="18" charset="0"/>
              </a:rPr>
              <a:t>Associations, </a:t>
            </a:r>
          </a:p>
          <a:p>
            <a:pPr lvl="1" algn="just">
              <a:buFont typeface="Arial" pitchFamily="34" charset="0"/>
              <a:buChar char="•"/>
            </a:pPr>
            <a:r>
              <a:rPr lang="en-US" i="1" dirty="0" smtClean="0">
                <a:solidFill>
                  <a:srgbClr val="0000FF"/>
                </a:solidFill>
                <a:latin typeface="Constantia" pitchFamily="18" charset="0"/>
              </a:rPr>
              <a:t>Affect,</a:t>
            </a:r>
          </a:p>
          <a:p>
            <a:pPr lvl="1" algn="just">
              <a:buFont typeface="Arial" pitchFamily="34" charset="0"/>
              <a:buChar char="•"/>
            </a:pPr>
            <a:r>
              <a:rPr lang="en-US" i="1" dirty="0" smtClean="0">
                <a:solidFill>
                  <a:srgbClr val="0000FF"/>
                </a:solidFill>
                <a:latin typeface="Constantia" pitchFamily="18" charset="0"/>
              </a:rPr>
              <a:t>Autism, and </a:t>
            </a:r>
          </a:p>
          <a:p>
            <a:pPr lvl="1" algn="just">
              <a:buFont typeface="Arial" pitchFamily="34" charset="0"/>
              <a:buChar char="•"/>
            </a:pPr>
            <a:r>
              <a:rPr lang="en-US" i="1" dirty="0" smtClean="0">
                <a:solidFill>
                  <a:srgbClr val="0000FF"/>
                </a:solidFill>
                <a:latin typeface="Constantia" pitchFamily="18" charset="0"/>
              </a:rPr>
              <a:t>Ambivalence. </a:t>
            </a:r>
            <a:endParaRPr lang="en-US" i="1"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487362"/>
          </a:xfrm>
        </p:spPr>
        <p:txBody>
          <a:bodyPr>
            <a:noAutofit/>
          </a:bodyPr>
          <a:lstStyle/>
          <a:p>
            <a:pPr algn="just"/>
            <a:r>
              <a:rPr lang="en-US" sz="3600" dirty="0" smtClean="0">
                <a:solidFill>
                  <a:srgbClr val="FF0000"/>
                </a:solidFill>
                <a:latin typeface="Constantia" pitchFamily="18" charset="0"/>
              </a:rPr>
              <a:t>SCHIZOPHRENIA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14400"/>
            <a:ext cx="8991600" cy="5715000"/>
          </a:xfrm>
        </p:spPr>
        <p:txBody>
          <a:bodyPr>
            <a:noAutofit/>
          </a:bodyPr>
          <a:lstStyle/>
          <a:p>
            <a:pPr algn="just">
              <a:buNone/>
            </a:pPr>
            <a:r>
              <a:rPr lang="en-US" sz="2900" dirty="0" smtClean="0">
                <a:solidFill>
                  <a:srgbClr val="0000FF"/>
                </a:solidFill>
                <a:latin typeface="Constantia" pitchFamily="18" charset="0"/>
              </a:rPr>
              <a:t>	Bleuler also identified accessory (secondary) symptoms, which included the symptoms identified earlier by </a:t>
            </a:r>
            <a:r>
              <a:rPr lang="en-US" sz="2900" b="1" i="1" dirty="0" smtClean="0">
                <a:solidFill>
                  <a:srgbClr val="0000FF"/>
                </a:solidFill>
                <a:latin typeface="Constantia" pitchFamily="18" charset="0"/>
              </a:rPr>
              <a:t>Emil Kraepelin</a:t>
            </a:r>
            <a:r>
              <a:rPr lang="en-US" sz="2900" dirty="0" smtClean="0">
                <a:solidFill>
                  <a:srgbClr val="0000FF"/>
                </a:solidFill>
                <a:latin typeface="Constantia" pitchFamily="18" charset="0"/>
              </a:rPr>
              <a:t> as major indicators of dementia precox: </a:t>
            </a:r>
            <a:r>
              <a:rPr lang="en-US" sz="2900" i="1" dirty="0" smtClean="0">
                <a:solidFill>
                  <a:srgbClr val="0000FF"/>
                </a:solidFill>
                <a:latin typeface="Constantia" pitchFamily="18" charset="0"/>
              </a:rPr>
              <a:t>hallucinations and delusions</a:t>
            </a:r>
            <a:r>
              <a:rPr lang="en-US" sz="2900" dirty="0" smtClean="0">
                <a:solidFill>
                  <a:srgbClr val="0000FF"/>
                </a:solidFill>
                <a:latin typeface="Constantia" pitchFamily="18" charset="0"/>
              </a:rPr>
              <a:t>.</a:t>
            </a:r>
          </a:p>
          <a:p>
            <a:pPr algn="just">
              <a:buNone/>
            </a:pPr>
            <a:endParaRPr lang="en-US" sz="2900" b="1" i="1" dirty="0" smtClean="0">
              <a:solidFill>
                <a:srgbClr val="0000FF"/>
              </a:solidFill>
              <a:latin typeface="Constantia" pitchFamily="18" charset="0"/>
            </a:endParaRPr>
          </a:p>
          <a:p>
            <a:pPr algn="just">
              <a:buNone/>
            </a:pPr>
            <a:r>
              <a:rPr lang="en-US" sz="2900" b="1" i="1" dirty="0" smtClean="0">
                <a:solidFill>
                  <a:srgbClr val="0000FF"/>
                </a:solidFill>
                <a:latin typeface="Constantia" pitchFamily="18" charset="0"/>
              </a:rPr>
              <a:t>	Kurt Schneider </a:t>
            </a:r>
            <a:r>
              <a:rPr lang="en-US" sz="2900" dirty="0" smtClean="0">
                <a:solidFill>
                  <a:srgbClr val="0000FF"/>
                </a:solidFill>
                <a:latin typeface="Constantia" pitchFamily="18" charset="0"/>
              </a:rPr>
              <a:t>(1887–1967) also contributed to the understanding of Schizophrenia by using a description of first-rank symptoms, which, he stressed, were not specific for schizophrenia and were not to be rigidly applied but are useful for making diagnoses.</a:t>
            </a:r>
            <a:endParaRPr lang="en-US" sz="29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639762"/>
          </a:xfrm>
        </p:spPr>
        <p:txBody>
          <a:bodyPr>
            <a:normAutofit fontScale="90000"/>
          </a:bodyPr>
          <a:lstStyle/>
          <a:p>
            <a:pPr algn="just"/>
            <a:r>
              <a:rPr lang="en-US" dirty="0" smtClean="0">
                <a:solidFill>
                  <a:srgbClr val="FF0000"/>
                </a:solidFill>
                <a:latin typeface="Constantia" pitchFamily="18" charset="0"/>
              </a:rPr>
              <a:t>SCHIZOPHRENIA Cont’d</a:t>
            </a:r>
            <a:endParaRPr lang="en-US" dirty="0"/>
          </a:p>
        </p:txBody>
      </p:sp>
      <p:sp>
        <p:nvSpPr>
          <p:cNvPr id="3" name="Content Placeholder 2"/>
          <p:cNvSpPr>
            <a:spLocks noGrp="1"/>
          </p:cNvSpPr>
          <p:nvPr>
            <p:ph idx="1"/>
          </p:nvPr>
        </p:nvSpPr>
        <p:spPr>
          <a:xfrm>
            <a:off x="0" y="1219200"/>
            <a:ext cx="8991600" cy="5638800"/>
          </a:xfrm>
        </p:spPr>
        <p:txBody>
          <a:bodyPr>
            <a:normAutofit lnSpcReduction="10000"/>
          </a:bodyPr>
          <a:lstStyle/>
          <a:p>
            <a:pPr algn="just">
              <a:buNone/>
            </a:pPr>
            <a:r>
              <a:rPr lang="en-US" dirty="0" smtClean="0">
                <a:solidFill>
                  <a:srgbClr val="0000FF"/>
                </a:solidFill>
                <a:latin typeface="Constantia" pitchFamily="18" charset="0"/>
              </a:rPr>
              <a:t>	Schneider emphasized that in patients who showed no first-rank symptoms, Schizophrenia could be diagnosed exclusively on the basis of second-rank symptoms and an otherwise typical clinical appearance.</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Clinicians however frequently ignore Schneider’s warnings and sometimes see the absence of first-rank symptoms during a single interview as evidence that a person does not have schizophrenia.</a:t>
            </a:r>
            <a:endParaRPr lang="en-US" b="1" i="1"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639762"/>
          </a:xfrm>
        </p:spPr>
        <p:txBody>
          <a:bodyPr>
            <a:noAutofit/>
          </a:bodyPr>
          <a:lstStyle/>
          <a:p>
            <a:pPr algn="just"/>
            <a:r>
              <a:rPr lang="en-US" sz="3600" dirty="0" smtClean="0">
                <a:solidFill>
                  <a:srgbClr val="FF0000"/>
                </a:solidFill>
                <a:latin typeface="Constantia" pitchFamily="18" charset="0"/>
              </a:rPr>
              <a:t>SCHIZOPHRENIA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152400" y="914400"/>
            <a:ext cx="8839200" cy="5715000"/>
          </a:xfrm>
        </p:spPr>
        <p:txBody>
          <a:bodyPr>
            <a:noAutofit/>
          </a:bodyPr>
          <a:lstStyle/>
          <a:p>
            <a:pPr algn="just">
              <a:buNone/>
            </a:pPr>
            <a:r>
              <a:rPr lang="en-US" sz="2600" b="1" i="1" dirty="0" smtClean="0">
                <a:solidFill>
                  <a:srgbClr val="0000FF"/>
                </a:solidFill>
                <a:latin typeface="Constantia" pitchFamily="18" charset="0"/>
              </a:rPr>
              <a:t>Kurt Schneider’s</a:t>
            </a:r>
            <a:r>
              <a:rPr lang="en-US" sz="2600" b="1" dirty="0" smtClean="0">
                <a:solidFill>
                  <a:srgbClr val="0000FF"/>
                </a:solidFill>
                <a:latin typeface="Constantia" pitchFamily="18" charset="0"/>
              </a:rPr>
              <a:t> Criteria for Schizophrenia</a:t>
            </a:r>
          </a:p>
          <a:p>
            <a:pPr algn="just">
              <a:buNone/>
            </a:pPr>
            <a:endParaRPr lang="en-US" sz="2600" i="1" dirty="0" smtClean="0">
              <a:solidFill>
                <a:srgbClr val="FF0000"/>
              </a:solidFill>
              <a:latin typeface="Constantia" pitchFamily="18" charset="0"/>
            </a:endParaRPr>
          </a:p>
          <a:p>
            <a:pPr algn="just">
              <a:buNone/>
            </a:pPr>
            <a:r>
              <a:rPr lang="en-US" sz="2600" i="1" dirty="0" smtClean="0">
                <a:solidFill>
                  <a:srgbClr val="FF0000"/>
                </a:solidFill>
                <a:latin typeface="Constantia" pitchFamily="18" charset="0"/>
              </a:rPr>
              <a:t>First-rank symptoms</a:t>
            </a:r>
          </a:p>
          <a:p>
            <a:pPr algn="just"/>
            <a:r>
              <a:rPr lang="en-US" sz="2600" dirty="0" smtClean="0">
                <a:solidFill>
                  <a:srgbClr val="0000FF"/>
                </a:solidFill>
                <a:latin typeface="Constantia" pitchFamily="18" charset="0"/>
              </a:rPr>
              <a:t>Audible thoughts </a:t>
            </a:r>
          </a:p>
          <a:p>
            <a:pPr algn="just"/>
            <a:r>
              <a:rPr lang="en-US" sz="2600" dirty="0" smtClean="0">
                <a:solidFill>
                  <a:srgbClr val="0000FF"/>
                </a:solidFill>
                <a:latin typeface="Constantia" pitchFamily="18" charset="0"/>
              </a:rPr>
              <a:t>Voices arguing or discussing or both </a:t>
            </a:r>
          </a:p>
          <a:p>
            <a:pPr algn="just"/>
            <a:r>
              <a:rPr lang="en-US" sz="2600" dirty="0" smtClean="0">
                <a:solidFill>
                  <a:srgbClr val="0000FF"/>
                </a:solidFill>
                <a:latin typeface="Constantia" pitchFamily="18" charset="0"/>
              </a:rPr>
              <a:t>Voices commenting </a:t>
            </a:r>
          </a:p>
          <a:p>
            <a:pPr algn="just"/>
            <a:r>
              <a:rPr lang="en-US" sz="2600" dirty="0" smtClean="0">
                <a:solidFill>
                  <a:srgbClr val="0000FF"/>
                </a:solidFill>
                <a:latin typeface="Constantia" pitchFamily="18" charset="0"/>
              </a:rPr>
              <a:t>Somatic passivity experiences </a:t>
            </a:r>
          </a:p>
          <a:p>
            <a:pPr algn="just"/>
            <a:r>
              <a:rPr lang="en-US" sz="2600" dirty="0" smtClean="0">
                <a:solidFill>
                  <a:srgbClr val="0000FF"/>
                </a:solidFill>
                <a:latin typeface="Constantia" pitchFamily="18" charset="0"/>
              </a:rPr>
              <a:t>Thought withdrawal and other experiences of influenced thought </a:t>
            </a:r>
          </a:p>
          <a:p>
            <a:pPr algn="just"/>
            <a:r>
              <a:rPr lang="en-US" sz="2600" dirty="0" smtClean="0">
                <a:solidFill>
                  <a:srgbClr val="0000FF"/>
                </a:solidFill>
                <a:latin typeface="Constantia" pitchFamily="18" charset="0"/>
              </a:rPr>
              <a:t>Thought broadcasting </a:t>
            </a:r>
          </a:p>
          <a:p>
            <a:pPr algn="just"/>
            <a:r>
              <a:rPr lang="en-US" sz="2600" dirty="0" smtClean="0">
                <a:solidFill>
                  <a:srgbClr val="0000FF"/>
                </a:solidFill>
                <a:latin typeface="Constantia" pitchFamily="18" charset="0"/>
              </a:rPr>
              <a:t>Delusional perceptions </a:t>
            </a:r>
          </a:p>
          <a:p>
            <a:pPr algn="just"/>
            <a:r>
              <a:rPr lang="en-US" sz="2600" dirty="0" smtClean="0">
                <a:solidFill>
                  <a:srgbClr val="0000FF"/>
                </a:solidFill>
                <a:latin typeface="Constantia" pitchFamily="18" charset="0"/>
              </a:rPr>
              <a:t>All other experiences involving volition made affects, and made impulses.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pPr algn="just"/>
            <a:r>
              <a:rPr lang="en-US" sz="3600" dirty="0" smtClean="0">
                <a:solidFill>
                  <a:srgbClr val="0000FF"/>
                </a:solidFill>
                <a:latin typeface="Constantia" pitchFamily="18" charset="0"/>
              </a:rPr>
              <a:t>COURSE EVALUATION</a:t>
            </a:r>
            <a:endParaRPr lang="en-US" sz="3600" dirty="0">
              <a:solidFill>
                <a:srgbClr val="0000FF"/>
              </a:solidFill>
              <a:latin typeface="Constantia" pitchFamily="18" charset="0"/>
            </a:endParaRPr>
          </a:p>
        </p:txBody>
      </p:sp>
      <p:sp>
        <p:nvSpPr>
          <p:cNvPr id="3" name="Content Placeholder 2"/>
          <p:cNvSpPr>
            <a:spLocks noGrp="1"/>
          </p:cNvSpPr>
          <p:nvPr>
            <p:ph idx="1"/>
          </p:nvPr>
        </p:nvSpPr>
        <p:spPr>
          <a:xfrm>
            <a:off x="0" y="1066800"/>
            <a:ext cx="9144000" cy="5791200"/>
          </a:xfrm>
        </p:spPr>
        <p:txBody>
          <a:bodyPr>
            <a:normAutofit/>
          </a:bodyPr>
          <a:lstStyle/>
          <a:p>
            <a:pPr>
              <a:buNone/>
            </a:pPr>
            <a:r>
              <a:rPr lang="en-GB" sz="3600" b="1" dirty="0" smtClean="0">
                <a:solidFill>
                  <a:srgbClr val="FF0000"/>
                </a:solidFill>
                <a:latin typeface="Constantia" pitchFamily="18" charset="0"/>
              </a:rPr>
              <a:t>Assessment for theoretical objectives: </a:t>
            </a:r>
          </a:p>
          <a:p>
            <a:pPr>
              <a:buNone/>
            </a:pPr>
            <a:endParaRPr lang="en-US" sz="2800" dirty="0" smtClean="0">
              <a:solidFill>
                <a:srgbClr val="0000FF"/>
              </a:solidFill>
              <a:latin typeface="Constantia" pitchFamily="18" charset="0"/>
            </a:endParaRPr>
          </a:p>
          <a:p>
            <a:pPr lvl="0" algn="just"/>
            <a:r>
              <a:rPr lang="en-GB" sz="2800" b="1" dirty="0" smtClean="0">
                <a:solidFill>
                  <a:srgbClr val="0000FF"/>
                </a:solidFill>
                <a:latin typeface="Constantia" pitchFamily="18" charset="0"/>
              </a:rPr>
              <a:t>ONE (</a:t>
            </a:r>
            <a:r>
              <a:rPr lang="en-GB" sz="2800" b="1" dirty="0" smtClean="0">
                <a:solidFill>
                  <a:srgbClr val="0000FF"/>
                </a:solidFill>
                <a:latin typeface="Times New Roman" pitchFamily="18" charset="0"/>
                <a:cs typeface="Times New Roman" pitchFamily="18" charset="0"/>
              </a:rPr>
              <a:t>1</a:t>
            </a:r>
            <a:r>
              <a:rPr lang="en-GB" sz="2800" b="1" dirty="0" smtClean="0">
                <a:solidFill>
                  <a:srgbClr val="0000FF"/>
                </a:solidFill>
                <a:latin typeface="Constantia" pitchFamily="18" charset="0"/>
              </a:rPr>
              <a:t>) CAT</a:t>
            </a:r>
            <a:r>
              <a:rPr lang="en-GB" sz="2800" dirty="0" smtClean="0">
                <a:solidFill>
                  <a:srgbClr val="0000FF"/>
                </a:solidFill>
                <a:latin typeface="Constantia" pitchFamily="18" charset="0"/>
              </a:rPr>
              <a:t> quizzes at the middle of the course, constituting </a:t>
            </a:r>
            <a:r>
              <a:rPr lang="en-GB" sz="2800" b="1" dirty="0" smtClean="0">
                <a:solidFill>
                  <a:srgbClr val="0000FF"/>
                </a:solidFill>
                <a:latin typeface="Times New Roman" pitchFamily="18" charset="0"/>
                <a:cs typeface="Times New Roman" pitchFamily="18" charset="0"/>
              </a:rPr>
              <a:t>30%</a:t>
            </a:r>
            <a:r>
              <a:rPr lang="en-GB" sz="2800" b="1" dirty="0" smtClean="0">
                <a:solidFill>
                  <a:srgbClr val="0000FF"/>
                </a:solidFill>
                <a:latin typeface="Constantia" pitchFamily="18" charset="0"/>
              </a:rPr>
              <a:t> of the pass mark</a:t>
            </a:r>
          </a:p>
          <a:p>
            <a:pPr lvl="0" algn="just">
              <a:buNone/>
            </a:pPr>
            <a:endParaRPr lang="en-US" sz="2800" b="1" dirty="0" smtClean="0">
              <a:solidFill>
                <a:srgbClr val="0000FF"/>
              </a:solidFill>
              <a:latin typeface="Constantia" pitchFamily="18" charset="0"/>
            </a:endParaRPr>
          </a:p>
          <a:p>
            <a:pPr lvl="0" algn="just"/>
            <a:r>
              <a:rPr lang="en-GB" sz="2800" b="1" dirty="0" smtClean="0">
                <a:solidFill>
                  <a:srgbClr val="0000FF"/>
                </a:solidFill>
                <a:latin typeface="Constantia" pitchFamily="18" charset="0"/>
              </a:rPr>
              <a:t>ONE </a:t>
            </a:r>
            <a:r>
              <a:rPr lang="en-GB" sz="2800" b="1" dirty="0" smtClean="0">
                <a:solidFill>
                  <a:srgbClr val="0000FF"/>
                </a:solidFill>
                <a:latin typeface="Times New Roman" pitchFamily="18" charset="0"/>
                <a:cs typeface="Times New Roman" pitchFamily="18" charset="0"/>
              </a:rPr>
              <a:t>(1)</a:t>
            </a:r>
            <a:r>
              <a:rPr lang="en-GB" sz="2800" b="1" dirty="0" smtClean="0">
                <a:solidFill>
                  <a:srgbClr val="0000FF"/>
                </a:solidFill>
                <a:latin typeface="Constantia" pitchFamily="18" charset="0"/>
              </a:rPr>
              <a:t> END OF BLOCK EXAM</a:t>
            </a:r>
            <a:r>
              <a:rPr lang="en-GB" sz="2800" dirty="0" smtClean="0">
                <a:solidFill>
                  <a:srgbClr val="0000FF"/>
                </a:solidFill>
                <a:latin typeface="Constantia" pitchFamily="18" charset="0"/>
              </a:rPr>
              <a:t> at the end of the course, constituting </a:t>
            </a:r>
            <a:r>
              <a:rPr lang="en-GB" sz="2800" b="1" dirty="0" smtClean="0">
                <a:solidFill>
                  <a:srgbClr val="0000FF"/>
                </a:solidFill>
                <a:latin typeface="Times New Roman" pitchFamily="18" charset="0"/>
                <a:cs typeface="Times New Roman" pitchFamily="18" charset="0"/>
              </a:rPr>
              <a:t>70%</a:t>
            </a:r>
            <a:r>
              <a:rPr lang="en-GB" sz="2800" b="1" dirty="0" smtClean="0">
                <a:solidFill>
                  <a:srgbClr val="0000FF"/>
                </a:solidFill>
                <a:latin typeface="Constantia" pitchFamily="18" charset="0"/>
              </a:rPr>
              <a:t> of the overall pass mark.</a:t>
            </a:r>
          </a:p>
          <a:p>
            <a:pPr lvl="0" algn="just">
              <a:buNone/>
            </a:pPr>
            <a:endParaRPr lang="en-GB" sz="2800" b="1" dirty="0" smtClean="0">
              <a:solidFill>
                <a:srgbClr val="0000FF"/>
              </a:solidFill>
              <a:latin typeface="Constantia" pitchFamily="18" charset="0"/>
            </a:endParaRPr>
          </a:p>
          <a:p>
            <a:pPr lvl="0" algn="just"/>
            <a:r>
              <a:rPr lang="en-GB" sz="2800" dirty="0" smtClean="0">
                <a:solidFill>
                  <a:srgbClr val="0000FF"/>
                </a:solidFill>
                <a:latin typeface="Constantia" pitchFamily="18" charset="0"/>
              </a:rPr>
              <a:t>The sum </a:t>
            </a:r>
            <a:r>
              <a:rPr lang="en-GB" sz="2800" b="1" dirty="0" smtClean="0">
                <a:solidFill>
                  <a:srgbClr val="0000FF"/>
                </a:solidFill>
                <a:latin typeface="Constantia" pitchFamily="18" charset="0"/>
              </a:rPr>
              <a:t>total </a:t>
            </a:r>
            <a:r>
              <a:rPr lang="en-GB" sz="2800" dirty="0" smtClean="0">
                <a:solidFill>
                  <a:srgbClr val="0000FF"/>
                </a:solidFill>
                <a:latin typeface="Constantia" pitchFamily="18" charset="0"/>
              </a:rPr>
              <a:t>of the </a:t>
            </a:r>
            <a:r>
              <a:rPr lang="en-GB" sz="2800" b="1" dirty="0" smtClean="0">
                <a:solidFill>
                  <a:srgbClr val="0000FF"/>
                </a:solidFill>
                <a:latin typeface="Constantia" pitchFamily="18" charset="0"/>
              </a:rPr>
              <a:t>scores</a:t>
            </a:r>
            <a:r>
              <a:rPr lang="en-GB" sz="2800" dirty="0" smtClean="0">
                <a:solidFill>
                  <a:srgbClr val="0000FF"/>
                </a:solidFill>
                <a:latin typeface="Constantia" pitchFamily="18" charset="0"/>
              </a:rPr>
              <a:t>  for the CAT and Exam </a:t>
            </a:r>
            <a:r>
              <a:rPr lang="en-GB" sz="2800" b="1" dirty="0" smtClean="0">
                <a:solidFill>
                  <a:srgbClr val="0000FF"/>
                </a:solidFill>
                <a:latin typeface="Constantia" pitchFamily="18" charset="0"/>
              </a:rPr>
              <a:t>MUST be at least 60% or more</a:t>
            </a:r>
            <a:r>
              <a:rPr lang="en-GB" sz="2800" dirty="0" smtClean="0">
                <a:solidFill>
                  <a:srgbClr val="0000FF"/>
                </a:solidFill>
                <a:latin typeface="Constantia" pitchFamily="18" charset="0"/>
              </a:rPr>
              <a:t> for promotion to the next academic level.</a:t>
            </a:r>
          </a:p>
          <a:p>
            <a:pPr lvl="0" algn="just"/>
            <a:endParaRPr lang="en-US" dirty="0" smtClean="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pPr algn="just"/>
            <a:r>
              <a:rPr lang="en-US" sz="3600" dirty="0" smtClean="0">
                <a:solidFill>
                  <a:srgbClr val="0000FF"/>
                </a:solidFill>
                <a:latin typeface="Constantia" pitchFamily="18" charset="0"/>
              </a:rPr>
              <a:t>SCHIZOPHRENIA Cont’d</a:t>
            </a:r>
            <a:endParaRPr lang="en-US" sz="3600" dirty="0">
              <a:solidFill>
                <a:srgbClr val="0000FF"/>
              </a:solidFill>
              <a:latin typeface="Constantia" pitchFamily="18" charset="0"/>
            </a:endParaRPr>
          </a:p>
        </p:txBody>
      </p:sp>
      <p:sp>
        <p:nvSpPr>
          <p:cNvPr id="3" name="Content Placeholder 2"/>
          <p:cNvSpPr>
            <a:spLocks noGrp="1"/>
          </p:cNvSpPr>
          <p:nvPr>
            <p:ph idx="1"/>
          </p:nvPr>
        </p:nvSpPr>
        <p:spPr>
          <a:xfrm>
            <a:off x="0" y="1219200"/>
            <a:ext cx="9144000" cy="5486400"/>
          </a:xfrm>
        </p:spPr>
        <p:txBody>
          <a:bodyPr>
            <a:normAutofit fontScale="92500" lnSpcReduction="20000"/>
          </a:bodyPr>
          <a:lstStyle/>
          <a:p>
            <a:pPr algn="just">
              <a:buNone/>
            </a:pPr>
            <a:r>
              <a:rPr lang="en-US" i="1" dirty="0" smtClean="0">
                <a:solidFill>
                  <a:srgbClr val="FF0000"/>
                </a:solidFill>
                <a:latin typeface="Constantia" pitchFamily="18" charset="0"/>
              </a:rPr>
              <a:t>Kurt Schneider’s Second-rank symptoms </a:t>
            </a:r>
          </a:p>
          <a:p>
            <a:pPr algn="just">
              <a:buNone/>
            </a:pPr>
            <a:endParaRPr lang="en-US" i="1" dirty="0" smtClean="0">
              <a:solidFill>
                <a:srgbClr val="0000FF"/>
              </a:solidFill>
              <a:latin typeface="Constantia" pitchFamily="18" charset="0"/>
            </a:endParaRPr>
          </a:p>
          <a:p>
            <a:pPr algn="just"/>
            <a:r>
              <a:rPr lang="en-US" dirty="0" smtClean="0">
                <a:solidFill>
                  <a:srgbClr val="0000FF"/>
                </a:solidFill>
                <a:latin typeface="Constantia" pitchFamily="18" charset="0"/>
              </a:rPr>
              <a:t>Other disorders of perception</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Sudden delusional ideas </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Perplexity </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Depressive and euphoric mood changes </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Feelings of emotional impoverishment</a:t>
            </a:r>
          </a:p>
          <a:p>
            <a:pPr>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4290"/>
            <a:ext cx="8839200" cy="642942"/>
          </a:xfrm>
        </p:spPr>
        <p:txBody>
          <a:bodyPr>
            <a:normAutofit/>
          </a:bodyPr>
          <a:lstStyle/>
          <a:p>
            <a:pPr algn="just"/>
            <a:r>
              <a:rPr lang="en-GB" sz="3600" b="1" dirty="0" smtClean="0">
                <a:solidFill>
                  <a:srgbClr val="FF0000"/>
                </a:solidFill>
                <a:latin typeface="Constantia" pitchFamily="18" charset="0"/>
                <a:cs typeface="Times New Roman" pitchFamily="18" charset="0"/>
              </a:rPr>
              <a:t>Causes of Schizophrenia</a:t>
            </a:r>
            <a:endParaRPr lang="en-GB" sz="36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990600"/>
            <a:ext cx="9144000" cy="5867400"/>
          </a:xfrm>
        </p:spPr>
        <p:txBody>
          <a:bodyPr>
            <a:noAutofit/>
          </a:bodyPr>
          <a:lstStyle/>
          <a:p>
            <a:pPr algn="just">
              <a:buNone/>
            </a:pPr>
            <a:r>
              <a:rPr lang="en-GB" sz="2800" dirty="0" smtClean="0">
                <a:solidFill>
                  <a:srgbClr val="0000FF"/>
                </a:solidFill>
                <a:latin typeface="Constantia" pitchFamily="18" charset="0"/>
                <a:cs typeface="Times New Roman" pitchFamily="18" charset="0"/>
              </a:rPr>
              <a:t>	The exact cause of Schizophrenia is not clearly understood but theories are implicated.</a:t>
            </a:r>
          </a:p>
          <a:p>
            <a:pPr marL="514350" indent="-514350" algn="just">
              <a:buFont typeface="+mj-lt"/>
              <a:buAutoNum type="arabicPeriod"/>
            </a:pPr>
            <a:r>
              <a:rPr lang="en-GB" sz="2800" b="1" dirty="0" smtClean="0">
                <a:solidFill>
                  <a:srgbClr val="0000FF"/>
                </a:solidFill>
                <a:latin typeface="Constantia" pitchFamily="18" charset="0"/>
                <a:cs typeface="Times New Roman" pitchFamily="18" charset="0"/>
              </a:rPr>
              <a:t>Psychological theory</a:t>
            </a:r>
            <a:r>
              <a:rPr lang="en-GB" sz="2800" dirty="0" smtClean="0">
                <a:solidFill>
                  <a:srgbClr val="0000FF"/>
                </a:solidFill>
                <a:latin typeface="Constantia" pitchFamily="18" charset="0"/>
                <a:cs typeface="Times New Roman" pitchFamily="18" charset="0"/>
              </a:rPr>
              <a:t>	</a:t>
            </a:r>
          </a:p>
          <a:p>
            <a:pPr marL="514350" indent="-514350" algn="just">
              <a:buNone/>
            </a:pPr>
            <a:r>
              <a:rPr lang="en-GB" sz="2800" dirty="0" smtClean="0">
                <a:solidFill>
                  <a:srgbClr val="0000FF"/>
                </a:solidFill>
                <a:latin typeface="Constantia" pitchFamily="18" charset="0"/>
                <a:cs typeface="Times New Roman" pitchFamily="18" charset="0"/>
              </a:rPr>
              <a:t>	States that schizophrenia  develops early in life due to stressors such as distorted mother-child relationship, disturbed family relationships, impaired id and body image, repeated exposure to a </a:t>
            </a:r>
            <a:r>
              <a:rPr lang="en-GB" sz="2800" b="1" dirty="0" smtClean="0">
                <a:solidFill>
                  <a:srgbClr val="0000FF"/>
                </a:solidFill>
                <a:latin typeface="Constantia" pitchFamily="18" charset="0"/>
                <a:cs typeface="Times New Roman" pitchFamily="18" charset="0"/>
              </a:rPr>
              <a:t>double bind situation</a:t>
            </a:r>
            <a:r>
              <a:rPr lang="en-GB" sz="2800" dirty="0" smtClean="0">
                <a:solidFill>
                  <a:srgbClr val="0000FF"/>
                </a:solidFill>
                <a:latin typeface="Constantia" pitchFamily="18" charset="0"/>
                <a:cs typeface="Times New Roman" pitchFamily="18" charset="0"/>
              </a:rPr>
              <a:t> a </a:t>
            </a:r>
            <a:r>
              <a:rPr lang="en-GB" sz="2800" i="1" dirty="0" smtClean="0">
                <a:solidFill>
                  <a:srgbClr val="0000FF"/>
                </a:solidFill>
                <a:latin typeface="Constantia" pitchFamily="18" charset="0"/>
                <a:cs typeface="Times New Roman" pitchFamily="18" charset="0"/>
              </a:rPr>
              <a:t>‘no-win’</a:t>
            </a:r>
            <a:r>
              <a:rPr lang="en-GB" sz="2800" dirty="0" smtClean="0">
                <a:solidFill>
                  <a:srgbClr val="0000FF"/>
                </a:solidFill>
                <a:latin typeface="Constantia" pitchFamily="18" charset="0"/>
                <a:cs typeface="Times New Roman" pitchFamily="18" charset="0"/>
              </a:rPr>
              <a:t> experience (confusion between parents and children).</a:t>
            </a:r>
          </a:p>
          <a:p>
            <a:pPr marL="514350" indent="-514350" algn="just">
              <a:buNone/>
            </a:pPr>
            <a:r>
              <a:rPr lang="en-GB" sz="2800" b="1" dirty="0" smtClean="0">
                <a:solidFill>
                  <a:srgbClr val="0000FF"/>
                </a:solidFill>
                <a:latin typeface="Constantia" pitchFamily="18" charset="0"/>
                <a:cs typeface="Times New Roman" pitchFamily="18" charset="0"/>
              </a:rPr>
              <a:t>2. Biological</a:t>
            </a:r>
          </a:p>
          <a:p>
            <a:pPr marL="514350" indent="-514350" algn="just">
              <a:buNone/>
            </a:pPr>
            <a:r>
              <a:rPr lang="en-GB" sz="2800" b="1" i="1" dirty="0" smtClean="0">
                <a:solidFill>
                  <a:srgbClr val="0000FF"/>
                </a:solidFill>
                <a:latin typeface="Constantia" pitchFamily="18" charset="0"/>
                <a:cs typeface="Times New Roman" pitchFamily="18" charset="0"/>
              </a:rPr>
              <a:t>	Genetics-</a:t>
            </a:r>
            <a:r>
              <a:rPr lang="en-GB" sz="2800" dirty="0" smtClean="0">
                <a:solidFill>
                  <a:srgbClr val="0000FF"/>
                </a:solidFill>
                <a:latin typeface="Constantia" pitchFamily="18" charset="0"/>
                <a:cs typeface="Times New Roman" pitchFamily="18" charset="0"/>
              </a:rPr>
              <a:t>children of schizophrenic parents are likely to develop schizophrenia than those of non- schizophrenic parents. 							</a:t>
            </a:r>
            <a:endParaRPr lang="en-GB"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357166"/>
          </a:xfrm>
        </p:spPr>
        <p:txBody>
          <a:bodyPr>
            <a:noAutofit/>
          </a:bodyPr>
          <a:lstStyle/>
          <a:p>
            <a:pPr algn="just"/>
            <a:r>
              <a:rPr lang="en-GB" sz="3200" b="1" dirty="0" smtClean="0">
                <a:solidFill>
                  <a:srgbClr val="FF0000"/>
                </a:solidFill>
                <a:latin typeface="Constantia" pitchFamily="18" charset="0"/>
                <a:cs typeface="Times New Roman" pitchFamily="18" charset="0"/>
              </a:rPr>
              <a:t>Causes of Schizophrenia Cont’d</a:t>
            </a:r>
            <a:endParaRPr lang="en-GB"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609600"/>
            <a:ext cx="9144000" cy="6248400"/>
          </a:xfrm>
        </p:spPr>
        <p:txBody>
          <a:bodyPr>
            <a:noAutofit/>
          </a:bodyPr>
          <a:lstStyle/>
          <a:p>
            <a:pPr marL="514350" indent="-514350" algn="just">
              <a:buNone/>
            </a:pPr>
            <a:r>
              <a:rPr lang="en-GB" sz="2400" b="1" dirty="0" smtClean="0">
                <a:solidFill>
                  <a:srgbClr val="0000FF"/>
                </a:solidFill>
                <a:latin typeface="Constantia" pitchFamily="18" charset="0"/>
                <a:cs typeface="Times New Roman" pitchFamily="18" charset="0"/>
              </a:rPr>
              <a:t>Prevalence </a:t>
            </a:r>
          </a:p>
          <a:p>
            <a:pPr marL="514350" indent="-514350" algn="just"/>
            <a:r>
              <a:rPr lang="en-GB" sz="2400" dirty="0" smtClean="0">
                <a:solidFill>
                  <a:srgbClr val="0000FF"/>
                </a:solidFill>
                <a:latin typeface="Constantia" pitchFamily="18" charset="0"/>
                <a:cs typeface="Times New Roman" pitchFamily="18" charset="0"/>
              </a:rPr>
              <a:t>General population:	 		1% One parent </a:t>
            </a:r>
          </a:p>
          <a:p>
            <a:pPr marL="514350" indent="-514350" algn="just"/>
            <a:r>
              <a:rPr lang="en-GB" sz="2400" dirty="0" smtClean="0">
                <a:solidFill>
                  <a:srgbClr val="0000FF"/>
                </a:solidFill>
                <a:latin typeface="Constantia" pitchFamily="18" charset="0"/>
                <a:cs typeface="Times New Roman" pitchFamily="18" charset="0"/>
              </a:rPr>
              <a:t>Schizophrenia :				12%</a:t>
            </a:r>
          </a:p>
          <a:p>
            <a:pPr marL="514350" indent="-514350" algn="just"/>
            <a:r>
              <a:rPr lang="en-GB" sz="2400" dirty="0" smtClean="0">
                <a:solidFill>
                  <a:srgbClr val="0000FF"/>
                </a:solidFill>
                <a:latin typeface="Constantia" pitchFamily="18" charset="0"/>
                <a:cs typeface="Times New Roman" pitchFamily="18" charset="0"/>
              </a:rPr>
              <a:t>Both parents schizophrenia :		40%</a:t>
            </a:r>
          </a:p>
          <a:p>
            <a:pPr marL="514350" indent="-514350" algn="just"/>
            <a:r>
              <a:rPr lang="en-GB" sz="2400" dirty="0" err="1" smtClean="0">
                <a:solidFill>
                  <a:srgbClr val="0000FF"/>
                </a:solidFill>
                <a:latin typeface="Constantia" pitchFamily="18" charset="0"/>
                <a:cs typeface="Times New Roman" pitchFamily="18" charset="0"/>
              </a:rPr>
              <a:t>Dizygotic</a:t>
            </a:r>
            <a:r>
              <a:rPr lang="en-GB" sz="2400" dirty="0" smtClean="0">
                <a:solidFill>
                  <a:srgbClr val="0000FF"/>
                </a:solidFill>
                <a:latin typeface="Constantia" pitchFamily="18" charset="0"/>
                <a:cs typeface="Times New Roman" pitchFamily="18" charset="0"/>
              </a:rPr>
              <a:t> twins of schizophrenia :	12%</a:t>
            </a:r>
          </a:p>
          <a:p>
            <a:pPr marL="514350" indent="-514350" algn="just"/>
            <a:r>
              <a:rPr lang="en-GB" sz="2400" dirty="0" err="1" smtClean="0">
                <a:solidFill>
                  <a:srgbClr val="0000FF"/>
                </a:solidFill>
                <a:latin typeface="Constantia" pitchFamily="18" charset="0"/>
                <a:cs typeface="Times New Roman" pitchFamily="18" charset="0"/>
              </a:rPr>
              <a:t>Monocytic</a:t>
            </a:r>
            <a:r>
              <a:rPr lang="en-GB" sz="2400" dirty="0" smtClean="0">
                <a:solidFill>
                  <a:srgbClr val="0000FF"/>
                </a:solidFill>
                <a:latin typeface="Constantia" pitchFamily="18" charset="0"/>
                <a:cs typeface="Times New Roman" pitchFamily="18" charset="0"/>
              </a:rPr>
              <a:t> twins of schizophrenia :	47%</a:t>
            </a:r>
          </a:p>
          <a:p>
            <a:pPr marL="514350" indent="-514350" algn="just"/>
            <a:r>
              <a:rPr lang="en-GB" sz="2400" dirty="0" smtClean="0">
                <a:solidFill>
                  <a:srgbClr val="0000FF"/>
                </a:solidFill>
                <a:latin typeface="Constantia" pitchFamily="18" charset="0"/>
                <a:cs typeface="Times New Roman" pitchFamily="18" charset="0"/>
              </a:rPr>
              <a:t>Non-twin sibling schizophrenia :	8%</a:t>
            </a:r>
          </a:p>
          <a:p>
            <a:pPr marL="514350" indent="-514350" algn="just">
              <a:buNone/>
            </a:pPr>
            <a:r>
              <a:rPr lang="en-GB" sz="2400" b="1" i="1" dirty="0" smtClean="0">
                <a:solidFill>
                  <a:srgbClr val="0000FF"/>
                </a:solidFill>
                <a:latin typeface="Constantia" pitchFamily="18" charset="0"/>
                <a:cs typeface="Times New Roman" pitchFamily="18" charset="0"/>
              </a:rPr>
              <a:t>The Bioclinical</a:t>
            </a:r>
            <a:r>
              <a:rPr lang="en-GB" sz="2400" i="1" dirty="0" smtClean="0">
                <a:solidFill>
                  <a:srgbClr val="0000FF"/>
                </a:solidFill>
                <a:latin typeface="Constantia" pitchFamily="18" charset="0"/>
                <a:cs typeface="Times New Roman" pitchFamily="18" charset="0"/>
              </a:rPr>
              <a:t> /</a:t>
            </a:r>
            <a:r>
              <a:rPr lang="en-GB" sz="2400" b="1" i="1" dirty="0" smtClean="0">
                <a:solidFill>
                  <a:srgbClr val="0000FF"/>
                </a:solidFill>
                <a:latin typeface="Constantia" pitchFamily="18" charset="0"/>
                <a:cs typeface="Times New Roman" pitchFamily="18" charset="0"/>
              </a:rPr>
              <a:t>dopamine hypothesis</a:t>
            </a:r>
            <a:endParaRPr lang="en-GB" sz="2400" i="1" dirty="0" smtClean="0">
              <a:solidFill>
                <a:srgbClr val="0000FF"/>
              </a:solidFill>
              <a:latin typeface="Constantia" pitchFamily="18" charset="0"/>
              <a:cs typeface="Times New Roman" pitchFamily="18" charset="0"/>
            </a:endParaRPr>
          </a:p>
          <a:p>
            <a:pPr marL="914400" lvl="1" indent="-514350" algn="just">
              <a:buFont typeface="Arial" pitchFamily="34" charset="0"/>
              <a:buChar char="•"/>
            </a:pPr>
            <a:r>
              <a:rPr lang="en-GB" sz="2400" dirty="0" smtClean="0">
                <a:solidFill>
                  <a:srgbClr val="0000FF"/>
                </a:solidFill>
                <a:latin typeface="Constantia" pitchFamily="18" charset="0"/>
                <a:cs typeface="Times New Roman" pitchFamily="18" charset="0"/>
              </a:rPr>
              <a:t>D</a:t>
            </a:r>
            <a:r>
              <a:rPr lang="en-GB" sz="4000" baseline="-25000" dirty="0" smtClean="0">
                <a:solidFill>
                  <a:srgbClr val="0000FF"/>
                </a:solidFill>
                <a:latin typeface="Constantia" pitchFamily="18" charset="0"/>
                <a:cs typeface="Times New Roman" pitchFamily="18" charset="0"/>
              </a:rPr>
              <a:t>2</a:t>
            </a:r>
            <a:r>
              <a:rPr lang="en-GB" sz="2400" dirty="0" smtClean="0">
                <a:solidFill>
                  <a:srgbClr val="0000FF"/>
                </a:solidFill>
                <a:latin typeface="Constantia" pitchFamily="18" charset="0"/>
                <a:cs typeface="Times New Roman" pitchFamily="18" charset="0"/>
              </a:rPr>
              <a:t> 		:	Too much </a:t>
            </a:r>
            <a:r>
              <a:rPr lang="en-GB" sz="2400" dirty="0" err="1" smtClean="0">
                <a:solidFill>
                  <a:srgbClr val="0000FF"/>
                </a:solidFill>
                <a:latin typeface="Constantia" pitchFamily="18" charset="0"/>
                <a:cs typeface="Times New Roman" pitchFamily="18" charset="0"/>
              </a:rPr>
              <a:t>dopaminergic</a:t>
            </a:r>
            <a:r>
              <a:rPr lang="en-GB" sz="2400" dirty="0" smtClean="0">
                <a:solidFill>
                  <a:srgbClr val="0000FF"/>
                </a:solidFill>
                <a:latin typeface="Constantia" pitchFamily="18" charset="0"/>
                <a:cs typeface="Times New Roman" pitchFamily="18" charset="0"/>
              </a:rPr>
              <a:t> activity.</a:t>
            </a:r>
          </a:p>
          <a:p>
            <a:pPr marL="914400" lvl="1" indent="-514350" algn="just">
              <a:buFont typeface="Arial" pitchFamily="34" charset="0"/>
              <a:buChar char="•"/>
            </a:pPr>
            <a:r>
              <a:rPr lang="en-GB" sz="2400" dirty="0" smtClean="0">
                <a:solidFill>
                  <a:srgbClr val="0000FF"/>
                </a:solidFill>
                <a:latin typeface="Constantia" pitchFamily="18" charset="0"/>
                <a:cs typeface="Times New Roman" pitchFamily="18" charset="0"/>
              </a:rPr>
              <a:t>Serotonin 	:	Both +ve and –ve symptoms.</a:t>
            </a:r>
          </a:p>
          <a:p>
            <a:pPr marL="914400" lvl="1" indent="-514350" algn="just">
              <a:buFont typeface="Arial" pitchFamily="34" charset="0"/>
              <a:buChar char="•"/>
            </a:pPr>
            <a:r>
              <a:rPr lang="en-GB" sz="2400" dirty="0" smtClean="0">
                <a:solidFill>
                  <a:srgbClr val="0000FF"/>
                </a:solidFill>
                <a:latin typeface="Constantia" pitchFamily="18" charset="0"/>
                <a:cs typeface="Times New Roman" pitchFamily="18" charset="0"/>
              </a:rPr>
              <a:t>Norepinephrine :	Anhedonia</a:t>
            </a:r>
          </a:p>
          <a:p>
            <a:pPr marL="914400" lvl="1" indent="-514350" algn="just">
              <a:buFont typeface="Arial" pitchFamily="34" charset="0"/>
              <a:buChar char="•"/>
            </a:pPr>
            <a:r>
              <a:rPr lang="en-GB" sz="2400" dirty="0" smtClean="0">
                <a:solidFill>
                  <a:srgbClr val="0000FF"/>
                </a:solidFill>
                <a:latin typeface="Constantia" pitchFamily="18" charset="0"/>
                <a:cs typeface="Times New Roman" pitchFamily="18" charset="0"/>
              </a:rPr>
              <a:t>GABA 		:	Regulates dopamine (decreased GABA , increased dopamine)</a:t>
            </a:r>
          </a:p>
          <a:p>
            <a:pPr marL="914400" lvl="1" indent="-514350" algn="just">
              <a:buFont typeface="Arial" pitchFamily="34" charset="0"/>
              <a:buChar char="•"/>
            </a:pPr>
            <a:r>
              <a:rPr lang="en-GB" sz="2400" dirty="0" smtClean="0">
                <a:solidFill>
                  <a:srgbClr val="0000FF"/>
                </a:solidFill>
                <a:latin typeface="Constantia" pitchFamily="18" charset="0"/>
                <a:cs typeface="Times New Roman" pitchFamily="18" charset="0"/>
              </a:rPr>
              <a:t>Decreased Acetylcholine :	Poor regulation of cognition.</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42852"/>
            <a:ext cx="8763000" cy="500066"/>
          </a:xfrm>
        </p:spPr>
        <p:txBody>
          <a:bodyPr>
            <a:noAutofit/>
          </a:bodyPr>
          <a:lstStyle/>
          <a:p>
            <a:pPr algn="just"/>
            <a:r>
              <a:rPr lang="en-GB" sz="3600" dirty="0" smtClean="0">
                <a:solidFill>
                  <a:srgbClr val="FF0000"/>
                </a:solidFill>
                <a:latin typeface="Constantia" pitchFamily="18" charset="0"/>
                <a:cs typeface="Times New Roman" pitchFamily="18" charset="0"/>
              </a:rPr>
              <a:t>Causes of Schizophrenia Cont’d</a:t>
            </a:r>
            <a:endParaRPr lang="en-GB" sz="3600" dirty="0">
              <a:latin typeface="Times New Roman" pitchFamily="18" charset="0"/>
              <a:cs typeface="Times New Roman" pitchFamily="18" charset="0"/>
            </a:endParaRPr>
          </a:p>
        </p:txBody>
      </p:sp>
      <p:sp>
        <p:nvSpPr>
          <p:cNvPr id="3" name="Content Placeholder 2"/>
          <p:cNvSpPr>
            <a:spLocks noGrp="1"/>
          </p:cNvSpPr>
          <p:nvPr>
            <p:ph idx="1"/>
          </p:nvPr>
        </p:nvSpPr>
        <p:spPr>
          <a:xfrm>
            <a:off x="285720" y="838200"/>
            <a:ext cx="8858280" cy="6019800"/>
          </a:xfrm>
        </p:spPr>
        <p:txBody>
          <a:bodyPr>
            <a:normAutofit lnSpcReduction="10000"/>
          </a:bodyPr>
          <a:lstStyle/>
          <a:p>
            <a:pPr algn="just">
              <a:buNone/>
            </a:pPr>
            <a:r>
              <a:rPr lang="en-GB" sz="2800" b="1" dirty="0" smtClean="0">
                <a:solidFill>
                  <a:srgbClr val="0000FF"/>
                </a:solidFill>
                <a:latin typeface="Constantia" pitchFamily="18" charset="0"/>
                <a:cs typeface="Times New Roman" pitchFamily="18" charset="0"/>
              </a:rPr>
              <a:t>3. Environmental/socio-cultural Theory</a:t>
            </a:r>
            <a:endParaRPr lang="en-GB" sz="2800" dirty="0" smtClean="0">
              <a:solidFill>
                <a:srgbClr val="0000FF"/>
              </a:solidFill>
              <a:latin typeface="Constantia" pitchFamily="18" charset="0"/>
              <a:cs typeface="Times New Roman" pitchFamily="18" charset="0"/>
            </a:endParaRPr>
          </a:p>
          <a:p>
            <a:pPr algn="just">
              <a:buNone/>
            </a:pPr>
            <a:r>
              <a:rPr lang="en-GB" sz="2800" dirty="0" smtClean="0">
                <a:solidFill>
                  <a:srgbClr val="0000FF"/>
                </a:solidFill>
                <a:latin typeface="Constantia" pitchFamily="18" charset="0"/>
                <a:cs typeface="Times New Roman" pitchFamily="18" charset="0"/>
              </a:rPr>
              <a:t>	States that a person with schizophrenia has a faulty reaction to the environment and is unable to respond selectively to numerous social stimuli.</a:t>
            </a:r>
          </a:p>
          <a:p>
            <a:pPr algn="just">
              <a:buNone/>
            </a:pPr>
            <a:endParaRPr lang="en-GB" sz="2800" dirty="0" smtClean="0">
              <a:solidFill>
                <a:srgbClr val="0000FF"/>
              </a:solidFill>
              <a:latin typeface="Constantia" pitchFamily="18" charset="0"/>
              <a:cs typeface="Times New Roman" pitchFamily="18" charset="0"/>
            </a:endParaRPr>
          </a:p>
          <a:p>
            <a:pPr marL="514350" indent="-514350" algn="just">
              <a:buAutoNum type="arabicPeriod" startAt="4"/>
            </a:pPr>
            <a:r>
              <a:rPr lang="en-GB" sz="2800" b="1" dirty="0" smtClean="0">
                <a:solidFill>
                  <a:srgbClr val="0000FF"/>
                </a:solidFill>
                <a:latin typeface="Constantia" pitchFamily="18" charset="0"/>
                <a:cs typeface="Times New Roman" pitchFamily="18" charset="0"/>
              </a:rPr>
              <a:t>Organic theory :</a:t>
            </a:r>
          </a:p>
          <a:p>
            <a:pPr marL="514350" indent="-514350" algn="just">
              <a:buNone/>
            </a:pPr>
            <a:r>
              <a:rPr lang="en-GB" sz="2800" dirty="0" smtClean="0">
                <a:solidFill>
                  <a:srgbClr val="0000FF"/>
                </a:solidFill>
                <a:latin typeface="Constantia" pitchFamily="18" charset="0"/>
                <a:cs typeface="Times New Roman" pitchFamily="18" charset="0"/>
              </a:rPr>
              <a:t>     Schizophrenia is caused by stressors such as</a:t>
            </a:r>
            <a:r>
              <a:rPr lang="en-GB" sz="2800" b="1" dirty="0" smtClean="0">
                <a:solidFill>
                  <a:srgbClr val="0000FF"/>
                </a:solidFill>
                <a:latin typeface="Constantia" pitchFamily="18" charset="0"/>
                <a:cs typeface="Times New Roman" pitchFamily="18" charset="0"/>
              </a:rPr>
              <a:t> </a:t>
            </a:r>
            <a:r>
              <a:rPr lang="en-GB" sz="2800" dirty="0" smtClean="0">
                <a:solidFill>
                  <a:srgbClr val="0000FF"/>
                </a:solidFill>
                <a:latin typeface="Constantia" pitchFamily="18" charset="0"/>
                <a:cs typeface="Times New Roman" pitchFamily="18" charset="0"/>
              </a:rPr>
              <a:t>infections, poisons or metabolic derangements.</a:t>
            </a:r>
          </a:p>
          <a:p>
            <a:pPr marL="514350" indent="-514350" algn="just">
              <a:buNone/>
            </a:pPr>
            <a:endParaRPr lang="en-GB" sz="2800" dirty="0" smtClean="0">
              <a:solidFill>
                <a:srgbClr val="0000FF"/>
              </a:solidFill>
              <a:latin typeface="Constantia" pitchFamily="18" charset="0"/>
              <a:cs typeface="Times New Roman" pitchFamily="18" charset="0"/>
            </a:endParaRPr>
          </a:p>
          <a:p>
            <a:pPr marL="514350" indent="-514350" algn="just">
              <a:buNone/>
            </a:pPr>
            <a:r>
              <a:rPr lang="en-GB" sz="2800" b="1" dirty="0" smtClean="0">
                <a:solidFill>
                  <a:srgbClr val="0000FF"/>
                </a:solidFill>
                <a:latin typeface="Constantia" pitchFamily="18" charset="0"/>
                <a:cs typeface="Times New Roman" pitchFamily="18" charset="0"/>
              </a:rPr>
              <a:t>5. Vitamin deficiency theory:</a:t>
            </a:r>
            <a:endParaRPr lang="en-GB" sz="2800" dirty="0" smtClean="0">
              <a:solidFill>
                <a:srgbClr val="0000FF"/>
              </a:solidFill>
              <a:latin typeface="Constantia" pitchFamily="18" charset="0"/>
              <a:cs typeface="Times New Roman" pitchFamily="18" charset="0"/>
            </a:endParaRPr>
          </a:p>
          <a:p>
            <a:pPr marL="514350" indent="-514350" algn="just">
              <a:buNone/>
            </a:pPr>
            <a:r>
              <a:rPr lang="en-GB" sz="2800" dirty="0" smtClean="0">
                <a:solidFill>
                  <a:srgbClr val="0000FF"/>
                </a:solidFill>
                <a:latin typeface="Constantia" pitchFamily="18" charset="0"/>
                <a:cs typeface="Times New Roman" pitchFamily="18" charset="0"/>
              </a:rPr>
              <a:t>     This theory suggests that severe deficiency of Vit B Complex (B</a:t>
            </a:r>
            <a:r>
              <a:rPr lang="en-GB" sz="4000" baseline="-25000" dirty="0" smtClean="0">
                <a:solidFill>
                  <a:srgbClr val="0000FF"/>
                </a:solidFill>
                <a:latin typeface="Constantia" pitchFamily="18" charset="0"/>
                <a:cs typeface="Times New Roman" pitchFamily="18" charset="0"/>
              </a:rPr>
              <a:t>1</a:t>
            </a:r>
            <a:r>
              <a:rPr lang="en-GB" sz="2800" dirty="0" smtClean="0">
                <a:solidFill>
                  <a:srgbClr val="0000FF"/>
                </a:solidFill>
                <a:latin typeface="Constantia" pitchFamily="18" charset="0"/>
                <a:cs typeface="Times New Roman" pitchFamily="18" charset="0"/>
              </a:rPr>
              <a:t>, B</a:t>
            </a:r>
            <a:r>
              <a:rPr lang="en-GB" sz="3600" baseline="-25000" dirty="0" smtClean="0">
                <a:solidFill>
                  <a:srgbClr val="0000FF"/>
                </a:solidFill>
                <a:latin typeface="Constantia" pitchFamily="18" charset="0"/>
                <a:cs typeface="Times New Roman" pitchFamily="18" charset="0"/>
              </a:rPr>
              <a:t>6</a:t>
            </a:r>
            <a:r>
              <a:rPr lang="en-GB" sz="2800" dirty="0" smtClean="0">
                <a:solidFill>
                  <a:srgbClr val="0000FF"/>
                </a:solidFill>
                <a:latin typeface="Constantia" pitchFamily="18" charset="0"/>
                <a:cs typeface="Times New Roman" pitchFamily="18" charset="0"/>
              </a:rPr>
              <a:t>, &amp; B</a:t>
            </a:r>
            <a:r>
              <a:rPr lang="en-GB" sz="3600" baseline="-25000" dirty="0" smtClean="0">
                <a:solidFill>
                  <a:srgbClr val="0000FF"/>
                </a:solidFill>
                <a:latin typeface="Constantia" pitchFamily="18" charset="0"/>
                <a:cs typeface="Times New Roman" pitchFamily="18" charset="0"/>
              </a:rPr>
              <a:t>12</a:t>
            </a:r>
            <a:r>
              <a:rPr lang="en-GB" sz="2800" dirty="0" smtClean="0">
                <a:solidFill>
                  <a:srgbClr val="0000FF"/>
                </a:solidFill>
                <a:latin typeface="Constantia" pitchFamily="18" charset="0"/>
                <a:cs typeface="Times New Roman" pitchFamily="18" charset="0"/>
              </a:rPr>
              <a:t>) and Vit C may lead to development of Schizophrenia..</a:t>
            </a:r>
          </a:p>
          <a:p>
            <a:pPr marL="514350" indent="-514350" algn="just">
              <a:buNone/>
            </a:pPr>
            <a:endParaRPr lang="en-GB" sz="2800" dirty="0" smtClean="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991600" cy="500042"/>
          </a:xfrm>
        </p:spPr>
        <p:txBody>
          <a:bodyPr>
            <a:noAutofit/>
          </a:bodyPr>
          <a:lstStyle/>
          <a:p>
            <a:pPr algn="just"/>
            <a:r>
              <a:rPr lang="en-GB" sz="3600" b="1" dirty="0" smtClean="0">
                <a:solidFill>
                  <a:srgbClr val="FF0000"/>
                </a:solidFill>
                <a:latin typeface="Constantia" pitchFamily="18" charset="0"/>
                <a:cs typeface="Times New Roman" pitchFamily="18" charset="0"/>
              </a:rPr>
              <a:t>Clinical features of Schizophrenia </a:t>
            </a:r>
            <a:endParaRPr lang="en-GB" sz="36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142844" y="914400"/>
            <a:ext cx="8848756" cy="5715000"/>
          </a:xfrm>
        </p:spPr>
        <p:txBody>
          <a:bodyPr>
            <a:noAutofit/>
          </a:bodyPr>
          <a:lstStyle/>
          <a:p>
            <a:pPr algn="just">
              <a:buNone/>
            </a:pPr>
            <a:r>
              <a:rPr lang="en-GB" sz="3000" dirty="0" smtClean="0">
                <a:solidFill>
                  <a:srgbClr val="0000FF"/>
                </a:solidFill>
                <a:latin typeface="Constantia" pitchFamily="18" charset="0"/>
                <a:cs typeface="Times New Roman" pitchFamily="18" charset="0"/>
              </a:rPr>
              <a:t>The symptoms must be present for a period of at least six months for a diagnosis to be made.</a:t>
            </a:r>
            <a:endParaRPr lang="en-GB" sz="3000" b="1" i="1" dirty="0" smtClean="0">
              <a:solidFill>
                <a:srgbClr val="0000FF"/>
              </a:solidFill>
              <a:latin typeface="Constantia" pitchFamily="18" charset="0"/>
              <a:cs typeface="Times New Roman" pitchFamily="18" charset="0"/>
            </a:endParaRPr>
          </a:p>
          <a:p>
            <a:pPr algn="just">
              <a:buNone/>
            </a:pPr>
            <a:r>
              <a:rPr lang="en-GB" sz="3000" b="1" i="1" dirty="0" smtClean="0">
                <a:solidFill>
                  <a:srgbClr val="0000FF"/>
                </a:solidFill>
                <a:latin typeface="Constantia" pitchFamily="18" charset="0"/>
                <a:cs typeface="Times New Roman" pitchFamily="18" charset="0"/>
              </a:rPr>
              <a:t>Positive symptoms:</a:t>
            </a:r>
          </a:p>
          <a:p>
            <a:pPr marL="971550" lvl="1" indent="-571500" algn="just">
              <a:buAutoNum type="romanLcParenBoth"/>
            </a:pPr>
            <a:r>
              <a:rPr lang="en-GB" sz="3000" dirty="0" smtClean="0">
                <a:solidFill>
                  <a:srgbClr val="0000FF"/>
                </a:solidFill>
                <a:latin typeface="Constantia" pitchFamily="18" charset="0"/>
                <a:cs typeface="Times New Roman" pitchFamily="18" charset="0"/>
              </a:rPr>
              <a:t>Hallucinations: mostly auditory or visual.</a:t>
            </a:r>
          </a:p>
          <a:p>
            <a:pPr marL="971550" lvl="1" indent="-571500" algn="just">
              <a:buAutoNum type="romanLcParenBoth"/>
            </a:pPr>
            <a:endParaRPr lang="en-GB" sz="3000" dirty="0" smtClean="0">
              <a:solidFill>
                <a:srgbClr val="0000FF"/>
              </a:solidFill>
              <a:latin typeface="Constantia" pitchFamily="18" charset="0"/>
              <a:cs typeface="Times New Roman" pitchFamily="18" charset="0"/>
            </a:endParaRPr>
          </a:p>
          <a:p>
            <a:pPr marL="971550" lvl="1" indent="-571500" algn="just">
              <a:buAutoNum type="romanLcParenBoth"/>
            </a:pPr>
            <a:r>
              <a:rPr lang="en-GB" sz="3000" dirty="0" smtClean="0">
                <a:solidFill>
                  <a:srgbClr val="0000FF"/>
                </a:solidFill>
                <a:latin typeface="Constantia" pitchFamily="18" charset="0"/>
                <a:cs typeface="Times New Roman" pitchFamily="18" charset="0"/>
              </a:rPr>
              <a:t>Delusions</a:t>
            </a:r>
          </a:p>
          <a:p>
            <a:pPr marL="971550" lvl="1" indent="-571500" algn="just">
              <a:buAutoNum type="romanLcParenBoth"/>
            </a:pPr>
            <a:endParaRPr lang="en-GB" sz="3000" dirty="0" smtClean="0">
              <a:solidFill>
                <a:srgbClr val="0000FF"/>
              </a:solidFill>
              <a:latin typeface="Constantia" pitchFamily="18" charset="0"/>
              <a:cs typeface="Times New Roman" pitchFamily="18" charset="0"/>
            </a:endParaRPr>
          </a:p>
          <a:p>
            <a:pPr marL="971550" lvl="1" indent="-571500" algn="just">
              <a:buAutoNum type="romanLcParenBoth"/>
            </a:pPr>
            <a:r>
              <a:rPr lang="en-GB" sz="3000" dirty="0" smtClean="0">
                <a:solidFill>
                  <a:srgbClr val="0000FF"/>
                </a:solidFill>
                <a:latin typeface="Constantia" pitchFamily="18" charset="0"/>
                <a:cs typeface="Times New Roman" pitchFamily="18" charset="0"/>
              </a:rPr>
              <a:t>Disorganised behaviour.</a:t>
            </a:r>
          </a:p>
          <a:p>
            <a:pPr marL="971550" lvl="1" indent="-571500" algn="just">
              <a:buAutoNum type="romanLcParenBoth"/>
            </a:pPr>
            <a:endParaRPr lang="en-GB" sz="3000" dirty="0" smtClean="0">
              <a:solidFill>
                <a:srgbClr val="0000FF"/>
              </a:solidFill>
              <a:latin typeface="Constantia" pitchFamily="18" charset="0"/>
              <a:cs typeface="Times New Roman" pitchFamily="18" charset="0"/>
            </a:endParaRPr>
          </a:p>
          <a:p>
            <a:pPr marL="971550" lvl="1" indent="-571500" algn="just">
              <a:buAutoNum type="romanLcParenBoth"/>
            </a:pPr>
            <a:r>
              <a:rPr lang="en-GB" sz="3000" dirty="0" smtClean="0">
                <a:solidFill>
                  <a:srgbClr val="0000FF"/>
                </a:solidFill>
                <a:latin typeface="Constantia" pitchFamily="18" charset="0"/>
                <a:cs typeface="Times New Roman" pitchFamily="18" charset="0"/>
              </a:rPr>
              <a:t>Thought disorder characterise by loose associations, neologisms etc.</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pPr algn="just"/>
            <a:r>
              <a:rPr lang="en-GB" sz="3600" dirty="0" smtClean="0">
                <a:solidFill>
                  <a:srgbClr val="FF0000"/>
                </a:solidFill>
                <a:latin typeface="Constantia" pitchFamily="18" charset="0"/>
                <a:cs typeface="Times New Roman" pitchFamily="18" charset="0"/>
              </a:rPr>
              <a:t>Clinical features of Schizophrenia </a:t>
            </a:r>
            <a:r>
              <a:rPr lang="en-US" sz="3600" dirty="0" smtClean="0">
                <a:solidFill>
                  <a:srgbClr val="FF0000"/>
                </a:solidFill>
                <a:latin typeface="Constantia" pitchFamily="18" charset="0"/>
              </a:rPr>
              <a:t>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152400" y="1066800"/>
            <a:ext cx="8991600" cy="5791200"/>
          </a:xfrm>
        </p:spPr>
        <p:txBody>
          <a:bodyPr>
            <a:noAutofit/>
          </a:bodyPr>
          <a:lstStyle/>
          <a:p>
            <a:pPr algn="just">
              <a:buNone/>
            </a:pPr>
            <a:r>
              <a:rPr lang="en-GB" sz="2800" b="1" i="1" dirty="0" smtClean="0">
                <a:solidFill>
                  <a:srgbClr val="0000FF"/>
                </a:solidFill>
                <a:latin typeface="Constantia" pitchFamily="18" charset="0"/>
                <a:cs typeface="Times New Roman" pitchFamily="18" charset="0"/>
              </a:rPr>
              <a:t>Negative symptoms</a:t>
            </a:r>
          </a:p>
          <a:p>
            <a:pPr marL="571500" indent="-571500" algn="just">
              <a:buAutoNum type="romanLcParenBoth"/>
            </a:pPr>
            <a:r>
              <a:rPr lang="en-GB" sz="2800" dirty="0" smtClean="0">
                <a:solidFill>
                  <a:srgbClr val="0000FF"/>
                </a:solidFill>
                <a:latin typeface="Constantia" pitchFamily="18" charset="0"/>
                <a:cs typeface="Times New Roman" pitchFamily="18" charset="0"/>
              </a:rPr>
              <a:t>Poverty speech (alogia)</a:t>
            </a:r>
          </a:p>
          <a:p>
            <a:pPr marL="571500" indent="-571500" algn="just">
              <a:buAutoNum type="romanLcParenBoth"/>
            </a:pPr>
            <a:r>
              <a:rPr lang="en-GB" sz="2800" dirty="0" smtClean="0">
                <a:solidFill>
                  <a:srgbClr val="0000FF"/>
                </a:solidFill>
                <a:latin typeface="Constantia" pitchFamily="18" charset="0"/>
                <a:cs typeface="Times New Roman" pitchFamily="18" charset="0"/>
              </a:rPr>
              <a:t>Anhedonia ( ↓d interests)</a:t>
            </a:r>
          </a:p>
          <a:p>
            <a:pPr marL="571500" indent="-571500" algn="just">
              <a:buAutoNum type="romanLcParenBoth"/>
            </a:pPr>
            <a:r>
              <a:rPr lang="en-GB" sz="2800" dirty="0" smtClean="0">
                <a:solidFill>
                  <a:srgbClr val="0000FF"/>
                </a:solidFill>
                <a:latin typeface="Constantia" pitchFamily="18" charset="0"/>
                <a:cs typeface="Times New Roman" pitchFamily="18" charset="0"/>
              </a:rPr>
              <a:t>Flat affect.</a:t>
            </a:r>
          </a:p>
          <a:p>
            <a:pPr marL="571500" indent="-571500" algn="just">
              <a:buAutoNum type="romanLcParenBoth"/>
            </a:pPr>
            <a:r>
              <a:rPr lang="en-GB" sz="2800" dirty="0" smtClean="0">
                <a:solidFill>
                  <a:srgbClr val="0000FF"/>
                </a:solidFill>
                <a:latin typeface="Constantia" pitchFamily="18" charset="0"/>
                <a:cs typeface="Times New Roman" pitchFamily="18" charset="0"/>
              </a:rPr>
              <a:t>Loss of motivation (avolition)</a:t>
            </a:r>
          </a:p>
          <a:p>
            <a:pPr marL="571500" indent="-571500" algn="just">
              <a:buAutoNum type="romanLcParenBoth"/>
            </a:pPr>
            <a:r>
              <a:rPr lang="en-GB" sz="2800" dirty="0" smtClean="0">
                <a:solidFill>
                  <a:srgbClr val="0000FF"/>
                </a:solidFill>
                <a:latin typeface="Constantia" pitchFamily="18" charset="0"/>
                <a:cs typeface="Times New Roman" pitchFamily="18" charset="0"/>
              </a:rPr>
              <a:t>Attention deficits</a:t>
            </a:r>
          </a:p>
          <a:p>
            <a:pPr marL="571500" indent="-571500" algn="just">
              <a:buAutoNum type="romanLcParenBoth"/>
            </a:pPr>
            <a:r>
              <a:rPr lang="en-GB" sz="2800" dirty="0" smtClean="0">
                <a:solidFill>
                  <a:srgbClr val="0000FF"/>
                </a:solidFill>
                <a:latin typeface="Constantia" pitchFamily="18" charset="0"/>
                <a:cs typeface="Times New Roman" pitchFamily="18" charset="0"/>
              </a:rPr>
              <a:t>Loss of social interests – socially withdrawn.</a:t>
            </a:r>
          </a:p>
          <a:p>
            <a:pPr marL="571500" indent="-571500" algn="just">
              <a:buAutoNum type="romanLcParenBoth"/>
            </a:pPr>
            <a:r>
              <a:rPr lang="en-GB" sz="2800" dirty="0" smtClean="0">
                <a:solidFill>
                  <a:srgbClr val="0000FF"/>
                </a:solidFill>
                <a:latin typeface="Constantia" pitchFamily="18" charset="0"/>
                <a:cs typeface="Times New Roman" pitchFamily="18" charset="0"/>
              </a:rPr>
              <a:t>Depression common and often severe (+++)</a:t>
            </a:r>
          </a:p>
          <a:p>
            <a:pPr marL="571500" indent="-571500" algn="just">
              <a:buAutoNum type="romanLcParenBoth"/>
            </a:pPr>
            <a:r>
              <a:rPr lang="en-GB" sz="2800" dirty="0" smtClean="0">
                <a:solidFill>
                  <a:srgbClr val="0000FF"/>
                </a:solidFill>
                <a:latin typeface="Constantia" pitchFamily="18" charset="0"/>
                <a:cs typeface="Times New Roman" pitchFamily="18" charset="0"/>
              </a:rPr>
              <a:t>Cognitive impaired e.g. Attention and memory</a:t>
            </a:r>
          </a:p>
          <a:p>
            <a:pPr marL="571500" indent="-571500" algn="just">
              <a:buAutoNum type="romanLcParenBoth"/>
            </a:pPr>
            <a:r>
              <a:rPr lang="en-GB" sz="2800" dirty="0" smtClean="0">
                <a:solidFill>
                  <a:srgbClr val="0000FF"/>
                </a:solidFill>
                <a:latin typeface="Constantia" pitchFamily="18" charset="0"/>
                <a:cs typeface="Times New Roman" pitchFamily="18" charset="0"/>
              </a:rPr>
              <a:t>Impaired judgement and insight.</a:t>
            </a:r>
          </a:p>
          <a:p>
            <a:pPr marL="571500" indent="-571500" algn="just">
              <a:buAutoNum type="romanLcParenBoth"/>
            </a:pPr>
            <a:r>
              <a:rPr lang="en-GB" sz="2800" dirty="0" smtClean="0">
                <a:solidFill>
                  <a:srgbClr val="0000FF"/>
                </a:solidFill>
                <a:latin typeface="Constantia" pitchFamily="18" charset="0"/>
                <a:cs typeface="Times New Roman" pitchFamily="18" charset="0"/>
              </a:rPr>
              <a:t>Orientation is always intact.</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39762"/>
          </a:xfrm>
        </p:spPr>
        <p:txBody>
          <a:bodyPr>
            <a:noAutofit/>
          </a:bodyPr>
          <a:lstStyle/>
          <a:p>
            <a:pPr algn="just"/>
            <a:r>
              <a:rPr lang="en-US" sz="3200" dirty="0" smtClean="0">
                <a:solidFill>
                  <a:srgbClr val="FF0000"/>
                </a:solidFill>
                <a:latin typeface="Constantia" pitchFamily="18" charset="0"/>
              </a:rPr>
              <a:t>DSM-IV-TR Diagnostic Criteria for Schizophrenia</a:t>
            </a:r>
            <a:endParaRPr lang="en-US" sz="3200" dirty="0">
              <a:solidFill>
                <a:srgbClr val="FF0000"/>
              </a:solidFill>
              <a:latin typeface="Constantia" pitchFamily="18" charset="0"/>
            </a:endParaRPr>
          </a:p>
        </p:txBody>
      </p:sp>
      <p:sp>
        <p:nvSpPr>
          <p:cNvPr id="3" name="Content Placeholder 2"/>
          <p:cNvSpPr>
            <a:spLocks noGrp="1"/>
          </p:cNvSpPr>
          <p:nvPr>
            <p:ph idx="1"/>
          </p:nvPr>
        </p:nvSpPr>
        <p:spPr>
          <a:xfrm>
            <a:off x="0" y="914400"/>
            <a:ext cx="8991600" cy="5791200"/>
          </a:xfrm>
        </p:spPr>
        <p:txBody>
          <a:bodyPr>
            <a:noAutofit/>
          </a:bodyPr>
          <a:lstStyle/>
          <a:p>
            <a:pPr marL="457200" indent="-457200" algn="just">
              <a:buAutoNum type="alphaUcPeriod"/>
            </a:pPr>
            <a:r>
              <a:rPr lang="en-US" sz="2500" b="1" i="1" dirty="0" smtClean="0">
                <a:solidFill>
                  <a:srgbClr val="0000FF"/>
                </a:solidFill>
                <a:latin typeface="Constantia" pitchFamily="18" charset="0"/>
              </a:rPr>
              <a:t>Characteristic symptoms: </a:t>
            </a:r>
            <a:r>
              <a:rPr lang="en-US" sz="2500" dirty="0" smtClean="0">
                <a:solidFill>
                  <a:srgbClr val="0000FF"/>
                </a:solidFill>
                <a:latin typeface="Constantia" pitchFamily="18" charset="0"/>
              </a:rPr>
              <a:t>Two (or more) of the following, each present for a significant portion of time during a one-month period (or less if successfully treated): </a:t>
            </a:r>
          </a:p>
          <a:p>
            <a:pPr lvl="1" algn="just">
              <a:buFont typeface="Arial" pitchFamily="34" charset="0"/>
              <a:buChar char="•"/>
            </a:pPr>
            <a:r>
              <a:rPr lang="en-US" sz="2500" dirty="0" smtClean="0">
                <a:solidFill>
                  <a:srgbClr val="0000FF"/>
                </a:solidFill>
                <a:latin typeface="Constantia" pitchFamily="18" charset="0"/>
              </a:rPr>
              <a:t>Delusions </a:t>
            </a:r>
          </a:p>
          <a:p>
            <a:pPr lvl="1" algn="just">
              <a:buFont typeface="Arial" pitchFamily="34" charset="0"/>
              <a:buChar char="•"/>
            </a:pPr>
            <a:r>
              <a:rPr lang="en-US" sz="2500" dirty="0" smtClean="0">
                <a:solidFill>
                  <a:srgbClr val="0000FF"/>
                </a:solidFill>
                <a:latin typeface="Constantia" pitchFamily="18" charset="0"/>
              </a:rPr>
              <a:t>Hallucinations </a:t>
            </a:r>
          </a:p>
          <a:p>
            <a:pPr lvl="1" algn="just">
              <a:buFont typeface="Arial" pitchFamily="34" charset="0"/>
              <a:buChar char="•"/>
            </a:pPr>
            <a:r>
              <a:rPr lang="en-US" sz="2500" dirty="0" smtClean="0">
                <a:solidFill>
                  <a:srgbClr val="0000FF"/>
                </a:solidFill>
                <a:latin typeface="Constantia" pitchFamily="18" charset="0"/>
              </a:rPr>
              <a:t>Disorganized speech (e.g., frequent derailment or incoherence) </a:t>
            </a:r>
          </a:p>
          <a:p>
            <a:pPr lvl="1" algn="just">
              <a:buFont typeface="Arial" pitchFamily="34" charset="0"/>
              <a:buChar char="•"/>
            </a:pPr>
            <a:r>
              <a:rPr lang="en-US" sz="2500" dirty="0" smtClean="0">
                <a:solidFill>
                  <a:srgbClr val="0000FF"/>
                </a:solidFill>
                <a:latin typeface="Constantia" pitchFamily="18" charset="0"/>
              </a:rPr>
              <a:t>Grossly disorganized or catatonic behavior </a:t>
            </a:r>
          </a:p>
          <a:p>
            <a:pPr lvl="1" algn="just">
              <a:buFont typeface="Arial" pitchFamily="34" charset="0"/>
              <a:buChar char="•"/>
            </a:pPr>
            <a:r>
              <a:rPr lang="en-US" sz="2500" dirty="0" smtClean="0">
                <a:solidFill>
                  <a:srgbClr val="0000FF"/>
                </a:solidFill>
                <a:latin typeface="Constantia" pitchFamily="18" charset="0"/>
              </a:rPr>
              <a:t>Negative symptoms, i.e., affective flattening, alogia, or avolition.</a:t>
            </a:r>
          </a:p>
          <a:p>
            <a:pPr algn="just">
              <a:buNone/>
            </a:pPr>
            <a:r>
              <a:rPr lang="en-US" sz="2500" dirty="0" smtClean="0">
                <a:solidFill>
                  <a:srgbClr val="0000FF"/>
                </a:solidFill>
                <a:latin typeface="Constantia" pitchFamily="18" charset="0"/>
              </a:rPr>
              <a:t>	</a:t>
            </a:r>
            <a:r>
              <a:rPr lang="en-US" sz="2500" i="1" dirty="0" smtClean="0">
                <a:solidFill>
                  <a:srgbClr val="0000FF"/>
                </a:solidFill>
                <a:latin typeface="Constantia" pitchFamily="18" charset="0"/>
              </a:rPr>
              <a:t>Note that only one Criterion-A symptom is required if delusions are bizarre or hallucinations consist of a voice keeping up a running commentary on the person's behavior or thoughts, or two or more voices conversing with each other. </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Autofit/>
          </a:bodyPr>
          <a:lstStyle/>
          <a:p>
            <a:r>
              <a:rPr lang="en-US" sz="3200" dirty="0" smtClean="0">
                <a:solidFill>
                  <a:srgbClr val="FF0000"/>
                </a:solidFill>
                <a:latin typeface="Constantia" pitchFamily="18" charset="0"/>
              </a:rPr>
              <a:t>DSM-IV-TR Diagnostic Criteria for Schizophrenia Cont’d</a:t>
            </a:r>
            <a:endParaRPr lang="en-US" sz="3200" dirty="0"/>
          </a:p>
        </p:txBody>
      </p:sp>
      <p:sp>
        <p:nvSpPr>
          <p:cNvPr id="3" name="Content Placeholder 2"/>
          <p:cNvSpPr>
            <a:spLocks noGrp="1"/>
          </p:cNvSpPr>
          <p:nvPr>
            <p:ph idx="1"/>
          </p:nvPr>
        </p:nvSpPr>
        <p:spPr>
          <a:xfrm>
            <a:off x="0" y="990600"/>
            <a:ext cx="8991600" cy="5867400"/>
          </a:xfrm>
        </p:spPr>
        <p:txBody>
          <a:bodyPr>
            <a:noAutofit/>
          </a:bodyPr>
          <a:lstStyle/>
          <a:p>
            <a:pPr algn="just">
              <a:buNone/>
            </a:pPr>
            <a:r>
              <a:rPr lang="en-US" sz="2800" b="1" i="1" dirty="0" smtClean="0">
                <a:solidFill>
                  <a:srgbClr val="0000FF"/>
                </a:solidFill>
                <a:latin typeface="Constantia" pitchFamily="18" charset="0"/>
              </a:rPr>
              <a:t>B. Social/occupational dysfunction</a:t>
            </a:r>
            <a:r>
              <a:rPr lang="en-US" sz="2800" b="1" dirty="0" smtClean="0">
                <a:solidFill>
                  <a:srgbClr val="0000FF"/>
                </a:solidFill>
                <a:latin typeface="Constantia" pitchFamily="18" charset="0"/>
              </a:rPr>
              <a:t>:</a:t>
            </a:r>
          </a:p>
          <a:p>
            <a:pPr algn="just">
              <a:buNone/>
            </a:pPr>
            <a:r>
              <a:rPr lang="en-US" sz="2800" b="1" dirty="0" smtClean="0">
                <a:solidFill>
                  <a:srgbClr val="0000FF"/>
                </a:solidFill>
                <a:latin typeface="Constantia" pitchFamily="18" charset="0"/>
              </a:rPr>
              <a:t>	</a:t>
            </a:r>
            <a:r>
              <a:rPr lang="en-US" sz="2800" dirty="0" smtClean="0">
                <a:solidFill>
                  <a:srgbClr val="0000FF"/>
                </a:solidFill>
                <a:latin typeface="Constantia" pitchFamily="18" charset="0"/>
              </a:rPr>
              <a:t>For a significant portion of the time since the onset of the disturbance, one or more major areas of functioning such as </a:t>
            </a:r>
          </a:p>
          <a:p>
            <a:pPr lvl="1" algn="just">
              <a:buFont typeface="Arial" pitchFamily="34" charset="0"/>
              <a:buChar char="•"/>
            </a:pPr>
            <a:r>
              <a:rPr lang="en-US" dirty="0" smtClean="0">
                <a:solidFill>
                  <a:srgbClr val="0000FF"/>
                </a:solidFill>
                <a:latin typeface="Constantia" pitchFamily="18" charset="0"/>
              </a:rPr>
              <a:t>work,</a:t>
            </a:r>
          </a:p>
          <a:p>
            <a:pPr lvl="1" algn="just">
              <a:buFont typeface="Arial" pitchFamily="34" charset="0"/>
              <a:buChar char="•"/>
            </a:pPr>
            <a:r>
              <a:rPr lang="en-US" dirty="0" smtClean="0">
                <a:solidFill>
                  <a:srgbClr val="0000FF"/>
                </a:solidFill>
                <a:latin typeface="Constantia" pitchFamily="18" charset="0"/>
              </a:rPr>
              <a:t>interpersonal relations, or</a:t>
            </a:r>
          </a:p>
          <a:p>
            <a:pPr lvl="1" algn="just">
              <a:buFont typeface="Arial" pitchFamily="34" charset="0"/>
              <a:buChar char="•"/>
            </a:pPr>
            <a:r>
              <a:rPr lang="en-US" dirty="0" smtClean="0">
                <a:solidFill>
                  <a:srgbClr val="0000FF"/>
                </a:solidFill>
                <a:latin typeface="Constantia" pitchFamily="18" charset="0"/>
              </a:rPr>
              <a:t>self-care</a:t>
            </a:r>
          </a:p>
          <a:p>
            <a:pPr algn="just">
              <a:buNone/>
            </a:pPr>
            <a:r>
              <a:rPr lang="en-US" sz="2800" dirty="0" smtClean="0">
                <a:solidFill>
                  <a:srgbClr val="0000FF"/>
                </a:solidFill>
                <a:latin typeface="Constantia" pitchFamily="18" charset="0"/>
              </a:rPr>
              <a:t>	are markedly below the level achieved prior to the onset (or when the onset is in childhood or adolescence, failure to achieve expected level of interpersonal, academic, or occupational achievement).</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15962"/>
          </a:xfrm>
        </p:spPr>
        <p:txBody>
          <a:bodyPr>
            <a:noAutofit/>
          </a:bodyPr>
          <a:lstStyle/>
          <a:p>
            <a:r>
              <a:rPr lang="en-US" sz="3200" dirty="0" smtClean="0">
                <a:solidFill>
                  <a:srgbClr val="FF0000"/>
                </a:solidFill>
                <a:latin typeface="Constantia" pitchFamily="18" charset="0"/>
              </a:rPr>
              <a:t>DSM-IV-TR Diagnostic Criteria for Schizophrenia Cont’d</a:t>
            </a:r>
            <a:endParaRPr lang="en-US" sz="3200" dirty="0"/>
          </a:p>
        </p:txBody>
      </p:sp>
      <p:sp>
        <p:nvSpPr>
          <p:cNvPr id="3" name="Content Placeholder 2"/>
          <p:cNvSpPr>
            <a:spLocks noGrp="1"/>
          </p:cNvSpPr>
          <p:nvPr>
            <p:ph idx="1"/>
          </p:nvPr>
        </p:nvSpPr>
        <p:spPr>
          <a:xfrm>
            <a:off x="0" y="914400"/>
            <a:ext cx="8991600" cy="5943600"/>
          </a:xfrm>
        </p:spPr>
        <p:txBody>
          <a:bodyPr>
            <a:normAutofit fontScale="85000" lnSpcReduction="10000"/>
          </a:bodyPr>
          <a:lstStyle/>
          <a:p>
            <a:pPr algn="just">
              <a:buNone/>
            </a:pPr>
            <a:r>
              <a:rPr lang="en-US" b="1" i="1" dirty="0" smtClean="0">
                <a:solidFill>
                  <a:srgbClr val="0000FF"/>
                </a:solidFill>
                <a:latin typeface="Constantia" pitchFamily="18" charset="0"/>
              </a:rPr>
              <a:t>C. Duration</a:t>
            </a:r>
            <a:r>
              <a:rPr lang="en-US" b="1" dirty="0" smtClean="0">
                <a:solidFill>
                  <a:srgbClr val="0000FF"/>
                </a:solidFill>
                <a:latin typeface="Constantia" pitchFamily="18" charset="0"/>
              </a:rPr>
              <a:t>:</a:t>
            </a:r>
          </a:p>
          <a:p>
            <a:pPr algn="just">
              <a:buNone/>
            </a:pPr>
            <a:r>
              <a:rPr lang="en-US" b="1" dirty="0" smtClean="0">
                <a:solidFill>
                  <a:srgbClr val="0000FF"/>
                </a:solidFill>
                <a:latin typeface="Constantia" pitchFamily="18" charset="0"/>
              </a:rPr>
              <a:t>	</a:t>
            </a:r>
            <a:r>
              <a:rPr lang="en-US" dirty="0" smtClean="0">
                <a:solidFill>
                  <a:srgbClr val="0000FF"/>
                </a:solidFill>
                <a:latin typeface="Constantia" pitchFamily="18" charset="0"/>
              </a:rPr>
              <a:t>Continuous signs of the disturbance persist for at least six months.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This six-month period </a:t>
            </a:r>
            <a:r>
              <a:rPr lang="en-US" i="1" dirty="0" smtClean="0">
                <a:solidFill>
                  <a:srgbClr val="0000FF"/>
                </a:solidFill>
                <a:latin typeface="Constantia" pitchFamily="18" charset="0"/>
              </a:rPr>
              <a:t>must include at least one month of symptoms (or less if successfully treated) that meet Criterion-A </a:t>
            </a:r>
            <a:r>
              <a:rPr lang="en-US" dirty="0" smtClean="0">
                <a:solidFill>
                  <a:srgbClr val="0000FF"/>
                </a:solidFill>
                <a:latin typeface="Constantia" pitchFamily="18" charset="0"/>
              </a:rPr>
              <a:t>(i.e, active-phase symptoms) and may include periods of prodromal or residual symptoms.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During these prodromal or residual periods, the signs of the disturbance may be manifested by only negative symptoms or two or more symptoms listed in Criterion-A present in an attenuated form (e.g. odd beliefs, unusual perceptual experiences).</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63562"/>
          </a:xfrm>
        </p:spPr>
        <p:txBody>
          <a:bodyPr>
            <a:noAutofit/>
          </a:bodyPr>
          <a:lstStyle/>
          <a:p>
            <a:r>
              <a:rPr lang="en-US" sz="3200" dirty="0" smtClean="0">
                <a:solidFill>
                  <a:srgbClr val="FF0000"/>
                </a:solidFill>
                <a:latin typeface="Constantia" pitchFamily="18" charset="0"/>
              </a:rPr>
              <a:t>DSM-IV-TR Diagnostic Criteria for Schizophrenia Cont’d</a:t>
            </a:r>
            <a:endParaRPr lang="en-US" sz="3200" dirty="0"/>
          </a:p>
        </p:txBody>
      </p:sp>
      <p:sp>
        <p:nvSpPr>
          <p:cNvPr id="3" name="Content Placeholder 2"/>
          <p:cNvSpPr>
            <a:spLocks noGrp="1"/>
          </p:cNvSpPr>
          <p:nvPr>
            <p:ph idx="1"/>
          </p:nvPr>
        </p:nvSpPr>
        <p:spPr>
          <a:xfrm>
            <a:off x="0" y="1066800"/>
            <a:ext cx="8991600" cy="5791200"/>
          </a:xfrm>
        </p:spPr>
        <p:txBody>
          <a:bodyPr>
            <a:normAutofit fontScale="85000" lnSpcReduction="10000"/>
          </a:bodyPr>
          <a:lstStyle/>
          <a:p>
            <a:pPr algn="just">
              <a:buNone/>
            </a:pPr>
            <a:r>
              <a:rPr lang="en-US" b="1" i="1" dirty="0" smtClean="0">
                <a:solidFill>
                  <a:srgbClr val="0000FF"/>
                </a:solidFill>
                <a:latin typeface="Constantia" pitchFamily="18" charset="0"/>
              </a:rPr>
              <a:t>D. Schizoaffective and mood disorder exclusion</a:t>
            </a:r>
            <a:r>
              <a:rPr lang="en-US" b="1" dirty="0" smtClean="0">
                <a:solidFill>
                  <a:srgbClr val="0000FF"/>
                </a:solidFill>
                <a:latin typeface="Constantia" pitchFamily="18" charset="0"/>
              </a:rPr>
              <a:t>:</a:t>
            </a:r>
          </a:p>
          <a:p>
            <a:pPr algn="just">
              <a:buNone/>
            </a:pPr>
            <a:r>
              <a:rPr lang="en-US" dirty="0" smtClean="0">
                <a:solidFill>
                  <a:srgbClr val="0000FF"/>
                </a:solidFill>
                <a:latin typeface="Constantia" pitchFamily="18" charset="0"/>
              </a:rPr>
              <a:t>	Schizoaffective disorder and mood disorder with psychotic features have been ruled out because either;</a:t>
            </a:r>
          </a:p>
          <a:p>
            <a:pPr marL="914400" lvl="1" indent="-514350" algn="just">
              <a:buAutoNum type="arabicParenBoth"/>
            </a:pPr>
            <a:r>
              <a:rPr lang="en-US" dirty="0" smtClean="0">
                <a:solidFill>
                  <a:srgbClr val="0000FF"/>
                </a:solidFill>
                <a:latin typeface="Constantia" pitchFamily="18" charset="0"/>
              </a:rPr>
              <a:t>No major depressive, manic, or mixed episodes have occurred concurrently with the active-phase symptoms; or,</a:t>
            </a:r>
          </a:p>
          <a:p>
            <a:pPr marL="914400" lvl="1" indent="-514350" algn="just">
              <a:buAutoNum type="arabicParenBoth"/>
            </a:pPr>
            <a:r>
              <a:rPr lang="en-US" dirty="0" smtClean="0">
                <a:solidFill>
                  <a:srgbClr val="0000FF"/>
                </a:solidFill>
                <a:latin typeface="Constantia" pitchFamily="18" charset="0"/>
              </a:rPr>
              <a:t>If mood episodes have occurred during active-phase symptoms, their total duration has been brief relative to the duration of the active and residual periods.</a:t>
            </a:r>
          </a:p>
          <a:p>
            <a:pPr algn="just">
              <a:buNone/>
            </a:pPr>
            <a:endParaRPr lang="en-US" dirty="0" smtClean="0">
              <a:solidFill>
                <a:srgbClr val="0000FF"/>
              </a:solidFill>
              <a:latin typeface="Constantia" pitchFamily="18" charset="0"/>
            </a:endParaRPr>
          </a:p>
          <a:p>
            <a:pPr algn="just">
              <a:buNone/>
            </a:pPr>
            <a:r>
              <a:rPr lang="en-US" b="1" i="1" dirty="0" smtClean="0">
                <a:solidFill>
                  <a:srgbClr val="0000FF"/>
                </a:solidFill>
                <a:latin typeface="Constantia" pitchFamily="18" charset="0"/>
              </a:rPr>
              <a:t>E. Substance/general medical condition exclusion</a:t>
            </a:r>
            <a:r>
              <a:rPr lang="en-US" b="1" dirty="0" smtClean="0">
                <a:solidFill>
                  <a:srgbClr val="0000FF"/>
                </a:solidFill>
                <a:latin typeface="Constantia" pitchFamily="18" charset="0"/>
              </a:rPr>
              <a:t>:</a:t>
            </a:r>
          </a:p>
          <a:p>
            <a:pPr algn="just">
              <a:buNone/>
            </a:pPr>
            <a:r>
              <a:rPr lang="en-US" dirty="0" smtClean="0">
                <a:solidFill>
                  <a:srgbClr val="0000FF"/>
                </a:solidFill>
                <a:latin typeface="Constantia" pitchFamily="18" charset="0"/>
              </a:rPr>
              <a:t>	The disturbance is not due to the direct physiological effects of a substance (e.g., a drug of abuse, a medication) or a general medical condition. </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487362"/>
          </a:xfrm>
        </p:spPr>
        <p:txBody>
          <a:bodyPr>
            <a:normAutofit fontScale="90000"/>
          </a:bodyPr>
          <a:lstStyle/>
          <a:p>
            <a:pPr algn="just"/>
            <a:r>
              <a:rPr lang="en-US" dirty="0" smtClean="0">
                <a:solidFill>
                  <a:srgbClr val="0000FF"/>
                </a:solidFill>
                <a:latin typeface="Constantia" pitchFamily="18" charset="0"/>
              </a:rPr>
              <a:t>COURSE EVALUATION cont’d</a:t>
            </a:r>
            <a:endParaRPr lang="en-US" dirty="0">
              <a:solidFill>
                <a:srgbClr val="0000FF"/>
              </a:solidFill>
            </a:endParaRPr>
          </a:p>
        </p:txBody>
      </p:sp>
      <p:sp>
        <p:nvSpPr>
          <p:cNvPr id="3" name="Content Placeholder 2"/>
          <p:cNvSpPr>
            <a:spLocks noGrp="1"/>
          </p:cNvSpPr>
          <p:nvPr>
            <p:ph idx="1"/>
          </p:nvPr>
        </p:nvSpPr>
        <p:spPr>
          <a:xfrm>
            <a:off x="0" y="1066800"/>
            <a:ext cx="9144000" cy="5791200"/>
          </a:xfrm>
        </p:spPr>
        <p:txBody>
          <a:bodyPr>
            <a:normAutofit lnSpcReduction="10000"/>
          </a:bodyPr>
          <a:lstStyle/>
          <a:p>
            <a:pPr algn="just">
              <a:buNone/>
            </a:pPr>
            <a:r>
              <a:rPr lang="en-GB" sz="2800" b="1" dirty="0" smtClean="0">
                <a:solidFill>
                  <a:srgbClr val="FF0000"/>
                </a:solidFill>
                <a:latin typeface="Constantia" pitchFamily="18" charset="0"/>
              </a:rPr>
              <a:t>	Assessment of clinical objectives</a:t>
            </a:r>
          </a:p>
          <a:p>
            <a:pPr algn="just">
              <a:buNone/>
            </a:pPr>
            <a:endParaRPr lang="en-GB" sz="2800" b="1" dirty="0" smtClean="0">
              <a:solidFill>
                <a:srgbClr val="0000FF"/>
              </a:solidFill>
              <a:latin typeface="Constantia" pitchFamily="18" charset="0"/>
            </a:endParaRPr>
          </a:p>
          <a:p>
            <a:pPr algn="just">
              <a:buNone/>
            </a:pPr>
            <a:r>
              <a:rPr lang="en-GB" sz="2800" dirty="0" smtClean="0">
                <a:solidFill>
                  <a:srgbClr val="0000FF"/>
                </a:solidFill>
                <a:latin typeface="Constantia" pitchFamily="18" charset="0"/>
              </a:rPr>
              <a:t>	During the eight (8) week Mental Health Placement, the learner will successfully complete and record: </a:t>
            </a:r>
          </a:p>
          <a:p>
            <a:pPr algn="just">
              <a:buNone/>
            </a:pPr>
            <a:endParaRPr lang="en-US" sz="2800" dirty="0" smtClean="0">
              <a:solidFill>
                <a:srgbClr val="0000FF"/>
              </a:solidFill>
              <a:latin typeface="Constantia" pitchFamily="18" charset="0"/>
            </a:endParaRPr>
          </a:p>
          <a:p>
            <a:pPr marL="971550" lvl="1" indent="-571500" algn="just">
              <a:buAutoNum type="romanLcParenBoth"/>
            </a:pPr>
            <a:r>
              <a:rPr lang="en-GB" dirty="0" smtClean="0">
                <a:solidFill>
                  <a:srgbClr val="0000FF"/>
                </a:solidFill>
                <a:latin typeface="Constantia" pitchFamily="18" charset="0"/>
              </a:rPr>
              <a:t>Mastery on admission of a psychiatric patient using one of the admission methods.</a:t>
            </a:r>
          </a:p>
          <a:p>
            <a:pPr marL="971550" lvl="1" indent="-571500" algn="just">
              <a:buAutoNum type="romanLcParenBoth"/>
            </a:pPr>
            <a:endParaRPr lang="en-GB" dirty="0" smtClean="0">
              <a:solidFill>
                <a:srgbClr val="0000FF"/>
              </a:solidFill>
              <a:latin typeface="Constantia" pitchFamily="18" charset="0"/>
            </a:endParaRPr>
          </a:p>
          <a:p>
            <a:pPr marL="971550" lvl="1" indent="-571500" algn="just">
              <a:buAutoNum type="romanLcParenBoth"/>
            </a:pPr>
            <a:r>
              <a:rPr lang="en-GB" dirty="0" smtClean="0">
                <a:solidFill>
                  <a:srgbClr val="0000FF"/>
                </a:solidFill>
                <a:latin typeface="Constantia" pitchFamily="18" charset="0"/>
              </a:rPr>
              <a:t>Mental status assessment</a:t>
            </a:r>
            <a:r>
              <a:rPr lang="en-US" dirty="0" smtClean="0">
                <a:solidFill>
                  <a:srgbClr val="0000FF"/>
                </a:solidFill>
                <a:latin typeface="Constantia" pitchFamily="18" charset="0"/>
              </a:rPr>
              <a:t>.</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GB" dirty="0" smtClean="0">
                <a:solidFill>
                  <a:srgbClr val="0000FF"/>
                </a:solidFill>
                <a:latin typeface="Constantia" pitchFamily="18" charset="0"/>
              </a:rPr>
              <a:t>Complete the </a:t>
            </a:r>
            <a:r>
              <a:rPr lang="en-GB" i="1" dirty="0" smtClean="0">
                <a:solidFill>
                  <a:srgbClr val="0000FF"/>
                </a:solidFill>
                <a:latin typeface="Constantia" pitchFamily="18" charset="0"/>
              </a:rPr>
              <a:t>“Record of Practical Instruction and Clinical Experience”</a:t>
            </a:r>
            <a:r>
              <a:rPr lang="en-GB" dirty="0" smtClean="0">
                <a:solidFill>
                  <a:srgbClr val="0000FF"/>
                </a:solidFill>
                <a:latin typeface="Constantia" pitchFamily="18" charset="0"/>
              </a:rPr>
              <a:t> log book part </a:t>
            </a:r>
            <a:r>
              <a:rPr lang="en-GB" dirty="0" smtClean="0">
                <a:solidFill>
                  <a:srgbClr val="0000FF"/>
                </a:solidFill>
                <a:latin typeface="Times New Roman" pitchFamily="18" charset="0"/>
                <a:cs typeface="Times New Roman" pitchFamily="18" charset="0"/>
              </a:rPr>
              <a:t>9</a:t>
            </a:r>
            <a:r>
              <a:rPr lang="en-GB" dirty="0" smtClean="0">
                <a:solidFill>
                  <a:srgbClr val="0000FF"/>
                </a:solidFill>
                <a:latin typeface="Constantia" pitchFamily="18" charset="0"/>
              </a:rPr>
              <a:t> (</a:t>
            </a:r>
            <a:r>
              <a:rPr lang="en-GB" dirty="0" smtClean="0">
                <a:solidFill>
                  <a:srgbClr val="0000FF"/>
                </a:solidFill>
                <a:latin typeface="Times New Roman" pitchFamily="18" charset="0"/>
                <a:cs typeface="Times New Roman" pitchFamily="18" charset="0"/>
              </a:rPr>
              <a:t>pg. 105-113</a:t>
            </a:r>
            <a:r>
              <a:rPr lang="en-GB" dirty="0" smtClean="0">
                <a:solidFill>
                  <a:srgbClr val="0000FF"/>
                </a:solidFill>
                <a:latin typeface="Constantia" pitchFamily="18" charset="0"/>
              </a:rPr>
              <a:t>).</a:t>
            </a:r>
            <a:endParaRPr lang="en-US" dirty="0" smtClean="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r>
              <a:rPr lang="en-US" sz="3200" dirty="0" smtClean="0">
                <a:solidFill>
                  <a:srgbClr val="FF0000"/>
                </a:solidFill>
                <a:latin typeface="Constantia" pitchFamily="18" charset="0"/>
              </a:rPr>
              <a:t>DSM-IV-TR Diagnostic Criteria for Schizophrenia Cont’d</a:t>
            </a:r>
            <a:endParaRPr lang="en-US" sz="3200" dirty="0"/>
          </a:p>
        </p:txBody>
      </p:sp>
      <p:sp>
        <p:nvSpPr>
          <p:cNvPr id="3" name="Content Placeholder 2"/>
          <p:cNvSpPr>
            <a:spLocks noGrp="1"/>
          </p:cNvSpPr>
          <p:nvPr>
            <p:ph idx="1"/>
          </p:nvPr>
        </p:nvSpPr>
        <p:spPr>
          <a:xfrm>
            <a:off x="0" y="1447800"/>
            <a:ext cx="8991600" cy="5257800"/>
          </a:xfrm>
        </p:spPr>
        <p:txBody>
          <a:bodyPr/>
          <a:lstStyle/>
          <a:p>
            <a:pPr algn="just">
              <a:buNone/>
            </a:pPr>
            <a:r>
              <a:rPr lang="en-US" b="1" i="1" dirty="0" smtClean="0">
                <a:solidFill>
                  <a:srgbClr val="0000FF"/>
                </a:solidFill>
                <a:latin typeface="Constantia" pitchFamily="18" charset="0"/>
              </a:rPr>
              <a:t>F. Relationship to a pervasive developmental disorder</a:t>
            </a:r>
            <a:r>
              <a:rPr lang="en-US" b="1" dirty="0" smtClean="0">
                <a:solidFill>
                  <a:srgbClr val="0000FF"/>
                </a:solidFill>
                <a:latin typeface="Constantia" pitchFamily="18" charset="0"/>
              </a:rPr>
              <a:t>:</a:t>
            </a:r>
          </a:p>
          <a:p>
            <a:pPr algn="just">
              <a:buNone/>
            </a:pPr>
            <a:endParaRPr lang="en-US" b="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If there is a history of autistic disorder or another pervasive developmental disorder, the additional diagnosis of schizophrenia is made only if prominent delusions or hallucinations are also present for at least a month (or less if successfully treated).</a:t>
            </a:r>
          </a:p>
          <a:p>
            <a:pPr algn="just">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9144000" cy="457200"/>
          </a:xfrm>
        </p:spPr>
        <p:txBody>
          <a:bodyPr>
            <a:noAutofit/>
          </a:bodyPr>
          <a:lstStyle/>
          <a:p>
            <a:r>
              <a:rPr lang="en-US" sz="3200" b="1" dirty="0" smtClean="0">
                <a:solidFill>
                  <a:srgbClr val="FF0000"/>
                </a:solidFill>
                <a:latin typeface="Constantia" pitchFamily="18" charset="0"/>
              </a:rPr>
              <a:t>DSM-IV-TR Diagnostic Criteria for Schizophrenia Subtypes</a:t>
            </a:r>
            <a:endParaRPr lang="en-US" sz="3200" dirty="0">
              <a:solidFill>
                <a:srgbClr val="FF0000"/>
              </a:solidFill>
              <a:latin typeface="Constantia" pitchFamily="18" charset="0"/>
            </a:endParaRPr>
          </a:p>
        </p:txBody>
      </p:sp>
      <p:sp>
        <p:nvSpPr>
          <p:cNvPr id="3" name="Content Placeholder 2"/>
          <p:cNvSpPr>
            <a:spLocks noGrp="1"/>
          </p:cNvSpPr>
          <p:nvPr>
            <p:ph idx="1"/>
          </p:nvPr>
        </p:nvSpPr>
        <p:spPr>
          <a:xfrm>
            <a:off x="0" y="990600"/>
            <a:ext cx="8991600" cy="5867400"/>
          </a:xfrm>
        </p:spPr>
        <p:txBody>
          <a:bodyPr>
            <a:noAutofit/>
          </a:bodyPr>
          <a:lstStyle/>
          <a:p>
            <a:pPr algn="just">
              <a:buNone/>
            </a:pPr>
            <a:r>
              <a:rPr lang="en-US" sz="2800" b="1" dirty="0" smtClean="0">
                <a:solidFill>
                  <a:srgbClr val="0000FF"/>
                </a:solidFill>
                <a:latin typeface="Times New Roman" pitchFamily="18" charset="0"/>
                <a:cs typeface="Times New Roman" pitchFamily="18" charset="0"/>
              </a:rPr>
              <a:t>1. </a:t>
            </a:r>
            <a:r>
              <a:rPr lang="en-US" sz="2800" b="1" dirty="0" smtClean="0">
                <a:solidFill>
                  <a:srgbClr val="0000FF"/>
                </a:solidFill>
                <a:latin typeface="Constantia" pitchFamily="18" charset="0"/>
              </a:rPr>
              <a:t>Paranoid type</a:t>
            </a:r>
          </a:p>
          <a:p>
            <a:pPr algn="just">
              <a:buNone/>
            </a:pPr>
            <a:endParaRPr lang="en-US" sz="2800" b="1"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A type of schizophrenia in which the following criteria are met:</a:t>
            </a:r>
          </a:p>
          <a:p>
            <a:pPr algn="just">
              <a:buNone/>
            </a:pPr>
            <a:endParaRPr lang="en-US" sz="2800" dirty="0" smtClean="0">
              <a:solidFill>
                <a:srgbClr val="0000FF"/>
              </a:solidFill>
              <a:latin typeface="Constantia" pitchFamily="18" charset="0"/>
            </a:endParaRPr>
          </a:p>
          <a:p>
            <a:pPr marL="514350" lvl="0" indent="-514350" algn="just">
              <a:buAutoNum type="romanLcParenBoth"/>
            </a:pPr>
            <a:r>
              <a:rPr lang="en-US" sz="2800" dirty="0" smtClean="0">
                <a:solidFill>
                  <a:srgbClr val="0000FF"/>
                </a:solidFill>
                <a:latin typeface="Constantia" pitchFamily="18" charset="0"/>
              </a:rPr>
              <a:t>Preoccupation with one or more delusions or frequent auditory hallucinations.</a:t>
            </a:r>
          </a:p>
          <a:p>
            <a:pPr marL="514350" lvl="0" indent="-514350" algn="just">
              <a:buAutoNum type="romanLcParenBoth"/>
            </a:pPr>
            <a:endParaRPr lang="en-US" sz="2800" dirty="0" smtClean="0">
              <a:solidFill>
                <a:srgbClr val="0000FF"/>
              </a:solidFill>
              <a:latin typeface="Constantia" pitchFamily="18" charset="0"/>
            </a:endParaRPr>
          </a:p>
          <a:p>
            <a:pPr marL="514350" lvl="0" indent="-514350" algn="just">
              <a:buAutoNum type="romanLcParenBoth"/>
            </a:pPr>
            <a:endParaRPr lang="en-US" sz="2800" dirty="0" smtClean="0">
              <a:solidFill>
                <a:srgbClr val="0000FF"/>
              </a:solidFill>
              <a:latin typeface="Constantia" pitchFamily="18" charset="0"/>
            </a:endParaRPr>
          </a:p>
          <a:p>
            <a:pPr marL="514350" lvl="0" indent="-514350" algn="just">
              <a:buAutoNum type="romanLcParenBoth"/>
            </a:pPr>
            <a:r>
              <a:rPr lang="en-US" sz="2800" dirty="0" smtClean="0">
                <a:solidFill>
                  <a:srgbClr val="0000FF"/>
                </a:solidFill>
                <a:latin typeface="Constantia" pitchFamily="18" charset="0"/>
              </a:rPr>
              <a:t>None of the following is prominent: disorganized speech, disorganized or catatonic behavior, or flat or inappropriate affect.</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15962"/>
          </a:xfrm>
        </p:spPr>
        <p:txBody>
          <a:bodyPr>
            <a:noAutofit/>
          </a:bodyPr>
          <a:lstStyle/>
          <a:p>
            <a:r>
              <a:rPr lang="en-US" sz="3200" dirty="0" smtClean="0">
                <a:solidFill>
                  <a:srgbClr val="FF0000"/>
                </a:solidFill>
                <a:latin typeface="Constantia" pitchFamily="18" charset="0"/>
              </a:rPr>
              <a:t>DSM-IV-TR Diagnostic Criteria for Schizophrenia Subtypes cont’d</a:t>
            </a:r>
            <a:endParaRPr lang="en-US" sz="3200" dirty="0"/>
          </a:p>
        </p:txBody>
      </p:sp>
      <p:sp>
        <p:nvSpPr>
          <p:cNvPr id="3" name="Content Placeholder 2"/>
          <p:cNvSpPr>
            <a:spLocks noGrp="1"/>
          </p:cNvSpPr>
          <p:nvPr>
            <p:ph idx="1"/>
          </p:nvPr>
        </p:nvSpPr>
        <p:spPr>
          <a:xfrm>
            <a:off x="0" y="1066800"/>
            <a:ext cx="8991600" cy="5791200"/>
          </a:xfrm>
        </p:spPr>
        <p:txBody>
          <a:bodyPr>
            <a:noAutofit/>
          </a:bodyPr>
          <a:lstStyle/>
          <a:p>
            <a:pPr algn="just">
              <a:buNone/>
            </a:pPr>
            <a:r>
              <a:rPr lang="en-US" sz="2800" b="1" dirty="0" smtClean="0">
                <a:solidFill>
                  <a:srgbClr val="0000FF"/>
                </a:solidFill>
                <a:latin typeface="Times New Roman" pitchFamily="18" charset="0"/>
                <a:cs typeface="Times New Roman" pitchFamily="18" charset="0"/>
              </a:rPr>
              <a:t>2. </a:t>
            </a:r>
            <a:r>
              <a:rPr lang="en-US" sz="2800" b="1" dirty="0" smtClean="0">
                <a:solidFill>
                  <a:srgbClr val="0000FF"/>
                </a:solidFill>
                <a:latin typeface="Constantia" pitchFamily="18" charset="0"/>
              </a:rPr>
              <a:t>Disorganized (Heberphrenic) type</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A type of schizophrenia in which the following criteria are met:</a:t>
            </a:r>
          </a:p>
          <a:p>
            <a:pPr algn="just">
              <a:buNone/>
            </a:pPr>
            <a:endParaRPr lang="en-US" sz="2800" dirty="0" smtClean="0">
              <a:solidFill>
                <a:srgbClr val="0000FF"/>
              </a:solidFill>
              <a:latin typeface="Constantia" pitchFamily="18" charset="0"/>
            </a:endParaRPr>
          </a:p>
          <a:p>
            <a:pPr lvl="0" algn="just">
              <a:buNone/>
            </a:pPr>
            <a:r>
              <a:rPr lang="en-US" sz="2800" dirty="0" smtClean="0">
                <a:solidFill>
                  <a:srgbClr val="0000FF"/>
                </a:solidFill>
                <a:latin typeface="Constantia" pitchFamily="18" charset="0"/>
              </a:rPr>
              <a:t>(i) All of the following are prominent: </a:t>
            </a:r>
          </a:p>
          <a:p>
            <a:pPr lvl="1" algn="just">
              <a:buFont typeface="Arial" pitchFamily="34" charset="0"/>
              <a:buChar char="•"/>
            </a:pPr>
            <a:r>
              <a:rPr lang="en-US" dirty="0" smtClean="0">
                <a:solidFill>
                  <a:srgbClr val="0000FF"/>
                </a:solidFill>
                <a:latin typeface="Constantia" pitchFamily="18" charset="0"/>
              </a:rPr>
              <a:t>disorganized speech </a:t>
            </a:r>
          </a:p>
          <a:p>
            <a:pPr lvl="1" algn="just">
              <a:buFont typeface="Arial" pitchFamily="34" charset="0"/>
              <a:buChar char="•"/>
            </a:pPr>
            <a:r>
              <a:rPr lang="en-US" dirty="0" smtClean="0">
                <a:solidFill>
                  <a:srgbClr val="0000FF"/>
                </a:solidFill>
                <a:latin typeface="Constantia" pitchFamily="18" charset="0"/>
              </a:rPr>
              <a:t>disorganized behavior </a:t>
            </a:r>
          </a:p>
          <a:p>
            <a:pPr lvl="1" algn="just">
              <a:buFont typeface="Arial" pitchFamily="34" charset="0"/>
              <a:buChar char="•"/>
            </a:pPr>
            <a:r>
              <a:rPr lang="en-US" dirty="0" smtClean="0">
                <a:solidFill>
                  <a:srgbClr val="0000FF"/>
                </a:solidFill>
                <a:latin typeface="Constantia" pitchFamily="18" charset="0"/>
              </a:rPr>
              <a:t>flat or inappropriate affect </a:t>
            </a:r>
          </a:p>
          <a:p>
            <a:pPr lvl="1" algn="just">
              <a:buNone/>
            </a:pPr>
            <a:endParaRPr lang="en-US" dirty="0" smtClean="0">
              <a:solidFill>
                <a:srgbClr val="0000FF"/>
              </a:solidFill>
              <a:latin typeface="Constantia" pitchFamily="18" charset="0"/>
            </a:endParaRPr>
          </a:p>
          <a:p>
            <a:pPr lvl="0" algn="just">
              <a:buNone/>
            </a:pPr>
            <a:r>
              <a:rPr lang="en-US" sz="2800" dirty="0" smtClean="0">
                <a:solidFill>
                  <a:srgbClr val="0000FF"/>
                </a:solidFill>
                <a:latin typeface="Constantia" pitchFamily="18" charset="0"/>
              </a:rPr>
              <a:t>(ii) The criteria are not met for catatonic type.</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39762"/>
          </a:xfrm>
        </p:spPr>
        <p:txBody>
          <a:bodyPr>
            <a:noAutofit/>
          </a:bodyPr>
          <a:lstStyle/>
          <a:p>
            <a:r>
              <a:rPr lang="en-US" sz="3200" dirty="0" smtClean="0">
                <a:solidFill>
                  <a:srgbClr val="FF0000"/>
                </a:solidFill>
                <a:latin typeface="Constantia" pitchFamily="18" charset="0"/>
              </a:rPr>
              <a:t>DSM-IV-TR Diagnostic Criteria for Schizophrenia Subtypes cont’d</a:t>
            </a:r>
            <a:endParaRPr lang="en-US" sz="3200" dirty="0"/>
          </a:p>
        </p:txBody>
      </p:sp>
      <p:sp>
        <p:nvSpPr>
          <p:cNvPr id="3" name="Content Placeholder 2"/>
          <p:cNvSpPr>
            <a:spLocks noGrp="1"/>
          </p:cNvSpPr>
          <p:nvPr>
            <p:ph idx="1"/>
          </p:nvPr>
        </p:nvSpPr>
        <p:spPr>
          <a:xfrm>
            <a:off x="0" y="685800"/>
            <a:ext cx="9144000" cy="6172200"/>
          </a:xfrm>
        </p:spPr>
        <p:txBody>
          <a:bodyPr>
            <a:noAutofit/>
          </a:bodyPr>
          <a:lstStyle/>
          <a:p>
            <a:pPr marL="514350" indent="-514350" algn="just">
              <a:buFont typeface="+mj-lt"/>
              <a:buAutoNum type="arabicPeriod" startAt="3"/>
            </a:pPr>
            <a:r>
              <a:rPr lang="en-US" sz="2800" b="1" smtClean="0">
                <a:solidFill>
                  <a:srgbClr val="0000FF"/>
                </a:solidFill>
                <a:latin typeface="Constantia" pitchFamily="18" charset="0"/>
              </a:rPr>
              <a:t>Catatonic type</a:t>
            </a:r>
            <a:endParaRPr lang="en-US" sz="2800" smtClean="0">
              <a:solidFill>
                <a:srgbClr val="0000FF"/>
              </a:solidFill>
              <a:latin typeface="Constantia" pitchFamily="18" charset="0"/>
            </a:endParaRPr>
          </a:p>
          <a:p>
            <a:pPr algn="just">
              <a:buNone/>
            </a:pPr>
            <a:r>
              <a:rPr lang="en-US" sz="2800" smtClean="0">
                <a:solidFill>
                  <a:srgbClr val="0000FF"/>
                </a:solidFill>
                <a:latin typeface="Constantia" pitchFamily="18" charset="0"/>
              </a:rPr>
              <a:t>A type of schizophrenia in which the clinical picture is dominated by at least two of the following:</a:t>
            </a:r>
          </a:p>
          <a:p>
            <a:pPr algn="just">
              <a:buNone/>
            </a:pPr>
            <a:endParaRPr lang="en-US" sz="2800" smtClean="0">
              <a:solidFill>
                <a:srgbClr val="0000FF"/>
              </a:solidFill>
              <a:latin typeface="Constantia" pitchFamily="18" charset="0"/>
            </a:endParaRPr>
          </a:p>
          <a:p>
            <a:pPr marL="571500" lvl="0" indent="-571500" algn="just">
              <a:buAutoNum type="romanLcParenBoth"/>
            </a:pPr>
            <a:r>
              <a:rPr lang="en-US" sz="2800" smtClean="0">
                <a:solidFill>
                  <a:srgbClr val="0000FF"/>
                </a:solidFill>
                <a:latin typeface="Constantia" pitchFamily="18" charset="0"/>
              </a:rPr>
              <a:t>Motoric immobility as evidenced by catalepsy (including waxy flexibility) or stupor.</a:t>
            </a:r>
          </a:p>
          <a:p>
            <a:pPr marL="571500" lvl="0" indent="-571500" algn="just">
              <a:buAutoNum type="romanLcParenBoth"/>
            </a:pPr>
            <a:endParaRPr lang="en-US" sz="2800" smtClean="0">
              <a:solidFill>
                <a:srgbClr val="0000FF"/>
              </a:solidFill>
              <a:latin typeface="Constantia" pitchFamily="18" charset="0"/>
            </a:endParaRPr>
          </a:p>
          <a:p>
            <a:pPr marL="571500" lvl="0" indent="-571500" algn="just">
              <a:buAutoNum type="romanLcParenBoth"/>
            </a:pPr>
            <a:r>
              <a:rPr lang="en-US" sz="2800" smtClean="0">
                <a:solidFill>
                  <a:srgbClr val="0000FF"/>
                </a:solidFill>
                <a:latin typeface="Constantia" pitchFamily="18" charset="0"/>
              </a:rPr>
              <a:t>Excessive motor activity (that is apparently purposeless and not influenced by external stimuli).</a:t>
            </a:r>
          </a:p>
          <a:p>
            <a:pPr marL="571500" lvl="0" indent="-571500" algn="just">
              <a:buAutoNum type="romanLcParenBoth"/>
            </a:pPr>
            <a:endParaRPr lang="en-US" sz="2800" smtClean="0">
              <a:solidFill>
                <a:srgbClr val="0000FF"/>
              </a:solidFill>
              <a:latin typeface="Constantia" pitchFamily="18" charset="0"/>
            </a:endParaRPr>
          </a:p>
          <a:p>
            <a:pPr marL="571500" lvl="0" indent="-571500" algn="just">
              <a:buAutoNum type="romanLcParenBoth"/>
            </a:pPr>
            <a:r>
              <a:rPr lang="en-US" sz="2800" smtClean="0">
                <a:solidFill>
                  <a:srgbClr val="0000FF"/>
                </a:solidFill>
                <a:latin typeface="Constantia" pitchFamily="18" charset="0"/>
              </a:rPr>
              <a:t>Extreme negativism (an apparently motiveless resistance to all instructions or maintenance of a rigid posture against attempts to be moved) or mutism.</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pPr marL="514350" indent="-514350" algn="just">
              <a:buFont typeface="+mj-lt"/>
              <a:buAutoNum type="arabicPeriod" startAt="3"/>
            </a:pPr>
            <a:r>
              <a:rPr lang="en-US" sz="3200" b="1" dirty="0" smtClean="0">
                <a:solidFill>
                  <a:srgbClr val="0000FF"/>
                </a:solidFill>
                <a:latin typeface="Constantia" pitchFamily="18" charset="0"/>
              </a:rPr>
              <a:t>Catatonic  Schizophrenia  Cont’d</a:t>
            </a:r>
            <a:endParaRPr lang="en-US" sz="3200" b="1" dirty="0">
              <a:solidFill>
                <a:srgbClr val="0000FF"/>
              </a:solidFill>
            </a:endParaRPr>
          </a:p>
        </p:txBody>
      </p:sp>
      <p:sp>
        <p:nvSpPr>
          <p:cNvPr id="3" name="Content Placeholder 2"/>
          <p:cNvSpPr>
            <a:spLocks noGrp="1"/>
          </p:cNvSpPr>
          <p:nvPr>
            <p:ph idx="1"/>
          </p:nvPr>
        </p:nvSpPr>
        <p:spPr>
          <a:xfrm>
            <a:off x="0" y="1295400"/>
            <a:ext cx="8991600" cy="5334000"/>
          </a:xfrm>
        </p:spPr>
        <p:txBody>
          <a:bodyPr>
            <a:normAutofit/>
          </a:bodyPr>
          <a:lstStyle/>
          <a:p>
            <a:pPr marL="571500" lvl="0" indent="-571500" algn="just">
              <a:buFont typeface="Wingdings" pitchFamily="2" charset="2"/>
              <a:buAutoNum type="romanLcParenBoth" startAt="4"/>
            </a:pPr>
            <a:r>
              <a:rPr lang="en-US" sz="3000" dirty="0" smtClean="0">
                <a:solidFill>
                  <a:srgbClr val="0000FF"/>
                </a:solidFill>
                <a:latin typeface="Constantia" pitchFamily="18" charset="0"/>
              </a:rPr>
              <a:t>Peculiarities of voluntary movement as evidenced by posturing (voluntary assumption of inappropriate or bizarre postures), stereotyped movements, prominent mannerisms, or prominent grimacing.</a:t>
            </a:r>
          </a:p>
          <a:p>
            <a:pPr marL="571500" lvl="0" indent="-571500" algn="just">
              <a:buAutoNum type="romanLcParenBoth" startAt="4"/>
            </a:pPr>
            <a:endParaRPr lang="en-US" sz="3000" dirty="0" smtClean="0">
              <a:solidFill>
                <a:srgbClr val="0000FF"/>
              </a:solidFill>
              <a:latin typeface="Constantia" pitchFamily="18" charset="0"/>
            </a:endParaRPr>
          </a:p>
          <a:p>
            <a:pPr marL="571500" lvl="0" indent="-571500" algn="just">
              <a:buAutoNum type="romanLcParenBoth" startAt="4"/>
            </a:pPr>
            <a:r>
              <a:rPr lang="en-US" sz="3000" dirty="0" smtClean="0">
                <a:solidFill>
                  <a:srgbClr val="0000FF"/>
                </a:solidFill>
                <a:latin typeface="Constantia" pitchFamily="18" charset="0"/>
              </a:rPr>
              <a:t>Echolalia or echopraxia.</a:t>
            </a:r>
          </a:p>
          <a:p>
            <a:pPr>
              <a:buNone/>
            </a:pPr>
            <a:endParaRPr lang="en-US" sz="3000"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smtClean="0">
                <a:solidFill>
                  <a:srgbClr val="FF0000"/>
                </a:solidFill>
                <a:latin typeface="Constantia" pitchFamily="18" charset="0"/>
              </a:rPr>
              <a:t>DSM-IV-TR Diagnostic Criteria for Schizophrenia Subtypes cont’d</a:t>
            </a:r>
            <a:endParaRPr lang="en-US" sz="3200" dirty="0"/>
          </a:p>
        </p:txBody>
      </p:sp>
      <p:sp>
        <p:nvSpPr>
          <p:cNvPr id="3" name="Content Placeholder 2"/>
          <p:cNvSpPr>
            <a:spLocks noGrp="1"/>
          </p:cNvSpPr>
          <p:nvPr>
            <p:ph idx="1"/>
          </p:nvPr>
        </p:nvSpPr>
        <p:spPr>
          <a:xfrm>
            <a:off x="0" y="1295400"/>
            <a:ext cx="9144000" cy="5562600"/>
          </a:xfrm>
        </p:spPr>
        <p:txBody>
          <a:bodyPr>
            <a:noAutofit/>
          </a:bodyPr>
          <a:lstStyle/>
          <a:p>
            <a:pPr algn="just">
              <a:buNone/>
            </a:pPr>
            <a:r>
              <a:rPr lang="en-US" b="1" dirty="0" smtClean="0">
                <a:solidFill>
                  <a:srgbClr val="0000FF"/>
                </a:solidFill>
                <a:latin typeface="Constantia" pitchFamily="18" charset="0"/>
              </a:rPr>
              <a:t>	</a:t>
            </a:r>
          </a:p>
          <a:p>
            <a:pPr marL="514350" indent="-514350" algn="just">
              <a:buFont typeface="+mj-lt"/>
              <a:buAutoNum type="arabicPeriod" startAt="4"/>
            </a:pPr>
            <a:r>
              <a:rPr lang="en-US" b="1" dirty="0" smtClean="0">
                <a:solidFill>
                  <a:srgbClr val="0000FF"/>
                </a:solidFill>
                <a:latin typeface="Constantia" pitchFamily="18" charset="0"/>
              </a:rPr>
              <a:t>Undifferentiated /Simple type</a:t>
            </a: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A type of schizophrenia in which symptoms that meet Criterion-A are present, but the criteria are not met for the paranoid, disorganized, or catatonic type.</a:t>
            </a:r>
          </a:p>
          <a:p>
            <a:pPr algn="just">
              <a:buNone/>
            </a:pPr>
            <a:endParaRPr lang="en-US" b="1"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Autofit/>
          </a:bodyPr>
          <a:lstStyle/>
          <a:p>
            <a:r>
              <a:rPr lang="en-US" sz="3200" dirty="0" smtClean="0">
                <a:solidFill>
                  <a:srgbClr val="FF0000"/>
                </a:solidFill>
                <a:latin typeface="Constantia" pitchFamily="18" charset="0"/>
              </a:rPr>
              <a:t>DSM-IV-TR Diagnostic Criteria for Schizophrenia Subtypes cont’d</a:t>
            </a:r>
            <a:endParaRPr lang="en-US" sz="3200" dirty="0"/>
          </a:p>
        </p:txBody>
      </p:sp>
      <p:sp>
        <p:nvSpPr>
          <p:cNvPr id="3" name="Content Placeholder 2"/>
          <p:cNvSpPr>
            <a:spLocks noGrp="1"/>
          </p:cNvSpPr>
          <p:nvPr>
            <p:ph idx="1"/>
          </p:nvPr>
        </p:nvSpPr>
        <p:spPr>
          <a:xfrm>
            <a:off x="0" y="1143000"/>
            <a:ext cx="9144000" cy="5715000"/>
          </a:xfrm>
        </p:spPr>
        <p:txBody>
          <a:bodyPr>
            <a:noAutofit/>
          </a:bodyPr>
          <a:lstStyle/>
          <a:p>
            <a:pPr marL="514350" indent="-514350" algn="just">
              <a:buFont typeface="+mj-lt"/>
              <a:buAutoNum type="arabicPeriod" startAt="5"/>
            </a:pPr>
            <a:r>
              <a:rPr lang="en-US" sz="2800" b="1" dirty="0" smtClean="0">
                <a:solidFill>
                  <a:srgbClr val="0000FF"/>
                </a:solidFill>
                <a:latin typeface="Constantia" pitchFamily="18" charset="0"/>
              </a:rPr>
              <a:t>Residual type</a:t>
            </a: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A type of schizophrenia in which the following criteria are met: </a:t>
            </a:r>
          </a:p>
          <a:p>
            <a:pPr marL="971550" lvl="1" indent="-571500" algn="just">
              <a:buAutoNum type="romanLcParenBoth"/>
            </a:pPr>
            <a:r>
              <a:rPr lang="en-US" dirty="0" smtClean="0">
                <a:solidFill>
                  <a:srgbClr val="0000FF"/>
                </a:solidFill>
                <a:latin typeface="Constantia" pitchFamily="18" charset="0"/>
              </a:rPr>
              <a:t>Absence of prominent delusions, hallucinations, disorganized speech, and grossly disorganized or catatonic behavior.</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There is continuing evidence of the disturbance, as indicated by the presence of negative symptoms or two or more symptoms listed in Criterion-A for schizophrenia, present in an attenuated form (e.g., odd beliefs, unusual perceptual experiences).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39718"/>
          </a:xfrm>
        </p:spPr>
        <p:txBody>
          <a:bodyPr>
            <a:noAutofit/>
          </a:bodyPr>
          <a:lstStyle/>
          <a:p>
            <a:pPr algn="just"/>
            <a:r>
              <a:rPr lang="en-US" sz="3600" dirty="0" smtClean="0">
                <a:solidFill>
                  <a:srgbClr val="FF0000"/>
                </a:solidFill>
                <a:latin typeface="Constantia" pitchFamily="18" charset="0"/>
                <a:cs typeface="Times New Roman" pitchFamily="18" charset="0"/>
              </a:rPr>
              <a:t>Differential Diagnoses for Schizophrenia</a:t>
            </a:r>
            <a:endParaRPr lang="en-US" sz="3600"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857232"/>
            <a:ext cx="9144000" cy="5848368"/>
          </a:xfrm>
        </p:spPr>
        <p:txBody>
          <a:bodyPr>
            <a:noAutofit/>
          </a:bodyPr>
          <a:lstStyle/>
          <a:p>
            <a:pPr marL="514350" indent="-514350" algn="just">
              <a:buAutoNum type="arabicPeriod"/>
            </a:pPr>
            <a:r>
              <a:rPr lang="en-GB" sz="2800" b="1" dirty="0" smtClean="0">
                <a:solidFill>
                  <a:srgbClr val="0000FF"/>
                </a:solidFill>
                <a:latin typeface="Constantia" pitchFamily="18" charset="0"/>
                <a:cs typeface="Times New Roman" pitchFamily="18" charset="0"/>
              </a:rPr>
              <a:t>Schizophreniform disorder : </a:t>
            </a:r>
            <a:r>
              <a:rPr lang="en-GB" sz="2800" dirty="0" smtClean="0">
                <a:solidFill>
                  <a:srgbClr val="0000FF"/>
                </a:solidFill>
                <a:latin typeface="Constantia" pitchFamily="18" charset="0"/>
                <a:cs typeface="Times New Roman" pitchFamily="18" charset="0"/>
              </a:rPr>
              <a:t>Takes one to  six months  or more than one week but less than 6 months then recover.</a:t>
            </a:r>
          </a:p>
          <a:p>
            <a:pPr marL="514350" indent="-514350" algn="just">
              <a:buAutoNum type="arabicPeriod"/>
            </a:pPr>
            <a:endParaRPr lang="en-GB" sz="2800" dirty="0" smtClean="0">
              <a:solidFill>
                <a:srgbClr val="0000FF"/>
              </a:solidFill>
              <a:latin typeface="Constantia" pitchFamily="18" charset="0"/>
              <a:cs typeface="Times New Roman" pitchFamily="18" charset="0"/>
            </a:endParaRPr>
          </a:p>
          <a:p>
            <a:pPr marL="514350" indent="-514350" algn="just">
              <a:buAutoNum type="arabicPeriod"/>
            </a:pPr>
            <a:r>
              <a:rPr lang="en-GB" sz="2800" b="1" dirty="0" smtClean="0">
                <a:solidFill>
                  <a:srgbClr val="0000FF"/>
                </a:solidFill>
                <a:latin typeface="Constantia" pitchFamily="18" charset="0"/>
                <a:cs typeface="Times New Roman" pitchFamily="18" charset="0"/>
              </a:rPr>
              <a:t>Schizoaffective disorder: </a:t>
            </a:r>
            <a:r>
              <a:rPr lang="en-GB" sz="2800" dirty="0" smtClean="0">
                <a:solidFill>
                  <a:srgbClr val="0000FF"/>
                </a:solidFill>
                <a:latin typeface="Constantia" pitchFamily="18" charset="0"/>
                <a:cs typeface="Times New Roman" pitchFamily="18" charset="0"/>
              </a:rPr>
              <a:t>Presence of a major depressive, manic or mixed episode concurrent with Criteria -A symptoms of schizophrenia.</a:t>
            </a:r>
          </a:p>
          <a:p>
            <a:pPr marL="514350" indent="-514350" algn="just">
              <a:buAutoNum type="arabicPeriod"/>
            </a:pPr>
            <a:endParaRPr lang="en-GB" sz="2800" dirty="0" smtClean="0">
              <a:solidFill>
                <a:srgbClr val="0000FF"/>
              </a:solidFill>
              <a:latin typeface="Constantia" pitchFamily="18" charset="0"/>
              <a:cs typeface="Times New Roman" pitchFamily="18" charset="0"/>
            </a:endParaRPr>
          </a:p>
          <a:p>
            <a:pPr marL="514350" indent="-514350" algn="just">
              <a:buAutoNum type="arabicPeriod"/>
            </a:pPr>
            <a:r>
              <a:rPr lang="en-GB" sz="2800" b="1" dirty="0" smtClean="0">
                <a:solidFill>
                  <a:srgbClr val="0000FF"/>
                </a:solidFill>
                <a:latin typeface="Constantia" pitchFamily="18" charset="0"/>
                <a:cs typeface="Times New Roman" pitchFamily="18" charset="0"/>
              </a:rPr>
              <a:t>Brief psychotic disorder: </a:t>
            </a:r>
            <a:r>
              <a:rPr lang="en-GB" sz="2800" dirty="0" smtClean="0">
                <a:solidFill>
                  <a:srgbClr val="0000FF"/>
                </a:solidFill>
                <a:latin typeface="Constantia" pitchFamily="18" charset="0"/>
                <a:cs typeface="Times New Roman" pitchFamily="18" charset="0"/>
              </a:rPr>
              <a:t>Occur normally after a psychological trauma e.g. death of a loved one or admission to an ICU. </a:t>
            </a:r>
            <a:r>
              <a:rPr lang="en-GB" sz="2800" i="1" dirty="0" smtClean="0">
                <a:solidFill>
                  <a:srgbClr val="0000FF"/>
                </a:solidFill>
                <a:latin typeface="Constantia" pitchFamily="18" charset="0"/>
                <a:cs typeface="Times New Roman" pitchFamily="18" charset="0"/>
              </a:rPr>
              <a:t>Lasts between a few hours to one week with at least one positive symptom of schizophrenia.</a:t>
            </a:r>
            <a:endParaRPr lang="en-US"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pPr algn="just"/>
            <a:r>
              <a:rPr lang="en-US" sz="3200" dirty="0" smtClean="0">
                <a:solidFill>
                  <a:srgbClr val="FF0000"/>
                </a:solidFill>
                <a:latin typeface="Constantia" pitchFamily="18" charset="0"/>
                <a:cs typeface="Times New Roman" pitchFamily="18" charset="0"/>
              </a:rPr>
              <a:t>Differential Diagnoses for Schizophrenia cont’d</a:t>
            </a:r>
            <a:endParaRPr lang="en-US" sz="3200" b="1" dirty="0"/>
          </a:p>
        </p:txBody>
      </p:sp>
      <p:sp>
        <p:nvSpPr>
          <p:cNvPr id="3" name="Content Placeholder 2"/>
          <p:cNvSpPr>
            <a:spLocks noGrp="1"/>
          </p:cNvSpPr>
          <p:nvPr>
            <p:ph idx="1"/>
          </p:nvPr>
        </p:nvSpPr>
        <p:spPr>
          <a:xfrm>
            <a:off x="0" y="1447800"/>
            <a:ext cx="9144000" cy="5410200"/>
          </a:xfrm>
        </p:spPr>
        <p:txBody>
          <a:bodyPr>
            <a:normAutofit/>
          </a:bodyPr>
          <a:lstStyle/>
          <a:p>
            <a:pPr marL="514350" indent="-514350" algn="just">
              <a:buFont typeface="+mj-lt"/>
              <a:buAutoNum type="arabicPeriod" startAt="4"/>
            </a:pPr>
            <a:r>
              <a:rPr lang="en-GB" b="1" i="1" dirty="0" smtClean="0">
                <a:solidFill>
                  <a:srgbClr val="0000FF"/>
                </a:solidFill>
                <a:latin typeface="Constantia" pitchFamily="18" charset="0"/>
                <a:cs typeface="Times New Roman" pitchFamily="18" charset="0"/>
              </a:rPr>
              <a:t>Substance  induced psychosis: </a:t>
            </a:r>
            <a:r>
              <a:rPr lang="en-GB" i="1" dirty="0" smtClean="0">
                <a:solidFill>
                  <a:srgbClr val="0000FF"/>
                </a:solidFill>
                <a:latin typeface="Constantia" pitchFamily="18" charset="0"/>
                <a:cs typeface="Times New Roman" pitchFamily="18" charset="0"/>
              </a:rPr>
              <a:t>P</a:t>
            </a:r>
            <a:r>
              <a:rPr lang="en-GB" dirty="0" smtClean="0">
                <a:solidFill>
                  <a:srgbClr val="0000FF"/>
                </a:solidFill>
                <a:latin typeface="Constantia" pitchFamily="18" charset="0"/>
                <a:cs typeface="Times New Roman" pitchFamily="18" charset="0"/>
              </a:rPr>
              <a:t>sychosis due substance use e.g. Alcohol.</a:t>
            </a:r>
          </a:p>
          <a:p>
            <a:pPr marL="514350" indent="-514350" algn="just">
              <a:buFont typeface="+mj-lt"/>
              <a:buAutoNum type="arabicPeriod" startAt="4"/>
            </a:pPr>
            <a:endParaRPr lang="en-GB" dirty="0" smtClean="0">
              <a:solidFill>
                <a:srgbClr val="0000FF"/>
              </a:solidFill>
              <a:latin typeface="Constantia" pitchFamily="18" charset="0"/>
              <a:cs typeface="Times New Roman" pitchFamily="18" charset="0"/>
            </a:endParaRPr>
          </a:p>
          <a:p>
            <a:pPr marL="514350" indent="-514350" algn="just">
              <a:buFont typeface="+mj-lt"/>
              <a:buAutoNum type="arabicPeriod" startAt="4"/>
            </a:pPr>
            <a:r>
              <a:rPr lang="en-GB" b="1" i="1" dirty="0" smtClean="0">
                <a:solidFill>
                  <a:srgbClr val="0000FF"/>
                </a:solidFill>
                <a:latin typeface="Constantia" pitchFamily="18" charset="0"/>
                <a:cs typeface="Times New Roman" pitchFamily="18" charset="0"/>
              </a:rPr>
              <a:t>Psychotic disorder due to general medical condition</a:t>
            </a:r>
            <a:r>
              <a:rPr lang="en-GB" b="1" dirty="0" smtClean="0">
                <a:solidFill>
                  <a:srgbClr val="0000FF"/>
                </a:solidFill>
                <a:latin typeface="Constantia" pitchFamily="18" charset="0"/>
                <a:cs typeface="Times New Roman" pitchFamily="18" charset="0"/>
              </a:rPr>
              <a:t> </a:t>
            </a:r>
            <a:r>
              <a:rPr lang="en-GB" dirty="0" smtClean="0">
                <a:solidFill>
                  <a:srgbClr val="0000FF"/>
                </a:solidFill>
                <a:latin typeface="Constantia" pitchFamily="18" charset="0"/>
                <a:cs typeface="Times New Roman" pitchFamily="18" charset="0"/>
              </a:rPr>
              <a:t>e.g. Neurosyphylis.</a:t>
            </a:r>
          </a:p>
          <a:p>
            <a:pPr algn="just">
              <a:buNone/>
            </a:pPr>
            <a:endParaRPr lang="en-GB" dirty="0" smtClean="0">
              <a:solidFill>
                <a:srgbClr val="0000FF"/>
              </a:solidFill>
              <a:latin typeface="Constantia" pitchFamily="18" charset="0"/>
            </a:endParaRPr>
          </a:p>
          <a:p>
            <a:pPr algn="just"/>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09600"/>
          </a:xfrm>
        </p:spPr>
        <p:txBody>
          <a:bodyPr>
            <a:noAutofit/>
          </a:bodyPr>
          <a:lstStyle/>
          <a:p>
            <a:pPr algn="just"/>
            <a:r>
              <a:rPr lang="en-GB" sz="3200" b="1" dirty="0" smtClean="0">
                <a:solidFill>
                  <a:srgbClr val="FF0000"/>
                </a:solidFill>
                <a:latin typeface="Constantia" pitchFamily="18" charset="0"/>
                <a:cs typeface="Times New Roman" pitchFamily="18" charset="0"/>
              </a:rPr>
              <a:t>Management of Schizophrenia</a:t>
            </a:r>
            <a:endParaRPr lang="en-GB"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152400" y="990600"/>
            <a:ext cx="8763000" cy="5638800"/>
          </a:xfrm>
        </p:spPr>
        <p:txBody>
          <a:bodyPr>
            <a:normAutofit lnSpcReduction="10000"/>
          </a:bodyPr>
          <a:lstStyle/>
          <a:p>
            <a:pPr marL="514350" indent="-514350" algn="just">
              <a:buFont typeface="+mj-lt"/>
              <a:buAutoNum type="arabicPeriod"/>
            </a:pPr>
            <a:r>
              <a:rPr lang="en-GB" dirty="0" smtClean="0">
                <a:solidFill>
                  <a:srgbClr val="0000FF"/>
                </a:solidFill>
                <a:latin typeface="Constantia" pitchFamily="18" charset="0"/>
                <a:cs typeface="Times New Roman" pitchFamily="18" charset="0"/>
              </a:rPr>
              <a:t>Pharmacotherapy:</a:t>
            </a:r>
          </a:p>
          <a:p>
            <a:pPr marL="514350" indent="-514350" algn="just">
              <a:buNone/>
            </a:pPr>
            <a:r>
              <a:rPr lang="en-GB" dirty="0" smtClean="0">
                <a:solidFill>
                  <a:srgbClr val="0000FF"/>
                </a:solidFill>
                <a:latin typeface="Constantia" pitchFamily="18" charset="0"/>
                <a:cs typeface="Times New Roman" pitchFamily="18" charset="0"/>
              </a:rPr>
              <a:t>	Antipsychotics are the cornerstone in management of schizophrenic symptoms.</a:t>
            </a:r>
          </a:p>
          <a:p>
            <a:pPr marL="514350" indent="-514350" algn="just">
              <a:buNone/>
            </a:pPr>
            <a:endParaRPr lang="en-GB" dirty="0" smtClean="0">
              <a:solidFill>
                <a:srgbClr val="0000FF"/>
              </a:solidFill>
              <a:latin typeface="Constantia" pitchFamily="18" charset="0"/>
              <a:cs typeface="Times New Roman" pitchFamily="18" charset="0"/>
            </a:endParaRPr>
          </a:p>
          <a:p>
            <a:pPr marL="514350" indent="-514350" algn="just">
              <a:buFont typeface="+mj-lt"/>
              <a:buAutoNum type="arabicPeriod" startAt="2"/>
            </a:pPr>
            <a:r>
              <a:rPr lang="en-GB" dirty="0" smtClean="0">
                <a:solidFill>
                  <a:srgbClr val="0000FF"/>
                </a:solidFill>
                <a:latin typeface="Constantia" pitchFamily="18" charset="0"/>
                <a:cs typeface="Times New Roman" pitchFamily="18" charset="0"/>
              </a:rPr>
              <a:t>Psychosocial Therapy:  Group, cognitive behaviour therapy modes</a:t>
            </a:r>
          </a:p>
          <a:p>
            <a:pPr marL="514350" indent="-514350" algn="just">
              <a:buFont typeface="+mj-lt"/>
              <a:buAutoNum type="arabicPeriod" startAt="2"/>
            </a:pPr>
            <a:endParaRPr lang="en-GB" dirty="0" smtClean="0">
              <a:solidFill>
                <a:srgbClr val="0000FF"/>
              </a:solidFill>
              <a:latin typeface="Constantia" pitchFamily="18" charset="0"/>
              <a:cs typeface="Times New Roman" pitchFamily="18" charset="0"/>
            </a:endParaRPr>
          </a:p>
          <a:p>
            <a:pPr marL="514350" indent="-514350" algn="just">
              <a:buFont typeface="+mj-lt"/>
              <a:buAutoNum type="arabicPeriod" startAt="2"/>
            </a:pPr>
            <a:r>
              <a:rPr lang="en-GB" dirty="0" smtClean="0">
                <a:solidFill>
                  <a:srgbClr val="0000FF"/>
                </a:solidFill>
                <a:latin typeface="Constantia" pitchFamily="18" charset="0"/>
                <a:cs typeface="Times New Roman" pitchFamily="18" charset="0"/>
              </a:rPr>
              <a:t>Family therapy and individual supportive psychotherapy.</a:t>
            </a:r>
          </a:p>
          <a:p>
            <a:pPr marL="514350" indent="-514350" algn="just">
              <a:buFont typeface="+mj-lt"/>
              <a:buAutoNum type="arabicPeriod" startAt="2"/>
            </a:pPr>
            <a:endParaRPr lang="en-GB" dirty="0" smtClean="0">
              <a:solidFill>
                <a:srgbClr val="0000FF"/>
              </a:solidFill>
              <a:latin typeface="Constantia" pitchFamily="18" charset="0"/>
              <a:cs typeface="Times New Roman" pitchFamily="18" charset="0"/>
            </a:endParaRPr>
          </a:p>
          <a:p>
            <a:pPr marL="514350" indent="-514350" algn="just">
              <a:buFont typeface="+mj-lt"/>
              <a:buAutoNum type="arabicPeriod" startAt="2"/>
            </a:pPr>
            <a:r>
              <a:rPr lang="en-GB" dirty="0" smtClean="0">
                <a:solidFill>
                  <a:srgbClr val="0000FF"/>
                </a:solidFill>
                <a:latin typeface="Constantia" pitchFamily="18" charset="0"/>
                <a:cs typeface="Times New Roman" pitchFamily="18" charset="0"/>
              </a:rPr>
              <a:t>E C T  especially in catatonic types.</a:t>
            </a:r>
          </a:p>
          <a:p>
            <a:pPr marL="514350" indent="-514350" algn="just">
              <a:buNone/>
            </a:pPr>
            <a:endParaRPr lang="en-GB" dirty="0" smtClean="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944562"/>
          </a:xfrm>
        </p:spPr>
        <p:txBody>
          <a:bodyPr/>
          <a:lstStyle/>
          <a:p>
            <a:pPr algn="just"/>
            <a:r>
              <a:rPr lang="en-US" dirty="0" smtClean="0">
                <a:solidFill>
                  <a:srgbClr val="FF0000"/>
                </a:solidFill>
                <a:latin typeface="Constantia" pitchFamily="18" charset="0"/>
              </a:rPr>
              <a:t>ACTION PLAN</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447800"/>
            <a:ext cx="9144000" cy="5410200"/>
          </a:xfrm>
        </p:spPr>
        <p:txBody>
          <a:bodyPr/>
          <a:lstStyle/>
          <a:p>
            <a:pPr marL="571500" indent="-571500" algn="just">
              <a:buAutoNum type="romanLcParenBoth"/>
            </a:pPr>
            <a:r>
              <a:rPr lang="en-US" dirty="0" smtClean="0">
                <a:solidFill>
                  <a:srgbClr val="0000FF"/>
                </a:solidFill>
                <a:latin typeface="Constantia" pitchFamily="18" charset="0"/>
              </a:rPr>
              <a:t>Dedication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More/Extra time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Extra References, study items and resources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Teamwork and group cohesion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Positive Mental Attitude</a:t>
            </a:r>
          </a:p>
          <a:p>
            <a:pPr marL="571500" indent="-571500" algn="just">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9144000" cy="714380"/>
          </a:xfrm>
        </p:spPr>
        <p:txBody>
          <a:bodyPr>
            <a:noAutofit/>
          </a:bodyPr>
          <a:lstStyle/>
          <a:p>
            <a:pPr algn="just"/>
            <a:r>
              <a:rPr lang="en-GB" sz="3200" dirty="0" smtClean="0">
                <a:solidFill>
                  <a:srgbClr val="FF0000"/>
                </a:solidFill>
                <a:latin typeface="Constantia" pitchFamily="18" charset="0"/>
                <a:cs typeface="Times New Roman" pitchFamily="18" charset="0"/>
              </a:rPr>
              <a:t>Indications  for good prognosis in Schizophrenia</a:t>
            </a:r>
            <a:endParaRPr lang="en-GB" sz="3200"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152400" y="1143000"/>
            <a:ext cx="8763000" cy="5486400"/>
          </a:xfrm>
        </p:spPr>
        <p:txBody>
          <a:bodyPr/>
          <a:lstStyle/>
          <a:p>
            <a:pPr algn="just"/>
            <a:r>
              <a:rPr lang="en-GB" sz="2800" dirty="0" smtClean="0">
                <a:solidFill>
                  <a:srgbClr val="0000FF"/>
                </a:solidFill>
                <a:latin typeface="Constantia" pitchFamily="18" charset="0"/>
                <a:cs typeface="Times New Roman" pitchFamily="18" charset="0"/>
              </a:rPr>
              <a:t>Female gender.</a:t>
            </a:r>
          </a:p>
          <a:p>
            <a:pPr algn="just"/>
            <a:r>
              <a:rPr lang="en-GB" sz="2800" dirty="0" smtClean="0">
                <a:solidFill>
                  <a:srgbClr val="0000FF"/>
                </a:solidFill>
                <a:latin typeface="Constantia" pitchFamily="18" charset="0"/>
                <a:cs typeface="Times New Roman" pitchFamily="18" charset="0"/>
              </a:rPr>
              <a:t>Old age onset</a:t>
            </a:r>
          </a:p>
          <a:p>
            <a:pPr algn="just"/>
            <a:r>
              <a:rPr lang="en-GB" sz="2800" dirty="0" smtClean="0">
                <a:solidFill>
                  <a:srgbClr val="0000FF"/>
                </a:solidFill>
                <a:latin typeface="Constantia" pitchFamily="18" charset="0"/>
                <a:cs typeface="Times New Roman" pitchFamily="18" charset="0"/>
              </a:rPr>
              <a:t>Mood component</a:t>
            </a:r>
          </a:p>
          <a:p>
            <a:pPr algn="just"/>
            <a:r>
              <a:rPr lang="en-GB" sz="2800" dirty="0" smtClean="0">
                <a:solidFill>
                  <a:srgbClr val="0000FF"/>
                </a:solidFill>
                <a:latin typeface="Constantia" pitchFamily="18" charset="0"/>
                <a:cs typeface="Times New Roman" pitchFamily="18" charset="0"/>
              </a:rPr>
              <a:t>Nil or  low cognitive impairment and negative symptoms.</a:t>
            </a:r>
          </a:p>
          <a:p>
            <a:pPr algn="just"/>
            <a:r>
              <a:rPr lang="en-GB" sz="2800" dirty="0" smtClean="0">
                <a:solidFill>
                  <a:srgbClr val="0000FF"/>
                </a:solidFill>
                <a:latin typeface="Constantia" pitchFamily="18" charset="0"/>
                <a:cs typeface="Times New Roman" pitchFamily="18" charset="0"/>
              </a:rPr>
              <a:t>Sudden onset with rapid response to treatment.</a:t>
            </a:r>
          </a:p>
          <a:p>
            <a:pPr algn="just"/>
            <a:r>
              <a:rPr lang="en-GB" sz="2800" dirty="0" smtClean="0">
                <a:solidFill>
                  <a:srgbClr val="0000FF"/>
                </a:solidFill>
                <a:latin typeface="Constantia" pitchFamily="18" charset="0"/>
                <a:cs typeface="Times New Roman" pitchFamily="18" charset="0"/>
              </a:rPr>
              <a:t>Early treatment.</a:t>
            </a:r>
          </a:p>
          <a:p>
            <a:pPr algn="just"/>
            <a:r>
              <a:rPr lang="en-GB" sz="2800" dirty="0" smtClean="0">
                <a:solidFill>
                  <a:srgbClr val="0000FF"/>
                </a:solidFill>
                <a:latin typeface="Constantia" pitchFamily="18" charset="0"/>
                <a:cs typeface="Times New Roman" pitchFamily="18" charset="0"/>
              </a:rPr>
              <a:t>Compliance with medications.</a:t>
            </a:r>
          </a:p>
          <a:p>
            <a:pPr algn="just"/>
            <a:r>
              <a:rPr lang="en-GB" sz="2800" dirty="0" smtClean="0">
                <a:solidFill>
                  <a:srgbClr val="0000FF"/>
                </a:solidFill>
                <a:latin typeface="Constantia" pitchFamily="18" charset="0"/>
                <a:cs typeface="Times New Roman" pitchFamily="18" charset="0"/>
              </a:rPr>
              <a:t>Rejection of illegal substances.</a:t>
            </a:r>
          </a:p>
          <a:p>
            <a:pPr algn="just"/>
            <a:r>
              <a:rPr lang="en-GB" sz="2800" dirty="0" smtClean="0">
                <a:solidFill>
                  <a:srgbClr val="0000FF"/>
                </a:solidFill>
                <a:latin typeface="Constantia" pitchFamily="18" charset="0"/>
                <a:cs typeface="Times New Roman" pitchFamily="18" charset="0"/>
              </a:rPr>
              <a:t>Premorbid higher intelligence.</a:t>
            </a:r>
            <a:endParaRPr lang="en-GB" sz="2800"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a:bodyPr>
          <a:lstStyle/>
          <a:p>
            <a:pPr algn="just"/>
            <a:r>
              <a:rPr lang="en-GB" sz="3600" b="1" dirty="0" smtClean="0">
                <a:solidFill>
                  <a:srgbClr val="FF0000"/>
                </a:solidFill>
                <a:latin typeface="Constantia" pitchFamily="18" charset="0"/>
                <a:cs typeface="Times New Roman" pitchFamily="18" charset="0"/>
              </a:rPr>
              <a:t>Indications for hospitalization</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143000"/>
            <a:ext cx="8915400" cy="5410200"/>
          </a:xfrm>
        </p:spPr>
        <p:txBody>
          <a:bodyPr/>
          <a:lstStyle/>
          <a:p>
            <a:pPr marL="571500" indent="-571500" algn="just">
              <a:buAutoNum type="romanLcParenBoth"/>
            </a:pPr>
            <a:r>
              <a:rPr lang="en-GB" dirty="0" smtClean="0">
                <a:solidFill>
                  <a:srgbClr val="0000FF"/>
                </a:solidFill>
                <a:latin typeface="Constantia" pitchFamily="18" charset="0"/>
                <a:cs typeface="Times New Roman" pitchFamily="18" charset="0"/>
              </a:rPr>
              <a:t>Psychotic symptoms prevent patient from doing Activities of Daily Living.</a:t>
            </a:r>
          </a:p>
          <a:p>
            <a:pPr marL="571500" indent="-571500" algn="just">
              <a:buAutoNum type="romanLcParenBoth"/>
            </a:pPr>
            <a:endParaRPr lang="en-GB" dirty="0" smtClean="0">
              <a:solidFill>
                <a:srgbClr val="0000FF"/>
              </a:solidFill>
              <a:latin typeface="Constantia" pitchFamily="18" charset="0"/>
              <a:cs typeface="Times New Roman" pitchFamily="18" charset="0"/>
            </a:endParaRPr>
          </a:p>
          <a:p>
            <a:pPr marL="571500" indent="-571500" algn="just">
              <a:buAutoNum type="romanLcParenBoth"/>
            </a:pPr>
            <a:r>
              <a:rPr lang="en-GB" dirty="0" smtClean="0">
                <a:solidFill>
                  <a:srgbClr val="0000FF"/>
                </a:solidFill>
                <a:latin typeface="Constantia" pitchFamily="18" charset="0"/>
                <a:cs typeface="Times New Roman" pitchFamily="18" charset="0"/>
              </a:rPr>
              <a:t>Suicidal ideations.</a:t>
            </a:r>
          </a:p>
          <a:p>
            <a:pPr marL="571500" indent="-571500" algn="just">
              <a:buAutoNum type="romanLcParenBoth"/>
            </a:pPr>
            <a:endParaRPr lang="en-GB" dirty="0" smtClean="0">
              <a:solidFill>
                <a:srgbClr val="0000FF"/>
              </a:solidFill>
              <a:latin typeface="Constantia" pitchFamily="18" charset="0"/>
              <a:cs typeface="Times New Roman" pitchFamily="18" charset="0"/>
            </a:endParaRPr>
          </a:p>
          <a:p>
            <a:pPr marL="571500" indent="-571500" algn="just">
              <a:buAutoNum type="romanLcParenBoth"/>
            </a:pPr>
            <a:r>
              <a:rPr lang="en-GB" dirty="0" smtClean="0">
                <a:solidFill>
                  <a:srgbClr val="0000FF"/>
                </a:solidFill>
                <a:latin typeface="Constantia" pitchFamily="18" charset="0"/>
                <a:cs typeface="Times New Roman" pitchFamily="18" charset="0"/>
              </a:rPr>
              <a:t>Patients who are  a danger to themselves and to others.</a:t>
            </a:r>
          </a:p>
          <a:p>
            <a:pPr algn="just">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lgn="ctr">
              <a:buNone/>
            </a:pPr>
            <a:r>
              <a:rPr lang="en-US" sz="4000" b="1" dirty="0" smtClean="0">
                <a:solidFill>
                  <a:srgbClr val="0000FF"/>
                </a:solidFill>
                <a:latin typeface="Times New Roman" pitchFamily="18" charset="0"/>
                <a:cs typeface="Times New Roman" pitchFamily="18" charset="0"/>
              </a:rPr>
              <a:t>NURSING DIAGNOSES</a:t>
            </a:r>
          </a:p>
          <a:p>
            <a:pPr algn="ctr">
              <a:buNone/>
            </a:pPr>
            <a:r>
              <a:rPr lang="en-US" sz="6600" b="1" dirty="0" smtClean="0">
                <a:solidFill>
                  <a:srgbClr val="0000FF"/>
                </a:solidFill>
                <a:latin typeface="Times New Roman" pitchFamily="18" charset="0"/>
                <a:cs typeface="Times New Roman" pitchFamily="18" charset="0"/>
                <a:sym typeface="Wingdings" pitchFamily="2" charset="2"/>
              </a:rPr>
              <a:t></a:t>
            </a:r>
            <a:endParaRPr lang="en-US" sz="4000" b="1" dirty="0" smtClean="0">
              <a:solidFill>
                <a:srgbClr val="0000FF"/>
              </a:solidFill>
              <a:latin typeface="Times New Roman" pitchFamily="18" charset="0"/>
              <a:cs typeface="Times New Roman" pitchFamily="18" charset="0"/>
              <a:sym typeface="Wingdings" pitchFamily="2" charset="2"/>
            </a:endParaRPr>
          </a:p>
          <a:p>
            <a:pPr algn="ctr">
              <a:buNone/>
            </a:pPr>
            <a:r>
              <a:rPr lang="en-US" sz="4000" b="1" dirty="0" smtClean="0">
                <a:solidFill>
                  <a:srgbClr val="0000FF"/>
                </a:solidFill>
                <a:latin typeface="Times New Roman" pitchFamily="18" charset="0"/>
                <a:cs typeface="Times New Roman" pitchFamily="18" charset="0"/>
                <a:sym typeface="Wingdings" pitchFamily="2" charset="2"/>
              </a:rPr>
              <a:t>SCHIZOPHRENIA</a:t>
            </a:r>
            <a:endParaRPr lang="en-US" sz="4000" dirty="0">
              <a:solidFill>
                <a:srgbClr val="0000FF"/>
              </a:solidFill>
            </a:endParaRP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a:bodyPr>
          <a:lstStyle/>
          <a:p>
            <a:pPr algn="just"/>
            <a:r>
              <a:rPr lang="en-US" sz="3200" b="1" dirty="0" smtClean="0">
                <a:solidFill>
                  <a:srgbClr val="FF0000"/>
                </a:solidFill>
                <a:latin typeface="Times New Roman" pitchFamily="18" charset="0"/>
                <a:cs typeface="Times New Roman" pitchFamily="18" charset="0"/>
              </a:rPr>
              <a:t>NURSING DIAGNOSES </a:t>
            </a:r>
            <a:r>
              <a:rPr lang="en-US" sz="3200" b="1" dirty="0" smtClean="0">
                <a:solidFill>
                  <a:srgbClr val="FF0000"/>
                </a:solidFill>
                <a:latin typeface="Times New Roman" pitchFamily="18" charset="0"/>
                <a:cs typeface="Times New Roman" pitchFamily="18" charset="0"/>
                <a:sym typeface="Wingdings" pitchFamily="2" charset="2"/>
              </a:rPr>
              <a:t>  SCHIZOPHRENIA</a:t>
            </a:r>
            <a:endParaRPr lang="en-US" sz="3200"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1219200"/>
            <a:ext cx="8991600" cy="5638800"/>
          </a:xfrm>
        </p:spPr>
        <p:txBody>
          <a:bodyPr>
            <a:normAutofit fontScale="92500" lnSpcReduction="10000"/>
          </a:bodyPr>
          <a:lstStyle/>
          <a:p>
            <a:pPr marL="514350" indent="-514350" algn="just">
              <a:buAutoNum type="arabicPeriod"/>
            </a:pPr>
            <a:r>
              <a:rPr lang="en-US" i="1" dirty="0" smtClean="0">
                <a:solidFill>
                  <a:srgbClr val="0000FF"/>
                </a:solidFill>
                <a:latin typeface="Constantia" pitchFamily="18" charset="0"/>
                <a:cs typeface="Times New Roman" pitchFamily="18" charset="0"/>
              </a:rPr>
              <a:t>Altered thought processes</a:t>
            </a:r>
            <a:r>
              <a:rPr lang="en-US" dirty="0" smtClean="0">
                <a:solidFill>
                  <a:srgbClr val="0000FF"/>
                </a:solidFill>
                <a:latin typeface="Constantia" pitchFamily="18" charset="0"/>
                <a:cs typeface="Times New Roman" pitchFamily="18" charset="0"/>
              </a:rPr>
              <a:t> related to panic anxiety, possible hereditary and biochemical factors evidenced by false beliefs, inability to concentrate, abnormal speech content, impaired volition, inability to problem solve, abstract, or conceptualize, extreme suspiciousness of others.</a:t>
            </a:r>
          </a:p>
          <a:p>
            <a:pPr marL="514350" indent="-514350" algn="just">
              <a:buAutoNum type="arabicPeriod"/>
            </a:pPr>
            <a:endParaRPr lang="en-US" dirty="0" smtClean="0">
              <a:solidFill>
                <a:srgbClr val="0000FF"/>
              </a:solidFill>
              <a:latin typeface="Constantia" pitchFamily="18" charset="0"/>
              <a:cs typeface="Times New Roman" pitchFamily="18" charset="0"/>
            </a:endParaRPr>
          </a:p>
          <a:p>
            <a:pPr marL="514350" indent="-514350" algn="just">
              <a:buAutoNum type="arabicPeriod"/>
            </a:pPr>
            <a:r>
              <a:rPr lang="en-US" i="1" dirty="0" smtClean="0">
                <a:solidFill>
                  <a:srgbClr val="0000FF"/>
                </a:solidFill>
                <a:latin typeface="Constantia" pitchFamily="18" charset="0"/>
                <a:cs typeface="Times New Roman" pitchFamily="18" charset="0"/>
              </a:rPr>
              <a:t>Altered sensory perception</a:t>
            </a:r>
            <a:r>
              <a:rPr lang="en-US" dirty="0" smtClean="0">
                <a:solidFill>
                  <a:srgbClr val="0000FF"/>
                </a:solidFill>
                <a:latin typeface="Constantia" pitchFamily="18" charset="0"/>
                <a:cs typeface="Times New Roman" pitchFamily="18" charset="0"/>
              </a:rPr>
              <a:t> (auditory, visual, tactile) related to neurochemical imbalance evidenced by inappropriate responses, disordered thought sequencing, rapid mood swings, poor concentration, disorientation, verbalization of objects/phenomena not seen or heard by others.</a:t>
            </a: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pPr algn="just"/>
            <a:r>
              <a:rPr lang="en-US" sz="2900" dirty="0" smtClean="0">
                <a:solidFill>
                  <a:srgbClr val="FF0000"/>
                </a:solidFill>
                <a:latin typeface="Times New Roman" pitchFamily="18" charset="0"/>
                <a:cs typeface="Times New Roman" pitchFamily="18" charset="0"/>
              </a:rPr>
              <a:t>NURSING DIAGNOSES </a:t>
            </a:r>
            <a:r>
              <a:rPr lang="en-US" sz="2900" dirty="0" smtClean="0">
                <a:solidFill>
                  <a:srgbClr val="FF0000"/>
                </a:solidFill>
                <a:latin typeface="Times New Roman" pitchFamily="18" charset="0"/>
                <a:cs typeface="Times New Roman" pitchFamily="18" charset="0"/>
                <a:sym typeface="Wingdings" pitchFamily="2" charset="2"/>
              </a:rPr>
              <a:t>  SCHIZOPHRENIA Cont’d</a:t>
            </a:r>
            <a:endParaRPr lang="en-US" sz="2900" dirty="0"/>
          </a:p>
        </p:txBody>
      </p:sp>
      <p:sp>
        <p:nvSpPr>
          <p:cNvPr id="3" name="Content Placeholder 2"/>
          <p:cNvSpPr>
            <a:spLocks noGrp="1"/>
          </p:cNvSpPr>
          <p:nvPr>
            <p:ph idx="1"/>
          </p:nvPr>
        </p:nvSpPr>
        <p:spPr>
          <a:xfrm>
            <a:off x="0" y="1143000"/>
            <a:ext cx="8991600" cy="5715000"/>
          </a:xfrm>
        </p:spPr>
        <p:txBody>
          <a:bodyPr>
            <a:normAutofit fontScale="92500" lnSpcReduction="10000"/>
          </a:bodyPr>
          <a:lstStyle/>
          <a:p>
            <a:pPr marL="514350" indent="-514350" algn="just">
              <a:buFont typeface="+mj-lt"/>
              <a:buAutoNum type="arabicPeriod" startAt="3"/>
            </a:pPr>
            <a:r>
              <a:rPr lang="en-US" i="1" dirty="0" smtClean="0">
                <a:solidFill>
                  <a:srgbClr val="0000FF"/>
                </a:solidFill>
                <a:latin typeface="Constantia" pitchFamily="18" charset="0"/>
              </a:rPr>
              <a:t>Impaired verbal communication</a:t>
            </a:r>
            <a:r>
              <a:rPr lang="en-US" dirty="0" smtClean="0">
                <a:solidFill>
                  <a:srgbClr val="0000FF"/>
                </a:solidFill>
                <a:latin typeface="Constantia" pitchFamily="18" charset="0"/>
              </a:rPr>
              <a:t> related to disorganized thought processes and sensations as evidenced by </a:t>
            </a:r>
            <a:r>
              <a:rPr lang="en-US" i="1" dirty="0" smtClean="0">
                <a:solidFill>
                  <a:srgbClr val="0000FF"/>
                </a:solidFill>
                <a:latin typeface="Constantia" pitchFamily="18" charset="0"/>
              </a:rPr>
              <a:t>non-</a:t>
            </a:r>
            <a:r>
              <a:rPr lang="en-US" i="1" dirty="0" err="1" smtClean="0">
                <a:solidFill>
                  <a:srgbClr val="0000FF"/>
                </a:solidFill>
                <a:latin typeface="Constantia" pitchFamily="18" charset="0"/>
              </a:rPr>
              <a:t>sensical</a:t>
            </a:r>
            <a:r>
              <a:rPr lang="en-US" dirty="0" smtClean="0">
                <a:solidFill>
                  <a:srgbClr val="0000FF"/>
                </a:solidFill>
                <a:latin typeface="Constantia" pitchFamily="18" charset="0"/>
              </a:rPr>
              <a:t> talks, echolalia, neologism, loosening of associations etc</a:t>
            </a:r>
          </a:p>
          <a:p>
            <a:pPr marL="514350" indent="-514350" algn="just">
              <a:buFont typeface="+mj-lt"/>
              <a:buAutoNum type="arabicPeriod" startAt="3"/>
            </a:pPr>
            <a:endParaRPr lang="en-US" i="1" dirty="0" smtClean="0">
              <a:solidFill>
                <a:srgbClr val="0000FF"/>
              </a:solidFill>
              <a:latin typeface="Constantia" pitchFamily="18" charset="0"/>
              <a:cs typeface="Times New Roman" pitchFamily="18" charset="0"/>
            </a:endParaRPr>
          </a:p>
          <a:p>
            <a:pPr marL="514350" indent="-514350" algn="just">
              <a:buFont typeface="+mj-lt"/>
              <a:buAutoNum type="arabicPeriod" startAt="3"/>
            </a:pPr>
            <a:endParaRPr lang="en-US" i="1" dirty="0" smtClean="0">
              <a:solidFill>
                <a:srgbClr val="0000FF"/>
              </a:solidFill>
              <a:latin typeface="Constantia" pitchFamily="18" charset="0"/>
              <a:cs typeface="Times New Roman" pitchFamily="18" charset="0"/>
            </a:endParaRPr>
          </a:p>
          <a:p>
            <a:pPr marL="514350" indent="-514350" algn="just">
              <a:buFont typeface="+mj-lt"/>
              <a:buAutoNum type="arabicPeriod" startAt="3"/>
            </a:pPr>
            <a:r>
              <a:rPr lang="en-US" i="1" dirty="0" smtClean="0">
                <a:solidFill>
                  <a:srgbClr val="0000FF"/>
                </a:solidFill>
                <a:latin typeface="Constantia" pitchFamily="18" charset="0"/>
                <a:cs typeface="Times New Roman" pitchFamily="18" charset="0"/>
              </a:rPr>
              <a:t>Social isolation</a:t>
            </a:r>
            <a:r>
              <a:rPr lang="en-US" dirty="0" smtClean="0">
                <a:solidFill>
                  <a:srgbClr val="0000FF"/>
                </a:solidFill>
                <a:latin typeface="Constantia" pitchFamily="18" charset="0"/>
                <a:cs typeface="Times New Roman" pitchFamily="18" charset="0"/>
              </a:rPr>
              <a:t> related to mistrust of colleagues, weak ego development, delusional thinking, regression evidenced by social withdrawal, sad/dull affect, need-fear dilemma, preoccupation with own thoughts, anhedonia and expression of feelings of rejection or of aloneness imposed by others.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92162"/>
          </a:xfrm>
        </p:spPr>
        <p:txBody>
          <a:bodyPr>
            <a:normAutofit fontScale="90000"/>
          </a:bodyPr>
          <a:lstStyle/>
          <a:p>
            <a:r>
              <a:rPr lang="en-US" sz="3200" b="1" dirty="0" smtClean="0">
                <a:solidFill>
                  <a:srgbClr val="FF0000"/>
                </a:solidFill>
                <a:latin typeface="Times New Roman" pitchFamily="18" charset="0"/>
                <a:cs typeface="Times New Roman" pitchFamily="18" charset="0"/>
              </a:rPr>
              <a:t>NURSING DIAGNOSES </a:t>
            </a:r>
            <a:r>
              <a:rPr lang="en-US" sz="3200" b="1" dirty="0" smtClean="0">
                <a:solidFill>
                  <a:srgbClr val="FF0000"/>
                </a:solidFill>
                <a:latin typeface="Times New Roman" pitchFamily="18" charset="0"/>
                <a:cs typeface="Times New Roman" pitchFamily="18" charset="0"/>
                <a:sym typeface="Wingdings" pitchFamily="2" charset="2"/>
              </a:rPr>
              <a:t>  SCHIZOPHRENIA Cont’d</a:t>
            </a:r>
            <a:endParaRPr lang="en-US" sz="3200" b="1" i="1" dirty="0"/>
          </a:p>
        </p:txBody>
      </p:sp>
      <p:sp>
        <p:nvSpPr>
          <p:cNvPr id="3" name="Content Placeholder 2"/>
          <p:cNvSpPr>
            <a:spLocks noGrp="1"/>
          </p:cNvSpPr>
          <p:nvPr>
            <p:ph idx="1"/>
          </p:nvPr>
        </p:nvSpPr>
        <p:spPr>
          <a:xfrm>
            <a:off x="0" y="990600"/>
            <a:ext cx="9144000" cy="5867400"/>
          </a:xfrm>
        </p:spPr>
        <p:txBody>
          <a:bodyPr>
            <a:normAutofit/>
          </a:bodyPr>
          <a:lstStyle/>
          <a:p>
            <a:pPr marL="514350" indent="-514350" algn="just">
              <a:buFont typeface="+mj-lt"/>
              <a:buAutoNum type="arabicPeriod" startAt="5"/>
            </a:pPr>
            <a:r>
              <a:rPr lang="en-US" sz="2800" i="1" dirty="0" smtClean="0">
                <a:solidFill>
                  <a:srgbClr val="0000FF"/>
                </a:solidFill>
                <a:latin typeface="Constantia" pitchFamily="18" charset="0"/>
                <a:cs typeface="Times New Roman" pitchFamily="18" charset="0"/>
              </a:rPr>
              <a:t>Sleep pattern disturbance </a:t>
            </a:r>
            <a:r>
              <a:rPr lang="en-US" sz="2800" dirty="0" smtClean="0">
                <a:solidFill>
                  <a:srgbClr val="0000FF"/>
                </a:solidFill>
                <a:latin typeface="Constantia" pitchFamily="18" charset="0"/>
                <a:cs typeface="Times New Roman" pitchFamily="18" charset="0"/>
              </a:rPr>
              <a:t>related to hallucinations, restlessness, delusions as evidenced by daytime drowsiness and restlessness at night/insomnia.</a:t>
            </a:r>
          </a:p>
          <a:p>
            <a:pPr marL="514350" indent="-514350" algn="just">
              <a:buFont typeface="+mj-lt"/>
              <a:buAutoNum type="arabicPeriod" startAt="5"/>
            </a:pPr>
            <a:endParaRPr lang="en-US" sz="2800" dirty="0" smtClean="0">
              <a:solidFill>
                <a:srgbClr val="0000FF"/>
              </a:solidFill>
              <a:latin typeface="Constantia" pitchFamily="18" charset="0"/>
              <a:cs typeface="Times New Roman" pitchFamily="18" charset="0"/>
            </a:endParaRPr>
          </a:p>
          <a:p>
            <a:pPr marL="514350" indent="-514350" algn="just">
              <a:buFont typeface="+mj-lt"/>
              <a:buAutoNum type="arabicPeriod" startAt="5"/>
            </a:pPr>
            <a:r>
              <a:rPr lang="en-US" sz="2800" i="1" dirty="0" smtClean="0">
                <a:solidFill>
                  <a:srgbClr val="0000FF"/>
                </a:solidFill>
                <a:latin typeface="Constantia" pitchFamily="18" charset="0"/>
                <a:cs typeface="Times New Roman" pitchFamily="18" charset="0"/>
              </a:rPr>
              <a:t>Anxiety / Fear </a:t>
            </a:r>
            <a:r>
              <a:rPr lang="en-US" sz="2800" dirty="0" smtClean="0">
                <a:solidFill>
                  <a:srgbClr val="0000FF"/>
                </a:solidFill>
                <a:latin typeface="Constantia" pitchFamily="18" charset="0"/>
                <a:cs typeface="Times New Roman" pitchFamily="18" charset="0"/>
              </a:rPr>
              <a:t>related to auditory and/or visual hallucinations and/or illusions, evidenced by patient’s facial expression and verbalization of the same.</a:t>
            </a:r>
          </a:p>
          <a:p>
            <a:pPr marL="514350" indent="-514350" algn="just">
              <a:buFont typeface="+mj-lt"/>
              <a:buAutoNum type="arabicPeriod" startAt="5"/>
            </a:pPr>
            <a:endParaRPr lang="en-US" sz="2800" dirty="0" smtClean="0">
              <a:solidFill>
                <a:srgbClr val="0000FF"/>
              </a:solidFill>
              <a:latin typeface="Constantia" pitchFamily="18" charset="0"/>
              <a:cs typeface="Times New Roman" pitchFamily="18" charset="0"/>
            </a:endParaRPr>
          </a:p>
          <a:p>
            <a:pPr marL="514350" indent="-514350" algn="just">
              <a:buFont typeface="+mj-lt"/>
              <a:buAutoNum type="arabicPeriod" startAt="5"/>
            </a:pPr>
            <a:r>
              <a:rPr lang="en-US" sz="2800" i="1" dirty="0" smtClean="0">
                <a:solidFill>
                  <a:srgbClr val="0000FF"/>
                </a:solidFill>
                <a:latin typeface="Constantia" pitchFamily="18" charset="0"/>
                <a:cs typeface="Times New Roman" pitchFamily="18" charset="0"/>
              </a:rPr>
              <a:t>Ineffective coping </a:t>
            </a:r>
            <a:r>
              <a:rPr lang="en-US" sz="2800" dirty="0" smtClean="0">
                <a:solidFill>
                  <a:srgbClr val="0000FF"/>
                </a:solidFill>
                <a:latin typeface="Constantia" pitchFamily="18" charset="0"/>
                <a:cs typeface="Times New Roman" pitchFamily="18" charset="0"/>
              </a:rPr>
              <a:t>related to personal vulnerability, impaired thought processes and inadequate support system as evidenced by denial, lack of insight and inability to meet basic needs.</a:t>
            </a:r>
            <a:endParaRPr lang="en-US" sz="2800"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pPr algn="just"/>
            <a:r>
              <a:rPr lang="en-US" sz="2800" dirty="0" smtClean="0">
                <a:solidFill>
                  <a:srgbClr val="FF0000"/>
                </a:solidFill>
                <a:latin typeface="Times New Roman" pitchFamily="18" charset="0"/>
                <a:cs typeface="Times New Roman" pitchFamily="18" charset="0"/>
              </a:rPr>
              <a:t>NURSING DIAGNOSES </a:t>
            </a:r>
            <a:r>
              <a:rPr lang="en-US" sz="2800" dirty="0" smtClean="0">
                <a:solidFill>
                  <a:srgbClr val="FF0000"/>
                </a:solidFill>
                <a:latin typeface="Times New Roman" pitchFamily="18" charset="0"/>
                <a:cs typeface="Times New Roman" pitchFamily="18" charset="0"/>
                <a:sym typeface="Wingdings" pitchFamily="2" charset="2"/>
              </a:rPr>
              <a:t>  SCHIZOPHRENIA Cont’d</a:t>
            </a:r>
            <a:endParaRPr lang="en-US" sz="2800" dirty="0"/>
          </a:p>
        </p:txBody>
      </p:sp>
      <p:sp>
        <p:nvSpPr>
          <p:cNvPr id="3" name="Content Placeholder 2"/>
          <p:cNvSpPr>
            <a:spLocks noGrp="1"/>
          </p:cNvSpPr>
          <p:nvPr>
            <p:ph idx="1"/>
          </p:nvPr>
        </p:nvSpPr>
        <p:spPr>
          <a:xfrm>
            <a:off x="0" y="914400"/>
            <a:ext cx="9144000" cy="5943600"/>
          </a:xfrm>
        </p:spPr>
        <p:txBody>
          <a:bodyPr>
            <a:normAutofit/>
          </a:bodyPr>
          <a:lstStyle/>
          <a:p>
            <a:pPr marL="514350" indent="-514350" algn="just">
              <a:buFont typeface="+mj-lt"/>
              <a:buAutoNum type="arabicPeriod" startAt="8"/>
            </a:pPr>
            <a:r>
              <a:rPr lang="en-US" sz="2800" i="1" dirty="0" smtClean="0">
                <a:solidFill>
                  <a:srgbClr val="0000FF"/>
                </a:solidFill>
                <a:latin typeface="Constantia" pitchFamily="18" charset="0"/>
              </a:rPr>
              <a:t>Self care deficit</a:t>
            </a:r>
            <a:r>
              <a:rPr lang="en-US" sz="2800" dirty="0" smtClean="0">
                <a:solidFill>
                  <a:srgbClr val="0000FF"/>
                </a:solidFill>
                <a:latin typeface="Constantia" pitchFamily="18" charset="0"/>
              </a:rPr>
              <a:t> related to impaired cognition, regression, withdrawal into self and perceptual impairment as evidenced by anhedonia, poor feeding, poor grooming and deficits in personal hygiene.</a:t>
            </a:r>
            <a:endParaRPr lang="en-US" sz="2800" dirty="0" smtClean="0">
              <a:solidFill>
                <a:srgbClr val="0000FF"/>
              </a:solidFill>
              <a:latin typeface="Constantia" pitchFamily="18" charset="0"/>
              <a:cs typeface="Times New Roman" pitchFamily="18" charset="0"/>
            </a:endParaRPr>
          </a:p>
          <a:p>
            <a:pPr marL="514350" indent="-514350" algn="just">
              <a:buFont typeface="+mj-lt"/>
              <a:buAutoNum type="arabicPeriod" startAt="8"/>
            </a:pPr>
            <a:endParaRPr lang="en-US" sz="2800" dirty="0" smtClean="0">
              <a:solidFill>
                <a:srgbClr val="0000FF"/>
              </a:solidFill>
              <a:latin typeface="Constantia" pitchFamily="18" charset="0"/>
              <a:cs typeface="Times New Roman" pitchFamily="18" charset="0"/>
            </a:endParaRPr>
          </a:p>
          <a:p>
            <a:pPr marL="514350" indent="-514350" algn="just">
              <a:buFont typeface="+mj-lt"/>
              <a:buAutoNum type="arabicPeriod" startAt="8"/>
            </a:pPr>
            <a:r>
              <a:rPr lang="en-US" sz="2800" i="1" dirty="0" smtClean="0">
                <a:solidFill>
                  <a:srgbClr val="0000FF"/>
                </a:solidFill>
                <a:latin typeface="Constantia" pitchFamily="18" charset="0"/>
                <a:cs typeface="Times New Roman" pitchFamily="18" charset="0"/>
              </a:rPr>
              <a:t>Disabled family coping</a:t>
            </a:r>
            <a:r>
              <a:rPr lang="en-US" sz="2800" dirty="0" smtClean="0">
                <a:solidFill>
                  <a:srgbClr val="0000FF"/>
                </a:solidFill>
                <a:latin typeface="Constantia" pitchFamily="18" charset="0"/>
                <a:cs typeface="Times New Roman" pitchFamily="18" charset="0"/>
              </a:rPr>
              <a:t> related to unacceptable change of client conduct/behaviour, evidenced by neglect of care for the client in regard to basic needs or illness treatment, extreme denial or prolonged over-concern regarding client’s illness.</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noAutofit/>
          </a:bodyPr>
          <a:lstStyle/>
          <a:p>
            <a:pPr algn="just"/>
            <a:r>
              <a:rPr lang="en-US" sz="2800" dirty="0" smtClean="0">
                <a:solidFill>
                  <a:srgbClr val="FF0000"/>
                </a:solidFill>
                <a:latin typeface="Times New Roman" pitchFamily="18" charset="0"/>
                <a:cs typeface="Times New Roman" pitchFamily="18" charset="0"/>
              </a:rPr>
              <a:t>NURSING DIAGNOSES </a:t>
            </a:r>
            <a:r>
              <a:rPr lang="en-US" sz="2800" dirty="0" smtClean="0">
                <a:solidFill>
                  <a:srgbClr val="FF0000"/>
                </a:solidFill>
                <a:latin typeface="Times New Roman" pitchFamily="18" charset="0"/>
                <a:cs typeface="Times New Roman" pitchFamily="18" charset="0"/>
                <a:sym typeface="Wingdings" pitchFamily="2" charset="2"/>
              </a:rPr>
              <a:t>  SCHIZOPHRENIA Cont’d</a:t>
            </a:r>
            <a:endParaRPr lang="en-US" sz="2800" b="1" i="1" dirty="0"/>
          </a:p>
        </p:txBody>
      </p:sp>
      <p:sp>
        <p:nvSpPr>
          <p:cNvPr id="3" name="Content Placeholder 2"/>
          <p:cNvSpPr>
            <a:spLocks noGrp="1"/>
          </p:cNvSpPr>
          <p:nvPr>
            <p:ph idx="1"/>
          </p:nvPr>
        </p:nvSpPr>
        <p:spPr>
          <a:xfrm>
            <a:off x="0" y="685800"/>
            <a:ext cx="9144000" cy="6172200"/>
          </a:xfrm>
        </p:spPr>
        <p:txBody>
          <a:bodyPr>
            <a:normAutofit fontScale="92500" lnSpcReduction="20000"/>
          </a:bodyPr>
          <a:lstStyle/>
          <a:p>
            <a:pPr marL="514350" indent="-514350" algn="just">
              <a:buFont typeface="+mj-lt"/>
              <a:buAutoNum type="arabicPeriod" startAt="10"/>
            </a:pPr>
            <a:r>
              <a:rPr lang="en-US" i="1" dirty="0" smtClean="0">
                <a:solidFill>
                  <a:srgbClr val="0000FF"/>
                </a:solidFill>
                <a:latin typeface="Constantia" pitchFamily="18" charset="0"/>
                <a:cs typeface="Times New Roman" pitchFamily="18" charset="0"/>
              </a:rPr>
              <a:t>Risk of impaired motor coordination (ataxia)</a:t>
            </a:r>
            <a:r>
              <a:rPr lang="en-US" dirty="0" smtClean="0">
                <a:solidFill>
                  <a:srgbClr val="0000FF"/>
                </a:solidFill>
                <a:latin typeface="Constantia" pitchFamily="18" charset="0"/>
                <a:cs typeface="Times New Roman" pitchFamily="18" charset="0"/>
              </a:rPr>
              <a:t>, visual impairment, GI upset, cardiac dysrhythmias, SJS, hepatitis and even aplastic anemia related to antipsychotic adverse effects evidenced by drug prescription and administration.</a:t>
            </a:r>
          </a:p>
          <a:p>
            <a:pPr marL="514350" indent="-514350" algn="just">
              <a:buFont typeface="+mj-lt"/>
              <a:buAutoNum type="arabicPeriod" startAt="10"/>
            </a:pPr>
            <a:endParaRPr lang="en-US" dirty="0" smtClean="0">
              <a:solidFill>
                <a:srgbClr val="0000FF"/>
              </a:solidFill>
              <a:latin typeface="Constantia" pitchFamily="18" charset="0"/>
              <a:cs typeface="Times New Roman" pitchFamily="18" charset="0"/>
            </a:endParaRPr>
          </a:p>
          <a:p>
            <a:pPr marL="514350" indent="-514350" algn="just">
              <a:buFont typeface="+mj-lt"/>
              <a:buAutoNum type="arabicPeriod" startAt="10"/>
            </a:pPr>
            <a:r>
              <a:rPr lang="en-US" i="1" dirty="0" smtClean="0">
                <a:solidFill>
                  <a:srgbClr val="0000FF"/>
                </a:solidFill>
                <a:latin typeface="Constantia" pitchFamily="18" charset="0"/>
              </a:rPr>
              <a:t>Potential for violence/Risk of self harm</a:t>
            </a:r>
            <a:r>
              <a:rPr lang="en-US" i="1" dirty="0" smtClean="0">
                <a:solidFill>
                  <a:srgbClr val="0000FF"/>
                </a:solidFill>
                <a:latin typeface="Constantia" pitchFamily="18" charset="0"/>
                <a:cs typeface="Times New Roman" pitchFamily="18" charset="0"/>
              </a:rPr>
              <a:t> and harm to others </a:t>
            </a:r>
            <a:r>
              <a:rPr lang="en-US" dirty="0" smtClean="0">
                <a:solidFill>
                  <a:srgbClr val="0000FF"/>
                </a:solidFill>
                <a:latin typeface="Constantia" pitchFamily="18" charset="0"/>
                <a:cs typeface="Times New Roman" pitchFamily="18" charset="0"/>
              </a:rPr>
              <a:t>related to lack of trust, extreme suspiciousness, auditory and visual command hallucinations, illusions, panic anxiety, illusions and catatonic excitement, rage reactions, Evidenced by overt and aggressive acts, goal-directed destruction of objects in the environment, self-destructive behavior or active aggressive suicidal acts, pacing, tensed body posture and even threats (verbal and action).</a:t>
            </a:r>
            <a:endParaRPr lang="en-US" dirty="0" smtClean="0">
              <a:solidFill>
                <a:srgbClr val="0000FF"/>
              </a:solidFill>
              <a:latin typeface="Constantia" pitchFamily="18" charset="0"/>
            </a:endParaRPr>
          </a:p>
          <a:p>
            <a:pPr marL="514350" indent="-514350" algn="just">
              <a:buFont typeface="+mj-lt"/>
              <a:buAutoNum type="arabicPeriod" startAt="10"/>
            </a:pPr>
            <a:endParaRPr lang="en-US"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9144000" cy="762000"/>
          </a:xfrm>
        </p:spPr>
        <p:txBody>
          <a:bodyPr>
            <a:normAutofit/>
          </a:bodyPr>
          <a:lstStyle/>
          <a:p>
            <a:r>
              <a:rPr lang="en-US" dirty="0" smtClean="0">
                <a:solidFill>
                  <a:srgbClr val="0000FF"/>
                </a:solidFill>
                <a:latin typeface="Times New Roman" pitchFamily="18" charset="0"/>
                <a:cs typeface="Times New Roman" pitchFamily="18" charset="0"/>
              </a:rPr>
              <a:t>STUDENT DIRECTED LEARNING</a:t>
            </a:r>
            <a:endParaRPr lang="en-US"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991600" cy="5257800"/>
          </a:xfrm>
        </p:spPr>
        <p:txBody>
          <a:bodyPr>
            <a:normAutofit/>
          </a:bodyPr>
          <a:lstStyle/>
          <a:p>
            <a:pPr algn="just">
              <a:buNone/>
            </a:pPr>
            <a:r>
              <a:rPr lang="en-US" sz="3600" i="1" dirty="0" smtClean="0">
                <a:solidFill>
                  <a:srgbClr val="00B050"/>
                </a:solidFill>
                <a:latin typeface="Constantia" pitchFamily="18" charset="0"/>
                <a:cs typeface="Times New Roman" pitchFamily="18" charset="0"/>
              </a:rPr>
              <a:t>   </a:t>
            </a:r>
          </a:p>
          <a:p>
            <a:pPr algn="just">
              <a:buNone/>
            </a:pPr>
            <a:r>
              <a:rPr lang="en-US" sz="3600" i="1" dirty="0" smtClean="0">
                <a:solidFill>
                  <a:srgbClr val="00B050"/>
                </a:solidFill>
                <a:latin typeface="Constantia" pitchFamily="18" charset="0"/>
                <a:cs typeface="Times New Roman" pitchFamily="18" charset="0"/>
              </a:rPr>
              <a:t>	Formulate possible nursing interventions for the above nursing diagnoses indicating clear scientific rationale for each intervention.</a:t>
            </a:r>
            <a:endParaRPr lang="en-US" sz="3600" i="1" dirty="0">
              <a:solidFill>
                <a:srgbClr val="00B050"/>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b="1" dirty="0" smtClean="0">
                <a:solidFill>
                  <a:srgbClr val="0000FF"/>
                </a:solidFill>
                <a:latin typeface="Constantia" pitchFamily="18" charset="0"/>
              </a:rPr>
              <a:t>SUMMARY OF SCHIZOPHRENIA</a:t>
            </a:r>
            <a:endParaRPr lang="en-US"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endParaRPr lang="en-US" sz="5400" dirty="0" smtClean="0">
              <a:solidFill>
                <a:srgbClr val="0000FF"/>
              </a:solidFill>
              <a:latin typeface="Constantia" pitchFamily="18" charset="0"/>
            </a:endParaRPr>
          </a:p>
          <a:p>
            <a:pPr algn="ctr">
              <a:buNone/>
            </a:pPr>
            <a:r>
              <a:rPr lang="en-US" sz="5400" b="1" dirty="0" smtClean="0">
                <a:solidFill>
                  <a:srgbClr val="0000FF"/>
                </a:solidFill>
                <a:latin typeface="Constantia" pitchFamily="18" charset="0"/>
              </a:rPr>
              <a:t>INTRODUCTION</a:t>
            </a:r>
            <a:endParaRPr lang="en-US" sz="5400" b="1" dirty="0">
              <a:solidFill>
                <a:srgbClr val="0000FF"/>
              </a:solidFill>
              <a:latin typeface="Constantia" pitchFamily="18" charset="0"/>
            </a:endParaRPr>
          </a:p>
        </p:txBody>
      </p:sp>
    </p:spTree>
  </p:cSld>
  <p:clrMapOvr>
    <a:masterClrMapping/>
  </p:clrMapOvr>
  <p:transition>
    <p:dissolve/>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lgn="ctr">
              <a:buNone/>
            </a:pPr>
            <a:r>
              <a:rPr lang="en-US" sz="13800" dirty="0" smtClean="0">
                <a:solidFill>
                  <a:srgbClr val="0000FF"/>
                </a:solidFill>
                <a:latin typeface="Constantia" pitchFamily="18" charset="0"/>
              </a:rPr>
              <a:t>?</a:t>
            </a:r>
            <a:endParaRPr lang="en-US" sz="13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762000"/>
            <a:ext cx="9144000" cy="6096000"/>
          </a:xfrm>
        </p:spPr>
        <p:txBody>
          <a:bodyPr>
            <a:normAutofit/>
          </a:bodyPr>
          <a:lstStyle/>
          <a:p>
            <a:pPr algn="ctr">
              <a:buNone/>
            </a:pPr>
            <a:endParaRPr lang="en-US" sz="4400" b="1" dirty="0" smtClean="0">
              <a:solidFill>
                <a:srgbClr val="0000FF"/>
              </a:solidFill>
              <a:latin typeface="Constantia" pitchFamily="18" charset="0"/>
            </a:endParaRPr>
          </a:p>
          <a:p>
            <a:pPr algn="ctr">
              <a:buNone/>
            </a:pPr>
            <a:r>
              <a:rPr lang="en-US" sz="4400" b="1" dirty="0" smtClean="0">
                <a:solidFill>
                  <a:srgbClr val="0000FF"/>
                </a:solidFill>
                <a:latin typeface="Constantia" pitchFamily="18" charset="0"/>
              </a:rPr>
              <a:t>MOOD DISORDERS</a:t>
            </a:r>
            <a:endParaRPr lang="en-US" sz="4400"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15962"/>
          </a:xfrm>
        </p:spPr>
        <p:txBody>
          <a:bodyPr>
            <a:normAutofit/>
          </a:bodyPr>
          <a:lstStyle/>
          <a:p>
            <a:pPr algn="just"/>
            <a:r>
              <a:rPr lang="en-US" sz="3600" b="1" dirty="0" smtClean="0">
                <a:solidFill>
                  <a:srgbClr val="0000FF"/>
                </a:solidFill>
                <a:latin typeface="Constantia" pitchFamily="18" charset="0"/>
              </a:rPr>
              <a:t>MOOD DISORDERS</a:t>
            </a:r>
            <a:endParaRPr lang="en-US" sz="3600" dirty="0"/>
          </a:p>
        </p:txBody>
      </p:sp>
      <p:sp>
        <p:nvSpPr>
          <p:cNvPr id="3" name="Content Placeholder 2"/>
          <p:cNvSpPr>
            <a:spLocks noGrp="1"/>
          </p:cNvSpPr>
          <p:nvPr>
            <p:ph idx="1"/>
          </p:nvPr>
        </p:nvSpPr>
        <p:spPr>
          <a:xfrm>
            <a:off x="0" y="1219200"/>
            <a:ext cx="8915400" cy="5638800"/>
          </a:xfrm>
        </p:spPr>
        <p:txBody>
          <a:bodyPr/>
          <a:lstStyle/>
          <a:p>
            <a:pPr algn="just">
              <a:buNone/>
            </a:pPr>
            <a:r>
              <a:rPr lang="en-US" dirty="0" smtClean="0">
                <a:latin typeface="Constantia" pitchFamily="18" charset="0"/>
              </a:rPr>
              <a:t>	</a:t>
            </a:r>
            <a:r>
              <a:rPr lang="en-US" i="1" dirty="0" smtClean="0">
                <a:latin typeface="Constantia" pitchFamily="18" charset="0"/>
              </a:rPr>
              <a:t>Mood</a:t>
            </a:r>
            <a:r>
              <a:rPr lang="en-US" dirty="0" smtClean="0">
                <a:latin typeface="Constantia" pitchFamily="18" charset="0"/>
              </a:rPr>
              <a:t> refers to the pervasive and sustained feeling tone that is experienced internally and that, in the extreme, can markedly influence virtually all aspects of a person's behavior and perception of the world.</a:t>
            </a:r>
          </a:p>
          <a:p>
            <a:pPr algn="just">
              <a:buNone/>
            </a:pPr>
            <a:endParaRPr lang="en-US" dirty="0" smtClean="0">
              <a:latin typeface="Constantia" pitchFamily="18" charset="0"/>
            </a:endParaRPr>
          </a:p>
          <a:p>
            <a:pPr algn="just">
              <a:buNone/>
            </a:pPr>
            <a:r>
              <a:rPr lang="en-US" dirty="0" smtClean="0">
                <a:latin typeface="Constantia" pitchFamily="18" charset="0"/>
              </a:rPr>
              <a:t>	It should be distinguished from </a:t>
            </a:r>
            <a:r>
              <a:rPr lang="en-US" i="1" dirty="0" smtClean="0">
                <a:latin typeface="Constantia" pitchFamily="18" charset="0"/>
              </a:rPr>
              <a:t>affect</a:t>
            </a:r>
            <a:r>
              <a:rPr lang="en-US" dirty="0" smtClean="0">
                <a:latin typeface="Constantia" pitchFamily="18" charset="0"/>
              </a:rPr>
              <a:t>, which is the external expression of the internal feeling tone.</a:t>
            </a:r>
            <a:endParaRPr lang="en-US" dirty="0">
              <a:latin typeface="Constantia" pitchFamily="18"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792162"/>
          </a:xfrm>
        </p:spPr>
        <p:txBody>
          <a:bodyPr>
            <a:normAutofit/>
          </a:bodyPr>
          <a:lstStyle/>
          <a:p>
            <a:pPr algn="just"/>
            <a:r>
              <a:rPr lang="en-US" sz="3600" dirty="0" smtClean="0">
                <a:solidFill>
                  <a:srgbClr val="0000FF"/>
                </a:solidFill>
                <a:latin typeface="Constantia" pitchFamily="18" charset="0"/>
              </a:rPr>
              <a:t>MOOD DISORDERS</a:t>
            </a:r>
            <a:endParaRPr lang="en-US" sz="3600" dirty="0"/>
          </a:p>
        </p:txBody>
      </p:sp>
      <p:sp>
        <p:nvSpPr>
          <p:cNvPr id="3" name="Content Placeholder 2"/>
          <p:cNvSpPr>
            <a:spLocks noGrp="1"/>
          </p:cNvSpPr>
          <p:nvPr>
            <p:ph idx="1"/>
          </p:nvPr>
        </p:nvSpPr>
        <p:spPr>
          <a:xfrm>
            <a:off x="0" y="1066800"/>
            <a:ext cx="8991600" cy="5791200"/>
          </a:xfrm>
        </p:spPr>
        <p:txBody>
          <a:bodyPr>
            <a:noAutofit/>
          </a:bodyPr>
          <a:lstStyle/>
          <a:p>
            <a:pPr algn="just">
              <a:buNone/>
            </a:pPr>
            <a:r>
              <a:rPr lang="en-US" sz="2800" dirty="0" smtClean="0">
                <a:latin typeface="Constantia" pitchFamily="18" charset="0"/>
              </a:rPr>
              <a:t>	Mood disorders are a group of clinical conditions characterized by a loss of that sense of control and a subjective experience of great distress.</a:t>
            </a:r>
          </a:p>
          <a:p>
            <a:pPr algn="just">
              <a:buNone/>
            </a:pPr>
            <a:r>
              <a:rPr lang="en-US" sz="2800" dirty="0" smtClean="0">
                <a:latin typeface="Constantia" pitchFamily="18" charset="0"/>
              </a:rPr>
              <a:t>	</a:t>
            </a:r>
          </a:p>
          <a:p>
            <a:pPr algn="just">
              <a:buNone/>
            </a:pPr>
            <a:r>
              <a:rPr lang="en-US" sz="2800" dirty="0" smtClean="0">
                <a:latin typeface="Constantia" pitchFamily="18" charset="0"/>
              </a:rPr>
              <a:t>	Patients with elevated mood demonstrate expansiveness, flight of ideas, decreased sleep, and grandiose ideas.</a:t>
            </a:r>
          </a:p>
          <a:p>
            <a:pPr algn="just">
              <a:buNone/>
            </a:pPr>
            <a:endParaRPr lang="en-US" sz="2800" dirty="0" smtClean="0">
              <a:latin typeface="Constantia" pitchFamily="18" charset="0"/>
            </a:endParaRPr>
          </a:p>
          <a:p>
            <a:pPr algn="just">
              <a:buNone/>
            </a:pPr>
            <a:r>
              <a:rPr lang="en-US" sz="2800" dirty="0" smtClean="0">
                <a:latin typeface="Constantia" pitchFamily="18" charset="0"/>
              </a:rPr>
              <a:t>	Patients with depressed mood experience a loss of energy and interest, feelings of guilt, difficulty in concentrating, loss of appetite, and thoughts of death or suicide. </a:t>
            </a:r>
            <a:endParaRPr lang="en-US" sz="2800" dirty="0">
              <a:latin typeface="Constantia" pitchFamily="18"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15962"/>
          </a:xfrm>
        </p:spPr>
        <p:txBody>
          <a:bodyPr>
            <a:normAutofit/>
          </a:bodyPr>
          <a:lstStyle/>
          <a:p>
            <a:pPr algn="just"/>
            <a:r>
              <a:rPr lang="en-US" sz="3600" dirty="0" smtClean="0">
                <a:solidFill>
                  <a:srgbClr val="0000FF"/>
                </a:solidFill>
                <a:latin typeface="Constantia" pitchFamily="18" charset="0"/>
              </a:rPr>
              <a:t>MOOD DISORDERS</a:t>
            </a:r>
            <a:endParaRPr lang="en-US" sz="3600" dirty="0"/>
          </a:p>
        </p:txBody>
      </p:sp>
      <p:sp>
        <p:nvSpPr>
          <p:cNvPr id="3" name="Content Placeholder 2"/>
          <p:cNvSpPr>
            <a:spLocks noGrp="1"/>
          </p:cNvSpPr>
          <p:nvPr>
            <p:ph idx="1"/>
          </p:nvPr>
        </p:nvSpPr>
        <p:spPr>
          <a:xfrm>
            <a:off x="0" y="1219200"/>
            <a:ext cx="9144000" cy="5638800"/>
          </a:xfrm>
        </p:spPr>
        <p:txBody>
          <a:bodyPr>
            <a:normAutofit/>
          </a:bodyPr>
          <a:lstStyle/>
          <a:p>
            <a:pPr algn="just">
              <a:buNone/>
            </a:pPr>
            <a:r>
              <a:rPr lang="en-US" sz="3000" dirty="0" smtClean="0">
                <a:latin typeface="Constantia" pitchFamily="18" charset="0"/>
              </a:rPr>
              <a:t>	Other signs and symptoms of mood disorders include change in activity level, cognitive abilities, speech, and vegetative functions (e.g., sleep, appetite, sexual activity, and other biological rhythms). </a:t>
            </a:r>
          </a:p>
          <a:p>
            <a:pPr algn="just">
              <a:buNone/>
            </a:pPr>
            <a:endParaRPr lang="en-US" sz="3000" dirty="0" smtClean="0">
              <a:latin typeface="Constantia" pitchFamily="18" charset="0"/>
            </a:endParaRPr>
          </a:p>
          <a:p>
            <a:pPr algn="just">
              <a:buNone/>
            </a:pPr>
            <a:r>
              <a:rPr lang="en-US" sz="3000" dirty="0" smtClean="0">
                <a:latin typeface="Constantia" pitchFamily="18" charset="0"/>
              </a:rPr>
              <a:t>	These disorders virtually always result in impaired interpersonal, social, and occupational functioning.</a:t>
            </a:r>
          </a:p>
          <a:p>
            <a:pPr algn="just">
              <a:buNone/>
            </a:pPr>
            <a:endParaRPr lang="en-US" sz="3000" dirty="0" smtClean="0">
              <a:latin typeface="Constantia" pitchFamily="18"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563562"/>
          </a:xfrm>
        </p:spPr>
        <p:txBody>
          <a:bodyPr>
            <a:normAutofit fontScale="90000"/>
          </a:bodyPr>
          <a:lstStyle/>
          <a:p>
            <a:pPr algn="just"/>
            <a:r>
              <a:rPr lang="en-US" sz="3600" b="1" dirty="0" smtClean="0">
                <a:solidFill>
                  <a:srgbClr val="0000FF"/>
                </a:solidFill>
                <a:latin typeface="Constantia" pitchFamily="18" charset="0"/>
              </a:rPr>
              <a:t>MOOD DISORDERS</a:t>
            </a:r>
            <a:endParaRPr lang="en-US" sz="3600" dirty="0"/>
          </a:p>
        </p:txBody>
      </p:sp>
      <p:sp>
        <p:nvSpPr>
          <p:cNvPr id="3" name="Content Placeholder 2"/>
          <p:cNvSpPr>
            <a:spLocks noGrp="1"/>
          </p:cNvSpPr>
          <p:nvPr>
            <p:ph idx="1"/>
          </p:nvPr>
        </p:nvSpPr>
        <p:spPr>
          <a:xfrm>
            <a:off x="0" y="838200"/>
            <a:ext cx="9144000" cy="6019800"/>
          </a:xfrm>
        </p:spPr>
        <p:txBody>
          <a:bodyPr>
            <a:noAutofit/>
          </a:bodyPr>
          <a:lstStyle/>
          <a:p>
            <a:pPr>
              <a:buNone/>
            </a:pPr>
            <a:r>
              <a:rPr lang="en-US" sz="2600" dirty="0" smtClean="0">
                <a:latin typeface="Constantia" pitchFamily="18" charset="0"/>
              </a:rPr>
              <a:t>	Disorders classified as </a:t>
            </a:r>
            <a:r>
              <a:rPr lang="en-US" sz="2600" i="1" dirty="0" smtClean="0">
                <a:latin typeface="Constantia" pitchFamily="18" charset="0"/>
              </a:rPr>
              <a:t>Mood Disorders in the DSM IV-TR include:</a:t>
            </a:r>
          </a:p>
          <a:p>
            <a:pPr marL="971550" lvl="1" indent="-571500">
              <a:buAutoNum type="romanLcParenBoth"/>
            </a:pPr>
            <a:r>
              <a:rPr lang="en-US" sz="2600" dirty="0" smtClean="0">
                <a:latin typeface="Constantia" pitchFamily="18" charset="0"/>
              </a:rPr>
              <a:t>Major depressive disorder</a:t>
            </a:r>
          </a:p>
          <a:p>
            <a:pPr marL="971550" lvl="1" indent="-571500">
              <a:buAutoNum type="romanLcParenBoth"/>
            </a:pPr>
            <a:r>
              <a:rPr lang="en-US" sz="2600" dirty="0" smtClean="0">
                <a:latin typeface="Constantia" pitchFamily="18" charset="0"/>
              </a:rPr>
              <a:t>Bipolar disorders (Mania and Hypomania)</a:t>
            </a:r>
          </a:p>
          <a:p>
            <a:pPr marL="971550" lvl="1" indent="-571500">
              <a:buAutoNum type="romanLcParenBoth"/>
            </a:pPr>
            <a:r>
              <a:rPr lang="en-US" sz="2600" dirty="0" smtClean="0">
                <a:latin typeface="Constantia" pitchFamily="18" charset="0"/>
              </a:rPr>
              <a:t>Dysthymia and Cyclothymia</a:t>
            </a:r>
          </a:p>
          <a:p>
            <a:pPr marL="971550" lvl="1" indent="-571500">
              <a:buFont typeface="Arial" pitchFamily="34" charset="0"/>
              <a:buAutoNum type="romanLcParenBoth"/>
            </a:pPr>
            <a:r>
              <a:rPr lang="en-US" sz="2600" dirty="0" smtClean="0">
                <a:latin typeface="Constantia" pitchFamily="18" charset="0"/>
              </a:rPr>
              <a:t>Minor depressive disorder</a:t>
            </a:r>
          </a:p>
          <a:p>
            <a:pPr marL="971550" lvl="1" indent="-571500">
              <a:buFont typeface="Arial" pitchFamily="34" charset="0"/>
              <a:buAutoNum type="romanLcParenBoth"/>
            </a:pPr>
            <a:r>
              <a:rPr lang="en-US" sz="2600" dirty="0" smtClean="0">
                <a:latin typeface="Constantia" pitchFamily="18" charset="0"/>
              </a:rPr>
              <a:t>Recurrent brief depressive disorder,</a:t>
            </a:r>
          </a:p>
          <a:p>
            <a:pPr marL="971550" lvl="1" indent="-571500">
              <a:buFont typeface="Arial" pitchFamily="34" charset="0"/>
              <a:buAutoNum type="romanLcParenBoth"/>
            </a:pPr>
            <a:r>
              <a:rPr lang="en-US" sz="2600" dirty="0" smtClean="0">
                <a:latin typeface="Constantia" pitchFamily="18" charset="0"/>
              </a:rPr>
              <a:t>Premenstrual dysphoric disorder</a:t>
            </a:r>
          </a:p>
          <a:p>
            <a:pPr marL="971550" lvl="1" indent="-571500">
              <a:buFont typeface="Arial" pitchFamily="34" charset="0"/>
              <a:buAutoNum type="romanLcParenBoth"/>
            </a:pPr>
            <a:r>
              <a:rPr lang="en-US" sz="2600" dirty="0" smtClean="0">
                <a:latin typeface="Constantia" pitchFamily="18" charset="0"/>
              </a:rPr>
              <a:t>Mood disorder due to a general medical condition </a:t>
            </a:r>
          </a:p>
          <a:p>
            <a:pPr marL="971550" lvl="1" indent="-571500">
              <a:buFont typeface="Arial" pitchFamily="34" charset="0"/>
              <a:buAutoNum type="romanLcParenBoth"/>
            </a:pPr>
            <a:r>
              <a:rPr lang="en-US" sz="2600" dirty="0" smtClean="0">
                <a:latin typeface="Constantia" pitchFamily="18" charset="0"/>
              </a:rPr>
              <a:t>Substance-induced mood disorder.</a:t>
            </a:r>
          </a:p>
          <a:p>
            <a:pPr marL="971550" lvl="1" indent="-571500">
              <a:buFont typeface="Arial" pitchFamily="34" charset="0"/>
              <a:buAutoNum type="romanLcParenBoth"/>
            </a:pPr>
            <a:r>
              <a:rPr lang="en-US" sz="2600" dirty="0" smtClean="0">
                <a:latin typeface="Constantia" pitchFamily="18" charset="0"/>
              </a:rPr>
              <a:t>Bipolar disorder not otherwise specified</a:t>
            </a:r>
          </a:p>
          <a:p>
            <a:pPr marL="971550" lvl="1" indent="-571500">
              <a:buFont typeface="Arial" pitchFamily="34" charset="0"/>
              <a:buAutoNum type="romanLcParenBoth"/>
            </a:pPr>
            <a:r>
              <a:rPr lang="en-US" sz="2600" dirty="0" smtClean="0">
                <a:latin typeface="Constantia" pitchFamily="18" charset="0"/>
              </a:rPr>
              <a:t>Depressive disorder not otherwise specified</a:t>
            </a:r>
          </a:p>
          <a:p>
            <a:pPr marL="971550" lvl="1" indent="-571500">
              <a:buFont typeface="Arial" pitchFamily="34" charset="0"/>
              <a:buAutoNum type="romanLcParenBoth"/>
            </a:pPr>
            <a:r>
              <a:rPr lang="en-US" sz="2600" dirty="0" smtClean="0">
                <a:latin typeface="Constantia" pitchFamily="18" charset="0"/>
              </a:rPr>
              <a:t>Mood disorder not otherwise specified.</a:t>
            </a:r>
          </a:p>
          <a:p>
            <a:pPr>
              <a:buNone/>
            </a:pPr>
            <a:endParaRPr lang="en-US" sz="2600" dirty="0">
              <a:latin typeface="Constantia" pitchFamily="18" charset="0"/>
            </a:endParaRP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lgn="ctr">
              <a:buNone/>
            </a:pPr>
            <a:r>
              <a:rPr lang="en-US" sz="4000" b="1" dirty="0" smtClean="0">
                <a:solidFill>
                  <a:srgbClr val="0000FF"/>
                </a:solidFill>
                <a:latin typeface="Constantia" pitchFamily="18" charset="0"/>
              </a:rPr>
              <a:t>MAJOR DEPRESSION</a:t>
            </a:r>
            <a:endParaRPr lang="en-US" sz="4000" b="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020762"/>
          </a:xfrm>
        </p:spPr>
        <p:txBody>
          <a:bodyPr>
            <a:normAutofit/>
          </a:bodyPr>
          <a:lstStyle/>
          <a:p>
            <a:pPr algn="just"/>
            <a:r>
              <a:rPr lang="en-US" sz="3600" dirty="0" smtClean="0">
                <a:solidFill>
                  <a:srgbClr val="0000FF"/>
                </a:solidFill>
                <a:latin typeface="Constantia" pitchFamily="18" charset="0"/>
              </a:rPr>
              <a:t>MAJOR DEPRESSION</a:t>
            </a:r>
            <a:endParaRPr lang="en-US" sz="3600" dirty="0"/>
          </a:p>
        </p:txBody>
      </p:sp>
      <p:sp>
        <p:nvSpPr>
          <p:cNvPr id="3" name="Content Placeholder 2"/>
          <p:cNvSpPr>
            <a:spLocks noGrp="1"/>
          </p:cNvSpPr>
          <p:nvPr>
            <p:ph idx="1"/>
          </p:nvPr>
        </p:nvSpPr>
        <p:spPr>
          <a:xfrm>
            <a:off x="0" y="1371600"/>
            <a:ext cx="8915400" cy="5486400"/>
          </a:xfrm>
        </p:spPr>
        <p:txBody>
          <a:bodyPr/>
          <a:lstStyle/>
          <a:p>
            <a:pPr algn="just">
              <a:buNone/>
            </a:pPr>
            <a:r>
              <a:rPr lang="en-US" dirty="0" smtClean="0">
                <a:latin typeface="Constantia" pitchFamily="18" charset="0"/>
              </a:rPr>
              <a:t> 	A major depressive disorder occurs without a history of a manic, mixed, or hypomanic episode. </a:t>
            </a:r>
          </a:p>
          <a:p>
            <a:pPr algn="just">
              <a:buNone/>
            </a:pPr>
            <a:endParaRPr lang="en-US" dirty="0" smtClean="0">
              <a:latin typeface="Constantia" pitchFamily="18" charset="0"/>
            </a:endParaRPr>
          </a:p>
          <a:p>
            <a:pPr algn="just">
              <a:buNone/>
            </a:pPr>
            <a:r>
              <a:rPr lang="en-US" dirty="0" smtClean="0">
                <a:latin typeface="Constantia" pitchFamily="18" charset="0"/>
              </a:rPr>
              <a:t>	The episode must last for at least </a:t>
            </a:r>
            <a:r>
              <a:rPr lang="en-US" i="1" dirty="0" smtClean="0">
                <a:latin typeface="Constantia" pitchFamily="18" charset="0"/>
              </a:rPr>
              <a:t>two weeks</a:t>
            </a:r>
            <a:r>
              <a:rPr lang="en-US" dirty="0" smtClean="0">
                <a:latin typeface="Constantia" pitchFamily="18" charset="0"/>
              </a:rPr>
              <a:t>, and typically a person with a diagnosis of a major depressive episode also experiences at least four symptoms from a list that includes changes in appetite and weight, changes in sleep and activity.</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Autofit/>
          </a:bodyPr>
          <a:lstStyle/>
          <a:p>
            <a:r>
              <a:rPr lang="en-US" sz="3200" dirty="0" smtClean="0">
                <a:solidFill>
                  <a:srgbClr val="0000FF"/>
                </a:solidFill>
                <a:latin typeface="Constantia" pitchFamily="18" charset="0"/>
              </a:rPr>
              <a:t>CAUSES AND PREDISPOSITION TO MAJOR DEPRESSION</a:t>
            </a:r>
            <a:endParaRPr lang="en-US" sz="3200" dirty="0"/>
          </a:p>
        </p:txBody>
      </p:sp>
      <p:sp>
        <p:nvSpPr>
          <p:cNvPr id="3" name="Content Placeholder 2"/>
          <p:cNvSpPr>
            <a:spLocks noGrp="1"/>
          </p:cNvSpPr>
          <p:nvPr>
            <p:ph idx="1"/>
          </p:nvPr>
        </p:nvSpPr>
        <p:spPr>
          <a:xfrm>
            <a:off x="0" y="1143000"/>
            <a:ext cx="8991600" cy="5715000"/>
          </a:xfrm>
        </p:spPr>
        <p:txBody>
          <a:bodyPr>
            <a:normAutofit lnSpcReduction="10000"/>
          </a:bodyPr>
          <a:lstStyle/>
          <a:p>
            <a:pPr marL="571500" indent="-571500" algn="just">
              <a:buAutoNum type="romanLcParenBoth"/>
            </a:pPr>
            <a:r>
              <a:rPr lang="en-US" sz="2800" b="1" i="1" dirty="0" smtClean="0">
                <a:latin typeface="Constantia" pitchFamily="18" charset="0"/>
              </a:rPr>
              <a:t>Age</a:t>
            </a:r>
          </a:p>
          <a:p>
            <a:pPr marL="571500" indent="-571500" algn="just">
              <a:buNone/>
            </a:pPr>
            <a:r>
              <a:rPr lang="en-US" sz="2800" dirty="0" smtClean="0">
                <a:latin typeface="Constantia" pitchFamily="18" charset="0"/>
              </a:rPr>
              <a:t>	The mean age of onset for major depressive disorder is about 40 years, with 50 percent of all patients having an onset between the ages of 20 and 50.</a:t>
            </a:r>
          </a:p>
          <a:p>
            <a:pPr marL="571500" indent="-571500" algn="just">
              <a:buNone/>
            </a:pPr>
            <a:endParaRPr lang="en-US" sz="2800" dirty="0" smtClean="0">
              <a:latin typeface="Constantia" pitchFamily="18" charset="0"/>
            </a:endParaRPr>
          </a:p>
          <a:p>
            <a:pPr marL="571500" indent="-571500" algn="just">
              <a:buNone/>
            </a:pPr>
            <a:r>
              <a:rPr lang="en-US" sz="2800" dirty="0" smtClean="0">
                <a:latin typeface="Constantia" pitchFamily="18" charset="0"/>
              </a:rPr>
              <a:t>	Major depression can also begin in childhood or in old age.</a:t>
            </a:r>
          </a:p>
          <a:p>
            <a:pPr marL="571500" indent="-571500" algn="just">
              <a:buNone/>
            </a:pPr>
            <a:endParaRPr lang="en-US" sz="2800" dirty="0" smtClean="0">
              <a:latin typeface="Constantia" pitchFamily="18" charset="0"/>
            </a:endParaRPr>
          </a:p>
          <a:p>
            <a:pPr marL="571500" indent="-571500" algn="just">
              <a:buNone/>
            </a:pPr>
            <a:r>
              <a:rPr lang="en-US" sz="2800" dirty="0" smtClean="0">
                <a:latin typeface="Constantia" pitchFamily="18" charset="0"/>
              </a:rPr>
              <a:t>	Recent epidemiological data suggest that the incidence of major depressive disorder may be increasing among people younger than 20 years of age. This may be related to the increased use of alcohol and drugs of abuse in this age group.</a:t>
            </a:r>
          </a:p>
          <a:p>
            <a:pPr algn="just">
              <a:buNone/>
            </a:pPr>
            <a:endParaRPr lang="en-US" sz="2800" dirty="0" smtClean="0">
              <a:latin typeface="Constantia" pitchFamily="18" charset="0"/>
            </a:endParaRP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pPr algn="just"/>
            <a:r>
              <a:rPr lang="en-US" sz="3200" dirty="0" smtClean="0">
                <a:solidFill>
                  <a:srgbClr val="0000FF"/>
                </a:solidFill>
                <a:latin typeface="Constantia" pitchFamily="18" charset="0"/>
              </a:rPr>
              <a:t>Causes and predisposition to Major Depression</a:t>
            </a:r>
            <a:endParaRPr lang="en-US" sz="3200" dirty="0"/>
          </a:p>
        </p:txBody>
      </p:sp>
      <p:sp>
        <p:nvSpPr>
          <p:cNvPr id="3" name="Content Placeholder 2"/>
          <p:cNvSpPr>
            <a:spLocks noGrp="1"/>
          </p:cNvSpPr>
          <p:nvPr>
            <p:ph idx="1"/>
          </p:nvPr>
        </p:nvSpPr>
        <p:spPr>
          <a:xfrm>
            <a:off x="0" y="1219200"/>
            <a:ext cx="9144000" cy="5638800"/>
          </a:xfrm>
        </p:spPr>
        <p:txBody>
          <a:bodyPr>
            <a:normAutofit lnSpcReduction="10000"/>
          </a:bodyPr>
          <a:lstStyle/>
          <a:p>
            <a:pPr algn="just">
              <a:buNone/>
            </a:pPr>
            <a:r>
              <a:rPr lang="en-US" b="1" i="1" dirty="0" smtClean="0">
                <a:latin typeface="Constantia" pitchFamily="18" charset="0"/>
              </a:rPr>
              <a:t>(ii) Sex</a:t>
            </a:r>
          </a:p>
          <a:p>
            <a:pPr algn="just">
              <a:buNone/>
            </a:pPr>
            <a:r>
              <a:rPr lang="en-US" dirty="0" smtClean="0">
                <a:latin typeface="Constantia" pitchFamily="18" charset="0"/>
              </a:rPr>
              <a:t>	An almost universal observation, independent of country or culture, is the </a:t>
            </a:r>
            <a:r>
              <a:rPr lang="en-US" i="1" dirty="0" smtClean="0">
                <a:latin typeface="Constantia" pitchFamily="18" charset="0"/>
              </a:rPr>
              <a:t>twofold </a:t>
            </a:r>
            <a:r>
              <a:rPr lang="en-US" dirty="0" smtClean="0">
                <a:latin typeface="Constantia" pitchFamily="18" charset="0"/>
              </a:rPr>
              <a:t>greater prevalence of major depressive disorder in females than in males.</a:t>
            </a:r>
          </a:p>
          <a:p>
            <a:pPr algn="just">
              <a:buNone/>
            </a:pPr>
            <a:endParaRPr lang="en-US" dirty="0" smtClean="0">
              <a:latin typeface="Constantia" pitchFamily="18" charset="0"/>
            </a:endParaRPr>
          </a:p>
          <a:p>
            <a:pPr algn="just">
              <a:buNone/>
            </a:pPr>
            <a:r>
              <a:rPr lang="en-US" dirty="0" smtClean="0">
                <a:latin typeface="Constantia" pitchFamily="18" charset="0"/>
              </a:rPr>
              <a:t>	The reasons for the difference are hypothesized to involve hormonal differences, the effects of childbirth, differing psychosocial stressors for women and for men, and behavioral models of learned helplessness.</a:t>
            </a:r>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Constantia" pitchFamily="18" charset="0"/>
              </a:rPr>
              <a:t>PRESENTED BY</a:t>
            </a:r>
            <a:endParaRPr lang="en-US" b="1" dirty="0">
              <a:latin typeface="Constantia" pitchFamily="18" charset="0"/>
            </a:endParaRPr>
          </a:p>
        </p:txBody>
      </p:sp>
      <p:sp>
        <p:nvSpPr>
          <p:cNvPr id="3" name="Content Placeholder 2"/>
          <p:cNvSpPr>
            <a:spLocks noGrp="1"/>
          </p:cNvSpPr>
          <p:nvPr>
            <p:ph idx="1"/>
          </p:nvPr>
        </p:nvSpPr>
        <p:spPr>
          <a:xfrm>
            <a:off x="457200" y="1600200"/>
            <a:ext cx="8229600" cy="5257800"/>
          </a:xfrm>
        </p:spPr>
        <p:txBody>
          <a:bodyPr>
            <a:noAutofit/>
          </a:bodyPr>
          <a:lstStyle/>
          <a:p>
            <a:pPr algn="ctr">
              <a:buNone/>
            </a:pPr>
            <a:r>
              <a:rPr lang="en-US" sz="5400" b="1" dirty="0" smtClean="0">
                <a:solidFill>
                  <a:srgbClr val="0000FF"/>
                </a:solidFill>
                <a:latin typeface="Monotype Corsiva" pitchFamily="66" charset="0"/>
              </a:rPr>
              <a:t>K’AJWANG’  S. AJWANG’</a:t>
            </a:r>
          </a:p>
          <a:p>
            <a:pPr algn="ctr">
              <a:buNone/>
            </a:pPr>
            <a:r>
              <a:rPr lang="en-US" sz="5400" b="1" dirty="0" smtClean="0">
                <a:solidFill>
                  <a:srgbClr val="0000FF"/>
                </a:solidFill>
                <a:latin typeface="Monotype Corsiva" pitchFamily="66" charset="0"/>
              </a:rPr>
              <a:t>(N.O; B.Sc.N)</a:t>
            </a:r>
            <a:endParaRPr lang="en-US" sz="5400" b="1" dirty="0" smtClean="0">
              <a:solidFill>
                <a:srgbClr val="FF0000"/>
              </a:solidFill>
              <a:latin typeface="Monotype Corsiva" pitchFamily="66" charset="0"/>
            </a:endParaRPr>
          </a:p>
          <a:p>
            <a:pPr algn="ctr">
              <a:buNone/>
            </a:pPr>
            <a:r>
              <a:rPr lang="en-US" sz="4000" b="1" dirty="0" smtClean="0">
                <a:solidFill>
                  <a:srgbClr val="FF0000"/>
                </a:solidFill>
                <a:latin typeface="Constantia" pitchFamily="18" charset="0"/>
              </a:rPr>
              <a:t>JANUARY/FEBRUARY , </a:t>
            </a:r>
            <a:r>
              <a:rPr lang="en-US" sz="4000" b="1" dirty="0" smtClean="0">
                <a:solidFill>
                  <a:srgbClr val="FF0000"/>
                </a:solidFill>
                <a:latin typeface="Times New Roman" pitchFamily="18" charset="0"/>
                <a:cs typeface="Times New Roman" pitchFamily="18" charset="0"/>
              </a:rPr>
              <a:t>2013</a:t>
            </a:r>
          </a:p>
          <a:p>
            <a:pPr algn="ctr">
              <a:buNone/>
            </a:pPr>
            <a:endParaRPr lang="en-US" sz="3600" b="1" dirty="0" smtClean="0">
              <a:solidFill>
                <a:srgbClr val="FF0000"/>
              </a:solidFill>
              <a:latin typeface="Times New Roman" pitchFamily="18" charset="0"/>
              <a:cs typeface="Times New Roman" pitchFamily="18" charset="0"/>
            </a:endParaRPr>
          </a:p>
          <a:p>
            <a:pPr algn="ctr">
              <a:buNone/>
            </a:pPr>
            <a:r>
              <a:rPr lang="en-US" sz="3600" b="1" dirty="0" smtClean="0">
                <a:solidFill>
                  <a:srgbClr val="FF0000"/>
                </a:solidFill>
                <a:latin typeface="Constantia" pitchFamily="18" charset="0"/>
              </a:rPr>
              <a:t>TIME/DURATION:    </a:t>
            </a:r>
            <a:r>
              <a:rPr lang="en-US" sz="3600" b="1" dirty="0">
                <a:solidFill>
                  <a:srgbClr val="FF0000"/>
                </a:solidFill>
                <a:latin typeface="Times New Roman" pitchFamily="18" charset="0"/>
                <a:cs typeface="Times New Roman" pitchFamily="18" charset="0"/>
              </a:rPr>
              <a:t>4</a:t>
            </a:r>
            <a:r>
              <a:rPr lang="en-US" sz="3600" b="1" dirty="0" smtClean="0">
                <a:solidFill>
                  <a:srgbClr val="FF0000"/>
                </a:solidFill>
                <a:latin typeface="Times New Roman" pitchFamily="18" charset="0"/>
                <a:cs typeface="Times New Roman" pitchFamily="18" charset="0"/>
              </a:rPr>
              <a:t>0</a:t>
            </a:r>
            <a:r>
              <a:rPr lang="en-US" sz="3600" b="1" dirty="0" smtClean="0">
                <a:solidFill>
                  <a:srgbClr val="FF0000"/>
                </a:solidFill>
                <a:latin typeface="Constantia" pitchFamily="18" charset="0"/>
              </a:rPr>
              <a:t> PERIODS</a:t>
            </a:r>
          </a:p>
          <a:p>
            <a:pPr algn="ctr">
              <a:buNone/>
            </a:pPr>
            <a:r>
              <a:rPr lang="en-US" sz="3600" b="1" dirty="0" smtClean="0">
                <a:solidFill>
                  <a:srgbClr val="FF0000"/>
                </a:solidFill>
                <a:latin typeface="Constantia" pitchFamily="18" charset="0"/>
              </a:rPr>
              <a:t>(</a:t>
            </a:r>
            <a:r>
              <a:rPr lang="en-US" sz="3600" b="1" dirty="0" smtClean="0">
                <a:solidFill>
                  <a:srgbClr val="FF0000"/>
                </a:solidFill>
                <a:latin typeface="Times New Roman" pitchFamily="18" charset="0"/>
                <a:cs typeface="Times New Roman" pitchFamily="18" charset="0"/>
              </a:rPr>
              <a:t>30</a:t>
            </a:r>
            <a:r>
              <a:rPr lang="en-US" sz="3600" b="1" dirty="0" smtClean="0">
                <a:solidFill>
                  <a:srgbClr val="FF0000"/>
                </a:solidFill>
                <a:latin typeface="Constantia" pitchFamily="18" charset="0"/>
              </a:rPr>
              <a:t> HOURS)</a:t>
            </a:r>
            <a:r>
              <a:rPr lang="en-US" sz="5400" dirty="0" smtClean="0"/>
              <a:t/>
            </a:r>
            <a:br>
              <a:rPr lang="en-US" sz="5400" dirty="0" smtClean="0"/>
            </a:br>
            <a:endParaRPr lang="en-US" sz="5400" dirty="0" smtClean="0"/>
          </a:p>
          <a:p>
            <a:pPr algn="ctr">
              <a:buNone/>
            </a:pPr>
            <a:endParaRPr lang="en-US" sz="5400" dirty="0"/>
          </a:p>
        </p:txBody>
      </p:sp>
    </p:spTree>
  </p:cSld>
  <p:clrMapOvr>
    <a:masterClrMapping/>
  </p:clrMapOvr>
  <p:transition>
    <p:wedg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610600" cy="1066800"/>
          </a:xfrm>
        </p:spPr>
        <p:txBody>
          <a:bodyPr>
            <a:normAutofit/>
          </a:bodyPr>
          <a:lstStyle/>
          <a:p>
            <a:pPr algn="just"/>
            <a:r>
              <a:rPr lang="en-US" dirty="0" smtClean="0">
                <a:solidFill>
                  <a:srgbClr val="FF0000"/>
                </a:solidFill>
                <a:latin typeface="Constantia" pitchFamily="18" charset="0"/>
              </a:rPr>
              <a:t>INTRODUCTION</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371600"/>
            <a:ext cx="8991600" cy="5486400"/>
          </a:xfrm>
        </p:spPr>
        <p:txBody>
          <a:bodyPr>
            <a:normAutofit fontScale="92500"/>
          </a:bodyPr>
          <a:lstStyle/>
          <a:p>
            <a:pPr marL="514350" indent="-514350" algn="just">
              <a:buNone/>
            </a:pPr>
            <a:r>
              <a:rPr lang="en-US" dirty="0" smtClean="0">
                <a:solidFill>
                  <a:srgbClr val="0000FF"/>
                </a:solidFill>
                <a:latin typeface="Constantia" pitchFamily="18" charset="0"/>
              </a:rPr>
              <a:t>	The WHO defines Mental health as </a:t>
            </a:r>
            <a:r>
              <a:rPr lang="en-US" i="1" dirty="0" smtClean="0">
                <a:solidFill>
                  <a:srgbClr val="0000FF"/>
                </a:solidFill>
                <a:latin typeface="Constantia" pitchFamily="18" charset="0"/>
              </a:rPr>
              <a:t>a state of well-being in which every individual realizes his or her own potential, can cope with the normal stresses of life, can work productively and fruitfully, and is able to make a contribution to his/her community.</a:t>
            </a:r>
          </a:p>
          <a:p>
            <a:pPr marL="514350" indent="-514350" algn="just">
              <a:buNone/>
            </a:pPr>
            <a:endParaRPr lang="en-US" i="1" dirty="0" smtClean="0">
              <a:solidFill>
                <a:srgbClr val="0000FF"/>
              </a:solidFill>
              <a:latin typeface="Constantia" pitchFamily="18" charset="0"/>
            </a:endParaRPr>
          </a:p>
          <a:p>
            <a:pPr marL="514350" indent="-514350" algn="just">
              <a:buNone/>
            </a:pPr>
            <a:r>
              <a:rPr lang="en-US" dirty="0" smtClean="0">
                <a:solidFill>
                  <a:srgbClr val="0000FF"/>
                </a:solidFill>
                <a:latin typeface="Constantia" pitchFamily="18" charset="0"/>
              </a:rPr>
              <a:t>	The positive dimension of mental health is stressed in WHO's definition of health as contained in its constitution: </a:t>
            </a:r>
            <a:r>
              <a:rPr lang="en-US" i="1" dirty="0" smtClean="0">
                <a:solidFill>
                  <a:srgbClr val="0000FF"/>
                </a:solidFill>
                <a:latin typeface="Constantia" pitchFamily="18" charset="0"/>
              </a:rPr>
              <a:t>"Health is a state of complete physical, mental and social well-being and not merely the absence of disease or infirmity."</a:t>
            </a:r>
          </a:p>
          <a:p>
            <a:pPr marL="514350" indent="-514350" algn="just">
              <a:buNone/>
            </a:pPr>
            <a:endParaRPr lang="en-US" i="1" dirty="0" smtClean="0">
              <a:solidFill>
                <a:srgbClr val="0000FF"/>
              </a:solidFill>
              <a:latin typeface="Constantia" pitchFamily="18" charset="0"/>
            </a:endParaRPr>
          </a:p>
          <a:p>
            <a:pPr marL="514350" indent="-514350" algn="just">
              <a:buNone/>
            </a:pPr>
            <a:endParaRPr lang="en-US"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Autofit/>
          </a:bodyPr>
          <a:lstStyle/>
          <a:p>
            <a:pPr algn="just"/>
            <a:r>
              <a:rPr lang="en-US" sz="3200" dirty="0" smtClean="0">
                <a:solidFill>
                  <a:srgbClr val="0000FF"/>
                </a:solidFill>
                <a:latin typeface="Constantia" pitchFamily="18" charset="0"/>
              </a:rPr>
              <a:t>Causes and predisposition to Major Depression</a:t>
            </a:r>
            <a:endParaRPr lang="en-US" sz="3200" dirty="0"/>
          </a:p>
        </p:txBody>
      </p:sp>
      <p:sp>
        <p:nvSpPr>
          <p:cNvPr id="3" name="Content Placeholder 2"/>
          <p:cNvSpPr>
            <a:spLocks noGrp="1"/>
          </p:cNvSpPr>
          <p:nvPr>
            <p:ph idx="1"/>
          </p:nvPr>
        </p:nvSpPr>
        <p:spPr>
          <a:xfrm>
            <a:off x="0" y="685800"/>
            <a:ext cx="9144000" cy="6172200"/>
          </a:xfrm>
        </p:spPr>
        <p:txBody>
          <a:bodyPr>
            <a:noAutofit/>
          </a:bodyPr>
          <a:lstStyle/>
          <a:p>
            <a:pPr algn="just">
              <a:buNone/>
            </a:pPr>
            <a:r>
              <a:rPr lang="en-US" sz="2600" b="1" i="1" dirty="0" smtClean="0">
                <a:latin typeface="Constantia" pitchFamily="18" charset="0"/>
              </a:rPr>
              <a:t>(iii) Marital Status</a:t>
            </a:r>
          </a:p>
          <a:p>
            <a:pPr algn="just">
              <a:buNone/>
            </a:pPr>
            <a:r>
              <a:rPr lang="en-US" sz="2600" dirty="0" smtClean="0">
                <a:latin typeface="Constantia" pitchFamily="18" charset="0"/>
              </a:rPr>
              <a:t>	Major depressive disorder occurs most often in persons without close interpersonal relationships or in those who are divorced or separated.</a:t>
            </a:r>
          </a:p>
          <a:p>
            <a:pPr algn="just">
              <a:buNone/>
            </a:pPr>
            <a:endParaRPr lang="en-US" sz="2600" dirty="0" smtClean="0">
              <a:latin typeface="Constantia" pitchFamily="18" charset="0"/>
            </a:endParaRPr>
          </a:p>
          <a:p>
            <a:pPr algn="just">
              <a:buNone/>
            </a:pPr>
            <a:r>
              <a:rPr lang="en-US" sz="2600" b="1" i="1" dirty="0" smtClean="0">
                <a:latin typeface="Constantia" pitchFamily="18" charset="0"/>
              </a:rPr>
              <a:t>(iv) Socioeconomic and Cultural Factors</a:t>
            </a:r>
          </a:p>
          <a:p>
            <a:pPr algn="just">
              <a:buNone/>
            </a:pPr>
            <a:r>
              <a:rPr lang="en-US" sz="2600" dirty="0" smtClean="0">
                <a:latin typeface="Constantia" pitchFamily="18" charset="0"/>
              </a:rPr>
              <a:t>	No correlation has been found to exist between socioeconomic status and major depressive disorder, but depression is more common in rural areas than in urban areas. </a:t>
            </a:r>
          </a:p>
          <a:p>
            <a:pPr algn="just">
              <a:buNone/>
            </a:pPr>
            <a:r>
              <a:rPr lang="en-US" sz="2600" dirty="0" smtClean="0">
                <a:latin typeface="Constantia" pitchFamily="18" charset="0"/>
              </a:rPr>
              <a:t>	The prevalence of mood disorder does not differ among races, and </a:t>
            </a:r>
            <a:r>
              <a:rPr lang="en-US" sz="2600" i="1" dirty="0" smtClean="0">
                <a:latin typeface="Constantia" pitchFamily="18" charset="0"/>
              </a:rPr>
              <a:t>Bipolar I</a:t>
            </a:r>
            <a:r>
              <a:rPr lang="en-US" sz="2600" dirty="0" smtClean="0">
                <a:latin typeface="Constantia" pitchFamily="18" charset="0"/>
              </a:rPr>
              <a:t> is more common in persons who did not graduate from college than in college graduates, which may also reflect the relatively early onset of the disorder. </a:t>
            </a:r>
            <a:endParaRPr lang="en-US" sz="2600" dirty="0">
              <a:latin typeface="Constantia" pitchFamily="18"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68362"/>
          </a:xfrm>
        </p:spPr>
        <p:txBody>
          <a:bodyPr>
            <a:noAutofit/>
          </a:bodyPr>
          <a:lstStyle/>
          <a:p>
            <a:pPr algn="just"/>
            <a:r>
              <a:rPr lang="en-US" sz="3200" dirty="0" smtClean="0">
                <a:solidFill>
                  <a:srgbClr val="0000FF"/>
                </a:solidFill>
                <a:latin typeface="Constantia" pitchFamily="18" charset="0"/>
              </a:rPr>
              <a:t>Causes and predisposition to Major Depression</a:t>
            </a:r>
            <a:endParaRPr lang="en-US" sz="3200" dirty="0"/>
          </a:p>
        </p:txBody>
      </p:sp>
      <p:sp>
        <p:nvSpPr>
          <p:cNvPr id="3" name="Content Placeholder 2"/>
          <p:cNvSpPr>
            <a:spLocks noGrp="1"/>
          </p:cNvSpPr>
          <p:nvPr>
            <p:ph idx="1"/>
          </p:nvPr>
        </p:nvSpPr>
        <p:spPr>
          <a:xfrm>
            <a:off x="0" y="1066800"/>
            <a:ext cx="8991600" cy="5791200"/>
          </a:xfrm>
        </p:spPr>
        <p:txBody>
          <a:bodyPr>
            <a:normAutofit/>
          </a:bodyPr>
          <a:lstStyle/>
          <a:p>
            <a:pPr algn="just">
              <a:buNone/>
            </a:pPr>
            <a:r>
              <a:rPr lang="en-US" sz="2800" b="1" i="1" dirty="0" smtClean="0">
                <a:latin typeface="Constantia" pitchFamily="18" charset="0"/>
              </a:rPr>
              <a:t>(v) Comorbidity</a:t>
            </a:r>
          </a:p>
          <a:p>
            <a:pPr algn="just">
              <a:buNone/>
            </a:pPr>
            <a:r>
              <a:rPr lang="en-US" sz="2800" dirty="0" smtClean="0">
                <a:latin typeface="Constantia" pitchFamily="18" charset="0"/>
              </a:rPr>
              <a:t>	Common with substance abuse and anxiety disorders than in the general population.</a:t>
            </a:r>
          </a:p>
          <a:p>
            <a:pPr algn="just">
              <a:buNone/>
            </a:pPr>
            <a:endParaRPr lang="en-US" sz="2800" dirty="0" smtClean="0">
              <a:latin typeface="Constantia" pitchFamily="18" charset="0"/>
            </a:endParaRPr>
          </a:p>
          <a:p>
            <a:pPr algn="just">
              <a:buNone/>
            </a:pPr>
            <a:r>
              <a:rPr lang="en-US" sz="2800" b="1" i="1" dirty="0" smtClean="0">
                <a:latin typeface="Constantia" pitchFamily="18" charset="0"/>
              </a:rPr>
              <a:t>(vi) Biology and neurophysiological changes</a:t>
            </a:r>
          </a:p>
          <a:p>
            <a:pPr algn="just">
              <a:buNone/>
            </a:pPr>
            <a:r>
              <a:rPr lang="en-US" sz="2800" dirty="0" smtClean="0">
                <a:latin typeface="Constantia" pitchFamily="18" charset="0"/>
              </a:rPr>
              <a:t>	The Monoamine theory of depression.</a:t>
            </a:r>
          </a:p>
          <a:p>
            <a:pPr algn="just">
              <a:buNone/>
            </a:pPr>
            <a:r>
              <a:rPr lang="en-US" sz="2800" dirty="0" smtClean="0">
                <a:latin typeface="Constantia" pitchFamily="18" charset="0"/>
              </a:rPr>
              <a:t>	Associated with decreased Serotonin and Norepinephrine levels in the CNS.</a:t>
            </a:r>
          </a:p>
          <a:p>
            <a:pPr algn="just">
              <a:buNone/>
            </a:pPr>
            <a:r>
              <a:rPr lang="en-US" sz="2800" dirty="0" smtClean="0">
                <a:latin typeface="Constantia" pitchFamily="18" charset="0"/>
              </a:rPr>
              <a:t>	Theory supported by the effectiveness of SSRIs </a:t>
            </a:r>
            <a:r>
              <a:rPr lang="en-US" sz="2800" i="1" dirty="0" smtClean="0">
                <a:latin typeface="Constantia" pitchFamily="18" charset="0"/>
              </a:rPr>
              <a:t>(e.g. Fluoxetine)</a:t>
            </a:r>
            <a:r>
              <a:rPr lang="en-US" sz="2800" dirty="0" smtClean="0">
                <a:latin typeface="Constantia" pitchFamily="18" charset="0"/>
              </a:rPr>
              <a:t> and noradrenergic agonists </a:t>
            </a:r>
            <a:r>
              <a:rPr lang="en-US" sz="2800" i="1" dirty="0" smtClean="0">
                <a:latin typeface="Constantia" pitchFamily="18" charset="0"/>
              </a:rPr>
              <a:t>(such as Venlafaxine</a:t>
            </a:r>
            <a:r>
              <a:rPr lang="en-US" sz="2800" dirty="0" smtClean="0">
                <a:latin typeface="Constantia" pitchFamily="18" charset="0"/>
              </a:rPr>
              <a:t>).</a:t>
            </a:r>
            <a:endParaRPr lang="en-US" sz="2800" dirty="0">
              <a:latin typeface="Constantia" pitchFamily="18"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09600"/>
          </a:xfrm>
        </p:spPr>
        <p:txBody>
          <a:bodyPr>
            <a:noAutofit/>
          </a:bodyPr>
          <a:lstStyle/>
          <a:p>
            <a:pPr algn="just"/>
            <a:r>
              <a:rPr lang="en-US" sz="3200" dirty="0" smtClean="0">
                <a:solidFill>
                  <a:srgbClr val="0000FF"/>
                </a:solidFill>
                <a:latin typeface="Constantia" pitchFamily="18" charset="0"/>
              </a:rPr>
              <a:t>Causes and predisposition to Major Depression</a:t>
            </a:r>
            <a:endParaRPr lang="en-US" sz="3200" dirty="0"/>
          </a:p>
        </p:txBody>
      </p:sp>
      <p:sp>
        <p:nvSpPr>
          <p:cNvPr id="3" name="Content Placeholder 2"/>
          <p:cNvSpPr>
            <a:spLocks noGrp="1"/>
          </p:cNvSpPr>
          <p:nvPr>
            <p:ph idx="1"/>
          </p:nvPr>
        </p:nvSpPr>
        <p:spPr>
          <a:xfrm>
            <a:off x="0" y="685800"/>
            <a:ext cx="9144000" cy="5440363"/>
          </a:xfrm>
        </p:spPr>
        <p:txBody>
          <a:bodyPr>
            <a:noAutofit/>
          </a:bodyPr>
          <a:lstStyle/>
          <a:p>
            <a:pPr algn="just">
              <a:buNone/>
            </a:pPr>
            <a:r>
              <a:rPr lang="en-US" sz="2600" b="1" i="1" dirty="0" smtClean="0">
                <a:latin typeface="Constantia" pitchFamily="18" charset="0"/>
              </a:rPr>
              <a:t>	(vii) Genetics and familial linkages</a:t>
            </a:r>
          </a:p>
          <a:p>
            <a:pPr algn="just">
              <a:buNone/>
            </a:pPr>
            <a:r>
              <a:rPr lang="en-US" sz="2600" dirty="0" smtClean="0">
                <a:latin typeface="Constantia" pitchFamily="18" charset="0"/>
              </a:rPr>
              <a:t>	Supported by twin studies, DNA markers and family members.</a:t>
            </a:r>
            <a:endParaRPr lang="en-US" sz="2600" b="1" i="1" dirty="0" smtClean="0">
              <a:latin typeface="Constantia" pitchFamily="18" charset="0"/>
            </a:endParaRPr>
          </a:p>
          <a:p>
            <a:pPr algn="just">
              <a:buNone/>
            </a:pPr>
            <a:r>
              <a:rPr lang="en-US" sz="2600" b="1" i="1" dirty="0" smtClean="0">
                <a:latin typeface="Constantia" pitchFamily="18" charset="0"/>
              </a:rPr>
              <a:t>	</a:t>
            </a:r>
          </a:p>
          <a:p>
            <a:pPr algn="just">
              <a:buNone/>
            </a:pPr>
            <a:r>
              <a:rPr lang="en-US" sz="2600" b="1" i="1" dirty="0" smtClean="0">
                <a:latin typeface="Constantia" pitchFamily="18" charset="0"/>
              </a:rPr>
              <a:t>(viii) Psychosocial factors: </a:t>
            </a:r>
            <a:r>
              <a:rPr lang="en-US" sz="2600" dirty="0" smtClean="0">
                <a:latin typeface="Constantia" pitchFamily="18" charset="0"/>
              </a:rPr>
              <a:t>Life Events and Environmental Stress</a:t>
            </a:r>
          </a:p>
          <a:p>
            <a:pPr algn="just">
              <a:buNone/>
            </a:pPr>
            <a:r>
              <a:rPr lang="en-US" sz="2600" dirty="0" smtClean="0">
                <a:latin typeface="Constantia" pitchFamily="18" charset="0"/>
              </a:rPr>
              <a:t>	The most compelling data indicate that the life event most often associated with development of depression is losing a parent before the age of </a:t>
            </a:r>
            <a:r>
              <a:rPr lang="en-US" sz="2600" dirty="0" smtClean="0">
                <a:latin typeface="Times New Roman" pitchFamily="18" charset="0"/>
                <a:cs typeface="Times New Roman" pitchFamily="18" charset="0"/>
              </a:rPr>
              <a:t>11 years. </a:t>
            </a:r>
          </a:p>
          <a:p>
            <a:pPr algn="just">
              <a:buNone/>
            </a:pPr>
            <a:r>
              <a:rPr lang="en-US" sz="2600" dirty="0" smtClean="0">
                <a:latin typeface="Constantia" pitchFamily="18" charset="0"/>
              </a:rPr>
              <a:t>	The environmental stressor most often associated with the onset of an episode of depression is the loss of a spouse. Another risk factor is unemployment; persons out of work are three times more likely to report symptoms of an episode of major depression than those who are employed.</a:t>
            </a:r>
            <a:endParaRPr lang="en-US" sz="2600" b="1" i="1" dirty="0">
              <a:latin typeface="Constantia" pitchFamily="18"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763000" cy="715962"/>
          </a:xfrm>
        </p:spPr>
        <p:txBody>
          <a:bodyPr>
            <a:noAutofit/>
          </a:bodyPr>
          <a:lstStyle/>
          <a:p>
            <a:pPr algn="just"/>
            <a:r>
              <a:rPr lang="en-US" sz="2800" dirty="0" smtClean="0">
                <a:solidFill>
                  <a:srgbClr val="0000FF"/>
                </a:solidFill>
                <a:latin typeface="Constantia" pitchFamily="18" charset="0"/>
              </a:rPr>
              <a:t>Causes and predisposition to Major Depression</a:t>
            </a:r>
            <a:endParaRPr lang="en-US" sz="2800" dirty="0"/>
          </a:p>
        </p:txBody>
      </p:sp>
      <p:sp>
        <p:nvSpPr>
          <p:cNvPr id="3" name="Content Placeholder 2"/>
          <p:cNvSpPr>
            <a:spLocks noGrp="1"/>
          </p:cNvSpPr>
          <p:nvPr>
            <p:ph idx="1"/>
          </p:nvPr>
        </p:nvSpPr>
        <p:spPr>
          <a:xfrm>
            <a:off x="0" y="685800"/>
            <a:ext cx="8991600" cy="6172200"/>
          </a:xfrm>
        </p:spPr>
        <p:txBody>
          <a:bodyPr>
            <a:normAutofit fontScale="92500" lnSpcReduction="20000"/>
          </a:bodyPr>
          <a:lstStyle/>
          <a:p>
            <a:pPr algn="just">
              <a:buNone/>
            </a:pPr>
            <a:r>
              <a:rPr lang="en-US" sz="2800" b="1" i="1" dirty="0" smtClean="0">
                <a:latin typeface="Constantia" pitchFamily="18" charset="0"/>
              </a:rPr>
              <a:t>	(ix) Personality Factors</a:t>
            </a:r>
          </a:p>
          <a:p>
            <a:pPr algn="just">
              <a:buNone/>
            </a:pPr>
            <a:r>
              <a:rPr lang="en-US" sz="2800" dirty="0" smtClean="0">
                <a:latin typeface="Constantia" pitchFamily="18" charset="0"/>
              </a:rPr>
              <a:t>	Persons with certain personality disorders such as </a:t>
            </a:r>
            <a:r>
              <a:rPr lang="en-US" sz="2800" i="1" dirty="0" smtClean="0">
                <a:latin typeface="Constantia" pitchFamily="18" charset="0"/>
              </a:rPr>
              <a:t>obsessive-compulsive, histrionic, and borderline</a:t>
            </a:r>
            <a:r>
              <a:rPr lang="en-US" sz="2800" dirty="0" smtClean="0">
                <a:latin typeface="Constantia" pitchFamily="18" charset="0"/>
              </a:rPr>
              <a:t>, may be at greater risk for depression than persons with antisocial or paranoid personality disorder. The latter can use projection and other externalizing defense mechanisms to protect themselves from their inner rage.</a:t>
            </a:r>
          </a:p>
          <a:p>
            <a:pPr algn="just">
              <a:buNone/>
            </a:pPr>
            <a:r>
              <a:rPr lang="en-US" sz="2800" dirty="0" smtClean="0">
                <a:latin typeface="Constantia" pitchFamily="18" charset="0"/>
              </a:rPr>
              <a:t>	</a:t>
            </a:r>
          </a:p>
          <a:p>
            <a:pPr algn="just">
              <a:buNone/>
            </a:pPr>
            <a:r>
              <a:rPr lang="en-US" sz="2800" dirty="0" smtClean="0">
                <a:latin typeface="Constantia" pitchFamily="18" charset="0"/>
              </a:rPr>
              <a:t>	Recent stressful events are the most powerful predictors of the onset of a depressive episode.</a:t>
            </a:r>
          </a:p>
          <a:p>
            <a:pPr algn="just">
              <a:buNone/>
            </a:pPr>
            <a:r>
              <a:rPr lang="en-US" sz="2800" dirty="0" smtClean="0">
                <a:latin typeface="Constantia" pitchFamily="18" charset="0"/>
              </a:rPr>
              <a:t>	</a:t>
            </a:r>
          </a:p>
          <a:p>
            <a:pPr algn="just">
              <a:buNone/>
            </a:pPr>
            <a:r>
              <a:rPr lang="en-US" sz="2800" dirty="0" smtClean="0">
                <a:latin typeface="Constantia" pitchFamily="18" charset="0"/>
              </a:rPr>
              <a:t>	Stressors that the patient experiences as reflecting negatively on his or her self-esteem are more likely to produce depression. Moreover, what may seem to be a relatively mild stressor to outsiders may be devastating to the patient because of particular idiosyncratic meanings attached to the event.</a:t>
            </a:r>
            <a:endParaRPr lang="en-US" sz="2800" dirty="0">
              <a:latin typeface="Constantia" pitchFamily="18"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563562"/>
          </a:xfrm>
        </p:spPr>
        <p:txBody>
          <a:bodyPr>
            <a:noAutofit/>
          </a:bodyPr>
          <a:lstStyle/>
          <a:p>
            <a:pPr algn="just"/>
            <a:r>
              <a:rPr lang="en-US" sz="2800" dirty="0" smtClean="0">
                <a:solidFill>
                  <a:srgbClr val="0000FF"/>
                </a:solidFill>
                <a:latin typeface="Constantia" pitchFamily="18" charset="0"/>
              </a:rPr>
              <a:t>Causes and predisposition to Major Depression</a:t>
            </a:r>
            <a:endParaRPr lang="en-US" sz="2800"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algn="just">
              <a:buNone/>
            </a:pPr>
            <a:r>
              <a:rPr lang="en-US" b="1" i="1" dirty="0" smtClean="0">
                <a:latin typeface="Constantia" pitchFamily="18" charset="0"/>
              </a:rPr>
              <a:t>(x) The Psychodynamic Factors in Depression</a:t>
            </a:r>
          </a:p>
          <a:p>
            <a:pPr algn="just"/>
            <a:r>
              <a:rPr lang="en-US" dirty="0" smtClean="0">
                <a:latin typeface="Constantia" pitchFamily="18" charset="0"/>
              </a:rPr>
              <a:t>The psychodynamic understanding of depression defined by </a:t>
            </a:r>
            <a:r>
              <a:rPr lang="en-US" i="1" dirty="0" smtClean="0">
                <a:latin typeface="Constantia" pitchFamily="18" charset="0"/>
              </a:rPr>
              <a:t>Sigmund Freud</a:t>
            </a:r>
            <a:r>
              <a:rPr lang="en-US" dirty="0" smtClean="0">
                <a:latin typeface="Constantia" pitchFamily="18" charset="0"/>
              </a:rPr>
              <a:t> and expanded by </a:t>
            </a:r>
            <a:r>
              <a:rPr lang="en-US" i="1" dirty="0" smtClean="0">
                <a:latin typeface="Constantia" pitchFamily="18" charset="0"/>
              </a:rPr>
              <a:t>Karl Abraham</a:t>
            </a:r>
            <a:r>
              <a:rPr lang="en-US" dirty="0" smtClean="0">
                <a:latin typeface="Constantia" pitchFamily="18" charset="0"/>
              </a:rPr>
              <a:t> is known as </a:t>
            </a:r>
            <a:r>
              <a:rPr lang="en-US" b="1" i="1" dirty="0" smtClean="0">
                <a:latin typeface="Constantia" pitchFamily="18" charset="0"/>
              </a:rPr>
              <a:t>The classic view of depression. </a:t>
            </a:r>
          </a:p>
          <a:p>
            <a:pPr algn="just">
              <a:buNone/>
            </a:pPr>
            <a:endParaRPr lang="en-US" dirty="0" smtClean="0">
              <a:latin typeface="Constantia" pitchFamily="18" charset="0"/>
            </a:endParaRPr>
          </a:p>
          <a:p>
            <a:pPr algn="just">
              <a:buNone/>
            </a:pPr>
            <a:r>
              <a:rPr lang="en-US" dirty="0" smtClean="0">
                <a:latin typeface="Constantia" pitchFamily="18" charset="0"/>
              </a:rPr>
              <a:t>This theory involves four key points:</a:t>
            </a:r>
          </a:p>
          <a:p>
            <a:pPr algn="just"/>
            <a:r>
              <a:rPr lang="en-US" dirty="0" smtClean="0">
                <a:latin typeface="Constantia" pitchFamily="18" charset="0"/>
              </a:rPr>
              <a:t>Disturbances in the infant-mother relationship during the oral phase (the first 10 to 18 months of life) predispose to subsequent vulnerability to depression;</a:t>
            </a:r>
          </a:p>
          <a:p>
            <a:pPr algn="just"/>
            <a:r>
              <a:rPr lang="en-US" dirty="0" smtClean="0">
                <a:latin typeface="Constantia" pitchFamily="18" charset="0"/>
              </a:rPr>
              <a:t>Depression can be linked to real or imagined object loss;</a:t>
            </a:r>
          </a:p>
          <a:p>
            <a:pPr algn="just"/>
            <a:r>
              <a:rPr lang="en-US" dirty="0" smtClean="0">
                <a:latin typeface="Constantia" pitchFamily="18" charset="0"/>
              </a:rPr>
              <a:t>Introjection of the departed objects is a defense mechanism invoked to deal with the distress connected with the object's loss; and </a:t>
            </a:r>
          </a:p>
          <a:p>
            <a:pPr algn="just"/>
            <a:r>
              <a:rPr lang="en-US" dirty="0" smtClean="0">
                <a:latin typeface="Constantia" pitchFamily="18" charset="0"/>
              </a:rPr>
              <a:t>Since the lost object is regarded with a mixture of love and hate, feelings of anger are directed towards the inner self.</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pPr algn="just"/>
            <a:r>
              <a:rPr lang="en-US" sz="2800" dirty="0" smtClean="0">
                <a:solidFill>
                  <a:srgbClr val="0000FF"/>
                </a:solidFill>
                <a:latin typeface="Constantia" pitchFamily="18" charset="0"/>
              </a:rPr>
              <a:t>Causes and predisposition to Major Depression</a:t>
            </a:r>
            <a:endParaRPr lang="en-US" sz="2800" dirty="0"/>
          </a:p>
        </p:txBody>
      </p:sp>
      <p:sp>
        <p:nvSpPr>
          <p:cNvPr id="3" name="Content Placeholder 2"/>
          <p:cNvSpPr>
            <a:spLocks noGrp="1"/>
          </p:cNvSpPr>
          <p:nvPr>
            <p:ph idx="1"/>
          </p:nvPr>
        </p:nvSpPr>
        <p:spPr>
          <a:xfrm>
            <a:off x="0" y="838200"/>
            <a:ext cx="9144000" cy="6019800"/>
          </a:xfrm>
        </p:spPr>
        <p:txBody>
          <a:bodyPr>
            <a:noAutofit/>
          </a:bodyPr>
          <a:lstStyle/>
          <a:p>
            <a:pPr algn="just">
              <a:buNone/>
            </a:pPr>
            <a:r>
              <a:rPr lang="en-US" sz="2600" b="1" i="1" dirty="0" smtClean="0">
                <a:latin typeface="Constantia" pitchFamily="18" charset="0"/>
              </a:rPr>
              <a:t>(xi) The Cognitive Theory of depression</a:t>
            </a:r>
          </a:p>
          <a:p>
            <a:pPr algn="just"/>
            <a:r>
              <a:rPr lang="en-US" sz="2600" dirty="0" smtClean="0">
                <a:latin typeface="Constantia" pitchFamily="18" charset="0"/>
              </a:rPr>
              <a:t>According to cognitive theory, depression results from specific cognitive distortions present in persons susceptible to depression. Those distortions, referred to as </a:t>
            </a:r>
            <a:r>
              <a:rPr lang="en-US" sz="2600" b="1" i="1" dirty="0" smtClean="0">
                <a:latin typeface="Constantia" pitchFamily="18" charset="0"/>
              </a:rPr>
              <a:t>depressogenic schemata</a:t>
            </a:r>
            <a:r>
              <a:rPr lang="en-US" sz="2600" dirty="0" smtClean="0">
                <a:latin typeface="Constantia" pitchFamily="18" charset="0"/>
              </a:rPr>
              <a:t>, are cognitive templates that perceive both internal and external data in ways that are altered by early experiences.</a:t>
            </a:r>
          </a:p>
          <a:p>
            <a:pPr algn="just"/>
            <a:r>
              <a:rPr lang="en-US" sz="2600" i="1" dirty="0" smtClean="0">
                <a:latin typeface="Constantia" pitchFamily="18" charset="0"/>
              </a:rPr>
              <a:t>Aaron Beck</a:t>
            </a:r>
            <a:r>
              <a:rPr lang="en-US" sz="2600" dirty="0" smtClean="0">
                <a:latin typeface="Constantia" pitchFamily="18" charset="0"/>
              </a:rPr>
              <a:t> postulated a cognitive triad of depression that consists of </a:t>
            </a:r>
          </a:p>
          <a:p>
            <a:pPr marL="971550" lvl="1" indent="-571500" algn="just">
              <a:buAutoNum type="romanLcParenBoth"/>
            </a:pPr>
            <a:r>
              <a:rPr lang="en-US" sz="2200" dirty="0" smtClean="0">
                <a:latin typeface="Constantia" pitchFamily="18" charset="0"/>
              </a:rPr>
              <a:t>Views about the self with a negative self-precept; </a:t>
            </a:r>
          </a:p>
          <a:p>
            <a:pPr marL="971550" lvl="1" indent="-571500" algn="just">
              <a:buAutoNum type="romanLcParenBoth"/>
            </a:pPr>
            <a:r>
              <a:rPr lang="en-US" sz="2200" dirty="0" smtClean="0">
                <a:latin typeface="Constantia" pitchFamily="18" charset="0"/>
              </a:rPr>
              <a:t>Views about the environment with a tendency to experience the world as hostile and demanding, and</a:t>
            </a:r>
          </a:p>
          <a:p>
            <a:pPr marL="971550" lvl="1" indent="-571500" algn="just">
              <a:buAutoNum type="romanLcParenBoth"/>
            </a:pPr>
            <a:r>
              <a:rPr lang="en-US" sz="2200" dirty="0" smtClean="0">
                <a:latin typeface="Constantia" pitchFamily="18" charset="0"/>
              </a:rPr>
              <a:t>Views about the future with expectation of suffering and failure.</a:t>
            </a:r>
            <a:endParaRPr lang="en-US" sz="2600" dirty="0" smtClean="0">
              <a:latin typeface="Constantia" pitchFamily="18" charset="0"/>
            </a:endParaRPr>
          </a:p>
          <a:p>
            <a:pPr marL="571500" indent="-571500" algn="just"/>
            <a:r>
              <a:rPr lang="en-US" sz="2600" dirty="0" smtClean="0">
                <a:latin typeface="Constantia" pitchFamily="18" charset="0"/>
              </a:rPr>
              <a:t>Therapy consists of modifying these distortions</a:t>
            </a:r>
            <a:endParaRPr lang="en-US" sz="2600" dirty="0">
              <a:latin typeface="Constantia" pitchFamily="18" charset="0"/>
            </a:endParaRP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3600" dirty="0" smtClean="0">
                <a:solidFill>
                  <a:srgbClr val="0000FF"/>
                </a:solidFill>
                <a:latin typeface="Constantia" pitchFamily="18" charset="0"/>
              </a:rPr>
              <a:t>CLINICAL MANIFESTATIONS AND DIAGNOSIS OF MAJOR DEPRESSION</a:t>
            </a:r>
            <a:endParaRPr lang="en-US" sz="3600" dirty="0">
              <a:solidFill>
                <a:srgbClr val="0000FF"/>
              </a:solidFill>
              <a:latin typeface="Constantia" pitchFamily="18"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bodyPr>
          <a:lstStyle/>
          <a:p>
            <a:pPr algn="just"/>
            <a:r>
              <a:rPr lang="en-US" sz="3200" dirty="0" smtClean="0">
                <a:solidFill>
                  <a:srgbClr val="FF0000"/>
                </a:solidFill>
                <a:latin typeface="Constantia" pitchFamily="18" charset="0"/>
              </a:rPr>
              <a:t>DSM-IV-TR Criteria for Major Depressive Episode</a:t>
            </a:r>
            <a:endParaRPr lang="en-US" sz="3200" dirty="0">
              <a:solidFill>
                <a:srgbClr val="FF0000"/>
              </a:solidFill>
              <a:latin typeface="Constantia" pitchFamily="18" charset="0"/>
            </a:endParaRPr>
          </a:p>
        </p:txBody>
      </p:sp>
      <p:sp>
        <p:nvSpPr>
          <p:cNvPr id="3" name="Content Placeholder 2"/>
          <p:cNvSpPr>
            <a:spLocks noGrp="1"/>
          </p:cNvSpPr>
          <p:nvPr>
            <p:ph idx="1"/>
          </p:nvPr>
        </p:nvSpPr>
        <p:spPr>
          <a:xfrm>
            <a:off x="0" y="838200"/>
            <a:ext cx="8915400" cy="6019800"/>
          </a:xfrm>
        </p:spPr>
        <p:txBody>
          <a:bodyPr>
            <a:noAutofit/>
          </a:bodyPr>
          <a:lstStyle/>
          <a:p>
            <a:pPr marL="514350" lvl="0" indent="-514350" algn="just">
              <a:buAutoNum type="alphaUcPeriod"/>
            </a:pPr>
            <a:r>
              <a:rPr lang="en-US" sz="2600" i="1" dirty="0" smtClean="0">
                <a:latin typeface="Constantia" pitchFamily="18" charset="0"/>
              </a:rPr>
              <a:t>Five (or more)</a:t>
            </a:r>
            <a:r>
              <a:rPr lang="en-US" sz="2600" dirty="0" smtClean="0">
                <a:latin typeface="Constantia" pitchFamily="18" charset="0"/>
              </a:rPr>
              <a:t> of the following symptoms have been present during the same </a:t>
            </a:r>
            <a:r>
              <a:rPr lang="en-US" sz="2600" i="1" dirty="0" smtClean="0">
                <a:latin typeface="Constantia" pitchFamily="18" charset="0"/>
              </a:rPr>
              <a:t>two-week</a:t>
            </a:r>
            <a:r>
              <a:rPr lang="en-US" sz="2600" dirty="0" smtClean="0">
                <a:latin typeface="Constantia" pitchFamily="18" charset="0"/>
              </a:rPr>
              <a:t> period and represent a change from previous functioning; at least one of the symptoms is either (1) depressed mood or (2) loss of interest or pleasure.</a:t>
            </a:r>
          </a:p>
          <a:p>
            <a:pPr marL="514350" lvl="0" indent="-514350" algn="just">
              <a:buNone/>
            </a:pPr>
            <a:r>
              <a:rPr lang="en-US" sz="2600" b="1" dirty="0" smtClean="0">
                <a:latin typeface="Constantia" pitchFamily="18" charset="0"/>
              </a:rPr>
              <a:t>	</a:t>
            </a:r>
            <a:r>
              <a:rPr lang="en-US" sz="2600" b="1" i="1" dirty="0" smtClean="0">
                <a:latin typeface="Constantia" pitchFamily="18" charset="0"/>
              </a:rPr>
              <a:t>Note:</a:t>
            </a:r>
            <a:r>
              <a:rPr lang="en-US" sz="2600" i="1" dirty="0" smtClean="0">
                <a:latin typeface="Constantia" pitchFamily="18" charset="0"/>
              </a:rPr>
              <a:t> Do not include symptoms that are clearly due to a general medical condition, or mood-incongruent delusions or hallucinations.</a:t>
            </a:r>
            <a:r>
              <a:rPr lang="en-US" sz="2600" dirty="0" smtClean="0">
                <a:latin typeface="Constantia" pitchFamily="18" charset="0"/>
              </a:rPr>
              <a:t> </a:t>
            </a:r>
          </a:p>
          <a:p>
            <a:pPr marL="514350" lvl="0" indent="-514350" algn="just">
              <a:buNone/>
            </a:pPr>
            <a:endParaRPr lang="en-US" sz="2600" dirty="0" smtClean="0">
              <a:latin typeface="Constantia" pitchFamily="18" charset="0"/>
            </a:endParaRPr>
          </a:p>
          <a:p>
            <a:pPr lvl="1" algn="just">
              <a:buNone/>
            </a:pPr>
            <a:r>
              <a:rPr lang="en-US" sz="2600" dirty="0" smtClean="0">
                <a:latin typeface="Constantia" pitchFamily="18" charset="0"/>
              </a:rPr>
              <a:t>(i)Depressed mood most of the day, nearly every day, as indicated by either subjective report (e.g., feels sad or empty) or observation made by others (e.g., appears tearful). </a:t>
            </a:r>
            <a:r>
              <a:rPr lang="en-US" sz="2600" b="1" dirty="0" smtClean="0">
                <a:latin typeface="Constantia" pitchFamily="18" charset="0"/>
              </a:rPr>
              <a:t>Note:</a:t>
            </a:r>
            <a:r>
              <a:rPr lang="en-US" sz="2600" dirty="0" smtClean="0">
                <a:latin typeface="Constantia" pitchFamily="18" charset="0"/>
              </a:rPr>
              <a:t> In children and adolescents, can be irritable mood</a:t>
            </a:r>
            <a:endParaRPr lang="en-US" sz="2600" dirty="0">
              <a:latin typeface="Constantia" pitchFamily="18"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r>
              <a:rPr lang="en-US" sz="3200" dirty="0" smtClean="0">
                <a:solidFill>
                  <a:srgbClr val="FF0000"/>
                </a:solidFill>
                <a:latin typeface="Constantia" pitchFamily="18" charset="0"/>
              </a:rPr>
              <a:t>DSM-IV-TR Criteria for Major Depressive Episode</a:t>
            </a:r>
            <a:endParaRPr lang="en-US" sz="3200" dirty="0"/>
          </a:p>
        </p:txBody>
      </p:sp>
      <p:sp>
        <p:nvSpPr>
          <p:cNvPr id="3" name="Content Placeholder 2"/>
          <p:cNvSpPr>
            <a:spLocks noGrp="1"/>
          </p:cNvSpPr>
          <p:nvPr>
            <p:ph idx="1"/>
          </p:nvPr>
        </p:nvSpPr>
        <p:spPr>
          <a:xfrm>
            <a:off x="0" y="838200"/>
            <a:ext cx="8915400" cy="6019800"/>
          </a:xfrm>
        </p:spPr>
        <p:txBody>
          <a:bodyPr>
            <a:noAutofit/>
          </a:bodyPr>
          <a:lstStyle/>
          <a:p>
            <a:pPr marL="571500" indent="-514350" algn="just">
              <a:buFont typeface="Wingdings" pitchFamily="2" charset="2"/>
              <a:buAutoNum type="romanLcParenBoth" startAt="2"/>
            </a:pPr>
            <a:r>
              <a:rPr lang="en-US" sz="2800" dirty="0" smtClean="0">
                <a:latin typeface="Constantia" pitchFamily="18" charset="0"/>
              </a:rPr>
              <a:t>Markedly diminished interest or pleasure in all, or almost all, activities most of the day, nearly every day (as indicated by either subjective account or observation made by others).</a:t>
            </a:r>
          </a:p>
          <a:p>
            <a:pPr marL="571500" indent="-514350" algn="just">
              <a:buFont typeface="Wingdings" pitchFamily="2" charset="2"/>
              <a:buAutoNum type="romanLcParenBoth" startAt="2"/>
            </a:pPr>
            <a:endParaRPr lang="en-US" sz="2800" dirty="0" smtClean="0">
              <a:latin typeface="Constantia" pitchFamily="18" charset="0"/>
            </a:endParaRPr>
          </a:p>
          <a:p>
            <a:pPr marL="628650" indent="-571500" algn="just">
              <a:buAutoNum type="romanLcParenBoth" startAt="2"/>
            </a:pPr>
            <a:r>
              <a:rPr lang="en-US" sz="2800" dirty="0" smtClean="0">
                <a:latin typeface="Constantia" pitchFamily="18" charset="0"/>
              </a:rPr>
              <a:t>Significant weight loss when not dieting or weight gain (e.g., a change of more than 5% of body weight in a month), or decrease or increase in appetite nearly every day.</a:t>
            </a:r>
            <a:r>
              <a:rPr lang="en-US" sz="2800" i="1" dirty="0" smtClean="0">
                <a:latin typeface="Constantia" pitchFamily="18" charset="0"/>
              </a:rPr>
              <a:t> </a:t>
            </a:r>
            <a:r>
              <a:rPr lang="en-US" sz="2800" b="1" i="1" dirty="0" smtClean="0">
                <a:latin typeface="Constantia" pitchFamily="18" charset="0"/>
              </a:rPr>
              <a:t>Note:</a:t>
            </a:r>
            <a:r>
              <a:rPr lang="en-US" sz="2800" i="1" dirty="0" smtClean="0">
                <a:latin typeface="Constantia" pitchFamily="18" charset="0"/>
              </a:rPr>
              <a:t> In children, consider failure to make expected weight gains.</a:t>
            </a:r>
          </a:p>
          <a:p>
            <a:pPr marL="628650" indent="-571500" algn="just">
              <a:buAutoNum type="romanLcParenBoth" startAt="2"/>
            </a:pPr>
            <a:endParaRPr lang="en-US" sz="2800" i="1" dirty="0" smtClean="0">
              <a:latin typeface="Constantia" pitchFamily="18" charset="0"/>
            </a:endParaRPr>
          </a:p>
          <a:p>
            <a:pPr marL="628650" indent="-571500" algn="just">
              <a:buAutoNum type="romanLcParenBoth" startAt="2"/>
            </a:pPr>
            <a:r>
              <a:rPr lang="en-US" sz="2800" dirty="0" smtClean="0">
                <a:latin typeface="Constantia" pitchFamily="18" charset="0"/>
              </a:rPr>
              <a:t>Insomnia or hypersomnia nearly every day.</a:t>
            </a:r>
            <a:endParaRPr lang="en-US" sz="2800" dirty="0">
              <a:latin typeface="Constantia" pitchFamily="18"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63562"/>
          </a:xfrm>
        </p:spPr>
        <p:txBody>
          <a:bodyPr>
            <a:noAutofit/>
          </a:bodyPr>
          <a:lstStyle/>
          <a:p>
            <a:pPr algn="just"/>
            <a:r>
              <a:rPr lang="en-US" sz="3200" dirty="0" smtClean="0">
                <a:solidFill>
                  <a:srgbClr val="FF0000"/>
                </a:solidFill>
                <a:latin typeface="Constantia" pitchFamily="18" charset="0"/>
              </a:rPr>
              <a:t>DSM-IV-TR Criteria for Major Depressive Episode</a:t>
            </a:r>
            <a:endParaRPr lang="en-US" sz="3200" dirty="0"/>
          </a:p>
        </p:txBody>
      </p:sp>
      <p:sp>
        <p:nvSpPr>
          <p:cNvPr id="3" name="Content Placeholder 2"/>
          <p:cNvSpPr>
            <a:spLocks noGrp="1"/>
          </p:cNvSpPr>
          <p:nvPr>
            <p:ph idx="1"/>
          </p:nvPr>
        </p:nvSpPr>
        <p:spPr>
          <a:xfrm>
            <a:off x="0" y="838200"/>
            <a:ext cx="9144000" cy="6019800"/>
          </a:xfrm>
        </p:spPr>
        <p:txBody>
          <a:bodyPr>
            <a:noAutofit/>
          </a:bodyPr>
          <a:lstStyle/>
          <a:p>
            <a:pPr marL="628650" indent="-571500" algn="just">
              <a:buFont typeface="Wingdings" pitchFamily="2" charset="2"/>
              <a:buAutoNum type="romanLcParenBoth" startAt="5"/>
            </a:pPr>
            <a:r>
              <a:rPr lang="en-US" sz="2600" dirty="0" smtClean="0">
                <a:latin typeface="Constantia" pitchFamily="18" charset="0"/>
              </a:rPr>
              <a:t>Psychomotor agitation or retardation nearly every day (observable by others, not merely subjective feelings of restlessness or being slowed down).</a:t>
            </a:r>
          </a:p>
          <a:p>
            <a:pPr marL="628650" indent="-571500" algn="just">
              <a:buAutoNum type="romanLcParenBoth" startAt="5"/>
            </a:pPr>
            <a:endParaRPr lang="en-US" sz="2600" dirty="0" smtClean="0">
              <a:latin typeface="Constantia" pitchFamily="18" charset="0"/>
            </a:endParaRPr>
          </a:p>
          <a:p>
            <a:pPr marL="628650" indent="-571500" algn="just">
              <a:buFont typeface="Wingdings" pitchFamily="2" charset="2"/>
              <a:buAutoNum type="romanLcParenBoth" startAt="6"/>
            </a:pPr>
            <a:r>
              <a:rPr lang="en-US" sz="2600" dirty="0" smtClean="0">
                <a:latin typeface="Constantia" pitchFamily="18" charset="0"/>
              </a:rPr>
              <a:t>Fatigue or loss of energy nearly every day</a:t>
            </a:r>
          </a:p>
          <a:p>
            <a:pPr marL="628650" indent="-571500" algn="just">
              <a:buFont typeface="Wingdings" pitchFamily="2" charset="2"/>
              <a:buAutoNum type="romanLcParenBoth" startAt="6"/>
            </a:pPr>
            <a:endParaRPr lang="en-US" sz="2600" dirty="0" smtClean="0">
              <a:latin typeface="Constantia" pitchFamily="18" charset="0"/>
            </a:endParaRPr>
          </a:p>
          <a:p>
            <a:pPr marL="628650" indent="-571500" algn="just">
              <a:buAutoNum type="romanLcParenBoth" startAt="6"/>
            </a:pPr>
            <a:r>
              <a:rPr lang="en-US" sz="2600" dirty="0" smtClean="0">
                <a:latin typeface="Constantia" pitchFamily="18" charset="0"/>
              </a:rPr>
              <a:t>Feelings of worthlessness or excessive or inappropriate guilt (which may be delusional) nearly every day (not merely self-reproach or guilt about being sick).</a:t>
            </a:r>
          </a:p>
          <a:p>
            <a:pPr marL="628650" indent="-571500" algn="just">
              <a:buAutoNum type="romanLcParenBoth" startAt="6"/>
            </a:pPr>
            <a:endParaRPr lang="en-US" sz="2600" dirty="0" smtClean="0">
              <a:latin typeface="Constantia" pitchFamily="18" charset="0"/>
            </a:endParaRPr>
          </a:p>
          <a:p>
            <a:pPr marL="628650" indent="-571500" algn="just">
              <a:buAutoNum type="romanLcParenBoth" startAt="6"/>
            </a:pPr>
            <a:r>
              <a:rPr lang="en-US" sz="2600" dirty="0" smtClean="0">
                <a:latin typeface="Constantia" pitchFamily="18" charset="0"/>
              </a:rPr>
              <a:t>Diminished ability to think or concentrate, or indecisiveness, nearly every day (either by subjective account or as observed by others).</a:t>
            </a:r>
            <a:endParaRPr lang="en-US" sz="2600" dirty="0">
              <a:latin typeface="Constantia"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lstStyle/>
          <a:p>
            <a:pPr algn="just"/>
            <a:r>
              <a:rPr lang="en-US" dirty="0" smtClean="0">
                <a:solidFill>
                  <a:srgbClr val="FF0000"/>
                </a:solidFill>
                <a:latin typeface="Constantia" pitchFamily="18" charset="0"/>
              </a:rPr>
              <a:t>INTRODUCTION Cont’d</a:t>
            </a:r>
            <a:endParaRPr lang="en-US" dirty="0"/>
          </a:p>
        </p:txBody>
      </p:sp>
      <p:sp>
        <p:nvSpPr>
          <p:cNvPr id="3" name="Content Placeholder 2"/>
          <p:cNvSpPr>
            <a:spLocks noGrp="1"/>
          </p:cNvSpPr>
          <p:nvPr>
            <p:ph idx="1"/>
          </p:nvPr>
        </p:nvSpPr>
        <p:spPr>
          <a:xfrm>
            <a:off x="0" y="1219200"/>
            <a:ext cx="8991600" cy="5638800"/>
          </a:xfrm>
        </p:spPr>
        <p:txBody>
          <a:bodyPr>
            <a:normAutofit fontScale="77500" lnSpcReduction="20000"/>
          </a:bodyPr>
          <a:lstStyle/>
          <a:p>
            <a:pPr algn="just">
              <a:buNone/>
            </a:pPr>
            <a:r>
              <a:rPr lang="en-US" dirty="0" smtClean="0">
                <a:solidFill>
                  <a:srgbClr val="0000FF"/>
                </a:solidFill>
                <a:latin typeface="Constantia" pitchFamily="18" charset="0"/>
              </a:rPr>
              <a:t>	Mental illness or </a:t>
            </a:r>
            <a:r>
              <a:rPr lang="en-US" i="1" dirty="0" smtClean="0">
                <a:solidFill>
                  <a:srgbClr val="0000FF"/>
                </a:solidFill>
                <a:latin typeface="Constantia" pitchFamily="18" charset="0"/>
              </a:rPr>
              <a:t>mental disorder on the other hand</a:t>
            </a:r>
            <a:r>
              <a:rPr lang="en-US" dirty="0" smtClean="0">
                <a:solidFill>
                  <a:srgbClr val="0000FF"/>
                </a:solidFill>
                <a:latin typeface="Constantia" pitchFamily="18" charset="0"/>
              </a:rPr>
              <a:t> is a condition that affects thoughts, feelings or behaviors of someone who is strong enough to make social integration problematic, or cause personal suffering.</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fourth edition of the diagnostic and Statistical Manual of Mental illnesses, revised text (DSM-IV TR) defines mental illness as:</a:t>
            </a:r>
          </a:p>
          <a:p>
            <a:pPr algn="just">
              <a:buNone/>
            </a:pPr>
            <a:r>
              <a:rPr lang="en-US" i="1" dirty="0" smtClean="0">
                <a:solidFill>
                  <a:srgbClr val="0000FF"/>
                </a:solidFill>
                <a:latin typeface="Constantia" pitchFamily="18" charset="0"/>
              </a:rPr>
              <a:t>	</a:t>
            </a:r>
          </a:p>
          <a:p>
            <a:pPr algn="just">
              <a:buNone/>
            </a:pPr>
            <a:r>
              <a:rPr lang="en-US" i="1" dirty="0" smtClean="0">
                <a:solidFill>
                  <a:srgbClr val="0000FF"/>
                </a:solidFill>
                <a:latin typeface="Constantia" pitchFamily="18" charset="0"/>
              </a:rPr>
              <a:t>	… a clinically significant behavioral or psychological syndrome or pattern that occurs in a person and that is associated with present distress (a painful syndrome), disability (impairment in one or more important areas of functioning), a significantly increased risk of suffering, death, pain, disability or an important loss of freedom, and is not merely an expectable response to a particular event.</a:t>
            </a:r>
            <a:endParaRPr lang="en-US"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pPr algn="just"/>
            <a:r>
              <a:rPr lang="en-US" sz="3200" dirty="0" smtClean="0">
                <a:solidFill>
                  <a:srgbClr val="FF0000"/>
                </a:solidFill>
                <a:latin typeface="Constantia" pitchFamily="18" charset="0"/>
              </a:rPr>
              <a:t>DSM-IV-TR Criteria for Major Depressive Episode</a:t>
            </a:r>
            <a:endParaRPr lang="en-US" sz="3200" dirty="0"/>
          </a:p>
        </p:txBody>
      </p:sp>
      <p:sp>
        <p:nvSpPr>
          <p:cNvPr id="3" name="Content Placeholder 2"/>
          <p:cNvSpPr>
            <a:spLocks noGrp="1"/>
          </p:cNvSpPr>
          <p:nvPr>
            <p:ph idx="1"/>
          </p:nvPr>
        </p:nvSpPr>
        <p:spPr>
          <a:xfrm>
            <a:off x="0" y="1219200"/>
            <a:ext cx="8991600" cy="5486400"/>
          </a:xfrm>
        </p:spPr>
        <p:txBody>
          <a:bodyPr>
            <a:noAutofit/>
          </a:bodyPr>
          <a:lstStyle/>
          <a:p>
            <a:pPr marL="628650" indent="-571500" algn="just">
              <a:buAutoNum type="romanLcParenBoth" startAt="6"/>
            </a:pPr>
            <a:r>
              <a:rPr lang="en-US" sz="2800" dirty="0" smtClean="0">
                <a:latin typeface="Constantia" pitchFamily="18" charset="0"/>
              </a:rPr>
              <a:t>Recurrent thoughts of death (not just fear of dying), recurrent suicidal ideation without a specific plan, or a suicide attempt or a specific plan for committing suicide.</a:t>
            </a:r>
          </a:p>
          <a:p>
            <a:pPr marL="628650" indent="-571500" algn="just">
              <a:buAutoNum type="romanLcParenBoth" startAt="6"/>
            </a:pPr>
            <a:endParaRPr lang="en-US" sz="2800" dirty="0" smtClean="0">
              <a:latin typeface="Constantia" pitchFamily="18" charset="0"/>
            </a:endParaRPr>
          </a:p>
          <a:p>
            <a:pPr lvl="0" algn="just">
              <a:buNone/>
            </a:pPr>
            <a:r>
              <a:rPr lang="en-US" sz="2800" dirty="0" smtClean="0">
                <a:latin typeface="Constantia" pitchFamily="18" charset="0"/>
              </a:rPr>
              <a:t>B. The symptoms do not meet criteria for a mixed episode.</a:t>
            </a:r>
          </a:p>
          <a:p>
            <a:pPr lvl="0" algn="just">
              <a:buNone/>
            </a:pPr>
            <a:endParaRPr lang="en-US" sz="2800" dirty="0" smtClean="0">
              <a:latin typeface="Constantia" pitchFamily="18" charset="0"/>
            </a:endParaRPr>
          </a:p>
          <a:p>
            <a:pPr lvl="0" algn="just">
              <a:buNone/>
            </a:pPr>
            <a:r>
              <a:rPr lang="en-US" sz="2800" dirty="0" smtClean="0">
                <a:latin typeface="Constantia" pitchFamily="18" charset="0"/>
              </a:rPr>
              <a:t>C. The symptoms cause clinically significant distress or impairment in social, occupational, or other important areas of functioning.</a:t>
            </a:r>
            <a:endParaRPr lang="en-US" sz="2800" dirty="0">
              <a:latin typeface="Constantia" pitchFamily="18"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944562"/>
          </a:xfrm>
        </p:spPr>
        <p:txBody>
          <a:bodyPr>
            <a:noAutofit/>
          </a:bodyPr>
          <a:lstStyle/>
          <a:p>
            <a:pPr algn="just"/>
            <a:r>
              <a:rPr lang="en-US" sz="3200" dirty="0" smtClean="0">
                <a:solidFill>
                  <a:srgbClr val="FF0000"/>
                </a:solidFill>
                <a:latin typeface="Constantia" pitchFamily="18" charset="0"/>
              </a:rPr>
              <a:t>DSM-IV-TR Criteria for Major Depressive Episode</a:t>
            </a:r>
            <a:endParaRPr lang="en-US" sz="3200" dirty="0"/>
          </a:p>
        </p:txBody>
      </p:sp>
      <p:sp>
        <p:nvSpPr>
          <p:cNvPr id="3" name="Content Placeholder 2"/>
          <p:cNvSpPr>
            <a:spLocks noGrp="1"/>
          </p:cNvSpPr>
          <p:nvPr>
            <p:ph idx="1"/>
          </p:nvPr>
        </p:nvSpPr>
        <p:spPr>
          <a:xfrm>
            <a:off x="0" y="1219200"/>
            <a:ext cx="8991600" cy="5638800"/>
          </a:xfrm>
        </p:spPr>
        <p:txBody>
          <a:bodyPr>
            <a:normAutofit fontScale="92500" lnSpcReduction="10000"/>
          </a:bodyPr>
          <a:lstStyle/>
          <a:p>
            <a:pPr lvl="0" algn="just">
              <a:buNone/>
            </a:pPr>
            <a:r>
              <a:rPr lang="en-US" dirty="0" smtClean="0">
                <a:latin typeface="Constantia" pitchFamily="18" charset="0"/>
              </a:rPr>
              <a:t>D. The symptoms are not due to the direct physiological effects of a substance (e.g., a drug of abuse, a medication) or a general medical condition (e.g., hypothyroidism). </a:t>
            </a:r>
          </a:p>
          <a:p>
            <a:pPr lvl="0" algn="just">
              <a:buNone/>
            </a:pPr>
            <a:endParaRPr lang="en-US" dirty="0" smtClean="0">
              <a:latin typeface="Constantia" pitchFamily="18" charset="0"/>
            </a:endParaRPr>
          </a:p>
          <a:p>
            <a:pPr lvl="0" algn="just">
              <a:buNone/>
            </a:pPr>
            <a:r>
              <a:rPr lang="en-US" dirty="0" smtClean="0">
                <a:latin typeface="Constantia" pitchFamily="18" charset="0"/>
              </a:rPr>
              <a:t>E. The symptoms are not better accounted for by bereavement, i.e., after the loss of a loved one, the symptoms persist for longer than 2 months or are characterized by marked functional impairment, morbid preoccupation with worthlessness, suicidal ideation, psychotic symptoms, or psychomotor retardation.</a:t>
            </a:r>
          </a:p>
          <a:p>
            <a:pPr>
              <a:buNone/>
            </a:pPr>
            <a:endParaRPr lang="en-US" dirty="0">
              <a:latin typeface="Constantia" pitchFamily="18"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smtClean="0">
                <a:solidFill>
                  <a:srgbClr val="FF0000"/>
                </a:solidFill>
                <a:latin typeface="Constantia" pitchFamily="18" charset="0"/>
              </a:rPr>
              <a:t>READ ON THE MANAGEMENT OF DEPRESSION</a:t>
            </a:r>
            <a:endParaRPr lang="en-US" dirty="0">
              <a:solidFill>
                <a:srgbClr val="FF0000"/>
              </a:solidFill>
              <a:latin typeface="Constantia" pitchFamily="18"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lstStyle/>
          <a:p>
            <a:pPr>
              <a:buNone/>
            </a:pPr>
            <a:r>
              <a:rPr lang="en-US" dirty="0" smtClean="0"/>
              <a:t>Goal:</a:t>
            </a:r>
          </a:p>
          <a:p>
            <a:pPr marL="571500" indent="-571500">
              <a:buAutoNum type="romanLcParenBoth"/>
            </a:pPr>
            <a:r>
              <a:rPr lang="en-US" dirty="0" smtClean="0"/>
              <a:t>Patient safety</a:t>
            </a:r>
          </a:p>
          <a:p>
            <a:pPr marL="571500" indent="-571500">
              <a:buAutoNum type="romanLcParenBoth"/>
            </a:pPr>
            <a:r>
              <a:rPr lang="en-US" dirty="0" smtClean="0"/>
              <a:t>Complete evaluation and diagnosis</a:t>
            </a:r>
          </a:p>
          <a:p>
            <a:pPr marL="571500" indent="-571500">
              <a:buAutoNum type="romanLcParenBoth"/>
            </a:pPr>
            <a:r>
              <a:rPr lang="en-US" dirty="0" smtClean="0"/>
              <a:t>treatment plan that addresses both immediate symptoms and the patient's prospective well-being.</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Indications for Hospitalization</a:t>
            </a:r>
            <a:endParaRPr lang="en-US" dirty="0"/>
          </a:p>
        </p:txBody>
      </p:sp>
      <p:sp>
        <p:nvSpPr>
          <p:cNvPr id="3" name="Content Placeholder 2"/>
          <p:cNvSpPr>
            <a:spLocks noGrp="1"/>
          </p:cNvSpPr>
          <p:nvPr>
            <p:ph idx="1"/>
          </p:nvPr>
        </p:nvSpPr>
        <p:spPr/>
        <p:txBody>
          <a:bodyPr/>
          <a:lstStyle/>
          <a:p>
            <a:pPr marL="571500" indent="-571500">
              <a:buAutoNum type="romanLcParenBoth"/>
            </a:pPr>
            <a:r>
              <a:rPr lang="en-US" dirty="0" smtClean="0"/>
              <a:t>Risk of suicide or homicide,</a:t>
            </a:r>
          </a:p>
          <a:p>
            <a:pPr marL="571500" indent="-571500">
              <a:buAutoNum type="romanLcParenBoth"/>
            </a:pPr>
            <a:r>
              <a:rPr lang="en-US" dirty="0" smtClean="0"/>
              <a:t>Grossly reduced ability to perform self care and activities of daily living (such as get food and shelter)</a:t>
            </a:r>
          </a:p>
          <a:p>
            <a:pPr marL="571500" indent="-571500">
              <a:buAutoNum type="romanLcParenBoth"/>
            </a:pPr>
            <a:r>
              <a:rPr lang="en-US" dirty="0" smtClean="0"/>
              <a:t>Need for diagnostic procedures. </a:t>
            </a:r>
          </a:p>
          <a:p>
            <a:pPr marL="571500" indent="-571500">
              <a:buAutoNum type="romanLcParenBoth"/>
            </a:pPr>
            <a:r>
              <a:rPr lang="en-US" dirty="0" smtClean="0"/>
              <a:t>A history of rapidly progressing symptoms.</a:t>
            </a:r>
          </a:p>
          <a:p>
            <a:pPr marL="571500" indent="-571500">
              <a:buAutoNum type="romanLcParenBoth"/>
            </a:pPr>
            <a:r>
              <a:rPr lang="en-US" dirty="0" smtClean="0"/>
              <a:t>Rupture of a patient's usual support systems</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Treatment Modalities</a:t>
            </a:r>
            <a:endParaRPr lang="en-US" dirty="0"/>
          </a:p>
        </p:txBody>
      </p:sp>
      <p:sp>
        <p:nvSpPr>
          <p:cNvPr id="3" name="Content Placeholder 2"/>
          <p:cNvSpPr>
            <a:spLocks noGrp="1"/>
          </p:cNvSpPr>
          <p:nvPr>
            <p:ph idx="1"/>
          </p:nvPr>
        </p:nvSpPr>
        <p:spPr/>
        <p:txBody>
          <a:bodyPr/>
          <a:lstStyle/>
          <a:p>
            <a:pPr marL="571500" indent="-571500">
              <a:buAutoNum type="romanLcParenBoth"/>
            </a:pPr>
            <a:r>
              <a:rPr lang="en-US" dirty="0" smtClean="0"/>
              <a:t>Pharmacotherapy</a:t>
            </a:r>
          </a:p>
          <a:p>
            <a:pPr marL="571500" indent="-571500">
              <a:buAutoNum type="romanLcParenBoth"/>
            </a:pPr>
            <a:r>
              <a:rPr lang="en-US" dirty="0" smtClean="0"/>
              <a:t>Psychotherapy</a:t>
            </a:r>
          </a:p>
          <a:p>
            <a:pPr marL="571500" indent="-571500">
              <a:buAutoNum type="romanLcParenBoth"/>
            </a:pPr>
            <a:r>
              <a:rPr lang="en-US" dirty="0" smtClean="0"/>
              <a:t>Phototherapy</a:t>
            </a:r>
          </a:p>
          <a:p>
            <a:pPr marL="571500" indent="-571500">
              <a:buAutoNum type="romanLcParenBoth"/>
            </a:pPr>
            <a:r>
              <a:rPr lang="en-US" dirty="0" smtClean="0"/>
              <a:t>Exposure</a:t>
            </a:r>
          </a:p>
          <a:p>
            <a:pPr>
              <a:buNone/>
            </a:pP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11500" dirty="0" smtClean="0"/>
              <a:t>?</a:t>
            </a:r>
            <a:endParaRPr lang="en-US" sz="11500"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4400" dirty="0" smtClean="0">
                <a:solidFill>
                  <a:srgbClr val="0000FF"/>
                </a:solidFill>
                <a:latin typeface="Constantia" pitchFamily="18" charset="0"/>
              </a:rPr>
              <a:t>ANXIETY DISORDERS</a:t>
            </a:r>
            <a:endParaRPr lang="en-US" sz="4400" dirty="0">
              <a:solidFill>
                <a:srgbClr val="0000FF"/>
              </a:solidFill>
              <a:latin typeface="Constantia" pitchFamily="18"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563562"/>
          </a:xfrm>
        </p:spPr>
        <p:txBody>
          <a:bodyPr>
            <a:normAutofit fontScale="90000"/>
          </a:bodyPr>
          <a:lstStyle/>
          <a:p>
            <a:pPr algn="just"/>
            <a:r>
              <a:rPr lang="en-US" sz="3600" dirty="0" smtClean="0">
                <a:solidFill>
                  <a:srgbClr val="FF0000"/>
                </a:solidFill>
                <a:latin typeface="Constantia" pitchFamily="18" charset="0"/>
              </a:rPr>
              <a:t>ANXIETY DISORDERS</a:t>
            </a:r>
            <a:endParaRPr lang="en-US" sz="3600"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pPr algn="just">
              <a:buNone/>
            </a:pPr>
            <a:r>
              <a:rPr lang="en-US" b="1" i="1" dirty="0" smtClean="0">
                <a:solidFill>
                  <a:srgbClr val="0000FF"/>
                </a:solidFill>
                <a:latin typeface="Constantia" pitchFamily="18" charset="0"/>
              </a:rPr>
              <a:t>	Anxiety</a:t>
            </a:r>
            <a:r>
              <a:rPr lang="en-US" dirty="0" smtClean="0">
                <a:solidFill>
                  <a:srgbClr val="0000FF"/>
                </a:solidFill>
                <a:latin typeface="Constantia" pitchFamily="18" charset="0"/>
              </a:rPr>
              <a:t> refers to the diffuse apprehension that is vague in nature and associated with feelings of uncertainty  and helplessness.</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a:t>
            </a:r>
            <a:r>
              <a:rPr lang="en-US" dirty="0" smtClean="0">
                <a:solidFill>
                  <a:srgbClr val="0000FF"/>
                </a:solidFill>
                <a:latin typeface="Constantia" pitchFamily="18" charset="0"/>
              </a:rPr>
              <a:t>It </a:t>
            </a:r>
            <a:r>
              <a:rPr lang="en-US" dirty="0" smtClean="0">
                <a:solidFill>
                  <a:srgbClr val="0000FF"/>
                </a:solidFill>
                <a:latin typeface="Constantia" pitchFamily="18" charset="0"/>
              </a:rPr>
              <a:t>is an alerting signal; it warns of impending danger and enables a person to take measures to deal with a threat.</a:t>
            </a:r>
          </a:p>
          <a:p>
            <a:pPr algn="just">
              <a:buNone/>
            </a:pPr>
            <a:endParaRPr lang="en-US" b="1" i="1" dirty="0" smtClean="0">
              <a:solidFill>
                <a:srgbClr val="0000FF"/>
              </a:solidFill>
              <a:latin typeface="Constantia" pitchFamily="18" charset="0"/>
            </a:endParaRPr>
          </a:p>
          <a:p>
            <a:pPr algn="just">
              <a:buNone/>
            </a:pPr>
            <a:r>
              <a:rPr lang="en-US" b="1" i="1" dirty="0" smtClean="0">
                <a:solidFill>
                  <a:srgbClr val="0000FF"/>
                </a:solidFill>
                <a:latin typeface="Constantia" pitchFamily="18" charset="0"/>
              </a:rPr>
              <a:t>	Fear</a:t>
            </a:r>
            <a:r>
              <a:rPr lang="en-US" dirty="0" smtClean="0">
                <a:solidFill>
                  <a:srgbClr val="0000FF"/>
                </a:solidFill>
                <a:latin typeface="Constantia" pitchFamily="18" charset="0"/>
              </a:rPr>
              <a:t> is a similar alerting signal, but should be differentiated from anxiety in that fear is a response to a known, external, definite, or non-conflictual threat </a:t>
            </a:r>
            <a:r>
              <a:rPr lang="en-US" i="1" dirty="0" smtClean="0">
                <a:solidFill>
                  <a:srgbClr val="0000FF"/>
                </a:solidFill>
                <a:latin typeface="Constantia" pitchFamily="18" charset="0"/>
              </a:rPr>
              <a:t>while</a:t>
            </a:r>
            <a:r>
              <a:rPr lang="en-US" dirty="0" smtClean="0">
                <a:solidFill>
                  <a:srgbClr val="0000FF"/>
                </a:solidFill>
                <a:latin typeface="Constantia" pitchFamily="18" charset="0"/>
              </a:rPr>
              <a:t> anxiety is a response to a threat that is unknown, internal, vague, or conflictual.</a:t>
            </a:r>
          </a:p>
          <a:p>
            <a:pPr algn="just">
              <a:buNone/>
            </a:pPr>
            <a:endParaRPr lang="en-US" dirty="0">
              <a:solidFill>
                <a:srgbClr val="0000FF"/>
              </a:solidFill>
              <a:latin typeface="Constantia" pitchFamily="18"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639762"/>
          </a:xfrm>
        </p:spPr>
        <p:txBody>
          <a:bodyPr>
            <a:normAutofit fontScale="90000"/>
          </a:bodyPr>
          <a:lstStyle/>
          <a:p>
            <a:pPr algn="just"/>
            <a:r>
              <a:rPr lang="en-US" sz="3600" dirty="0" smtClean="0">
                <a:solidFill>
                  <a:srgbClr val="FF0000"/>
                </a:solidFill>
                <a:latin typeface="Constantia" pitchFamily="18" charset="0"/>
              </a:rPr>
              <a:t>ANXIETY </a:t>
            </a:r>
            <a:r>
              <a:rPr lang="en-US" sz="3600" dirty="0" smtClean="0">
                <a:solidFill>
                  <a:srgbClr val="FF0000"/>
                </a:solidFill>
                <a:latin typeface="Constantia" pitchFamily="18" charset="0"/>
              </a:rPr>
              <a:t>DISORDERS Cont’d</a:t>
            </a:r>
            <a:endParaRPr lang="en-US" sz="3600" dirty="0"/>
          </a:p>
        </p:txBody>
      </p:sp>
      <p:sp>
        <p:nvSpPr>
          <p:cNvPr id="3" name="Content Placeholder 2"/>
          <p:cNvSpPr>
            <a:spLocks noGrp="1"/>
          </p:cNvSpPr>
          <p:nvPr>
            <p:ph idx="1"/>
          </p:nvPr>
        </p:nvSpPr>
        <p:spPr>
          <a:xfrm>
            <a:off x="0" y="762000"/>
            <a:ext cx="9144000" cy="6096000"/>
          </a:xfrm>
        </p:spPr>
        <p:txBody>
          <a:bodyPr>
            <a:noAutofit/>
          </a:bodyPr>
          <a:lstStyle/>
          <a:p>
            <a:pPr algn="just">
              <a:buNone/>
            </a:pPr>
            <a:r>
              <a:rPr lang="en-US" sz="2800" dirty="0" smtClean="0">
                <a:solidFill>
                  <a:srgbClr val="0000FF"/>
                </a:solidFill>
                <a:latin typeface="Constantia" pitchFamily="18" charset="0"/>
              </a:rPr>
              <a:t>	Anxiety disorders are among the most prevalent mental disorders in the general population and are associated with significant morbidity and often are chronic and resistant to treatment.</a:t>
            </a:r>
          </a:p>
          <a:p>
            <a:pPr algn="just">
              <a:buNone/>
            </a:pPr>
            <a:r>
              <a:rPr lang="en-US" sz="2800" dirty="0" smtClean="0">
                <a:solidFill>
                  <a:srgbClr val="0000FF"/>
                </a:solidFill>
                <a:latin typeface="Constantia" pitchFamily="18" charset="0"/>
              </a:rPr>
              <a:t>	</a:t>
            </a: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a:t>
            </a:r>
            <a:r>
              <a:rPr lang="en-US" sz="2800" dirty="0" smtClean="0">
                <a:solidFill>
                  <a:srgbClr val="0000FF"/>
                </a:solidFill>
                <a:latin typeface="Constantia" pitchFamily="18" charset="0"/>
              </a:rPr>
              <a:t>Anxiety </a:t>
            </a:r>
            <a:r>
              <a:rPr lang="en-US" sz="2800" dirty="0" smtClean="0">
                <a:solidFill>
                  <a:srgbClr val="0000FF"/>
                </a:solidFill>
                <a:latin typeface="Constantia" pitchFamily="18" charset="0"/>
              </a:rPr>
              <a:t>disorders can be viewed as a family of related but distinct mental disorders, which include the following</a:t>
            </a:r>
            <a:r>
              <a:rPr lang="en-US" sz="2800" dirty="0" smtClean="0">
                <a:solidFill>
                  <a:srgbClr val="0000FF"/>
                </a:solidFill>
                <a:latin typeface="Constantia" pitchFamily="18" charset="0"/>
              </a:rPr>
              <a:t>:</a:t>
            </a:r>
            <a:endParaRPr lang="en-US" sz="2800" dirty="0" smtClean="0">
              <a:solidFill>
                <a:srgbClr val="0000FF"/>
              </a:solidFill>
              <a:latin typeface="Constantia" pitchFamily="18" charset="0"/>
            </a:endParaRPr>
          </a:p>
          <a:p>
            <a:pPr marL="914400" lvl="1" indent="-514350" algn="just">
              <a:buAutoNum type="arabicParenBoth"/>
            </a:pPr>
            <a:r>
              <a:rPr lang="en-US" dirty="0" smtClean="0">
                <a:solidFill>
                  <a:srgbClr val="0000FF"/>
                </a:solidFill>
                <a:latin typeface="Constantia" pitchFamily="18" charset="0"/>
              </a:rPr>
              <a:t>Panic disorder with or without agoraphobia</a:t>
            </a:r>
          </a:p>
          <a:p>
            <a:pPr marL="914400" lvl="1" indent="-514350" algn="just">
              <a:buAutoNum type="arabicParenBoth"/>
            </a:pPr>
            <a:r>
              <a:rPr lang="en-US" dirty="0" smtClean="0">
                <a:solidFill>
                  <a:srgbClr val="0000FF"/>
                </a:solidFill>
                <a:latin typeface="Constantia" pitchFamily="18" charset="0"/>
              </a:rPr>
              <a:t>Agoraphobia with or without panic disorder</a:t>
            </a:r>
          </a:p>
          <a:p>
            <a:pPr marL="914400" lvl="1" indent="-514350" algn="just">
              <a:buAutoNum type="arabicParenBoth"/>
            </a:pPr>
            <a:r>
              <a:rPr lang="en-US" dirty="0" smtClean="0">
                <a:solidFill>
                  <a:srgbClr val="0000FF"/>
                </a:solidFill>
                <a:latin typeface="Constantia" pitchFamily="18" charset="0"/>
              </a:rPr>
              <a:t>Specific phobia</a:t>
            </a:r>
          </a:p>
          <a:p>
            <a:pPr marL="914400" lvl="1" indent="-514350" algn="just">
              <a:buAutoNum type="arabicParenBoth"/>
            </a:pPr>
            <a:r>
              <a:rPr lang="en-US" dirty="0" smtClean="0">
                <a:solidFill>
                  <a:srgbClr val="0000FF"/>
                </a:solidFill>
                <a:latin typeface="Constantia" pitchFamily="18" charset="0"/>
              </a:rPr>
              <a:t>S</a:t>
            </a:r>
            <a:r>
              <a:rPr lang="en-US" dirty="0" smtClean="0">
                <a:solidFill>
                  <a:srgbClr val="0000FF"/>
                </a:solidFill>
                <a:latin typeface="Constantia" pitchFamily="18" charset="0"/>
              </a:rPr>
              <a:t>ocial phobia</a:t>
            </a:r>
            <a:endParaRPr lang="en-US" dirty="0">
              <a:solidFill>
                <a:srgbClr val="0000FF"/>
              </a:solidFill>
              <a:latin typeface="Constantia"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944562"/>
          </a:xfrm>
        </p:spPr>
        <p:txBody>
          <a:bodyPr/>
          <a:lstStyle/>
          <a:p>
            <a:pPr algn="just"/>
            <a:r>
              <a:rPr lang="en-US" dirty="0" smtClean="0">
                <a:solidFill>
                  <a:srgbClr val="FF0000"/>
                </a:solidFill>
                <a:latin typeface="Constantia" pitchFamily="18" charset="0"/>
              </a:rPr>
              <a:t>INTRODUCTION Cont’d</a:t>
            </a:r>
            <a:endParaRPr lang="en-US" dirty="0"/>
          </a:p>
        </p:txBody>
      </p:sp>
      <p:sp>
        <p:nvSpPr>
          <p:cNvPr id="3" name="Content Placeholder 2"/>
          <p:cNvSpPr>
            <a:spLocks noGrp="1"/>
          </p:cNvSpPr>
          <p:nvPr>
            <p:ph idx="1"/>
          </p:nvPr>
        </p:nvSpPr>
        <p:spPr>
          <a:xfrm>
            <a:off x="0" y="1295400"/>
            <a:ext cx="8991600" cy="5562600"/>
          </a:xfrm>
        </p:spPr>
        <p:txBody>
          <a:bodyPr>
            <a:normAutofit fontScale="92500"/>
          </a:bodyPr>
          <a:lstStyle/>
          <a:p>
            <a:pPr algn="just">
              <a:buNone/>
            </a:pPr>
            <a:r>
              <a:rPr lang="en-US" dirty="0" smtClean="0">
                <a:solidFill>
                  <a:srgbClr val="0000FF"/>
                </a:solidFill>
                <a:latin typeface="Constantia" pitchFamily="18" charset="0"/>
              </a:rPr>
              <a:t>	It is infact a maladaptive response to stressors from the internal or external environment, evidenced by thoughts, feelings, and behaviours that are incongruent with the local and cultural norms and interfere with the individual’s social, occupational and/or physical functioning.</a:t>
            </a:r>
          </a:p>
          <a:p>
            <a:pPr algn="r">
              <a:buNone/>
            </a:pPr>
            <a:r>
              <a:rPr lang="en-US" i="1" dirty="0" smtClean="0">
                <a:solidFill>
                  <a:srgbClr val="0000FF"/>
                </a:solidFill>
                <a:latin typeface="Constantia" pitchFamily="18" charset="0"/>
              </a:rPr>
              <a:t>(Townsend, 1996)</a:t>
            </a:r>
          </a:p>
          <a:p>
            <a:pPr algn="r">
              <a:buNone/>
            </a:pPr>
            <a:endParaRPr lang="en-US" i="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It is the purpose of Psychiatry and psychiatric nursing to deal with the diagnosis and treatment of individuals with mental disorders/illnesses.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639762"/>
          </a:xfrm>
        </p:spPr>
        <p:txBody>
          <a:bodyPr>
            <a:normAutofit fontScale="90000"/>
          </a:bodyPr>
          <a:lstStyle/>
          <a:p>
            <a:pPr algn="just"/>
            <a:r>
              <a:rPr lang="en-US" sz="3600" dirty="0" smtClean="0">
                <a:solidFill>
                  <a:srgbClr val="FF0000"/>
                </a:solidFill>
                <a:latin typeface="Constantia" pitchFamily="18" charset="0"/>
              </a:rPr>
              <a:t>ANXIETY </a:t>
            </a:r>
            <a:r>
              <a:rPr lang="en-US" sz="3600" dirty="0" smtClean="0">
                <a:solidFill>
                  <a:srgbClr val="FF0000"/>
                </a:solidFill>
                <a:latin typeface="Constantia" pitchFamily="18" charset="0"/>
              </a:rPr>
              <a:t>DISORDERS Cont’d</a:t>
            </a:r>
            <a:endParaRPr lang="en-US" sz="3600" dirty="0"/>
          </a:p>
        </p:txBody>
      </p:sp>
      <p:sp>
        <p:nvSpPr>
          <p:cNvPr id="3" name="Content Placeholder 2"/>
          <p:cNvSpPr>
            <a:spLocks noGrp="1"/>
          </p:cNvSpPr>
          <p:nvPr>
            <p:ph idx="1"/>
          </p:nvPr>
        </p:nvSpPr>
        <p:spPr>
          <a:xfrm>
            <a:off x="0" y="838200"/>
            <a:ext cx="8991600" cy="6019800"/>
          </a:xfrm>
        </p:spPr>
        <p:txBody>
          <a:bodyPr>
            <a:normAutofit fontScale="92500" lnSpcReduction="20000"/>
          </a:bodyPr>
          <a:lstStyle/>
          <a:p>
            <a:pPr marL="914400" lvl="1" indent="-514350" algn="just">
              <a:buFont typeface="Wingdings" pitchFamily="2" charset="2"/>
              <a:buAutoNum type="arabicParenBoth" startAt="5"/>
            </a:pPr>
            <a:r>
              <a:rPr lang="en-US" dirty="0" smtClean="0">
                <a:solidFill>
                  <a:srgbClr val="0000FF"/>
                </a:solidFill>
                <a:latin typeface="Constantia" pitchFamily="18" charset="0"/>
              </a:rPr>
              <a:t>Obsessive-compulsive </a:t>
            </a:r>
            <a:r>
              <a:rPr lang="en-US" dirty="0" smtClean="0">
                <a:solidFill>
                  <a:srgbClr val="0000FF"/>
                </a:solidFill>
                <a:latin typeface="Constantia" pitchFamily="18" charset="0"/>
              </a:rPr>
              <a:t>disorder (OCD</a:t>
            </a:r>
            <a:r>
              <a:rPr lang="en-US" dirty="0" smtClean="0">
                <a:solidFill>
                  <a:srgbClr val="0000FF"/>
                </a:solidFill>
                <a:latin typeface="Constantia" pitchFamily="18" charset="0"/>
              </a:rPr>
              <a:t>)</a:t>
            </a:r>
          </a:p>
          <a:p>
            <a:pPr marL="914400" lvl="1" indent="-514350" algn="just">
              <a:buAutoNum type="arabicParenBoth" startAt="5"/>
            </a:pPr>
            <a:endParaRPr lang="en-US" dirty="0" smtClean="0">
              <a:solidFill>
                <a:srgbClr val="0000FF"/>
              </a:solidFill>
              <a:latin typeface="Constantia" pitchFamily="18" charset="0"/>
            </a:endParaRPr>
          </a:p>
          <a:p>
            <a:pPr marL="914400" lvl="1" indent="-514350" algn="just">
              <a:buAutoNum type="arabicParenBoth" startAt="5"/>
            </a:pPr>
            <a:r>
              <a:rPr lang="en-US" dirty="0" smtClean="0">
                <a:solidFill>
                  <a:srgbClr val="0000FF"/>
                </a:solidFill>
                <a:latin typeface="Constantia" pitchFamily="18" charset="0"/>
              </a:rPr>
              <a:t>Posttraumatic stress disorder (PTSD</a:t>
            </a:r>
            <a:r>
              <a:rPr lang="en-US" dirty="0" smtClean="0">
                <a:solidFill>
                  <a:srgbClr val="0000FF"/>
                </a:solidFill>
                <a:latin typeface="Constantia" pitchFamily="18" charset="0"/>
              </a:rPr>
              <a:t>)</a:t>
            </a:r>
          </a:p>
          <a:p>
            <a:pPr marL="914400" lvl="1" indent="-514350" algn="just">
              <a:buAutoNum type="arabicParenBoth" startAt="5"/>
            </a:pPr>
            <a:endParaRPr lang="en-US" dirty="0" smtClean="0">
              <a:solidFill>
                <a:srgbClr val="0000FF"/>
              </a:solidFill>
              <a:latin typeface="Constantia" pitchFamily="18" charset="0"/>
            </a:endParaRPr>
          </a:p>
          <a:p>
            <a:pPr marL="914400" lvl="1" indent="-514350" algn="just">
              <a:buAutoNum type="arabicParenBoth" startAt="5"/>
            </a:pPr>
            <a:r>
              <a:rPr lang="en-US" dirty="0" smtClean="0">
                <a:solidFill>
                  <a:srgbClr val="0000FF"/>
                </a:solidFill>
                <a:latin typeface="Constantia" pitchFamily="18" charset="0"/>
              </a:rPr>
              <a:t>Acute stress </a:t>
            </a:r>
            <a:r>
              <a:rPr lang="en-US" dirty="0" smtClean="0">
                <a:solidFill>
                  <a:srgbClr val="0000FF"/>
                </a:solidFill>
                <a:latin typeface="Constantia" pitchFamily="18" charset="0"/>
              </a:rPr>
              <a:t>disorder</a:t>
            </a:r>
            <a:endParaRPr lang="en-US" dirty="0" smtClean="0">
              <a:solidFill>
                <a:srgbClr val="0000FF"/>
              </a:solidFill>
              <a:latin typeface="Constantia" pitchFamily="18" charset="0"/>
            </a:endParaRPr>
          </a:p>
          <a:p>
            <a:pPr marL="914400" lvl="1" indent="-514350" algn="just">
              <a:buAutoNum type="arabicParenBoth" startAt="5"/>
            </a:pPr>
            <a:endParaRPr lang="en-US" dirty="0" smtClean="0">
              <a:solidFill>
                <a:srgbClr val="0000FF"/>
              </a:solidFill>
              <a:latin typeface="Constantia" pitchFamily="18" charset="0"/>
            </a:endParaRPr>
          </a:p>
          <a:p>
            <a:pPr marL="914400" lvl="1" indent="-514350" algn="just">
              <a:buFont typeface="Arial" pitchFamily="34" charset="0"/>
              <a:buAutoNum type="arabicParenBoth" startAt="5"/>
            </a:pPr>
            <a:r>
              <a:rPr lang="en-US" dirty="0" smtClean="0">
                <a:solidFill>
                  <a:srgbClr val="0000FF"/>
                </a:solidFill>
                <a:latin typeface="Constantia" pitchFamily="18" charset="0"/>
              </a:rPr>
              <a:t>Generalized anxiety </a:t>
            </a:r>
            <a:r>
              <a:rPr lang="en-US" dirty="0" smtClean="0">
                <a:solidFill>
                  <a:srgbClr val="0000FF"/>
                </a:solidFill>
                <a:latin typeface="Constantia" pitchFamily="18" charset="0"/>
              </a:rPr>
              <a:t>disorder.</a:t>
            </a:r>
          </a:p>
          <a:p>
            <a:pPr marL="914400" lvl="1" indent="-514350" algn="just">
              <a:buFont typeface="Arial" pitchFamily="34" charset="0"/>
              <a:buAutoNum type="arabicParenBoth" startAt="5"/>
            </a:pPr>
            <a:endParaRPr lang="en-US" dirty="0" smtClean="0">
              <a:solidFill>
                <a:srgbClr val="0000FF"/>
              </a:solidFill>
              <a:latin typeface="Constantia" pitchFamily="18" charset="0"/>
            </a:endParaRPr>
          </a:p>
          <a:p>
            <a:pPr marL="914400" lvl="1" indent="-514350" algn="just">
              <a:buFont typeface="Arial" pitchFamily="34" charset="0"/>
              <a:buAutoNum type="arabicParenBoth" startAt="5"/>
            </a:pPr>
            <a:r>
              <a:rPr lang="en-US" dirty="0" smtClean="0">
                <a:solidFill>
                  <a:srgbClr val="0000FF"/>
                </a:solidFill>
                <a:latin typeface="Constantia" pitchFamily="18" charset="0"/>
              </a:rPr>
              <a:t>Substance-Induced </a:t>
            </a:r>
            <a:r>
              <a:rPr lang="en-US" dirty="0" smtClean="0">
                <a:solidFill>
                  <a:srgbClr val="0000FF"/>
                </a:solidFill>
                <a:latin typeface="Constantia" pitchFamily="18" charset="0"/>
              </a:rPr>
              <a:t>Anxiety </a:t>
            </a:r>
            <a:r>
              <a:rPr lang="en-US" dirty="0" smtClean="0">
                <a:solidFill>
                  <a:srgbClr val="0000FF"/>
                </a:solidFill>
                <a:latin typeface="Constantia" pitchFamily="18" charset="0"/>
              </a:rPr>
              <a:t>Disorder</a:t>
            </a:r>
          </a:p>
          <a:p>
            <a:pPr marL="914400" lvl="1" indent="-514350" algn="just">
              <a:buFont typeface="Arial" pitchFamily="34" charset="0"/>
              <a:buAutoNum type="arabicParenBoth" startAt="5"/>
            </a:pPr>
            <a:endParaRPr lang="en-US" dirty="0" smtClean="0">
              <a:solidFill>
                <a:srgbClr val="0000FF"/>
              </a:solidFill>
              <a:latin typeface="Constantia" pitchFamily="18" charset="0"/>
            </a:endParaRPr>
          </a:p>
          <a:p>
            <a:pPr marL="914400" lvl="1" indent="-514350" algn="just">
              <a:buFont typeface="Arial" pitchFamily="34" charset="0"/>
              <a:buAutoNum type="arabicParenBoth" startAt="5"/>
            </a:pPr>
            <a:r>
              <a:rPr lang="en-US" dirty="0" smtClean="0">
                <a:solidFill>
                  <a:srgbClr val="0000FF"/>
                </a:solidFill>
                <a:latin typeface="Constantia" pitchFamily="18" charset="0"/>
              </a:rPr>
              <a:t>Anxiety </a:t>
            </a:r>
            <a:r>
              <a:rPr lang="en-US" dirty="0" smtClean="0">
                <a:solidFill>
                  <a:srgbClr val="0000FF"/>
                </a:solidFill>
                <a:latin typeface="Constantia" pitchFamily="18" charset="0"/>
              </a:rPr>
              <a:t>Disorder due to a General Medical </a:t>
            </a:r>
            <a:r>
              <a:rPr lang="en-US" dirty="0" smtClean="0">
                <a:solidFill>
                  <a:srgbClr val="0000FF"/>
                </a:solidFill>
                <a:latin typeface="Constantia" pitchFamily="18" charset="0"/>
              </a:rPr>
              <a:t>Condition</a:t>
            </a:r>
          </a:p>
          <a:p>
            <a:pPr marL="914400" lvl="1" indent="-514350" algn="just">
              <a:buFont typeface="Arial" pitchFamily="34" charset="0"/>
              <a:buAutoNum type="arabicParenBoth" startAt="5"/>
            </a:pPr>
            <a:endParaRPr lang="en-US" dirty="0" smtClean="0">
              <a:solidFill>
                <a:srgbClr val="0000FF"/>
              </a:solidFill>
              <a:latin typeface="Constantia" pitchFamily="18" charset="0"/>
            </a:endParaRPr>
          </a:p>
          <a:p>
            <a:pPr marL="914400" lvl="1" indent="-514350" algn="just">
              <a:buFont typeface="Arial" pitchFamily="34" charset="0"/>
              <a:buAutoNum type="arabicParenBoth" startAt="5"/>
            </a:pPr>
            <a:r>
              <a:rPr lang="en-US" dirty="0" smtClean="0">
                <a:solidFill>
                  <a:srgbClr val="0000FF"/>
                </a:solidFill>
                <a:latin typeface="Constantia" pitchFamily="18" charset="0"/>
              </a:rPr>
              <a:t>Mixed </a:t>
            </a:r>
            <a:r>
              <a:rPr lang="en-US" dirty="0" smtClean="0">
                <a:solidFill>
                  <a:srgbClr val="0000FF"/>
                </a:solidFill>
                <a:latin typeface="Constantia" pitchFamily="18" charset="0"/>
              </a:rPr>
              <a:t>Anxiety-Depressive </a:t>
            </a:r>
            <a:r>
              <a:rPr lang="en-US" dirty="0" smtClean="0">
                <a:solidFill>
                  <a:srgbClr val="0000FF"/>
                </a:solidFill>
                <a:latin typeface="Constantia" pitchFamily="18" charset="0"/>
              </a:rPr>
              <a:t>Disorder</a:t>
            </a:r>
          </a:p>
          <a:p>
            <a:pPr marL="914400" lvl="1" indent="-514350" algn="just">
              <a:buFont typeface="Arial" pitchFamily="34" charset="0"/>
              <a:buAutoNum type="arabicParenBoth" startAt="5"/>
            </a:pPr>
            <a:endParaRPr lang="en-US" dirty="0" smtClean="0">
              <a:solidFill>
                <a:srgbClr val="0000FF"/>
              </a:solidFill>
              <a:latin typeface="Constantia" pitchFamily="18" charset="0"/>
            </a:endParaRPr>
          </a:p>
          <a:p>
            <a:pPr marL="914400" lvl="1" indent="-514350" algn="just">
              <a:buFont typeface="Arial" pitchFamily="34" charset="0"/>
              <a:buAutoNum type="arabicParenBoth" startAt="5"/>
            </a:pPr>
            <a:r>
              <a:rPr lang="en-US" sz="3000" dirty="0" smtClean="0">
                <a:solidFill>
                  <a:srgbClr val="0000FF"/>
                </a:solidFill>
                <a:latin typeface="Constantia" pitchFamily="18" charset="0"/>
              </a:rPr>
              <a:t>Anxiety Disorder not Otherwise </a:t>
            </a:r>
            <a:r>
              <a:rPr lang="en-US" sz="3000" dirty="0" smtClean="0">
                <a:solidFill>
                  <a:srgbClr val="0000FF"/>
                </a:solidFill>
                <a:latin typeface="Constantia" pitchFamily="18" charset="0"/>
              </a:rPr>
              <a:t>Specified</a:t>
            </a:r>
            <a:endParaRPr lang="en-US" sz="3000"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0" y="1600200"/>
            <a:ext cx="9144000" cy="5257800"/>
          </a:xfrm>
        </p:spPr>
        <p:txBody>
          <a:bodyPr>
            <a:normAutofit/>
          </a:bodyPr>
          <a:lstStyle/>
          <a:p>
            <a:pPr algn="ctr">
              <a:buNone/>
            </a:pPr>
            <a:r>
              <a:rPr lang="en-US" sz="3600" dirty="0" smtClean="0">
                <a:solidFill>
                  <a:srgbClr val="0000FF"/>
                </a:solidFill>
                <a:latin typeface="Constantia" pitchFamily="18" charset="0"/>
              </a:rPr>
              <a:t>POST-TRAUMATIC STRESS DISORDER (PTSD)</a:t>
            </a:r>
            <a:endParaRPr lang="en-US" sz="36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763000" cy="609600"/>
          </a:xfrm>
        </p:spPr>
        <p:txBody>
          <a:bodyPr>
            <a:noAutofit/>
          </a:bodyPr>
          <a:lstStyle/>
          <a:p>
            <a:pPr algn="just"/>
            <a:r>
              <a:rPr lang="en-US" sz="3200" dirty="0" smtClean="0">
                <a:solidFill>
                  <a:srgbClr val="FF0000"/>
                </a:solidFill>
                <a:latin typeface="Constantia" pitchFamily="18" charset="0"/>
              </a:rPr>
              <a:t>POST-TRAUMATIC STRESS DISORDER (PTSD</a:t>
            </a:r>
            <a:r>
              <a:rPr lang="en-US" sz="3200" dirty="0" smtClean="0">
                <a:solidFill>
                  <a:srgbClr val="FF0000"/>
                </a:solidFill>
                <a:latin typeface="Constantia" pitchFamily="18" charset="0"/>
              </a:rPr>
              <a:t>)</a:t>
            </a:r>
            <a:endParaRPr lang="en-US" sz="3200" dirty="0">
              <a:solidFill>
                <a:srgbClr val="FF0000"/>
              </a:solidFill>
            </a:endParaRPr>
          </a:p>
        </p:txBody>
      </p:sp>
      <p:sp>
        <p:nvSpPr>
          <p:cNvPr id="3" name="Content Placeholder 2"/>
          <p:cNvSpPr>
            <a:spLocks noGrp="1"/>
          </p:cNvSpPr>
          <p:nvPr>
            <p:ph idx="1"/>
          </p:nvPr>
        </p:nvSpPr>
        <p:spPr>
          <a:xfrm>
            <a:off x="0" y="838200"/>
            <a:ext cx="8991600" cy="6019800"/>
          </a:xfrm>
        </p:spPr>
        <p:txBody>
          <a:bodyPr>
            <a:normAutofit fontScale="92500"/>
          </a:bodyPr>
          <a:lstStyle/>
          <a:p>
            <a:pPr algn="just">
              <a:buNone/>
            </a:pPr>
            <a:r>
              <a:rPr lang="en-US" dirty="0" smtClean="0">
                <a:solidFill>
                  <a:srgbClr val="0000FF"/>
                </a:solidFill>
                <a:latin typeface="Constantia" pitchFamily="18" charset="0"/>
              </a:rPr>
              <a:t>	</a:t>
            </a:r>
            <a:r>
              <a:rPr lang="en-US" i="1" dirty="0" smtClean="0">
                <a:solidFill>
                  <a:srgbClr val="0000FF"/>
                </a:solidFill>
                <a:latin typeface="Constantia" pitchFamily="18" charset="0"/>
              </a:rPr>
              <a:t>Posttraumatic </a:t>
            </a:r>
            <a:r>
              <a:rPr lang="en-US" i="1" dirty="0" smtClean="0">
                <a:solidFill>
                  <a:srgbClr val="0000FF"/>
                </a:solidFill>
                <a:latin typeface="Constantia" pitchFamily="18" charset="0"/>
              </a:rPr>
              <a:t>stress disorder</a:t>
            </a:r>
            <a:r>
              <a:rPr lang="en-US" dirty="0" smtClean="0">
                <a:solidFill>
                  <a:srgbClr val="0000FF"/>
                </a:solidFill>
                <a:latin typeface="Constantia" pitchFamily="18" charset="0"/>
              </a:rPr>
              <a:t> (PTSD) is a condition marked by the development of symptoms after exposure to traumatic life </a:t>
            </a:r>
            <a:r>
              <a:rPr lang="en-US" dirty="0" smtClean="0">
                <a:solidFill>
                  <a:srgbClr val="0000FF"/>
                </a:solidFill>
                <a:latin typeface="Constantia" pitchFamily="18" charset="0"/>
              </a:rPr>
              <a:t>events.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a:t>
            </a:r>
            <a:r>
              <a:rPr lang="en-US" dirty="0" smtClean="0">
                <a:solidFill>
                  <a:srgbClr val="0000FF"/>
                </a:solidFill>
                <a:latin typeface="Constantia" pitchFamily="18" charset="0"/>
              </a:rPr>
              <a:t>person reacts to this experience with fear and helplessness, persistently relives the event, and tries to avoid being reminded of it</a:t>
            </a:r>
            <a:r>
              <a:rPr lang="en-US" dirty="0" smtClean="0">
                <a:solidFill>
                  <a:srgbClr val="0000FF"/>
                </a:solidFill>
                <a:latin typeface="Constantia" pitchFamily="18" charset="0"/>
              </a:rPr>
              <a:t>.</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a:t>
            </a:r>
            <a:r>
              <a:rPr lang="en-US" dirty="0" smtClean="0">
                <a:solidFill>
                  <a:srgbClr val="0000FF"/>
                </a:solidFill>
                <a:latin typeface="Constantia" pitchFamily="18" charset="0"/>
              </a:rPr>
              <a:t>To </a:t>
            </a:r>
            <a:r>
              <a:rPr lang="en-US" dirty="0" smtClean="0">
                <a:solidFill>
                  <a:srgbClr val="0000FF"/>
                </a:solidFill>
                <a:latin typeface="Constantia" pitchFamily="18" charset="0"/>
              </a:rPr>
              <a:t>make the diagnosis, the symptoms must last for </a:t>
            </a:r>
            <a:r>
              <a:rPr lang="en-US" i="1" dirty="0" smtClean="0">
                <a:solidFill>
                  <a:srgbClr val="0000FF"/>
                </a:solidFill>
                <a:latin typeface="Constantia" pitchFamily="18" charset="0"/>
              </a:rPr>
              <a:t>more than a month</a:t>
            </a:r>
            <a:r>
              <a:rPr lang="en-US" dirty="0" smtClean="0">
                <a:solidFill>
                  <a:srgbClr val="0000FF"/>
                </a:solidFill>
                <a:latin typeface="Constantia" pitchFamily="18" charset="0"/>
              </a:rPr>
              <a:t> after the event and must significantly affect important areas of life, such as family and work. </a:t>
            </a:r>
            <a:endParaRPr lang="en-US" dirty="0">
              <a:solidFill>
                <a:srgbClr val="0000FF"/>
              </a:solidFill>
              <a:latin typeface="Constantia" pitchFamily="18"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563562"/>
          </a:xfrm>
        </p:spPr>
        <p:txBody>
          <a:bodyPr>
            <a:noAutofit/>
          </a:bodyPr>
          <a:lstStyle/>
          <a:p>
            <a:pPr algn="just"/>
            <a:r>
              <a:rPr lang="en-US" sz="3200" dirty="0" smtClean="0">
                <a:solidFill>
                  <a:srgbClr val="FF0000"/>
                </a:solidFill>
                <a:latin typeface="Constantia" pitchFamily="18" charset="0"/>
              </a:rPr>
              <a:t>POST-TRAUMATIC STRESS DISORDER (PTSD)</a:t>
            </a:r>
            <a:endParaRPr lang="en-US" sz="3200" dirty="0"/>
          </a:p>
        </p:txBody>
      </p:sp>
      <p:sp>
        <p:nvSpPr>
          <p:cNvPr id="3" name="Content Placeholder 2"/>
          <p:cNvSpPr>
            <a:spLocks noGrp="1"/>
          </p:cNvSpPr>
          <p:nvPr>
            <p:ph idx="1"/>
          </p:nvPr>
        </p:nvSpPr>
        <p:spPr>
          <a:xfrm>
            <a:off x="0" y="990600"/>
            <a:ext cx="8991600" cy="5867400"/>
          </a:xfrm>
        </p:spPr>
        <p:txBody>
          <a:bodyPr>
            <a:normAutofit fontScale="92500" lnSpcReduction="10000"/>
          </a:bodyPr>
          <a:lstStyle/>
          <a:p>
            <a:pPr algn="just">
              <a:buNone/>
            </a:pPr>
            <a:r>
              <a:rPr lang="en-US" dirty="0" smtClean="0">
                <a:solidFill>
                  <a:srgbClr val="0000FF"/>
                </a:solidFill>
                <a:latin typeface="Constantia" pitchFamily="18" charset="0"/>
              </a:rPr>
              <a:t>	The revised text </a:t>
            </a:r>
            <a:r>
              <a:rPr lang="en-US" dirty="0" smtClean="0">
                <a:solidFill>
                  <a:srgbClr val="0000FF"/>
                </a:solidFill>
                <a:latin typeface="Constantia" pitchFamily="18" charset="0"/>
              </a:rPr>
              <a:t>of the fourth edition of Diagnostic and Statistical Manual of Mental Disorders (DSM-IV-TR) defines a disorder that is similar to PTSD called </a:t>
            </a:r>
            <a:r>
              <a:rPr lang="en-US" dirty="0" smtClean="0">
                <a:solidFill>
                  <a:srgbClr val="0000FF"/>
                </a:solidFill>
                <a:latin typeface="Constantia" pitchFamily="18" charset="0"/>
              </a:rPr>
              <a:t>Acute </a:t>
            </a:r>
            <a:r>
              <a:rPr lang="en-US" dirty="0" smtClean="0">
                <a:solidFill>
                  <a:srgbClr val="0000FF"/>
                </a:solidFill>
                <a:latin typeface="Constantia" pitchFamily="18" charset="0"/>
              </a:rPr>
              <a:t>stress disorder, which occurs earlier than PTSD (within 4 weeks of the event) and remits within 2 days to 4 </a:t>
            </a:r>
            <a:r>
              <a:rPr lang="en-US" dirty="0" smtClean="0">
                <a:solidFill>
                  <a:srgbClr val="0000FF"/>
                </a:solidFill>
                <a:latin typeface="Constantia" pitchFamily="18" charset="0"/>
              </a:rPr>
              <a:t>weeks.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If </a:t>
            </a:r>
            <a:r>
              <a:rPr lang="en-US" dirty="0" smtClean="0">
                <a:solidFill>
                  <a:srgbClr val="0000FF"/>
                </a:solidFill>
                <a:latin typeface="Constantia" pitchFamily="18" charset="0"/>
              </a:rPr>
              <a:t>symptoms persist after that time, a diagnosis of PTSD is warranted</a:t>
            </a:r>
            <a:r>
              <a:rPr lang="en-US" dirty="0" smtClean="0">
                <a:solidFill>
                  <a:srgbClr val="0000FF"/>
                </a:solidFill>
                <a:latin typeface="Constantia" pitchFamily="18" charset="0"/>
              </a:rPr>
              <a:t>.</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a:t>
            </a:r>
            <a:r>
              <a:rPr lang="en-US" dirty="0" smtClean="0">
                <a:solidFill>
                  <a:srgbClr val="0000FF"/>
                </a:solidFill>
                <a:latin typeface="Constantia" pitchFamily="18" charset="0"/>
              </a:rPr>
              <a:t>stressors causing both acute stress disorder (ASD) and PTSD are sufficiently overwhelming to affect almost anyone.</a:t>
            </a:r>
          </a:p>
          <a:p>
            <a:pPr algn="just">
              <a:buNone/>
            </a:pPr>
            <a:endParaRPr lang="en-US" dirty="0">
              <a:solidFill>
                <a:srgbClr val="0000FF"/>
              </a:solidFill>
              <a:latin typeface="Constantia" pitchFamily="18" charset="0"/>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563562"/>
          </a:xfrm>
        </p:spPr>
        <p:txBody>
          <a:bodyPr>
            <a:noAutofit/>
          </a:bodyPr>
          <a:lstStyle/>
          <a:p>
            <a:pPr algn="just"/>
            <a:r>
              <a:rPr lang="en-US" sz="3200" dirty="0" smtClean="0">
                <a:solidFill>
                  <a:srgbClr val="FF0000"/>
                </a:solidFill>
                <a:latin typeface="Constantia" pitchFamily="18" charset="0"/>
              </a:rPr>
              <a:t>POST-TRAUMATIC STRESS DISORDER (PTSD)</a:t>
            </a:r>
            <a:endParaRPr lang="en-US" sz="3200" dirty="0"/>
          </a:p>
        </p:txBody>
      </p:sp>
      <p:sp>
        <p:nvSpPr>
          <p:cNvPr id="3" name="Content Placeholder 2"/>
          <p:cNvSpPr>
            <a:spLocks noGrp="1"/>
          </p:cNvSpPr>
          <p:nvPr>
            <p:ph idx="1"/>
          </p:nvPr>
        </p:nvSpPr>
        <p:spPr>
          <a:xfrm>
            <a:off x="0" y="990600"/>
            <a:ext cx="8991600" cy="5715000"/>
          </a:xfrm>
        </p:spPr>
        <p:txBody>
          <a:bodyPr>
            <a:noAutofit/>
          </a:bodyPr>
          <a:lstStyle/>
          <a:p>
            <a:pPr algn="just">
              <a:buNone/>
            </a:pPr>
            <a:r>
              <a:rPr lang="en-US" sz="2600" dirty="0" smtClean="0">
                <a:solidFill>
                  <a:srgbClr val="0000FF"/>
                </a:solidFill>
                <a:latin typeface="Constantia" pitchFamily="18" charset="0"/>
              </a:rPr>
              <a:t>	The stressors can </a:t>
            </a:r>
            <a:r>
              <a:rPr lang="en-US" sz="2600" dirty="0" smtClean="0">
                <a:solidFill>
                  <a:srgbClr val="0000FF"/>
                </a:solidFill>
                <a:latin typeface="Constantia" pitchFamily="18" charset="0"/>
              </a:rPr>
              <a:t>arise from experiences in war, torture, natural catastrophes, assault, rape, and serious accidents, for example, in cars and in burning </a:t>
            </a:r>
            <a:r>
              <a:rPr lang="en-US" sz="2600" dirty="0" smtClean="0">
                <a:solidFill>
                  <a:srgbClr val="0000FF"/>
                </a:solidFill>
                <a:latin typeface="Constantia" pitchFamily="18" charset="0"/>
              </a:rPr>
              <a:t>buildings.</a:t>
            </a:r>
            <a:endParaRPr lang="en-US" sz="2600" dirty="0" smtClean="0">
              <a:solidFill>
                <a:srgbClr val="0000FF"/>
              </a:solidFill>
              <a:latin typeface="Constantia" pitchFamily="18" charset="0"/>
            </a:endParaRPr>
          </a:p>
          <a:p>
            <a:pPr algn="just">
              <a:buNone/>
            </a:pPr>
            <a:r>
              <a:rPr lang="en-US" sz="2600" dirty="0" smtClean="0">
                <a:solidFill>
                  <a:srgbClr val="0000FF"/>
                </a:solidFill>
                <a:latin typeface="Constantia" pitchFamily="18" charset="0"/>
              </a:rPr>
              <a:t>	</a:t>
            </a:r>
          </a:p>
          <a:p>
            <a:pPr algn="just">
              <a:buNone/>
            </a:pPr>
            <a:r>
              <a:rPr lang="en-US" sz="2600" dirty="0" smtClean="0">
                <a:solidFill>
                  <a:srgbClr val="0000FF"/>
                </a:solidFill>
                <a:latin typeface="Constantia" pitchFamily="18" charset="0"/>
              </a:rPr>
              <a:t>	Persons involved in ASD or PTSD;</a:t>
            </a:r>
          </a:p>
          <a:p>
            <a:pPr marL="1028700" lvl="1" indent="-571500" algn="just">
              <a:buAutoNum type="romanLcParenBoth"/>
            </a:pPr>
            <a:r>
              <a:rPr lang="en-US" sz="2600" dirty="0" smtClean="0">
                <a:solidFill>
                  <a:srgbClr val="0000FF"/>
                </a:solidFill>
                <a:latin typeface="Constantia" pitchFamily="18" charset="0"/>
              </a:rPr>
              <a:t>R</a:t>
            </a:r>
            <a:r>
              <a:rPr lang="en-US" sz="2600" dirty="0" smtClean="0">
                <a:solidFill>
                  <a:srgbClr val="0000FF"/>
                </a:solidFill>
                <a:latin typeface="Constantia" pitchFamily="18" charset="0"/>
              </a:rPr>
              <a:t>e-experience </a:t>
            </a:r>
            <a:r>
              <a:rPr lang="en-US" sz="2600" dirty="0" smtClean="0">
                <a:solidFill>
                  <a:srgbClr val="0000FF"/>
                </a:solidFill>
                <a:latin typeface="Constantia" pitchFamily="18" charset="0"/>
              </a:rPr>
              <a:t>the traumatic event in their dreams and </a:t>
            </a:r>
            <a:r>
              <a:rPr lang="en-US" sz="2600" dirty="0" smtClean="0">
                <a:solidFill>
                  <a:srgbClr val="0000FF"/>
                </a:solidFill>
                <a:latin typeface="Constantia" pitchFamily="18" charset="0"/>
              </a:rPr>
              <a:t>in daily thoughts;</a:t>
            </a:r>
          </a:p>
          <a:p>
            <a:pPr marL="1028700" lvl="1" indent="-571500" algn="just">
              <a:buAutoNum type="romanLcParenBoth"/>
            </a:pPr>
            <a:r>
              <a:rPr lang="en-US" sz="2600" dirty="0" smtClean="0">
                <a:solidFill>
                  <a:srgbClr val="0000FF"/>
                </a:solidFill>
                <a:latin typeface="Constantia" pitchFamily="18" charset="0"/>
              </a:rPr>
              <a:t>A</a:t>
            </a:r>
            <a:r>
              <a:rPr lang="en-US" sz="2600" dirty="0" smtClean="0">
                <a:solidFill>
                  <a:srgbClr val="0000FF"/>
                </a:solidFill>
                <a:latin typeface="Constantia" pitchFamily="18" charset="0"/>
              </a:rPr>
              <a:t>re </a:t>
            </a:r>
            <a:r>
              <a:rPr lang="en-US" sz="2600" dirty="0" smtClean="0">
                <a:solidFill>
                  <a:srgbClr val="0000FF"/>
                </a:solidFill>
                <a:latin typeface="Constantia" pitchFamily="18" charset="0"/>
              </a:rPr>
              <a:t>determined to evade anything that would bring the event to </a:t>
            </a:r>
            <a:r>
              <a:rPr lang="en-US" sz="2600" dirty="0" smtClean="0">
                <a:solidFill>
                  <a:srgbClr val="0000FF"/>
                </a:solidFill>
                <a:latin typeface="Constantia" pitchFamily="18" charset="0"/>
              </a:rPr>
              <a:t>mind</a:t>
            </a:r>
          </a:p>
          <a:p>
            <a:pPr marL="1028700" lvl="1" indent="-571500" algn="just">
              <a:buAutoNum type="romanLcParenBoth"/>
            </a:pPr>
            <a:r>
              <a:rPr lang="en-US" sz="2600" dirty="0" smtClean="0">
                <a:solidFill>
                  <a:srgbClr val="0000FF"/>
                </a:solidFill>
                <a:latin typeface="Constantia" pitchFamily="18" charset="0"/>
              </a:rPr>
              <a:t>U</a:t>
            </a:r>
            <a:r>
              <a:rPr lang="en-US" sz="2600" dirty="0" smtClean="0">
                <a:solidFill>
                  <a:srgbClr val="0000FF"/>
                </a:solidFill>
                <a:latin typeface="Constantia" pitchFamily="18" charset="0"/>
              </a:rPr>
              <a:t>ndergo </a:t>
            </a:r>
            <a:r>
              <a:rPr lang="en-US" sz="2600" dirty="0" smtClean="0">
                <a:solidFill>
                  <a:srgbClr val="0000FF"/>
                </a:solidFill>
                <a:latin typeface="Constantia" pitchFamily="18" charset="0"/>
              </a:rPr>
              <a:t>a numbing of responsiveness along with a state of </a:t>
            </a:r>
            <a:r>
              <a:rPr lang="en-US" sz="2600" dirty="0" smtClean="0">
                <a:solidFill>
                  <a:srgbClr val="0000FF"/>
                </a:solidFill>
                <a:latin typeface="Constantia" pitchFamily="18" charset="0"/>
              </a:rPr>
              <a:t>hyper-arousal.</a:t>
            </a:r>
          </a:p>
          <a:p>
            <a:pPr marL="1028700" lvl="1" indent="-571500" algn="just">
              <a:buAutoNum type="romanLcParenBoth"/>
            </a:pPr>
            <a:r>
              <a:rPr lang="en-US" sz="2600" dirty="0" smtClean="0">
                <a:solidFill>
                  <a:srgbClr val="0000FF"/>
                </a:solidFill>
                <a:latin typeface="Constantia" pitchFamily="18" charset="0"/>
              </a:rPr>
              <a:t>Experience </a:t>
            </a:r>
            <a:r>
              <a:rPr lang="en-US" sz="2600" dirty="0" smtClean="0">
                <a:solidFill>
                  <a:srgbClr val="0000FF"/>
                </a:solidFill>
                <a:latin typeface="Constantia" pitchFamily="18" charset="0"/>
              </a:rPr>
              <a:t>depression, anxiety, and cognitive </a:t>
            </a:r>
            <a:r>
              <a:rPr lang="en-US" sz="2600" dirty="0" smtClean="0">
                <a:solidFill>
                  <a:srgbClr val="0000FF"/>
                </a:solidFill>
                <a:latin typeface="Constantia" pitchFamily="18" charset="0"/>
              </a:rPr>
              <a:t>difficulties such </a:t>
            </a:r>
            <a:r>
              <a:rPr lang="en-US" sz="2600" dirty="0" smtClean="0">
                <a:solidFill>
                  <a:srgbClr val="0000FF"/>
                </a:solidFill>
                <a:latin typeface="Constantia" pitchFamily="18" charset="0"/>
              </a:rPr>
              <a:t>as poor concentration</a:t>
            </a:r>
            <a:r>
              <a:rPr lang="en-US" sz="2600" dirty="0" smtClean="0">
                <a:solidFill>
                  <a:srgbClr val="0000FF"/>
                </a:solidFill>
                <a:latin typeface="Constantia" pitchFamily="18" charset="0"/>
              </a:rPr>
              <a:t>.</a:t>
            </a:r>
            <a:endParaRPr lang="en-US" sz="2600" dirty="0">
              <a:solidFill>
                <a:srgbClr val="0000FF"/>
              </a:solidFill>
              <a:latin typeface="Constantia" pitchFamily="18"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487362"/>
          </a:xfrm>
        </p:spPr>
        <p:txBody>
          <a:bodyPr>
            <a:normAutofit fontScale="90000"/>
          </a:bodyPr>
          <a:lstStyle/>
          <a:p>
            <a:pPr algn="just"/>
            <a:r>
              <a:rPr lang="en-US" sz="3600" dirty="0" smtClean="0">
                <a:solidFill>
                  <a:srgbClr val="FF0000"/>
                </a:solidFill>
                <a:latin typeface="Constantia" pitchFamily="18" charset="0"/>
              </a:rPr>
              <a:t>Etiology and Risk factors to PTSD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295400"/>
            <a:ext cx="8915400" cy="5562600"/>
          </a:xfrm>
        </p:spPr>
        <p:txBody>
          <a:bodyPr/>
          <a:lstStyle/>
          <a:p>
            <a:pPr algn="just">
              <a:buNone/>
            </a:pPr>
            <a:r>
              <a:rPr lang="en-US" dirty="0" smtClean="0">
                <a:solidFill>
                  <a:srgbClr val="0000FF"/>
                </a:solidFill>
                <a:latin typeface="Constantia" pitchFamily="18" charset="0"/>
              </a:rPr>
              <a:t>	The </a:t>
            </a:r>
            <a:r>
              <a:rPr lang="en-US" dirty="0" smtClean="0">
                <a:solidFill>
                  <a:srgbClr val="0000FF"/>
                </a:solidFill>
                <a:latin typeface="Constantia" pitchFamily="18" charset="0"/>
              </a:rPr>
              <a:t>stressor is the prime causative factor in the development of PTSD. </a:t>
            </a:r>
            <a:r>
              <a:rPr lang="en-US" dirty="0" smtClean="0">
                <a:solidFill>
                  <a:srgbClr val="0000FF"/>
                </a:solidFill>
                <a:latin typeface="Constantia" pitchFamily="18" charset="0"/>
              </a:rPr>
              <a:t>However not </a:t>
            </a:r>
            <a:r>
              <a:rPr lang="en-US" dirty="0" smtClean="0">
                <a:solidFill>
                  <a:srgbClr val="0000FF"/>
                </a:solidFill>
                <a:latin typeface="Constantia" pitchFamily="18" charset="0"/>
              </a:rPr>
              <a:t>everyone experiences the disorder after a traumatic event, </a:t>
            </a:r>
            <a:r>
              <a:rPr lang="en-US" dirty="0" smtClean="0">
                <a:solidFill>
                  <a:srgbClr val="0000FF"/>
                </a:solidFill>
                <a:latin typeface="Constantia" pitchFamily="18" charset="0"/>
              </a:rPr>
              <a:t>however and the </a:t>
            </a:r>
            <a:r>
              <a:rPr lang="en-US" dirty="0" smtClean="0">
                <a:solidFill>
                  <a:srgbClr val="0000FF"/>
                </a:solidFill>
                <a:latin typeface="Constantia" pitchFamily="18" charset="0"/>
              </a:rPr>
              <a:t>stressor alone does not suffice to cause the </a:t>
            </a:r>
            <a:r>
              <a:rPr lang="en-US" dirty="0" smtClean="0">
                <a:solidFill>
                  <a:srgbClr val="0000FF"/>
                </a:solidFill>
                <a:latin typeface="Constantia" pitchFamily="18" charset="0"/>
              </a:rPr>
              <a:t>disorder.</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t>
            </a:r>
            <a:r>
              <a:rPr lang="en-US" dirty="0" smtClean="0">
                <a:solidFill>
                  <a:srgbClr val="0000FF"/>
                </a:solidFill>
                <a:latin typeface="Constantia" pitchFamily="18" charset="0"/>
              </a:rPr>
              <a:t>The </a:t>
            </a:r>
            <a:r>
              <a:rPr lang="en-US" dirty="0" smtClean="0">
                <a:solidFill>
                  <a:srgbClr val="0000FF"/>
                </a:solidFill>
                <a:latin typeface="Constantia" pitchFamily="18" charset="0"/>
              </a:rPr>
              <a:t>response to the traumatic event must involve intense fear or horror.</a:t>
            </a:r>
            <a:endParaRPr lang="en-US" dirty="0">
              <a:solidFill>
                <a:srgbClr val="0000FF"/>
              </a:solidFill>
              <a:latin typeface="Constantia" pitchFamily="18"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a:bodyPr>
          <a:lstStyle/>
          <a:p>
            <a:pPr algn="just"/>
            <a:r>
              <a:rPr lang="en-US" sz="3200" dirty="0" smtClean="0">
                <a:solidFill>
                  <a:srgbClr val="FF0000"/>
                </a:solidFill>
                <a:latin typeface="Constantia" pitchFamily="18" charset="0"/>
              </a:rPr>
              <a:t>Predisposing Vulnerability Factors </a:t>
            </a:r>
            <a:r>
              <a:rPr lang="en-US" sz="3200" dirty="0" smtClean="0">
                <a:solidFill>
                  <a:srgbClr val="FF0000"/>
                </a:solidFill>
                <a:latin typeface="Constantia" pitchFamily="18" charset="0"/>
              </a:rPr>
              <a:t>in PTSD</a:t>
            </a:r>
            <a:endParaRPr lang="en-US" sz="3200" dirty="0">
              <a:solidFill>
                <a:srgbClr val="FF0000"/>
              </a:solidFill>
              <a:latin typeface="Constantia" pitchFamily="18" charset="0"/>
            </a:endParaRPr>
          </a:p>
        </p:txBody>
      </p:sp>
      <p:sp>
        <p:nvSpPr>
          <p:cNvPr id="3" name="Content Placeholder 2"/>
          <p:cNvSpPr>
            <a:spLocks noGrp="1"/>
          </p:cNvSpPr>
          <p:nvPr>
            <p:ph idx="1"/>
          </p:nvPr>
        </p:nvSpPr>
        <p:spPr>
          <a:xfrm>
            <a:off x="0" y="1066800"/>
            <a:ext cx="8915400" cy="5791200"/>
          </a:xfrm>
        </p:spPr>
        <p:txBody>
          <a:bodyPr>
            <a:normAutofit/>
          </a:bodyPr>
          <a:lstStyle/>
          <a:p>
            <a:pPr marL="571500" indent="-571500" algn="just">
              <a:buAutoNum type="romanLcParenBoth"/>
            </a:pPr>
            <a:r>
              <a:rPr lang="en-US" sz="2800" dirty="0" smtClean="0">
                <a:solidFill>
                  <a:srgbClr val="0000FF"/>
                </a:solidFill>
                <a:latin typeface="Constantia" pitchFamily="18" charset="0"/>
              </a:rPr>
              <a:t>Presence </a:t>
            </a:r>
            <a:r>
              <a:rPr lang="en-US" sz="2800" dirty="0" smtClean="0">
                <a:solidFill>
                  <a:srgbClr val="0000FF"/>
                </a:solidFill>
                <a:latin typeface="Constantia" pitchFamily="18" charset="0"/>
              </a:rPr>
              <a:t>of childhood </a:t>
            </a:r>
            <a:r>
              <a:rPr lang="en-US" sz="2800" dirty="0" smtClean="0">
                <a:solidFill>
                  <a:srgbClr val="0000FF"/>
                </a:solidFill>
                <a:latin typeface="Constantia" pitchFamily="18" charset="0"/>
              </a:rPr>
              <a:t>trauma</a:t>
            </a:r>
          </a:p>
          <a:p>
            <a:pPr marL="571500" indent="-571500" algn="just">
              <a:buAutoNum type="romanLcParenBoth"/>
            </a:pPr>
            <a:r>
              <a:rPr lang="en-US" sz="2800" dirty="0" smtClean="0">
                <a:solidFill>
                  <a:srgbClr val="0000FF"/>
                </a:solidFill>
                <a:latin typeface="Constantia" pitchFamily="18" charset="0"/>
              </a:rPr>
              <a:t>Borderline</a:t>
            </a:r>
            <a:r>
              <a:rPr lang="en-US" sz="2800" dirty="0" smtClean="0">
                <a:solidFill>
                  <a:srgbClr val="0000FF"/>
                </a:solidFill>
                <a:latin typeface="Constantia" pitchFamily="18" charset="0"/>
              </a:rPr>
              <a:t>, paranoid, dependent, or antisocial personality disorder </a:t>
            </a:r>
            <a:r>
              <a:rPr lang="en-US" sz="2800" dirty="0" smtClean="0">
                <a:solidFill>
                  <a:srgbClr val="0000FF"/>
                </a:solidFill>
                <a:latin typeface="Constantia" pitchFamily="18" charset="0"/>
              </a:rPr>
              <a:t>traits</a:t>
            </a:r>
          </a:p>
          <a:p>
            <a:pPr marL="571500" indent="-571500" algn="just">
              <a:buAutoNum type="romanLcParenBoth"/>
            </a:pPr>
            <a:r>
              <a:rPr lang="en-US" sz="2800" dirty="0" smtClean="0">
                <a:solidFill>
                  <a:srgbClr val="0000FF"/>
                </a:solidFill>
                <a:latin typeface="Constantia" pitchFamily="18" charset="0"/>
              </a:rPr>
              <a:t>Inadequate </a:t>
            </a:r>
            <a:r>
              <a:rPr lang="en-US" sz="2800" dirty="0" smtClean="0">
                <a:solidFill>
                  <a:srgbClr val="0000FF"/>
                </a:solidFill>
                <a:latin typeface="Constantia" pitchFamily="18" charset="0"/>
              </a:rPr>
              <a:t>family or peer support </a:t>
            </a:r>
            <a:r>
              <a:rPr lang="en-US" sz="2800" dirty="0" smtClean="0">
                <a:solidFill>
                  <a:srgbClr val="0000FF"/>
                </a:solidFill>
                <a:latin typeface="Constantia" pitchFamily="18" charset="0"/>
              </a:rPr>
              <a:t>system</a:t>
            </a:r>
          </a:p>
          <a:p>
            <a:pPr marL="571500" indent="-571500" algn="just">
              <a:buAutoNum type="romanLcParenBoth"/>
            </a:pPr>
            <a:r>
              <a:rPr lang="en-US" sz="2800" dirty="0" smtClean="0">
                <a:solidFill>
                  <a:srgbClr val="0000FF"/>
                </a:solidFill>
                <a:latin typeface="Constantia" pitchFamily="18" charset="0"/>
              </a:rPr>
              <a:t>Being female</a:t>
            </a:r>
          </a:p>
          <a:p>
            <a:pPr marL="571500" indent="-571500" algn="just">
              <a:buAutoNum type="romanLcParenBoth"/>
            </a:pPr>
            <a:r>
              <a:rPr lang="en-US" sz="2800" dirty="0" smtClean="0">
                <a:solidFill>
                  <a:srgbClr val="0000FF"/>
                </a:solidFill>
                <a:latin typeface="Constantia" pitchFamily="18" charset="0"/>
              </a:rPr>
              <a:t>Genetic </a:t>
            </a:r>
            <a:r>
              <a:rPr lang="en-US" sz="2800" dirty="0" smtClean="0">
                <a:solidFill>
                  <a:srgbClr val="0000FF"/>
                </a:solidFill>
                <a:latin typeface="Constantia" pitchFamily="18" charset="0"/>
              </a:rPr>
              <a:t>vulnerability to psychiatric </a:t>
            </a:r>
            <a:r>
              <a:rPr lang="en-US" sz="2800" dirty="0" smtClean="0">
                <a:solidFill>
                  <a:srgbClr val="0000FF"/>
                </a:solidFill>
                <a:latin typeface="Constantia" pitchFamily="18" charset="0"/>
              </a:rPr>
              <a:t>illness</a:t>
            </a:r>
          </a:p>
          <a:p>
            <a:pPr marL="571500" indent="-571500" algn="just">
              <a:buAutoNum type="romanLcParenBoth"/>
            </a:pPr>
            <a:r>
              <a:rPr lang="en-US" sz="2800" dirty="0" smtClean="0">
                <a:solidFill>
                  <a:srgbClr val="0000FF"/>
                </a:solidFill>
                <a:latin typeface="Constantia" pitchFamily="18" charset="0"/>
              </a:rPr>
              <a:t>Recent </a:t>
            </a:r>
            <a:r>
              <a:rPr lang="en-US" sz="2800" dirty="0" smtClean="0">
                <a:solidFill>
                  <a:srgbClr val="0000FF"/>
                </a:solidFill>
                <a:latin typeface="Constantia" pitchFamily="18" charset="0"/>
              </a:rPr>
              <a:t>stressful life </a:t>
            </a:r>
            <a:r>
              <a:rPr lang="en-US" sz="2800" dirty="0" smtClean="0">
                <a:solidFill>
                  <a:srgbClr val="0000FF"/>
                </a:solidFill>
                <a:latin typeface="Constantia" pitchFamily="18" charset="0"/>
              </a:rPr>
              <a:t>changes</a:t>
            </a:r>
          </a:p>
          <a:p>
            <a:pPr marL="571500" indent="-571500" algn="just">
              <a:buAutoNum type="romanLcParenBoth"/>
            </a:pPr>
            <a:r>
              <a:rPr lang="en-US" sz="2800" dirty="0" smtClean="0">
                <a:solidFill>
                  <a:srgbClr val="0000FF"/>
                </a:solidFill>
                <a:latin typeface="Constantia" pitchFamily="18" charset="0"/>
              </a:rPr>
              <a:t>Perception </a:t>
            </a:r>
            <a:r>
              <a:rPr lang="en-US" sz="2800" dirty="0" smtClean="0">
                <a:solidFill>
                  <a:srgbClr val="0000FF"/>
                </a:solidFill>
                <a:latin typeface="Constantia" pitchFamily="18" charset="0"/>
              </a:rPr>
              <a:t>of an external locus of control (natural cause) rather than an internal one (human </a:t>
            </a:r>
            <a:r>
              <a:rPr lang="en-US" sz="2800" dirty="0" smtClean="0">
                <a:solidFill>
                  <a:srgbClr val="0000FF"/>
                </a:solidFill>
                <a:latin typeface="Constantia" pitchFamily="18" charset="0"/>
              </a:rPr>
              <a:t>cause)</a:t>
            </a:r>
          </a:p>
          <a:p>
            <a:pPr marL="571500" indent="-571500" algn="just">
              <a:buAutoNum type="romanLcParenBoth"/>
            </a:pPr>
            <a:r>
              <a:rPr lang="en-US" sz="2800" dirty="0" smtClean="0">
                <a:solidFill>
                  <a:srgbClr val="0000FF"/>
                </a:solidFill>
                <a:latin typeface="Constantia" pitchFamily="18" charset="0"/>
              </a:rPr>
              <a:t>Recent </a:t>
            </a:r>
            <a:r>
              <a:rPr lang="en-US" sz="2800" dirty="0" smtClean="0">
                <a:solidFill>
                  <a:srgbClr val="0000FF"/>
                </a:solidFill>
                <a:latin typeface="Constantia" pitchFamily="18" charset="0"/>
              </a:rPr>
              <a:t>excessive alcohol </a:t>
            </a:r>
            <a:r>
              <a:rPr lang="en-US" sz="2800" dirty="0" smtClean="0">
                <a:solidFill>
                  <a:srgbClr val="0000FF"/>
                </a:solidFill>
                <a:latin typeface="Constantia" pitchFamily="18" charset="0"/>
              </a:rPr>
              <a:t>intake</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639762"/>
          </a:xfrm>
        </p:spPr>
        <p:txBody>
          <a:bodyPr>
            <a:normAutofit fontScale="90000"/>
          </a:bodyPr>
          <a:lstStyle/>
          <a:p>
            <a:pPr algn="just"/>
            <a:r>
              <a:rPr lang="en-US" dirty="0" smtClean="0">
                <a:solidFill>
                  <a:srgbClr val="FF0000"/>
                </a:solidFill>
                <a:latin typeface="Constantia" pitchFamily="18" charset="0"/>
              </a:rPr>
              <a:t>Etiology </a:t>
            </a:r>
            <a:r>
              <a:rPr lang="en-US" dirty="0" smtClean="0">
                <a:solidFill>
                  <a:srgbClr val="FF0000"/>
                </a:solidFill>
                <a:latin typeface="Constantia" pitchFamily="18" charset="0"/>
              </a:rPr>
              <a:t>of PTSD cont’d</a:t>
            </a:r>
            <a:endParaRPr lang="en-US" dirty="0"/>
          </a:p>
        </p:txBody>
      </p:sp>
      <p:sp>
        <p:nvSpPr>
          <p:cNvPr id="3" name="Content Placeholder 2"/>
          <p:cNvSpPr>
            <a:spLocks noGrp="1"/>
          </p:cNvSpPr>
          <p:nvPr>
            <p:ph idx="1"/>
          </p:nvPr>
        </p:nvSpPr>
        <p:spPr>
          <a:xfrm>
            <a:off x="0" y="1143000"/>
            <a:ext cx="8991600" cy="5715000"/>
          </a:xfrm>
        </p:spPr>
        <p:txBody>
          <a:bodyPr>
            <a:normAutofit fontScale="92500" lnSpcReduction="20000"/>
          </a:bodyPr>
          <a:lstStyle/>
          <a:p>
            <a:pPr algn="just">
              <a:buNone/>
            </a:pPr>
            <a:r>
              <a:rPr lang="en-US" b="1" i="1" dirty="0" smtClean="0">
                <a:solidFill>
                  <a:srgbClr val="0000FF"/>
                </a:solidFill>
                <a:latin typeface="Constantia" pitchFamily="18" charset="0"/>
              </a:rPr>
              <a:t>	Psychodynamic Factors</a:t>
            </a:r>
          </a:p>
          <a:p>
            <a:pPr algn="just">
              <a:buNone/>
            </a:pPr>
            <a:endParaRPr lang="en-US" i="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a:t>
            </a:r>
            <a:r>
              <a:rPr lang="en-US" dirty="0" smtClean="0">
                <a:solidFill>
                  <a:srgbClr val="0000FF"/>
                </a:solidFill>
                <a:latin typeface="Constantia" pitchFamily="18" charset="0"/>
              </a:rPr>
              <a:t>psychoanalytic model of the PTSD hypothesizes that the trauma has reactivated a previously quiescent, yet unresolved psychological conflict. The revival of the childhood trauma results in regression and the use of the defense mechanisms of repression, denial, reaction formation, and undoing</a:t>
            </a:r>
            <a:r>
              <a:rPr lang="en-US" dirty="0" smtClean="0">
                <a:solidFill>
                  <a:srgbClr val="0000FF"/>
                </a:solidFill>
                <a:latin typeface="Constantia" pitchFamily="18" charset="0"/>
              </a:rPr>
              <a:t>.</a:t>
            </a:r>
          </a:p>
          <a:p>
            <a:pPr algn="just"/>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 </a:t>
            </a:r>
            <a:r>
              <a:rPr lang="en-US" dirty="0" smtClean="0">
                <a:solidFill>
                  <a:srgbClr val="0000FF"/>
                </a:solidFill>
                <a:latin typeface="Constantia" pitchFamily="18" charset="0"/>
              </a:rPr>
              <a:t>preexisting conflict might be symbolically reawakened by the new traumatic event. The ego relives and thereby tries to master and reduce the anxiety. </a:t>
            </a:r>
            <a:endParaRPr lang="en-US" dirty="0">
              <a:solidFill>
                <a:srgbClr val="0000FF"/>
              </a:solidFill>
              <a:latin typeface="Constantia" pitchFamily="18" charset="0"/>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411162"/>
          </a:xfrm>
        </p:spPr>
        <p:txBody>
          <a:bodyPr>
            <a:normAutofit fontScale="90000"/>
          </a:bodyPr>
          <a:lstStyle/>
          <a:p>
            <a:pPr algn="just"/>
            <a:r>
              <a:rPr lang="en-US" dirty="0" smtClean="0">
                <a:solidFill>
                  <a:srgbClr val="FF0000"/>
                </a:solidFill>
                <a:latin typeface="Constantia" pitchFamily="18" charset="0"/>
              </a:rPr>
              <a:t>Etiology of PTSD cont’d</a:t>
            </a:r>
            <a:endParaRPr lang="en-US" dirty="0"/>
          </a:p>
        </p:txBody>
      </p:sp>
      <p:sp>
        <p:nvSpPr>
          <p:cNvPr id="3" name="Content Placeholder 2"/>
          <p:cNvSpPr>
            <a:spLocks noGrp="1"/>
          </p:cNvSpPr>
          <p:nvPr>
            <p:ph idx="1"/>
          </p:nvPr>
        </p:nvSpPr>
        <p:spPr>
          <a:xfrm>
            <a:off x="0" y="990600"/>
            <a:ext cx="8991600" cy="5867400"/>
          </a:xfrm>
        </p:spPr>
        <p:txBody>
          <a:bodyPr>
            <a:normAutofit fontScale="85000" lnSpcReduction="10000"/>
          </a:bodyPr>
          <a:lstStyle/>
          <a:p>
            <a:pPr algn="just">
              <a:buNone/>
            </a:pPr>
            <a:r>
              <a:rPr lang="en-US" b="1" i="1" dirty="0" smtClean="0">
                <a:solidFill>
                  <a:srgbClr val="0000FF"/>
                </a:solidFill>
                <a:latin typeface="Constantia" pitchFamily="18" charset="0"/>
              </a:rPr>
              <a:t>	Cognitive-Behavioral Factors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a:t>
            </a:r>
            <a:r>
              <a:rPr lang="en-US" dirty="0" smtClean="0">
                <a:solidFill>
                  <a:srgbClr val="0000FF"/>
                </a:solidFill>
                <a:latin typeface="Constantia" pitchFamily="18" charset="0"/>
              </a:rPr>
              <a:t>cognitive model of PTSD posits that affected persons cannot process or rationalize the trauma that precipitated the </a:t>
            </a:r>
            <a:r>
              <a:rPr lang="en-US" dirty="0" smtClean="0">
                <a:solidFill>
                  <a:srgbClr val="0000FF"/>
                </a:solidFill>
                <a:latin typeface="Constantia" pitchFamily="18" charset="0"/>
              </a:rPr>
              <a:t>disorder.</a:t>
            </a:r>
          </a:p>
          <a:p>
            <a:pPr algn="just"/>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They </a:t>
            </a:r>
            <a:r>
              <a:rPr lang="en-US" dirty="0" smtClean="0">
                <a:solidFill>
                  <a:srgbClr val="0000FF"/>
                </a:solidFill>
                <a:latin typeface="Constantia" pitchFamily="18" charset="0"/>
              </a:rPr>
              <a:t>continue to experience the stress and attempt to avoid experiencing it by avoidance </a:t>
            </a:r>
            <a:r>
              <a:rPr lang="en-US" dirty="0" smtClean="0">
                <a:solidFill>
                  <a:srgbClr val="0000FF"/>
                </a:solidFill>
                <a:latin typeface="Constantia" pitchFamily="18" charset="0"/>
              </a:rPr>
              <a:t>techniques.</a:t>
            </a:r>
          </a:p>
          <a:p>
            <a:pPr algn="just"/>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Consistent </a:t>
            </a:r>
            <a:r>
              <a:rPr lang="en-US" dirty="0" smtClean="0">
                <a:solidFill>
                  <a:srgbClr val="0000FF"/>
                </a:solidFill>
                <a:latin typeface="Constantia" pitchFamily="18" charset="0"/>
              </a:rPr>
              <a:t>with their partial ability to cope cognitively with the event, persons experience alternating periods of acknowledging and blocking the </a:t>
            </a:r>
            <a:r>
              <a:rPr lang="en-US" dirty="0" smtClean="0">
                <a:solidFill>
                  <a:srgbClr val="0000FF"/>
                </a:solidFill>
                <a:latin typeface="Constantia" pitchFamily="18" charset="0"/>
              </a:rPr>
              <a:t>event</a:t>
            </a:r>
            <a:r>
              <a:rPr lang="en-US" dirty="0" smtClean="0">
                <a:solidFill>
                  <a:srgbClr val="0000FF"/>
                </a:solidFill>
                <a:latin typeface="Constantia" pitchFamily="18" charset="0"/>
              </a:rPr>
              <a:t> </a:t>
            </a:r>
            <a:r>
              <a:rPr lang="en-US" dirty="0" smtClean="0">
                <a:solidFill>
                  <a:srgbClr val="0000FF"/>
                </a:solidFill>
                <a:latin typeface="Constantia" pitchFamily="18" charset="0"/>
              </a:rPr>
              <a:t>due to attempts by </a:t>
            </a:r>
            <a:r>
              <a:rPr lang="en-US" dirty="0" smtClean="0">
                <a:solidFill>
                  <a:srgbClr val="0000FF"/>
                </a:solidFill>
                <a:latin typeface="Constantia" pitchFamily="18" charset="0"/>
              </a:rPr>
              <a:t>the brain to process the massive amount of information provoked by the </a:t>
            </a:r>
            <a:r>
              <a:rPr lang="en-US" dirty="0" smtClean="0">
                <a:solidFill>
                  <a:srgbClr val="0000FF"/>
                </a:solidFill>
                <a:latin typeface="Constantia" pitchFamily="18" charset="0"/>
              </a:rPr>
              <a:t>trauma.</a:t>
            </a:r>
          </a:p>
          <a:p>
            <a:pPr algn="just">
              <a:buNone/>
            </a:pPr>
            <a:endParaRPr lang="en-US" dirty="0" smtClean="0">
              <a:solidFill>
                <a:srgbClr val="0000FF"/>
              </a:solidFill>
              <a:latin typeface="Constantia" pitchFamily="18" charset="0"/>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563562"/>
          </a:xfrm>
        </p:spPr>
        <p:txBody>
          <a:bodyPr>
            <a:normAutofit fontScale="90000"/>
          </a:bodyPr>
          <a:lstStyle/>
          <a:p>
            <a:pPr algn="just"/>
            <a:r>
              <a:rPr lang="en-US" dirty="0" smtClean="0">
                <a:solidFill>
                  <a:srgbClr val="FF0000"/>
                </a:solidFill>
                <a:latin typeface="Constantia" pitchFamily="18" charset="0"/>
              </a:rPr>
              <a:t>Etiology of PTSD cont’d</a:t>
            </a:r>
            <a:endParaRPr lang="en-US" dirty="0"/>
          </a:p>
        </p:txBody>
      </p:sp>
      <p:sp>
        <p:nvSpPr>
          <p:cNvPr id="3" name="Content Placeholder 2"/>
          <p:cNvSpPr>
            <a:spLocks noGrp="1"/>
          </p:cNvSpPr>
          <p:nvPr>
            <p:ph idx="1"/>
          </p:nvPr>
        </p:nvSpPr>
        <p:spPr>
          <a:xfrm>
            <a:off x="0" y="990600"/>
            <a:ext cx="9144000" cy="5867400"/>
          </a:xfrm>
        </p:spPr>
        <p:txBody>
          <a:bodyPr>
            <a:normAutofit fontScale="85000" lnSpcReduction="10000"/>
          </a:bodyPr>
          <a:lstStyle/>
          <a:p>
            <a:pPr algn="just">
              <a:buNone/>
            </a:pPr>
            <a:r>
              <a:rPr lang="en-US" dirty="0" smtClean="0">
                <a:solidFill>
                  <a:srgbClr val="0000FF"/>
                </a:solidFill>
                <a:latin typeface="Constantia" pitchFamily="18" charset="0"/>
              </a:rPr>
              <a:t>	Two </a:t>
            </a:r>
            <a:r>
              <a:rPr lang="en-US" dirty="0" smtClean="0">
                <a:solidFill>
                  <a:srgbClr val="0000FF"/>
                </a:solidFill>
                <a:latin typeface="Constantia" pitchFamily="18" charset="0"/>
              </a:rPr>
              <a:t>phases are involved in PTSD development, according to </a:t>
            </a:r>
            <a:r>
              <a:rPr lang="en-US" dirty="0" smtClean="0">
                <a:solidFill>
                  <a:srgbClr val="0000FF"/>
                </a:solidFill>
                <a:latin typeface="Constantia" pitchFamily="18" charset="0"/>
              </a:rPr>
              <a:t>the </a:t>
            </a:r>
            <a:r>
              <a:rPr lang="en-US" dirty="0" smtClean="0">
                <a:solidFill>
                  <a:srgbClr val="0000FF"/>
                </a:solidFill>
                <a:latin typeface="Constantia" pitchFamily="18" charset="0"/>
              </a:rPr>
              <a:t>Cognitive-Behavioral</a:t>
            </a:r>
            <a:r>
              <a:rPr lang="en-US" dirty="0" smtClean="0">
                <a:solidFill>
                  <a:srgbClr val="0000FF"/>
                </a:solidFill>
                <a:latin typeface="Constantia" pitchFamily="18" charset="0"/>
              </a:rPr>
              <a:t> model:</a:t>
            </a:r>
          </a:p>
          <a:p>
            <a:pPr algn="just">
              <a:buNone/>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a:t>
            </a:r>
            <a:r>
              <a:rPr lang="en-US" dirty="0" smtClean="0">
                <a:solidFill>
                  <a:srgbClr val="0000FF"/>
                </a:solidFill>
                <a:latin typeface="Constantia" pitchFamily="18" charset="0"/>
              </a:rPr>
              <a:t>he </a:t>
            </a:r>
            <a:r>
              <a:rPr lang="en-US" dirty="0" smtClean="0">
                <a:solidFill>
                  <a:srgbClr val="0000FF"/>
                </a:solidFill>
                <a:latin typeface="Constantia" pitchFamily="18" charset="0"/>
              </a:rPr>
              <a:t>trauma (the unconditioned stimulus) that produces a fear response is paired, through classic conditioning, with a conditioned stimulus (physical or mental reminders of the trauma, such as sights, smells, or sounds</a:t>
            </a:r>
            <a:r>
              <a:rPr lang="en-US" dirty="0" smtClean="0">
                <a:solidFill>
                  <a:srgbClr val="0000FF"/>
                </a:solidFill>
                <a:latin typeface="Constantia" pitchFamily="18" charset="0"/>
              </a:rPr>
              <a: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a:t>
            </a:r>
            <a:r>
              <a:rPr lang="en-US" dirty="0" smtClean="0">
                <a:solidFill>
                  <a:srgbClr val="0000FF"/>
                </a:solidFill>
                <a:latin typeface="Constantia" pitchFamily="18" charset="0"/>
              </a:rPr>
              <a:t>hrough </a:t>
            </a:r>
            <a:r>
              <a:rPr lang="en-US" dirty="0" smtClean="0">
                <a:solidFill>
                  <a:srgbClr val="0000FF"/>
                </a:solidFill>
                <a:latin typeface="Constantia" pitchFamily="18" charset="0"/>
              </a:rPr>
              <a:t>instrumental learning, the conditioned stimuli elicit the fear </a:t>
            </a:r>
            <a:r>
              <a:rPr lang="en-US" dirty="0" smtClean="0">
                <a:solidFill>
                  <a:srgbClr val="0000FF"/>
                </a:solidFill>
                <a:latin typeface="Constantia" pitchFamily="18" charset="0"/>
              </a:rPr>
              <a:t>response, </a:t>
            </a:r>
            <a:r>
              <a:rPr lang="en-US" dirty="0" smtClean="0">
                <a:solidFill>
                  <a:srgbClr val="0000FF"/>
                </a:solidFill>
                <a:latin typeface="Constantia" pitchFamily="18" charset="0"/>
              </a:rPr>
              <a:t>independent of the original unconditioned stimulus, </a:t>
            </a:r>
            <a:r>
              <a:rPr lang="en-US" dirty="0" smtClean="0">
                <a:solidFill>
                  <a:srgbClr val="0000FF"/>
                </a:solidFill>
                <a:latin typeface="Constantia" pitchFamily="18" charset="0"/>
              </a:rPr>
              <a:t>and the person develops </a:t>
            </a:r>
            <a:r>
              <a:rPr lang="en-US" dirty="0" smtClean="0">
                <a:solidFill>
                  <a:srgbClr val="0000FF"/>
                </a:solidFill>
                <a:latin typeface="Constantia" pitchFamily="18" charset="0"/>
              </a:rPr>
              <a:t>a pattern of avoiding both the conditioned stimulus and the unconditioned stimulus.</a:t>
            </a:r>
          </a:p>
          <a:p>
            <a:pPr>
              <a:buNone/>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838200"/>
          </a:xfrm>
        </p:spPr>
        <p:txBody>
          <a:bodyPr>
            <a:normAutofit/>
          </a:bodyPr>
          <a:lstStyle/>
          <a:p>
            <a:pPr algn="just"/>
            <a:r>
              <a:rPr lang="en-US" sz="4000" dirty="0" smtClean="0">
                <a:solidFill>
                  <a:srgbClr val="FF0000"/>
                </a:solidFill>
                <a:latin typeface="Constantia" pitchFamily="18" charset="0"/>
              </a:rPr>
              <a:t>Mental Health Versus Mental Illness</a:t>
            </a:r>
            <a:endParaRPr lang="en-US" sz="4000" dirty="0">
              <a:solidFill>
                <a:srgbClr val="FF0000"/>
              </a:solidFill>
              <a:latin typeface="Constantia" pitchFamily="18" charset="0"/>
            </a:endParaRPr>
          </a:p>
        </p:txBody>
      </p:sp>
      <p:sp>
        <p:nvSpPr>
          <p:cNvPr id="3" name="Content Placeholder 2"/>
          <p:cNvSpPr>
            <a:spLocks noGrp="1"/>
          </p:cNvSpPr>
          <p:nvPr>
            <p:ph idx="1"/>
          </p:nvPr>
        </p:nvSpPr>
        <p:spPr>
          <a:xfrm>
            <a:off x="0" y="990600"/>
            <a:ext cx="8991600" cy="5715000"/>
          </a:xfrm>
        </p:spPr>
        <p:txBody>
          <a:bodyPr>
            <a:normAutofit lnSpcReduction="10000"/>
          </a:bodyPr>
          <a:lstStyle/>
          <a:p>
            <a:pPr algn="just">
              <a:buNone/>
            </a:pPr>
            <a:r>
              <a:rPr lang="en-US" dirty="0" smtClean="0">
                <a:solidFill>
                  <a:srgbClr val="0000FF"/>
                </a:solidFill>
                <a:latin typeface="Constantia" pitchFamily="18" charset="0"/>
              </a:rPr>
              <a:t>	Some of the positive characteristics of mentally healthy individuals include:</a:t>
            </a:r>
          </a:p>
          <a:p>
            <a:pPr marL="971550" lvl="1" indent="-571500" algn="just">
              <a:buAutoNum type="romanLcParenBoth"/>
            </a:pPr>
            <a:r>
              <a:rPr lang="en-US" dirty="0" smtClean="0">
                <a:solidFill>
                  <a:srgbClr val="0000FF"/>
                </a:solidFill>
                <a:latin typeface="Constantia" pitchFamily="18" charset="0"/>
              </a:rPr>
              <a:t>Self awareness, self acceptance and a sense of identity.</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Open to growth and acceptance of criticism.</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Ability to bear stress, tolerant and to overcome anxiety.</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Autonomy: ability to act independently and make one’s own decision.</a:t>
            </a:r>
          </a:p>
          <a:p>
            <a:pPr marL="971550" lvl="1" indent="-571500" algn="just">
              <a:buAutoNum type="romanLcParenBoth"/>
            </a:pPr>
            <a:endParaRPr lang="en-US"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487362"/>
          </a:xfrm>
        </p:spPr>
        <p:txBody>
          <a:bodyPr>
            <a:normAutofit fontScale="90000"/>
          </a:bodyPr>
          <a:lstStyle/>
          <a:p>
            <a:pPr algn="just"/>
            <a:r>
              <a:rPr lang="en-US" dirty="0" smtClean="0">
                <a:solidFill>
                  <a:srgbClr val="FF0000"/>
                </a:solidFill>
                <a:latin typeface="Constantia" pitchFamily="18" charset="0"/>
              </a:rPr>
              <a:t>Etiology of PTSD cont’d</a:t>
            </a:r>
            <a:endParaRPr lang="en-US" dirty="0"/>
          </a:p>
        </p:txBody>
      </p:sp>
      <p:sp>
        <p:nvSpPr>
          <p:cNvPr id="3" name="Content Placeholder 2"/>
          <p:cNvSpPr>
            <a:spLocks noGrp="1"/>
          </p:cNvSpPr>
          <p:nvPr>
            <p:ph idx="1"/>
          </p:nvPr>
        </p:nvSpPr>
        <p:spPr>
          <a:xfrm>
            <a:off x="0" y="1295400"/>
            <a:ext cx="8915400" cy="5562600"/>
          </a:xfrm>
        </p:spPr>
        <p:txBody>
          <a:bodyPr>
            <a:normAutofit fontScale="92500" lnSpcReduction="10000"/>
          </a:bodyPr>
          <a:lstStyle/>
          <a:p>
            <a:pPr algn="just">
              <a:buNone/>
            </a:pPr>
            <a:r>
              <a:rPr lang="en-US" b="1" i="1" dirty="0" smtClean="0">
                <a:solidFill>
                  <a:srgbClr val="0000FF"/>
                </a:solidFill>
                <a:latin typeface="Constantia" pitchFamily="18" charset="0"/>
              </a:rPr>
              <a:t>	Biological Factors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This is supported by the relatively high catecholamine levels in plasma and urine samples of individuals  with PTSD and an </a:t>
            </a:r>
            <a:r>
              <a:rPr lang="en-US" dirty="0" smtClean="0">
                <a:solidFill>
                  <a:srgbClr val="0000FF"/>
                </a:solidFill>
                <a:latin typeface="Constantia" pitchFamily="18" charset="0"/>
              </a:rPr>
              <a:t>a</a:t>
            </a:r>
            <a:r>
              <a:rPr lang="en-US" dirty="0" smtClean="0">
                <a:solidFill>
                  <a:srgbClr val="0000FF"/>
                </a:solidFill>
                <a:latin typeface="Constantia" pitchFamily="18" charset="0"/>
              </a:rPr>
              <a:t>bnormality </a:t>
            </a:r>
            <a:r>
              <a:rPr lang="en-US" dirty="0" smtClean="0">
                <a:solidFill>
                  <a:srgbClr val="0000FF"/>
                </a:solidFill>
                <a:latin typeface="Constantia" pitchFamily="18" charset="0"/>
              </a:rPr>
              <a:t>in the opioid </a:t>
            </a:r>
            <a:r>
              <a:rPr lang="en-US" dirty="0" smtClean="0">
                <a:solidFill>
                  <a:srgbClr val="0000FF"/>
                </a:solidFill>
                <a:latin typeface="Constantia" pitchFamily="18" charset="0"/>
              </a:rPr>
              <a:t>system, suggested by the </a:t>
            </a:r>
            <a:r>
              <a:rPr lang="en-US" dirty="0" smtClean="0">
                <a:solidFill>
                  <a:srgbClr val="0000FF"/>
                </a:solidFill>
                <a:latin typeface="Constantia" pitchFamily="18" charset="0"/>
              </a:rPr>
              <a:t>low </a:t>
            </a:r>
            <a:r>
              <a:rPr lang="en-US" dirty="0" smtClean="0">
                <a:solidFill>
                  <a:srgbClr val="0000FF"/>
                </a:solidFill>
                <a:latin typeface="Constantia" pitchFamily="18" charset="0"/>
              </a:rPr>
              <a:t>plasma-endorphin </a:t>
            </a:r>
            <a:r>
              <a:rPr lang="en-US" dirty="0" smtClean="0">
                <a:solidFill>
                  <a:srgbClr val="0000FF"/>
                </a:solidFill>
                <a:latin typeface="Constantia" pitchFamily="18" charset="0"/>
              </a:rPr>
              <a:t>concentrations in PTSD</a:t>
            </a:r>
            <a:r>
              <a:rPr lang="en-US" dirty="0" smtClean="0">
                <a:solidFill>
                  <a:srgbClr val="0000FF"/>
                </a:solidFill>
                <a:latin typeface="Constantia" pitchFamily="18" charset="0"/>
              </a:rPr>
              <a:t>.</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Persons </a:t>
            </a:r>
            <a:r>
              <a:rPr lang="en-US" dirty="0" smtClean="0">
                <a:solidFill>
                  <a:srgbClr val="0000FF"/>
                </a:solidFill>
                <a:latin typeface="Constantia" pitchFamily="18" charset="0"/>
              </a:rPr>
              <a:t>with PTSD-like symptoms exhibit nervousness, increased blood pressure and heart rate, palpitations, sweating, flushing, and </a:t>
            </a:r>
            <a:r>
              <a:rPr lang="en-US" dirty="0" smtClean="0">
                <a:solidFill>
                  <a:srgbClr val="0000FF"/>
                </a:solidFill>
                <a:latin typeface="Constantia" pitchFamily="18" charset="0"/>
              </a:rPr>
              <a:t>tremors symptoms </a:t>
            </a:r>
            <a:r>
              <a:rPr lang="en-US" dirty="0" smtClean="0">
                <a:solidFill>
                  <a:srgbClr val="0000FF"/>
                </a:solidFill>
                <a:latin typeface="Constantia" pitchFamily="18" charset="0"/>
              </a:rPr>
              <a:t>associated with adrenergic drugs.</a:t>
            </a:r>
            <a:endParaRPr lang="en-US" dirty="0">
              <a:solidFill>
                <a:srgbClr val="0000FF"/>
              </a:solidFill>
              <a:latin typeface="Constantia" pitchFamily="18"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pPr algn="just"/>
            <a:r>
              <a:rPr lang="en-US" sz="3600" dirty="0" smtClean="0">
                <a:solidFill>
                  <a:srgbClr val="0000FF"/>
                </a:solidFill>
                <a:latin typeface="Constantia" pitchFamily="18" charset="0"/>
              </a:rPr>
              <a:t>CLINICAL FEATURES AND DIAGNOSIS OF PTSD</a:t>
            </a:r>
            <a:endParaRPr lang="en-US" sz="3600" dirty="0">
              <a:solidFill>
                <a:srgbClr val="0000FF"/>
              </a:solidFill>
              <a:latin typeface="Constantia" pitchFamily="18" charset="0"/>
            </a:endParaRPr>
          </a:p>
        </p:txBody>
      </p:sp>
      <p:sp>
        <p:nvSpPr>
          <p:cNvPr id="3" name="Content Placeholder 2"/>
          <p:cNvSpPr>
            <a:spLocks noGrp="1"/>
          </p:cNvSpPr>
          <p:nvPr>
            <p:ph idx="1"/>
          </p:nvPr>
        </p:nvSpPr>
        <p:spPr>
          <a:xfrm>
            <a:off x="0" y="914400"/>
            <a:ext cx="9144000" cy="5943600"/>
          </a:xfrm>
        </p:spPr>
        <p:txBody>
          <a:bodyPr>
            <a:normAutofit fontScale="92500"/>
          </a:bodyPr>
          <a:lstStyle/>
          <a:p>
            <a:pPr algn="ctr">
              <a:buNone/>
            </a:pPr>
            <a:r>
              <a:rPr lang="en-US" sz="2800" b="1" dirty="0" smtClean="0">
                <a:solidFill>
                  <a:srgbClr val="FF0000"/>
                </a:solidFill>
                <a:latin typeface="Constantia" pitchFamily="18" charset="0"/>
              </a:rPr>
              <a:t>DSM-IV-TR </a:t>
            </a:r>
            <a:r>
              <a:rPr lang="en-US" sz="2800" b="1" dirty="0" smtClean="0">
                <a:solidFill>
                  <a:srgbClr val="FF0000"/>
                </a:solidFill>
                <a:latin typeface="Constantia" pitchFamily="18" charset="0"/>
              </a:rPr>
              <a:t>Diagnostic Criteria for </a:t>
            </a:r>
            <a:r>
              <a:rPr lang="en-US" sz="2800" b="1" dirty="0" smtClean="0">
                <a:solidFill>
                  <a:srgbClr val="FF0000"/>
                </a:solidFill>
                <a:latin typeface="Constantia" pitchFamily="18" charset="0"/>
              </a:rPr>
              <a:t>PTSD</a:t>
            </a:r>
          </a:p>
          <a:p>
            <a:pPr algn="ctr">
              <a:buNone/>
            </a:pPr>
            <a:endParaRPr lang="en-US" sz="2800" dirty="0" smtClean="0">
              <a:solidFill>
                <a:srgbClr val="0000FF"/>
              </a:solidFill>
              <a:latin typeface="Constantia" pitchFamily="18" charset="0"/>
            </a:endParaRPr>
          </a:p>
          <a:p>
            <a:pPr marL="514350" lvl="0" indent="-514350" algn="just">
              <a:buAutoNum type="alphaUcPeriod"/>
            </a:pPr>
            <a:r>
              <a:rPr lang="en-US" sz="2800" dirty="0" smtClean="0">
                <a:solidFill>
                  <a:srgbClr val="0000FF"/>
                </a:solidFill>
                <a:latin typeface="Constantia" pitchFamily="18" charset="0"/>
              </a:rPr>
              <a:t>The </a:t>
            </a:r>
            <a:r>
              <a:rPr lang="en-US" sz="2800" dirty="0" smtClean="0">
                <a:solidFill>
                  <a:srgbClr val="0000FF"/>
                </a:solidFill>
                <a:latin typeface="Constantia" pitchFamily="18" charset="0"/>
              </a:rPr>
              <a:t>person has been exposed to a traumatic event in which both of the following were present: </a:t>
            </a:r>
            <a:endParaRPr lang="en-US" sz="2800" dirty="0" smtClean="0">
              <a:solidFill>
                <a:srgbClr val="0000FF"/>
              </a:solidFill>
              <a:latin typeface="Constantia" pitchFamily="18" charset="0"/>
            </a:endParaRPr>
          </a:p>
          <a:p>
            <a:pPr marL="514350" lvl="0" indent="-514350" algn="just">
              <a:buAutoNum type="alphaUcPeriod"/>
            </a:pPr>
            <a:endParaRPr lang="en-US" sz="2800"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The </a:t>
            </a:r>
            <a:r>
              <a:rPr lang="en-US" dirty="0" smtClean="0">
                <a:solidFill>
                  <a:srgbClr val="0000FF"/>
                </a:solidFill>
                <a:latin typeface="Constantia" pitchFamily="18" charset="0"/>
              </a:rPr>
              <a:t>person experienced, witnessed, or was confronted with an event or events that involved actual or threatened death or serious injury, or a threat to the physical integrity of self or </a:t>
            </a:r>
            <a:r>
              <a:rPr lang="en-US" dirty="0" smtClean="0">
                <a:solidFill>
                  <a:srgbClr val="0000FF"/>
                </a:solidFill>
                <a:latin typeface="Constantia" pitchFamily="18" charset="0"/>
              </a:rPr>
              <a:t>others.</a:t>
            </a: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The </a:t>
            </a:r>
            <a:r>
              <a:rPr lang="en-US" dirty="0" smtClean="0">
                <a:solidFill>
                  <a:srgbClr val="0000FF"/>
                </a:solidFill>
                <a:latin typeface="Constantia" pitchFamily="18" charset="0"/>
              </a:rPr>
              <a:t>person's response involved intense fear, helplessness, or </a:t>
            </a:r>
            <a:r>
              <a:rPr lang="en-US" dirty="0" smtClean="0">
                <a:solidFill>
                  <a:srgbClr val="0000FF"/>
                </a:solidFill>
                <a:latin typeface="Constantia" pitchFamily="18" charset="0"/>
              </a:rPr>
              <a:t>horror. </a:t>
            </a:r>
            <a:r>
              <a:rPr lang="en-US" b="1" dirty="0" smtClean="0">
                <a:solidFill>
                  <a:srgbClr val="0000FF"/>
                </a:solidFill>
                <a:latin typeface="Constantia" pitchFamily="18" charset="0"/>
              </a:rPr>
              <a:t>Note</a:t>
            </a:r>
            <a:r>
              <a:rPr lang="en-US" dirty="0" smtClean="0">
                <a:solidFill>
                  <a:srgbClr val="0000FF"/>
                </a:solidFill>
                <a:latin typeface="Constantia" pitchFamily="18" charset="0"/>
              </a:rPr>
              <a:t>: In children, this may be expressed instead by disorganized or agitated behavior. </a:t>
            </a:r>
            <a:endParaRPr lang="en-US" dirty="0">
              <a:solidFill>
                <a:srgbClr val="0000FF"/>
              </a:solidFill>
              <a:latin typeface="Constantia" pitchFamily="18"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15962"/>
          </a:xfrm>
        </p:spPr>
        <p:txBody>
          <a:bodyPr>
            <a:noAutofit/>
          </a:bodyPr>
          <a:lstStyle/>
          <a:p>
            <a:pPr algn="just"/>
            <a:r>
              <a:rPr lang="en-US" sz="3200" dirty="0" smtClean="0">
                <a:solidFill>
                  <a:srgbClr val="FF0000"/>
                </a:solidFill>
                <a:latin typeface="Constantia" pitchFamily="18" charset="0"/>
              </a:rPr>
              <a:t>DSM-IV-TR Diagnostic Criteria for </a:t>
            </a:r>
            <a:r>
              <a:rPr lang="en-US" sz="3200" dirty="0" smtClean="0">
                <a:solidFill>
                  <a:srgbClr val="FF0000"/>
                </a:solidFill>
                <a:latin typeface="Constantia" pitchFamily="18" charset="0"/>
              </a:rPr>
              <a:t>PTSD Cont’d</a:t>
            </a:r>
            <a:endParaRPr lang="en-US" sz="3200" dirty="0"/>
          </a:p>
        </p:txBody>
      </p:sp>
      <p:sp>
        <p:nvSpPr>
          <p:cNvPr id="3" name="Content Placeholder 2"/>
          <p:cNvSpPr>
            <a:spLocks noGrp="1"/>
          </p:cNvSpPr>
          <p:nvPr>
            <p:ph idx="1"/>
          </p:nvPr>
        </p:nvSpPr>
        <p:spPr>
          <a:xfrm>
            <a:off x="0" y="990600"/>
            <a:ext cx="8763000" cy="5867400"/>
          </a:xfrm>
        </p:spPr>
        <p:txBody>
          <a:bodyPr>
            <a:normAutofit/>
          </a:bodyPr>
          <a:lstStyle/>
          <a:p>
            <a:pPr lvl="0" algn="just">
              <a:buNone/>
            </a:pPr>
            <a:r>
              <a:rPr lang="en-US" sz="2800" b="1" dirty="0" smtClean="0">
                <a:solidFill>
                  <a:srgbClr val="0000FF"/>
                </a:solidFill>
                <a:latin typeface="Constantia" pitchFamily="18" charset="0"/>
              </a:rPr>
              <a:t>B. </a:t>
            </a:r>
            <a:r>
              <a:rPr lang="en-US" sz="2800" dirty="0" smtClean="0">
                <a:solidFill>
                  <a:srgbClr val="0000FF"/>
                </a:solidFill>
                <a:latin typeface="Constantia" pitchFamily="18" charset="0"/>
              </a:rPr>
              <a:t>The </a:t>
            </a:r>
            <a:r>
              <a:rPr lang="en-US" sz="2800" dirty="0" smtClean="0">
                <a:solidFill>
                  <a:srgbClr val="0000FF"/>
                </a:solidFill>
                <a:latin typeface="Constantia" pitchFamily="18" charset="0"/>
              </a:rPr>
              <a:t>traumatic event is persistently </a:t>
            </a:r>
            <a:r>
              <a:rPr lang="en-US" sz="2800" dirty="0" smtClean="0">
                <a:solidFill>
                  <a:srgbClr val="0000FF"/>
                </a:solidFill>
                <a:latin typeface="Constantia" pitchFamily="18" charset="0"/>
              </a:rPr>
              <a:t>re-experienced </a:t>
            </a:r>
            <a:r>
              <a:rPr lang="en-US" sz="2800" dirty="0" smtClean="0">
                <a:solidFill>
                  <a:srgbClr val="0000FF"/>
                </a:solidFill>
                <a:latin typeface="Constantia" pitchFamily="18" charset="0"/>
              </a:rPr>
              <a:t>in one (or more) of the following ways: </a:t>
            </a:r>
            <a:endParaRPr lang="en-US" sz="2800" dirty="0" smtClean="0">
              <a:solidFill>
                <a:srgbClr val="0000FF"/>
              </a:solidFill>
              <a:latin typeface="Constantia" pitchFamily="18" charset="0"/>
            </a:endParaRPr>
          </a:p>
          <a:p>
            <a:pPr lvl="0" algn="just">
              <a:buNone/>
            </a:pPr>
            <a:endParaRPr lang="en-US" sz="2800"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Recurrent </a:t>
            </a:r>
            <a:r>
              <a:rPr lang="en-US" dirty="0" smtClean="0">
                <a:solidFill>
                  <a:srgbClr val="0000FF"/>
                </a:solidFill>
                <a:latin typeface="Constantia" pitchFamily="18" charset="0"/>
              </a:rPr>
              <a:t>and intrusive distressing recollections of the event, including images, thoughts, or perceptions. </a:t>
            </a:r>
            <a:r>
              <a:rPr lang="en-US" b="1" dirty="0" smtClean="0">
                <a:solidFill>
                  <a:srgbClr val="0000FF"/>
                </a:solidFill>
                <a:latin typeface="Constantia" pitchFamily="18" charset="0"/>
              </a:rPr>
              <a:t>Note</a:t>
            </a:r>
            <a:r>
              <a:rPr lang="en-US" dirty="0" smtClean="0">
                <a:solidFill>
                  <a:srgbClr val="0000FF"/>
                </a:solidFill>
                <a:latin typeface="Constantia" pitchFamily="18" charset="0"/>
              </a:rPr>
              <a:t>: In young children, repetitive play may occur in which themes or aspects of the trauma are expressed</a:t>
            </a:r>
            <a:r>
              <a:rPr lang="en-US" dirty="0" smtClean="0">
                <a:solidFill>
                  <a:srgbClr val="0000FF"/>
                </a:solidFill>
                <a:latin typeface="Constantia" pitchFamily="18" charset="0"/>
              </a:rPr>
              <a:t>.</a:t>
            </a: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R</a:t>
            </a:r>
            <a:r>
              <a:rPr lang="en-US" dirty="0" smtClean="0">
                <a:solidFill>
                  <a:srgbClr val="0000FF"/>
                </a:solidFill>
                <a:latin typeface="Constantia" pitchFamily="18" charset="0"/>
              </a:rPr>
              <a:t>ecurrent </a:t>
            </a:r>
            <a:r>
              <a:rPr lang="en-US" dirty="0" smtClean="0">
                <a:solidFill>
                  <a:srgbClr val="0000FF"/>
                </a:solidFill>
                <a:latin typeface="Constantia" pitchFamily="18" charset="0"/>
              </a:rPr>
              <a:t>distressing dreams of the event. </a:t>
            </a:r>
            <a:r>
              <a:rPr lang="en-US" b="1" dirty="0" smtClean="0">
                <a:solidFill>
                  <a:srgbClr val="0000FF"/>
                </a:solidFill>
                <a:latin typeface="Constantia" pitchFamily="18" charset="0"/>
              </a:rPr>
              <a:t>Note</a:t>
            </a:r>
            <a:r>
              <a:rPr lang="en-US" dirty="0" smtClean="0">
                <a:solidFill>
                  <a:srgbClr val="0000FF"/>
                </a:solidFill>
                <a:latin typeface="Constantia" pitchFamily="18" charset="0"/>
              </a:rPr>
              <a:t>: In children, there may be frightening dreams without recognizable </a:t>
            </a:r>
            <a:r>
              <a:rPr lang="en-US" dirty="0" smtClean="0">
                <a:solidFill>
                  <a:srgbClr val="0000FF"/>
                </a:solidFill>
                <a:latin typeface="Constantia" pitchFamily="18" charset="0"/>
              </a:rPr>
              <a:t>content.</a:t>
            </a:r>
            <a:endParaRPr lang="en-US" dirty="0">
              <a:solidFill>
                <a:srgbClr val="0000FF"/>
              </a:solidFill>
              <a:latin typeface="Constantia" pitchFamily="18" charset="0"/>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pPr algn="just"/>
            <a:r>
              <a:rPr lang="en-US" sz="3200" dirty="0" smtClean="0">
                <a:solidFill>
                  <a:srgbClr val="FF0000"/>
                </a:solidFill>
                <a:latin typeface="Constantia" pitchFamily="18" charset="0"/>
              </a:rPr>
              <a:t>DSM-IV-TR Diagnostic Criteria for PTSD Cont’d</a:t>
            </a:r>
            <a:endParaRPr lang="en-US" sz="3200" dirty="0"/>
          </a:p>
        </p:txBody>
      </p:sp>
      <p:sp>
        <p:nvSpPr>
          <p:cNvPr id="3" name="Content Placeholder 2"/>
          <p:cNvSpPr>
            <a:spLocks noGrp="1"/>
          </p:cNvSpPr>
          <p:nvPr>
            <p:ph idx="1"/>
          </p:nvPr>
        </p:nvSpPr>
        <p:spPr>
          <a:xfrm>
            <a:off x="0" y="1143000"/>
            <a:ext cx="8915400" cy="5715000"/>
          </a:xfrm>
        </p:spPr>
        <p:txBody>
          <a:bodyPr>
            <a:normAutofit fontScale="85000" lnSpcReduction="10000"/>
          </a:bodyPr>
          <a:lstStyle/>
          <a:p>
            <a:pPr marL="571500" indent="-514350" algn="just">
              <a:buFont typeface="+mj-lt"/>
              <a:buAutoNum type="arabicPeriod" startAt="3"/>
            </a:pPr>
            <a:r>
              <a:rPr lang="en-US" dirty="0" smtClean="0">
                <a:solidFill>
                  <a:srgbClr val="0000FF"/>
                </a:solidFill>
                <a:latin typeface="Constantia" pitchFamily="18" charset="0"/>
              </a:rPr>
              <a:t>Acting </a:t>
            </a:r>
            <a:r>
              <a:rPr lang="en-US" dirty="0" smtClean="0">
                <a:solidFill>
                  <a:srgbClr val="0000FF"/>
                </a:solidFill>
                <a:latin typeface="Constantia" pitchFamily="18" charset="0"/>
              </a:rPr>
              <a:t>or feeling as if the traumatic event were recurring (includes a sense of reliving the experience, illusions, hallucinations, and dissociative flashback episodes, including those that occur on awakening or when intoxicated). </a:t>
            </a:r>
            <a:r>
              <a:rPr lang="en-US" b="1" dirty="0" smtClean="0">
                <a:solidFill>
                  <a:srgbClr val="0000FF"/>
                </a:solidFill>
                <a:latin typeface="Constantia" pitchFamily="18" charset="0"/>
              </a:rPr>
              <a:t>Note</a:t>
            </a:r>
            <a:r>
              <a:rPr lang="en-US" dirty="0" smtClean="0">
                <a:solidFill>
                  <a:srgbClr val="0000FF"/>
                </a:solidFill>
                <a:latin typeface="Constantia" pitchFamily="18" charset="0"/>
              </a:rPr>
              <a:t>: In young children, trauma-specific reenactment may occur</a:t>
            </a:r>
            <a:r>
              <a:rPr lang="en-US" dirty="0" smtClean="0">
                <a:solidFill>
                  <a:srgbClr val="0000FF"/>
                </a:solidFill>
                <a:latin typeface="Constantia" pitchFamily="18" charset="0"/>
              </a:rPr>
              <a:t>.</a:t>
            </a:r>
          </a:p>
          <a:p>
            <a:pPr marL="571500" indent="-514350" algn="just">
              <a:buFont typeface="+mj-lt"/>
              <a:buAutoNum type="arabicPeriod" startAt="3"/>
            </a:pPr>
            <a:endParaRPr lang="en-US" dirty="0" smtClean="0">
              <a:solidFill>
                <a:srgbClr val="0000FF"/>
              </a:solidFill>
              <a:latin typeface="Constantia" pitchFamily="18" charset="0"/>
            </a:endParaRPr>
          </a:p>
          <a:p>
            <a:pPr marL="571500" indent="-514350" algn="just">
              <a:buAutoNum type="arabicPeriod" startAt="3"/>
            </a:pPr>
            <a:r>
              <a:rPr lang="en-US" dirty="0" smtClean="0">
                <a:solidFill>
                  <a:srgbClr val="0000FF"/>
                </a:solidFill>
                <a:latin typeface="Constantia" pitchFamily="18" charset="0"/>
              </a:rPr>
              <a:t>Intense psychological distress at exposure to internal or external cues that symbolize or resemble an aspect of the traumatic </a:t>
            </a:r>
            <a:r>
              <a:rPr lang="en-US" dirty="0" smtClean="0">
                <a:solidFill>
                  <a:srgbClr val="0000FF"/>
                </a:solidFill>
                <a:latin typeface="Constantia" pitchFamily="18" charset="0"/>
              </a:rPr>
              <a:t>event.</a:t>
            </a:r>
          </a:p>
          <a:p>
            <a:pPr marL="571500" indent="-514350" algn="just">
              <a:buAutoNum type="arabicPeriod" startAt="3"/>
            </a:pPr>
            <a:endParaRPr lang="en-US" dirty="0" smtClean="0">
              <a:solidFill>
                <a:srgbClr val="0000FF"/>
              </a:solidFill>
              <a:latin typeface="Constantia" pitchFamily="18" charset="0"/>
            </a:endParaRPr>
          </a:p>
          <a:p>
            <a:pPr marL="571500" indent="-514350" algn="just">
              <a:buAutoNum type="arabicPeriod" startAt="3"/>
            </a:pPr>
            <a:r>
              <a:rPr lang="en-US" dirty="0" smtClean="0">
                <a:solidFill>
                  <a:srgbClr val="0000FF"/>
                </a:solidFill>
                <a:latin typeface="Constantia" pitchFamily="18" charset="0"/>
              </a:rPr>
              <a:t>Physiological reactivity on exposure to internal or external cues that symbolize or resemble an aspect of the traumatic </a:t>
            </a:r>
            <a:r>
              <a:rPr lang="en-US" dirty="0" smtClean="0">
                <a:solidFill>
                  <a:srgbClr val="0000FF"/>
                </a:solidFill>
                <a:latin typeface="Constantia" pitchFamily="18" charset="0"/>
              </a:rPr>
              <a:t>event.</a:t>
            </a:r>
            <a:endParaRPr lang="en-US" dirty="0" smtClean="0">
              <a:solidFill>
                <a:srgbClr val="0000FF"/>
              </a:solidFill>
              <a:latin typeface="Constantia" pitchFamily="18" charset="0"/>
            </a:endParaRPr>
          </a:p>
          <a:p>
            <a:pPr>
              <a:buNone/>
            </a:pP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639762"/>
          </a:xfrm>
        </p:spPr>
        <p:txBody>
          <a:bodyPr>
            <a:noAutofit/>
          </a:bodyPr>
          <a:lstStyle/>
          <a:p>
            <a:pPr algn="just"/>
            <a:r>
              <a:rPr lang="en-US" sz="3200" dirty="0" smtClean="0">
                <a:solidFill>
                  <a:srgbClr val="FF0000"/>
                </a:solidFill>
                <a:latin typeface="Constantia" pitchFamily="18" charset="0"/>
              </a:rPr>
              <a:t>DSM-IV-TR Diagnostic Criteria for PTSD Cont’d</a:t>
            </a:r>
            <a:endParaRPr lang="en-US" sz="3200" dirty="0"/>
          </a:p>
        </p:txBody>
      </p:sp>
      <p:sp>
        <p:nvSpPr>
          <p:cNvPr id="3" name="Content Placeholder 2"/>
          <p:cNvSpPr>
            <a:spLocks noGrp="1"/>
          </p:cNvSpPr>
          <p:nvPr>
            <p:ph idx="1"/>
          </p:nvPr>
        </p:nvSpPr>
        <p:spPr>
          <a:xfrm>
            <a:off x="0" y="1295400"/>
            <a:ext cx="8839200" cy="5410200"/>
          </a:xfrm>
        </p:spPr>
        <p:txBody>
          <a:bodyPr>
            <a:normAutofit/>
          </a:bodyPr>
          <a:lstStyle/>
          <a:p>
            <a:pPr lvl="0" algn="just">
              <a:buNone/>
            </a:pPr>
            <a:r>
              <a:rPr lang="en-US" sz="2800" b="1" dirty="0" smtClean="0">
                <a:solidFill>
                  <a:srgbClr val="0000FF"/>
                </a:solidFill>
                <a:latin typeface="Constantia" pitchFamily="18" charset="0"/>
              </a:rPr>
              <a:t>C. </a:t>
            </a:r>
            <a:r>
              <a:rPr lang="en-US" sz="2800" dirty="0" smtClean="0">
                <a:solidFill>
                  <a:srgbClr val="0000FF"/>
                </a:solidFill>
                <a:latin typeface="Constantia" pitchFamily="18" charset="0"/>
              </a:rPr>
              <a:t>Persistent </a:t>
            </a:r>
            <a:r>
              <a:rPr lang="en-US" sz="2800" dirty="0" smtClean="0">
                <a:solidFill>
                  <a:srgbClr val="0000FF"/>
                </a:solidFill>
                <a:latin typeface="Constantia" pitchFamily="18" charset="0"/>
              </a:rPr>
              <a:t>avoidance of stimuli associated with the trauma and numbing of general responsiveness (not present before the trauma), as indicated by three (or more) of the following</a:t>
            </a:r>
            <a:r>
              <a:rPr lang="en-US" sz="2800" dirty="0" smtClean="0">
                <a:solidFill>
                  <a:srgbClr val="0000FF"/>
                </a:solidFill>
                <a:latin typeface="Constantia" pitchFamily="18" charset="0"/>
              </a:rPr>
              <a:t>:</a:t>
            </a:r>
          </a:p>
          <a:p>
            <a:pPr lvl="0" algn="just">
              <a:buNone/>
            </a:pPr>
            <a:endParaRPr lang="en-US" sz="2800"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Efforts </a:t>
            </a:r>
            <a:r>
              <a:rPr lang="en-US" dirty="0" smtClean="0">
                <a:solidFill>
                  <a:srgbClr val="0000FF"/>
                </a:solidFill>
                <a:latin typeface="Constantia" pitchFamily="18" charset="0"/>
              </a:rPr>
              <a:t>to avoid thoughts, feelings, or conversations associated with the </a:t>
            </a:r>
            <a:r>
              <a:rPr lang="en-US" dirty="0" smtClean="0">
                <a:solidFill>
                  <a:srgbClr val="0000FF"/>
                </a:solidFill>
                <a:latin typeface="Constantia" pitchFamily="18" charset="0"/>
              </a:rPr>
              <a:t>trauma.</a:t>
            </a: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E</a:t>
            </a:r>
            <a:r>
              <a:rPr lang="en-US" dirty="0" smtClean="0">
                <a:solidFill>
                  <a:srgbClr val="0000FF"/>
                </a:solidFill>
                <a:latin typeface="Constantia" pitchFamily="18" charset="0"/>
              </a:rPr>
              <a:t>fforts </a:t>
            </a:r>
            <a:r>
              <a:rPr lang="en-US" dirty="0" smtClean="0">
                <a:solidFill>
                  <a:srgbClr val="0000FF"/>
                </a:solidFill>
                <a:latin typeface="Constantia" pitchFamily="18" charset="0"/>
              </a:rPr>
              <a:t>to avoid activities, places, or people that arouse recollections of the </a:t>
            </a:r>
            <a:r>
              <a:rPr lang="en-US" dirty="0" smtClean="0">
                <a:solidFill>
                  <a:srgbClr val="0000FF"/>
                </a:solidFill>
                <a:latin typeface="Constantia" pitchFamily="18" charset="0"/>
              </a:rPr>
              <a:t>trauma.</a:t>
            </a:r>
            <a:endParaRPr lang="en-US" dirty="0" smtClean="0">
              <a:solidFill>
                <a:srgbClr val="0000FF"/>
              </a:solidFill>
              <a:latin typeface="Constantia" pitchFamily="18"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pPr algn="just"/>
            <a:r>
              <a:rPr lang="en-US" sz="3200" dirty="0" smtClean="0">
                <a:solidFill>
                  <a:srgbClr val="FF0000"/>
                </a:solidFill>
                <a:latin typeface="Constantia" pitchFamily="18" charset="0"/>
              </a:rPr>
              <a:t>DSM-IV-TR Diagnostic Criteria for PTSD Cont’d</a:t>
            </a:r>
            <a:endParaRPr lang="en-US" sz="3200" dirty="0"/>
          </a:p>
        </p:txBody>
      </p:sp>
      <p:sp>
        <p:nvSpPr>
          <p:cNvPr id="3" name="Content Placeholder 2"/>
          <p:cNvSpPr>
            <a:spLocks noGrp="1"/>
          </p:cNvSpPr>
          <p:nvPr>
            <p:ph idx="1"/>
          </p:nvPr>
        </p:nvSpPr>
        <p:spPr>
          <a:xfrm>
            <a:off x="0" y="1066800"/>
            <a:ext cx="9144000" cy="5791200"/>
          </a:xfrm>
        </p:spPr>
        <p:txBody>
          <a:bodyPr>
            <a:normAutofit fontScale="85000" lnSpcReduction="10000"/>
          </a:bodyPr>
          <a:lstStyle/>
          <a:p>
            <a:pPr marL="571500" indent="-514350" algn="just">
              <a:buFont typeface="+mj-lt"/>
              <a:buAutoNum type="arabicPeriod" startAt="3"/>
            </a:pPr>
            <a:r>
              <a:rPr lang="en-US" dirty="0" smtClean="0">
                <a:solidFill>
                  <a:srgbClr val="0000FF"/>
                </a:solidFill>
                <a:latin typeface="Constantia" pitchFamily="18" charset="0"/>
              </a:rPr>
              <a:t>Inability </a:t>
            </a:r>
            <a:r>
              <a:rPr lang="en-US" dirty="0" smtClean="0">
                <a:solidFill>
                  <a:srgbClr val="0000FF"/>
                </a:solidFill>
                <a:latin typeface="Constantia" pitchFamily="18" charset="0"/>
              </a:rPr>
              <a:t>to recall an important aspect of the trauma</a:t>
            </a:r>
            <a:r>
              <a:rPr lang="en-US" dirty="0" smtClean="0">
                <a:solidFill>
                  <a:srgbClr val="0000FF"/>
                </a:solidFill>
                <a:latin typeface="Constantia" pitchFamily="18" charset="0"/>
              </a:rPr>
              <a:t>.</a:t>
            </a:r>
          </a:p>
          <a:p>
            <a:pPr marL="571500" indent="-514350" algn="just">
              <a:buFont typeface="+mj-lt"/>
              <a:buAutoNum type="arabicPeriod" startAt="3"/>
            </a:pPr>
            <a:endParaRPr lang="en-US" dirty="0" smtClean="0">
              <a:solidFill>
                <a:srgbClr val="0000FF"/>
              </a:solidFill>
              <a:latin typeface="Constantia" pitchFamily="18" charset="0"/>
            </a:endParaRPr>
          </a:p>
          <a:p>
            <a:pPr marL="571500" indent="-514350" algn="just">
              <a:buAutoNum type="arabicPeriod" startAt="3"/>
            </a:pPr>
            <a:r>
              <a:rPr lang="en-US" dirty="0" smtClean="0">
                <a:solidFill>
                  <a:srgbClr val="0000FF"/>
                </a:solidFill>
                <a:latin typeface="Constantia" pitchFamily="18" charset="0"/>
              </a:rPr>
              <a:t>Markedly diminished interest or participation in significant activities</a:t>
            </a:r>
            <a:r>
              <a:rPr lang="en-US" dirty="0" smtClean="0">
                <a:solidFill>
                  <a:srgbClr val="0000FF"/>
                </a:solidFill>
                <a:latin typeface="Constantia" pitchFamily="18" charset="0"/>
              </a:rPr>
              <a:t>.</a:t>
            </a:r>
          </a:p>
          <a:p>
            <a:pPr marL="571500" indent="-514350" algn="just">
              <a:buAutoNum type="arabicPeriod" startAt="3"/>
            </a:pPr>
            <a:endParaRPr lang="en-US" dirty="0" smtClean="0">
              <a:solidFill>
                <a:srgbClr val="0000FF"/>
              </a:solidFill>
              <a:latin typeface="Constantia" pitchFamily="18" charset="0"/>
            </a:endParaRPr>
          </a:p>
          <a:p>
            <a:pPr marL="571500" indent="-514350" algn="just">
              <a:buAutoNum type="arabicPeriod" startAt="3"/>
            </a:pPr>
            <a:r>
              <a:rPr lang="en-US" dirty="0" smtClean="0">
                <a:solidFill>
                  <a:srgbClr val="0000FF"/>
                </a:solidFill>
                <a:latin typeface="Constantia" pitchFamily="18" charset="0"/>
              </a:rPr>
              <a:t>Feeling of detachment or estrangement from </a:t>
            </a:r>
            <a:r>
              <a:rPr lang="en-US" dirty="0" smtClean="0">
                <a:solidFill>
                  <a:srgbClr val="0000FF"/>
                </a:solidFill>
                <a:latin typeface="Constantia" pitchFamily="18" charset="0"/>
              </a:rPr>
              <a:t>others</a:t>
            </a:r>
          </a:p>
          <a:p>
            <a:pPr marL="571500" indent="-514350" algn="just">
              <a:buAutoNum type="arabicPeriod" startAt="3"/>
            </a:pPr>
            <a:endParaRPr lang="en-US" dirty="0" smtClean="0">
              <a:solidFill>
                <a:srgbClr val="0000FF"/>
              </a:solidFill>
              <a:latin typeface="Constantia" pitchFamily="18" charset="0"/>
            </a:endParaRPr>
          </a:p>
          <a:p>
            <a:pPr marL="571500" indent="-514350" algn="just">
              <a:buAutoNum type="arabicPeriod" startAt="3"/>
            </a:pPr>
            <a:r>
              <a:rPr lang="en-US" dirty="0" smtClean="0">
                <a:solidFill>
                  <a:srgbClr val="0000FF"/>
                </a:solidFill>
                <a:latin typeface="Constantia" pitchFamily="18" charset="0"/>
              </a:rPr>
              <a:t>Restricted range of affect (e.g., unable to have loving feelings</a:t>
            </a:r>
            <a:r>
              <a:rPr lang="en-US" dirty="0" smtClean="0">
                <a:solidFill>
                  <a:srgbClr val="0000FF"/>
                </a:solidFill>
                <a:latin typeface="Constantia" pitchFamily="18" charset="0"/>
              </a:rPr>
              <a:t>).</a:t>
            </a:r>
          </a:p>
          <a:p>
            <a:pPr marL="571500" indent="-514350" algn="just">
              <a:buAutoNum type="arabicPeriod" startAt="3"/>
            </a:pPr>
            <a:endParaRPr lang="en-US" dirty="0" smtClean="0">
              <a:solidFill>
                <a:srgbClr val="0000FF"/>
              </a:solidFill>
              <a:latin typeface="Constantia" pitchFamily="18" charset="0"/>
            </a:endParaRPr>
          </a:p>
          <a:p>
            <a:pPr marL="571500" indent="-514350" algn="just">
              <a:buAutoNum type="arabicPeriod" startAt="3"/>
            </a:pPr>
            <a:r>
              <a:rPr lang="en-US" dirty="0" smtClean="0">
                <a:solidFill>
                  <a:srgbClr val="0000FF"/>
                </a:solidFill>
                <a:latin typeface="Constantia" pitchFamily="18" charset="0"/>
              </a:rPr>
              <a:t>Sense of a foreshortened future (e.g., does not expect to have a career, marriage, children, or a normal life span)</a:t>
            </a:r>
          </a:p>
          <a:p>
            <a:pPr>
              <a:buNone/>
            </a:pP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pPr algn="just"/>
            <a:r>
              <a:rPr lang="en-US" sz="3200" dirty="0" smtClean="0">
                <a:solidFill>
                  <a:srgbClr val="FF0000"/>
                </a:solidFill>
                <a:latin typeface="Constantia" pitchFamily="18" charset="0"/>
              </a:rPr>
              <a:t>DSM-IV-TR Diagnostic Criteria for PTSD Cont’d</a:t>
            </a:r>
            <a:endParaRPr lang="en-US" sz="3200" dirty="0"/>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lvl="0" algn="just">
              <a:buNone/>
            </a:pPr>
            <a:r>
              <a:rPr lang="en-US" sz="2800" b="1" dirty="0" smtClean="0">
                <a:solidFill>
                  <a:srgbClr val="0000FF"/>
                </a:solidFill>
                <a:latin typeface="Constantia" pitchFamily="18" charset="0"/>
              </a:rPr>
              <a:t>D. </a:t>
            </a:r>
            <a:r>
              <a:rPr lang="en-US" sz="2800" dirty="0" smtClean="0">
                <a:solidFill>
                  <a:srgbClr val="0000FF"/>
                </a:solidFill>
                <a:latin typeface="Constantia" pitchFamily="18" charset="0"/>
              </a:rPr>
              <a:t>Persistent </a:t>
            </a:r>
            <a:r>
              <a:rPr lang="en-US" sz="2800" dirty="0" smtClean="0">
                <a:solidFill>
                  <a:srgbClr val="0000FF"/>
                </a:solidFill>
                <a:latin typeface="Constantia" pitchFamily="18" charset="0"/>
              </a:rPr>
              <a:t>symptoms of increased arousal (not present before the trauma), as indicated by two (or more) of the following: </a:t>
            </a:r>
            <a:endParaRPr lang="en-US" sz="2800" dirty="0" smtClean="0">
              <a:solidFill>
                <a:srgbClr val="0000FF"/>
              </a:solidFill>
              <a:latin typeface="Constantia" pitchFamily="18" charset="0"/>
            </a:endParaRPr>
          </a:p>
          <a:p>
            <a:pPr lvl="0" algn="just">
              <a:buNone/>
            </a:pPr>
            <a:endParaRPr lang="en-US" sz="2800"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D</a:t>
            </a:r>
            <a:r>
              <a:rPr lang="en-US" dirty="0" smtClean="0">
                <a:solidFill>
                  <a:srgbClr val="0000FF"/>
                </a:solidFill>
                <a:latin typeface="Constantia" pitchFamily="18" charset="0"/>
              </a:rPr>
              <a:t>ifficulty </a:t>
            </a:r>
            <a:r>
              <a:rPr lang="en-US" dirty="0" smtClean="0">
                <a:solidFill>
                  <a:srgbClr val="0000FF"/>
                </a:solidFill>
                <a:latin typeface="Constantia" pitchFamily="18" charset="0"/>
              </a:rPr>
              <a:t>falling or staying </a:t>
            </a:r>
            <a:r>
              <a:rPr lang="en-US" dirty="0" smtClean="0">
                <a:solidFill>
                  <a:srgbClr val="0000FF"/>
                </a:solidFill>
                <a:latin typeface="Constantia" pitchFamily="18" charset="0"/>
              </a:rPr>
              <a:t>asleep</a:t>
            </a: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I</a:t>
            </a:r>
            <a:r>
              <a:rPr lang="en-US" dirty="0" smtClean="0">
                <a:solidFill>
                  <a:srgbClr val="0000FF"/>
                </a:solidFill>
                <a:latin typeface="Constantia" pitchFamily="18" charset="0"/>
              </a:rPr>
              <a:t>rritability </a:t>
            </a:r>
            <a:r>
              <a:rPr lang="en-US" dirty="0" smtClean="0">
                <a:solidFill>
                  <a:srgbClr val="0000FF"/>
                </a:solidFill>
                <a:latin typeface="Constantia" pitchFamily="18" charset="0"/>
              </a:rPr>
              <a:t>or outbursts of </a:t>
            </a:r>
            <a:r>
              <a:rPr lang="en-US" dirty="0" smtClean="0">
                <a:solidFill>
                  <a:srgbClr val="0000FF"/>
                </a:solidFill>
                <a:latin typeface="Constantia" pitchFamily="18" charset="0"/>
              </a:rPr>
              <a:t>anger</a:t>
            </a: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D</a:t>
            </a:r>
            <a:r>
              <a:rPr lang="en-US" dirty="0" smtClean="0">
                <a:solidFill>
                  <a:srgbClr val="0000FF"/>
                </a:solidFill>
                <a:latin typeface="Constantia" pitchFamily="18" charset="0"/>
              </a:rPr>
              <a:t>ifficulty </a:t>
            </a:r>
            <a:r>
              <a:rPr lang="en-US" dirty="0" smtClean="0">
                <a:solidFill>
                  <a:srgbClr val="0000FF"/>
                </a:solidFill>
                <a:latin typeface="Constantia" pitchFamily="18" charset="0"/>
              </a:rPr>
              <a:t>concentrating </a:t>
            </a:r>
            <a:endParaRPr lang="en-US" dirty="0" smtClean="0">
              <a:solidFill>
                <a:srgbClr val="0000FF"/>
              </a:solidFill>
              <a:latin typeface="Constantia" pitchFamily="18" charset="0"/>
            </a:endParaRP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H</a:t>
            </a:r>
            <a:r>
              <a:rPr lang="en-US" dirty="0" smtClean="0">
                <a:solidFill>
                  <a:srgbClr val="0000FF"/>
                </a:solidFill>
                <a:latin typeface="Constantia" pitchFamily="18" charset="0"/>
              </a:rPr>
              <a:t>ypervigilance </a:t>
            </a:r>
          </a:p>
          <a:p>
            <a:pPr marL="971550" lvl="1" indent="-514350" algn="just">
              <a:buAutoNum type="arabicPeriod"/>
            </a:pPr>
            <a:endParaRPr lang="en-US" dirty="0" smtClean="0">
              <a:solidFill>
                <a:srgbClr val="0000FF"/>
              </a:solidFill>
              <a:latin typeface="Constantia" pitchFamily="18" charset="0"/>
            </a:endParaRPr>
          </a:p>
          <a:p>
            <a:pPr marL="971550" lvl="1" indent="-514350" algn="just">
              <a:buAutoNum type="arabicPeriod"/>
            </a:pPr>
            <a:r>
              <a:rPr lang="en-US" dirty="0" smtClean="0">
                <a:solidFill>
                  <a:srgbClr val="0000FF"/>
                </a:solidFill>
                <a:latin typeface="Constantia" pitchFamily="18" charset="0"/>
              </a:rPr>
              <a:t>E</a:t>
            </a:r>
            <a:r>
              <a:rPr lang="en-US" dirty="0" smtClean="0">
                <a:solidFill>
                  <a:srgbClr val="0000FF"/>
                </a:solidFill>
                <a:latin typeface="Constantia" pitchFamily="18" charset="0"/>
              </a:rPr>
              <a:t>xaggerated startled response</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Autofit/>
          </a:bodyPr>
          <a:lstStyle/>
          <a:p>
            <a:pPr algn="just"/>
            <a:r>
              <a:rPr lang="en-US" sz="3200" dirty="0" smtClean="0">
                <a:solidFill>
                  <a:srgbClr val="FF0000"/>
                </a:solidFill>
                <a:latin typeface="Constantia" pitchFamily="18" charset="0"/>
              </a:rPr>
              <a:t>DSM-IV-TR Diagnostic Criteria for PTSD Cont’d</a:t>
            </a:r>
            <a:endParaRPr lang="en-US" sz="3200" dirty="0"/>
          </a:p>
        </p:txBody>
      </p:sp>
      <p:sp>
        <p:nvSpPr>
          <p:cNvPr id="3" name="Content Placeholder 2"/>
          <p:cNvSpPr>
            <a:spLocks noGrp="1"/>
          </p:cNvSpPr>
          <p:nvPr>
            <p:ph idx="1"/>
          </p:nvPr>
        </p:nvSpPr>
        <p:spPr>
          <a:xfrm>
            <a:off x="0" y="1066800"/>
            <a:ext cx="9144000" cy="5791200"/>
          </a:xfrm>
        </p:spPr>
        <p:txBody>
          <a:bodyPr>
            <a:normAutofit fontScale="85000" lnSpcReduction="20000"/>
          </a:bodyPr>
          <a:lstStyle/>
          <a:p>
            <a:pPr lvl="0" algn="just">
              <a:buNone/>
            </a:pPr>
            <a:r>
              <a:rPr lang="en-US" dirty="0" smtClean="0">
                <a:solidFill>
                  <a:srgbClr val="0000FF"/>
                </a:solidFill>
                <a:latin typeface="Constantia" pitchFamily="18" charset="0"/>
              </a:rPr>
              <a:t>E. The duration </a:t>
            </a:r>
            <a:r>
              <a:rPr lang="en-US" dirty="0" smtClean="0">
                <a:solidFill>
                  <a:srgbClr val="0000FF"/>
                </a:solidFill>
                <a:latin typeface="Constantia" pitchFamily="18" charset="0"/>
              </a:rPr>
              <a:t>of the disturbance </a:t>
            </a:r>
            <a:r>
              <a:rPr lang="en-US" dirty="0" smtClean="0">
                <a:solidFill>
                  <a:srgbClr val="0000FF"/>
                </a:solidFill>
                <a:latin typeface="Constantia" pitchFamily="18" charset="0"/>
              </a:rPr>
              <a:t>(the symptoms </a:t>
            </a:r>
            <a:r>
              <a:rPr lang="en-US" dirty="0" smtClean="0">
                <a:solidFill>
                  <a:srgbClr val="0000FF"/>
                </a:solidFill>
                <a:latin typeface="Constantia" pitchFamily="18" charset="0"/>
              </a:rPr>
              <a:t>in Criteria B, C, and D) is more than </a:t>
            </a:r>
            <a:r>
              <a:rPr lang="en-US" dirty="0" smtClean="0">
                <a:solidFill>
                  <a:srgbClr val="0000FF"/>
                </a:solidFill>
                <a:latin typeface="Constantia" pitchFamily="18" charset="0"/>
              </a:rPr>
              <a:t>one </a:t>
            </a:r>
            <a:r>
              <a:rPr lang="en-US" dirty="0" smtClean="0">
                <a:solidFill>
                  <a:srgbClr val="0000FF"/>
                </a:solidFill>
                <a:latin typeface="Constantia" pitchFamily="18" charset="0"/>
              </a:rPr>
              <a:t>month</a:t>
            </a:r>
            <a:r>
              <a:rPr lang="en-US" dirty="0" smtClean="0">
                <a:solidFill>
                  <a:srgbClr val="0000FF"/>
                </a:solidFill>
                <a:latin typeface="Constantia" pitchFamily="18" charset="0"/>
              </a:rPr>
              <a:t>.</a:t>
            </a:r>
          </a:p>
          <a:p>
            <a:pPr lvl="0" algn="just">
              <a:buNone/>
            </a:pPr>
            <a:endParaRPr lang="en-US" sz="2800" dirty="0" smtClean="0">
              <a:solidFill>
                <a:srgbClr val="0000FF"/>
              </a:solidFill>
              <a:latin typeface="Constantia" pitchFamily="18" charset="0"/>
            </a:endParaRPr>
          </a:p>
          <a:p>
            <a:pPr lvl="0" algn="just">
              <a:buNone/>
            </a:pPr>
            <a:r>
              <a:rPr lang="en-US" dirty="0" smtClean="0">
                <a:solidFill>
                  <a:srgbClr val="0000FF"/>
                </a:solidFill>
                <a:latin typeface="Constantia" pitchFamily="18" charset="0"/>
              </a:rPr>
              <a:t>F. The </a:t>
            </a:r>
            <a:r>
              <a:rPr lang="en-US" dirty="0" smtClean="0">
                <a:solidFill>
                  <a:srgbClr val="0000FF"/>
                </a:solidFill>
                <a:latin typeface="Constantia" pitchFamily="18" charset="0"/>
              </a:rPr>
              <a:t>disturbance causes clinically significant distress or impairment in social, occupational, or other important areas of functioning.</a:t>
            </a:r>
            <a:endParaRPr lang="en-US" sz="2800" dirty="0" smtClean="0">
              <a:solidFill>
                <a:srgbClr val="0000FF"/>
              </a:solidFill>
              <a:latin typeface="Constantia" pitchFamily="18" charset="0"/>
            </a:endParaRPr>
          </a:p>
          <a:p>
            <a:pPr algn="just">
              <a:buNone/>
            </a:pPr>
            <a:endParaRPr lang="en-US" i="1" dirty="0" smtClean="0">
              <a:solidFill>
                <a:srgbClr val="0000FF"/>
              </a:solidFill>
              <a:latin typeface="Constantia" pitchFamily="18" charset="0"/>
            </a:endParaRPr>
          </a:p>
          <a:p>
            <a:pPr algn="just">
              <a:buNone/>
            </a:pPr>
            <a:r>
              <a:rPr lang="en-US" i="1" dirty="0" smtClean="0">
                <a:solidFill>
                  <a:srgbClr val="0000FF"/>
                </a:solidFill>
                <a:latin typeface="Constantia" pitchFamily="18" charset="0"/>
              </a:rPr>
              <a:t>Specify the condition as:</a:t>
            </a:r>
          </a:p>
          <a:p>
            <a:pPr algn="just">
              <a:buNone/>
            </a:pPr>
            <a:r>
              <a:rPr lang="en-US" b="1" dirty="0" smtClean="0">
                <a:solidFill>
                  <a:srgbClr val="0000FF"/>
                </a:solidFill>
                <a:latin typeface="Constantia" pitchFamily="18" charset="0"/>
              </a:rPr>
              <a:t>Acute PTSD</a:t>
            </a:r>
            <a:r>
              <a:rPr lang="en-US" dirty="0" smtClean="0">
                <a:solidFill>
                  <a:srgbClr val="0000FF"/>
                </a:solidFill>
                <a:latin typeface="Constantia" pitchFamily="18" charset="0"/>
              </a:rPr>
              <a:t>: If </a:t>
            </a:r>
            <a:r>
              <a:rPr lang="en-US" dirty="0" smtClean="0">
                <a:solidFill>
                  <a:srgbClr val="0000FF"/>
                </a:solidFill>
                <a:latin typeface="Constantia" pitchFamily="18" charset="0"/>
              </a:rPr>
              <a:t>duration of symptoms is less than 3 </a:t>
            </a:r>
            <a:r>
              <a:rPr lang="en-US" dirty="0" smtClean="0">
                <a:solidFill>
                  <a:srgbClr val="0000FF"/>
                </a:solidFill>
                <a:latin typeface="Constantia" pitchFamily="18" charset="0"/>
              </a:rPr>
              <a:t>months</a:t>
            </a:r>
          </a:p>
          <a:p>
            <a:pPr algn="just">
              <a:buNone/>
            </a:pPr>
            <a:r>
              <a:rPr lang="en-US" b="1" dirty="0" smtClean="0">
                <a:solidFill>
                  <a:srgbClr val="0000FF"/>
                </a:solidFill>
                <a:latin typeface="Constantia" pitchFamily="18" charset="0"/>
              </a:rPr>
              <a:t>Chronic PTSD</a:t>
            </a:r>
            <a:r>
              <a:rPr lang="en-US" dirty="0" smtClean="0">
                <a:solidFill>
                  <a:srgbClr val="0000FF"/>
                </a:solidFill>
                <a:latin typeface="Constantia" pitchFamily="18" charset="0"/>
              </a:rPr>
              <a:t>: If </a:t>
            </a:r>
            <a:r>
              <a:rPr lang="en-US" dirty="0" smtClean="0">
                <a:solidFill>
                  <a:srgbClr val="0000FF"/>
                </a:solidFill>
                <a:latin typeface="Constantia" pitchFamily="18" charset="0"/>
              </a:rPr>
              <a:t>duration of symptoms is 3 months or </a:t>
            </a:r>
            <a:r>
              <a:rPr lang="en-US" dirty="0" smtClean="0">
                <a:solidFill>
                  <a:srgbClr val="0000FF"/>
                </a:solidFill>
                <a:latin typeface="Constantia" pitchFamily="18" charset="0"/>
              </a:rPr>
              <a:t>more</a:t>
            </a:r>
          </a:p>
          <a:p>
            <a:pPr algn="just">
              <a:buNone/>
            </a:pPr>
            <a:r>
              <a:rPr lang="en-US" i="1" dirty="0" smtClean="0">
                <a:solidFill>
                  <a:srgbClr val="0000FF"/>
                </a:solidFill>
                <a:latin typeface="Constantia" pitchFamily="18" charset="0"/>
              </a:rPr>
              <a:t>Specify the condition as</a:t>
            </a:r>
          </a:p>
          <a:p>
            <a:pPr algn="just">
              <a:buNone/>
            </a:pPr>
            <a:r>
              <a:rPr lang="en-US" b="1" i="1" dirty="0" smtClean="0">
                <a:solidFill>
                  <a:srgbClr val="0000FF"/>
                </a:solidFill>
                <a:latin typeface="Constantia" pitchFamily="18" charset="0"/>
              </a:rPr>
              <a:t>PTSD </a:t>
            </a:r>
            <a:r>
              <a:rPr lang="en-US" b="1" i="1" dirty="0" smtClean="0">
                <a:solidFill>
                  <a:srgbClr val="0000FF"/>
                </a:solidFill>
                <a:latin typeface="Constantia" pitchFamily="18" charset="0"/>
              </a:rPr>
              <a:t>w</a:t>
            </a:r>
            <a:r>
              <a:rPr lang="en-US" b="1" i="1" dirty="0" smtClean="0">
                <a:solidFill>
                  <a:srgbClr val="0000FF"/>
                </a:solidFill>
                <a:latin typeface="Constantia" pitchFamily="18" charset="0"/>
              </a:rPr>
              <a:t>ith </a:t>
            </a:r>
            <a:r>
              <a:rPr lang="en-US" b="1" i="1" dirty="0" smtClean="0">
                <a:solidFill>
                  <a:srgbClr val="0000FF"/>
                </a:solidFill>
                <a:latin typeface="Constantia" pitchFamily="18" charset="0"/>
              </a:rPr>
              <a:t>delayed onset</a:t>
            </a:r>
            <a:r>
              <a:rPr lang="en-US" dirty="0" smtClean="0">
                <a:solidFill>
                  <a:srgbClr val="0000FF"/>
                </a:solidFill>
                <a:latin typeface="Constantia" pitchFamily="18" charset="0"/>
              </a:rPr>
              <a:t>: if onset of symptoms is at least 6 months after the </a:t>
            </a:r>
            <a:r>
              <a:rPr lang="en-US" dirty="0" smtClean="0">
                <a:solidFill>
                  <a:srgbClr val="0000FF"/>
                </a:solidFill>
                <a:latin typeface="Constantia" pitchFamily="18" charset="0"/>
              </a:rPr>
              <a:t>stressor</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3600" dirty="0" smtClean="0">
                <a:solidFill>
                  <a:srgbClr val="0000FF"/>
                </a:solidFill>
                <a:latin typeface="Constantia" pitchFamily="18" charset="0"/>
              </a:rPr>
              <a:t>MANAGEMENT OF PTSD</a:t>
            </a:r>
            <a:endParaRPr lang="en-US" sz="3600" dirty="0">
              <a:solidFill>
                <a:srgbClr val="0000FF"/>
              </a:solidFill>
              <a:latin typeface="Constantia" pitchFamily="18" charset="0"/>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639762"/>
          </a:xfrm>
        </p:spPr>
        <p:txBody>
          <a:bodyPr>
            <a:normAutofit fontScale="90000"/>
          </a:bodyPr>
          <a:lstStyle/>
          <a:p>
            <a:pPr algn="just"/>
            <a:r>
              <a:rPr lang="en-US" sz="3600" dirty="0" smtClean="0">
                <a:solidFill>
                  <a:srgbClr val="FF0000"/>
                </a:solidFill>
                <a:latin typeface="Constantia" pitchFamily="18" charset="0"/>
              </a:rPr>
              <a:t>MANAGEMENT OF </a:t>
            </a:r>
            <a:r>
              <a:rPr lang="en-US" sz="3600" dirty="0" smtClean="0">
                <a:solidFill>
                  <a:srgbClr val="FF0000"/>
                </a:solidFill>
                <a:latin typeface="Constantia" pitchFamily="18" charset="0"/>
              </a:rPr>
              <a:t>PTSD</a:t>
            </a:r>
            <a:endParaRPr lang="en-US" sz="3600" dirty="0">
              <a:solidFill>
                <a:srgbClr val="FF0000"/>
              </a:solidFill>
            </a:endParaRPr>
          </a:p>
        </p:txBody>
      </p:sp>
      <p:sp>
        <p:nvSpPr>
          <p:cNvPr id="3" name="Content Placeholder 2"/>
          <p:cNvSpPr>
            <a:spLocks noGrp="1"/>
          </p:cNvSpPr>
          <p:nvPr>
            <p:ph idx="1"/>
          </p:nvPr>
        </p:nvSpPr>
        <p:spPr>
          <a:xfrm>
            <a:off x="0" y="1143000"/>
            <a:ext cx="8915400" cy="5715000"/>
          </a:xfrm>
        </p:spPr>
        <p:txBody>
          <a:bodyPr>
            <a:normAutofit lnSpcReduction="10000"/>
          </a:bodyPr>
          <a:lstStyle/>
          <a:p>
            <a:pPr algn="just">
              <a:buNone/>
            </a:pPr>
            <a:r>
              <a:rPr lang="en-US" sz="2800" dirty="0" smtClean="0">
                <a:solidFill>
                  <a:srgbClr val="0000FF"/>
                </a:solidFill>
                <a:latin typeface="Constantia" pitchFamily="18" charset="0"/>
              </a:rPr>
              <a:t>	When faced </a:t>
            </a:r>
            <a:r>
              <a:rPr lang="en-US" sz="2800" dirty="0" smtClean="0">
                <a:solidFill>
                  <a:srgbClr val="0000FF"/>
                </a:solidFill>
                <a:latin typeface="Constantia" pitchFamily="18" charset="0"/>
              </a:rPr>
              <a:t>with a patient who has experienced a significant trauma, the major approaches </a:t>
            </a:r>
            <a:r>
              <a:rPr lang="en-US" sz="2800" dirty="0" smtClean="0">
                <a:solidFill>
                  <a:srgbClr val="0000FF"/>
                </a:solidFill>
                <a:latin typeface="Constantia" pitchFamily="18" charset="0"/>
              </a:rPr>
              <a:t>are:</a:t>
            </a:r>
          </a:p>
          <a:p>
            <a:pPr algn="just">
              <a:buNone/>
            </a:pPr>
            <a:endParaRPr lang="en-US" sz="2800" dirty="0" smtClean="0">
              <a:solidFill>
                <a:srgbClr val="0000FF"/>
              </a:solidFill>
              <a:latin typeface="Constantia" pitchFamily="18" charset="0"/>
            </a:endParaRPr>
          </a:p>
          <a:p>
            <a:pPr marL="1028700" lvl="1" indent="-571500" algn="just">
              <a:buAutoNum type="romanLcParenBoth"/>
            </a:pPr>
            <a:r>
              <a:rPr lang="en-US" dirty="0" smtClean="0">
                <a:solidFill>
                  <a:srgbClr val="0000FF"/>
                </a:solidFill>
                <a:latin typeface="Constantia" pitchFamily="18" charset="0"/>
              </a:rPr>
              <a:t>Support</a:t>
            </a:r>
          </a:p>
          <a:p>
            <a:pPr marL="1028700" lvl="1" indent="-571500" algn="just">
              <a:buAutoNum type="romanLcParenBoth"/>
            </a:pPr>
            <a:endParaRPr lang="en-US" dirty="0" smtClean="0">
              <a:solidFill>
                <a:srgbClr val="0000FF"/>
              </a:solidFill>
              <a:latin typeface="Constantia" pitchFamily="18" charset="0"/>
            </a:endParaRPr>
          </a:p>
          <a:p>
            <a:pPr marL="1028700" lvl="1" indent="-571500" algn="just">
              <a:buAutoNum type="romanLcParenBoth"/>
            </a:pPr>
            <a:r>
              <a:rPr lang="en-US" dirty="0" smtClean="0">
                <a:solidFill>
                  <a:srgbClr val="0000FF"/>
                </a:solidFill>
                <a:latin typeface="Constantia" pitchFamily="18" charset="0"/>
              </a:rPr>
              <a:t>Encouragement </a:t>
            </a:r>
            <a:r>
              <a:rPr lang="en-US" dirty="0" smtClean="0">
                <a:solidFill>
                  <a:srgbClr val="0000FF"/>
                </a:solidFill>
                <a:latin typeface="Constantia" pitchFamily="18" charset="0"/>
              </a:rPr>
              <a:t>to discuss the </a:t>
            </a:r>
            <a:r>
              <a:rPr lang="en-US" dirty="0" smtClean="0">
                <a:solidFill>
                  <a:srgbClr val="0000FF"/>
                </a:solidFill>
                <a:latin typeface="Constantia" pitchFamily="18" charset="0"/>
              </a:rPr>
              <a:t>event</a:t>
            </a:r>
          </a:p>
          <a:p>
            <a:pPr marL="1028700" lvl="1" indent="-571500" algn="just">
              <a:buAutoNum type="romanLcParenBoth"/>
            </a:pPr>
            <a:endParaRPr lang="en-US" dirty="0" smtClean="0">
              <a:solidFill>
                <a:srgbClr val="0000FF"/>
              </a:solidFill>
              <a:latin typeface="Constantia" pitchFamily="18" charset="0"/>
            </a:endParaRPr>
          </a:p>
          <a:p>
            <a:pPr marL="1028700" lvl="1" indent="-571500" algn="just">
              <a:buAutoNum type="romanLcParenBoth"/>
            </a:pPr>
            <a:r>
              <a:rPr lang="en-US" dirty="0" smtClean="0">
                <a:solidFill>
                  <a:srgbClr val="0000FF"/>
                </a:solidFill>
                <a:latin typeface="Constantia" pitchFamily="18" charset="0"/>
              </a:rPr>
              <a:t>Education </a:t>
            </a:r>
            <a:r>
              <a:rPr lang="en-US" dirty="0" smtClean="0">
                <a:solidFill>
                  <a:srgbClr val="0000FF"/>
                </a:solidFill>
                <a:latin typeface="Constantia" pitchFamily="18" charset="0"/>
              </a:rPr>
              <a:t>about a variety of coping mechanisms (e.g., relaxation</a:t>
            </a:r>
            <a:r>
              <a:rPr lang="en-US" dirty="0" smtClean="0">
                <a:solidFill>
                  <a:srgbClr val="0000FF"/>
                </a:solidFill>
                <a:latin typeface="Constantia" pitchFamily="18" charset="0"/>
              </a:rPr>
              <a:t>).</a:t>
            </a:r>
          </a:p>
          <a:p>
            <a:pPr marL="1028700" lvl="1" indent="-571500" algn="just">
              <a:buAutoNum type="romanLcParenBoth"/>
            </a:pPr>
            <a:endParaRPr lang="en-US" dirty="0" smtClean="0">
              <a:solidFill>
                <a:srgbClr val="0000FF"/>
              </a:solidFill>
              <a:latin typeface="Constantia" pitchFamily="18" charset="0"/>
            </a:endParaRPr>
          </a:p>
          <a:p>
            <a:pPr marL="1028700" lvl="1" indent="-571500" algn="just">
              <a:buAutoNum type="romanLcParenBoth"/>
            </a:pPr>
            <a:r>
              <a:rPr lang="en-US" dirty="0" smtClean="0">
                <a:solidFill>
                  <a:srgbClr val="0000FF"/>
                </a:solidFill>
                <a:latin typeface="Constantia" pitchFamily="18" charset="0"/>
              </a:rPr>
              <a:t>Pharmacotherapy using </a:t>
            </a:r>
            <a:r>
              <a:rPr lang="en-US" dirty="0" smtClean="0">
                <a:solidFill>
                  <a:srgbClr val="0000FF"/>
                </a:solidFill>
                <a:latin typeface="Constantia" pitchFamily="18" charset="0"/>
              </a:rPr>
              <a:t>sedatives and hypnotics can also be </a:t>
            </a:r>
            <a:r>
              <a:rPr lang="en-US" dirty="0" smtClean="0">
                <a:solidFill>
                  <a:srgbClr val="0000FF"/>
                </a:solidFill>
                <a:latin typeface="Constantia" pitchFamily="18" charset="0"/>
              </a:rPr>
              <a:t>helpful.</a:t>
            </a:r>
            <a:endParaRPr lang="en-US" dirty="0">
              <a:solidFill>
                <a:srgbClr val="0000FF"/>
              </a:solidFill>
              <a:latin typeface="Constantia"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pPr algn="just"/>
            <a:r>
              <a:rPr lang="en-US" dirty="0" smtClean="0">
                <a:solidFill>
                  <a:srgbClr val="FF0000"/>
                </a:solidFill>
                <a:latin typeface="Constantia" pitchFamily="18" charset="0"/>
              </a:rPr>
              <a:t>Normal mental health status cont’d</a:t>
            </a:r>
            <a:endParaRPr lang="en-US" dirty="0"/>
          </a:p>
        </p:txBody>
      </p:sp>
      <p:sp>
        <p:nvSpPr>
          <p:cNvPr id="3" name="Content Placeholder 2"/>
          <p:cNvSpPr>
            <a:spLocks noGrp="1"/>
          </p:cNvSpPr>
          <p:nvPr>
            <p:ph idx="1"/>
          </p:nvPr>
        </p:nvSpPr>
        <p:spPr>
          <a:xfrm>
            <a:off x="0" y="1219200"/>
            <a:ext cx="9144000" cy="5638800"/>
          </a:xfrm>
        </p:spPr>
        <p:txBody>
          <a:bodyPr>
            <a:normAutofit fontScale="85000" lnSpcReduction="10000"/>
          </a:bodyPr>
          <a:lstStyle/>
          <a:p>
            <a:pPr marL="571500" indent="-571500" algn="just">
              <a:buFont typeface="Wingdings" pitchFamily="2" charset="2"/>
              <a:buAutoNum type="romanLcParenBoth" startAt="5"/>
            </a:pPr>
            <a:r>
              <a:rPr lang="en-US" dirty="0" smtClean="0">
                <a:solidFill>
                  <a:srgbClr val="0000FF"/>
                </a:solidFill>
                <a:latin typeface="Constantia" pitchFamily="18" charset="0"/>
              </a:rPr>
              <a:t>Oriented in place, time and person i.e.  a normal level of conscious.</a:t>
            </a:r>
          </a:p>
          <a:p>
            <a:pPr marL="571500" indent="-571500" algn="just">
              <a:buFont typeface="Wingdings" pitchFamily="2" charset="2"/>
              <a:buAutoNum type="romanLcParenBoth" startAt="5"/>
            </a:pPr>
            <a:endParaRPr lang="en-US" dirty="0" smtClean="0">
              <a:solidFill>
                <a:srgbClr val="0000FF"/>
              </a:solidFill>
              <a:latin typeface="Constantia" pitchFamily="18" charset="0"/>
            </a:endParaRPr>
          </a:p>
          <a:p>
            <a:pPr marL="571500" indent="-571500" algn="just">
              <a:buAutoNum type="romanLcParenBoth" startAt="5"/>
            </a:pPr>
            <a:r>
              <a:rPr lang="en-US" dirty="0" smtClean="0">
                <a:solidFill>
                  <a:srgbClr val="0000FF"/>
                </a:solidFill>
                <a:latin typeface="Constantia" pitchFamily="18" charset="0"/>
              </a:rPr>
              <a:t>Normally attentive with intact concentration (</a:t>
            </a:r>
            <a:r>
              <a:rPr lang="en-US" i="1" dirty="0" smtClean="0">
                <a:solidFill>
                  <a:srgbClr val="0000FF"/>
                </a:solidFill>
                <a:latin typeface="Constantia" pitchFamily="18" charset="0"/>
              </a:rPr>
              <a:t>Attention – the ability to focus on an activity; Concentration – ability to maintain the focus).</a:t>
            </a:r>
          </a:p>
          <a:p>
            <a:pPr marL="571500" indent="-571500" algn="just">
              <a:buAutoNum type="romanLcParenBoth" startAt="5"/>
            </a:pPr>
            <a:endParaRPr lang="en-US" i="1" dirty="0" smtClean="0">
              <a:solidFill>
                <a:srgbClr val="0000FF"/>
              </a:solidFill>
              <a:latin typeface="Constantia" pitchFamily="18" charset="0"/>
            </a:endParaRPr>
          </a:p>
          <a:p>
            <a:pPr marL="571500" indent="-571500" algn="just">
              <a:buAutoNum type="romanLcParenBoth" startAt="5"/>
            </a:pPr>
            <a:r>
              <a:rPr lang="en-US" dirty="0" smtClean="0">
                <a:solidFill>
                  <a:srgbClr val="0000FF"/>
                </a:solidFill>
                <a:latin typeface="Constantia" pitchFamily="18" charset="0"/>
              </a:rPr>
              <a:t>Appropriate affect (</a:t>
            </a:r>
            <a:r>
              <a:rPr lang="en-US" i="1" dirty="0" smtClean="0">
                <a:solidFill>
                  <a:srgbClr val="0000FF"/>
                </a:solidFill>
                <a:latin typeface="Constantia" pitchFamily="18" charset="0"/>
              </a:rPr>
              <a:t>affect is the observed expression of emotion).</a:t>
            </a:r>
          </a:p>
          <a:p>
            <a:pPr marL="571500" indent="-571500" algn="just">
              <a:buAutoNum type="romanLcParenBoth" startAt="5"/>
            </a:pPr>
            <a:endParaRPr lang="en-US" i="1" dirty="0" smtClean="0">
              <a:solidFill>
                <a:srgbClr val="0000FF"/>
              </a:solidFill>
              <a:latin typeface="Constantia" pitchFamily="18" charset="0"/>
            </a:endParaRPr>
          </a:p>
          <a:p>
            <a:pPr marL="571500" indent="-571500" algn="just">
              <a:buAutoNum type="romanLcParenBoth" startAt="5"/>
            </a:pPr>
            <a:r>
              <a:rPr lang="en-US" dirty="0" smtClean="0">
                <a:solidFill>
                  <a:srgbClr val="0000FF"/>
                </a:solidFill>
                <a:latin typeface="Constantia" pitchFamily="18" charset="0"/>
              </a:rPr>
              <a:t>Normal/Congruent mood </a:t>
            </a:r>
            <a:r>
              <a:rPr lang="en-US" i="1" dirty="0" smtClean="0">
                <a:solidFill>
                  <a:srgbClr val="0000FF"/>
                </a:solidFill>
                <a:latin typeface="Constantia" pitchFamily="18" charset="0"/>
              </a:rPr>
              <a:t>(mood is the pervasive and sustained emotion, subjectively experienced and reported by an individual and observed by others).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15962"/>
          </a:xfrm>
        </p:spPr>
        <p:txBody>
          <a:bodyPr>
            <a:normAutofit/>
          </a:bodyPr>
          <a:lstStyle/>
          <a:p>
            <a:pPr algn="just"/>
            <a:r>
              <a:rPr lang="en-US" sz="3600" dirty="0" smtClean="0">
                <a:solidFill>
                  <a:srgbClr val="FF0000"/>
                </a:solidFill>
                <a:latin typeface="Constantia" pitchFamily="18" charset="0"/>
              </a:rPr>
              <a:t>MANAGEMENT OF </a:t>
            </a:r>
            <a:r>
              <a:rPr lang="en-US" sz="3600" dirty="0" smtClean="0">
                <a:solidFill>
                  <a:srgbClr val="FF0000"/>
                </a:solidFill>
                <a:latin typeface="Constantia" pitchFamily="18" charset="0"/>
              </a:rPr>
              <a:t>PTSD cont’d</a:t>
            </a:r>
            <a:endParaRPr lang="en-US" sz="3600" dirty="0">
              <a:solidFill>
                <a:srgbClr val="FF0000"/>
              </a:solidFill>
            </a:endParaRPr>
          </a:p>
        </p:txBody>
      </p:sp>
      <p:sp>
        <p:nvSpPr>
          <p:cNvPr id="3" name="Content Placeholder 2"/>
          <p:cNvSpPr>
            <a:spLocks noGrp="1"/>
          </p:cNvSpPr>
          <p:nvPr>
            <p:ph idx="1"/>
          </p:nvPr>
        </p:nvSpPr>
        <p:spPr>
          <a:xfrm>
            <a:off x="0" y="1219200"/>
            <a:ext cx="8991600" cy="5638800"/>
          </a:xfrm>
        </p:spPr>
        <p:txBody>
          <a:bodyPr>
            <a:normAutofit lnSpcReduction="10000"/>
          </a:bodyPr>
          <a:lstStyle/>
          <a:p>
            <a:pPr algn="just">
              <a:buNone/>
            </a:pPr>
            <a:r>
              <a:rPr lang="en-US" sz="2800" dirty="0" smtClean="0">
                <a:solidFill>
                  <a:srgbClr val="0000FF"/>
                </a:solidFill>
                <a:latin typeface="Constantia" pitchFamily="18" charset="0"/>
              </a:rPr>
              <a:t>	When </a:t>
            </a:r>
            <a:r>
              <a:rPr lang="en-US" sz="2800" dirty="0" smtClean="0">
                <a:solidFill>
                  <a:srgbClr val="0000FF"/>
                </a:solidFill>
                <a:latin typeface="Constantia" pitchFamily="18" charset="0"/>
              </a:rPr>
              <a:t>a </a:t>
            </a:r>
            <a:r>
              <a:rPr lang="en-US" sz="2800" dirty="0" smtClean="0">
                <a:solidFill>
                  <a:srgbClr val="0000FF"/>
                </a:solidFill>
                <a:latin typeface="Constantia" pitchFamily="18" charset="0"/>
              </a:rPr>
              <a:t>patient had </a:t>
            </a:r>
            <a:r>
              <a:rPr lang="en-US" sz="2800" dirty="0" smtClean="0">
                <a:solidFill>
                  <a:srgbClr val="0000FF"/>
                </a:solidFill>
                <a:latin typeface="Constantia" pitchFamily="18" charset="0"/>
              </a:rPr>
              <a:t>experienced a traumatic event in the past and now has PTSD, the emphasis should be on</a:t>
            </a:r>
            <a:r>
              <a:rPr lang="en-US" sz="2800" dirty="0" smtClean="0">
                <a:solidFill>
                  <a:srgbClr val="0000FF"/>
                </a:solidFill>
                <a:latin typeface="Constantia" pitchFamily="18" charset="0"/>
              </a:rPr>
              <a:t>:</a:t>
            </a:r>
          </a:p>
          <a:p>
            <a:pPr algn="just">
              <a:buNone/>
            </a:pPr>
            <a:endParaRPr lang="en-US" sz="2800" dirty="0" smtClean="0">
              <a:solidFill>
                <a:srgbClr val="0000FF"/>
              </a:solidFill>
              <a:latin typeface="Constantia" pitchFamily="18" charset="0"/>
            </a:endParaRPr>
          </a:p>
          <a:p>
            <a:pPr lvl="1" algn="just">
              <a:buFont typeface="Arial" pitchFamily="34" charset="0"/>
              <a:buChar char="•"/>
            </a:pPr>
            <a:r>
              <a:rPr lang="en-US" dirty="0" smtClean="0">
                <a:solidFill>
                  <a:srgbClr val="0000FF"/>
                </a:solidFill>
                <a:latin typeface="Constantia" pitchFamily="18" charset="0"/>
              </a:rPr>
              <a:t>Education about the disorder </a:t>
            </a:r>
            <a:r>
              <a:rPr lang="en-US" dirty="0" smtClean="0">
                <a:solidFill>
                  <a:srgbClr val="0000FF"/>
                </a:solidFill>
                <a:latin typeface="Constantia" pitchFamily="18" charset="0"/>
              </a:rPr>
              <a:t>and</a:t>
            </a:r>
          </a:p>
          <a:p>
            <a:pPr lvl="1" algn="just">
              <a:buFont typeface="Arial" pitchFamily="34" charset="0"/>
              <a:buChar char="•"/>
            </a:pPr>
            <a:endParaRPr lang="en-US" dirty="0" smtClean="0">
              <a:solidFill>
                <a:srgbClr val="0000FF"/>
              </a:solidFill>
              <a:latin typeface="Constantia" pitchFamily="18" charset="0"/>
            </a:endParaRPr>
          </a:p>
          <a:p>
            <a:pPr lvl="1" algn="just">
              <a:buFont typeface="Arial" pitchFamily="34" charset="0"/>
              <a:buChar char="•"/>
            </a:pPr>
            <a:r>
              <a:rPr lang="en-US" dirty="0" smtClean="0">
                <a:solidFill>
                  <a:srgbClr val="0000FF"/>
                </a:solidFill>
                <a:latin typeface="Constantia" pitchFamily="18" charset="0"/>
              </a:rPr>
              <a:t>Treatment, both pharmacological and psychotherapeutic. </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The nurse </a:t>
            </a:r>
            <a:r>
              <a:rPr lang="en-US" sz="2800" dirty="0" smtClean="0">
                <a:solidFill>
                  <a:srgbClr val="0000FF"/>
                </a:solidFill>
                <a:latin typeface="Constantia" pitchFamily="18" charset="0"/>
              </a:rPr>
              <a:t>also </a:t>
            </a:r>
            <a:r>
              <a:rPr lang="en-US" sz="2800" dirty="0" smtClean="0">
                <a:solidFill>
                  <a:srgbClr val="0000FF"/>
                </a:solidFill>
                <a:latin typeface="Constantia" pitchFamily="18" charset="0"/>
              </a:rPr>
              <a:t>works </a:t>
            </a:r>
            <a:r>
              <a:rPr lang="en-US" sz="2800" dirty="0" smtClean="0">
                <a:solidFill>
                  <a:srgbClr val="0000FF"/>
                </a:solidFill>
                <a:latin typeface="Constantia" pitchFamily="18" charset="0"/>
              </a:rPr>
              <a:t>to destigmatize the notion of mental illness and PTSD. Additional support for the patient and the family can be obtained through local and national support groups for patients with PTSD</a:t>
            </a:r>
            <a:r>
              <a:rPr lang="en-US" sz="2800" dirty="0" smtClean="0">
                <a:solidFill>
                  <a:srgbClr val="0000FF"/>
                </a:solidFill>
                <a:latin typeface="Constantia" pitchFamily="18" charset="0"/>
              </a:rPr>
              <a:t>.</a:t>
            </a:r>
            <a:endParaRPr lang="en-US" sz="2800" dirty="0">
              <a:solidFill>
                <a:srgbClr val="0000FF"/>
              </a:solidFill>
              <a:latin typeface="Constantia" pitchFamily="18" charset="0"/>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a:bodyPr>
          <a:lstStyle/>
          <a:p>
            <a:pPr algn="just"/>
            <a:r>
              <a:rPr lang="en-US" sz="3200" dirty="0" smtClean="0">
                <a:solidFill>
                  <a:srgbClr val="FF0000"/>
                </a:solidFill>
                <a:latin typeface="Constantia" pitchFamily="18" charset="0"/>
              </a:rPr>
              <a:t>MANAGEMENT OF PTSD cont’d</a:t>
            </a:r>
            <a:endParaRPr lang="en-US" sz="3200" dirty="0"/>
          </a:p>
        </p:txBody>
      </p:sp>
      <p:sp>
        <p:nvSpPr>
          <p:cNvPr id="3" name="Content Placeholder 2"/>
          <p:cNvSpPr>
            <a:spLocks noGrp="1"/>
          </p:cNvSpPr>
          <p:nvPr>
            <p:ph idx="1"/>
          </p:nvPr>
        </p:nvSpPr>
        <p:spPr>
          <a:xfrm>
            <a:off x="0" y="1143000"/>
            <a:ext cx="8915400" cy="5715000"/>
          </a:xfrm>
        </p:spPr>
        <p:txBody>
          <a:bodyPr>
            <a:normAutofit fontScale="85000" lnSpcReduction="10000"/>
          </a:bodyPr>
          <a:lstStyle/>
          <a:p>
            <a:pPr algn="just">
              <a:buNone/>
            </a:pPr>
            <a:r>
              <a:rPr lang="en-US" b="1" i="1" dirty="0" smtClean="0">
                <a:solidFill>
                  <a:srgbClr val="0000FF"/>
                </a:solidFill>
                <a:latin typeface="Constantia" pitchFamily="18" charset="0"/>
              </a:rPr>
              <a:t>Pharmacotherapy</a:t>
            </a:r>
          </a:p>
          <a:p>
            <a:pPr marL="571500" indent="-571500" algn="just">
              <a:buAutoNum type="romanLcParenBoth"/>
            </a:pPr>
            <a:r>
              <a:rPr lang="en-US" b="1" i="1" dirty="0" smtClean="0">
                <a:solidFill>
                  <a:srgbClr val="0000FF"/>
                </a:solidFill>
                <a:latin typeface="Constantia" pitchFamily="18" charset="0"/>
              </a:rPr>
              <a:t>SSRIs</a:t>
            </a:r>
            <a:r>
              <a:rPr lang="en-US" dirty="0" smtClean="0">
                <a:solidFill>
                  <a:srgbClr val="0000FF"/>
                </a:solidFill>
                <a:latin typeface="Constantia" pitchFamily="18" charset="0"/>
              </a:rPr>
              <a:t> </a:t>
            </a:r>
            <a:r>
              <a:rPr lang="en-US" dirty="0" smtClean="0">
                <a:solidFill>
                  <a:srgbClr val="0000FF"/>
                </a:solidFill>
                <a:latin typeface="Constantia" pitchFamily="18" charset="0"/>
              </a:rPr>
              <a:t>such as </a:t>
            </a:r>
            <a:r>
              <a:rPr lang="en-US" b="1" i="1" dirty="0" smtClean="0">
                <a:solidFill>
                  <a:srgbClr val="0000FF"/>
                </a:solidFill>
                <a:latin typeface="Constantia" pitchFamily="18" charset="0"/>
              </a:rPr>
              <a:t>Sertraline</a:t>
            </a:r>
            <a:r>
              <a:rPr lang="en-US" dirty="0" smtClean="0">
                <a:solidFill>
                  <a:srgbClr val="0000FF"/>
                </a:solidFill>
                <a:latin typeface="Constantia" pitchFamily="18" charset="0"/>
              </a:rPr>
              <a:t> </a:t>
            </a:r>
            <a:r>
              <a:rPr lang="en-US" dirty="0" smtClean="0">
                <a:solidFill>
                  <a:srgbClr val="0000FF"/>
                </a:solidFill>
                <a:latin typeface="Constantia" pitchFamily="18" charset="0"/>
              </a:rPr>
              <a:t>and </a:t>
            </a:r>
            <a:r>
              <a:rPr lang="en-US" b="1" i="1" dirty="0" smtClean="0">
                <a:solidFill>
                  <a:srgbClr val="0000FF"/>
                </a:solidFill>
                <a:latin typeface="Constantia" pitchFamily="18" charset="0"/>
              </a:rPr>
              <a:t>Paroxetine</a:t>
            </a:r>
            <a:r>
              <a:rPr lang="en-US" dirty="0" smtClean="0">
                <a:solidFill>
                  <a:srgbClr val="0000FF"/>
                </a:solidFill>
                <a:latin typeface="Constantia" pitchFamily="18" charset="0"/>
              </a:rPr>
              <a:t> </a:t>
            </a:r>
            <a:r>
              <a:rPr lang="en-US" dirty="0" smtClean="0">
                <a:solidFill>
                  <a:srgbClr val="0000FF"/>
                </a:solidFill>
                <a:latin typeface="Constantia" pitchFamily="18" charset="0"/>
              </a:rPr>
              <a:t>are considered first-line treatments for PTSD, owing to their efficacy, tolerability, and safety ratings. SSRIs reduce symptoms from all PTSD symptom clusters and are effective in improving symptoms unique to PTSD, not just symptoms similar to those of depression or other anxiety </a:t>
            </a:r>
            <a:r>
              <a:rPr lang="en-US" dirty="0" smtClean="0">
                <a:solidFill>
                  <a:srgbClr val="0000FF"/>
                </a:solidFill>
                <a:latin typeface="Constantia" pitchFamily="18" charset="0"/>
              </a:rPr>
              <a:t>disorders.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b="1" i="1" dirty="0" err="1" smtClean="0">
                <a:solidFill>
                  <a:srgbClr val="0000FF"/>
                </a:solidFill>
                <a:latin typeface="Constantia" pitchFamily="18" charset="0"/>
              </a:rPr>
              <a:t>Buspirone</a:t>
            </a:r>
            <a:r>
              <a:rPr lang="en-US" dirty="0" smtClean="0">
                <a:solidFill>
                  <a:srgbClr val="0000FF"/>
                </a:solidFill>
                <a:latin typeface="Constantia" pitchFamily="18" charset="0"/>
              </a:rPr>
              <a:t>, a </a:t>
            </a:r>
            <a:r>
              <a:rPr lang="en-US" dirty="0" err="1" smtClean="0">
                <a:solidFill>
                  <a:srgbClr val="0000FF"/>
                </a:solidFill>
                <a:latin typeface="Constantia" pitchFamily="18" charset="0"/>
              </a:rPr>
              <a:t>serotonergic</a:t>
            </a:r>
            <a:r>
              <a:rPr lang="en-US" dirty="0" smtClean="0">
                <a:solidFill>
                  <a:srgbClr val="0000FF"/>
                </a:solidFill>
                <a:latin typeface="Constantia" pitchFamily="18" charset="0"/>
              </a:rPr>
              <a:t> agent may </a:t>
            </a:r>
            <a:r>
              <a:rPr lang="en-US" dirty="0" smtClean="0">
                <a:solidFill>
                  <a:srgbClr val="0000FF"/>
                </a:solidFill>
                <a:latin typeface="Constantia" pitchFamily="18" charset="0"/>
              </a:rPr>
              <a:t>also be of </a:t>
            </a:r>
            <a:r>
              <a:rPr lang="en-US" dirty="0" smtClean="0">
                <a:solidFill>
                  <a:srgbClr val="0000FF"/>
                </a:solidFill>
                <a:latin typeface="Constantia" pitchFamily="18" charset="0"/>
              </a:rPr>
              <a:t>use.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b="1" i="1" dirty="0" err="1" smtClean="0">
                <a:solidFill>
                  <a:srgbClr val="0000FF"/>
                </a:solidFill>
                <a:latin typeface="Constantia" pitchFamily="18" charset="0"/>
              </a:rPr>
              <a:t>TCAs</a:t>
            </a:r>
            <a:r>
              <a:rPr lang="en-US" dirty="0" smtClean="0">
                <a:solidFill>
                  <a:srgbClr val="0000FF"/>
                </a:solidFill>
                <a:latin typeface="Constantia" pitchFamily="18" charset="0"/>
              </a:rPr>
              <a:t> such as </a:t>
            </a:r>
            <a:r>
              <a:rPr lang="en-US" b="1" i="1" dirty="0" err="1" smtClean="0">
                <a:solidFill>
                  <a:srgbClr val="0000FF"/>
                </a:solidFill>
                <a:latin typeface="Constantia" pitchFamily="18" charset="0"/>
              </a:rPr>
              <a:t>Imipramine</a:t>
            </a:r>
            <a:r>
              <a:rPr lang="en-US" dirty="0" smtClean="0">
                <a:solidFill>
                  <a:srgbClr val="0000FF"/>
                </a:solidFill>
                <a:latin typeface="Constantia" pitchFamily="18" charset="0"/>
              </a:rPr>
              <a:t> </a:t>
            </a:r>
            <a:r>
              <a:rPr lang="en-US" dirty="0" smtClean="0">
                <a:solidFill>
                  <a:srgbClr val="0000FF"/>
                </a:solidFill>
                <a:latin typeface="Constantia" pitchFamily="18" charset="0"/>
              </a:rPr>
              <a:t>and </a:t>
            </a:r>
            <a:r>
              <a:rPr lang="en-US" b="1" i="1" dirty="0" err="1" smtClean="0">
                <a:solidFill>
                  <a:srgbClr val="0000FF"/>
                </a:solidFill>
                <a:latin typeface="Constantia" pitchFamily="18" charset="0"/>
              </a:rPr>
              <a:t>Amitriptyline</a:t>
            </a:r>
            <a:r>
              <a:rPr lang="en-US" dirty="0" smtClean="0">
                <a:solidFill>
                  <a:srgbClr val="0000FF"/>
                </a:solidFill>
                <a:latin typeface="Constantia" pitchFamily="18" charset="0"/>
              </a:rPr>
              <a:t> are also efficacious in </a:t>
            </a:r>
            <a:r>
              <a:rPr lang="en-US" dirty="0" smtClean="0">
                <a:solidFill>
                  <a:srgbClr val="0000FF"/>
                </a:solidFill>
                <a:latin typeface="Constantia" pitchFamily="18" charset="0"/>
              </a:rPr>
              <a:t>the treatment of </a:t>
            </a:r>
            <a:r>
              <a:rPr lang="en-US" dirty="0" smtClean="0">
                <a:solidFill>
                  <a:srgbClr val="0000FF"/>
                </a:solidFill>
                <a:latin typeface="Constantia" pitchFamily="18" charset="0"/>
              </a:rPr>
              <a:t>PTSD as </a:t>
            </a:r>
            <a:r>
              <a:rPr lang="en-US" dirty="0" smtClean="0">
                <a:solidFill>
                  <a:srgbClr val="0000FF"/>
                </a:solidFill>
                <a:latin typeface="Constantia" pitchFamily="18" charset="0"/>
              </a:rPr>
              <a:t>supported by a number of well-controlled clinical trials.</a:t>
            </a:r>
            <a:endParaRPr lang="en-US" dirty="0">
              <a:solidFill>
                <a:srgbClr val="0000FF"/>
              </a:solidFill>
              <a:latin typeface="Constantia" pitchFamily="18" charset="0"/>
            </a:endParaRP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a:bodyPr>
          <a:lstStyle/>
          <a:p>
            <a:pPr algn="just"/>
            <a:r>
              <a:rPr lang="en-US" sz="3200" dirty="0" smtClean="0">
                <a:solidFill>
                  <a:srgbClr val="FF0000"/>
                </a:solidFill>
                <a:latin typeface="Constantia" pitchFamily="18" charset="0"/>
              </a:rPr>
              <a:t>MANAGEMENT OF PTSD cont’d</a:t>
            </a:r>
            <a:endParaRPr lang="en-US" sz="3200" dirty="0"/>
          </a:p>
        </p:txBody>
      </p:sp>
      <p:sp>
        <p:nvSpPr>
          <p:cNvPr id="3" name="Content Placeholder 2"/>
          <p:cNvSpPr>
            <a:spLocks noGrp="1"/>
          </p:cNvSpPr>
          <p:nvPr>
            <p:ph idx="1"/>
          </p:nvPr>
        </p:nvSpPr>
        <p:spPr>
          <a:xfrm>
            <a:off x="0" y="1143000"/>
            <a:ext cx="9144000" cy="5715000"/>
          </a:xfrm>
        </p:spPr>
        <p:txBody>
          <a:bodyPr>
            <a:normAutofit fontScale="85000" lnSpcReduction="10000"/>
          </a:bodyPr>
          <a:lstStyle/>
          <a:p>
            <a:pPr marL="571500" indent="-571500" algn="just">
              <a:buAutoNum type="romanLcParenBoth"/>
            </a:pPr>
            <a:r>
              <a:rPr lang="en-US" dirty="0" smtClean="0">
                <a:solidFill>
                  <a:srgbClr val="0000FF"/>
                </a:solidFill>
                <a:latin typeface="Constantia" pitchFamily="18" charset="0"/>
              </a:rPr>
              <a:t>MAOIs e.g</a:t>
            </a:r>
            <a:r>
              <a:rPr lang="en-US" dirty="0" smtClean="0">
                <a:solidFill>
                  <a:srgbClr val="0000FF"/>
                </a:solidFill>
                <a:latin typeface="Constantia" pitchFamily="18" charset="0"/>
              </a:rPr>
              <a:t>., phenelzine </a:t>
            </a:r>
            <a:r>
              <a:rPr lang="en-US" dirty="0" smtClean="0">
                <a:solidFill>
                  <a:srgbClr val="0000FF"/>
                </a:solidFill>
                <a:latin typeface="Constantia" pitchFamily="18" charset="0"/>
              </a:rPr>
              <a:t>, trazodone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Anticonvulsants e.g</a:t>
            </a:r>
            <a:r>
              <a:rPr lang="en-US" dirty="0" smtClean="0">
                <a:solidFill>
                  <a:srgbClr val="0000FF"/>
                </a:solidFill>
                <a:latin typeface="Constantia" pitchFamily="18" charset="0"/>
              </a:rPr>
              <a:t>., C</a:t>
            </a:r>
            <a:r>
              <a:rPr lang="en-US" dirty="0" smtClean="0">
                <a:solidFill>
                  <a:srgbClr val="0000FF"/>
                </a:solidFill>
                <a:latin typeface="Constantia" pitchFamily="18" charset="0"/>
              </a:rPr>
              <a:t>arbamazepine, </a:t>
            </a:r>
            <a:r>
              <a:rPr lang="en-US" dirty="0" err="1" smtClean="0">
                <a:solidFill>
                  <a:srgbClr val="0000FF"/>
                </a:solidFill>
                <a:latin typeface="Constantia" pitchFamily="18" charset="0"/>
              </a:rPr>
              <a:t>V</a:t>
            </a:r>
            <a:r>
              <a:rPr lang="en-US" dirty="0" err="1" smtClean="0">
                <a:solidFill>
                  <a:srgbClr val="0000FF"/>
                </a:solidFill>
                <a:latin typeface="Constantia" pitchFamily="18" charset="0"/>
              </a:rPr>
              <a:t>alproate</a:t>
            </a:r>
            <a:r>
              <a:rPr lang="en-US" dirty="0" smtClean="0">
                <a:solidFill>
                  <a:srgbClr val="0000FF"/>
                </a:solidFill>
                <a:latin typeface="Constantia" pitchFamily="18" charset="0"/>
              </a:rPr>
              <a: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Reversible </a:t>
            </a:r>
            <a:r>
              <a:rPr lang="en-US" dirty="0" smtClean="0">
                <a:solidFill>
                  <a:srgbClr val="0000FF"/>
                </a:solidFill>
                <a:latin typeface="Constantia" pitchFamily="18" charset="0"/>
              </a:rPr>
              <a:t>monoamine oxidase inhibitors (RIMAs</a:t>
            </a:r>
            <a:r>
              <a:rPr lang="en-US" dirty="0" smtClean="0">
                <a:solidFill>
                  <a:srgbClr val="0000FF"/>
                </a:solidFill>
                <a:latin typeface="Constantia" pitchFamily="18" charset="0"/>
              </a:rPr>
              <a: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Use </a:t>
            </a:r>
            <a:r>
              <a:rPr lang="en-US" dirty="0" smtClean="0">
                <a:solidFill>
                  <a:srgbClr val="0000FF"/>
                </a:solidFill>
                <a:latin typeface="Constantia" pitchFamily="18" charset="0"/>
              </a:rPr>
              <a:t>of </a:t>
            </a:r>
            <a:r>
              <a:rPr lang="en-US" b="1" i="1" dirty="0" smtClean="0">
                <a:solidFill>
                  <a:srgbClr val="0000FF"/>
                </a:solidFill>
                <a:latin typeface="Constantia" pitchFamily="18" charset="0"/>
              </a:rPr>
              <a:t>C</a:t>
            </a:r>
            <a:r>
              <a:rPr lang="en-US" b="1" i="1" dirty="0" smtClean="0">
                <a:solidFill>
                  <a:srgbClr val="0000FF"/>
                </a:solidFill>
                <a:latin typeface="Constantia" pitchFamily="18" charset="0"/>
              </a:rPr>
              <a:t>lonidine</a:t>
            </a:r>
            <a:r>
              <a:rPr lang="en-US" dirty="0" smtClean="0">
                <a:solidFill>
                  <a:srgbClr val="0000FF"/>
                </a:solidFill>
                <a:latin typeface="Constantia" pitchFamily="18" charset="0"/>
              </a:rPr>
              <a:t> </a:t>
            </a:r>
            <a:r>
              <a:rPr lang="en-US" dirty="0" smtClean="0">
                <a:solidFill>
                  <a:srgbClr val="0000FF"/>
                </a:solidFill>
                <a:latin typeface="Constantia" pitchFamily="18" charset="0"/>
              </a:rPr>
              <a:t>and </a:t>
            </a:r>
            <a:r>
              <a:rPr lang="en-US" b="1" i="1" dirty="0" smtClean="0">
                <a:solidFill>
                  <a:srgbClr val="0000FF"/>
                </a:solidFill>
                <a:latin typeface="Constantia" pitchFamily="18" charset="0"/>
              </a:rPr>
              <a:t>P</a:t>
            </a:r>
            <a:r>
              <a:rPr lang="en-US" b="1" i="1" dirty="0" smtClean="0">
                <a:solidFill>
                  <a:srgbClr val="0000FF"/>
                </a:solidFill>
                <a:latin typeface="Constantia" pitchFamily="18" charset="0"/>
              </a:rPr>
              <a:t>ropranolol</a:t>
            </a:r>
            <a:r>
              <a:rPr lang="en-US" dirty="0" smtClean="0">
                <a:solidFill>
                  <a:srgbClr val="0000FF"/>
                </a:solidFill>
                <a:latin typeface="Constantia" pitchFamily="18" charset="0"/>
              </a:rPr>
              <a:t>, which </a:t>
            </a:r>
            <a:r>
              <a:rPr lang="en-US" dirty="0" smtClean="0">
                <a:solidFill>
                  <a:srgbClr val="0000FF"/>
                </a:solidFill>
                <a:latin typeface="Constantia" pitchFamily="18" charset="0"/>
              </a:rPr>
              <a:t>are </a:t>
            </a:r>
            <a:r>
              <a:rPr lang="en-US" b="1" i="1" dirty="0" smtClean="0">
                <a:solidFill>
                  <a:srgbClr val="0000FF"/>
                </a:solidFill>
                <a:latin typeface="Constantia" pitchFamily="18" charset="0"/>
              </a:rPr>
              <a:t>A</a:t>
            </a:r>
            <a:r>
              <a:rPr lang="en-US" b="1" i="1" dirty="0" smtClean="0">
                <a:solidFill>
                  <a:srgbClr val="0000FF"/>
                </a:solidFill>
                <a:latin typeface="Constantia" pitchFamily="18" charset="0"/>
              </a:rPr>
              <a:t>drenergic antagonist</a:t>
            </a:r>
            <a:r>
              <a:rPr lang="en-US" dirty="0" smtClean="0">
                <a:solidFill>
                  <a:srgbClr val="0000FF"/>
                </a:solidFill>
                <a:latin typeface="Constantia" pitchFamily="18" charset="0"/>
              </a:rPr>
              <a:t>, </a:t>
            </a:r>
            <a:r>
              <a:rPr lang="en-US" dirty="0" smtClean="0">
                <a:solidFill>
                  <a:srgbClr val="0000FF"/>
                </a:solidFill>
                <a:latin typeface="Constantia" pitchFamily="18" charset="0"/>
              </a:rPr>
              <a:t>is suggested by the theories about noradrenergic hyperactivity in the </a:t>
            </a:r>
            <a:r>
              <a:rPr lang="en-US" dirty="0" smtClean="0">
                <a:solidFill>
                  <a:srgbClr val="0000FF"/>
                </a:solidFill>
                <a:latin typeface="Constantia" pitchFamily="18" charset="0"/>
              </a:rPr>
              <a:t>disorder.</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Antipsychotic </a:t>
            </a:r>
            <a:r>
              <a:rPr lang="en-US" dirty="0" smtClean="0">
                <a:solidFill>
                  <a:srgbClr val="0000FF"/>
                </a:solidFill>
                <a:latin typeface="Constantia" pitchFamily="18" charset="0"/>
              </a:rPr>
              <a:t>drugs </a:t>
            </a:r>
            <a:r>
              <a:rPr lang="en-US" dirty="0" smtClean="0">
                <a:solidFill>
                  <a:srgbClr val="0000FF"/>
                </a:solidFill>
                <a:latin typeface="Constantia" pitchFamily="18" charset="0"/>
              </a:rPr>
              <a:t>such </a:t>
            </a:r>
            <a:r>
              <a:rPr lang="en-US" dirty="0" smtClean="0">
                <a:solidFill>
                  <a:srgbClr val="0000FF"/>
                </a:solidFill>
                <a:latin typeface="Constantia" pitchFamily="18" charset="0"/>
              </a:rPr>
              <a:t>as </a:t>
            </a:r>
            <a:r>
              <a:rPr lang="en-US" dirty="0" smtClean="0">
                <a:solidFill>
                  <a:srgbClr val="0000FF"/>
                </a:solidFill>
                <a:latin typeface="Constantia" pitchFamily="18" charset="0"/>
              </a:rPr>
              <a:t>Haloperidol should only be </a:t>
            </a:r>
            <a:r>
              <a:rPr lang="en-US" dirty="0" smtClean="0">
                <a:solidFill>
                  <a:srgbClr val="0000FF"/>
                </a:solidFill>
                <a:latin typeface="Constantia" pitchFamily="18" charset="0"/>
              </a:rPr>
              <a:t>reserved for the short-term control of severe </a:t>
            </a:r>
            <a:r>
              <a:rPr lang="en-US" dirty="0" smtClean="0">
                <a:solidFill>
                  <a:srgbClr val="0000FF"/>
                </a:solidFill>
                <a:latin typeface="Constantia" pitchFamily="18" charset="0"/>
              </a:rPr>
              <a:t>Aggression </a:t>
            </a:r>
            <a:r>
              <a:rPr lang="en-US" dirty="0" smtClean="0">
                <a:solidFill>
                  <a:srgbClr val="0000FF"/>
                </a:solidFill>
                <a:latin typeface="Constantia" pitchFamily="18" charset="0"/>
              </a:rPr>
              <a:t>and </a:t>
            </a:r>
            <a:r>
              <a:rPr lang="en-US" dirty="0" smtClean="0">
                <a:solidFill>
                  <a:srgbClr val="0000FF"/>
                </a:solidFill>
                <a:latin typeface="Constantia" pitchFamily="18" charset="0"/>
              </a:rPr>
              <a:t>agitation.</a:t>
            </a:r>
            <a:endParaRPr lang="en-US" dirty="0">
              <a:solidFill>
                <a:srgbClr val="0000FF"/>
              </a:solidFill>
              <a:latin typeface="Constantia" pitchFamily="18" charset="0"/>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solidFill>
                  <a:srgbClr val="0000FF"/>
                </a:solidFill>
                <a:latin typeface="Constantia" pitchFamily="18" charset="0"/>
              </a:rPr>
              <a:t>PSYCHOTHERAPY</a:t>
            </a:r>
            <a:endParaRPr lang="en-US" dirty="0">
              <a:solidFill>
                <a:srgbClr val="0000FF"/>
              </a:solidFill>
              <a:latin typeface="Constantia"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normAutofit fontScale="90000"/>
          </a:bodyPr>
          <a:lstStyle/>
          <a:p>
            <a:pPr algn="just"/>
            <a:r>
              <a:rPr lang="en-US" dirty="0" smtClean="0">
                <a:solidFill>
                  <a:srgbClr val="FF0000"/>
                </a:solidFill>
                <a:latin typeface="Constantia" pitchFamily="18" charset="0"/>
              </a:rPr>
              <a:t>Normal </a:t>
            </a:r>
            <a:r>
              <a:rPr lang="en-US" sz="4000" dirty="0" smtClean="0">
                <a:solidFill>
                  <a:srgbClr val="FF0000"/>
                </a:solidFill>
                <a:latin typeface="Constantia" pitchFamily="18" charset="0"/>
              </a:rPr>
              <a:t>mental</a:t>
            </a:r>
            <a:r>
              <a:rPr lang="en-US" dirty="0" smtClean="0">
                <a:solidFill>
                  <a:srgbClr val="FF0000"/>
                </a:solidFill>
                <a:latin typeface="Constantia" pitchFamily="18" charset="0"/>
              </a:rPr>
              <a:t> health status cont’d</a:t>
            </a:r>
            <a:endParaRPr lang="en-US" dirty="0"/>
          </a:p>
        </p:txBody>
      </p:sp>
      <p:sp>
        <p:nvSpPr>
          <p:cNvPr id="3" name="Content Placeholder 2"/>
          <p:cNvSpPr>
            <a:spLocks noGrp="1"/>
          </p:cNvSpPr>
          <p:nvPr>
            <p:ph idx="1"/>
          </p:nvPr>
        </p:nvSpPr>
        <p:spPr>
          <a:xfrm>
            <a:off x="0" y="762000"/>
            <a:ext cx="9144000" cy="6096000"/>
          </a:xfrm>
        </p:spPr>
        <p:txBody>
          <a:bodyPr>
            <a:normAutofit fontScale="77500" lnSpcReduction="20000"/>
          </a:bodyPr>
          <a:lstStyle/>
          <a:p>
            <a:pPr marL="571500" indent="-571500" algn="just">
              <a:buFont typeface="Wingdings" pitchFamily="2" charset="2"/>
              <a:buAutoNum type="romanLcParenBoth" startAt="9"/>
            </a:pPr>
            <a:r>
              <a:rPr lang="en-US" dirty="0" smtClean="0">
                <a:solidFill>
                  <a:srgbClr val="0000FF"/>
                </a:solidFill>
                <a:latin typeface="Constantia" pitchFamily="18" charset="0"/>
              </a:rPr>
              <a:t>Normal thinking: a logical sequence of goal directed flow of ideas, symbols and associations, initiated by a problem or a task, and leading towards a reality-oriented conclusion.</a:t>
            </a:r>
          </a:p>
          <a:p>
            <a:pPr marL="571500" indent="-571500" algn="just">
              <a:buFont typeface="Wingdings" pitchFamily="2" charset="2"/>
              <a:buAutoNum type="romanLcParenBoth" startAt="9"/>
            </a:pPr>
            <a:endParaRPr lang="en-US" dirty="0" smtClean="0">
              <a:solidFill>
                <a:srgbClr val="0000FF"/>
              </a:solidFill>
              <a:latin typeface="Constantia" pitchFamily="18" charset="0"/>
            </a:endParaRPr>
          </a:p>
          <a:p>
            <a:pPr marL="571500" indent="-571500" algn="just">
              <a:buAutoNum type="romanLcParenBoth" startAt="9"/>
            </a:pPr>
            <a:r>
              <a:rPr lang="en-US" dirty="0" smtClean="0">
                <a:solidFill>
                  <a:srgbClr val="0000FF"/>
                </a:solidFill>
                <a:latin typeface="Constantia" pitchFamily="18" charset="0"/>
              </a:rPr>
              <a:t>Normal speech: Speech refers to ideas, thoughts or feelings as expressed through language and use of words.</a:t>
            </a:r>
          </a:p>
          <a:p>
            <a:pPr marL="571500" indent="-571500" algn="just">
              <a:buAutoNum type="romanLcParenBoth" startAt="9"/>
            </a:pPr>
            <a:endParaRPr lang="en-US" dirty="0" smtClean="0">
              <a:solidFill>
                <a:srgbClr val="0000FF"/>
              </a:solidFill>
              <a:latin typeface="Constantia" pitchFamily="18" charset="0"/>
            </a:endParaRPr>
          </a:p>
          <a:p>
            <a:pPr marL="571500" indent="-571500" algn="just">
              <a:buAutoNum type="romanLcParenBoth" startAt="9"/>
            </a:pPr>
            <a:r>
              <a:rPr lang="en-US" dirty="0" smtClean="0">
                <a:solidFill>
                  <a:srgbClr val="0000FF"/>
                </a:solidFill>
                <a:latin typeface="Constantia" pitchFamily="18" charset="0"/>
              </a:rPr>
              <a:t>Normal perception : the process of transferring physical stimuli into psychological information i.e. bringing sensory stimuli into awareness.</a:t>
            </a:r>
          </a:p>
          <a:p>
            <a:pPr marL="571500" indent="-571500" algn="just">
              <a:buAutoNum type="romanLcParenBoth" startAt="9"/>
            </a:pPr>
            <a:endParaRPr lang="en-US" dirty="0" smtClean="0">
              <a:solidFill>
                <a:srgbClr val="0000FF"/>
              </a:solidFill>
              <a:latin typeface="Constantia" pitchFamily="18" charset="0"/>
            </a:endParaRPr>
          </a:p>
          <a:p>
            <a:pPr marL="571500" indent="-571500" algn="just">
              <a:buAutoNum type="romanLcParenBoth" startAt="9"/>
            </a:pPr>
            <a:r>
              <a:rPr lang="en-US" dirty="0" smtClean="0">
                <a:solidFill>
                  <a:srgbClr val="0000FF"/>
                </a:solidFill>
                <a:latin typeface="Constantia" pitchFamily="18" charset="0"/>
              </a:rPr>
              <a:t>Intact memory, abstract thinking, insight and intellectual judgment.</a:t>
            </a:r>
          </a:p>
          <a:p>
            <a:pPr marL="571500" indent="-571500" algn="just">
              <a:buAutoNum type="romanLcParenBoth" startAt="9"/>
            </a:pPr>
            <a:endParaRPr lang="en-US" dirty="0" smtClean="0">
              <a:solidFill>
                <a:srgbClr val="0000FF"/>
              </a:solidFill>
              <a:latin typeface="Constantia" pitchFamily="18" charset="0"/>
            </a:endParaRPr>
          </a:p>
          <a:p>
            <a:pPr marL="571500" indent="-571500" algn="just">
              <a:buAutoNum type="romanLcParenBoth" startAt="9"/>
            </a:pPr>
            <a:r>
              <a:rPr lang="en-US" dirty="0" smtClean="0">
                <a:solidFill>
                  <a:srgbClr val="0000FF"/>
                </a:solidFill>
                <a:latin typeface="Constantia" pitchFamily="18" charset="0"/>
              </a:rPr>
              <a:t>Intelligence: Ability to understand, recall, mobilize, and constructively integrate previous learning in meeting new situations.</a:t>
            </a:r>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457200"/>
          </a:xfrm>
        </p:spPr>
        <p:txBody>
          <a:bodyPr>
            <a:noAutofit/>
          </a:bodyPr>
          <a:lstStyle/>
          <a:p>
            <a:r>
              <a:rPr lang="en-US" sz="3600" dirty="0" smtClean="0">
                <a:solidFill>
                  <a:srgbClr val="FF0000"/>
                </a:solidFill>
                <a:latin typeface="Constantia" pitchFamily="18" charset="0"/>
              </a:rPr>
              <a:t>Myths and Misconceptions about Mental Illnesses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14400"/>
            <a:ext cx="9144000" cy="5943600"/>
          </a:xfrm>
        </p:spPr>
        <p:txBody>
          <a:bodyPr>
            <a:normAutofit fontScale="77500" lnSpcReduction="20000"/>
          </a:bodyPr>
          <a:lstStyle/>
          <a:p>
            <a:pPr algn="just"/>
            <a:r>
              <a:rPr lang="en-US" b="1" dirty="0" smtClean="0">
                <a:solidFill>
                  <a:srgbClr val="0000FF"/>
                </a:solidFill>
                <a:latin typeface="Constantia" pitchFamily="18" charset="0"/>
              </a:rPr>
              <a:t>Myth: </a:t>
            </a:r>
            <a:r>
              <a:rPr lang="en-US" i="1" dirty="0" smtClean="0">
                <a:solidFill>
                  <a:srgbClr val="0000FF"/>
                </a:solidFill>
                <a:latin typeface="Constantia" pitchFamily="18" charset="0"/>
              </a:rPr>
              <a:t>“Young people and children do not suffer from mental health problems.”</a:t>
            </a:r>
            <a:endParaRPr lang="en-US" dirty="0" smtClean="0">
              <a:solidFill>
                <a:srgbClr val="0000FF"/>
              </a:solidFill>
              <a:latin typeface="Constantia" pitchFamily="18" charset="0"/>
            </a:endParaRPr>
          </a:p>
          <a:p>
            <a:pPr algn="just">
              <a:buNone/>
            </a:pPr>
            <a:r>
              <a:rPr lang="en-US" b="1" dirty="0" smtClean="0">
                <a:solidFill>
                  <a:srgbClr val="0000FF"/>
                </a:solidFill>
                <a:latin typeface="Constantia" pitchFamily="18" charset="0"/>
              </a:rPr>
              <a:t>	Fact: </a:t>
            </a:r>
            <a:r>
              <a:rPr lang="en-US" dirty="0" smtClean="0">
                <a:solidFill>
                  <a:srgbClr val="0000FF"/>
                </a:solidFill>
                <a:latin typeface="Constantia" pitchFamily="18" charset="0"/>
              </a:rPr>
              <a:t>Children and the adolescence may equally suffer from a mental health disorder that severely inhibits their ability to function at home, in school, or in their community.</a:t>
            </a:r>
          </a:p>
          <a:p>
            <a:pPr algn="just"/>
            <a:endParaRPr lang="en-US" b="1" dirty="0" smtClean="0">
              <a:solidFill>
                <a:srgbClr val="0000FF"/>
              </a:solidFill>
              <a:latin typeface="Constantia" pitchFamily="18" charset="0"/>
            </a:endParaRPr>
          </a:p>
          <a:p>
            <a:pPr algn="just"/>
            <a:r>
              <a:rPr lang="en-US" b="1" dirty="0" smtClean="0">
                <a:solidFill>
                  <a:srgbClr val="0000FF"/>
                </a:solidFill>
                <a:latin typeface="Constantia" pitchFamily="18" charset="0"/>
              </a:rPr>
              <a:t>Myth: </a:t>
            </a:r>
            <a:r>
              <a:rPr lang="en-US" i="1" dirty="0" smtClean="0">
                <a:solidFill>
                  <a:srgbClr val="0000FF"/>
                </a:solidFill>
                <a:latin typeface="Constantia" pitchFamily="18" charset="0"/>
              </a:rPr>
              <a:t>“People who need psychiatric care are dangerous and should be locked away in institutions.”</a:t>
            </a:r>
            <a:endParaRPr lang="en-US" dirty="0" smtClean="0">
              <a:solidFill>
                <a:srgbClr val="0000FF"/>
              </a:solidFill>
              <a:latin typeface="Constantia" pitchFamily="18" charset="0"/>
            </a:endParaRPr>
          </a:p>
          <a:p>
            <a:pPr algn="just">
              <a:buNone/>
            </a:pPr>
            <a:r>
              <a:rPr lang="en-US" b="1" dirty="0" smtClean="0">
                <a:solidFill>
                  <a:srgbClr val="0000FF"/>
                </a:solidFill>
                <a:latin typeface="Constantia" pitchFamily="18" charset="0"/>
              </a:rPr>
              <a:t>	Fact: </a:t>
            </a:r>
            <a:r>
              <a:rPr lang="en-US" dirty="0" smtClean="0">
                <a:solidFill>
                  <a:srgbClr val="0000FF"/>
                </a:solidFill>
                <a:latin typeface="Constantia" pitchFamily="18" charset="0"/>
              </a:rPr>
              <a:t>The majority of people with a mental health disorder are not violent. When violence does happen, the incident usually stems from the same reasons as it would in the general public. Violence usually happens when a person is feeling threatened or is excessively using alcohol and/or drugs. Most people with a mental health disorder can lead productive lives in the community due to all of the supports, programs, and medications available. People with a mental health disorder can recover and resume everyday activities.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a:bodyPr>
          <a:lstStyle/>
          <a:p>
            <a:pPr algn="just"/>
            <a:r>
              <a:rPr lang="en-US" sz="3600" dirty="0" smtClean="0">
                <a:solidFill>
                  <a:srgbClr val="FF0000"/>
                </a:solidFill>
                <a:latin typeface="Constantia" pitchFamily="18" charset="0"/>
              </a:rPr>
              <a:t>Separating Myths from facts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685800"/>
            <a:ext cx="9144000" cy="6172200"/>
          </a:xfrm>
        </p:spPr>
        <p:txBody>
          <a:bodyPr>
            <a:normAutofit fontScale="62500" lnSpcReduction="20000"/>
          </a:bodyPr>
          <a:lstStyle/>
          <a:p>
            <a:pPr algn="just"/>
            <a:r>
              <a:rPr lang="en-US" sz="4000" b="1" dirty="0" smtClean="0">
                <a:solidFill>
                  <a:srgbClr val="0000FF"/>
                </a:solidFill>
                <a:latin typeface="Constantia" pitchFamily="18" charset="0"/>
              </a:rPr>
              <a:t>Myth: </a:t>
            </a:r>
            <a:r>
              <a:rPr lang="en-US" sz="4000" i="1" dirty="0" smtClean="0">
                <a:solidFill>
                  <a:srgbClr val="0000FF"/>
                </a:solidFill>
                <a:latin typeface="Constantia" pitchFamily="18" charset="0"/>
              </a:rPr>
              <a:t>“People with mental illnesses can work only the low-level jobs but are not suited for really important or responsible positions.”</a:t>
            </a:r>
            <a:endParaRPr lang="en-US" sz="4000" dirty="0" smtClean="0">
              <a:solidFill>
                <a:srgbClr val="0000FF"/>
              </a:solidFill>
              <a:latin typeface="Constantia" pitchFamily="18" charset="0"/>
            </a:endParaRPr>
          </a:p>
          <a:p>
            <a:pPr algn="just">
              <a:buNone/>
            </a:pPr>
            <a:r>
              <a:rPr lang="en-US" sz="4000" b="1" dirty="0" smtClean="0">
                <a:solidFill>
                  <a:srgbClr val="0000FF"/>
                </a:solidFill>
                <a:latin typeface="Constantia" pitchFamily="18" charset="0"/>
              </a:rPr>
              <a:t>	Fact: </a:t>
            </a:r>
            <a:r>
              <a:rPr lang="en-US" sz="4000" dirty="0" smtClean="0">
                <a:solidFill>
                  <a:srgbClr val="0000FF"/>
                </a:solidFill>
                <a:latin typeface="Constantia" pitchFamily="18" charset="0"/>
              </a:rPr>
              <a:t>People with mental health disorders, like everyone else, have the potential to work at any level depending on their own abilities, experience, and motivation. For example, many famous people such as </a:t>
            </a:r>
            <a:r>
              <a:rPr lang="en-US" sz="4000" i="1" dirty="0" smtClean="0">
                <a:solidFill>
                  <a:srgbClr val="0000FF"/>
                </a:solidFill>
                <a:latin typeface="Constantia" pitchFamily="18" charset="0"/>
              </a:rPr>
              <a:t>Abraham Lincoln, Vincent Van Gogh, Patty Duke, and John Forbes Nash</a:t>
            </a:r>
            <a:r>
              <a:rPr lang="en-US" sz="4000" dirty="0" smtClean="0">
                <a:solidFill>
                  <a:srgbClr val="0000FF"/>
                </a:solidFill>
                <a:latin typeface="Constantia" pitchFamily="18" charset="0"/>
              </a:rPr>
              <a:t> all had a mental health disorder, but were able to lead rich and accomplished lives.</a:t>
            </a:r>
          </a:p>
          <a:p>
            <a:pPr algn="just">
              <a:buNone/>
            </a:pPr>
            <a:endParaRPr lang="en-US" sz="3400" dirty="0" smtClean="0">
              <a:solidFill>
                <a:srgbClr val="0000FF"/>
              </a:solidFill>
              <a:latin typeface="Constantia" pitchFamily="18" charset="0"/>
            </a:endParaRPr>
          </a:p>
          <a:p>
            <a:pPr algn="just"/>
            <a:r>
              <a:rPr lang="en-US" sz="4000" b="1" dirty="0" smtClean="0">
                <a:solidFill>
                  <a:srgbClr val="0000FF"/>
                </a:solidFill>
                <a:latin typeface="Constantia" pitchFamily="18" charset="0"/>
              </a:rPr>
              <a:t>Myth: </a:t>
            </a:r>
            <a:r>
              <a:rPr lang="en-US" sz="4000" dirty="0" smtClean="0">
                <a:solidFill>
                  <a:srgbClr val="0000FF"/>
                </a:solidFill>
                <a:latin typeface="Constantia" pitchFamily="18" charset="0"/>
              </a:rPr>
              <a:t>“</a:t>
            </a:r>
            <a:r>
              <a:rPr lang="en-US" sz="4000" i="1" dirty="0" smtClean="0">
                <a:solidFill>
                  <a:srgbClr val="0000FF"/>
                </a:solidFill>
                <a:latin typeface="Constantia" pitchFamily="18" charset="0"/>
              </a:rPr>
              <a:t>Whatever the cause, mental illness is untreatable.”</a:t>
            </a:r>
          </a:p>
          <a:p>
            <a:pPr algn="just">
              <a:buNone/>
            </a:pPr>
            <a:r>
              <a:rPr lang="en-US" sz="4000" i="1" dirty="0" smtClean="0">
                <a:solidFill>
                  <a:srgbClr val="0000FF"/>
                </a:solidFill>
                <a:latin typeface="Constantia" pitchFamily="18" charset="0"/>
              </a:rPr>
              <a:t>	</a:t>
            </a:r>
            <a:r>
              <a:rPr lang="en-US" sz="4000" b="1" dirty="0" smtClean="0">
                <a:solidFill>
                  <a:srgbClr val="0000FF"/>
                </a:solidFill>
                <a:latin typeface="Constantia" pitchFamily="18" charset="0"/>
              </a:rPr>
              <a:t>Fact: N</a:t>
            </a:r>
            <a:r>
              <a:rPr lang="en-US" sz="4000" dirty="0" smtClean="0">
                <a:solidFill>
                  <a:srgbClr val="0000FF"/>
                </a:solidFill>
                <a:latin typeface="Constantia" pitchFamily="18" charset="0"/>
              </a:rPr>
              <a:t>umerous medications have been developed by multinational pharmaceutical industries in the past 40 years, which have proven inestimable worth to millions. They are not perfect, nor do they work effectively in every instance, but we are getting closer to the day when physicians will have available effective drugs which are specific in correcting the biochemical lesions concerned, without the side effects which too often limit the effectiveness of medications today.</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868362"/>
          </a:xfrm>
        </p:spPr>
        <p:txBody>
          <a:bodyPr>
            <a:noAutofit/>
          </a:bodyPr>
          <a:lstStyle/>
          <a:p>
            <a:pPr algn="just"/>
            <a:r>
              <a:rPr lang="en-US" sz="3600" dirty="0" smtClean="0">
                <a:solidFill>
                  <a:srgbClr val="FF0000"/>
                </a:solidFill>
                <a:latin typeface="Constantia" pitchFamily="18" charset="0"/>
              </a:rPr>
              <a:t>Typical Signs and Symptoms of</a:t>
            </a:r>
            <a:br>
              <a:rPr lang="en-US" sz="3600" dirty="0" smtClean="0">
                <a:solidFill>
                  <a:srgbClr val="FF0000"/>
                </a:solidFill>
                <a:latin typeface="Constantia" pitchFamily="18" charset="0"/>
              </a:rPr>
            </a:br>
            <a:r>
              <a:rPr lang="en-US" sz="3600" dirty="0" smtClean="0">
                <a:solidFill>
                  <a:srgbClr val="FF0000"/>
                </a:solidFill>
                <a:latin typeface="Constantia" pitchFamily="18" charset="0"/>
              </a:rPr>
              <a:t>Psychiatric illnesses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295400"/>
            <a:ext cx="8991600" cy="5562600"/>
          </a:xfrm>
        </p:spPr>
        <p:txBody>
          <a:bodyPr>
            <a:normAutofit fontScale="77500" lnSpcReduction="20000"/>
          </a:bodyPr>
          <a:lstStyle/>
          <a:p>
            <a:pPr algn="just">
              <a:buNone/>
            </a:pPr>
            <a:r>
              <a:rPr lang="en-US" dirty="0" smtClean="0">
                <a:solidFill>
                  <a:srgbClr val="0000FF"/>
                </a:solidFill>
                <a:latin typeface="Constantia" pitchFamily="18" charset="0"/>
              </a:rPr>
              <a:t>	</a:t>
            </a:r>
            <a:r>
              <a:rPr lang="en-US" i="1" dirty="0" smtClean="0">
                <a:solidFill>
                  <a:srgbClr val="0000FF"/>
                </a:solidFill>
                <a:latin typeface="Constantia" pitchFamily="18" charset="0"/>
              </a:rPr>
              <a:t>Recognizing signs and symptoms </a:t>
            </a:r>
            <a:r>
              <a:rPr lang="en-US" dirty="0" smtClean="0">
                <a:solidFill>
                  <a:srgbClr val="0000FF"/>
                </a:solidFill>
                <a:latin typeface="Constantia" pitchFamily="18" charset="0"/>
              </a:rPr>
              <a:t>allows the care provider to understandably communicate with other clinicians, accurately make a diagnosis, effectively manage the treatment, reliably predict the prognosis and thoroughly explore the causes,  the pathophysiology and psychodynamic issues involved.</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t>
            </a:r>
            <a:r>
              <a:rPr lang="en-US" i="1" dirty="0" smtClean="0">
                <a:solidFill>
                  <a:srgbClr val="0000FF"/>
                </a:solidFill>
                <a:latin typeface="Constantia" pitchFamily="18" charset="0"/>
              </a:rPr>
              <a:t>Signs are objective findings</a:t>
            </a:r>
            <a:r>
              <a:rPr lang="en-US" dirty="0" smtClean="0">
                <a:solidFill>
                  <a:srgbClr val="0000FF"/>
                </a:solidFill>
                <a:latin typeface="Constantia" pitchFamily="18" charset="0"/>
              </a:rPr>
              <a:t> observed by the clinician e.g. psychomotor retardation, while </a:t>
            </a:r>
            <a:r>
              <a:rPr lang="en-US" i="1" dirty="0" smtClean="0">
                <a:solidFill>
                  <a:srgbClr val="0000FF"/>
                </a:solidFill>
                <a:latin typeface="Constantia" pitchFamily="18" charset="0"/>
              </a:rPr>
              <a:t>symptoms are subjective experiences</a:t>
            </a:r>
            <a:r>
              <a:rPr lang="en-US" dirty="0" smtClean="0">
                <a:solidFill>
                  <a:srgbClr val="0000FF"/>
                </a:solidFill>
                <a:latin typeface="Constantia" pitchFamily="18" charset="0"/>
              </a:rPr>
              <a:t> described by the patient such as decreased energy.</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t>
            </a:r>
            <a:r>
              <a:rPr lang="en-US" i="1" dirty="0" smtClean="0">
                <a:solidFill>
                  <a:srgbClr val="0000FF"/>
                </a:solidFill>
                <a:latin typeface="Constantia" pitchFamily="18" charset="0"/>
              </a:rPr>
              <a:t>A syndrome is a group of signs and symptoms </a:t>
            </a:r>
            <a:r>
              <a:rPr lang="en-US" dirty="0" smtClean="0">
                <a:solidFill>
                  <a:srgbClr val="0000FF"/>
                </a:solidFill>
                <a:latin typeface="Constantia" pitchFamily="18" charset="0"/>
              </a:rPr>
              <a:t>that occur together as a recognizable condition, less specific than a clear cut disorder or disease. </a:t>
            </a:r>
            <a:r>
              <a:rPr lang="en-US" b="1" i="1" dirty="0" smtClean="0">
                <a:solidFill>
                  <a:srgbClr val="0000FF"/>
                </a:solidFill>
                <a:latin typeface="Constantia" pitchFamily="18" charset="0"/>
              </a:rPr>
              <a:t>Most Psychiatric conditions are infact syndromes.</a:t>
            </a:r>
            <a:endParaRPr lang="en-US" b="1"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92162"/>
          </a:xfrm>
        </p:spPr>
        <p:txBody>
          <a:bodyPr>
            <a:normAutofit fontScale="90000"/>
          </a:bodyPr>
          <a:lstStyle/>
          <a:p>
            <a:pPr algn="just"/>
            <a:r>
              <a:rPr lang="en-US" dirty="0" smtClean="0">
                <a:solidFill>
                  <a:srgbClr val="FF0000"/>
                </a:solidFill>
                <a:latin typeface="Constantia" pitchFamily="18" charset="0"/>
              </a:rPr>
              <a:t>Typical Signs and Symptoms of</a:t>
            </a:r>
            <a:br>
              <a:rPr lang="en-US" dirty="0" smtClean="0">
                <a:solidFill>
                  <a:srgbClr val="FF0000"/>
                </a:solidFill>
                <a:latin typeface="Constantia" pitchFamily="18" charset="0"/>
              </a:rPr>
            </a:br>
            <a:r>
              <a:rPr lang="en-US" dirty="0" smtClean="0">
                <a:solidFill>
                  <a:srgbClr val="FF0000"/>
                </a:solidFill>
                <a:latin typeface="Constantia" pitchFamily="18" charset="0"/>
              </a:rPr>
              <a:t>Psychiatric illnesses</a:t>
            </a:r>
            <a:endParaRPr lang="en-US" dirty="0"/>
          </a:p>
        </p:txBody>
      </p:sp>
      <p:sp>
        <p:nvSpPr>
          <p:cNvPr id="3" name="Content Placeholder 2"/>
          <p:cNvSpPr>
            <a:spLocks noGrp="1"/>
          </p:cNvSpPr>
          <p:nvPr>
            <p:ph idx="1"/>
          </p:nvPr>
        </p:nvSpPr>
        <p:spPr>
          <a:xfrm>
            <a:off x="0" y="1371600"/>
            <a:ext cx="8915400" cy="5486400"/>
          </a:xfrm>
        </p:spPr>
        <p:txBody>
          <a:bodyPr>
            <a:normAutofit/>
          </a:bodyPr>
          <a:lstStyle/>
          <a:p>
            <a:pPr algn="just">
              <a:buNone/>
            </a:pPr>
            <a:r>
              <a:rPr lang="en-US" b="1" dirty="0" smtClean="0">
                <a:solidFill>
                  <a:srgbClr val="0000FF"/>
                </a:solidFill>
                <a:latin typeface="Constantia" pitchFamily="18" charset="0"/>
              </a:rPr>
              <a:t>Disturbances of Consciousness</a:t>
            </a:r>
          </a:p>
          <a:p>
            <a:pPr marL="971550" lvl="1" indent="-571500" algn="just">
              <a:buAutoNum type="romanLcParenBoth"/>
            </a:pPr>
            <a:r>
              <a:rPr lang="en-US" dirty="0" smtClean="0">
                <a:solidFill>
                  <a:srgbClr val="0000FF"/>
                </a:solidFill>
                <a:latin typeface="Constantia" pitchFamily="18" charset="0"/>
              </a:rPr>
              <a:t>Disorientation</a:t>
            </a:r>
          </a:p>
          <a:p>
            <a:pPr marL="971550" lvl="1" indent="-571500" algn="just">
              <a:buAutoNum type="romanLcParenBoth"/>
            </a:pPr>
            <a:r>
              <a:rPr lang="en-US" dirty="0" smtClean="0">
                <a:solidFill>
                  <a:srgbClr val="0000FF"/>
                </a:solidFill>
                <a:latin typeface="Constantia" pitchFamily="18" charset="0"/>
              </a:rPr>
              <a:t>Clouding of Consciousness</a:t>
            </a:r>
          </a:p>
          <a:p>
            <a:pPr marL="971550" lvl="1" indent="-571500" algn="just">
              <a:buAutoNum type="romanLcParenBoth"/>
            </a:pPr>
            <a:r>
              <a:rPr lang="en-US" dirty="0" smtClean="0">
                <a:solidFill>
                  <a:srgbClr val="0000FF"/>
                </a:solidFill>
                <a:latin typeface="Constantia" pitchFamily="18" charset="0"/>
              </a:rPr>
              <a:t>Stupor</a:t>
            </a:r>
          </a:p>
          <a:p>
            <a:pPr marL="971550" lvl="1" indent="-571500" algn="just">
              <a:buAutoNum type="romanLcParenBoth"/>
            </a:pPr>
            <a:r>
              <a:rPr lang="en-US" dirty="0" smtClean="0">
                <a:solidFill>
                  <a:srgbClr val="0000FF"/>
                </a:solidFill>
                <a:latin typeface="Constantia" pitchFamily="18" charset="0"/>
              </a:rPr>
              <a:t>Delirium</a:t>
            </a:r>
          </a:p>
          <a:p>
            <a:pPr marL="971550" lvl="1" indent="-571500" algn="just">
              <a:buAutoNum type="romanLcParenBoth"/>
            </a:pPr>
            <a:r>
              <a:rPr lang="en-US" dirty="0" smtClean="0">
                <a:solidFill>
                  <a:srgbClr val="0000FF"/>
                </a:solidFill>
                <a:latin typeface="Constantia" pitchFamily="18" charset="0"/>
              </a:rPr>
              <a:t>Coma</a:t>
            </a:r>
          </a:p>
          <a:p>
            <a:pPr marL="971550" lvl="1" indent="-571500" algn="just">
              <a:buAutoNum type="romanLcParenBoth"/>
            </a:pPr>
            <a:r>
              <a:rPr lang="en-US" dirty="0" smtClean="0">
                <a:solidFill>
                  <a:srgbClr val="0000FF"/>
                </a:solidFill>
                <a:latin typeface="Constantia" pitchFamily="18" charset="0"/>
              </a:rPr>
              <a:t>Coma Vigil</a:t>
            </a:r>
          </a:p>
          <a:p>
            <a:pPr marL="971550" lvl="1" indent="-571500" algn="just">
              <a:buAutoNum type="romanLcParenBoth"/>
            </a:pPr>
            <a:r>
              <a:rPr lang="en-US" dirty="0" smtClean="0">
                <a:solidFill>
                  <a:srgbClr val="0000FF"/>
                </a:solidFill>
                <a:latin typeface="Constantia" pitchFamily="18" charset="0"/>
              </a:rPr>
              <a:t>Twilight State</a:t>
            </a:r>
          </a:p>
          <a:p>
            <a:pPr marL="971550" lvl="1" indent="-571500" algn="just">
              <a:buAutoNum type="romanLcParenBoth"/>
            </a:pPr>
            <a:r>
              <a:rPr lang="en-US" dirty="0" smtClean="0">
                <a:solidFill>
                  <a:srgbClr val="0000FF"/>
                </a:solidFill>
                <a:latin typeface="Constantia" pitchFamily="18" charset="0"/>
              </a:rPr>
              <a:t>Dreamlike state</a:t>
            </a:r>
          </a:p>
          <a:p>
            <a:pPr marL="971550" lvl="1" indent="-571500" algn="just">
              <a:buAutoNum type="romanLcParenBoth"/>
            </a:pPr>
            <a:r>
              <a:rPr lang="en-US" dirty="0" smtClean="0">
                <a:solidFill>
                  <a:srgbClr val="0000FF"/>
                </a:solidFill>
                <a:latin typeface="Constantia" pitchFamily="18" charset="0"/>
              </a:rPr>
              <a:t>Somnolence</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endParaRPr lang="en-US" dirty="0">
              <a:latin typeface="Constantia" pitchFamily="18" charset="0"/>
            </a:endParaRPr>
          </a:p>
        </p:txBody>
      </p:sp>
      <p:sp>
        <p:nvSpPr>
          <p:cNvPr id="3" name="Content Placeholder 2"/>
          <p:cNvSpPr>
            <a:spLocks noGrp="1"/>
          </p:cNvSpPr>
          <p:nvPr>
            <p:ph idx="1"/>
          </p:nvPr>
        </p:nvSpPr>
        <p:spPr>
          <a:xfrm>
            <a:off x="457200" y="304800"/>
            <a:ext cx="8686800" cy="6553200"/>
          </a:xfrm>
        </p:spPr>
        <p:txBody>
          <a:bodyPr>
            <a:normAutofit/>
          </a:bodyPr>
          <a:lstStyle/>
          <a:p>
            <a:pPr algn="just">
              <a:buNone/>
            </a:pPr>
            <a:endParaRPr lang="en-US" sz="6600" dirty="0" smtClean="0">
              <a:solidFill>
                <a:srgbClr val="FF0000"/>
              </a:solidFill>
              <a:latin typeface="Constantia" pitchFamily="18" charset="0"/>
            </a:endParaRPr>
          </a:p>
          <a:p>
            <a:pPr algn="ctr">
              <a:buNone/>
            </a:pPr>
            <a:endParaRPr lang="en-US" sz="6600" dirty="0" smtClean="0">
              <a:solidFill>
                <a:srgbClr val="FF0000"/>
              </a:solidFill>
              <a:latin typeface="Constantia" pitchFamily="18" charset="0"/>
            </a:endParaRPr>
          </a:p>
          <a:p>
            <a:pPr algn="ctr">
              <a:buNone/>
            </a:pPr>
            <a:r>
              <a:rPr lang="en-US" sz="6600" dirty="0" smtClean="0">
                <a:solidFill>
                  <a:srgbClr val="FF0000"/>
                </a:solidFill>
                <a:latin typeface="Constantia" pitchFamily="18" charset="0"/>
              </a:rPr>
              <a:t>EXPECTATIONS</a:t>
            </a:r>
            <a:endParaRPr lang="en-US" sz="6600" dirty="0">
              <a:solidFill>
                <a:srgbClr val="FF0000"/>
              </a:solidFill>
            </a:endParaRPr>
          </a:p>
        </p:txBody>
      </p:sp>
    </p:spTree>
  </p:cSld>
  <p:clrMapOvr>
    <a:masterClrMapping/>
  </p:clrMapOvr>
  <p:transition>
    <p:wedg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pPr algn="just"/>
            <a:r>
              <a:rPr lang="en-US" dirty="0" smtClean="0">
                <a:solidFill>
                  <a:srgbClr val="FF0000"/>
                </a:solidFill>
                <a:latin typeface="Constantia" pitchFamily="18" charset="0"/>
              </a:rPr>
              <a:t>Typical Signs and Symptoms of</a:t>
            </a:r>
            <a:br>
              <a:rPr lang="en-US" dirty="0" smtClean="0">
                <a:solidFill>
                  <a:srgbClr val="FF0000"/>
                </a:solidFill>
                <a:latin typeface="Constantia" pitchFamily="18" charset="0"/>
              </a:rPr>
            </a:br>
            <a:r>
              <a:rPr lang="en-US" dirty="0" smtClean="0">
                <a:solidFill>
                  <a:srgbClr val="FF0000"/>
                </a:solidFill>
                <a:latin typeface="Constantia" pitchFamily="18" charset="0"/>
              </a:rPr>
              <a:t>Psychiatric illnesses cont’d</a:t>
            </a:r>
            <a:endParaRPr lang="en-US" dirty="0"/>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algn="just">
              <a:buNone/>
            </a:pPr>
            <a:r>
              <a:rPr lang="en-US" b="1" dirty="0" smtClean="0">
                <a:solidFill>
                  <a:srgbClr val="0000FF"/>
                </a:solidFill>
                <a:latin typeface="Constantia" pitchFamily="18" charset="0"/>
              </a:rPr>
              <a:t>Disturbances of Attention</a:t>
            </a:r>
          </a:p>
          <a:p>
            <a:pPr marL="971550" lvl="1" indent="-571500" algn="just">
              <a:buAutoNum type="romanLcParenBoth"/>
            </a:pPr>
            <a:r>
              <a:rPr lang="en-US" dirty="0" err="1" smtClean="0">
                <a:solidFill>
                  <a:srgbClr val="0000FF"/>
                </a:solidFill>
                <a:latin typeface="Constantia" pitchFamily="18" charset="0"/>
              </a:rPr>
              <a:t>Distractability</a:t>
            </a: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Selective inattention</a:t>
            </a:r>
          </a:p>
          <a:p>
            <a:pPr marL="971550" lvl="1" indent="-571500" algn="just">
              <a:buAutoNum type="romanLcParenBoth"/>
            </a:pPr>
            <a:r>
              <a:rPr lang="en-US" dirty="0" smtClean="0">
                <a:solidFill>
                  <a:srgbClr val="0000FF"/>
                </a:solidFill>
                <a:latin typeface="Constantia" pitchFamily="18" charset="0"/>
              </a:rPr>
              <a:t>Hypervigilance</a:t>
            </a:r>
          </a:p>
          <a:p>
            <a:pPr marL="971550" lvl="1" indent="-571500" algn="just">
              <a:buAutoNum type="romanLcParenBoth"/>
            </a:pPr>
            <a:r>
              <a:rPr lang="en-US" dirty="0" smtClean="0">
                <a:solidFill>
                  <a:srgbClr val="0000FF"/>
                </a:solidFill>
                <a:latin typeface="Constantia" pitchFamily="18" charset="0"/>
              </a:rPr>
              <a:t>Trance</a:t>
            </a:r>
          </a:p>
          <a:p>
            <a:pPr marL="571500" indent="-571500" algn="just">
              <a:buNone/>
            </a:pPr>
            <a:endParaRPr lang="en-US" dirty="0" smtClean="0">
              <a:solidFill>
                <a:srgbClr val="0000FF"/>
              </a:solidFill>
              <a:latin typeface="Constantia" pitchFamily="18" charset="0"/>
            </a:endParaRPr>
          </a:p>
          <a:p>
            <a:pPr marL="571500" indent="-571500" algn="just">
              <a:buNone/>
            </a:pPr>
            <a:r>
              <a:rPr lang="en-US" b="1" dirty="0" smtClean="0">
                <a:solidFill>
                  <a:srgbClr val="0000FF"/>
                </a:solidFill>
                <a:latin typeface="Constantia" pitchFamily="18" charset="0"/>
              </a:rPr>
              <a:t>Disturbances in Affect</a:t>
            </a:r>
          </a:p>
          <a:p>
            <a:pPr marL="971550" lvl="1" indent="-571500" algn="just">
              <a:buNone/>
            </a:pPr>
            <a:r>
              <a:rPr lang="en-US" dirty="0" smtClean="0">
                <a:solidFill>
                  <a:srgbClr val="0000FF"/>
                </a:solidFill>
                <a:latin typeface="Constantia" pitchFamily="18" charset="0"/>
              </a:rPr>
              <a:t>(i)Inappropriate affect</a:t>
            </a:r>
          </a:p>
          <a:p>
            <a:pPr marL="971550" lvl="1" indent="-571500" algn="just">
              <a:buNone/>
            </a:pPr>
            <a:r>
              <a:rPr lang="en-US" dirty="0" smtClean="0">
                <a:solidFill>
                  <a:srgbClr val="0000FF"/>
                </a:solidFill>
                <a:latin typeface="Constantia" pitchFamily="18" charset="0"/>
              </a:rPr>
              <a:t>(ii) Blunted affect</a:t>
            </a:r>
          </a:p>
          <a:p>
            <a:pPr marL="971550" lvl="1" indent="-571500" algn="just">
              <a:buNone/>
            </a:pPr>
            <a:r>
              <a:rPr lang="en-US" dirty="0" smtClean="0">
                <a:solidFill>
                  <a:srgbClr val="0000FF"/>
                </a:solidFill>
                <a:latin typeface="Constantia" pitchFamily="18" charset="0"/>
              </a:rPr>
              <a:t>(iii) Restricted/Constricted affect</a:t>
            </a:r>
          </a:p>
          <a:p>
            <a:pPr marL="971550" lvl="1" indent="-571500" algn="just">
              <a:buNone/>
            </a:pPr>
            <a:r>
              <a:rPr lang="en-US" dirty="0" smtClean="0">
                <a:solidFill>
                  <a:srgbClr val="0000FF"/>
                </a:solidFill>
                <a:latin typeface="Constantia" pitchFamily="18" charset="0"/>
              </a:rPr>
              <a:t>(iv) Flat affect</a:t>
            </a:r>
          </a:p>
          <a:p>
            <a:pPr marL="971550" lvl="1" indent="-571500" algn="just">
              <a:buNone/>
            </a:pPr>
            <a:r>
              <a:rPr lang="en-US" dirty="0" smtClean="0">
                <a:solidFill>
                  <a:srgbClr val="0000FF"/>
                </a:solidFill>
                <a:latin typeface="Constantia" pitchFamily="18" charset="0"/>
              </a:rPr>
              <a:t>(v) Labile affect</a:t>
            </a:r>
          </a:p>
          <a:p>
            <a:pPr marL="571500" indent="-571500" algn="just">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rmAutofit fontScale="90000"/>
          </a:bodyPr>
          <a:lstStyle/>
          <a:p>
            <a:pPr algn="just"/>
            <a:r>
              <a:rPr lang="en-US" dirty="0" smtClean="0">
                <a:solidFill>
                  <a:srgbClr val="FF0000"/>
                </a:solidFill>
                <a:latin typeface="Constantia" pitchFamily="18" charset="0"/>
              </a:rPr>
              <a:t>Typical Signs and Symptoms of</a:t>
            </a:r>
            <a:br>
              <a:rPr lang="en-US" dirty="0" smtClean="0">
                <a:solidFill>
                  <a:srgbClr val="FF0000"/>
                </a:solidFill>
                <a:latin typeface="Constantia" pitchFamily="18" charset="0"/>
              </a:rPr>
            </a:br>
            <a:r>
              <a:rPr lang="en-US" dirty="0" smtClean="0">
                <a:solidFill>
                  <a:srgbClr val="FF0000"/>
                </a:solidFill>
                <a:latin typeface="Constantia" pitchFamily="18" charset="0"/>
              </a:rPr>
              <a:t>Psychiatric illnesses cont’d</a:t>
            </a:r>
            <a:endParaRPr lang="en-US" dirty="0"/>
          </a:p>
        </p:txBody>
      </p:sp>
      <p:sp>
        <p:nvSpPr>
          <p:cNvPr id="3" name="Content Placeholder 2"/>
          <p:cNvSpPr>
            <a:spLocks noGrp="1"/>
          </p:cNvSpPr>
          <p:nvPr>
            <p:ph idx="1"/>
          </p:nvPr>
        </p:nvSpPr>
        <p:spPr>
          <a:xfrm>
            <a:off x="0" y="990600"/>
            <a:ext cx="9144000" cy="5867400"/>
          </a:xfrm>
        </p:spPr>
        <p:txBody>
          <a:bodyPr>
            <a:normAutofit lnSpcReduction="10000"/>
          </a:bodyPr>
          <a:lstStyle/>
          <a:p>
            <a:pPr algn="just">
              <a:buNone/>
            </a:pPr>
            <a:r>
              <a:rPr lang="en-US" b="1" dirty="0" smtClean="0">
                <a:solidFill>
                  <a:srgbClr val="0000FF"/>
                </a:solidFill>
                <a:latin typeface="Constantia" pitchFamily="18" charset="0"/>
              </a:rPr>
              <a:t>Disturbances in mood</a:t>
            </a:r>
          </a:p>
          <a:p>
            <a:pPr marL="971550" lvl="1" indent="-571500" algn="just">
              <a:buAutoNum type="romanLcParenBoth"/>
            </a:pPr>
            <a:r>
              <a:rPr lang="en-US" dirty="0" err="1" smtClean="0">
                <a:solidFill>
                  <a:srgbClr val="0000FF"/>
                </a:solidFill>
                <a:latin typeface="Constantia" pitchFamily="18" charset="0"/>
              </a:rPr>
              <a:t>Dysmorphic</a:t>
            </a:r>
            <a:r>
              <a:rPr lang="en-US" dirty="0" smtClean="0">
                <a:solidFill>
                  <a:srgbClr val="0000FF"/>
                </a:solidFill>
                <a:latin typeface="Constantia" pitchFamily="18" charset="0"/>
              </a:rPr>
              <a:t> mod</a:t>
            </a:r>
          </a:p>
          <a:p>
            <a:pPr marL="971550" lvl="1" indent="-571500" algn="just">
              <a:buAutoNum type="romanLcParenBoth"/>
            </a:pPr>
            <a:r>
              <a:rPr lang="en-US" dirty="0" smtClean="0">
                <a:solidFill>
                  <a:srgbClr val="0000FF"/>
                </a:solidFill>
                <a:latin typeface="Constantia" pitchFamily="18" charset="0"/>
              </a:rPr>
              <a:t>Expansive mood</a:t>
            </a:r>
          </a:p>
          <a:p>
            <a:pPr marL="971550" lvl="1" indent="-571500" algn="just">
              <a:buAutoNum type="romanLcParenBoth"/>
            </a:pPr>
            <a:r>
              <a:rPr lang="en-US" dirty="0" err="1" smtClean="0">
                <a:solidFill>
                  <a:srgbClr val="0000FF"/>
                </a:solidFill>
                <a:latin typeface="Constantia" pitchFamily="18" charset="0"/>
              </a:rPr>
              <a:t>Irritablemood</a:t>
            </a: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Labile mood/mood swings</a:t>
            </a:r>
          </a:p>
          <a:p>
            <a:pPr marL="971550" lvl="1" indent="-571500" algn="just">
              <a:buAutoNum type="romanLcParenBoth"/>
            </a:pPr>
            <a:r>
              <a:rPr lang="en-US" dirty="0" smtClean="0">
                <a:solidFill>
                  <a:srgbClr val="0000FF"/>
                </a:solidFill>
                <a:latin typeface="Constantia" pitchFamily="18" charset="0"/>
              </a:rPr>
              <a:t>Elevated mood</a:t>
            </a:r>
          </a:p>
          <a:p>
            <a:pPr marL="971550" lvl="1" indent="-571500" algn="just">
              <a:buAutoNum type="romanLcParenBoth"/>
            </a:pPr>
            <a:r>
              <a:rPr lang="en-US" dirty="0" smtClean="0">
                <a:solidFill>
                  <a:srgbClr val="0000FF"/>
                </a:solidFill>
                <a:latin typeface="Constantia" pitchFamily="18" charset="0"/>
              </a:rPr>
              <a:t>Euphoria</a:t>
            </a:r>
          </a:p>
          <a:p>
            <a:pPr marL="971550" lvl="1" indent="-571500" algn="just">
              <a:buAutoNum type="romanLcParenBoth"/>
            </a:pPr>
            <a:r>
              <a:rPr lang="en-US" dirty="0" err="1" smtClean="0">
                <a:solidFill>
                  <a:srgbClr val="0000FF"/>
                </a:solidFill>
                <a:latin typeface="Constantia" pitchFamily="18" charset="0"/>
              </a:rPr>
              <a:t>Ecstacy</a:t>
            </a: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Depression</a:t>
            </a:r>
          </a:p>
          <a:p>
            <a:pPr marL="971550" lvl="1" indent="-571500" algn="just">
              <a:buAutoNum type="romanLcParenBoth"/>
            </a:pPr>
            <a:r>
              <a:rPr lang="en-US" dirty="0" smtClean="0">
                <a:solidFill>
                  <a:srgbClr val="0000FF"/>
                </a:solidFill>
                <a:latin typeface="Constantia" pitchFamily="18" charset="0"/>
              </a:rPr>
              <a:t>Anhedonia</a:t>
            </a:r>
          </a:p>
          <a:p>
            <a:pPr marL="971550" lvl="1" indent="-571500" algn="just">
              <a:buAutoNum type="romanLcParenBoth"/>
            </a:pPr>
            <a:r>
              <a:rPr lang="en-US" dirty="0" err="1" smtClean="0">
                <a:solidFill>
                  <a:srgbClr val="0000FF"/>
                </a:solidFill>
                <a:latin typeface="Constantia" pitchFamily="18" charset="0"/>
              </a:rPr>
              <a:t>Alexithymia</a:t>
            </a: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Grief or mourning</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pPr algn="just"/>
            <a:r>
              <a:rPr lang="en-US" dirty="0" smtClean="0">
                <a:solidFill>
                  <a:srgbClr val="FF0000"/>
                </a:solidFill>
                <a:latin typeface="Constantia" pitchFamily="18" charset="0"/>
              </a:rPr>
              <a:t>Typical Signs and Symptoms of</a:t>
            </a:r>
            <a:br>
              <a:rPr lang="en-US" dirty="0" smtClean="0">
                <a:solidFill>
                  <a:srgbClr val="FF0000"/>
                </a:solidFill>
                <a:latin typeface="Constantia" pitchFamily="18" charset="0"/>
              </a:rPr>
            </a:br>
            <a:r>
              <a:rPr lang="en-US" dirty="0" smtClean="0">
                <a:solidFill>
                  <a:srgbClr val="FF0000"/>
                </a:solidFill>
                <a:latin typeface="Constantia" pitchFamily="18" charset="0"/>
              </a:rPr>
              <a:t>Psychiatric illnesses cont’d</a:t>
            </a:r>
            <a:endParaRPr lang="en-US" dirty="0"/>
          </a:p>
        </p:txBody>
      </p:sp>
      <p:sp>
        <p:nvSpPr>
          <p:cNvPr id="3" name="Content Placeholder 2"/>
          <p:cNvSpPr>
            <a:spLocks noGrp="1"/>
          </p:cNvSpPr>
          <p:nvPr>
            <p:ph idx="1"/>
          </p:nvPr>
        </p:nvSpPr>
        <p:spPr>
          <a:xfrm>
            <a:off x="0" y="1066800"/>
            <a:ext cx="9144000" cy="5791200"/>
          </a:xfrm>
        </p:spPr>
        <p:txBody>
          <a:bodyPr>
            <a:normAutofit lnSpcReduction="10000"/>
          </a:bodyPr>
          <a:lstStyle/>
          <a:p>
            <a:pPr algn="just">
              <a:buNone/>
            </a:pPr>
            <a:r>
              <a:rPr lang="en-US" b="1" dirty="0" smtClean="0">
                <a:solidFill>
                  <a:srgbClr val="0000FF"/>
                </a:solidFill>
                <a:latin typeface="Constantia" pitchFamily="18" charset="0"/>
              </a:rPr>
              <a:t>Other emotions associated with mood</a:t>
            </a:r>
          </a:p>
          <a:p>
            <a:pPr marL="971550" lvl="1" indent="-571500" algn="just">
              <a:buAutoNum type="romanLcParenBoth"/>
            </a:pPr>
            <a:r>
              <a:rPr lang="en-US" dirty="0" smtClean="0">
                <a:solidFill>
                  <a:srgbClr val="0000FF"/>
                </a:solidFill>
                <a:latin typeface="Constantia" pitchFamily="18" charset="0"/>
              </a:rPr>
              <a:t>Anxiety</a:t>
            </a:r>
          </a:p>
          <a:p>
            <a:pPr marL="971550" lvl="1" indent="-571500" algn="just">
              <a:buAutoNum type="romanLcParenBoth"/>
            </a:pPr>
            <a:r>
              <a:rPr lang="en-US" dirty="0" smtClean="0">
                <a:solidFill>
                  <a:srgbClr val="0000FF"/>
                </a:solidFill>
                <a:latin typeface="Constantia" pitchFamily="18" charset="0"/>
              </a:rPr>
              <a:t>Free floating anxiety</a:t>
            </a:r>
          </a:p>
          <a:p>
            <a:pPr marL="971550" lvl="1" indent="-571500" algn="just">
              <a:buAutoNum type="romanLcParenBoth"/>
            </a:pPr>
            <a:r>
              <a:rPr lang="en-US" dirty="0" smtClean="0">
                <a:solidFill>
                  <a:srgbClr val="0000FF"/>
                </a:solidFill>
                <a:latin typeface="Constantia" pitchFamily="18" charset="0"/>
              </a:rPr>
              <a:t>Fear</a:t>
            </a:r>
          </a:p>
          <a:p>
            <a:pPr marL="971550" lvl="1" indent="-571500" algn="just">
              <a:buAutoNum type="romanLcParenBoth"/>
            </a:pPr>
            <a:r>
              <a:rPr lang="en-US" dirty="0" smtClean="0">
                <a:solidFill>
                  <a:srgbClr val="0000FF"/>
                </a:solidFill>
                <a:latin typeface="Constantia" pitchFamily="18" charset="0"/>
              </a:rPr>
              <a:t>Agitation</a:t>
            </a:r>
          </a:p>
          <a:p>
            <a:pPr marL="971550" lvl="1" indent="-571500" algn="just">
              <a:buAutoNum type="romanLcParenBoth"/>
            </a:pPr>
            <a:r>
              <a:rPr lang="en-US" dirty="0" smtClean="0">
                <a:solidFill>
                  <a:srgbClr val="0000FF"/>
                </a:solidFill>
                <a:latin typeface="Constantia" pitchFamily="18" charset="0"/>
              </a:rPr>
              <a:t>Tension</a:t>
            </a:r>
          </a:p>
          <a:p>
            <a:pPr marL="971550" lvl="1" indent="-571500" algn="just">
              <a:buAutoNum type="romanLcParenBoth"/>
            </a:pPr>
            <a:r>
              <a:rPr lang="en-US" dirty="0" smtClean="0">
                <a:solidFill>
                  <a:srgbClr val="0000FF"/>
                </a:solidFill>
                <a:latin typeface="Constantia" pitchFamily="18" charset="0"/>
              </a:rPr>
              <a:t>Panic</a:t>
            </a:r>
          </a:p>
          <a:p>
            <a:pPr marL="971550" lvl="1" indent="-571500" algn="just">
              <a:buAutoNum type="romanLcParenBoth"/>
            </a:pPr>
            <a:r>
              <a:rPr lang="en-US" dirty="0" smtClean="0">
                <a:solidFill>
                  <a:srgbClr val="0000FF"/>
                </a:solidFill>
                <a:latin typeface="Constantia" pitchFamily="18" charset="0"/>
              </a:rPr>
              <a:t>Apathy</a:t>
            </a:r>
          </a:p>
          <a:p>
            <a:pPr marL="971550" lvl="1" indent="-571500" algn="just">
              <a:buAutoNum type="romanLcParenBoth"/>
            </a:pPr>
            <a:r>
              <a:rPr lang="en-US" dirty="0" smtClean="0">
                <a:solidFill>
                  <a:srgbClr val="0000FF"/>
                </a:solidFill>
                <a:latin typeface="Constantia" pitchFamily="18" charset="0"/>
              </a:rPr>
              <a:t>Ambivalence</a:t>
            </a:r>
          </a:p>
          <a:p>
            <a:pPr marL="971550" lvl="1" indent="-571500" algn="just">
              <a:buAutoNum type="romanLcParenBoth"/>
            </a:pPr>
            <a:r>
              <a:rPr lang="en-US" dirty="0" smtClean="0">
                <a:solidFill>
                  <a:srgbClr val="0000FF"/>
                </a:solidFill>
                <a:latin typeface="Constantia" pitchFamily="18" charset="0"/>
              </a:rPr>
              <a:t>Abreaction</a:t>
            </a:r>
          </a:p>
          <a:p>
            <a:pPr marL="971550" lvl="1" indent="-571500" algn="just">
              <a:buAutoNum type="romanLcParenBoth"/>
            </a:pPr>
            <a:r>
              <a:rPr lang="en-US" dirty="0" smtClean="0">
                <a:solidFill>
                  <a:srgbClr val="0000FF"/>
                </a:solidFill>
                <a:latin typeface="Constantia" pitchFamily="18" charset="0"/>
              </a:rPr>
              <a:t>Shame</a:t>
            </a:r>
          </a:p>
          <a:p>
            <a:pPr marL="971550" lvl="1" indent="-571500" algn="just">
              <a:buAutoNum type="romanLcParenBoth"/>
            </a:pPr>
            <a:r>
              <a:rPr lang="en-US" dirty="0" smtClean="0">
                <a:solidFill>
                  <a:srgbClr val="0000FF"/>
                </a:solidFill>
                <a:latin typeface="Constantia" pitchFamily="18" charset="0"/>
              </a:rPr>
              <a:t>Guilt</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pPr algn="just"/>
            <a:r>
              <a:rPr lang="en-US" dirty="0" smtClean="0">
                <a:solidFill>
                  <a:srgbClr val="FF0000"/>
                </a:solidFill>
                <a:latin typeface="Constantia" pitchFamily="18" charset="0"/>
              </a:rPr>
              <a:t>Typical Signs and Symptoms of</a:t>
            </a:r>
            <a:br>
              <a:rPr lang="en-US" dirty="0" smtClean="0">
                <a:solidFill>
                  <a:srgbClr val="FF0000"/>
                </a:solidFill>
                <a:latin typeface="Constantia" pitchFamily="18" charset="0"/>
              </a:rPr>
            </a:br>
            <a:r>
              <a:rPr lang="en-US" dirty="0" smtClean="0">
                <a:solidFill>
                  <a:srgbClr val="FF0000"/>
                </a:solidFill>
                <a:latin typeface="Constantia" pitchFamily="18" charset="0"/>
              </a:rPr>
              <a:t>Psychiatric illnesses cont’d</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US" b="1" dirty="0" smtClean="0">
                <a:solidFill>
                  <a:srgbClr val="0000FF"/>
                </a:solidFill>
                <a:latin typeface="Constantia" pitchFamily="18" charset="0"/>
              </a:rPr>
              <a:t>Physiological disturbances associated with mood:</a:t>
            </a:r>
          </a:p>
          <a:p>
            <a:pPr marL="971550" lvl="1" indent="-571500" algn="just">
              <a:buAutoNum type="romanLcParenBoth"/>
            </a:pPr>
            <a:r>
              <a:rPr lang="en-US" dirty="0" smtClean="0">
                <a:solidFill>
                  <a:srgbClr val="0000FF"/>
                </a:solidFill>
                <a:latin typeface="Constantia" pitchFamily="18" charset="0"/>
              </a:rPr>
              <a:t>Anorexia</a:t>
            </a:r>
          </a:p>
          <a:p>
            <a:pPr marL="971550" lvl="1" indent="-571500" algn="just">
              <a:buAutoNum type="romanLcParenBoth"/>
            </a:pPr>
            <a:r>
              <a:rPr lang="en-US" dirty="0" smtClean="0">
                <a:solidFill>
                  <a:srgbClr val="0000FF"/>
                </a:solidFill>
                <a:latin typeface="Constantia" pitchFamily="18" charset="0"/>
              </a:rPr>
              <a:t>Hyperphagia</a:t>
            </a:r>
          </a:p>
          <a:p>
            <a:pPr marL="971550" lvl="1" indent="-571500" algn="just">
              <a:buAutoNum type="romanLcParenBoth"/>
            </a:pPr>
            <a:r>
              <a:rPr lang="en-US" dirty="0" smtClean="0">
                <a:solidFill>
                  <a:srgbClr val="0000FF"/>
                </a:solidFill>
                <a:latin typeface="Constantia" pitchFamily="18" charset="0"/>
              </a:rPr>
              <a:t>Insomnia (initial, middle or terminal)</a:t>
            </a:r>
          </a:p>
          <a:p>
            <a:pPr marL="971550" lvl="1" indent="-571500" algn="just">
              <a:buAutoNum type="romanLcParenBoth"/>
            </a:pPr>
            <a:r>
              <a:rPr lang="en-US" dirty="0" smtClean="0">
                <a:solidFill>
                  <a:srgbClr val="0000FF"/>
                </a:solidFill>
                <a:latin typeface="Constantia" pitchFamily="18" charset="0"/>
              </a:rPr>
              <a:t>Hypersomnia</a:t>
            </a:r>
          </a:p>
          <a:p>
            <a:pPr marL="971550" lvl="1" indent="-571500" algn="just">
              <a:buAutoNum type="romanLcParenBoth"/>
            </a:pPr>
            <a:r>
              <a:rPr lang="en-US" dirty="0" smtClean="0">
                <a:solidFill>
                  <a:srgbClr val="0000FF"/>
                </a:solidFill>
                <a:latin typeface="Constantia" pitchFamily="18" charset="0"/>
              </a:rPr>
              <a:t>Diurnal variation</a:t>
            </a:r>
          </a:p>
          <a:p>
            <a:pPr marL="971550" lvl="1" indent="-571500" algn="just">
              <a:buAutoNum type="romanLcParenBoth"/>
            </a:pPr>
            <a:r>
              <a:rPr lang="en-US" dirty="0" smtClean="0">
                <a:solidFill>
                  <a:srgbClr val="0000FF"/>
                </a:solidFill>
                <a:latin typeface="Constantia" pitchFamily="18" charset="0"/>
              </a:rPr>
              <a:t>Constipation</a:t>
            </a:r>
          </a:p>
          <a:p>
            <a:pPr marL="971550" lvl="1" indent="-571500" algn="just">
              <a:buAutoNum type="romanLcParenBoth"/>
            </a:pPr>
            <a:r>
              <a:rPr lang="en-US" dirty="0" smtClean="0">
                <a:solidFill>
                  <a:srgbClr val="0000FF"/>
                </a:solidFill>
                <a:latin typeface="Constantia" pitchFamily="18" charset="0"/>
              </a:rPr>
              <a:t>Diminished libido</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pPr algn="just"/>
            <a:r>
              <a:rPr lang="en-US" dirty="0" smtClean="0">
                <a:solidFill>
                  <a:srgbClr val="FF0000"/>
                </a:solidFill>
                <a:latin typeface="Constantia" pitchFamily="18" charset="0"/>
              </a:rPr>
              <a:t>Disturbances associated with motor behaviour</a:t>
            </a:r>
            <a:endParaRPr lang="en-US" dirty="0">
              <a:solidFill>
                <a:srgbClr val="FF0000"/>
              </a:solidFill>
              <a:latin typeface="Constantia" pitchFamily="18" charset="0"/>
            </a:endParaRPr>
          </a:p>
        </p:txBody>
      </p:sp>
      <p:sp>
        <p:nvSpPr>
          <p:cNvPr id="3" name="Content Placeholder 2"/>
          <p:cNvSpPr>
            <a:spLocks noGrp="1"/>
          </p:cNvSpPr>
          <p:nvPr>
            <p:ph idx="1"/>
          </p:nvPr>
        </p:nvSpPr>
        <p:spPr>
          <a:xfrm>
            <a:off x="0" y="1066800"/>
            <a:ext cx="9144000" cy="5791200"/>
          </a:xfrm>
        </p:spPr>
        <p:txBody>
          <a:bodyPr>
            <a:normAutofit fontScale="92500" lnSpcReduction="10000"/>
          </a:bodyPr>
          <a:lstStyle/>
          <a:p>
            <a:pPr marL="571500" indent="-571500" algn="just">
              <a:buAutoNum type="romanLcParenBoth"/>
            </a:pPr>
            <a:r>
              <a:rPr lang="en-US" dirty="0" smtClean="0">
                <a:solidFill>
                  <a:srgbClr val="0000FF"/>
                </a:solidFill>
                <a:latin typeface="Constantia" pitchFamily="18" charset="0"/>
              </a:rPr>
              <a:t>Echopraxia</a:t>
            </a:r>
          </a:p>
          <a:p>
            <a:pPr marL="571500" indent="-571500" algn="just">
              <a:buAutoNum type="romanLcParenBoth"/>
            </a:pPr>
            <a:r>
              <a:rPr lang="en-US" dirty="0" smtClean="0">
                <a:solidFill>
                  <a:srgbClr val="0000FF"/>
                </a:solidFill>
                <a:latin typeface="Constantia" pitchFamily="18" charset="0"/>
              </a:rPr>
              <a:t>Catatonia (</a:t>
            </a:r>
            <a:r>
              <a:rPr lang="en-US" i="1" dirty="0" smtClean="0">
                <a:solidFill>
                  <a:srgbClr val="0000FF"/>
                </a:solidFill>
                <a:latin typeface="Constantia" pitchFamily="18" charset="0"/>
              </a:rPr>
              <a:t>catalepsy, catatonic excitement, catatonic stupor, catatonic rigidity, catatonic posturing, cerea flexibitans/waxy flexibility)</a:t>
            </a:r>
          </a:p>
          <a:p>
            <a:pPr marL="571500" indent="-571500" algn="just">
              <a:buAutoNum type="romanLcParenBoth"/>
            </a:pPr>
            <a:r>
              <a:rPr lang="en-US" dirty="0" smtClean="0">
                <a:solidFill>
                  <a:srgbClr val="0000FF"/>
                </a:solidFill>
                <a:latin typeface="Constantia" pitchFamily="18" charset="0"/>
              </a:rPr>
              <a:t>Negativism</a:t>
            </a:r>
          </a:p>
          <a:p>
            <a:pPr marL="571500" indent="-571500" algn="just">
              <a:buAutoNum type="romanLcParenBoth"/>
            </a:pPr>
            <a:r>
              <a:rPr lang="en-US" dirty="0" smtClean="0">
                <a:solidFill>
                  <a:srgbClr val="0000FF"/>
                </a:solidFill>
                <a:latin typeface="Constantia" pitchFamily="18" charset="0"/>
              </a:rPr>
              <a:t>Cataplexy</a:t>
            </a:r>
          </a:p>
          <a:p>
            <a:pPr marL="571500" indent="-571500" algn="just">
              <a:buAutoNum type="romanLcParenBoth"/>
            </a:pPr>
            <a:r>
              <a:rPr lang="en-US" dirty="0" smtClean="0">
                <a:solidFill>
                  <a:srgbClr val="0000FF"/>
                </a:solidFill>
                <a:latin typeface="Constantia" pitchFamily="18" charset="0"/>
              </a:rPr>
              <a:t>Stereotypy</a:t>
            </a:r>
          </a:p>
          <a:p>
            <a:pPr marL="571500" indent="-571500" algn="just">
              <a:buAutoNum type="romanLcParenBoth"/>
            </a:pPr>
            <a:r>
              <a:rPr lang="en-US" dirty="0" smtClean="0">
                <a:solidFill>
                  <a:srgbClr val="0000FF"/>
                </a:solidFill>
                <a:latin typeface="Constantia" pitchFamily="18" charset="0"/>
              </a:rPr>
              <a:t>Mannerism</a:t>
            </a:r>
          </a:p>
          <a:p>
            <a:pPr marL="571500" indent="-571500" algn="just">
              <a:buAutoNum type="romanLcParenBoth"/>
            </a:pPr>
            <a:r>
              <a:rPr lang="en-US" dirty="0" smtClean="0">
                <a:solidFill>
                  <a:srgbClr val="0000FF"/>
                </a:solidFill>
                <a:latin typeface="Constantia" pitchFamily="18" charset="0"/>
              </a:rPr>
              <a:t>Automatism</a:t>
            </a:r>
          </a:p>
          <a:p>
            <a:pPr marL="571500" indent="-571500" algn="just">
              <a:buAutoNum type="romanLcParenBoth"/>
            </a:pPr>
            <a:r>
              <a:rPr lang="en-US" dirty="0" smtClean="0">
                <a:solidFill>
                  <a:srgbClr val="0000FF"/>
                </a:solidFill>
                <a:latin typeface="Constantia" pitchFamily="18" charset="0"/>
              </a:rPr>
              <a:t>Command automatism</a:t>
            </a:r>
          </a:p>
          <a:p>
            <a:pPr marL="571500" indent="-571500" algn="just">
              <a:buAutoNum type="romanLcParenBoth"/>
            </a:pPr>
            <a:r>
              <a:rPr lang="en-US" dirty="0" smtClean="0">
                <a:solidFill>
                  <a:srgbClr val="0000FF"/>
                </a:solidFill>
                <a:latin typeface="Constantia" pitchFamily="18" charset="0"/>
              </a:rPr>
              <a:t>Mutism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r>
              <a:rPr lang="en-US" dirty="0" smtClean="0">
                <a:solidFill>
                  <a:srgbClr val="FF0000"/>
                </a:solidFill>
                <a:latin typeface="Constantia" pitchFamily="18" charset="0"/>
              </a:rPr>
              <a:t>Disturbances associated with motor behaviour cont’d</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pPr algn="just">
              <a:buNone/>
            </a:pPr>
            <a:r>
              <a:rPr lang="en-US" dirty="0" smtClean="0">
                <a:solidFill>
                  <a:srgbClr val="0000FF"/>
                </a:solidFill>
                <a:latin typeface="Constantia" pitchFamily="18" charset="0"/>
              </a:rPr>
              <a:t>(x)Overactivity </a:t>
            </a:r>
            <a:r>
              <a:rPr lang="en-US" i="1" dirty="0" smtClean="0">
                <a:solidFill>
                  <a:srgbClr val="0000FF"/>
                </a:solidFill>
                <a:latin typeface="Constantia" pitchFamily="18" charset="0"/>
              </a:rPr>
              <a:t>(psychomotor agitation; hyperactivity or hyperkinesis; tic; somnambulism or sleepwalking;  akathisia; compulsion such as dipsomania, kleptomania, nymphomania, satyriasis, trichotillomania and ritual; ataxia; polyphagia.</a:t>
            </a:r>
          </a:p>
          <a:p>
            <a:pPr algn="just">
              <a:buNone/>
            </a:pPr>
            <a:r>
              <a:rPr lang="en-US" dirty="0" smtClean="0">
                <a:solidFill>
                  <a:srgbClr val="0000FF"/>
                </a:solidFill>
                <a:latin typeface="Constantia" pitchFamily="18" charset="0"/>
              </a:rPr>
              <a:t>(xi) Hypoactivity/</a:t>
            </a:r>
            <a:r>
              <a:rPr lang="en-US" dirty="0" err="1" smtClean="0">
                <a:solidFill>
                  <a:srgbClr val="0000FF"/>
                </a:solidFill>
                <a:latin typeface="Constantia" pitchFamily="18" charset="0"/>
              </a:rPr>
              <a:t>hypokinesis</a:t>
            </a:r>
            <a:endParaRPr lang="en-US" i="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(xii) Mimicry</a:t>
            </a:r>
            <a:endParaRPr lang="en-US" i="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(xiii) Aggression</a:t>
            </a:r>
            <a:endParaRPr lang="en-US" i="1" dirty="0" smtClean="0">
              <a:solidFill>
                <a:srgbClr val="0000FF"/>
              </a:solidFill>
              <a:latin typeface="Constantia" pitchFamily="18" charset="0"/>
            </a:endParaRPr>
          </a:p>
          <a:p>
            <a:pPr marL="571500" indent="-571500" algn="just">
              <a:buAutoNum type="romanLcParenBoth" startAt="14"/>
            </a:pPr>
            <a:r>
              <a:rPr lang="en-US" dirty="0" smtClean="0">
                <a:solidFill>
                  <a:srgbClr val="0000FF"/>
                </a:solidFill>
                <a:latin typeface="Constantia" pitchFamily="18" charset="0"/>
              </a:rPr>
              <a:t>Acting out</a:t>
            </a:r>
            <a:endParaRPr lang="en-US" i="1" dirty="0" smtClean="0">
              <a:solidFill>
                <a:srgbClr val="0000FF"/>
              </a:solidFill>
              <a:latin typeface="Constantia" pitchFamily="18" charset="0"/>
            </a:endParaRPr>
          </a:p>
          <a:p>
            <a:pPr marL="571500" indent="-571500" algn="just">
              <a:buAutoNum type="romanLcParenBoth" startAt="14"/>
            </a:pPr>
            <a:r>
              <a:rPr lang="en-US" dirty="0" smtClean="0">
                <a:solidFill>
                  <a:srgbClr val="0000FF"/>
                </a:solidFill>
                <a:latin typeface="Constantia" pitchFamily="18" charset="0"/>
              </a:rPr>
              <a:t> Abulia</a:t>
            </a:r>
          </a:p>
          <a:p>
            <a:pPr algn="just">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r>
              <a:rPr lang="en-US" dirty="0" smtClean="0">
                <a:solidFill>
                  <a:srgbClr val="FF0000"/>
                </a:solidFill>
                <a:latin typeface="Constantia" pitchFamily="18" charset="0"/>
              </a:rPr>
              <a:t>General disturbances associated with form or process of thought</a:t>
            </a:r>
            <a:endParaRPr lang="en-US" dirty="0"/>
          </a:p>
        </p:txBody>
      </p:sp>
      <p:sp>
        <p:nvSpPr>
          <p:cNvPr id="3" name="Content Placeholder 2"/>
          <p:cNvSpPr>
            <a:spLocks noGrp="1"/>
          </p:cNvSpPr>
          <p:nvPr>
            <p:ph idx="1"/>
          </p:nvPr>
        </p:nvSpPr>
        <p:spPr>
          <a:xfrm>
            <a:off x="0" y="1143000"/>
            <a:ext cx="9144000" cy="5715000"/>
          </a:xfrm>
        </p:spPr>
        <p:txBody>
          <a:bodyPr/>
          <a:lstStyle/>
          <a:p>
            <a:pPr marL="571500" indent="-571500" algn="just">
              <a:buAutoNum type="romanLcParenBoth"/>
            </a:pPr>
            <a:r>
              <a:rPr lang="en-US" dirty="0" smtClean="0">
                <a:solidFill>
                  <a:srgbClr val="0000FF"/>
                </a:solidFill>
                <a:latin typeface="Constantia" pitchFamily="18" charset="0"/>
              </a:rPr>
              <a:t>Mental disorder</a:t>
            </a:r>
          </a:p>
          <a:p>
            <a:pPr marL="571500" indent="-571500" algn="just">
              <a:buAutoNum type="romanLcParenBoth"/>
            </a:pPr>
            <a:r>
              <a:rPr lang="en-US" dirty="0" smtClean="0">
                <a:solidFill>
                  <a:srgbClr val="0000FF"/>
                </a:solidFill>
                <a:latin typeface="Constantia" pitchFamily="18" charset="0"/>
              </a:rPr>
              <a:t>Psychosis</a:t>
            </a:r>
          </a:p>
          <a:p>
            <a:pPr marL="571500" indent="-571500" algn="just">
              <a:buAutoNum type="romanLcParenBoth"/>
            </a:pPr>
            <a:r>
              <a:rPr lang="en-US" dirty="0" smtClean="0">
                <a:solidFill>
                  <a:srgbClr val="0000FF"/>
                </a:solidFill>
                <a:latin typeface="Constantia" pitchFamily="18" charset="0"/>
              </a:rPr>
              <a:t>Reality testing</a:t>
            </a:r>
          </a:p>
          <a:p>
            <a:pPr marL="571500" indent="-571500" algn="just">
              <a:buAutoNum type="romanLcParenBoth"/>
            </a:pPr>
            <a:r>
              <a:rPr lang="en-US" dirty="0" smtClean="0">
                <a:solidFill>
                  <a:srgbClr val="0000FF"/>
                </a:solidFill>
                <a:latin typeface="Constantia" pitchFamily="18" charset="0"/>
              </a:rPr>
              <a:t>Formal thought disorder</a:t>
            </a:r>
          </a:p>
          <a:p>
            <a:pPr marL="571500" indent="-571500" algn="just">
              <a:buAutoNum type="romanLcParenBoth"/>
            </a:pPr>
            <a:r>
              <a:rPr lang="en-US" dirty="0" smtClean="0">
                <a:solidFill>
                  <a:srgbClr val="0000FF"/>
                </a:solidFill>
                <a:latin typeface="Constantia" pitchFamily="18" charset="0"/>
              </a:rPr>
              <a:t>Illogical thinking</a:t>
            </a:r>
          </a:p>
          <a:p>
            <a:pPr marL="571500" indent="-571500" algn="just">
              <a:buAutoNum type="romanLcParenBoth"/>
            </a:pPr>
            <a:r>
              <a:rPr lang="en-US" dirty="0" smtClean="0">
                <a:solidFill>
                  <a:srgbClr val="0000FF"/>
                </a:solidFill>
                <a:latin typeface="Constantia" pitchFamily="18" charset="0"/>
              </a:rPr>
              <a:t>Dereism</a:t>
            </a:r>
          </a:p>
          <a:p>
            <a:pPr marL="571500" indent="-571500" algn="just">
              <a:buAutoNum type="romanLcParenBoth"/>
            </a:pPr>
            <a:r>
              <a:rPr lang="en-US" dirty="0" smtClean="0">
                <a:solidFill>
                  <a:srgbClr val="0000FF"/>
                </a:solidFill>
                <a:latin typeface="Constantia" pitchFamily="18" charset="0"/>
              </a:rPr>
              <a:t>Autistic thinking</a:t>
            </a:r>
          </a:p>
          <a:p>
            <a:pPr marL="571500" indent="-571500" algn="just">
              <a:buAutoNum type="romanLcParenBoth"/>
            </a:pPr>
            <a:r>
              <a:rPr lang="en-US" dirty="0" smtClean="0">
                <a:solidFill>
                  <a:srgbClr val="0000FF"/>
                </a:solidFill>
                <a:latin typeface="Constantia" pitchFamily="18" charset="0"/>
              </a:rPr>
              <a:t>Magical thinking</a:t>
            </a:r>
          </a:p>
          <a:p>
            <a:pPr marL="571500" indent="-571500" algn="just">
              <a:buAutoNum type="romanLcParenBoth"/>
            </a:pPr>
            <a:r>
              <a:rPr lang="en-US" dirty="0" smtClean="0">
                <a:solidFill>
                  <a:srgbClr val="0000FF"/>
                </a:solidFill>
                <a:latin typeface="Constantia" pitchFamily="18" charset="0"/>
              </a:rPr>
              <a:t>Primary process thinking</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pPr algn="just"/>
            <a:r>
              <a:rPr lang="en-US" sz="3600" dirty="0" smtClean="0">
                <a:solidFill>
                  <a:srgbClr val="FF0000"/>
                </a:solidFill>
                <a:latin typeface="Constantia" pitchFamily="18" charset="0"/>
              </a:rPr>
              <a:t>Specific disturbances associated with form or process of thought</a:t>
            </a:r>
            <a:endParaRPr lang="en-US" sz="3600" dirty="0"/>
          </a:p>
        </p:txBody>
      </p:sp>
      <p:sp>
        <p:nvSpPr>
          <p:cNvPr id="3" name="Content Placeholder 2"/>
          <p:cNvSpPr>
            <a:spLocks noGrp="1"/>
          </p:cNvSpPr>
          <p:nvPr>
            <p:ph idx="1"/>
          </p:nvPr>
        </p:nvSpPr>
        <p:spPr>
          <a:xfrm>
            <a:off x="152400" y="1066800"/>
            <a:ext cx="8839200" cy="5562600"/>
          </a:xfrm>
        </p:spPr>
        <p:txBody>
          <a:bodyPr>
            <a:normAutofit fontScale="70000" lnSpcReduction="20000"/>
          </a:bodyPr>
          <a:lstStyle/>
          <a:p>
            <a:pPr marL="571500" indent="-571500" algn="just">
              <a:buAutoNum type="romanLcParenBoth"/>
            </a:pPr>
            <a:r>
              <a:rPr lang="en-US" dirty="0" smtClean="0">
                <a:solidFill>
                  <a:srgbClr val="0000FF"/>
                </a:solidFill>
                <a:latin typeface="Constantia" pitchFamily="18" charset="0"/>
              </a:rPr>
              <a:t>Neologism</a:t>
            </a:r>
          </a:p>
          <a:p>
            <a:pPr marL="571500" indent="-571500" algn="just">
              <a:buAutoNum type="romanLcParenBoth"/>
            </a:pPr>
            <a:r>
              <a:rPr lang="en-US" dirty="0" smtClean="0">
                <a:solidFill>
                  <a:srgbClr val="0000FF"/>
                </a:solidFill>
                <a:latin typeface="Constantia" pitchFamily="18" charset="0"/>
              </a:rPr>
              <a:t>Word salad</a:t>
            </a:r>
          </a:p>
          <a:p>
            <a:pPr marL="571500" indent="-571500" algn="just">
              <a:buAutoNum type="romanLcParenBoth"/>
            </a:pPr>
            <a:r>
              <a:rPr lang="en-US" dirty="0" smtClean="0">
                <a:solidFill>
                  <a:srgbClr val="0000FF"/>
                </a:solidFill>
                <a:latin typeface="Constantia" pitchFamily="18" charset="0"/>
              </a:rPr>
              <a:t>Circumstantiality</a:t>
            </a:r>
          </a:p>
          <a:p>
            <a:pPr marL="571500" indent="-571500" algn="just">
              <a:buAutoNum type="romanLcParenBoth"/>
            </a:pPr>
            <a:r>
              <a:rPr lang="en-US" dirty="0" smtClean="0">
                <a:solidFill>
                  <a:srgbClr val="0000FF"/>
                </a:solidFill>
                <a:latin typeface="Constantia" pitchFamily="18" charset="0"/>
              </a:rPr>
              <a:t>Tangentiality</a:t>
            </a:r>
          </a:p>
          <a:p>
            <a:pPr marL="571500" indent="-571500" algn="just">
              <a:buAutoNum type="romanLcParenBoth"/>
            </a:pPr>
            <a:r>
              <a:rPr lang="en-US" dirty="0" smtClean="0">
                <a:solidFill>
                  <a:srgbClr val="0000FF"/>
                </a:solidFill>
                <a:latin typeface="Constantia" pitchFamily="18" charset="0"/>
              </a:rPr>
              <a:t>Incoherence</a:t>
            </a:r>
          </a:p>
          <a:p>
            <a:pPr marL="571500" indent="-571500" algn="just">
              <a:buAutoNum type="romanLcParenBoth"/>
            </a:pPr>
            <a:r>
              <a:rPr lang="en-US" dirty="0" smtClean="0">
                <a:solidFill>
                  <a:srgbClr val="0000FF"/>
                </a:solidFill>
                <a:latin typeface="Constantia" pitchFamily="18" charset="0"/>
              </a:rPr>
              <a:t>Perseveration</a:t>
            </a:r>
          </a:p>
          <a:p>
            <a:pPr marL="571500" indent="-571500" algn="just">
              <a:buAutoNum type="romanLcParenBoth"/>
            </a:pPr>
            <a:r>
              <a:rPr lang="en-US" dirty="0" smtClean="0">
                <a:solidFill>
                  <a:srgbClr val="0000FF"/>
                </a:solidFill>
                <a:latin typeface="Constantia" pitchFamily="18" charset="0"/>
              </a:rPr>
              <a:t>Verbigeration</a:t>
            </a:r>
          </a:p>
          <a:p>
            <a:pPr marL="571500" indent="-571500" algn="just">
              <a:buAutoNum type="romanLcParenBoth"/>
            </a:pPr>
            <a:r>
              <a:rPr lang="en-US" dirty="0" smtClean="0">
                <a:solidFill>
                  <a:srgbClr val="0000FF"/>
                </a:solidFill>
                <a:latin typeface="Constantia" pitchFamily="18" charset="0"/>
              </a:rPr>
              <a:t>Echolalia</a:t>
            </a:r>
          </a:p>
          <a:p>
            <a:pPr marL="571500" indent="-571500" algn="just">
              <a:buAutoNum type="romanLcParenBoth"/>
            </a:pPr>
            <a:r>
              <a:rPr lang="en-US" dirty="0" smtClean="0">
                <a:solidFill>
                  <a:srgbClr val="0000FF"/>
                </a:solidFill>
                <a:latin typeface="Constantia" pitchFamily="18" charset="0"/>
              </a:rPr>
              <a:t>Condensation</a:t>
            </a:r>
          </a:p>
          <a:p>
            <a:pPr marL="571500" indent="-571500" algn="just">
              <a:buAutoNum type="romanLcParenBoth"/>
            </a:pPr>
            <a:r>
              <a:rPr lang="en-US" dirty="0" smtClean="0">
                <a:solidFill>
                  <a:srgbClr val="0000FF"/>
                </a:solidFill>
                <a:latin typeface="Constantia" pitchFamily="18" charset="0"/>
              </a:rPr>
              <a:t>Irrelevant answer</a:t>
            </a:r>
          </a:p>
          <a:p>
            <a:pPr marL="571500" indent="-571500" algn="just">
              <a:buAutoNum type="romanLcParenBoth"/>
            </a:pPr>
            <a:r>
              <a:rPr lang="en-US" dirty="0" smtClean="0">
                <a:solidFill>
                  <a:srgbClr val="0000FF"/>
                </a:solidFill>
                <a:latin typeface="Constantia" pitchFamily="18" charset="0"/>
              </a:rPr>
              <a:t>Loosening of association</a:t>
            </a:r>
          </a:p>
          <a:p>
            <a:pPr marL="571500" indent="-571500" algn="just">
              <a:buAutoNum type="romanLcParenBoth"/>
            </a:pPr>
            <a:r>
              <a:rPr lang="en-US" dirty="0" smtClean="0">
                <a:solidFill>
                  <a:srgbClr val="0000FF"/>
                </a:solidFill>
                <a:latin typeface="Constantia" pitchFamily="18" charset="0"/>
              </a:rPr>
              <a:t>Derailment</a:t>
            </a:r>
          </a:p>
          <a:p>
            <a:pPr marL="571500" indent="-571500" algn="just">
              <a:buAutoNum type="romanLcParenBoth"/>
            </a:pPr>
            <a:r>
              <a:rPr lang="en-US" dirty="0" smtClean="0">
                <a:solidFill>
                  <a:srgbClr val="0000FF"/>
                </a:solidFill>
                <a:latin typeface="Constantia" pitchFamily="18" charset="0"/>
              </a:rPr>
              <a:t>Flight of ideas</a:t>
            </a:r>
          </a:p>
          <a:p>
            <a:pPr marL="571500" indent="-571500" algn="just">
              <a:buAutoNum type="romanLcParenBoth"/>
            </a:pPr>
            <a:r>
              <a:rPr lang="en-US" dirty="0" smtClean="0">
                <a:solidFill>
                  <a:srgbClr val="0000FF"/>
                </a:solidFill>
                <a:latin typeface="Constantia" pitchFamily="18" charset="0"/>
              </a:rPr>
              <a:t>Clang association</a:t>
            </a:r>
          </a:p>
          <a:p>
            <a:pPr marL="571500" indent="-571500" algn="just">
              <a:buAutoNum type="romanLcParenBoth"/>
            </a:pPr>
            <a:r>
              <a:rPr lang="en-US" dirty="0" smtClean="0">
                <a:solidFill>
                  <a:srgbClr val="0000FF"/>
                </a:solidFill>
                <a:latin typeface="Constantia" pitchFamily="18" charset="0"/>
              </a:rPr>
              <a:t>Blocking</a:t>
            </a:r>
          </a:p>
          <a:p>
            <a:pPr marL="571500" indent="-571500" algn="just">
              <a:buAutoNum type="romanLcParenBoth"/>
            </a:pPr>
            <a:r>
              <a:rPr lang="en-US" dirty="0" smtClean="0">
                <a:solidFill>
                  <a:srgbClr val="0000FF"/>
                </a:solidFill>
                <a:latin typeface="Constantia" pitchFamily="18" charset="0"/>
              </a:rPr>
              <a:t>Glossolalia (Speaking in tongues)</a:t>
            </a:r>
          </a:p>
          <a:p>
            <a:pPr marL="571500" indent="-571500" algn="just">
              <a:buNone/>
            </a:pPr>
            <a:endParaRPr lang="en-US" dirty="0" smtClean="0">
              <a:solidFill>
                <a:srgbClr val="0000FF"/>
              </a:solidFill>
              <a:latin typeface="Constantia" pitchFamily="18" charset="0"/>
            </a:endParaRPr>
          </a:p>
          <a:p>
            <a:pPr marL="571500" indent="-571500" algn="just">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39762"/>
          </a:xfrm>
        </p:spPr>
        <p:txBody>
          <a:bodyPr>
            <a:noAutofit/>
          </a:bodyPr>
          <a:lstStyle/>
          <a:p>
            <a:pPr algn="just"/>
            <a:r>
              <a:rPr lang="en-US" sz="3600" dirty="0" smtClean="0">
                <a:solidFill>
                  <a:srgbClr val="FF0000"/>
                </a:solidFill>
                <a:latin typeface="Constantia" pitchFamily="18" charset="0"/>
              </a:rPr>
              <a:t>Specific disturbances in content of thought</a:t>
            </a:r>
            <a:endParaRPr lang="en-US" sz="3600" dirty="0"/>
          </a:p>
        </p:txBody>
      </p:sp>
      <p:sp>
        <p:nvSpPr>
          <p:cNvPr id="3" name="Content Placeholder 2"/>
          <p:cNvSpPr>
            <a:spLocks noGrp="1"/>
          </p:cNvSpPr>
          <p:nvPr>
            <p:ph idx="1"/>
          </p:nvPr>
        </p:nvSpPr>
        <p:spPr>
          <a:xfrm>
            <a:off x="0" y="685800"/>
            <a:ext cx="9144000" cy="6172200"/>
          </a:xfrm>
        </p:spPr>
        <p:txBody>
          <a:bodyPr>
            <a:normAutofit fontScale="70000" lnSpcReduction="20000"/>
          </a:bodyPr>
          <a:lstStyle/>
          <a:p>
            <a:pPr marL="571500" indent="-571500" algn="just">
              <a:buAutoNum type="romanLcParenBoth"/>
            </a:pPr>
            <a:r>
              <a:rPr lang="en-US" dirty="0" smtClean="0">
                <a:solidFill>
                  <a:srgbClr val="0000FF"/>
                </a:solidFill>
                <a:latin typeface="Constantia" pitchFamily="18" charset="0"/>
              </a:rPr>
              <a:t>Poverty of content</a:t>
            </a:r>
          </a:p>
          <a:p>
            <a:pPr marL="571500" indent="-571500" algn="just">
              <a:buAutoNum type="romanLcParenBoth"/>
            </a:pPr>
            <a:r>
              <a:rPr lang="en-US" dirty="0" smtClean="0">
                <a:solidFill>
                  <a:srgbClr val="0000FF"/>
                </a:solidFill>
                <a:latin typeface="Constantia" pitchFamily="18" charset="0"/>
              </a:rPr>
              <a:t>Overvalued idea</a:t>
            </a:r>
          </a:p>
          <a:p>
            <a:pPr marL="571500" indent="-571500" algn="just">
              <a:buAutoNum type="romanLcParenBoth"/>
            </a:pPr>
            <a:r>
              <a:rPr lang="en-US" dirty="0" smtClean="0">
                <a:solidFill>
                  <a:srgbClr val="0000FF"/>
                </a:solidFill>
                <a:latin typeface="Constantia" pitchFamily="18" charset="0"/>
              </a:rPr>
              <a:t>Delusions</a:t>
            </a:r>
          </a:p>
          <a:p>
            <a:pPr marL="571500" indent="-571500" algn="just"/>
            <a:r>
              <a:rPr lang="en-US" dirty="0" smtClean="0">
                <a:solidFill>
                  <a:srgbClr val="0000FF"/>
                </a:solidFill>
                <a:latin typeface="Constantia" pitchFamily="18" charset="0"/>
              </a:rPr>
              <a:t>Bizarre delusion</a:t>
            </a:r>
          </a:p>
          <a:p>
            <a:pPr marL="571500" indent="-571500" algn="just"/>
            <a:r>
              <a:rPr lang="en-US" dirty="0" smtClean="0">
                <a:solidFill>
                  <a:srgbClr val="0000FF"/>
                </a:solidFill>
                <a:latin typeface="Constantia" pitchFamily="18" charset="0"/>
              </a:rPr>
              <a:t>Systematized delusion</a:t>
            </a:r>
          </a:p>
          <a:p>
            <a:pPr marL="571500" indent="-571500" algn="just"/>
            <a:r>
              <a:rPr lang="en-US" dirty="0" smtClean="0">
                <a:solidFill>
                  <a:srgbClr val="0000FF"/>
                </a:solidFill>
                <a:latin typeface="Constantia" pitchFamily="18" charset="0"/>
              </a:rPr>
              <a:t>Mood-congruent delusions</a:t>
            </a:r>
          </a:p>
          <a:p>
            <a:pPr marL="571500" indent="-571500" algn="just"/>
            <a:r>
              <a:rPr lang="en-US" dirty="0" smtClean="0">
                <a:solidFill>
                  <a:srgbClr val="0000FF"/>
                </a:solidFill>
                <a:latin typeface="Constantia" pitchFamily="18" charset="0"/>
              </a:rPr>
              <a:t>Mood-incongruent delusions</a:t>
            </a:r>
          </a:p>
          <a:p>
            <a:pPr marL="571500" indent="-571500" algn="just"/>
            <a:r>
              <a:rPr lang="en-US" dirty="0" smtClean="0">
                <a:solidFill>
                  <a:srgbClr val="0000FF"/>
                </a:solidFill>
                <a:latin typeface="Constantia" pitchFamily="18" charset="0"/>
              </a:rPr>
              <a:t>Nihilistic delusions</a:t>
            </a:r>
          </a:p>
          <a:p>
            <a:pPr marL="571500" indent="-571500" algn="just"/>
            <a:r>
              <a:rPr lang="en-US" dirty="0" smtClean="0">
                <a:solidFill>
                  <a:srgbClr val="0000FF"/>
                </a:solidFill>
                <a:latin typeface="Constantia" pitchFamily="18" charset="0"/>
              </a:rPr>
              <a:t>Delusion of poverty</a:t>
            </a:r>
          </a:p>
          <a:p>
            <a:pPr marL="571500" indent="-571500" algn="just"/>
            <a:r>
              <a:rPr lang="en-US" dirty="0" smtClean="0">
                <a:solidFill>
                  <a:srgbClr val="0000FF"/>
                </a:solidFill>
                <a:latin typeface="Constantia" pitchFamily="18" charset="0"/>
              </a:rPr>
              <a:t>Somatic delusion</a:t>
            </a:r>
          </a:p>
          <a:p>
            <a:pPr marL="571500" indent="-571500" algn="just"/>
            <a:r>
              <a:rPr lang="en-US" dirty="0" smtClean="0">
                <a:solidFill>
                  <a:srgbClr val="0000FF"/>
                </a:solidFill>
                <a:latin typeface="Constantia" pitchFamily="18" charset="0"/>
              </a:rPr>
              <a:t>Paranoid delusions </a:t>
            </a:r>
            <a:r>
              <a:rPr lang="en-US" i="1" dirty="0" smtClean="0">
                <a:solidFill>
                  <a:srgbClr val="0000FF"/>
                </a:solidFill>
                <a:latin typeface="Constantia" pitchFamily="18" charset="0"/>
              </a:rPr>
              <a:t>(delusions of persecution; delusions of grandeur; delusion of reference).</a:t>
            </a:r>
          </a:p>
          <a:p>
            <a:pPr marL="571500" indent="-571500" algn="just"/>
            <a:r>
              <a:rPr lang="en-US" dirty="0" smtClean="0">
                <a:solidFill>
                  <a:srgbClr val="0000FF"/>
                </a:solidFill>
                <a:latin typeface="Constantia" pitchFamily="18" charset="0"/>
              </a:rPr>
              <a:t>Delusion of self accusation</a:t>
            </a:r>
          </a:p>
          <a:p>
            <a:pPr marL="571500" indent="-571500" algn="just"/>
            <a:r>
              <a:rPr lang="en-US" dirty="0" smtClean="0">
                <a:solidFill>
                  <a:srgbClr val="0000FF"/>
                </a:solidFill>
                <a:latin typeface="Constantia" pitchFamily="18" charset="0"/>
              </a:rPr>
              <a:t>Delusion of control </a:t>
            </a:r>
            <a:r>
              <a:rPr lang="en-US" i="1" dirty="0" smtClean="0">
                <a:solidFill>
                  <a:srgbClr val="0000FF"/>
                </a:solidFill>
                <a:latin typeface="Constantia" pitchFamily="18" charset="0"/>
              </a:rPr>
              <a:t>(thought withdrawal; thought insertion; thought broadcasting;  thought control).</a:t>
            </a:r>
          </a:p>
          <a:p>
            <a:pPr marL="571500" indent="-571500" algn="just"/>
            <a:r>
              <a:rPr lang="en-US" dirty="0" smtClean="0">
                <a:solidFill>
                  <a:srgbClr val="0000FF"/>
                </a:solidFill>
                <a:latin typeface="Constantia" pitchFamily="18" charset="0"/>
              </a:rPr>
              <a:t>Delusion of infidelity</a:t>
            </a:r>
          </a:p>
          <a:p>
            <a:pPr marL="571500" indent="-571500" algn="just"/>
            <a:r>
              <a:rPr lang="en-US" dirty="0" err="1" smtClean="0">
                <a:solidFill>
                  <a:srgbClr val="0000FF"/>
                </a:solidFill>
                <a:latin typeface="Constantia" pitchFamily="18" charset="0"/>
              </a:rPr>
              <a:t>Erotomania</a:t>
            </a:r>
            <a:endParaRPr lang="en-US" dirty="0" smtClean="0">
              <a:solidFill>
                <a:srgbClr val="0000FF"/>
              </a:solidFill>
              <a:latin typeface="Constantia" pitchFamily="18" charset="0"/>
            </a:endParaRPr>
          </a:p>
          <a:p>
            <a:pPr marL="571500" indent="-571500" algn="just"/>
            <a:r>
              <a:rPr lang="en-US" dirty="0" err="1" smtClean="0">
                <a:solidFill>
                  <a:srgbClr val="0000FF"/>
                </a:solidFill>
                <a:latin typeface="Constantia" pitchFamily="18" charset="0"/>
              </a:rPr>
              <a:t>Pseudologia</a:t>
            </a:r>
            <a:r>
              <a:rPr lang="en-US" dirty="0" smtClean="0">
                <a:solidFill>
                  <a:srgbClr val="0000FF"/>
                </a:solidFill>
                <a:latin typeface="Constantia" pitchFamily="18" charset="0"/>
              </a:rPr>
              <a:t> </a:t>
            </a:r>
            <a:r>
              <a:rPr lang="en-US" dirty="0" err="1" smtClean="0">
                <a:solidFill>
                  <a:srgbClr val="0000FF"/>
                </a:solidFill>
                <a:latin typeface="Constantia" pitchFamily="18" charset="0"/>
              </a:rPr>
              <a:t>phantastica</a:t>
            </a:r>
            <a:endParaRPr lang="en-US" dirty="0" smtClean="0">
              <a:solidFill>
                <a:srgbClr val="0000FF"/>
              </a:solidFill>
              <a:latin typeface="Constantia" pitchFamily="18" charset="0"/>
            </a:endParaRPr>
          </a:p>
          <a:p>
            <a:pPr marL="571500" indent="-571500" algn="just"/>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Autofit/>
          </a:bodyPr>
          <a:lstStyle/>
          <a:p>
            <a:pPr algn="just"/>
            <a:r>
              <a:rPr lang="en-US" sz="3600" dirty="0" smtClean="0">
                <a:solidFill>
                  <a:srgbClr val="FF0000"/>
                </a:solidFill>
                <a:latin typeface="Constantia" pitchFamily="18" charset="0"/>
              </a:rPr>
              <a:t>Specific disturbances in thought content cont’d</a:t>
            </a:r>
            <a:endParaRPr lang="en-US" sz="3600"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pPr algn="just">
              <a:buNone/>
            </a:pPr>
            <a:r>
              <a:rPr lang="en-US" dirty="0" smtClean="0">
                <a:solidFill>
                  <a:srgbClr val="0000FF"/>
                </a:solidFill>
                <a:latin typeface="Constantia" pitchFamily="18" charset="0"/>
              </a:rPr>
              <a:t>(iv) trend/preoccupation of thought</a:t>
            </a:r>
          </a:p>
          <a:p>
            <a:pPr algn="just">
              <a:buNone/>
            </a:pPr>
            <a:r>
              <a:rPr lang="en-US" dirty="0" smtClean="0">
                <a:solidFill>
                  <a:srgbClr val="0000FF"/>
                </a:solidFill>
                <a:latin typeface="Constantia" pitchFamily="18" charset="0"/>
              </a:rPr>
              <a:t>(v) Egomania</a:t>
            </a:r>
          </a:p>
          <a:p>
            <a:pPr algn="just">
              <a:buNone/>
            </a:pPr>
            <a:r>
              <a:rPr lang="en-US" dirty="0" smtClean="0">
                <a:solidFill>
                  <a:srgbClr val="0000FF"/>
                </a:solidFill>
                <a:latin typeface="Constantia" pitchFamily="18" charset="0"/>
              </a:rPr>
              <a:t>(vi) Monomania</a:t>
            </a:r>
          </a:p>
          <a:p>
            <a:pPr algn="just">
              <a:buNone/>
            </a:pPr>
            <a:r>
              <a:rPr lang="en-US" dirty="0" smtClean="0">
                <a:solidFill>
                  <a:srgbClr val="0000FF"/>
                </a:solidFill>
                <a:latin typeface="Constantia" pitchFamily="18" charset="0"/>
              </a:rPr>
              <a:t>(vii) Hypochondria</a:t>
            </a:r>
          </a:p>
          <a:p>
            <a:pPr algn="just">
              <a:buNone/>
            </a:pPr>
            <a:r>
              <a:rPr lang="en-US" dirty="0" smtClean="0">
                <a:solidFill>
                  <a:srgbClr val="0000FF"/>
                </a:solidFill>
                <a:latin typeface="Constantia" pitchFamily="18" charset="0"/>
              </a:rPr>
              <a:t>(viii) Obsession</a:t>
            </a:r>
          </a:p>
          <a:p>
            <a:pPr algn="just">
              <a:buNone/>
            </a:pPr>
            <a:r>
              <a:rPr lang="en-US" dirty="0" smtClean="0">
                <a:solidFill>
                  <a:srgbClr val="0000FF"/>
                </a:solidFill>
                <a:latin typeface="Constantia" pitchFamily="18" charset="0"/>
              </a:rPr>
              <a:t>(ix)Compulsion</a:t>
            </a:r>
          </a:p>
          <a:p>
            <a:pPr algn="just">
              <a:buNone/>
            </a:pPr>
            <a:r>
              <a:rPr lang="en-US" dirty="0" smtClean="0">
                <a:solidFill>
                  <a:srgbClr val="0000FF"/>
                </a:solidFill>
                <a:latin typeface="Constantia" pitchFamily="18" charset="0"/>
              </a:rPr>
              <a:t>(x) Coprolalia</a:t>
            </a:r>
          </a:p>
          <a:p>
            <a:pPr algn="just">
              <a:buNone/>
            </a:pPr>
            <a:r>
              <a:rPr lang="en-US" dirty="0" smtClean="0">
                <a:solidFill>
                  <a:srgbClr val="0000FF"/>
                </a:solidFill>
                <a:latin typeface="Constantia" pitchFamily="18" charset="0"/>
              </a:rPr>
              <a:t>(xi) Phobia </a:t>
            </a:r>
            <a:r>
              <a:rPr lang="en-US" i="1" dirty="0" smtClean="0">
                <a:solidFill>
                  <a:srgbClr val="0000FF"/>
                </a:solidFill>
                <a:latin typeface="Constantia" pitchFamily="18" charset="0"/>
              </a:rPr>
              <a:t>(Specific phobia; social phobia; acrophobia; agoraphobia; algophobia; ailurophobia; erythrophobia; panphobia; claustrophobia; xenophobia; zoophobia)</a:t>
            </a:r>
          </a:p>
          <a:p>
            <a:pPr algn="just">
              <a:buNone/>
            </a:pPr>
            <a:r>
              <a:rPr lang="en-US" dirty="0" smtClean="0">
                <a:solidFill>
                  <a:srgbClr val="0000FF"/>
                </a:solidFill>
                <a:latin typeface="Constantia" pitchFamily="18" charset="0"/>
              </a:rPr>
              <a:t>(xii) Noesis</a:t>
            </a:r>
          </a:p>
          <a:p>
            <a:pPr algn="just">
              <a:buNone/>
            </a:pPr>
            <a:r>
              <a:rPr lang="en-US" dirty="0" smtClean="0">
                <a:solidFill>
                  <a:srgbClr val="0000FF"/>
                </a:solidFill>
                <a:latin typeface="Constantia" pitchFamily="18" charset="0"/>
              </a:rPr>
              <a:t>(xiii) </a:t>
            </a:r>
            <a:r>
              <a:rPr lang="en-US" i="1" dirty="0" smtClean="0">
                <a:solidFill>
                  <a:srgbClr val="0000FF"/>
                </a:solidFill>
                <a:latin typeface="Constantia" pitchFamily="18" charset="0"/>
              </a:rPr>
              <a:t>Unio mystica</a:t>
            </a:r>
            <a:endParaRPr lang="en-US"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304800"/>
            <a:ext cx="8686800" cy="6553200"/>
          </a:xfrm>
        </p:spPr>
        <p:txBody>
          <a:bodyPr>
            <a:normAutofit/>
          </a:bodyPr>
          <a:lstStyle/>
          <a:p>
            <a:pPr algn="ctr">
              <a:buNone/>
            </a:pPr>
            <a:endParaRPr lang="en-US" sz="7200" u="sng" dirty="0" smtClean="0">
              <a:solidFill>
                <a:srgbClr val="0000FF"/>
              </a:solidFill>
              <a:latin typeface="Constantia" pitchFamily="18" charset="0"/>
            </a:endParaRPr>
          </a:p>
          <a:p>
            <a:pPr algn="ctr">
              <a:buNone/>
            </a:pPr>
            <a:endParaRPr lang="en-US" sz="7200" u="sng" dirty="0" smtClean="0">
              <a:solidFill>
                <a:srgbClr val="0000FF"/>
              </a:solidFill>
              <a:latin typeface="Constantia" pitchFamily="18" charset="0"/>
            </a:endParaRPr>
          </a:p>
          <a:p>
            <a:pPr algn="ctr">
              <a:buNone/>
            </a:pPr>
            <a:r>
              <a:rPr lang="en-US" sz="7200" u="sng" dirty="0" smtClean="0">
                <a:solidFill>
                  <a:srgbClr val="0000FF"/>
                </a:solidFill>
                <a:latin typeface="Constantia" pitchFamily="18" charset="0"/>
              </a:rPr>
              <a:t>NORMS</a:t>
            </a:r>
            <a:endParaRPr lang="en-US" sz="7200" u="sng"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a:bodyPr>
          <a:lstStyle/>
          <a:p>
            <a:pPr algn="just"/>
            <a:r>
              <a:rPr lang="en-US" sz="3600" dirty="0" smtClean="0">
                <a:solidFill>
                  <a:srgbClr val="FF0000"/>
                </a:solidFill>
                <a:latin typeface="Constantia" pitchFamily="18" charset="0"/>
              </a:rPr>
              <a:t>Disturbances in Speech</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90600"/>
            <a:ext cx="9144000" cy="5715000"/>
          </a:xfrm>
        </p:spPr>
        <p:txBody>
          <a:bodyPr>
            <a:normAutofit lnSpcReduction="10000"/>
          </a:bodyPr>
          <a:lstStyle/>
          <a:p>
            <a:pPr marL="571500" indent="-571500" algn="just">
              <a:buAutoNum type="romanLcParenBoth"/>
            </a:pPr>
            <a:r>
              <a:rPr lang="en-US" dirty="0" smtClean="0">
                <a:solidFill>
                  <a:srgbClr val="0000FF"/>
                </a:solidFill>
                <a:latin typeface="Constantia" pitchFamily="18" charset="0"/>
              </a:rPr>
              <a:t>Pressure of speech</a:t>
            </a:r>
          </a:p>
          <a:p>
            <a:pPr marL="571500" indent="-571500" algn="just">
              <a:buAutoNum type="romanLcParenBoth"/>
            </a:pPr>
            <a:r>
              <a:rPr lang="en-US" dirty="0" smtClean="0">
                <a:solidFill>
                  <a:srgbClr val="0000FF"/>
                </a:solidFill>
                <a:latin typeface="Constantia" pitchFamily="18" charset="0"/>
              </a:rPr>
              <a:t>Volubility (logorrhea)</a:t>
            </a:r>
          </a:p>
          <a:p>
            <a:pPr marL="571500" indent="-571500" algn="just">
              <a:buAutoNum type="romanLcParenBoth"/>
            </a:pPr>
            <a:r>
              <a:rPr lang="en-US" dirty="0" smtClean="0">
                <a:solidFill>
                  <a:srgbClr val="0000FF"/>
                </a:solidFill>
                <a:latin typeface="Constantia" pitchFamily="18" charset="0"/>
              </a:rPr>
              <a:t>Poverty of speech</a:t>
            </a:r>
          </a:p>
          <a:p>
            <a:pPr marL="571500" indent="-571500" algn="just">
              <a:buAutoNum type="romanLcParenBoth"/>
            </a:pPr>
            <a:r>
              <a:rPr lang="en-US" dirty="0" smtClean="0">
                <a:solidFill>
                  <a:srgbClr val="0000FF"/>
                </a:solidFill>
                <a:latin typeface="Constantia" pitchFamily="18" charset="0"/>
              </a:rPr>
              <a:t>Nonspontaneous speech</a:t>
            </a:r>
          </a:p>
          <a:p>
            <a:pPr marL="571500" indent="-571500" algn="just">
              <a:buAutoNum type="romanLcParenBoth"/>
            </a:pPr>
            <a:r>
              <a:rPr lang="en-US" dirty="0" smtClean="0">
                <a:solidFill>
                  <a:srgbClr val="0000FF"/>
                </a:solidFill>
                <a:latin typeface="Constantia" pitchFamily="18" charset="0"/>
              </a:rPr>
              <a:t>Poverty of speech content</a:t>
            </a:r>
          </a:p>
          <a:p>
            <a:pPr marL="571500" indent="-571500" algn="just">
              <a:buAutoNum type="romanLcParenBoth"/>
            </a:pPr>
            <a:r>
              <a:rPr lang="en-US" dirty="0" smtClean="0">
                <a:solidFill>
                  <a:srgbClr val="0000FF"/>
                </a:solidFill>
                <a:latin typeface="Constantia" pitchFamily="18" charset="0"/>
              </a:rPr>
              <a:t>Dysprosody</a:t>
            </a:r>
          </a:p>
          <a:p>
            <a:pPr marL="571500" indent="-571500" algn="just">
              <a:buAutoNum type="romanLcParenBoth"/>
            </a:pPr>
            <a:r>
              <a:rPr lang="en-US" dirty="0" smtClean="0">
                <a:solidFill>
                  <a:srgbClr val="0000FF"/>
                </a:solidFill>
                <a:latin typeface="Constantia" pitchFamily="18" charset="0"/>
              </a:rPr>
              <a:t>Dysarthria</a:t>
            </a:r>
          </a:p>
          <a:p>
            <a:pPr marL="571500" indent="-571500" algn="just">
              <a:buAutoNum type="romanLcParenBoth"/>
            </a:pPr>
            <a:r>
              <a:rPr lang="en-US" dirty="0" smtClean="0">
                <a:solidFill>
                  <a:srgbClr val="0000FF"/>
                </a:solidFill>
                <a:latin typeface="Constantia" pitchFamily="18" charset="0"/>
              </a:rPr>
              <a:t>Excessively loud or soft speech</a:t>
            </a:r>
          </a:p>
          <a:p>
            <a:pPr marL="571500" indent="-571500" algn="just">
              <a:buAutoNum type="romanLcParenBoth"/>
            </a:pPr>
            <a:r>
              <a:rPr lang="en-US" dirty="0" smtClean="0">
                <a:solidFill>
                  <a:srgbClr val="0000FF"/>
                </a:solidFill>
                <a:latin typeface="Constantia" pitchFamily="18" charset="0"/>
              </a:rPr>
              <a:t>Stuttering</a:t>
            </a:r>
          </a:p>
          <a:p>
            <a:pPr marL="571500" indent="-571500" algn="just">
              <a:buAutoNum type="romanLcParenBoth"/>
            </a:pPr>
            <a:r>
              <a:rPr lang="en-US" dirty="0" smtClean="0">
                <a:solidFill>
                  <a:srgbClr val="0000FF"/>
                </a:solidFill>
                <a:latin typeface="Constantia" pitchFamily="18" charset="0"/>
              </a:rPr>
              <a:t>Cluttering</a:t>
            </a:r>
          </a:p>
          <a:p>
            <a:pPr marL="571500" indent="-571500" algn="just">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rmAutofit fontScale="90000"/>
          </a:bodyPr>
          <a:lstStyle/>
          <a:p>
            <a:pPr algn="just"/>
            <a:r>
              <a:rPr lang="en-US" sz="3600" dirty="0" smtClean="0">
                <a:solidFill>
                  <a:srgbClr val="FF0000"/>
                </a:solidFill>
                <a:latin typeface="Constantia" pitchFamily="18" charset="0"/>
              </a:rPr>
              <a:t>Aphasic disturbances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90600"/>
            <a:ext cx="9144000" cy="5867400"/>
          </a:xfrm>
        </p:spPr>
        <p:txBody>
          <a:bodyPr>
            <a:normAutofit fontScale="92500" lnSpcReduction="10000"/>
          </a:bodyPr>
          <a:lstStyle/>
          <a:p>
            <a:pPr marL="571500" indent="-571500" algn="just">
              <a:buAutoNum type="romanLcParenBoth"/>
            </a:pPr>
            <a:r>
              <a:rPr lang="en-US" dirty="0" smtClean="0">
                <a:solidFill>
                  <a:srgbClr val="0000FF"/>
                </a:solidFill>
                <a:latin typeface="Constantia" pitchFamily="18" charset="0"/>
              </a:rPr>
              <a:t>Motor aphasia</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Sensory aphasia</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Nominal aphasia</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Syntactical aphasia</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Jargon aphasia</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Global aphasia</a:t>
            </a:r>
          </a:p>
          <a:p>
            <a:pPr marL="571500" indent="-571500" algn="just">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pPr algn="just"/>
            <a:r>
              <a:rPr lang="en-US" sz="3600" dirty="0" smtClean="0">
                <a:solidFill>
                  <a:srgbClr val="FF0000"/>
                </a:solidFill>
                <a:latin typeface="Constantia" pitchFamily="18" charset="0"/>
              </a:rPr>
              <a:t>Disturbances of perception</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066800"/>
            <a:ext cx="9144000" cy="5791200"/>
          </a:xfrm>
        </p:spPr>
        <p:txBody>
          <a:bodyPr>
            <a:normAutofit fontScale="92500" lnSpcReduction="20000"/>
          </a:bodyPr>
          <a:lstStyle/>
          <a:p>
            <a:pPr marL="571500" indent="-571500" algn="just">
              <a:buAutoNum type="romanLcParenBoth"/>
            </a:pPr>
            <a:r>
              <a:rPr lang="en-US" dirty="0" smtClean="0">
                <a:solidFill>
                  <a:srgbClr val="0000FF"/>
                </a:solidFill>
                <a:latin typeface="Constantia" pitchFamily="18" charset="0"/>
              </a:rPr>
              <a:t>Hallucinations</a:t>
            </a:r>
          </a:p>
          <a:p>
            <a:pPr marL="1371600" lvl="2" indent="-571500" algn="just"/>
            <a:r>
              <a:rPr lang="en-US" dirty="0" smtClean="0">
                <a:solidFill>
                  <a:srgbClr val="0000FF"/>
                </a:solidFill>
                <a:latin typeface="Constantia" pitchFamily="18" charset="0"/>
              </a:rPr>
              <a:t>Hypnagogic</a:t>
            </a:r>
          </a:p>
          <a:p>
            <a:pPr marL="1371600" lvl="2" indent="-571500" algn="just"/>
            <a:r>
              <a:rPr lang="en-US" dirty="0" smtClean="0">
                <a:solidFill>
                  <a:srgbClr val="0000FF"/>
                </a:solidFill>
                <a:latin typeface="Constantia" pitchFamily="18" charset="0"/>
              </a:rPr>
              <a:t>Hypnopompic</a:t>
            </a:r>
          </a:p>
          <a:p>
            <a:pPr marL="1371600" lvl="2" indent="-571500" algn="just"/>
            <a:r>
              <a:rPr lang="en-US" dirty="0" smtClean="0">
                <a:solidFill>
                  <a:srgbClr val="0000FF"/>
                </a:solidFill>
                <a:latin typeface="Constantia" pitchFamily="18" charset="0"/>
              </a:rPr>
              <a:t>Auditory</a:t>
            </a:r>
          </a:p>
          <a:p>
            <a:pPr marL="1371600" lvl="2" indent="-571500" algn="just"/>
            <a:r>
              <a:rPr lang="en-US" dirty="0" smtClean="0">
                <a:solidFill>
                  <a:srgbClr val="0000FF"/>
                </a:solidFill>
                <a:latin typeface="Constantia" pitchFamily="18" charset="0"/>
              </a:rPr>
              <a:t>Visual</a:t>
            </a:r>
          </a:p>
          <a:p>
            <a:pPr marL="1371600" lvl="2" indent="-571500" algn="just"/>
            <a:r>
              <a:rPr lang="en-US" dirty="0" smtClean="0">
                <a:solidFill>
                  <a:srgbClr val="0000FF"/>
                </a:solidFill>
                <a:latin typeface="Constantia" pitchFamily="18" charset="0"/>
              </a:rPr>
              <a:t>Olfactory</a:t>
            </a:r>
          </a:p>
          <a:p>
            <a:pPr marL="1371600" lvl="2" indent="-571500" algn="just"/>
            <a:r>
              <a:rPr lang="en-US" dirty="0" smtClean="0">
                <a:solidFill>
                  <a:srgbClr val="0000FF"/>
                </a:solidFill>
                <a:latin typeface="Constantia" pitchFamily="18" charset="0"/>
              </a:rPr>
              <a:t>Gustatory</a:t>
            </a:r>
          </a:p>
          <a:p>
            <a:pPr marL="1371600" lvl="2" indent="-571500" algn="just"/>
            <a:r>
              <a:rPr lang="en-US" dirty="0" smtClean="0">
                <a:solidFill>
                  <a:srgbClr val="0000FF"/>
                </a:solidFill>
                <a:latin typeface="Constantia" pitchFamily="18" charset="0"/>
              </a:rPr>
              <a:t>Tactile (haptic)</a:t>
            </a:r>
          </a:p>
          <a:p>
            <a:pPr marL="1371600" lvl="2" indent="-571500" algn="just"/>
            <a:r>
              <a:rPr lang="en-US" dirty="0" smtClean="0">
                <a:solidFill>
                  <a:srgbClr val="0000FF"/>
                </a:solidFill>
                <a:latin typeface="Constantia" pitchFamily="18" charset="0"/>
              </a:rPr>
              <a:t>Somatic (conesthesic)</a:t>
            </a:r>
          </a:p>
          <a:p>
            <a:pPr marL="1371600" lvl="2" indent="-571500" algn="just"/>
            <a:r>
              <a:rPr lang="en-US" dirty="0" smtClean="0">
                <a:solidFill>
                  <a:srgbClr val="0000FF"/>
                </a:solidFill>
                <a:latin typeface="Constantia" pitchFamily="18" charset="0"/>
              </a:rPr>
              <a:t>Lilliputian (micropsia)</a:t>
            </a:r>
          </a:p>
          <a:p>
            <a:pPr marL="1371600" lvl="2" indent="-571500" algn="just"/>
            <a:r>
              <a:rPr lang="en-US" dirty="0" smtClean="0">
                <a:solidFill>
                  <a:srgbClr val="0000FF"/>
                </a:solidFill>
                <a:latin typeface="Constantia" pitchFamily="18" charset="0"/>
              </a:rPr>
              <a:t>Mood-congruent</a:t>
            </a:r>
          </a:p>
          <a:p>
            <a:pPr marL="1371600" lvl="2" indent="-571500" algn="just"/>
            <a:r>
              <a:rPr lang="en-US" dirty="0" smtClean="0">
                <a:solidFill>
                  <a:srgbClr val="0000FF"/>
                </a:solidFill>
                <a:latin typeface="Constantia" pitchFamily="18" charset="0"/>
              </a:rPr>
              <a:t>Mood-incongruent</a:t>
            </a:r>
          </a:p>
          <a:p>
            <a:pPr marL="1371600" lvl="2" indent="-571500" algn="just"/>
            <a:r>
              <a:rPr lang="en-US" dirty="0" smtClean="0">
                <a:solidFill>
                  <a:srgbClr val="0000FF"/>
                </a:solidFill>
                <a:latin typeface="Constantia" pitchFamily="18" charset="0"/>
              </a:rPr>
              <a:t>Hallucinosis</a:t>
            </a:r>
          </a:p>
          <a:p>
            <a:pPr marL="1371600" lvl="2" indent="-571500" algn="just"/>
            <a:r>
              <a:rPr lang="en-US" dirty="0" smtClean="0">
                <a:solidFill>
                  <a:srgbClr val="0000FF"/>
                </a:solidFill>
                <a:latin typeface="Constantia" pitchFamily="18" charset="0"/>
              </a:rPr>
              <a:t>Synesthesia</a:t>
            </a:r>
          </a:p>
          <a:p>
            <a:pPr marL="1371600" lvl="2" indent="-571500" algn="just"/>
            <a:r>
              <a:rPr lang="en-US" dirty="0" smtClean="0">
                <a:solidFill>
                  <a:srgbClr val="0000FF"/>
                </a:solidFill>
                <a:latin typeface="Constantia" pitchFamily="18" charset="0"/>
              </a:rPr>
              <a:t>Trailing phenomenon</a:t>
            </a:r>
          </a:p>
          <a:p>
            <a:pPr marL="571500" indent="-571500" algn="just">
              <a:buNone/>
            </a:pPr>
            <a:r>
              <a:rPr lang="en-US" dirty="0" smtClean="0">
                <a:solidFill>
                  <a:srgbClr val="0000FF"/>
                </a:solidFill>
                <a:latin typeface="Constantia" pitchFamily="18" charset="0"/>
              </a:rPr>
              <a:t>(ii) Illusions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Autofit/>
          </a:bodyPr>
          <a:lstStyle/>
          <a:p>
            <a:pPr algn="just"/>
            <a:r>
              <a:rPr lang="en-US" sz="3600" dirty="0" smtClean="0">
                <a:solidFill>
                  <a:srgbClr val="FF0000"/>
                </a:solidFill>
                <a:latin typeface="Constantia" pitchFamily="18" charset="0"/>
              </a:rPr>
              <a:t>Disturbances associated with cognitive disorder (Agnosia)</a:t>
            </a:r>
            <a:endParaRPr lang="en-US" sz="3600" dirty="0"/>
          </a:p>
        </p:txBody>
      </p:sp>
      <p:sp>
        <p:nvSpPr>
          <p:cNvPr id="3" name="Content Placeholder 2"/>
          <p:cNvSpPr>
            <a:spLocks noGrp="1"/>
          </p:cNvSpPr>
          <p:nvPr>
            <p:ph idx="1"/>
          </p:nvPr>
        </p:nvSpPr>
        <p:spPr>
          <a:xfrm>
            <a:off x="0" y="1066800"/>
            <a:ext cx="9144000" cy="5791200"/>
          </a:xfrm>
        </p:spPr>
        <p:txBody>
          <a:bodyPr/>
          <a:lstStyle/>
          <a:p>
            <a:pPr marL="571500" indent="-571500" algn="just">
              <a:buAutoNum type="romanLcParenBoth"/>
            </a:pPr>
            <a:r>
              <a:rPr lang="en-US" dirty="0" smtClean="0">
                <a:solidFill>
                  <a:srgbClr val="0000FF"/>
                </a:solidFill>
                <a:latin typeface="Constantia" pitchFamily="18" charset="0"/>
              </a:rPr>
              <a:t>Agnosognosia (ignorance of illness)</a:t>
            </a:r>
          </a:p>
          <a:p>
            <a:pPr marL="571500" indent="-571500" algn="just">
              <a:buAutoNum type="romanLcParenBoth"/>
            </a:pPr>
            <a:r>
              <a:rPr lang="en-US" dirty="0" smtClean="0">
                <a:solidFill>
                  <a:srgbClr val="0000FF"/>
                </a:solidFill>
                <a:latin typeface="Constantia" pitchFamily="18" charset="0"/>
              </a:rPr>
              <a:t>Somatopagnosia (autopagnosia): ignorance of the body.</a:t>
            </a:r>
          </a:p>
          <a:p>
            <a:pPr marL="571500" indent="-571500" algn="just">
              <a:buAutoNum type="romanLcParenBoth"/>
            </a:pPr>
            <a:r>
              <a:rPr lang="en-US" dirty="0" smtClean="0">
                <a:solidFill>
                  <a:srgbClr val="0000FF"/>
                </a:solidFill>
                <a:latin typeface="Constantia" pitchFamily="18" charset="0"/>
              </a:rPr>
              <a:t>Visual agnosia</a:t>
            </a:r>
          </a:p>
          <a:p>
            <a:pPr marL="571500" indent="-571500" algn="just">
              <a:buAutoNum type="romanLcParenBoth"/>
            </a:pPr>
            <a:r>
              <a:rPr lang="en-US" dirty="0" smtClean="0">
                <a:solidFill>
                  <a:srgbClr val="0000FF"/>
                </a:solidFill>
                <a:latin typeface="Constantia" pitchFamily="18" charset="0"/>
              </a:rPr>
              <a:t>Asteriognosis</a:t>
            </a:r>
          </a:p>
          <a:p>
            <a:pPr marL="571500" indent="-571500" algn="just">
              <a:buAutoNum type="romanLcParenBoth"/>
            </a:pPr>
            <a:r>
              <a:rPr lang="en-US" dirty="0" smtClean="0">
                <a:solidFill>
                  <a:srgbClr val="0000FF"/>
                </a:solidFill>
                <a:latin typeface="Constantia" pitchFamily="18" charset="0"/>
              </a:rPr>
              <a:t>Prosopagnosia</a:t>
            </a:r>
          </a:p>
          <a:p>
            <a:pPr marL="571500" indent="-571500" algn="just">
              <a:buAutoNum type="romanLcParenBoth"/>
            </a:pPr>
            <a:r>
              <a:rPr lang="en-US" dirty="0" smtClean="0">
                <a:solidFill>
                  <a:srgbClr val="0000FF"/>
                </a:solidFill>
                <a:latin typeface="Constantia" pitchFamily="18" charset="0"/>
              </a:rPr>
              <a:t>Apraxia</a:t>
            </a:r>
          </a:p>
          <a:p>
            <a:pPr marL="571500" indent="-571500" algn="just">
              <a:buAutoNum type="romanLcParenBoth"/>
            </a:pPr>
            <a:r>
              <a:rPr lang="en-US" dirty="0" smtClean="0">
                <a:solidFill>
                  <a:srgbClr val="0000FF"/>
                </a:solidFill>
                <a:latin typeface="Constantia" pitchFamily="18" charset="0"/>
              </a:rPr>
              <a:t>Simultagnosia</a:t>
            </a:r>
          </a:p>
          <a:p>
            <a:pPr marL="571500" indent="-571500" algn="just">
              <a:buAutoNum type="romanLcParenBoth"/>
            </a:pPr>
            <a:r>
              <a:rPr lang="en-US" dirty="0" smtClean="0">
                <a:solidFill>
                  <a:srgbClr val="0000FF"/>
                </a:solidFill>
                <a:latin typeface="Constantia" pitchFamily="18" charset="0"/>
              </a:rPr>
              <a:t>Adiadochokinesia</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pPr algn="just"/>
            <a:r>
              <a:rPr lang="en-US" sz="3600" dirty="0" smtClean="0">
                <a:solidFill>
                  <a:srgbClr val="FF0000"/>
                </a:solidFill>
                <a:latin typeface="Constantia" pitchFamily="18" charset="0"/>
              </a:rPr>
              <a:t>Disturbances associated with conversion and dissociative phenomenon</a:t>
            </a:r>
            <a:endParaRPr lang="en-US" sz="3600" dirty="0"/>
          </a:p>
        </p:txBody>
      </p:sp>
      <p:sp>
        <p:nvSpPr>
          <p:cNvPr id="3" name="Content Placeholder 2"/>
          <p:cNvSpPr>
            <a:spLocks noGrp="1"/>
          </p:cNvSpPr>
          <p:nvPr>
            <p:ph idx="1"/>
          </p:nvPr>
        </p:nvSpPr>
        <p:spPr>
          <a:xfrm>
            <a:off x="0" y="1600200"/>
            <a:ext cx="9144000" cy="5257800"/>
          </a:xfrm>
        </p:spPr>
        <p:txBody>
          <a:bodyPr/>
          <a:lstStyle/>
          <a:p>
            <a:pPr marL="571500" indent="-571500" algn="just">
              <a:buAutoNum type="romanLcParenBoth"/>
            </a:pPr>
            <a:r>
              <a:rPr lang="en-US" dirty="0" smtClean="0">
                <a:solidFill>
                  <a:srgbClr val="0000FF"/>
                </a:solidFill>
                <a:latin typeface="Constantia" pitchFamily="18" charset="0"/>
              </a:rPr>
              <a:t>Hysterical anesthesia</a:t>
            </a:r>
          </a:p>
          <a:p>
            <a:pPr marL="571500" indent="-571500" algn="just">
              <a:buAutoNum type="romanLcParenBoth"/>
            </a:pPr>
            <a:r>
              <a:rPr lang="en-US" dirty="0" smtClean="0">
                <a:solidFill>
                  <a:srgbClr val="0000FF"/>
                </a:solidFill>
                <a:latin typeface="Constantia" pitchFamily="18" charset="0"/>
              </a:rPr>
              <a:t>Macropsia</a:t>
            </a:r>
          </a:p>
          <a:p>
            <a:pPr marL="571500" indent="-571500" algn="just">
              <a:buAutoNum type="romanLcParenBoth"/>
            </a:pPr>
            <a:r>
              <a:rPr lang="en-US" dirty="0" smtClean="0">
                <a:solidFill>
                  <a:srgbClr val="0000FF"/>
                </a:solidFill>
                <a:latin typeface="Constantia" pitchFamily="18" charset="0"/>
              </a:rPr>
              <a:t>Micropsia</a:t>
            </a:r>
          </a:p>
          <a:p>
            <a:pPr marL="571500" indent="-571500" algn="just">
              <a:buAutoNum type="romanLcParenBoth"/>
            </a:pPr>
            <a:r>
              <a:rPr lang="en-US" dirty="0" smtClean="0">
                <a:solidFill>
                  <a:srgbClr val="0000FF"/>
                </a:solidFill>
                <a:latin typeface="Constantia" pitchFamily="18" charset="0"/>
              </a:rPr>
              <a:t>Depersonalization</a:t>
            </a:r>
          </a:p>
          <a:p>
            <a:pPr marL="571500" indent="-571500" algn="just">
              <a:buAutoNum type="romanLcParenBoth"/>
            </a:pPr>
            <a:r>
              <a:rPr lang="en-US" dirty="0" smtClean="0">
                <a:solidFill>
                  <a:srgbClr val="0000FF"/>
                </a:solidFill>
                <a:latin typeface="Constantia" pitchFamily="18" charset="0"/>
              </a:rPr>
              <a:t>Derealization</a:t>
            </a:r>
          </a:p>
          <a:p>
            <a:pPr marL="571500" indent="-571500" algn="just">
              <a:buAutoNum type="romanLcParenBoth"/>
            </a:pPr>
            <a:r>
              <a:rPr lang="en-US" dirty="0" smtClean="0">
                <a:solidFill>
                  <a:srgbClr val="0000FF"/>
                </a:solidFill>
                <a:latin typeface="Constantia" pitchFamily="18" charset="0"/>
              </a:rPr>
              <a:t>Fugue</a:t>
            </a:r>
          </a:p>
          <a:p>
            <a:pPr marL="571500" indent="-571500" algn="just">
              <a:buAutoNum type="romanLcParenBoth"/>
            </a:pPr>
            <a:r>
              <a:rPr lang="en-US" dirty="0" smtClean="0">
                <a:solidFill>
                  <a:srgbClr val="0000FF"/>
                </a:solidFill>
                <a:latin typeface="Constantia" pitchFamily="18" charset="0"/>
              </a:rPr>
              <a:t>Multiple personality (dissociative identity disorder)</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639762"/>
          </a:xfrm>
        </p:spPr>
        <p:txBody>
          <a:bodyPr>
            <a:normAutofit fontScale="90000"/>
          </a:bodyPr>
          <a:lstStyle/>
          <a:p>
            <a:pPr algn="just"/>
            <a:r>
              <a:rPr lang="en-US" sz="3600" dirty="0" smtClean="0">
                <a:solidFill>
                  <a:srgbClr val="FF0000"/>
                </a:solidFill>
                <a:latin typeface="Constantia" pitchFamily="18" charset="0"/>
              </a:rPr>
              <a:t>Disturbances of memory</a:t>
            </a:r>
            <a:endParaRPr lang="en-US" sz="3600" dirty="0"/>
          </a:p>
        </p:txBody>
      </p:sp>
      <p:sp>
        <p:nvSpPr>
          <p:cNvPr id="3" name="Content Placeholder 2"/>
          <p:cNvSpPr>
            <a:spLocks noGrp="1"/>
          </p:cNvSpPr>
          <p:nvPr>
            <p:ph idx="1"/>
          </p:nvPr>
        </p:nvSpPr>
        <p:spPr>
          <a:xfrm>
            <a:off x="0" y="1066800"/>
            <a:ext cx="9144000" cy="5791200"/>
          </a:xfrm>
        </p:spPr>
        <p:txBody>
          <a:bodyPr>
            <a:normAutofit fontScale="85000" lnSpcReduction="20000"/>
          </a:bodyPr>
          <a:lstStyle/>
          <a:p>
            <a:pPr marL="571500" indent="-571500" algn="just">
              <a:buAutoNum type="romanLcParenBoth"/>
            </a:pPr>
            <a:r>
              <a:rPr lang="en-US" dirty="0" smtClean="0">
                <a:solidFill>
                  <a:srgbClr val="0000FF"/>
                </a:solidFill>
                <a:latin typeface="Constantia" pitchFamily="18" charset="0"/>
              </a:rPr>
              <a:t>Amnesia</a:t>
            </a:r>
          </a:p>
          <a:p>
            <a:pPr marL="1371600" lvl="2" indent="-571500" algn="just"/>
            <a:r>
              <a:rPr lang="en-US" dirty="0" smtClean="0">
                <a:solidFill>
                  <a:srgbClr val="0000FF"/>
                </a:solidFill>
                <a:latin typeface="Constantia" pitchFamily="18" charset="0"/>
              </a:rPr>
              <a:t>Anterograde</a:t>
            </a:r>
          </a:p>
          <a:p>
            <a:pPr marL="1371600" lvl="2" indent="-571500" algn="just"/>
            <a:r>
              <a:rPr lang="en-US" dirty="0" smtClean="0">
                <a:solidFill>
                  <a:srgbClr val="0000FF"/>
                </a:solidFill>
                <a:latin typeface="Constantia" pitchFamily="18" charset="0"/>
              </a:rPr>
              <a:t>Retrograde</a:t>
            </a:r>
          </a:p>
          <a:p>
            <a:pPr marL="571500" indent="-571500" algn="just">
              <a:buNone/>
            </a:pPr>
            <a:r>
              <a:rPr lang="en-US" dirty="0" smtClean="0">
                <a:solidFill>
                  <a:srgbClr val="0000FF"/>
                </a:solidFill>
                <a:latin typeface="Constantia" pitchFamily="18" charset="0"/>
              </a:rPr>
              <a:t>(ii) Paramnesia</a:t>
            </a:r>
          </a:p>
          <a:p>
            <a:pPr marL="1371600" lvl="2" indent="-571500" algn="just"/>
            <a:r>
              <a:rPr lang="en-US" i="1" dirty="0" smtClean="0">
                <a:solidFill>
                  <a:srgbClr val="0000FF"/>
                </a:solidFill>
                <a:latin typeface="Constantia" pitchFamily="18" charset="0"/>
              </a:rPr>
              <a:t>Fausse reconnaissance</a:t>
            </a:r>
          </a:p>
          <a:p>
            <a:pPr marL="1371600" lvl="2" indent="-571500" algn="just"/>
            <a:r>
              <a:rPr lang="en-US" dirty="0" smtClean="0">
                <a:solidFill>
                  <a:srgbClr val="0000FF"/>
                </a:solidFill>
                <a:latin typeface="Constantia" pitchFamily="18" charset="0"/>
              </a:rPr>
              <a:t>Retrospective falsification</a:t>
            </a:r>
          </a:p>
          <a:p>
            <a:pPr marL="1371600" lvl="2" indent="-571500" algn="just"/>
            <a:r>
              <a:rPr lang="en-US" dirty="0" smtClean="0">
                <a:solidFill>
                  <a:srgbClr val="0000FF"/>
                </a:solidFill>
                <a:latin typeface="Constantia" pitchFamily="18" charset="0"/>
              </a:rPr>
              <a:t>Confabulation</a:t>
            </a:r>
          </a:p>
          <a:p>
            <a:pPr marL="1371600" lvl="2" indent="-571500" algn="just"/>
            <a:r>
              <a:rPr lang="en-US" i="1" dirty="0" smtClean="0">
                <a:solidFill>
                  <a:srgbClr val="0000FF"/>
                </a:solidFill>
                <a:latin typeface="Constantia" pitchFamily="18" charset="0"/>
              </a:rPr>
              <a:t>Déjà vu</a:t>
            </a:r>
          </a:p>
          <a:p>
            <a:pPr marL="1371600" lvl="2" indent="-571500" algn="just"/>
            <a:r>
              <a:rPr lang="en-US" i="1" dirty="0" smtClean="0">
                <a:solidFill>
                  <a:srgbClr val="0000FF"/>
                </a:solidFill>
                <a:latin typeface="Constantia" pitchFamily="18" charset="0"/>
              </a:rPr>
              <a:t>Déjà entendu</a:t>
            </a:r>
          </a:p>
          <a:p>
            <a:pPr marL="1371600" lvl="2" indent="-571500" algn="just"/>
            <a:r>
              <a:rPr lang="en-US" i="1" dirty="0" smtClean="0">
                <a:solidFill>
                  <a:srgbClr val="0000FF"/>
                </a:solidFill>
                <a:latin typeface="Constantia" pitchFamily="18" charset="0"/>
              </a:rPr>
              <a:t>Déjà pense</a:t>
            </a:r>
          </a:p>
          <a:p>
            <a:pPr marL="1371600" lvl="2" indent="-571500" algn="just"/>
            <a:r>
              <a:rPr lang="en-US" i="1" dirty="0" smtClean="0">
                <a:solidFill>
                  <a:srgbClr val="0000FF"/>
                </a:solidFill>
                <a:latin typeface="Constantia" pitchFamily="18" charset="0"/>
              </a:rPr>
              <a:t>Jamais vu</a:t>
            </a:r>
          </a:p>
          <a:p>
            <a:pPr marL="571500" indent="-571500" algn="just">
              <a:buNone/>
            </a:pPr>
            <a:r>
              <a:rPr lang="en-US" dirty="0" smtClean="0">
                <a:solidFill>
                  <a:srgbClr val="0000FF"/>
                </a:solidFill>
                <a:latin typeface="Constantia" pitchFamily="18" charset="0"/>
              </a:rPr>
              <a:t>(iii) Hypermnesia</a:t>
            </a:r>
          </a:p>
          <a:p>
            <a:pPr marL="571500" indent="-571500" algn="just">
              <a:buNone/>
            </a:pPr>
            <a:r>
              <a:rPr lang="en-US" dirty="0" smtClean="0">
                <a:solidFill>
                  <a:srgbClr val="0000FF"/>
                </a:solidFill>
                <a:latin typeface="Constantia" pitchFamily="18" charset="0"/>
              </a:rPr>
              <a:t>(iv) Eidetic image</a:t>
            </a:r>
          </a:p>
          <a:p>
            <a:pPr marL="571500" indent="-571500" algn="just">
              <a:buNone/>
            </a:pPr>
            <a:r>
              <a:rPr lang="en-US" dirty="0" smtClean="0">
                <a:solidFill>
                  <a:srgbClr val="0000FF"/>
                </a:solidFill>
                <a:latin typeface="Constantia" pitchFamily="18" charset="0"/>
              </a:rPr>
              <a:t>(v) Screen memory</a:t>
            </a:r>
          </a:p>
          <a:p>
            <a:pPr marL="571500" indent="-571500" algn="just">
              <a:buNone/>
            </a:pPr>
            <a:r>
              <a:rPr lang="en-US" dirty="0" smtClean="0">
                <a:solidFill>
                  <a:srgbClr val="0000FF"/>
                </a:solidFill>
                <a:latin typeface="Constantia" pitchFamily="18" charset="0"/>
              </a:rPr>
              <a:t>(vi)Repression</a:t>
            </a:r>
          </a:p>
          <a:p>
            <a:pPr marL="571500" indent="-571500" algn="just">
              <a:buNone/>
            </a:pPr>
            <a:r>
              <a:rPr lang="en-US" dirty="0" smtClean="0">
                <a:solidFill>
                  <a:srgbClr val="0000FF"/>
                </a:solidFill>
                <a:latin typeface="Constantia" pitchFamily="18" charset="0"/>
              </a:rPr>
              <a:t>(vii) Lethologica</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15962"/>
          </a:xfrm>
        </p:spPr>
        <p:txBody>
          <a:bodyPr>
            <a:normAutofit/>
          </a:bodyPr>
          <a:lstStyle/>
          <a:p>
            <a:pPr algn="just"/>
            <a:r>
              <a:rPr lang="en-US" sz="3600" dirty="0" smtClean="0">
                <a:solidFill>
                  <a:srgbClr val="FF0000"/>
                </a:solidFill>
                <a:latin typeface="Constantia" pitchFamily="18" charset="0"/>
              </a:rPr>
              <a:t>Disturbances associated with Intelligence</a:t>
            </a:r>
            <a:endParaRPr lang="en-US" sz="3600" dirty="0"/>
          </a:p>
        </p:txBody>
      </p:sp>
      <p:sp>
        <p:nvSpPr>
          <p:cNvPr id="3" name="Content Placeholder 2"/>
          <p:cNvSpPr>
            <a:spLocks noGrp="1"/>
          </p:cNvSpPr>
          <p:nvPr>
            <p:ph idx="1"/>
          </p:nvPr>
        </p:nvSpPr>
        <p:spPr>
          <a:xfrm>
            <a:off x="0" y="838200"/>
            <a:ext cx="9144000" cy="6019800"/>
          </a:xfrm>
        </p:spPr>
        <p:txBody>
          <a:bodyPr>
            <a:normAutofit/>
          </a:bodyPr>
          <a:lstStyle/>
          <a:p>
            <a:pPr marL="971550" lvl="1" indent="-571500">
              <a:buAutoNum type="romanLcParenBoth"/>
            </a:pPr>
            <a:r>
              <a:rPr lang="en-US" dirty="0" smtClean="0">
                <a:solidFill>
                  <a:srgbClr val="0000FF"/>
                </a:solidFill>
                <a:latin typeface="Constantia" pitchFamily="18" charset="0"/>
              </a:rPr>
              <a:t>Mental retardation: </a:t>
            </a:r>
            <a:r>
              <a:rPr lang="en-US" i="1" dirty="0" smtClean="0">
                <a:solidFill>
                  <a:srgbClr val="0000FF"/>
                </a:solidFill>
                <a:latin typeface="Constantia" pitchFamily="18" charset="0"/>
              </a:rPr>
              <a:t>Mild, Moderate, Severe, Profound, Idiot, Imbecile, Moron</a:t>
            </a:r>
          </a:p>
          <a:p>
            <a:pPr marL="971550" lvl="1" indent="-571500">
              <a:buAutoNum type="romanLcParenBoth"/>
            </a:pPr>
            <a:r>
              <a:rPr lang="en-US" dirty="0" smtClean="0">
                <a:solidFill>
                  <a:srgbClr val="0000FF"/>
                </a:solidFill>
                <a:latin typeface="Constantia" pitchFamily="18" charset="0"/>
              </a:rPr>
              <a:t>Dementia: dyscalculia (acalculia); dysgraphia (agraphia); Alexia</a:t>
            </a:r>
          </a:p>
          <a:p>
            <a:pPr marL="971550" lvl="1" indent="-571500">
              <a:buAutoNum type="romanLcParenBoth"/>
            </a:pPr>
            <a:r>
              <a:rPr lang="en-US" dirty="0" smtClean="0">
                <a:solidFill>
                  <a:srgbClr val="0000FF"/>
                </a:solidFill>
                <a:latin typeface="Constantia" pitchFamily="18" charset="0"/>
              </a:rPr>
              <a:t>Pseudodementia</a:t>
            </a:r>
          </a:p>
          <a:p>
            <a:pPr marL="971550" lvl="1" indent="-571500">
              <a:buAutoNum type="romanLcParenBoth"/>
            </a:pPr>
            <a:r>
              <a:rPr lang="en-US" dirty="0" smtClean="0">
                <a:solidFill>
                  <a:srgbClr val="0000FF"/>
                </a:solidFill>
                <a:latin typeface="Constantia" pitchFamily="18" charset="0"/>
              </a:rPr>
              <a:t>Concrete thinking (literal thinking)</a:t>
            </a:r>
          </a:p>
          <a:p>
            <a:pPr marL="571500" indent="-571500">
              <a:buAutoNum type="romanLcParenBoth"/>
            </a:pPr>
            <a:endParaRPr lang="en-US" dirty="0" smtClean="0">
              <a:solidFill>
                <a:srgbClr val="0000FF"/>
              </a:solidFill>
              <a:latin typeface="Constantia" pitchFamily="18" charset="0"/>
            </a:endParaRPr>
          </a:p>
          <a:p>
            <a:pPr marL="571500" indent="-571500" algn="just">
              <a:buNone/>
            </a:pPr>
            <a:r>
              <a:rPr lang="en-US" dirty="0" smtClean="0">
                <a:solidFill>
                  <a:srgbClr val="FF0000"/>
                </a:solidFill>
                <a:latin typeface="Constantia" pitchFamily="18" charset="0"/>
              </a:rPr>
              <a:t>Disturbances with insight and judgment</a:t>
            </a:r>
          </a:p>
          <a:p>
            <a:pPr marL="971550" lvl="1" indent="-571500">
              <a:buAutoNum type="romanLcParenBoth"/>
            </a:pPr>
            <a:r>
              <a:rPr lang="en-US" dirty="0" smtClean="0">
                <a:solidFill>
                  <a:srgbClr val="0000FF"/>
                </a:solidFill>
                <a:latin typeface="Constantia" pitchFamily="18" charset="0"/>
              </a:rPr>
              <a:t>Intellectual insight</a:t>
            </a:r>
          </a:p>
          <a:p>
            <a:pPr marL="971550" lvl="1" indent="-571500">
              <a:buAutoNum type="romanLcParenBoth"/>
            </a:pPr>
            <a:r>
              <a:rPr lang="en-US" dirty="0" smtClean="0">
                <a:solidFill>
                  <a:srgbClr val="0000FF"/>
                </a:solidFill>
                <a:latin typeface="Constantia" pitchFamily="18" charset="0"/>
              </a:rPr>
              <a:t>Impaired insight</a:t>
            </a:r>
          </a:p>
          <a:p>
            <a:pPr marL="971550" lvl="1" indent="-571500">
              <a:buAutoNum type="romanLcParenBoth"/>
            </a:pPr>
            <a:r>
              <a:rPr lang="en-US" dirty="0" smtClean="0">
                <a:solidFill>
                  <a:srgbClr val="0000FF"/>
                </a:solidFill>
                <a:latin typeface="Constantia" pitchFamily="18" charset="0"/>
              </a:rPr>
              <a:t>Impaired judgment</a:t>
            </a:r>
          </a:p>
          <a:p>
            <a:pPr marL="571500" indent="-571500">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15962"/>
          </a:xfrm>
        </p:spPr>
        <p:txBody>
          <a:bodyPr>
            <a:normAutofit/>
          </a:bodyPr>
          <a:lstStyle/>
          <a:p>
            <a:pPr algn="just"/>
            <a:r>
              <a:rPr lang="en-US" sz="4000" dirty="0" smtClean="0">
                <a:solidFill>
                  <a:srgbClr val="FF0000"/>
                </a:solidFill>
                <a:latin typeface="Constantia" pitchFamily="18" charset="0"/>
              </a:rPr>
              <a:t>BRANCHES OF PSYCHIATRY</a:t>
            </a:r>
            <a:endParaRPr lang="en-US" sz="4000" dirty="0">
              <a:solidFill>
                <a:srgbClr val="FF0000"/>
              </a:solidFill>
              <a:latin typeface="Constantia" pitchFamily="18" charset="0"/>
            </a:endParaRPr>
          </a:p>
        </p:txBody>
      </p:sp>
      <p:sp>
        <p:nvSpPr>
          <p:cNvPr id="3" name="Content Placeholder 2"/>
          <p:cNvSpPr>
            <a:spLocks noGrp="1"/>
          </p:cNvSpPr>
          <p:nvPr>
            <p:ph idx="1"/>
          </p:nvPr>
        </p:nvSpPr>
        <p:spPr>
          <a:xfrm>
            <a:off x="0" y="1143000"/>
            <a:ext cx="9144000" cy="5715000"/>
          </a:xfrm>
        </p:spPr>
        <p:txBody>
          <a:bodyPr>
            <a:normAutofit fontScale="77500" lnSpcReduction="20000"/>
          </a:bodyPr>
          <a:lstStyle/>
          <a:p>
            <a:pPr marL="571500" lvl="0" indent="-571500" algn="just">
              <a:buFont typeface="Arial" pitchFamily="34" charset="0"/>
              <a:buAutoNum type="romanLcParenBoth"/>
            </a:pPr>
            <a:r>
              <a:rPr lang="en-US" b="1" i="1" dirty="0" smtClean="0">
                <a:solidFill>
                  <a:srgbClr val="0000FF"/>
                </a:solidFill>
                <a:latin typeface="Constantia" pitchFamily="18" charset="0"/>
              </a:rPr>
              <a:t>Child and adolescent psychiatry;</a:t>
            </a:r>
            <a:r>
              <a:rPr lang="en-US" dirty="0" smtClean="0">
                <a:solidFill>
                  <a:srgbClr val="0000FF"/>
                </a:solidFill>
                <a:latin typeface="Constantia" pitchFamily="18" charset="0"/>
              </a:rPr>
              <a:t> the branch of psychiatry that specializes in children and teenagers with their families. </a:t>
            </a:r>
          </a:p>
          <a:p>
            <a:pPr marL="571500" indent="-571500" algn="just">
              <a:buAutoNum type="romanLcParenBoth"/>
            </a:pPr>
            <a:endParaRPr lang="en-US" dirty="0" smtClean="0">
              <a:solidFill>
                <a:srgbClr val="0000FF"/>
              </a:solidFill>
              <a:latin typeface="Constantia" pitchFamily="18" charset="0"/>
            </a:endParaRPr>
          </a:p>
          <a:p>
            <a:pPr marL="571500" lvl="0" indent="-571500" algn="just">
              <a:buFont typeface="Arial" pitchFamily="34" charset="0"/>
              <a:buAutoNum type="romanLcParenBoth"/>
            </a:pPr>
            <a:r>
              <a:rPr lang="en-US" b="1" i="1" dirty="0" smtClean="0">
                <a:solidFill>
                  <a:srgbClr val="0000FF"/>
                </a:solidFill>
                <a:latin typeface="Constantia" pitchFamily="18" charset="0"/>
              </a:rPr>
              <a:t>Geriatric psychiatry;</a:t>
            </a:r>
            <a:r>
              <a:rPr lang="en-US" dirty="0" smtClean="0">
                <a:solidFill>
                  <a:srgbClr val="0000FF"/>
                </a:solidFill>
                <a:latin typeface="Constantia" pitchFamily="18" charset="0"/>
              </a:rPr>
              <a:t> deals with the study, prevention, and treatment of mental disorders in humans with old age. </a:t>
            </a:r>
          </a:p>
          <a:p>
            <a:pPr marL="571500" indent="-571500" algn="just">
              <a:buAutoNum type="romanLcParenBoth"/>
            </a:pPr>
            <a:endParaRPr lang="en-US" dirty="0" smtClean="0">
              <a:solidFill>
                <a:srgbClr val="0000FF"/>
              </a:solidFill>
              <a:latin typeface="Constantia" pitchFamily="18" charset="0"/>
            </a:endParaRPr>
          </a:p>
          <a:p>
            <a:pPr marL="571500" lvl="0" indent="-571500" algn="just">
              <a:buFont typeface="Arial" pitchFamily="34" charset="0"/>
              <a:buAutoNum type="romanLcParenBoth"/>
            </a:pPr>
            <a:r>
              <a:rPr lang="en-US" b="1" i="1" dirty="0" smtClean="0">
                <a:solidFill>
                  <a:srgbClr val="0000FF"/>
                </a:solidFill>
                <a:latin typeface="Constantia" pitchFamily="18" charset="0"/>
              </a:rPr>
              <a:t>Forensic psychiatry: </a:t>
            </a:r>
            <a:r>
              <a:rPr lang="en-US" dirty="0" smtClean="0">
                <a:solidFill>
                  <a:srgbClr val="0000FF"/>
                </a:solidFill>
                <a:latin typeface="Constantia" pitchFamily="18" charset="0"/>
              </a:rPr>
              <a:t>the interface between law and psychiatry. </a:t>
            </a:r>
            <a:endParaRPr lang="en-US" b="1" i="1" dirty="0" smtClean="0">
              <a:solidFill>
                <a:srgbClr val="0000FF"/>
              </a:solidFill>
              <a:latin typeface="Constantia" pitchFamily="18" charset="0"/>
            </a:endParaRPr>
          </a:p>
          <a:p>
            <a:pPr marL="571500" indent="-571500" algn="just">
              <a:buAutoNum type="romanLcParenBoth"/>
            </a:pPr>
            <a:endParaRPr lang="en-US" b="1" i="1" dirty="0" smtClean="0">
              <a:solidFill>
                <a:srgbClr val="0000FF"/>
              </a:solidFill>
              <a:latin typeface="Constantia" pitchFamily="18" charset="0"/>
            </a:endParaRPr>
          </a:p>
          <a:p>
            <a:pPr marL="571500" indent="-571500" algn="just">
              <a:buAutoNum type="romanLcParenBoth"/>
            </a:pPr>
            <a:r>
              <a:rPr lang="en-US" b="1" i="1" dirty="0" smtClean="0">
                <a:solidFill>
                  <a:srgbClr val="0000FF"/>
                </a:solidFill>
                <a:latin typeface="Constantia" pitchFamily="18" charset="0"/>
              </a:rPr>
              <a:t>Social psychiatry:</a:t>
            </a:r>
            <a:r>
              <a:rPr lang="en-US" dirty="0" smtClean="0">
                <a:solidFill>
                  <a:srgbClr val="0000FF"/>
                </a:solidFill>
                <a:latin typeface="Constantia" pitchFamily="18" charset="0"/>
              </a:rPr>
              <a:t>  focuses on the interpersonal and cultural context of mental disorder and mental wellbeing.</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b="1" i="1" dirty="0" smtClean="0">
                <a:solidFill>
                  <a:srgbClr val="0000FF"/>
                </a:solidFill>
                <a:latin typeface="Constantia" pitchFamily="18" charset="0"/>
              </a:rPr>
              <a:t>Community psychiatry;</a:t>
            </a:r>
            <a:r>
              <a:rPr lang="en-US" dirty="0" smtClean="0">
                <a:solidFill>
                  <a:srgbClr val="0000FF"/>
                </a:solidFill>
                <a:latin typeface="Constantia" pitchFamily="18" charset="0"/>
              </a:rPr>
              <a:t> an approach that reflects an inclusive public health perspective and is practiced in community mental health services.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44562"/>
          </a:xfrm>
        </p:spPr>
        <p:txBody>
          <a:bodyPr>
            <a:normAutofit/>
          </a:bodyPr>
          <a:lstStyle/>
          <a:p>
            <a:pPr algn="just"/>
            <a:r>
              <a:rPr lang="en-US" sz="3600" dirty="0" smtClean="0">
                <a:solidFill>
                  <a:srgbClr val="FF0000"/>
                </a:solidFill>
                <a:latin typeface="Constantia" pitchFamily="18" charset="0"/>
              </a:rPr>
              <a:t>Other subspecialties in psychiatry include:</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838200"/>
            <a:ext cx="9144000" cy="6019800"/>
          </a:xfrm>
        </p:spPr>
        <p:txBody>
          <a:bodyPr>
            <a:noAutofit/>
          </a:bodyPr>
          <a:lstStyle/>
          <a:p>
            <a:pPr marL="514350" lvl="0" indent="-514350" algn="just">
              <a:buFont typeface="Wingdings" pitchFamily="2" charset="2"/>
              <a:buAutoNum type="romanLcParenBoth" startAt="6"/>
            </a:pPr>
            <a:r>
              <a:rPr lang="en-US" sz="2500" b="1" i="1" dirty="0" smtClean="0">
                <a:solidFill>
                  <a:srgbClr val="0000FF"/>
                </a:solidFill>
                <a:latin typeface="Constantia" pitchFamily="18" charset="0"/>
              </a:rPr>
              <a:t>Biological/Neuropsychiatry;</a:t>
            </a:r>
            <a:r>
              <a:rPr lang="en-US" sz="2500" dirty="0" smtClean="0">
                <a:solidFill>
                  <a:srgbClr val="0000FF"/>
                </a:solidFill>
                <a:latin typeface="Constantia" pitchFamily="18" charset="0"/>
              </a:rPr>
              <a:t> aims to understand mental disorders in terms of the biological function of the nervous system.</a:t>
            </a:r>
          </a:p>
          <a:p>
            <a:pPr marL="514350" lvl="0" indent="-514350" algn="just">
              <a:buAutoNum type="romanLcParenBoth" startAt="6"/>
            </a:pPr>
            <a:r>
              <a:rPr lang="en-US" sz="2500" b="1" i="1" dirty="0" smtClean="0">
                <a:solidFill>
                  <a:srgbClr val="0000FF"/>
                </a:solidFill>
                <a:latin typeface="Constantia" pitchFamily="18" charset="0"/>
              </a:rPr>
              <a:t>Cross-cultural psychiatry;</a:t>
            </a:r>
            <a:r>
              <a:rPr lang="en-US" sz="2500" dirty="0" smtClean="0">
                <a:solidFill>
                  <a:srgbClr val="0000FF"/>
                </a:solidFill>
                <a:latin typeface="Constantia" pitchFamily="18" charset="0"/>
              </a:rPr>
              <a:t> concerned with the cultural and ethnic context of mental disorder and psychiatric services.</a:t>
            </a:r>
          </a:p>
          <a:p>
            <a:pPr marL="514350" lvl="0" indent="-514350" algn="just">
              <a:buAutoNum type="romanLcParenBoth" startAt="6"/>
            </a:pPr>
            <a:endParaRPr lang="en-US" sz="2500" dirty="0" smtClean="0">
              <a:solidFill>
                <a:srgbClr val="0000FF"/>
              </a:solidFill>
              <a:latin typeface="Constantia" pitchFamily="18" charset="0"/>
            </a:endParaRPr>
          </a:p>
          <a:p>
            <a:pPr marL="514350" lvl="0" indent="-514350" algn="just">
              <a:buAutoNum type="romanLcParenBoth" startAt="6"/>
            </a:pPr>
            <a:r>
              <a:rPr lang="en-US" sz="2500" b="1" i="1" dirty="0" smtClean="0">
                <a:solidFill>
                  <a:srgbClr val="0000FF"/>
                </a:solidFill>
                <a:latin typeface="Constantia" pitchFamily="18" charset="0"/>
              </a:rPr>
              <a:t>Emergency psychiatry; </a:t>
            </a:r>
            <a:r>
              <a:rPr lang="en-US" sz="2500" dirty="0" smtClean="0">
                <a:solidFill>
                  <a:srgbClr val="0000FF"/>
                </a:solidFill>
                <a:latin typeface="Constantia" pitchFamily="18" charset="0"/>
              </a:rPr>
              <a:t>the clinical application of psychiatry in emergency settings.</a:t>
            </a:r>
          </a:p>
          <a:p>
            <a:pPr marL="514350" lvl="0" indent="-514350" algn="just">
              <a:buAutoNum type="romanLcParenBoth" startAt="6"/>
            </a:pPr>
            <a:endParaRPr lang="en-US" sz="2500" dirty="0" smtClean="0">
              <a:solidFill>
                <a:srgbClr val="0000FF"/>
              </a:solidFill>
              <a:latin typeface="Constantia" pitchFamily="18" charset="0"/>
            </a:endParaRPr>
          </a:p>
          <a:p>
            <a:pPr marL="514350" lvl="0" indent="-514350" algn="just">
              <a:buAutoNum type="romanLcParenBoth" startAt="6"/>
            </a:pPr>
            <a:r>
              <a:rPr lang="en-US" sz="2500" b="1" i="1" dirty="0" smtClean="0">
                <a:solidFill>
                  <a:srgbClr val="0000FF"/>
                </a:solidFill>
                <a:latin typeface="Constantia" pitchFamily="18" charset="0"/>
              </a:rPr>
              <a:t>Liaison psychiatry;</a:t>
            </a:r>
            <a:r>
              <a:rPr lang="en-US" sz="2500" dirty="0" smtClean="0">
                <a:solidFill>
                  <a:srgbClr val="0000FF"/>
                </a:solidFill>
                <a:latin typeface="Constantia" pitchFamily="18" charset="0"/>
              </a:rPr>
              <a:t> specializes in the interface between other medical specialties and psychiatry.</a:t>
            </a:r>
          </a:p>
          <a:p>
            <a:pPr marL="514350" lvl="0" indent="-514350" algn="just">
              <a:buAutoNum type="romanLcParenBoth" startAt="6"/>
            </a:pPr>
            <a:endParaRPr lang="en-US" sz="2500" dirty="0" smtClean="0">
              <a:solidFill>
                <a:srgbClr val="0000FF"/>
              </a:solidFill>
              <a:latin typeface="Constantia" pitchFamily="18" charset="0"/>
            </a:endParaRPr>
          </a:p>
          <a:p>
            <a:pPr marL="514350" lvl="0" indent="-514350" algn="just">
              <a:buAutoNum type="romanLcParenBoth" startAt="6"/>
            </a:pPr>
            <a:r>
              <a:rPr lang="en-US" sz="2500" b="1" i="1" dirty="0" smtClean="0">
                <a:solidFill>
                  <a:srgbClr val="0000FF"/>
                </a:solidFill>
                <a:latin typeface="Constantia" pitchFamily="18" charset="0"/>
              </a:rPr>
              <a:t>Military psychiatry;</a:t>
            </a:r>
            <a:r>
              <a:rPr lang="en-US" sz="2500" dirty="0" smtClean="0">
                <a:solidFill>
                  <a:srgbClr val="0000FF"/>
                </a:solidFill>
                <a:latin typeface="Constantia" pitchFamily="18" charset="0"/>
              </a:rPr>
              <a:t> covers special aspects of psychiatry and mental disorders within the military context. </a:t>
            </a:r>
            <a:endParaRPr lang="en-US" sz="25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839200" cy="487362"/>
          </a:xfrm>
        </p:spPr>
        <p:txBody>
          <a:bodyPr>
            <a:normAutofit fontScale="90000"/>
          </a:bodyPr>
          <a:lstStyle/>
          <a:p>
            <a:pPr algn="just"/>
            <a:r>
              <a:rPr lang="en-US" sz="3600" dirty="0" smtClean="0">
                <a:solidFill>
                  <a:srgbClr val="FF0000"/>
                </a:solidFill>
                <a:latin typeface="Constantia" pitchFamily="18" charset="0"/>
              </a:rPr>
              <a:t>WHY STUDY PSYCHIATRY IN NURSING</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685800"/>
            <a:ext cx="8991600" cy="6172200"/>
          </a:xfrm>
        </p:spPr>
        <p:txBody>
          <a:bodyPr>
            <a:normAutofit fontScale="85000" lnSpcReduction="20000"/>
          </a:bodyPr>
          <a:lstStyle/>
          <a:p>
            <a:pPr algn="just">
              <a:buNone/>
            </a:pPr>
            <a:r>
              <a:rPr lang="en-US" b="1" dirty="0" smtClean="0">
                <a:solidFill>
                  <a:srgbClr val="0000FF"/>
                </a:solidFill>
                <a:latin typeface="Constantia" pitchFamily="18" charset="0"/>
              </a:rPr>
              <a:t>	(The  Industry and academia of Psychiatry)</a:t>
            </a:r>
          </a:p>
          <a:p>
            <a:pPr algn="just">
              <a:buNone/>
            </a:pPr>
            <a:endParaRPr lang="en-US" dirty="0" smtClean="0">
              <a:solidFill>
                <a:srgbClr val="0000FF"/>
              </a:solidFill>
              <a:latin typeface="Constantia" pitchFamily="18" charset="0"/>
            </a:endParaRPr>
          </a:p>
          <a:p>
            <a:pPr marL="914400" lvl="1" indent="-514350" algn="just">
              <a:buFont typeface="+mj-lt"/>
              <a:buAutoNum type="arabicPeriod"/>
            </a:pPr>
            <a:r>
              <a:rPr lang="en-US" b="1" i="1" dirty="0" smtClean="0">
                <a:solidFill>
                  <a:srgbClr val="FF0000"/>
                </a:solidFill>
                <a:latin typeface="Constantia" pitchFamily="18" charset="0"/>
              </a:rPr>
              <a:t>Practitioners:</a:t>
            </a:r>
          </a:p>
          <a:p>
            <a:pPr algn="just">
              <a:buNone/>
            </a:pPr>
            <a:r>
              <a:rPr lang="en-US" dirty="0" smtClean="0">
                <a:solidFill>
                  <a:srgbClr val="0000FF"/>
                </a:solidFill>
                <a:latin typeface="Constantia" pitchFamily="18" charset="0"/>
              </a:rPr>
              <a:t>	Physicians can diagnose mental disorders and prescribe treatments utilizing principles of psychiatry.</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Psychiatric nurses are either:</a:t>
            </a:r>
          </a:p>
          <a:p>
            <a:pPr marL="971550" lvl="1" indent="-571500" algn="just">
              <a:buAutoNum type="romanLcParenBoth"/>
            </a:pPr>
            <a:r>
              <a:rPr lang="en-US" dirty="0" smtClean="0">
                <a:solidFill>
                  <a:srgbClr val="0000FF"/>
                </a:solidFill>
                <a:latin typeface="Constantia" pitchFamily="18" charset="0"/>
              </a:rPr>
              <a:t>Clinicians who specialize in psychiatry and are certified in treating mental illnesses; or</a:t>
            </a:r>
          </a:p>
          <a:p>
            <a:pPr marL="971550" lvl="1" indent="-571500" algn="just">
              <a:buAutoNum type="romanLcParenBoth"/>
            </a:pPr>
            <a:r>
              <a:rPr lang="en-US" dirty="0" smtClean="0">
                <a:solidFill>
                  <a:srgbClr val="0000FF"/>
                </a:solidFill>
                <a:latin typeface="Constantia" pitchFamily="18" charset="0"/>
              </a:rPr>
              <a:t>Scientists in the academic field of psychiatry who are qualified as research doctors in this field.</a:t>
            </a:r>
          </a:p>
          <a:p>
            <a:pPr marL="971550" lvl="1"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Psychiatric nurses may also go through significant training to conduct psychotherapy, psychoanalysis and cognitive behavioral therapy, but it is their training as physicians that differentiates them from other mental health professionals.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0" y="381000"/>
            <a:ext cx="9144000" cy="6477000"/>
          </a:xfrm>
        </p:spPr>
        <p:txBody>
          <a:bodyPr>
            <a:normAutofit/>
          </a:bodyPr>
          <a:lstStyle/>
          <a:p>
            <a:pPr algn="ctr">
              <a:buNone/>
            </a:pPr>
            <a:endParaRPr lang="en-US" sz="6000" dirty="0" smtClean="0">
              <a:solidFill>
                <a:srgbClr val="0000FF"/>
              </a:solidFill>
              <a:latin typeface="Constantia" pitchFamily="18" charset="0"/>
            </a:endParaRPr>
          </a:p>
          <a:p>
            <a:pPr algn="ctr">
              <a:buNone/>
            </a:pPr>
            <a:endParaRPr lang="en-US" sz="6000" dirty="0" smtClean="0">
              <a:solidFill>
                <a:srgbClr val="0000FF"/>
              </a:solidFill>
              <a:latin typeface="Constantia" pitchFamily="18" charset="0"/>
            </a:endParaRPr>
          </a:p>
          <a:p>
            <a:pPr algn="ctr">
              <a:buNone/>
            </a:pPr>
            <a:r>
              <a:rPr lang="en-US" sz="6000" dirty="0" smtClean="0">
                <a:solidFill>
                  <a:srgbClr val="0000FF"/>
                </a:solidFill>
                <a:latin typeface="Constantia" pitchFamily="18" charset="0"/>
              </a:rPr>
              <a:t>COURSE OBJECTIVES</a:t>
            </a:r>
            <a:endParaRPr lang="en-US" sz="6000"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87362"/>
          </a:xfrm>
        </p:spPr>
        <p:txBody>
          <a:bodyPr>
            <a:noAutofit/>
          </a:bodyPr>
          <a:lstStyle/>
          <a:p>
            <a:r>
              <a:rPr lang="en-US" sz="3200" b="1" dirty="0" smtClean="0">
                <a:solidFill>
                  <a:srgbClr val="0000FF"/>
                </a:solidFill>
                <a:latin typeface="Constantia" pitchFamily="18" charset="0"/>
              </a:rPr>
              <a:t>The  Industry and academia of Psychiatry cont’d</a:t>
            </a:r>
            <a:endParaRPr lang="en-US" sz="3200" dirty="0">
              <a:solidFill>
                <a:srgbClr val="FF0000"/>
              </a:solidFill>
            </a:endParaRPr>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marL="514350" indent="-514350" algn="just">
              <a:buFont typeface="+mj-lt"/>
              <a:buAutoNum type="arabicPeriod" startAt="2"/>
            </a:pPr>
            <a:r>
              <a:rPr lang="en-US" b="1" i="1" dirty="0" smtClean="0">
                <a:solidFill>
                  <a:srgbClr val="FF0000"/>
                </a:solidFill>
                <a:latin typeface="Constantia" pitchFamily="18" charset="0"/>
              </a:rPr>
              <a:t>Research</a:t>
            </a:r>
            <a:endParaRPr lang="en-US" i="1" dirty="0" smtClean="0">
              <a:solidFill>
                <a:srgbClr val="FF0000"/>
              </a:solidFill>
              <a:latin typeface="Constantia" pitchFamily="18" charset="0"/>
            </a:endParaRPr>
          </a:p>
          <a:p>
            <a:pPr algn="just"/>
            <a:r>
              <a:rPr lang="en-US" dirty="0" smtClean="0">
                <a:solidFill>
                  <a:srgbClr val="0000FF"/>
                </a:solidFill>
                <a:latin typeface="Constantia" pitchFamily="18" charset="0"/>
              </a:rPr>
              <a:t>Psychiatric research is, by its very nature, interdisciplinary. It combines social, biological and psychological perspectives to understand the nature and treatment of mental disorders.</a:t>
            </a:r>
          </a:p>
          <a:p>
            <a:pPr algn="just">
              <a:buNone/>
            </a:pPr>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Clinical and research psychiatrists study basic and clinical psychiatric topics at research institutions and publish articles in journals.</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Under the supervision of </a:t>
            </a:r>
            <a:r>
              <a:rPr lang="en-US" i="1" dirty="0" smtClean="0">
                <a:solidFill>
                  <a:srgbClr val="0000FF"/>
                </a:solidFill>
                <a:latin typeface="Constantia" pitchFamily="18" charset="0"/>
              </a:rPr>
              <a:t>institutional review boards</a:t>
            </a:r>
            <a:r>
              <a:rPr lang="en-US" dirty="0" smtClean="0">
                <a:solidFill>
                  <a:srgbClr val="0000FF"/>
                </a:solidFill>
                <a:latin typeface="Constantia" pitchFamily="18" charset="0"/>
              </a:rPr>
              <a:t>, psychiatric researchers look at topics such as </a:t>
            </a:r>
            <a:r>
              <a:rPr lang="en-US" i="1" dirty="0" smtClean="0">
                <a:solidFill>
                  <a:srgbClr val="0000FF"/>
                </a:solidFill>
                <a:latin typeface="Constantia" pitchFamily="18" charset="0"/>
              </a:rPr>
              <a:t>neuroimaging, genetics, and psychopharmacology,</a:t>
            </a:r>
            <a:r>
              <a:rPr lang="en-US" dirty="0" smtClean="0">
                <a:solidFill>
                  <a:srgbClr val="0000FF"/>
                </a:solidFill>
                <a:latin typeface="Constantia" pitchFamily="18" charset="0"/>
              </a:rPr>
              <a:t> to enhance diagnostic validity and reliability, to discover new treatment methods, and to classify new mental disorders.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639762"/>
          </a:xfrm>
        </p:spPr>
        <p:txBody>
          <a:bodyPr>
            <a:noAutofit/>
          </a:bodyPr>
          <a:lstStyle/>
          <a:p>
            <a:pPr algn="just"/>
            <a:r>
              <a:rPr lang="en-US" sz="3600" dirty="0" smtClean="0">
                <a:solidFill>
                  <a:srgbClr val="FF0000"/>
                </a:solidFill>
                <a:latin typeface="Constantia" pitchFamily="18" charset="0"/>
              </a:rPr>
              <a:t>HUMAN BEHAVIOUR</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90600"/>
            <a:ext cx="9144000" cy="5867400"/>
          </a:xfrm>
        </p:spPr>
        <p:txBody>
          <a:bodyPr>
            <a:noAutofit/>
          </a:bodyPr>
          <a:lstStyle/>
          <a:p>
            <a:pPr algn="just">
              <a:buNone/>
            </a:pPr>
            <a:r>
              <a:rPr lang="en-US" sz="2800" smtClean="0">
                <a:solidFill>
                  <a:srgbClr val="0000FF"/>
                </a:solidFill>
                <a:latin typeface="Constantia" pitchFamily="18" charset="0"/>
              </a:rPr>
              <a:t>	Human behaviour refers to </a:t>
            </a:r>
            <a:r>
              <a:rPr lang="en-US" sz="2800" i="1" smtClean="0">
                <a:solidFill>
                  <a:srgbClr val="0000FF"/>
                </a:solidFill>
                <a:latin typeface="Constantia" pitchFamily="18" charset="0"/>
              </a:rPr>
              <a:t>the </a:t>
            </a:r>
            <a:r>
              <a:rPr lang="en-US" sz="2800" i="1" dirty="0" smtClean="0">
                <a:solidFill>
                  <a:srgbClr val="0000FF"/>
                </a:solidFill>
                <a:latin typeface="Constantia" pitchFamily="18" charset="0"/>
              </a:rPr>
              <a:t>capacity of</a:t>
            </a:r>
            <a:r>
              <a:rPr lang="en-US" sz="2800" dirty="0" smtClean="0">
                <a:solidFill>
                  <a:srgbClr val="0000FF"/>
                </a:solidFill>
                <a:latin typeface="Constantia" pitchFamily="18" charset="0"/>
              </a:rPr>
              <a:t> mental, physical, emotional, and social activities experienced during the five </a:t>
            </a:r>
            <a:r>
              <a:rPr lang="en-US" sz="2800" smtClean="0">
                <a:solidFill>
                  <a:srgbClr val="0000FF"/>
                </a:solidFill>
                <a:latin typeface="Constantia" pitchFamily="18" charset="0"/>
              </a:rPr>
              <a:t>stages of human life - </a:t>
            </a:r>
            <a:r>
              <a:rPr lang="en-US" sz="2800" i="1" smtClean="0">
                <a:solidFill>
                  <a:srgbClr val="0000FF"/>
                </a:solidFill>
                <a:latin typeface="Constantia" pitchFamily="18" charset="0"/>
              </a:rPr>
              <a:t>Prenatal</a:t>
            </a:r>
            <a:r>
              <a:rPr lang="en-US" sz="2800" i="1" dirty="0" smtClean="0">
                <a:solidFill>
                  <a:srgbClr val="0000FF"/>
                </a:solidFill>
                <a:latin typeface="Constantia" pitchFamily="18" charset="0"/>
              </a:rPr>
              <a:t>, infancy, childhood, adolescence, </a:t>
            </a:r>
            <a:r>
              <a:rPr lang="en-US" sz="2800" i="1" smtClean="0">
                <a:solidFill>
                  <a:srgbClr val="0000FF"/>
                </a:solidFill>
                <a:latin typeface="Constantia" pitchFamily="18" charset="0"/>
              </a:rPr>
              <a:t>and adulthood</a:t>
            </a:r>
            <a:r>
              <a:rPr lang="en-US" sz="2800" smtClean="0">
                <a:solidFill>
                  <a:srgbClr val="0000FF"/>
                </a:solidFill>
                <a:latin typeface="Constantia" pitchFamily="18" charset="0"/>
              </a:rPr>
              <a:t>.</a:t>
            </a:r>
          </a:p>
          <a:p>
            <a:pPr algn="just">
              <a:buNone/>
            </a:pPr>
            <a:endParaRPr lang="en-US" sz="2800" smtClean="0">
              <a:solidFill>
                <a:srgbClr val="0000FF"/>
              </a:solidFill>
              <a:latin typeface="Constantia" pitchFamily="18" charset="0"/>
            </a:endParaRPr>
          </a:p>
          <a:p>
            <a:pPr algn="just">
              <a:buNone/>
            </a:pPr>
            <a:r>
              <a:rPr lang="en-US" sz="2800" smtClean="0">
                <a:solidFill>
                  <a:srgbClr val="0000FF"/>
                </a:solidFill>
                <a:latin typeface="Constantia" pitchFamily="18" charset="0"/>
              </a:rPr>
              <a:t>	It is the range of conduct as exhibited by humans and includes behavior </a:t>
            </a:r>
            <a:r>
              <a:rPr lang="en-US" sz="2800" dirty="0" smtClean="0">
                <a:solidFill>
                  <a:srgbClr val="0000FF"/>
                </a:solidFill>
                <a:latin typeface="Constantia" pitchFamily="18" charset="0"/>
              </a:rPr>
              <a:t>as </a:t>
            </a:r>
            <a:r>
              <a:rPr lang="en-US" sz="2800" smtClean="0">
                <a:solidFill>
                  <a:srgbClr val="0000FF"/>
                </a:solidFill>
                <a:latin typeface="Constantia" pitchFamily="18" charset="0"/>
              </a:rPr>
              <a:t>dictated by genetics, </a:t>
            </a:r>
            <a:r>
              <a:rPr lang="en-US" sz="2800" dirty="0" smtClean="0">
                <a:solidFill>
                  <a:srgbClr val="0000FF"/>
                </a:solidFill>
                <a:latin typeface="Constantia" pitchFamily="18" charset="0"/>
              </a:rPr>
              <a:t>culture, society, values</a:t>
            </a:r>
            <a:r>
              <a:rPr lang="en-US" sz="2800" smtClean="0">
                <a:solidFill>
                  <a:srgbClr val="0000FF"/>
                </a:solidFill>
                <a:latin typeface="Constantia" pitchFamily="18" charset="0"/>
              </a:rPr>
              <a:t>, morals and even ethics.</a:t>
            </a:r>
          </a:p>
          <a:p>
            <a:pPr algn="just">
              <a:buNone/>
            </a:pPr>
            <a:endParaRPr lang="en-US" sz="2800" smtClean="0">
              <a:solidFill>
                <a:srgbClr val="0000FF"/>
              </a:solidFill>
              <a:latin typeface="Constantia" pitchFamily="18" charset="0"/>
            </a:endParaRPr>
          </a:p>
          <a:p>
            <a:pPr algn="just">
              <a:buNone/>
            </a:pPr>
            <a:r>
              <a:rPr lang="en-US" sz="2800" smtClean="0">
                <a:solidFill>
                  <a:srgbClr val="0000FF"/>
                </a:solidFill>
                <a:latin typeface="Constantia" pitchFamily="18" charset="0"/>
              </a:rPr>
              <a:t>	The behavior of humans is studied by the academic disciplines of </a:t>
            </a:r>
            <a:r>
              <a:rPr lang="en-US" sz="2800" i="1" smtClean="0">
                <a:solidFill>
                  <a:srgbClr val="0000FF"/>
                </a:solidFill>
                <a:latin typeface="Constantia" pitchFamily="18" charset="0"/>
              </a:rPr>
              <a:t>Psychiatry, Psychology, Social work, Sociology, Economics, and Anthropology.</a:t>
            </a:r>
          </a:p>
          <a:p>
            <a:pPr algn="just">
              <a:buNone/>
            </a:pPr>
            <a:endParaRPr lang="en-US" sz="280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639762"/>
          </a:xfrm>
        </p:spPr>
        <p:txBody>
          <a:bodyPr>
            <a:normAutofit fontScale="90000"/>
          </a:bodyPr>
          <a:lstStyle/>
          <a:p>
            <a:pPr algn="just"/>
            <a:r>
              <a:rPr lang="en-US" sz="4000" dirty="0" smtClean="0">
                <a:solidFill>
                  <a:srgbClr val="FF0000"/>
                </a:solidFill>
                <a:latin typeface="Constantia" pitchFamily="18" charset="0"/>
              </a:rPr>
              <a:t>HUMAN BEHAVIOUR cont’d</a:t>
            </a:r>
            <a:endParaRPr lang="en-US" sz="4000" dirty="0">
              <a:solidFill>
                <a:srgbClr val="FF0000"/>
              </a:solidFill>
              <a:latin typeface="Constantia" pitchFamily="18" charset="0"/>
            </a:endParaRPr>
          </a:p>
        </p:txBody>
      </p:sp>
      <p:sp>
        <p:nvSpPr>
          <p:cNvPr id="3" name="Content Placeholder 2"/>
          <p:cNvSpPr>
            <a:spLocks noGrp="1"/>
          </p:cNvSpPr>
          <p:nvPr>
            <p:ph idx="1"/>
          </p:nvPr>
        </p:nvSpPr>
        <p:spPr>
          <a:xfrm>
            <a:off x="0" y="1066800"/>
            <a:ext cx="9144000" cy="5791200"/>
          </a:xfrm>
        </p:spPr>
        <p:txBody>
          <a:bodyPr>
            <a:normAutofit fontScale="92500"/>
          </a:bodyPr>
          <a:lstStyle/>
          <a:p>
            <a:pPr algn="just">
              <a:buNone/>
            </a:pPr>
            <a:r>
              <a:rPr lang="en-US" sz="2800" dirty="0" smtClean="0">
                <a:solidFill>
                  <a:srgbClr val="0000FF"/>
                </a:solidFill>
                <a:latin typeface="Constantia" pitchFamily="18" charset="0"/>
              </a:rPr>
              <a:t>	Behavior usually falls within a range, with some being common, some unusual, others acceptable, and yet some outside acceptable limits.</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In sociology, behavior in general is considered as having no meaning, being not directed at other people, and thus is the most basic human action. Behavior in this general sense should not be mistaken with social behavior, which is a more advanced action, since social behavior is that behavior specifically directed at other people.</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The acceptability of behavior is evaluated relative to social norms and regulated by various means of social control.</a:t>
            </a:r>
          </a:p>
          <a:p>
            <a:pPr algn="just">
              <a:buNone/>
            </a:pP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334962"/>
          </a:xfrm>
        </p:spPr>
        <p:txBody>
          <a:bodyPr>
            <a:normAutofit fontScale="90000"/>
          </a:bodyPr>
          <a:lstStyle/>
          <a:p>
            <a:r>
              <a:rPr lang="en-US" sz="4000" b="1" dirty="0" smtClean="0">
                <a:solidFill>
                  <a:srgbClr val="0000FF"/>
                </a:solidFill>
                <a:latin typeface="Constantia" pitchFamily="18" charset="0"/>
              </a:rPr>
              <a:t>Factors affecting Human behaviour</a:t>
            </a:r>
            <a:r>
              <a:rPr lang="en-US" sz="4000" dirty="0" smtClean="0">
                <a:solidFill>
                  <a:srgbClr val="FF0000"/>
                </a:solidFill>
                <a:latin typeface="Constantia" pitchFamily="18" charset="0"/>
              </a:rPr>
              <a:t/>
            </a:r>
            <a:br>
              <a:rPr lang="en-US" sz="4000" dirty="0" smtClean="0">
                <a:solidFill>
                  <a:srgbClr val="FF0000"/>
                </a:solidFill>
                <a:latin typeface="Constantia" pitchFamily="18" charset="0"/>
              </a:rPr>
            </a:br>
            <a:r>
              <a:rPr lang="en-US" sz="4000" dirty="0" smtClean="0">
                <a:solidFill>
                  <a:srgbClr val="FF0000"/>
                </a:solidFill>
                <a:latin typeface="Constantia" pitchFamily="18" charset="0"/>
              </a:rPr>
              <a:t>(Nature and Nurture)</a:t>
            </a:r>
            <a:endParaRPr lang="en-US" sz="4000" dirty="0">
              <a:solidFill>
                <a:srgbClr val="FF0000"/>
              </a:solidFill>
              <a:latin typeface="Constantia" pitchFamily="18" charset="0"/>
            </a:endParaRPr>
          </a:p>
        </p:txBody>
      </p:sp>
      <p:sp>
        <p:nvSpPr>
          <p:cNvPr id="3" name="Content Placeholder 2"/>
          <p:cNvSpPr>
            <a:spLocks noGrp="1"/>
          </p:cNvSpPr>
          <p:nvPr>
            <p:ph idx="1"/>
          </p:nvPr>
        </p:nvSpPr>
        <p:spPr>
          <a:xfrm>
            <a:off x="0" y="1219200"/>
            <a:ext cx="8991600" cy="5638800"/>
          </a:xfrm>
        </p:spPr>
        <p:txBody>
          <a:bodyPr>
            <a:normAutofit fontScale="62500" lnSpcReduction="20000"/>
          </a:bodyPr>
          <a:lstStyle/>
          <a:p>
            <a:pPr marL="571500" indent="-571500" algn="just">
              <a:buAutoNum type="romanLcParenBoth"/>
            </a:pPr>
            <a:r>
              <a:rPr lang="en-US" sz="4000" b="1" i="1" dirty="0" smtClean="0">
                <a:solidFill>
                  <a:srgbClr val="0000FF"/>
                </a:solidFill>
                <a:latin typeface="Constantia" pitchFamily="18" charset="0"/>
              </a:rPr>
              <a:t>Genetics:</a:t>
            </a:r>
            <a:r>
              <a:rPr lang="en-US" sz="4000" dirty="0" smtClean="0">
                <a:solidFill>
                  <a:srgbClr val="0000FF"/>
                </a:solidFill>
                <a:latin typeface="Constantia" pitchFamily="18" charset="0"/>
              </a:rPr>
              <a:t> Everyone has different traits such as intelligence and shyness which they inherit through heredity.</a:t>
            </a:r>
          </a:p>
          <a:p>
            <a:pPr marL="571500" indent="-571500" algn="just">
              <a:buNone/>
            </a:pPr>
            <a:endParaRPr lang="en-US" sz="4000" dirty="0" smtClean="0">
              <a:solidFill>
                <a:srgbClr val="0000FF"/>
              </a:solidFill>
              <a:latin typeface="Constantia" pitchFamily="18" charset="0"/>
            </a:endParaRPr>
          </a:p>
          <a:p>
            <a:pPr marL="571500" indent="-571500" algn="just">
              <a:buNone/>
            </a:pPr>
            <a:r>
              <a:rPr lang="en-US" sz="4000" dirty="0" smtClean="0">
                <a:solidFill>
                  <a:srgbClr val="0000FF"/>
                </a:solidFill>
                <a:latin typeface="Constantia" pitchFamily="18" charset="0"/>
              </a:rPr>
              <a:t>	Indications that behaviour is affected by genetics include:</a:t>
            </a:r>
          </a:p>
          <a:p>
            <a:pPr marL="1371600" lvl="2" indent="-571500" algn="just"/>
            <a:r>
              <a:rPr lang="en-US" sz="3600" i="1" dirty="0" smtClean="0">
                <a:solidFill>
                  <a:srgbClr val="0000FF"/>
                </a:solidFill>
                <a:latin typeface="Constantia" pitchFamily="18" charset="0"/>
              </a:rPr>
              <a:t>Behaviour can be reproduced</a:t>
            </a:r>
            <a:r>
              <a:rPr lang="en-US" sz="3600" dirty="0" smtClean="0">
                <a:solidFill>
                  <a:srgbClr val="0000FF"/>
                </a:solidFill>
                <a:latin typeface="Constantia" pitchFamily="18" charset="0"/>
              </a:rPr>
              <a:t> in consecutive generations of humans. In each generation of people there will be similar behaviours that occur.</a:t>
            </a:r>
          </a:p>
          <a:p>
            <a:pPr marL="1371600" lvl="2" indent="-571500" algn="just"/>
            <a:endParaRPr lang="en-US" sz="3600" dirty="0" smtClean="0">
              <a:solidFill>
                <a:srgbClr val="0000FF"/>
              </a:solidFill>
              <a:latin typeface="Constantia" pitchFamily="18" charset="0"/>
            </a:endParaRPr>
          </a:p>
          <a:p>
            <a:pPr marL="1371600" lvl="2" indent="-571500" algn="just"/>
            <a:r>
              <a:rPr lang="en-US" sz="3600" i="1" dirty="0" smtClean="0">
                <a:solidFill>
                  <a:srgbClr val="0000FF"/>
                </a:solidFill>
                <a:latin typeface="Constantia" pitchFamily="18" charset="0"/>
              </a:rPr>
              <a:t>Biological structures can be alternated</a:t>
            </a:r>
            <a:r>
              <a:rPr lang="en-US" sz="3600" dirty="0" smtClean="0">
                <a:solidFill>
                  <a:srgbClr val="0000FF"/>
                </a:solidFill>
                <a:latin typeface="Constantia" pitchFamily="18" charset="0"/>
              </a:rPr>
              <a:t> resulting in behaviour changes. For example, a brain injury can change one from behaving politely to being aggressive.</a:t>
            </a:r>
          </a:p>
          <a:p>
            <a:pPr marL="1371600" lvl="2" indent="-571500" algn="just"/>
            <a:endParaRPr lang="en-US" sz="3600" dirty="0" smtClean="0">
              <a:solidFill>
                <a:srgbClr val="0000FF"/>
              </a:solidFill>
              <a:latin typeface="Constantia" pitchFamily="18" charset="0"/>
            </a:endParaRPr>
          </a:p>
          <a:p>
            <a:pPr marL="1371600" lvl="2" indent="-571500" algn="just"/>
            <a:r>
              <a:rPr lang="en-US" sz="3600" dirty="0" smtClean="0">
                <a:solidFill>
                  <a:srgbClr val="0000FF"/>
                </a:solidFill>
                <a:latin typeface="Constantia" pitchFamily="18" charset="0"/>
              </a:rPr>
              <a:t>Another way behaviour can be affected is by </a:t>
            </a:r>
            <a:r>
              <a:rPr lang="en-US" sz="3600" i="1" dirty="0" smtClean="0">
                <a:solidFill>
                  <a:srgbClr val="0000FF"/>
                </a:solidFill>
                <a:latin typeface="Constantia" pitchFamily="18" charset="0"/>
              </a:rPr>
              <a:t>behaviours that are brought up in families</a:t>
            </a:r>
            <a:r>
              <a:rPr lang="en-US" sz="3600" dirty="0" smtClean="0">
                <a:solidFill>
                  <a:srgbClr val="0000FF"/>
                </a:solidFill>
                <a:latin typeface="Constantia" pitchFamily="18" charset="0"/>
              </a:rPr>
              <a:t>. For example, certain behaviours occur from a mental illness that runs in the family.</a:t>
            </a:r>
            <a:endParaRPr lang="en-US" sz="36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09600"/>
          </a:xfrm>
        </p:spPr>
        <p:txBody>
          <a:bodyPr>
            <a:noAutofit/>
          </a:bodyPr>
          <a:lstStyle/>
          <a:p>
            <a:r>
              <a:rPr lang="en-US" sz="3200" b="1" dirty="0" smtClean="0">
                <a:solidFill>
                  <a:srgbClr val="0000FF"/>
                </a:solidFill>
                <a:latin typeface="Constantia" pitchFamily="18" charset="0"/>
              </a:rPr>
              <a:t>Factors affecting Human behaviour cont’d</a:t>
            </a:r>
            <a:r>
              <a:rPr lang="en-US" sz="3200" dirty="0" smtClean="0">
                <a:solidFill>
                  <a:srgbClr val="0000FF"/>
                </a:solidFill>
                <a:latin typeface="Constantia" pitchFamily="18" charset="0"/>
              </a:rPr>
              <a:t/>
            </a:r>
            <a:br>
              <a:rPr lang="en-US" sz="3200" dirty="0" smtClean="0">
                <a:solidFill>
                  <a:srgbClr val="0000FF"/>
                </a:solidFill>
                <a:latin typeface="Constantia" pitchFamily="18" charset="0"/>
              </a:rPr>
            </a:br>
            <a:r>
              <a:rPr lang="en-US" sz="3200" dirty="0" smtClean="0">
                <a:solidFill>
                  <a:srgbClr val="FF0000"/>
                </a:solidFill>
                <a:latin typeface="Constantia" pitchFamily="18" charset="0"/>
              </a:rPr>
              <a:t>(Nature and Nurture)</a:t>
            </a:r>
            <a:endParaRPr lang="en-US" sz="3200" dirty="0">
              <a:solidFill>
                <a:srgbClr val="FF0000"/>
              </a:solidFill>
              <a:latin typeface="Constantia" pitchFamily="18" charset="0"/>
            </a:endParaRPr>
          </a:p>
        </p:txBody>
      </p:sp>
      <p:sp>
        <p:nvSpPr>
          <p:cNvPr id="3" name="Content Placeholder 2"/>
          <p:cNvSpPr>
            <a:spLocks noGrp="1"/>
          </p:cNvSpPr>
          <p:nvPr>
            <p:ph idx="1"/>
          </p:nvPr>
        </p:nvSpPr>
        <p:spPr>
          <a:xfrm>
            <a:off x="0" y="914400"/>
            <a:ext cx="8991600" cy="5791200"/>
          </a:xfrm>
        </p:spPr>
        <p:txBody>
          <a:bodyPr>
            <a:noAutofit/>
          </a:bodyPr>
          <a:lstStyle/>
          <a:p>
            <a:pPr marL="571500" indent="-571500" algn="just">
              <a:buFont typeface="Wingdings" pitchFamily="2" charset="2"/>
              <a:buAutoNum type="romanLcParenBoth" startAt="2"/>
            </a:pPr>
            <a:r>
              <a:rPr lang="en-US" sz="2700" b="1" i="1" dirty="0" smtClean="0">
                <a:solidFill>
                  <a:srgbClr val="0000FF"/>
                </a:solidFill>
                <a:latin typeface="Constantia" pitchFamily="18" charset="0"/>
              </a:rPr>
              <a:t>Social Norms: </a:t>
            </a:r>
            <a:r>
              <a:rPr lang="en-US" sz="2700" dirty="0" smtClean="0">
                <a:solidFill>
                  <a:srgbClr val="0000FF"/>
                </a:solidFill>
                <a:latin typeface="Constantia" pitchFamily="18" charset="0"/>
              </a:rPr>
              <a:t>These are</a:t>
            </a:r>
            <a:r>
              <a:rPr lang="en-US" sz="2700" b="1" i="1" dirty="0" smtClean="0">
                <a:solidFill>
                  <a:srgbClr val="0000FF"/>
                </a:solidFill>
                <a:latin typeface="Constantia" pitchFamily="18" charset="0"/>
              </a:rPr>
              <a:t> </a:t>
            </a:r>
            <a:r>
              <a:rPr lang="en-US" sz="2700" dirty="0" smtClean="0">
                <a:solidFill>
                  <a:srgbClr val="0000FF"/>
                </a:solidFill>
                <a:latin typeface="Constantia" pitchFamily="18" charset="0"/>
              </a:rPr>
              <a:t>unwritten rules on how the society must behave, and what majority of people believe about others and how they should act in a particular social group or culture.</a:t>
            </a:r>
          </a:p>
          <a:p>
            <a:pPr marL="571500" indent="-571500" algn="just">
              <a:buFont typeface="Wingdings" pitchFamily="2" charset="2"/>
              <a:buAutoNum type="romanLcParenBoth" startAt="2"/>
            </a:pPr>
            <a:endParaRPr lang="en-US" sz="2700" dirty="0" smtClean="0">
              <a:solidFill>
                <a:srgbClr val="0000FF"/>
              </a:solidFill>
              <a:latin typeface="Constantia" pitchFamily="18" charset="0"/>
            </a:endParaRPr>
          </a:p>
          <a:p>
            <a:pPr marL="571500" indent="-571500" algn="just">
              <a:buNone/>
            </a:pPr>
            <a:r>
              <a:rPr lang="en-US" sz="2700" dirty="0" smtClean="0">
                <a:solidFill>
                  <a:srgbClr val="0000FF"/>
                </a:solidFill>
                <a:latin typeface="Constantia" pitchFamily="18" charset="0"/>
              </a:rPr>
              <a:t>	The types of groups that affect a person social norm ranges from friendships, family members, workplace, to the national state. An example of social norms is students, neighbors, and patients in a hospital, all are aware of the norms governing behavior.</a:t>
            </a:r>
          </a:p>
          <a:p>
            <a:pPr marL="571500" indent="-571500" algn="just">
              <a:buFont typeface="Wingdings" pitchFamily="2" charset="2"/>
              <a:buAutoNum type="romanLcParenBoth" startAt="2"/>
            </a:pPr>
            <a:endParaRPr lang="en-US" sz="2700" dirty="0" smtClean="0">
              <a:solidFill>
                <a:srgbClr val="0000FF"/>
              </a:solidFill>
              <a:latin typeface="Constantia" pitchFamily="18" charset="0"/>
            </a:endParaRPr>
          </a:p>
          <a:p>
            <a:pPr marL="571500" indent="-571500" algn="just">
              <a:buNone/>
            </a:pPr>
            <a:r>
              <a:rPr lang="en-US" sz="2700" dirty="0" smtClean="0">
                <a:solidFill>
                  <a:srgbClr val="0000FF"/>
                </a:solidFill>
                <a:latin typeface="Constantia" pitchFamily="18" charset="0"/>
              </a:rPr>
              <a:t>	Individual’s behaviour changes according to the group they go into, allowing norms to provide order in society.</a:t>
            </a:r>
            <a:endParaRPr lang="en-US" sz="2700" b="1" i="1"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685800"/>
          </a:xfrm>
        </p:spPr>
        <p:txBody>
          <a:bodyPr>
            <a:noAutofit/>
          </a:bodyPr>
          <a:lstStyle/>
          <a:p>
            <a:r>
              <a:rPr lang="en-US" sz="3200" b="1" dirty="0" smtClean="0">
                <a:solidFill>
                  <a:srgbClr val="0000FF"/>
                </a:solidFill>
                <a:latin typeface="Constantia" pitchFamily="18" charset="0"/>
              </a:rPr>
              <a:t>Factors affecting Human behaviour cont’d</a:t>
            </a:r>
            <a:br>
              <a:rPr lang="en-US" sz="3200" b="1" dirty="0" smtClean="0">
                <a:solidFill>
                  <a:srgbClr val="0000FF"/>
                </a:solidFill>
                <a:latin typeface="Constantia" pitchFamily="18" charset="0"/>
              </a:rPr>
            </a:br>
            <a:r>
              <a:rPr lang="en-US" sz="3600" dirty="0" smtClean="0">
                <a:solidFill>
                  <a:srgbClr val="FF0000"/>
                </a:solidFill>
                <a:latin typeface="Constantia" pitchFamily="18" charset="0"/>
              </a:rPr>
              <a:t>(Nature and Nurture)</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066800"/>
            <a:ext cx="8991600" cy="5791200"/>
          </a:xfrm>
        </p:spPr>
        <p:txBody>
          <a:bodyPr>
            <a:noAutofit/>
          </a:bodyPr>
          <a:lstStyle/>
          <a:p>
            <a:pPr marL="571500" indent="-571500" algn="just">
              <a:buFont typeface="Wingdings" pitchFamily="2" charset="2"/>
              <a:buAutoNum type="romanLcParenBoth" startAt="3"/>
            </a:pPr>
            <a:r>
              <a:rPr lang="en-US" sz="2500" b="1" i="1" dirty="0" smtClean="0">
                <a:solidFill>
                  <a:srgbClr val="0000FF"/>
                </a:solidFill>
                <a:latin typeface="Constantia" pitchFamily="18" charset="0"/>
              </a:rPr>
              <a:t>Culture and faith:</a:t>
            </a:r>
          </a:p>
          <a:p>
            <a:pPr marL="571500" indent="-571500" algn="just">
              <a:buNone/>
            </a:pPr>
            <a:r>
              <a:rPr lang="en-US" sz="2500" dirty="0" smtClean="0">
                <a:solidFill>
                  <a:srgbClr val="0000FF"/>
                </a:solidFill>
                <a:latin typeface="Constantia" pitchFamily="18" charset="0"/>
              </a:rPr>
              <a:t>	The beliefs of certain cultures are taught to children from such a young age that they are greatly affected as they grow up. These beliefs are taken into consideration throughout daily life, which leads to people from different cultures acting differently. These differences are able to alter the way different cultures and areas of the world interact and act.</a:t>
            </a:r>
          </a:p>
          <a:p>
            <a:pPr marL="571500" indent="-571500" algn="just">
              <a:buNone/>
            </a:pPr>
            <a:endParaRPr lang="en-US" sz="2500" dirty="0" smtClean="0">
              <a:solidFill>
                <a:srgbClr val="0000FF"/>
              </a:solidFill>
              <a:latin typeface="Constantia" pitchFamily="18" charset="0"/>
            </a:endParaRPr>
          </a:p>
          <a:p>
            <a:pPr marL="571500" indent="-571500" algn="just">
              <a:buNone/>
            </a:pPr>
            <a:r>
              <a:rPr lang="en-US" sz="2500" dirty="0" smtClean="0">
                <a:solidFill>
                  <a:srgbClr val="0000FF"/>
                </a:solidFill>
                <a:latin typeface="Constantia" pitchFamily="18" charset="0"/>
              </a:rPr>
              <a:t>	Another important factor of human behavior is their </a:t>
            </a:r>
            <a:r>
              <a:rPr lang="en-US" sz="2500" i="1" dirty="0" smtClean="0">
                <a:solidFill>
                  <a:srgbClr val="0000FF"/>
                </a:solidFill>
                <a:latin typeface="Constantia" pitchFamily="18" charset="0"/>
              </a:rPr>
              <a:t>“core faith”. </a:t>
            </a:r>
            <a:r>
              <a:rPr lang="en-US" sz="2500" dirty="0" smtClean="0">
                <a:solidFill>
                  <a:srgbClr val="0000FF"/>
                </a:solidFill>
                <a:latin typeface="Constantia" pitchFamily="18" charset="0"/>
              </a:rPr>
              <a:t>This faith can be </a:t>
            </a:r>
            <a:r>
              <a:rPr lang="en-US" sz="2500" i="1" dirty="0" smtClean="0">
                <a:solidFill>
                  <a:srgbClr val="0000FF"/>
                </a:solidFill>
                <a:latin typeface="Constantia" pitchFamily="18" charset="0"/>
              </a:rPr>
              <a:t>through religion, philosophy, culture or personal belief</a:t>
            </a:r>
            <a:r>
              <a:rPr lang="en-US" sz="2500" dirty="0" smtClean="0">
                <a:solidFill>
                  <a:srgbClr val="0000FF"/>
                </a:solidFill>
                <a:latin typeface="Constantia" pitchFamily="18" charset="0"/>
              </a:rPr>
              <a:t> and often affects the way a person can behave. For example, when a lesbian couple was featured on the </a:t>
            </a:r>
            <a:r>
              <a:rPr lang="en-US" sz="2500" i="1" dirty="0" smtClean="0">
                <a:solidFill>
                  <a:srgbClr val="0000FF"/>
                </a:solidFill>
                <a:latin typeface="Constantia" pitchFamily="18" charset="0"/>
              </a:rPr>
              <a:t>JC Penney mother’s day ad in 2012</a:t>
            </a:r>
            <a:r>
              <a:rPr lang="en-US" sz="2500" dirty="0" smtClean="0">
                <a:solidFill>
                  <a:srgbClr val="0000FF"/>
                </a:solidFill>
                <a:latin typeface="Constantia" pitchFamily="18" charset="0"/>
              </a:rPr>
              <a:t>, thousands of Christian mothers boycotted the pro-gay marriage company.</a:t>
            </a:r>
            <a:endParaRPr lang="en-US" sz="2500" b="1"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fontScale="90000"/>
          </a:bodyPr>
          <a:lstStyle/>
          <a:p>
            <a:r>
              <a:rPr lang="en-US" sz="3600" b="1" dirty="0" smtClean="0">
                <a:solidFill>
                  <a:srgbClr val="0000FF"/>
                </a:solidFill>
                <a:latin typeface="Constantia" pitchFamily="18" charset="0"/>
              </a:rPr>
              <a:t>Factors affecting Human behaviour cont’d</a:t>
            </a:r>
            <a:r>
              <a:rPr lang="en-US" sz="3600" b="1" dirty="0" smtClean="0">
                <a:solidFill>
                  <a:srgbClr val="FF0000"/>
                </a:solidFill>
                <a:latin typeface="Constantia" pitchFamily="18" charset="0"/>
              </a:rPr>
              <a:t/>
            </a:r>
            <a:br>
              <a:rPr lang="en-US" sz="3600" b="1" dirty="0" smtClean="0">
                <a:solidFill>
                  <a:srgbClr val="FF0000"/>
                </a:solidFill>
                <a:latin typeface="Constantia" pitchFamily="18" charset="0"/>
              </a:rPr>
            </a:br>
            <a:r>
              <a:rPr lang="en-US" sz="3600" dirty="0" smtClean="0">
                <a:solidFill>
                  <a:srgbClr val="FF0000"/>
                </a:solidFill>
                <a:latin typeface="Constantia" pitchFamily="18" charset="0"/>
              </a:rPr>
              <a:t>(Nature and Nurture)</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762000"/>
            <a:ext cx="8991600" cy="6096000"/>
          </a:xfrm>
        </p:spPr>
        <p:txBody>
          <a:bodyPr>
            <a:noAutofit/>
          </a:bodyPr>
          <a:lstStyle/>
          <a:p>
            <a:pPr marL="571500" indent="-571500" algn="just">
              <a:buFont typeface="Wingdings" pitchFamily="2" charset="2"/>
              <a:buAutoNum type="romanLcParenBoth" startAt="4"/>
            </a:pPr>
            <a:r>
              <a:rPr lang="en-US" sz="2400" b="1" i="1" dirty="0" smtClean="0">
                <a:solidFill>
                  <a:srgbClr val="0000FF"/>
                </a:solidFill>
                <a:latin typeface="Constantia" pitchFamily="18" charset="0"/>
              </a:rPr>
              <a:t>Attitude: </a:t>
            </a:r>
            <a:r>
              <a:rPr lang="en-US" sz="2400" dirty="0" smtClean="0">
                <a:solidFill>
                  <a:srgbClr val="0000FF"/>
                </a:solidFill>
                <a:latin typeface="Constantia" pitchFamily="18" charset="0"/>
              </a:rPr>
              <a:t>This is an expression of favor or disfavor toward a person, place, an item, or an event.</a:t>
            </a:r>
          </a:p>
          <a:p>
            <a:pPr marL="571500" indent="-571500" algn="just">
              <a:buNone/>
            </a:pPr>
            <a:r>
              <a:rPr lang="en-US" sz="2400" dirty="0" smtClean="0">
                <a:solidFill>
                  <a:srgbClr val="0000FF"/>
                </a:solidFill>
                <a:latin typeface="Constantia" pitchFamily="18" charset="0"/>
              </a:rPr>
              <a:t>Attitude changes between individuals. Everyone has a different attitude towards different scenarios. The main factor that determines attitude is likes and dislikes. The more you like something or someone the more you are willing to open up and accept what they have to offer. When you do not like something, you are more likely to get defensive.</a:t>
            </a:r>
          </a:p>
          <a:p>
            <a:pPr marL="571500" indent="-571500" algn="just">
              <a:buNone/>
            </a:pPr>
            <a:r>
              <a:rPr lang="en-US" sz="2400" dirty="0" smtClean="0">
                <a:solidFill>
                  <a:srgbClr val="0000FF"/>
                </a:solidFill>
                <a:latin typeface="Constantia" pitchFamily="18" charset="0"/>
              </a:rPr>
              <a:t>The way an individual will behave depends a lot on how he/she looks at the situation and what he/she expects to gain from it. Positive attitudes are better than negative ones since negativity brings negative emotions that can be avoided.</a:t>
            </a:r>
          </a:p>
          <a:p>
            <a:pPr marL="571500" indent="-571500" algn="just">
              <a:buNone/>
            </a:pPr>
            <a:r>
              <a:rPr lang="en-US" sz="2400" dirty="0" smtClean="0">
                <a:solidFill>
                  <a:srgbClr val="0000FF"/>
                </a:solidFill>
                <a:latin typeface="Constantia" pitchFamily="18" charset="0"/>
              </a:rPr>
              <a:t>As humans, it is up to us to make sure our attitudes positively reflect the behaviors we want to show. This can be done by assessing our attitudes and properly presenting them in society.</a:t>
            </a:r>
            <a:endParaRPr lang="en-US" sz="2400" b="1"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15962"/>
          </a:xfrm>
        </p:spPr>
        <p:txBody>
          <a:bodyPr>
            <a:normAutofit/>
          </a:bodyPr>
          <a:lstStyle/>
          <a:p>
            <a:pPr algn="just"/>
            <a:r>
              <a:rPr lang="en-US" sz="3600" dirty="0" smtClean="0">
                <a:solidFill>
                  <a:srgbClr val="FF0000"/>
                </a:solidFill>
                <a:latin typeface="Constantia" pitchFamily="18" charset="0"/>
              </a:rPr>
              <a:t>STRESS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90600"/>
            <a:ext cx="9144000" cy="5867400"/>
          </a:xfrm>
        </p:spPr>
        <p:txBody>
          <a:bodyPr>
            <a:normAutofit fontScale="85000" lnSpcReduction="10000"/>
          </a:bodyPr>
          <a:lstStyle/>
          <a:p>
            <a:pPr algn="just">
              <a:buNone/>
            </a:pPr>
            <a:r>
              <a:rPr lang="en-US" dirty="0" smtClean="0">
                <a:solidFill>
                  <a:srgbClr val="0000FF"/>
                </a:solidFill>
                <a:latin typeface="Constantia" pitchFamily="18" charset="0"/>
              </a:rPr>
              <a:t>	</a:t>
            </a:r>
            <a:r>
              <a:rPr lang="en-US" b="1" i="1" dirty="0" smtClean="0">
                <a:solidFill>
                  <a:srgbClr val="0000FF"/>
                </a:solidFill>
                <a:latin typeface="Constantia" pitchFamily="18" charset="0"/>
              </a:rPr>
              <a:t>Stress</a:t>
            </a:r>
            <a:r>
              <a:rPr lang="en-US" dirty="0" smtClean="0">
                <a:solidFill>
                  <a:srgbClr val="0000FF"/>
                </a:solidFill>
                <a:latin typeface="Constantia" pitchFamily="18" charset="0"/>
              </a:rPr>
              <a:t> refers to an individual's total response to environmental demands or pressures, resulting from interactions between the individual and the environment, that are perceived as straining or exceeding their adaptive capacities and threatening their well-being hence causing a physical, mental or emotional adjustment or response.</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interactions are perceived as straining or exceeding the individual’s adaptive capacities and threatening their well-being.</a:t>
            </a:r>
          </a:p>
          <a:p>
            <a:pPr algn="just"/>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element of perception indicates that human stress responses reflect differences in personality, as well as differences in physical strength or general health.</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792162"/>
          </a:xfrm>
        </p:spPr>
        <p:txBody>
          <a:bodyPr>
            <a:normAutofit/>
          </a:bodyPr>
          <a:lstStyle/>
          <a:p>
            <a:pPr algn="just"/>
            <a:r>
              <a:rPr lang="en-US" sz="3600" dirty="0" smtClean="0">
                <a:solidFill>
                  <a:srgbClr val="FF0000"/>
                </a:solidFill>
                <a:latin typeface="Constantia" pitchFamily="18" charset="0"/>
              </a:rPr>
              <a:t>STRESS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143000"/>
            <a:ext cx="9144000" cy="5715000"/>
          </a:xfrm>
        </p:spPr>
        <p:txBody>
          <a:bodyPr>
            <a:normAutofit fontScale="85000" lnSpcReduction="10000"/>
          </a:bodyPr>
          <a:lstStyle/>
          <a:p>
            <a:pPr algn="just">
              <a:buNone/>
            </a:pPr>
            <a:r>
              <a:rPr lang="en-US" dirty="0" smtClean="0">
                <a:solidFill>
                  <a:srgbClr val="0000FF"/>
                </a:solidFill>
                <a:latin typeface="Constantia" pitchFamily="18" charset="0"/>
              </a:rPr>
              <a:t>	The risk factors for stress-related illnesses appears to be a mixture of personal, interpersonal, and social variables.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These factors include </a:t>
            </a:r>
            <a:r>
              <a:rPr lang="en-US" b="1" i="1" dirty="0" smtClean="0">
                <a:solidFill>
                  <a:srgbClr val="0000FF"/>
                </a:solidFill>
                <a:latin typeface="Constantia" pitchFamily="18" charset="0"/>
              </a:rPr>
              <a:t>lack or loss of control over one's physical environment,</a:t>
            </a:r>
            <a:r>
              <a:rPr lang="en-US" dirty="0" smtClean="0">
                <a:solidFill>
                  <a:srgbClr val="0000FF"/>
                </a:solidFill>
                <a:latin typeface="Constantia" pitchFamily="18" charset="0"/>
              </a:rPr>
              <a:t> and </a:t>
            </a:r>
            <a:r>
              <a:rPr lang="en-US" b="1" i="1" dirty="0" smtClean="0">
                <a:solidFill>
                  <a:srgbClr val="0000FF"/>
                </a:solidFill>
                <a:latin typeface="Constantia" pitchFamily="18" charset="0"/>
              </a:rPr>
              <a:t>lack or loss of social support networks</a:t>
            </a:r>
            <a:r>
              <a:rPr lang="en-US" dirty="0" smtClean="0">
                <a:solidFill>
                  <a:srgbClr val="0000FF"/>
                </a:solidFill>
                <a:latin typeface="Constantia" pitchFamily="18" charset="0"/>
              </a:rPr>
              <a:t>. People who are dependent on others (e.g., children or the elderly) or who are socially disadvantaged (because of race, gender, educational level, or similar factors) are at greater risk of developing stress-related illnesses.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Other risk factors include feelings of helplessness, hopelessness, extreme fear or anger, and distrust of others.</a:t>
            </a:r>
          </a:p>
          <a:p>
            <a:pPr algn="just">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15962"/>
          </a:xfrm>
        </p:spPr>
        <p:txBody>
          <a:bodyPr>
            <a:normAutofit fontScale="90000"/>
          </a:bodyPr>
          <a:lstStyle/>
          <a:p>
            <a:r>
              <a:rPr lang="en-US" sz="3600" dirty="0" smtClean="0">
                <a:solidFill>
                  <a:srgbClr val="FF0000"/>
                </a:solidFill>
                <a:latin typeface="Constantia" pitchFamily="18" charset="0"/>
              </a:rPr>
              <a:t>PHYSICAL  AND PSYCHOLOGICAL RESPONSES TO STRESS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152400" y="1447800"/>
            <a:ext cx="8839200" cy="5257800"/>
          </a:xfrm>
        </p:spPr>
        <p:txBody>
          <a:bodyPr>
            <a:normAutofit fontScale="85000" lnSpcReduction="10000"/>
          </a:bodyPr>
          <a:lstStyle/>
          <a:p>
            <a:pPr algn="ctr">
              <a:buNone/>
            </a:pPr>
            <a:r>
              <a:rPr lang="en-US" b="1" dirty="0" smtClean="0">
                <a:solidFill>
                  <a:srgbClr val="0000FF"/>
                </a:solidFill>
                <a:latin typeface="Constantia" pitchFamily="18" charset="0"/>
              </a:rPr>
              <a:t>Physical Responses:</a:t>
            </a:r>
          </a:p>
          <a:p>
            <a:pPr algn="ctr">
              <a:buNone/>
            </a:pPr>
            <a:r>
              <a:rPr lang="en-US" dirty="0" smtClean="0">
                <a:solidFill>
                  <a:srgbClr val="FF0000"/>
                </a:solidFill>
                <a:latin typeface="Constantia" pitchFamily="18" charset="0"/>
              </a:rPr>
              <a:t>(Hans Selye’s General Adaptation Syndrome)</a:t>
            </a:r>
          </a:p>
          <a:p>
            <a:pPr algn="ctr">
              <a:buNone/>
            </a:pPr>
            <a:endParaRPr lang="en-US" dirty="0" smtClean="0">
              <a:solidFill>
                <a:srgbClr val="FF0000"/>
              </a:solidFill>
              <a:latin typeface="Constantia" pitchFamily="18" charset="0"/>
            </a:endParaRP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Also known as the </a:t>
            </a:r>
            <a:r>
              <a:rPr lang="en-US" i="1" dirty="0" smtClean="0">
                <a:solidFill>
                  <a:srgbClr val="0000FF"/>
                </a:solidFill>
                <a:latin typeface="Constantia" pitchFamily="18" charset="0"/>
              </a:rPr>
              <a:t>fight or flight syndrome.</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Selye defined stress as the state manifested by a specific syndrome which consist of all the non-specifically induced changes within a biological system.</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In this response, he described the reaction in three distinct sages: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p:spPr>
        <p:txBody>
          <a:bodyPr/>
          <a:lstStyle/>
          <a:p>
            <a:fld id="{AC13B138-F564-4F21-9CEC-F6564994633F}" type="slidenum">
              <a:rPr lang="en-US" smtClean="0"/>
              <a:pPr/>
              <a:t>6</a:t>
            </a:fld>
            <a:endParaRPr lang="en-US" dirty="0" smtClean="0"/>
          </a:p>
        </p:txBody>
      </p:sp>
      <p:sp>
        <p:nvSpPr>
          <p:cNvPr id="40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B212498-98C0-4A68-A286-C9FE5EB386E7}" type="slidenum">
              <a:rPr lang="en-US" sz="1400"/>
              <a:pPr algn="r"/>
              <a:t>6</a:t>
            </a:fld>
            <a:endParaRPr lang="en-US" sz="1400" dirty="0"/>
          </a:p>
        </p:txBody>
      </p:sp>
      <p:sp>
        <p:nvSpPr>
          <p:cNvPr id="4100" name="Rectangle 2"/>
          <p:cNvSpPr>
            <a:spLocks noGrp="1" noChangeArrowheads="1"/>
          </p:cNvSpPr>
          <p:nvPr>
            <p:ph type="ctrTitle"/>
          </p:nvPr>
        </p:nvSpPr>
        <p:spPr>
          <a:xfrm>
            <a:off x="304800" y="228600"/>
            <a:ext cx="8229600" cy="990600"/>
          </a:xfrm>
        </p:spPr>
        <p:txBody>
          <a:bodyPr/>
          <a:lstStyle/>
          <a:p>
            <a:pPr algn="just" eaLnBrk="1" hangingPunct="1"/>
            <a:r>
              <a:rPr lang="en-US" sz="4000" dirty="0" smtClean="0">
                <a:solidFill>
                  <a:srgbClr val="FF0000"/>
                </a:solidFill>
                <a:latin typeface="Constantia" pitchFamily="18" charset="0"/>
              </a:rPr>
              <a:t>MAIN OBJECTIVE</a:t>
            </a:r>
          </a:p>
        </p:txBody>
      </p:sp>
      <p:sp>
        <p:nvSpPr>
          <p:cNvPr id="4101" name="Rectangle 3"/>
          <p:cNvSpPr>
            <a:spLocks noGrp="1" noChangeArrowheads="1"/>
          </p:cNvSpPr>
          <p:nvPr>
            <p:ph type="subTitle" idx="1"/>
          </p:nvPr>
        </p:nvSpPr>
        <p:spPr>
          <a:xfrm>
            <a:off x="381000" y="1066800"/>
            <a:ext cx="8763000" cy="5791200"/>
          </a:xfrm>
        </p:spPr>
        <p:txBody>
          <a:bodyPr/>
          <a:lstStyle/>
          <a:p>
            <a:pPr algn="just" eaLnBrk="1" hangingPunct="1"/>
            <a:endParaRPr lang="en-US" dirty="0" smtClean="0">
              <a:solidFill>
                <a:schemeClr val="accent1"/>
              </a:solidFill>
              <a:latin typeface="Constantia" pitchFamily="18" charset="0"/>
            </a:endParaRPr>
          </a:p>
          <a:p>
            <a:pPr algn="just" eaLnBrk="1" hangingPunct="1"/>
            <a:r>
              <a:rPr lang="en-US" dirty="0" smtClean="0">
                <a:solidFill>
                  <a:srgbClr val="0000FF"/>
                </a:solidFill>
                <a:latin typeface="Constantia" pitchFamily="18" charset="0"/>
              </a:rPr>
              <a:t>By the end of this Course, the learner will be able to demonstrate the knowledge, skills and attitudes necessary for the promotion of health, prevention of illness, diagnosis, co-ordination, management and rehabilitation of infants, children and adults suffering from mental disorders.</a:t>
            </a:r>
          </a:p>
        </p:txBody>
      </p:sp>
    </p:spTree>
  </p:cSld>
  <p:clrMapOvr>
    <a:masterClrMapping/>
  </p:clrMapOvr>
  <p:transition>
    <p:wedg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a:bodyPr>
          <a:lstStyle/>
          <a:p>
            <a:pPr algn="just"/>
            <a:r>
              <a:rPr lang="en-US" sz="3600" b="1" dirty="0" smtClean="0">
                <a:solidFill>
                  <a:srgbClr val="0000FF"/>
                </a:solidFill>
                <a:latin typeface="Constantia" pitchFamily="18" charset="0"/>
              </a:rPr>
              <a:t>Physical responses to Stress cont’d</a:t>
            </a:r>
            <a:endParaRPr lang="en-US" sz="3600" b="1" dirty="0">
              <a:solidFill>
                <a:srgbClr val="0000FF"/>
              </a:solidFill>
              <a:latin typeface="Constantia" pitchFamily="18" charset="0"/>
            </a:endParaRPr>
          </a:p>
        </p:txBody>
      </p:sp>
      <p:sp>
        <p:nvSpPr>
          <p:cNvPr id="3" name="Content Placeholder 2"/>
          <p:cNvSpPr>
            <a:spLocks noGrp="1"/>
          </p:cNvSpPr>
          <p:nvPr>
            <p:ph idx="1"/>
          </p:nvPr>
        </p:nvSpPr>
        <p:spPr>
          <a:xfrm>
            <a:off x="0" y="990600"/>
            <a:ext cx="9144000" cy="5867400"/>
          </a:xfrm>
        </p:spPr>
        <p:txBody>
          <a:bodyPr>
            <a:normAutofit fontScale="77500" lnSpcReduction="20000"/>
          </a:bodyPr>
          <a:lstStyle/>
          <a:p>
            <a:pPr algn="just">
              <a:buNone/>
            </a:pPr>
            <a:r>
              <a:rPr lang="en-US" b="1" dirty="0" smtClean="0">
                <a:solidFill>
                  <a:srgbClr val="FF0000"/>
                </a:solidFill>
                <a:latin typeface="Constantia" pitchFamily="18" charset="0"/>
              </a:rPr>
              <a:t>Stages of the General adaptation</a:t>
            </a:r>
          </a:p>
          <a:p>
            <a:pPr algn="just">
              <a:buNone/>
            </a:pPr>
            <a:endParaRPr lang="en-US" dirty="0" smtClean="0">
              <a:solidFill>
                <a:srgbClr val="FF0000"/>
              </a:solidFill>
              <a:latin typeface="Constantia" pitchFamily="18" charset="0"/>
            </a:endParaRPr>
          </a:p>
          <a:p>
            <a:pPr marL="571500" indent="-571500" algn="just">
              <a:buAutoNum type="romanLcParenBoth"/>
            </a:pPr>
            <a:r>
              <a:rPr lang="en-US" i="1" dirty="0" smtClean="0">
                <a:solidFill>
                  <a:srgbClr val="0000FF"/>
                </a:solidFill>
                <a:latin typeface="Constantia" pitchFamily="18" charset="0"/>
              </a:rPr>
              <a:t>Alarm reaction Stage: </a:t>
            </a:r>
            <a:r>
              <a:rPr lang="en-US" dirty="0" smtClean="0">
                <a:solidFill>
                  <a:srgbClr val="0000FF"/>
                </a:solidFill>
                <a:latin typeface="Constantia" pitchFamily="18" charset="0"/>
              </a:rPr>
              <a:t>the physiological responses of the fight or flight syndrome are initiated.</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i="1" dirty="0" smtClean="0">
                <a:solidFill>
                  <a:srgbClr val="0000FF"/>
                </a:solidFill>
                <a:latin typeface="Constantia" pitchFamily="18" charset="0"/>
              </a:rPr>
              <a:t>Stage of Resistance:</a:t>
            </a:r>
            <a:r>
              <a:rPr lang="en-US" dirty="0" smtClean="0">
                <a:solidFill>
                  <a:srgbClr val="0000FF"/>
                </a:solidFill>
                <a:latin typeface="Constantia" pitchFamily="18" charset="0"/>
              </a:rPr>
              <a:t> the individual uses the physiological responses of the first stage as a defence in attempt to adopt to the stressor. If adaptation occurs, the third stage is prevented or delayed and the physiological symptoms may disappear.</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i="1" dirty="0" smtClean="0">
                <a:solidFill>
                  <a:srgbClr val="0000FF"/>
                </a:solidFill>
                <a:latin typeface="Constantia" pitchFamily="18" charset="0"/>
              </a:rPr>
              <a:t>Stage of exhaustion: </a:t>
            </a:r>
            <a:r>
              <a:rPr lang="en-US" dirty="0" smtClean="0">
                <a:solidFill>
                  <a:srgbClr val="0000FF"/>
                </a:solidFill>
                <a:latin typeface="Constantia" pitchFamily="18" charset="0"/>
              </a:rPr>
              <a:t>occurs when there is prolonged exposure to the stressor to which the body has become adjusted. The adaptive energy is depleted, the individual can no longer draw from the resources in the first two stages and diseases of adaptation such as headache, mental disorders, coronary artery disease, ulcers or colitis may occur. Without intervention for reversal, exhaustion and even death ensues.</a:t>
            </a:r>
            <a:endParaRPr lang="en-US" i="1"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pPr algn="just"/>
            <a:r>
              <a:rPr lang="en-US" b="1" dirty="0" smtClean="0">
                <a:solidFill>
                  <a:srgbClr val="0000FF"/>
                </a:solidFill>
                <a:latin typeface="Constantia" pitchFamily="18" charset="0"/>
              </a:rPr>
              <a:t>Physical responses to Stress cont’d</a:t>
            </a:r>
            <a:endParaRPr lang="en-US" dirty="0"/>
          </a:p>
        </p:txBody>
      </p:sp>
      <p:sp>
        <p:nvSpPr>
          <p:cNvPr id="3" name="Content Placeholder 2"/>
          <p:cNvSpPr>
            <a:spLocks noGrp="1"/>
          </p:cNvSpPr>
          <p:nvPr>
            <p:ph idx="1"/>
          </p:nvPr>
        </p:nvSpPr>
        <p:spPr>
          <a:xfrm>
            <a:off x="0" y="762000"/>
            <a:ext cx="9144000" cy="6096000"/>
          </a:xfrm>
        </p:spPr>
        <p:txBody>
          <a:bodyPr>
            <a:normAutofit fontScale="77500" lnSpcReduction="20000"/>
          </a:bodyPr>
          <a:lstStyle/>
          <a:p>
            <a:pPr algn="ctr">
              <a:buNone/>
            </a:pPr>
            <a:r>
              <a:rPr lang="en-US" dirty="0" smtClean="0">
                <a:solidFill>
                  <a:srgbClr val="FF0000"/>
                </a:solidFill>
                <a:latin typeface="Constantia" pitchFamily="18" charset="0"/>
              </a:rPr>
              <a:t>Biological responses associated with the fight or flight syndrome</a:t>
            </a:r>
          </a:p>
          <a:p>
            <a:pPr algn="ctr">
              <a:buNone/>
            </a:pPr>
            <a:endParaRPr lang="en-US" b="1" dirty="0" smtClean="0">
              <a:solidFill>
                <a:srgbClr val="FF0000"/>
              </a:solidFill>
              <a:latin typeface="Constantia" pitchFamily="18" charset="0"/>
            </a:endParaRPr>
          </a:p>
          <a:p>
            <a:pPr marL="571500" indent="-571500" algn="just">
              <a:buAutoNum type="romanLcParenBoth"/>
            </a:pPr>
            <a:r>
              <a:rPr lang="en-US" b="1" i="1" dirty="0" smtClean="0">
                <a:solidFill>
                  <a:srgbClr val="0000FF"/>
                </a:solidFill>
                <a:latin typeface="Constantia" pitchFamily="18" charset="0"/>
              </a:rPr>
              <a:t>The immediate response:</a:t>
            </a:r>
            <a:r>
              <a:rPr lang="en-US" i="1" dirty="0" smtClean="0">
                <a:solidFill>
                  <a:srgbClr val="0000FF"/>
                </a:solidFill>
                <a:latin typeface="Constantia" pitchFamily="18" charset="0"/>
              </a:rPr>
              <a:t> </a:t>
            </a:r>
            <a:r>
              <a:rPr lang="en-US" dirty="0" smtClean="0">
                <a:solidFill>
                  <a:srgbClr val="0000FF"/>
                </a:solidFill>
                <a:latin typeface="Constantia" pitchFamily="18" charset="0"/>
              </a:rPr>
              <a:t>the hypothalamus stimulates the sympathetic nervous system, resulting in the following:</a:t>
            </a:r>
          </a:p>
          <a:p>
            <a:pPr marL="971550" lvl="1" indent="-571500" algn="just">
              <a:buFont typeface="Arial" pitchFamily="34" charset="0"/>
              <a:buChar char="•"/>
            </a:pPr>
            <a:r>
              <a:rPr lang="en-US" dirty="0" smtClean="0">
                <a:solidFill>
                  <a:srgbClr val="0000FF"/>
                </a:solidFill>
                <a:latin typeface="Constantia" pitchFamily="18" charset="0"/>
              </a:rPr>
              <a:t>Adrenal medulla releases epinephrine and norepinephrine into the bloodstream.</a:t>
            </a:r>
          </a:p>
          <a:p>
            <a:pPr marL="971550" lvl="1" indent="-571500" algn="just">
              <a:buFont typeface="Arial" pitchFamily="34" charset="0"/>
              <a:buChar char="•"/>
            </a:pPr>
            <a:r>
              <a:rPr lang="en-US" dirty="0" smtClean="0">
                <a:solidFill>
                  <a:srgbClr val="0000FF"/>
                </a:solidFill>
                <a:latin typeface="Constantia" pitchFamily="18" charset="0"/>
              </a:rPr>
              <a:t>Pupils of the eye dilate to let in more light.</a:t>
            </a:r>
          </a:p>
          <a:p>
            <a:pPr marL="971550" lvl="1" indent="-571500" algn="just">
              <a:buFont typeface="Arial" pitchFamily="34" charset="0"/>
              <a:buChar char="•"/>
            </a:pPr>
            <a:r>
              <a:rPr lang="en-US" dirty="0" smtClean="0">
                <a:solidFill>
                  <a:srgbClr val="0000FF"/>
                </a:solidFill>
                <a:latin typeface="Constantia" pitchFamily="18" charset="0"/>
              </a:rPr>
              <a:t>Secretions from the lacrimal glands increases.</a:t>
            </a:r>
          </a:p>
          <a:p>
            <a:pPr marL="971550" lvl="1" indent="-571500" algn="just">
              <a:buFont typeface="Arial" pitchFamily="34" charset="0"/>
              <a:buChar char="•"/>
            </a:pPr>
            <a:r>
              <a:rPr lang="en-US" dirty="0" smtClean="0">
                <a:solidFill>
                  <a:srgbClr val="0000FF"/>
                </a:solidFill>
                <a:latin typeface="Constantia" pitchFamily="18" charset="0"/>
              </a:rPr>
              <a:t>Lung bronchioles dilate and respiratory rate increases.</a:t>
            </a:r>
          </a:p>
          <a:p>
            <a:pPr marL="971550" lvl="1" indent="-571500" algn="just">
              <a:buFont typeface="Arial" pitchFamily="34" charset="0"/>
              <a:buChar char="•"/>
            </a:pPr>
            <a:r>
              <a:rPr lang="en-US" dirty="0" smtClean="0">
                <a:solidFill>
                  <a:srgbClr val="0000FF"/>
                </a:solidFill>
                <a:latin typeface="Constantia" pitchFamily="18" charset="0"/>
              </a:rPr>
              <a:t>Cardiac contraction force increases and so do cardiac output, heart rate and blood pressure.</a:t>
            </a:r>
          </a:p>
          <a:p>
            <a:pPr marL="971550" lvl="1" indent="-571500" algn="just">
              <a:buFont typeface="Arial" pitchFamily="34" charset="0"/>
              <a:buChar char="•"/>
            </a:pPr>
            <a:r>
              <a:rPr lang="en-US" dirty="0" smtClean="0">
                <a:solidFill>
                  <a:srgbClr val="0000FF"/>
                </a:solidFill>
                <a:latin typeface="Constantia" pitchFamily="18" charset="0"/>
              </a:rPr>
              <a:t>Increased gycogenolysis and gluconeogenesis with decreased glycogen synthesis in the liver.</a:t>
            </a:r>
          </a:p>
          <a:p>
            <a:pPr marL="971550" lvl="1" indent="-571500" algn="just">
              <a:buFont typeface="Arial" pitchFamily="34" charset="0"/>
              <a:buChar char="•"/>
            </a:pPr>
            <a:r>
              <a:rPr lang="en-US" dirty="0" smtClean="0">
                <a:solidFill>
                  <a:srgbClr val="0000FF"/>
                </a:solidFill>
                <a:latin typeface="Constantia" pitchFamily="18" charset="0"/>
              </a:rPr>
              <a:t>Bladder muscles contract and sphincter relaxes with increased ureter motility.</a:t>
            </a:r>
          </a:p>
          <a:p>
            <a:pPr marL="971550" lvl="1" indent="-571500" algn="just">
              <a:buFont typeface="Arial" pitchFamily="34" charset="0"/>
              <a:buChar char="•"/>
            </a:pPr>
            <a:r>
              <a:rPr lang="en-US" dirty="0" smtClean="0">
                <a:solidFill>
                  <a:srgbClr val="0000FF"/>
                </a:solidFill>
                <a:latin typeface="Constantia" pitchFamily="18" charset="0"/>
              </a:rPr>
              <a:t>Secretions from the sweat glands increases with increased lipolysis in fat cells.</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563562"/>
          </a:xfrm>
        </p:spPr>
        <p:txBody>
          <a:bodyPr>
            <a:noAutofit/>
          </a:bodyPr>
          <a:lstStyle/>
          <a:p>
            <a:r>
              <a:rPr lang="en-US" sz="3200" dirty="0" smtClean="0">
                <a:solidFill>
                  <a:srgbClr val="FF0000"/>
                </a:solidFill>
                <a:latin typeface="Constantia" pitchFamily="18" charset="0"/>
              </a:rPr>
              <a:t>Biological responses associated with the fight or flight syndrome</a:t>
            </a:r>
            <a:br>
              <a:rPr lang="en-US" sz="3200" dirty="0" smtClean="0">
                <a:solidFill>
                  <a:srgbClr val="FF0000"/>
                </a:solidFill>
                <a:latin typeface="Constantia" pitchFamily="18" charset="0"/>
              </a:rPr>
            </a:br>
            <a:endParaRPr lang="en-US" sz="3200" dirty="0"/>
          </a:p>
        </p:txBody>
      </p:sp>
      <p:sp>
        <p:nvSpPr>
          <p:cNvPr id="3" name="Content Placeholder 2"/>
          <p:cNvSpPr>
            <a:spLocks noGrp="1"/>
          </p:cNvSpPr>
          <p:nvPr>
            <p:ph idx="1"/>
          </p:nvPr>
        </p:nvSpPr>
        <p:spPr>
          <a:xfrm>
            <a:off x="0" y="1066800"/>
            <a:ext cx="9144000" cy="5791200"/>
          </a:xfrm>
        </p:spPr>
        <p:txBody>
          <a:bodyPr>
            <a:normAutofit fontScale="85000" lnSpcReduction="20000"/>
          </a:bodyPr>
          <a:lstStyle/>
          <a:p>
            <a:pPr algn="just">
              <a:buNone/>
            </a:pPr>
            <a:r>
              <a:rPr lang="en-US" b="1" i="1" dirty="0" smtClean="0">
                <a:solidFill>
                  <a:srgbClr val="0000FF"/>
                </a:solidFill>
                <a:latin typeface="Constantia" pitchFamily="18" charset="0"/>
              </a:rPr>
              <a:t>(ii) The sustained response:</a:t>
            </a:r>
            <a:r>
              <a:rPr lang="en-US" dirty="0" smtClean="0">
                <a:solidFill>
                  <a:srgbClr val="0000FF"/>
                </a:solidFill>
                <a:latin typeface="Constantia" pitchFamily="18" charset="0"/>
              </a:rPr>
              <a:t> long-standing stress causes the hypothalamus to stimulate the pituitary gland to release hormones with the following effects:</a:t>
            </a:r>
          </a:p>
          <a:p>
            <a:pPr algn="just">
              <a:buNone/>
            </a:pPr>
            <a:endParaRPr lang="en-US" dirty="0" smtClean="0">
              <a:solidFill>
                <a:srgbClr val="0000FF"/>
              </a:solidFill>
              <a:latin typeface="Constantia" pitchFamily="18" charset="0"/>
            </a:endParaRPr>
          </a:p>
          <a:p>
            <a:pPr lvl="1" algn="just">
              <a:buFont typeface="Arial" pitchFamily="34" charset="0"/>
              <a:buChar char="•"/>
            </a:pPr>
            <a:r>
              <a:rPr lang="en-US" dirty="0" smtClean="0">
                <a:solidFill>
                  <a:srgbClr val="0000FF"/>
                </a:solidFill>
                <a:latin typeface="Constantia" pitchFamily="18" charset="0"/>
              </a:rPr>
              <a:t>ACTH stimulates the adrenal cortex to release glucocorticoids and mineralocorticoids resulting in increased gluconeogenesis, retention of Na</a:t>
            </a:r>
            <a:r>
              <a:rPr lang="en-US" baseline="30000" dirty="0" smtClean="0">
                <a:solidFill>
                  <a:srgbClr val="0000FF"/>
                </a:solidFill>
                <a:latin typeface="Constantia" pitchFamily="18" charset="0"/>
              </a:rPr>
              <a:t>+</a:t>
            </a:r>
            <a:r>
              <a:rPr lang="en-US" dirty="0" smtClean="0">
                <a:solidFill>
                  <a:srgbClr val="0000FF"/>
                </a:solidFill>
                <a:latin typeface="Constantia" pitchFamily="18" charset="0"/>
              </a:rPr>
              <a:t> and water and decreased immune and inflammatory responses.</a:t>
            </a:r>
          </a:p>
          <a:p>
            <a:pPr lvl="1" algn="just">
              <a:buFont typeface="Arial" pitchFamily="34" charset="0"/>
              <a:buChar char="•"/>
            </a:pPr>
            <a:r>
              <a:rPr lang="en-US" dirty="0" smtClean="0">
                <a:solidFill>
                  <a:srgbClr val="0000FF"/>
                </a:solidFill>
                <a:latin typeface="Constantia" pitchFamily="18" charset="0"/>
              </a:rPr>
              <a:t>ADH increases BP through vasoconstriction and also causes fluid retention.</a:t>
            </a:r>
          </a:p>
          <a:p>
            <a:pPr lvl="1" algn="just">
              <a:buFont typeface="Arial" pitchFamily="34" charset="0"/>
              <a:buChar char="•"/>
            </a:pPr>
            <a:r>
              <a:rPr lang="en-US" dirty="0" smtClean="0">
                <a:solidFill>
                  <a:srgbClr val="0000FF"/>
                </a:solidFill>
                <a:latin typeface="Constantia" pitchFamily="18" charset="0"/>
              </a:rPr>
              <a:t>GH has a direct effect on proteins, CHOs and lipid metabolism, leading to increased serum glucose and free fatty acids.</a:t>
            </a:r>
          </a:p>
          <a:p>
            <a:pPr lvl="1" algn="just">
              <a:buFont typeface="Arial" pitchFamily="34" charset="0"/>
              <a:buChar char="•"/>
            </a:pPr>
            <a:r>
              <a:rPr lang="en-US" dirty="0" smtClean="0">
                <a:solidFill>
                  <a:srgbClr val="0000FF"/>
                </a:solidFill>
                <a:latin typeface="Constantia" pitchFamily="18" charset="0"/>
              </a:rPr>
              <a:t>Thyrotropic hormone stimulates the thyroid gland to in crease the BMR.</a:t>
            </a:r>
          </a:p>
          <a:p>
            <a:pPr lvl="1" algn="just">
              <a:buFont typeface="Arial" pitchFamily="34" charset="0"/>
              <a:buChar char="•"/>
            </a:pPr>
            <a:r>
              <a:rPr lang="en-US" dirty="0" smtClean="0">
                <a:solidFill>
                  <a:srgbClr val="0000FF"/>
                </a:solidFill>
                <a:latin typeface="Constantia" pitchFamily="18" charset="0"/>
              </a:rPr>
              <a:t>Gonadotropins causes a decrease in secretion of sex hormones, resulting in decreased libido and impotence.</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411162"/>
          </a:xfrm>
        </p:spPr>
        <p:txBody>
          <a:bodyPr>
            <a:normAutofit fontScale="90000"/>
          </a:bodyPr>
          <a:lstStyle/>
          <a:p>
            <a:r>
              <a:rPr lang="en-US" sz="3600" dirty="0" smtClean="0">
                <a:solidFill>
                  <a:srgbClr val="0000FF"/>
                </a:solidFill>
                <a:latin typeface="Constantia" pitchFamily="18" charset="0"/>
              </a:rPr>
              <a:t>PHYSICAL  AND PSYCHOLOGICAL RESPONSES TO STRESS Cont’d</a:t>
            </a:r>
            <a:endParaRPr lang="en-US" sz="3600" dirty="0">
              <a:solidFill>
                <a:srgbClr val="0000FF"/>
              </a:solidFill>
              <a:latin typeface="Constantia" pitchFamily="18" charset="0"/>
            </a:endParaRPr>
          </a:p>
        </p:txBody>
      </p:sp>
      <p:sp>
        <p:nvSpPr>
          <p:cNvPr id="3" name="Content Placeholder 2"/>
          <p:cNvSpPr>
            <a:spLocks noGrp="1"/>
          </p:cNvSpPr>
          <p:nvPr>
            <p:ph idx="1"/>
          </p:nvPr>
        </p:nvSpPr>
        <p:spPr>
          <a:xfrm>
            <a:off x="152400" y="1219200"/>
            <a:ext cx="8839200" cy="5638800"/>
          </a:xfrm>
        </p:spPr>
        <p:txBody>
          <a:bodyPr>
            <a:normAutofit fontScale="77500" lnSpcReduction="20000"/>
          </a:bodyPr>
          <a:lstStyle/>
          <a:p>
            <a:pPr algn="ctr">
              <a:buNone/>
            </a:pPr>
            <a:r>
              <a:rPr lang="en-US" sz="3600" b="1" dirty="0" smtClean="0">
                <a:solidFill>
                  <a:srgbClr val="FF0000"/>
                </a:solidFill>
                <a:latin typeface="Constantia" pitchFamily="18" charset="0"/>
              </a:rPr>
              <a:t>Psychological Responses:</a:t>
            </a:r>
          </a:p>
          <a:p>
            <a:pPr algn="ctr">
              <a:buNone/>
            </a:pPr>
            <a:endParaRPr lang="en-US" b="1" dirty="0" smtClean="0">
              <a:solidFill>
                <a:srgbClr val="FF0000"/>
              </a:solidFill>
              <a:latin typeface="Constantia" pitchFamily="18" charset="0"/>
            </a:endParaRPr>
          </a:p>
          <a:p>
            <a:pPr algn="just">
              <a:buNone/>
            </a:pPr>
            <a:r>
              <a:rPr lang="en-US" dirty="0" smtClean="0">
                <a:solidFill>
                  <a:srgbClr val="0000FF"/>
                </a:solidFill>
                <a:latin typeface="Constantia" pitchFamily="18" charset="0"/>
              </a:rPr>
              <a:t>	The two major primary psychological responses to stress are </a:t>
            </a:r>
            <a:r>
              <a:rPr lang="en-US" i="1" dirty="0" smtClean="0">
                <a:solidFill>
                  <a:srgbClr val="0000FF"/>
                </a:solidFill>
                <a:latin typeface="Constantia" pitchFamily="18" charset="0"/>
              </a:rPr>
              <a:t>Anxiety </a:t>
            </a:r>
            <a:r>
              <a:rPr lang="en-US" dirty="0" smtClean="0">
                <a:solidFill>
                  <a:srgbClr val="0000FF"/>
                </a:solidFill>
                <a:latin typeface="Constantia" pitchFamily="18" charset="0"/>
              </a:rPr>
              <a:t>and </a:t>
            </a:r>
            <a:r>
              <a:rPr lang="en-US" i="1" dirty="0" smtClean="0">
                <a:solidFill>
                  <a:srgbClr val="0000FF"/>
                </a:solidFill>
                <a:latin typeface="Constantia" pitchFamily="18" charset="0"/>
              </a:rPr>
              <a:t>Grief</a:t>
            </a:r>
            <a:r>
              <a:rPr lang="en-US" b="1" i="1" dirty="0" smtClean="0">
                <a:solidFill>
                  <a:srgbClr val="0000FF"/>
                </a:solidFill>
                <a:latin typeface="Constantia" pitchFamily="18" charset="0"/>
              </a:rPr>
              <a:t>.</a:t>
            </a:r>
          </a:p>
          <a:p>
            <a:pPr algn="just">
              <a:buNone/>
            </a:pPr>
            <a:endParaRPr lang="en-US" b="1" i="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t>
            </a:r>
            <a:r>
              <a:rPr lang="en-US" b="1" i="1" dirty="0" smtClean="0">
                <a:solidFill>
                  <a:srgbClr val="0000FF"/>
                </a:solidFill>
                <a:latin typeface="Constantia" pitchFamily="18" charset="0"/>
              </a:rPr>
              <a:t>Anxiety</a:t>
            </a:r>
            <a:r>
              <a:rPr lang="en-US" dirty="0" smtClean="0">
                <a:solidFill>
                  <a:srgbClr val="0000FF"/>
                </a:solidFill>
                <a:latin typeface="Constantia" pitchFamily="18" charset="0"/>
              </a:rPr>
              <a:t> refers to the diffuse apprehension that is vague in nature and associated with feelings of uncertainty  and helplessness.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It becomes problematic when the individual is unable to prevent it from escalating to a level that interferes with the ability to meet basic needs.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t>
            </a:r>
            <a:r>
              <a:rPr lang="en-US" b="1" i="1" dirty="0" smtClean="0">
                <a:solidFill>
                  <a:srgbClr val="0000FF"/>
                </a:solidFill>
                <a:latin typeface="Constantia" pitchFamily="18" charset="0"/>
              </a:rPr>
              <a:t>Grief</a:t>
            </a:r>
            <a:r>
              <a:rPr lang="en-US" dirty="0" smtClean="0">
                <a:solidFill>
                  <a:srgbClr val="0000FF"/>
                </a:solidFill>
                <a:latin typeface="Constantia" pitchFamily="18" charset="0"/>
              </a:rPr>
              <a:t>, on the other hand, is a subjective state of emotional, physical and social responses to the loss of a valued entity.</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US" sz="3200" b="1" dirty="0" smtClean="0">
                <a:solidFill>
                  <a:srgbClr val="0000FF"/>
                </a:solidFill>
                <a:latin typeface="Constantia" pitchFamily="18" charset="0"/>
              </a:rPr>
              <a:t>PSYCHOLOGICAL RESPONSES TO STRESS Cont’d</a:t>
            </a:r>
            <a:endParaRPr lang="en-US" sz="3200" b="1" dirty="0">
              <a:solidFill>
                <a:srgbClr val="0000FF"/>
              </a:solidFill>
              <a:latin typeface="Constantia" pitchFamily="18" charset="0"/>
            </a:endParaRPr>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algn="just">
              <a:buNone/>
            </a:pPr>
            <a:r>
              <a:rPr lang="en-US" b="1" dirty="0" smtClean="0">
                <a:solidFill>
                  <a:srgbClr val="FF0000"/>
                </a:solidFill>
                <a:latin typeface="Constantia" pitchFamily="18" charset="0"/>
              </a:rPr>
              <a:t>	Levels of Anxiety</a:t>
            </a:r>
          </a:p>
          <a:p>
            <a:pPr algn="just">
              <a:buNone/>
            </a:pPr>
            <a:endParaRPr lang="en-US" b="1" dirty="0" smtClean="0">
              <a:solidFill>
                <a:srgbClr val="FF0000"/>
              </a:solidFill>
              <a:latin typeface="Constantia" pitchFamily="18" charset="0"/>
            </a:endParaRPr>
          </a:p>
          <a:p>
            <a:pPr algn="just">
              <a:buNone/>
            </a:pPr>
            <a:r>
              <a:rPr lang="en-US" dirty="0" smtClean="0">
                <a:solidFill>
                  <a:srgbClr val="0000FF"/>
                </a:solidFill>
                <a:latin typeface="Constantia" pitchFamily="18" charset="0"/>
              </a:rPr>
              <a:t>	Anxiety can be described in four levels as </a:t>
            </a:r>
            <a:r>
              <a:rPr lang="en-US" i="1" dirty="0" smtClean="0">
                <a:solidFill>
                  <a:srgbClr val="0000FF"/>
                </a:solidFill>
                <a:latin typeface="Constantia" pitchFamily="18" charset="0"/>
              </a:rPr>
              <a:t>mild, moderate, severe </a:t>
            </a:r>
            <a:r>
              <a:rPr lang="en-US" dirty="0" smtClean="0">
                <a:solidFill>
                  <a:srgbClr val="0000FF"/>
                </a:solidFill>
                <a:latin typeface="Constantia" pitchFamily="18" charset="0"/>
              </a:rPr>
              <a:t>and </a:t>
            </a:r>
            <a:r>
              <a:rPr lang="en-US" i="1" dirty="0" smtClean="0">
                <a:solidFill>
                  <a:srgbClr val="0000FF"/>
                </a:solidFill>
                <a:latin typeface="Constantia" pitchFamily="18" charset="0"/>
              </a:rPr>
              <a:t>panic; </a:t>
            </a:r>
            <a:r>
              <a:rPr lang="en-US" dirty="0" smtClean="0">
                <a:solidFill>
                  <a:srgbClr val="0000FF"/>
                </a:solidFill>
                <a:latin typeface="Constantia" pitchFamily="18" charset="0"/>
              </a:rPr>
              <a:t>and the nurse must recognize the symptoms associated with each level so as to plan for appropriate intervention with anxious individuals.</a:t>
            </a:r>
          </a:p>
          <a:p>
            <a:pPr algn="just">
              <a:buNone/>
            </a:pPr>
            <a:endParaRPr lang="en-US" dirty="0" smtClean="0">
              <a:solidFill>
                <a:srgbClr val="0000FF"/>
              </a:solidFill>
              <a:latin typeface="Constantia" pitchFamily="18" charset="0"/>
            </a:endParaRPr>
          </a:p>
          <a:p>
            <a:pPr marL="571500" indent="-571500" algn="just">
              <a:buAutoNum type="romanLcParenBoth"/>
            </a:pPr>
            <a:r>
              <a:rPr lang="en-US" b="1" i="1" dirty="0" smtClean="0">
                <a:solidFill>
                  <a:srgbClr val="0000FF"/>
                </a:solidFill>
                <a:latin typeface="Constantia" pitchFamily="18" charset="0"/>
              </a:rPr>
              <a:t>Mild Anxiety</a:t>
            </a:r>
          </a:p>
          <a:p>
            <a:pPr marL="571500" indent="-571500" algn="just">
              <a:buNone/>
            </a:pPr>
            <a:r>
              <a:rPr lang="en-US" dirty="0" smtClean="0">
                <a:solidFill>
                  <a:srgbClr val="0000FF"/>
                </a:solidFill>
                <a:latin typeface="Constantia" pitchFamily="18" charset="0"/>
              </a:rPr>
              <a:t>	Is associated with tension experienced in response to events of day-to-day living. </a:t>
            </a:r>
          </a:p>
          <a:p>
            <a:pPr marL="571500" indent="-571500" algn="just">
              <a:buNone/>
            </a:pP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It prepares people for action, sharpens the sense, increases motivation for productivity, increases the perceptual field and results in a heightened awareness of the environment. Learning is enhanced and the individual is able to function at his/her optimal level.</a:t>
            </a:r>
          </a:p>
          <a:p>
            <a:pPr algn="just">
              <a:buNone/>
            </a:pPr>
            <a:endParaRPr lang="en-US" dirty="0">
              <a:solidFill>
                <a:srgbClr val="FF0000"/>
              </a:solidFill>
              <a:latin typeface="Constantia"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8991600" cy="715962"/>
          </a:xfrm>
        </p:spPr>
        <p:txBody>
          <a:bodyPr>
            <a:normAutofit fontScale="90000"/>
          </a:bodyPr>
          <a:lstStyle/>
          <a:p>
            <a:pPr algn="just"/>
            <a:r>
              <a:rPr lang="en-US" dirty="0" smtClean="0">
                <a:solidFill>
                  <a:srgbClr val="FF0000"/>
                </a:solidFill>
                <a:latin typeface="Constantia" pitchFamily="18" charset="0"/>
              </a:rPr>
              <a:t>Levels of Anxiety cont’d</a:t>
            </a:r>
            <a:endParaRPr lang="en-US" dirty="0"/>
          </a:p>
        </p:txBody>
      </p:sp>
      <p:sp>
        <p:nvSpPr>
          <p:cNvPr id="3" name="Content Placeholder 2"/>
          <p:cNvSpPr>
            <a:spLocks noGrp="1"/>
          </p:cNvSpPr>
          <p:nvPr>
            <p:ph idx="1"/>
          </p:nvPr>
        </p:nvSpPr>
        <p:spPr>
          <a:xfrm>
            <a:off x="152400" y="1371600"/>
            <a:ext cx="8839200" cy="5257800"/>
          </a:xfrm>
        </p:spPr>
        <p:txBody>
          <a:bodyPr>
            <a:normAutofit fontScale="92500" lnSpcReduction="10000"/>
          </a:bodyPr>
          <a:lstStyle/>
          <a:p>
            <a:pPr marL="571500" indent="-571500" algn="just">
              <a:buFont typeface="Wingdings" pitchFamily="2" charset="2"/>
              <a:buAutoNum type="romanLcParenBoth" startAt="2"/>
            </a:pPr>
            <a:r>
              <a:rPr lang="en-US" b="1" i="1" dirty="0" smtClean="0">
                <a:solidFill>
                  <a:srgbClr val="0000FF"/>
                </a:solidFill>
                <a:latin typeface="Constantia" pitchFamily="18" charset="0"/>
              </a:rPr>
              <a:t>Moderate Anxiety</a:t>
            </a:r>
          </a:p>
          <a:p>
            <a:pPr marL="571500" indent="-571500" algn="just">
              <a:buNone/>
            </a:pPr>
            <a:r>
              <a:rPr lang="en-US" dirty="0" smtClean="0">
                <a:solidFill>
                  <a:srgbClr val="0000FF"/>
                </a:solidFill>
                <a:latin typeface="Constantia" pitchFamily="18" charset="0"/>
              </a:rPr>
              <a:t>	At this level, increased muscular tone and restlessness are evident.</a:t>
            </a:r>
          </a:p>
          <a:p>
            <a:pPr marL="571500" indent="-571500" algn="just">
              <a:buNone/>
            </a:pP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An individual becomes less alert to events within the environment. Attention span or ability to concentrate decreases, but may still attend to needs with direction.</a:t>
            </a:r>
          </a:p>
          <a:p>
            <a:pPr marL="571500" indent="-571500" algn="just">
              <a:buNone/>
            </a:pP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Assistance with problem solving may be required.</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715962"/>
          </a:xfrm>
        </p:spPr>
        <p:txBody>
          <a:bodyPr>
            <a:normAutofit/>
          </a:bodyPr>
          <a:lstStyle/>
          <a:p>
            <a:pPr algn="just"/>
            <a:r>
              <a:rPr lang="en-US" sz="3600" dirty="0" smtClean="0">
                <a:solidFill>
                  <a:srgbClr val="FF0000"/>
                </a:solidFill>
                <a:latin typeface="Constantia" pitchFamily="18" charset="0"/>
              </a:rPr>
              <a:t>Levels of Anxiety cont’d</a:t>
            </a:r>
            <a:endParaRPr lang="en-US" sz="3600" dirty="0"/>
          </a:p>
        </p:txBody>
      </p:sp>
      <p:sp>
        <p:nvSpPr>
          <p:cNvPr id="3" name="Content Placeholder 2"/>
          <p:cNvSpPr>
            <a:spLocks noGrp="1"/>
          </p:cNvSpPr>
          <p:nvPr>
            <p:ph idx="1"/>
          </p:nvPr>
        </p:nvSpPr>
        <p:spPr>
          <a:xfrm>
            <a:off x="0" y="1219200"/>
            <a:ext cx="9144000" cy="5638800"/>
          </a:xfrm>
        </p:spPr>
        <p:txBody>
          <a:bodyPr>
            <a:normAutofit fontScale="92500" lnSpcReduction="10000"/>
          </a:bodyPr>
          <a:lstStyle/>
          <a:p>
            <a:pPr marL="571500" indent="-571500" algn="just">
              <a:buFont typeface="Wingdings" pitchFamily="2" charset="2"/>
              <a:buAutoNum type="romanLcParenBoth" startAt="3"/>
            </a:pPr>
            <a:r>
              <a:rPr lang="en-US" b="1" i="1" dirty="0" smtClean="0">
                <a:solidFill>
                  <a:srgbClr val="0000FF"/>
                </a:solidFill>
                <a:latin typeface="Constantia" pitchFamily="18" charset="0"/>
              </a:rPr>
              <a:t>Severe Anxiety</a:t>
            </a:r>
          </a:p>
          <a:p>
            <a:pPr marL="571500" indent="-571500" algn="just">
              <a:buNone/>
            </a:pPr>
            <a:r>
              <a:rPr lang="en-US" dirty="0" smtClean="0">
                <a:solidFill>
                  <a:srgbClr val="0000FF"/>
                </a:solidFill>
                <a:latin typeface="Constantia" pitchFamily="18" charset="0"/>
              </a:rPr>
              <a:t>	At this level, the perceptual field is greatly diminished  and concentration centres only on one particular detail, or on many extraneous details.</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Attention span becomes greatly limited and the individual gets difficulty in completing even the most simple tasks.</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Physical symptoms such as headaches, palpitations, insomnia and emotional symptoms like confusion, dread and horror may be evident.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639762"/>
          </a:xfrm>
        </p:spPr>
        <p:txBody>
          <a:bodyPr>
            <a:normAutofit fontScale="90000"/>
          </a:bodyPr>
          <a:lstStyle/>
          <a:p>
            <a:pPr algn="just"/>
            <a:r>
              <a:rPr lang="en-US" sz="3600" dirty="0" smtClean="0">
                <a:solidFill>
                  <a:srgbClr val="FF0000"/>
                </a:solidFill>
                <a:latin typeface="Constantia" pitchFamily="18" charset="0"/>
              </a:rPr>
              <a:t>Levels of Anxiety cont’d</a:t>
            </a:r>
            <a:endParaRPr lang="en-US" sz="3600" dirty="0"/>
          </a:p>
        </p:txBody>
      </p:sp>
      <p:sp>
        <p:nvSpPr>
          <p:cNvPr id="3" name="Content Placeholder 2"/>
          <p:cNvSpPr>
            <a:spLocks noGrp="1"/>
          </p:cNvSpPr>
          <p:nvPr>
            <p:ph idx="1"/>
          </p:nvPr>
        </p:nvSpPr>
        <p:spPr>
          <a:xfrm>
            <a:off x="0" y="990600"/>
            <a:ext cx="8991600" cy="5867400"/>
          </a:xfrm>
        </p:spPr>
        <p:txBody>
          <a:bodyPr>
            <a:normAutofit fontScale="85000" lnSpcReduction="10000"/>
          </a:bodyPr>
          <a:lstStyle/>
          <a:p>
            <a:pPr marL="571500" indent="-571500" algn="just">
              <a:buFont typeface="Wingdings" pitchFamily="2" charset="2"/>
              <a:buAutoNum type="romanLcParenBoth" startAt="4"/>
            </a:pPr>
            <a:r>
              <a:rPr lang="en-US" dirty="0" smtClean="0">
                <a:solidFill>
                  <a:srgbClr val="0000FF"/>
                </a:solidFill>
                <a:latin typeface="Constantia" pitchFamily="18" charset="0"/>
              </a:rPr>
              <a:t> </a:t>
            </a:r>
            <a:r>
              <a:rPr lang="en-US" b="1" i="1" dirty="0" smtClean="0">
                <a:solidFill>
                  <a:srgbClr val="0000FF"/>
                </a:solidFill>
                <a:latin typeface="Constantia" pitchFamily="18" charset="0"/>
              </a:rPr>
              <a:t>Panic Anxiety</a:t>
            </a:r>
          </a:p>
          <a:p>
            <a:pPr marL="571500" indent="-571500" algn="just">
              <a:buNone/>
            </a:pPr>
            <a:r>
              <a:rPr lang="en-US" dirty="0" smtClean="0">
                <a:solidFill>
                  <a:srgbClr val="0000FF"/>
                </a:solidFill>
                <a:latin typeface="Constantia" pitchFamily="18" charset="0"/>
              </a:rPr>
              <a:t>	Is the most intense state of anxiety whereby the individual is unable to focus even on one detail within the environment. Misconceptions are common and loss of contact with reality may occur.</a:t>
            </a:r>
          </a:p>
          <a:p>
            <a:pPr marL="571500" indent="-571500" algn="just">
              <a:buNone/>
            </a:pP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Human functioning and communication with others are ineffective. The individual may experience hallucinations or delusions, have feelings of terror, be convinced that they have a life-threatening illness or fear, or are emotionally weak.</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Prolonged panic anxiety can lead to physical and emotional exhaustion and can be life-threatening.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00FF"/>
                </a:solidFill>
                <a:latin typeface="Constantia" pitchFamily="18" charset="0"/>
              </a:rPr>
              <a:t>READ ON:</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600200"/>
            <a:ext cx="9144000" cy="5257800"/>
          </a:xfrm>
        </p:spPr>
        <p:txBody>
          <a:bodyPr/>
          <a:lstStyle/>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Behavioural Adaptation Responses to Anxiety at each and every level.</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Ego defence mechanisms giving classifications and examples in each case.</a:t>
            </a:r>
          </a:p>
          <a:p>
            <a:pPr marL="571500" indent="-571500" algn="just">
              <a:buAutoNum type="romanLcParenBoth"/>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92162"/>
          </a:xfrm>
        </p:spPr>
        <p:txBody>
          <a:bodyPr>
            <a:normAutofit/>
          </a:bodyPr>
          <a:lstStyle/>
          <a:p>
            <a:pPr algn="just"/>
            <a:r>
              <a:rPr lang="en-US" sz="3600" dirty="0" smtClean="0">
                <a:solidFill>
                  <a:srgbClr val="FF0000"/>
                </a:solidFill>
                <a:latin typeface="Constantia" pitchFamily="18" charset="0"/>
              </a:rPr>
              <a:t>GRIEF AND GRIEF RESPONSE</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371600"/>
            <a:ext cx="9144000" cy="5486400"/>
          </a:xfrm>
        </p:spPr>
        <p:txBody>
          <a:bodyPr>
            <a:normAutofit fontScale="92500" lnSpcReduction="20000"/>
          </a:bodyPr>
          <a:lstStyle/>
          <a:p>
            <a:pPr algn="just">
              <a:buNone/>
            </a:pPr>
            <a:r>
              <a:rPr lang="en-US" dirty="0" smtClean="0">
                <a:solidFill>
                  <a:srgbClr val="0000FF"/>
                </a:solidFill>
                <a:latin typeface="Constantia" pitchFamily="18" charset="0"/>
              </a:rPr>
              <a:t>	Grief is a subjective state of  emotional , physical and social responses to the loss of a valued entity.</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loss may be real, i.e. substantiated by other factors such as death of a loved one or loss of personal property, </a:t>
            </a:r>
            <a:r>
              <a:rPr lang="en-US" i="1" dirty="0" smtClean="0">
                <a:solidFill>
                  <a:srgbClr val="0000FF"/>
                </a:solidFill>
                <a:latin typeface="Constantia" pitchFamily="18" charset="0"/>
              </a:rPr>
              <a:t>or </a:t>
            </a:r>
            <a:r>
              <a:rPr lang="en-US" dirty="0" smtClean="0">
                <a:solidFill>
                  <a:srgbClr val="0000FF"/>
                </a:solidFill>
                <a:latin typeface="Constantia" pitchFamily="18" charset="0"/>
              </a:rPr>
              <a:t>it may be perceived by the individual alone, unable to be shared or identified by others e.g. the loss of feminine feelings following a mastectomy.</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Any situation that creates a negative </a:t>
            </a:r>
            <a:r>
              <a:rPr lang="en-US" i="1" dirty="0" smtClean="0">
                <a:solidFill>
                  <a:srgbClr val="0000FF"/>
                </a:solidFill>
                <a:latin typeface="Constantia" pitchFamily="18" charset="0"/>
              </a:rPr>
              <a:t>change</a:t>
            </a:r>
            <a:r>
              <a:rPr lang="en-US" dirty="0" smtClean="0">
                <a:solidFill>
                  <a:srgbClr val="0000FF"/>
                </a:solidFill>
                <a:latin typeface="Constantia" pitchFamily="18" charset="0"/>
              </a:rPr>
              <a:t> on an individual, including failure (either real or perceived) can be viewed as a loss.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2"/>
          </p:nvPr>
        </p:nvSpPr>
        <p:spPr>
          <a:noFill/>
        </p:spPr>
        <p:txBody>
          <a:bodyPr/>
          <a:lstStyle/>
          <a:p>
            <a:fld id="{28780B32-6A2C-4DE8-83F3-F37231BDCE6D}" type="slidenum">
              <a:rPr lang="en-US" smtClean="0"/>
              <a:pPr/>
              <a:t>7</a:t>
            </a:fld>
            <a:endParaRPr lang="en-US" dirty="0" smtClean="0"/>
          </a:p>
        </p:txBody>
      </p:sp>
      <p:sp>
        <p:nvSpPr>
          <p:cNvPr id="51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DACB7F7-7542-4435-8031-7F650E714DC8}" type="slidenum">
              <a:rPr lang="en-US" sz="1400"/>
              <a:pPr algn="r"/>
              <a:t>7</a:t>
            </a:fld>
            <a:endParaRPr lang="en-US" sz="1400" dirty="0"/>
          </a:p>
        </p:txBody>
      </p:sp>
      <p:sp>
        <p:nvSpPr>
          <p:cNvPr id="5124" name="Rectangle 2"/>
          <p:cNvSpPr>
            <a:spLocks noGrp="1" noChangeArrowheads="1"/>
          </p:cNvSpPr>
          <p:nvPr>
            <p:ph type="ctrTitle"/>
          </p:nvPr>
        </p:nvSpPr>
        <p:spPr>
          <a:xfrm>
            <a:off x="0" y="304800"/>
            <a:ext cx="9144000" cy="609600"/>
          </a:xfrm>
        </p:spPr>
        <p:txBody>
          <a:bodyPr>
            <a:normAutofit fontScale="90000"/>
          </a:bodyPr>
          <a:lstStyle/>
          <a:p>
            <a:pPr algn="just" eaLnBrk="1" hangingPunct="1"/>
            <a:r>
              <a:rPr lang="en-US" dirty="0" smtClean="0">
                <a:solidFill>
                  <a:srgbClr val="FF0000"/>
                </a:solidFill>
                <a:latin typeface="Constantia" pitchFamily="18" charset="0"/>
              </a:rPr>
              <a:t>SPECIFIC  OBJECTIVES</a:t>
            </a:r>
          </a:p>
        </p:txBody>
      </p:sp>
      <p:sp>
        <p:nvSpPr>
          <p:cNvPr id="5125" name="Rectangle 3"/>
          <p:cNvSpPr>
            <a:spLocks noGrp="1" noChangeArrowheads="1"/>
          </p:cNvSpPr>
          <p:nvPr>
            <p:ph type="subTitle" idx="1"/>
          </p:nvPr>
        </p:nvSpPr>
        <p:spPr>
          <a:xfrm>
            <a:off x="0" y="990600"/>
            <a:ext cx="8915400" cy="5867400"/>
          </a:xfrm>
        </p:spPr>
        <p:txBody>
          <a:bodyPr>
            <a:normAutofit fontScale="85000" lnSpcReduction="20000"/>
          </a:bodyPr>
          <a:lstStyle/>
          <a:p>
            <a:pPr marL="514350" lvl="0" indent="-514350" algn="just">
              <a:buFont typeface="+mj-lt"/>
              <a:buAutoNum type="arabicPeriod"/>
            </a:pPr>
            <a:r>
              <a:rPr lang="en-US" dirty="0" smtClean="0">
                <a:solidFill>
                  <a:srgbClr val="0000FF"/>
                </a:solidFill>
                <a:latin typeface="Constantia" pitchFamily="18" charset="0"/>
              </a:rPr>
              <a:t>To </a:t>
            </a:r>
            <a:r>
              <a:rPr lang="en-GB" dirty="0" smtClean="0">
                <a:solidFill>
                  <a:srgbClr val="0000FF"/>
                </a:solidFill>
                <a:latin typeface="Constantia" pitchFamily="18" charset="0"/>
              </a:rPr>
              <a:t>define</a:t>
            </a:r>
            <a:r>
              <a:rPr lang="en-US" dirty="0" smtClean="0">
                <a:solidFill>
                  <a:srgbClr val="0000FF"/>
                </a:solidFill>
                <a:latin typeface="Constantia" pitchFamily="18" charset="0"/>
              </a:rPr>
              <a:t> </a:t>
            </a:r>
            <a:r>
              <a:rPr lang="en-GB" dirty="0">
                <a:solidFill>
                  <a:srgbClr val="0000FF"/>
                </a:solidFill>
                <a:latin typeface="Constantia" pitchFamily="18" charset="0"/>
              </a:rPr>
              <a:t>m</a:t>
            </a:r>
            <a:r>
              <a:rPr lang="en-GB" dirty="0" smtClean="0">
                <a:solidFill>
                  <a:srgbClr val="0000FF"/>
                </a:solidFill>
                <a:latin typeface="Constantia" pitchFamily="18" charset="0"/>
              </a:rPr>
              <a:t>ental </a:t>
            </a:r>
            <a:r>
              <a:rPr lang="en-GB" dirty="0">
                <a:solidFill>
                  <a:srgbClr val="0000FF"/>
                </a:solidFill>
                <a:latin typeface="Constantia" pitchFamily="18" charset="0"/>
              </a:rPr>
              <a:t>h</a:t>
            </a:r>
            <a:r>
              <a:rPr lang="en-GB" dirty="0" smtClean="0">
                <a:solidFill>
                  <a:srgbClr val="0000FF"/>
                </a:solidFill>
                <a:latin typeface="Constantia" pitchFamily="18" charset="0"/>
              </a:rPr>
              <a:t>ealth</a:t>
            </a:r>
            <a:r>
              <a:rPr lang="en-US" dirty="0" smtClean="0">
                <a:solidFill>
                  <a:srgbClr val="0000FF"/>
                </a:solidFill>
                <a:latin typeface="Constantia" pitchFamily="18" charset="0"/>
              </a:rPr>
              <a:t>, </a:t>
            </a:r>
            <a:r>
              <a:rPr lang="en-GB" dirty="0">
                <a:solidFill>
                  <a:srgbClr val="0000FF"/>
                </a:solidFill>
                <a:latin typeface="Constantia" pitchFamily="18" charset="0"/>
              </a:rPr>
              <a:t>p</a:t>
            </a:r>
            <a:r>
              <a:rPr lang="en-GB" dirty="0" smtClean="0">
                <a:solidFill>
                  <a:srgbClr val="0000FF"/>
                </a:solidFill>
                <a:latin typeface="Constantia" pitchFamily="18" charset="0"/>
              </a:rPr>
              <a:t>sychiatry</a:t>
            </a:r>
            <a:r>
              <a:rPr lang="en-US" dirty="0" smtClean="0">
                <a:solidFill>
                  <a:srgbClr val="0000FF"/>
                </a:solidFill>
                <a:latin typeface="Constantia" pitchFamily="18" charset="0"/>
              </a:rPr>
              <a:t> and </a:t>
            </a:r>
            <a:r>
              <a:rPr lang="en-GB" dirty="0" smtClean="0">
                <a:solidFill>
                  <a:srgbClr val="0000FF"/>
                </a:solidFill>
                <a:latin typeface="Constantia" pitchFamily="18" charset="0"/>
              </a:rPr>
              <a:t>psychiatric nursing.</a:t>
            </a:r>
          </a:p>
          <a:p>
            <a:pPr marL="514350" lvl="0" indent="-514350" algn="just">
              <a:buFont typeface="+mj-lt"/>
              <a:buAutoNum type="arabicPeriod"/>
            </a:pPr>
            <a:endParaRPr lang="en-GB" dirty="0" smtClean="0">
              <a:solidFill>
                <a:srgbClr val="0000FF"/>
              </a:solidFill>
              <a:latin typeface="Constantia" pitchFamily="18" charset="0"/>
            </a:endParaRPr>
          </a:p>
          <a:p>
            <a:pPr marL="514350" lvl="0" indent="-514350" algn="just">
              <a:buFont typeface="+mj-lt"/>
              <a:buAutoNum type="arabicPeriod"/>
            </a:pPr>
            <a:r>
              <a:rPr lang="en-GB" dirty="0" smtClean="0">
                <a:solidFill>
                  <a:srgbClr val="0000FF"/>
                </a:solidFill>
                <a:latin typeface="Constantia" pitchFamily="18" charset="0"/>
              </a:rPr>
              <a:t>To describe </a:t>
            </a:r>
            <a:r>
              <a:rPr lang="en-GB" dirty="0">
                <a:solidFill>
                  <a:srgbClr val="0000FF"/>
                </a:solidFill>
                <a:latin typeface="Constantia" pitchFamily="18" charset="0"/>
              </a:rPr>
              <a:t>human behaviour and factors </a:t>
            </a:r>
            <a:r>
              <a:rPr lang="en-GB" dirty="0" smtClean="0">
                <a:solidFill>
                  <a:srgbClr val="0000FF"/>
                </a:solidFill>
                <a:latin typeface="Constantia" pitchFamily="18" charset="0"/>
              </a:rPr>
              <a:t>influencing the behaviour of individuals.</a:t>
            </a:r>
          </a:p>
          <a:p>
            <a:pPr marL="514350" lvl="0" indent="-514350" algn="just">
              <a:buFont typeface="+mj-lt"/>
              <a:buAutoNum type="arabicPeriod"/>
            </a:pPr>
            <a:endParaRPr lang="en-GB" dirty="0" smtClean="0">
              <a:solidFill>
                <a:srgbClr val="0000FF"/>
              </a:solidFill>
              <a:latin typeface="Constantia" pitchFamily="18" charset="0"/>
            </a:endParaRPr>
          </a:p>
          <a:p>
            <a:pPr marL="514350" indent="-514350" algn="just">
              <a:buFont typeface="+mj-lt"/>
              <a:buAutoNum type="arabicPeriod"/>
            </a:pPr>
            <a:r>
              <a:rPr lang="en-GB" dirty="0" smtClean="0">
                <a:solidFill>
                  <a:srgbClr val="0000FF"/>
                </a:solidFill>
                <a:latin typeface="Constantia" pitchFamily="18" charset="0"/>
              </a:rPr>
              <a:t>To describe the adaptation process, Stress theories</a:t>
            </a:r>
            <a:r>
              <a:rPr lang="en-US" dirty="0" smtClean="0">
                <a:solidFill>
                  <a:srgbClr val="0000FF"/>
                </a:solidFill>
                <a:latin typeface="Constantia" pitchFamily="18" charset="0"/>
              </a:rPr>
              <a:t> and </a:t>
            </a:r>
            <a:r>
              <a:rPr lang="en-GB" dirty="0" smtClean="0">
                <a:solidFill>
                  <a:srgbClr val="0000FF"/>
                </a:solidFill>
                <a:latin typeface="Constantia" pitchFamily="18" charset="0"/>
              </a:rPr>
              <a:t>the stages of Stress-Response.</a:t>
            </a:r>
          </a:p>
          <a:p>
            <a:pPr marL="514350" indent="-514350" algn="just">
              <a:buFont typeface="+mj-lt"/>
              <a:buAutoNum type="arabicPeriod"/>
            </a:pPr>
            <a:endParaRPr lang="en-GB" dirty="0" smtClean="0">
              <a:solidFill>
                <a:srgbClr val="0000FF"/>
              </a:solidFill>
              <a:latin typeface="Constantia" pitchFamily="18" charset="0"/>
            </a:endParaRPr>
          </a:p>
          <a:p>
            <a:pPr marL="514350" indent="-514350" algn="just">
              <a:buFont typeface="+mj-lt"/>
              <a:buAutoNum type="arabicPeriod"/>
            </a:pPr>
            <a:r>
              <a:rPr lang="en-GB" dirty="0" smtClean="0">
                <a:solidFill>
                  <a:srgbClr val="0000FF"/>
                </a:solidFill>
                <a:latin typeface="Constantia" pitchFamily="18" charset="0"/>
              </a:rPr>
              <a:t>To describe </a:t>
            </a:r>
            <a:r>
              <a:rPr lang="en-GB" dirty="0">
                <a:solidFill>
                  <a:srgbClr val="0000FF"/>
                </a:solidFill>
                <a:latin typeface="Constantia" pitchFamily="18" charset="0"/>
              </a:rPr>
              <a:t>the History of the development of Psychiatry and Psychiatric Nursing, </a:t>
            </a:r>
            <a:r>
              <a:rPr lang="en-GB" dirty="0" smtClean="0">
                <a:solidFill>
                  <a:srgbClr val="0000FF"/>
                </a:solidFill>
                <a:latin typeface="Constantia" pitchFamily="18" charset="0"/>
              </a:rPr>
              <a:t>globally and locally.</a:t>
            </a:r>
          </a:p>
          <a:p>
            <a:pPr marL="514350" lvl="0" indent="-514350" algn="just">
              <a:buFont typeface="+mj-lt"/>
              <a:buAutoNum type="arabicPeriod"/>
            </a:pPr>
            <a:endParaRPr lang="en-US" dirty="0" smtClean="0">
              <a:solidFill>
                <a:srgbClr val="0000FF"/>
              </a:solidFill>
              <a:latin typeface="Constantia" pitchFamily="18" charset="0"/>
            </a:endParaRPr>
          </a:p>
          <a:p>
            <a:pPr marL="514350" lvl="0" indent="-514350" algn="just">
              <a:buFont typeface="+mj-lt"/>
              <a:buAutoNum type="arabicPeriod"/>
            </a:pPr>
            <a:r>
              <a:rPr lang="en-GB" dirty="0" smtClean="0">
                <a:solidFill>
                  <a:srgbClr val="0000FF"/>
                </a:solidFill>
                <a:latin typeface="Constantia" pitchFamily="18" charset="0"/>
              </a:rPr>
              <a:t>To explain </a:t>
            </a:r>
            <a:r>
              <a:rPr lang="en-GB" dirty="0">
                <a:solidFill>
                  <a:srgbClr val="0000FF"/>
                </a:solidFill>
                <a:latin typeface="Constantia" pitchFamily="18" charset="0"/>
              </a:rPr>
              <a:t>the traditional Psychiatric services and mental healthcare delivery systems in the Traditional African </a:t>
            </a:r>
            <a:r>
              <a:rPr lang="en-GB" dirty="0" smtClean="0">
                <a:solidFill>
                  <a:srgbClr val="0000FF"/>
                </a:solidFill>
                <a:latin typeface="Constantia" pitchFamily="18" charset="0"/>
              </a:rPr>
              <a:t>Societies.</a:t>
            </a:r>
            <a:endParaRPr lang="en-US" dirty="0" smtClean="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792162"/>
          </a:xfrm>
        </p:spPr>
        <p:txBody>
          <a:bodyPr>
            <a:normAutofit/>
          </a:bodyPr>
          <a:lstStyle/>
          <a:p>
            <a:pPr algn="just"/>
            <a:r>
              <a:rPr lang="en-US" sz="3600" dirty="0" smtClean="0">
                <a:solidFill>
                  <a:srgbClr val="FF0000"/>
                </a:solidFill>
                <a:latin typeface="Constantia" pitchFamily="18" charset="0"/>
              </a:rPr>
              <a:t>GRIEF AND GRIEF RESPONSE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152400" y="1371600"/>
            <a:ext cx="8763000" cy="5486400"/>
          </a:xfrm>
        </p:spPr>
        <p:txBody>
          <a:bodyPr>
            <a:normAutofit lnSpcReduction="10000"/>
          </a:bodyPr>
          <a:lstStyle/>
          <a:p>
            <a:pPr algn="just">
              <a:buNone/>
            </a:pPr>
            <a:r>
              <a:rPr lang="en-US" dirty="0" smtClean="0">
                <a:solidFill>
                  <a:srgbClr val="0000FF"/>
                </a:solidFill>
                <a:latin typeface="Constantia" pitchFamily="18" charset="0"/>
              </a:rPr>
              <a:t>	The loss, or anticipated loss, of anything of value to an individual can trigger a grief response.</a:t>
            </a:r>
            <a:r>
              <a:rPr lang="en-US" dirty="0">
                <a:solidFill>
                  <a:srgbClr val="0000FF"/>
                </a:solidFill>
                <a:latin typeface="Constantia" pitchFamily="18" charset="0"/>
              </a:rPr>
              <a:t> </a:t>
            </a:r>
            <a:r>
              <a:rPr lang="en-US" dirty="0" smtClean="0">
                <a:solidFill>
                  <a:srgbClr val="0000FF"/>
                </a:solidFill>
                <a:latin typeface="Constantia" pitchFamily="18" charset="0"/>
              </a:rPr>
              <a:t>This period of characteristic emotions and behaviours is called </a:t>
            </a:r>
            <a:r>
              <a:rPr lang="en-US" b="1" i="1" dirty="0" smtClean="0">
                <a:solidFill>
                  <a:srgbClr val="0000FF"/>
                </a:solidFill>
                <a:latin typeface="Constantia" pitchFamily="18" charset="0"/>
              </a:rPr>
              <a:t>mourning.</a:t>
            </a:r>
          </a:p>
          <a:p>
            <a:pPr algn="just">
              <a:buNone/>
            </a:pPr>
            <a:endParaRPr lang="en-US" b="1" i="1"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normal </a:t>
            </a:r>
            <a:r>
              <a:rPr lang="en-US" i="1" dirty="0" smtClean="0">
                <a:solidFill>
                  <a:srgbClr val="0000FF"/>
                </a:solidFill>
                <a:latin typeface="Constantia" pitchFamily="18" charset="0"/>
              </a:rPr>
              <a:t>mourning process </a:t>
            </a:r>
            <a:r>
              <a:rPr lang="en-US" dirty="0" smtClean="0">
                <a:solidFill>
                  <a:srgbClr val="0000FF"/>
                </a:solidFill>
                <a:latin typeface="Constantia" pitchFamily="18" charset="0"/>
              </a:rPr>
              <a:t>is adaptive and is characterized by feelings of sadness, guilt, anger, helplessness and despair.</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Infact absence of mourning may be considered maladaptive.</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92162"/>
          </a:xfrm>
        </p:spPr>
        <p:txBody>
          <a:bodyPr>
            <a:normAutofit/>
          </a:bodyPr>
          <a:lstStyle/>
          <a:p>
            <a:pPr algn="just"/>
            <a:r>
              <a:rPr lang="en-US" sz="3600" dirty="0" smtClean="0">
                <a:solidFill>
                  <a:srgbClr val="FF0000"/>
                </a:solidFill>
                <a:latin typeface="Constantia" pitchFamily="18" charset="0"/>
              </a:rPr>
              <a:t>Stages of Grief</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90600"/>
            <a:ext cx="8991600" cy="5867400"/>
          </a:xfrm>
        </p:spPr>
        <p:txBody>
          <a:bodyPr>
            <a:normAutofit fontScale="85000" lnSpcReduction="10000"/>
          </a:bodyPr>
          <a:lstStyle/>
          <a:p>
            <a:pPr marL="571500" indent="-571500" algn="just">
              <a:buAutoNum type="romanLcParenBoth"/>
            </a:pPr>
            <a:r>
              <a:rPr lang="en-US" i="1" dirty="0" smtClean="0">
                <a:solidFill>
                  <a:srgbClr val="0000FF"/>
                </a:solidFill>
                <a:latin typeface="Constantia" pitchFamily="18" charset="0"/>
              </a:rPr>
              <a:t>Stage 1: Denial</a:t>
            </a:r>
          </a:p>
          <a:p>
            <a:pPr marL="571500" indent="-571500" algn="just">
              <a:buNone/>
            </a:pPr>
            <a:r>
              <a:rPr lang="en-US" dirty="0" smtClean="0">
                <a:solidFill>
                  <a:srgbClr val="0000FF"/>
                </a:solidFill>
                <a:latin typeface="Constantia" pitchFamily="18" charset="0"/>
              </a:rPr>
              <a:t>	This is the stage of shock and disbelief and the reality of the loss is not acknowledged. It is characterized by responses such as </a:t>
            </a:r>
            <a:r>
              <a:rPr lang="en-US" i="1" dirty="0" smtClean="0">
                <a:solidFill>
                  <a:srgbClr val="0000FF"/>
                </a:solidFill>
                <a:latin typeface="Constantia" pitchFamily="18" charset="0"/>
              </a:rPr>
              <a:t>“No, it can’t be true!”</a:t>
            </a: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Denial allows the individual to cope within an immediate time frame while organizing more effective defense strategies.</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(ii) </a:t>
            </a:r>
            <a:r>
              <a:rPr lang="en-US" i="1" dirty="0" smtClean="0">
                <a:solidFill>
                  <a:srgbClr val="0000FF"/>
                </a:solidFill>
                <a:latin typeface="Constantia" pitchFamily="18" charset="0"/>
              </a:rPr>
              <a:t>Stage 2: Anger</a:t>
            </a:r>
          </a:p>
          <a:p>
            <a:pPr marL="571500" indent="-571500" algn="just">
              <a:buNone/>
            </a:pPr>
            <a:r>
              <a:rPr lang="en-US" dirty="0" smtClean="0">
                <a:solidFill>
                  <a:srgbClr val="0000FF"/>
                </a:solidFill>
                <a:latin typeface="Constantia" pitchFamily="18" charset="0"/>
              </a:rPr>
              <a:t>	Envy and resentment towards individuals not affected by the loss occur in this stage. Comments expressed may be </a:t>
            </a:r>
            <a:r>
              <a:rPr lang="en-US" i="1" dirty="0" smtClean="0">
                <a:solidFill>
                  <a:srgbClr val="0000FF"/>
                </a:solidFill>
                <a:latin typeface="Constantia" pitchFamily="18" charset="0"/>
              </a:rPr>
              <a:t>“Why me? </a:t>
            </a:r>
            <a:r>
              <a:rPr lang="en-US" dirty="0" smtClean="0">
                <a:solidFill>
                  <a:srgbClr val="0000FF"/>
                </a:solidFill>
                <a:latin typeface="Constantia" pitchFamily="18" charset="0"/>
              </a:rPr>
              <a:t>and</a:t>
            </a:r>
            <a:r>
              <a:rPr lang="en-US" i="1" dirty="0" smtClean="0">
                <a:solidFill>
                  <a:srgbClr val="0000FF"/>
                </a:solidFill>
                <a:latin typeface="Constantia" pitchFamily="18" charset="0"/>
              </a:rPr>
              <a:t> it’s not fair!”</a:t>
            </a:r>
          </a:p>
          <a:p>
            <a:pPr marL="571500" indent="-571500" algn="just">
              <a:buNone/>
            </a:pPr>
            <a:r>
              <a:rPr lang="en-US" dirty="0" smtClean="0">
                <a:solidFill>
                  <a:srgbClr val="0000FF"/>
                </a:solidFill>
                <a:latin typeface="Constantia" pitchFamily="18" charset="0"/>
              </a:rPr>
              <a:t>	Anger may be directed at self or displaced on loved ones, care givers and even to God.</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763000" cy="715962"/>
          </a:xfrm>
        </p:spPr>
        <p:txBody>
          <a:bodyPr>
            <a:normAutofit/>
          </a:bodyPr>
          <a:lstStyle/>
          <a:p>
            <a:pPr algn="just"/>
            <a:r>
              <a:rPr lang="en-US" sz="3600" dirty="0" smtClean="0">
                <a:solidFill>
                  <a:srgbClr val="FF0000"/>
                </a:solidFill>
                <a:latin typeface="Constantia" pitchFamily="18" charset="0"/>
              </a:rPr>
              <a:t>Stages of Grief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143000"/>
            <a:ext cx="9144000" cy="5715000"/>
          </a:xfrm>
        </p:spPr>
        <p:txBody>
          <a:bodyPr>
            <a:noAutofit/>
          </a:bodyPr>
          <a:lstStyle/>
          <a:p>
            <a:pPr algn="just">
              <a:buNone/>
            </a:pPr>
            <a:r>
              <a:rPr lang="en-US" sz="2800" i="1" dirty="0" smtClean="0">
                <a:solidFill>
                  <a:srgbClr val="0000FF"/>
                </a:solidFill>
                <a:latin typeface="Constantia" pitchFamily="18" charset="0"/>
              </a:rPr>
              <a:t>	</a:t>
            </a:r>
            <a:r>
              <a:rPr lang="en-US" sz="2800" b="1" i="1" dirty="0" smtClean="0">
                <a:solidFill>
                  <a:srgbClr val="0000FF"/>
                </a:solidFill>
                <a:latin typeface="Constantia" pitchFamily="18" charset="0"/>
              </a:rPr>
              <a:t>Stage 3: Bargaining</a:t>
            </a:r>
          </a:p>
          <a:p>
            <a:pPr algn="just">
              <a:buNone/>
            </a:pPr>
            <a:r>
              <a:rPr lang="en-US" sz="2800" dirty="0" smtClean="0">
                <a:solidFill>
                  <a:srgbClr val="0000FF"/>
                </a:solidFill>
                <a:latin typeface="Constantia" pitchFamily="18" charset="0"/>
              </a:rPr>
              <a:t>	A bargain is made at this stage to a supernatural authority such as God in an attempt to reverse or postpone the loss.</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Sometimes there is a promise associated with feelings of guilt for not having performed satisfactorily, appropriately or sufficiently. </a:t>
            </a:r>
          </a:p>
          <a:p>
            <a:pPr algn="just">
              <a:buNone/>
            </a:pPr>
            <a:r>
              <a:rPr lang="en-US" sz="2800" dirty="0" smtClean="0">
                <a:solidFill>
                  <a:srgbClr val="0000FF"/>
                </a:solidFill>
                <a:latin typeface="Constantia" pitchFamily="18" charset="0"/>
              </a:rPr>
              <a:t>	</a:t>
            </a:r>
          </a:p>
          <a:p>
            <a:pPr algn="just">
              <a:buNone/>
            </a:pPr>
            <a:r>
              <a:rPr lang="en-US" sz="2800" dirty="0" smtClean="0">
                <a:solidFill>
                  <a:srgbClr val="0000FF"/>
                </a:solidFill>
                <a:latin typeface="Constantia" pitchFamily="18" charset="0"/>
              </a:rPr>
              <a:t>	It is characterized by comments such as </a:t>
            </a:r>
            <a:r>
              <a:rPr lang="en-US" sz="2800" i="1" dirty="0" smtClean="0">
                <a:solidFill>
                  <a:srgbClr val="0000FF"/>
                </a:solidFill>
                <a:latin typeface="Constantia" pitchFamily="18" charset="0"/>
              </a:rPr>
              <a:t>“If God will help me through this, I promise I will go to church every Sunday and volunteer myself to help others!”</a:t>
            </a:r>
          </a:p>
          <a:p>
            <a:pPr algn="just">
              <a:buNone/>
            </a:pPr>
            <a:r>
              <a:rPr lang="en-US" sz="2800" i="1" dirty="0" smtClean="0">
                <a:solidFill>
                  <a:srgbClr val="0000FF"/>
                </a:solidFill>
                <a:latin typeface="Constantia" pitchFamily="18" charset="0"/>
              </a:rPr>
              <a:t>	</a:t>
            </a:r>
            <a:endParaRPr lang="en-US" sz="28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563562"/>
          </a:xfrm>
        </p:spPr>
        <p:txBody>
          <a:bodyPr>
            <a:normAutofit fontScale="90000"/>
          </a:bodyPr>
          <a:lstStyle/>
          <a:p>
            <a:pPr algn="just"/>
            <a:r>
              <a:rPr lang="en-US" sz="3600" dirty="0" smtClean="0">
                <a:solidFill>
                  <a:srgbClr val="FF0000"/>
                </a:solidFill>
                <a:latin typeface="Constantia" pitchFamily="18" charset="0"/>
              </a:rPr>
              <a:t>Stages of Grief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914400"/>
            <a:ext cx="9144000" cy="5943600"/>
          </a:xfrm>
        </p:spPr>
        <p:txBody>
          <a:bodyPr>
            <a:normAutofit fontScale="77500" lnSpcReduction="20000"/>
          </a:bodyPr>
          <a:lstStyle/>
          <a:p>
            <a:pPr algn="just">
              <a:buNone/>
            </a:pPr>
            <a:r>
              <a:rPr lang="en-US" b="1" i="1" dirty="0" smtClean="0">
                <a:solidFill>
                  <a:srgbClr val="0000FF"/>
                </a:solidFill>
                <a:latin typeface="Constantia" pitchFamily="18" charset="0"/>
              </a:rPr>
              <a:t>Stage 4: Depression</a:t>
            </a:r>
          </a:p>
          <a:p>
            <a:pPr algn="just">
              <a:buNone/>
            </a:pPr>
            <a:r>
              <a:rPr lang="en-US" dirty="0" smtClean="0">
                <a:solidFill>
                  <a:srgbClr val="0000FF"/>
                </a:solidFill>
                <a:latin typeface="Constantia" pitchFamily="18" charset="0"/>
              </a:rPr>
              <a:t>	The full impact of the loss is experienced at this stage. The sense of loss is intense, and feelings of sadness and depression prevail.</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Is quite different from pathological depression in that this is a stage of advancement towards resolution, rather than the fixation in an earlier stage of the grief process witnessed in pathological depression.</a:t>
            </a:r>
          </a:p>
          <a:p>
            <a:pPr algn="just">
              <a:buNone/>
            </a:pPr>
            <a:endParaRPr lang="en-US" dirty="0" smtClean="0">
              <a:solidFill>
                <a:srgbClr val="0000FF"/>
              </a:solidFill>
              <a:latin typeface="Constantia" pitchFamily="18" charset="0"/>
            </a:endParaRPr>
          </a:p>
          <a:p>
            <a:pPr algn="just">
              <a:buNone/>
            </a:pPr>
            <a:r>
              <a:rPr lang="en-US" b="1" i="1" dirty="0" smtClean="0">
                <a:solidFill>
                  <a:srgbClr val="0000FF"/>
                </a:solidFill>
                <a:latin typeface="Constantia" pitchFamily="18" charset="0"/>
              </a:rPr>
              <a:t>Stage 5: Acceptance</a:t>
            </a:r>
          </a:p>
          <a:p>
            <a:pPr algn="just">
              <a:buNone/>
            </a:pPr>
            <a:r>
              <a:rPr lang="en-US" dirty="0" smtClean="0">
                <a:solidFill>
                  <a:srgbClr val="0000FF"/>
                </a:solidFill>
                <a:latin typeface="Constantia" pitchFamily="18" charset="0"/>
              </a:rPr>
              <a:t>	This is the final stage of grief. It brings a feeling of peace regarding the loss that has occurred.</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It is a time of quiet expectation and resignation. The focus is on the reality of  the loss and its meaning for the affected individual.</a:t>
            </a:r>
          </a:p>
          <a:p>
            <a:pPr algn="just">
              <a:buNone/>
            </a:pP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FF0000"/>
                </a:solidFill>
                <a:latin typeface="Constantia" pitchFamily="18" charset="0"/>
              </a:rPr>
              <a:t>GRIEF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2057400"/>
            <a:ext cx="9144000" cy="4800600"/>
          </a:xfrm>
        </p:spPr>
        <p:txBody>
          <a:bodyPr/>
          <a:lstStyle/>
          <a:p>
            <a:pPr algn="just">
              <a:buNone/>
            </a:pPr>
            <a:r>
              <a:rPr lang="en-US" i="1" dirty="0" smtClean="0">
                <a:solidFill>
                  <a:srgbClr val="0000FF"/>
                </a:solidFill>
                <a:latin typeface="Constantia" pitchFamily="18" charset="0"/>
              </a:rPr>
              <a:t>	Not all individuals experience all the grief stages, neither do all necessarily experience them in order. Some behaviours of grief fluctuate, and even overlap between the stages.</a:t>
            </a:r>
            <a:endParaRPr lang="en-US"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792162"/>
          </a:xfrm>
        </p:spPr>
        <p:txBody>
          <a:bodyPr>
            <a:normAutofit/>
          </a:bodyPr>
          <a:lstStyle/>
          <a:p>
            <a:pPr algn="just"/>
            <a:r>
              <a:rPr lang="en-US" sz="3600" dirty="0" smtClean="0">
                <a:solidFill>
                  <a:srgbClr val="FF0000"/>
                </a:solidFill>
                <a:latin typeface="Constantia" pitchFamily="18" charset="0"/>
              </a:rPr>
              <a:t>Anticipatory Grief</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295400"/>
            <a:ext cx="8991600" cy="5562600"/>
          </a:xfrm>
        </p:spPr>
        <p:txBody>
          <a:bodyPr>
            <a:normAutofit fontScale="85000" lnSpcReduction="10000"/>
          </a:bodyPr>
          <a:lstStyle/>
          <a:p>
            <a:pPr algn="just">
              <a:buNone/>
            </a:pPr>
            <a:r>
              <a:rPr lang="en-US" dirty="0" smtClean="0">
                <a:solidFill>
                  <a:srgbClr val="0000FF"/>
                </a:solidFill>
                <a:latin typeface="Constantia" pitchFamily="18" charset="0"/>
              </a:rPr>
              <a:t>	When a loss is anticipated, individuals often begin the work of grieving earlier before the actual loss occurs.</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Preparing for the loss can facilitate the mourning process by decreasing the length and intensity of  the response</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Problems usually arise in anticipating the death of a loved one, when the family members experiences </a:t>
            </a:r>
            <a:r>
              <a:rPr lang="en-US" b="1" i="1" dirty="0" smtClean="0">
                <a:solidFill>
                  <a:srgbClr val="0000FF"/>
                </a:solidFill>
                <a:latin typeface="Constantia" pitchFamily="18" charset="0"/>
              </a:rPr>
              <a:t>anticipatory grieving </a:t>
            </a:r>
            <a:r>
              <a:rPr lang="en-US" dirty="0" smtClean="0">
                <a:solidFill>
                  <a:srgbClr val="0000FF"/>
                </a:solidFill>
                <a:latin typeface="Constantia" pitchFamily="18" charset="0"/>
              </a:rPr>
              <a:t>and the mourning process is completed prematurely. They disengage emotionally from the dying person, who may then experience feelings of being rejected by loved ones at a time when the psychological support is very necessary.</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868362"/>
          </a:xfrm>
        </p:spPr>
        <p:txBody>
          <a:bodyPr>
            <a:normAutofit fontScale="90000"/>
          </a:bodyPr>
          <a:lstStyle/>
          <a:p>
            <a:pPr algn="just"/>
            <a:r>
              <a:rPr lang="en-US" sz="3600" b="1" dirty="0" smtClean="0">
                <a:solidFill>
                  <a:srgbClr val="FF0000"/>
                </a:solidFill>
                <a:latin typeface="Constantia" pitchFamily="18" charset="0"/>
              </a:rPr>
              <a:t>Factors affecting the length of the grief process</a:t>
            </a:r>
            <a:endParaRPr lang="en-US" sz="3600" b="1" dirty="0">
              <a:solidFill>
                <a:srgbClr val="FF0000"/>
              </a:solidFill>
              <a:latin typeface="Constantia" pitchFamily="18" charset="0"/>
            </a:endParaRPr>
          </a:p>
        </p:txBody>
      </p:sp>
      <p:sp>
        <p:nvSpPr>
          <p:cNvPr id="3" name="Content Placeholder 2"/>
          <p:cNvSpPr>
            <a:spLocks noGrp="1"/>
          </p:cNvSpPr>
          <p:nvPr>
            <p:ph idx="1"/>
          </p:nvPr>
        </p:nvSpPr>
        <p:spPr>
          <a:xfrm>
            <a:off x="-152400" y="990600"/>
            <a:ext cx="9144000" cy="5867400"/>
          </a:xfrm>
        </p:spPr>
        <p:txBody>
          <a:bodyPr>
            <a:normAutofit fontScale="85000" lnSpcReduction="20000"/>
          </a:bodyPr>
          <a:lstStyle/>
          <a:p>
            <a:pPr marL="571500" indent="-571500" algn="just">
              <a:buAutoNum type="romanLcParenBoth"/>
            </a:pPr>
            <a:r>
              <a:rPr lang="en-US" b="1" i="1" dirty="0" smtClean="0">
                <a:solidFill>
                  <a:srgbClr val="0000FF"/>
                </a:solidFill>
                <a:latin typeface="Constantia" pitchFamily="18" charset="0"/>
              </a:rPr>
              <a:t>Relationship with the lost entity:</a:t>
            </a:r>
          </a:p>
          <a:p>
            <a:pPr marL="571500" indent="-571500" algn="just">
              <a:buNone/>
            </a:pPr>
            <a:r>
              <a:rPr lang="en-US" i="1" dirty="0" smtClean="0">
                <a:solidFill>
                  <a:srgbClr val="0000FF"/>
                </a:solidFill>
                <a:latin typeface="Constantia" pitchFamily="18" charset="0"/>
              </a:rPr>
              <a:t>	</a:t>
            </a:r>
            <a:r>
              <a:rPr lang="en-US" dirty="0" smtClean="0">
                <a:solidFill>
                  <a:srgbClr val="0000FF"/>
                </a:solidFill>
                <a:latin typeface="Constantia" pitchFamily="18" charset="0"/>
              </a:rPr>
              <a:t>If the relationship had been marked by </a:t>
            </a:r>
            <a:r>
              <a:rPr lang="en-US" i="1" dirty="0" smtClean="0">
                <a:solidFill>
                  <a:srgbClr val="0000FF"/>
                </a:solidFill>
                <a:latin typeface="Constantia" pitchFamily="18" charset="0"/>
              </a:rPr>
              <a:t>ambivalence, </a:t>
            </a:r>
            <a:r>
              <a:rPr lang="en-US" dirty="0" smtClean="0">
                <a:solidFill>
                  <a:srgbClr val="0000FF"/>
                </a:solidFill>
                <a:latin typeface="Constantia" pitchFamily="18" charset="0"/>
              </a:rPr>
              <a:t>or if there had been a </a:t>
            </a:r>
            <a:r>
              <a:rPr lang="en-US" i="1" dirty="0" smtClean="0">
                <a:solidFill>
                  <a:srgbClr val="0000FF"/>
                </a:solidFill>
                <a:latin typeface="Constantia" pitchFamily="18" charset="0"/>
              </a:rPr>
              <a:t>“love-hate” </a:t>
            </a:r>
            <a:r>
              <a:rPr lang="en-US" dirty="0" smtClean="0">
                <a:solidFill>
                  <a:srgbClr val="0000FF"/>
                </a:solidFill>
                <a:latin typeface="Constantia" pitchFamily="18" charset="0"/>
              </a:rPr>
              <a:t>association, the reaction to the loss may be burdened with guilt.</a:t>
            </a:r>
          </a:p>
          <a:p>
            <a:pPr marL="571500" indent="-571500" algn="just">
              <a:buNone/>
            </a:pPr>
            <a:r>
              <a:rPr lang="en-US" dirty="0" smtClean="0">
                <a:solidFill>
                  <a:srgbClr val="0000FF"/>
                </a:solidFill>
                <a:latin typeface="Constantia" pitchFamily="18" charset="0"/>
              </a:rPr>
              <a:t>	Guilt lengthens the grief reaction by promoting feelings of anger towards the self for having committed a wrongdoing or having behaved in an unacceptable manner towards that which is now lost, even to feeling that one’s behaviour has contributed to the loss.</a:t>
            </a:r>
          </a:p>
          <a:p>
            <a:pPr marL="571500" indent="-571500" algn="just">
              <a:buNone/>
            </a:pPr>
            <a:endParaRPr lang="en-US" dirty="0" smtClean="0">
              <a:solidFill>
                <a:srgbClr val="0000FF"/>
              </a:solidFill>
              <a:latin typeface="Constantia" pitchFamily="18" charset="0"/>
            </a:endParaRPr>
          </a:p>
          <a:p>
            <a:pPr marL="571500" indent="-571500" algn="just">
              <a:buNone/>
            </a:pPr>
            <a:r>
              <a:rPr lang="en-US" i="1" dirty="0" smtClean="0">
                <a:solidFill>
                  <a:srgbClr val="0000FF"/>
                </a:solidFill>
                <a:latin typeface="Constantia" pitchFamily="18" charset="0"/>
              </a:rPr>
              <a:t>(ii) </a:t>
            </a:r>
            <a:r>
              <a:rPr lang="en-US" b="1" i="1" dirty="0" smtClean="0">
                <a:solidFill>
                  <a:srgbClr val="0000FF"/>
                </a:solidFill>
                <a:latin typeface="Constantia" pitchFamily="18" charset="0"/>
              </a:rPr>
              <a:t>Nature of occurrence of the loss, whether sudden or anticipated:</a:t>
            </a:r>
          </a:p>
          <a:p>
            <a:pPr marL="571500" indent="-571500" algn="just">
              <a:buNone/>
            </a:pPr>
            <a:r>
              <a:rPr lang="en-US" dirty="0" smtClean="0">
                <a:solidFill>
                  <a:srgbClr val="0000FF"/>
                </a:solidFill>
                <a:latin typeface="Constantia" pitchFamily="18" charset="0"/>
              </a:rPr>
              <a:t>	If the loss is sudden and unexpected, mourning may take longer than it would if individuals were able to grieve in anticipation of the loss.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563562"/>
          </a:xfrm>
        </p:spPr>
        <p:txBody>
          <a:bodyPr>
            <a:noAutofit/>
          </a:bodyPr>
          <a:lstStyle/>
          <a:p>
            <a:r>
              <a:rPr lang="en-US" sz="3600" dirty="0" smtClean="0">
                <a:solidFill>
                  <a:srgbClr val="FF0000"/>
                </a:solidFill>
                <a:latin typeface="Constantia" pitchFamily="18" charset="0"/>
              </a:rPr>
              <a:t>Factors affecting the length of the grief process cont’d</a:t>
            </a:r>
            <a:endParaRPr lang="en-US" sz="3600" dirty="0"/>
          </a:p>
        </p:txBody>
      </p:sp>
      <p:sp>
        <p:nvSpPr>
          <p:cNvPr id="3" name="Content Placeholder 2"/>
          <p:cNvSpPr>
            <a:spLocks noGrp="1"/>
          </p:cNvSpPr>
          <p:nvPr>
            <p:ph idx="1"/>
          </p:nvPr>
        </p:nvSpPr>
        <p:spPr>
          <a:xfrm>
            <a:off x="0" y="1143000"/>
            <a:ext cx="8991600" cy="5715000"/>
          </a:xfrm>
        </p:spPr>
        <p:txBody>
          <a:bodyPr>
            <a:normAutofit fontScale="92500" lnSpcReduction="10000"/>
          </a:bodyPr>
          <a:lstStyle/>
          <a:p>
            <a:pPr marL="571500" indent="-571500" algn="just">
              <a:buFont typeface="Wingdings" pitchFamily="2" charset="2"/>
              <a:buAutoNum type="romanLcParenBoth" startAt="3"/>
            </a:pPr>
            <a:r>
              <a:rPr lang="en-US" i="1" dirty="0" smtClean="0">
                <a:solidFill>
                  <a:srgbClr val="0000FF"/>
                </a:solidFill>
                <a:latin typeface="Constantia" pitchFamily="18" charset="0"/>
              </a:rPr>
              <a:t>Number of recent losses experienced by an individual.</a:t>
            </a:r>
          </a:p>
          <a:p>
            <a:pPr marL="571500" indent="-571500" algn="just">
              <a:buFont typeface="Wingdings" pitchFamily="2" charset="2"/>
              <a:buAutoNum type="romanLcParenBoth" startAt="3"/>
            </a:pPr>
            <a:endParaRPr lang="en-US" i="1" dirty="0" smtClean="0">
              <a:solidFill>
                <a:srgbClr val="0000FF"/>
              </a:solidFill>
              <a:latin typeface="Constantia" pitchFamily="18" charset="0"/>
            </a:endParaRPr>
          </a:p>
          <a:p>
            <a:pPr marL="571500" indent="-571500" algn="just">
              <a:buFont typeface="Wingdings" pitchFamily="2" charset="2"/>
              <a:buAutoNum type="romanLcParenBoth" startAt="3"/>
            </a:pPr>
            <a:r>
              <a:rPr lang="en-US" i="1" dirty="0" smtClean="0">
                <a:solidFill>
                  <a:srgbClr val="0000FF"/>
                </a:solidFill>
                <a:latin typeface="Constantia" pitchFamily="18" charset="0"/>
              </a:rPr>
              <a:t>Ability of the individual to complete one grieving process before another one occurs.</a:t>
            </a:r>
          </a:p>
          <a:p>
            <a:pPr marL="571500" indent="-571500" algn="just">
              <a:buNone/>
            </a:pP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For instance, the elderly individuals experience numerous losses such as spouse, other relatives, friends, independent functioning, home, personal possessions, etc… in a very short time leading to </a:t>
            </a:r>
            <a:r>
              <a:rPr lang="en-US" b="1" i="1" dirty="0" smtClean="0">
                <a:solidFill>
                  <a:srgbClr val="0000FF"/>
                </a:solidFill>
                <a:latin typeface="Constantia" pitchFamily="18" charset="0"/>
              </a:rPr>
              <a:t>bereavement overload </a:t>
            </a:r>
            <a:r>
              <a:rPr lang="en-US" dirty="0" smtClean="0">
                <a:solidFill>
                  <a:srgbClr val="0000FF"/>
                </a:solidFill>
                <a:latin typeface="Constantia" pitchFamily="18" charset="0"/>
              </a:rPr>
              <a:t>which may be an impossible task of grief work for some individuals.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944562"/>
          </a:xfrm>
        </p:spPr>
        <p:txBody>
          <a:bodyPr>
            <a:normAutofit/>
          </a:bodyPr>
          <a:lstStyle/>
          <a:p>
            <a:pPr algn="just"/>
            <a:r>
              <a:rPr lang="en-US" sz="3600" dirty="0" smtClean="0">
                <a:solidFill>
                  <a:srgbClr val="FF0000"/>
                </a:solidFill>
                <a:latin typeface="Constantia" pitchFamily="18" charset="0"/>
              </a:rPr>
              <a:t>Resolution</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447800"/>
            <a:ext cx="8991600" cy="5410200"/>
          </a:xfrm>
        </p:spPr>
        <p:txBody>
          <a:bodyPr>
            <a:normAutofit/>
          </a:bodyPr>
          <a:lstStyle/>
          <a:p>
            <a:pPr algn="just">
              <a:buNone/>
            </a:pPr>
            <a:r>
              <a:rPr lang="en-US" dirty="0" smtClean="0">
                <a:solidFill>
                  <a:srgbClr val="0000FF"/>
                </a:solidFill>
                <a:latin typeface="Constantia" pitchFamily="18" charset="0"/>
              </a:rPr>
              <a:t>	Resolution occurs when an individual is  able to look back on the relationship with the lost entity and accept both the pleasures and the disappointments of the association.</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Disorganizations and emotional pain have been experienced and tolerated and preoccupation with the lost entity is replaced with energy and the desire to pursue new situations and relationships.</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92162"/>
          </a:xfrm>
        </p:spPr>
        <p:txBody>
          <a:bodyPr>
            <a:normAutofit/>
          </a:bodyPr>
          <a:lstStyle/>
          <a:p>
            <a:pPr algn="just"/>
            <a:r>
              <a:rPr lang="en-US" sz="3600" dirty="0" smtClean="0">
                <a:solidFill>
                  <a:srgbClr val="FF0000"/>
                </a:solidFill>
                <a:latin typeface="Constantia" pitchFamily="18" charset="0"/>
              </a:rPr>
              <a:t>Maladaptive/Pathological Grief Responses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295400"/>
            <a:ext cx="8991600" cy="5562600"/>
          </a:xfrm>
        </p:spPr>
        <p:txBody>
          <a:bodyPr>
            <a:normAutofit fontScale="85000" lnSpcReduction="20000"/>
          </a:bodyPr>
          <a:lstStyle/>
          <a:p>
            <a:pPr algn="just">
              <a:buNone/>
            </a:pPr>
            <a:r>
              <a:rPr lang="en-US" dirty="0" smtClean="0">
                <a:solidFill>
                  <a:srgbClr val="0000FF"/>
                </a:solidFill>
                <a:latin typeface="Constantia" pitchFamily="18" charset="0"/>
              </a:rPr>
              <a:t>	These occur when an individual is unable to satisfactorily progress through the stages of grieving and achieve resolution. He/she becomes fixed in the </a:t>
            </a:r>
            <a:r>
              <a:rPr lang="en-US" i="1" dirty="0" smtClean="0">
                <a:solidFill>
                  <a:srgbClr val="0000FF"/>
                </a:solidFill>
                <a:latin typeface="Constantia" pitchFamily="18" charset="0"/>
              </a:rPr>
              <a:t>denial </a:t>
            </a:r>
            <a:r>
              <a:rPr lang="en-US" dirty="0" smtClean="0">
                <a:solidFill>
                  <a:srgbClr val="0000FF"/>
                </a:solidFill>
                <a:latin typeface="Constantia" pitchFamily="18" charset="0"/>
              </a:rPr>
              <a:t>or </a:t>
            </a:r>
            <a:r>
              <a:rPr lang="en-US" i="1" dirty="0" smtClean="0">
                <a:solidFill>
                  <a:srgbClr val="0000FF"/>
                </a:solidFill>
                <a:latin typeface="Constantia" pitchFamily="18" charset="0"/>
              </a:rPr>
              <a:t>anger </a:t>
            </a:r>
            <a:r>
              <a:rPr lang="en-US" dirty="0" smtClean="0">
                <a:solidFill>
                  <a:srgbClr val="0000FF"/>
                </a:solidFill>
                <a:latin typeface="Constantia" pitchFamily="18" charset="0"/>
              </a:rPr>
              <a:t>stage.</a:t>
            </a:r>
          </a:p>
          <a:p>
            <a:pPr algn="just">
              <a:buNone/>
            </a:pPr>
            <a:endParaRPr lang="en-US" dirty="0" smtClean="0">
              <a:solidFill>
                <a:srgbClr val="0000FF"/>
              </a:solidFill>
              <a:latin typeface="Constantia" pitchFamily="18" charset="0"/>
            </a:endParaRPr>
          </a:p>
          <a:p>
            <a:pPr marL="571500" indent="-571500" algn="just">
              <a:buAutoNum type="romanLcParenBoth"/>
            </a:pPr>
            <a:r>
              <a:rPr lang="en-US" i="1" dirty="0" smtClean="0">
                <a:solidFill>
                  <a:srgbClr val="0000FF"/>
                </a:solidFill>
                <a:latin typeface="Constantia" pitchFamily="18" charset="0"/>
              </a:rPr>
              <a:t>Prolonged response:</a:t>
            </a:r>
          </a:p>
          <a:p>
            <a:pPr marL="571500" indent="-571500" algn="just">
              <a:buAutoNum type="romanLcParenBoth"/>
            </a:pPr>
            <a:endParaRPr lang="en-US" i="1" dirty="0" smtClean="0">
              <a:solidFill>
                <a:srgbClr val="0000FF"/>
              </a:solidFill>
              <a:latin typeface="Constantia" pitchFamily="18" charset="0"/>
            </a:endParaRPr>
          </a:p>
          <a:p>
            <a:pPr marL="571500" indent="-571500" algn="just">
              <a:buNone/>
            </a:pPr>
            <a:r>
              <a:rPr lang="en-US" i="1" dirty="0" smtClean="0">
                <a:solidFill>
                  <a:srgbClr val="0000FF"/>
                </a:solidFill>
                <a:latin typeface="Constantia" pitchFamily="18" charset="0"/>
              </a:rPr>
              <a:t>	</a:t>
            </a:r>
            <a:r>
              <a:rPr lang="en-US" dirty="0" smtClean="0">
                <a:solidFill>
                  <a:srgbClr val="0000FF"/>
                </a:solidFill>
                <a:latin typeface="Constantia" pitchFamily="18" charset="0"/>
              </a:rPr>
              <a:t>Is characterized by intense preoccupation with memories of the lost entity for </a:t>
            </a:r>
            <a:r>
              <a:rPr lang="en-US" i="1" dirty="0" smtClean="0">
                <a:solidFill>
                  <a:srgbClr val="0000FF"/>
                </a:solidFill>
                <a:latin typeface="Constantia" pitchFamily="18" charset="0"/>
              </a:rPr>
              <a:t>many years after the loss has occurred. </a:t>
            </a:r>
          </a:p>
          <a:p>
            <a:pPr marL="571500" indent="-571500" algn="just">
              <a:buNone/>
            </a:pPr>
            <a:r>
              <a:rPr lang="en-US" i="1" dirty="0" smtClean="0">
                <a:solidFill>
                  <a:srgbClr val="0000FF"/>
                </a:solidFill>
                <a:latin typeface="Constantia" pitchFamily="18" charset="0"/>
              </a:rPr>
              <a:t>	</a:t>
            </a:r>
          </a:p>
          <a:p>
            <a:pPr marL="571500" indent="-571500" algn="just">
              <a:buNone/>
            </a:pPr>
            <a:r>
              <a:rPr lang="en-US" i="1" dirty="0" smtClean="0">
                <a:solidFill>
                  <a:srgbClr val="0000FF"/>
                </a:solidFill>
                <a:latin typeface="Constantia" pitchFamily="18" charset="0"/>
              </a:rPr>
              <a:t>	</a:t>
            </a:r>
            <a:r>
              <a:rPr lang="en-US" dirty="0" smtClean="0">
                <a:solidFill>
                  <a:srgbClr val="0000FF"/>
                </a:solidFill>
                <a:latin typeface="Constantia" pitchFamily="18" charset="0"/>
              </a:rPr>
              <a:t>Associated behaviors are those of denial or anger stages, and disorganization of functioning and intense emotional pain related to the lost entity.</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sldNum" sz="quarter" idx="12"/>
          </p:nvPr>
        </p:nvSpPr>
        <p:spPr>
          <a:noFill/>
        </p:spPr>
        <p:txBody>
          <a:bodyPr/>
          <a:lstStyle/>
          <a:p>
            <a:fld id="{7FF4BD63-28D4-42B4-A8CC-351D23859AFC}" type="slidenum">
              <a:rPr lang="en-US" smtClean="0"/>
              <a:pPr/>
              <a:t>8</a:t>
            </a:fld>
            <a:endParaRPr lang="en-US" dirty="0" smtClean="0"/>
          </a:p>
        </p:txBody>
      </p:sp>
      <p:sp>
        <p:nvSpPr>
          <p:cNvPr id="61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33A1E87-442E-40B4-9A35-651A6A3C3B83}" type="slidenum">
              <a:rPr lang="en-US" sz="1400"/>
              <a:pPr algn="r"/>
              <a:t>8</a:t>
            </a:fld>
            <a:endParaRPr lang="en-US" sz="1400" dirty="0"/>
          </a:p>
        </p:txBody>
      </p:sp>
      <p:sp>
        <p:nvSpPr>
          <p:cNvPr id="6148" name="Rectangle 2"/>
          <p:cNvSpPr>
            <a:spLocks noGrp="1" noChangeArrowheads="1"/>
          </p:cNvSpPr>
          <p:nvPr>
            <p:ph type="ctrTitle"/>
          </p:nvPr>
        </p:nvSpPr>
        <p:spPr>
          <a:xfrm>
            <a:off x="0" y="304800"/>
            <a:ext cx="8458200" cy="609600"/>
          </a:xfrm>
        </p:spPr>
        <p:txBody>
          <a:bodyPr>
            <a:normAutofit fontScale="90000"/>
          </a:bodyPr>
          <a:lstStyle/>
          <a:p>
            <a:pPr algn="just" eaLnBrk="1" hangingPunct="1"/>
            <a:r>
              <a:rPr lang="en-US" sz="4000" dirty="0" smtClean="0">
                <a:solidFill>
                  <a:srgbClr val="FF0000"/>
                </a:solidFill>
                <a:latin typeface="Constantia" pitchFamily="18" charset="0"/>
              </a:rPr>
              <a:t>Specific  Objectives cont’d</a:t>
            </a:r>
          </a:p>
        </p:txBody>
      </p:sp>
      <p:sp>
        <p:nvSpPr>
          <p:cNvPr id="6149" name="Rectangle 3"/>
          <p:cNvSpPr>
            <a:spLocks noGrp="1" noChangeArrowheads="1"/>
          </p:cNvSpPr>
          <p:nvPr>
            <p:ph type="subTitle" idx="1"/>
          </p:nvPr>
        </p:nvSpPr>
        <p:spPr>
          <a:xfrm>
            <a:off x="0" y="1143000"/>
            <a:ext cx="9144000" cy="5715000"/>
          </a:xfrm>
        </p:spPr>
        <p:txBody>
          <a:bodyPr>
            <a:normAutofit fontScale="85000" lnSpcReduction="10000"/>
          </a:bodyPr>
          <a:lstStyle/>
          <a:p>
            <a:pPr marL="514350" lvl="0" indent="-514350" algn="just">
              <a:buFont typeface="+mj-lt"/>
              <a:buAutoNum type="arabicPeriod" startAt="6"/>
            </a:pPr>
            <a:r>
              <a:rPr lang="en-GB" dirty="0" smtClean="0">
                <a:solidFill>
                  <a:srgbClr val="0000FF"/>
                </a:solidFill>
                <a:latin typeface="Constantia" pitchFamily="18" charset="0"/>
              </a:rPr>
              <a:t>To describe the socio-cultural, psychological and biological factors affecting mental health.</a:t>
            </a:r>
          </a:p>
          <a:p>
            <a:pPr marL="514350" lvl="0" indent="-514350" algn="just">
              <a:buFont typeface="+mj-lt"/>
              <a:buAutoNum type="arabicPeriod" startAt="6"/>
            </a:pPr>
            <a:endParaRPr lang="en-GB" dirty="0" smtClean="0">
              <a:solidFill>
                <a:srgbClr val="0000FF"/>
              </a:solidFill>
              <a:latin typeface="Constantia" pitchFamily="18" charset="0"/>
            </a:endParaRPr>
          </a:p>
          <a:p>
            <a:pPr marL="514350" indent="-514350" algn="just">
              <a:buFont typeface="+mj-lt"/>
              <a:buAutoNum type="arabicPeriod" startAt="6"/>
            </a:pPr>
            <a:r>
              <a:rPr lang="en-GB" dirty="0" smtClean="0">
                <a:solidFill>
                  <a:srgbClr val="0000FF"/>
                </a:solidFill>
                <a:latin typeface="Constantia" pitchFamily="18" charset="0"/>
              </a:rPr>
              <a:t>To describe Psychiatric assessment and Psychiatric formulations</a:t>
            </a:r>
            <a:r>
              <a:rPr lang="en-US" dirty="0" smtClean="0">
                <a:solidFill>
                  <a:srgbClr val="0000FF"/>
                </a:solidFill>
                <a:latin typeface="Constantia" pitchFamily="18" charset="0"/>
              </a:rPr>
              <a:t>.</a:t>
            </a:r>
          </a:p>
          <a:p>
            <a:pPr marL="514350" indent="-514350" algn="just">
              <a:buFont typeface="+mj-lt"/>
              <a:buAutoNum type="arabicPeriod" startAt="6"/>
            </a:pPr>
            <a:endParaRPr lang="en-US" dirty="0" smtClean="0">
              <a:solidFill>
                <a:srgbClr val="0000FF"/>
              </a:solidFill>
              <a:latin typeface="Constantia" pitchFamily="18" charset="0"/>
            </a:endParaRPr>
          </a:p>
          <a:p>
            <a:pPr marL="514350" indent="-514350" algn="just">
              <a:buFont typeface="+mj-lt"/>
              <a:buAutoNum type="arabicPeriod" startAt="6"/>
            </a:pPr>
            <a:r>
              <a:rPr lang="en-GB" dirty="0" smtClean="0">
                <a:solidFill>
                  <a:srgbClr val="0000FF"/>
                </a:solidFill>
                <a:latin typeface="Constantia" pitchFamily="18" charset="0"/>
              </a:rPr>
              <a:t>To describe the Classification of mental illnesses</a:t>
            </a:r>
          </a:p>
          <a:p>
            <a:pPr marL="514350" indent="-514350" algn="just">
              <a:buFont typeface="+mj-lt"/>
              <a:buAutoNum type="arabicPeriod" startAt="6"/>
            </a:pPr>
            <a:endParaRPr lang="en-GB" dirty="0" smtClean="0">
              <a:solidFill>
                <a:srgbClr val="0000FF"/>
              </a:solidFill>
              <a:latin typeface="Constantia" pitchFamily="18" charset="0"/>
            </a:endParaRPr>
          </a:p>
          <a:p>
            <a:pPr marL="514350" lvl="0" indent="-514350" algn="just">
              <a:buFont typeface="+mj-lt"/>
              <a:buAutoNum type="arabicPeriod" startAt="9"/>
            </a:pPr>
            <a:r>
              <a:rPr lang="en-GB" dirty="0" smtClean="0">
                <a:solidFill>
                  <a:srgbClr val="0000FF"/>
                </a:solidFill>
                <a:latin typeface="Constantia" pitchFamily="18" charset="0"/>
              </a:rPr>
              <a:t>To describe the common Psychiatric disorders in terms of</a:t>
            </a:r>
            <a:r>
              <a:rPr lang="en-US" dirty="0" smtClean="0">
                <a:solidFill>
                  <a:srgbClr val="0000FF"/>
                </a:solidFill>
                <a:latin typeface="Constantia" pitchFamily="18" charset="0"/>
              </a:rPr>
              <a:t> </a:t>
            </a:r>
            <a:r>
              <a:rPr lang="en-GB" dirty="0" smtClean="0">
                <a:solidFill>
                  <a:srgbClr val="0000FF"/>
                </a:solidFill>
                <a:latin typeface="Constantia" pitchFamily="18" charset="0"/>
              </a:rPr>
              <a:t>definition</a:t>
            </a:r>
            <a:r>
              <a:rPr lang="en-US" dirty="0" smtClean="0">
                <a:solidFill>
                  <a:srgbClr val="0000FF"/>
                </a:solidFill>
                <a:latin typeface="Constantia" pitchFamily="18" charset="0"/>
              </a:rPr>
              <a:t>, </a:t>
            </a:r>
            <a:r>
              <a:rPr lang="en-GB" dirty="0" smtClean="0">
                <a:solidFill>
                  <a:srgbClr val="0000FF"/>
                </a:solidFill>
                <a:latin typeface="Constantia" pitchFamily="18" charset="0"/>
              </a:rPr>
              <a:t>aetiology/predisposing factors</a:t>
            </a:r>
            <a:r>
              <a:rPr lang="en-US" dirty="0" smtClean="0">
                <a:solidFill>
                  <a:srgbClr val="0000FF"/>
                </a:solidFill>
                <a:latin typeface="Constantia" pitchFamily="18" charset="0"/>
              </a:rPr>
              <a:t>, </a:t>
            </a:r>
            <a:r>
              <a:rPr lang="en-GB" dirty="0" smtClean="0">
                <a:solidFill>
                  <a:srgbClr val="0000FF"/>
                </a:solidFill>
                <a:latin typeface="Constantia" pitchFamily="18" charset="0"/>
              </a:rPr>
              <a:t>clinical features</a:t>
            </a:r>
            <a:r>
              <a:rPr lang="en-US" dirty="0" smtClean="0">
                <a:solidFill>
                  <a:srgbClr val="0000FF"/>
                </a:solidFill>
                <a:latin typeface="Constantia" pitchFamily="18" charset="0"/>
              </a:rPr>
              <a:t>, </a:t>
            </a:r>
            <a:r>
              <a:rPr lang="en-GB" dirty="0" smtClean="0">
                <a:solidFill>
                  <a:srgbClr val="0000FF"/>
                </a:solidFill>
                <a:latin typeface="Constantia" pitchFamily="18" charset="0"/>
              </a:rPr>
              <a:t>diagnostic criteria</a:t>
            </a:r>
            <a:r>
              <a:rPr lang="en-US" dirty="0" smtClean="0">
                <a:solidFill>
                  <a:srgbClr val="0000FF"/>
                </a:solidFill>
                <a:latin typeface="Constantia" pitchFamily="18" charset="0"/>
              </a:rPr>
              <a:t> and </a:t>
            </a:r>
            <a:r>
              <a:rPr lang="en-GB" dirty="0" smtClean="0">
                <a:solidFill>
                  <a:srgbClr val="0000FF"/>
                </a:solidFill>
                <a:latin typeface="Constantia" pitchFamily="18" charset="0"/>
              </a:rPr>
              <a:t>management.</a:t>
            </a:r>
          </a:p>
          <a:p>
            <a:pPr marL="514350" lvl="0" indent="-514350" algn="just">
              <a:buFont typeface="+mj-lt"/>
              <a:buAutoNum type="arabicPeriod" startAt="9"/>
            </a:pPr>
            <a:endParaRPr lang="en-US" dirty="0" smtClean="0">
              <a:solidFill>
                <a:srgbClr val="0000FF"/>
              </a:solidFill>
              <a:latin typeface="Constantia" pitchFamily="18" charset="0"/>
            </a:endParaRPr>
          </a:p>
          <a:p>
            <a:pPr marL="514350" lvl="0" indent="-514350" algn="just">
              <a:buFont typeface="+mj-lt"/>
              <a:buAutoNum type="arabicPeriod" startAt="9"/>
            </a:pPr>
            <a:r>
              <a:rPr lang="en-US" dirty="0" smtClean="0">
                <a:solidFill>
                  <a:srgbClr val="0000FF"/>
                </a:solidFill>
                <a:latin typeface="Constantia" pitchFamily="18" charset="0"/>
              </a:rPr>
              <a:t>To </a:t>
            </a:r>
            <a:r>
              <a:rPr lang="en-GB" dirty="0" smtClean="0">
                <a:solidFill>
                  <a:srgbClr val="0000FF"/>
                </a:solidFill>
                <a:latin typeface="Constantia" pitchFamily="18" charset="0"/>
              </a:rPr>
              <a:t>describe the common psychiatric emergencies.</a:t>
            </a:r>
          </a:p>
        </p:txBody>
      </p:sp>
    </p:spTree>
  </p:cSld>
  <p:clrMapOvr>
    <a:masterClrMapping/>
  </p:clrMapOvr>
  <p:transition>
    <p:wedg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639762"/>
          </a:xfrm>
        </p:spPr>
        <p:txBody>
          <a:bodyPr>
            <a:normAutofit fontScale="90000"/>
          </a:bodyPr>
          <a:lstStyle/>
          <a:p>
            <a:pPr algn="just"/>
            <a:r>
              <a:rPr lang="en-US" sz="3600" dirty="0" smtClean="0">
                <a:solidFill>
                  <a:srgbClr val="FF0000"/>
                </a:solidFill>
                <a:latin typeface="Constantia" pitchFamily="18" charset="0"/>
              </a:rPr>
              <a:t>Maladaptive/Pathological Grief Responses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219200"/>
            <a:ext cx="8991600" cy="5638800"/>
          </a:xfrm>
        </p:spPr>
        <p:txBody>
          <a:bodyPr>
            <a:normAutofit fontScale="85000" lnSpcReduction="10000"/>
          </a:bodyPr>
          <a:lstStyle/>
          <a:p>
            <a:pPr marL="571500" indent="-571500" algn="just">
              <a:buFont typeface="Wingdings" pitchFamily="2" charset="2"/>
              <a:buAutoNum type="romanLcParenBoth" startAt="2"/>
            </a:pPr>
            <a:r>
              <a:rPr lang="en-US" i="1" dirty="0" smtClean="0">
                <a:solidFill>
                  <a:srgbClr val="0000FF"/>
                </a:solidFill>
                <a:latin typeface="Constantia" pitchFamily="18" charset="0"/>
              </a:rPr>
              <a:t>Delayed/Inhibited Response</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The individual is fixated in the denial stage of the grieving  process.</a:t>
            </a:r>
          </a:p>
          <a:p>
            <a:pPr marL="571500" indent="-571500" algn="just">
              <a:buNone/>
            </a:pPr>
            <a:r>
              <a:rPr lang="en-US" dirty="0" smtClean="0">
                <a:solidFill>
                  <a:srgbClr val="0000FF"/>
                </a:solidFill>
                <a:latin typeface="Constantia" pitchFamily="18" charset="0"/>
              </a:rPr>
              <a:t>	</a:t>
            </a:r>
          </a:p>
          <a:p>
            <a:pPr marL="571500" indent="-571500" algn="just">
              <a:buNone/>
            </a:pPr>
            <a:r>
              <a:rPr lang="en-US" dirty="0" smtClean="0">
                <a:solidFill>
                  <a:srgbClr val="0000FF"/>
                </a:solidFill>
                <a:latin typeface="Constantia" pitchFamily="18" charset="0"/>
              </a:rPr>
              <a:t>	Emotional pain associated with the loss is not experienced, but anxiety disorders such as </a:t>
            </a:r>
            <a:r>
              <a:rPr lang="en-US" i="1" dirty="0" smtClean="0">
                <a:solidFill>
                  <a:srgbClr val="0000FF"/>
                </a:solidFill>
                <a:latin typeface="Constantia" pitchFamily="18" charset="0"/>
              </a:rPr>
              <a:t>phobias </a:t>
            </a:r>
            <a:r>
              <a:rPr lang="en-US" dirty="0" smtClean="0">
                <a:solidFill>
                  <a:srgbClr val="0000FF"/>
                </a:solidFill>
                <a:latin typeface="Constantia" pitchFamily="18" charset="0"/>
              </a:rPr>
              <a:t>and </a:t>
            </a:r>
            <a:r>
              <a:rPr lang="en-US" i="1" dirty="0" smtClean="0">
                <a:solidFill>
                  <a:srgbClr val="0000FF"/>
                </a:solidFill>
                <a:latin typeface="Constantia" pitchFamily="18" charset="0"/>
              </a:rPr>
              <a:t> hypochondriasis, </a:t>
            </a:r>
            <a:r>
              <a:rPr lang="en-US" dirty="0" smtClean="0">
                <a:solidFill>
                  <a:srgbClr val="0000FF"/>
                </a:solidFill>
                <a:latin typeface="Constantia" pitchFamily="18" charset="0"/>
              </a:rPr>
              <a:t>or sleep and eating disorders like </a:t>
            </a:r>
            <a:r>
              <a:rPr lang="en-US" i="1" dirty="0" smtClean="0">
                <a:solidFill>
                  <a:srgbClr val="0000FF"/>
                </a:solidFill>
                <a:latin typeface="Constantia" pitchFamily="18" charset="0"/>
              </a:rPr>
              <a:t>insomnia and anorexia </a:t>
            </a:r>
            <a:r>
              <a:rPr lang="en-US" dirty="0" smtClean="0">
                <a:solidFill>
                  <a:srgbClr val="0000FF"/>
                </a:solidFill>
                <a:latin typeface="Constantia" pitchFamily="18" charset="0"/>
              </a:rPr>
              <a:t>may be evident.</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The person may remain in denial for many years until the grief response is triggered by a reminder of the loss or by another unrelated  loss.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15962"/>
          </a:xfrm>
        </p:spPr>
        <p:txBody>
          <a:bodyPr>
            <a:normAutofit fontScale="90000"/>
          </a:bodyPr>
          <a:lstStyle/>
          <a:p>
            <a:pPr algn="just"/>
            <a:r>
              <a:rPr lang="en-US" sz="3600" dirty="0" smtClean="0">
                <a:solidFill>
                  <a:srgbClr val="FF0000"/>
                </a:solidFill>
                <a:latin typeface="Constantia" pitchFamily="18" charset="0"/>
              </a:rPr>
              <a:t>Maladaptive/Pathological Grief Responses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371600"/>
            <a:ext cx="9144000" cy="5486400"/>
          </a:xfrm>
        </p:spPr>
        <p:txBody>
          <a:bodyPr>
            <a:normAutofit fontScale="85000" lnSpcReduction="10000"/>
          </a:bodyPr>
          <a:lstStyle/>
          <a:p>
            <a:pPr marL="571500" indent="-571500" algn="just">
              <a:buFont typeface="Wingdings" pitchFamily="2" charset="2"/>
              <a:buAutoNum type="romanLcParenBoth" startAt="3"/>
            </a:pPr>
            <a:r>
              <a:rPr lang="en-US" i="1" dirty="0" smtClean="0">
                <a:solidFill>
                  <a:srgbClr val="0000FF"/>
                </a:solidFill>
                <a:latin typeface="Constantia" pitchFamily="18" charset="0"/>
              </a:rPr>
              <a:t>The distorted Response</a:t>
            </a:r>
          </a:p>
          <a:p>
            <a:pPr marL="571500" indent="-571500" algn="just">
              <a:buNone/>
            </a:pPr>
            <a:endParaRPr lang="en-US" i="1" dirty="0" smtClean="0">
              <a:solidFill>
                <a:srgbClr val="0000FF"/>
              </a:solidFill>
              <a:latin typeface="Constantia" pitchFamily="18" charset="0"/>
            </a:endParaRPr>
          </a:p>
          <a:p>
            <a:pPr marL="571500" indent="-571500" algn="just">
              <a:buNone/>
            </a:pPr>
            <a:r>
              <a:rPr lang="en-US" i="1" dirty="0" smtClean="0">
                <a:solidFill>
                  <a:srgbClr val="0000FF"/>
                </a:solidFill>
                <a:latin typeface="Constantia" pitchFamily="18" charset="0"/>
              </a:rPr>
              <a:t>	</a:t>
            </a:r>
            <a:r>
              <a:rPr lang="en-US" dirty="0" smtClean="0">
                <a:solidFill>
                  <a:srgbClr val="0000FF"/>
                </a:solidFill>
                <a:latin typeface="Constantia" pitchFamily="18" charset="0"/>
              </a:rPr>
              <a:t>Here, the individual is fixed in the grieving stage of anger. All emotional behaviors associated with grieving such as </a:t>
            </a:r>
            <a:r>
              <a:rPr lang="en-US" i="1" dirty="0" smtClean="0">
                <a:solidFill>
                  <a:srgbClr val="0000FF"/>
                </a:solidFill>
                <a:latin typeface="Constantia" pitchFamily="18" charset="0"/>
              </a:rPr>
              <a:t>helplessness, hopelessness, sadness, anger and guilt are exaggerated</a:t>
            </a:r>
            <a:r>
              <a:rPr lang="en-US" dirty="0" smtClean="0">
                <a:solidFill>
                  <a:srgbClr val="0000FF"/>
                </a:solidFill>
                <a:latin typeface="Constantia" pitchFamily="18" charset="0"/>
              </a:rPr>
              <a:t> out of proportion to the situation.</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The person turns the anger inwards on self, is consumed with overwhelming despair and is unable to function in normal activities of daily living.</a:t>
            </a:r>
          </a:p>
          <a:p>
            <a:pPr marL="571500" indent="-571500" algn="just">
              <a:buNone/>
            </a:pPr>
            <a:endParaRPr lang="en-US" dirty="0" smtClean="0">
              <a:solidFill>
                <a:srgbClr val="0000FF"/>
              </a:solidFill>
              <a:latin typeface="Constantia" pitchFamily="18" charset="0"/>
            </a:endParaRPr>
          </a:p>
          <a:p>
            <a:pPr marL="571500" indent="-571500" algn="just">
              <a:buNone/>
            </a:pPr>
            <a:r>
              <a:rPr lang="en-US" dirty="0" smtClean="0">
                <a:solidFill>
                  <a:srgbClr val="0000FF"/>
                </a:solidFill>
                <a:latin typeface="Constantia" pitchFamily="18" charset="0"/>
              </a:rPr>
              <a:t>	Pathological depression is a distorted grief response.</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020762"/>
          </a:xfrm>
        </p:spPr>
        <p:txBody>
          <a:bodyPr>
            <a:normAutofit/>
          </a:bodyPr>
          <a:lstStyle/>
          <a:p>
            <a:r>
              <a:rPr lang="en-US" sz="3600" b="1" dirty="0" smtClean="0">
                <a:solidFill>
                  <a:srgbClr val="0000FF"/>
                </a:solidFill>
                <a:latin typeface="Constantia" pitchFamily="18" charset="0"/>
              </a:rPr>
              <a:t>READ ON</a:t>
            </a:r>
            <a:endParaRPr lang="en-US" sz="3600" b="1" dirty="0">
              <a:solidFill>
                <a:srgbClr val="0000FF"/>
              </a:solidFill>
              <a:latin typeface="Constantia" pitchFamily="18" charset="0"/>
            </a:endParaRPr>
          </a:p>
        </p:txBody>
      </p:sp>
      <p:sp>
        <p:nvSpPr>
          <p:cNvPr id="3" name="Content Placeholder 2"/>
          <p:cNvSpPr>
            <a:spLocks noGrp="1"/>
          </p:cNvSpPr>
          <p:nvPr>
            <p:ph idx="1"/>
          </p:nvPr>
        </p:nvSpPr>
        <p:spPr>
          <a:xfrm>
            <a:off x="0" y="1828800"/>
            <a:ext cx="9144000" cy="5257800"/>
          </a:xfrm>
        </p:spPr>
        <p:txBody>
          <a:bodyPr/>
          <a:lstStyle/>
          <a:p>
            <a:pPr algn="ctr">
              <a:buNone/>
            </a:pPr>
            <a:r>
              <a:rPr lang="en-US" dirty="0" smtClean="0">
                <a:solidFill>
                  <a:srgbClr val="FF0000"/>
                </a:solidFill>
                <a:latin typeface="Constantia" pitchFamily="18" charset="0"/>
              </a:rPr>
              <a:t>Other Stress Theories</a:t>
            </a:r>
          </a:p>
          <a:p>
            <a:pPr algn="just">
              <a:buNone/>
            </a:pPr>
            <a:endParaRPr lang="en-US" i="1" dirty="0" smtClean="0">
              <a:solidFill>
                <a:srgbClr val="0000FF"/>
              </a:solidFill>
              <a:latin typeface="Constantia" pitchFamily="18" charset="0"/>
            </a:endParaRPr>
          </a:p>
          <a:p>
            <a:pPr marL="571500" indent="-571500" algn="just">
              <a:buAutoNum type="romanLcParenBoth"/>
            </a:pPr>
            <a:r>
              <a:rPr lang="en-US" sz="2800" i="1" dirty="0" smtClean="0">
                <a:solidFill>
                  <a:srgbClr val="0000FF"/>
                </a:solidFill>
                <a:latin typeface="Constantia" pitchFamily="18" charset="0"/>
              </a:rPr>
              <a:t>Walter Cannon and The Concept of Homeostasis.</a:t>
            </a:r>
          </a:p>
          <a:p>
            <a:pPr marL="571500" indent="-571500" algn="just">
              <a:buNone/>
            </a:pPr>
            <a:endParaRPr lang="en-US" sz="2800" i="1" dirty="0" smtClean="0">
              <a:solidFill>
                <a:srgbClr val="0000FF"/>
              </a:solidFill>
              <a:latin typeface="Constantia" pitchFamily="18" charset="0"/>
            </a:endParaRPr>
          </a:p>
          <a:p>
            <a:pPr marL="571500" indent="-571500" algn="just">
              <a:buFont typeface="Wingdings" pitchFamily="2" charset="2"/>
              <a:buAutoNum type="romanLcParenBoth" startAt="2"/>
            </a:pPr>
            <a:r>
              <a:rPr lang="en-US" sz="2800" i="1" dirty="0" smtClean="0">
                <a:solidFill>
                  <a:srgbClr val="0000FF"/>
                </a:solidFill>
                <a:latin typeface="Constantia" pitchFamily="18" charset="0"/>
              </a:rPr>
              <a:t>Bruce McEwen and Stellar: The Concept of Allostasis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pPr algn="just"/>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152400" y="1447800"/>
            <a:ext cx="8839200" cy="5257800"/>
          </a:xfrm>
        </p:spPr>
        <p:txBody>
          <a:bodyPr>
            <a:normAutofit/>
          </a:bodyPr>
          <a:lstStyle/>
          <a:p>
            <a:pPr algn="ctr">
              <a:buNone/>
            </a:pPr>
            <a:r>
              <a:rPr lang="en-US" sz="3600" dirty="0" smtClean="0">
                <a:solidFill>
                  <a:srgbClr val="0000FF"/>
                </a:solidFill>
                <a:latin typeface="Constantia" pitchFamily="18" charset="0"/>
              </a:rPr>
              <a:t>HISTORY OF PSYCHIATRY AND PSYCHIATRIC NURSING</a:t>
            </a:r>
            <a:endParaRPr lang="en-US" sz="36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92162"/>
          </a:xfrm>
        </p:spPr>
        <p:txBody>
          <a:bodyPr>
            <a:normAutofit/>
          </a:bodyPr>
          <a:lstStyle/>
          <a:p>
            <a:pPr algn="just"/>
            <a:r>
              <a:rPr lang="en-US" sz="3600" dirty="0" smtClean="0">
                <a:solidFill>
                  <a:srgbClr val="FF0000"/>
                </a:solidFill>
                <a:latin typeface="Constantia" pitchFamily="18" charset="0"/>
              </a:rPr>
              <a:t>HISTORY OF PSYCHIATRY</a:t>
            </a:r>
            <a:endParaRPr lang="en-US" sz="3600" dirty="0">
              <a:solidFill>
                <a:srgbClr val="FF0000"/>
              </a:solidFill>
            </a:endParaRPr>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pPr algn="just">
              <a:buNone/>
            </a:pPr>
            <a:r>
              <a:rPr lang="en-US" dirty="0" smtClean="0">
                <a:solidFill>
                  <a:srgbClr val="0000FF"/>
                </a:solidFill>
                <a:latin typeface="Constantia" pitchFamily="18" charset="0"/>
              </a:rPr>
              <a:t>	The beginning of psychiatry as a medical specialty can be dated back to the middle of the nineteenth century.</a:t>
            </a:r>
            <a:endParaRPr lang="en-US" baseline="30000" dirty="0" smtClean="0">
              <a:solidFill>
                <a:srgbClr val="0000FF"/>
              </a:solidFill>
              <a:latin typeface="Constantia" pitchFamily="18" charset="0"/>
            </a:endParaRP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Starting in the 5th century BC, mental disorders, especially those with </a:t>
            </a:r>
            <a:r>
              <a:rPr lang="en-US" i="1" dirty="0" smtClean="0">
                <a:solidFill>
                  <a:srgbClr val="0000FF"/>
                </a:solidFill>
                <a:latin typeface="Constantia" pitchFamily="18" charset="0"/>
              </a:rPr>
              <a:t>psychotic traits,</a:t>
            </a:r>
            <a:r>
              <a:rPr lang="en-US" dirty="0" smtClean="0">
                <a:solidFill>
                  <a:srgbClr val="0000FF"/>
                </a:solidFill>
                <a:latin typeface="Constantia" pitchFamily="18" charset="0"/>
              </a:rPr>
              <a:t> were considered supernatural in origin.</a:t>
            </a:r>
            <a:r>
              <a:rPr lang="en-US" baseline="30000" dirty="0" smtClean="0">
                <a:solidFill>
                  <a:srgbClr val="0000FF"/>
                </a:solidFill>
                <a:latin typeface="Constantia" pitchFamily="18" charset="0"/>
              </a:rPr>
              <a:t> </a:t>
            </a:r>
            <a:r>
              <a:rPr lang="en-US" dirty="0" smtClean="0">
                <a:solidFill>
                  <a:srgbClr val="0000FF"/>
                </a:solidFill>
                <a:latin typeface="Constantia" pitchFamily="18" charset="0"/>
              </a:rPr>
              <a:t>This view existed throughout ancient Greece and Rome.</a:t>
            </a:r>
          </a:p>
          <a:p>
            <a:pPr algn="just">
              <a:buNone/>
            </a:pPr>
            <a:endParaRPr lang="en-US" dirty="0" smtClean="0">
              <a:solidFill>
                <a:srgbClr val="0000FF"/>
              </a:solidFill>
              <a:latin typeface="Constantia" pitchFamily="18" charset="0"/>
            </a:endParaRPr>
          </a:p>
          <a:p>
            <a:pPr algn="just">
              <a:buNone/>
            </a:pPr>
            <a:r>
              <a:rPr lang="en-US" sz="3300" dirty="0" smtClean="0">
                <a:solidFill>
                  <a:srgbClr val="0000FF"/>
                </a:solidFill>
                <a:latin typeface="Constantia" pitchFamily="18" charset="0"/>
              </a:rPr>
              <a:t>	Early manuals about mental disorders were created by the Greeks. In the 4th century BC, </a:t>
            </a:r>
            <a:r>
              <a:rPr lang="en-US" sz="3300" i="1" dirty="0" smtClean="0">
                <a:solidFill>
                  <a:srgbClr val="0000FF"/>
                </a:solidFill>
                <a:latin typeface="Constantia" pitchFamily="18" charset="0"/>
              </a:rPr>
              <a:t>Hippocrates</a:t>
            </a:r>
            <a:r>
              <a:rPr lang="en-US" sz="3300" dirty="0" smtClean="0">
                <a:solidFill>
                  <a:srgbClr val="0000FF"/>
                </a:solidFill>
                <a:latin typeface="Constantia" pitchFamily="18" charset="0"/>
              </a:rPr>
              <a:t> theorized that physiological abnormalities may be the root causes of mental disorders.</a:t>
            </a:r>
            <a:endParaRPr lang="en-US" sz="3300"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pPr algn="just"/>
            <a:r>
              <a:rPr lang="en-US" sz="3600" dirty="0" smtClean="0">
                <a:solidFill>
                  <a:srgbClr val="FF0000"/>
                </a:solidFill>
                <a:latin typeface="Constantia" pitchFamily="18" charset="0"/>
              </a:rPr>
              <a:t>HISTORY OF PSYCHIATRY Cont’d</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371600"/>
            <a:ext cx="9144000" cy="5257800"/>
          </a:xfrm>
        </p:spPr>
        <p:txBody>
          <a:bodyPr>
            <a:normAutofit fontScale="92500" lnSpcReduction="10000"/>
          </a:bodyPr>
          <a:lstStyle/>
          <a:p>
            <a:pPr algn="just">
              <a:buNone/>
            </a:pPr>
            <a:r>
              <a:rPr lang="en-US" dirty="0" smtClean="0">
                <a:solidFill>
                  <a:srgbClr val="0000FF"/>
                </a:solidFill>
                <a:latin typeface="Constantia" pitchFamily="18" charset="0"/>
              </a:rPr>
              <a:t>	But the developments in the field of psychiatry can be summarized in four phases as follows:</a:t>
            </a:r>
          </a:p>
          <a:p>
            <a:pPr algn="just">
              <a:buNone/>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The demonological period</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The political period</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The Humanitarian period</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The scientific period.</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839200" cy="792162"/>
          </a:xfrm>
        </p:spPr>
        <p:txBody>
          <a:bodyPr>
            <a:normAutofit/>
          </a:bodyPr>
          <a:lstStyle/>
          <a:p>
            <a:pPr algn="just"/>
            <a:r>
              <a:rPr lang="en-US" dirty="0" smtClean="0">
                <a:solidFill>
                  <a:srgbClr val="0000FF"/>
                </a:solidFill>
                <a:latin typeface="Constantia" pitchFamily="18" charset="0"/>
              </a:rPr>
              <a:t>HISTORY OF PSYCHIATRY Cont’d</a:t>
            </a:r>
            <a:endParaRPr lang="en-US" dirty="0">
              <a:solidFill>
                <a:srgbClr val="0000FF"/>
              </a:solidFill>
            </a:endParaRPr>
          </a:p>
        </p:txBody>
      </p:sp>
      <p:sp>
        <p:nvSpPr>
          <p:cNvPr id="3" name="Content Placeholder 2"/>
          <p:cNvSpPr>
            <a:spLocks noGrp="1"/>
          </p:cNvSpPr>
          <p:nvPr>
            <p:ph idx="1"/>
          </p:nvPr>
        </p:nvSpPr>
        <p:spPr>
          <a:xfrm>
            <a:off x="0" y="838200"/>
            <a:ext cx="9144000" cy="6019800"/>
          </a:xfrm>
        </p:spPr>
        <p:txBody>
          <a:bodyPr>
            <a:noAutofit/>
          </a:bodyPr>
          <a:lstStyle/>
          <a:p>
            <a:pPr marL="457200" indent="-457200" algn="just">
              <a:buFont typeface="+mj-lt"/>
              <a:buAutoNum type="arabicPeriod"/>
            </a:pPr>
            <a:r>
              <a:rPr lang="en-US" sz="2400" b="1" dirty="0" smtClean="0">
                <a:solidFill>
                  <a:srgbClr val="FF0000"/>
                </a:solidFill>
                <a:latin typeface="Constantia" pitchFamily="18" charset="0"/>
              </a:rPr>
              <a:t>Demonological Period (4</a:t>
            </a:r>
            <a:r>
              <a:rPr lang="en-US" sz="2400" b="1" baseline="30000" dirty="0" smtClean="0">
                <a:solidFill>
                  <a:srgbClr val="FF0000"/>
                </a:solidFill>
                <a:latin typeface="Constantia" pitchFamily="18" charset="0"/>
              </a:rPr>
              <a:t>th</a:t>
            </a:r>
            <a:r>
              <a:rPr lang="en-US" sz="2400" b="1" dirty="0" smtClean="0">
                <a:solidFill>
                  <a:srgbClr val="FF0000"/>
                </a:solidFill>
                <a:latin typeface="Constantia" pitchFamily="18" charset="0"/>
              </a:rPr>
              <a:t> C. BC and earlier)</a:t>
            </a:r>
            <a:endParaRPr lang="en-US" sz="2400" dirty="0" smtClean="0">
              <a:solidFill>
                <a:srgbClr val="0000FF"/>
              </a:solidFill>
              <a:latin typeface="Constantia" pitchFamily="18" charset="0"/>
            </a:endParaRPr>
          </a:p>
          <a:p>
            <a:pPr algn="just">
              <a:buNone/>
            </a:pPr>
            <a:r>
              <a:rPr lang="en-US" sz="2400" dirty="0" smtClean="0">
                <a:solidFill>
                  <a:srgbClr val="0000FF"/>
                </a:solidFill>
                <a:latin typeface="Constantia" pitchFamily="18" charset="0"/>
              </a:rPr>
              <a:t>	Was characterized by the belief that the mentally ill individuals are possessed by demons, evil spirits and are cursed.</a:t>
            </a:r>
          </a:p>
          <a:p>
            <a:pPr algn="just">
              <a:buNone/>
            </a:pPr>
            <a:r>
              <a:rPr lang="en-US" sz="2400" dirty="0" smtClean="0">
                <a:solidFill>
                  <a:srgbClr val="0000FF"/>
                </a:solidFill>
                <a:latin typeface="Constantia" pitchFamily="18" charset="0"/>
              </a:rPr>
              <a:t>	Religious leaders often turned to versions of exorcism to treat mental disorders often utilizing cruel and barbaric methods such as</a:t>
            </a:r>
            <a:r>
              <a:rPr lang="en-US" sz="2400" i="1" dirty="0" smtClean="0">
                <a:solidFill>
                  <a:srgbClr val="0000FF"/>
                </a:solidFill>
                <a:latin typeface="Constantia" pitchFamily="18" charset="0"/>
              </a:rPr>
              <a:t> Triphening.</a:t>
            </a:r>
          </a:p>
          <a:p>
            <a:pPr algn="just">
              <a:buNone/>
            </a:pPr>
            <a:endParaRPr lang="en-US" sz="2400" dirty="0" smtClean="0"/>
          </a:p>
          <a:p>
            <a:pPr algn="just"/>
            <a:r>
              <a:rPr lang="en-US" sz="2400" i="1" dirty="0" smtClean="0">
                <a:solidFill>
                  <a:srgbClr val="0000FF"/>
                </a:solidFill>
                <a:latin typeface="Constantia" pitchFamily="18" charset="0"/>
              </a:rPr>
              <a:t>In 4th to 5th Century B.C. Greece,</a:t>
            </a:r>
            <a:r>
              <a:rPr lang="en-US" sz="2400" b="1" i="1" dirty="0" smtClean="0">
                <a:solidFill>
                  <a:srgbClr val="0000FF"/>
                </a:solidFill>
                <a:latin typeface="Constantia" pitchFamily="18" charset="0"/>
              </a:rPr>
              <a:t> Hippocrates</a:t>
            </a:r>
            <a:r>
              <a:rPr lang="en-US" sz="2400" i="1" dirty="0" smtClean="0">
                <a:solidFill>
                  <a:srgbClr val="0000FF"/>
                </a:solidFill>
                <a:latin typeface="Constantia" pitchFamily="18" charset="0"/>
              </a:rPr>
              <a:t> wrote an article illustrating how he visited </a:t>
            </a:r>
            <a:r>
              <a:rPr lang="en-US" sz="2400" b="1" i="1" dirty="0" smtClean="0">
                <a:solidFill>
                  <a:srgbClr val="0000FF"/>
                </a:solidFill>
                <a:latin typeface="Constantia" pitchFamily="18" charset="0"/>
              </a:rPr>
              <a:t>Democritus</a:t>
            </a:r>
            <a:r>
              <a:rPr lang="en-US" sz="2400" i="1" dirty="0" smtClean="0">
                <a:solidFill>
                  <a:srgbClr val="0000FF"/>
                </a:solidFill>
                <a:latin typeface="Constantia" pitchFamily="18" charset="0"/>
              </a:rPr>
              <a:t> and found him in his garden cutting open animals. Democratus had with him a book on madness and melancholy and explained that he was attempting to discover the cause of madness and melancholy among animals. Hippocrates praised his work.</a:t>
            </a:r>
          </a:p>
          <a:p>
            <a:pPr algn="just"/>
            <a:r>
              <a:rPr lang="en-US" sz="2400" i="1" dirty="0" smtClean="0">
                <a:solidFill>
                  <a:srgbClr val="0000FF"/>
                </a:solidFill>
                <a:latin typeface="Constantia" pitchFamily="18" charset="0"/>
              </a:rPr>
              <a:t>See also the Biblical Stories of </a:t>
            </a:r>
            <a:r>
              <a:rPr lang="en-US" sz="2400" b="1" i="1" dirty="0" smtClean="0">
                <a:solidFill>
                  <a:srgbClr val="0000FF"/>
                </a:solidFill>
                <a:latin typeface="Constantia" pitchFamily="18" charset="0"/>
              </a:rPr>
              <a:t>King Saul </a:t>
            </a:r>
            <a:r>
              <a:rPr lang="en-US" sz="2400" i="1" dirty="0" smtClean="0">
                <a:solidFill>
                  <a:srgbClr val="0000FF"/>
                </a:solidFill>
                <a:latin typeface="Constantia" pitchFamily="18" charset="0"/>
              </a:rPr>
              <a:t>and Music therapy</a:t>
            </a:r>
            <a:r>
              <a:rPr lang="en-US" sz="2400" b="1" i="1" dirty="0" smtClean="0">
                <a:solidFill>
                  <a:srgbClr val="0000FF"/>
                </a:solidFill>
                <a:latin typeface="Constantia" pitchFamily="18" charset="0"/>
              </a:rPr>
              <a:t> in 1</a:t>
            </a:r>
            <a:r>
              <a:rPr lang="en-US" sz="2400" b="1" i="1" baseline="30000" dirty="0" smtClean="0">
                <a:solidFill>
                  <a:srgbClr val="0000FF"/>
                </a:solidFill>
                <a:latin typeface="Constantia" pitchFamily="18" charset="0"/>
              </a:rPr>
              <a:t>st</a:t>
            </a:r>
            <a:r>
              <a:rPr lang="en-US" sz="2400" b="1" i="1" dirty="0" smtClean="0">
                <a:solidFill>
                  <a:srgbClr val="0000FF"/>
                </a:solidFill>
                <a:latin typeface="Constantia" pitchFamily="18" charset="0"/>
              </a:rPr>
              <a:t> Samuel 16. v14 – v23</a:t>
            </a:r>
            <a:r>
              <a:rPr lang="en-US" sz="2400" i="1" dirty="0" smtClean="0">
                <a:solidFill>
                  <a:srgbClr val="0000FF"/>
                </a:solidFill>
                <a:latin typeface="Constantia" pitchFamily="18" charset="0"/>
              </a:rPr>
              <a:t> and Nebuchadnezzar in </a:t>
            </a:r>
            <a:r>
              <a:rPr lang="en-US" sz="2400" b="1" i="1" dirty="0" smtClean="0">
                <a:solidFill>
                  <a:srgbClr val="0000FF"/>
                </a:solidFill>
                <a:latin typeface="Constantia" pitchFamily="18" charset="0"/>
              </a:rPr>
              <a:t>Daniel 4. v29 – v33</a:t>
            </a:r>
            <a:r>
              <a:rPr lang="en-US" sz="2400" i="1" dirty="0" smtClean="0">
                <a:solidFill>
                  <a:srgbClr val="0000FF"/>
                </a:solidFill>
                <a:latin typeface="Constantia" pitchFamily="18" charset="0"/>
              </a:rPr>
              <a:t>.</a:t>
            </a:r>
          </a:p>
          <a:p>
            <a:pPr algn="just">
              <a:buNone/>
            </a:pPr>
            <a:endParaRPr lang="en-US" sz="2400" i="1" dirty="0" smtClean="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pPr algn="just"/>
            <a:r>
              <a:rPr lang="en-US" dirty="0" smtClean="0">
                <a:solidFill>
                  <a:srgbClr val="0000FF"/>
                </a:solidFill>
                <a:latin typeface="Constantia" pitchFamily="18" charset="0"/>
              </a:rPr>
              <a:t>HISTORY OF PSYCHIATRY Cont’d</a:t>
            </a:r>
            <a:endParaRPr lang="en-US" dirty="0"/>
          </a:p>
        </p:txBody>
      </p:sp>
      <p:sp>
        <p:nvSpPr>
          <p:cNvPr id="3" name="Content Placeholder 2"/>
          <p:cNvSpPr>
            <a:spLocks noGrp="1"/>
          </p:cNvSpPr>
          <p:nvPr>
            <p:ph idx="1"/>
          </p:nvPr>
        </p:nvSpPr>
        <p:spPr>
          <a:xfrm>
            <a:off x="0" y="762000"/>
            <a:ext cx="8991600" cy="6096000"/>
          </a:xfrm>
        </p:spPr>
        <p:txBody>
          <a:bodyPr>
            <a:noAutofit/>
          </a:bodyPr>
          <a:lstStyle/>
          <a:p>
            <a:pPr marL="514350" indent="-514350" algn="just">
              <a:buFont typeface="+mj-lt"/>
              <a:buAutoNum type="arabicPeriod" startAt="2"/>
            </a:pPr>
            <a:r>
              <a:rPr lang="en-US" sz="2400" b="1" dirty="0" smtClean="0">
                <a:solidFill>
                  <a:srgbClr val="FF0000"/>
                </a:solidFill>
                <a:latin typeface="Constantia" pitchFamily="18" charset="0"/>
              </a:rPr>
              <a:t>Political Period (13</a:t>
            </a:r>
            <a:r>
              <a:rPr lang="en-US" sz="2400" b="1" baseline="30000" dirty="0" smtClean="0">
                <a:solidFill>
                  <a:srgbClr val="FF0000"/>
                </a:solidFill>
                <a:latin typeface="Constantia" pitchFamily="18" charset="0"/>
              </a:rPr>
              <a:t>th</a:t>
            </a:r>
            <a:r>
              <a:rPr lang="en-US" sz="2400" b="1" dirty="0" smtClean="0">
                <a:solidFill>
                  <a:srgbClr val="FF0000"/>
                </a:solidFill>
                <a:latin typeface="Constantia" pitchFamily="18" charset="0"/>
              </a:rPr>
              <a:t> – 18</a:t>
            </a:r>
            <a:r>
              <a:rPr lang="en-US" sz="2400" b="1" baseline="30000" dirty="0" smtClean="0">
                <a:solidFill>
                  <a:srgbClr val="FF0000"/>
                </a:solidFill>
                <a:latin typeface="Constantia" pitchFamily="18" charset="0"/>
              </a:rPr>
              <a:t>th</a:t>
            </a:r>
            <a:r>
              <a:rPr lang="en-US" sz="2400" b="1" dirty="0" smtClean="0">
                <a:solidFill>
                  <a:srgbClr val="FF0000"/>
                </a:solidFill>
                <a:latin typeface="Constantia" pitchFamily="18" charset="0"/>
              </a:rPr>
              <a:t> C.)</a:t>
            </a:r>
            <a:endParaRPr lang="en-US" sz="2400" b="1" dirty="0" smtClean="0">
              <a:solidFill>
                <a:srgbClr val="0000FF"/>
              </a:solidFill>
              <a:latin typeface="Constantia" pitchFamily="18" charset="0"/>
            </a:endParaRPr>
          </a:p>
          <a:p>
            <a:pPr marL="514350" indent="-514350" algn="just">
              <a:buNone/>
            </a:pPr>
            <a:r>
              <a:rPr lang="en-US" sz="2400" dirty="0" smtClean="0">
                <a:solidFill>
                  <a:srgbClr val="0000FF"/>
                </a:solidFill>
                <a:latin typeface="Constantia" pitchFamily="18" charset="0"/>
              </a:rPr>
              <a:t>	Is associated with </a:t>
            </a:r>
            <a:r>
              <a:rPr lang="en-US" sz="2400" b="1" i="1" dirty="0" smtClean="0">
                <a:solidFill>
                  <a:srgbClr val="0000FF"/>
                </a:solidFill>
                <a:latin typeface="Constantia" pitchFamily="18" charset="0"/>
              </a:rPr>
              <a:t>King Edward II of England </a:t>
            </a:r>
            <a:r>
              <a:rPr lang="en-US" sz="2400" dirty="0" smtClean="0">
                <a:solidFill>
                  <a:srgbClr val="0000FF"/>
                </a:solidFill>
                <a:latin typeface="Constantia" pitchFamily="18" charset="0"/>
              </a:rPr>
              <a:t>who passed a law to protect the properties and estates of the mentally ill, after having them tied up in a room to prevent them from disturbing the general population. He even built a museum and used the patients to be viewed for a fee.</a:t>
            </a:r>
          </a:p>
          <a:p>
            <a:pPr marL="514350" indent="-514350" algn="just">
              <a:buNone/>
            </a:pPr>
            <a:endParaRPr lang="en-US" sz="2400" dirty="0" smtClean="0">
              <a:solidFill>
                <a:srgbClr val="0000FF"/>
              </a:solidFill>
              <a:latin typeface="Constantia" pitchFamily="18" charset="0"/>
            </a:endParaRPr>
          </a:p>
          <a:p>
            <a:pPr marL="514350" indent="-514350" algn="just">
              <a:buNone/>
            </a:pPr>
            <a:r>
              <a:rPr lang="en-US" sz="2400" dirty="0" smtClean="0">
                <a:solidFill>
                  <a:srgbClr val="0000FF"/>
                </a:solidFill>
                <a:latin typeface="Constantia" pitchFamily="18" charset="0"/>
              </a:rPr>
              <a:t>	The </a:t>
            </a:r>
            <a:r>
              <a:rPr lang="en-US" sz="2400" b="1" i="1" dirty="0" smtClean="0">
                <a:solidFill>
                  <a:srgbClr val="0000FF"/>
                </a:solidFill>
                <a:latin typeface="Constantia" pitchFamily="18" charset="0"/>
              </a:rPr>
              <a:t>Sisters of the order of St. Mary</a:t>
            </a:r>
            <a:r>
              <a:rPr lang="en-US" sz="2400" dirty="0" smtClean="0">
                <a:solidFill>
                  <a:srgbClr val="0000FF"/>
                </a:solidFill>
                <a:latin typeface="Constantia" pitchFamily="18" charset="0"/>
              </a:rPr>
              <a:t> managed to start a facility to care for the mentally sick </a:t>
            </a:r>
            <a:r>
              <a:rPr lang="en-US" sz="2400" b="1" i="1" dirty="0" smtClean="0">
                <a:solidFill>
                  <a:srgbClr val="0000FF"/>
                </a:solidFill>
                <a:latin typeface="Constantia" pitchFamily="18" charset="0"/>
              </a:rPr>
              <a:t>at Bedlam,</a:t>
            </a:r>
            <a:r>
              <a:rPr lang="en-US" sz="2400" dirty="0" smtClean="0">
                <a:solidFill>
                  <a:srgbClr val="0000FF"/>
                </a:solidFill>
                <a:latin typeface="Constantia" pitchFamily="18" charset="0"/>
              </a:rPr>
              <a:t> a facility that could accommodate only six (6) patients. </a:t>
            </a:r>
            <a:r>
              <a:rPr lang="en-US" sz="2400" b="1" i="1" dirty="0" smtClean="0">
                <a:solidFill>
                  <a:srgbClr val="0000FF"/>
                </a:solidFill>
                <a:latin typeface="Constantia" pitchFamily="18" charset="0"/>
              </a:rPr>
              <a:t>Edward Tyson</a:t>
            </a:r>
            <a:r>
              <a:rPr lang="en-US" sz="2400" dirty="0" smtClean="0">
                <a:solidFill>
                  <a:srgbClr val="0000FF"/>
                </a:solidFill>
                <a:latin typeface="Constantia" pitchFamily="18" charset="0"/>
              </a:rPr>
              <a:t> in the 18</a:t>
            </a:r>
            <a:r>
              <a:rPr lang="en-US" sz="2400" baseline="30000" dirty="0" smtClean="0">
                <a:solidFill>
                  <a:srgbClr val="0000FF"/>
                </a:solidFill>
                <a:latin typeface="Constantia" pitchFamily="18" charset="0"/>
              </a:rPr>
              <a:t>th</a:t>
            </a:r>
            <a:r>
              <a:rPr lang="en-US" sz="2400" dirty="0" smtClean="0">
                <a:solidFill>
                  <a:srgbClr val="0000FF"/>
                </a:solidFill>
                <a:latin typeface="Constantia" pitchFamily="18" charset="0"/>
              </a:rPr>
              <a:t> C. appointed the first nurses to look after the mentally sick patients who were equally harsh to the patients.</a:t>
            </a:r>
          </a:p>
          <a:p>
            <a:pPr marL="514350" indent="-514350" algn="just">
              <a:buNone/>
            </a:pPr>
            <a:endParaRPr lang="en-US" sz="2400" dirty="0" smtClean="0">
              <a:solidFill>
                <a:srgbClr val="0000FF"/>
              </a:solidFill>
              <a:latin typeface="Constantia" pitchFamily="18" charset="0"/>
            </a:endParaRPr>
          </a:p>
          <a:p>
            <a:pPr marL="514350" indent="-514350" algn="just">
              <a:buNone/>
            </a:pPr>
            <a:r>
              <a:rPr lang="en-US" sz="2400" dirty="0" smtClean="0">
                <a:solidFill>
                  <a:srgbClr val="0000FF"/>
                </a:solidFill>
                <a:latin typeface="Constantia" pitchFamily="18" charset="0"/>
              </a:rPr>
              <a:t>	The mental health entertainment however came to a halt at St. Luke’s hospital in London, UK.</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just"/>
            <a:r>
              <a:rPr lang="en-US" dirty="0" smtClean="0">
                <a:solidFill>
                  <a:srgbClr val="0000FF"/>
                </a:solidFill>
                <a:latin typeface="Constantia" pitchFamily="18" charset="0"/>
              </a:rPr>
              <a:t>HISTORY OF PSYCHIATRY Cont’d</a:t>
            </a:r>
            <a:endParaRPr lang="en-US" dirty="0"/>
          </a:p>
        </p:txBody>
      </p:sp>
      <p:sp>
        <p:nvSpPr>
          <p:cNvPr id="3" name="Content Placeholder 2"/>
          <p:cNvSpPr>
            <a:spLocks noGrp="1"/>
          </p:cNvSpPr>
          <p:nvPr>
            <p:ph idx="1"/>
          </p:nvPr>
        </p:nvSpPr>
        <p:spPr>
          <a:xfrm>
            <a:off x="457200" y="1143000"/>
            <a:ext cx="8229600" cy="5715000"/>
          </a:xfrm>
        </p:spPr>
        <p:txBody>
          <a:bodyPr>
            <a:normAutofit fontScale="85000" lnSpcReduction="20000"/>
          </a:bodyPr>
          <a:lstStyle/>
          <a:p>
            <a:pPr marL="514350" indent="-514350" algn="just">
              <a:buFont typeface="+mj-lt"/>
              <a:buAutoNum type="arabicPeriod" startAt="3"/>
            </a:pPr>
            <a:r>
              <a:rPr lang="en-US" b="1" dirty="0" smtClean="0">
                <a:solidFill>
                  <a:srgbClr val="FF0000"/>
                </a:solidFill>
                <a:latin typeface="Constantia" pitchFamily="18" charset="0"/>
              </a:rPr>
              <a:t>The Humanitarian Period (18</a:t>
            </a:r>
            <a:r>
              <a:rPr lang="en-US" b="1" baseline="30000" dirty="0" smtClean="0">
                <a:solidFill>
                  <a:srgbClr val="FF0000"/>
                </a:solidFill>
                <a:latin typeface="Constantia" pitchFamily="18" charset="0"/>
              </a:rPr>
              <a:t>th</a:t>
            </a:r>
            <a:r>
              <a:rPr lang="en-US" b="1" dirty="0" smtClean="0">
                <a:solidFill>
                  <a:srgbClr val="FF0000"/>
                </a:solidFill>
                <a:latin typeface="Constantia" pitchFamily="18" charset="0"/>
              </a:rPr>
              <a:t> -19</a:t>
            </a:r>
            <a:r>
              <a:rPr lang="en-US" b="1" baseline="30000" dirty="0" smtClean="0">
                <a:solidFill>
                  <a:srgbClr val="FF0000"/>
                </a:solidFill>
                <a:latin typeface="Constantia" pitchFamily="18" charset="0"/>
              </a:rPr>
              <a:t>th</a:t>
            </a:r>
            <a:r>
              <a:rPr lang="en-US" b="1" dirty="0" smtClean="0">
                <a:solidFill>
                  <a:srgbClr val="FF0000"/>
                </a:solidFill>
                <a:latin typeface="Constantia" pitchFamily="18" charset="0"/>
              </a:rPr>
              <a:t> C.)</a:t>
            </a:r>
          </a:p>
          <a:p>
            <a:pPr marL="514350" indent="-514350" algn="just">
              <a:buFont typeface="+mj-lt"/>
              <a:buAutoNum type="arabicPeriod" startAt="3"/>
            </a:pPr>
            <a:endParaRPr lang="en-US" b="1" dirty="0" smtClean="0">
              <a:solidFill>
                <a:srgbClr val="FF0000"/>
              </a:solidFill>
              <a:latin typeface="Constantia" pitchFamily="18" charset="0"/>
            </a:endParaRPr>
          </a:p>
          <a:p>
            <a:pPr marL="514350" indent="-514350" algn="just">
              <a:buFont typeface="+mj-lt"/>
              <a:buAutoNum type="arabicPeriod" startAt="3"/>
            </a:pPr>
            <a:endParaRPr lang="en-US" b="1" dirty="0" smtClean="0">
              <a:solidFill>
                <a:srgbClr val="FF0000"/>
              </a:solidFill>
              <a:latin typeface="Constantia" pitchFamily="18" charset="0"/>
            </a:endParaRPr>
          </a:p>
          <a:p>
            <a:pPr marL="514350" indent="-514350" algn="just">
              <a:buFont typeface="+mj-lt"/>
              <a:buAutoNum type="arabicPeriod" startAt="3"/>
            </a:pPr>
            <a:endParaRPr lang="en-US" b="1" dirty="0" smtClean="0">
              <a:solidFill>
                <a:srgbClr val="FF0000"/>
              </a:solidFill>
              <a:latin typeface="Constantia" pitchFamily="18" charset="0"/>
            </a:endParaRPr>
          </a:p>
          <a:p>
            <a:pPr marL="514350" indent="-514350" algn="just">
              <a:buNone/>
            </a:pPr>
            <a:r>
              <a:rPr lang="en-US" dirty="0" smtClean="0">
                <a:solidFill>
                  <a:srgbClr val="0000FF"/>
                </a:solidFill>
                <a:latin typeface="Constantia" pitchFamily="18" charset="0"/>
              </a:rPr>
              <a:t>	</a:t>
            </a:r>
          </a:p>
          <a:p>
            <a:pPr marL="514350" indent="-514350" algn="just">
              <a:buNone/>
            </a:pPr>
            <a:r>
              <a:rPr lang="en-US" dirty="0" smtClean="0">
                <a:solidFill>
                  <a:srgbClr val="0000FF"/>
                </a:solidFill>
                <a:latin typeface="Constantia" pitchFamily="18" charset="0"/>
              </a:rPr>
              <a:t>	</a:t>
            </a:r>
          </a:p>
          <a:p>
            <a:pPr marL="514350" indent="-514350" algn="just">
              <a:buNone/>
            </a:pPr>
            <a:endParaRPr lang="en-US" dirty="0" smtClean="0">
              <a:solidFill>
                <a:srgbClr val="0000FF"/>
              </a:solidFill>
              <a:latin typeface="Constantia" pitchFamily="18" charset="0"/>
            </a:endParaRPr>
          </a:p>
          <a:p>
            <a:pPr marL="514350" indent="-514350" algn="just">
              <a:buNone/>
            </a:pPr>
            <a:endParaRPr lang="en-US" dirty="0" smtClean="0">
              <a:solidFill>
                <a:srgbClr val="0000FF"/>
              </a:solidFill>
              <a:latin typeface="Constantia" pitchFamily="18" charset="0"/>
            </a:endParaRPr>
          </a:p>
          <a:p>
            <a:pPr marL="514350" indent="-514350" algn="just">
              <a:buNone/>
            </a:pPr>
            <a:endParaRPr lang="en-US" dirty="0" smtClean="0">
              <a:solidFill>
                <a:srgbClr val="0000FF"/>
              </a:solidFill>
              <a:latin typeface="Constantia" pitchFamily="18" charset="0"/>
            </a:endParaRPr>
          </a:p>
          <a:p>
            <a:pPr marL="514350" indent="-514350" algn="just">
              <a:buNone/>
            </a:pPr>
            <a:endParaRPr lang="en-US" i="1" dirty="0" smtClean="0">
              <a:solidFill>
                <a:srgbClr val="00B050"/>
              </a:solidFill>
              <a:latin typeface="Constantia" pitchFamily="18" charset="0"/>
            </a:endParaRPr>
          </a:p>
          <a:p>
            <a:pPr marL="514350" indent="-514350" algn="just">
              <a:buNone/>
            </a:pPr>
            <a:r>
              <a:rPr lang="en-US" i="1" dirty="0" smtClean="0">
                <a:solidFill>
                  <a:srgbClr val="00B050"/>
                </a:solidFill>
              </a:rPr>
              <a:t>		     		Dr. Philippe Pinel</a:t>
            </a:r>
            <a:endParaRPr lang="en-US" i="1" dirty="0" smtClean="0">
              <a:solidFill>
                <a:srgbClr val="00B050"/>
              </a:solidFill>
              <a:latin typeface="Constantia" pitchFamily="18" charset="0"/>
            </a:endParaRPr>
          </a:p>
          <a:p>
            <a:pPr marL="514350" indent="-514350" algn="just">
              <a:buNone/>
            </a:pPr>
            <a:r>
              <a:rPr lang="en-US" dirty="0" smtClean="0">
                <a:solidFill>
                  <a:srgbClr val="0000FF"/>
                </a:solidFill>
                <a:latin typeface="Constantia" pitchFamily="18" charset="0"/>
              </a:rPr>
              <a:t>	Was a period characterized by reforms for the health care system, majorly in France, Britain and in the Americas.</a:t>
            </a:r>
            <a:endParaRPr lang="en-US" dirty="0">
              <a:solidFill>
                <a:srgbClr val="0000FF"/>
              </a:solidFill>
              <a:latin typeface="Constantia" pitchFamily="18" charset="0"/>
            </a:endParaRPr>
          </a:p>
        </p:txBody>
      </p:sp>
      <p:pic>
        <p:nvPicPr>
          <p:cNvPr id="4" name="Picture 3" descr="http://upload.wikimedia.org/wikipedia/commons/thumb/e/e3/Philippe_Pinel.jpg/220px-Philippe_Pinel.jpg">
            <a:hlinkClick r:id="rId2"/>
          </p:cNvPr>
          <p:cNvPicPr/>
          <p:nvPr/>
        </p:nvPicPr>
        <p:blipFill>
          <a:blip r:embed="rId3"/>
          <a:srcRect/>
          <a:stretch>
            <a:fillRect/>
          </a:stretch>
        </p:blipFill>
        <p:spPr bwMode="auto">
          <a:xfrm>
            <a:off x="2362200" y="1676400"/>
            <a:ext cx="4114800" cy="34480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563562"/>
          </a:xfrm>
        </p:spPr>
        <p:txBody>
          <a:bodyPr>
            <a:noAutofit/>
          </a:bodyPr>
          <a:lstStyle/>
          <a:p>
            <a:pPr algn="just"/>
            <a:r>
              <a:rPr lang="en-US" sz="3200" dirty="0" smtClean="0">
                <a:solidFill>
                  <a:srgbClr val="FF0000"/>
                </a:solidFill>
                <a:latin typeface="Constantia" pitchFamily="18" charset="0"/>
              </a:rPr>
              <a:t>The Humanitarian Period cont’d</a:t>
            </a:r>
            <a:endParaRPr lang="en-US" sz="3200" dirty="0"/>
          </a:p>
        </p:txBody>
      </p:sp>
      <p:sp>
        <p:nvSpPr>
          <p:cNvPr id="3" name="Content Placeholder 2"/>
          <p:cNvSpPr>
            <a:spLocks noGrp="1"/>
          </p:cNvSpPr>
          <p:nvPr>
            <p:ph idx="1"/>
          </p:nvPr>
        </p:nvSpPr>
        <p:spPr>
          <a:xfrm>
            <a:off x="0" y="1219200"/>
            <a:ext cx="9144000" cy="5638800"/>
          </a:xfrm>
        </p:spPr>
        <p:txBody>
          <a:bodyPr>
            <a:normAutofit fontScale="85000" lnSpcReduction="10000"/>
          </a:bodyPr>
          <a:lstStyle/>
          <a:p>
            <a:pPr algn="just">
              <a:buNone/>
            </a:pPr>
            <a:r>
              <a:rPr lang="en-US" dirty="0" smtClean="0">
                <a:solidFill>
                  <a:srgbClr val="0000FF"/>
                </a:solidFill>
                <a:latin typeface="Constantia" pitchFamily="18" charset="0"/>
              </a:rPr>
              <a:t>	Dr. Philippe Pinel, a French physician and director of Bice tree Hospital in France recognized that the mentally ill patients  required care and proposed that nurses and doctors should take care of the patients and involve them in some occupational activities to enhance recovery.</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William Took in 1796 advocated for the release of chained mentally ill patients and introduce occupational therapy in Britain.</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In the Americas, Dorothea Lyndadix introduced reforms in the mental health sectors and Dr. William F. Browne in 1853 started giving informal lectures to nurses to enhance the quality of care.</a:t>
            </a:r>
            <a:endParaRPr lang="en-US" dirty="0">
              <a:solidFill>
                <a:srgbClr val="0000FF"/>
              </a:solidFill>
              <a:latin typeface="Constantia"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90600"/>
          </a:xfrm>
        </p:spPr>
        <p:txBody>
          <a:bodyPr>
            <a:normAutofit/>
          </a:bodyPr>
          <a:lstStyle/>
          <a:p>
            <a:pPr algn="just"/>
            <a:r>
              <a:rPr lang="en-US" dirty="0" smtClean="0">
                <a:solidFill>
                  <a:srgbClr val="FF0000"/>
                </a:solidFill>
                <a:latin typeface="Constantia" pitchFamily="18" charset="0"/>
              </a:rPr>
              <a:t>Specific  Objectives cont’d</a:t>
            </a:r>
            <a:endParaRPr lang="en-US" dirty="0"/>
          </a:p>
        </p:txBody>
      </p:sp>
      <p:sp>
        <p:nvSpPr>
          <p:cNvPr id="3" name="Content Placeholder 2"/>
          <p:cNvSpPr>
            <a:spLocks noGrp="1"/>
          </p:cNvSpPr>
          <p:nvPr>
            <p:ph idx="1"/>
          </p:nvPr>
        </p:nvSpPr>
        <p:spPr>
          <a:xfrm>
            <a:off x="0" y="838200"/>
            <a:ext cx="8991600" cy="6019800"/>
          </a:xfrm>
        </p:spPr>
        <p:txBody>
          <a:bodyPr>
            <a:normAutofit fontScale="85000" lnSpcReduction="20000"/>
          </a:bodyPr>
          <a:lstStyle/>
          <a:p>
            <a:pPr marL="514350" lvl="0" indent="-514350" algn="just">
              <a:buFont typeface="+mj-lt"/>
              <a:buAutoNum type="arabicPeriod" startAt="11"/>
            </a:pPr>
            <a:r>
              <a:rPr lang="en-US" dirty="0" smtClean="0">
                <a:solidFill>
                  <a:srgbClr val="0000FF"/>
                </a:solidFill>
                <a:latin typeface="Constantia" pitchFamily="18" charset="0"/>
              </a:rPr>
              <a:t>To </a:t>
            </a:r>
            <a:r>
              <a:rPr lang="en-GB" dirty="0" smtClean="0">
                <a:solidFill>
                  <a:srgbClr val="0000FF"/>
                </a:solidFill>
                <a:latin typeface="Constantia" pitchFamily="18" charset="0"/>
              </a:rPr>
              <a:t>describe the various commonly abused substances, their effect on the individual, family and community.</a:t>
            </a:r>
          </a:p>
          <a:p>
            <a:pPr marL="514350" lvl="0" indent="-514350" algn="just">
              <a:buFont typeface="+mj-lt"/>
              <a:buAutoNum type="arabicPeriod" startAt="11"/>
            </a:pPr>
            <a:endParaRPr lang="en-GB" dirty="0" smtClean="0">
              <a:solidFill>
                <a:srgbClr val="0000FF"/>
              </a:solidFill>
              <a:latin typeface="Constantia" pitchFamily="18" charset="0"/>
            </a:endParaRPr>
          </a:p>
          <a:p>
            <a:pPr marL="514350" indent="-514350" algn="just">
              <a:buFont typeface="+mj-lt"/>
              <a:buAutoNum type="arabicPeriod" startAt="11"/>
            </a:pPr>
            <a:r>
              <a:rPr lang="en-GB" dirty="0" smtClean="0">
                <a:solidFill>
                  <a:srgbClr val="0000FF"/>
                </a:solidFill>
                <a:latin typeface="Constantia" pitchFamily="18" charset="0"/>
              </a:rPr>
              <a:t>To describe the concept of Community Psychiatry and role of the community health nurse in mental health of the community.</a:t>
            </a:r>
          </a:p>
          <a:p>
            <a:pPr marL="514350" indent="-514350" algn="just">
              <a:buFont typeface="+mj-lt"/>
              <a:buAutoNum type="arabicPeriod" startAt="11"/>
            </a:pPr>
            <a:endParaRPr lang="en-GB" dirty="0" smtClean="0">
              <a:solidFill>
                <a:srgbClr val="0000FF"/>
              </a:solidFill>
              <a:latin typeface="Constantia" pitchFamily="18" charset="0"/>
            </a:endParaRPr>
          </a:p>
          <a:p>
            <a:pPr marL="514350" indent="-514350" algn="just">
              <a:buFont typeface="+mj-lt"/>
              <a:buAutoNum type="arabicPeriod" startAt="11"/>
            </a:pPr>
            <a:r>
              <a:rPr lang="en-GB" dirty="0" smtClean="0">
                <a:solidFill>
                  <a:srgbClr val="0000FF"/>
                </a:solidFill>
                <a:latin typeface="Constantia" pitchFamily="18" charset="0"/>
              </a:rPr>
              <a:t>To describe the Concept of Child psychiatry and childhood mental disorders.</a:t>
            </a:r>
          </a:p>
          <a:p>
            <a:pPr marL="514350" indent="-514350" algn="just">
              <a:buFont typeface="+mj-lt"/>
              <a:buAutoNum type="arabicPeriod" startAt="11"/>
            </a:pPr>
            <a:endParaRPr lang="en-US" dirty="0" smtClean="0">
              <a:solidFill>
                <a:srgbClr val="0000FF"/>
              </a:solidFill>
              <a:latin typeface="Constantia" pitchFamily="18" charset="0"/>
            </a:endParaRPr>
          </a:p>
          <a:p>
            <a:pPr marL="514350" indent="-514350" algn="just">
              <a:buFont typeface="+mj-lt"/>
              <a:buAutoNum type="arabicPeriod" startAt="11"/>
            </a:pPr>
            <a:r>
              <a:rPr lang="en-GB" dirty="0" smtClean="0">
                <a:solidFill>
                  <a:srgbClr val="0000FF"/>
                </a:solidFill>
                <a:latin typeface="Constantia" pitchFamily="18" charset="0"/>
              </a:rPr>
              <a:t>To describe the treatment modalities used in Psychiatry and the different Psychiatric Nursing Interventions.</a:t>
            </a:r>
          </a:p>
          <a:p>
            <a:pPr marL="514350" indent="-514350" algn="just">
              <a:buFont typeface="+mj-lt"/>
              <a:buAutoNum type="arabicPeriod" startAt="11"/>
            </a:pPr>
            <a:endParaRPr lang="en-GB" dirty="0" smtClean="0">
              <a:solidFill>
                <a:srgbClr val="0000FF"/>
              </a:solidFill>
              <a:latin typeface="Constantia" pitchFamily="18" charset="0"/>
            </a:endParaRPr>
          </a:p>
          <a:p>
            <a:pPr marL="514350" indent="-514350" algn="just">
              <a:buFont typeface="+mj-lt"/>
              <a:buAutoNum type="arabicPeriod" startAt="11"/>
            </a:pPr>
            <a:r>
              <a:rPr lang="en-GB" dirty="0" smtClean="0">
                <a:solidFill>
                  <a:srgbClr val="0000FF"/>
                </a:solidFill>
                <a:latin typeface="Constantia" pitchFamily="18" charset="0"/>
              </a:rPr>
              <a:t>To describe the legal aspects of mental health services in Kenya.</a:t>
            </a:r>
            <a:endParaRPr lang="en-US" dirty="0" smtClean="0">
              <a:solidFill>
                <a:srgbClr val="0000FF"/>
              </a:solidFill>
              <a:latin typeface="Constantia" pitchFamily="18" charset="0"/>
            </a:endParaRPr>
          </a:p>
          <a:p>
            <a:pPr marL="514350" indent="-514350" algn="just">
              <a:buFont typeface="+mj-lt"/>
              <a:buAutoNum type="arabicPeriod" startAt="9"/>
            </a:pPr>
            <a:endParaRPr lang="en-US" dirty="0">
              <a:solidFill>
                <a:srgbClr val="0000FF"/>
              </a:solidFill>
              <a:latin typeface="Constantia" pitchFamily="18" charset="0"/>
            </a:endParaRPr>
          </a:p>
        </p:txBody>
      </p:sp>
    </p:spTree>
  </p:cSld>
  <p:clrMapOvr>
    <a:masterClrMapping/>
  </p:clrMapOvr>
  <p:transition>
    <p:wedg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a:bodyPr>
          <a:lstStyle/>
          <a:p>
            <a:pPr algn="just"/>
            <a:r>
              <a:rPr lang="en-US" sz="3600" dirty="0" smtClean="0">
                <a:solidFill>
                  <a:srgbClr val="FF0000"/>
                </a:solidFill>
                <a:latin typeface="Constantia" pitchFamily="18" charset="0"/>
              </a:rPr>
              <a:t>The Scientific period (19</a:t>
            </a:r>
            <a:r>
              <a:rPr lang="en-US" sz="3600" baseline="30000" dirty="0" smtClean="0">
                <a:solidFill>
                  <a:srgbClr val="FF0000"/>
                </a:solidFill>
                <a:latin typeface="Constantia" pitchFamily="18" charset="0"/>
              </a:rPr>
              <a:t>th</a:t>
            </a:r>
            <a:r>
              <a:rPr lang="en-US" sz="3600" dirty="0" smtClean="0">
                <a:solidFill>
                  <a:srgbClr val="FF0000"/>
                </a:solidFill>
                <a:latin typeface="Constantia" pitchFamily="18" charset="0"/>
              </a:rPr>
              <a:t> C – Present day)</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762000"/>
            <a:ext cx="9144000" cy="6096000"/>
          </a:xfrm>
        </p:spPr>
        <p:txBody>
          <a:bodyPr>
            <a:normAutofit fontScale="77500" lnSpcReduction="20000"/>
          </a:bodyPr>
          <a:lstStyle/>
          <a:p>
            <a:pPr algn="just">
              <a:buNone/>
            </a:pPr>
            <a:endParaRPr lang="en-US" dirty="0" smtClean="0">
              <a:solidFill>
                <a:srgbClr val="0000FF"/>
              </a:solidFill>
              <a:latin typeface="Constantia" pitchFamily="18" charset="0"/>
            </a:endParaRPr>
          </a:p>
          <a:p>
            <a:pPr algn="just">
              <a:buNone/>
            </a:pPr>
            <a:endParaRPr lang="en-US" dirty="0" smtClean="0">
              <a:solidFill>
                <a:srgbClr val="0000FF"/>
              </a:solidFill>
              <a:latin typeface="Constantia" pitchFamily="18" charset="0"/>
            </a:endParaRPr>
          </a:p>
          <a:p>
            <a:pPr algn="just">
              <a:buNone/>
            </a:pPr>
            <a:endParaRPr lang="en-US" dirty="0" smtClean="0">
              <a:solidFill>
                <a:srgbClr val="0000FF"/>
              </a:solidFill>
              <a:latin typeface="Constantia" pitchFamily="18" charset="0"/>
            </a:endParaRPr>
          </a:p>
          <a:p>
            <a:pPr algn="just">
              <a:buNone/>
            </a:pPr>
            <a:endParaRPr lang="en-US" dirty="0" smtClean="0">
              <a:solidFill>
                <a:srgbClr val="0000FF"/>
              </a:solidFill>
              <a:latin typeface="Constantia" pitchFamily="18" charset="0"/>
            </a:endParaRPr>
          </a:p>
          <a:p>
            <a:pPr algn="just">
              <a:buNone/>
            </a:pPr>
            <a:endParaRPr lang="en-US" dirty="0" smtClean="0">
              <a:solidFill>
                <a:srgbClr val="0000FF"/>
              </a:solidFill>
              <a:latin typeface="Constantia" pitchFamily="18" charset="0"/>
            </a:endParaRPr>
          </a:p>
          <a:p>
            <a:pPr algn="just">
              <a:buNone/>
            </a:pPr>
            <a:endParaRPr lang="en-US" dirty="0" smtClean="0">
              <a:solidFill>
                <a:srgbClr val="0000FF"/>
              </a:solidFill>
              <a:latin typeface="Constantia" pitchFamily="18" charset="0"/>
            </a:endParaRPr>
          </a:p>
          <a:p>
            <a:pPr algn="just">
              <a:buNone/>
            </a:pPr>
            <a:r>
              <a:rPr lang="en-US" i="1" dirty="0" smtClean="0">
                <a:solidFill>
                  <a:srgbClr val="0000FF"/>
                </a:solidFill>
                <a:latin typeface="Constantia" pitchFamily="18" charset="0"/>
              </a:rPr>
              <a:t>			              </a:t>
            </a:r>
            <a:r>
              <a:rPr lang="en-US" i="1" dirty="0" smtClean="0">
                <a:solidFill>
                  <a:srgbClr val="00B050"/>
                </a:solidFill>
                <a:latin typeface="Constantia" pitchFamily="18" charset="0"/>
              </a:rPr>
              <a:t>Dr. Emil Kraepelin</a:t>
            </a: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scientific period is characterized by the emergence of psychotherapy, behavior therapy , electroconvulsive therapy (ECT) and rehabilitation.</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Dr. Emil Kraeplin also brought the idea of carrying out investigations to find the causes of a mental illness before initiating treatment.</a:t>
            </a:r>
          </a:p>
          <a:p>
            <a:pPr algn="just">
              <a:buNone/>
            </a:pPr>
            <a:r>
              <a:rPr lang="en-US" dirty="0" smtClean="0">
                <a:solidFill>
                  <a:srgbClr val="0000FF"/>
                </a:solidFill>
                <a:latin typeface="Constantia" pitchFamily="18" charset="0"/>
              </a:rPr>
              <a:t>	Again training schools were started for mental health care providers and good structures have been built to accommodate the mentally ill individuals.</a:t>
            </a:r>
          </a:p>
        </p:txBody>
      </p:sp>
      <p:pic>
        <p:nvPicPr>
          <p:cNvPr id="6" name="Picture 5" descr="http://upload.wikimedia.org/wikipedia/commons/2/29/Emil_Kraepelin2.gif">
            <a:hlinkClick r:id="rId2"/>
          </p:cNvPr>
          <p:cNvPicPr/>
          <p:nvPr/>
        </p:nvPicPr>
        <p:blipFill>
          <a:blip r:embed="rId3"/>
          <a:srcRect/>
          <a:stretch>
            <a:fillRect/>
          </a:stretch>
        </p:blipFill>
        <p:spPr bwMode="auto">
          <a:xfrm>
            <a:off x="2895600" y="762000"/>
            <a:ext cx="18669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8686800" cy="642942"/>
          </a:xfrm>
        </p:spPr>
        <p:txBody>
          <a:bodyPr>
            <a:normAutofit/>
          </a:bodyPr>
          <a:lstStyle/>
          <a:p>
            <a:pPr algn="just"/>
            <a:r>
              <a:rPr lang="en-GB" sz="3200" b="1" dirty="0" smtClean="0">
                <a:solidFill>
                  <a:srgbClr val="FF0000"/>
                </a:solidFill>
                <a:latin typeface="Constantia" pitchFamily="18" charset="0"/>
                <a:cs typeface="Times New Roman" pitchFamily="18" charset="0"/>
              </a:rPr>
              <a:t>Psychiatric services in Kenya </a:t>
            </a:r>
            <a:endParaRPr lang="en-GB"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214282" y="857232"/>
            <a:ext cx="8715436" cy="5786478"/>
          </a:xfrm>
        </p:spPr>
        <p:txBody>
          <a:bodyPr>
            <a:normAutofit lnSpcReduction="10000"/>
          </a:bodyPr>
          <a:lstStyle/>
          <a:p>
            <a:pPr algn="just"/>
            <a:r>
              <a:rPr lang="en-GB" sz="2800" dirty="0" smtClean="0">
                <a:solidFill>
                  <a:srgbClr val="0000FF"/>
                </a:solidFill>
                <a:latin typeface="Constantia" pitchFamily="18" charset="0"/>
                <a:cs typeface="Times New Roman" pitchFamily="18" charset="0"/>
              </a:rPr>
              <a:t>Traced back to colonial era.</a:t>
            </a:r>
          </a:p>
          <a:p>
            <a:pPr algn="just"/>
            <a:r>
              <a:rPr lang="en-GB" sz="2800" dirty="0" smtClean="0">
                <a:solidFill>
                  <a:srgbClr val="0000FF"/>
                </a:solidFill>
                <a:latin typeface="Constantia" pitchFamily="18" charset="0"/>
                <a:cs typeface="Times New Roman" pitchFamily="18" charset="0"/>
              </a:rPr>
              <a:t>1910: Lunatic asylum was started ( currently mathare hospital). Which used to be a small pox isolation centre.</a:t>
            </a:r>
          </a:p>
          <a:p>
            <a:pPr algn="just"/>
            <a:r>
              <a:rPr lang="en-GB" sz="2800" dirty="0" smtClean="0">
                <a:solidFill>
                  <a:srgbClr val="0000FF"/>
                </a:solidFill>
                <a:latin typeface="Constantia" pitchFamily="18" charset="0"/>
                <a:cs typeface="Times New Roman" pitchFamily="18" charset="0"/>
              </a:rPr>
              <a:t>1924 – Renamed MMH with Europeans, Asians and Africans Rx differently.</a:t>
            </a:r>
          </a:p>
          <a:p>
            <a:pPr algn="just"/>
            <a:r>
              <a:rPr lang="en-GB" sz="2800" dirty="0" smtClean="0">
                <a:solidFill>
                  <a:srgbClr val="0000FF"/>
                </a:solidFill>
                <a:latin typeface="Constantia" pitchFamily="18" charset="0"/>
                <a:cs typeface="Times New Roman" pitchFamily="18" charset="0"/>
              </a:rPr>
              <a:t>1962 –Decentralization of mental health services act passed → upsurge of other facilities e.g.</a:t>
            </a:r>
          </a:p>
          <a:p>
            <a:pPr lvl="2" algn="just"/>
            <a:r>
              <a:rPr lang="en-GB" sz="2800" dirty="0" smtClean="0">
                <a:solidFill>
                  <a:srgbClr val="0000FF"/>
                </a:solidFill>
                <a:latin typeface="Constantia" pitchFamily="18" charset="0"/>
                <a:cs typeface="Times New Roman" pitchFamily="18" charset="0"/>
              </a:rPr>
              <a:t>Nakuru - 1962</a:t>
            </a:r>
          </a:p>
          <a:p>
            <a:pPr lvl="2" algn="just"/>
            <a:r>
              <a:rPr lang="en-GB" sz="2800" dirty="0" smtClean="0">
                <a:solidFill>
                  <a:srgbClr val="0000FF"/>
                </a:solidFill>
                <a:latin typeface="Constantia" pitchFamily="18" charset="0"/>
                <a:cs typeface="Times New Roman" pitchFamily="18" charset="0"/>
              </a:rPr>
              <a:t>Machakos – 1963</a:t>
            </a:r>
          </a:p>
          <a:p>
            <a:pPr lvl="2" algn="just"/>
            <a:r>
              <a:rPr lang="en-GB" sz="2800" dirty="0" smtClean="0">
                <a:solidFill>
                  <a:srgbClr val="0000FF"/>
                </a:solidFill>
                <a:latin typeface="Constantia" pitchFamily="18" charset="0"/>
                <a:cs typeface="Times New Roman" pitchFamily="18" charset="0"/>
              </a:rPr>
              <a:t>Nyeri + Muranga – 1964</a:t>
            </a:r>
          </a:p>
          <a:p>
            <a:pPr lvl="2" algn="just"/>
            <a:r>
              <a:rPr lang="en-GB" sz="2800" dirty="0" smtClean="0">
                <a:solidFill>
                  <a:srgbClr val="0000FF"/>
                </a:solidFill>
                <a:latin typeface="Constantia" pitchFamily="18" charset="0"/>
                <a:cs typeface="Times New Roman" pitchFamily="18" charset="0"/>
              </a:rPr>
              <a:t>Port Reitz and Kakamega - 1965</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609600"/>
          </a:xfrm>
        </p:spPr>
        <p:txBody>
          <a:bodyPr>
            <a:normAutofit/>
          </a:bodyPr>
          <a:lstStyle/>
          <a:p>
            <a:pPr algn="just"/>
            <a:r>
              <a:rPr lang="en-GB" sz="3200" dirty="0" smtClean="0">
                <a:solidFill>
                  <a:srgbClr val="FF0000"/>
                </a:solidFill>
                <a:latin typeface="Constantia" pitchFamily="18" charset="0"/>
                <a:cs typeface="Times New Roman" pitchFamily="18" charset="0"/>
              </a:rPr>
              <a:t>Psychiatry in Kenya cont’d</a:t>
            </a:r>
            <a:endParaRPr lang="en-GB" sz="3200"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1066800"/>
            <a:ext cx="8786842" cy="5648348"/>
          </a:xfrm>
        </p:spPr>
        <p:txBody>
          <a:bodyPr>
            <a:normAutofit lnSpcReduction="10000"/>
          </a:bodyPr>
          <a:lstStyle/>
          <a:p>
            <a:pPr algn="just">
              <a:buNone/>
            </a:pPr>
            <a:r>
              <a:rPr lang="en-GB" sz="2800" dirty="0" smtClean="0">
                <a:solidFill>
                  <a:srgbClr val="0000FF"/>
                </a:solidFill>
                <a:latin typeface="Constantia" pitchFamily="18" charset="0"/>
                <a:cs typeface="Times New Roman" pitchFamily="18" charset="0"/>
              </a:rPr>
              <a:t>Currently all PGH’s have psychiatry units  and other district hospitals</a:t>
            </a:r>
          </a:p>
          <a:p>
            <a:pPr algn="just"/>
            <a:r>
              <a:rPr lang="en-GB" sz="2800" dirty="0" smtClean="0">
                <a:solidFill>
                  <a:srgbClr val="0000FF"/>
                </a:solidFill>
                <a:latin typeface="Constantia" pitchFamily="18" charset="0"/>
                <a:cs typeface="Times New Roman" pitchFamily="18" charset="0"/>
              </a:rPr>
              <a:t>1983 – Community psychiatry services started.</a:t>
            </a:r>
          </a:p>
          <a:p>
            <a:pPr algn="just"/>
            <a:r>
              <a:rPr lang="en-GB" sz="2800" dirty="0" smtClean="0">
                <a:solidFill>
                  <a:srgbClr val="0000FF"/>
                </a:solidFill>
                <a:latin typeface="Constantia" pitchFamily="18" charset="0"/>
                <a:cs typeface="Times New Roman" pitchFamily="18" charset="0"/>
              </a:rPr>
              <a:t>1961 – Training of enrolled psychiatry nurses training programme.</a:t>
            </a:r>
          </a:p>
          <a:p>
            <a:pPr algn="just"/>
            <a:r>
              <a:rPr lang="en-GB" sz="2800" dirty="0" smtClean="0">
                <a:solidFill>
                  <a:srgbClr val="0000FF"/>
                </a:solidFill>
                <a:latin typeface="Constantia" pitchFamily="18" charset="0"/>
                <a:cs typeface="Times New Roman" pitchFamily="18" charset="0"/>
              </a:rPr>
              <a:t>1963 – Followed by 1</a:t>
            </a:r>
            <a:r>
              <a:rPr lang="en-GB" sz="2800" baseline="30000" dirty="0" smtClean="0">
                <a:solidFill>
                  <a:srgbClr val="0000FF"/>
                </a:solidFill>
                <a:latin typeface="Constantia" pitchFamily="18" charset="0"/>
                <a:cs typeface="Times New Roman" pitchFamily="18" charset="0"/>
              </a:rPr>
              <a:t>st</a:t>
            </a:r>
            <a:r>
              <a:rPr lang="en-GB" sz="2800" dirty="0" smtClean="0">
                <a:solidFill>
                  <a:srgbClr val="0000FF"/>
                </a:solidFill>
                <a:latin typeface="Constantia" pitchFamily="18" charset="0"/>
                <a:cs typeface="Times New Roman" pitchFamily="18" charset="0"/>
              </a:rPr>
              <a:t> registered psychiatry nurses       ( only 2 trained overseas).</a:t>
            </a:r>
          </a:p>
          <a:p>
            <a:pPr algn="just"/>
            <a:r>
              <a:rPr lang="en-GB" sz="2800" dirty="0" smtClean="0">
                <a:solidFill>
                  <a:srgbClr val="0000FF"/>
                </a:solidFill>
                <a:latin typeface="Constantia" pitchFamily="18" charset="0"/>
                <a:cs typeface="Times New Roman" pitchFamily="18" charset="0"/>
              </a:rPr>
              <a:t>1979 – post basic diploma training  in psychiatry nursing.</a:t>
            </a:r>
          </a:p>
          <a:p>
            <a:pPr algn="just"/>
            <a:r>
              <a:rPr lang="en-GB" sz="2800" dirty="0" smtClean="0">
                <a:solidFill>
                  <a:srgbClr val="0000FF"/>
                </a:solidFill>
                <a:latin typeface="Constantia" pitchFamily="18" charset="0"/>
                <a:cs typeface="Times New Roman" pitchFamily="18" charset="0"/>
              </a:rPr>
              <a:t>1982 – UoN started training psychiatrists.</a:t>
            </a:r>
          </a:p>
          <a:p>
            <a:pPr algn="just"/>
            <a:r>
              <a:rPr lang="en-GB" sz="2800" dirty="0" smtClean="0">
                <a:solidFill>
                  <a:srgbClr val="0000FF"/>
                </a:solidFill>
                <a:latin typeface="Constantia" pitchFamily="18" charset="0"/>
                <a:cs typeface="Times New Roman" pitchFamily="18" charset="0"/>
              </a:rPr>
              <a:t>2005 – UoN started training specialist psychiatric nurses and by 2009 ( approx 5 specialist psychiatry nurses trained at post graduate level in Kenya)</a:t>
            </a:r>
          </a:p>
          <a:p>
            <a:pPr algn="just">
              <a:buNone/>
            </a:pPr>
            <a:endParaRPr lang="en-GB" sz="2800" dirty="0" smtClean="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28604"/>
          </a:xfrm>
        </p:spPr>
        <p:txBody>
          <a:bodyPr>
            <a:noAutofit/>
          </a:bodyPr>
          <a:lstStyle/>
          <a:p>
            <a:pPr algn="just"/>
            <a:r>
              <a:rPr lang="en-GB" sz="4000" dirty="0" smtClean="0">
                <a:solidFill>
                  <a:srgbClr val="FF0000"/>
                </a:solidFill>
                <a:latin typeface="Constantia" pitchFamily="18" charset="0"/>
              </a:rPr>
              <a:t>PSYCHIATRY IN  THE TAS</a:t>
            </a:r>
            <a:endParaRPr lang="en-GB" sz="4000" dirty="0">
              <a:solidFill>
                <a:srgbClr val="FF0000"/>
              </a:solidFill>
              <a:latin typeface="Constantia" pitchFamily="18" charset="0"/>
            </a:endParaRPr>
          </a:p>
        </p:txBody>
      </p:sp>
      <p:sp>
        <p:nvSpPr>
          <p:cNvPr id="3" name="Content Placeholder 2"/>
          <p:cNvSpPr>
            <a:spLocks noGrp="1"/>
          </p:cNvSpPr>
          <p:nvPr>
            <p:ph idx="1"/>
          </p:nvPr>
        </p:nvSpPr>
        <p:spPr>
          <a:xfrm>
            <a:off x="0" y="914400"/>
            <a:ext cx="8991600" cy="5943600"/>
          </a:xfrm>
        </p:spPr>
        <p:txBody>
          <a:bodyPr>
            <a:noAutofit/>
          </a:bodyPr>
          <a:lstStyle/>
          <a:p>
            <a:pPr algn="just">
              <a:lnSpc>
                <a:spcPct val="120000"/>
              </a:lnSpc>
              <a:buNone/>
            </a:pPr>
            <a:r>
              <a:rPr lang="en-GB" sz="2600" dirty="0" smtClean="0">
                <a:solidFill>
                  <a:srgbClr val="0000FF"/>
                </a:solidFill>
                <a:latin typeface="Constantia" pitchFamily="18" charset="0"/>
                <a:cs typeface="Times New Roman" pitchFamily="18" charset="0"/>
              </a:rPr>
              <a:t>	Mental illness in Africa was associated with ancestral spirits, witchcrafts or sorcery due to revenge, jealousy e.t.c.</a:t>
            </a:r>
          </a:p>
          <a:p>
            <a:pPr algn="just">
              <a:lnSpc>
                <a:spcPct val="120000"/>
              </a:lnSpc>
              <a:buNone/>
            </a:pPr>
            <a:r>
              <a:rPr lang="en-GB" sz="2600" dirty="0" smtClean="0">
                <a:solidFill>
                  <a:srgbClr val="0000FF"/>
                </a:solidFill>
                <a:latin typeface="Constantia" pitchFamily="18" charset="0"/>
                <a:cs typeface="Times New Roman" pitchFamily="18" charset="0"/>
              </a:rPr>
              <a:t>     Treatment modalities involved:</a:t>
            </a:r>
            <a:endParaRPr lang="en-GB" sz="2600" u="sng" dirty="0" smtClean="0">
              <a:solidFill>
                <a:srgbClr val="0000FF"/>
              </a:solidFill>
              <a:latin typeface="Constantia" pitchFamily="18" charset="0"/>
              <a:cs typeface="Times New Roman" pitchFamily="18" charset="0"/>
            </a:endParaRPr>
          </a:p>
          <a:p>
            <a:pPr lvl="2" algn="just">
              <a:lnSpc>
                <a:spcPct val="120000"/>
              </a:lnSpc>
            </a:pPr>
            <a:r>
              <a:rPr lang="en-GB" sz="2600" dirty="0" smtClean="0">
                <a:solidFill>
                  <a:srgbClr val="0000FF"/>
                </a:solidFill>
                <a:latin typeface="Constantia" pitchFamily="18" charset="0"/>
                <a:cs typeface="Times New Roman" pitchFamily="18" charset="0"/>
              </a:rPr>
              <a:t>Offerings to ancestors.</a:t>
            </a:r>
          </a:p>
          <a:p>
            <a:pPr lvl="2" algn="just">
              <a:lnSpc>
                <a:spcPct val="120000"/>
              </a:lnSpc>
            </a:pPr>
            <a:r>
              <a:rPr lang="en-GB" sz="2600" dirty="0" smtClean="0">
                <a:solidFill>
                  <a:srgbClr val="0000FF"/>
                </a:solidFill>
                <a:latin typeface="Constantia" pitchFamily="18" charset="0"/>
                <a:cs typeface="Times New Roman" pitchFamily="18" charset="0"/>
              </a:rPr>
              <a:t>Rituals for atonements (wrongs done).</a:t>
            </a:r>
          </a:p>
          <a:p>
            <a:pPr lvl="2" algn="just">
              <a:lnSpc>
                <a:spcPct val="120000"/>
              </a:lnSpc>
            </a:pPr>
            <a:r>
              <a:rPr lang="en-GB" sz="2600" dirty="0" smtClean="0">
                <a:solidFill>
                  <a:srgbClr val="0000FF"/>
                </a:solidFill>
                <a:latin typeface="Constantia" pitchFamily="18" charset="0"/>
                <a:cs typeface="Times New Roman" pitchFamily="18" charset="0"/>
              </a:rPr>
              <a:t>Craniotomy to remove evil spirits.</a:t>
            </a:r>
          </a:p>
          <a:p>
            <a:pPr lvl="2" algn="just">
              <a:lnSpc>
                <a:spcPct val="120000"/>
              </a:lnSpc>
            </a:pPr>
            <a:r>
              <a:rPr lang="en-GB" sz="2600" dirty="0" smtClean="0">
                <a:solidFill>
                  <a:srgbClr val="0000FF"/>
                </a:solidFill>
                <a:latin typeface="Constantia" pitchFamily="18" charset="0"/>
                <a:cs typeface="Times New Roman" pitchFamily="18" charset="0"/>
              </a:rPr>
              <a:t>Herbs.</a:t>
            </a:r>
          </a:p>
          <a:p>
            <a:pPr lvl="2" algn="just">
              <a:lnSpc>
                <a:spcPct val="120000"/>
              </a:lnSpc>
            </a:pPr>
            <a:r>
              <a:rPr lang="en-GB" sz="2600" dirty="0" smtClean="0">
                <a:solidFill>
                  <a:srgbClr val="0000FF"/>
                </a:solidFill>
                <a:latin typeface="Constantia" pitchFamily="18" charset="0"/>
                <a:cs typeface="Times New Roman" pitchFamily="18" charset="0"/>
              </a:rPr>
              <a:t>Baths and venopunctures.</a:t>
            </a:r>
          </a:p>
          <a:p>
            <a:pPr lvl="2" algn="just">
              <a:lnSpc>
                <a:spcPct val="120000"/>
              </a:lnSpc>
              <a:buNone/>
            </a:pPr>
            <a:endParaRPr lang="en-GB" sz="2600" dirty="0" smtClean="0">
              <a:solidFill>
                <a:srgbClr val="0000FF"/>
              </a:solidFill>
              <a:latin typeface="Constantia" pitchFamily="18" charset="0"/>
              <a:cs typeface="Times New Roman" pitchFamily="18" charset="0"/>
            </a:endParaRPr>
          </a:p>
          <a:p>
            <a:pPr algn="just">
              <a:lnSpc>
                <a:spcPct val="120000"/>
              </a:lnSpc>
              <a:buNone/>
            </a:pPr>
            <a:r>
              <a:rPr lang="en-GB" sz="2600" i="1" dirty="0" smtClean="0">
                <a:solidFill>
                  <a:srgbClr val="0000FF"/>
                </a:solidFill>
                <a:latin typeface="Constantia" pitchFamily="18" charset="0"/>
                <a:cs typeface="Times New Roman" pitchFamily="18" charset="0"/>
              </a:rPr>
              <a:t>	The aim was to make the  body so uncomfortable that the spirit could leave or enticing with sweet  music.</a:t>
            </a:r>
            <a:endParaRPr lang="en-GB" sz="2600" i="1"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020762"/>
          </a:xfrm>
        </p:spPr>
        <p:txBody>
          <a:bodyPr>
            <a:normAutofit fontScale="90000"/>
          </a:bodyPr>
          <a:lstStyle/>
          <a:p>
            <a:r>
              <a:rPr lang="en-GB" sz="3200" b="1" dirty="0" smtClean="0">
                <a:solidFill>
                  <a:srgbClr val="FF0000"/>
                </a:solidFill>
                <a:latin typeface="Constantia" pitchFamily="18" charset="0"/>
                <a:cs typeface="Times New Roman" pitchFamily="18" charset="0"/>
              </a:rPr>
              <a:t>THE MULTIFACTORAL CAUSES OF MENTAL ILLNESS</a:t>
            </a:r>
            <a:endParaRPr lang="en-GB" sz="32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1600200"/>
            <a:ext cx="9144000" cy="5257800"/>
          </a:xfrm>
        </p:spPr>
        <p:txBody>
          <a:bodyPr>
            <a:normAutofit/>
          </a:bodyPr>
          <a:lstStyle/>
          <a:p>
            <a:pPr algn="just">
              <a:buNone/>
            </a:pPr>
            <a:r>
              <a:rPr lang="en-GB" sz="3600" dirty="0" smtClean="0">
                <a:solidFill>
                  <a:srgbClr val="0000FF"/>
                </a:solidFill>
                <a:latin typeface="Constantia" pitchFamily="18" charset="0"/>
                <a:cs typeface="Times New Roman" pitchFamily="18" charset="0"/>
              </a:rPr>
              <a:t>	The multifactoral causes of mental illnesses can be classified into three categories as follows:</a:t>
            </a:r>
          </a:p>
          <a:p>
            <a:pPr algn="just">
              <a:buNone/>
            </a:pPr>
            <a:endParaRPr lang="en-GB" sz="3600" dirty="0" smtClean="0">
              <a:solidFill>
                <a:srgbClr val="0000FF"/>
              </a:solidFill>
              <a:latin typeface="Constantia" pitchFamily="18" charset="0"/>
              <a:cs typeface="Times New Roman" pitchFamily="18" charset="0"/>
            </a:endParaRPr>
          </a:p>
          <a:p>
            <a:pPr lvl="1" algn="just">
              <a:buFont typeface="Arial" pitchFamily="34" charset="0"/>
              <a:buChar char="•"/>
            </a:pPr>
            <a:r>
              <a:rPr lang="en-GB" dirty="0" smtClean="0">
                <a:solidFill>
                  <a:srgbClr val="00B050"/>
                </a:solidFill>
                <a:latin typeface="Constantia" pitchFamily="18" charset="0"/>
                <a:cs typeface="Times New Roman" pitchFamily="18" charset="0"/>
              </a:rPr>
              <a:t>Predisposing factors</a:t>
            </a:r>
          </a:p>
          <a:p>
            <a:pPr lvl="1" algn="just">
              <a:buFont typeface="Arial" pitchFamily="34" charset="0"/>
              <a:buChar char="•"/>
            </a:pPr>
            <a:endParaRPr lang="en-GB" dirty="0" smtClean="0">
              <a:solidFill>
                <a:srgbClr val="00B050"/>
              </a:solidFill>
              <a:latin typeface="Constantia" pitchFamily="18" charset="0"/>
              <a:cs typeface="Times New Roman" pitchFamily="18" charset="0"/>
            </a:endParaRPr>
          </a:p>
          <a:p>
            <a:pPr lvl="1" algn="just">
              <a:buFont typeface="Arial" pitchFamily="34" charset="0"/>
              <a:buChar char="•"/>
            </a:pPr>
            <a:r>
              <a:rPr lang="en-GB" dirty="0" smtClean="0">
                <a:solidFill>
                  <a:srgbClr val="00B050"/>
                </a:solidFill>
                <a:latin typeface="Constantia" pitchFamily="18" charset="0"/>
                <a:cs typeface="Times New Roman" pitchFamily="18" charset="0"/>
              </a:rPr>
              <a:t>Precipitating factors</a:t>
            </a:r>
          </a:p>
          <a:p>
            <a:pPr lvl="1" algn="just">
              <a:buFont typeface="Arial" pitchFamily="34" charset="0"/>
              <a:buChar char="•"/>
            </a:pPr>
            <a:endParaRPr lang="en-GB" dirty="0" smtClean="0">
              <a:solidFill>
                <a:srgbClr val="00B050"/>
              </a:solidFill>
              <a:latin typeface="Constantia" pitchFamily="18" charset="0"/>
              <a:cs typeface="Times New Roman" pitchFamily="18" charset="0"/>
            </a:endParaRPr>
          </a:p>
          <a:p>
            <a:pPr lvl="1" algn="just">
              <a:buFont typeface="Arial" pitchFamily="34" charset="0"/>
              <a:buChar char="•"/>
            </a:pPr>
            <a:r>
              <a:rPr lang="en-GB" dirty="0" smtClean="0">
                <a:solidFill>
                  <a:srgbClr val="00B050"/>
                </a:solidFill>
                <a:latin typeface="Constantia" pitchFamily="18" charset="0"/>
                <a:cs typeface="Times New Roman" pitchFamily="18" charset="0"/>
              </a:rPr>
              <a:t>Perpetuating factors</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868362"/>
          </a:xfrm>
        </p:spPr>
        <p:txBody>
          <a:bodyPr>
            <a:normAutofit/>
          </a:bodyPr>
          <a:lstStyle/>
          <a:p>
            <a:pPr marL="742950" indent="-742950" algn="just">
              <a:buFont typeface="+mj-lt"/>
              <a:buAutoNum type="arabicPeriod"/>
            </a:pPr>
            <a:r>
              <a:rPr lang="en-US" sz="3600" dirty="0" smtClean="0">
                <a:solidFill>
                  <a:srgbClr val="FF0000"/>
                </a:solidFill>
                <a:latin typeface="Constantia" pitchFamily="18" charset="0"/>
              </a:rPr>
              <a:t>Predisposing factors to mental illnesses</a:t>
            </a:r>
            <a:endParaRPr lang="en-US" sz="3600" dirty="0">
              <a:solidFill>
                <a:srgbClr val="FF0000"/>
              </a:solidFill>
              <a:latin typeface="Constantia" pitchFamily="18" charset="0"/>
            </a:endParaRPr>
          </a:p>
        </p:txBody>
      </p:sp>
      <p:sp>
        <p:nvSpPr>
          <p:cNvPr id="3" name="Content Placeholder 2"/>
          <p:cNvSpPr>
            <a:spLocks noGrp="1"/>
          </p:cNvSpPr>
          <p:nvPr>
            <p:ph idx="1"/>
          </p:nvPr>
        </p:nvSpPr>
        <p:spPr>
          <a:xfrm>
            <a:off x="0" y="1676400"/>
            <a:ext cx="9144000" cy="5181600"/>
          </a:xfrm>
        </p:spPr>
        <p:txBody>
          <a:bodyPr>
            <a:normAutofit/>
          </a:bodyPr>
          <a:lstStyle/>
          <a:p>
            <a:pPr algn="just">
              <a:buNone/>
            </a:pPr>
            <a:r>
              <a:rPr lang="en-GB" sz="2800" dirty="0" smtClean="0">
                <a:solidFill>
                  <a:srgbClr val="0000FF"/>
                </a:solidFill>
                <a:latin typeface="Constantia" pitchFamily="18" charset="0"/>
                <a:cs typeface="Times New Roman" pitchFamily="18" charset="0"/>
              </a:rPr>
              <a:t>	These are factors that determine the vulnerability to other causes that act close to the time of the illness.</a:t>
            </a:r>
          </a:p>
          <a:p>
            <a:pPr algn="just">
              <a:buNone/>
            </a:pPr>
            <a:endParaRPr lang="en-GB" sz="2800" dirty="0" smtClean="0">
              <a:solidFill>
                <a:srgbClr val="0000FF"/>
              </a:solidFill>
              <a:latin typeface="Constantia" pitchFamily="18" charset="0"/>
              <a:cs typeface="Times New Roman" pitchFamily="18" charset="0"/>
            </a:endParaRPr>
          </a:p>
          <a:p>
            <a:pPr algn="just">
              <a:buNone/>
            </a:pPr>
            <a:r>
              <a:rPr lang="en-GB" sz="2800" dirty="0" smtClean="0">
                <a:solidFill>
                  <a:srgbClr val="0000FF"/>
                </a:solidFill>
                <a:latin typeface="Constantia" pitchFamily="18" charset="0"/>
                <a:cs typeface="Times New Roman" pitchFamily="18" charset="0"/>
              </a:rPr>
              <a:t>	Many predisposing factors act early in life e.g.</a:t>
            </a:r>
          </a:p>
          <a:p>
            <a:pPr marL="1314450" lvl="2" indent="-514350" algn="just"/>
            <a:r>
              <a:rPr lang="en-GB" sz="2800" dirty="0" smtClean="0">
                <a:solidFill>
                  <a:srgbClr val="0000FF"/>
                </a:solidFill>
                <a:latin typeface="Constantia" pitchFamily="18" charset="0"/>
                <a:cs typeface="Times New Roman" pitchFamily="18" charset="0"/>
              </a:rPr>
              <a:t>Genetic endowment ( interference).	</a:t>
            </a:r>
          </a:p>
          <a:p>
            <a:pPr marL="1314450" lvl="2" indent="-514350" algn="just"/>
            <a:r>
              <a:rPr lang="en-GB" sz="2800" dirty="0" smtClean="0">
                <a:solidFill>
                  <a:srgbClr val="0000FF"/>
                </a:solidFill>
                <a:latin typeface="Constantia" pitchFamily="18" charset="0"/>
                <a:cs typeface="Times New Roman" pitchFamily="18" charset="0"/>
              </a:rPr>
              <a:t>Environment </a:t>
            </a:r>
            <a:r>
              <a:rPr lang="en-GB" sz="2800" i="1" dirty="0" smtClean="0">
                <a:solidFill>
                  <a:srgbClr val="0000FF"/>
                </a:solidFill>
                <a:latin typeface="Constantia" pitchFamily="18" charset="0"/>
                <a:cs typeface="Times New Roman" pitchFamily="18" charset="0"/>
              </a:rPr>
              <a:t>in-</a:t>
            </a:r>
            <a:r>
              <a:rPr lang="en-GB" sz="2800" i="1" dirty="0" err="1" smtClean="0">
                <a:solidFill>
                  <a:srgbClr val="0000FF"/>
                </a:solidFill>
                <a:latin typeface="Constantia" pitchFamily="18" charset="0"/>
                <a:cs typeface="Times New Roman" pitchFamily="18" charset="0"/>
              </a:rPr>
              <a:t>utero</a:t>
            </a:r>
            <a:r>
              <a:rPr lang="en-GB" sz="2800" i="1" dirty="0" smtClean="0">
                <a:solidFill>
                  <a:srgbClr val="0000FF"/>
                </a:solidFill>
                <a:latin typeface="Constantia" pitchFamily="18" charset="0"/>
                <a:cs typeface="Times New Roman" pitchFamily="18" charset="0"/>
              </a:rPr>
              <a:t>.</a:t>
            </a:r>
            <a:r>
              <a:rPr lang="en-GB" sz="2800" dirty="0" smtClean="0">
                <a:solidFill>
                  <a:srgbClr val="0000FF"/>
                </a:solidFill>
                <a:latin typeface="Constantia" pitchFamily="18" charset="0"/>
                <a:cs typeface="Times New Roman" pitchFamily="18" charset="0"/>
              </a:rPr>
              <a:t>				</a:t>
            </a:r>
          </a:p>
          <a:p>
            <a:pPr marL="1314450" lvl="2" indent="-514350" algn="just"/>
            <a:r>
              <a:rPr lang="en-GB" sz="2800" dirty="0" smtClean="0">
                <a:solidFill>
                  <a:srgbClr val="0000FF"/>
                </a:solidFill>
                <a:latin typeface="Constantia" pitchFamily="18" charset="0"/>
                <a:cs typeface="Times New Roman" pitchFamily="18" charset="0"/>
              </a:rPr>
              <a:t>Trauma at birth (brain damage e.t.c).		</a:t>
            </a:r>
          </a:p>
          <a:p>
            <a:pPr marL="1314450" lvl="2" indent="-514350" algn="just"/>
            <a:r>
              <a:rPr lang="en-GB" sz="2800" dirty="0" smtClean="0">
                <a:solidFill>
                  <a:srgbClr val="0000FF"/>
                </a:solidFill>
                <a:latin typeface="Constantia" pitchFamily="18" charset="0"/>
                <a:cs typeface="Times New Roman" pitchFamily="18" charset="0"/>
              </a:rPr>
              <a:t> Social situations such as psychological factors in early life e.g. parental, love, rejection, sexual abuse e.t.c.</a:t>
            </a:r>
            <a:endParaRPr lang="en-US" dirty="0">
              <a:solidFill>
                <a:srgbClr val="0000FF"/>
              </a:solidFill>
              <a:latin typeface="Constantia"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500042"/>
          </a:xfrm>
        </p:spPr>
        <p:txBody>
          <a:bodyPr>
            <a:noAutofit/>
          </a:bodyPr>
          <a:lstStyle/>
          <a:p>
            <a:pPr marL="742950" indent="-742950" algn="just">
              <a:buFont typeface="+mj-lt"/>
              <a:buAutoNum type="arabicPeriod" startAt="2"/>
            </a:pPr>
            <a:r>
              <a:rPr lang="en-US" sz="3600" dirty="0" smtClean="0">
                <a:solidFill>
                  <a:srgbClr val="FF0000"/>
                </a:solidFill>
                <a:latin typeface="Constantia" pitchFamily="18" charset="0"/>
              </a:rPr>
              <a:t>Precipitating factors to mental illnesses</a:t>
            </a:r>
            <a:endParaRPr lang="en-GB"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0" y="1143000"/>
            <a:ext cx="9144000" cy="5715000"/>
          </a:xfrm>
        </p:spPr>
        <p:txBody>
          <a:bodyPr>
            <a:normAutofit/>
          </a:bodyPr>
          <a:lstStyle/>
          <a:p>
            <a:pPr algn="just">
              <a:buNone/>
            </a:pPr>
            <a:r>
              <a:rPr lang="en-GB" sz="2800" dirty="0" smtClean="0">
                <a:solidFill>
                  <a:srgbClr val="0000FF"/>
                </a:solidFill>
                <a:latin typeface="Constantia" pitchFamily="18" charset="0"/>
                <a:cs typeface="Times New Roman" pitchFamily="18" charset="0"/>
              </a:rPr>
              <a:t>	Precipitating factors are events that occur shortly before the onset of  a disorder and appear to have induced the disorder.</a:t>
            </a:r>
          </a:p>
          <a:p>
            <a:pPr algn="just">
              <a:buNone/>
            </a:pPr>
            <a:endParaRPr lang="en-GB" sz="2800" dirty="0" smtClean="0">
              <a:solidFill>
                <a:srgbClr val="0000FF"/>
              </a:solidFill>
              <a:latin typeface="Constantia" pitchFamily="18" charset="0"/>
              <a:cs typeface="Times New Roman" pitchFamily="18" charset="0"/>
            </a:endParaRPr>
          </a:p>
          <a:p>
            <a:pPr algn="just">
              <a:buNone/>
            </a:pPr>
            <a:r>
              <a:rPr lang="en-GB" sz="2800" dirty="0" smtClean="0">
                <a:solidFill>
                  <a:srgbClr val="0000FF"/>
                </a:solidFill>
                <a:latin typeface="Constantia" pitchFamily="18" charset="0"/>
                <a:cs typeface="Times New Roman" pitchFamily="18" charset="0"/>
              </a:rPr>
              <a:t>	These may include:</a:t>
            </a:r>
          </a:p>
          <a:p>
            <a:pPr lvl="2" algn="just"/>
            <a:r>
              <a:rPr lang="en-GB" sz="2800" dirty="0" smtClean="0">
                <a:solidFill>
                  <a:srgbClr val="0000FF"/>
                </a:solidFill>
                <a:latin typeface="Constantia" pitchFamily="18" charset="0"/>
                <a:cs typeface="Times New Roman" pitchFamily="18" charset="0"/>
              </a:rPr>
              <a:t>Physical events such as diseases like cerebral tumour or drugs.</a:t>
            </a:r>
          </a:p>
          <a:p>
            <a:pPr lvl="2" algn="just"/>
            <a:endParaRPr lang="en-GB" sz="2800" dirty="0" smtClean="0">
              <a:solidFill>
                <a:srgbClr val="0000FF"/>
              </a:solidFill>
              <a:latin typeface="Constantia" pitchFamily="18" charset="0"/>
              <a:cs typeface="Times New Roman" pitchFamily="18" charset="0"/>
            </a:endParaRPr>
          </a:p>
          <a:p>
            <a:pPr lvl="2" algn="just"/>
            <a:r>
              <a:rPr lang="en-GB" sz="2800" dirty="0" smtClean="0">
                <a:solidFill>
                  <a:srgbClr val="0000FF"/>
                </a:solidFill>
                <a:latin typeface="Constantia" pitchFamily="18" charset="0"/>
                <a:cs typeface="Times New Roman" pitchFamily="18" charset="0"/>
              </a:rPr>
              <a:t>Psychological stresses e.g. bereavement.</a:t>
            </a:r>
          </a:p>
          <a:p>
            <a:pPr lvl="2" algn="just"/>
            <a:endParaRPr lang="en-GB" sz="2800" dirty="0" smtClean="0">
              <a:solidFill>
                <a:srgbClr val="0000FF"/>
              </a:solidFill>
              <a:latin typeface="Constantia" pitchFamily="18" charset="0"/>
              <a:cs typeface="Times New Roman" pitchFamily="18" charset="0"/>
            </a:endParaRPr>
          </a:p>
          <a:p>
            <a:pPr lvl="2" algn="just"/>
            <a:r>
              <a:rPr lang="en-GB" sz="2800" dirty="0" smtClean="0">
                <a:solidFill>
                  <a:srgbClr val="0000FF"/>
                </a:solidFill>
                <a:latin typeface="Constantia" pitchFamily="18" charset="0"/>
                <a:cs typeface="Times New Roman" pitchFamily="18" charset="0"/>
              </a:rPr>
              <a:t>Social situations e.g. change of residence or job.</a:t>
            </a:r>
            <a:endParaRPr lang="en-GB" sz="2800" dirty="0">
              <a:solidFill>
                <a:srgbClr val="0000FF"/>
              </a:solidFill>
              <a:latin typeface="Constanti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457200"/>
          </a:xfrm>
        </p:spPr>
        <p:txBody>
          <a:bodyPr>
            <a:noAutofit/>
          </a:bodyPr>
          <a:lstStyle/>
          <a:p>
            <a:pPr marL="742950" indent="-742950" algn="just">
              <a:buFont typeface="+mj-lt"/>
              <a:buAutoNum type="arabicPeriod" startAt="3"/>
            </a:pPr>
            <a:r>
              <a:rPr lang="en-GB" sz="3600" dirty="0" smtClean="0">
                <a:solidFill>
                  <a:srgbClr val="FF0000"/>
                </a:solidFill>
                <a:latin typeface="Constantia" pitchFamily="18" charset="0"/>
                <a:cs typeface="Times New Roman" pitchFamily="18" charset="0"/>
              </a:rPr>
              <a:t>Perpetuating</a:t>
            </a:r>
            <a:r>
              <a:rPr lang="en-US" sz="3600" dirty="0" smtClean="0">
                <a:solidFill>
                  <a:srgbClr val="FF0000"/>
                </a:solidFill>
                <a:latin typeface="Constantia" pitchFamily="18" charset="0"/>
              </a:rPr>
              <a:t> factors to mental illnesses</a:t>
            </a:r>
            <a:endParaRPr lang="en-GB" sz="3600" b="1" dirty="0">
              <a:solidFill>
                <a:srgbClr val="FF0000"/>
              </a:solidFill>
              <a:latin typeface="Constantia" pitchFamily="18" charset="0"/>
              <a:cs typeface="Times New Roman" pitchFamily="18" charset="0"/>
            </a:endParaRPr>
          </a:p>
        </p:txBody>
      </p:sp>
      <p:sp>
        <p:nvSpPr>
          <p:cNvPr id="3" name="Content Placeholder 2"/>
          <p:cNvSpPr>
            <a:spLocks noGrp="1"/>
          </p:cNvSpPr>
          <p:nvPr>
            <p:ph idx="1"/>
          </p:nvPr>
        </p:nvSpPr>
        <p:spPr>
          <a:xfrm>
            <a:off x="0" y="914400"/>
            <a:ext cx="9144000" cy="5943600"/>
          </a:xfrm>
        </p:spPr>
        <p:txBody>
          <a:bodyPr>
            <a:noAutofit/>
          </a:bodyPr>
          <a:lstStyle/>
          <a:p>
            <a:pPr algn="just">
              <a:buNone/>
            </a:pPr>
            <a:r>
              <a:rPr lang="en-GB" sz="2800" dirty="0" smtClean="0">
                <a:solidFill>
                  <a:srgbClr val="0000FF"/>
                </a:solidFill>
                <a:latin typeface="Constantia" pitchFamily="18" charset="0"/>
                <a:cs typeface="Times New Roman" pitchFamily="18" charset="0"/>
              </a:rPr>
              <a:t>	Perpetuating factors are the factors that prolong the disorder after it has began.</a:t>
            </a:r>
          </a:p>
          <a:p>
            <a:pPr algn="just">
              <a:buNone/>
            </a:pPr>
            <a:endParaRPr lang="en-GB" sz="2800" dirty="0" smtClean="0">
              <a:solidFill>
                <a:srgbClr val="0000FF"/>
              </a:solidFill>
              <a:latin typeface="Constantia" pitchFamily="18" charset="0"/>
              <a:cs typeface="Times New Roman" pitchFamily="18" charset="0"/>
            </a:endParaRPr>
          </a:p>
          <a:p>
            <a:pPr algn="just">
              <a:buNone/>
            </a:pPr>
            <a:r>
              <a:rPr lang="en-GB" sz="2800" dirty="0" smtClean="0">
                <a:solidFill>
                  <a:srgbClr val="0000FF"/>
                </a:solidFill>
                <a:latin typeface="Constantia" pitchFamily="18" charset="0"/>
                <a:cs typeface="Times New Roman" pitchFamily="18" charset="0"/>
              </a:rPr>
              <a:t>	Sometimes a feature of a disorder makes it self perpetuating (intrinsic factors)  or social circumstances e.g. overprotection by relatives.</a:t>
            </a:r>
          </a:p>
          <a:p>
            <a:pPr algn="just">
              <a:buNone/>
            </a:pPr>
            <a:endParaRPr lang="en-GB" sz="2800" dirty="0" smtClean="0">
              <a:solidFill>
                <a:srgbClr val="0000FF"/>
              </a:solidFill>
              <a:latin typeface="Constantia" pitchFamily="18" charset="0"/>
              <a:cs typeface="Times New Roman" pitchFamily="18" charset="0"/>
            </a:endParaRPr>
          </a:p>
          <a:p>
            <a:pPr algn="just">
              <a:buNone/>
            </a:pPr>
            <a:r>
              <a:rPr lang="en-GB" sz="2800" dirty="0" smtClean="0">
                <a:solidFill>
                  <a:srgbClr val="0000FF"/>
                </a:solidFill>
                <a:latin typeface="Constantia" pitchFamily="18" charset="0"/>
                <a:cs typeface="Times New Roman" pitchFamily="18" charset="0"/>
              </a:rPr>
              <a:t>	Awareness of perpetuating factors is imperative in planning of treatment because they can be modified even if little can be done about the predisposing and the precipitating factors.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solidFill>
                  <a:srgbClr val="0000FF"/>
                </a:solidFill>
                <a:latin typeface="Constantia" pitchFamily="18" charset="0"/>
              </a:rPr>
              <a:t>The Multifactoral process</a:t>
            </a:r>
            <a:endParaRPr lang="en-US" sz="3600" b="1" dirty="0">
              <a:solidFill>
                <a:srgbClr val="0000FF"/>
              </a:solidFill>
              <a:latin typeface="Constantia" pitchFamily="18" charset="0"/>
            </a:endParaRPr>
          </a:p>
        </p:txBody>
      </p:sp>
      <p:graphicFrame>
        <p:nvGraphicFramePr>
          <p:cNvPr id="4" name="Content Placeholder 3"/>
          <p:cNvGraphicFramePr>
            <a:graphicFrameLocks noGrp="1"/>
          </p:cNvGraphicFramePr>
          <p:nvPr>
            <p:ph idx="1"/>
          </p:nvPr>
        </p:nvGraphicFramePr>
        <p:xfrm>
          <a:off x="214282" y="1295400"/>
          <a:ext cx="8777318"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3286116" y="5500702"/>
            <a:ext cx="2643207" cy="830997"/>
          </a:xfrm>
          <a:prstGeom prst="rect">
            <a:avLst/>
          </a:prstGeom>
          <a:noFill/>
        </p:spPr>
        <p:txBody>
          <a:bodyPr wrap="square" rtlCol="0">
            <a:spAutoFit/>
          </a:bodyPr>
          <a:lstStyle/>
          <a:p>
            <a:pPr algn="ctr"/>
            <a:r>
              <a:rPr lang="en-US" sz="2400" b="1" dirty="0" smtClean="0">
                <a:solidFill>
                  <a:srgbClr val="FF0000"/>
                </a:solidFill>
                <a:latin typeface="Constantia" pitchFamily="18" charset="0"/>
              </a:rPr>
              <a:t>Precipitating factors</a:t>
            </a:r>
            <a:endParaRPr lang="en-US" sz="2400" b="1" dirty="0">
              <a:solidFill>
                <a:srgbClr val="FF0000"/>
              </a:solidFill>
              <a:latin typeface="Constantia" pitchFamily="18" charset="0"/>
            </a:endParaRPr>
          </a:p>
        </p:txBody>
      </p:sp>
      <p:sp>
        <p:nvSpPr>
          <p:cNvPr id="6" name="TextBox 5"/>
          <p:cNvSpPr txBox="1"/>
          <p:nvPr/>
        </p:nvSpPr>
        <p:spPr>
          <a:xfrm>
            <a:off x="5357818" y="1785926"/>
            <a:ext cx="2643207" cy="830997"/>
          </a:xfrm>
          <a:prstGeom prst="rect">
            <a:avLst/>
          </a:prstGeom>
          <a:noFill/>
        </p:spPr>
        <p:txBody>
          <a:bodyPr wrap="square" rtlCol="0">
            <a:spAutoFit/>
          </a:bodyPr>
          <a:lstStyle/>
          <a:p>
            <a:pPr algn="ctr"/>
            <a:r>
              <a:rPr lang="en-US" sz="2400" b="1" dirty="0" smtClean="0">
                <a:solidFill>
                  <a:srgbClr val="FF0000"/>
                </a:solidFill>
                <a:latin typeface="Constantia" pitchFamily="18" charset="0"/>
              </a:rPr>
              <a:t>Perpetuating factors</a:t>
            </a:r>
            <a:endParaRPr lang="en-US" sz="2400" b="1" dirty="0">
              <a:solidFill>
                <a:srgbClr val="FF0000"/>
              </a:solidFill>
              <a:latin typeface="Constantia" pitchFamily="18" charset="0"/>
            </a:endParaRPr>
          </a:p>
        </p:txBody>
      </p:sp>
      <p:cxnSp>
        <p:nvCxnSpPr>
          <p:cNvPr id="8" name="Straight Arrow Connector 7"/>
          <p:cNvCxnSpPr/>
          <p:nvPr/>
        </p:nvCxnSpPr>
        <p:spPr>
          <a:xfrm rot="5400000" flipH="1" flipV="1">
            <a:off x="3786976" y="4857760"/>
            <a:ext cx="128509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071404" y="3143248"/>
            <a:ext cx="1286678"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144000" cy="1143000"/>
          </a:xfrm>
        </p:spPr>
        <p:txBody>
          <a:bodyPr>
            <a:normAutofit/>
          </a:bodyPr>
          <a:lstStyle/>
          <a:p>
            <a:r>
              <a:rPr lang="en-US" dirty="0" smtClean="0">
                <a:solidFill>
                  <a:srgbClr val="0000FF"/>
                </a:solidFill>
                <a:latin typeface="Constantia" pitchFamily="18" charset="0"/>
              </a:rPr>
              <a:t>READ ON</a:t>
            </a:r>
            <a:endParaRPr lang="en-US" dirty="0">
              <a:latin typeface="Constantia" pitchFamily="18" charset="0"/>
            </a:endParaRPr>
          </a:p>
        </p:txBody>
      </p:sp>
      <p:sp>
        <p:nvSpPr>
          <p:cNvPr id="3" name="Content Placeholder 2"/>
          <p:cNvSpPr>
            <a:spLocks noGrp="1"/>
          </p:cNvSpPr>
          <p:nvPr>
            <p:ph idx="1"/>
          </p:nvPr>
        </p:nvSpPr>
        <p:spPr>
          <a:xfrm>
            <a:off x="0" y="1828800"/>
            <a:ext cx="8915400" cy="5029200"/>
          </a:xfrm>
        </p:spPr>
        <p:txBody>
          <a:bodyPr>
            <a:normAutofit/>
          </a:bodyPr>
          <a:lstStyle/>
          <a:p>
            <a:pPr algn="just"/>
            <a:r>
              <a:rPr lang="en-US" dirty="0" smtClean="0">
                <a:solidFill>
                  <a:srgbClr val="FF0000"/>
                </a:solidFill>
                <a:latin typeface="Constantia" pitchFamily="18" charset="0"/>
              </a:rPr>
              <a:t>The integration of psychiatry with other health care services</a:t>
            </a:r>
          </a:p>
          <a:p>
            <a:pPr algn="just"/>
            <a:endParaRPr lang="en-US" dirty="0" smtClean="0">
              <a:solidFill>
                <a:srgbClr val="FF0000"/>
              </a:solidFill>
              <a:latin typeface="Constantia" pitchFamily="18" charset="0"/>
            </a:endParaRPr>
          </a:p>
          <a:p>
            <a:pPr algn="just"/>
            <a:r>
              <a:rPr lang="en-US" dirty="0" smtClean="0">
                <a:solidFill>
                  <a:srgbClr val="FF0000"/>
                </a:solidFill>
                <a:latin typeface="Constantia" pitchFamily="18" charset="0"/>
              </a:rPr>
              <a:t>Socio-cultural, psychological and biological factors affecting mental health</a:t>
            </a:r>
            <a:endParaRPr lang="en-US"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9885</TotalTime>
  <Words>8070</Words>
  <Application>Microsoft Office PowerPoint</Application>
  <PresentationFormat>On-screen Show (4:3)</PresentationFormat>
  <Paragraphs>1803</Paragraphs>
  <Slides>243</Slides>
  <Notes>3</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PSYCHIATRIC NURSING</vt:lpstr>
      <vt:lpstr>PRESENTED BY</vt:lpstr>
      <vt:lpstr>Slide 3</vt:lpstr>
      <vt:lpstr>Slide 4</vt:lpstr>
      <vt:lpstr>Slide 5</vt:lpstr>
      <vt:lpstr>MAIN OBJECTIVE</vt:lpstr>
      <vt:lpstr>SPECIFIC  OBJECTIVES</vt:lpstr>
      <vt:lpstr>Specific  Objectives cont’d</vt:lpstr>
      <vt:lpstr>Specific  Objectives cont’d</vt:lpstr>
      <vt:lpstr>COURSE CONTENT</vt:lpstr>
      <vt:lpstr>Course Content cont’d</vt:lpstr>
      <vt:lpstr>Course Content cont’d</vt:lpstr>
      <vt:lpstr>PREREQUISITE COURSES</vt:lpstr>
      <vt:lpstr>REFERENCE  ITEMS</vt:lpstr>
      <vt:lpstr>REFERENCES Cont’d</vt:lpstr>
      <vt:lpstr>COURSE EVALUATION</vt:lpstr>
      <vt:lpstr>COURSE EVALUATION cont’d</vt:lpstr>
      <vt:lpstr>ACTION PLAN</vt:lpstr>
      <vt:lpstr>Slide 19</vt:lpstr>
      <vt:lpstr>INTRODUCTION</vt:lpstr>
      <vt:lpstr>INTRODUCTION Cont’d</vt:lpstr>
      <vt:lpstr>INTRODUCTION Cont’d</vt:lpstr>
      <vt:lpstr>Mental Health Versus Mental Illness</vt:lpstr>
      <vt:lpstr>Normal mental health status cont’d</vt:lpstr>
      <vt:lpstr>Normal mental health status cont’d</vt:lpstr>
      <vt:lpstr>Myths and Misconceptions about Mental Illnesses</vt:lpstr>
      <vt:lpstr>Separating Myths from facts cont’d</vt:lpstr>
      <vt:lpstr>Typical Signs and Symptoms of Psychiatric illnesses</vt:lpstr>
      <vt:lpstr>Typical Signs and Symptoms of Psychiatric illnesses</vt:lpstr>
      <vt:lpstr>Typical Signs and Symptoms of Psychiatric illnesses cont’d</vt:lpstr>
      <vt:lpstr>Typical Signs and Symptoms of Psychiatric illnesses cont’d</vt:lpstr>
      <vt:lpstr>Typical Signs and Symptoms of Psychiatric illnesses cont’d</vt:lpstr>
      <vt:lpstr>Typical Signs and Symptoms of Psychiatric illnesses cont’d</vt:lpstr>
      <vt:lpstr>Disturbances associated with motor behaviour</vt:lpstr>
      <vt:lpstr>Disturbances associated with motor behaviour cont’d</vt:lpstr>
      <vt:lpstr>General disturbances associated with form or process of thought</vt:lpstr>
      <vt:lpstr>Specific disturbances associated with form or process of thought</vt:lpstr>
      <vt:lpstr>Specific disturbances in content of thought</vt:lpstr>
      <vt:lpstr>Specific disturbances in thought content cont’d</vt:lpstr>
      <vt:lpstr>Disturbances in Speech</vt:lpstr>
      <vt:lpstr>Aphasic disturbances</vt:lpstr>
      <vt:lpstr>Disturbances of perception</vt:lpstr>
      <vt:lpstr>Disturbances associated with cognitive disorder (Agnosia)</vt:lpstr>
      <vt:lpstr>Disturbances associated with conversion and dissociative phenomenon</vt:lpstr>
      <vt:lpstr>Disturbances of memory</vt:lpstr>
      <vt:lpstr>Disturbances associated with Intelligence</vt:lpstr>
      <vt:lpstr>BRANCHES OF PSYCHIATRY</vt:lpstr>
      <vt:lpstr>Other subspecialties in psychiatry include:</vt:lpstr>
      <vt:lpstr>WHY STUDY PSYCHIATRY IN NURSING</vt:lpstr>
      <vt:lpstr>The  Industry and academia of Psychiatry cont’d</vt:lpstr>
      <vt:lpstr>HUMAN BEHAVIOUR</vt:lpstr>
      <vt:lpstr>HUMAN BEHAVIOUR cont’d</vt:lpstr>
      <vt:lpstr>Factors affecting Human behaviour (Nature and Nurture)</vt:lpstr>
      <vt:lpstr>Factors affecting Human behaviour cont’d (Nature and Nurture)</vt:lpstr>
      <vt:lpstr>Factors affecting Human behaviour cont’d (Nature and Nurture)</vt:lpstr>
      <vt:lpstr>Factors affecting Human behaviour cont’d (Nature and Nurture)</vt:lpstr>
      <vt:lpstr>STRESS</vt:lpstr>
      <vt:lpstr>STRESS Cont’d</vt:lpstr>
      <vt:lpstr>PHYSICAL  AND PSYCHOLOGICAL RESPONSES TO STRESS</vt:lpstr>
      <vt:lpstr>Physical responses to Stress cont’d</vt:lpstr>
      <vt:lpstr>Physical responses to Stress cont’d</vt:lpstr>
      <vt:lpstr>Biological responses associated with the fight or flight syndrome </vt:lpstr>
      <vt:lpstr>PHYSICAL  AND PSYCHOLOGICAL RESPONSES TO STRESS Cont’d</vt:lpstr>
      <vt:lpstr>PSYCHOLOGICAL RESPONSES TO STRESS Cont’d</vt:lpstr>
      <vt:lpstr>Levels of Anxiety cont’d</vt:lpstr>
      <vt:lpstr>Levels of Anxiety cont’d</vt:lpstr>
      <vt:lpstr>Levels of Anxiety cont’d</vt:lpstr>
      <vt:lpstr>READ ON:</vt:lpstr>
      <vt:lpstr>GRIEF AND GRIEF RESPONSE</vt:lpstr>
      <vt:lpstr>GRIEF AND GRIEF RESPONSE Cont’d</vt:lpstr>
      <vt:lpstr>Stages of Grief</vt:lpstr>
      <vt:lpstr>Stages of Grief cont’d</vt:lpstr>
      <vt:lpstr>Stages of Grief cont’d</vt:lpstr>
      <vt:lpstr>GRIEF Cont’d</vt:lpstr>
      <vt:lpstr>Anticipatory Grief</vt:lpstr>
      <vt:lpstr>Factors affecting the length of the grief process</vt:lpstr>
      <vt:lpstr>Factors affecting the length of the grief process cont’d</vt:lpstr>
      <vt:lpstr>Resolution</vt:lpstr>
      <vt:lpstr>Maladaptive/Pathological Grief Responses</vt:lpstr>
      <vt:lpstr>Maladaptive/Pathological Grief Responses cont’d</vt:lpstr>
      <vt:lpstr>Maladaptive/Pathological Grief Responses cont’d</vt:lpstr>
      <vt:lpstr>READ ON</vt:lpstr>
      <vt:lpstr>Slide 83</vt:lpstr>
      <vt:lpstr>HISTORY OF PSYCHIATRY</vt:lpstr>
      <vt:lpstr>HISTORY OF PSYCHIATRY Cont’d</vt:lpstr>
      <vt:lpstr>HISTORY OF PSYCHIATRY Cont’d</vt:lpstr>
      <vt:lpstr>HISTORY OF PSYCHIATRY Cont’d</vt:lpstr>
      <vt:lpstr>HISTORY OF PSYCHIATRY Cont’d</vt:lpstr>
      <vt:lpstr>The Humanitarian Period cont’d</vt:lpstr>
      <vt:lpstr>The Scientific period (19th C – Present day)</vt:lpstr>
      <vt:lpstr>Psychiatric services in Kenya </vt:lpstr>
      <vt:lpstr>Psychiatry in Kenya cont’d</vt:lpstr>
      <vt:lpstr>PSYCHIATRY IN  THE TAS</vt:lpstr>
      <vt:lpstr>THE MULTIFACTORAL CAUSES OF MENTAL ILLNESS</vt:lpstr>
      <vt:lpstr>Predisposing factors to mental illnesses</vt:lpstr>
      <vt:lpstr>Precipitating factors to mental illnesses</vt:lpstr>
      <vt:lpstr>Perpetuating factors to mental illnesses</vt:lpstr>
      <vt:lpstr>The Multifactoral process</vt:lpstr>
      <vt:lpstr>READ ON</vt:lpstr>
      <vt:lpstr>Slide 100</vt:lpstr>
      <vt:lpstr>BASIC CONCEPTS IN PSYCHIATRIC NURSING </vt:lpstr>
      <vt:lpstr>Slide 102</vt:lpstr>
      <vt:lpstr>Routine psychiatric client interview</vt:lpstr>
      <vt:lpstr>Routine psychiatric client interview cont’d</vt:lpstr>
      <vt:lpstr>Slide 105</vt:lpstr>
      <vt:lpstr>Facilitating mutual collaboration on interviews</vt:lpstr>
      <vt:lpstr>Facilitating mutual collaboration on interviews cont’d</vt:lpstr>
      <vt:lpstr>Slide 108</vt:lpstr>
      <vt:lpstr>WHO  IS  LIKE  ME !!!!</vt:lpstr>
      <vt:lpstr>Aims of the psychiatric assessment</vt:lpstr>
      <vt:lpstr>Components of the Psychiatric assessment</vt:lpstr>
      <vt:lpstr>Steps in the Psychiatric Assessment</vt:lpstr>
      <vt:lpstr>Steps in the Psychiatric Assessment cont’d</vt:lpstr>
      <vt:lpstr>I. THE PSYCHIATRIC HISTORY</vt:lpstr>
      <vt:lpstr>Psychiatric History Cont’d</vt:lpstr>
      <vt:lpstr>Psychiatric History Cont’d</vt:lpstr>
      <vt:lpstr>Developmental/Background Hx</vt:lpstr>
      <vt:lpstr>Developmental/Background Hx cont’d</vt:lpstr>
      <vt:lpstr>Slide 119</vt:lpstr>
      <vt:lpstr>II. MENTAL STATUS EXAMINATION/ ASSESSMENT (MSE/MSA)</vt:lpstr>
      <vt:lpstr>MSE/MSA Cont’d</vt:lpstr>
      <vt:lpstr>MOOD Cont’d</vt:lpstr>
      <vt:lpstr>MSE/MSA Cont’d</vt:lpstr>
      <vt:lpstr>MSE/MSA Cont’d</vt:lpstr>
      <vt:lpstr>MSE/MSA Cont’d</vt:lpstr>
      <vt:lpstr>MSE/MSA Cont’d</vt:lpstr>
      <vt:lpstr>III. PSYCHIATRIC FORMULATION</vt:lpstr>
      <vt:lpstr>Structure of the Formulation</vt:lpstr>
      <vt:lpstr>Structure of the Formulation cont’d</vt:lpstr>
      <vt:lpstr>IV. THE MULTIAXIAL ASSESSMENT DIAGNOSIS</vt:lpstr>
      <vt:lpstr>The Multiaxial Assessment Cont’d</vt:lpstr>
      <vt:lpstr>The Multiaxial Assessment Cont’d</vt:lpstr>
      <vt:lpstr>The GAF Scale</vt:lpstr>
      <vt:lpstr>The GAF Scale</vt:lpstr>
      <vt:lpstr>GAF Scale cont’d</vt:lpstr>
      <vt:lpstr>GAF Scale cont’d</vt:lpstr>
      <vt:lpstr>GAF Scale cont’d</vt:lpstr>
      <vt:lpstr>GAF Scale cont’d</vt:lpstr>
      <vt:lpstr>Slide 139</vt:lpstr>
      <vt:lpstr>Principles and qualities of psychiatric nursing.</vt:lpstr>
      <vt:lpstr>Principles and qualities of psychiatric nursing Cont’d</vt:lpstr>
      <vt:lpstr>Slide 142</vt:lpstr>
      <vt:lpstr>Purposes of classification for psychiatric diagnoses</vt:lpstr>
      <vt:lpstr>CLASSIFICATION OF MENTAL ILLNESSES Cont’d</vt:lpstr>
      <vt:lpstr>Features of Neuroses</vt:lpstr>
      <vt:lpstr>CLASSIFICATION OF MENTAL ILLNESSES Cont’d</vt:lpstr>
      <vt:lpstr>Features of Psychoses</vt:lpstr>
      <vt:lpstr>Advantages of the DSM Approach</vt:lpstr>
      <vt:lpstr>Disadvantages of the DSM Approach</vt:lpstr>
      <vt:lpstr>CLASSIFICATION OF MENTAL ILLNESES</vt:lpstr>
      <vt:lpstr>Mental Illnesses Classification Cont’d</vt:lpstr>
      <vt:lpstr>Mental Illnesses Classification Cont’d</vt:lpstr>
      <vt:lpstr>Slide 153</vt:lpstr>
      <vt:lpstr>SCHIZOPHRENIA</vt:lpstr>
      <vt:lpstr>SCHIZOPHRENIA Cont’d</vt:lpstr>
      <vt:lpstr>SCHIZOPHRENIA Cont’d</vt:lpstr>
      <vt:lpstr>SCHIZOPHRENIA Cont’d</vt:lpstr>
      <vt:lpstr>SCHIZOPHRENIA Cont’d</vt:lpstr>
      <vt:lpstr>SCHIZOPHRENIA Cont’d</vt:lpstr>
      <vt:lpstr>SCHIZOPHRENIA Cont’d</vt:lpstr>
      <vt:lpstr>Causes of Schizophrenia</vt:lpstr>
      <vt:lpstr>Causes of Schizophrenia Cont’d</vt:lpstr>
      <vt:lpstr>Causes of Schizophrenia Cont’d</vt:lpstr>
      <vt:lpstr>Clinical features of Schizophrenia </vt:lpstr>
      <vt:lpstr>Clinical features of Schizophrenia cont’d</vt:lpstr>
      <vt:lpstr>DSM-IV-TR Diagnostic Criteria for Schizophrenia</vt:lpstr>
      <vt:lpstr>DSM-IV-TR Diagnostic Criteria for Schizophrenia Cont’d</vt:lpstr>
      <vt:lpstr>DSM-IV-TR Diagnostic Criteria for Schizophrenia Cont’d</vt:lpstr>
      <vt:lpstr>DSM-IV-TR Diagnostic Criteria for Schizophrenia Cont’d</vt:lpstr>
      <vt:lpstr>DSM-IV-TR Diagnostic Criteria for Schizophrenia Cont’d</vt:lpstr>
      <vt:lpstr>DSM-IV-TR Diagnostic Criteria for Schizophrenia Subtypes</vt:lpstr>
      <vt:lpstr>DSM-IV-TR Diagnostic Criteria for Schizophrenia Subtypes cont’d</vt:lpstr>
      <vt:lpstr>DSM-IV-TR Diagnostic Criteria for Schizophrenia Subtypes cont’d</vt:lpstr>
      <vt:lpstr>Catatonic  Schizophrenia  Cont’d</vt:lpstr>
      <vt:lpstr>DSM-IV-TR Diagnostic Criteria for Schizophrenia Subtypes cont’d</vt:lpstr>
      <vt:lpstr>DSM-IV-TR Diagnostic Criteria for Schizophrenia Subtypes cont’d</vt:lpstr>
      <vt:lpstr>Differential Diagnoses for Schizophrenia</vt:lpstr>
      <vt:lpstr>Differential Diagnoses for Schizophrenia cont’d</vt:lpstr>
      <vt:lpstr>Management of Schizophrenia</vt:lpstr>
      <vt:lpstr>Indications  for good prognosis in Schizophrenia</vt:lpstr>
      <vt:lpstr>Indications for hospitalization</vt:lpstr>
      <vt:lpstr>Slide 182</vt:lpstr>
      <vt:lpstr>NURSING DIAGNOSES   SCHIZOPHRENIA</vt:lpstr>
      <vt:lpstr>NURSING DIAGNOSES   SCHIZOPHRENIA Cont’d</vt:lpstr>
      <vt:lpstr>NURSING DIAGNOSES   SCHIZOPHRENIA Cont’d</vt:lpstr>
      <vt:lpstr>NURSING DIAGNOSES   SCHIZOPHRENIA Cont’d</vt:lpstr>
      <vt:lpstr>NURSING DIAGNOSES   SCHIZOPHRENIA Cont’d</vt:lpstr>
      <vt:lpstr>STUDENT DIRECTED LEARNING</vt:lpstr>
      <vt:lpstr>Slide 189</vt:lpstr>
      <vt:lpstr>Slide 190</vt:lpstr>
      <vt:lpstr>Slide 191</vt:lpstr>
      <vt:lpstr>MOOD DISORDERS</vt:lpstr>
      <vt:lpstr>MOOD DISORDERS</vt:lpstr>
      <vt:lpstr>MOOD DISORDERS</vt:lpstr>
      <vt:lpstr>MOOD DISORDERS</vt:lpstr>
      <vt:lpstr>Slide 196</vt:lpstr>
      <vt:lpstr>MAJOR DEPRESSION</vt:lpstr>
      <vt:lpstr>CAUSES AND PREDISPOSITION TO MAJOR DEPRESSION</vt:lpstr>
      <vt:lpstr>Causes and predisposition to Major Depression</vt:lpstr>
      <vt:lpstr>Causes and predisposition to Major Depression</vt:lpstr>
      <vt:lpstr>Causes and predisposition to Major Depression</vt:lpstr>
      <vt:lpstr>Causes and predisposition to Major Depression</vt:lpstr>
      <vt:lpstr>Causes and predisposition to Major Depression</vt:lpstr>
      <vt:lpstr>Causes and predisposition to Major Depression</vt:lpstr>
      <vt:lpstr>Causes and predisposition to Major Depression</vt:lpstr>
      <vt:lpstr>Slide 206</vt:lpstr>
      <vt:lpstr>DSM-IV-TR Criteria for Major Depressive Episode</vt:lpstr>
      <vt:lpstr>DSM-IV-TR Criteria for Major Depressive Episode</vt:lpstr>
      <vt:lpstr>DSM-IV-TR Criteria for Major Depressive Episode</vt:lpstr>
      <vt:lpstr>DSM-IV-TR Criteria for Major Depressive Episode</vt:lpstr>
      <vt:lpstr>DSM-IV-TR Criteria for Major Depressive Episode</vt:lpstr>
      <vt:lpstr>Slide 212</vt:lpstr>
      <vt:lpstr>Slide 213</vt:lpstr>
      <vt:lpstr>Indications for Hospitalization</vt:lpstr>
      <vt:lpstr>Treatment Modalities</vt:lpstr>
      <vt:lpstr>Slide 216</vt:lpstr>
      <vt:lpstr>Slide 217</vt:lpstr>
      <vt:lpstr>ANXIETY DISORDERS</vt:lpstr>
      <vt:lpstr>ANXIETY DISORDERS Cont’d</vt:lpstr>
      <vt:lpstr>ANXIETY DISORDERS Cont’d</vt:lpstr>
      <vt:lpstr>Slide 221</vt:lpstr>
      <vt:lpstr>POST-TRAUMATIC STRESS DISORDER (PTSD)</vt:lpstr>
      <vt:lpstr>POST-TRAUMATIC STRESS DISORDER (PTSD)</vt:lpstr>
      <vt:lpstr>POST-TRAUMATIC STRESS DISORDER (PTSD)</vt:lpstr>
      <vt:lpstr>Etiology and Risk factors to PTSD</vt:lpstr>
      <vt:lpstr>Predisposing Vulnerability Factors in PTSD</vt:lpstr>
      <vt:lpstr>Etiology of PTSD cont’d</vt:lpstr>
      <vt:lpstr>Etiology of PTSD cont’d</vt:lpstr>
      <vt:lpstr>Etiology of PTSD cont’d</vt:lpstr>
      <vt:lpstr>Etiology of PTSD cont’d</vt:lpstr>
      <vt:lpstr>CLINICAL FEATURES AND DIAGNOSIS OF PTSD</vt:lpstr>
      <vt:lpstr>DSM-IV-TR Diagnostic Criteria for PTSD Cont’d</vt:lpstr>
      <vt:lpstr>DSM-IV-TR Diagnostic Criteria for PTSD Cont’d</vt:lpstr>
      <vt:lpstr>DSM-IV-TR Diagnostic Criteria for PTSD Cont’d</vt:lpstr>
      <vt:lpstr>DSM-IV-TR Diagnostic Criteria for PTSD Cont’d</vt:lpstr>
      <vt:lpstr>DSM-IV-TR Diagnostic Criteria for PTSD Cont’d</vt:lpstr>
      <vt:lpstr>DSM-IV-TR Diagnostic Criteria for PTSD Cont’d</vt:lpstr>
      <vt:lpstr>Slide 238</vt:lpstr>
      <vt:lpstr>MANAGEMENT OF PTSD</vt:lpstr>
      <vt:lpstr>MANAGEMENT OF PTSD cont’d</vt:lpstr>
      <vt:lpstr>MANAGEMENT OF PTSD cont’d</vt:lpstr>
      <vt:lpstr>MANAGEMENT OF PTSD cont’d</vt:lpstr>
      <vt:lpstr>Slide 243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PSYCHIATRIC NURSING</dc:title>
  <dc:creator>KAJWANG SAMSON</dc:creator>
  <cp:lastModifiedBy>KAJWANG SAMSON</cp:lastModifiedBy>
  <cp:revision>392</cp:revision>
  <dcterms:created xsi:type="dcterms:W3CDTF">2013-01-03T06:21:07Z</dcterms:created>
  <dcterms:modified xsi:type="dcterms:W3CDTF">2013-02-07T10:52:59Z</dcterms:modified>
</cp:coreProperties>
</file>