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7" r:id="rId4"/>
    <p:sldId id="258" r:id="rId5"/>
    <p:sldId id="272" r:id="rId6"/>
    <p:sldId id="274" r:id="rId7"/>
    <p:sldId id="275" r:id="rId8"/>
    <p:sldId id="273" r:id="rId9"/>
    <p:sldId id="259" r:id="rId10"/>
    <p:sldId id="260" r:id="rId11"/>
    <p:sldId id="267" r:id="rId12"/>
    <p:sldId id="261" r:id="rId13"/>
    <p:sldId id="262" r:id="rId14"/>
    <p:sldId id="263" r:id="rId15"/>
    <p:sldId id="268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6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4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7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7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8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7CFFF-107D-47EA-BE83-1AB8BA59591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1675A-6AE8-488E-8F12-5E8A8B47F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GLAUCOMA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MADAM PATRICIA JUMA</a:t>
            </a:r>
          </a:p>
        </p:txBody>
      </p:sp>
    </p:spTree>
    <p:extLst>
      <p:ext uri="{BB962C8B-B14F-4D97-AF65-F5344CB8AC3E}">
        <p14:creationId xmlns:p14="http://schemas.microsoft.com/office/powerpoint/2010/main" val="49659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MANIFESTATIONS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Glaucoma is often called the “</a:t>
            </a:r>
          </a:p>
          <a:p>
            <a:pPr marL="0" indent="0">
              <a:buNone/>
            </a:pPr>
            <a:r>
              <a:rPr lang="en-US" dirty="0"/>
              <a:t>silent snatcher of sight”-most patient are unaware of it</a:t>
            </a:r>
          </a:p>
          <a:p>
            <a:pPr marL="0" indent="0">
              <a:buNone/>
            </a:pPr>
            <a:r>
              <a:rPr lang="en-US" dirty="0"/>
              <a:t>until they experience visual changes and visual loss</a:t>
            </a:r>
          </a:p>
          <a:p>
            <a:pPr marL="0" indent="0">
              <a:buNone/>
            </a:pPr>
            <a:r>
              <a:rPr lang="en-US" dirty="0"/>
              <a:t>Halos around lights</a:t>
            </a:r>
          </a:p>
          <a:p>
            <a:pPr marL="0" indent="0">
              <a:buNone/>
            </a:pPr>
            <a:r>
              <a:rPr lang="en-US" dirty="0"/>
              <a:t>Loss of peripheral vision</a:t>
            </a:r>
          </a:p>
          <a:p>
            <a:pPr marL="0" indent="0">
              <a:buNone/>
            </a:pPr>
            <a:r>
              <a:rPr lang="en-US" dirty="0"/>
              <a:t>Aching and discomfort around the eyes</a:t>
            </a:r>
          </a:p>
          <a:p>
            <a:pPr marL="0" indent="0">
              <a:buNone/>
            </a:pPr>
            <a:r>
              <a:rPr lang="en-US" dirty="0"/>
              <a:t>Headache</a:t>
            </a:r>
          </a:p>
          <a:p>
            <a:pPr marL="0" indent="0">
              <a:buNone/>
            </a:pPr>
            <a:r>
              <a:rPr lang="en-US" dirty="0"/>
              <a:t>Painful red eye</a:t>
            </a:r>
          </a:p>
        </p:txBody>
      </p:sp>
    </p:spTree>
    <p:extLst>
      <p:ext uri="{BB962C8B-B14F-4D97-AF65-F5344CB8AC3E}">
        <p14:creationId xmlns:p14="http://schemas.microsoft.com/office/powerpoint/2010/main" val="142416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</a:t>
            </a:r>
            <a:r>
              <a:rPr lang="en-US" dirty="0" err="1"/>
              <a:t>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IOP of &gt; 21 mmHg</a:t>
            </a:r>
          </a:p>
          <a:p>
            <a:r>
              <a:rPr lang="en-US" dirty="0"/>
              <a:t>Pupil is vertically oval and unreactive to light</a:t>
            </a:r>
          </a:p>
          <a:p>
            <a:r>
              <a:rPr lang="en-US" dirty="0"/>
              <a:t>In angle closure glaucoma the IOP is between 50-80 mmHg </a:t>
            </a:r>
          </a:p>
          <a:p>
            <a:r>
              <a:rPr lang="en-US" dirty="0"/>
              <a:t>There’s corneal </a:t>
            </a:r>
            <a:r>
              <a:rPr lang="en-US" dirty="0" err="1"/>
              <a:t>oedema</a:t>
            </a:r>
            <a:endParaRPr lang="en-US" dirty="0"/>
          </a:p>
          <a:p>
            <a:r>
              <a:rPr lang="en-US" dirty="0"/>
              <a:t>Visual field loss</a:t>
            </a:r>
          </a:p>
        </p:txBody>
      </p:sp>
    </p:spTree>
    <p:extLst>
      <p:ext uri="{BB962C8B-B14F-4D97-AF65-F5344CB8AC3E}">
        <p14:creationId xmlns:p14="http://schemas.microsoft.com/office/powerpoint/2010/main" val="173464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DIAGNOSTIC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868"/>
            <a:ext cx="10515600" cy="4351338"/>
          </a:xfrm>
        </p:spPr>
        <p:txBody>
          <a:bodyPr/>
          <a:lstStyle/>
          <a:p>
            <a:r>
              <a:rPr lang="en-US" dirty="0"/>
              <a:t>Assess patients medical and ocular history to </a:t>
            </a:r>
          </a:p>
          <a:p>
            <a:pPr marL="0" indent="0">
              <a:buNone/>
            </a:pPr>
            <a:r>
              <a:rPr lang="en-US" dirty="0"/>
              <a:t> Investigate predisposing factors</a:t>
            </a:r>
          </a:p>
          <a:p>
            <a:r>
              <a:rPr lang="en-US" dirty="0"/>
              <a:t>Tonometry to measure IOPs</a:t>
            </a:r>
          </a:p>
          <a:p>
            <a:r>
              <a:rPr lang="en-US" dirty="0"/>
              <a:t>Ophthalmoscopy to inspect the optic nerve</a:t>
            </a:r>
          </a:p>
          <a:p>
            <a:r>
              <a:rPr lang="en-US" dirty="0" err="1"/>
              <a:t>Gonioscopy</a:t>
            </a:r>
            <a:r>
              <a:rPr lang="en-US" dirty="0"/>
              <a:t> to examine anterior chamber angles</a:t>
            </a:r>
          </a:p>
          <a:p>
            <a:r>
              <a:rPr lang="en-US" dirty="0" err="1"/>
              <a:t>Perimetry</a:t>
            </a:r>
            <a:r>
              <a:rPr lang="en-US" dirty="0"/>
              <a:t> to assess visual fields</a:t>
            </a:r>
          </a:p>
          <a:p>
            <a:r>
              <a:rPr lang="en-US" dirty="0"/>
              <a:t>Fundus photography</a:t>
            </a:r>
          </a:p>
        </p:txBody>
      </p:sp>
    </p:spTree>
    <p:extLst>
      <p:ext uri="{BB962C8B-B14F-4D97-AF65-F5344CB8AC3E}">
        <p14:creationId xmlns:p14="http://schemas.microsoft.com/office/powerpoint/2010/main" val="220333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of management is prevention of optic nerve damage</a:t>
            </a:r>
          </a:p>
          <a:p>
            <a:r>
              <a:rPr lang="en-US" dirty="0"/>
              <a:t>Maintain an IOP within a range likely to cause further damage</a:t>
            </a:r>
          </a:p>
          <a:p>
            <a:pPr marL="0" indent="0">
              <a:buNone/>
            </a:pPr>
            <a:r>
              <a:rPr lang="en-US" dirty="0"/>
              <a:t>through medical </a:t>
            </a:r>
            <a:r>
              <a:rPr lang="en-US" dirty="0" err="1"/>
              <a:t>therapy,laser</a:t>
            </a:r>
            <a:r>
              <a:rPr lang="en-US" dirty="0"/>
              <a:t> and non laser therapy</a:t>
            </a:r>
          </a:p>
          <a:p>
            <a:pPr marL="0" indent="0">
              <a:buNone/>
            </a:pPr>
            <a:r>
              <a:rPr lang="en-US" dirty="0"/>
              <a:t> or a combination of these approaches</a:t>
            </a:r>
          </a:p>
          <a:p>
            <a:r>
              <a:rPr lang="en-US" dirty="0"/>
              <a:t>Lifelong therapy is necessary for glaucoma</a:t>
            </a:r>
          </a:p>
          <a:p>
            <a:r>
              <a:rPr lang="en-US" dirty="0"/>
              <a:t>Although treatment cannot reverse optic nerve damage</a:t>
            </a:r>
          </a:p>
          <a:p>
            <a:pPr marL="0" indent="0">
              <a:buNone/>
            </a:pPr>
            <a:r>
              <a:rPr lang="en-US" dirty="0"/>
              <a:t>further damage can be controlled</a:t>
            </a:r>
          </a:p>
        </p:txBody>
      </p:sp>
    </p:spTree>
    <p:extLst>
      <p:ext uri="{BB962C8B-B14F-4D97-AF65-F5344CB8AC3E}">
        <p14:creationId xmlns:p14="http://schemas.microsoft.com/office/powerpoint/2010/main" val="351484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Beta adrenergic blockers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Timolol,Betaxolol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-use cautiously in asthmatic patients and those with bradycardia</a:t>
            </a:r>
          </a:p>
          <a:p>
            <a:r>
              <a:rPr lang="en-US" dirty="0" err="1"/>
              <a:t>Miotic</a:t>
            </a:r>
            <a:r>
              <a:rPr lang="en-US" dirty="0"/>
              <a:t> drugs to constrict the pupil to </a:t>
            </a:r>
            <a:r>
              <a:rPr lang="en-US" dirty="0" err="1"/>
              <a:t>incease</a:t>
            </a:r>
            <a:r>
              <a:rPr lang="en-US" dirty="0"/>
              <a:t> outflow of A.H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pilocarpine</a:t>
            </a:r>
            <a:endParaRPr lang="en-US" dirty="0"/>
          </a:p>
          <a:p>
            <a:r>
              <a:rPr lang="en-US" dirty="0"/>
              <a:t>Prostaglandin analogues-Increase outflow of </a:t>
            </a:r>
            <a:r>
              <a:rPr lang="en-US" dirty="0" err="1"/>
              <a:t>aqueos</a:t>
            </a:r>
            <a:r>
              <a:rPr lang="en-US" dirty="0"/>
              <a:t> </a:t>
            </a:r>
            <a:r>
              <a:rPr lang="en-US" dirty="0" err="1"/>
              <a:t>humour</a:t>
            </a:r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Latanoprost,Travaprost</a:t>
            </a:r>
            <a:endParaRPr lang="en-US" dirty="0"/>
          </a:p>
          <a:p>
            <a:r>
              <a:rPr lang="en-US" dirty="0"/>
              <a:t>Carbonic anhydrase inhibitors-they inhibit</a:t>
            </a:r>
          </a:p>
          <a:p>
            <a:r>
              <a:rPr lang="en-US" dirty="0" err="1"/>
              <a:t>Aquoeus</a:t>
            </a:r>
            <a:r>
              <a:rPr lang="en-US" dirty="0"/>
              <a:t> </a:t>
            </a:r>
            <a:r>
              <a:rPr lang="en-US" dirty="0" err="1"/>
              <a:t>humour</a:t>
            </a:r>
            <a:r>
              <a:rPr lang="en-US" dirty="0"/>
              <a:t> production </a:t>
            </a:r>
            <a:r>
              <a:rPr lang="en-US" dirty="0" err="1"/>
              <a:t>e.g</a:t>
            </a:r>
            <a:r>
              <a:rPr lang="en-US" dirty="0"/>
              <a:t> Acetazolamide orally</a:t>
            </a:r>
          </a:p>
        </p:txBody>
      </p:sp>
    </p:spTree>
    <p:extLst>
      <p:ext uri="{BB962C8B-B14F-4D97-AF65-F5344CB8AC3E}">
        <p14:creationId xmlns:p14="http://schemas.microsoft.com/office/powerpoint/2010/main" val="4084968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Hyperosmotic agents-act by drawing water out</a:t>
            </a:r>
          </a:p>
          <a:p>
            <a:pPr marL="0" indent="0">
              <a:buNone/>
            </a:pPr>
            <a:r>
              <a:rPr lang="en-US" dirty="0"/>
              <a:t>of the eye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glycerol,mannitol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0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SURGICAL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patient who don’t respond on drugs</a:t>
            </a:r>
          </a:p>
          <a:p>
            <a:pPr marL="0" indent="0">
              <a:buNone/>
            </a:pPr>
            <a:r>
              <a:rPr lang="en-US" dirty="0"/>
              <a:t>1.Laser </a:t>
            </a:r>
            <a:r>
              <a:rPr lang="en-US" dirty="0" err="1"/>
              <a:t>trabeculoplasty</a:t>
            </a:r>
            <a:r>
              <a:rPr lang="en-US" dirty="0"/>
              <a:t>-laser burns are directed in the </a:t>
            </a:r>
          </a:p>
          <a:p>
            <a:r>
              <a:rPr lang="en-US" dirty="0"/>
              <a:t>Inner surface of the trabecular meshwork to create </a:t>
            </a:r>
          </a:p>
          <a:p>
            <a:pPr marL="0" indent="0">
              <a:buNone/>
            </a:pPr>
            <a:r>
              <a:rPr lang="en-US" dirty="0"/>
              <a:t>an opening and widen the canal of </a:t>
            </a:r>
            <a:r>
              <a:rPr lang="en-US" dirty="0" err="1"/>
              <a:t>schlemm</a:t>
            </a:r>
            <a:r>
              <a:rPr lang="en-US" dirty="0"/>
              <a:t> thereby </a:t>
            </a:r>
          </a:p>
          <a:p>
            <a:pPr marL="0" indent="0">
              <a:buNone/>
            </a:pPr>
            <a:r>
              <a:rPr lang="en-US" dirty="0"/>
              <a:t>promoting outflow of the aqueous </a:t>
            </a:r>
          </a:p>
          <a:p>
            <a:pPr marL="0" indent="0">
              <a:buNone/>
            </a:pPr>
            <a:r>
              <a:rPr lang="en-US" dirty="0" err="1"/>
              <a:t>humour</a:t>
            </a:r>
            <a:r>
              <a:rPr lang="en-US" dirty="0"/>
              <a:t> and decreasing IOPs</a:t>
            </a:r>
          </a:p>
          <a:p>
            <a:pPr marL="0" indent="0">
              <a:buNone/>
            </a:pPr>
            <a:r>
              <a:rPr lang="en-US" dirty="0"/>
              <a:t>2.Trabeculectomy-surgeon dissects a flap of the sclera to expose trabecular meshwork –This creates an opening for aqueous flow</a:t>
            </a:r>
          </a:p>
        </p:txBody>
      </p:sp>
    </p:spTree>
    <p:extLst>
      <p:ext uri="{BB962C8B-B14F-4D97-AF65-F5344CB8AC3E}">
        <p14:creationId xmlns:p14="http://schemas.microsoft.com/office/powerpoint/2010/main" val="3502093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Nursing </a:t>
            </a:r>
            <a:r>
              <a:rPr lang="en-US" dirty="0" err="1"/>
              <a:t>managerment</a:t>
            </a:r>
            <a:r>
              <a:rPr lang="en-US" dirty="0"/>
              <a:t> for patients </a:t>
            </a:r>
            <a:r>
              <a:rPr lang="en-US"/>
              <a:t>with glaucoma</a:t>
            </a:r>
          </a:p>
        </p:txBody>
      </p:sp>
    </p:spTree>
    <p:extLst>
      <p:ext uri="{BB962C8B-B14F-4D97-AF65-F5344CB8AC3E}">
        <p14:creationId xmlns:p14="http://schemas.microsoft.com/office/powerpoint/2010/main" val="154060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the unit the learner will be able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risk factors for development of glaucoma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physiological mechanisms for glaucoma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clinical manifestations of glaucoma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Manage patients with open angle and angle closure glaucoma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2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GLAUCOMA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Glaucoma it’s a group of eye diseases characterized by</a:t>
            </a:r>
          </a:p>
          <a:p>
            <a:pPr marL="0" indent="0">
              <a:buNone/>
            </a:pPr>
            <a:r>
              <a:rPr lang="en-US" dirty="0"/>
              <a:t>high intraocular pressure(IOP) that damages the optic nerve</a:t>
            </a:r>
          </a:p>
          <a:p>
            <a:pPr marL="0" indent="0">
              <a:buNone/>
            </a:pPr>
            <a:r>
              <a:rPr lang="en-US" dirty="0"/>
              <a:t>(Normal IOP is between 10-21 mmHg)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leading cause of irreversible blindness after cataract</a:t>
            </a:r>
          </a:p>
          <a:p>
            <a:pPr marL="0" indent="0">
              <a:buNone/>
            </a:pPr>
            <a:r>
              <a:rPr lang="en-US" dirty="0"/>
              <a:t>Prevalence increases with age – rare in people &lt; 40 years</a:t>
            </a:r>
          </a:p>
          <a:p>
            <a:pPr marL="0" indent="0">
              <a:buNone/>
            </a:pPr>
            <a:r>
              <a:rPr lang="en-US" dirty="0"/>
              <a:t> ( normal IOP is between 10-21 mmHg)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0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Primary and Secondary Glaucoma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1.PRIMARY GLAUCOMA</a:t>
            </a:r>
            <a:r>
              <a:rPr lang="en-US" dirty="0"/>
              <a:t> –Cannot be attributed to a preexisting ocular of systemic disease</a:t>
            </a:r>
          </a:p>
          <a:p>
            <a:r>
              <a:rPr lang="en-US" dirty="0"/>
              <a:t>Open angle glaucoma </a:t>
            </a:r>
          </a:p>
          <a:p>
            <a:r>
              <a:rPr lang="en-US" dirty="0"/>
              <a:t>Angle closure</a:t>
            </a:r>
          </a:p>
          <a:p>
            <a:r>
              <a:rPr lang="en-US" dirty="0"/>
              <a:t>Congenital glaucoma </a:t>
            </a:r>
          </a:p>
          <a:p>
            <a:r>
              <a:rPr lang="en-US" dirty="0">
                <a:solidFill>
                  <a:srgbClr val="FF0000"/>
                </a:solidFill>
              </a:rPr>
              <a:t>SECONDARY GLAUCOMA-</a:t>
            </a:r>
            <a:r>
              <a:rPr lang="en-US" dirty="0"/>
              <a:t>attributed to preexisting ocular and preexisting disease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3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Traumatic</a:t>
            </a:r>
          </a:p>
          <a:p>
            <a:pPr marL="0" indent="0">
              <a:buNone/>
            </a:pPr>
            <a:r>
              <a:rPr lang="en-US" dirty="0"/>
              <a:t>Drug related-corticosteroids</a:t>
            </a:r>
          </a:p>
          <a:p>
            <a:pPr marL="0" indent="0">
              <a:buNone/>
            </a:pPr>
            <a:r>
              <a:rPr lang="en-US" dirty="0"/>
              <a:t>OPEN ANGLE GLAUCOMA</a:t>
            </a:r>
          </a:p>
          <a:p>
            <a:pPr marL="0" indent="0">
              <a:buNone/>
            </a:pPr>
            <a:r>
              <a:rPr lang="en-US" dirty="0"/>
              <a:t>Contributes to 90-95% of all primary </a:t>
            </a:r>
            <a:r>
              <a:rPr lang="en-US" dirty="0" err="1"/>
              <a:t>glaucomas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Usually bilateral</a:t>
            </a:r>
          </a:p>
          <a:p>
            <a:pPr marL="0" indent="0">
              <a:buNone/>
            </a:pPr>
            <a:r>
              <a:rPr lang="en-US" dirty="0"/>
              <a:t>The angles are open</a:t>
            </a:r>
          </a:p>
          <a:p>
            <a:pPr marL="0" indent="0">
              <a:buNone/>
            </a:pPr>
            <a:r>
              <a:rPr lang="en-US" dirty="0"/>
              <a:t>IOPs may be normal</a:t>
            </a:r>
          </a:p>
        </p:txBody>
      </p:sp>
    </p:spTree>
    <p:extLst>
      <p:ext uri="{BB962C8B-B14F-4D97-AF65-F5344CB8AC3E}">
        <p14:creationId xmlns:p14="http://schemas.microsoft.com/office/powerpoint/2010/main" val="155713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ANGLE GLAUCOMA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Contributes to 90-95% of all primary </a:t>
            </a:r>
            <a:r>
              <a:rPr lang="en-US" dirty="0" err="1">
                <a:solidFill>
                  <a:prstClr val="black"/>
                </a:solidFill>
              </a:rPr>
              <a:t>glaucomas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Usually bilateral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The angles are open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IOPs may be normal or elevated  between 20-30mmHg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S/S 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Mostly asymptomatic</a:t>
            </a:r>
          </a:p>
          <a:p>
            <a:pPr marL="0" lvl="0" indent="0">
              <a:buNone/>
            </a:pPr>
            <a:r>
              <a:rPr lang="en-US" dirty="0">
                <a:solidFill>
                  <a:prstClr val="black"/>
                </a:solidFill>
              </a:rPr>
              <a:t>Ocular </a:t>
            </a:r>
            <a:r>
              <a:rPr lang="en-US" dirty="0" err="1">
                <a:solidFill>
                  <a:prstClr val="black"/>
                </a:solidFill>
              </a:rPr>
              <a:t>pain,discomfort,nausea,vomitting,diaphoresis</a:t>
            </a:r>
            <a:endParaRPr lang="en-US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8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ANGLE GLAUCOMA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Characterised</a:t>
            </a:r>
            <a:r>
              <a:rPr lang="en-US" dirty="0"/>
              <a:t> by very high IOPs –(40-90 mmHg )</a:t>
            </a:r>
          </a:p>
          <a:p>
            <a:r>
              <a:rPr lang="en-US" dirty="0"/>
              <a:t>May result to permanent visual loss in </a:t>
            </a:r>
          </a:p>
          <a:p>
            <a:pPr marL="0" indent="0">
              <a:buNone/>
            </a:pPr>
            <a:r>
              <a:rPr lang="en-US" dirty="0"/>
              <a:t>a matter of hour to days</a:t>
            </a:r>
          </a:p>
          <a:p>
            <a:pPr marL="0" indent="0">
              <a:buNone/>
            </a:pPr>
            <a:r>
              <a:rPr lang="en-US" dirty="0"/>
              <a:t>S/S</a:t>
            </a:r>
          </a:p>
          <a:p>
            <a:pPr marL="0" indent="0">
              <a:buNone/>
            </a:pPr>
            <a:r>
              <a:rPr lang="en-US" dirty="0"/>
              <a:t>Blurred or hazy vision</a:t>
            </a:r>
          </a:p>
          <a:p>
            <a:pPr marL="0" indent="0">
              <a:buNone/>
            </a:pPr>
            <a:r>
              <a:rPr lang="en-US" dirty="0"/>
              <a:t>Halos around lights</a:t>
            </a:r>
          </a:p>
          <a:p>
            <a:pPr marL="0" indent="0">
              <a:buNone/>
            </a:pPr>
            <a:r>
              <a:rPr lang="en-US" dirty="0"/>
              <a:t>Hyperemic conjunctiva</a:t>
            </a:r>
          </a:p>
          <a:p>
            <a:pPr marL="0" indent="0">
              <a:buNone/>
            </a:pPr>
            <a:r>
              <a:rPr lang="en-US" dirty="0"/>
              <a:t>Cloudy cornea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5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 FOR OPEN ANGLE GLAUCOMA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  <a:p>
            <a:r>
              <a:rPr lang="en-US" dirty="0"/>
              <a:t>Family history</a:t>
            </a:r>
          </a:p>
          <a:p>
            <a:r>
              <a:rPr lang="en-US" dirty="0"/>
              <a:t>High myopia</a:t>
            </a:r>
          </a:p>
          <a:p>
            <a:r>
              <a:rPr lang="en-US" dirty="0" err="1"/>
              <a:t>Previos</a:t>
            </a:r>
            <a:r>
              <a:rPr lang="en-US" dirty="0"/>
              <a:t> eye trauma</a:t>
            </a:r>
          </a:p>
          <a:p>
            <a:r>
              <a:rPr lang="en-US" dirty="0"/>
              <a:t>Corticosteroid use</a:t>
            </a:r>
          </a:p>
        </p:txBody>
      </p:sp>
    </p:spTree>
    <p:extLst>
      <p:ext uri="{BB962C8B-B14F-4D97-AF65-F5344CB8AC3E}">
        <p14:creationId xmlns:p14="http://schemas.microsoft.com/office/powerpoint/2010/main" val="62020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 FOR GLAUCOMA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Family history of glaucoma</a:t>
            </a:r>
          </a:p>
          <a:p>
            <a:r>
              <a:rPr lang="en-US" dirty="0"/>
              <a:t>African American race</a:t>
            </a:r>
          </a:p>
          <a:p>
            <a:r>
              <a:rPr lang="en-US" dirty="0"/>
              <a:t>Older age above 40 years</a:t>
            </a:r>
          </a:p>
          <a:p>
            <a:r>
              <a:rPr lang="en-US" dirty="0"/>
              <a:t>Diabetes mellitus</a:t>
            </a:r>
          </a:p>
          <a:p>
            <a:r>
              <a:rPr lang="en-US" dirty="0"/>
              <a:t>Migraine</a:t>
            </a:r>
          </a:p>
          <a:p>
            <a:r>
              <a:rPr lang="en-US" dirty="0"/>
              <a:t>Near sightedness( myopia)</a:t>
            </a:r>
          </a:p>
          <a:p>
            <a:r>
              <a:rPr lang="en-US" dirty="0"/>
              <a:t>Eye trauma</a:t>
            </a:r>
          </a:p>
          <a:p>
            <a:r>
              <a:rPr lang="en-US" dirty="0"/>
              <a:t>Prolonged corticosteroid use</a:t>
            </a:r>
          </a:p>
        </p:txBody>
      </p:sp>
    </p:spTree>
    <p:extLst>
      <p:ext uri="{BB962C8B-B14F-4D97-AF65-F5344CB8AC3E}">
        <p14:creationId xmlns:p14="http://schemas.microsoft.com/office/powerpoint/2010/main" val="14356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564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GLAUCOMA</vt:lpstr>
      <vt:lpstr>Learning objectives</vt:lpstr>
      <vt:lpstr>GLAUCOMA</vt:lpstr>
      <vt:lpstr>TYPES</vt:lpstr>
      <vt:lpstr>Secondary</vt:lpstr>
      <vt:lpstr>OPEN ANGLE GLAUCOMA</vt:lpstr>
      <vt:lpstr>CLOSED ANGLE GLAUCOMA</vt:lpstr>
      <vt:lpstr>RISK FACTORS FOR OPEN ANGLE GLAUCOMA</vt:lpstr>
      <vt:lpstr>RISK FACTORS FOR GLAUCOMA</vt:lpstr>
      <vt:lpstr>CLINICAL MANIFESTATIONS</vt:lpstr>
      <vt:lpstr>C/Fs</vt:lpstr>
      <vt:lpstr>ASSESSMENT AND DIAGNOSTIC FINDINGS</vt:lpstr>
      <vt:lpstr>MEDICAL MANAGEMENT </vt:lpstr>
      <vt:lpstr>DRUGS</vt:lpstr>
      <vt:lpstr>DRUGS</vt:lpstr>
      <vt:lpstr>SURGICAL MANAGEMENT</vt:lpstr>
      <vt:lpstr>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Unknown User</cp:lastModifiedBy>
  <cp:revision>21</cp:revision>
  <dcterms:created xsi:type="dcterms:W3CDTF">2020-04-27T18:27:44Z</dcterms:created>
  <dcterms:modified xsi:type="dcterms:W3CDTF">2020-04-28T07:57:10Z</dcterms:modified>
</cp:coreProperties>
</file>