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350.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334.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342.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357.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34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180.xml"/>
  <Override ContentType="application/vnd.openxmlformats-officedocument.presentationml.slide+xml" PartName="/ppt/slides/slide353.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343.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354.xml"/>
  <Override ContentType="application/vnd.openxmlformats-officedocument.presentationml.slide+xml" PartName="/ppt/slides/slide337.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348.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44.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328.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332.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355.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347.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340.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341.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351.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331.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45.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356.xml"/>
  <Override ContentType="application/vnd.openxmlformats-officedocument.presentationml.slide+xml" PartName="/ppt/slides/slide284.xml"/>
  <Override ContentType="application/vnd.openxmlformats-officedocument.presentationml.slide+xml" PartName="/ppt/slides/slide330.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46.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9.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352.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 id="568" r:id="rId318"/>
    <p:sldId id="569" r:id="rId319"/>
    <p:sldId id="570" r:id="rId320"/>
    <p:sldId id="571" r:id="rId321"/>
    <p:sldId id="572" r:id="rId322"/>
    <p:sldId id="573" r:id="rId323"/>
    <p:sldId id="574" r:id="rId324"/>
    <p:sldId id="575" r:id="rId325"/>
    <p:sldId id="576" r:id="rId326"/>
    <p:sldId id="577" r:id="rId327"/>
    <p:sldId id="578" r:id="rId328"/>
    <p:sldId id="579" r:id="rId329"/>
    <p:sldId id="580" r:id="rId330"/>
    <p:sldId id="581" r:id="rId331"/>
    <p:sldId id="582" r:id="rId332"/>
    <p:sldId id="583" r:id="rId333"/>
    <p:sldId id="584" r:id="rId334"/>
    <p:sldId id="585" r:id="rId335"/>
    <p:sldId id="586" r:id="rId336"/>
    <p:sldId id="587" r:id="rId337"/>
    <p:sldId id="588" r:id="rId338"/>
    <p:sldId id="589" r:id="rId339"/>
    <p:sldId id="590" r:id="rId340"/>
    <p:sldId id="591" r:id="rId341"/>
    <p:sldId id="592" r:id="rId342"/>
    <p:sldId id="593" r:id="rId343"/>
    <p:sldId id="594" r:id="rId344"/>
    <p:sldId id="595" r:id="rId345"/>
    <p:sldId id="596" r:id="rId346"/>
    <p:sldId id="597" r:id="rId347"/>
    <p:sldId id="598" r:id="rId348"/>
    <p:sldId id="599" r:id="rId349"/>
    <p:sldId id="600" r:id="rId350"/>
    <p:sldId id="601" r:id="rId351"/>
    <p:sldId id="602" r:id="rId352"/>
    <p:sldId id="603" r:id="rId353"/>
    <p:sldId id="604" r:id="rId354"/>
    <p:sldId id="605" r:id="rId355"/>
    <p:sldId id="606" r:id="rId356"/>
    <p:sldId id="607" r:id="rId357"/>
    <p:sldId id="608" r:id="rId358"/>
    <p:sldId id="609" r:id="rId359"/>
    <p:sldId id="610" r:id="rId360"/>
    <p:sldId id="611" r:id="rId361"/>
    <p:sldId id="612" r:id="rId362"/>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297" Type="http://schemas.openxmlformats.org/officeDocument/2006/relationships/slide" Target="slides/slide292.xml"/><Relationship Id="rId36" Type="http://schemas.openxmlformats.org/officeDocument/2006/relationships/slide" Target="slides/slide31.xml"/><Relationship Id="rId175" Type="http://schemas.openxmlformats.org/officeDocument/2006/relationships/slide" Target="slides/slide170.xml"/><Relationship Id="rId296" Type="http://schemas.openxmlformats.org/officeDocument/2006/relationships/slide" Target="slides/slide291.xml"/><Relationship Id="rId39" Type="http://schemas.openxmlformats.org/officeDocument/2006/relationships/slide" Target="slides/slide34.xml"/><Relationship Id="rId174" Type="http://schemas.openxmlformats.org/officeDocument/2006/relationships/slide" Target="slides/slide169.xml"/><Relationship Id="rId295" Type="http://schemas.openxmlformats.org/officeDocument/2006/relationships/slide" Target="slides/slide290.xml"/><Relationship Id="rId38" Type="http://schemas.openxmlformats.org/officeDocument/2006/relationships/slide" Target="slides/slide33.xml"/><Relationship Id="rId173" Type="http://schemas.openxmlformats.org/officeDocument/2006/relationships/slide" Target="slides/slide168.xml"/><Relationship Id="rId294" Type="http://schemas.openxmlformats.org/officeDocument/2006/relationships/slide" Target="slides/slide289.xml"/><Relationship Id="rId179" Type="http://schemas.openxmlformats.org/officeDocument/2006/relationships/slide" Target="slides/slide174.xml"/><Relationship Id="rId178" Type="http://schemas.openxmlformats.org/officeDocument/2006/relationships/slide" Target="slides/slide173.xml"/><Relationship Id="rId299" Type="http://schemas.openxmlformats.org/officeDocument/2006/relationships/slide" Target="slides/slide294.xml"/><Relationship Id="rId177" Type="http://schemas.openxmlformats.org/officeDocument/2006/relationships/slide" Target="slides/slide172.xml"/><Relationship Id="rId298" Type="http://schemas.openxmlformats.org/officeDocument/2006/relationships/slide" Target="slides/slide29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271" Type="http://schemas.openxmlformats.org/officeDocument/2006/relationships/slide" Target="slides/slide266.xml"/><Relationship Id="rId87" Type="http://schemas.openxmlformats.org/officeDocument/2006/relationships/slide" Target="slides/slide82.xml"/><Relationship Id="rId270" Type="http://schemas.openxmlformats.org/officeDocument/2006/relationships/slide" Target="slides/slide265.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viewProps" Target="viewProps1.xml"/><Relationship Id="rId3" Type="http://schemas.openxmlformats.org/officeDocument/2006/relationships/presProps" Target="presProps1.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269" Type="http://schemas.openxmlformats.org/officeDocument/2006/relationships/slide" Target="slides/slide264.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slide" Target="slides/slide259.xml"/><Relationship Id="rId142" Type="http://schemas.openxmlformats.org/officeDocument/2006/relationships/slide" Target="slides/slide137.xml"/><Relationship Id="rId263" Type="http://schemas.openxmlformats.org/officeDocument/2006/relationships/slide" Target="slides/slide258.xml"/><Relationship Id="rId141" Type="http://schemas.openxmlformats.org/officeDocument/2006/relationships/slide" Target="slides/slide136.xml"/><Relationship Id="rId262" Type="http://schemas.openxmlformats.org/officeDocument/2006/relationships/slide" Target="slides/slide257.xml"/><Relationship Id="rId140" Type="http://schemas.openxmlformats.org/officeDocument/2006/relationships/slide" Target="slides/slide135.xml"/><Relationship Id="rId261" Type="http://schemas.openxmlformats.org/officeDocument/2006/relationships/slide" Target="slides/slide256.xml"/><Relationship Id="rId5" Type="http://schemas.openxmlformats.org/officeDocument/2006/relationships/notesMaster" Target="notesMasters/notesMaster1.xml"/><Relationship Id="rId147" Type="http://schemas.openxmlformats.org/officeDocument/2006/relationships/slide" Target="slides/slide142.xml"/><Relationship Id="rId268" Type="http://schemas.openxmlformats.org/officeDocument/2006/relationships/slide" Target="slides/slide263.xml"/><Relationship Id="rId6" Type="http://schemas.openxmlformats.org/officeDocument/2006/relationships/slide" Target="slides/slide1.xml"/><Relationship Id="rId146" Type="http://schemas.openxmlformats.org/officeDocument/2006/relationships/slide" Target="slides/slide141.xml"/><Relationship Id="rId267" Type="http://schemas.openxmlformats.org/officeDocument/2006/relationships/slide" Target="slides/slide262.xml"/><Relationship Id="rId7" Type="http://schemas.openxmlformats.org/officeDocument/2006/relationships/slide" Target="slides/slide2.xml"/><Relationship Id="rId145" Type="http://schemas.openxmlformats.org/officeDocument/2006/relationships/slide" Target="slides/slide140.xml"/><Relationship Id="rId266" Type="http://schemas.openxmlformats.org/officeDocument/2006/relationships/slide" Target="slides/slide261.xml"/><Relationship Id="rId8" Type="http://schemas.openxmlformats.org/officeDocument/2006/relationships/slide" Target="slides/slide3.xml"/><Relationship Id="rId144" Type="http://schemas.openxmlformats.org/officeDocument/2006/relationships/slide" Target="slides/slide139.xml"/><Relationship Id="rId265" Type="http://schemas.openxmlformats.org/officeDocument/2006/relationships/slide" Target="slides/slide260.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slide" Target="slides/slide255.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slide" Target="slides/slide254.xml"/><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293" Type="http://schemas.openxmlformats.org/officeDocument/2006/relationships/slide" Target="slides/slide288.xml"/><Relationship Id="rId65" Type="http://schemas.openxmlformats.org/officeDocument/2006/relationships/slide" Target="slides/slide60.xml"/><Relationship Id="rId171" Type="http://schemas.openxmlformats.org/officeDocument/2006/relationships/slide" Target="slides/slide166.xml"/><Relationship Id="rId292" Type="http://schemas.openxmlformats.org/officeDocument/2006/relationships/slide" Target="slides/slide287.xml"/><Relationship Id="rId68" Type="http://schemas.openxmlformats.org/officeDocument/2006/relationships/slide" Target="slides/slide63.xml"/><Relationship Id="rId170" Type="http://schemas.openxmlformats.org/officeDocument/2006/relationships/slide" Target="slides/slide165.xml"/><Relationship Id="rId291" Type="http://schemas.openxmlformats.org/officeDocument/2006/relationships/slide" Target="slides/slide286.xml"/><Relationship Id="rId67" Type="http://schemas.openxmlformats.org/officeDocument/2006/relationships/slide" Target="slides/slide62.xml"/><Relationship Id="rId290" Type="http://schemas.openxmlformats.org/officeDocument/2006/relationships/slide" Target="slides/slide285.xml"/><Relationship Id="rId60" Type="http://schemas.openxmlformats.org/officeDocument/2006/relationships/slide" Target="slides/slide55.xml"/><Relationship Id="rId165" Type="http://schemas.openxmlformats.org/officeDocument/2006/relationships/slide" Target="slides/slide160.xml"/><Relationship Id="rId286" Type="http://schemas.openxmlformats.org/officeDocument/2006/relationships/slide" Target="slides/slide281.xml"/><Relationship Id="rId69" Type="http://schemas.openxmlformats.org/officeDocument/2006/relationships/slide" Target="slides/slide64.xml"/><Relationship Id="rId164" Type="http://schemas.openxmlformats.org/officeDocument/2006/relationships/slide" Target="slides/slide159.xml"/><Relationship Id="rId285" Type="http://schemas.openxmlformats.org/officeDocument/2006/relationships/slide" Target="slides/slide280.xml"/><Relationship Id="rId163" Type="http://schemas.openxmlformats.org/officeDocument/2006/relationships/slide" Target="slides/slide158.xml"/><Relationship Id="rId284" Type="http://schemas.openxmlformats.org/officeDocument/2006/relationships/slide" Target="slides/slide279.xml"/><Relationship Id="rId162" Type="http://schemas.openxmlformats.org/officeDocument/2006/relationships/slide" Target="slides/slide157.xml"/><Relationship Id="rId283" Type="http://schemas.openxmlformats.org/officeDocument/2006/relationships/slide" Target="slides/slide278.xml"/><Relationship Id="rId169" Type="http://schemas.openxmlformats.org/officeDocument/2006/relationships/slide" Target="slides/slide164.xml"/><Relationship Id="rId168" Type="http://schemas.openxmlformats.org/officeDocument/2006/relationships/slide" Target="slides/slide163.xml"/><Relationship Id="rId289" Type="http://schemas.openxmlformats.org/officeDocument/2006/relationships/slide" Target="slides/slide284.xml"/><Relationship Id="rId167" Type="http://schemas.openxmlformats.org/officeDocument/2006/relationships/slide" Target="slides/slide162.xml"/><Relationship Id="rId288" Type="http://schemas.openxmlformats.org/officeDocument/2006/relationships/slide" Target="slides/slide283.xml"/><Relationship Id="rId166" Type="http://schemas.openxmlformats.org/officeDocument/2006/relationships/slide" Target="slides/slide161.xml"/><Relationship Id="rId287" Type="http://schemas.openxmlformats.org/officeDocument/2006/relationships/slide" Target="slides/slide282.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282" Type="http://schemas.openxmlformats.org/officeDocument/2006/relationships/slide" Target="slides/slide277.xml"/><Relationship Id="rId54" Type="http://schemas.openxmlformats.org/officeDocument/2006/relationships/slide" Target="slides/slide49.xml"/><Relationship Id="rId160" Type="http://schemas.openxmlformats.org/officeDocument/2006/relationships/slide" Target="slides/slide155.xml"/><Relationship Id="rId281" Type="http://schemas.openxmlformats.org/officeDocument/2006/relationships/slide" Target="slides/slide276.xml"/><Relationship Id="rId57" Type="http://schemas.openxmlformats.org/officeDocument/2006/relationships/slide" Target="slides/slide52.xml"/><Relationship Id="rId280" Type="http://schemas.openxmlformats.org/officeDocument/2006/relationships/slide" Target="slides/slide275.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275" Type="http://schemas.openxmlformats.org/officeDocument/2006/relationships/slide" Target="slides/slide270.xml"/><Relationship Id="rId58" Type="http://schemas.openxmlformats.org/officeDocument/2006/relationships/slide" Target="slides/slide53.xml"/><Relationship Id="rId153" Type="http://schemas.openxmlformats.org/officeDocument/2006/relationships/slide" Target="slides/slide148.xml"/><Relationship Id="rId274" Type="http://schemas.openxmlformats.org/officeDocument/2006/relationships/slide" Target="slides/slide269.xml"/><Relationship Id="rId152" Type="http://schemas.openxmlformats.org/officeDocument/2006/relationships/slide" Target="slides/slide147.xml"/><Relationship Id="rId273" Type="http://schemas.openxmlformats.org/officeDocument/2006/relationships/slide" Target="slides/slide268.xml"/><Relationship Id="rId151" Type="http://schemas.openxmlformats.org/officeDocument/2006/relationships/slide" Target="slides/slide146.xml"/><Relationship Id="rId272" Type="http://schemas.openxmlformats.org/officeDocument/2006/relationships/slide" Target="slides/slide267.xml"/><Relationship Id="rId158" Type="http://schemas.openxmlformats.org/officeDocument/2006/relationships/slide" Target="slides/slide153.xml"/><Relationship Id="rId279" Type="http://schemas.openxmlformats.org/officeDocument/2006/relationships/slide" Target="slides/slide274.xml"/><Relationship Id="rId157" Type="http://schemas.openxmlformats.org/officeDocument/2006/relationships/slide" Target="slides/slide152.xml"/><Relationship Id="rId278" Type="http://schemas.openxmlformats.org/officeDocument/2006/relationships/slide" Target="slides/slide273.xml"/><Relationship Id="rId156" Type="http://schemas.openxmlformats.org/officeDocument/2006/relationships/slide" Target="slides/slide151.xml"/><Relationship Id="rId277" Type="http://schemas.openxmlformats.org/officeDocument/2006/relationships/slide" Target="slides/slide272.xml"/><Relationship Id="rId155" Type="http://schemas.openxmlformats.org/officeDocument/2006/relationships/slide" Target="slides/slide150.xml"/><Relationship Id="rId276" Type="http://schemas.openxmlformats.org/officeDocument/2006/relationships/slide" Target="slides/slide271.xml"/><Relationship Id="rId107" Type="http://schemas.openxmlformats.org/officeDocument/2006/relationships/slide" Target="slides/slide102.xml"/><Relationship Id="rId228" Type="http://schemas.openxmlformats.org/officeDocument/2006/relationships/slide" Target="slides/slide223.xml"/><Relationship Id="rId349" Type="http://schemas.openxmlformats.org/officeDocument/2006/relationships/slide" Target="slides/slide344.xml"/><Relationship Id="rId106" Type="http://schemas.openxmlformats.org/officeDocument/2006/relationships/slide" Target="slides/slide101.xml"/><Relationship Id="rId227" Type="http://schemas.openxmlformats.org/officeDocument/2006/relationships/slide" Target="slides/slide222.xml"/><Relationship Id="rId348" Type="http://schemas.openxmlformats.org/officeDocument/2006/relationships/slide" Target="slides/slide343.xml"/><Relationship Id="rId105" Type="http://schemas.openxmlformats.org/officeDocument/2006/relationships/slide" Target="slides/slide100.xml"/><Relationship Id="rId226" Type="http://schemas.openxmlformats.org/officeDocument/2006/relationships/slide" Target="slides/slide221.xml"/><Relationship Id="rId347" Type="http://schemas.openxmlformats.org/officeDocument/2006/relationships/slide" Target="slides/slide342.xml"/><Relationship Id="rId104" Type="http://schemas.openxmlformats.org/officeDocument/2006/relationships/slide" Target="slides/slide99.xml"/><Relationship Id="rId225" Type="http://schemas.openxmlformats.org/officeDocument/2006/relationships/slide" Target="slides/slide220.xml"/><Relationship Id="rId346" Type="http://schemas.openxmlformats.org/officeDocument/2006/relationships/slide" Target="slides/slide341.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341" Type="http://schemas.openxmlformats.org/officeDocument/2006/relationships/slide" Target="slides/slide336.xml"/><Relationship Id="rId340" Type="http://schemas.openxmlformats.org/officeDocument/2006/relationships/slide" Target="slides/slide335.xml"/><Relationship Id="rId103" Type="http://schemas.openxmlformats.org/officeDocument/2006/relationships/slide" Target="slides/slide98.xml"/><Relationship Id="rId224" Type="http://schemas.openxmlformats.org/officeDocument/2006/relationships/slide" Target="slides/slide219.xml"/><Relationship Id="rId345" Type="http://schemas.openxmlformats.org/officeDocument/2006/relationships/slide" Target="slides/slide340.xml"/><Relationship Id="rId102" Type="http://schemas.openxmlformats.org/officeDocument/2006/relationships/slide" Target="slides/slide97.xml"/><Relationship Id="rId223" Type="http://schemas.openxmlformats.org/officeDocument/2006/relationships/slide" Target="slides/slide218.xml"/><Relationship Id="rId344" Type="http://schemas.openxmlformats.org/officeDocument/2006/relationships/slide" Target="slides/slide339.xml"/><Relationship Id="rId101" Type="http://schemas.openxmlformats.org/officeDocument/2006/relationships/slide" Target="slides/slide96.xml"/><Relationship Id="rId222" Type="http://schemas.openxmlformats.org/officeDocument/2006/relationships/slide" Target="slides/slide217.xml"/><Relationship Id="rId343" Type="http://schemas.openxmlformats.org/officeDocument/2006/relationships/slide" Target="slides/slide338.xml"/><Relationship Id="rId100" Type="http://schemas.openxmlformats.org/officeDocument/2006/relationships/slide" Target="slides/slide95.xml"/><Relationship Id="rId221" Type="http://schemas.openxmlformats.org/officeDocument/2006/relationships/slide" Target="slides/slide216.xml"/><Relationship Id="rId342" Type="http://schemas.openxmlformats.org/officeDocument/2006/relationships/slide" Target="slides/slide337.xml"/><Relationship Id="rId217" Type="http://schemas.openxmlformats.org/officeDocument/2006/relationships/slide" Target="slides/slide212.xml"/><Relationship Id="rId338" Type="http://schemas.openxmlformats.org/officeDocument/2006/relationships/slide" Target="slides/slide333.xml"/><Relationship Id="rId216" Type="http://schemas.openxmlformats.org/officeDocument/2006/relationships/slide" Target="slides/slide211.xml"/><Relationship Id="rId337" Type="http://schemas.openxmlformats.org/officeDocument/2006/relationships/slide" Target="slides/slide332.xml"/><Relationship Id="rId215" Type="http://schemas.openxmlformats.org/officeDocument/2006/relationships/slide" Target="slides/slide210.xml"/><Relationship Id="rId336" Type="http://schemas.openxmlformats.org/officeDocument/2006/relationships/slide" Target="slides/slide331.xml"/><Relationship Id="rId214" Type="http://schemas.openxmlformats.org/officeDocument/2006/relationships/slide" Target="slides/slide209.xml"/><Relationship Id="rId335" Type="http://schemas.openxmlformats.org/officeDocument/2006/relationships/slide" Target="slides/slide330.xml"/><Relationship Id="rId219" Type="http://schemas.openxmlformats.org/officeDocument/2006/relationships/slide" Target="slides/slide214.xml"/><Relationship Id="rId218" Type="http://schemas.openxmlformats.org/officeDocument/2006/relationships/slide" Target="slides/slide213.xml"/><Relationship Id="rId339" Type="http://schemas.openxmlformats.org/officeDocument/2006/relationships/slide" Target="slides/slide334.xml"/><Relationship Id="rId330" Type="http://schemas.openxmlformats.org/officeDocument/2006/relationships/slide" Target="slides/slide325.xml"/><Relationship Id="rId213" Type="http://schemas.openxmlformats.org/officeDocument/2006/relationships/slide" Target="slides/slide208.xml"/><Relationship Id="rId334" Type="http://schemas.openxmlformats.org/officeDocument/2006/relationships/slide" Target="slides/slide329.xml"/><Relationship Id="rId212" Type="http://schemas.openxmlformats.org/officeDocument/2006/relationships/slide" Target="slides/slide207.xml"/><Relationship Id="rId333" Type="http://schemas.openxmlformats.org/officeDocument/2006/relationships/slide" Target="slides/slide328.xml"/><Relationship Id="rId211" Type="http://schemas.openxmlformats.org/officeDocument/2006/relationships/slide" Target="slides/slide206.xml"/><Relationship Id="rId332" Type="http://schemas.openxmlformats.org/officeDocument/2006/relationships/slide" Target="slides/slide327.xml"/><Relationship Id="rId210" Type="http://schemas.openxmlformats.org/officeDocument/2006/relationships/slide" Target="slides/slide205.xml"/><Relationship Id="rId331" Type="http://schemas.openxmlformats.org/officeDocument/2006/relationships/slide" Target="slides/slide326.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362" Type="http://schemas.openxmlformats.org/officeDocument/2006/relationships/slide" Target="slides/slide357.xml"/><Relationship Id="rId240" Type="http://schemas.openxmlformats.org/officeDocument/2006/relationships/slide" Target="slides/slide235.xml"/><Relationship Id="rId361" Type="http://schemas.openxmlformats.org/officeDocument/2006/relationships/slide" Target="slides/slide356.xml"/><Relationship Id="rId360" Type="http://schemas.openxmlformats.org/officeDocument/2006/relationships/slide" Target="slides/slide35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359" Type="http://schemas.openxmlformats.org/officeDocument/2006/relationships/slide" Target="slides/slide354.xml"/><Relationship Id="rId116" Type="http://schemas.openxmlformats.org/officeDocument/2006/relationships/slide" Target="slides/slide111.xml"/><Relationship Id="rId237" Type="http://schemas.openxmlformats.org/officeDocument/2006/relationships/slide" Target="slides/slide232.xml"/><Relationship Id="rId358" Type="http://schemas.openxmlformats.org/officeDocument/2006/relationships/slide" Target="slides/slide353.xml"/><Relationship Id="rId115" Type="http://schemas.openxmlformats.org/officeDocument/2006/relationships/slide" Target="slides/slide110.xml"/><Relationship Id="rId236" Type="http://schemas.openxmlformats.org/officeDocument/2006/relationships/slide" Target="slides/slide231.xml"/><Relationship Id="rId357" Type="http://schemas.openxmlformats.org/officeDocument/2006/relationships/slide" Target="slides/slide352.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352" Type="http://schemas.openxmlformats.org/officeDocument/2006/relationships/slide" Target="slides/slide347.xml"/><Relationship Id="rId230" Type="http://schemas.openxmlformats.org/officeDocument/2006/relationships/slide" Target="slides/slide225.xml"/><Relationship Id="rId351" Type="http://schemas.openxmlformats.org/officeDocument/2006/relationships/slide" Target="slides/slide346.xml"/><Relationship Id="rId350" Type="http://schemas.openxmlformats.org/officeDocument/2006/relationships/slide" Target="slides/slide345.xml"/><Relationship Id="rId114" Type="http://schemas.openxmlformats.org/officeDocument/2006/relationships/slide" Target="slides/slide109.xml"/><Relationship Id="rId235" Type="http://schemas.openxmlformats.org/officeDocument/2006/relationships/slide" Target="slides/slide230.xml"/><Relationship Id="rId356" Type="http://schemas.openxmlformats.org/officeDocument/2006/relationships/slide" Target="slides/slide351.xml"/><Relationship Id="rId113" Type="http://schemas.openxmlformats.org/officeDocument/2006/relationships/slide" Target="slides/slide108.xml"/><Relationship Id="rId234" Type="http://schemas.openxmlformats.org/officeDocument/2006/relationships/slide" Target="slides/slide229.xml"/><Relationship Id="rId355" Type="http://schemas.openxmlformats.org/officeDocument/2006/relationships/slide" Target="slides/slide350.xml"/><Relationship Id="rId112" Type="http://schemas.openxmlformats.org/officeDocument/2006/relationships/slide" Target="slides/slide107.xml"/><Relationship Id="rId233" Type="http://schemas.openxmlformats.org/officeDocument/2006/relationships/slide" Target="slides/slide228.xml"/><Relationship Id="rId354" Type="http://schemas.openxmlformats.org/officeDocument/2006/relationships/slide" Target="slides/slide349.xml"/><Relationship Id="rId111" Type="http://schemas.openxmlformats.org/officeDocument/2006/relationships/slide" Target="slides/slide106.xml"/><Relationship Id="rId232" Type="http://schemas.openxmlformats.org/officeDocument/2006/relationships/slide" Target="slides/slide227.xml"/><Relationship Id="rId353" Type="http://schemas.openxmlformats.org/officeDocument/2006/relationships/slide" Target="slides/slide348.xml"/><Relationship Id="rId305" Type="http://schemas.openxmlformats.org/officeDocument/2006/relationships/slide" Target="slides/slide300.xml"/><Relationship Id="rId304" Type="http://schemas.openxmlformats.org/officeDocument/2006/relationships/slide" Target="slides/slide299.xml"/><Relationship Id="rId303" Type="http://schemas.openxmlformats.org/officeDocument/2006/relationships/slide" Target="slides/slide298.xml"/><Relationship Id="rId302" Type="http://schemas.openxmlformats.org/officeDocument/2006/relationships/slide" Target="slides/slide297.xml"/><Relationship Id="rId309" Type="http://schemas.openxmlformats.org/officeDocument/2006/relationships/slide" Target="slides/slide304.xml"/><Relationship Id="rId308" Type="http://schemas.openxmlformats.org/officeDocument/2006/relationships/slide" Target="slides/slide303.xml"/><Relationship Id="rId307" Type="http://schemas.openxmlformats.org/officeDocument/2006/relationships/slide" Target="slides/slide302.xml"/><Relationship Id="rId306" Type="http://schemas.openxmlformats.org/officeDocument/2006/relationships/slide" Target="slides/slide301.xml"/><Relationship Id="rId301" Type="http://schemas.openxmlformats.org/officeDocument/2006/relationships/slide" Target="slides/slide296.xml"/><Relationship Id="rId300" Type="http://schemas.openxmlformats.org/officeDocument/2006/relationships/slide" Target="slides/slide295.xml"/><Relationship Id="rId206" Type="http://schemas.openxmlformats.org/officeDocument/2006/relationships/slide" Target="slides/slide201.xml"/><Relationship Id="rId327" Type="http://schemas.openxmlformats.org/officeDocument/2006/relationships/slide" Target="slides/slide322.xml"/><Relationship Id="rId205" Type="http://schemas.openxmlformats.org/officeDocument/2006/relationships/slide" Target="slides/slide200.xml"/><Relationship Id="rId326" Type="http://schemas.openxmlformats.org/officeDocument/2006/relationships/slide" Target="slides/slide321.xml"/><Relationship Id="rId204" Type="http://schemas.openxmlformats.org/officeDocument/2006/relationships/slide" Target="slides/slide199.xml"/><Relationship Id="rId325" Type="http://schemas.openxmlformats.org/officeDocument/2006/relationships/slide" Target="slides/slide320.xml"/><Relationship Id="rId203" Type="http://schemas.openxmlformats.org/officeDocument/2006/relationships/slide" Target="slides/slide198.xml"/><Relationship Id="rId324" Type="http://schemas.openxmlformats.org/officeDocument/2006/relationships/slide" Target="slides/slide319.xml"/><Relationship Id="rId209" Type="http://schemas.openxmlformats.org/officeDocument/2006/relationships/slide" Target="slides/slide204.xml"/><Relationship Id="rId208" Type="http://schemas.openxmlformats.org/officeDocument/2006/relationships/slide" Target="slides/slide203.xml"/><Relationship Id="rId329" Type="http://schemas.openxmlformats.org/officeDocument/2006/relationships/slide" Target="slides/slide324.xml"/><Relationship Id="rId207" Type="http://schemas.openxmlformats.org/officeDocument/2006/relationships/slide" Target="slides/slide202.xml"/><Relationship Id="rId328" Type="http://schemas.openxmlformats.org/officeDocument/2006/relationships/slide" Target="slides/slide323.xml"/><Relationship Id="rId202" Type="http://schemas.openxmlformats.org/officeDocument/2006/relationships/slide" Target="slides/slide197.xml"/><Relationship Id="rId323" Type="http://schemas.openxmlformats.org/officeDocument/2006/relationships/slide" Target="slides/slide318.xml"/><Relationship Id="rId201" Type="http://schemas.openxmlformats.org/officeDocument/2006/relationships/slide" Target="slides/slide196.xml"/><Relationship Id="rId322" Type="http://schemas.openxmlformats.org/officeDocument/2006/relationships/slide" Target="slides/slide317.xml"/><Relationship Id="rId200" Type="http://schemas.openxmlformats.org/officeDocument/2006/relationships/slide" Target="slides/slide195.xml"/><Relationship Id="rId321" Type="http://schemas.openxmlformats.org/officeDocument/2006/relationships/slide" Target="slides/slide316.xml"/><Relationship Id="rId320" Type="http://schemas.openxmlformats.org/officeDocument/2006/relationships/slide" Target="slides/slide315.xml"/><Relationship Id="rId316" Type="http://schemas.openxmlformats.org/officeDocument/2006/relationships/slide" Target="slides/slide311.xml"/><Relationship Id="rId315" Type="http://schemas.openxmlformats.org/officeDocument/2006/relationships/slide" Target="slides/slide310.xml"/><Relationship Id="rId314" Type="http://schemas.openxmlformats.org/officeDocument/2006/relationships/slide" Target="slides/slide309.xml"/><Relationship Id="rId313" Type="http://schemas.openxmlformats.org/officeDocument/2006/relationships/slide" Target="slides/slide308.xml"/><Relationship Id="rId319" Type="http://schemas.openxmlformats.org/officeDocument/2006/relationships/slide" Target="slides/slide314.xml"/><Relationship Id="rId318" Type="http://schemas.openxmlformats.org/officeDocument/2006/relationships/slide" Target="slides/slide313.xml"/><Relationship Id="rId317" Type="http://schemas.openxmlformats.org/officeDocument/2006/relationships/slide" Target="slides/slide312.xml"/><Relationship Id="rId312" Type="http://schemas.openxmlformats.org/officeDocument/2006/relationships/slide" Target="slides/slide307.xml"/><Relationship Id="rId311" Type="http://schemas.openxmlformats.org/officeDocument/2006/relationships/slide" Target="slides/slide306.xml"/><Relationship Id="rId310" Type="http://schemas.openxmlformats.org/officeDocument/2006/relationships/slide" Target="slides/slide3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73" name=""/>
        <p:cNvGrpSpPr/>
        <p:nvPr/>
      </p:nvGrpSpPr>
      <p:grpSpPr>
        <a:xfrm>
          <a:off x="0" y="0"/>
          <a:ext cx="0" cy="0"/>
          <a:chOff x="0" y="0"/>
          <a:chExt cx="0" cy="0"/>
        </a:xfrm>
      </p:grpSpPr>
      <p:sp>
        <p:nvSpPr>
          <p:cNvPr id="1049328"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dirty="0" lang="en-US"/>
          </a:p>
        </p:txBody>
      </p:sp>
      <p:sp>
        <p:nvSpPr>
          <p:cNvPr id="1049329"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33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DAD31877-B5BB-4227-91BB-B3E612B7FF5B}" type="slidenum">
              <a:rPr lang="en-US" smtClean="0"/>
            </a:fld>
            <a:endParaRPr dirty="0" lang="en-US"/>
          </a:p>
        </p:txBody>
      </p:sp>
      <p:sp>
        <p:nvSpPr>
          <p:cNvPr id="1049331" name="Slide Image Placeholder 7"/>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dirty="0" lang="en-US"/>
          </a:p>
        </p:txBody>
      </p:sp>
      <p:sp>
        <p:nvSpPr>
          <p:cNvPr id="1049332" name="Footer Placeholder 8"/>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22.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34.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40.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275.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279.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323.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337.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34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4" name=""/>
        <p:cNvGrpSpPr/>
        <p:nvPr/>
      </p:nvGrpSpPr>
      <p:grpSpPr>
        <a:xfrm>
          <a:off x="0" y="0"/>
          <a:ext cx="0" cy="0"/>
          <a:chOff x="0" y="0"/>
          <a:chExt cx="0" cy="0"/>
        </a:xfrm>
      </p:grpSpPr>
      <p:sp>
        <p:nvSpPr>
          <p:cNvPr id="1048818" name="Slide Image Placeholder 1"/>
          <p:cNvSpPr>
            <a:spLocks noChangeAspect="1" noRot="1" noGrp="1"/>
          </p:cNvSpPr>
          <p:nvPr>
            <p:ph type="sldImg"/>
          </p:nvPr>
        </p:nvSpPr>
        <p:spPr>
          <a:xfrm>
            <a:off x="381000" y="685800"/>
            <a:ext cx="6096000" cy="3429000"/>
          </a:xfrm>
        </p:spPr>
      </p:sp>
      <p:sp>
        <p:nvSpPr>
          <p:cNvPr id="1048819" name="Notes Placeholder 2"/>
          <p:cNvSpPr>
            <a:spLocks noGrp="1"/>
          </p:cNvSpPr>
          <p:nvPr>
            <p:ph type="body" idx="1"/>
          </p:nvPr>
        </p:nvSpPr>
        <p:spPr/>
        <p:txBody>
          <a:bodyPr>
            <a:normAutofit/>
          </a:bodyPr>
          <a:p>
            <a:endParaRPr dirty="0" lang="en-US"/>
          </a:p>
        </p:txBody>
      </p:sp>
      <p:sp>
        <p:nvSpPr>
          <p:cNvPr id="1048820"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17" name=""/>
        <p:cNvGrpSpPr/>
        <p:nvPr/>
      </p:nvGrpSpPr>
      <p:grpSpPr>
        <a:xfrm>
          <a:off x="0" y="0"/>
          <a:ext cx="0" cy="0"/>
          <a:chOff x="0" y="0"/>
          <a:chExt cx="0" cy="0"/>
        </a:xfrm>
      </p:grpSpPr>
      <p:sp>
        <p:nvSpPr>
          <p:cNvPr id="1048992" name="Slide Image Placeholder 1"/>
          <p:cNvSpPr>
            <a:spLocks noChangeAspect="1" noRot="1" noGrp="1" noTextEdit="1"/>
          </p:cNvSpPr>
          <p:nvPr>
            <p:ph type="sldImg"/>
          </p:nvPr>
        </p:nvSpPr>
        <p:spPr bwMode="auto">
          <a:xfrm>
            <a:off x="381000" y="685800"/>
            <a:ext cx="6096000" cy="3429000"/>
          </a:xfrm>
          <a:noFill/>
          <a:ln>
            <a:solidFill>
              <a:srgbClr val="000000"/>
            </a:solidFill>
            <a:miter lim="800000"/>
            <a:headEnd/>
            <a:tailEnd/>
          </a:ln>
        </p:spPr>
      </p:sp>
      <p:sp>
        <p:nvSpPr>
          <p:cNvPr id="1048993" name="Notes Placeholder 2"/>
          <p:cNvSpPr>
            <a:spLocks noGrp="1"/>
          </p:cNvSpPr>
          <p:nvPr>
            <p:ph type="body" idx="1"/>
          </p:nvPr>
        </p:nvSpPr>
        <p:spPr bwMode="auto">
          <a:noFill/>
        </p:spPr>
        <p:txBody>
          <a:bodyPr anchor="t" anchorCtr="0" compatLnSpc="1" numCol="1" wrap="square">
            <a:prstTxWarp prst="textNoShape"/>
          </a:bodyPr>
          <a:p>
            <a:pPr>
              <a:spcBef>
                <a:spcPct val="0"/>
              </a:spcBef>
            </a:pPr>
            <a:endParaRPr dirty="0" lang="en-US" smtClean="0"/>
          </a:p>
        </p:txBody>
      </p:sp>
      <p:sp>
        <p:nvSpPr>
          <p:cNvPr id="1048994" name="Slide Number Placeholder 3"/>
          <p:cNvSpPr>
            <a:spLocks noGrp="1"/>
          </p:cNvSpPr>
          <p:nvPr>
            <p:ph type="sldNum" sz="quarter" idx="5"/>
          </p:nvPr>
        </p:nvSpPr>
        <p:spPr bwMode="auto">
          <a:noFill/>
          <a:ln>
            <a:miter lim="800000"/>
            <a:headEnd/>
            <a:tailEnd/>
          </a:ln>
        </p:spPr>
        <p:txBody>
          <a:bodyPr anchorCtr="0" compatLnSpc="1" numCol="1" wrap="square">
            <a:prstTxWarp prst="textNoShape"/>
          </a:bodyPr>
          <a:p>
            <a:pPr fontAlgn="base">
              <a:spcBef>
                <a:spcPct val="0"/>
              </a:spcBef>
              <a:spcAft>
                <a:spcPct val="0"/>
              </a:spcAft>
            </a:pPr>
            <a:fld id="{4FF60667-A88A-4A7D-AE55-02FC0AF333F8}" type="slidenum">
              <a:rPr lang="en-US"/>
              <a:pPr fontAlgn="base">
                <a:spcBef>
                  <a:spcPct val="0"/>
                </a:spcBef>
                <a:spcAft>
                  <a:spcPct val="0"/>
                </a:spcAft>
              </a:pPr>
            </a:fld>
            <a:endParaRPr dirty="0"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31" name=""/>
        <p:cNvGrpSpPr/>
        <p:nvPr/>
      </p:nvGrpSpPr>
      <p:grpSpPr>
        <a:xfrm>
          <a:off x="0" y="0"/>
          <a:ext cx="0" cy="0"/>
          <a:chOff x="0" y="0"/>
          <a:chExt cx="0" cy="0"/>
        </a:xfrm>
      </p:grpSpPr>
      <p:sp>
        <p:nvSpPr>
          <p:cNvPr id="1049018" name="Slide Image Placeholder 1"/>
          <p:cNvSpPr>
            <a:spLocks noChangeAspect="1" noRot="1" noGrp="1"/>
          </p:cNvSpPr>
          <p:nvPr>
            <p:ph type="sldImg"/>
          </p:nvPr>
        </p:nvSpPr>
        <p:spPr/>
      </p:sp>
      <p:sp>
        <p:nvSpPr>
          <p:cNvPr id="1049019" name="Notes Placeholder 2"/>
          <p:cNvSpPr>
            <a:spLocks noGrp="1"/>
          </p:cNvSpPr>
          <p:nvPr>
            <p:ph type="body" idx="1"/>
          </p:nvPr>
        </p:nvSpPr>
        <p:spPr/>
        <p:txBody>
          <a:bodyPr/>
          <a:p>
            <a:endParaRPr dirty="0" lang="en-US"/>
          </a:p>
        </p:txBody>
      </p:sp>
      <p:sp>
        <p:nvSpPr>
          <p:cNvPr id="1049020"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639" name=""/>
        <p:cNvGrpSpPr/>
        <p:nvPr/>
      </p:nvGrpSpPr>
      <p:grpSpPr>
        <a:xfrm>
          <a:off x="0" y="0"/>
          <a:ext cx="0" cy="0"/>
          <a:chOff x="0" y="0"/>
          <a:chExt cx="0" cy="0"/>
        </a:xfrm>
      </p:grpSpPr>
      <p:sp>
        <p:nvSpPr>
          <p:cNvPr id="1049032" name="Slide Image Placeholder 1"/>
          <p:cNvSpPr>
            <a:spLocks noChangeAspect="1" noRot="1" noGrp="1"/>
          </p:cNvSpPr>
          <p:nvPr>
            <p:ph type="sldImg"/>
          </p:nvPr>
        </p:nvSpPr>
        <p:spPr/>
      </p:sp>
      <p:sp>
        <p:nvSpPr>
          <p:cNvPr id="1049033" name="Notes Placeholder 2"/>
          <p:cNvSpPr>
            <a:spLocks noGrp="1"/>
          </p:cNvSpPr>
          <p:nvPr>
            <p:ph type="body" idx="1"/>
          </p:nvPr>
        </p:nvSpPr>
        <p:spPr/>
        <p:txBody>
          <a:bodyPr/>
          <a:p>
            <a:endParaRPr dirty="0" lang="en-US"/>
          </a:p>
        </p:txBody>
      </p:sp>
      <p:sp>
        <p:nvSpPr>
          <p:cNvPr id="1049034"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677" name=""/>
        <p:cNvGrpSpPr/>
        <p:nvPr/>
      </p:nvGrpSpPr>
      <p:grpSpPr>
        <a:xfrm>
          <a:off x="0" y="0"/>
          <a:ext cx="0" cy="0"/>
          <a:chOff x="0" y="0"/>
          <a:chExt cx="0" cy="0"/>
        </a:xfrm>
      </p:grpSpPr>
      <p:sp>
        <p:nvSpPr>
          <p:cNvPr id="1049107" name="Slide Image Placeholder 1"/>
          <p:cNvSpPr>
            <a:spLocks noChangeAspect="1" noRot="1" noGrp="1"/>
          </p:cNvSpPr>
          <p:nvPr>
            <p:ph type="sldImg"/>
          </p:nvPr>
        </p:nvSpPr>
        <p:spPr/>
      </p:sp>
      <p:sp>
        <p:nvSpPr>
          <p:cNvPr id="1049108" name="Notes Placeholder 2"/>
          <p:cNvSpPr>
            <a:spLocks noGrp="1"/>
          </p:cNvSpPr>
          <p:nvPr>
            <p:ph type="body" idx="1"/>
          </p:nvPr>
        </p:nvSpPr>
        <p:spPr/>
        <p:txBody>
          <a:bodyPr/>
          <a:p>
            <a:endParaRPr dirty="0" lang="en-US"/>
          </a:p>
        </p:txBody>
      </p:sp>
      <p:sp>
        <p:nvSpPr>
          <p:cNvPr id="1049109"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683" name=""/>
        <p:cNvGrpSpPr/>
        <p:nvPr/>
      </p:nvGrpSpPr>
      <p:grpSpPr>
        <a:xfrm>
          <a:off x="0" y="0"/>
          <a:ext cx="0" cy="0"/>
          <a:chOff x="0" y="0"/>
          <a:chExt cx="0" cy="0"/>
        </a:xfrm>
      </p:grpSpPr>
      <p:sp>
        <p:nvSpPr>
          <p:cNvPr id="1049118" name="Slide Image Placeholder 1"/>
          <p:cNvSpPr>
            <a:spLocks noChangeAspect="1" noRot="1" noGrp="1"/>
          </p:cNvSpPr>
          <p:nvPr>
            <p:ph type="sldImg"/>
          </p:nvPr>
        </p:nvSpPr>
        <p:spPr/>
      </p:sp>
      <p:sp>
        <p:nvSpPr>
          <p:cNvPr id="1049119" name="Notes Placeholder 2"/>
          <p:cNvSpPr>
            <a:spLocks noGrp="1"/>
          </p:cNvSpPr>
          <p:nvPr>
            <p:ph type="body" idx="1"/>
          </p:nvPr>
        </p:nvSpPr>
        <p:spPr/>
        <p:txBody>
          <a:bodyPr/>
          <a:p>
            <a:endParaRPr dirty="0" lang="en-US"/>
          </a:p>
        </p:txBody>
      </p:sp>
      <p:sp>
        <p:nvSpPr>
          <p:cNvPr id="1049120"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729" name=""/>
        <p:cNvGrpSpPr/>
        <p:nvPr/>
      </p:nvGrpSpPr>
      <p:grpSpPr>
        <a:xfrm>
          <a:off x="0" y="0"/>
          <a:ext cx="0" cy="0"/>
          <a:chOff x="0" y="0"/>
          <a:chExt cx="0" cy="0"/>
        </a:xfrm>
      </p:grpSpPr>
      <p:sp>
        <p:nvSpPr>
          <p:cNvPr id="1049207" name="Slide Image Placeholder 1"/>
          <p:cNvSpPr>
            <a:spLocks noChangeAspect="1" noRot="1" noGrp="1"/>
          </p:cNvSpPr>
          <p:nvPr>
            <p:ph type="sldImg"/>
          </p:nvPr>
        </p:nvSpPr>
        <p:spPr/>
      </p:sp>
      <p:sp>
        <p:nvSpPr>
          <p:cNvPr id="1049208" name="Notes Placeholder 2"/>
          <p:cNvSpPr>
            <a:spLocks noGrp="1"/>
          </p:cNvSpPr>
          <p:nvPr>
            <p:ph type="body" idx="1"/>
          </p:nvPr>
        </p:nvSpPr>
        <p:spPr/>
        <p:txBody>
          <a:bodyPr/>
          <a:p>
            <a:endParaRPr dirty="0" lang="en-US"/>
          </a:p>
        </p:txBody>
      </p:sp>
      <p:sp>
        <p:nvSpPr>
          <p:cNvPr id="1049209"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745" name=""/>
        <p:cNvGrpSpPr/>
        <p:nvPr/>
      </p:nvGrpSpPr>
      <p:grpSpPr>
        <a:xfrm>
          <a:off x="0" y="0"/>
          <a:ext cx="0" cy="0"/>
          <a:chOff x="0" y="0"/>
          <a:chExt cx="0" cy="0"/>
        </a:xfrm>
      </p:grpSpPr>
      <p:sp>
        <p:nvSpPr>
          <p:cNvPr id="1049238" name="Slide Image Placeholder 1"/>
          <p:cNvSpPr>
            <a:spLocks noChangeAspect="1" noRot="1" noGrp="1"/>
          </p:cNvSpPr>
          <p:nvPr>
            <p:ph type="sldImg"/>
          </p:nvPr>
        </p:nvSpPr>
        <p:spPr/>
      </p:sp>
      <p:sp>
        <p:nvSpPr>
          <p:cNvPr id="1049239" name="Notes Placeholder 2"/>
          <p:cNvSpPr>
            <a:spLocks noGrp="1"/>
          </p:cNvSpPr>
          <p:nvPr>
            <p:ph type="body" idx="1"/>
          </p:nvPr>
        </p:nvSpPr>
        <p:spPr/>
        <p:txBody>
          <a:bodyPr/>
          <a:p>
            <a:endParaRPr dirty="0" lang="en-US"/>
          </a:p>
        </p:txBody>
      </p:sp>
      <p:sp>
        <p:nvSpPr>
          <p:cNvPr id="1049240"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752" name=""/>
        <p:cNvGrpSpPr/>
        <p:nvPr/>
      </p:nvGrpSpPr>
      <p:grpSpPr>
        <a:xfrm>
          <a:off x="0" y="0"/>
          <a:ext cx="0" cy="0"/>
          <a:chOff x="0" y="0"/>
          <a:chExt cx="0" cy="0"/>
        </a:xfrm>
      </p:grpSpPr>
      <p:sp>
        <p:nvSpPr>
          <p:cNvPr id="1049251" name="Slide Image Placeholder 1"/>
          <p:cNvSpPr>
            <a:spLocks noChangeAspect="1" noRot="1" noGrp="1"/>
          </p:cNvSpPr>
          <p:nvPr>
            <p:ph type="sldImg"/>
          </p:nvPr>
        </p:nvSpPr>
        <p:spPr/>
      </p:sp>
      <p:sp>
        <p:nvSpPr>
          <p:cNvPr id="1049252" name="Notes Placeholder 2"/>
          <p:cNvSpPr>
            <a:spLocks noGrp="1"/>
          </p:cNvSpPr>
          <p:nvPr>
            <p:ph type="body" idx="1"/>
          </p:nvPr>
        </p:nvSpPr>
        <p:spPr/>
        <p:txBody>
          <a:bodyPr/>
          <a:p>
            <a:endParaRPr dirty="0" lang="en-US"/>
          </a:p>
        </p:txBody>
      </p:sp>
      <p:sp>
        <p:nvSpPr>
          <p:cNvPr id="1049253"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9" name=""/>
        <p:cNvGrpSpPr/>
        <p:nvPr/>
      </p:nvGrpSpPr>
      <p:grpSpPr>
        <a:xfrm>
          <a:off x="0" y="0"/>
          <a:ext cx="0" cy="0"/>
          <a:chOff x="0" y="0"/>
          <a:chExt cx="0" cy="0"/>
        </a:xfrm>
      </p:grpSpPr>
      <p:sp>
        <p:nvSpPr>
          <p:cNvPr id="1048843" name="Slide Image Placeholder 1"/>
          <p:cNvSpPr>
            <a:spLocks noChangeAspect="1" noRot="1" noGrp="1"/>
          </p:cNvSpPr>
          <p:nvPr>
            <p:ph type="sldImg"/>
          </p:nvPr>
        </p:nvSpPr>
        <p:spPr/>
      </p:sp>
      <p:sp>
        <p:nvSpPr>
          <p:cNvPr id="1048844" name="Notes Placeholder 2"/>
          <p:cNvSpPr>
            <a:spLocks noGrp="1"/>
          </p:cNvSpPr>
          <p:nvPr>
            <p:ph type="body" idx="1"/>
          </p:nvPr>
        </p:nvSpPr>
        <p:spPr/>
        <p:txBody>
          <a:bodyPr/>
          <a:p>
            <a:endParaRPr dirty="0" lang="en-US"/>
          </a:p>
        </p:txBody>
      </p:sp>
      <p:sp>
        <p:nvSpPr>
          <p:cNvPr id="1048845"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06" name=""/>
        <p:cNvGrpSpPr/>
        <p:nvPr/>
      </p:nvGrpSpPr>
      <p:grpSpPr>
        <a:xfrm>
          <a:off x="0" y="0"/>
          <a:ext cx="0" cy="0"/>
          <a:chOff x="0" y="0"/>
          <a:chExt cx="0" cy="0"/>
        </a:xfrm>
      </p:grpSpPr>
      <p:sp>
        <p:nvSpPr>
          <p:cNvPr id="1048852" name="Slide Image Placeholder 1"/>
          <p:cNvSpPr>
            <a:spLocks noChangeAspect="1" noRot="1" noGrp="1"/>
          </p:cNvSpPr>
          <p:nvPr>
            <p:ph type="sldImg"/>
          </p:nvPr>
        </p:nvSpPr>
        <p:spPr>
          <a:xfrm>
            <a:off x="381000" y="685800"/>
            <a:ext cx="6096000" cy="3429000"/>
          </a:xfrm>
        </p:spPr>
      </p:sp>
      <p:sp>
        <p:nvSpPr>
          <p:cNvPr id="1048853" name="Notes Placeholder 2"/>
          <p:cNvSpPr>
            <a:spLocks noGrp="1"/>
          </p:cNvSpPr>
          <p:nvPr>
            <p:ph type="body" idx="1"/>
          </p:nvPr>
        </p:nvSpPr>
        <p:spPr/>
        <p:txBody>
          <a:bodyPr>
            <a:normAutofit/>
          </a:bodyPr>
          <a:p>
            <a:endParaRPr dirty="0" lang="en-US"/>
          </a:p>
        </p:txBody>
      </p:sp>
      <p:sp>
        <p:nvSpPr>
          <p:cNvPr id="1048854" name="Slide Number Placeholder 3"/>
          <p:cNvSpPr>
            <a:spLocks noGrp="1"/>
          </p:cNvSpPr>
          <p:nvPr>
            <p:ph type="sldNum" sz="quarter" idx="10"/>
          </p:nvPr>
        </p:nvSpPr>
        <p:spPr/>
        <p:txBody>
          <a:bodyPr/>
          <a:p>
            <a:fld id="{DAD31877-B5BB-4227-91BB-B3E612B7FF5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29" name=""/>
        <p:cNvGrpSpPr/>
        <p:nvPr/>
      </p:nvGrpSpPr>
      <p:grpSpPr>
        <a:xfrm>
          <a:off x="0" y="0"/>
          <a:ext cx="0" cy="0"/>
          <a:chOff x="0" y="0"/>
          <a:chExt cx="0" cy="0"/>
        </a:xfrm>
      </p:grpSpPr>
      <p:sp>
        <p:nvSpPr>
          <p:cNvPr id="1048877" name="Slide Image Placeholder 1"/>
          <p:cNvSpPr>
            <a:spLocks noChangeAspect="1" noRot="1" noGrp="1"/>
          </p:cNvSpPr>
          <p:nvPr>
            <p:ph type="sldImg"/>
          </p:nvPr>
        </p:nvSpPr>
        <p:spPr>
          <a:xfrm>
            <a:off x="381000" y="685800"/>
            <a:ext cx="6096000" cy="3429000"/>
          </a:xfrm>
        </p:spPr>
      </p:sp>
      <p:sp>
        <p:nvSpPr>
          <p:cNvPr id="1048878" name="Notes Placeholder 2"/>
          <p:cNvSpPr>
            <a:spLocks noGrp="1"/>
          </p:cNvSpPr>
          <p:nvPr>
            <p:ph type="body" idx="1"/>
          </p:nvPr>
        </p:nvSpPr>
        <p:spPr/>
        <p:txBody>
          <a:bodyPr>
            <a:normAutofit/>
          </a:bodyPr>
          <a:p>
            <a:r>
              <a:rPr dirty="0" lang="en-US" smtClean="0"/>
              <a:t> </a:t>
            </a:r>
            <a:endParaRPr dirty="0" lang="en-US"/>
          </a:p>
        </p:txBody>
      </p:sp>
      <p:sp>
        <p:nvSpPr>
          <p:cNvPr id="1048879" name="Slide Number Placeholder 3"/>
          <p:cNvSpPr>
            <a:spLocks noGrp="1"/>
          </p:cNvSpPr>
          <p:nvPr>
            <p:ph type="sldNum" sz="quarter" idx="10"/>
          </p:nvPr>
        </p:nvSpPr>
        <p:spPr/>
        <p:txBody>
          <a:bodyPr/>
          <a:p>
            <a:fld id="{DAD31877-B5BB-4227-91BB-B3E612B7FF5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40" name=""/>
        <p:cNvGrpSpPr/>
        <p:nvPr/>
      </p:nvGrpSpPr>
      <p:grpSpPr>
        <a:xfrm>
          <a:off x="0" y="0"/>
          <a:ext cx="0" cy="0"/>
          <a:chOff x="0" y="0"/>
          <a:chExt cx="0" cy="0"/>
        </a:xfrm>
      </p:grpSpPr>
      <p:sp>
        <p:nvSpPr>
          <p:cNvPr id="1048891" name="Slide Image Placeholder 1"/>
          <p:cNvSpPr>
            <a:spLocks noChangeAspect="1" noRot="1" noGrp="1"/>
          </p:cNvSpPr>
          <p:nvPr>
            <p:ph type="sldImg"/>
          </p:nvPr>
        </p:nvSpPr>
        <p:spPr/>
      </p:sp>
      <p:sp>
        <p:nvSpPr>
          <p:cNvPr id="1048892" name="Notes Placeholder 2"/>
          <p:cNvSpPr>
            <a:spLocks noGrp="1"/>
          </p:cNvSpPr>
          <p:nvPr>
            <p:ph type="body" idx="1"/>
          </p:nvPr>
        </p:nvSpPr>
        <p:spPr/>
        <p:txBody>
          <a:bodyPr/>
          <a:p>
            <a:endParaRPr dirty="0" lang="en-US"/>
          </a:p>
        </p:txBody>
      </p:sp>
      <p:sp>
        <p:nvSpPr>
          <p:cNvPr id="1048893"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sp>
        <p:nvSpPr>
          <p:cNvPr id="1048895" name="Slide Image Placeholder 1"/>
          <p:cNvSpPr>
            <a:spLocks noChangeAspect="1" noRot="1" noGrp="1"/>
          </p:cNvSpPr>
          <p:nvPr>
            <p:ph type="sldImg"/>
          </p:nvPr>
        </p:nvSpPr>
        <p:spPr/>
      </p:sp>
      <p:sp>
        <p:nvSpPr>
          <p:cNvPr id="1048896" name="Notes Placeholder 2"/>
          <p:cNvSpPr>
            <a:spLocks noGrp="1"/>
          </p:cNvSpPr>
          <p:nvPr>
            <p:ph type="body" idx="1"/>
          </p:nvPr>
        </p:nvSpPr>
        <p:spPr/>
        <p:txBody>
          <a:bodyPr/>
          <a:p>
            <a:endParaRPr dirty="0" lang="en-US"/>
          </a:p>
        </p:txBody>
      </p:sp>
      <p:sp>
        <p:nvSpPr>
          <p:cNvPr id="1048897"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54" name=""/>
        <p:cNvGrpSpPr/>
        <p:nvPr/>
      </p:nvGrpSpPr>
      <p:grpSpPr>
        <a:xfrm>
          <a:off x="0" y="0"/>
          <a:ext cx="0" cy="0"/>
          <a:chOff x="0" y="0"/>
          <a:chExt cx="0" cy="0"/>
        </a:xfrm>
      </p:grpSpPr>
      <p:sp>
        <p:nvSpPr>
          <p:cNvPr id="1048907" name="Slide Image Placeholder 1"/>
          <p:cNvSpPr>
            <a:spLocks noChangeAspect="1" noRot="1" noGrp="1"/>
          </p:cNvSpPr>
          <p:nvPr>
            <p:ph type="sldImg"/>
          </p:nvPr>
        </p:nvSpPr>
        <p:spPr/>
      </p:sp>
      <p:sp>
        <p:nvSpPr>
          <p:cNvPr id="1048908" name="Notes Placeholder 2"/>
          <p:cNvSpPr>
            <a:spLocks noGrp="1"/>
          </p:cNvSpPr>
          <p:nvPr>
            <p:ph type="body" idx="1"/>
          </p:nvPr>
        </p:nvSpPr>
        <p:spPr/>
        <p:txBody>
          <a:bodyPr/>
          <a:p>
            <a:endParaRPr dirty="0" lang="en-US"/>
          </a:p>
        </p:txBody>
      </p:sp>
      <p:sp>
        <p:nvSpPr>
          <p:cNvPr id="1048909"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57" name=""/>
        <p:cNvGrpSpPr/>
        <p:nvPr/>
      </p:nvGrpSpPr>
      <p:grpSpPr>
        <a:xfrm>
          <a:off x="0" y="0"/>
          <a:ext cx="0" cy="0"/>
          <a:chOff x="0" y="0"/>
          <a:chExt cx="0" cy="0"/>
        </a:xfrm>
      </p:grpSpPr>
      <p:sp>
        <p:nvSpPr>
          <p:cNvPr id="1048911" name="Slide Image Placeholder 1"/>
          <p:cNvSpPr>
            <a:spLocks noChangeAspect="1" noRot="1" noGrp="1"/>
          </p:cNvSpPr>
          <p:nvPr>
            <p:ph type="sldImg"/>
          </p:nvPr>
        </p:nvSpPr>
        <p:spPr/>
      </p:sp>
      <p:sp>
        <p:nvSpPr>
          <p:cNvPr id="1048912" name="Notes Placeholder 2"/>
          <p:cNvSpPr>
            <a:spLocks noGrp="1"/>
          </p:cNvSpPr>
          <p:nvPr>
            <p:ph type="body" idx="1"/>
          </p:nvPr>
        </p:nvSpPr>
        <p:spPr/>
        <p:txBody>
          <a:bodyPr/>
          <a:p>
            <a:endParaRPr dirty="0" lang="en-US"/>
          </a:p>
        </p:txBody>
      </p:sp>
      <p:sp>
        <p:nvSpPr>
          <p:cNvPr id="1048913"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63" name=""/>
        <p:cNvGrpSpPr/>
        <p:nvPr/>
      </p:nvGrpSpPr>
      <p:grpSpPr>
        <a:xfrm>
          <a:off x="0" y="0"/>
          <a:ext cx="0" cy="0"/>
          <a:chOff x="0" y="0"/>
          <a:chExt cx="0" cy="0"/>
        </a:xfrm>
      </p:grpSpPr>
      <p:sp>
        <p:nvSpPr>
          <p:cNvPr id="1048920" name="Slide Image Placeholder 1"/>
          <p:cNvSpPr>
            <a:spLocks noChangeAspect="1" noRot="1" noGrp="1"/>
          </p:cNvSpPr>
          <p:nvPr>
            <p:ph type="sldImg"/>
          </p:nvPr>
        </p:nvSpPr>
        <p:spPr/>
      </p:sp>
      <p:sp>
        <p:nvSpPr>
          <p:cNvPr id="1048921" name="Notes Placeholder 2"/>
          <p:cNvSpPr>
            <a:spLocks noGrp="1"/>
          </p:cNvSpPr>
          <p:nvPr>
            <p:ph type="body" idx="1"/>
          </p:nvPr>
        </p:nvSpPr>
        <p:spPr/>
        <p:txBody>
          <a:bodyPr/>
          <a:p>
            <a:endParaRPr dirty="0" lang="en-US"/>
          </a:p>
        </p:txBody>
      </p:sp>
      <p:sp>
        <p:nvSpPr>
          <p:cNvPr id="1048922" name="Slide Number Placeholder 3"/>
          <p:cNvSpPr>
            <a:spLocks noGrp="1"/>
          </p:cNvSpPr>
          <p:nvPr>
            <p:ph type="sldNum" sz="quarter" idx="10"/>
          </p:nvPr>
        </p:nvSpPr>
        <p:spPr/>
        <p:txBody>
          <a:bodyPr/>
          <a:p>
            <a:fld id="{DAD31877-B5BB-4227-91BB-B3E612B7FF5B}" type="slidenum">
              <a:rPr lang="en-US" smtClean="0"/>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77" name=""/>
        <p:cNvGrpSpPr/>
        <p:nvPr/>
      </p:nvGrpSpPr>
      <p:grpSpPr>
        <a:xfrm>
          <a:off x="0" y="0"/>
          <a:ext cx="0" cy="0"/>
          <a:chOff x="0" y="0"/>
          <a:chExt cx="0" cy="0"/>
        </a:xfrm>
      </p:grpSpPr>
      <p:sp>
        <p:nvSpPr>
          <p:cNvPr id="1048604"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1048605" name="Subtitle 8"/>
          <p:cNvSpPr>
            <a:spLocks noGrp="1"/>
          </p:cNvSpPr>
          <p:nvPr>
            <p:ph type="subTitle" idx="1"/>
          </p:nvPr>
        </p:nvSpPr>
        <p:spPr>
          <a:xfrm>
            <a:off x="3048000" y="5003322"/>
            <a:ext cx="82296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06" name="Date Placeholder 27"/>
          <p:cNvSpPr>
            <a:spLocks noGrp="1"/>
          </p:cNvSpPr>
          <p:nvPr>
            <p:ph type="dt" sz="half" idx="10"/>
          </p:nvPr>
        </p:nvSpPr>
        <p:spPr bwMode="auto">
          <a:xfrm rot="5400000">
            <a:off x="10733828" y="1110597"/>
            <a:ext cx="2286000" cy="508000"/>
          </a:xfrm>
        </p:spPr>
        <p:txBody>
          <a:bodyPr/>
          <a:p>
            <a:fld id="{642FAFAA-79C1-4900-A41B-D32DE681CF79}" type="datetimeFigureOut">
              <a:rPr lang="en-US" smtClean="0"/>
            </a:fld>
            <a:endParaRPr dirty="0" lang="en-US"/>
          </a:p>
        </p:txBody>
      </p:sp>
      <p:sp>
        <p:nvSpPr>
          <p:cNvPr id="1048607" name="Footer Placeholder 16"/>
          <p:cNvSpPr>
            <a:spLocks noGrp="1"/>
          </p:cNvSpPr>
          <p:nvPr>
            <p:ph type="ftr" sz="quarter" idx="11"/>
          </p:nvPr>
        </p:nvSpPr>
        <p:spPr bwMode="auto">
          <a:xfrm rot="5400000">
            <a:off x="10045959" y="4117661"/>
            <a:ext cx="3657600" cy="512064"/>
          </a:xfrm>
        </p:spPr>
        <p:txBody>
          <a:bodyPr/>
          <a:p>
            <a:endParaRPr dirty="0" lang="en-US"/>
          </a:p>
        </p:txBody>
      </p:sp>
      <p:sp>
        <p:nvSpPr>
          <p:cNvPr id="1048608" name="Rectangle 9"/>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609" name="Rectangle 11"/>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610" name="Rectangle 13"/>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611" name="Rectangle 18"/>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612" name="Straight Connector 10"/>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13" name="Straight Connector 17"/>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14" name="Straight Connector 19"/>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15"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16" name="Straight Connector 14"/>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17" name="Straight Connector 21"/>
          <p:cNvSpPr>
            <a:spLocks noChangeShapeType="1"/>
          </p:cNvSpPr>
          <p:nvPr/>
        </p:nvSpPr>
        <p:spPr bwMode="auto">
          <a:xfrm>
            <a:off x="12151808"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18" name="Rectangle 26"/>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19" name="Oval 20"/>
          <p:cNvSpPr/>
          <p:nvPr/>
        </p:nvSpPr>
        <p:spPr bwMode="auto">
          <a:xfrm>
            <a:off x="812800" y="3429000"/>
            <a:ext cx="17272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20" name="Oval 22"/>
          <p:cNvSpPr/>
          <p:nvPr/>
        </p:nvSpPr>
        <p:spPr bwMode="auto">
          <a:xfrm>
            <a:off x="1746176"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21" name="Oval 23"/>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22" name="Oval 25"/>
          <p:cNvSpPr/>
          <p:nvPr/>
        </p:nvSpPr>
        <p:spPr bwMode="auto">
          <a:xfrm>
            <a:off x="2218944" y="5788152"/>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23" name="Oval 24"/>
          <p:cNvSpPr/>
          <p:nvPr/>
        </p:nvSpPr>
        <p:spPr>
          <a:xfrm>
            <a:off x="2540000" y="4495800"/>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24" name="Slide Number Placeholder 28"/>
          <p:cNvSpPr>
            <a:spLocks noGrp="1"/>
          </p:cNvSpPr>
          <p:nvPr>
            <p:ph type="sldNum" sz="quarter" idx="12"/>
          </p:nvPr>
        </p:nvSpPr>
        <p:spPr bwMode="auto">
          <a:xfrm>
            <a:off x="1767392" y="4928702"/>
            <a:ext cx="812800" cy="517524"/>
          </a:xfrm>
        </p:spPr>
        <p:txBody>
          <a:bodyPr/>
          <a:p>
            <a:fld id="{578EAAF8-7677-4913-8226-3CB8D38880E6}" type="slidenum">
              <a:rPr lang="en-US" smtClean="0"/>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71" name=""/>
        <p:cNvGrpSpPr/>
        <p:nvPr/>
      </p:nvGrpSpPr>
      <p:grpSpPr>
        <a:xfrm>
          <a:off x="0" y="0"/>
          <a:ext cx="0" cy="0"/>
          <a:chOff x="0" y="0"/>
          <a:chExt cx="0" cy="0"/>
        </a:xfrm>
      </p:grpSpPr>
      <p:sp>
        <p:nvSpPr>
          <p:cNvPr id="1049310" name="Title 1"/>
          <p:cNvSpPr>
            <a:spLocks noGrp="1"/>
          </p:cNvSpPr>
          <p:nvPr>
            <p:ph type="title"/>
          </p:nvPr>
        </p:nvSpPr>
        <p:spPr/>
        <p:txBody>
          <a:bodyPr/>
          <a:p>
            <a:r>
              <a:rPr kumimoji="0" lang="en-US" smtClean="0"/>
              <a:t>Click to edit Master title style</a:t>
            </a:r>
            <a:endParaRPr kumimoji="0" lang="en-US"/>
          </a:p>
        </p:txBody>
      </p:sp>
      <p:sp>
        <p:nvSpPr>
          <p:cNvPr id="1049311"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312" name="Date Placeholder 3"/>
          <p:cNvSpPr>
            <a:spLocks noGrp="1"/>
          </p:cNvSpPr>
          <p:nvPr>
            <p:ph type="dt" sz="half" idx="10"/>
          </p:nvPr>
        </p:nvSpPr>
        <p:spPr/>
        <p:txBody>
          <a:bodyPr/>
          <a:p>
            <a:fld id="{642FAFAA-79C1-4900-A41B-D32DE681CF79}" type="datetimeFigureOut">
              <a:rPr lang="en-US" smtClean="0"/>
            </a:fld>
            <a:endParaRPr dirty="0" lang="en-US"/>
          </a:p>
        </p:txBody>
      </p:sp>
      <p:sp>
        <p:nvSpPr>
          <p:cNvPr id="1049313" name="Footer Placeholder 4"/>
          <p:cNvSpPr>
            <a:spLocks noGrp="1"/>
          </p:cNvSpPr>
          <p:nvPr>
            <p:ph type="ftr" sz="quarter" idx="11"/>
          </p:nvPr>
        </p:nvSpPr>
        <p:spPr/>
        <p:txBody>
          <a:bodyPr/>
          <a:p>
            <a:endParaRPr dirty="0" lang="en-US"/>
          </a:p>
        </p:txBody>
      </p:sp>
      <p:sp>
        <p:nvSpPr>
          <p:cNvPr id="1049314" name="Slide Number Placeholder 5"/>
          <p:cNvSpPr>
            <a:spLocks noGrp="1"/>
          </p:cNvSpPr>
          <p:nvPr>
            <p:ph type="sldNum" sz="quarter" idx="12"/>
          </p:nvPr>
        </p:nvSpPr>
        <p:spPr/>
        <p:txBody>
          <a:bodyPr/>
          <a:p>
            <a:fld id="{578EAAF8-7677-4913-8226-3CB8D38880E6}" type="slidenum">
              <a:rPr lang="en-US" smtClean="0"/>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69" name=""/>
        <p:cNvGrpSpPr/>
        <p:nvPr/>
      </p:nvGrpSpPr>
      <p:grpSpPr>
        <a:xfrm>
          <a:off x="0" y="0"/>
          <a:ext cx="0" cy="0"/>
          <a:chOff x="0" y="0"/>
          <a:chExt cx="0" cy="0"/>
        </a:xfrm>
      </p:grpSpPr>
      <p:sp>
        <p:nvSpPr>
          <p:cNvPr id="1049292" name="Vertical Title 1"/>
          <p:cNvSpPr>
            <a:spLocks noGrp="1"/>
          </p:cNvSpPr>
          <p:nvPr>
            <p:ph type="title" orient="vert"/>
          </p:nvPr>
        </p:nvSpPr>
        <p:spPr>
          <a:xfrm>
            <a:off x="8839200" y="274640"/>
            <a:ext cx="2235200" cy="5851525"/>
          </a:xfrm>
        </p:spPr>
        <p:txBody>
          <a:bodyPr vert="eaVert"/>
          <a:p>
            <a:r>
              <a:rPr kumimoji="0" lang="en-US" smtClean="0"/>
              <a:t>Click to edit Master title style</a:t>
            </a:r>
            <a:endParaRPr kumimoji="0" lang="en-US"/>
          </a:p>
        </p:txBody>
      </p:sp>
      <p:sp>
        <p:nvSpPr>
          <p:cNvPr id="1049293" name="Vertical Text Placeholder 2"/>
          <p:cNvSpPr>
            <a:spLocks noGrp="1"/>
          </p:cNvSpPr>
          <p:nvPr>
            <p:ph type="body" orient="vert" idx="1"/>
          </p:nvPr>
        </p:nvSpPr>
        <p:spPr>
          <a:xfrm>
            <a:off x="609600" y="274639"/>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294" name="Date Placeholder 3"/>
          <p:cNvSpPr>
            <a:spLocks noGrp="1"/>
          </p:cNvSpPr>
          <p:nvPr>
            <p:ph type="dt" sz="half" idx="10"/>
          </p:nvPr>
        </p:nvSpPr>
        <p:spPr/>
        <p:txBody>
          <a:bodyPr/>
          <a:p>
            <a:fld id="{642FAFAA-79C1-4900-A41B-D32DE681CF79}" type="datetimeFigureOut">
              <a:rPr lang="en-US" smtClean="0"/>
            </a:fld>
            <a:endParaRPr dirty="0" lang="en-US"/>
          </a:p>
        </p:txBody>
      </p:sp>
      <p:sp>
        <p:nvSpPr>
          <p:cNvPr id="1049295" name="Footer Placeholder 4"/>
          <p:cNvSpPr>
            <a:spLocks noGrp="1"/>
          </p:cNvSpPr>
          <p:nvPr>
            <p:ph type="ftr" sz="quarter" idx="11"/>
          </p:nvPr>
        </p:nvSpPr>
        <p:spPr/>
        <p:txBody>
          <a:bodyPr/>
          <a:p>
            <a:endParaRPr dirty="0" lang="en-US"/>
          </a:p>
        </p:txBody>
      </p:sp>
      <p:sp>
        <p:nvSpPr>
          <p:cNvPr id="1049296" name="Slide Number Placeholder 5"/>
          <p:cNvSpPr>
            <a:spLocks noGrp="1"/>
          </p:cNvSpPr>
          <p:nvPr>
            <p:ph type="sldNum" sz="quarter" idx="12"/>
          </p:nvPr>
        </p:nvSpPr>
        <p:spPr/>
        <p:txBody>
          <a:bodyPr/>
          <a:p>
            <a:fld id="{578EAAF8-7677-4913-8226-3CB8D38880E6}" type="slidenum">
              <a:rPr lang="en-US" smtClean="0"/>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3" name=""/>
        <p:cNvGrpSpPr/>
        <p:nvPr/>
      </p:nvGrpSpPr>
      <p:grpSpPr>
        <a:xfrm>
          <a:off x="0" y="0"/>
          <a:ext cx="0" cy="0"/>
          <a:chOff x="0" y="0"/>
          <a:chExt cx="0" cy="0"/>
        </a:xfrm>
      </p:grpSpPr>
      <p:sp>
        <p:nvSpPr>
          <p:cNvPr id="1048593" name="Title 1"/>
          <p:cNvSpPr>
            <a:spLocks noGrp="1"/>
          </p:cNvSpPr>
          <p:nvPr>
            <p:ph type="title"/>
          </p:nvPr>
        </p:nvSpPr>
        <p:spPr/>
        <p:txBody>
          <a:bodyPr/>
          <a:p>
            <a:r>
              <a:rPr kumimoji="0" lang="en-US" smtClean="0"/>
              <a:t>Click to edit Master title style</a:t>
            </a:r>
            <a:endParaRPr kumimoji="0" lang="en-US"/>
          </a:p>
        </p:txBody>
      </p:sp>
      <p:sp>
        <p:nvSpPr>
          <p:cNvPr id="1048594" name="Content Placeholder 7"/>
          <p:cNvSpPr>
            <a:spLocks noGrp="1"/>
          </p:cNvSpPr>
          <p:nvPr>
            <p:ph sz="quarter" idx="1"/>
          </p:nvPr>
        </p:nvSpPr>
        <p:spPr>
          <a:xfrm>
            <a:off x="609600" y="1600200"/>
            <a:ext cx="99568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5" name="Date Placeholder 6"/>
          <p:cNvSpPr>
            <a:spLocks noGrp="1"/>
          </p:cNvSpPr>
          <p:nvPr>
            <p:ph type="dt" sz="half" idx="14"/>
          </p:nvPr>
        </p:nvSpPr>
        <p:spPr/>
        <p:txBody>
          <a:bodyPr rtlCol="0"/>
          <a:p>
            <a:fld id="{642FAFAA-79C1-4900-A41B-D32DE681CF79}" type="datetimeFigureOut">
              <a:rPr lang="en-US" smtClean="0"/>
            </a:fld>
            <a:endParaRPr dirty="0" lang="en-US"/>
          </a:p>
        </p:txBody>
      </p:sp>
      <p:sp>
        <p:nvSpPr>
          <p:cNvPr id="1048596" name="Slide Number Placeholder 8"/>
          <p:cNvSpPr>
            <a:spLocks noGrp="1"/>
          </p:cNvSpPr>
          <p:nvPr>
            <p:ph type="sldNum" sz="quarter" idx="15"/>
          </p:nvPr>
        </p:nvSpPr>
        <p:spPr/>
        <p:txBody>
          <a:bodyPr rtlCol="0"/>
          <a:p>
            <a:fld id="{578EAAF8-7677-4913-8226-3CB8D38880E6}" type="slidenum">
              <a:rPr lang="en-US" smtClean="0"/>
            </a:fld>
            <a:endParaRPr dirty="0" lang="en-US"/>
          </a:p>
        </p:txBody>
      </p:sp>
      <p:sp>
        <p:nvSpPr>
          <p:cNvPr id="1048597" name="Footer Placeholder 9"/>
          <p:cNvSpPr>
            <a:spLocks noGrp="1"/>
          </p:cNvSpPr>
          <p:nvPr>
            <p:ph type="ftr" sz="quarter" idx="16"/>
          </p:nvPr>
        </p:nvSpPr>
        <p:spPr/>
        <p:txBody>
          <a:bodyPr rtlCol="0"/>
          <a:p>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2" name=""/>
        <p:cNvGrpSpPr/>
        <p:nvPr/>
      </p:nvGrpSpPr>
      <p:grpSpPr>
        <a:xfrm>
          <a:off x="0" y="0"/>
          <a:ext cx="0" cy="0"/>
          <a:chOff x="0" y="0"/>
          <a:chExt cx="0" cy="0"/>
        </a:xfrm>
      </p:grpSpPr>
      <p:sp>
        <p:nvSpPr>
          <p:cNvPr id="1048633" name="Title 1"/>
          <p:cNvSpPr>
            <a:spLocks noGrp="1"/>
          </p:cNvSpPr>
          <p:nvPr>
            <p:ph type="title"/>
          </p:nvPr>
        </p:nvSpPr>
        <p:spPr>
          <a:xfrm>
            <a:off x="3048000" y="2895600"/>
            <a:ext cx="82296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634" name="Text Placeholder 2"/>
          <p:cNvSpPr>
            <a:spLocks noGrp="1"/>
          </p:cNvSpPr>
          <p:nvPr>
            <p:ph type="body" idx="1"/>
          </p:nvPr>
        </p:nvSpPr>
        <p:spPr>
          <a:xfrm>
            <a:off x="3048000" y="5010150"/>
            <a:ext cx="82296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35" name="Date Placeholder 3"/>
          <p:cNvSpPr>
            <a:spLocks noGrp="1"/>
          </p:cNvSpPr>
          <p:nvPr>
            <p:ph type="dt" sz="half" idx="10"/>
          </p:nvPr>
        </p:nvSpPr>
        <p:spPr bwMode="auto">
          <a:xfrm rot="5400000">
            <a:off x="10732008" y="1106932"/>
            <a:ext cx="2286000" cy="508000"/>
          </a:xfrm>
        </p:spPr>
        <p:txBody>
          <a:bodyPr/>
          <a:p>
            <a:fld id="{642FAFAA-79C1-4900-A41B-D32DE681CF79}" type="datetimeFigureOut">
              <a:rPr lang="en-US" smtClean="0"/>
            </a:fld>
            <a:endParaRPr dirty="0" lang="en-US"/>
          </a:p>
        </p:txBody>
      </p:sp>
      <p:sp>
        <p:nvSpPr>
          <p:cNvPr id="1048636" name="Footer Placeholder 4"/>
          <p:cNvSpPr>
            <a:spLocks noGrp="1"/>
          </p:cNvSpPr>
          <p:nvPr>
            <p:ph type="ftr" sz="quarter" idx="11"/>
          </p:nvPr>
        </p:nvSpPr>
        <p:spPr bwMode="auto">
          <a:xfrm rot="5400000">
            <a:off x="10046208" y="4114800"/>
            <a:ext cx="3657600" cy="512064"/>
          </a:xfrm>
        </p:spPr>
        <p:txBody>
          <a:bodyPr/>
          <a:p>
            <a:endParaRPr dirty="0" lang="en-US"/>
          </a:p>
        </p:txBody>
      </p:sp>
      <p:sp>
        <p:nvSpPr>
          <p:cNvPr id="1048637" name="Rectangle 8"/>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638" name="Rectangle 9"/>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639" name="Rectangle 10"/>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640" name="Rectangle 11"/>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641" name="Straight Connector 12"/>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42" name="Straight Connector 13"/>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43" name="Straight Connector 14"/>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44"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45" name="Straight Connector 16"/>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46" name="Rectangle 17"/>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47" name="Oval 18"/>
          <p:cNvSpPr/>
          <p:nvPr/>
        </p:nvSpPr>
        <p:spPr bwMode="auto">
          <a:xfrm>
            <a:off x="812800" y="3429000"/>
            <a:ext cx="17272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48" name="Oval 19"/>
          <p:cNvSpPr/>
          <p:nvPr/>
        </p:nvSpPr>
        <p:spPr bwMode="auto">
          <a:xfrm>
            <a:off x="1766272"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49" name="Oval 20"/>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50" name="Oval 21"/>
          <p:cNvSpPr/>
          <p:nvPr/>
        </p:nvSpPr>
        <p:spPr bwMode="auto">
          <a:xfrm>
            <a:off x="2218944" y="5791200"/>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51" name="Oval 22"/>
          <p:cNvSpPr/>
          <p:nvPr/>
        </p:nvSpPr>
        <p:spPr bwMode="auto">
          <a:xfrm>
            <a:off x="2505387" y="4479888"/>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652" name="Straight Connector 25"/>
          <p:cNvSpPr>
            <a:spLocks noChangeShapeType="1"/>
          </p:cNvSpPr>
          <p:nvPr/>
        </p:nvSpPr>
        <p:spPr bwMode="auto">
          <a:xfrm>
            <a:off x="12130592"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653" name="Slide Number Placeholder 5"/>
          <p:cNvSpPr>
            <a:spLocks noGrp="1"/>
          </p:cNvSpPr>
          <p:nvPr>
            <p:ph type="sldNum" sz="quarter" idx="12"/>
          </p:nvPr>
        </p:nvSpPr>
        <p:spPr bwMode="auto">
          <a:xfrm>
            <a:off x="1787488" y="4928702"/>
            <a:ext cx="812800" cy="517524"/>
          </a:xfrm>
        </p:spPr>
        <p:txBody>
          <a:bodyPr/>
          <a:p>
            <a:fld id="{578EAAF8-7677-4913-8226-3CB8D38880E6}" type="slidenum">
              <a:rPr lang="en-US" smtClean="0"/>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3" name=""/>
        <p:cNvGrpSpPr/>
        <p:nvPr/>
      </p:nvGrpSpPr>
      <p:grpSpPr>
        <a:xfrm>
          <a:off x="0" y="0"/>
          <a:ext cx="0" cy="0"/>
          <a:chOff x="0" y="0"/>
          <a:chExt cx="0" cy="0"/>
        </a:xfrm>
      </p:grpSpPr>
      <p:sp>
        <p:nvSpPr>
          <p:cNvPr id="1049079" name="Title 1"/>
          <p:cNvSpPr>
            <a:spLocks noGrp="1"/>
          </p:cNvSpPr>
          <p:nvPr>
            <p:ph type="title"/>
          </p:nvPr>
        </p:nvSpPr>
        <p:spPr/>
        <p:txBody>
          <a:bodyPr/>
          <a:p>
            <a:r>
              <a:rPr kumimoji="0" lang="en-US" smtClean="0"/>
              <a:t>Click to edit Master title style</a:t>
            </a:r>
            <a:endParaRPr kumimoji="0" lang="en-US"/>
          </a:p>
        </p:txBody>
      </p:sp>
      <p:sp>
        <p:nvSpPr>
          <p:cNvPr id="1049080" name="Date Placeholder 4"/>
          <p:cNvSpPr>
            <a:spLocks noGrp="1"/>
          </p:cNvSpPr>
          <p:nvPr>
            <p:ph type="dt" sz="half" idx="10"/>
          </p:nvPr>
        </p:nvSpPr>
        <p:spPr/>
        <p:txBody>
          <a:bodyPr/>
          <a:p>
            <a:fld id="{642FAFAA-79C1-4900-A41B-D32DE681CF79}" type="datetimeFigureOut">
              <a:rPr lang="en-US" smtClean="0"/>
            </a:fld>
            <a:endParaRPr dirty="0" lang="en-US"/>
          </a:p>
        </p:txBody>
      </p:sp>
      <p:sp>
        <p:nvSpPr>
          <p:cNvPr id="1049081" name="Footer Placeholder 5"/>
          <p:cNvSpPr>
            <a:spLocks noGrp="1"/>
          </p:cNvSpPr>
          <p:nvPr>
            <p:ph type="ftr" sz="quarter" idx="11"/>
          </p:nvPr>
        </p:nvSpPr>
        <p:spPr/>
        <p:txBody>
          <a:bodyPr/>
          <a:p>
            <a:endParaRPr dirty="0" lang="en-US"/>
          </a:p>
        </p:txBody>
      </p:sp>
      <p:sp>
        <p:nvSpPr>
          <p:cNvPr id="1049082" name="Slide Number Placeholder 6"/>
          <p:cNvSpPr>
            <a:spLocks noGrp="1"/>
          </p:cNvSpPr>
          <p:nvPr>
            <p:ph type="sldNum" sz="quarter" idx="12"/>
          </p:nvPr>
        </p:nvSpPr>
        <p:spPr/>
        <p:txBody>
          <a:bodyPr/>
          <a:p>
            <a:fld id="{578EAAF8-7677-4913-8226-3CB8D38880E6}" type="slidenum">
              <a:rPr lang="en-US" smtClean="0"/>
            </a:fld>
            <a:endParaRPr dirty="0" lang="en-US"/>
          </a:p>
        </p:txBody>
      </p:sp>
      <p:sp>
        <p:nvSpPr>
          <p:cNvPr id="1049083" name="Content Placeholder 8"/>
          <p:cNvSpPr>
            <a:spLocks noGrp="1"/>
          </p:cNvSpPr>
          <p:nvPr>
            <p:ph sz="quarter" idx="1"/>
          </p:nvPr>
        </p:nvSpPr>
        <p:spPr>
          <a:xfrm>
            <a:off x="609600"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84" name="Content Placeholder 10"/>
          <p:cNvSpPr>
            <a:spLocks noGrp="1"/>
          </p:cNvSpPr>
          <p:nvPr>
            <p:ph sz="quarter" idx="2"/>
          </p:nvPr>
        </p:nvSpPr>
        <p:spPr>
          <a:xfrm>
            <a:off x="5693664"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68" name=""/>
        <p:cNvGrpSpPr/>
        <p:nvPr/>
      </p:nvGrpSpPr>
      <p:grpSpPr>
        <a:xfrm>
          <a:off x="0" y="0"/>
          <a:ext cx="0" cy="0"/>
          <a:chOff x="0" y="0"/>
          <a:chExt cx="0" cy="0"/>
        </a:xfrm>
      </p:grpSpPr>
      <p:sp>
        <p:nvSpPr>
          <p:cNvPr id="1049284" name="Title 1"/>
          <p:cNvSpPr>
            <a:spLocks noGrp="1"/>
          </p:cNvSpPr>
          <p:nvPr>
            <p:ph type="title"/>
          </p:nvPr>
        </p:nvSpPr>
        <p:spPr>
          <a:xfrm>
            <a:off x="609600" y="273050"/>
            <a:ext cx="10058400" cy="1143000"/>
          </a:xfrm>
        </p:spPr>
        <p:txBody>
          <a:bodyPr anchor="b"/>
          <a:p>
            <a:r>
              <a:rPr kumimoji="0" lang="en-US" smtClean="0"/>
              <a:t>Click to edit Master title style</a:t>
            </a:r>
            <a:endParaRPr kumimoji="0" lang="en-US"/>
          </a:p>
        </p:txBody>
      </p:sp>
      <p:sp>
        <p:nvSpPr>
          <p:cNvPr id="1049285" name="Date Placeholder 6"/>
          <p:cNvSpPr>
            <a:spLocks noGrp="1"/>
          </p:cNvSpPr>
          <p:nvPr>
            <p:ph type="dt" sz="half" idx="10"/>
          </p:nvPr>
        </p:nvSpPr>
        <p:spPr/>
        <p:txBody>
          <a:bodyPr/>
          <a:p>
            <a:fld id="{642FAFAA-79C1-4900-A41B-D32DE681CF79}" type="datetimeFigureOut">
              <a:rPr lang="en-US" smtClean="0"/>
            </a:fld>
            <a:endParaRPr dirty="0" lang="en-US"/>
          </a:p>
        </p:txBody>
      </p:sp>
      <p:sp>
        <p:nvSpPr>
          <p:cNvPr id="1049286" name="Footer Placeholder 7"/>
          <p:cNvSpPr>
            <a:spLocks noGrp="1"/>
          </p:cNvSpPr>
          <p:nvPr>
            <p:ph type="ftr" sz="quarter" idx="11"/>
          </p:nvPr>
        </p:nvSpPr>
        <p:spPr/>
        <p:txBody>
          <a:bodyPr/>
          <a:p>
            <a:endParaRPr dirty="0" lang="en-US"/>
          </a:p>
        </p:txBody>
      </p:sp>
      <p:sp>
        <p:nvSpPr>
          <p:cNvPr id="1049287" name="Slide Number Placeholder 8"/>
          <p:cNvSpPr>
            <a:spLocks noGrp="1"/>
          </p:cNvSpPr>
          <p:nvPr>
            <p:ph type="sldNum" sz="quarter" idx="12"/>
          </p:nvPr>
        </p:nvSpPr>
        <p:spPr/>
        <p:txBody>
          <a:bodyPr/>
          <a:p>
            <a:fld id="{578EAAF8-7677-4913-8226-3CB8D38880E6}" type="slidenum">
              <a:rPr lang="en-US" smtClean="0"/>
            </a:fld>
            <a:endParaRPr dirty="0" lang="en-US"/>
          </a:p>
        </p:txBody>
      </p:sp>
      <p:sp>
        <p:nvSpPr>
          <p:cNvPr id="1049288" name="Content Placeholder 10"/>
          <p:cNvSpPr>
            <a:spLocks noGrp="1"/>
          </p:cNvSpPr>
          <p:nvPr>
            <p:ph sz="quarter" idx="2"/>
          </p:nvPr>
        </p:nvSpPr>
        <p:spPr>
          <a:xfrm>
            <a:off x="6096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289" name="Content Placeholder 12"/>
          <p:cNvSpPr>
            <a:spLocks noGrp="1"/>
          </p:cNvSpPr>
          <p:nvPr>
            <p:ph sz="quarter" idx="4"/>
          </p:nvPr>
        </p:nvSpPr>
        <p:spPr>
          <a:xfrm>
            <a:off x="58293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290"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9291"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9" name=""/>
        <p:cNvGrpSpPr/>
        <p:nvPr/>
      </p:nvGrpSpPr>
      <p:grpSpPr>
        <a:xfrm>
          <a:off x="0" y="0"/>
          <a:ext cx="0" cy="0"/>
          <a:chOff x="0" y="0"/>
          <a:chExt cx="0" cy="0"/>
        </a:xfrm>
      </p:grpSpPr>
      <p:sp>
        <p:nvSpPr>
          <p:cNvPr id="1048587" name="Title 1"/>
          <p:cNvSpPr>
            <a:spLocks noGrp="1"/>
          </p:cNvSpPr>
          <p:nvPr>
            <p:ph type="title"/>
          </p:nvPr>
        </p:nvSpPr>
        <p:spPr/>
        <p:txBody>
          <a:bodyPr/>
          <a:p>
            <a:r>
              <a:rPr kumimoji="0" lang="en-US" smtClean="0"/>
              <a:t>Click to edit Master title style</a:t>
            </a:r>
            <a:endParaRPr kumimoji="0" lang="en-US"/>
          </a:p>
        </p:txBody>
      </p:sp>
      <p:sp>
        <p:nvSpPr>
          <p:cNvPr id="1048588" name="Date Placeholder 5"/>
          <p:cNvSpPr>
            <a:spLocks noGrp="1"/>
          </p:cNvSpPr>
          <p:nvPr>
            <p:ph type="dt" sz="half" idx="10"/>
          </p:nvPr>
        </p:nvSpPr>
        <p:spPr/>
        <p:txBody>
          <a:bodyPr rtlCol="0"/>
          <a:p>
            <a:fld id="{642FAFAA-79C1-4900-A41B-D32DE681CF79}" type="datetimeFigureOut">
              <a:rPr lang="en-US" smtClean="0"/>
            </a:fld>
            <a:endParaRPr dirty="0" lang="en-US"/>
          </a:p>
        </p:txBody>
      </p:sp>
      <p:sp>
        <p:nvSpPr>
          <p:cNvPr id="1048589" name="Slide Number Placeholder 6"/>
          <p:cNvSpPr>
            <a:spLocks noGrp="1"/>
          </p:cNvSpPr>
          <p:nvPr>
            <p:ph type="sldNum" sz="quarter" idx="11"/>
          </p:nvPr>
        </p:nvSpPr>
        <p:spPr/>
        <p:txBody>
          <a:bodyPr rtlCol="0"/>
          <a:p>
            <a:fld id="{578EAAF8-7677-4913-8226-3CB8D38880E6}" type="slidenum">
              <a:rPr lang="en-US" smtClean="0"/>
            </a:fld>
            <a:endParaRPr dirty="0" lang="en-US"/>
          </a:p>
        </p:txBody>
      </p:sp>
      <p:sp>
        <p:nvSpPr>
          <p:cNvPr id="1048590" name="Footer Placeholder 7"/>
          <p:cNvSpPr>
            <a:spLocks noGrp="1"/>
          </p:cNvSpPr>
          <p:nvPr>
            <p:ph type="ftr" sz="quarter" idx="12"/>
          </p:nvPr>
        </p:nvSpPr>
        <p:spPr/>
        <p:txBody>
          <a:bodyPr rtlCol="0"/>
          <a:p>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9" name=""/>
        <p:cNvGrpSpPr/>
        <p:nvPr/>
      </p:nvGrpSpPr>
      <p:grpSpPr>
        <a:xfrm>
          <a:off x="0" y="0"/>
          <a:ext cx="0" cy="0"/>
          <a:chOff x="0" y="0"/>
          <a:chExt cx="0" cy="0"/>
        </a:xfrm>
      </p:grpSpPr>
      <p:sp>
        <p:nvSpPr>
          <p:cNvPr id="1048627" name="Date Placeholder 1"/>
          <p:cNvSpPr>
            <a:spLocks noGrp="1"/>
          </p:cNvSpPr>
          <p:nvPr>
            <p:ph type="dt" sz="half" idx="10"/>
          </p:nvPr>
        </p:nvSpPr>
        <p:spPr/>
        <p:txBody>
          <a:bodyPr/>
          <a:p>
            <a:fld id="{642FAFAA-79C1-4900-A41B-D32DE681CF79}" type="datetimeFigureOut">
              <a:rPr lang="en-US" smtClean="0"/>
            </a:fld>
            <a:endParaRPr dirty="0" lang="en-US"/>
          </a:p>
        </p:txBody>
      </p:sp>
      <p:sp>
        <p:nvSpPr>
          <p:cNvPr id="1048628" name="Footer Placeholder 2"/>
          <p:cNvSpPr>
            <a:spLocks noGrp="1"/>
          </p:cNvSpPr>
          <p:nvPr>
            <p:ph type="ftr" sz="quarter" idx="11"/>
          </p:nvPr>
        </p:nvSpPr>
        <p:spPr/>
        <p:txBody>
          <a:bodyPr/>
          <a:p>
            <a:endParaRPr dirty="0" lang="en-US"/>
          </a:p>
        </p:txBody>
      </p:sp>
      <p:sp>
        <p:nvSpPr>
          <p:cNvPr id="1048629" name="Slide Number Placeholder 3"/>
          <p:cNvSpPr>
            <a:spLocks noGrp="1"/>
          </p:cNvSpPr>
          <p:nvPr>
            <p:ph type="sldNum" sz="quarter" idx="12"/>
          </p:nvPr>
        </p:nvSpPr>
        <p:spPr/>
        <p:txBody>
          <a:bodyPr/>
          <a:p>
            <a:fld id="{578EAAF8-7677-4913-8226-3CB8D38880E6}" type="slidenum">
              <a:rPr lang="en-US" smtClean="0"/>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72" name=""/>
        <p:cNvGrpSpPr/>
        <p:nvPr/>
      </p:nvGrpSpPr>
      <p:grpSpPr>
        <a:xfrm>
          <a:off x="0" y="0"/>
          <a:ext cx="0" cy="0"/>
          <a:chOff x="0" y="0"/>
          <a:chExt cx="0" cy="0"/>
        </a:xfrm>
      </p:grpSpPr>
      <p:sp>
        <p:nvSpPr>
          <p:cNvPr id="1049315" name="Straight Connector 9"/>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sz="1800" kumimoji="0" lang="en-US"/>
          </a:p>
        </p:txBody>
      </p:sp>
      <p:sp>
        <p:nvSpPr>
          <p:cNvPr id="1049316" name="Title 1"/>
          <p:cNvSpPr>
            <a:spLocks noGrp="1"/>
          </p:cNvSpPr>
          <p:nvPr>
            <p:ph type="title"/>
          </p:nvPr>
        </p:nvSpPr>
        <p:spPr>
          <a:xfrm rot="5400000">
            <a:off x="5547360" y="3124200"/>
            <a:ext cx="6309360" cy="609600"/>
          </a:xfrm>
        </p:spPr>
        <p:txBody>
          <a:bodyPr anchor="b"/>
          <a:lstStyle>
            <a:lvl1pPr algn="l">
              <a:buNone/>
              <a:defRPr baseline="0" b="1" cap="small" sz="2000"/>
            </a:lvl1pPr>
          </a:lstStyle>
          <a:p>
            <a:r>
              <a:rPr kumimoji="0" lang="en-US" smtClean="0"/>
              <a:t>Click to edit Master title style</a:t>
            </a:r>
            <a:endParaRPr kumimoji="0" lang="en-US"/>
          </a:p>
        </p:txBody>
      </p:sp>
      <p:sp>
        <p:nvSpPr>
          <p:cNvPr id="1049317" name="Text Placeholder 2"/>
          <p:cNvSpPr>
            <a:spLocks noGrp="1"/>
          </p:cNvSpPr>
          <p:nvPr>
            <p:ph type="body" idx="2"/>
          </p:nvPr>
        </p:nvSpPr>
        <p:spPr>
          <a:xfrm>
            <a:off x="9083040" y="274320"/>
            <a:ext cx="2036064"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318" name="Straight Connector 7"/>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sz="1800" kumimoji="0" lang="en-US"/>
          </a:p>
        </p:txBody>
      </p:sp>
      <p:sp>
        <p:nvSpPr>
          <p:cNvPr id="1049319" name="Straight Connector 8"/>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sz="1800" kumimoji="0" lang="en-US"/>
          </a:p>
        </p:txBody>
      </p:sp>
      <p:sp>
        <p:nvSpPr>
          <p:cNvPr id="1049320" name="Straight Connector 10"/>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9321" name="Rectangle 11"/>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9322" name="Straight Connector 12"/>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9323" name="Oval 13"/>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9324" name="Content Placeholder 17"/>
          <p:cNvSpPr>
            <a:spLocks noGrp="1"/>
          </p:cNvSpPr>
          <p:nvPr>
            <p:ph sz="quarter" idx="1"/>
          </p:nvPr>
        </p:nvSpPr>
        <p:spPr>
          <a:xfrm>
            <a:off x="406400" y="274320"/>
            <a:ext cx="75184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325" name="Date Placeholder 20"/>
          <p:cNvSpPr>
            <a:spLocks noGrp="1"/>
          </p:cNvSpPr>
          <p:nvPr>
            <p:ph type="dt" sz="half" idx="14"/>
          </p:nvPr>
        </p:nvSpPr>
        <p:spPr/>
        <p:txBody>
          <a:bodyPr rtlCol="0"/>
          <a:p>
            <a:fld id="{642FAFAA-79C1-4900-A41B-D32DE681CF79}" type="datetimeFigureOut">
              <a:rPr lang="en-US" smtClean="0"/>
            </a:fld>
            <a:endParaRPr dirty="0" lang="en-US"/>
          </a:p>
        </p:txBody>
      </p:sp>
      <p:sp>
        <p:nvSpPr>
          <p:cNvPr id="1049326" name="Slide Number Placeholder 21"/>
          <p:cNvSpPr>
            <a:spLocks noGrp="1"/>
          </p:cNvSpPr>
          <p:nvPr>
            <p:ph type="sldNum" sz="quarter" idx="15"/>
          </p:nvPr>
        </p:nvSpPr>
        <p:spPr/>
        <p:txBody>
          <a:bodyPr rtlCol="0"/>
          <a:p>
            <a:fld id="{578EAAF8-7677-4913-8226-3CB8D38880E6}" type="slidenum">
              <a:rPr lang="en-US" smtClean="0"/>
            </a:fld>
            <a:endParaRPr dirty="0" lang="en-US"/>
          </a:p>
        </p:txBody>
      </p:sp>
      <p:sp>
        <p:nvSpPr>
          <p:cNvPr id="1049327" name="Footer Placeholder 22"/>
          <p:cNvSpPr>
            <a:spLocks noGrp="1"/>
          </p:cNvSpPr>
          <p:nvPr>
            <p:ph type="ftr" sz="quarter" idx="16"/>
          </p:nvPr>
        </p:nvSpPr>
        <p:spPr/>
        <p:txBody>
          <a:bodyPr rtlCol="0"/>
          <a:p>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0" name=""/>
        <p:cNvGrpSpPr/>
        <p:nvPr/>
      </p:nvGrpSpPr>
      <p:grpSpPr>
        <a:xfrm>
          <a:off x="0" y="0"/>
          <a:ext cx="0" cy="0"/>
          <a:chOff x="0" y="0"/>
          <a:chExt cx="0" cy="0"/>
        </a:xfrm>
      </p:grpSpPr>
      <p:sp>
        <p:nvSpPr>
          <p:cNvPr id="1049297" name="Straight Connector 8"/>
          <p:cNvSpPr>
            <a:spLocks noChangeShapeType="1"/>
          </p:cNvSpPr>
          <p:nvPr/>
        </p:nvSpPr>
        <p:spPr bwMode="auto">
          <a:xfrm>
            <a:off x="11684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9298" name="Oval 12"/>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9299" name="Title 1"/>
          <p:cNvSpPr>
            <a:spLocks noGrp="1"/>
          </p:cNvSpPr>
          <p:nvPr>
            <p:ph type="title"/>
          </p:nvPr>
        </p:nvSpPr>
        <p:spPr>
          <a:xfrm rot="5400000">
            <a:off x="5518404" y="3124200"/>
            <a:ext cx="6309360" cy="609600"/>
          </a:xfrm>
        </p:spPr>
        <p:txBody>
          <a:bodyPr anchor="b"/>
          <a:lstStyle>
            <a:lvl1pPr algn="l">
              <a:buNone/>
              <a:defRPr b="1" sz="2000"/>
            </a:lvl1pPr>
          </a:lstStyle>
          <a:p>
            <a:r>
              <a:rPr kumimoji="0" lang="en-US" smtClean="0"/>
              <a:t>Click to edit Master title style</a:t>
            </a:r>
            <a:endParaRPr kumimoji="0" lang="en-US"/>
          </a:p>
        </p:txBody>
      </p:sp>
      <p:sp>
        <p:nvSpPr>
          <p:cNvPr id="1049300"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9301" name="Text Placeholder 3"/>
          <p:cNvSpPr>
            <a:spLocks noGrp="1"/>
          </p:cNvSpPr>
          <p:nvPr>
            <p:ph type="body" sz="half" idx="2"/>
          </p:nvPr>
        </p:nvSpPr>
        <p:spPr>
          <a:xfrm>
            <a:off x="9021064" y="264795"/>
            <a:ext cx="2032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302" name="Straight Connector 9"/>
          <p:cNvSpPr>
            <a:spLocks noChangeShapeType="1"/>
          </p:cNvSpPr>
          <p:nvPr/>
        </p:nvSpPr>
        <p:spPr bwMode="auto">
          <a:xfrm>
            <a:off x="119888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9303" name="Rectangle 10"/>
          <p:cNvSpPr/>
          <p:nvPr/>
        </p:nvSpPr>
        <p:spPr bwMode="auto">
          <a:xfrm>
            <a:off x="11785600" y="0"/>
            <a:ext cx="4064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9304" name="Straight Connector 11"/>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9305" name="Straight Connector 18"/>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sz="1800" kumimoji="0" lang="en-US"/>
          </a:p>
        </p:txBody>
      </p:sp>
      <p:sp>
        <p:nvSpPr>
          <p:cNvPr id="1049306" name="Straight Connector 19"/>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sz="1800" kumimoji="0" lang="en-US"/>
          </a:p>
        </p:txBody>
      </p:sp>
      <p:sp>
        <p:nvSpPr>
          <p:cNvPr id="1049307" name="Date Placeholder 16"/>
          <p:cNvSpPr>
            <a:spLocks noGrp="1"/>
          </p:cNvSpPr>
          <p:nvPr>
            <p:ph type="dt" sz="half" idx="10"/>
          </p:nvPr>
        </p:nvSpPr>
        <p:spPr/>
        <p:txBody>
          <a:bodyPr rtlCol="0"/>
          <a:p>
            <a:fld id="{642FAFAA-79C1-4900-A41B-D32DE681CF79}" type="datetimeFigureOut">
              <a:rPr lang="en-US" smtClean="0"/>
            </a:fld>
            <a:endParaRPr dirty="0" lang="en-US"/>
          </a:p>
        </p:txBody>
      </p:sp>
      <p:sp>
        <p:nvSpPr>
          <p:cNvPr id="1049308" name="Slide Number Placeholder 17"/>
          <p:cNvSpPr>
            <a:spLocks noGrp="1"/>
          </p:cNvSpPr>
          <p:nvPr>
            <p:ph type="sldNum" sz="quarter" idx="11"/>
          </p:nvPr>
        </p:nvSpPr>
        <p:spPr/>
        <p:txBody>
          <a:bodyPr rtlCol="0"/>
          <a:p>
            <a:fld id="{578EAAF8-7677-4913-8226-3CB8D38880E6}" type="slidenum">
              <a:rPr lang="en-US" smtClean="0"/>
            </a:fld>
            <a:endParaRPr dirty="0" lang="en-US"/>
          </a:p>
        </p:txBody>
      </p:sp>
      <p:sp>
        <p:nvSpPr>
          <p:cNvPr id="1049309" name="Footer Placeholder 20"/>
          <p:cNvSpPr>
            <a:spLocks noGrp="1"/>
          </p:cNvSpPr>
          <p:nvPr>
            <p:ph type="ftr" sz="quarter" idx="12"/>
          </p:nvPr>
        </p:nvSpPr>
        <p:spPr/>
        <p:txBody>
          <a:bodyPr rtlCol="0"/>
          <a:p>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87" name=""/>
        <p:cNvGrpSpPr/>
        <p:nvPr/>
      </p:nvGrpSpPr>
      <p:grpSpPr>
        <a:xfrm>
          <a:off x="0" y="0"/>
          <a:ext cx="0" cy="0"/>
          <a:chOff x="0" y="0"/>
          <a:chExt cx="0" cy="0"/>
        </a:xfrm>
      </p:grpSpPr>
      <p:sp>
        <p:nvSpPr>
          <p:cNvPr id="1048576" name="Straight Connector 15"/>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sz="1800" kumimoji="0" lang="en-US"/>
          </a:p>
        </p:txBody>
      </p:sp>
      <p:sp>
        <p:nvSpPr>
          <p:cNvPr id="1048577" name="Title Placeholder 21"/>
          <p:cNvSpPr>
            <a:spLocks noGrp="1"/>
          </p:cNvSpPr>
          <p:nvPr>
            <p:ph type="title"/>
          </p:nvPr>
        </p:nvSpPr>
        <p:spPr>
          <a:xfrm>
            <a:off x="609600" y="274638"/>
            <a:ext cx="99568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609600" y="1600200"/>
            <a:ext cx="99568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10454640" y="1017843"/>
            <a:ext cx="2011680" cy="512064"/>
          </a:xfrm>
          <a:prstGeom prst="rect"/>
        </p:spPr>
        <p:txBody>
          <a:bodyPr anchor="ctr" anchorCtr="0" vert="horz"/>
          <a:lstStyle>
            <a:lvl1pPr algn="r" eaLnBrk="1" hangingPunct="1" latinLnBrk="0">
              <a:defRPr sz="1200" kumimoji="0">
                <a:solidFill>
                  <a:schemeClr val="tx2"/>
                </a:solidFill>
              </a:defRPr>
            </a:lvl1pPr>
          </a:lstStyle>
          <a:p>
            <a:fld id="{642FAFAA-79C1-4900-A41B-D32DE681CF79}" type="datetimeFigureOut">
              <a:rPr lang="en-US" smtClean="0"/>
            </a:fld>
            <a:endParaRPr dirty="0" lang="en-US"/>
          </a:p>
        </p:txBody>
      </p:sp>
      <p:sp>
        <p:nvSpPr>
          <p:cNvPr id="1048580" name="Footer Placeholder 2"/>
          <p:cNvSpPr>
            <a:spLocks noGrp="1"/>
          </p:cNvSpPr>
          <p:nvPr>
            <p:ph type="ftr" sz="quarter" idx="3"/>
          </p:nvPr>
        </p:nvSpPr>
        <p:spPr>
          <a:xfrm rot="5400000">
            <a:off x="9853648" y="3676280"/>
            <a:ext cx="3200400" cy="487680"/>
          </a:xfrm>
          <a:prstGeom prst="rect"/>
        </p:spPr>
        <p:txBody>
          <a:bodyPr anchor="ctr" anchorCtr="0" vert="horz"/>
          <a:lstStyle>
            <a:lvl1pPr algn="l" eaLnBrk="1" hangingPunct="1" latinLnBrk="0">
              <a:defRPr sz="1200" kumimoji="0">
                <a:solidFill>
                  <a:schemeClr val="tx2"/>
                </a:solidFill>
              </a:defRPr>
            </a:lvl1pPr>
          </a:lstStyle>
          <a:p>
            <a:endParaRPr dirty="0" lang="en-US"/>
          </a:p>
        </p:txBody>
      </p:sp>
      <p:sp>
        <p:nvSpPr>
          <p:cNvPr id="1048581" name="Straight Connector 6"/>
          <p:cNvSpPr>
            <a:spLocks noChangeShapeType="1"/>
          </p:cNvSpPr>
          <p:nvPr/>
        </p:nvSpPr>
        <p:spPr bwMode="auto">
          <a:xfrm>
            <a:off x="1016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582" name="Straight Connector 8"/>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583" name="Rectangle 9"/>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sz="1800" kumimoji="0" lang="en-US"/>
          </a:p>
        </p:txBody>
      </p:sp>
      <p:sp>
        <p:nvSpPr>
          <p:cNvPr id="1048584" name="Straight Connector 10"/>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sz="1800" kumimoji="0" lang="en-US"/>
          </a:p>
        </p:txBody>
      </p:sp>
      <p:sp>
        <p:nvSpPr>
          <p:cNvPr id="1048585" name="Oval 11"/>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sz="1800" kumimoji="0" lang="en-US"/>
          </a:p>
        </p:txBody>
      </p:sp>
      <p:sp>
        <p:nvSpPr>
          <p:cNvPr id="1048586" name="Slide Number Placeholder 22"/>
          <p:cNvSpPr>
            <a:spLocks noGrp="1"/>
          </p:cNvSpPr>
          <p:nvPr>
            <p:ph type="sldNum" sz="quarter" idx="4"/>
          </p:nvPr>
        </p:nvSpPr>
        <p:spPr>
          <a:xfrm>
            <a:off x="10838688" y="5734050"/>
            <a:ext cx="812800" cy="521208"/>
          </a:xfrm>
          <a:prstGeom prst="rect"/>
        </p:spPr>
        <p:txBody>
          <a:bodyPr anchor="ctr" vert="horz"/>
          <a:lstStyle>
            <a:lvl1pPr algn="ctr" eaLnBrk="1" hangingPunct="1" latinLnBrk="0">
              <a:defRPr b="1" sz="1400" kumimoji="0">
                <a:solidFill>
                  <a:srgbClr val="FFFFFF"/>
                </a:solidFill>
              </a:defRPr>
            </a:lvl1pPr>
          </a:lstStyle>
          <a:p>
            <a:fld id="{578EAAF8-7677-4913-8226-3CB8D38880E6}" type="slidenum">
              <a:rPr lang="en-US" smtClean="0"/>
            </a:fld>
            <a:endParaRPr dirty="0" lang="en-US"/>
          </a:p>
        </p:txBody>
      </p:sp>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hyperlink" Target="http://en.wikipedia.org/wiki/Corneal_epithelium" TargetMode="External"/><Relationship Id="rId2"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hyperlink" Target="http://en.wikipedia.org/wiki/Bowman&apos;s_layer" TargetMode="External"/><Relationship Id="rId2" Type="http://schemas.openxmlformats.org/officeDocument/2006/relationships/hyperlink" Target="http://en.wikipedia.org/wiki/Descemet&apos;s_membrane" TargetMode="External"/><Relationship Id="rId3"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hyperlink" Target="http://en.wikipedia.org/wiki/Facial_nerve_paralysis" TargetMode="External"/><Relationship Id="rId2"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hyperlink" Target="http://en.wikipedia.org/wiki/Corneal_stroma" TargetMode="External"/><Relationship Id="rId2" Type="http://schemas.openxmlformats.org/officeDocument/2006/relationships/hyperlink" Target="http://en.wikipedia.org/wiki/Corneal_keratocyte" TargetMode="External"/><Relationship Id="rId3" Type="http://schemas.openxmlformats.org/officeDocument/2006/relationships/hyperlink" Target="http://en.wikipedia.org/wiki/Descemet&apos;s_membrane" TargetMode="External"/><Relationship Id="rId4"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hyperlink" Target="http://www.webmd.boots.com/healthy-skin/features/lush-long-healthy-eyelashes" TargetMode="External"/><Relationship Id="rId2" Type="http://schemas.openxmlformats.org/officeDocument/2006/relationships/hyperlink" Target="http://www.webmd.boots.com/a-to-z-guides/swelling-first-aid" TargetMode="External"/><Relationship Id="rId3"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hyperlink" Target="http://en.wikipedia.org/wiki/Cyst" TargetMode="External"/><Relationship Id="rId2" Type="http://schemas.openxmlformats.org/officeDocument/2006/relationships/hyperlink" Target="http://en.wikipedia.org/wiki/Eyelid" TargetMode="External"/><Relationship Id="rId3" Type="http://schemas.openxmlformats.org/officeDocument/2006/relationships/hyperlink" Target="http://en.wikipedia.org/wiki/Inflammation" TargetMode="External"/><Relationship Id="rId4" Type="http://schemas.openxmlformats.org/officeDocument/2006/relationships/hyperlink" Target="http://en.wikipedia.org/wiki/Meibomian_gland" TargetMode="External"/><Relationship Id="rId5" Type="http://schemas.openxmlformats.org/officeDocument/2006/relationships/image" Target="../media/image6.jpeg"/><Relationship Id="rId6"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hyperlink" Target="http://en.wikipedia.org/wiki/Stye" TargetMode="External"/><Relationship Id="rId2"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hyperlink" Target="http://en.wikipedia.org/wiki/Corneal_endothelium" TargetMode="External"/><Relationship Id="rId2"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hyperlink" Target="http://almostadoctor.co.uk/content/systems/ophthalmology/ptosis" TargetMode="External"/><Relationship Id="rId2" Type="http://schemas.openxmlformats.org/officeDocument/2006/relationships/hyperlink" Target="http://almostadoctor.co.uk/content/systems/-cardiovascular-system/infective-endocarditis" TargetMode="External"/><Relationship Id="rId3"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7.xml"/><Relationship Id="rId3" Type="http://schemas.openxmlformats.org/officeDocument/2006/relationships/notesSlide" Target="../notesSlides/notesSlide1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6.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8654" name="Title 1"/>
          <p:cNvSpPr>
            <a:spLocks noGrp="1"/>
          </p:cNvSpPr>
          <p:nvPr>
            <p:ph type="title"/>
          </p:nvPr>
        </p:nvSpPr>
        <p:spPr>
          <a:xfrm>
            <a:off x="3657600" y="1371600"/>
            <a:ext cx="6693192" cy="2286000"/>
          </a:xfrm>
        </p:spPr>
        <p:txBody>
          <a:bodyPr>
            <a:normAutofit/>
          </a:bodyPr>
          <a:p>
            <a:r>
              <a:rPr dirty="0" sz="5400" lang="en-US"/>
              <a:t>O</a:t>
            </a:r>
            <a:r>
              <a:rPr dirty="0" sz="5400" lang="en-US">
                <a:latin typeface="Times New Roman" pitchFamily="18" charset="0"/>
                <a:cs typeface="Times New Roman" pitchFamily="18" charset="0"/>
              </a:rPr>
              <a:t>P</a:t>
            </a:r>
            <a:r>
              <a:rPr dirty="0" sz="5400" lang="en-US"/>
              <a:t>THALMOLOGY</a:t>
            </a:r>
          </a:p>
        </p:txBody>
      </p:sp>
      <p:sp>
        <p:nvSpPr>
          <p:cNvPr id="1048655" name="Text Placeholder 2"/>
          <p:cNvSpPr>
            <a:spLocks noGrp="1"/>
          </p:cNvSpPr>
          <p:nvPr>
            <p:ph type="body" idx="1"/>
          </p:nvPr>
        </p:nvSpPr>
        <p:spPr>
          <a:xfrm>
            <a:off x="4724400" y="3810000"/>
            <a:ext cx="5943600" cy="762000"/>
          </a:xfrm>
        </p:spPr>
        <p:txBody>
          <a:bodyPr>
            <a:normAutofit fontScale="98333" lnSpcReduction="20000"/>
          </a:bodyPr>
          <a:p>
            <a:r>
              <a:rPr dirty="0" sz="6000" lang="en-US" smtClean="0"/>
              <a:t>DISORDERS</a:t>
            </a:r>
            <a:endParaRPr dirty="0" sz="60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8670" name="Title 1"/>
          <p:cNvSpPr>
            <a:spLocks noGrp="1"/>
          </p:cNvSpPr>
          <p:nvPr>
            <p:ph type="title"/>
          </p:nvPr>
        </p:nvSpPr>
        <p:spPr>
          <a:xfrm>
            <a:off x="1524000" y="0"/>
            <a:ext cx="7467600" cy="838200"/>
          </a:xfrm>
        </p:spPr>
        <p:txBody>
          <a:bodyPr>
            <a:normAutofit fontScale="90000"/>
          </a:bodyPr>
          <a:p>
            <a:pPr algn="ctr"/>
            <a:r>
              <a:rPr b="1" dirty="0" sz="3200" lang="en-US">
                <a:solidFill>
                  <a:srgbClr val="C00000"/>
                </a:solidFill>
                <a:latin typeface="Times New Roman" pitchFamily="18" charset="0"/>
                <a:cs typeface="Times New Roman" pitchFamily="18" charset="0"/>
              </a:rPr>
              <a:t>THE EYEBALL</a:t>
            </a:r>
            <a:br>
              <a:rPr b="1" dirty="0" sz="3200" lang="en-US">
                <a:solidFill>
                  <a:srgbClr val="C00000"/>
                </a:solidFill>
                <a:latin typeface="Times New Roman" pitchFamily="18" charset="0"/>
                <a:cs typeface="Times New Roman" pitchFamily="18" charset="0"/>
              </a:rPr>
            </a:br>
            <a:endParaRPr dirty="0" lang="en-US"/>
          </a:p>
        </p:txBody>
      </p:sp>
      <p:sp>
        <p:nvSpPr>
          <p:cNvPr id="1048671" name="Content Placeholder 2"/>
          <p:cNvSpPr>
            <a:spLocks noGrp="1"/>
          </p:cNvSpPr>
          <p:nvPr>
            <p:ph sz="quarter" idx="1"/>
          </p:nvPr>
        </p:nvSpPr>
        <p:spPr>
          <a:xfrm>
            <a:off x="665938" y="-3237158"/>
            <a:ext cx="11658600" cy="6096000"/>
          </a:xfrm>
        </p:spPr>
        <p:txBody>
          <a:bodyPr>
            <a:noAutofit/>
          </a:bodyPr>
          <a:p>
            <a:r>
              <a:rPr dirty="0" sz="2800" lang="en-US">
                <a:latin typeface="Times New Roman" pitchFamily="18" charset="0"/>
                <a:cs typeface="Times New Roman" pitchFamily="18" charset="0"/>
              </a:rPr>
              <a:t>The eye is a hollow sphere, about 24 mm in diameter, consisting of three coats:-</a:t>
            </a:r>
          </a:p>
          <a:p>
            <a:pPr lvl="2">
              <a:buFont typeface="Wingdings" pitchFamily="2" charset="2"/>
              <a:buChar char="Ø"/>
            </a:pPr>
            <a:r>
              <a:rPr dirty="0" sz="2800" lang="en-US">
                <a:latin typeface="Times New Roman" pitchFamily="18" charset="0"/>
                <a:cs typeface="Times New Roman" pitchFamily="18" charset="0"/>
              </a:rPr>
              <a:t>Outer protective layer – Sclera &amp; Cornea</a:t>
            </a:r>
          </a:p>
          <a:p>
            <a:pPr lvl="2">
              <a:buFont typeface="Wingdings" pitchFamily="2" charset="2"/>
              <a:buChar char="Ø"/>
            </a:pPr>
            <a:r>
              <a:rPr dirty="0" sz="2800" lang="en-US">
                <a:latin typeface="Times New Roman" pitchFamily="18" charset="0"/>
                <a:cs typeface="Times New Roman" pitchFamily="18" charset="0"/>
              </a:rPr>
              <a:t>Middle vascular layer – Choroid, </a:t>
            </a:r>
            <a:r>
              <a:rPr dirty="0" sz="2800" lang="en-US" err="1">
                <a:latin typeface="Times New Roman" pitchFamily="18" charset="0"/>
                <a:cs typeface="Times New Roman" pitchFamily="18" charset="0"/>
              </a:rPr>
              <a:t>ciliary</a:t>
            </a:r>
            <a:r>
              <a:rPr dirty="0" sz="2800" lang="en-US">
                <a:latin typeface="Times New Roman" pitchFamily="18" charset="0"/>
                <a:cs typeface="Times New Roman" pitchFamily="18" charset="0"/>
              </a:rPr>
              <a:t> body &amp; Iris</a:t>
            </a:r>
          </a:p>
          <a:p>
            <a:pPr lvl="2">
              <a:buFont typeface="Wingdings" pitchFamily="2" charset="2"/>
              <a:buChar char="Ø"/>
            </a:pPr>
            <a:r>
              <a:rPr dirty="0" sz="2800" lang="en-US">
                <a:latin typeface="Times New Roman" pitchFamily="18" charset="0"/>
                <a:cs typeface="Times New Roman" pitchFamily="18" charset="0"/>
              </a:rPr>
              <a:t>Inner light sensitive layer – Retina</a:t>
            </a:r>
          </a:p>
          <a:p>
            <a:r>
              <a:rPr b="1" dirty="0" sz="2800" lang="en-US" u="sng">
                <a:solidFill>
                  <a:srgbClr val="0070C0"/>
                </a:solidFill>
                <a:latin typeface="Times New Roman" pitchFamily="18" charset="0"/>
                <a:cs typeface="Times New Roman" pitchFamily="18" charset="0"/>
              </a:rPr>
              <a:t>1. OUTER PROTECTIVE LAYER</a:t>
            </a:r>
          </a:p>
          <a:p>
            <a:r>
              <a:rPr b="1" dirty="0" sz="2800" lang="en-US">
                <a:solidFill>
                  <a:srgbClr val="002060"/>
                </a:solidFill>
                <a:latin typeface="Times New Roman" pitchFamily="18" charset="0"/>
                <a:cs typeface="Times New Roman" pitchFamily="18" charset="0"/>
              </a:rPr>
              <a:t>Sclera</a:t>
            </a:r>
            <a:endParaRPr dirty="0" sz="2800" lang="en-US">
              <a:solidFill>
                <a:srgbClr val="002060"/>
              </a:solidFill>
              <a:latin typeface="Times New Roman" pitchFamily="18" charset="0"/>
              <a:cs typeface="Times New Roman" pitchFamily="18" charset="0"/>
            </a:endParaRPr>
          </a:p>
          <a:p>
            <a:pPr>
              <a:buFont typeface="Wingdings" pitchFamily="2" charset="2"/>
              <a:buChar char="v"/>
            </a:pPr>
            <a:r>
              <a:rPr dirty="0" sz="2800" lang="en-US">
                <a:latin typeface="Times New Roman" pitchFamily="18" charset="0"/>
                <a:cs typeface="Times New Roman" pitchFamily="18" charset="0"/>
              </a:rPr>
              <a:t>It’s the white part of the eye</a:t>
            </a:r>
          </a:p>
          <a:p>
            <a:pPr>
              <a:buFont typeface="Wingdings" pitchFamily="2" charset="2"/>
              <a:buChar char="v"/>
            </a:pPr>
            <a:r>
              <a:rPr dirty="0" sz="2800" lang="en-US">
                <a:latin typeface="Times New Roman" pitchFamily="18" charset="0"/>
                <a:cs typeface="Times New Roman" pitchFamily="18" charset="0"/>
              </a:rPr>
              <a:t>The sclera is a dense white tissue made of collagen fibers. It is similar to the tendons and ligaments that hold our skeleton together.  </a:t>
            </a:r>
          </a:p>
          <a:p>
            <a:pPr indent="-514350" marL="514350"/>
            <a:r>
              <a:rPr b="1" dirty="0" sz="2800" lang="en-US">
                <a:solidFill>
                  <a:srgbClr val="0070C0"/>
                </a:solidFill>
                <a:latin typeface="Times New Roman" pitchFamily="18" charset="0"/>
                <a:cs typeface="Times New Roman" pitchFamily="18" charset="0"/>
              </a:rPr>
              <a:t>FUNCTIONS</a:t>
            </a:r>
          </a:p>
          <a:p>
            <a:pPr indent="-514350" marL="514350">
              <a:buFont typeface="Wingdings" pitchFamily="2" charset="2"/>
              <a:buChar char="v"/>
            </a:pPr>
            <a:r>
              <a:rPr dirty="0" sz="2800" lang="en-US">
                <a:latin typeface="Times New Roman" pitchFamily="18" charset="0"/>
                <a:cs typeface="Times New Roman" pitchFamily="18" charset="0"/>
              </a:rPr>
              <a:t>It functions as the “skeleton” of the eye.</a:t>
            </a:r>
            <a:endParaRPr dirty="0"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482" name=""/>
        <p:cNvGrpSpPr/>
        <p:nvPr/>
      </p:nvGrpSpPr>
      <p:grpSpPr>
        <a:xfrm>
          <a:off x="0" y="0"/>
          <a:ext cx="0" cy="0"/>
          <a:chOff x="0" y="0"/>
          <a:chExt cx="0" cy="0"/>
        </a:xfrm>
      </p:grpSpPr>
      <p:sp>
        <p:nvSpPr>
          <p:cNvPr id="1048816" name="Title 1"/>
          <p:cNvSpPr>
            <a:spLocks noGrp="1"/>
          </p:cNvSpPr>
          <p:nvPr>
            <p:ph type="title"/>
          </p:nvPr>
        </p:nvSpPr>
        <p:spPr/>
        <p:txBody>
          <a:bodyPr>
            <a:normAutofit/>
          </a:bodyPr>
          <a:p>
            <a:r>
              <a:rPr b="1" dirty="0" lang="en-US" smtClean="0"/>
              <a:t>Intraocular Foreign Bodies</a:t>
            </a:r>
            <a:r>
              <a:rPr dirty="0" lang="en-US" smtClean="0"/>
              <a:t/>
            </a:r>
            <a:br>
              <a:rPr dirty="0" lang="en-US" smtClean="0"/>
            </a:br>
            <a:endParaRPr dirty="0" lang="en-US"/>
          </a:p>
        </p:txBody>
      </p:sp>
      <p:sp>
        <p:nvSpPr>
          <p:cNvPr id="1048817" name="Content Placeholder 2"/>
          <p:cNvSpPr>
            <a:spLocks noGrp="1"/>
          </p:cNvSpPr>
          <p:nvPr>
            <p:ph sz="quarter" idx="1"/>
          </p:nvPr>
        </p:nvSpPr>
        <p:spPr>
          <a:xfrm>
            <a:off x="228600" y="990600"/>
            <a:ext cx="11277600" cy="5410200"/>
          </a:xfrm>
        </p:spPr>
        <p:txBody>
          <a:bodyPr>
            <a:normAutofit fontScale="25000" lnSpcReduction="20000"/>
          </a:bodyPr>
          <a:p>
            <a:pPr>
              <a:lnSpc>
                <a:spcPct val="170000"/>
              </a:lnSpc>
              <a:buNone/>
            </a:pPr>
            <a:r>
              <a:rPr dirty="0" sz="11200" lang="en-US"/>
              <a:t>A patient who complains of blurred vision and discomfort should be questioned carefully about recent injuries and exposures.</a:t>
            </a:r>
          </a:p>
          <a:p>
            <a:pPr>
              <a:lnSpc>
                <a:spcPct val="170000"/>
              </a:lnSpc>
              <a:buNone/>
            </a:pPr>
            <a:r>
              <a:rPr dirty="0" sz="11200" lang="en-US"/>
              <a:t>Patients may be injured in a number of different situations and suffer an intraocular foreign body (IOFB). Precipitating circumstances can include working in construction, striking metal against metal, being involved in motor vehicle crashes with facial injury, gunshot wounds, and grinding-wheel work.</a:t>
            </a:r>
          </a:p>
          <a:p>
            <a:pPr>
              <a:buNone/>
            </a:pPr>
            <a:endParaRPr dirty="0"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485" name=""/>
        <p:cNvGrpSpPr/>
        <p:nvPr/>
      </p:nvGrpSpPr>
      <p:grpSpPr>
        <a:xfrm>
          <a:off x="0" y="0"/>
          <a:ext cx="0" cy="0"/>
          <a:chOff x="0" y="0"/>
          <a:chExt cx="0" cy="0"/>
        </a:xfrm>
      </p:grpSpPr>
      <p:sp>
        <p:nvSpPr>
          <p:cNvPr id="1048821" name="Title 1"/>
          <p:cNvSpPr>
            <a:spLocks noGrp="1"/>
          </p:cNvSpPr>
          <p:nvPr>
            <p:ph type="title"/>
          </p:nvPr>
        </p:nvSpPr>
        <p:spPr>
          <a:xfrm>
            <a:off x="1981200" y="0"/>
            <a:ext cx="7467600" cy="762000"/>
          </a:xfrm>
        </p:spPr>
        <p:txBody>
          <a:bodyPr/>
          <a:p>
            <a:endParaRPr dirty="0" lang="en-US"/>
          </a:p>
        </p:txBody>
      </p:sp>
      <p:sp>
        <p:nvSpPr>
          <p:cNvPr id="1048822" name="Content Placeholder 2"/>
          <p:cNvSpPr>
            <a:spLocks noGrp="1"/>
          </p:cNvSpPr>
          <p:nvPr>
            <p:ph sz="quarter" idx="1"/>
          </p:nvPr>
        </p:nvSpPr>
        <p:spPr>
          <a:xfrm>
            <a:off x="304800" y="838200"/>
            <a:ext cx="11125200" cy="6019800"/>
          </a:xfrm>
        </p:spPr>
        <p:txBody>
          <a:bodyPr>
            <a:noAutofit/>
          </a:bodyPr>
          <a:p>
            <a:pPr>
              <a:lnSpc>
                <a:spcPct val="150000"/>
              </a:lnSpc>
              <a:buNone/>
            </a:pPr>
            <a:r>
              <a:rPr dirty="0" sz="2800" lang="en-US"/>
              <a:t>IOFB is diagnosed and localized by slit-lamp </a:t>
            </a:r>
            <a:r>
              <a:rPr dirty="0" sz="2800" lang="en-US" err="1"/>
              <a:t>biomicroscopy</a:t>
            </a:r>
            <a:r>
              <a:rPr dirty="0" sz="2800" lang="en-US"/>
              <a:t> and indirect </a:t>
            </a:r>
            <a:r>
              <a:rPr dirty="0" sz="2800" lang="en-US" err="1"/>
              <a:t>ophthalmoscopy</a:t>
            </a:r>
            <a:r>
              <a:rPr dirty="0" sz="2800" lang="en-US"/>
              <a:t>, as well as CT or </a:t>
            </a:r>
            <a:r>
              <a:rPr dirty="0" sz="2800" lang="en-US" err="1"/>
              <a:t>ultrasonography</a:t>
            </a:r>
            <a:r>
              <a:rPr dirty="0" sz="2800" lang="en-US"/>
              <a:t>.</a:t>
            </a:r>
          </a:p>
          <a:p>
            <a:pPr>
              <a:lnSpc>
                <a:spcPct val="150000"/>
              </a:lnSpc>
              <a:buNone/>
            </a:pPr>
            <a:r>
              <a:rPr dirty="0" sz="2800" lang="en-US"/>
              <a:t>MRI is contraindicated because most foreign bodies are metallic and magnetic..</a:t>
            </a:r>
          </a:p>
          <a:p>
            <a:pPr fontAlgn="base" indent="0" marL="0">
              <a:lnSpc>
                <a:spcPct val="150000"/>
              </a:lnSpc>
              <a:spcBef>
                <a:spcPct val="0"/>
              </a:spcBef>
              <a:spcAft>
                <a:spcPct val="0"/>
              </a:spcAft>
              <a:buClrTx/>
              <a:buNone/>
            </a:pPr>
            <a:r>
              <a:rPr dirty="0" sz="2800" lang="en-US">
                <a:solidFill>
                  <a:srgbClr val="000000"/>
                </a:solidFill>
                <a:latin typeface="Calibri" pitchFamily="34" charset="0"/>
                <a:ea typeface="AGaramond-Regular" charset="-128"/>
                <a:cs typeface="Times New Roman" pitchFamily="18" charset="0"/>
              </a:rPr>
              <a:t>It is important to determine the composition, </a:t>
            </a:r>
            <a:r>
              <a:rPr dirty="0" sz="2800" lang="en-US" smtClean="0">
                <a:solidFill>
                  <a:srgbClr val="000000"/>
                </a:solidFill>
                <a:latin typeface="Calibri" pitchFamily="34" charset="0"/>
                <a:ea typeface="AGaramond-Regular" charset="-128"/>
                <a:cs typeface="Times New Roman" pitchFamily="18" charset="0"/>
              </a:rPr>
              <a:t>size,</a:t>
            </a:r>
            <a:r>
              <a:rPr dirty="0" sz="2800" lang="en-US">
                <a:solidFill>
                  <a:prstClr val="black"/>
                </a:solidFill>
                <a:latin typeface="Arial" pitchFamily="34" charset="0"/>
                <a:cs typeface="Arial" pitchFamily="34" charset="0"/>
              </a:rPr>
              <a:t> </a:t>
            </a:r>
            <a:r>
              <a:rPr dirty="0" sz="2800" lang="en-US" smtClean="0">
                <a:solidFill>
                  <a:srgbClr val="000000"/>
                </a:solidFill>
                <a:latin typeface="Calibri" pitchFamily="34" charset="0"/>
                <a:ea typeface="AGaramond-Regular" charset="-128"/>
                <a:cs typeface="Times New Roman" pitchFamily="18" charset="0"/>
              </a:rPr>
              <a:t>and </a:t>
            </a:r>
            <a:r>
              <a:rPr dirty="0" sz="2800" lang="en-US">
                <a:solidFill>
                  <a:srgbClr val="000000"/>
                </a:solidFill>
                <a:latin typeface="Calibri" pitchFamily="34" charset="0"/>
                <a:ea typeface="AGaramond-Regular" charset="-128"/>
                <a:cs typeface="Times New Roman" pitchFamily="18" charset="0"/>
              </a:rPr>
              <a:t>location of the IOFB and affected eye structures. Every effort</a:t>
            </a:r>
            <a:r>
              <a:rPr dirty="0" sz="2800" lang="en-US">
                <a:solidFill>
                  <a:prstClr val="black"/>
                </a:solidFill>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should be made to identify the type of IOFB and whether it is</a:t>
            </a:r>
            <a:r>
              <a:rPr dirty="0" sz="2800" lang="en-US">
                <a:solidFill>
                  <a:prstClr val="black"/>
                </a:solidFill>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magnetic.</a:t>
            </a:r>
            <a:endParaRPr dirty="0" sz="2800"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48823" name="Rectangle 1"/>
          <p:cNvSpPr>
            <a:spLocks noChangeArrowheads="1"/>
          </p:cNvSpPr>
          <p:nvPr/>
        </p:nvSpPr>
        <p:spPr bwMode="auto">
          <a:xfrm>
            <a:off x="228600" y="-511137"/>
            <a:ext cx="11430000" cy="759073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2800" lang="en-US">
                <a:solidFill>
                  <a:srgbClr val="000000"/>
                </a:solidFill>
                <a:latin typeface="Calibri" pitchFamily="34" charset="0"/>
                <a:ea typeface="AGaramond-Regular" charset="-128"/>
                <a:cs typeface="Times New Roman" pitchFamily="18" charset="0"/>
              </a:rPr>
              <a:t>Iron, steel, copper, and vegetable matter cause intense</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inflammatory reactions. The incidence of </a:t>
            </a:r>
            <a:r>
              <a:rPr dirty="0" sz="2800" lang="en-US" err="1">
                <a:solidFill>
                  <a:srgbClr val="000000"/>
                </a:solidFill>
                <a:latin typeface="Calibri" pitchFamily="34" charset="0"/>
                <a:ea typeface="AGaramond-Regular" charset="-128"/>
                <a:cs typeface="Times New Roman" pitchFamily="18" charset="0"/>
              </a:rPr>
              <a:t>endophthalmitis</a:t>
            </a:r>
            <a:r>
              <a:rPr dirty="0" sz="2800" lang="en-US">
                <a:solidFill>
                  <a:srgbClr val="000000"/>
                </a:solidFill>
                <a:latin typeface="Calibri" pitchFamily="34" charset="0"/>
                <a:ea typeface="AGaramond-Regular" charset="-128"/>
                <a:cs typeface="Times New Roman" pitchFamily="18" charset="0"/>
              </a:rPr>
              <a:t> is also</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high. If the cornea is perforated, tetanus prophylaxis and intravenous</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antibiotics are administered. The extraction route (</a:t>
            </a:r>
            <a:r>
              <a:rPr dirty="0" sz="2800" lang="en-US" err="1">
                <a:solidFill>
                  <a:srgbClr val="000000"/>
                </a:solidFill>
                <a:latin typeface="Calibri" pitchFamily="34" charset="0"/>
                <a:ea typeface="AGaramond-Regular" charset="-128"/>
                <a:cs typeface="Times New Roman" pitchFamily="18" charset="0"/>
              </a:rPr>
              <a:t>ie</a:t>
            </a:r>
            <a:r>
              <a:rPr dirty="0" sz="2800" lang="en-US">
                <a:solidFill>
                  <a:srgbClr val="000000"/>
                </a:solidFill>
                <a:latin typeface="Calibri" pitchFamily="34" charset="0"/>
                <a:ea typeface="AGaramond-Regular" charset="-128"/>
                <a:cs typeface="Times New Roman" pitchFamily="18" charset="0"/>
              </a:rPr>
              <a:t>, surgical</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incision) of the foreign body depends on its location and</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composition and associated ocular injuries. Specially designed</a:t>
            </a:r>
            <a:endParaRPr dirty="0" sz="2800" lang="en-US">
              <a:latin typeface="Arial" pitchFamily="34" charset="0"/>
              <a:cs typeface="Arial" pitchFamily="34" charset="0"/>
            </a:endParaRPr>
          </a:p>
          <a:p>
            <a:pPr eaLnBrk="0" fontAlgn="base" hangingPunct="0">
              <a:lnSpc>
                <a:spcPct val="150000"/>
              </a:lnSpc>
              <a:spcBef>
                <a:spcPct val="0"/>
              </a:spcBef>
              <a:spcAft>
                <a:spcPct val="0"/>
              </a:spcAft>
            </a:pPr>
            <a:r>
              <a:rPr dirty="0" sz="2800" lang="en-US">
                <a:solidFill>
                  <a:srgbClr val="000000"/>
                </a:solidFill>
                <a:latin typeface="Calibri" pitchFamily="34" charset="0"/>
                <a:ea typeface="AGaramond-Regular" charset="-128"/>
                <a:cs typeface="Times New Roman" pitchFamily="18" charset="0"/>
              </a:rPr>
              <a:t>IOFB forceps and magnets are used to grasp and remove the foreign</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body. Any damaged area of the retina is treated to prevent</a:t>
            </a:r>
            <a:r>
              <a:rPr dirty="0" sz="28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retinal detachment.</a:t>
            </a:r>
            <a:endParaRPr dirty="0" sz="2000" lang="en-US">
              <a:latin typeface="Arial" pitchFamily="34" charset="0"/>
              <a:cs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487" name=""/>
        <p:cNvGrpSpPr/>
        <p:nvPr/>
      </p:nvGrpSpPr>
      <p:grpSpPr>
        <a:xfrm>
          <a:off x="0" y="0"/>
          <a:ext cx="0" cy="0"/>
          <a:chOff x="0" y="0"/>
          <a:chExt cx="0" cy="0"/>
        </a:xfrm>
      </p:grpSpPr>
      <p:sp>
        <p:nvSpPr>
          <p:cNvPr id="1048824" name="Title 1"/>
          <p:cNvSpPr>
            <a:spLocks noGrp="1"/>
          </p:cNvSpPr>
          <p:nvPr>
            <p:ph type="title"/>
          </p:nvPr>
        </p:nvSpPr>
        <p:spPr>
          <a:xfrm>
            <a:off x="609600" y="190500"/>
            <a:ext cx="9956800" cy="1143000"/>
          </a:xfrm>
        </p:spPr>
        <p:txBody>
          <a:bodyPr>
            <a:normAutofit/>
          </a:bodyPr>
          <a:p>
            <a:r>
              <a:rPr b="1" dirty="0" lang="en-US" smtClean="0"/>
              <a:t>OCULAR BURNS</a:t>
            </a:r>
            <a:r>
              <a:rPr dirty="0" lang="en-US" smtClean="0"/>
              <a:t/>
            </a:r>
            <a:br>
              <a:rPr dirty="0" lang="en-US" smtClean="0"/>
            </a:br>
            <a:endParaRPr dirty="0" lang="en-US"/>
          </a:p>
        </p:txBody>
      </p:sp>
      <p:sp>
        <p:nvSpPr>
          <p:cNvPr id="1048825" name="Content Placeholder 2"/>
          <p:cNvSpPr>
            <a:spLocks noGrp="1"/>
          </p:cNvSpPr>
          <p:nvPr>
            <p:ph sz="quarter" idx="1"/>
          </p:nvPr>
        </p:nvSpPr>
        <p:spPr>
          <a:xfrm>
            <a:off x="304800" y="762000"/>
            <a:ext cx="10972800" cy="5791200"/>
          </a:xfrm>
        </p:spPr>
        <p:txBody>
          <a:bodyPr>
            <a:noAutofit/>
          </a:bodyPr>
          <a:p>
            <a:pPr>
              <a:lnSpc>
                <a:spcPct val="150000"/>
              </a:lnSpc>
              <a:buNone/>
            </a:pPr>
            <a:r>
              <a:rPr dirty="0" sz="2800" lang="en-US"/>
              <a:t>Alkali, acid and other chemically active organic substances, such as mace and tear gas, cause chemical burns. Alkali burns (</a:t>
            </a:r>
            <a:r>
              <a:rPr dirty="0" sz="2800" lang="en-US" err="1"/>
              <a:t>eg</a:t>
            </a:r>
            <a:r>
              <a:rPr dirty="0" sz="2800" lang="en-US"/>
              <a:t>, lye, ammonia) result in the most injury because they penetrate the ocular tissues rapidly and continue to cause damage long after the initial injury is sustained. They also cause an immediate rise in IOP.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488" name=""/>
        <p:cNvGrpSpPr/>
        <p:nvPr/>
      </p:nvGrpSpPr>
      <p:grpSpPr>
        <a:xfrm>
          <a:off x="0" y="0"/>
          <a:ext cx="0" cy="0"/>
          <a:chOff x="0" y="0"/>
          <a:chExt cx="0" cy="0"/>
        </a:xfrm>
      </p:grpSpPr>
      <p:sp>
        <p:nvSpPr>
          <p:cNvPr id="1048826" name="Title 1"/>
          <p:cNvSpPr>
            <a:spLocks noGrp="1"/>
          </p:cNvSpPr>
          <p:nvPr>
            <p:ph type="title"/>
          </p:nvPr>
        </p:nvSpPr>
        <p:spPr/>
        <p:txBody>
          <a:bodyPr/>
          <a:p>
            <a:r>
              <a:rPr dirty="0" lang="en-US" err="1" smtClean="0"/>
              <a:t>Occular</a:t>
            </a:r>
            <a:r>
              <a:rPr dirty="0" lang="en-US" smtClean="0"/>
              <a:t> burns…</a:t>
            </a:r>
            <a:r>
              <a:rPr dirty="0" lang="en-US" err="1" smtClean="0"/>
              <a:t>contd</a:t>
            </a:r>
            <a:endParaRPr dirty="0" lang="en-US"/>
          </a:p>
        </p:txBody>
      </p:sp>
      <p:sp>
        <p:nvSpPr>
          <p:cNvPr id="1048827" name="Content Placeholder 2"/>
          <p:cNvSpPr>
            <a:spLocks noGrp="1"/>
          </p:cNvSpPr>
          <p:nvPr>
            <p:ph sz="quarter" idx="1"/>
          </p:nvPr>
        </p:nvSpPr>
        <p:spPr/>
        <p:txBody>
          <a:bodyPr/>
          <a:p>
            <a:pPr>
              <a:buNone/>
            </a:pPr>
            <a:r>
              <a:rPr dirty="0" sz="2800" lang="en-US"/>
              <a:t>Acids (</a:t>
            </a:r>
            <a:r>
              <a:rPr dirty="0" sz="2800" lang="en-US" err="1"/>
              <a:t>eg</a:t>
            </a:r>
            <a:r>
              <a:rPr dirty="0" sz="2800" lang="en-US"/>
              <a:t>, bleach, car batteries, refrigerant) generally cause less damage because the precipitated necrotic tissue proteins form a barrier to further penetration and damage. burns, every minute counts. </a:t>
            </a:r>
          </a:p>
          <a:p>
            <a:pPr>
              <a:buNone/>
            </a:pPr>
            <a:r>
              <a:rPr dirty="0" sz="2800" lang="en-US"/>
              <a:t>Chemical burns may appear as superficial </a:t>
            </a:r>
            <a:r>
              <a:rPr dirty="0" sz="2800" lang="en-US" err="1"/>
              <a:t>punctate</a:t>
            </a:r>
            <a:r>
              <a:rPr dirty="0" sz="2800" lang="en-US"/>
              <a:t> </a:t>
            </a:r>
            <a:r>
              <a:rPr dirty="0" sz="2800" lang="en-US" err="1"/>
              <a:t>keratopathy</a:t>
            </a:r>
            <a:r>
              <a:rPr dirty="0" sz="2800" lang="en-US"/>
              <a:t> (</a:t>
            </a:r>
            <a:r>
              <a:rPr dirty="0" sz="2800" lang="en-US" err="1"/>
              <a:t>ie</a:t>
            </a:r>
            <a:r>
              <a:rPr dirty="0" sz="2800" lang="en-US"/>
              <a:t>, spotty damage to the cornea), </a:t>
            </a:r>
            <a:r>
              <a:rPr dirty="0" sz="2800" lang="en-US" err="1"/>
              <a:t>subconjunctival</a:t>
            </a:r>
            <a:r>
              <a:rPr dirty="0" sz="2800" lang="en-US"/>
              <a:t> hemorrhage, or complete marbleizing of the cornea.</a:t>
            </a:r>
          </a:p>
          <a:p>
            <a:pPr>
              <a:buNone/>
            </a:pPr>
            <a:endParaRPr dirty="0" sz="2800" lang="en-US"/>
          </a:p>
          <a:p>
            <a:pPr>
              <a:buNone/>
            </a:pPr>
            <a:endParaRPr dirty="0"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489" name=""/>
        <p:cNvGrpSpPr/>
        <p:nvPr/>
      </p:nvGrpSpPr>
      <p:grpSpPr>
        <a:xfrm>
          <a:off x="0" y="0"/>
          <a:ext cx="0" cy="0"/>
          <a:chOff x="0" y="0"/>
          <a:chExt cx="0" cy="0"/>
        </a:xfrm>
      </p:grpSpPr>
      <p:sp>
        <p:nvSpPr>
          <p:cNvPr id="1048828" name="Rectangle 1"/>
          <p:cNvSpPr>
            <a:spLocks noChangeArrowheads="1"/>
          </p:cNvSpPr>
          <p:nvPr/>
        </p:nvSpPr>
        <p:spPr bwMode="auto">
          <a:xfrm>
            <a:off x="381000" y="-1024222"/>
            <a:ext cx="11049000" cy="7311428"/>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nSpc>
                <a:spcPct val="150000"/>
              </a:lnSpc>
              <a:buNone/>
            </a:pPr>
            <a:r>
              <a:rPr dirty="0" sz="2800" lang="en-US"/>
              <a:t>In treating chemical </a:t>
            </a:r>
            <a:r>
              <a:rPr dirty="0" sz="2800" lang="en-US">
                <a:solidFill>
                  <a:srgbClr val="000000"/>
                </a:solidFill>
                <a:latin typeface="Calibri" pitchFamily="34" charset="0"/>
                <a:ea typeface="AGaramond-Regular" charset="-128"/>
                <a:cs typeface="Times New Roman" pitchFamily="18" charset="0"/>
              </a:rPr>
              <a:t>Immediate</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tap-water irrigation should be started on site before transport of</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the patient to an emergency department. Only a brief history and</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examination are performed. The corneal surfaces and </a:t>
            </a:r>
            <a:r>
              <a:rPr dirty="0" sz="2800" lang="en-US" err="1" smtClean="0">
                <a:solidFill>
                  <a:srgbClr val="000000"/>
                </a:solidFill>
                <a:latin typeface="Calibri" pitchFamily="34" charset="0"/>
                <a:ea typeface="AGaramond-Regular" charset="-128"/>
                <a:cs typeface="Times New Roman" pitchFamily="18" charset="0"/>
              </a:rPr>
              <a:t>conjunctival</a:t>
            </a:r>
            <a:r>
              <a:rPr dirty="0" sz="2800" lang="en-US" smtClean="0">
                <a:solidFill>
                  <a:srgbClr val="000000"/>
                </a:solidFill>
                <a:latin typeface="Calibri" pitchFamily="34" charset="0"/>
                <a:ea typeface="AGaramond-Regular" charset="-128"/>
                <a:cs typeface="Times New Roman" pitchFamily="18" charset="0"/>
              </a:rPr>
              <a:t>  </a:t>
            </a:r>
            <a:r>
              <a:rPr dirty="0" sz="1100" lang="en-US" smtClean="0">
                <a:latin typeface="Arial" pitchFamily="34" charset="0"/>
                <a:ea typeface="AGaramond-Regular" charset="-128"/>
                <a:cs typeface="Arial" pitchFamily="34" charset="0"/>
              </a:rPr>
              <a:t> </a:t>
            </a:r>
            <a:r>
              <a:rPr dirty="0" sz="2800" lang="en-US" err="1">
                <a:solidFill>
                  <a:srgbClr val="000000"/>
                </a:solidFill>
                <a:latin typeface="Calibri" pitchFamily="34" charset="0"/>
                <a:ea typeface="AGaramond-Regular" charset="-128"/>
                <a:cs typeface="Times New Roman" pitchFamily="18" charset="0"/>
              </a:rPr>
              <a:t>fornices</a:t>
            </a:r>
            <a:r>
              <a:rPr dirty="0" sz="2800" lang="en-US">
                <a:solidFill>
                  <a:srgbClr val="000000"/>
                </a:solidFill>
                <a:latin typeface="Calibri" pitchFamily="34" charset="0"/>
                <a:ea typeface="AGaramond-Regular" charset="-128"/>
                <a:cs typeface="Times New Roman" pitchFamily="18" charset="0"/>
              </a:rPr>
              <a:t> are immediately and copiously irrigated with normal</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saline or any neutral solution. A local anesthetic is instilled, and</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a lid speculum is applied to overcome </a:t>
            </a:r>
            <a:r>
              <a:rPr dirty="0" sz="2800" lang="en-US" err="1">
                <a:solidFill>
                  <a:srgbClr val="000000"/>
                </a:solidFill>
                <a:latin typeface="Calibri" pitchFamily="34" charset="0"/>
                <a:ea typeface="AGaramond-Regular" charset="-128"/>
                <a:cs typeface="Times New Roman" pitchFamily="18" charset="0"/>
              </a:rPr>
              <a:t>blepharospasm</a:t>
            </a:r>
            <a:r>
              <a:rPr dirty="0" sz="2800" lang="en-US">
                <a:solidFill>
                  <a:srgbClr val="000000"/>
                </a:solidFill>
                <a:latin typeface="Calibri" pitchFamily="34" charset="0"/>
                <a:ea typeface="AGaramond-Regular" charset="-128"/>
                <a:cs typeface="Times New Roman" pitchFamily="18" charset="0"/>
              </a:rPr>
              <a:t> (</a:t>
            </a:r>
            <a:r>
              <a:rPr dirty="0" sz="2800" lang="en-US" err="1">
                <a:solidFill>
                  <a:srgbClr val="000000"/>
                </a:solidFill>
                <a:latin typeface="Calibri" pitchFamily="34" charset="0"/>
                <a:ea typeface="AGaramond-Regular" charset="-128"/>
                <a:cs typeface="Times New Roman" pitchFamily="18" charset="0"/>
              </a:rPr>
              <a:t>ie</a:t>
            </a:r>
            <a:r>
              <a:rPr dirty="0" sz="2800" lang="en-US">
                <a:solidFill>
                  <a:srgbClr val="000000"/>
                </a:solidFill>
                <a:latin typeface="Calibri" pitchFamily="34" charset="0"/>
                <a:ea typeface="AGaramond-Regular" charset="-128"/>
                <a:cs typeface="Times New Roman" pitchFamily="18" charset="0"/>
              </a:rPr>
              <a:t>, spasms</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of the eyelid muscles that result in closure of the lids). </a:t>
            </a:r>
            <a:endParaRPr dirty="0" lang="en-US">
              <a:latin typeface="Arial" pitchFamily="34" charset="0"/>
              <a:cs typeface="Arial"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490" name=""/>
        <p:cNvGrpSpPr/>
        <p:nvPr/>
      </p:nvGrpSpPr>
      <p:grpSpPr>
        <a:xfrm>
          <a:off x="0" y="0"/>
          <a:ext cx="0" cy="0"/>
          <a:chOff x="0" y="0"/>
          <a:chExt cx="0" cy="0"/>
        </a:xfrm>
      </p:grpSpPr>
      <p:sp>
        <p:nvSpPr>
          <p:cNvPr id="1048829" name="Title 1"/>
          <p:cNvSpPr>
            <a:spLocks noGrp="1"/>
          </p:cNvSpPr>
          <p:nvPr>
            <p:ph type="title"/>
          </p:nvPr>
        </p:nvSpPr>
        <p:spPr/>
        <p:txBody>
          <a:bodyPr/>
          <a:p>
            <a:r>
              <a:rPr dirty="0" lang="en-US" err="1" smtClean="0"/>
              <a:t>Occular</a:t>
            </a:r>
            <a:r>
              <a:rPr dirty="0" lang="en-US" smtClean="0"/>
              <a:t> burns…</a:t>
            </a:r>
            <a:r>
              <a:rPr dirty="0" lang="en-US" err="1" smtClean="0"/>
              <a:t>contd</a:t>
            </a:r>
            <a:endParaRPr dirty="0" lang="en-US"/>
          </a:p>
        </p:txBody>
      </p:sp>
      <p:sp>
        <p:nvSpPr>
          <p:cNvPr id="1048830" name="Content Placeholder 2"/>
          <p:cNvSpPr>
            <a:spLocks noGrp="1"/>
          </p:cNvSpPr>
          <p:nvPr>
            <p:ph sz="quarter" idx="1"/>
          </p:nvPr>
        </p:nvSpPr>
        <p:spPr/>
        <p:txBody>
          <a:bodyPr>
            <a:normAutofit fontScale="90909" lnSpcReduction="20000"/>
          </a:bodyPr>
          <a:p>
            <a:pPr>
              <a:lnSpc>
                <a:spcPct val="150000"/>
              </a:lnSpc>
              <a:buNone/>
            </a:pPr>
            <a:r>
              <a:rPr dirty="0" sz="2800" lang="en-US">
                <a:solidFill>
                  <a:srgbClr val="000000"/>
                </a:solidFill>
                <a:latin typeface="Calibri" pitchFamily="34" charset="0"/>
                <a:ea typeface="AGaramond-Regular" charset="-128"/>
                <a:cs typeface="Times New Roman" pitchFamily="18" charset="0"/>
              </a:rPr>
              <a:t>Particulate</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matter must be removed from the </a:t>
            </a:r>
            <a:r>
              <a:rPr dirty="0" sz="2800" lang="en-US" err="1">
                <a:solidFill>
                  <a:srgbClr val="000000"/>
                </a:solidFill>
                <a:latin typeface="Calibri" pitchFamily="34" charset="0"/>
                <a:ea typeface="AGaramond-Regular" charset="-128"/>
                <a:cs typeface="Times New Roman" pitchFamily="18" charset="0"/>
              </a:rPr>
              <a:t>fornices</a:t>
            </a:r>
            <a:r>
              <a:rPr dirty="0" sz="2800" lang="en-US">
                <a:solidFill>
                  <a:srgbClr val="000000"/>
                </a:solidFill>
                <a:latin typeface="Calibri" pitchFamily="34" charset="0"/>
                <a:ea typeface="AGaramond-Regular" charset="-128"/>
                <a:cs typeface="Times New Roman" pitchFamily="18" charset="0"/>
              </a:rPr>
              <a:t> using moistened, </a:t>
            </a:r>
            <a:r>
              <a:rPr dirty="0" sz="2800" lang="en-US" err="1">
                <a:solidFill>
                  <a:srgbClr val="000000"/>
                </a:solidFill>
                <a:latin typeface="Calibri" pitchFamily="34" charset="0"/>
                <a:ea typeface="AGaramond-Regular" charset="-128"/>
                <a:cs typeface="Times New Roman" pitchFamily="18" charset="0"/>
              </a:rPr>
              <a:t>cottontip</a:t>
            </a:r>
            <a:r>
              <a:rPr dirty="0" sz="2800" lang="en-US">
                <a:solidFill>
                  <a:srgbClr val="000000"/>
                </a:solidFill>
                <a:latin typeface="Times New Roman" pitchFamily="18" charset="0"/>
                <a:ea typeface="AGaramond-Regular" charset="-128"/>
                <a:cs typeface="Times New Roman" pitchFamily="18" charset="0"/>
              </a:rPr>
              <a:t> applicators and minimal pressure on the globe.</a:t>
            </a:r>
          </a:p>
          <a:p>
            <a:pPr lvl="0">
              <a:lnSpc>
                <a:spcPct val="150000"/>
              </a:lnSpc>
              <a:buNone/>
            </a:pPr>
            <a:r>
              <a:rPr dirty="0" sz="2800" lang="en-US">
                <a:solidFill>
                  <a:srgbClr val="000000"/>
                </a:solidFill>
                <a:latin typeface="Calibri" pitchFamily="34" charset="0"/>
                <a:ea typeface="AGaramond-Regular" charset="-128"/>
                <a:cs typeface="Times New Roman" pitchFamily="18" charset="0"/>
              </a:rPr>
              <a:t>Irrigation continues</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until the </a:t>
            </a:r>
            <a:r>
              <a:rPr dirty="0" sz="2800" lang="en-US" err="1">
                <a:solidFill>
                  <a:srgbClr val="000000"/>
                </a:solidFill>
                <a:latin typeface="Calibri" pitchFamily="34" charset="0"/>
                <a:ea typeface="AGaramond-Regular" charset="-128"/>
                <a:cs typeface="Times New Roman" pitchFamily="18" charset="0"/>
              </a:rPr>
              <a:t>conjunctival</a:t>
            </a:r>
            <a:r>
              <a:rPr dirty="0" sz="2800" lang="en-US">
                <a:solidFill>
                  <a:srgbClr val="000000"/>
                </a:solidFill>
                <a:latin typeface="Calibri" pitchFamily="34" charset="0"/>
                <a:ea typeface="AGaramond-Regular" charset="-128"/>
                <a:cs typeface="Times New Roman" pitchFamily="18" charset="0"/>
              </a:rPr>
              <a:t> pH normalizes (between 7.3 and 7.6). The pH of the corneal surface is </a:t>
            </a:r>
            <a:r>
              <a:rPr dirty="0" sz="3200" lang="en-US">
                <a:solidFill>
                  <a:srgbClr val="000000"/>
                </a:solidFill>
                <a:latin typeface="Calibri" pitchFamily="34" charset="0"/>
                <a:ea typeface="AGaramond-Regular" charset="-128"/>
                <a:cs typeface="Times New Roman" pitchFamily="18" charset="0"/>
              </a:rPr>
              <a:t>checked</a:t>
            </a:r>
            <a:r>
              <a:rPr dirty="0" sz="2800" lang="en-US">
                <a:solidFill>
                  <a:srgbClr val="000000"/>
                </a:solidFill>
                <a:latin typeface="Calibri" pitchFamily="34" charset="0"/>
                <a:ea typeface="AGaramond-Regular" charset="-128"/>
                <a:cs typeface="Times New Roman" pitchFamily="18" charset="0"/>
              </a:rPr>
              <a:t> by placing a pH paper strip in the fornix. Antibiotics are instilled, and the eye is patched.</a:t>
            </a:r>
            <a:endParaRPr dirty="0" sz="1100" lang="en-US">
              <a:latin typeface="Arial" pitchFamily="34" charset="0"/>
              <a:cs typeface="Arial" pitchFamily="34" charset="0"/>
            </a:endParaRPr>
          </a:p>
          <a:p>
            <a:pPr>
              <a:buNone/>
            </a:pPr>
            <a:endParaRPr dirty="0"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491" name=""/>
        <p:cNvGrpSpPr/>
        <p:nvPr/>
      </p:nvGrpSpPr>
      <p:grpSpPr>
        <a:xfrm>
          <a:off x="0" y="0"/>
          <a:ext cx="0" cy="0"/>
          <a:chOff x="0" y="0"/>
          <a:chExt cx="0" cy="0"/>
        </a:xfrm>
      </p:grpSpPr>
      <p:sp>
        <p:nvSpPr>
          <p:cNvPr id="1048831" name="Title 1"/>
          <p:cNvSpPr>
            <a:spLocks noGrp="1"/>
          </p:cNvSpPr>
          <p:nvPr>
            <p:ph type="title"/>
          </p:nvPr>
        </p:nvSpPr>
        <p:spPr/>
        <p:txBody>
          <a:bodyPr/>
          <a:p>
            <a:r>
              <a:rPr dirty="0" lang="en-US" err="1" smtClean="0"/>
              <a:t>Occular</a:t>
            </a:r>
            <a:r>
              <a:rPr dirty="0" lang="en-US" smtClean="0"/>
              <a:t> burns ….</a:t>
            </a:r>
            <a:r>
              <a:rPr dirty="0" lang="en-US" err="1" smtClean="0"/>
              <a:t>contd</a:t>
            </a:r>
            <a:endParaRPr dirty="0" lang="en-US"/>
          </a:p>
        </p:txBody>
      </p:sp>
      <p:sp>
        <p:nvSpPr>
          <p:cNvPr id="1048832" name="Content Placeholder 2"/>
          <p:cNvSpPr>
            <a:spLocks noGrp="1"/>
          </p:cNvSpPr>
          <p:nvPr>
            <p:ph sz="quarter" idx="1"/>
          </p:nvPr>
        </p:nvSpPr>
        <p:spPr>
          <a:xfrm>
            <a:off x="1524000" y="1447800"/>
            <a:ext cx="9144000" cy="5410200"/>
          </a:xfrm>
        </p:spPr>
        <p:txBody>
          <a:bodyPr>
            <a:normAutofit fontScale="81818" lnSpcReduction="20000"/>
          </a:bodyPr>
          <a:p>
            <a:pPr lvl="0">
              <a:lnSpc>
                <a:spcPct val="150000"/>
              </a:lnSpc>
              <a:buNone/>
            </a:pPr>
            <a:r>
              <a:rPr dirty="0" sz="2800" lang="en-US">
                <a:solidFill>
                  <a:srgbClr val="000000"/>
                </a:solidFill>
                <a:latin typeface="Calibri" pitchFamily="34" charset="0"/>
                <a:ea typeface="AGaramond-Regular" charset="-128"/>
                <a:cs typeface="Times New Roman" pitchFamily="18" charset="0"/>
              </a:rPr>
              <a:t>The goal of intermediate treatment is to prevent tissue ulceration</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and promote re-</a:t>
            </a:r>
            <a:r>
              <a:rPr dirty="0" sz="2800" lang="en-US" err="1">
                <a:solidFill>
                  <a:srgbClr val="000000"/>
                </a:solidFill>
                <a:latin typeface="Calibri" pitchFamily="34" charset="0"/>
                <a:ea typeface="AGaramond-Regular" charset="-128"/>
                <a:cs typeface="Times New Roman" pitchFamily="18" charset="0"/>
              </a:rPr>
              <a:t>epithelialization</a:t>
            </a:r>
            <a:r>
              <a:rPr dirty="0" sz="2800" lang="en-US">
                <a:solidFill>
                  <a:srgbClr val="000000"/>
                </a:solidFill>
                <a:latin typeface="Calibri" pitchFamily="34" charset="0"/>
                <a:ea typeface="AGaramond-Regular" charset="-128"/>
                <a:cs typeface="Times New Roman" pitchFamily="18" charset="0"/>
              </a:rPr>
              <a:t>. Intense lubrication using</a:t>
            </a:r>
            <a:r>
              <a:rPr dirty="0" sz="1100" lang="en-US">
                <a:latin typeface="Arial" pitchFamily="34" charset="0"/>
                <a:ea typeface="AGaramond-Regular" charset="-128"/>
                <a:cs typeface="Arial" pitchFamily="34" charset="0"/>
              </a:rPr>
              <a:t> </a:t>
            </a:r>
            <a:r>
              <a:rPr dirty="0" sz="2800" lang="en-US" err="1">
                <a:solidFill>
                  <a:srgbClr val="000000"/>
                </a:solidFill>
                <a:latin typeface="Calibri" pitchFamily="34" charset="0"/>
                <a:ea typeface="AGaramond-Regular" charset="-128"/>
                <a:cs typeface="Times New Roman" pitchFamily="18" charset="0"/>
              </a:rPr>
              <a:t>nonpreserved</a:t>
            </a:r>
            <a:r>
              <a:rPr dirty="0" sz="2800" lang="en-US">
                <a:solidFill>
                  <a:srgbClr val="000000"/>
                </a:solidFill>
                <a:latin typeface="Calibri" pitchFamily="34" charset="0"/>
                <a:ea typeface="AGaramond-Regular" charset="-128"/>
                <a:cs typeface="Times New Roman" pitchFamily="18" charset="0"/>
              </a:rPr>
              <a:t> (</a:t>
            </a:r>
            <a:r>
              <a:rPr dirty="0" sz="2800" lang="en-US" err="1">
                <a:solidFill>
                  <a:srgbClr val="000000"/>
                </a:solidFill>
                <a:latin typeface="Calibri" pitchFamily="34" charset="0"/>
                <a:ea typeface="AGaramond-Regular" charset="-128"/>
                <a:cs typeface="Times New Roman" pitchFamily="18" charset="0"/>
              </a:rPr>
              <a:t>ie</a:t>
            </a:r>
            <a:r>
              <a:rPr dirty="0" sz="2800" lang="en-US">
                <a:solidFill>
                  <a:srgbClr val="000000"/>
                </a:solidFill>
                <a:latin typeface="Calibri" pitchFamily="34" charset="0"/>
                <a:ea typeface="AGaramond-Regular" charset="-128"/>
                <a:cs typeface="Times New Roman" pitchFamily="18" charset="0"/>
              </a:rPr>
              <a:t>, without preservatives to avoid allergic reactions)</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tears is essential. Re-</a:t>
            </a:r>
            <a:r>
              <a:rPr dirty="0" sz="2800" lang="en-US" err="1">
                <a:solidFill>
                  <a:srgbClr val="000000"/>
                </a:solidFill>
                <a:latin typeface="Calibri" pitchFamily="34" charset="0"/>
                <a:ea typeface="AGaramond-Regular" charset="-128"/>
                <a:cs typeface="Times New Roman" pitchFamily="18" charset="0"/>
              </a:rPr>
              <a:t>epithelialization</a:t>
            </a:r>
            <a:r>
              <a:rPr dirty="0" sz="2800" lang="en-US">
                <a:solidFill>
                  <a:srgbClr val="000000"/>
                </a:solidFill>
                <a:latin typeface="Calibri" pitchFamily="34" charset="0"/>
                <a:ea typeface="AGaramond-Regular" charset="-128"/>
                <a:cs typeface="Times New Roman" pitchFamily="18" charset="0"/>
              </a:rPr>
              <a:t> is promoted with</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patching or therapeutic soft lenses. The patient is usually monitored</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daily for several days. Prognosis depends on the type of injury</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and adequacy of the irrigation immediately after exposure.</a:t>
            </a:r>
            <a:endParaRPr dirty="0" lang="en-US">
              <a:latin typeface="Arial" pitchFamily="34" charset="0"/>
              <a:cs typeface="Arial" pitchFamily="34" charset="0"/>
            </a:endParaRPr>
          </a:p>
          <a:p>
            <a:pPr>
              <a:buNone/>
            </a:pPr>
            <a:endParaRPr dirty="0"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492" name=""/>
        <p:cNvGrpSpPr/>
        <p:nvPr/>
      </p:nvGrpSpPr>
      <p:grpSpPr>
        <a:xfrm>
          <a:off x="0" y="0"/>
          <a:ext cx="0" cy="0"/>
          <a:chOff x="0" y="0"/>
          <a:chExt cx="0" cy="0"/>
        </a:xfrm>
      </p:grpSpPr>
      <p:sp>
        <p:nvSpPr>
          <p:cNvPr id="1048833" name="Rectangle 1"/>
          <p:cNvSpPr>
            <a:spLocks noChangeArrowheads="1"/>
          </p:cNvSpPr>
          <p:nvPr/>
        </p:nvSpPr>
        <p:spPr bwMode="auto">
          <a:xfrm>
            <a:off x="0" y="-546258"/>
            <a:ext cx="11811000" cy="8571485"/>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tabLst>
                <a:tab algn="l" pos="355600"/>
              </a:tabLst>
            </a:pPr>
            <a:r>
              <a:rPr dirty="0" sz="3200" lang="en-US">
                <a:solidFill>
                  <a:srgbClr val="000000"/>
                </a:solidFill>
                <a:latin typeface="Calibri" pitchFamily="34" charset="0"/>
                <a:ea typeface="AGaramond-Regular" charset="-128"/>
                <a:cs typeface="Times New Roman" pitchFamily="18" charset="0"/>
              </a:rPr>
              <a:t>Long-term treatment consists of two phases: restoration of the</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ocular surface through grafting procedures and surgical restoration</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of corneal integrity and optical clarity.</a:t>
            </a:r>
            <a:endParaRPr dirty="0" sz="1200" lang="en-US">
              <a:latin typeface="Arial" pitchFamily="34" charset="0"/>
              <a:cs typeface="Arial" pitchFamily="34" charset="0"/>
            </a:endParaRPr>
          </a:p>
          <a:p>
            <a:pPr eaLnBrk="0" fontAlgn="base" hangingPunct="0">
              <a:lnSpc>
                <a:spcPct val="150000"/>
              </a:lnSpc>
              <a:spcBef>
                <a:spcPct val="0"/>
              </a:spcBef>
              <a:spcAft>
                <a:spcPct val="0"/>
              </a:spcAft>
              <a:tabLst>
                <a:tab algn="l" pos="355600"/>
              </a:tabLst>
            </a:pPr>
            <a:r>
              <a:rPr dirty="0" sz="3200" lang="en-US">
                <a:solidFill>
                  <a:srgbClr val="000000"/>
                </a:solidFill>
                <a:latin typeface="Calibri" pitchFamily="34" charset="0"/>
                <a:ea typeface="AGaramond-Regular" charset="-128"/>
                <a:cs typeface="Times New Roman" pitchFamily="18" charset="0"/>
              </a:rPr>
              <a:t>Thermal injury is caused by exposure to a hot object (</a:t>
            </a:r>
            <a:r>
              <a:rPr dirty="0" sz="3200" lang="en-US" err="1">
                <a:solidFill>
                  <a:srgbClr val="000000"/>
                </a:solidFill>
                <a:latin typeface="Calibri" pitchFamily="34" charset="0"/>
                <a:ea typeface="AGaramond-Regular" charset="-128"/>
                <a:cs typeface="Times New Roman" pitchFamily="18" charset="0"/>
              </a:rPr>
              <a:t>eg</a:t>
            </a:r>
            <a:r>
              <a:rPr dirty="0" sz="3200" lang="en-US">
                <a:solidFill>
                  <a:srgbClr val="000000"/>
                </a:solidFill>
                <a:latin typeface="Calibri" pitchFamily="34" charset="0"/>
                <a:ea typeface="AGaramond-Regular" charset="-128"/>
                <a:cs typeface="Times New Roman" pitchFamily="18" charset="0"/>
              </a:rPr>
              <a:t>, curling</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iron, tobacco, ash), whereas photochemical injury results</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from ultraviolet irradiation or infrared exposure (</a:t>
            </a:r>
            <a:r>
              <a:rPr dirty="0" sz="3200" lang="en-US" err="1">
                <a:solidFill>
                  <a:srgbClr val="000000"/>
                </a:solidFill>
                <a:latin typeface="Calibri" pitchFamily="34" charset="0"/>
                <a:ea typeface="AGaramond-Regular" charset="-128"/>
                <a:cs typeface="Times New Roman" pitchFamily="18" charset="0"/>
              </a:rPr>
              <a:t>eg</a:t>
            </a:r>
            <a:r>
              <a:rPr dirty="0" sz="3200" lang="en-US">
                <a:solidFill>
                  <a:srgbClr val="000000"/>
                </a:solidFill>
                <a:latin typeface="Calibri" pitchFamily="34" charset="0"/>
                <a:ea typeface="AGaramond-Regular" charset="-128"/>
                <a:cs typeface="Times New Roman" pitchFamily="18" charset="0"/>
              </a:rPr>
              <a:t>, exposure to</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the reflections from snow, sun gazing, viewing an eclipse of the</a:t>
            </a:r>
            <a:r>
              <a:rPr dirty="0" sz="3200" lang="en-US">
                <a:solidFill>
                  <a:srgbClr val="000000"/>
                </a:solidFill>
                <a:latin typeface="Times New Roman" pitchFamily="18" charset="0"/>
                <a:ea typeface="AGaramond-Regular" charset="-128"/>
                <a:cs typeface="Times New Roman" pitchFamily="18" charset="0"/>
              </a:rPr>
              <a:t> sun without an adequate filter). </a:t>
            </a:r>
            <a:endParaRPr dirty="0" sz="2000" lang="en-US">
              <a:latin typeface="Arial" pitchFamily="34" charset="0"/>
              <a:cs typeface="Arial"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493" name=""/>
        <p:cNvGrpSpPr/>
        <p:nvPr/>
      </p:nvGrpSpPr>
      <p:grpSpPr>
        <a:xfrm>
          <a:off x="0" y="0"/>
          <a:ext cx="0" cy="0"/>
          <a:chOff x="0" y="0"/>
          <a:chExt cx="0" cy="0"/>
        </a:xfrm>
      </p:grpSpPr>
      <p:sp>
        <p:nvSpPr>
          <p:cNvPr id="1048834" name="Rectangle 1"/>
          <p:cNvSpPr>
            <a:spLocks noChangeArrowheads="1"/>
          </p:cNvSpPr>
          <p:nvPr/>
        </p:nvSpPr>
        <p:spPr bwMode="auto">
          <a:xfrm>
            <a:off x="381000" y="-899222"/>
            <a:ext cx="11049000" cy="8077086"/>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3200" lang="en-US">
                <a:solidFill>
                  <a:srgbClr val="000000"/>
                </a:solidFill>
                <a:latin typeface="Calibri" pitchFamily="34" charset="0"/>
                <a:ea typeface="AGaramond-Regular" charset="-128"/>
                <a:cs typeface="Times New Roman" pitchFamily="18" charset="0"/>
              </a:rPr>
              <a:t>These injuries can cause corneal</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epithelial defect, corneal opacity, </a:t>
            </a:r>
            <a:r>
              <a:rPr dirty="0" sz="3200" lang="en-US" err="1">
                <a:solidFill>
                  <a:srgbClr val="000000"/>
                </a:solidFill>
                <a:latin typeface="Calibri" pitchFamily="34" charset="0"/>
                <a:ea typeface="AGaramond-Regular" charset="-128"/>
                <a:cs typeface="Times New Roman" pitchFamily="18" charset="0"/>
              </a:rPr>
              <a:t>conjunctival</a:t>
            </a:r>
            <a:r>
              <a:rPr dirty="0" sz="3200" lang="en-US">
                <a:solidFill>
                  <a:srgbClr val="000000"/>
                </a:solidFill>
                <a:latin typeface="Calibri" pitchFamily="34" charset="0"/>
                <a:ea typeface="AGaramond-Regular" charset="-128"/>
                <a:cs typeface="Times New Roman" pitchFamily="18" charset="0"/>
              </a:rPr>
              <a:t> </a:t>
            </a:r>
            <a:r>
              <a:rPr dirty="0" sz="3200" lang="en-US" err="1">
                <a:solidFill>
                  <a:srgbClr val="000000"/>
                </a:solidFill>
                <a:latin typeface="Calibri" pitchFamily="34" charset="0"/>
                <a:ea typeface="AGaramond-Regular" charset="-128"/>
                <a:cs typeface="Times New Roman" pitchFamily="18" charset="0"/>
              </a:rPr>
              <a:t>chemosis</a:t>
            </a:r>
            <a:r>
              <a:rPr dirty="0" sz="3200" lang="en-US">
                <a:solidFill>
                  <a:srgbClr val="000000"/>
                </a:solidFill>
                <a:latin typeface="Calibri" pitchFamily="34" charset="0"/>
                <a:ea typeface="AGaramond-Regular" charset="-128"/>
                <a:cs typeface="Times New Roman" pitchFamily="18" charset="0"/>
              </a:rPr>
              <a:t> and </a:t>
            </a:r>
            <a:r>
              <a:rPr b="1" dirty="0" sz="3200" lang="en-US">
                <a:solidFill>
                  <a:srgbClr val="000000"/>
                </a:solidFill>
                <a:latin typeface="Times New Roman" pitchFamily="18" charset="0"/>
                <a:ea typeface="Calibri" pitchFamily="34" charset="0"/>
                <a:cs typeface="Times New Roman" pitchFamily="18" charset="0"/>
              </a:rPr>
              <a:t>injection</a:t>
            </a:r>
            <a:endParaRPr dirty="0" sz="1200" lang="en-US">
              <a:latin typeface="Arial" pitchFamily="34" charset="0"/>
              <a:cs typeface="Arial" pitchFamily="34" charset="0"/>
            </a:endParaRPr>
          </a:p>
          <a:p>
            <a:pPr eaLnBrk="0" fontAlgn="base" hangingPunct="0">
              <a:lnSpc>
                <a:spcPct val="150000"/>
              </a:lnSpc>
              <a:spcBef>
                <a:spcPct val="0"/>
              </a:spcBef>
              <a:spcAft>
                <a:spcPct val="0"/>
              </a:spcAft>
            </a:pPr>
            <a:r>
              <a:rPr dirty="0" sz="3200" lang="en-US">
                <a:solidFill>
                  <a:srgbClr val="000000"/>
                </a:solidFill>
                <a:latin typeface="Calibri" pitchFamily="34" charset="0"/>
                <a:ea typeface="AGaramond-Regular" charset="-128"/>
                <a:cs typeface="Times New Roman" pitchFamily="18" charset="0"/>
              </a:rPr>
              <a:t>(</a:t>
            </a:r>
            <a:r>
              <a:rPr dirty="0" sz="3200" lang="en-US" err="1">
                <a:solidFill>
                  <a:srgbClr val="000000"/>
                </a:solidFill>
                <a:latin typeface="Calibri" pitchFamily="34" charset="0"/>
                <a:ea typeface="AGaramond-Regular" charset="-128"/>
                <a:cs typeface="Times New Roman" pitchFamily="18" charset="0"/>
              </a:rPr>
              <a:t>ie</a:t>
            </a:r>
            <a:r>
              <a:rPr dirty="0" sz="3200" lang="en-US">
                <a:solidFill>
                  <a:srgbClr val="000000"/>
                </a:solidFill>
                <a:latin typeface="Calibri" pitchFamily="34" charset="0"/>
                <a:ea typeface="AGaramond-Regular" charset="-128"/>
                <a:cs typeface="Times New Roman" pitchFamily="18" charset="0"/>
              </a:rPr>
              <a:t>, congestion of blood vessels), and burns of the eyelids</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and </a:t>
            </a:r>
            <a:r>
              <a:rPr dirty="0" sz="3200" lang="en-US" err="1">
                <a:solidFill>
                  <a:srgbClr val="000000"/>
                </a:solidFill>
                <a:latin typeface="Calibri" pitchFamily="34" charset="0"/>
                <a:ea typeface="AGaramond-Regular" charset="-128"/>
                <a:cs typeface="Times New Roman" pitchFamily="18" charset="0"/>
              </a:rPr>
              <a:t>periocular</a:t>
            </a:r>
            <a:r>
              <a:rPr dirty="0" sz="3200" lang="en-US">
                <a:solidFill>
                  <a:srgbClr val="000000"/>
                </a:solidFill>
                <a:latin typeface="Calibri" pitchFamily="34" charset="0"/>
                <a:ea typeface="AGaramond-Regular" charset="-128"/>
                <a:cs typeface="Times New Roman" pitchFamily="18" charset="0"/>
              </a:rPr>
              <a:t> region. Antibiotics and a pressure patch for</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24 hours constitute the treatment of mild injuries. Scarring of the</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eyelids may require </a:t>
            </a:r>
            <a:r>
              <a:rPr dirty="0" sz="3200" lang="en-US" err="1">
                <a:solidFill>
                  <a:srgbClr val="000000"/>
                </a:solidFill>
                <a:latin typeface="Calibri" pitchFamily="34" charset="0"/>
                <a:ea typeface="AGaramond-Regular" charset="-128"/>
                <a:cs typeface="Times New Roman" pitchFamily="18" charset="0"/>
              </a:rPr>
              <a:t>oculoplastic</a:t>
            </a:r>
            <a:r>
              <a:rPr dirty="0" sz="3200" lang="en-US">
                <a:solidFill>
                  <a:srgbClr val="000000"/>
                </a:solidFill>
                <a:latin typeface="Calibri" pitchFamily="34" charset="0"/>
                <a:ea typeface="AGaramond-Regular" charset="-128"/>
                <a:cs typeface="Times New Roman" pitchFamily="18" charset="0"/>
              </a:rPr>
              <a:t> surgery, whereas corneal scarring</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may require corneal surgery.</a:t>
            </a:r>
            <a:endParaRPr dirty="0" sz="1200" lang="en-US">
              <a:latin typeface="Arial" pitchFamily="34" charset="0"/>
              <a:cs typeface="Arial" pitchFamily="34" charset="0"/>
            </a:endParaRPr>
          </a:p>
          <a:p>
            <a:pPr eaLnBrk="0" fontAlgn="base" hangingPunct="0">
              <a:spcBef>
                <a:spcPct val="0"/>
              </a:spcBef>
              <a:spcAft>
                <a:spcPct val="0"/>
              </a:spcAft>
            </a:pPr>
            <a:endParaRPr dirty="0" lang="en-US">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8672" name="Title 1"/>
          <p:cNvSpPr>
            <a:spLocks noGrp="1"/>
          </p:cNvSpPr>
          <p:nvPr>
            <p:ph type="title"/>
          </p:nvPr>
        </p:nvSpPr>
        <p:spPr>
          <a:xfrm>
            <a:off x="1524000" y="0"/>
            <a:ext cx="7924800" cy="792162"/>
          </a:xfrm>
        </p:spPr>
        <p:txBody>
          <a:bodyPr>
            <a:normAutofit/>
          </a:bodyPr>
          <a:p>
            <a:r>
              <a:rPr b="1" dirty="0" lang="en-US" smtClean="0">
                <a:solidFill>
                  <a:srgbClr val="FF0000"/>
                </a:solidFill>
                <a:latin typeface="Times New Roman" pitchFamily="18" charset="0"/>
                <a:ea typeface="Times New Roman" pitchFamily="18" charset="0"/>
                <a:cs typeface="Times New Roman" pitchFamily="18" charset="0"/>
              </a:rPr>
              <a:t>CORNEA</a:t>
            </a:r>
            <a:endParaRPr dirty="0" lang="en-US"/>
          </a:p>
        </p:txBody>
      </p:sp>
      <p:sp>
        <p:nvSpPr>
          <p:cNvPr id="1048673" name="Content Placeholder 2"/>
          <p:cNvSpPr>
            <a:spLocks noGrp="1"/>
          </p:cNvSpPr>
          <p:nvPr>
            <p:ph sz="quarter" idx="1"/>
          </p:nvPr>
        </p:nvSpPr>
        <p:spPr>
          <a:xfrm>
            <a:off x="228600" y="914400"/>
            <a:ext cx="11430000" cy="5638800"/>
          </a:xfrm>
        </p:spPr>
        <p:txBody>
          <a:bodyPr>
            <a:normAutofit/>
          </a:bodyPr>
          <a:p>
            <a:pPr fontAlgn="base" indent="0" marL="0">
              <a:spcBef>
                <a:spcPct val="0"/>
              </a:spcBef>
              <a:spcAft>
                <a:spcPct val="0"/>
              </a:spcAft>
              <a:buClrTx/>
              <a:buNone/>
            </a:pPr>
            <a:r>
              <a:rPr dirty="0" sz="3200" lang="en-US">
                <a:latin typeface="Times New Roman" pitchFamily="18" charset="0"/>
                <a:ea typeface="Times New Roman" pitchFamily="18" charset="0"/>
                <a:cs typeface="Times New Roman" pitchFamily="18" charset="0"/>
              </a:rPr>
              <a:t>It’s a transparent structure covering the iris</a:t>
            </a:r>
          </a:p>
          <a:p>
            <a:pPr fontAlgn="base" indent="0" marL="0">
              <a:spcBef>
                <a:spcPct val="0"/>
              </a:spcBef>
              <a:spcAft>
                <a:spcPct val="0"/>
              </a:spcAft>
              <a:buClrTx/>
              <a:buNone/>
            </a:pPr>
            <a:r>
              <a:rPr dirty="0" sz="3200" lang="en-US">
                <a:latin typeface="Times New Roman" pitchFamily="18" charset="0"/>
                <a:ea typeface="Times New Roman" pitchFamily="18" charset="0"/>
                <a:cs typeface="Times New Roman" pitchFamily="18" charset="0"/>
              </a:rPr>
              <a:t> It has five layers form the anterior to posterior</a:t>
            </a:r>
            <a:endParaRPr dirty="0" sz="3200" lang="en-US">
              <a:latin typeface="Times New Roman" pitchFamily="18" charset="0"/>
              <a:cs typeface="Times New Roman" pitchFamily="18" charset="0"/>
            </a:endParaRPr>
          </a:p>
          <a:p>
            <a:pPr eaLnBrk="0" fontAlgn="base" hangingPunct="0" lvl="0">
              <a:spcBef>
                <a:spcPct val="0"/>
              </a:spcBef>
              <a:spcAft>
                <a:spcPct val="0"/>
              </a:spcAft>
              <a:buNone/>
            </a:pPr>
            <a:r>
              <a:rPr b="1" dirty="0" sz="3200" lang="en-US">
                <a:latin typeface="Times New Roman" pitchFamily="18" charset="0"/>
                <a:ea typeface="Times New Roman" pitchFamily="18" charset="0"/>
                <a:cs typeface="Times New Roman" pitchFamily="18" charset="0"/>
                <a:hlinkClick r:id="rId1" tooltip="Corneal epithelium"/>
              </a:rPr>
              <a:t>Corneal epithelium</a:t>
            </a:r>
            <a:r>
              <a:rPr dirty="0" sz="3200" lang="en-US">
                <a:latin typeface="Times New Roman" pitchFamily="18" charset="0"/>
                <a:ea typeface="Times New Roman" pitchFamily="18" charset="0"/>
                <a:cs typeface="Times New Roman" pitchFamily="18" charset="0"/>
              </a:rPr>
              <a:t>: </a:t>
            </a:r>
          </a:p>
          <a:p>
            <a:pPr eaLnBrk="0" fontAlgn="base" hangingPunct="0" lvl="0">
              <a:spcBef>
                <a:spcPct val="0"/>
              </a:spcBef>
              <a:spcAft>
                <a:spcPct val="0"/>
              </a:spcAft>
              <a:buFont typeface="Wingdings" pitchFamily="2" charset="2"/>
              <a:buChar char="v"/>
            </a:pPr>
            <a:r>
              <a:rPr dirty="0" sz="3200" lang="en-US">
                <a:latin typeface="Times New Roman" pitchFamily="18" charset="0"/>
                <a:ea typeface="Times New Roman" pitchFamily="18" charset="0"/>
                <a:cs typeface="Times New Roman" pitchFamily="18" charset="0"/>
              </a:rPr>
              <a:t>Its an exceedingly thin </a:t>
            </a:r>
            <a:r>
              <a:rPr dirty="0" sz="3200" lang="en-US" err="1">
                <a:latin typeface="Times New Roman" pitchFamily="18" charset="0"/>
                <a:ea typeface="Times New Roman" pitchFamily="18" charset="0"/>
                <a:cs typeface="Times New Roman" pitchFamily="18" charset="0"/>
              </a:rPr>
              <a:t>multicellular</a:t>
            </a:r>
            <a:r>
              <a:rPr dirty="0" sz="3200" lang="en-US">
                <a:latin typeface="Times New Roman" pitchFamily="18" charset="0"/>
                <a:ea typeface="Times New Roman" pitchFamily="18" charset="0"/>
                <a:cs typeface="Times New Roman" pitchFamily="18" charset="0"/>
              </a:rPr>
              <a:t> epithelial tissue layer of fast-growing and easily regenerated cells, kept moist with tears. </a:t>
            </a:r>
            <a:r>
              <a:rPr dirty="0" sz="3200" lang="en-US">
                <a:latin typeface="Times New Roman" pitchFamily="18" charset="0"/>
                <a:cs typeface="Times New Roman" pitchFamily="18" charset="0"/>
              </a:rPr>
              <a:t>The epithelial cells get their oxygen mainly from tears. </a:t>
            </a:r>
            <a:endParaRPr dirty="0" sz="3200" lang="en-US">
              <a:latin typeface="Times New Roman" pitchFamily="18" charset="0"/>
              <a:ea typeface="Times New Roman" pitchFamily="18" charset="0"/>
              <a:cs typeface="Times New Roman" pitchFamily="18" charset="0"/>
            </a:endParaRPr>
          </a:p>
          <a:p>
            <a:pPr eaLnBrk="0" fontAlgn="base" hangingPunct="0" lvl="0">
              <a:spcBef>
                <a:spcPct val="0"/>
              </a:spcBef>
              <a:spcAft>
                <a:spcPct val="0"/>
              </a:spcAft>
              <a:buFont typeface="Wingdings" pitchFamily="2" charset="2"/>
              <a:buChar char="v"/>
            </a:pPr>
            <a:r>
              <a:rPr dirty="0" sz="3200" lang="en-US">
                <a:latin typeface="Times New Roman" pitchFamily="18" charset="0"/>
                <a:ea typeface="Times New Roman" pitchFamily="18" charset="0"/>
                <a:cs typeface="Times New Roman" pitchFamily="18" charset="0"/>
              </a:rPr>
              <a:t>It is continuous with the </a:t>
            </a:r>
            <a:r>
              <a:rPr dirty="0" sz="3200" lang="en-US" err="1">
                <a:latin typeface="Times New Roman" pitchFamily="18" charset="0"/>
                <a:ea typeface="Times New Roman" pitchFamily="18" charset="0"/>
                <a:cs typeface="Times New Roman" pitchFamily="18" charset="0"/>
              </a:rPr>
              <a:t>conjunctival</a:t>
            </a:r>
            <a:r>
              <a:rPr dirty="0" sz="3200" lang="en-US">
                <a:latin typeface="Times New Roman" pitchFamily="18" charset="0"/>
                <a:ea typeface="Times New Roman" pitchFamily="18" charset="0"/>
                <a:cs typeface="Times New Roman" pitchFamily="18" charset="0"/>
              </a:rPr>
              <a:t> epithelium, and is composed of about 6 layers of cells which are shed constantly on the exposed layer and are regenerated by multiplication in the basal layer.</a:t>
            </a:r>
            <a:endParaRPr dirty="0" sz="3200" lang="en-US">
              <a:latin typeface="Times New Roman" pitchFamily="18" charset="0"/>
              <a:ea typeface="Calibri" pitchFamily="34" charset="0"/>
              <a:cs typeface="Times New Roman" pitchFamily="18" charset="0"/>
            </a:endParaRPr>
          </a:p>
          <a:p>
            <a:pPr indent="-514350" marL="514350"/>
            <a:endParaRPr dirty="0" lang="en-US" smtClean="0">
              <a:latin typeface="Times New Roman" pitchFamily="18" charset="0"/>
              <a:ea typeface="Calibri" pitchFamily="34" charset="0"/>
              <a:cs typeface="Times New Roman" pitchFamily="18" charset="0"/>
            </a:endParaRPr>
          </a:p>
          <a:p>
            <a:endParaRPr dirty="0"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48835" name="Title 1"/>
          <p:cNvSpPr>
            <a:spLocks noGrp="1"/>
          </p:cNvSpPr>
          <p:nvPr>
            <p:ph type="title"/>
          </p:nvPr>
        </p:nvSpPr>
        <p:spPr>
          <a:xfrm>
            <a:off x="1524000" y="0"/>
            <a:ext cx="9144000" cy="1417638"/>
          </a:xfrm>
        </p:spPr>
        <p:txBody>
          <a:bodyPr>
            <a:noAutofit/>
          </a:bodyPr>
          <a:p>
            <a:pPr algn="ctr">
              <a:tabLst>
                <a:tab algn="l" pos="685800"/>
              </a:tabLst>
            </a:pPr>
            <a:r>
              <a:rPr b="1" dirty="0" sz="2800" lang="en-US"/>
              <a:t/>
            </a:r>
            <a:br>
              <a:rPr b="1" dirty="0" sz="2800" lang="en-US"/>
            </a:br>
            <a:r>
              <a:rPr b="1" dirty="0" sz="2800" lang="en-US"/>
              <a:t>Infectious and Inflammatory Conditions. </a:t>
            </a:r>
            <a:br>
              <a:rPr b="1" dirty="0" sz="2800" lang="en-US"/>
            </a:br>
            <a:r>
              <a:rPr b="1" dirty="0" sz="2800" lang="en-US"/>
              <a:t>DRY EYE SYNDROME</a:t>
            </a:r>
            <a:br>
              <a:rPr b="1" dirty="0" sz="2800" lang="en-US"/>
            </a:br>
            <a:endParaRPr b="1" dirty="0" sz="2800" lang="en-US"/>
          </a:p>
        </p:txBody>
      </p:sp>
      <p:sp>
        <p:nvSpPr>
          <p:cNvPr id="1048836" name="Content Placeholder 2"/>
          <p:cNvSpPr>
            <a:spLocks noGrp="1"/>
          </p:cNvSpPr>
          <p:nvPr>
            <p:ph sz="quarter" idx="1"/>
          </p:nvPr>
        </p:nvSpPr>
        <p:spPr>
          <a:xfrm>
            <a:off x="228600" y="1371600"/>
            <a:ext cx="11049000" cy="5486400"/>
          </a:xfrm>
        </p:spPr>
        <p:txBody>
          <a:bodyPr>
            <a:normAutofit/>
          </a:bodyPr>
          <a:p>
            <a:pPr>
              <a:lnSpc>
                <a:spcPct val="150000"/>
              </a:lnSpc>
              <a:buNone/>
            </a:pPr>
            <a:r>
              <a:rPr dirty="0" sz="2800" lang="en-US"/>
              <a:t>Dry eye syndrome, or </a:t>
            </a:r>
            <a:r>
              <a:rPr dirty="0" sz="2800" lang="en-US" err="1"/>
              <a:t>keratoconjunctivitis</a:t>
            </a:r>
            <a:r>
              <a:rPr dirty="0" sz="2800" lang="en-US"/>
              <a:t> </a:t>
            </a:r>
            <a:r>
              <a:rPr dirty="0" sz="2800" lang="en-US" err="1"/>
              <a:t>sicca</a:t>
            </a:r>
            <a:r>
              <a:rPr dirty="0" sz="2800" lang="en-US"/>
              <a:t>, is a deficiency in the production of any of the aqueous, </a:t>
            </a:r>
            <a:r>
              <a:rPr dirty="0" sz="2800" lang="en-US" err="1"/>
              <a:t>mucin</a:t>
            </a:r>
            <a:r>
              <a:rPr dirty="0" sz="2800" lang="en-US"/>
              <a:t>, or lipid tear film components; lid surface abnormalities; or epithelial abnormalities related to systemic diseases (</a:t>
            </a:r>
            <a:r>
              <a:rPr dirty="0" sz="2800" lang="en-US" err="1"/>
              <a:t>eg</a:t>
            </a:r>
            <a:r>
              <a:rPr dirty="0" sz="2800" lang="en-US"/>
              <a:t>, thyroid disorders, Parkinson’s disease), infection, injury, or complications of medications (</a:t>
            </a:r>
            <a:r>
              <a:rPr dirty="0" sz="2800" lang="en-US" err="1"/>
              <a:t>eg</a:t>
            </a:r>
            <a:r>
              <a:rPr dirty="0" sz="2800" lang="en-US"/>
              <a:t>, antihistamines, oral contraceptives, </a:t>
            </a:r>
            <a:r>
              <a:rPr dirty="0" sz="2800" lang="en-US" err="1"/>
              <a:t>phenothiazines</a:t>
            </a:r>
            <a:r>
              <a:rPr dirty="0" sz="2800" lang="en-US"/>
              <a:t>).</a:t>
            </a:r>
          </a:p>
          <a:p>
            <a:pPr>
              <a:buNone/>
            </a:pPr>
            <a:endParaRPr dirty="0"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48837" name="Title 1"/>
          <p:cNvSpPr>
            <a:spLocks noGrp="1"/>
          </p:cNvSpPr>
          <p:nvPr>
            <p:ph type="title"/>
          </p:nvPr>
        </p:nvSpPr>
        <p:spPr/>
        <p:txBody>
          <a:bodyPr>
            <a:normAutofit/>
          </a:bodyPr>
          <a:p>
            <a:pPr algn="ctr"/>
            <a:r>
              <a:rPr b="1" dirty="0" lang="en-US" smtClean="0"/>
              <a:t>Clinical Manifestations</a:t>
            </a:r>
            <a:r>
              <a:rPr dirty="0" lang="en-US" smtClean="0"/>
              <a:t/>
            </a:r>
            <a:br>
              <a:rPr dirty="0" lang="en-US" smtClean="0"/>
            </a:br>
            <a:endParaRPr dirty="0" lang="en-US"/>
          </a:p>
        </p:txBody>
      </p:sp>
      <p:sp>
        <p:nvSpPr>
          <p:cNvPr id="1048838" name="Content Placeholder 2"/>
          <p:cNvSpPr>
            <a:spLocks noGrp="1"/>
          </p:cNvSpPr>
          <p:nvPr>
            <p:ph sz="quarter" idx="1"/>
          </p:nvPr>
        </p:nvSpPr>
        <p:spPr>
          <a:xfrm>
            <a:off x="838200" y="1524000"/>
            <a:ext cx="9525000" cy="4873752"/>
          </a:xfrm>
        </p:spPr>
        <p:txBody>
          <a:bodyPr/>
          <a:p>
            <a:pPr>
              <a:lnSpc>
                <a:spcPct val="150000"/>
              </a:lnSpc>
              <a:buNone/>
            </a:pPr>
            <a:r>
              <a:rPr dirty="0" sz="2800" lang="en-US"/>
              <a:t>The most common complaint in dry eye syndrome is a scratchy or foreign body sensation. Other symptoms include itching, excessive mucus secretion, inability to produce tears, a burning sensation, redness, pain, and difficulty moving the lids.</a:t>
            </a:r>
          </a:p>
          <a:p>
            <a:endParaRPr dirty="0"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496" name=""/>
        <p:cNvGrpSpPr/>
        <p:nvPr/>
      </p:nvGrpSpPr>
      <p:grpSpPr>
        <a:xfrm>
          <a:off x="0" y="0"/>
          <a:ext cx="0" cy="0"/>
          <a:chOff x="0" y="0"/>
          <a:chExt cx="0" cy="0"/>
        </a:xfrm>
      </p:grpSpPr>
      <p:sp>
        <p:nvSpPr>
          <p:cNvPr id="1048839" name="Title 1"/>
          <p:cNvSpPr>
            <a:spLocks noGrp="1"/>
          </p:cNvSpPr>
          <p:nvPr>
            <p:ph type="title"/>
          </p:nvPr>
        </p:nvSpPr>
        <p:spPr>
          <a:xfrm>
            <a:off x="1981200" y="0"/>
            <a:ext cx="7467600" cy="1143000"/>
          </a:xfrm>
        </p:spPr>
        <p:txBody>
          <a:bodyPr>
            <a:normAutofit/>
          </a:bodyPr>
          <a:p>
            <a:r>
              <a:rPr b="1" dirty="0" lang="en-US" smtClean="0"/>
              <a:t>Assessment and Diagnostic Findings</a:t>
            </a:r>
            <a:r>
              <a:rPr dirty="0" lang="en-US" smtClean="0"/>
              <a:t/>
            </a:r>
            <a:br>
              <a:rPr dirty="0" lang="en-US" smtClean="0"/>
            </a:br>
            <a:endParaRPr dirty="0" lang="en-US"/>
          </a:p>
        </p:txBody>
      </p:sp>
      <p:sp>
        <p:nvSpPr>
          <p:cNvPr id="1048840" name="Content Placeholder 2"/>
          <p:cNvSpPr>
            <a:spLocks noGrp="1"/>
          </p:cNvSpPr>
          <p:nvPr>
            <p:ph sz="quarter" idx="1"/>
          </p:nvPr>
        </p:nvSpPr>
        <p:spPr>
          <a:xfrm>
            <a:off x="304800" y="914400"/>
            <a:ext cx="11049000" cy="4873752"/>
          </a:xfrm>
        </p:spPr>
        <p:txBody>
          <a:bodyPr>
            <a:normAutofit fontScale="91667" lnSpcReduction="10000"/>
          </a:bodyPr>
          <a:p>
            <a:pPr>
              <a:lnSpc>
                <a:spcPct val="150000"/>
              </a:lnSpc>
              <a:buFont typeface="Courier New" pitchFamily="49" charset="0"/>
              <a:buChar char="o"/>
            </a:pPr>
            <a:r>
              <a:rPr dirty="0" sz="2800" lang="en-US" smtClean="0"/>
              <a:t>Slit-lamp examination shows an absent or interrupted tear meniscus at the lower lid margin, and the conjunctiva is thickened, edematous, hyperemic, and has lost its luster. A tear meniscus is the crescent-shaped edge of the tear film in the lower lid margin.</a:t>
            </a:r>
          </a:p>
          <a:p>
            <a:pPr>
              <a:lnSpc>
                <a:spcPct val="150000"/>
              </a:lnSpc>
              <a:buFont typeface="Courier New" pitchFamily="49" charset="0"/>
              <a:buChar char="o"/>
            </a:pPr>
            <a:r>
              <a:rPr dirty="0" sz="2800" lang="en-US" smtClean="0"/>
              <a:t>Chronic dry eyes may result in chronic </a:t>
            </a:r>
            <a:r>
              <a:rPr dirty="0" sz="2800" lang="en-US" err="1" smtClean="0"/>
              <a:t>conjunctival</a:t>
            </a:r>
            <a:r>
              <a:rPr dirty="0" sz="2800" lang="en-US" smtClean="0"/>
              <a:t> and corneal irritation that can lead to corneal erosion, scarring, ulceration, thinning, or perforation that can seriously threaten vision. Secondary bacterial infection can occur.</a:t>
            </a:r>
          </a:p>
          <a:p>
            <a:pPr>
              <a:buNone/>
            </a:pPr>
            <a:endParaRPr dirty="0"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497" name=""/>
        <p:cNvGrpSpPr/>
        <p:nvPr/>
      </p:nvGrpSpPr>
      <p:grpSpPr>
        <a:xfrm>
          <a:off x="0" y="0"/>
          <a:ext cx="0" cy="0"/>
          <a:chOff x="0" y="0"/>
          <a:chExt cx="0" cy="0"/>
        </a:xfrm>
      </p:grpSpPr>
      <p:sp>
        <p:nvSpPr>
          <p:cNvPr id="1048841" name="Title 1"/>
          <p:cNvSpPr>
            <a:spLocks noGrp="1"/>
          </p:cNvSpPr>
          <p:nvPr>
            <p:ph type="title"/>
          </p:nvPr>
        </p:nvSpPr>
        <p:spPr>
          <a:xfrm>
            <a:off x="1981200" y="0"/>
            <a:ext cx="7467600" cy="1066800"/>
          </a:xfrm>
        </p:spPr>
        <p:txBody>
          <a:bodyPr>
            <a:normAutofit/>
          </a:bodyPr>
          <a:p>
            <a:pPr algn="ctr"/>
            <a:r>
              <a:rPr b="1" dirty="0" lang="en-US" smtClean="0"/>
              <a:t>Management</a:t>
            </a:r>
            <a:r>
              <a:rPr dirty="0" lang="en-US" smtClean="0"/>
              <a:t/>
            </a:r>
            <a:br>
              <a:rPr dirty="0" lang="en-US" smtClean="0"/>
            </a:br>
            <a:endParaRPr dirty="0" lang="en-US"/>
          </a:p>
        </p:txBody>
      </p:sp>
      <p:sp>
        <p:nvSpPr>
          <p:cNvPr id="1048842" name="Content Placeholder 2"/>
          <p:cNvSpPr>
            <a:spLocks noGrp="1"/>
          </p:cNvSpPr>
          <p:nvPr>
            <p:ph sz="quarter" idx="1"/>
          </p:nvPr>
        </p:nvSpPr>
        <p:spPr>
          <a:xfrm>
            <a:off x="152400" y="551120"/>
            <a:ext cx="12039600" cy="6154480"/>
          </a:xfrm>
        </p:spPr>
        <p:txBody>
          <a:bodyPr>
            <a:noAutofit/>
          </a:bodyPr>
          <a:p>
            <a:pPr>
              <a:lnSpc>
                <a:spcPct val="150000"/>
              </a:lnSpc>
              <a:buFont typeface="Courier New" pitchFamily="49" charset="0"/>
              <a:buChar char="o"/>
            </a:pPr>
            <a:r>
              <a:rPr dirty="0" sz="2800" lang="en-US"/>
              <a:t>Management of dry eye syndrome requires the complete cooperation of the patient with a regimen that needs to be followed at home for a long period, or complete relief of symptoms is unlikely.</a:t>
            </a:r>
          </a:p>
          <a:p>
            <a:pPr>
              <a:lnSpc>
                <a:spcPct val="150000"/>
              </a:lnSpc>
              <a:buFont typeface="Courier New" pitchFamily="49" charset="0"/>
              <a:buChar char="o"/>
            </a:pPr>
            <a:r>
              <a:rPr dirty="0" sz="2800" lang="en-US"/>
              <a:t>Instillation of artificial tears during the day </a:t>
            </a:r>
          </a:p>
          <a:p>
            <a:pPr>
              <a:lnSpc>
                <a:spcPct val="150000"/>
              </a:lnSpc>
              <a:buFont typeface="Courier New" pitchFamily="49" charset="0"/>
              <a:buChar char="o"/>
            </a:pPr>
            <a:r>
              <a:rPr dirty="0" sz="2800" lang="en-US" smtClean="0"/>
              <a:t>An </a:t>
            </a:r>
            <a:r>
              <a:rPr dirty="0" sz="2800" lang="en-US"/>
              <a:t>ointment at night is the usual regimen to hydrate and lubricate the eye through stimulating tears and preserving a moist ocular surface.</a:t>
            </a:r>
          </a:p>
          <a:p>
            <a:pPr>
              <a:lnSpc>
                <a:spcPct val="150000"/>
              </a:lnSpc>
              <a:buFont typeface="Courier New" pitchFamily="49" charset="0"/>
              <a:buChar char="o"/>
            </a:pPr>
            <a:r>
              <a:rPr dirty="0" sz="2800" lang="en-US"/>
              <a:t>Anti-inflammatory medications are also </a:t>
            </a:r>
            <a:r>
              <a:rPr dirty="0" sz="2800" lang="en-US" smtClean="0"/>
              <a:t>used </a:t>
            </a:r>
            <a:r>
              <a:rPr dirty="0" sz="2800" lang="en-US" err="1" smtClean="0"/>
              <a:t>e.g</a:t>
            </a:r>
            <a:r>
              <a:rPr dirty="0" sz="2800" lang="en-US" smtClean="0"/>
              <a:t> dexamethasone</a:t>
            </a:r>
          </a:p>
          <a:p>
            <a:pPr>
              <a:lnSpc>
                <a:spcPct val="150000"/>
              </a:lnSpc>
              <a:buFont typeface="Courier New" pitchFamily="49" charset="0"/>
              <a:buChar char="o"/>
            </a:pPr>
            <a:r>
              <a:rPr dirty="0" sz="2800" lang="en-US" smtClean="0"/>
              <a:t>and </a:t>
            </a:r>
            <a:r>
              <a:rPr dirty="0" sz="2800" lang="en-US"/>
              <a:t>moisture chambers (</a:t>
            </a:r>
            <a:r>
              <a:rPr dirty="0" sz="2800" lang="en-US" err="1"/>
              <a:t>eg</a:t>
            </a:r>
            <a:r>
              <a:rPr dirty="0" sz="2800" lang="en-US"/>
              <a:t>, moisture chamber spectacles, swim goggles) may provide additional relief.</a:t>
            </a:r>
          </a:p>
          <a:p>
            <a:pPr>
              <a:buNone/>
            </a:pPr>
            <a:endParaRPr dirty="0" sz="1200"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500" name=""/>
        <p:cNvGrpSpPr/>
        <p:nvPr/>
      </p:nvGrpSpPr>
      <p:grpSpPr>
        <a:xfrm>
          <a:off x="0" y="0"/>
          <a:ext cx="0" cy="0"/>
          <a:chOff x="0" y="0"/>
          <a:chExt cx="0" cy="0"/>
        </a:xfrm>
      </p:grpSpPr>
      <p:sp>
        <p:nvSpPr>
          <p:cNvPr id="1048846" name="Rectangle 1"/>
          <p:cNvSpPr>
            <a:spLocks noChangeArrowheads="1"/>
          </p:cNvSpPr>
          <p:nvPr/>
        </p:nvSpPr>
        <p:spPr bwMode="auto">
          <a:xfrm>
            <a:off x="152400" y="-351247"/>
            <a:ext cx="10972800" cy="7252361"/>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2800" lang="en-US">
                <a:solidFill>
                  <a:srgbClr val="000000"/>
                </a:solidFill>
                <a:latin typeface="Calibri" pitchFamily="34" charset="0"/>
                <a:ea typeface="AGaramond-Regular"/>
                <a:cs typeface="Times New Roman" pitchFamily="18" charset="0"/>
              </a:rPr>
              <a:t>Management</a:t>
            </a:r>
            <a:r>
              <a:rPr dirty="0" sz="28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of the dry eye syndrome also includes the concurrent</a:t>
            </a:r>
            <a:r>
              <a:rPr dirty="0" sz="28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treatment of infections, such as chronic </a:t>
            </a:r>
            <a:r>
              <a:rPr dirty="0" sz="2800" lang="en-US" err="1">
                <a:solidFill>
                  <a:srgbClr val="000000"/>
                </a:solidFill>
                <a:latin typeface="Calibri" pitchFamily="34" charset="0"/>
                <a:ea typeface="AGaramond-Regular"/>
                <a:cs typeface="Times New Roman" pitchFamily="18" charset="0"/>
              </a:rPr>
              <a:t>blepharitis</a:t>
            </a:r>
            <a:r>
              <a:rPr dirty="0" sz="2800" lang="en-US">
                <a:solidFill>
                  <a:srgbClr val="000000"/>
                </a:solidFill>
                <a:latin typeface="Calibri" pitchFamily="34" charset="0"/>
                <a:ea typeface="AGaramond-Regular"/>
                <a:cs typeface="Times New Roman" pitchFamily="18" charset="0"/>
              </a:rPr>
              <a:t> and acne</a:t>
            </a:r>
            <a:r>
              <a:rPr dirty="0" sz="2800" lang="en-US">
                <a:latin typeface="Arial" pitchFamily="34" charset="0"/>
                <a:ea typeface="AGaramond-Regular"/>
                <a:cs typeface="Arial" pitchFamily="34" charset="0"/>
              </a:rPr>
              <a:t> </a:t>
            </a:r>
            <a:r>
              <a:rPr dirty="0" sz="2800" lang="en-US" err="1">
                <a:solidFill>
                  <a:srgbClr val="000000"/>
                </a:solidFill>
                <a:latin typeface="Calibri" pitchFamily="34" charset="0"/>
                <a:ea typeface="AGaramond-Regular"/>
                <a:cs typeface="Times New Roman" pitchFamily="18" charset="0"/>
              </a:rPr>
              <a:t>rosacea</a:t>
            </a:r>
            <a:r>
              <a:rPr dirty="0" sz="2800" lang="en-US">
                <a:solidFill>
                  <a:srgbClr val="000000"/>
                </a:solidFill>
                <a:latin typeface="Calibri" pitchFamily="34" charset="0"/>
                <a:ea typeface="AGaramond-Regular"/>
                <a:cs typeface="Times New Roman" pitchFamily="18" charset="0"/>
              </a:rPr>
              <a:t>, and treating the underlying systemic disease, such as</a:t>
            </a:r>
            <a:r>
              <a:rPr dirty="0" sz="2800" lang="en-US">
                <a:latin typeface="Arial" pitchFamily="34" charset="0"/>
                <a:ea typeface="AGaramond-Regular"/>
                <a:cs typeface="Arial" pitchFamily="34" charset="0"/>
              </a:rPr>
              <a:t> </a:t>
            </a:r>
            <a:r>
              <a:rPr dirty="0" sz="2800" lang="en-US" err="1">
                <a:solidFill>
                  <a:srgbClr val="000000"/>
                </a:solidFill>
                <a:latin typeface="Calibri" pitchFamily="34" charset="0"/>
                <a:ea typeface="AGaramond-Regular"/>
                <a:cs typeface="Times New Roman" pitchFamily="18" charset="0"/>
              </a:rPr>
              <a:t>Sjogren’s</a:t>
            </a:r>
            <a:r>
              <a:rPr dirty="0" sz="2800" lang="en-US">
                <a:solidFill>
                  <a:srgbClr val="000000"/>
                </a:solidFill>
                <a:latin typeface="Calibri" pitchFamily="34" charset="0"/>
                <a:ea typeface="AGaramond-Regular"/>
                <a:cs typeface="Times New Roman" pitchFamily="18" charset="0"/>
              </a:rPr>
              <a:t> syndrome (an autoimmune disease).</a:t>
            </a:r>
            <a:endParaRPr dirty="0" sz="2800" lang="en-US">
              <a:latin typeface="Arial" pitchFamily="34" charset="0"/>
              <a:cs typeface="Arial" pitchFamily="34" charset="0"/>
            </a:endParaRPr>
          </a:p>
          <a:p>
            <a:pPr eaLnBrk="0" fontAlgn="base" hangingPunct="0">
              <a:lnSpc>
                <a:spcPct val="150000"/>
              </a:lnSpc>
              <a:spcBef>
                <a:spcPct val="0"/>
              </a:spcBef>
              <a:spcAft>
                <a:spcPct val="0"/>
              </a:spcAft>
            </a:pPr>
            <a:r>
              <a:rPr dirty="0" sz="2800" lang="en-US">
                <a:solidFill>
                  <a:srgbClr val="000000"/>
                </a:solidFill>
                <a:latin typeface="Calibri" pitchFamily="34" charset="0"/>
                <a:ea typeface="AGaramond-Regular"/>
                <a:cs typeface="Times New Roman" pitchFamily="18" charset="0"/>
              </a:rPr>
              <a:t>In advanced cases of dry eye syndrome, surgical treatment that</a:t>
            </a:r>
            <a:r>
              <a:rPr dirty="0" sz="28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includes </a:t>
            </a:r>
            <a:r>
              <a:rPr dirty="0" sz="2800" lang="en-US" err="1">
                <a:solidFill>
                  <a:srgbClr val="000000"/>
                </a:solidFill>
                <a:latin typeface="Calibri" pitchFamily="34" charset="0"/>
                <a:ea typeface="AGaramond-Regular"/>
                <a:cs typeface="Times New Roman" pitchFamily="18" charset="0"/>
              </a:rPr>
              <a:t>punctal</a:t>
            </a:r>
            <a:r>
              <a:rPr dirty="0" sz="2800" lang="en-US">
                <a:solidFill>
                  <a:srgbClr val="000000"/>
                </a:solidFill>
                <a:latin typeface="Calibri" pitchFamily="34" charset="0"/>
                <a:ea typeface="AGaramond-Regular"/>
                <a:cs typeface="Times New Roman" pitchFamily="18" charset="0"/>
              </a:rPr>
              <a:t> occlusion, grafting procedures, and lateral </a:t>
            </a:r>
            <a:r>
              <a:rPr dirty="0" sz="2800" lang="en-US" err="1">
                <a:solidFill>
                  <a:srgbClr val="000000"/>
                </a:solidFill>
                <a:latin typeface="Calibri" pitchFamily="34" charset="0"/>
                <a:ea typeface="AGaramond-Regular"/>
                <a:cs typeface="Times New Roman" pitchFamily="18" charset="0"/>
              </a:rPr>
              <a:t>tarsorrhaphy</a:t>
            </a:r>
            <a:r>
              <a:rPr dirty="0" sz="28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a:t>
            </a:r>
            <a:r>
              <a:rPr dirty="0" sz="2800" lang="en-US" err="1">
                <a:solidFill>
                  <a:srgbClr val="000000"/>
                </a:solidFill>
                <a:latin typeface="Calibri" pitchFamily="34" charset="0"/>
                <a:ea typeface="AGaramond-Regular"/>
                <a:cs typeface="Times New Roman" pitchFamily="18" charset="0"/>
              </a:rPr>
              <a:t>ie</a:t>
            </a:r>
            <a:r>
              <a:rPr dirty="0" sz="2800" lang="en-US">
                <a:solidFill>
                  <a:srgbClr val="000000"/>
                </a:solidFill>
                <a:latin typeface="Calibri" pitchFamily="34" charset="0"/>
                <a:ea typeface="AGaramond-Regular"/>
                <a:cs typeface="Times New Roman" pitchFamily="18" charset="0"/>
              </a:rPr>
              <a:t>, uniting the edges of the lids) are options. </a:t>
            </a:r>
            <a:r>
              <a:rPr dirty="0" sz="2800" lang="en-US" err="1">
                <a:solidFill>
                  <a:srgbClr val="000000"/>
                </a:solidFill>
                <a:latin typeface="Calibri" pitchFamily="34" charset="0"/>
                <a:ea typeface="AGaramond-Regular"/>
                <a:cs typeface="Times New Roman" pitchFamily="18" charset="0"/>
              </a:rPr>
              <a:t>Punctal</a:t>
            </a:r>
            <a:r>
              <a:rPr dirty="0" sz="28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plugs are made of silicone material for the temporary or permanent</a:t>
            </a:r>
            <a:r>
              <a:rPr dirty="0" sz="28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occlusion of the </a:t>
            </a:r>
            <a:r>
              <a:rPr dirty="0" sz="2800" lang="en-US" err="1">
                <a:solidFill>
                  <a:srgbClr val="000000"/>
                </a:solidFill>
                <a:latin typeface="Calibri" pitchFamily="34" charset="0"/>
                <a:ea typeface="AGaramond-Regular"/>
                <a:cs typeface="Times New Roman" pitchFamily="18" charset="0"/>
              </a:rPr>
              <a:t>puncta</a:t>
            </a:r>
            <a:r>
              <a:rPr dirty="0" sz="2800" lang="en-US">
                <a:solidFill>
                  <a:srgbClr val="000000"/>
                </a:solidFill>
                <a:latin typeface="Calibri" pitchFamily="34" charset="0"/>
                <a:ea typeface="AGaramond-Regular"/>
                <a:cs typeface="Times New Roman" pitchFamily="18" charset="0"/>
              </a:rPr>
              <a:t>. This helps preserve the natural tears</a:t>
            </a:r>
            <a:r>
              <a:rPr dirty="0" sz="28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and prolongs the effects of artificial tears.</a:t>
            </a:r>
            <a:endParaRPr dirty="0" sz="2800" lang="en-US">
              <a:latin typeface="Arial" pitchFamily="34" charset="0"/>
              <a:cs typeface="Arial"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501" name=""/>
        <p:cNvGrpSpPr/>
        <p:nvPr/>
      </p:nvGrpSpPr>
      <p:grpSpPr>
        <a:xfrm>
          <a:off x="0" y="0"/>
          <a:ext cx="0" cy="0"/>
          <a:chOff x="0" y="0"/>
          <a:chExt cx="0" cy="0"/>
        </a:xfrm>
      </p:grpSpPr>
      <p:sp>
        <p:nvSpPr>
          <p:cNvPr id="1048847" name="Rectangle 1"/>
          <p:cNvSpPr>
            <a:spLocks noChangeArrowheads="1"/>
          </p:cNvSpPr>
          <p:nvPr/>
        </p:nvSpPr>
        <p:spPr bwMode="auto">
          <a:xfrm>
            <a:off x="228600" y="-6424"/>
            <a:ext cx="11506200" cy="6199161"/>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eaLnBrk="0" fontAlgn="base" hangingPunct="0" lvl="0">
              <a:lnSpc>
                <a:spcPct val="150000"/>
              </a:lnSpc>
              <a:spcBef>
                <a:spcPct val="0"/>
              </a:spcBef>
              <a:spcAft>
                <a:spcPct val="0"/>
              </a:spcAft>
            </a:pPr>
            <a:r>
              <a:rPr dirty="0" sz="2800" lang="en-US">
                <a:solidFill>
                  <a:srgbClr val="000000"/>
                </a:solidFill>
                <a:latin typeface="Calibri" pitchFamily="34" charset="0"/>
                <a:ea typeface="AGaramond-Regular"/>
                <a:cs typeface="Times New Roman" pitchFamily="18" charset="0"/>
              </a:rPr>
              <a:t>Short-term occlusion is</a:t>
            </a:r>
            <a:r>
              <a:rPr dirty="0" sz="2800" lang="en-US">
                <a:solidFill>
                  <a:srgbClr val="000000"/>
                </a:solidFill>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performed by inserting </a:t>
            </a:r>
            <a:r>
              <a:rPr dirty="0" sz="2800" lang="en-US" err="1">
                <a:solidFill>
                  <a:srgbClr val="000000"/>
                </a:solidFill>
                <a:latin typeface="Calibri" pitchFamily="34" charset="0"/>
                <a:ea typeface="AGaramond-Regular"/>
                <a:cs typeface="Times New Roman" pitchFamily="18" charset="0"/>
              </a:rPr>
              <a:t>punctal</a:t>
            </a:r>
            <a:r>
              <a:rPr dirty="0" sz="2800" lang="en-US">
                <a:solidFill>
                  <a:srgbClr val="000000"/>
                </a:solidFill>
                <a:latin typeface="Calibri" pitchFamily="34" charset="0"/>
                <a:ea typeface="AGaramond-Regular"/>
                <a:cs typeface="Times New Roman" pitchFamily="18" charset="0"/>
              </a:rPr>
              <a:t> or silicone rods in all four </a:t>
            </a:r>
            <a:r>
              <a:rPr dirty="0" sz="2800" lang="en-US" err="1">
                <a:solidFill>
                  <a:srgbClr val="000000"/>
                </a:solidFill>
                <a:latin typeface="Calibri" pitchFamily="34" charset="0"/>
                <a:ea typeface="AGaramond-Regular"/>
                <a:cs typeface="Times New Roman" pitchFamily="18" charset="0"/>
              </a:rPr>
              <a:t>puncta</a:t>
            </a:r>
            <a:r>
              <a:rPr dirty="0" sz="2800" lang="en-US">
                <a:solidFill>
                  <a:srgbClr val="000000"/>
                </a:solidFill>
                <a:latin typeface="Calibri" pitchFamily="34" charset="0"/>
                <a:ea typeface="AGaramond-Regular"/>
                <a:cs typeface="Times New Roman" pitchFamily="18" charset="0"/>
              </a:rPr>
              <a:t>.</a:t>
            </a:r>
            <a:endParaRPr dirty="0" sz="2800" lang="en-US">
              <a:latin typeface="Arial" pitchFamily="34" charset="0"/>
              <a:cs typeface="Arial" pitchFamily="34" charset="0"/>
            </a:endParaRPr>
          </a:p>
          <a:p>
            <a:pPr eaLnBrk="0" fontAlgn="base" hangingPunct="0" lvl="0">
              <a:lnSpc>
                <a:spcPct val="150000"/>
              </a:lnSpc>
              <a:spcBef>
                <a:spcPct val="0"/>
              </a:spcBef>
              <a:spcAft>
                <a:spcPct val="0"/>
              </a:spcAft>
            </a:pPr>
            <a:r>
              <a:rPr dirty="0" sz="2800" lang="en-US">
                <a:solidFill>
                  <a:srgbClr val="000000"/>
                </a:solidFill>
                <a:latin typeface="Calibri" pitchFamily="34" charset="0"/>
                <a:ea typeface="AGaramond-Regular"/>
                <a:cs typeface="Times New Roman" pitchFamily="18" charset="0"/>
              </a:rPr>
              <a:t>If tearing is induced, the upper plugs are removed, and the </a:t>
            </a:r>
            <a:r>
              <a:rPr dirty="0" sz="2800" lang="en-US" smtClean="0">
                <a:solidFill>
                  <a:srgbClr val="000000"/>
                </a:solidFill>
                <a:latin typeface="Calibri" pitchFamily="34" charset="0"/>
                <a:ea typeface="AGaramond-Regular"/>
                <a:cs typeface="Times New Roman" pitchFamily="18" charset="0"/>
              </a:rPr>
              <a:t>remaining </a:t>
            </a:r>
            <a:r>
              <a:rPr dirty="0" sz="2800" lang="en-US" smtClean="0">
                <a:solidFill>
                  <a:srgbClr val="000000"/>
                </a:solidFill>
                <a:latin typeface="Times New Roman" pitchFamily="18" charset="0"/>
                <a:ea typeface="AGaramond-Regular"/>
                <a:cs typeface="Times New Roman" pitchFamily="18" charset="0"/>
              </a:rPr>
              <a:t>lower </a:t>
            </a:r>
            <a:r>
              <a:rPr dirty="0" sz="2800" lang="en-US">
                <a:solidFill>
                  <a:srgbClr val="000000"/>
                </a:solidFill>
                <a:latin typeface="Times New Roman" pitchFamily="18" charset="0"/>
                <a:ea typeface="AGaramond-Regular"/>
                <a:cs typeface="Times New Roman" pitchFamily="18" charset="0"/>
              </a:rPr>
              <a:t>plugs are removed in another week </a:t>
            </a:r>
            <a:r>
              <a:rPr dirty="0" sz="2800" lang="en-US">
                <a:solidFill>
                  <a:srgbClr val="000000"/>
                </a:solidFill>
                <a:latin typeface="Calibri" pitchFamily="34" charset="0"/>
                <a:ea typeface="AGaramond-Regular" charset="-128"/>
                <a:cs typeface="Times New Roman" pitchFamily="18" charset="0"/>
              </a:rPr>
              <a:t>Permanent</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occlusion is performed only in severe cases among adults who do</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not develop tearing after partial occlusion and who have results on a repeated </a:t>
            </a:r>
            <a:r>
              <a:rPr dirty="0" sz="2800" lang="en-US" err="1">
                <a:solidFill>
                  <a:srgbClr val="000000"/>
                </a:solidFill>
                <a:latin typeface="Calibri" pitchFamily="34" charset="0"/>
                <a:ea typeface="AGaramond-Regular" charset="-128"/>
                <a:cs typeface="Times New Roman" pitchFamily="18" charset="0"/>
              </a:rPr>
              <a:t>Schirmer’s</a:t>
            </a:r>
            <a:r>
              <a:rPr dirty="0" sz="2800" lang="en-US">
                <a:solidFill>
                  <a:srgbClr val="000000"/>
                </a:solidFill>
                <a:latin typeface="Calibri" pitchFamily="34" charset="0"/>
                <a:ea typeface="AGaramond-Regular" charset="-128"/>
                <a:cs typeface="Times New Roman" pitchFamily="18" charset="0"/>
              </a:rPr>
              <a:t> test of 2 mm or less (filter paper is used to measure tear production.</a:t>
            </a:r>
            <a:endParaRPr dirty="0" sz="2800" lang="en-US">
              <a:latin typeface="Arial" pitchFamily="34" charset="0"/>
              <a:cs typeface="Arial" pitchFamily="34" charset="0"/>
            </a:endParaRPr>
          </a:p>
          <a:p>
            <a:pPr eaLnBrk="0" fontAlgn="base" hangingPunct="0">
              <a:spcBef>
                <a:spcPct val="0"/>
              </a:spcBef>
              <a:spcAft>
                <a:spcPct val="0"/>
              </a:spcAft>
            </a:pPr>
            <a:endParaRPr dirty="0" lang="en-US">
              <a:latin typeface="Arial" pitchFamily="34" charset="0"/>
              <a:cs typeface="Arial"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502" name=""/>
        <p:cNvGrpSpPr/>
        <p:nvPr/>
      </p:nvGrpSpPr>
      <p:grpSpPr>
        <a:xfrm>
          <a:off x="0" y="0"/>
          <a:ext cx="0" cy="0"/>
          <a:chOff x="0" y="0"/>
          <a:chExt cx="0" cy="0"/>
        </a:xfrm>
      </p:grpSpPr>
      <p:sp>
        <p:nvSpPr>
          <p:cNvPr id="1048848" name="Title 1"/>
          <p:cNvSpPr>
            <a:spLocks noGrp="1"/>
          </p:cNvSpPr>
          <p:nvPr>
            <p:ph type="title"/>
          </p:nvPr>
        </p:nvSpPr>
        <p:spPr/>
        <p:txBody>
          <a:bodyPr/>
          <a:p>
            <a:r>
              <a:rPr dirty="0" lang="en-US" smtClean="0"/>
              <a:t>complications</a:t>
            </a:r>
            <a:endParaRPr dirty="0" lang="en-US"/>
          </a:p>
        </p:txBody>
      </p:sp>
      <p:sp>
        <p:nvSpPr>
          <p:cNvPr id="1048849" name="Content Placeholder 2"/>
          <p:cNvSpPr>
            <a:spLocks noGrp="1"/>
          </p:cNvSpPr>
          <p:nvPr>
            <p:ph sz="quarter" idx="1"/>
          </p:nvPr>
        </p:nvSpPr>
        <p:spPr/>
        <p:txBody>
          <a:bodyPr/>
          <a:p>
            <a:r>
              <a:rPr dirty="0" lang="en-US" smtClean="0"/>
              <a:t>Damage of the eye</a:t>
            </a:r>
          </a:p>
          <a:p>
            <a:r>
              <a:rPr dirty="0" lang="en-US" smtClean="0"/>
              <a:t>Scarring of the cornea</a:t>
            </a:r>
            <a:endParaRPr dirty="0"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503" name=""/>
        <p:cNvGrpSpPr/>
        <p:nvPr/>
      </p:nvGrpSpPr>
      <p:grpSpPr>
        <a:xfrm>
          <a:off x="0" y="0"/>
          <a:ext cx="0" cy="0"/>
          <a:chOff x="0" y="0"/>
          <a:chExt cx="0" cy="0"/>
        </a:xfrm>
      </p:grpSpPr>
      <p:sp>
        <p:nvSpPr>
          <p:cNvPr id="1048850" name="TextBox 2"/>
          <p:cNvSpPr txBox="1">
            <a:spLocks noChangeArrowheads="1"/>
          </p:cNvSpPr>
          <p:nvPr/>
        </p:nvSpPr>
        <p:spPr bwMode="auto">
          <a:xfrm>
            <a:off x="304800" y="0"/>
            <a:ext cx="11201400" cy="9559541"/>
          </a:xfrm>
          <a:prstGeom prst="rect"/>
          <a:noFill/>
          <a:ln w="9525">
            <a:noFill/>
            <a:miter lim="800000"/>
            <a:headEnd/>
            <a:tailEnd/>
          </a:ln>
        </p:spPr>
        <p:txBody>
          <a:bodyPr wrap="square">
            <a:spAutoFit/>
          </a:bodyPr>
          <a:p>
            <a:r>
              <a:rPr b="1" dirty="0" sz="2800" lang="en-US">
                <a:solidFill>
                  <a:srgbClr val="0070C0"/>
                </a:solidFill>
                <a:latin typeface="Constantia" pitchFamily="18" charset="0"/>
              </a:rPr>
              <a:t>PSEUDOTUMOUR</a:t>
            </a:r>
          </a:p>
          <a:p>
            <a:r>
              <a:rPr dirty="0" sz="2800" lang="en-US">
                <a:latin typeface="Constantia" pitchFamily="18" charset="0"/>
              </a:rPr>
              <a:t>It is a poorly understood condition in which the orbit tissues become inflamed for no obvious reason. Its usually unilateral. There is no infection. Any part of the orbit can be affected. There is a history of a similar problem in the past.</a:t>
            </a:r>
          </a:p>
          <a:p>
            <a:r>
              <a:rPr dirty="0" sz="2800" lang="en-US">
                <a:solidFill>
                  <a:srgbClr val="0070C0"/>
                </a:solidFill>
                <a:latin typeface="Constantia" pitchFamily="18" charset="0"/>
              </a:rPr>
              <a:t>CLINICAL FETURES</a:t>
            </a:r>
          </a:p>
          <a:p>
            <a:pPr>
              <a:buFont typeface="Wingdings" pitchFamily="2" charset="2"/>
              <a:buChar char="v"/>
            </a:pPr>
            <a:r>
              <a:rPr dirty="0" sz="2800" lang="en-US">
                <a:latin typeface="Constantia" pitchFamily="18" charset="0"/>
              </a:rPr>
              <a:t>Onset is rapid.</a:t>
            </a:r>
          </a:p>
          <a:p>
            <a:pPr>
              <a:buFont typeface="Wingdings" pitchFamily="2" charset="2"/>
              <a:buChar char="v"/>
            </a:pPr>
            <a:r>
              <a:rPr dirty="0" sz="2800" lang="en-US">
                <a:latin typeface="Constantia" pitchFamily="18" charset="0"/>
              </a:rPr>
              <a:t>Pain and inflammation.</a:t>
            </a:r>
          </a:p>
          <a:p>
            <a:pPr>
              <a:buFont typeface="Wingdings" pitchFamily="2" charset="2"/>
              <a:buChar char="v"/>
            </a:pPr>
            <a:r>
              <a:rPr dirty="0" sz="2800" lang="en-US">
                <a:latin typeface="Constantia" pitchFamily="18" charset="0"/>
              </a:rPr>
              <a:t>Restricted eye movement.</a:t>
            </a:r>
          </a:p>
          <a:p>
            <a:r>
              <a:rPr dirty="0" sz="2800" lang="en-US">
                <a:solidFill>
                  <a:srgbClr val="0070C0"/>
                </a:solidFill>
                <a:latin typeface="Constantia" pitchFamily="18" charset="0"/>
              </a:rPr>
              <a:t>MANAGEMENT</a:t>
            </a:r>
          </a:p>
          <a:p>
            <a:r>
              <a:rPr dirty="0" sz="2800" lang="en-US">
                <a:latin typeface="Constantia" pitchFamily="18" charset="0"/>
              </a:rPr>
              <a:t>Systemic steroid e.g. predinsolone 80mg given one week and then gradually reduced. Antibiotic cover </a:t>
            </a:r>
          </a:p>
          <a:p>
            <a:r>
              <a:rPr dirty="0" sz="2800" lang="en-US">
                <a:latin typeface="Constantia" pitchFamily="18" charset="0"/>
              </a:rPr>
              <a:t>Biopsy may be taken if it recurs. And possibly  chemotherapy and radiotherapy. </a:t>
            </a:r>
          </a:p>
          <a:p>
            <a:endParaRPr dirty="0" sz="2800" lang="en-US">
              <a:latin typeface="Constantia" pitchFamily="18" charset="0"/>
            </a:endParaRPr>
          </a:p>
          <a:p>
            <a:endParaRPr dirty="0" sz="2800" lang="en-US">
              <a:latin typeface="Constantia" pitchFamily="18" charset="0"/>
            </a:endParaRPr>
          </a:p>
          <a:p>
            <a:endParaRPr dirty="0" sz="2800" lang="en-US">
              <a:latin typeface="Constantia"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504" name=""/>
        <p:cNvGrpSpPr/>
        <p:nvPr/>
      </p:nvGrpSpPr>
      <p:grpSpPr>
        <a:xfrm>
          <a:off x="0" y="0"/>
          <a:ext cx="0" cy="0"/>
          <a:chOff x="0" y="0"/>
          <a:chExt cx="0" cy="0"/>
        </a:xfrm>
      </p:grpSpPr>
      <p:sp>
        <p:nvSpPr>
          <p:cNvPr id="1048851" name="TextBox 1"/>
          <p:cNvSpPr txBox="1"/>
          <p:nvPr/>
        </p:nvSpPr>
        <p:spPr>
          <a:xfrm>
            <a:off x="228600" y="3"/>
            <a:ext cx="11353800" cy="5654269"/>
          </a:xfrm>
          <a:prstGeom prst="rect"/>
          <a:noFill/>
        </p:spPr>
        <p:txBody>
          <a:bodyPr wrap="square">
            <a:spAutoFit/>
          </a:bodyPr>
          <a:p>
            <a:r>
              <a:rPr b="1" dirty="0" sz="2800" lang="en-US">
                <a:solidFill>
                  <a:srgbClr val="0070C0"/>
                </a:solidFill>
              </a:rPr>
              <a:t>LACRIMAL TUMOUR</a:t>
            </a:r>
          </a:p>
          <a:p>
            <a:r>
              <a:rPr dirty="0" sz="2800" lang="en-US"/>
              <a:t>They are benign or malignant but benign tumours are more common.</a:t>
            </a:r>
          </a:p>
          <a:p>
            <a:r>
              <a:rPr b="1" dirty="0" sz="2800" lang="en-US">
                <a:solidFill>
                  <a:srgbClr val="0070C0"/>
                </a:solidFill>
              </a:rPr>
              <a:t>CLINICAL FETURES</a:t>
            </a:r>
          </a:p>
          <a:p>
            <a:pPr indent="-514350" marL="514350">
              <a:buFont typeface="+mj-lt"/>
              <a:buAutoNum type="arabicPeriod"/>
            </a:pPr>
            <a:r>
              <a:rPr dirty="0" sz="2800" lang="en-US"/>
              <a:t>Onset is gradual.</a:t>
            </a:r>
          </a:p>
          <a:p>
            <a:pPr indent="-514350" marL="514350">
              <a:buFont typeface="+mj-lt"/>
              <a:buAutoNum type="arabicPeriod"/>
            </a:pPr>
            <a:r>
              <a:rPr dirty="0" sz="2800" lang="en-US"/>
              <a:t>There is a swelling in the upper lateral quadrant of the orbit.</a:t>
            </a:r>
          </a:p>
          <a:p>
            <a:pPr indent="-514350" marL="514350">
              <a:buFont typeface="+mj-lt"/>
              <a:buAutoNum type="arabicPeriod"/>
            </a:pPr>
            <a:r>
              <a:rPr dirty="0" sz="2800" lang="en-US"/>
              <a:t>There is proptosis.</a:t>
            </a:r>
          </a:p>
          <a:p>
            <a:pPr indent="-514350" marL="514350">
              <a:buFont typeface="+mj-lt"/>
              <a:buAutoNum type="arabicPeriod"/>
            </a:pPr>
            <a:r>
              <a:rPr dirty="0" sz="2800" lang="en-US"/>
              <a:t>The globe is displaced downwards and medially.</a:t>
            </a:r>
          </a:p>
          <a:p>
            <a:r>
              <a:rPr b="1" dirty="0" sz="2800" lang="en-US">
                <a:solidFill>
                  <a:srgbClr val="0070C0"/>
                </a:solidFill>
              </a:rPr>
              <a:t>N/B:  </a:t>
            </a:r>
            <a:r>
              <a:rPr dirty="0" sz="2800" lang="en-US"/>
              <a:t>Malignant lacrimal tumours are often painful. They rapidly erode through the roof of the orbit into the brain.</a:t>
            </a:r>
          </a:p>
          <a:p>
            <a:r>
              <a:rPr b="1" dirty="0" sz="2800" lang="en-US">
                <a:solidFill>
                  <a:srgbClr val="0070C0"/>
                </a:solidFill>
              </a:rPr>
              <a:t>MANAGEMENT</a:t>
            </a:r>
          </a:p>
          <a:p>
            <a:r>
              <a:rPr dirty="0" sz="2800" lang="en-US"/>
              <a:t>Surgery.  </a:t>
            </a:r>
          </a:p>
          <a:p>
            <a:endParaRPr dirty="0" sz="2800"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507" name=""/>
        <p:cNvGrpSpPr/>
        <p:nvPr/>
      </p:nvGrpSpPr>
      <p:grpSpPr>
        <a:xfrm>
          <a:off x="0" y="0"/>
          <a:ext cx="0" cy="0"/>
          <a:chOff x="0" y="0"/>
          <a:chExt cx="0" cy="0"/>
        </a:xfrm>
      </p:grpSpPr>
      <p:sp>
        <p:nvSpPr>
          <p:cNvPr id="1048855" name="TextBox 1"/>
          <p:cNvSpPr txBox="1">
            <a:spLocks noChangeArrowheads="1"/>
          </p:cNvSpPr>
          <p:nvPr/>
        </p:nvSpPr>
        <p:spPr bwMode="auto">
          <a:xfrm>
            <a:off x="0" y="304800"/>
            <a:ext cx="11506200" cy="6811517"/>
          </a:xfrm>
          <a:prstGeom prst="rect"/>
          <a:noFill/>
          <a:ln w="9525">
            <a:noFill/>
            <a:miter lim="800000"/>
            <a:headEnd/>
            <a:tailEnd/>
          </a:ln>
        </p:spPr>
        <p:txBody>
          <a:bodyPr wrap="square">
            <a:spAutoFit/>
          </a:bodyPr>
          <a:p>
            <a:r>
              <a:rPr b="1" dirty="0" sz="2800" lang="en-US">
                <a:solidFill>
                  <a:srgbClr val="0070C0"/>
                </a:solidFill>
                <a:latin typeface="Constantia" pitchFamily="18" charset="0"/>
              </a:rPr>
              <a:t>DYSTHYROID</a:t>
            </a:r>
          </a:p>
          <a:p>
            <a:r>
              <a:rPr dirty="0" sz="2800" lang="en-US">
                <a:latin typeface="Constantia" pitchFamily="18" charset="0"/>
              </a:rPr>
              <a:t>It is a chronic inflammation of the extra-ocular muscles due to thyroid disorders e.g. </a:t>
            </a:r>
            <a:r>
              <a:rPr dirty="0" sz="2800" lang="en-US" err="1">
                <a:latin typeface="Constantia" pitchFamily="18" charset="0"/>
              </a:rPr>
              <a:t>thyrotoxicosis</a:t>
            </a:r>
            <a:r>
              <a:rPr dirty="0" sz="2800" lang="en-US">
                <a:latin typeface="Constantia" pitchFamily="18" charset="0"/>
              </a:rPr>
              <a:t>.</a:t>
            </a:r>
          </a:p>
          <a:p>
            <a:r>
              <a:rPr b="1" dirty="0" sz="2800" lang="en-US">
                <a:solidFill>
                  <a:srgbClr val="0070C0"/>
                </a:solidFill>
                <a:latin typeface="Constantia" pitchFamily="18" charset="0"/>
              </a:rPr>
              <a:t>CLINICAL FETURES</a:t>
            </a:r>
          </a:p>
          <a:p>
            <a:r>
              <a:rPr dirty="0" sz="2800" lang="en-US">
                <a:latin typeface="Constantia" pitchFamily="18" charset="0"/>
              </a:rPr>
              <a:t>Proptosis which appears exaggerated as the also have retraction of the upper lid.</a:t>
            </a:r>
          </a:p>
          <a:p>
            <a:r>
              <a:rPr dirty="0" sz="2800" lang="en-US">
                <a:latin typeface="Constantia" pitchFamily="18" charset="0"/>
              </a:rPr>
              <a:t>Limited eye movement.</a:t>
            </a:r>
          </a:p>
          <a:p>
            <a:r>
              <a:rPr dirty="0" sz="2800" lang="en-US">
                <a:latin typeface="Constantia" pitchFamily="18" charset="0"/>
              </a:rPr>
              <a:t>There is optic nerve compression due to the swelling of the muscles at the apex of the orbit.</a:t>
            </a:r>
          </a:p>
          <a:p>
            <a:r>
              <a:rPr b="1" dirty="0" sz="2800" lang="en-US">
                <a:solidFill>
                  <a:srgbClr val="0070C0"/>
                </a:solidFill>
                <a:latin typeface="Constantia" pitchFamily="18" charset="0"/>
              </a:rPr>
              <a:t>MANAGEMENT</a:t>
            </a:r>
          </a:p>
          <a:p>
            <a:r>
              <a:rPr dirty="0" sz="2800" lang="en-US">
                <a:latin typeface="Constantia" pitchFamily="18" charset="0"/>
              </a:rPr>
              <a:t>Treat the underlying thyroid problem.</a:t>
            </a:r>
          </a:p>
          <a:p>
            <a:r>
              <a:rPr dirty="0" sz="2800" lang="en-US">
                <a:latin typeface="Constantia" pitchFamily="18" charset="0"/>
              </a:rPr>
              <a:t>Refer if there is double vision, exposure or optic nerve compression.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8674" name="Title 1"/>
          <p:cNvSpPr>
            <a:spLocks noGrp="1"/>
          </p:cNvSpPr>
          <p:nvPr>
            <p:ph type="title"/>
          </p:nvPr>
        </p:nvSpPr>
        <p:spPr>
          <a:xfrm>
            <a:off x="1524000" y="0"/>
            <a:ext cx="7467600" cy="609600"/>
          </a:xfrm>
        </p:spPr>
        <p:txBody>
          <a:bodyPr>
            <a:normAutofit/>
          </a:bodyPr>
          <a:p>
            <a:r>
              <a:rPr b="1" dirty="0" lang="en-US" smtClean="0">
                <a:latin typeface="Times New Roman" pitchFamily="18" charset="0"/>
                <a:ea typeface="Times New Roman" pitchFamily="18" charset="0"/>
                <a:cs typeface="Times New Roman" pitchFamily="18" charset="0"/>
                <a:hlinkClick r:id="rId1" tooltip="Bowman's layer"/>
              </a:rPr>
              <a:t>Bowman's layer</a:t>
            </a:r>
            <a:r>
              <a:rPr dirty="0" lang="en-US" smtClean="0">
                <a:latin typeface="Times New Roman" pitchFamily="18" charset="0"/>
                <a:ea typeface="Times New Roman" pitchFamily="18" charset="0"/>
                <a:cs typeface="Times New Roman" pitchFamily="18" charset="0"/>
              </a:rPr>
              <a:t> </a:t>
            </a:r>
            <a:endParaRPr dirty="0" lang="en-US"/>
          </a:p>
        </p:txBody>
      </p:sp>
      <p:sp>
        <p:nvSpPr>
          <p:cNvPr id="1048675" name="Content Placeholder 2"/>
          <p:cNvSpPr>
            <a:spLocks noGrp="1"/>
          </p:cNvSpPr>
          <p:nvPr>
            <p:ph sz="quarter" idx="1"/>
          </p:nvPr>
        </p:nvSpPr>
        <p:spPr>
          <a:xfrm>
            <a:off x="304800" y="762000"/>
            <a:ext cx="11353800" cy="6096000"/>
          </a:xfrm>
        </p:spPr>
        <p:txBody>
          <a:bodyPr>
            <a:normAutofit/>
          </a:bodyPr>
          <a:p>
            <a:pPr lvl="0">
              <a:buNone/>
            </a:pPr>
            <a:r>
              <a:rPr dirty="0" sz="3600" lang="en-US">
                <a:latin typeface="Times New Roman" pitchFamily="18" charset="0"/>
                <a:ea typeface="Times New Roman" pitchFamily="18" charset="0"/>
                <a:cs typeface="Times New Roman" pitchFamily="18" charset="0"/>
              </a:rPr>
              <a:t>(also known as the </a:t>
            </a:r>
            <a:r>
              <a:rPr dirty="0" sz="3600" i="1" lang="en-US">
                <a:latin typeface="Times New Roman" pitchFamily="18" charset="0"/>
                <a:ea typeface="Times New Roman" pitchFamily="18" charset="0"/>
                <a:cs typeface="Times New Roman" pitchFamily="18" charset="0"/>
              </a:rPr>
              <a:t>anterior limiting membrane</a:t>
            </a:r>
            <a:r>
              <a:rPr dirty="0" sz="3600" lang="en-US">
                <a:latin typeface="Times New Roman" pitchFamily="18" charset="0"/>
                <a:ea typeface="Times New Roman" pitchFamily="18" charset="0"/>
                <a:cs typeface="Times New Roman" pitchFamily="18" charset="0"/>
              </a:rPr>
              <a:t>) it is a tough layer composed of collagen mainly type I collagen that protects the corneal </a:t>
            </a:r>
            <a:r>
              <a:rPr dirty="0" sz="3600" lang="en-US" err="1">
                <a:latin typeface="Times New Roman" pitchFamily="18" charset="0"/>
                <a:ea typeface="Times New Roman" pitchFamily="18" charset="0"/>
                <a:cs typeface="Times New Roman" pitchFamily="18" charset="0"/>
              </a:rPr>
              <a:t>stroma</a:t>
            </a:r>
            <a:r>
              <a:rPr dirty="0" sz="3600" lang="en-US">
                <a:latin typeface="Times New Roman" pitchFamily="18" charset="0"/>
                <a:ea typeface="Times New Roman" pitchFamily="18" charset="0"/>
                <a:cs typeface="Times New Roman" pitchFamily="18" charset="0"/>
              </a:rPr>
              <a:t>. </a:t>
            </a:r>
          </a:p>
          <a:p>
            <a:pPr eaLnBrk="0" fontAlgn="base" hangingPunct="0" lvl="0">
              <a:spcBef>
                <a:spcPct val="0"/>
              </a:spcBef>
              <a:spcAft>
                <a:spcPct val="0"/>
              </a:spcAft>
              <a:buNone/>
            </a:pPr>
            <a:r>
              <a:rPr b="1" dirty="0" sz="3600" lang="en-US" err="1">
                <a:latin typeface="Times New Roman" pitchFamily="18" charset="0"/>
                <a:ea typeface="Times New Roman" pitchFamily="18" charset="0"/>
                <a:cs typeface="Times New Roman" pitchFamily="18" charset="0"/>
                <a:hlinkClick r:id="rId2" tooltip="Descemet's membrane"/>
              </a:rPr>
              <a:t>Descemet's</a:t>
            </a:r>
            <a:r>
              <a:rPr b="1" dirty="0" sz="3600" lang="en-US">
                <a:latin typeface="Times New Roman" pitchFamily="18" charset="0"/>
                <a:ea typeface="Times New Roman" pitchFamily="18" charset="0"/>
                <a:cs typeface="Times New Roman" pitchFamily="18" charset="0"/>
                <a:hlinkClick r:id="rId2" tooltip="Descemet's membrane"/>
              </a:rPr>
              <a:t> membrane</a:t>
            </a:r>
            <a:endParaRPr b="1" dirty="0" sz="3600" lang="en-US">
              <a:latin typeface="Times New Roman" pitchFamily="18" charset="0"/>
              <a:ea typeface="Times New Roman" pitchFamily="18" charset="0"/>
              <a:cs typeface="Times New Roman" pitchFamily="18" charset="0"/>
            </a:endParaRPr>
          </a:p>
          <a:p>
            <a:pPr eaLnBrk="0" fontAlgn="base" hangingPunct="0" lvl="0">
              <a:spcBef>
                <a:spcPct val="0"/>
              </a:spcBef>
              <a:spcAft>
                <a:spcPct val="0"/>
              </a:spcAft>
              <a:buFont typeface="Wingdings" pitchFamily="2" charset="2"/>
              <a:buChar char="v"/>
            </a:pPr>
            <a:r>
              <a:rPr dirty="0" sz="3600" lang="en-US">
                <a:latin typeface="Times New Roman" pitchFamily="18" charset="0"/>
                <a:ea typeface="Times New Roman" pitchFamily="18" charset="0"/>
                <a:cs typeface="Times New Roman" pitchFamily="18" charset="0"/>
              </a:rPr>
              <a:t> it is a thin </a:t>
            </a:r>
            <a:r>
              <a:rPr dirty="0" sz="3600" lang="en-US" err="1">
                <a:latin typeface="Times New Roman" pitchFamily="18" charset="0"/>
                <a:ea typeface="Times New Roman" pitchFamily="18" charset="0"/>
                <a:cs typeface="Times New Roman" pitchFamily="18" charset="0"/>
              </a:rPr>
              <a:t>acellular</a:t>
            </a:r>
            <a:r>
              <a:rPr dirty="0" sz="3600" lang="en-US">
                <a:latin typeface="Times New Roman" pitchFamily="18" charset="0"/>
                <a:ea typeface="Times New Roman" pitchFamily="18" charset="0"/>
                <a:cs typeface="Times New Roman" pitchFamily="18" charset="0"/>
              </a:rPr>
              <a:t> layer that serves as the modified basement membrane of the corneal endothelium, from which the cells are derived. This layer is composed mainly of collagen type IV fibrils, less rigid than collagen type I fibrils.</a:t>
            </a:r>
          </a:p>
          <a:p>
            <a:pPr lvl="0">
              <a:buNone/>
            </a:pPr>
            <a:endParaRPr dirty="0" lang="en-US" smtClean="0">
              <a:latin typeface="Times New Roman" pitchFamily="18" charset="0"/>
              <a:ea typeface="Calibri" pitchFamily="34" charset="0"/>
              <a:cs typeface="Times New Roman" pitchFamily="18" charset="0"/>
            </a:endParaRPr>
          </a:p>
          <a:p>
            <a:pPr>
              <a:buNone/>
            </a:pPr>
            <a:endParaRPr dirty="0"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508" name=""/>
        <p:cNvGrpSpPr/>
        <p:nvPr/>
      </p:nvGrpSpPr>
      <p:grpSpPr>
        <a:xfrm>
          <a:off x="0" y="0"/>
          <a:ext cx="0" cy="0"/>
          <a:chOff x="0" y="0"/>
          <a:chExt cx="0" cy="0"/>
        </a:xfrm>
      </p:grpSpPr>
      <p:sp>
        <p:nvSpPr>
          <p:cNvPr id="1048856" name="TextBox 1"/>
          <p:cNvSpPr txBox="1">
            <a:spLocks noChangeArrowheads="1"/>
          </p:cNvSpPr>
          <p:nvPr/>
        </p:nvSpPr>
        <p:spPr bwMode="auto">
          <a:xfrm>
            <a:off x="0" y="3"/>
            <a:ext cx="11582400" cy="9331454"/>
          </a:xfrm>
          <a:prstGeom prst="rect"/>
          <a:noFill/>
          <a:ln w="9525">
            <a:noFill/>
            <a:miter lim="800000"/>
            <a:headEnd/>
            <a:tailEnd/>
          </a:ln>
        </p:spPr>
        <p:txBody>
          <a:bodyPr wrap="square">
            <a:spAutoFit/>
          </a:bodyPr>
          <a:p>
            <a:pPr>
              <a:lnSpc>
                <a:spcPct val="150000"/>
              </a:lnSpc>
            </a:pPr>
            <a:r>
              <a:rPr b="1" dirty="0" sz="2800" lang="en-US" smtClean="0">
                <a:solidFill>
                  <a:srgbClr val="0070C0"/>
                </a:solidFill>
                <a:latin typeface="Constantia" pitchFamily="18" charset="0"/>
              </a:rPr>
              <a:t>LYMPHOPMA</a:t>
            </a:r>
          </a:p>
          <a:p>
            <a:pPr>
              <a:lnSpc>
                <a:spcPct val="150000"/>
              </a:lnSpc>
            </a:pPr>
            <a:r>
              <a:rPr b="1" dirty="0" sz="2800" lang="en-US" smtClean="0">
                <a:solidFill>
                  <a:srgbClr val="0070C0"/>
                </a:solidFill>
                <a:latin typeface="Constantia" pitchFamily="18" charset="0"/>
              </a:rPr>
              <a:t>It </a:t>
            </a:r>
            <a:r>
              <a:rPr dirty="0" sz="2800" lang="en-US" smtClean="0">
                <a:latin typeface="Constantia" pitchFamily="18" charset="0"/>
              </a:rPr>
              <a:t>affects </a:t>
            </a:r>
            <a:r>
              <a:rPr dirty="0" sz="2800" lang="en-US">
                <a:latin typeface="Constantia" pitchFamily="18" charset="0"/>
              </a:rPr>
              <a:t>the lower orbit.</a:t>
            </a:r>
          </a:p>
          <a:p>
            <a:pPr>
              <a:lnSpc>
                <a:spcPct val="150000"/>
              </a:lnSpc>
            </a:pPr>
            <a:r>
              <a:rPr b="1" dirty="0" sz="2800" lang="en-US">
                <a:solidFill>
                  <a:srgbClr val="0070C0"/>
                </a:solidFill>
                <a:latin typeface="Constantia" pitchFamily="18" charset="0"/>
              </a:rPr>
              <a:t>CLINICAL FETURES</a:t>
            </a:r>
          </a:p>
          <a:p>
            <a:pPr>
              <a:lnSpc>
                <a:spcPct val="150000"/>
              </a:lnSpc>
            </a:pPr>
            <a:r>
              <a:rPr dirty="0" sz="2800" lang="en-US">
                <a:latin typeface="Constantia" pitchFamily="18" charset="0"/>
              </a:rPr>
              <a:t>Rapidly increasing </a:t>
            </a:r>
            <a:r>
              <a:rPr dirty="0" sz="2800" lang="en-US" err="1">
                <a:latin typeface="Constantia" pitchFamily="18" charset="0"/>
              </a:rPr>
              <a:t>proptosis</a:t>
            </a:r>
            <a:r>
              <a:rPr dirty="0" sz="2800" lang="en-US">
                <a:latin typeface="Constantia" pitchFamily="18" charset="0"/>
              </a:rPr>
              <a:t> with a history of two weeks or less.</a:t>
            </a:r>
          </a:p>
          <a:p>
            <a:pPr>
              <a:lnSpc>
                <a:spcPct val="150000"/>
              </a:lnSpc>
            </a:pPr>
            <a:r>
              <a:rPr b="1" dirty="0" sz="2800" lang="en-US">
                <a:solidFill>
                  <a:srgbClr val="0070C0"/>
                </a:solidFill>
                <a:latin typeface="Constantia" pitchFamily="18" charset="0"/>
              </a:rPr>
              <a:t>MANAGEMENT</a:t>
            </a:r>
          </a:p>
          <a:p>
            <a:pPr>
              <a:lnSpc>
                <a:spcPct val="150000"/>
              </a:lnSpc>
            </a:pPr>
            <a:r>
              <a:rPr dirty="0" sz="2800" lang="en-US">
                <a:latin typeface="Constantia" pitchFamily="18" charset="0"/>
              </a:rPr>
              <a:t>Chemotherapy with cyclophosphamide but may relapse later.</a:t>
            </a:r>
          </a:p>
          <a:p>
            <a:pPr>
              <a:lnSpc>
                <a:spcPct val="150000"/>
              </a:lnSpc>
            </a:pPr>
            <a:endParaRPr b="1" dirty="0" sz="2800" lang="en-US">
              <a:solidFill>
                <a:srgbClr val="0070C0"/>
              </a:solidFill>
              <a:latin typeface="Constantia" pitchFamily="18" charset="0"/>
            </a:endParaRPr>
          </a:p>
          <a:p>
            <a:pPr>
              <a:lnSpc>
                <a:spcPct val="150000"/>
              </a:lnSpc>
            </a:pPr>
            <a:r>
              <a:rPr dirty="0" sz="2800" lang="en-US">
                <a:latin typeface="Constantia" pitchFamily="18" charset="0"/>
              </a:rPr>
              <a:t>Common is </a:t>
            </a:r>
            <a:r>
              <a:rPr dirty="0" sz="2800" lang="en-US" err="1">
                <a:latin typeface="Constantia" pitchFamily="18" charset="0"/>
              </a:rPr>
              <a:t>Burkitt's</a:t>
            </a:r>
            <a:r>
              <a:rPr dirty="0" sz="2800" lang="en-US">
                <a:latin typeface="Constantia" pitchFamily="18" charset="0"/>
              </a:rPr>
              <a:t> lymphoma mostly common tumour in children.</a:t>
            </a:r>
          </a:p>
          <a:p>
            <a:pPr>
              <a:lnSpc>
                <a:spcPct val="150000"/>
              </a:lnSpc>
            </a:pPr>
            <a:r>
              <a:rPr dirty="0" sz="2800" lang="en-US">
                <a:latin typeface="Constantia" pitchFamily="18" charset="0"/>
              </a:rPr>
              <a:t>It arises in the maxilla and </a:t>
            </a:r>
            <a:r>
              <a:rPr dirty="0" sz="2800" lang="en-US" smtClean="0">
                <a:latin typeface="Constantia" pitchFamily="18" charset="0"/>
              </a:rPr>
              <a:t>therefore</a:t>
            </a:r>
            <a:endParaRPr dirty="0" sz="2800" lang="en-US">
              <a:latin typeface="Constantia"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509" name=""/>
        <p:cNvGrpSpPr/>
        <p:nvPr/>
      </p:nvGrpSpPr>
      <p:grpSpPr>
        <a:xfrm>
          <a:off x="0" y="0"/>
          <a:ext cx="0" cy="0"/>
          <a:chOff x="0" y="0"/>
          <a:chExt cx="0" cy="0"/>
        </a:xfrm>
      </p:grpSpPr>
      <p:sp>
        <p:nvSpPr>
          <p:cNvPr id="1048857" name="Title 1"/>
          <p:cNvSpPr>
            <a:spLocks noGrp="1"/>
          </p:cNvSpPr>
          <p:nvPr>
            <p:ph type="ctrTitle"/>
          </p:nvPr>
        </p:nvSpPr>
        <p:spPr>
          <a:xfrm>
            <a:off x="3261360" y="2133600"/>
            <a:ext cx="7406640" cy="1472184"/>
          </a:xfrm>
        </p:spPr>
        <p:txBody>
          <a:bodyPr>
            <a:normAutofit fontScale="90000"/>
          </a:bodyPr>
          <a:p>
            <a:r>
              <a:rPr dirty="0" lang="en-US"/>
              <a:t/>
            </a:r>
            <a:br>
              <a:rPr dirty="0" lang="en-US"/>
            </a:br>
            <a:r>
              <a:rPr dirty="0" lang="en-US"/>
              <a:t/>
            </a:r>
            <a:br>
              <a:rPr dirty="0" lang="en-US"/>
            </a:br>
            <a:r>
              <a:rPr dirty="0" lang="en-US"/>
              <a:t/>
            </a:r>
            <a:br>
              <a:rPr dirty="0" lang="en-US"/>
            </a:br>
            <a:r>
              <a:rPr dirty="0" lang="en-US"/>
              <a:t>DISORDERS OF THE</a:t>
            </a:r>
          </a:p>
        </p:txBody>
      </p:sp>
      <p:sp>
        <p:nvSpPr>
          <p:cNvPr id="1048858" name="Subtitle 2"/>
          <p:cNvSpPr>
            <a:spLocks noGrp="1"/>
          </p:cNvSpPr>
          <p:nvPr>
            <p:ph type="subTitle" idx="1"/>
          </p:nvPr>
        </p:nvSpPr>
        <p:spPr>
          <a:xfrm>
            <a:off x="3261360" y="3505200"/>
            <a:ext cx="6035040" cy="1752600"/>
          </a:xfrm>
        </p:spPr>
        <p:txBody>
          <a:bodyPr>
            <a:normAutofit/>
          </a:bodyPr>
          <a:p>
            <a:pPr algn="r"/>
            <a:r>
              <a:rPr dirty="0" sz="6000" lang="en-US"/>
              <a:t>LID</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510" name=""/>
        <p:cNvGrpSpPr/>
        <p:nvPr/>
      </p:nvGrpSpPr>
      <p:grpSpPr>
        <a:xfrm>
          <a:off x="0" y="0"/>
          <a:ext cx="0" cy="0"/>
          <a:chOff x="0" y="0"/>
          <a:chExt cx="0" cy="0"/>
        </a:xfrm>
      </p:grpSpPr>
      <p:sp>
        <p:nvSpPr>
          <p:cNvPr id="1048859" name="Content Placeholder 2"/>
          <p:cNvSpPr txBox="1"/>
          <p:nvPr/>
        </p:nvSpPr>
        <p:spPr>
          <a:xfrm>
            <a:off x="152400" y="0"/>
            <a:ext cx="6400800" cy="6857999"/>
          </a:xfrm>
          <a:prstGeom prst="rect"/>
        </p:spPr>
        <p:txBody>
          <a:bodyPr/>
          <a:p>
            <a:pPr indent="-274320" marL="274320">
              <a:spcBef>
                <a:spcPts val="600"/>
              </a:spcBef>
              <a:buClr>
                <a:schemeClr val="accent1"/>
              </a:buClr>
              <a:buSzPct val="70000"/>
              <a:buFont typeface="Wingdings"/>
              <a:buChar char=""/>
            </a:pPr>
            <a:endParaRPr dirty="0" sz="2400" lang="en-US"/>
          </a:p>
          <a:p>
            <a:pPr indent="-274320" marL="274320">
              <a:spcBef>
                <a:spcPts val="600"/>
              </a:spcBef>
              <a:buClr>
                <a:schemeClr val="accent1"/>
              </a:buClr>
              <a:buSzPct val="70000"/>
              <a:buFont typeface="Wingdings"/>
              <a:buChar char=""/>
            </a:pPr>
            <a:r>
              <a:rPr dirty="0" sz="3200" lang="en-US"/>
              <a:t>Eyelids (L):</a:t>
            </a:r>
          </a:p>
          <a:p>
            <a:pPr indent="-274320" lvl="1" marL="640080">
              <a:spcBef>
                <a:spcPct val="20000"/>
              </a:spcBef>
              <a:buClr>
                <a:schemeClr val="accent1"/>
              </a:buClr>
              <a:buSzPct val="80000"/>
              <a:buFont typeface="Wingdings 2"/>
              <a:buChar char=""/>
            </a:pPr>
            <a:r>
              <a:rPr dirty="0" sz="2800" lang="en-US"/>
              <a:t>Protection:</a:t>
            </a:r>
          </a:p>
          <a:p>
            <a:pPr indent="-182880" lvl="2">
              <a:spcBef>
                <a:spcPct val="20000"/>
              </a:spcBef>
              <a:buClr>
                <a:schemeClr val="accent1">
                  <a:shade val="75000"/>
                </a:schemeClr>
              </a:buClr>
              <a:buSzPct val="60000"/>
              <a:buFont typeface="Wingdings"/>
              <a:buChar char=""/>
            </a:pPr>
            <a:r>
              <a:rPr dirty="0" sz="2400" lang="en-US"/>
              <a:t>Protects eye from foreign matter (dust, dirt, debris)</a:t>
            </a:r>
          </a:p>
          <a:p>
            <a:pPr indent="-182880" lvl="2">
              <a:spcBef>
                <a:spcPct val="20000"/>
              </a:spcBef>
              <a:buClr>
                <a:schemeClr val="accent1">
                  <a:shade val="75000"/>
                </a:schemeClr>
              </a:buClr>
              <a:buSzPct val="60000"/>
              <a:buFont typeface="Wingdings"/>
              <a:buChar char=""/>
            </a:pPr>
            <a:r>
              <a:rPr dirty="0" sz="2400" lang="en-US"/>
              <a:t>Protects against  bright light that might damage the eye </a:t>
            </a:r>
          </a:p>
          <a:p>
            <a:pPr indent="-274320" lvl="1" marL="640080">
              <a:spcBef>
                <a:spcPct val="20000"/>
              </a:spcBef>
              <a:buClr>
                <a:schemeClr val="accent1"/>
              </a:buClr>
              <a:buSzPct val="80000"/>
              <a:buFont typeface="Wingdings 2"/>
              <a:buChar char=""/>
            </a:pPr>
            <a:r>
              <a:rPr dirty="0" sz="2800" lang="en-US"/>
              <a:t>Help spread tears over surface of eye- moist &amp; comfort </a:t>
            </a:r>
          </a:p>
          <a:p>
            <a:pPr indent="-274320" marL="274320">
              <a:spcBef>
                <a:spcPts val="600"/>
              </a:spcBef>
              <a:buClr>
                <a:schemeClr val="accent1"/>
              </a:buClr>
              <a:buSzPct val="70000"/>
              <a:buFont typeface="Wingdings"/>
              <a:buChar char=""/>
            </a:pPr>
            <a:r>
              <a:rPr dirty="0" sz="3200" lang="en-US"/>
              <a:t>Eyelashes (L): </a:t>
            </a:r>
          </a:p>
          <a:p>
            <a:pPr indent="-274320" lvl="1" marL="640080">
              <a:spcBef>
                <a:spcPct val="20000"/>
              </a:spcBef>
              <a:buClr>
                <a:schemeClr val="accent1"/>
              </a:buClr>
              <a:buSzPct val="80000"/>
              <a:buFont typeface="Wingdings 2"/>
              <a:buChar char=""/>
            </a:pPr>
            <a:r>
              <a:rPr dirty="0" sz="2800" lang="en-US"/>
              <a:t>Filter out foreign matter</a:t>
            </a:r>
          </a:p>
          <a:p>
            <a:pPr indent="-182880" lvl="2">
              <a:spcBef>
                <a:spcPct val="20000"/>
              </a:spcBef>
              <a:buClr>
                <a:schemeClr val="accent1">
                  <a:shade val="75000"/>
                </a:schemeClr>
              </a:buClr>
              <a:buSzPct val="60000"/>
              <a:buFont typeface="Wingdings"/>
              <a:buChar char=""/>
            </a:pPr>
            <a:r>
              <a:rPr dirty="0" sz="2400" lang="en-US"/>
              <a:t> prevent it from getting into eye</a:t>
            </a:r>
          </a:p>
          <a:p>
            <a:pPr indent="-274320" marL="274320">
              <a:spcBef>
                <a:spcPts val="600"/>
              </a:spcBef>
              <a:buClr>
                <a:schemeClr val="accent1"/>
              </a:buClr>
              <a:buSzPct val="70000"/>
              <a:buFont typeface="Wingdings"/>
              <a:buChar char=""/>
            </a:pPr>
            <a:endParaRPr dirty="0" sz="3200" lang="en-US"/>
          </a:p>
        </p:txBody>
      </p:sp>
      <p:pic>
        <p:nvPicPr>
          <p:cNvPr id="2097156" name="Picture 2" descr="http://www.medical-look.com/systems_images/Eyelids.jpg"/>
          <p:cNvPicPr>
            <a:picLocks noChangeAspect="1" noChangeArrowheads="1"/>
          </p:cNvPicPr>
          <p:nvPr/>
        </p:nvPicPr>
        <p:blipFill>
          <a:blip xmlns:r="http://schemas.openxmlformats.org/officeDocument/2006/relationships" r:embed="rId1" cstate="print"/>
          <a:srcRect/>
          <a:stretch>
            <a:fillRect/>
          </a:stretch>
        </p:blipFill>
        <p:spPr bwMode="auto">
          <a:xfrm>
            <a:off x="6781803" y="228600"/>
            <a:ext cx="4876797" cy="6858000"/>
          </a:xfrm>
          <a:prstGeom prst="rect"/>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48860" name="TextBox 1"/>
          <p:cNvSpPr txBox="1">
            <a:spLocks noChangeArrowheads="1"/>
          </p:cNvSpPr>
          <p:nvPr/>
        </p:nvSpPr>
        <p:spPr bwMode="auto">
          <a:xfrm>
            <a:off x="304800" y="3"/>
            <a:ext cx="10363200" cy="8372727"/>
          </a:xfrm>
          <a:prstGeom prst="rect"/>
          <a:noFill/>
          <a:ln w="9525">
            <a:noFill/>
            <a:miter lim="800000"/>
            <a:headEnd/>
            <a:tailEnd/>
          </a:ln>
        </p:spPr>
        <p:txBody>
          <a:bodyPr wrap="square">
            <a:spAutoFit/>
          </a:bodyPr>
          <a:p>
            <a:pPr algn="ctr"/>
            <a:endParaRPr b="1" dirty="0" sz="2800" lang="en-US">
              <a:solidFill>
                <a:srgbClr val="C00000"/>
              </a:solidFill>
              <a:latin typeface="Constantia" pitchFamily="18" charset="0"/>
            </a:endParaRPr>
          </a:p>
          <a:p>
            <a:r>
              <a:rPr b="1" dirty="0" sz="3200" lang="en-US">
                <a:solidFill>
                  <a:srgbClr val="0070C0"/>
                </a:solidFill>
                <a:latin typeface="Constantia" pitchFamily="18" charset="0"/>
              </a:rPr>
              <a:t>DISORDERS OF POSITION</a:t>
            </a:r>
          </a:p>
          <a:p>
            <a:r>
              <a:rPr dirty="0" sz="3200" lang="en-US">
                <a:latin typeface="Constantia" pitchFamily="18" charset="0"/>
              </a:rPr>
              <a:t>These are as follows:</a:t>
            </a:r>
          </a:p>
          <a:p>
            <a:r>
              <a:rPr b="1" dirty="0" sz="3200" lang="en-US">
                <a:solidFill>
                  <a:srgbClr val="0070C0"/>
                </a:solidFill>
                <a:latin typeface="Constantia" pitchFamily="18" charset="0"/>
              </a:rPr>
              <a:t>ENTROPION </a:t>
            </a:r>
            <a:r>
              <a:rPr dirty="0" sz="3200" lang="en-US">
                <a:latin typeface="Constantia" pitchFamily="18" charset="0"/>
              </a:rPr>
              <a:t>it</a:t>
            </a:r>
            <a:r>
              <a:rPr dirty="0" sz="3200" lang="en-US"/>
              <a:t>s a medical condition in which the eyelid (usually the lower lid) folds inward. It is very uncomfortable, as the eyelashes constantly rub against the cornea and irritate it. </a:t>
            </a:r>
            <a:r>
              <a:rPr dirty="0" sz="3200" lang="en-US" err="1"/>
              <a:t>Entropion</a:t>
            </a:r>
            <a:r>
              <a:rPr dirty="0" sz="3200" lang="en-US"/>
              <a:t> is usually caused by genetic factors</a:t>
            </a:r>
            <a:r>
              <a:rPr b="1" dirty="0" sz="3200" lang="en-US">
                <a:latin typeface="Constantia" pitchFamily="18" charset="0"/>
              </a:rPr>
              <a:t>. L</a:t>
            </a:r>
            <a:r>
              <a:rPr dirty="0" sz="3200" lang="en-US">
                <a:latin typeface="Constantia" pitchFamily="18" charset="0"/>
              </a:rPr>
              <a:t>ashes abrade the cornea causing:</a:t>
            </a:r>
          </a:p>
          <a:p>
            <a:pPr lvl="1">
              <a:buFont typeface="Wingdings" pitchFamily="2" charset="2"/>
              <a:buChar char="v"/>
            </a:pPr>
            <a:r>
              <a:rPr dirty="0" sz="3200" lang="en-US">
                <a:latin typeface="Constantia" pitchFamily="18" charset="0"/>
              </a:rPr>
              <a:t>Pain.</a:t>
            </a:r>
          </a:p>
          <a:p>
            <a:pPr lvl="1">
              <a:buFont typeface="Wingdings" pitchFamily="2" charset="2"/>
              <a:buChar char="v"/>
            </a:pPr>
            <a:r>
              <a:rPr dirty="0" sz="3200" lang="en-US">
                <a:latin typeface="Constantia" pitchFamily="18" charset="0"/>
              </a:rPr>
              <a:t>Watering.</a:t>
            </a:r>
          </a:p>
          <a:p>
            <a:pPr lvl="1">
              <a:buFont typeface="Wingdings" pitchFamily="2" charset="2"/>
              <a:buChar char="v"/>
            </a:pPr>
            <a:r>
              <a:rPr dirty="0" sz="3200" lang="en-US">
                <a:latin typeface="Constantia" pitchFamily="18" charset="0"/>
              </a:rPr>
              <a:t>Photophobia </a:t>
            </a:r>
          </a:p>
          <a:p>
            <a:pPr lvl="1">
              <a:buFont typeface="Wingdings" pitchFamily="2" charset="2"/>
              <a:buChar char="v"/>
            </a:pPr>
            <a:r>
              <a:rPr dirty="0" sz="3200" lang="en-US">
                <a:latin typeface="Constantia" pitchFamily="18" charset="0"/>
              </a:rPr>
              <a:t>Ulceration and scaring.</a:t>
            </a:r>
          </a:p>
          <a:p>
            <a:endParaRPr dirty="0" sz="2800" lang="en-US">
              <a:latin typeface="Constantia" pitchFamily="18" charset="0"/>
            </a:endParaRPr>
          </a:p>
          <a:p>
            <a:endParaRPr dirty="0" sz="2800" lang="en-US">
              <a:latin typeface="Constantia"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512" name=""/>
        <p:cNvGrpSpPr/>
        <p:nvPr/>
      </p:nvGrpSpPr>
      <p:grpSpPr>
        <a:xfrm>
          <a:off x="0" y="0"/>
          <a:ext cx="0" cy="0"/>
          <a:chOff x="0" y="0"/>
          <a:chExt cx="0" cy="0"/>
        </a:xfrm>
      </p:grpSpPr>
      <p:sp>
        <p:nvSpPr>
          <p:cNvPr id="1048861" name="TextBox 1"/>
          <p:cNvSpPr txBox="1"/>
          <p:nvPr/>
        </p:nvSpPr>
        <p:spPr>
          <a:xfrm>
            <a:off x="381000" y="0"/>
            <a:ext cx="10820400" cy="8404859"/>
          </a:xfrm>
          <a:prstGeom prst="rect"/>
          <a:noFill/>
        </p:spPr>
        <p:txBody>
          <a:bodyPr wrap="square">
            <a:spAutoFit/>
          </a:bodyPr>
          <a:p>
            <a:r>
              <a:rPr b="1" dirty="0" sz="2800" lang="en-US">
                <a:solidFill>
                  <a:srgbClr val="0070C0"/>
                </a:solidFill>
                <a:latin typeface="Constantia" pitchFamily="18" charset="0"/>
              </a:rPr>
              <a:t>UPPER LID ENTROPION</a:t>
            </a:r>
          </a:p>
          <a:p>
            <a:r>
              <a:rPr dirty="0" sz="2800" lang="en-US">
                <a:latin typeface="Constantia" pitchFamily="18" charset="0"/>
              </a:rPr>
              <a:t>Commonest type in Africa. It is caused by scaring and shortening of the posterior layer of the lid as a result of chronic trachoma. It is common in elderly, middle-aged patients and is rare in children.</a:t>
            </a:r>
            <a:endParaRPr b="1" dirty="0" sz="2800" lang="en-US">
              <a:solidFill>
                <a:srgbClr val="0070C0"/>
              </a:solidFill>
            </a:endParaRPr>
          </a:p>
          <a:p>
            <a:r>
              <a:rPr b="1" dirty="0" sz="2800" lang="en-US">
                <a:solidFill>
                  <a:srgbClr val="0070C0"/>
                </a:solidFill>
                <a:latin typeface="Constantia" pitchFamily="18" charset="0"/>
              </a:rPr>
              <a:t>LOWER LID ENTROPION</a:t>
            </a:r>
          </a:p>
          <a:p>
            <a:r>
              <a:rPr dirty="0" sz="2800" lang="en-US">
                <a:latin typeface="Constantia" pitchFamily="18" charset="0"/>
              </a:rPr>
              <a:t>Commonest in developed world which is thought to be due to laxity of the ligaments that hold the lid in correct position. It occurs in elderly patients.</a:t>
            </a:r>
          </a:p>
          <a:p>
            <a:r>
              <a:rPr b="1" dirty="0" sz="2800" lang="en-US">
                <a:solidFill>
                  <a:srgbClr val="0070C0"/>
                </a:solidFill>
                <a:latin typeface="Constantia" pitchFamily="18" charset="0"/>
              </a:rPr>
              <a:t>MANAGEMENT</a:t>
            </a:r>
          </a:p>
          <a:p>
            <a:pPr indent="-514350" marL="514350"/>
            <a:r>
              <a:rPr dirty="0" sz="2800" lang="en-US">
                <a:latin typeface="Constantia" pitchFamily="18" charset="0"/>
              </a:rPr>
              <a:t>This is by surgery which could be:</a:t>
            </a:r>
          </a:p>
          <a:p>
            <a:pPr indent="-514350" lvl="1" marL="971550">
              <a:buFont typeface="Wingdings" pitchFamily="2" charset="2"/>
              <a:buChar char="Ø"/>
            </a:pPr>
            <a:r>
              <a:rPr dirty="0" sz="2800" lang="en-US">
                <a:latin typeface="Constantia" pitchFamily="18" charset="0"/>
              </a:rPr>
              <a:t>Tarsoplate rotation.</a:t>
            </a:r>
          </a:p>
          <a:p>
            <a:pPr indent="-514350" lvl="1" marL="971550">
              <a:buFont typeface="Wingdings" pitchFamily="2" charset="2"/>
              <a:buChar char="Ø"/>
            </a:pPr>
            <a:r>
              <a:rPr dirty="0" sz="2800" lang="en-US">
                <a:latin typeface="Constantia" pitchFamily="18" charset="0"/>
              </a:rPr>
              <a:t>Mucous membrane graft.</a:t>
            </a:r>
          </a:p>
          <a:p>
            <a:r>
              <a:rPr dirty="0" sz="2800" lang="en-US">
                <a:latin typeface="Constantia" pitchFamily="18" charset="0"/>
              </a:rPr>
              <a:t>N/B: Entropion may reoccur and therefore the patient is checked every year.</a:t>
            </a:r>
          </a:p>
          <a:p>
            <a:endParaRPr dirty="0" sz="2800" lang="en-US">
              <a:latin typeface="Constantia"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513" name=""/>
        <p:cNvGrpSpPr/>
        <p:nvPr/>
      </p:nvGrpSpPr>
      <p:grpSpPr>
        <a:xfrm>
          <a:off x="0" y="0"/>
          <a:ext cx="0" cy="0"/>
          <a:chOff x="0" y="0"/>
          <a:chExt cx="0" cy="0"/>
        </a:xfrm>
      </p:grpSpPr>
      <p:sp>
        <p:nvSpPr>
          <p:cNvPr id="1048862" name="Rectangle 1"/>
          <p:cNvSpPr/>
          <p:nvPr/>
        </p:nvSpPr>
        <p:spPr>
          <a:xfrm>
            <a:off x="381000" y="0"/>
            <a:ext cx="11049000" cy="7416483"/>
          </a:xfrm>
          <a:prstGeom prst="rect"/>
        </p:spPr>
        <p:txBody>
          <a:bodyPr wrap="square">
            <a:spAutoFit/>
          </a:bodyPr>
          <a:p>
            <a:r>
              <a:rPr b="1" dirty="0" sz="2800" lang="en-US">
                <a:solidFill>
                  <a:srgbClr val="0070C0"/>
                </a:solidFill>
              </a:rPr>
              <a:t>2.  ECTROPION</a:t>
            </a:r>
          </a:p>
          <a:p>
            <a:pPr indent="-514350" marL="514350">
              <a:lnSpc>
                <a:spcPct val="150000"/>
              </a:lnSpc>
              <a:buFont typeface="Wingdings" pitchFamily="2" charset="2"/>
              <a:buChar char="v"/>
            </a:pPr>
            <a:r>
              <a:rPr dirty="0" sz="2800" lang="en-US"/>
              <a:t>Its sagging and </a:t>
            </a:r>
            <a:r>
              <a:rPr dirty="0" sz="2800" lang="en-US" err="1"/>
              <a:t>eversion</a:t>
            </a:r>
            <a:r>
              <a:rPr dirty="0" sz="2800" lang="en-US"/>
              <a:t> of the lower lid and is usually bilateral. Its caused by relaxation of the </a:t>
            </a:r>
            <a:r>
              <a:rPr dirty="0" sz="2800" lang="en-US" err="1"/>
              <a:t>orbicularis</a:t>
            </a:r>
            <a:r>
              <a:rPr dirty="0" sz="2800" lang="en-US"/>
              <a:t> </a:t>
            </a:r>
            <a:r>
              <a:rPr dirty="0" sz="2800" lang="en-US" err="1"/>
              <a:t>oculi</a:t>
            </a:r>
            <a:r>
              <a:rPr dirty="0" sz="2800" lang="en-US"/>
              <a:t> muscle due to aging or following seventh nerve palsy. </a:t>
            </a:r>
          </a:p>
          <a:p>
            <a:pPr indent="-514350" marL="514350">
              <a:lnSpc>
                <a:spcPct val="150000"/>
              </a:lnSpc>
              <a:buFont typeface="Wingdings" pitchFamily="2" charset="2"/>
              <a:buChar char="v"/>
            </a:pPr>
            <a:r>
              <a:rPr dirty="0" sz="2800" lang="en-US"/>
              <a:t>The lid margin turned out. </a:t>
            </a:r>
          </a:p>
          <a:p>
            <a:pPr indent="-514350" marL="514350">
              <a:lnSpc>
                <a:spcPct val="150000"/>
              </a:lnSpc>
              <a:buFont typeface="Wingdings" pitchFamily="2" charset="2"/>
              <a:buChar char="v"/>
            </a:pPr>
            <a:r>
              <a:rPr dirty="0" sz="2800" lang="en-US"/>
              <a:t>It causes a watering eye and secondary infection with recurrent conjunctivitis. It is not cosmetically acceptable.</a:t>
            </a:r>
          </a:p>
          <a:p>
            <a:pPr>
              <a:lnSpc>
                <a:spcPct val="150000"/>
              </a:lnSpc>
            </a:pPr>
            <a:r>
              <a:rPr dirty="0" sz="2800" lang="en-US"/>
              <a:t>Severe </a:t>
            </a:r>
            <a:r>
              <a:rPr dirty="0" sz="2800" lang="en-US" err="1"/>
              <a:t>ectropion</a:t>
            </a:r>
            <a:r>
              <a:rPr dirty="0" sz="2800" lang="en-US"/>
              <a:t>, particularly of the upper lid, may lead to exposure and blindness.</a:t>
            </a:r>
          </a:p>
          <a:p>
            <a:endParaRPr b="1" dirty="0" sz="2800" lang="en-US">
              <a:solidFill>
                <a:srgbClr val="0070C0"/>
              </a:solidFill>
            </a:endParaRPr>
          </a:p>
          <a:p>
            <a:pPr indent="-514350" marL="514350">
              <a:buFont typeface="Wingdings" pitchFamily="2" charset="2"/>
              <a:buChar char="v"/>
            </a:pPr>
            <a:endParaRPr dirty="0"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514" name=""/>
        <p:cNvGrpSpPr/>
        <p:nvPr/>
      </p:nvGrpSpPr>
      <p:grpSpPr>
        <a:xfrm>
          <a:off x="0" y="0"/>
          <a:ext cx="0" cy="0"/>
          <a:chOff x="0" y="0"/>
          <a:chExt cx="0" cy="0"/>
        </a:xfrm>
      </p:grpSpPr>
      <p:sp>
        <p:nvSpPr>
          <p:cNvPr id="1048863" name="TextBox 1"/>
          <p:cNvSpPr txBox="1"/>
          <p:nvPr/>
        </p:nvSpPr>
        <p:spPr>
          <a:xfrm>
            <a:off x="228600" y="3"/>
            <a:ext cx="11658600" cy="7424776"/>
          </a:xfrm>
          <a:prstGeom prst="rect"/>
          <a:noFill/>
        </p:spPr>
        <p:txBody>
          <a:bodyPr wrap="square">
            <a:spAutoFit/>
          </a:bodyPr>
          <a:p>
            <a:pPr indent="-514350" marL="514350"/>
            <a:r>
              <a:rPr b="1" dirty="0" sz="3200" lang="en-US" smtClean="0">
                <a:solidFill>
                  <a:srgbClr val="0070C0"/>
                </a:solidFill>
              </a:rPr>
              <a:t>PARALYTIC </a:t>
            </a:r>
            <a:r>
              <a:rPr b="1" dirty="0" sz="3200" lang="en-US">
                <a:solidFill>
                  <a:srgbClr val="0070C0"/>
                </a:solidFill>
              </a:rPr>
              <a:t>(</a:t>
            </a:r>
            <a:r>
              <a:rPr dirty="0" sz="3200" lang="en-US">
                <a:hlinkClick r:id="rId1" tooltip="Facial nerve paralysis"/>
              </a:rPr>
              <a:t>Facial nerve palsy</a:t>
            </a:r>
            <a:r>
              <a:rPr b="1" dirty="0" sz="3200" lang="en-US">
                <a:solidFill>
                  <a:srgbClr val="0070C0"/>
                </a:solidFill>
              </a:rPr>
              <a:t>)</a:t>
            </a:r>
          </a:p>
          <a:p>
            <a:pPr indent="-514350" marL="514350"/>
            <a:r>
              <a:rPr dirty="0" sz="3200" lang="en-US"/>
              <a:t>This is caused by the weakness in the orbicularis muscle. Affects only the lower lid.</a:t>
            </a:r>
          </a:p>
          <a:p>
            <a:pPr indent="-514350" marL="514350"/>
            <a:r>
              <a:rPr b="1" dirty="0" sz="3200" lang="en-US">
                <a:solidFill>
                  <a:srgbClr val="0070C0"/>
                </a:solidFill>
              </a:rPr>
              <a:t>SENILE</a:t>
            </a:r>
          </a:p>
          <a:p>
            <a:pPr indent="-514350" marL="514350">
              <a:buFont typeface="+mj-lt"/>
              <a:buAutoNum type="arabicPeriod"/>
            </a:pPr>
            <a:r>
              <a:rPr dirty="0" sz="3200" lang="en-US"/>
              <a:t>This is due to the loss of tone in facial muscle, and the ligaments supporting the eyelid.</a:t>
            </a:r>
          </a:p>
          <a:p>
            <a:pPr indent="-514350" marL="514350">
              <a:buFont typeface="+mj-lt"/>
              <a:buAutoNum type="arabicPeriod"/>
            </a:pPr>
            <a:r>
              <a:rPr dirty="0" sz="3200" lang="en-US"/>
              <a:t>Affects only the lower lid, and occurs only in elderly patients.</a:t>
            </a:r>
          </a:p>
          <a:p>
            <a:r>
              <a:rPr b="1" dirty="0" sz="3200" lang="en-US">
                <a:solidFill>
                  <a:srgbClr val="0070C0"/>
                </a:solidFill>
              </a:rPr>
              <a:t>others</a:t>
            </a:r>
          </a:p>
          <a:p>
            <a:pPr>
              <a:buFont typeface="Wingdings" pitchFamily="2" charset="2"/>
              <a:buChar char="v"/>
            </a:pPr>
            <a:r>
              <a:rPr dirty="0" sz="3200" lang="en-US" smtClean="0"/>
              <a:t>Congenital</a:t>
            </a:r>
            <a:endParaRPr dirty="0" sz="3200" lang="en-US"/>
          </a:p>
          <a:p>
            <a:pPr>
              <a:buFont typeface="Wingdings" pitchFamily="2" charset="2"/>
              <a:buChar char="v"/>
            </a:pPr>
            <a:r>
              <a:rPr dirty="0" sz="3200" lang="en-US"/>
              <a:t>Scarring</a:t>
            </a:r>
          </a:p>
          <a:p>
            <a:pPr>
              <a:buFont typeface="Wingdings" pitchFamily="2" charset="2"/>
              <a:buChar char="v"/>
            </a:pPr>
            <a:r>
              <a:rPr dirty="0" sz="3200" lang="en-US"/>
              <a:t>Allergic</a:t>
            </a:r>
          </a:p>
          <a:p>
            <a:pPr indent="-514350" marL="514350">
              <a:buFont typeface="+mj-lt"/>
              <a:buAutoNum type="arabicPeriod"/>
            </a:pPr>
            <a:endParaRPr dirty="0" sz="3200" lang="en-US"/>
          </a:p>
          <a:p>
            <a:endParaRPr dirty="0" sz="3200" lang="en-US"/>
          </a:p>
          <a:p>
            <a:endParaRPr dirty="0" sz="2800"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515" name=""/>
        <p:cNvGrpSpPr/>
        <p:nvPr/>
      </p:nvGrpSpPr>
      <p:grpSpPr>
        <a:xfrm>
          <a:off x="0" y="0"/>
          <a:ext cx="0" cy="0"/>
          <a:chOff x="0" y="0"/>
          <a:chExt cx="0" cy="0"/>
        </a:xfrm>
      </p:grpSpPr>
      <p:sp>
        <p:nvSpPr>
          <p:cNvPr id="1048864" name="TextBox 1"/>
          <p:cNvSpPr txBox="1"/>
          <p:nvPr/>
        </p:nvSpPr>
        <p:spPr>
          <a:xfrm>
            <a:off x="37214" y="15949"/>
            <a:ext cx="10439400" cy="7466951"/>
          </a:xfrm>
          <a:prstGeom prst="rect"/>
          <a:noFill/>
        </p:spPr>
        <p:txBody>
          <a:bodyPr wrap="square">
            <a:spAutoFit/>
          </a:bodyPr>
          <a:p>
            <a:pPr>
              <a:lnSpc>
                <a:spcPct val="150000"/>
              </a:lnSpc>
            </a:pPr>
            <a:r>
              <a:rPr b="1" dirty="0" sz="2800" lang="en-US" smtClean="0">
                <a:solidFill>
                  <a:srgbClr val="0070C0"/>
                </a:solidFill>
              </a:rPr>
              <a:t>MANAGEMENT</a:t>
            </a:r>
            <a:endParaRPr b="1" dirty="0" sz="2800" lang="en-US">
              <a:solidFill>
                <a:srgbClr val="0070C0"/>
              </a:solidFill>
            </a:endParaRPr>
          </a:p>
          <a:p>
            <a:pPr>
              <a:lnSpc>
                <a:spcPct val="150000"/>
              </a:lnSpc>
            </a:pPr>
            <a:r>
              <a:rPr dirty="0" sz="2800" lang="en-US"/>
              <a:t>Surgical depending on the cause and severity of the ectropion.</a:t>
            </a:r>
          </a:p>
          <a:p>
            <a:pPr>
              <a:lnSpc>
                <a:spcPct val="150000"/>
              </a:lnSpc>
            </a:pPr>
            <a:r>
              <a:rPr dirty="0" sz="2800" lang="en-US"/>
              <a:t>Treatment of any exposure is urgent than the treatment of ectropion,  therefore tetracycline eye ointment is applied to prevent drying of the eye.</a:t>
            </a:r>
          </a:p>
          <a:p>
            <a:pPr>
              <a:lnSpc>
                <a:spcPct val="150000"/>
              </a:lnSpc>
            </a:pPr>
            <a:r>
              <a:rPr b="1" dirty="0" sz="2800" lang="en-US">
                <a:solidFill>
                  <a:srgbClr val="C00000"/>
                </a:solidFill>
              </a:rPr>
              <a:t>SPECIFIC MANAGEMENT</a:t>
            </a:r>
          </a:p>
          <a:p>
            <a:pPr>
              <a:lnSpc>
                <a:spcPct val="150000"/>
              </a:lnSpc>
            </a:pPr>
            <a:r>
              <a:rPr dirty="0" sz="2800" lang="en-US">
                <a:solidFill>
                  <a:srgbClr val="0070C0"/>
                </a:solidFill>
              </a:rPr>
              <a:t>CICATRICAL</a:t>
            </a:r>
            <a:r>
              <a:rPr dirty="0" sz="2800" lang="en-US"/>
              <a:t> – full thickness skin grafting and lid reconstruction.</a:t>
            </a:r>
          </a:p>
          <a:p>
            <a:pPr>
              <a:lnSpc>
                <a:spcPct val="150000"/>
              </a:lnSpc>
            </a:pPr>
            <a:r>
              <a:rPr dirty="0" sz="2800" lang="en-US">
                <a:solidFill>
                  <a:srgbClr val="0070C0"/>
                </a:solidFill>
              </a:rPr>
              <a:t>PARALYTIC – </a:t>
            </a:r>
            <a:r>
              <a:rPr dirty="0" sz="2800" lang="en-US"/>
              <a:t>Tarsorrhaphy and horizontal lid tightening.</a:t>
            </a:r>
          </a:p>
          <a:p>
            <a:pPr>
              <a:lnSpc>
                <a:spcPct val="150000"/>
              </a:lnSpc>
            </a:pPr>
            <a:r>
              <a:rPr dirty="0" sz="2800" lang="en-US">
                <a:solidFill>
                  <a:srgbClr val="0070C0"/>
                </a:solidFill>
              </a:rPr>
              <a:t>SENILE </a:t>
            </a:r>
            <a:r>
              <a:rPr dirty="0" sz="2800" lang="en-US"/>
              <a:t>– horizontal lid tightening.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516" name=""/>
        <p:cNvGrpSpPr/>
        <p:nvPr/>
      </p:nvGrpSpPr>
      <p:grpSpPr>
        <a:xfrm>
          <a:off x="0" y="0"/>
          <a:ext cx="0" cy="0"/>
          <a:chOff x="0" y="0"/>
          <a:chExt cx="0" cy="0"/>
        </a:xfrm>
      </p:grpSpPr>
      <p:sp>
        <p:nvSpPr>
          <p:cNvPr id="1048865" name="TextBox 2"/>
          <p:cNvSpPr txBox="1"/>
          <p:nvPr/>
        </p:nvSpPr>
        <p:spPr>
          <a:xfrm>
            <a:off x="304800" y="3"/>
            <a:ext cx="11353800" cy="7310069"/>
          </a:xfrm>
          <a:prstGeom prst="rect"/>
          <a:noFill/>
        </p:spPr>
        <p:txBody>
          <a:bodyPr wrap="square">
            <a:spAutoFit/>
          </a:bodyPr>
          <a:p>
            <a:r>
              <a:rPr b="1" dirty="0" sz="2800" lang="en-US">
                <a:solidFill>
                  <a:srgbClr val="0070C0"/>
                </a:solidFill>
              </a:rPr>
              <a:t>3. PTOSIS</a:t>
            </a:r>
          </a:p>
          <a:p>
            <a:pPr indent="-514350" marL="514350"/>
            <a:r>
              <a:rPr dirty="0" sz="2400" lang="en-US"/>
              <a:t>Drooping of the upper eyelid causing inability to open the eye fully. It can be bilateral or unilateral. Patients often use forehead muscles and tilt the head in order to see. Children with unilateral </a:t>
            </a:r>
            <a:r>
              <a:rPr dirty="0" sz="2400" lang="en-US" err="1"/>
              <a:t>ptosis</a:t>
            </a:r>
            <a:r>
              <a:rPr dirty="0" sz="2400" lang="en-US"/>
              <a:t> may become amblyopic.</a:t>
            </a:r>
          </a:p>
          <a:p>
            <a:r>
              <a:rPr b="1" dirty="0" sz="2800" lang="en-US">
                <a:solidFill>
                  <a:srgbClr val="0070C0"/>
                </a:solidFill>
              </a:rPr>
              <a:t>CAUSES</a:t>
            </a:r>
          </a:p>
          <a:p>
            <a:pPr indent="-514350" marL="514350">
              <a:buAutoNum type="alphaLcPeriod"/>
            </a:pPr>
            <a:r>
              <a:rPr b="1" dirty="0" sz="2800" lang="en-US">
                <a:solidFill>
                  <a:srgbClr val="0070C0"/>
                </a:solidFill>
              </a:rPr>
              <a:t>Congenital </a:t>
            </a:r>
          </a:p>
          <a:p>
            <a:pPr indent="-514350" marL="514350"/>
            <a:r>
              <a:rPr dirty="0" sz="2800" lang="en-US"/>
              <a:t>This is as a result of developmental failure of the </a:t>
            </a:r>
            <a:r>
              <a:rPr dirty="0" sz="2800" lang="en-US" err="1"/>
              <a:t>levator</a:t>
            </a:r>
            <a:r>
              <a:rPr dirty="0" sz="2800" lang="en-US"/>
              <a:t> muscle of the lid</a:t>
            </a:r>
            <a:r>
              <a:rPr b="1" dirty="0" sz="2800" lang="en-US"/>
              <a:t>.</a:t>
            </a:r>
          </a:p>
          <a:p>
            <a:pPr indent="-514350" marL="514350"/>
            <a:r>
              <a:rPr b="1" dirty="0" sz="2800" lang="en-US"/>
              <a:t>B</a:t>
            </a:r>
            <a:r>
              <a:rPr b="1" dirty="0" sz="2800" lang="en-US">
                <a:solidFill>
                  <a:srgbClr val="00B0F0"/>
                </a:solidFill>
              </a:rPr>
              <a:t> </a:t>
            </a:r>
            <a:r>
              <a:rPr b="1" dirty="0" sz="2800" lang="en-US">
                <a:solidFill>
                  <a:srgbClr val="0070C0"/>
                </a:solidFill>
              </a:rPr>
              <a:t>Acquired - Its in three categories</a:t>
            </a:r>
          </a:p>
          <a:p>
            <a:pPr indent="-514350" marL="514350">
              <a:buFont typeface="Wingdings" pitchFamily="2" charset="2"/>
              <a:buChar char="v"/>
            </a:pPr>
            <a:r>
              <a:rPr b="1" dirty="0" sz="2400" lang="en-US" smtClean="0"/>
              <a:t>Mechanical </a:t>
            </a:r>
            <a:r>
              <a:rPr b="1" dirty="0" sz="2400" lang="en-US"/>
              <a:t>factors </a:t>
            </a:r>
            <a:r>
              <a:rPr dirty="0" sz="2400" lang="en-US"/>
              <a:t>this is due to acute or chronic inflammatory edema or swelling, tumor</a:t>
            </a:r>
            <a:r>
              <a:rPr b="1" dirty="0" sz="2400" lang="en-US"/>
              <a:t>.</a:t>
            </a:r>
            <a:r>
              <a:rPr dirty="0" sz="2400" lang="en-US"/>
              <a:t> caused by senility, trauma and lid tumors.</a:t>
            </a:r>
            <a:endParaRPr b="1" dirty="0" sz="2400" lang="en-US"/>
          </a:p>
          <a:p>
            <a:pPr indent="-514350" marL="514350">
              <a:buFont typeface="Wingdings" pitchFamily="2" charset="2"/>
              <a:buChar char="v"/>
            </a:pPr>
            <a:r>
              <a:rPr b="1" dirty="0" sz="2400" lang="en-US" err="1"/>
              <a:t>Myogenic</a:t>
            </a:r>
            <a:r>
              <a:rPr b="1" dirty="0" sz="2400" lang="en-US"/>
              <a:t> e.g. muscular dystrophy, myasthenia gravis </a:t>
            </a:r>
            <a:r>
              <a:rPr dirty="0" sz="2400" lang="en-US"/>
              <a:t>causes paralysis of the </a:t>
            </a:r>
            <a:r>
              <a:rPr dirty="0" sz="2400" lang="en-US" err="1"/>
              <a:t>levator</a:t>
            </a:r>
            <a:r>
              <a:rPr dirty="0" sz="2400" lang="en-US"/>
              <a:t> muscle.</a:t>
            </a:r>
            <a:endParaRPr b="1" dirty="0" sz="2400" lang="en-US"/>
          </a:p>
          <a:p>
            <a:pPr indent="-514350" marL="514350">
              <a:buFont typeface="Wingdings" pitchFamily="2" charset="2"/>
              <a:buChar char="v"/>
            </a:pPr>
            <a:r>
              <a:rPr b="1" dirty="0" sz="2400" lang="en-US" err="1"/>
              <a:t>Neurogenic</a:t>
            </a:r>
            <a:r>
              <a:rPr b="1" dirty="0" sz="2400" lang="en-US"/>
              <a:t> (paralytic) </a:t>
            </a:r>
            <a:r>
              <a:rPr dirty="0" sz="2400" lang="en-US"/>
              <a:t>affect 3</a:t>
            </a:r>
            <a:r>
              <a:rPr baseline="30000" dirty="0" sz="2400" lang="en-US"/>
              <a:t>rd</a:t>
            </a:r>
            <a:r>
              <a:rPr dirty="0" sz="2400" lang="en-US"/>
              <a:t> cranial nerve. Which supplies the </a:t>
            </a:r>
            <a:r>
              <a:rPr dirty="0" sz="2400" lang="en-US" err="1"/>
              <a:t>levator</a:t>
            </a:r>
            <a:r>
              <a:rPr dirty="0" sz="2400" lang="en-US"/>
              <a:t> muscle</a:t>
            </a:r>
            <a:r>
              <a:rPr b="1" dirty="0" sz="2400" lang="en-US"/>
              <a:t>.</a:t>
            </a:r>
            <a:endParaRPr b="1" dirty="0" sz="2400" lang="en-US">
              <a:solidFill>
                <a:srgbClr val="0070C0"/>
              </a:solidFill>
            </a:endParaRPr>
          </a:p>
          <a:p>
            <a:endParaRPr dirty="0" sz="2800" lang="en-US"/>
          </a:p>
          <a:p>
            <a:endParaRPr dirty="0" sz="2800"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517" name=""/>
        <p:cNvGrpSpPr/>
        <p:nvPr/>
      </p:nvGrpSpPr>
      <p:grpSpPr>
        <a:xfrm>
          <a:off x="0" y="0"/>
          <a:ext cx="0" cy="0"/>
          <a:chOff x="0" y="0"/>
          <a:chExt cx="0" cy="0"/>
        </a:xfrm>
      </p:grpSpPr>
      <p:sp>
        <p:nvSpPr>
          <p:cNvPr id="1048866" name="TextBox 1"/>
          <p:cNvSpPr txBox="1"/>
          <p:nvPr/>
        </p:nvSpPr>
        <p:spPr>
          <a:xfrm>
            <a:off x="304800" y="2"/>
            <a:ext cx="11353800" cy="6057164"/>
          </a:xfrm>
          <a:prstGeom prst="rect"/>
          <a:noFill/>
        </p:spPr>
        <p:txBody>
          <a:bodyPr wrap="square">
            <a:spAutoFit/>
          </a:bodyPr>
          <a:p>
            <a:r>
              <a:rPr b="1" dirty="0" sz="2800" lang="en-US">
                <a:solidFill>
                  <a:srgbClr val="0070C0"/>
                </a:solidFill>
              </a:rPr>
              <a:t>Clinical findings</a:t>
            </a:r>
          </a:p>
          <a:p>
            <a:pPr>
              <a:buFont typeface="Wingdings" pitchFamily="2" charset="2"/>
              <a:buChar char="v"/>
            </a:pPr>
            <a:r>
              <a:rPr dirty="0" sz="2800" lang="en-US"/>
              <a:t> Smooth flat appearance on the affected and the tarsal fold caused by the </a:t>
            </a:r>
            <a:r>
              <a:rPr dirty="0" sz="2800" lang="en-US" err="1"/>
              <a:t>levator</a:t>
            </a:r>
            <a:r>
              <a:rPr dirty="0" sz="2800" lang="en-US"/>
              <a:t> muscle is absent. Its more noticeable in an upward gaze.</a:t>
            </a:r>
          </a:p>
          <a:p>
            <a:pPr>
              <a:buFont typeface="Wingdings" pitchFamily="2" charset="2"/>
              <a:buChar char="v"/>
            </a:pPr>
            <a:r>
              <a:rPr dirty="0" sz="2800" lang="en-US"/>
              <a:t>Wrinkling of the forehead</a:t>
            </a:r>
          </a:p>
          <a:p>
            <a:pPr>
              <a:buFont typeface="Wingdings" pitchFamily="2" charset="2"/>
              <a:buChar char="v"/>
            </a:pPr>
            <a:r>
              <a:rPr dirty="0" sz="2800" lang="en-US" err="1"/>
              <a:t>Amblyopia</a:t>
            </a:r>
            <a:r>
              <a:rPr dirty="0" sz="2800" lang="en-US"/>
              <a:t> if one pupil is occluded.</a:t>
            </a:r>
          </a:p>
          <a:p>
            <a:pPr>
              <a:buFont typeface="Wingdings" pitchFamily="2" charset="2"/>
              <a:buChar char="v"/>
            </a:pPr>
            <a:r>
              <a:rPr dirty="0" sz="2800" lang="en-US" err="1"/>
              <a:t>Ptosis</a:t>
            </a:r>
            <a:r>
              <a:rPr dirty="0" sz="2800" lang="en-US"/>
              <a:t> in myasthenia gravis is gradual in onset  and mostly evidence in the evening and improves overnight. </a:t>
            </a:r>
            <a:r>
              <a:rPr dirty="0" sz="2800" lang="en-US" err="1"/>
              <a:t>Dx</a:t>
            </a:r>
            <a:r>
              <a:rPr dirty="0" sz="2800" lang="en-US"/>
              <a:t> by injecting </a:t>
            </a:r>
            <a:r>
              <a:rPr dirty="0" sz="2800" lang="en-US" err="1"/>
              <a:t>edrophonium</a:t>
            </a:r>
            <a:r>
              <a:rPr dirty="0" sz="2800" lang="en-US"/>
              <a:t> which gives a dramatic response. </a:t>
            </a:r>
          </a:p>
          <a:p>
            <a:r>
              <a:rPr b="1" dirty="0" sz="2800" lang="en-US">
                <a:solidFill>
                  <a:srgbClr val="0070C0"/>
                </a:solidFill>
              </a:rPr>
              <a:t>MANAGEMENT</a:t>
            </a:r>
          </a:p>
          <a:p>
            <a:pPr indent="-514350" marL="514350">
              <a:buFont typeface="+mj-lt"/>
              <a:buAutoNum type="arabicPeriod"/>
            </a:pPr>
            <a:r>
              <a:rPr dirty="0" sz="2800" lang="en-US"/>
              <a:t>Surgery- shortening the levator muscle.</a:t>
            </a:r>
          </a:p>
          <a:p>
            <a:pPr indent="-514350" marL="514350">
              <a:buFont typeface="+mj-lt"/>
              <a:buAutoNum type="arabicPeriod"/>
            </a:pPr>
            <a:r>
              <a:rPr dirty="0" sz="2800" lang="en-US"/>
              <a:t>Treat </a:t>
            </a:r>
            <a:r>
              <a:rPr dirty="0" sz="2800" lang="en-US" err="1"/>
              <a:t>mysthenia</a:t>
            </a:r>
            <a:r>
              <a:rPr dirty="0" sz="2800" lang="en-US"/>
              <a:t> gravis as indicated  with </a:t>
            </a:r>
            <a:r>
              <a:rPr dirty="0" sz="2800" lang="en-US" err="1"/>
              <a:t>neostigmine</a:t>
            </a:r>
            <a:r>
              <a:rPr dirty="0" sz="2800" lang="en-US"/>
              <a:t>.</a:t>
            </a:r>
          </a:p>
          <a:p>
            <a:pPr indent="-514350" marL="514350">
              <a:buFont typeface="+mj-lt"/>
              <a:buAutoNum type="arabicPeriod"/>
            </a:pPr>
            <a:r>
              <a:rPr dirty="0" sz="2800" lang="en-US"/>
              <a:t>Patients can wear spectacles with a special frame which have a </a:t>
            </a:r>
            <a:r>
              <a:rPr dirty="0" sz="2800" lang="en-US" err="1"/>
              <a:t>posteriorly</a:t>
            </a:r>
            <a:r>
              <a:rPr dirty="0" sz="2800" lang="en-US"/>
              <a:t> attached wire clutch.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8676" name="Rectangle 1"/>
          <p:cNvSpPr/>
          <p:nvPr/>
        </p:nvSpPr>
        <p:spPr>
          <a:xfrm>
            <a:off x="0" y="228600"/>
            <a:ext cx="11811000" cy="5648484"/>
          </a:xfrm>
          <a:prstGeom prst="rect"/>
        </p:spPr>
        <p:txBody>
          <a:bodyPr wrap="square">
            <a:spAutoFit/>
          </a:bodyPr>
          <a:p>
            <a:pPr indent="-514350" marL="514350"/>
            <a:r>
              <a:rPr b="1" dirty="0" sz="3600" lang="en-US">
                <a:latin typeface="Times New Roman" pitchFamily="18" charset="0"/>
                <a:ea typeface="Times New Roman" pitchFamily="18" charset="0"/>
                <a:cs typeface="Times New Roman" pitchFamily="18" charset="0"/>
                <a:hlinkClick r:id="rId1" tooltip="Corneal stroma"/>
              </a:rPr>
              <a:t>Corneal </a:t>
            </a:r>
            <a:r>
              <a:rPr b="1" dirty="0" sz="3600" lang="en-US" err="1">
                <a:latin typeface="Times New Roman" pitchFamily="18" charset="0"/>
                <a:ea typeface="Times New Roman" pitchFamily="18" charset="0"/>
                <a:cs typeface="Times New Roman" pitchFamily="18" charset="0"/>
                <a:hlinkClick r:id="rId1" tooltip="Corneal stroma"/>
              </a:rPr>
              <a:t>stroma</a:t>
            </a:r>
            <a:endParaRPr b="1" dirty="0" sz="3600" lang="en-US">
              <a:latin typeface="Times New Roman" pitchFamily="18" charset="0"/>
              <a:ea typeface="Times New Roman" pitchFamily="18" charset="0"/>
              <a:cs typeface="Times New Roman" pitchFamily="18" charset="0"/>
            </a:endParaRPr>
          </a:p>
          <a:p>
            <a:pPr indent="-514350" marL="514350">
              <a:buFont typeface="Wingdings" pitchFamily="2" charset="2"/>
              <a:buChar char="v"/>
            </a:pPr>
            <a:r>
              <a:rPr dirty="0" sz="3600" lang="en-US">
                <a:latin typeface="Times New Roman" pitchFamily="18" charset="0"/>
                <a:ea typeface="Times New Roman" pitchFamily="18" charset="0"/>
                <a:cs typeface="Times New Roman" pitchFamily="18" charset="0"/>
              </a:rPr>
              <a:t>A thick, transparent middle layer which</a:t>
            </a:r>
            <a:r>
              <a:rPr dirty="0" sz="3600" lang="en-US">
                <a:latin typeface="Times New Roman" pitchFamily="18" charset="0"/>
                <a:cs typeface="Times New Roman" pitchFamily="18" charset="0"/>
              </a:rPr>
              <a:t> makes up most of the cornea, and consists of layers of parallel collagen </a:t>
            </a:r>
            <a:r>
              <a:rPr dirty="0" sz="3600" lang="en-US" err="1">
                <a:latin typeface="Times New Roman" pitchFamily="18" charset="0"/>
                <a:cs typeface="Times New Roman" pitchFamily="18" charset="0"/>
              </a:rPr>
              <a:t>fibres</a:t>
            </a:r>
            <a:r>
              <a:rPr dirty="0" sz="3600" lang="en-US">
                <a:latin typeface="Times New Roman" pitchFamily="18" charset="0"/>
                <a:cs typeface="Times New Roman" pitchFamily="18" charset="0"/>
              </a:rPr>
              <a:t> lying at right-angles to each other</a:t>
            </a:r>
            <a:r>
              <a:rPr dirty="0" sz="3600" lang="en-US">
                <a:latin typeface="Times New Roman" pitchFamily="18" charset="0"/>
                <a:ea typeface="Times New Roman" pitchFamily="18" charset="0"/>
                <a:cs typeface="Times New Roman" pitchFamily="18" charset="0"/>
                <a:hlinkClick r:id="rId2" tooltip="Corneal keratocyte"/>
              </a:rPr>
              <a:t> </a:t>
            </a:r>
            <a:r>
              <a:rPr dirty="0" sz="3600" lang="en-US" err="1">
                <a:latin typeface="Times New Roman" pitchFamily="18" charset="0"/>
                <a:ea typeface="Times New Roman" pitchFamily="18" charset="0"/>
                <a:cs typeface="Times New Roman" pitchFamily="18" charset="0"/>
                <a:hlinkClick r:id="rId2" tooltip="Corneal keratocyte"/>
              </a:rPr>
              <a:t>keratocytes</a:t>
            </a:r>
            <a:r>
              <a:rPr dirty="0" sz="3600" lang="en-US">
                <a:latin typeface="Times New Roman" pitchFamily="18" charset="0"/>
                <a:ea typeface="Times New Roman" pitchFamily="18" charset="0"/>
                <a:cs typeface="Times New Roman" pitchFamily="18" charset="0"/>
              </a:rPr>
              <a:t>, which are the cells for general repair and maintenance</a:t>
            </a:r>
            <a:r>
              <a:rPr dirty="0" sz="3600" lang="en-US">
                <a:latin typeface="Times New Roman" pitchFamily="18" charset="0"/>
                <a:cs typeface="Times New Roman" pitchFamily="18" charset="0"/>
              </a:rPr>
              <a:t>  This very regular structure is important for the transparency of the cornea.  </a:t>
            </a:r>
          </a:p>
          <a:p>
            <a:pPr indent="-514350" marL="514350">
              <a:buFont typeface="Wingdings" pitchFamily="2" charset="2"/>
              <a:buChar char="v"/>
            </a:pPr>
            <a:r>
              <a:rPr dirty="0" sz="3600" lang="en-US">
                <a:latin typeface="Times New Roman" pitchFamily="18" charset="0"/>
                <a:cs typeface="Times New Roman" pitchFamily="18" charset="0"/>
              </a:rPr>
              <a:t>If the arrangement of </a:t>
            </a:r>
            <a:r>
              <a:rPr dirty="0" sz="3600" lang="en-US" err="1">
                <a:latin typeface="Times New Roman" pitchFamily="18" charset="0"/>
                <a:cs typeface="Times New Roman" pitchFamily="18" charset="0"/>
              </a:rPr>
              <a:t>fibres</a:t>
            </a:r>
            <a:r>
              <a:rPr dirty="0" sz="3600" lang="en-US">
                <a:latin typeface="Times New Roman" pitchFamily="18" charset="0"/>
                <a:cs typeface="Times New Roman" pitchFamily="18" charset="0"/>
              </a:rPr>
              <a:t> is disorganized, there will be a loss of clarity, visible as a cornea scar.</a:t>
            </a:r>
            <a:endParaRPr b="1" dirty="0" sz="3600" lang="en-US">
              <a:latin typeface="Times New Roman" pitchFamily="18" charset="0"/>
              <a:ea typeface="Times New Roman" pitchFamily="18" charset="0"/>
              <a:cs typeface="Times New Roman" pitchFamily="18" charset="0"/>
              <a:hlinkClick r:id="rId3" tooltip="Descemet's membrane"/>
            </a:endParaRPr>
          </a:p>
          <a:p>
            <a:pPr eaLnBrk="0" fontAlgn="base" hangingPunct="0" lvl="0">
              <a:spcBef>
                <a:spcPct val="0"/>
              </a:spcBef>
              <a:spcAft>
                <a:spcPct val="0"/>
              </a:spcAft>
              <a:buFont typeface="Wingdings" pitchFamily="2" charset="2"/>
              <a:buChar char="v"/>
            </a:pPr>
            <a:endParaRPr dirty="0" sz="2800" lang="en-US">
              <a:latin typeface="Times New Roman" pitchFamily="18" charset="0"/>
              <a:ea typeface="Calibri" pitchFamily="34" charset="0"/>
              <a:cs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518" name=""/>
        <p:cNvGrpSpPr/>
        <p:nvPr/>
      </p:nvGrpSpPr>
      <p:grpSpPr>
        <a:xfrm>
          <a:off x="0" y="0"/>
          <a:ext cx="0" cy="0"/>
          <a:chOff x="0" y="0"/>
          <a:chExt cx="0" cy="0"/>
        </a:xfrm>
      </p:grpSpPr>
      <p:sp>
        <p:nvSpPr>
          <p:cNvPr id="1048867" name="Rectangle 1"/>
          <p:cNvSpPr/>
          <p:nvPr/>
        </p:nvSpPr>
        <p:spPr>
          <a:xfrm>
            <a:off x="381000" y="3"/>
            <a:ext cx="10287000" cy="2669349"/>
          </a:xfrm>
          <a:prstGeom prst="rect"/>
        </p:spPr>
        <p:txBody>
          <a:bodyPr wrap="square">
            <a:spAutoFit/>
          </a:bodyPr>
          <a:p>
            <a:pPr algn="ctr"/>
            <a:r>
              <a:rPr b="1" dirty="0" sz="2800" lang="en-US">
                <a:solidFill>
                  <a:srgbClr val="C00000"/>
                </a:solidFill>
              </a:rPr>
              <a:t>INFECTIONS OF THE LID.</a:t>
            </a:r>
          </a:p>
          <a:p>
            <a:r>
              <a:rPr b="1" dirty="0" sz="2800" lang="en-US">
                <a:solidFill>
                  <a:srgbClr val="7030A0"/>
                </a:solidFill>
              </a:rPr>
              <a:t>1. STYE</a:t>
            </a:r>
            <a:endParaRPr dirty="0" sz="2800" lang="en-US"/>
          </a:p>
          <a:p>
            <a:r>
              <a:rPr dirty="0" sz="2800" lang="en-US"/>
              <a:t>A stye or </a:t>
            </a:r>
            <a:r>
              <a:rPr dirty="0" sz="2800" lang="en-US" err="1"/>
              <a:t>hordeolum</a:t>
            </a:r>
            <a:r>
              <a:rPr dirty="0" sz="2800" lang="en-US"/>
              <a:t> is a small, painful lump on the inside or outside of the eyelid. It is actually an abscess filled with pus usually caused by a staphylococcus bacteria eye infection.</a:t>
            </a:r>
          </a:p>
          <a:p>
            <a:endParaRPr dirty="0" lang="en-US"/>
          </a:p>
        </p:txBody>
      </p:sp>
      <p:pic>
        <p:nvPicPr>
          <p:cNvPr id="2097157" name="Picture 8" descr="Stye02"/>
          <p:cNvPicPr>
            <a:picLocks noChangeAspect="1" noChangeArrowheads="1"/>
          </p:cNvPicPr>
          <p:nvPr/>
        </p:nvPicPr>
        <p:blipFill>
          <a:blip xmlns:r="http://schemas.openxmlformats.org/officeDocument/2006/relationships" r:embed="rId1" cstate="print"/>
          <a:srcRect/>
          <a:stretch>
            <a:fillRect/>
          </a:stretch>
        </p:blipFill>
        <p:spPr bwMode="auto">
          <a:xfrm>
            <a:off x="152400" y="2286000"/>
            <a:ext cx="11658600" cy="4800600"/>
          </a:xfrm>
          <a:prstGeom prst="rect"/>
          <a:noFill/>
          <a:ln w="9525">
            <a:noFill/>
            <a:miter lim="800000"/>
            <a:headEnd/>
            <a:tailEnd/>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9" presetSubtype="0">
                                  <p:stCondLst>
                                    <p:cond delay="0"/>
                                  </p:stCondLst>
                                  <p:childTnLst>
                                    <p:set>
                                      <p:cBhvr>
                                        <p:cTn dur="1" fill="hold" id="6">
                                          <p:stCondLst>
                                            <p:cond delay="0"/>
                                          </p:stCondLst>
                                        </p:cTn>
                                        <p:tgtEl>
                                          <p:spTgt spid="2097157"/>
                                        </p:tgtEl>
                                        <p:attrNameLst>
                                          <p:attrName>style.visibility</p:attrName>
                                        </p:attrNameLst>
                                      </p:cBhvr>
                                      <p:to>
                                        <p:strVal val="visible"/>
                                      </p:to>
                                    </p:set>
                                    <p:animEffect transition="in" filter="dissolve">
                                      <p:cBhvr>
                                        <p:cTn dur="500" id="7"/>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48868" name="Rectangle 1"/>
          <p:cNvSpPr/>
          <p:nvPr/>
        </p:nvSpPr>
        <p:spPr>
          <a:xfrm>
            <a:off x="609600" y="3"/>
            <a:ext cx="10287000" cy="5843258"/>
          </a:xfrm>
          <a:prstGeom prst="rect"/>
        </p:spPr>
        <p:txBody>
          <a:bodyPr wrap="square">
            <a:spAutoFit/>
          </a:bodyPr>
          <a:p>
            <a:r>
              <a:rPr b="1" dirty="0" sz="2800" lang="en-US" u="sng"/>
              <a:t>Types of stye</a:t>
            </a:r>
            <a:endParaRPr dirty="0" sz="2800" lang="en-US" u="sng"/>
          </a:p>
          <a:p>
            <a:r>
              <a:rPr dirty="0" sz="2800" lang="en-US"/>
              <a:t>An </a:t>
            </a:r>
            <a:r>
              <a:rPr dirty="0" sz="2800" lang="en-US">
                <a:solidFill>
                  <a:srgbClr val="FF0000"/>
                </a:solidFill>
              </a:rPr>
              <a:t>external stye </a:t>
            </a:r>
            <a:r>
              <a:rPr dirty="0" sz="2800" lang="en-US"/>
              <a:t>is smaller and more superficial and affects the molls gland starts as a small spot next to an </a:t>
            </a:r>
            <a:r>
              <a:rPr dirty="0" sz="2800" lang="en-US">
                <a:hlinkClick r:id="rId1"/>
              </a:rPr>
              <a:t>eyelash</a:t>
            </a:r>
            <a:r>
              <a:rPr dirty="0" sz="2800" lang="en-US"/>
              <a:t>. It turns into a red, painful </a:t>
            </a:r>
            <a:r>
              <a:rPr dirty="0" sz="2800" lang="en-US">
                <a:hlinkClick r:id="rId2"/>
              </a:rPr>
              <a:t>swelling</a:t>
            </a:r>
            <a:r>
              <a:rPr dirty="0" sz="2800" lang="en-US"/>
              <a:t> that usually lasts several days before it bursts and then heals. </a:t>
            </a:r>
          </a:p>
          <a:p>
            <a:r>
              <a:rPr dirty="0" sz="2800" lang="en-US"/>
              <a:t>An </a:t>
            </a:r>
            <a:r>
              <a:rPr dirty="0" sz="2800" lang="en-US">
                <a:solidFill>
                  <a:srgbClr val="FF0000"/>
                </a:solidFill>
              </a:rPr>
              <a:t>internal stye </a:t>
            </a:r>
            <a:r>
              <a:rPr dirty="0" sz="2800" lang="en-US"/>
              <a:t>(on the underside of the lid) it affects the </a:t>
            </a:r>
            <a:r>
              <a:rPr dirty="0" sz="2800" lang="en-US" err="1"/>
              <a:t>meibomian</a:t>
            </a:r>
            <a:r>
              <a:rPr dirty="0" sz="2800" lang="en-US"/>
              <a:t> gland. also causes a red, painful swelling, but its location prevents the familiar whitehead from appearing on the eyelid. </a:t>
            </a:r>
          </a:p>
          <a:p>
            <a:r>
              <a:rPr dirty="0" sz="2800" lang="en-US">
                <a:solidFill>
                  <a:srgbClr val="FF0000"/>
                </a:solidFill>
              </a:rPr>
              <a:t>Treatment</a:t>
            </a:r>
            <a:r>
              <a:rPr dirty="0" sz="2800" lang="en-US"/>
              <a:t> </a:t>
            </a:r>
          </a:p>
          <a:p>
            <a:pPr>
              <a:buFont typeface="Wingdings" pitchFamily="2" charset="2"/>
              <a:buChar char="v"/>
            </a:pPr>
            <a:r>
              <a:rPr dirty="0" sz="2800" lang="en-US"/>
              <a:t>Warm compresses.</a:t>
            </a:r>
          </a:p>
          <a:p>
            <a:pPr>
              <a:buFont typeface="Wingdings" pitchFamily="2" charset="2"/>
              <a:buChar char="v"/>
            </a:pPr>
            <a:r>
              <a:rPr dirty="0" sz="2800" lang="en-US"/>
              <a:t>Incision and drainage of the purulent material.</a:t>
            </a:r>
          </a:p>
          <a:p>
            <a:endParaRPr dirty="0"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48869" name="TextBox 1"/>
          <p:cNvSpPr txBox="1"/>
          <p:nvPr/>
        </p:nvSpPr>
        <p:spPr>
          <a:xfrm>
            <a:off x="228600" y="0"/>
            <a:ext cx="10896600" cy="5272761"/>
          </a:xfrm>
          <a:prstGeom prst="rect"/>
          <a:noFill/>
        </p:spPr>
        <p:txBody>
          <a:bodyPr wrap="square">
            <a:spAutoFit/>
          </a:bodyPr>
          <a:p>
            <a:r>
              <a:rPr b="1" dirty="0" sz="3200" lang="en-US">
                <a:solidFill>
                  <a:srgbClr val="7030A0"/>
                </a:solidFill>
              </a:rPr>
              <a:t>2. CHALAZION</a:t>
            </a:r>
          </a:p>
          <a:p>
            <a:pPr>
              <a:buFont typeface="Wingdings" pitchFamily="2" charset="2"/>
              <a:buChar char="Ø"/>
            </a:pPr>
            <a:r>
              <a:rPr dirty="0" sz="3200" lang="en-US"/>
              <a:t>A </a:t>
            </a:r>
            <a:r>
              <a:rPr b="1" dirty="0" sz="3200" lang="en-US" err="1"/>
              <a:t>chalazion</a:t>
            </a:r>
            <a:r>
              <a:rPr dirty="0" sz="3200" lang="en-US"/>
              <a:t>  also known as a </a:t>
            </a:r>
            <a:r>
              <a:rPr b="1" dirty="0" sz="3200" lang="en-US" err="1"/>
              <a:t>meibomian</a:t>
            </a:r>
            <a:r>
              <a:rPr b="1" dirty="0" sz="3200" lang="en-US"/>
              <a:t> gland </a:t>
            </a:r>
            <a:r>
              <a:rPr b="1" dirty="0" sz="3200" lang="en-US" err="1"/>
              <a:t>lipogranuloma</a:t>
            </a:r>
            <a:r>
              <a:rPr b="1" dirty="0" sz="3200" lang="en-US"/>
              <a:t>.</a:t>
            </a:r>
          </a:p>
          <a:p>
            <a:pPr>
              <a:buFont typeface="Wingdings" pitchFamily="2" charset="2"/>
              <a:buChar char="Ø"/>
            </a:pPr>
            <a:r>
              <a:rPr dirty="0" sz="3200" lang="en-US"/>
              <a:t>Its a </a:t>
            </a:r>
            <a:r>
              <a:rPr dirty="0" sz="3200" lang="en-US">
                <a:hlinkClick r:id="rId1" tooltip="Cyst"/>
              </a:rPr>
              <a:t>cyst</a:t>
            </a:r>
            <a:r>
              <a:rPr dirty="0" sz="3200" lang="en-US"/>
              <a:t> in the </a:t>
            </a:r>
            <a:r>
              <a:rPr dirty="0" sz="3200" lang="en-US">
                <a:hlinkClick r:id="rId2" tooltip="Eyelid"/>
              </a:rPr>
              <a:t>eyelid</a:t>
            </a:r>
            <a:r>
              <a:rPr dirty="0" sz="3200" lang="en-US"/>
              <a:t> that is caused by </a:t>
            </a:r>
            <a:r>
              <a:rPr dirty="0" sz="3200" lang="en-US">
                <a:hlinkClick r:id="rId3" tooltip="Inflammation"/>
              </a:rPr>
              <a:t>inflammation</a:t>
            </a:r>
            <a:r>
              <a:rPr dirty="0" sz="3200" lang="en-US"/>
              <a:t> of a blocked </a:t>
            </a:r>
            <a:r>
              <a:rPr dirty="0" sz="3200" lang="en-US" err="1">
                <a:hlinkClick r:id="rId4" tooltip="Meibomian gland"/>
              </a:rPr>
              <a:t>meibomian</a:t>
            </a:r>
            <a:r>
              <a:rPr dirty="0" sz="3200" lang="en-US">
                <a:hlinkClick r:id="rId4" tooltip="Meibomian gland"/>
              </a:rPr>
              <a:t> gland</a:t>
            </a:r>
            <a:r>
              <a:rPr dirty="0" sz="3200" lang="en-US"/>
              <a:t>, usually on the upper eyelid. </a:t>
            </a:r>
          </a:p>
          <a:p>
            <a:pPr>
              <a:buFont typeface="Wingdings" pitchFamily="2" charset="2"/>
              <a:buChar char="Ø"/>
            </a:pPr>
            <a:r>
              <a:rPr dirty="0" sz="3200" lang="en-US"/>
              <a:t>It is a round firm swelling of the lid, not attached to the skin but firmly fixed to the tarsal plate.</a:t>
            </a:r>
          </a:p>
          <a:p>
            <a:endParaRPr dirty="0" sz="3200" lang="en-US"/>
          </a:p>
          <a:p>
            <a:endParaRPr dirty="0" sz="3200" lang="en-US"/>
          </a:p>
          <a:p>
            <a:endParaRPr dirty="0" sz="2800" lang="en-US"/>
          </a:p>
        </p:txBody>
      </p:sp>
      <p:pic>
        <p:nvPicPr>
          <p:cNvPr id="2097158" name="Picture 45" descr="chalazionq"/>
          <p:cNvPicPr>
            <a:picLocks noChangeAspect="1" noChangeArrowheads="1"/>
          </p:cNvPicPr>
          <p:nvPr/>
        </p:nvPicPr>
        <p:blipFill>
          <a:blip xmlns:r="http://schemas.openxmlformats.org/officeDocument/2006/relationships" r:embed="rId5" cstate="print"/>
          <a:srcRect/>
          <a:stretch>
            <a:fillRect/>
          </a:stretch>
        </p:blipFill>
        <p:spPr bwMode="auto">
          <a:xfrm>
            <a:off x="1524000" y="4419600"/>
            <a:ext cx="9144000" cy="2438400"/>
          </a:xfrm>
          <a:prstGeom prst="rect"/>
          <a:noFill/>
          <a:ln w="9525">
            <a:noFill/>
            <a:miter lim="800000"/>
            <a:headEnd/>
            <a:tailEnd/>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2097158"/>
                                        </p:tgtEl>
                                        <p:attrNameLst>
                                          <p:attrName>style.visibility</p:attrName>
                                        </p:attrNameLst>
                                      </p:cBhvr>
                                      <p:to>
                                        <p:strVal val="visible"/>
                                      </p:to>
                                    </p:set>
                                    <p:animEffect transition="in" filter="dissolve">
                                      <p:cBhvr>
                                        <p:cTn dur="500" id="7"/>
                                        <p:tgtEl>
                                          <p:spTgt spid="209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521" name=""/>
        <p:cNvGrpSpPr/>
        <p:nvPr/>
      </p:nvGrpSpPr>
      <p:grpSpPr>
        <a:xfrm>
          <a:off x="0" y="0"/>
          <a:ext cx="0" cy="0"/>
          <a:chOff x="0" y="0"/>
          <a:chExt cx="0" cy="0"/>
        </a:xfrm>
      </p:grpSpPr>
      <p:sp>
        <p:nvSpPr>
          <p:cNvPr id="1048870" name="Rectangle 1"/>
          <p:cNvSpPr/>
          <p:nvPr/>
        </p:nvSpPr>
        <p:spPr>
          <a:xfrm>
            <a:off x="533400" y="3"/>
            <a:ext cx="10972800" cy="4899469"/>
          </a:xfrm>
          <a:prstGeom prst="rect"/>
        </p:spPr>
        <p:txBody>
          <a:bodyPr wrap="square">
            <a:spAutoFit/>
          </a:bodyPr>
          <a:p>
            <a:pPr>
              <a:lnSpc>
                <a:spcPct val="150000"/>
              </a:lnSpc>
              <a:buFont typeface="Wingdings" pitchFamily="2" charset="2"/>
              <a:buChar char="Ø"/>
            </a:pPr>
            <a:r>
              <a:rPr dirty="0" sz="3200" lang="en-US" err="1"/>
              <a:t>Chalazia</a:t>
            </a:r>
            <a:r>
              <a:rPr dirty="0" sz="3200" lang="en-US"/>
              <a:t> differ from </a:t>
            </a:r>
            <a:r>
              <a:rPr dirty="0" sz="3200" lang="en-US" err="1">
                <a:hlinkClick r:id="rId1" tooltip="Stye"/>
              </a:rPr>
              <a:t>styes</a:t>
            </a:r>
            <a:r>
              <a:rPr dirty="0" sz="3200" lang="en-US"/>
              <a:t> in that they are </a:t>
            </a:r>
            <a:r>
              <a:rPr dirty="0" sz="3200" lang="en-US" err="1"/>
              <a:t>subacute</a:t>
            </a:r>
            <a:r>
              <a:rPr dirty="0" sz="3200" lang="en-US"/>
              <a:t> and usually painless nodules. They may become acutely inflamed, but unlike a stye, </a:t>
            </a:r>
            <a:r>
              <a:rPr dirty="0" sz="3200" lang="en-US" err="1"/>
              <a:t>chalazia</a:t>
            </a:r>
            <a:r>
              <a:rPr dirty="0" sz="3200" lang="en-US"/>
              <a:t> usually sit inside the lid rather than on the lid margin. It is infection of the </a:t>
            </a:r>
            <a:r>
              <a:rPr dirty="0" sz="3200" lang="en-US" err="1"/>
              <a:t>meibomian</a:t>
            </a:r>
            <a:r>
              <a:rPr dirty="0" sz="3200" lang="en-US"/>
              <a:t> gland. Gland becomes blocked with mucous and swells.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522" name=""/>
        <p:cNvGrpSpPr/>
        <p:nvPr/>
      </p:nvGrpSpPr>
      <p:grpSpPr>
        <a:xfrm>
          <a:off x="0" y="0"/>
          <a:ext cx="0" cy="0"/>
          <a:chOff x="0" y="0"/>
          <a:chExt cx="0" cy="0"/>
        </a:xfrm>
      </p:grpSpPr>
      <p:sp>
        <p:nvSpPr>
          <p:cNvPr id="1048871" name="Rectangle 1"/>
          <p:cNvSpPr/>
          <p:nvPr/>
        </p:nvSpPr>
        <p:spPr>
          <a:xfrm>
            <a:off x="838200" y="0"/>
            <a:ext cx="9829800" cy="6406895"/>
          </a:xfrm>
          <a:prstGeom prst="rect"/>
        </p:spPr>
        <p:txBody>
          <a:bodyPr wrap="square">
            <a:spAutoFit/>
          </a:bodyPr>
          <a:p>
            <a:r>
              <a:rPr b="1" dirty="0" sz="2800" lang="en-US" u="sng"/>
              <a:t>Signs and symptoms</a:t>
            </a:r>
          </a:p>
          <a:p>
            <a:pPr lvl="1">
              <a:lnSpc>
                <a:spcPct val="150000"/>
              </a:lnSpc>
              <a:buFont typeface="Wingdings" pitchFamily="2" charset="2"/>
              <a:buChar char="§"/>
            </a:pPr>
            <a:r>
              <a:rPr dirty="0" sz="2800" lang="en-US"/>
              <a:t>Swelling on the eyelid</a:t>
            </a:r>
          </a:p>
          <a:p>
            <a:pPr lvl="1">
              <a:lnSpc>
                <a:spcPct val="150000"/>
              </a:lnSpc>
              <a:buFont typeface="Wingdings" pitchFamily="2" charset="2"/>
              <a:buChar char="§"/>
            </a:pPr>
            <a:r>
              <a:rPr dirty="0" sz="2800" lang="en-US"/>
              <a:t>Eyelid tenderness</a:t>
            </a:r>
          </a:p>
          <a:p>
            <a:pPr lvl="1">
              <a:lnSpc>
                <a:spcPct val="150000"/>
              </a:lnSpc>
              <a:buFont typeface="Wingdings" pitchFamily="2" charset="2"/>
              <a:buChar char="§"/>
            </a:pPr>
            <a:r>
              <a:rPr dirty="0" sz="2800" lang="en-US"/>
              <a:t>Sensitivity to light</a:t>
            </a:r>
          </a:p>
          <a:p>
            <a:pPr lvl="1">
              <a:lnSpc>
                <a:spcPct val="150000"/>
              </a:lnSpc>
              <a:buFont typeface="Wingdings" pitchFamily="2" charset="2"/>
              <a:buChar char="§"/>
            </a:pPr>
            <a:r>
              <a:rPr dirty="0" sz="2800" lang="en-US"/>
              <a:t>Increased tearing</a:t>
            </a:r>
          </a:p>
          <a:p>
            <a:pPr lvl="1">
              <a:lnSpc>
                <a:spcPct val="150000"/>
              </a:lnSpc>
              <a:buFont typeface="Wingdings" pitchFamily="2" charset="2"/>
              <a:buChar char="§"/>
            </a:pPr>
            <a:r>
              <a:rPr dirty="0" sz="2800" lang="en-US"/>
              <a:t>Heaviness of the eyelid</a:t>
            </a:r>
          </a:p>
          <a:p>
            <a:pPr>
              <a:lnSpc>
                <a:spcPct val="150000"/>
              </a:lnSpc>
            </a:pPr>
            <a:r>
              <a:rPr dirty="0" sz="2800" lang="en-US"/>
              <a:t>A </a:t>
            </a:r>
            <a:r>
              <a:rPr dirty="0" sz="2800" lang="en-US" err="1"/>
              <a:t>chalazion</a:t>
            </a:r>
            <a:r>
              <a:rPr dirty="0" sz="2800" lang="en-US"/>
              <a:t> or </a:t>
            </a:r>
            <a:r>
              <a:rPr dirty="0" sz="2800" lang="en-US" err="1"/>
              <a:t>meibomian</a:t>
            </a:r>
            <a:r>
              <a:rPr dirty="0" sz="2800" lang="en-US"/>
              <a:t> cyst can sometimes be mistaken for a stye.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523" name=""/>
        <p:cNvGrpSpPr/>
        <p:nvPr/>
      </p:nvGrpSpPr>
      <p:grpSpPr>
        <a:xfrm>
          <a:off x="0" y="0"/>
          <a:ext cx="0" cy="0"/>
          <a:chOff x="0" y="0"/>
          <a:chExt cx="0" cy="0"/>
        </a:xfrm>
      </p:grpSpPr>
      <p:sp>
        <p:nvSpPr>
          <p:cNvPr id="1048872" name="Rectangle 1"/>
          <p:cNvSpPr/>
          <p:nvPr/>
        </p:nvSpPr>
        <p:spPr>
          <a:xfrm>
            <a:off x="304800" y="3"/>
            <a:ext cx="10972800" cy="6287757"/>
          </a:xfrm>
          <a:prstGeom prst="rect"/>
          <a:solidFill>
            <a:schemeClr val="bg1"/>
          </a:solidFill>
        </p:spPr>
        <p:txBody>
          <a:bodyPr wrap="square">
            <a:spAutoFit/>
          </a:bodyPr>
          <a:p>
            <a:r>
              <a:rPr b="1" dirty="0" sz="2800" lang="en-US">
                <a:solidFill>
                  <a:srgbClr val="C00000"/>
                </a:solidFill>
              </a:rPr>
              <a:t>Treatment</a:t>
            </a:r>
            <a:endParaRPr dirty="0" sz="2800" lang="en-US">
              <a:solidFill>
                <a:srgbClr val="C00000"/>
              </a:solidFill>
            </a:endParaRPr>
          </a:p>
          <a:p>
            <a:pPr>
              <a:buFont typeface="Wingdings" pitchFamily="2" charset="2"/>
              <a:buChar char="§"/>
            </a:pPr>
            <a:r>
              <a:rPr dirty="0" sz="2800" lang="en-US"/>
              <a:t>Topical antibiotic eye drops or ointment (e.g. </a:t>
            </a:r>
            <a:r>
              <a:rPr dirty="0" sz="2800" lang="en-US" err="1"/>
              <a:t>chloramphenicol</a:t>
            </a:r>
            <a:r>
              <a:rPr dirty="0" sz="2800" lang="en-US"/>
              <a:t>  are sometimes used for the initial acute infection.</a:t>
            </a:r>
          </a:p>
          <a:p>
            <a:pPr>
              <a:buFont typeface="Wingdings" pitchFamily="2" charset="2"/>
              <a:buChar char="§"/>
            </a:pPr>
            <a:r>
              <a:rPr dirty="0" sz="2800" lang="en-US"/>
              <a:t> Healing can be facilitated by applying warm compress to the affected eye for approximately 15 minutes 4 times per day. This promotes drainage and healing by softening the hardened oil that is occluding the duct.</a:t>
            </a:r>
          </a:p>
          <a:p>
            <a:pPr>
              <a:buFont typeface="Wingdings" pitchFamily="2" charset="2"/>
              <a:buChar char="§"/>
            </a:pPr>
            <a:r>
              <a:rPr dirty="0" sz="2800" lang="en-US"/>
              <a:t>If they continue to enlarge or fail to settle within a few months, smaller lesions may be injected with a </a:t>
            </a:r>
            <a:r>
              <a:rPr dirty="0" sz="2800" lang="en-US" u="sng"/>
              <a:t>corticosteroid</a:t>
            </a:r>
            <a:r>
              <a:rPr dirty="0" sz="2800" lang="en-US"/>
              <a:t>, or larger ones may be surgically removed using local anesthesia</a:t>
            </a:r>
          </a:p>
          <a:p>
            <a:pPr>
              <a:buFont typeface="Wingdings" pitchFamily="2" charset="2"/>
              <a:buChar char="§"/>
            </a:pPr>
            <a:r>
              <a:rPr dirty="0" sz="2800" lang="en-US" err="1"/>
              <a:t>Chalazia</a:t>
            </a:r>
            <a:r>
              <a:rPr dirty="0" sz="2800" lang="en-US"/>
              <a:t> may recur, and they will usually be biopsied to rule out the possibility of a </a:t>
            </a:r>
            <a:r>
              <a:rPr dirty="0" sz="2800" lang="en-US" err="1"/>
              <a:t>tumour</a:t>
            </a:r>
            <a:r>
              <a:rPr dirty="0" sz="2800" lang="en-US"/>
              <a:t>.</a:t>
            </a:r>
          </a:p>
          <a:p>
            <a:endParaRPr b="1" dirty="0" sz="2800" lang="en-US"/>
          </a:p>
          <a:p>
            <a:endParaRPr dirty="0"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524" name=""/>
        <p:cNvGrpSpPr/>
        <p:nvPr/>
      </p:nvGrpSpPr>
      <p:grpSpPr>
        <a:xfrm>
          <a:off x="0" y="0"/>
          <a:ext cx="0" cy="0"/>
          <a:chOff x="0" y="0"/>
          <a:chExt cx="0" cy="0"/>
        </a:xfrm>
      </p:grpSpPr>
      <p:sp>
        <p:nvSpPr>
          <p:cNvPr id="1048873" name="TextBox 1"/>
          <p:cNvSpPr txBox="1"/>
          <p:nvPr/>
        </p:nvSpPr>
        <p:spPr>
          <a:xfrm>
            <a:off x="304800" y="0"/>
            <a:ext cx="10972800" cy="6501664"/>
          </a:xfrm>
          <a:prstGeom prst="rect"/>
          <a:noFill/>
        </p:spPr>
        <p:txBody>
          <a:bodyPr wrap="square">
            <a:spAutoFit/>
          </a:bodyPr>
          <a:p>
            <a:r>
              <a:rPr b="1" dirty="0" sz="2800" lang="en-US">
                <a:solidFill>
                  <a:srgbClr val="C00000"/>
                </a:solidFill>
              </a:rPr>
              <a:t>3. TUMOURS OF THE LID</a:t>
            </a:r>
          </a:p>
          <a:p>
            <a:r>
              <a:rPr dirty="0" sz="2800" lang="en-US"/>
              <a:t>Apart from a few rarities consist of skin tumours i.e. basal cell and squamous cell carcinoma.</a:t>
            </a:r>
          </a:p>
          <a:p>
            <a:r>
              <a:rPr b="1" dirty="0" sz="2800" lang="en-US">
                <a:solidFill>
                  <a:srgbClr val="7030A0"/>
                </a:solidFill>
              </a:rPr>
              <a:t>a) BASAL CELL CARCINOMA</a:t>
            </a:r>
          </a:p>
          <a:p>
            <a:pPr indent="-514350" marL="514350">
              <a:buFont typeface="+mj-lt"/>
              <a:buAutoNum type="arabicPeriod"/>
            </a:pPr>
            <a:r>
              <a:rPr dirty="0" sz="2800" lang="en-US"/>
              <a:t>May present as simple lump but usually ulcerated. Its more common in the lower lid.</a:t>
            </a:r>
          </a:p>
          <a:p>
            <a:pPr indent="-514350" marL="514350">
              <a:buFont typeface="+mj-lt"/>
              <a:buAutoNum type="arabicPeriod"/>
            </a:pPr>
            <a:r>
              <a:rPr dirty="0" sz="2800" lang="en-US"/>
              <a:t>Erodes away the surrounding tissues but does not spread further.</a:t>
            </a:r>
          </a:p>
          <a:p>
            <a:pPr indent="-514350" marL="514350">
              <a:buFont typeface="+mj-lt"/>
              <a:buAutoNum type="arabicPeriod"/>
            </a:pPr>
            <a:r>
              <a:rPr dirty="0" sz="2800" lang="en-US"/>
              <a:t>Loss of lid tissue may threaten sight, tumour can invade the orbit causing blindness, or even death if it erodes into the base of the brain.</a:t>
            </a:r>
          </a:p>
          <a:p>
            <a:pPr indent="-514350" marL="514350">
              <a:buFont typeface="+mj-lt"/>
              <a:buAutoNum type="arabicPeriod"/>
            </a:pPr>
            <a:r>
              <a:rPr dirty="0" sz="2800" lang="en-US"/>
              <a:t>It is uncommon in Africa but frequent in Europeans who live in hot climate.</a:t>
            </a:r>
          </a:p>
          <a:p>
            <a:pPr indent="-514350" marL="514350">
              <a:buFont typeface="+mj-lt"/>
              <a:buAutoNum type="arabicPeriod"/>
            </a:pPr>
            <a:r>
              <a:rPr dirty="0" sz="2800" lang="en-US"/>
              <a:t>The risk of developing BCC is related to exposure to sunlight.</a:t>
            </a:r>
          </a:p>
          <a:p>
            <a:r>
              <a:rPr b="1" dirty="0" sz="2800" lang="en-US">
                <a:solidFill>
                  <a:srgbClr val="7030A0"/>
                </a:solidFill>
              </a:rPr>
              <a:t>                          MANAGEMENT</a:t>
            </a:r>
            <a:r>
              <a:rPr dirty="0" sz="2800" lang="en-US"/>
              <a:t> : Refer for surgery.</a:t>
            </a:r>
          </a:p>
        </p:txBody>
      </p:sp>
    </p:spTree>
  </p:cSld>
  <p:clrMapOvr>
    <a:masterClrMapping/>
  </p:clrMapOvr>
  <p:transition xmlns:p14="http://schemas.microsoft.com/office/powerpoint/2010/main" spd="slow" p14:dur="2000"/>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525" name=""/>
        <p:cNvGrpSpPr/>
        <p:nvPr/>
      </p:nvGrpSpPr>
      <p:grpSpPr>
        <a:xfrm>
          <a:off x="0" y="0"/>
          <a:ext cx="0" cy="0"/>
          <a:chOff x="0" y="0"/>
          <a:chExt cx="0" cy="0"/>
        </a:xfrm>
      </p:grpSpPr>
      <p:sp>
        <p:nvSpPr>
          <p:cNvPr id="1048874" name="TextBox 1"/>
          <p:cNvSpPr txBox="1"/>
          <p:nvPr/>
        </p:nvSpPr>
        <p:spPr>
          <a:xfrm>
            <a:off x="381000" y="3"/>
            <a:ext cx="11125200" cy="7606716"/>
          </a:xfrm>
          <a:prstGeom prst="rect"/>
          <a:noFill/>
        </p:spPr>
        <p:txBody>
          <a:bodyPr wrap="square">
            <a:spAutoFit/>
          </a:bodyPr>
          <a:p>
            <a:r>
              <a:rPr b="1" dirty="0" sz="2800" lang="en-US">
                <a:solidFill>
                  <a:srgbClr val="7030A0"/>
                </a:solidFill>
              </a:rPr>
              <a:t>b) SQUAMOUS CELL CARCINOMA</a:t>
            </a:r>
          </a:p>
          <a:p>
            <a:pPr indent="-514350" marL="514350">
              <a:buFont typeface="Wingdings" pitchFamily="2" charset="2"/>
              <a:buChar char="v"/>
            </a:pPr>
            <a:r>
              <a:rPr dirty="0" sz="2800" lang="en-US"/>
              <a:t>Arise in the skin or conjunctiva. It is common in the upper lid. It affects the epithelial cells</a:t>
            </a:r>
          </a:p>
          <a:p>
            <a:pPr indent="-514350" marL="514350">
              <a:buFont typeface="Wingdings" pitchFamily="2" charset="2"/>
              <a:buChar char="v"/>
            </a:pPr>
            <a:r>
              <a:rPr dirty="0" sz="2800" lang="en-US"/>
              <a:t>Often ulcerated but usually obvious mass.</a:t>
            </a:r>
          </a:p>
          <a:p>
            <a:pPr indent="-514350" marL="514350">
              <a:buFont typeface="Wingdings" pitchFamily="2" charset="2"/>
              <a:buChar char="v"/>
            </a:pPr>
            <a:r>
              <a:rPr dirty="0" sz="2800" lang="en-US"/>
              <a:t>The tumour can metastasise.</a:t>
            </a:r>
          </a:p>
          <a:p>
            <a:pPr indent="-514350" marL="514350">
              <a:buFont typeface="Wingdings" pitchFamily="2" charset="2"/>
              <a:buChar char="v"/>
            </a:pPr>
            <a:r>
              <a:rPr dirty="0" sz="2800" lang="en-US"/>
              <a:t>Skin cancers are rare to Africans, but conjunctival tumours are common.</a:t>
            </a:r>
          </a:p>
          <a:p>
            <a:pPr indent="-514350" marL="514350">
              <a:buFont typeface="Wingdings" pitchFamily="2" charset="2"/>
              <a:buChar char="v"/>
            </a:pPr>
            <a:r>
              <a:rPr dirty="0" sz="2800" lang="en-US"/>
              <a:t>Risk of developing the tumour is related to exposure to sunlight.</a:t>
            </a:r>
          </a:p>
          <a:p>
            <a:pPr indent="-514350" marL="514350">
              <a:buFont typeface="Wingdings" pitchFamily="2" charset="2"/>
              <a:buChar char="v"/>
            </a:pPr>
            <a:r>
              <a:rPr dirty="0" sz="2800" lang="en-US"/>
              <a:t>It is common to HIV patients.</a:t>
            </a:r>
          </a:p>
          <a:p>
            <a:r>
              <a:rPr b="1" dirty="0" sz="2800" lang="en-US">
                <a:solidFill>
                  <a:srgbClr val="7030A0"/>
                </a:solidFill>
              </a:rPr>
              <a:t>MANAGEMENT</a:t>
            </a:r>
          </a:p>
          <a:p>
            <a:pPr indent="-514350" marL="514350">
              <a:buFont typeface="+mj-lt"/>
              <a:buAutoNum type="arabicPeriod"/>
            </a:pPr>
            <a:r>
              <a:rPr dirty="0" sz="2800" lang="en-US"/>
              <a:t>Invasive tumours may require enucleation.</a:t>
            </a:r>
          </a:p>
          <a:p>
            <a:pPr indent="-514350" marL="514350">
              <a:buFont typeface="+mj-lt"/>
              <a:buAutoNum type="arabicPeriod"/>
            </a:pPr>
            <a:r>
              <a:rPr dirty="0" sz="2800" lang="en-US"/>
              <a:t>Late presentation there risk of metastasis.</a:t>
            </a:r>
          </a:p>
          <a:p>
            <a:pPr indent="-514350" marL="514350"/>
            <a:r>
              <a:rPr dirty="0" sz="2800" lang="en-US"/>
              <a:t> </a:t>
            </a:r>
          </a:p>
          <a:p>
            <a:endParaRPr dirty="0" sz="2800" lang="en-US"/>
          </a:p>
          <a:p>
            <a:endParaRPr dirty="0" sz="2800" lang="en-US"/>
          </a:p>
          <a:p>
            <a:endParaRPr dirty="0" sz="2800"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526" name=""/>
        <p:cNvGrpSpPr/>
        <p:nvPr/>
      </p:nvGrpSpPr>
      <p:grpSpPr>
        <a:xfrm>
          <a:off x="0" y="0"/>
          <a:ext cx="0" cy="0"/>
          <a:chOff x="0" y="0"/>
          <a:chExt cx="0" cy="0"/>
        </a:xfrm>
      </p:grpSpPr>
      <p:sp>
        <p:nvSpPr>
          <p:cNvPr id="1048875" name="Rectangle 1"/>
          <p:cNvSpPr/>
          <p:nvPr/>
        </p:nvSpPr>
        <p:spPr>
          <a:xfrm>
            <a:off x="381000" y="0"/>
            <a:ext cx="10744200" cy="6397434"/>
          </a:xfrm>
          <a:prstGeom prst="rect"/>
        </p:spPr>
        <p:txBody>
          <a:bodyPr wrap="square">
            <a:spAutoFit/>
          </a:bodyPr>
          <a:p>
            <a:pPr>
              <a:lnSpc>
                <a:spcPct val="150000"/>
              </a:lnSpc>
            </a:pPr>
            <a:r>
              <a:rPr b="1" dirty="0" sz="2800" lang="en-US">
                <a:solidFill>
                  <a:srgbClr val="7030A0"/>
                </a:solidFill>
              </a:rPr>
              <a:t>c) PAPILLOMA</a:t>
            </a:r>
          </a:p>
          <a:p>
            <a:pPr>
              <a:lnSpc>
                <a:spcPct val="150000"/>
              </a:lnSpc>
            </a:pPr>
            <a:r>
              <a:rPr dirty="0" sz="2800" lang="en-US"/>
              <a:t>Its any lesion on the eyelid that is of smooth, rounded or </a:t>
            </a:r>
            <a:r>
              <a:rPr dirty="0" sz="2800" lang="en-US" err="1"/>
              <a:t>pendiculated</a:t>
            </a:r>
            <a:r>
              <a:rPr dirty="0" sz="2800" lang="en-US"/>
              <a:t> elevation. Benign warts may arise on the skin or conjunctiva.</a:t>
            </a:r>
          </a:p>
          <a:p>
            <a:pPr>
              <a:lnSpc>
                <a:spcPct val="150000"/>
              </a:lnSpc>
            </a:pPr>
            <a:r>
              <a:rPr dirty="0" sz="2800" lang="en-US"/>
              <a:t>They are caused by the a virus and therefore virus particles may be shed into the conjunctiva, causing a chronic conjunctivitis.</a:t>
            </a:r>
          </a:p>
          <a:p>
            <a:pPr>
              <a:lnSpc>
                <a:spcPct val="150000"/>
              </a:lnSpc>
            </a:pPr>
            <a:r>
              <a:rPr b="1" dirty="0" sz="2800" lang="en-US">
                <a:solidFill>
                  <a:srgbClr val="7030A0"/>
                </a:solidFill>
              </a:rPr>
              <a:t>MANAGEMENT</a:t>
            </a:r>
          </a:p>
          <a:p>
            <a:pPr>
              <a:lnSpc>
                <a:spcPct val="150000"/>
              </a:lnSpc>
            </a:pPr>
            <a:r>
              <a:rPr dirty="0" sz="2800" lang="en-US"/>
              <a:t>Remove the wart and cauterize the base.</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527" name=""/>
        <p:cNvGrpSpPr/>
        <p:nvPr/>
      </p:nvGrpSpPr>
      <p:grpSpPr>
        <a:xfrm>
          <a:off x="0" y="0"/>
          <a:ext cx="0" cy="0"/>
          <a:chOff x="0" y="0"/>
          <a:chExt cx="0" cy="0"/>
        </a:xfrm>
      </p:grpSpPr>
      <p:sp>
        <p:nvSpPr>
          <p:cNvPr id="1048876" name="TextBox 1"/>
          <p:cNvSpPr txBox="1"/>
          <p:nvPr/>
        </p:nvSpPr>
        <p:spPr>
          <a:xfrm>
            <a:off x="381000" y="8860"/>
            <a:ext cx="9144000" cy="6397434"/>
          </a:xfrm>
          <a:prstGeom prst="rect"/>
          <a:noFill/>
        </p:spPr>
        <p:txBody>
          <a:bodyPr>
            <a:spAutoFit/>
          </a:bodyPr>
          <a:p>
            <a:pPr>
              <a:lnSpc>
                <a:spcPct val="150000"/>
              </a:lnSpc>
            </a:pPr>
            <a:r>
              <a:rPr b="1" dirty="0" sz="2800" lang="en-US">
                <a:solidFill>
                  <a:srgbClr val="C00000"/>
                </a:solidFill>
              </a:rPr>
              <a:t>4. TRAUMA</a:t>
            </a:r>
          </a:p>
          <a:p>
            <a:pPr>
              <a:lnSpc>
                <a:spcPct val="150000"/>
              </a:lnSpc>
            </a:pPr>
            <a:r>
              <a:rPr b="1" dirty="0" sz="2800" lang="en-US">
                <a:solidFill>
                  <a:srgbClr val="7030A0"/>
                </a:solidFill>
              </a:rPr>
              <a:t>LID LACERATIONS.</a:t>
            </a:r>
          </a:p>
          <a:p>
            <a:pPr indent="-514350" marL="514350">
              <a:lnSpc>
                <a:spcPct val="150000"/>
              </a:lnSpc>
              <a:buFont typeface="Wingdings" pitchFamily="2" charset="2"/>
              <a:buChar char="Ø"/>
            </a:pPr>
            <a:r>
              <a:rPr dirty="0" sz="2800" lang="en-US"/>
              <a:t>Injuries and lacerations of the lids are common results of accidents.</a:t>
            </a:r>
          </a:p>
          <a:p>
            <a:pPr indent="-514350" marL="514350">
              <a:lnSpc>
                <a:spcPct val="150000"/>
              </a:lnSpc>
              <a:buFont typeface="Wingdings" pitchFamily="2" charset="2"/>
              <a:buChar char="Ø"/>
            </a:pPr>
            <a:r>
              <a:rPr dirty="0" sz="2800" lang="en-US"/>
              <a:t>They can be prevented by wearing safety belt.</a:t>
            </a:r>
          </a:p>
          <a:p>
            <a:pPr indent="-514350" marL="514350">
              <a:lnSpc>
                <a:spcPct val="150000"/>
              </a:lnSpc>
              <a:buFont typeface="Wingdings" pitchFamily="2" charset="2"/>
              <a:buChar char="Ø"/>
            </a:pPr>
            <a:r>
              <a:rPr dirty="0" sz="2800" lang="en-US"/>
              <a:t>Injuries that does not involve the lid margin should be treated as other facial wounds, and can be sutured carefully in layers.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8677" name="Title 1"/>
          <p:cNvSpPr>
            <a:spLocks noGrp="1"/>
          </p:cNvSpPr>
          <p:nvPr>
            <p:ph type="title"/>
          </p:nvPr>
        </p:nvSpPr>
        <p:spPr>
          <a:xfrm>
            <a:off x="1981200" y="274638"/>
            <a:ext cx="7467600" cy="868362"/>
          </a:xfrm>
        </p:spPr>
        <p:txBody>
          <a:bodyPr>
            <a:normAutofit fontScale="90000"/>
          </a:bodyPr>
          <a:p>
            <a:r>
              <a:rPr b="1" dirty="0" sz="4000" lang="en-US">
                <a:latin typeface="Times New Roman" pitchFamily="18" charset="0"/>
                <a:ea typeface="Times New Roman" pitchFamily="18" charset="0"/>
                <a:cs typeface="Times New Roman" pitchFamily="18" charset="0"/>
                <a:hlinkClick r:id="rId1" tooltip="Corneal endothelium"/>
              </a:rPr>
              <a:t>Corneal endothelium</a:t>
            </a:r>
            <a:r>
              <a:rPr dirty="0" lang="en-US" smtClean="0">
                <a:latin typeface="Times New Roman" pitchFamily="18" charset="0"/>
                <a:ea typeface="Times New Roman" pitchFamily="18" charset="0"/>
                <a:cs typeface="Times New Roman" pitchFamily="18" charset="0"/>
              </a:rPr>
              <a:t>: </a:t>
            </a:r>
            <a:br>
              <a:rPr dirty="0" lang="en-US" smtClean="0">
                <a:latin typeface="Times New Roman" pitchFamily="18" charset="0"/>
                <a:ea typeface="Times New Roman" pitchFamily="18" charset="0"/>
                <a:cs typeface="Times New Roman" pitchFamily="18" charset="0"/>
              </a:rPr>
            </a:br>
            <a:endParaRPr dirty="0" lang="en-US"/>
          </a:p>
        </p:txBody>
      </p:sp>
      <p:sp>
        <p:nvSpPr>
          <p:cNvPr id="1048678" name="Content Placeholder 2"/>
          <p:cNvSpPr>
            <a:spLocks noGrp="1"/>
          </p:cNvSpPr>
          <p:nvPr>
            <p:ph sz="quarter" idx="1"/>
          </p:nvPr>
        </p:nvSpPr>
        <p:spPr>
          <a:xfrm>
            <a:off x="228600" y="762000"/>
            <a:ext cx="11353800" cy="6096000"/>
          </a:xfrm>
        </p:spPr>
        <p:txBody>
          <a:bodyPr>
            <a:normAutofit fontScale="95833" lnSpcReduction="20000"/>
          </a:bodyPr>
          <a:p>
            <a:pPr indent="-514350" marL="514350">
              <a:lnSpc>
                <a:spcPct val="150000"/>
              </a:lnSpc>
              <a:buFont typeface="Wingdings" pitchFamily="2" charset="2"/>
              <a:buChar char="v"/>
            </a:pPr>
            <a:r>
              <a:rPr dirty="0" sz="3200" lang="en-US">
                <a:latin typeface="Times New Roman" pitchFamily="18" charset="0"/>
                <a:cs typeface="Times New Roman" pitchFamily="18" charset="0"/>
              </a:rPr>
              <a:t>This single layer of cells pumps water out of the cornea, keeping it dry and transparent. </a:t>
            </a:r>
            <a:r>
              <a:rPr dirty="0" sz="3200" lang="en-US">
                <a:latin typeface="Times New Roman" pitchFamily="18" charset="0"/>
                <a:ea typeface="Times New Roman" pitchFamily="18" charset="0"/>
                <a:cs typeface="Times New Roman" pitchFamily="18" charset="0"/>
              </a:rPr>
              <a:t>Unlike the corneal epithelium the cells of the endothelium do not regenerate. Instead, they stretch to compensate for dead cells which reduces the overall cell density of the endothelium, which has an impact on fluid regulation.</a:t>
            </a:r>
            <a:r>
              <a:rPr b="1" dirty="0" sz="3200" lang="en-US">
                <a:solidFill>
                  <a:srgbClr val="002060"/>
                </a:solidFill>
                <a:latin typeface="Times New Roman" pitchFamily="18" charset="0"/>
                <a:ea typeface="Times New Roman" pitchFamily="18" charset="0"/>
                <a:cs typeface="Times New Roman" pitchFamily="18" charset="0"/>
              </a:rPr>
              <a:t> </a:t>
            </a:r>
            <a:r>
              <a:rPr dirty="0" sz="3200" lang="en-US">
                <a:latin typeface="Times New Roman" pitchFamily="18" charset="0"/>
                <a:cs typeface="Times New Roman" pitchFamily="18" charset="0"/>
              </a:rPr>
              <a:t>The endothelial cells cannot be replaced once they have been damaged. They obtain glucose and oxygen from the aqueous </a:t>
            </a:r>
            <a:r>
              <a:rPr dirty="0" sz="3200" lang="en-US" err="1">
                <a:latin typeface="Times New Roman" pitchFamily="18" charset="0"/>
                <a:cs typeface="Times New Roman" pitchFamily="18" charset="0"/>
              </a:rPr>
              <a:t>humour</a:t>
            </a:r>
            <a:endParaRPr dirty="0" sz="3200" lang="en-US">
              <a:latin typeface="Times New Roman" pitchFamily="18" charset="0"/>
              <a:cs typeface="Times New Roman" pitchFamily="18" charset="0"/>
            </a:endParaRPr>
          </a:p>
          <a:p>
            <a:pPr>
              <a:buNone/>
            </a:pPr>
            <a:endParaRPr dirty="0"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530" name=""/>
        <p:cNvGrpSpPr/>
        <p:nvPr/>
      </p:nvGrpSpPr>
      <p:grpSpPr>
        <a:xfrm>
          <a:off x="0" y="0"/>
          <a:ext cx="0" cy="0"/>
          <a:chOff x="0" y="0"/>
          <a:chExt cx="0" cy="0"/>
        </a:xfrm>
      </p:grpSpPr>
      <p:sp>
        <p:nvSpPr>
          <p:cNvPr id="1048880" name="TextBox 1"/>
          <p:cNvSpPr txBox="1"/>
          <p:nvPr/>
        </p:nvSpPr>
        <p:spPr>
          <a:xfrm>
            <a:off x="990600" y="0"/>
            <a:ext cx="10210800" cy="5550256"/>
          </a:xfrm>
          <a:prstGeom prst="rect"/>
          <a:noFill/>
        </p:spPr>
        <p:txBody>
          <a:bodyPr rtlCol="0" wrap="square">
            <a:spAutoFit/>
          </a:bodyPr>
          <a:p>
            <a:pPr indent="-514350" marL="514350"/>
            <a:r>
              <a:rPr b="1" dirty="0" sz="2800" lang="en-US">
                <a:solidFill>
                  <a:srgbClr val="C00000"/>
                </a:solidFill>
              </a:rPr>
              <a:t>CONT’D</a:t>
            </a:r>
            <a:r>
              <a:rPr dirty="0" sz="2800" lang="en-US"/>
              <a:t>.</a:t>
            </a:r>
          </a:p>
          <a:p>
            <a:pPr indent="-514350" marL="514350">
              <a:buFont typeface="Wingdings" pitchFamily="2" charset="2"/>
              <a:buChar char="Ø"/>
            </a:pPr>
            <a:r>
              <a:rPr dirty="0" sz="2800" lang="en-US"/>
              <a:t>If the margin is involved, or if there tissue loss, the repair is more complicated since:</a:t>
            </a:r>
          </a:p>
          <a:p>
            <a:pPr indent="-514350" lvl="2" marL="1428750">
              <a:buFont typeface="Wingdings" pitchFamily="2" charset="2"/>
              <a:buChar char="v"/>
            </a:pPr>
            <a:r>
              <a:rPr dirty="0" sz="2800" lang="en-US"/>
              <a:t>Inadequate repair may lead to scarring, with lid distortion, ectropion or even exposure.</a:t>
            </a:r>
          </a:p>
          <a:p>
            <a:pPr indent="-514350" lvl="2" marL="1428750">
              <a:buFont typeface="Wingdings" pitchFamily="2" charset="2"/>
              <a:buChar char="v"/>
            </a:pPr>
            <a:r>
              <a:rPr dirty="0" sz="2800" lang="en-US"/>
              <a:t>Involvement of margin that affect the lateral </a:t>
            </a:r>
            <a:r>
              <a:rPr dirty="0" sz="2800" lang="en-US" err="1"/>
              <a:t>ciliary</a:t>
            </a:r>
            <a:r>
              <a:rPr dirty="0" sz="2800" lang="en-US"/>
              <a:t> should be repaired well to prevent scarring which will deform lid margin leading to ectropion or entropion. </a:t>
            </a:r>
          </a:p>
          <a:p>
            <a:pPr indent="-514350" lvl="2" marL="1428750">
              <a:buFont typeface="Wingdings" pitchFamily="2" charset="2"/>
              <a:buChar char="v"/>
            </a:pPr>
            <a:r>
              <a:rPr dirty="0" sz="2800" lang="en-US"/>
              <a:t>Medial </a:t>
            </a:r>
            <a:r>
              <a:rPr dirty="0" sz="2800" lang="en-US" err="1"/>
              <a:t>lacrimal</a:t>
            </a:r>
            <a:r>
              <a:rPr dirty="0" sz="2800" lang="en-US"/>
              <a:t>, laceration to this part will damage the canaliculi resulting in a watery eye. The repair should be done by an ophthalmologist.</a:t>
            </a:r>
          </a:p>
          <a:p>
            <a:pPr indent="-514350" marL="514350">
              <a:buFont typeface="Wingdings" pitchFamily="2" charset="2"/>
              <a:buChar char="v"/>
            </a:pPr>
            <a:endParaRPr dirty="0" sz="2800"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531" name=""/>
        <p:cNvGrpSpPr/>
        <p:nvPr/>
      </p:nvGrpSpPr>
      <p:grpSpPr>
        <a:xfrm>
          <a:off x="0" y="0"/>
          <a:ext cx="0" cy="0"/>
          <a:chOff x="0" y="0"/>
          <a:chExt cx="0" cy="0"/>
        </a:xfrm>
      </p:grpSpPr>
      <p:sp>
        <p:nvSpPr>
          <p:cNvPr id="1048881" name="Title 1"/>
          <p:cNvSpPr>
            <a:spLocks noGrp="1"/>
          </p:cNvSpPr>
          <p:nvPr>
            <p:ph type="ctrTitle"/>
          </p:nvPr>
        </p:nvSpPr>
        <p:spPr>
          <a:xfrm>
            <a:off x="2971800" y="838200"/>
            <a:ext cx="6172200" cy="1894362"/>
          </a:xfrm>
        </p:spPr>
        <p:txBody>
          <a:bodyPr/>
          <a:p>
            <a:r>
              <a:rPr dirty="0" lang="en-US" smtClean="0"/>
              <a:t>DISORDERS OF THE</a:t>
            </a:r>
            <a:endParaRPr dirty="0" lang="en-US"/>
          </a:p>
        </p:txBody>
      </p:sp>
      <p:sp>
        <p:nvSpPr>
          <p:cNvPr id="1048882" name="Subtitle 2"/>
          <p:cNvSpPr>
            <a:spLocks noGrp="1"/>
          </p:cNvSpPr>
          <p:nvPr>
            <p:ph type="subTitle" idx="1"/>
          </p:nvPr>
        </p:nvSpPr>
        <p:spPr>
          <a:xfrm>
            <a:off x="4495800" y="2819400"/>
            <a:ext cx="6172200" cy="1371600"/>
          </a:xfrm>
        </p:spPr>
        <p:txBody>
          <a:bodyPr>
            <a:normAutofit/>
          </a:bodyPr>
          <a:p>
            <a:pPr algn="ctr"/>
            <a:r>
              <a:rPr dirty="0" sz="4400" lang="en-US"/>
              <a:t>CONJUCTIVA</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532" name=""/>
        <p:cNvGrpSpPr/>
        <p:nvPr/>
      </p:nvGrpSpPr>
      <p:grpSpPr>
        <a:xfrm>
          <a:off x="0" y="0"/>
          <a:ext cx="0" cy="0"/>
          <a:chOff x="0" y="0"/>
          <a:chExt cx="0" cy="0"/>
        </a:xfrm>
      </p:grpSpPr>
      <p:sp>
        <p:nvSpPr>
          <p:cNvPr id="1048883" name="Title 1"/>
          <p:cNvSpPr>
            <a:spLocks noGrp="1"/>
          </p:cNvSpPr>
          <p:nvPr>
            <p:ph type="title"/>
          </p:nvPr>
        </p:nvSpPr>
        <p:spPr>
          <a:xfrm>
            <a:off x="1981200" y="274638"/>
            <a:ext cx="7467600" cy="639762"/>
          </a:xfrm>
        </p:spPr>
        <p:txBody>
          <a:bodyPr/>
          <a:p>
            <a:r>
              <a:rPr dirty="0" lang="en-US" smtClean="0"/>
              <a:t>DIAGRAM OF THE CONJUCTIVA</a:t>
            </a:r>
            <a:endParaRPr dirty="0" lang="en-US"/>
          </a:p>
        </p:txBody>
      </p:sp>
      <p:sp>
        <p:nvSpPr>
          <p:cNvPr id="1048884" name="Content Placeholder 2"/>
          <p:cNvSpPr txBox="1"/>
          <p:nvPr/>
        </p:nvSpPr>
        <p:spPr>
          <a:xfrm>
            <a:off x="228600" y="914400"/>
            <a:ext cx="5715000" cy="5638800"/>
          </a:xfrm>
          <a:prstGeom prst="rect"/>
        </p:spPr>
        <p:txBody>
          <a:bodyPr/>
          <a:p>
            <a:pPr indent="-274320" marL="274320">
              <a:spcBef>
                <a:spcPts val="600"/>
              </a:spcBef>
              <a:buClr>
                <a:schemeClr val="accent1"/>
              </a:buClr>
              <a:buSzPct val="70000"/>
              <a:buFont typeface="Wingdings"/>
              <a:buChar char=""/>
            </a:pPr>
            <a:endParaRPr dirty="0" sz="2400" lang="en-US"/>
          </a:p>
          <a:p>
            <a:pPr indent="-274320" marL="274320">
              <a:spcBef>
                <a:spcPts val="600"/>
              </a:spcBef>
              <a:buClr>
                <a:schemeClr val="accent1"/>
              </a:buClr>
              <a:buSzPct val="70000"/>
              <a:buFont typeface="Wingdings"/>
              <a:buChar char=""/>
            </a:pPr>
            <a:r>
              <a:rPr dirty="0" sz="2800" lang="en-US"/>
              <a:t>Conjunctiva (Conj):</a:t>
            </a:r>
          </a:p>
          <a:p>
            <a:pPr indent="-274320" lvl="1" marL="640080">
              <a:spcBef>
                <a:spcPct val="20000"/>
              </a:spcBef>
              <a:buClr>
                <a:schemeClr val="accent1"/>
              </a:buClr>
              <a:buSzPct val="80000"/>
              <a:buFont typeface="Wingdings 2"/>
              <a:buChar char=""/>
            </a:pPr>
            <a:r>
              <a:rPr dirty="0" sz="2800" lang="en-US"/>
              <a:t>Thin, clear layer of skin </a:t>
            </a:r>
          </a:p>
          <a:p>
            <a:pPr indent="-274320" lvl="1" marL="640080">
              <a:spcBef>
                <a:spcPct val="20000"/>
              </a:spcBef>
              <a:buClr>
                <a:schemeClr val="accent1"/>
              </a:buClr>
              <a:buSzPct val="80000"/>
              <a:buFont typeface="Wingdings 2"/>
              <a:buChar char=""/>
            </a:pPr>
            <a:r>
              <a:rPr dirty="0" sz="2800" lang="en-US"/>
              <a:t>Covering of the front of eye</a:t>
            </a:r>
          </a:p>
          <a:p>
            <a:pPr indent="-274320" lvl="1" marL="640080">
              <a:spcBef>
                <a:spcPct val="20000"/>
              </a:spcBef>
              <a:buClr>
                <a:schemeClr val="accent1"/>
              </a:buClr>
              <a:buSzPct val="80000"/>
              <a:buFont typeface="Wingdings 2"/>
              <a:buChar char=""/>
            </a:pPr>
            <a:r>
              <a:rPr dirty="0" sz="2800" lang="en-US"/>
              <a:t>Covers the sclera and the inside of the eyelids</a:t>
            </a:r>
          </a:p>
          <a:p>
            <a:pPr indent="-274320" lvl="1" marL="640080">
              <a:spcBef>
                <a:spcPct val="20000"/>
              </a:spcBef>
              <a:buClr>
                <a:schemeClr val="accent1"/>
              </a:buClr>
              <a:buSzPct val="80000"/>
              <a:buFont typeface="Wingdings 2"/>
              <a:buChar char=""/>
            </a:pPr>
            <a:r>
              <a:rPr dirty="0" sz="2800" lang="en-US"/>
              <a:t>Function:</a:t>
            </a:r>
          </a:p>
          <a:p>
            <a:pPr indent="-182880" lvl="2">
              <a:spcBef>
                <a:spcPct val="20000"/>
              </a:spcBef>
              <a:buClr>
                <a:schemeClr val="accent1">
                  <a:shade val="75000"/>
                </a:schemeClr>
              </a:buClr>
              <a:buSzPct val="60000"/>
              <a:buFont typeface="Wingdings"/>
              <a:buChar char=""/>
            </a:pPr>
            <a:r>
              <a:rPr dirty="0" sz="2800" lang="en-US"/>
              <a:t>Keeps bacteria and foreign material from getting behind eye</a:t>
            </a:r>
          </a:p>
          <a:p>
            <a:pPr indent="-274320" lvl="1" marL="640080">
              <a:spcBef>
                <a:spcPct val="20000"/>
              </a:spcBef>
              <a:buClr>
                <a:schemeClr val="accent1"/>
              </a:buClr>
              <a:buSzPct val="80000"/>
              <a:buFont typeface="Wingdings 2"/>
              <a:buChar char=""/>
            </a:pPr>
            <a:endParaRPr dirty="0" sz="2100" lang="en-US"/>
          </a:p>
          <a:p>
            <a:pPr indent="-274320" marL="274320">
              <a:spcBef>
                <a:spcPts val="600"/>
              </a:spcBef>
              <a:buClr>
                <a:schemeClr val="accent1"/>
              </a:buClr>
              <a:buSzPct val="70000"/>
              <a:buFont typeface="Wingdings"/>
              <a:buChar char=""/>
            </a:pPr>
            <a:endParaRPr dirty="0" sz="2400" lang="en-US"/>
          </a:p>
        </p:txBody>
      </p:sp>
      <p:pic>
        <p:nvPicPr>
          <p:cNvPr id="2097159" name="Picture 2" descr="http://www.missionforvisionusa.org/anatomy/uploaded_images/Fornixclinphotonumbered-737869.jpg"/>
          <p:cNvPicPr>
            <a:picLocks noChangeAspect="1" noChangeArrowheads="1"/>
          </p:cNvPicPr>
          <p:nvPr/>
        </p:nvPicPr>
        <p:blipFill>
          <a:blip xmlns:r="http://schemas.openxmlformats.org/officeDocument/2006/relationships" r:embed="rId1" cstate="print"/>
          <a:srcRect/>
          <a:stretch>
            <a:fillRect/>
          </a:stretch>
        </p:blipFill>
        <p:spPr bwMode="auto">
          <a:xfrm>
            <a:off x="6248400" y="1212112"/>
            <a:ext cx="5715000" cy="5334000"/>
          </a:xfrm>
          <a:prstGeom prst="rect"/>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533" name=""/>
        <p:cNvGrpSpPr/>
        <p:nvPr/>
      </p:nvGrpSpPr>
      <p:grpSpPr>
        <a:xfrm>
          <a:off x="0" y="0"/>
          <a:ext cx="0" cy="0"/>
          <a:chOff x="0" y="0"/>
          <a:chExt cx="0" cy="0"/>
        </a:xfrm>
      </p:grpSpPr>
      <p:sp>
        <p:nvSpPr>
          <p:cNvPr id="1048885" name="TextBox 3"/>
          <p:cNvSpPr txBox="1"/>
          <p:nvPr/>
        </p:nvSpPr>
        <p:spPr>
          <a:xfrm>
            <a:off x="533400" y="0"/>
            <a:ext cx="10668000" cy="7892382"/>
          </a:xfrm>
          <a:prstGeom prst="rect"/>
          <a:noFill/>
        </p:spPr>
        <p:txBody>
          <a:bodyPr rtlCol="0" wrap="square">
            <a:spAutoFit/>
          </a:bodyPr>
          <a:p>
            <a:pPr algn="ctr"/>
            <a:r>
              <a:rPr b="1" dirty="0" sz="2800" lang="en-US">
                <a:solidFill>
                  <a:srgbClr val="C00000"/>
                </a:solidFill>
                <a:latin typeface="Times New Roman" pitchFamily="18" charset="0"/>
                <a:cs typeface="Times New Roman" pitchFamily="18" charset="0"/>
              </a:rPr>
              <a:t>CONJUNCTIVITIS (Pink eye)</a:t>
            </a:r>
          </a:p>
          <a:p>
            <a:pPr>
              <a:lnSpc>
                <a:spcPct val="150000"/>
              </a:lnSpc>
            </a:pPr>
            <a:r>
              <a:rPr dirty="0" sz="2800" lang="en-US">
                <a:latin typeface="Times New Roman" pitchFamily="18" charset="0"/>
                <a:cs typeface="Times New Roman" pitchFamily="18" charset="0"/>
              </a:rPr>
              <a:t>Conjunctivitis means inflammation of the conjunctiva. </a:t>
            </a:r>
            <a:r>
              <a:rPr dirty="0" sz="2800" lang="en-US">
                <a:solidFill>
                  <a:srgbClr val="000000"/>
                </a:solidFill>
                <a:latin typeface="Times New Roman"/>
                <a:ea typeface="AGaramond-Regular"/>
              </a:rPr>
              <a:t>. It is characterized by a pink appearance (hence the common term </a:t>
            </a:r>
            <a:r>
              <a:rPr dirty="0" sz="2800" i="1" lang="en-US">
                <a:solidFill>
                  <a:srgbClr val="000000"/>
                </a:solidFill>
                <a:latin typeface="Times New Roman"/>
                <a:ea typeface="Calibri"/>
              </a:rPr>
              <a:t>pink eye</a:t>
            </a:r>
            <a:r>
              <a:rPr dirty="0" sz="2800" lang="en-US">
                <a:solidFill>
                  <a:srgbClr val="000000"/>
                </a:solidFill>
                <a:latin typeface="Times New Roman"/>
                <a:ea typeface="AGaramond-Regular"/>
              </a:rPr>
              <a:t>) because of </a:t>
            </a:r>
            <a:r>
              <a:rPr dirty="0" sz="2800" lang="en-US" err="1">
                <a:solidFill>
                  <a:srgbClr val="000000"/>
                </a:solidFill>
                <a:latin typeface="Times New Roman"/>
                <a:ea typeface="AGaramond-Regular"/>
              </a:rPr>
              <a:t>subconjunctival</a:t>
            </a:r>
            <a:r>
              <a:rPr dirty="0" sz="2800" lang="en-US">
                <a:solidFill>
                  <a:srgbClr val="000000"/>
                </a:solidFill>
                <a:latin typeface="Times New Roman"/>
                <a:ea typeface="AGaramond-Regular"/>
              </a:rPr>
              <a:t> blood vessel hemorrhages.</a:t>
            </a:r>
            <a:endParaRPr dirty="0" sz="2800" lang="en-US">
              <a:latin typeface="Times New Roman" pitchFamily="18" charset="0"/>
              <a:cs typeface="Times New Roman" pitchFamily="18" charset="0"/>
            </a:endParaRPr>
          </a:p>
          <a:p>
            <a:pPr>
              <a:lnSpc>
                <a:spcPct val="150000"/>
              </a:lnSpc>
            </a:pPr>
            <a:r>
              <a:rPr dirty="0" sz="2800" lang="en-US">
                <a:latin typeface="Times New Roman" pitchFamily="18" charset="0"/>
                <a:cs typeface="Times New Roman" pitchFamily="18" charset="0"/>
              </a:rPr>
              <a:t>It classified according to its cause </a:t>
            </a:r>
          </a:p>
          <a:p>
            <a:pPr lvl="2">
              <a:lnSpc>
                <a:spcPct val="150000"/>
              </a:lnSpc>
              <a:buFont typeface="Wingdings" pitchFamily="2" charset="2"/>
              <a:buChar char="ü"/>
            </a:pPr>
            <a:r>
              <a:rPr dirty="0" sz="2800" lang="en-US" smtClean="0">
                <a:latin typeface="Times New Roman" pitchFamily="18" charset="0"/>
                <a:cs typeface="Times New Roman" pitchFamily="18" charset="0"/>
              </a:rPr>
              <a:t>Bacterial </a:t>
            </a:r>
            <a:endParaRPr dirty="0" sz="2800" lang="en-US">
              <a:latin typeface="Times New Roman" pitchFamily="18" charset="0"/>
              <a:cs typeface="Times New Roman" pitchFamily="18" charset="0"/>
            </a:endParaRPr>
          </a:p>
          <a:p>
            <a:pPr lvl="2">
              <a:lnSpc>
                <a:spcPct val="150000"/>
              </a:lnSpc>
              <a:buFont typeface="Wingdings" pitchFamily="2" charset="2"/>
              <a:buChar char="ü"/>
            </a:pPr>
            <a:r>
              <a:rPr dirty="0" sz="2800" lang="en-US">
                <a:latin typeface="Times New Roman" pitchFamily="18" charset="0"/>
                <a:cs typeface="Times New Roman" pitchFamily="18" charset="0"/>
              </a:rPr>
              <a:t>Allergic</a:t>
            </a:r>
          </a:p>
          <a:p>
            <a:pPr lvl="2">
              <a:lnSpc>
                <a:spcPct val="150000"/>
              </a:lnSpc>
              <a:buFont typeface="Wingdings" pitchFamily="2" charset="2"/>
              <a:buChar char="ü"/>
            </a:pPr>
            <a:r>
              <a:rPr dirty="0" sz="2800" lang="en-US">
                <a:latin typeface="Times New Roman" pitchFamily="18" charset="0"/>
                <a:cs typeface="Times New Roman" pitchFamily="18" charset="0"/>
              </a:rPr>
              <a:t>Chemical</a:t>
            </a:r>
          </a:p>
          <a:p>
            <a:pPr lvl="2">
              <a:lnSpc>
                <a:spcPct val="150000"/>
              </a:lnSpc>
              <a:buFont typeface="Wingdings" pitchFamily="2" charset="2"/>
              <a:buChar char="ü"/>
            </a:pPr>
            <a:r>
              <a:rPr dirty="0" sz="2800" lang="en-US">
                <a:latin typeface="Times New Roman" pitchFamily="18" charset="0"/>
                <a:cs typeface="Times New Roman" pitchFamily="18" charset="0"/>
              </a:rPr>
              <a:t> </a:t>
            </a:r>
            <a:r>
              <a:rPr dirty="0" sz="2800" lang="en-US" smtClean="0">
                <a:latin typeface="Times New Roman" pitchFamily="18" charset="0"/>
                <a:cs typeface="Times New Roman" pitchFamily="18" charset="0"/>
              </a:rPr>
              <a:t>Viral </a:t>
            </a:r>
            <a:endParaRPr dirty="0" sz="2800" lang="en-US">
              <a:latin typeface="Times New Roman" pitchFamily="18" charset="0"/>
              <a:cs typeface="Times New Roman" pitchFamily="18" charset="0"/>
            </a:endParaRPr>
          </a:p>
          <a:p>
            <a:pPr lvl="2">
              <a:lnSpc>
                <a:spcPct val="150000"/>
              </a:lnSpc>
              <a:buFont typeface="Wingdings" pitchFamily="2" charset="2"/>
              <a:buChar char="ü"/>
            </a:pPr>
            <a:r>
              <a:rPr dirty="0" sz="2800" lang="en-US" err="1">
                <a:latin typeface="Times New Roman" pitchFamily="18" charset="0"/>
                <a:cs typeface="Times New Roman" pitchFamily="18" charset="0"/>
              </a:rPr>
              <a:t>Chlamydial</a:t>
            </a:r>
            <a:endParaRPr dirty="0" sz="2800" lang="en-US">
              <a:latin typeface="Times New Roman" pitchFamily="18" charset="0"/>
              <a:cs typeface="Times New Roman" pitchFamily="18"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534" name=""/>
        <p:cNvGrpSpPr/>
        <p:nvPr/>
      </p:nvGrpSpPr>
      <p:grpSpPr>
        <a:xfrm>
          <a:off x="0" y="0"/>
          <a:ext cx="0" cy="0"/>
          <a:chOff x="0" y="0"/>
          <a:chExt cx="0" cy="0"/>
        </a:xfrm>
      </p:grpSpPr>
      <p:sp>
        <p:nvSpPr>
          <p:cNvPr id="1048886" name="Rectangle 1"/>
          <p:cNvSpPr>
            <a:spLocks noChangeArrowheads="1"/>
          </p:cNvSpPr>
          <p:nvPr/>
        </p:nvSpPr>
        <p:spPr bwMode="auto">
          <a:xfrm>
            <a:off x="381000" y="193847"/>
            <a:ext cx="10820400" cy="5798616"/>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b="1" dirty="0" sz="3200" lang="en-US">
                <a:solidFill>
                  <a:srgbClr val="2E027D"/>
                </a:solidFill>
                <a:ea typeface="Calibri" pitchFamily="34" charset="0"/>
                <a:cs typeface="Times New Roman" pitchFamily="18" charset="0"/>
              </a:rPr>
              <a:t>Clinical Manifestations</a:t>
            </a:r>
            <a:endParaRPr dirty="0" sz="3200" lang="en-US">
              <a:cs typeface="Arial" pitchFamily="34" charset="0"/>
            </a:endParaRPr>
          </a:p>
          <a:p>
            <a:pPr eaLnBrk="0" fontAlgn="base" hangingPunct="0">
              <a:lnSpc>
                <a:spcPct val="150000"/>
              </a:lnSpc>
              <a:spcBef>
                <a:spcPct val="0"/>
              </a:spcBef>
              <a:spcAft>
                <a:spcPct val="0"/>
              </a:spcAft>
            </a:pPr>
            <a:r>
              <a:rPr dirty="0" sz="2800" lang="en-US">
                <a:solidFill>
                  <a:srgbClr val="000000"/>
                </a:solidFill>
                <a:ea typeface="AGaramond-Regular"/>
                <a:cs typeface="Times New Roman" pitchFamily="18" charset="0"/>
              </a:rPr>
              <a:t>General symptoms include foreign body sensation, scratching or burning sensation, itching, and photophobia. Conjunctivitis may be unilateral or bilateral, but the infection usually starts in one</a:t>
            </a:r>
            <a:r>
              <a:rPr dirty="0" sz="2800" lang="en-US">
                <a:ea typeface="AGaramond-Regular"/>
                <a:cs typeface="Arial" pitchFamily="34" charset="0"/>
              </a:rPr>
              <a:t> </a:t>
            </a:r>
            <a:r>
              <a:rPr dirty="0" sz="2800" lang="en-US">
                <a:solidFill>
                  <a:srgbClr val="000000"/>
                </a:solidFill>
                <a:ea typeface="AGaramond-Regular"/>
                <a:cs typeface="Times New Roman" pitchFamily="18" charset="0"/>
              </a:rPr>
              <a:t>eye and then spreads to the other eye by hand contact.</a:t>
            </a:r>
          </a:p>
          <a:p>
            <a:pPr eaLnBrk="0" fontAlgn="base" hangingPunct="0">
              <a:lnSpc>
                <a:spcPct val="150000"/>
              </a:lnSpc>
              <a:spcBef>
                <a:spcPct val="0"/>
              </a:spcBef>
              <a:spcAft>
                <a:spcPct val="0"/>
              </a:spcAft>
            </a:pPr>
            <a:r>
              <a:rPr dirty="0" sz="2800" lang="en-US"/>
              <a:t>The four main clinical features important to evaluate are the type of discharge (</a:t>
            </a:r>
            <a:r>
              <a:rPr dirty="0" sz="2800" lang="en-US" err="1"/>
              <a:t>ie</a:t>
            </a:r>
            <a:r>
              <a:rPr dirty="0" sz="2800" lang="en-US"/>
              <a:t>, watery, </a:t>
            </a:r>
            <a:r>
              <a:rPr dirty="0" sz="3200" lang="en-US" err="1"/>
              <a:t>mucoid</a:t>
            </a:r>
            <a:r>
              <a:rPr dirty="0" sz="3200" lang="en-US"/>
              <a:t>, purulent, or </a:t>
            </a:r>
            <a:r>
              <a:rPr dirty="0" sz="3200" lang="en-US" err="1"/>
              <a:t>mucopurulent</a:t>
            </a:r>
            <a:r>
              <a:rPr dirty="0" sz="3200" lang="en-US"/>
              <a:t>). </a:t>
            </a:r>
            <a:endParaRPr dirty="0" sz="3200" lang="en-US">
              <a:latin typeface="Arial" pitchFamily="34" charset="0"/>
              <a:cs typeface="Arial"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535" name=""/>
        <p:cNvGrpSpPr/>
        <p:nvPr/>
      </p:nvGrpSpPr>
      <p:grpSpPr>
        <a:xfrm>
          <a:off x="0" y="0"/>
          <a:ext cx="0" cy="0"/>
          <a:chOff x="0" y="0"/>
          <a:chExt cx="0" cy="0"/>
        </a:xfrm>
      </p:grpSpPr>
      <p:sp>
        <p:nvSpPr>
          <p:cNvPr id="1048887" name="Rectangle 1"/>
          <p:cNvSpPr>
            <a:spLocks noChangeArrowheads="1"/>
          </p:cNvSpPr>
          <p:nvPr/>
        </p:nvSpPr>
        <p:spPr bwMode="auto">
          <a:xfrm>
            <a:off x="304800" y="-185348"/>
            <a:ext cx="11277600" cy="7418781"/>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2800" lang="en-US">
                <a:solidFill>
                  <a:srgbClr val="2E027D"/>
                </a:solidFill>
                <a:ea typeface="Calibri" pitchFamily="34" charset="0"/>
                <a:cs typeface="Times New Roman" pitchFamily="18" charset="0"/>
              </a:rPr>
              <a:t>MICROBIAL CONJUNCTIVITIS</a:t>
            </a:r>
            <a:endParaRPr dirty="0" sz="2800" lang="en-US">
              <a:cs typeface="Arial" pitchFamily="34" charset="0"/>
            </a:endParaRPr>
          </a:p>
          <a:p>
            <a:pPr eaLnBrk="0" fontAlgn="base" hangingPunct="0">
              <a:spcBef>
                <a:spcPct val="0"/>
              </a:spcBef>
              <a:spcAft>
                <a:spcPct val="0"/>
              </a:spcAft>
            </a:pPr>
            <a:r>
              <a:rPr dirty="0" sz="2800" lang="en-US">
                <a:solidFill>
                  <a:srgbClr val="000000"/>
                </a:solidFill>
                <a:ea typeface="AGaramond-Regular"/>
                <a:cs typeface="Times New Roman" pitchFamily="18" charset="0"/>
              </a:rPr>
              <a:t>Bacterial conjunctivitis can be acute or chronic. The acute type can develop into a chronic condition. Signs and symptoms can vary from mild to severe.  </a:t>
            </a:r>
          </a:p>
          <a:p>
            <a:pPr eaLnBrk="0" fontAlgn="base" hangingPunct="0">
              <a:lnSpc>
                <a:spcPct val="150000"/>
              </a:lnSpc>
              <a:spcBef>
                <a:spcPct val="0"/>
              </a:spcBef>
              <a:spcAft>
                <a:spcPct val="0"/>
              </a:spcAft>
              <a:buFont typeface="Wingdings" pitchFamily="2" charset="2"/>
              <a:buChar char="Ø"/>
            </a:pPr>
            <a:r>
              <a:rPr dirty="0" sz="2800" lang="en-US">
                <a:solidFill>
                  <a:srgbClr val="000000"/>
                </a:solidFill>
                <a:ea typeface="AGaramond-Regular"/>
                <a:cs typeface="Times New Roman" pitchFamily="18" charset="0"/>
              </a:rPr>
              <a:t>The most common causative microorganisms are </a:t>
            </a:r>
            <a:r>
              <a:rPr dirty="0" sz="2800" i="1" lang="en-US">
                <a:solidFill>
                  <a:srgbClr val="000000"/>
                </a:solidFill>
                <a:ea typeface="Calibri" pitchFamily="34" charset="0"/>
                <a:cs typeface="Times New Roman" pitchFamily="18" charset="0"/>
              </a:rPr>
              <a:t>Streptococcus </a:t>
            </a:r>
            <a:r>
              <a:rPr dirty="0" sz="2800" i="1" lang="en-US" err="1">
                <a:solidFill>
                  <a:srgbClr val="000000"/>
                </a:solidFill>
                <a:ea typeface="Calibri" pitchFamily="34" charset="0"/>
                <a:cs typeface="Times New Roman" pitchFamily="18" charset="0"/>
              </a:rPr>
              <a:t>pneumoniae</a:t>
            </a:r>
            <a:r>
              <a:rPr dirty="0" sz="2800" i="1" lang="en-US">
                <a:solidFill>
                  <a:srgbClr val="000000"/>
                </a:solidFill>
                <a:ea typeface="Calibri" pitchFamily="34" charset="0"/>
                <a:cs typeface="Times New Roman" pitchFamily="18" charset="0"/>
              </a:rPr>
              <a:t>, </a:t>
            </a:r>
            <a:r>
              <a:rPr dirty="0" sz="2800" i="1" lang="en-US" err="1">
                <a:solidFill>
                  <a:srgbClr val="000000"/>
                </a:solidFill>
                <a:ea typeface="Calibri" pitchFamily="34" charset="0"/>
                <a:cs typeface="Times New Roman" pitchFamily="18" charset="0"/>
              </a:rPr>
              <a:t>Haemophilus</a:t>
            </a:r>
            <a:r>
              <a:rPr dirty="0" sz="2800" lang="en-US">
                <a:solidFill>
                  <a:srgbClr val="000000"/>
                </a:solidFill>
                <a:ea typeface="AGaramond-Regular"/>
                <a:cs typeface="Times New Roman" pitchFamily="18" charset="0"/>
              </a:rPr>
              <a:t> </a:t>
            </a:r>
            <a:r>
              <a:rPr dirty="0" sz="2800" i="1" lang="en-US" err="1">
                <a:solidFill>
                  <a:srgbClr val="000000"/>
                </a:solidFill>
                <a:ea typeface="Calibri" pitchFamily="34" charset="0"/>
                <a:cs typeface="Times New Roman" pitchFamily="18" charset="0"/>
              </a:rPr>
              <a:t>influenzae</a:t>
            </a:r>
            <a:r>
              <a:rPr dirty="0" sz="2800" i="1" lang="en-US">
                <a:solidFill>
                  <a:srgbClr val="000000"/>
                </a:solidFill>
                <a:ea typeface="Calibri" pitchFamily="34" charset="0"/>
                <a:cs typeface="Times New Roman" pitchFamily="18" charset="0"/>
              </a:rPr>
              <a:t>, </a:t>
            </a:r>
            <a:r>
              <a:rPr dirty="0" sz="2800" lang="en-US">
                <a:solidFill>
                  <a:srgbClr val="000000"/>
                </a:solidFill>
                <a:ea typeface="AGaramond-Regular"/>
                <a:cs typeface="Times New Roman" pitchFamily="18" charset="0"/>
              </a:rPr>
              <a:t>and </a:t>
            </a:r>
            <a:r>
              <a:rPr dirty="0" sz="2800" i="1" lang="en-US">
                <a:solidFill>
                  <a:srgbClr val="000000"/>
                </a:solidFill>
                <a:ea typeface="Calibri" pitchFamily="34" charset="0"/>
                <a:cs typeface="Times New Roman" pitchFamily="18" charset="0"/>
              </a:rPr>
              <a:t>Staphylococcus </a:t>
            </a:r>
            <a:r>
              <a:rPr dirty="0" sz="2800" i="1" lang="en-US" err="1">
                <a:solidFill>
                  <a:srgbClr val="000000"/>
                </a:solidFill>
                <a:ea typeface="Calibri" pitchFamily="34" charset="0"/>
                <a:cs typeface="Times New Roman" pitchFamily="18" charset="0"/>
              </a:rPr>
              <a:t>aureus</a:t>
            </a:r>
            <a:r>
              <a:rPr dirty="0" sz="2800" i="1" lang="en-US">
                <a:solidFill>
                  <a:srgbClr val="000000"/>
                </a:solidFill>
                <a:ea typeface="Calibri" pitchFamily="34" charset="0"/>
                <a:cs typeface="Times New Roman" pitchFamily="18" charset="0"/>
              </a:rPr>
              <a:t>.</a:t>
            </a:r>
          </a:p>
          <a:p>
            <a:pPr indent="-514350" marL="514350">
              <a:lnSpc>
                <a:spcPct val="150000"/>
              </a:lnSpc>
              <a:buFont typeface="Wingdings" pitchFamily="2" charset="2"/>
              <a:buChar char="Ø"/>
            </a:pPr>
            <a:r>
              <a:rPr dirty="0" sz="2800" lang="en-US">
                <a:cs typeface="Times New Roman" pitchFamily="18" charset="0"/>
              </a:rPr>
              <a:t>The conjunctiva is red, particularly in the lower fornix, where a purulent discharge may be visible.  </a:t>
            </a:r>
          </a:p>
          <a:p>
            <a:pPr indent="-514350" marL="514350">
              <a:lnSpc>
                <a:spcPct val="150000"/>
              </a:lnSpc>
              <a:buFont typeface="Wingdings" pitchFamily="2" charset="2"/>
              <a:buChar char="Ø"/>
            </a:pPr>
            <a:r>
              <a:rPr dirty="0" sz="2800" lang="en-US">
                <a:cs typeface="Times New Roman" pitchFamily="18" charset="0"/>
              </a:rPr>
              <a:t>The condition is self-limiting, but can be treated with topical antibiotics, or regular face-washing.</a:t>
            </a:r>
          </a:p>
          <a:p>
            <a:pPr eaLnBrk="0" fontAlgn="base" hangingPunct="0">
              <a:spcBef>
                <a:spcPct val="0"/>
              </a:spcBef>
              <a:spcAft>
                <a:spcPct val="0"/>
              </a:spcAft>
            </a:pPr>
            <a:endParaRPr dirty="0" sz="3200" lang="en-US">
              <a:cs typeface="Arial"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536" name=""/>
        <p:cNvGrpSpPr/>
        <p:nvPr/>
      </p:nvGrpSpPr>
      <p:grpSpPr>
        <a:xfrm>
          <a:off x="0" y="0"/>
          <a:ext cx="0" cy="0"/>
          <a:chOff x="0" y="0"/>
          <a:chExt cx="0" cy="0"/>
        </a:xfrm>
      </p:grpSpPr>
      <p:sp>
        <p:nvSpPr>
          <p:cNvPr id="1048888" name="TextBox 1"/>
          <p:cNvSpPr txBox="1"/>
          <p:nvPr/>
        </p:nvSpPr>
        <p:spPr>
          <a:xfrm>
            <a:off x="0" y="3"/>
            <a:ext cx="11353800" cy="7343458"/>
          </a:xfrm>
          <a:prstGeom prst="rect"/>
          <a:noFill/>
        </p:spPr>
        <p:txBody>
          <a:bodyPr rtlCol="0" wrap="square">
            <a:spAutoFit/>
          </a:bodyPr>
          <a:p>
            <a:pPr indent="-514350" marL="514350">
              <a:buFont typeface="Wingdings" pitchFamily="2" charset="2"/>
              <a:buChar char="Ø"/>
            </a:pPr>
            <a:r>
              <a:rPr dirty="0" sz="3200" lang="en-US">
                <a:latin typeface="Times New Roman" pitchFamily="18" charset="0"/>
                <a:cs typeface="Times New Roman" pitchFamily="18" charset="0"/>
              </a:rPr>
              <a:t>One rare but very serious form of bacterial conjunctivitis is caused by </a:t>
            </a:r>
            <a:r>
              <a:rPr dirty="0" sz="3200" i="1" lang="en-US">
                <a:latin typeface="Times New Roman" pitchFamily="18" charset="0"/>
                <a:cs typeface="Times New Roman" pitchFamily="18" charset="0"/>
              </a:rPr>
              <a:t>Neisseria Gonorrhoeae </a:t>
            </a:r>
            <a:r>
              <a:rPr dirty="0" sz="3200" lang="en-US">
                <a:latin typeface="Times New Roman" pitchFamily="18" charset="0"/>
                <a:cs typeface="Times New Roman" pitchFamily="18" charset="0"/>
              </a:rPr>
              <a:t>or </a:t>
            </a:r>
            <a:r>
              <a:rPr dirty="0" sz="3200" i="1" lang="en-US">
                <a:latin typeface="Times New Roman" pitchFamily="18" charset="0"/>
                <a:cs typeface="Times New Roman" pitchFamily="18" charset="0"/>
              </a:rPr>
              <a:t>Gonococcus</a:t>
            </a:r>
            <a:r>
              <a:rPr dirty="0" sz="3200" lang="en-US">
                <a:latin typeface="Times New Roman" pitchFamily="18" charset="0"/>
                <a:cs typeface="Times New Roman" pitchFamily="18" charset="0"/>
              </a:rPr>
              <a:t>.  </a:t>
            </a:r>
          </a:p>
          <a:p>
            <a:pPr indent="-514350" marL="514350">
              <a:buFont typeface="Wingdings" pitchFamily="2" charset="2"/>
              <a:buChar char="Ø"/>
            </a:pPr>
            <a:r>
              <a:rPr dirty="0" sz="3200" lang="en-US">
                <a:latin typeface="Times New Roman" pitchFamily="18" charset="0"/>
                <a:cs typeface="Times New Roman" pitchFamily="18" charset="0"/>
              </a:rPr>
              <a:t>It usually affects very young babies, about 3-10 days old.  They become infected from their mother’s genital tract.  </a:t>
            </a:r>
          </a:p>
          <a:p>
            <a:pPr indent="-514350" marL="514350">
              <a:buFont typeface="Wingdings" pitchFamily="2" charset="2"/>
              <a:buChar char="Ø"/>
            </a:pPr>
            <a:r>
              <a:rPr dirty="0" sz="3200" lang="en-US">
                <a:latin typeface="Times New Roman" pitchFamily="18" charset="0"/>
                <a:cs typeface="Times New Roman" pitchFamily="18" charset="0"/>
              </a:rPr>
              <a:t>The eyelids are very swollen, and there is a profuse purulent discharge.  Within 24 hours both corneas can be totally destroyed and the child will be permanently blind.  </a:t>
            </a:r>
          </a:p>
          <a:p>
            <a:pPr indent="-514350" marL="514350">
              <a:buFont typeface="Wingdings" pitchFamily="2" charset="2"/>
              <a:buChar char="Ø"/>
            </a:pPr>
            <a:r>
              <a:rPr dirty="0" sz="3200" lang="en-US">
                <a:latin typeface="Times New Roman" pitchFamily="18" charset="0"/>
                <a:cs typeface="Times New Roman" pitchFamily="18" charset="0"/>
              </a:rPr>
              <a:t>Gonococcal conjunctivitis can also occur in adults.</a:t>
            </a:r>
          </a:p>
          <a:p>
            <a:pPr indent="-514350" marL="514350">
              <a:buFont typeface="Wingdings" pitchFamily="2" charset="2"/>
              <a:buChar char="Ø"/>
            </a:pPr>
            <a:r>
              <a:rPr dirty="0" sz="3200" lang="en-US">
                <a:latin typeface="Times New Roman" pitchFamily="18" charset="0"/>
                <a:cs typeface="Times New Roman" pitchFamily="18" charset="0"/>
              </a:rPr>
              <a:t>Patients with a severe purulent conjunctivitis need an immediate swab and gram stain of their discharge, and should be treated with half-hourly antibiotic drops, and appropriate systemic treatment for </a:t>
            </a:r>
            <a:r>
              <a:rPr dirty="0" sz="3200" lang="en-US" err="1">
                <a:latin typeface="Times New Roman" pitchFamily="18" charset="0"/>
                <a:cs typeface="Times New Roman" pitchFamily="18" charset="0"/>
              </a:rPr>
              <a:t>gonorrhoea</a:t>
            </a:r>
            <a:r>
              <a:rPr dirty="0" sz="3200" lang="en-US">
                <a:latin typeface="Times New Roman" pitchFamily="18" charset="0"/>
                <a:cs typeface="Times New Roman" pitchFamily="18" charset="0"/>
              </a:rPr>
              <a:t>.</a:t>
            </a:r>
          </a:p>
          <a:p>
            <a:pPr indent="-514350" marL="514350">
              <a:buFont typeface="Wingdings" pitchFamily="2" charset="2"/>
              <a:buChar char="Ø"/>
            </a:pPr>
            <a:endParaRPr dirty="0" sz="3200" lang="en-US">
              <a:latin typeface="Times New Roman" pitchFamily="18" charset="0"/>
              <a:cs typeface="Times New Roman" pitchFamily="18" charset="0"/>
            </a:endParaRPr>
          </a:p>
          <a:p>
            <a:endParaRPr dirty="0" sz="3200" lang="en-US">
              <a:latin typeface="Times New Roman" pitchFamily="18" charset="0"/>
              <a:cs typeface="Times New Roman" pitchFamily="18"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537" name=""/>
        <p:cNvGrpSpPr/>
        <p:nvPr/>
      </p:nvGrpSpPr>
      <p:grpSpPr>
        <a:xfrm>
          <a:off x="0" y="0"/>
          <a:ext cx="0" cy="0"/>
          <a:chOff x="0" y="0"/>
          <a:chExt cx="0" cy="0"/>
        </a:xfrm>
      </p:grpSpPr>
      <p:sp>
        <p:nvSpPr>
          <p:cNvPr id="1048889" name="TextBox 1"/>
          <p:cNvSpPr txBox="1"/>
          <p:nvPr/>
        </p:nvSpPr>
        <p:spPr>
          <a:xfrm>
            <a:off x="381000" y="3"/>
            <a:ext cx="10896600" cy="5088985"/>
          </a:xfrm>
          <a:prstGeom prst="rect"/>
          <a:noFill/>
        </p:spPr>
        <p:txBody>
          <a:bodyPr rtlCol="0" wrap="square">
            <a:spAutoFit/>
          </a:bodyPr>
          <a:p>
            <a:pPr>
              <a:lnSpc>
                <a:spcPct val="150000"/>
              </a:lnSpc>
            </a:pPr>
            <a:r>
              <a:rPr b="1" dirty="0" sz="3200" lang="en-US" err="1">
                <a:solidFill>
                  <a:srgbClr val="7030A0"/>
                </a:solidFill>
                <a:latin typeface="Times New Roman" pitchFamily="18" charset="0"/>
                <a:cs typeface="Times New Roman" pitchFamily="18" charset="0"/>
              </a:rPr>
              <a:t>Ophthalmia</a:t>
            </a:r>
            <a:r>
              <a:rPr b="1" dirty="0" sz="3200" lang="en-US">
                <a:solidFill>
                  <a:srgbClr val="7030A0"/>
                </a:solidFill>
                <a:latin typeface="Times New Roman" pitchFamily="18" charset="0"/>
                <a:cs typeface="Times New Roman" pitchFamily="18" charset="0"/>
              </a:rPr>
              <a:t> neonatorum (conjunctivitis in young babies)</a:t>
            </a:r>
          </a:p>
          <a:p>
            <a:pPr indent="-514350" marL="514350">
              <a:lnSpc>
                <a:spcPct val="150000"/>
              </a:lnSpc>
              <a:buFont typeface="Wingdings" pitchFamily="2" charset="2"/>
              <a:buChar char="ü"/>
            </a:pPr>
            <a:r>
              <a:rPr dirty="0" sz="3200" lang="en-US">
                <a:latin typeface="Times New Roman" pitchFamily="18" charset="0"/>
                <a:cs typeface="Times New Roman" pitchFamily="18" charset="0"/>
              </a:rPr>
              <a:t>Can be prevented by cleaning the eyes of babies at birth.  Additional protection may be provided by giving a drop of an antibiotic or disinfectant (such as Silver Nitrate or Povidine Iodine) into each eye.</a:t>
            </a:r>
          </a:p>
          <a:p>
            <a:pPr>
              <a:lnSpc>
                <a:spcPct val="150000"/>
              </a:lnSpc>
            </a:pPr>
            <a:endParaRPr dirty="0" sz="2400" lang="en-US">
              <a:latin typeface="Times New Roman" pitchFamily="18" charset="0"/>
              <a:cs typeface="Times New Roman" pitchFamily="18"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538" name=""/>
        <p:cNvGrpSpPr/>
        <p:nvPr/>
      </p:nvGrpSpPr>
      <p:grpSpPr>
        <a:xfrm>
          <a:off x="0" y="0"/>
          <a:ext cx="0" cy="0"/>
          <a:chOff x="0" y="0"/>
          <a:chExt cx="0" cy="0"/>
        </a:xfrm>
      </p:grpSpPr>
      <p:sp>
        <p:nvSpPr>
          <p:cNvPr id="1048890" name="TextBox 1"/>
          <p:cNvSpPr txBox="1"/>
          <p:nvPr/>
        </p:nvSpPr>
        <p:spPr>
          <a:xfrm>
            <a:off x="0" y="3"/>
            <a:ext cx="12192000" cy="8289178"/>
          </a:xfrm>
          <a:prstGeom prst="rect"/>
          <a:noFill/>
        </p:spPr>
        <p:txBody>
          <a:bodyPr rtlCol="0" wrap="square">
            <a:spAutoFit/>
          </a:bodyPr>
          <a:p>
            <a:pPr>
              <a:lnSpc>
                <a:spcPct val="150000"/>
              </a:lnSpc>
            </a:pPr>
            <a:r>
              <a:rPr b="1" dirty="0" sz="3600" lang="en-US" smtClean="0">
                <a:solidFill>
                  <a:srgbClr val="FF0000"/>
                </a:solidFill>
                <a:latin typeface="Times New Roman" pitchFamily="18" charset="0"/>
                <a:cs typeface="Times New Roman" pitchFamily="18" charset="0"/>
              </a:rPr>
              <a:t>Allergic </a:t>
            </a:r>
            <a:r>
              <a:rPr b="1" dirty="0" sz="3600" lang="en-US">
                <a:solidFill>
                  <a:srgbClr val="FF0000"/>
                </a:solidFill>
                <a:latin typeface="Times New Roman" pitchFamily="18" charset="0"/>
                <a:cs typeface="Times New Roman" pitchFamily="18" charset="0"/>
              </a:rPr>
              <a:t>Conjunctivitis </a:t>
            </a:r>
          </a:p>
          <a:p>
            <a:pPr indent="-514350" marL="514350">
              <a:lnSpc>
                <a:spcPct val="150000"/>
              </a:lnSpc>
              <a:buFont typeface="Wingdings" pitchFamily="2" charset="2"/>
              <a:buChar char="ü"/>
            </a:pPr>
            <a:r>
              <a:rPr dirty="0" sz="3600" lang="en-US">
                <a:latin typeface="Times New Roman" pitchFamily="18" charset="0"/>
                <a:cs typeface="Times New Roman" pitchFamily="18" charset="0"/>
              </a:rPr>
              <a:t>The most common form of allergic conjunctivitis is </a:t>
            </a:r>
            <a:r>
              <a:rPr dirty="0" sz="3600" lang="en-US">
                <a:solidFill>
                  <a:srgbClr val="FF0000"/>
                </a:solidFill>
                <a:latin typeface="Times New Roman" pitchFamily="18" charset="0"/>
                <a:cs typeface="Times New Roman" pitchFamily="18" charset="0"/>
              </a:rPr>
              <a:t>vernal catarrh</a:t>
            </a:r>
            <a:r>
              <a:rPr dirty="0" sz="3600" lang="en-US">
                <a:latin typeface="Times New Roman" pitchFamily="18" charset="0"/>
                <a:cs typeface="Times New Roman" pitchFamily="18" charset="0"/>
              </a:rPr>
              <a:t>.  </a:t>
            </a:r>
          </a:p>
          <a:p>
            <a:pPr indent="-514350" marL="514350">
              <a:lnSpc>
                <a:spcPct val="150000"/>
              </a:lnSpc>
              <a:buFont typeface="Wingdings" pitchFamily="2" charset="2"/>
              <a:buChar char="ü"/>
            </a:pPr>
            <a:r>
              <a:rPr dirty="0" sz="3600" lang="en-US">
                <a:latin typeface="Times New Roman" pitchFamily="18" charset="0"/>
                <a:cs typeface="Times New Roman" pitchFamily="18" charset="0"/>
              </a:rPr>
              <a:t>This is a chronic allergic condition that lasts 5-7 years before spontaneously resolving.</a:t>
            </a:r>
          </a:p>
          <a:p>
            <a:pPr indent="-514350" marL="514350">
              <a:lnSpc>
                <a:spcPct val="150000"/>
              </a:lnSpc>
              <a:buFont typeface="Wingdings" pitchFamily="2" charset="2"/>
              <a:buChar char="ü"/>
            </a:pPr>
            <a:r>
              <a:rPr dirty="0" sz="3600" lang="en-US">
                <a:latin typeface="Calibri" pitchFamily="34" charset="0"/>
                <a:ea typeface="AGaramond-Regular" charset="-128"/>
                <a:cs typeface="Times New Roman" pitchFamily="18" charset="0"/>
              </a:rPr>
              <a:t>Immunologic or allergic conjunctivitis is a hypersensitivity reaction as a part of allergic rhinitis (hay fever), or it can be an independent allergic reaction.</a:t>
            </a:r>
            <a:r>
              <a:rPr dirty="0" sz="3600" lang="en-US">
                <a:latin typeface="Times New Roman" pitchFamily="18" charset="0"/>
                <a:cs typeface="Times New Roman" pitchFamily="18" charset="0"/>
              </a:rPr>
              <a:t>  </a:t>
            </a:r>
            <a:endParaRPr dirty="0" sz="3600" lang="en-US" smtClean="0">
              <a:latin typeface="Times New Roman" pitchFamily="18" charset="0"/>
              <a:cs typeface="Times New Roman"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541" name=""/>
        <p:cNvGrpSpPr/>
        <p:nvPr/>
      </p:nvGrpSpPr>
      <p:grpSpPr>
        <a:xfrm>
          <a:off x="0" y="0"/>
          <a:ext cx="0" cy="0"/>
          <a:chOff x="0" y="0"/>
          <a:chExt cx="0" cy="0"/>
        </a:xfrm>
      </p:grpSpPr>
      <p:sp>
        <p:nvSpPr>
          <p:cNvPr id="1048894" name="TextBox 1"/>
          <p:cNvSpPr txBox="1"/>
          <p:nvPr/>
        </p:nvSpPr>
        <p:spPr>
          <a:xfrm>
            <a:off x="0" y="3"/>
            <a:ext cx="12192000" cy="7565748"/>
          </a:xfrm>
          <a:prstGeom prst="rect"/>
          <a:noFill/>
        </p:spPr>
        <p:txBody>
          <a:bodyPr rtlCol="0" wrap="square">
            <a:spAutoFit/>
          </a:bodyPr>
          <a:p>
            <a:pPr>
              <a:lnSpc>
                <a:spcPct val="150000"/>
              </a:lnSpc>
            </a:pPr>
            <a:r>
              <a:rPr b="1" dirty="0" sz="3600" lang="en-US" smtClean="0">
                <a:solidFill>
                  <a:srgbClr val="FF0000"/>
                </a:solidFill>
                <a:latin typeface="Times New Roman" pitchFamily="18" charset="0"/>
                <a:cs typeface="Times New Roman" pitchFamily="18" charset="0"/>
              </a:rPr>
              <a:t>Allergic Conjunctivitis </a:t>
            </a:r>
            <a:r>
              <a:rPr b="1" dirty="0" sz="3600" lang="en-US" err="1" smtClean="0">
                <a:solidFill>
                  <a:srgbClr val="FF0000"/>
                </a:solidFill>
                <a:latin typeface="Times New Roman" pitchFamily="18" charset="0"/>
                <a:cs typeface="Times New Roman" pitchFamily="18" charset="0"/>
              </a:rPr>
              <a:t>contd</a:t>
            </a:r>
            <a:r>
              <a:rPr b="1" dirty="0" sz="3600" lang="en-US" smtClean="0">
                <a:solidFill>
                  <a:srgbClr val="FF0000"/>
                </a:solidFill>
                <a:latin typeface="Times New Roman" pitchFamily="18" charset="0"/>
                <a:cs typeface="Times New Roman" pitchFamily="18" charset="0"/>
              </a:rPr>
              <a:t>… </a:t>
            </a:r>
            <a:endParaRPr b="1" dirty="0" sz="3600" lang="en-US">
              <a:solidFill>
                <a:srgbClr val="FF0000"/>
              </a:solidFill>
              <a:latin typeface="Times New Roman" pitchFamily="18" charset="0"/>
              <a:cs typeface="Times New Roman" pitchFamily="18" charset="0"/>
            </a:endParaRPr>
          </a:p>
          <a:p>
            <a:pPr>
              <a:lnSpc>
                <a:spcPct val="150000"/>
              </a:lnSpc>
            </a:pPr>
            <a:r>
              <a:rPr dirty="0" sz="3600" lang="en-US" smtClean="0">
                <a:latin typeface="Calibri" pitchFamily="34" charset="0"/>
                <a:ea typeface="AGaramond-Regular" charset="-128"/>
                <a:cs typeface="Times New Roman" pitchFamily="18" charset="0"/>
              </a:rPr>
              <a:t>There </a:t>
            </a:r>
            <a:r>
              <a:rPr dirty="0" sz="3600" lang="en-US">
                <a:latin typeface="Calibri" pitchFamily="34" charset="0"/>
                <a:ea typeface="AGaramond-Regular" charset="-128"/>
                <a:cs typeface="Times New Roman" pitchFamily="18" charset="0"/>
              </a:rPr>
              <a:t>is extreme itching, </a:t>
            </a:r>
            <a:r>
              <a:rPr dirty="0" sz="3600" lang="en-US" err="1">
                <a:latin typeface="Calibri" pitchFamily="34" charset="0"/>
                <a:ea typeface="AGaramond-Regular" charset="-128"/>
                <a:cs typeface="Times New Roman" pitchFamily="18" charset="0"/>
              </a:rPr>
              <a:t>epiphora</a:t>
            </a:r>
            <a:r>
              <a:rPr dirty="0" sz="3600" lang="en-US">
                <a:latin typeface="Calibri" pitchFamily="34" charset="0"/>
                <a:ea typeface="AGaramond-Regular" charset="-128"/>
                <a:cs typeface="Times New Roman" pitchFamily="18" charset="0"/>
              </a:rPr>
              <a:t> (</a:t>
            </a:r>
            <a:r>
              <a:rPr dirty="0" sz="3600" lang="en-US" err="1">
                <a:latin typeface="Calibri" pitchFamily="34" charset="0"/>
                <a:ea typeface="AGaramond-Regular" charset="-128"/>
                <a:cs typeface="Times New Roman" pitchFamily="18" charset="0"/>
              </a:rPr>
              <a:t>ie</a:t>
            </a:r>
            <a:r>
              <a:rPr dirty="0" sz="3600" lang="en-US">
                <a:latin typeface="Calibri" pitchFamily="34" charset="0"/>
                <a:ea typeface="AGaramond-Regular" charset="-128"/>
                <a:cs typeface="Times New Roman" pitchFamily="18" charset="0"/>
              </a:rPr>
              <a:t>, excessive secretion of tears), injection, and usually severe photophobia. The string like </a:t>
            </a:r>
            <a:r>
              <a:rPr dirty="0" sz="3600" lang="en-US" err="1">
                <a:latin typeface="Calibri" pitchFamily="34" charset="0"/>
                <a:ea typeface="AGaramond-Regular" charset="-128"/>
                <a:cs typeface="Times New Roman" pitchFamily="18" charset="0"/>
              </a:rPr>
              <a:t>mucoid</a:t>
            </a:r>
            <a:r>
              <a:rPr dirty="0" sz="3600" lang="en-US">
                <a:latin typeface="Calibri" pitchFamily="34" charset="0"/>
                <a:ea typeface="AGaramond-Regular" charset="-128"/>
                <a:cs typeface="Times New Roman" pitchFamily="18" charset="0"/>
              </a:rPr>
              <a:t> discharge is usually associated with rubbing the eyes because of severe itching</a:t>
            </a:r>
            <a:r>
              <a:rPr dirty="0" sz="3600" lang="en-US" smtClean="0">
                <a:latin typeface="Calibri" pitchFamily="34" charset="0"/>
                <a:ea typeface="AGaramond-Regular" charset="-128"/>
                <a:cs typeface="Times New Roman" pitchFamily="18" charset="0"/>
              </a:rPr>
              <a:t>.</a:t>
            </a:r>
          </a:p>
          <a:p>
            <a:r>
              <a:rPr dirty="0" sz="3600" lang="en-US">
                <a:solidFill>
                  <a:srgbClr val="000000"/>
                </a:solidFill>
                <a:latin typeface="Calibri" pitchFamily="34" charset="0"/>
                <a:ea typeface="AGaramond-Regular" charset="-128"/>
                <a:cs typeface="Times New Roman" pitchFamily="18" charset="0"/>
              </a:rPr>
              <a:t>The patient usually has a history of an</a:t>
            </a:r>
            <a:r>
              <a:rPr dirty="0" sz="36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allergy to pollens </a:t>
            </a:r>
            <a:r>
              <a:rPr dirty="0" sz="3600" lang="en-US" smtClean="0">
                <a:solidFill>
                  <a:srgbClr val="000000"/>
                </a:solidFill>
                <a:latin typeface="Calibri" pitchFamily="34" charset="0"/>
                <a:ea typeface="AGaramond-Regular" charset="-128"/>
                <a:cs typeface="Times New Roman" pitchFamily="18" charset="0"/>
              </a:rPr>
              <a:t>and other environmental factors.</a:t>
            </a:r>
            <a:endParaRPr dirty="0" sz="3600" lang="en-US">
              <a:latin typeface="Calibri" pitchFamily="34" charset="0"/>
              <a:ea typeface="AGaramond-Regular" charset="-128"/>
              <a:cs typeface="Times New Roman" pitchFamily="18" charset="0"/>
            </a:endParaRPr>
          </a:p>
          <a:p>
            <a:pPr indent="-514350" marL="514350">
              <a:lnSpc>
                <a:spcPct val="150000"/>
              </a:lnSpc>
              <a:buFont typeface="Wingdings" pitchFamily="2" charset="2"/>
              <a:buChar char="ü"/>
            </a:pPr>
            <a:endParaRPr dirty="0" sz="3200" lang="en-US">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8679" name="Title 1"/>
          <p:cNvSpPr>
            <a:spLocks noGrp="1"/>
          </p:cNvSpPr>
          <p:nvPr>
            <p:ph type="title"/>
          </p:nvPr>
        </p:nvSpPr>
        <p:spPr>
          <a:xfrm>
            <a:off x="1524000" y="0"/>
            <a:ext cx="7467600" cy="762000"/>
          </a:xfrm>
        </p:spPr>
        <p:txBody>
          <a:bodyPr/>
          <a:p>
            <a:pPr algn="ctr"/>
            <a:r>
              <a:rPr b="1" dirty="0" lang="en-US" smtClean="0">
                <a:solidFill>
                  <a:srgbClr val="0070C0"/>
                </a:solidFill>
                <a:latin typeface="Times New Roman" pitchFamily="18" charset="0"/>
                <a:cs typeface="Times New Roman" pitchFamily="18" charset="0"/>
              </a:rPr>
              <a:t>Middle Vascular Layer</a:t>
            </a:r>
            <a:endParaRPr dirty="0" lang="en-US"/>
          </a:p>
        </p:txBody>
      </p:sp>
      <p:sp>
        <p:nvSpPr>
          <p:cNvPr id="1048680" name="Content Placeholder 2"/>
          <p:cNvSpPr>
            <a:spLocks noGrp="1"/>
          </p:cNvSpPr>
          <p:nvPr>
            <p:ph sz="quarter" idx="1"/>
          </p:nvPr>
        </p:nvSpPr>
        <p:spPr>
          <a:xfrm>
            <a:off x="457200" y="685800"/>
            <a:ext cx="10820400" cy="6172200"/>
          </a:xfrm>
        </p:spPr>
        <p:txBody>
          <a:bodyPr>
            <a:normAutofit fontScale="95833" lnSpcReduction="20000"/>
          </a:bodyPr>
          <a:p>
            <a:pPr>
              <a:buNone/>
            </a:pPr>
            <a:endParaRPr b="1" dirty="0" lang="en-US" smtClean="0">
              <a:solidFill>
                <a:srgbClr val="0070C0"/>
              </a:solidFill>
              <a:latin typeface="Times New Roman" pitchFamily="18" charset="0"/>
              <a:cs typeface="Times New Roman" pitchFamily="18" charset="0"/>
            </a:endParaRPr>
          </a:p>
          <a:p>
            <a:r>
              <a:rPr dirty="0" sz="3500" lang="en-US">
                <a:latin typeface="Times New Roman" pitchFamily="18" charset="0"/>
                <a:cs typeface="Times New Roman" pitchFamily="18" charset="0"/>
              </a:rPr>
              <a:t>This layer is also called the </a:t>
            </a:r>
            <a:r>
              <a:rPr dirty="0" sz="3500" lang="en-US" err="1">
                <a:latin typeface="Times New Roman" pitchFamily="18" charset="0"/>
                <a:cs typeface="Times New Roman" pitchFamily="18" charset="0"/>
              </a:rPr>
              <a:t>uvea</a:t>
            </a:r>
            <a:r>
              <a:rPr dirty="0" sz="3500" lang="en-US">
                <a:latin typeface="Times New Roman" pitchFamily="18" charset="0"/>
                <a:cs typeface="Times New Roman" pitchFamily="18" charset="0"/>
              </a:rPr>
              <a:t>, or </a:t>
            </a:r>
            <a:r>
              <a:rPr dirty="0" sz="3500" lang="en-US" err="1">
                <a:latin typeface="Times New Roman" pitchFamily="18" charset="0"/>
                <a:cs typeface="Times New Roman" pitchFamily="18" charset="0"/>
              </a:rPr>
              <a:t>uveal</a:t>
            </a:r>
            <a:r>
              <a:rPr dirty="0" sz="3500" lang="en-US">
                <a:latin typeface="Times New Roman" pitchFamily="18" charset="0"/>
                <a:cs typeface="Times New Roman" pitchFamily="18" charset="0"/>
              </a:rPr>
              <a:t> tract.  All three </a:t>
            </a:r>
            <a:r>
              <a:rPr dirty="0" sz="3500" lang="en-US" err="1">
                <a:latin typeface="Times New Roman" pitchFamily="18" charset="0"/>
                <a:cs typeface="Times New Roman" pitchFamily="18" charset="0"/>
              </a:rPr>
              <a:t>uveal</a:t>
            </a:r>
            <a:r>
              <a:rPr dirty="0" sz="3500" lang="en-US">
                <a:latin typeface="Times New Roman" pitchFamily="18" charset="0"/>
                <a:cs typeface="Times New Roman" pitchFamily="18" charset="0"/>
              </a:rPr>
              <a:t> tissues are pigmented and vascular.</a:t>
            </a:r>
          </a:p>
          <a:p>
            <a:r>
              <a:rPr b="1" dirty="0" sz="3500" lang="en-US">
                <a:solidFill>
                  <a:srgbClr val="002060"/>
                </a:solidFill>
                <a:latin typeface="Times New Roman" pitchFamily="18" charset="0"/>
                <a:cs typeface="Times New Roman" pitchFamily="18" charset="0"/>
              </a:rPr>
              <a:t>Choroid:  </a:t>
            </a:r>
          </a:p>
          <a:p>
            <a:pPr indent="-514350" marL="514350">
              <a:buFont typeface="Wingdings" pitchFamily="2" charset="2"/>
              <a:buChar char="v"/>
            </a:pPr>
            <a:r>
              <a:rPr dirty="0" sz="3500" lang="en-US">
                <a:latin typeface="Times New Roman" pitchFamily="18" charset="0"/>
                <a:cs typeface="Times New Roman" pitchFamily="18" charset="0"/>
              </a:rPr>
              <a:t>The choroid is a thin layer of tissue lying between the retina and sclera.  </a:t>
            </a:r>
          </a:p>
          <a:p>
            <a:pPr indent="-514350" marL="514350">
              <a:buFont typeface="Wingdings" pitchFamily="2" charset="2"/>
              <a:buChar char="v"/>
            </a:pPr>
            <a:r>
              <a:rPr dirty="0" sz="3500" lang="en-US">
                <a:latin typeface="Times New Roman" pitchFamily="18" charset="0"/>
                <a:cs typeface="Times New Roman" pitchFamily="18" charset="0"/>
              </a:rPr>
              <a:t>Its pigment helps to absorb light after it has passed through the retina.  </a:t>
            </a:r>
          </a:p>
          <a:p>
            <a:pPr indent="-514350" marL="514350">
              <a:buFont typeface="Wingdings" pitchFamily="2" charset="2"/>
              <a:buChar char="v"/>
            </a:pPr>
            <a:r>
              <a:rPr dirty="0" sz="3500" lang="en-US">
                <a:latin typeface="Times New Roman" pitchFamily="18" charset="0"/>
                <a:cs typeface="Times New Roman" pitchFamily="18" charset="0"/>
              </a:rPr>
              <a:t>The high flow of blood through the choroid means that it can supply oxygen to the outer part of the retina.</a:t>
            </a:r>
          </a:p>
          <a:p>
            <a:pPr>
              <a:buNone/>
            </a:pPr>
            <a:endParaRPr dirty="0"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544" name=""/>
        <p:cNvGrpSpPr/>
        <p:nvPr/>
      </p:nvGrpSpPr>
      <p:grpSpPr>
        <a:xfrm>
          <a:off x="0" y="0"/>
          <a:ext cx="0" cy="0"/>
          <a:chOff x="0" y="0"/>
          <a:chExt cx="0" cy="0"/>
        </a:xfrm>
      </p:grpSpPr>
      <p:sp>
        <p:nvSpPr>
          <p:cNvPr id="1048898" name="Rectangle 1"/>
          <p:cNvSpPr>
            <a:spLocks noChangeArrowheads="1"/>
          </p:cNvSpPr>
          <p:nvPr/>
        </p:nvSpPr>
        <p:spPr bwMode="auto">
          <a:xfrm>
            <a:off x="228600" y="-2330573"/>
            <a:ext cx="11353800" cy="10686128"/>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2800" lang="en-US" smtClean="0">
                <a:solidFill>
                  <a:srgbClr val="000000"/>
                </a:solidFill>
                <a:latin typeface="Calibri" pitchFamily="34" charset="0"/>
                <a:ea typeface="AGaramond-Regular" charset="-128"/>
                <a:cs typeface="Times New Roman" pitchFamily="18" charset="0"/>
              </a:rPr>
              <a:t>	</a:t>
            </a:r>
            <a:r>
              <a:rPr dirty="0" sz="4800" lang="en-US" smtClean="0">
                <a:solidFill>
                  <a:srgbClr val="FF0000"/>
                </a:solidFill>
                <a:latin typeface="Calibri" pitchFamily="34" charset="0"/>
                <a:ea typeface="AGaramond-Regular" charset="-128"/>
                <a:cs typeface="Times New Roman" pitchFamily="18" charset="0"/>
              </a:rPr>
              <a:t>VERNAL CONJUNCTIVITIS</a:t>
            </a:r>
          </a:p>
          <a:p>
            <a:pPr fontAlgn="base">
              <a:lnSpc>
                <a:spcPct val="150000"/>
              </a:lnSpc>
              <a:spcBef>
                <a:spcPct val="0"/>
              </a:spcBef>
              <a:spcAft>
                <a:spcPct val="0"/>
              </a:spcAft>
            </a:pPr>
            <a:r>
              <a:rPr dirty="0" sz="3200" lang="en-US" smtClean="0">
                <a:solidFill>
                  <a:srgbClr val="000000"/>
                </a:solidFill>
                <a:latin typeface="Calibri" pitchFamily="34" charset="0"/>
                <a:ea typeface="AGaramond-Regular" charset="-128"/>
                <a:cs typeface="Times New Roman" pitchFamily="18" charset="0"/>
              </a:rPr>
              <a:t>Vernal </a:t>
            </a:r>
            <a:r>
              <a:rPr dirty="0" sz="3200" lang="en-US">
                <a:solidFill>
                  <a:srgbClr val="000000"/>
                </a:solidFill>
                <a:latin typeface="Calibri" pitchFamily="34" charset="0"/>
                <a:ea typeface="AGaramond-Regular" charset="-128"/>
                <a:cs typeface="Times New Roman" pitchFamily="18" charset="0"/>
              </a:rPr>
              <a:t>conjunctivitis is also known as seasonal conjunctivitis because it appears mostly during warm weather. There may be large formations of papillae that have a cobblestone appearance.</a:t>
            </a:r>
            <a:endParaRPr dirty="0" sz="3200" lang="en-US">
              <a:latin typeface="Arial" pitchFamily="34" charset="0"/>
              <a:cs typeface="Arial" pitchFamily="34" charset="0"/>
            </a:endParaRPr>
          </a:p>
          <a:p>
            <a:pPr fontAlgn="base">
              <a:lnSpc>
                <a:spcPct val="150000"/>
              </a:lnSpc>
              <a:spcBef>
                <a:spcPct val="0"/>
              </a:spcBef>
              <a:spcAft>
                <a:spcPct val="0"/>
              </a:spcAft>
            </a:pPr>
            <a:r>
              <a:rPr dirty="0" sz="3200" lang="en-US">
                <a:latin typeface="Times New Roman" pitchFamily="18" charset="0"/>
                <a:cs typeface="Times New Roman" pitchFamily="18" charset="0"/>
              </a:rPr>
              <a:t>There are two types of vernal catarrh, </a:t>
            </a:r>
            <a:r>
              <a:rPr dirty="0" sz="3200" lang="en-US" err="1">
                <a:latin typeface="Times New Roman" pitchFamily="18" charset="0"/>
                <a:cs typeface="Times New Roman" pitchFamily="18" charset="0"/>
              </a:rPr>
              <a:t>limbal</a:t>
            </a:r>
            <a:r>
              <a:rPr dirty="0" sz="3200" lang="en-US">
                <a:latin typeface="Times New Roman" pitchFamily="18" charset="0"/>
                <a:cs typeface="Times New Roman" pitchFamily="18" charset="0"/>
              </a:rPr>
              <a:t> and tarsal.  </a:t>
            </a:r>
            <a:endParaRPr dirty="0" sz="3200" lang="en-US" smtClean="0">
              <a:latin typeface="Times New Roman" pitchFamily="18" charset="0"/>
              <a:cs typeface="Times New Roman" pitchFamily="18" charset="0"/>
            </a:endParaRPr>
          </a:p>
          <a:p>
            <a:pPr fontAlgn="base" indent="-457200" lvl="1" marL="914400">
              <a:lnSpc>
                <a:spcPct val="150000"/>
              </a:lnSpc>
              <a:spcBef>
                <a:spcPct val="0"/>
              </a:spcBef>
              <a:spcAft>
                <a:spcPct val="0"/>
              </a:spcAft>
              <a:buFont typeface="Arial" panose="020B0604020202020204" pitchFamily="34" charset="0"/>
              <a:buChar char="•"/>
            </a:pPr>
            <a:r>
              <a:rPr dirty="0" sz="3200" lang="en-US" err="1">
                <a:latin typeface="Times New Roman" pitchFamily="18" charset="0"/>
                <a:cs typeface="Times New Roman" pitchFamily="18" charset="0"/>
              </a:rPr>
              <a:t>L</a:t>
            </a:r>
            <a:r>
              <a:rPr dirty="0" sz="3200" lang="en-US" err="1" smtClean="0">
                <a:latin typeface="Times New Roman" pitchFamily="18" charset="0"/>
                <a:cs typeface="Times New Roman" pitchFamily="18" charset="0"/>
              </a:rPr>
              <a:t>imbal</a:t>
            </a:r>
            <a:r>
              <a:rPr dirty="0" sz="3200" lang="en-US" smtClean="0">
                <a:latin typeface="Times New Roman" pitchFamily="18" charset="0"/>
                <a:cs typeface="Times New Roman" pitchFamily="18" charset="0"/>
              </a:rPr>
              <a:t> </a:t>
            </a:r>
            <a:r>
              <a:rPr dirty="0" sz="3200" lang="en-US">
                <a:latin typeface="Times New Roman" pitchFamily="18" charset="0"/>
                <a:cs typeface="Times New Roman" pitchFamily="18" charset="0"/>
              </a:rPr>
              <a:t>vernal catarrh have large papillae around the </a:t>
            </a:r>
            <a:r>
              <a:rPr dirty="0" sz="3200" lang="en-US" err="1" smtClean="0">
                <a:latin typeface="Times New Roman" pitchFamily="18" charset="0"/>
                <a:cs typeface="Times New Roman" pitchFamily="18" charset="0"/>
              </a:rPr>
              <a:t>limbus</a:t>
            </a:r>
            <a:r>
              <a:rPr dirty="0" sz="3200" lang="en-US" smtClean="0">
                <a:latin typeface="Times New Roman" pitchFamily="18" charset="0"/>
                <a:cs typeface="Times New Roman" pitchFamily="18" charset="0"/>
              </a:rPr>
              <a:t>.</a:t>
            </a:r>
          </a:p>
          <a:p>
            <a:pPr fontAlgn="base" indent="-457200" lvl="1" marL="914400">
              <a:lnSpc>
                <a:spcPct val="150000"/>
              </a:lnSpc>
              <a:spcBef>
                <a:spcPct val="0"/>
              </a:spcBef>
              <a:spcAft>
                <a:spcPct val="0"/>
              </a:spcAft>
              <a:buFont typeface="Arial" panose="020B0604020202020204" pitchFamily="34" charset="0"/>
              <a:buChar char="•"/>
            </a:pPr>
            <a:r>
              <a:rPr dirty="0" sz="3200" lang="en-US">
                <a:latin typeface="Times New Roman" pitchFamily="18" charset="0"/>
                <a:cs typeface="Times New Roman" pitchFamily="18" charset="0"/>
              </a:rPr>
              <a:t>T</a:t>
            </a:r>
            <a:r>
              <a:rPr dirty="0" sz="3200" lang="en-US" smtClean="0">
                <a:latin typeface="Times New Roman" pitchFamily="18" charset="0"/>
                <a:cs typeface="Times New Roman" pitchFamily="18" charset="0"/>
              </a:rPr>
              <a:t>arsal </a:t>
            </a:r>
            <a:r>
              <a:rPr dirty="0" sz="3200" lang="en-US">
                <a:latin typeface="Times New Roman" pitchFamily="18" charset="0"/>
                <a:cs typeface="Times New Roman" pitchFamily="18" charset="0"/>
              </a:rPr>
              <a:t>vernal catarrh have papillae on the upper tarsal plate.  </a:t>
            </a:r>
          </a:p>
          <a:p>
            <a:pPr fontAlgn="base">
              <a:spcBef>
                <a:spcPct val="0"/>
              </a:spcBef>
              <a:spcAft>
                <a:spcPct val="0"/>
              </a:spcAft>
            </a:pPr>
            <a:endParaRPr dirty="0" sz="3200" lang="en-US">
              <a:latin typeface="Arial" pitchFamily="34" charset="0"/>
              <a:cs typeface="Arial" pitchFamily="3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545" name=""/>
        <p:cNvGrpSpPr/>
        <p:nvPr/>
      </p:nvGrpSpPr>
      <p:grpSpPr>
        <a:xfrm>
          <a:off x="0" y="0"/>
          <a:ext cx="0" cy="0"/>
          <a:chOff x="0" y="0"/>
          <a:chExt cx="0" cy="0"/>
        </a:xfrm>
      </p:grpSpPr>
      <p:sp>
        <p:nvSpPr>
          <p:cNvPr id="1048899" name="TextBox 1"/>
          <p:cNvSpPr txBox="1"/>
          <p:nvPr/>
        </p:nvSpPr>
        <p:spPr>
          <a:xfrm>
            <a:off x="228600" y="609600"/>
            <a:ext cx="12192000" cy="6555168"/>
          </a:xfrm>
          <a:prstGeom prst="rect"/>
          <a:noFill/>
        </p:spPr>
        <p:txBody>
          <a:bodyPr rtlCol="0" wrap="square">
            <a:spAutoFit/>
          </a:bodyPr>
          <a:p>
            <a:pPr indent="-514350" marL="514350">
              <a:lnSpc>
                <a:spcPct val="150000"/>
              </a:lnSpc>
              <a:buFont typeface="Wingdings" pitchFamily="2" charset="2"/>
              <a:buChar char="Ø"/>
            </a:pPr>
            <a:r>
              <a:rPr dirty="0" sz="3200" lang="en-US" smtClean="0">
                <a:latin typeface="Arial" panose="020B0604020202020204" pitchFamily="34" charset="0"/>
                <a:cs typeface="Arial" panose="020B0604020202020204" pitchFamily="34" charset="0"/>
              </a:rPr>
              <a:t>Tarsal disease can cause corneal ulceration and scarring, but </a:t>
            </a:r>
            <a:r>
              <a:rPr dirty="0" sz="3200" lang="en-US" err="1" smtClean="0">
                <a:latin typeface="Arial" panose="020B0604020202020204" pitchFamily="34" charset="0"/>
                <a:cs typeface="Arial" panose="020B0604020202020204" pitchFamily="34" charset="0"/>
              </a:rPr>
              <a:t>limbal</a:t>
            </a:r>
            <a:r>
              <a:rPr dirty="0" sz="3200" lang="en-US" smtClean="0">
                <a:latin typeface="Arial" panose="020B0604020202020204" pitchFamily="34" charset="0"/>
                <a:cs typeface="Arial" panose="020B0604020202020204" pitchFamily="34" charset="0"/>
              </a:rPr>
              <a:t> disease is benign, although uncomfortable.</a:t>
            </a:r>
          </a:p>
          <a:p>
            <a:pPr indent="-514350" marL="514350">
              <a:lnSpc>
                <a:spcPct val="150000"/>
              </a:lnSpc>
              <a:buFont typeface="Wingdings" pitchFamily="2" charset="2"/>
              <a:buChar char="Ø"/>
            </a:pPr>
            <a:r>
              <a:rPr dirty="0" sz="3200" lang="en-US" smtClean="0">
                <a:solidFill>
                  <a:srgbClr val="000000"/>
                </a:solidFill>
                <a:latin typeface="Arial" panose="020B0604020202020204" pitchFamily="34" charset="0"/>
                <a:ea typeface="AGaramond-Regular" charset="-128"/>
                <a:cs typeface="Arial" panose="020B0604020202020204" pitchFamily="34" charset="0"/>
              </a:rPr>
              <a:t>It is more common in children and young adults. Most affected individuals have a history of asthma or eczema.</a:t>
            </a:r>
            <a:endParaRPr dirty="0" sz="3200" lang="en-US" smtClean="0">
              <a:latin typeface="Arial" panose="020B0604020202020204" pitchFamily="34" charset="0"/>
              <a:cs typeface="Arial" panose="020B0604020202020204" pitchFamily="34" charset="0"/>
            </a:endParaRPr>
          </a:p>
          <a:p>
            <a:pPr indent="-514350" marL="514350">
              <a:lnSpc>
                <a:spcPct val="150000"/>
              </a:lnSpc>
              <a:buFont typeface="Wingdings" pitchFamily="2" charset="2"/>
              <a:buChar char="Ø"/>
            </a:pPr>
            <a:r>
              <a:rPr dirty="0" sz="3200" lang="en-US" smtClean="0">
                <a:latin typeface="Arial" panose="020B0604020202020204" pitchFamily="34" charset="0"/>
                <a:cs typeface="Arial" panose="020B0604020202020204" pitchFamily="34" charset="0"/>
              </a:rPr>
              <a:t>Topical steroid drops make the eye feel much better, but the disease recurs when the drops are stopped. </a:t>
            </a:r>
          </a:p>
          <a:p>
            <a:pPr>
              <a:lnSpc>
                <a:spcPct val="150000"/>
              </a:lnSpc>
            </a:pPr>
            <a:r>
              <a:rPr dirty="0" sz="3200" lang="en-US" smtClean="0">
                <a:latin typeface="Arial" panose="020B0604020202020204" pitchFamily="34" charset="0"/>
                <a:cs typeface="Arial" panose="020B0604020202020204" pitchFamily="34" charset="0"/>
              </a:rPr>
              <a:t> </a:t>
            </a:r>
            <a:endParaRPr dirty="0" sz="3200" lang="en-US">
              <a:latin typeface="Arial" panose="020B0604020202020204" pitchFamily="34" charset="0"/>
              <a:cs typeface="Arial" panose="020B0604020202020204" pitchFamily="3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546" name=""/>
        <p:cNvGrpSpPr/>
        <p:nvPr/>
      </p:nvGrpSpPr>
      <p:grpSpPr>
        <a:xfrm>
          <a:off x="0" y="0"/>
          <a:ext cx="0" cy="0"/>
          <a:chOff x="0" y="0"/>
          <a:chExt cx="0" cy="0"/>
        </a:xfrm>
      </p:grpSpPr>
      <p:sp>
        <p:nvSpPr>
          <p:cNvPr id="1048900" name="TextBox 1"/>
          <p:cNvSpPr txBox="1"/>
          <p:nvPr/>
        </p:nvSpPr>
        <p:spPr>
          <a:xfrm>
            <a:off x="31898" y="609600"/>
            <a:ext cx="11931502" cy="6605587"/>
          </a:xfrm>
          <a:prstGeom prst="rect"/>
          <a:noFill/>
        </p:spPr>
        <p:txBody>
          <a:bodyPr rtlCol="0" wrap="square">
            <a:spAutoFit/>
          </a:bodyPr>
          <a:p>
            <a:pPr indent="-514350" marL="514350">
              <a:lnSpc>
                <a:spcPct val="150000"/>
              </a:lnSpc>
              <a:buFont typeface="Wingdings" pitchFamily="2" charset="2"/>
              <a:buChar char="Ø"/>
            </a:pPr>
            <a:r>
              <a:rPr dirty="0" sz="3200" lang="en-US" smtClean="0">
                <a:latin typeface="Arial" panose="020B0604020202020204" pitchFamily="34" charset="0"/>
                <a:cs typeface="Arial" panose="020B0604020202020204" pitchFamily="34" charset="0"/>
              </a:rPr>
              <a:t>Long-term </a:t>
            </a:r>
            <a:r>
              <a:rPr dirty="0" sz="3200" lang="en-US">
                <a:latin typeface="Arial" panose="020B0604020202020204" pitchFamily="34" charset="0"/>
                <a:cs typeface="Arial" panose="020B0604020202020204" pitchFamily="34" charset="0"/>
              </a:rPr>
              <a:t>use of steroid drops may cause blindness.  System steroids are more effective, but even more dangerous</a:t>
            </a:r>
            <a:r>
              <a:rPr dirty="0" sz="3200" lang="en-US" smtClean="0">
                <a:latin typeface="Arial" panose="020B0604020202020204" pitchFamily="34" charset="0"/>
                <a:cs typeface="Arial" panose="020B0604020202020204" pitchFamily="34" charset="0"/>
              </a:rPr>
              <a:t>.</a:t>
            </a:r>
          </a:p>
          <a:p>
            <a:pPr indent="-514350" marL="514350">
              <a:lnSpc>
                <a:spcPct val="150000"/>
              </a:lnSpc>
              <a:buFont typeface="Wingdings" pitchFamily="2" charset="2"/>
              <a:buChar char="Ø"/>
            </a:pPr>
            <a:r>
              <a:rPr dirty="0" sz="3200" lang="en-US">
                <a:latin typeface="Arial" panose="020B0604020202020204" pitchFamily="34" charset="0"/>
                <a:cs typeface="Arial" panose="020B0604020202020204" pitchFamily="34" charset="0"/>
              </a:rPr>
              <a:t>Unless there is corneal ulceration, steroids should be avoided.</a:t>
            </a:r>
          </a:p>
          <a:p>
            <a:pPr indent="-514350" marL="514350">
              <a:lnSpc>
                <a:spcPct val="150000"/>
              </a:lnSpc>
              <a:buFont typeface="Wingdings" pitchFamily="2" charset="2"/>
              <a:buChar char="Ø"/>
            </a:pPr>
            <a:r>
              <a:rPr dirty="0" sz="3200" lang="en-US">
                <a:latin typeface="Arial" panose="020B0604020202020204" pitchFamily="34" charset="0"/>
                <a:cs typeface="Arial" panose="020B0604020202020204" pitchFamily="34" charset="0"/>
              </a:rPr>
              <a:t>The patient can be reassured that the disease will get better.</a:t>
            </a:r>
          </a:p>
          <a:p>
            <a:pPr indent="-514350" marL="514350">
              <a:lnSpc>
                <a:spcPct val="150000"/>
              </a:lnSpc>
              <a:buFont typeface="Wingdings" pitchFamily="2" charset="2"/>
              <a:buChar char="Ø"/>
            </a:pPr>
            <a:r>
              <a:rPr dirty="0" sz="3200" lang="en-US">
                <a:latin typeface="Arial" panose="020B0604020202020204" pitchFamily="34" charset="0"/>
                <a:cs typeface="Arial" panose="020B0604020202020204" pitchFamily="34" charset="0"/>
              </a:rPr>
              <a:t>Immediate symptomatic relief can be obtained by washing the eye with clean cold water.</a:t>
            </a:r>
          </a:p>
          <a:p>
            <a:pPr indent="-514350" marL="514350">
              <a:lnSpc>
                <a:spcPct val="150000"/>
              </a:lnSpc>
              <a:buFont typeface="Wingdings" pitchFamily="2" charset="2"/>
              <a:buChar char="Ø"/>
            </a:pPr>
            <a:endParaRPr dirty="0" sz="3200" lang="en-US">
              <a:latin typeface="Arial" panose="020B0604020202020204" pitchFamily="34" charset="0"/>
              <a:cs typeface="Arial" panose="020B0604020202020204" pitchFamily="3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547" name=""/>
        <p:cNvGrpSpPr/>
        <p:nvPr/>
      </p:nvGrpSpPr>
      <p:grpSpPr>
        <a:xfrm>
          <a:off x="0" y="0"/>
          <a:ext cx="0" cy="0"/>
          <a:chOff x="0" y="0"/>
          <a:chExt cx="0" cy="0"/>
        </a:xfrm>
      </p:grpSpPr>
      <p:sp>
        <p:nvSpPr>
          <p:cNvPr id="1048901" name="TextBox 2"/>
          <p:cNvSpPr txBox="1"/>
          <p:nvPr/>
        </p:nvSpPr>
        <p:spPr>
          <a:xfrm>
            <a:off x="228600" y="609600"/>
            <a:ext cx="12163647" cy="5700760"/>
          </a:xfrm>
          <a:prstGeom prst="rect"/>
          <a:noFill/>
        </p:spPr>
        <p:txBody>
          <a:bodyPr rtlCol="0" wrap="square">
            <a:spAutoFit/>
          </a:bodyPr>
          <a:p>
            <a:pPr indent="-514350" marL="514350">
              <a:lnSpc>
                <a:spcPct val="150000"/>
              </a:lnSpc>
            </a:pPr>
            <a:r>
              <a:rPr b="1" dirty="0" sz="3600" lang="en-US" smtClean="0">
                <a:solidFill>
                  <a:srgbClr val="7030A0"/>
                </a:solidFill>
                <a:latin typeface="Times New Roman" pitchFamily="18" charset="0"/>
                <a:cs typeface="Times New Roman" pitchFamily="18" charset="0"/>
              </a:rPr>
              <a:t>Chemical Conjunctivitis</a:t>
            </a:r>
          </a:p>
          <a:p>
            <a:pPr indent="-514350" marL="514350">
              <a:lnSpc>
                <a:spcPct val="150000"/>
              </a:lnSpc>
              <a:buFont typeface="Wingdings" pitchFamily="2" charset="2"/>
              <a:buChar char="Ø"/>
            </a:pPr>
            <a:r>
              <a:rPr dirty="0" sz="3200" lang="en-US" smtClean="0">
                <a:latin typeface="Arial" panose="020B0604020202020204" pitchFamily="34" charset="0"/>
                <a:cs typeface="Arial" panose="020B0604020202020204" pitchFamily="34" charset="0"/>
              </a:rPr>
              <a:t>This is caused by exposure to an irritant chemical, such as acids, tobacco smoke, snake venom, or the sap of certain trees, particularly </a:t>
            </a:r>
            <a:r>
              <a:rPr dirty="0" sz="3200" i="1" lang="en-US" smtClean="0">
                <a:latin typeface="Arial" panose="020B0604020202020204" pitchFamily="34" charset="0"/>
                <a:cs typeface="Arial" panose="020B0604020202020204" pitchFamily="34" charset="0"/>
              </a:rPr>
              <a:t>Euphorbia spp.</a:t>
            </a:r>
          </a:p>
          <a:p>
            <a:pPr indent="-514350" marL="514350">
              <a:lnSpc>
                <a:spcPct val="150000"/>
              </a:lnSpc>
              <a:buFont typeface="Wingdings" pitchFamily="2" charset="2"/>
              <a:buChar char="Ø"/>
            </a:pPr>
            <a:r>
              <a:rPr dirty="0" sz="3200" lang="en-US" smtClean="0">
                <a:latin typeface="Arial" panose="020B0604020202020204" pitchFamily="34" charset="0"/>
                <a:cs typeface="Arial" panose="020B0604020202020204" pitchFamily="34" charset="0"/>
              </a:rPr>
              <a:t>There is usually a history of the chemical entering the eye.</a:t>
            </a:r>
          </a:p>
          <a:p>
            <a:pPr indent="-514350" marL="514350">
              <a:lnSpc>
                <a:spcPct val="150000"/>
              </a:lnSpc>
              <a:buFont typeface="Wingdings" pitchFamily="2" charset="2"/>
              <a:buChar char="Ø"/>
            </a:pPr>
            <a:r>
              <a:rPr dirty="0" sz="3200" lang="en-US" smtClean="0">
                <a:latin typeface="Arial" panose="020B0604020202020204" pitchFamily="34" charset="0"/>
                <a:cs typeface="Arial" panose="020B0604020202020204" pitchFamily="34" charset="0"/>
              </a:rPr>
              <a:t>The patient has a painful, watering, red eye.  </a:t>
            </a:r>
            <a:endParaRPr dirty="0" sz="3200" lang="en-US">
              <a:latin typeface="Arial" panose="020B0604020202020204" pitchFamily="34" charset="0"/>
              <a:cs typeface="Arial" panose="020B0604020202020204" pitchFamily="3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548" name=""/>
        <p:cNvGrpSpPr/>
        <p:nvPr/>
      </p:nvGrpSpPr>
      <p:grpSpPr>
        <a:xfrm>
          <a:off x="0" y="0"/>
          <a:ext cx="0" cy="0"/>
          <a:chOff x="0" y="0"/>
          <a:chExt cx="0" cy="0"/>
        </a:xfrm>
      </p:grpSpPr>
      <p:sp>
        <p:nvSpPr>
          <p:cNvPr id="1048902" name="TextBox 2"/>
          <p:cNvSpPr txBox="1"/>
          <p:nvPr/>
        </p:nvSpPr>
        <p:spPr>
          <a:xfrm>
            <a:off x="28352" y="-17721"/>
            <a:ext cx="12163647" cy="7083965"/>
          </a:xfrm>
          <a:prstGeom prst="rect"/>
          <a:noFill/>
        </p:spPr>
        <p:txBody>
          <a:bodyPr rtlCol="0" wrap="square">
            <a:spAutoFit/>
          </a:bodyPr>
          <a:p>
            <a:pPr indent="-514350" marL="514350">
              <a:lnSpc>
                <a:spcPct val="150000"/>
              </a:lnSpc>
            </a:pPr>
            <a:r>
              <a:rPr b="1" dirty="0" sz="3600" lang="en-US" smtClean="0">
                <a:solidFill>
                  <a:srgbClr val="7030A0"/>
                </a:solidFill>
                <a:latin typeface="Times New Roman" pitchFamily="18" charset="0"/>
                <a:cs typeface="Times New Roman" pitchFamily="18" charset="0"/>
              </a:rPr>
              <a:t>Chemical </a:t>
            </a:r>
            <a:r>
              <a:rPr b="1" dirty="0" sz="3600" lang="en-US">
                <a:solidFill>
                  <a:srgbClr val="7030A0"/>
                </a:solidFill>
                <a:latin typeface="Times New Roman" pitchFamily="18" charset="0"/>
                <a:cs typeface="Times New Roman" pitchFamily="18" charset="0"/>
              </a:rPr>
              <a:t>Conjunctivitis</a:t>
            </a:r>
          </a:p>
          <a:p>
            <a:pPr indent="-514350" marL="514350">
              <a:lnSpc>
                <a:spcPct val="150000"/>
              </a:lnSpc>
              <a:buFont typeface="Wingdings" pitchFamily="2" charset="2"/>
              <a:buChar char="Ø"/>
            </a:pPr>
            <a:r>
              <a:rPr dirty="0" sz="3200" lang="en-US" smtClean="0">
                <a:latin typeface="Arial" panose="020B0604020202020204" pitchFamily="34" charset="0"/>
                <a:cs typeface="Arial" panose="020B0604020202020204" pitchFamily="34" charset="0"/>
              </a:rPr>
              <a:t>If </a:t>
            </a:r>
            <a:r>
              <a:rPr dirty="0" sz="3200" lang="en-US">
                <a:latin typeface="Arial" panose="020B0604020202020204" pitchFamily="34" charset="0"/>
                <a:cs typeface="Arial" panose="020B0604020202020204" pitchFamily="34" charset="0"/>
              </a:rPr>
              <a:t>the exposure took place within the preceding few hours, it may be helpful to irrigate the conjunctival sac, but if it took place more than a few hours previously, irrigation is unlikely to be of benefit</a:t>
            </a:r>
            <a:r>
              <a:rPr dirty="0" sz="3200" lang="en-US" smtClean="0">
                <a:latin typeface="Arial" panose="020B0604020202020204" pitchFamily="34" charset="0"/>
                <a:cs typeface="Arial" panose="020B0604020202020204" pitchFamily="34" charset="0"/>
              </a:rPr>
              <a:t>.</a:t>
            </a:r>
          </a:p>
          <a:p>
            <a:pPr indent="-514350" marL="514350">
              <a:lnSpc>
                <a:spcPct val="150000"/>
              </a:lnSpc>
              <a:buFont typeface="Wingdings" pitchFamily="2" charset="2"/>
              <a:buChar char="Ø"/>
            </a:pPr>
            <a:r>
              <a:rPr dirty="0" sz="3200" lang="en-US">
                <a:latin typeface="Arial" panose="020B0604020202020204" pitchFamily="34" charset="0"/>
                <a:cs typeface="Arial" panose="020B0604020202020204" pitchFamily="34" charset="0"/>
              </a:rPr>
              <a:t>Antibiotic drops should be given to prevent secondary infection.</a:t>
            </a:r>
          </a:p>
          <a:p>
            <a:pPr indent="-514350" marL="514350">
              <a:lnSpc>
                <a:spcPct val="150000"/>
              </a:lnSpc>
              <a:buFont typeface="Wingdings" pitchFamily="2" charset="2"/>
              <a:buChar char="Ø"/>
            </a:pPr>
            <a:endParaRPr dirty="0" sz="3600" lang="en-US">
              <a:latin typeface="Times New Roman" pitchFamily="18" charset="0"/>
              <a:cs typeface="Times New Roman" pitchFamily="18" charset="0"/>
            </a:endParaRPr>
          </a:p>
          <a:p>
            <a:pPr indent="-514350" marL="514350"/>
            <a:endParaRPr dirty="0" sz="3200" lang="en-US">
              <a:latin typeface="Times New Roman" pitchFamily="18" charset="0"/>
              <a:cs typeface="Times New Roman"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549" name=""/>
        <p:cNvGrpSpPr/>
        <p:nvPr/>
      </p:nvGrpSpPr>
      <p:grpSpPr>
        <a:xfrm>
          <a:off x="0" y="0"/>
          <a:ext cx="0" cy="0"/>
          <a:chOff x="0" y="0"/>
          <a:chExt cx="0" cy="0"/>
        </a:xfrm>
      </p:grpSpPr>
      <p:sp>
        <p:nvSpPr>
          <p:cNvPr id="1048903" name="TextBox 1"/>
          <p:cNvSpPr txBox="1"/>
          <p:nvPr/>
        </p:nvSpPr>
        <p:spPr>
          <a:xfrm>
            <a:off x="228600" y="304800"/>
            <a:ext cx="11353800" cy="6905149"/>
          </a:xfrm>
          <a:prstGeom prst="rect"/>
          <a:noFill/>
        </p:spPr>
        <p:txBody>
          <a:bodyPr rtlCol="0" wrap="square">
            <a:spAutoFit/>
          </a:bodyPr>
          <a:p>
            <a:pPr indent="-514350" marL="514350">
              <a:lnSpc>
                <a:spcPct val="150000"/>
              </a:lnSpc>
            </a:pPr>
            <a:r>
              <a:rPr b="1" dirty="0" sz="3200" lang="en-US" smtClean="0">
                <a:solidFill>
                  <a:srgbClr val="7030A0"/>
                </a:solidFill>
                <a:latin typeface="Times New Roman" pitchFamily="18" charset="0"/>
                <a:cs typeface="Times New Roman" pitchFamily="18" charset="0"/>
              </a:rPr>
              <a:t>Viral </a:t>
            </a:r>
            <a:r>
              <a:rPr b="1" dirty="0" sz="3200" lang="en-US">
                <a:solidFill>
                  <a:srgbClr val="7030A0"/>
                </a:solidFill>
                <a:latin typeface="Times New Roman" pitchFamily="18" charset="0"/>
                <a:cs typeface="Times New Roman" pitchFamily="18" charset="0"/>
              </a:rPr>
              <a:t>Conjunctivitis</a:t>
            </a:r>
          </a:p>
          <a:p>
            <a:pPr fontAlgn="base" lvl="0">
              <a:lnSpc>
                <a:spcPct val="150000"/>
              </a:lnSpc>
              <a:spcBef>
                <a:spcPct val="0"/>
              </a:spcBef>
              <a:spcAft>
                <a:spcPct val="0"/>
              </a:spcAft>
            </a:pPr>
            <a:r>
              <a:rPr dirty="0" sz="3200" lang="en-US">
                <a:solidFill>
                  <a:srgbClr val="000000"/>
                </a:solidFill>
                <a:latin typeface="Calibri" pitchFamily="34" charset="0"/>
                <a:ea typeface="AGaramond-Regular"/>
                <a:cs typeface="Times New Roman" pitchFamily="18" charset="0"/>
              </a:rPr>
              <a:t>Viral conjunctivitis can  be acute and chronic.</a:t>
            </a:r>
            <a:endParaRPr dirty="0" sz="3200" lang="en-US">
              <a:latin typeface="Arial" pitchFamily="34" charset="0"/>
              <a:cs typeface="Arial" pitchFamily="34" charset="0"/>
            </a:endParaRPr>
          </a:p>
          <a:p>
            <a:pPr eaLnBrk="0" fontAlgn="base" hangingPunct="0" lvl="0">
              <a:lnSpc>
                <a:spcPct val="150000"/>
              </a:lnSpc>
              <a:spcBef>
                <a:spcPct val="0"/>
              </a:spcBef>
              <a:spcAft>
                <a:spcPct val="0"/>
              </a:spcAft>
            </a:pPr>
            <a:r>
              <a:rPr dirty="0" sz="3200" lang="en-US">
                <a:solidFill>
                  <a:srgbClr val="000000"/>
                </a:solidFill>
                <a:latin typeface="Calibri" pitchFamily="34" charset="0"/>
                <a:ea typeface="AGaramond-Regular"/>
                <a:cs typeface="Times New Roman" pitchFamily="18" charset="0"/>
              </a:rPr>
              <a:t>The discharge is watery, and follicles are prominent. The common causative organisms are adenovirus and herpes simplex virus. Conjunctivitis caused by adenovirus is highly contagious. The symptoms include extreme tearing, redness, and foreign body sensation that can involve one or both eyes.</a:t>
            </a:r>
            <a:endParaRPr b="1" dirty="0" sz="3200" lang="en-US">
              <a:solidFill>
                <a:srgbClr val="7030A0"/>
              </a:solidFill>
              <a:latin typeface="Times New Roman" pitchFamily="18" charset="0"/>
              <a:cs typeface="Times New Roman"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550" name=""/>
        <p:cNvGrpSpPr/>
        <p:nvPr/>
      </p:nvGrpSpPr>
      <p:grpSpPr>
        <a:xfrm>
          <a:off x="0" y="0"/>
          <a:ext cx="0" cy="0"/>
          <a:chOff x="0" y="0"/>
          <a:chExt cx="0" cy="0"/>
        </a:xfrm>
      </p:grpSpPr>
      <p:sp>
        <p:nvSpPr>
          <p:cNvPr id="1048904" name="Rectangle 1"/>
          <p:cNvSpPr>
            <a:spLocks noChangeArrowheads="1"/>
          </p:cNvSpPr>
          <p:nvPr/>
        </p:nvSpPr>
        <p:spPr bwMode="auto">
          <a:xfrm>
            <a:off x="457200" y="-211834"/>
            <a:ext cx="10820400" cy="7034911"/>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3200" lang="en-US">
                <a:solidFill>
                  <a:srgbClr val="000000"/>
                </a:solidFill>
                <a:latin typeface="Calibri" pitchFamily="34" charset="0"/>
                <a:ea typeface="AGaramond-Regular"/>
                <a:cs typeface="Times New Roman" pitchFamily="18" charset="0"/>
              </a:rPr>
              <a:t>The condition is usually preceded by symptoms of upper respiratory infection. Corneal involvement causes extreme photophobia. There is lid edema, ptosis, </a:t>
            </a:r>
            <a:r>
              <a:rPr dirty="0" sz="3200" lang="en-US" err="1">
                <a:solidFill>
                  <a:srgbClr val="000000"/>
                </a:solidFill>
                <a:latin typeface="Calibri" pitchFamily="34" charset="0"/>
                <a:ea typeface="AGaramond-Regular"/>
                <a:cs typeface="Times New Roman" pitchFamily="18" charset="0"/>
              </a:rPr>
              <a:t>conjunctival</a:t>
            </a:r>
            <a:r>
              <a:rPr dirty="0" sz="3200" lang="en-US">
                <a:solidFill>
                  <a:srgbClr val="000000"/>
                </a:solidFill>
                <a:latin typeface="Calibri" pitchFamily="34" charset="0"/>
                <a:ea typeface="AGaramond-Regular"/>
                <a:cs typeface="Times New Roman" pitchFamily="18" charset="0"/>
              </a:rPr>
              <a:t> </a:t>
            </a:r>
            <a:r>
              <a:rPr b="1" dirty="0" sz="3200" lang="en-US">
                <a:solidFill>
                  <a:srgbClr val="000000"/>
                </a:solidFill>
                <a:latin typeface="Times New Roman" pitchFamily="18" charset="0"/>
                <a:ea typeface="Calibri" pitchFamily="34" charset="0"/>
                <a:cs typeface="Times New Roman" pitchFamily="18" charset="0"/>
              </a:rPr>
              <a:t>hyperemia</a:t>
            </a:r>
            <a:r>
              <a:rPr dirty="0" sz="3200" lang="en-US">
                <a:solidFill>
                  <a:srgbClr val="000000"/>
                </a:solidFill>
                <a:latin typeface="Calibri" pitchFamily="34" charset="0"/>
                <a:ea typeface="AGaramond-Regular"/>
                <a:cs typeface="Times New Roman" pitchFamily="18" charset="0"/>
              </a:rPr>
              <a:t> (</a:t>
            </a:r>
            <a:r>
              <a:rPr dirty="0" sz="3200" lang="en-US" smtClean="0">
                <a:solidFill>
                  <a:srgbClr val="000000"/>
                </a:solidFill>
                <a:latin typeface="Calibri" pitchFamily="34" charset="0"/>
                <a:ea typeface="AGaramond-Regular"/>
                <a:cs typeface="Times New Roman" pitchFamily="18" charset="0"/>
              </a:rPr>
              <a:t>i.e</a:t>
            </a:r>
            <a:r>
              <a:rPr dirty="0" sz="3200" lang="en-US">
                <a:solidFill>
                  <a:srgbClr val="000000"/>
                </a:solidFill>
                <a:latin typeface="Calibri" pitchFamily="34" charset="0"/>
                <a:ea typeface="AGaramond-Regular"/>
                <a:cs typeface="Times New Roman" pitchFamily="18" charset="0"/>
              </a:rPr>
              <a:t>.</a:t>
            </a:r>
            <a:r>
              <a:rPr dirty="0" sz="3200" lang="en-US" smtClean="0">
                <a:solidFill>
                  <a:srgbClr val="000000"/>
                </a:solidFill>
                <a:latin typeface="Calibri" pitchFamily="34" charset="0"/>
                <a:ea typeface="AGaramond-Regular"/>
                <a:cs typeface="Times New Roman" pitchFamily="18" charset="0"/>
              </a:rPr>
              <a:t> </a:t>
            </a:r>
            <a:r>
              <a:rPr dirty="0" sz="3200" lang="en-US">
                <a:solidFill>
                  <a:srgbClr val="000000"/>
                </a:solidFill>
                <a:latin typeface="Calibri" pitchFamily="34" charset="0"/>
                <a:ea typeface="AGaramond-Regular"/>
                <a:cs typeface="Times New Roman" pitchFamily="18" charset="0"/>
              </a:rPr>
              <a:t>dilation of the </a:t>
            </a:r>
            <a:r>
              <a:rPr dirty="0" sz="3200" lang="en-US" err="1">
                <a:solidFill>
                  <a:srgbClr val="000000"/>
                </a:solidFill>
                <a:latin typeface="Calibri" pitchFamily="34" charset="0"/>
                <a:ea typeface="AGaramond-Regular"/>
                <a:cs typeface="Times New Roman" pitchFamily="18" charset="0"/>
              </a:rPr>
              <a:t>conjunctival</a:t>
            </a:r>
            <a:r>
              <a:rPr dirty="0" sz="3200" lang="en-US">
                <a:solidFill>
                  <a:srgbClr val="000000"/>
                </a:solidFill>
                <a:latin typeface="Calibri" pitchFamily="34" charset="0"/>
                <a:ea typeface="AGaramond-Regular"/>
                <a:cs typeface="Times New Roman" pitchFamily="18" charset="0"/>
              </a:rPr>
              <a:t> blood vessels), watery discharge, follicles, and papillae. These signs and symptoms vary from mild</a:t>
            </a:r>
            <a:r>
              <a:rPr dirty="0" sz="3200" lang="en-US">
                <a:latin typeface="Arial" pitchFamily="34" charset="0"/>
                <a:ea typeface="AGaramond-Regular"/>
                <a:cs typeface="Arial" pitchFamily="34" charset="0"/>
              </a:rPr>
              <a:t> </a:t>
            </a:r>
            <a:r>
              <a:rPr dirty="0" sz="3200" lang="en-US">
                <a:solidFill>
                  <a:srgbClr val="000000"/>
                </a:solidFill>
                <a:latin typeface="Calibri" pitchFamily="34" charset="0"/>
                <a:ea typeface="AGaramond-Regular"/>
                <a:cs typeface="Times New Roman" pitchFamily="18" charset="0"/>
              </a:rPr>
              <a:t>to severe and may last for 2 weeks. Viral conjunctivitis, although self-limited, tends to last longer than bacterial conjunctivitis</a:t>
            </a:r>
            <a:r>
              <a:rPr dirty="0" sz="1200" lang="en-US">
                <a:solidFill>
                  <a:srgbClr val="000000"/>
                </a:solidFill>
                <a:latin typeface="Calibri" pitchFamily="34" charset="0"/>
                <a:ea typeface="AGaramond-Regular"/>
                <a:cs typeface="Times New Roman" pitchFamily="18" charset="0"/>
              </a:rPr>
              <a:t>.</a:t>
            </a:r>
            <a:endParaRPr dirty="0" lang="en-US">
              <a:latin typeface="Arial" pitchFamily="34" charset="0"/>
              <a:cs typeface="Arial" pitchFamily="34"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551" name=""/>
        <p:cNvGrpSpPr/>
        <p:nvPr/>
      </p:nvGrpSpPr>
      <p:grpSpPr>
        <a:xfrm>
          <a:off x="0" y="0"/>
          <a:ext cx="0" cy="0"/>
          <a:chOff x="0" y="0"/>
          <a:chExt cx="0" cy="0"/>
        </a:xfrm>
      </p:grpSpPr>
      <p:sp>
        <p:nvSpPr>
          <p:cNvPr id="1048905" name="TextBox 1"/>
          <p:cNvSpPr txBox="1"/>
          <p:nvPr/>
        </p:nvSpPr>
        <p:spPr>
          <a:xfrm>
            <a:off x="228600" y="304800"/>
            <a:ext cx="11734800" cy="6343365"/>
          </a:xfrm>
          <a:prstGeom prst="rect"/>
          <a:noFill/>
        </p:spPr>
        <p:txBody>
          <a:bodyPr rtlCol="0" wrap="square">
            <a:spAutoFit/>
          </a:bodyPr>
          <a:p>
            <a:pPr>
              <a:lnSpc>
                <a:spcPct val="150000"/>
              </a:lnSpc>
            </a:pPr>
            <a:r>
              <a:rPr b="1" dirty="0" sz="3200" lang="en-US">
                <a:solidFill>
                  <a:srgbClr val="C00000"/>
                </a:solidFill>
                <a:latin typeface="Times New Roman" pitchFamily="18" charset="0"/>
                <a:cs typeface="Times New Roman" pitchFamily="18" charset="0"/>
              </a:rPr>
              <a:t>CONT,D.</a:t>
            </a:r>
          </a:p>
          <a:p>
            <a:pPr>
              <a:lnSpc>
                <a:spcPct val="150000"/>
              </a:lnSpc>
            </a:pPr>
            <a:r>
              <a:rPr dirty="0" sz="3200" lang="en-US">
                <a:latin typeface="Times New Roman" pitchFamily="18" charset="0"/>
                <a:cs typeface="Times New Roman" pitchFamily="18" charset="0"/>
              </a:rPr>
              <a:t>There is no specific treatment, and the condition resolves spontaneously in 1-2 weeks.</a:t>
            </a:r>
          </a:p>
          <a:p>
            <a:pPr>
              <a:lnSpc>
                <a:spcPct val="150000"/>
              </a:lnSpc>
            </a:pPr>
            <a:r>
              <a:rPr dirty="0" sz="3200" lang="en-US">
                <a:latin typeface="Times New Roman" pitchFamily="18" charset="0"/>
                <a:cs typeface="Times New Roman" pitchFamily="18" charset="0"/>
              </a:rPr>
              <a:t>Both types of viral conjunctivitis are very infectious, and great care must be taken to avoid transmitting the disease to other patients in your eye clinic, or to yourself.</a:t>
            </a:r>
          </a:p>
          <a:p>
            <a:endParaRPr dirty="0" sz="3200" lang="en-US">
              <a:latin typeface="Times New Roman" pitchFamily="18" charset="0"/>
              <a:cs typeface="Times New Roman" pitchFamily="18" charset="0"/>
            </a:endParaRPr>
          </a:p>
          <a:p>
            <a:endParaRPr dirty="0" sz="2800" lang="en-US">
              <a:latin typeface="Times New Roman" pitchFamily="18" charset="0"/>
              <a:cs typeface="Times New Roman" pitchFamily="18"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552" name=""/>
        <p:cNvGrpSpPr/>
        <p:nvPr/>
      </p:nvGrpSpPr>
      <p:grpSpPr>
        <a:xfrm>
          <a:off x="0" y="0"/>
          <a:ext cx="0" cy="0"/>
          <a:chOff x="0" y="0"/>
          <a:chExt cx="0" cy="0"/>
        </a:xfrm>
      </p:grpSpPr>
      <p:sp>
        <p:nvSpPr>
          <p:cNvPr id="1048906" name="Rectangle 1"/>
          <p:cNvSpPr/>
          <p:nvPr/>
        </p:nvSpPr>
        <p:spPr>
          <a:xfrm>
            <a:off x="304800" y="457200"/>
            <a:ext cx="11582400" cy="5431472"/>
          </a:xfrm>
          <a:prstGeom prst="rect"/>
        </p:spPr>
        <p:txBody>
          <a:bodyPr wrap="square">
            <a:spAutoFit/>
          </a:bodyPr>
          <a:p>
            <a:pPr algn="ctr"/>
            <a:r>
              <a:rPr dirty="0" sz="3200" lang="en-US">
                <a:solidFill>
                  <a:srgbClr val="C00000"/>
                </a:solidFill>
                <a:latin typeface="Arial" panose="020B0604020202020204" pitchFamily="34" charset="0"/>
                <a:cs typeface="Arial" panose="020B0604020202020204" pitchFamily="34" charset="0"/>
              </a:rPr>
              <a:t>TRACHOMA</a:t>
            </a:r>
          </a:p>
          <a:p>
            <a:pPr>
              <a:lnSpc>
                <a:spcPct val="150000"/>
              </a:lnSpc>
            </a:pPr>
            <a:r>
              <a:rPr dirty="0" sz="3200" lang="en-US">
                <a:latin typeface="Arial" panose="020B0604020202020204" pitchFamily="34" charset="0"/>
                <a:cs typeface="Arial" panose="020B0604020202020204" pitchFamily="34" charset="0"/>
              </a:rPr>
              <a:t>Trachoma is a type of conjunctivitis also called </a:t>
            </a:r>
            <a:r>
              <a:rPr dirty="0" sz="3200" lang="en-US" err="1">
                <a:latin typeface="Arial" panose="020B0604020202020204" pitchFamily="34" charset="0"/>
                <a:cs typeface="Arial" panose="020B0604020202020204" pitchFamily="34" charset="0"/>
              </a:rPr>
              <a:t>chlamydial</a:t>
            </a:r>
            <a:r>
              <a:rPr dirty="0" sz="3200" lang="en-US">
                <a:latin typeface="Arial" panose="020B0604020202020204" pitchFamily="34" charset="0"/>
                <a:cs typeface="Arial" panose="020B0604020202020204" pitchFamily="34" charset="0"/>
              </a:rPr>
              <a:t> </a:t>
            </a:r>
            <a:r>
              <a:rPr dirty="0" sz="3200" lang="en-US" err="1">
                <a:latin typeface="Arial" panose="020B0604020202020204" pitchFamily="34" charset="0"/>
                <a:cs typeface="Arial" panose="020B0604020202020204" pitchFamily="34" charset="0"/>
              </a:rPr>
              <a:t>conjuctivitis</a:t>
            </a:r>
            <a:r>
              <a:rPr dirty="0" sz="3200" lang="en-US">
                <a:latin typeface="Arial" panose="020B0604020202020204" pitchFamily="34" charset="0"/>
                <a:cs typeface="Arial" panose="020B0604020202020204" pitchFamily="34" charset="0"/>
              </a:rPr>
              <a:t> which affects mainly the upper tarsal conjunctiva. It is bilateral chronic follicular conjunctivitis of childhood that leads to blindness during adulthood, if left untreated. The onset in children is usually insidious, but it can be acute or </a:t>
            </a:r>
            <a:r>
              <a:rPr dirty="0" sz="3200" lang="en-US" err="1">
                <a:latin typeface="Arial" panose="020B0604020202020204" pitchFamily="34" charset="0"/>
                <a:cs typeface="Arial" panose="020B0604020202020204" pitchFamily="34" charset="0"/>
              </a:rPr>
              <a:t>subacute</a:t>
            </a:r>
            <a:r>
              <a:rPr dirty="0" sz="3200" lang="en-US">
                <a:latin typeface="Arial" panose="020B0604020202020204" pitchFamily="34" charset="0"/>
                <a:cs typeface="Arial" panose="020B0604020202020204" pitchFamily="34" charset="0"/>
              </a:rPr>
              <a:t> in </a:t>
            </a:r>
            <a:r>
              <a:rPr dirty="0" sz="3200" lang="en-US" smtClean="0">
                <a:latin typeface="Arial" panose="020B0604020202020204" pitchFamily="34" charset="0"/>
                <a:cs typeface="Arial" panose="020B0604020202020204" pitchFamily="34" charset="0"/>
              </a:rPr>
              <a:t>adults</a:t>
            </a:r>
            <a:endParaRPr dirty="0" sz="3200" lang="en-US">
              <a:latin typeface="Arial" panose="020B0604020202020204" pitchFamily="34" charset="0"/>
              <a:cs typeface="Arial" panose="020B0604020202020204" pitchFamily="34"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555" name=""/>
        <p:cNvGrpSpPr/>
        <p:nvPr/>
      </p:nvGrpSpPr>
      <p:grpSpPr>
        <a:xfrm>
          <a:off x="0" y="0"/>
          <a:ext cx="0" cy="0"/>
          <a:chOff x="0" y="0"/>
          <a:chExt cx="0" cy="0"/>
        </a:xfrm>
      </p:grpSpPr>
      <p:sp>
        <p:nvSpPr>
          <p:cNvPr id="1048910" name="Rectangle 1"/>
          <p:cNvSpPr/>
          <p:nvPr/>
        </p:nvSpPr>
        <p:spPr>
          <a:xfrm>
            <a:off x="152400" y="457200"/>
            <a:ext cx="11811000" cy="4669472"/>
          </a:xfrm>
          <a:prstGeom prst="rect"/>
        </p:spPr>
        <p:txBody>
          <a:bodyPr wrap="square">
            <a:spAutoFit/>
          </a:bodyPr>
          <a:p>
            <a:pPr algn="ctr"/>
            <a:r>
              <a:rPr dirty="0" sz="3200" lang="en-US">
                <a:solidFill>
                  <a:srgbClr val="C00000"/>
                </a:solidFill>
                <a:latin typeface="Arial" panose="020B0604020202020204" pitchFamily="34" charset="0"/>
                <a:cs typeface="Arial" panose="020B0604020202020204" pitchFamily="34" charset="0"/>
              </a:rPr>
              <a:t>TRACHOMA</a:t>
            </a:r>
          </a:p>
          <a:p>
            <a:pPr>
              <a:lnSpc>
                <a:spcPct val="150000"/>
              </a:lnSpc>
            </a:pPr>
            <a:r>
              <a:rPr dirty="0" sz="3200" lang="en-US" smtClean="0">
                <a:latin typeface="Arial" panose="020B0604020202020204" pitchFamily="34" charset="0"/>
                <a:cs typeface="Arial" panose="020B0604020202020204" pitchFamily="34" charset="0"/>
              </a:rPr>
              <a:t>The </a:t>
            </a:r>
            <a:r>
              <a:rPr dirty="0" sz="3200" lang="en-US">
                <a:latin typeface="Arial" panose="020B0604020202020204" pitchFamily="34" charset="0"/>
                <a:cs typeface="Arial" panose="020B0604020202020204" pitchFamily="34" charset="0"/>
              </a:rPr>
              <a:t>infection is caused by </a:t>
            </a:r>
            <a:r>
              <a:rPr dirty="0" sz="3200" lang="en-US" u="sng">
                <a:latin typeface="Arial" panose="020B0604020202020204" pitchFamily="34" charset="0"/>
                <a:cs typeface="Arial" panose="020B0604020202020204" pitchFamily="34" charset="0"/>
              </a:rPr>
              <a:t>Chlamydia Trachomatis,</a:t>
            </a:r>
            <a:r>
              <a:rPr dirty="0" sz="3200" lang="en-US">
                <a:latin typeface="Arial" panose="020B0604020202020204" pitchFamily="34" charset="0"/>
                <a:cs typeface="Arial" panose="020B0604020202020204" pitchFamily="34" charset="0"/>
              </a:rPr>
              <a:t> a very small organism that is like both bacteria and viruses. It is similar to a virus because it cannot survive outside living cells; but is also like bacteria, because it can be killed by antibodies, and contains both DNA and RNA.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8681" name="TextBox 1"/>
          <p:cNvSpPr txBox="1"/>
          <p:nvPr/>
        </p:nvSpPr>
        <p:spPr>
          <a:xfrm>
            <a:off x="304800" y="0"/>
            <a:ext cx="11506200" cy="8113903"/>
          </a:xfrm>
          <a:prstGeom prst="rect"/>
          <a:noFill/>
        </p:spPr>
        <p:txBody>
          <a:bodyPr rtlCol="0" wrap="square">
            <a:spAutoFit/>
          </a:bodyPr>
          <a:p>
            <a:r>
              <a:rPr b="1" dirty="0" sz="2800" lang="en-US" smtClean="0">
                <a:solidFill>
                  <a:srgbClr val="0070C0"/>
                </a:solidFill>
                <a:latin typeface="Times New Roman" pitchFamily="18" charset="0"/>
                <a:cs typeface="Times New Roman" pitchFamily="18" charset="0"/>
              </a:rPr>
              <a:t>2 </a:t>
            </a:r>
            <a:r>
              <a:rPr b="1" dirty="0" sz="2800" lang="en-US" smtClean="0">
                <a:latin typeface="Times New Roman" pitchFamily="18" charset="0"/>
                <a:cs typeface="Times New Roman" pitchFamily="18" charset="0"/>
              </a:rPr>
              <a:t>Ciliary </a:t>
            </a:r>
            <a:r>
              <a:rPr b="1" dirty="0" sz="2800" lang="en-US">
                <a:latin typeface="Times New Roman" pitchFamily="18" charset="0"/>
                <a:cs typeface="Times New Roman" pitchFamily="18" charset="0"/>
              </a:rPr>
              <a:t>body:  </a:t>
            </a:r>
          </a:p>
          <a:p>
            <a:pPr indent="-514350" marL="514350">
              <a:buFont typeface="Wingdings" pitchFamily="2" charset="2"/>
              <a:buChar char="v"/>
            </a:pPr>
            <a:r>
              <a:rPr dirty="0" sz="3600" lang="en-US">
                <a:latin typeface="Times New Roman" pitchFamily="18" charset="0"/>
                <a:cs typeface="Times New Roman" pitchFamily="18" charset="0"/>
              </a:rPr>
              <a:t>The ciliary body lies between the edge  of the choroid, and the iris.  </a:t>
            </a:r>
          </a:p>
          <a:p>
            <a:pPr indent="-514350" marL="514350">
              <a:buFont typeface="Wingdings" pitchFamily="2" charset="2"/>
              <a:buChar char="v"/>
            </a:pPr>
            <a:r>
              <a:rPr dirty="0" sz="3600" lang="en-US">
                <a:latin typeface="Times New Roman" pitchFamily="18" charset="0"/>
                <a:cs typeface="Times New Roman" pitchFamily="18" charset="0"/>
              </a:rPr>
              <a:t>It contains the ciliary muscle, which  alters the focus of the eye by changing the shape of the lens, to which it is attached by the zonules. </a:t>
            </a:r>
          </a:p>
          <a:p>
            <a:pPr indent="-514350" marL="514350">
              <a:buFont typeface="Wingdings" pitchFamily="2" charset="2"/>
              <a:buChar char="v"/>
            </a:pPr>
            <a:r>
              <a:rPr dirty="0" sz="3600" lang="en-US">
                <a:latin typeface="Times New Roman" pitchFamily="18" charset="0"/>
                <a:cs typeface="Times New Roman" pitchFamily="18" charset="0"/>
              </a:rPr>
              <a:t>The surface of the </a:t>
            </a:r>
            <a:r>
              <a:rPr dirty="0" sz="3600" lang="en-US" err="1">
                <a:latin typeface="Times New Roman" pitchFamily="18" charset="0"/>
                <a:cs typeface="Times New Roman" pitchFamily="18" charset="0"/>
              </a:rPr>
              <a:t>ciliary</a:t>
            </a:r>
            <a:r>
              <a:rPr dirty="0" sz="3600" lang="en-US">
                <a:latin typeface="Times New Roman" pitchFamily="18" charset="0"/>
                <a:cs typeface="Times New Roman" pitchFamily="18" charset="0"/>
              </a:rPr>
              <a:t> body consists of tiny folds and processes, the </a:t>
            </a:r>
            <a:r>
              <a:rPr dirty="0" sz="3600" lang="en-US" err="1">
                <a:latin typeface="Times New Roman" pitchFamily="18" charset="0"/>
                <a:cs typeface="Times New Roman" pitchFamily="18" charset="0"/>
              </a:rPr>
              <a:t>ciliary</a:t>
            </a:r>
            <a:r>
              <a:rPr dirty="0" sz="3600" lang="en-US">
                <a:latin typeface="Times New Roman" pitchFamily="18" charset="0"/>
                <a:cs typeface="Times New Roman" pitchFamily="18" charset="0"/>
              </a:rPr>
              <a:t> processes. </a:t>
            </a:r>
          </a:p>
          <a:p>
            <a:pPr indent="-514350" marL="514350">
              <a:buFont typeface="Wingdings" pitchFamily="2" charset="2"/>
              <a:buChar char="v"/>
            </a:pPr>
            <a:r>
              <a:rPr dirty="0" sz="3600" lang="en-US">
                <a:latin typeface="Times New Roman" pitchFamily="18" charset="0"/>
                <a:cs typeface="Times New Roman" pitchFamily="18" charset="0"/>
              </a:rPr>
              <a:t> A single layer of cells on the surface of the </a:t>
            </a:r>
            <a:r>
              <a:rPr dirty="0" sz="3600" lang="en-US" err="1">
                <a:latin typeface="Times New Roman" pitchFamily="18" charset="0"/>
                <a:cs typeface="Times New Roman" pitchFamily="18" charset="0"/>
              </a:rPr>
              <a:t>ciliary</a:t>
            </a:r>
            <a:r>
              <a:rPr dirty="0" sz="3600" lang="en-US">
                <a:latin typeface="Times New Roman" pitchFamily="18" charset="0"/>
                <a:cs typeface="Times New Roman" pitchFamily="18" charset="0"/>
              </a:rPr>
              <a:t> processes, the </a:t>
            </a:r>
            <a:r>
              <a:rPr dirty="0" sz="3600" lang="en-US" err="1">
                <a:latin typeface="Times New Roman" pitchFamily="18" charset="0"/>
                <a:cs typeface="Times New Roman" pitchFamily="18" charset="0"/>
              </a:rPr>
              <a:t>ciliary</a:t>
            </a:r>
            <a:r>
              <a:rPr dirty="0" sz="3600" lang="en-US">
                <a:latin typeface="Times New Roman" pitchFamily="18" charset="0"/>
                <a:cs typeface="Times New Roman" pitchFamily="18" charset="0"/>
              </a:rPr>
              <a:t> epithelium, secretes aqueous </a:t>
            </a:r>
            <a:r>
              <a:rPr dirty="0" sz="3600" lang="en-US" err="1">
                <a:latin typeface="Times New Roman" pitchFamily="18" charset="0"/>
                <a:cs typeface="Times New Roman" pitchFamily="18" charset="0"/>
              </a:rPr>
              <a:t>humour</a:t>
            </a:r>
            <a:r>
              <a:rPr dirty="0" sz="3600" lang="en-US">
                <a:latin typeface="Times New Roman" pitchFamily="18" charset="0"/>
                <a:cs typeface="Times New Roman" pitchFamily="18" charset="0"/>
              </a:rPr>
              <a:t>.</a:t>
            </a:r>
          </a:p>
          <a:p>
            <a:pPr indent="-514350" marL="514350">
              <a:buFont typeface="Wingdings" pitchFamily="2" charset="2"/>
              <a:buChar char="v"/>
            </a:pPr>
            <a:r>
              <a:rPr dirty="0" sz="3600" lang="en-US">
                <a:latin typeface="Times New Roman" pitchFamily="18" charset="0"/>
                <a:cs typeface="Times New Roman" pitchFamily="18" charset="0"/>
              </a:rPr>
              <a:t> </a:t>
            </a:r>
          </a:p>
          <a:p>
            <a:pPr indent="-514350" marL="514350"/>
            <a:endParaRPr dirty="0" sz="3600" lang="en-US">
              <a:latin typeface="Times New Roman" pitchFamily="18" charset="0"/>
              <a:cs typeface="Times New Roman" pitchFamily="18" charset="0"/>
            </a:endParaRPr>
          </a:p>
          <a:p>
            <a:endParaRPr dirty="0" sz="3600" lang="en-US">
              <a:latin typeface="Times New Roman" pitchFamily="18" charset="0"/>
              <a:cs typeface="Times New Roman" pitchFamily="18"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558" name=""/>
        <p:cNvGrpSpPr/>
        <p:nvPr/>
      </p:nvGrpSpPr>
      <p:grpSpPr>
        <a:xfrm>
          <a:off x="0" y="0"/>
          <a:ext cx="0" cy="0"/>
          <a:chOff x="0" y="0"/>
          <a:chExt cx="0" cy="0"/>
        </a:xfrm>
      </p:grpSpPr>
      <p:sp>
        <p:nvSpPr>
          <p:cNvPr id="1048914" name="Rectangle 1"/>
          <p:cNvSpPr/>
          <p:nvPr/>
        </p:nvSpPr>
        <p:spPr>
          <a:xfrm>
            <a:off x="152400" y="3"/>
            <a:ext cx="11734800" cy="8127352"/>
          </a:xfrm>
          <a:prstGeom prst="rect"/>
        </p:spPr>
        <p:txBody>
          <a:bodyPr wrap="square">
            <a:spAutoFit/>
          </a:bodyPr>
          <a:p>
            <a:pPr>
              <a:lnSpc>
                <a:spcPct val="150000"/>
              </a:lnSpc>
            </a:pPr>
            <a:r>
              <a:rPr dirty="0" sz="2800" lang="en-US" u="sng">
                <a:solidFill>
                  <a:srgbClr val="C00000"/>
                </a:solidFill>
                <a:latin typeface="Arial" panose="020B0604020202020204" pitchFamily="34" charset="0"/>
                <a:cs typeface="Arial" panose="020B0604020202020204" pitchFamily="34" charset="0"/>
              </a:rPr>
              <a:t>Epidemiology</a:t>
            </a:r>
          </a:p>
          <a:p>
            <a:pPr>
              <a:lnSpc>
                <a:spcPct val="150000"/>
              </a:lnSpc>
            </a:pPr>
            <a:r>
              <a:rPr dirty="0" sz="2800" lang="en-US">
                <a:latin typeface="Arial" panose="020B0604020202020204" pitchFamily="34" charset="0"/>
                <a:cs typeface="Arial" panose="020B0604020202020204" pitchFamily="34" charset="0"/>
              </a:rPr>
              <a:t>The main reservoir of infection is young children. It has special affinity for the eyes and is usually bilateral. It is spread from one child to another by:</a:t>
            </a:r>
          </a:p>
          <a:p>
            <a:pPr indent="-342900" lvl="1" marL="800100">
              <a:lnSpc>
                <a:spcPct val="150000"/>
              </a:lnSpc>
              <a:buAutoNum type="arabicParenR"/>
            </a:pPr>
            <a:r>
              <a:rPr dirty="0" sz="2800" lang="en-US">
                <a:latin typeface="Arial" panose="020B0604020202020204" pitchFamily="34" charset="0"/>
                <a:cs typeface="Arial" panose="020B0604020202020204" pitchFamily="34" charset="0"/>
              </a:rPr>
              <a:t>Direct contact</a:t>
            </a:r>
          </a:p>
          <a:p>
            <a:pPr indent="-342900" lvl="1" marL="800100">
              <a:lnSpc>
                <a:spcPct val="150000"/>
              </a:lnSpc>
              <a:buAutoNum type="arabicParenR"/>
            </a:pPr>
            <a:r>
              <a:rPr dirty="0" sz="2800" lang="en-US">
                <a:latin typeface="Arial" panose="020B0604020202020204" pitchFamily="34" charset="0"/>
                <a:cs typeface="Arial" panose="020B0604020202020204" pitchFamily="34" charset="0"/>
              </a:rPr>
              <a:t>Flies</a:t>
            </a:r>
          </a:p>
          <a:p>
            <a:pPr indent="-342900" lvl="1" marL="800100">
              <a:lnSpc>
                <a:spcPct val="150000"/>
              </a:lnSpc>
              <a:buAutoNum type="arabicParenR"/>
            </a:pPr>
            <a:r>
              <a:rPr dirty="0" sz="2800" lang="en-US">
                <a:latin typeface="Arial" panose="020B0604020202020204" pitchFamily="34" charset="0"/>
                <a:cs typeface="Arial" panose="020B0604020202020204" pitchFamily="34" charset="0"/>
              </a:rPr>
              <a:t>Indirect contact (shared cloth etc)</a:t>
            </a:r>
          </a:p>
          <a:p>
            <a:pPr indent="-342900" marL="342900">
              <a:lnSpc>
                <a:spcPct val="150000"/>
              </a:lnSpc>
            </a:pPr>
            <a:r>
              <a:rPr dirty="0" sz="2800" lang="en-US" smtClean="0">
                <a:latin typeface="Arial" panose="020B0604020202020204" pitchFamily="34" charset="0"/>
                <a:cs typeface="Arial" panose="020B0604020202020204" pitchFamily="34" charset="0"/>
              </a:rPr>
              <a:t>Others </a:t>
            </a:r>
            <a:r>
              <a:rPr dirty="0" sz="2800" lang="en-US">
                <a:latin typeface="Arial" panose="020B0604020202020204" pitchFamily="34" charset="0"/>
                <a:cs typeface="Arial" panose="020B0604020202020204" pitchFamily="34" charset="0"/>
              </a:rPr>
              <a:t>affected will be those in contact with the child e.g. the family members. Trachoma is commonest in hot dry areas with poor hygiene and an inadequate water supply.</a:t>
            </a:r>
          </a:p>
          <a:p>
            <a:pPr indent="-342900" marL="342900">
              <a:lnSpc>
                <a:spcPct val="150000"/>
              </a:lnSpc>
            </a:pPr>
            <a:endParaRPr dirty="0" sz="2800" 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559" name=""/>
        <p:cNvGrpSpPr/>
        <p:nvPr/>
      </p:nvGrpSpPr>
      <p:grpSpPr>
        <a:xfrm>
          <a:off x="0" y="0"/>
          <a:ext cx="0" cy="0"/>
          <a:chOff x="0" y="0"/>
          <a:chExt cx="0" cy="0"/>
        </a:xfrm>
      </p:grpSpPr>
      <p:sp>
        <p:nvSpPr>
          <p:cNvPr id="1048915" name="Rectangle 2"/>
          <p:cNvSpPr>
            <a:spLocks noGrp="1" noChangeArrowheads="1"/>
          </p:cNvSpPr>
          <p:nvPr>
            <p:ph type="title"/>
          </p:nvPr>
        </p:nvSpPr>
        <p:spPr/>
        <p:txBody>
          <a:bodyPr/>
          <a:p>
            <a:pPr eaLnBrk="1" hangingPunct="1"/>
            <a:endParaRPr lang="en-US" smtClean="0"/>
          </a:p>
        </p:txBody>
      </p:sp>
      <p:sp>
        <p:nvSpPr>
          <p:cNvPr id="1048916" name="Rectangle 3"/>
          <p:cNvSpPr>
            <a:spLocks noGrp="1" noChangeArrowheads="1"/>
          </p:cNvSpPr>
          <p:nvPr>
            <p:ph sz="quarter" idx="1"/>
          </p:nvPr>
        </p:nvSpPr>
        <p:spPr/>
        <p:txBody>
          <a:bodyPr/>
          <a:p>
            <a:pPr eaLnBrk="1" hangingPunct="1"/>
            <a:endParaRPr dirty="0" lang="en-US" smtClean="0"/>
          </a:p>
        </p:txBody>
      </p:sp>
      <p:pic>
        <p:nvPicPr>
          <p:cNvPr id="2097160" name="Picture 5"/>
          <p:cNvPicPr>
            <a:picLocks noChangeAspect="1" noChangeArrowheads="1"/>
          </p:cNvPicPr>
          <p:nvPr/>
        </p:nvPicPr>
        <p:blipFill>
          <a:blip xmlns:r="http://schemas.openxmlformats.org/officeDocument/2006/relationships" r:embed="rId1" cstate="print"/>
          <a:srcRect/>
          <a:stretch>
            <a:fillRect/>
          </a:stretch>
        </p:blipFill>
        <p:spPr bwMode="auto">
          <a:xfrm>
            <a:off x="0" y="0"/>
            <a:ext cx="11582400" cy="6858000"/>
          </a:xfrm>
          <a:prstGeom prst="rect"/>
          <a:noFill/>
          <a:ln>
            <a:noFill/>
          </a:ln>
        </p:spPr>
      </p:pic>
    </p:spTree>
  </p:cSld>
  <p:clrMapOvr>
    <a:masterClrMapping/>
  </p:clrMapOvr>
  <p:transition xmlns:p14="http://schemas.microsoft.com/office/powerpoint/2010/main" spd="slow" p14:dur="2000"/>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560" name=""/>
        <p:cNvGrpSpPr/>
        <p:nvPr/>
      </p:nvGrpSpPr>
      <p:grpSpPr>
        <a:xfrm>
          <a:off x="0" y="0"/>
          <a:ext cx="0" cy="0"/>
          <a:chOff x="0" y="0"/>
          <a:chExt cx="0" cy="0"/>
        </a:xfrm>
      </p:grpSpPr>
      <p:sp>
        <p:nvSpPr>
          <p:cNvPr id="1048917" name="Rectangle 1"/>
          <p:cNvSpPr/>
          <p:nvPr/>
        </p:nvSpPr>
        <p:spPr>
          <a:xfrm>
            <a:off x="228600" y="202628"/>
            <a:ext cx="11201400" cy="7417904"/>
          </a:xfrm>
          <a:prstGeom prst="rect"/>
        </p:spPr>
        <p:txBody>
          <a:bodyPr wrap="square">
            <a:spAutoFit/>
          </a:bodyPr>
          <a:p>
            <a:pPr>
              <a:lnSpc>
                <a:spcPct val="150000"/>
              </a:lnSpc>
            </a:pPr>
            <a:r>
              <a:rPr dirty="0" sz="3600" lang="en-US" u="sng">
                <a:solidFill>
                  <a:srgbClr val="C00000"/>
                </a:solidFill>
                <a:latin typeface="Arial" panose="020B0604020202020204" pitchFamily="34" charset="0"/>
                <a:cs typeface="Arial" panose="020B0604020202020204" pitchFamily="34" charset="0"/>
              </a:rPr>
              <a:t>Clinical Features</a:t>
            </a:r>
          </a:p>
          <a:p>
            <a:pPr>
              <a:lnSpc>
                <a:spcPct val="150000"/>
              </a:lnSpc>
            </a:pPr>
            <a:r>
              <a:rPr dirty="0" sz="3600" lang="en-US">
                <a:latin typeface="Arial" panose="020B0604020202020204" pitchFamily="34" charset="0"/>
                <a:cs typeface="Arial" panose="020B0604020202020204" pitchFamily="34" charset="0"/>
              </a:rPr>
              <a:t>Where there is a high prevalence of trachoma, the patient may not complain of any symptoms, as Trachoma is regarded as “normal”. The patient may complain of a gritty, sticky eye, similar to other types of conjunctivitis</a:t>
            </a:r>
            <a:r>
              <a:rPr dirty="0" sz="3600" lang="en-US" smtClean="0">
                <a:latin typeface="Arial" panose="020B0604020202020204" pitchFamily="34" charset="0"/>
                <a:cs typeface="Arial" panose="020B0604020202020204" pitchFamily="34" charset="0"/>
              </a:rPr>
              <a:t>. The </a:t>
            </a:r>
            <a:r>
              <a:rPr dirty="0" sz="3600" lang="en-US">
                <a:latin typeface="Arial" panose="020B0604020202020204" pitchFamily="34" charset="0"/>
                <a:cs typeface="Arial" panose="020B0604020202020204" pitchFamily="34" charset="0"/>
              </a:rPr>
              <a:t>signs of Trachoma are visible mainly on the upper tarsal conjunctiva. Trachoma infection is divided into 6 stages.</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561" name=""/>
        <p:cNvGrpSpPr/>
        <p:nvPr/>
      </p:nvGrpSpPr>
      <p:grpSpPr>
        <a:xfrm>
          <a:off x="0" y="0"/>
          <a:ext cx="0" cy="0"/>
          <a:chOff x="0" y="0"/>
          <a:chExt cx="0" cy="0"/>
        </a:xfrm>
      </p:grpSpPr>
      <p:sp>
        <p:nvSpPr>
          <p:cNvPr id="1048918" name="Title 1"/>
          <p:cNvSpPr>
            <a:spLocks noGrp="1"/>
          </p:cNvSpPr>
          <p:nvPr>
            <p:ph type="title"/>
          </p:nvPr>
        </p:nvSpPr>
        <p:spPr>
          <a:xfrm>
            <a:off x="1905000" y="304800"/>
            <a:ext cx="7467600" cy="609600"/>
          </a:xfrm>
        </p:spPr>
        <p:txBody>
          <a:bodyPr>
            <a:noAutofit/>
          </a:bodyPr>
          <a:p>
            <a:r>
              <a:rPr dirty="0" sz="3600" lang="en-US" smtClean="0"/>
              <a:t>Stages of trachoma</a:t>
            </a:r>
            <a:endParaRPr dirty="0" sz="3600" lang="en-US"/>
          </a:p>
        </p:txBody>
      </p:sp>
      <p:sp>
        <p:nvSpPr>
          <p:cNvPr id="1048919" name="Content Placeholder 2"/>
          <p:cNvSpPr>
            <a:spLocks noGrp="1"/>
          </p:cNvSpPr>
          <p:nvPr>
            <p:ph sz="quarter" idx="1"/>
          </p:nvPr>
        </p:nvSpPr>
        <p:spPr>
          <a:xfrm>
            <a:off x="0" y="914400"/>
            <a:ext cx="12192000" cy="5943600"/>
          </a:xfrm>
        </p:spPr>
        <p:txBody>
          <a:bodyPr>
            <a:noAutofit/>
          </a:bodyPr>
          <a:p>
            <a:pPr>
              <a:lnSpc>
                <a:spcPct val="160000"/>
              </a:lnSpc>
            </a:pPr>
            <a:r>
              <a:rPr dirty="0" sz="3200" lang="en-US" u="sng">
                <a:latin typeface="Arial" panose="020B0604020202020204" pitchFamily="34" charset="0"/>
                <a:cs typeface="Arial" panose="020B0604020202020204" pitchFamily="34" charset="0"/>
              </a:rPr>
              <a:t>TO</a:t>
            </a:r>
            <a:r>
              <a:rPr dirty="0" sz="3200" lang="en-US">
                <a:latin typeface="Arial" panose="020B0604020202020204" pitchFamily="34" charset="0"/>
                <a:cs typeface="Arial" panose="020B0604020202020204" pitchFamily="34" charset="0"/>
              </a:rPr>
              <a:t>	No visible sign of Trachoma infection.</a:t>
            </a:r>
          </a:p>
          <a:p>
            <a:pPr>
              <a:lnSpc>
                <a:spcPct val="160000"/>
              </a:lnSpc>
            </a:pPr>
            <a:r>
              <a:rPr dirty="0" sz="3200" lang="en-US" u="sng">
                <a:latin typeface="Arial" panose="020B0604020202020204" pitchFamily="34" charset="0"/>
                <a:cs typeface="Arial" panose="020B0604020202020204" pitchFamily="34" charset="0"/>
              </a:rPr>
              <a:t>TF</a:t>
            </a:r>
            <a:r>
              <a:rPr dirty="0" sz="3200" lang="en-US">
                <a:latin typeface="Arial" panose="020B0604020202020204" pitchFamily="34" charset="0"/>
                <a:cs typeface="Arial" panose="020B0604020202020204" pitchFamily="34" charset="0"/>
              </a:rPr>
              <a:t>	</a:t>
            </a:r>
            <a:r>
              <a:rPr dirty="0" sz="3200" lang="en-US" u="sng">
                <a:latin typeface="Arial" panose="020B0604020202020204" pitchFamily="34" charset="0"/>
                <a:cs typeface="Arial" panose="020B0604020202020204" pitchFamily="34" charset="0"/>
              </a:rPr>
              <a:t>T</a:t>
            </a:r>
            <a:r>
              <a:rPr dirty="0" sz="3200" lang="en-US">
                <a:latin typeface="Arial" panose="020B0604020202020204" pitchFamily="34" charset="0"/>
                <a:cs typeface="Arial" panose="020B0604020202020204" pitchFamily="34" charset="0"/>
              </a:rPr>
              <a:t>rachoma </a:t>
            </a:r>
            <a:r>
              <a:rPr dirty="0" sz="3200" lang="en-US" u="sng">
                <a:latin typeface="Arial" panose="020B0604020202020204" pitchFamily="34" charset="0"/>
                <a:cs typeface="Arial" panose="020B0604020202020204" pitchFamily="34" charset="0"/>
              </a:rPr>
              <a:t>F</a:t>
            </a:r>
            <a:r>
              <a:rPr dirty="0" sz="3200" lang="en-US">
                <a:latin typeface="Arial" panose="020B0604020202020204" pitchFamily="34" charset="0"/>
                <a:cs typeface="Arial" panose="020B0604020202020204" pitchFamily="34" charset="0"/>
              </a:rPr>
              <a:t>ollicles. Follicles are small (0.5-1mm), pale lumps in the conjunctiva. They are composed of white blood cells which have collected to fight the infection</a:t>
            </a:r>
            <a:r>
              <a:rPr dirty="0" sz="3200" lang="en-US" smtClean="0">
                <a:latin typeface="Arial" panose="020B0604020202020204" pitchFamily="34" charset="0"/>
                <a:cs typeface="Arial" panose="020B0604020202020204" pitchFamily="34" charset="0"/>
              </a:rPr>
              <a:t>.</a:t>
            </a:r>
            <a:endParaRPr dirty="0" sz="3200" lang="en-US">
              <a:latin typeface="Arial" panose="020B0604020202020204" pitchFamily="34" charset="0"/>
              <a:cs typeface="Arial" panose="020B0604020202020204" pitchFamily="34"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564" name=""/>
        <p:cNvGrpSpPr/>
        <p:nvPr/>
      </p:nvGrpSpPr>
      <p:grpSpPr>
        <a:xfrm>
          <a:off x="0" y="0"/>
          <a:ext cx="0" cy="0"/>
          <a:chOff x="0" y="0"/>
          <a:chExt cx="0" cy="0"/>
        </a:xfrm>
      </p:grpSpPr>
      <p:sp>
        <p:nvSpPr>
          <p:cNvPr id="1048923" name="Content Placeholder 2"/>
          <p:cNvSpPr>
            <a:spLocks noGrp="1"/>
          </p:cNvSpPr>
          <p:nvPr>
            <p:ph sz="quarter" idx="1"/>
          </p:nvPr>
        </p:nvSpPr>
        <p:spPr>
          <a:xfrm>
            <a:off x="304800" y="228600"/>
            <a:ext cx="11277600" cy="6629400"/>
          </a:xfrm>
        </p:spPr>
        <p:txBody>
          <a:bodyPr>
            <a:normAutofit fontScale="83333" lnSpcReduction="20000"/>
          </a:bodyPr>
          <a:p>
            <a:pPr indent="0" marL="0">
              <a:lnSpc>
                <a:spcPct val="160000"/>
              </a:lnSpc>
              <a:buNone/>
            </a:pPr>
            <a:endParaRPr dirty="0" sz="2800" lang="en-US" u="sng" smtClean="0">
              <a:latin typeface="Arial" panose="020B0604020202020204" pitchFamily="34" charset="0"/>
              <a:cs typeface="Arial" panose="020B0604020202020204" pitchFamily="34" charset="0"/>
            </a:endParaRPr>
          </a:p>
          <a:p>
            <a:pPr>
              <a:lnSpc>
                <a:spcPct val="160000"/>
              </a:lnSpc>
            </a:pPr>
            <a:r>
              <a:rPr dirty="0" sz="3000" lang="en-US" u="sng" smtClean="0">
                <a:latin typeface="Arial" panose="020B0604020202020204" pitchFamily="34" charset="0"/>
                <a:cs typeface="Arial" panose="020B0604020202020204" pitchFamily="34" charset="0"/>
              </a:rPr>
              <a:t>TI</a:t>
            </a:r>
            <a:r>
              <a:rPr dirty="0" sz="3000" lang="en-US">
                <a:latin typeface="Arial" panose="020B0604020202020204" pitchFamily="34" charset="0"/>
                <a:cs typeface="Arial" panose="020B0604020202020204" pitchFamily="34" charset="0"/>
              </a:rPr>
              <a:t>	</a:t>
            </a:r>
            <a:r>
              <a:rPr dirty="0" sz="3000" lang="en-US" u="sng">
                <a:latin typeface="Arial" panose="020B0604020202020204" pitchFamily="34" charset="0"/>
                <a:cs typeface="Arial" panose="020B0604020202020204" pitchFamily="34" charset="0"/>
              </a:rPr>
              <a:t>T</a:t>
            </a:r>
            <a:r>
              <a:rPr dirty="0" sz="3000" lang="en-US">
                <a:latin typeface="Arial" panose="020B0604020202020204" pitchFamily="34" charset="0"/>
                <a:cs typeface="Arial" panose="020B0604020202020204" pitchFamily="34" charset="0"/>
              </a:rPr>
              <a:t>rachoma </a:t>
            </a:r>
            <a:r>
              <a:rPr dirty="0" sz="3000" lang="en-US" u="sng">
                <a:latin typeface="Arial" panose="020B0604020202020204" pitchFamily="34" charset="0"/>
                <a:cs typeface="Arial" panose="020B0604020202020204" pitchFamily="34" charset="0"/>
              </a:rPr>
              <a:t>I</a:t>
            </a:r>
            <a:r>
              <a:rPr dirty="0" sz="3000" lang="en-US">
                <a:latin typeface="Arial" panose="020B0604020202020204" pitchFamily="34" charset="0"/>
                <a:cs typeface="Arial" panose="020B0604020202020204" pitchFamily="34" charset="0"/>
              </a:rPr>
              <a:t>nflammation. The tarsal conjunctiva becomes red. As the small blood vessels dilate, they appear as </a:t>
            </a:r>
            <a:r>
              <a:rPr dirty="0" sz="3000" lang="en-US" u="sng">
                <a:latin typeface="Arial" panose="020B0604020202020204" pitchFamily="34" charset="0"/>
                <a:cs typeface="Arial" panose="020B0604020202020204" pitchFamily="34" charset="0"/>
              </a:rPr>
              <a:t>papillae</a:t>
            </a:r>
            <a:r>
              <a:rPr dirty="0" sz="3000" lang="en-US">
                <a:latin typeface="Arial" panose="020B0604020202020204" pitchFamily="34" charset="0"/>
                <a:cs typeface="Arial" panose="020B0604020202020204" pitchFamily="34" charset="0"/>
              </a:rPr>
              <a:t>, which look like tiny red dots. This redness and swelling of the conjunctiva obscures the normal pattern of blood vessels</a:t>
            </a:r>
            <a:r>
              <a:rPr dirty="0" sz="3000" lang="en-US" smtClean="0">
                <a:latin typeface="Arial" panose="020B0604020202020204" pitchFamily="34" charset="0"/>
                <a:cs typeface="Arial" panose="020B0604020202020204" pitchFamily="34" charset="0"/>
              </a:rPr>
              <a:t>.</a:t>
            </a:r>
          </a:p>
          <a:p>
            <a:pPr>
              <a:lnSpc>
                <a:spcPct val="160000"/>
              </a:lnSpc>
            </a:pPr>
            <a:r>
              <a:rPr dirty="0" sz="3000" lang="en-US" u="sng">
                <a:latin typeface="Arial" panose="020B0604020202020204" pitchFamily="34" charset="0"/>
                <a:cs typeface="Arial" panose="020B0604020202020204" pitchFamily="34" charset="0"/>
              </a:rPr>
              <a:t>TS</a:t>
            </a:r>
            <a:r>
              <a:rPr dirty="0" sz="3000" lang="en-US">
                <a:latin typeface="Arial" panose="020B0604020202020204" pitchFamily="34" charset="0"/>
                <a:cs typeface="Arial" panose="020B0604020202020204" pitchFamily="34" charset="0"/>
              </a:rPr>
              <a:t>	</a:t>
            </a:r>
            <a:r>
              <a:rPr dirty="0" sz="3000" lang="en-US" u="sng">
                <a:latin typeface="Arial" panose="020B0604020202020204" pitchFamily="34" charset="0"/>
                <a:cs typeface="Arial" panose="020B0604020202020204" pitchFamily="34" charset="0"/>
              </a:rPr>
              <a:t>T</a:t>
            </a:r>
            <a:r>
              <a:rPr dirty="0" sz="3000" lang="en-US">
                <a:latin typeface="Arial" panose="020B0604020202020204" pitchFamily="34" charset="0"/>
                <a:cs typeface="Arial" panose="020B0604020202020204" pitchFamily="34" charset="0"/>
              </a:rPr>
              <a:t>rachoma </a:t>
            </a:r>
            <a:r>
              <a:rPr dirty="0" sz="3000" lang="en-US" u="sng">
                <a:latin typeface="Arial" panose="020B0604020202020204" pitchFamily="34" charset="0"/>
                <a:cs typeface="Arial" panose="020B0604020202020204" pitchFamily="34" charset="0"/>
              </a:rPr>
              <a:t>S</a:t>
            </a:r>
            <a:r>
              <a:rPr dirty="0" sz="3000" lang="en-US">
                <a:latin typeface="Arial" panose="020B0604020202020204" pitchFamily="34" charset="0"/>
                <a:cs typeface="Arial" panose="020B0604020202020204" pitchFamily="34" charset="0"/>
              </a:rPr>
              <a:t>carring. Repeated attacks of trachoma cause scarring of the conjunctiva. This appears  as a slivery/white network under the conjunctiva. Later it gives the whole tarsal plate a thickened, distorted appearance.</a:t>
            </a:r>
          </a:p>
          <a:p>
            <a:pPr>
              <a:lnSpc>
                <a:spcPct val="160000"/>
              </a:lnSpc>
            </a:pPr>
            <a:endParaRPr dirty="0" sz="3000" lang="en-US">
              <a:latin typeface="Arial" panose="020B0604020202020204" pitchFamily="34" charset="0"/>
              <a:cs typeface="Arial" panose="020B0604020202020204" pitchFamily="34" charset="0"/>
            </a:endParaRPr>
          </a:p>
          <a:p>
            <a:pPr indent="0" marL="0">
              <a:buNone/>
            </a:pPr>
            <a:r>
              <a:rPr dirty="0" lang="en-US">
                <a:latin typeface="Arial" panose="020B0604020202020204" pitchFamily="34" charset="0"/>
                <a:cs typeface="Arial" panose="020B0604020202020204" pitchFamily="34" charset="0"/>
              </a:rPr>
              <a:t> </a:t>
            </a:r>
            <a:endParaRPr dirty="0" lang="en-US" u="sng">
              <a:latin typeface="Arial" panose="020B0604020202020204" pitchFamily="34" charset="0"/>
              <a:cs typeface="Arial" panose="020B0604020202020204" pitchFamily="34" charset="0"/>
            </a:endParaRPr>
          </a:p>
          <a:p>
            <a:pPr>
              <a:buNone/>
            </a:pPr>
            <a:endParaRPr dirty="0" lang="en-US">
              <a:latin typeface="Arial" panose="020B0604020202020204" pitchFamily="34" charset="0"/>
              <a:cs typeface="Arial" panose="020B0604020202020204" pitchFamily="34" charset="0"/>
            </a:endParaRPr>
          </a:p>
          <a:p>
            <a:endParaRPr dirty="0" lang="en-US"/>
          </a:p>
        </p:txBody>
      </p:sp>
      <p:sp>
        <p:nvSpPr>
          <p:cNvPr id="1048924" name="Title 1"/>
          <p:cNvSpPr>
            <a:spLocks noGrp="1"/>
          </p:cNvSpPr>
          <p:nvPr>
            <p:ph type="title"/>
          </p:nvPr>
        </p:nvSpPr>
        <p:spPr>
          <a:xfrm>
            <a:off x="1981200" y="0"/>
            <a:ext cx="7467600" cy="762000"/>
          </a:xfrm>
        </p:spPr>
        <p:txBody>
          <a:bodyPr/>
          <a:p>
            <a:r>
              <a:rPr dirty="0" lang="en-US" smtClean="0"/>
              <a:t>Trachoma stages…</a:t>
            </a:r>
            <a:r>
              <a:rPr dirty="0" lang="en-US" err="1" smtClean="0"/>
              <a:t>contd</a:t>
            </a:r>
            <a:endParaRPr dirty="0" 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565" name=""/>
        <p:cNvGrpSpPr/>
        <p:nvPr/>
      </p:nvGrpSpPr>
      <p:grpSpPr>
        <a:xfrm>
          <a:off x="0" y="0"/>
          <a:ext cx="0" cy="0"/>
          <a:chOff x="0" y="0"/>
          <a:chExt cx="0" cy="0"/>
        </a:xfrm>
      </p:grpSpPr>
      <p:sp>
        <p:nvSpPr>
          <p:cNvPr id="1048925" name="Title 1"/>
          <p:cNvSpPr>
            <a:spLocks noGrp="1"/>
          </p:cNvSpPr>
          <p:nvPr>
            <p:ph type="title"/>
          </p:nvPr>
        </p:nvSpPr>
        <p:spPr>
          <a:xfrm>
            <a:off x="1981200" y="0"/>
            <a:ext cx="7467600" cy="762000"/>
          </a:xfrm>
        </p:spPr>
        <p:txBody>
          <a:bodyPr/>
          <a:p>
            <a:r>
              <a:rPr dirty="0" lang="en-US" smtClean="0"/>
              <a:t>Trachoma stages…</a:t>
            </a:r>
            <a:r>
              <a:rPr dirty="0" lang="en-US" err="1" smtClean="0"/>
              <a:t>contd</a:t>
            </a:r>
            <a:endParaRPr dirty="0" lang="en-US"/>
          </a:p>
        </p:txBody>
      </p:sp>
      <p:sp>
        <p:nvSpPr>
          <p:cNvPr id="1048926" name="Content Placeholder 2"/>
          <p:cNvSpPr>
            <a:spLocks noGrp="1"/>
          </p:cNvSpPr>
          <p:nvPr>
            <p:ph sz="quarter" idx="1"/>
          </p:nvPr>
        </p:nvSpPr>
        <p:spPr>
          <a:xfrm>
            <a:off x="0" y="762000"/>
            <a:ext cx="11963400" cy="6096000"/>
          </a:xfrm>
        </p:spPr>
        <p:txBody>
          <a:bodyPr>
            <a:normAutofit/>
          </a:bodyPr>
          <a:p>
            <a:pPr>
              <a:lnSpc>
                <a:spcPct val="150000"/>
              </a:lnSpc>
            </a:pPr>
            <a:r>
              <a:rPr dirty="0" sz="3200" lang="en-US" u="sng" smtClean="0">
                <a:latin typeface="Arial" panose="020B0604020202020204" pitchFamily="34" charset="0"/>
                <a:cs typeface="Arial" panose="020B0604020202020204" pitchFamily="34" charset="0"/>
              </a:rPr>
              <a:t>TT</a:t>
            </a:r>
            <a:r>
              <a:rPr dirty="0" sz="3200" lang="en-US">
                <a:latin typeface="Arial" panose="020B0604020202020204" pitchFamily="34" charset="0"/>
                <a:cs typeface="Arial" panose="020B0604020202020204" pitchFamily="34" charset="0"/>
              </a:rPr>
              <a:t>	</a:t>
            </a:r>
            <a:r>
              <a:rPr dirty="0" sz="3200" lang="en-US" u="sng">
                <a:latin typeface="Arial" panose="020B0604020202020204" pitchFamily="34" charset="0"/>
                <a:cs typeface="Arial" panose="020B0604020202020204" pitchFamily="34" charset="0"/>
              </a:rPr>
              <a:t>T</a:t>
            </a:r>
            <a:r>
              <a:rPr dirty="0" sz="3200" lang="en-US">
                <a:latin typeface="Arial" panose="020B0604020202020204" pitchFamily="34" charset="0"/>
                <a:cs typeface="Arial" panose="020B0604020202020204" pitchFamily="34" charset="0"/>
              </a:rPr>
              <a:t>rachoma </a:t>
            </a:r>
            <a:r>
              <a:rPr dirty="0" sz="3200" lang="en-US" err="1" u="sng">
                <a:latin typeface="Arial" panose="020B0604020202020204" pitchFamily="34" charset="0"/>
                <a:cs typeface="Arial" panose="020B0604020202020204" pitchFamily="34" charset="0"/>
              </a:rPr>
              <a:t>T</a:t>
            </a:r>
            <a:r>
              <a:rPr dirty="0" sz="3200" lang="en-US" err="1">
                <a:latin typeface="Arial" panose="020B0604020202020204" pitchFamily="34" charset="0"/>
                <a:cs typeface="Arial" panose="020B0604020202020204" pitchFamily="34" charset="0"/>
              </a:rPr>
              <a:t>richiasis</a:t>
            </a:r>
            <a:r>
              <a:rPr dirty="0" sz="3200" lang="en-US">
                <a:latin typeface="Arial" panose="020B0604020202020204" pitchFamily="34" charset="0"/>
                <a:cs typeface="Arial" panose="020B0604020202020204" pitchFamily="34" charset="0"/>
              </a:rPr>
              <a:t>. </a:t>
            </a:r>
            <a:r>
              <a:rPr dirty="0" sz="3200" lang="en-US" err="1">
                <a:latin typeface="Arial" panose="020B0604020202020204" pitchFamily="34" charset="0"/>
                <a:cs typeface="Arial" panose="020B0604020202020204" pitchFamily="34" charset="0"/>
              </a:rPr>
              <a:t>Trichiasis</a:t>
            </a:r>
            <a:r>
              <a:rPr dirty="0" sz="3200" lang="en-US">
                <a:latin typeface="Arial" panose="020B0604020202020204" pitchFamily="34" charset="0"/>
                <a:cs typeface="Arial" panose="020B0604020202020204" pitchFamily="34" charset="0"/>
              </a:rPr>
              <a:t> means an eyelash touching the eye. This occurs because the scarred upper tarsal conjunctiva contracts, as a result of the scarring(like burns of the skin). This causes the upper lid margin to turn in –</a:t>
            </a:r>
            <a:r>
              <a:rPr dirty="0" sz="3200" lang="en-US" err="1" u="sng">
                <a:latin typeface="Arial" panose="020B0604020202020204" pitchFamily="34" charset="0"/>
                <a:cs typeface="Arial" panose="020B0604020202020204" pitchFamily="34" charset="0"/>
              </a:rPr>
              <a:t>Entropion</a:t>
            </a:r>
            <a:r>
              <a:rPr dirty="0" sz="3200" lang="en-US">
                <a:latin typeface="Arial" panose="020B0604020202020204" pitchFamily="34" charset="0"/>
                <a:cs typeface="Arial" panose="020B0604020202020204" pitchFamily="34" charset="0"/>
              </a:rPr>
              <a:t>- and the lashes to touch the eye.</a:t>
            </a:r>
          </a:p>
          <a:p>
            <a:pPr>
              <a:lnSpc>
                <a:spcPct val="150000"/>
              </a:lnSpc>
            </a:pPr>
            <a:r>
              <a:rPr dirty="0" sz="3200" lang="en-US" u="sng">
                <a:latin typeface="Arial" panose="020B0604020202020204" pitchFamily="34" charset="0"/>
                <a:cs typeface="Arial" panose="020B0604020202020204" pitchFamily="34" charset="0"/>
              </a:rPr>
              <a:t>CO</a:t>
            </a:r>
            <a:r>
              <a:rPr dirty="0" sz="3200" lang="en-US">
                <a:latin typeface="Arial" panose="020B0604020202020204" pitchFamily="34" charset="0"/>
                <a:cs typeface="Arial" panose="020B0604020202020204" pitchFamily="34" charset="0"/>
              </a:rPr>
              <a:t>	</a:t>
            </a:r>
            <a:r>
              <a:rPr dirty="0" sz="3200" lang="en-US" u="sng">
                <a:latin typeface="Arial" panose="020B0604020202020204" pitchFamily="34" charset="0"/>
                <a:cs typeface="Arial" panose="020B0604020202020204" pitchFamily="34" charset="0"/>
              </a:rPr>
              <a:t>C</a:t>
            </a:r>
            <a:r>
              <a:rPr dirty="0" sz="3200" lang="en-US">
                <a:latin typeface="Arial" panose="020B0604020202020204" pitchFamily="34" charset="0"/>
                <a:cs typeface="Arial" panose="020B0604020202020204" pitchFamily="34" charset="0"/>
              </a:rPr>
              <a:t>orneal </a:t>
            </a:r>
            <a:r>
              <a:rPr dirty="0" sz="3200" lang="en-US" u="sng">
                <a:latin typeface="Arial" panose="020B0604020202020204" pitchFamily="34" charset="0"/>
                <a:cs typeface="Arial" panose="020B0604020202020204" pitchFamily="34" charset="0"/>
              </a:rPr>
              <a:t>O</a:t>
            </a:r>
            <a:r>
              <a:rPr dirty="0" sz="3200" lang="en-US">
                <a:latin typeface="Arial" panose="020B0604020202020204" pitchFamily="34" charset="0"/>
                <a:cs typeface="Arial" panose="020B0604020202020204" pitchFamily="34" charset="0"/>
              </a:rPr>
              <a:t>pacity. Corneal scar obscuring the pupil, due to Trachoma infection.</a:t>
            </a:r>
          </a:p>
          <a:p>
            <a:endParaRPr dirty="0" lang="en-US" u="sng" smtClean="0"/>
          </a:p>
          <a:p>
            <a:pPr>
              <a:buNone/>
            </a:pPr>
            <a:endParaRPr dirty="0"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566" name=""/>
        <p:cNvGrpSpPr/>
        <p:nvPr/>
      </p:nvGrpSpPr>
      <p:grpSpPr>
        <a:xfrm>
          <a:off x="0" y="0"/>
          <a:ext cx="0" cy="0"/>
          <a:chOff x="0" y="0"/>
          <a:chExt cx="0" cy="0"/>
        </a:xfrm>
      </p:grpSpPr>
      <p:sp>
        <p:nvSpPr>
          <p:cNvPr id="1048927" name="Rectangle 2"/>
          <p:cNvSpPr>
            <a:spLocks noGrp="1" noChangeArrowheads="1"/>
          </p:cNvSpPr>
          <p:nvPr>
            <p:ph type="title"/>
          </p:nvPr>
        </p:nvSpPr>
        <p:spPr>
          <a:xfrm>
            <a:off x="228600" y="-5316"/>
            <a:ext cx="9956800" cy="538716"/>
          </a:xfrm>
        </p:spPr>
        <p:txBody>
          <a:bodyPr>
            <a:normAutofit fontScale="90000"/>
          </a:bodyPr>
          <a:p>
            <a:pPr eaLnBrk="1" hangingPunct="1"/>
            <a:r>
              <a:rPr dirty="0" lang="en-US" smtClean="0"/>
              <a:t>Stages of Trachoma</a:t>
            </a:r>
          </a:p>
        </p:txBody>
      </p:sp>
      <p:sp>
        <p:nvSpPr>
          <p:cNvPr id="1048928" name="Rectangle 3"/>
          <p:cNvSpPr>
            <a:spLocks noGrp="1" noChangeArrowheads="1"/>
          </p:cNvSpPr>
          <p:nvPr>
            <p:ph sz="quarter" idx="1"/>
          </p:nvPr>
        </p:nvSpPr>
        <p:spPr/>
        <p:txBody>
          <a:bodyPr/>
          <a:p>
            <a:pPr eaLnBrk="1" hangingPunct="1"/>
            <a:endParaRPr lang="en-US" smtClean="0"/>
          </a:p>
        </p:txBody>
      </p:sp>
      <p:pic>
        <p:nvPicPr>
          <p:cNvPr id="2097161" name="Picture 4"/>
          <p:cNvPicPr>
            <a:picLocks noChangeAspect="1" noChangeArrowheads="1"/>
          </p:cNvPicPr>
          <p:nvPr/>
        </p:nvPicPr>
        <p:blipFill>
          <a:blip xmlns:r="http://schemas.openxmlformats.org/officeDocument/2006/relationships" r:embed="rId1" cstate="print"/>
          <a:srcRect/>
          <a:stretch>
            <a:fillRect/>
          </a:stretch>
        </p:blipFill>
        <p:spPr bwMode="auto">
          <a:xfrm>
            <a:off x="228600" y="914400"/>
            <a:ext cx="11506200" cy="5943600"/>
          </a:xfrm>
          <a:prstGeom prst="rect"/>
          <a:noFill/>
          <a:ln>
            <a:noFill/>
          </a:ln>
        </p:spPr>
      </p:pic>
      <p:sp>
        <p:nvSpPr>
          <p:cNvPr id="1048929" name="Text Box 5"/>
          <p:cNvSpPr txBox="1">
            <a:spLocks noChangeArrowheads="1"/>
          </p:cNvSpPr>
          <p:nvPr/>
        </p:nvSpPr>
        <p:spPr bwMode="auto">
          <a:xfrm>
            <a:off x="2362200" y="3581400"/>
            <a:ext cx="1143000" cy="457200"/>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b="1" sz="2400" lang="en-US"/>
              <a:t>TF</a:t>
            </a:r>
          </a:p>
        </p:txBody>
      </p:sp>
      <p:sp>
        <p:nvSpPr>
          <p:cNvPr id="1048930" name="Text Box 6"/>
          <p:cNvSpPr txBox="1">
            <a:spLocks noChangeArrowheads="1"/>
          </p:cNvSpPr>
          <p:nvPr/>
        </p:nvSpPr>
        <p:spPr bwMode="auto">
          <a:xfrm>
            <a:off x="6248400" y="3657600"/>
            <a:ext cx="1143000" cy="457200"/>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b="1" sz="2400" lang="en-US">
                <a:solidFill>
                  <a:schemeClr val="accent2"/>
                </a:solidFill>
              </a:rPr>
              <a:t>TI</a:t>
            </a:r>
          </a:p>
        </p:txBody>
      </p:sp>
      <p:sp>
        <p:nvSpPr>
          <p:cNvPr id="1048931" name="Text Box 7"/>
          <p:cNvSpPr txBox="1">
            <a:spLocks noChangeArrowheads="1"/>
          </p:cNvSpPr>
          <p:nvPr/>
        </p:nvSpPr>
        <p:spPr bwMode="auto">
          <a:xfrm>
            <a:off x="2286000" y="6324600"/>
            <a:ext cx="1143000" cy="457200"/>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b="1" sz="2400" lang="en-US"/>
              <a:t>TT</a:t>
            </a:r>
          </a:p>
        </p:txBody>
      </p:sp>
      <p:sp>
        <p:nvSpPr>
          <p:cNvPr id="1048932" name="Text Box 8"/>
          <p:cNvSpPr txBox="1">
            <a:spLocks noChangeArrowheads="1"/>
          </p:cNvSpPr>
          <p:nvPr/>
        </p:nvSpPr>
        <p:spPr bwMode="auto">
          <a:xfrm>
            <a:off x="6324600" y="6400800"/>
            <a:ext cx="1143000" cy="457200"/>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b="1" sz="2400" lang="en-US"/>
              <a:t>TS</a:t>
            </a:r>
          </a:p>
        </p:txBody>
      </p:sp>
    </p:spTree>
  </p:cSld>
  <p:clrMapOvr>
    <a:masterClrMapping/>
  </p:clrMapOvr>
  <p:transition xmlns:p14="http://schemas.microsoft.com/office/powerpoint/2010/main" spd="slow" p14:dur="2000"/>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567" name=""/>
        <p:cNvGrpSpPr/>
        <p:nvPr/>
      </p:nvGrpSpPr>
      <p:grpSpPr>
        <a:xfrm>
          <a:off x="0" y="0"/>
          <a:ext cx="0" cy="0"/>
          <a:chOff x="0" y="0"/>
          <a:chExt cx="0" cy="0"/>
        </a:xfrm>
      </p:grpSpPr>
      <p:sp>
        <p:nvSpPr>
          <p:cNvPr id="1048933" name="Rectangle 1"/>
          <p:cNvSpPr/>
          <p:nvPr/>
        </p:nvSpPr>
        <p:spPr>
          <a:xfrm>
            <a:off x="-2652296" y="1605232"/>
            <a:ext cx="12192000" cy="7893557"/>
          </a:xfrm>
          <a:prstGeom prst="rect"/>
        </p:spPr>
        <p:txBody>
          <a:bodyPr wrap="square">
            <a:spAutoFit/>
          </a:bodyPr>
          <a:p>
            <a:pPr>
              <a:lnSpc>
                <a:spcPct val="150000"/>
              </a:lnSpc>
            </a:pPr>
            <a:r>
              <a:rPr dirty="0" sz="3200" lang="en-US" u="sng">
                <a:solidFill>
                  <a:srgbClr val="C00000"/>
                </a:solidFill>
                <a:latin typeface="Arial" panose="020B0604020202020204" pitchFamily="34" charset="0"/>
                <a:cs typeface="Arial" panose="020B0604020202020204" pitchFamily="34" charset="0"/>
              </a:rPr>
              <a:t>Treatment</a:t>
            </a:r>
          </a:p>
          <a:p>
            <a:pPr>
              <a:lnSpc>
                <a:spcPct val="150000"/>
              </a:lnSpc>
            </a:pPr>
            <a:r>
              <a:rPr dirty="0" sz="3200" lang="en-US">
                <a:latin typeface="Arial" panose="020B0604020202020204" pitchFamily="34" charset="0"/>
                <a:cs typeface="Arial" panose="020B0604020202020204" pitchFamily="34" charset="0"/>
              </a:rPr>
              <a:t>TI When there is severe inflammation there is increased likelihood of significant scarring. When the inflammation is severe, this is associated with larger numbers of infectious </a:t>
            </a:r>
            <a:r>
              <a:rPr dirty="0" sz="3200" i="1" lang="en-US">
                <a:latin typeface="Arial" panose="020B0604020202020204" pitchFamily="34" charset="0"/>
                <a:cs typeface="Arial" panose="020B0604020202020204" pitchFamily="34" charset="0"/>
              </a:rPr>
              <a:t>Chlamydia</a:t>
            </a:r>
            <a:r>
              <a:rPr dirty="0" sz="3200" lang="en-US">
                <a:latin typeface="Arial" panose="020B0604020202020204" pitchFamily="34" charset="0"/>
                <a:cs typeface="Arial" panose="020B0604020202020204" pitchFamily="34" charset="0"/>
              </a:rPr>
              <a:t>. </a:t>
            </a:r>
            <a:endParaRPr dirty="0" sz="3200" lang="en-US" smtClean="0">
              <a:latin typeface="Arial" panose="020B0604020202020204" pitchFamily="34" charset="0"/>
              <a:cs typeface="Arial" panose="020B0604020202020204" pitchFamily="34" charset="0"/>
            </a:endParaRPr>
          </a:p>
          <a:p>
            <a:pPr>
              <a:lnSpc>
                <a:spcPct val="150000"/>
              </a:lnSpc>
            </a:pPr>
            <a:r>
              <a:rPr dirty="0" sz="3200" lang="en-US" smtClean="0">
                <a:latin typeface="Arial" panose="020B0604020202020204" pitchFamily="34" charset="0"/>
                <a:cs typeface="Arial" panose="020B0604020202020204" pitchFamily="34" charset="0"/>
              </a:rPr>
              <a:t>Patients </a:t>
            </a:r>
            <a:r>
              <a:rPr dirty="0" sz="3200" lang="en-US">
                <a:latin typeface="Arial" panose="020B0604020202020204" pitchFamily="34" charset="0"/>
                <a:cs typeface="Arial" panose="020B0604020202020204" pitchFamily="34" charset="0"/>
              </a:rPr>
              <a:t>with TI should be given Oral </a:t>
            </a:r>
            <a:r>
              <a:rPr dirty="0" sz="3200" lang="en-US" err="1">
                <a:latin typeface="Arial" panose="020B0604020202020204" pitchFamily="34" charset="0"/>
                <a:cs typeface="Arial" panose="020B0604020202020204" pitchFamily="34" charset="0"/>
              </a:rPr>
              <a:t>Tetracyclin</a:t>
            </a:r>
            <a:r>
              <a:rPr dirty="0" sz="3200" lang="en-US">
                <a:latin typeface="Arial" panose="020B0604020202020204" pitchFamily="34" charset="0"/>
                <a:cs typeface="Arial" panose="020B0604020202020204" pitchFamily="34" charset="0"/>
              </a:rPr>
              <a:t> BD for 6 weeks to speed healing of their Trachoma, and reduce the risk of scarring, and more importantly to eliminate the </a:t>
            </a:r>
            <a:r>
              <a:rPr dirty="0" sz="3200" i="1" lang="en-US">
                <a:latin typeface="Arial" panose="020B0604020202020204" pitchFamily="34" charset="0"/>
                <a:cs typeface="Arial" panose="020B0604020202020204" pitchFamily="34" charset="0"/>
              </a:rPr>
              <a:t>Chlamydia </a:t>
            </a:r>
            <a:r>
              <a:rPr dirty="0" sz="3200" lang="en-US">
                <a:latin typeface="Arial" panose="020B0604020202020204" pitchFamily="34" charset="0"/>
                <a:cs typeface="Arial" panose="020B0604020202020204" pitchFamily="34" charset="0"/>
              </a:rPr>
              <a:t>before another patient is </a:t>
            </a:r>
            <a:r>
              <a:rPr dirty="0" sz="3200" lang="en-US" smtClean="0">
                <a:latin typeface="Arial" panose="020B0604020202020204" pitchFamily="34" charset="0"/>
                <a:cs typeface="Arial" panose="020B0604020202020204" pitchFamily="34" charset="0"/>
              </a:rPr>
              <a:t>infected.</a:t>
            </a:r>
          </a:p>
          <a:p>
            <a:pPr>
              <a:lnSpc>
                <a:spcPct val="150000"/>
              </a:lnSpc>
            </a:pPr>
            <a:r>
              <a:rPr dirty="0" sz="3200" lang="en-US" smtClean="0">
                <a:latin typeface="Arial" panose="020B0604020202020204" pitchFamily="34" charset="0"/>
                <a:cs typeface="Arial" panose="020B0604020202020204" pitchFamily="34" charset="0"/>
              </a:rPr>
              <a:t>Azithromycin</a:t>
            </a:r>
            <a:r>
              <a:rPr dirty="0" sz="3200" lang="en-US">
                <a:latin typeface="Arial" panose="020B0604020202020204" pitchFamily="34" charset="0"/>
                <a:cs typeface="Arial" panose="020B0604020202020204" pitchFamily="34" charset="0"/>
              </a:rPr>
              <a:t>, can eliminate the Chlamydia after a single dose.</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568" name=""/>
        <p:cNvGrpSpPr/>
        <p:nvPr/>
      </p:nvGrpSpPr>
      <p:grpSpPr>
        <a:xfrm>
          <a:off x="0" y="0"/>
          <a:ext cx="0" cy="0"/>
          <a:chOff x="0" y="0"/>
          <a:chExt cx="0" cy="0"/>
        </a:xfrm>
      </p:grpSpPr>
      <p:sp>
        <p:nvSpPr>
          <p:cNvPr id="1048934" name="Rectangle 1"/>
          <p:cNvSpPr/>
          <p:nvPr/>
        </p:nvSpPr>
        <p:spPr>
          <a:xfrm>
            <a:off x="-3520667" y="0"/>
            <a:ext cx="11582400" cy="7131558"/>
          </a:xfrm>
          <a:prstGeom prst="rect"/>
        </p:spPr>
        <p:txBody>
          <a:bodyPr wrap="square">
            <a:spAutoFit/>
          </a:bodyPr>
          <a:p>
            <a:pPr>
              <a:lnSpc>
                <a:spcPct val="150000"/>
              </a:lnSpc>
              <a:buFont typeface="Wingdings" pitchFamily="2" charset="2"/>
              <a:buChar char="Ø"/>
            </a:pPr>
            <a:r>
              <a:rPr dirty="0" sz="3200" lang="en-US" u="sng">
                <a:latin typeface="Arial" panose="020B0604020202020204" pitchFamily="34" charset="0"/>
                <a:cs typeface="Arial" panose="020B0604020202020204" pitchFamily="34" charset="0"/>
              </a:rPr>
              <a:t>TT</a:t>
            </a:r>
            <a:r>
              <a:rPr dirty="0" sz="3200" lang="en-US">
                <a:latin typeface="Arial" panose="020B0604020202020204" pitchFamily="34" charset="0"/>
                <a:cs typeface="Arial" panose="020B0604020202020204" pitchFamily="34" charset="0"/>
              </a:rPr>
              <a:t>	These patients need lid surgery to correct the </a:t>
            </a:r>
            <a:r>
              <a:rPr dirty="0" sz="3200" lang="en-US" err="1">
                <a:latin typeface="Arial" panose="020B0604020202020204" pitchFamily="34" charset="0"/>
                <a:cs typeface="Arial" panose="020B0604020202020204" pitchFamily="34" charset="0"/>
              </a:rPr>
              <a:t>entropion</a:t>
            </a:r>
            <a:r>
              <a:rPr dirty="0" sz="3200" lang="en-US">
                <a:latin typeface="Arial" panose="020B0604020202020204" pitchFamily="34" charset="0"/>
                <a:cs typeface="Arial" panose="020B0604020202020204" pitchFamily="34" charset="0"/>
              </a:rPr>
              <a:t> and prevent blindness. </a:t>
            </a:r>
            <a:endParaRPr dirty="0" sz="3200" lang="en-US" u="sng">
              <a:latin typeface="Arial" panose="020B0604020202020204" pitchFamily="34" charset="0"/>
              <a:cs typeface="Arial" panose="020B0604020202020204" pitchFamily="34" charset="0"/>
            </a:endParaRPr>
          </a:p>
          <a:p>
            <a:pPr>
              <a:lnSpc>
                <a:spcPct val="150000"/>
              </a:lnSpc>
              <a:buFont typeface="Wingdings" pitchFamily="2" charset="2"/>
              <a:buChar char="Ø"/>
            </a:pPr>
            <a:r>
              <a:rPr dirty="0" sz="3200" lang="en-US" u="sng">
                <a:latin typeface="Arial" panose="020B0604020202020204" pitchFamily="34" charset="0"/>
                <a:cs typeface="Arial" panose="020B0604020202020204" pitchFamily="34" charset="0"/>
              </a:rPr>
              <a:t>Lid Rotation </a:t>
            </a:r>
            <a:r>
              <a:rPr dirty="0" sz="3200" lang="en-US">
                <a:latin typeface="Arial" panose="020B0604020202020204" pitchFamily="34" charset="0"/>
                <a:cs typeface="Arial" panose="020B0604020202020204" pitchFamily="34" charset="0"/>
              </a:rPr>
              <a:t>is the easiest and quickest operation.</a:t>
            </a:r>
            <a:endParaRPr dirty="0" sz="3200" lang="en-US" u="sng">
              <a:latin typeface="Arial" panose="020B0604020202020204" pitchFamily="34" charset="0"/>
              <a:cs typeface="Arial" panose="020B0604020202020204" pitchFamily="34" charset="0"/>
            </a:endParaRPr>
          </a:p>
          <a:p>
            <a:pPr>
              <a:lnSpc>
                <a:spcPct val="150000"/>
              </a:lnSpc>
            </a:pPr>
            <a:r>
              <a:rPr dirty="0" sz="3200" lang="en-US">
                <a:latin typeface="Arial" panose="020B0604020202020204" pitchFamily="34" charset="0"/>
                <a:cs typeface="Arial" panose="020B0604020202020204" pitchFamily="34" charset="0"/>
              </a:rPr>
              <a:t>It can safely be performed in the community by an ophthalmic assistant. However, it shortens an already contracted lid, and </a:t>
            </a:r>
            <a:r>
              <a:rPr dirty="0" sz="3200" lang="en-US" err="1">
                <a:latin typeface="Arial" panose="020B0604020202020204" pitchFamily="34" charset="0"/>
                <a:cs typeface="Arial" panose="020B0604020202020204" pitchFamily="34" charset="0"/>
              </a:rPr>
              <a:t>entropion</a:t>
            </a:r>
            <a:r>
              <a:rPr dirty="0" sz="3200" lang="en-US">
                <a:latin typeface="Arial" panose="020B0604020202020204" pitchFamily="34" charset="0"/>
                <a:cs typeface="Arial" panose="020B0604020202020204" pitchFamily="34" charset="0"/>
              </a:rPr>
              <a:t> may recur. </a:t>
            </a:r>
          </a:p>
          <a:p>
            <a:pPr>
              <a:lnSpc>
                <a:spcPct val="150000"/>
              </a:lnSpc>
              <a:buFont typeface="Wingdings" pitchFamily="2" charset="2"/>
              <a:buChar char="Ø"/>
            </a:pPr>
            <a:r>
              <a:rPr dirty="0" sz="3200" lang="en-US" u="sng">
                <a:latin typeface="Arial" panose="020B0604020202020204" pitchFamily="34" charset="0"/>
                <a:cs typeface="Arial" panose="020B0604020202020204" pitchFamily="34" charset="0"/>
              </a:rPr>
              <a:t>Mucous Membrane Grafting </a:t>
            </a:r>
            <a:r>
              <a:rPr dirty="0" sz="3200" lang="en-US">
                <a:latin typeface="Arial" panose="020B0604020202020204" pitchFamily="34" charset="0"/>
                <a:cs typeface="Arial" panose="020B0604020202020204" pitchFamily="34" charset="0"/>
              </a:rPr>
              <a:t>is more difficult and takes longer, but may be the better operation.</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569" name=""/>
        <p:cNvGrpSpPr/>
        <p:nvPr/>
      </p:nvGrpSpPr>
      <p:grpSpPr>
        <a:xfrm>
          <a:off x="0" y="0"/>
          <a:ext cx="0" cy="0"/>
          <a:chOff x="0" y="0"/>
          <a:chExt cx="0" cy="0"/>
        </a:xfrm>
      </p:grpSpPr>
      <p:sp>
        <p:nvSpPr>
          <p:cNvPr id="1048935" name="Title 1"/>
          <p:cNvSpPr>
            <a:spLocks noGrp="1"/>
          </p:cNvSpPr>
          <p:nvPr>
            <p:ph type="title"/>
          </p:nvPr>
        </p:nvSpPr>
        <p:spPr>
          <a:xfrm>
            <a:off x="1905000" y="0"/>
            <a:ext cx="7467600" cy="639762"/>
          </a:xfrm>
        </p:spPr>
        <p:txBody>
          <a:bodyPr/>
          <a:p>
            <a:endParaRPr dirty="0" lang="en-US"/>
          </a:p>
        </p:txBody>
      </p:sp>
      <p:sp>
        <p:nvSpPr>
          <p:cNvPr id="1048936" name="Content Placeholder 2"/>
          <p:cNvSpPr>
            <a:spLocks noGrp="1"/>
          </p:cNvSpPr>
          <p:nvPr>
            <p:ph sz="quarter" idx="1"/>
          </p:nvPr>
        </p:nvSpPr>
        <p:spPr>
          <a:xfrm>
            <a:off x="228600" y="639762"/>
            <a:ext cx="11430000" cy="6218238"/>
          </a:xfrm>
        </p:spPr>
        <p:txBody>
          <a:bodyPr>
            <a:noAutofit/>
          </a:bodyPr>
          <a:p>
            <a:pPr>
              <a:lnSpc>
                <a:spcPct val="150000"/>
              </a:lnSpc>
            </a:pPr>
            <a:r>
              <a:rPr dirty="0" sz="2800" lang="en-US" u="sng" smtClean="0">
                <a:solidFill>
                  <a:srgbClr val="C00000"/>
                </a:solidFill>
                <a:latin typeface="Arial" panose="020B0604020202020204" pitchFamily="34" charset="0"/>
                <a:cs typeface="Arial" panose="020B0604020202020204" pitchFamily="34" charset="0"/>
              </a:rPr>
              <a:t>Blinding Vs Non-Blinding Trachoma</a:t>
            </a:r>
          </a:p>
          <a:p>
            <a:pPr>
              <a:lnSpc>
                <a:spcPct val="150000"/>
              </a:lnSpc>
              <a:buNone/>
            </a:pPr>
            <a:r>
              <a:rPr dirty="0" sz="2800" lang="en-US" smtClean="0">
                <a:latin typeface="Arial" panose="020B0604020202020204" pitchFamily="34" charset="0"/>
                <a:cs typeface="Arial" panose="020B0604020202020204" pitchFamily="34" charset="0"/>
              </a:rPr>
              <a:t>Only 1% of patients with Trachoma go blind as a result of Trachoma. Blinding Trachoma is more likely to occur where there is a high prevalence of Trachoma, leading to repeated infections. Blindness is also more likely to occur if there is a combination of Trachoma and Bacterial Conjunctivitis. To prevent blinding Trachoma, it is not necessary to eliminate the disease completely. We need only reduce the prevalence.</a:t>
            </a:r>
          </a:p>
          <a:p>
            <a:endParaRPr dirty="0" sz="2800" lang="en-US" u="sng" smtClean="0">
              <a:latin typeface="Arial" panose="020B0604020202020204" pitchFamily="34" charset="0"/>
              <a:cs typeface="Arial" panose="020B0604020202020204" pitchFamily="34" charset="0"/>
            </a:endParaRPr>
          </a:p>
          <a:p>
            <a:pPr>
              <a:buNone/>
            </a:pPr>
            <a:endParaRPr dirty="0" sz="2800" lang="en-US">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99" name=""/>
        <p:cNvGrpSpPr/>
        <p:nvPr/>
      </p:nvGrpSpPr>
      <p:grpSpPr>
        <a:xfrm>
          <a:off x="0" y="0"/>
          <a:ext cx="0" cy="0"/>
          <a:chOff x="0" y="0"/>
          <a:chExt cx="0" cy="0"/>
        </a:xfrm>
      </p:grpSpPr>
      <p:sp>
        <p:nvSpPr>
          <p:cNvPr id="1048682" name="TextBox 1"/>
          <p:cNvSpPr txBox="1"/>
          <p:nvPr/>
        </p:nvSpPr>
        <p:spPr>
          <a:xfrm>
            <a:off x="304800" y="3"/>
            <a:ext cx="11353800" cy="6929057"/>
          </a:xfrm>
          <a:prstGeom prst="rect"/>
          <a:noFill/>
        </p:spPr>
        <p:txBody>
          <a:bodyPr rtlCol="0" wrap="square">
            <a:spAutoFit/>
          </a:bodyPr>
          <a:p>
            <a:pPr indent="-514350" marL="514350"/>
            <a:r>
              <a:rPr b="1" dirty="0" sz="3600" lang="en-US">
                <a:solidFill>
                  <a:srgbClr val="002060"/>
                </a:solidFill>
                <a:latin typeface="Times New Roman" pitchFamily="18" charset="0"/>
                <a:cs typeface="Times New Roman" pitchFamily="18" charset="0"/>
              </a:rPr>
              <a:t>Iris:  </a:t>
            </a:r>
            <a:endParaRPr dirty="0" sz="3600" lang="en-US">
              <a:latin typeface="Times New Roman" pitchFamily="18" charset="0"/>
              <a:cs typeface="Times New Roman" pitchFamily="18" charset="0"/>
            </a:endParaRPr>
          </a:p>
          <a:p>
            <a:pPr indent="-514350" marL="514350">
              <a:buFont typeface="Wingdings" pitchFamily="2" charset="2"/>
              <a:buChar char="v"/>
            </a:pPr>
            <a:r>
              <a:rPr dirty="0" sz="3600" lang="en-US">
                <a:latin typeface="Times New Roman" pitchFamily="18" charset="0"/>
                <a:cs typeface="Times New Roman" pitchFamily="18" charset="0"/>
              </a:rPr>
              <a:t>The iris is a ring of pigmented tissue that controls the amount of light entering the eye.  </a:t>
            </a:r>
          </a:p>
          <a:p>
            <a:pPr indent="-514350" marL="514350">
              <a:buFont typeface="Wingdings" pitchFamily="2" charset="2"/>
              <a:buChar char="v"/>
            </a:pPr>
            <a:r>
              <a:rPr dirty="0" sz="3600" lang="en-US">
                <a:latin typeface="Times New Roman" pitchFamily="18" charset="0"/>
                <a:cs typeface="Times New Roman" pitchFamily="18" charset="0"/>
              </a:rPr>
              <a:t>The hole in the centre of the iris is the pupil and all light entering the eye must pass through this opening.  </a:t>
            </a:r>
          </a:p>
          <a:p>
            <a:pPr indent="-514350" marL="514350">
              <a:buFont typeface="Wingdings" pitchFamily="2" charset="2"/>
              <a:buChar char="v"/>
            </a:pPr>
            <a:r>
              <a:rPr dirty="0" sz="3600" lang="en-US">
                <a:latin typeface="Times New Roman" pitchFamily="18" charset="0"/>
                <a:cs typeface="Times New Roman" pitchFamily="18" charset="0"/>
              </a:rPr>
              <a:t>The iris, by contracting the circular sphincter muscle at the pupil margin, makes the pupil smaller.  </a:t>
            </a:r>
          </a:p>
          <a:p>
            <a:pPr indent="-514350" marL="514350">
              <a:buFont typeface="Wingdings" pitchFamily="2" charset="2"/>
              <a:buChar char="v"/>
            </a:pPr>
            <a:r>
              <a:rPr dirty="0" sz="3600" lang="en-US">
                <a:latin typeface="Times New Roman" pitchFamily="18" charset="0"/>
                <a:cs typeface="Times New Roman" pitchFamily="18" charset="0"/>
              </a:rPr>
              <a:t>Contraction of the radial dilator muscle fibres enlarges the pupil.  </a:t>
            </a:r>
          </a:p>
          <a:p>
            <a:pPr indent="-514350" marL="514350">
              <a:buFont typeface="Wingdings" pitchFamily="2" charset="2"/>
              <a:buChar char="v"/>
            </a:pPr>
            <a:r>
              <a:rPr dirty="0" sz="3600" lang="en-US">
                <a:latin typeface="Times New Roman" pitchFamily="18" charset="0"/>
                <a:cs typeface="Times New Roman" pitchFamily="18" charset="0"/>
              </a:rPr>
              <a:t>The pupil constricts in bright light, and when looking at near objects.</a:t>
            </a:r>
            <a:endParaRPr dirty="0" sz="3200" lang="en-US">
              <a:latin typeface="Times New Roman" pitchFamily="18" charset="0"/>
              <a:cs typeface="Times New Roman" pitchFamily="18"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570" name=""/>
        <p:cNvGrpSpPr/>
        <p:nvPr/>
      </p:nvGrpSpPr>
      <p:grpSpPr>
        <a:xfrm>
          <a:off x="0" y="0"/>
          <a:ext cx="0" cy="0"/>
          <a:chOff x="0" y="0"/>
          <a:chExt cx="0" cy="0"/>
        </a:xfrm>
      </p:grpSpPr>
      <p:sp>
        <p:nvSpPr>
          <p:cNvPr id="1048937" name="Rectangle 1"/>
          <p:cNvSpPr/>
          <p:nvPr/>
        </p:nvSpPr>
        <p:spPr>
          <a:xfrm>
            <a:off x="228600" y="0"/>
            <a:ext cx="11430000" cy="7789481"/>
          </a:xfrm>
          <a:prstGeom prst="rect"/>
        </p:spPr>
        <p:txBody>
          <a:bodyPr wrap="square">
            <a:spAutoFit/>
          </a:bodyPr>
          <a:p>
            <a:r>
              <a:rPr dirty="0" sz="3200" lang="en-US" u="sng">
                <a:solidFill>
                  <a:srgbClr val="C00000"/>
                </a:solidFill>
              </a:rPr>
              <a:t>Prevention of Blindness from Trachoma</a:t>
            </a:r>
          </a:p>
          <a:p>
            <a:endParaRPr dirty="0" sz="3200" lang="en-US" u="sng"/>
          </a:p>
          <a:p>
            <a:pPr indent="-342900" marL="342900">
              <a:lnSpc>
                <a:spcPct val="150000"/>
              </a:lnSpc>
              <a:buAutoNum type="arabicPeriod"/>
            </a:pPr>
            <a:r>
              <a:rPr dirty="0" sz="3200" lang="en-US" u="sng"/>
              <a:t>Prevention of Trachoma:</a:t>
            </a:r>
            <a:r>
              <a:rPr dirty="0" sz="3200" lang="en-US"/>
              <a:t> Trachoma transmission can be prevented by improving personal hygiene (e.g. face washing twice daily), and by improving environmental hygiene (measures to improve waste disposal, and reduce the fly population). However, prevention of Trachoma is a long term solution. Patients will continue to go blind for 20 years after the last case of Trachoma.</a:t>
            </a:r>
          </a:p>
          <a:p>
            <a:pPr indent="-342900" marL="342900"/>
            <a:endParaRPr dirty="0" sz="3200" lang="en-US"/>
          </a:p>
          <a:p>
            <a:pPr indent="-342900" marL="342900">
              <a:buAutoNum type="arabicPeriod"/>
            </a:pPr>
            <a:endParaRPr dirty="0" sz="3200" lang="en-US" u="sng"/>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571" name=""/>
        <p:cNvGrpSpPr/>
        <p:nvPr/>
      </p:nvGrpSpPr>
      <p:grpSpPr>
        <a:xfrm>
          <a:off x="0" y="0"/>
          <a:ext cx="0" cy="0"/>
          <a:chOff x="0" y="0"/>
          <a:chExt cx="0" cy="0"/>
        </a:xfrm>
      </p:grpSpPr>
      <p:sp>
        <p:nvSpPr>
          <p:cNvPr id="1048938" name="Title 1"/>
          <p:cNvSpPr>
            <a:spLocks noGrp="1"/>
          </p:cNvSpPr>
          <p:nvPr>
            <p:ph type="title"/>
          </p:nvPr>
        </p:nvSpPr>
        <p:spPr>
          <a:xfrm rot="10800000" flipV="1">
            <a:off x="1981200" y="0"/>
            <a:ext cx="7467600" cy="609600"/>
          </a:xfrm>
        </p:spPr>
        <p:txBody>
          <a:bodyPr>
            <a:normAutofit/>
          </a:bodyPr>
          <a:p>
            <a:endParaRPr dirty="0" lang="en-US"/>
          </a:p>
        </p:txBody>
      </p:sp>
      <p:sp>
        <p:nvSpPr>
          <p:cNvPr id="1048939" name="Content Placeholder 2"/>
          <p:cNvSpPr>
            <a:spLocks noGrp="1"/>
          </p:cNvSpPr>
          <p:nvPr>
            <p:ph sz="quarter" idx="1"/>
          </p:nvPr>
        </p:nvSpPr>
        <p:spPr>
          <a:xfrm>
            <a:off x="228600" y="1143000"/>
            <a:ext cx="11277600" cy="4873752"/>
          </a:xfrm>
        </p:spPr>
        <p:txBody>
          <a:bodyPr>
            <a:normAutofit/>
          </a:bodyPr>
          <a:p>
            <a:pPr>
              <a:lnSpc>
                <a:spcPct val="150000"/>
              </a:lnSpc>
              <a:buNone/>
            </a:pPr>
            <a:r>
              <a:rPr dirty="0" sz="3200" lang="en-US" u="sng"/>
              <a:t>Treatment of Trachoma:</a:t>
            </a:r>
            <a:r>
              <a:rPr dirty="0" sz="3200" lang="en-US"/>
              <a:t> Treatment of TI with  Tetracycline. Speeds healing and lessens the risk of transmitting the infection to others. However, it is impossible to treat more than a small fraction of the cases of Trachoma in most areas where blinding Trachoma is a problem.</a:t>
            </a:r>
          </a:p>
          <a:p>
            <a:pPr>
              <a:buNone/>
            </a:pPr>
            <a:endParaRPr dirty="0" sz="2800"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572" name=""/>
        <p:cNvGrpSpPr/>
        <p:nvPr/>
      </p:nvGrpSpPr>
      <p:grpSpPr>
        <a:xfrm>
          <a:off x="0" y="0"/>
          <a:ext cx="0" cy="0"/>
          <a:chOff x="0" y="0"/>
          <a:chExt cx="0" cy="0"/>
        </a:xfrm>
      </p:grpSpPr>
      <p:sp>
        <p:nvSpPr>
          <p:cNvPr id="1048940" name="Rectangle 1"/>
          <p:cNvSpPr/>
          <p:nvPr/>
        </p:nvSpPr>
        <p:spPr>
          <a:xfrm>
            <a:off x="304800" y="457200"/>
            <a:ext cx="11201400" cy="5267452"/>
          </a:xfrm>
          <a:prstGeom prst="rect"/>
        </p:spPr>
        <p:txBody>
          <a:bodyPr wrap="square">
            <a:spAutoFit/>
          </a:bodyPr>
          <a:p>
            <a:r>
              <a:rPr dirty="0" sz="2800" lang="en-US"/>
              <a:t>3. </a:t>
            </a:r>
            <a:r>
              <a:rPr dirty="0" sz="3200" lang="en-US" u="sng"/>
              <a:t>Treatment of </a:t>
            </a:r>
            <a:r>
              <a:rPr dirty="0" sz="3200" lang="en-US" err="1" u="sng"/>
              <a:t>Entropion</a:t>
            </a:r>
            <a:r>
              <a:rPr dirty="0" sz="3200" lang="en-US" u="sng"/>
              <a:t>:</a:t>
            </a:r>
            <a:r>
              <a:rPr dirty="0" sz="3200" lang="en-US"/>
              <a:t> </a:t>
            </a:r>
            <a:r>
              <a:rPr dirty="0" sz="3200" lang="en-US" err="1"/>
              <a:t>Entropion</a:t>
            </a:r>
            <a:r>
              <a:rPr dirty="0" sz="3200" lang="en-US"/>
              <a:t> is curable. Once the </a:t>
            </a:r>
            <a:r>
              <a:rPr dirty="0" sz="3200" lang="en-US" err="1"/>
              <a:t>entropion</a:t>
            </a:r>
            <a:r>
              <a:rPr dirty="0" sz="3200" lang="en-US"/>
              <a:t> has been cured, there is no risk of blindness. If all patients with TT were identified and treated, that would have an immediate effect in reducing the incidence of blindness  from Trachoma.</a:t>
            </a:r>
          </a:p>
          <a:p>
            <a:r>
              <a:rPr dirty="0" sz="3200" lang="en-US"/>
              <a:t>To prevent blindness from Trachoma, all three approaches should be used together. Methods will vary according to local circumstances.</a:t>
            </a:r>
          </a:p>
          <a:p>
            <a:r>
              <a:rPr dirty="0" sz="3200" lang="en-US"/>
              <a:t>Trachoma is the second commonest cause of blindness in the world, and </a:t>
            </a:r>
            <a:r>
              <a:rPr b="1" dirty="0" sz="3200" lang="en-US" u="sng"/>
              <a:t>it is easily preventable.</a:t>
            </a:r>
            <a:endParaRPr b="1" dirty="0" sz="3200" 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8631" name="Title 1"/>
          <p:cNvSpPr>
            <a:spLocks noGrp="1"/>
          </p:cNvSpPr>
          <p:nvPr>
            <p:ph type="ctrTitle"/>
          </p:nvPr>
        </p:nvSpPr>
        <p:spPr>
          <a:xfrm>
            <a:off x="1371600" y="0"/>
            <a:ext cx="8229600" cy="1894362"/>
          </a:xfrm>
        </p:spPr>
        <p:txBody>
          <a:bodyPr/>
          <a:p>
            <a:r>
              <a:rPr dirty="0" sz="6600" lang="en-US" u="sng" smtClean="0"/>
              <a:t>assignment</a:t>
            </a:r>
            <a:endParaRPr dirty="0" lang="en-US" u="sng"/>
          </a:p>
        </p:txBody>
      </p:sp>
      <p:sp>
        <p:nvSpPr>
          <p:cNvPr id="1048632" name="Subtitle 2"/>
          <p:cNvSpPr>
            <a:spLocks noGrp="1"/>
          </p:cNvSpPr>
          <p:nvPr>
            <p:ph type="subTitle" idx="1"/>
          </p:nvPr>
        </p:nvSpPr>
        <p:spPr>
          <a:xfrm>
            <a:off x="3048000" y="2133600"/>
            <a:ext cx="8686800" cy="2819400"/>
          </a:xfrm>
        </p:spPr>
        <p:txBody>
          <a:bodyPr>
            <a:noAutofit/>
          </a:bodyPr>
          <a:p>
            <a:pPr indent="-285750" marL="285750">
              <a:buFont typeface="Arial" panose="020B0604020202020204" pitchFamily="34" charset="0"/>
              <a:buChar char="•"/>
            </a:pPr>
            <a:r>
              <a:rPr dirty="0" sz="4000" lang="en-US" smtClean="0"/>
              <a:t>Group one; Corneal disorders</a:t>
            </a:r>
          </a:p>
          <a:p>
            <a:pPr indent="-285750" marL="285750">
              <a:buFont typeface="Arial" panose="020B0604020202020204" pitchFamily="34" charset="0"/>
              <a:buChar char="•"/>
            </a:pPr>
            <a:r>
              <a:rPr dirty="0" sz="4000" lang="en-US" smtClean="0"/>
              <a:t>Group two; Corneal surgeries</a:t>
            </a:r>
          </a:p>
          <a:p>
            <a:pPr indent="-285750" marL="285750">
              <a:buFont typeface="Arial" panose="020B0604020202020204" pitchFamily="34" charset="0"/>
              <a:buChar char="•"/>
            </a:pPr>
            <a:r>
              <a:rPr dirty="0" sz="4000" lang="en-US" smtClean="0"/>
              <a:t>Group three; Pupil defects</a:t>
            </a:r>
            <a:endParaRPr dirty="0" sz="4000" 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8625" name="Title 1"/>
          <p:cNvSpPr>
            <a:spLocks noGrp="1"/>
          </p:cNvSpPr>
          <p:nvPr>
            <p:ph type="ctrTitle"/>
          </p:nvPr>
        </p:nvSpPr>
        <p:spPr/>
        <p:txBody>
          <a:bodyPr/>
          <a:p>
            <a:r>
              <a:rPr dirty="0" lang="en-US" smtClean="0">
                <a:solidFill>
                  <a:srgbClr val="FF0000"/>
                </a:solidFill>
                <a:latin typeface="Aharoni" pitchFamily="2" charset="-79"/>
                <a:cs typeface="Aharoni" pitchFamily="2" charset="-79"/>
              </a:rPr>
              <a:t>CORNEAL</a:t>
            </a:r>
            <a:endParaRPr dirty="0" lang="en-US">
              <a:solidFill>
                <a:srgbClr val="FF0000"/>
              </a:solidFill>
              <a:latin typeface="Aharoni" pitchFamily="2" charset="-79"/>
              <a:cs typeface="Aharoni" pitchFamily="2" charset="-79"/>
            </a:endParaRPr>
          </a:p>
        </p:txBody>
      </p:sp>
      <p:sp>
        <p:nvSpPr>
          <p:cNvPr id="1048626" name="Subtitle 2"/>
          <p:cNvSpPr>
            <a:spLocks noGrp="1"/>
          </p:cNvSpPr>
          <p:nvPr>
            <p:ph type="subTitle" idx="1"/>
          </p:nvPr>
        </p:nvSpPr>
        <p:spPr/>
        <p:txBody>
          <a:bodyPr>
            <a:normAutofit fontScale="94444" lnSpcReduction="20000"/>
          </a:bodyPr>
          <a:p>
            <a:r>
              <a:rPr dirty="0" sz="6600" lang="en-US">
                <a:solidFill>
                  <a:srgbClr val="FF0000"/>
                </a:solidFill>
                <a:latin typeface="Aharoni" pitchFamily="2" charset="-79"/>
                <a:cs typeface="Aharoni" pitchFamily="2" charset="-79"/>
              </a:rPr>
              <a:t>DISORDERS</a:t>
            </a:r>
          </a:p>
          <a:p>
            <a:endParaRPr dirty="0" 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8600" name="Title 1"/>
          <p:cNvSpPr>
            <a:spLocks noGrp="1"/>
          </p:cNvSpPr>
          <p:nvPr>
            <p:ph type="title"/>
          </p:nvPr>
        </p:nvSpPr>
        <p:spPr>
          <a:xfrm>
            <a:off x="482600" y="0"/>
            <a:ext cx="9956800" cy="715962"/>
          </a:xfrm>
        </p:spPr>
        <p:txBody>
          <a:bodyPr/>
          <a:p>
            <a:r>
              <a:rPr dirty="0" lang="en-US" smtClean="0"/>
              <a:t>STRUCTURE OF THE  SCLERA</a:t>
            </a:r>
            <a:endParaRPr dirty="0" lang="en-US"/>
          </a:p>
        </p:txBody>
      </p:sp>
      <p:sp>
        <p:nvSpPr>
          <p:cNvPr id="1048601" name="Content Placeholder 2"/>
          <p:cNvSpPr txBox="1"/>
          <p:nvPr/>
        </p:nvSpPr>
        <p:spPr>
          <a:xfrm>
            <a:off x="228600" y="848869"/>
            <a:ext cx="6400800" cy="5989638"/>
          </a:xfrm>
          <a:prstGeom prst="rect"/>
        </p:spPr>
        <p:txBody>
          <a:bodyPr/>
          <a:p>
            <a:pPr indent="-457200" marL="457200">
              <a:spcBef>
                <a:spcPts val="600"/>
              </a:spcBef>
              <a:buClr>
                <a:schemeClr val="accent1"/>
              </a:buClr>
              <a:buSzPct val="70000"/>
              <a:buFont typeface="Courier New" panose="02070309020205020404" pitchFamily="49" charset="0"/>
              <a:buChar char="o"/>
            </a:pPr>
            <a:r>
              <a:rPr dirty="0" sz="3200" lang="en-US" smtClean="0"/>
              <a:t>Sclera </a:t>
            </a:r>
            <a:r>
              <a:rPr dirty="0" sz="3200" lang="en-US"/>
              <a:t>(S):</a:t>
            </a:r>
          </a:p>
          <a:p>
            <a:pPr indent="-274320" lvl="1" marL="640080">
              <a:spcBef>
                <a:spcPct val="20000"/>
              </a:spcBef>
              <a:buClr>
                <a:schemeClr val="accent1"/>
              </a:buClr>
              <a:buSzPct val="80000"/>
              <a:buFont typeface="Wingdings 2"/>
              <a:buChar char=""/>
            </a:pPr>
            <a:r>
              <a:rPr dirty="0" sz="3200" lang="en-US"/>
              <a:t>“White of the eye”</a:t>
            </a:r>
          </a:p>
          <a:p>
            <a:pPr indent="-274320" lvl="1" marL="640080">
              <a:spcBef>
                <a:spcPct val="20000"/>
              </a:spcBef>
              <a:buClr>
                <a:schemeClr val="accent1"/>
              </a:buClr>
              <a:buSzPct val="80000"/>
              <a:buFont typeface="Wingdings 2"/>
              <a:buChar char=""/>
            </a:pPr>
            <a:r>
              <a:rPr dirty="0" sz="3200" lang="en-US"/>
              <a:t>Tough, opaque tissue that extends around the eye </a:t>
            </a:r>
          </a:p>
          <a:p>
            <a:pPr indent="-274320" lvl="1" marL="640080">
              <a:spcBef>
                <a:spcPct val="20000"/>
              </a:spcBef>
              <a:buClr>
                <a:schemeClr val="accent1"/>
              </a:buClr>
              <a:buSzPct val="80000"/>
              <a:buFont typeface="Wingdings 2"/>
              <a:buChar char=""/>
            </a:pPr>
            <a:r>
              <a:rPr dirty="0" sz="3200" lang="en-US"/>
              <a:t>Surrounds the eye and gives the eye its shape</a:t>
            </a:r>
          </a:p>
          <a:p>
            <a:pPr indent="-274320" lvl="1" marL="640080">
              <a:spcBef>
                <a:spcPct val="20000"/>
              </a:spcBef>
              <a:buClr>
                <a:schemeClr val="accent1"/>
              </a:buClr>
              <a:buSzPct val="80000"/>
              <a:buFont typeface="Wingdings 2"/>
              <a:buChar char=""/>
            </a:pPr>
            <a:r>
              <a:rPr dirty="0" sz="3200" lang="en-US"/>
              <a:t>The sclera is attached to the </a:t>
            </a:r>
            <a:r>
              <a:rPr dirty="0" sz="3200" lang="en-US" err="1"/>
              <a:t>extraocular</a:t>
            </a:r>
            <a:r>
              <a:rPr dirty="0" sz="3200" lang="en-US"/>
              <a:t> muscles </a:t>
            </a:r>
          </a:p>
          <a:p>
            <a:pPr indent="-274320" marL="182880">
              <a:spcBef>
                <a:spcPct val="20000"/>
              </a:spcBef>
              <a:buClr>
                <a:schemeClr val="accent1"/>
              </a:buClr>
              <a:buSzPct val="80000"/>
              <a:buFont typeface="Courier New" pitchFamily="49" charset="0"/>
              <a:buChar char="o"/>
            </a:pPr>
            <a:r>
              <a:rPr dirty="0" sz="3200" lang="en-US">
                <a:latin typeface="Times New Roman" pitchFamily="18" charset="0"/>
                <a:ea typeface="Times New Roman" pitchFamily="18" charset="0"/>
                <a:cs typeface="Times New Roman" pitchFamily="18" charset="0"/>
              </a:rPr>
              <a:t>CORNEA; a transparent structure covering the iris</a:t>
            </a:r>
          </a:p>
          <a:p>
            <a:pPr indent="-274320" lvl="1" marL="640080">
              <a:spcBef>
                <a:spcPct val="20000"/>
              </a:spcBef>
              <a:buClr>
                <a:schemeClr val="accent1"/>
              </a:buClr>
              <a:buSzPct val="80000"/>
              <a:buFont typeface="Wingdings 2"/>
              <a:buChar char=""/>
            </a:pPr>
            <a:endParaRPr dirty="0" sz="2100" lang="en-US"/>
          </a:p>
        </p:txBody>
      </p:sp>
      <p:pic>
        <p:nvPicPr>
          <p:cNvPr id="2097153" name="Picture 2" descr="http://www.thirdeyehealth.com/images/sclera-1.jpg"/>
          <p:cNvPicPr>
            <a:picLocks noChangeAspect="1" noChangeArrowheads="1"/>
          </p:cNvPicPr>
          <p:nvPr/>
        </p:nvPicPr>
        <p:blipFill>
          <a:blip xmlns:r="http://schemas.openxmlformats.org/officeDocument/2006/relationships" r:embed="rId1" cstate="print"/>
          <a:srcRect/>
          <a:stretch>
            <a:fillRect/>
          </a:stretch>
        </p:blipFill>
        <p:spPr bwMode="auto">
          <a:xfrm>
            <a:off x="6858000" y="1066800"/>
            <a:ext cx="4724400" cy="4953000"/>
          </a:xfrm>
          <a:prstGeom prst="rect"/>
          <a:noFill/>
          <a:ln w="9525">
            <a:noFill/>
            <a:miter lim="800000"/>
            <a:headEnd/>
            <a:tailEnd/>
          </a:ln>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591" name="Title 1"/>
          <p:cNvSpPr>
            <a:spLocks noGrp="1"/>
          </p:cNvSpPr>
          <p:nvPr>
            <p:ph type="title"/>
          </p:nvPr>
        </p:nvSpPr>
        <p:spPr>
          <a:xfrm>
            <a:off x="381000" y="33670"/>
            <a:ext cx="9956800" cy="715962"/>
          </a:xfrm>
        </p:spPr>
        <p:txBody>
          <a:bodyPr/>
          <a:p>
            <a:r>
              <a:rPr dirty="0" lang="en-US" smtClean="0"/>
              <a:t>STRUCTURE OF THE CORNEA</a:t>
            </a:r>
            <a:endParaRPr dirty="0" lang="en-US"/>
          </a:p>
        </p:txBody>
      </p:sp>
      <p:sp>
        <p:nvSpPr>
          <p:cNvPr id="1048592" name="Content Placeholder 2"/>
          <p:cNvSpPr txBox="1"/>
          <p:nvPr/>
        </p:nvSpPr>
        <p:spPr>
          <a:xfrm>
            <a:off x="197293" y="1066800"/>
            <a:ext cx="6279708" cy="5334000"/>
          </a:xfrm>
          <a:prstGeom prst="rect"/>
        </p:spPr>
        <p:txBody>
          <a:bodyPr/>
          <a:p>
            <a:pPr indent="-274320" marL="274320">
              <a:spcBef>
                <a:spcPts val="600"/>
              </a:spcBef>
              <a:buClr>
                <a:schemeClr val="accent1"/>
              </a:buClr>
              <a:buSzPct val="70000"/>
              <a:buFont typeface="Wingdings"/>
              <a:buChar char=""/>
            </a:pPr>
            <a:r>
              <a:rPr dirty="0" sz="3200" lang="en-US" smtClean="0"/>
              <a:t>Cornea </a:t>
            </a:r>
            <a:r>
              <a:rPr dirty="0" sz="3200" lang="en-US"/>
              <a:t>(K):</a:t>
            </a:r>
          </a:p>
          <a:p>
            <a:pPr indent="-274320" lvl="1" marL="640080">
              <a:spcBef>
                <a:spcPct val="20000"/>
              </a:spcBef>
              <a:buClr>
                <a:schemeClr val="accent1"/>
              </a:buClr>
              <a:buSzPct val="80000"/>
              <a:buFont typeface="Wingdings 2"/>
              <a:buChar char=""/>
            </a:pPr>
            <a:r>
              <a:rPr dirty="0" sz="3200" lang="en-US"/>
              <a:t>Clear layer at the front &amp; center of eye </a:t>
            </a:r>
          </a:p>
          <a:p>
            <a:pPr indent="-274320" lvl="1" marL="640080">
              <a:spcBef>
                <a:spcPct val="20000"/>
              </a:spcBef>
              <a:buClr>
                <a:schemeClr val="accent1"/>
              </a:buClr>
              <a:buSzPct val="80000"/>
              <a:buFont typeface="Wingdings 2"/>
              <a:buChar char=""/>
            </a:pPr>
            <a:r>
              <a:rPr dirty="0" sz="3200" lang="en-US"/>
              <a:t>Located in front of the iris (colored part of eye)</a:t>
            </a:r>
          </a:p>
          <a:p>
            <a:pPr indent="-274320" lvl="1" marL="640080">
              <a:spcBef>
                <a:spcPct val="20000"/>
              </a:spcBef>
              <a:buClr>
                <a:schemeClr val="accent1"/>
              </a:buClr>
              <a:buSzPct val="80000"/>
              <a:buFont typeface="Wingdings 2"/>
              <a:buChar char=""/>
            </a:pPr>
            <a:r>
              <a:rPr dirty="0" sz="3200" lang="en-US"/>
              <a:t>Function:</a:t>
            </a:r>
          </a:p>
          <a:p>
            <a:pPr indent="-182880" lvl="2">
              <a:spcBef>
                <a:spcPct val="20000"/>
              </a:spcBef>
              <a:buClr>
                <a:schemeClr val="accent1">
                  <a:shade val="75000"/>
                </a:schemeClr>
              </a:buClr>
              <a:buSzPct val="60000"/>
              <a:buFont typeface="Wingdings"/>
              <a:buChar char=""/>
            </a:pPr>
            <a:r>
              <a:rPr dirty="0" sz="3200" lang="en-US"/>
              <a:t>Focus light as it enters eye</a:t>
            </a:r>
          </a:p>
          <a:p>
            <a:pPr indent="-274320" lvl="1" marL="640080">
              <a:spcBef>
                <a:spcPct val="20000"/>
              </a:spcBef>
              <a:buClr>
                <a:schemeClr val="accent1"/>
              </a:buClr>
              <a:buSzPct val="80000"/>
              <a:buFont typeface="Wingdings 2"/>
              <a:buChar char=""/>
            </a:pPr>
            <a:r>
              <a:rPr dirty="0" sz="3200" lang="en-US" err="1"/>
              <a:t>Avascular</a:t>
            </a:r>
            <a:endParaRPr dirty="0" sz="3200" lang="en-US"/>
          </a:p>
          <a:p>
            <a:pPr indent="-182880" lvl="2">
              <a:spcBef>
                <a:spcPct val="20000"/>
              </a:spcBef>
              <a:buClr>
                <a:schemeClr val="accent1">
                  <a:shade val="75000"/>
                </a:schemeClr>
              </a:buClr>
              <a:buSzPct val="60000"/>
              <a:buFont typeface="Wingdings"/>
              <a:buChar char=""/>
            </a:pPr>
            <a:r>
              <a:rPr dirty="0" sz="3200" lang="en-US"/>
              <a:t>Only organ that has no blood vessels</a:t>
            </a:r>
          </a:p>
          <a:p>
            <a:pPr indent="-274320" lvl="1" marL="640080">
              <a:spcBef>
                <a:spcPct val="20000"/>
              </a:spcBef>
              <a:buClr>
                <a:schemeClr val="accent1"/>
              </a:buClr>
              <a:buSzPct val="80000"/>
              <a:buFont typeface="Wingdings 2"/>
              <a:buChar char=""/>
            </a:pPr>
            <a:endParaRPr dirty="0" sz="3200" lang="en-US"/>
          </a:p>
        </p:txBody>
      </p:sp>
      <p:pic>
        <p:nvPicPr>
          <p:cNvPr id="2097152" name="Picture 2" descr="http://upload.wikimedia.org/wikipedia/commons/7/79/Cornea.jpg"/>
          <p:cNvPicPr>
            <a:picLocks noChangeAspect="1" noChangeArrowheads="1"/>
          </p:cNvPicPr>
          <p:nvPr/>
        </p:nvPicPr>
        <p:blipFill>
          <a:blip xmlns:r="http://schemas.openxmlformats.org/officeDocument/2006/relationships" r:embed="rId1" cstate="print"/>
          <a:srcRect/>
          <a:stretch>
            <a:fillRect/>
          </a:stretch>
        </p:blipFill>
        <p:spPr bwMode="auto">
          <a:xfrm>
            <a:off x="6477000" y="1056167"/>
            <a:ext cx="5257800" cy="5649433"/>
          </a:xfrm>
          <a:prstGeom prst="rect"/>
          <a:noFill/>
          <a:ln w="9525">
            <a:noFill/>
            <a:miter lim="800000"/>
            <a:headEnd/>
            <a:tailEnd/>
          </a:ln>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8598" name="Title 1"/>
          <p:cNvSpPr>
            <a:spLocks noGrp="1"/>
          </p:cNvSpPr>
          <p:nvPr>
            <p:ph type="title"/>
          </p:nvPr>
        </p:nvSpPr>
        <p:spPr/>
        <p:txBody>
          <a:bodyPr/>
          <a:p>
            <a:endParaRPr lang="en-US"/>
          </a:p>
        </p:txBody>
      </p:sp>
      <p:sp>
        <p:nvSpPr>
          <p:cNvPr id="1048599" name="Content Placeholder 2"/>
          <p:cNvSpPr>
            <a:spLocks noGrp="1"/>
          </p:cNvSpPr>
          <p:nvPr>
            <p:ph sz="quarter" idx="1"/>
          </p:nvPr>
        </p:nvSpPr>
        <p:spPr/>
        <p:txBody>
          <a:bodyPr>
            <a:normAutofit/>
          </a:bodyPr>
          <a:p>
            <a:r>
              <a:rPr dirty="0" sz="4000" lang="en-US" smtClean="0"/>
              <a:t>Corneal ulcers</a:t>
            </a:r>
          </a:p>
          <a:p>
            <a:r>
              <a:rPr dirty="0" sz="4000" lang="en-US" err="1" smtClean="0"/>
              <a:t>Arcus</a:t>
            </a:r>
            <a:r>
              <a:rPr dirty="0" sz="4000" lang="en-US" smtClean="0"/>
              <a:t> </a:t>
            </a:r>
            <a:r>
              <a:rPr dirty="0" sz="4000" lang="en-US" err="1" smtClean="0"/>
              <a:t>senilis</a:t>
            </a:r>
            <a:endParaRPr dirty="0" sz="4000" lang="en-US"/>
          </a:p>
          <a:p>
            <a:r>
              <a:rPr dirty="0" sz="4000" lang="en-US" smtClean="0"/>
              <a:t>Lipid </a:t>
            </a:r>
            <a:r>
              <a:rPr dirty="0" sz="4000" lang="en-US" err="1" smtClean="0"/>
              <a:t>keratopathy</a:t>
            </a:r>
            <a:endParaRPr dirty="0" sz="4000" lang="en-US" smtClean="0"/>
          </a:p>
          <a:p>
            <a:r>
              <a:rPr dirty="0" sz="4000" lang="en-US" err="1" smtClean="0"/>
              <a:t>Fusch’s</a:t>
            </a:r>
            <a:r>
              <a:rPr dirty="0" sz="4000" lang="en-US" smtClean="0"/>
              <a:t> dystrophy</a:t>
            </a:r>
          </a:p>
          <a:p>
            <a:r>
              <a:rPr dirty="0" sz="4000" lang="en-US" err="1" smtClean="0"/>
              <a:t>Kerato</a:t>
            </a:r>
            <a:r>
              <a:rPr dirty="0" sz="4000" lang="en-US" smtClean="0"/>
              <a:t> conjunctivitis </a:t>
            </a:r>
            <a:r>
              <a:rPr dirty="0" sz="4000" lang="en-US" err="1" smtClean="0"/>
              <a:t>sisca</a:t>
            </a:r>
            <a:r>
              <a:rPr dirty="0" sz="4000" lang="en-US" smtClean="0"/>
              <a:t> (dry eye)</a:t>
            </a:r>
            <a:endParaRPr dirty="0" sz="4000"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8602" name="Title 1"/>
          <p:cNvSpPr>
            <a:spLocks noGrp="1"/>
          </p:cNvSpPr>
          <p:nvPr>
            <p:ph type="title"/>
          </p:nvPr>
        </p:nvSpPr>
        <p:spPr>
          <a:xfrm>
            <a:off x="586563" y="0"/>
            <a:ext cx="9956800" cy="1143000"/>
          </a:xfrm>
        </p:spPr>
        <p:txBody>
          <a:bodyPr>
            <a:normAutofit/>
          </a:bodyPr>
          <a:p>
            <a:r>
              <a:rPr b="1" dirty="0" lang="en-US" u="sng" smtClean="0">
                <a:solidFill>
                  <a:srgbClr val="C00000"/>
                </a:solidFill>
              </a:rPr>
              <a:t>CORNEAL ULCERS</a:t>
            </a:r>
            <a:r>
              <a:rPr dirty="0" lang="en-US" smtClean="0">
                <a:solidFill>
                  <a:srgbClr val="C00000"/>
                </a:solidFill>
              </a:rPr>
              <a:t/>
            </a:r>
            <a:br>
              <a:rPr dirty="0" lang="en-US" smtClean="0">
                <a:solidFill>
                  <a:srgbClr val="C00000"/>
                </a:solidFill>
              </a:rPr>
            </a:br>
            <a:endParaRPr dirty="0" lang="en-US"/>
          </a:p>
        </p:txBody>
      </p:sp>
      <p:sp>
        <p:nvSpPr>
          <p:cNvPr id="1048603" name="Content Placeholder 2"/>
          <p:cNvSpPr>
            <a:spLocks noGrp="1"/>
          </p:cNvSpPr>
          <p:nvPr>
            <p:ph sz="quarter" idx="1"/>
          </p:nvPr>
        </p:nvSpPr>
        <p:spPr>
          <a:xfrm>
            <a:off x="228600" y="914400"/>
            <a:ext cx="11506200" cy="5559552"/>
          </a:xfrm>
        </p:spPr>
        <p:txBody>
          <a:bodyPr>
            <a:normAutofit fontScale="95833" lnSpcReduction="20000"/>
          </a:bodyPr>
          <a:p>
            <a:pPr>
              <a:lnSpc>
                <a:spcPct val="150000"/>
              </a:lnSpc>
              <a:tabLst>
                <a:tab algn="l" pos="400050"/>
              </a:tabLst>
            </a:pPr>
            <a:r>
              <a:rPr b="1" dirty="0" sz="2800" lang="en-US" smtClean="0">
                <a:solidFill>
                  <a:srgbClr val="C00000"/>
                </a:solidFill>
              </a:rPr>
              <a:t>Definition:</a:t>
            </a:r>
            <a:r>
              <a:rPr dirty="0" sz="2800" lang="en-US" smtClean="0"/>
              <a:t> its also called ulcerative </a:t>
            </a:r>
            <a:r>
              <a:rPr dirty="0" sz="2800" lang="en-US" err="1" smtClean="0"/>
              <a:t>keratitis</a:t>
            </a:r>
            <a:r>
              <a:rPr dirty="0" sz="2800" lang="en-US" smtClean="0"/>
              <a:t> which is an inflammatory or an infective condition of the cornea involving disruption of its epithelial layer with the involvement of the corneal </a:t>
            </a:r>
            <a:r>
              <a:rPr dirty="0" sz="2800" lang="en-US" err="1" smtClean="0"/>
              <a:t>stroma</a:t>
            </a:r>
            <a:r>
              <a:rPr dirty="0" sz="2800" lang="en-US" smtClean="0"/>
              <a:t>.</a:t>
            </a:r>
          </a:p>
          <a:p>
            <a:pPr>
              <a:lnSpc>
                <a:spcPct val="150000"/>
              </a:lnSpc>
              <a:tabLst>
                <a:tab algn="l" pos="400050"/>
              </a:tabLst>
            </a:pPr>
            <a:r>
              <a:rPr dirty="0" sz="2800" lang="en-US" u="sng" smtClean="0"/>
              <a:t>Corneal</a:t>
            </a:r>
            <a:r>
              <a:rPr dirty="0" sz="2800" lang="en-US" smtClean="0"/>
              <a:t> healing </a:t>
            </a:r>
          </a:p>
          <a:p>
            <a:pPr indent="-514350" marL="514350">
              <a:lnSpc>
                <a:spcPct val="150000"/>
              </a:lnSpc>
              <a:tabLst>
                <a:tab algn="l" pos="400050"/>
              </a:tabLst>
            </a:pPr>
            <a:r>
              <a:rPr dirty="0" sz="2800" lang="en-US" smtClean="0"/>
              <a:t>It heals by two methods; </a:t>
            </a:r>
          </a:p>
          <a:p>
            <a:pPr indent="-514350" marL="514350">
              <a:lnSpc>
                <a:spcPct val="150000"/>
              </a:lnSpc>
              <a:buFont typeface="Arial" pitchFamily="34" charset="0"/>
              <a:buChar char="•"/>
              <a:tabLst>
                <a:tab algn="l" pos="400050"/>
              </a:tabLst>
            </a:pPr>
            <a:r>
              <a:rPr dirty="0" sz="2800" lang="en-US" smtClean="0"/>
              <a:t>migration of surrounding epithelial cells followed by mitosis.</a:t>
            </a:r>
          </a:p>
          <a:p>
            <a:pPr indent="-514350" marL="514350">
              <a:lnSpc>
                <a:spcPct val="150000"/>
              </a:lnSpc>
              <a:buFont typeface="Arial" pitchFamily="34" charset="0"/>
              <a:buChar char="•"/>
              <a:tabLst>
                <a:tab algn="l" pos="400050"/>
              </a:tabLst>
            </a:pPr>
            <a:r>
              <a:rPr dirty="0" sz="2800" lang="en-US" smtClean="0"/>
              <a:t>Introduction of blood vessels from the </a:t>
            </a:r>
            <a:r>
              <a:rPr dirty="0" sz="2800" lang="en-US" err="1" smtClean="0"/>
              <a:t>conjuctiva</a:t>
            </a:r>
            <a:r>
              <a:rPr dirty="0" sz="2800" lang="en-US" smtClean="0"/>
              <a:t>. </a:t>
            </a:r>
          </a:p>
          <a:p>
            <a:pPr indent="-514350" marL="514350">
              <a:tabLst>
                <a:tab algn="l" pos="400050"/>
              </a:tabLst>
            </a:pPr>
            <a:endParaRPr dirty="0" sz="2800" lang="en-US" smtClean="0"/>
          </a:p>
          <a:p>
            <a:pPr indent="-514350" marL="514350"/>
            <a:endParaRPr dirty="0" lang="en-US" smtClean="0"/>
          </a:p>
          <a:p>
            <a:endParaRPr dirty="0" 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8630" name="Rectangle 1"/>
          <p:cNvSpPr/>
          <p:nvPr/>
        </p:nvSpPr>
        <p:spPr>
          <a:xfrm>
            <a:off x="457200" y="0"/>
            <a:ext cx="10896600" cy="7057835"/>
          </a:xfrm>
          <a:prstGeom prst="rect"/>
        </p:spPr>
        <p:txBody>
          <a:bodyPr wrap="square">
            <a:spAutoFit/>
          </a:bodyPr>
          <a:p>
            <a:pPr indent="-514350" marL="514350">
              <a:lnSpc>
                <a:spcPct val="150000"/>
              </a:lnSpc>
              <a:buFont typeface="Wingdings" pitchFamily="2" charset="2"/>
              <a:buChar char="Ø"/>
              <a:tabLst>
                <a:tab algn="l" pos="400050"/>
              </a:tabLst>
            </a:pPr>
            <a:r>
              <a:rPr dirty="0" sz="2800" lang="en-US"/>
              <a:t>Scarring cannot be cured. However, corneal scars are the result of corneal ulcers and can be prevented by proper treatment of the ulcer</a:t>
            </a:r>
          </a:p>
          <a:p>
            <a:pPr indent="-514350" marL="514350">
              <a:lnSpc>
                <a:spcPct val="150000"/>
              </a:lnSpc>
              <a:buFont typeface="Wingdings" pitchFamily="2" charset="2"/>
              <a:buChar char="Ø"/>
              <a:tabLst>
                <a:tab algn="l" pos="400050"/>
              </a:tabLst>
            </a:pPr>
            <a:r>
              <a:rPr dirty="0" sz="2800" lang="en-US"/>
              <a:t>Corneal ulcer affecting epithelium only will heal rapidly without </a:t>
            </a:r>
            <a:r>
              <a:rPr dirty="0" sz="2800" lang="en-US" err="1"/>
              <a:t>sequelae</a:t>
            </a:r>
            <a:r>
              <a:rPr dirty="0" sz="2800" lang="en-US"/>
              <a:t>.</a:t>
            </a:r>
          </a:p>
          <a:p>
            <a:pPr indent="-514350" marL="514350">
              <a:lnSpc>
                <a:spcPct val="150000"/>
              </a:lnSpc>
              <a:buFont typeface="Wingdings" pitchFamily="2" charset="2"/>
              <a:buChar char="Ø"/>
              <a:tabLst>
                <a:tab algn="l" pos="400050"/>
              </a:tabLst>
            </a:pPr>
            <a:r>
              <a:rPr dirty="0" sz="2800" lang="en-US"/>
              <a:t>Ulcer involving </a:t>
            </a:r>
            <a:r>
              <a:rPr dirty="0" sz="2800" lang="en-US" err="1"/>
              <a:t>stroma</a:t>
            </a:r>
            <a:r>
              <a:rPr dirty="0" sz="2800" lang="en-US"/>
              <a:t> will heal with scarring and </a:t>
            </a:r>
            <a:r>
              <a:rPr dirty="0" sz="2800" lang="en-US" err="1"/>
              <a:t>vascularisation</a:t>
            </a:r>
            <a:endParaRPr dirty="0" sz="2800" lang="en-US"/>
          </a:p>
          <a:p>
            <a:pPr indent="-514350" marL="514350">
              <a:lnSpc>
                <a:spcPct val="150000"/>
              </a:lnSpc>
              <a:buFont typeface="Wingdings" pitchFamily="2" charset="2"/>
              <a:buChar char="Ø"/>
              <a:tabLst>
                <a:tab algn="l" pos="400050"/>
              </a:tabLst>
            </a:pPr>
            <a:r>
              <a:rPr dirty="0" sz="2800" lang="en-US"/>
              <a:t>As the ulcer deepens to nearly full thickness, the endothelial layer of the cornea bulges out as a </a:t>
            </a:r>
            <a:r>
              <a:rPr dirty="0" sz="2800" lang="en-US" err="1"/>
              <a:t>descemetocoele</a:t>
            </a:r>
            <a:r>
              <a:rPr dirty="0" sz="2800" lang="en-US"/>
              <a:t>.</a:t>
            </a:r>
          </a:p>
          <a:p>
            <a:pPr lvl="0">
              <a:lnSpc>
                <a:spcPct val="150000"/>
              </a:lnSpc>
              <a:buFont typeface="Wingdings" pitchFamily="2" charset="2"/>
              <a:buChar char="Ø"/>
            </a:pPr>
            <a:endParaRPr dirty="0" sz="28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00" name=""/>
        <p:cNvGrpSpPr/>
        <p:nvPr/>
      </p:nvGrpSpPr>
      <p:grpSpPr>
        <a:xfrm>
          <a:off x="0" y="0"/>
          <a:ext cx="0" cy="0"/>
          <a:chOff x="0" y="0"/>
          <a:chExt cx="0" cy="0"/>
        </a:xfrm>
      </p:grpSpPr>
      <p:sp>
        <p:nvSpPr>
          <p:cNvPr id="1048683" name="Title 1"/>
          <p:cNvSpPr>
            <a:spLocks noGrp="1"/>
          </p:cNvSpPr>
          <p:nvPr>
            <p:ph type="title"/>
          </p:nvPr>
        </p:nvSpPr>
        <p:spPr/>
        <p:txBody>
          <a:bodyPr>
            <a:normAutofit/>
          </a:bodyPr>
          <a:p>
            <a:r>
              <a:rPr b="1" dirty="0" lang="en-US" smtClean="0">
                <a:solidFill>
                  <a:srgbClr val="0070C0"/>
                </a:solidFill>
                <a:latin typeface="Times New Roman" pitchFamily="18" charset="0"/>
                <a:cs typeface="Times New Roman" pitchFamily="18" charset="0"/>
              </a:rPr>
              <a:t>3. Inner light-sensitive layer</a:t>
            </a:r>
            <a:br>
              <a:rPr b="1" dirty="0" lang="en-US" smtClean="0">
                <a:solidFill>
                  <a:srgbClr val="0070C0"/>
                </a:solidFill>
                <a:latin typeface="Times New Roman" pitchFamily="18" charset="0"/>
                <a:cs typeface="Times New Roman" pitchFamily="18" charset="0"/>
              </a:rPr>
            </a:br>
            <a:endParaRPr dirty="0" lang="en-US"/>
          </a:p>
        </p:txBody>
      </p:sp>
      <p:sp>
        <p:nvSpPr>
          <p:cNvPr id="1048684" name="Content Placeholder 2"/>
          <p:cNvSpPr>
            <a:spLocks noGrp="1"/>
          </p:cNvSpPr>
          <p:nvPr>
            <p:ph sz="quarter" idx="1"/>
          </p:nvPr>
        </p:nvSpPr>
        <p:spPr>
          <a:xfrm>
            <a:off x="228600" y="1066800"/>
            <a:ext cx="11125200" cy="5407152"/>
          </a:xfrm>
        </p:spPr>
        <p:txBody>
          <a:bodyPr>
            <a:normAutofit/>
          </a:bodyPr>
          <a:p>
            <a:r>
              <a:rPr b="1" dirty="0" sz="3600" lang="en-US">
                <a:solidFill>
                  <a:srgbClr val="002060"/>
                </a:solidFill>
                <a:latin typeface="Times New Roman" pitchFamily="18" charset="0"/>
                <a:cs typeface="Times New Roman" pitchFamily="18" charset="0"/>
              </a:rPr>
              <a:t>Retina:</a:t>
            </a:r>
          </a:p>
          <a:p>
            <a:pPr indent="-514350" marL="514350"/>
            <a:r>
              <a:rPr dirty="0" sz="3600" lang="en-US">
                <a:latin typeface="Times New Roman" pitchFamily="18" charset="0"/>
                <a:cs typeface="Times New Roman" pitchFamily="18" charset="0"/>
              </a:rPr>
              <a:t>The retina is the light sensitive part of the eye.  It can be divided into two parts.</a:t>
            </a:r>
          </a:p>
          <a:p>
            <a:pPr indent="-514350" marL="514350">
              <a:buNone/>
            </a:pPr>
            <a:r>
              <a:rPr dirty="0" sz="3600" lang="en-US">
                <a:solidFill>
                  <a:srgbClr val="7030A0"/>
                </a:solidFill>
                <a:latin typeface="Times New Roman" pitchFamily="18" charset="0"/>
                <a:cs typeface="Times New Roman" pitchFamily="18" charset="0"/>
              </a:rPr>
              <a:t>Outer photoreceptor layer: </a:t>
            </a:r>
          </a:p>
          <a:p>
            <a:pPr indent="-514350" marL="514350"/>
            <a:r>
              <a:rPr dirty="0" sz="3600" lang="en-US">
                <a:latin typeface="Times New Roman" pitchFamily="18" charset="0"/>
                <a:cs typeface="Times New Roman" pitchFamily="18" charset="0"/>
              </a:rPr>
              <a:t>This contains the cells that respond to light.  </a:t>
            </a:r>
            <a:endParaRPr dirty="0" sz="3600" 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573" name=""/>
        <p:cNvGrpSpPr/>
        <p:nvPr/>
      </p:nvGrpSpPr>
      <p:grpSpPr>
        <a:xfrm>
          <a:off x="0" y="0"/>
          <a:ext cx="0" cy="0"/>
          <a:chOff x="0" y="0"/>
          <a:chExt cx="0" cy="0"/>
        </a:xfrm>
      </p:grpSpPr>
      <p:sp>
        <p:nvSpPr>
          <p:cNvPr id="1048941" name="TextBox 1"/>
          <p:cNvSpPr txBox="1"/>
          <p:nvPr/>
        </p:nvSpPr>
        <p:spPr>
          <a:xfrm>
            <a:off x="381000" y="3"/>
            <a:ext cx="10287000" cy="6544919"/>
          </a:xfrm>
          <a:prstGeom prst="rect"/>
          <a:noFill/>
        </p:spPr>
        <p:txBody>
          <a:bodyPr rtlCol="0" wrap="square">
            <a:spAutoFit/>
          </a:bodyPr>
          <a:p>
            <a:pPr lvl="0"/>
            <a:endParaRPr b="1" dirty="0" sz="2800" lang="en-US">
              <a:solidFill>
                <a:srgbClr val="C00000"/>
              </a:solidFill>
            </a:endParaRPr>
          </a:p>
          <a:p>
            <a:pPr>
              <a:lnSpc>
                <a:spcPct val="150000"/>
              </a:lnSpc>
            </a:pPr>
            <a:r>
              <a:rPr b="1" dirty="0" sz="3200" lang="en-US">
                <a:solidFill>
                  <a:srgbClr val="C00000"/>
                </a:solidFill>
              </a:rPr>
              <a:t>SIGNS AND SYMPTOMS</a:t>
            </a:r>
            <a:endParaRPr dirty="0" sz="3200" lang="en-US">
              <a:solidFill>
                <a:srgbClr val="C00000"/>
              </a:solidFill>
            </a:endParaRPr>
          </a:p>
          <a:p>
            <a:pPr indent="-514350" marL="514350">
              <a:lnSpc>
                <a:spcPct val="150000"/>
              </a:lnSpc>
              <a:buFont typeface="+mj-lt"/>
              <a:buAutoNum type="arabicPeriod"/>
            </a:pPr>
            <a:r>
              <a:rPr dirty="0" sz="3200" lang="en-US"/>
              <a:t>All corneal ulcers are very painful. </a:t>
            </a:r>
          </a:p>
          <a:p>
            <a:pPr indent="-514350" marL="514350">
              <a:lnSpc>
                <a:spcPct val="150000"/>
              </a:lnSpc>
              <a:buFont typeface="+mj-lt"/>
              <a:buAutoNum type="arabicPeriod"/>
            </a:pPr>
            <a:r>
              <a:rPr dirty="0" sz="3200" lang="en-US"/>
              <a:t>Photophobia </a:t>
            </a:r>
          </a:p>
          <a:p>
            <a:pPr indent="-514350" marL="514350">
              <a:lnSpc>
                <a:spcPct val="150000"/>
              </a:lnSpc>
              <a:buFont typeface="+mj-lt"/>
              <a:buAutoNum type="arabicPeriod"/>
            </a:pPr>
            <a:r>
              <a:rPr dirty="0" sz="3200" lang="en-US"/>
              <a:t>Watering of the eyes.</a:t>
            </a:r>
          </a:p>
          <a:p>
            <a:pPr indent="-514350" marL="514350">
              <a:lnSpc>
                <a:spcPct val="150000"/>
              </a:lnSpc>
              <a:buFont typeface="+mj-lt"/>
              <a:buAutoNum type="arabicPeriod"/>
            </a:pPr>
            <a:r>
              <a:rPr dirty="0" sz="3200" lang="en-US"/>
              <a:t>Mild or severe eye discharge</a:t>
            </a:r>
          </a:p>
          <a:p>
            <a:pPr indent="-514350" marL="514350">
              <a:lnSpc>
                <a:spcPct val="150000"/>
              </a:lnSpc>
              <a:buFont typeface="+mj-lt"/>
              <a:buAutoNum type="arabicPeriod"/>
            </a:pPr>
            <a:r>
              <a:rPr dirty="0" sz="3200" lang="en-US"/>
              <a:t>Reduced vision</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574" name=""/>
        <p:cNvGrpSpPr/>
        <p:nvPr/>
      </p:nvGrpSpPr>
      <p:grpSpPr>
        <a:xfrm>
          <a:off x="0" y="0"/>
          <a:ext cx="0" cy="0"/>
          <a:chOff x="0" y="0"/>
          <a:chExt cx="0" cy="0"/>
        </a:xfrm>
      </p:grpSpPr>
      <p:sp>
        <p:nvSpPr>
          <p:cNvPr id="1048942" name="TextBox 1"/>
          <p:cNvSpPr txBox="1"/>
          <p:nvPr/>
        </p:nvSpPr>
        <p:spPr>
          <a:xfrm>
            <a:off x="381000" y="3"/>
            <a:ext cx="11125200" cy="6494085"/>
          </a:xfrm>
          <a:prstGeom prst="rect"/>
          <a:noFill/>
        </p:spPr>
        <p:txBody>
          <a:bodyPr rtlCol="0" wrap="square">
            <a:spAutoFit/>
          </a:bodyPr>
          <a:p>
            <a:r>
              <a:rPr b="1" dirty="0" sz="2400" lang="en-US">
                <a:solidFill>
                  <a:srgbClr val="C00000"/>
                </a:solidFill>
              </a:rPr>
              <a:t>Causes</a:t>
            </a:r>
            <a:endParaRPr dirty="0" sz="2400" lang="en-US">
              <a:solidFill>
                <a:srgbClr val="C00000"/>
              </a:solidFill>
            </a:endParaRPr>
          </a:p>
          <a:p>
            <a:r>
              <a:rPr dirty="0" sz="2400" lang="en-US"/>
              <a:t>There are many different causes of corneal ulcer:</a:t>
            </a:r>
          </a:p>
          <a:p>
            <a:pPr indent="-514350" marL="514350">
              <a:buFont typeface="+mj-lt"/>
              <a:buAutoNum type="arabicPeriod"/>
            </a:pPr>
            <a:r>
              <a:rPr dirty="0" sz="2400" lang="en-US"/>
              <a:t>Traumatic corneal abrasion/</a:t>
            </a:r>
            <a:r>
              <a:rPr dirty="0" sz="2400" lang="en-US" err="1"/>
              <a:t>Entropion</a:t>
            </a:r>
            <a:endParaRPr dirty="0" sz="2400" lang="en-US"/>
          </a:p>
          <a:p>
            <a:pPr indent="-514350" marL="514350">
              <a:buFont typeface="+mj-lt"/>
              <a:buAutoNum type="arabicPeriod"/>
            </a:pPr>
            <a:r>
              <a:rPr dirty="0" sz="2400" lang="en-US"/>
              <a:t>Bacterial corneal ulcer</a:t>
            </a:r>
          </a:p>
          <a:p>
            <a:pPr indent="-514350" marL="514350">
              <a:buFont typeface="+mj-lt"/>
              <a:buAutoNum type="arabicPeriod"/>
            </a:pPr>
            <a:r>
              <a:rPr dirty="0" sz="2400" lang="en-US"/>
              <a:t>Herpes Simplex</a:t>
            </a:r>
          </a:p>
          <a:p>
            <a:pPr indent="-514350" marL="514350">
              <a:buFont typeface="+mj-lt"/>
              <a:buAutoNum type="arabicPeriod"/>
            </a:pPr>
            <a:r>
              <a:rPr dirty="0" sz="2400" lang="en-US"/>
              <a:t>Vitamin A deficiency</a:t>
            </a:r>
          </a:p>
          <a:p>
            <a:pPr indent="-514350" marL="514350">
              <a:buFont typeface="+mj-lt"/>
              <a:buAutoNum type="arabicPeriod"/>
            </a:pPr>
            <a:r>
              <a:rPr dirty="0" sz="2400" lang="en-US"/>
              <a:t>Traditional Eye Medicine/Other chemicals</a:t>
            </a:r>
          </a:p>
          <a:p>
            <a:pPr indent="-514350" marL="514350">
              <a:buFont typeface="+mj-lt"/>
              <a:buAutoNum type="arabicPeriod"/>
            </a:pPr>
            <a:r>
              <a:rPr dirty="0" sz="2400" lang="en-US"/>
              <a:t>Exposure</a:t>
            </a:r>
          </a:p>
          <a:p>
            <a:pPr indent="-514350" marL="514350">
              <a:buFont typeface="+mj-lt"/>
              <a:buAutoNum type="arabicPeriod"/>
            </a:pPr>
            <a:r>
              <a:rPr dirty="0" sz="2400" lang="en-US"/>
              <a:t>Corneal </a:t>
            </a:r>
            <a:r>
              <a:rPr dirty="0" sz="2400" lang="en-US" err="1"/>
              <a:t>anaesthesia</a:t>
            </a:r>
            <a:endParaRPr dirty="0" sz="2400" lang="en-US"/>
          </a:p>
          <a:p>
            <a:pPr indent="-514350" marL="514350">
              <a:buFont typeface="+mj-lt"/>
              <a:buAutoNum type="arabicPeriod"/>
            </a:pPr>
            <a:r>
              <a:rPr dirty="0" sz="2400" lang="en-US"/>
              <a:t>Others – use of </a:t>
            </a:r>
            <a:r>
              <a:rPr dirty="0" sz="2400" lang="en-US" err="1"/>
              <a:t>predinsolone</a:t>
            </a:r>
            <a:endParaRPr dirty="0" sz="2400" lang="en-US"/>
          </a:p>
          <a:p>
            <a:pPr indent="-514350" marL="514350">
              <a:buFont typeface="+mj-lt"/>
              <a:buAutoNum type="arabicPeriod"/>
            </a:pPr>
            <a:r>
              <a:rPr dirty="0" sz="2400" lang="en-US"/>
              <a:t>Burns</a:t>
            </a:r>
          </a:p>
          <a:p>
            <a:r>
              <a:rPr b="1" dirty="0" sz="2400" lang="en-US">
                <a:solidFill>
                  <a:srgbClr val="C00000"/>
                </a:solidFill>
              </a:rPr>
              <a:t>DIAGNOSIS </a:t>
            </a:r>
          </a:p>
          <a:p>
            <a:r>
              <a:rPr dirty="0" sz="2400" lang="en-US"/>
              <a:t>Definitive diagnosis is made with fluorescein, which stains exposed stroma a bright green.</a:t>
            </a:r>
          </a:p>
          <a:p>
            <a:endParaRPr dirty="0" sz="2400" lang="en-US"/>
          </a:p>
          <a:p>
            <a:r>
              <a:rPr b="1" dirty="0" sz="2400" i="1" lang="en-US">
                <a:solidFill>
                  <a:srgbClr val="C00000"/>
                </a:solidFill>
              </a:rPr>
              <a:t>N/B: IT IS ESSENTIAL </a:t>
            </a:r>
            <a:r>
              <a:rPr b="1" dirty="0" sz="2800" i="1" lang="en-US">
                <a:solidFill>
                  <a:srgbClr val="C00000"/>
                </a:solidFill>
              </a:rPr>
              <a:t>TO STAIN RED EYES WITH FLOURESCEIN</a:t>
            </a:r>
            <a:endParaRPr dirty="0" sz="2800" i="1" lang="en-US">
              <a:solidFill>
                <a:srgbClr val="C00000"/>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575" name=""/>
        <p:cNvGrpSpPr/>
        <p:nvPr/>
      </p:nvGrpSpPr>
      <p:grpSpPr>
        <a:xfrm>
          <a:off x="0" y="0"/>
          <a:ext cx="0" cy="0"/>
          <a:chOff x="0" y="0"/>
          <a:chExt cx="0" cy="0"/>
        </a:xfrm>
      </p:grpSpPr>
      <p:sp>
        <p:nvSpPr>
          <p:cNvPr id="1048943" name="TextBox 1"/>
          <p:cNvSpPr txBox="1"/>
          <p:nvPr/>
        </p:nvSpPr>
        <p:spPr>
          <a:xfrm>
            <a:off x="304800" y="3"/>
            <a:ext cx="10363200" cy="6001643"/>
          </a:xfrm>
          <a:prstGeom prst="rect"/>
          <a:noFill/>
        </p:spPr>
        <p:txBody>
          <a:bodyPr rtlCol="0" wrap="square">
            <a:spAutoFit/>
          </a:bodyPr>
          <a:p>
            <a:pPr>
              <a:lnSpc>
                <a:spcPct val="150000"/>
              </a:lnSpc>
            </a:pPr>
            <a:r>
              <a:rPr dirty="0" sz="3200" lang="en-US"/>
              <a:t>Having diagnosed a corneal ulcer, the cause should be determined, in order to start specific treatment as quickly as possible. However, ALL corneal ulcers should be treated with Atropine and most should be given topical antibiotic. If there is doubt, give Atropine and antibiotic only. Remember that appropriate treatment will prevent blindness but inappropriate treatment will </a:t>
            </a:r>
            <a:r>
              <a:rPr dirty="0" sz="3200" lang="en-US" u="sng"/>
              <a:t>cause</a:t>
            </a:r>
            <a:r>
              <a:rPr dirty="0" sz="3200" lang="en-US"/>
              <a:t> it.</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576" name=""/>
        <p:cNvGrpSpPr/>
        <p:nvPr/>
      </p:nvGrpSpPr>
      <p:grpSpPr>
        <a:xfrm>
          <a:off x="0" y="0"/>
          <a:ext cx="0" cy="0"/>
          <a:chOff x="0" y="0"/>
          <a:chExt cx="0" cy="0"/>
        </a:xfrm>
      </p:grpSpPr>
      <p:sp>
        <p:nvSpPr>
          <p:cNvPr id="1048944" name="Title 1"/>
          <p:cNvSpPr>
            <a:spLocks noGrp="1"/>
          </p:cNvSpPr>
          <p:nvPr>
            <p:ph type="title"/>
          </p:nvPr>
        </p:nvSpPr>
        <p:spPr/>
        <p:txBody>
          <a:bodyPr>
            <a:normAutofit fontScale="90000"/>
          </a:bodyPr>
          <a:p>
            <a:r>
              <a:rPr b="1" dirty="0" lang="en-US" smtClean="0">
                <a:solidFill>
                  <a:srgbClr val="C00000"/>
                </a:solidFill>
              </a:rPr>
              <a:t>SPECIFIC DIAGNOSIS AND TREATMENT TRAUMATIC ABRASION</a:t>
            </a:r>
            <a:r>
              <a:rPr dirty="0" lang="en-US" smtClean="0">
                <a:solidFill>
                  <a:srgbClr val="C00000"/>
                </a:solidFill>
              </a:rPr>
              <a:t/>
            </a:r>
            <a:br>
              <a:rPr dirty="0" lang="en-US" smtClean="0">
                <a:solidFill>
                  <a:srgbClr val="C00000"/>
                </a:solidFill>
              </a:rPr>
            </a:br>
            <a:endParaRPr dirty="0" lang="en-US"/>
          </a:p>
        </p:txBody>
      </p:sp>
      <p:sp>
        <p:nvSpPr>
          <p:cNvPr id="1048945" name="Content Placeholder 2"/>
          <p:cNvSpPr>
            <a:spLocks noGrp="1"/>
          </p:cNvSpPr>
          <p:nvPr>
            <p:ph sz="quarter" idx="1"/>
          </p:nvPr>
        </p:nvSpPr>
        <p:spPr>
          <a:xfrm>
            <a:off x="609600" y="1600200"/>
            <a:ext cx="10668000" cy="4873752"/>
          </a:xfrm>
        </p:spPr>
        <p:txBody>
          <a:bodyPr>
            <a:normAutofit/>
          </a:bodyPr>
          <a:p>
            <a:pPr>
              <a:lnSpc>
                <a:spcPct val="150000"/>
              </a:lnSpc>
            </a:pPr>
            <a:r>
              <a:rPr dirty="0" sz="3200" lang="en-US" smtClean="0"/>
              <a:t>There is usually a history of trauma, or there is obvious </a:t>
            </a:r>
            <a:r>
              <a:rPr dirty="0" sz="3200" lang="en-US" err="1" smtClean="0"/>
              <a:t>trichiasis</a:t>
            </a:r>
            <a:r>
              <a:rPr dirty="0" sz="3200" lang="en-US" smtClean="0"/>
              <a:t>. </a:t>
            </a:r>
          </a:p>
          <a:p>
            <a:pPr>
              <a:lnSpc>
                <a:spcPct val="150000"/>
              </a:lnSpc>
            </a:pPr>
            <a:r>
              <a:rPr dirty="0" sz="3200" lang="en-US" smtClean="0"/>
              <a:t>Treatment is topical antibiotic and atropine. If the abrasion is not infected, the eye should be padded for 24 hours for 3/7</a:t>
            </a:r>
          </a:p>
          <a:p>
            <a:pPr>
              <a:lnSpc>
                <a:spcPct val="150000"/>
              </a:lnSpc>
              <a:buNone/>
            </a:pPr>
            <a:endParaRPr dirty="0" sz="3200" 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577" name=""/>
        <p:cNvGrpSpPr/>
        <p:nvPr/>
      </p:nvGrpSpPr>
      <p:grpSpPr>
        <a:xfrm>
          <a:off x="0" y="0"/>
          <a:ext cx="0" cy="0"/>
          <a:chOff x="0" y="0"/>
          <a:chExt cx="0" cy="0"/>
        </a:xfrm>
      </p:grpSpPr>
      <p:sp>
        <p:nvSpPr>
          <p:cNvPr id="1048946" name="TextBox 2"/>
          <p:cNvSpPr txBox="1"/>
          <p:nvPr/>
        </p:nvSpPr>
        <p:spPr>
          <a:xfrm>
            <a:off x="457200" y="0"/>
            <a:ext cx="10210800" cy="6986528"/>
          </a:xfrm>
          <a:prstGeom prst="rect"/>
          <a:noFill/>
        </p:spPr>
        <p:txBody>
          <a:bodyPr rtlCol="0" wrap="square">
            <a:spAutoFit/>
          </a:bodyPr>
          <a:p>
            <a:pPr indent="-571500" marL="571500">
              <a:lnSpc>
                <a:spcPct val="150000"/>
              </a:lnSpc>
              <a:buFont typeface="+mj-lt"/>
              <a:buAutoNum type="romanLcPeriod"/>
            </a:pPr>
            <a:r>
              <a:rPr b="1" dirty="0" sz="2800" lang="en-US">
                <a:solidFill>
                  <a:srgbClr val="C00000"/>
                </a:solidFill>
                <a:latin typeface="Constantia" pitchFamily="18" charset="0"/>
              </a:rPr>
              <a:t>BACTERIAL CORNEAL ULCER</a:t>
            </a:r>
          </a:p>
          <a:p>
            <a:pPr>
              <a:lnSpc>
                <a:spcPct val="150000"/>
              </a:lnSpc>
            </a:pPr>
            <a:r>
              <a:rPr b="1" dirty="0" sz="2800" lang="en-US">
                <a:solidFill>
                  <a:srgbClr val="C00000"/>
                </a:solidFill>
                <a:latin typeface="Constantia" pitchFamily="18" charset="0"/>
              </a:rPr>
              <a:t>COMMONEST CAUSES </a:t>
            </a:r>
          </a:p>
          <a:p>
            <a:pPr indent="-514350" lvl="1" marL="971550">
              <a:lnSpc>
                <a:spcPct val="150000"/>
              </a:lnSpc>
              <a:buFont typeface="+mj-lt"/>
              <a:buAutoNum type="arabicPeriod"/>
            </a:pPr>
            <a:r>
              <a:rPr dirty="0" sz="2800" lang="en-US">
                <a:latin typeface="Constantia" pitchFamily="18" charset="0"/>
              </a:rPr>
              <a:t>Staph </a:t>
            </a:r>
            <a:r>
              <a:rPr dirty="0" sz="2800" lang="en-US" err="1">
                <a:latin typeface="Constantia" pitchFamily="18" charset="0"/>
              </a:rPr>
              <a:t>Aureus</a:t>
            </a:r>
            <a:r>
              <a:rPr dirty="0" sz="2800" lang="en-US">
                <a:latin typeface="Constantia" pitchFamily="18" charset="0"/>
              </a:rPr>
              <a:t>. </a:t>
            </a:r>
          </a:p>
          <a:p>
            <a:pPr indent="-514350" lvl="1" marL="971550">
              <a:lnSpc>
                <a:spcPct val="150000"/>
              </a:lnSpc>
              <a:buFont typeface="+mj-lt"/>
              <a:buAutoNum type="arabicPeriod"/>
            </a:pPr>
            <a:r>
              <a:rPr dirty="0" sz="2800" lang="en-US" err="1">
                <a:latin typeface="Constantia" pitchFamily="18" charset="0"/>
              </a:rPr>
              <a:t>Pneumococcus</a:t>
            </a:r>
            <a:r>
              <a:rPr dirty="0" sz="2800" lang="en-US">
                <a:latin typeface="Constantia" pitchFamily="18" charset="0"/>
              </a:rPr>
              <a:t>.</a:t>
            </a:r>
          </a:p>
          <a:p>
            <a:pPr indent="-514350" lvl="1" marL="971550">
              <a:lnSpc>
                <a:spcPct val="150000"/>
              </a:lnSpc>
              <a:buFont typeface="+mj-lt"/>
              <a:buAutoNum type="arabicPeriod"/>
            </a:pPr>
            <a:r>
              <a:rPr dirty="0" sz="2800" lang="en-US">
                <a:latin typeface="Constantia" pitchFamily="18" charset="0"/>
              </a:rPr>
              <a:t>Pseudomonas.</a:t>
            </a:r>
            <a:endParaRPr b="1" dirty="0" sz="2800" lang="en-US">
              <a:solidFill>
                <a:srgbClr val="C00000"/>
              </a:solidFill>
              <a:latin typeface="Constantia" pitchFamily="18" charset="0"/>
            </a:endParaRPr>
          </a:p>
          <a:p>
            <a:pPr lvl="0">
              <a:lnSpc>
                <a:spcPct val="150000"/>
              </a:lnSpc>
            </a:pPr>
            <a:r>
              <a:rPr b="1" dirty="0" sz="2800" lang="en-US">
                <a:solidFill>
                  <a:srgbClr val="C00000"/>
                </a:solidFill>
                <a:latin typeface="Constantia" pitchFamily="18" charset="0"/>
              </a:rPr>
              <a:t>SIGNS AND SYMPTOMS</a:t>
            </a:r>
            <a:endParaRPr dirty="0" sz="2800" lang="en-US">
              <a:solidFill>
                <a:srgbClr val="C00000"/>
              </a:solidFill>
              <a:latin typeface="Constantia" pitchFamily="18" charset="0"/>
            </a:endParaRPr>
          </a:p>
          <a:p>
            <a:pPr indent="-514350" lvl="1" marL="971550">
              <a:lnSpc>
                <a:spcPct val="150000"/>
              </a:lnSpc>
              <a:buFont typeface="Wingdings" pitchFamily="2" charset="2"/>
              <a:buChar char="v"/>
            </a:pPr>
            <a:r>
              <a:rPr dirty="0" sz="2800" lang="en-US">
                <a:latin typeface="Constantia" pitchFamily="18" charset="0"/>
              </a:rPr>
              <a:t>Very red eye. </a:t>
            </a:r>
          </a:p>
          <a:p>
            <a:pPr indent="-514350" lvl="1" marL="971550">
              <a:lnSpc>
                <a:spcPct val="150000"/>
              </a:lnSpc>
              <a:buFont typeface="Wingdings" pitchFamily="2" charset="2"/>
              <a:buChar char="v"/>
            </a:pPr>
            <a:r>
              <a:rPr dirty="0" sz="2800" lang="en-US">
                <a:latin typeface="Constantia" pitchFamily="18" charset="0"/>
              </a:rPr>
              <a:t>Purulent discharge. </a:t>
            </a:r>
          </a:p>
          <a:p>
            <a:pPr indent="-514350" lvl="1" marL="971550">
              <a:lnSpc>
                <a:spcPct val="150000"/>
              </a:lnSpc>
              <a:buFont typeface="Wingdings" pitchFamily="2" charset="2"/>
              <a:buChar char="v"/>
            </a:pPr>
            <a:r>
              <a:rPr dirty="0" sz="2800" lang="en-US">
                <a:latin typeface="Constantia" pitchFamily="18" charset="0"/>
              </a:rPr>
              <a:t>Grey corneal ulcer. </a:t>
            </a:r>
          </a:p>
          <a:p>
            <a:pPr indent="-514350" lvl="1" marL="971550">
              <a:lnSpc>
                <a:spcPct val="150000"/>
              </a:lnSpc>
              <a:buFont typeface="Wingdings" pitchFamily="2" charset="2"/>
              <a:buChar char="v"/>
            </a:pPr>
            <a:r>
              <a:rPr dirty="0" sz="2800" lang="en-US">
                <a:latin typeface="Constantia" pitchFamily="18" charset="0"/>
              </a:rPr>
              <a:t>Hypopyon. </a:t>
            </a:r>
          </a:p>
          <a:p>
            <a:endParaRPr dirty="0" sz="2800" lang="en-US">
              <a:latin typeface="Constantia" pitchFamily="18"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578" name=""/>
        <p:cNvGrpSpPr/>
        <p:nvPr/>
      </p:nvGrpSpPr>
      <p:grpSpPr>
        <a:xfrm>
          <a:off x="0" y="0"/>
          <a:ext cx="0" cy="0"/>
          <a:chOff x="0" y="0"/>
          <a:chExt cx="0" cy="0"/>
        </a:xfrm>
      </p:grpSpPr>
      <p:sp>
        <p:nvSpPr>
          <p:cNvPr id="1048947" name="TextBox 1"/>
          <p:cNvSpPr txBox="1"/>
          <p:nvPr/>
        </p:nvSpPr>
        <p:spPr>
          <a:xfrm>
            <a:off x="152400" y="381000"/>
            <a:ext cx="11506200" cy="5262979"/>
          </a:xfrm>
          <a:prstGeom prst="rect"/>
        </p:spPr>
        <p:style>
          <a:lnRef idx="1">
            <a:schemeClr val="accent5"/>
          </a:lnRef>
          <a:fillRef idx="2">
            <a:schemeClr val="accent5"/>
          </a:fillRef>
          <a:effectRef idx="1">
            <a:schemeClr val="accent5"/>
          </a:effectRef>
          <a:fontRef idx="minor">
            <a:schemeClr val="dk1"/>
          </a:fontRef>
        </p:style>
        <p:txBody>
          <a:bodyPr rtlCol="0" wrap="square">
            <a:spAutoFit/>
          </a:bodyPr>
          <a:p>
            <a:pPr>
              <a:lnSpc>
                <a:spcPct val="150000"/>
              </a:lnSpc>
            </a:pPr>
            <a:r>
              <a:rPr b="1" dirty="0" sz="2800" lang="en-US">
                <a:solidFill>
                  <a:srgbClr val="C00000"/>
                </a:solidFill>
                <a:latin typeface="Constantia" pitchFamily="18" charset="0"/>
              </a:rPr>
              <a:t>Treatment:</a:t>
            </a:r>
          </a:p>
          <a:p>
            <a:pPr indent="-514350" marL="514350">
              <a:lnSpc>
                <a:spcPct val="150000"/>
              </a:lnSpc>
              <a:buFont typeface="+mj-lt"/>
              <a:buAutoNum type="arabicPeriod"/>
            </a:pPr>
            <a:r>
              <a:rPr dirty="0" sz="2800" lang="en-US">
                <a:latin typeface="Constantia" pitchFamily="18" charset="0"/>
              </a:rPr>
              <a:t>Dilate pupil intensively.</a:t>
            </a:r>
          </a:p>
          <a:p>
            <a:pPr indent="-514350" marL="514350">
              <a:lnSpc>
                <a:spcPct val="150000"/>
              </a:lnSpc>
              <a:buFont typeface="+mj-lt"/>
              <a:buAutoNum type="arabicPeriod"/>
            </a:pPr>
            <a:r>
              <a:rPr dirty="0" sz="2800" lang="en-US">
                <a:latin typeface="Constantia" pitchFamily="18" charset="0"/>
              </a:rPr>
              <a:t>Hourly </a:t>
            </a:r>
            <a:r>
              <a:rPr dirty="0" sz="2800" lang="en-US" smtClean="0">
                <a:latin typeface="Constantia" pitchFamily="18" charset="0"/>
              </a:rPr>
              <a:t>antibiotic  </a:t>
            </a:r>
            <a:r>
              <a:rPr dirty="0" sz="2800" lang="en-US">
                <a:latin typeface="Constantia" pitchFamily="18" charset="0"/>
              </a:rPr>
              <a:t>E.G. </a:t>
            </a:r>
            <a:r>
              <a:rPr dirty="0" sz="2800" lang="en-US" err="1">
                <a:latin typeface="Constantia" pitchFamily="18" charset="0"/>
              </a:rPr>
              <a:t>Genta</a:t>
            </a:r>
            <a:r>
              <a:rPr dirty="0" sz="2800" lang="en-US">
                <a:latin typeface="Constantia" pitchFamily="18" charset="0"/>
              </a:rPr>
              <a:t> , </a:t>
            </a:r>
            <a:r>
              <a:rPr dirty="0" sz="2800" lang="en-US" err="1">
                <a:latin typeface="Constantia" pitchFamily="18" charset="0"/>
              </a:rPr>
              <a:t>Chlorolamhenical</a:t>
            </a:r>
            <a:endParaRPr dirty="0" sz="2800" lang="en-US">
              <a:latin typeface="Constantia" pitchFamily="18" charset="0"/>
            </a:endParaRPr>
          </a:p>
          <a:p>
            <a:pPr indent="-514350" marL="514350">
              <a:lnSpc>
                <a:spcPct val="150000"/>
              </a:lnSpc>
              <a:buFont typeface="+mj-lt"/>
              <a:buAutoNum type="arabicPeriod"/>
            </a:pPr>
            <a:r>
              <a:rPr dirty="0" sz="2800" lang="en-US">
                <a:latin typeface="Constantia" pitchFamily="18" charset="0"/>
              </a:rPr>
              <a:t>Sub-Conjunctival  Antibiotic – Daily every day if there is a hypopyon. </a:t>
            </a:r>
          </a:p>
          <a:p>
            <a:pPr indent="-514350" marL="514350">
              <a:lnSpc>
                <a:spcPct val="150000"/>
              </a:lnSpc>
              <a:buFont typeface="+mj-lt"/>
              <a:buAutoNum type="arabicPeriod"/>
            </a:pPr>
            <a:r>
              <a:rPr dirty="0" sz="2800" lang="en-US">
                <a:latin typeface="Constantia" pitchFamily="18" charset="0"/>
              </a:rPr>
              <a:t>Best is Gentamycin 40mg. Alternatives are Chloramphenicol or Penicillin and Streptomycin.</a:t>
            </a:r>
          </a:p>
          <a:p>
            <a:pPr indent="-514350" marL="514350">
              <a:lnSpc>
                <a:spcPct val="150000"/>
              </a:lnSpc>
              <a:buFont typeface="+mj-lt"/>
              <a:buAutoNum type="arabicPeriod"/>
            </a:pPr>
            <a:r>
              <a:rPr dirty="0" sz="2800" lang="en-US">
                <a:latin typeface="Constantia" pitchFamily="18" charset="0"/>
              </a:rPr>
              <a:t>Gentamycin drops – 8mg/ml hourly and 1m subconjuctival injections 40mg</a:t>
            </a:r>
            <a:r>
              <a:rPr dirty="0" sz="2800" lang="en-US"/>
              <a:t> daily.</a:t>
            </a:r>
            <a:endParaRPr dirty="0" sz="2800" lang="en-US">
              <a:latin typeface="Constantia" pitchFamily="18"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579" name=""/>
        <p:cNvGrpSpPr/>
        <p:nvPr/>
      </p:nvGrpSpPr>
      <p:grpSpPr>
        <a:xfrm>
          <a:off x="0" y="0"/>
          <a:ext cx="0" cy="0"/>
          <a:chOff x="0" y="0"/>
          <a:chExt cx="0" cy="0"/>
        </a:xfrm>
      </p:grpSpPr>
      <p:sp>
        <p:nvSpPr>
          <p:cNvPr id="1048948" name="Rectangle 1"/>
          <p:cNvSpPr/>
          <p:nvPr/>
        </p:nvSpPr>
        <p:spPr>
          <a:xfrm>
            <a:off x="0" y="0"/>
            <a:ext cx="11582400" cy="6902339"/>
          </a:xfrm>
          <a:prstGeom prst="rect"/>
        </p:spPr>
        <p:style>
          <a:lnRef idx="2">
            <a:schemeClr val="accent2"/>
          </a:lnRef>
          <a:fillRef idx="1">
            <a:schemeClr val="lt1"/>
          </a:fillRef>
          <a:effectRef idx="0">
            <a:schemeClr val="accent2"/>
          </a:effectRef>
          <a:fontRef idx="minor">
            <a:schemeClr val="dk1"/>
          </a:fontRef>
        </p:style>
        <p:txBody>
          <a:bodyPr wrap="square">
            <a:spAutoFit/>
          </a:bodyPr>
          <a:p>
            <a:pPr>
              <a:tabLst>
                <a:tab algn="l" pos="3784600"/>
              </a:tabLst>
            </a:pPr>
            <a:endParaRPr dirty="0" sz="2800" lang="en-US">
              <a:solidFill>
                <a:srgbClr val="FF0000"/>
              </a:solidFill>
            </a:endParaRPr>
          </a:p>
          <a:p>
            <a:pPr>
              <a:lnSpc>
                <a:spcPct val="150000"/>
              </a:lnSpc>
              <a:tabLst>
                <a:tab algn="l" pos="3784600"/>
              </a:tabLst>
            </a:pPr>
            <a:r>
              <a:rPr dirty="0" sz="2800" lang="en-US">
                <a:solidFill>
                  <a:srgbClr val="FF0000"/>
                </a:solidFill>
              </a:rPr>
              <a:t>b. FUNGAL KERATITIS</a:t>
            </a:r>
            <a:r>
              <a:rPr dirty="0" sz="2800" lang="en-US"/>
              <a:t>; its caused by </a:t>
            </a:r>
            <a:r>
              <a:rPr dirty="0" sz="2800" lang="en-US" err="1">
                <a:solidFill>
                  <a:srgbClr val="00B0F0"/>
                </a:solidFill>
              </a:rPr>
              <a:t>fusarium</a:t>
            </a:r>
            <a:r>
              <a:rPr dirty="0" sz="2800" lang="en-US"/>
              <a:t>  which came as an outbreak among contact lens wearers who used a certain dye of contact lens solution.</a:t>
            </a:r>
          </a:p>
          <a:p>
            <a:pPr>
              <a:lnSpc>
                <a:spcPct val="150000"/>
              </a:lnSpc>
              <a:tabLst>
                <a:tab algn="l" pos="3784600"/>
              </a:tabLst>
            </a:pPr>
            <a:r>
              <a:rPr dirty="0" sz="2800" lang="en-US">
                <a:solidFill>
                  <a:srgbClr val="FF0000"/>
                </a:solidFill>
              </a:rPr>
              <a:t>c. ACANTHAMOEBA KERATITIS; </a:t>
            </a:r>
            <a:r>
              <a:rPr dirty="0" sz="2800" lang="en-US"/>
              <a:t>caused by parasites which can enter the eye called </a:t>
            </a:r>
            <a:r>
              <a:rPr dirty="0" sz="2800" lang="en-US" err="1">
                <a:solidFill>
                  <a:srgbClr val="00B0F0"/>
                </a:solidFill>
              </a:rPr>
              <a:t>acanthamoeba</a:t>
            </a:r>
            <a:r>
              <a:rPr dirty="0" sz="2800" lang="en-US"/>
              <a:t> that can result in very serious eye infection which can result in permanent scarring of the cornea and vision loss. They are commonly found in tap water, swimming pools, hot tubs and other water sources. Contact lens wearer who fail to remove their lenses before swimming increases their risk for  a corneal ulcer.</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580" name=""/>
        <p:cNvGrpSpPr/>
        <p:nvPr/>
      </p:nvGrpSpPr>
      <p:grpSpPr>
        <a:xfrm>
          <a:off x="0" y="0"/>
          <a:ext cx="0" cy="0"/>
          <a:chOff x="0" y="0"/>
          <a:chExt cx="0" cy="0"/>
        </a:xfrm>
      </p:grpSpPr>
      <p:sp>
        <p:nvSpPr>
          <p:cNvPr id="1048949" name="TextBox 1"/>
          <p:cNvSpPr txBox="1"/>
          <p:nvPr/>
        </p:nvSpPr>
        <p:spPr>
          <a:xfrm>
            <a:off x="304800" y="1"/>
            <a:ext cx="10972800" cy="6555641"/>
          </a:xfrm>
          <a:prstGeom prst="rect"/>
          <a:noFill/>
        </p:spPr>
        <p:txBody>
          <a:bodyPr rtlCol="0" wrap="square">
            <a:spAutoFit/>
          </a:bodyPr>
          <a:p>
            <a:pPr lvl="0">
              <a:lnSpc>
                <a:spcPct val="150000"/>
              </a:lnSpc>
            </a:pPr>
            <a:r>
              <a:rPr b="1" dirty="0" sz="2800" lang="en-US">
                <a:solidFill>
                  <a:srgbClr val="C00000"/>
                </a:solidFill>
              </a:rPr>
              <a:t>d. HERPES SIMPLEX INFECTION </a:t>
            </a:r>
          </a:p>
          <a:p>
            <a:pPr lvl="0">
              <a:lnSpc>
                <a:spcPct val="150000"/>
              </a:lnSpc>
            </a:pPr>
            <a:r>
              <a:rPr b="1" dirty="0" sz="2800" lang="en-US"/>
              <a:t>Its </a:t>
            </a:r>
            <a:r>
              <a:rPr dirty="0" sz="2800" lang="en-US"/>
              <a:t>caused by herpes simplex virus.</a:t>
            </a:r>
            <a:endParaRPr b="1" dirty="0" sz="2800" lang="en-US"/>
          </a:p>
          <a:p>
            <a:pPr lvl="0">
              <a:lnSpc>
                <a:spcPct val="150000"/>
              </a:lnSpc>
            </a:pPr>
            <a:r>
              <a:rPr b="1" dirty="0" sz="2800" lang="en-US">
                <a:solidFill>
                  <a:srgbClr val="C00000"/>
                </a:solidFill>
              </a:rPr>
              <a:t>PATHOPHYSIOLOGY</a:t>
            </a:r>
            <a:endParaRPr dirty="0" sz="2800" lang="en-US">
              <a:solidFill>
                <a:srgbClr val="C00000"/>
              </a:solidFill>
            </a:endParaRPr>
          </a:p>
          <a:p>
            <a:pPr>
              <a:lnSpc>
                <a:spcPct val="150000"/>
              </a:lnSpc>
            </a:pPr>
            <a:r>
              <a:rPr dirty="0" sz="2800" lang="en-US"/>
              <a:t>Herpes virus is dormant (sleeping) in the trigeminal nerve and comes out when the body’s defences are weakened e.g. by fever (esp. Malaria), malnutrition, etc. Spreads down the Nerve Ophthalmic division and infects corneal epithelium. Ulcers take two forms:</a:t>
            </a:r>
          </a:p>
          <a:p>
            <a:pPr lvl="1" marL="0">
              <a:lnSpc>
                <a:spcPct val="150000"/>
              </a:lnSpc>
              <a:buFont typeface="Wingdings" pitchFamily="2" charset="2"/>
              <a:buChar char="v"/>
            </a:pPr>
            <a:r>
              <a:rPr dirty="0" sz="2800" lang="en-US"/>
              <a:t>Dendritic</a:t>
            </a:r>
          </a:p>
          <a:p>
            <a:pPr lvl="1" marL="0">
              <a:lnSpc>
                <a:spcPct val="150000"/>
              </a:lnSpc>
              <a:buFont typeface="Wingdings" pitchFamily="2" charset="2"/>
              <a:buChar char="v"/>
            </a:pPr>
            <a:r>
              <a:rPr dirty="0" sz="2800" lang="en-US"/>
              <a:t>Geographical/Amoeboid</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581" name=""/>
        <p:cNvGrpSpPr/>
        <p:nvPr/>
      </p:nvGrpSpPr>
      <p:grpSpPr>
        <a:xfrm>
          <a:off x="0" y="0"/>
          <a:ext cx="0" cy="0"/>
          <a:chOff x="0" y="0"/>
          <a:chExt cx="0" cy="0"/>
        </a:xfrm>
      </p:grpSpPr>
      <p:sp>
        <p:nvSpPr>
          <p:cNvPr id="1048950" name="Rectangle 1"/>
          <p:cNvSpPr/>
          <p:nvPr/>
        </p:nvSpPr>
        <p:spPr>
          <a:xfrm>
            <a:off x="228600" y="0"/>
            <a:ext cx="10439400" cy="5016758"/>
          </a:xfrm>
          <a:prstGeom prst="rect"/>
        </p:spPr>
        <p:txBody>
          <a:bodyPr wrap="square">
            <a:spAutoFit/>
          </a:bodyPr>
          <a:p>
            <a:pPr algn="ctr"/>
            <a:r>
              <a:rPr dirty="0" sz="3200" lang="en-US" u="sng">
                <a:solidFill>
                  <a:srgbClr val="FF0000"/>
                </a:solidFill>
              </a:rPr>
              <a:t>SIGNS AND SYM</a:t>
            </a:r>
            <a:r>
              <a:rPr dirty="0" sz="3200" lang="en-US">
                <a:solidFill>
                  <a:srgbClr val="FF0000"/>
                </a:solidFill>
              </a:rPr>
              <a:t>P</a:t>
            </a:r>
            <a:r>
              <a:rPr dirty="0" sz="3200" lang="en-US" u="sng">
                <a:solidFill>
                  <a:srgbClr val="FF0000"/>
                </a:solidFill>
              </a:rPr>
              <a:t>TOMS </a:t>
            </a:r>
          </a:p>
          <a:p>
            <a:pPr>
              <a:lnSpc>
                <a:spcPct val="150000"/>
              </a:lnSpc>
              <a:buFont typeface="Arial" pitchFamily="34" charset="0"/>
              <a:buChar char="•"/>
            </a:pPr>
            <a:r>
              <a:rPr dirty="0" sz="3200" lang="en-US"/>
              <a:t>Redness of the eye.</a:t>
            </a:r>
          </a:p>
          <a:p>
            <a:pPr>
              <a:lnSpc>
                <a:spcPct val="150000"/>
              </a:lnSpc>
              <a:buFont typeface="Arial" pitchFamily="34" charset="0"/>
              <a:buChar char="•"/>
            </a:pPr>
            <a:r>
              <a:rPr dirty="0" sz="3200" lang="en-US"/>
              <a:t>Pain</a:t>
            </a:r>
          </a:p>
          <a:p>
            <a:pPr>
              <a:lnSpc>
                <a:spcPct val="150000"/>
              </a:lnSpc>
              <a:buFont typeface="Arial" pitchFamily="34" charset="0"/>
              <a:buChar char="•"/>
            </a:pPr>
            <a:r>
              <a:rPr dirty="0" sz="3200" lang="en-US" err="1"/>
              <a:t>Photohobia</a:t>
            </a:r>
            <a:endParaRPr dirty="0" sz="3200" lang="en-US"/>
          </a:p>
          <a:p>
            <a:pPr>
              <a:lnSpc>
                <a:spcPct val="150000"/>
              </a:lnSpc>
              <a:buFont typeface="Arial" pitchFamily="34" charset="0"/>
              <a:buChar char="•"/>
            </a:pPr>
            <a:r>
              <a:rPr dirty="0" sz="3200" lang="en-US"/>
              <a:t>Watering of the eye</a:t>
            </a:r>
          </a:p>
          <a:p>
            <a:pPr>
              <a:lnSpc>
                <a:spcPct val="150000"/>
              </a:lnSpc>
              <a:buFont typeface="Arial" pitchFamily="34" charset="0"/>
              <a:buChar char="•"/>
            </a:pPr>
            <a:r>
              <a:rPr dirty="0" sz="3200" lang="en-US"/>
              <a:t>Blurred vision.</a:t>
            </a:r>
          </a:p>
          <a:p>
            <a:pPr>
              <a:lnSpc>
                <a:spcPct val="150000"/>
              </a:lnSpc>
              <a:buFont typeface="Arial" pitchFamily="34" charset="0"/>
              <a:buChar char="•"/>
            </a:pPr>
            <a:r>
              <a:rPr dirty="0" sz="3200" lang="en-US" err="1"/>
              <a:t>Blisterly</a:t>
            </a:r>
            <a:r>
              <a:rPr dirty="0" sz="3200" lang="en-US"/>
              <a:t> skin rash around the eyelids</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582" name=""/>
        <p:cNvGrpSpPr/>
        <p:nvPr/>
      </p:nvGrpSpPr>
      <p:grpSpPr>
        <a:xfrm>
          <a:off x="0" y="0"/>
          <a:ext cx="0" cy="0"/>
          <a:chOff x="0" y="0"/>
          <a:chExt cx="0" cy="0"/>
        </a:xfrm>
      </p:grpSpPr>
      <p:sp>
        <p:nvSpPr>
          <p:cNvPr id="1048951" name="TextBox 1"/>
          <p:cNvSpPr txBox="1"/>
          <p:nvPr/>
        </p:nvSpPr>
        <p:spPr>
          <a:xfrm>
            <a:off x="228600" y="0"/>
            <a:ext cx="11277600" cy="5262979"/>
          </a:xfrm>
          <a:prstGeom prst="rect"/>
          <a:noFill/>
        </p:spPr>
        <p:txBody>
          <a:bodyPr rtlCol="0" wrap="square">
            <a:spAutoFit/>
          </a:bodyPr>
          <a:p>
            <a:pPr lvl="0"/>
            <a:r>
              <a:rPr b="1" dirty="0" sz="2800" lang="en-US">
                <a:solidFill>
                  <a:srgbClr val="C00000"/>
                </a:solidFill>
              </a:rPr>
              <a:t>TREATMENT</a:t>
            </a:r>
            <a:endParaRPr dirty="0" sz="2800" lang="en-US">
              <a:solidFill>
                <a:srgbClr val="C00000"/>
              </a:solidFill>
            </a:endParaRPr>
          </a:p>
          <a:p>
            <a:pPr indent="-514350" marL="514350">
              <a:buFont typeface="+mj-lt"/>
              <a:buAutoNum type="arabicPeriod"/>
            </a:pPr>
            <a:r>
              <a:rPr dirty="0" sz="2800" lang="en-US"/>
              <a:t>Geographical ulcers may be accompanied by a dense </a:t>
            </a:r>
            <a:r>
              <a:rPr dirty="0" sz="2800" lang="en-US" err="1"/>
              <a:t>stromal</a:t>
            </a:r>
            <a:r>
              <a:rPr dirty="0" sz="2800" lang="en-US"/>
              <a:t> infiltrate, and intense corneal </a:t>
            </a:r>
            <a:r>
              <a:rPr dirty="0" sz="2800" lang="en-US" err="1"/>
              <a:t>vascularisation</a:t>
            </a:r>
            <a:r>
              <a:rPr dirty="0" sz="2800" lang="en-US"/>
              <a:t>. They can only be treated with </a:t>
            </a:r>
            <a:r>
              <a:rPr dirty="0" sz="2800" lang="en-US" err="1"/>
              <a:t>antivirals</a:t>
            </a:r>
            <a:r>
              <a:rPr dirty="0" sz="2800" lang="en-US"/>
              <a:t>. E.g. acyclovir </a:t>
            </a:r>
          </a:p>
          <a:p>
            <a:pPr indent="-514350" marL="514350">
              <a:buFont typeface="+mj-lt"/>
              <a:buAutoNum type="arabicPeriod"/>
            </a:pPr>
            <a:r>
              <a:rPr dirty="0" sz="2800" lang="en-US"/>
              <a:t>A dendritic ulcer may be treated by removing infected cells with STERILE cotton wool. The residual ulcer heals in a few days. If the ulcer recurs, remove infected cells again and give antiviral e.g.  until healed.</a:t>
            </a:r>
          </a:p>
          <a:p>
            <a:r>
              <a:rPr dirty="0" sz="2800" lang="en-US"/>
              <a:t>N/B:  If tropical steroids are given to a patient with dendritic ulcer, the ulcer will enlarge and perforate.</a:t>
            </a:r>
          </a:p>
          <a:p>
            <a:r>
              <a:rPr dirty="0" sz="2800" lang="en-US"/>
              <a:t>Antiviral drugs do not kill the virus but </a:t>
            </a:r>
            <a:r>
              <a:rPr dirty="0" sz="2800" lang="en-US" smtClean="0"/>
              <a:t>stops </a:t>
            </a:r>
            <a:r>
              <a:rPr dirty="0" sz="2800" lang="en-US"/>
              <a:t>it from </a:t>
            </a:r>
            <a:r>
              <a:rPr dirty="0" sz="2800" lang="en-US" smtClean="0"/>
              <a:t>multiplying </a:t>
            </a:r>
            <a:r>
              <a:rPr dirty="0" sz="2800" lang="en-US"/>
              <a:t>further until the infection clears.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8685" name="Title 1"/>
          <p:cNvSpPr>
            <a:spLocks noGrp="1"/>
          </p:cNvSpPr>
          <p:nvPr>
            <p:ph type="title"/>
          </p:nvPr>
        </p:nvSpPr>
        <p:spPr>
          <a:xfrm>
            <a:off x="1524000" y="457200"/>
            <a:ext cx="9144000" cy="762000"/>
          </a:xfrm>
        </p:spPr>
        <p:txBody>
          <a:bodyPr>
            <a:normAutofit fontScale="90000"/>
          </a:bodyPr>
          <a:p>
            <a:pPr indent="-514350" marL="514350"/>
            <a:r>
              <a:rPr dirty="0" sz="2800" lang="en-US">
                <a:latin typeface="Times New Roman" pitchFamily="18" charset="0"/>
                <a:cs typeface="Times New Roman" pitchFamily="18" charset="0"/>
              </a:rPr>
              <a:t>There are two</a:t>
            </a:r>
            <a:br>
              <a:rPr dirty="0" sz="2800" lang="en-US">
                <a:latin typeface="Times New Roman" pitchFamily="18" charset="0"/>
                <a:cs typeface="Times New Roman" pitchFamily="18" charset="0"/>
              </a:rPr>
            </a:br>
            <a:r>
              <a:rPr dirty="0" sz="2800" lang="en-US">
                <a:latin typeface="Times New Roman" pitchFamily="18" charset="0"/>
                <a:cs typeface="Times New Roman" pitchFamily="18" charset="0"/>
              </a:rPr>
              <a:t>types of photoreceptor cell, rods and cones</a:t>
            </a:r>
            <a:r>
              <a:rPr dirty="0" sz="2800" lang="en-US"/>
              <a:t/>
            </a:r>
            <a:br>
              <a:rPr dirty="0" sz="2800" lang="en-US"/>
            </a:br>
            <a:endParaRPr dirty="0" lang="en-US"/>
          </a:p>
        </p:txBody>
      </p:sp>
      <p:sp>
        <p:nvSpPr>
          <p:cNvPr id="1048686" name="Content Placeholder 2"/>
          <p:cNvSpPr>
            <a:spLocks noGrp="1"/>
          </p:cNvSpPr>
          <p:nvPr>
            <p:ph sz="quarter" idx="1"/>
          </p:nvPr>
        </p:nvSpPr>
        <p:spPr>
          <a:xfrm>
            <a:off x="228600" y="1219200"/>
            <a:ext cx="11277600" cy="5638800"/>
          </a:xfrm>
        </p:spPr>
        <p:txBody>
          <a:bodyPr>
            <a:normAutofit fontScale="95833" lnSpcReduction="20000"/>
          </a:bodyPr>
          <a:p>
            <a:r>
              <a:rPr b="1" dirty="0" lang="en-US" u="sng" smtClean="0">
                <a:solidFill>
                  <a:srgbClr val="002060"/>
                </a:solidFill>
                <a:latin typeface="Times New Roman" pitchFamily="18" charset="0"/>
                <a:cs typeface="Times New Roman" pitchFamily="18" charset="0"/>
              </a:rPr>
              <a:t>R</a:t>
            </a:r>
            <a:r>
              <a:rPr b="1" dirty="0" sz="3200" lang="en-US" u="sng">
                <a:solidFill>
                  <a:srgbClr val="002060"/>
                </a:solidFill>
                <a:latin typeface="Times New Roman" pitchFamily="18" charset="0"/>
                <a:cs typeface="Times New Roman" pitchFamily="18" charset="0"/>
              </a:rPr>
              <a:t>ods	</a:t>
            </a:r>
            <a:r>
              <a:rPr b="1" dirty="0" sz="3200" lang="en-US">
                <a:solidFill>
                  <a:srgbClr val="002060"/>
                </a:solidFill>
                <a:latin typeface="Times New Roman" pitchFamily="18" charset="0"/>
                <a:cs typeface="Times New Roman" pitchFamily="18" charset="0"/>
              </a:rPr>
              <a:t>			           </a:t>
            </a:r>
            <a:r>
              <a:rPr b="1" dirty="0" sz="3200" lang="en-US" u="sng">
                <a:solidFill>
                  <a:srgbClr val="002060"/>
                </a:solidFill>
                <a:latin typeface="Times New Roman" pitchFamily="18" charset="0"/>
                <a:cs typeface="Times New Roman" pitchFamily="18" charset="0"/>
              </a:rPr>
              <a:t>Cones</a:t>
            </a:r>
          </a:p>
          <a:p>
            <a:r>
              <a:rPr dirty="0" sz="3200" lang="en-US">
                <a:latin typeface="Times New Roman" pitchFamily="18" charset="0"/>
                <a:cs typeface="Times New Roman" pitchFamily="18" charset="0"/>
              </a:rPr>
              <a:t>Respond to dim light	                  Respond to bright light</a:t>
            </a:r>
          </a:p>
          <a:p>
            <a:r>
              <a:rPr dirty="0" sz="3200" lang="en-US">
                <a:latin typeface="Times New Roman" pitchFamily="18" charset="0"/>
                <a:cs typeface="Times New Roman" pitchFamily="18" charset="0"/>
              </a:rPr>
              <a:t>Monochrome (B&amp;W) vision	</a:t>
            </a:r>
            <a:r>
              <a:rPr dirty="0" sz="3200" lang="en-US" err="1">
                <a:latin typeface="Times New Roman" pitchFamily="18" charset="0"/>
                <a:cs typeface="Times New Roman" pitchFamily="18" charset="0"/>
              </a:rPr>
              <a:t>Colour</a:t>
            </a:r>
            <a:r>
              <a:rPr dirty="0" sz="3200" lang="en-US">
                <a:latin typeface="Times New Roman" pitchFamily="18" charset="0"/>
                <a:cs typeface="Times New Roman" pitchFamily="18" charset="0"/>
              </a:rPr>
              <a:t> vision</a:t>
            </a:r>
          </a:p>
          <a:p>
            <a:r>
              <a:rPr dirty="0" sz="3200" lang="en-US">
                <a:latin typeface="Times New Roman" pitchFamily="18" charset="0"/>
                <a:cs typeface="Times New Roman" pitchFamily="18" charset="0"/>
              </a:rPr>
              <a:t>Peripheral vision			Central detailed vision</a:t>
            </a:r>
          </a:p>
          <a:p>
            <a:r>
              <a:rPr dirty="0" sz="3200" lang="en-US">
                <a:latin typeface="Times New Roman" pitchFamily="18" charset="0"/>
                <a:cs typeface="Times New Roman" pitchFamily="18" charset="0"/>
              </a:rPr>
              <a:t>The photo-receptors contains a chemical called retinol, which changes when it is exposed to light, Retinol is Vitamin A.  </a:t>
            </a:r>
          </a:p>
          <a:p>
            <a:r>
              <a:rPr dirty="0" sz="3200" lang="en-US">
                <a:latin typeface="Times New Roman" pitchFamily="18" charset="0"/>
                <a:cs typeface="Times New Roman" pitchFamily="18" charset="0"/>
              </a:rPr>
              <a:t>At the centre of the retina is an area called the macula.  </a:t>
            </a:r>
          </a:p>
          <a:p>
            <a:r>
              <a:rPr dirty="0" sz="3200" lang="en-US">
                <a:latin typeface="Times New Roman" pitchFamily="18" charset="0"/>
                <a:cs typeface="Times New Roman" pitchFamily="18" charset="0"/>
              </a:rPr>
              <a:t>This part of the retina does not contain any rods, or the nerve </a:t>
            </a:r>
            <a:r>
              <a:rPr dirty="0" sz="3200" lang="en-US" err="1">
                <a:latin typeface="Times New Roman" pitchFamily="18" charset="0"/>
                <a:cs typeface="Times New Roman" pitchFamily="18" charset="0"/>
              </a:rPr>
              <a:t>fibre</a:t>
            </a:r>
            <a:r>
              <a:rPr dirty="0" sz="3200" lang="en-US">
                <a:latin typeface="Times New Roman" pitchFamily="18" charset="0"/>
                <a:cs typeface="Times New Roman" pitchFamily="18" charset="0"/>
              </a:rPr>
              <a:t> layer.</a:t>
            </a:r>
          </a:p>
          <a:p>
            <a:pPr>
              <a:buNone/>
            </a:pPr>
            <a:endParaRPr dirty="0" 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583" name=""/>
        <p:cNvGrpSpPr/>
        <p:nvPr/>
      </p:nvGrpSpPr>
      <p:grpSpPr>
        <a:xfrm>
          <a:off x="0" y="0"/>
          <a:ext cx="0" cy="0"/>
          <a:chOff x="0" y="0"/>
          <a:chExt cx="0" cy="0"/>
        </a:xfrm>
      </p:grpSpPr>
      <p:sp>
        <p:nvSpPr>
          <p:cNvPr id="1048952" name="TextBox 1"/>
          <p:cNvSpPr txBox="1"/>
          <p:nvPr/>
        </p:nvSpPr>
        <p:spPr>
          <a:xfrm>
            <a:off x="152400" y="2"/>
            <a:ext cx="11430000" cy="5909310"/>
          </a:xfrm>
          <a:prstGeom prst="rect"/>
          <a:noFill/>
        </p:spPr>
        <p:txBody>
          <a:bodyPr rtlCol="0" wrap="square">
            <a:spAutoFit/>
          </a:bodyPr>
          <a:p>
            <a:pPr lvl="0">
              <a:lnSpc>
                <a:spcPct val="150000"/>
              </a:lnSpc>
            </a:pPr>
            <a:r>
              <a:rPr b="1" dirty="0" sz="2800" lang="en-US">
                <a:solidFill>
                  <a:srgbClr val="C00000"/>
                </a:solidFill>
              </a:rPr>
              <a:t>E. TRADITIONAL EYE MEDICINE/CHEMICAL BURNS</a:t>
            </a:r>
            <a:endParaRPr dirty="0" sz="2800" lang="en-US">
              <a:solidFill>
                <a:srgbClr val="C00000"/>
              </a:solidFill>
            </a:endParaRPr>
          </a:p>
          <a:p>
            <a:pPr>
              <a:lnSpc>
                <a:spcPct val="150000"/>
              </a:lnSpc>
            </a:pPr>
            <a:r>
              <a:rPr dirty="0" sz="2800" lang="en-US"/>
              <a:t>TEM damage the eye by:</a:t>
            </a:r>
          </a:p>
          <a:p>
            <a:pPr lvl="1">
              <a:lnSpc>
                <a:spcPct val="150000"/>
              </a:lnSpc>
              <a:buFont typeface="Arial" pitchFamily="34" charset="0"/>
              <a:buChar char="•"/>
            </a:pPr>
            <a:r>
              <a:rPr dirty="0" sz="2800" lang="en-US"/>
              <a:t>Infection from unsterile preparation</a:t>
            </a:r>
          </a:p>
          <a:p>
            <a:pPr lvl="1">
              <a:lnSpc>
                <a:spcPct val="150000"/>
              </a:lnSpc>
              <a:buFont typeface="Arial" pitchFamily="34" charset="0"/>
              <a:buChar char="•"/>
            </a:pPr>
            <a:r>
              <a:rPr dirty="0" sz="2800" lang="en-US"/>
              <a:t>Delay in presenting to eye clinic</a:t>
            </a:r>
          </a:p>
          <a:p>
            <a:pPr lvl="1">
              <a:lnSpc>
                <a:spcPct val="150000"/>
              </a:lnSpc>
              <a:buFont typeface="Arial" pitchFamily="34" charset="0"/>
              <a:buChar char="•"/>
            </a:pPr>
            <a:r>
              <a:rPr dirty="0" sz="2800" lang="en-US"/>
              <a:t>Chemicals e.g. acid, alkali</a:t>
            </a:r>
          </a:p>
          <a:p>
            <a:pPr lvl="1">
              <a:lnSpc>
                <a:spcPct val="150000"/>
              </a:lnSpc>
              <a:buFont typeface="Arial" pitchFamily="34" charset="0"/>
              <a:buChar char="•"/>
            </a:pPr>
            <a:r>
              <a:rPr dirty="0" sz="2800" lang="en-US"/>
              <a:t>Physical e.g. heat, Foreign Body</a:t>
            </a:r>
          </a:p>
          <a:p>
            <a:pPr>
              <a:lnSpc>
                <a:spcPct val="150000"/>
              </a:lnSpc>
            </a:pPr>
            <a:r>
              <a:rPr dirty="0" sz="2800" lang="en-US"/>
              <a:t>As long as eye clinics are remote from patients, people will continue to use TEM. Aim to prevent by making eye care more accessible and dialogue with Traditional Healers.</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584" name=""/>
        <p:cNvGrpSpPr/>
        <p:nvPr/>
      </p:nvGrpSpPr>
      <p:grpSpPr>
        <a:xfrm>
          <a:off x="0" y="0"/>
          <a:ext cx="0" cy="0"/>
          <a:chOff x="0" y="0"/>
          <a:chExt cx="0" cy="0"/>
        </a:xfrm>
      </p:grpSpPr>
      <p:sp>
        <p:nvSpPr>
          <p:cNvPr id="1048953" name="Rectangle 1"/>
          <p:cNvSpPr/>
          <p:nvPr/>
        </p:nvSpPr>
        <p:spPr>
          <a:xfrm>
            <a:off x="457200" y="3"/>
            <a:ext cx="10744200" cy="6278642"/>
          </a:xfrm>
          <a:prstGeom prst="rect"/>
        </p:spPr>
        <p:txBody>
          <a:bodyPr wrap="square">
            <a:spAutoFit/>
          </a:bodyPr>
          <a:p>
            <a:pPr>
              <a:lnSpc>
                <a:spcPct val="150000"/>
              </a:lnSpc>
            </a:pPr>
            <a:r>
              <a:rPr b="1" dirty="0" sz="2800" lang="en-US">
                <a:solidFill>
                  <a:srgbClr val="C00000"/>
                </a:solidFill>
              </a:rPr>
              <a:t>TREATMENT:</a:t>
            </a:r>
          </a:p>
          <a:p>
            <a:pPr indent="-514350" marL="514350">
              <a:lnSpc>
                <a:spcPct val="150000"/>
              </a:lnSpc>
              <a:buFont typeface="Wingdings" pitchFamily="2" charset="2"/>
              <a:buChar char="Ø"/>
            </a:pPr>
            <a:r>
              <a:rPr dirty="0" sz="2800" lang="en-US"/>
              <a:t>Refer as for bacterial ulcers</a:t>
            </a:r>
          </a:p>
          <a:p>
            <a:pPr indent="-514350" marL="514350">
              <a:lnSpc>
                <a:spcPct val="150000"/>
              </a:lnSpc>
              <a:buFont typeface="Wingdings" pitchFamily="2" charset="2"/>
              <a:buChar char="Ø"/>
            </a:pPr>
            <a:r>
              <a:rPr dirty="0" sz="2800" lang="en-US"/>
              <a:t>The most dangerous chemicals in the eye are alkalis e.g., caustic soda or lime. These injuries should be prevented by use of goggles and immediate first aid, consisting of copious irrigation of eye with sterile saline or water. </a:t>
            </a:r>
          </a:p>
          <a:p>
            <a:pPr indent="-514350" marL="514350">
              <a:lnSpc>
                <a:spcPct val="150000"/>
              </a:lnSpc>
              <a:buFont typeface="Wingdings" pitchFamily="2" charset="2"/>
              <a:buChar char="Ø"/>
            </a:pPr>
            <a:r>
              <a:rPr dirty="0" sz="2800" lang="en-US"/>
              <a:t>If the ulcer appears severe – admit. All cases should receive antibiotic and atropine.</a:t>
            </a:r>
          </a:p>
          <a:p>
            <a:pPr indent="-514350" marL="514350">
              <a:lnSpc>
                <a:spcPct val="150000"/>
              </a:lnSpc>
            </a:pPr>
            <a:endParaRPr dirty="0" sz="3200" lang="en-US"/>
          </a:p>
          <a:p>
            <a:endParaRPr dirty="0"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585" name=""/>
        <p:cNvGrpSpPr/>
        <p:nvPr/>
      </p:nvGrpSpPr>
      <p:grpSpPr>
        <a:xfrm>
          <a:off x="0" y="0"/>
          <a:ext cx="0" cy="0"/>
          <a:chOff x="0" y="0"/>
          <a:chExt cx="0" cy="0"/>
        </a:xfrm>
      </p:grpSpPr>
      <p:sp>
        <p:nvSpPr>
          <p:cNvPr id="1048954" name="TextBox 1"/>
          <p:cNvSpPr txBox="1"/>
          <p:nvPr/>
        </p:nvSpPr>
        <p:spPr>
          <a:xfrm>
            <a:off x="304800" y="3"/>
            <a:ext cx="11506200" cy="6771084"/>
          </a:xfrm>
          <a:prstGeom prst="rect"/>
          <a:noFill/>
        </p:spPr>
        <p:txBody>
          <a:bodyPr rtlCol="0" wrap="square">
            <a:spAutoFit/>
          </a:bodyPr>
          <a:p>
            <a:pPr lvl="0">
              <a:lnSpc>
                <a:spcPct val="150000"/>
              </a:lnSpc>
            </a:pPr>
            <a:r>
              <a:rPr b="1" dirty="0" sz="2800" lang="en-US">
                <a:solidFill>
                  <a:srgbClr val="C00000"/>
                </a:solidFill>
              </a:rPr>
              <a:t>f. EXPOSURE</a:t>
            </a:r>
            <a:endParaRPr dirty="0" sz="2800" lang="en-US">
              <a:solidFill>
                <a:srgbClr val="C00000"/>
              </a:solidFill>
            </a:endParaRPr>
          </a:p>
          <a:p>
            <a:pPr indent="-514350" marL="514350">
              <a:lnSpc>
                <a:spcPct val="150000"/>
              </a:lnSpc>
              <a:buFont typeface="+mj-lt"/>
              <a:buAutoNum type="arabicPeriod"/>
            </a:pPr>
            <a:r>
              <a:rPr dirty="0" sz="2800" lang="en-US"/>
              <a:t>Exposure occurs when the eyelids do not cover the cornea</a:t>
            </a:r>
          </a:p>
          <a:p>
            <a:pPr indent="-514350" marL="514350">
              <a:lnSpc>
                <a:spcPct val="150000"/>
              </a:lnSpc>
              <a:buFont typeface="+mj-lt"/>
              <a:buAutoNum type="arabicPeriod"/>
            </a:pPr>
            <a:r>
              <a:rPr dirty="0" sz="2800" lang="en-US"/>
              <a:t>Paralysis – VII N Palsy, coma and debility(due to Facial Nerve Leprosy)</a:t>
            </a:r>
          </a:p>
          <a:p>
            <a:pPr indent="-514350" marL="514350">
              <a:lnSpc>
                <a:spcPct val="150000"/>
              </a:lnSpc>
              <a:buFont typeface="+mj-lt"/>
              <a:buAutoNum type="arabicPeriod"/>
            </a:pPr>
            <a:r>
              <a:rPr dirty="0" sz="2800" lang="en-US"/>
              <a:t>Mechanical – Proptosis, loss of lid.</a:t>
            </a:r>
          </a:p>
          <a:p>
            <a:pPr>
              <a:lnSpc>
                <a:spcPct val="150000"/>
              </a:lnSpc>
            </a:pPr>
            <a:r>
              <a:rPr b="1" dirty="0" sz="2800" lang="en-US">
                <a:solidFill>
                  <a:srgbClr val="C00000"/>
                </a:solidFill>
              </a:rPr>
              <a:t>MANAGEMENT</a:t>
            </a:r>
          </a:p>
          <a:p>
            <a:pPr indent="-514350" marL="514350">
              <a:lnSpc>
                <a:spcPct val="150000"/>
              </a:lnSpc>
              <a:buFont typeface="+mj-lt"/>
              <a:buAutoNum type="arabicPeriod"/>
            </a:pPr>
            <a:r>
              <a:rPr dirty="0" sz="2800" lang="en-US"/>
              <a:t>Antibiotic ointment is used to reduce drying. </a:t>
            </a:r>
          </a:p>
          <a:p>
            <a:pPr indent="-514350" marL="514350">
              <a:lnSpc>
                <a:spcPct val="150000"/>
              </a:lnSpc>
              <a:buFont typeface="+mj-lt"/>
              <a:buAutoNum type="arabicPeriod"/>
            </a:pPr>
            <a:r>
              <a:rPr dirty="0" sz="2800" lang="en-US"/>
              <a:t>The underlying cause must be treated e.g., by tarsorrhaphy, orbital surgery.</a:t>
            </a:r>
          </a:p>
          <a:p>
            <a:pPr indent="-514350" marL="514350"/>
            <a:r>
              <a:rPr dirty="0" sz="2800" lang="en-US"/>
              <a:t> </a:t>
            </a:r>
          </a:p>
          <a:p>
            <a:pPr indent="-514350" marL="514350">
              <a:buFont typeface="+mj-lt"/>
              <a:buAutoNum type="arabicPeriod"/>
            </a:pPr>
            <a:endParaRPr dirty="0" sz="2800" 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586" name=""/>
        <p:cNvGrpSpPr/>
        <p:nvPr/>
      </p:nvGrpSpPr>
      <p:grpSpPr>
        <a:xfrm>
          <a:off x="0" y="0"/>
          <a:ext cx="0" cy="0"/>
          <a:chOff x="0" y="0"/>
          <a:chExt cx="0" cy="0"/>
        </a:xfrm>
      </p:grpSpPr>
      <p:sp>
        <p:nvSpPr>
          <p:cNvPr id="1048955" name="TextBox 1"/>
          <p:cNvSpPr txBox="1"/>
          <p:nvPr/>
        </p:nvSpPr>
        <p:spPr>
          <a:xfrm>
            <a:off x="304800" y="3"/>
            <a:ext cx="11125200" cy="6340197"/>
          </a:xfrm>
          <a:prstGeom prst="rect"/>
          <a:noFill/>
        </p:spPr>
        <p:txBody>
          <a:bodyPr rtlCol="0" wrap="square">
            <a:spAutoFit/>
          </a:bodyPr>
          <a:p>
            <a:pPr>
              <a:lnSpc>
                <a:spcPct val="150000"/>
              </a:lnSpc>
            </a:pPr>
            <a:r>
              <a:rPr b="1" dirty="0" sz="2800" lang="en-US">
                <a:solidFill>
                  <a:srgbClr val="C00000"/>
                </a:solidFill>
              </a:rPr>
              <a:t>G. VITAMIN A DEFICIENCY</a:t>
            </a:r>
            <a:endParaRPr dirty="0" sz="2800" lang="en-US">
              <a:solidFill>
                <a:srgbClr val="C00000"/>
              </a:solidFill>
            </a:endParaRPr>
          </a:p>
          <a:p>
            <a:pPr>
              <a:lnSpc>
                <a:spcPct val="150000"/>
              </a:lnSpc>
            </a:pPr>
            <a:r>
              <a:rPr dirty="0" sz="2800" lang="en-US"/>
              <a:t>A common cause of corneal scarring and blindness in developing </a:t>
            </a:r>
            <a:r>
              <a:rPr dirty="0" sz="2800" lang="en-US" err="1"/>
              <a:t>countries.Vitamin</a:t>
            </a:r>
            <a:r>
              <a:rPr dirty="0" sz="2800" lang="en-US"/>
              <a:t> A deficiency not only causes blindness, but also kills many thousands of young children every year.</a:t>
            </a:r>
          </a:p>
          <a:p>
            <a:pPr>
              <a:lnSpc>
                <a:spcPct val="150000"/>
              </a:lnSpc>
            </a:pPr>
            <a:r>
              <a:rPr b="1" dirty="0" sz="2800" lang="en-US">
                <a:solidFill>
                  <a:srgbClr val="C00000"/>
                </a:solidFill>
              </a:rPr>
              <a:t>FUNCTIONS VITAMIN A</a:t>
            </a:r>
          </a:p>
          <a:p>
            <a:pPr indent="-514350" marL="514350">
              <a:lnSpc>
                <a:spcPct val="150000"/>
              </a:lnSpc>
              <a:buFont typeface="+mj-lt"/>
              <a:buAutoNum type="arabicPeriod"/>
            </a:pPr>
            <a:r>
              <a:rPr dirty="0" sz="2800" lang="en-US"/>
              <a:t>To make the light sensitive pigment in the rod cells of the retina. </a:t>
            </a:r>
          </a:p>
          <a:p>
            <a:pPr indent="-514350" marL="514350">
              <a:lnSpc>
                <a:spcPct val="150000"/>
              </a:lnSpc>
              <a:buFont typeface="+mj-lt"/>
              <a:buAutoNum type="arabicPeriod"/>
            </a:pPr>
            <a:r>
              <a:rPr dirty="0" sz="2800" lang="en-US"/>
              <a:t>In the growth and maintenance of mucous epithelium</a:t>
            </a:r>
          </a:p>
          <a:p>
            <a:pPr indent="-514350" marL="514350">
              <a:lnSpc>
                <a:spcPct val="150000"/>
              </a:lnSpc>
              <a:buFont typeface="+mj-lt"/>
              <a:buAutoNum type="arabicPeriod"/>
            </a:pPr>
            <a:r>
              <a:rPr dirty="0" sz="2800" lang="en-US"/>
              <a:t>In the body’s defenses against disease.</a:t>
            </a:r>
          </a:p>
          <a:p>
            <a:pPr indent="-514350" marL="514350"/>
            <a:endParaRPr dirty="0" sz="2800" 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587" name=""/>
        <p:cNvGrpSpPr/>
        <p:nvPr/>
      </p:nvGrpSpPr>
      <p:grpSpPr>
        <a:xfrm>
          <a:off x="0" y="0"/>
          <a:ext cx="0" cy="0"/>
          <a:chOff x="0" y="0"/>
          <a:chExt cx="0" cy="0"/>
        </a:xfrm>
      </p:grpSpPr>
      <p:sp>
        <p:nvSpPr>
          <p:cNvPr id="1048956" name="TextBox 2"/>
          <p:cNvSpPr txBox="1"/>
          <p:nvPr/>
        </p:nvSpPr>
        <p:spPr>
          <a:xfrm>
            <a:off x="0" y="0"/>
            <a:ext cx="11506200" cy="5693866"/>
          </a:xfrm>
          <a:prstGeom prst="rect"/>
          <a:noFill/>
        </p:spPr>
        <p:txBody>
          <a:bodyPr rtlCol="0" wrap="square">
            <a:spAutoFit/>
          </a:bodyPr>
          <a:p>
            <a:r>
              <a:rPr b="1" dirty="0" sz="2800" lang="en-US">
                <a:solidFill>
                  <a:srgbClr val="C00000"/>
                </a:solidFill>
              </a:rPr>
              <a:t>CAUSES OF VIT A DEFICIENCY</a:t>
            </a:r>
          </a:p>
          <a:p>
            <a:endParaRPr b="1" dirty="0" sz="2800" lang="en-US">
              <a:solidFill>
                <a:srgbClr val="C00000"/>
              </a:solidFill>
            </a:endParaRPr>
          </a:p>
          <a:p>
            <a:pPr indent="-514350" marL="514350"/>
            <a:r>
              <a:rPr b="1" dirty="0" sz="2800" lang="en-US">
                <a:solidFill>
                  <a:srgbClr val="0070C0"/>
                </a:solidFill>
              </a:rPr>
              <a:t>MALNUTRITION</a:t>
            </a:r>
            <a:r>
              <a:rPr dirty="0" sz="2800" lang="en-US"/>
              <a:t> - vitamin A deficiency may occur gradually as a result of diet low in vitamin A. </a:t>
            </a:r>
          </a:p>
          <a:p>
            <a:pPr indent="-514350" marL="514350"/>
            <a:r>
              <a:rPr dirty="0" sz="2800" lang="en-US"/>
              <a:t>Protein deficiency prevents synthesis of protein used to transport Vit A in the blood leading  to clinical Vitamin deficiency.</a:t>
            </a:r>
          </a:p>
          <a:p>
            <a:pPr indent="-514350" marL="514350"/>
            <a:r>
              <a:rPr b="1" dirty="0" sz="2800" lang="en-US">
                <a:solidFill>
                  <a:srgbClr val="0070C0"/>
                </a:solidFill>
              </a:rPr>
              <a:t> MEASLES </a:t>
            </a:r>
            <a:r>
              <a:rPr dirty="0" sz="2800" lang="en-US"/>
              <a:t>- Because the body’s stores of Vitamin A are suddenly used up as the epithelium of skin, gut, lungs, mouth and eyes is replaced, in this situation, Vitamin a deficiency is sudden and severe.</a:t>
            </a:r>
          </a:p>
          <a:p>
            <a:pPr indent="-514350" marL="514350"/>
            <a:r>
              <a:rPr b="1" dirty="0" sz="2800" lang="en-US">
                <a:solidFill>
                  <a:srgbClr val="0070C0"/>
                </a:solidFill>
              </a:rPr>
              <a:t>MALABSORPTION</a:t>
            </a:r>
            <a:r>
              <a:rPr dirty="0" sz="2800" lang="en-US"/>
              <a:t> -Malabsorption is common following diarrhea, or as a result of parasitic infection, and leads to Vit A deficiency despite an adequate dietary intake. </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588" name=""/>
        <p:cNvGrpSpPr/>
        <p:nvPr/>
      </p:nvGrpSpPr>
      <p:grpSpPr>
        <a:xfrm>
          <a:off x="0" y="0"/>
          <a:ext cx="0" cy="0"/>
          <a:chOff x="0" y="0"/>
          <a:chExt cx="0" cy="0"/>
        </a:xfrm>
      </p:grpSpPr>
      <p:sp>
        <p:nvSpPr>
          <p:cNvPr id="1048957" name="TextBox 4"/>
          <p:cNvSpPr txBox="1"/>
          <p:nvPr/>
        </p:nvSpPr>
        <p:spPr>
          <a:xfrm>
            <a:off x="0" y="0"/>
            <a:ext cx="11734800" cy="7417415"/>
          </a:xfrm>
          <a:prstGeom prst="rect"/>
          <a:noFill/>
        </p:spPr>
        <p:txBody>
          <a:bodyPr rtlCol="0" wrap="square">
            <a:spAutoFit/>
          </a:bodyPr>
          <a:p>
            <a:r>
              <a:rPr b="1" dirty="0" sz="2800" lang="en-US">
                <a:solidFill>
                  <a:srgbClr val="C00000"/>
                </a:solidFill>
              </a:rPr>
              <a:t>CLINICAL FEATURES</a:t>
            </a:r>
            <a:endParaRPr dirty="0" sz="2800" lang="en-US">
              <a:solidFill>
                <a:srgbClr val="C00000"/>
              </a:solidFill>
            </a:endParaRPr>
          </a:p>
          <a:p>
            <a:pPr>
              <a:lnSpc>
                <a:spcPct val="150000"/>
              </a:lnSpc>
            </a:pPr>
            <a:r>
              <a:rPr b="1" dirty="0" sz="2800" lang="en-US">
                <a:solidFill>
                  <a:srgbClr val="0070C0"/>
                </a:solidFill>
              </a:rPr>
              <a:t> Night Blindness </a:t>
            </a:r>
            <a:r>
              <a:rPr dirty="0" sz="2800" lang="en-US"/>
              <a:t>– not seeing at night as a result of inadequate levels of retinol, the light sensitive pigment in photoreceptor cells.</a:t>
            </a:r>
          </a:p>
          <a:p>
            <a:r>
              <a:rPr b="1" dirty="0" sz="2800" lang="en-US" err="1">
                <a:solidFill>
                  <a:srgbClr val="0070C0"/>
                </a:solidFill>
              </a:rPr>
              <a:t>Fundus</a:t>
            </a:r>
            <a:r>
              <a:rPr b="1" dirty="0" sz="2800" lang="en-US">
                <a:solidFill>
                  <a:srgbClr val="0070C0"/>
                </a:solidFill>
              </a:rPr>
              <a:t> Lesions </a:t>
            </a:r>
            <a:r>
              <a:rPr dirty="0" sz="2800" lang="en-US"/>
              <a:t>- Rarely seen, these are white dots in retina.</a:t>
            </a:r>
          </a:p>
          <a:p>
            <a:r>
              <a:rPr b="1" dirty="0" sz="2800" lang="en-US" err="1">
                <a:solidFill>
                  <a:srgbClr val="0070C0"/>
                </a:solidFill>
              </a:rPr>
              <a:t>Bitot’s</a:t>
            </a:r>
            <a:r>
              <a:rPr b="1" dirty="0" sz="2800" lang="en-US">
                <a:solidFill>
                  <a:srgbClr val="0070C0"/>
                </a:solidFill>
              </a:rPr>
              <a:t> Spot  </a:t>
            </a:r>
            <a:r>
              <a:rPr dirty="0" sz="2800" lang="en-US"/>
              <a:t>- Collection of cells and mucus which appears as patch of foam/froth just outside limbus. May persist despite adequate treatment.</a:t>
            </a:r>
          </a:p>
          <a:p>
            <a:pPr>
              <a:lnSpc>
                <a:spcPct val="150000"/>
              </a:lnSpc>
            </a:pPr>
            <a:r>
              <a:rPr b="1" dirty="0" sz="2800" lang="en-US">
                <a:solidFill>
                  <a:srgbClr val="0070C0"/>
                </a:solidFill>
              </a:rPr>
              <a:t>Scarred Cornea </a:t>
            </a:r>
            <a:r>
              <a:rPr dirty="0" sz="2800" lang="en-US"/>
              <a:t>- The result of vitamin A deficiency.</a:t>
            </a:r>
          </a:p>
          <a:p>
            <a:pPr>
              <a:lnSpc>
                <a:spcPct val="150000"/>
              </a:lnSpc>
            </a:pPr>
            <a:r>
              <a:rPr b="1" dirty="0" sz="2800" lang="en-US">
                <a:solidFill>
                  <a:srgbClr val="0070C0"/>
                </a:solidFill>
              </a:rPr>
              <a:t>Conjunctional </a:t>
            </a:r>
            <a:r>
              <a:rPr b="1" dirty="0" sz="2800" lang="en-US" err="1">
                <a:solidFill>
                  <a:srgbClr val="0070C0"/>
                </a:solidFill>
              </a:rPr>
              <a:t>Xerosis</a:t>
            </a:r>
            <a:r>
              <a:rPr b="1" dirty="0" sz="2800" lang="en-US">
                <a:solidFill>
                  <a:srgbClr val="0070C0"/>
                </a:solidFill>
              </a:rPr>
              <a:t> </a:t>
            </a:r>
            <a:r>
              <a:rPr dirty="0" sz="2800" lang="en-US"/>
              <a:t>(</a:t>
            </a:r>
            <a:r>
              <a:rPr dirty="0" sz="2800" lang="en-US" err="1"/>
              <a:t>Xerosis</a:t>
            </a:r>
            <a:r>
              <a:rPr dirty="0" sz="2800" lang="en-US"/>
              <a:t> =Dryness) Conjunctiva appears dull and wrinkled</a:t>
            </a:r>
            <a:endParaRPr dirty="0" sz="2800" lang="en-US">
              <a:solidFill>
                <a:srgbClr val="C00000"/>
              </a:solidFill>
            </a:endParaRPr>
          </a:p>
          <a:p>
            <a:pPr>
              <a:lnSpc>
                <a:spcPct val="150000"/>
              </a:lnSpc>
            </a:pPr>
            <a:endParaRPr dirty="0" sz="2800" lang="en-US"/>
          </a:p>
          <a:p>
            <a:endParaRPr dirty="0" sz="2800" lang="en-US"/>
          </a:p>
          <a:p>
            <a:endParaRPr dirty="0" sz="2800" lang="en-US"/>
          </a:p>
          <a:p>
            <a:pPr indent="-514350" marL="514350"/>
            <a:r>
              <a:rPr dirty="0" sz="2800" lang="en-US"/>
              <a:t>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589" name=""/>
        <p:cNvGrpSpPr/>
        <p:nvPr/>
      </p:nvGrpSpPr>
      <p:grpSpPr>
        <a:xfrm>
          <a:off x="0" y="0"/>
          <a:ext cx="0" cy="0"/>
          <a:chOff x="0" y="0"/>
          <a:chExt cx="0" cy="0"/>
        </a:xfrm>
      </p:grpSpPr>
      <p:sp>
        <p:nvSpPr>
          <p:cNvPr id="1048958" name="TextBox 2"/>
          <p:cNvSpPr txBox="1"/>
          <p:nvPr/>
        </p:nvSpPr>
        <p:spPr>
          <a:xfrm>
            <a:off x="152400" y="0"/>
            <a:ext cx="11430000" cy="6986528"/>
          </a:xfrm>
          <a:prstGeom prst="rect"/>
          <a:noFill/>
        </p:spPr>
        <p:txBody>
          <a:bodyPr rtlCol="0" wrap="square">
            <a:spAutoFit/>
          </a:bodyPr>
          <a:p>
            <a:r>
              <a:rPr b="1" dirty="0" sz="2800" lang="en-US">
                <a:solidFill>
                  <a:srgbClr val="C00000"/>
                </a:solidFill>
              </a:rPr>
              <a:t>CLINICAL FEATURES CONT,D.</a:t>
            </a:r>
          </a:p>
          <a:p>
            <a:pPr>
              <a:lnSpc>
                <a:spcPct val="150000"/>
              </a:lnSpc>
            </a:pPr>
            <a:r>
              <a:rPr b="1" dirty="0" sz="2800" lang="en-US">
                <a:solidFill>
                  <a:srgbClr val="0070C0"/>
                </a:solidFill>
              </a:rPr>
              <a:t>Corneal </a:t>
            </a:r>
            <a:r>
              <a:rPr b="1" dirty="0" sz="2800" lang="en-US" err="1">
                <a:solidFill>
                  <a:srgbClr val="0070C0"/>
                </a:solidFill>
              </a:rPr>
              <a:t>Xerosis</a:t>
            </a:r>
            <a:r>
              <a:rPr b="1" dirty="0" sz="2800" lang="en-US">
                <a:solidFill>
                  <a:srgbClr val="0070C0"/>
                </a:solidFill>
              </a:rPr>
              <a:t>- </a:t>
            </a:r>
            <a:r>
              <a:rPr dirty="0" sz="2800" lang="en-US"/>
              <a:t>Cornea appears dull and dry</a:t>
            </a:r>
          </a:p>
          <a:p>
            <a:pPr>
              <a:lnSpc>
                <a:spcPct val="150000"/>
              </a:lnSpc>
            </a:pPr>
            <a:r>
              <a:rPr b="1" dirty="0" sz="2800" lang="en-US">
                <a:solidFill>
                  <a:srgbClr val="0070C0"/>
                </a:solidFill>
              </a:rPr>
              <a:t>Corneal Ulcer </a:t>
            </a:r>
            <a:r>
              <a:rPr dirty="0" sz="2800" lang="en-US"/>
              <a:t>- Sharply demarcated ulcer,  usually affecting lower half of cornea. May perforate, becoming plugged with iris. Ulcer heals to leave dense white scar, possibly with anterior </a:t>
            </a:r>
            <a:r>
              <a:rPr dirty="0" sz="2800" lang="en-US" err="1"/>
              <a:t>Synechiae</a:t>
            </a:r>
            <a:r>
              <a:rPr dirty="0" sz="2800" lang="en-US"/>
              <a:t> resulting in an </a:t>
            </a:r>
            <a:r>
              <a:rPr dirty="0" sz="2800" i="1" lang="en-US"/>
              <a:t>adherent </a:t>
            </a:r>
            <a:r>
              <a:rPr dirty="0" sz="2800" i="1" lang="en-US" err="1"/>
              <a:t>leucoma</a:t>
            </a:r>
            <a:r>
              <a:rPr dirty="0" sz="2800" lang="en-US"/>
              <a:t>.</a:t>
            </a:r>
          </a:p>
          <a:p>
            <a:pPr>
              <a:lnSpc>
                <a:spcPct val="150000"/>
              </a:lnSpc>
            </a:pPr>
            <a:r>
              <a:rPr b="1" dirty="0" sz="2800" lang="en-US">
                <a:solidFill>
                  <a:srgbClr val="0070C0"/>
                </a:solidFill>
              </a:rPr>
              <a:t>Corneal Necrosis </a:t>
            </a:r>
            <a:r>
              <a:rPr dirty="0" sz="2800" lang="en-US"/>
              <a:t>(</a:t>
            </a:r>
            <a:r>
              <a:rPr dirty="0" sz="2800" lang="en-US" err="1"/>
              <a:t>Keratomalacia</a:t>
            </a:r>
            <a:r>
              <a:rPr dirty="0" sz="2800" lang="en-US"/>
              <a:t>).  Entire cornea becomes soft and necrotic ocular contents are lost. Eye becomes </a:t>
            </a:r>
            <a:r>
              <a:rPr dirty="0" sz="2800" lang="en-US" err="1"/>
              <a:t>phthisical</a:t>
            </a:r>
            <a:r>
              <a:rPr dirty="0" sz="2800" lang="en-US"/>
              <a:t>, or if healing occurs, Anterior </a:t>
            </a:r>
            <a:r>
              <a:rPr dirty="0" sz="2800" lang="en-US" err="1"/>
              <a:t>staphyloma</a:t>
            </a:r>
            <a:r>
              <a:rPr dirty="0" sz="2800" lang="en-US"/>
              <a:t> is formed.</a:t>
            </a:r>
          </a:p>
          <a:p>
            <a:endParaRPr dirty="0" sz="2800" lang="en-US"/>
          </a:p>
          <a:p>
            <a:endParaRPr dirty="0" sz="2800" lang="en-US"/>
          </a:p>
          <a:p>
            <a:endParaRPr dirty="0" sz="2800" 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590" name=""/>
        <p:cNvGrpSpPr/>
        <p:nvPr/>
      </p:nvGrpSpPr>
      <p:grpSpPr>
        <a:xfrm>
          <a:off x="0" y="0"/>
          <a:ext cx="0" cy="0"/>
          <a:chOff x="0" y="0"/>
          <a:chExt cx="0" cy="0"/>
        </a:xfrm>
      </p:grpSpPr>
      <p:sp>
        <p:nvSpPr>
          <p:cNvPr id="1048959" name="TextBox 1"/>
          <p:cNvSpPr txBox="1"/>
          <p:nvPr/>
        </p:nvSpPr>
        <p:spPr>
          <a:xfrm>
            <a:off x="3544" y="33670"/>
            <a:ext cx="11887200" cy="4832092"/>
          </a:xfrm>
          <a:prstGeom prst="rect"/>
          <a:noFill/>
        </p:spPr>
        <p:txBody>
          <a:bodyPr rtlCol="0" wrap="square">
            <a:spAutoFit/>
          </a:bodyPr>
          <a:p>
            <a:r>
              <a:rPr b="1" dirty="0" sz="2800" lang="en-US" u="sng">
                <a:solidFill>
                  <a:srgbClr val="C00000"/>
                </a:solidFill>
              </a:rPr>
              <a:t>TREATMENT AND PREVENTION</a:t>
            </a:r>
          </a:p>
          <a:p>
            <a:r>
              <a:rPr dirty="0" sz="2800" lang="en-US"/>
              <a:t>Treat according to the cause</a:t>
            </a:r>
          </a:p>
          <a:p>
            <a:pPr indent="-514350" marL="514350">
              <a:buFont typeface="+mj-lt"/>
              <a:buAutoNum type="arabicPeriod"/>
            </a:pPr>
            <a:r>
              <a:rPr dirty="0" sz="2800" lang="en-US"/>
              <a:t> </a:t>
            </a:r>
            <a:r>
              <a:rPr dirty="0" sz="2800" lang="en-US" err="1"/>
              <a:t>Vit</a:t>
            </a:r>
            <a:r>
              <a:rPr dirty="0" sz="2800" lang="en-US"/>
              <a:t> A 200,000 </a:t>
            </a:r>
            <a:r>
              <a:rPr dirty="0" sz="2800" lang="en-US" err="1"/>
              <a:t>i.u</a:t>
            </a:r>
            <a:r>
              <a:rPr dirty="0" sz="2800" lang="en-US"/>
              <a:t> orally on days 1,3 and 7 (100,000 </a:t>
            </a:r>
            <a:r>
              <a:rPr dirty="0" sz="2800" lang="en-US" err="1"/>
              <a:t>i.u</a:t>
            </a:r>
            <a:r>
              <a:rPr dirty="0" sz="2800" lang="en-US"/>
              <a:t>. in children &lt;1yr old)</a:t>
            </a:r>
          </a:p>
          <a:p>
            <a:pPr indent="-514350" marL="514350">
              <a:buFont typeface="+mj-lt"/>
              <a:buAutoNum type="arabicPeriod"/>
            </a:pPr>
            <a:r>
              <a:rPr dirty="0" sz="2800" lang="en-US"/>
              <a:t>Patients at risk of Vitamin A deficiency, but without overt signs of clinical Vit A deficiency, (e.g., Children with marasmus, measles, severe diarrhea) must be given Vit A 200,000i.u orally. (100,000i.u in children &lt;1yr old)</a:t>
            </a:r>
          </a:p>
          <a:p>
            <a:pPr indent="-514350" marL="514350">
              <a:buFont typeface="+mj-lt"/>
              <a:buAutoNum type="arabicPeriod"/>
            </a:pPr>
            <a:r>
              <a:rPr dirty="0" sz="2800" lang="en-US"/>
              <a:t>Since most cases occur following measles, prevention of measles and other severe childhood illnesses by immunization will reduce the number of children suffering from Vit A deficiency.</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591" name=""/>
        <p:cNvGrpSpPr/>
        <p:nvPr/>
      </p:nvGrpSpPr>
      <p:grpSpPr>
        <a:xfrm>
          <a:off x="0" y="0"/>
          <a:ext cx="0" cy="0"/>
          <a:chOff x="0" y="0"/>
          <a:chExt cx="0" cy="0"/>
        </a:xfrm>
      </p:grpSpPr>
      <p:sp>
        <p:nvSpPr>
          <p:cNvPr id="1048960" name="TextBox 1"/>
          <p:cNvSpPr txBox="1"/>
          <p:nvPr/>
        </p:nvSpPr>
        <p:spPr>
          <a:xfrm>
            <a:off x="304800" y="2"/>
            <a:ext cx="11125200" cy="5693866"/>
          </a:xfrm>
          <a:prstGeom prst="rect"/>
          <a:noFill/>
        </p:spPr>
        <p:txBody>
          <a:bodyPr rtlCol="0" wrap="square">
            <a:spAutoFit/>
          </a:bodyPr>
          <a:p>
            <a:r>
              <a:rPr dirty="0" sz="2800" lang="en-US"/>
              <a:t>Foods rich in Vit A are relatively cheap and plentiful. They include:</a:t>
            </a:r>
          </a:p>
          <a:p>
            <a:pPr indent="-514350" marL="514350">
              <a:buFont typeface="+mj-lt"/>
              <a:buAutoNum type="arabicPeriod"/>
            </a:pPr>
            <a:r>
              <a:rPr dirty="0" sz="2800" lang="en-US"/>
              <a:t>Green leafy vegetables </a:t>
            </a:r>
          </a:p>
          <a:p>
            <a:pPr indent="-514350" marL="514350">
              <a:buFont typeface="+mj-lt"/>
              <a:buAutoNum type="arabicPeriod"/>
            </a:pPr>
            <a:r>
              <a:rPr dirty="0" sz="2800" lang="en-US"/>
              <a:t>Paw paw </a:t>
            </a:r>
          </a:p>
          <a:p>
            <a:pPr indent="-514350" marL="514350">
              <a:buFont typeface="+mj-lt"/>
              <a:buAutoNum type="arabicPeriod"/>
            </a:pPr>
            <a:r>
              <a:rPr dirty="0" sz="2800" lang="en-US"/>
              <a:t>Mangoes </a:t>
            </a:r>
          </a:p>
          <a:p>
            <a:pPr indent="-514350" marL="514350">
              <a:buFont typeface="+mj-lt"/>
              <a:buAutoNum type="arabicPeriod"/>
            </a:pPr>
            <a:r>
              <a:rPr dirty="0" sz="2800" lang="en-US"/>
              <a:t>Eggs </a:t>
            </a:r>
          </a:p>
          <a:p>
            <a:pPr indent="-514350" marL="514350">
              <a:buFont typeface="+mj-lt"/>
              <a:buAutoNum type="arabicPeriod"/>
            </a:pPr>
            <a:r>
              <a:rPr dirty="0" sz="2800" lang="en-US"/>
              <a:t>Liver and </a:t>
            </a:r>
          </a:p>
          <a:p>
            <a:pPr indent="-514350" marL="514350">
              <a:buFont typeface="+mj-lt"/>
              <a:buAutoNum type="arabicPeriod"/>
            </a:pPr>
            <a:r>
              <a:rPr dirty="0" sz="2800" lang="en-US"/>
              <a:t>Red palm oil.</a:t>
            </a:r>
          </a:p>
          <a:p>
            <a:r>
              <a:rPr b="1" dirty="0" sz="2800" lang="en-US">
                <a:solidFill>
                  <a:srgbClr val="C00000"/>
                </a:solidFill>
              </a:rPr>
              <a:t>NOTE:</a:t>
            </a:r>
          </a:p>
          <a:p>
            <a:pPr indent="-514350" marL="514350">
              <a:buFont typeface="Wingdings" pitchFamily="2" charset="2"/>
              <a:buChar char="Ø"/>
            </a:pPr>
            <a:r>
              <a:rPr dirty="0" sz="2800" lang="en-US"/>
              <a:t> Mothers should be encouraged to introduce Vit A rich foods before the child is completely weaned.</a:t>
            </a:r>
          </a:p>
          <a:p>
            <a:pPr indent="-514350" marL="514350">
              <a:buFont typeface="Wingdings" pitchFamily="2" charset="2"/>
              <a:buChar char="Ø"/>
            </a:pPr>
            <a:r>
              <a:rPr dirty="0" sz="2800" lang="en-US"/>
              <a:t>If possible the whole community should be involved in the prevention of Vitamin A deficiency. </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592" name=""/>
        <p:cNvGrpSpPr/>
        <p:nvPr/>
      </p:nvGrpSpPr>
      <p:grpSpPr>
        <a:xfrm>
          <a:off x="0" y="0"/>
          <a:ext cx="0" cy="0"/>
          <a:chOff x="0" y="0"/>
          <a:chExt cx="0" cy="0"/>
        </a:xfrm>
      </p:grpSpPr>
      <p:sp>
        <p:nvSpPr>
          <p:cNvPr id="1048961" name="TextBox 1"/>
          <p:cNvSpPr txBox="1"/>
          <p:nvPr/>
        </p:nvSpPr>
        <p:spPr>
          <a:xfrm>
            <a:off x="1524000" y="3"/>
            <a:ext cx="9144000" cy="6340197"/>
          </a:xfrm>
          <a:prstGeom prst="rect"/>
          <a:noFill/>
        </p:spPr>
        <p:txBody>
          <a:bodyPr rtlCol="0" wrap="square">
            <a:spAutoFit/>
          </a:bodyPr>
          <a:p>
            <a:r>
              <a:rPr b="1" dirty="0" sz="2800" lang="en-US">
                <a:solidFill>
                  <a:srgbClr val="C00000"/>
                </a:solidFill>
              </a:rPr>
              <a:t>CONT,D.</a:t>
            </a:r>
          </a:p>
          <a:p>
            <a:pPr indent="-514350" marL="514350">
              <a:lnSpc>
                <a:spcPct val="150000"/>
              </a:lnSpc>
              <a:buFont typeface="Wingdings" pitchFamily="2" charset="2"/>
              <a:buChar char="Ø"/>
            </a:pPr>
            <a:r>
              <a:rPr dirty="0" sz="2800" lang="en-US"/>
              <a:t>Agricultural experts may be able to give advice on how to increase the dietary supply of </a:t>
            </a:r>
            <a:r>
              <a:rPr dirty="0" sz="2800" lang="en-US" err="1"/>
              <a:t>vit</a:t>
            </a:r>
            <a:r>
              <a:rPr dirty="0" sz="2800" lang="en-US"/>
              <a:t> A. Teachers and others can participate in dietary education.</a:t>
            </a:r>
          </a:p>
          <a:p>
            <a:pPr indent="-514350" marL="514350">
              <a:lnSpc>
                <a:spcPct val="150000"/>
              </a:lnSpc>
              <a:buFont typeface="Wingdings" pitchFamily="2" charset="2"/>
              <a:buChar char="Ø"/>
            </a:pPr>
            <a:r>
              <a:rPr dirty="0" sz="2800" lang="en-US"/>
              <a:t>In Kenya, blindness from Vit A deficiency should be totally preventable.</a:t>
            </a:r>
          </a:p>
          <a:p>
            <a:pPr indent="-514350" marL="514350">
              <a:lnSpc>
                <a:spcPct val="150000"/>
              </a:lnSpc>
              <a:buFont typeface="Wingdings" pitchFamily="2" charset="2"/>
              <a:buChar char="Ø"/>
            </a:pPr>
            <a:r>
              <a:rPr b="1" dirty="0" sz="2800" lang="en-US"/>
              <a:t>Vit. A deficiency will not be prevented by an Ophthalmologist in an eye clinic, but by the MCH nurses in the villages.</a:t>
            </a:r>
            <a:endParaRPr dirty="0" sz="2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8656" name="Rectangle 1"/>
          <p:cNvSpPr/>
          <p:nvPr/>
        </p:nvSpPr>
        <p:spPr>
          <a:xfrm>
            <a:off x="1524000" y="1143003"/>
            <a:ext cx="9144000" cy="3916883"/>
          </a:xfrm>
          <a:prstGeom prst="rect"/>
        </p:spPr>
        <p:txBody>
          <a:bodyPr wrap="square">
            <a:spAutoFit/>
          </a:bodyPr>
          <a:p>
            <a:pPr algn="ctr"/>
            <a:r>
              <a:rPr b="1" dirty="0" sz="4000" lang="en-US">
                <a:solidFill>
                  <a:srgbClr val="C00000"/>
                </a:solidFill>
                <a:latin typeface="Times New Roman" pitchFamily="18" charset="0"/>
                <a:cs typeface="Times New Roman" pitchFamily="18" charset="0"/>
              </a:rPr>
              <a:t>MAIN</a:t>
            </a:r>
            <a:r>
              <a:rPr b="1" dirty="0" sz="4000" lang="en-US">
                <a:latin typeface="Times New Roman" pitchFamily="18" charset="0"/>
                <a:cs typeface="Times New Roman" pitchFamily="18" charset="0"/>
              </a:rPr>
              <a:t> </a:t>
            </a:r>
            <a:r>
              <a:rPr b="1" dirty="0" sz="4000" lang="en-US">
                <a:solidFill>
                  <a:srgbClr val="C00000"/>
                </a:solidFill>
                <a:latin typeface="Times New Roman" pitchFamily="18" charset="0"/>
                <a:cs typeface="Times New Roman" pitchFamily="18" charset="0"/>
              </a:rPr>
              <a:t>OBJECTIVE</a:t>
            </a:r>
            <a:r>
              <a:rPr b="1" dirty="0" sz="4000" lang="en-US">
                <a:latin typeface="Times New Roman" pitchFamily="18" charset="0"/>
                <a:cs typeface="Times New Roman" pitchFamily="18" charset="0"/>
              </a:rPr>
              <a:t> </a:t>
            </a:r>
          </a:p>
          <a:p>
            <a:pPr algn="ctr"/>
            <a:endParaRPr dirty="0" sz="4000" lang="en-US"/>
          </a:p>
          <a:p>
            <a:r>
              <a:rPr dirty="0" sz="4000" lang="en-US">
                <a:latin typeface="Times New Roman" pitchFamily="18" charset="0"/>
                <a:cs typeface="Times New Roman" pitchFamily="18" charset="0"/>
              </a:rPr>
              <a:t>To promote health, prevent illnesses diagnose and manage patients suffering from common ophthalmology disorders.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8687" name="TextBox 1"/>
          <p:cNvSpPr txBox="1"/>
          <p:nvPr/>
        </p:nvSpPr>
        <p:spPr>
          <a:xfrm>
            <a:off x="228600" y="3"/>
            <a:ext cx="11658600" cy="7639527"/>
          </a:xfrm>
          <a:prstGeom prst="rect"/>
          <a:noFill/>
        </p:spPr>
        <p:txBody>
          <a:bodyPr rtlCol="0" wrap="square">
            <a:spAutoFit/>
          </a:bodyPr>
          <a:p>
            <a:pPr>
              <a:lnSpc>
                <a:spcPct val="150000"/>
              </a:lnSpc>
            </a:pPr>
            <a:r>
              <a:rPr dirty="0" sz="3200" lang="en-US">
                <a:latin typeface="Times New Roman" pitchFamily="18" charset="0"/>
                <a:cs typeface="Times New Roman" pitchFamily="18" charset="0"/>
              </a:rPr>
              <a:t>It is responsible for the detailed central vision used for reading.  The photoreceptor layer receives oxygen from the choroid.</a:t>
            </a:r>
          </a:p>
          <a:p>
            <a:pPr>
              <a:lnSpc>
                <a:spcPct val="150000"/>
              </a:lnSpc>
              <a:buFont typeface="Wingdings" pitchFamily="2" charset="2"/>
              <a:buChar char="ü"/>
            </a:pPr>
            <a:r>
              <a:rPr b="1" dirty="0" sz="3200" lang="en-US">
                <a:solidFill>
                  <a:srgbClr val="7030A0"/>
                </a:solidFill>
                <a:latin typeface="Times New Roman" pitchFamily="18" charset="0"/>
                <a:cs typeface="Times New Roman" pitchFamily="18" charset="0"/>
              </a:rPr>
              <a:t>  Nerve fibre layer:</a:t>
            </a:r>
          </a:p>
          <a:p>
            <a:pPr>
              <a:lnSpc>
                <a:spcPct val="150000"/>
              </a:lnSpc>
            </a:pPr>
            <a:r>
              <a:rPr dirty="0" sz="3200" lang="en-US">
                <a:latin typeface="Times New Roman" pitchFamily="18" charset="0"/>
                <a:cs typeface="Times New Roman" pitchFamily="18" charset="0"/>
              </a:rPr>
              <a:t>When light hits a photoreceptor cell, the cell transmits an electrical signal, which is carried down the nerve fibres until it reaches the brain.  The nerve fibres all meet at the optic disc, where they join together to form the optic nerve.  The nerve fibre receives its blood supply from blood vessels which enter the eye through the optic disc.</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593" name=""/>
        <p:cNvGrpSpPr/>
        <p:nvPr/>
      </p:nvGrpSpPr>
      <p:grpSpPr>
        <a:xfrm>
          <a:off x="0" y="0"/>
          <a:ext cx="0" cy="0"/>
          <a:chOff x="0" y="0"/>
          <a:chExt cx="0" cy="0"/>
        </a:xfrm>
      </p:grpSpPr>
      <p:sp>
        <p:nvSpPr>
          <p:cNvPr id="1048962" name="Title 1"/>
          <p:cNvSpPr>
            <a:spLocks noGrp="1"/>
          </p:cNvSpPr>
          <p:nvPr>
            <p:ph type="title"/>
          </p:nvPr>
        </p:nvSpPr>
        <p:spPr/>
        <p:txBody>
          <a:bodyPr anchor="t">
            <a:normAutofit fontScale="90000"/>
          </a:bodyPr>
          <a:p>
            <a:pPr lvl="0"/>
            <a:r>
              <a:rPr b="1" dirty="0" lang="en-US" smtClean="0">
                <a:solidFill>
                  <a:srgbClr val="2E027D"/>
                </a:solidFill>
                <a:latin typeface="Lucida Sans Unicode" pitchFamily="34" charset="0"/>
                <a:ea typeface="Calibri" pitchFamily="34" charset="0"/>
                <a:cs typeface="Lucida Sans Unicode" pitchFamily="34" charset="0"/>
              </a:rPr>
              <a:t>CORNEAL DYSTROPHIES; (epithelial and stromal)</a:t>
            </a:r>
            <a:r>
              <a:rPr dirty="0" sz="1800" lang="en-US">
                <a:latin typeface="Arial" pitchFamily="34" charset="0"/>
                <a:cs typeface="Arial" pitchFamily="34" charset="0"/>
              </a:rPr>
              <a:t/>
            </a:r>
            <a:br>
              <a:rPr dirty="0" sz="1800" lang="en-US">
                <a:latin typeface="Arial" pitchFamily="34" charset="0"/>
                <a:cs typeface="Arial" pitchFamily="34" charset="0"/>
              </a:rPr>
            </a:br>
            <a:endParaRPr dirty="0" lang="en-US"/>
          </a:p>
        </p:txBody>
      </p:sp>
      <p:sp>
        <p:nvSpPr>
          <p:cNvPr id="1048963" name="Content Placeholder 2"/>
          <p:cNvSpPr>
            <a:spLocks noGrp="1"/>
          </p:cNvSpPr>
          <p:nvPr>
            <p:ph sz="quarter" idx="1"/>
          </p:nvPr>
        </p:nvSpPr>
        <p:spPr>
          <a:xfrm>
            <a:off x="304800" y="1219200"/>
            <a:ext cx="11125200" cy="4873752"/>
          </a:xfrm>
        </p:spPr>
        <p:txBody>
          <a:bodyPr anchor="ctr">
            <a:noAutofit/>
          </a:bodyPr>
          <a:p>
            <a:pPr eaLnBrk="0" fontAlgn="base" hangingPunct="0" indent="0" marL="0">
              <a:lnSpc>
                <a:spcPct val="150000"/>
              </a:lnSpc>
              <a:spcBef>
                <a:spcPct val="0"/>
              </a:spcBef>
              <a:spcAft>
                <a:spcPct val="0"/>
              </a:spcAft>
              <a:buClrTx/>
              <a:buNone/>
            </a:pPr>
            <a:r>
              <a:rPr dirty="0" sz="3200" lang="en-US" smtClean="0">
                <a:solidFill>
                  <a:srgbClr val="000000"/>
                </a:solidFill>
                <a:latin typeface="Lucida Sans Unicode" pitchFamily="34" charset="0"/>
                <a:ea typeface="AGaramond-Regular"/>
                <a:cs typeface="Lucida Sans Unicode" pitchFamily="34" charset="0"/>
              </a:rPr>
              <a:t>Corneal dystrophies are inherited as </a:t>
            </a:r>
            <a:r>
              <a:rPr dirty="0" sz="3200" lang="en-US" err="1" smtClean="0">
                <a:solidFill>
                  <a:srgbClr val="000000"/>
                </a:solidFill>
                <a:latin typeface="Lucida Sans Unicode" pitchFamily="34" charset="0"/>
                <a:ea typeface="AGaramond-Regular"/>
                <a:cs typeface="Lucida Sans Unicode" pitchFamily="34" charset="0"/>
              </a:rPr>
              <a:t>autosomal</a:t>
            </a:r>
            <a:r>
              <a:rPr dirty="0" sz="3200" lang="en-US" smtClean="0">
                <a:solidFill>
                  <a:srgbClr val="000000"/>
                </a:solidFill>
                <a:latin typeface="Lucida Sans Unicode" pitchFamily="34" charset="0"/>
                <a:ea typeface="AGaramond-Regular"/>
                <a:cs typeface="Lucida Sans Unicode" pitchFamily="34" charset="0"/>
              </a:rPr>
              <a:t> dominant traits and manifest when the person is about 20 years of age. They are characterized by deposits in the corneal layers. Decreased vision</a:t>
            </a:r>
          </a:p>
          <a:p>
            <a:pPr eaLnBrk="0" fontAlgn="base" hangingPunct="0" indent="0" marL="0">
              <a:lnSpc>
                <a:spcPct val="150000"/>
              </a:lnSpc>
              <a:spcBef>
                <a:spcPct val="0"/>
              </a:spcBef>
              <a:spcAft>
                <a:spcPct val="0"/>
              </a:spcAft>
              <a:buClrTx/>
              <a:buNone/>
            </a:pPr>
            <a:r>
              <a:rPr dirty="0" sz="3200" lang="en-US" smtClean="0">
                <a:solidFill>
                  <a:srgbClr val="000000"/>
                </a:solidFill>
                <a:latin typeface="Lucida Sans Unicode" pitchFamily="34" charset="0"/>
                <a:ea typeface="AGaramond-Regular"/>
                <a:cs typeface="Lucida Sans Unicode" pitchFamily="34" charset="0"/>
              </a:rPr>
              <a:t>is caused by the irregular corneal surface and corneal deposits. Corneal endothelial </a:t>
            </a:r>
            <a:r>
              <a:rPr dirty="0" sz="3200" lang="en-US" err="1" smtClean="0">
                <a:solidFill>
                  <a:srgbClr val="000000"/>
                </a:solidFill>
                <a:latin typeface="Lucida Sans Unicode" pitchFamily="34" charset="0"/>
                <a:ea typeface="AGaramond-Regular"/>
                <a:cs typeface="Lucida Sans Unicode" pitchFamily="34" charset="0"/>
              </a:rPr>
              <a:t>decompensation</a:t>
            </a:r>
            <a:r>
              <a:rPr dirty="0" sz="3200" lang="en-US" smtClean="0">
                <a:solidFill>
                  <a:srgbClr val="000000"/>
                </a:solidFill>
                <a:latin typeface="Lucida Sans Unicode" pitchFamily="34" charset="0"/>
                <a:ea typeface="AGaramond-Regular"/>
                <a:cs typeface="Lucida Sans Unicode" pitchFamily="34" charset="0"/>
              </a:rPr>
              <a:t> leads to corneal edema and blurring of vision. </a:t>
            </a:r>
            <a:endParaRPr dirty="0" sz="3200" lang="en-US">
              <a:latin typeface="Arial" pitchFamily="34" charset="0"/>
              <a:cs typeface="Arial" pitchFamily="34" charset="0"/>
            </a:endParaRPr>
          </a:p>
          <a:p>
            <a:pPr>
              <a:buNone/>
            </a:pPr>
            <a:endParaRPr dirty="0" sz="3200" 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594" name=""/>
        <p:cNvGrpSpPr/>
        <p:nvPr/>
      </p:nvGrpSpPr>
      <p:grpSpPr>
        <a:xfrm>
          <a:off x="0" y="0"/>
          <a:ext cx="0" cy="0"/>
          <a:chOff x="0" y="0"/>
          <a:chExt cx="0" cy="0"/>
        </a:xfrm>
      </p:grpSpPr>
      <p:sp>
        <p:nvSpPr>
          <p:cNvPr id="1048964" name="Rectangle 1"/>
          <p:cNvSpPr>
            <a:spLocks noChangeArrowheads="1"/>
          </p:cNvSpPr>
          <p:nvPr/>
        </p:nvSpPr>
        <p:spPr bwMode="auto">
          <a:xfrm>
            <a:off x="304800" y="704165"/>
            <a:ext cx="11430000" cy="4616648"/>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eaLnBrk="0" fontAlgn="base" hangingPunct="0" lvl="0">
              <a:lnSpc>
                <a:spcPct val="150000"/>
              </a:lnSpc>
              <a:spcBef>
                <a:spcPct val="0"/>
              </a:spcBef>
              <a:spcAft>
                <a:spcPct val="0"/>
              </a:spcAft>
            </a:pPr>
            <a:r>
              <a:rPr dirty="0" sz="2800" lang="en-US">
                <a:solidFill>
                  <a:srgbClr val="000000"/>
                </a:solidFill>
                <a:latin typeface="Lucida Sans Unicode" pitchFamily="34" charset="0"/>
                <a:ea typeface="AGaramond-Regular" charset="-128"/>
                <a:cs typeface="Lucida Sans Unicode" pitchFamily="34" charset="0"/>
              </a:rPr>
              <a:t>Symptomatic treatments, such as hypertonic drops or ointment (5% sodium chloride), may reduce epithelial edema;</a:t>
            </a:r>
          </a:p>
          <a:p>
            <a:pPr eaLnBrk="0" fontAlgn="base" hangingPunct="0" lvl="0">
              <a:lnSpc>
                <a:spcPct val="150000"/>
              </a:lnSpc>
              <a:spcBef>
                <a:spcPct val="0"/>
              </a:spcBef>
              <a:spcAft>
                <a:spcPct val="0"/>
              </a:spcAft>
            </a:pPr>
            <a:r>
              <a:rPr dirty="0" sz="2800" lang="en-US">
                <a:solidFill>
                  <a:srgbClr val="000000"/>
                </a:solidFill>
                <a:latin typeface="Lucida Sans Unicode" pitchFamily="34" charset="0"/>
                <a:ea typeface="AGaramond-Regular" charset="-128"/>
                <a:cs typeface="Lucida Sans Unicode" pitchFamily="34" charset="0"/>
              </a:rPr>
              <a:t> lowering the IOP also reduces </a:t>
            </a:r>
            <a:r>
              <a:rPr dirty="0" sz="2800" lang="en-US" err="1">
                <a:solidFill>
                  <a:srgbClr val="000000"/>
                </a:solidFill>
                <a:latin typeface="Lucida Sans Unicode" pitchFamily="34" charset="0"/>
                <a:ea typeface="AGaramond-Regular" charset="-128"/>
                <a:cs typeface="Lucida Sans Unicode" pitchFamily="34" charset="0"/>
              </a:rPr>
              <a:t>stromal</a:t>
            </a:r>
            <a:r>
              <a:rPr dirty="0" sz="2800" lang="en-US">
                <a:solidFill>
                  <a:srgbClr val="000000"/>
                </a:solidFill>
                <a:latin typeface="Lucida Sans Unicode" pitchFamily="34" charset="0"/>
                <a:ea typeface="AGaramond-Regular" charset="-128"/>
                <a:cs typeface="Lucida Sans Unicode" pitchFamily="34" charset="0"/>
              </a:rPr>
              <a:t> edema. </a:t>
            </a:r>
          </a:p>
          <a:p>
            <a:pPr fontAlgn="base">
              <a:lnSpc>
                <a:spcPct val="150000"/>
              </a:lnSpc>
              <a:spcBef>
                <a:spcPct val="0"/>
              </a:spcBef>
              <a:spcAft>
                <a:spcPct val="0"/>
              </a:spcAft>
            </a:pPr>
            <a:r>
              <a:rPr dirty="0" sz="2800" lang="en-US">
                <a:solidFill>
                  <a:srgbClr val="000000"/>
                </a:solidFill>
                <a:latin typeface="Lucida Sans Unicode" pitchFamily="34" charset="0"/>
                <a:ea typeface="AGaramond-Regular" charset="-128"/>
                <a:cs typeface="Lucida Sans Unicode" pitchFamily="34" charset="0"/>
              </a:rPr>
              <a:t>Penetrating </a:t>
            </a:r>
            <a:r>
              <a:rPr dirty="0" sz="2800" lang="en-US" err="1">
                <a:solidFill>
                  <a:srgbClr val="000000"/>
                </a:solidFill>
                <a:latin typeface="Lucida Sans Unicode" pitchFamily="34" charset="0"/>
                <a:ea typeface="AGaramond-Regular" charset="-128"/>
                <a:cs typeface="Lucida Sans Unicode" pitchFamily="34" charset="0"/>
              </a:rPr>
              <a:t>keratoplasty</a:t>
            </a:r>
            <a:r>
              <a:rPr dirty="0" sz="2800" lang="en-US">
                <a:solidFill>
                  <a:srgbClr val="000000"/>
                </a:solidFill>
                <a:latin typeface="Lucida Sans Unicode" pitchFamily="34" charset="0"/>
                <a:ea typeface="AGaramond-Regular" charset="-128"/>
                <a:cs typeface="Lucida Sans Unicode" pitchFamily="34" charset="0"/>
              </a:rPr>
              <a:t> has a high success rate in advanced cases. For diffuse </a:t>
            </a:r>
            <a:r>
              <a:rPr dirty="0" sz="2800" lang="en-US" err="1">
                <a:solidFill>
                  <a:srgbClr val="000000"/>
                </a:solidFill>
                <a:latin typeface="Lucida Sans Unicode" pitchFamily="34" charset="0"/>
                <a:ea typeface="AGaramond-Regular" charset="-128"/>
                <a:cs typeface="Lucida Sans Unicode" pitchFamily="34" charset="0"/>
              </a:rPr>
              <a:t>bullous</a:t>
            </a:r>
            <a:r>
              <a:rPr dirty="0" sz="2800" lang="en-US">
                <a:solidFill>
                  <a:srgbClr val="000000"/>
                </a:solidFill>
                <a:latin typeface="Lucida Sans Unicode" pitchFamily="34" charset="0"/>
                <a:ea typeface="AGaramond-Regular" charset="-128"/>
                <a:cs typeface="Lucida Sans Unicode" pitchFamily="34" charset="0"/>
              </a:rPr>
              <a:t> </a:t>
            </a:r>
            <a:r>
              <a:rPr dirty="0" sz="2800" lang="en-US" err="1">
                <a:solidFill>
                  <a:srgbClr val="000000"/>
                </a:solidFill>
                <a:latin typeface="Lucida Sans Unicode" pitchFamily="34" charset="0"/>
                <a:ea typeface="AGaramond-Regular" charset="-128"/>
                <a:cs typeface="Lucida Sans Unicode" pitchFamily="34" charset="0"/>
              </a:rPr>
              <a:t>keratopathy</a:t>
            </a:r>
            <a:r>
              <a:rPr dirty="0" sz="2800" lang="en-US">
                <a:solidFill>
                  <a:srgbClr val="000000"/>
                </a:solidFill>
                <a:latin typeface="Lucida Sans Unicode" pitchFamily="34" charset="0"/>
                <a:ea typeface="AGaramond-Regular" charset="-128"/>
                <a:cs typeface="Lucida Sans Unicode" pitchFamily="34" charset="0"/>
              </a:rPr>
              <a:t>, amniotic membrane transplantation may become the procedure of choice for patients with limited visual potential.</a:t>
            </a:r>
            <a:endParaRPr dirty="0" lang="en-US">
              <a:latin typeface="Arial" pitchFamily="34" charset="0"/>
              <a:cs typeface="Arial" pitchFamily="34"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595" name=""/>
        <p:cNvGrpSpPr/>
        <p:nvPr/>
      </p:nvGrpSpPr>
      <p:grpSpPr>
        <a:xfrm>
          <a:off x="0" y="0"/>
          <a:ext cx="0" cy="0"/>
          <a:chOff x="0" y="0"/>
          <a:chExt cx="0" cy="0"/>
        </a:xfrm>
      </p:grpSpPr>
      <p:sp>
        <p:nvSpPr>
          <p:cNvPr id="1048965" name="Title 1"/>
          <p:cNvSpPr>
            <a:spLocks noGrp="1"/>
          </p:cNvSpPr>
          <p:nvPr>
            <p:ph type="title"/>
          </p:nvPr>
        </p:nvSpPr>
        <p:spPr>
          <a:xfrm>
            <a:off x="2057400" y="381000"/>
            <a:ext cx="7467600" cy="762000"/>
          </a:xfrm>
        </p:spPr>
        <p:txBody>
          <a:bodyPr>
            <a:normAutofit fontScale="90000"/>
          </a:bodyPr>
          <a:p>
            <a:pPr lvl="0"/>
            <a:r>
              <a:rPr b="1" dirty="0" lang="en-US" smtClean="0">
                <a:solidFill>
                  <a:srgbClr val="2E027D"/>
                </a:solidFill>
                <a:latin typeface="Lucida Sans Unicode" pitchFamily="34" charset="0"/>
                <a:ea typeface="Calibri" pitchFamily="34" charset="0"/>
                <a:cs typeface="Lucida Sans Unicode" pitchFamily="34" charset="0"/>
              </a:rPr>
              <a:t/>
            </a:r>
            <a:br>
              <a:rPr b="1" dirty="0" lang="en-US" smtClean="0">
                <a:solidFill>
                  <a:srgbClr val="2E027D"/>
                </a:solidFill>
                <a:latin typeface="Lucida Sans Unicode" pitchFamily="34" charset="0"/>
                <a:ea typeface="Calibri" pitchFamily="34" charset="0"/>
                <a:cs typeface="Lucida Sans Unicode" pitchFamily="34" charset="0"/>
              </a:rPr>
            </a:br>
            <a:r>
              <a:rPr b="1" dirty="0" lang="en-US" smtClean="0">
                <a:solidFill>
                  <a:srgbClr val="2E027D"/>
                </a:solidFill>
                <a:latin typeface="Lucida Sans Unicode" pitchFamily="34" charset="0"/>
                <a:ea typeface="Calibri" pitchFamily="34" charset="0"/>
                <a:cs typeface="Lucida Sans Unicode" pitchFamily="34" charset="0"/>
              </a:rPr>
              <a:t>KERATOCONUS</a:t>
            </a:r>
            <a:r>
              <a:rPr b="1" dirty="0" lang="en-US" smtClean="0">
                <a:solidFill>
                  <a:srgbClr val="000000"/>
                </a:solidFill>
                <a:latin typeface="Lucida Sans Unicode" pitchFamily="34" charset="0"/>
                <a:ea typeface="Calibri" pitchFamily="34" charset="0"/>
                <a:cs typeface="Lucida Sans Unicode" pitchFamily="34" charset="0"/>
              </a:rPr>
              <a:t/>
            </a:r>
            <a:br>
              <a:rPr b="1" dirty="0" lang="en-US" smtClean="0">
                <a:solidFill>
                  <a:srgbClr val="000000"/>
                </a:solidFill>
                <a:latin typeface="Lucida Sans Unicode" pitchFamily="34" charset="0"/>
                <a:ea typeface="Calibri" pitchFamily="34" charset="0"/>
                <a:cs typeface="Lucida Sans Unicode" pitchFamily="34" charset="0"/>
              </a:rPr>
            </a:br>
            <a:endParaRPr dirty="0" lang="en-US"/>
          </a:p>
        </p:txBody>
      </p:sp>
      <p:sp>
        <p:nvSpPr>
          <p:cNvPr id="1048966" name="Content Placeholder 2"/>
          <p:cNvSpPr>
            <a:spLocks noGrp="1"/>
          </p:cNvSpPr>
          <p:nvPr>
            <p:ph sz="quarter" idx="1"/>
          </p:nvPr>
        </p:nvSpPr>
        <p:spPr>
          <a:xfrm>
            <a:off x="304800" y="762000"/>
            <a:ext cx="11277600" cy="6096000"/>
          </a:xfrm>
        </p:spPr>
        <p:txBody>
          <a:bodyPr/>
          <a:p>
            <a:pPr eaLnBrk="0" fontAlgn="base" hangingPunct="0" indent="0" marL="0">
              <a:lnSpc>
                <a:spcPct val="150000"/>
              </a:lnSpc>
              <a:spcBef>
                <a:spcPct val="0"/>
              </a:spcBef>
              <a:spcAft>
                <a:spcPct val="0"/>
              </a:spcAft>
              <a:buClrTx/>
              <a:buNone/>
            </a:pPr>
            <a:r>
              <a:rPr b="1" dirty="0" sz="2800" lang="en-US" err="1">
                <a:solidFill>
                  <a:srgbClr val="000000"/>
                </a:solidFill>
                <a:latin typeface="Lucida Sans Unicode" pitchFamily="34" charset="0"/>
                <a:ea typeface="Calibri" pitchFamily="34" charset="0"/>
                <a:cs typeface="Lucida Sans Unicode" pitchFamily="34" charset="0"/>
              </a:rPr>
              <a:t>Keratoconus</a:t>
            </a:r>
            <a:r>
              <a:rPr b="1" dirty="0" sz="2800" lang="en-US">
                <a:solidFill>
                  <a:srgbClr val="000000"/>
                </a:solidFill>
                <a:latin typeface="Lucida Sans Unicode" pitchFamily="34" charset="0"/>
                <a:ea typeface="Calibri" pitchFamily="34" charset="0"/>
                <a:cs typeface="Lucida Sans Unicode" pitchFamily="34" charset="0"/>
              </a:rPr>
              <a:t> </a:t>
            </a:r>
            <a:r>
              <a:rPr dirty="0" sz="2800" lang="en-US">
                <a:solidFill>
                  <a:srgbClr val="000000"/>
                </a:solidFill>
                <a:latin typeface="Lucida Sans Unicode" pitchFamily="34" charset="0"/>
                <a:ea typeface="AGaramond-Regular" charset="-128"/>
                <a:cs typeface="Lucida Sans Unicode" pitchFamily="34" charset="0"/>
              </a:rPr>
              <a:t>is a condition characterized by a conical protuberance of the cornea with progressive thinning on protrusion and irregular astigmatism. The hereditary condition has a higher incidence among women. Onset occurs at puberty; the condition may progress for more than 20 years and is bilateral. Corneal scarring occurs in severe cases. Blurred vision is a prominent symptom</a:t>
            </a:r>
            <a:r>
              <a:rPr dirty="0" sz="2800" lang="en-US">
                <a:latin typeface="Arial" pitchFamily="34" charset="0"/>
                <a:cs typeface="Arial" pitchFamily="34" charset="0"/>
              </a:rPr>
              <a:t> </a:t>
            </a:r>
          </a:p>
          <a:p>
            <a:pPr>
              <a:buNone/>
            </a:pPr>
            <a:endParaRPr dirty="0" 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596" name=""/>
        <p:cNvGrpSpPr/>
        <p:nvPr/>
      </p:nvGrpSpPr>
      <p:grpSpPr>
        <a:xfrm>
          <a:off x="0" y="0"/>
          <a:ext cx="0" cy="0"/>
          <a:chOff x="0" y="0"/>
          <a:chExt cx="0" cy="0"/>
        </a:xfrm>
      </p:grpSpPr>
      <p:sp>
        <p:nvSpPr>
          <p:cNvPr id="1048967" name="Rectangle 1"/>
          <p:cNvSpPr/>
          <p:nvPr/>
        </p:nvSpPr>
        <p:spPr>
          <a:xfrm>
            <a:off x="381000" y="3"/>
            <a:ext cx="10972800" cy="3785652"/>
          </a:xfrm>
          <a:prstGeom prst="rect"/>
        </p:spPr>
        <p:txBody>
          <a:bodyPr wrap="square">
            <a:spAutoFit/>
          </a:bodyPr>
          <a:p>
            <a:pPr>
              <a:lnSpc>
                <a:spcPct val="150000"/>
              </a:lnSpc>
            </a:pPr>
            <a:r>
              <a:rPr dirty="0" sz="3200" lang="en-US"/>
              <a:t>Rigid, gas-permeable contact lenses correct irregular astigmatism and improve vision. Advances in contact lens design have reduced the need for surgery. Penetrating </a:t>
            </a:r>
            <a:r>
              <a:rPr dirty="0" sz="3200" lang="en-US" err="1"/>
              <a:t>keratoplasty</a:t>
            </a:r>
            <a:r>
              <a:rPr dirty="0" sz="3200" lang="en-US"/>
              <a:t> is indicated when contact lens correction is no longer effective.</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597" name=""/>
        <p:cNvGrpSpPr/>
        <p:nvPr/>
      </p:nvGrpSpPr>
      <p:grpSpPr>
        <a:xfrm>
          <a:off x="0" y="0"/>
          <a:ext cx="0" cy="0"/>
          <a:chOff x="0" y="0"/>
          <a:chExt cx="0" cy="0"/>
        </a:xfrm>
      </p:grpSpPr>
      <p:sp>
        <p:nvSpPr>
          <p:cNvPr id="1048968" name="Rectangle 1"/>
          <p:cNvSpPr>
            <a:spLocks noChangeArrowheads="1"/>
          </p:cNvSpPr>
          <p:nvPr/>
        </p:nvSpPr>
        <p:spPr bwMode="auto">
          <a:xfrm>
            <a:off x="609600" y="646330"/>
            <a:ext cx="10972800" cy="4616648"/>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ctr" fontAlgn="base">
              <a:lnSpc>
                <a:spcPct val="150000"/>
              </a:lnSpc>
              <a:spcBef>
                <a:spcPct val="0"/>
              </a:spcBef>
              <a:spcAft>
                <a:spcPct val="0"/>
              </a:spcAft>
            </a:pPr>
            <a:r>
              <a:rPr b="1" dirty="0" sz="2800" lang="en-US" u="sng">
                <a:solidFill>
                  <a:srgbClr val="FF0000"/>
                </a:solidFill>
                <a:latin typeface="Palatino Linotype" pitchFamily="18" charset="0"/>
                <a:ea typeface="Calibri" pitchFamily="34" charset="0"/>
                <a:cs typeface="Lucida Sans Unicode" pitchFamily="34" charset="0"/>
              </a:rPr>
              <a:t>CORNEAL SURGERIES</a:t>
            </a:r>
            <a:endParaRPr dirty="0" sz="1100" lang="en-US" u="sng">
              <a:solidFill>
                <a:srgbClr val="FF0000"/>
              </a:solidFill>
              <a:latin typeface="Palatino Linotype" pitchFamily="18" charset="0"/>
              <a:cs typeface="Arial" pitchFamily="34" charset="0"/>
            </a:endParaRPr>
          </a:p>
          <a:p>
            <a:pPr eaLnBrk="0" fontAlgn="base" hangingPunct="0">
              <a:lnSpc>
                <a:spcPct val="150000"/>
              </a:lnSpc>
              <a:spcBef>
                <a:spcPct val="0"/>
              </a:spcBef>
              <a:spcAft>
                <a:spcPct val="0"/>
              </a:spcAft>
            </a:pPr>
            <a:r>
              <a:rPr b="1" dirty="0" sz="2800" lang="en-US">
                <a:solidFill>
                  <a:srgbClr val="2E027D"/>
                </a:solidFill>
                <a:latin typeface="Palatino Linotype" pitchFamily="18" charset="0"/>
                <a:ea typeface="Calibri" pitchFamily="34" charset="0"/>
                <a:cs typeface="Lucida Sans Unicode" pitchFamily="34" charset="0"/>
              </a:rPr>
              <a:t>Phototherapeutic Keratectomy</a:t>
            </a:r>
            <a:endParaRPr dirty="0" sz="1100" lang="en-US">
              <a:latin typeface="Palatino Linotype" pitchFamily="18" charset="0"/>
              <a:cs typeface="Arial" pitchFamily="34" charset="0"/>
            </a:endParaRPr>
          </a:p>
          <a:p>
            <a:pPr eaLnBrk="0" fontAlgn="base" hangingPunct="0">
              <a:lnSpc>
                <a:spcPct val="150000"/>
              </a:lnSpc>
              <a:spcBef>
                <a:spcPct val="0"/>
              </a:spcBef>
              <a:spcAft>
                <a:spcPct val="0"/>
              </a:spcAft>
            </a:pPr>
            <a:r>
              <a:rPr dirty="0" sz="2800" lang="en-US">
                <a:solidFill>
                  <a:srgbClr val="000000"/>
                </a:solidFill>
                <a:latin typeface="Palatino Linotype" pitchFamily="18" charset="0"/>
                <a:ea typeface="AGaramond-Regular" charset="-128"/>
                <a:cs typeface="Lucida Sans Unicode" pitchFamily="34" charset="0"/>
              </a:rPr>
              <a:t>PTK is a laser procedure that is used to treat diseased corneal tissue by removing or reducing corneal opacities and smoothing the anterior corneal surface to improve functional vision. </a:t>
            </a:r>
            <a:endParaRPr dirty="0" sz="1100" lang="en-US">
              <a:latin typeface="Palatino Linotype" pitchFamily="18" charset="0"/>
              <a:cs typeface="Arial" pitchFamily="34" charset="0"/>
            </a:endParaRPr>
          </a:p>
          <a:p>
            <a:pPr eaLnBrk="0" fontAlgn="base" hangingPunct="0">
              <a:lnSpc>
                <a:spcPct val="150000"/>
              </a:lnSpc>
              <a:spcBef>
                <a:spcPct val="0"/>
              </a:spcBef>
              <a:spcAft>
                <a:spcPct val="0"/>
              </a:spcAft>
            </a:pPr>
            <a:r>
              <a:rPr dirty="0" sz="2800" lang="en-US">
                <a:solidFill>
                  <a:srgbClr val="000000"/>
                </a:solidFill>
                <a:latin typeface="Palatino Linotype" pitchFamily="18" charset="0"/>
                <a:ea typeface="AGaramond-Regular" charset="-128"/>
                <a:cs typeface="Lucida Sans Unicode" pitchFamily="34" charset="0"/>
              </a:rPr>
              <a:t>Its contraindicated in patients with active herpetic </a:t>
            </a:r>
            <a:r>
              <a:rPr dirty="0" sz="2800" lang="en-US" err="1">
                <a:solidFill>
                  <a:srgbClr val="000000"/>
                </a:solidFill>
                <a:latin typeface="Palatino Linotype" pitchFamily="18" charset="0"/>
                <a:ea typeface="AGaramond-Regular" charset="-128"/>
                <a:cs typeface="Lucida Sans Unicode" pitchFamily="34" charset="0"/>
              </a:rPr>
              <a:t>keratitis</a:t>
            </a:r>
            <a:r>
              <a:rPr dirty="0" sz="2800" lang="en-US">
                <a:solidFill>
                  <a:srgbClr val="000000"/>
                </a:solidFill>
                <a:latin typeface="Palatino Linotype" pitchFamily="18" charset="0"/>
                <a:ea typeface="AGaramond-Regular" charset="-128"/>
                <a:cs typeface="Lucida Sans Unicode" pitchFamily="34" charset="0"/>
              </a:rPr>
              <a:t> because the ultraviolet rays may reactivate latent virus. </a:t>
            </a:r>
            <a:endParaRPr dirty="0" lang="en-US">
              <a:latin typeface="Palatino Linotype" pitchFamily="18" charset="0"/>
              <a:cs typeface="Arial" pitchFamily="34"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598" name=""/>
        <p:cNvGrpSpPr/>
        <p:nvPr/>
      </p:nvGrpSpPr>
      <p:grpSpPr>
        <a:xfrm>
          <a:off x="0" y="0"/>
          <a:ext cx="0" cy="0"/>
          <a:chOff x="0" y="0"/>
          <a:chExt cx="0" cy="0"/>
        </a:xfrm>
      </p:grpSpPr>
      <p:sp>
        <p:nvSpPr>
          <p:cNvPr id="1048969" name="Rectangle 1"/>
          <p:cNvSpPr>
            <a:spLocks noChangeArrowheads="1"/>
          </p:cNvSpPr>
          <p:nvPr/>
        </p:nvSpPr>
        <p:spPr bwMode="auto">
          <a:xfrm>
            <a:off x="228600" y="-275043"/>
            <a:ext cx="11201400" cy="5166735"/>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3200" lang="en-US" u="sng">
                <a:solidFill>
                  <a:srgbClr val="FF0000"/>
                </a:solidFill>
                <a:ea typeface="AGaramond-Regular" charset="-128"/>
                <a:cs typeface="Lucida Sans Unicode" pitchFamily="34" charset="0"/>
              </a:rPr>
              <a:t>Side Effects </a:t>
            </a:r>
            <a:endParaRPr dirty="0" sz="3200" lang="en-US">
              <a:solidFill>
                <a:srgbClr val="FF0000"/>
              </a:solidFill>
              <a:cs typeface="Arial" pitchFamily="34" charset="0"/>
            </a:endParaRPr>
          </a:p>
          <a:p>
            <a:pPr eaLnBrk="0" fontAlgn="base" hangingPunct="0" lvl="1">
              <a:lnSpc>
                <a:spcPct val="150000"/>
              </a:lnSpc>
              <a:spcBef>
                <a:spcPct val="0"/>
              </a:spcBef>
              <a:spcAft>
                <a:spcPct val="0"/>
              </a:spcAft>
              <a:buFont typeface="Arial" pitchFamily="34" charset="0"/>
              <a:buChar char="•"/>
            </a:pPr>
            <a:r>
              <a:rPr dirty="0" sz="3200" lang="en-US">
                <a:solidFill>
                  <a:srgbClr val="000000"/>
                </a:solidFill>
                <a:ea typeface="AGaramond-Regular" charset="-128"/>
                <a:cs typeface="Lucida Sans Unicode" pitchFamily="34" charset="0"/>
              </a:rPr>
              <a:t>Induced </a:t>
            </a:r>
            <a:r>
              <a:rPr dirty="0" sz="3200" lang="en-US" err="1">
                <a:solidFill>
                  <a:srgbClr val="000000"/>
                </a:solidFill>
                <a:ea typeface="AGaramond-Regular" charset="-128"/>
                <a:cs typeface="Lucida Sans Unicode" pitchFamily="34" charset="0"/>
              </a:rPr>
              <a:t>hyperopia</a:t>
            </a:r>
            <a:r>
              <a:rPr dirty="0" sz="3200" lang="en-US">
                <a:solidFill>
                  <a:srgbClr val="000000"/>
                </a:solidFill>
                <a:ea typeface="AGaramond-Regular" charset="-128"/>
                <a:cs typeface="Lucida Sans Unicode" pitchFamily="34" charset="0"/>
              </a:rPr>
              <a:t> </a:t>
            </a:r>
            <a:endParaRPr dirty="0" sz="3200" lang="en-US">
              <a:cs typeface="Arial" pitchFamily="34" charset="0"/>
            </a:endParaRPr>
          </a:p>
          <a:p>
            <a:pPr eaLnBrk="0" fontAlgn="base" hangingPunct="0" lvl="1">
              <a:lnSpc>
                <a:spcPct val="150000"/>
              </a:lnSpc>
              <a:spcBef>
                <a:spcPct val="0"/>
              </a:spcBef>
              <a:spcAft>
                <a:spcPct val="0"/>
              </a:spcAft>
              <a:buFont typeface="Arial" pitchFamily="34" charset="0"/>
              <a:buChar char="•"/>
            </a:pPr>
            <a:r>
              <a:rPr dirty="0" sz="3200" lang="en-US">
                <a:solidFill>
                  <a:srgbClr val="000000"/>
                </a:solidFill>
                <a:ea typeface="AGaramond-Regular" charset="-128"/>
                <a:cs typeface="Lucida Sans Unicode" pitchFamily="34" charset="0"/>
              </a:rPr>
              <a:t> </a:t>
            </a:r>
            <a:r>
              <a:rPr dirty="0" sz="3200" lang="en-US" err="1">
                <a:solidFill>
                  <a:srgbClr val="000000"/>
                </a:solidFill>
                <a:ea typeface="AGaramond-Regular" charset="-128"/>
                <a:cs typeface="Lucida Sans Unicode" pitchFamily="34" charset="0"/>
              </a:rPr>
              <a:t>stromal</a:t>
            </a:r>
            <a:r>
              <a:rPr dirty="0" sz="3200" lang="en-US">
                <a:solidFill>
                  <a:srgbClr val="000000"/>
                </a:solidFill>
                <a:ea typeface="AGaramond-Regular" charset="-128"/>
                <a:cs typeface="Lucida Sans Unicode" pitchFamily="34" charset="0"/>
              </a:rPr>
              <a:t> haze. </a:t>
            </a:r>
            <a:endParaRPr dirty="0" sz="3200" lang="en-US">
              <a:cs typeface="Arial" pitchFamily="34" charset="0"/>
            </a:endParaRPr>
          </a:p>
          <a:p>
            <a:pPr eaLnBrk="0" fontAlgn="base" hangingPunct="0">
              <a:lnSpc>
                <a:spcPct val="150000"/>
              </a:lnSpc>
              <a:spcBef>
                <a:spcPct val="0"/>
              </a:spcBef>
              <a:spcAft>
                <a:spcPct val="0"/>
              </a:spcAft>
            </a:pPr>
            <a:r>
              <a:rPr dirty="0" sz="3200" lang="en-US" u="sng">
                <a:solidFill>
                  <a:srgbClr val="FF0000"/>
                </a:solidFill>
                <a:ea typeface="AGaramond-Regular" charset="-128"/>
                <a:cs typeface="Lucida Sans Unicode" pitchFamily="34" charset="0"/>
              </a:rPr>
              <a:t>Complications</a:t>
            </a:r>
            <a:r>
              <a:rPr dirty="0" sz="3200" lang="en-US">
                <a:solidFill>
                  <a:srgbClr val="000000"/>
                </a:solidFill>
                <a:ea typeface="AGaramond-Regular" charset="-128"/>
                <a:cs typeface="Lucida Sans Unicode" pitchFamily="34" charset="0"/>
              </a:rPr>
              <a:t> </a:t>
            </a:r>
            <a:endParaRPr dirty="0" sz="3200" lang="en-US">
              <a:cs typeface="Arial" pitchFamily="34" charset="0"/>
            </a:endParaRPr>
          </a:p>
          <a:p>
            <a:pPr eaLnBrk="0" fontAlgn="base" hangingPunct="0" lvl="1">
              <a:lnSpc>
                <a:spcPct val="150000"/>
              </a:lnSpc>
              <a:spcBef>
                <a:spcPct val="0"/>
              </a:spcBef>
              <a:spcAft>
                <a:spcPct val="0"/>
              </a:spcAft>
              <a:buFont typeface="Arial" pitchFamily="34" charset="0"/>
              <a:buChar char="•"/>
            </a:pPr>
            <a:r>
              <a:rPr dirty="0" sz="3200" lang="en-US">
                <a:solidFill>
                  <a:srgbClr val="000000"/>
                </a:solidFill>
                <a:ea typeface="AGaramond-Regular" charset="-128"/>
                <a:cs typeface="Lucida Sans Unicode" pitchFamily="34" charset="0"/>
              </a:rPr>
              <a:t>Delayed re-</a:t>
            </a:r>
            <a:r>
              <a:rPr dirty="0" sz="3200" lang="en-US" err="1">
                <a:solidFill>
                  <a:srgbClr val="000000"/>
                </a:solidFill>
                <a:ea typeface="AGaramond-Regular" charset="-128"/>
                <a:cs typeface="Lucida Sans Unicode" pitchFamily="34" charset="0"/>
              </a:rPr>
              <a:t>epithelialization</a:t>
            </a:r>
            <a:r>
              <a:rPr dirty="0" sz="3200" lang="en-US">
                <a:solidFill>
                  <a:srgbClr val="000000"/>
                </a:solidFill>
                <a:ea typeface="AGaramond-Regular" charset="-128"/>
                <a:cs typeface="Lucida Sans Unicode" pitchFamily="34" charset="0"/>
              </a:rPr>
              <a:t> (particularly in patients with diabetes) </a:t>
            </a:r>
            <a:endParaRPr dirty="0" sz="3200" lang="en-US">
              <a:cs typeface="Arial" pitchFamily="34" charset="0"/>
            </a:endParaRPr>
          </a:p>
          <a:p>
            <a:pPr eaLnBrk="0" fontAlgn="base" hangingPunct="0" lvl="1">
              <a:lnSpc>
                <a:spcPct val="150000"/>
              </a:lnSpc>
              <a:spcBef>
                <a:spcPct val="0"/>
              </a:spcBef>
              <a:spcAft>
                <a:spcPct val="0"/>
              </a:spcAft>
              <a:buFont typeface="Arial" pitchFamily="34" charset="0"/>
              <a:buChar char="•"/>
            </a:pPr>
            <a:r>
              <a:rPr dirty="0" sz="3200" lang="en-US">
                <a:solidFill>
                  <a:srgbClr val="000000"/>
                </a:solidFill>
                <a:ea typeface="AGaramond-Regular" charset="-128"/>
                <a:cs typeface="Lucida Sans Unicode" pitchFamily="34" charset="0"/>
              </a:rPr>
              <a:t> Bacterial </a:t>
            </a:r>
            <a:r>
              <a:rPr dirty="0" sz="3200" lang="en-US" err="1">
                <a:solidFill>
                  <a:srgbClr val="000000"/>
                </a:solidFill>
                <a:ea typeface="AGaramond-Regular" charset="-128"/>
                <a:cs typeface="Lucida Sans Unicode" pitchFamily="34" charset="0"/>
              </a:rPr>
              <a:t>keratitis</a:t>
            </a:r>
            <a:r>
              <a:rPr dirty="0" sz="3200" lang="en-US">
                <a:solidFill>
                  <a:srgbClr val="000000"/>
                </a:solidFill>
                <a:ea typeface="AGaramond-Regular" charset="-128"/>
                <a:cs typeface="Lucida Sans Unicode" pitchFamily="34" charset="0"/>
              </a:rPr>
              <a:t>.</a:t>
            </a:r>
            <a:endParaRPr dirty="0" sz="3200" lang="en-US">
              <a:cs typeface="Arial" pitchFamily="34"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599" name=""/>
        <p:cNvGrpSpPr/>
        <p:nvPr/>
      </p:nvGrpSpPr>
      <p:grpSpPr>
        <a:xfrm>
          <a:off x="0" y="0"/>
          <a:ext cx="0" cy="0"/>
          <a:chOff x="0" y="0"/>
          <a:chExt cx="0" cy="0"/>
        </a:xfrm>
      </p:grpSpPr>
      <p:sp>
        <p:nvSpPr>
          <p:cNvPr id="1048970" name="Rectangle 1"/>
          <p:cNvSpPr/>
          <p:nvPr/>
        </p:nvSpPr>
        <p:spPr>
          <a:xfrm>
            <a:off x="228600" y="3"/>
            <a:ext cx="11353800" cy="5201424"/>
          </a:xfrm>
          <a:prstGeom prst="rect"/>
        </p:spPr>
        <p:txBody>
          <a:bodyPr wrap="square">
            <a:spAutoFit/>
          </a:bodyPr>
          <a:p>
            <a:pPr eaLnBrk="0" fontAlgn="base" hangingPunct="0" lvl="0">
              <a:lnSpc>
                <a:spcPct val="150000"/>
              </a:lnSpc>
              <a:spcBef>
                <a:spcPct val="0"/>
              </a:spcBef>
              <a:spcAft>
                <a:spcPct val="0"/>
              </a:spcAft>
            </a:pPr>
            <a:r>
              <a:rPr dirty="0" lang="en-US" u="sng">
                <a:solidFill>
                  <a:srgbClr val="FF0000"/>
                </a:solidFill>
                <a:latin typeface="Lucida Sans Unicode" pitchFamily="34" charset="0"/>
                <a:ea typeface="AGaramond-Regular" charset="-128"/>
                <a:cs typeface="Lucida Sans Unicode" pitchFamily="34" charset="0"/>
              </a:rPr>
              <a:t> </a:t>
            </a:r>
            <a:r>
              <a:rPr dirty="0" sz="3200" lang="en-US" u="sng">
                <a:solidFill>
                  <a:srgbClr val="FF0000"/>
                </a:solidFill>
                <a:latin typeface="Lucida Sans Unicode" pitchFamily="34" charset="0"/>
                <a:ea typeface="AGaramond-Regular" charset="-128"/>
                <a:cs typeface="Lucida Sans Unicode" pitchFamily="34" charset="0"/>
              </a:rPr>
              <a:t>Postoperative management</a:t>
            </a:r>
          </a:p>
          <a:p>
            <a:pPr eaLnBrk="0" fontAlgn="base" hangingPunct="0" lvl="0">
              <a:lnSpc>
                <a:spcPct val="150000"/>
              </a:lnSpc>
              <a:spcBef>
                <a:spcPct val="0"/>
              </a:spcBef>
              <a:spcAft>
                <a:spcPct val="0"/>
              </a:spcAft>
              <a:buFont typeface="Arial" pitchFamily="34" charset="0"/>
              <a:buChar char="•"/>
            </a:pPr>
            <a:r>
              <a:rPr dirty="0" sz="3200" lang="en-US">
                <a:solidFill>
                  <a:srgbClr val="000000"/>
                </a:solidFill>
                <a:latin typeface="Lucida Sans Unicode" pitchFamily="34" charset="0"/>
                <a:ea typeface="AGaramond-Regular" charset="-128"/>
                <a:cs typeface="Lucida Sans Unicode" pitchFamily="34" charset="0"/>
              </a:rPr>
              <a:t>Oral analgesics for eye pain. </a:t>
            </a:r>
          </a:p>
          <a:p>
            <a:pPr eaLnBrk="0" fontAlgn="base" hangingPunct="0" lvl="0">
              <a:lnSpc>
                <a:spcPct val="150000"/>
              </a:lnSpc>
              <a:spcBef>
                <a:spcPct val="0"/>
              </a:spcBef>
              <a:spcAft>
                <a:spcPct val="0"/>
              </a:spcAft>
              <a:buFont typeface="Arial" pitchFamily="34" charset="0"/>
              <a:buChar char="•"/>
            </a:pPr>
            <a:r>
              <a:rPr dirty="0" sz="3200" lang="en-US">
                <a:solidFill>
                  <a:srgbClr val="000000"/>
                </a:solidFill>
                <a:latin typeface="Lucida Sans Unicode" pitchFamily="34" charset="0"/>
                <a:ea typeface="AGaramond-Regular" charset="-128"/>
                <a:cs typeface="Lucida Sans Unicode" pitchFamily="34" charset="0"/>
              </a:rPr>
              <a:t>Re-</a:t>
            </a:r>
            <a:r>
              <a:rPr dirty="0" sz="3200" lang="en-US" err="1">
                <a:solidFill>
                  <a:srgbClr val="000000"/>
                </a:solidFill>
                <a:latin typeface="Lucida Sans Unicode" pitchFamily="34" charset="0"/>
                <a:ea typeface="AGaramond-Regular" charset="-128"/>
                <a:cs typeface="Lucida Sans Unicode" pitchFamily="34" charset="0"/>
              </a:rPr>
              <a:t>epithelialization</a:t>
            </a:r>
            <a:r>
              <a:rPr dirty="0" sz="3200" lang="en-US">
                <a:solidFill>
                  <a:srgbClr val="000000"/>
                </a:solidFill>
                <a:latin typeface="Lucida Sans Unicode" pitchFamily="34" charset="0"/>
                <a:ea typeface="AGaramond-Regular" charset="-128"/>
                <a:cs typeface="Lucida Sans Unicode" pitchFamily="34" charset="0"/>
              </a:rPr>
              <a:t> is promoted with a pressure patch or therapeutic soft contact lens. </a:t>
            </a:r>
          </a:p>
          <a:p>
            <a:pPr eaLnBrk="0" fontAlgn="base" hangingPunct="0" lvl="0">
              <a:lnSpc>
                <a:spcPct val="150000"/>
              </a:lnSpc>
              <a:spcBef>
                <a:spcPct val="0"/>
              </a:spcBef>
              <a:spcAft>
                <a:spcPct val="0"/>
              </a:spcAft>
              <a:buFont typeface="Arial" pitchFamily="34" charset="0"/>
              <a:buChar char="•"/>
            </a:pPr>
            <a:r>
              <a:rPr dirty="0" sz="3200" lang="en-US">
                <a:solidFill>
                  <a:srgbClr val="000000"/>
                </a:solidFill>
                <a:latin typeface="Lucida Sans Unicode" pitchFamily="34" charset="0"/>
                <a:ea typeface="AGaramond-Regular" charset="-128"/>
                <a:cs typeface="Lucida Sans Unicode" pitchFamily="34" charset="0"/>
              </a:rPr>
              <a:t>Antibiotic and corticosteroid ointment and NSAIDs are prescribed postoperatively. </a:t>
            </a:r>
          </a:p>
          <a:p>
            <a:pPr eaLnBrk="0" fontAlgn="base" hangingPunct="0" lvl="0">
              <a:lnSpc>
                <a:spcPct val="150000"/>
              </a:lnSpc>
              <a:spcBef>
                <a:spcPct val="0"/>
              </a:spcBef>
              <a:spcAft>
                <a:spcPct val="0"/>
              </a:spcAft>
              <a:buFont typeface="Arial" pitchFamily="34" charset="0"/>
              <a:buChar char="•"/>
            </a:pPr>
            <a:r>
              <a:rPr dirty="0" sz="3200" lang="en-US">
                <a:solidFill>
                  <a:srgbClr val="000000"/>
                </a:solidFill>
                <a:latin typeface="Lucida Sans Unicode" pitchFamily="34" charset="0"/>
                <a:ea typeface="AGaramond-Regular" charset="-128"/>
                <a:cs typeface="Lucida Sans Unicode" pitchFamily="34" charset="0"/>
              </a:rPr>
              <a:t>Follow-up examinations are required for up to 2 years</a:t>
            </a:r>
            <a:r>
              <a:rPr dirty="0" sz="3200" lang="en-US">
                <a:latin typeface="Arial" pitchFamily="34" charset="0"/>
                <a:cs typeface="Arial" pitchFamily="34" charset="0"/>
              </a:rPr>
              <a:t>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600" name=""/>
        <p:cNvGrpSpPr/>
        <p:nvPr/>
      </p:nvGrpSpPr>
      <p:grpSpPr>
        <a:xfrm>
          <a:off x="0" y="0"/>
          <a:ext cx="0" cy="0"/>
          <a:chOff x="0" y="0"/>
          <a:chExt cx="0" cy="0"/>
        </a:xfrm>
      </p:grpSpPr>
      <p:sp>
        <p:nvSpPr>
          <p:cNvPr id="1048971" name="Rectangle 1"/>
          <p:cNvSpPr>
            <a:spLocks noChangeArrowheads="1"/>
          </p:cNvSpPr>
          <p:nvPr/>
        </p:nvSpPr>
        <p:spPr bwMode="auto">
          <a:xfrm>
            <a:off x="304800" y="0"/>
            <a:ext cx="11430000" cy="585544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ctr" fontAlgn="base">
              <a:lnSpc>
                <a:spcPct val="150000"/>
              </a:lnSpc>
              <a:spcBef>
                <a:spcPct val="0"/>
              </a:spcBef>
              <a:spcAft>
                <a:spcPct val="0"/>
              </a:spcAft>
            </a:pPr>
            <a:r>
              <a:rPr b="1" dirty="0" sz="2800" lang="en-US" u="sng">
                <a:solidFill>
                  <a:srgbClr val="2E027D"/>
                </a:solidFill>
                <a:latin typeface="Lucida Sans Unicode" pitchFamily="34" charset="0"/>
                <a:ea typeface="Calibri" pitchFamily="34" charset="0"/>
                <a:cs typeface="Lucida Sans Unicode" pitchFamily="34" charset="0"/>
              </a:rPr>
              <a:t>KERATOPLASTY</a:t>
            </a:r>
            <a:endParaRPr dirty="0" sz="2800" lang="en-US" u="sng">
              <a:latin typeface="Arial" pitchFamily="34" charset="0"/>
              <a:cs typeface="Arial" pitchFamily="34" charset="0"/>
            </a:endParaRPr>
          </a:p>
          <a:p>
            <a:pPr eaLnBrk="0" fontAlgn="base" hangingPunct="0">
              <a:lnSpc>
                <a:spcPct val="150000"/>
              </a:lnSpc>
              <a:spcBef>
                <a:spcPct val="0"/>
              </a:spcBef>
              <a:spcAft>
                <a:spcPct val="0"/>
              </a:spcAft>
            </a:pPr>
            <a:r>
              <a:rPr dirty="0" sz="2800" lang="en-US" err="1">
                <a:solidFill>
                  <a:srgbClr val="000000"/>
                </a:solidFill>
                <a:latin typeface="Lucida Sans Unicode" pitchFamily="34" charset="0"/>
                <a:ea typeface="AGaramond-Regular" charset="-128"/>
                <a:cs typeface="Lucida Sans Unicode" pitchFamily="34" charset="0"/>
              </a:rPr>
              <a:t>Keratoplasty</a:t>
            </a:r>
            <a:r>
              <a:rPr dirty="0" sz="2800" lang="en-US">
                <a:solidFill>
                  <a:srgbClr val="000000"/>
                </a:solidFill>
                <a:latin typeface="Lucida Sans Unicode" pitchFamily="34" charset="0"/>
                <a:ea typeface="AGaramond-Regular" charset="-128"/>
                <a:cs typeface="Lucida Sans Unicode" pitchFamily="34" charset="0"/>
              </a:rPr>
              <a:t> (</a:t>
            </a:r>
            <a:r>
              <a:rPr dirty="0" sz="2800" lang="en-US" err="1">
                <a:solidFill>
                  <a:srgbClr val="000000"/>
                </a:solidFill>
                <a:latin typeface="Lucida Sans Unicode" pitchFamily="34" charset="0"/>
                <a:ea typeface="AGaramond-Regular" charset="-128"/>
                <a:cs typeface="Lucida Sans Unicode" pitchFamily="34" charset="0"/>
              </a:rPr>
              <a:t>ie</a:t>
            </a:r>
            <a:r>
              <a:rPr dirty="0" sz="2800" lang="en-US">
                <a:solidFill>
                  <a:srgbClr val="000000"/>
                </a:solidFill>
                <a:latin typeface="Lucida Sans Unicode" pitchFamily="34" charset="0"/>
                <a:ea typeface="AGaramond-Regular" charset="-128"/>
                <a:cs typeface="Lucida Sans Unicode" pitchFamily="34" charset="0"/>
              </a:rPr>
              <a:t>, corneal transplantation or corneal grafting) involves replacing abnormal host tissue with a healthy donor corneal tissue. </a:t>
            </a:r>
          </a:p>
          <a:p>
            <a:pPr eaLnBrk="0" fontAlgn="base" hangingPunct="0">
              <a:lnSpc>
                <a:spcPct val="150000"/>
              </a:lnSpc>
              <a:spcBef>
                <a:spcPct val="0"/>
              </a:spcBef>
              <a:spcAft>
                <a:spcPct val="0"/>
              </a:spcAft>
            </a:pPr>
            <a:r>
              <a:rPr dirty="0" sz="2800" lang="en-US">
                <a:solidFill>
                  <a:srgbClr val="FF0000"/>
                </a:solidFill>
                <a:latin typeface="Lucida Sans Unicode" pitchFamily="34" charset="0"/>
                <a:ea typeface="AGaramond-Regular" charset="-128"/>
                <a:cs typeface="Lucida Sans Unicode" pitchFamily="34" charset="0"/>
              </a:rPr>
              <a:t> Indications </a:t>
            </a:r>
            <a:endParaRPr dirty="0" sz="2800" lang="en-US">
              <a:solidFill>
                <a:srgbClr val="FF0000"/>
              </a:solidFill>
              <a:latin typeface="Arial" pitchFamily="34" charset="0"/>
              <a:cs typeface="Arial" pitchFamily="34" charset="0"/>
            </a:endParaRPr>
          </a:p>
          <a:p>
            <a:pPr eaLnBrk="0" fontAlgn="base" hangingPunct="0">
              <a:lnSpc>
                <a:spcPct val="150000"/>
              </a:lnSpc>
              <a:spcBef>
                <a:spcPct val="0"/>
              </a:spcBef>
              <a:spcAft>
                <a:spcPct val="0"/>
              </a:spcAft>
              <a:buFontTx/>
              <a:buChar char="•"/>
            </a:pPr>
            <a:r>
              <a:rPr dirty="0" sz="2800" lang="en-US" err="1">
                <a:solidFill>
                  <a:srgbClr val="000000"/>
                </a:solidFill>
                <a:latin typeface="Lucida Sans Unicode" pitchFamily="34" charset="0"/>
                <a:ea typeface="AGaramond-Regular" charset="-128"/>
                <a:cs typeface="Lucida Sans Unicode" pitchFamily="34" charset="0"/>
              </a:rPr>
              <a:t>Keratoconus</a:t>
            </a:r>
            <a:r>
              <a:rPr dirty="0" sz="2800" lang="en-US">
                <a:solidFill>
                  <a:srgbClr val="000000"/>
                </a:solidFill>
                <a:latin typeface="Lucida Sans Unicode" pitchFamily="34" charset="0"/>
                <a:ea typeface="AGaramond-Regular" charset="-128"/>
                <a:cs typeface="Lucida Sans Unicode" pitchFamily="34" charset="0"/>
              </a:rPr>
              <a:t>, </a:t>
            </a:r>
            <a:endParaRPr dirty="0" sz="2800" lang="en-US">
              <a:latin typeface="Arial" pitchFamily="34" charset="0"/>
              <a:cs typeface="Arial" pitchFamily="34" charset="0"/>
            </a:endParaRPr>
          </a:p>
          <a:p>
            <a:pPr eaLnBrk="0" fontAlgn="base" hangingPunct="0">
              <a:lnSpc>
                <a:spcPct val="150000"/>
              </a:lnSpc>
              <a:spcBef>
                <a:spcPct val="0"/>
              </a:spcBef>
              <a:spcAft>
                <a:spcPct val="0"/>
              </a:spcAft>
              <a:buFontTx/>
              <a:buChar char="•"/>
            </a:pPr>
            <a:r>
              <a:rPr dirty="0" sz="2800" lang="en-US">
                <a:solidFill>
                  <a:srgbClr val="000000"/>
                </a:solidFill>
                <a:latin typeface="Lucida Sans Unicode" pitchFamily="34" charset="0"/>
                <a:ea typeface="AGaramond-Regular" charset="-128"/>
                <a:cs typeface="Lucida Sans Unicode" pitchFamily="34" charset="0"/>
              </a:rPr>
              <a:t>Corneal dystrophy</a:t>
            </a:r>
            <a:endParaRPr dirty="0" sz="2800" lang="en-US">
              <a:latin typeface="Arial" pitchFamily="34" charset="0"/>
              <a:cs typeface="Arial" pitchFamily="34" charset="0"/>
            </a:endParaRPr>
          </a:p>
          <a:p>
            <a:pPr eaLnBrk="0" fontAlgn="base" hangingPunct="0">
              <a:lnSpc>
                <a:spcPct val="150000"/>
              </a:lnSpc>
              <a:spcBef>
                <a:spcPct val="0"/>
              </a:spcBef>
              <a:spcAft>
                <a:spcPct val="0"/>
              </a:spcAft>
              <a:buFontTx/>
              <a:buChar char="•"/>
            </a:pPr>
            <a:r>
              <a:rPr dirty="0" sz="2800" lang="en-US">
                <a:solidFill>
                  <a:srgbClr val="000000"/>
                </a:solidFill>
                <a:latin typeface="Lucida Sans Unicode" pitchFamily="34" charset="0"/>
                <a:ea typeface="AGaramond-Regular" charset="-128"/>
                <a:cs typeface="Lucida Sans Unicode" pitchFamily="34" charset="0"/>
              </a:rPr>
              <a:t>Corneal scarring from herpes simplex </a:t>
            </a:r>
            <a:r>
              <a:rPr dirty="0" sz="2800" lang="en-US" err="1">
                <a:solidFill>
                  <a:srgbClr val="000000"/>
                </a:solidFill>
                <a:latin typeface="Lucida Sans Unicode" pitchFamily="34" charset="0"/>
                <a:ea typeface="AGaramond-Regular" charset="-128"/>
                <a:cs typeface="Lucida Sans Unicode" pitchFamily="34" charset="0"/>
              </a:rPr>
              <a:t>keratitis</a:t>
            </a:r>
            <a:endParaRPr dirty="0" sz="2800" lang="en-US">
              <a:latin typeface="Arial" pitchFamily="34" charset="0"/>
              <a:cs typeface="Arial" pitchFamily="34" charset="0"/>
            </a:endParaRPr>
          </a:p>
          <a:p>
            <a:pPr eaLnBrk="0" fontAlgn="base" hangingPunct="0">
              <a:lnSpc>
                <a:spcPct val="150000"/>
              </a:lnSpc>
              <a:spcBef>
                <a:spcPct val="0"/>
              </a:spcBef>
              <a:spcAft>
                <a:spcPct val="0"/>
              </a:spcAft>
              <a:buFontTx/>
              <a:buChar char="•"/>
            </a:pPr>
            <a:r>
              <a:rPr dirty="0" sz="2800" lang="en-US">
                <a:solidFill>
                  <a:srgbClr val="000000"/>
                </a:solidFill>
                <a:latin typeface="Lucida Sans Unicode" pitchFamily="34" charset="0"/>
                <a:ea typeface="AGaramond-Regular" charset="-128"/>
                <a:cs typeface="Lucida Sans Unicode" pitchFamily="34" charset="0"/>
              </a:rPr>
              <a:t>Chemical burns.</a:t>
            </a:r>
            <a:endParaRPr dirty="0" sz="2800" lang="en-US">
              <a:latin typeface="Arial" pitchFamily="34" charset="0"/>
              <a:cs typeface="Arial" pitchFamily="34"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601" name=""/>
        <p:cNvGrpSpPr/>
        <p:nvPr/>
      </p:nvGrpSpPr>
      <p:grpSpPr>
        <a:xfrm>
          <a:off x="0" y="0"/>
          <a:ext cx="0" cy="0"/>
          <a:chOff x="0" y="0"/>
          <a:chExt cx="0" cy="0"/>
        </a:xfrm>
      </p:grpSpPr>
      <p:sp>
        <p:nvSpPr>
          <p:cNvPr id="1048972" name="Rectangle 1"/>
          <p:cNvSpPr>
            <a:spLocks noChangeArrowheads="1"/>
          </p:cNvSpPr>
          <p:nvPr/>
        </p:nvSpPr>
        <p:spPr bwMode="auto">
          <a:xfrm>
            <a:off x="381000" y="296235"/>
            <a:ext cx="11277600" cy="590931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b="1" dirty="0" sz="2800" lang="en-US">
                <a:solidFill>
                  <a:srgbClr val="FF0000"/>
                </a:solidFill>
                <a:ea typeface="Calibri" pitchFamily="34" charset="0"/>
                <a:cs typeface="Lucida Sans Unicode" pitchFamily="34" charset="0"/>
              </a:rPr>
              <a:t>Nursing Management</a:t>
            </a:r>
            <a:endParaRPr dirty="0" sz="1100" lang="en-US">
              <a:solidFill>
                <a:srgbClr val="FF0000"/>
              </a:solidFill>
              <a:cs typeface="Arial" pitchFamily="34" charset="0"/>
            </a:endParaRPr>
          </a:p>
          <a:p>
            <a:pPr eaLnBrk="0" fontAlgn="base" hangingPunct="0">
              <a:lnSpc>
                <a:spcPct val="150000"/>
              </a:lnSpc>
              <a:spcBef>
                <a:spcPct val="0"/>
              </a:spcBef>
              <a:spcAft>
                <a:spcPct val="0"/>
              </a:spcAft>
              <a:buFont typeface="Arial" pitchFamily="34" charset="0"/>
              <a:buChar char="•"/>
            </a:pPr>
            <a:r>
              <a:rPr dirty="0" sz="2800" lang="en-US">
                <a:solidFill>
                  <a:srgbClr val="000000"/>
                </a:solidFill>
                <a:ea typeface="AGaramond-Regular" charset="-128"/>
                <a:cs typeface="Lucida Sans Unicode" pitchFamily="34" charset="0"/>
              </a:rPr>
              <a:t>Reinforcing the surgeon’s recommendations and instructions regarding visual rehabilitation and visual improvement. </a:t>
            </a:r>
            <a:endParaRPr dirty="0" sz="1100" lang="en-US">
              <a:cs typeface="Arial" pitchFamily="34" charset="0"/>
            </a:endParaRPr>
          </a:p>
          <a:p>
            <a:pPr eaLnBrk="0" fontAlgn="base" hangingPunct="0">
              <a:lnSpc>
                <a:spcPct val="150000"/>
              </a:lnSpc>
              <a:spcBef>
                <a:spcPct val="0"/>
              </a:spcBef>
              <a:spcAft>
                <a:spcPct val="0"/>
              </a:spcAft>
              <a:buFont typeface="Arial" pitchFamily="34" charset="0"/>
              <a:buChar char="•"/>
            </a:pPr>
            <a:r>
              <a:rPr dirty="0" sz="2800" lang="en-US">
                <a:solidFill>
                  <a:srgbClr val="000000"/>
                </a:solidFill>
                <a:ea typeface="AGaramond-Regular" charset="-128"/>
                <a:cs typeface="Lucida Sans Unicode" pitchFamily="34" charset="0"/>
              </a:rPr>
              <a:t>Assessing the patient’s support system and his or her ability to comply with long term follow-up, </a:t>
            </a:r>
            <a:endParaRPr dirty="0" sz="1100" lang="en-US">
              <a:cs typeface="Arial" pitchFamily="34" charset="0"/>
            </a:endParaRPr>
          </a:p>
          <a:p>
            <a:pPr eaLnBrk="0" fontAlgn="base" hangingPunct="0">
              <a:lnSpc>
                <a:spcPct val="150000"/>
              </a:lnSpc>
              <a:spcBef>
                <a:spcPct val="0"/>
              </a:spcBef>
              <a:spcAft>
                <a:spcPct val="0"/>
              </a:spcAft>
              <a:buFont typeface="Arial" pitchFamily="34" charset="0"/>
              <a:buChar char="•"/>
            </a:pPr>
            <a:r>
              <a:rPr dirty="0" sz="2800" lang="en-US">
                <a:solidFill>
                  <a:srgbClr val="000000"/>
                </a:solidFill>
                <a:ea typeface="AGaramond-Regular" charset="-128"/>
                <a:cs typeface="Lucida Sans Unicode" pitchFamily="34" charset="0"/>
              </a:rPr>
              <a:t>Selective suture removal and ongoing evaluation of the graft site and visual acuity. </a:t>
            </a:r>
            <a:endParaRPr dirty="0" sz="1100" lang="en-US">
              <a:cs typeface="Arial" pitchFamily="34" charset="0"/>
            </a:endParaRPr>
          </a:p>
          <a:p>
            <a:pPr eaLnBrk="0" fontAlgn="base" hangingPunct="0">
              <a:lnSpc>
                <a:spcPct val="150000"/>
              </a:lnSpc>
              <a:spcBef>
                <a:spcPct val="0"/>
              </a:spcBef>
              <a:spcAft>
                <a:spcPct val="0"/>
              </a:spcAft>
              <a:buFont typeface="Arial" pitchFamily="34" charset="0"/>
              <a:buChar char="•"/>
            </a:pPr>
            <a:r>
              <a:rPr dirty="0" sz="2800" lang="en-US">
                <a:solidFill>
                  <a:srgbClr val="000000"/>
                </a:solidFill>
                <a:ea typeface="AGaramond-Regular" charset="-128"/>
                <a:cs typeface="Lucida Sans Unicode" pitchFamily="34" charset="0"/>
              </a:rPr>
              <a:t>Initiating appropriate referral to community services when indicated.</a:t>
            </a:r>
            <a:endParaRPr dirty="0" lang="en-US">
              <a:cs typeface="Arial" pitchFamily="34"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602" name=""/>
        <p:cNvGrpSpPr/>
        <p:nvPr/>
      </p:nvGrpSpPr>
      <p:grpSpPr>
        <a:xfrm>
          <a:off x="0" y="0"/>
          <a:ext cx="0" cy="0"/>
          <a:chOff x="0" y="0"/>
          <a:chExt cx="0" cy="0"/>
        </a:xfrm>
      </p:grpSpPr>
      <p:sp>
        <p:nvSpPr>
          <p:cNvPr id="1048973" name="Rectangle 1"/>
          <p:cNvSpPr>
            <a:spLocks noChangeArrowheads="1"/>
          </p:cNvSpPr>
          <p:nvPr/>
        </p:nvSpPr>
        <p:spPr bwMode="auto">
          <a:xfrm>
            <a:off x="457200" y="-73097"/>
            <a:ext cx="11125200" cy="6647974"/>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buFont typeface="Arial" pitchFamily="34" charset="0"/>
              <a:buChar char="•"/>
            </a:pPr>
            <a:endParaRPr dirty="0" sz="2800" lang="en-US">
              <a:solidFill>
                <a:srgbClr val="000000"/>
              </a:solidFill>
              <a:latin typeface="Lucida Sans Unicode" pitchFamily="34" charset="0"/>
              <a:ea typeface="AGaramond-Regular" charset="-128"/>
              <a:cs typeface="Lucida Sans Unicode" pitchFamily="34" charset="0"/>
            </a:endParaRPr>
          </a:p>
          <a:p>
            <a:pPr fontAlgn="base">
              <a:lnSpc>
                <a:spcPct val="150000"/>
              </a:lnSpc>
              <a:spcBef>
                <a:spcPct val="0"/>
              </a:spcBef>
              <a:spcAft>
                <a:spcPct val="0"/>
              </a:spcAft>
              <a:buFont typeface="Arial" pitchFamily="34" charset="0"/>
              <a:buChar char="•"/>
            </a:pPr>
            <a:r>
              <a:rPr dirty="0" sz="3200" lang="en-US">
                <a:solidFill>
                  <a:srgbClr val="000000"/>
                </a:solidFill>
                <a:latin typeface="Lucida Sans Unicode" pitchFamily="34" charset="0"/>
                <a:ea typeface="AGaramond-Regular" charset="-128"/>
                <a:cs typeface="Lucida Sans Unicode" pitchFamily="34" charset="0"/>
              </a:rPr>
              <a:t>Teaching  the patient to identify signs and symptoms of graft failure. </a:t>
            </a:r>
            <a:r>
              <a:rPr dirty="0" sz="3200" lang="en-US" err="1">
                <a:solidFill>
                  <a:srgbClr val="000000"/>
                </a:solidFill>
                <a:latin typeface="Lucida Sans Unicode" pitchFamily="34" charset="0"/>
                <a:ea typeface="AGaramond-Regular" charset="-128"/>
                <a:cs typeface="Lucida Sans Unicode" pitchFamily="34" charset="0"/>
              </a:rPr>
              <a:t>E.g</a:t>
            </a:r>
            <a:r>
              <a:rPr dirty="0" sz="3200" lang="en-US">
                <a:solidFill>
                  <a:srgbClr val="000000"/>
                </a:solidFill>
                <a:latin typeface="Lucida Sans Unicode" pitchFamily="34" charset="0"/>
                <a:ea typeface="AGaramond-Regular" charset="-128"/>
                <a:cs typeface="Lucida Sans Unicode" pitchFamily="34" charset="0"/>
              </a:rPr>
              <a:t>  blurred vision, discomfort, tearing, or redness of the eye. Patients  must contact the ophthalmologist as soon as symptoms occur.</a:t>
            </a:r>
            <a:r>
              <a:rPr dirty="0" sz="1200" lang="en-US">
                <a:latin typeface="Arial" pitchFamily="34" charset="0"/>
                <a:ea typeface="AGaramond-Regular" charset="-128"/>
                <a:cs typeface="Arial" pitchFamily="34" charset="0"/>
              </a:rPr>
              <a:t> </a:t>
            </a:r>
            <a:r>
              <a:rPr dirty="0" sz="3200" lang="en-US">
                <a:solidFill>
                  <a:srgbClr val="000000"/>
                </a:solidFill>
                <a:latin typeface="Lucida Sans Unicode" pitchFamily="34" charset="0"/>
                <a:ea typeface="AGaramond-Regular" charset="-128"/>
                <a:cs typeface="Lucida Sans Unicode" pitchFamily="34" charset="0"/>
              </a:rPr>
              <a:t>Treatment of graft rejection is prompt administration of hourly topical corticosteroids.</a:t>
            </a:r>
            <a:r>
              <a:rPr dirty="0" sz="1200" lang="en-US">
                <a:latin typeface="Arial" pitchFamily="34" charset="0"/>
                <a:ea typeface="AGaramond-Regular" charset="-128"/>
                <a:cs typeface="Arial" pitchFamily="34" charset="0"/>
              </a:rPr>
              <a:t> </a:t>
            </a:r>
            <a:r>
              <a:rPr dirty="0" sz="3200" lang="en-US">
                <a:solidFill>
                  <a:srgbClr val="000000"/>
                </a:solidFill>
                <a:latin typeface="Lucida Sans Unicode" pitchFamily="34" charset="0"/>
                <a:ea typeface="AGaramond-Regular" charset="-128"/>
                <a:cs typeface="Lucida Sans Unicode" pitchFamily="34" charset="0"/>
              </a:rPr>
              <a:t>Systemic immunosuppressive agents may be necessary for severe, resistant cases.</a:t>
            </a:r>
            <a:endParaRPr dirty="0" sz="2000" lang="en-US">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8688" name="Title 1"/>
          <p:cNvSpPr>
            <a:spLocks noGrp="1"/>
          </p:cNvSpPr>
          <p:nvPr>
            <p:ph type="title"/>
          </p:nvPr>
        </p:nvSpPr>
        <p:spPr>
          <a:xfrm>
            <a:off x="2057400" y="0"/>
            <a:ext cx="7467600" cy="838200"/>
          </a:xfrm>
        </p:spPr>
        <p:txBody>
          <a:bodyPr>
            <a:normAutofit fontScale="90000"/>
          </a:bodyPr>
          <a:p>
            <a:r>
              <a:rPr b="1" dirty="0" lang="en-US" smtClean="0">
                <a:solidFill>
                  <a:srgbClr val="C00000"/>
                </a:solidFill>
                <a:latin typeface="Times New Roman" pitchFamily="18" charset="0"/>
                <a:cs typeface="Times New Roman" pitchFamily="18" charset="0"/>
              </a:rPr>
              <a:t>CONTENTS OF THE EYE</a:t>
            </a:r>
            <a:br>
              <a:rPr b="1" dirty="0" lang="en-US" smtClean="0">
                <a:solidFill>
                  <a:srgbClr val="C00000"/>
                </a:solidFill>
                <a:latin typeface="Times New Roman" pitchFamily="18" charset="0"/>
                <a:cs typeface="Times New Roman" pitchFamily="18" charset="0"/>
              </a:rPr>
            </a:br>
            <a:endParaRPr dirty="0" lang="en-US"/>
          </a:p>
        </p:txBody>
      </p:sp>
      <p:sp>
        <p:nvSpPr>
          <p:cNvPr id="1048689" name="Content Placeholder 2"/>
          <p:cNvSpPr>
            <a:spLocks noGrp="1"/>
          </p:cNvSpPr>
          <p:nvPr>
            <p:ph sz="quarter" idx="1"/>
          </p:nvPr>
        </p:nvSpPr>
        <p:spPr>
          <a:xfrm>
            <a:off x="304800" y="533400"/>
            <a:ext cx="11125200" cy="6324600"/>
          </a:xfrm>
        </p:spPr>
        <p:txBody>
          <a:bodyPr>
            <a:normAutofit fontScale="96875" lnSpcReduction="20000"/>
          </a:bodyPr>
          <a:p>
            <a:pPr indent="-514350" marL="514350">
              <a:buNone/>
            </a:pPr>
            <a:r>
              <a:rPr b="1" dirty="0" sz="3200" lang="en-US">
                <a:solidFill>
                  <a:srgbClr val="7030A0"/>
                </a:solidFill>
                <a:latin typeface="Times New Roman" pitchFamily="18" charset="0"/>
                <a:cs typeface="Times New Roman" pitchFamily="18" charset="0"/>
              </a:rPr>
              <a:t>Vitreous </a:t>
            </a:r>
            <a:r>
              <a:rPr b="1" dirty="0" sz="3200" lang="en-US" err="1">
                <a:solidFill>
                  <a:srgbClr val="7030A0"/>
                </a:solidFill>
                <a:latin typeface="Times New Roman" pitchFamily="18" charset="0"/>
                <a:cs typeface="Times New Roman" pitchFamily="18" charset="0"/>
              </a:rPr>
              <a:t>Humour</a:t>
            </a:r>
            <a:endParaRPr b="1" dirty="0" sz="3200" lang="en-US">
              <a:solidFill>
                <a:srgbClr val="7030A0"/>
              </a:solidFill>
              <a:latin typeface="Times New Roman" pitchFamily="18" charset="0"/>
              <a:cs typeface="Times New Roman" pitchFamily="18" charset="0"/>
            </a:endParaRPr>
          </a:p>
          <a:p>
            <a:pPr indent="-514350" marL="514350">
              <a:buNone/>
            </a:pPr>
            <a:r>
              <a:rPr dirty="0" sz="3200" lang="en-US">
                <a:latin typeface="Times New Roman" pitchFamily="18" charset="0"/>
                <a:cs typeface="Times New Roman" pitchFamily="18" charset="0"/>
              </a:rPr>
              <a:t>The vitreous is a transparent gel, similar to the white of an egg.  It is fixed to the most anterior part of the retina, the </a:t>
            </a:r>
            <a:r>
              <a:rPr dirty="0" sz="3200" lang="en-US" err="1">
                <a:latin typeface="Times New Roman" pitchFamily="18" charset="0"/>
                <a:cs typeface="Times New Roman" pitchFamily="18" charset="0"/>
              </a:rPr>
              <a:t>ora</a:t>
            </a:r>
            <a:r>
              <a:rPr dirty="0" sz="3200" lang="en-US">
                <a:latin typeface="Times New Roman" pitchFamily="18" charset="0"/>
                <a:cs typeface="Times New Roman" pitchFamily="18" charset="0"/>
              </a:rPr>
              <a:t> </a:t>
            </a:r>
            <a:r>
              <a:rPr dirty="0" sz="3200" lang="en-US" err="1">
                <a:latin typeface="Times New Roman" pitchFamily="18" charset="0"/>
                <a:cs typeface="Times New Roman" pitchFamily="18" charset="0"/>
              </a:rPr>
              <a:t>serrata</a:t>
            </a:r>
            <a:r>
              <a:rPr dirty="0" sz="3200" lang="en-US">
                <a:latin typeface="Times New Roman" pitchFamily="18" charset="0"/>
                <a:cs typeface="Times New Roman" pitchFamily="18" charset="0"/>
              </a:rPr>
              <a:t>. Elsewhere, it is in contact with the retina, but is not attached to it.</a:t>
            </a:r>
          </a:p>
          <a:p>
            <a:pPr indent="-514350" marL="514350">
              <a:buNone/>
            </a:pPr>
            <a:r>
              <a:rPr b="1" dirty="0" sz="3200" lang="en-US">
                <a:solidFill>
                  <a:srgbClr val="7030A0"/>
                </a:solidFill>
                <a:latin typeface="Times New Roman" pitchFamily="18" charset="0"/>
                <a:cs typeface="Times New Roman" pitchFamily="18" charset="0"/>
              </a:rPr>
              <a:t>Lens</a:t>
            </a:r>
          </a:p>
          <a:p>
            <a:pPr indent="-514350" marL="514350">
              <a:buNone/>
            </a:pPr>
            <a:r>
              <a:rPr dirty="0" sz="3200" lang="en-US">
                <a:latin typeface="Times New Roman" pitchFamily="18" charset="0"/>
                <a:cs typeface="Times New Roman" pitchFamily="18" charset="0"/>
              </a:rPr>
              <a:t>The lens is composed of a central nucleus, surrounded by the cortex.  It is enclosed in a thin membrane, the capsule.   The lens is attached to the </a:t>
            </a:r>
            <a:r>
              <a:rPr dirty="0" sz="3200" lang="en-US" err="1">
                <a:latin typeface="Times New Roman" pitchFamily="18" charset="0"/>
                <a:cs typeface="Times New Roman" pitchFamily="18" charset="0"/>
              </a:rPr>
              <a:t>ciliary</a:t>
            </a:r>
            <a:r>
              <a:rPr dirty="0" sz="3200" lang="en-US">
                <a:latin typeface="Times New Roman" pitchFamily="18" charset="0"/>
                <a:cs typeface="Times New Roman" pitchFamily="18" charset="0"/>
              </a:rPr>
              <a:t> body, just behind the iris, </a:t>
            </a:r>
            <a:r>
              <a:rPr dirty="0" sz="3200" lang="en-US" err="1">
                <a:latin typeface="Times New Roman" pitchFamily="18" charset="0"/>
                <a:cs typeface="Times New Roman" pitchFamily="18" charset="0"/>
              </a:rPr>
              <a:t>bthe</a:t>
            </a:r>
            <a:r>
              <a:rPr dirty="0" sz="3200" lang="en-US">
                <a:latin typeface="Times New Roman" pitchFamily="18" charset="0"/>
                <a:cs typeface="Times New Roman" pitchFamily="18" charset="0"/>
              </a:rPr>
              <a:t> fine </a:t>
            </a:r>
            <a:r>
              <a:rPr dirty="0" sz="3200" lang="en-US" err="1">
                <a:latin typeface="Times New Roman" pitchFamily="18" charset="0"/>
                <a:cs typeface="Times New Roman" pitchFamily="18" charset="0"/>
              </a:rPr>
              <a:t>fibres</a:t>
            </a:r>
            <a:r>
              <a:rPr dirty="0" sz="3200" lang="en-US">
                <a:latin typeface="Times New Roman" pitchFamily="18" charset="0"/>
                <a:cs typeface="Times New Roman" pitchFamily="18" charset="0"/>
              </a:rPr>
              <a:t> of the </a:t>
            </a:r>
            <a:r>
              <a:rPr dirty="0" sz="3200" lang="en-US" err="1">
                <a:latin typeface="Times New Roman" pitchFamily="18" charset="0"/>
                <a:cs typeface="Times New Roman" pitchFamily="18" charset="0"/>
              </a:rPr>
              <a:t>zonule</a:t>
            </a:r>
            <a:r>
              <a:rPr dirty="0" sz="3200" lang="en-US">
                <a:latin typeface="Times New Roman" pitchFamily="18" charset="0"/>
                <a:cs typeface="Times New Roman" pitchFamily="18" charset="0"/>
              </a:rPr>
              <a:t>.  As the </a:t>
            </a:r>
            <a:r>
              <a:rPr dirty="0" sz="3200" lang="en-US" err="1">
                <a:latin typeface="Times New Roman" pitchFamily="18" charset="0"/>
                <a:cs typeface="Times New Roman" pitchFamily="18" charset="0"/>
              </a:rPr>
              <a:t>ciliary</a:t>
            </a:r>
            <a:r>
              <a:rPr dirty="0" sz="3200" lang="en-US">
                <a:latin typeface="Times New Roman" pitchFamily="18" charset="0"/>
                <a:cs typeface="Times New Roman" pitchFamily="18" charset="0"/>
              </a:rPr>
              <a:t> muscle contracts, the </a:t>
            </a:r>
            <a:r>
              <a:rPr dirty="0" sz="3200" lang="en-US" err="1">
                <a:latin typeface="Times New Roman" pitchFamily="18" charset="0"/>
                <a:cs typeface="Times New Roman" pitchFamily="18" charset="0"/>
              </a:rPr>
              <a:t>zonular</a:t>
            </a:r>
            <a:r>
              <a:rPr dirty="0" sz="3200" lang="en-US">
                <a:latin typeface="Times New Roman" pitchFamily="18" charset="0"/>
                <a:cs typeface="Times New Roman" pitchFamily="18" charset="0"/>
              </a:rPr>
              <a:t> </a:t>
            </a:r>
            <a:r>
              <a:rPr dirty="0" sz="3200" lang="en-US" err="1">
                <a:latin typeface="Times New Roman" pitchFamily="18" charset="0"/>
                <a:cs typeface="Times New Roman" pitchFamily="18" charset="0"/>
              </a:rPr>
              <a:t>fibres</a:t>
            </a:r>
            <a:r>
              <a:rPr dirty="0" sz="3200" lang="en-US">
                <a:latin typeface="Times New Roman" pitchFamily="18" charset="0"/>
                <a:cs typeface="Times New Roman" pitchFamily="18" charset="0"/>
              </a:rPr>
              <a:t> relax, allowing the lens to become fatter, and changing the focal point of the eye</a:t>
            </a:r>
            <a:endParaRPr dirty="0" sz="3200"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603" name=""/>
        <p:cNvGrpSpPr/>
        <p:nvPr/>
      </p:nvGrpSpPr>
      <p:grpSpPr>
        <a:xfrm>
          <a:off x="0" y="0"/>
          <a:ext cx="0" cy="0"/>
          <a:chOff x="0" y="0"/>
          <a:chExt cx="0" cy="0"/>
        </a:xfrm>
      </p:grpSpPr>
      <p:sp>
        <p:nvSpPr>
          <p:cNvPr id="1048974" name="Rectangle 1"/>
          <p:cNvSpPr>
            <a:spLocks noChangeArrowheads="1"/>
          </p:cNvSpPr>
          <p:nvPr/>
        </p:nvSpPr>
        <p:spPr bwMode="auto">
          <a:xfrm>
            <a:off x="304800" y="323165"/>
            <a:ext cx="11201400" cy="526297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b="1" dirty="0" sz="2800" lang="en-US">
                <a:solidFill>
                  <a:srgbClr val="2E027D"/>
                </a:solidFill>
                <a:latin typeface="Lucida Sans Unicode" pitchFamily="34" charset="0"/>
                <a:ea typeface="Calibri" pitchFamily="34" charset="0"/>
                <a:cs typeface="Lucida Sans Unicode" pitchFamily="34" charset="0"/>
              </a:rPr>
              <a:t>Radial Keratotomy</a:t>
            </a:r>
            <a:endParaRPr dirty="0" sz="1100" lang="en-US">
              <a:latin typeface="Arial" pitchFamily="34" charset="0"/>
              <a:cs typeface="Arial" pitchFamily="34" charset="0"/>
            </a:endParaRPr>
          </a:p>
          <a:p>
            <a:pPr eaLnBrk="0" fontAlgn="base" hangingPunct="0">
              <a:lnSpc>
                <a:spcPct val="150000"/>
              </a:lnSpc>
              <a:spcBef>
                <a:spcPct val="0"/>
              </a:spcBef>
              <a:spcAft>
                <a:spcPct val="0"/>
              </a:spcAft>
            </a:pPr>
            <a:r>
              <a:rPr dirty="0" sz="2800" lang="en-US">
                <a:solidFill>
                  <a:srgbClr val="000000"/>
                </a:solidFill>
                <a:latin typeface="Lucida Sans Unicode" pitchFamily="34" charset="0"/>
                <a:ea typeface="AGaramond-Regular" charset="-128"/>
                <a:cs typeface="Lucida Sans Unicode" pitchFamily="34" charset="0"/>
              </a:rPr>
              <a:t>Radial keratotomy (RK) is indicated for low myopia. The procedure involves making four to eight, deep, radial incisions in the </a:t>
            </a:r>
            <a:r>
              <a:rPr dirty="0" sz="2800" lang="en-US" err="1">
                <a:solidFill>
                  <a:srgbClr val="000000"/>
                </a:solidFill>
                <a:latin typeface="Lucida Sans Unicode" pitchFamily="34" charset="0"/>
                <a:ea typeface="AGaramond-Regular" charset="-128"/>
                <a:cs typeface="Lucida Sans Unicode" pitchFamily="34" charset="0"/>
              </a:rPr>
              <a:t>paracentral</a:t>
            </a:r>
            <a:r>
              <a:rPr dirty="0" sz="2800" lang="en-US">
                <a:solidFill>
                  <a:srgbClr val="000000"/>
                </a:solidFill>
                <a:latin typeface="Lucida Sans Unicode" pitchFamily="34" charset="0"/>
                <a:ea typeface="AGaramond-Regular" charset="-128"/>
                <a:cs typeface="Lucida Sans Unicode" pitchFamily="34" charset="0"/>
              </a:rPr>
              <a:t> and peripheral cornea with a metal or diamond blade. The corneal contour then becomes flatter. </a:t>
            </a:r>
          </a:p>
          <a:p>
            <a:pPr eaLnBrk="0" fontAlgn="base" hangingPunct="0" lvl="0">
              <a:lnSpc>
                <a:spcPct val="150000"/>
              </a:lnSpc>
              <a:spcBef>
                <a:spcPct val="0"/>
              </a:spcBef>
              <a:spcAft>
                <a:spcPct val="0"/>
              </a:spcAft>
            </a:pPr>
            <a:r>
              <a:rPr dirty="0" sz="2800" lang="en-US">
                <a:solidFill>
                  <a:srgbClr val="000000"/>
                </a:solidFill>
                <a:latin typeface="Lucida Sans Unicode" pitchFamily="34" charset="0"/>
                <a:ea typeface="AGaramond-Regular" charset="-128"/>
                <a:cs typeface="Lucida Sans Unicode" pitchFamily="34" charset="0"/>
              </a:rPr>
              <a:t>common side effects</a:t>
            </a:r>
          </a:p>
          <a:p>
            <a:pPr eaLnBrk="0" fontAlgn="base" hangingPunct="0" lvl="0">
              <a:lnSpc>
                <a:spcPct val="150000"/>
              </a:lnSpc>
              <a:spcBef>
                <a:spcPct val="0"/>
              </a:spcBef>
              <a:spcAft>
                <a:spcPct val="0"/>
              </a:spcAft>
            </a:pPr>
            <a:r>
              <a:rPr dirty="0" sz="2800" lang="en-US">
                <a:solidFill>
                  <a:srgbClr val="000000"/>
                </a:solidFill>
                <a:latin typeface="Lucida Sans Unicode" pitchFamily="34" charset="0"/>
                <a:ea typeface="AGaramond-Regular" charset="-128"/>
                <a:cs typeface="Lucida Sans Unicode" pitchFamily="34" charset="0"/>
              </a:rPr>
              <a:t>Glare, photosensitivity, fluctuations of vision during the day and occasional </a:t>
            </a:r>
            <a:r>
              <a:rPr dirty="0" sz="2800" lang="en-US" err="1">
                <a:solidFill>
                  <a:srgbClr val="000000"/>
                </a:solidFill>
                <a:latin typeface="Lucida Sans Unicode" pitchFamily="34" charset="0"/>
                <a:ea typeface="AGaramond-Regular" charset="-128"/>
                <a:cs typeface="Lucida Sans Unicode" pitchFamily="34" charset="0"/>
              </a:rPr>
              <a:t>diplopia</a:t>
            </a:r>
            <a:endParaRPr dirty="0" lang="en-US">
              <a:latin typeface="Arial" pitchFamily="34" charset="0"/>
              <a:cs typeface="Arial" pitchFamily="34"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604" name=""/>
        <p:cNvGrpSpPr/>
        <p:nvPr/>
      </p:nvGrpSpPr>
      <p:grpSpPr>
        <a:xfrm>
          <a:off x="0" y="0"/>
          <a:ext cx="0" cy="0"/>
          <a:chOff x="0" y="0"/>
          <a:chExt cx="0" cy="0"/>
        </a:xfrm>
      </p:grpSpPr>
      <p:sp>
        <p:nvSpPr>
          <p:cNvPr id="1048975" name="Rectangle 1"/>
          <p:cNvSpPr>
            <a:spLocks noChangeArrowheads="1"/>
          </p:cNvSpPr>
          <p:nvPr/>
        </p:nvSpPr>
        <p:spPr bwMode="auto">
          <a:xfrm>
            <a:off x="381000" y="646333"/>
            <a:ext cx="11125200" cy="526297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b="1" dirty="0" sz="2800" lang="en-US">
                <a:solidFill>
                  <a:srgbClr val="2E027D"/>
                </a:solidFill>
                <a:latin typeface="Lucida Sans Unicode" pitchFamily="34" charset="0"/>
                <a:ea typeface="Calibri" pitchFamily="34" charset="0"/>
                <a:cs typeface="Lucida Sans Unicode" pitchFamily="34" charset="0"/>
              </a:rPr>
              <a:t>Laser Vision Correction</a:t>
            </a:r>
            <a:r>
              <a:rPr dirty="0" sz="1100" lang="en-US">
                <a:latin typeface="Arial" pitchFamily="34" charset="0"/>
                <a:ea typeface="Calibri" pitchFamily="34" charset="0"/>
                <a:cs typeface="Arial" pitchFamily="34" charset="0"/>
              </a:rPr>
              <a:t> </a:t>
            </a:r>
            <a:r>
              <a:rPr b="1" dirty="0" sz="2800" lang="en-US">
                <a:solidFill>
                  <a:srgbClr val="2E027D"/>
                </a:solidFill>
                <a:latin typeface="Lucida Sans Unicode" pitchFamily="34" charset="0"/>
                <a:ea typeface="Calibri" pitchFamily="34" charset="0"/>
                <a:cs typeface="Lucida Sans Unicode" pitchFamily="34" charset="0"/>
              </a:rPr>
              <a:t>Photorefractive Keratectomy</a:t>
            </a:r>
            <a:endParaRPr dirty="0" sz="2800" lang="en-US">
              <a:solidFill>
                <a:srgbClr val="000000"/>
              </a:solidFill>
              <a:latin typeface="Lucida Sans Unicode" pitchFamily="34" charset="0"/>
              <a:ea typeface="AGaramond-Regular" charset="-128"/>
              <a:cs typeface="Lucida Sans Unicode" pitchFamily="34" charset="0"/>
            </a:endParaRPr>
          </a:p>
          <a:p>
            <a:pPr eaLnBrk="0" fontAlgn="base" hangingPunct="0">
              <a:lnSpc>
                <a:spcPct val="150000"/>
              </a:lnSpc>
              <a:spcBef>
                <a:spcPct val="0"/>
              </a:spcBef>
              <a:spcAft>
                <a:spcPct val="0"/>
              </a:spcAft>
            </a:pPr>
            <a:r>
              <a:rPr dirty="0" sz="2800" lang="en-US">
                <a:solidFill>
                  <a:srgbClr val="000000"/>
                </a:solidFill>
                <a:latin typeface="Lucida Sans Unicode" pitchFamily="34" charset="0"/>
                <a:ea typeface="AGaramond-Regular" charset="-128"/>
                <a:cs typeface="Lucida Sans Unicode" pitchFamily="34" charset="0"/>
              </a:rPr>
              <a:t>Its a procedure used to treat myopia and </a:t>
            </a:r>
            <a:r>
              <a:rPr dirty="0" sz="2800" lang="en-US" err="1">
                <a:solidFill>
                  <a:srgbClr val="000000"/>
                </a:solidFill>
                <a:latin typeface="Lucida Sans Unicode" pitchFamily="34" charset="0"/>
                <a:ea typeface="AGaramond-Regular" charset="-128"/>
                <a:cs typeface="Lucida Sans Unicode" pitchFamily="34" charset="0"/>
              </a:rPr>
              <a:t>hyperopia</a:t>
            </a:r>
            <a:r>
              <a:rPr dirty="0" sz="2800" lang="en-US">
                <a:solidFill>
                  <a:srgbClr val="000000"/>
                </a:solidFill>
                <a:latin typeface="Lucida Sans Unicode" pitchFamily="34" charset="0"/>
                <a:ea typeface="AGaramond-Regular" charset="-128"/>
                <a:cs typeface="Lucida Sans Unicode" pitchFamily="34" charset="0"/>
              </a:rPr>
              <a:t> with or without astigmatism. The </a:t>
            </a:r>
            <a:r>
              <a:rPr dirty="0" sz="2800" lang="en-US" err="1">
                <a:solidFill>
                  <a:srgbClr val="000000"/>
                </a:solidFill>
                <a:latin typeface="Lucida Sans Unicode" pitchFamily="34" charset="0"/>
                <a:ea typeface="AGaramond-Regular" charset="-128"/>
                <a:cs typeface="Lucida Sans Unicode" pitchFamily="34" charset="0"/>
              </a:rPr>
              <a:t>excimer</a:t>
            </a:r>
            <a:r>
              <a:rPr dirty="0" sz="2800" lang="en-US">
                <a:solidFill>
                  <a:srgbClr val="000000"/>
                </a:solidFill>
                <a:latin typeface="Lucida Sans Unicode" pitchFamily="34" charset="0"/>
                <a:ea typeface="AGaramond-Regular" charset="-128"/>
                <a:cs typeface="Lucida Sans Unicode" pitchFamily="34" charset="0"/>
              </a:rPr>
              <a:t> laser is applied directly to the cornea according to carefully calculated measurements. For myopia, the relative curvature is decreased; for </a:t>
            </a:r>
            <a:r>
              <a:rPr dirty="0" sz="2800" lang="en-US" err="1">
                <a:solidFill>
                  <a:srgbClr val="000000"/>
                </a:solidFill>
                <a:latin typeface="Lucida Sans Unicode" pitchFamily="34" charset="0"/>
                <a:ea typeface="AGaramond-Regular" charset="-128"/>
                <a:cs typeface="Lucida Sans Unicode" pitchFamily="34" charset="0"/>
              </a:rPr>
              <a:t>hyperopia</a:t>
            </a:r>
            <a:r>
              <a:rPr dirty="0" sz="2800" lang="en-US">
                <a:solidFill>
                  <a:srgbClr val="000000"/>
                </a:solidFill>
                <a:latin typeface="Lucida Sans Unicode" pitchFamily="34" charset="0"/>
                <a:ea typeface="AGaramond-Regular" charset="-128"/>
                <a:cs typeface="Lucida Sans Unicode" pitchFamily="34" charset="0"/>
              </a:rPr>
              <a:t>, the relative curvature is increased. A bandage contact lens is placed over the cornea to promote epithelial healing and reduce pain similar to that of severe corneal abrasion. </a:t>
            </a:r>
            <a:endParaRPr dirty="0" lang="en-US">
              <a:latin typeface="Arial" pitchFamily="34" charset="0"/>
              <a:cs typeface="Arial" pitchFamily="34"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605" name=""/>
        <p:cNvGrpSpPr/>
        <p:nvPr/>
      </p:nvGrpSpPr>
      <p:grpSpPr>
        <a:xfrm>
          <a:off x="0" y="0"/>
          <a:ext cx="0" cy="0"/>
          <a:chOff x="0" y="0"/>
          <a:chExt cx="0" cy="0"/>
        </a:xfrm>
      </p:grpSpPr>
      <p:sp>
        <p:nvSpPr>
          <p:cNvPr id="1048976" name="Rectangle 1"/>
          <p:cNvSpPr>
            <a:spLocks noChangeArrowheads="1"/>
          </p:cNvSpPr>
          <p:nvPr/>
        </p:nvSpPr>
        <p:spPr bwMode="auto">
          <a:xfrm>
            <a:off x="304800" y="228600"/>
            <a:ext cx="11353800" cy="6001643"/>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b="1" dirty="0" sz="3200" lang="en-US">
                <a:solidFill>
                  <a:srgbClr val="2E027D"/>
                </a:solidFill>
                <a:ea typeface="Calibri" pitchFamily="34" charset="0"/>
                <a:cs typeface="Lucida Sans Unicode" pitchFamily="34" charset="0"/>
              </a:rPr>
              <a:t>Laser-Assisted In Situ </a:t>
            </a:r>
            <a:r>
              <a:rPr b="1" dirty="0" sz="3200" lang="en-US" err="1">
                <a:solidFill>
                  <a:srgbClr val="2E027D"/>
                </a:solidFill>
                <a:ea typeface="Calibri" pitchFamily="34" charset="0"/>
                <a:cs typeface="Lucida Sans Unicode" pitchFamily="34" charset="0"/>
              </a:rPr>
              <a:t>Keratomileusis</a:t>
            </a:r>
            <a:r>
              <a:rPr b="1" dirty="0" sz="3200" lang="en-US">
                <a:solidFill>
                  <a:srgbClr val="2E027D"/>
                </a:solidFill>
                <a:ea typeface="Calibri" pitchFamily="34" charset="0"/>
                <a:cs typeface="Lucida Sans Unicode" pitchFamily="34" charset="0"/>
              </a:rPr>
              <a:t> (LASIK)</a:t>
            </a:r>
            <a:endParaRPr dirty="0" sz="1200" lang="en-US">
              <a:cs typeface="Arial" pitchFamily="34" charset="0"/>
            </a:endParaRPr>
          </a:p>
          <a:p>
            <a:pPr eaLnBrk="0" fontAlgn="base" hangingPunct="0">
              <a:lnSpc>
                <a:spcPct val="150000"/>
              </a:lnSpc>
              <a:spcBef>
                <a:spcPct val="0"/>
              </a:spcBef>
              <a:spcAft>
                <a:spcPct val="0"/>
              </a:spcAft>
            </a:pPr>
            <a:r>
              <a:rPr dirty="0" sz="3200" lang="en-US">
                <a:solidFill>
                  <a:srgbClr val="000000"/>
                </a:solidFill>
                <a:ea typeface="AGaramond-Regular" charset="-128"/>
                <a:cs typeface="Lucida Sans Unicode" pitchFamily="34" charset="0"/>
              </a:rPr>
              <a:t>LASIK involves flattening the anterior curvature of the cornea by removing a </a:t>
            </a:r>
            <a:r>
              <a:rPr dirty="0" sz="3200" lang="en-US" err="1">
                <a:solidFill>
                  <a:srgbClr val="000000"/>
                </a:solidFill>
                <a:ea typeface="AGaramond-Regular" charset="-128"/>
                <a:cs typeface="Lucida Sans Unicode" pitchFamily="34" charset="0"/>
              </a:rPr>
              <a:t>stromal</a:t>
            </a:r>
            <a:r>
              <a:rPr dirty="0" sz="3200" lang="en-US">
                <a:solidFill>
                  <a:srgbClr val="000000"/>
                </a:solidFill>
                <a:ea typeface="AGaramond-Regular" charset="-128"/>
                <a:cs typeface="Lucida Sans Unicode" pitchFamily="34" charset="0"/>
              </a:rPr>
              <a:t> lamella or layer. The surgeon creates a corneal flap with a </a:t>
            </a:r>
            <a:r>
              <a:rPr dirty="0" sz="3200" lang="en-US" err="1">
                <a:solidFill>
                  <a:srgbClr val="000000"/>
                </a:solidFill>
                <a:ea typeface="AGaramond-Regular" charset="-128"/>
                <a:cs typeface="Lucida Sans Unicode" pitchFamily="34" charset="0"/>
              </a:rPr>
              <a:t>microkeratome</a:t>
            </a:r>
            <a:r>
              <a:rPr dirty="0" sz="3200" lang="en-US">
                <a:solidFill>
                  <a:srgbClr val="000000"/>
                </a:solidFill>
                <a:ea typeface="AGaramond-Regular" charset="-128"/>
                <a:cs typeface="Lucida Sans Unicode" pitchFamily="34" charset="0"/>
              </a:rPr>
              <a:t>, which is an automatic corneal shaper similar to a carpenter’s plane. The surgeon retracts a flap of corneal tissue less than one third of the thickness of a human hair to access the corneal </a:t>
            </a:r>
            <a:r>
              <a:rPr dirty="0" sz="3200" lang="en-US" err="1">
                <a:solidFill>
                  <a:srgbClr val="000000"/>
                </a:solidFill>
                <a:ea typeface="AGaramond-Regular" charset="-128"/>
                <a:cs typeface="Lucida Sans Unicode" pitchFamily="34" charset="0"/>
              </a:rPr>
              <a:t>stroma</a:t>
            </a:r>
            <a:r>
              <a:rPr dirty="0" sz="3200" lang="en-US">
                <a:solidFill>
                  <a:srgbClr val="000000"/>
                </a:solidFill>
                <a:ea typeface="AGaramond-Regular" charset="-128"/>
                <a:cs typeface="Lucida Sans Unicode" pitchFamily="34" charset="0"/>
              </a:rPr>
              <a:t> and</a:t>
            </a:r>
            <a:endParaRPr dirty="0" sz="2000" lang="en-US">
              <a:cs typeface="Arial" pitchFamily="34"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606" name=""/>
        <p:cNvGrpSpPr/>
        <p:nvPr/>
      </p:nvGrpSpPr>
      <p:grpSpPr>
        <a:xfrm>
          <a:off x="0" y="0"/>
          <a:ext cx="0" cy="0"/>
          <a:chOff x="0" y="0"/>
          <a:chExt cx="0" cy="0"/>
        </a:xfrm>
      </p:grpSpPr>
      <p:sp>
        <p:nvSpPr>
          <p:cNvPr id="1048977" name="Rectangle 1"/>
          <p:cNvSpPr>
            <a:spLocks noChangeArrowheads="1"/>
          </p:cNvSpPr>
          <p:nvPr/>
        </p:nvSpPr>
        <p:spPr bwMode="auto">
          <a:xfrm>
            <a:off x="228600" y="1085912"/>
            <a:ext cx="11353800" cy="446276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lvl="0">
              <a:lnSpc>
                <a:spcPct val="150000"/>
              </a:lnSpc>
              <a:spcBef>
                <a:spcPct val="0"/>
              </a:spcBef>
              <a:spcAft>
                <a:spcPct val="0"/>
              </a:spcAft>
            </a:pPr>
            <a:r>
              <a:rPr dirty="0" sz="3200" lang="en-US">
                <a:solidFill>
                  <a:srgbClr val="000000"/>
                </a:solidFill>
                <a:ea typeface="AGaramond-Regular" charset="-128"/>
                <a:cs typeface="Lucida Sans Unicode" pitchFamily="34" charset="0"/>
              </a:rPr>
              <a:t>then uses the </a:t>
            </a:r>
            <a:r>
              <a:rPr dirty="0" sz="3200" lang="en-US" err="1">
                <a:solidFill>
                  <a:srgbClr val="000000"/>
                </a:solidFill>
                <a:ea typeface="AGaramond-Regular" charset="-128"/>
                <a:cs typeface="Lucida Sans Unicode" pitchFamily="34" charset="0"/>
              </a:rPr>
              <a:t>excimer</a:t>
            </a:r>
            <a:r>
              <a:rPr dirty="0" sz="3200" lang="en-US">
                <a:solidFill>
                  <a:srgbClr val="000000"/>
                </a:solidFill>
                <a:ea typeface="AGaramond-Regular" charset="-128"/>
                <a:cs typeface="Lucida Sans Unicode" pitchFamily="34" charset="0"/>
              </a:rPr>
              <a:t> laser on the </a:t>
            </a:r>
            <a:r>
              <a:rPr dirty="0" sz="3200" lang="en-US" err="1">
                <a:solidFill>
                  <a:srgbClr val="000000"/>
                </a:solidFill>
                <a:ea typeface="AGaramond-Regular" charset="-128"/>
                <a:cs typeface="Lucida Sans Unicode" pitchFamily="34" charset="0"/>
              </a:rPr>
              <a:t>stromal</a:t>
            </a:r>
            <a:r>
              <a:rPr dirty="0" sz="3200" lang="en-US">
                <a:solidFill>
                  <a:srgbClr val="000000"/>
                </a:solidFill>
                <a:ea typeface="AGaramond-Regular" charset="-128"/>
                <a:cs typeface="Lucida Sans Unicode" pitchFamily="34" charset="0"/>
              </a:rPr>
              <a:t> bed to reshape the cornea according to calculated measurements . </a:t>
            </a:r>
            <a:r>
              <a:rPr dirty="0" sz="3200" lang="en-US">
                <a:solidFill>
                  <a:srgbClr val="000000"/>
                </a:solidFill>
                <a:latin typeface="Lucida Sans Unicode" pitchFamily="34" charset="0"/>
                <a:ea typeface="AGaramond-Regular" charset="-128"/>
                <a:cs typeface="Lucida Sans Unicode" pitchFamily="34" charset="0"/>
              </a:rPr>
              <a:t>The corneal flap, a naturally adhering bandage, is rolled back and repositioned. LASIK also appears to be an effective, predictable, stable, and safe procedure for correcting residual myopia after cataract surgery.</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607" name=""/>
        <p:cNvGrpSpPr/>
        <p:nvPr/>
      </p:nvGrpSpPr>
      <p:grpSpPr>
        <a:xfrm>
          <a:off x="0" y="0"/>
          <a:ext cx="0" cy="0"/>
          <a:chOff x="0" y="0"/>
          <a:chExt cx="0" cy="0"/>
        </a:xfrm>
      </p:grpSpPr>
      <p:sp>
        <p:nvSpPr>
          <p:cNvPr id="1048978" name="Rectangle 1"/>
          <p:cNvSpPr/>
          <p:nvPr/>
        </p:nvSpPr>
        <p:spPr>
          <a:xfrm>
            <a:off x="0" y="685803"/>
            <a:ext cx="11734800" cy="4462760"/>
          </a:xfrm>
          <a:prstGeom prst="rect"/>
        </p:spPr>
        <p:txBody>
          <a:bodyPr wrap="square">
            <a:spAutoFit/>
          </a:bodyPr>
          <a:p>
            <a:pPr fontAlgn="base" lvl="0">
              <a:lnSpc>
                <a:spcPct val="150000"/>
              </a:lnSpc>
              <a:spcBef>
                <a:spcPct val="0"/>
              </a:spcBef>
              <a:spcAft>
                <a:spcPct val="0"/>
              </a:spcAft>
            </a:pPr>
            <a:r>
              <a:rPr dirty="0" sz="3200" lang="en-US">
                <a:solidFill>
                  <a:srgbClr val="000000"/>
                </a:solidFill>
                <a:latin typeface="Lucida Sans Unicode" pitchFamily="34" charset="0"/>
                <a:ea typeface="AGaramond-Regular" charset="-128"/>
                <a:cs typeface="Lucida Sans Unicode" pitchFamily="34" charset="0"/>
              </a:rPr>
              <a:t>LASIK causes less postoperative discomfort, has fewer side effects, and is safer than PRK. The patient has no corneal haze and requires less postoperative care. With LASIK, however, the cornea has been invaded at a deeper level, and any complications are more significant than those that can occur with PRK.</a:t>
            </a:r>
            <a:endParaRPr dirty="0" sz="2000" lang="en-US">
              <a:latin typeface="Arial" pitchFamily="34" charset="0"/>
              <a:cs typeface="Arial" pitchFamily="34" charset="0"/>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608" name=""/>
        <p:cNvGrpSpPr/>
        <p:nvPr/>
      </p:nvGrpSpPr>
      <p:grpSpPr>
        <a:xfrm>
          <a:off x="0" y="0"/>
          <a:ext cx="0" cy="0"/>
          <a:chOff x="0" y="0"/>
          <a:chExt cx="0" cy="0"/>
        </a:xfrm>
      </p:grpSpPr>
      <p:sp>
        <p:nvSpPr>
          <p:cNvPr id="1048979" name="Title 1"/>
          <p:cNvSpPr>
            <a:spLocks noGrp="1"/>
          </p:cNvSpPr>
          <p:nvPr>
            <p:ph type="ctrTitle"/>
          </p:nvPr>
        </p:nvSpPr>
        <p:spPr>
          <a:xfrm>
            <a:off x="3581400" y="914400"/>
            <a:ext cx="6172200" cy="1894362"/>
          </a:xfrm>
        </p:spPr>
        <p:txBody>
          <a:bodyPr/>
          <a:p>
            <a:r>
              <a:rPr dirty="0" lang="en-US" smtClean="0"/>
              <a:t>DISORDERS OF THE</a:t>
            </a:r>
            <a:endParaRPr dirty="0" lang="en-US"/>
          </a:p>
        </p:txBody>
      </p:sp>
      <p:sp>
        <p:nvSpPr>
          <p:cNvPr id="1048980" name="Subtitle 2"/>
          <p:cNvSpPr>
            <a:spLocks noGrp="1"/>
          </p:cNvSpPr>
          <p:nvPr>
            <p:ph type="subTitle" idx="1"/>
          </p:nvPr>
        </p:nvSpPr>
        <p:spPr>
          <a:xfrm>
            <a:off x="3733800" y="2971800"/>
            <a:ext cx="6172200" cy="1371600"/>
          </a:xfrm>
        </p:spPr>
        <p:txBody>
          <a:bodyPr/>
          <a:p>
            <a:r>
              <a:rPr dirty="0" sz="4400" lang="en-US">
                <a:solidFill>
                  <a:schemeClr val="tx1"/>
                </a:solidFill>
              </a:rPr>
              <a:t>PUPIL</a:t>
            </a:r>
          </a:p>
          <a:p>
            <a:endParaRPr dirty="0" lang="en-US"/>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609" name=""/>
        <p:cNvGrpSpPr/>
        <p:nvPr/>
      </p:nvGrpSpPr>
      <p:grpSpPr>
        <a:xfrm>
          <a:off x="0" y="0"/>
          <a:ext cx="0" cy="0"/>
          <a:chOff x="0" y="0"/>
          <a:chExt cx="0" cy="0"/>
        </a:xfrm>
      </p:grpSpPr>
      <p:sp>
        <p:nvSpPr>
          <p:cNvPr id="1048981" name="Title 1"/>
          <p:cNvSpPr>
            <a:spLocks noGrp="1"/>
          </p:cNvSpPr>
          <p:nvPr>
            <p:ph type="title"/>
          </p:nvPr>
        </p:nvSpPr>
        <p:spPr>
          <a:xfrm>
            <a:off x="1981200" y="0"/>
            <a:ext cx="7467600" cy="1143000"/>
          </a:xfrm>
        </p:spPr>
        <p:txBody>
          <a:bodyPr/>
          <a:p>
            <a:pPr algn="ctr"/>
            <a:r>
              <a:rPr dirty="0" lang="en-US" smtClean="0"/>
              <a:t>STRUCTURE OF THE </a:t>
            </a:r>
            <a:r>
              <a:rPr dirty="0" sz="3200" lang="en-US">
                <a:solidFill>
                  <a:schemeClr val="tx1"/>
                </a:solidFill>
              </a:rPr>
              <a:t>PUPIL</a:t>
            </a:r>
            <a:endParaRPr dirty="0" lang="en-US"/>
          </a:p>
        </p:txBody>
      </p:sp>
      <p:sp>
        <p:nvSpPr>
          <p:cNvPr id="1048982" name="Content Placeholder 2"/>
          <p:cNvSpPr txBox="1"/>
          <p:nvPr/>
        </p:nvSpPr>
        <p:spPr>
          <a:xfrm>
            <a:off x="228600" y="1143000"/>
            <a:ext cx="5715000" cy="5486400"/>
          </a:xfrm>
          <a:prstGeom prst="rect"/>
        </p:spPr>
        <p:txBody>
          <a:bodyPr>
            <a:normAutofit lnSpcReduction="10000"/>
          </a:bodyPr>
          <a:p>
            <a:pPr indent="-274320" marL="274320">
              <a:spcBef>
                <a:spcPts val="600"/>
              </a:spcBef>
              <a:buClr>
                <a:schemeClr val="accent1"/>
              </a:buClr>
              <a:buSzPct val="70000"/>
              <a:buFont typeface="Wingdings"/>
              <a:buChar char=""/>
            </a:pPr>
            <a:r>
              <a:rPr dirty="0" sz="3000" lang="en-US"/>
              <a:t>Pupil (P):</a:t>
            </a:r>
          </a:p>
          <a:p>
            <a:pPr indent="-274320" lvl="1" marL="640080">
              <a:spcBef>
                <a:spcPct val="20000"/>
              </a:spcBef>
              <a:buClr>
                <a:schemeClr val="accent1"/>
              </a:buClr>
              <a:buSzPct val="80000"/>
              <a:buFont typeface="Wingdings 2"/>
              <a:buChar char=""/>
            </a:pPr>
            <a:r>
              <a:rPr dirty="0" sz="2600" lang="en-US"/>
              <a:t>Central opening of iris</a:t>
            </a:r>
          </a:p>
          <a:p>
            <a:pPr indent="-274320" marL="274320">
              <a:spcBef>
                <a:spcPts val="600"/>
              </a:spcBef>
              <a:buClr>
                <a:schemeClr val="accent1"/>
              </a:buClr>
              <a:buSzPct val="70000"/>
              <a:buFont typeface="Wingdings"/>
              <a:buChar char=""/>
            </a:pPr>
            <a:r>
              <a:rPr dirty="0" sz="3000" lang="en-US"/>
              <a:t>Iris  (I):</a:t>
            </a:r>
          </a:p>
          <a:p>
            <a:pPr indent="-274320" lvl="1" marL="640080">
              <a:spcBef>
                <a:spcPct val="20000"/>
              </a:spcBef>
              <a:buClr>
                <a:schemeClr val="accent1"/>
              </a:buClr>
              <a:buSzPct val="80000"/>
              <a:buFont typeface="Wingdings 2"/>
              <a:buChar char=""/>
            </a:pPr>
            <a:r>
              <a:rPr dirty="0" sz="2600" lang="en-US"/>
              <a:t>Ring shaped tissue</a:t>
            </a:r>
          </a:p>
          <a:p>
            <a:pPr indent="-274320" lvl="1" marL="640080">
              <a:spcBef>
                <a:spcPct val="20000"/>
              </a:spcBef>
              <a:buClr>
                <a:schemeClr val="accent1"/>
              </a:buClr>
              <a:buSzPct val="80000"/>
              <a:buFont typeface="Wingdings 2"/>
              <a:buChar char=""/>
            </a:pPr>
            <a:r>
              <a:rPr dirty="0" sz="2600" lang="en-US"/>
              <a:t>Colored part of eye</a:t>
            </a:r>
          </a:p>
          <a:p>
            <a:pPr indent="-274320" lvl="1" marL="640080">
              <a:spcBef>
                <a:spcPct val="20000"/>
              </a:spcBef>
              <a:buClr>
                <a:schemeClr val="accent1"/>
              </a:buClr>
              <a:buSzPct val="80000"/>
              <a:buFont typeface="Wingdings 2"/>
              <a:buChar char=""/>
            </a:pPr>
            <a:r>
              <a:rPr dirty="0" sz="2600" lang="en-US"/>
              <a:t>Controls the amount of light that enters the eye</a:t>
            </a:r>
          </a:p>
          <a:p>
            <a:pPr indent="-274320" marL="274320">
              <a:spcBef>
                <a:spcPts val="600"/>
              </a:spcBef>
              <a:buClr>
                <a:schemeClr val="accent1"/>
              </a:buClr>
              <a:buSzPct val="70000"/>
              <a:buFont typeface="Wingdings"/>
              <a:buChar char=""/>
            </a:pPr>
            <a:r>
              <a:rPr dirty="0" sz="3000" lang="en-US"/>
              <a:t>Two muscle fibers:</a:t>
            </a:r>
          </a:p>
          <a:p>
            <a:pPr indent="-274320" lvl="1" marL="640080">
              <a:spcBef>
                <a:spcPct val="20000"/>
              </a:spcBef>
              <a:buClr>
                <a:schemeClr val="accent1"/>
              </a:buClr>
              <a:buSzPct val="80000"/>
              <a:buFont typeface="Wingdings 2"/>
              <a:buChar char=""/>
            </a:pPr>
            <a:r>
              <a:rPr dirty="0" sz="2600" lang="en-US"/>
              <a:t>Contraction</a:t>
            </a:r>
          </a:p>
          <a:p>
            <a:pPr indent="-182880" lvl="2">
              <a:spcBef>
                <a:spcPct val="20000"/>
              </a:spcBef>
              <a:buClr>
                <a:schemeClr val="accent1">
                  <a:shade val="75000"/>
                </a:schemeClr>
              </a:buClr>
              <a:buSzPct val="60000"/>
              <a:buFont typeface="Wingdings"/>
              <a:buChar char=""/>
            </a:pPr>
            <a:r>
              <a:rPr dirty="0" sz="2200" lang="en-US"/>
              <a:t>Constricts pupil in bright light</a:t>
            </a:r>
          </a:p>
          <a:p>
            <a:pPr indent="-274320" lvl="1" marL="640080">
              <a:spcBef>
                <a:spcPct val="20000"/>
              </a:spcBef>
              <a:buClr>
                <a:schemeClr val="accent1"/>
              </a:buClr>
              <a:buSzPct val="80000"/>
              <a:buFont typeface="Wingdings 2"/>
              <a:buChar char=""/>
            </a:pPr>
            <a:r>
              <a:rPr dirty="0" sz="2600" lang="en-US"/>
              <a:t>Dilation	</a:t>
            </a:r>
          </a:p>
          <a:p>
            <a:pPr indent="-182880" lvl="2">
              <a:spcBef>
                <a:spcPct val="20000"/>
              </a:spcBef>
              <a:buClr>
                <a:schemeClr val="accent1">
                  <a:shade val="75000"/>
                </a:schemeClr>
              </a:buClr>
              <a:buSzPct val="60000"/>
              <a:buFont typeface="Wingdings"/>
              <a:buChar char=""/>
            </a:pPr>
            <a:r>
              <a:rPr dirty="0" sz="2200" lang="en-US"/>
              <a:t>Dilates pupil in dark</a:t>
            </a:r>
          </a:p>
          <a:p>
            <a:pPr indent="-274320" lvl="1" marL="640080">
              <a:spcBef>
                <a:spcPct val="20000"/>
              </a:spcBef>
              <a:buClr>
                <a:schemeClr val="accent1"/>
              </a:buClr>
              <a:buSzPct val="80000"/>
              <a:buFont typeface="Wingdings 2"/>
              <a:buChar char=""/>
            </a:pPr>
            <a:endParaRPr dirty="0" sz="2100" lang="en-US"/>
          </a:p>
          <a:p>
            <a:pPr indent="-274320" lvl="1" marL="640080">
              <a:spcBef>
                <a:spcPct val="20000"/>
              </a:spcBef>
              <a:buClr>
                <a:schemeClr val="accent1"/>
              </a:buClr>
              <a:buSzPct val="80000"/>
              <a:buFont typeface="Wingdings 2"/>
              <a:buChar char=""/>
            </a:pPr>
            <a:endParaRPr dirty="0" sz="2100" lang="en-US"/>
          </a:p>
        </p:txBody>
      </p:sp>
      <p:pic>
        <p:nvPicPr>
          <p:cNvPr id="2097162" name="Picture 4" descr="http://www.goodhope.org.uk/departments/eyedept/images/angle.jpg"/>
          <p:cNvPicPr>
            <a:picLocks noChangeAspect="1" noChangeArrowheads="1"/>
          </p:cNvPicPr>
          <p:nvPr/>
        </p:nvPicPr>
        <p:blipFill>
          <a:blip xmlns:r="http://schemas.openxmlformats.org/officeDocument/2006/relationships" r:embed="rId1" cstate="print"/>
          <a:srcRect b="48051"/>
          <a:stretch>
            <a:fillRect/>
          </a:stretch>
        </p:blipFill>
        <p:spPr bwMode="auto">
          <a:xfrm>
            <a:off x="6096003" y="4419603"/>
            <a:ext cx="6095997" cy="2438397"/>
          </a:xfrm>
          <a:prstGeom prst="rect"/>
          <a:noFill/>
          <a:ln w="9525">
            <a:noFill/>
            <a:miter lim="800000"/>
            <a:headEnd/>
            <a:tailEnd/>
          </a:ln>
        </p:spPr>
      </p:pic>
      <p:pic>
        <p:nvPicPr>
          <p:cNvPr id="2097163" name="Picture 2" descr="http://www.bioconsulting.com/pupil&amp;iris.jpg"/>
          <p:cNvPicPr>
            <a:picLocks noChangeAspect="1" noChangeArrowheads="1"/>
          </p:cNvPicPr>
          <p:nvPr/>
        </p:nvPicPr>
        <p:blipFill>
          <a:blip xmlns:r="http://schemas.openxmlformats.org/officeDocument/2006/relationships" r:embed="rId2" cstate="print"/>
          <a:srcRect/>
          <a:stretch>
            <a:fillRect/>
          </a:stretch>
        </p:blipFill>
        <p:spPr bwMode="auto">
          <a:xfrm>
            <a:off x="6096003" y="1371599"/>
            <a:ext cx="6095997" cy="3048003"/>
          </a:xfrm>
          <a:prstGeom prst="rect"/>
          <a:noFill/>
          <a:ln w="9525">
            <a:noFill/>
            <a:miter lim="800000"/>
            <a:headEnd/>
            <a:tailEnd/>
          </a:ln>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610" name=""/>
        <p:cNvGrpSpPr/>
        <p:nvPr/>
      </p:nvGrpSpPr>
      <p:grpSpPr>
        <a:xfrm>
          <a:off x="0" y="0"/>
          <a:ext cx="0" cy="0"/>
          <a:chOff x="0" y="0"/>
          <a:chExt cx="0" cy="0"/>
        </a:xfrm>
      </p:grpSpPr>
      <p:sp>
        <p:nvSpPr>
          <p:cNvPr id="1048983" name="Title 1"/>
          <p:cNvSpPr>
            <a:spLocks noGrp="1"/>
          </p:cNvSpPr>
          <p:nvPr>
            <p:ph type="title"/>
          </p:nvPr>
        </p:nvSpPr>
        <p:spPr/>
        <p:txBody>
          <a:bodyPr/>
          <a:p>
            <a:r>
              <a:rPr dirty="0" lang="en-US" smtClean="0"/>
              <a:t>OVERVIEW</a:t>
            </a:r>
            <a:endParaRPr dirty="0" lang="en-US"/>
          </a:p>
        </p:txBody>
      </p:sp>
      <p:sp>
        <p:nvSpPr>
          <p:cNvPr id="1048984" name="Content Placeholder 2"/>
          <p:cNvSpPr>
            <a:spLocks noGrp="1"/>
          </p:cNvSpPr>
          <p:nvPr>
            <p:ph sz="quarter" idx="1"/>
          </p:nvPr>
        </p:nvSpPr>
        <p:spPr>
          <a:xfrm>
            <a:off x="228600" y="1410550"/>
            <a:ext cx="11353799" cy="5257800"/>
          </a:xfrm>
        </p:spPr>
        <p:txBody>
          <a:bodyPr>
            <a:normAutofit/>
          </a:bodyPr>
          <a:p>
            <a:r>
              <a:rPr dirty="0" sz="3200" lang="en-US"/>
              <a:t>There are two nerves involved in </a:t>
            </a:r>
            <a:r>
              <a:rPr dirty="0" sz="3200" lang="en-US" err="1"/>
              <a:t>pupillary</a:t>
            </a:r>
            <a:r>
              <a:rPr dirty="0" sz="3200" lang="en-US"/>
              <a:t> responses:</a:t>
            </a:r>
          </a:p>
          <a:p>
            <a:pPr lvl="0"/>
            <a:r>
              <a:rPr b="1" dirty="0" sz="3200" lang="en-US"/>
              <a:t>Optic Nerve (II) – </a:t>
            </a:r>
            <a:r>
              <a:rPr dirty="0" sz="3200" lang="en-US"/>
              <a:t>this is the </a:t>
            </a:r>
            <a:r>
              <a:rPr b="1" dirty="0" sz="3200" lang="en-US"/>
              <a:t>afferent nerve – </a:t>
            </a:r>
            <a:r>
              <a:rPr dirty="0" sz="3200" lang="en-US"/>
              <a:t>it detects the light, and sends this signal to the brain. </a:t>
            </a:r>
            <a:r>
              <a:rPr b="1" dirty="0" sz="3200" lang="en-US"/>
              <a:t>HOWEVER – </a:t>
            </a:r>
            <a:r>
              <a:rPr dirty="0" sz="3200" lang="en-US"/>
              <a:t>a defect in the afferent nerve does not necessarily have to be in the optic nerve itself, it could be at the optic chiasm (likely to be bilateral), or in the optic tract. </a:t>
            </a:r>
            <a:r>
              <a:rPr b="1" dirty="0" sz="3200" lang="en-US"/>
              <a:t>Anywhere along the afferent pathway. </a:t>
            </a:r>
            <a:endParaRPr dirty="0" sz="3200" lang="en-US"/>
          </a:p>
          <a:p>
            <a:pPr>
              <a:buNone/>
            </a:pPr>
            <a:endParaRPr dirty="0" sz="2800" lang="en-US"/>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611" name=""/>
        <p:cNvGrpSpPr/>
        <p:nvPr/>
      </p:nvGrpSpPr>
      <p:grpSpPr>
        <a:xfrm>
          <a:off x="0" y="0"/>
          <a:ext cx="0" cy="0"/>
          <a:chOff x="0" y="0"/>
          <a:chExt cx="0" cy="0"/>
        </a:xfrm>
      </p:grpSpPr>
      <p:sp>
        <p:nvSpPr>
          <p:cNvPr id="1048985" name="Title 1"/>
          <p:cNvSpPr>
            <a:spLocks noGrp="1"/>
          </p:cNvSpPr>
          <p:nvPr>
            <p:ph type="title"/>
          </p:nvPr>
        </p:nvSpPr>
        <p:spPr/>
        <p:txBody>
          <a:bodyPr/>
          <a:p>
            <a:endParaRPr dirty="0" lang="en-US"/>
          </a:p>
        </p:txBody>
      </p:sp>
      <p:sp>
        <p:nvSpPr>
          <p:cNvPr id="1048986" name="Content Placeholder 2"/>
          <p:cNvSpPr>
            <a:spLocks noGrp="1"/>
          </p:cNvSpPr>
          <p:nvPr>
            <p:ph sz="quarter" idx="1"/>
          </p:nvPr>
        </p:nvSpPr>
        <p:spPr>
          <a:xfrm>
            <a:off x="304800" y="1600200"/>
            <a:ext cx="11125200" cy="4873752"/>
          </a:xfrm>
        </p:spPr>
        <p:txBody>
          <a:bodyPr>
            <a:normAutofit/>
          </a:bodyPr>
          <a:p>
            <a:pPr lvl="0"/>
            <a:r>
              <a:rPr b="1" dirty="0" sz="3200" lang="en-US" err="1" smtClean="0"/>
              <a:t>Occulomotor</a:t>
            </a:r>
            <a:r>
              <a:rPr b="1" dirty="0" sz="3200" lang="en-US" smtClean="0"/>
              <a:t> nerve (III) –</a:t>
            </a:r>
            <a:r>
              <a:rPr dirty="0" sz="3200" lang="en-US" smtClean="0"/>
              <a:t> this is the </a:t>
            </a:r>
            <a:r>
              <a:rPr b="1" dirty="0" sz="3200" lang="en-US" smtClean="0"/>
              <a:t>efferent nerve – </a:t>
            </a:r>
            <a:r>
              <a:rPr dirty="0" sz="3200" lang="en-US" smtClean="0"/>
              <a:t>when the brain receives a signal about strong light from </a:t>
            </a:r>
            <a:r>
              <a:rPr b="1" dirty="0" sz="3200" lang="en-US" smtClean="0"/>
              <a:t>EITHER EYE – </a:t>
            </a:r>
            <a:r>
              <a:rPr dirty="0" sz="3200" lang="en-US" smtClean="0"/>
              <a:t>it will send a signal down </a:t>
            </a:r>
            <a:r>
              <a:rPr b="1" dirty="0" sz="3200" lang="en-US" smtClean="0"/>
              <a:t>both </a:t>
            </a:r>
            <a:r>
              <a:rPr b="1" dirty="0" sz="3200" lang="en-US" err="1" smtClean="0"/>
              <a:t>occulomotor</a:t>
            </a:r>
            <a:r>
              <a:rPr b="1" dirty="0" sz="3200" lang="en-US" smtClean="0"/>
              <a:t> nerves, </a:t>
            </a:r>
            <a:r>
              <a:rPr dirty="0" sz="3200" lang="en-US" smtClean="0"/>
              <a:t>telling the pupil to constrict</a:t>
            </a:r>
          </a:p>
          <a:p>
            <a:endParaRPr dirty="0" sz="3200" lang="en-US"/>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612" name=""/>
        <p:cNvGrpSpPr/>
        <p:nvPr/>
      </p:nvGrpSpPr>
      <p:grpSpPr>
        <a:xfrm>
          <a:off x="0" y="0"/>
          <a:ext cx="0" cy="0"/>
          <a:chOff x="0" y="0"/>
          <a:chExt cx="0" cy="0"/>
        </a:xfrm>
      </p:grpSpPr>
      <p:sp>
        <p:nvSpPr>
          <p:cNvPr id="1048987" name="TextBox 4"/>
          <p:cNvSpPr txBox="1"/>
          <p:nvPr/>
        </p:nvSpPr>
        <p:spPr>
          <a:xfrm>
            <a:off x="152400" y="0"/>
            <a:ext cx="11277600" cy="7355860"/>
          </a:xfrm>
          <a:prstGeom prst="rect"/>
          <a:noFill/>
        </p:spPr>
        <p:txBody>
          <a:bodyPr wrap="square">
            <a:spAutoFit/>
          </a:bodyPr>
          <a:p>
            <a:pPr algn="ctr"/>
            <a:r>
              <a:rPr b="1" dirty="0" sz="3200" lang="en-US" u="sng">
                <a:solidFill>
                  <a:srgbClr val="FF0000"/>
                </a:solidFill>
              </a:rPr>
              <a:t>PUPIL</a:t>
            </a:r>
          </a:p>
          <a:p>
            <a:r>
              <a:rPr dirty="0" sz="2800" lang="en-US"/>
              <a:t>The pupil is the opening in the iris through which light enters the eye.</a:t>
            </a:r>
          </a:p>
          <a:p>
            <a:pPr>
              <a:lnSpc>
                <a:spcPct val="150000"/>
              </a:lnSpc>
            </a:pPr>
            <a:r>
              <a:rPr dirty="0" sz="2800" lang="en-US"/>
              <a:t>The pupil constricts in response to</a:t>
            </a:r>
          </a:p>
          <a:p>
            <a:pPr indent="-514350" marL="514350">
              <a:lnSpc>
                <a:spcPct val="150000"/>
              </a:lnSpc>
              <a:buFontTx/>
              <a:buAutoNum type="arabicParenR"/>
            </a:pPr>
            <a:r>
              <a:rPr dirty="0" sz="2800" lang="en-US"/>
              <a:t>Increase in light</a:t>
            </a:r>
          </a:p>
          <a:p>
            <a:pPr indent="-514350" marL="514350">
              <a:lnSpc>
                <a:spcPct val="150000"/>
              </a:lnSpc>
              <a:buFontTx/>
              <a:buAutoNum type="arabicParenR"/>
            </a:pPr>
            <a:r>
              <a:rPr dirty="0" sz="2800" lang="en-US"/>
              <a:t>Looking at a near object</a:t>
            </a:r>
          </a:p>
          <a:p>
            <a:pPr>
              <a:lnSpc>
                <a:spcPct val="150000"/>
              </a:lnSpc>
            </a:pPr>
            <a:r>
              <a:rPr dirty="0" sz="2800" lang="en-US">
                <a:latin typeface="+mj-lt"/>
              </a:rPr>
              <a:t>Pupil light reflex depends on intact:-</a:t>
            </a:r>
          </a:p>
          <a:p>
            <a:pPr indent="-514350" marL="514350">
              <a:lnSpc>
                <a:spcPct val="150000"/>
              </a:lnSpc>
              <a:buFontTx/>
              <a:buAutoNum type="arabicParenR"/>
            </a:pPr>
            <a:r>
              <a:rPr dirty="0" sz="2800" lang="en-US">
                <a:latin typeface="+mj-lt"/>
              </a:rPr>
              <a:t>Retina</a:t>
            </a:r>
          </a:p>
          <a:p>
            <a:pPr indent="-514350" marL="514350">
              <a:lnSpc>
                <a:spcPct val="150000"/>
              </a:lnSpc>
              <a:buFontTx/>
              <a:buAutoNum type="arabicParenR"/>
            </a:pPr>
            <a:r>
              <a:rPr dirty="0" sz="2800" lang="en-US">
                <a:latin typeface="+mj-lt"/>
              </a:rPr>
              <a:t>Optic nerve</a:t>
            </a:r>
          </a:p>
          <a:p>
            <a:pPr indent="-514350" marL="514350">
              <a:lnSpc>
                <a:spcPct val="150000"/>
              </a:lnSpc>
              <a:buFontTx/>
              <a:buAutoNum type="arabicParenR"/>
            </a:pPr>
            <a:r>
              <a:rPr dirty="0" sz="2800" lang="en-US" err="1">
                <a:latin typeface="+mj-lt"/>
              </a:rPr>
              <a:t>Oculomotor</a:t>
            </a:r>
            <a:r>
              <a:rPr dirty="0" sz="2800" lang="en-US">
                <a:latin typeface="+mj-lt"/>
              </a:rPr>
              <a:t> nerve</a:t>
            </a:r>
          </a:p>
          <a:p>
            <a:pPr indent="-514350" marL="514350">
              <a:lnSpc>
                <a:spcPct val="150000"/>
              </a:lnSpc>
              <a:buFontTx/>
              <a:buAutoNum type="arabicParenR"/>
            </a:pPr>
            <a:r>
              <a:rPr dirty="0" sz="2800" lang="en-US">
                <a:latin typeface="+mj-lt"/>
              </a:rPr>
              <a:t>Iris sphincter</a:t>
            </a:r>
          </a:p>
          <a:p>
            <a:pPr indent="-514350" marL="514350">
              <a:lnSpc>
                <a:spcPct val="150000"/>
              </a:lnSpc>
              <a:buFontTx/>
              <a:buAutoNum type="arabicParenR"/>
            </a:pPr>
            <a:endParaRPr dirty="0" sz="320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8690" name="TextBox 1"/>
          <p:cNvSpPr txBox="1"/>
          <p:nvPr/>
        </p:nvSpPr>
        <p:spPr>
          <a:xfrm>
            <a:off x="304800" y="3"/>
            <a:ext cx="11582400" cy="6437788"/>
          </a:xfrm>
          <a:prstGeom prst="rect"/>
          <a:noFill/>
        </p:spPr>
        <p:txBody>
          <a:bodyPr rtlCol="0" wrap="square">
            <a:spAutoFit/>
          </a:bodyPr>
          <a:p>
            <a:pPr indent="-514350" marL="514350">
              <a:buAutoNum type="arabicPeriod" startAt="3"/>
            </a:pPr>
            <a:r>
              <a:rPr dirty="0" sz="4000" lang="en-US">
                <a:solidFill>
                  <a:srgbClr val="7030A0"/>
                </a:solidFill>
                <a:latin typeface="Times New Roman" pitchFamily="18" charset="0"/>
                <a:cs typeface="Times New Roman" pitchFamily="18" charset="0"/>
              </a:rPr>
              <a:t>Aqueous</a:t>
            </a:r>
          </a:p>
          <a:p>
            <a:pPr indent="-514350" marL="514350">
              <a:buFont typeface="Wingdings" pitchFamily="2" charset="2"/>
              <a:buChar char="v"/>
            </a:pPr>
            <a:r>
              <a:rPr dirty="0" sz="4000" lang="en-US">
                <a:latin typeface="Times New Roman" pitchFamily="18" charset="0"/>
                <a:cs typeface="Times New Roman" pitchFamily="18" charset="0"/>
              </a:rPr>
              <a:t>Aqueous means watery, and the aqueous humour is composed of water and a little salt.  It is produced by the ciliary body. </a:t>
            </a:r>
          </a:p>
          <a:p>
            <a:pPr indent="-514350" marL="514350">
              <a:buFont typeface="Wingdings" pitchFamily="2" charset="2"/>
              <a:buChar char="v"/>
            </a:pPr>
            <a:r>
              <a:rPr dirty="0" sz="4000" lang="en-US">
                <a:latin typeface="Times New Roman" pitchFamily="18" charset="0"/>
                <a:cs typeface="Times New Roman" pitchFamily="18" charset="0"/>
              </a:rPr>
              <a:t>From the ciliary body it circulates around the lens, through the pupil, and into the anterior chamber.  </a:t>
            </a:r>
          </a:p>
          <a:p>
            <a:pPr indent="-514350" marL="514350">
              <a:buFont typeface="Wingdings" pitchFamily="2" charset="2"/>
              <a:buChar char="v"/>
            </a:pPr>
            <a:r>
              <a:rPr dirty="0" sz="4000" lang="en-US">
                <a:latin typeface="Times New Roman" pitchFamily="18" charset="0"/>
                <a:cs typeface="Times New Roman" pitchFamily="18" charset="0"/>
              </a:rPr>
              <a:t>It slowly passes out of the eye through the trabecular</a:t>
            </a:r>
          </a:p>
          <a:p>
            <a:pPr indent="-514350" marL="514350"/>
            <a:r>
              <a:rPr dirty="0" sz="4000" lang="en-US">
                <a:latin typeface="Times New Roman" pitchFamily="18" charset="0"/>
                <a:cs typeface="Times New Roman" pitchFamily="18" charset="0"/>
              </a:rPr>
              <a:t>	meshwork. </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613" name=""/>
        <p:cNvGrpSpPr/>
        <p:nvPr/>
      </p:nvGrpSpPr>
      <p:grpSpPr>
        <a:xfrm>
          <a:off x="0" y="0"/>
          <a:ext cx="0" cy="0"/>
          <a:chOff x="0" y="0"/>
          <a:chExt cx="0" cy="0"/>
        </a:xfrm>
      </p:grpSpPr>
      <p:sp>
        <p:nvSpPr>
          <p:cNvPr id="1048988" name="TextBox 1"/>
          <p:cNvSpPr txBox="1"/>
          <p:nvPr/>
        </p:nvSpPr>
        <p:spPr>
          <a:xfrm>
            <a:off x="304800" y="3"/>
            <a:ext cx="11125200" cy="5755422"/>
          </a:xfrm>
          <a:prstGeom prst="rect"/>
          <a:noFill/>
        </p:spPr>
        <p:txBody>
          <a:bodyPr wrap="square">
            <a:spAutoFit/>
          </a:bodyPr>
          <a:p>
            <a:pPr indent="-514350" marL="514350">
              <a:lnSpc>
                <a:spcPct val="150000"/>
              </a:lnSpc>
            </a:pPr>
            <a:r>
              <a:rPr dirty="0" sz="2800" lang="en-US" u="sng">
                <a:solidFill>
                  <a:srgbClr val="FF0000"/>
                </a:solidFill>
              </a:rPr>
              <a:t>Afferent</a:t>
            </a:r>
            <a:r>
              <a:rPr dirty="0" sz="2800" lang="en-US" u="sng"/>
              <a:t>  </a:t>
            </a:r>
            <a:r>
              <a:rPr dirty="0" sz="2800" lang="en-US"/>
              <a:t>is the sensory part of the reflex, carrying information to the brain, from the retina</a:t>
            </a:r>
          </a:p>
          <a:p>
            <a:pPr indent="-514350" marL="514350">
              <a:lnSpc>
                <a:spcPct val="150000"/>
              </a:lnSpc>
            </a:pPr>
            <a:r>
              <a:rPr dirty="0" sz="2800" lang="en-US" u="sng">
                <a:solidFill>
                  <a:srgbClr val="FF0000"/>
                </a:solidFill>
              </a:rPr>
              <a:t>Efferent</a:t>
            </a:r>
            <a:r>
              <a:rPr dirty="0" sz="2800" lang="en-US"/>
              <a:t> is the motor part of the reflex carrying information from the brain to the iris sphincter muscle.</a:t>
            </a:r>
          </a:p>
          <a:p>
            <a:pPr indent="-514350" marL="514350">
              <a:lnSpc>
                <a:spcPct val="150000"/>
              </a:lnSpc>
            </a:pPr>
            <a:r>
              <a:rPr dirty="0" sz="2800" lang="en-US"/>
              <a:t>A defect of the retina or optic nerve will cause an</a:t>
            </a:r>
            <a:r>
              <a:rPr dirty="0" sz="2800" lang="en-US" u="sng"/>
              <a:t> afferent pupil defect.</a:t>
            </a:r>
          </a:p>
          <a:p>
            <a:pPr indent="-514350" marL="514350">
              <a:lnSpc>
                <a:spcPct val="150000"/>
              </a:lnSpc>
            </a:pPr>
            <a:r>
              <a:rPr dirty="0" sz="2800" lang="en-US"/>
              <a:t>A defect of the </a:t>
            </a:r>
            <a:r>
              <a:rPr dirty="0" sz="2800" lang="en-US" err="1"/>
              <a:t>oculomotor</a:t>
            </a:r>
            <a:r>
              <a:rPr dirty="0" sz="2800" lang="en-US"/>
              <a:t> nerve or iris sphincter muscle will cause an</a:t>
            </a:r>
            <a:r>
              <a:rPr dirty="0" sz="2800" lang="en-US" u="sng"/>
              <a:t> efferent pupil defect</a:t>
            </a:r>
          </a:p>
          <a:p>
            <a:pPr indent="-514350" marL="514350"/>
            <a:endParaRPr dirty="0" sz="3200" lang="en-US" u="sng">
              <a:latin typeface="Constantia" pitchFamily="18" charset="0"/>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614" name=""/>
        <p:cNvGrpSpPr/>
        <p:nvPr/>
      </p:nvGrpSpPr>
      <p:grpSpPr>
        <a:xfrm>
          <a:off x="0" y="0"/>
          <a:ext cx="0" cy="0"/>
          <a:chOff x="0" y="0"/>
          <a:chExt cx="0" cy="0"/>
        </a:xfrm>
      </p:grpSpPr>
      <p:sp>
        <p:nvSpPr>
          <p:cNvPr id="1048989" name="Title 1"/>
          <p:cNvSpPr>
            <a:spLocks noGrp="1"/>
          </p:cNvSpPr>
          <p:nvPr>
            <p:ph type="title"/>
          </p:nvPr>
        </p:nvSpPr>
        <p:spPr>
          <a:xfrm>
            <a:off x="3169920" y="0"/>
            <a:ext cx="7498080" cy="792162"/>
          </a:xfrm>
        </p:spPr>
        <p:txBody>
          <a:bodyPr/>
          <a:p>
            <a:r>
              <a:rPr b="1" dirty="0" lang="en-US" u="sng" smtClean="0">
                <a:solidFill>
                  <a:srgbClr val="FF0000"/>
                </a:solidFill>
              </a:rPr>
              <a:t>Afferent  </a:t>
            </a:r>
            <a:r>
              <a:rPr b="1" dirty="0" sz="4400" lang="en-US" u="sng">
                <a:solidFill>
                  <a:srgbClr val="FF0000"/>
                </a:solidFill>
              </a:rPr>
              <a:t>pupil </a:t>
            </a:r>
            <a:r>
              <a:rPr b="1" dirty="0" lang="en-US" u="sng" smtClean="0">
                <a:solidFill>
                  <a:srgbClr val="FF0000"/>
                </a:solidFill>
              </a:rPr>
              <a:t>defect</a:t>
            </a:r>
            <a:endParaRPr b="1" dirty="0" lang="en-US" u="sng">
              <a:solidFill>
                <a:srgbClr val="FF0000"/>
              </a:solidFill>
            </a:endParaRPr>
          </a:p>
        </p:txBody>
      </p:sp>
      <p:sp>
        <p:nvSpPr>
          <p:cNvPr id="1048990" name="Content Placeholder 2"/>
          <p:cNvSpPr>
            <a:spLocks noGrp="1"/>
          </p:cNvSpPr>
          <p:nvPr>
            <p:ph sz="quarter" idx="1"/>
          </p:nvPr>
        </p:nvSpPr>
        <p:spPr>
          <a:xfrm>
            <a:off x="304800" y="838200"/>
            <a:ext cx="11277600" cy="6019800"/>
          </a:xfrm>
        </p:spPr>
        <p:txBody>
          <a:bodyPr>
            <a:noAutofit/>
          </a:bodyPr>
          <a:p>
            <a:r>
              <a:rPr dirty="0" sz="2800" lang="en-US"/>
              <a:t>It’s a medical sign observed during the swinging flashlight test where the patients pupil constrict less therefore appearing to dilate when a bright light is swung from the unaffected eye to the affected eye.</a:t>
            </a:r>
          </a:p>
          <a:p>
            <a:r>
              <a:rPr dirty="0" sz="2800" lang="en-US"/>
              <a:t>It indicates a decreased </a:t>
            </a:r>
            <a:r>
              <a:rPr dirty="0" sz="2800" lang="en-US" err="1"/>
              <a:t>pupillary</a:t>
            </a:r>
            <a:r>
              <a:rPr dirty="0" sz="2800" lang="en-US"/>
              <a:t> response to light in the affected eye.</a:t>
            </a:r>
          </a:p>
          <a:p>
            <a:r>
              <a:rPr dirty="0" sz="2800" lang="en-US"/>
              <a:t>In this test equal constriction of both pupil will be experienced regardless of which eye the light is directed to. In this condition light directed in the affected eye will cause only mild constriction of both pupils while light on the unaffected eye will cause a normal constriction.</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615" name=""/>
        <p:cNvGrpSpPr/>
        <p:nvPr/>
      </p:nvGrpSpPr>
      <p:grpSpPr>
        <a:xfrm>
          <a:off x="0" y="0"/>
          <a:ext cx="0" cy="0"/>
          <a:chOff x="0" y="0"/>
          <a:chExt cx="0" cy="0"/>
        </a:xfrm>
      </p:grpSpPr>
      <p:sp>
        <p:nvSpPr>
          <p:cNvPr id="1048991" name="TextBox 1"/>
          <p:cNvSpPr txBox="1">
            <a:spLocks noChangeArrowheads="1"/>
          </p:cNvSpPr>
          <p:nvPr/>
        </p:nvSpPr>
        <p:spPr bwMode="auto">
          <a:xfrm>
            <a:off x="304800" y="3"/>
            <a:ext cx="11430000" cy="5262979"/>
          </a:xfrm>
          <a:prstGeom prst="rect"/>
          <a:noFill/>
          <a:ln w="9525">
            <a:noFill/>
            <a:miter lim="800000"/>
            <a:headEnd/>
            <a:tailEnd/>
          </a:ln>
        </p:spPr>
        <p:txBody>
          <a:bodyPr wrap="square">
            <a:spAutoFit/>
          </a:bodyPr>
          <a:p>
            <a:pPr indent="-514350" marL="514350">
              <a:lnSpc>
                <a:spcPct val="150000"/>
              </a:lnSpc>
              <a:buFontTx/>
              <a:buAutoNum type="arabicParenR"/>
            </a:pPr>
            <a:r>
              <a:rPr b="1" dirty="0" sz="3200" lang="en-US" u="sng">
                <a:solidFill>
                  <a:srgbClr val="FF0000"/>
                </a:solidFill>
                <a:latin typeface="Calibri" pitchFamily="34" charset="0"/>
              </a:rPr>
              <a:t>If the defect is unilateral</a:t>
            </a:r>
          </a:p>
          <a:p>
            <a:pPr indent="-514350" marL="514350">
              <a:lnSpc>
                <a:spcPct val="150000"/>
              </a:lnSpc>
            </a:pPr>
            <a:r>
              <a:rPr dirty="0" sz="3200" lang="en-US">
                <a:latin typeface="Calibri" pitchFamily="34" charset="0"/>
              </a:rPr>
              <a:t>If the defect is unilateral afferent defect the pupil light reflex from the other eye will be intact so that if you shine a light in the normal eye both the normal and abnormal pupils will constrict. On the other hand, if you shine the light in the abnormal eye, neither pupil will constrict. This is the basis of the swinging torch test.</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618" name=""/>
        <p:cNvGrpSpPr/>
        <p:nvPr/>
      </p:nvGrpSpPr>
      <p:grpSpPr>
        <a:xfrm>
          <a:off x="0" y="0"/>
          <a:ext cx="0" cy="0"/>
          <a:chOff x="0" y="0"/>
          <a:chExt cx="0" cy="0"/>
        </a:xfrm>
      </p:grpSpPr>
      <p:sp>
        <p:nvSpPr>
          <p:cNvPr id="1048995" name="Rectangle 1"/>
          <p:cNvSpPr/>
          <p:nvPr/>
        </p:nvSpPr>
        <p:spPr>
          <a:xfrm>
            <a:off x="0" y="0"/>
            <a:ext cx="11582400" cy="4428072"/>
          </a:xfrm>
          <a:prstGeom prst="rect"/>
        </p:spPr>
        <p:txBody>
          <a:bodyPr wrap="square">
            <a:spAutoFit/>
          </a:bodyPr>
          <a:p>
            <a:pPr indent="-514350" marL="514350">
              <a:lnSpc>
                <a:spcPct val="150000"/>
              </a:lnSpc>
            </a:pPr>
            <a:r>
              <a:rPr b="1" dirty="0" lang="en-US" u="sng">
                <a:solidFill>
                  <a:srgbClr val="FF0000"/>
                </a:solidFill>
                <a:latin typeface="Calibri" pitchFamily="34" charset="0"/>
              </a:rPr>
              <a:t>2</a:t>
            </a:r>
            <a:r>
              <a:rPr b="1" dirty="0" sz="2000" lang="en-US" u="sng">
                <a:solidFill>
                  <a:srgbClr val="FF0000"/>
                </a:solidFill>
                <a:latin typeface="Calibri" pitchFamily="34" charset="0"/>
              </a:rPr>
              <a:t>) </a:t>
            </a:r>
            <a:r>
              <a:rPr b="1" dirty="0" sz="3200" lang="en-US" u="sng">
                <a:solidFill>
                  <a:srgbClr val="FF0000"/>
                </a:solidFill>
              </a:rPr>
              <a:t>If the defect is bilateral</a:t>
            </a:r>
          </a:p>
          <a:p>
            <a:pPr indent="-514350" marL="514350">
              <a:lnSpc>
                <a:spcPct val="150000"/>
              </a:lnSpc>
            </a:pPr>
            <a:r>
              <a:rPr dirty="0" sz="3200" lang="en-US"/>
              <a:t>In an </a:t>
            </a:r>
            <a:r>
              <a:rPr dirty="0" sz="3200" lang="en-US" err="1"/>
              <a:t>affferent</a:t>
            </a:r>
            <a:r>
              <a:rPr dirty="0" sz="3200" lang="en-US"/>
              <a:t> pupil defect, only the </a:t>
            </a:r>
            <a:r>
              <a:rPr dirty="0" sz="3200" lang="en-US">
                <a:solidFill>
                  <a:srgbClr val="FF0000"/>
                </a:solidFill>
              </a:rPr>
              <a:t>light</a:t>
            </a:r>
            <a:r>
              <a:rPr dirty="0" sz="3200" lang="en-US"/>
              <a:t> reflex is affected. This means that even if neither eye can perceive light, the pupils will still constrict if the patient looks at his own finger from a short distance, as the accommodation reflex is preserved</a:t>
            </a:r>
            <a:r>
              <a:rPr dirty="0" sz="2800" lang="en-US"/>
              <a:t>.</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619" name=""/>
        <p:cNvGrpSpPr/>
        <p:nvPr/>
      </p:nvGrpSpPr>
      <p:grpSpPr>
        <a:xfrm>
          <a:off x="0" y="0"/>
          <a:ext cx="0" cy="0"/>
          <a:chOff x="0" y="0"/>
          <a:chExt cx="0" cy="0"/>
        </a:xfrm>
      </p:grpSpPr>
      <p:sp>
        <p:nvSpPr>
          <p:cNvPr id="1048996" name="Title 1"/>
          <p:cNvSpPr>
            <a:spLocks noGrp="1"/>
          </p:cNvSpPr>
          <p:nvPr>
            <p:ph type="title"/>
          </p:nvPr>
        </p:nvSpPr>
        <p:spPr/>
        <p:txBody>
          <a:bodyPr/>
          <a:p>
            <a:r>
              <a:rPr b="1" dirty="0" lang="en-US" smtClean="0"/>
              <a:t>Efferent pathway </a:t>
            </a:r>
            <a:r>
              <a:rPr dirty="0" sz="1200" lang="en-US"/>
              <a:t/>
            </a:r>
            <a:br>
              <a:rPr dirty="0" sz="1200" lang="en-US"/>
            </a:br>
            <a:endParaRPr dirty="0" lang="en-US"/>
          </a:p>
        </p:txBody>
      </p:sp>
      <p:sp>
        <p:nvSpPr>
          <p:cNvPr id="1048997" name="Content Placeholder 2"/>
          <p:cNvSpPr>
            <a:spLocks noGrp="1"/>
          </p:cNvSpPr>
          <p:nvPr>
            <p:ph sz="quarter" idx="1"/>
          </p:nvPr>
        </p:nvSpPr>
        <p:spPr>
          <a:xfrm>
            <a:off x="0" y="1066800"/>
            <a:ext cx="11887200" cy="5407152"/>
          </a:xfrm>
        </p:spPr>
        <p:txBody>
          <a:bodyPr>
            <a:normAutofit/>
          </a:bodyPr>
          <a:p>
            <a:pPr lvl="0"/>
            <a:r>
              <a:rPr dirty="0" sz="3200" lang="en-US" smtClean="0"/>
              <a:t>Action potential passes to right and left </a:t>
            </a:r>
            <a:r>
              <a:rPr dirty="0" sz="3200" lang="en-US" err="1" smtClean="0"/>
              <a:t>Edinger-westphal</a:t>
            </a:r>
            <a:r>
              <a:rPr dirty="0" sz="3200" lang="en-US" smtClean="0"/>
              <a:t> nuclei of CN III (</a:t>
            </a:r>
            <a:r>
              <a:rPr dirty="0" sz="3200" lang="en-US" err="1" smtClean="0"/>
              <a:t>oculomotor</a:t>
            </a:r>
            <a:r>
              <a:rPr dirty="0" sz="3200" lang="en-US" smtClean="0"/>
              <a:t> nerve) via interneuron’s (black lines with arrows)</a:t>
            </a:r>
            <a:endParaRPr dirty="0" sz="1200" lang="en-US"/>
          </a:p>
          <a:p>
            <a:pPr lvl="0"/>
            <a:r>
              <a:rPr dirty="0" sz="3200" lang="en-US" smtClean="0"/>
              <a:t>Then to the right and left </a:t>
            </a:r>
            <a:r>
              <a:rPr dirty="0" sz="3200" lang="en-US" err="1" smtClean="0"/>
              <a:t>ciliary</a:t>
            </a:r>
            <a:r>
              <a:rPr dirty="0" sz="3200" lang="en-US" smtClean="0"/>
              <a:t> ganglions via </a:t>
            </a:r>
            <a:r>
              <a:rPr dirty="0" sz="3200" lang="en-US" err="1" smtClean="0"/>
              <a:t>oculomotor</a:t>
            </a:r>
            <a:r>
              <a:rPr dirty="0" sz="3200" lang="en-US" smtClean="0"/>
              <a:t> nerve</a:t>
            </a:r>
            <a:endParaRPr dirty="0" sz="1200" lang="en-US"/>
          </a:p>
          <a:p>
            <a:pPr lvl="0"/>
            <a:r>
              <a:rPr b="1" dirty="0" sz="3200" i="1" lang="en-US" smtClean="0"/>
              <a:t>Constriction of </a:t>
            </a:r>
            <a:endParaRPr dirty="0" sz="1200" lang="en-US"/>
          </a:p>
          <a:p>
            <a:pPr lvl="1"/>
            <a:r>
              <a:rPr dirty="0" sz="3200" lang="en-US"/>
              <a:t>Pupil being illuminated (A) = direct reflex</a:t>
            </a:r>
            <a:endParaRPr dirty="0" sz="1200" lang="en-US"/>
          </a:p>
          <a:p>
            <a:pPr lvl="1"/>
            <a:r>
              <a:rPr dirty="0" sz="3200" lang="en-US"/>
              <a:t>Contra lateral pupil (B) = consensual reflex</a:t>
            </a:r>
            <a:endParaRPr dirty="0" sz="1200" lang="en-US"/>
          </a:p>
          <a:p>
            <a:pPr>
              <a:buNone/>
            </a:pPr>
            <a:endParaRPr dirty="0" sz="3200" 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620" name=""/>
        <p:cNvGrpSpPr/>
        <p:nvPr/>
      </p:nvGrpSpPr>
      <p:grpSpPr>
        <a:xfrm>
          <a:off x="0" y="0"/>
          <a:ext cx="0" cy="0"/>
          <a:chOff x="0" y="0"/>
          <a:chExt cx="0" cy="0"/>
        </a:xfrm>
      </p:grpSpPr>
      <p:sp>
        <p:nvSpPr>
          <p:cNvPr id="1048998" name="Title 1"/>
          <p:cNvSpPr>
            <a:spLocks noGrp="1"/>
          </p:cNvSpPr>
          <p:nvPr>
            <p:ph type="title"/>
          </p:nvPr>
        </p:nvSpPr>
        <p:spPr/>
        <p:txBody>
          <a:bodyPr/>
          <a:p>
            <a:r>
              <a:rPr dirty="0" lang="en-US" smtClean="0"/>
              <a:t>Efferent pupil defect</a:t>
            </a:r>
            <a:endParaRPr dirty="0" lang="en-US"/>
          </a:p>
        </p:txBody>
      </p:sp>
      <p:sp>
        <p:nvSpPr>
          <p:cNvPr id="1048999" name="Content Placeholder 2"/>
          <p:cNvSpPr>
            <a:spLocks noGrp="1"/>
          </p:cNvSpPr>
          <p:nvPr>
            <p:ph sz="quarter" idx="1"/>
          </p:nvPr>
        </p:nvSpPr>
        <p:spPr/>
        <p:txBody>
          <a:bodyPr>
            <a:normAutofit/>
          </a:bodyPr>
          <a:p>
            <a:pPr>
              <a:buNone/>
            </a:pPr>
            <a:r>
              <a:rPr dirty="0" sz="3600" lang="en-US" smtClean="0"/>
              <a:t>This is where there is neither a direct or a consensual response to light or accommodation. It may be caused by an </a:t>
            </a:r>
            <a:r>
              <a:rPr dirty="0" sz="3600" lang="en-US" err="1" smtClean="0"/>
              <a:t>oculomotor</a:t>
            </a:r>
            <a:r>
              <a:rPr dirty="0" sz="3600" lang="en-US" smtClean="0"/>
              <a:t> nerve palsy. </a:t>
            </a:r>
          </a:p>
          <a:p>
            <a:pPr>
              <a:buNone/>
            </a:pPr>
            <a:r>
              <a:rPr dirty="0" sz="3600" lang="en-US" smtClean="0"/>
              <a:t>The pupil remains dilated regardless of where the light is shining</a:t>
            </a:r>
            <a:endParaRPr dirty="0" sz="3600" lang="en-US"/>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621" name=""/>
        <p:cNvGrpSpPr/>
        <p:nvPr/>
      </p:nvGrpSpPr>
      <p:grpSpPr>
        <a:xfrm>
          <a:off x="0" y="0"/>
          <a:ext cx="0" cy="0"/>
          <a:chOff x="0" y="0"/>
          <a:chExt cx="0" cy="0"/>
        </a:xfrm>
      </p:grpSpPr>
      <p:sp>
        <p:nvSpPr>
          <p:cNvPr id="1049000" name="Title 1"/>
          <p:cNvSpPr>
            <a:spLocks noGrp="1"/>
          </p:cNvSpPr>
          <p:nvPr>
            <p:ph type="title"/>
          </p:nvPr>
        </p:nvSpPr>
        <p:spPr/>
        <p:txBody>
          <a:bodyPr/>
          <a:p>
            <a:endParaRPr lang="en-US"/>
          </a:p>
        </p:txBody>
      </p:sp>
      <p:sp>
        <p:nvSpPr>
          <p:cNvPr id="1049001" name="Content Placeholder 2"/>
          <p:cNvSpPr>
            <a:spLocks noGrp="1"/>
          </p:cNvSpPr>
          <p:nvPr>
            <p:ph sz="quarter" idx="1"/>
          </p:nvPr>
        </p:nvSpPr>
        <p:spPr/>
        <p:txBody>
          <a:bodyPr/>
          <a:p>
            <a:r>
              <a:rPr dirty="0" lang="en-US" err="1" smtClean="0"/>
              <a:t>Anisocoria</a:t>
            </a:r>
            <a:endParaRPr dirty="0" lang="en-US" smtClean="0"/>
          </a:p>
          <a:p>
            <a:r>
              <a:rPr dirty="0" lang="en-US" err="1" smtClean="0"/>
              <a:t>Argyl</a:t>
            </a:r>
            <a:r>
              <a:rPr dirty="0" lang="en-US" smtClean="0"/>
              <a:t> Robertson </a:t>
            </a:r>
            <a:r>
              <a:rPr dirty="0" lang="en-US" err="1" smtClean="0"/>
              <a:t>uils</a:t>
            </a:r>
            <a:r>
              <a:rPr dirty="0" lang="en-US" smtClean="0"/>
              <a:t> common in </a:t>
            </a:r>
            <a:r>
              <a:rPr dirty="0" lang="en-US" err="1" smtClean="0"/>
              <a:t>neurosyhilis</a:t>
            </a:r>
            <a:r>
              <a:rPr dirty="0" lang="en-US" smtClean="0"/>
              <a:t> and </a:t>
            </a:r>
            <a:r>
              <a:rPr dirty="0" lang="en-US" err="1" smtClean="0"/>
              <a:t>dm</a:t>
            </a:r>
            <a:r>
              <a:rPr dirty="0" lang="en-US" smtClean="0"/>
              <a:t> </a:t>
            </a:r>
            <a:r>
              <a:rPr dirty="0" lang="en-US" err="1" smtClean="0"/>
              <a:t>neuroathy</a:t>
            </a:r>
            <a:endParaRPr dirty="0" lang="en-US" smtClean="0"/>
          </a:p>
          <a:p>
            <a:r>
              <a:rPr dirty="0" lang="en-US" err="1" smtClean="0"/>
              <a:t>Bene</a:t>
            </a:r>
            <a:r>
              <a:rPr dirty="0" lang="en-US" smtClean="0"/>
              <a:t> </a:t>
            </a:r>
            <a:r>
              <a:rPr dirty="0" lang="en-US" err="1" smtClean="0"/>
              <a:t>dilitasm</a:t>
            </a:r>
            <a:r>
              <a:rPr dirty="0" lang="en-US" smtClean="0"/>
              <a:t> affects </a:t>
            </a:r>
            <a:r>
              <a:rPr dirty="0" lang="en-US" err="1" smtClean="0"/>
              <a:t>otic</a:t>
            </a:r>
            <a:r>
              <a:rPr dirty="0" lang="en-US" smtClean="0"/>
              <a:t> nerve</a:t>
            </a:r>
          </a:p>
          <a:p>
            <a:r>
              <a:rPr dirty="0" lang="en-US" smtClean="0"/>
              <a:t>Marcus </a:t>
            </a:r>
            <a:r>
              <a:rPr dirty="0" lang="en-US" err="1" smtClean="0"/>
              <a:t>gunn</a:t>
            </a:r>
            <a:r>
              <a:rPr dirty="0" lang="en-US" smtClean="0"/>
              <a:t> </a:t>
            </a:r>
            <a:r>
              <a:rPr dirty="0" lang="en-US" err="1" smtClean="0"/>
              <a:t>uil</a:t>
            </a:r>
            <a:endParaRPr dirty="0" lang="en-US" smtClean="0"/>
          </a:p>
          <a:p>
            <a:r>
              <a:rPr dirty="0" lang="en-US" err="1" smtClean="0"/>
              <a:t>Hius</a:t>
            </a:r>
            <a:endParaRPr dirty="0" lang="en-US" smtClean="0"/>
          </a:p>
          <a:p>
            <a:r>
              <a:rPr dirty="0" lang="en-US" smtClean="0"/>
              <a:t>Light near dissociation</a:t>
            </a:r>
          </a:p>
          <a:p>
            <a:r>
              <a:rPr dirty="0" lang="en-US" err="1" smtClean="0"/>
              <a:t>Leukocaria</a:t>
            </a:r>
            <a:endParaRPr dirty="0" lang="en-US" smtClean="0"/>
          </a:p>
          <a:p>
            <a:r>
              <a:rPr dirty="0" lang="en-US" err="1" smtClean="0"/>
              <a:t>Aniridia</a:t>
            </a:r>
            <a:endParaRPr dirty="0" lang="en-US" smtClean="0"/>
          </a:p>
          <a:p>
            <a:endParaRPr dirty="0" lang="en-US" smtClean="0"/>
          </a:p>
          <a:p>
            <a:endParaRPr dirty="0" lang="en-US" smtClean="0"/>
          </a:p>
          <a:p>
            <a:endParaRPr dirty="0" lang="en-US" smtClean="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622" name=""/>
        <p:cNvGrpSpPr/>
        <p:nvPr/>
      </p:nvGrpSpPr>
      <p:grpSpPr>
        <a:xfrm>
          <a:off x="0" y="0"/>
          <a:ext cx="0" cy="0"/>
          <a:chOff x="0" y="0"/>
          <a:chExt cx="0" cy="0"/>
        </a:xfrm>
      </p:grpSpPr>
      <p:sp>
        <p:nvSpPr>
          <p:cNvPr id="1049002" name="Title 1"/>
          <p:cNvSpPr>
            <a:spLocks noGrp="1"/>
          </p:cNvSpPr>
          <p:nvPr>
            <p:ph type="title"/>
          </p:nvPr>
        </p:nvSpPr>
        <p:spPr>
          <a:xfrm>
            <a:off x="0" y="7088"/>
            <a:ext cx="12039600" cy="1143000"/>
          </a:xfrm>
        </p:spPr>
        <p:txBody>
          <a:bodyPr/>
          <a:p>
            <a:r>
              <a:rPr b="1" dirty="0" lang="en-US" smtClean="0"/>
              <a:t>Relative Afferent Pupillary defect (RAPD/</a:t>
            </a:r>
            <a:r>
              <a:rPr b="1" dirty="0" lang="en-US" err="1" smtClean="0"/>
              <a:t>marcus</a:t>
            </a:r>
            <a:r>
              <a:rPr b="1" dirty="0" lang="en-US"/>
              <a:t> </a:t>
            </a:r>
            <a:r>
              <a:rPr b="1" dirty="0" lang="en-US" err="1"/>
              <a:t>gunnPupil</a:t>
            </a:r>
            <a:endParaRPr dirty="0" lang="en-US"/>
          </a:p>
        </p:txBody>
      </p:sp>
      <p:sp>
        <p:nvSpPr>
          <p:cNvPr id="1049003" name="Content Placeholder 2"/>
          <p:cNvSpPr>
            <a:spLocks noGrp="1"/>
          </p:cNvSpPr>
          <p:nvPr>
            <p:ph sz="quarter" idx="1"/>
          </p:nvPr>
        </p:nvSpPr>
        <p:spPr>
          <a:xfrm>
            <a:off x="0" y="1417638"/>
            <a:ext cx="11785600" cy="4873752"/>
          </a:xfrm>
        </p:spPr>
        <p:txBody>
          <a:bodyPr>
            <a:normAutofit/>
          </a:bodyPr>
          <a:p>
            <a:pPr>
              <a:buNone/>
            </a:pPr>
            <a:r>
              <a:rPr b="1" dirty="0" lang="en-US" smtClean="0"/>
              <a:t>Marked – </a:t>
            </a:r>
            <a:r>
              <a:rPr dirty="0" lang="en-US" smtClean="0"/>
              <a:t>shining the light in the </a:t>
            </a:r>
            <a:r>
              <a:rPr b="1" dirty="0" lang="en-US" smtClean="0"/>
              <a:t>affected eye </a:t>
            </a:r>
            <a:r>
              <a:rPr dirty="0" lang="en-US" smtClean="0"/>
              <a:t>will result in </a:t>
            </a:r>
            <a:r>
              <a:rPr b="1" dirty="0" lang="en-US" smtClean="0"/>
              <a:t>no constriction of either pupil. </a:t>
            </a:r>
            <a:r>
              <a:rPr b="1" dirty="0" lang="en-US" err="1" smtClean="0"/>
              <a:t>E.g</a:t>
            </a:r>
            <a:r>
              <a:rPr b="1" dirty="0" lang="en-US" smtClean="0"/>
              <a:t> – </a:t>
            </a:r>
            <a:r>
              <a:rPr dirty="0" lang="en-US" smtClean="0"/>
              <a:t>a RAPD in the left eye – shining the light in the left eye will result in no constriction of either pupil. Shining the light in the right eye will result in constriction of both pupils.</a:t>
            </a:r>
          </a:p>
          <a:p>
            <a:pPr lvl="0"/>
            <a:r>
              <a:rPr dirty="0" lang="en-US" smtClean="0"/>
              <a:t>This is due to </a:t>
            </a:r>
            <a:r>
              <a:rPr b="1" dirty="0" lang="en-US" smtClean="0"/>
              <a:t>damage to the left afferent pathway</a:t>
            </a:r>
            <a:endParaRPr dirty="0" lang="en-US" smtClean="0"/>
          </a:p>
          <a:p>
            <a:pPr lvl="0"/>
            <a:r>
              <a:rPr b="1" dirty="0" lang="en-US" smtClean="0"/>
              <a:t>Bilateral presentation – neither pupil will contract in response to light in either eye.   </a:t>
            </a:r>
            <a:endParaRPr dirty="0" lang="en-US" smtClean="0"/>
          </a:p>
          <a:p>
            <a:r>
              <a:rPr b="1" dirty="0" lang="en-US" smtClean="0"/>
              <a:t>Mild – </a:t>
            </a:r>
            <a:r>
              <a:rPr dirty="0" lang="en-US" smtClean="0"/>
              <a:t>shining the light in the </a:t>
            </a:r>
            <a:r>
              <a:rPr b="1" dirty="0" lang="en-US" smtClean="0"/>
              <a:t>affected eye </a:t>
            </a:r>
            <a:r>
              <a:rPr dirty="0" lang="en-US" smtClean="0"/>
              <a:t>will result in a slow </a:t>
            </a:r>
            <a:r>
              <a:rPr b="1" dirty="0" lang="en-US" smtClean="0"/>
              <a:t>constriction of both pupils, </a:t>
            </a:r>
            <a:r>
              <a:rPr dirty="0" lang="en-US" smtClean="0"/>
              <a:t>but then a gradual </a:t>
            </a:r>
            <a:r>
              <a:rPr b="1" dirty="0" lang="en-US" smtClean="0"/>
              <a:t>dilation of both pupils. </a:t>
            </a:r>
            <a:endParaRPr dirty="0" lang="en-US" smtClean="0"/>
          </a:p>
          <a:p>
            <a:r>
              <a:rPr dirty="0" lang="en-US" smtClean="0"/>
              <a:t> the most common cause is severe retinal disease or a lesion of the optic nerve, optic neuritis, glaucoma, </a:t>
            </a:r>
            <a:r>
              <a:rPr dirty="0" lang="en-US" err="1" smtClean="0"/>
              <a:t>ischaemic</a:t>
            </a:r>
            <a:r>
              <a:rPr dirty="0" lang="en-US" smtClean="0"/>
              <a:t> optic neuropathy, traumatic optic nerve neuropathy, infections in the optic nerve, radiation to optic nerve, surgery</a:t>
            </a:r>
          </a:p>
          <a:p>
            <a:pPr>
              <a:buNone/>
            </a:pPr>
            <a:endParaRPr dirty="0" 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623" name=""/>
        <p:cNvGrpSpPr/>
        <p:nvPr/>
      </p:nvGrpSpPr>
      <p:grpSpPr>
        <a:xfrm>
          <a:off x="0" y="0"/>
          <a:ext cx="0" cy="0"/>
          <a:chOff x="0" y="0"/>
          <a:chExt cx="0" cy="0"/>
        </a:xfrm>
      </p:grpSpPr>
      <p:sp>
        <p:nvSpPr>
          <p:cNvPr id="1049004" name="Title 1"/>
          <p:cNvSpPr>
            <a:spLocks noGrp="1"/>
          </p:cNvSpPr>
          <p:nvPr>
            <p:ph type="title"/>
          </p:nvPr>
        </p:nvSpPr>
        <p:spPr/>
        <p:txBody>
          <a:bodyPr/>
          <a:p>
            <a:r>
              <a:rPr dirty="0" lang="en-US" smtClean="0"/>
              <a:t>classification</a:t>
            </a:r>
            <a:endParaRPr dirty="0" lang="en-US"/>
          </a:p>
        </p:txBody>
      </p:sp>
      <p:sp>
        <p:nvSpPr>
          <p:cNvPr id="1049005" name="Content Placeholder 2"/>
          <p:cNvSpPr>
            <a:spLocks noGrp="1"/>
          </p:cNvSpPr>
          <p:nvPr>
            <p:ph sz="quarter" idx="1"/>
          </p:nvPr>
        </p:nvSpPr>
        <p:spPr/>
        <p:txBody>
          <a:bodyPr/>
          <a:p>
            <a:r>
              <a:rPr dirty="0" lang="en-US" smtClean="0"/>
              <a:t>Mild- there </a:t>
            </a:r>
            <a:r>
              <a:rPr dirty="0" lang="en-US" err="1" smtClean="0"/>
              <a:t>ois</a:t>
            </a:r>
            <a:r>
              <a:rPr dirty="0" lang="en-US" smtClean="0"/>
              <a:t> presence of weak pupillary constriction followed by </a:t>
            </a:r>
            <a:r>
              <a:rPr dirty="0" lang="en-US" err="1" smtClean="0"/>
              <a:t>puppilary</a:t>
            </a:r>
            <a:r>
              <a:rPr dirty="0" lang="en-US" smtClean="0"/>
              <a:t> dilation when light is directed to the affected eye.</a:t>
            </a:r>
          </a:p>
          <a:p>
            <a:r>
              <a:rPr dirty="0" lang="en-US" smtClean="0"/>
              <a:t>Moderate- </a:t>
            </a:r>
            <a:r>
              <a:rPr dirty="0" lang="en-US" err="1" smtClean="0"/>
              <a:t>abcense</a:t>
            </a:r>
            <a:r>
              <a:rPr dirty="0" lang="en-US" smtClean="0"/>
              <a:t> of initial constriction followed by dilation of the affected eye.</a:t>
            </a:r>
          </a:p>
          <a:p>
            <a:r>
              <a:rPr dirty="0" lang="en-US" smtClean="0"/>
              <a:t>Severe – immediate dilation when light is shone on the affected eye.</a:t>
            </a:r>
            <a:endParaRPr dirty="0" 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624" name=""/>
        <p:cNvGrpSpPr/>
        <p:nvPr/>
      </p:nvGrpSpPr>
      <p:grpSpPr>
        <a:xfrm>
          <a:off x="0" y="0"/>
          <a:ext cx="0" cy="0"/>
          <a:chOff x="0" y="0"/>
          <a:chExt cx="0" cy="0"/>
        </a:xfrm>
      </p:grpSpPr>
      <p:sp>
        <p:nvSpPr>
          <p:cNvPr id="1049006" name="Title 1"/>
          <p:cNvSpPr>
            <a:spLocks noGrp="1"/>
          </p:cNvSpPr>
          <p:nvPr>
            <p:ph type="title"/>
          </p:nvPr>
        </p:nvSpPr>
        <p:spPr/>
        <p:txBody>
          <a:bodyPr/>
          <a:p>
            <a:r>
              <a:rPr dirty="0" lang="en-US" smtClean="0"/>
              <a:t>diagnosis</a:t>
            </a:r>
            <a:endParaRPr dirty="0" lang="en-US"/>
          </a:p>
        </p:txBody>
      </p:sp>
      <p:sp>
        <p:nvSpPr>
          <p:cNvPr id="1049007" name="Content Placeholder 2"/>
          <p:cNvSpPr>
            <a:spLocks noGrp="1"/>
          </p:cNvSpPr>
          <p:nvPr>
            <p:ph sz="quarter" idx="1"/>
          </p:nvPr>
        </p:nvSpPr>
        <p:spPr/>
        <p:txBody>
          <a:bodyPr>
            <a:normAutofit lnSpcReduction="10000"/>
          </a:bodyPr>
          <a:p>
            <a:r>
              <a:rPr dirty="0" lang="en-US" smtClean="0"/>
              <a:t>Swinging flash light test</a:t>
            </a:r>
          </a:p>
          <a:p>
            <a:r>
              <a:rPr dirty="0" lang="en-US" smtClean="0"/>
              <a:t>MRI</a:t>
            </a:r>
          </a:p>
          <a:p>
            <a:endParaRPr dirty="0" lang="en-US" smtClean="0"/>
          </a:p>
          <a:p>
            <a:pPr indent="0" marL="0">
              <a:buNone/>
            </a:pPr>
            <a:r>
              <a:rPr dirty="0" lang="en-US" smtClean="0"/>
              <a:t>TREATMENT </a:t>
            </a:r>
          </a:p>
          <a:p>
            <a:pPr indent="0" marL="0">
              <a:buNone/>
            </a:pPr>
            <a:r>
              <a:rPr dirty="0" lang="en-US" smtClean="0"/>
              <a:t>Depending with the cause</a:t>
            </a:r>
          </a:p>
          <a:p>
            <a:r>
              <a:rPr dirty="0" lang="en-US" smtClean="0"/>
              <a:t>Steroids e.g. prednisolone</a:t>
            </a:r>
          </a:p>
          <a:p>
            <a:r>
              <a:rPr dirty="0" lang="en-US" smtClean="0"/>
              <a:t>Antibiotic </a:t>
            </a:r>
            <a:r>
              <a:rPr dirty="0" lang="en-US" err="1" smtClean="0"/>
              <a:t>theraphy</a:t>
            </a:r>
            <a:r>
              <a:rPr dirty="0" lang="en-US" smtClean="0"/>
              <a:t>; eye drops</a:t>
            </a:r>
          </a:p>
          <a:p>
            <a:r>
              <a:rPr dirty="0" lang="en-US" err="1" smtClean="0"/>
              <a:t>Miotic</a:t>
            </a:r>
            <a:r>
              <a:rPr dirty="0" lang="en-US" smtClean="0"/>
              <a:t> eye drops especially in cases of glaucoma to reduce pressure e.g. </a:t>
            </a:r>
            <a:r>
              <a:rPr dirty="0" lang="en-US" err="1" smtClean="0"/>
              <a:t>pilocarpine</a:t>
            </a:r>
            <a:endParaRPr dirty="0" lang="en-US" smtClean="0"/>
          </a:p>
          <a:p>
            <a:r>
              <a:rPr dirty="0" lang="en-US" err="1" smtClean="0"/>
              <a:t>Interferones</a:t>
            </a:r>
            <a:r>
              <a:rPr dirty="0" lang="en-US" smtClean="0"/>
              <a:t> for patients with multiple </a:t>
            </a:r>
            <a:r>
              <a:rPr dirty="0" lang="en-US" err="1" smtClean="0"/>
              <a:t>screlosis</a:t>
            </a:r>
            <a:r>
              <a:rPr dirty="0" lang="en-US" smtClean="0"/>
              <a:t> induced to promote myelination.</a:t>
            </a:r>
          </a:p>
          <a:p>
            <a:r>
              <a:rPr dirty="0" lang="en-US" smtClean="0"/>
              <a:t>Surgery if condition does not improve</a:t>
            </a:r>
          </a:p>
          <a:p>
            <a:endParaRPr dirty="0" lang="en-US"/>
          </a:p>
          <a:p>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8691" name="Rectangle 1"/>
          <p:cNvSpPr/>
          <p:nvPr/>
        </p:nvSpPr>
        <p:spPr>
          <a:xfrm>
            <a:off x="0" y="3"/>
            <a:ext cx="11582400" cy="7413054"/>
          </a:xfrm>
          <a:prstGeom prst="rect"/>
        </p:spPr>
        <p:txBody>
          <a:bodyPr wrap="square">
            <a:spAutoFit/>
          </a:bodyPr>
          <a:p>
            <a:pPr indent="-514350" marL="514350">
              <a:buFont typeface="Wingdings" pitchFamily="2" charset="2"/>
              <a:buChar char="v"/>
            </a:pPr>
            <a:r>
              <a:rPr dirty="0" sz="3600" lang="en-US">
                <a:latin typeface="Times New Roman" pitchFamily="18" charset="0"/>
                <a:cs typeface="Times New Roman" pitchFamily="18" charset="0"/>
              </a:rPr>
              <a:t>This is a fine network of fibrous tissue that lies in a ring </a:t>
            </a:r>
          </a:p>
          <a:p>
            <a:pPr indent="-514350" marL="514350"/>
            <a:r>
              <a:rPr dirty="0" sz="3600" lang="en-US">
                <a:latin typeface="Times New Roman" pitchFamily="18" charset="0"/>
                <a:cs typeface="Times New Roman" pitchFamily="18" charset="0"/>
              </a:rPr>
              <a:t>	around the anterior chamber between the cornea and the iris.  </a:t>
            </a:r>
          </a:p>
          <a:p>
            <a:pPr indent="-514350" marL="514350">
              <a:buFont typeface="Wingdings" pitchFamily="2" charset="2"/>
              <a:buChar char="v"/>
            </a:pPr>
            <a:r>
              <a:rPr dirty="0" sz="3600" lang="en-US">
                <a:latin typeface="Times New Roman" pitchFamily="18" charset="0"/>
                <a:cs typeface="Times New Roman" pitchFamily="18" charset="0"/>
              </a:rPr>
              <a:t>Aqueous soaks through it gradually, because the continuous production of aqueous by the </a:t>
            </a:r>
            <a:r>
              <a:rPr dirty="0" sz="3600" lang="en-US" err="1">
                <a:latin typeface="Times New Roman" pitchFamily="18" charset="0"/>
                <a:cs typeface="Times New Roman" pitchFamily="18" charset="0"/>
              </a:rPr>
              <a:t>ciliary</a:t>
            </a:r>
            <a:r>
              <a:rPr dirty="0" sz="3600" lang="en-US">
                <a:latin typeface="Times New Roman" pitchFamily="18" charset="0"/>
                <a:cs typeface="Times New Roman" pitchFamily="18" charset="0"/>
              </a:rPr>
              <a:t> body causes the pressure of fluid inside the eye to rise until the aqueous is forced out through the </a:t>
            </a:r>
            <a:r>
              <a:rPr dirty="0" sz="3600" lang="en-US" err="1">
                <a:latin typeface="Times New Roman" pitchFamily="18" charset="0"/>
                <a:cs typeface="Times New Roman" pitchFamily="18" charset="0"/>
              </a:rPr>
              <a:t>trabecular</a:t>
            </a:r>
            <a:r>
              <a:rPr dirty="0" sz="3600" lang="en-US">
                <a:latin typeface="Times New Roman" pitchFamily="18" charset="0"/>
                <a:cs typeface="Times New Roman" pitchFamily="18" charset="0"/>
              </a:rPr>
              <a:t> meshwork.  </a:t>
            </a:r>
          </a:p>
          <a:p>
            <a:pPr indent="-514350" marL="514350">
              <a:buFont typeface="Wingdings" pitchFamily="2" charset="2"/>
              <a:buChar char="v"/>
            </a:pPr>
            <a:r>
              <a:rPr dirty="0" sz="3600" lang="en-US">
                <a:latin typeface="Times New Roman" pitchFamily="18" charset="0"/>
                <a:cs typeface="Times New Roman" pitchFamily="18" charset="0"/>
              </a:rPr>
              <a:t>Once through the </a:t>
            </a:r>
            <a:r>
              <a:rPr dirty="0" sz="3600" lang="en-US" err="1">
                <a:latin typeface="Times New Roman" pitchFamily="18" charset="0"/>
                <a:cs typeface="Times New Roman" pitchFamily="18" charset="0"/>
              </a:rPr>
              <a:t>trabecular</a:t>
            </a:r>
            <a:r>
              <a:rPr dirty="0" sz="3600" lang="en-US">
                <a:latin typeface="Times New Roman" pitchFamily="18" charset="0"/>
                <a:cs typeface="Times New Roman" pitchFamily="18" charset="0"/>
              </a:rPr>
              <a:t>  meshwork, the aqueous enters the canal of </a:t>
            </a:r>
            <a:r>
              <a:rPr dirty="0" sz="3600" lang="en-US" err="1">
                <a:latin typeface="Times New Roman" pitchFamily="18" charset="0"/>
                <a:cs typeface="Times New Roman" pitchFamily="18" charset="0"/>
              </a:rPr>
              <a:t>schlemm</a:t>
            </a:r>
            <a:r>
              <a:rPr dirty="0" sz="3600" lang="en-US">
                <a:latin typeface="Times New Roman" pitchFamily="18" charset="0"/>
                <a:cs typeface="Times New Roman" pitchFamily="18" charset="0"/>
              </a:rPr>
              <a:t>, which simply collects aqueous as it leaves the anterior chamber.  </a:t>
            </a:r>
          </a:p>
          <a:p>
            <a:pPr indent="-514350" marL="514350">
              <a:buFont typeface="Wingdings" pitchFamily="2" charset="2"/>
              <a:buChar char="v"/>
            </a:pPr>
            <a:endParaRPr dirty="0" sz="3200" lang="en-US">
              <a:latin typeface="Times New Roman" pitchFamily="18" charset="0"/>
              <a:cs typeface="Times New Roman" pitchFamily="18" charset="0"/>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625" name=""/>
        <p:cNvGrpSpPr/>
        <p:nvPr/>
      </p:nvGrpSpPr>
      <p:grpSpPr>
        <a:xfrm>
          <a:off x="0" y="0"/>
          <a:ext cx="0" cy="0"/>
          <a:chOff x="0" y="0"/>
          <a:chExt cx="0" cy="0"/>
        </a:xfrm>
      </p:grpSpPr>
      <p:sp>
        <p:nvSpPr>
          <p:cNvPr id="1049008" name="Title 1"/>
          <p:cNvSpPr>
            <a:spLocks noGrp="1"/>
          </p:cNvSpPr>
          <p:nvPr>
            <p:ph type="title"/>
          </p:nvPr>
        </p:nvSpPr>
        <p:spPr>
          <a:xfrm>
            <a:off x="609600" y="15949"/>
            <a:ext cx="9956800" cy="792162"/>
          </a:xfrm>
        </p:spPr>
        <p:txBody>
          <a:bodyPr>
            <a:normAutofit fontScale="90000"/>
          </a:bodyPr>
          <a:p>
            <a:r>
              <a:rPr b="1" dirty="0" lang="en-US" smtClean="0"/>
              <a:t>Horner’s Syndrome</a:t>
            </a:r>
            <a:r>
              <a:rPr dirty="0" lang="en-US" smtClean="0"/>
              <a:t/>
            </a:r>
            <a:br>
              <a:rPr dirty="0" lang="en-US" smtClean="0"/>
            </a:br>
            <a:endParaRPr dirty="0" lang="en-US"/>
          </a:p>
        </p:txBody>
      </p:sp>
      <p:sp>
        <p:nvSpPr>
          <p:cNvPr id="1049009" name="Content Placeholder 2"/>
          <p:cNvSpPr>
            <a:spLocks noGrp="1"/>
          </p:cNvSpPr>
          <p:nvPr>
            <p:ph sz="quarter" idx="1"/>
          </p:nvPr>
        </p:nvSpPr>
        <p:spPr>
          <a:xfrm>
            <a:off x="19493" y="790390"/>
            <a:ext cx="11430000" cy="5407152"/>
          </a:xfrm>
        </p:spPr>
        <p:txBody>
          <a:bodyPr>
            <a:noAutofit/>
          </a:bodyPr>
          <a:p>
            <a:r>
              <a:rPr dirty="0" lang="en-US" smtClean="0"/>
              <a:t>The responses are actually </a:t>
            </a:r>
            <a:r>
              <a:rPr b="1" dirty="0" lang="en-US" smtClean="0"/>
              <a:t>NORMAL – </a:t>
            </a:r>
            <a:r>
              <a:rPr dirty="0" lang="en-US" smtClean="0"/>
              <a:t>however, on the affected side:</a:t>
            </a:r>
          </a:p>
          <a:p>
            <a:pPr lvl="0"/>
            <a:r>
              <a:rPr dirty="0" lang="en-US" smtClean="0"/>
              <a:t>There is </a:t>
            </a:r>
            <a:r>
              <a:rPr dirty="0" lang="en-US" err="1" smtClean="0">
                <a:hlinkClick r:id="rId1" tooltip="Ptosis"/>
              </a:rPr>
              <a:t>ptosis</a:t>
            </a:r>
            <a:endParaRPr dirty="0" lang="en-US" smtClean="0"/>
          </a:p>
          <a:p>
            <a:pPr lvl="0"/>
            <a:r>
              <a:rPr dirty="0" lang="en-US" smtClean="0"/>
              <a:t>The pupil is naturally quite constricted. It will still respond </a:t>
            </a:r>
            <a:r>
              <a:rPr dirty="0" i="1" lang="en-US" smtClean="0"/>
              <a:t>relatively</a:t>
            </a:r>
            <a:r>
              <a:rPr dirty="0" lang="en-US" smtClean="0"/>
              <a:t> to light (</a:t>
            </a:r>
            <a:r>
              <a:rPr dirty="0" lang="en-US" err="1" smtClean="0">
                <a:hlinkClick r:id="rId2" tooltip="Infective Endocarditis"/>
              </a:rPr>
              <a:t>ie</a:t>
            </a:r>
            <a:r>
              <a:rPr dirty="0" lang="en-US" smtClean="0"/>
              <a:t>. It will constrict further, and will dilate somewhat in the dark), but its generally ‘resting’ state is constricted to a greater degree than a normal pupil.</a:t>
            </a:r>
          </a:p>
          <a:p>
            <a:pPr indent="0" marL="0">
              <a:buNone/>
            </a:pPr>
            <a:r>
              <a:rPr dirty="0" lang="en-US" smtClean="0"/>
              <a:t>Signs and symptoms</a:t>
            </a:r>
          </a:p>
          <a:p>
            <a:r>
              <a:rPr dirty="0" lang="en-US" smtClean="0"/>
              <a:t>Persistently small pupil</a:t>
            </a:r>
          </a:p>
          <a:p>
            <a:r>
              <a:rPr dirty="0" lang="en-US" smtClean="0"/>
              <a:t>Anisocoria- noticeable difference of pupil size </a:t>
            </a:r>
            <a:r>
              <a:rPr dirty="0" lang="en-US" err="1" smtClean="0"/>
              <a:t>betwee</a:t>
            </a:r>
            <a:r>
              <a:rPr dirty="0" lang="en-US" smtClean="0"/>
              <a:t> the two eyes.</a:t>
            </a:r>
          </a:p>
          <a:p>
            <a:r>
              <a:rPr dirty="0" lang="en-US" smtClean="0"/>
              <a:t>Ptosis- drooping of the upper eyelid</a:t>
            </a:r>
          </a:p>
          <a:p>
            <a:r>
              <a:rPr dirty="0" lang="en-US" smtClean="0"/>
              <a:t>Delayed opening of the affected pupil in dim light</a:t>
            </a:r>
          </a:p>
          <a:p>
            <a:r>
              <a:rPr dirty="0" lang="en-US" smtClean="0"/>
              <a:t>Upside down ptosis</a:t>
            </a:r>
          </a:p>
          <a:p>
            <a:r>
              <a:rPr dirty="0" lang="en-US" smtClean="0"/>
              <a:t>Decreased sweating on the affected side of the face</a:t>
            </a:r>
          </a:p>
          <a:p>
            <a:r>
              <a:rPr dirty="0" lang="en-US" smtClean="0"/>
              <a:t>Lighter eyelids </a:t>
            </a:r>
            <a:r>
              <a:rPr dirty="0" lang="en-US" err="1" smtClean="0"/>
              <a:t>colour</a:t>
            </a:r>
            <a:r>
              <a:rPr dirty="0" lang="en-US" smtClean="0"/>
              <a:t> in the affected eye</a:t>
            </a:r>
          </a:p>
          <a:p>
            <a:r>
              <a:rPr dirty="0" lang="en-US" smtClean="0"/>
              <a:t>Others; </a:t>
            </a:r>
            <a:r>
              <a:rPr dirty="0" lang="en-US" err="1" smtClean="0"/>
              <a:t>dizinness</a:t>
            </a:r>
            <a:r>
              <a:rPr dirty="0" lang="en-US" smtClean="0"/>
              <a:t>, neck pain</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626" name=""/>
        <p:cNvGrpSpPr/>
        <p:nvPr/>
      </p:nvGrpSpPr>
      <p:grpSpPr>
        <a:xfrm>
          <a:off x="0" y="0"/>
          <a:ext cx="0" cy="0"/>
          <a:chOff x="0" y="0"/>
          <a:chExt cx="0" cy="0"/>
        </a:xfrm>
      </p:grpSpPr>
      <p:sp>
        <p:nvSpPr>
          <p:cNvPr id="1049010" name="Title 1"/>
          <p:cNvSpPr>
            <a:spLocks noGrp="1"/>
          </p:cNvSpPr>
          <p:nvPr>
            <p:ph type="title"/>
          </p:nvPr>
        </p:nvSpPr>
        <p:spPr>
          <a:xfrm>
            <a:off x="609600" y="15949"/>
            <a:ext cx="9956800" cy="792162"/>
          </a:xfrm>
        </p:spPr>
        <p:txBody>
          <a:bodyPr>
            <a:normAutofit fontScale="90000"/>
          </a:bodyPr>
          <a:p>
            <a:r>
              <a:rPr b="1" dirty="0" lang="en-US" smtClean="0"/>
              <a:t>Horner’s Syndrome</a:t>
            </a:r>
            <a:r>
              <a:rPr dirty="0" lang="en-US" smtClean="0"/>
              <a:t/>
            </a:r>
            <a:br>
              <a:rPr dirty="0" lang="en-US" smtClean="0"/>
            </a:br>
            <a:endParaRPr dirty="0" lang="en-US"/>
          </a:p>
        </p:txBody>
      </p:sp>
      <p:sp>
        <p:nvSpPr>
          <p:cNvPr id="1049011" name="Content Placeholder 2"/>
          <p:cNvSpPr>
            <a:spLocks noGrp="1"/>
          </p:cNvSpPr>
          <p:nvPr>
            <p:ph sz="quarter" idx="1"/>
          </p:nvPr>
        </p:nvSpPr>
        <p:spPr>
          <a:xfrm>
            <a:off x="152400" y="1066800"/>
            <a:ext cx="11430000" cy="5407152"/>
          </a:xfrm>
        </p:spPr>
        <p:txBody>
          <a:bodyPr>
            <a:normAutofit fontScale="92500" lnSpcReduction="20000"/>
          </a:bodyPr>
          <a:p>
            <a:pPr indent="0" marL="0">
              <a:buNone/>
            </a:pPr>
            <a:r>
              <a:rPr dirty="0" sz="3200" lang="en-US" smtClean="0"/>
              <a:t>Cause</a:t>
            </a:r>
          </a:p>
          <a:p>
            <a:r>
              <a:rPr dirty="0" sz="3200" lang="en-US" smtClean="0"/>
              <a:t>Tumor of the optic nerve</a:t>
            </a:r>
          </a:p>
          <a:p>
            <a:r>
              <a:rPr dirty="0" sz="3200" lang="en-US" smtClean="0"/>
              <a:t>Trauma</a:t>
            </a:r>
          </a:p>
          <a:p>
            <a:r>
              <a:rPr dirty="0" sz="3200" lang="en-US" smtClean="0"/>
              <a:t>Cyst of the optic nerve</a:t>
            </a:r>
          </a:p>
          <a:p>
            <a:r>
              <a:rPr dirty="0" sz="3200" lang="en-US" smtClean="0"/>
              <a:t>Damage to jugular vein</a:t>
            </a:r>
          </a:p>
          <a:p>
            <a:r>
              <a:rPr dirty="0" sz="3200" lang="en-US" smtClean="0"/>
              <a:t>Damage to certain pathway in the sympathetic nervous system</a:t>
            </a:r>
          </a:p>
          <a:p>
            <a:pPr indent="0" marL="0">
              <a:buNone/>
            </a:pPr>
            <a:r>
              <a:rPr dirty="0" sz="3200" lang="en-US" u="sng" smtClean="0"/>
              <a:t>Diagnosis</a:t>
            </a:r>
          </a:p>
          <a:p>
            <a:pPr indent="0" marL="0">
              <a:buNone/>
            </a:pPr>
            <a:r>
              <a:rPr dirty="0" sz="3200" lang="en-US" smtClean="0"/>
              <a:t>CT scan</a:t>
            </a:r>
          </a:p>
          <a:p>
            <a:pPr indent="0" marL="0">
              <a:buNone/>
            </a:pPr>
            <a:r>
              <a:rPr dirty="0" sz="3200" lang="en-US" smtClean="0"/>
              <a:t>MRI</a:t>
            </a:r>
          </a:p>
          <a:p>
            <a:pPr indent="0" marL="0">
              <a:buNone/>
            </a:pPr>
            <a:r>
              <a:rPr dirty="0" sz="3200" lang="en-US" smtClean="0"/>
              <a:t>X-ray</a:t>
            </a:r>
          </a:p>
          <a:p>
            <a:pPr indent="0" marL="0">
              <a:buNone/>
            </a:pPr>
            <a:r>
              <a:rPr dirty="0" sz="3200" lang="en-US" u="sng" smtClean="0"/>
              <a:t>Treatment</a:t>
            </a:r>
            <a:r>
              <a:rPr dirty="0" sz="3200" lang="en-US" smtClean="0"/>
              <a:t> </a:t>
            </a:r>
          </a:p>
          <a:p>
            <a:pPr indent="0" marL="0">
              <a:buNone/>
            </a:pPr>
            <a:r>
              <a:rPr dirty="0" sz="3200" lang="en-US" smtClean="0"/>
              <a:t>Treat the underlying cause</a:t>
            </a:r>
            <a:endParaRPr dirty="0" sz="3200" 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627" name=""/>
        <p:cNvGrpSpPr/>
        <p:nvPr/>
      </p:nvGrpSpPr>
      <p:grpSpPr>
        <a:xfrm>
          <a:off x="0" y="0"/>
          <a:ext cx="0" cy="0"/>
          <a:chOff x="0" y="0"/>
          <a:chExt cx="0" cy="0"/>
        </a:xfrm>
      </p:grpSpPr>
      <p:sp>
        <p:nvSpPr>
          <p:cNvPr id="1049012" name="Title 1"/>
          <p:cNvSpPr>
            <a:spLocks noGrp="1"/>
          </p:cNvSpPr>
          <p:nvPr>
            <p:ph type="title"/>
          </p:nvPr>
        </p:nvSpPr>
        <p:spPr/>
        <p:txBody>
          <a:bodyPr/>
          <a:p>
            <a:r>
              <a:rPr b="1" dirty="0" lang="en-US" smtClean="0"/>
              <a:t>Third Nerve (Efferent) Palsy</a:t>
            </a:r>
            <a:r>
              <a:rPr dirty="0" lang="en-US" smtClean="0"/>
              <a:t/>
            </a:r>
            <a:br>
              <a:rPr dirty="0" lang="en-US" smtClean="0"/>
            </a:br>
            <a:endParaRPr dirty="0" lang="en-US"/>
          </a:p>
        </p:txBody>
      </p:sp>
      <p:sp>
        <p:nvSpPr>
          <p:cNvPr id="1049013" name="Content Placeholder 2"/>
          <p:cNvSpPr>
            <a:spLocks noGrp="1"/>
          </p:cNvSpPr>
          <p:nvPr>
            <p:ph sz="quarter" idx="1"/>
          </p:nvPr>
        </p:nvSpPr>
        <p:spPr>
          <a:xfrm>
            <a:off x="19493" y="846138"/>
            <a:ext cx="11582400" cy="5407152"/>
          </a:xfrm>
        </p:spPr>
        <p:txBody>
          <a:bodyPr>
            <a:noAutofit/>
          </a:bodyPr>
          <a:p>
            <a:pPr>
              <a:lnSpc>
                <a:spcPct val="150000"/>
              </a:lnSpc>
            </a:pPr>
            <a:r>
              <a:rPr dirty="0" sz="3200" lang="en-US" smtClean="0"/>
              <a:t>The affected side will have:</a:t>
            </a:r>
          </a:p>
          <a:p>
            <a:pPr lvl="3">
              <a:lnSpc>
                <a:spcPct val="150000"/>
              </a:lnSpc>
            </a:pPr>
            <a:r>
              <a:rPr dirty="0" sz="2800" lang="en-US" smtClean="0"/>
              <a:t>An eye that points </a:t>
            </a:r>
            <a:r>
              <a:rPr b="1" dirty="0" sz="2800" lang="en-US" smtClean="0"/>
              <a:t>down and out</a:t>
            </a:r>
            <a:endParaRPr dirty="0" sz="2800" lang="en-US" smtClean="0"/>
          </a:p>
          <a:p>
            <a:pPr lvl="3">
              <a:lnSpc>
                <a:spcPct val="150000"/>
              </a:lnSpc>
            </a:pPr>
            <a:r>
              <a:rPr dirty="0" sz="2800" lang="en-US" smtClean="0"/>
              <a:t>A dilated pupil that </a:t>
            </a:r>
            <a:r>
              <a:rPr b="1" dirty="0" sz="2800" lang="en-US" smtClean="0"/>
              <a:t>does not respond to light in either eye</a:t>
            </a:r>
            <a:r>
              <a:rPr b="1" dirty="0" sz="3200" lang="en-US" smtClean="0"/>
              <a:t>. </a:t>
            </a:r>
            <a:endParaRPr dirty="0" sz="3200" lang="en-US" smtClean="0"/>
          </a:p>
          <a:p>
            <a:pPr indent="0" marL="0">
              <a:lnSpc>
                <a:spcPct val="150000"/>
              </a:lnSpc>
              <a:buNone/>
            </a:pPr>
            <a:r>
              <a:rPr b="1" dirty="0" sz="3200" lang="en-US" smtClean="0"/>
              <a:t>However! – </a:t>
            </a:r>
            <a:r>
              <a:rPr dirty="0" sz="3200" lang="en-US" smtClean="0"/>
              <a:t>as the afferent is still functioning normally:</a:t>
            </a:r>
          </a:p>
          <a:p>
            <a:pPr lvl="0">
              <a:lnSpc>
                <a:spcPct val="150000"/>
              </a:lnSpc>
            </a:pPr>
            <a:r>
              <a:rPr dirty="0" sz="3200" lang="en-US" smtClean="0"/>
              <a:t>The </a:t>
            </a:r>
            <a:r>
              <a:rPr dirty="0" sz="3200" lang="en-US" err="1" smtClean="0"/>
              <a:t>contralateral</a:t>
            </a:r>
            <a:r>
              <a:rPr dirty="0" sz="3200" lang="en-US" smtClean="0"/>
              <a:t> eye will respond to light </a:t>
            </a:r>
            <a:r>
              <a:rPr dirty="0" sz="3200" i="1" lang="en-US" smtClean="0"/>
              <a:t>in the affect eye. </a:t>
            </a:r>
            <a:r>
              <a:rPr dirty="0" sz="3200" lang="en-US" smtClean="0"/>
              <a:t>And the </a:t>
            </a:r>
            <a:r>
              <a:rPr dirty="0" sz="3200" lang="en-US" err="1" smtClean="0"/>
              <a:t>contralateral</a:t>
            </a:r>
            <a:r>
              <a:rPr dirty="0" sz="3200" lang="en-US" smtClean="0"/>
              <a:t> eye will respond normally to its own light.</a:t>
            </a:r>
          </a:p>
          <a:p>
            <a:pPr>
              <a:lnSpc>
                <a:spcPct val="150000"/>
              </a:lnSpc>
              <a:buNone/>
            </a:pPr>
            <a:endParaRPr dirty="0" sz="3200" lang="en-US"/>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628" name=""/>
        <p:cNvGrpSpPr/>
        <p:nvPr/>
      </p:nvGrpSpPr>
      <p:grpSpPr>
        <a:xfrm>
          <a:off x="0" y="0"/>
          <a:ext cx="0" cy="0"/>
          <a:chOff x="0" y="0"/>
          <a:chExt cx="0" cy="0"/>
        </a:xfrm>
      </p:grpSpPr>
      <p:sp>
        <p:nvSpPr>
          <p:cNvPr id="1049014" name="Title 1"/>
          <p:cNvSpPr>
            <a:spLocks noGrp="1"/>
          </p:cNvSpPr>
          <p:nvPr>
            <p:ph type="ctrTitle"/>
          </p:nvPr>
        </p:nvSpPr>
        <p:spPr>
          <a:xfrm>
            <a:off x="2286000" y="1447800"/>
            <a:ext cx="8077200" cy="1894362"/>
          </a:xfrm>
        </p:spPr>
        <p:txBody>
          <a:bodyPr>
            <a:normAutofit/>
          </a:bodyPr>
          <a:p>
            <a:r>
              <a:rPr dirty="0" lang="en-US"/>
              <a:t>DISORDERS OF THE</a:t>
            </a:r>
          </a:p>
        </p:txBody>
      </p:sp>
      <p:sp>
        <p:nvSpPr>
          <p:cNvPr id="1049015" name="Subtitle 2"/>
          <p:cNvSpPr>
            <a:spLocks noGrp="1"/>
          </p:cNvSpPr>
          <p:nvPr>
            <p:ph type="subTitle" idx="1"/>
          </p:nvPr>
        </p:nvSpPr>
        <p:spPr>
          <a:xfrm>
            <a:off x="4495800" y="3200400"/>
            <a:ext cx="6172200" cy="1371600"/>
          </a:xfrm>
        </p:spPr>
        <p:txBody>
          <a:bodyPr/>
          <a:p>
            <a:pPr algn="r"/>
            <a:r>
              <a:rPr dirty="0" sz="4800" lang="en-US"/>
              <a:t>LENS</a:t>
            </a:r>
            <a:endParaRPr dirty="0" lang="en-US"/>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629" name=""/>
        <p:cNvGrpSpPr/>
        <p:nvPr/>
      </p:nvGrpSpPr>
      <p:grpSpPr>
        <a:xfrm>
          <a:off x="0" y="0"/>
          <a:ext cx="0" cy="0"/>
          <a:chOff x="0" y="0"/>
          <a:chExt cx="0" cy="0"/>
        </a:xfrm>
      </p:grpSpPr>
      <p:sp>
        <p:nvSpPr>
          <p:cNvPr id="1049016" name="AutoShape 2" descr="https://encrypted-tbn0.gstatic.com/images?q=tbn:ANd9GcS1X7dJ4ODlVEORntxndqj9j86onnuXSICIw7rKt5K43MT4Yr4YJcA2cxaibA"/>
          <p:cNvSpPr>
            <a:spLocks noChangeAspect="1" noChangeArrowheads="1"/>
          </p:cNvSpPr>
          <p:nvPr/>
        </p:nvSpPr>
        <p:spPr bwMode="auto">
          <a:xfrm>
            <a:off x="1524003" y="0"/>
            <a:ext cx="9143999" cy="1066800"/>
          </a:xfrm>
          <a:prstGeom prst="rect"/>
          <a:noFill/>
        </p:spPr>
        <p:txBody>
          <a:bodyPr anchor="t" anchorCtr="0" bIns="45720" compatLnSpc="1" lIns="91440" numCol="1" rIns="91440" tIns="45720" vert="horz" wrap="square">
            <a:prstTxWarp prst="textNoShape"/>
          </a:bodyPr>
          <a:p>
            <a:pPr algn="ctr"/>
            <a:r>
              <a:rPr b="1" dirty="0" sz="3600" lang="en-US" u="sng">
                <a:solidFill>
                  <a:srgbClr val="FF0000"/>
                </a:solidFill>
                <a:latin typeface="Times New Roman" pitchFamily="18" charset="0"/>
                <a:cs typeface="Times New Roman" pitchFamily="18" charset="0"/>
              </a:rPr>
              <a:t>ANATOMY AND PHYSIOLOGY REVIEW</a:t>
            </a:r>
          </a:p>
        </p:txBody>
      </p:sp>
      <p:pic>
        <p:nvPicPr>
          <p:cNvPr id="2097164" name="Picture 2" descr="Diagram of the eye"/>
          <p:cNvPicPr>
            <a:picLocks/>
          </p:cNvPicPr>
          <p:nvPr/>
        </p:nvPicPr>
        <p:blipFill>
          <a:blip xmlns:r="http://schemas.openxmlformats.org/officeDocument/2006/relationships" r:embed="rId1" cstate="print"/>
          <a:srcRect/>
          <a:stretch>
            <a:fillRect/>
          </a:stretch>
        </p:blipFill>
        <p:spPr bwMode="auto">
          <a:xfrm>
            <a:off x="228600" y="622005"/>
            <a:ext cx="11353800" cy="3492795"/>
          </a:xfrm>
          <a:prstGeom prst="rect"/>
          <a:noFill/>
          <a:ln w="9525">
            <a:noFill/>
            <a:miter lim="800000"/>
            <a:headEnd/>
            <a:tailEnd/>
          </a:ln>
        </p:spPr>
      </p:pic>
      <p:sp>
        <p:nvSpPr>
          <p:cNvPr id="1049017" name="Rectangle 7"/>
          <p:cNvSpPr/>
          <p:nvPr/>
        </p:nvSpPr>
        <p:spPr>
          <a:xfrm>
            <a:off x="152400" y="4114800"/>
            <a:ext cx="11506200" cy="2554545"/>
          </a:xfrm>
          <a:prstGeom prst="rect"/>
        </p:spPr>
        <p:txBody>
          <a:bodyPr wrap="square">
            <a:spAutoFit/>
          </a:bodyPr>
          <a:p>
            <a:r>
              <a:rPr dirty="0" sz="3200" lang="en-US"/>
              <a:t>The lens is composed of a central nucleus, surrounded by the cortex. </a:t>
            </a:r>
            <a:r>
              <a:rPr dirty="0" sz="3200" lang="en-US" smtClean="0"/>
              <a:t>The </a:t>
            </a:r>
            <a:r>
              <a:rPr dirty="0" sz="3200" lang="en-US"/>
              <a:t>lens is attached to the </a:t>
            </a:r>
            <a:r>
              <a:rPr dirty="0" sz="3200" lang="en-US" err="1"/>
              <a:t>ciliary</a:t>
            </a:r>
            <a:r>
              <a:rPr dirty="0" sz="3200" lang="en-US"/>
              <a:t> body, just behind the </a:t>
            </a:r>
            <a:r>
              <a:rPr dirty="0" sz="3200" lang="en-US" smtClean="0"/>
              <a:t>iris. As </a:t>
            </a:r>
            <a:r>
              <a:rPr dirty="0" sz="3200" lang="en-US"/>
              <a:t>the </a:t>
            </a:r>
            <a:r>
              <a:rPr dirty="0" sz="3200" lang="en-US" err="1"/>
              <a:t>ciliary</a:t>
            </a:r>
            <a:r>
              <a:rPr dirty="0" sz="3200" lang="en-US"/>
              <a:t> muscle contracts, the </a:t>
            </a:r>
            <a:r>
              <a:rPr dirty="0" sz="3200" lang="en-US" err="1"/>
              <a:t>zonular</a:t>
            </a:r>
            <a:r>
              <a:rPr dirty="0" sz="3200" lang="en-US"/>
              <a:t> </a:t>
            </a:r>
            <a:r>
              <a:rPr dirty="0" sz="3200" lang="en-US" err="1"/>
              <a:t>fibres</a:t>
            </a:r>
            <a:r>
              <a:rPr dirty="0" sz="3200" lang="en-US"/>
              <a:t> relax, allowing the lens to become fatter, and changing the focal point of the </a:t>
            </a:r>
            <a:r>
              <a:rPr dirty="0" sz="3200" lang="en-US" smtClean="0"/>
              <a:t>eye</a:t>
            </a:r>
            <a:endParaRPr dirty="0" sz="3200" lang="en-US"/>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PhAnim="0">
  <p:cSld>
    <p:spTree>
      <p:nvGrpSpPr>
        <p:cNvPr id="632" name=""/>
        <p:cNvGrpSpPr/>
        <p:nvPr/>
      </p:nvGrpSpPr>
      <p:grpSpPr>
        <a:xfrm>
          <a:off x="0" y="0"/>
          <a:ext cx="0" cy="0"/>
          <a:chOff x="0" y="0"/>
          <a:chExt cx="0" cy="0"/>
        </a:xfrm>
      </p:grpSpPr>
      <p:sp>
        <p:nvSpPr>
          <p:cNvPr id="1049021" name="Rectangle 3"/>
          <p:cNvSpPr>
            <a:spLocks noGrp="1" noChangeArrowheads="1"/>
          </p:cNvSpPr>
          <p:nvPr>
            <p:ph sz="quarter" idx="1"/>
          </p:nvPr>
        </p:nvSpPr>
        <p:spPr>
          <a:xfrm>
            <a:off x="381000" y="381000"/>
            <a:ext cx="10896600" cy="6092952"/>
          </a:xfrm>
        </p:spPr>
        <p:txBody>
          <a:bodyPr>
            <a:normAutofit/>
          </a:bodyPr>
          <a:p>
            <a:pPr indent="0" marL="0">
              <a:lnSpc>
                <a:spcPct val="150000"/>
              </a:lnSpc>
              <a:buNone/>
            </a:pPr>
            <a:r>
              <a:rPr dirty="0" sz="3200" lang="en-US">
                <a:solidFill>
                  <a:schemeClr val="hlink"/>
                </a:solidFill>
              </a:rPr>
              <a:t>THE LENS    </a:t>
            </a:r>
            <a:r>
              <a:rPr dirty="0" sz="3200" lang="en-US" err="1">
                <a:solidFill>
                  <a:schemeClr val="hlink"/>
                </a:solidFill>
              </a:rPr>
              <a:t>cont</a:t>
            </a:r>
            <a:r>
              <a:rPr dirty="0" sz="3200" lang="en-US">
                <a:solidFill>
                  <a:schemeClr val="hlink"/>
                </a:solidFill>
              </a:rPr>
              <a:t>….</a:t>
            </a:r>
            <a:endParaRPr dirty="0" sz="3200" lang="en-GB" smtClean="0"/>
          </a:p>
          <a:p>
            <a:pPr>
              <a:lnSpc>
                <a:spcPct val="150000"/>
              </a:lnSpc>
            </a:pPr>
            <a:r>
              <a:rPr dirty="0" sz="3200" lang="en-GB" smtClean="0"/>
              <a:t>When </a:t>
            </a:r>
            <a:r>
              <a:rPr dirty="0" sz="3200" lang="en-GB"/>
              <a:t>fully developed it is transparent biconvex and totally a vascular. It gets its nutrition from the aqueous humour in which it is </a:t>
            </a:r>
            <a:r>
              <a:rPr dirty="0" sz="3200" lang="en-GB" smtClean="0"/>
              <a:t>bathed.</a:t>
            </a:r>
          </a:p>
          <a:p>
            <a:pPr>
              <a:lnSpc>
                <a:spcPct val="150000"/>
              </a:lnSpc>
            </a:pPr>
            <a:r>
              <a:rPr dirty="0" sz="3200" lang="en-GB" smtClean="0"/>
              <a:t>It </a:t>
            </a:r>
            <a:r>
              <a:rPr dirty="0" sz="3200" lang="en-GB"/>
              <a:t>is enclosed within a capsule and is suspended by means of suspensory ligament attached to </a:t>
            </a:r>
            <a:r>
              <a:rPr dirty="0" sz="3200" lang="en-GB" err="1"/>
              <a:t>ciliary</a:t>
            </a:r>
            <a:r>
              <a:rPr dirty="0" sz="3200" lang="en-GB"/>
              <a:t>  body .</a:t>
            </a:r>
            <a:endParaRPr dirty="0" sz="32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9021">
                                            <p:txEl>
                                              <p:pRg st="0" end="0"/>
                                            </p:txEl>
                                          </p:spTgt>
                                        </p:tgtEl>
                                        <p:attrNameLst>
                                          <p:attrName>style.visibility</p:attrName>
                                        </p:attrNameLst>
                                      </p:cBhvr>
                                      <p:to>
                                        <p:strVal val="visible"/>
                                      </p:to>
                                    </p:set>
                                    <p:animEffect transition="in" filter="fade">
                                      <p:cBhvr>
                                        <p:cTn dur="2000" id="7"/>
                                        <p:tgtEl>
                                          <p:spTgt spid="104902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021">
                                            <p:txEl>
                                              <p:pRg st="1" end="1"/>
                                            </p:txEl>
                                          </p:spTgt>
                                        </p:tgtEl>
                                        <p:attrNameLst>
                                          <p:attrName>style.visibility</p:attrName>
                                        </p:attrNameLst>
                                      </p:cBhvr>
                                      <p:to>
                                        <p:strVal val="visible"/>
                                      </p:to>
                                    </p:set>
                                    <p:animEffect transition="in" filter="fade">
                                      <p:cBhvr>
                                        <p:cTn dur="2000" id="12"/>
                                        <p:tgtEl>
                                          <p:spTgt spid="104902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021">
                                            <p:txEl>
                                              <p:pRg st="2" end="2"/>
                                            </p:txEl>
                                          </p:spTgt>
                                        </p:tgtEl>
                                        <p:attrNameLst>
                                          <p:attrName>style.visibility</p:attrName>
                                        </p:attrNameLst>
                                      </p:cBhvr>
                                      <p:to>
                                        <p:strVal val="visible"/>
                                      </p:to>
                                    </p:set>
                                    <p:animEffect transition="in" filter="fade">
                                      <p:cBhvr>
                                        <p:cTn dur="2000" id="17"/>
                                        <p:tgtEl>
                                          <p:spTgt spid="10490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1" grpId="0" build="p"/>
    </p:bldLst>
  </p:timing>
</p:sld>
</file>

<file path=ppt/slides/slide236.xml><?xml version="1.0" encoding="utf-8"?>
<p:sld xmlns:a="http://schemas.openxmlformats.org/drawingml/2006/main" xmlns:r="http://schemas.openxmlformats.org/officeDocument/2006/relationships" xmlns:p="http://schemas.openxmlformats.org/presentationml/2006/main" showMasterPhAnim="0">
  <p:cSld>
    <p:spTree>
      <p:nvGrpSpPr>
        <p:cNvPr id="633" name=""/>
        <p:cNvGrpSpPr/>
        <p:nvPr/>
      </p:nvGrpSpPr>
      <p:grpSpPr>
        <a:xfrm>
          <a:off x="0" y="0"/>
          <a:ext cx="0" cy="0"/>
          <a:chOff x="0" y="0"/>
          <a:chExt cx="0" cy="0"/>
        </a:xfrm>
      </p:grpSpPr>
      <p:sp>
        <p:nvSpPr>
          <p:cNvPr id="1049022" name="Rectangle 2"/>
          <p:cNvSpPr>
            <a:spLocks noGrp="1" noChangeArrowheads="1"/>
          </p:cNvSpPr>
          <p:nvPr>
            <p:ph type="title"/>
          </p:nvPr>
        </p:nvSpPr>
        <p:spPr/>
        <p:txBody>
          <a:bodyPr/>
          <a:p>
            <a:r>
              <a:rPr dirty="0" lang="en-US">
                <a:solidFill>
                  <a:schemeClr val="hlink"/>
                </a:solidFill>
              </a:rPr>
              <a:t>THE LENS    cont….</a:t>
            </a:r>
          </a:p>
        </p:txBody>
      </p:sp>
      <p:sp>
        <p:nvSpPr>
          <p:cNvPr id="1049023" name="Rectangle 3"/>
          <p:cNvSpPr>
            <a:spLocks noGrp="1" noChangeArrowheads="1"/>
          </p:cNvSpPr>
          <p:nvPr>
            <p:ph sz="quarter" idx="1"/>
          </p:nvPr>
        </p:nvSpPr>
        <p:spPr>
          <a:xfrm>
            <a:off x="609600" y="1676400"/>
            <a:ext cx="10591800" cy="5257800"/>
          </a:xfrm>
        </p:spPr>
        <p:txBody>
          <a:bodyPr>
            <a:normAutofit/>
          </a:bodyPr>
          <a:p>
            <a:pPr>
              <a:lnSpc>
                <a:spcPct val="150000"/>
              </a:lnSpc>
            </a:pPr>
            <a:r>
              <a:rPr dirty="0" sz="3200" lang="en-GB"/>
              <a:t>The function of the lens is to refract (or bend) the rays of light entering the eye and so bring them to a focus on the </a:t>
            </a:r>
            <a:r>
              <a:rPr dirty="0" sz="3200" lang="en-GB" smtClean="0"/>
              <a:t>retina.</a:t>
            </a:r>
          </a:p>
          <a:p>
            <a:pPr>
              <a:lnSpc>
                <a:spcPct val="150000"/>
              </a:lnSpc>
            </a:pPr>
            <a:r>
              <a:rPr dirty="0" sz="3200" lang="en-GB" smtClean="0"/>
              <a:t>The </a:t>
            </a:r>
            <a:r>
              <a:rPr dirty="0" sz="3200" lang="en-GB"/>
              <a:t>lens can alter in convexity and so can focus object at various distances.</a:t>
            </a:r>
            <a:endParaRPr dirty="0" sz="32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022"/>
                                        </p:tgtEl>
                                        <p:attrNameLst>
                                          <p:attrName>style.visibility</p:attrName>
                                        </p:attrNameLst>
                                      </p:cBhvr>
                                      <p:to>
                                        <p:strVal val="visible"/>
                                      </p:to>
                                    </p:set>
                                    <p:animEffect transition="in" filter="fade">
                                      <p:cBhvr>
                                        <p:cTn dur="2000" id="7"/>
                                        <p:tgtEl>
                                          <p:spTgt spid="104902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023">
                                            <p:txEl>
                                              <p:pRg st="0" end="0"/>
                                            </p:txEl>
                                          </p:spTgt>
                                        </p:tgtEl>
                                        <p:attrNameLst>
                                          <p:attrName>style.visibility</p:attrName>
                                        </p:attrNameLst>
                                      </p:cBhvr>
                                      <p:to>
                                        <p:strVal val="visible"/>
                                      </p:to>
                                    </p:set>
                                    <p:animEffect transition="in" filter="fade">
                                      <p:cBhvr>
                                        <p:cTn dur="2000" id="12"/>
                                        <p:tgtEl>
                                          <p:spTgt spid="1049023">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023">
                                            <p:txEl>
                                              <p:pRg st="1" end="1"/>
                                            </p:txEl>
                                          </p:spTgt>
                                        </p:tgtEl>
                                        <p:attrNameLst>
                                          <p:attrName>style.visibility</p:attrName>
                                        </p:attrNameLst>
                                      </p:cBhvr>
                                      <p:to>
                                        <p:strVal val="visible"/>
                                      </p:to>
                                    </p:set>
                                    <p:animEffect transition="in" filter="fade">
                                      <p:cBhvr>
                                        <p:cTn dur="2000" id="17"/>
                                        <p:tgtEl>
                                          <p:spTgt spid="10490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2" grpId="0"/>
      <p:bldP spid="1049023" grpId="0" build="p"/>
    </p:bldLst>
  </p:timing>
</p:sld>
</file>

<file path=ppt/slides/slide237.xml><?xml version="1.0" encoding="utf-8"?>
<p:sld xmlns:a="http://schemas.openxmlformats.org/drawingml/2006/main" xmlns:r="http://schemas.openxmlformats.org/officeDocument/2006/relationships" xmlns:p="http://schemas.openxmlformats.org/presentationml/2006/main" showMasterPhAnim="0">
  <p:cSld>
    <p:spTree>
      <p:nvGrpSpPr>
        <p:cNvPr id="634" name=""/>
        <p:cNvGrpSpPr/>
        <p:nvPr/>
      </p:nvGrpSpPr>
      <p:grpSpPr>
        <a:xfrm>
          <a:off x="0" y="0"/>
          <a:ext cx="0" cy="0"/>
          <a:chOff x="0" y="0"/>
          <a:chExt cx="0" cy="0"/>
        </a:xfrm>
      </p:grpSpPr>
      <p:sp>
        <p:nvSpPr>
          <p:cNvPr id="1049024" name="Rectangle 2"/>
          <p:cNvSpPr>
            <a:spLocks noGrp="1" noChangeArrowheads="1"/>
          </p:cNvSpPr>
          <p:nvPr>
            <p:ph type="title"/>
          </p:nvPr>
        </p:nvSpPr>
        <p:spPr/>
        <p:txBody>
          <a:bodyPr>
            <a:normAutofit fontScale="90000"/>
          </a:bodyPr>
          <a:p>
            <a:pPr algn="ctr"/>
            <a:r>
              <a:rPr b="1" dirty="0" sz="3800" lang="en-GB">
                <a:solidFill>
                  <a:schemeClr val="hlink"/>
                </a:solidFill>
              </a:rPr>
              <a:t>CATARACT </a:t>
            </a:r>
            <a:br>
              <a:rPr b="1" dirty="0" sz="3800" lang="en-GB">
                <a:solidFill>
                  <a:schemeClr val="hlink"/>
                </a:solidFill>
              </a:rPr>
            </a:br>
            <a:endParaRPr b="1" dirty="0" sz="3800" lang="en-US">
              <a:solidFill>
                <a:schemeClr val="hlink"/>
              </a:solidFill>
            </a:endParaRPr>
          </a:p>
        </p:txBody>
      </p:sp>
      <p:sp>
        <p:nvSpPr>
          <p:cNvPr id="1049025" name="Rectangle 3"/>
          <p:cNvSpPr>
            <a:spLocks noGrp="1" noChangeArrowheads="1"/>
          </p:cNvSpPr>
          <p:nvPr>
            <p:ph sz="quarter" idx="1"/>
          </p:nvPr>
        </p:nvSpPr>
        <p:spPr>
          <a:xfrm>
            <a:off x="228600" y="990600"/>
            <a:ext cx="11582400" cy="5867400"/>
          </a:xfrm>
        </p:spPr>
        <p:txBody>
          <a:bodyPr>
            <a:noAutofit/>
          </a:bodyPr>
          <a:p>
            <a:pPr indent="-533400" marL="533400">
              <a:lnSpc>
                <a:spcPct val="150000"/>
              </a:lnSpc>
              <a:buNone/>
            </a:pPr>
            <a:r>
              <a:rPr dirty="0" sz="2800" lang="en-US"/>
              <a:t>Its a Lens is Opacity or cloudiness</a:t>
            </a:r>
          </a:p>
          <a:p>
            <a:pPr indent="-533400" marL="533400">
              <a:lnSpc>
                <a:spcPct val="150000"/>
              </a:lnSpc>
              <a:buNone/>
            </a:pPr>
            <a:r>
              <a:rPr b="1" dirty="0" sz="2800" lang="en-GB"/>
              <a:t>Types/Causes </a:t>
            </a:r>
            <a:endParaRPr dirty="0" sz="2800" lang="en-GB"/>
          </a:p>
          <a:p>
            <a:pPr indent="-533400" marL="533400">
              <a:lnSpc>
                <a:spcPct val="150000"/>
              </a:lnSpc>
            </a:pPr>
            <a:r>
              <a:rPr dirty="0" sz="2800" lang="en-GB"/>
              <a:t>Congenital:  Through maternal illness e.g. German measles </a:t>
            </a:r>
          </a:p>
          <a:p>
            <a:pPr indent="-533400" marL="533400">
              <a:lnSpc>
                <a:spcPct val="150000"/>
              </a:lnSpc>
            </a:pPr>
            <a:r>
              <a:rPr dirty="0" sz="2800" lang="en-GB"/>
              <a:t>Trauma:  injury to lens capsule, dislocation following  glaucoma operation, heat, irradiation etc</a:t>
            </a:r>
          </a:p>
          <a:p>
            <a:pPr indent="-533400" marL="533400">
              <a:lnSpc>
                <a:spcPct val="150000"/>
              </a:lnSpc>
            </a:pPr>
            <a:r>
              <a:rPr dirty="0" sz="2800" lang="en-GB"/>
              <a:t>Secondary to ocular diseases or </a:t>
            </a:r>
            <a:r>
              <a:rPr dirty="0" sz="2800" lang="en-GB" err="1"/>
              <a:t>uveitis</a:t>
            </a:r>
            <a:r>
              <a:rPr dirty="0" sz="2800" lang="en-GB"/>
              <a:t>.</a:t>
            </a:r>
          </a:p>
          <a:p>
            <a:pPr indent="-533400" marL="533400">
              <a:lnSpc>
                <a:spcPct val="150000"/>
              </a:lnSpc>
            </a:pPr>
            <a:r>
              <a:rPr dirty="0" sz="2800" lang="en-GB"/>
              <a:t>Systematic diseases e.g. Diabetes mellitus </a:t>
            </a:r>
          </a:p>
          <a:p>
            <a:pPr indent="-533400" marL="533400">
              <a:lnSpc>
                <a:spcPct val="150000"/>
              </a:lnSpc>
            </a:pPr>
            <a:r>
              <a:rPr dirty="0" sz="2800" lang="en-GB"/>
              <a:t>Senile cataract (most common):- degenerative changes </a:t>
            </a:r>
            <a:endParaRPr dirty="0" sz="28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024"/>
                                        </p:tgtEl>
                                        <p:attrNameLst>
                                          <p:attrName>style.visibility</p:attrName>
                                        </p:attrNameLst>
                                      </p:cBhvr>
                                      <p:to>
                                        <p:strVal val="visible"/>
                                      </p:to>
                                    </p:set>
                                    <p:animEffect transition="in" filter="fade">
                                      <p:cBhvr>
                                        <p:cTn dur="2000" id="7"/>
                                        <p:tgtEl>
                                          <p:spTgt spid="10490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025">
                                            <p:txEl>
                                              <p:pRg st="0" end="0"/>
                                            </p:txEl>
                                          </p:spTgt>
                                        </p:tgtEl>
                                        <p:attrNameLst>
                                          <p:attrName>style.visibility</p:attrName>
                                        </p:attrNameLst>
                                      </p:cBhvr>
                                      <p:to>
                                        <p:strVal val="visible"/>
                                      </p:to>
                                    </p:set>
                                    <p:animEffect transition="in" filter="fade">
                                      <p:cBhvr>
                                        <p:cTn dur="2000" id="12"/>
                                        <p:tgtEl>
                                          <p:spTgt spid="1049025">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025">
                                            <p:txEl>
                                              <p:pRg st="1" end="1"/>
                                            </p:txEl>
                                          </p:spTgt>
                                        </p:tgtEl>
                                        <p:attrNameLst>
                                          <p:attrName>style.visibility</p:attrName>
                                        </p:attrNameLst>
                                      </p:cBhvr>
                                      <p:to>
                                        <p:strVal val="visible"/>
                                      </p:to>
                                    </p:set>
                                    <p:animEffect transition="in" filter="fade">
                                      <p:cBhvr>
                                        <p:cTn dur="2000" id="17"/>
                                        <p:tgtEl>
                                          <p:spTgt spid="1049025">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0" presetSubtype="0">
                                  <p:stCondLst>
                                    <p:cond delay="0"/>
                                  </p:stCondLst>
                                  <p:childTnLst>
                                    <p:set>
                                      <p:cBhvr>
                                        <p:cTn dur="1" fill="hold" id="21">
                                          <p:stCondLst>
                                            <p:cond delay="0"/>
                                          </p:stCondLst>
                                        </p:cTn>
                                        <p:tgtEl>
                                          <p:spTgt spid="1049025">
                                            <p:txEl>
                                              <p:pRg st="2" end="2"/>
                                            </p:txEl>
                                          </p:spTgt>
                                        </p:tgtEl>
                                        <p:attrNameLst>
                                          <p:attrName>style.visibility</p:attrName>
                                        </p:attrNameLst>
                                      </p:cBhvr>
                                      <p:to>
                                        <p:strVal val="visible"/>
                                      </p:to>
                                    </p:set>
                                    <p:animEffect transition="in" filter="fade">
                                      <p:cBhvr>
                                        <p:cTn dur="2000" id="22"/>
                                        <p:tgtEl>
                                          <p:spTgt spid="1049025">
                                            <p:txEl>
                                              <p:pRg st="2" end="2"/>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0" presetSubtype="0">
                                  <p:stCondLst>
                                    <p:cond delay="0"/>
                                  </p:stCondLst>
                                  <p:childTnLst>
                                    <p:set>
                                      <p:cBhvr>
                                        <p:cTn dur="1" fill="hold" id="26">
                                          <p:stCondLst>
                                            <p:cond delay="0"/>
                                          </p:stCondLst>
                                        </p:cTn>
                                        <p:tgtEl>
                                          <p:spTgt spid="1049025">
                                            <p:txEl>
                                              <p:pRg st="3" end="3"/>
                                            </p:txEl>
                                          </p:spTgt>
                                        </p:tgtEl>
                                        <p:attrNameLst>
                                          <p:attrName>style.visibility</p:attrName>
                                        </p:attrNameLst>
                                      </p:cBhvr>
                                      <p:to>
                                        <p:strVal val="visible"/>
                                      </p:to>
                                    </p:set>
                                    <p:animEffect transition="in" filter="fade">
                                      <p:cBhvr>
                                        <p:cTn dur="2000" id="27"/>
                                        <p:tgtEl>
                                          <p:spTgt spid="1049025">
                                            <p:txEl>
                                              <p:pRg st="3" end="3"/>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0" presetSubtype="0">
                                  <p:stCondLst>
                                    <p:cond delay="0"/>
                                  </p:stCondLst>
                                  <p:childTnLst>
                                    <p:set>
                                      <p:cBhvr>
                                        <p:cTn dur="1" fill="hold" id="31">
                                          <p:stCondLst>
                                            <p:cond delay="0"/>
                                          </p:stCondLst>
                                        </p:cTn>
                                        <p:tgtEl>
                                          <p:spTgt spid="1049025">
                                            <p:txEl>
                                              <p:pRg st="4" end="4"/>
                                            </p:txEl>
                                          </p:spTgt>
                                        </p:tgtEl>
                                        <p:attrNameLst>
                                          <p:attrName>style.visibility</p:attrName>
                                        </p:attrNameLst>
                                      </p:cBhvr>
                                      <p:to>
                                        <p:strVal val="visible"/>
                                      </p:to>
                                    </p:set>
                                    <p:animEffect transition="in" filter="fade">
                                      <p:cBhvr>
                                        <p:cTn dur="2000" id="32"/>
                                        <p:tgtEl>
                                          <p:spTgt spid="1049025">
                                            <p:txEl>
                                              <p:pRg st="4" end="4"/>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0" presetSubtype="0">
                                  <p:stCondLst>
                                    <p:cond delay="0"/>
                                  </p:stCondLst>
                                  <p:childTnLst>
                                    <p:set>
                                      <p:cBhvr>
                                        <p:cTn dur="1" fill="hold" id="36">
                                          <p:stCondLst>
                                            <p:cond delay="0"/>
                                          </p:stCondLst>
                                        </p:cTn>
                                        <p:tgtEl>
                                          <p:spTgt spid="1049025">
                                            <p:txEl>
                                              <p:pRg st="5" end="5"/>
                                            </p:txEl>
                                          </p:spTgt>
                                        </p:tgtEl>
                                        <p:attrNameLst>
                                          <p:attrName>style.visibility</p:attrName>
                                        </p:attrNameLst>
                                      </p:cBhvr>
                                      <p:to>
                                        <p:strVal val="visible"/>
                                      </p:to>
                                    </p:set>
                                    <p:animEffect transition="in" filter="fade">
                                      <p:cBhvr>
                                        <p:cTn dur="2000" id="37"/>
                                        <p:tgtEl>
                                          <p:spTgt spid="1049025">
                                            <p:txEl>
                                              <p:pRg st="5" end="5"/>
                                            </p:txEl>
                                          </p:spTgt>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10" presetSubtype="0">
                                  <p:stCondLst>
                                    <p:cond delay="0"/>
                                  </p:stCondLst>
                                  <p:childTnLst>
                                    <p:set>
                                      <p:cBhvr>
                                        <p:cTn dur="1" fill="hold" id="41">
                                          <p:stCondLst>
                                            <p:cond delay="0"/>
                                          </p:stCondLst>
                                        </p:cTn>
                                        <p:tgtEl>
                                          <p:spTgt spid="1049025">
                                            <p:txEl>
                                              <p:pRg st="6" end="6"/>
                                            </p:txEl>
                                          </p:spTgt>
                                        </p:tgtEl>
                                        <p:attrNameLst>
                                          <p:attrName>style.visibility</p:attrName>
                                        </p:attrNameLst>
                                      </p:cBhvr>
                                      <p:to>
                                        <p:strVal val="visible"/>
                                      </p:to>
                                    </p:set>
                                    <p:animEffect transition="in" filter="fade">
                                      <p:cBhvr>
                                        <p:cTn dur="2000" id="42"/>
                                        <p:tgtEl>
                                          <p:spTgt spid="10490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4" grpId="0"/>
      <p:bldP spid="1049025" grpId="0" build="p"/>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635" name=""/>
        <p:cNvGrpSpPr/>
        <p:nvPr/>
      </p:nvGrpSpPr>
      <p:grpSpPr>
        <a:xfrm>
          <a:off x="0" y="0"/>
          <a:ext cx="0" cy="0"/>
          <a:chOff x="0" y="0"/>
          <a:chExt cx="0" cy="0"/>
        </a:xfrm>
      </p:grpSpPr>
      <p:sp>
        <p:nvSpPr>
          <p:cNvPr id="1049026" name="Rectangle 2"/>
          <p:cNvSpPr>
            <a:spLocks noGrp="1" noChangeArrowheads="1"/>
          </p:cNvSpPr>
          <p:nvPr>
            <p:ph type="title"/>
          </p:nvPr>
        </p:nvSpPr>
        <p:spPr/>
        <p:txBody>
          <a:bodyPr/>
          <a:p>
            <a:r>
              <a:rPr dirty="0" lang="en-US" smtClean="0">
                <a:solidFill>
                  <a:srgbClr val="FF9900"/>
                </a:solidFill>
              </a:rPr>
              <a:t> </a:t>
            </a:r>
            <a:r>
              <a:rPr b="1" dirty="0" lang="en-GB">
                <a:solidFill>
                  <a:schemeClr val="tx1"/>
                </a:solidFill>
              </a:rPr>
              <a:t>Clinical Features </a:t>
            </a:r>
            <a:endParaRPr b="1" dirty="0" lang="en-US">
              <a:solidFill>
                <a:schemeClr val="tx1"/>
              </a:solidFill>
            </a:endParaRPr>
          </a:p>
        </p:txBody>
      </p:sp>
      <p:sp>
        <p:nvSpPr>
          <p:cNvPr id="1049027" name="Rectangle 3"/>
          <p:cNvSpPr>
            <a:spLocks noGrp="1" noChangeArrowheads="1"/>
          </p:cNvSpPr>
          <p:nvPr>
            <p:ph sz="quarter" idx="1"/>
          </p:nvPr>
        </p:nvSpPr>
        <p:spPr>
          <a:xfrm>
            <a:off x="609600" y="1600200"/>
            <a:ext cx="11049000" cy="4873752"/>
          </a:xfrm>
        </p:spPr>
        <p:txBody>
          <a:bodyPr>
            <a:normAutofit/>
          </a:bodyPr>
          <a:p>
            <a:pPr>
              <a:lnSpc>
                <a:spcPct val="150000"/>
              </a:lnSpc>
            </a:pPr>
            <a:r>
              <a:rPr dirty="0" sz="3200" lang="en-GB" smtClean="0"/>
              <a:t>Gradual </a:t>
            </a:r>
            <a:r>
              <a:rPr dirty="0" sz="3200" lang="en-GB"/>
              <a:t>painless loss of sight</a:t>
            </a:r>
            <a:r>
              <a:rPr dirty="0" sz="3200" lang="en-GB" smtClean="0"/>
              <a:t>.</a:t>
            </a:r>
            <a:endParaRPr dirty="0" sz="3200" lang="en-GB"/>
          </a:p>
          <a:p>
            <a:pPr>
              <a:lnSpc>
                <a:spcPct val="150000"/>
              </a:lnSpc>
            </a:pPr>
            <a:r>
              <a:rPr dirty="0" sz="3200" lang="en-GB"/>
              <a:t>Opacity of the lens.</a:t>
            </a:r>
            <a:r>
              <a:rPr dirty="0" sz="3200" lang="en-US"/>
              <a:t> </a:t>
            </a:r>
            <a:endParaRPr dirty="0" sz="3200" lang="en-US" smtClean="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636" name=""/>
        <p:cNvGrpSpPr/>
        <p:nvPr/>
      </p:nvGrpSpPr>
      <p:grpSpPr>
        <a:xfrm>
          <a:off x="0" y="0"/>
          <a:ext cx="0" cy="0"/>
          <a:chOff x="0" y="0"/>
          <a:chExt cx="0" cy="0"/>
        </a:xfrm>
      </p:grpSpPr>
      <p:sp>
        <p:nvSpPr>
          <p:cNvPr id="1049028" name="Rectangle 2"/>
          <p:cNvSpPr>
            <a:spLocks noGrp="1" noChangeArrowheads="1"/>
          </p:cNvSpPr>
          <p:nvPr>
            <p:ph type="title"/>
          </p:nvPr>
        </p:nvSpPr>
        <p:spPr/>
        <p:txBody>
          <a:bodyPr>
            <a:normAutofit/>
          </a:bodyPr>
          <a:p>
            <a:r>
              <a:rPr b="1" dirty="0" sz="3600" lang="en-GB" smtClean="0">
                <a:solidFill>
                  <a:srgbClr val="009999"/>
                </a:solidFill>
              </a:rPr>
              <a:t>Degrees Of Opacity</a:t>
            </a:r>
            <a:r>
              <a:rPr dirty="0" sz="3600" lang="en-GB" smtClean="0"/>
              <a:t> </a:t>
            </a:r>
            <a:endParaRPr dirty="0" sz="3600" lang="en-US"/>
          </a:p>
        </p:txBody>
      </p:sp>
      <p:sp>
        <p:nvSpPr>
          <p:cNvPr id="1049029" name="Rectangle 3"/>
          <p:cNvSpPr>
            <a:spLocks noGrp="1" noChangeArrowheads="1"/>
          </p:cNvSpPr>
          <p:nvPr>
            <p:ph sz="quarter" idx="1"/>
          </p:nvPr>
        </p:nvSpPr>
        <p:spPr>
          <a:xfrm>
            <a:off x="609600" y="1600200"/>
            <a:ext cx="11125200" cy="4873752"/>
          </a:xfrm>
        </p:spPr>
        <p:txBody>
          <a:bodyPr>
            <a:normAutofit/>
          </a:bodyPr>
          <a:p>
            <a:pPr>
              <a:lnSpc>
                <a:spcPct val="150000"/>
              </a:lnSpc>
            </a:pPr>
            <a:r>
              <a:rPr dirty="0" sz="3600" lang="en-US" smtClean="0"/>
              <a:t>Immature cataract- only part of the capsule is opaque</a:t>
            </a:r>
          </a:p>
          <a:p>
            <a:pPr>
              <a:lnSpc>
                <a:spcPct val="150000"/>
              </a:lnSpc>
            </a:pPr>
            <a:r>
              <a:rPr dirty="0" sz="3600" lang="en-US" smtClean="0"/>
              <a:t>Mature -  whole of the Lens is opaque</a:t>
            </a:r>
            <a:endParaRPr dirty="0" sz="360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8692" name="TextBox 1"/>
          <p:cNvSpPr txBox="1"/>
          <p:nvPr/>
        </p:nvSpPr>
        <p:spPr>
          <a:xfrm>
            <a:off x="228600" y="3"/>
            <a:ext cx="11506200" cy="6850285"/>
          </a:xfrm>
          <a:prstGeom prst="rect"/>
          <a:noFill/>
        </p:spPr>
        <p:txBody>
          <a:bodyPr rtlCol="0" wrap="square">
            <a:spAutoFit/>
          </a:bodyPr>
          <a:p>
            <a:pPr indent="-514350" marL="514350">
              <a:buFont typeface="Wingdings" pitchFamily="2" charset="2"/>
              <a:buChar char="v"/>
            </a:pPr>
            <a:r>
              <a:rPr dirty="0" sz="4000" lang="en-US">
                <a:latin typeface="Times New Roman" pitchFamily="18" charset="0"/>
                <a:cs typeface="Times New Roman" pitchFamily="18" charset="0"/>
              </a:rPr>
              <a:t>From the canal of schlemm, the aqueous drains freely into veins lying under conjunctiva.</a:t>
            </a:r>
          </a:p>
          <a:p>
            <a:pPr indent="-514350" marL="514350">
              <a:buFont typeface="Wingdings" pitchFamily="2" charset="2"/>
              <a:buChar char="v"/>
            </a:pPr>
            <a:r>
              <a:rPr dirty="0" sz="4000" lang="en-US">
                <a:latin typeface="Times New Roman" pitchFamily="18" charset="0"/>
                <a:cs typeface="Times New Roman" pitchFamily="18" charset="0"/>
              </a:rPr>
              <a:t>The circulation of aqueous is very important.  It provides oxygen for the lens and the corneal endothelium.</a:t>
            </a:r>
          </a:p>
          <a:p>
            <a:pPr indent="-514350" marL="514350">
              <a:buFont typeface="Wingdings" pitchFamily="2" charset="2"/>
              <a:buChar char="v"/>
            </a:pPr>
            <a:r>
              <a:rPr dirty="0" sz="4000" lang="en-US">
                <a:latin typeface="Times New Roman" pitchFamily="18" charset="0"/>
                <a:cs typeface="Times New Roman" pitchFamily="18" charset="0"/>
              </a:rPr>
              <a:t>The pressure produced by the continual production of aqueous and the resistance to outflow of the trabecular meshwork is the Intra-Ocular Pressure, or IOP.  The normal IOP is 10 – 21 mmHg.</a:t>
            </a:r>
          </a:p>
          <a:p>
            <a:pPr indent="-514350" marL="514350"/>
            <a:r>
              <a:rPr dirty="0" sz="2800" lang="en-US">
                <a:latin typeface="Times New Roman" pitchFamily="18" charset="0"/>
                <a:cs typeface="Times New Roman" pitchFamily="18" charset="0"/>
              </a:rPr>
              <a:t>.</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PhAnim="0">
  <p:cSld>
    <p:spTree>
      <p:nvGrpSpPr>
        <p:cNvPr id="637" name=""/>
        <p:cNvGrpSpPr/>
        <p:nvPr/>
      </p:nvGrpSpPr>
      <p:grpSpPr>
        <a:xfrm>
          <a:off x="0" y="0"/>
          <a:ext cx="0" cy="0"/>
          <a:chOff x="0" y="0"/>
          <a:chExt cx="0" cy="0"/>
        </a:xfrm>
      </p:grpSpPr>
      <p:sp>
        <p:nvSpPr>
          <p:cNvPr id="1049030" name="Rectangle 2"/>
          <p:cNvSpPr>
            <a:spLocks noGrp="1" noChangeArrowheads="1"/>
          </p:cNvSpPr>
          <p:nvPr>
            <p:ph type="title"/>
          </p:nvPr>
        </p:nvSpPr>
        <p:spPr/>
        <p:txBody>
          <a:bodyPr>
            <a:normAutofit fontScale="90000"/>
          </a:bodyPr>
          <a:p>
            <a:r>
              <a:rPr b="1" dirty="0" sz="3800" lang="en-GB">
                <a:solidFill>
                  <a:schemeClr val="hlink"/>
                </a:solidFill>
              </a:rPr>
              <a:t> </a:t>
            </a:r>
            <a:r>
              <a:rPr b="1" dirty="0" sz="4000" lang="en-GB">
                <a:solidFill>
                  <a:schemeClr val="tx1"/>
                </a:solidFill>
              </a:rPr>
              <a:t>Management = Surgery </a:t>
            </a:r>
            <a:r>
              <a:rPr b="1" dirty="0" sz="3800" lang="en-GB">
                <a:solidFill>
                  <a:schemeClr val="tx1"/>
                </a:solidFill>
              </a:rPr>
              <a:t/>
            </a:r>
            <a:br>
              <a:rPr b="1" dirty="0" sz="3800" lang="en-GB">
                <a:solidFill>
                  <a:schemeClr val="tx1"/>
                </a:solidFill>
              </a:rPr>
            </a:br>
            <a:endParaRPr b="1" dirty="0" sz="3800" lang="en-US">
              <a:solidFill>
                <a:schemeClr val="tx1"/>
              </a:solidFill>
            </a:endParaRPr>
          </a:p>
        </p:txBody>
      </p:sp>
      <p:sp>
        <p:nvSpPr>
          <p:cNvPr id="1049031" name="Rectangle 3"/>
          <p:cNvSpPr>
            <a:spLocks noGrp="1" noChangeArrowheads="1"/>
          </p:cNvSpPr>
          <p:nvPr>
            <p:ph sz="quarter" idx="1"/>
          </p:nvPr>
        </p:nvSpPr>
        <p:spPr>
          <a:xfrm>
            <a:off x="0" y="862087"/>
            <a:ext cx="11811000" cy="5715000"/>
          </a:xfrm>
        </p:spPr>
        <p:txBody>
          <a:bodyPr>
            <a:noAutofit/>
          </a:bodyPr>
          <a:p>
            <a:pPr indent="-533400" marL="533400">
              <a:lnSpc>
                <a:spcPct val="80000"/>
              </a:lnSpc>
              <a:buFont typeface="Wingdings" pitchFamily="2" charset="2"/>
              <a:buAutoNum type="arabicPeriod"/>
            </a:pPr>
            <a:r>
              <a:rPr b="1" dirty="0" sz="3200" lang="en-GB"/>
              <a:t>Congenital Cataract</a:t>
            </a:r>
            <a:r>
              <a:rPr dirty="0" sz="3200" lang="en-GB"/>
              <a:t> </a:t>
            </a:r>
          </a:p>
          <a:p>
            <a:pPr indent="-533400" marL="533400">
              <a:buNone/>
            </a:pPr>
            <a:r>
              <a:rPr dirty="0" sz="3200" lang="en-GB"/>
              <a:t>In children the lens is soft material within capsule.</a:t>
            </a:r>
            <a:endParaRPr b="1" dirty="0" sz="3200" lang="en-GB"/>
          </a:p>
          <a:p>
            <a:pPr indent="-533400" marL="533400">
              <a:buNone/>
            </a:pPr>
            <a:r>
              <a:rPr b="1" dirty="0" sz="3200" lang="en-GB"/>
              <a:t>Needling And Aspiration</a:t>
            </a:r>
            <a:r>
              <a:rPr dirty="0" sz="3200" lang="en-GB"/>
              <a:t> is done:</a:t>
            </a:r>
          </a:p>
          <a:p>
            <a:pPr indent="-533400" marL="533400">
              <a:buFont typeface="Arial" pitchFamily="34" charset="0"/>
              <a:buChar char="•"/>
            </a:pPr>
            <a:r>
              <a:rPr dirty="0" sz="3200" lang="en-GB"/>
              <a:t>Here the needle is introduced into the cortex and then withdrawn.  The material is  absorbed by aqueous humour.  Alternatively the whole content of the cortex is aspirated with a syringe. </a:t>
            </a:r>
            <a:endParaRPr dirty="0" sz="3200" lang="en-GB" smtClean="0"/>
          </a:p>
          <a:p>
            <a:pPr indent="-533400" marL="533400">
              <a:buFont typeface="Arial" pitchFamily="34" charset="0"/>
              <a:buChar char="•"/>
            </a:pPr>
            <a:r>
              <a:rPr dirty="0" sz="3200" lang="en-GB" smtClean="0"/>
              <a:t>Then </a:t>
            </a:r>
            <a:r>
              <a:rPr dirty="0" sz="3200" lang="en-GB"/>
              <a:t>Lens inserted Intra-</a:t>
            </a:r>
            <a:r>
              <a:rPr dirty="0" sz="3200" lang="en-GB" err="1"/>
              <a:t>capsula</a:t>
            </a:r>
            <a:r>
              <a:rPr dirty="0" sz="3200" lang="en-GB"/>
              <a:t>. </a:t>
            </a:r>
            <a:endParaRPr dirty="0" sz="3200" lang="en-GB" smtClean="0"/>
          </a:p>
          <a:p>
            <a:pPr indent="-533400" marL="533400">
              <a:buFont typeface="Arial" pitchFamily="34" charset="0"/>
              <a:buChar char="•"/>
            </a:pPr>
            <a:r>
              <a:rPr dirty="0" sz="3200" lang="en-US" err="1" smtClean="0"/>
              <a:t>Subconjunctival</a:t>
            </a:r>
            <a:r>
              <a:rPr dirty="0" sz="3200" lang="en-US" smtClean="0"/>
              <a:t> </a:t>
            </a:r>
            <a:r>
              <a:rPr dirty="0" sz="3200" lang="en-US"/>
              <a:t>–Gentamycin and </a:t>
            </a:r>
            <a:r>
              <a:rPr dirty="0" sz="3200" lang="en-US" err="1"/>
              <a:t>Dexamethazone</a:t>
            </a:r>
            <a:endParaRPr dirty="0" sz="3200" lang="en-GB"/>
          </a:p>
          <a:p>
            <a:pPr indent="-533400" marL="533400">
              <a:buNone/>
            </a:pPr>
            <a:r>
              <a:rPr dirty="0" sz="3200" lang="en-GB"/>
              <a:t>                     OR</a:t>
            </a:r>
          </a:p>
          <a:p>
            <a:pPr indent="-533400" marL="533400">
              <a:buNone/>
            </a:pPr>
            <a:r>
              <a:rPr dirty="0" sz="3200" lang="en-GB"/>
              <a:t>The patient will be able to see with the help of lens glasses .</a:t>
            </a:r>
            <a:endParaRPr dirty="0" sz="32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030"/>
                                        </p:tgtEl>
                                        <p:attrNameLst>
                                          <p:attrName>style.visibility</p:attrName>
                                        </p:attrNameLst>
                                      </p:cBhvr>
                                      <p:to>
                                        <p:strVal val="visible"/>
                                      </p:to>
                                    </p:set>
                                    <p:animEffect transition="in" filter="fade">
                                      <p:cBhvr>
                                        <p:cTn dur="2000" id="7"/>
                                        <p:tgtEl>
                                          <p:spTgt spid="104903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031">
                                            <p:txEl>
                                              <p:pRg st="0" end="0"/>
                                            </p:txEl>
                                          </p:spTgt>
                                        </p:tgtEl>
                                        <p:attrNameLst>
                                          <p:attrName>style.visibility</p:attrName>
                                        </p:attrNameLst>
                                      </p:cBhvr>
                                      <p:to>
                                        <p:strVal val="visible"/>
                                      </p:to>
                                    </p:set>
                                    <p:animEffect transition="in" filter="fade">
                                      <p:cBhvr>
                                        <p:cTn dur="2000" id="12"/>
                                        <p:tgtEl>
                                          <p:spTgt spid="1049031">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031">
                                            <p:txEl>
                                              <p:pRg st="1" end="1"/>
                                            </p:txEl>
                                          </p:spTgt>
                                        </p:tgtEl>
                                        <p:attrNameLst>
                                          <p:attrName>style.visibility</p:attrName>
                                        </p:attrNameLst>
                                      </p:cBhvr>
                                      <p:to>
                                        <p:strVal val="visible"/>
                                      </p:to>
                                    </p:set>
                                    <p:animEffect transition="in" filter="fade">
                                      <p:cBhvr>
                                        <p:cTn dur="2000" id="17"/>
                                        <p:tgtEl>
                                          <p:spTgt spid="1049031">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0" presetSubtype="0">
                                  <p:stCondLst>
                                    <p:cond delay="0"/>
                                  </p:stCondLst>
                                  <p:childTnLst>
                                    <p:set>
                                      <p:cBhvr>
                                        <p:cTn dur="1" fill="hold" id="21">
                                          <p:stCondLst>
                                            <p:cond delay="0"/>
                                          </p:stCondLst>
                                        </p:cTn>
                                        <p:tgtEl>
                                          <p:spTgt spid="1049031">
                                            <p:txEl>
                                              <p:pRg st="2" end="2"/>
                                            </p:txEl>
                                          </p:spTgt>
                                        </p:tgtEl>
                                        <p:attrNameLst>
                                          <p:attrName>style.visibility</p:attrName>
                                        </p:attrNameLst>
                                      </p:cBhvr>
                                      <p:to>
                                        <p:strVal val="visible"/>
                                      </p:to>
                                    </p:set>
                                    <p:animEffect transition="in" filter="fade">
                                      <p:cBhvr>
                                        <p:cTn dur="2000" id="22"/>
                                        <p:tgtEl>
                                          <p:spTgt spid="1049031">
                                            <p:txEl>
                                              <p:pRg st="2" end="2"/>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0" presetSubtype="0">
                                  <p:stCondLst>
                                    <p:cond delay="0"/>
                                  </p:stCondLst>
                                  <p:childTnLst>
                                    <p:set>
                                      <p:cBhvr>
                                        <p:cTn dur="1" fill="hold" id="26">
                                          <p:stCondLst>
                                            <p:cond delay="0"/>
                                          </p:stCondLst>
                                        </p:cTn>
                                        <p:tgtEl>
                                          <p:spTgt spid="1049031">
                                            <p:txEl>
                                              <p:pRg st="3" end="3"/>
                                            </p:txEl>
                                          </p:spTgt>
                                        </p:tgtEl>
                                        <p:attrNameLst>
                                          <p:attrName>style.visibility</p:attrName>
                                        </p:attrNameLst>
                                      </p:cBhvr>
                                      <p:to>
                                        <p:strVal val="visible"/>
                                      </p:to>
                                    </p:set>
                                    <p:animEffect transition="in" filter="fade">
                                      <p:cBhvr>
                                        <p:cTn dur="2000" id="27"/>
                                        <p:tgtEl>
                                          <p:spTgt spid="1049031">
                                            <p:txEl>
                                              <p:pRg st="3" end="3"/>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0" presetSubtype="0">
                                  <p:stCondLst>
                                    <p:cond delay="0"/>
                                  </p:stCondLst>
                                  <p:childTnLst>
                                    <p:set>
                                      <p:cBhvr>
                                        <p:cTn dur="1" fill="hold" id="31">
                                          <p:stCondLst>
                                            <p:cond delay="0"/>
                                          </p:stCondLst>
                                        </p:cTn>
                                        <p:tgtEl>
                                          <p:spTgt spid="1049031">
                                            <p:txEl>
                                              <p:pRg st="4" end="4"/>
                                            </p:txEl>
                                          </p:spTgt>
                                        </p:tgtEl>
                                        <p:attrNameLst>
                                          <p:attrName>style.visibility</p:attrName>
                                        </p:attrNameLst>
                                      </p:cBhvr>
                                      <p:to>
                                        <p:strVal val="visible"/>
                                      </p:to>
                                    </p:set>
                                    <p:animEffect transition="in" filter="fade">
                                      <p:cBhvr>
                                        <p:cTn dur="2000" id="32"/>
                                        <p:tgtEl>
                                          <p:spTgt spid="1049031">
                                            <p:txEl>
                                              <p:pRg st="4" end="4"/>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0" presetSubtype="0">
                                  <p:stCondLst>
                                    <p:cond delay="0"/>
                                  </p:stCondLst>
                                  <p:childTnLst>
                                    <p:set>
                                      <p:cBhvr>
                                        <p:cTn dur="1" fill="hold" id="36">
                                          <p:stCondLst>
                                            <p:cond delay="0"/>
                                          </p:stCondLst>
                                        </p:cTn>
                                        <p:tgtEl>
                                          <p:spTgt spid="1049031">
                                            <p:txEl>
                                              <p:pRg st="5" end="5"/>
                                            </p:txEl>
                                          </p:spTgt>
                                        </p:tgtEl>
                                        <p:attrNameLst>
                                          <p:attrName>style.visibility</p:attrName>
                                        </p:attrNameLst>
                                      </p:cBhvr>
                                      <p:to>
                                        <p:strVal val="visible"/>
                                      </p:to>
                                    </p:set>
                                    <p:animEffect transition="in" filter="fade">
                                      <p:cBhvr>
                                        <p:cTn dur="2000" id="37"/>
                                        <p:tgtEl>
                                          <p:spTgt spid="1049031">
                                            <p:txEl>
                                              <p:pRg st="5" end="5"/>
                                            </p:txEl>
                                          </p:spTgt>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10" presetSubtype="0">
                                  <p:stCondLst>
                                    <p:cond delay="0"/>
                                  </p:stCondLst>
                                  <p:childTnLst>
                                    <p:set>
                                      <p:cBhvr>
                                        <p:cTn dur="1" fill="hold" id="41">
                                          <p:stCondLst>
                                            <p:cond delay="0"/>
                                          </p:stCondLst>
                                        </p:cTn>
                                        <p:tgtEl>
                                          <p:spTgt spid="1049031">
                                            <p:txEl>
                                              <p:pRg st="6" end="6"/>
                                            </p:txEl>
                                          </p:spTgt>
                                        </p:tgtEl>
                                        <p:attrNameLst>
                                          <p:attrName>style.visibility</p:attrName>
                                        </p:attrNameLst>
                                      </p:cBhvr>
                                      <p:to>
                                        <p:strVal val="visible"/>
                                      </p:to>
                                    </p:set>
                                    <p:animEffect transition="in" filter="fade">
                                      <p:cBhvr>
                                        <p:cTn dur="2000" id="42"/>
                                        <p:tgtEl>
                                          <p:spTgt spid="1049031">
                                            <p:txEl>
                                              <p:pRg st="6" end="6"/>
                                            </p:txEl>
                                          </p:spTgt>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10" presetSubtype="0">
                                  <p:stCondLst>
                                    <p:cond delay="0"/>
                                  </p:stCondLst>
                                  <p:childTnLst>
                                    <p:set>
                                      <p:cBhvr>
                                        <p:cTn dur="1" fill="hold" id="46">
                                          <p:stCondLst>
                                            <p:cond delay="0"/>
                                          </p:stCondLst>
                                        </p:cTn>
                                        <p:tgtEl>
                                          <p:spTgt spid="1049031">
                                            <p:txEl>
                                              <p:pRg st="7" end="7"/>
                                            </p:txEl>
                                          </p:spTgt>
                                        </p:tgtEl>
                                        <p:attrNameLst>
                                          <p:attrName>style.visibility</p:attrName>
                                        </p:attrNameLst>
                                      </p:cBhvr>
                                      <p:to>
                                        <p:strVal val="visible"/>
                                      </p:to>
                                    </p:set>
                                    <p:animEffect transition="in" filter="fade">
                                      <p:cBhvr>
                                        <p:cTn dur="2000" id="47"/>
                                        <p:tgtEl>
                                          <p:spTgt spid="10490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0" grpId="0"/>
      <p:bldP spid="1049031" grpId="0" build="p"/>
    </p:bldLst>
  </p:timing>
</p:sld>
</file>

<file path=ppt/slides/slide241.xml><?xml version="1.0" encoding="utf-8"?>
<p:sld xmlns:a="http://schemas.openxmlformats.org/drawingml/2006/main" xmlns:r="http://schemas.openxmlformats.org/officeDocument/2006/relationships" xmlns:p="http://schemas.openxmlformats.org/presentationml/2006/main" showMasterPhAnim="0">
  <p:cSld>
    <p:spTree>
      <p:nvGrpSpPr>
        <p:cNvPr id="640" name=""/>
        <p:cNvGrpSpPr/>
        <p:nvPr/>
      </p:nvGrpSpPr>
      <p:grpSpPr>
        <a:xfrm>
          <a:off x="0" y="0"/>
          <a:ext cx="0" cy="0"/>
          <a:chOff x="0" y="0"/>
          <a:chExt cx="0" cy="0"/>
        </a:xfrm>
      </p:grpSpPr>
      <p:sp>
        <p:nvSpPr>
          <p:cNvPr id="1049035" name="Rectangle 2"/>
          <p:cNvSpPr>
            <a:spLocks noGrp="1" noChangeArrowheads="1"/>
          </p:cNvSpPr>
          <p:nvPr>
            <p:ph type="title"/>
          </p:nvPr>
        </p:nvSpPr>
        <p:spPr/>
        <p:txBody>
          <a:bodyPr/>
          <a:p>
            <a:r>
              <a:rPr b="1" dirty="0" lang="en-GB" smtClean="0">
                <a:solidFill>
                  <a:srgbClr val="9900FF"/>
                </a:solidFill>
              </a:rPr>
              <a:t>2.  </a:t>
            </a:r>
            <a:r>
              <a:rPr b="1" dirty="0" lang="en-GB" smtClean="0">
                <a:solidFill>
                  <a:schemeClr val="tx1"/>
                </a:solidFill>
              </a:rPr>
              <a:t>Adult Cataract</a:t>
            </a:r>
            <a:endParaRPr dirty="0" lang="en-US">
              <a:solidFill>
                <a:schemeClr val="tx1"/>
              </a:solidFill>
            </a:endParaRPr>
          </a:p>
        </p:txBody>
      </p:sp>
      <p:sp>
        <p:nvSpPr>
          <p:cNvPr id="1049036" name="Rectangle 3"/>
          <p:cNvSpPr>
            <a:spLocks noGrp="1" noChangeArrowheads="1"/>
          </p:cNvSpPr>
          <p:nvPr>
            <p:ph sz="quarter" idx="1"/>
          </p:nvPr>
        </p:nvSpPr>
        <p:spPr>
          <a:xfrm>
            <a:off x="457200" y="1600200"/>
            <a:ext cx="11353800" cy="4873752"/>
          </a:xfrm>
        </p:spPr>
        <p:txBody>
          <a:bodyPr>
            <a:normAutofit/>
          </a:bodyPr>
          <a:p>
            <a:pPr>
              <a:buFont typeface="Wingdings" pitchFamily="2" charset="2"/>
              <a:buNone/>
            </a:pPr>
            <a:r>
              <a:rPr b="1" dirty="0" lang="en-GB" smtClean="0"/>
              <a:t> </a:t>
            </a:r>
            <a:endParaRPr dirty="0" lang="en-GB"/>
          </a:p>
          <a:p>
            <a:pPr>
              <a:buFont typeface="Wingdings" pitchFamily="2" charset="2"/>
              <a:buNone/>
            </a:pPr>
            <a:r>
              <a:rPr dirty="0" lang="en-GB"/>
              <a:t>Any of the following may be done:-</a:t>
            </a:r>
          </a:p>
          <a:p>
            <a:pPr indent="0" marL="0">
              <a:buNone/>
            </a:pPr>
            <a:r>
              <a:rPr dirty="0" sz="3200" lang="en-GB"/>
              <a:t>A:- </a:t>
            </a:r>
            <a:r>
              <a:rPr b="1" dirty="0" sz="3200" lang="en-GB"/>
              <a:t>Intra Capsular Extraction</a:t>
            </a:r>
            <a:r>
              <a:rPr dirty="0" sz="3200" lang="en-GB"/>
              <a:t> </a:t>
            </a:r>
          </a:p>
          <a:p>
            <a:pPr>
              <a:buNone/>
            </a:pPr>
            <a:r>
              <a:rPr dirty="0" sz="3200" lang="en-GB"/>
              <a:t>   Here the whole lens is removed, cortex and capsule.  The suspensory ligament holding the lens in position behind the pupil is ruptured and the lens is delivered complete with its capsule</a:t>
            </a:r>
            <a:r>
              <a:rPr dirty="0" sz="3200" lang="en-GB" smtClean="0"/>
              <a:t>. </a:t>
            </a:r>
            <a:r>
              <a:rPr dirty="0" sz="3200" lang="en-US"/>
              <a:t>Removal of the whole lens. Vision corrected by thick glasses / contact lenses</a:t>
            </a:r>
          </a:p>
          <a:p>
            <a:pPr>
              <a:buFont typeface="Wingdings" pitchFamily="2" charset="2"/>
              <a:buNone/>
            </a:pPr>
            <a:endParaRPr dirty="0" sz="3200" lang="en-US"/>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035"/>
                                        </p:tgtEl>
                                        <p:attrNameLst>
                                          <p:attrName>style.visibility</p:attrName>
                                        </p:attrNameLst>
                                      </p:cBhvr>
                                      <p:to>
                                        <p:strVal val="visible"/>
                                      </p:to>
                                    </p:set>
                                    <p:animEffect transition="in" filter="fade">
                                      <p:cBhvr>
                                        <p:cTn dur="2000" id="7"/>
                                        <p:tgtEl>
                                          <p:spTgt spid="1049035"/>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036"/>
                                        </p:tgtEl>
                                        <p:attrNameLst>
                                          <p:attrName>style.visibility</p:attrName>
                                        </p:attrNameLst>
                                      </p:cBhvr>
                                      <p:to>
                                        <p:strVal val="visible"/>
                                      </p:to>
                                    </p:set>
                                    <p:animEffect transition="in" filter="fade">
                                      <p:cBhvr>
                                        <p:cTn dur="2000" id="10"/>
                                        <p:tgtEl>
                                          <p:spTgt spid="1049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5" grpId="0"/>
      <p:bldP spid="1049036" grpId="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641" name=""/>
        <p:cNvGrpSpPr/>
        <p:nvPr/>
      </p:nvGrpSpPr>
      <p:grpSpPr>
        <a:xfrm>
          <a:off x="0" y="0"/>
          <a:ext cx="0" cy="0"/>
          <a:chOff x="0" y="0"/>
          <a:chExt cx="0" cy="0"/>
        </a:xfrm>
      </p:grpSpPr>
      <p:sp>
        <p:nvSpPr>
          <p:cNvPr id="1049037" name="Rectangle 2"/>
          <p:cNvSpPr>
            <a:spLocks noGrp="1" noChangeArrowheads="1"/>
          </p:cNvSpPr>
          <p:nvPr>
            <p:ph type="title"/>
          </p:nvPr>
        </p:nvSpPr>
        <p:spPr/>
        <p:txBody>
          <a:bodyPr/>
          <a:p>
            <a:r>
              <a:rPr dirty="0" sz="2800" lang="en-GB"/>
              <a:t>B:-  </a:t>
            </a:r>
            <a:r>
              <a:rPr b="1" dirty="0" sz="2800" lang="en-GB"/>
              <a:t>Extra – Capsular Extraction</a:t>
            </a:r>
            <a:endParaRPr dirty="0" lang="en-US"/>
          </a:p>
        </p:txBody>
      </p:sp>
      <p:sp>
        <p:nvSpPr>
          <p:cNvPr id="1049038" name="Rectangle 3"/>
          <p:cNvSpPr>
            <a:spLocks noGrp="1" noChangeArrowheads="1"/>
          </p:cNvSpPr>
          <p:nvPr>
            <p:ph sz="quarter" idx="1"/>
          </p:nvPr>
        </p:nvSpPr>
        <p:spPr>
          <a:xfrm>
            <a:off x="0" y="1600200"/>
            <a:ext cx="11734800" cy="5257800"/>
          </a:xfrm>
        </p:spPr>
        <p:txBody>
          <a:bodyPr>
            <a:normAutofit fontScale="92500" lnSpcReduction="10000"/>
          </a:bodyPr>
          <a:p>
            <a:r>
              <a:rPr dirty="0" sz="3200" lang="en-US"/>
              <a:t>Removal of part of the lens material then put an artificial (intraocular) lens implant  </a:t>
            </a:r>
            <a:endParaRPr dirty="0" sz="3200" lang="en-GB"/>
          </a:p>
          <a:p>
            <a:pPr>
              <a:lnSpc>
                <a:spcPct val="150000"/>
              </a:lnSpc>
              <a:buFont typeface="Wingdings" pitchFamily="2" charset="2"/>
              <a:buNone/>
            </a:pPr>
            <a:r>
              <a:rPr dirty="0" sz="3200" lang="en-GB"/>
              <a:t>   Here the posterior capsule of the lens is left behind. The anterior capsule is ruptured and lens expressed through the pupil and </a:t>
            </a:r>
            <a:r>
              <a:rPr dirty="0" sz="3200" lang="en-GB" smtClean="0"/>
              <a:t>out</a:t>
            </a:r>
          </a:p>
          <a:p>
            <a:pPr>
              <a:lnSpc>
                <a:spcPct val="150000"/>
              </a:lnSpc>
            </a:pPr>
            <a:r>
              <a:rPr dirty="0" sz="3200" lang="en-GB" smtClean="0"/>
              <a:t>An </a:t>
            </a:r>
            <a:r>
              <a:rPr dirty="0" sz="3200" lang="en-GB"/>
              <a:t>intra-ocular lens then fixed.</a:t>
            </a:r>
            <a:r>
              <a:rPr dirty="0" sz="3200" lang="en-US"/>
              <a:t> </a:t>
            </a:r>
            <a:endParaRPr dirty="0" sz="3200" lang="en-US" smtClean="0"/>
          </a:p>
          <a:p>
            <a:pPr>
              <a:lnSpc>
                <a:spcPct val="150000"/>
              </a:lnSpc>
            </a:pPr>
            <a:r>
              <a:rPr dirty="0" sz="3200" lang="en-US" err="1" smtClean="0"/>
              <a:t>Subconjunctival</a:t>
            </a:r>
            <a:r>
              <a:rPr dirty="0" sz="3200" lang="en-US" smtClean="0"/>
              <a:t> </a:t>
            </a:r>
            <a:r>
              <a:rPr dirty="0" sz="3200" lang="en-US"/>
              <a:t>–Gentamycin and </a:t>
            </a:r>
            <a:r>
              <a:rPr dirty="0" sz="3200" lang="en-US" err="1"/>
              <a:t>Dexamethazone</a:t>
            </a:r>
            <a:r>
              <a:rPr dirty="0" sz="3200" lang="en-US"/>
              <a:t>.</a:t>
            </a:r>
          </a:p>
          <a:p>
            <a:pPr>
              <a:lnSpc>
                <a:spcPct val="150000"/>
              </a:lnSpc>
              <a:buFont typeface="Wingdings" pitchFamily="2" charset="2"/>
              <a:buNone/>
            </a:pPr>
            <a:r>
              <a:rPr dirty="0" sz="3200" lang="en-US"/>
              <a:t>Following either of the procedures</a:t>
            </a:r>
            <a:r>
              <a:rPr dirty="0" sz="3200" lang="en-US" smtClean="0"/>
              <a:t>. Lens </a:t>
            </a:r>
            <a:r>
              <a:rPr dirty="0" sz="3200" lang="en-US"/>
              <a:t>fitted. Or the patient can use lens glasses</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642" name=""/>
        <p:cNvGrpSpPr/>
        <p:nvPr/>
      </p:nvGrpSpPr>
      <p:grpSpPr>
        <a:xfrm>
          <a:off x="0" y="0"/>
          <a:ext cx="0" cy="0"/>
          <a:chOff x="0" y="0"/>
          <a:chExt cx="0" cy="0"/>
        </a:xfrm>
      </p:grpSpPr>
      <p:sp>
        <p:nvSpPr>
          <p:cNvPr id="1049039" name="Rectangle 2"/>
          <p:cNvSpPr>
            <a:spLocks noGrp="1" noChangeArrowheads="1"/>
          </p:cNvSpPr>
          <p:nvPr>
            <p:ph type="title"/>
          </p:nvPr>
        </p:nvSpPr>
        <p:spPr/>
        <p:txBody>
          <a:bodyPr/>
          <a:p>
            <a:pPr eaLnBrk="1" hangingPunct="1"/>
            <a:r>
              <a:rPr lang="en-US" smtClean="0"/>
              <a:t>PhacoEmulsification</a:t>
            </a:r>
          </a:p>
        </p:txBody>
      </p:sp>
      <p:sp>
        <p:nvSpPr>
          <p:cNvPr id="1049040" name="Rectangle 3"/>
          <p:cNvSpPr>
            <a:spLocks noGrp="1" noChangeArrowheads="1"/>
          </p:cNvSpPr>
          <p:nvPr>
            <p:ph sz="quarter" idx="1"/>
          </p:nvPr>
        </p:nvSpPr>
        <p:spPr>
          <a:xfrm>
            <a:off x="609600" y="1600200"/>
            <a:ext cx="10972800" cy="4873752"/>
          </a:xfrm>
        </p:spPr>
        <p:txBody>
          <a:bodyPr>
            <a:normAutofit/>
          </a:bodyPr>
          <a:p>
            <a:pPr eaLnBrk="1" hangingPunct="1">
              <a:lnSpc>
                <a:spcPct val="80000"/>
              </a:lnSpc>
            </a:pPr>
            <a:r>
              <a:rPr dirty="0" sz="3200" lang="en-US"/>
              <a:t>Carried out through a small (2.5mm to 3mm), self-sealing incision. </a:t>
            </a:r>
          </a:p>
          <a:p>
            <a:pPr eaLnBrk="1" hangingPunct="1">
              <a:lnSpc>
                <a:spcPct val="80000"/>
              </a:lnSpc>
            </a:pPr>
            <a:r>
              <a:rPr dirty="0" sz="3200" lang="en-US"/>
              <a:t>A high frequency ultra-sonic probe emulsifies or breaks the nucleus into small fragments and sucks the microscopic particles of the nucleus material out of the eye. </a:t>
            </a:r>
          </a:p>
          <a:p>
            <a:pPr eaLnBrk="1" hangingPunct="1">
              <a:lnSpc>
                <a:spcPct val="80000"/>
              </a:lnSpc>
            </a:pPr>
            <a:r>
              <a:rPr dirty="0" sz="3200" lang="en-US"/>
              <a:t>A specially designed foldable intra-ocular lens (IOL) is then inserted, providing a permanent and safe replacement for the natural lens. </a:t>
            </a:r>
          </a:p>
          <a:p>
            <a:pPr eaLnBrk="1" hangingPunct="1">
              <a:lnSpc>
                <a:spcPct val="80000"/>
              </a:lnSpc>
            </a:pPr>
            <a:r>
              <a:rPr dirty="0" sz="3200" lang="en-US"/>
              <a:t>This surgery is performed under local anesthesia. </a:t>
            </a:r>
          </a:p>
        </p:txBody>
      </p:sp>
    </p:spTree>
  </p:cSld>
  <p:clrMapOvr>
    <a:masterClrMapping/>
  </p:clrMapOvr>
  <p:transition xmlns:p14="http://schemas.microsoft.com/office/powerpoint/2010/main" spd="slow" p14:dur="2000"/>
</p:sld>
</file>

<file path=ppt/slides/slide244.xml><?xml version="1.0" encoding="utf-8"?>
<p:sld xmlns:a="http://schemas.openxmlformats.org/drawingml/2006/main" xmlns:r="http://schemas.openxmlformats.org/officeDocument/2006/relationships" xmlns:p="http://schemas.openxmlformats.org/presentationml/2006/main" showMasterPhAnim="0">
  <p:cSld>
    <p:spTree>
      <p:nvGrpSpPr>
        <p:cNvPr id="643" name=""/>
        <p:cNvGrpSpPr/>
        <p:nvPr/>
      </p:nvGrpSpPr>
      <p:grpSpPr>
        <a:xfrm>
          <a:off x="0" y="0"/>
          <a:ext cx="0" cy="0"/>
          <a:chOff x="0" y="0"/>
          <a:chExt cx="0" cy="0"/>
        </a:xfrm>
      </p:grpSpPr>
      <p:sp>
        <p:nvSpPr>
          <p:cNvPr id="1049041" name="Rectangle 2"/>
          <p:cNvSpPr>
            <a:spLocks noGrp="1" noChangeArrowheads="1"/>
          </p:cNvSpPr>
          <p:nvPr>
            <p:ph type="title"/>
          </p:nvPr>
        </p:nvSpPr>
        <p:spPr/>
        <p:txBody>
          <a:bodyPr/>
          <a:p>
            <a:r>
              <a:rPr b="1" dirty="0" lang="en-GB"/>
              <a:t>Pre Operative </a:t>
            </a:r>
            <a:r>
              <a:rPr b="1" dirty="0" lang="en-GB" smtClean="0"/>
              <a:t>Management FOR CATARACT EXTRACTION</a:t>
            </a:r>
            <a:endParaRPr b="1" dirty="0" lang="en-US"/>
          </a:p>
        </p:txBody>
      </p:sp>
      <p:sp>
        <p:nvSpPr>
          <p:cNvPr id="1049042" name="Rectangle 3"/>
          <p:cNvSpPr>
            <a:spLocks noGrp="1" noChangeArrowheads="1"/>
          </p:cNvSpPr>
          <p:nvPr>
            <p:ph sz="quarter" idx="1"/>
          </p:nvPr>
        </p:nvSpPr>
        <p:spPr/>
        <p:txBody>
          <a:bodyPr/>
          <a:p>
            <a:pPr indent="-533400" marL="533400">
              <a:buNone/>
            </a:pPr>
            <a:endParaRPr b="1" dirty="0" lang="en-GB"/>
          </a:p>
          <a:p>
            <a:pPr indent="-533400" marL="533400">
              <a:lnSpc>
                <a:spcPct val="150000"/>
              </a:lnSpc>
              <a:buNone/>
            </a:pPr>
            <a:r>
              <a:rPr b="1" dirty="0" sz="3200" lang="en-GB">
                <a:solidFill>
                  <a:srgbClr val="0000FF"/>
                </a:solidFill>
              </a:rPr>
              <a:t>1</a:t>
            </a:r>
            <a:r>
              <a:rPr dirty="0" sz="2800" lang="en-GB"/>
              <a:t>. </a:t>
            </a:r>
            <a:r>
              <a:rPr dirty="0" sz="3200" lang="en-GB"/>
              <a:t>Investigations</a:t>
            </a:r>
          </a:p>
          <a:p>
            <a:pPr indent="-533400" marL="533400">
              <a:lnSpc>
                <a:spcPct val="150000"/>
              </a:lnSpc>
            </a:pPr>
            <a:r>
              <a:rPr dirty="0" sz="3200" lang="en-GB"/>
              <a:t>Pus swab from conjunctiva to rule out presence of pathological organisms so as to treat appropriately</a:t>
            </a:r>
            <a:endParaRPr dirty="0" sz="3200" lang="en-US"/>
          </a:p>
          <a:p>
            <a:pPr indent="-533400" marL="533400">
              <a:lnSpc>
                <a:spcPct val="150000"/>
              </a:lnSpc>
              <a:buNone/>
            </a:pPr>
            <a:endParaRPr dirty="0" sz="3200" lang="en-GB"/>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041"/>
                                        </p:tgtEl>
                                        <p:attrNameLst>
                                          <p:attrName>style.visibility</p:attrName>
                                        </p:attrNameLst>
                                      </p:cBhvr>
                                      <p:to>
                                        <p:strVal val="visible"/>
                                      </p:to>
                                    </p:set>
                                    <p:animEffect transition="in" filter="fade">
                                      <p:cBhvr>
                                        <p:cTn dur="2000" id="7"/>
                                        <p:tgtEl>
                                          <p:spTgt spid="104904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042">
                                            <p:txEl>
                                              <p:pRg st="1" end="1"/>
                                            </p:txEl>
                                          </p:spTgt>
                                        </p:tgtEl>
                                        <p:attrNameLst>
                                          <p:attrName>style.visibility</p:attrName>
                                        </p:attrNameLst>
                                      </p:cBhvr>
                                      <p:to>
                                        <p:strVal val="visible"/>
                                      </p:to>
                                    </p:set>
                                    <p:animEffect transition="in" filter="fade">
                                      <p:cBhvr>
                                        <p:cTn dur="2000" id="12"/>
                                        <p:tgtEl>
                                          <p:spTgt spid="1049042">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042">
                                            <p:txEl>
                                              <p:pRg st="2" end="2"/>
                                            </p:txEl>
                                          </p:spTgt>
                                        </p:tgtEl>
                                        <p:attrNameLst>
                                          <p:attrName>style.visibility</p:attrName>
                                        </p:attrNameLst>
                                      </p:cBhvr>
                                      <p:to>
                                        <p:strVal val="visible"/>
                                      </p:to>
                                    </p:set>
                                    <p:animEffect transition="in" filter="fade">
                                      <p:cBhvr>
                                        <p:cTn dur="2000" id="17"/>
                                        <p:tgtEl>
                                          <p:spTgt spid="1049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1" grpId="0"/>
      <p:bldP spid="1049042" grpId="0" build="p"/>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644" name=""/>
        <p:cNvGrpSpPr/>
        <p:nvPr/>
      </p:nvGrpSpPr>
      <p:grpSpPr>
        <a:xfrm>
          <a:off x="0" y="0"/>
          <a:ext cx="0" cy="0"/>
          <a:chOff x="0" y="0"/>
          <a:chExt cx="0" cy="0"/>
        </a:xfrm>
      </p:grpSpPr>
      <p:sp>
        <p:nvSpPr>
          <p:cNvPr id="1049043" name="Rectangle 2"/>
          <p:cNvSpPr>
            <a:spLocks noGrp="1" noChangeArrowheads="1"/>
          </p:cNvSpPr>
          <p:nvPr>
            <p:ph type="title"/>
          </p:nvPr>
        </p:nvSpPr>
        <p:spPr/>
        <p:txBody>
          <a:bodyPr/>
          <a:p>
            <a:r>
              <a:rPr dirty="0" lang="en-US" smtClean="0"/>
              <a:t>Investigation</a:t>
            </a:r>
            <a:endParaRPr dirty="0" lang="en-US"/>
          </a:p>
        </p:txBody>
      </p:sp>
      <p:sp>
        <p:nvSpPr>
          <p:cNvPr id="1049044" name="Rectangle 3"/>
          <p:cNvSpPr>
            <a:spLocks noGrp="1" noChangeArrowheads="1"/>
          </p:cNvSpPr>
          <p:nvPr>
            <p:ph sz="quarter" idx="1"/>
          </p:nvPr>
        </p:nvSpPr>
        <p:spPr>
          <a:xfrm>
            <a:off x="457200" y="1600200"/>
            <a:ext cx="10210800" cy="4873752"/>
          </a:xfrm>
        </p:spPr>
        <p:txBody>
          <a:bodyPr>
            <a:normAutofit fontScale="85000" lnSpcReduction="10000"/>
          </a:bodyPr>
          <a:p>
            <a:pPr>
              <a:lnSpc>
                <a:spcPct val="150000"/>
              </a:lnSpc>
            </a:pPr>
            <a:r>
              <a:rPr dirty="0" sz="3500" lang="en-GB"/>
              <a:t>Exclude any systematic diseases e.g. </a:t>
            </a:r>
            <a:r>
              <a:rPr dirty="0" sz="3500" lang="en-GB" smtClean="0"/>
              <a:t>hypertension</a:t>
            </a:r>
            <a:endParaRPr dirty="0" sz="3500" lang="en-GB"/>
          </a:p>
          <a:p>
            <a:pPr>
              <a:lnSpc>
                <a:spcPct val="150000"/>
              </a:lnSpc>
            </a:pPr>
            <a:r>
              <a:rPr dirty="0" sz="3500" lang="en-GB"/>
              <a:t>Chest X ray to rule out chronic bronchitis any persistent cough after operation will tend to make the incision gape.</a:t>
            </a:r>
          </a:p>
          <a:p>
            <a:pPr>
              <a:lnSpc>
                <a:spcPct val="150000"/>
              </a:lnSpc>
            </a:pPr>
            <a:r>
              <a:rPr dirty="0" sz="3500" lang="en-GB"/>
              <a:t>Rule out e.g. Diabetes mellitus </a:t>
            </a:r>
            <a:endParaRPr dirty="0" sz="3500" lang="en-US"/>
          </a:p>
          <a:p>
            <a:pPr lvl="1">
              <a:lnSpc>
                <a:spcPct val="150000"/>
              </a:lnSpc>
              <a:buFont typeface="Wingdings" pitchFamily="2" charset="2"/>
              <a:buNone/>
            </a:pPr>
            <a:endParaRPr dirty="0" sz="3500" lang="en-GB"/>
          </a:p>
          <a:p>
            <a:pPr>
              <a:lnSpc>
                <a:spcPct val="150000"/>
              </a:lnSpc>
              <a:buFont typeface="Wingdings" pitchFamily="2" charset="2"/>
              <a:buNone/>
            </a:pPr>
            <a:endParaRPr dirty="0" sz="2800" lang="en-GB"/>
          </a:p>
          <a:p>
            <a:pPr>
              <a:lnSpc>
                <a:spcPct val="90000"/>
              </a:lnSpc>
              <a:buFont typeface="Wingdings" pitchFamily="2" charset="2"/>
              <a:buNone/>
            </a:pPr>
            <a:r>
              <a:rPr dirty="0" lang="en-GB"/>
              <a:t> </a:t>
            </a:r>
            <a:endParaRPr dirty="0" 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645" name=""/>
        <p:cNvGrpSpPr/>
        <p:nvPr/>
      </p:nvGrpSpPr>
      <p:grpSpPr>
        <a:xfrm>
          <a:off x="0" y="0"/>
          <a:ext cx="0" cy="0"/>
          <a:chOff x="0" y="0"/>
          <a:chExt cx="0" cy="0"/>
        </a:xfrm>
      </p:grpSpPr>
      <p:sp>
        <p:nvSpPr>
          <p:cNvPr id="1049045" name="Rectangle 2"/>
          <p:cNvSpPr>
            <a:spLocks noGrp="1" noChangeArrowheads="1"/>
          </p:cNvSpPr>
          <p:nvPr>
            <p:ph type="title"/>
          </p:nvPr>
        </p:nvSpPr>
        <p:spPr/>
        <p:txBody>
          <a:bodyPr/>
          <a:p>
            <a:r>
              <a:rPr dirty="0" lang="en-US"/>
              <a:t>Pre-op.</a:t>
            </a:r>
          </a:p>
        </p:txBody>
      </p:sp>
      <p:sp>
        <p:nvSpPr>
          <p:cNvPr id="1049046" name="Rectangle 3"/>
          <p:cNvSpPr>
            <a:spLocks noGrp="1" noChangeArrowheads="1"/>
          </p:cNvSpPr>
          <p:nvPr>
            <p:ph sz="quarter" idx="1"/>
          </p:nvPr>
        </p:nvSpPr>
        <p:spPr>
          <a:xfrm>
            <a:off x="457200" y="1600200"/>
            <a:ext cx="10896600" cy="4873752"/>
          </a:xfrm>
        </p:spPr>
        <p:txBody>
          <a:bodyPr>
            <a:normAutofit/>
          </a:bodyPr>
          <a:p>
            <a:pPr>
              <a:lnSpc>
                <a:spcPct val="150000"/>
              </a:lnSpc>
              <a:buFont typeface="Wingdings" pitchFamily="2" charset="2"/>
              <a:buNone/>
            </a:pPr>
            <a:r>
              <a:rPr b="1" dirty="0" sz="3200" lang="en-GB">
                <a:solidFill>
                  <a:srgbClr val="0000FF"/>
                </a:solidFill>
              </a:rPr>
              <a:t>2</a:t>
            </a:r>
            <a:r>
              <a:rPr b="1" dirty="0" sz="3200" lang="en-GB"/>
              <a:t>.  Instructions to patient </a:t>
            </a:r>
            <a:endParaRPr dirty="0" sz="3200" lang="en-GB"/>
          </a:p>
          <a:p>
            <a:pPr>
              <a:lnSpc>
                <a:spcPct val="150000"/>
              </a:lnSpc>
            </a:pPr>
            <a:r>
              <a:rPr dirty="0" sz="3200" lang="en-GB"/>
              <a:t>Explain what will be done what is expected of him after operation e.g. having his eyes padded, position in bed, being fed, being in bed etc being quiet after operation etc</a:t>
            </a:r>
          </a:p>
          <a:p>
            <a:pPr>
              <a:lnSpc>
                <a:spcPct val="150000"/>
              </a:lnSpc>
            </a:pPr>
            <a:r>
              <a:rPr dirty="0" sz="3200" lang="en-GB"/>
              <a:t>Consent</a:t>
            </a:r>
            <a:endParaRPr dirty="0" sz="3200" lang="en-US"/>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646" name=""/>
        <p:cNvGrpSpPr/>
        <p:nvPr/>
      </p:nvGrpSpPr>
      <p:grpSpPr>
        <a:xfrm>
          <a:off x="0" y="0"/>
          <a:ext cx="0" cy="0"/>
          <a:chOff x="0" y="0"/>
          <a:chExt cx="0" cy="0"/>
        </a:xfrm>
      </p:grpSpPr>
      <p:sp>
        <p:nvSpPr>
          <p:cNvPr id="1049047" name="Rectangle 2"/>
          <p:cNvSpPr>
            <a:spLocks noGrp="1" noChangeArrowheads="1"/>
          </p:cNvSpPr>
          <p:nvPr>
            <p:ph type="title"/>
          </p:nvPr>
        </p:nvSpPr>
        <p:spPr/>
        <p:txBody>
          <a:bodyPr/>
          <a:p>
            <a:r>
              <a:rPr dirty="0" lang="en-US"/>
              <a:t>Pre. Op----</a:t>
            </a:r>
          </a:p>
        </p:txBody>
      </p:sp>
      <p:sp>
        <p:nvSpPr>
          <p:cNvPr id="1049048" name="Rectangle 3"/>
          <p:cNvSpPr>
            <a:spLocks noGrp="1" noChangeArrowheads="1"/>
          </p:cNvSpPr>
          <p:nvPr>
            <p:ph sz="quarter" idx="1"/>
          </p:nvPr>
        </p:nvSpPr>
        <p:spPr/>
        <p:txBody>
          <a:bodyPr/>
          <a:p>
            <a:pPr indent="0" marL="0">
              <a:lnSpc>
                <a:spcPct val="150000"/>
              </a:lnSpc>
              <a:buNone/>
            </a:pPr>
            <a:r>
              <a:rPr dirty="0" lang="en-GB">
                <a:solidFill>
                  <a:srgbClr val="0000FF"/>
                </a:solidFill>
              </a:rPr>
              <a:t>3</a:t>
            </a:r>
            <a:r>
              <a:rPr dirty="0" sz="3200" lang="en-GB">
                <a:solidFill>
                  <a:srgbClr val="0000FF"/>
                </a:solidFill>
              </a:rPr>
              <a:t>.  </a:t>
            </a:r>
            <a:r>
              <a:rPr b="1" dirty="0" sz="3200" lang="en-GB"/>
              <a:t>Personal Hygiene </a:t>
            </a:r>
            <a:endParaRPr dirty="0" sz="3200" lang="en-GB"/>
          </a:p>
          <a:p>
            <a:pPr indent="0" marL="0">
              <a:lnSpc>
                <a:spcPct val="150000"/>
              </a:lnSpc>
              <a:buNone/>
            </a:pPr>
            <a:r>
              <a:rPr dirty="0" sz="3200" lang="en-GB"/>
              <a:t>4.  </a:t>
            </a:r>
            <a:r>
              <a:rPr b="1" dirty="0" sz="3200" lang="en-GB"/>
              <a:t>Diet: </a:t>
            </a:r>
            <a:r>
              <a:rPr dirty="0" sz="3200" lang="en-GB"/>
              <a:t>  Light, balanced with extra proteins and vitamins, A, B &amp; C</a:t>
            </a:r>
            <a:endParaRPr dirty="0" sz="3200" lang="en-US"/>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647" name=""/>
        <p:cNvGrpSpPr/>
        <p:nvPr/>
      </p:nvGrpSpPr>
      <p:grpSpPr>
        <a:xfrm>
          <a:off x="0" y="0"/>
          <a:ext cx="0" cy="0"/>
          <a:chOff x="0" y="0"/>
          <a:chExt cx="0" cy="0"/>
        </a:xfrm>
      </p:grpSpPr>
      <p:sp>
        <p:nvSpPr>
          <p:cNvPr id="1049049" name="Rectangle 2"/>
          <p:cNvSpPr>
            <a:spLocks noGrp="1" noChangeArrowheads="1"/>
          </p:cNvSpPr>
          <p:nvPr>
            <p:ph type="title"/>
          </p:nvPr>
        </p:nvSpPr>
        <p:spPr/>
        <p:txBody>
          <a:bodyPr/>
          <a:p>
            <a:r>
              <a:rPr b="1" dirty="0" sz="3200" lang="en-GB"/>
              <a:t>On Evening Before Surgery </a:t>
            </a:r>
            <a:endParaRPr dirty="0" lang="en-US"/>
          </a:p>
        </p:txBody>
      </p:sp>
      <p:sp>
        <p:nvSpPr>
          <p:cNvPr id="1049050" name="Rectangle 3"/>
          <p:cNvSpPr>
            <a:spLocks noGrp="1" noChangeArrowheads="1"/>
          </p:cNvSpPr>
          <p:nvPr>
            <p:ph sz="quarter" idx="1"/>
          </p:nvPr>
        </p:nvSpPr>
        <p:spPr>
          <a:xfrm>
            <a:off x="1524000" y="1600200"/>
            <a:ext cx="9601200" cy="4873752"/>
          </a:xfrm>
        </p:spPr>
        <p:txBody>
          <a:bodyPr>
            <a:normAutofit/>
          </a:bodyPr>
          <a:p>
            <a:pPr>
              <a:lnSpc>
                <a:spcPct val="150000"/>
              </a:lnSpc>
            </a:pPr>
            <a:r>
              <a:rPr dirty="0" sz="3200" lang="en-GB" smtClean="0"/>
              <a:t>Cut eye lashes and area around the eye shaved with sterile blade.</a:t>
            </a:r>
          </a:p>
          <a:p>
            <a:pPr>
              <a:lnSpc>
                <a:spcPct val="150000"/>
              </a:lnSpc>
            </a:pPr>
            <a:r>
              <a:rPr dirty="0" sz="3200" lang="en-GB" smtClean="0"/>
              <a:t>Light super.</a:t>
            </a:r>
          </a:p>
          <a:p>
            <a:pPr>
              <a:lnSpc>
                <a:spcPct val="150000"/>
              </a:lnSpc>
            </a:pPr>
            <a:r>
              <a:rPr dirty="0" sz="3200" lang="en-GB" smtClean="0"/>
              <a:t>Starve 6 hours before operation</a:t>
            </a:r>
            <a:r>
              <a:rPr dirty="0" sz="3200" lang="en-GB"/>
              <a:t>.</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648" name=""/>
        <p:cNvGrpSpPr/>
        <p:nvPr/>
      </p:nvGrpSpPr>
      <p:grpSpPr>
        <a:xfrm>
          <a:off x="0" y="0"/>
          <a:ext cx="0" cy="0"/>
          <a:chOff x="0" y="0"/>
          <a:chExt cx="0" cy="0"/>
        </a:xfrm>
      </p:grpSpPr>
      <p:sp>
        <p:nvSpPr>
          <p:cNvPr id="1049051" name="Rectangle 2"/>
          <p:cNvSpPr>
            <a:spLocks noGrp="1" noChangeArrowheads="1"/>
          </p:cNvSpPr>
          <p:nvPr>
            <p:ph type="title"/>
          </p:nvPr>
        </p:nvSpPr>
        <p:spPr/>
        <p:txBody>
          <a:bodyPr/>
          <a:p>
            <a:r>
              <a:rPr b="1" dirty="0" lang="en-GB" smtClean="0"/>
              <a:t>Day of Surgery </a:t>
            </a:r>
            <a:endParaRPr dirty="0" lang="en-US"/>
          </a:p>
        </p:txBody>
      </p:sp>
      <p:sp>
        <p:nvSpPr>
          <p:cNvPr id="1049052" name="Rectangle 3"/>
          <p:cNvSpPr>
            <a:spLocks noGrp="1" noChangeArrowheads="1"/>
          </p:cNvSpPr>
          <p:nvPr>
            <p:ph sz="quarter" idx="1"/>
          </p:nvPr>
        </p:nvSpPr>
        <p:spPr/>
        <p:txBody>
          <a:bodyPr>
            <a:normAutofit/>
          </a:bodyPr>
          <a:p>
            <a:pPr>
              <a:lnSpc>
                <a:spcPct val="150000"/>
              </a:lnSpc>
            </a:pPr>
            <a:r>
              <a:rPr dirty="0" sz="3200" lang="en-GB" smtClean="0"/>
              <a:t>If </a:t>
            </a:r>
            <a:r>
              <a:rPr dirty="0" sz="3200" lang="en-GB"/>
              <a:t>under L.A early light breakfast </a:t>
            </a:r>
          </a:p>
          <a:p>
            <a:pPr>
              <a:lnSpc>
                <a:spcPct val="150000"/>
              </a:lnSpc>
            </a:pPr>
            <a:r>
              <a:rPr dirty="0" sz="3200" lang="en-GB"/>
              <a:t>Vital signs and blood pressure</a:t>
            </a:r>
          </a:p>
          <a:p>
            <a:pPr>
              <a:lnSpc>
                <a:spcPct val="150000"/>
              </a:lnSpc>
            </a:pPr>
            <a:r>
              <a:rPr dirty="0" sz="3200" lang="en-GB"/>
              <a:t>Urinalysis</a:t>
            </a:r>
          </a:p>
          <a:p>
            <a:pPr>
              <a:lnSpc>
                <a:spcPct val="150000"/>
              </a:lnSpc>
            </a:pPr>
            <a:r>
              <a:rPr dirty="0" sz="3200" lang="en-GB"/>
              <a:t>Bath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8693" name="Title 1"/>
          <p:cNvSpPr>
            <a:spLocks noGrp="1"/>
          </p:cNvSpPr>
          <p:nvPr>
            <p:ph type="title"/>
          </p:nvPr>
        </p:nvSpPr>
        <p:spPr>
          <a:xfrm>
            <a:off x="3352800" y="304800"/>
            <a:ext cx="6019800" cy="838200"/>
          </a:xfrm>
        </p:spPr>
        <p:txBody>
          <a:bodyPr>
            <a:normAutofit fontScale="90000"/>
          </a:bodyPr>
          <a:p>
            <a:r>
              <a:rPr b="1" dirty="0" sz="4000" lang="en-US">
                <a:solidFill>
                  <a:srgbClr val="7030A0"/>
                </a:solidFill>
                <a:latin typeface="Times New Roman" pitchFamily="18" charset="0"/>
                <a:cs typeface="Times New Roman" pitchFamily="18" charset="0"/>
              </a:rPr>
              <a:t>The Eyelids</a:t>
            </a:r>
            <a:r>
              <a:rPr b="1" dirty="0" lang="en-US" smtClean="0">
                <a:solidFill>
                  <a:srgbClr val="7030A0"/>
                </a:solidFill>
                <a:latin typeface="Times New Roman" pitchFamily="18" charset="0"/>
                <a:cs typeface="Times New Roman" pitchFamily="18" charset="0"/>
              </a:rPr>
              <a:t/>
            </a:r>
            <a:br>
              <a:rPr b="1" dirty="0" lang="en-US" smtClean="0">
                <a:solidFill>
                  <a:srgbClr val="7030A0"/>
                </a:solidFill>
                <a:latin typeface="Times New Roman" pitchFamily="18" charset="0"/>
                <a:cs typeface="Times New Roman" pitchFamily="18" charset="0"/>
              </a:rPr>
            </a:br>
            <a:endParaRPr dirty="0" lang="en-US"/>
          </a:p>
        </p:txBody>
      </p:sp>
      <p:sp>
        <p:nvSpPr>
          <p:cNvPr id="1048694" name="Content Placeholder 2"/>
          <p:cNvSpPr>
            <a:spLocks noGrp="1"/>
          </p:cNvSpPr>
          <p:nvPr>
            <p:ph sz="quarter" idx="1"/>
          </p:nvPr>
        </p:nvSpPr>
        <p:spPr>
          <a:xfrm>
            <a:off x="0" y="914400"/>
            <a:ext cx="11582400" cy="5943600"/>
          </a:xfrm>
        </p:spPr>
        <p:txBody>
          <a:bodyPr/>
          <a:p>
            <a:pPr indent="-514350" marL="514350">
              <a:buFont typeface="Wingdings" pitchFamily="2" charset="2"/>
              <a:buChar char="v"/>
            </a:pPr>
            <a:r>
              <a:rPr dirty="0" sz="3600" lang="en-US">
                <a:latin typeface="Times New Roman" pitchFamily="18" charset="0"/>
                <a:cs typeface="Times New Roman" pitchFamily="18" charset="0"/>
              </a:rPr>
              <a:t>The globe is protected by two folds of skin and mucous membrane, the eyelids.</a:t>
            </a:r>
          </a:p>
          <a:p>
            <a:pPr indent="-514350" marL="514350">
              <a:buFont typeface="Wingdings" pitchFamily="2" charset="2"/>
              <a:buChar char="v"/>
            </a:pPr>
            <a:r>
              <a:rPr dirty="0" sz="3600" lang="en-US">
                <a:latin typeface="Times New Roman" pitchFamily="18" charset="0"/>
                <a:cs typeface="Times New Roman" pitchFamily="18" charset="0"/>
              </a:rPr>
              <a:t>The medial and lateral angles of the lids are called the medial and lateral </a:t>
            </a:r>
            <a:r>
              <a:rPr dirty="0" sz="3600" lang="en-US" err="1">
                <a:latin typeface="Times New Roman" pitchFamily="18" charset="0"/>
                <a:cs typeface="Times New Roman" pitchFamily="18" charset="0"/>
              </a:rPr>
              <a:t>canthus</a:t>
            </a:r>
            <a:endParaRPr dirty="0" sz="3600" lang="en-US">
              <a:latin typeface="Times New Roman" pitchFamily="18" charset="0"/>
              <a:cs typeface="Times New Roman" pitchFamily="18" charset="0"/>
            </a:endParaRPr>
          </a:p>
          <a:p>
            <a:pPr indent="-514350" marL="514350">
              <a:buFont typeface="Wingdings" pitchFamily="2" charset="2"/>
              <a:buChar char="v"/>
            </a:pPr>
            <a:r>
              <a:rPr dirty="0" sz="3600" lang="en-US">
                <a:latin typeface="Times New Roman" pitchFamily="18" charset="0"/>
                <a:cs typeface="Times New Roman" pitchFamily="18" charset="0"/>
              </a:rPr>
              <a:t>The lids are divided into two parts:-</a:t>
            </a:r>
          </a:p>
          <a:p>
            <a:pPr indent="-514350" marL="514350">
              <a:buFont typeface="Wingdings" pitchFamily="2" charset="2"/>
              <a:buChar char="v"/>
            </a:pPr>
            <a:endParaRPr dirty="0" 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649" name=""/>
        <p:cNvGrpSpPr/>
        <p:nvPr/>
      </p:nvGrpSpPr>
      <p:grpSpPr>
        <a:xfrm>
          <a:off x="0" y="0"/>
          <a:ext cx="0" cy="0"/>
          <a:chOff x="0" y="0"/>
          <a:chExt cx="0" cy="0"/>
        </a:xfrm>
      </p:grpSpPr>
      <p:sp>
        <p:nvSpPr>
          <p:cNvPr id="1049053" name="Rectangle 3"/>
          <p:cNvSpPr>
            <a:spLocks noGrp="1" noChangeArrowheads="1"/>
          </p:cNvSpPr>
          <p:nvPr>
            <p:ph sz="quarter" idx="1"/>
          </p:nvPr>
        </p:nvSpPr>
        <p:spPr>
          <a:xfrm>
            <a:off x="381000" y="609600"/>
            <a:ext cx="10744200" cy="4873752"/>
          </a:xfrm>
        </p:spPr>
        <p:txBody>
          <a:bodyPr>
            <a:normAutofit/>
          </a:bodyPr>
          <a:p>
            <a:pPr>
              <a:lnSpc>
                <a:spcPct val="150000"/>
              </a:lnSpc>
            </a:pPr>
            <a:r>
              <a:rPr dirty="0" sz="3200" lang="en-GB"/>
              <a:t>Instil </a:t>
            </a:r>
            <a:r>
              <a:rPr dirty="0" sz="3200" lang="en-GB" err="1"/>
              <a:t>mydriatic</a:t>
            </a:r>
            <a:r>
              <a:rPr dirty="0" sz="3200" lang="en-GB"/>
              <a:t> eye drops as prescribed atropine ¼ hourly starting 2 hours</a:t>
            </a:r>
          </a:p>
          <a:p>
            <a:pPr>
              <a:lnSpc>
                <a:spcPct val="150000"/>
              </a:lnSpc>
            </a:pPr>
            <a:r>
              <a:rPr dirty="0" sz="3200" lang="en-GB"/>
              <a:t>Reassure patient </a:t>
            </a:r>
          </a:p>
          <a:p>
            <a:pPr>
              <a:lnSpc>
                <a:spcPct val="150000"/>
              </a:lnSpc>
            </a:pPr>
            <a:r>
              <a:rPr dirty="0" sz="3200" lang="en-GB"/>
              <a:t>Dress in theatre gown etc </a:t>
            </a:r>
          </a:p>
          <a:p>
            <a:pPr>
              <a:lnSpc>
                <a:spcPct val="150000"/>
              </a:lnSpc>
            </a:pPr>
            <a:r>
              <a:rPr dirty="0" sz="3200" lang="en-GB"/>
              <a:t>Give any pre-medication prescribed </a:t>
            </a:r>
            <a:r>
              <a:rPr dirty="0" sz="3200" lang="en-GB" err="1"/>
              <a:t>e.g</a:t>
            </a:r>
            <a:r>
              <a:rPr dirty="0" sz="3200" lang="en-GB"/>
              <a:t> Atropine </a:t>
            </a:r>
            <a:endParaRPr dirty="0" sz="3200" lang="en-US"/>
          </a:p>
          <a:p>
            <a:endParaRPr dirty="0" sz="3200" lang="en-US"/>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650" name=""/>
        <p:cNvGrpSpPr/>
        <p:nvPr/>
      </p:nvGrpSpPr>
      <p:grpSpPr>
        <a:xfrm>
          <a:off x="0" y="0"/>
          <a:ext cx="0" cy="0"/>
          <a:chOff x="0" y="0"/>
          <a:chExt cx="0" cy="0"/>
        </a:xfrm>
      </p:grpSpPr>
      <p:sp>
        <p:nvSpPr>
          <p:cNvPr id="1049054" name="Rectangle 2"/>
          <p:cNvSpPr>
            <a:spLocks noGrp="1" noChangeArrowheads="1"/>
          </p:cNvSpPr>
          <p:nvPr>
            <p:ph type="title"/>
          </p:nvPr>
        </p:nvSpPr>
        <p:spPr/>
        <p:txBody>
          <a:bodyPr/>
          <a:p>
            <a:r>
              <a:rPr dirty="0" lang="en-GB" smtClean="0"/>
              <a:t> </a:t>
            </a:r>
            <a:r>
              <a:rPr dirty="0" sz="3200" lang="en-GB">
                <a:solidFill>
                  <a:schemeClr val="tx1"/>
                </a:solidFill>
              </a:rPr>
              <a:t>General goals</a:t>
            </a:r>
            <a:endParaRPr dirty="0" sz="3200" lang="en-US">
              <a:solidFill>
                <a:schemeClr val="tx1"/>
              </a:solidFill>
            </a:endParaRPr>
          </a:p>
        </p:txBody>
      </p:sp>
      <p:sp>
        <p:nvSpPr>
          <p:cNvPr id="1049055" name="Rectangle 3"/>
          <p:cNvSpPr>
            <a:spLocks noGrp="1" noChangeArrowheads="1"/>
          </p:cNvSpPr>
          <p:nvPr>
            <p:ph sz="quarter" idx="1"/>
          </p:nvPr>
        </p:nvSpPr>
        <p:spPr>
          <a:xfrm>
            <a:off x="1143000" y="1600200"/>
            <a:ext cx="9525000" cy="4873752"/>
          </a:xfrm>
        </p:spPr>
        <p:txBody>
          <a:bodyPr>
            <a:normAutofit/>
          </a:bodyPr>
          <a:p>
            <a:pPr>
              <a:lnSpc>
                <a:spcPct val="150000"/>
              </a:lnSpc>
              <a:buFont typeface="Wingdings" pitchFamily="2" charset="2"/>
              <a:buNone/>
            </a:pPr>
            <a:r>
              <a:rPr dirty="0" sz="3200" lang="en-GB" smtClean="0"/>
              <a:t>To </a:t>
            </a:r>
            <a:r>
              <a:rPr dirty="0" sz="3200" lang="en-GB"/>
              <a:t>prevent:- </a:t>
            </a:r>
          </a:p>
          <a:p>
            <a:pPr>
              <a:lnSpc>
                <a:spcPct val="150000"/>
              </a:lnSpc>
            </a:pPr>
            <a:r>
              <a:rPr dirty="0" sz="3200" lang="en-GB"/>
              <a:t>Infections </a:t>
            </a:r>
          </a:p>
          <a:p>
            <a:pPr>
              <a:lnSpc>
                <a:spcPct val="150000"/>
              </a:lnSpc>
            </a:pPr>
            <a:r>
              <a:rPr dirty="0" sz="3200" lang="en-GB"/>
              <a:t>Increased intra ocular pressure </a:t>
            </a:r>
          </a:p>
          <a:p>
            <a:pPr>
              <a:lnSpc>
                <a:spcPct val="150000"/>
              </a:lnSpc>
            </a:pPr>
            <a:r>
              <a:rPr dirty="0" sz="3200" lang="en-GB"/>
              <a:t>Stress on suture line </a:t>
            </a:r>
          </a:p>
          <a:p>
            <a:pPr>
              <a:lnSpc>
                <a:spcPct val="150000"/>
              </a:lnSpc>
            </a:pPr>
            <a:r>
              <a:rPr dirty="0" sz="3200" lang="en-GB"/>
              <a:t>Haemorrhage to anterior chamber</a:t>
            </a:r>
            <a:endParaRPr dirty="0" sz="3200" lang="en-US"/>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651" name=""/>
        <p:cNvGrpSpPr/>
        <p:nvPr/>
      </p:nvGrpSpPr>
      <p:grpSpPr>
        <a:xfrm>
          <a:off x="0" y="0"/>
          <a:ext cx="0" cy="0"/>
          <a:chOff x="0" y="0"/>
          <a:chExt cx="0" cy="0"/>
        </a:xfrm>
      </p:grpSpPr>
      <p:sp>
        <p:nvSpPr>
          <p:cNvPr id="1049056" name="Rectangle 2"/>
          <p:cNvSpPr>
            <a:spLocks noGrp="1" noChangeArrowheads="1"/>
          </p:cNvSpPr>
          <p:nvPr>
            <p:ph type="title"/>
          </p:nvPr>
        </p:nvSpPr>
        <p:spPr/>
        <p:txBody>
          <a:bodyPr>
            <a:normAutofit fontScale="90000"/>
          </a:bodyPr>
          <a:p>
            <a:r>
              <a:rPr b="1" dirty="0" sz="3800" lang="en-GB">
                <a:solidFill>
                  <a:schemeClr val="tx1"/>
                </a:solidFill>
              </a:rPr>
              <a:t>To achieve Goals, the following must be done</a:t>
            </a:r>
            <a:r>
              <a:rPr dirty="0" sz="3800" lang="en-US">
                <a:solidFill>
                  <a:schemeClr val="tx1"/>
                </a:solidFill>
              </a:rPr>
              <a:t> </a:t>
            </a:r>
          </a:p>
        </p:txBody>
      </p:sp>
      <p:sp>
        <p:nvSpPr>
          <p:cNvPr id="1049057" name="Rectangle 3"/>
          <p:cNvSpPr>
            <a:spLocks noGrp="1" noChangeArrowheads="1"/>
          </p:cNvSpPr>
          <p:nvPr>
            <p:ph sz="quarter" idx="1"/>
          </p:nvPr>
        </p:nvSpPr>
        <p:spPr>
          <a:xfrm>
            <a:off x="228600" y="1600200"/>
            <a:ext cx="11201400" cy="4873752"/>
          </a:xfrm>
        </p:spPr>
        <p:txBody>
          <a:bodyPr>
            <a:normAutofit/>
          </a:bodyPr>
          <a:p>
            <a:pPr indent="-533400" marL="533400">
              <a:lnSpc>
                <a:spcPct val="150000"/>
              </a:lnSpc>
            </a:pPr>
            <a:r>
              <a:rPr dirty="0" sz="3200" lang="en-GB"/>
              <a:t>Lie propped up on back with 1 – 2 pillows and to be fed 3 – 4days </a:t>
            </a:r>
          </a:p>
          <a:p>
            <a:pPr indent="-533400" marL="533400">
              <a:lnSpc>
                <a:spcPct val="150000"/>
              </a:lnSpc>
            </a:pPr>
            <a:r>
              <a:rPr dirty="0" sz="3200" lang="en-GB"/>
              <a:t>Complete bed rest 5 – 7 days depending on condition.</a:t>
            </a:r>
          </a:p>
          <a:p>
            <a:pPr indent="-533400" marL="533400">
              <a:lnSpc>
                <a:spcPct val="150000"/>
              </a:lnSpc>
            </a:pPr>
            <a:r>
              <a:rPr dirty="0" sz="3200" lang="en-GB"/>
              <a:t>Avoid food for 1st 2 hours </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652" name=""/>
        <p:cNvGrpSpPr/>
        <p:nvPr/>
      </p:nvGrpSpPr>
      <p:grpSpPr>
        <a:xfrm>
          <a:off x="0" y="0"/>
          <a:ext cx="0" cy="0"/>
          <a:chOff x="0" y="0"/>
          <a:chExt cx="0" cy="0"/>
        </a:xfrm>
      </p:grpSpPr>
      <p:sp>
        <p:nvSpPr>
          <p:cNvPr id="1049058" name="Title 3"/>
          <p:cNvSpPr>
            <a:spLocks noGrp="1"/>
          </p:cNvSpPr>
          <p:nvPr>
            <p:ph type="title"/>
          </p:nvPr>
        </p:nvSpPr>
        <p:spPr/>
        <p:txBody>
          <a:bodyPr/>
          <a:p>
            <a:endParaRPr dirty="0" lang="en-US"/>
          </a:p>
        </p:txBody>
      </p:sp>
      <p:sp>
        <p:nvSpPr>
          <p:cNvPr id="1049059" name="Rectangle 3"/>
          <p:cNvSpPr>
            <a:spLocks noGrp="1" noChangeArrowheads="1"/>
          </p:cNvSpPr>
          <p:nvPr>
            <p:ph sz="quarter" idx="1"/>
          </p:nvPr>
        </p:nvSpPr>
        <p:spPr>
          <a:xfrm>
            <a:off x="609600" y="1600200"/>
            <a:ext cx="10058400" cy="4873752"/>
          </a:xfrm>
        </p:spPr>
        <p:txBody>
          <a:bodyPr>
            <a:normAutofit/>
          </a:bodyPr>
          <a:p>
            <a:pPr>
              <a:lnSpc>
                <a:spcPct val="150000"/>
              </a:lnSpc>
            </a:pPr>
            <a:r>
              <a:rPr dirty="0" sz="3200" lang="en-GB"/>
              <a:t>Sedatives as prescribe e.g. </a:t>
            </a:r>
            <a:r>
              <a:rPr dirty="0" sz="3200" lang="en-GB" err="1" smtClean="0"/>
              <a:t>valium</a:t>
            </a:r>
            <a:r>
              <a:rPr dirty="0" sz="3200" lang="en-GB" smtClean="0"/>
              <a:t>. </a:t>
            </a:r>
            <a:endParaRPr dirty="0" sz="3200" lang="en-GB"/>
          </a:p>
          <a:p>
            <a:pPr>
              <a:lnSpc>
                <a:spcPct val="150000"/>
              </a:lnSpc>
            </a:pPr>
            <a:r>
              <a:rPr dirty="0" sz="3200" lang="en-GB"/>
              <a:t>Avoid noise e.g. sudden bang on doors </a:t>
            </a:r>
          </a:p>
          <a:p>
            <a:pPr>
              <a:lnSpc>
                <a:spcPct val="150000"/>
              </a:lnSpc>
            </a:pPr>
            <a:r>
              <a:rPr dirty="0" sz="3200" lang="en-GB"/>
              <a:t>Both eyes padded till 2nd day Post operative then open good one.</a:t>
            </a:r>
          </a:p>
          <a:p>
            <a:pPr>
              <a:lnSpc>
                <a:spcPct val="150000"/>
              </a:lnSpc>
            </a:pPr>
            <a:endParaRPr dirty="0" sz="3200" lang="en-US"/>
          </a:p>
          <a:p>
            <a:pPr>
              <a:lnSpc>
                <a:spcPct val="150000"/>
              </a:lnSpc>
              <a:buFont typeface="Wingdings" pitchFamily="2" charset="2"/>
              <a:buNone/>
            </a:pPr>
            <a:endParaRPr dirty="0" lang="en-US"/>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PhAnim="0">
  <p:cSld>
    <p:spTree>
      <p:nvGrpSpPr>
        <p:cNvPr id="653" name=""/>
        <p:cNvGrpSpPr/>
        <p:nvPr/>
      </p:nvGrpSpPr>
      <p:grpSpPr>
        <a:xfrm>
          <a:off x="0" y="0"/>
          <a:ext cx="0" cy="0"/>
          <a:chOff x="0" y="0"/>
          <a:chExt cx="0" cy="0"/>
        </a:xfrm>
      </p:grpSpPr>
      <p:sp>
        <p:nvSpPr>
          <p:cNvPr id="1049060" name="Rectangle 2"/>
          <p:cNvSpPr>
            <a:spLocks noGrp="1" noChangeArrowheads="1"/>
          </p:cNvSpPr>
          <p:nvPr>
            <p:ph type="title"/>
          </p:nvPr>
        </p:nvSpPr>
        <p:spPr/>
        <p:txBody>
          <a:bodyPr/>
          <a:p>
            <a:r>
              <a:rPr b="1" dirty="0" lang="en-GB">
                <a:solidFill>
                  <a:srgbClr val="9900FF"/>
                </a:solidFill>
              </a:rPr>
              <a:t>To achieve Goals.. Cont….</a:t>
            </a:r>
            <a:endParaRPr b="1" dirty="0" lang="en-US">
              <a:solidFill>
                <a:srgbClr val="9900FF"/>
              </a:solidFill>
            </a:endParaRPr>
          </a:p>
        </p:txBody>
      </p:sp>
      <p:sp>
        <p:nvSpPr>
          <p:cNvPr id="1049061" name="Rectangle 3"/>
          <p:cNvSpPr>
            <a:spLocks noGrp="1" noChangeArrowheads="1"/>
          </p:cNvSpPr>
          <p:nvPr>
            <p:ph sz="quarter" idx="1"/>
          </p:nvPr>
        </p:nvSpPr>
        <p:spPr>
          <a:xfrm>
            <a:off x="228600" y="0"/>
            <a:ext cx="11277600" cy="6858000"/>
          </a:xfrm>
        </p:spPr>
        <p:txBody>
          <a:bodyPr>
            <a:normAutofit/>
          </a:bodyPr>
          <a:p>
            <a:pPr indent="-533400" marL="533400">
              <a:lnSpc>
                <a:spcPct val="150000"/>
              </a:lnSpc>
            </a:pPr>
            <a:endParaRPr dirty="0" lang="en-GB" smtClean="0"/>
          </a:p>
          <a:p>
            <a:pPr indent="-533400" marL="533400">
              <a:lnSpc>
                <a:spcPct val="150000"/>
              </a:lnSpc>
            </a:pPr>
            <a:endParaRPr dirty="0" lang="en-GB" smtClean="0"/>
          </a:p>
          <a:p>
            <a:pPr indent="-533400" marL="533400">
              <a:lnSpc>
                <a:spcPct val="150000"/>
              </a:lnSpc>
            </a:pPr>
            <a:endParaRPr dirty="0" lang="en-GB" smtClean="0"/>
          </a:p>
          <a:p>
            <a:pPr indent="-533400" marL="533400">
              <a:lnSpc>
                <a:spcPct val="150000"/>
              </a:lnSpc>
            </a:pPr>
            <a:r>
              <a:rPr dirty="0" sz="3000" lang="en-GB"/>
              <a:t>Examine eye before starting to clean.  Note any  abnormality lid suture if any removed usually 1st dressing done </a:t>
            </a:r>
            <a:r>
              <a:rPr dirty="0" sz="3000" lang="en-GB" smtClean="0"/>
              <a:t>by the doctor (patient can </a:t>
            </a:r>
            <a:r>
              <a:rPr dirty="0" sz="3000" lang="en-GB"/>
              <a:t>go home 24 hours following </a:t>
            </a:r>
            <a:r>
              <a:rPr dirty="0" sz="3000" lang="en-GB" smtClean="0"/>
              <a:t>surgery).</a:t>
            </a:r>
          </a:p>
          <a:p>
            <a:pPr indent="-533400" marL="533400">
              <a:lnSpc>
                <a:spcPct val="150000"/>
              </a:lnSpc>
            </a:pPr>
            <a:r>
              <a:rPr dirty="0" sz="3000" lang="en-GB" smtClean="0"/>
              <a:t>Clean </a:t>
            </a:r>
            <a:r>
              <a:rPr dirty="0" sz="3000" lang="en-GB"/>
              <a:t>gently with warm N/saline. Done daily until </a:t>
            </a:r>
            <a:r>
              <a:rPr dirty="0" sz="3000" lang="en-GB" smtClean="0"/>
              <a:t>the doctor </a:t>
            </a:r>
            <a:r>
              <a:rPr dirty="0" sz="3000" lang="en-GB"/>
              <a:t>terminates </a:t>
            </a:r>
            <a:endParaRPr dirty="0" sz="3000" lang="en-GB" smtClean="0"/>
          </a:p>
          <a:p>
            <a:pPr indent="-533400" marL="533400">
              <a:lnSpc>
                <a:spcPct val="150000"/>
              </a:lnSpc>
            </a:pPr>
            <a:r>
              <a:rPr dirty="0" sz="3000" lang="en-GB" smtClean="0"/>
              <a:t>Avoid </a:t>
            </a:r>
            <a:r>
              <a:rPr dirty="0" sz="3000" lang="en-GB"/>
              <a:t>strong light.</a:t>
            </a:r>
            <a:endParaRPr dirty="0" sz="3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060"/>
                                        </p:tgtEl>
                                        <p:attrNameLst>
                                          <p:attrName>style.visibility</p:attrName>
                                        </p:attrNameLst>
                                      </p:cBhvr>
                                      <p:to>
                                        <p:strVal val="visible"/>
                                      </p:to>
                                    </p:set>
                                    <p:animEffect transition="in" filter="fade">
                                      <p:cBhvr>
                                        <p:cTn dur="2000" id="7"/>
                                        <p:tgtEl>
                                          <p:spTgt spid="104906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061">
                                            <p:txEl>
                                              <p:pRg st="3" end="3"/>
                                            </p:txEl>
                                          </p:spTgt>
                                        </p:tgtEl>
                                        <p:attrNameLst>
                                          <p:attrName>style.visibility</p:attrName>
                                        </p:attrNameLst>
                                      </p:cBhvr>
                                      <p:to>
                                        <p:strVal val="visible"/>
                                      </p:to>
                                    </p:set>
                                    <p:animEffect transition="in" filter="fade">
                                      <p:cBhvr>
                                        <p:cTn dur="2000" id="12"/>
                                        <p:tgtEl>
                                          <p:spTgt spid="1049061">
                                            <p:txEl>
                                              <p:pRg st="3" end="3"/>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061">
                                            <p:txEl>
                                              <p:pRg st="4" end="4"/>
                                            </p:txEl>
                                          </p:spTgt>
                                        </p:tgtEl>
                                        <p:attrNameLst>
                                          <p:attrName>style.visibility</p:attrName>
                                        </p:attrNameLst>
                                      </p:cBhvr>
                                      <p:to>
                                        <p:strVal val="visible"/>
                                      </p:to>
                                    </p:set>
                                    <p:animEffect transition="in" filter="fade">
                                      <p:cBhvr>
                                        <p:cTn dur="2000" id="17"/>
                                        <p:tgtEl>
                                          <p:spTgt spid="1049061">
                                            <p:txEl>
                                              <p:pRg st="4" end="4"/>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0" presetSubtype="0">
                                  <p:stCondLst>
                                    <p:cond delay="0"/>
                                  </p:stCondLst>
                                  <p:childTnLst>
                                    <p:set>
                                      <p:cBhvr>
                                        <p:cTn dur="1" fill="hold" id="21">
                                          <p:stCondLst>
                                            <p:cond delay="0"/>
                                          </p:stCondLst>
                                        </p:cTn>
                                        <p:tgtEl>
                                          <p:spTgt spid="1049061">
                                            <p:txEl>
                                              <p:pRg st="5" end="5"/>
                                            </p:txEl>
                                          </p:spTgt>
                                        </p:tgtEl>
                                        <p:attrNameLst>
                                          <p:attrName>style.visibility</p:attrName>
                                        </p:attrNameLst>
                                      </p:cBhvr>
                                      <p:to>
                                        <p:strVal val="visible"/>
                                      </p:to>
                                    </p:set>
                                    <p:animEffect transition="in" filter="fade">
                                      <p:cBhvr>
                                        <p:cTn dur="2000" id="22"/>
                                        <p:tgtEl>
                                          <p:spTgt spid="10490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0" grpId="0"/>
      <p:bldP spid="1049061" grpId="0" build="p"/>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654" name=""/>
        <p:cNvGrpSpPr/>
        <p:nvPr/>
      </p:nvGrpSpPr>
      <p:grpSpPr>
        <a:xfrm>
          <a:off x="0" y="0"/>
          <a:ext cx="0" cy="0"/>
          <a:chOff x="0" y="0"/>
          <a:chExt cx="0" cy="0"/>
        </a:xfrm>
      </p:grpSpPr>
      <p:sp>
        <p:nvSpPr>
          <p:cNvPr id="1049062" name="Rectangle 2"/>
          <p:cNvSpPr>
            <a:spLocks noGrp="1" noChangeArrowheads="1"/>
          </p:cNvSpPr>
          <p:nvPr>
            <p:ph type="title"/>
          </p:nvPr>
        </p:nvSpPr>
        <p:spPr/>
        <p:txBody>
          <a:bodyPr/>
          <a:p>
            <a:r>
              <a:rPr b="1" dirty="0" lang="en-GB">
                <a:solidFill>
                  <a:srgbClr val="9900FF"/>
                </a:solidFill>
              </a:rPr>
              <a:t>To achieve Goals.. Cont….</a:t>
            </a:r>
            <a:endParaRPr b="1" dirty="0" lang="en-US">
              <a:solidFill>
                <a:srgbClr val="9900FF"/>
              </a:solidFill>
            </a:endParaRPr>
          </a:p>
        </p:txBody>
      </p:sp>
      <p:sp>
        <p:nvSpPr>
          <p:cNvPr id="1049063" name="Rectangle 3"/>
          <p:cNvSpPr>
            <a:spLocks noGrp="1" noChangeArrowheads="1"/>
          </p:cNvSpPr>
          <p:nvPr>
            <p:ph sz="quarter" idx="1"/>
          </p:nvPr>
        </p:nvSpPr>
        <p:spPr>
          <a:xfrm>
            <a:off x="0" y="1600200"/>
            <a:ext cx="11963400" cy="5257800"/>
          </a:xfrm>
        </p:spPr>
        <p:txBody>
          <a:bodyPr>
            <a:normAutofit/>
          </a:bodyPr>
          <a:p>
            <a:pPr indent="-533400" marL="533400">
              <a:lnSpc>
                <a:spcPct val="150000"/>
              </a:lnSpc>
            </a:pPr>
            <a:r>
              <a:rPr dirty="0" sz="3200" lang="en-GB"/>
              <a:t> Instillation of  prescribed medication e.g. antibiotic ointment and steroid.</a:t>
            </a:r>
          </a:p>
          <a:p>
            <a:pPr indent="-533400" marL="533400">
              <a:lnSpc>
                <a:spcPct val="150000"/>
              </a:lnSpc>
            </a:pPr>
            <a:r>
              <a:rPr dirty="0" sz="3200" lang="en-GB"/>
              <a:t>  After 7th day eye padded at night and patient uses dark glasses during the day.</a:t>
            </a:r>
          </a:p>
          <a:p>
            <a:pPr indent="-533400" marL="533400">
              <a:lnSpc>
                <a:spcPct val="150000"/>
              </a:lnSpc>
            </a:pPr>
            <a:r>
              <a:rPr dirty="0" sz="3200" lang="en-GB"/>
              <a:t>  Avoid constipation e.g. give liquid paraffin as prescribed</a:t>
            </a:r>
            <a:r>
              <a:rPr dirty="0" sz="3200" lang="en-US"/>
              <a:t> </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655" name=""/>
        <p:cNvGrpSpPr/>
        <p:nvPr/>
      </p:nvGrpSpPr>
      <p:grpSpPr>
        <a:xfrm>
          <a:off x="0" y="0"/>
          <a:ext cx="0" cy="0"/>
          <a:chOff x="0" y="0"/>
          <a:chExt cx="0" cy="0"/>
        </a:xfrm>
      </p:grpSpPr>
      <p:sp>
        <p:nvSpPr>
          <p:cNvPr id="1049064" name="Rectangle 2"/>
          <p:cNvSpPr>
            <a:spLocks noGrp="1" noChangeArrowheads="1"/>
          </p:cNvSpPr>
          <p:nvPr>
            <p:ph type="title"/>
          </p:nvPr>
        </p:nvSpPr>
        <p:spPr/>
        <p:txBody>
          <a:bodyPr/>
          <a:p>
            <a:r>
              <a:rPr b="1" dirty="0" lang="en-GB">
                <a:solidFill>
                  <a:srgbClr val="9900FF"/>
                </a:solidFill>
              </a:rPr>
              <a:t>To achieve Goals.. Cont….</a:t>
            </a:r>
            <a:endParaRPr b="1" dirty="0" lang="en-US">
              <a:solidFill>
                <a:srgbClr val="9900FF"/>
              </a:solidFill>
            </a:endParaRPr>
          </a:p>
        </p:txBody>
      </p:sp>
      <p:sp>
        <p:nvSpPr>
          <p:cNvPr id="1049065" name="Rectangle 3"/>
          <p:cNvSpPr>
            <a:spLocks noGrp="1" noChangeArrowheads="1"/>
          </p:cNvSpPr>
          <p:nvPr>
            <p:ph sz="quarter" idx="1"/>
          </p:nvPr>
        </p:nvSpPr>
        <p:spPr>
          <a:xfrm>
            <a:off x="0" y="1600200"/>
            <a:ext cx="11506200" cy="4873752"/>
          </a:xfrm>
        </p:spPr>
        <p:txBody>
          <a:bodyPr>
            <a:normAutofit/>
          </a:bodyPr>
          <a:p>
            <a:pPr indent="-533400" marL="533400">
              <a:lnSpc>
                <a:spcPct val="150000"/>
              </a:lnSpc>
            </a:pPr>
            <a:r>
              <a:rPr dirty="0" sz="3200" lang="en-GB"/>
              <a:t> Exercises started on 3rd day to avoid complications.</a:t>
            </a:r>
          </a:p>
          <a:p>
            <a:pPr indent="-533400" marL="533400">
              <a:lnSpc>
                <a:spcPct val="150000"/>
              </a:lnSpc>
            </a:pPr>
            <a:r>
              <a:rPr dirty="0" sz="3200" lang="en-GB"/>
              <a:t>  Personal hygiene.</a:t>
            </a:r>
          </a:p>
          <a:p>
            <a:pPr indent="-533400" marL="533400">
              <a:lnSpc>
                <a:spcPct val="150000"/>
              </a:lnSpc>
            </a:pPr>
            <a:r>
              <a:rPr dirty="0" sz="3200" lang="en-GB"/>
              <a:t> Patient to be followed in eye clinic (or the other eye operated)</a:t>
            </a:r>
            <a:endParaRPr dirty="0" sz="3200" lang="en-US"/>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656" name=""/>
        <p:cNvGrpSpPr/>
        <p:nvPr/>
      </p:nvGrpSpPr>
      <p:grpSpPr>
        <a:xfrm>
          <a:off x="0" y="0"/>
          <a:ext cx="0" cy="0"/>
          <a:chOff x="0" y="0"/>
          <a:chExt cx="0" cy="0"/>
        </a:xfrm>
      </p:grpSpPr>
      <p:sp>
        <p:nvSpPr>
          <p:cNvPr id="1049066" name="Title 1"/>
          <p:cNvSpPr>
            <a:spLocks noGrp="1"/>
          </p:cNvSpPr>
          <p:nvPr>
            <p:ph type="ctrTitle"/>
          </p:nvPr>
        </p:nvSpPr>
        <p:spPr/>
        <p:txBody>
          <a:bodyPr>
            <a:normAutofit/>
          </a:bodyPr>
          <a:p>
            <a:r>
              <a:rPr dirty="0" sz="6000" lang="en-US"/>
              <a:t>Refractive </a:t>
            </a:r>
          </a:p>
        </p:txBody>
      </p:sp>
      <p:sp>
        <p:nvSpPr>
          <p:cNvPr id="1049067" name="Subtitle 2"/>
          <p:cNvSpPr>
            <a:spLocks noGrp="1"/>
          </p:cNvSpPr>
          <p:nvPr>
            <p:ph type="subTitle" idx="1"/>
          </p:nvPr>
        </p:nvSpPr>
        <p:spPr>
          <a:xfrm>
            <a:off x="5562600" y="5003322"/>
            <a:ext cx="4419600" cy="1371600"/>
          </a:xfrm>
        </p:spPr>
        <p:txBody>
          <a:bodyPr>
            <a:normAutofit/>
          </a:bodyPr>
          <a:p>
            <a:r>
              <a:rPr dirty="0" sz="4800" lang="en-US"/>
              <a:t>ERRORS</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657" name=""/>
        <p:cNvGrpSpPr/>
        <p:nvPr/>
      </p:nvGrpSpPr>
      <p:grpSpPr>
        <a:xfrm>
          <a:off x="0" y="0"/>
          <a:ext cx="0" cy="0"/>
          <a:chOff x="0" y="0"/>
          <a:chExt cx="0" cy="0"/>
        </a:xfrm>
      </p:grpSpPr>
      <p:sp>
        <p:nvSpPr>
          <p:cNvPr id="1049068" name="Title 1"/>
          <p:cNvSpPr>
            <a:spLocks noGrp="1"/>
          </p:cNvSpPr>
          <p:nvPr>
            <p:ph type="title"/>
          </p:nvPr>
        </p:nvSpPr>
        <p:spPr>
          <a:xfrm>
            <a:off x="609600" y="274638"/>
            <a:ext cx="9956800" cy="868359"/>
          </a:xfrm>
        </p:spPr>
        <p:txBody>
          <a:bodyPr/>
          <a:p>
            <a:r>
              <a:rPr dirty="0" lang="en-US" smtClean="0"/>
              <a:t>STRUCTURE OF THE RETINA</a:t>
            </a:r>
            <a:endParaRPr dirty="0" lang="en-US"/>
          </a:p>
        </p:txBody>
      </p:sp>
      <p:sp>
        <p:nvSpPr>
          <p:cNvPr id="1049069" name="Content Placeholder 2"/>
          <p:cNvSpPr txBox="1"/>
          <p:nvPr/>
        </p:nvSpPr>
        <p:spPr>
          <a:xfrm>
            <a:off x="152400" y="1143000"/>
            <a:ext cx="7010400" cy="6400800"/>
          </a:xfrm>
          <a:prstGeom prst="rect"/>
        </p:spPr>
        <p:txBody>
          <a:bodyPr/>
          <a:p>
            <a:pPr>
              <a:spcBef>
                <a:spcPts val="600"/>
              </a:spcBef>
              <a:buClr>
                <a:schemeClr val="accent1"/>
              </a:buClr>
              <a:buSzPct val="70000"/>
            </a:pPr>
            <a:r>
              <a:rPr dirty="0" sz="3200" lang="en-US" smtClean="0"/>
              <a:t>Retina</a:t>
            </a:r>
            <a:r>
              <a:rPr dirty="0" sz="3200" lang="en-US"/>
              <a:t>:</a:t>
            </a:r>
          </a:p>
          <a:p>
            <a:pPr indent="-274320" lvl="1" marL="640080">
              <a:spcBef>
                <a:spcPct val="20000"/>
              </a:spcBef>
              <a:buClr>
                <a:schemeClr val="accent1"/>
              </a:buClr>
              <a:buSzPct val="80000"/>
              <a:buFont typeface="Wingdings 2"/>
              <a:buChar char=""/>
            </a:pPr>
            <a:r>
              <a:rPr dirty="0" sz="2800" lang="en-US"/>
              <a:t>Acts like the film in a camera to create an image</a:t>
            </a:r>
          </a:p>
          <a:p>
            <a:pPr indent="-274320" lvl="1" marL="640080">
              <a:spcBef>
                <a:spcPct val="20000"/>
              </a:spcBef>
              <a:buClr>
                <a:schemeClr val="accent1"/>
              </a:buClr>
              <a:buSzPct val="80000"/>
              <a:buFont typeface="Wingdings 2"/>
              <a:buChar char=""/>
            </a:pPr>
            <a:r>
              <a:rPr dirty="0" sz="2800" lang="en-US"/>
              <a:t>Consists of a specialized layer of cells </a:t>
            </a:r>
          </a:p>
          <a:p>
            <a:pPr indent="-274320" lvl="1" marL="640080">
              <a:spcBef>
                <a:spcPct val="20000"/>
              </a:spcBef>
              <a:buClr>
                <a:schemeClr val="accent1"/>
              </a:buClr>
              <a:buSzPct val="80000"/>
              <a:buFont typeface="Wingdings 2"/>
              <a:buChar char=""/>
            </a:pPr>
            <a:r>
              <a:rPr dirty="0" sz="2800" lang="en-US"/>
              <a:t>Converts light signals into nerve signal then send these signals to the optic nerve</a:t>
            </a:r>
          </a:p>
          <a:p>
            <a:pPr indent="-182880" lvl="2">
              <a:spcBef>
                <a:spcPct val="20000"/>
              </a:spcBef>
              <a:buClr>
                <a:schemeClr val="accent1">
                  <a:shade val="75000"/>
                </a:schemeClr>
              </a:buClr>
              <a:buSzPct val="60000"/>
              <a:buFont typeface="Wingdings"/>
              <a:buChar char=""/>
            </a:pPr>
            <a:r>
              <a:rPr dirty="0" sz="2400" lang="en-US"/>
              <a:t>Optic nerve carries the signals to the brain</a:t>
            </a:r>
          </a:p>
          <a:p>
            <a:pPr indent="-182880" lvl="2">
              <a:spcBef>
                <a:spcPct val="20000"/>
              </a:spcBef>
              <a:buClr>
                <a:schemeClr val="accent1">
                  <a:shade val="75000"/>
                </a:schemeClr>
              </a:buClr>
              <a:buSzPct val="60000"/>
              <a:buFont typeface="Wingdings"/>
              <a:buChar char=""/>
            </a:pPr>
            <a:r>
              <a:rPr dirty="0" sz="2400" lang="en-US"/>
              <a:t>The brain helps process the image</a:t>
            </a:r>
          </a:p>
          <a:p>
            <a:pPr indent="-274320" lvl="1" marL="640080">
              <a:spcBef>
                <a:spcPct val="20000"/>
              </a:spcBef>
              <a:buClr>
                <a:schemeClr val="accent1"/>
              </a:buClr>
              <a:buSzPct val="80000"/>
              <a:buFont typeface="Wingdings 2"/>
              <a:buChar char=""/>
            </a:pPr>
            <a:r>
              <a:rPr dirty="0" sz="2800" lang="en-US"/>
              <a:t>Rods- low light situations</a:t>
            </a:r>
          </a:p>
          <a:p>
            <a:pPr indent="-274320" lvl="1" marL="640080">
              <a:spcBef>
                <a:spcPct val="20000"/>
              </a:spcBef>
              <a:buClr>
                <a:schemeClr val="accent1"/>
              </a:buClr>
              <a:buSzPct val="80000"/>
              <a:buFont typeface="Wingdings 2"/>
              <a:buChar char=""/>
            </a:pPr>
            <a:r>
              <a:rPr dirty="0" sz="2800" lang="en-US"/>
              <a:t>Cones- allows you to see color</a:t>
            </a:r>
          </a:p>
          <a:p>
            <a:pPr indent="-274320" lvl="1" marL="640080">
              <a:spcBef>
                <a:spcPct val="20000"/>
              </a:spcBef>
              <a:buClr>
                <a:schemeClr val="accent1"/>
              </a:buClr>
              <a:buSzPct val="80000"/>
              <a:buFont typeface="Wingdings 2"/>
              <a:buChar char=""/>
            </a:pPr>
            <a:endParaRPr dirty="0" sz="2100" lang="en-US"/>
          </a:p>
        </p:txBody>
      </p:sp>
      <p:pic>
        <p:nvPicPr>
          <p:cNvPr id="2097165" name="Picture 6" descr="http://www1.appstate.edu/~kms/classes/psy3203/EyePhysio/huretina.jpg"/>
          <p:cNvPicPr>
            <a:picLocks noChangeAspect="1" noChangeArrowheads="1"/>
          </p:cNvPicPr>
          <p:nvPr/>
        </p:nvPicPr>
        <p:blipFill>
          <a:blip xmlns:r="http://schemas.openxmlformats.org/officeDocument/2006/relationships" r:embed="rId1" cstate="print"/>
          <a:srcRect/>
          <a:stretch>
            <a:fillRect/>
          </a:stretch>
        </p:blipFill>
        <p:spPr bwMode="auto">
          <a:xfrm>
            <a:off x="7315200" y="304800"/>
            <a:ext cx="4419600" cy="2286000"/>
          </a:xfrm>
          <a:prstGeom prst="rect"/>
          <a:noFill/>
          <a:ln w="9525">
            <a:noFill/>
            <a:miter lim="800000"/>
            <a:headEnd/>
            <a:tailEnd/>
          </a:ln>
        </p:spPr>
      </p:pic>
      <p:pic>
        <p:nvPicPr>
          <p:cNvPr id="2097166" name="Picture 8" descr="http://www.answersingenesis.org/Home/Area/Magazines/tj/images/v13n1retina3.gif"/>
          <p:cNvPicPr>
            <a:picLocks noChangeAspect="1" noChangeArrowheads="1"/>
          </p:cNvPicPr>
          <p:nvPr/>
        </p:nvPicPr>
        <p:blipFill>
          <a:blip xmlns:r="http://schemas.openxmlformats.org/officeDocument/2006/relationships" r:embed="rId2" cstate="print"/>
          <a:srcRect/>
          <a:stretch>
            <a:fillRect/>
          </a:stretch>
        </p:blipFill>
        <p:spPr bwMode="auto">
          <a:xfrm>
            <a:off x="7315200" y="2620962"/>
            <a:ext cx="4419600" cy="4237039"/>
          </a:xfrm>
          <a:prstGeom prst="rect"/>
          <a:noFill/>
          <a:ln w="9525">
            <a:noFill/>
            <a:miter lim="800000"/>
            <a:headEnd/>
            <a:tailEnd/>
          </a:ln>
        </p:spPr>
      </p:pic>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658" name=""/>
        <p:cNvGrpSpPr/>
        <p:nvPr/>
      </p:nvGrpSpPr>
      <p:grpSpPr>
        <a:xfrm>
          <a:off x="0" y="0"/>
          <a:ext cx="0" cy="0"/>
          <a:chOff x="0" y="0"/>
          <a:chExt cx="0" cy="0"/>
        </a:xfrm>
      </p:grpSpPr>
      <p:sp>
        <p:nvSpPr>
          <p:cNvPr id="1049070" name="Title 1"/>
          <p:cNvSpPr>
            <a:spLocks noGrp="1"/>
          </p:cNvSpPr>
          <p:nvPr>
            <p:ph type="title"/>
          </p:nvPr>
        </p:nvSpPr>
        <p:spPr/>
        <p:txBody>
          <a:bodyPr>
            <a:normAutofit/>
          </a:bodyPr>
          <a:p>
            <a:pPr algn="ctr"/>
            <a:r>
              <a:rPr dirty="0" sz="4000" lang="en-US">
                <a:solidFill>
                  <a:schemeClr val="tx1"/>
                </a:solidFill>
              </a:rPr>
              <a:t>OVERVIEW</a:t>
            </a:r>
          </a:p>
        </p:txBody>
      </p:sp>
      <p:sp>
        <p:nvSpPr>
          <p:cNvPr id="1049071" name="Content Placeholder 2"/>
          <p:cNvSpPr>
            <a:spLocks noGrp="1"/>
          </p:cNvSpPr>
          <p:nvPr>
            <p:ph sz="quarter" idx="1"/>
          </p:nvPr>
        </p:nvSpPr>
        <p:spPr>
          <a:xfrm>
            <a:off x="228600" y="1417638"/>
            <a:ext cx="11277600" cy="5056314"/>
          </a:xfrm>
        </p:spPr>
        <p:txBody>
          <a:bodyPr>
            <a:normAutofit/>
          </a:bodyPr>
          <a:p>
            <a:pPr>
              <a:lnSpc>
                <a:spcPct val="150000"/>
              </a:lnSpc>
              <a:buFont typeface="Wingdings" pitchFamily="2" charset="2"/>
              <a:buChar char="§"/>
            </a:pPr>
            <a:r>
              <a:rPr dirty="0" sz="3200" lang="en-US"/>
              <a:t>The ability of the eye to focus on the retina depends on the length of the eye from front to back  &amp; the refractive power of the lens system</a:t>
            </a:r>
          </a:p>
          <a:p>
            <a:pPr>
              <a:lnSpc>
                <a:spcPct val="150000"/>
              </a:lnSpc>
              <a:buFont typeface="Wingdings" pitchFamily="2" charset="2"/>
              <a:buChar char="§"/>
            </a:pPr>
            <a:r>
              <a:rPr dirty="0" sz="3200" lang="en-US"/>
              <a:t>Refraction is the bending of light rays</a:t>
            </a:r>
          </a:p>
          <a:p>
            <a:pPr>
              <a:lnSpc>
                <a:spcPct val="150000"/>
              </a:lnSpc>
              <a:buFont typeface="Wingdings" pitchFamily="2" charset="2"/>
              <a:buChar char="§"/>
            </a:pPr>
            <a:r>
              <a:rPr dirty="0" sz="3200" lang="en-US"/>
              <a:t>Problems in either eye length or refraction can result in refractive errors</a:t>
            </a:r>
          </a:p>
          <a:p>
            <a:pPr>
              <a:buFont typeface="Wingdings" pitchFamily="2" charset="2"/>
              <a:buChar char="§"/>
            </a:pPr>
            <a:endParaRPr dirty="0" sz="320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08" name=""/>
        <p:cNvGrpSpPr/>
        <p:nvPr/>
      </p:nvGrpSpPr>
      <p:grpSpPr>
        <a:xfrm>
          <a:off x="0" y="0"/>
          <a:ext cx="0" cy="0"/>
          <a:chOff x="0" y="0"/>
          <a:chExt cx="0" cy="0"/>
        </a:xfrm>
      </p:grpSpPr>
      <p:sp>
        <p:nvSpPr>
          <p:cNvPr id="1048695" name="TextBox 1"/>
          <p:cNvSpPr txBox="1"/>
          <p:nvPr/>
        </p:nvSpPr>
        <p:spPr>
          <a:xfrm>
            <a:off x="228600" y="3"/>
            <a:ext cx="11353800" cy="5242528"/>
          </a:xfrm>
          <a:prstGeom prst="rect"/>
          <a:noFill/>
        </p:spPr>
        <p:txBody>
          <a:bodyPr rtlCol="0" wrap="square">
            <a:spAutoFit/>
          </a:bodyPr>
          <a:p>
            <a:pPr indent="-514350" marL="514350">
              <a:buFont typeface="+mj-lt"/>
              <a:buAutoNum type="arabicPeriod"/>
            </a:pPr>
            <a:r>
              <a:rPr b="1" dirty="0" sz="4000" lang="en-US" smtClean="0">
                <a:solidFill>
                  <a:srgbClr val="7030A0"/>
                </a:solidFill>
                <a:latin typeface="Times New Roman" pitchFamily="18" charset="0"/>
                <a:cs typeface="Times New Roman" pitchFamily="18" charset="0"/>
              </a:rPr>
              <a:t>Anterior </a:t>
            </a:r>
            <a:r>
              <a:rPr b="1" dirty="0" sz="4000" lang="en-US">
                <a:solidFill>
                  <a:srgbClr val="7030A0"/>
                </a:solidFill>
                <a:latin typeface="Times New Roman" pitchFamily="18" charset="0"/>
                <a:cs typeface="Times New Roman" pitchFamily="18" charset="0"/>
              </a:rPr>
              <a:t>Lamella</a:t>
            </a:r>
          </a:p>
          <a:p>
            <a:r>
              <a:rPr b="1" dirty="0" sz="4000" lang="en-US">
                <a:solidFill>
                  <a:srgbClr val="002060"/>
                </a:solidFill>
                <a:latin typeface="Times New Roman" pitchFamily="18" charset="0"/>
                <a:cs typeface="Times New Roman" pitchFamily="18" charset="0"/>
              </a:rPr>
              <a:t>Skin: </a:t>
            </a:r>
            <a:r>
              <a:rPr dirty="0" sz="4000" lang="en-US">
                <a:latin typeface="Times New Roman" pitchFamily="18" charset="0"/>
                <a:cs typeface="Times New Roman" pitchFamily="18" charset="0"/>
              </a:rPr>
              <a:t>The skin is thin and almost without hairs.</a:t>
            </a:r>
          </a:p>
          <a:p>
            <a:r>
              <a:rPr b="1" dirty="0" sz="4000" lang="en-US">
                <a:solidFill>
                  <a:srgbClr val="002060"/>
                </a:solidFill>
                <a:latin typeface="Times New Roman" pitchFamily="18" charset="0"/>
                <a:cs typeface="Times New Roman" pitchFamily="18" charset="0"/>
              </a:rPr>
              <a:t>Orbicularis: </a:t>
            </a:r>
            <a:r>
              <a:rPr dirty="0" sz="4000" lang="en-US">
                <a:latin typeface="Times New Roman" pitchFamily="18" charset="0"/>
                <a:cs typeface="Times New Roman" pitchFamily="18" charset="0"/>
              </a:rPr>
              <a:t>This muscle runs around the eyelids in a circle.  Contraction of the orbicularis muscle closes the eye.  It is supplied by the Facial or 7</a:t>
            </a:r>
            <a:r>
              <a:rPr baseline="30000" dirty="0" sz="4000" lang="en-US">
                <a:latin typeface="Times New Roman" pitchFamily="18" charset="0"/>
                <a:cs typeface="Times New Roman" pitchFamily="18" charset="0"/>
              </a:rPr>
              <a:t>th</a:t>
            </a:r>
            <a:r>
              <a:rPr dirty="0" sz="4000" lang="en-US">
                <a:latin typeface="Times New Roman" pitchFamily="18" charset="0"/>
                <a:cs typeface="Times New Roman" pitchFamily="18" charset="0"/>
              </a:rPr>
              <a:t> nerve.</a:t>
            </a:r>
          </a:p>
          <a:p>
            <a:r>
              <a:rPr b="1" dirty="0" sz="4000" lang="en-US">
                <a:solidFill>
                  <a:srgbClr val="002060"/>
                </a:solidFill>
                <a:latin typeface="Times New Roman" pitchFamily="18" charset="0"/>
                <a:cs typeface="Times New Roman" pitchFamily="18" charset="0"/>
              </a:rPr>
              <a:t>Lashes:  </a:t>
            </a:r>
            <a:r>
              <a:rPr dirty="0" sz="4000" lang="en-US">
                <a:latin typeface="Times New Roman" pitchFamily="18" charset="0"/>
                <a:cs typeface="Times New Roman" pitchFamily="18" charset="0"/>
              </a:rPr>
              <a:t>These special hairs grow on the lateral 5/6 of the lids.  The help to protect the eye</a:t>
            </a:r>
            <a:r>
              <a:rPr dirty="0" sz="2800" lang="en-US">
                <a:latin typeface="Times New Roman" pitchFamily="18" charset="0"/>
                <a:cs typeface="Times New Roman" pitchFamily="18" charset="0"/>
              </a:rPr>
              <a:t>.</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659" name=""/>
        <p:cNvGrpSpPr/>
        <p:nvPr/>
      </p:nvGrpSpPr>
      <p:grpSpPr>
        <a:xfrm>
          <a:off x="0" y="0"/>
          <a:ext cx="0" cy="0"/>
          <a:chOff x="0" y="0"/>
          <a:chExt cx="0" cy="0"/>
        </a:xfrm>
      </p:grpSpPr>
      <p:sp>
        <p:nvSpPr>
          <p:cNvPr id="1049072" name="Title 1"/>
          <p:cNvSpPr>
            <a:spLocks noGrp="1"/>
          </p:cNvSpPr>
          <p:nvPr>
            <p:ph type="title"/>
          </p:nvPr>
        </p:nvSpPr>
        <p:spPr/>
        <p:txBody>
          <a:bodyPr>
            <a:normAutofit/>
          </a:bodyPr>
          <a:p>
            <a:pPr algn="ctr"/>
            <a:r>
              <a:rPr b="1" dirty="0" lang="en-US" err="1">
                <a:solidFill>
                  <a:schemeClr val="tx1"/>
                </a:solidFill>
              </a:rPr>
              <a:t>Emmetropia</a:t>
            </a:r>
            <a:endParaRPr dirty="0" lang="en-US">
              <a:solidFill>
                <a:schemeClr val="tx1"/>
              </a:solidFill>
            </a:endParaRPr>
          </a:p>
        </p:txBody>
      </p:sp>
      <p:sp>
        <p:nvSpPr>
          <p:cNvPr id="1049073" name="Content Placeholder 2"/>
          <p:cNvSpPr>
            <a:spLocks noGrp="1"/>
          </p:cNvSpPr>
          <p:nvPr>
            <p:ph sz="quarter" idx="1"/>
          </p:nvPr>
        </p:nvSpPr>
        <p:spPr>
          <a:xfrm>
            <a:off x="152400" y="1600200"/>
            <a:ext cx="11277600" cy="5257800"/>
          </a:xfrm>
        </p:spPr>
        <p:txBody>
          <a:bodyPr>
            <a:normAutofit lnSpcReduction="10000"/>
          </a:bodyPr>
          <a:p>
            <a:pPr>
              <a:lnSpc>
                <a:spcPct val="150000"/>
              </a:lnSpc>
            </a:pPr>
            <a:r>
              <a:rPr dirty="0" sz="3300" lang="en-US"/>
              <a:t>Its the normal refractive state of the eye. The eye acts as a convex lens and parallel rays of light are focused on the retina. Light rays coming from 6 meter or more is considered to be parallel. For this reason during distance vision testing the patient is seated 6 meters from the test chart. Most of the refraction in the eye is done by the cornea (2/3) the rest being by the lens (1/3)</a:t>
            </a:r>
          </a:p>
          <a:p>
            <a:pPr>
              <a:buNone/>
            </a:pPr>
            <a:endParaRPr dirty="0" lang="en-US"/>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660" name=""/>
        <p:cNvGrpSpPr/>
        <p:nvPr/>
      </p:nvGrpSpPr>
      <p:grpSpPr>
        <a:xfrm>
          <a:off x="0" y="0"/>
          <a:ext cx="0" cy="0"/>
          <a:chOff x="0" y="0"/>
          <a:chExt cx="0" cy="0"/>
        </a:xfrm>
      </p:grpSpPr>
      <p:sp>
        <p:nvSpPr>
          <p:cNvPr id="1049074" name="Title 1"/>
          <p:cNvSpPr>
            <a:spLocks noGrp="1"/>
          </p:cNvSpPr>
          <p:nvPr>
            <p:ph type="title"/>
          </p:nvPr>
        </p:nvSpPr>
        <p:spPr/>
        <p:txBody>
          <a:bodyPr/>
          <a:p>
            <a:endParaRPr lang="en-US"/>
          </a:p>
        </p:txBody>
      </p:sp>
      <p:pic>
        <p:nvPicPr>
          <p:cNvPr id="2097167" name="Picture 2" descr="https://encrypted-tbn1.gstatic.com/images?q=tbn:ANd9GcTYBT_1JJg0ugipds8dPnnIo_lHbMHqKsRzkKkJ0LHHgf-oMlZEnA"/>
          <p:cNvPicPr>
            <a:picLocks noChangeAspect="1" noGrp="1" noChangeArrowheads="1"/>
          </p:cNvPicPr>
          <p:nvPr>
            <p:ph sz="quarter" idx="1"/>
          </p:nvPr>
        </p:nvPicPr>
        <p:blipFill>
          <a:blip xmlns:r="http://schemas.openxmlformats.org/officeDocument/2006/relationships" r:embed="rId1" cstate="print"/>
          <a:stretch>
            <a:fillRect/>
          </a:stretch>
        </p:blipFill>
        <p:spPr bwMode="auto">
          <a:xfrm>
            <a:off x="0" y="457200"/>
            <a:ext cx="11582400" cy="6400800"/>
          </a:xfrm>
          <a:prstGeom prst="rect"/>
          <a:noFill/>
        </p:spPr>
      </p:pic>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661" name=""/>
        <p:cNvGrpSpPr/>
        <p:nvPr/>
      </p:nvGrpSpPr>
      <p:grpSpPr>
        <a:xfrm>
          <a:off x="0" y="0"/>
          <a:ext cx="0" cy="0"/>
          <a:chOff x="0" y="0"/>
          <a:chExt cx="0" cy="0"/>
        </a:xfrm>
      </p:grpSpPr>
      <p:sp>
        <p:nvSpPr>
          <p:cNvPr id="1049075" name="Title 1"/>
          <p:cNvSpPr>
            <a:spLocks noGrp="1"/>
          </p:cNvSpPr>
          <p:nvPr>
            <p:ph type="title"/>
          </p:nvPr>
        </p:nvSpPr>
        <p:spPr>
          <a:xfrm>
            <a:off x="609600" y="274638"/>
            <a:ext cx="9956800" cy="1325562"/>
          </a:xfrm>
        </p:spPr>
        <p:txBody>
          <a:bodyPr/>
          <a:p>
            <a:r>
              <a:rPr b="1" dirty="0" sz="3200" lang="en-US">
                <a:solidFill>
                  <a:schemeClr val="tx1"/>
                </a:solidFill>
              </a:rPr>
              <a:t>Accommodation</a:t>
            </a:r>
            <a:r>
              <a:rPr dirty="0" lang="en-US" smtClean="0"/>
              <a:t/>
            </a:r>
            <a:br>
              <a:rPr dirty="0" lang="en-US" smtClean="0"/>
            </a:br>
            <a:endParaRPr dirty="0" lang="en-US"/>
          </a:p>
        </p:txBody>
      </p:sp>
      <p:sp>
        <p:nvSpPr>
          <p:cNvPr id="1049076" name="Content Placeholder 2"/>
          <p:cNvSpPr>
            <a:spLocks noGrp="1"/>
          </p:cNvSpPr>
          <p:nvPr>
            <p:ph sz="quarter" idx="1"/>
          </p:nvPr>
        </p:nvSpPr>
        <p:spPr>
          <a:xfrm>
            <a:off x="381000" y="1219200"/>
            <a:ext cx="11049000" cy="5257800"/>
          </a:xfrm>
        </p:spPr>
        <p:txBody>
          <a:bodyPr>
            <a:normAutofit fontScale="92500"/>
          </a:bodyPr>
          <a:p>
            <a:pPr indent="0" marL="0">
              <a:lnSpc>
                <a:spcPct val="150000"/>
              </a:lnSpc>
              <a:buNone/>
            </a:pPr>
            <a:r>
              <a:rPr dirty="0" sz="2800" lang="en-US" smtClean="0"/>
              <a:t>Rays of light from an object close to the eye is divergent and will be focused behind the retina. The eye adjusts the image by:</a:t>
            </a:r>
          </a:p>
          <a:p>
            <a:pPr indent="0" lvl="1" marL="365760">
              <a:lnSpc>
                <a:spcPct val="150000"/>
              </a:lnSpc>
              <a:buNone/>
            </a:pPr>
            <a:r>
              <a:rPr dirty="0" sz="2500" lang="en-US" smtClean="0"/>
              <a:t>-</a:t>
            </a:r>
            <a:r>
              <a:rPr dirty="0" sz="3000" lang="en-US" smtClean="0"/>
              <a:t>Contraction of </a:t>
            </a:r>
            <a:r>
              <a:rPr dirty="0" sz="3000" lang="en-US" err="1" smtClean="0"/>
              <a:t>ciliary</a:t>
            </a:r>
            <a:r>
              <a:rPr dirty="0" sz="3000" lang="en-US" smtClean="0"/>
              <a:t> muscles thereby loosens the </a:t>
            </a:r>
            <a:r>
              <a:rPr dirty="0" sz="3000" lang="en-US" err="1" smtClean="0"/>
              <a:t>suspensory</a:t>
            </a:r>
            <a:r>
              <a:rPr dirty="0" sz="3000" lang="en-US" smtClean="0"/>
              <a:t> ligaments so that the lens will be more spherical and strong.</a:t>
            </a:r>
          </a:p>
          <a:p>
            <a:pPr indent="0" lvl="1" marL="365760">
              <a:lnSpc>
                <a:spcPct val="150000"/>
              </a:lnSpc>
              <a:buNone/>
            </a:pPr>
            <a:r>
              <a:rPr dirty="0" sz="3000" lang="en-US" smtClean="0"/>
              <a:t>-Decreasing the size of the pupil.</a:t>
            </a:r>
          </a:p>
          <a:p>
            <a:pPr indent="0" lvl="1" marL="365760">
              <a:lnSpc>
                <a:spcPct val="150000"/>
              </a:lnSpc>
              <a:buNone/>
            </a:pPr>
            <a:r>
              <a:rPr dirty="0" sz="3000" lang="en-US" smtClean="0"/>
              <a:t>-Contraction of the </a:t>
            </a:r>
            <a:r>
              <a:rPr dirty="0" sz="2500" lang="en-US" smtClean="0"/>
              <a:t>medial </a:t>
            </a:r>
            <a:r>
              <a:rPr dirty="0" sz="2500" lang="en-US" err="1" smtClean="0"/>
              <a:t>recti</a:t>
            </a:r>
            <a:r>
              <a:rPr dirty="0" sz="2500" lang="en-US" smtClean="0"/>
              <a:t>.</a:t>
            </a:r>
          </a:p>
          <a:p>
            <a:pPr indent="0" marL="0">
              <a:lnSpc>
                <a:spcPct val="150000"/>
              </a:lnSpc>
              <a:buNone/>
            </a:pPr>
            <a:r>
              <a:rPr dirty="0" sz="2800" lang="en-US" smtClean="0"/>
              <a:t>All these muscles are innervated by </a:t>
            </a:r>
            <a:r>
              <a:rPr dirty="0" sz="2800" lang="en-US" err="1" smtClean="0"/>
              <a:t>Oculomotor</a:t>
            </a:r>
            <a:r>
              <a:rPr dirty="0" sz="2800" lang="en-US" smtClean="0"/>
              <a:t> nerve</a:t>
            </a:r>
          </a:p>
          <a:p>
            <a:pPr>
              <a:buNone/>
            </a:pPr>
            <a:endParaRPr dirty="0" lang="en-US"/>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662" name=""/>
        <p:cNvGrpSpPr/>
        <p:nvPr/>
      </p:nvGrpSpPr>
      <p:grpSpPr>
        <a:xfrm>
          <a:off x="0" y="0"/>
          <a:ext cx="0" cy="0"/>
          <a:chOff x="0" y="0"/>
          <a:chExt cx="0" cy="0"/>
        </a:xfrm>
      </p:grpSpPr>
      <p:sp>
        <p:nvSpPr>
          <p:cNvPr id="1049077" name="Title 1"/>
          <p:cNvSpPr>
            <a:spLocks noGrp="1"/>
          </p:cNvSpPr>
          <p:nvPr>
            <p:ph type="title"/>
          </p:nvPr>
        </p:nvSpPr>
        <p:spPr>
          <a:xfrm>
            <a:off x="1981200" y="1676400"/>
            <a:ext cx="7467600" cy="487362"/>
          </a:xfrm>
        </p:spPr>
        <p:txBody>
          <a:bodyPr>
            <a:normAutofit fontScale="90000"/>
          </a:bodyPr>
          <a:p>
            <a:pPr>
              <a:lnSpc>
                <a:spcPct val="150000"/>
              </a:lnSpc>
              <a:tabLst>
                <a:tab algn="l" pos="1955800"/>
              </a:tabLst>
            </a:pPr>
            <a:r>
              <a:rPr dirty="0" lang="en-US">
                <a:solidFill>
                  <a:srgbClr val="FF0000"/>
                </a:solidFill>
              </a:rPr>
              <a:t/>
            </a:r>
            <a:br>
              <a:rPr dirty="0" lang="en-US">
                <a:solidFill>
                  <a:srgbClr val="FF0000"/>
                </a:solidFill>
              </a:rPr>
            </a:br>
            <a:r>
              <a:rPr b="1" dirty="0" sz="3600" lang="en-US" u="sng">
                <a:solidFill>
                  <a:schemeClr val="tx1"/>
                </a:solidFill>
              </a:rPr>
              <a:t>Types of refractive errors</a:t>
            </a:r>
            <a:r>
              <a:rPr b="1" dirty="0" sz="3600" lang="en-US">
                <a:solidFill>
                  <a:schemeClr val="tx1"/>
                </a:solidFill>
              </a:rPr>
              <a:t/>
            </a:r>
            <a:br>
              <a:rPr b="1" dirty="0" sz="3600" lang="en-US">
                <a:solidFill>
                  <a:schemeClr val="tx1"/>
                </a:solidFill>
              </a:rPr>
            </a:br>
            <a:r>
              <a:rPr b="1" dirty="0" sz="3600" lang="en-US">
                <a:solidFill>
                  <a:schemeClr val="tx1"/>
                </a:solidFill>
              </a:rPr>
              <a:t>PRESBYOPIA</a:t>
            </a:r>
            <a:r>
              <a:rPr b="1" dirty="0" sz="3600" lang="en-US"/>
              <a:t/>
            </a:r>
            <a:br>
              <a:rPr b="1" dirty="0" sz="3600" lang="en-US"/>
            </a:br>
            <a:endParaRPr b="1" dirty="0" sz="3600" lang="en-US">
              <a:solidFill>
                <a:srgbClr val="FF0000"/>
              </a:solidFill>
            </a:endParaRPr>
          </a:p>
        </p:txBody>
      </p:sp>
      <p:sp>
        <p:nvSpPr>
          <p:cNvPr id="1049078" name="Content Placeholder 2"/>
          <p:cNvSpPr>
            <a:spLocks noGrp="1"/>
          </p:cNvSpPr>
          <p:nvPr>
            <p:ph sz="quarter" idx="1"/>
          </p:nvPr>
        </p:nvSpPr>
        <p:spPr>
          <a:xfrm>
            <a:off x="0" y="1295400"/>
            <a:ext cx="11963400" cy="5562600"/>
          </a:xfrm>
        </p:spPr>
        <p:txBody>
          <a:bodyPr>
            <a:normAutofit fontScale="92500" lnSpcReduction="20000"/>
          </a:bodyPr>
          <a:p>
            <a:pPr>
              <a:lnSpc>
                <a:spcPct val="150000"/>
              </a:lnSpc>
              <a:buFontTx/>
              <a:buNone/>
            </a:pPr>
            <a:r>
              <a:rPr dirty="0" sz="3200" lang="en-US"/>
              <a:t>	</a:t>
            </a:r>
            <a:r>
              <a:rPr dirty="0" sz="2800" lang="en-US"/>
              <a:t> Some time after age 40, people begin to experience blurred near vision when performing tasks such as reading, sewing or working at a computer. This change is called presbyopia. There's no getting around it - presbyopia happens to everyone at some point in life, even those who have never had a vision problem before. </a:t>
            </a:r>
            <a:r>
              <a:rPr dirty="0" sz="2800" lang="en-US" smtClean="0"/>
              <a:t>It </a:t>
            </a:r>
            <a:r>
              <a:rPr dirty="0" sz="2800" lang="en-US"/>
              <a:t>usually occurs at around the age of forty when people experience blurred near vision when reading or working at the computer. This is the result of the natural aging process of the lens where it becomes harder and less elastic. Accommodation will be ineffective and the person fails to do near work like reading. There is no difficulty of distant vision.</a:t>
            </a:r>
          </a:p>
          <a:p>
            <a:pPr>
              <a:lnSpc>
                <a:spcPct val="150000"/>
              </a:lnSpc>
            </a:pPr>
            <a:r>
              <a:rPr b="1" dirty="0" sz="2800" lang="en-US"/>
              <a:t>Treatment</a:t>
            </a:r>
            <a:r>
              <a:rPr dirty="0" sz="2800" lang="en-US"/>
              <a:t>-convex </a:t>
            </a:r>
            <a:r>
              <a:rPr dirty="0" sz="3200" lang="en-US"/>
              <a:t>lens</a:t>
            </a:r>
          </a:p>
          <a:p>
            <a:pPr>
              <a:buNone/>
            </a:pPr>
            <a:endParaRPr dirty="0" lang="en-US"/>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664" name=""/>
        <p:cNvGrpSpPr/>
        <p:nvPr/>
      </p:nvGrpSpPr>
      <p:grpSpPr>
        <a:xfrm>
          <a:off x="0" y="0"/>
          <a:ext cx="0" cy="0"/>
          <a:chOff x="0" y="0"/>
          <a:chExt cx="0" cy="0"/>
        </a:xfrm>
      </p:grpSpPr>
      <p:sp>
        <p:nvSpPr>
          <p:cNvPr id="1049085" name="Rectangle 2"/>
          <p:cNvSpPr>
            <a:spLocks noGrp="1" noChangeArrowheads="1"/>
          </p:cNvSpPr>
          <p:nvPr>
            <p:ph type="title"/>
          </p:nvPr>
        </p:nvSpPr>
        <p:spPr>
          <a:xfrm>
            <a:off x="609600" y="0"/>
            <a:ext cx="9956800" cy="685800"/>
          </a:xfrm>
        </p:spPr>
        <p:txBody>
          <a:bodyPr>
            <a:normAutofit/>
          </a:bodyPr>
          <a:p>
            <a:pPr eaLnBrk="1" hangingPunct="1"/>
            <a:r>
              <a:rPr dirty="0" lang="en-US" err="1" smtClean="0"/>
              <a:t>Presbyopia</a:t>
            </a:r>
            <a:endParaRPr dirty="0" lang="en-US" smtClean="0"/>
          </a:p>
        </p:txBody>
      </p:sp>
      <p:sp>
        <p:nvSpPr>
          <p:cNvPr id="1049086" name="Rectangle 5"/>
          <p:cNvSpPr>
            <a:spLocks noGrp="1" noChangeArrowheads="1"/>
          </p:cNvSpPr>
          <p:nvPr>
            <p:ph sz="quarter" idx="1"/>
          </p:nvPr>
        </p:nvSpPr>
        <p:spPr>
          <a:xfrm>
            <a:off x="186135" y="914400"/>
            <a:ext cx="5181600" cy="5943600"/>
          </a:xfrm>
        </p:spPr>
        <p:txBody>
          <a:bodyPr>
            <a:normAutofit/>
          </a:bodyPr>
          <a:p>
            <a:pPr eaLnBrk="1" hangingPunct="1"/>
            <a:r>
              <a:rPr dirty="0" sz="3200" lang="en-US" smtClean="0"/>
              <a:t>When elasticity of the lens is reduced thus  accommodation </a:t>
            </a:r>
          </a:p>
          <a:p>
            <a:pPr eaLnBrk="1" hangingPunct="1"/>
            <a:r>
              <a:rPr dirty="0" sz="3200" lang="en-US" smtClean="0"/>
              <a:t>Contraction of the </a:t>
            </a:r>
            <a:r>
              <a:rPr dirty="0" sz="3200" lang="en-US" err="1" smtClean="0"/>
              <a:t>cilliary</a:t>
            </a:r>
            <a:r>
              <a:rPr dirty="0" sz="3200" lang="en-US" smtClean="0"/>
              <a:t> muscle leads to relaxation of the lens thus more convex</a:t>
            </a:r>
          </a:p>
          <a:p>
            <a:pPr eaLnBrk="1" hangingPunct="1"/>
            <a:r>
              <a:rPr dirty="0" sz="3200" lang="en-US" smtClean="0"/>
              <a:t>Near vision not complete</a:t>
            </a:r>
          </a:p>
          <a:p>
            <a:pPr eaLnBrk="1" hangingPunct="1"/>
            <a:endParaRPr dirty="0" sz="4400" lang="en-US" smtClean="0"/>
          </a:p>
        </p:txBody>
      </p:sp>
      <p:pic>
        <p:nvPicPr>
          <p:cNvPr id="2097168" name="Picture 9"/>
          <p:cNvPicPr>
            <a:picLocks noChangeAspect="1" noChangeArrowheads="1"/>
          </p:cNvPicPr>
          <p:nvPr/>
        </p:nvPicPr>
        <p:blipFill>
          <a:blip xmlns:r="http://schemas.openxmlformats.org/officeDocument/2006/relationships" r:embed="rId1" cstate="print"/>
          <a:srcRect/>
          <a:stretch>
            <a:fillRect/>
          </a:stretch>
        </p:blipFill>
        <p:spPr bwMode="auto">
          <a:xfrm>
            <a:off x="5367735" y="0"/>
            <a:ext cx="6824265" cy="6858000"/>
          </a:xfrm>
          <a:prstGeom prst="rect"/>
          <a:noFill/>
          <a:ln>
            <a:noFill/>
          </a:ln>
        </p:spPr>
      </p:pic>
    </p:spTree>
  </p:cSld>
  <p:clrMapOvr>
    <a:masterClrMapping/>
  </p:clrMapOvr>
  <p:transition xmlns:p14="http://schemas.microsoft.com/office/powerpoint/2010/main" spd="slow" p14:dur="2000"/>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665" name=""/>
        <p:cNvGrpSpPr/>
        <p:nvPr/>
      </p:nvGrpSpPr>
      <p:grpSpPr>
        <a:xfrm>
          <a:off x="0" y="0"/>
          <a:ext cx="0" cy="0"/>
          <a:chOff x="0" y="0"/>
          <a:chExt cx="0" cy="0"/>
        </a:xfrm>
      </p:grpSpPr>
      <p:sp>
        <p:nvSpPr>
          <p:cNvPr id="1049087" name="Title 1"/>
          <p:cNvSpPr>
            <a:spLocks noGrp="1"/>
          </p:cNvSpPr>
          <p:nvPr>
            <p:ph type="title"/>
          </p:nvPr>
        </p:nvSpPr>
        <p:spPr>
          <a:xfrm>
            <a:off x="0" y="304800"/>
            <a:ext cx="9956800" cy="1143000"/>
          </a:xfrm>
        </p:spPr>
        <p:txBody>
          <a:bodyPr>
            <a:normAutofit/>
          </a:bodyPr>
          <a:p>
            <a:r>
              <a:rPr b="1" dirty="0" sz="3200" lang="en-US" smtClean="0">
                <a:solidFill>
                  <a:srgbClr val="FF0000"/>
                </a:solidFill>
              </a:rPr>
              <a:t>Myopia (short sightedness)</a:t>
            </a:r>
            <a:endParaRPr dirty="0" sz="3200" lang="en-US">
              <a:solidFill>
                <a:srgbClr val="FF0000"/>
              </a:solidFill>
            </a:endParaRPr>
          </a:p>
        </p:txBody>
      </p:sp>
      <p:sp>
        <p:nvSpPr>
          <p:cNvPr id="1049088" name="Content Placeholder 2"/>
          <p:cNvSpPr>
            <a:spLocks noGrp="1"/>
          </p:cNvSpPr>
          <p:nvPr>
            <p:ph sz="quarter" idx="1"/>
          </p:nvPr>
        </p:nvSpPr>
        <p:spPr>
          <a:xfrm>
            <a:off x="685800" y="1600200"/>
            <a:ext cx="9982200" cy="5257800"/>
          </a:xfrm>
        </p:spPr>
        <p:txBody>
          <a:bodyPr>
            <a:normAutofit/>
          </a:bodyPr>
          <a:p>
            <a:r>
              <a:rPr dirty="0" sz="3200" lang="en-US"/>
              <a:t>It occurs when the eyeball is too long, relative to focusing power of the cornea and lens of the eye. This causes light to be focused at a point </a:t>
            </a:r>
            <a:r>
              <a:rPr dirty="0" sz="3200" lang="en-US" err="1"/>
              <a:t>infront</a:t>
            </a:r>
            <a:r>
              <a:rPr dirty="0" sz="3200" lang="en-US"/>
              <a:t> of the retina rather than directly on its surface.</a:t>
            </a:r>
          </a:p>
          <a:p>
            <a:pPr>
              <a:buNone/>
            </a:pPr>
            <a:r>
              <a:rPr b="1" dirty="0" sz="3200" lang="en-US"/>
              <a:t>Symptom</a:t>
            </a:r>
            <a:endParaRPr dirty="0" sz="3200" lang="en-US"/>
          </a:p>
          <a:p>
            <a:r>
              <a:rPr dirty="0" sz="3200" lang="en-US"/>
              <a:t>Eye strain and headaches</a:t>
            </a:r>
          </a:p>
          <a:p>
            <a:r>
              <a:rPr dirty="0" sz="3200" lang="en-US"/>
              <a:t>-Poor distant vision</a:t>
            </a:r>
          </a:p>
          <a:p>
            <a:r>
              <a:rPr b="1" dirty="0" sz="3200" lang="en-US"/>
              <a:t>Treatment</a:t>
            </a:r>
            <a:endParaRPr dirty="0" sz="3200" lang="en-US"/>
          </a:p>
          <a:p>
            <a:r>
              <a:rPr dirty="0" sz="3200" lang="en-US"/>
              <a:t>- Spectacle- concave or negative lens</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666" name=""/>
        <p:cNvGrpSpPr/>
        <p:nvPr/>
      </p:nvGrpSpPr>
      <p:grpSpPr>
        <a:xfrm>
          <a:off x="0" y="0"/>
          <a:ext cx="0" cy="0"/>
          <a:chOff x="0" y="0"/>
          <a:chExt cx="0" cy="0"/>
        </a:xfrm>
      </p:grpSpPr>
      <p:sp>
        <p:nvSpPr>
          <p:cNvPr id="1049089" name="Title 1"/>
          <p:cNvSpPr>
            <a:spLocks noGrp="1"/>
          </p:cNvSpPr>
          <p:nvPr>
            <p:ph type="title"/>
          </p:nvPr>
        </p:nvSpPr>
        <p:spPr/>
        <p:txBody>
          <a:bodyPr/>
          <a:p>
            <a:endParaRPr lang="en-US"/>
          </a:p>
        </p:txBody>
      </p:sp>
      <p:pic>
        <p:nvPicPr>
          <p:cNvPr id="2097169" name="Picture 2" descr="https://encrypted-tbn1.gstatic.com/images?q=tbn:ANd9GcRQbpUsMUzuiKew8RQpodSOHYREuce9k2fJJc9zpjRF3h5ODN9N2Q"/>
          <p:cNvPicPr>
            <a:picLocks noChangeAspect="1" noGrp="1" noChangeArrowheads="1"/>
          </p:cNvPicPr>
          <p:nvPr>
            <p:ph sz="quarter" idx="1"/>
          </p:nvPr>
        </p:nvPicPr>
        <p:blipFill>
          <a:blip xmlns:r="http://schemas.openxmlformats.org/officeDocument/2006/relationships" r:embed="rId1" cstate="print"/>
          <a:stretch>
            <a:fillRect/>
          </a:stretch>
        </p:blipFill>
        <p:spPr bwMode="auto">
          <a:xfrm>
            <a:off x="-47624" y="0"/>
            <a:ext cx="12239624" cy="6858000"/>
          </a:xfrm>
          <a:prstGeom prst="rect"/>
          <a:noFill/>
        </p:spPr>
      </p:pic>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667" name=""/>
        <p:cNvGrpSpPr/>
        <p:nvPr/>
      </p:nvGrpSpPr>
      <p:grpSpPr>
        <a:xfrm>
          <a:off x="0" y="0"/>
          <a:ext cx="0" cy="0"/>
          <a:chOff x="0" y="0"/>
          <a:chExt cx="0" cy="0"/>
        </a:xfrm>
      </p:grpSpPr>
      <p:sp>
        <p:nvSpPr>
          <p:cNvPr id="1049090" name="Title 1"/>
          <p:cNvSpPr>
            <a:spLocks noGrp="1"/>
          </p:cNvSpPr>
          <p:nvPr>
            <p:ph type="title"/>
          </p:nvPr>
        </p:nvSpPr>
        <p:spPr>
          <a:xfrm>
            <a:off x="0" y="350838"/>
            <a:ext cx="9448800" cy="868362"/>
          </a:xfrm>
        </p:spPr>
        <p:txBody>
          <a:bodyPr>
            <a:normAutofit/>
          </a:bodyPr>
          <a:p>
            <a:r>
              <a:rPr b="1" dirty="0" sz="3200" lang="en-US" err="1" smtClean="0">
                <a:solidFill>
                  <a:srgbClr val="FF0000"/>
                </a:solidFill>
              </a:rPr>
              <a:t>Hypermetropia</a:t>
            </a:r>
            <a:r>
              <a:rPr b="1" dirty="0" sz="3200" lang="en-US" smtClean="0">
                <a:solidFill>
                  <a:srgbClr val="FF0000"/>
                </a:solidFill>
              </a:rPr>
              <a:t> ,</a:t>
            </a:r>
            <a:r>
              <a:rPr dirty="0" sz="3200" lang="en-US"/>
              <a:t> Hyperopia</a:t>
            </a:r>
            <a:r>
              <a:rPr b="1" dirty="0" sz="3200" lang="en-US" smtClean="0">
                <a:solidFill>
                  <a:srgbClr val="FF0000"/>
                </a:solidFill>
              </a:rPr>
              <a:t> </a:t>
            </a:r>
            <a:r>
              <a:rPr b="1" dirty="0" sz="3200" lang="en-US">
                <a:solidFill>
                  <a:srgbClr val="FF0000"/>
                </a:solidFill>
              </a:rPr>
              <a:t>(long-sightedness)</a:t>
            </a:r>
            <a:endParaRPr dirty="0" sz="3200" lang="en-US">
              <a:solidFill>
                <a:srgbClr val="FF0000"/>
              </a:solidFill>
            </a:endParaRPr>
          </a:p>
        </p:txBody>
      </p:sp>
      <p:sp>
        <p:nvSpPr>
          <p:cNvPr id="1049091" name="Content Placeholder 2"/>
          <p:cNvSpPr>
            <a:spLocks noGrp="1"/>
          </p:cNvSpPr>
          <p:nvPr>
            <p:ph sz="quarter" idx="1"/>
          </p:nvPr>
        </p:nvSpPr>
        <p:spPr/>
        <p:txBody>
          <a:bodyPr/>
          <a:p>
            <a:r>
              <a:rPr dirty="0" sz="2800" lang="en-US"/>
              <a:t>In </a:t>
            </a:r>
            <a:r>
              <a:rPr dirty="0" sz="2800" lang="en-US" err="1"/>
              <a:t>hypermetropia</a:t>
            </a:r>
            <a:r>
              <a:rPr dirty="0" sz="2800" lang="en-US"/>
              <a:t> rays of light are focused behind the retina because the power of the optical system is too low for the length of the eye.</a:t>
            </a:r>
          </a:p>
          <a:p>
            <a:pPr>
              <a:buNone/>
            </a:pPr>
            <a:r>
              <a:rPr b="1" dirty="0" sz="2800" lang="en-US"/>
              <a:t>Symptoms</a:t>
            </a:r>
            <a:endParaRPr dirty="0" sz="2800" lang="en-US"/>
          </a:p>
          <a:p>
            <a:r>
              <a:rPr dirty="0" sz="2800" lang="en-US"/>
              <a:t>-Complain about near vision tasks</a:t>
            </a:r>
          </a:p>
          <a:p>
            <a:r>
              <a:rPr dirty="0" sz="2800" lang="en-US"/>
              <a:t>-In advanced state they will have poor distant vision</a:t>
            </a:r>
          </a:p>
          <a:p>
            <a:pPr>
              <a:buNone/>
            </a:pPr>
            <a:r>
              <a:rPr b="1" dirty="0" sz="2800" lang="en-US"/>
              <a:t>Treatment</a:t>
            </a:r>
            <a:endParaRPr dirty="0" sz="2800" lang="en-US"/>
          </a:p>
          <a:p>
            <a:r>
              <a:rPr dirty="0" sz="2800" lang="en-US"/>
              <a:t>- Convex lens or positive lens</a:t>
            </a:r>
          </a:p>
          <a:p>
            <a:pPr>
              <a:buNone/>
            </a:pPr>
            <a:endParaRPr dirty="0" lang="en-US"/>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668" name=""/>
        <p:cNvGrpSpPr/>
        <p:nvPr/>
      </p:nvGrpSpPr>
      <p:grpSpPr>
        <a:xfrm>
          <a:off x="0" y="0"/>
          <a:ext cx="0" cy="0"/>
          <a:chOff x="0" y="0"/>
          <a:chExt cx="0" cy="0"/>
        </a:xfrm>
      </p:grpSpPr>
      <p:sp>
        <p:nvSpPr>
          <p:cNvPr id="1049092" name="Title 1"/>
          <p:cNvSpPr>
            <a:spLocks noGrp="1"/>
          </p:cNvSpPr>
          <p:nvPr>
            <p:ph type="title"/>
          </p:nvPr>
        </p:nvSpPr>
        <p:spPr/>
        <p:txBody>
          <a:bodyPr/>
          <a:p>
            <a:endParaRPr lang="en-US"/>
          </a:p>
        </p:txBody>
      </p:sp>
      <p:pic>
        <p:nvPicPr>
          <p:cNvPr id="2097170" name="Picture 2" descr="https://encrypted-tbn3.gstatic.com/images?q=tbn:ANd9GcSU2xLqKssWWG4w0MAZqQDqoRV37A3oMQflYQCOpcD8LpUTAF5wQXpwtcE"/>
          <p:cNvPicPr>
            <a:picLocks noChangeAspect="1" noGrp="1" noChangeArrowheads="1"/>
          </p:cNvPicPr>
          <p:nvPr>
            <p:ph sz="quarter" idx="1"/>
          </p:nvPr>
        </p:nvPicPr>
        <p:blipFill>
          <a:blip xmlns:r="http://schemas.openxmlformats.org/officeDocument/2006/relationships" r:embed="rId1" cstate="print"/>
          <a:srcRect/>
          <a:stretch>
            <a:fillRect/>
          </a:stretch>
        </p:blipFill>
        <p:spPr bwMode="auto">
          <a:xfrm>
            <a:off x="0" y="0"/>
            <a:ext cx="12191999" cy="6858000"/>
          </a:xfrm>
          <a:prstGeom prst="rect"/>
          <a:noFill/>
        </p:spPr>
      </p:pic>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669" name=""/>
        <p:cNvGrpSpPr/>
        <p:nvPr/>
      </p:nvGrpSpPr>
      <p:grpSpPr>
        <a:xfrm>
          <a:off x="0" y="0"/>
          <a:ext cx="0" cy="0"/>
          <a:chOff x="0" y="0"/>
          <a:chExt cx="0" cy="0"/>
        </a:xfrm>
      </p:grpSpPr>
      <p:sp>
        <p:nvSpPr>
          <p:cNvPr id="1049093" name="Title 1"/>
          <p:cNvSpPr>
            <a:spLocks noGrp="1"/>
          </p:cNvSpPr>
          <p:nvPr>
            <p:ph type="title"/>
          </p:nvPr>
        </p:nvSpPr>
        <p:spPr>
          <a:xfrm>
            <a:off x="508000" y="-46997"/>
            <a:ext cx="9956800" cy="1143000"/>
          </a:xfrm>
        </p:spPr>
        <p:txBody>
          <a:bodyPr/>
          <a:p>
            <a:pPr algn="ctr"/>
            <a:r>
              <a:rPr dirty="0" sz="3200" lang="en-US">
                <a:solidFill>
                  <a:srgbClr val="FF0000"/>
                </a:solidFill>
              </a:rPr>
              <a:t>ASTIGMATISM</a:t>
            </a:r>
            <a:r>
              <a:rPr dirty="0" sz="3200" lang="en-US"/>
              <a:t/>
            </a:r>
            <a:br>
              <a:rPr dirty="0" sz="3200" lang="en-US"/>
            </a:br>
            <a:endParaRPr dirty="0" lang="en-US"/>
          </a:p>
        </p:txBody>
      </p:sp>
      <p:sp>
        <p:nvSpPr>
          <p:cNvPr id="1049094" name="Content Placeholder 2"/>
          <p:cNvSpPr>
            <a:spLocks noGrp="1"/>
          </p:cNvSpPr>
          <p:nvPr>
            <p:ph sz="quarter" idx="1"/>
          </p:nvPr>
        </p:nvSpPr>
        <p:spPr>
          <a:xfrm>
            <a:off x="152400" y="533400"/>
            <a:ext cx="11658600" cy="5951538"/>
          </a:xfrm>
        </p:spPr>
        <p:txBody>
          <a:bodyPr>
            <a:normAutofit fontScale="25000" lnSpcReduction="20000"/>
          </a:bodyPr>
          <a:p>
            <a:pPr>
              <a:lnSpc>
                <a:spcPct val="170000"/>
              </a:lnSpc>
              <a:buFontTx/>
              <a:buNone/>
            </a:pPr>
            <a:r>
              <a:rPr dirty="0" sz="3300" lang="en-US"/>
              <a:t>	</a:t>
            </a:r>
            <a:r>
              <a:rPr dirty="0" sz="12800" lang="en-US"/>
              <a:t>Occurs when the curve of the cornea is uneven because light rays are not refracted equally in all directions a focus point on the retina is not achieved</a:t>
            </a:r>
          </a:p>
          <a:p>
            <a:pPr>
              <a:lnSpc>
                <a:spcPct val="170000"/>
              </a:lnSpc>
              <a:buNone/>
            </a:pPr>
            <a:r>
              <a:rPr b="1" dirty="0" sz="12800" lang="en-US"/>
              <a:t>Symptom</a:t>
            </a:r>
            <a:endParaRPr dirty="0" sz="12800" lang="en-US"/>
          </a:p>
          <a:p>
            <a:pPr lvl="1">
              <a:lnSpc>
                <a:spcPct val="170000"/>
              </a:lnSpc>
            </a:pPr>
            <a:r>
              <a:rPr dirty="0" sz="12800" lang="en-US"/>
              <a:t>-Distortion of image</a:t>
            </a:r>
          </a:p>
          <a:p>
            <a:pPr>
              <a:lnSpc>
                <a:spcPct val="170000"/>
              </a:lnSpc>
            </a:pPr>
            <a:r>
              <a:rPr dirty="0" sz="12800" lang="en-US"/>
              <a:t>-Poor vision at any distance</a:t>
            </a:r>
          </a:p>
          <a:p>
            <a:pPr>
              <a:lnSpc>
                <a:spcPct val="170000"/>
              </a:lnSpc>
              <a:buNone/>
            </a:pPr>
            <a:r>
              <a:rPr b="1" dirty="0" sz="12800" lang="en-US"/>
              <a:t>Treatment</a:t>
            </a:r>
            <a:endParaRPr dirty="0" sz="12800" lang="en-US"/>
          </a:p>
          <a:p>
            <a:pPr>
              <a:lnSpc>
                <a:spcPct val="170000"/>
              </a:lnSpc>
            </a:pPr>
            <a:r>
              <a:rPr dirty="0" sz="12800" lang="en-US"/>
              <a:t>-Spectacle with cylindrical lens</a:t>
            </a:r>
          </a:p>
          <a:p>
            <a:pPr>
              <a:lnSpc>
                <a:spcPct val="170000"/>
              </a:lnSpc>
              <a:buNone/>
            </a:pPr>
            <a:r>
              <a:rPr b="1" dirty="0" sz="12800" lang="en-US"/>
              <a:t> </a:t>
            </a:r>
            <a:endParaRPr dirty="0" sz="12800" lang="en-US"/>
          </a:p>
          <a:p>
            <a:pPr>
              <a:lnSpc>
                <a:spcPct val="170000"/>
              </a:lnSpc>
              <a:buNone/>
            </a:pPr>
            <a:r>
              <a:rPr b="1" dirty="0" sz="4000" lang="en-US"/>
              <a:t> </a:t>
            </a:r>
            <a:endParaRPr dirty="0" sz="4000" lang="en-US"/>
          </a:p>
          <a:p>
            <a:pPr>
              <a:lnSpc>
                <a:spcPct val="170000"/>
              </a:lnSpc>
              <a:buFontTx/>
              <a:buNone/>
            </a:pPr>
            <a:endParaRPr dirty="0" sz="4000" lang="en-US"/>
          </a:p>
          <a:p>
            <a:pPr>
              <a:lnSpc>
                <a:spcPct val="170000"/>
              </a:lnSpc>
            </a:pPr>
            <a:endParaRPr dirty="0" sz="400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09" name=""/>
        <p:cNvGrpSpPr/>
        <p:nvPr/>
      </p:nvGrpSpPr>
      <p:grpSpPr>
        <a:xfrm>
          <a:off x="0" y="0"/>
          <a:ext cx="0" cy="0"/>
          <a:chOff x="0" y="0"/>
          <a:chExt cx="0" cy="0"/>
        </a:xfrm>
      </p:grpSpPr>
      <p:sp>
        <p:nvSpPr>
          <p:cNvPr id="1048696" name="Title 1"/>
          <p:cNvSpPr>
            <a:spLocks noGrp="1"/>
          </p:cNvSpPr>
          <p:nvPr>
            <p:ph type="title"/>
          </p:nvPr>
        </p:nvSpPr>
        <p:spPr>
          <a:xfrm>
            <a:off x="1524000" y="0"/>
            <a:ext cx="7467600" cy="1143000"/>
          </a:xfrm>
        </p:spPr>
        <p:txBody>
          <a:bodyPr>
            <a:normAutofit/>
          </a:bodyPr>
          <a:p>
            <a:r>
              <a:rPr b="1" dirty="0" lang="en-US" smtClean="0">
                <a:solidFill>
                  <a:srgbClr val="7030A0"/>
                </a:solidFill>
                <a:latin typeface="Times New Roman" pitchFamily="18" charset="0"/>
                <a:cs typeface="Times New Roman" pitchFamily="18" charset="0"/>
              </a:rPr>
              <a:t>Posterior Lamella</a:t>
            </a:r>
            <a:br>
              <a:rPr b="1" dirty="0" lang="en-US" smtClean="0">
                <a:solidFill>
                  <a:srgbClr val="7030A0"/>
                </a:solidFill>
                <a:latin typeface="Times New Roman" pitchFamily="18" charset="0"/>
                <a:cs typeface="Times New Roman" pitchFamily="18" charset="0"/>
              </a:rPr>
            </a:br>
            <a:endParaRPr dirty="0" lang="en-US"/>
          </a:p>
        </p:txBody>
      </p:sp>
      <p:sp>
        <p:nvSpPr>
          <p:cNvPr id="1048697" name="Content Placeholder 2"/>
          <p:cNvSpPr>
            <a:spLocks noGrp="1"/>
          </p:cNvSpPr>
          <p:nvPr>
            <p:ph sz="quarter" idx="1"/>
          </p:nvPr>
        </p:nvSpPr>
        <p:spPr>
          <a:xfrm>
            <a:off x="381000" y="1073888"/>
            <a:ext cx="11277600" cy="4873752"/>
          </a:xfrm>
        </p:spPr>
        <p:txBody>
          <a:bodyPr>
            <a:normAutofit/>
          </a:bodyPr>
          <a:p>
            <a:pPr indent="-514350" marL="514350"/>
            <a:r>
              <a:rPr b="1" dirty="0" sz="3600" lang="en-US">
                <a:solidFill>
                  <a:srgbClr val="002060"/>
                </a:solidFill>
                <a:latin typeface="Times New Roman" pitchFamily="18" charset="0"/>
                <a:cs typeface="Times New Roman" pitchFamily="18" charset="0"/>
              </a:rPr>
              <a:t>Conjunctiva: </a:t>
            </a:r>
            <a:r>
              <a:rPr dirty="0" sz="3600" lang="en-US">
                <a:latin typeface="Times New Roman" pitchFamily="18" charset="0"/>
                <a:cs typeface="Times New Roman" pitchFamily="18" charset="0"/>
              </a:rPr>
              <a:t>The conjunctiva is a thin mucous membrane that  starts at the lid margin, covers the back of the lid, and the surface of the sclera.  It stops at the </a:t>
            </a:r>
            <a:r>
              <a:rPr dirty="0" sz="3600" lang="en-US" err="1">
                <a:latin typeface="Times New Roman" pitchFamily="18" charset="0"/>
                <a:cs typeface="Times New Roman" pitchFamily="18" charset="0"/>
              </a:rPr>
              <a:t>limbus</a:t>
            </a:r>
            <a:r>
              <a:rPr dirty="0" sz="3600" lang="en-US">
                <a:latin typeface="Times New Roman" pitchFamily="18" charset="0"/>
                <a:cs typeface="Times New Roman" pitchFamily="18" charset="0"/>
              </a:rPr>
              <a:t>.  </a:t>
            </a:r>
          </a:p>
          <a:p>
            <a:pPr indent="-514350" marL="514350"/>
            <a:r>
              <a:rPr dirty="0" sz="3600" lang="en-US">
                <a:latin typeface="Times New Roman" pitchFamily="18" charset="0"/>
                <a:cs typeface="Times New Roman" pitchFamily="18" charset="0"/>
              </a:rPr>
              <a:t>It contains mucous glands which are essential for the tear film</a:t>
            </a:r>
            <a:endParaRPr dirty="0" sz="3600" lang="en-US"/>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670" name=""/>
        <p:cNvGrpSpPr/>
        <p:nvPr/>
      </p:nvGrpSpPr>
      <p:grpSpPr>
        <a:xfrm>
          <a:off x="0" y="0"/>
          <a:ext cx="0" cy="0"/>
          <a:chOff x="0" y="0"/>
          <a:chExt cx="0" cy="0"/>
        </a:xfrm>
      </p:grpSpPr>
      <p:sp>
        <p:nvSpPr>
          <p:cNvPr id="1049095" name="Title 1"/>
          <p:cNvSpPr>
            <a:spLocks noGrp="1"/>
          </p:cNvSpPr>
          <p:nvPr>
            <p:ph type="title"/>
          </p:nvPr>
        </p:nvSpPr>
        <p:spPr>
          <a:xfrm>
            <a:off x="2133600" y="0"/>
            <a:ext cx="7467600" cy="838200"/>
          </a:xfrm>
        </p:spPr>
        <p:txBody>
          <a:bodyPr>
            <a:normAutofit fontScale="90000"/>
          </a:bodyPr>
          <a:p>
            <a:pPr algn="ctr"/>
            <a:r>
              <a:rPr b="1" dirty="0" lang="en-US" smtClean="0">
                <a:solidFill>
                  <a:srgbClr val="FF0000"/>
                </a:solidFill>
              </a:rPr>
              <a:t/>
            </a:r>
            <a:br>
              <a:rPr b="1" dirty="0" lang="en-US" smtClean="0">
                <a:solidFill>
                  <a:srgbClr val="FF0000"/>
                </a:solidFill>
              </a:rPr>
            </a:br>
            <a:r>
              <a:rPr b="1" dirty="0" lang="en-US" smtClean="0">
                <a:solidFill>
                  <a:srgbClr val="FF0000"/>
                </a:solidFill>
              </a:rPr>
              <a:t>STRABISMUS</a:t>
            </a:r>
            <a:r>
              <a:rPr dirty="0" lang="en-US" smtClean="0"/>
              <a:t/>
            </a:r>
            <a:br>
              <a:rPr dirty="0" lang="en-US" smtClean="0"/>
            </a:br>
            <a:endParaRPr dirty="0" lang="en-US"/>
          </a:p>
        </p:txBody>
      </p:sp>
      <p:sp>
        <p:nvSpPr>
          <p:cNvPr id="1049096" name="Content Placeholder 2"/>
          <p:cNvSpPr>
            <a:spLocks noGrp="1"/>
          </p:cNvSpPr>
          <p:nvPr>
            <p:ph sz="quarter" idx="1"/>
          </p:nvPr>
        </p:nvSpPr>
        <p:spPr>
          <a:xfrm>
            <a:off x="381000" y="685800"/>
            <a:ext cx="10287000" cy="5788152"/>
          </a:xfrm>
        </p:spPr>
        <p:txBody>
          <a:bodyPr>
            <a:normAutofit/>
          </a:bodyPr>
          <a:p>
            <a:pPr>
              <a:buNone/>
            </a:pPr>
            <a:r>
              <a:rPr dirty="0" sz="3000" lang="en-US"/>
              <a:t>The two eyes are not properly aligned and point in different directions.  It arises because of an incorrect balance of muscles that move the eye, faulty nerve signals to the eye muscles and focusing faults.</a:t>
            </a:r>
          </a:p>
          <a:p>
            <a:pPr>
              <a:buNone/>
            </a:pPr>
            <a:r>
              <a:rPr b="1" dirty="0" sz="3000" lang="en-US"/>
              <a:t>Symptom</a:t>
            </a:r>
            <a:endParaRPr dirty="0" sz="3000" lang="en-US"/>
          </a:p>
          <a:p>
            <a:r>
              <a:rPr dirty="0" sz="3000" lang="en-US"/>
              <a:t>-Deviation of the eye</a:t>
            </a:r>
          </a:p>
          <a:p>
            <a:r>
              <a:rPr dirty="0" sz="3000" lang="en-US"/>
              <a:t>- Could have </a:t>
            </a:r>
            <a:r>
              <a:rPr dirty="0" sz="3000" lang="en-US" err="1"/>
              <a:t>Diplopia</a:t>
            </a:r>
            <a:endParaRPr dirty="0" sz="3000" lang="en-US"/>
          </a:p>
          <a:p>
            <a:r>
              <a:rPr dirty="0" sz="3000" lang="en-US"/>
              <a:t>- Poor vision</a:t>
            </a:r>
          </a:p>
          <a:p>
            <a:pPr>
              <a:buNone/>
            </a:pPr>
            <a:r>
              <a:rPr b="1" dirty="0" sz="3000" lang="en-US"/>
              <a:t>Sign</a:t>
            </a:r>
            <a:endParaRPr dirty="0" sz="3000" lang="en-US"/>
          </a:p>
          <a:p>
            <a:r>
              <a:rPr dirty="0" sz="3000" lang="en-US"/>
              <a:t>-V/A may be normal or reduced</a:t>
            </a:r>
          </a:p>
          <a:p>
            <a:r>
              <a:rPr dirty="0" sz="3000" lang="en-US"/>
              <a:t>- Deviated eye</a:t>
            </a:r>
          </a:p>
          <a:p>
            <a:endParaRPr dirty="0" lang="en-US" smtClean="0"/>
          </a:p>
          <a:p>
            <a:pPr>
              <a:buNone/>
            </a:pPr>
            <a:endParaRPr dirty="0" lang="en-US"/>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671" name=""/>
        <p:cNvGrpSpPr/>
        <p:nvPr/>
      </p:nvGrpSpPr>
      <p:grpSpPr>
        <a:xfrm>
          <a:off x="0" y="0"/>
          <a:ext cx="0" cy="0"/>
          <a:chOff x="0" y="0"/>
          <a:chExt cx="0" cy="0"/>
        </a:xfrm>
      </p:grpSpPr>
      <p:sp>
        <p:nvSpPr>
          <p:cNvPr id="1049097" name="Title 1"/>
          <p:cNvSpPr>
            <a:spLocks noGrp="1"/>
          </p:cNvSpPr>
          <p:nvPr>
            <p:ph type="title"/>
          </p:nvPr>
        </p:nvSpPr>
        <p:spPr>
          <a:xfrm>
            <a:off x="2057400" y="0"/>
            <a:ext cx="7467600" cy="914400"/>
          </a:xfrm>
        </p:spPr>
        <p:txBody>
          <a:bodyPr>
            <a:normAutofit fontScale="90000"/>
          </a:bodyPr>
          <a:p>
            <a:pPr algn="ctr"/>
            <a:r>
              <a:rPr b="1" dirty="0" lang="en-US"/>
              <a:t>Types of strabismus</a:t>
            </a:r>
            <a:br>
              <a:rPr b="1" dirty="0" lang="en-US"/>
            </a:br>
            <a:endParaRPr b="1" dirty="0" lang="en-US"/>
          </a:p>
        </p:txBody>
      </p:sp>
      <p:sp>
        <p:nvSpPr>
          <p:cNvPr id="1049098" name="Content Placeholder 2"/>
          <p:cNvSpPr>
            <a:spLocks noGrp="1"/>
          </p:cNvSpPr>
          <p:nvPr>
            <p:ph sz="quarter" idx="1"/>
          </p:nvPr>
        </p:nvSpPr>
        <p:spPr>
          <a:xfrm>
            <a:off x="0" y="474921"/>
            <a:ext cx="10668000" cy="6172200"/>
          </a:xfrm>
        </p:spPr>
        <p:txBody>
          <a:bodyPr>
            <a:normAutofit fontScale="62500" lnSpcReduction="20000"/>
          </a:bodyPr>
          <a:p>
            <a:endParaRPr dirty="0" sz="3200" lang="en-US"/>
          </a:p>
          <a:p>
            <a:pPr>
              <a:lnSpc>
                <a:spcPct val="120000"/>
              </a:lnSpc>
            </a:pPr>
            <a:r>
              <a:rPr dirty="0" sz="4400" lang="en-US"/>
              <a:t>Convergent squint – </a:t>
            </a:r>
            <a:r>
              <a:rPr b="1" dirty="0" sz="4400" lang="en-US"/>
              <a:t>ESOTROPIA</a:t>
            </a:r>
          </a:p>
          <a:p>
            <a:pPr>
              <a:lnSpc>
                <a:spcPct val="120000"/>
              </a:lnSpc>
            </a:pPr>
            <a:r>
              <a:rPr dirty="0" sz="4400" lang="en-US"/>
              <a:t>Divergent squint – </a:t>
            </a:r>
            <a:r>
              <a:rPr b="1" dirty="0" sz="4400" lang="en-US"/>
              <a:t>EXOTROPIA</a:t>
            </a:r>
          </a:p>
          <a:p>
            <a:pPr>
              <a:lnSpc>
                <a:spcPct val="120000"/>
              </a:lnSpc>
            </a:pPr>
            <a:r>
              <a:rPr dirty="0" sz="4400" lang="en-US"/>
              <a:t>Vertical squint- </a:t>
            </a:r>
            <a:r>
              <a:rPr b="1" dirty="0" sz="4400" lang="en-US"/>
              <a:t>HYPERTROPIA</a:t>
            </a:r>
          </a:p>
          <a:p>
            <a:pPr indent="0" marL="0">
              <a:lnSpc>
                <a:spcPct val="120000"/>
              </a:lnSpc>
              <a:buNone/>
            </a:pPr>
            <a:r>
              <a:rPr dirty="0" sz="4400" lang="en-US"/>
              <a:t>Squints can be divided into three groups, according to their cause</a:t>
            </a:r>
          </a:p>
          <a:p>
            <a:pPr indent="-514350" marL="514350">
              <a:lnSpc>
                <a:spcPct val="120000"/>
              </a:lnSpc>
              <a:buAutoNum type="arabicParenR"/>
            </a:pPr>
            <a:r>
              <a:rPr dirty="0" sz="4400" lang="en-US"/>
              <a:t>Congenital</a:t>
            </a:r>
          </a:p>
          <a:p>
            <a:pPr indent="-514350" marL="514350">
              <a:lnSpc>
                <a:spcPct val="120000"/>
              </a:lnSpc>
              <a:buAutoNum type="arabicParenR"/>
            </a:pPr>
            <a:r>
              <a:rPr dirty="0" sz="4400" lang="en-US"/>
              <a:t>Paralytic</a:t>
            </a:r>
          </a:p>
          <a:p>
            <a:pPr indent="-514350" marL="514350">
              <a:lnSpc>
                <a:spcPct val="120000"/>
              </a:lnSpc>
              <a:buAutoNum type="arabicParenR"/>
            </a:pPr>
            <a:r>
              <a:rPr dirty="0" sz="4400" lang="en-US"/>
              <a:t>Mechanical</a:t>
            </a:r>
          </a:p>
          <a:p>
            <a:pPr>
              <a:lnSpc>
                <a:spcPct val="120000"/>
              </a:lnSpc>
              <a:buNone/>
            </a:pPr>
            <a:r>
              <a:rPr b="1" dirty="0" sz="4400" lang="en-US"/>
              <a:t>Treatment</a:t>
            </a:r>
            <a:endParaRPr dirty="0" sz="4400" lang="en-US"/>
          </a:p>
          <a:p>
            <a:pPr>
              <a:lnSpc>
                <a:spcPct val="120000"/>
              </a:lnSpc>
            </a:pPr>
            <a:r>
              <a:rPr dirty="0" sz="4400" lang="en-US"/>
              <a:t>Early detection and referral for</a:t>
            </a:r>
          </a:p>
          <a:p>
            <a:pPr>
              <a:lnSpc>
                <a:spcPct val="120000"/>
              </a:lnSpc>
            </a:pPr>
            <a:r>
              <a:rPr dirty="0" sz="4400" lang="en-US"/>
              <a:t>- </a:t>
            </a:r>
            <a:r>
              <a:rPr dirty="0" sz="4400" lang="en-US" err="1"/>
              <a:t>Ambylopia</a:t>
            </a:r>
            <a:r>
              <a:rPr dirty="0" sz="4400" lang="en-US"/>
              <a:t> treatment</a:t>
            </a:r>
          </a:p>
          <a:p>
            <a:pPr>
              <a:lnSpc>
                <a:spcPct val="120000"/>
              </a:lnSpc>
            </a:pPr>
            <a:r>
              <a:rPr dirty="0" sz="4400" lang="en-US"/>
              <a:t>- For spectacle and/or surgery</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672" name=""/>
        <p:cNvGrpSpPr/>
        <p:nvPr/>
      </p:nvGrpSpPr>
      <p:grpSpPr>
        <a:xfrm>
          <a:off x="0" y="0"/>
          <a:ext cx="0" cy="0"/>
          <a:chOff x="0" y="0"/>
          <a:chExt cx="0" cy="0"/>
        </a:xfrm>
      </p:grpSpPr>
      <p:sp>
        <p:nvSpPr>
          <p:cNvPr id="1049099" name="Title 1"/>
          <p:cNvSpPr>
            <a:spLocks noGrp="1"/>
          </p:cNvSpPr>
          <p:nvPr>
            <p:ph type="title"/>
          </p:nvPr>
        </p:nvSpPr>
        <p:spPr/>
        <p:txBody>
          <a:bodyPr/>
          <a:p>
            <a:r>
              <a:rPr lang="en-US" smtClean="0"/>
              <a:t>MISALIGNED EYES</a:t>
            </a:r>
          </a:p>
        </p:txBody>
      </p:sp>
      <p:sp>
        <p:nvSpPr>
          <p:cNvPr id="1049100" name="Content Placeholder 2"/>
          <p:cNvSpPr>
            <a:spLocks noGrp="1"/>
          </p:cNvSpPr>
          <p:nvPr>
            <p:ph sz="quarter" idx="1"/>
          </p:nvPr>
        </p:nvSpPr>
        <p:spPr>
          <a:xfrm>
            <a:off x="609600" y="1600200"/>
            <a:ext cx="10820400" cy="4873752"/>
          </a:xfrm>
        </p:spPr>
        <p:txBody>
          <a:bodyPr>
            <a:normAutofit/>
          </a:bodyPr>
          <a:p>
            <a:pPr indent="-342900" lvl="1" marL="342900">
              <a:buFont typeface="Arial" charset="0"/>
              <a:buChar char="•"/>
            </a:pPr>
            <a:r>
              <a:rPr dirty="0" sz="4000" lang="en-US"/>
              <a:t>Strabismus</a:t>
            </a:r>
          </a:p>
          <a:p>
            <a:pPr indent="-256032" marL="365760">
              <a:buClr>
                <a:schemeClr val="accent3"/>
              </a:buClr>
              <a:buFont typeface="Arial" charset="0"/>
              <a:buChar char="•"/>
            </a:pPr>
            <a:r>
              <a:rPr dirty="0" sz="3200" lang="en-US" smtClean="0"/>
              <a:t>Refers to misalignment with one or both eyes turn in, out, up or down caused by muscle imbalance </a:t>
            </a:r>
          </a:p>
          <a:p>
            <a:pPr indent="-256032" marL="365760">
              <a:buClr>
                <a:schemeClr val="accent3"/>
              </a:buClr>
              <a:buFont typeface="Arial" charset="0"/>
              <a:buChar char="•"/>
            </a:pPr>
            <a:r>
              <a:rPr dirty="0" sz="3200" lang="en-US" smtClean="0"/>
              <a:t>3 Kinds of Strabismus</a:t>
            </a:r>
          </a:p>
          <a:p>
            <a:pPr indent="-246888" lvl="1" marL="658368">
              <a:buFont typeface="Arial" charset="0"/>
              <a:buChar char="–"/>
            </a:pPr>
            <a:r>
              <a:rPr dirty="0" sz="2800" lang="en-US" smtClean="0"/>
              <a:t>Esotropia</a:t>
            </a:r>
          </a:p>
          <a:p>
            <a:pPr indent="-246888" lvl="1" marL="658368">
              <a:buFont typeface="Arial" charset="0"/>
              <a:buChar char="–"/>
            </a:pPr>
            <a:r>
              <a:rPr dirty="0" sz="2800" lang="en-US" smtClean="0"/>
              <a:t>Exotropia</a:t>
            </a:r>
          </a:p>
          <a:p>
            <a:pPr indent="-246888" lvl="1" marL="658368">
              <a:buFont typeface="Arial" charset="0"/>
              <a:buChar char="–"/>
            </a:pPr>
            <a:r>
              <a:rPr dirty="0" sz="2800" lang="en-US" err="1" smtClean="0"/>
              <a:t>Hypertropia</a:t>
            </a:r>
            <a:endParaRPr dirty="0" sz="2800" lang="en-US" smtClean="0"/>
          </a:p>
          <a:p>
            <a:pPr indent="-246888" lvl="1" marL="658368">
              <a:buFont typeface="Arial" charset="0"/>
              <a:buChar char="–"/>
            </a:pPr>
            <a:r>
              <a:rPr dirty="0" sz="2800" lang="en-US" err="1" smtClean="0"/>
              <a:t>hypotropia</a:t>
            </a:r>
            <a:endParaRPr dirty="0" sz="2800" lang="en-US" smtClean="0"/>
          </a:p>
          <a:p>
            <a:pPr indent="-256032" marL="365760">
              <a:buClr>
                <a:schemeClr val="accent3"/>
              </a:buClr>
              <a:buFont typeface="Arial" charset="0"/>
              <a:buChar char="•"/>
            </a:pPr>
            <a:endParaRPr dirty="0" sz="3200" lang="en-US"/>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673" name=""/>
        <p:cNvGrpSpPr/>
        <p:nvPr/>
      </p:nvGrpSpPr>
      <p:grpSpPr>
        <a:xfrm>
          <a:off x="0" y="0"/>
          <a:ext cx="0" cy="0"/>
          <a:chOff x="0" y="0"/>
          <a:chExt cx="0" cy="0"/>
        </a:xfrm>
      </p:grpSpPr>
      <p:sp>
        <p:nvSpPr>
          <p:cNvPr id="1049101" name="Title 1"/>
          <p:cNvSpPr>
            <a:spLocks noGrp="1"/>
          </p:cNvSpPr>
          <p:nvPr>
            <p:ph type="title"/>
          </p:nvPr>
        </p:nvSpPr>
        <p:spPr/>
        <p:txBody>
          <a:bodyPr/>
          <a:p>
            <a:r>
              <a:rPr lang="en-US" smtClean="0"/>
              <a:t>i) Esotropia</a:t>
            </a:r>
          </a:p>
        </p:txBody>
      </p:sp>
      <p:pic>
        <p:nvPicPr>
          <p:cNvPr id="2097171" name="Picture 1028" descr="infantEsotropia"/>
          <p:cNvPicPr>
            <a:picLocks noChangeAspect="1" noChangeArrowheads="1"/>
          </p:cNvPicPr>
          <p:nvPr/>
        </p:nvPicPr>
        <p:blipFill>
          <a:blip xmlns:r="http://schemas.openxmlformats.org/officeDocument/2006/relationships" r:embed="rId1" cstate="print">
            <a:lum bright="6000" contrast="12000"/>
          </a:blip>
          <a:srcRect/>
          <a:stretch>
            <a:fillRect/>
          </a:stretch>
        </p:blipFill>
        <p:spPr bwMode="auto">
          <a:xfrm>
            <a:off x="228600" y="3352801"/>
            <a:ext cx="11353800" cy="3733799"/>
          </a:xfrm>
          <a:prstGeom prst="rect"/>
          <a:noFill/>
          <a:ln w="19050">
            <a:solidFill>
              <a:srgbClr val="000000"/>
            </a:solidFill>
            <a:miter lim="800000"/>
            <a:headEnd/>
            <a:tailEnd/>
          </a:ln>
        </p:spPr>
      </p:pic>
      <p:sp>
        <p:nvSpPr>
          <p:cNvPr id="1049102" name="Rectangle 4"/>
          <p:cNvSpPr>
            <a:spLocks noChangeArrowheads="1"/>
          </p:cNvSpPr>
          <p:nvPr/>
        </p:nvSpPr>
        <p:spPr bwMode="auto">
          <a:xfrm>
            <a:off x="3276600" y="2133600"/>
            <a:ext cx="5791200" cy="584200"/>
          </a:xfrm>
          <a:prstGeom prst="rect"/>
          <a:noFill/>
          <a:ln>
            <a:noFill/>
          </a:ln>
        </p:spPr>
        <p:txBody>
          <a:bodyPr>
            <a:spAutoFit/>
          </a:bodyPr>
          <a:lstStyle>
            <a:lvl1pPr eaLnBrk="0" hangingPunct="0">
              <a:defRPr>
                <a:solidFill>
                  <a:schemeClr val="tx1"/>
                </a:solidFill>
                <a:latin typeface="Arial" panose="020B0604020202020204" pitchFamily="34" charset="0"/>
              </a:defRPr>
            </a:lvl1pPr>
            <a:lvl2pPr eaLnBrk="0" hangingPunct="0" indent="-285750" marL="742950">
              <a:defRPr>
                <a:solidFill>
                  <a:schemeClr val="tx1"/>
                </a:solidFill>
                <a:latin typeface="Arial" panose="020B0604020202020204" pitchFamily="34" charset="0"/>
              </a:defRPr>
            </a:lvl2pPr>
            <a:lvl3pPr eaLnBrk="0" hangingPunct="0" indent="-228600" marL="1143000">
              <a:defRPr>
                <a:solidFill>
                  <a:schemeClr val="tx1"/>
                </a:solidFill>
                <a:latin typeface="Arial" panose="020B0604020202020204" pitchFamily="34" charset="0"/>
              </a:defRPr>
            </a:lvl3pPr>
            <a:lvl4pPr eaLnBrk="0" hangingPunct="0" indent="-228600" marL="1600200">
              <a:defRPr>
                <a:solidFill>
                  <a:schemeClr val="tx1"/>
                </a:solidFill>
                <a:latin typeface="Arial" panose="020B0604020202020204" pitchFamily="34" charset="0"/>
              </a:defRPr>
            </a:lvl4pPr>
            <a:lvl5pPr eaLnBrk="0" hangingPunct="0"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r>
              <a:rPr sz="3200" lang="en-US"/>
              <a:t>	Eye turns in towards nose</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674" name=""/>
        <p:cNvGrpSpPr/>
        <p:nvPr/>
      </p:nvGrpSpPr>
      <p:grpSpPr>
        <a:xfrm>
          <a:off x="0" y="0"/>
          <a:ext cx="0" cy="0"/>
          <a:chOff x="0" y="0"/>
          <a:chExt cx="0" cy="0"/>
        </a:xfrm>
      </p:grpSpPr>
      <p:sp>
        <p:nvSpPr>
          <p:cNvPr id="1049103" name="Title 1"/>
          <p:cNvSpPr>
            <a:spLocks noGrp="1"/>
          </p:cNvSpPr>
          <p:nvPr>
            <p:ph type="title"/>
          </p:nvPr>
        </p:nvSpPr>
        <p:spPr/>
        <p:txBody>
          <a:bodyPr/>
          <a:p>
            <a:r>
              <a:rPr lang="en-US" smtClean="0"/>
              <a:t>Types of Esotropia</a:t>
            </a:r>
          </a:p>
        </p:txBody>
      </p:sp>
      <p:sp>
        <p:nvSpPr>
          <p:cNvPr id="1049104" name="Content Placeholder 2"/>
          <p:cNvSpPr>
            <a:spLocks noGrp="1"/>
          </p:cNvSpPr>
          <p:nvPr>
            <p:ph sz="quarter" idx="1"/>
          </p:nvPr>
        </p:nvSpPr>
        <p:spPr/>
        <p:txBody>
          <a:bodyPr>
            <a:normAutofit/>
          </a:bodyPr>
          <a:p>
            <a:pPr>
              <a:lnSpc>
                <a:spcPct val="80000"/>
              </a:lnSpc>
            </a:pPr>
            <a:r>
              <a:rPr dirty="0" sz="2800" lang="en-US" smtClean="0"/>
              <a:t>Infantile (congenital)</a:t>
            </a:r>
          </a:p>
          <a:p>
            <a:pPr lvl="1">
              <a:lnSpc>
                <a:spcPct val="80000"/>
              </a:lnSpc>
            </a:pPr>
            <a:r>
              <a:rPr dirty="0" sz="2800" lang="en-US"/>
              <a:t>Develops in first 3 months of life </a:t>
            </a:r>
          </a:p>
          <a:p>
            <a:pPr lvl="1">
              <a:lnSpc>
                <a:spcPct val="80000"/>
              </a:lnSpc>
            </a:pPr>
            <a:r>
              <a:rPr dirty="0" sz="2800" lang="en-US"/>
              <a:t>Surgery usually recommended along with </a:t>
            </a:r>
          </a:p>
          <a:p>
            <a:pPr lvl="1">
              <a:lnSpc>
                <a:spcPct val="80000"/>
              </a:lnSpc>
              <a:buFont typeface="Georgia" panose="02040502050405020303" pitchFamily="18" charset="0"/>
              <a:buNone/>
            </a:pPr>
            <a:r>
              <a:rPr dirty="0" sz="2800" lang="en-US"/>
              <a:t>    vision therapy and glasses</a:t>
            </a:r>
          </a:p>
          <a:p>
            <a:pPr>
              <a:lnSpc>
                <a:spcPct val="80000"/>
              </a:lnSpc>
            </a:pPr>
            <a:r>
              <a:rPr dirty="0" sz="2800" lang="en-US" smtClean="0"/>
              <a:t>Accommodative</a:t>
            </a:r>
          </a:p>
          <a:p>
            <a:pPr lvl="1">
              <a:lnSpc>
                <a:spcPct val="80000"/>
              </a:lnSpc>
            </a:pPr>
            <a:r>
              <a:rPr dirty="0" sz="2800" lang="en-US"/>
              <a:t>Usually noted around age 2yrs</a:t>
            </a:r>
          </a:p>
          <a:p>
            <a:pPr lvl="1">
              <a:lnSpc>
                <a:spcPct val="80000"/>
              </a:lnSpc>
            </a:pPr>
            <a:r>
              <a:rPr dirty="0" sz="2800" lang="en-US"/>
              <a:t>Child typically farsighted</a:t>
            </a:r>
          </a:p>
          <a:p>
            <a:pPr lvl="1">
              <a:lnSpc>
                <a:spcPct val="80000"/>
              </a:lnSpc>
            </a:pPr>
            <a:r>
              <a:rPr dirty="0" sz="2800" lang="en-US"/>
              <a:t>focusing to make images clear can cause eyes to turn inward. </a:t>
            </a:r>
          </a:p>
          <a:p>
            <a:pPr lvl="1">
              <a:lnSpc>
                <a:spcPct val="80000"/>
              </a:lnSpc>
            </a:pPr>
            <a:r>
              <a:rPr dirty="0" sz="2800" lang="en-US"/>
              <a:t>Treated with glasses and vision therapy may also be needed</a:t>
            </a:r>
          </a:p>
          <a:p>
            <a:pPr lvl="1">
              <a:lnSpc>
                <a:spcPct val="80000"/>
              </a:lnSpc>
              <a:buFont typeface="Arial" panose="020B0604020202020204" pitchFamily="34" charset="0"/>
              <a:buNone/>
            </a:pPr>
            <a:endParaRPr dirty="0" sz="2800" lang="en-US"/>
          </a:p>
          <a:p>
            <a:endParaRPr dirty="0" sz="2800" lang="en-US" smtClean="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675" name=""/>
        <p:cNvGrpSpPr/>
        <p:nvPr/>
      </p:nvGrpSpPr>
      <p:grpSpPr>
        <a:xfrm>
          <a:off x="0" y="0"/>
          <a:ext cx="0" cy="0"/>
          <a:chOff x="0" y="0"/>
          <a:chExt cx="0" cy="0"/>
        </a:xfrm>
      </p:grpSpPr>
      <p:sp>
        <p:nvSpPr>
          <p:cNvPr id="1049105" name="Title 1"/>
          <p:cNvSpPr>
            <a:spLocks noGrp="1"/>
          </p:cNvSpPr>
          <p:nvPr>
            <p:ph type="title"/>
          </p:nvPr>
        </p:nvSpPr>
        <p:spPr/>
        <p:txBody>
          <a:bodyPr/>
          <a:p>
            <a:r>
              <a:rPr lang="en-US" smtClean="0"/>
              <a:t>Types of Esotropia</a:t>
            </a:r>
          </a:p>
        </p:txBody>
      </p:sp>
      <p:sp>
        <p:nvSpPr>
          <p:cNvPr id="1049106" name="Content Placeholder 2"/>
          <p:cNvSpPr>
            <a:spLocks noGrp="1"/>
          </p:cNvSpPr>
          <p:nvPr>
            <p:ph sz="quarter" idx="1"/>
          </p:nvPr>
        </p:nvSpPr>
        <p:spPr>
          <a:xfrm>
            <a:off x="609600" y="1600200"/>
            <a:ext cx="10591800" cy="4873752"/>
          </a:xfrm>
        </p:spPr>
        <p:txBody>
          <a:bodyPr>
            <a:noAutofit/>
          </a:bodyPr>
          <a:p>
            <a:r>
              <a:rPr dirty="0" sz="3600" lang="en-US" smtClean="0"/>
              <a:t>Partially Accommodative</a:t>
            </a:r>
          </a:p>
          <a:p>
            <a:pPr lvl="1"/>
            <a:r>
              <a:rPr dirty="0" sz="3600" lang="en-US"/>
              <a:t>Combination of </a:t>
            </a:r>
          </a:p>
          <a:p>
            <a:pPr lvl="2"/>
            <a:r>
              <a:rPr dirty="0" sz="3200" lang="en-US"/>
              <a:t>accommodative dysfunction and </a:t>
            </a:r>
          </a:p>
          <a:p>
            <a:pPr lvl="2"/>
            <a:r>
              <a:rPr dirty="0" sz="3200" lang="en-US"/>
              <a:t>muscle imbalance</a:t>
            </a:r>
          </a:p>
          <a:p>
            <a:pPr lvl="1"/>
            <a:r>
              <a:rPr dirty="0" sz="3600" lang="en-US"/>
              <a:t>Glasses and vision therapy doesn't completely correct </a:t>
            </a:r>
            <a:r>
              <a:rPr dirty="0" sz="3600" lang="en-US" smtClean="0"/>
              <a:t>eye </a:t>
            </a:r>
            <a:r>
              <a:rPr dirty="0" sz="3600" lang="en-US"/>
              <a:t>turn </a:t>
            </a:r>
            <a:r>
              <a:rPr dirty="0" sz="3600" lang="en-US" smtClean="0"/>
              <a:t>hence surgery </a:t>
            </a:r>
            <a:r>
              <a:rPr dirty="0" sz="3600" lang="en-US"/>
              <a:t>may be required for best binocularity</a:t>
            </a:r>
          </a:p>
          <a:p>
            <a:endParaRPr dirty="0" sz="3600" lang="en-US" smtClean="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PhAnim="0">
  <p:cSld>
    <p:spTree>
      <p:nvGrpSpPr>
        <p:cNvPr id="678" name=""/>
        <p:cNvGrpSpPr/>
        <p:nvPr/>
      </p:nvGrpSpPr>
      <p:grpSpPr>
        <a:xfrm>
          <a:off x="0" y="0"/>
          <a:ext cx="0" cy="0"/>
          <a:chOff x="0" y="0"/>
          <a:chExt cx="0" cy="0"/>
        </a:xfrm>
      </p:grpSpPr>
      <p:sp>
        <p:nvSpPr>
          <p:cNvPr id="1049110" name="Rectangle 2"/>
          <p:cNvSpPr>
            <a:spLocks noGrp="1" noChangeArrowheads="1"/>
          </p:cNvSpPr>
          <p:nvPr>
            <p:ph type="title"/>
          </p:nvPr>
        </p:nvSpPr>
        <p:spPr>
          <a:xfrm>
            <a:off x="609600" y="37214"/>
            <a:ext cx="9956800" cy="868362"/>
          </a:xfrm>
        </p:spPr>
        <p:txBody>
          <a:bodyPr/>
          <a:p>
            <a:r>
              <a:rPr dirty="0" lang="en-US" smtClean="0"/>
              <a:t>ii) </a:t>
            </a:r>
            <a:r>
              <a:rPr dirty="0" sz="4000" lang="en-US" err="1" smtClean="0"/>
              <a:t>Exotropia</a:t>
            </a:r>
            <a:endParaRPr dirty="0" lang="en-US" smtClean="0"/>
          </a:p>
        </p:txBody>
      </p:sp>
      <p:sp>
        <p:nvSpPr>
          <p:cNvPr id="1049111" name="Rectangle 3"/>
          <p:cNvSpPr>
            <a:spLocks noGrp="1" noChangeArrowheads="1"/>
          </p:cNvSpPr>
          <p:nvPr>
            <p:ph sz="quarter" idx="1"/>
          </p:nvPr>
        </p:nvSpPr>
        <p:spPr>
          <a:xfrm>
            <a:off x="228600" y="1143000"/>
            <a:ext cx="11201400" cy="4873752"/>
          </a:xfrm>
        </p:spPr>
        <p:txBody>
          <a:bodyPr>
            <a:normAutofit/>
          </a:bodyPr>
          <a:p>
            <a:pPr>
              <a:lnSpc>
                <a:spcPct val="90000"/>
              </a:lnSpc>
            </a:pPr>
            <a:r>
              <a:rPr dirty="0" sz="3600" lang="en-US"/>
              <a:t>Eye turns outward; Congenital; Surgery usually needed to re-align. Many </a:t>
            </a:r>
            <a:r>
              <a:rPr dirty="0" sz="3600" lang="en-US" err="1"/>
              <a:t>exotropias</a:t>
            </a:r>
            <a:r>
              <a:rPr dirty="0" sz="3600" lang="en-US"/>
              <a:t> are intermittent</a:t>
            </a:r>
          </a:p>
          <a:p>
            <a:pPr lvl="1">
              <a:lnSpc>
                <a:spcPct val="90000"/>
              </a:lnSpc>
            </a:pPr>
            <a:r>
              <a:rPr dirty="0" sz="3200" lang="en-US"/>
              <a:t>May occur when patient is tired or not paying attention</a:t>
            </a:r>
          </a:p>
          <a:p>
            <a:pPr lvl="1">
              <a:lnSpc>
                <a:spcPct val="90000"/>
              </a:lnSpc>
            </a:pPr>
            <a:r>
              <a:rPr dirty="0" sz="3200" lang="en-US"/>
              <a:t>Concentration can force eyes to re-align</a:t>
            </a:r>
          </a:p>
          <a:p>
            <a:pPr lvl="1">
              <a:lnSpc>
                <a:spcPct val="90000"/>
              </a:lnSpc>
            </a:pPr>
            <a:r>
              <a:rPr dirty="0" sz="3200" lang="en-US"/>
              <a:t>Vision therapy and/or glasses can help</a:t>
            </a:r>
          </a:p>
          <a:p>
            <a:pPr lvl="1">
              <a:lnSpc>
                <a:spcPct val="90000"/>
              </a:lnSpc>
            </a:pPr>
            <a:endParaRPr dirty="0" sz="3200" lang="en-US"/>
          </a:p>
        </p:txBody>
      </p:sp>
      <p:pic>
        <p:nvPicPr>
          <p:cNvPr id="2097172" name="Picture 4" descr="exotropia1"/>
          <p:cNvPicPr>
            <a:picLocks noChangeAspect="1" noChangeArrowheads="1"/>
          </p:cNvPicPr>
          <p:nvPr/>
        </p:nvPicPr>
        <p:blipFill>
          <a:blip xmlns:r="http://schemas.openxmlformats.org/officeDocument/2006/relationships" r:embed="rId1" cstate="print">
            <a:lum bright="18000" contrast="18000"/>
          </a:blip>
          <a:srcRect/>
          <a:stretch>
            <a:fillRect/>
          </a:stretch>
        </p:blipFill>
        <p:spPr bwMode="auto">
          <a:xfrm>
            <a:off x="609600" y="4267200"/>
            <a:ext cx="10210800" cy="2286000"/>
          </a:xfrm>
          <a:prstGeom prst="rect"/>
          <a:noFill/>
          <a:ln w="12700">
            <a:solidFill>
              <a:srgbClr val="000000"/>
            </a:solidFill>
            <a:miter lim="800000"/>
            <a:headEnd/>
            <a:tailEnd/>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PhAnim="0">
  <p:cSld>
    <p:spTree>
      <p:nvGrpSpPr>
        <p:cNvPr id="679" name=""/>
        <p:cNvGrpSpPr/>
        <p:nvPr/>
      </p:nvGrpSpPr>
      <p:grpSpPr>
        <a:xfrm>
          <a:off x="0" y="0"/>
          <a:ext cx="0" cy="0"/>
          <a:chOff x="0" y="0"/>
          <a:chExt cx="0" cy="0"/>
        </a:xfrm>
      </p:grpSpPr>
      <p:sp>
        <p:nvSpPr>
          <p:cNvPr id="1049112" name="Rectangle 2"/>
          <p:cNvSpPr>
            <a:spLocks noGrp="1" noChangeArrowheads="1"/>
          </p:cNvSpPr>
          <p:nvPr>
            <p:ph type="title"/>
          </p:nvPr>
        </p:nvSpPr>
        <p:spPr>
          <a:xfrm>
            <a:off x="1143000" y="228600"/>
            <a:ext cx="8229600" cy="685800"/>
          </a:xfrm>
        </p:spPr>
        <p:txBody>
          <a:bodyPr/>
          <a:p>
            <a:r>
              <a:rPr dirty="0" sz="3600" lang="en-US" err="1" smtClean="0"/>
              <a:t>Exotropia</a:t>
            </a:r>
            <a:endParaRPr dirty="0" lang="en-US" smtClean="0"/>
          </a:p>
        </p:txBody>
      </p:sp>
      <p:sp>
        <p:nvSpPr>
          <p:cNvPr id="1049113" name="Rectangle 3"/>
          <p:cNvSpPr>
            <a:spLocks noGrp="1" noChangeArrowheads="1"/>
          </p:cNvSpPr>
          <p:nvPr>
            <p:ph sz="quarter" idx="1"/>
          </p:nvPr>
        </p:nvSpPr>
        <p:spPr>
          <a:xfrm>
            <a:off x="304800" y="1219200"/>
            <a:ext cx="10896600" cy="4724400"/>
          </a:xfrm>
        </p:spPr>
        <p:txBody>
          <a:bodyPr>
            <a:normAutofit/>
          </a:bodyPr>
          <a:p>
            <a:r>
              <a:rPr dirty="0" sz="4000" lang="en-US" smtClean="0"/>
              <a:t>When intermittent</a:t>
            </a:r>
          </a:p>
          <a:p>
            <a:pPr lvl="1"/>
            <a:r>
              <a:rPr dirty="0" sz="3600" lang="en-US" smtClean="0"/>
              <a:t>Brain sometimes receives information  from both eyes (binocular)</a:t>
            </a:r>
          </a:p>
          <a:p>
            <a:pPr lvl="1"/>
            <a:r>
              <a:rPr dirty="0" sz="3600" lang="en-US" smtClean="0"/>
              <a:t>Less chance of amblyopia(lazy eye)</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PhAnim="0">
  <p:cSld>
    <p:spTree>
      <p:nvGrpSpPr>
        <p:cNvPr id="680" name=""/>
        <p:cNvGrpSpPr/>
        <p:nvPr/>
      </p:nvGrpSpPr>
      <p:grpSpPr>
        <a:xfrm>
          <a:off x="0" y="0"/>
          <a:ext cx="0" cy="0"/>
          <a:chOff x="0" y="0"/>
          <a:chExt cx="0" cy="0"/>
        </a:xfrm>
      </p:grpSpPr>
      <p:sp>
        <p:nvSpPr>
          <p:cNvPr id="1049114" name="Rectangle 2"/>
          <p:cNvSpPr>
            <a:spLocks noGrp="1" noChangeArrowheads="1"/>
          </p:cNvSpPr>
          <p:nvPr>
            <p:ph type="title"/>
          </p:nvPr>
        </p:nvSpPr>
        <p:spPr/>
        <p:txBody>
          <a:bodyPr/>
          <a:p>
            <a:r>
              <a:rPr lang="en-US" smtClean="0"/>
              <a:t>iii) Hypertropia</a:t>
            </a:r>
          </a:p>
        </p:txBody>
      </p:sp>
      <p:sp>
        <p:nvSpPr>
          <p:cNvPr id="1049115" name="Rectangle 3"/>
          <p:cNvSpPr>
            <a:spLocks noGrp="1" noChangeArrowheads="1"/>
          </p:cNvSpPr>
          <p:nvPr>
            <p:ph sz="quarter" idx="1"/>
          </p:nvPr>
        </p:nvSpPr>
        <p:spPr>
          <a:xfrm>
            <a:off x="381000" y="1981200"/>
            <a:ext cx="11049000" cy="4572000"/>
          </a:xfrm>
        </p:spPr>
        <p:txBody>
          <a:bodyPr/>
          <a:p>
            <a:pPr>
              <a:lnSpc>
                <a:spcPct val="90000"/>
              </a:lnSpc>
            </a:pPr>
            <a:r>
              <a:rPr dirty="0" lang="en-US" smtClean="0"/>
              <a:t>One eye vertically misaligned usually from paresis of an extra-ocular muscle</a:t>
            </a:r>
          </a:p>
        </p:txBody>
      </p:sp>
      <p:pic>
        <p:nvPicPr>
          <p:cNvPr id="2097173" name="Picture 4" descr="hypertropia"/>
          <p:cNvPicPr>
            <a:picLocks noChangeAspect="1" noChangeArrowheads="1"/>
          </p:cNvPicPr>
          <p:nvPr/>
        </p:nvPicPr>
        <p:blipFill>
          <a:blip xmlns:r="http://schemas.openxmlformats.org/officeDocument/2006/relationships" r:embed="rId1" cstate="print">
            <a:lum bright="-6000" contrast="-18000"/>
          </a:blip>
          <a:srcRect/>
          <a:stretch>
            <a:fillRect/>
          </a:stretch>
        </p:blipFill>
        <p:spPr bwMode="auto">
          <a:xfrm>
            <a:off x="609600" y="3352799"/>
            <a:ext cx="10820400" cy="3227439"/>
          </a:xfrm>
          <a:prstGeom prst="rect"/>
          <a:noFill/>
          <a:ln>
            <a:noFill/>
          </a:ln>
        </p:spPr>
      </p:pic>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681" name=""/>
        <p:cNvGrpSpPr/>
        <p:nvPr/>
      </p:nvGrpSpPr>
      <p:grpSpPr>
        <a:xfrm>
          <a:off x="0" y="0"/>
          <a:ext cx="0" cy="0"/>
          <a:chOff x="0" y="0"/>
          <a:chExt cx="0" cy="0"/>
        </a:xfrm>
      </p:grpSpPr>
      <p:sp>
        <p:nvSpPr>
          <p:cNvPr id="1049116" name="Title 1"/>
          <p:cNvSpPr>
            <a:spLocks noGrp="1"/>
          </p:cNvSpPr>
          <p:nvPr>
            <p:ph type="title"/>
          </p:nvPr>
        </p:nvSpPr>
        <p:spPr>
          <a:xfrm>
            <a:off x="533400" y="0"/>
            <a:ext cx="9956800" cy="868362"/>
          </a:xfrm>
        </p:spPr>
        <p:txBody>
          <a:bodyPr/>
          <a:p>
            <a:r>
              <a:rPr b="1" dirty="0" sz="3600" lang="en-US" err="1" smtClean="0"/>
              <a:t>Hypertropia</a:t>
            </a:r>
            <a:endParaRPr b="1" dirty="0" lang="en-US" smtClean="0"/>
          </a:p>
        </p:txBody>
      </p:sp>
      <p:sp>
        <p:nvSpPr>
          <p:cNvPr id="1049117" name="Content Placeholder 2"/>
          <p:cNvSpPr>
            <a:spLocks noGrp="1"/>
          </p:cNvSpPr>
          <p:nvPr>
            <p:ph sz="quarter" idx="1"/>
          </p:nvPr>
        </p:nvSpPr>
        <p:spPr>
          <a:xfrm>
            <a:off x="228600" y="1169580"/>
            <a:ext cx="11201400" cy="5688419"/>
          </a:xfrm>
        </p:spPr>
        <p:txBody>
          <a:bodyPr/>
          <a:p>
            <a:pPr indent="0" marL="0">
              <a:buNone/>
            </a:pPr>
            <a:r>
              <a:rPr dirty="0" sz="2800" lang="en-US" smtClean="0"/>
              <a:t>There are 2 types</a:t>
            </a:r>
          </a:p>
          <a:p>
            <a:r>
              <a:rPr dirty="0" sz="2800" lang="en-US" smtClean="0"/>
              <a:t>Congenital </a:t>
            </a:r>
            <a:r>
              <a:rPr dirty="0" sz="2800" lang="en-US"/>
              <a:t>(Most common type) </a:t>
            </a:r>
          </a:p>
          <a:p>
            <a:pPr lvl="1"/>
            <a:r>
              <a:rPr dirty="0" sz="2800" lang="en-US"/>
              <a:t>Patients compensate for years by tilting head: Can be discovered by looking at childhood photos</a:t>
            </a:r>
          </a:p>
          <a:p>
            <a:pPr>
              <a:lnSpc>
                <a:spcPct val="90000"/>
              </a:lnSpc>
            </a:pPr>
            <a:r>
              <a:rPr dirty="0" sz="2800" lang="en-US"/>
              <a:t>Acquired</a:t>
            </a:r>
          </a:p>
          <a:p>
            <a:pPr lvl="1">
              <a:lnSpc>
                <a:spcPct val="90000"/>
              </a:lnSpc>
            </a:pPr>
            <a:r>
              <a:rPr dirty="0" sz="2800" lang="en-US"/>
              <a:t>Trauma—Extra-ocular muscle ‘trapped’ by orbital fracture</a:t>
            </a:r>
          </a:p>
          <a:p>
            <a:pPr lvl="1">
              <a:lnSpc>
                <a:spcPct val="90000"/>
              </a:lnSpc>
            </a:pPr>
            <a:r>
              <a:rPr dirty="0" sz="2800" lang="en-US"/>
              <a:t>Vascular infarct ;Systemic diseases affecting blood supply to nerves can cause temporary nerve palsy e.g. Diabetes and HTN most common. </a:t>
            </a:r>
          </a:p>
          <a:p>
            <a:pPr lvl="1">
              <a:lnSpc>
                <a:spcPct val="90000"/>
              </a:lnSpc>
            </a:pPr>
            <a:r>
              <a:rPr dirty="0" sz="2800" lang="en-US"/>
              <a:t>Neurological due to a tumor (rare) or aneurysm</a:t>
            </a:r>
          </a:p>
          <a:p>
            <a:pPr lvl="1"/>
            <a:endParaRPr dirty="0" sz="2400" lang="en-US" smtClean="0"/>
          </a:p>
          <a:p>
            <a:endParaRPr dirty="0"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8698" name="Title 1"/>
          <p:cNvSpPr>
            <a:spLocks noGrp="1"/>
          </p:cNvSpPr>
          <p:nvPr>
            <p:ph type="title"/>
          </p:nvPr>
        </p:nvSpPr>
        <p:spPr>
          <a:xfrm>
            <a:off x="1981200" y="0"/>
            <a:ext cx="7467600" cy="914400"/>
          </a:xfrm>
        </p:spPr>
        <p:txBody>
          <a:bodyPr/>
          <a:p>
            <a:r>
              <a:rPr b="1" dirty="0" lang="en-US" smtClean="0">
                <a:solidFill>
                  <a:srgbClr val="002060"/>
                </a:solidFill>
                <a:latin typeface="Times New Roman" pitchFamily="18" charset="0"/>
                <a:cs typeface="Times New Roman" pitchFamily="18" charset="0"/>
              </a:rPr>
              <a:t>Tarsal plate: </a:t>
            </a:r>
            <a:endParaRPr dirty="0" lang="en-US"/>
          </a:p>
        </p:txBody>
      </p:sp>
      <p:sp>
        <p:nvSpPr>
          <p:cNvPr id="1048699" name="Content Placeholder 2"/>
          <p:cNvSpPr>
            <a:spLocks noGrp="1"/>
          </p:cNvSpPr>
          <p:nvPr>
            <p:ph sz="quarter" idx="1"/>
          </p:nvPr>
        </p:nvSpPr>
        <p:spPr>
          <a:xfrm>
            <a:off x="304800" y="1219200"/>
            <a:ext cx="11201400" cy="4873752"/>
          </a:xfrm>
        </p:spPr>
        <p:txBody>
          <a:bodyPr>
            <a:normAutofit fontScale="95833" lnSpcReduction="20000"/>
          </a:bodyPr>
          <a:p>
            <a:pPr indent="-514350" marL="514350">
              <a:lnSpc>
                <a:spcPct val="150000"/>
              </a:lnSpc>
            </a:pPr>
            <a:r>
              <a:rPr dirty="0" sz="2800" lang="en-US">
                <a:latin typeface="Times New Roman" pitchFamily="18" charset="0"/>
                <a:cs typeface="Times New Roman" pitchFamily="18" charset="0"/>
              </a:rPr>
              <a:t>The tarsal plate is the skeleton of the lids.</a:t>
            </a:r>
          </a:p>
          <a:p>
            <a:pPr indent="-514350" marL="514350">
              <a:lnSpc>
                <a:spcPct val="150000"/>
              </a:lnSpc>
            </a:pPr>
            <a:r>
              <a:rPr dirty="0" sz="2800" lang="en-US">
                <a:latin typeface="Times New Roman" pitchFamily="18" charset="0"/>
                <a:cs typeface="Times New Roman" pitchFamily="18" charset="0"/>
              </a:rPr>
              <a:t>It is made of fibro-cartilage.  The conjunctiva is firmly stuck to its inner surface, so it moves easily over the eye.</a:t>
            </a:r>
          </a:p>
          <a:p>
            <a:pPr>
              <a:lnSpc>
                <a:spcPct val="150000"/>
              </a:lnSpc>
            </a:pPr>
            <a:r>
              <a:rPr dirty="0" sz="2800" lang="en-US">
                <a:latin typeface="Times New Roman" pitchFamily="18" charset="0"/>
                <a:cs typeface="Times New Roman" pitchFamily="18" charset="0"/>
              </a:rPr>
              <a:t>The tarsal plates contain </a:t>
            </a:r>
            <a:r>
              <a:rPr dirty="0" sz="2800" lang="en-US" err="1">
                <a:latin typeface="Times New Roman" pitchFamily="18" charset="0"/>
                <a:cs typeface="Times New Roman" pitchFamily="18" charset="0"/>
              </a:rPr>
              <a:t>meibomian</a:t>
            </a:r>
            <a:r>
              <a:rPr dirty="0" sz="2800" lang="en-US">
                <a:latin typeface="Times New Roman" pitchFamily="18" charset="0"/>
                <a:cs typeface="Times New Roman" pitchFamily="18" charset="0"/>
              </a:rPr>
              <a:t> glands which produce an oily secretion that slows the evaporation of the tears.  The upper tarsal plate is supported by the </a:t>
            </a:r>
            <a:r>
              <a:rPr dirty="0" sz="2800" lang="en-US" err="1">
                <a:latin typeface="Times New Roman" pitchFamily="18" charset="0"/>
                <a:cs typeface="Times New Roman" pitchFamily="18" charset="0"/>
              </a:rPr>
              <a:t>levator</a:t>
            </a:r>
            <a:r>
              <a:rPr dirty="0" sz="2800" lang="en-US">
                <a:latin typeface="Times New Roman" pitchFamily="18" charset="0"/>
                <a:cs typeface="Times New Roman" pitchFamily="18" charset="0"/>
              </a:rPr>
              <a:t> muscle.  Contraction of this muscle opens the eye, and is controlled by the </a:t>
            </a:r>
            <a:r>
              <a:rPr dirty="0" sz="2800" lang="en-US" err="1">
                <a:latin typeface="Times New Roman" pitchFamily="18" charset="0"/>
                <a:cs typeface="Times New Roman" pitchFamily="18" charset="0"/>
              </a:rPr>
              <a:t>oculomotor</a:t>
            </a:r>
            <a:r>
              <a:rPr dirty="0" sz="2800" lang="en-US">
                <a:latin typeface="Times New Roman" pitchFamily="18" charset="0"/>
                <a:cs typeface="Times New Roman" pitchFamily="18" charset="0"/>
              </a:rPr>
              <a:t>, or 3</a:t>
            </a:r>
            <a:r>
              <a:rPr baseline="30000" dirty="0" sz="2800" lang="en-US">
                <a:latin typeface="Times New Roman" pitchFamily="18" charset="0"/>
                <a:cs typeface="Times New Roman" pitchFamily="18" charset="0"/>
              </a:rPr>
              <a:t>rd</a:t>
            </a:r>
            <a:r>
              <a:rPr dirty="0" sz="2800" lang="en-US">
                <a:latin typeface="Times New Roman" pitchFamily="18" charset="0"/>
                <a:cs typeface="Times New Roman" pitchFamily="18" charset="0"/>
              </a:rPr>
              <a:t> nerve.</a:t>
            </a:r>
          </a:p>
          <a:p>
            <a:pPr>
              <a:buNone/>
            </a:pPr>
            <a:endParaRPr dirty="0" lang="en-US"/>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684" name=""/>
        <p:cNvGrpSpPr/>
        <p:nvPr/>
      </p:nvGrpSpPr>
      <p:grpSpPr>
        <a:xfrm>
          <a:off x="0" y="0"/>
          <a:ext cx="0" cy="0"/>
          <a:chOff x="0" y="0"/>
          <a:chExt cx="0" cy="0"/>
        </a:xfrm>
      </p:grpSpPr>
      <p:sp>
        <p:nvSpPr>
          <p:cNvPr id="1049121" name="Title 1"/>
          <p:cNvSpPr>
            <a:spLocks noGrp="1"/>
          </p:cNvSpPr>
          <p:nvPr>
            <p:ph type="title"/>
          </p:nvPr>
        </p:nvSpPr>
        <p:spPr/>
        <p:txBody>
          <a:bodyPr/>
          <a:p>
            <a:r>
              <a:rPr b="1" dirty="0" lang="en-US" smtClean="0">
                <a:solidFill>
                  <a:srgbClr val="FF0000"/>
                </a:solidFill>
              </a:rPr>
              <a:t>Congenital</a:t>
            </a:r>
            <a:endParaRPr dirty="0" lang="en-US"/>
          </a:p>
        </p:txBody>
      </p:sp>
      <p:sp>
        <p:nvSpPr>
          <p:cNvPr id="1049122" name="Content Placeholder 2"/>
          <p:cNvSpPr>
            <a:spLocks noGrp="1"/>
          </p:cNvSpPr>
          <p:nvPr>
            <p:ph sz="quarter" idx="1"/>
          </p:nvPr>
        </p:nvSpPr>
        <p:spPr/>
        <p:txBody>
          <a:bodyPr>
            <a:normAutofit/>
          </a:bodyPr>
          <a:p>
            <a:pPr indent="-514350" marL="514350">
              <a:buNone/>
            </a:pPr>
            <a:endParaRPr b="1" dirty="0" lang="en-US" smtClean="0">
              <a:solidFill>
                <a:srgbClr val="FF0000"/>
              </a:solidFill>
            </a:endParaRPr>
          </a:p>
          <a:p>
            <a:pPr indent="-514350" marL="514350"/>
            <a:r>
              <a:rPr dirty="0" sz="2800" lang="en-US" smtClean="0"/>
              <a:t>Starts at birth or in early childhood. Young children do not get double vision- they suppress the image from one eye.</a:t>
            </a:r>
          </a:p>
          <a:p>
            <a:pPr indent="-514350" marL="514350"/>
            <a:r>
              <a:rPr dirty="0" sz="2800" lang="en-US" smtClean="0"/>
              <a:t>Eye moves normally in all directions and the angle of the squint is the same in whatever direction the patient looks. Congenital squints may be:</a:t>
            </a:r>
          </a:p>
          <a:p>
            <a:pPr indent="-514350" marL="514350"/>
            <a:r>
              <a:rPr b="1" dirty="0" sz="2800" lang="en-US" smtClean="0"/>
              <a:t>Manifest:</a:t>
            </a:r>
            <a:r>
              <a:rPr dirty="0" sz="2800" lang="en-US" smtClean="0"/>
              <a:t> present all the time</a:t>
            </a:r>
          </a:p>
          <a:p>
            <a:pPr indent="-514350" marL="514350"/>
            <a:r>
              <a:rPr b="1" dirty="0" sz="2800" lang="en-US" smtClean="0"/>
              <a:t>Latent: </a:t>
            </a:r>
            <a:r>
              <a:rPr dirty="0" sz="2800" lang="en-US" smtClean="0"/>
              <a:t>only present when one eye is covered. This causes many patients who are blind in one eye to squint</a:t>
            </a:r>
            <a:r>
              <a:rPr dirty="0" lang="en-US" smtClean="0"/>
              <a:t>.</a:t>
            </a:r>
          </a:p>
          <a:p>
            <a:endParaRPr dirty="0" lang="en-US"/>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685" name=""/>
        <p:cNvGrpSpPr/>
        <p:nvPr/>
      </p:nvGrpSpPr>
      <p:grpSpPr>
        <a:xfrm>
          <a:off x="0" y="0"/>
          <a:ext cx="0" cy="0"/>
          <a:chOff x="0" y="0"/>
          <a:chExt cx="0" cy="0"/>
        </a:xfrm>
      </p:grpSpPr>
      <p:sp>
        <p:nvSpPr>
          <p:cNvPr id="1049123" name="Title 1"/>
          <p:cNvSpPr>
            <a:spLocks noGrp="1"/>
          </p:cNvSpPr>
          <p:nvPr>
            <p:ph type="title"/>
          </p:nvPr>
        </p:nvSpPr>
        <p:spPr/>
        <p:txBody>
          <a:bodyPr/>
          <a:p>
            <a:r>
              <a:rPr dirty="0" lang="en-US" smtClean="0"/>
              <a:t>treatment</a:t>
            </a:r>
            <a:endParaRPr dirty="0" lang="en-US"/>
          </a:p>
        </p:txBody>
      </p:sp>
      <p:sp>
        <p:nvSpPr>
          <p:cNvPr id="1049124" name="Content Placeholder 2"/>
          <p:cNvSpPr>
            <a:spLocks noGrp="1"/>
          </p:cNvSpPr>
          <p:nvPr>
            <p:ph sz="quarter" idx="1"/>
          </p:nvPr>
        </p:nvSpPr>
        <p:spPr/>
        <p:txBody>
          <a:bodyPr/>
          <a:p>
            <a:pPr indent="-514350" marL="514350">
              <a:lnSpc>
                <a:spcPct val="150000"/>
              </a:lnSpc>
              <a:buNone/>
            </a:pPr>
            <a:r>
              <a:rPr dirty="0" sz="2800" lang="en-US" smtClean="0"/>
              <a:t>Squints in children may sometimes be cured by the provision of glasses , but often surgery is required to straighten  the eyes. Surgery does not affect the underlying abnormality – the inability of the brain to co- ordinate the two eyes. All squinting children should be referred, as squint may be the first sign of an underlying abnormality such retinoblastoma</a:t>
            </a:r>
            <a:r>
              <a:rPr dirty="0" lang="en-US" smtClean="0"/>
              <a:t>.</a:t>
            </a:r>
          </a:p>
          <a:p>
            <a:pPr>
              <a:buNone/>
            </a:pPr>
            <a:endParaRPr dirty="0" lang="en-US" smtClean="0"/>
          </a:p>
          <a:p>
            <a:pPr>
              <a:buNone/>
            </a:pPr>
            <a:endParaRPr dirty="0" lang="en-US"/>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686" name=""/>
        <p:cNvGrpSpPr/>
        <p:nvPr/>
      </p:nvGrpSpPr>
      <p:grpSpPr>
        <a:xfrm>
          <a:off x="0" y="0"/>
          <a:ext cx="0" cy="0"/>
          <a:chOff x="0" y="0"/>
          <a:chExt cx="0" cy="0"/>
        </a:xfrm>
      </p:grpSpPr>
      <p:sp>
        <p:nvSpPr>
          <p:cNvPr id="1049125" name="Title 1"/>
          <p:cNvSpPr>
            <a:spLocks noGrp="1"/>
          </p:cNvSpPr>
          <p:nvPr>
            <p:ph type="title"/>
          </p:nvPr>
        </p:nvSpPr>
        <p:spPr/>
        <p:txBody>
          <a:bodyPr/>
          <a:p>
            <a:r>
              <a:rPr b="1" dirty="0" sz="3200" lang="en-US" u="sng">
                <a:solidFill>
                  <a:srgbClr val="FF0000"/>
                </a:solidFill>
              </a:rPr>
              <a:t>Paralytic</a:t>
            </a:r>
            <a:br>
              <a:rPr b="1" dirty="0" sz="3200" lang="en-US" u="sng">
                <a:solidFill>
                  <a:srgbClr val="FF0000"/>
                </a:solidFill>
              </a:rPr>
            </a:br>
            <a:endParaRPr dirty="0" lang="en-US"/>
          </a:p>
        </p:txBody>
      </p:sp>
      <p:sp>
        <p:nvSpPr>
          <p:cNvPr id="1049126" name="Content Placeholder 2"/>
          <p:cNvSpPr>
            <a:spLocks noGrp="1"/>
          </p:cNvSpPr>
          <p:nvPr>
            <p:ph sz="quarter" idx="1"/>
          </p:nvPr>
        </p:nvSpPr>
        <p:spPr>
          <a:xfrm>
            <a:off x="609600" y="1219200"/>
            <a:ext cx="8915400" cy="5254752"/>
          </a:xfrm>
        </p:spPr>
        <p:txBody>
          <a:bodyPr>
            <a:normAutofit fontScale="92500" lnSpcReduction="10000"/>
          </a:bodyPr>
          <a:p>
            <a:r>
              <a:rPr dirty="0" sz="2800" lang="en-US"/>
              <a:t>Caused by damage to </a:t>
            </a:r>
            <a:r>
              <a:rPr dirty="0" sz="2800" lang="en-US" smtClean="0"/>
              <a:t>III,IV </a:t>
            </a:r>
            <a:r>
              <a:rPr dirty="0" sz="2800" lang="en-US"/>
              <a:t>or </a:t>
            </a:r>
            <a:r>
              <a:rPr dirty="0" sz="2800" lang="en-US" smtClean="0"/>
              <a:t>VI cranial nerve</a:t>
            </a:r>
            <a:r>
              <a:rPr dirty="0" sz="2800" lang="en-US"/>
              <a:t>. Damage may be due to</a:t>
            </a:r>
          </a:p>
          <a:p>
            <a:pPr indent="-514350" lvl="1" marL="971550">
              <a:buAutoNum type="arabicPeriod"/>
            </a:pPr>
            <a:r>
              <a:rPr dirty="0" sz="2800" lang="en-US"/>
              <a:t>Vascular;</a:t>
            </a:r>
            <a:r>
              <a:rPr dirty="0" sz="2000" lang="en-US"/>
              <a:t> affecting or </a:t>
            </a:r>
            <a:r>
              <a:rPr dirty="0" sz="2000" lang="en-US" err="1"/>
              <a:t>consisiting</a:t>
            </a:r>
            <a:r>
              <a:rPr dirty="0" sz="2000" lang="en-US"/>
              <a:t> vessels</a:t>
            </a:r>
            <a:endParaRPr dirty="0" sz="2800" lang="en-US"/>
          </a:p>
          <a:p>
            <a:pPr indent="-514350" lvl="1" marL="971550">
              <a:buAutoNum type="arabicPeriod"/>
            </a:pPr>
            <a:r>
              <a:rPr dirty="0" sz="2800" lang="en-US" err="1"/>
              <a:t>Menengitis</a:t>
            </a:r>
            <a:endParaRPr dirty="0" sz="2800" lang="en-US"/>
          </a:p>
          <a:p>
            <a:pPr indent="-514350" lvl="1" marL="971550">
              <a:buAutoNum type="arabicPeriod"/>
            </a:pPr>
            <a:r>
              <a:rPr dirty="0" sz="2800" lang="en-US" err="1"/>
              <a:t>Tumours</a:t>
            </a:r>
            <a:endParaRPr dirty="0" sz="2800" lang="en-US"/>
          </a:p>
          <a:p>
            <a:pPr indent="-514350" lvl="1" marL="971550">
              <a:buAutoNum type="arabicPeriod"/>
            </a:pPr>
            <a:r>
              <a:rPr dirty="0" sz="2800" lang="en-US"/>
              <a:t>Trauma</a:t>
            </a:r>
          </a:p>
          <a:p>
            <a:pPr indent="-514350" marL="514350"/>
            <a:r>
              <a:rPr dirty="0" sz="2800" lang="en-US"/>
              <a:t> III- Pupil may be </a:t>
            </a:r>
            <a:r>
              <a:rPr dirty="0" sz="2800" lang="en-US" err="1"/>
              <a:t>paralysed</a:t>
            </a:r>
            <a:r>
              <a:rPr dirty="0" sz="2800" lang="en-US"/>
              <a:t> or spared. Pupil involvement suggests pressure effect and requires urgent neurological opinion.</a:t>
            </a:r>
          </a:p>
          <a:p>
            <a:pPr indent="-514350" marL="514350"/>
            <a:r>
              <a:rPr dirty="0" sz="2800" lang="en-US"/>
              <a:t>IV-Causes double vision looking down in adduction</a:t>
            </a:r>
          </a:p>
          <a:p>
            <a:pPr indent="-514350" marL="514350"/>
            <a:r>
              <a:rPr dirty="0" sz="2800" lang="en-US"/>
              <a:t>VI-  Causes convergent squint and inability to abduct the affected eye. Commonest paralytic squint.</a:t>
            </a:r>
          </a:p>
          <a:p>
            <a:endParaRPr dirty="0" lang="en-US"/>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687" name=""/>
        <p:cNvGrpSpPr/>
        <p:nvPr/>
      </p:nvGrpSpPr>
      <p:grpSpPr>
        <a:xfrm>
          <a:off x="0" y="0"/>
          <a:ext cx="0" cy="0"/>
          <a:chOff x="0" y="0"/>
          <a:chExt cx="0" cy="0"/>
        </a:xfrm>
      </p:grpSpPr>
      <p:sp>
        <p:nvSpPr>
          <p:cNvPr id="1049127" name="Title 1"/>
          <p:cNvSpPr>
            <a:spLocks noGrp="1"/>
          </p:cNvSpPr>
          <p:nvPr>
            <p:ph type="title"/>
          </p:nvPr>
        </p:nvSpPr>
        <p:spPr/>
        <p:txBody>
          <a:bodyPr/>
          <a:p>
            <a:r>
              <a:rPr dirty="0" lang="en-US" smtClean="0"/>
              <a:t>treatment</a:t>
            </a:r>
            <a:endParaRPr dirty="0" lang="en-US"/>
          </a:p>
        </p:txBody>
      </p:sp>
      <p:sp>
        <p:nvSpPr>
          <p:cNvPr id="1049128" name="Content Placeholder 2"/>
          <p:cNvSpPr>
            <a:spLocks noGrp="1"/>
          </p:cNvSpPr>
          <p:nvPr>
            <p:ph sz="quarter" idx="1"/>
          </p:nvPr>
        </p:nvSpPr>
        <p:spPr/>
        <p:txBody>
          <a:bodyPr>
            <a:normAutofit/>
          </a:bodyPr>
          <a:p>
            <a:pPr>
              <a:lnSpc>
                <a:spcPct val="150000"/>
              </a:lnSpc>
            </a:pPr>
            <a:r>
              <a:rPr dirty="0" lang="en-US" smtClean="0"/>
              <a:t>Where a cause for the paralysis is found, this should be treated . In most patients the squint gradually recovers over a period of 6 months. Any remaining squint may need to be corrected surgically. Always check for hypertension and diabetes.</a:t>
            </a:r>
          </a:p>
          <a:p>
            <a:pPr>
              <a:lnSpc>
                <a:spcPct val="150000"/>
              </a:lnSpc>
            </a:pPr>
            <a:r>
              <a:rPr b="1" dirty="0" lang="en-US" smtClean="0"/>
              <a:t>3) Mechanical</a:t>
            </a:r>
          </a:p>
          <a:p>
            <a:pPr>
              <a:lnSpc>
                <a:spcPct val="150000"/>
              </a:lnSpc>
            </a:pPr>
            <a:r>
              <a:rPr dirty="0" lang="en-US" smtClean="0"/>
              <a:t>Due to mechanical restriction of eye movement, usually the result of orbital disease or trauma. </a:t>
            </a:r>
          </a:p>
          <a:p>
            <a:endParaRPr dirty="0" lang="en-US"/>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688" name=""/>
        <p:cNvGrpSpPr/>
        <p:nvPr/>
      </p:nvGrpSpPr>
      <p:grpSpPr>
        <a:xfrm>
          <a:off x="0" y="0"/>
          <a:ext cx="0" cy="0"/>
          <a:chOff x="0" y="0"/>
          <a:chExt cx="0" cy="0"/>
        </a:xfrm>
      </p:grpSpPr>
      <p:sp>
        <p:nvSpPr>
          <p:cNvPr id="1049129" name="Title 1"/>
          <p:cNvSpPr>
            <a:spLocks noGrp="1"/>
          </p:cNvSpPr>
          <p:nvPr>
            <p:ph type="title"/>
          </p:nvPr>
        </p:nvSpPr>
        <p:spPr>
          <a:xfrm>
            <a:off x="643270" y="24809"/>
            <a:ext cx="9956800" cy="792162"/>
          </a:xfrm>
        </p:spPr>
        <p:txBody>
          <a:bodyPr/>
          <a:p>
            <a:r>
              <a:rPr dirty="0" lang="en-US" u="sng" smtClean="0"/>
              <a:t>Diagnosis</a:t>
            </a:r>
            <a:endParaRPr dirty="0" lang="en-US"/>
          </a:p>
        </p:txBody>
      </p:sp>
      <p:sp>
        <p:nvSpPr>
          <p:cNvPr id="1049130" name="Content Placeholder 2"/>
          <p:cNvSpPr>
            <a:spLocks noGrp="1"/>
          </p:cNvSpPr>
          <p:nvPr>
            <p:ph sz="quarter" idx="1"/>
          </p:nvPr>
        </p:nvSpPr>
        <p:spPr>
          <a:xfrm>
            <a:off x="625548" y="797478"/>
            <a:ext cx="11185451" cy="6060522"/>
          </a:xfrm>
        </p:spPr>
        <p:txBody>
          <a:bodyPr>
            <a:noAutofit/>
          </a:bodyPr>
          <a:p>
            <a:pPr>
              <a:lnSpc>
                <a:spcPct val="150000"/>
              </a:lnSpc>
            </a:pPr>
            <a:r>
              <a:rPr dirty="0" sz="2800" lang="en-US" smtClean="0"/>
              <a:t>Forced </a:t>
            </a:r>
            <a:r>
              <a:rPr dirty="0" sz="2800" lang="en-US" err="1" smtClean="0"/>
              <a:t>duction</a:t>
            </a:r>
            <a:r>
              <a:rPr dirty="0" sz="2800" lang="en-US" smtClean="0"/>
              <a:t> test – in mechanical squint, the eye resists passive movement with a pair of forceps.</a:t>
            </a:r>
          </a:p>
          <a:p>
            <a:pPr>
              <a:lnSpc>
                <a:spcPct val="150000"/>
              </a:lnSpc>
            </a:pPr>
            <a:r>
              <a:rPr dirty="0" sz="2800" lang="en-US" smtClean="0"/>
              <a:t>Diagnosis and treatment are usually directed at the underlying orbital disorder. E.g. blow out fracture limited elevation of eye , following blunt trauma and accompanied by </a:t>
            </a:r>
            <a:r>
              <a:rPr dirty="0" sz="2800" lang="en-US" err="1" smtClean="0"/>
              <a:t>enophthalmos</a:t>
            </a:r>
            <a:r>
              <a:rPr dirty="0" sz="2800" lang="en-US" smtClean="0"/>
              <a:t> and </a:t>
            </a:r>
            <a:r>
              <a:rPr dirty="0" sz="2800" lang="en-US" err="1" smtClean="0"/>
              <a:t>anaesthesia</a:t>
            </a:r>
            <a:r>
              <a:rPr dirty="0" sz="2800" lang="en-US" smtClean="0"/>
              <a:t> of the cheek.</a:t>
            </a:r>
          </a:p>
          <a:p>
            <a:pPr indent="0" marL="0">
              <a:lnSpc>
                <a:spcPct val="150000"/>
              </a:lnSpc>
              <a:buNone/>
            </a:pPr>
            <a:r>
              <a:rPr dirty="0" sz="2800" lang="en-US" u="sng" smtClean="0"/>
              <a:t>Treatment.</a:t>
            </a:r>
          </a:p>
          <a:p>
            <a:pPr>
              <a:lnSpc>
                <a:spcPct val="150000"/>
              </a:lnSpc>
            </a:pPr>
            <a:r>
              <a:rPr dirty="0" sz="2800" lang="en-US" smtClean="0"/>
              <a:t>Free the trapped muscles</a:t>
            </a:r>
          </a:p>
          <a:p>
            <a:endParaRPr dirty="0" lang="en-US"/>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689" name=""/>
        <p:cNvGrpSpPr/>
        <p:nvPr/>
      </p:nvGrpSpPr>
      <p:grpSpPr>
        <a:xfrm>
          <a:off x="0" y="0"/>
          <a:ext cx="0" cy="0"/>
          <a:chOff x="0" y="0"/>
          <a:chExt cx="0" cy="0"/>
        </a:xfrm>
      </p:grpSpPr>
      <p:sp>
        <p:nvSpPr>
          <p:cNvPr id="1049131" name="Title 1"/>
          <p:cNvSpPr>
            <a:spLocks noGrp="1"/>
          </p:cNvSpPr>
          <p:nvPr>
            <p:ph type="title"/>
          </p:nvPr>
        </p:nvSpPr>
        <p:spPr/>
        <p:txBody>
          <a:bodyPr/>
          <a:p>
            <a:r>
              <a:rPr b="1" dirty="0" lang="en-US" smtClean="0"/>
              <a:t>Surgery for squint</a:t>
            </a:r>
            <a:br>
              <a:rPr b="1" dirty="0" lang="en-US" smtClean="0"/>
            </a:br>
            <a:endParaRPr dirty="0" lang="en-US"/>
          </a:p>
        </p:txBody>
      </p:sp>
      <p:sp>
        <p:nvSpPr>
          <p:cNvPr id="1049132" name="Content Placeholder 2"/>
          <p:cNvSpPr>
            <a:spLocks noGrp="1"/>
          </p:cNvSpPr>
          <p:nvPr>
            <p:ph sz="quarter" idx="1"/>
          </p:nvPr>
        </p:nvSpPr>
        <p:spPr>
          <a:xfrm>
            <a:off x="3544" y="1066800"/>
            <a:ext cx="11502656" cy="4873752"/>
          </a:xfrm>
        </p:spPr>
        <p:txBody>
          <a:bodyPr>
            <a:normAutofit/>
          </a:bodyPr>
          <a:p>
            <a:pPr>
              <a:lnSpc>
                <a:spcPct val="150000"/>
              </a:lnSpc>
            </a:pPr>
            <a:r>
              <a:rPr dirty="0" sz="3200" lang="en-US" smtClean="0"/>
              <a:t>This relies on a careful measure of the angle of the squint. Resection strengthens the action of a muscle , recession weakens it. Surgery can only straighten the eyes. This may relieve </a:t>
            </a:r>
            <a:r>
              <a:rPr dirty="0" sz="3200" lang="en-US" err="1" smtClean="0"/>
              <a:t>diplopia</a:t>
            </a:r>
            <a:r>
              <a:rPr dirty="0" sz="3200" lang="en-US" smtClean="0"/>
              <a:t> in adults with paralytic or mechanical squints but is purely cosmetic in congenital squints.</a:t>
            </a:r>
          </a:p>
          <a:p>
            <a:endParaRPr dirty="0" lang="en-US"/>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690" name=""/>
        <p:cNvGrpSpPr/>
        <p:nvPr/>
      </p:nvGrpSpPr>
      <p:grpSpPr>
        <a:xfrm>
          <a:off x="0" y="0"/>
          <a:ext cx="0" cy="0"/>
          <a:chOff x="0" y="0"/>
          <a:chExt cx="0" cy="0"/>
        </a:xfrm>
      </p:grpSpPr>
      <p:sp>
        <p:nvSpPr>
          <p:cNvPr id="1049133" name="Title 1"/>
          <p:cNvSpPr>
            <a:spLocks noGrp="1"/>
          </p:cNvSpPr>
          <p:nvPr>
            <p:ph type="title"/>
          </p:nvPr>
        </p:nvSpPr>
        <p:spPr/>
        <p:txBody>
          <a:bodyPr/>
          <a:p>
            <a:pPr algn="ctr"/>
            <a:r>
              <a:rPr b="1" dirty="0" lang="en-US" err="1" smtClean="0">
                <a:solidFill>
                  <a:schemeClr val="tx1"/>
                </a:solidFill>
              </a:rPr>
              <a:t>Ambylopia</a:t>
            </a:r>
            <a:r>
              <a:rPr b="1" dirty="0" lang="en-US" smtClean="0">
                <a:solidFill>
                  <a:schemeClr val="tx1"/>
                </a:solidFill>
              </a:rPr>
              <a:t> (lazy eye)</a:t>
            </a:r>
            <a:r>
              <a:rPr dirty="0" lang="en-US" smtClean="0"/>
              <a:t/>
            </a:r>
            <a:br>
              <a:rPr dirty="0" lang="en-US" smtClean="0"/>
            </a:br>
            <a:endParaRPr dirty="0" lang="en-US"/>
          </a:p>
        </p:txBody>
      </p:sp>
      <p:sp>
        <p:nvSpPr>
          <p:cNvPr id="1049134" name="Content Placeholder 2"/>
          <p:cNvSpPr>
            <a:spLocks noGrp="1"/>
          </p:cNvSpPr>
          <p:nvPr>
            <p:ph sz="quarter" idx="1"/>
          </p:nvPr>
        </p:nvSpPr>
        <p:spPr>
          <a:xfrm>
            <a:off x="609600" y="1295400"/>
            <a:ext cx="10744200" cy="5562600"/>
          </a:xfrm>
        </p:spPr>
        <p:txBody>
          <a:bodyPr>
            <a:normAutofit/>
          </a:bodyPr>
          <a:p>
            <a:pPr indent="0" marL="0">
              <a:buNone/>
            </a:pPr>
            <a:r>
              <a:rPr dirty="0" sz="2800" lang="en-US"/>
              <a:t>Definition: a reduction of vision of one or both eyes despite normal ocular finding.</a:t>
            </a:r>
          </a:p>
          <a:p>
            <a:pPr>
              <a:buNone/>
            </a:pPr>
            <a:r>
              <a:rPr dirty="0" sz="2800" lang="en-US" u="sng"/>
              <a:t>Causes</a:t>
            </a:r>
          </a:p>
          <a:p>
            <a:r>
              <a:rPr dirty="0" sz="2800" lang="en-US"/>
              <a:t>-certain types of refractive error</a:t>
            </a:r>
          </a:p>
          <a:p>
            <a:r>
              <a:rPr dirty="0" sz="2800" lang="en-US"/>
              <a:t>- Strabismus</a:t>
            </a:r>
          </a:p>
          <a:p>
            <a:r>
              <a:rPr dirty="0" sz="2800" lang="en-US"/>
              <a:t>-sensory e.g. cataract, </a:t>
            </a:r>
            <a:r>
              <a:rPr dirty="0" sz="2800" lang="en-US" err="1"/>
              <a:t>Ptosis</a:t>
            </a:r>
            <a:endParaRPr dirty="0" sz="2800" lang="en-US"/>
          </a:p>
          <a:p>
            <a:pPr>
              <a:buNone/>
            </a:pPr>
            <a:r>
              <a:rPr b="1" dirty="0" sz="2800" lang="en-US"/>
              <a:t>Treatment</a:t>
            </a:r>
            <a:endParaRPr dirty="0" sz="2800" lang="en-US"/>
          </a:p>
          <a:p>
            <a:r>
              <a:rPr dirty="0" sz="2800" lang="en-US"/>
              <a:t>- Early referral to better center</a:t>
            </a:r>
          </a:p>
          <a:p>
            <a:pPr>
              <a:buNone/>
            </a:pPr>
            <a:r>
              <a:rPr b="1" dirty="0" sz="2800" lang="en-US" smtClean="0"/>
              <a:t>Surgical </a:t>
            </a:r>
            <a:r>
              <a:rPr b="1" dirty="0" sz="2800" lang="en-US" err="1"/>
              <a:t>Aphakia</a:t>
            </a:r>
            <a:endParaRPr dirty="0" sz="2800" lang="en-US"/>
          </a:p>
          <a:p>
            <a:r>
              <a:rPr dirty="0" sz="2800" lang="en-US"/>
              <a:t>This is an eye with lens removed surgically.</a:t>
            </a:r>
          </a:p>
          <a:p>
            <a:r>
              <a:rPr dirty="0" sz="2800" lang="en-US"/>
              <a:t>Treatment-spectacle with high positive lens</a:t>
            </a:r>
          </a:p>
          <a:p>
            <a:endParaRPr dirty="0" lang="en-US" smtClean="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691" name=""/>
        <p:cNvGrpSpPr/>
        <p:nvPr/>
      </p:nvGrpSpPr>
      <p:grpSpPr>
        <a:xfrm>
          <a:off x="0" y="0"/>
          <a:ext cx="0" cy="0"/>
          <a:chOff x="0" y="0"/>
          <a:chExt cx="0" cy="0"/>
        </a:xfrm>
      </p:grpSpPr>
      <p:sp>
        <p:nvSpPr>
          <p:cNvPr id="1049135" name="Title 1"/>
          <p:cNvSpPr>
            <a:spLocks noGrp="1"/>
          </p:cNvSpPr>
          <p:nvPr>
            <p:ph type="title"/>
          </p:nvPr>
        </p:nvSpPr>
        <p:spPr/>
        <p:txBody>
          <a:bodyPr>
            <a:normAutofit fontScale="90000"/>
          </a:bodyPr>
          <a:p>
            <a:pPr indent="-342900" marL="342900"/>
            <a:r>
              <a:rPr lang="en-US" smtClean="0"/>
              <a:t/>
            </a:r>
            <a:br>
              <a:rPr lang="en-US" smtClean="0"/>
            </a:br>
            <a:r>
              <a:rPr lang="en-US" smtClean="0"/>
              <a:t>Strabismic Amblyopia</a:t>
            </a:r>
            <a:br>
              <a:rPr lang="en-US" smtClean="0"/>
            </a:br>
            <a:endParaRPr lang="en-US" smtClean="0"/>
          </a:p>
        </p:txBody>
      </p:sp>
      <p:sp>
        <p:nvSpPr>
          <p:cNvPr id="1049136" name="Content Placeholder 2"/>
          <p:cNvSpPr>
            <a:spLocks noGrp="1"/>
          </p:cNvSpPr>
          <p:nvPr>
            <p:ph sz="quarter" idx="1"/>
          </p:nvPr>
        </p:nvSpPr>
        <p:spPr>
          <a:xfrm>
            <a:off x="304800" y="1219200"/>
            <a:ext cx="10261600" cy="5254752"/>
          </a:xfrm>
        </p:spPr>
        <p:txBody>
          <a:bodyPr/>
          <a:p>
            <a:r>
              <a:rPr dirty="0" sz="3600" lang="en-US"/>
              <a:t>One eye deviates from other and sends conflicting info to brain; results in under developed visual cortex for that eye. Can be reversed or decreased if treated during first 9 years</a:t>
            </a:r>
          </a:p>
          <a:p>
            <a:r>
              <a:rPr dirty="0" sz="3600" lang="en-US"/>
              <a:t>Treatment includes visual screening</a:t>
            </a:r>
          </a:p>
          <a:p>
            <a:pPr lvl="1"/>
            <a:r>
              <a:rPr dirty="0" sz="3200" lang="en-US" smtClean="0"/>
              <a:t>Vision therapy/patching</a:t>
            </a:r>
          </a:p>
          <a:p>
            <a:pPr lvl="1"/>
            <a:r>
              <a:rPr dirty="0" sz="3200" lang="en-US" smtClean="0"/>
              <a:t>Glasses</a:t>
            </a:r>
          </a:p>
          <a:p>
            <a:pPr lvl="1"/>
            <a:r>
              <a:rPr dirty="0" sz="3200" lang="en-US" smtClean="0"/>
              <a:t>Surgical re-alignment</a:t>
            </a:r>
          </a:p>
          <a:p>
            <a:endParaRPr dirty="0" lang="en-US" smtClean="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692" name=""/>
        <p:cNvGrpSpPr/>
        <p:nvPr/>
      </p:nvGrpSpPr>
      <p:grpSpPr>
        <a:xfrm>
          <a:off x="0" y="0"/>
          <a:ext cx="0" cy="0"/>
          <a:chOff x="0" y="0"/>
          <a:chExt cx="0" cy="0"/>
        </a:xfrm>
      </p:grpSpPr>
      <p:sp>
        <p:nvSpPr>
          <p:cNvPr id="1049137" name="Title 1"/>
          <p:cNvSpPr>
            <a:spLocks noGrp="1"/>
          </p:cNvSpPr>
          <p:nvPr>
            <p:ph type="title"/>
          </p:nvPr>
        </p:nvSpPr>
        <p:spPr/>
        <p:txBody>
          <a:bodyPr/>
          <a:p>
            <a:r>
              <a:rPr lang="en-US" smtClean="0"/>
              <a:t>Anisometropic Amblyopia</a:t>
            </a:r>
          </a:p>
        </p:txBody>
      </p:sp>
      <p:sp>
        <p:nvSpPr>
          <p:cNvPr id="1049138" name="Content Placeholder 2"/>
          <p:cNvSpPr>
            <a:spLocks noGrp="1"/>
          </p:cNvSpPr>
          <p:nvPr>
            <p:ph sz="quarter" idx="1"/>
          </p:nvPr>
        </p:nvSpPr>
        <p:spPr/>
        <p:txBody>
          <a:bodyPr>
            <a:noAutofit/>
          </a:bodyPr>
          <a:p>
            <a:r>
              <a:rPr dirty="0" sz="3600" lang="en-US" smtClean="0"/>
              <a:t>Significant difference between both eyes</a:t>
            </a:r>
          </a:p>
          <a:p>
            <a:r>
              <a:rPr dirty="0" sz="3600" lang="en-US" smtClean="0"/>
              <a:t>Commonly one eye more farsighted and works harder to see clearly and sometimes gives up</a:t>
            </a:r>
          </a:p>
          <a:p>
            <a:r>
              <a:rPr dirty="0" sz="3600" lang="en-US" smtClean="0"/>
              <a:t>If not caught, one eye won’t learn to see as well as other</a:t>
            </a:r>
          </a:p>
          <a:p>
            <a:r>
              <a:rPr dirty="0" sz="3600" lang="en-US" smtClean="0"/>
              <a:t>Vision therapy and glasses are both beneficial</a:t>
            </a:r>
          </a:p>
          <a:p>
            <a:pPr>
              <a:buFont typeface="Arial" panose="020B0604020202020204" pitchFamily="34" charset="0"/>
              <a:buNone/>
            </a:pPr>
            <a:endParaRPr dirty="0" sz="3600" lang="en-US" smtClean="0"/>
          </a:p>
          <a:p>
            <a:endParaRPr dirty="0" sz="3600" lang="en-US" smtClean="0"/>
          </a:p>
          <a:p>
            <a:endParaRPr dirty="0" sz="3600" lang="en-US" smtClean="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693" name=""/>
        <p:cNvGrpSpPr/>
        <p:nvPr/>
      </p:nvGrpSpPr>
      <p:grpSpPr>
        <a:xfrm>
          <a:off x="0" y="0"/>
          <a:ext cx="0" cy="0"/>
          <a:chOff x="0" y="0"/>
          <a:chExt cx="0" cy="0"/>
        </a:xfrm>
      </p:grpSpPr>
      <p:sp>
        <p:nvSpPr>
          <p:cNvPr id="1049139" name="Title 1"/>
          <p:cNvSpPr>
            <a:spLocks noGrp="1"/>
          </p:cNvSpPr>
          <p:nvPr>
            <p:ph type="title"/>
          </p:nvPr>
        </p:nvSpPr>
        <p:spPr/>
        <p:txBody>
          <a:bodyPr/>
          <a:p>
            <a:r>
              <a:rPr lang="en-US" smtClean="0"/>
              <a:t>Deprivational Amblyopia</a:t>
            </a:r>
          </a:p>
        </p:txBody>
      </p:sp>
      <p:sp>
        <p:nvSpPr>
          <p:cNvPr id="1049140" name="Content Placeholder 2"/>
          <p:cNvSpPr>
            <a:spLocks noGrp="1"/>
          </p:cNvSpPr>
          <p:nvPr>
            <p:ph sz="quarter" idx="1"/>
          </p:nvPr>
        </p:nvSpPr>
        <p:spPr/>
        <p:txBody>
          <a:bodyPr>
            <a:normAutofit/>
          </a:bodyPr>
          <a:p>
            <a:r>
              <a:rPr dirty="0" sz="3600" lang="en-US" smtClean="0"/>
              <a:t>Any opacity in visual pathway can be devastating to developing visual system</a:t>
            </a:r>
          </a:p>
          <a:p>
            <a:pPr lvl="1"/>
            <a:r>
              <a:rPr dirty="0" sz="3200" lang="en-US" smtClean="0"/>
              <a:t>Congenital cataracts</a:t>
            </a:r>
          </a:p>
          <a:p>
            <a:pPr lvl="1"/>
            <a:r>
              <a:rPr dirty="0" sz="3200" lang="en-US" smtClean="0"/>
              <a:t>Corneal opacities</a:t>
            </a:r>
          </a:p>
          <a:p>
            <a:pPr lvl="1"/>
            <a:r>
              <a:rPr dirty="0" sz="3200" lang="en-US" smtClean="0"/>
              <a:t>Ptosis (droopy eyelid)</a:t>
            </a:r>
          </a:p>
          <a:p>
            <a:pPr lvl="1"/>
            <a:r>
              <a:rPr dirty="0" sz="3200" lang="en-US" smtClean="0"/>
              <a:t>Other media opacities</a:t>
            </a:r>
          </a:p>
          <a:p>
            <a:endParaRPr dirty="0" sz="3600"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48700" name="Title 1"/>
          <p:cNvSpPr>
            <a:spLocks noGrp="1"/>
          </p:cNvSpPr>
          <p:nvPr>
            <p:ph type="title"/>
          </p:nvPr>
        </p:nvSpPr>
        <p:spPr/>
        <p:txBody>
          <a:bodyPr>
            <a:normAutofit/>
          </a:bodyPr>
          <a:p>
            <a:r>
              <a:rPr b="1" dirty="0" sz="3200" lang="en-US">
                <a:solidFill>
                  <a:srgbClr val="C00000"/>
                </a:solidFill>
                <a:latin typeface="Times New Roman" pitchFamily="18" charset="0"/>
                <a:cs typeface="Times New Roman" pitchFamily="18" charset="0"/>
              </a:rPr>
              <a:t>THE ORBIT</a:t>
            </a:r>
            <a:br>
              <a:rPr b="1" dirty="0" sz="3200" lang="en-US">
                <a:solidFill>
                  <a:srgbClr val="C00000"/>
                </a:solidFill>
                <a:latin typeface="Times New Roman" pitchFamily="18" charset="0"/>
                <a:cs typeface="Times New Roman" pitchFamily="18" charset="0"/>
              </a:rPr>
            </a:br>
            <a:endParaRPr dirty="0" lang="en-US"/>
          </a:p>
        </p:txBody>
      </p:sp>
      <p:sp>
        <p:nvSpPr>
          <p:cNvPr id="1048701" name="Content Placeholder 2"/>
          <p:cNvSpPr>
            <a:spLocks noGrp="1"/>
          </p:cNvSpPr>
          <p:nvPr>
            <p:ph sz="quarter" idx="1"/>
          </p:nvPr>
        </p:nvSpPr>
        <p:spPr>
          <a:xfrm>
            <a:off x="1828800" y="838200"/>
            <a:ext cx="8534400" cy="5635752"/>
          </a:xfrm>
        </p:spPr>
        <p:txBody>
          <a:bodyPr>
            <a:normAutofit fontScale="95833" lnSpcReduction="20000"/>
          </a:bodyPr>
          <a:p>
            <a:r>
              <a:rPr dirty="0" sz="2800" lang="en-US">
                <a:latin typeface="Times New Roman" pitchFamily="18" charset="0"/>
                <a:cs typeface="Times New Roman" pitchFamily="18" charset="0"/>
              </a:rPr>
              <a:t>The Orbit is the bony cavity that contains the eyeball, and its associated structures.  The orbit is shaped like a pyramid, with four triangular sides.</a:t>
            </a:r>
          </a:p>
          <a:p>
            <a:pPr indent="-514350" lvl="3" marL="1885950">
              <a:buFont typeface="Wingdings" pitchFamily="2" charset="2"/>
              <a:buChar char="ü"/>
            </a:pPr>
            <a:r>
              <a:rPr dirty="0" sz="2800" lang="en-US">
                <a:latin typeface="Times New Roman" pitchFamily="18" charset="0"/>
                <a:cs typeface="Times New Roman" pitchFamily="18" charset="0"/>
              </a:rPr>
              <a:t>Medial Wall: </a:t>
            </a:r>
            <a:r>
              <a:rPr dirty="0" sz="2800" lang="en-US" err="1">
                <a:latin typeface="Times New Roman" pitchFamily="18" charset="0"/>
                <a:cs typeface="Times New Roman" pitchFamily="18" charset="0"/>
              </a:rPr>
              <a:t>Ethmoid</a:t>
            </a:r>
            <a:r>
              <a:rPr dirty="0" sz="2800" lang="en-US">
                <a:latin typeface="Times New Roman" pitchFamily="18" charset="0"/>
                <a:cs typeface="Times New Roman" pitchFamily="18" charset="0"/>
              </a:rPr>
              <a:t> bone</a:t>
            </a:r>
          </a:p>
          <a:p>
            <a:pPr indent="-514350" lvl="3" marL="1885950">
              <a:buFont typeface="Wingdings" pitchFamily="2" charset="2"/>
              <a:buChar char="ü"/>
            </a:pPr>
            <a:r>
              <a:rPr dirty="0" sz="2800" lang="en-US">
                <a:latin typeface="Times New Roman" pitchFamily="18" charset="0"/>
                <a:cs typeface="Times New Roman" pitchFamily="18" charset="0"/>
              </a:rPr>
              <a:t>Lateral Wall: </a:t>
            </a:r>
            <a:r>
              <a:rPr dirty="0" sz="2800" lang="en-US" err="1">
                <a:latin typeface="Times New Roman" pitchFamily="18" charset="0"/>
                <a:cs typeface="Times New Roman" pitchFamily="18" charset="0"/>
              </a:rPr>
              <a:t>Zygomatic</a:t>
            </a:r>
            <a:r>
              <a:rPr dirty="0" sz="2800" lang="en-US">
                <a:latin typeface="Times New Roman" pitchFamily="18" charset="0"/>
                <a:cs typeface="Times New Roman" pitchFamily="18" charset="0"/>
              </a:rPr>
              <a:t> bone</a:t>
            </a:r>
          </a:p>
          <a:p>
            <a:pPr indent="-514350" lvl="3" marL="1885950">
              <a:buFont typeface="Wingdings" pitchFamily="2" charset="2"/>
              <a:buChar char="ü"/>
            </a:pPr>
            <a:r>
              <a:rPr dirty="0" sz="2800" lang="en-US">
                <a:latin typeface="Times New Roman" pitchFamily="18" charset="0"/>
                <a:cs typeface="Times New Roman" pitchFamily="18" charset="0"/>
              </a:rPr>
              <a:t>Floor: Maxillary bone</a:t>
            </a:r>
          </a:p>
          <a:p>
            <a:pPr indent="-514350" lvl="3" marL="1885950">
              <a:buFont typeface="Wingdings" pitchFamily="2" charset="2"/>
              <a:buChar char="ü"/>
            </a:pPr>
            <a:r>
              <a:rPr dirty="0" sz="2800" lang="en-US">
                <a:latin typeface="Times New Roman" pitchFamily="18" charset="0"/>
                <a:cs typeface="Times New Roman" pitchFamily="18" charset="0"/>
              </a:rPr>
              <a:t>Roof: Frontal bone</a:t>
            </a:r>
          </a:p>
          <a:p>
            <a:pPr indent="-514350" lvl="3" marL="1885950">
              <a:buFont typeface="Wingdings" pitchFamily="2" charset="2"/>
              <a:buChar char="ü"/>
            </a:pPr>
            <a:r>
              <a:rPr dirty="0" sz="2800" lang="en-US">
                <a:latin typeface="Times New Roman" pitchFamily="18" charset="0"/>
                <a:cs typeface="Times New Roman" pitchFamily="18" charset="0"/>
              </a:rPr>
              <a:t>Apex: Sphenoid bone.</a:t>
            </a:r>
          </a:p>
          <a:p>
            <a:r>
              <a:rPr dirty="0" sz="2800" lang="en-US">
                <a:latin typeface="Times New Roman" pitchFamily="18" charset="0"/>
                <a:cs typeface="Times New Roman" pitchFamily="18" charset="0"/>
              </a:rPr>
              <a:t>All these bones, except the </a:t>
            </a:r>
            <a:r>
              <a:rPr dirty="0" sz="2800" lang="en-US" err="1">
                <a:latin typeface="Times New Roman" pitchFamily="18" charset="0"/>
                <a:cs typeface="Times New Roman" pitchFamily="18" charset="0"/>
              </a:rPr>
              <a:t>zygoma</a:t>
            </a:r>
            <a:r>
              <a:rPr dirty="0" sz="2800" lang="en-US">
                <a:latin typeface="Times New Roman" pitchFamily="18" charset="0"/>
                <a:cs typeface="Times New Roman" pitchFamily="18" charset="0"/>
              </a:rPr>
              <a:t>, contain large empty spaces, lined with mucous membrane, and opening into the nose.  These are called </a:t>
            </a:r>
            <a:r>
              <a:rPr dirty="0" sz="2800" lang="en-US" err="1">
                <a:latin typeface="Times New Roman" pitchFamily="18" charset="0"/>
                <a:cs typeface="Times New Roman" pitchFamily="18" charset="0"/>
              </a:rPr>
              <a:t>para</a:t>
            </a:r>
            <a:r>
              <a:rPr dirty="0" sz="2800" lang="en-US">
                <a:latin typeface="Times New Roman" pitchFamily="18" charset="0"/>
                <a:cs typeface="Times New Roman" pitchFamily="18" charset="0"/>
              </a:rPr>
              <a:t>-nasal sinuses.</a:t>
            </a:r>
          </a:p>
          <a:p>
            <a:pPr>
              <a:buNone/>
            </a:pPr>
            <a:endParaRPr dirty="0" lang="en-US"/>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694" name=""/>
        <p:cNvGrpSpPr/>
        <p:nvPr/>
      </p:nvGrpSpPr>
      <p:grpSpPr>
        <a:xfrm>
          <a:off x="0" y="0"/>
          <a:ext cx="0" cy="0"/>
          <a:chOff x="0" y="0"/>
          <a:chExt cx="0" cy="0"/>
        </a:xfrm>
      </p:grpSpPr>
      <p:sp>
        <p:nvSpPr>
          <p:cNvPr id="1049141" name="Title 1"/>
          <p:cNvSpPr>
            <a:spLocks noGrp="1"/>
          </p:cNvSpPr>
          <p:nvPr>
            <p:ph type="ctrTitle"/>
          </p:nvPr>
        </p:nvSpPr>
        <p:spPr/>
        <p:txBody>
          <a:bodyPr/>
          <a:p>
            <a:r>
              <a:rPr dirty="0" sz="4800" lang="en-US"/>
              <a:t>Glaucoma</a:t>
            </a:r>
            <a:r>
              <a:rPr dirty="0" lang="en-US" smtClean="0"/>
              <a:t/>
            </a:r>
            <a:br>
              <a:rPr dirty="0" lang="en-US" smtClean="0"/>
            </a:br>
            <a:endParaRPr dirty="0" lang="en-US"/>
          </a:p>
        </p:txBody>
      </p:sp>
      <p:sp>
        <p:nvSpPr>
          <p:cNvPr id="1049142" name="Subtitle 2"/>
          <p:cNvSpPr>
            <a:spLocks noGrp="1"/>
          </p:cNvSpPr>
          <p:nvPr>
            <p:ph type="subTitle" idx="1"/>
          </p:nvPr>
        </p:nvSpPr>
        <p:spPr/>
        <p:txBody>
          <a:bodyPr/>
          <a:p>
            <a:endParaRPr dirty="0" lang="en-US"/>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MasterPhAnim="0">
  <p:cSld>
    <p:spTree>
      <p:nvGrpSpPr>
        <p:cNvPr id="695" name=""/>
        <p:cNvGrpSpPr/>
        <p:nvPr/>
      </p:nvGrpSpPr>
      <p:grpSpPr>
        <a:xfrm>
          <a:off x="0" y="0"/>
          <a:ext cx="0" cy="0"/>
          <a:chOff x="0" y="0"/>
          <a:chExt cx="0" cy="0"/>
        </a:xfrm>
      </p:grpSpPr>
      <p:sp>
        <p:nvSpPr>
          <p:cNvPr id="1049143" name="Rectangle 2"/>
          <p:cNvSpPr>
            <a:spLocks noGrp="1" noChangeArrowheads="1"/>
          </p:cNvSpPr>
          <p:nvPr>
            <p:ph type="title"/>
          </p:nvPr>
        </p:nvSpPr>
        <p:spPr>
          <a:xfrm>
            <a:off x="609600" y="0"/>
            <a:ext cx="9956800" cy="609600"/>
          </a:xfrm>
        </p:spPr>
        <p:txBody>
          <a:bodyPr>
            <a:normAutofit/>
          </a:bodyPr>
          <a:p>
            <a:pPr eaLnBrk="1" hangingPunct="1"/>
            <a:r>
              <a:rPr dirty="0" lang="en-US" smtClean="0">
                <a:solidFill>
                  <a:srgbClr val="FF0066"/>
                </a:solidFill>
              </a:rPr>
              <a:t>Anatomy review……..INTRAOCULAR PRESSURE</a:t>
            </a:r>
          </a:p>
        </p:txBody>
      </p:sp>
      <p:sp>
        <p:nvSpPr>
          <p:cNvPr id="1049144" name="Rectangle 3"/>
          <p:cNvSpPr>
            <a:spLocks noGrp="1" noChangeArrowheads="1"/>
          </p:cNvSpPr>
          <p:nvPr>
            <p:ph sz="quarter" idx="1"/>
          </p:nvPr>
        </p:nvSpPr>
        <p:spPr>
          <a:xfrm>
            <a:off x="381000" y="838200"/>
            <a:ext cx="11506200" cy="5638800"/>
          </a:xfrm>
        </p:spPr>
        <p:txBody>
          <a:bodyPr>
            <a:normAutofit fontScale="92500" lnSpcReduction="20000"/>
          </a:bodyPr>
          <a:p>
            <a:pPr eaLnBrk="1" hangingPunct="1">
              <a:lnSpc>
                <a:spcPct val="160000"/>
              </a:lnSpc>
              <a:buFont typeface="Wingdings" pitchFamily="2" charset="2"/>
              <a:buNone/>
            </a:pPr>
            <a:r>
              <a:rPr dirty="0" sz="2800" lang="en-GB" u="sng" smtClean="0">
                <a:cs typeface="Arial" pitchFamily="34" charset="0"/>
              </a:rPr>
              <a:t>INTRODUCTION;</a:t>
            </a:r>
          </a:p>
          <a:p>
            <a:pPr>
              <a:lnSpc>
                <a:spcPct val="160000"/>
              </a:lnSpc>
              <a:buNone/>
            </a:pPr>
            <a:r>
              <a:rPr dirty="0" sz="2800" lang="en-GB" smtClean="0"/>
              <a:t> </a:t>
            </a:r>
            <a:r>
              <a:rPr dirty="0" sz="2800" lang="en-GB"/>
              <a:t>N</a:t>
            </a:r>
            <a:r>
              <a:rPr dirty="0" sz="2800" lang="en-GB" smtClean="0"/>
              <a:t>ormal </a:t>
            </a:r>
            <a:r>
              <a:rPr dirty="0" sz="2800" lang="en-GB"/>
              <a:t>Intraocular pressure = 12 – 20 mmHg.  It is largely depended upon the structures within the eyeball, but especially the </a:t>
            </a:r>
            <a:r>
              <a:rPr b="1" dirty="0" sz="2800" lang="en-GB"/>
              <a:t>aqueous</a:t>
            </a:r>
            <a:r>
              <a:rPr dirty="0" sz="2800" lang="en-GB"/>
              <a:t> humour.</a:t>
            </a:r>
          </a:p>
          <a:p>
            <a:pPr eaLnBrk="1" hangingPunct="1">
              <a:lnSpc>
                <a:spcPct val="160000"/>
              </a:lnSpc>
              <a:buFont typeface="Wingdings" pitchFamily="2" charset="2"/>
              <a:buNone/>
            </a:pPr>
            <a:r>
              <a:rPr dirty="0" sz="2800" lang="en-GB" smtClean="0"/>
              <a:t>Factors </a:t>
            </a:r>
            <a:r>
              <a:rPr dirty="0" sz="2800" lang="en-GB"/>
              <a:t>that maintain normal IOP:</a:t>
            </a:r>
          </a:p>
          <a:p>
            <a:pPr lvl="1">
              <a:lnSpc>
                <a:spcPct val="160000"/>
              </a:lnSpc>
              <a:buFont typeface="Wingdings" pitchFamily="2" charset="2"/>
              <a:buNone/>
            </a:pPr>
            <a:r>
              <a:rPr dirty="0" sz="2500" lang="en-GB"/>
              <a:t>-</a:t>
            </a:r>
            <a:r>
              <a:rPr dirty="0" sz="2800" lang="en-GB"/>
              <a:t>Rate of formation of Aqueous humour</a:t>
            </a:r>
          </a:p>
          <a:p>
            <a:pPr lvl="1">
              <a:lnSpc>
                <a:spcPct val="160000"/>
              </a:lnSpc>
              <a:buFont typeface="Wingdings" pitchFamily="2" charset="2"/>
              <a:buNone/>
            </a:pPr>
            <a:r>
              <a:rPr dirty="0" sz="2800" lang="en-GB"/>
              <a:t>-Rate of drainage of AH through </a:t>
            </a:r>
            <a:r>
              <a:rPr dirty="0" sz="2800" lang="en-GB" err="1"/>
              <a:t>trabecular</a:t>
            </a:r>
            <a:r>
              <a:rPr dirty="0" sz="2800" lang="en-GB"/>
              <a:t> mess</a:t>
            </a:r>
          </a:p>
          <a:p>
            <a:pPr lvl="1">
              <a:lnSpc>
                <a:spcPct val="160000"/>
              </a:lnSpc>
              <a:buFontTx/>
              <a:buNone/>
            </a:pPr>
            <a:r>
              <a:rPr dirty="0" sz="2800" lang="en-GB"/>
              <a:t>- Pressure in the </a:t>
            </a:r>
            <a:r>
              <a:rPr dirty="0" sz="2800" lang="en-GB" err="1"/>
              <a:t>episcleral</a:t>
            </a:r>
            <a:r>
              <a:rPr dirty="0" sz="2800" lang="en-GB"/>
              <a:t>  veins(Sinus </a:t>
            </a:r>
            <a:r>
              <a:rPr dirty="0" sz="2800" lang="en-GB" err="1"/>
              <a:t>Venosus</a:t>
            </a:r>
            <a:r>
              <a:rPr dirty="0" sz="2800" lang="en-GB"/>
              <a:t> </a:t>
            </a:r>
            <a:r>
              <a:rPr dirty="0" sz="2800" lang="en-GB" err="1"/>
              <a:t>Sclerae</a:t>
            </a:r>
            <a:r>
              <a:rPr dirty="0" sz="2800" lang="en-GB"/>
              <a:t>) in which canal of </a:t>
            </a:r>
            <a:r>
              <a:rPr dirty="0" sz="2800" lang="en-GB" err="1"/>
              <a:t>Schlemm</a:t>
            </a:r>
            <a:r>
              <a:rPr dirty="0" sz="2800" lang="en-GB"/>
              <a:t> drains</a:t>
            </a:r>
          </a:p>
          <a:p>
            <a:pPr lvl="1">
              <a:lnSpc>
                <a:spcPct val="160000"/>
              </a:lnSpc>
              <a:buFontTx/>
              <a:buNone/>
            </a:pPr>
            <a:r>
              <a:rPr dirty="0" sz="2800" lang="en-GB"/>
              <a:t>- Elasticity of th</a:t>
            </a:r>
            <a:r>
              <a:rPr dirty="0" sz="2500" lang="en-GB"/>
              <a:t>e cornea and sclera- remain constant</a:t>
            </a:r>
          </a:p>
          <a:p>
            <a:pPr eaLnBrk="1" hangingPunct="1">
              <a:buFontTx/>
              <a:buNone/>
            </a:pPr>
            <a:endParaRPr dirty="0" lang="en-GB"/>
          </a:p>
          <a:p>
            <a:pPr eaLnBrk="1" hangingPunct="1">
              <a:buFont typeface="Wingdings" pitchFamily="2" charset="2"/>
              <a:buNone/>
            </a:pP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43"/>
                                        </p:tgtEl>
                                        <p:attrNameLst>
                                          <p:attrName>style.visibility</p:attrName>
                                        </p:attrNameLst>
                                      </p:cBhvr>
                                      <p:to>
                                        <p:strVal val="visible"/>
                                      </p:to>
                                    </p:set>
                                    <p:animEffect transition="in" filter="fade">
                                      <p:cBhvr>
                                        <p:cTn dur="2000" id="7"/>
                                        <p:tgtEl>
                                          <p:spTgt spid="104914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144">
                                            <p:txEl>
                                              <p:pRg st="0" end="0"/>
                                            </p:txEl>
                                          </p:spTgt>
                                        </p:tgtEl>
                                        <p:attrNameLst>
                                          <p:attrName>style.visibility</p:attrName>
                                        </p:attrNameLst>
                                      </p:cBhvr>
                                      <p:to>
                                        <p:strVal val="visible"/>
                                      </p:to>
                                    </p:set>
                                    <p:animEffect transition="in" filter="fade">
                                      <p:cBhvr>
                                        <p:cTn dur="2000" id="12"/>
                                        <p:tgtEl>
                                          <p:spTgt spid="1049144">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144">
                                            <p:txEl>
                                              <p:pRg st="1" end="1"/>
                                            </p:txEl>
                                          </p:spTgt>
                                        </p:tgtEl>
                                        <p:attrNameLst>
                                          <p:attrName>style.visibility</p:attrName>
                                        </p:attrNameLst>
                                      </p:cBhvr>
                                      <p:to>
                                        <p:strVal val="visible"/>
                                      </p:to>
                                    </p:set>
                                    <p:animEffect transition="in" filter="fade">
                                      <p:cBhvr>
                                        <p:cTn dur="2000" id="17"/>
                                        <p:tgtEl>
                                          <p:spTgt spid="1049144">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0" presetSubtype="0">
                                  <p:stCondLst>
                                    <p:cond delay="0"/>
                                  </p:stCondLst>
                                  <p:childTnLst>
                                    <p:set>
                                      <p:cBhvr>
                                        <p:cTn dur="1" fill="hold" id="21">
                                          <p:stCondLst>
                                            <p:cond delay="0"/>
                                          </p:stCondLst>
                                        </p:cTn>
                                        <p:tgtEl>
                                          <p:spTgt spid="1049144">
                                            <p:txEl>
                                              <p:pRg st="2" end="2"/>
                                            </p:txEl>
                                          </p:spTgt>
                                        </p:tgtEl>
                                        <p:attrNameLst>
                                          <p:attrName>style.visibility</p:attrName>
                                        </p:attrNameLst>
                                      </p:cBhvr>
                                      <p:to>
                                        <p:strVal val="visible"/>
                                      </p:to>
                                    </p:set>
                                    <p:animEffect transition="in" filter="fade">
                                      <p:cBhvr>
                                        <p:cTn dur="2000" id="22"/>
                                        <p:tgtEl>
                                          <p:spTgt spid="1049144">
                                            <p:txEl>
                                              <p:pRg st="2" end="2"/>
                                            </p:txEl>
                                          </p:spTgt>
                                        </p:tgtEl>
                                      </p:cBhvr>
                                    </p:animEffect>
                                  </p:childTnLst>
                                </p:cTn>
                              </p:par>
                              <p:par>
                                <p:cTn fill="hold" grpId="0" id="23" nodeType="withEffect" presetClass="entr" presetID="10" presetSubtype="0">
                                  <p:stCondLst>
                                    <p:cond delay="0"/>
                                  </p:stCondLst>
                                  <p:childTnLst>
                                    <p:set>
                                      <p:cBhvr>
                                        <p:cTn dur="1" fill="hold" id="24">
                                          <p:stCondLst>
                                            <p:cond delay="0"/>
                                          </p:stCondLst>
                                        </p:cTn>
                                        <p:tgtEl>
                                          <p:spTgt spid="1049144">
                                            <p:txEl>
                                              <p:pRg st="3" end="3"/>
                                            </p:txEl>
                                          </p:spTgt>
                                        </p:tgtEl>
                                        <p:attrNameLst>
                                          <p:attrName>style.visibility</p:attrName>
                                        </p:attrNameLst>
                                      </p:cBhvr>
                                      <p:to>
                                        <p:strVal val="visible"/>
                                      </p:to>
                                    </p:set>
                                    <p:animEffect transition="in" filter="fade">
                                      <p:cBhvr>
                                        <p:cTn dur="2000" id="25"/>
                                        <p:tgtEl>
                                          <p:spTgt spid="1049144">
                                            <p:txEl>
                                              <p:pRg st="3" end="3"/>
                                            </p:txEl>
                                          </p:spTgt>
                                        </p:tgtEl>
                                      </p:cBhvr>
                                    </p:animEffect>
                                  </p:childTnLst>
                                </p:cTn>
                              </p:par>
                              <p:par>
                                <p:cTn fill="hold" grpId="0" id="26" nodeType="withEffect" presetClass="entr" presetID="10" presetSubtype="0">
                                  <p:stCondLst>
                                    <p:cond delay="0"/>
                                  </p:stCondLst>
                                  <p:childTnLst>
                                    <p:set>
                                      <p:cBhvr>
                                        <p:cTn dur="1" fill="hold" id="27">
                                          <p:stCondLst>
                                            <p:cond delay="0"/>
                                          </p:stCondLst>
                                        </p:cTn>
                                        <p:tgtEl>
                                          <p:spTgt spid="1049144">
                                            <p:txEl>
                                              <p:pRg st="4" end="4"/>
                                            </p:txEl>
                                          </p:spTgt>
                                        </p:tgtEl>
                                        <p:attrNameLst>
                                          <p:attrName>style.visibility</p:attrName>
                                        </p:attrNameLst>
                                      </p:cBhvr>
                                      <p:to>
                                        <p:strVal val="visible"/>
                                      </p:to>
                                    </p:set>
                                    <p:animEffect transition="in" filter="fade">
                                      <p:cBhvr>
                                        <p:cTn dur="2000" id="28"/>
                                        <p:tgtEl>
                                          <p:spTgt spid="1049144">
                                            <p:txEl>
                                              <p:pRg st="4" end="4"/>
                                            </p:txEl>
                                          </p:spTgt>
                                        </p:tgtEl>
                                      </p:cBhvr>
                                    </p:animEffect>
                                  </p:childTnLst>
                                </p:cTn>
                              </p:par>
                              <p:par>
                                <p:cTn fill="hold" grpId="0" id="29" nodeType="withEffect" presetClass="entr" presetID="10" presetSubtype="0">
                                  <p:stCondLst>
                                    <p:cond delay="0"/>
                                  </p:stCondLst>
                                  <p:childTnLst>
                                    <p:set>
                                      <p:cBhvr>
                                        <p:cTn dur="1" fill="hold" id="30">
                                          <p:stCondLst>
                                            <p:cond delay="0"/>
                                          </p:stCondLst>
                                        </p:cTn>
                                        <p:tgtEl>
                                          <p:spTgt spid="1049144">
                                            <p:txEl>
                                              <p:pRg st="5" end="5"/>
                                            </p:txEl>
                                          </p:spTgt>
                                        </p:tgtEl>
                                        <p:attrNameLst>
                                          <p:attrName>style.visibility</p:attrName>
                                        </p:attrNameLst>
                                      </p:cBhvr>
                                      <p:to>
                                        <p:strVal val="visible"/>
                                      </p:to>
                                    </p:set>
                                    <p:animEffect transition="in" filter="fade">
                                      <p:cBhvr>
                                        <p:cTn dur="2000" id="31"/>
                                        <p:tgtEl>
                                          <p:spTgt spid="1049144">
                                            <p:txEl>
                                              <p:pRg st="5" end="5"/>
                                            </p:txEl>
                                          </p:spTgt>
                                        </p:tgtEl>
                                      </p:cBhvr>
                                    </p:animEffect>
                                  </p:childTnLst>
                                </p:cTn>
                              </p:par>
                              <p:par>
                                <p:cTn fill="hold" grpId="0" id="32" nodeType="withEffect" presetClass="entr" presetID="10" presetSubtype="0">
                                  <p:stCondLst>
                                    <p:cond delay="0"/>
                                  </p:stCondLst>
                                  <p:childTnLst>
                                    <p:set>
                                      <p:cBhvr>
                                        <p:cTn dur="1" fill="hold" id="33">
                                          <p:stCondLst>
                                            <p:cond delay="0"/>
                                          </p:stCondLst>
                                        </p:cTn>
                                        <p:tgtEl>
                                          <p:spTgt spid="1049144">
                                            <p:txEl>
                                              <p:pRg st="6" end="6"/>
                                            </p:txEl>
                                          </p:spTgt>
                                        </p:tgtEl>
                                        <p:attrNameLst>
                                          <p:attrName>style.visibility</p:attrName>
                                        </p:attrNameLst>
                                      </p:cBhvr>
                                      <p:to>
                                        <p:strVal val="visible"/>
                                      </p:to>
                                    </p:set>
                                    <p:animEffect transition="in" filter="fade">
                                      <p:cBhvr>
                                        <p:cTn dur="2000" id="34"/>
                                        <p:tgtEl>
                                          <p:spTgt spid="10491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3" grpId="0"/>
      <p:bldP spid="1049144" grpId="0" build="p"/>
    </p:bldLst>
  </p:timing>
</p:sld>
</file>

<file path=ppt/slides/slide292.xml><?xml version="1.0" encoding="utf-8"?>
<p:sld xmlns:a="http://schemas.openxmlformats.org/drawingml/2006/main" xmlns:r="http://schemas.openxmlformats.org/officeDocument/2006/relationships" xmlns:p="http://schemas.openxmlformats.org/presentationml/2006/main" showMasterPhAnim="0">
  <p:cSld>
    <p:spTree>
      <p:nvGrpSpPr>
        <p:cNvPr id="696" name=""/>
        <p:cNvGrpSpPr/>
        <p:nvPr/>
      </p:nvGrpSpPr>
      <p:grpSpPr>
        <a:xfrm>
          <a:off x="0" y="0"/>
          <a:ext cx="0" cy="0"/>
          <a:chOff x="0" y="0"/>
          <a:chExt cx="0" cy="0"/>
        </a:xfrm>
      </p:grpSpPr>
      <p:sp>
        <p:nvSpPr>
          <p:cNvPr id="1049145" name="Rectangle 2"/>
          <p:cNvSpPr>
            <a:spLocks noGrp="1" noChangeArrowheads="1"/>
          </p:cNvSpPr>
          <p:nvPr>
            <p:ph type="title"/>
          </p:nvPr>
        </p:nvSpPr>
        <p:spPr>
          <a:xfrm>
            <a:off x="1981200" y="0"/>
            <a:ext cx="7467600" cy="762000"/>
          </a:xfrm>
        </p:spPr>
        <p:txBody>
          <a:bodyPr/>
          <a:p>
            <a:pPr eaLnBrk="1" hangingPunct="1"/>
            <a:r>
              <a:rPr b="1" dirty="0" lang="en-GB" smtClean="0">
                <a:solidFill>
                  <a:srgbClr val="CC3300"/>
                </a:solidFill>
              </a:rPr>
              <a:t>The Aqueous Humour</a:t>
            </a:r>
            <a:endParaRPr b="1" dirty="0" lang="en-US" smtClean="0">
              <a:solidFill>
                <a:srgbClr val="CC3300"/>
              </a:solidFill>
            </a:endParaRPr>
          </a:p>
        </p:txBody>
      </p:sp>
      <p:sp>
        <p:nvSpPr>
          <p:cNvPr id="1049146" name="Rectangle 3"/>
          <p:cNvSpPr>
            <a:spLocks noGrp="1" noChangeArrowheads="1"/>
          </p:cNvSpPr>
          <p:nvPr>
            <p:ph sz="quarter" idx="1"/>
          </p:nvPr>
        </p:nvSpPr>
        <p:spPr>
          <a:xfrm>
            <a:off x="0" y="795670"/>
            <a:ext cx="7315200" cy="6062330"/>
          </a:xfrm>
        </p:spPr>
        <p:txBody>
          <a:bodyPr>
            <a:noAutofit/>
          </a:bodyPr>
          <a:p>
            <a:pPr indent="0" marL="0">
              <a:buNone/>
            </a:pPr>
            <a:r>
              <a:rPr dirty="0" sz="3200" lang="en-GB" smtClean="0"/>
              <a:t>Is transparent fluid. Produced by the epithelium cells of the </a:t>
            </a:r>
            <a:r>
              <a:rPr dirty="0" sz="3200" lang="en-GB" err="1" smtClean="0"/>
              <a:t>ciliary</a:t>
            </a:r>
            <a:r>
              <a:rPr dirty="0" sz="3200" lang="en-GB" smtClean="0"/>
              <a:t> body into the posterior chamber, between the lens and the iris.  </a:t>
            </a:r>
          </a:p>
          <a:p>
            <a:pPr eaLnBrk="1" hangingPunct="1" indent="0" marL="0">
              <a:buNone/>
            </a:pPr>
            <a:r>
              <a:rPr dirty="0" sz="3200" lang="en-GB" smtClean="0"/>
              <a:t>It circulates through the pupil to the anterior chamber.  </a:t>
            </a:r>
          </a:p>
          <a:p>
            <a:pPr eaLnBrk="1" hangingPunct="1" indent="0" marL="0">
              <a:buNone/>
            </a:pPr>
            <a:r>
              <a:rPr dirty="0" sz="3200" lang="en-GB" smtClean="0"/>
              <a:t>It is then absorbed into Sinus </a:t>
            </a:r>
            <a:r>
              <a:rPr dirty="0" sz="3200" lang="en-GB" err="1" smtClean="0"/>
              <a:t>Venosus</a:t>
            </a:r>
            <a:r>
              <a:rPr dirty="0" sz="3200" lang="en-GB" smtClean="0"/>
              <a:t> </a:t>
            </a:r>
            <a:r>
              <a:rPr dirty="0" sz="3200" lang="en-GB" err="1" smtClean="0"/>
              <a:t>Sclerae</a:t>
            </a:r>
            <a:r>
              <a:rPr dirty="0" sz="3200" lang="en-GB" smtClean="0"/>
              <a:t>  after passing through the canal of </a:t>
            </a:r>
            <a:r>
              <a:rPr dirty="0" sz="3200" lang="en-GB" err="1" smtClean="0"/>
              <a:t>schlemn</a:t>
            </a:r>
            <a:r>
              <a:rPr dirty="0" sz="3200" lang="en-GB" smtClean="0"/>
              <a:t> at the angel of filtration (where the posterior surface of the cornea joins the iris).  </a:t>
            </a:r>
          </a:p>
        </p:txBody>
      </p:sp>
      <p:pic>
        <p:nvPicPr>
          <p:cNvPr id="2097174" name="Picture 9" descr="0497"/>
          <p:cNvPicPr>
            <a:picLocks noChangeAspect="1" noChangeArrowheads="1"/>
          </p:cNvPicPr>
          <p:nvPr/>
        </p:nvPicPr>
        <p:blipFill>
          <a:blip xmlns:r="http://schemas.openxmlformats.org/officeDocument/2006/relationships" r:embed="rId1" cstate="print"/>
          <a:srcRect/>
          <a:stretch>
            <a:fillRect/>
          </a:stretch>
        </p:blipFill>
        <p:spPr bwMode="auto">
          <a:xfrm>
            <a:off x="7162800" y="762000"/>
            <a:ext cx="5029200" cy="5943600"/>
          </a:xfrm>
          <a:prstGeom prst="rect"/>
          <a:noFill/>
          <a:ln>
            <a:noFill/>
          </a:ln>
        </p:spPr>
      </p:pic>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45"/>
                                        </p:tgtEl>
                                        <p:attrNameLst>
                                          <p:attrName>style.visibility</p:attrName>
                                        </p:attrNameLst>
                                      </p:cBhvr>
                                      <p:to>
                                        <p:strVal val="visible"/>
                                      </p:to>
                                    </p:set>
                                    <p:animEffect transition="in" filter="fade">
                                      <p:cBhvr>
                                        <p:cTn dur="2000" id="7"/>
                                        <p:tgtEl>
                                          <p:spTgt spid="1049145"/>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46"/>
                                        </p:tgtEl>
                                        <p:attrNameLst>
                                          <p:attrName>style.visibility</p:attrName>
                                        </p:attrNameLst>
                                      </p:cBhvr>
                                      <p:to>
                                        <p:strVal val="visible"/>
                                      </p:to>
                                    </p:set>
                                    <p:animEffect transition="in" filter="fade">
                                      <p:cBhvr>
                                        <p:cTn dur="2000" id="10"/>
                                        <p:tgtEl>
                                          <p:spTgt spid="104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5" grpId="0"/>
      <p:bldP spid="1049146" grpId="0"/>
    </p:bldLst>
  </p:timing>
</p:sld>
</file>

<file path=ppt/slides/slide293.xml><?xml version="1.0" encoding="utf-8"?>
<p:sld xmlns:a="http://schemas.openxmlformats.org/drawingml/2006/main" xmlns:r="http://schemas.openxmlformats.org/officeDocument/2006/relationships" xmlns:p="http://schemas.openxmlformats.org/presentationml/2006/main" showMasterPhAnim="0">
  <p:cSld>
    <p:spTree>
      <p:nvGrpSpPr>
        <p:cNvPr id="697" name=""/>
        <p:cNvGrpSpPr/>
        <p:nvPr/>
      </p:nvGrpSpPr>
      <p:grpSpPr>
        <a:xfrm>
          <a:off x="0" y="0"/>
          <a:ext cx="0" cy="0"/>
          <a:chOff x="0" y="0"/>
          <a:chExt cx="0" cy="0"/>
        </a:xfrm>
      </p:grpSpPr>
      <p:sp>
        <p:nvSpPr>
          <p:cNvPr id="1049147" name="Rectangle 2"/>
          <p:cNvSpPr>
            <a:spLocks noGrp="1" noChangeArrowheads="1"/>
          </p:cNvSpPr>
          <p:nvPr>
            <p:ph type="title"/>
          </p:nvPr>
        </p:nvSpPr>
        <p:spPr>
          <a:xfrm>
            <a:off x="1981200" y="0"/>
            <a:ext cx="7467600" cy="762000"/>
          </a:xfrm>
        </p:spPr>
        <p:txBody>
          <a:bodyPr/>
          <a:p>
            <a:pPr eaLnBrk="1" hangingPunct="1"/>
            <a:r>
              <a:rPr b="1" dirty="0" lang="en-GB" smtClean="0">
                <a:solidFill>
                  <a:srgbClr val="CC3300"/>
                </a:solidFill>
              </a:rPr>
              <a:t>The Aqueous Humour</a:t>
            </a:r>
            <a:endParaRPr b="1" dirty="0" lang="en-US" smtClean="0">
              <a:solidFill>
                <a:srgbClr val="CC3300"/>
              </a:solidFill>
            </a:endParaRPr>
          </a:p>
        </p:txBody>
      </p:sp>
      <p:sp>
        <p:nvSpPr>
          <p:cNvPr id="1049148" name="Rectangle 3"/>
          <p:cNvSpPr>
            <a:spLocks noGrp="1" noChangeArrowheads="1"/>
          </p:cNvSpPr>
          <p:nvPr>
            <p:ph sz="quarter" idx="1"/>
          </p:nvPr>
        </p:nvSpPr>
        <p:spPr>
          <a:xfrm>
            <a:off x="228600" y="762000"/>
            <a:ext cx="6858000" cy="6096000"/>
          </a:xfrm>
        </p:spPr>
        <p:txBody>
          <a:bodyPr>
            <a:noAutofit/>
          </a:bodyPr>
          <a:p>
            <a:pPr eaLnBrk="1" hangingPunct="1" indent="0" marL="0">
              <a:buNone/>
            </a:pPr>
            <a:r>
              <a:rPr dirty="0" sz="3200" lang="en-GB" smtClean="0"/>
              <a:t>From the Sinus </a:t>
            </a:r>
            <a:r>
              <a:rPr dirty="0" sz="3200" lang="en-GB" err="1" smtClean="0"/>
              <a:t>Venosus</a:t>
            </a:r>
            <a:r>
              <a:rPr dirty="0" sz="3200" lang="en-GB" smtClean="0"/>
              <a:t> </a:t>
            </a:r>
            <a:r>
              <a:rPr dirty="0" sz="3200" lang="en-GB" err="1" smtClean="0"/>
              <a:t>Sclerae</a:t>
            </a:r>
            <a:r>
              <a:rPr dirty="0" sz="3200" lang="en-GB" smtClean="0"/>
              <a:t> it enters the general circulation.</a:t>
            </a:r>
          </a:p>
          <a:p>
            <a:pPr eaLnBrk="1" hangingPunct="1" indent="0" marL="0">
              <a:buNone/>
            </a:pPr>
            <a:r>
              <a:rPr dirty="0" sz="3200" lang="en-GB" smtClean="0"/>
              <a:t>The </a:t>
            </a:r>
            <a:r>
              <a:rPr dirty="0" sz="3200" lang="en-GB" err="1" smtClean="0"/>
              <a:t>trabecular</a:t>
            </a:r>
            <a:r>
              <a:rPr dirty="0" sz="3200" lang="en-GB" smtClean="0"/>
              <a:t> muscle at the angle of filtration controls passage</a:t>
            </a:r>
          </a:p>
          <a:p>
            <a:pPr indent="0" marL="0">
              <a:buNone/>
            </a:pPr>
            <a:r>
              <a:rPr dirty="0" sz="3200" lang="en-GB" smtClean="0"/>
              <a:t>of humour to the canal of </a:t>
            </a:r>
            <a:r>
              <a:rPr dirty="0" sz="3200" lang="en-GB" err="1" smtClean="0"/>
              <a:t>schlemn</a:t>
            </a:r>
            <a:r>
              <a:rPr dirty="0" sz="3200" lang="en-GB" smtClean="0"/>
              <a:t> </a:t>
            </a:r>
          </a:p>
          <a:p>
            <a:pPr indent="0" marL="0">
              <a:buNone/>
            </a:pPr>
            <a:r>
              <a:rPr dirty="0" sz="3200" lang="en-GB" smtClean="0"/>
              <a:t>The aqueous fluid varies according to:</a:t>
            </a:r>
          </a:p>
          <a:p>
            <a:r>
              <a:rPr dirty="0" sz="3200" lang="en-GB" smtClean="0"/>
              <a:t>Rate of production </a:t>
            </a:r>
          </a:p>
          <a:p>
            <a:r>
              <a:rPr dirty="0" sz="3200" lang="en-GB" smtClean="0"/>
              <a:t>Rate filtration .</a:t>
            </a:r>
          </a:p>
          <a:p>
            <a:pPr indent="0" marL="0">
              <a:buNone/>
            </a:pPr>
            <a:r>
              <a:rPr dirty="0" sz="3200" lang="en-GB" smtClean="0"/>
              <a:t>If excessive production – glaucoma (rare</a:t>
            </a:r>
            <a:r>
              <a:rPr dirty="0" sz="3200" lang="en-GB"/>
              <a:t>)</a:t>
            </a:r>
            <a:r>
              <a:rPr dirty="0" sz="3200" lang="en-US"/>
              <a:t> </a:t>
            </a:r>
          </a:p>
        </p:txBody>
      </p:sp>
      <p:pic>
        <p:nvPicPr>
          <p:cNvPr id="2097175" name="Picture 9" descr="0497"/>
          <p:cNvPicPr>
            <a:picLocks noChangeAspect="1" noChangeArrowheads="1"/>
          </p:cNvPicPr>
          <p:nvPr/>
        </p:nvPicPr>
        <p:blipFill>
          <a:blip xmlns:r="http://schemas.openxmlformats.org/officeDocument/2006/relationships" r:embed="rId1" cstate="print"/>
          <a:srcRect/>
          <a:stretch>
            <a:fillRect/>
          </a:stretch>
        </p:blipFill>
        <p:spPr bwMode="auto">
          <a:xfrm>
            <a:off x="7186442" y="762000"/>
            <a:ext cx="4776958" cy="6096000"/>
          </a:xfrm>
          <a:prstGeom prst="rect"/>
          <a:noFill/>
          <a:ln>
            <a:noFill/>
          </a:ln>
        </p:spPr>
      </p:pic>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47"/>
                                        </p:tgtEl>
                                        <p:attrNameLst>
                                          <p:attrName>style.visibility</p:attrName>
                                        </p:attrNameLst>
                                      </p:cBhvr>
                                      <p:to>
                                        <p:strVal val="visible"/>
                                      </p:to>
                                    </p:set>
                                    <p:animEffect transition="in" filter="fade">
                                      <p:cBhvr>
                                        <p:cTn dur="2000" id="7"/>
                                        <p:tgtEl>
                                          <p:spTgt spid="1049147"/>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48"/>
                                        </p:tgtEl>
                                        <p:attrNameLst>
                                          <p:attrName>style.visibility</p:attrName>
                                        </p:attrNameLst>
                                      </p:cBhvr>
                                      <p:to>
                                        <p:strVal val="visible"/>
                                      </p:to>
                                    </p:set>
                                    <p:animEffect transition="in" filter="fade">
                                      <p:cBhvr>
                                        <p:cTn dur="2000" id="10"/>
                                        <p:tgtEl>
                                          <p:spTgt spid="1049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7" grpId="0"/>
      <p:bldP spid="1049148" grpId="0"/>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698" name=""/>
        <p:cNvGrpSpPr/>
        <p:nvPr/>
      </p:nvGrpSpPr>
      <p:grpSpPr>
        <a:xfrm>
          <a:off x="0" y="0"/>
          <a:ext cx="0" cy="0"/>
          <a:chOff x="0" y="0"/>
          <a:chExt cx="0" cy="0"/>
        </a:xfrm>
      </p:grpSpPr>
      <p:sp>
        <p:nvSpPr>
          <p:cNvPr id="1049149" name="Title 1"/>
          <p:cNvSpPr>
            <a:spLocks noGrp="1"/>
          </p:cNvSpPr>
          <p:nvPr>
            <p:ph type="title"/>
          </p:nvPr>
        </p:nvSpPr>
        <p:spPr>
          <a:xfrm>
            <a:off x="533400" y="0"/>
            <a:ext cx="9956800" cy="792162"/>
          </a:xfrm>
        </p:spPr>
        <p:txBody>
          <a:bodyPr/>
          <a:p>
            <a:r>
              <a:rPr dirty="0" lang="en-US" smtClean="0"/>
              <a:t>introduction</a:t>
            </a:r>
            <a:endParaRPr dirty="0" lang="en-US"/>
          </a:p>
        </p:txBody>
      </p:sp>
      <p:sp>
        <p:nvSpPr>
          <p:cNvPr id="1049150" name="Content Placeholder 2"/>
          <p:cNvSpPr>
            <a:spLocks noGrp="1"/>
          </p:cNvSpPr>
          <p:nvPr>
            <p:ph sz="quarter" idx="1"/>
          </p:nvPr>
        </p:nvSpPr>
        <p:spPr>
          <a:xfrm>
            <a:off x="0" y="792162"/>
            <a:ext cx="11811000" cy="5791200"/>
          </a:xfrm>
        </p:spPr>
        <p:txBody>
          <a:bodyPr>
            <a:normAutofit/>
          </a:bodyPr>
          <a:p>
            <a:pPr>
              <a:lnSpc>
                <a:spcPct val="150000"/>
              </a:lnSpc>
              <a:buNone/>
            </a:pPr>
            <a:r>
              <a:rPr dirty="0" sz="3200" lang="en-US"/>
              <a:t>Glaucoma is a group of ocular conditions characterized by </a:t>
            </a:r>
            <a:r>
              <a:rPr b="1" dirty="0" sz="3200" lang="en-US"/>
              <a:t>optic</a:t>
            </a:r>
            <a:r>
              <a:rPr dirty="0" sz="3200" lang="en-US"/>
              <a:t> </a:t>
            </a:r>
            <a:r>
              <a:rPr b="1" dirty="0" sz="3200" lang="en-US"/>
              <a:t>nerve</a:t>
            </a:r>
            <a:r>
              <a:rPr dirty="0" sz="3200" lang="en-US"/>
              <a:t> </a:t>
            </a:r>
            <a:r>
              <a:rPr b="1" dirty="0" sz="3200" lang="en-US"/>
              <a:t>damage</a:t>
            </a:r>
            <a:r>
              <a:rPr dirty="0" sz="3200" lang="en-US"/>
              <a:t>. The optic nerve damage is related to the raised intraocular pressure which </a:t>
            </a:r>
            <a:r>
              <a:rPr dirty="0" sz="3200" lang="en-US">
                <a:cs typeface="Times New Roman" pitchFamily="18" charset="0"/>
              </a:rPr>
              <a:t>results from a blockage in the flow of aqueous from the </a:t>
            </a:r>
            <a:r>
              <a:rPr dirty="0" sz="3200" lang="en-US" err="1">
                <a:cs typeface="Times New Roman" pitchFamily="18" charset="0"/>
              </a:rPr>
              <a:t>ciliary</a:t>
            </a:r>
            <a:r>
              <a:rPr dirty="0" sz="3200" lang="en-US">
                <a:cs typeface="Times New Roman" pitchFamily="18" charset="0"/>
              </a:rPr>
              <a:t> body to the </a:t>
            </a:r>
            <a:r>
              <a:rPr dirty="0" sz="3200" lang="en-US" err="1">
                <a:cs typeface="Times New Roman" pitchFamily="18" charset="0"/>
              </a:rPr>
              <a:t>trabecular</a:t>
            </a:r>
            <a:r>
              <a:rPr dirty="0" sz="3200" lang="en-US">
                <a:cs typeface="Times New Roman" pitchFamily="18" charset="0"/>
              </a:rPr>
              <a:t> meshwork</a:t>
            </a:r>
            <a:r>
              <a:rPr dirty="0" sz="3200" lang="en-US"/>
              <a:t>. This </a:t>
            </a:r>
            <a:r>
              <a:rPr dirty="0" sz="3200" lang="en-US">
                <a:cs typeface="Times New Roman" pitchFamily="18" charset="0"/>
              </a:rPr>
              <a:t>damages the </a:t>
            </a:r>
            <a:r>
              <a:rPr dirty="0" sz="3200" lang="en-US" err="1">
                <a:cs typeface="Times New Roman" pitchFamily="18" charset="0"/>
              </a:rPr>
              <a:t>fibres</a:t>
            </a:r>
            <a:r>
              <a:rPr dirty="0" sz="3200" lang="en-US">
                <a:cs typeface="Times New Roman" pitchFamily="18" charset="0"/>
              </a:rPr>
              <a:t> of the optic Nerve, causing optic </a:t>
            </a:r>
            <a:r>
              <a:rPr dirty="0" sz="3200" lang="en-US" err="1" smtClean="0">
                <a:cs typeface="Times New Roman" pitchFamily="18" charset="0"/>
              </a:rPr>
              <a:t>atrophy,and</a:t>
            </a:r>
            <a:r>
              <a:rPr dirty="0" sz="3200" lang="en-US" smtClean="0">
                <a:cs typeface="Times New Roman" pitchFamily="18" charset="0"/>
              </a:rPr>
              <a:t> </a:t>
            </a:r>
            <a:r>
              <a:rPr dirty="0" sz="3200" lang="en-US">
                <a:cs typeface="Times New Roman" pitchFamily="18" charset="0"/>
              </a:rPr>
              <a:t>loss of vision.  In addition it may cause corneal </a:t>
            </a:r>
            <a:r>
              <a:rPr dirty="0" sz="3200" lang="en-US" err="1" smtClean="0">
                <a:cs typeface="Times New Roman" pitchFamily="18" charset="0"/>
              </a:rPr>
              <a:t>oedema</a:t>
            </a:r>
            <a:r>
              <a:rPr dirty="0" sz="3200" lang="en-US" smtClean="0">
                <a:cs typeface="Times New Roman" pitchFamily="18" charset="0"/>
              </a:rPr>
              <a:t> and </a:t>
            </a:r>
            <a:r>
              <a:rPr dirty="0" sz="3200" lang="en-US">
                <a:cs typeface="Times New Roman" pitchFamily="18" charset="0"/>
              </a:rPr>
              <a:t>iris atrophy.</a:t>
            </a:r>
          </a:p>
          <a:p>
            <a:pPr>
              <a:lnSpc>
                <a:spcPct val="150000"/>
              </a:lnSpc>
              <a:buNone/>
            </a:pPr>
            <a:endParaRPr dirty="0" sz="2800" lang="en-US"/>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MasterPhAnim="0">
  <p:cSld>
    <p:spTree>
      <p:nvGrpSpPr>
        <p:cNvPr id="699" name=""/>
        <p:cNvGrpSpPr/>
        <p:nvPr/>
      </p:nvGrpSpPr>
      <p:grpSpPr>
        <a:xfrm>
          <a:off x="0" y="0"/>
          <a:ext cx="0" cy="0"/>
          <a:chOff x="0" y="0"/>
          <a:chExt cx="0" cy="0"/>
        </a:xfrm>
      </p:grpSpPr>
      <p:sp>
        <p:nvSpPr>
          <p:cNvPr id="1049151" name="Rectangle 2"/>
          <p:cNvSpPr>
            <a:spLocks noGrp="1" noChangeArrowheads="1"/>
          </p:cNvSpPr>
          <p:nvPr>
            <p:ph type="title"/>
          </p:nvPr>
        </p:nvSpPr>
        <p:spPr/>
        <p:txBody>
          <a:bodyPr/>
          <a:p>
            <a:r>
              <a:rPr b="1" dirty="0" lang="en-GB" smtClean="0"/>
              <a:t>Classifications Of Glaucoma </a:t>
            </a:r>
            <a:r>
              <a:rPr dirty="0" lang="en-GB" smtClean="0"/>
              <a:t/>
            </a:r>
            <a:br>
              <a:rPr dirty="0" lang="en-GB" smtClean="0"/>
            </a:br>
            <a:endParaRPr dirty="0" lang="en-US" smtClean="0">
              <a:solidFill>
                <a:schemeClr val="hlink"/>
              </a:solidFill>
            </a:endParaRPr>
          </a:p>
        </p:txBody>
      </p:sp>
      <p:sp>
        <p:nvSpPr>
          <p:cNvPr id="1049152" name="Rectangle 3"/>
          <p:cNvSpPr>
            <a:spLocks noGrp="1" noChangeArrowheads="1"/>
          </p:cNvSpPr>
          <p:nvPr>
            <p:ph sz="quarter" idx="1"/>
          </p:nvPr>
        </p:nvSpPr>
        <p:spPr/>
        <p:txBody>
          <a:bodyPr>
            <a:normAutofit/>
          </a:bodyPr>
          <a:p>
            <a:pPr eaLnBrk="1" hangingPunct="1">
              <a:lnSpc>
                <a:spcPct val="150000"/>
              </a:lnSpc>
              <a:buNone/>
            </a:pPr>
            <a:r>
              <a:rPr dirty="0" sz="3600" i="1" lang="en-GB"/>
              <a:t>1.Open-angle glaucoma </a:t>
            </a:r>
          </a:p>
          <a:p>
            <a:pPr eaLnBrk="1" hangingPunct="1">
              <a:lnSpc>
                <a:spcPct val="150000"/>
              </a:lnSpc>
              <a:buNone/>
            </a:pPr>
            <a:r>
              <a:rPr dirty="0" sz="3600" i="1" lang="en-GB"/>
              <a:t>2. Closed angle glaucoma</a:t>
            </a:r>
            <a:r>
              <a:rPr dirty="0" sz="3600" lang="en-GB"/>
              <a:t>.</a:t>
            </a:r>
          </a:p>
          <a:p>
            <a:pPr eaLnBrk="1" hangingPunct="1">
              <a:lnSpc>
                <a:spcPct val="150000"/>
              </a:lnSpc>
              <a:buNone/>
            </a:pPr>
            <a:r>
              <a:rPr dirty="0" sz="3600" lang="en-GB"/>
              <a:t>3. </a:t>
            </a:r>
            <a:r>
              <a:rPr dirty="0" sz="3600" lang="en-GB" smtClean="0"/>
              <a:t>Secondary/ normal tension glaucoma  </a:t>
            </a:r>
            <a:endParaRPr dirty="0" sz="3600" lang="en-GB"/>
          </a:p>
          <a:p>
            <a:pPr eaLnBrk="1" hangingPunct="1">
              <a:lnSpc>
                <a:spcPct val="150000"/>
              </a:lnSpc>
              <a:buNone/>
            </a:pPr>
            <a:r>
              <a:rPr dirty="0" sz="3600" lang="en-GB"/>
              <a:t>4. Congenital </a:t>
            </a:r>
            <a:r>
              <a:rPr dirty="0" sz="3600" lang="en-GB" smtClean="0"/>
              <a:t>mostly in children</a:t>
            </a:r>
          </a:p>
          <a:p>
            <a:pPr eaLnBrk="1" hangingPunct="1">
              <a:lnSpc>
                <a:spcPct val="150000"/>
              </a:lnSpc>
              <a:buNone/>
            </a:pPr>
            <a:r>
              <a:rPr dirty="0" sz="3600" lang="en-GB" smtClean="0"/>
              <a:t>Others; </a:t>
            </a:r>
            <a:r>
              <a:rPr dirty="0" sz="3600" lang="en-GB" err="1" smtClean="0"/>
              <a:t>Pigmentary</a:t>
            </a:r>
            <a:r>
              <a:rPr dirty="0" sz="3600" lang="en-GB" smtClean="0"/>
              <a:t> glaucoma</a:t>
            </a:r>
            <a:endParaRPr dirty="0" sz="3600" lang="en-US"/>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51"/>
                                        </p:tgtEl>
                                        <p:attrNameLst>
                                          <p:attrName>style.visibility</p:attrName>
                                        </p:attrNameLst>
                                      </p:cBhvr>
                                      <p:to>
                                        <p:strVal val="visible"/>
                                      </p:to>
                                    </p:set>
                                    <p:animEffect transition="in" filter="fade">
                                      <p:cBhvr>
                                        <p:cTn dur="2000" id="7"/>
                                        <p:tgtEl>
                                          <p:spTgt spid="1049151"/>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52"/>
                                        </p:tgtEl>
                                        <p:attrNameLst>
                                          <p:attrName>style.visibility</p:attrName>
                                        </p:attrNameLst>
                                      </p:cBhvr>
                                      <p:to>
                                        <p:strVal val="visible"/>
                                      </p:to>
                                    </p:set>
                                    <p:animEffect transition="in" filter="fade">
                                      <p:cBhvr>
                                        <p:cTn dur="2000" id="10"/>
                                        <p:tgtEl>
                                          <p:spTgt spid="1049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1" grpId="0"/>
      <p:bldP spid="1049152" grpId="0"/>
    </p:bldLst>
  </p:timing>
</p:sld>
</file>

<file path=ppt/slides/slide296.xml><?xml version="1.0" encoding="utf-8"?>
<p:sld xmlns:a="http://schemas.openxmlformats.org/drawingml/2006/main" xmlns:r="http://schemas.openxmlformats.org/officeDocument/2006/relationships" xmlns:p="http://schemas.openxmlformats.org/presentationml/2006/main" showMasterPhAnim="0">
  <p:cSld>
    <p:spTree>
      <p:nvGrpSpPr>
        <p:cNvPr id="700" name=""/>
        <p:cNvGrpSpPr/>
        <p:nvPr/>
      </p:nvGrpSpPr>
      <p:grpSpPr>
        <a:xfrm>
          <a:off x="0" y="0"/>
          <a:ext cx="0" cy="0"/>
          <a:chOff x="0" y="0"/>
          <a:chExt cx="0" cy="0"/>
        </a:xfrm>
      </p:grpSpPr>
      <p:sp>
        <p:nvSpPr>
          <p:cNvPr id="1049153" name="Rectangle 2"/>
          <p:cNvSpPr>
            <a:spLocks noGrp="1" noChangeArrowheads="1"/>
          </p:cNvSpPr>
          <p:nvPr>
            <p:ph type="title"/>
          </p:nvPr>
        </p:nvSpPr>
        <p:spPr>
          <a:xfrm>
            <a:off x="609600" y="274638"/>
            <a:ext cx="9956800" cy="715962"/>
          </a:xfrm>
        </p:spPr>
        <p:txBody>
          <a:bodyPr>
            <a:normAutofit/>
          </a:bodyPr>
          <a:p>
            <a:pPr algn="ctr" eaLnBrk="1" hangingPunct="1"/>
            <a:r>
              <a:rPr dirty="0" sz="3800" lang="en-GB">
                <a:solidFill>
                  <a:srgbClr val="FF0000"/>
                </a:solidFill>
              </a:rPr>
              <a:t>open </a:t>
            </a:r>
            <a:r>
              <a:rPr dirty="0" sz="3800" lang="en-GB" smtClean="0">
                <a:solidFill>
                  <a:srgbClr val="FF0000"/>
                </a:solidFill>
              </a:rPr>
              <a:t>angle glaucoma /chronic glaucoma</a:t>
            </a:r>
            <a:endParaRPr dirty="0" sz="3800" lang="en-US">
              <a:solidFill>
                <a:srgbClr val="FF0000"/>
              </a:solidFill>
            </a:endParaRPr>
          </a:p>
        </p:txBody>
      </p:sp>
      <p:sp>
        <p:nvSpPr>
          <p:cNvPr id="1049154" name="Rectangle 3"/>
          <p:cNvSpPr>
            <a:spLocks noGrp="1" noChangeArrowheads="1"/>
          </p:cNvSpPr>
          <p:nvPr>
            <p:ph sz="quarter" idx="1"/>
          </p:nvPr>
        </p:nvSpPr>
        <p:spPr>
          <a:xfrm>
            <a:off x="304800" y="990600"/>
            <a:ext cx="11277600" cy="5867400"/>
          </a:xfrm>
        </p:spPr>
        <p:txBody>
          <a:bodyPr>
            <a:normAutofit lnSpcReduction="10000"/>
          </a:bodyPr>
          <a:p>
            <a:pPr eaLnBrk="1" hangingPunct="1">
              <a:lnSpc>
                <a:spcPct val="150000"/>
              </a:lnSpc>
              <a:buFont typeface="Wingdings" pitchFamily="2" charset="2"/>
              <a:buNone/>
            </a:pPr>
            <a:r>
              <a:rPr dirty="0" sz="3200" lang="en-US" smtClean="0"/>
              <a:t>Its </a:t>
            </a:r>
            <a:r>
              <a:rPr dirty="0" sz="3200" lang="en-US"/>
              <a:t>caused by the </a:t>
            </a:r>
            <a:r>
              <a:rPr dirty="0" sz="3200" lang="en-GB"/>
              <a:t>Obstruction to the aqueous outflow due to defect in the drainage mechanism( the block is in </a:t>
            </a:r>
            <a:r>
              <a:rPr dirty="0" sz="3200" lang="en-GB" err="1"/>
              <a:t>juxtacanalicular</a:t>
            </a:r>
            <a:r>
              <a:rPr dirty="0" sz="3200" lang="en-GB"/>
              <a:t> trabecular tissues </a:t>
            </a:r>
            <a:r>
              <a:rPr dirty="0" sz="3200" lang="en-GB" smtClean="0">
                <a:cs typeface="Arial" pitchFamily="34" charset="0"/>
              </a:rPr>
              <a:t>whereby </a:t>
            </a:r>
            <a:r>
              <a:rPr dirty="0" sz="3200" lang="en-GB">
                <a:cs typeface="Arial" pitchFamily="34" charset="0"/>
              </a:rPr>
              <a:t>collagen content of the  trabecular fibres become increased blocking the pores of meshwork</a:t>
            </a:r>
            <a:endParaRPr dirty="0" sz="3200" lang="en-GB"/>
          </a:p>
          <a:p>
            <a:pPr eaLnBrk="1" hangingPunct="1">
              <a:lnSpc>
                <a:spcPct val="150000"/>
              </a:lnSpc>
            </a:pPr>
            <a:r>
              <a:rPr dirty="0" sz="3200" lang="en-GB"/>
              <a:t>Most </a:t>
            </a:r>
            <a:r>
              <a:rPr dirty="0" sz="3200" lang="en-GB" smtClean="0"/>
              <a:t>common </a:t>
            </a:r>
            <a:r>
              <a:rPr dirty="0" sz="3200" lang="en-GB"/>
              <a:t>cases </a:t>
            </a:r>
            <a:r>
              <a:rPr dirty="0" sz="3200" lang="en-GB" smtClean="0"/>
              <a:t>which present </a:t>
            </a:r>
            <a:r>
              <a:rPr dirty="0" sz="3200" lang="en-GB"/>
              <a:t>with this </a:t>
            </a:r>
            <a:r>
              <a:rPr dirty="0" sz="3200" lang="en-GB" smtClean="0"/>
              <a:t>type are usually </a:t>
            </a:r>
            <a:r>
              <a:rPr dirty="0" sz="3200" lang="en-GB"/>
              <a:t>hereditary </a:t>
            </a:r>
            <a:endParaRPr dirty="0" sz="3200" lang="en-GB">
              <a:cs typeface="Arial" pitchFamily="34" charset="0"/>
            </a:endParaRPr>
          </a:p>
          <a:p>
            <a:pPr>
              <a:lnSpc>
                <a:spcPct val="150000"/>
              </a:lnSpc>
            </a:pPr>
            <a:r>
              <a:rPr dirty="0" sz="3200" lang="en-US" err="1" smtClean="0">
                <a:latin typeface="Times New Roman" pitchFamily="18" charset="0"/>
                <a:cs typeface="Times New Roman" pitchFamily="18" charset="0"/>
              </a:rPr>
              <a:t>Haemorrhage</a:t>
            </a:r>
            <a:r>
              <a:rPr dirty="0" sz="3200" lang="en-US" smtClean="0">
                <a:latin typeface="Times New Roman" pitchFamily="18" charset="0"/>
                <a:cs typeface="Times New Roman" pitchFamily="18" charset="0"/>
              </a:rPr>
              <a:t> </a:t>
            </a:r>
            <a:r>
              <a:rPr dirty="0" sz="3200" lang="en-US">
                <a:latin typeface="Times New Roman" pitchFamily="18" charset="0"/>
                <a:cs typeface="Times New Roman" pitchFamily="18" charset="0"/>
              </a:rPr>
              <a:t>(clot) of the passage can also cause this type </a:t>
            </a:r>
            <a:endParaRPr dirty="0" sz="3200" lang="en-GB">
              <a:cs typeface="Arial" pitchFamily="34" charset="0"/>
            </a:endParaRPr>
          </a:p>
          <a:p>
            <a:pPr eaLnBrk="1" hangingPunct="1">
              <a:lnSpc>
                <a:spcPct val="80000"/>
              </a:lnSpc>
              <a:buFont typeface="Wingdings" pitchFamily="2" charset="2"/>
              <a:buNone/>
            </a:pPr>
            <a:endParaRPr dirty="0" lang="en-US">
              <a:cs typeface="Arial"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53"/>
                                        </p:tgtEl>
                                        <p:attrNameLst>
                                          <p:attrName>style.visibility</p:attrName>
                                        </p:attrNameLst>
                                      </p:cBhvr>
                                      <p:to>
                                        <p:strVal val="visible"/>
                                      </p:to>
                                    </p:set>
                                    <p:animEffect transition="in" filter="fade">
                                      <p:cBhvr>
                                        <p:cTn dur="2000" id="7"/>
                                        <p:tgtEl>
                                          <p:spTgt spid="104915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154">
                                            <p:txEl>
                                              <p:pRg st="0" end="0"/>
                                            </p:txEl>
                                          </p:spTgt>
                                        </p:tgtEl>
                                        <p:attrNameLst>
                                          <p:attrName>style.visibility</p:attrName>
                                        </p:attrNameLst>
                                      </p:cBhvr>
                                      <p:to>
                                        <p:strVal val="visible"/>
                                      </p:to>
                                    </p:set>
                                    <p:animEffect transition="in" filter="fade">
                                      <p:cBhvr>
                                        <p:cTn dur="2000" id="12"/>
                                        <p:tgtEl>
                                          <p:spTgt spid="1049154">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154">
                                            <p:txEl>
                                              <p:pRg st="1" end="1"/>
                                            </p:txEl>
                                          </p:spTgt>
                                        </p:tgtEl>
                                        <p:attrNameLst>
                                          <p:attrName>style.visibility</p:attrName>
                                        </p:attrNameLst>
                                      </p:cBhvr>
                                      <p:to>
                                        <p:strVal val="visible"/>
                                      </p:to>
                                    </p:set>
                                    <p:animEffect transition="in" filter="fade">
                                      <p:cBhvr>
                                        <p:cTn dur="2000" id="17"/>
                                        <p:tgtEl>
                                          <p:spTgt spid="1049154">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0" presetSubtype="0">
                                  <p:stCondLst>
                                    <p:cond delay="0"/>
                                  </p:stCondLst>
                                  <p:childTnLst>
                                    <p:set>
                                      <p:cBhvr>
                                        <p:cTn dur="1" fill="hold" id="21">
                                          <p:stCondLst>
                                            <p:cond delay="0"/>
                                          </p:stCondLst>
                                        </p:cTn>
                                        <p:tgtEl>
                                          <p:spTgt spid="1049154">
                                            <p:txEl>
                                              <p:pRg st="2" end="2"/>
                                            </p:txEl>
                                          </p:spTgt>
                                        </p:tgtEl>
                                        <p:attrNameLst>
                                          <p:attrName>style.visibility</p:attrName>
                                        </p:attrNameLst>
                                      </p:cBhvr>
                                      <p:to>
                                        <p:strVal val="visible"/>
                                      </p:to>
                                    </p:set>
                                    <p:animEffect transition="in" filter="fade">
                                      <p:cBhvr>
                                        <p:cTn dur="2000" id="22"/>
                                        <p:tgtEl>
                                          <p:spTgt spid="10491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3" grpId="0"/>
      <p:bldP spid="1049154" grpId="0" build="p"/>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701" name=""/>
        <p:cNvGrpSpPr/>
        <p:nvPr/>
      </p:nvGrpSpPr>
      <p:grpSpPr>
        <a:xfrm>
          <a:off x="0" y="0"/>
          <a:ext cx="0" cy="0"/>
          <a:chOff x="0" y="0"/>
          <a:chExt cx="0" cy="0"/>
        </a:xfrm>
      </p:grpSpPr>
      <p:sp>
        <p:nvSpPr>
          <p:cNvPr id="1049155" name="Title 1"/>
          <p:cNvSpPr>
            <a:spLocks noGrp="1"/>
          </p:cNvSpPr>
          <p:nvPr>
            <p:ph type="title"/>
          </p:nvPr>
        </p:nvSpPr>
        <p:spPr>
          <a:xfrm>
            <a:off x="0" y="-8860"/>
            <a:ext cx="9956800" cy="838200"/>
          </a:xfrm>
        </p:spPr>
        <p:txBody>
          <a:bodyPr>
            <a:normAutofit/>
          </a:bodyPr>
          <a:p>
            <a:r>
              <a:rPr dirty="0" sz="3200" lang="en-US" smtClean="0"/>
              <a:t>Risk factors</a:t>
            </a:r>
            <a:endParaRPr dirty="0" sz="3200" lang="en-US"/>
          </a:p>
        </p:txBody>
      </p:sp>
      <p:sp>
        <p:nvSpPr>
          <p:cNvPr id="1049156" name="Content Placeholder 2"/>
          <p:cNvSpPr>
            <a:spLocks noGrp="1"/>
          </p:cNvSpPr>
          <p:nvPr>
            <p:ph sz="quarter" idx="1"/>
          </p:nvPr>
        </p:nvSpPr>
        <p:spPr>
          <a:xfrm>
            <a:off x="152400" y="990600"/>
            <a:ext cx="11506200" cy="5483352"/>
          </a:xfrm>
        </p:spPr>
        <p:txBody>
          <a:bodyPr>
            <a:normAutofit fontScale="92500" lnSpcReduction="10000"/>
          </a:bodyPr>
          <a:p>
            <a:r>
              <a:rPr dirty="0" sz="3600" lang="en-US" smtClean="0"/>
              <a:t>Age more common in those over forty years due to shrinkage and narrowing of the trabecular meshwork</a:t>
            </a:r>
          </a:p>
          <a:p>
            <a:r>
              <a:rPr dirty="0" sz="3600" lang="en-US" err="1" smtClean="0"/>
              <a:t>Intraoccular</a:t>
            </a:r>
            <a:r>
              <a:rPr dirty="0" sz="3600" lang="en-US" smtClean="0"/>
              <a:t> pressure</a:t>
            </a:r>
          </a:p>
          <a:p>
            <a:r>
              <a:rPr dirty="0" sz="3600" lang="en-US" smtClean="0"/>
              <a:t>Corticosteroids medications</a:t>
            </a:r>
          </a:p>
          <a:p>
            <a:r>
              <a:rPr dirty="0" sz="3600" lang="en-US" smtClean="0"/>
              <a:t>Medical problems e.g. diabetes, migraine headaches, hypertension.</a:t>
            </a:r>
          </a:p>
          <a:p>
            <a:r>
              <a:rPr dirty="0" sz="3600" lang="en-US" smtClean="0"/>
              <a:t>Eye abnormalities.</a:t>
            </a:r>
          </a:p>
          <a:p>
            <a:r>
              <a:rPr dirty="0" sz="3600" lang="en-US" smtClean="0"/>
              <a:t>Race its more common in Africa</a:t>
            </a:r>
          </a:p>
          <a:p>
            <a:r>
              <a:rPr dirty="0" sz="3600" lang="en-US" smtClean="0"/>
              <a:t>Family history</a:t>
            </a:r>
          </a:p>
          <a:p>
            <a:r>
              <a:rPr dirty="0" sz="3600" lang="en-US" smtClean="0"/>
              <a:t>Lifestyle e.g. smokers, alcohol intake, obesity</a:t>
            </a:r>
            <a:r>
              <a:rPr dirty="0" sz="3200" lang="en-US" smtClean="0"/>
              <a:t>.</a:t>
            </a:r>
            <a:endParaRPr dirty="0" sz="3200" lang="en-US"/>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MasterPhAnim="0">
  <p:cSld>
    <p:spTree>
      <p:nvGrpSpPr>
        <p:cNvPr id="702" name=""/>
        <p:cNvGrpSpPr/>
        <p:nvPr/>
      </p:nvGrpSpPr>
      <p:grpSpPr>
        <a:xfrm>
          <a:off x="0" y="0"/>
          <a:ext cx="0" cy="0"/>
          <a:chOff x="0" y="0"/>
          <a:chExt cx="0" cy="0"/>
        </a:xfrm>
      </p:grpSpPr>
      <p:sp>
        <p:nvSpPr>
          <p:cNvPr id="1049157" name="Rectangle 2"/>
          <p:cNvSpPr>
            <a:spLocks noGrp="1" noChangeArrowheads="1"/>
          </p:cNvSpPr>
          <p:nvPr>
            <p:ph type="title"/>
          </p:nvPr>
        </p:nvSpPr>
        <p:spPr>
          <a:xfrm>
            <a:off x="609600" y="274638"/>
            <a:ext cx="9956800" cy="487362"/>
          </a:xfrm>
        </p:spPr>
        <p:txBody>
          <a:bodyPr>
            <a:normAutofit fontScale="90000"/>
          </a:bodyPr>
          <a:p>
            <a:pPr algn="ctr" eaLnBrk="1" hangingPunct="1"/>
            <a:r>
              <a:rPr dirty="0" sz="3800" i="1" lang="en-GB">
                <a:solidFill>
                  <a:srgbClr val="CC00FF"/>
                </a:solidFill>
              </a:rPr>
              <a:t/>
            </a:r>
            <a:br>
              <a:rPr dirty="0" sz="3800" i="1" lang="en-GB">
                <a:solidFill>
                  <a:srgbClr val="CC00FF"/>
                </a:solidFill>
              </a:rPr>
            </a:br>
            <a:r>
              <a:rPr dirty="0" sz="3800" lang="en-GB">
                <a:solidFill>
                  <a:srgbClr val="CC00FF"/>
                </a:solidFill>
              </a:rPr>
              <a:t>           </a:t>
            </a:r>
            <a:r>
              <a:rPr dirty="0" sz="4000" lang="en-GB">
                <a:solidFill>
                  <a:srgbClr val="CC6600"/>
                </a:solidFill>
              </a:rPr>
              <a:t>clinical features</a:t>
            </a:r>
            <a:endParaRPr dirty="0" sz="4000" lang="en-US">
              <a:solidFill>
                <a:srgbClr val="CC6600"/>
              </a:solidFill>
            </a:endParaRPr>
          </a:p>
        </p:txBody>
      </p:sp>
      <p:sp>
        <p:nvSpPr>
          <p:cNvPr id="1049158" name="Rectangle 3"/>
          <p:cNvSpPr>
            <a:spLocks noGrp="1" noChangeArrowheads="1"/>
          </p:cNvSpPr>
          <p:nvPr>
            <p:ph sz="quarter" idx="1"/>
          </p:nvPr>
        </p:nvSpPr>
        <p:spPr>
          <a:xfrm>
            <a:off x="152400" y="1143000"/>
            <a:ext cx="11430000" cy="5330952"/>
          </a:xfrm>
        </p:spPr>
        <p:txBody>
          <a:bodyPr>
            <a:normAutofit/>
          </a:bodyPr>
          <a:p>
            <a:pPr eaLnBrk="1" hangingPunct="1" indent="0" marL="0">
              <a:lnSpc>
                <a:spcPct val="150000"/>
              </a:lnSpc>
              <a:buNone/>
            </a:pPr>
            <a:r>
              <a:rPr dirty="0" sz="2800" lang="en-GB"/>
              <a:t>1</a:t>
            </a:r>
            <a:r>
              <a:rPr dirty="0" sz="3200" lang="en-GB"/>
              <a:t>. Initially it is asymptomatic No pain. No redness. No irritation.  Then the patient is slowly losing sight and requires change of glasses frequently.</a:t>
            </a:r>
          </a:p>
          <a:p>
            <a:pPr eaLnBrk="1" hangingPunct="1" indent="0" marL="0">
              <a:lnSpc>
                <a:spcPct val="150000"/>
              </a:lnSpc>
              <a:buNone/>
            </a:pPr>
            <a:r>
              <a:rPr dirty="0" sz="3200" lang="en-GB"/>
              <a:t>2.Then loss of visual field. </a:t>
            </a:r>
            <a:r>
              <a:rPr dirty="0" sz="3200" lang="en-GB" smtClean="0"/>
              <a:t> </a:t>
            </a:r>
            <a:r>
              <a:rPr dirty="0" sz="3200" lang="en-GB"/>
              <a:t>Visual field is the entire areas that can be seen without shifting the eye.  He sees only what is in front of him and not what is sideways.</a:t>
            </a:r>
          </a:p>
          <a:p>
            <a:pPr eaLnBrk="1" hangingPunct="1">
              <a:buFont typeface="Wingdings" pitchFamily="2" charset="2"/>
              <a:buNone/>
            </a:pPr>
            <a:endParaRPr dirty="0" sz="28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57"/>
                                        </p:tgtEl>
                                        <p:attrNameLst>
                                          <p:attrName>style.visibility</p:attrName>
                                        </p:attrNameLst>
                                      </p:cBhvr>
                                      <p:to>
                                        <p:strVal val="visible"/>
                                      </p:to>
                                    </p:set>
                                    <p:animEffect transition="in" filter="fade">
                                      <p:cBhvr>
                                        <p:cTn dur="2000" id="7"/>
                                        <p:tgtEl>
                                          <p:spTgt spid="104915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158">
                                            <p:txEl>
                                              <p:pRg st="0" end="0"/>
                                            </p:txEl>
                                          </p:spTgt>
                                        </p:tgtEl>
                                        <p:attrNameLst>
                                          <p:attrName>style.visibility</p:attrName>
                                        </p:attrNameLst>
                                      </p:cBhvr>
                                      <p:to>
                                        <p:strVal val="visible"/>
                                      </p:to>
                                    </p:set>
                                    <p:animEffect transition="in" filter="fade">
                                      <p:cBhvr>
                                        <p:cTn dur="2000" id="12"/>
                                        <p:tgtEl>
                                          <p:spTgt spid="1049158">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158">
                                            <p:txEl>
                                              <p:pRg st="1" end="1"/>
                                            </p:txEl>
                                          </p:spTgt>
                                        </p:tgtEl>
                                        <p:attrNameLst>
                                          <p:attrName>style.visibility</p:attrName>
                                        </p:attrNameLst>
                                      </p:cBhvr>
                                      <p:to>
                                        <p:strVal val="visible"/>
                                      </p:to>
                                    </p:set>
                                    <p:animEffect transition="in" filter="fade">
                                      <p:cBhvr>
                                        <p:cTn dur="2000" id="17"/>
                                        <p:tgtEl>
                                          <p:spTgt spid="10491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7" grpId="0"/>
      <p:bldP spid="1049158" grpId="0" build="p"/>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703" name=""/>
        <p:cNvGrpSpPr/>
        <p:nvPr/>
      </p:nvGrpSpPr>
      <p:grpSpPr>
        <a:xfrm>
          <a:off x="0" y="0"/>
          <a:ext cx="0" cy="0"/>
          <a:chOff x="0" y="0"/>
          <a:chExt cx="0" cy="0"/>
        </a:xfrm>
      </p:grpSpPr>
      <p:sp>
        <p:nvSpPr>
          <p:cNvPr id="1049159" name="Rectangle 2"/>
          <p:cNvSpPr>
            <a:spLocks noGrp="1" noChangeArrowheads="1"/>
          </p:cNvSpPr>
          <p:nvPr>
            <p:ph type="title"/>
          </p:nvPr>
        </p:nvSpPr>
        <p:spPr/>
        <p:txBody>
          <a:bodyPr>
            <a:normAutofit fontScale="90000"/>
          </a:bodyPr>
          <a:p>
            <a:pPr algn="ctr" eaLnBrk="1" hangingPunct="1"/>
            <a:r>
              <a:rPr dirty="0" sz="3800" i="1" lang="en-GB">
                <a:solidFill>
                  <a:srgbClr val="CC00FF"/>
                </a:solidFill>
              </a:rPr>
              <a:t/>
            </a:r>
            <a:br>
              <a:rPr dirty="0" sz="3800" i="1" lang="en-GB">
                <a:solidFill>
                  <a:srgbClr val="CC00FF"/>
                </a:solidFill>
              </a:rPr>
            </a:br>
            <a:r>
              <a:rPr dirty="0" sz="3800" lang="en-GB">
                <a:solidFill>
                  <a:srgbClr val="CC00FF"/>
                </a:solidFill>
              </a:rPr>
              <a:t>    </a:t>
            </a:r>
            <a:r>
              <a:rPr dirty="0" sz="3800" lang="en-GB">
                <a:solidFill>
                  <a:srgbClr val="CC6600"/>
                </a:solidFill>
              </a:rPr>
              <a:t>clinical features     cont……</a:t>
            </a:r>
            <a:endParaRPr dirty="0" sz="3800" lang="en-US">
              <a:solidFill>
                <a:srgbClr val="CC6600"/>
              </a:solidFill>
            </a:endParaRPr>
          </a:p>
        </p:txBody>
      </p:sp>
      <p:sp>
        <p:nvSpPr>
          <p:cNvPr id="1049160" name="Rectangle 3"/>
          <p:cNvSpPr>
            <a:spLocks noGrp="1" noChangeArrowheads="1"/>
          </p:cNvSpPr>
          <p:nvPr>
            <p:ph sz="quarter" idx="1"/>
          </p:nvPr>
        </p:nvSpPr>
        <p:spPr/>
        <p:txBody>
          <a:bodyPr/>
          <a:p>
            <a:pPr eaLnBrk="1" hangingPunct="1" indent="0" marL="0">
              <a:lnSpc>
                <a:spcPct val="150000"/>
              </a:lnSpc>
              <a:buNone/>
            </a:pPr>
            <a:r>
              <a:rPr dirty="0" sz="4000" lang="en-GB"/>
              <a:t>3. </a:t>
            </a:r>
            <a:r>
              <a:rPr dirty="0" sz="3200" lang="en-GB"/>
              <a:t>Cupping of the optic disc.  There is thrombosis of the retinal veins.  They seem to be lying deep inside the disc, due to direct pressure on the optic nerve.  (Thro </a:t>
            </a:r>
            <a:r>
              <a:rPr dirty="0" sz="3200" lang="en-GB" err="1"/>
              <a:t>fundoscopy</a:t>
            </a:r>
            <a:r>
              <a:rPr dirty="0" sz="3200" lang="en-GB"/>
              <a:t>)</a:t>
            </a:r>
            <a:endParaRPr dirty="0" sz="32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8657" name="Title 1"/>
          <p:cNvSpPr>
            <a:spLocks noGrp="1"/>
          </p:cNvSpPr>
          <p:nvPr>
            <p:ph type="title"/>
          </p:nvPr>
        </p:nvSpPr>
        <p:spPr>
          <a:xfrm>
            <a:off x="1981200" y="0"/>
            <a:ext cx="8229600" cy="1143000"/>
          </a:xfrm>
        </p:spPr>
        <p:txBody>
          <a:bodyPr>
            <a:normAutofit/>
          </a:bodyPr>
          <a:p>
            <a:r>
              <a:rPr b="1" dirty="0" lang="en-US">
                <a:solidFill>
                  <a:srgbClr val="C00000"/>
                </a:solidFill>
              </a:rPr>
              <a:t>SPECIFIC</a:t>
            </a:r>
            <a:r>
              <a:rPr b="1" dirty="0" lang="en-US"/>
              <a:t> </a:t>
            </a:r>
            <a:r>
              <a:rPr b="1" dirty="0" lang="en-US">
                <a:solidFill>
                  <a:srgbClr val="C00000"/>
                </a:solidFill>
              </a:rPr>
              <a:t>OBJECTIVE</a:t>
            </a:r>
          </a:p>
        </p:txBody>
      </p:sp>
      <p:sp>
        <p:nvSpPr>
          <p:cNvPr id="1048658" name="Content Placeholder 2"/>
          <p:cNvSpPr>
            <a:spLocks noGrp="1"/>
          </p:cNvSpPr>
          <p:nvPr>
            <p:ph sz="quarter" idx="1"/>
          </p:nvPr>
        </p:nvSpPr>
        <p:spPr>
          <a:xfrm>
            <a:off x="1524000" y="1143000"/>
            <a:ext cx="9372600" cy="5257800"/>
          </a:xfrm>
        </p:spPr>
        <p:txBody>
          <a:bodyPr>
            <a:normAutofit fontScale="95833" lnSpcReduction="20000"/>
          </a:bodyPr>
          <a:p>
            <a:r>
              <a:rPr dirty="0" sz="3200" lang="en-US">
                <a:latin typeface="Times New Roman" pitchFamily="18" charset="0"/>
                <a:cs typeface="Times New Roman" pitchFamily="18" charset="0"/>
              </a:rPr>
              <a:t>Review of anatomy and physiology</a:t>
            </a:r>
          </a:p>
          <a:p>
            <a:r>
              <a:rPr dirty="0" sz="3200" lang="en-US">
                <a:latin typeface="Times New Roman" pitchFamily="18" charset="0"/>
                <a:cs typeface="Times New Roman" pitchFamily="18" charset="0"/>
              </a:rPr>
              <a:t>Recognize signs and symptoms of common eye conditions.</a:t>
            </a:r>
          </a:p>
          <a:p>
            <a:r>
              <a:rPr dirty="0" sz="3200" lang="en-US">
                <a:latin typeface="Times New Roman" pitchFamily="18" charset="0"/>
                <a:cs typeface="Times New Roman" pitchFamily="18" charset="0"/>
              </a:rPr>
              <a:t>Manage patients suffering from common eye problems.</a:t>
            </a:r>
          </a:p>
          <a:p>
            <a:r>
              <a:rPr dirty="0" sz="3200" lang="en-US">
                <a:latin typeface="Times New Roman" pitchFamily="18" charset="0"/>
                <a:cs typeface="Times New Roman" pitchFamily="18" charset="0"/>
              </a:rPr>
              <a:t>Coordinate management of patients suffering from severe and complicated eye problems in hospital.</a:t>
            </a:r>
          </a:p>
          <a:p>
            <a:r>
              <a:rPr dirty="0" sz="3200" lang="en-US">
                <a:latin typeface="Times New Roman" pitchFamily="18" charset="0"/>
                <a:cs typeface="Times New Roman" pitchFamily="18" charset="0"/>
              </a:rPr>
              <a:t>Coordinate rehabilitation of patients suffering from severe and  complicated eye conditions.</a:t>
            </a:r>
          </a:p>
          <a:p>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8702" name="Title 1"/>
          <p:cNvSpPr>
            <a:spLocks noGrp="1"/>
          </p:cNvSpPr>
          <p:nvPr>
            <p:ph type="title"/>
          </p:nvPr>
        </p:nvSpPr>
        <p:spPr>
          <a:xfrm>
            <a:off x="1981200" y="0"/>
            <a:ext cx="7391400" cy="838200"/>
          </a:xfrm>
        </p:spPr>
        <p:txBody>
          <a:bodyPr>
            <a:normAutofit fontScale="90000"/>
          </a:bodyPr>
          <a:p>
            <a:r>
              <a:rPr b="1" dirty="0" sz="3200" lang="en-US">
                <a:solidFill>
                  <a:srgbClr val="C00000"/>
                </a:solidFill>
                <a:latin typeface="Times New Roman" pitchFamily="18" charset="0"/>
                <a:cs typeface="Times New Roman" pitchFamily="18" charset="0"/>
              </a:rPr>
              <a:t>Orbital Contents</a:t>
            </a:r>
            <a:br>
              <a:rPr b="1" dirty="0" sz="3200" lang="en-US">
                <a:solidFill>
                  <a:srgbClr val="C00000"/>
                </a:solidFill>
                <a:latin typeface="Times New Roman" pitchFamily="18" charset="0"/>
                <a:cs typeface="Times New Roman" pitchFamily="18" charset="0"/>
              </a:rPr>
            </a:br>
            <a:endParaRPr dirty="0" lang="en-US"/>
          </a:p>
        </p:txBody>
      </p:sp>
      <p:sp>
        <p:nvSpPr>
          <p:cNvPr id="1048703" name="Content Placeholder 2"/>
          <p:cNvSpPr>
            <a:spLocks noGrp="1"/>
          </p:cNvSpPr>
          <p:nvPr>
            <p:ph sz="quarter" idx="1"/>
          </p:nvPr>
        </p:nvSpPr>
        <p:spPr>
          <a:xfrm>
            <a:off x="228600" y="449226"/>
            <a:ext cx="11353800" cy="6180174"/>
          </a:xfrm>
        </p:spPr>
        <p:txBody>
          <a:bodyPr>
            <a:normAutofit fontScale="96429" lnSpcReduction="20000"/>
          </a:bodyPr>
          <a:p>
            <a:pPr indent="-514350" marL="514350">
              <a:buAutoNum type="arabicPeriod"/>
            </a:pPr>
            <a:r>
              <a:rPr b="1" dirty="0" sz="3200" lang="en-US" smtClean="0">
                <a:solidFill>
                  <a:srgbClr val="0070C0"/>
                </a:solidFill>
                <a:latin typeface="Times New Roman" pitchFamily="18" charset="0"/>
                <a:cs typeface="Times New Roman" pitchFamily="18" charset="0"/>
              </a:rPr>
              <a:t>Muscles</a:t>
            </a:r>
          </a:p>
          <a:p>
            <a:pPr indent="-514350" marL="514350"/>
            <a:r>
              <a:rPr dirty="0" sz="3200" lang="en-US" smtClean="0">
                <a:latin typeface="Times New Roman" pitchFamily="18" charset="0"/>
                <a:cs typeface="Times New Roman" pitchFamily="18" charset="0"/>
              </a:rPr>
              <a:t>There are seven muscles in the orbit.</a:t>
            </a:r>
          </a:p>
          <a:p>
            <a:pPr indent="-514350" marL="514350">
              <a:buAutoNum type="alphaLcParenR"/>
            </a:pPr>
            <a:r>
              <a:rPr b="1" dirty="0" sz="3200" lang="en-US" smtClean="0">
                <a:solidFill>
                  <a:srgbClr val="7030A0"/>
                </a:solidFill>
                <a:latin typeface="Times New Roman" pitchFamily="18" charset="0"/>
                <a:cs typeface="Times New Roman" pitchFamily="18" charset="0"/>
              </a:rPr>
              <a:t>Rectus Muscles</a:t>
            </a:r>
          </a:p>
          <a:p>
            <a:pPr indent="-514350" marL="514350"/>
            <a:r>
              <a:rPr dirty="0" sz="3200" lang="en-US" smtClean="0">
                <a:latin typeface="Times New Roman" pitchFamily="18" charset="0"/>
                <a:cs typeface="Times New Roman" pitchFamily="18" charset="0"/>
              </a:rPr>
              <a:t>All the rectus arise from the apex of the orbit, and are attached to the eye about 5-6 mm in front of the equator.</a:t>
            </a:r>
          </a:p>
          <a:p>
            <a:pPr indent="-514350" marL="514350"/>
            <a:r>
              <a:rPr b="1" dirty="0" sz="3200" lang="en-US" smtClean="0">
                <a:solidFill>
                  <a:srgbClr val="7030A0"/>
                </a:solidFill>
                <a:latin typeface="Times New Roman" pitchFamily="18" charset="0"/>
                <a:cs typeface="Times New Roman" pitchFamily="18" charset="0"/>
              </a:rPr>
              <a:t>b) Oblique Muscles</a:t>
            </a:r>
          </a:p>
          <a:p>
            <a:pPr indent="-514350" marL="514350"/>
            <a:r>
              <a:rPr b="1" dirty="0" sz="3200" lang="en-US" smtClean="0">
                <a:solidFill>
                  <a:srgbClr val="002060"/>
                </a:solidFill>
                <a:latin typeface="Times New Roman" pitchFamily="18" charset="0"/>
                <a:cs typeface="Times New Roman" pitchFamily="18" charset="0"/>
              </a:rPr>
              <a:t>Superior oblique </a:t>
            </a:r>
            <a:r>
              <a:rPr dirty="0" sz="3200" lang="en-US" smtClean="0">
                <a:latin typeface="Times New Roman" pitchFamily="18" charset="0"/>
                <a:cs typeface="Times New Roman" pitchFamily="18" charset="0"/>
              </a:rPr>
              <a:t>– this muscle arises from the apex with the other muscles, but then passes through a “pulley” or trochlea on the medial wall of the orbit. The tendon then runs backwards from the </a:t>
            </a:r>
            <a:r>
              <a:rPr dirty="0" sz="3200" lang="en-US" err="1" smtClean="0">
                <a:latin typeface="Times New Roman" pitchFamily="18" charset="0"/>
                <a:cs typeface="Times New Roman" pitchFamily="18" charset="0"/>
              </a:rPr>
              <a:t>trochlea</a:t>
            </a:r>
            <a:r>
              <a:rPr dirty="0" sz="3200" lang="en-US" smtClean="0">
                <a:latin typeface="Times New Roman" pitchFamily="18" charset="0"/>
                <a:cs typeface="Times New Roman" pitchFamily="18" charset="0"/>
              </a:rPr>
              <a:t> to attach to the eye under the superior rectus.  Supplied by the </a:t>
            </a:r>
            <a:r>
              <a:rPr dirty="0" sz="3200" lang="en-US" err="1" smtClean="0">
                <a:latin typeface="Times New Roman" pitchFamily="18" charset="0"/>
                <a:cs typeface="Times New Roman" pitchFamily="18" charset="0"/>
              </a:rPr>
              <a:t>Trochlear</a:t>
            </a:r>
            <a:r>
              <a:rPr dirty="0" sz="3200" lang="en-US" smtClean="0">
                <a:latin typeface="Times New Roman" pitchFamily="18" charset="0"/>
                <a:cs typeface="Times New Roman" pitchFamily="18" charset="0"/>
              </a:rPr>
              <a:t>, 4</a:t>
            </a:r>
            <a:r>
              <a:rPr baseline="30000" dirty="0" sz="3200" lang="en-US" smtClean="0">
                <a:latin typeface="Times New Roman" pitchFamily="18" charset="0"/>
                <a:cs typeface="Times New Roman" pitchFamily="18" charset="0"/>
              </a:rPr>
              <a:t>th</a:t>
            </a:r>
            <a:r>
              <a:rPr dirty="0" sz="3200" lang="en-US" smtClean="0">
                <a:latin typeface="Times New Roman" pitchFamily="18" charset="0"/>
                <a:cs typeface="Times New Roman" pitchFamily="18" charset="0"/>
              </a:rPr>
              <a:t> nerve.</a:t>
            </a:r>
          </a:p>
          <a:p>
            <a:endParaRPr dirty="0" sz="3200" lang="en-US" smtClean="0"/>
          </a:p>
          <a:p>
            <a:pPr>
              <a:buNone/>
            </a:pPr>
            <a:endParaRPr dirty="0" sz="2800" lang="en-US"/>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MasterPhAnim="0">
  <p:cSld>
    <p:spTree>
      <p:nvGrpSpPr>
        <p:cNvPr id="704" name=""/>
        <p:cNvGrpSpPr/>
        <p:nvPr/>
      </p:nvGrpSpPr>
      <p:grpSpPr>
        <a:xfrm>
          <a:off x="0" y="0"/>
          <a:ext cx="0" cy="0"/>
          <a:chOff x="0" y="0"/>
          <a:chExt cx="0" cy="0"/>
        </a:xfrm>
      </p:grpSpPr>
      <p:sp>
        <p:nvSpPr>
          <p:cNvPr id="1049161" name="Rectangle 2"/>
          <p:cNvSpPr>
            <a:spLocks noGrp="1" noChangeArrowheads="1"/>
          </p:cNvSpPr>
          <p:nvPr>
            <p:ph type="title"/>
          </p:nvPr>
        </p:nvSpPr>
        <p:spPr/>
        <p:txBody>
          <a:bodyPr>
            <a:normAutofit fontScale="90000"/>
          </a:bodyPr>
          <a:p>
            <a:pPr algn="ctr" eaLnBrk="1" hangingPunct="1"/>
            <a:r>
              <a:rPr dirty="0" sz="3800" i="1" lang="en-GB">
                <a:solidFill>
                  <a:srgbClr val="CC00FF"/>
                </a:solidFill>
              </a:rPr>
              <a:t/>
            </a:r>
            <a:br>
              <a:rPr dirty="0" sz="3800" i="1" lang="en-GB">
                <a:solidFill>
                  <a:srgbClr val="CC00FF"/>
                </a:solidFill>
              </a:rPr>
            </a:br>
            <a:r>
              <a:rPr dirty="0" sz="3800" i="1" lang="en-GB">
                <a:solidFill>
                  <a:srgbClr val="CC00FF"/>
                </a:solidFill>
              </a:rPr>
              <a:t>                 </a:t>
            </a:r>
            <a:r>
              <a:rPr dirty="0" sz="3800" i="1" lang="en-GB">
                <a:solidFill>
                  <a:srgbClr val="CC6600"/>
                </a:solidFill>
              </a:rPr>
              <a:t>diagnosis</a:t>
            </a:r>
            <a:endParaRPr dirty="0" sz="3800" i="1" lang="en-US">
              <a:solidFill>
                <a:srgbClr val="CC6600"/>
              </a:solidFill>
            </a:endParaRPr>
          </a:p>
        </p:txBody>
      </p:sp>
      <p:sp>
        <p:nvSpPr>
          <p:cNvPr id="1049162" name="Rectangle 3"/>
          <p:cNvSpPr>
            <a:spLocks noGrp="1" noChangeArrowheads="1"/>
          </p:cNvSpPr>
          <p:nvPr>
            <p:ph sz="quarter" idx="1"/>
          </p:nvPr>
        </p:nvSpPr>
        <p:spPr>
          <a:xfrm>
            <a:off x="609600" y="1905000"/>
            <a:ext cx="9956800" cy="4568952"/>
          </a:xfrm>
        </p:spPr>
        <p:txBody>
          <a:bodyPr/>
          <a:p>
            <a:pPr eaLnBrk="1" hangingPunct="1">
              <a:lnSpc>
                <a:spcPct val="150000"/>
              </a:lnSpc>
            </a:pPr>
            <a:r>
              <a:rPr dirty="0" sz="3200" lang="en-US" err="1"/>
              <a:t>Tonometry</a:t>
            </a:r>
            <a:r>
              <a:rPr dirty="0" sz="3200" lang="en-US"/>
              <a:t>  - IOP </a:t>
            </a:r>
            <a:r>
              <a:rPr dirty="0" sz="3200" lang="en-US">
                <a:cs typeface="Arial" pitchFamily="34" charset="0"/>
              </a:rPr>
              <a:t>⁭</a:t>
            </a:r>
          </a:p>
          <a:p>
            <a:pPr>
              <a:lnSpc>
                <a:spcPct val="150000"/>
              </a:lnSpc>
            </a:pPr>
            <a:r>
              <a:rPr dirty="0" sz="3200" lang="en-US">
                <a:cs typeface="Arial" pitchFamily="34" charset="0"/>
              </a:rPr>
              <a:t>O</a:t>
            </a:r>
            <a:r>
              <a:rPr dirty="0" sz="3200" lang="en-GB"/>
              <a:t>p</a:t>
            </a:r>
            <a:r>
              <a:rPr dirty="0" sz="3200" lang="en-US" err="1">
                <a:cs typeface="Arial" pitchFamily="34" charset="0"/>
              </a:rPr>
              <a:t>thalmosco</a:t>
            </a:r>
            <a:r>
              <a:rPr dirty="0" sz="3200" lang="en-GB"/>
              <a:t>p</a:t>
            </a:r>
            <a:r>
              <a:rPr dirty="0" sz="3200" lang="en-US">
                <a:cs typeface="Arial" pitchFamily="34" charset="0"/>
              </a:rPr>
              <a:t>y</a:t>
            </a:r>
          </a:p>
          <a:p>
            <a:pPr>
              <a:lnSpc>
                <a:spcPct val="150000"/>
              </a:lnSpc>
            </a:pPr>
            <a:r>
              <a:rPr dirty="0" sz="3200" lang="en-US" err="1">
                <a:cs typeface="Arial" pitchFamily="34" charset="0"/>
              </a:rPr>
              <a:t>Geniosco</a:t>
            </a:r>
            <a:r>
              <a:rPr dirty="0" sz="3200" lang="en-GB"/>
              <a:t>p</a:t>
            </a:r>
            <a:r>
              <a:rPr dirty="0" sz="3200" lang="en-US">
                <a:cs typeface="Arial" pitchFamily="34" charset="0"/>
              </a:rPr>
              <a:t>y </a:t>
            </a:r>
          </a:p>
          <a:p>
            <a:pPr>
              <a:lnSpc>
                <a:spcPct val="150000"/>
              </a:lnSpc>
            </a:pPr>
            <a:r>
              <a:rPr dirty="0" sz="3200" lang="en-US" err="1"/>
              <a:t>Fundoscopy</a:t>
            </a:r>
            <a:r>
              <a:rPr dirty="0" sz="3200" lang="en-US"/>
              <a:t>   – Cupped Optic </a:t>
            </a:r>
          </a:p>
          <a:p>
            <a:pPr>
              <a:lnSpc>
                <a:spcPct val="150000"/>
              </a:lnSpc>
            </a:pPr>
            <a:r>
              <a:rPr dirty="0" sz="3200" lang="en-GB" err="1"/>
              <a:t>Pe</a:t>
            </a:r>
            <a:r>
              <a:rPr dirty="0" sz="3200" lang="en-US" err="1"/>
              <a:t>rimetry</a:t>
            </a:r>
            <a:r>
              <a:rPr dirty="0" sz="3200" lang="en-US"/>
              <a:t> Visual Fields</a:t>
            </a:r>
            <a:r>
              <a:rPr dirty="0" sz="3200" lang="en-US">
                <a:cs typeface="Arial" pitchFamily="34" charset="0"/>
              </a:rPr>
              <a:t>↓</a:t>
            </a:r>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61"/>
                                        </p:tgtEl>
                                        <p:attrNameLst>
                                          <p:attrName>style.visibility</p:attrName>
                                        </p:attrNameLst>
                                      </p:cBhvr>
                                      <p:to>
                                        <p:strVal val="visible"/>
                                      </p:to>
                                    </p:set>
                                    <p:animEffect transition="in" filter="fade">
                                      <p:cBhvr>
                                        <p:cTn dur="2000" id="7"/>
                                        <p:tgtEl>
                                          <p:spTgt spid="1049161"/>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62"/>
                                        </p:tgtEl>
                                        <p:attrNameLst>
                                          <p:attrName>style.visibility</p:attrName>
                                        </p:attrNameLst>
                                      </p:cBhvr>
                                      <p:to>
                                        <p:strVal val="visible"/>
                                      </p:to>
                                    </p:set>
                                    <p:animEffect transition="in" filter="fade">
                                      <p:cBhvr>
                                        <p:cTn dur="2000" id="10"/>
                                        <p:tgtEl>
                                          <p:spTgt spid="104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1" grpId="0"/>
      <p:bldP spid="1049162" grpId="0"/>
    </p:bldLst>
  </p:timing>
</p:sld>
</file>

<file path=ppt/slides/slide301.xml><?xml version="1.0" encoding="utf-8"?>
<p:sld xmlns:a="http://schemas.openxmlformats.org/drawingml/2006/main" xmlns:r="http://schemas.openxmlformats.org/officeDocument/2006/relationships" xmlns:p="http://schemas.openxmlformats.org/presentationml/2006/main" showMasterPhAnim="0">
  <p:cSld>
    <p:spTree>
      <p:nvGrpSpPr>
        <p:cNvPr id="705" name=""/>
        <p:cNvGrpSpPr/>
        <p:nvPr/>
      </p:nvGrpSpPr>
      <p:grpSpPr>
        <a:xfrm>
          <a:off x="0" y="0"/>
          <a:ext cx="0" cy="0"/>
          <a:chOff x="0" y="0"/>
          <a:chExt cx="0" cy="0"/>
        </a:xfrm>
      </p:grpSpPr>
      <p:sp>
        <p:nvSpPr>
          <p:cNvPr id="1049163" name="Rectangle 2"/>
          <p:cNvSpPr>
            <a:spLocks noGrp="1" noChangeArrowheads="1"/>
          </p:cNvSpPr>
          <p:nvPr>
            <p:ph type="title"/>
          </p:nvPr>
        </p:nvSpPr>
        <p:spPr>
          <a:xfrm>
            <a:off x="1905000" y="0"/>
            <a:ext cx="7467600" cy="792162"/>
          </a:xfrm>
        </p:spPr>
        <p:txBody>
          <a:bodyPr/>
          <a:p>
            <a:pPr eaLnBrk="1" hangingPunct="1"/>
            <a:r>
              <a:rPr dirty="0" lang="en-US" smtClean="0"/>
              <a:t>  </a:t>
            </a:r>
            <a:r>
              <a:rPr dirty="0" lang="en-US" smtClean="0">
                <a:solidFill>
                  <a:srgbClr val="800000"/>
                </a:solidFill>
              </a:rPr>
              <a:t>MANAGEMENT</a:t>
            </a:r>
          </a:p>
        </p:txBody>
      </p:sp>
      <p:sp>
        <p:nvSpPr>
          <p:cNvPr id="1049164" name="Rectangle 3"/>
          <p:cNvSpPr>
            <a:spLocks noGrp="1" noChangeArrowheads="1"/>
          </p:cNvSpPr>
          <p:nvPr>
            <p:ph sz="quarter" idx="1"/>
          </p:nvPr>
        </p:nvSpPr>
        <p:spPr>
          <a:xfrm>
            <a:off x="0" y="990600"/>
            <a:ext cx="11887200" cy="5638800"/>
          </a:xfrm>
        </p:spPr>
        <p:txBody>
          <a:bodyPr>
            <a:noAutofit/>
          </a:bodyPr>
          <a:p>
            <a:pPr eaLnBrk="1" hangingPunct="1" indent="0" marL="0">
              <a:buNone/>
            </a:pPr>
            <a:r>
              <a:rPr dirty="0" sz="3200" lang="en-GB"/>
              <a:t>Medical (drugs) treatment to control the pressure is the treatment of </a:t>
            </a:r>
            <a:r>
              <a:rPr dirty="0" sz="3200" lang="en-GB" smtClean="0"/>
              <a:t>choice;</a:t>
            </a:r>
            <a:endParaRPr dirty="0" sz="3200" lang="en-GB"/>
          </a:p>
          <a:p>
            <a:pPr>
              <a:buFont typeface="Wingdings" panose="05000000000000000000" pitchFamily="2" charset="2"/>
              <a:buChar char="Ø"/>
            </a:pPr>
            <a:r>
              <a:rPr dirty="0" sz="3200" lang="en-GB" err="1" smtClean="0"/>
              <a:t>Pilocarpine</a:t>
            </a:r>
            <a:r>
              <a:rPr dirty="0" sz="3200" lang="en-GB" smtClean="0"/>
              <a:t> </a:t>
            </a:r>
            <a:r>
              <a:rPr dirty="0" sz="3200" lang="en-GB"/>
              <a:t>eye drops 0.25% - 0.5% 2 </a:t>
            </a:r>
            <a:r>
              <a:rPr dirty="0" sz="3200" lang="en-GB" smtClean="0"/>
              <a:t>hourly- It </a:t>
            </a:r>
            <a:r>
              <a:rPr dirty="0" sz="3200" lang="en-GB"/>
              <a:t>is </a:t>
            </a:r>
            <a:r>
              <a:rPr dirty="0" sz="3200" lang="en-GB" err="1"/>
              <a:t>miotic</a:t>
            </a:r>
            <a:r>
              <a:rPr dirty="0" sz="3200" lang="en-GB"/>
              <a:t>.  </a:t>
            </a:r>
          </a:p>
          <a:p>
            <a:pPr eaLnBrk="1" hangingPunct="1">
              <a:buFont typeface="Wingdings" pitchFamily="2" charset="2"/>
              <a:buNone/>
            </a:pPr>
            <a:r>
              <a:rPr dirty="0" sz="3200" lang="en-GB"/>
              <a:t>Facilitates aqueous out flow. </a:t>
            </a:r>
            <a:r>
              <a:rPr dirty="0" sz="3200" lang="en-GB" smtClean="0"/>
              <a:t>The </a:t>
            </a:r>
            <a:r>
              <a:rPr dirty="0" sz="3200" lang="en-GB"/>
              <a:t>smaller the pupil the thinner the iris, therefore giving more space for drainage of aqueous at angle of anterior chamber. It also reduces the formation of aqueous humour</a:t>
            </a:r>
          </a:p>
          <a:p>
            <a:pPr eaLnBrk="1" hangingPunct="1">
              <a:buFont typeface="Wingdings" panose="05000000000000000000" pitchFamily="2" charset="2"/>
              <a:buChar char="Ø"/>
            </a:pPr>
            <a:r>
              <a:rPr dirty="0" sz="3200" lang="en-GB" err="1" smtClean="0"/>
              <a:t>Eserine</a:t>
            </a:r>
            <a:r>
              <a:rPr dirty="0" sz="3200" lang="en-GB" smtClean="0"/>
              <a:t> </a:t>
            </a:r>
            <a:r>
              <a:rPr dirty="0" sz="3200" lang="en-GB"/>
              <a:t>sulphate 1% - ½ hourly. May also be used.  (It is more powerful) but usually avoided because it is irritating..</a:t>
            </a:r>
            <a:endParaRPr dirty="0" sz="2800" lang="en-US"/>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63"/>
                                        </p:tgtEl>
                                        <p:attrNameLst>
                                          <p:attrName>style.visibility</p:attrName>
                                        </p:attrNameLst>
                                      </p:cBhvr>
                                      <p:to>
                                        <p:strVal val="visible"/>
                                      </p:to>
                                    </p:set>
                                    <p:animEffect transition="in" filter="fade">
                                      <p:cBhvr>
                                        <p:cTn dur="2000" id="7"/>
                                        <p:tgtEl>
                                          <p:spTgt spid="1049163"/>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64"/>
                                        </p:tgtEl>
                                        <p:attrNameLst>
                                          <p:attrName>style.visibility</p:attrName>
                                        </p:attrNameLst>
                                      </p:cBhvr>
                                      <p:to>
                                        <p:strVal val="visible"/>
                                      </p:to>
                                    </p:set>
                                    <p:animEffect transition="in" filter="fade">
                                      <p:cBhvr>
                                        <p:cTn dur="2000" id="10"/>
                                        <p:tgtEl>
                                          <p:spTgt spid="1049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3" grpId="0"/>
      <p:bldP spid="1049164" grpId="0"/>
    </p:bldLst>
  </p:timing>
</p:sld>
</file>

<file path=ppt/slides/slide302.xml><?xml version="1.0" encoding="utf-8"?>
<p:sld xmlns:a="http://schemas.openxmlformats.org/drawingml/2006/main" xmlns:r="http://schemas.openxmlformats.org/officeDocument/2006/relationships" xmlns:p="http://schemas.openxmlformats.org/presentationml/2006/main" showMasterPhAnim="0">
  <p:cSld>
    <p:spTree>
      <p:nvGrpSpPr>
        <p:cNvPr id="706" name=""/>
        <p:cNvGrpSpPr/>
        <p:nvPr/>
      </p:nvGrpSpPr>
      <p:grpSpPr>
        <a:xfrm>
          <a:off x="0" y="0"/>
          <a:ext cx="0" cy="0"/>
          <a:chOff x="0" y="0"/>
          <a:chExt cx="0" cy="0"/>
        </a:xfrm>
      </p:grpSpPr>
      <p:sp>
        <p:nvSpPr>
          <p:cNvPr id="1049165" name="Rectangle 2"/>
          <p:cNvSpPr>
            <a:spLocks noGrp="1" noChangeArrowheads="1"/>
          </p:cNvSpPr>
          <p:nvPr>
            <p:ph type="title"/>
          </p:nvPr>
        </p:nvSpPr>
        <p:spPr>
          <a:xfrm>
            <a:off x="1905000" y="0"/>
            <a:ext cx="7467600" cy="1143000"/>
          </a:xfrm>
        </p:spPr>
        <p:txBody>
          <a:bodyPr/>
          <a:p>
            <a:pPr eaLnBrk="1" hangingPunct="1"/>
            <a:r>
              <a:rPr dirty="0" lang="en-GB" smtClean="0">
                <a:solidFill>
                  <a:schemeClr val="accent2"/>
                </a:solidFill>
              </a:rPr>
              <a:t>Medical (drugs) treatment</a:t>
            </a:r>
            <a:endParaRPr dirty="0" lang="en-US" smtClean="0">
              <a:solidFill>
                <a:schemeClr val="tx1"/>
              </a:solidFill>
            </a:endParaRPr>
          </a:p>
        </p:txBody>
      </p:sp>
      <p:sp>
        <p:nvSpPr>
          <p:cNvPr id="1049166" name="Rectangle 3"/>
          <p:cNvSpPr>
            <a:spLocks noGrp="1" noChangeArrowheads="1"/>
          </p:cNvSpPr>
          <p:nvPr>
            <p:ph sz="quarter" idx="1"/>
          </p:nvPr>
        </p:nvSpPr>
        <p:spPr>
          <a:xfrm>
            <a:off x="228600" y="1295400"/>
            <a:ext cx="11430000" cy="5178552"/>
          </a:xfrm>
        </p:spPr>
        <p:txBody>
          <a:bodyPr>
            <a:noAutofit/>
          </a:bodyPr>
          <a:p>
            <a:pPr>
              <a:buFont typeface="Wingdings" panose="05000000000000000000" pitchFamily="2" charset="2"/>
              <a:buChar char="Ø"/>
            </a:pPr>
            <a:r>
              <a:rPr dirty="0" sz="3200" lang="en-GB" smtClean="0"/>
              <a:t>Adrenaline </a:t>
            </a:r>
            <a:r>
              <a:rPr dirty="0" sz="3200" lang="en-GB"/>
              <a:t>1% eye drops (here it is a </a:t>
            </a:r>
            <a:r>
              <a:rPr dirty="0" sz="3200" lang="en-GB" err="1"/>
              <a:t>vaso</a:t>
            </a:r>
            <a:r>
              <a:rPr dirty="0" sz="3200" lang="en-GB"/>
              <a:t> constrictor) it decreases rate of aqueous formation.</a:t>
            </a:r>
          </a:p>
          <a:p>
            <a:pPr indent="0" marL="0">
              <a:buNone/>
            </a:pPr>
            <a:r>
              <a:rPr dirty="0" sz="3200" lang="en-GB"/>
              <a:t>     </a:t>
            </a:r>
            <a:r>
              <a:rPr dirty="0" sz="3200" lang="en-GB" smtClean="0"/>
              <a:t>                </a:t>
            </a:r>
            <a:r>
              <a:rPr dirty="0" sz="3200" lang="en-GB"/>
              <a:t>or</a:t>
            </a:r>
          </a:p>
          <a:p>
            <a:pPr>
              <a:buFont typeface="Wingdings" panose="05000000000000000000" pitchFamily="2" charset="2"/>
              <a:buChar char="Ø"/>
            </a:pPr>
            <a:r>
              <a:rPr dirty="0" sz="3200" lang="en-GB"/>
              <a:t> </a:t>
            </a:r>
            <a:r>
              <a:rPr dirty="0" sz="3200" lang="en-GB" err="1"/>
              <a:t>Timolol</a:t>
            </a:r>
            <a:r>
              <a:rPr dirty="0" sz="3200" lang="en-GB"/>
              <a:t> (beta blocker) 0.25% - 0.5%.-suppress aqueous </a:t>
            </a:r>
            <a:r>
              <a:rPr dirty="0" sz="3200" lang="en-GB" smtClean="0"/>
              <a:t>production</a:t>
            </a:r>
            <a:endParaRPr dirty="0" sz="3200" lang="en-GB"/>
          </a:p>
          <a:p>
            <a:pPr>
              <a:lnSpc>
                <a:spcPct val="150000"/>
              </a:lnSpc>
              <a:buFont typeface="Wingdings" panose="05000000000000000000" pitchFamily="2" charset="2"/>
              <a:buChar char="Ø"/>
            </a:pPr>
            <a:r>
              <a:rPr dirty="0" sz="3200" lang="en-GB" smtClean="0"/>
              <a:t>Diamox </a:t>
            </a:r>
            <a:r>
              <a:rPr dirty="0" sz="3200" lang="en-GB"/>
              <a:t>tabs 250-500mgs tds x 3/7-diuretic effect</a:t>
            </a:r>
          </a:p>
          <a:p>
            <a:pPr indent="0" marL="0">
              <a:lnSpc>
                <a:spcPct val="150000"/>
              </a:lnSpc>
              <a:buNone/>
            </a:pPr>
            <a:r>
              <a:rPr dirty="0" sz="3200" lang="en-US"/>
              <a:t>NB These drugs may be used alone or in combination</a:t>
            </a:r>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65"/>
                                        </p:tgtEl>
                                        <p:attrNameLst>
                                          <p:attrName>style.visibility</p:attrName>
                                        </p:attrNameLst>
                                      </p:cBhvr>
                                      <p:to>
                                        <p:strVal val="visible"/>
                                      </p:to>
                                    </p:set>
                                    <p:animEffect transition="in" filter="fade">
                                      <p:cBhvr>
                                        <p:cTn dur="2000" id="7"/>
                                        <p:tgtEl>
                                          <p:spTgt spid="1049165"/>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66"/>
                                        </p:tgtEl>
                                        <p:attrNameLst>
                                          <p:attrName>style.visibility</p:attrName>
                                        </p:attrNameLst>
                                      </p:cBhvr>
                                      <p:to>
                                        <p:strVal val="visible"/>
                                      </p:to>
                                    </p:set>
                                    <p:animEffect transition="in" filter="fade">
                                      <p:cBhvr>
                                        <p:cTn dur="2000" id="10"/>
                                        <p:tgtEl>
                                          <p:spTgt spid="1049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5" grpId="0"/>
      <p:bldP spid="1049166" grpId="0"/>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707" name=""/>
        <p:cNvGrpSpPr/>
        <p:nvPr/>
      </p:nvGrpSpPr>
      <p:grpSpPr>
        <a:xfrm>
          <a:off x="0" y="0"/>
          <a:ext cx="0" cy="0"/>
          <a:chOff x="0" y="0"/>
          <a:chExt cx="0" cy="0"/>
        </a:xfrm>
      </p:grpSpPr>
      <p:sp>
        <p:nvSpPr>
          <p:cNvPr id="1049167" name="Rectangle 3"/>
          <p:cNvSpPr>
            <a:spLocks noGrp="1" noChangeArrowheads="1"/>
          </p:cNvSpPr>
          <p:nvPr>
            <p:ph sz="quarter" idx="1"/>
          </p:nvPr>
        </p:nvSpPr>
        <p:spPr>
          <a:xfrm>
            <a:off x="304800" y="1143000"/>
            <a:ext cx="10261600" cy="5330952"/>
          </a:xfrm>
        </p:spPr>
        <p:txBody>
          <a:bodyPr>
            <a:normAutofit/>
          </a:bodyPr>
          <a:p>
            <a:pPr eaLnBrk="1" hangingPunct="1">
              <a:lnSpc>
                <a:spcPct val="150000"/>
              </a:lnSpc>
              <a:buFont typeface="Wingdings" pitchFamily="2" charset="2"/>
              <a:buNone/>
            </a:pPr>
            <a:r>
              <a:rPr dirty="0" sz="3200" lang="en-GB"/>
              <a:t>If no improvement,  ON Medical Treatment then surgery = TRABECULECTOMY. </a:t>
            </a:r>
            <a:endParaRPr dirty="0" sz="3200" lang="en-GB" smtClean="0"/>
          </a:p>
          <a:p>
            <a:pPr indent="-274320" lvl="2" marL="274320">
              <a:lnSpc>
                <a:spcPct val="150000"/>
              </a:lnSpc>
              <a:spcBef>
                <a:spcPts val="600"/>
              </a:spcBef>
              <a:buClr>
                <a:schemeClr val="accent1"/>
              </a:buClr>
              <a:buSzPct val="70000"/>
              <a:buNone/>
            </a:pPr>
            <a:r>
              <a:rPr dirty="0" sz="3200" lang="en-GB"/>
              <a:t>In this operation the </a:t>
            </a:r>
            <a:r>
              <a:rPr dirty="0" sz="3200" lang="en-GB" err="1"/>
              <a:t>acqueous</a:t>
            </a:r>
            <a:r>
              <a:rPr dirty="0" sz="3200" lang="en-GB"/>
              <a:t> humour is made to drain through sclera</a:t>
            </a:r>
            <a:r>
              <a:rPr dirty="0" sz="3200" lang="en-US"/>
              <a:t> </a:t>
            </a:r>
          </a:p>
          <a:p>
            <a:pPr eaLnBrk="1" hangingPunct="1">
              <a:lnSpc>
                <a:spcPct val="150000"/>
              </a:lnSpc>
              <a:buFont typeface="Wingdings" pitchFamily="2" charset="2"/>
              <a:buNone/>
            </a:pPr>
            <a:endParaRPr dirty="0" sz="3200" lang="en-US"/>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MasterPhAnim="0">
  <p:cSld>
    <p:spTree>
      <p:nvGrpSpPr>
        <p:cNvPr id="708" name=""/>
        <p:cNvGrpSpPr/>
        <p:nvPr/>
      </p:nvGrpSpPr>
      <p:grpSpPr>
        <a:xfrm>
          <a:off x="0" y="0"/>
          <a:ext cx="0" cy="0"/>
          <a:chOff x="0" y="0"/>
          <a:chExt cx="0" cy="0"/>
        </a:xfrm>
      </p:grpSpPr>
      <p:sp>
        <p:nvSpPr>
          <p:cNvPr id="1049168" name="Rectangle 2"/>
          <p:cNvSpPr>
            <a:spLocks noGrp="1" noChangeArrowheads="1"/>
          </p:cNvSpPr>
          <p:nvPr>
            <p:ph type="title"/>
          </p:nvPr>
        </p:nvSpPr>
        <p:spPr/>
        <p:txBody>
          <a:bodyPr>
            <a:normAutofit fontScale="90000"/>
          </a:bodyPr>
          <a:p>
            <a:pPr algn="ctr" eaLnBrk="1" hangingPunct="1"/>
            <a:r>
              <a:rPr b="1" dirty="0" sz="3800" lang="en-GB"/>
              <a:t>Pre operative prep. for                          </a:t>
            </a:r>
            <a:r>
              <a:rPr dirty="0" sz="3800" lang="en-GB">
                <a:solidFill>
                  <a:srgbClr val="CC6600"/>
                </a:solidFill>
              </a:rPr>
              <a:t>TRABECULECTOMY. </a:t>
            </a:r>
            <a:endParaRPr dirty="0" sz="3800" lang="en-US">
              <a:solidFill>
                <a:srgbClr val="CC6600"/>
              </a:solidFill>
            </a:endParaRPr>
          </a:p>
        </p:txBody>
      </p:sp>
      <p:sp>
        <p:nvSpPr>
          <p:cNvPr id="1049169" name="Rectangle 3"/>
          <p:cNvSpPr>
            <a:spLocks noGrp="1" noChangeArrowheads="1"/>
          </p:cNvSpPr>
          <p:nvPr>
            <p:ph sz="quarter" idx="1"/>
          </p:nvPr>
        </p:nvSpPr>
        <p:spPr>
          <a:xfrm>
            <a:off x="609600" y="1371600"/>
            <a:ext cx="10058400" cy="5486400"/>
          </a:xfrm>
        </p:spPr>
        <p:txBody>
          <a:bodyPr/>
          <a:p>
            <a:pPr eaLnBrk="1" hangingPunct="1"/>
            <a:endParaRPr dirty="0" lang="en-GB" smtClean="0"/>
          </a:p>
          <a:p>
            <a:pPr eaLnBrk="1" hangingPunct="1">
              <a:lnSpc>
                <a:spcPct val="150000"/>
              </a:lnSpc>
            </a:pPr>
            <a:r>
              <a:rPr dirty="0" sz="2800" lang="en-GB"/>
              <a:t>General pre operative care……</a:t>
            </a:r>
          </a:p>
          <a:p>
            <a:pPr eaLnBrk="1" hangingPunct="1">
              <a:lnSpc>
                <a:spcPct val="150000"/>
              </a:lnSpc>
            </a:pPr>
            <a:r>
              <a:rPr dirty="0" sz="2800" lang="en-GB"/>
              <a:t>Patient is reassured. </a:t>
            </a:r>
          </a:p>
          <a:p>
            <a:pPr eaLnBrk="1" hangingPunct="1">
              <a:lnSpc>
                <a:spcPct val="150000"/>
              </a:lnSpc>
            </a:pPr>
            <a:r>
              <a:rPr dirty="0" sz="2800" lang="en-GB" smtClean="0"/>
              <a:t>Patient explained </a:t>
            </a:r>
            <a:r>
              <a:rPr dirty="0" sz="2800" lang="en-GB"/>
              <a:t>that surgery will not improve sight but will prevent it becoming worse </a:t>
            </a:r>
            <a:r>
              <a:rPr dirty="0" sz="2800" lang="en-GB" err="1"/>
              <a:t>Conjuctival</a:t>
            </a:r>
            <a:r>
              <a:rPr dirty="0" sz="2800" lang="en-GB"/>
              <a:t> swab for C/S..</a:t>
            </a:r>
          </a:p>
          <a:p>
            <a:pPr eaLnBrk="1" hangingPunct="1">
              <a:lnSpc>
                <a:spcPct val="150000"/>
              </a:lnSpc>
            </a:pPr>
            <a:r>
              <a:rPr dirty="0" sz="2800" lang="en-GB"/>
              <a:t>Any infection, cough, constipation is treated before surgery . </a:t>
            </a:r>
            <a:endParaRPr dirty="0" sz="2800" lang="en-GB" smtClean="0"/>
          </a:p>
          <a:p>
            <a:pPr eaLnBrk="1" hangingPunct="1">
              <a:lnSpc>
                <a:spcPct val="150000"/>
              </a:lnSpc>
            </a:pPr>
            <a:r>
              <a:rPr dirty="0" sz="2800" lang="en-GB" smtClean="0"/>
              <a:t>Better </a:t>
            </a:r>
            <a:r>
              <a:rPr dirty="0" sz="2800" lang="en-GB"/>
              <a:t>diet.</a:t>
            </a:r>
            <a:endParaRPr dirty="0" sz="2800" lang="en-US"/>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68"/>
                                        </p:tgtEl>
                                        <p:attrNameLst>
                                          <p:attrName>style.visibility</p:attrName>
                                        </p:attrNameLst>
                                      </p:cBhvr>
                                      <p:to>
                                        <p:strVal val="visible"/>
                                      </p:to>
                                    </p:set>
                                    <p:animEffect transition="in" filter="fade">
                                      <p:cBhvr>
                                        <p:cTn dur="2000" id="7"/>
                                        <p:tgtEl>
                                          <p:spTgt spid="1049168"/>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69"/>
                                        </p:tgtEl>
                                        <p:attrNameLst>
                                          <p:attrName>style.visibility</p:attrName>
                                        </p:attrNameLst>
                                      </p:cBhvr>
                                      <p:to>
                                        <p:strVal val="visible"/>
                                      </p:to>
                                    </p:set>
                                    <p:animEffect transition="in" filter="fade">
                                      <p:cBhvr>
                                        <p:cTn dur="2000" id="10"/>
                                        <p:tgtEl>
                                          <p:spTgt spid="1049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8" grpId="0"/>
      <p:bldP spid="1049169" grpId="0"/>
    </p:bldLst>
  </p:timing>
</p:sld>
</file>

<file path=ppt/slides/slide305.xml><?xml version="1.0" encoding="utf-8"?>
<p:sld xmlns:a="http://schemas.openxmlformats.org/drawingml/2006/main" xmlns:r="http://schemas.openxmlformats.org/officeDocument/2006/relationships" xmlns:p="http://schemas.openxmlformats.org/presentationml/2006/main" showMasterPhAnim="0">
  <p:cSld>
    <p:spTree>
      <p:nvGrpSpPr>
        <p:cNvPr id="709" name=""/>
        <p:cNvGrpSpPr/>
        <p:nvPr/>
      </p:nvGrpSpPr>
      <p:grpSpPr>
        <a:xfrm>
          <a:off x="0" y="0"/>
          <a:ext cx="0" cy="0"/>
          <a:chOff x="0" y="0"/>
          <a:chExt cx="0" cy="0"/>
        </a:xfrm>
      </p:grpSpPr>
      <p:sp>
        <p:nvSpPr>
          <p:cNvPr id="1049170" name="Rectangle 2"/>
          <p:cNvSpPr>
            <a:spLocks noGrp="1" noChangeArrowheads="1"/>
          </p:cNvSpPr>
          <p:nvPr>
            <p:ph type="title"/>
          </p:nvPr>
        </p:nvSpPr>
        <p:spPr>
          <a:xfrm>
            <a:off x="1219200" y="0"/>
            <a:ext cx="8229600" cy="1371600"/>
          </a:xfrm>
        </p:spPr>
        <p:txBody>
          <a:bodyPr>
            <a:normAutofit/>
          </a:bodyPr>
          <a:p>
            <a:pPr algn="ctr" eaLnBrk="1" hangingPunct="1"/>
            <a:r>
              <a:rPr b="1" dirty="0" sz="3800" lang="en-GB"/>
              <a:t> </a:t>
            </a:r>
            <a:r>
              <a:rPr b="1" dirty="0" sz="3800" lang="en-GB" smtClean="0"/>
              <a:t> </a:t>
            </a:r>
            <a:r>
              <a:rPr b="1" dirty="0" sz="3800" lang="en-GB"/>
              <a:t>Post operative care following                            </a:t>
            </a:r>
            <a:r>
              <a:rPr dirty="0" sz="3800" lang="en-GB">
                <a:solidFill>
                  <a:srgbClr val="CC6600"/>
                </a:solidFill>
              </a:rPr>
              <a:t>TRABECULECTOMY</a:t>
            </a:r>
            <a:endParaRPr dirty="0" sz="3800" lang="en-US">
              <a:solidFill>
                <a:srgbClr val="CC6600"/>
              </a:solidFill>
            </a:endParaRPr>
          </a:p>
        </p:txBody>
      </p:sp>
      <p:sp>
        <p:nvSpPr>
          <p:cNvPr id="1049171" name="Rectangle 3"/>
          <p:cNvSpPr>
            <a:spLocks noGrp="1" noChangeArrowheads="1"/>
          </p:cNvSpPr>
          <p:nvPr>
            <p:ph sz="quarter" idx="1"/>
          </p:nvPr>
        </p:nvSpPr>
        <p:spPr>
          <a:xfrm>
            <a:off x="152400" y="1600200"/>
            <a:ext cx="10515600" cy="5257800"/>
          </a:xfrm>
        </p:spPr>
        <p:txBody>
          <a:bodyPr/>
          <a:p>
            <a:pPr indent="-533400" marL="533400"/>
            <a:r>
              <a:rPr dirty="0" sz="2800" lang="en-GB"/>
              <a:t>General post operative care……..</a:t>
            </a:r>
          </a:p>
          <a:p>
            <a:pPr indent="-533400" marL="533400"/>
            <a:r>
              <a:rPr dirty="0" sz="2800" lang="en-GB"/>
              <a:t>The operated eye to remain covered for 5/7 .</a:t>
            </a:r>
          </a:p>
          <a:p>
            <a:pPr indent="-533400" marL="533400"/>
            <a:r>
              <a:rPr dirty="0" sz="2800" lang="en-GB"/>
              <a:t>Patient to lie on back with as many  pillows as he/she likes.</a:t>
            </a:r>
          </a:p>
          <a:p>
            <a:pPr indent="-533400" marL="533400"/>
            <a:r>
              <a:rPr dirty="0" sz="2800" lang="en-GB"/>
              <a:t>To be fed in </a:t>
            </a:r>
            <a:r>
              <a:rPr dirty="0" sz="2800" lang="en-GB" smtClean="0"/>
              <a:t>bed for </a:t>
            </a:r>
            <a:r>
              <a:rPr dirty="0" sz="2800" lang="en-GB" err="1" smtClean="0"/>
              <a:t>atleast</a:t>
            </a:r>
            <a:r>
              <a:rPr dirty="0" sz="2800" lang="en-GB" smtClean="0"/>
              <a:t> two days to enhance rest.</a:t>
            </a:r>
            <a:endParaRPr dirty="0" sz="2800" lang="en-GB"/>
          </a:p>
          <a:p>
            <a:pPr indent="-533400" marL="533400"/>
            <a:r>
              <a:rPr dirty="0" sz="2800" lang="en-GB" err="1"/>
              <a:t>Conjuctiva</a:t>
            </a:r>
            <a:r>
              <a:rPr dirty="0" sz="2800" lang="en-GB"/>
              <a:t> stitch on 5th day.</a:t>
            </a:r>
          </a:p>
          <a:p>
            <a:pPr indent="-533400" marL="533400"/>
            <a:r>
              <a:rPr dirty="0" sz="2800" lang="en-GB"/>
              <a:t>Clean eye gently tds with N/saline and check for any abnormality.</a:t>
            </a:r>
          </a:p>
          <a:p>
            <a:pPr indent="-533400" marL="533400"/>
            <a:r>
              <a:rPr dirty="0" sz="2800" lang="en-GB"/>
              <a:t>On discharge patient advised against sudden heavy exertion.  To be followed closely in clinic.</a:t>
            </a:r>
            <a:endParaRPr dirty="0" sz="2800" lang="en-US"/>
          </a:p>
          <a:p>
            <a:pPr indent="-533400" marL="533400"/>
            <a:endParaRPr dirty="0" lang="en-US"/>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70"/>
                                        </p:tgtEl>
                                        <p:attrNameLst>
                                          <p:attrName>style.visibility</p:attrName>
                                        </p:attrNameLst>
                                      </p:cBhvr>
                                      <p:to>
                                        <p:strVal val="visible"/>
                                      </p:to>
                                    </p:set>
                                    <p:animEffect transition="in" filter="fade">
                                      <p:cBhvr>
                                        <p:cTn dur="2000" id="7"/>
                                        <p:tgtEl>
                                          <p:spTgt spid="1049170"/>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71"/>
                                        </p:tgtEl>
                                        <p:attrNameLst>
                                          <p:attrName>style.visibility</p:attrName>
                                        </p:attrNameLst>
                                      </p:cBhvr>
                                      <p:to>
                                        <p:strVal val="visible"/>
                                      </p:to>
                                    </p:set>
                                    <p:animEffect transition="in" filter="fade">
                                      <p:cBhvr>
                                        <p:cTn dur="2000" id="10"/>
                                        <p:tgtEl>
                                          <p:spTgt spid="104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0" grpId="0"/>
      <p:bldP spid="1049171" grpId="0"/>
    </p:bldLst>
  </p:timing>
</p:sld>
</file>

<file path=ppt/slides/slide306.xml><?xml version="1.0" encoding="utf-8"?>
<p:sld xmlns:a="http://schemas.openxmlformats.org/drawingml/2006/main" xmlns:r="http://schemas.openxmlformats.org/officeDocument/2006/relationships" xmlns:p="http://schemas.openxmlformats.org/presentationml/2006/main" showMasterPhAnim="0">
  <p:cSld>
    <p:spTree>
      <p:nvGrpSpPr>
        <p:cNvPr id="710" name=""/>
        <p:cNvGrpSpPr/>
        <p:nvPr/>
      </p:nvGrpSpPr>
      <p:grpSpPr>
        <a:xfrm>
          <a:off x="0" y="0"/>
          <a:ext cx="0" cy="0"/>
          <a:chOff x="0" y="0"/>
          <a:chExt cx="0" cy="0"/>
        </a:xfrm>
      </p:grpSpPr>
      <p:sp>
        <p:nvSpPr>
          <p:cNvPr id="1049172" name="Rectangle 2"/>
          <p:cNvSpPr>
            <a:spLocks noGrp="1" noChangeArrowheads="1"/>
          </p:cNvSpPr>
          <p:nvPr>
            <p:ph type="title"/>
          </p:nvPr>
        </p:nvSpPr>
        <p:spPr>
          <a:xfrm>
            <a:off x="304800" y="0"/>
            <a:ext cx="10744200" cy="1524000"/>
          </a:xfrm>
        </p:spPr>
        <p:txBody>
          <a:bodyPr>
            <a:normAutofit fontScale="90000"/>
          </a:bodyPr>
          <a:p>
            <a:pPr eaLnBrk="1" hangingPunct="1">
              <a:lnSpc>
                <a:spcPct val="150000"/>
              </a:lnSpc>
            </a:pPr>
            <a:r>
              <a:rPr b="1" dirty="0" sz="3200" lang="en-GB">
                <a:solidFill>
                  <a:schemeClr val="tx1"/>
                </a:solidFill>
              </a:rPr>
              <a:t>Closed angle </a:t>
            </a:r>
            <a:r>
              <a:rPr b="1" dirty="0" sz="3200" lang="en-GB" smtClean="0">
                <a:solidFill>
                  <a:schemeClr val="tx1"/>
                </a:solidFill>
              </a:rPr>
              <a:t>glaucoma OR ANGLE CLOSURE OR NARROW ANGLE GLAUCOMA</a:t>
            </a:r>
            <a:endParaRPr b="1" dirty="0" sz="3200" lang="en-US">
              <a:solidFill>
                <a:schemeClr val="tx1"/>
              </a:solidFill>
            </a:endParaRPr>
          </a:p>
        </p:txBody>
      </p:sp>
      <p:sp>
        <p:nvSpPr>
          <p:cNvPr id="1049173" name="Rectangle 3"/>
          <p:cNvSpPr>
            <a:spLocks noGrp="1" noChangeArrowheads="1"/>
          </p:cNvSpPr>
          <p:nvPr>
            <p:ph sz="quarter" idx="1"/>
          </p:nvPr>
        </p:nvSpPr>
        <p:spPr>
          <a:xfrm>
            <a:off x="304800" y="1524000"/>
            <a:ext cx="11430000" cy="5334000"/>
          </a:xfrm>
        </p:spPr>
        <p:txBody>
          <a:bodyPr>
            <a:normAutofit/>
          </a:bodyPr>
          <a:p>
            <a:pPr>
              <a:lnSpc>
                <a:spcPct val="150000"/>
              </a:lnSpc>
              <a:buNone/>
            </a:pPr>
            <a:r>
              <a:rPr dirty="0" sz="3200" lang="en-GB" smtClean="0"/>
              <a:t>Its common </a:t>
            </a:r>
            <a:r>
              <a:rPr dirty="0" sz="3200" lang="en-GB"/>
              <a:t>in older </a:t>
            </a:r>
            <a:r>
              <a:rPr dirty="0" sz="3200" lang="en-GB" smtClean="0"/>
              <a:t>peo</a:t>
            </a:r>
            <a:r>
              <a:rPr dirty="0" sz="3200" lang="en-GB"/>
              <a:t>p</a:t>
            </a:r>
            <a:r>
              <a:rPr dirty="0" sz="3200" lang="en-GB" smtClean="0"/>
              <a:t>le </a:t>
            </a:r>
            <a:r>
              <a:rPr dirty="0" sz="3200" lang="en-GB"/>
              <a:t>ages 50 – 60 </a:t>
            </a:r>
            <a:r>
              <a:rPr dirty="0" sz="3200" lang="en-GB" smtClean="0"/>
              <a:t>years due to a shallow </a:t>
            </a:r>
            <a:r>
              <a:rPr dirty="0" sz="3200" lang="en-GB"/>
              <a:t>anterior </a:t>
            </a:r>
            <a:r>
              <a:rPr dirty="0" sz="3200" lang="en-GB" smtClean="0"/>
              <a:t>chamber</a:t>
            </a:r>
            <a:r>
              <a:rPr dirty="0" sz="3200" lang="en-GB"/>
              <a:t> </a:t>
            </a:r>
            <a:r>
              <a:rPr dirty="0" sz="3200" lang="en-GB" smtClean="0"/>
              <a:t>causing obstruction </a:t>
            </a:r>
            <a:r>
              <a:rPr dirty="0" sz="3200" lang="en-GB"/>
              <a:t>to the drainage areas by the base  of the Iris. The iris tissue narrows the anterior chamber.  Thus pressure increases in </a:t>
            </a:r>
            <a:r>
              <a:rPr dirty="0" sz="3200" lang="en-GB" smtClean="0"/>
              <a:t>anterior chamber</a:t>
            </a:r>
            <a:r>
              <a:rPr dirty="0" sz="3200" lang="en-GB"/>
              <a:t>. </a:t>
            </a:r>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72"/>
                                        </p:tgtEl>
                                        <p:attrNameLst>
                                          <p:attrName>style.visibility</p:attrName>
                                        </p:attrNameLst>
                                      </p:cBhvr>
                                      <p:to>
                                        <p:strVal val="visible"/>
                                      </p:to>
                                    </p:set>
                                    <p:animEffect transition="in" filter="fade">
                                      <p:cBhvr>
                                        <p:cTn dur="2000" id="7"/>
                                        <p:tgtEl>
                                          <p:spTgt spid="1049172"/>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73"/>
                                        </p:tgtEl>
                                        <p:attrNameLst>
                                          <p:attrName>style.visibility</p:attrName>
                                        </p:attrNameLst>
                                      </p:cBhvr>
                                      <p:to>
                                        <p:strVal val="visible"/>
                                      </p:to>
                                    </p:set>
                                    <p:animEffect transition="in" filter="fade">
                                      <p:cBhvr>
                                        <p:cTn dur="2000" id="10"/>
                                        <p:tgtEl>
                                          <p:spTgt spid="1049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2" grpId="0"/>
      <p:bldP spid="1049173" grpId="0"/>
    </p:bldLst>
  </p:timing>
</p:sld>
</file>

<file path=ppt/slides/slide307.xml><?xml version="1.0" encoding="utf-8"?>
<p:sld xmlns:a="http://schemas.openxmlformats.org/drawingml/2006/main" xmlns:r="http://schemas.openxmlformats.org/officeDocument/2006/relationships" xmlns:p="http://schemas.openxmlformats.org/presentationml/2006/main" showMasterPhAnim="0">
  <p:cSld>
    <p:spTree>
      <p:nvGrpSpPr>
        <p:cNvPr id="711" name=""/>
        <p:cNvGrpSpPr/>
        <p:nvPr/>
      </p:nvGrpSpPr>
      <p:grpSpPr>
        <a:xfrm>
          <a:off x="0" y="0"/>
          <a:ext cx="0" cy="0"/>
          <a:chOff x="0" y="0"/>
          <a:chExt cx="0" cy="0"/>
        </a:xfrm>
      </p:grpSpPr>
      <p:sp>
        <p:nvSpPr>
          <p:cNvPr id="1049174" name="Rectangle 2"/>
          <p:cNvSpPr>
            <a:spLocks noGrp="1" noChangeArrowheads="1"/>
          </p:cNvSpPr>
          <p:nvPr>
            <p:ph type="title"/>
          </p:nvPr>
        </p:nvSpPr>
        <p:spPr>
          <a:xfrm>
            <a:off x="304800" y="0"/>
            <a:ext cx="10744200" cy="1447800"/>
          </a:xfrm>
        </p:spPr>
        <p:txBody>
          <a:bodyPr>
            <a:noAutofit/>
          </a:bodyPr>
          <a:p>
            <a:pPr eaLnBrk="1" hangingPunct="1">
              <a:lnSpc>
                <a:spcPct val="150000"/>
              </a:lnSpc>
            </a:pPr>
            <a:r>
              <a:rPr b="1" dirty="0" sz="2800" lang="en-GB">
                <a:solidFill>
                  <a:schemeClr val="tx1"/>
                </a:solidFill>
              </a:rPr>
              <a:t>Closed angle </a:t>
            </a:r>
            <a:r>
              <a:rPr b="1" dirty="0" sz="2800" lang="en-GB" smtClean="0">
                <a:solidFill>
                  <a:schemeClr val="tx1"/>
                </a:solidFill>
              </a:rPr>
              <a:t>glaucoma OR ANGLE CLOSURE OR NARROW ANGLE GLAUCOMA</a:t>
            </a:r>
            <a:endParaRPr b="1" dirty="0" sz="2800" lang="en-US">
              <a:solidFill>
                <a:schemeClr val="tx1"/>
              </a:solidFill>
            </a:endParaRPr>
          </a:p>
        </p:txBody>
      </p:sp>
      <p:sp>
        <p:nvSpPr>
          <p:cNvPr id="1049175" name="Rectangle 3"/>
          <p:cNvSpPr>
            <a:spLocks noGrp="1" noChangeArrowheads="1"/>
          </p:cNvSpPr>
          <p:nvPr>
            <p:ph sz="quarter" idx="1"/>
          </p:nvPr>
        </p:nvSpPr>
        <p:spPr>
          <a:xfrm>
            <a:off x="304800" y="1295400"/>
            <a:ext cx="11277600" cy="5562600"/>
          </a:xfrm>
        </p:spPr>
        <p:txBody>
          <a:bodyPr>
            <a:normAutofit/>
          </a:bodyPr>
          <a:p>
            <a:pPr eaLnBrk="1" hangingPunct="1">
              <a:lnSpc>
                <a:spcPct val="150000"/>
              </a:lnSpc>
              <a:buFont typeface="Wingdings" pitchFamily="2" charset="2"/>
              <a:buNone/>
            </a:pPr>
            <a:r>
              <a:rPr b="1" dirty="0" sz="3200" lang="en-GB" u="sng" smtClean="0"/>
              <a:t>Cause </a:t>
            </a:r>
          </a:p>
          <a:p>
            <a:r>
              <a:rPr dirty="0" sz="3200" lang="en-US"/>
              <a:t>Age because the lens inside our eyes gets larger increasing the risk for </a:t>
            </a:r>
            <a:r>
              <a:rPr dirty="0" sz="3200" lang="en-GB"/>
              <a:t>p</a:t>
            </a:r>
            <a:r>
              <a:rPr dirty="0" sz="3200" lang="en-US" smtClean="0"/>
              <a:t>u</a:t>
            </a:r>
            <a:r>
              <a:rPr dirty="0" sz="3200" lang="en-GB"/>
              <a:t>p</a:t>
            </a:r>
            <a:r>
              <a:rPr dirty="0" sz="3200" lang="en-US" err="1" smtClean="0"/>
              <a:t>il</a:t>
            </a:r>
            <a:r>
              <a:rPr dirty="0" sz="3200" lang="en-US" smtClean="0"/>
              <a:t> </a:t>
            </a:r>
            <a:r>
              <a:rPr dirty="0" sz="3200" lang="en-US"/>
              <a:t>block</a:t>
            </a:r>
          </a:p>
          <a:p>
            <a:r>
              <a:rPr dirty="0" sz="3200" lang="en-US"/>
              <a:t>Race common in Asians because they have narrow anterior chamber angles</a:t>
            </a:r>
          </a:p>
          <a:p>
            <a:r>
              <a:rPr dirty="0" sz="3200" lang="en-US"/>
              <a:t>Sex common in women than men but cause is unknown</a:t>
            </a:r>
            <a:r>
              <a:rPr dirty="0" sz="2800" lang="en-US" smtClean="0"/>
              <a:t>.</a:t>
            </a:r>
            <a:endParaRPr dirty="0" sz="2800" lang="en-US"/>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74"/>
                                        </p:tgtEl>
                                        <p:attrNameLst>
                                          <p:attrName>style.visibility</p:attrName>
                                        </p:attrNameLst>
                                      </p:cBhvr>
                                      <p:to>
                                        <p:strVal val="visible"/>
                                      </p:to>
                                    </p:set>
                                    <p:animEffect transition="in" filter="fade">
                                      <p:cBhvr>
                                        <p:cTn dur="2000" id="7"/>
                                        <p:tgtEl>
                                          <p:spTgt spid="1049174"/>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75"/>
                                        </p:tgtEl>
                                        <p:attrNameLst>
                                          <p:attrName>style.visibility</p:attrName>
                                        </p:attrNameLst>
                                      </p:cBhvr>
                                      <p:to>
                                        <p:strVal val="visible"/>
                                      </p:to>
                                    </p:set>
                                    <p:animEffect transition="in" filter="fade">
                                      <p:cBhvr>
                                        <p:cTn dur="2000" id="10"/>
                                        <p:tgtEl>
                                          <p:spTgt spid="1049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4" grpId="0"/>
      <p:bldP spid="1049175" grpId="0"/>
    </p:bldLst>
  </p:timing>
</p:sld>
</file>

<file path=ppt/slides/slide308.xml><?xml version="1.0" encoding="utf-8"?>
<p:sld xmlns:a="http://schemas.openxmlformats.org/drawingml/2006/main" xmlns:r="http://schemas.openxmlformats.org/officeDocument/2006/relationships" xmlns:p="http://schemas.openxmlformats.org/presentationml/2006/main" showMasterPhAnim="0">
  <p:cSld>
    <p:spTree>
      <p:nvGrpSpPr>
        <p:cNvPr id="712" name=""/>
        <p:cNvGrpSpPr/>
        <p:nvPr/>
      </p:nvGrpSpPr>
      <p:grpSpPr>
        <a:xfrm>
          <a:off x="0" y="0"/>
          <a:ext cx="0" cy="0"/>
          <a:chOff x="0" y="0"/>
          <a:chExt cx="0" cy="0"/>
        </a:xfrm>
      </p:grpSpPr>
      <p:sp>
        <p:nvSpPr>
          <p:cNvPr id="1049176" name="Rectangle 2"/>
          <p:cNvSpPr>
            <a:spLocks noGrp="1" noChangeArrowheads="1"/>
          </p:cNvSpPr>
          <p:nvPr>
            <p:ph type="title"/>
          </p:nvPr>
        </p:nvSpPr>
        <p:spPr>
          <a:xfrm>
            <a:off x="609600" y="0"/>
            <a:ext cx="9956800" cy="914400"/>
          </a:xfrm>
        </p:spPr>
        <p:txBody>
          <a:bodyPr>
            <a:normAutofit fontScale="90000"/>
          </a:bodyPr>
          <a:p>
            <a:pPr eaLnBrk="1" hangingPunct="1"/>
            <a:r>
              <a:rPr dirty="0" sz="3800" i="1" lang="en-GB">
                <a:solidFill>
                  <a:srgbClr val="CC00FF"/>
                </a:solidFill>
              </a:rPr>
              <a:t>           </a:t>
            </a:r>
            <a:r>
              <a:rPr dirty="0" sz="3800" lang="en-GB">
                <a:solidFill>
                  <a:srgbClr val="CC00FF"/>
                </a:solidFill>
              </a:rPr>
              <a:t/>
            </a:r>
            <a:br>
              <a:rPr dirty="0" sz="3800" lang="en-GB">
                <a:solidFill>
                  <a:srgbClr val="CC00FF"/>
                </a:solidFill>
              </a:rPr>
            </a:br>
            <a:r>
              <a:rPr dirty="0" sz="3800" lang="en-GB">
                <a:solidFill>
                  <a:srgbClr val="CC00FF"/>
                </a:solidFill>
              </a:rPr>
              <a:t>              </a:t>
            </a:r>
            <a:r>
              <a:rPr b="1" dirty="0" sz="3800" lang="en-GB" u="sng">
                <a:solidFill>
                  <a:schemeClr val="tx1"/>
                </a:solidFill>
              </a:rPr>
              <a:t>Clinical Features</a:t>
            </a:r>
            <a:endParaRPr b="1" dirty="0" sz="3800" lang="en-US" u="sng">
              <a:solidFill>
                <a:schemeClr val="tx1"/>
              </a:solidFill>
            </a:endParaRPr>
          </a:p>
        </p:txBody>
      </p:sp>
      <p:sp>
        <p:nvSpPr>
          <p:cNvPr id="1049177" name="Rectangle 3"/>
          <p:cNvSpPr>
            <a:spLocks noGrp="1" noChangeArrowheads="1"/>
          </p:cNvSpPr>
          <p:nvPr>
            <p:ph sz="quarter" idx="1"/>
          </p:nvPr>
        </p:nvSpPr>
        <p:spPr>
          <a:xfrm>
            <a:off x="33670" y="1219200"/>
            <a:ext cx="11430000" cy="4949952"/>
          </a:xfrm>
        </p:spPr>
        <p:txBody>
          <a:bodyPr>
            <a:noAutofit/>
          </a:bodyPr>
          <a:p>
            <a:pPr indent="-533400" marL="533400">
              <a:buNone/>
            </a:pPr>
            <a:r>
              <a:rPr dirty="0" sz="3200" lang="en-GB"/>
              <a:t>Of sudden onset.</a:t>
            </a:r>
            <a:endParaRPr dirty="0" sz="3200" lang="en-US"/>
          </a:p>
          <a:p>
            <a:pPr indent="-533400" marL="533400"/>
            <a:r>
              <a:rPr dirty="0" sz="3200" lang="en-GB"/>
              <a:t>Blurring vision.</a:t>
            </a:r>
          </a:p>
          <a:p>
            <a:pPr indent="-533400" marL="533400"/>
            <a:r>
              <a:rPr dirty="0" sz="3200" lang="en-GB"/>
              <a:t>Corneal oedema </a:t>
            </a:r>
          </a:p>
          <a:p>
            <a:pPr indent="0" marL="0">
              <a:buNone/>
            </a:pPr>
            <a:r>
              <a:rPr dirty="0" sz="3200" lang="en-GB"/>
              <a:t>May progress to an attack of acute glaucoma where by the patient presents with:-</a:t>
            </a:r>
            <a:endParaRPr dirty="0" sz="3200" lang="en-US"/>
          </a:p>
          <a:p>
            <a:pPr indent="-533400" marL="533400"/>
            <a:r>
              <a:rPr dirty="0" sz="3200" lang="en-GB"/>
              <a:t>Severe eye pain and vomiting.</a:t>
            </a:r>
          </a:p>
          <a:p>
            <a:pPr indent="-533400" marL="533400"/>
            <a:r>
              <a:rPr dirty="0" sz="3200" lang="en-GB"/>
              <a:t>Very red eye</a:t>
            </a:r>
          </a:p>
          <a:p>
            <a:pPr indent="-533400" marL="533400"/>
            <a:r>
              <a:rPr dirty="0" sz="3200" lang="en-GB"/>
              <a:t>Pupil fixed and dilated</a:t>
            </a:r>
          </a:p>
          <a:p>
            <a:pPr indent="-533400" marL="533400"/>
            <a:r>
              <a:rPr dirty="0" sz="3200" lang="en-GB"/>
              <a:t>Rapid loss of vision </a:t>
            </a:r>
            <a:endParaRPr b="1" dirty="0" sz="3200" lang="en-GB"/>
          </a:p>
          <a:p>
            <a:pPr indent="-533400" marL="533400">
              <a:buNone/>
            </a:pPr>
            <a:r>
              <a:rPr b="1" dirty="0" sz="3200" lang="en-GB"/>
              <a:t>NB</a:t>
            </a:r>
            <a:r>
              <a:rPr dirty="0" sz="3200" lang="en-GB"/>
              <a:t>: Should be treat as emergency</a:t>
            </a:r>
            <a:r>
              <a:rPr dirty="0" sz="3200" lang="en-US"/>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76"/>
                                        </p:tgtEl>
                                        <p:attrNameLst>
                                          <p:attrName>style.visibility</p:attrName>
                                        </p:attrNameLst>
                                      </p:cBhvr>
                                      <p:to>
                                        <p:strVal val="visible"/>
                                      </p:to>
                                    </p:set>
                                    <p:animEffect transition="in" filter="fade">
                                      <p:cBhvr>
                                        <p:cTn dur="2000" id="7"/>
                                        <p:tgtEl>
                                          <p:spTgt spid="104917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177">
                                            <p:txEl>
                                              <p:pRg st="0" end="0"/>
                                            </p:txEl>
                                          </p:spTgt>
                                        </p:tgtEl>
                                        <p:attrNameLst>
                                          <p:attrName>style.visibility</p:attrName>
                                        </p:attrNameLst>
                                      </p:cBhvr>
                                      <p:to>
                                        <p:strVal val="visible"/>
                                      </p:to>
                                    </p:set>
                                    <p:animEffect transition="in" filter="fade">
                                      <p:cBhvr>
                                        <p:cTn dur="2000" id="12"/>
                                        <p:tgtEl>
                                          <p:spTgt spid="1049177">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177">
                                            <p:txEl>
                                              <p:pRg st="1" end="1"/>
                                            </p:txEl>
                                          </p:spTgt>
                                        </p:tgtEl>
                                        <p:attrNameLst>
                                          <p:attrName>style.visibility</p:attrName>
                                        </p:attrNameLst>
                                      </p:cBhvr>
                                      <p:to>
                                        <p:strVal val="visible"/>
                                      </p:to>
                                    </p:set>
                                    <p:animEffect transition="in" filter="fade">
                                      <p:cBhvr>
                                        <p:cTn dur="2000" id="17"/>
                                        <p:tgtEl>
                                          <p:spTgt spid="1049177">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0" presetSubtype="0">
                                  <p:stCondLst>
                                    <p:cond delay="0"/>
                                  </p:stCondLst>
                                  <p:childTnLst>
                                    <p:set>
                                      <p:cBhvr>
                                        <p:cTn dur="1" fill="hold" id="21">
                                          <p:stCondLst>
                                            <p:cond delay="0"/>
                                          </p:stCondLst>
                                        </p:cTn>
                                        <p:tgtEl>
                                          <p:spTgt spid="1049177">
                                            <p:txEl>
                                              <p:pRg st="2" end="2"/>
                                            </p:txEl>
                                          </p:spTgt>
                                        </p:tgtEl>
                                        <p:attrNameLst>
                                          <p:attrName>style.visibility</p:attrName>
                                        </p:attrNameLst>
                                      </p:cBhvr>
                                      <p:to>
                                        <p:strVal val="visible"/>
                                      </p:to>
                                    </p:set>
                                    <p:animEffect transition="in" filter="fade">
                                      <p:cBhvr>
                                        <p:cTn dur="2000" id="22"/>
                                        <p:tgtEl>
                                          <p:spTgt spid="1049177">
                                            <p:txEl>
                                              <p:pRg st="2" end="2"/>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0" presetSubtype="0">
                                  <p:stCondLst>
                                    <p:cond delay="0"/>
                                  </p:stCondLst>
                                  <p:childTnLst>
                                    <p:set>
                                      <p:cBhvr>
                                        <p:cTn dur="1" fill="hold" id="26">
                                          <p:stCondLst>
                                            <p:cond delay="0"/>
                                          </p:stCondLst>
                                        </p:cTn>
                                        <p:tgtEl>
                                          <p:spTgt spid="1049177">
                                            <p:txEl>
                                              <p:pRg st="3" end="3"/>
                                            </p:txEl>
                                          </p:spTgt>
                                        </p:tgtEl>
                                        <p:attrNameLst>
                                          <p:attrName>style.visibility</p:attrName>
                                        </p:attrNameLst>
                                      </p:cBhvr>
                                      <p:to>
                                        <p:strVal val="visible"/>
                                      </p:to>
                                    </p:set>
                                    <p:animEffect transition="in" filter="fade">
                                      <p:cBhvr>
                                        <p:cTn dur="2000" id="27"/>
                                        <p:tgtEl>
                                          <p:spTgt spid="1049177">
                                            <p:txEl>
                                              <p:pRg st="3" end="3"/>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0" presetSubtype="0">
                                  <p:stCondLst>
                                    <p:cond delay="0"/>
                                  </p:stCondLst>
                                  <p:childTnLst>
                                    <p:set>
                                      <p:cBhvr>
                                        <p:cTn dur="1" fill="hold" id="31">
                                          <p:stCondLst>
                                            <p:cond delay="0"/>
                                          </p:stCondLst>
                                        </p:cTn>
                                        <p:tgtEl>
                                          <p:spTgt spid="1049177">
                                            <p:txEl>
                                              <p:pRg st="4" end="4"/>
                                            </p:txEl>
                                          </p:spTgt>
                                        </p:tgtEl>
                                        <p:attrNameLst>
                                          <p:attrName>style.visibility</p:attrName>
                                        </p:attrNameLst>
                                      </p:cBhvr>
                                      <p:to>
                                        <p:strVal val="visible"/>
                                      </p:to>
                                    </p:set>
                                    <p:animEffect transition="in" filter="fade">
                                      <p:cBhvr>
                                        <p:cTn dur="2000" id="32"/>
                                        <p:tgtEl>
                                          <p:spTgt spid="1049177">
                                            <p:txEl>
                                              <p:pRg st="4" end="4"/>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0" presetSubtype="0">
                                  <p:stCondLst>
                                    <p:cond delay="0"/>
                                  </p:stCondLst>
                                  <p:childTnLst>
                                    <p:set>
                                      <p:cBhvr>
                                        <p:cTn dur="1" fill="hold" id="36">
                                          <p:stCondLst>
                                            <p:cond delay="0"/>
                                          </p:stCondLst>
                                        </p:cTn>
                                        <p:tgtEl>
                                          <p:spTgt spid="1049177">
                                            <p:txEl>
                                              <p:pRg st="5" end="5"/>
                                            </p:txEl>
                                          </p:spTgt>
                                        </p:tgtEl>
                                        <p:attrNameLst>
                                          <p:attrName>style.visibility</p:attrName>
                                        </p:attrNameLst>
                                      </p:cBhvr>
                                      <p:to>
                                        <p:strVal val="visible"/>
                                      </p:to>
                                    </p:set>
                                    <p:animEffect transition="in" filter="fade">
                                      <p:cBhvr>
                                        <p:cTn dur="2000" id="37"/>
                                        <p:tgtEl>
                                          <p:spTgt spid="1049177">
                                            <p:txEl>
                                              <p:pRg st="5" end="5"/>
                                            </p:txEl>
                                          </p:spTgt>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10" presetSubtype="0">
                                  <p:stCondLst>
                                    <p:cond delay="0"/>
                                  </p:stCondLst>
                                  <p:childTnLst>
                                    <p:set>
                                      <p:cBhvr>
                                        <p:cTn dur="1" fill="hold" id="41">
                                          <p:stCondLst>
                                            <p:cond delay="0"/>
                                          </p:stCondLst>
                                        </p:cTn>
                                        <p:tgtEl>
                                          <p:spTgt spid="1049177">
                                            <p:txEl>
                                              <p:pRg st="6" end="6"/>
                                            </p:txEl>
                                          </p:spTgt>
                                        </p:tgtEl>
                                        <p:attrNameLst>
                                          <p:attrName>style.visibility</p:attrName>
                                        </p:attrNameLst>
                                      </p:cBhvr>
                                      <p:to>
                                        <p:strVal val="visible"/>
                                      </p:to>
                                    </p:set>
                                    <p:animEffect transition="in" filter="fade">
                                      <p:cBhvr>
                                        <p:cTn dur="2000" id="42"/>
                                        <p:tgtEl>
                                          <p:spTgt spid="1049177">
                                            <p:txEl>
                                              <p:pRg st="6" end="6"/>
                                            </p:txEl>
                                          </p:spTgt>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10" presetSubtype="0">
                                  <p:stCondLst>
                                    <p:cond delay="0"/>
                                  </p:stCondLst>
                                  <p:childTnLst>
                                    <p:set>
                                      <p:cBhvr>
                                        <p:cTn dur="1" fill="hold" id="46">
                                          <p:stCondLst>
                                            <p:cond delay="0"/>
                                          </p:stCondLst>
                                        </p:cTn>
                                        <p:tgtEl>
                                          <p:spTgt spid="1049177">
                                            <p:txEl>
                                              <p:pRg st="7" end="7"/>
                                            </p:txEl>
                                          </p:spTgt>
                                        </p:tgtEl>
                                        <p:attrNameLst>
                                          <p:attrName>style.visibility</p:attrName>
                                        </p:attrNameLst>
                                      </p:cBhvr>
                                      <p:to>
                                        <p:strVal val="visible"/>
                                      </p:to>
                                    </p:set>
                                    <p:animEffect transition="in" filter="fade">
                                      <p:cBhvr>
                                        <p:cTn dur="2000" id="47"/>
                                        <p:tgtEl>
                                          <p:spTgt spid="1049177">
                                            <p:txEl>
                                              <p:pRg st="7" end="7"/>
                                            </p:txEl>
                                          </p:spTgt>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10" presetSubtype="0">
                                  <p:stCondLst>
                                    <p:cond delay="0"/>
                                  </p:stCondLst>
                                  <p:childTnLst>
                                    <p:set>
                                      <p:cBhvr>
                                        <p:cTn dur="1" fill="hold" id="51">
                                          <p:stCondLst>
                                            <p:cond delay="0"/>
                                          </p:stCondLst>
                                        </p:cTn>
                                        <p:tgtEl>
                                          <p:spTgt spid="1049177">
                                            <p:txEl>
                                              <p:pRg st="8" end="8"/>
                                            </p:txEl>
                                          </p:spTgt>
                                        </p:tgtEl>
                                        <p:attrNameLst>
                                          <p:attrName>style.visibility</p:attrName>
                                        </p:attrNameLst>
                                      </p:cBhvr>
                                      <p:to>
                                        <p:strVal val="visible"/>
                                      </p:to>
                                    </p:set>
                                    <p:animEffect transition="in" filter="fade">
                                      <p:cBhvr>
                                        <p:cTn dur="2000" id="52"/>
                                        <p:tgtEl>
                                          <p:spTgt spid="10491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6" grpId="0"/>
      <p:bldP spid="1049177" grpId="0" build="p"/>
    </p:bldLst>
  </p:timing>
</p:sld>
</file>

<file path=ppt/slides/slide309.xml><?xml version="1.0" encoding="utf-8"?>
<p:sld xmlns:a="http://schemas.openxmlformats.org/drawingml/2006/main" xmlns:r="http://schemas.openxmlformats.org/officeDocument/2006/relationships" xmlns:p="http://schemas.openxmlformats.org/presentationml/2006/main" showMasterPhAnim="0">
  <p:cSld>
    <p:spTree>
      <p:nvGrpSpPr>
        <p:cNvPr id="713" name=""/>
        <p:cNvGrpSpPr/>
        <p:nvPr/>
      </p:nvGrpSpPr>
      <p:grpSpPr>
        <a:xfrm>
          <a:off x="0" y="0"/>
          <a:ext cx="0" cy="0"/>
          <a:chOff x="0" y="0"/>
          <a:chExt cx="0" cy="0"/>
        </a:xfrm>
      </p:grpSpPr>
      <p:sp>
        <p:nvSpPr>
          <p:cNvPr id="1049178" name="Rectangle 2"/>
          <p:cNvSpPr>
            <a:spLocks noGrp="1" noChangeArrowheads="1"/>
          </p:cNvSpPr>
          <p:nvPr>
            <p:ph type="title"/>
          </p:nvPr>
        </p:nvSpPr>
        <p:spPr>
          <a:xfrm>
            <a:off x="1981200" y="274638"/>
            <a:ext cx="7467600" cy="792162"/>
          </a:xfrm>
        </p:spPr>
        <p:txBody>
          <a:bodyPr>
            <a:normAutofit fontScale="90000"/>
          </a:bodyPr>
          <a:p>
            <a:pPr algn="ctr" eaLnBrk="1" hangingPunct="1"/>
            <a:r>
              <a:rPr b="1" dirty="0" sz="3800" lang="en-GB">
                <a:solidFill>
                  <a:schemeClr val="tx1"/>
                </a:solidFill>
              </a:rPr>
              <a:t>MANAGEMENT</a:t>
            </a:r>
            <a:r>
              <a:rPr b="1" dirty="0" sz="3800" lang="en-GB">
                <a:solidFill>
                  <a:schemeClr val="hlink"/>
                </a:solidFill>
              </a:rPr>
              <a:t> </a:t>
            </a:r>
            <a:br>
              <a:rPr b="1" dirty="0" sz="3800" lang="en-GB">
                <a:solidFill>
                  <a:schemeClr val="hlink"/>
                </a:solidFill>
              </a:rPr>
            </a:br>
            <a:endParaRPr b="1" dirty="0" sz="3800" lang="en-US">
              <a:solidFill>
                <a:schemeClr val="hlink"/>
              </a:solidFill>
            </a:endParaRPr>
          </a:p>
        </p:txBody>
      </p:sp>
      <p:sp>
        <p:nvSpPr>
          <p:cNvPr id="1049179" name="Rectangle 3"/>
          <p:cNvSpPr>
            <a:spLocks noGrp="1" noChangeArrowheads="1"/>
          </p:cNvSpPr>
          <p:nvPr>
            <p:ph sz="quarter" idx="1"/>
          </p:nvPr>
        </p:nvSpPr>
        <p:spPr>
          <a:xfrm>
            <a:off x="228600" y="609600"/>
            <a:ext cx="11506200" cy="6019800"/>
          </a:xfrm>
        </p:spPr>
        <p:txBody>
          <a:bodyPr>
            <a:normAutofit/>
          </a:bodyPr>
          <a:p>
            <a:pPr eaLnBrk="1" hangingPunct="1">
              <a:lnSpc>
                <a:spcPct val="150000"/>
              </a:lnSpc>
              <a:buFont typeface="Wingdings" pitchFamily="2" charset="2"/>
              <a:buNone/>
            </a:pPr>
            <a:r>
              <a:rPr dirty="0" sz="3200" lang="en-GB"/>
              <a:t>If acute symptoms develop </a:t>
            </a:r>
            <a:r>
              <a:rPr dirty="0" sz="3200" lang="en-GB" smtClean="0"/>
              <a:t>then</a:t>
            </a:r>
            <a:r>
              <a:rPr dirty="0" sz="3200" lang="en-GB"/>
              <a:t>:-</a:t>
            </a:r>
            <a:endParaRPr dirty="0" sz="3200" lang="en-US"/>
          </a:p>
          <a:p>
            <a:pPr eaLnBrk="1" hangingPunct="1">
              <a:lnSpc>
                <a:spcPct val="150000"/>
              </a:lnSpc>
            </a:pPr>
            <a:r>
              <a:rPr dirty="0" sz="3200" lang="en-GB"/>
              <a:t>Patient started on I.V </a:t>
            </a:r>
            <a:r>
              <a:rPr dirty="0" sz="3200" lang="en-GB" err="1"/>
              <a:t>manitol</a:t>
            </a:r>
            <a:r>
              <a:rPr dirty="0" sz="3200" lang="en-GB"/>
              <a:t> 150 </a:t>
            </a:r>
            <a:r>
              <a:rPr dirty="0" sz="3200" lang="en-GB" err="1"/>
              <a:t>mls</a:t>
            </a:r>
            <a:r>
              <a:rPr dirty="0" sz="3200" lang="en-GB"/>
              <a:t> 60 drops per minute.</a:t>
            </a:r>
          </a:p>
          <a:p>
            <a:pPr eaLnBrk="1" hangingPunct="1">
              <a:lnSpc>
                <a:spcPct val="150000"/>
              </a:lnSpc>
            </a:pPr>
            <a:r>
              <a:rPr dirty="0" sz="3200" lang="en-GB"/>
              <a:t>I.V Diamox 500 mgs diluted in 10 cc Normal saline – stat then oral 250 mgs 250 mgs tds to control pressure.</a:t>
            </a:r>
          </a:p>
          <a:p>
            <a:pPr eaLnBrk="1" hangingPunct="1">
              <a:lnSpc>
                <a:spcPct val="150000"/>
              </a:lnSpc>
            </a:pPr>
            <a:r>
              <a:rPr dirty="0" sz="3200" lang="en-GB" err="1"/>
              <a:t>Pilocarpine</a:t>
            </a:r>
            <a:r>
              <a:rPr dirty="0" sz="3200" lang="en-GB"/>
              <a:t> drops 0.25% - 0.5% 1 – 2 hourly.  Patient is monitored closely – i.e. visual fields &amp;   IOP</a:t>
            </a:r>
          </a:p>
          <a:p>
            <a:pPr eaLnBrk="1" hangingPunct="1">
              <a:lnSpc>
                <a:spcPct val="150000"/>
              </a:lnSpc>
            </a:pPr>
            <a:r>
              <a:rPr dirty="0" sz="3200" lang="en-GB"/>
              <a:t>To prevent another attack – surgery – </a:t>
            </a:r>
            <a:r>
              <a:rPr b="1" dirty="0" sz="3200" lang="en-GB"/>
              <a:t>Peripheral </a:t>
            </a:r>
            <a:r>
              <a:rPr b="1" dirty="0" sz="3200" lang="en-GB" err="1"/>
              <a:t>Iridectomy</a:t>
            </a:r>
            <a:endParaRPr b="1" dirty="0" sz="3200" lang="en-GB"/>
          </a:p>
          <a:p>
            <a:pPr eaLnBrk="1" hangingPunct="1">
              <a:lnSpc>
                <a:spcPct val="150000"/>
              </a:lnSpc>
            </a:pPr>
            <a:endParaRPr dirty="0" sz="2800" lang="en-US">
              <a:solidFill>
                <a:srgbClr val="FF6600"/>
              </a:solidFill>
            </a:endParaRPr>
          </a:p>
          <a:p>
            <a:pPr eaLnBrk="1" hangingPunct="1"/>
            <a:endParaRPr dirty="0" lang="en-US">
              <a:solidFill>
                <a:srgbClr val="FF66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78"/>
                                        </p:tgtEl>
                                        <p:attrNameLst>
                                          <p:attrName>style.visibility</p:attrName>
                                        </p:attrNameLst>
                                      </p:cBhvr>
                                      <p:to>
                                        <p:strVal val="visible"/>
                                      </p:to>
                                    </p:set>
                                    <p:animEffect transition="in" filter="fade">
                                      <p:cBhvr>
                                        <p:cTn dur="2000" id="7"/>
                                        <p:tgtEl>
                                          <p:spTgt spid="104917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9179">
                                            <p:txEl>
                                              <p:pRg st="0" end="0"/>
                                            </p:txEl>
                                          </p:spTgt>
                                        </p:tgtEl>
                                        <p:attrNameLst>
                                          <p:attrName>style.visibility</p:attrName>
                                        </p:attrNameLst>
                                      </p:cBhvr>
                                      <p:to>
                                        <p:strVal val="visible"/>
                                      </p:to>
                                    </p:set>
                                    <p:animEffect transition="in" filter="fade">
                                      <p:cBhvr>
                                        <p:cTn dur="2000" id="12"/>
                                        <p:tgtEl>
                                          <p:spTgt spid="1049179">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9179">
                                            <p:txEl>
                                              <p:pRg st="1" end="1"/>
                                            </p:txEl>
                                          </p:spTgt>
                                        </p:tgtEl>
                                        <p:attrNameLst>
                                          <p:attrName>style.visibility</p:attrName>
                                        </p:attrNameLst>
                                      </p:cBhvr>
                                      <p:to>
                                        <p:strVal val="visible"/>
                                      </p:to>
                                    </p:set>
                                    <p:animEffect transition="in" filter="fade">
                                      <p:cBhvr>
                                        <p:cTn dur="2000" id="17"/>
                                        <p:tgtEl>
                                          <p:spTgt spid="1049179">
                                            <p:txEl>
                                              <p:pRg st="1" end="1"/>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0" presetSubtype="0">
                                  <p:stCondLst>
                                    <p:cond delay="0"/>
                                  </p:stCondLst>
                                  <p:childTnLst>
                                    <p:set>
                                      <p:cBhvr>
                                        <p:cTn dur="1" fill="hold" id="21">
                                          <p:stCondLst>
                                            <p:cond delay="0"/>
                                          </p:stCondLst>
                                        </p:cTn>
                                        <p:tgtEl>
                                          <p:spTgt spid="1049179">
                                            <p:txEl>
                                              <p:pRg st="2" end="2"/>
                                            </p:txEl>
                                          </p:spTgt>
                                        </p:tgtEl>
                                        <p:attrNameLst>
                                          <p:attrName>style.visibility</p:attrName>
                                        </p:attrNameLst>
                                      </p:cBhvr>
                                      <p:to>
                                        <p:strVal val="visible"/>
                                      </p:to>
                                    </p:set>
                                    <p:animEffect transition="in" filter="fade">
                                      <p:cBhvr>
                                        <p:cTn dur="2000" id="22"/>
                                        <p:tgtEl>
                                          <p:spTgt spid="1049179">
                                            <p:txEl>
                                              <p:pRg st="2" end="2"/>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0" presetSubtype="0">
                                  <p:stCondLst>
                                    <p:cond delay="0"/>
                                  </p:stCondLst>
                                  <p:childTnLst>
                                    <p:set>
                                      <p:cBhvr>
                                        <p:cTn dur="1" fill="hold" id="26">
                                          <p:stCondLst>
                                            <p:cond delay="0"/>
                                          </p:stCondLst>
                                        </p:cTn>
                                        <p:tgtEl>
                                          <p:spTgt spid="1049179">
                                            <p:txEl>
                                              <p:pRg st="3" end="3"/>
                                            </p:txEl>
                                          </p:spTgt>
                                        </p:tgtEl>
                                        <p:attrNameLst>
                                          <p:attrName>style.visibility</p:attrName>
                                        </p:attrNameLst>
                                      </p:cBhvr>
                                      <p:to>
                                        <p:strVal val="visible"/>
                                      </p:to>
                                    </p:set>
                                    <p:animEffect transition="in" filter="fade">
                                      <p:cBhvr>
                                        <p:cTn dur="2000" id="27"/>
                                        <p:tgtEl>
                                          <p:spTgt spid="1049179">
                                            <p:txEl>
                                              <p:pRg st="3" end="3"/>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0" presetSubtype="0">
                                  <p:stCondLst>
                                    <p:cond delay="0"/>
                                  </p:stCondLst>
                                  <p:childTnLst>
                                    <p:set>
                                      <p:cBhvr>
                                        <p:cTn dur="1" fill="hold" id="31">
                                          <p:stCondLst>
                                            <p:cond delay="0"/>
                                          </p:stCondLst>
                                        </p:cTn>
                                        <p:tgtEl>
                                          <p:spTgt spid="1049179">
                                            <p:txEl>
                                              <p:pRg st="4" end="4"/>
                                            </p:txEl>
                                          </p:spTgt>
                                        </p:tgtEl>
                                        <p:attrNameLst>
                                          <p:attrName>style.visibility</p:attrName>
                                        </p:attrNameLst>
                                      </p:cBhvr>
                                      <p:to>
                                        <p:strVal val="visible"/>
                                      </p:to>
                                    </p:set>
                                    <p:animEffect transition="in" filter="fade">
                                      <p:cBhvr>
                                        <p:cTn dur="2000" id="32"/>
                                        <p:tgtEl>
                                          <p:spTgt spid="1049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8" grpId="0"/>
      <p:bldP spid="10491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8704" name="TextBox 1"/>
          <p:cNvSpPr txBox="1"/>
          <p:nvPr/>
        </p:nvSpPr>
        <p:spPr>
          <a:xfrm>
            <a:off x="304800" y="0"/>
            <a:ext cx="11277600" cy="7892383"/>
          </a:xfrm>
          <a:prstGeom prst="rect"/>
          <a:noFill/>
        </p:spPr>
        <p:txBody>
          <a:bodyPr rtlCol="0" wrap="square">
            <a:spAutoFit/>
          </a:bodyPr>
          <a:p>
            <a:pPr>
              <a:lnSpc>
                <a:spcPct val="150000"/>
              </a:lnSpc>
            </a:pPr>
            <a:r>
              <a:rPr b="1" dirty="0" sz="2800" lang="en-US">
                <a:solidFill>
                  <a:srgbClr val="002060"/>
                </a:solidFill>
                <a:latin typeface="Times New Roman" pitchFamily="18" charset="0"/>
                <a:cs typeface="Times New Roman" pitchFamily="18" charset="0"/>
              </a:rPr>
              <a:t>Inferior oblique </a:t>
            </a:r>
            <a:r>
              <a:rPr dirty="0" sz="2800" lang="en-US">
                <a:latin typeface="Times New Roman" pitchFamily="18" charset="0"/>
                <a:cs typeface="Times New Roman" pitchFamily="18" charset="0"/>
              </a:rPr>
              <a:t>– this muscle arises from the medial floor of the orbit, and passes under and behind the eye.  Supplied by 3</a:t>
            </a:r>
            <a:r>
              <a:rPr baseline="30000" dirty="0" sz="2800" lang="en-US">
                <a:latin typeface="Times New Roman" pitchFamily="18" charset="0"/>
                <a:cs typeface="Times New Roman" pitchFamily="18" charset="0"/>
              </a:rPr>
              <a:t>rd</a:t>
            </a:r>
            <a:r>
              <a:rPr dirty="0" sz="2800" lang="en-US">
                <a:latin typeface="Times New Roman" pitchFamily="18" charset="0"/>
                <a:cs typeface="Times New Roman" pitchFamily="18" charset="0"/>
              </a:rPr>
              <a:t> nerve.</a:t>
            </a:r>
          </a:p>
          <a:p>
            <a:pPr>
              <a:lnSpc>
                <a:spcPct val="150000"/>
              </a:lnSpc>
            </a:pPr>
            <a:r>
              <a:rPr dirty="0" sz="2800" lang="en-US">
                <a:latin typeface="Times New Roman" pitchFamily="18" charset="0"/>
                <a:cs typeface="Times New Roman" pitchFamily="18" charset="0"/>
              </a:rPr>
              <a:t>Both the oblique muscles are attached to the eye behind the equator.  The superior oblique makes the eye look down, and the inferior oblique makes the eye look up.</a:t>
            </a:r>
          </a:p>
          <a:p>
            <a:pPr>
              <a:lnSpc>
                <a:spcPct val="150000"/>
              </a:lnSpc>
            </a:pPr>
            <a:r>
              <a:rPr b="1" dirty="0" sz="2800" lang="en-US">
                <a:solidFill>
                  <a:srgbClr val="7030A0"/>
                </a:solidFill>
                <a:latin typeface="Times New Roman" pitchFamily="18" charset="0"/>
                <a:cs typeface="Times New Roman" pitchFamily="18" charset="0"/>
              </a:rPr>
              <a:t>c) Levator Muscle</a:t>
            </a:r>
          </a:p>
          <a:p>
            <a:pPr>
              <a:lnSpc>
                <a:spcPct val="150000"/>
              </a:lnSpc>
            </a:pPr>
            <a:r>
              <a:rPr dirty="0" sz="2800" lang="en-US">
                <a:latin typeface="Times New Roman" pitchFamily="18" charset="0"/>
                <a:cs typeface="Times New Roman" pitchFamily="18" charset="0"/>
              </a:rPr>
              <a:t>The levator arises from the apex of the orbit, and is attached to the upper tarsal plate.  It is supplied by the oculomotor, 3</a:t>
            </a:r>
            <a:r>
              <a:rPr baseline="30000" dirty="0" sz="2800" lang="en-US">
                <a:latin typeface="Times New Roman" pitchFamily="18" charset="0"/>
                <a:cs typeface="Times New Roman" pitchFamily="18" charset="0"/>
              </a:rPr>
              <a:t>rd</a:t>
            </a:r>
            <a:r>
              <a:rPr dirty="0" sz="2800" lang="en-US">
                <a:latin typeface="Times New Roman" pitchFamily="18" charset="0"/>
                <a:cs typeface="Times New Roman" pitchFamily="18" charset="0"/>
              </a:rPr>
              <a:t> nerve, and it opens the eye by raising the upper lid.</a:t>
            </a:r>
          </a:p>
          <a:p>
            <a:endParaRPr dirty="0" sz="2800" lang="en-US">
              <a:latin typeface="Times New Roman" pitchFamily="18" charset="0"/>
              <a:cs typeface="Times New Roman" pitchFamily="18" charset="0"/>
            </a:endParaRP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MasterPhAnim="0">
  <p:cSld>
    <p:spTree>
      <p:nvGrpSpPr>
        <p:cNvPr id="714" name=""/>
        <p:cNvGrpSpPr/>
        <p:nvPr/>
      </p:nvGrpSpPr>
      <p:grpSpPr>
        <a:xfrm>
          <a:off x="0" y="0"/>
          <a:ext cx="0" cy="0"/>
          <a:chOff x="0" y="0"/>
          <a:chExt cx="0" cy="0"/>
        </a:xfrm>
      </p:grpSpPr>
      <p:sp>
        <p:nvSpPr>
          <p:cNvPr id="1049180" name="Rectangle 2"/>
          <p:cNvSpPr>
            <a:spLocks noGrp="1" noChangeArrowheads="1"/>
          </p:cNvSpPr>
          <p:nvPr>
            <p:ph type="title"/>
          </p:nvPr>
        </p:nvSpPr>
        <p:spPr>
          <a:xfrm>
            <a:off x="609600" y="274638"/>
            <a:ext cx="9956800" cy="792162"/>
          </a:xfrm>
        </p:spPr>
        <p:txBody>
          <a:bodyPr>
            <a:noAutofit/>
          </a:bodyPr>
          <a:p>
            <a:pPr algn="ctr" eaLnBrk="1" hangingPunct="1"/>
            <a:r>
              <a:rPr b="1" dirty="0" lang="en-GB">
                <a:solidFill>
                  <a:schemeClr val="tx1"/>
                </a:solidFill>
              </a:rPr>
              <a:t>Peripheral </a:t>
            </a:r>
            <a:r>
              <a:rPr b="1" dirty="0" lang="en-GB" err="1">
                <a:solidFill>
                  <a:schemeClr val="tx1"/>
                </a:solidFill>
              </a:rPr>
              <a:t>Iridectomy</a:t>
            </a:r>
            <a:r>
              <a:rPr b="1" dirty="0" lang="en-GB">
                <a:solidFill>
                  <a:schemeClr val="tx1"/>
                </a:solidFill>
              </a:rPr>
              <a:t/>
            </a:r>
            <a:br>
              <a:rPr b="1" dirty="0" lang="en-GB">
                <a:solidFill>
                  <a:schemeClr val="tx1"/>
                </a:solidFill>
              </a:rPr>
            </a:br>
            <a:endParaRPr b="1" dirty="0" lang="en-US">
              <a:solidFill>
                <a:schemeClr val="tx1"/>
              </a:solidFill>
            </a:endParaRPr>
          </a:p>
        </p:txBody>
      </p:sp>
      <p:sp>
        <p:nvSpPr>
          <p:cNvPr id="1049181" name="Rectangle 3"/>
          <p:cNvSpPr>
            <a:spLocks noGrp="1" noChangeArrowheads="1"/>
          </p:cNvSpPr>
          <p:nvPr>
            <p:ph sz="quarter" idx="1"/>
          </p:nvPr>
        </p:nvSpPr>
        <p:spPr>
          <a:xfrm>
            <a:off x="355600" y="1066800"/>
            <a:ext cx="10210800" cy="5029200"/>
          </a:xfrm>
        </p:spPr>
        <p:txBody>
          <a:bodyPr>
            <a:normAutofit/>
          </a:bodyPr>
          <a:p>
            <a:pPr eaLnBrk="1" hangingPunct="1">
              <a:lnSpc>
                <a:spcPct val="150000"/>
              </a:lnSpc>
            </a:pPr>
            <a:r>
              <a:rPr dirty="0" sz="3200" lang="en-GB"/>
              <a:t>This operation is done after the pressure has been reduced (lowered) by medical therapy.</a:t>
            </a:r>
          </a:p>
          <a:p>
            <a:pPr>
              <a:lnSpc>
                <a:spcPct val="150000"/>
              </a:lnSpc>
            </a:pPr>
            <a:r>
              <a:rPr dirty="0" sz="3200" lang="en-GB" smtClean="0"/>
              <a:t>It </a:t>
            </a:r>
            <a:r>
              <a:rPr dirty="0" sz="3200" lang="en-GB"/>
              <a:t>is advisable to do the same operation on the other eye as a prophylactic measure.</a:t>
            </a:r>
          </a:p>
          <a:p>
            <a:pPr>
              <a:lnSpc>
                <a:spcPct val="150000"/>
              </a:lnSpc>
            </a:pPr>
            <a:r>
              <a:rPr dirty="0" sz="3200" lang="en-GB" smtClean="0"/>
              <a:t>Specific </a:t>
            </a:r>
            <a:r>
              <a:rPr dirty="0" sz="3200" lang="en-GB"/>
              <a:t>pre operative and post operative as for </a:t>
            </a:r>
            <a:r>
              <a:rPr dirty="0" sz="3200" lang="en-GB" err="1"/>
              <a:t>tuberculectomy</a:t>
            </a:r>
            <a:endParaRPr dirty="0" sz="3200" lang="en-US"/>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80"/>
                                        </p:tgtEl>
                                        <p:attrNameLst>
                                          <p:attrName>style.visibility</p:attrName>
                                        </p:attrNameLst>
                                      </p:cBhvr>
                                      <p:to>
                                        <p:strVal val="visible"/>
                                      </p:to>
                                    </p:set>
                                    <p:animEffect transition="in" filter="fade">
                                      <p:cBhvr>
                                        <p:cTn dur="2000" id="7"/>
                                        <p:tgtEl>
                                          <p:spTgt spid="1049180"/>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81"/>
                                        </p:tgtEl>
                                        <p:attrNameLst>
                                          <p:attrName>style.visibility</p:attrName>
                                        </p:attrNameLst>
                                      </p:cBhvr>
                                      <p:to>
                                        <p:strVal val="visible"/>
                                      </p:to>
                                    </p:set>
                                    <p:animEffect transition="in" filter="fade">
                                      <p:cBhvr>
                                        <p:cTn dur="2000" id="10"/>
                                        <p:tgtEl>
                                          <p:spTgt spid="1049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0" grpId="0"/>
      <p:bldP spid="1049181" grpId="0"/>
    </p:bldLst>
  </p:timing>
</p:sld>
</file>

<file path=ppt/slides/slide311.xml><?xml version="1.0" encoding="utf-8"?>
<p:sld xmlns:a="http://schemas.openxmlformats.org/drawingml/2006/main" xmlns:r="http://schemas.openxmlformats.org/officeDocument/2006/relationships" xmlns:p="http://schemas.openxmlformats.org/presentationml/2006/main" showMasterPhAnim="0">
  <p:cSld>
    <p:spTree>
      <p:nvGrpSpPr>
        <p:cNvPr id="715" name=""/>
        <p:cNvGrpSpPr/>
        <p:nvPr/>
      </p:nvGrpSpPr>
      <p:grpSpPr>
        <a:xfrm>
          <a:off x="0" y="0"/>
          <a:ext cx="0" cy="0"/>
          <a:chOff x="0" y="0"/>
          <a:chExt cx="0" cy="0"/>
        </a:xfrm>
      </p:grpSpPr>
      <p:sp>
        <p:nvSpPr>
          <p:cNvPr id="1049182" name="Rectangle 2"/>
          <p:cNvSpPr>
            <a:spLocks noGrp="1" noChangeArrowheads="1"/>
          </p:cNvSpPr>
          <p:nvPr>
            <p:ph type="title"/>
          </p:nvPr>
        </p:nvSpPr>
        <p:spPr/>
        <p:txBody>
          <a:bodyPr>
            <a:normAutofit fontScale="90000"/>
          </a:bodyPr>
          <a:p>
            <a:pPr eaLnBrk="1" hangingPunct="1"/>
            <a:r>
              <a:rPr b="1" dirty="0" sz="3800" lang="en-GB"/>
              <a:t>  </a:t>
            </a:r>
            <a:r>
              <a:rPr b="1" dirty="0" sz="4000" lang="en-GB">
                <a:solidFill>
                  <a:schemeClr val="tx1"/>
                </a:solidFill>
              </a:rPr>
              <a:t>Secondary Glaucoma </a:t>
            </a:r>
            <a:r>
              <a:rPr b="1" dirty="0" sz="4000" lang="en-GB">
                <a:solidFill>
                  <a:srgbClr val="CC00FF"/>
                </a:solidFill>
              </a:rPr>
              <a:t/>
            </a:r>
            <a:br>
              <a:rPr b="1" dirty="0" sz="4000" lang="en-GB">
                <a:solidFill>
                  <a:srgbClr val="CC00FF"/>
                </a:solidFill>
              </a:rPr>
            </a:br>
            <a:endParaRPr b="1" dirty="0" sz="3800" lang="en-US">
              <a:solidFill>
                <a:srgbClr val="CC00FF"/>
              </a:solidFill>
            </a:endParaRPr>
          </a:p>
        </p:txBody>
      </p:sp>
      <p:sp>
        <p:nvSpPr>
          <p:cNvPr id="1049183" name="Rectangle 3"/>
          <p:cNvSpPr>
            <a:spLocks noGrp="1" noChangeArrowheads="1"/>
          </p:cNvSpPr>
          <p:nvPr>
            <p:ph sz="quarter" idx="1"/>
          </p:nvPr>
        </p:nvSpPr>
        <p:spPr>
          <a:xfrm>
            <a:off x="279400" y="1066800"/>
            <a:ext cx="11531600" cy="5608638"/>
          </a:xfrm>
        </p:spPr>
        <p:txBody>
          <a:bodyPr>
            <a:normAutofit/>
          </a:bodyPr>
          <a:p>
            <a:pPr eaLnBrk="1" hangingPunct="1"/>
            <a:r>
              <a:rPr dirty="0" sz="3200" lang="en-GB"/>
              <a:t>Caused or secondary to other eye diseases e.g. trauma, </a:t>
            </a:r>
            <a:r>
              <a:rPr dirty="0" sz="3200" lang="en-GB" err="1"/>
              <a:t>iritis</a:t>
            </a:r>
            <a:r>
              <a:rPr dirty="0" sz="3200" lang="en-GB"/>
              <a:t> </a:t>
            </a:r>
          </a:p>
          <a:p>
            <a:pPr eaLnBrk="1" hangingPunct="1">
              <a:buFont typeface="Wingdings" pitchFamily="2" charset="2"/>
              <a:buNone/>
            </a:pPr>
            <a:r>
              <a:rPr b="1" dirty="0" sz="3200" lang="en-GB" u="sng"/>
              <a:t>Treatment </a:t>
            </a:r>
          </a:p>
          <a:p>
            <a:pPr eaLnBrk="1" hangingPunct="1"/>
            <a:r>
              <a:rPr dirty="0" sz="3200" lang="en-GB"/>
              <a:t>Treat the cause.</a:t>
            </a:r>
          </a:p>
          <a:p>
            <a:pPr eaLnBrk="1" hangingPunct="1"/>
            <a:r>
              <a:rPr dirty="0" sz="3200" lang="en-GB"/>
              <a:t>Control pressure by Diamox tabs 250 mgs tds</a:t>
            </a:r>
          </a:p>
          <a:p>
            <a:pPr eaLnBrk="1" hangingPunct="1"/>
            <a:r>
              <a:rPr dirty="0" sz="3200" lang="en-GB" err="1"/>
              <a:t>Pilocarpine</a:t>
            </a:r>
            <a:r>
              <a:rPr dirty="0" sz="3200" lang="en-GB"/>
              <a:t> eye drops.  Then the patient is followed by closely in the clinic as may need surgery</a:t>
            </a:r>
            <a:endParaRPr dirty="0" sz="3200" lang="en-US"/>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82"/>
                                        </p:tgtEl>
                                        <p:attrNameLst>
                                          <p:attrName>style.visibility</p:attrName>
                                        </p:attrNameLst>
                                      </p:cBhvr>
                                      <p:to>
                                        <p:strVal val="visible"/>
                                      </p:to>
                                    </p:set>
                                    <p:animEffect transition="in" filter="fade">
                                      <p:cBhvr>
                                        <p:cTn dur="2000" id="7"/>
                                        <p:tgtEl>
                                          <p:spTgt spid="1049182"/>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83"/>
                                        </p:tgtEl>
                                        <p:attrNameLst>
                                          <p:attrName>style.visibility</p:attrName>
                                        </p:attrNameLst>
                                      </p:cBhvr>
                                      <p:to>
                                        <p:strVal val="visible"/>
                                      </p:to>
                                    </p:set>
                                    <p:animEffect transition="in" filter="fade">
                                      <p:cBhvr>
                                        <p:cTn dur="2000" id="10"/>
                                        <p:tgtEl>
                                          <p:spTgt spid="1049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2" grpId="0"/>
      <p:bldP spid="1049183" grpId="0"/>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716" name=""/>
        <p:cNvGrpSpPr/>
        <p:nvPr/>
      </p:nvGrpSpPr>
      <p:grpSpPr>
        <a:xfrm>
          <a:off x="0" y="0"/>
          <a:ext cx="0" cy="0"/>
          <a:chOff x="0" y="0"/>
          <a:chExt cx="0" cy="0"/>
        </a:xfrm>
      </p:grpSpPr>
      <p:sp>
        <p:nvSpPr>
          <p:cNvPr id="1049184" name="Rectangle 2"/>
          <p:cNvSpPr>
            <a:spLocks noGrp="1" noChangeArrowheads="1"/>
          </p:cNvSpPr>
          <p:nvPr>
            <p:ph type="title"/>
          </p:nvPr>
        </p:nvSpPr>
        <p:spPr/>
        <p:txBody>
          <a:bodyPr>
            <a:noAutofit/>
          </a:bodyPr>
          <a:p>
            <a:pPr algn="ctr" eaLnBrk="1" hangingPunct="1"/>
            <a:r>
              <a:rPr b="1" dirty="0" lang="en-GB">
                <a:solidFill>
                  <a:schemeClr val="tx1"/>
                </a:solidFill>
              </a:rPr>
              <a:t>Congenital Glaucoma         (BUPHTHALMOS)</a:t>
            </a:r>
            <a:r>
              <a:rPr dirty="0" lang="en-GB">
                <a:solidFill>
                  <a:schemeClr val="tx1"/>
                </a:solidFill>
              </a:rPr>
              <a:t> </a:t>
            </a:r>
            <a:endParaRPr dirty="0" lang="en-US">
              <a:solidFill>
                <a:schemeClr val="tx1"/>
              </a:solidFill>
            </a:endParaRPr>
          </a:p>
        </p:txBody>
      </p:sp>
      <p:sp>
        <p:nvSpPr>
          <p:cNvPr id="1049185" name="Rectangle 3"/>
          <p:cNvSpPr>
            <a:spLocks noGrp="1" noChangeArrowheads="1"/>
          </p:cNvSpPr>
          <p:nvPr>
            <p:ph sz="quarter" idx="1"/>
          </p:nvPr>
        </p:nvSpPr>
        <p:spPr/>
        <p:txBody>
          <a:bodyPr>
            <a:normAutofit/>
          </a:bodyPr>
          <a:p>
            <a:pPr eaLnBrk="1" hangingPunct="1">
              <a:buFont typeface="Wingdings" pitchFamily="2" charset="2"/>
              <a:buNone/>
            </a:pPr>
            <a:r>
              <a:rPr b="1" dirty="0" sz="4000" lang="en-GB"/>
              <a:t>Cause </a:t>
            </a:r>
          </a:p>
          <a:p>
            <a:pPr eaLnBrk="1" hangingPunct="1">
              <a:lnSpc>
                <a:spcPct val="150000"/>
              </a:lnSpc>
            </a:pPr>
            <a:r>
              <a:rPr dirty="0" sz="3600" lang="en-GB" err="1"/>
              <a:t>Maldevelopment</a:t>
            </a:r>
            <a:r>
              <a:rPr dirty="0" sz="3600" lang="en-GB"/>
              <a:t> of </a:t>
            </a:r>
            <a:r>
              <a:rPr dirty="0" sz="3600" lang="en-GB" err="1"/>
              <a:t>Trabecular</a:t>
            </a:r>
            <a:r>
              <a:rPr dirty="0" sz="3600" lang="en-GB"/>
              <a:t> muscle or canal of </a:t>
            </a:r>
            <a:r>
              <a:rPr dirty="0" sz="3600" lang="en-GB" err="1"/>
              <a:t>schlemn</a:t>
            </a:r>
            <a:r>
              <a:rPr dirty="0" sz="3600" lang="en-GB"/>
              <a:t> so that drainage system is poor.</a:t>
            </a:r>
            <a:endParaRPr dirty="0" sz="3600" lang="en-US"/>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MasterPhAnim="0">
  <p:cSld>
    <p:spTree>
      <p:nvGrpSpPr>
        <p:cNvPr id="717" name=""/>
        <p:cNvGrpSpPr/>
        <p:nvPr/>
      </p:nvGrpSpPr>
      <p:grpSpPr>
        <a:xfrm>
          <a:off x="0" y="0"/>
          <a:ext cx="0" cy="0"/>
          <a:chOff x="0" y="0"/>
          <a:chExt cx="0" cy="0"/>
        </a:xfrm>
      </p:grpSpPr>
      <p:sp>
        <p:nvSpPr>
          <p:cNvPr id="1049186" name="Rectangle 2"/>
          <p:cNvSpPr>
            <a:spLocks noGrp="1" noChangeArrowheads="1"/>
          </p:cNvSpPr>
          <p:nvPr>
            <p:ph type="title"/>
          </p:nvPr>
        </p:nvSpPr>
        <p:spPr>
          <a:xfrm>
            <a:off x="2057400" y="457200"/>
            <a:ext cx="7467600" cy="1143000"/>
          </a:xfrm>
        </p:spPr>
        <p:txBody>
          <a:bodyPr>
            <a:normAutofit fontScale="90000"/>
          </a:bodyPr>
          <a:p>
            <a:pPr eaLnBrk="1" hangingPunct="1"/>
            <a:r>
              <a:rPr b="1" dirty="0" sz="3800" lang="en-GB" smtClean="0"/>
              <a:t>Clinical </a:t>
            </a:r>
            <a:r>
              <a:rPr b="1" dirty="0" sz="3800" lang="en-GB"/>
              <a:t>Features </a:t>
            </a:r>
            <a:br>
              <a:rPr b="1" dirty="0" sz="3800" lang="en-GB"/>
            </a:br>
            <a:endParaRPr b="1" dirty="0" sz="3800" lang="en-US"/>
          </a:p>
        </p:txBody>
      </p:sp>
      <p:sp>
        <p:nvSpPr>
          <p:cNvPr id="1049187" name="Rectangle 3"/>
          <p:cNvSpPr>
            <a:spLocks noGrp="1" noChangeArrowheads="1"/>
          </p:cNvSpPr>
          <p:nvPr>
            <p:ph sz="quarter" idx="1"/>
          </p:nvPr>
        </p:nvSpPr>
        <p:spPr>
          <a:xfrm>
            <a:off x="609600" y="1600200"/>
            <a:ext cx="10972800" cy="4873752"/>
          </a:xfrm>
        </p:spPr>
        <p:txBody>
          <a:bodyPr>
            <a:normAutofit/>
          </a:bodyPr>
          <a:p>
            <a:pPr indent="-533400" marL="533400">
              <a:lnSpc>
                <a:spcPct val="150000"/>
              </a:lnSpc>
            </a:pPr>
            <a:r>
              <a:rPr dirty="0" sz="3200" lang="en-GB"/>
              <a:t>Infant has large, grey eyes.</a:t>
            </a:r>
          </a:p>
          <a:p>
            <a:pPr indent="-533400" marL="533400">
              <a:lnSpc>
                <a:spcPct val="150000"/>
              </a:lnSpc>
            </a:pPr>
            <a:r>
              <a:rPr dirty="0" sz="3200" lang="en-GB"/>
              <a:t>Photophobia: (he protects his eyes from light).</a:t>
            </a:r>
          </a:p>
          <a:p>
            <a:pPr indent="-533400" marL="533400">
              <a:lnSpc>
                <a:spcPct val="150000"/>
              </a:lnSpc>
            </a:pPr>
            <a:r>
              <a:rPr dirty="0" sz="3200" lang="en-GB"/>
              <a:t>Usually bilateral.</a:t>
            </a:r>
          </a:p>
          <a:p>
            <a:pPr indent="-533400" marL="533400">
              <a:lnSpc>
                <a:spcPct val="150000"/>
              </a:lnSpc>
            </a:pPr>
            <a:r>
              <a:rPr dirty="0" sz="3200" lang="en-GB"/>
              <a:t>Deep anterior chamber</a:t>
            </a:r>
            <a:r>
              <a:rPr dirty="0" sz="3200" lang="en-GB">
                <a:cs typeface="Arial" pitchFamily="34" charset="0"/>
              </a:rPr>
              <a:t>→</a:t>
            </a:r>
            <a:r>
              <a:rPr dirty="0" sz="3200" lang="en-GB"/>
              <a:t>  The corneal diameter is larger than normal</a:t>
            </a:r>
            <a:r>
              <a:rPr dirty="0" sz="4000" lang="en-GB"/>
              <a:t>.</a:t>
            </a:r>
            <a:endParaRPr dirty="0" sz="4000" lang="en-US"/>
          </a:p>
          <a:p>
            <a:pPr indent="-533400" marL="533400"/>
            <a:endParaRPr dirty="0" lang="en-US" smtClean="0"/>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86"/>
                                        </p:tgtEl>
                                        <p:attrNameLst>
                                          <p:attrName>style.visibility</p:attrName>
                                        </p:attrNameLst>
                                      </p:cBhvr>
                                      <p:to>
                                        <p:strVal val="visible"/>
                                      </p:to>
                                    </p:set>
                                    <p:animEffect transition="in" filter="fade">
                                      <p:cBhvr>
                                        <p:cTn dur="2000" id="7"/>
                                        <p:tgtEl>
                                          <p:spTgt spid="1049186"/>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87"/>
                                        </p:tgtEl>
                                        <p:attrNameLst>
                                          <p:attrName>style.visibility</p:attrName>
                                        </p:attrNameLst>
                                      </p:cBhvr>
                                      <p:to>
                                        <p:strVal val="visible"/>
                                      </p:to>
                                    </p:set>
                                    <p:animEffect transition="in" filter="fade">
                                      <p:cBhvr>
                                        <p:cTn dur="2000" id="10"/>
                                        <p:tgtEl>
                                          <p:spTgt spid="1049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6" grpId="0"/>
      <p:bldP spid="1049187" grpId="0"/>
    </p:bldLst>
  </p:timing>
</p:sld>
</file>

<file path=ppt/slides/slide314.xml><?xml version="1.0" encoding="utf-8"?>
<p:sld xmlns:a="http://schemas.openxmlformats.org/drawingml/2006/main" xmlns:r="http://schemas.openxmlformats.org/officeDocument/2006/relationships" xmlns:p="http://schemas.openxmlformats.org/presentationml/2006/main" showMasterPhAnim="0">
  <p:cSld>
    <p:spTree>
      <p:nvGrpSpPr>
        <p:cNvPr id="718" name=""/>
        <p:cNvGrpSpPr/>
        <p:nvPr/>
      </p:nvGrpSpPr>
      <p:grpSpPr>
        <a:xfrm>
          <a:off x="0" y="0"/>
          <a:ext cx="0" cy="0"/>
          <a:chOff x="0" y="0"/>
          <a:chExt cx="0" cy="0"/>
        </a:xfrm>
      </p:grpSpPr>
      <p:sp>
        <p:nvSpPr>
          <p:cNvPr id="1049188" name="Rectangle 2"/>
          <p:cNvSpPr>
            <a:spLocks noGrp="1" noChangeArrowheads="1"/>
          </p:cNvSpPr>
          <p:nvPr>
            <p:ph type="title"/>
          </p:nvPr>
        </p:nvSpPr>
        <p:spPr/>
        <p:txBody>
          <a:bodyPr>
            <a:normAutofit/>
          </a:bodyPr>
          <a:p>
            <a:pPr eaLnBrk="1" hangingPunct="1"/>
            <a:r>
              <a:rPr b="1" dirty="0" sz="4000" lang="en-GB">
                <a:solidFill>
                  <a:schemeClr val="tx1"/>
                </a:solidFill>
              </a:rPr>
              <a:t>Management</a:t>
            </a:r>
            <a:endParaRPr b="1" dirty="0" sz="3800" lang="en-US">
              <a:solidFill>
                <a:schemeClr val="tx1"/>
              </a:solidFill>
            </a:endParaRPr>
          </a:p>
        </p:txBody>
      </p:sp>
      <p:sp>
        <p:nvSpPr>
          <p:cNvPr id="1049189" name="Rectangle 3"/>
          <p:cNvSpPr>
            <a:spLocks noGrp="1" noChangeArrowheads="1"/>
          </p:cNvSpPr>
          <p:nvPr>
            <p:ph sz="quarter" idx="1"/>
          </p:nvPr>
        </p:nvSpPr>
        <p:spPr>
          <a:xfrm>
            <a:off x="228600" y="1600200"/>
            <a:ext cx="11277600" cy="4873752"/>
          </a:xfrm>
        </p:spPr>
        <p:txBody>
          <a:bodyPr/>
          <a:p>
            <a:pPr eaLnBrk="1" hangingPunct="1">
              <a:buFont typeface="Wingdings" pitchFamily="2" charset="2"/>
              <a:buNone/>
            </a:pPr>
            <a:r>
              <a:rPr dirty="0" sz="3200" lang="en-GB" smtClean="0"/>
              <a:t>Surgery </a:t>
            </a:r>
            <a:endParaRPr dirty="0" sz="3200" lang="en-GB"/>
          </a:p>
          <a:p>
            <a:pPr eaLnBrk="1" hangingPunct="1">
              <a:buFont typeface="Wingdings" pitchFamily="2" charset="2"/>
              <a:buNone/>
            </a:pPr>
            <a:r>
              <a:rPr dirty="0" sz="3200" lang="en-GB"/>
              <a:t>         Either </a:t>
            </a:r>
            <a:endParaRPr dirty="0" sz="3200" lang="en-US"/>
          </a:p>
          <a:p>
            <a:pPr eaLnBrk="1" hangingPunct="1"/>
            <a:r>
              <a:rPr b="1" dirty="0" sz="3200" lang="en-GB" err="1"/>
              <a:t>Goniotomy</a:t>
            </a:r>
            <a:r>
              <a:rPr b="1" dirty="0" sz="3200" lang="en-GB"/>
              <a:t> </a:t>
            </a:r>
            <a:endParaRPr dirty="0" sz="3200" lang="en-US"/>
          </a:p>
          <a:p>
            <a:pPr eaLnBrk="1" hangingPunct="1">
              <a:buFont typeface="Wingdings" pitchFamily="2" charset="2"/>
              <a:buNone/>
            </a:pPr>
            <a:r>
              <a:rPr dirty="0" sz="3200" lang="en-GB"/>
              <a:t>  A needle is inserted and rotated into an angle of filtration to widen or open the blockage.</a:t>
            </a:r>
          </a:p>
          <a:p>
            <a:pPr eaLnBrk="1" hangingPunct="1">
              <a:buFont typeface="Wingdings" pitchFamily="2" charset="2"/>
              <a:buNone/>
            </a:pPr>
            <a:r>
              <a:rPr dirty="0" sz="3200" lang="en-GB"/>
              <a:t>                  OR</a:t>
            </a:r>
            <a:endParaRPr dirty="0" sz="3200" lang="en-US"/>
          </a:p>
          <a:p>
            <a:pPr eaLnBrk="1" hangingPunct="1"/>
            <a:r>
              <a:rPr b="1" dirty="0" sz="3200" lang="en-GB" err="1"/>
              <a:t>Trabeculectomy</a:t>
            </a:r>
            <a:r>
              <a:rPr b="1" dirty="0" sz="3200" lang="en-GB"/>
              <a:t> </a:t>
            </a:r>
            <a:endParaRPr dirty="0" sz="3200" lang="en-US"/>
          </a:p>
          <a:p>
            <a:pPr eaLnBrk="1" hangingPunct="1"/>
            <a:endParaRPr dirty="0" lang="en-US" smtClean="0"/>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9188"/>
                                        </p:tgtEl>
                                        <p:attrNameLst>
                                          <p:attrName>style.visibility</p:attrName>
                                        </p:attrNameLst>
                                      </p:cBhvr>
                                      <p:to>
                                        <p:strVal val="visible"/>
                                      </p:to>
                                    </p:set>
                                    <p:animEffect transition="in" filter="fade">
                                      <p:cBhvr>
                                        <p:cTn dur="2000" id="7"/>
                                        <p:tgtEl>
                                          <p:spTgt spid="1049188"/>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9189"/>
                                        </p:tgtEl>
                                        <p:attrNameLst>
                                          <p:attrName>style.visibility</p:attrName>
                                        </p:attrNameLst>
                                      </p:cBhvr>
                                      <p:to>
                                        <p:strVal val="visible"/>
                                      </p:to>
                                    </p:set>
                                    <p:animEffect transition="in" filter="fade">
                                      <p:cBhvr>
                                        <p:cTn dur="2000" id="10"/>
                                        <p:tgtEl>
                                          <p:spTgt spid="1049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8" grpId="0"/>
      <p:bldP spid="1049189" grpId="0"/>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719" name=""/>
        <p:cNvGrpSpPr/>
        <p:nvPr/>
      </p:nvGrpSpPr>
      <p:grpSpPr>
        <a:xfrm>
          <a:off x="0" y="0"/>
          <a:ext cx="0" cy="0"/>
          <a:chOff x="0" y="0"/>
          <a:chExt cx="0" cy="0"/>
        </a:xfrm>
      </p:grpSpPr>
      <p:sp>
        <p:nvSpPr>
          <p:cNvPr id="1049190" name="TextBox 1"/>
          <p:cNvSpPr txBox="1"/>
          <p:nvPr/>
        </p:nvSpPr>
        <p:spPr>
          <a:xfrm>
            <a:off x="228600" y="0"/>
            <a:ext cx="11811000" cy="7848302"/>
          </a:xfrm>
          <a:prstGeom prst="rect"/>
          <a:noFill/>
        </p:spPr>
        <p:txBody>
          <a:bodyPr rtlCol="0" wrap="square">
            <a:spAutoFit/>
          </a:bodyPr>
          <a:p>
            <a:pPr algn="ctr"/>
            <a:r>
              <a:rPr b="1" dirty="0" sz="2800" lang="en-US">
                <a:solidFill>
                  <a:srgbClr val="C00000"/>
                </a:solidFill>
                <a:latin typeface="Constantia" pitchFamily="18" charset="0"/>
              </a:rPr>
              <a:t>UVEITIS</a:t>
            </a:r>
            <a:endParaRPr dirty="0" sz="2800" lang="en-US">
              <a:latin typeface="Constantia" pitchFamily="18" charset="0"/>
            </a:endParaRPr>
          </a:p>
          <a:p>
            <a:pPr>
              <a:lnSpc>
                <a:spcPct val="150000"/>
              </a:lnSpc>
            </a:pPr>
            <a:r>
              <a:rPr dirty="0" sz="2800" lang="en-US"/>
              <a:t>It’s the inflammation of the </a:t>
            </a:r>
            <a:r>
              <a:rPr dirty="0" sz="2800" lang="en-US" err="1"/>
              <a:t>uveal</a:t>
            </a:r>
            <a:r>
              <a:rPr dirty="0" sz="2800" lang="en-US"/>
              <a:t> tract </a:t>
            </a:r>
            <a:r>
              <a:rPr dirty="0" sz="2800" lang="en-US">
                <a:latin typeface="Constantia" pitchFamily="18" charset="0"/>
              </a:rPr>
              <a:t>– iris, ciliary body or choroid. </a:t>
            </a:r>
            <a:r>
              <a:rPr dirty="0" sz="2800" lang="en-US"/>
              <a:t>Uveitis can have a more insidious onset and can involve any portion of the </a:t>
            </a:r>
            <a:r>
              <a:rPr dirty="0" sz="2800" lang="en-US" err="1"/>
              <a:t>uveal</a:t>
            </a:r>
            <a:r>
              <a:rPr dirty="0" sz="2800" lang="en-US"/>
              <a:t> tract</a:t>
            </a:r>
            <a:endParaRPr dirty="0" sz="2800" lang="en-US">
              <a:latin typeface="Constantia" pitchFamily="18" charset="0"/>
            </a:endParaRPr>
          </a:p>
          <a:p>
            <a:pPr algn="ctr">
              <a:lnSpc>
                <a:spcPct val="150000"/>
              </a:lnSpc>
            </a:pPr>
            <a:r>
              <a:rPr b="1" dirty="0" sz="2800" lang="en-GB" u="sng" smtClean="0"/>
              <a:t>CAUSES</a:t>
            </a:r>
            <a:r>
              <a:rPr b="1" dirty="0" sz="2800" lang="en-GB" smtClean="0"/>
              <a:t> </a:t>
            </a:r>
            <a:endParaRPr dirty="0" sz="2800" lang="en-US"/>
          </a:p>
          <a:p>
            <a:pPr indent="-457200" marL="457200">
              <a:lnSpc>
                <a:spcPct val="150000"/>
              </a:lnSpc>
              <a:buFont typeface="Arial" panose="020B0604020202020204" pitchFamily="34" charset="0"/>
              <a:buChar char="•"/>
            </a:pPr>
            <a:r>
              <a:rPr dirty="0" sz="2800" lang="en-US" smtClean="0"/>
              <a:t>Infections </a:t>
            </a:r>
            <a:r>
              <a:rPr dirty="0" sz="2800" lang="en-GB" smtClean="0"/>
              <a:t> </a:t>
            </a:r>
            <a:endParaRPr dirty="0" sz="2800" lang="en-US"/>
          </a:p>
          <a:p>
            <a:pPr indent="-457200" marL="457200">
              <a:lnSpc>
                <a:spcPct val="150000"/>
              </a:lnSpc>
              <a:buFont typeface="Arial" panose="020B0604020202020204" pitchFamily="34" charset="0"/>
              <a:buChar char="•"/>
            </a:pPr>
            <a:r>
              <a:rPr dirty="0" sz="2800" lang="en-GB" smtClean="0"/>
              <a:t>Trauma </a:t>
            </a:r>
            <a:endParaRPr dirty="0" sz="2800" lang="en-US"/>
          </a:p>
          <a:p>
            <a:pPr indent="-457200" marL="457200">
              <a:lnSpc>
                <a:spcPct val="150000"/>
              </a:lnSpc>
              <a:buFont typeface="Arial" panose="020B0604020202020204" pitchFamily="34" charset="0"/>
              <a:buChar char="•"/>
            </a:pPr>
            <a:r>
              <a:rPr dirty="0" sz="2800" lang="en-GB"/>
              <a:t>Sympathetic inflammation </a:t>
            </a:r>
            <a:endParaRPr dirty="0" sz="2800" lang="en-GB" smtClean="0"/>
          </a:p>
          <a:p>
            <a:pPr indent="-457200" marL="457200">
              <a:lnSpc>
                <a:spcPct val="150000"/>
              </a:lnSpc>
              <a:buFont typeface="Arial" panose="020B0604020202020204" pitchFamily="34" charset="0"/>
              <a:buChar char="•"/>
            </a:pPr>
            <a:r>
              <a:rPr dirty="0" sz="2800" lang="en-GB" smtClean="0"/>
              <a:t>Autoimmune</a:t>
            </a:r>
          </a:p>
          <a:p>
            <a:pPr indent="-457200" marL="457200">
              <a:lnSpc>
                <a:spcPct val="150000"/>
              </a:lnSpc>
              <a:buFont typeface="Arial" panose="020B0604020202020204" pitchFamily="34" charset="0"/>
              <a:buChar char="•"/>
            </a:pPr>
            <a:endParaRPr dirty="0" sz="2800" lang="en-US"/>
          </a:p>
          <a:p>
            <a:pPr indent="-457200" marL="457200">
              <a:lnSpc>
                <a:spcPct val="150000"/>
              </a:lnSpc>
              <a:buFont typeface="Arial" panose="020B0604020202020204" pitchFamily="34" charset="0"/>
              <a:buChar char="•"/>
            </a:pPr>
            <a:endParaRPr dirty="0" sz="2800" lang="en-US">
              <a:latin typeface="Constantia" pitchFamily="18" charset="0"/>
            </a:endParaRPr>
          </a:p>
          <a:p>
            <a:endParaRPr b="1" dirty="0" sz="2800" lang="en-US">
              <a:latin typeface="Constantia" pitchFamily="18" charset="0"/>
            </a:endParaRPr>
          </a:p>
          <a:p>
            <a:r>
              <a:rPr dirty="0" sz="2800" lang="en-US">
                <a:latin typeface="Constantia" pitchFamily="18" charset="0"/>
              </a:rPr>
              <a:t>	</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720" name=""/>
        <p:cNvGrpSpPr/>
        <p:nvPr/>
      </p:nvGrpSpPr>
      <p:grpSpPr>
        <a:xfrm>
          <a:off x="0" y="0"/>
          <a:ext cx="0" cy="0"/>
          <a:chOff x="0" y="0"/>
          <a:chExt cx="0" cy="0"/>
        </a:xfrm>
      </p:grpSpPr>
      <p:sp>
        <p:nvSpPr>
          <p:cNvPr id="1049191" name="Title 1"/>
          <p:cNvSpPr>
            <a:spLocks noGrp="1"/>
          </p:cNvSpPr>
          <p:nvPr>
            <p:ph type="title"/>
          </p:nvPr>
        </p:nvSpPr>
        <p:spPr>
          <a:xfrm>
            <a:off x="609600" y="274638"/>
            <a:ext cx="9956800" cy="715962"/>
          </a:xfrm>
        </p:spPr>
        <p:txBody>
          <a:bodyPr>
            <a:normAutofit fontScale="90000"/>
          </a:bodyPr>
          <a:p>
            <a:r>
              <a:rPr b="1" dirty="0" lang="en-GB"/>
              <a:t>Clinical Features </a:t>
            </a:r>
            <a:r>
              <a:rPr dirty="0" lang="en-GB"/>
              <a:t> </a:t>
            </a:r>
            <a:r>
              <a:rPr dirty="0" lang="en-US"/>
              <a:t/>
            </a:r>
            <a:br>
              <a:rPr dirty="0" lang="en-US"/>
            </a:br>
            <a:endParaRPr dirty="0" lang="en-US"/>
          </a:p>
        </p:txBody>
      </p:sp>
      <p:sp>
        <p:nvSpPr>
          <p:cNvPr id="1049192" name="Content Placeholder 2"/>
          <p:cNvSpPr>
            <a:spLocks noGrp="1"/>
          </p:cNvSpPr>
          <p:nvPr>
            <p:ph sz="quarter" idx="1"/>
          </p:nvPr>
        </p:nvSpPr>
        <p:spPr>
          <a:xfrm>
            <a:off x="304800" y="1018953"/>
            <a:ext cx="10591800" cy="5638800"/>
          </a:xfrm>
        </p:spPr>
        <p:txBody>
          <a:bodyPr>
            <a:noAutofit/>
          </a:bodyPr>
          <a:p>
            <a:pPr lvl="0">
              <a:lnSpc>
                <a:spcPct val="150000"/>
              </a:lnSpc>
            </a:pPr>
            <a:r>
              <a:rPr dirty="0" sz="2800" lang="en-GB" smtClean="0"/>
              <a:t>Severe </a:t>
            </a:r>
            <a:r>
              <a:rPr dirty="0" sz="2800" lang="en-GB"/>
              <a:t>pain in eyeball radiating to the forehead and temple.</a:t>
            </a:r>
            <a:endParaRPr dirty="0" sz="2800" lang="en-US"/>
          </a:p>
          <a:p>
            <a:pPr lvl="0">
              <a:lnSpc>
                <a:spcPct val="150000"/>
              </a:lnSpc>
            </a:pPr>
            <a:r>
              <a:rPr dirty="0" sz="2800" lang="en-GB"/>
              <a:t>Photophobia</a:t>
            </a:r>
            <a:endParaRPr dirty="0" sz="2800" lang="en-US"/>
          </a:p>
          <a:p>
            <a:pPr lvl="0">
              <a:lnSpc>
                <a:spcPct val="150000"/>
              </a:lnSpc>
            </a:pPr>
            <a:r>
              <a:rPr dirty="0" sz="2800" lang="en-GB"/>
              <a:t>Lacrimation </a:t>
            </a:r>
            <a:endParaRPr dirty="0" sz="2800" lang="en-US"/>
          </a:p>
          <a:p>
            <a:pPr lvl="0">
              <a:lnSpc>
                <a:spcPct val="150000"/>
              </a:lnSpc>
            </a:pPr>
            <a:r>
              <a:rPr dirty="0" sz="2800" lang="en-GB"/>
              <a:t>Blurred vision</a:t>
            </a:r>
            <a:endParaRPr dirty="0" sz="2800" lang="en-US"/>
          </a:p>
          <a:p>
            <a:pPr lvl="0">
              <a:lnSpc>
                <a:spcPct val="150000"/>
              </a:lnSpc>
            </a:pPr>
            <a:r>
              <a:rPr dirty="0" sz="2800" lang="en-GB"/>
              <a:t>Oedema of eyelids’</a:t>
            </a:r>
            <a:endParaRPr dirty="0" sz="2800" lang="en-US"/>
          </a:p>
          <a:p>
            <a:pPr lvl="0">
              <a:lnSpc>
                <a:spcPct val="150000"/>
              </a:lnSpc>
            </a:pPr>
            <a:r>
              <a:rPr dirty="0" sz="2800" lang="en-GB"/>
              <a:t>Swollen discoloured iris</a:t>
            </a:r>
            <a:endParaRPr dirty="0" sz="2800" lang="en-US"/>
          </a:p>
          <a:p>
            <a:pPr lvl="0">
              <a:lnSpc>
                <a:spcPct val="150000"/>
              </a:lnSpc>
            </a:pPr>
            <a:r>
              <a:rPr dirty="0" sz="2800" lang="en-GB"/>
              <a:t>Pupil is constricted </a:t>
            </a:r>
            <a:endParaRPr dirty="0" sz="2800" lang="en-US"/>
          </a:p>
          <a:p>
            <a:pPr>
              <a:lnSpc>
                <a:spcPct val="150000"/>
              </a:lnSpc>
            </a:pPr>
            <a:endParaRPr dirty="0" sz="2800" lang="en-US"/>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721" name=""/>
        <p:cNvGrpSpPr/>
        <p:nvPr/>
      </p:nvGrpSpPr>
      <p:grpSpPr>
        <a:xfrm>
          <a:off x="0" y="0"/>
          <a:ext cx="0" cy="0"/>
          <a:chOff x="0" y="0"/>
          <a:chExt cx="0" cy="0"/>
        </a:xfrm>
      </p:grpSpPr>
      <p:sp>
        <p:nvSpPr>
          <p:cNvPr id="1049193" name="Title 1"/>
          <p:cNvSpPr>
            <a:spLocks noGrp="1"/>
          </p:cNvSpPr>
          <p:nvPr>
            <p:ph type="title"/>
          </p:nvPr>
        </p:nvSpPr>
        <p:spPr>
          <a:xfrm>
            <a:off x="1752600" y="0"/>
            <a:ext cx="8077200" cy="1143000"/>
          </a:xfrm>
        </p:spPr>
        <p:txBody>
          <a:bodyPr/>
          <a:p>
            <a:pPr algn="ctr"/>
            <a:r>
              <a:rPr b="1" dirty="0" lang="en-US" err="1" smtClean="0"/>
              <a:t>TY</a:t>
            </a:r>
            <a:r>
              <a:rPr dirty="0" sz="3200" lang="en-US" err="1" smtClean="0"/>
              <a:t>p</a:t>
            </a:r>
            <a:r>
              <a:rPr b="1" dirty="0" lang="en-US" err="1" smtClean="0"/>
              <a:t>ES</a:t>
            </a:r>
            <a:r>
              <a:rPr b="1" dirty="0" lang="en-US" smtClean="0"/>
              <a:t/>
            </a:r>
            <a:br>
              <a:rPr b="1" dirty="0" lang="en-US" smtClean="0"/>
            </a:br>
            <a:r>
              <a:rPr b="1" dirty="0" lang="en-US" smtClean="0"/>
              <a:t>1. </a:t>
            </a:r>
            <a:r>
              <a:rPr b="1" dirty="0" lang="en-US" err="1" smtClean="0">
                <a:solidFill>
                  <a:schemeClr val="tx1"/>
                </a:solidFill>
              </a:rPr>
              <a:t>Nongranulomatou</a:t>
            </a:r>
            <a:r>
              <a:rPr b="1" dirty="0" lang="en-US" err="1" smtClean="0"/>
              <a:t>s</a:t>
            </a:r>
            <a:endParaRPr b="1" dirty="0" lang="en-US"/>
          </a:p>
        </p:txBody>
      </p:sp>
      <p:sp>
        <p:nvSpPr>
          <p:cNvPr id="1049194" name="Content Placeholder 2"/>
          <p:cNvSpPr>
            <a:spLocks noGrp="1"/>
          </p:cNvSpPr>
          <p:nvPr>
            <p:ph sz="quarter" idx="1"/>
          </p:nvPr>
        </p:nvSpPr>
        <p:spPr>
          <a:xfrm>
            <a:off x="304800" y="1143000"/>
            <a:ext cx="10372060" cy="5410200"/>
          </a:xfrm>
        </p:spPr>
        <p:txBody>
          <a:bodyPr>
            <a:noAutofit/>
          </a:bodyPr>
          <a:p>
            <a:pPr>
              <a:lnSpc>
                <a:spcPct val="150000"/>
              </a:lnSpc>
              <a:buNone/>
            </a:pPr>
            <a:r>
              <a:rPr dirty="0" sz="2800" lang="en-US"/>
              <a:t>It’s the most common </a:t>
            </a:r>
            <a:r>
              <a:rPr dirty="0" sz="2800" lang="en-US" smtClean="0"/>
              <a:t>type.</a:t>
            </a:r>
          </a:p>
          <a:p>
            <a:pPr>
              <a:lnSpc>
                <a:spcPct val="150000"/>
              </a:lnSpc>
              <a:buNone/>
            </a:pPr>
            <a:r>
              <a:rPr dirty="0" sz="2800" lang="en-US" smtClean="0"/>
              <a:t>It manifests </a:t>
            </a:r>
            <a:r>
              <a:rPr dirty="0" sz="2800" lang="en-US"/>
              <a:t>as an acute condition with pain, </a:t>
            </a:r>
            <a:r>
              <a:rPr dirty="0" sz="2800" lang="en-US" smtClean="0"/>
              <a:t>photophobia and a pattern </a:t>
            </a:r>
            <a:r>
              <a:rPr dirty="0" sz="2800" lang="en-US"/>
              <a:t>of </a:t>
            </a:r>
            <a:r>
              <a:rPr dirty="0" sz="2800" lang="en-US" err="1"/>
              <a:t>conjunctival</a:t>
            </a:r>
            <a:r>
              <a:rPr dirty="0" sz="2800" lang="en-US"/>
              <a:t> injection, especially around the cornea. The pupil is small or irregular and vision is blurred.</a:t>
            </a:r>
          </a:p>
          <a:p>
            <a:pPr>
              <a:lnSpc>
                <a:spcPct val="150000"/>
              </a:lnSpc>
              <a:buNone/>
            </a:pPr>
            <a:r>
              <a:rPr dirty="0" sz="2800" lang="en-US"/>
              <a:t>There may be small, fine precipitates on the posterior corneal surface and cells in the aqueous humor (</a:t>
            </a:r>
            <a:r>
              <a:rPr dirty="0" sz="2800" lang="en-US" err="1"/>
              <a:t>ie</a:t>
            </a:r>
            <a:r>
              <a:rPr dirty="0" sz="2800" lang="en-US"/>
              <a:t>, cell and flare). If severe, a </a:t>
            </a:r>
            <a:r>
              <a:rPr b="1" dirty="0" sz="2800" lang="en-US" err="1"/>
              <a:t>hypopyon</a:t>
            </a:r>
            <a:r>
              <a:rPr b="1" dirty="0" sz="2800" lang="en-US"/>
              <a:t> </a:t>
            </a:r>
            <a:r>
              <a:rPr dirty="0" sz="2800" lang="en-US"/>
              <a:t>(</a:t>
            </a:r>
            <a:r>
              <a:rPr dirty="0" sz="2800" lang="en-US" err="1"/>
              <a:t>ie</a:t>
            </a:r>
            <a:r>
              <a:rPr dirty="0" sz="2800" lang="en-US"/>
              <a:t>, accumulation of pus in the anterior </a:t>
            </a:r>
            <a:r>
              <a:rPr dirty="0" sz="2800" lang="en-US" smtClean="0"/>
              <a:t>chamber) may </a:t>
            </a:r>
            <a:r>
              <a:rPr dirty="0" sz="2800" lang="en-US"/>
              <a:t>occur. </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722" name=""/>
        <p:cNvGrpSpPr/>
        <p:nvPr/>
      </p:nvGrpSpPr>
      <p:grpSpPr>
        <a:xfrm>
          <a:off x="0" y="0"/>
          <a:ext cx="0" cy="0"/>
          <a:chOff x="0" y="0"/>
          <a:chExt cx="0" cy="0"/>
        </a:xfrm>
      </p:grpSpPr>
      <p:sp>
        <p:nvSpPr>
          <p:cNvPr id="1049195" name="Title 1"/>
          <p:cNvSpPr>
            <a:spLocks noGrp="1"/>
          </p:cNvSpPr>
          <p:nvPr>
            <p:ph type="title"/>
          </p:nvPr>
        </p:nvSpPr>
        <p:spPr>
          <a:xfrm>
            <a:off x="1981200" y="274638"/>
            <a:ext cx="7467600" cy="639762"/>
          </a:xfrm>
        </p:spPr>
        <p:txBody>
          <a:bodyPr/>
          <a:p>
            <a:r>
              <a:rPr dirty="0" lang="en-US" err="1" smtClean="0"/>
              <a:t>Contd</a:t>
            </a:r>
            <a:r>
              <a:rPr dirty="0" lang="en-US" smtClean="0"/>
              <a:t>…</a:t>
            </a:r>
            <a:endParaRPr dirty="0" lang="en-US"/>
          </a:p>
        </p:txBody>
      </p:sp>
      <p:sp>
        <p:nvSpPr>
          <p:cNvPr id="1049196" name="Content Placeholder 2"/>
          <p:cNvSpPr>
            <a:spLocks noGrp="1"/>
          </p:cNvSpPr>
          <p:nvPr>
            <p:ph sz="quarter" idx="1"/>
          </p:nvPr>
        </p:nvSpPr>
        <p:spPr>
          <a:xfrm>
            <a:off x="609600" y="1143000"/>
            <a:ext cx="10058400" cy="5715000"/>
          </a:xfrm>
        </p:spPr>
        <p:txBody>
          <a:bodyPr>
            <a:normAutofit/>
          </a:bodyPr>
          <a:p>
            <a:pPr fontAlgn="base" indent="0" marL="0">
              <a:lnSpc>
                <a:spcPct val="150000"/>
              </a:lnSpc>
              <a:spcBef>
                <a:spcPct val="0"/>
              </a:spcBef>
              <a:spcAft>
                <a:spcPct val="0"/>
              </a:spcAft>
              <a:buClrTx/>
              <a:buNone/>
              <a:tabLst>
                <a:tab algn="l" pos="279400"/>
              </a:tabLst>
            </a:pPr>
            <a:r>
              <a:rPr dirty="0" sz="2800" lang="en-US"/>
              <a:t>The condition may be unilateral or bilateral and may be recurrent. </a:t>
            </a:r>
          </a:p>
          <a:p>
            <a:pPr fontAlgn="base" indent="0" marL="0">
              <a:lnSpc>
                <a:spcPct val="150000"/>
              </a:lnSpc>
              <a:spcBef>
                <a:spcPct val="0"/>
              </a:spcBef>
              <a:spcAft>
                <a:spcPct val="0"/>
              </a:spcAft>
              <a:buClrTx/>
              <a:buNone/>
              <a:tabLst>
                <a:tab algn="l" pos="279400"/>
              </a:tabLst>
            </a:pPr>
            <a:r>
              <a:rPr dirty="0" sz="2800" lang="en-US" smtClean="0">
                <a:latin typeface="Times New Roman" pitchFamily="18" charset="0"/>
                <a:ea typeface="Calibri" pitchFamily="34" charset="0"/>
                <a:cs typeface="Times New Roman" pitchFamily="18" charset="0"/>
              </a:rPr>
              <a:t>Repeated </a:t>
            </a:r>
            <a:r>
              <a:rPr dirty="0" sz="2800" lang="en-US">
                <a:latin typeface="Times New Roman" pitchFamily="18" charset="0"/>
                <a:ea typeface="Calibri" pitchFamily="34" charset="0"/>
                <a:cs typeface="Times New Roman" pitchFamily="18" charset="0"/>
              </a:rPr>
              <a:t>attacks of </a:t>
            </a:r>
            <a:r>
              <a:rPr dirty="0" sz="2800" lang="en-US" err="1">
                <a:latin typeface="Times New Roman" pitchFamily="18" charset="0"/>
                <a:ea typeface="Calibri" pitchFamily="34" charset="0"/>
                <a:cs typeface="Times New Roman" pitchFamily="18" charset="0"/>
              </a:rPr>
              <a:t>nongranulomatous</a:t>
            </a:r>
            <a:r>
              <a:rPr dirty="0" sz="2800" lang="en-US">
                <a:latin typeface="Times New Roman" pitchFamily="18" charset="0"/>
                <a:ea typeface="Calibri" pitchFamily="34" charset="0"/>
                <a:cs typeface="Times New Roman" pitchFamily="18" charset="0"/>
              </a:rPr>
              <a:t> </a:t>
            </a:r>
            <a:r>
              <a:rPr dirty="0" sz="2800" lang="en-US" smtClean="0">
                <a:latin typeface="Times New Roman" pitchFamily="18" charset="0"/>
                <a:ea typeface="Calibri" pitchFamily="34" charset="0"/>
                <a:cs typeface="Times New Roman" pitchFamily="18" charset="0"/>
              </a:rPr>
              <a:t>anterior</a:t>
            </a:r>
            <a:r>
              <a:rPr dirty="0" sz="1100" lang="en-US">
                <a:latin typeface="Arial" pitchFamily="34" charset="0"/>
                <a:cs typeface="Arial" pitchFamily="34" charset="0"/>
              </a:rPr>
              <a:t> </a:t>
            </a:r>
            <a:r>
              <a:rPr dirty="0" sz="2800" lang="en-US" smtClean="0">
                <a:latin typeface="Times New Roman" pitchFamily="18" charset="0"/>
                <a:ea typeface="Calibri" pitchFamily="34" charset="0"/>
                <a:cs typeface="Times New Roman" pitchFamily="18" charset="0"/>
              </a:rPr>
              <a:t>uveitis </a:t>
            </a:r>
            <a:r>
              <a:rPr dirty="0" sz="2800" lang="en-US">
                <a:latin typeface="Times New Roman" pitchFamily="18" charset="0"/>
                <a:ea typeface="Calibri" pitchFamily="34" charset="0"/>
                <a:cs typeface="Times New Roman" pitchFamily="18" charset="0"/>
              </a:rPr>
              <a:t>can cause anterior </a:t>
            </a:r>
            <a:r>
              <a:rPr dirty="0" sz="2800" lang="en-US" err="1">
                <a:latin typeface="Times New Roman" pitchFamily="18" charset="0"/>
                <a:ea typeface="Calibri" pitchFamily="34" charset="0"/>
                <a:cs typeface="Times New Roman" pitchFamily="18" charset="0"/>
              </a:rPr>
              <a:t>synechia</a:t>
            </a:r>
            <a:r>
              <a:rPr dirty="0" sz="2800" lang="en-US">
                <a:latin typeface="Times New Roman" pitchFamily="18" charset="0"/>
                <a:ea typeface="Calibri" pitchFamily="34" charset="0"/>
                <a:cs typeface="Times New Roman" pitchFamily="18" charset="0"/>
              </a:rPr>
              <a:t> (</a:t>
            </a:r>
            <a:r>
              <a:rPr dirty="0" sz="2800" lang="en-US" err="1">
                <a:latin typeface="Times New Roman" pitchFamily="18" charset="0"/>
                <a:ea typeface="Calibri" pitchFamily="34" charset="0"/>
                <a:cs typeface="Times New Roman" pitchFamily="18" charset="0"/>
              </a:rPr>
              <a:t>ie</a:t>
            </a:r>
            <a:r>
              <a:rPr dirty="0" sz="2800" lang="en-US">
                <a:latin typeface="Times New Roman" pitchFamily="18" charset="0"/>
                <a:ea typeface="Calibri" pitchFamily="34" charset="0"/>
                <a:cs typeface="Times New Roman" pitchFamily="18" charset="0"/>
              </a:rPr>
              <a:t>, peripheral iris adheres to the cornea and impedes outflow of aqueous humor). The development of posterior </a:t>
            </a:r>
            <a:r>
              <a:rPr dirty="0" sz="2800" lang="en-US" err="1">
                <a:latin typeface="Times New Roman" pitchFamily="18" charset="0"/>
                <a:ea typeface="Calibri" pitchFamily="34" charset="0"/>
                <a:cs typeface="Times New Roman" pitchFamily="18" charset="0"/>
              </a:rPr>
              <a:t>synechia</a:t>
            </a:r>
            <a:r>
              <a:rPr dirty="0" sz="2800" lang="en-US">
                <a:latin typeface="Times New Roman" pitchFamily="18" charset="0"/>
                <a:ea typeface="Calibri" pitchFamily="34" charset="0"/>
                <a:cs typeface="Times New Roman" pitchFamily="18" charset="0"/>
              </a:rPr>
              <a:t> (</a:t>
            </a:r>
            <a:r>
              <a:rPr dirty="0" sz="2800" lang="en-US" err="1">
                <a:latin typeface="Times New Roman" pitchFamily="18" charset="0"/>
                <a:ea typeface="Calibri" pitchFamily="34" charset="0"/>
                <a:cs typeface="Times New Roman" pitchFamily="18" charset="0"/>
              </a:rPr>
              <a:t>ie</a:t>
            </a:r>
            <a:r>
              <a:rPr dirty="0" sz="2800" lang="en-US">
                <a:latin typeface="Times New Roman" pitchFamily="18" charset="0"/>
                <a:ea typeface="Calibri" pitchFamily="34" charset="0"/>
                <a:cs typeface="Times New Roman" pitchFamily="18" charset="0"/>
              </a:rPr>
              <a:t>, adherence of the iris and lens)</a:t>
            </a:r>
            <a:r>
              <a:rPr dirty="0" sz="1100" lang="en-US">
                <a:latin typeface="Arial" pitchFamily="34" charset="0"/>
                <a:ea typeface="Calibri" pitchFamily="34" charset="0"/>
                <a:cs typeface="Arial" pitchFamily="34" charset="0"/>
              </a:rPr>
              <a:t> </a:t>
            </a:r>
            <a:r>
              <a:rPr dirty="0" sz="2800" lang="en-US">
                <a:latin typeface="Times New Roman" pitchFamily="18" charset="0"/>
                <a:ea typeface="Calibri" pitchFamily="34" charset="0"/>
                <a:cs typeface="Times New Roman" pitchFamily="18" charset="0"/>
              </a:rPr>
              <a:t>blocks aqueous outflow from the posterior chamber. Secondary</a:t>
            </a:r>
            <a:r>
              <a:rPr dirty="0" sz="1100" lang="en-US">
                <a:latin typeface="Arial" pitchFamily="34" charset="0"/>
                <a:ea typeface="Calibri" pitchFamily="34" charset="0"/>
                <a:cs typeface="Arial" pitchFamily="34" charset="0"/>
              </a:rPr>
              <a:t> </a:t>
            </a:r>
            <a:r>
              <a:rPr dirty="0" sz="2800" lang="en-US">
                <a:latin typeface="Times New Roman" pitchFamily="18" charset="0"/>
                <a:ea typeface="Calibri" pitchFamily="34" charset="0"/>
                <a:cs typeface="Times New Roman" pitchFamily="18" charset="0"/>
              </a:rPr>
              <a:t>glaucoma can result from either anterior or posterior </a:t>
            </a:r>
            <a:r>
              <a:rPr dirty="0" sz="2800" lang="en-US" err="1">
                <a:latin typeface="Times New Roman" pitchFamily="18" charset="0"/>
                <a:ea typeface="Calibri" pitchFamily="34" charset="0"/>
                <a:cs typeface="Times New Roman" pitchFamily="18" charset="0"/>
              </a:rPr>
              <a:t>synechia</a:t>
            </a:r>
            <a:r>
              <a:rPr dirty="0" sz="2800" lang="en-US">
                <a:latin typeface="Times New Roman" pitchFamily="18" charset="0"/>
                <a:ea typeface="Calibri" pitchFamily="34" charset="0"/>
                <a:cs typeface="Times New Roman" pitchFamily="18" charset="0"/>
              </a:rPr>
              <a:t>. Cataracts may also occur.</a:t>
            </a:r>
            <a:endParaRPr dirty="0" lang="en-US">
              <a:latin typeface="Arial" pitchFamily="34" charset="0"/>
              <a:cs typeface="Arial" pitchFamily="34" charset="0"/>
            </a:endParaRPr>
          </a:p>
          <a:p>
            <a:endParaRPr dirty="0" lang="en-US"/>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723" name=""/>
        <p:cNvGrpSpPr/>
        <p:nvPr/>
      </p:nvGrpSpPr>
      <p:grpSpPr>
        <a:xfrm>
          <a:off x="0" y="0"/>
          <a:ext cx="0" cy="0"/>
          <a:chOff x="0" y="0"/>
          <a:chExt cx="0" cy="0"/>
        </a:xfrm>
      </p:grpSpPr>
      <p:sp>
        <p:nvSpPr>
          <p:cNvPr id="1049197" name="Title 1"/>
          <p:cNvSpPr>
            <a:spLocks noGrp="1"/>
          </p:cNvSpPr>
          <p:nvPr>
            <p:ph type="title"/>
          </p:nvPr>
        </p:nvSpPr>
        <p:spPr>
          <a:xfrm>
            <a:off x="1981200" y="274638"/>
            <a:ext cx="7467600" cy="715962"/>
          </a:xfrm>
        </p:spPr>
        <p:txBody>
          <a:bodyPr/>
          <a:p>
            <a:r>
              <a:rPr b="1" dirty="0" lang="en-US" err="1" smtClean="0"/>
              <a:t>Granulomatous</a:t>
            </a:r>
            <a:endParaRPr b="1" dirty="0" lang="en-US"/>
          </a:p>
        </p:txBody>
      </p:sp>
      <p:sp>
        <p:nvSpPr>
          <p:cNvPr id="1049198" name="Content Placeholder 2"/>
          <p:cNvSpPr>
            <a:spLocks noGrp="1"/>
          </p:cNvSpPr>
          <p:nvPr>
            <p:ph sz="quarter" idx="1"/>
          </p:nvPr>
        </p:nvSpPr>
        <p:spPr>
          <a:xfrm>
            <a:off x="457200" y="990600"/>
            <a:ext cx="10210800" cy="5483352"/>
          </a:xfrm>
        </p:spPr>
        <p:txBody>
          <a:bodyPr>
            <a:normAutofit/>
          </a:bodyPr>
          <a:p>
            <a:pPr indent="0" marL="0">
              <a:lnSpc>
                <a:spcPct val="150000"/>
              </a:lnSpc>
              <a:buNone/>
            </a:pPr>
            <a:r>
              <a:rPr dirty="0" sz="2800" lang="en-US"/>
              <a:t>It’s also called the anterior uveitis</a:t>
            </a:r>
            <a:r>
              <a:rPr dirty="0" sz="2800" lang="en-US" smtClean="0"/>
              <a:t>.. </a:t>
            </a:r>
            <a:r>
              <a:rPr dirty="0" sz="2800" lang="en-US"/>
              <a:t>It tends to be chronic.</a:t>
            </a:r>
          </a:p>
          <a:p>
            <a:pPr indent="0" marL="0">
              <a:lnSpc>
                <a:spcPct val="150000"/>
              </a:lnSpc>
              <a:buNone/>
            </a:pPr>
            <a:r>
              <a:rPr dirty="0" sz="2800" lang="en-US" u="sng"/>
              <a:t>Patho</a:t>
            </a:r>
            <a:r>
              <a:rPr dirty="0" sz="2800" lang="en-US"/>
              <a:t>p</a:t>
            </a:r>
            <a:r>
              <a:rPr dirty="0" sz="2800" lang="en-US" u="sng"/>
              <a:t>hysiology</a:t>
            </a:r>
            <a:endParaRPr dirty="0" sz="2800" lang="en-US"/>
          </a:p>
          <a:p>
            <a:pPr indent="0" marL="0">
              <a:lnSpc>
                <a:spcPct val="150000"/>
              </a:lnSpc>
              <a:buNone/>
            </a:pPr>
            <a:r>
              <a:rPr dirty="0" sz="2800" lang="en-US"/>
              <a:t>Mostly it may result from an autoimmune reaction or from the hosts immune response to a systemic infectious process e.g. </a:t>
            </a:r>
            <a:r>
              <a:rPr dirty="0" sz="2800" lang="en-US" smtClean="0"/>
              <a:t>syphilis </a:t>
            </a:r>
            <a:r>
              <a:rPr dirty="0" sz="2800" lang="en-US"/>
              <a:t>or TB. They reflect an inflammatory response that implies a chronic </a:t>
            </a:r>
            <a:r>
              <a:rPr dirty="0" sz="2800" lang="en-US" smtClean="0"/>
              <a:t>inflammation Uveitis can have a more insidious onset and can involve any portion of the </a:t>
            </a:r>
            <a:r>
              <a:rPr dirty="0" sz="2800" lang="en-US" err="1" smtClean="0"/>
              <a:t>uveal</a:t>
            </a:r>
            <a:r>
              <a:rPr dirty="0" sz="2800" lang="en-US" smtClean="0"/>
              <a:t> tract.</a:t>
            </a:r>
          </a:p>
          <a:p>
            <a:pPr>
              <a:lnSpc>
                <a:spcPct val="150000"/>
              </a:lnSpc>
              <a:buNone/>
            </a:pPr>
            <a:endParaRPr dirty="0" sz="280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8705" name="Title 1"/>
          <p:cNvSpPr>
            <a:spLocks noGrp="1"/>
          </p:cNvSpPr>
          <p:nvPr>
            <p:ph type="title"/>
          </p:nvPr>
        </p:nvSpPr>
        <p:spPr/>
        <p:txBody>
          <a:bodyPr/>
          <a:p>
            <a:r>
              <a:rPr b="1" dirty="0" lang="en-US" smtClean="0">
                <a:solidFill>
                  <a:srgbClr val="0070C0"/>
                </a:solidFill>
                <a:latin typeface="Times New Roman" pitchFamily="18" charset="0"/>
                <a:cs typeface="Times New Roman" pitchFamily="18" charset="0"/>
              </a:rPr>
              <a:t>2) Nerves</a:t>
            </a:r>
            <a:br>
              <a:rPr b="1" dirty="0" lang="en-US" smtClean="0">
                <a:solidFill>
                  <a:srgbClr val="0070C0"/>
                </a:solidFill>
                <a:latin typeface="Times New Roman" pitchFamily="18" charset="0"/>
                <a:cs typeface="Times New Roman" pitchFamily="18" charset="0"/>
              </a:rPr>
            </a:br>
            <a:endParaRPr dirty="0" lang="en-US"/>
          </a:p>
        </p:txBody>
      </p:sp>
      <p:sp>
        <p:nvSpPr>
          <p:cNvPr id="1048706" name="Content Placeholder 2"/>
          <p:cNvSpPr>
            <a:spLocks noGrp="1"/>
          </p:cNvSpPr>
          <p:nvPr>
            <p:ph sz="quarter" idx="1"/>
          </p:nvPr>
        </p:nvSpPr>
        <p:spPr>
          <a:xfrm>
            <a:off x="609600" y="1143000"/>
            <a:ext cx="10820400" cy="5715000"/>
          </a:xfrm>
        </p:spPr>
        <p:txBody>
          <a:bodyPr>
            <a:noAutofit/>
          </a:bodyPr>
          <a:p>
            <a:r>
              <a:rPr dirty="0" sz="3200" lang="en-US">
                <a:latin typeface="Times New Roman" pitchFamily="18" charset="0"/>
                <a:cs typeface="Times New Roman" pitchFamily="18" charset="0"/>
              </a:rPr>
              <a:t>The orbit contains the following nerves:-</a:t>
            </a:r>
          </a:p>
          <a:p>
            <a:pPr indent="-514350" marL="514350">
              <a:buFont typeface="Wingdings" pitchFamily="2" charset="2"/>
              <a:buChar char="v"/>
            </a:pPr>
            <a:r>
              <a:rPr b="1" dirty="0" sz="3200" lang="en-US">
                <a:solidFill>
                  <a:srgbClr val="7030A0"/>
                </a:solidFill>
                <a:latin typeface="Times New Roman" pitchFamily="18" charset="0"/>
                <a:cs typeface="Times New Roman" pitchFamily="18" charset="0"/>
              </a:rPr>
              <a:t>2</a:t>
            </a:r>
            <a:r>
              <a:rPr baseline="30000" b="1" dirty="0" sz="3200" lang="en-US">
                <a:solidFill>
                  <a:srgbClr val="7030A0"/>
                </a:solidFill>
                <a:latin typeface="Times New Roman" pitchFamily="18" charset="0"/>
                <a:cs typeface="Times New Roman" pitchFamily="18" charset="0"/>
              </a:rPr>
              <a:t>nd</a:t>
            </a:r>
            <a:r>
              <a:rPr b="1" dirty="0" sz="3200" lang="en-US">
                <a:solidFill>
                  <a:srgbClr val="7030A0"/>
                </a:solidFill>
                <a:latin typeface="Times New Roman" pitchFamily="18" charset="0"/>
                <a:cs typeface="Times New Roman" pitchFamily="18" charset="0"/>
              </a:rPr>
              <a:t> – Optic nerve </a:t>
            </a:r>
            <a:r>
              <a:rPr dirty="0" sz="3200" lang="en-US">
                <a:latin typeface="Times New Roman" pitchFamily="18" charset="0"/>
                <a:cs typeface="Times New Roman" pitchFamily="18" charset="0"/>
              </a:rPr>
              <a:t>– carries visual information from the retina to the brain.  Covered in </a:t>
            </a:r>
            <a:r>
              <a:rPr dirty="0" sz="3200" lang="en-US" err="1">
                <a:latin typeface="Times New Roman" pitchFamily="18" charset="0"/>
                <a:cs typeface="Times New Roman" pitchFamily="18" charset="0"/>
              </a:rPr>
              <a:t>meninges</a:t>
            </a:r>
            <a:r>
              <a:rPr dirty="0" sz="3200" lang="en-US">
                <a:latin typeface="Times New Roman" pitchFamily="18" charset="0"/>
                <a:cs typeface="Times New Roman" pitchFamily="18" charset="0"/>
              </a:rPr>
              <a:t>, and surrounded by CSF.</a:t>
            </a:r>
          </a:p>
          <a:p>
            <a:pPr indent="-514350" marL="514350">
              <a:buFont typeface="Wingdings" pitchFamily="2" charset="2"/>
              <a:buChar char="v"/>
            </a:pPr>
            <a:r>
              <a:rPr b="1" dirty="0" sz="3200" lang="en-US">
                <a:solidFill>
                  <a:srgbClr val="7030A0"/>
                </a:solidFill>
                <a:latin typeface="Times New Roman" pitchFamily="18" charset="0"/>
                <a:cs typeface="Times New Roman" pitchFamily="18" charset="0"/>
              </a:rPr>
              <a:t>3</a:t>
            </a:r>
            <a:r>
              <a:rPr baseline="30000" b="1" dirty="0" sz="3200" lang="en-US">
                <a:solidFill>
                  <a:srgbClr val="7030A0"/>
                </a:solidFill>
                <a:latin typeface="Times New Roman" pitchFamily="18" charset="0"/>
                <a:cs typeface="Times New Roman" pitchFamily="18" charset="0"/>
              </a:rPr>
              <a:t>rd</a:t>
            </a:r>
            <a:r>
              <a:rPr b="1" dirty="0" sz="3200" lang="en-US">
                <a:solidFill>
                  <a:srgbClr val="7030A0"/>
                </a:solidFill>
                <a:latin typeface="Times New Roman" pitchFamily="18" charset="0"/>
                <a:cs typeface="Times New Roman" pitchFamily="18" charset="0"/>
              </a:rPr>
              <a:t> – </a:t>
            </a:r>
            <a:r>
              <a:rPr b="1" dirty="0" sz="3200" lang="en-US" err="1">
                <a:solidFill>
                  <a:srgbClr val="7030A0"/>
                </a:solidFill>
                <a:latin typeface="Times New Roman" pitchFamily="18" charset="0"/>
                <a:cs typeface="Times New Roman" pitchFamily="18" charset="0"/>
              </a:rPr>
              <a:t>Oculomotor</a:t>
            </a:r>
            <a:r>
              <a:rPr b="1" dirty="0" sz="3200" lang="en-US">
                <a:solidFill>
                  <a:srgbClr val="7030A0"/>
                </a:solidFill>
                <a:latin typeface="Times New Roman" pitchFamily="18" charset="0"/>
                <a:cs typeface="Times New Roman" pitchFamily="18" charset="0"/>
              </a:rPr>
              <a:t> nerve </a:t>
            </a:r>
            <a:r>
              <a:rPr dirty="0" sz="3200" lang="en-US">
                <a:latin typeface="Times New Roman" pitchFamily="18" charset="0"/>
                <a:cs typeface="Times New Roman" pitchFamily="18" charset="0"/>
              </a:rPr>
              <a:t>– controls extra-ocular muscles, pupil sphincter, and </a:t>
            </a:r>
            <a:r>
              <a:rPr dirty="0" sz="3200" lang="en-US" err="1">
                <a:latin typeface="Times New Roman" pitchFamily="18" charset="0"/>
                <a:cs typeface="Times New Roman" pitchFamily="18" charset="0"/>
              </a:rPr>
              <a:t>ciliary</a:t>
            </a:r>
            <a:r>
              <a:rPr dirty="0" sz="3200" lang="en-US">
                <a:latin typeface="Times New Roman" pitchFamily="18" charset="0"/>
                <a:cs typeface="Times New Roman" pitchFamily="18" charset="0"/>
              </a:rPr>
              <a:t> muscle.</a:t>
            </a:r>
          </a:p>
          <a:p>
            <a:pPr indent="-514350" marL="514350">
              <a:buFont typeface="Wingdings" pitchFamily="2" charset="2"/>
              <a:buChar char="v"/>
            </a:pPr>
            <a:r>
              <a:rPr b="1" dirty="0" sz="3200" lang="en-US">
                <a:solidFill>
                  <a:srgbClr val="7030A0"/>
                </a:solidFill>
                <a:latin typeface="Times New Roman" pitchFamily="18" charset="0"/>
                <a:cs typeface="Times New Roman" pitchFamily="18" charset="0"/>
              </a:rPr>
              <a:t>4</a:t>
            </a:r>
            <a:r>
              <a:rPr baseline="30000" b="1" dirty="0" sz="3200" lang="en-US">
                <a:solidFill>
                  <a:srgbClr val="7030A0"/>
                </a:solidFill>
                <a:latin typeface="Times New Roman" pitchFamily="18" charset="0"/>
                <a:cs typeface="Times New Roman" pitchFamily="18" charset="0"/>
              </a:rPr>
              <a:t>th</a:t>
            </a:r>
            <a:r>
              <a:rPr b="1" dirty="0" sz="3200" lang="en-US">
                <a:solidFill>
                  <a:srgbClr val="7030A0"/>
                </a:solidFill>
                <a:latin typeface="Times New Roman" pitchFamily="18" charset="0"/>
                <a:cs typeface="Times New Roman" pitchFamily="18" charset="0"/>
              </a:rPr>
              <a:t> – </a:t>
            </a:r>
            <a:r>
              <a:rPr b="1" dirty="0" sz="3200" lang="en-US" err="1">
                <a:solidFill>
                  <a:srgbClr val="7030A0"/>
                </a:solidFill>
                <a:latin typeface="Times New Roman" pitchFamily="18" charset="0"/>
                <a:cs typeface="Times New Roman" pitchFamily="18" charset="0"/>
              </a:rPr>
              <a:t>Trochlear</a:t>
            </a:r>
            <a:r>
              <a:rPr b="1" dirty="0" sz="3200" lang="en-US">
                <a:solidFill>
                  <a:srgbClr val="7030A0"/>
                </a:solidFill>
                <a:latin typeface="Times New Roman" pitchFamily="18" charset="0"/>
                <a:cs typeface="Times New Roman" pitchFamily="18" charset="0"/>
              </a:rPr>
              <a:t> nerve </a:t>
            </a:r>
            <a:r>
              <a:rPr dirty="0" sz="3200" lang="en-US">
                <a:latin typeface="Times New Roman" pitchFamily="18" charset="0"/>
                <a:cs typeface="Times New Roman" pitchFamily="18" charset="0"/>
              </a:rPr>
              <a:t>– controls superior oblique muscle.</a:t>
            </a:r>
          </a:p>
          <a:p>
            <a:pPr indent="-514350" marL="514350">
              <a:buFont typeface="Wingdings" pitchFamily="2" charset="2"/>
              <a:buChar char="v"/>
            </a:pPr>
            <a:r>
              <a:rPr b="1" dirty="0" sz="3200" lang="en-US">
                <a:solidFill>
                  <a:srgbClr val="7030A0"/>
                </a:solidFill>
                <a:latin typeface="Times New Roman" pitchFamily="18" charset="0"/>
                <a:cs typeface="Times New Roman" pitchFamily="18" charset="0"/>
              </a:rPr>
              <a:t>5</a:t>
            </a:r>
            <a:r>
              <a:rPr baseline="30000" b="1" dirty="0" sz="3200" lang="en-US">
                <a:solidFill>
                  <a:srgbClr val="7030A0"/>
                </a:solidFill>
                <a:latin typeface="Times New Roman" pitchFamily="18" charset="0"/>
                <a:cs typeface="Times New Roman" pitchFamily="18" charset="0"/>
              </a:rPr>
              <a:t>th</a:t>
            </a:r>
            <a:r>
              <a:rPr b="1" dirty="0" sz="3200" lang="en-US">
                <a:solidFill>
                  <a:srgbClr val="7030A0"/>
                </a:solidFill>
                <a:latin typeface="Times New Roman" pitchFamily="18" charset="0"/>
                <a:cs typeface="Times New Roman" pitchFamily="18" charset="0"/>
              </a:rPr>
              <a:t> – Ophthalmic nerve </a:t>
            </a:r>
            <a:r>
              <a:rPr dirty="0" sz="3200" lang="en-US">
                <a:latin typeface="Times New Roman" pitchFamily="18" charset="0"/>
                <a:cs typeface="Times New Roman" pitchFamily="18" charset="0"/>
              </a:rPr>
              <a:t>– this is one branch of the trigeminal nerve.  It supplies touch and pain sensation to t he eye and upper lid.</a:t>
            </a:r>
          </a:p>
          <a:p>
            <a:pPr indent="-514350" marL="514350">
              <a:buFont typeface="Wingdings" pitchFamily="2" charset="2"/>
              <a:buChar char="v"/>
            </a:pPr>
            <a:r>
              <a:rPr b="1" dirty="0" sz="3200" lang="en-US">
                <a:solidFill>
                  <a:srgbClr val="7030A0"/>
                </a:solidFill>
                <a:latin typeface="Times New Roman" pitchFamily="18" charset="0"/>
                <a:cs typeface="Times New Roman" pitchFamily="18" charset="0"/>
              </a:rPr>
              <a:t>6</a:t>
            </a:r>
            <a:r>
              <a:rPr baseline="30000" b="1" dirty="0" sz="3200" lang="en-US">
                <a:solidFill>
                  <a:srgbClr val="7030A0"/>
                </a:solidFill>
                <a:latin typeface="Times New Roman" pitchFamily="18" charset="0"/>
                <a:cs typeface="Times New Roman" pitchFamily="18" charset="0"/>
              </a:rPr>
              <a:t>th</a:t>
            </a:r>
            <a:r>
              <a:rPr b="1" dirty="0" sz="3200" lang="en-US">
                <a:solidFill>
                  <a:srgbClr val="7030A0"/>
                </a:solidFill>
                <a:latin typeface="Times New Roman" pitchFamily="18" charset="0"/>
                <a:cs typeface="Times New Roman" pitchFamily="18" charset="0"/>
              </a:rPr>
              <a:t> – </a:t>
            </a:r>
            <a:r>
              <a:rPr b="1" dirty="0" sz="3200" lang="en-US" err="1">
                <a:solidFill>
                  <a:srgbClr val="7030A0"/>
                </a:solidFill>
                <a:latin typeface="Times New Roman" pitchFamily="18" charset="0"/>
                <a:cs typeface="Times New Roman" pitchFamily="18" charset="0"/>
              </a:rPr>
              <a:t>Abducens</a:t>
            </a:r>
            <a:r>
              <a:rPr b="1" dirty="0" sz="3200" lang="en-US">
                <a:solidFill>
                  <a:srgbClr val="7030A0"/>
                </a:solidFill>
                <a:latin typeface="Times New Roman" pitchFamily="18" charset="0"/>
                <a:cs typeface="Times New Roman" pitchFamily="18" charset="0"/>
              </a:rPr>
              <a:t> nerve </a:t>
            </a:r>
            <a:r>
              <a:rPr dirty="0" sz="3200" lang="en-US">
                <a:latin typeface="Times New Roman" pitchFamily="18" charset="0"/>
                <a:cs typeface="Times New Roman" pitchFamily="18" charset="0"/>
              </a:rPr>
              <a:t>– controls the lateral rectus muscle</a:t>
            </a:r>
            <a:endParaRPr dirty="0" sz="3200" lang="en-US"/>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724" name=""/>
        <p:cNvGrpSpPr/>
        <p:nvPr/>
      </p:nvGrpSpPr>
      <p:grpSpPr>
        <a:xfrm>
          <a:off x="0" y="0"/>
          <a:ext cx="0" cy="0"/>
          <a:chOff x="0" y="0"/>
          <a:chExt cx="0" cy="0"/>
        </a:xfrm>
      </p:grpSpPr>
      <p:sp>
        <p:nvSpPr>
          <p:cNvPr id="1049199" name="Title 1"/>
          <p:cNvSpPr>
            <a:spLocks noGrp="1"/>
          </p:cNvSpPr>
          <p:nvPr>
            <p:ph type="title"/>
          </p:nvPr>
        </p:nvSpPr>
        <p:spPr>
          <a:xfrm>
            <a:off x="609600" y="274638"/>
            <a:ext cx="9956800" cy="639762"/>
          </a:xfrm>
        </p:spPr>
        <p:txBody>
          <a:bodyPr/>
          <a:p>
            <a:r>
              <a:rPr dirty="0" lang="en-US" u="sng"/>
              <a:t>Symptoms </a:t>
            </a:r>
            <a:endParaRPr dirty="0" lang="en-US"/>
          </a:p>
        </p:txBody>
      </p:sp>
      <p:sp>
        <p:nvSpPr>
          <p:cNvPr id="1049200" name="Content Placeholder 2"/>
          <p:cNvSpPr>
            <a:spLocks noGrp="1"/>
          </p:cNvSpPr>
          <p:nvPr>
            <p:ph sz="quarter" idx="1"/>
          </p:nvPr>
        </p:nvSpPr>
        <p:spPr>
          <a:xfrm>
            <a:off x="228600" y="1143000"/>
            <a:ext cx="9956800" cy="4873752"/>
          </a:xfrm>
        </p:spPr>
        <p:txBody>
          <a:bodyPr>
            <a:normAutofit/>
          </a:bodyPr>
          <a:p>
            <a:pPr>
              <a:lnSpc>
                <a:spcPct val="150000"/>
              </a:lnSpc>
            </a:pPr>
            <a:r>
              <a:rPr dirty="0" lang="en-US"/>
              <a:t> </a:t>
            </a:r>
            <a:r>
              <a:rPr dirty="0" sz="2800" lang="en-US" smtClean="0"/>
              <a:t>Photophobia </a:t>
            </a:r>
            <a:r>
              <a:rPr dirty="0" sz="2800" lang="en-US"/>
              <a:t>and pain may be minimal</a:t>
            </a:r>
            <a:r>
              <a:rPr dirty="0" sz="2800" lang="en-US" smtClean="0"/>
              <a:t>.</a:t>
            </a:r>
            <a:endParaRPr dirty="0" sz="2800" lang="en-US"/>
          </a:p>
          <a:p>
            <a:pPr lvl="0">
              <a:lnSpc>
                <a:spcPct val="150000"/>
              </a:lnSpc>
            </a:pPr>
            <a:r>
              <a:rPr dirty="0" sz="2800" lang="en-US"/>
              <a:t>Vision is markedly and adversely affected. </a:t>
            </a:r>
          </a:p>
          <a:p>
            <a:pPr indent="0" marL="0">
              <a:lnSpc>
                <a:spcPct val="150000"/>
              </a:lnSpc>
              <a:buNone/>
            </a:pPr>
            <a:r>
              <a:rPr dirty="0" sz="2800" lang="en-US" err="1"/>
              <a:t>Conjunctival</a:t>
            </a:r>
            <a:r>
              <a:rPr dirty="0" sz="2800" lang="en-US"/>
              <a:t> </a:t>
            </a:r>
            <a:r>
              <a:rPr dirty="0" sz="2800" lang="en-US" smtClean="0"/>
              <a:t>injection; bloodshot eyes </a:t>
            </a:r>
            <a:r>
              <a:rPr dirty="0" sz="2800" lang="en-US"/>
              <a:t>is </a:t>
            </a:r>
            <a:r>
              <a:rPr dirty="0" sz="2800" lang="en-US" smtClean="0"/>
              <a:t>diffuse </a:t>
            </a:r>
            <a:r>
              <a:rPr dirty="0" sz="2800" lang="en-US"/>
              <a:t>and there may be vitreous clouding. In a severe posterior uveitis, such as </a:t>
            </a:r>
            <a:r>
              <a:rPr dirty="0" sz="2800" lang="en-US" err="1"/>
              <a:t>chorioretinitis</a:t>
            </a:r>
            <a:r>
              <a:rPr dirty="0" sz="2800" lang="en-US"/>
              <a:t>, there may be retinal and </a:t>
            </a:r>
            <a:r>
              <a:rPr dirty="0" sz="2800" lang="en-US" err="1"/>
              <a:t>choroidal</a:t>
            </a:r>
            <a:r>
              <a:rPr dirty="0" sz="2800" lang="en-US"/>
              <a:t> hemorrhages. </a:t>
            </a:r>
          </a:p>
          <a:p>
            <a:pPr indent="0" marL="0">
              <a:buNone/>
            </a:pPr>
            <a:endParaRPr dirty="0" lang="en-US"/>
          </a:p>
          <a:p>
            <a:endParaRPr dirty="0" lang="en-US"/>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725" name=""/>
        <p:cNvGrpSpPr/>
        <p:nvPr/>
      </p:nvGrpSpPr>
      <p:grpSpPr>
        <a:xfrm>
          <a:off x="0" y="0"/>
          <a:ext cx="0" cy="0"/>
          <a:chOff x="0" y="0"/>
          <a:chExt cx="0" cy="0"/>
        </a:xfrm>
      </p:grpSpPr>
      <p:sp>
        <p:nvSpPr>
          <p:cNvPr id="1049201" name="Title 1"/>
          <p:cNvSpPr>
            <a:spLocks noGrp="1"/>
          </p:cNvSpPr>
          <p:nvPr>
            <p:ph type="title"/>
          </p:nvPr>
        </p:nvSpPr>
        <p:spPr>
          <a:xfrm>
            <a:off x="2286000" y="457200"/>
            <a:ext cx="7010400" cy="762000"/>
          </a:xfrm>
        </p:spPr>
        <p:txBody>
          <a:bodyPr>
            <a:normAutofit fontScale="90000"/>
          </a:bodyPr>
          <a:p>
            <a:r>
              <a:rPr b="1" dirty="0" lang="en-US" smtClean="0">
                <a:latin typeface="Constantia" pitchFamily="18" charset="0"/>
              </a:rPr>
              <a:t>Signs</a:t>
            </a:r>
            <a:br>
              <a:rPr b="1" dirty="0" lang="en-US" smtClean="0">
                <a:latin typeface="Constantia" pitchFamily="18" charset="0"/>
              </a:rPr>
            </a:br>
            <a:endParaRPr dirty="0" lang="en-US"/>
          </a:p>
        </p:txBody>
      </p:sp>
      <p:sp>
        <p:nvSpPr>
          <p:cNvPr id="1049202" name="Content Placeholder 2"/>
          <p:cNvSpPr>
            <a:spLocks noGrp="1"/>
          </p:cNvSpPr>
          <p:nvPr>
            <p:ph sz="quarter" idx="1"/>
          </p:nvPr>
        </p:nvSpPr>
        <p:spPr>
          <a:xfrm>
            <a:off x="-31898" y="863009"/>
            <a:ext cx="11614298" cy="5791200"/>
          </a:xfrm>
        </p:spPr>
        <p:txBody>
          <a:bodyPr>
            <a:normAutofit/>
          </a:bodyPr>
          <a:p>
            <a:pPr indent="-514350" marL="514350">
              <a:buFont typeface="Wingdings" pitchFamily="2" charset="2"/>
              <a:buChar char="Ø"/>
            </a:pPr>
            <a:r>
              <a:rPr dirty="0" sz="2800" lang="en-US">
                <a:latin typeface="Constantia" pitchFamily="18" charset="0"/>
              </a:rPr>
              <a:t>R</a:t>
            </a:r>
            <a:r>
              <a:rPr dirty="0" sz="3200" lang="en-US">
                <a:latin typeface="Constantia" pitchFamily="18" charset="0"/>
              </a:rPr>
              <a:t>ed marks at </a:t>
            </a:r>
            <a:r>
              <a:rPr dirty="0" sz="3200" lang="en-US" err="1">
                <a:latin typeface="Constantia" pitchFamily="18" charset="0"/>
              </a:rPr>
              <a:t>limbus</a:t>
            </a:r>
            <a:r>
              <a:rPr dirty="0" sz="3200" lang="en-US" smtClean="0">
                <a:latin typeface="Constantia" pitchFamily="18" charset="0"/>
              </a:rPr>
              <a:t>.</a:t>
            </a:r>
            <a:endParaRPr dirty="0" sz="3200" lang="en-US">
              <a:latin typeface="Constantia" pitchFamily="18" charset="0"/>
            </a:endParaRPr>
          </a:p>
          <a:p>
            <a:pPr indent="-514350" marL="514350">
              <a:buFont typeface="Wingdings" pitchFamily="2" charset="2"/>
              <a:buChar char="Ø"/>
            </a:pPr>
            <a:r>
              <a:rPr dirty="0" sz="3200" lang="en-US" err="1">
                <a:latin typeface="Constantia" pitchFamily="18" charset="0"/>
              </a:rPr>
              <a:t>Keratic</a:t>
            </a:r>
            <a:r>
              <a:rPr dirty="0" sz="3200" lang="en-US">
                <a:latin typeface="Constantia" pitchFamily="18" charset="0"/>
              </a:rPr>
              <a:t> precipitates - spots on posterior Surface of cornea, caused by inflammatory cells sinking through the aqueous and sticking to the cornea.</a:t>
            </a:r>
          </a:p>
          <a:p>
            <a:pPr indent="-514350" marL="514350">
              <a:buFont typeface="Wingdings" pitchFamily="2" charset="2"/>
              <a:buChar char="Ø"/>
            </a:pPr>
            <a:r>
              <a:rPr dirty="0" sz="3200" lang="en-US" err="1">
                <a:latin typeface="Constantia" pitchFamily="18" charset="0"/>
              </a:rPr>
              <a:t>Hypopyon</a:t>
            </a:r>
            <a:r>
              <a:rPr dirty="0" sz="3200" lang="en-US">
                <a:latin typeface="Constantia" pitchFamily="18" charset="0"/>
              </a:rPr>
              <a:t> – it’s a whitish area inside the eye </a:t>
            </a:r>
            <a:r>
              <a:rPr dirty="0" sz="3200" lang="en-US" err="1">
                <a:latin typeface="Constantia" pitchFamily="18" charset="0"/>
              </a:rPr>
              <a:t>infront</a:t>
            </a:r>
            <a:r>
              <a:rPr dirty="0" sz="3200" lang="en-US">
                <a:latin typeface="Constantia" pitchFamily="18" charset="0"/>
              </a:rPr>
              <a:t> of the lower part  of the iris which is pus formed by inflammatory cells collecting in the inferior part of AC.</a:t>
            </a:r>
          </a:p>
          <a:p>
            <a:pPr indent="-514350" marL="514350">
              <a:buFont typeface="Wingdings" pitchFamily="2" charset="2"/>
              <a:buChar char="Ø"/>
            </a:pPr>
            <a:r>
              <a:rPr dirty="0" sz="3200" lang="en-US">
                <a:latin typeface="Constantia" pitchFamily="18" charset="0"/>
              </a:rPr>
              <a:t>Posterior </a:t>
            </a:r>
            <a:r>
              <a:rPr dirty="0" sz="3200" lang="en-US" err="1">
                <a:latin typeface="Constantia" pitchFamily="18" charset="0"/>
              </a:rPr>
              <a:t>Synechiae</a:t>
            </a:r>
            <a:r>
              <a:rPr dirty="0" sz="3200" lang="en-US">
                <a:latin typeface="Constantia" pitchFamily="18" charset="0"/>
              </a:rPr>
              <a:t> - pupil has irregular shape. </a:t>
            </a:r>
          </a:p>
          <a:p>
            <a:pPr indent="-514350" marL="514350">
              <a:buFont typeface="Wingdings" pitchFamily="2" charset="2"/>
              <a:buChar char="Ø"/>
            </a:pPr>
            <a:r>
              <a:rPr dirty="0" sz="3200" lang="en-US">
                <a:latin typeface="Constantia" pitchFamily="18" charset="0"/>
              </a:rPr>
              <a:t>Vitreous cells – visible as tiny floating dots against the red reflex.</a:t>
            </a:r>
          </a:p>
          <a:p>
            <a:endParaRPr dirty="0" sz="2800" lang="en-US"/>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726" name=""/>
        <p:cNvGrpSpPr/>
        <p:nvPr/>
      </p:nvGrpSpPr>
      <p:grpSpPr>
        <a:xfrm>
          <a:off x="0" y="0"/>
          <a:ext cx="0" cy="0"/>
          <a:chOff x="0" y="0"/>
          <a:chExt cx="0" cy="0"/>
        </a:xfrm>
      </p:grpSpPr>
      <p:sp>
        <p:nvSpPr>
          <p:cNvPr id="1049203" name="Title 1"/>
          <p:cNvSpPr>
            <a:spLocks noGrp="1"/>
          </p:cNvSpPr>
          <p:nvPr>
            <p:ph type="title"/>
          </p:nvPr>
        </p:nvSpPr>
        <p:spPr/>
        <p:txBody>
          <a:bodyPr/>
          <a:p>
            <a:r>
              <a:rPr dirty="0" lang="en-US" u="sng"/>
              <a:t>Risk factors </a:t>
            </a:r>
            <a:r>
              <a:rPr dirty="0" lang="en-US"/>
              <a:t/>
            </a:r>
            <a:br>
              <a:rPr dirty="0" lang="en-US"/>
            </a:br>
            <a:endParaRPr dirty="0" lang="en-US"/>
          </a:p>
        </p:txBody>
      </p:sp>
      <p:sp>
        <p:nvSpPr>
          <p:cNvPr id="1049204" name="Content Placeholder 2"/>
          <p:cNvSpPr>
            <a:spLocks noGrp="1"/>
          </p:cNvSpPr>
          <p:nvPr>
            <p:ph sz="quarter" idx="1"/>
          </p:nvPr>
        </p:nvSpPr>
        <p:spPr/>
        <p:txBody>
          <a:bodyPr/>
          <a:p>
            <a:pPr lvl="0">
              <a:lnSpc>
                <a:spcPct val="150000"/>
              </a:lnSpc>
            </a:pPr>
            <a:r>
              <a:rPr dirty="0" sz="2800" lang="en-US"/>
              <a:t>Genetic </a:t>
            </a:r>
            <a:r>
              <a:rPr dirty="0" sz="2800" lang="en-US" smtClean="0"/>
              <a:t>predisposition </a:t>
            </a:r>
            <a:endParaRPr dirty="0" sz="2800" lang="en-US"/>
          </a:p>
          <a:p>
            <a:pPr lvl="0">
              <a:lnSpc>
                <a:spcPct val="150000"/>
              </a:lnSpc>
            </a:pPr>
            <a:r>
              <a:rPr dirty="0" sz="2800" lang="en-US"/>
              <a:t>Infections like TB, </a:t>
            </a:r>
            <a:r>
              <a:rPr dirty="0" sz="2800" lang="en-US" smtClean="0"/>
              <a:t>toxoplasmosis </a:t>
            </a:r>
            <a:r>
              <a:rPr dirty="0" sz="2800" lang="en-US"/>
              <a:t>etc.</a:t>
            </a:r>
          </a:p>
          <a:p>
            <a:pPr lvl="0">
              <a:lnSpc>
                <a:spcPct val="150000"/>
              </a:lnSpc>
            </a:pPr>
            <a:r>
              <a:rPr dirty="0" sz="2800" lang="en-US"/>
              <a:t>Having an autoimmune or inflammatory disorder.</a:t>
            </a:r>
          </a:p>
          <a:p>
            <a:pPr lvl="0">
              <a:lnSpc>
                <a:spcPct val="150000"/>
              </a:lnSpc>
            </a:pPr>
            <a:r>
              <a:rPr dirty="0" sz="2800" lang="en-US"/>
              <a:t>History of trauma. </a:t>
            </a:r>
          </a:p>
          <a:p>
            <a:pPr>
              <a:lnSpc>
                <a:spcPct val="150000"/>
              </a:lnSpc>
            </a:pPr>
            <a:endParaRPr dirty="0" lang="en-US"/>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727" name=""/>
        <p:cNvGrpSpPr/>
        <p:nvPr/>
      </p:nvGrpSpPr>
      <p:grpSpPr>
        <a:xfrm>
          <a:off x="0" y="0"/>
          <a:ext cx="0" cy="0"/>
          <a:chOff x="0" y="0"/>
          <a:chExt cx="0" cy="0"/>
        </a:xfrm>
      </p:grpSpPr>
      <p:sp>
        <p:nvSpPr>
          <p:cNvPr id="1049205" name="Title 1"/>
          <p:cNvSpPr>
            <a:spLocks noGrp="1"/>
          </p:cNvSpPr>
          <p:nvPr>
            <p:ph type="title"/>
          </p:nvPr>
        </p:nvSpPr>
        <p:spPr>
          <a:xfrm>
            <a:off x="609600" y="83288"/>
            <a:ext cx="9956800" cy="831112"/>
          </a:xfrm>
        </p:spPr>
        <p:txBody>
          <a:bodyPr>
            <a:normAutofit fontScale="90000"/>
          </a:bodyPr>
          <a:p>
            <a:r>
              <a:rPr b="1" dirty="0" lang="en-GB"/>
              <a:t>Management Of Uveitis</a:t>
            </a:r>
            <a:r>
              <a:rPr dirty="0" lang="en-GB"/>
              <a:t> </a:t>
            </a:r>
            <a:r>
              <a:rPr dirty="0" lang="en-US"/>
              <a:t/>
            </a:r>
            <a:br>
              <a:rPr dirty="0" lang="en-US"/>
            </a:br>
            <a:endParaRPr dirty="0" lang="en-US"/>
          </a:p>
        </p:txBody>
      </p:sp>
      <p:sp>
        <p:nvSpPr>
          <p:cNvPr id="1049206" name="Content Placeholder 2"/>
          <p:cNvSpPr>
            <a:spLocks noGrp="1"/>
          </p:cNvSpPr>
          <p:nvPr>
            <p:ph sz="quarter" idx="1"/>
          </p:nvPr>
        </p:nvSpPr>
        <p:spPr>
          <a:xfrm>
            <a:off x="0" y="498844"/>
            <a:ext cx="11352028" cy="6096000"/>
          </a:xfrm>
        </p:spPr>
        <p:txBody>
          <a:bodyPr>
            <a:noAutofit/>
          </a:bodyPr>
          <a:p>
            <a:pPr indent="0" marL="0">
              <a:buNone/>
            </a:pPr>
            <a:r>
              <a:rPr dirty="0" sz="2800" lang="en-GB" smtClean="0"/>
              <a:t>The </a:t>
            </a:r>
            <a:r>
              <a:rPr dirty="0" sz="2800" lang="en-GB"/>
              <a:t>systemic </a:t>
            </a:r>
            <a:r>
              <a:rPr dirty="0" sz="2800" lang="en-GB" smtClean="0"/>
              <a:t>disease should </a:t>
            </a:r>
            <a:r>
              <a:rPr dirty="0" sz="2800" lang="en-GB"/>
              <a:t>be treated with appropriate drug/antibiotics.</a:t>
            </a:r>
            <a:endParaRPr dirty="0" sz="2800" lang="en-US"/>
          </a:p>
          <a:p>
            <a:pPr lvl="0"/>
            <a:r>
              <a:rPr dirty="0" sz="2800" lang="en-GB"/>
              <a:t>Pus swab C/S to aid in treatment</a:t>
            </a:r>
            <a:endParaRPr dirty="0" sz="2800" lang="en-US"/>
          </a:p>
          <a:p>
            <a:pPr lvl="0"/>
            <a:r>
              <a:rPr dirty="0" sz="2800" lang="en-GB"/>
              <a:t>Reassure the patient..</a:t>
            </a:r>
            <a:endParaRPr dirty="0" sz="2800" lang="en-US"/>
          </a:p>
          <a:p>
            <a:pPr lvl="0"/>
            <a:r>
              <a:rPr dirty="0" sz="2800" lang="en-GB"/>
              <a:t>Clean eye with N/saline tds or frequently and apply antibiotics eye ointment e.g. 1% tetracycline tds </a:t>
            </a:r>
            <a:endParaRPr dirty="0" sz="2800" lang="en-US"/>
          </a:p>
          <a:p>
            <a:pPr lvl="0"/>
            <a:r>
              <a:rPr dirty="0" sz="2800" lang="en-GB"/>
              <a:t>Systematic antibiotics </a:t>
            </a:r>
            <a:r>
              <a:rPr dirty="0" sz="2800" lang="en-GB" smtClean="0"/>
              <a:t>e.g</a:t>
            </a:r>
            <a:r>
              <a:rPr dirty="0" sz="2800" lang="en-GB"/>
              <a:t>. IM crystapen 2 mega units 6hrly x 7- 10 days</a:t>
            </a:r>
            <a:endParaRPr dirty="0" sz="2800" lang="en-US"/>
          </a:p>
          <a:p>
            <a:pPr lvl="0"/>
            <a:r>
              <a:rPr dirty="0" sz="2800" lang="en-GB"/>
              <a:t>Atropine sulphate 1% to diminish congestion.  It will also prevent adhesion formation.</a:t>
            </a:r>
            <a:endParaRPr dirty="0" sz="2800" lang="en-US"/>
          </a:p>
          <a:p>
            <a:pPr lvl="0"/>
            <a:r>
              <a:rPr dirty="0" sz="2800" lang="en-GB"/>
              <a:t>Keep eye padded or patient can use dark glasses.</a:t>
            </a:r>
            <a:endParaRPr dirty="0" sz="2800" lang="en-US"/>
          </a:p>
          <a:p>
            <a:pPr lvl="0"/>
            <a:r>
              <a:rPr dirty="0" sz="2800" lang="en-GB"/>
              <a:t>Complete bed rest during the acute phase.</a:t>
            </a:r>
            <a:endParaRPr dirty="0" sz="2800" lang="en-US"/>
          </a:p>
          <a:p>
            <a:pPr indent="0" marL="0">
              <a:lnSpc>
                <a:spcPct val="160000"/>
              </a:lnSpc>
              <a:buNone/>
            </a:pPr>
            <a:r>
              <a:rPr dirty="0" lang="en-US"/>
              <a:t> </a:t>
            </a:r>
          </a:p>
          <a:p>
            <a:pPr lvl="0">
              <a:lnSpc>
                <a:spcPct val="160000"/>
              </a:lnSpc>
            </a:pPr>
            <a:endParaRPr dirty="0" sz="2000" lang="en-US"/>
          </a:p>
          <a:p>
            <a:pPr>
              <a:lnSpc>
                <a:spcPct val="160000"/>
              </a:lnSpc>
            </a:pPr>
            <a:endParaRPr dirty="0" sz="2000" lang="en-US"/>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730" name=""/>
        <p:cNvGrpSpPr/>
        <p:nvPr/>
      </p:nvGrpSpPr>
      <p:grpSpPr>
        <a:xfrm>
          <a:off x="0" y="0"/>
          <a:ext cx="0" cy="0"/>
          <a:chOff x="0" y="0"/>
          <a:chExt cx="0" cy="0"/>
        </a:xfrm>
      </p:grpSpPr>
      <p:sp>
        <p:nvSpPr>
          <p:cNvPr id="1049210" name="Title 1"/>
          <p:cNvSpPr>
            <a:spLocks noGrp="1"/>
          </p:cNvSpPr>
          <p:nvPr>
            <p:ph type="title"/>
          </p:nvPr>
        </p:nvSpPr>
        <p:spPr>
          <a:xfrm>
            <a:off x="609600" y="28353"/>
            <a:ext cx="9956800" cy="868362"/>
          </a:xfrm>
        </p:spPr>
        <p:txBody>
          <a:bodyPr/>
          <a:p>
            <a:r>
              <a:rPr dirty="0" lang="en-US" smtClean="0"/>
              <a:t>MNGT……CONTD</a:t>
            </a:r>
            <a:endParaRPr dirty="0" lang="en-US"/>
          </a:p>
        </p:txBody>
      </p:sp>
      <p:sp>
        <p:nvSpPr>
          <p:cNvPr id="1049211" name="Content Placeholder 2"/>
          <p:cNvSpPr>
            <a:spLocks noGrp="1"/>
          </p:cNvSpPr>
          <p:nvPr>
            <p:ph sz="quarter" idx="1"/>
          </p:nvPr>
        </p:nvSpPr>
        <p:spPr>
          <a:xfrm>
            <a:off x="304800" y="896715"/>
            <a:ext cx="10261600" cy="5961285"/>
          </a:xfrm>
        </p:spPr>
        <p:txBody>
          <a:bodyPr>
            <a:noAutofit/>
          </a:bodyPr>
          <a:p>
            <a:pPr lvl="0">
              <a:lnSpc>
                <a:spcPct val="150000"/>
              </a:lnSpc>
            </a:pPr>
            <a:r>
              <a:rPr dirty="0" sz="2800" lang="en-GB"/>
              <a:t>Analgesics for pain </a:t>
            </a:r>
            <a:r>
              <a:rPr dirty="0" sz="2800" lang="en-GB" err="1"/>
              <a:t>e..g</a:t>
            </a:r>
            <a:r>
              <a:rPr dirty="0" sz="2800" lang="en-GB"/>
              <a:t> </a:t>
            </a:r>
            <a:r>
              <a:rPr dirty="0" sz="2800" lang="en-GB" err="1"/>
              <a:t>panadols</a:t>
            </a:r>
            <a:r>
              <a:rPr dirty="0" sz="2800" lang="en-GB"/>
              <a:t> 2 tabs prn </a:t>
            </a:r>
            <a:endParaRPr dirty="0" sz="2800" lang="en-US"/>
          </a:p>
          <a:p>
            <a:pPr lvl="0">
              <a:lnSpc>
                <a:spcPct val="150000"/>
              </a:lnSpc>
            </a:pPr>
            <a:r>
              <a:rPr dirty="0" sz="2800" lang="en-GB" err="1"/>
              <a:t>Apperient</a:t>
            </a:r>
            <a:r>
              <a:rPr dirty="0" sz="2800" lang="en-GB"/>
              <a:t>  to prevent constipation.</a:t>
            </a:r>
            <a:endParaRPr dirty="0" sz="2800" lang="en-US"/>
          </a:p>
          <a:p>
            <a:pPr lvl="0">
              <a:lnSpc>
                <a:spcPct val="150000"/>
              </a:lnSpc>
            </a:pPr>
            <a:r>
              <a:rPr dirty="0" sz="2800" lang="en-GB"/>
              <a:t>Improve diet – vitamin A,B and C</a:t>
            </a:r>
          </a:p>
          <a:p>
            <a:pPr>
              <a:lnSpc>
                <a:spcPct val="150000"/>
              </a:lnSpc>
            </a:pPr>
            <a:r>
              <a:rPr dirty="0" sz="2800" lang="en-GB"/>
              <a:t>Observe:- </a:t>
            </a:r>
            <a:endParaRPr dirty="0" sz="2800" lang="en-US"/>
          </a:p>
          <a:p>
            <a:pPr indent="0" lvl="1" marL="365760">
              <a:lnSpc>
                <a:spcPct val="150000"/>
              </a:lnSpc>
              <a:buNone/>
            </a:pPr>
            <a:r>
              <a:rPr dirty="0" sz="2500" lang="en-GB"/>
              <a:t>– general state of the eye as you clean – e.g. check for </a:t>
            </a:r>
            <a:r>
              <a:rPr dirty="0" sz="2500" lang="en-GB" err="1"/>
              <a:t>Hyphema</a:t>
            </a:r>
            <a:r>
              <a:rPr dirty="0" sz="2500" lang="en-GB"/>
              <a:t> (blood in the anterior chamber)</a:t>
            </a:r>
            <a:endParaRPr dirty="0" sz="2500" lang="en-US"/>
          </a:p>
          <a:p>
            <a:pPr indent="0" lvl="1" marL="365760">
              <a:lnSpc>
                <a:spcPct val="150000"/>
              </a:lnSpc>
              <a:buNone/>
            </a:pPr>
            <a:r>
              <a:rPr dirty="0" sz="2500" lang="en-GB"/>
              <a:t>-  General state of patient </a:t>
            </a:r>
            <a:endParaRPr dirty="0" sz="2500" lang="en-US"/>
          </a:p>
          <a:p>
            <a:pPr indent="0" lvl="1" marL="365760">
              <a:lnSpc>
                <a:spcPct val="150000"/>
              </a:lnSpc>
              <a:buNone/>
            </a:pPr>
            <a:r>
              <a:rPr dirty="0" sz="2500" lang="en-GB"/>
              <a:t>- Vital signs and BP 4 hourly </a:t>
            </a:r>
            <a:endParaRPr dirty="0" sz="2500" lang="en-US"/>
          </a:p>
          <a:p>
            <a:pPr>
              <a:lnSpc>
                <a:spcPct val="150000"/>
              </a:lnSpc>
            </a:pPr>
            <a:endParaRPr dirty="0" sz="2800" lang="en-US"/>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731" name=""/>
        <p:cNvGrpSpPr/>
        <p:nvPr/>
      </p:nvGrpSpPr>
      <p:grpSpPr>
        <a:xfrm>
          <a:off x="0" y="0"/>
          <a:ext cx="0" cy="0"/>
          <a:chOff x="0" y="0"/>
          <a:chExt cx="0" cy="0"/>
        </a:xfrm>
      </p:grpSpPr>
      <p:sp>
        <p:nvSpPr>
          <p:cNvPr id="1049212" name="Title 1"/>
          <p:cNvSpPr>
            <a:spLocks noGrp="1"/>
          </p:cNvSpPr>
          <p:nvPr>
            <p:ph type="title"/>
          </p:nvPr>
        </p:nvSpPr>
        <p:spPr/>
        <p:txBody>
          <a:bodyPr/>
          <a:p>
            <a:r>
              <a:rPr b="1" dirty="0" sz="2800" lang="en-GB"/>
              <a:t>Complications</a:t>
            </a:r>
            <a:endParaRPr dirty="0" lang="en-US"/>
          </a:p>
        </p:txBody>
      </p:sp>
      <p:sp>
        <p:nvSpPr>
          <p:cNvPr id="1049213" name="Content Placeholder 2"/>
          <p:cNvSpPr>
            <a:spLocks noGrp="1"/>
          </p:cNvSpPr>
          <p:nvPr>
            <p:ph sz="quarter" idx="1"/>
          </p:nvPr>
        </p:nvSpPr>
        <p:spPr/>
        <p:txBody>
          <a:bodyPr>
            <a:normAutofit/>
          </a:bodyPr>
          <a:p>
            <a:pPr indent="0" marL="0">
              <a:buNone/>
            </a:pPr>
            <a:endParaRPr dirty="0" sz="3200" lang="en-US"/>
          </a:p>
          <a:p>
            <a:pPr lvl="0">
              <a:lnSpc>
                <a:spcPct val="150000"/>
              </a:lnSpc>
            </a:pPr>
            <a:r>
              <a:rPr dirty="0" sz="2800" lang="en-GB"/>
              <a:t>Adhesions – iris may stick to lens</a:t>
            </a:r>
            <a:endParaRPr dirty="0" sz="2800" lang="en-US"/>
          </a:p>
          <a:p>
            <a:pPr lvl="0">
              <a:lnSpc>
                <a:spcPct val="150000"/>
              </a:lnSpc>
            </a:pPr>
            <a:r>
              <a:rPr dirty="0" sz="2800" lang="en-GB"/>
              <a:t>Keratitis </a:t>
            </a:r>
            <a:endParaRPr dirty="0" sz="2800" lang="en-US"/>
          </a:p>
          <a:p>
            <a:pPr lvl="0">
              <a:lnSpc>
                <a:spcPct val="150000"/>
              </a:lnSpc>
            </a:pPr>
            <a:r>
              <a:rPr dirty="0" sz="2800" lang="en-GB"/>
              <a:t>Secondary glaucoma </a:t>
            </a:r>
            <a:endParaRPr dirty="0" sz="2800" lang="en-US"/>
          </a:p>
          <a:p>
            <a:pPr lvl="0">
              <a:lnSpc>
                <a:spcPct val="150000"/>
              </a:lnSpc>
            </a:pPr>
            <a:r>
              <a:rPr dirty="0" sz="2800" lang="en-GB"/>
              <a:t>Blindness </a:t>
            </a:r>
            <a:endParaRPr dirty="0" sz="2800" lang="en-US"/>
          </a:p>
          <a:p>
            <a:pPr>
              <a:lnSpc>
                <a:spcPct val="150000"/>
              </a:lnSpc>
            </a:pPr>
            <a:endParaRPr dirty="0" sz="2800" lang="en-US"/>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732" name=""/>
        <p:cNvGrpSpPr/>
        <p:nvPr/>
      </p:nvGrpSpPr>
      <p:grpSpPr>
        <a:xfrm>
          <a:off x="0" y="0"/>
          <a:ext cx="0" cy="0"/>
          <a:chOff x="0" y="0"/>
          <a:chExt cx="0" cy="0"/>
        </a:xfrm>
      </p:grpSpPr>
      <p:sp>
        <p:nvSpPr>
          <p:cNvPr id="1049214" name="Title 1"/>
          <p:cNvSpPr>
            <a:spLocks noGrp="1"/>
          </p:cNvSpPr>
          <p:nvPr>
            <p:ph type="title"/>
          </p:nvPr>
        </p:nvSpPr>
        <p:spPr>
          <a:xfrm>
            <a:off x="609600" y="274638"/>
            <a:ext cx="9956800" cy="1630362"/>
          </a:xfrm>
        </p:spPr>
        <p:txBody>
          <a:bodyPr>
            <a:normAutofit fontScale="90000"/>
          </a:bodyPr>
          <a:p>
            <a:pPr>
              <a:lnSpc>
                <a:spcPct val="200000"/>
              </a:lnSpc>
            </a:pPr>
            <a:r>
              <a:rPr b="1" dirty="0" lang="en-US" u="sng">
                <a:solidFill>
                  <a:srgbClr val="00B0F0"/>
                </a:solidFill>
              </a:rPr>
              <a:t>SYSTEMIC DISEASES AND THE EYE</a:t>
            </a:r>
            <a:r>
              <a:rPr dirty="0" lang="en-US">
                <a:solidFill>
                  <a:srgbClr val="00B0F0"/>
                </a:solidFill>
              </a:rPr>
              <a:t/>
            </a:r>
            <a:br>
              <a:rPr dirty="0" lang="en-US">
                <a:solidFill>
                  <a:srgbClr val="00B0F0"/>
                </a:solidFill>
              </a:rPr>
            </a:br>
            <a:r>
              <a:rPr dirty="0" lang="en-AU" smtClean="0"/>
              <a:t>DIABETIC RETINOPATHY</a:t>
            </a:r>
            <a:endParaRPr dirty="0" lang="en-AU"/>
          </a:p>
        </p:txBody>
      </p:sp>
      <p:sp>
        <p:nvSpPr>
          <p:cNvPr id="1049215" name="Content Placeholder 2"/>
          <p:cNvSpPr>
            <a:spLocks noGrp="1"/>
          </p:cNvSpPr>
          <p:nvPr>
            <p:ph sz="quarter" idx="1"/>
          </p:nvPr>
        </p:nvSpPr>
        <p:spPr>
          <a:xfrm>
            <a:off x="228600" y="2057400"/>
            <a:ext cx="11506200" cy="4111752"/>
          </a:xfrm>
        </p:spPr>
        <p:txBody>
          <a:bodyPr>
            <a:normAutofit/>
          </a:bodyPr>
          <a:p>
            <a:pPr>
              <a:buFont typeface="Wingdings" panose="05000000000000000000" pitchFamily="2" charset="2"/>
              <a:buNone/>
            </a:pPr>
            <a:r>
              <a:rPr dirty="0" sz="3200" lang="en-AU" smtClean="0"/>
              <a:t>DEFINITION</a:t>
            </a:r>
          </a:p>
          <a:p>
            <a:pPr>
              <a:lnSpc>
                <a:spcPct val="150000"/>
              </a:lnSpc>
            </a:pPr>
            <a:r>
              <a:rPr dirty="0" sz="3600" lang="en-AU" smtClean="0"/>
              <a:t>Diabetes causes damage to blood vessels in the retina, which may lead to loss of vision.  </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733" name=""/>
        <p:cNvGrpSpPr/>
        <p:nvPr/>
      </p:nvGrpSpPr>
      <p:grpSpPr>
        <a:xfrm>
          <a:off x="0" y="0"/>
          <a:ext cx="0" cy="0"/>
          <a:chOff x="0" y="0"/>
          <a:chExt cx="0" cy="0"/>
        </a:xfrm>
      </p:grpSpPr>
      <p:sp>
        <p:nvSpPr>
          <p:cNvPr id="1049216" name="Title 1"/>
          <p:cNvSpPr>
            <a:spLocks noGrp="1"/>
          </p:cNvSpPr>
          <p:nvPr>
            <p:ph type="title"/>
          </p:nvPr>
        </p:nvSpPr>
        <p:spPr/>
        <p:txBody>
          <a:bodyPr/>
          <a:p>
            <a:r>
              <a:rPr dirty="0" sz="3200" lang="en-AU"/>
              <a:t>RISK FACTORS</a:t>
            </a:r>
            <a:br>
              <a:rPr dirty="0" sz="3200" lang="en-AU"/>
            </a:br>
            <a:endParaRPr dirty="0" lang="en-AU"/>
          </a:p>
        </p:txBody>
      </p:sp>
      <p:sp>
        <p:nvSpPr>
          <p:cNvPr id="1049217" name="Content Placeholder 2"/>
          <p:cNvSpPr>
            <a:spLocks noGrp="1"/>
          </p:cNvSpPr>
          <p:nvPr>
            <p:ph sz="quarter" idx="1"/>
          </p:nvPr>
        </p:nvSpPr>
        <p:spPr/>
        <p:txBody>
          <a:bodyPr>
            <a:normAutofit/>
          </a:bodyPr>
          <a:p>
            <a:pPr>
              <a:lnSpc>
                <a:spcPct val="150000"/>
              </a:lnSpc>
            </a:pPr>
            <a:r>
              <a:rPr dirty="0" sz="3200" lang="en-AU" smtClean="0"/>
              <a:t>People who have had diabetes for a long period.</a:t>
            </a:r>
          </a:p>
          <a:p>
            <a:pPr>
              <a:lnSpc>
                <a:spcPct val="150000"/>
              </a:lnSpc>
            </a:pPr>
            <a:r>
              <a:rPr dirty="0" sz="3200" lang="en-AU"/>
              <a:t>D</a:t>
            </a:r>
            <a:r>
              <a:rPr dirty="0" sz="3200" lang="en-AU" smtClean="0"/>
              <a:t>iabetics with high blood pressure.</a:t>
            </a:r>
          </a:p>
          <a:p>
            <a:pPr>
              <a:lnSpc>
                <a:spcPct val="150000"/>
              </a:lnSpc>
            </a:pPr>
            <a:r>
              <a:rPr dirty="0" sz="3200" lang="en-AU"/>
              <a:t>P</a:t>
            </a:r>
            <a:r>
              <a:rPr dirty="0" sz="3200" lang="en-AU" smtClean="0"/>
              <a:t>eople with high sugar levels.</a:t>
            </a:r>
          </a:p>
          <a:p>
            <a:pPr>
              <a:lnSpc>
                <a:spcPct val="150000"/>
              </a:lnSpc>
            </a:pPr>
            <a:r>
              <a:rPr dirty="0" sz="3200" lang="en-AU" smtClean="0"/>
              <a:t>Poorly managed diabetes.</a:t>
            </a:r>
          </a:p>
          <a:p>
            <a:pPr>
              <a:lnSpc>
                <a:spcPct val="150000"/>
              </a:lnSpc>
            </a:pPr>
            <a:r>
              <a:rPr dirty="0" sz="3200" lang="en-AU" smtClean="0"/>
              <a:t>Diabetics who become pregnant.</a:t>
            </a:r>
          </a:p>
          <a:p>
            <a:pPr>
              <a:lnSpc>
                <a:spcPct val="150000"/>
              </a:lnSpc>
            </a:pPr>
            <a:endParaRPr dirty="0" sz="3200" lang="en-AU"/>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734" name=""/>
        <p:cNvGrpSpPr/>
        <p:nvPr/>
      </p:nvGrpSpPr>
      <p:grpSpPr>
        <a:xfrm>
          <a:off x="0" y="0"/>
          <a:ext cx="0" cy="0"/>
          <a:chOff x="0" y="0"/>
          <a:chExt cx="0" cy="0"/>
        </a:xfrm>
      </p:grpSpPr>
      <p:sp>
        <p:nvSpPr>
          <p:cNvPr id="1049218" name="Title 1"/>
          <p:cNvSpPr>
            <a:spLocks noGrp="1"/>
          </p:cNvSpPr>
          <p:nvPr>
            <p:ph type="title"/>
          </p:nvPr>
        </p:nvSpPr>
        <p:spPr/>
        <p:txBody>
          <a:bodyPr/>
          <a:p>
            <a:r>
              <a:rPr dirty="0" sz="3200" lang="en-AU"/>
              <a:t>SYMPTOMS</a:t>
            </a:r>
            <a:endParaRPr dirty="0" lang="en-AU"/>
          </a:p>
        </p:txBody>
      </p:sp>
      <p:sp>
        <p:nvSpPr>
          <p:cNvPr id="1049219" name="Content Placeholder 2"/>
          <p:cNvSpPr>
            <a:spLocks noGrp="1"/>
          </p:cNvSpPr>
          <p:nvPr>
            <p:ph sz="quarter" idx="1"/>
          </p:nvPr>
        </p:nvSpPr>
        <p:spPr>
          <a:xfrm>
            <a:off x="304800" y="1600200"/>
            <a:ext cx="11277600" cy="4873752"/>
          </a:xfrm>
        </p:spPr>
        <p:txBody>
          <a:bodyPr>
            <a:noAutofit/>
          </a:bodyPr>
          <a:p>
            <a:pPr>
              <a:lnSpc>
                <a:spcPct val="150000"/>
              </a:lnSpc>
            </a:pPr>
            <a:r>
              <a:rPr dirty="0" sz="3200" lang="en-AU" smtClean="0"/>
              <a:t>Blurred, distorted or patchy vision that can’t be corrected with glasses.</a:t>
            </a:r>
          </a:p>
          <a:p>
            <a:pPr>
              <a:lnSpc>
                <a:spcPct val="150000"/>
              </a:lnSpc>
            </a:pPr>
            <a:r>
              <a:rPr dirty="0" sz="3200" lang="en-AU" smtClean="0"/>
              <a:t>Problems with balance, reading, watching television and recognizing people.</a:t>
            </a:r>
          </a:p>
          <a:p>
            <a:pPr>
              <a:lnSpc>
                <a:spcPct val="150000"/>
              </a:lnSpc>
            </a:pPr>
            <a:r>
              <a:rPr dirty="0" sz="3200" lang="en-AU" smtClean="0"/>
              <a:t>Overly sensitive to glare.</a:t>
            </a:r>
          </a:p>
          <a:p>
            <a:pPr>
              <a:lnSpc>
                <a:spcPct val="150000"/>
              </a:lnSpc>
            </a:pPr>
            <a:r>
              <a:rPr dirty="0" sz="3200" lang="en-AU" smtClean="0"/>
              <a:t>Difficulty seeing at night.</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735" name=""/>
        <p:cNvGrpSpPr/>
        <p:nvPr/>
      </p:nvGrpSpPr>
      <p:grpSpPr>
        <a:xfrm>
          <a:off x="0" y="0"/>
          <a:ext cx="0" cy="0"/>
          <a:chOff x="0" y="0"/>
          <a:chExt cx="0" cy="0"/>
        </a:xfrm>
      </p:grpSpPr>
      <p:sp>
        <p:nvSpPr>
          <p:cNvPr id="1049220" name="Title 1"/>
          <p:cNvSpPr>
            <a:spLocks noGrp="1"/>
          </p:cNvSpPr>
          <p:nvPr>
            <p:ph type="title"/>
          </p:nvPr>
        </p:nvSpPr>
        <p:spPr/>
        <p:txBody>
          <a:bodyPr/>
          <a:p>
            <a:r>
              <a:rPr dirty="0" lang="en-AU"/>
              <a:t>TREATMENT</a:t>
            </a:r>
          </a:p>
        </p:txBody>
      </p:sp>
      <p:sp>
        <p:nvSpPr>
          <p:cNvPr id="1049221" name="Content Placeholder 2"/>
          <p:cNvSpPr>
            <a:spLocks noGrp="1"/>
          </p:cNvSpPr>
          <p:nvPr>
            <p:ph sz="quarter" idx="1"/>
          </p:nvPr>
        </p:nvSpPr>
        <p:spPr>
          <a:xfrm>
            <a:off x="609600" y="1600200"/>
            <a:ext cx="10820400" cy="4873752"/>
          </a:xfrm>
        </p:spPr>
        <p:txBody>
          <a:bodyPr>
            <a:normAutofit/>
          </a:bodyPr>
          <a:p>
            <a:pPr>
              <a:lnSpc>
                <a:spcPct val="150000"/>
              </a:lnSpc>
            </a:pPr>
            <a:r>
              <a:rPr dirty="0" sz="3200" lang="en-AU" smtClean="0"/>
              <a:t>Annual eye checks to pick up early signs of damage.</a:t>
            </a:r>
          </a:p>
          <a:p>
            <a:pPr>
              <a:lnSpc>
                <a:spcPct val="150000"/>
              </a:lnSpc>
            </a:pPr>
            <a:r>
              <a:rPr dirty="0" sz="3200" lang="en-AU" smtClean="0"/>
              <a:t>Control blood-glucose levels and make sure the diet is low in fat.</a:t>
            </a:r>
          </a:p>
          <a:p>
            <a:pPr>
              <a:lnSpc>
                <a:spcPct val="150000"/>
              </a:lnSpc>
            </a:pPr>
            <a:r>
              <a:rPr dirty="0" sz="3200" lang="en-AU" smtClean="0"/>
              <a:t>Once vision has been affected, seek treatment to prevent progression.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8707" name="Title 1"/>
          <p:cNvSpPr>
            <a:spLocks noGrp="1"/>
          </p:cNvSpPr>
          <p:nvPr>
            <p:ph type="title"/>
          </p:nvPr>
        </p:nvSpPr>
        <p:spPr>
          <a:xfrm>
            <a:off x="2057400" y="304800"/>
            <a:ext cx="7467600" cy="762000"/>
          </a:xfrm>
        </p:spPr>
        <p:txBody>
          <a:bodyPr>
            <a:normAutofit fontScale="90000"/>
          </a:bodyPr>
          <a:p>
            <a:r>
              <a:rPr b="1" dirty="0" sz="3200" lang="en-US">
                <a:solidFill>
                  <a:srgbClr val="0070C0"/>
                </a:solidFill>
                <a:latin typeface="Times New Roman" pitchFamily="18" charset="0"/>
                <a:cs typeface="Times New Roman" pitchFamily="18" charset="0"/>
              </a:rPr>
              <a:t>3) </a:t>
            </a:r>
            <a:r>
              <a:rPr b="1" dirty="0" sz="3200" lang="en-US" err="1">
                <a:solidFill>
                  <a:srgbClr val="0070C0"/>
                </a:solidFill>
                <a:latin typeface="Times New Roman" pitchFamily="18" charset="0"/>
                <a:cs typeface="Times New Roman" pitchFamily="18" charset="0"/>
              </a:rPr>
              <a:t>Lacrimal</a:t>
            </a:r>
            <a:r>
              <a:rPr b="1" dirty="0" sz="3200" lang="en-US">
                <a:solidFill>
                  <a:srgbClr val="0070C0"/>
                </a:solidFill>
                <a:latin typeface="Times New Roman" pitchFamily="18" charset="0"/>
                <a:cs typeface="Times New Roman" pitchFamily="18" charset="0"/>
              </a:rPr>
              <a:t> Gland &amp; Ducts</a:t>
            </a:r>
            <a:br>
              <a:rPr b="1" dirty="0" sz="3200" lang="en-US">
                <a:solidFill>
                  <a:srgbClr val="0070C0"/>
                </a:solidFill>
                <a:latin typeface="Times New Roman" pitchFamily="18" charset="0"/>
                <a:cs typeface="Times New Roman" pitchFamily="18" charset="0"/>
              </a:rPr>
            </a:br>
            <a:endParaRPr dirty="0" lang="en-US"/>
          </a:p>
        </p:txBody>
      </p:sp>
      <p:sp>
        <p:nvSpPr>
          <p:cNvPr id="1048708" name="Content Placeholder 2"/>
          <p:cNvSpPr>
            <a:spLocks noGrp="1"/>
          </p:cNvSpPr>
          <p:nvPr>
            <p:ph sz="quarter" idx="1"/>
          </p:nvPr>
        </p:nvSpPr>
        <p:spPr>
          <a:xfrm>
            <a:off x="370366" y="609600"/>
            <a:ext cx="11212033" cy="6248400"/>
          </a:xfrm>
        </p:spPr>
        <p:txBody>
          <a:bodyPr>
            <a:normAutofit fontScale="96429" lnSpcReduction="20000"/>
          </a:bodyPr>
          <a:p>
            <a:pPr indent="-514350" marL="514350">
              <a:buFont typeface="Wingdings" pitchFamily="2" charset="2"/>
              <a:buChar char="v"/>
            </a:pPr>
            <a:r>
              <a:rPr dirty="0" sz="3600" lang="en-US">
                <a:latin typeface="Times New Roman" pitchFamily="18" charset="0"/>
                <a:cs typeface="Times New Roman" pitchFamily="18" charset="0"/>
              </a:rPr>
              <a:t>The </a:t>
            </a:r>
            <a:r>
              <a:rPr dirty="0" sz="3600" lang="en-US" err="1">
                <a:latin typeface="Times New Roman" pitchFamily="18" charset="0"/>
                <a:cs typeface="Times New Roman" pitchFamily="18" charset="0"/>
              </a:rPr>
              <a:t>lacrimal</a:t>
            </a:r>
            <a:r>
              <a:rPr dirty="0" sz="3600" lang="en-US">
                <a:latin typeface="Times New Roman" pitchFamily="18" charset="0"/>
                <a:cs typeface="Times New Roman" pitchFamily="18" charset="0"/>
              </a:rPr>
              <a:t> gland produces tears, which protect and lubricate the eye. It lies in the upper lateral quarter of the orbit. The gland is divided into two parts by the </a:t>
            </a:r>
            <a:r>
              <a:rPr dirty="0" sz="3600" lang="en-US" err="1">
                <a:latin typeface="Times New Roman" pitchFamily="18" charset="0"/>
                <a:cs typeface="Times New Roman" pitchFamily="18" charset="0"/>
              </a:rPr>
              <a:t>levator</a:t>
            </a:r>
            <a:r>
              <a:rPr dirty="0" sz="3600" lang="en-US">
                <a:latin typeface="Times New Roman" pitchFamily="18" charset="0"/>
                <a:cs typeface="Times New Roman" pitchFamily="18" charset="0"/>
              </a:rPr>
              <a:t> muscle. Half of the gland lies above the </a:t>
            </a:r>
            <a:r>
              <a:rPr dirty="0" sz="3600" lang="en-US" err="1">
                <a:latin typeface="Times New Roman" pitchFamily="18" charset="0"/>
                <a:cs typeface="Times New Roman" pitchFamily="18" charset="0"/>
              </a:rPr>
              <a:t>levator</a:t>
            </a:r>
            <a:r>
              <a:rPr dirty="0" sz="3600" lang="en-US">
                <a:latin typeface="Times New Roman" pitchFamily="18" charset="0"/>
                <a:cs typeface="Times New Roman" pitchFamily="18" charset="0"/>
              </a:rPr>
              <a:t>, next to the roof of the orbit, and half lies below the </a:t>
            </a:r>
            <a:r>
              <a:rPr dirty="0" sz="3600" lang="en-US" err="1">
                <a:latin typeface="Times New Roman" pitchFamily="18" charset="0"/>
                <a:cs typeface="Times New Roman" pitchFamily="18" charset="0"/>
              </a:rPr>
              <a:t>levator</a:t>
            </a:r>
            <a:r>
              <a:rPr dirty="0" sz="3600" lang="en-US">
                <a:latin typeface="Times New Roman" pitchFamily="18" charset="0"/>
                <a:cs typeface="Times New Roman" pitchFamily="18" charset="0"/>
              </a:rPr>
              <a:t>, next to the conjunctiva.</a:t>
            </a:r>
          </a:p>
          <a:p>
            <a:pPr indent="-514350" marL="514350">
              <a:buFont typeface="Wingdings" pitchFamily="2" charset="2"/>
              <a:buChar char="v"/>
            </a:pPr>
            <a:r>
              <a:rPr dirty="0" sz="3600" lang="en-US">
                <a:latin typeface="Times New Roman" pitchFamily="18" charset="0"/>
                <a:cs typeface="Times New Roman" pitchFamily="18" charset="0"/>
              </a:rPr>
              <a:t>The gland secretes tears through 10-20 tear ducts that enter the </a:t>
            </a:r>
            <a:r>
              <a:rPr dirty="0" sz="3600" lang="en-US" err="1">
                <a:latin typeface="Times New Roman" pitchFamily="18" charset="0"/>
                <a:cs typeface="Times New Roman" pitchFamily="18" charset="0"/>
              </a:rPr>
              <a:t>conjunctival</a:t>
            </a:r>
            <a:r>
              <a:rPr dirty="0" sz="3600" lang="en-US">
                <a:latin typeface="Times New Roman" pitchFamily="18" charset="0"/>
                <a:cs typeface="Times New Roman" pitchFamily="18" charset="0"/>
              </a:rPr>
              <a:t> sac through the upper fornix.</a:t>
            </a:r>
          </a:p>
          <a:p>
            <a:pPr indent="-514350" marL="514350">
              <a:buFont typeface="Wingdings" pitchFamily="2" charset="2"/>
              <a:buChar char="v"/>
            </a:pPr>
            <a:r>
              <a:rPr dirty="0" sz="3600" lang="en-US">
                <a:latin typeface="Times New Roman" pitchFamily="18" charset="0"/>
                <a:cs typeface="Times New Roman" pitchFamily="18" charset="0"/>
              </a:rPr>
              <a:t>After the tears have spread across the eye, they drain away through the </a:t>
            </a:r>
            <a:r>
              <a:rPr dirty="0" sz="3600" lang="en-US" err="1" u="sng">
                <a:latin typeface="Times New Roman" pitchFamily="18" charset="0"/>
                <a:cs typeface="Times New Roman" pitchFamily="18" charset="0"/>
              </a:rPr>
              <a:t>puncta</a:t>
            </a:r>
            <a:r>
              <a:rPr dirty="0" sz="3600" lang="en-US">
                <a:latin typeface="Times New Roman" pitchFamily="18" charset="0"/>
                <a:cs typeface="Times New Roman" pitchFamily="18" charset="0"/>
              </a:rPr>
              <a:t>.</a:t>
            </a:r>
          </a:p>
          <a:p>
            <a:endParaRPr dirty="0" sz="2800" lang="en-US"/>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736" name=""/>
        <p:cNvGrpSpPr/>
        <p:nvPr/>
      </p:nvGrpSpPr>
      <p:grpSpPr>
        <a:xfrm>
          <a:off x="0" y="0"/>
          <a:ext cx="0" cy="0"/>
          <a:chOff x="0" y="0"/>
          <a:chExt cx="0" cy="0"/>
        </a:xfrm>
      </p:grpSpPr>
      <p:sp>
        <p:nvSpPr>
          <p:cNvPr id="1049222" name="Title 1"/>
          <p:cNvSpPr>
            <a:spLocks noGrp="1"/>
          </p:cNvSpPr>
          <p:nvPr>
            <p:ph type="title"/>
          </p:nvPr>
        </p:nvSpPr>
        <p:spPr>
          <a:xfrm>
            <a:off x="1981200" y="274638"/>
            <a:ext cx="7467600" cy="563562"/>
          </a:xfrm>
        </p:spPr>
        <p:txBody>
          <a:bodyPr/>
          <a:p>
            <a:r>
              <a:rPr dirty="0" lang="en-US" err="1" smtClean="0"/>
              <a:t>Contd</a:t>
            </a:r>
            <a:r>
              <a:rPr dirty="0" lang="en-US" smtClean="0"/>
              <a:t>…</a:t>
            </a:r>
            <a:endParaRPr dirty="0" lang="en-US"/>
          </a:p>
        </p:txBody>
      </p:sp>
      <p:sp>
        <p:nvSpPr>
          <p:cNvPr id="1049223" name="Content Placeholder 2"/>
          <p:cNvSpPr>
            <a:spLocks noGrp="1"/>
          </p:cNvSpPr>
          <p:nvPr>
            <p:ph sz="quarter" idx="1"/>
          </p:nvPr>
        </p:nvSpPr>
        <p:spPr>
          <a:xfrm>
            <a:off x="381000" y="914400"/>
            <a:ext cx="11277600" cy="5559552"/>
          </a:xfrm>
        </p:spPr>
        <p:txBody>
          <a:bodyPr>
            <a:normAutofit/>
          </a:bodyPr>
          <a:p>
            <a:pPr indent="0" marL="0">
              <a:lnSpc>
                <a:spcPct val="150000"/>
              </a:lnSpc>
              <a:buNone/>
            </a:pPr>
            <a:r>
              <a:rPr b="1" dirty="0" sz="3200" lang="en-US" smtClean="0"/>
              <a:t>Prevention </a:t>
            </a:r>
            <a:r>
              <a:rPr b="1" dirty="0" sz="3200" lang="en-US"/>
              <a:t>of blindness in diabetics</a:t>
            </a:r>
          </a:p>
          <a:p>
            <a:pPr indent="0" marL="0">
              <a:lnSpc>
                <a:spcPct val="150000"/>
              </a:lnSpc>
              <a:buNone/>
            </a:pPr>
            <a:r>
              <a:rPr dirty="0" sz="3200" lang="en-US"/>
              <a:t>DM is the leading cause of blindness in some third world countries, however, it is preventable. Firstly, DM is often caused by obesity, which can be avoided. Secondly all diabetic patients should have an annual eye examination, with dilated pupils. Anyone with any retinopathy should be sent to an ophthalmologist for evaluation.</a:t>
            </a:r>
          </a:p>
          <a:p>
            <a:endParaRPr dirty="0" sz="2800" lang="en-US"/>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737" name=""/>
        <p:cNvGrpSpPr/>
        <p:nvPr/>
      </p:nvGrpSpPr>
      <p:grpSpPr>
        <a:xfrm>
          <a:off x="0" y="0"/>
          <a:ext cx="0" cy="0"/>
          <a:chOff x="0" y="0"/>
          <a:chExt cx="0" cy="0"/>
        </a:xfrm>
      </p:grpSpPr>
      <p:sp>
        <p:nvSpPr>
          <p:cNvPr id="1049224" name="Title 1"/>
          <p:cNvSpPr>
            <a:spLocks noGrp="1"/>
          </p:cNvSpPr>
          <p:nvPr>
            <p:ph type="title"/>
          </p:nvPr>
        </p:nvSpPr>
        <p:spPr>
          <a:xfrm>
            <a:off x="1981200" y="381000"/>
            <a:ext cx="7467600" cy="715962"/>
          </a:xfrm>
        </p:spPr>
        <p:txBody>
          <a:bodyPr>
            <a:normAutofit fontScale="90000"/>
          </a:bodyPr>
          <a:p>
            <a:r>
              <a:rPr b="1" dirty="0" lang="en-US" u="sng" smtClean="0">
                <a:solidFill>
                  <a:srgbClr val="FF0000"/>
                </a:solidFill>
              </a:rPr>
              <a:t>AIDS AND THE EYE</a:t>
            </a:r>
            <a:br>
              <a:rPr b="1" dirty="0" lang="en-US" u="sng" smtClean="0">
                <a:solidFill>
                  <a:srgbClr val="FF0000"/>
                </a:solidFill>
              </a:rPr>
            </a:br>
            <a:endParaRPr dirty="0" lang="en-US"/>
          </a:p>
        </p:txBody>
      </p:sp>
      <p:sp>
        <p:nvSpPr>
          <p:cNvPr id="1049225" name="Content Placeholder 2"/>
          <p:cNvSpPr>
            <a:spLocks noGrp="1"/>
          </p:cNvSpPr>
          <p:nvPr>
            <p:ph sz="quarter" idx="1"/>
          </p:nvPr>
        </p:nvSpPr>
        <p:spPr>
          <a:xfrm>
            <a:off x="457200" y="914400"/>
            <a:ext cx="10972800" cy="5943600"/>
          </a:xfrm>
        </p:spPr>
        <p:txBody>
          <a:bodyPr>
            <a:normAutofit/>
          </a:bodyPr>
          <a:p>
            <a:pPr>
              <a:lnSpc>
                <a:spcPct val="150000"/>
              </a:lnSpc>
              <a:buNone/>
            </a:pPr>
            <a:r>
              <a:rPr dirty="0" sz="2800" lang="en-US"/>
              <a:t>AIDS is a disease  caused by infection with the retrovirus HIV, or Human Immunodeficiency Virus. </a:t>
            </a:r>
            <a:r>
              <a:rPr dirty="0" sz="2800" lang="en-US" smtClean="0"/>
              <a:t>The virus attacks the lymphocytes that protects us from infections and cancers, and the patient dies from infectious disease or malignancy. The virus is carried in the blood stream, and is spread mainly by sexual contact, but also by blood transfusion, or by needles or other instruments contaminated by infected blood. </a:t>
            </a:r>
            <a:endParaRPr dirty="0" sz="2800" lang="en-US"/>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738" name=""/>
        <p:cNvGrpSpPr/>
        <p:nvPr/>
      </p:nvGrpSpPr>
      <p:grpSpPr>
        <a:xfrm>
          <a:off x="0" y="0"/>
          <a:ext cx="0" cy="0"/>
          <a:chOff x="0" y="0"/>
          <a:chExt cx="0" cy="0"/>
        </a:xfrm>
      </p:grpSpPr>
      <p:sp>
        <p:nvSpPr>
          <p:cNvPr id="1049226" name="Title 1"/>
          <p:cNvSpPr>
            <a:spLocks noGrp="1"/>
          </p:cNvSpPr>
          <p:nvPr>
            <p:ph type="title"/>
          </p:nvPr>
        </p:nvSpPr>
        <p:spPr/>
        <p:txBody>
          <a:bodyPr>
            <a:normAutofit/>
          </a:bodyPr>
          <a:p>
            <a:r>
              <a:rPr b="1" dirty="0" lang="en-US" smtClean="0"/>
              <a:t>Ophthalmic manifestation is classified as</a:t>
            </a:r>
            <a:r>
              <a:rPr dirty="0" lang="en-US" smtClean="0"/>
              <a:t/>
            </a:r>
            <a:br>
              <a:rPr dirty="0" lang="en-US" smtClean="0"/>
            </a:br>
            <a:endParaRPr dirty="0" lang="en-US"/>
          </a:p>
        </p:txBody>
      </p:sp>
      <p:sp>
        <p:nvSpPr>
          <p:cNvPr id="1049227" name="Content Placeholder 2"/>
          <p:cNvSpPr>
            <a:spLocks noGrp="1"/>
          </p:cNvSpPr>
          <p:nvPr>
            <p:ph sz="quarter" idx="1"/>
          </p:nvPr>
        </p:nvSpPr>
        <p:spPr>
          <a:xfrm>
            <a:off x="304800" y="1295400"/>
            <a:ext cx="11353800" cy="4800600"/>
          </a:xfrm>
        </p:spPr>
        <p:txBody>
          <a:bodyPr>
            <a:normAutofit/>
          </a:bodyPr>
          <a:p>
            <a:pPr>
              <a:lnSpc>
                <a:spcPct val="150000"/>
              </a:lnSpc>
            </a:pPr>
            <a:r>
              <a:rPr dirty="0" sz="3200" lang="en-US" err="1"/>
              <a:t>Microvasculopathy</a:t>
            </a:r>
            <a:endParaRPr dirty="0" sz="3200" lang="en-US"/>
          </a:p>
          <a:p>
            <a:pPr>
              <a:lnSpc>
                <a:spcPct val="150000"/>
              </a:lnSpc>
            </a:pPr>
            <a:r>
              <a:rPr dirty="0" sz="3200" lang="en-US"/>
              <a:t>Tumor e.g. Kaposi’s sarcoma, </a:t>
            </a:r>
            <a:r>
              <a:rPr dirty="0" sz="3200" lang="en-US" err="1"/>
              <a:t>Squamous</a:t>
            </a:r>
            <a:r>
              <a:rPr dirty="0" sz="3200" lang="en-US"/>
              <a:t> cell carcinoma</a:t>
            </a:r>
          </a:p>
          <a:p>
            <a:pPr>
              <a:lnSpc>
                <a:spcPct val="150000"/>
              </a:lnSpc>
            </a:pPr>
            <a:r>
              <a:rPr dirty="0" sz="3200" lang="en-US"/>
              <a:t> </a:t>
            </a:r>
            <a:r>
              <a:rPr dirty="0" sz="3200" lang="en-US" err="1"/>
              <a:t>Neuro-ophthalmopathy</a:t>
            </a:r>
            <a:r>
              <a:rPr dirty="0" sz="3200" lang="en-US"/>
              <a:t> e.g. cranial nerve palsy, optic atrophy</a:t>
            </a:r>
          </a:p>
          <a:p>
            <a:pPr>
              <a:lnSpc>
                <a:spcPct val="150000"/>
              </a:lnSpc>
            </a:pPr>
            <a:r>
              <a:rPr dirty="0" sz="3200" lang="en-US"/>
              <a:t> Opportunistic infection e.g. herpes zoster </a:t>
            </a:r>
            <a:r>
              <a:rPr dirty="0" sz="3200" lang="en-US" err="1"/>
              <a:t>ophthalmicus</a:t>
            </a:r>
            <a:r>
              <a:rPr dirty="0" sz="3200" lang="en-US"/>
              <a:t>, herpes simplex infection, toxoplasmosis etc</a:t>
            </a:r>
          </a:p>
          <a:p>
            <a:endParaRPr dirty="0" sz="2800" lang="en-US"/>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739" name=""/>
        <p:cNvGrpSpPr/>
        <p:nvPr/>
      </p:nvGrpSpPr>
      <p:grpSpPr>
        <a:xfrm>
          <a:off x="0" y="0"/>
          <a:ext cx="0" cy="0"/>
          <a:chOff x="0" y="0"/>
          <a:chExt cx="0" cy="0"/>
        </a:xfrm>
      </p:grpSpPr>
      <p:sp>
        <p:nvSpPr>
          <p:cNvPr id="1049228" name="Title 1"/>
          <p:cNvSpPr>
            <a:spLocks noGrp="1"/>
          </p:cNvSpPr>
          <p:nvPr>
            <p:ph type="title"/>
          </p:nvPr>
        </p:nvSpPr>
        <p:spPr>
          <a:xfrm>
            <a:off x="609600" y="990600"/>
            <a:ext cx="9956800" cy="838200"/>
          </a:xfrm>
        </p:spPr>
        <p:txBody>
          <a:bodyPr>
            <a:normAutofit fontScale="90000"/>
          </a:bodyPr>
          <a:p>
            <a:r>
              <a:rPr b="1" dirty="0" sz="4000" lang="en-US" u="sng" smtClean="0"/>
              <a:t/>
            </a:r>
            <a:br>
              <a:rPr b="1" dirty="0" sz="4000" lang="en-US" u="sng" smtClean="0"/>
            </a:br>
            <a:r>
              <a:rPr b="1" dirty="0" sz="4000" lang="en-US" u="sng"/>
              <a:t/>
            </a:r>
            <a:br>
              <a:rPr b="1" dirty="0" sz="4000" lang="en-US" u="sng"/>
            </a:br>
            <a:r>
              <a:rPr b="1" dirty="0" sz="4000" lang="en-US" u="sng" smtClean="0"/>
              <a:t/>
            </a:r>
            <a:br>
              <a:rPr b="1" dirty="0" sz="4000" lang="en-US" u="sng" smtClean="0"/>
            </a:br>
            <a:r>
              <a:rPr b="1" dirty="0" sz="4000" lang="en-US" u="sng" smtClean="0"/>
              <a:t>a. Opportunistic INFECTIONs</a:t>
            </a:r>
            <a:br>
              <a:rPr b="1" dirty="0" sz="4000" lang="en-US" u="sng" smtClean="0"/>
            </a:br>
            <a:r>
              <a:rPr b="1" dirty="0" lang="en-US" smtClean="0"/>
              <a:t>1. Ophthalmic herpes zoster</a:t>
            </a:r>
            <a:r>
              <a:rPr dirty="0" lang="en-US" smtClean="0"/>
              <a:t/>
            </a:r>
            <a:br>
              <a:rPr dirty="0" lang="en-US" smtClean="0"/>
            </a:br>
            <a:endParaRPr dirty="0" lang="en-US"/>
          </a:p>
        </p:txBody>
      </p:sp>
      <p:sp>
        <p:nvSpPr>
          <p:cNvPr id="1049229" name="Content Placeholder 2"/>
          <p:cNvSpPr>
            <a:spLocks noGrp="1"/>
          </p:cNvSpPr>
          <p:nvPr>
            <p:ph sz="quarter" idx="1"/>
          </p:nvPr>
        </p:nvSpPr>
        <p:spPr>
          <a:xfrm>
            <a:off x="0" y="1600200"/>
            <a:ext cx="11963400" cy="4873752"/>
          </a:xfrm>
        </p:spPr>
        <p:txBody>
          <a:bodyPr/>
          <a:p>
            <a:pPr>
              <a:lnSpc>
                <a:spcPct val="150000"/>
              </a:lnSpc>
            </a:pPr>
            <a:r>
              <a:rPr dirty="0" sz="3200" lang="en-US"/>
              <a:t>Its   caused by </a:t>
            </a:r>
            <a:r>
              <a:rPr dirty="0" sz="3200" lang="en-US" err="1"/>
              <a:t>varicella</a:t>
            </a:r>
            <a:r>
              <a:rPr dirty="0" sz="3200" lang="en-US"/>
              <a:t> zoster</a:t>
            </a:r>
          </a:p>
          <a:p>
            <a:pPr>
              <a:lnSpc>
                <a:spcPct val="150000"/>
              </a:lnSpc>
            </a:pPr>
            <a:r>
              <a:rPr dirty="0" sz="3200" lang="en-US"/>
              <a:t>The eye is affected through ophthalmic branch of trigeminal nerve.</a:t>
            </a:r>
          </a:p>
          <a:p>
            <a:pPr>
              <a:lnSpc>
                <a:spcPct val="150000"/>
              </a:lnSpc>
            </a:pPr>
            <a:r>
              <a:rPr dirty="0" sz="3200" lang="en-US"/>
              <a:t>Its Unilateral</a:t>
            </a:r>
          </a:p>
          <a:p>
            <a:pPr>
              <a:lnSpc>
                <a:spcPct val="150000"/>
              </a:lnSpc>
            </a:pPr>
            <a:r>
              <a:rPr dirty="0" sz="3200" lang="en-US"/>
              <a:t>Common in </a:t>
            </a:r>
            <a:r>
              <a:rPr dirty="0" sz="3200" lang="en-US" err="1"/>
              <a:t>immunocompromized</a:t>
            </a:r>
            <a:r>
              <a:rPr dirty="0" sz="3200" lang="en-US"/>
              <a:t> patient</a:t>
            </a:r>
          </a:p>
          <a:p>
            <a:pPr>
              <a:lnSpc>
                <a:spcPct val="150000"/>
              </a:lnSpc>
            </a:pPr>
            <a:r>
              <a:rPr dirty="0" sz="3200" lang="en-US"/>
              <a:t> 90% are </a:t>
            </a:r>
            <a:r>
              <a:rPr dirty="0" sz="3200" lang="en-US" err="1"/>
              <a:t>sero</a:t>
            </a:r>
            <a:r>
              <a:rPr dirty="0" sz="3200" lang="en-US"/>
              <a:t> positive for HIV infection.</a:t>
            </a:r>
          </a:p>
          <a:p>
            <a:endParaRPr dirty="0" lang="en-US"/>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740" name=""/>
        <p:cNvGrpSpPr/>
        <p:nvPr/>
      </p:nvGrpSpPr>
      <p:grpSpPr>
        <a:xfrm>
          <a:off x="0" y="0"/>
          <a:ext cx="0" cy="0"/>
          <a:chOff x="0" y="0"/>
          <a:chExt cx="0" cy="0"/>
        </a:xfrm>
      </p:grpSpPr>
      <p:sp>
        <p:nvSpPr>
          <p:cNvPr id="1049230" name="Title 1"/>
          <p:cNvSpPr>
            <a:spLocks noGrp="1"/>
          </p:cNvSpPr>
          <p:nvPr>
            <p:ph type="title"/>
          </p:nvPr>
        </p:nvSpPr>
        <p:spPr>
          <a:xfrm>
            <a:off x="609600" y="274638"/>
            <a:ext cx="9956800" cy="944562"/>
          </a:xfrm>
        </p:spPr>
        <p:txBody>
          <a:bodyPr>
            <a:normAutofit fontScale="90000"/>
          </a:bodyPr>
          <a:p>
            <a:r>
              <a:rPr b="1" dirty="0" lang="en-US" smtClean="0"/>
              <a:t>Symptoms</a:t>
            </a:r>
            <a:r>
              <a:rPr dirty="0" lang="en-US" smtClean="0"/>
              <a:t/>
            </a:r>
            <a:br>
              <a:rPr dirty="0" lang="en-US" smtClean="0"/>
            </a:br>
            <a:endParaRPr dirty="0" lang="en-US"/>
          </a:p>
        </p:txBody>
      </p:sp>
      <p:sp>
        <p:nvSpPr>
          <p:cNvPr id="1049231" name="Content Placeholder 2"/>
          <p:cNvSpPr>
            <a:spLocks noGrp="1"/>
          </p:cNvSpPr>
          <p:nvPr>
            <p:ph sz="quarter" idx="1"/>
          </p:nvPr>
        </p:nvSpPr>
        <p:spPr>
          <a:xfrm>
            <a:off x="609600" y="1219200"/>
            <a:ext cx="11353800" cy="5254752"/>
          </a:xfrm>
        </p:spPr>
        <p:txBody>
          <a:bodyPr>
            <a:normAutofit/>
          </a:bodyPr>
          <a:p>
            <a:pPr>
              <a:lnSpc>
                <a:spcPct val="150000"/>
              </a:lnSpc>
            </a:pPr>
            <a:r>
              <a:rPr dirty="0" sz="2800" lang="en-US"/>
              <a:t> </a:t>
            </a:r>
            <a:r>
              <a:rPr dirty="0" sz="3200" lang="en-US" smtClean="0"/>
              <a:t>Prodromal symptoms of URTI</a:t>
            </a:r>
          </a:p>
          <a:p>
            <a:pPr>
              <a:lnSpc>
                <a:spcPct val="150000"/>
              </a:lnSpc>
            </a:pPr>
            <a:r>
              <a:rPr dirty="0" sz="3200" lang="en-US" smtClean="0"/>
              <a:t>The rash appears 2-3 days after the pain, </a:t>
            </a:r>
          </a:p>
          <a:p>
            <a:pPr>
              <a:lnSpc>
                <a:spcPct val="150000"/>
              </a:lnSpc>
            </a:pPr>
            <a:r>
              <a:rPr dirty="0" sz="3200" lang="en-US" smtClean="0"/>
              <a:t>The rash </a:t>
            </a:r>
            <a:r>
              <a:rPr dirty="0" sz="3200" lang="en-US"/>
              <a:t>is not different in </a:t>
            </a:r>
            <a:r>
              <a:rPr dirty="0" sz="3200" lang="en-US" err="1"/>
              <a:t>sero</a:t>
            </a:r>
            <a:r>
              <a:rPr dirty="0" sz="3200" lang="en-US"/>
              <a:t> positive and </a:t>
            </a:r>
            <a:r>
              <a:rPr dirty="0" sz="3200" lang="en-US" err="1"/>
              <a:t>sero</a:t>
            </a:r>
            <a:r>
              <a:rPr dirty="0" sz="3200" lang="en-US"/>
              <a:t> negatives but recurrent in </a:t>
            </a:r>
            <a:r>
              <a:rPr dirty="0" sz="3200" lang="en-US" err="1"/>
              <a:t>sero</a:t>
            </a:r>
            <a:r>
              <a:rPr dirty="0" sz="3200" lang="en-US"/>
              <a:t> </a:t>
            </a:r>
            <a:r>
              <a:rPr dirty="0" sz="3200" lang="en-US" smtClean="0"/>
              <a:t>positives</a:t>
            </a:r>
            <a:endParaRPr dirty="0" sz="3200" lang="en-US"/>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741" name=""/>
        <p:cNvGrpSpPr/>
        <p:nvPr/>
      </p:nvGrpSpPr>
      <p:grpSpPr>
        <a:xfrm>
          <a:off x="0" y="0"/>
          <a:ext cx="0" cy="0"/>
          <a:chOff x="0" y="0"/>
          <a:chExt cx="0" cy="0"/>
        </a:xfrm>
      </p:grpSpPr>
      <p:sp>
        <p:nvSpPr>
          <p:cNvPr id="1049232" name="Title 1"/>
          <p:cNvSpPr>
            <a:spLocks noGrp="1"/>
          </p:cNvSpPr>
          <p:nvPr>
            <p:ph type="title"/>
          </p:nvPr>
        </p:nvSpPr>
        <p:spPr>
          <a:xfrm>
            <a:off x="228600" y="33670"/>
            <a:ext cx="9956800" cy="838200"/>
          </a:xfrm>
        </p:spPr>
        <p:txBody>
          <a:bodyPr/>
          <a:p>
            <a:r>
              <a:rPr b="1" dirty="0" lang="en-US"/>
              <a:t>Signs</a:t>
            </a:r>
            <a:endParaRPr dirty="0" lang="en-US"/>
          </a:p>
        </p:txBody>
      </p:sp>
      <p:sp>
        <p:nvSpPr>
          <p:cNvPr id="1049233" name="Content Placeholder 2"/>
          <p:cNvSpPr>
            <a:spLocks noGrp="1"/>
          </p:cNvSpPr>
          <p:nvPr>
            <p:ph sz="quarter" idx="1"/>
          </p:nvPr>
        </p:nvSpPr>
        <p:spPr>
          <a:xfrm>
            <a:off x="228600" y="1066800"/>
            <a:ext cx="11353800" cy="5407152"/>
          </a:xfrm>
        </p:spPr>
        <p:txBody>
          <a:bodyPr>
            <a:noAutofit/>
          </a:bodyPr>
          <a:p>
            <a:pPr>
              <a:lnSpc>
                <a:spcPct val="150000"/>
              </a:lnSpc>
            </a:pPr>
            <a:r>
              <a:rPr dirty="0" sz="3200" lang="en-US" err="1" smtClean="0"/>
              <a:t>Maculopapular</a:t>
            </a:r>
            <a:r>
              <a:rPr dirty="0" sz="3200" lang="en-US" smtClean="0"/>
              <a:t> </a:t>
            </a:r>
            <a:r>
              <a:rPr dirty="0" sz="3200" lang="en-US"/>
              <a:t>rash in the forehead</a:t>
            </a:r>
          </a:p>
          <a:p>
            <a:pPr>
              <a:lnSpc>
                <a:spcPct val="150000"/>
              </a:lnSpc>
            </a:pPr>
            <a:r>
              <a:rPr dirty="0" sz="3200" lang="en-US"/>
              <a:t> Development of vesicles, pustules and crusting ulceration</a:t>
            </a:r>
          </a:p>
          <a:p>
            <a:pPr>
              <a:lnSpc>
                <a:spcPct val="150000"/>
              </a:lnSpc>
            </a:pPr>
            <a:r>
              <a:rPr dirty="0" sz="3200" lang="en-US"/>
              <a:t> In severe cases – </a:t>
            </a:r>
            <a:r>
              <a:rPr dirty="0" sz="3200" lang="en-US" err="1"/>
              <a:t>periorbital</a:t>
            </a:r>
            <a:r>
              <a:rPr dirty="0" sz="3200" lang="en-US"/>
              <a:t> edema due to secondary</a:t>
            </a:r>
          </a:p>
          <a:p>
            <a:pPr indent="0" marL="0">
              <a:lnSpc>
                <a:spcPct val="150000"/>
              </a:lnSpc>
              <a:buNone/>
            </a:pPr>
            <a:r>
              <a:rPr dirty="0" sz="3200" lang="en-US"/>
              <a:t>bacterial cellulitis</a:t>
            </a:r>
            <a:r>
              <a:rPr dirty="0" sz="3200" i="1" lang="en-US"/>
              <a:t>.</a:t>
            </a:r>
            <a:endParaRPr dirty="0" sz="3200" lang="en-US"/>
          </a:p>
          <a:p>
            <a:pPr>
              <a:lnSpc>
                <a:spcPct val="150000"/>
              </a:lnSpc>
            </a:pPr>
            <a:r>
              <a:rPr dirty="0" sz="3200" lang="en-US"/>
              <a:t>It can also </a:t>
            </a:r>
            <a:r>
              <a:rPr dirty="0" sz="3200" lang="en-US" smtClean="0"/>
              <a:t>cause Keratitis, Uveitis, </a:t>
            </a:r>
            <a:r>
              <a:rPr dirty="0" sz="3200" lang="en-US" err="1" smtClean="0"/>
              <a:t>Keratouveitis</a:t>
            </a:r>
            <a:r>
              <a:rPr dirty="0" sz="3200" lang="en-US" smtClean="0"/>
              <a:t>, cataract, </a:t>
            </a:r>
            <a:r>
              <a:rPr dirty="0" sz="3200" lang="en-US" err="1" smtClean="0"/>
              <a:t>vitritis</a:t>
            </a:r>
            <a:r>
              <a:rPr dirty="0" sz="3200" lang="en-US" smtClean="0"/>
              <a:t> </a:t>
            </a:r>
            <a:r>
              <a:rPr dirty="0" sz="3200" lang="en-US" err="1"/>
              <a:t>etc</a:t>
            </a:r>
            <a:endParaRPr dirty="0" sz="3200" lang="en-US"/>
          </a:p>
          <a:p>
            <a:pPr>
              <a:lnSpc>
                <a:spcPct val="150000"/>
              </a:lnSpc>
            </a:pPr>
            <a:endParaRPr dirty="0" sz="3200" lang="en-US"/>
          </a:p>
          <a:p>
            <a:pPr>
              <a:lnSpc>
                <a:spcPct val="150000"/>
              </a:lnSpc>
            </a:pPr>
            <a:endParaRPr dirty="0" sz="2800" lang="en-US"/>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742" name=""/>
        <p:cNvGrpSpPr/>
        <p:nvPr/>
      </p:nvGrpSpPr>
      <p:grpSpPr>
        <a:xfrm>
          <a:off x="0" y="0"/>
          <a:ext cx="0" cy="0"/>
          <a:chOff x="0" y="0"/>
          <a:chExt cx="0" cy="0"/>
        </a:xfrm>
      </p:grpSpPr>
      <p:sp>
        <p:nvSpPr>
          <p:cNvPr id="1049234" name="Title 1"/>
          <p:cNvSpPr>
            <a:spLocks noGrp="1"/>
          </p:cNvSpPr>
          <p:nvPr>
            <p:ph type="title"/>
          </p:nvPr>
        </p:nvSpPr>
        <p:spPr/>
        <p:txBody>
          <a:bodyPr/>
          <a:p>
            <a:r>
              <a:rPr b="1" dirty="0" lang="en-US" smtClean="0"/>
              <a:t>Treatment</a:t>
            </a:r>
            <a:r>
              <a:rPr dirty="0" lang="en-US" smtClean="0"/>
              <a:t/>
            </a:r>
            <a:br>
              <a:rPr dirty="0" lang="en-US" smtClean="0"/>
            </a:br>
            <a:endParaRPr dirty="0" lang="en-US"/>
          </a:p>
        </p:txBody>
      </p:sp>
      <p:sp>
        <p:nvSpPr>
          <p:cNvPr id="1049235" name="Content Placeholder 2"/>
          <p:cNvSpPr>
            <a:spLocks noGrp="1"/>
          </p:cNvSpPr>
          <p:nvPr>
            <p:ph sz="quarter" idx="1"/>
          </p:nvPr>
        </p:nvSpPr>
        <p:spPr>
          <a:xfrm>
            <a:off x="609600" y="1066800"/>
            <a:ext cx="10972800" cy="4873752"/>
          </a:xfrm>
        </p:spPr>
        <p:txBody>
          <a:bodyPr>
            <a:normAutofit fontScale="92500" lnSpcReduction="20000"/>
          </a:bodyPr>
          <a:p>
            <a:pPr>
              <a:lnSpc>
                <a:spcPct val="150000"/>
              </a:lnSpc>
              <a:buNone/>
            </a:pPr>
            <a:r>
              <a:rPr dirty="0" lang="en-US" smtClean="0"/>
              <a:t> </a:t>
            </a:r>
            <a:r>
              <a:rPr dirty="0" sz="3200" lang="en-US" smtClean="0"/>
              <a:t>Analgesics e.g. </a:t>
            </a:r>
            <a:r>
              <a:rPr dirty="0" sz="3200" lang="en-US" err="1" smtClean="0"/>
              <a:t>Paracetamol</a:t>
            </a:r>
            <a:r>
              <a:rPr dirty="0" sz="3200" lang="en-US" smtClean="0"/>
              <a:t> </a:t>
            </a:r>
          </a:p>
          <a:p>
            <a:pPr>
              <a:lnSpc>
                <a:spcPct val="150000"/>
              </a:lnSpc>
            </a:pPr>
            <a:r>
              <a:rPr dirty="0" sz="3200" lang="en-US" smtClean="0"/>
              <a:t> </a:t>
            </a:r>
            <a:r>
              <a:rPr dirty="0" sz="3200" i="1" lang="en-US" smtClean="0"/>
              <a:t>Gentian violet</a:t>
            </a:r>
            <a:r>
              <a:rPr dirty="0" sz="3200" lang="en-US" smtClean="0"/>
              <a:t>– 0.5% to clean the wound</a:t>
            </a:r>
          </a:p>
          <a:p>
            <a:pPr>
              <a:lnSpc>
                <a:spcPct val="150000"/>
              </a:lnSpc>
            </a:pPr>
            <a:r>
              <a:rPr dirty="0" sz="3200" i="1" lang="en-US" smtClean="0"/>
              <a:t>Topical antibiotics to the eye</a:t>
            </a:r>
            <a:endParaRPr dirty="0" sz="3200" lang="en-US" smtClean="0"/>
          </a:p>
          <a:p>
            <a:pPr>
              <a:lnSpc>
                <a:spcPct val="150000"/>
              </a:lnSpc>
              <a:buNone/>
            </a:pPr>
            <a:r>
              <a:rPr dirty="0" sz="3200" lang="en-US" smtClean="0"/>
              <a:t>Antiviral </a:t>
            </a:r>
            <a:r>
              <a:rPr dirty="0" sz="3200" lang="en-US" err="1" smtClean="0"/>
              <a:t>e.g</a:t>
            </a:r>
            <a:r>
              <a:rPr dirty="0" sz="3200" lang="en-US" smtClean="0"/>
              <a:t> Acyclovir </a:t>
            </a:r>
            <a:r>
              <a:rPr dirty="0" sz="3200" lang="en-US"/>
              <a:t>800mg 5x/day/for 7days</a:t>
            </a:r>
          </a:p>
          <a:p>
            <a:pPr indent="0" marL="0">
              <a:lnSpc>
                <a:spcPct val="150000"/>
              </a:lnSpc>
              <a:buNone/>
            </a:pPr>
            <a:r>
              <a:rPr dirty="0" sz="3200" lang="en-US"/>
              <a:t> I</a:t>
            </a:r>
            <a:r>
              <a:rPr dirty="0" sz="3200" lang="en-US" smtClean="0"/>
              <a:t>t </a:t>
            </a:r>
            <a:r>
              <a:rPr dirty="0" sz="3200" lang="en-US"/>
              <a:t>s</a:t>
            </a:r>
            <a:r>
              <a:rPr dirty="0" sz="3200" lang="en-US" smtClean="0"/>
              <a:t>hould be given within72 hrs after rash because the drug needs active viral replication</a:t>
            </a:r>
          </a:p>
          <a:p>
            <a:pPr>
              <a:lnSpc>
                <a:spcPct val="150000"/>
              </a:lnSpc>
            </a:pPr>
            <a:r>
              <a:rPr dirty="0" sz="3200" lang="en-US" smtClean="0"/>
              <a:t>Refer to ophthalmic center for further evaluation.</a:t>
            </a:r>
          </a:p>
          <a:p>
            <a:pPr>
              <a:lnSpc>
                <a:spcPct val="150000"/>
              </a:lnSpc>
            </a:pPr>
            <a:endParaRPr dirty="0" sz="2800" lang="en-US"/>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743" name=""/>
        <p:cNvGrpSpPr/>
        <p:nvPr/>
      </p:nvGrpSpPr>
      <p:grpSpPr>
        <a:xfrm>
          <a:off x="0" y="0"/>
          <a:ext cx="0" cy="0"/>
          <a:chOff x="0" y="0"/>
          <a:chExt cx="0" cy="0"/>
        </a:xfrm>
      </p:grpSpPr>
      <p:sp>
        <p:nvSpPr>
          <p:cNvPr id="1049236" name="Title 1"/>
          <p:cNvSpPr>
            <a:spLocks noGrp="1"/>
          </p:cNvSpPr>
          <p:nvPr>
            <p:ph type="title"/>
          </p:nvPr>
        </p:nvSpPr>
        <p:spPr/>
        <p:txBody>
          <a:bodyPr/>
          <a:p>
            <a:r>
              <a:rPr b="1" dirty="0" lang="en-US" smtClean="0"/>
              <a:t>2. </a:t>
            </a:r>
            <a:r>
              <a:rPr b="1" dirty="0" lang="en-US" err="1" smtClean="0"/>
              <a:t>Molluscum</a:t>
            </a:r>
            <a:r>
              <a:rPr b="1" dirty="0" lang="en-US" smtClean="0"/>
              <a:t> </a:t>
            </a:r>
            <a:r>
              <a:rPr b="1" dirty="0" lang="en-US" err="1" smtClean="0"/>
              <a:t>contagiosum</a:t>
            </a:r>
            <a:r>
              <a:rPr dirty="0" lang="en-US" smtClean="0"/>
              <a:t/>
            </a:r>
            <a:br>
              <a:rPr dirty="0" lang="en-US" smtClean="0"/>
            </a:br>
            <a:endParaRPr dirty="0" lang="en-US"/>
          </a:p>
        </p:txBody>
      </p:sp>
      <p:sp>
        <p:nvSpPr>
          <p:cNvPr id="1049237" name="Content Placeholder 2"/>
          <p:cNvSpPr>
            <a:spLocks noGrp="1"/>
          </p:cNvSpPr>
          <p:nvPr>
            <p:ph sz="quarter" idx="1"/>
          </p:nvPr>
        </p:nvSpPr>
        <p:spPr>
          <a:xfrm>
            <a:off x="152400" y="1295400"/>
            <a:ext cx="11430000" cy="5562600"/>
          </a:xfrm>
        </p:spPr>
        <p:txBody>
          <a:bodyPr>
            <a:normAutofit lnSpcReduction="10000"/>
          </a:bodyPr>
          <a:p>
            <a:pPr indent="0" marL="0">
              <a:lnSpc>
                <a:spcPct val="110000"/>
              </a:lnSpc>
              <a:buNone/>
            </a:pPr>
            <a:r>
              <a:rPr dirty="0" sz="2800" lang="en-US"/>
              <a:t>Uncommon skin infection caused by a </a:t>
            </a:r>
            <a:r>
              <a:rPr dirty="0" sz="2800" lang="en-US" smtClean="0"/>
              <a:t>poxvirus. It </a:t>
            </a:r>
            <a:r>
              <a:rPr dirty="0" sz="2800" lang="en-US"/>
              <a:t>is common in children and </a:t>
            </a:r>
            <a:r>
              <a:rPr dirty="0" sz="2800" lang="en-US" err="1"/>
              <a:t>immunocompromized</a:t>
            </a:r>
            <a:r>
              <a:rPr dirty="0" sz="2800" lang="en-US"/>
              <a:t> patient</a:t>
            </a:r>
            <a:r>
              <a:rPr dirty="0" sz="2800" lang="en-US" smtClean="0"/>
              <a:t>. In </a:t>
            </a:r>
            <a:r>
              <a:rPr dirty="0" sz="2800" lang="en-US" err="1" smtClean="0"/>
              <a:t>immunocompromized</a:t>
            </a:r>
            <a:r>
              <a:rPr dirty="0" sz="2800" lang="en-US" smtClean="0"/>
              <a:t> patient, it is multiple, large size, bilateral, recurrent and resistant to treatment skin lesions.</a:t>
            </a:r>
          </a:p>
          <a:p>
            <a:pPr>
              <a:lnSpc>
                <a:spcPct val="110000"/>
              </a:lnSpc>
              <a:buNone/>
            </a:pPr>
            <a:r>
              <a:rPr b="1" dirty="0" sz="2800" lang="en-US" smtClean="0"/>
              <a:t>Symptom </a:t>
            </a:r>
            <a:r>
              <a:rPr dirty="0" sz="2800" lang="en-US" smtClean="0"/>
              <a:t>– painless, raised, skin lesion.</a:t>
            </a:r>
          </a:p>
          <a:p>
            <a:pPr>
              <a:lnSpc>
                <a:spcPct val="110000"/>
              </a:lnSpc>
              <a:buNone/>
            </a:pPr>
            <a:r>
              <a:rPr b="1" dirty="0" sz="2800" lang="en-US" smtClean="0"/>
              <a:t>Sign</a:t>
            </a:r>
            <a:endParaRPr dirty="0" sz="2800" lang="en-US" smtClean="0"/>
          </a:p>
          <a:p>
            <a:pPr>
              <a:lnSpc>
                <a:spcPct val="110000"/>
              </a:lnSpc>
            </a:pPr>
            <a:r>
              <a:rPr dirty="0" sz="2800" lang="en-US" smtClean="0"/>
              <a:t>Single or multiple</a:t>
            </a:r>
          </a:p>
          <a:p>
            <a:pPr>
              <a:lnSpc>
                <a:spcPct val="110000"/>
              </a:lnSpc>
            </a:pPr>
            <a:r>
              <a:rPr dirty="0" sz="2800" lang="en-US" smtClean="0"/>
              <a:t> Pale, waxy</a:t>
            </a:r>
          </a:p>
          <a:p>
            <a:pPr>
              <a:lnSpc>
                <a:spcPct val="110000"/>
              </a:lnSpc>
            </a:pPr>
            <a:r>
              <a:rPr dirty="0" sz="2800" lang="en-US" smtClean="0"/>
              <a:t> </a:t>
            </a:r>
            <a:r>
              <a:rPr dirty="0" sz="2800" lang="en-US" err="1" smtClean="0"/>
              <a:t>Umblicated</a:t>
            </a:r>
            <a:r>
              <a:rPr dirty="0" sz="2800" lang="en-US" smtClean="0"/>
              <a:t> nodules</a:t>
            </a:r>
          </a:p>
          <a:p>
            <a:pPr>
              <a:lnSpc>
                <a:spcPct val="110000"/>
              </a:lnSpc>
              <a:buNone/>
            </a:pPr>
            <a:r>
              <a:rPr dirty="0" sz="2800" lang="en-US" smtClean="0"/>
              <a:t> If the nodule is located on the lid margin it may give rise to </a:t>
            </a:r>
            <a:r>
              <a:rPr dirty="0" sz="2800" lang="en-US" err="1" smtClean="0"/>
              <a:t>ipsilateral</a:t>
            </a:r>
            <a:r>
              <a:rPr dirty="0" sz="2800" lang="en-US" smtClean="0"/>
              <a:t> chronic follicular conjunctivitis and occasionally a superficial keratitis</a:t>
            </a:r>
          </a:p>
          <a:p>
            <a:pPr>
              <a:lnSpc>
                <a:spcPct val="150000"/>
              </a:lnSpc>
            </a:pPr>
            <a:endParaRPr dirty="0" sz="2600" lang="en-US"/>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746" name=""/>
        <p:cNvGrpSpPr/>
        <p:nvPr/>
      </p:nvGrpSpPr>
      <p:grpSpPr>
        <a:xfrm>
          <a:off x="0" y="0"/>
          <a:ext cx="0" cy="0"/>
          <a:chOff x="0" y="0"/>
          <a:chExt cx="0" cy="0"/>
        </a:xfrm>
      </p:grpSpPr>
      <p:sp>
        <p:nvSpPr>
          <p:cNvPr id="1049241" name="Title 1"/>
          <p:cNvSpPr>
            <a:spLocks noGrp="1"/>
          </p:cNvSpPr>
          <p:nvPr>
            <p:ph type="title"/>
          </p:nvPr>
        </p:nvSpPr>
        <p:spPr/>
        <p:txBody>
          <a:bodyPr/>
          <a:p>
            <a:r>
              <a:rPr b="1" dirty="0" lang="en-US" smtClean="0"/>
              <a:t>Treatment</a:t>
            </a:r>
            <a:endParaRPr dirty="0" lang="en-US"/>
          </a:p>
        </p:txBody>
      </p:sp>
      <p:sp>
        <p:nvSpPr>
          <p:cNvPr id="1049242" name="Content Placeholder 2"/>
          <p:cNvSpPr>
            <a:spLocks noGrp="1"/>
          </p:cNvSpPr>
          <p:nvPr>
            <p:ph sz="quarter" idx="1"/>
          </p:nvPr>
        </p:nvSpPr>
        <p:spPr/>
        <p:txBody>
          <a:bodyPr/>
          <a:p>
            <a:pPr>
              <a:buNone/>
            </a:pPr>
            <a:endParaRPr dirty="0" lang="en-US" smtClean="0"/>
          </a:p>
          <a:p>
            <a:pPr>
              <a:lnSpc>
                <a:spcPct val="150000"/>
              </a:lnSpc>
            </a:pPr>
            <a:r>
              <a:rPr dirty="0" lang="en-US" smtClean="0"/>
              <a:t>Drainage </a:t>
            </a:r>
          </a:p>
          <a:p>
            <a:pPr>
              <a:lnSpc>
                <a:spcPct val="150000"/>
              </a:lnSpc>
            </a:pPr>
            <a:r>
              <a:rPr dirty="0" lang="en-US" smtClean="0"/>
              <a:t> Shaving and excision</a:t>
            </a:r>
          </a:p>
          <a:p>
            <a:pPr>
              <a:lnSpc>
                <a:spcPct val="150000"/>
              </a:lnSpc>
            </a:pPr>
            <a:r>
              <a:rPr dirty="0" lang="en-US" smtClean="0"/>
              <a:t> Destruction of the lesion by cauterization, </a:t>
            </a:r>
            <a:r>
              <a:rPr dirty="0" lang="en-US" err="1" smtClean="0"/>
              <a:t>cryotherapy</a:t>
            </a:r>
            <a:endParaRPr dirty="0" lang="en-US" smtClean="0"/>
          </a:p>
          <a:p>
            <a:pPr>
              <a:lnSpc>
                <a:spcPct val="150000"/>
              </a:lnSpc>
            </a:pPr>
            <a:endParaRPr dirty="0" lang="en-US"/>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747" name=""/>
        <p:cNvGrpSpPr/>
        <p:nvPr/>
      </p:nvGrpSpPr>
      <p:grpSpPr>
        <a:xfrm>
          <a:off x="0" y="0"/>
          <a:ext cx="0" cy="0"/>
          <a:chOff x="0" y="0"/>
          <a:chExt cx="0" cy="0"/>
        </a:xfrm>
      </p:grpSpPr>
      <p:sp>
        <p:nvSpPr>
          <p:cNvPr id="1049243" name="Title 1"/>
          <p:cNvSpPr>
            <a:spLocks noGrp="1"/>
          </p:cNvSpPr>
          <p:nvPr>
            <p:ph type="title"/>
          </p:nvPr>
        </p:nvSpPr>
        <p:spPr>
          <a:xfrm>
            <a:off x="613144" y="838200"/>
            <a:ext cx="9956800" cy="1143000"/>
          </a:xfrm>
        </p:spPr>
        <p:txBody>
          <a:bodyPr>
            <a:normAutofit fontScale="90000"/>
          </a:bodyPr>
          <a:p>
            <a:pPr>
              <a:lnSpc>
                <a:spcPct val="150000"/>
              </a:lnSpc>
            </a:pPr>
            <a:r>
              <a:rPr b="1" dirty="0" sz="4400" lang="en-US" u="sng" smtClean="0"/>
              <a:t>b. </a:t>
            </a:r>
            <a:r>
              <a:rPr b="1" dirty="0" sz="4000" lang="en-US" u="sng" smtClean="0"/>
              <a:t>TUMOURS</a:t>
            </a:r>
            <a:r>
              <a:rPr b="1" dirty="0" lang="en-US" smtClean="0"/>
              <a:t/>
            </a:r>
            <a:br>
              <a:rPr b="1" dirty="0" lang="en-US" smtClean="0"/>
            </a:br>
            <a:r>
              <a:rPr b="1" dirty="0" lang="en-US" smtClean="0"/>
              <a:t>1. Squamous Cell Carcinoma</a:t>
            </a:r>
            <a:r>
              <a:rPr dirty="0" lang="en-US" smtClean="0"/>
              <a:t/>
            </a:r>
            <a:br>
              <a:rPr dirty="0" lang="en-US" smtClean="0"/>
            </a:br>
            <a:endParaRPr dirty="0" lang="en-US"/>
          </a:p>
        </p:txBody>
      </p:sp>
      <p:sp>
        <p:nvSpPr>
          <p:cNvPr id="1049244" name="Content Placeholder 2"/>
          <p:cNvSpPr>
            <a:spLocks noGrp="1"/>
          </p:cNvSpPr>
          <p:nvPr>
            <p:ph sz="quarter" idx="1"/>
          </p:nvPr>
        </p:nvSpPr>
        <p:spPr/>
        <p:txBody>
          <a:bodyPr>
            <a:normAutofit lnSpcReduction="10000"/>
          </a:bodyPr>
          <a:p>
            <a:pPr>
              <a:lnSpc>
                <a:spcPct val="150000"/>
              </a:lnSpc>
            </a:pPr>
            <a:r>
              <a:rPr dirty="0" sz="2800" lang="en-US"/>
              <a:t>A malignant neoplasm of keratinizing cells of the </a:t>
            </a:r>
            <a:r>
              <a:rPr dirty="0" sz="2800" lang="en-US" smtClean="0"/>
              <a:t>epidermis with </a:t>
            </a:r>
            <a:r>
              <a:rPr dirty="0" sz="2800" lang="en-US"/>
              <a:t>high chances to metastasize</a:t>
            </a:r>
          </a:p>
          <a:p>
            <a:pPr>
              <a:lnSpc>
                <a:spcPct val="150000"/>
              </a:lnSpc>
              <a:buNone/>
            </a:pPr>
            <a:r>
              <a:rPr b="1" dirty="0" sz="2800" lang="en-US"/>
              <a:t>Symptoms and signs</a:t>
            </a:r>
            <a:endParaRPr dirty="0" sz="2800" lang="en-US"/>
          </a:p>
          <a:p>
            <a:pPr>
              <a:lnSpc>
                <a:spcPct val="150000"/>
              </a:lnSpc>
            </a:pPr>
            <a:r>
              <a:rPr dirty="0" sz="2800" lang="en-US"/>
              <a:t>- Painless plaque or nodule with variable degree of scale, crust and ulceration</a:t>
            </a:r>
          </a:p>
          <a:p>
            <a:pPr>
              <a:lnSpc>
                <a:spcPct val="150000"/>
              </a:lnSpc>
              <a:buNone/>
            </a:pPr>
            <a:r>
              <a:rPr b="1" dirty="0" sz="2800" lang="en-US"/>
              <a:t>Treatment</a:t>
            </a:r>
            <a:endParaRPr dirty="0" sz="2800" lang="en-US"/>
          </a:p>
          <a:p>
            <a:pPr>
              <a:lnSpc>
                <a:spcPct val="150000"/>
              </a:lnSpc>
            </a:pPr>
            <a:r>
              <a:rPr dirty="0" sz="2800" lang="en-US"/>
              <a:t>- Referral for surgical excision and biopsy</a:t>
            </a:r>
          </a:p>
          <a:p>
            <a:pPr>
              <a:lnSpc>
                <a:spcPct val="150000"/>
              </a:lnSpc>
            </a:pPr>
            <a:endParaRPr dirty="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8709" name="TextBox 1"/>
          <p:cNvSpPr txBox="1"/>
          <p:nvPr/>
        </p:nvSpPr>
        <p:spPr>
          <a:xfrm>
            <a:off x="228600" y="3"/>
            <a:ext cx="11049000" cy="6825616"/>
          </a:xfrm>
          <a:prstGeom prst="rect"/>
          <a:noFill/>
        </p:spPr>
        <p:txBody>
          <a:bodyPr rtlCol="0" wrap="square">
            <a:spAutoFit/>
          </a:bodyPr>
          <a:p>
            <a:pPr indent="-514350" marL="514350">
              <a:buFont typeface="Wingdings" pitchFamily="2" charset="2"/>
              <a:buChar char="v"/>
            </a:pPr>
            <a:r>
              <a:rPr dirty="0" sz="4000" lang="en-US">
                <a:latin typeface="Times New Roman" pitchFamily="18" charset="0"/>
                <a:cs typeface="Times New Roman" pitchFamily="18" charset="0"/>
              </a:rPr>
              <a:t>These are two little holes in the upper and lower lid, about 5mm from the media </a:t>
            </a:r>
            <a:r>
              <a:rPr dirty="0" sz="4000" lang="en-US" u="sng">
                <a:latin typeface="Times New Roman" pitchFamily="18" charset="0"/>
                <a:cs typeface="Times New Roman" pitchFamily="18" charset="0"/>
              </a:rPr>
              <a:t>canthus</a:t>
            </a:r>
            <a:r>
              <a:rPr dirty="0" sz="4000" lang="en-US">
                <a:latin typeface="Times New Roman" pitchFamily="18" charset="0"/>
                <a:cs typeface="Times New Roman" pitchFamily="18" charset="0"/>
              </a:rPr>
              <a:t>.  From the puncta, two very narrow ducts, the canaliculi, carry the tears to the </a:t>
            </a:r>
            <a:r>
              <a:rPr dirty="0" sz="4000" lang="en-US" u="sng">
                <a:latin typeface="Times New Roman" pitchFamily="18" charset="0"/>
                <a:cs typeface="Times New Roman" pitchFamily="18" charset="0"/>
              </a:rPr>
              <a:t>naso-lacrimal sac.</a:t>
            </a:r>
          </a:p>
          <a:p>
            <a:pPr indent="-514350" marL="514350">
              <a:buFont typeface="Wingdings" pitchFamily="2" charset="2"/>
              <a:buChar char="v"/>
            </a:pPr>
            <a:r>
              <a:rPr dirty="0" sz="4000" lang="en-US">
                <a:latin typeface="Times New Roman" pitchFamily="18" charset="0"/>
                <a:cs typeface="Times New Roman" pitchFamily="18" charset="0"/>
              </a:rPr>
              <a:t>The </a:t>
            </a:r>
            <a:r>
              <a:rPr dirty="0" sz="4000" lang="en-US" err="1">
                <a:latin typeface="Times New Roman" pitchFamily="18" charset="0"/>
                <a:cs typeface="Times New Roman" pitchFamily="18" charset="0"/>
              </a:rPr>
              <a:t>naso</a:t>
            </a:r>
            <a:r>
              <a:rPr dirty="0" sz="4000" lang="en-US">
                <a:latin typeface="Times New Roman" pitchFamily="18" charset="0"/>
                <a:cs typeface="Times New Roman" pitchFamily="18" charset="0"/>
              </a:rPr>
              <a:t> </a:t>
            </a:r>
            <a:r>
              <a:rPr dirty="0" sz="4000" lang="en-US" err="1">
                <a:latin typeface="Times New Roman" pitchFamily="18" charset="0"/>
                <a:cs typeface="Times New Roman" pitchFamily="18" charset="0"/>
              </a:rPr>
              <a:t>lacrimal</a:t>
            </a:r>
            <a:r>
              <a:rPr dirty="0" sz="4000" lang="en-US">
                <a:latin typeface="Times New Roman" pitchFamily="18" charset="0"/>
                <a:cs typeface="Times New Roman" pitchFamily="18" charset="0"/>
              </a:rPr>
              <a:t> sac empties into the </a:t>
            </a:r>
            <a:r>
              <a:rPr dirty="0" sz="4000" lang="en-US" err="1" u="sng">
                <a:latin typeface="Times New Roman" pitchFamily="18" charset="0"/>
                <a:cs typeface="Times New Roman" pitchFamily="18" charset="0"/>
              </a:rPr>
              <a:t>naso-lacrimal</a:t>
            </a:r>
            <a:r>
              <a:rPr dirty="0" sz="4000" lang="en-US" u="sng">
                <a:latin typeface="Times New Roman" pitchFamily="18" charset="0"/>
                <a:cs typeface="Times New Roman" pitchFamily="18" charset="0"/>
              </a:rPr>
              <a:t> duct</a:t>
            </a:r>
            <a:r>
              <a:rPr dirty="0" sz="4000" lang="en-US">
                <a:latin typeface="Times New Roman" pitchFamily="18" charset="0"/>
                <a:cs typeface="Times New Roman" pitchFamily="18" charset="0"/>
              </a:rPr>
              <a:t>, which lies in the lateral wall of the nose.  The tears finally drain into the nose through an opening in the side of the nasal cavity.</a:t>
            </a:r>
          </a:p>
          <a:p>
            <a:pPr indent="-514350" marL="514350">
              <a:buFont typeface="Wingdings" pitchFamily="2" charset="2"/>
              <a:buChar char="v"/>
            </a:pPr>
            <a:endParaRPr dirty="0" sz="2800" lang="en-US" u="sng">
              <a:latin typeface="Times New Roman" pitchFamily="18" charset="0"/>
              <a:cs typeface="Times New Roman" pitchFamily="18" charset="0"/>
            </a:endParaRPr>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748" name=""/>
        <p:cNvGrpSpPr/>
        <p:nvPr/>
      </p:nvGrpSpPr>
      <p:grpSpPr>
        <a:xfrm>
          <a:off x="0" y="0"/>
          <a:ext cx="0" cy="0"/>
          <a:chOff x="0" y="0"/>
          <a:chExt cx="0" cy="0"/>
        </a:xfrm>
      </p:grpSpPr>
      <p:sp>
        <p:nvSpPr>
          <p:cNvPr id="1049245" name="Title 1"/>
          <p:cNvSpPr>
            <a:spLocks noGrp="1"/>
          </p:cNvSpPr>
          <p:nvPr>
            <p:ph type="title"/>
          </p:nvPr>
        </p:nvSpPr>
        <p:spPr/>
        <p:txBody>
          <a:bodyPr/>
          <a:p>
            <a:r>
              <a:rPr b="1" dirty="0" i="1" lang="en-US" smtClean="0"/>
              <a:t>2. Kaposi’s Sarcoma</a:t>
            </a:r>
            <a:r>
              <a:rPr dirty="0" lang="en-US" smtClean="0"/>
              <a:t/>
            </a:r>
            <a:br>
              <a:rPr dirty="0" lang="en-US" smtClean="0"/>
            </a:br>
            <a:endParaRPr dirty="0" lang="en-US"/>
          </a:p>
        </p:txBody>
      </p:sp>
      <p:sp>
        <p:nvSpPr>
          <p:cNvPr id="1049246" name="Content Placeholder 2"/>
          <p:cNvSpPr>
            <a:spLocks noGrp="1"/>
          </p:cNvSpPr>
          <p:nvPr>
            <p:ph sz="quarter" idx="1"/>
          </p:nvPr>
        </p:nvSpPr>
        <p:spPr>
          <a:xfrm>
            <a:off x="228600" y="1295400"/>
            <a:ext cx="9956800" cy="4873752"/>
          </a:xfrm>
        </p:spPr>
        <p:txBody>
          <a:bodyPr/>
          <a:p>
            <a:pPr>
              <a:lnSpc>
                <a:spcPct val="150000"/>
              </a:lnSpc>
            </a:pPr>
            <a:r>
              <a:rPr dirty="0" sz="2800" lang="en-US"/>
              <a:t>Its a malignant vascular tumor that develops on the skin, mucous membrane, lymph node and visceral organs. </a:t>
            </a:r>
          </a:p>
          <a:p>
            <a:pPr>
              <a:lnSpc>
                <a:spcPct val="150000"/>
              </a:lnSpc>
            </a:pPr>
            <a:r>
              <a:rPr dirty="0" sz="2800" lang="en-US"/>
              <a:t>It appears like flat or raised non tender , purple red -dark reddish lesion over the eye lid or conjunctiva.</a:t>
            </a:r>
          </a:p>
          <a:p>
            <a:pPr>
              <a:lnSpc>
                <a:spcPct val="150000"/>
              </a:lnSpc>
            </a:pPr>
            <a:r>
              <a:rPr dirty="0" sz="2800" lang="en-US"/>
              <a:t>Referral for surgical excision and biopsy.</a:t>
            </a:r>
          </a:p>
          <a:p>
            <a:pPr>
              <a:lnSpc>
                <a:spcPct val="150000"/>
              </a:lnSpc>
            </a:pPr>
            <a:endParaRPr dirty="0" lang="en-US"/>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749" name=""/>
        <p:cNvGrpSpPr/>
        <p:nvPr/>
      </p:nvGrpSpPr>
      <p:grpSpPr>
        <a:xfrm>
          <a:off x="0" y="0"/>
          <a:ext cx="0" cy="0"/>
          <a:chOff x="0" y="0"/>
          <a:chExt cx="0" cy="0"/>
        </a:xfrm>
      </p:grpSpPr>
      <p:sp>
        <p:nvSpPr>
          <p:cNvPr id="1049247" name="Title 1"/>
          <p:cNvSpPr>
            <a:spLocks noGrp="1"/>
          </p:cNvSpPr>
          <p:nvPr>
            <p:ph type="title"/>
          </p:nvPr>
        </p:nvSpPr>
        <p:spPr>
          <a:xfrm>
            <a:off x="790353" y="381000"/>
            <a:ext cx="7467600" cy="1143000"/>
          </a:xfrm>
        </p:spPr>
        <p:txBody>
          <a:bodyPr>
            <a:normAutofit fontScale="90000"/>
          </a:bodyPr>
          <a:p>
            <a:pPr>
              <a:lnSpc>
                <a:spcPct val="150000"/>
              </a:lnSpc>
            </a:pPr>
            <a:r>
              <a:rPr b="1" dirty="0" sz="4900" lang="en-US" u="sng" smtClean="0"/>
              <a:t>c. MICROVASCULAR</a:t>
            </a:r>
            <a:r>
              <a:rPr b="1" dirty="0" lang="en-US" smtClean="0"/>
              <a:t/>
            </a:r>
            <a:br>
              <a:rPr b="1" dirty="0" lang="en-US" smtClean="0"/>
            </a:br>
            <a:r>
              <a:rPr b="1" dirty="0" lang="en-US" smtClean="0"/>
              <a:t>1. HIV retinopathy</a:t>
            </a:r>
            <a:endParaRPr dirty="0" lang="en-US"/>
          </a:p>
        </p:txBody>
      </p:sp>
      <p:sp>
        <p:nvSpPr>
          <p:cNvPr id="1049248" name="Content Placeholder 2"/>
          <p:cNvSpPr>
            <a:spLocks noGrp="1"/>
          </p:cNvSpPr>
          <p:nvPr>
            <p:ph sz="quarter" idx="1"/>
          </p:nvPr>
        </p:nvSpPr>
        <p:spPr>
          <a:xfrm>
            <a:off x="762000" y="1524000"/>
            <a:ext cx="9906000" cy="5029200"/>
          </a:xfrm>
        </p:spPr>
        <p:txBody>
          <a:bodyPr>
            <a:normAutofit/>
          </a:bodyPr>
          <a:p>
            <a:pPr indent="0" marL="0">
              <a:lnSpc>
                <a:spcPct val="150000"/>
              </a:lnSpc>
              <a:buNone/>
            </a:pPr>
            <a:r>
              <a:rPr dirty="0" sz="2800" lang="en-US" smtClean="0"/>
              <a:t>It </a:t>
            </a:r>
            <a:r>
              <a:rPr dirty="0" sz="2800" lang="en-US"/>
              <a:t>is a non-infectious micro vascular disorder characterized by cotton wool spots, </a:t>
            </a:r>
            <a:r>
              <a:rPr dirty="0" sz="2800" lang="en-US" smtClean="0"/>
              <a:t>micro </a:t>
            </a:r>
            <a:r>
              <a:rPr dirty="0" sz="2800" lang="en-US" err="1" smtClean="0"/>
              <a:t>aneurrysm</a:t>
            </a:r>
            <a:r>
              <a:rPr dirty="0" sz="2800" lang="en-US"/>
              <a:t>, retinal </a:t>
            </a:r>
            <a:r>
              <a:rPr dirty="0" sz="2800" lang="en-US" smtClean="0"/>
              <a:t>hemorrhages </a:t>
            </a:r>
            <a:r>
              <a:rPr dirty="0" sz="2800" lang="en-US"/>
              <a:t>and area of capillary non-perfusion. These micro vascular changes are the most common retinal manifestations of </a:t>
            </a:r>
            <a:r>
              <a:rPr dirty="0" sz="2800" lang="en-US" smtClean="0"/>
              <a:t>HIV disease </a:t>
            </a:r>
            <a:r>
              <a:rPr dirty="0" sz="2800" lang="en-US"/>
              <a:t>and are clinically apparent in about 70% of persons with advanced HIV disease</a:t>
            </a:r>
            <a:r>
              <a:rPr dirty="0" sz="2800" lang="en-US" smtClean="0"/>
              <a:t>.</a:t>
            </a:r>
            <a:endParaRPr dirty="0" sz="2800" lang="en-US"/>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750" name=""/>
        <p:cNvGrpSpPr/>
        <p:nvPr/>
      </p:nvGrpSpPr>
      <p:grpSpPr>
        <a:xfrm>
          <a:off x="0" y="0"/>
          <a:ext cx="0" cy="0"/>
          <a:chOff x="0" y="0"/>
          <a:chExt cx="0" cy="0"/>
        </a:xfrm>
      </p:grpSpPr>
      <p:sp>
        <p:nvSpPr>
          <p:cNvPr id="1049249" name="Title 1"/>
          <p:cNvSpPr>
            <a:spLocks noGrp="1"/>
          </p:cNvSpPr>
          <p:nvPr>
            <p:ph type="title"/>
          </p:nvPr>
        </p:nvSpPr>
        <p:spPr>
          <a:xfrm>
            <a:off x="533400" y="609600"/>
            <a:ext cx="7620000" cy="1346200"/>
          </a:xfrm>
        </p:spPr>
        <p:txBody>
          <a:bodyPr>
            <a:normAutofit fontScale="90000"/>
          </a:bodyPr>
          <a:p>
            <a:pPr>
              <a:lnSpc>
                <a:spcPct val="150000"/>
              </a:lnSpc>
            </a:pPr>
            <a:r>
              <a:rPr b="1" dirty="0" sz="4000" lang="en-US" u="sng" smtClean="0"/>
              <a:t>d. NEURO OPTHALMOPATHY</a:t>
            </a:r>
            <a:r>
              <a:rPr b="1" dirty="0" sz="4000" lang="en-US" smtClean="0"/>
              <a:t/>
            </a:r>
            <a:br>
              <a:rPr b="1" dirty="0" sz="4000" lang="en-US" smtClean="0"/>
            </a:br>
            <a:r>
              <a:rPr b="1" dirty="0" lang="en-US" smtClean="0"/>
              <a:t>Cranial nerve palsy</a:t>
            </a:r>
            <a:r>
              <a:rPr dirty="0" lang="en-US" smtClean="0"/>
              <a:t/>
            </a:r>
            <a:br>
              <a:rPr dirty="0" lang="en-US" smtClean="0"/>
            </a:br>
            <a:endParaRPr dirty="0" lang="en-US"/>
          </a:p>
        </p:txBody>
      </p:sp>
      <p:sp>
        <p:nvSpPr>
          <p:cNvPr id="1049250" name="Content Placeholder 2"/>
          <p:cNvSpPr>
            <a:spLocks noGrp="1"/>
          </p:cNvSpPr>
          <p:nvPr>
            <p:ph sz="quarter" idx="1"/>
          </p:nvPr>
        </p:nvSpPr>
        <p:spPr>
          <a:xfrm>
            <a:off x="304800" y="1574800"/>
            <a:ext cx="10972800" cy="5283200"/>
          </a:xfrm>
        </p:spPr>
        <p:txBody>
          <a:bodyPr>
            <a:normAutofit fontScale="92500" lnSpcReduction="10000"/>
          </a:bodyPr>
          <a:p>
            <a:pPr>
              <a:lnSpc>
                <a:spcPct val="120000"/>
              </a:lnSpc>
            </a:pPr>
            <a:r>
              <a:rPr dirty="0" sz="2800" lang="en-US" smtClean="0"/>
              <a:t>If the third, fourth, or sixth nerves are affected, there will be </a:t>
            </a:r>
            <a:r>
              <a:rPr dirty="0" sz="2800" lang="en-US" err="1" smtClean="0"/>
              <a:t>diplopia</a:t>
            </a:r>
            <a:r>
              <a:rPr dirty="0" sz="2800" lang="en-US" smtClean="0"/>
              <a:t>. If optic nerve is affected, there will be loss of vision.</a:t>
            </a:r>
          </a:p>
          <a:p>
            <a:pPr>
              <a:lnSpc>
                <a:spcPct val="120000"/>
              </a:lnSpc>
              <a:buNone/>
            </a:pPr>
            <a:r>
              <a:rPr dirty="0" sz="2800" lang="en-US" smtClean="0">
                <a:solidFill>
                  <a:srgbClr val="FF0000"/>
                </a:solidFill>
              </a:rPr>
              <a:t>Causes</a:t>
            </a:r>
            <a:r>
              <a:rPr dirty="0" sz="2800" lang="en-US" smtClean="0"/>
              <a:t> : CMV or other infections</a:t>
            </a:r>
          </a:p>
          <a:p>
            <a:pPr>
              <a:lnSpc>
                <a:spcPct val="120000"/>
              </a:lnSpc>
              <a:buNone/>
            </a:pPr>
            <a:r>
              <a:rPr b="1" dirty="0" sz="2800" lang="en-US" smtClean="0"/>
              <a:t>Diagnosis</a:t>
            </a:r>
            <a:endParaRPr dirty="0" sz="2800" lang="en-US" smtClean="0"/>
          </a:p>
          <a:p>
            <a:pPr>
              <a:lnSpc>
                <a:spcPct val="120000"/>
              </a:lnSpc>
            </a:pPr>
            <a:r>
              <a:rPr dirty="0" sz="2800" lang="en-US" smtClean="0"/>
              <a:t>-serology (ELISA )for HIV</a:t>
            </a:r>
          </a:p>
          <a:p>
            <a:pPr>
              <a:lnSpc>
                <a:spcPct val="120000"/>
              </a:lnSpc>
            </a:pPr>
            <a:r>
              <a:rPr dirty="0" sz="2800" lang="en-US" smtClean="0"/>
              <a:t>- Clinical</a:t>
            </a:r>
          </a:p>
          <a:p>
            <a:pPr>
              <a:lnSpc>
                <a:spcPct val="120000"/>
              </a:lnSpc>
              <a:buNone/>
            </a:pPr>
            <a:r>
              <a:rPr b="1" dirty="0" sz="2800" lang="en-US" smtClean="0"/>
              <a:t>Treatment</a:t>
            </a:r>
            <a:endParaRPr dirty="0" sz="2800" lang="en-US" smtClean="0"/>
          </a:p>
          <a:p>
            <a:pPr>
              <a:lnSpc>
                <a:spcPct val="120000"/>
              </a:lnSpc>
            </a:pPr>
            <a:r>
              <a:rPr dirty="0" sz="2800" lang="en-US" smtClean="0"/>
              <a:t>-Treatment of opportunistic infection accordingly</a:t>
            </a:r>
          </a:p>
          <a:p>
            <a:pPr>
              <a:lnSpc>
                <a:spcPct val="120000"/>
              </a:lnSpc>
            </a:pPr>
            <a:r>
              <a:rPr dirty="0" sz="2800" lang="en-US" smtClean="0"/>
              <a:t>-Antiretroviral drugs</a:t>
            </a:r>
          </a:p>
          <a:p>
            <a:pPr>
              <a:lnSpc>
                <a:spcPct val="120000"/>
              </a:lnSpc>
            </a:pPr>
            <a:r>
              <a:rPr dirty="0" sz="2800" lang="en-US" smtClean="0"/>
              <a:t>-Health education about the syndrome</a:t>
            </a:r>
          </a:p>
          <a:p>
            <a:endParaRPr dirty="0" lang="en-US"/>
          </a:p>
        </p:txBody>
      </p:sp>
    </p:spTree>
  </p:cSld>
  <p:clrMapOvr>
    <a:masterClrMapping/>
  </p:clrMapOvr>
  <p:transition xmlns:p14="http://schemas.microsoft.com/office/powerpoint/2010/main" spd="med" p14:dur="700">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9250">
                                            <p:txEl>
                                              <p:pRg st="0" end="0"/>
                                            </p:txEl>
                                          </p:spTgt>
                                        </p:tgtEl>
                                        <p:attrNameLst>
                                          <p:attrName>style.visibility</p:attrName>
                                        </p:attrNameLst>
                                      </p:cBhvr>
                                      <p:to>
                                        <p:strVal val="visible"/>
                                      </p:to>
                                    </p:set>
                                    <p:animEffect transition="in" filter="fade">
                                      <p:cBhvr>
                                        <p:cTn dur="1000" id="7"/>
                                        <p:tgtEl>
                                          <p:spTgt spid="1049250">
                                            <p:txEl>
                                              <p:pRg st="0" end="0"/>
                                            </p:txEl>
                                          </p:spTgt>
                                        </p:tgtEl>
                                      </p:cBhvr>
                                    </p:animEffect>
                                    <p:anim calcmode="lin" valueType="num">
                                      <p:cBhvr>
                                        <p:cTn dur="1000" fill="hold" id="8"/>
                                        <p:tgtEl>
                                          <p:spTgt spid="1049250">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92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9250">
                                            <p:txEl>
                                              <p:pRg st="1" end="1"/>
                                            </p:txEl>
                                          </p:spTgt>
                                        </p:tgtEl>
                                        <p:attrNameLst>
                                          <p:attrName>style.visibility</p:attrName>
                                        </p:attrNameLst>
                                      </p:cBhvr>
                                      <p:to>
                                        <p:strVal val="visible"/>
                                      </p:to>
                                    </p:set>
                                    <p:animEffect transition="in" filter="fade">
                                      <p:cBhvr>
                                        <p:cTn dur="1000" id="14"/>
                                        <p:tgtEl>
                                          <p:spTgt spid="1049250">
                                            <p:txEl>
                                              <p:pRg st="1" end="1"/>
                                            </p:txEl>
                                          </p:spTgt>
                                        </p:tgtEl>
                                      </p:cBhvr>
                                    </p:animEffect>
                                    <p:anim calcmode="lin" valueType="num">
                                      <p:cBhvr>
                                        <p:cTn dur="1000" fill="hold" id="15"/>
                                        <p:tgtEl>
                                          <p:spTgt spid="1049250">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92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9250">
                                            <p:txEl>
                                              <p:pRg st="2" end="2"/>
                                            </p:txEl>
                                          </p:spTgt>
                                        </p:tgtEl>
                                        <p:attrNameLst>
                                          <p:attrName>style.visibility</p:attrName>
                                        </p:attrNameLst>
                                      </p:cBhvr>
                                      <p:to>
                                        <p:strVal val="visible"/>
                                      </p:to>
                                    </p:set>
                                    <p:animEffect transition="in" filter="fade">
                                      <p:cBhvr>
                                        <p:cTn dur="1000" id="21"/>
                                        <p:tgtEl>
                                          <p:spTgt spid="1049250">
                                            <p:txEl>
                                              <p:pRg st="2" end="2"/>
                                            </p:txEl>
                                          </p:spTgt>
                                        </p:tgtEl>
                                      </p:cBhvr>
                                    </p:animEffect>
                                    <p:anim calcmode="lin" valueType="num">
                                      <p:cBhvr>
                                        <p:cTn dur="1000" fill="hold" id="22"/>
                                        <p:tgtEl>
                                          <p:spTgt spid="1049250">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92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9250">
                                            <p:txEl>
                                              <p:pRg st="3" end="3"/>
                                            </p:txEl>
                                          </p:spTgt>
                                        </p:tgtEl>
                                        <p:attrNameLst>
                                          <p:attrName>style.visibility</p:attrName>
                                        </p:attrNameLst>
                                      </p:cBhvr>
                                      <p:to>
                                        <p:strVal val="visible"/>
                                      </p:to>
                                    </p:set>
                                    <p:animEffect transition="in" filter="fade">
                                      <p:cBhvr>
                                        <p:cTn dur="1000" id="28"/>
                                        <p:tgtEl>
                                          <p:spTgt spid="1049250">
                                            <p:txEl>
                                              <p:pRg st="3" end="3"/>
                                            </p:txEl>
                                          </p:spTgt>
                                        </p:tgtEl>
                                      </p:cBhvr>
                                    </p:animEffect>
                                    <p:anim calcmode="lin" valueType="num">
                                      <p:cBhvr>
                                        <p:cTn dur="1000" fill="hold" id="29"/>
                                        <p:tgtEl>
                                          <p:spTgt spid="1049250">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92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9250">
                                            <p:txEl>
                                              <p:pRg st="4" end="4"/>
                                            </p:txEl>
                                          </p:spTgt>
                                        </p:tgtEl>
                                        <p:attrNameLst>
                                          <p:attrName>style.visibility</p:attrName>
                                        </p:attrNameLst>
                                      </p:cBhvr>
                                      <p:to>
                                        <p:strVal val="visible"/>
                                      </p:to>
                                    </p:set>
                                    <p:animEffect transition="in" filter="fade">
                                      <p:cBhvr>
                                        <p:cTn dur="1000" id="35"/>
                                        <p:tgtEl>
                                          <p:spTgt spid="1049250">
                                            <p:txEl>
                                              <p:pRg st="4" end="4"/>
                                            </p:txEl>
                                          </p:spTgt>
                                        </p:tgtEl>
                                      </p:cBhvr>
                                    </p:animEffect>
                                    <p:anim calcmode="lin" valueType="num">
                                      <p:cBhvr>
                                        <p:cTn dur="1000" fill="hold" id="36"/>
                                        <p:tgtEl>
                                          <p:spTgt spid="1049250">
                                            <p:txEl>
                                              <p:pRg st="4" end="4"/>
                                            </p:txEl>
                                          </p:spTgt>
                                        </p:tgtEl>
                                        <p:attrNameLst>
                                          <p:attrName>ppt_x</p:attrName>
                                        </p:attrNameLst>
                                      </p:cBhvr>
                                      <p:tavLst>
                                        <p:tav tm="0">
                                          <p:val>
                                            <p:strVal val="#ppt_x"/>
                                          </p:val>
                                        </p:tav>
                                        <p:tav tm="100000">
                                          <p:val>
                                            <p:strVal val="#ppt_x"/>
                                          </p:val>
                                        </p:tav>
                                      </p:tavLst>
                                    </p:anim>
                                    <p:anim calcmode="lin" valueType="num">
                                      <p:cBhvr>
                                        <p:cTn dur="1000" fill="hold" id="37"/>
                                        <p:tgtEl>
                                          <p:spTgt spid="104925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42" presetSubtype="0">
                                  <p:stCondLst>
                                    <p:cond delay="0"/>
                                  </p:stCondLst>
                                  <p:childTnLst>
                                    <p:set>
                                      <p:cBhvr>
                                        <p:cTn dur="1" fill="hold" id="41">
                                          <p:stCondLst>
                                            <p:cond delay="0"/>
                                          </p:stCondLst>
                                        </p:cTn>
                                        <p:tgtEl>
                                          <p:spTgt spid="1049250">
                                            <p:txEl>
                                              <p:pRg st="5" end="5"/>
                                            </p:txEl>
                                          </p:spTgt>
                                        </p:tgtEl>
                                        <p:attrNameLst>
                                          <p:attrName>style.visibility</p:attrName>
                                        </p:attrNameLst>
                                      </p:cBhvr>
                                      <p:to>
                                        <p:strVal val="visible"/>
                                      </p:to>
                                    </p:set>
                                    <p:animEffect transition="in" filter="fade">
                                      <p:cBhvr>
                                        <p:cTn dur="1000" id="42"/>
                                        <p:tgtEl>
                                          <p:spTgt spid="1049250">
                                            <p:txEl>
                                              <p:pRg st="5" end="5"/>
                                            </p:txEl>
                                          </p:spTgt>
                                        </p:tgtEl>
                                      </p:cBhvr>
                                    </p:animEffect>
                                    <p:anim calcmode="lin" valueType="num">
                                      <p:cBhvr>
                                        <p:cTn dur="1000" fill="hold" id="43"/>
                                        <p:tgtEl>
                                          <p:spTgt spid="1049250">
                                            <p:txEl>
                                              <p:pRg st="5" end="5"/>
                                            </p:txEl>
                                          </p:spTgt>
                                        </p:tgtEl>
                                        <p:attrNameLst>
                                          <p:attrName>ppt_x</p:attrName>
                                        </p:attrNameLst>
                                      </p:cBhvr>
                                      <p:tavLst>
                                        <p:tav tm="0">
                                          <p:val>
                                            <p:strVal val="#ppt_x"/>
                                          </p:val>
                                        </p:tav>
                                        <p:tav tm="100000">
                                          <p:val>
                                            <p:strVal val="#ppt_x"/>
                                          </p:val>
                                        </p:tav>
                                      </p:tavLst>
                                    </p:anim>
                                    <p:anim calcmode="lin" valueType="num">
                                      <p:cBhvr>
                                        <p:cTn dur="1000" fill="hold" id="44"/>
                                        <p:tgtEl>
                                          <p:spTgt spid="104925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42" presetSubtype="0">
                                  <p:stCondLst>
                                    <p:cond delay="0"/>
                                  </p:stCondLst>
                                  <p:childTnLst>
                                    <p:set>
                                      <p:cBhvr>
                                        <p:cTn dur="1" fill="hold" id="48">
                                          <p:stCondLst>
                                            <p:cond delay="0"/>
                                          </p:stCondLst>
                                        </p:cTn>
                                        <p:tgtEl>
                                          <p:spTgt spid="1049250">
                                            <p:txEl>
                                              <p:pRg st="6" end="6"/>
                                            </p:txEl>
                                          </p:spTgt>
                                        </p:tgtEl>
                                        <p:attrNameLst>
                                          <p:attrName>style.visibility</p:attrName>
                                        </p:attrNameLst>
                                      </p:cBhvr>
                                      <p:to>
                                        <p:strVal val="visible"/>
                                      </p:to>
                                    </p:set>
                                    <p:animEffect transition="in" filter="fade">
                                      <p:cBhvr>
                                        <p:cTn dur="1000" id="49"/>
                                        <p:tgtEl>
                                          <p:spTgt spid="1049250">
                                            <p:txEl>
                                              <p:pRg st="6" end="6"/>
                                            </p:txEl>
                                          </p:spTgt>
                                        </p:tgtEl>
                                      </p:cBhvr>
                                    </p:animEffect>
                                    <p:anim calcmode="lin" valueType="num">
                                      <p:cBhvr>
                                        <p:cTn dur="1000" fill="hold" id="50"/>
                                        <p:tgtEl>
                                          <p:spTgt spid="1049250">
                                            <p:txEl>
                                              <p:pRg st="6" end="6"/>
                                            </p:txEl>
                                          </p:spTgt>
                                        </p:tgtEl>
                                        <p:attrNameLst>
                                          <p:attrName>ppt_x</p:attrName>
                                        </p:attrNameLst>
                                      </p:cBhvr>
                                      <p:tavLst>
                                        <p:tav tm="0">
                                          <p:val>
                                            <p:strVal val="#ppt_x"/>
                                          </p:val>
                                        </p:tav>
                                        <p:tav tm="100000">
                                          <p:val>
                                            <p:strVal val="#ppt_x"/>
                                          </p:val>
                                        </p:tav>
                                      </p:tavLst>
                                    </p:anim>
                                    <p:anim calcmode="lin" valueType="num">
                                      <p:cBhvr>
                                        <p:cTn dur="1000" fill="hold" id="51"/>
                                        <p:tgtEl>
                                          <p:spTgt spid="104925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42" presetSubtype="0">
                                  <p:stCondLst>
                                    <p:cond delay="0"/>
                                  </p:stCondLst>
                                  <p:childTnLst>
                                    <p:set>
                                      <p:cBhvr>
                                        <p:cTn dur="1" fill="hold" id="55">
                                          <p:stCondLst>
                                            <p:cond delay="0"/>
                                          </p:stCondLst>
                                        </p:cTn>
                                        <p:tgtEl>
                                          <p:spTgt spid="1049250">
                                            <p:txEl>
                                              <p:pRg st="7" end="7"/>
                                            </p:txEl>
                                          </p:spTgt>
                                        </p:tgtEl>
                                        <p:attrNameLst>
                                          <p:attrName>style.visibility</p:attrName>
                                        </p:attrNameLst>
                                      </p:cBhvr>
                                      <p:to>
                                        <p:strVal val="visible"/>
                                      </p:to>
                                    </p:set>
                                    <p:animEffect transition="in" filter="fade">
                                      <p:cBhvr>
                                        <p:cTn dur="1000" id="56"/>
                                        <p:tgtEl>
                                          <p:spTgt spid="1049250">
                                            <p:txEl>
                                              <p:pRg st="7" end="7"/>
                                            </p:txEl>
                                          </p:spTgt>
                                        </p:tgtEl>
                                      </p:cBhvr>
                                    </p:animEffect>
                                    <p:anim calcmode="lin" valueType="num">
                                      <p:cBhvr>
                                        <p:cTn dur="1000" fill="hold" id="57"/>
                                        <p:tgtEl>
                                          <p:spTgt spid="1049250">
                                            <p:txEl>
                                              <p:pRg st="7" end="7"/>
                                            </p:txEl>
                                          </p:spTgt>
                                        </p:tgtEl>
                                        <p:attrNameLst>
                                          <p:attrName>ppt_x</p:attrName>
                                        </p:attrNameLst>
                                      </p:cBhvr>
                                      <p:tavLst>
                                        <p:tav tm="0">
                                          <p:val>
                                            <p:strVal val="#ppt_x"/>
                                          </p:val>
                                        </p:tav>
                                        <p:tav tm="100000">
                                          <p:val>
                                            <p:strVal val="#ppt_x"/>
                                          </p:val>
                                        </p:tav>
                                      </p:tavLst>
                                    </p:anim>
                                    <p:anim calcmode="lin" valueType="num">
                                      <p:cBhvr>
                                        <p:cTn dur="1000" fill="hold" id="58"/>
                                        <p:tgtEl>
                                          <p:spTgt spid="104925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42" presetSubtype="0">
                                  <p:stCondLst>
                                    <p:cond delay="0"/>
                                  </p:stCondLst>
                                  <p:childTnLst>
                                    <p:set>
                                      <p:cBhvr>
                                        <p:cTn dur="1" fill="hold" id="62">
                                          <p:stCondLst>
                                            <p:cond delay="0"/>
                                          </p:stCondLst>
                                        </p:cTn>
                                        <p:tgtEl>
                                          <p:spTgt spid="1049250">
                                            <p:txEl>
                                              <p:pRg st="8" end="8"/>
                                            </p:txEl>
                                          </p:spTgt>
                                        </p:tgtEl>
                                        <p:attrNameLst>
                                          <p:attrName>style.visibility</p:attrName>
                                        </p:attrNameLst>
                                      </p:cBhvr>
                                      <p:to>
                                        <p:strVal val="visible"/>
                                      </p:to>
                                    </p:set>
                                    <p:animEffect transition="in" filter="fade">
                                      <p:cBhvr>
                                        <p:cTn dur="1000" id="63"/>
                                        <p:tgtEl>
                                          <p:spTgt spid="1049250">
                                            <p:txEl>
                                              <p:pRg st="8" end="8"/>
                                            </p:txEl>
                                          </p:spTgt>
                                        </p:tgtEl>
                                      </p:cBhvr>
                                    </p:animEffect>
                                    <p:anim calcmode="lin" valueType="num">
                                      <p:cBhvr>
                                        <p:cTn dur="1000" fill="hold" id="64"/>
                                        <p:tgtEl>
                                          <p:spTgt spid="1049250">
                                            <p:txEl>
                                              <p:pRg st="8" end="8"/>
                                            </p:txEl>
                                          </p:spTgt>
                                        </p:tgtEl>
                                        <p:attrNameLst>
                                          <p:attrName>ppt_x</p:attrName>
                                        </p:attrNameLst>
                                      </p:cBhvr>
                                      <p:tavLst>
                                        <p:tav tm="0">
                                          <p:val>
                                            <p:strVal val="#ppt_x"/>
                                          </p:val>
                                        </p:tav>
                                        <p:tav tm="100000">
                                          <p:val>
                                            <p:strVal val="#ppt_x"/>
                                          </p:val>
                                        </p:tav>
                                      </p:tavLst>
                                    </p:anim>
                                    <p:anim calcmode="lin" valueType="num">
                                      <p:cBhvr>
                                        <p:cTn dur="1000" fill="hold" id="65"/>
                                        <p:tgtEl>
                                          <p:spTgt spid="104925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0" grpId="0" build="p"/>
    </p:bld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753" name=""/>
        <p:cNvGrpSpPr/>
        <p:nvPr/>
      </p:nvGrpSpPr>
      <p:grpSpPr>
        <a:xfrm>
          <a:off x="0" y="0"/>
          <a:ext cx="0" cy="0"/>
          <a:chOff x="0" y="0"/>
          <a:chExt cx="0" cy="0"/>
        </a:xfrm>
      </p:grpSpPr>
      <p:sp>
        <p:nvSpPr>
          <p:cNvPr id="1049254" name="Title 1"/>
          <p:cNvSpPr>
            <a:spLocks noGrp="1"/>
          </p:cNvSpPr>
          <p:nvPr>
            <p:ph type="title"/>
          </p:nvPr>
        </p:nvSpPr>
        <p:spPr>
          <a:xfrm>
            <a:off x="1905000" y="0"/>
            <a:ext cx="7467600" cy="914400"/>
          </a:xfrm>
        </p:spPr>
        <p:txBody>
          <a:bodyPr>
            <a:normAutofit fontScale="90000"/>
          </a:bodyPr>
          <a:p>
            <a:r>
              <a:rPr b="1" dirty="0" sz="3600" lang="en-US" u="sng" smtClean="0">
                <a:solidFill>
                  <a:srgbClr val="C00000"/>
                </a:solidFill>
              </a:rPr>
              <a:t>TRAUMA</a:t>
            </a:r>
            <a:r>
              <a:rPr b="1" dirty="0" lang="en-US" u="sng" smtClean="0">
                <a:solidFill>
                  <a:srgbClr val="C00000"/>
                </a:solidFill>
              </a:rPr>
              <a:t/>
            </a:r>
            <a:br>
              <a:rPr b="1" dirty="0" lang="en-US" u="sng" smtClean="0">
                <a:solidFill>
                  <a:srgbClr val="C00000"/>
                </a:solidFill>
              </a:rPr>
            </a:br>
            <a:endParaRPr dirty="0" lang="en-US"/>
          </a:p>
        </p:txBody>
      </p:sp>
      <p:sp>
        <p:nvSpPr>
          <p:cNvPr id="1049255" name="Content Placeholder 2"/>
          <p:cNvSpPr>
            <a:spLocks noGrp="1"/>
          </p:cNvSpPr>
          <p:nvPr>
            <p:ph sz="quarter" idx="1"/>
          </p:nvPr>
        </p:nvSpPr>
        <p:spPr>
          <a:xfrm>
            <a:off x="1772" y="685800"/>
            <a:ext cx="11887200" cy="5943600"/>
          </a:xfrm>
        </p:spPr>
        <p:style>
          <a:lnRef idx="2">
            <a:schemeClr val="accent2"/>
          </a:lnRef>
          <a:fillRef idx="1">
            <a:schemeClr val="lt1"/>
          </a:fillRef>
          <a:effectRef idx="0">
            <a:schemeClr val="accent2"/>
          </a:effectRef>
          <a:fontRef idx="minor">
            <a:schemeClr val="dk1"/>
          </a:fontRef>
        </p:style>
        <p:txBody>
          <a:bodyPr>
            <a:normAutofit/>
          </a:bodyPr>
          <a:p>
            <a:pPr>
              <a:lnSpc>
                <a:spcPct val="150000"/>
              </a:lnSpc>
            </a:pPr>
            <a:r>
              <a:rPr dirty="0" sz="2800" lang="en-US" smtClean="0"/>
              <a:t>Usually presents as a unilateral red eye with a history of injury</a:t>
            </a:r>
          </a:p>
          <a:p>
            <a:pPr>
              <a:lnSpc>
                <a:spcPct val="150000"/>
              </a:lnSpc>
              <a:buNone/>
            </a:pPr>
            <a:r>
              <a:rPr b="1" dirty="0" sz="2800" lang="en-US" u="sng" smtClean="0">
                <a:solidFill>
                  <a:srgbClr val="C00000"/>
                </a:solidFill>
              </a:rPr>
              <a:t>FOREIGN BODY</a:t>
            </a:r>
          </a:p>
          <a:p>
            <a:pPr>
              <a:lnSpc>
                <a:spcPct val="150000"/>
              </a:lnSpc>
            </a:pPr>
            <a:r>
              <a:rPr dirty="0" sz="2800" lang="en-US" smtClean="0"/>
              <a:t>Most foreign bodies are washed out by the patients own tears. </a:t>
            </a:r>
          </a:p>
          <a:p>
            <a:pPr>
              <a:lnSpc>
                <a:spcPct val="150000"/>
              </a:lnSpc>
            </a:pPr>
            <a:r>
              <a:rPr dirty="0" sz="2800" lang="en-US" smtClean="0"/>
              <a:t>Sub- tarsal foreign bodies lodges in tarsal </a:t>
            </a:r>
            <a:r>
              <a:rPr dirty="0" sz="2800" lang="en-US" err="1" smtClean="0"/>
              <a:t>sulcus</a:t>
            </a:r>
            <a:r>
              <a:rPr dirty="0" sz="2800" lang="en-US" smtClean="0"/>
              <a:t> in upper tarsal conjunctiva. Blinking scratches the cornea, causing a characteristic linear staining pattern with </a:t>
            </a:r>
            <a:r>
              <a:rPr dirty="0" sz="2800" lang="en-US" err="1" smtClean="0"/>
              <a:t>fluorescein</a:t>
            </a:r>
            <a:r>
              <a:rPr dirty="0" sz="2800" lang="en-US" smtClean="0"/>
              <a:t>.</a:t>
            </a:r>
          </a:p>
          <a:p>
            <a:pPr>
              <a:lnSpc>
                <a:spcPct val="150000"/>
              </a:lnSpc>
            </a:pPr>
            <a:r>
              <a:rPr dirty="0" sz="2800" lang="en-US" smtClean="0"/>
              <a:t>Remove by reverting upper lid and wiping with cotton wool.</a:t>
            </a:r>
          </a:p>
          <a:p>
            <a:endParaRPr dirty="0" lang="en-US"/>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754" name=""/>
        <p:cNvGrpSpPr/>
        <p:nvPr/>
      </p:nvGrpSpPr>
      <p:grpSpPr>
        <a:xfrm>
          <a:off x="0" y="0"/>
          <a:ext cx="0" cy="0"/>
          <a:chOff x="0" y="0"/>
          <a:chExt cx="0" cy="0"/>
        </a:xfrm>
      </p:grpSpPr>
      <p:sp>
        <p:nvSpPr>
          <p:cNvPr id="1049256" name="Title 1"/>
          <p:cNvSpPr>
            <a:spLocks noGrp="1"/>
          </p:cNvSpPr>
          <p:nvPr>
            <p:ph type="title"/>
          </p:nvPr>
        </p:nvSpPr>
        <p:spPr/>
        <p:txBody>
          <a:bodyPr/>
          <a:p>
            <a:r>
              <a:rPr b="1" dirty="0" lang="en-US" u="sng">
                <a:solidFill>
                  <a:srgbClr val="C00000"/>
                </a:solidFill>
              </a:rPr>
              <a:t>CHEMICAL INJURIES</a:t>
            </a:r>
            <a:br>
              <a:rPr b="1" dirty="0" lang="en-US" u="sng">
                <a:solidFill>
                  <a:srgbClr val="C00000"/>
                </a:solidFill>
              </a:rPr>
            </a:br>
            <a:endParaRPr dirty="0" lang="en-US"/>
          </a:p>
        </p:txBody>
      </p:sp>
      <p:sp>
        <p:nvSpPr>
          <p:cNvPr id="1049257" name="Content Placeholder 2"/>
          <p:cNvSpPr>
            <a:spLocks noGrp="1"/>
          </p:cNvSpPr>
          <p:nvPr>
            <p:ph sz="quarter" idx="1"/>
          </p:nvPr>
        </p:nvSpPr>
        <p:spPr>
          <a:xfrm>
            <a:off x="17720" y="1417638"/>
            <a:ext cx="11717079" cy="5135562"/>
          </a:xfrm>
        </p:spPr>
        <p:style>
          <a:lnRef idx="1">
            <a:schemeClr val="accent1"/>
          </a:lnRef>
          <a:fillRef idx="2">
            <a:schemeClr val="accent1"/>
          </a:fillRef>
          <a:effectRef idx="1">
            <a:schemeClr val="accent1"/>
          </a:effectRef>
          <a:fontRef idx="minor">
            <a:schemeClr val="dk1"/>
          </a:fontRef>
        </p:style>
        <p:txBody>
          <a:bodyPr>
            <a:normAutofit/>
          </a:bodyPr>
          <a:p>
            <a:pPr indent="-514350" marL="514350">
              <a:lnSpc>
                <a:spcPct val="150000"/>
              </a:lnSpc>
              <a:buFont typeface="Wingdings" pitchFamily="2" charset="2"/>
              <a:buChar char="Ø"/>
            </a:pPr>
            <a:r>
              <a:rPr dirty="0" sz="3200" lang="en-US" smtClean="0"/>
              <a:t>Many </a:t>
            </a:r>
            <a:r>
              <a:rPr dirty="0" sz="3200" lang="en-US"/>
              <a:t>chemicals will cause transient pain and redness if they go into the eye. </a:t>
            </a:r>
          </a:p>
          <a:p>
            <a:pPr>
              <a:buFont typeface="Wingdings" pitchFamily="2" charset="2"/>
              <a:buChar char="Ø"/>
            </a:pPr>
            <a:r>
              <a:rPr dirty="0" sz="3200" lang="en-US"/>
              <a:t>The chemical likely to cause blindness is alkali e.g. washing soda, lime , ammonia.</a:t>
            </a:r>
            <a:endParaRPr b="1" dirty="0" sz="3200" lang="en-US">
              <a:solidFill>
                <a:srgbClr val="C00000"/>
              </a:solidFill>
            </a:endParaRPr>
          </a:p>
          <a:p>
            <a:pPr>
              <a:buFont typeface="Wingdings" pitchFamily="2" charset="2"/>
              <a:buChar char="Ø"/>
            </a:pPr>
            <a:r>
              <a:rPr dirty="0" sz="3200" lang="en-US"/>
              <a:t>Alkalis penetrate the cornea and sclera, causing severe uveitis, necrosis of the cornea, secondary glaucoma and blindness.</a:t>
            </a:r>
          </a:p>
          <a:p>
            <a:endParaRPr dirty="0" sz="3200" lang="en-US"/>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755" name=""/>
        <p:cNvGrpSpPr/>
        <p:nvPr/>
      </p:nvGrpSpPr>
      <p:grpSpPr>
        <a:xfrm>
          <a:off x="0" y="0"/>
          <a:ext cx="0" cy="0"/>
          <a:chOff x="0" y="0"/>
          <a:chExt cx="0" cy="0"/>
        </a:xfrm>
      </p:grpSpPr>
      <p:sp>
        <p:nvSpPr>
          <p:cNvPr id="1049258" name="Title 1"/>
          <p:cNvSpPr>
            <a:spLocks noGrp="1"/>
          </p:cNvSpPr>
          <p:nvPr>
            <p:ph type="title"/>
          </p:nvPr>
        </p:nvSpPr>
        <p:spPr>
          <a:xfrm>
            <a:off x="609600" y="274638"/>
            <a:ext cx="8839200" cy="868362"/>
          </a:xfrm>
        </p:spPr>
        <p:txBody>
          <a:bodyPr>
            <a:normAutofit/>
          </a:bodyPr>
          <a:p>
            <a:r>
              <a:rPr b="1" dirty="0" sz="3600" lang="en-US">
                <a:solidFill>
                  <a:srgbClr val="C00000"/>
                </a:solidFill>
              </a:rPr>
              <a:t>TREATMENT</a:t>
            </a:r>
            <a:endParaRPr dirty="0" lang="en-US"/>
          </a:p>
        </p:txBody>
      </p:sp>
      <p:sp>
        <p:nvSpPr>
          <p:cNvPr id="1049259" name="Content Placeholder 2"/>
          <p:cNvSpPr>
            <a:spLocks noGrp="1"/>
          </p:cNvSpPr>
          <p:nvPr>
            <p:ph sz="quarter" idx="1"/>
          </p:nvPr>
        </p:nvSpPr>
        <p:spPr>
          <a:xfrm>
            <a:off x="152400" y="1447800"/>
            <a:ext cx="11811000" cy="4949952"/>
          </a:xfrm>
        </p:spPr>
        <p:style>
          <a:lnRef idx="2">
            <a:schemeClr val="accent6"/>
          </a:lnRef>
          <a:fillRef idx="1">
            <a:schemeClr val="lt1"/>
          </a:fillRef>
          <a:effectRef idx="0">
            <a:schemeClr val="accent6"/>
          </a:effectRef>
          <a:fontRef idx="minor">
            <a:schemeClr val="dk1"/>
          </a:fontRef>
        </p:style>
        <p:txBody>
          <a:bodyPr>
            <a:normAutofit/>
          </a:bodyPr>
          <a:p>
            <a:pPr>
              <a:buFont typeface="+mj-lt"/>
              <a:buAutoNum type="arabicPeriod"/>
            </a:pPr>
            <a:r>
              <a:rPr dirty="0" sz="3200" lang="en-US" smtClean="0"/>
              <a:t>Immediate and very thorough irrigation with water. </a:t>
            </a:r>
          </a:p>
          <a:p>
            <a:pPr>
              <a:buFont typeface="+mj-lt"/>
              <a:buAutoNum type="arabicPeriod"/>
            </a:pPr>
            <a:r>
              <a:rPr dirty="0" sz="3200" lang="en-US" smtClean="0"/>
              <a:t>If the injury is severe, give antibiotic, atropine, steroids and refer urgently. </a:t>
            </a:r>
          </a:p>
          <a:p>
            <a:pPr>
              <a:buFont typeface="+mj-lt"/>
              <a:buAutoNum type="arabicPeriod"/>
            </a:pPr>
            <a:r>
              <a:rPr dirty="0" sz="3200" lang="en-US" smtClean="0"/>
              <a:t>Effective treatment if alkali burns is very difficult, so these injuries must be prevented by proper education of people exposed to dangerous chemicals and by the provision of suitable safety glasses.</a:t>
            </a: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756" name=""/>
        <p:cNvGrpSpPr/>
        <p:nvPr/>
      </p:nvGrpSpPr>
      <p:grpSpPr>
        <a:xfrm>
          <a:off x="0" y="0"/>
          <a:ext cx="0" cy="0"/>
          <a:chOff x="0" y="0"/>
          <a:chExt cx="0" cy="0"/>
        </a:xfrm>
      </p:grpSpPr>
      <p:sp>
        <p:nvSpPr>
          <p:cNvPr id="1049260" name="Title 1"/>
          <p:cNvSpPr>
            <a:spLocks noGrp="1"/>
          </p:cNvSpPr>
          <p:nvPr>
            <p:ph type="title"/>
          </p:nvPr>
        </p:nvSpPr>
        <p:spPr>
          <a:xfrm>
            <a:off x="1981200" y="381000"/>
            <a:ext cx="7467600" cy="487362"/>
          </a:xfrm>
        </p:spPr>
        <p:txBody>
          <a:bodyPr>
            <a:normAutofit fontScale="90000"/>
          </a:bodyPr>
          <a:p>
            <a:r>
              <a:rPr b="1" dirty="0" lang="en-US" u="sng" smtClean="0">
                <a:solidFill>
                  <a:srgbClr val="C00000"/>
                </a:solidFill>
              </a:rPr>
              <a:t>RADIATION INJURIES</a:t>
            </a:r>
            <a:br>
              <a:rPr b="1" dirty="0" lang="en-US" u="sng" smtClean="0">
                <a:solidFill>
                  <a:srgbClr val="C00000"/>
                </a:solidFill>
              </a:rPr>
            </a:br>
            <a:endParaRPr dirty="0" lang="en-US"/>
          </a:p>
        </p:txBody>
      </p:sp>
      <p:sp>
        <p:nvSpPr>
          <p:cNvPr id="1049261" name="Content Placeholder 2"/>
          <p:cNvSpPr>
            <a:spLocks noGrp="1"/>
          </p:cNvSpPr>
          <p:nvPr>
            <p:ph sz="quarter" idx="1"/>
          </p:nvPr>
        </p:nvSpPr>
        <p:spPr>
          <a:xfrm>
            <a:off x="152400" y="557378"/>
            <a:ext cx="11430000" cy="5943600"/>
          </a:xfrm>
        </p:spPr>
        <p:txBody>
          <a:bodyPr>
            <a:noAutofit/>
          </a:bodyPr>
          <a:p>
            <a:r>
              <a:rPr b="1" dirty="0" sz="2800" lang="en-US" smtClean="0">
                <a:solidFill>
                  <a:srgbClr val="0070C0"/>
                </a:solidFill>
              </a:rPr>
              <a:t>Visible light </a:t>
            </a:r>
            <a:r>
              <a:rPr dirty="0" sz="2800" lang="en-US" u="sng" smtClean="0"/>
              <a:t>-</a:t>
            </a:r>
            <a:r>
              <a:rPr dirty="0" sz="2800" lang="en-US" smtClean="0"/>
              <a:t>Exposure of the eye to a flash from a welder causes a very painful superficial punctuate </a:t>
            </a:r>
            <a:r>
              <a:rPr dirty="0" sz="2800" lang="en-US" err="1" smtClean="0"/>
              <a:t>keratitis</a:t>
            </a:r>
            <a:r>
              <a:rPr dirty="0" sz="2800" lang="en-US" smtClean="0"/>
              <a:t>.</a:t>
            </a:r>
          </a:p>
          <a:p>
            <a:r>
              <a:rPr b="1" dirty="0" sz="2800" lang="en-US" smtClean="0">
                <a:solidFill>
                  <a:srgbClr val="0070C0"/>
                </a:solidFill>
              </a:rPr>
              <a:t>Ultra violet light </a:t>
            </a:r>
            <a:r>
              <a:rPr dirty="0" sz="2800" lang="en-US" smtClean="0"/>
              <a:t>- Strong light can damage the retina. If a patient looks at the sun for a long time, the macula can be permanently burned e.g. solar eclipse.</a:t>
            </a:r>
          </a:p>
          <a:p>
            <a:pPr>
              <a:buNone/>
            </a:pPr>
            <a:r>
              <a:rPr b="1" dirty="0" sz="2800" lang="en-US" smtClean="0">
                <a:solidFill>
                  <a:srgbClr val="C00000"/>
                </a:solidFill>
              </a:rPr>
              <a:t>SIGNS AND SYMPTOMS</a:t>
            </a:r>
          </a:p>
          <a:p>
            <a:pPr indent="-514350" marL="514350">
              <a:buFont typeface="+mj-lt"/>
              <a:buAutoNum type="arabicPeriod"/>
            </a:pPr>
            <a:r>
              <a:rPr dirty="0" sz="2800" lang="en-US" smtClean="0"/>
              <a:t>The patient presents with severe pain</a:t>
            </a:r>
          </a:p>
          <a:p>
            <a:pPr indent="-514350" marL="514350">
              <a:buFont typeface="+mj-lt"/>
              <a:buAutoNum type="arabicPeriod"/>
            </a:pPr>
            <a:r>
              <a:rPr dirty="0" sz="2800" lang="en-US" smtClean="0"/>
              <a:t>Photophobia which usually occurs a few hours after exposure, and resolves within 24-28 hours. </a:t>
            </a:r>
          </a:p>
          <a:p>
            <a:pPr>
              <a:buNone/>
            </a:pPr>
            <a:r>
              <a:rPr b="1" dirty="0" sz="2800" lang="en-US" smtClean="0">
                <a:solidFill>
                  <a:srgbClr val="C00000"/>
                </a:solidFill>
              </a:rPr>
              <a:t>TREATMENT</a:t>
            </a:r>
            <a:r>
              <a:rPr b="1" dirty="0" sz="2800" lang="en-US" smtClean="0"/>
              <a:t> </a:t>
            </a:r>
          </a:p>
          <a:p>
            <a:pPr indent="-514350" marL="514350">
              <a:buFont typeface="Wingdings" pitchFamily="2" charset="2"/>
              <a:buChar char="§"/>
            </a:pPr>
            <a:r>
              <a:rPr dirty="0" sz="2800" lang="en-US" smtClean="0"/>
              <a:t>Atropine</a:t>
            </a:r>
          </a:p>
          <a:p>
            <a:pPr indent="-514350" marL="514350">
              <a:buFont typeface="Wingdings" pitchFamily="2" charset="2"/>
              <a:buChar char="§"/>
            </a:pPr>
            <a:r>
              <a:rPr dirty="0" sz="2800" lang="en-US" smtClean="0"/>
              <a:t>Antibiotic</a:t>
            </a:r>
          </a:p>
          <a:p>
            <a:pPr indent="-514350" marL="514350">
              <a:buFont typeface="Wingdings" pitchFamily="2" charset="2"/>
              <a:buChar char="§"/>
            </a:pPr>
            <a:r>
              <a:rPr dirty="0" sz="2800" lang="en-US" smtClean="0"/>
              <a:t>Eye pad.</a:t>
            </a:r>
          </a:p>
          <a:p>
            <a:pPr indent="-514350" marL="514350">
              <a:buNone/>
            </a:pPr>
            <a:r>
              <a:rPr dirty="0" sz="2800" lang="en-US" smtClean="0"/>
              <a:t> </a:t>
            </a:r>
            <a:endParaRPr dirty="0" sz="2800" lang="en-US" u="sng" smtClean="0"/>
          </a:p>
          <a:p>
            <a:endParaRPr dirty="0" sz="2800" lang="en-US"/>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757" name=""/>
        <p:cNvGrpSpPr/>
        <p:nvPr/>
      </p:nvGrpSpPr>
      <p:grpSpPr>
        <a:xfrm>
          <a:off x="0" y="0"/>
          <a:ext cx="0" cy="0"/>
          <a:chOff x="0" y="0"/>
          <a:chExt cx="0" cy="0"/>
        </a:xfrm>
      </p:grpSpPr>
      <p:sp>
        <p:nvSpPr>
          <p:cNvPr id="1049262" name="Title 1"/>
          <p:cNvSpPr>
            <a:spLocks noGrp="1"/>
          </p:cNvSpPr>
          <p:nvPr>
            <p:ph type="title"/>
          </p:nvPr>
        </p:nvSpPr>
        <p:spPr/>
        <p:txBody>
          <a:bodyPr/>
          <a:p>
            <a:r>
              <a:rPr b="1" dirty="0" lang="en-US" u="sng" smtClean="0">
                <a:solidFill>
                  <a:srgbClr val="C00000"/>
                </a:solidFill>
              </a:rPr>
              <a:t>IONISING RADIATION</a:t>
            </a:r>
            <a:r>
              <a:rPr b="1" dirty="0" lang="en-US" smtClean="0">
                <a:solidFill>
                  <a:srgbClr val="C00000"/>
                </a:solidFill>
              </a:rPr>
              <a:t> </a:t>
            </a:r>
            <a:endParaRPr dirty="0" lang="en-US"/>
          </a:p>
        </p:txBody>
      </p:sp>
      <p:sp>
        <p:nvSpPr>
          <p:cNvPr id="1049263" name="Content Placeholder 2"/>
          <p:cNvSpPr>
            <a:spLocks noGrp="1"/>
          </p:cNvSpPr>
          <p:nvPr>
            <p:ph sz="quarter" idx="1"/>
          </p:nvPr>
        </p:nvSpPr>
        <p:spPr>
          <a:xfrm>
            <a:off x="152400" y="1600200"/>
            <a:ext cx="11658600" cy="4873752"/>
          </a:xfrm>
        </p:spPr>
        <p:txBody>
          <a:bodyPr/>
          <a:p>
            <a:r>
              <a:rPr dirty="0" lang="en-US" smtClean="0"/>
              <a:t> </a:t>
            </a:r>
            <a:r>
              <a:rPr dirty="0" sz="3600" lang="en-US"/>
              <a:t>Exposure causes cataracts. </a:t>
            </a:r>
          </a:p>
          <a:p>
            <a:r>
              <a:rPr dirty="0" sz="3600" lang="en-US"/>
              <a:t>High doses  as in radiotherapy can:</a:t>
            </a:r>
          </a:p>
          <a:p>
            <a:pPr indent="-514350" marL="514350">
              <a:buFont typeface="Wingdings" pitchFamily="2" charset="2"/>
              <a:buChar char="Ø"/>
            </a:pPr>
            <a:r>
              <a:rPr dirty="0" sz="3600" lang="en-US"/>
              <a:t>Damage the retina and optic nerve. </a:t>
            </a:r>
          </a:p>
          <a:p>
            <a:pPr indent="-514350" marL="514350">
              <a:buFont typeface="Wingdings" pitchFamily="2" charset="2"/>
              <a:buChar char="Ø"/>
            </a:pPr>
            <a:r>
              <a:rPr dirty="0" sz="3600" lang="en-US"/>
              <a:t>May cause a dry eye.</a:t>
            </a:r>
          </a:p>
          <a:p>
            <a:pPr indent="-514350" marL="514350">
              <a:buFont typeface="Wingdings" pitchFamily="2" charset="2"/>
              <a:buChar char="Ø"/>
            </a:pPr>
            <a:r>
              <a:rPr dirty="0" sz="3600" lang="en-US" err="1"/>
              <a:t>Symbelpharon</a:t>
            </a:r>
            <a:r>
              <a:rPr dirty="0" sz="3600" lang="en-US"/>
              <a:t> ;adhesion of the eyelid to the eyeball.</a:t>
            </a:r>
          </a:p>
          <a:p>
            <a:pPr indent="-514350" marL="514350">
              <a:buFont typeface="Wingdings" pitchFamily="2" charset="2"/>
              <a:buChar char="Ø"/>
            </a:pPr>
            <a:r>
              <a:rPr dirty="0" sz="3600" lang="en-US"/>
              <a:t>Corneal scarring.</a:t>
            </a:r>
          </a:p>
          <a:p>
            <a:endParaRPr dirty="0" sz="3200" lang="en-US"/>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758" name=""/>
        <p:cNvGrpSpPr/>
        <p:nvPr/>
      </p:nvGrpSpPr>
      <p:grpSpPr>
        <a:xfrm>
          <a:off x="0" y="0"/>
          <a:ext cx="0" cy="0"/>
          <a:chOff x="0" y="0"/>
          <a:chExt cx="0" cy="0"/>
        </a:xfrm>
      </p:grpSpPr>
      <p:sp>
        <p:nvSpPr>
          <p:cNvPr id="1049264" name="Title 1"/>
          <p:cNvSpPr>
            <a:spLocks noGrp="1"/>
          </p:cNvSpPr>
          <p:nvPr>
            <p:ph type="title"/>
          </p:nvPr>
        </p:nvSpPr>
        <p:spPr>
          <a:xfrm>
            <a:off x="2057400" y="0"/>
            <a:ext cx="7467600" cy="944562"/>
          </a:xfrm>
        </p:spPr>
        <p:txBody>
          <a:bodyPr>
            <a:normAutofit fontScale="90000"/>
          </a:bodyPr>
          <a:p>
            <a:r>
              <a:rPr b="1" dirty="0" lang="en-US" smtClean="0">
                <a:solidFill>
                  <a:srgbClr val="C00000"/>
                </a:solidFill>
                <a:latin typeface="Constantia" pitchFamily="18" charset="0"/>
              </a:rPr>
              <a:t>PENETRATING INJURY</a:t>
            </a:r>
            <a:br>
              <a:rPr b="1" dirty="0" lang="en-US" smtClean="0">
                <a:solidFill>
                  <a:srgbClr val="C00000"/>
                </a:solidFill>
                <a:latin typeface="Constantia" pitchFamily="18" charset="0"/>
              </a:rPr>
            </a:br>
            <a:endParaRPr dirty="0" lang="en-US"/>
          </a:p>
        </p:txBody>
      </p:sp>
      <p:sp>
        <p:nvSpPr>
          <p:cNvPr id="1049265" name="Content Placeholder 2"/>
          <p:cNvSpPr>
            <a:spLocks noGrp="1"/>
          </p:cNvSpPr>
          <p:nvPr>
            <p:ph sz="quarter" idx="1"/>
          </p:nvPr>
        </p:nvSpPr>
        <p:spPr>
          <a:xfrm>
            <a:off x="92149" y="685800"/>
            <a:ext cx="11658600" cy="5912235"/>
          </a:xfrm>
        </p:spPr>
        <p:txBody>
          <a:bodyPr>
            <a:normAutofit/>
          </a:bodyPr>
          <a:p>
            <a:r>
              <a:rPr dirty="0" sz="2800" lang="en-US" smtClean="0">
                <a:latin typeface="Constantia" pitchFamily="18" charset="0"/>
              </a:rPr>
              <a:t>Penetrating injury is a significant cause of blindness worldwide. Blindness results from:-</a:t>
            </a:r>
          </a:p>
          <a:p>
            <a:pPr indent="-514350" marL="514350">
              <a:buAutoNum type="arabicParenR"/>
            </a:pPr>
            <a:r>
              <a:rPr dirty="0" sz="2800" lang="en-US" smtClean="0">
                <a:latin typeface="Constantia" pitchFamily="18" charset="0"/>
              </a:rPr>
              <a:t>Damage to and loss of ocular contents</a:t>
            </a:r>
          </a:p>
          <a:p>
            <a:pPr indent="-514350" marL="514350">
              <a:buAutoNum type="arabicParenR"/>
            </a:pPr>
            <a:r>
              <a:rPr dirty="0" sz="2800" lang="en-US" smtClean="0">
                <a:latin typeface="Constantia" pitchFamily="18" charset="0"/>
              </a:rPr>
              <a:t>Infection</a:t>
            </a:r>
          </a:p>
          <a:p>
            <a:pPr indent="-514350" marL="514350">
              <a:buNone/>
            </a:pPr>
            <a:r>
              <a:rPr dirty="0" sz="2800" lang="en-US" smtClean="0">
                <a:latin typeface="Constantia" pitchFamily="18" charset="0"/>
              </a:rPr>
              <a:t>In Many injuries, blindness is preventable by good first aid and prompt referral.</a:t>
            </a:r>
          </a:p>
          <a:p>
            <a:pPr>
              <a:buNone/>
            </a:pPr>
            <a:r>
              <a:rPr b="1" dirty="0" sz="2800" lang="en-US" u="sng" smtClean="0">
                <a:solidFill>
                  <a:srgbClr val="C00000"/>
                </a:solidFill>
              </a:rPr>
              <a:t>CAUSES OF PENETRATING INJURY </a:t>
            </a:r>
            <a:r>
              <a:rPr b="1" dirty="0" sz="2800" lang="en-US" smtClean="0">
                <a:solidFill>
                  <a:srgbClr val="C00000"/>
                </a:solidFill>
              </a:rPr>
              <a:t> </a:t>
            </a:r>
          </a:p>
          <a:p>
            <a:pPr indent="-514350" marL="514350">
              <a:buNone/>
            </a:pPr>
            <a:r>
              <a:rPr dirty="0" sz="2800" lang="en-US" smtClean="0"/>
              <a:t>The two common causes are:-</a:t>
            </a:r>
          </a:p>
          <a:p>
            <a:pPr indent="-514350" marL="514350">
              <a:buFont typeface="+mj-lt"/>
              <a:buAutoNum type="arabicPeriod"/>
            </a:pPr>
            <a:r>
              <a:rPr dirty="0" sz="2800" lang="en-US" smtClean="0"/>
              <a:t>Cutting wood</a:t>
            </a:r>
          </a:p>
          <a:p>
            <a:pPr indent="-514350" marL="514350">
              <a:buFont typeface="+mj-lt"/>
              <a:buAutoNum type="arabicPeriod"/>
            </a:pPr>
            <a:r>
              <a:rPr dirty="0" sz="2800" lang="en-US" smtClean="0"/>
              <a:t>Thorns going in the eye while working in the field</a:t>
            </a:r>
          </a:p>
          <a:p>
            <a:pPr indent="-514350" marL="514350">
              <a:buNone/>
            </a:pPr>
            <a:r>
              <a:rPr dirty="0" sz="2800" lang="en-US" smtClean="0"/>
              <a:t>Always suspect a penetrating injury if there is a history of injury with a small fast object or sharp object.</a:t>
            </a:r>
          </a:p>
          <a:p>
            <a:pPr indent="-514350" marL="514350">
              <a:buFont typeface="+mj-lt"/>
              <a:buAutoNum type="arabicPeriod"/>
            </a:pPr>
            <a:endParaRPr dirty="0" sz="2800" lang="en-US" smtClean="0">
              <a:latin typeface="Constantia" pitchFamily="18" charset="0"/>
            </a:endParaRPr>
          </a:p>
          <a:p>
            <a:pPr indent="-514350" marL="514350"/>
            <a:endParaRPr dirty="0" sz="2800" lang="en-US" smtClean="0">
              <a:latin typeface="Constantia" pitchFamily="18" charset="0"/>
            </a:endParaRPr>
          </a:p>
          <a:p>
            <a:endParaRPr dirty="0" lang="en-US" smtClean="0"/>
          </a:p>
          <a:p>
            <a:endParaRPr dirty="0" lang="en-US" u="sng" smtClean="0"/>
          </a:p>
          <a:p>
            <a:endParaRPr dirty="0" lang="en-US"/>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759" name=""/>
        <p:cNvGrpSpPr/>
        <p:nvPr/>
      </p:nvGrpSpPr>
      <p:grpSpPr>
        <a:xfrm>
          <a:off x="0" y="0"/>
          <a:ext cx="0" cy="0"/>
          <a:chOff x="0" y="0"/>
          <a:chExt cx="0" cy="0"/>
        </a:xfrm>
      </p:grpSpPr>
      <p:sp>
        <p:nvSpPr>
          <p:cNvPr id="1049266" name="Title 1"/>
          <p:cNvSpPr>
            <a:spLocks noGrp="1"/>
          </p:cNvSpPr>
          <p:nvPr>
            <p:ph type="title"/>
          </p:nvPr>
        </p:nvSpPr>
        <p:spPr/>
        <p:txBody>
          <a:bodyPr/>
          <a:p>
            <a:r>
              <a:rPr b="1" dirty="0" lang="en-US" u="sng" smtClean="0">
                <a:solidFill>
                  <a:srgbClr val="C00000"/>
                </a:solidFill>
              </a:rPr>
              <a:t>ON EXAMINATION</a:t>
            </a:r>
            <a:br>
              <a:rPr b="1" dirty="0" lang="en-US" u="sng" smtClean="0">
                <a:solidFill>
                  <a:srgbClr val="C00000"/>
                </a:solidFill>
              </a:rPr>
            </a:br>
            <a:endParaRPr dirty="0" lang="en-US"/>
          </a:p>
        </p:txBody>
      </p:sp>
      <p:sp>
        <p:nvSpPr>
          <p:cNvPr id="1049267" name="Content Placeholder 2"/>
          <p:cNvSpPr>
            <a:spLocks noGrp="1"/>
          </p:cNvSpPr>
          <p:nvPr>
            <p:ph sz="quarter" idx="1"/>
          </p:nvPr>
        </p:nvSpPr>
        <p:spPr>
          <a:xfrm>
            <a:off x="0" y="1143000"/>
            <a:ext cx="10668000" cy="5715000"/>
          </a:xfrm>
        </p:spPr>
        <p:txBody>
          <a:bodyPr>
            <a:normAutofit/>
          </a:bodyPr>
          <a:p>
            <a:r>
              <a:rPr dirty="0" sz="2800" lang="en-US">
                <a:solidFill>
                  <a:srgbClr val="C00000"/>
                </a:solidFill>
              </a:rPr>
              <a:t>CORNEA</a:t>
            </a:r>
            <a:r>
              <a:rPr dirty="0" sz="2800" lang="en-US"/>
              <a:t> – May have a large laceration, or a small opacity at the site of the puncture wound.</a:t>
            </a:r>
          </a:p>
          <a:p>
            <a:r>
              <a:rPr dirty="0" sz="2800" lang="en-US">
                <a:solidFill>
                  <a:srgbClr val="C00000"/>
                </a:solidFill>
              </a:rPr>
              <a:t>SCLERA</a:t>
            </a:r>
            <a:r>
              <a:rPr dirty="0" sz="2800" lang="en-US"/>
              <a:t> – </a:t>
            </a:r>
            <a:r>
              <a:rPr dirty="0" sz="2800" lang="en-US" err="1"/>
              <a:t>Scleral</a:t>
            </a:r>
            <a:r>
              <a:rPr dirty="0" sz="2800" lang="en-US"/>
              <a:t> wounds are less common than corneal. They are more serious as there is often </a:t>
            </a:r>
            <a:r>
              <a:rPr dirty="0" sz="2800" lang="en-US" err="1"/>
              <a:t>prolapse</a:t>
            </a:r>
            <a:r>
              <a:rPr dirty="0" sz="2800" lang="en-US"/>
              <a:t> of vitreous and retina</a:t>
            </a:r>
          </a:p>
          <a:p>
            <a:r>
              <a:rPr dirty="0" sz="2800" lang="en-US">
                <a:solidFill>
                  <a:srgbClr val="C00000"/>
                </a:solidFill>
              </a:rPr>
              <a:t>Anterior C</a:t>
            </a:r>
            <a:r>
              <a:rPr dirty="0" sz="2800" lang="en-US"/>
              <a:t> – Often deep if there is a small wound in the cornea, or if the laceration is plugged with iris. </a:t>
            </a:r>
          </a:p>
          <a:p>
            <a:r>
              <a:rPr dirty="0" sz="2800" lang="en-US"/>
              <a:t>Will be shallow if the lens is </a:t>
            </a:r>
            <a:r>
              <a:rPr dirty="0" sz="2800" lang="en-US" err="1"/>
              <a:t>intumescent</a:t>
            </a:r>
            <a:r>
              <a:rPr dirty="0" sz="2800" lang="en-US"/>
              <a:t>, or if aqueous is escaping through the  wound. </a:t>
            </a:r>
          </a:p>
          <a:p>
            <a:r>
              <a:rPr dirty="0" sz="2800" lang="en-US"/>
              <a:t>If there is a large corneal wound, and a </a:t>
            </a:r>
            <a:r>
              <a:rPr dirty="0" sz="2800" lang="en-US" err="1"/>
              <a:t>hyphaema</a:t>
            </a:r>
            <a:r>
              <a:rPr dirty="0" sz="2800" lang="en-US"/>
              <a:t>, this usually indicates very serious damage to the eye.</a:t>
            </a:r>
          </a:p>
          <a:p>
            <a:endParaRPr dirty="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17" name=""/>
        <p:cNvGrpSpPr/>
        <p:nvPr/>
      </p:nvGrpSpPr>
      <p:grpSpPr>
        <a:xfrm>
          <a:off x="0" y="0"/>
          <a:ext cx="0" cy="0"/>
          <a:chOff x="0" y="0"/>
          <a:chExt cx="0" cy="0"/>
        </a:xfrm>
      </p:grpSpPr>
      <p:sp>
        <p:nvSpPr>
          <p:cNvPr id="1048710" name="Title 1"/>
          <p:cNvSpPr>
            <a:spLocks noGrp="1"/>
          </p:cNvSpPr>
          <p:nvPr>
            <p:ph type="title"/>
          </p:nvPr>
        </p:nvSpPr>
        <p:spPr>
          <a:xfrm>
            <a:off x="1905000" y="304800"/>
            <a:ext cx="7467600" cy="639762"/>
          </a:xfrm>
        </p:spPr>
        <p:txBody>
          <a:bodyPr>
            <a:normAutofit fontScale="90000"/>
          </a:bodyPr>
          <a:p>
            <a:r>
              <a:rPr b="1" dirty="0" lang="en-US" smtClean="0">
                <a:solidFill>
                  <a:srgbClr val="0070C0"/>
                </a:solidFill>
                <a:latin typeface="Times New Roman" pitchFamily="18" charset="0"/>
                <a:cs typeface="Times New Roman" pitchFamily="18" charset="0"/>
              </a:rPr>
              <a:t>4) Other Contents</a:t>
            </a:r>
            <a:br>
              <a:rPr b="1" dirty="0" lang="en-US" smtClean="0">
                <a:solidFill>
                  <a:srgbClr val="0070C0"/>
                </a:solidFill>
                <a:latin typeface="Times New Roman" pitchFamily="18" charset="0"/>
                <a:cs typeface="Times New Roman" pitchFamily="18" charset="0"/>
              </a:rPr>
            </a:br>
            <a:endParaRPr dirty="0" lang="en-US"/>
          </a:p>
        </p:txBody>
      </p:sp>
      <p:sp>
        <p:nvSpPr>
          <p:cNvPr id="1048711" name="Content Placeholder 2"/>
          <p:cNvSpPr>
            <a:spLocks noGrp="1"/>
          </p:cNvSpPr>
          <p:nvPr>
            <p:ph sz="quarter" idx="1"/>
          </p:nvPr>
        </p:nvSpPr>
        <p:spPr>
          <a:xfrm>
            <a:off x="228600" y="838200"/>
            <a:ext cx="11353800" cy="5635752"/>
          </a:xfrm>
        </p:spPr>
        <p:txBody>
          <a:bodyPr/>
          <a:p>
            <a:r>
              <a:rPr dirty="0" sz="3200" lang="en-US">
                <a:latin typeface="Times New Roman" pitchFamily="18" charset="0"/>
                <a:cs typeface="Times New Roman" pitchFamily="18" charset="0"/>
              </a:rPr>
              <a:t>The remaining space within the orbit is filed with fat.  This forms a cushion on which the eye rests.</a:t>
            </a:r>
          </a:p>
          <a:p>
            <a:pPr indent="0" marL="0">
              <a:buNone/>
            </a:pPr>
            <a:r>
              <a:rPr b="1" dirty="0" sz="3200" lang="en-US">
                <a:solidFill>
                  <a:srgbClr val="7030A0"/>
                </a:solidFill>
                <a:latin typeface="Times New Roman" pitchFamily="18" charset="0"/>
                <a:cs typeface="Times New Roman" pitchFamily="18" charset="0"/>
              </a:rPr>
              <a:t>The Visual Pathway</a:t>
            </a:r>
          </a:p>
          <a:p>
            <a:r>
              <a:rPr dirty="0" sz="3200" lang="en-US">
                <a:latin typeface="Times New Roman" pitchFamily="18" charset="0"/>
                <a:cs typeface="Times New Roman" pitchFamily="18" charset="0"/>
              </a:rPr>
              <a:t>The optic nerve leaves the orbit through the optic foramen.  The optic nerves then meet at the optic chiasm, which lies just above the pituitary gland.  At the chiasm, the optic nerve </a:t>
            </a:r>
            <a:r>
              <a:rPr dirty="0" sz="3200" lang="en-US" err="1">
                <a:latin typeface="Times New Roman" pitchFamily="18" charset="0"/>
                <a:cs typeface="Times New Roman" pitchFamily="18" charset="0"/>
              </a:rPr>
              <a:t>fibres</a:t>
            </a:r>
            <a:r>
              <a:rPr dirty="0" sz="3200" lang="en-US">
                <a:latin typeface="Times New Roman" pitchFamily="18" charset="0"/>
                <a:cs typeface="Times New Roman" pitchFamily="18" charset="0"/>
              </a:rPr>
              <a:t> from the nasal retina cross over to the opposite side of the brain, while those from the temporal retina stay on the same side.</a:t>
            </a:r>
          </a:p>
          <a:p>
            <a:endParaRPr dirty="0" lang="en-US"/>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760" name=""/>
        <p:cNvGrpSpPr/>
        <p:nvPr/>
      </p:nvGrpSpPr>
      <p:grpSpPr>
        <a:xfrm>
          <a:off x="0" y="0"/>
          <a:ext cx="0" cy="0"/>
          <a:chOff x="0" y="0"/>
          <a:chExt cx="0" cy="0"/>
        </a:xfrm>
      </p:grpSpPr>
      <p:sp>
        <p:nvSpPr>
          <p:cNvPr id="1049268" name="Title 1"/>
          <p:cNvSpPr>
            <a:spLocks noGrp="1"/>
          </p:cNvSpPr>
          <p:nvPr>
            <p:ph type="title"/>
          </p:nvPr>
        </p:nvSpPr>
        <p:spPr>
          <a:xfrm>
            <a:off x="609600" y="274638"/>
            <a:ext cx="9956800" cy="868362"/>
          </a:xfrm>
        </p:spPr>
        <p:txBody>
          <a:bodyPr>
            <a:normAutofit/>
          </a:bodyPr>
          <a:p>
            <a:r>
              <a:rPr dirty="0" sz="3200" lang="en-US" smtClean="0"/>
              <a:t>On examination…</a:t>
            </a:r>
            <a:r>
              <a:rPr dirty="0" sz="3200" lang="en-US" err="1" smtClean="0"/>
              <a:t>contd</a:t>
            </a:r>
            <a:endParaRPr dirty="0" sz="3200" lang="en-US"/>
          </a:p>
        </p:txBody>
      </p:sp>
      <p:sp>
        <p:nvSpPr>
          <p:cNvPr id="1049269" name="Content Placeholder 2"/>
          <p:cNvSpPr>
            <a:spLocks noGrp="1"/>
          </p:cNvSpPr>
          <p:nvPr>
            <p:ph sz="quarter" idx="1"/>
          </p:nvPr>
        </p:nvSpPr>
        <p:spPr>
          <a:xfrm>
            <a:off x="304800" y="1143000"/>
            <a:ext cx="11201400" cy="5410200"/>
          </a:xfrm>
        </p:spPr>
        <p:txBody>
          <a:bodyPr>
            <a:normAutofit/>
          </a:bodyPr>
          <a:p>
            <a:r>
              <a:rPr b="1" dirty="0" sz="3200" lang="en-US" u="sng">
                <a:solidFill>
                  <a:srgbClr val="C00000"/>
                </a:solidFill>
              </a:rPr>
              <a:t>Iris and pupil </a:t>
            </a:r>
            <a:r>
              <a:rPr dirty="0" sz="3200" lang="en-US"/>
              <a:t>– The Iris may </a:t>
            </a:r>
            <a:r>
              <a:rPr dirty="0" sz="3200" lang="en-US" err="1"/>
              <a:t>prolapse</a:t>
            </a:r>
            <a:r>
              <a:rPr dirty="0" sz="3200" lang="en-US"/>
              <a:t> through a large wound, distorting the pupil. There is always an intense </a:t>
            </a:r>
            <a:r>
              <a:rPr dirty="0" sz="3200" lang="en-US" err="1"/>
              <a:t>uveitis</a:t>
            </a:r>
            <a:r>
              <a:rPr dirty="0" sz="3200" lang="en-US"/>
              <a:t>, and neglected cases may have small irregular pupils with dense posterior </a:t>
            </a:r>
            <a:r>
              <a:rPr dirty="0" sz="3200" lang="en-US" err="1"/>
              <a:t>synechiae</a:t>
            </a:r>
            <a:r>
              <a:rPr dirty="0" sz="3200" lang="en-US"/>
              <a:t>.</a:t>
            </a:r>
            <a:r>
              <a:rPr dirty="0" sz="3200" lang="en-US" u="sng"/>
              <a:t> </a:t>
            </a:r>
            <a:endParaRPr dirty="0" sz="3200" lang="en-US"/>
          </a:p>
          <a:p>
            <a:r>
              <a:rPr b="1" dirty="0" sz="3200" lang="en-US" u="sng">
                <a:solidFill>
                  <a:srgbClr val="C00000"/>
                </a:solidFill>
              </a:rPr>
              <a:t>Lens </a:t>
            </a:r>
            <a:r>
              <a:rPr dirty="0" sz="3200" lang="en-US" u="sng"/>
              <a:t>–</a:t>
            </a:r>
            <a:r>
              <a:rPr dirty="0" sz="3200" lang="en-US"/>
              <a:t> In a severe injury the lens may be expelled from the eye. More commonly there is a traumatic cataract, caused by penetration of the lens capsule, the lens rapidly </a:t>
            </a:r>
            <a:r>
              <a:rPr dirty="0" sz="3200" lang="en-US" err="1"/>
              <a:t>opacifeies</a:t>
            </a:r>
            <a:r>
              <a:rPr dirty="0" sz="3200" lang="en-US"/>
              <a:t> and swells. Soft lens matter may escape into the AC causing a  </a:t>
            </a:r>
            <a:r>
              <a:rPr dirty="0" sz="3200" lang="en-US" err="1"/>
              <a:t>Phacolytic</a:t>
            </a:r>
            <a:r>
              <a:rPr dirty="0" sz="3200" lang="en-US"/>
              <a:t> </a:t>
            </a:r>
            <a:r>
              <a:rPr dirty="0" sz="3200" lang="en-US" err="1"/>
              <a:t>uveitis</a:t>
            </a:r>
            <a:r>
              <a:rPr dirty="0" sz="3200" lang="en-US"/>
              <a:t>.</a:t>
            </a:r>
          </a:p>
          <a:p>
            <a:endParaRPr dirty="0" sz="2800" lang="en-US"/>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761" name=""/>
        <p:cNvGrpSpPr/>
        <p:nvPr/>
      </p:nvGrpSpPr>
      <p:grpSpPr>
        <a:xfrm>
          <a:off x="0" y="0"/>
          <a:ext cx="0" cy="0"/>
          <a:chOff x="0" y="0"/>
          <a:chExt cx="0" cy="0"/>
        </a:xfrm>
      </p:grpSpPr>
      <p:sp>
        <p:nvSpPr>
          <p:cNvPr id="1049270" name="Title 1"/>
          <p:cNvSpPr>
            <a:spLocks noGrp="1"/>
          </p:cNvSpPr>
          <p:nvPr>
            <p:ph type="title"/>
          </p:nvPr>
        </p:nvSpPr>
        <p:spPr>
          <a:xfrm>
            <a:off x="609600" y="23037"/>
            <a:ext cx="9956800" cy="1143000"/>
          </a:xfrm>
        </p:spPr>
        <p:txBody>
          <a:bodyPr>
            <a:normAutofit/>
          </a:bodyPr>
          <a:p>
            <a:r>
              <a:rPr b="1" dirty="0" lang="en-US" u="sng" smtClean="0">
                <a:solidFill>
                  <a:srgbClr val="C00000"/>
                </a:solidFill>
              </a:rPr>
              <a:t>MANAGEMENT OF PENETRATING INJURY</a:t>
            </a:r>
            <a:br>
              <a:rPr b="1" dirty="0" lang="en-US" u="sng" smtClean="0">
                <a:solidFill>
                  <a:srgbClr val="C00000"/>
                </a:solidFill>
              </a:rPr>
            </a:br>
            <a:endParaRPr dirty="0" lang="en-US"/>
          </a:p>
        </p:txBody>
      </p:sp>
      <p:sp>
        <p:nvSpPr>
          <p:cNvPr id="1049271" name="Content Placeholder 2"/>
          <p:cNvSpPr>
            <a:spLocks noGrp="1"/>
          </p:cNvSpPr>
          <p:nvPr>
            <p:ph sz="quarter" idx="1"/>
          </p:nvPr>
        </p:nvSpPr>
        <p:spPr>
          <a:xfrm>
            <a:off x="19492" y="838200"/>
            <a:ext cx="11867707" cy="5334000"/>
          </a:xfrm>
        </p:spPr>
        <p:txBody>
          <a:bodyPr>
            <a:noAutofit/>
          </a:bodyPr>
          <a:p>
            <a:pPr indent="-514350" marL="514350">
              <a:buFont typeface="Wingdings" pitchFamily="2" charset="2"/>
              <a:buChar char="Ø"/>
            </a:pPr>
            <a:r>
              <a:rPr dirty="0" sz="2800" lang="en-US" smtClean="0"/>
              <a:t>Immediate referral to an eye surgeon is the first priority.</a:t>
            </a:r>
          </a:p>
          <a:p>
            <a:pPr indent="-514350" marL="514350">
              <a:buFont typeface="Wingdings" pitchFamily="2" charset="2"/>
              <a:buChar char="Ø"/>
            </a:pPr>
            <a:r>
              <a:rPr dirty="0" sz="2800" lang="en-US" smtClean="0"/>
              <a:t>Examining a lacerated eye may cause more damage. As soon as you have made the diagnosis of penetrating injury, no further examination is needed. </a:t>
            </a:r>
          </a:p>
          <a:p>
            <a:pPr indent="-514350" marL="514350">
              <a:buFont typeface="Wingdings" pitchFamily="2" charset="2"/>
              <a:buChar char="Ø"/>
            </a:pPr>
            <a:r>
              <a:rPr dirty="0" sz="2800" lang="en-US" smtClean="0"/>
              <a:t>Early surgery, with repair of the wound and cataract extraction can often restore useful vision.</a:t>
            </a:r>
          </a:p>
          <a:p>
            <a:pPr indent="-514350" marL="514350">
              <a:buFont typeface="Wingdings" pitchFamily="2" charset="2"/>
              <a:buChar char="Ø"/>
            </a:pPr>
            <a:r>
              <a:rPr dirty="0" sz="2800" lang="en-US" smtClean="0"/>
              <a:t>Infection should be prevented with topical antibiotics, and tetanus prophylaxis. </a:t>
            </a:r>
          </a:p>
          <a:p>
            <a:pPr indent="-514350" marL="514350">
              <a:buFont typeface="Wingdings" pitchFamily="2" charset="2"/>
              <a:buChar char="Ø"/>
            </a:pPr>
            <a:r>
              <a:rPr dirty="0" sz="2800" lang="en-US" smtClean="0"/>
              <a:t>The </a:t>
            </a:r>
            <a:r>
              <a:rPr dirty="0" sz="2800" lang="en-US" err="1" smtClean="0"/>
              <a:t>uveitis</a:t>
            </a:r>
            <a:r>
              <a:rPr dirty="0" sz="2800" lang="en-US" smtClean="0"/>
              <a:t> should be treated with atropine. </a:t>
            </a:r>
          </a:p>
          <a:p>
            <a:pPr indent="-514350" marL="514350">
              <a:buFont typeface="Wingdings" pitchFamily="2" charset="2"/>
              <a:buChar char="Ø"/>
            </a:pPr>
            <a:r>
              <a:rPr dirty="0" sz="2800" lang="en-US" smtClean="0"/>
              <a:t>The eye should be protected with a pad and shield.</a:t>
            </a:r>
          </a:p>
          <a:p>
            <a:pPr indent="-514350" marL="514350">
              <a:buFont typeface="Wingdings" pitchFamily="2" charset="2"/>
              <a:buChar char="Ø"/>
            </a:pPr>
            <a:r>
              <a:rPr dirty="0" sz="2800" lang="en-US" smtClean="0"/>
              <a:t>If the eye cannot be repaired, or has become infected, then it should be eviscerated, to prevent spread of infection and sympathetic </a:t>
            </a:r>
            <a:r>
              <a:rPr dirty="0" sz="2800" lang="en-US" err="1" smtClean="0"/>
              <a:t>ophthalmia</a:t>
            </a:r>
            <a:endParaRPr dirty="0" sz="2800" lang="en-US" smtClean="0"/>
          </a:p>
          <a:p>
            <a:endParaRPr dirty="0" sz="2800" lang="en-US"/>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762" name=""/>
        <p:cNvGrpSpPr/>
        <p:nvPr/>
      </p:nvGrpSpPr>
      <p:grpSpPr>
        <a:xfrm>
          <a:off x="0" y="0"/>
          <a:ext cx="0" cy="0"/>
          <a:chOff x="0" y="0"/>
          <a:chExt cx="0" cy="0"/>
        </a:xfrm>
      </p:grpSpPr>
      <p:sp>
        <p:nvSpPr>
          <p:cNvPr id="1049272" name="Title 1"/>
          <p:cNvSpPr>
            <a:spLocks noGrp="1"/>
          </p:cNvSpPr>
          <p:nvPr>
            <p:ph type="title"/>
          </p:nvPr>
        </p:nvSpPr>
        <p:spPr>
          <a:xfrm>
            <a:off x="1981200" y="274638"/>
            <a:ext cx="7467600" cy="258762"/>
          </a:xfrm>
        </p:spPr>
        <p:txBody>
          <a:bodyPr>
            <a:normAutofit fontScale="90000"/>
          </a:bodyPr>
          <a:p>
            <a:endParaRPr dirty="0" lang="en-US"/>
          </a:p>
        </p:txBody>
      </p:sp>
      <p:sp>
        <p:nvSpPr>
          <p:cNvPr id="1049273" name="Content Placeholder 2"/>
          <p:cNvSpPr>
            <a:spLocks noGrp="1"/>
          </p:cNvSpPr>
          <p:nvPr>
            <p:ph sz="quarter" idx="1"/>
          </p:nvPr>
        </p:nvSpPr>
        <p:spPr>
          <a:xfrm>
            <a:off x="1524000" y="609600"/>
            <a:ext cx="9144000" cy="5864352"/>
          </a:xfrm>
        </p:spPr>
        <p:txBody>
          <a:bodyPr>
            <a:normAutofit/>
          </a:bodyPr>
          <a:p>
            <a:pPr>
              <a:buNone/>
            </a:pPr>
            <a:r>
              <a:rPr dirty="0" sz="3200" lang="en-US" u="sng"/>
              <a:t>Remember:</a:t>
            </a:r>
          </a:p>
          <a:p>
            <a:pPr>
              <a:buNone/>
            </a:pPr>
            <a:r>
              <a:rPr dirty="0" sz="3200" lang="en-US"/>
              <a:t>	</a:t>
            </a:r>
            <a:r>
              <a:rPr b="1" dirty="0" sz="3200" lang="en-US"/>
              <a:t>H – </a:t>
            </a:r>
            <a:r>
              <a:rPr dirty="0" sz="3200" lang="en-US"/>
              <a:t>History</a:t>
            </a:r>
            <a:endParaRPr b="1" dirty="0" sz="3200" lang="en-US"/>
          </a:p>
          <a:p>
            <a:pPr>
              <a:buNone/>
            </a:pPr>
            <a:r>
              <a:rPr b="1" dirty="0" sz="3200" lang="en-US"/>
              <a:t>	A - </a:t>
            </a:r>
            <a:r>
              <a:rPr dirty="0" sz="3200" lang="en-US"/>
              <a:t>Atropine</a:t>
            </a:r>
            <a:endParaRPr b="1" dirty="0" sz="3200" lang="en-US"/>
          </a:p>
          <a:p>
            <a:pPr>
              <a:buNone/>
            </a:pPr>
            <a:r>
              <a:rPr b="1" dirty="0" sz="3200" lang="en-US"/>
              <a:t>	T - </a:t>
            </a:r>
            <a:r>
              <a:rPr dirty="0" sz="3200" lang="en-US"/>
              <a:t>Tetanus prophylaxis</a:t>
            </a:r>
            <a:endParaRPr b="1" dirty="0" sz="3200" lang="en-US"/>
          </a:p>
          <a:p>
            <a:pPr>
              <a:buNone/>
            </a:pPr>
            <a:r>
              <a:rPr b="1" dirty="0" sz="3200" lang="en-US"/>
              <a:t>	A - </a:t>
            </a:r>
            <a:r>
              <a:rPr dirty="0" sz="3200" lang="en-US"/>
              <a:t>Antibiotics</a:t>
            </a:r>
            <a:endParaRPr b="1" dirty="0" sz="3200" lang="en-US"/>
          </a:p>
          <a:p>
            <a:pPr>
              <a:buNone/>
            </a:pPr>
            <a:r>
              <a:rPr b="1" dirty="0" sz="3200" lang="en-US"/>
              <a:t>	R - </a:t>
            </a:r>
            <a:r>
              <a:rPr dirty="0" sz="3200" lang="en-US"/>
              <a:t>Refer</a:t>
            </a:r>
            <a:endParaRPr b="1" dirty="0" sz="3200" lang="en-US"/>
          </a:p>
          <a:p>
            <a:pPr>
              <a:buNone/>
            </a:pPr>
            <a:r>
              <a:rPr b="1" dirty="0" sz="3200" lang="en-US"/>
              <a:t>	I  - </a:t>
            </a:r>
            <a:r>
              <a:rPr dirty="0" sz="3200" lang="en-US"/>
              <a:t>Immediately</a:t>
            </a:r>
          </a:p>
          <a:p>
            <a:endParaRPr dirty="0" sz="3200" lang="en-US"/>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763" name=""/>
        <p:cNvGrpSpPr/>
        <p:nvPr/>
      </p:nvGrpSpPr>
      <p:grpSpPr>
        <a:xfrm>
          <a:off x="0" y="0"/>
          <a:ext cx="0" cy="0"/>
          <a:chOff x="0" y="0"/>
          <a:chExt cx="0" cy="0"/>
        </a:xfrm>
      </p:grpSpPr>
      <p:sp>
        <p:nvSpPr>
          <p:cNvPr id="1049274" name="Title 1"/>
          <p:cNvSpPr>
            <a:spLocks noGrp="1"/>
          </p:cNvSpPr>
          <p:nvPr>
            <p:ph type="title"/>
          </p:nvPr>
        </p:nvSpPr>
        <p:spPr>
          <a:xfrm>
            <a:off x="228600" y="0"/>
            <a:ext cx="9956800" cy="990600"/>
          </a:xfrm>
        </p:spPr>
        <p:txBody>
          <a:bodyPr>
            <a:normAutofit fontScale="90000"/>
          </a:bodyPr>
          <a:p>
            <a:r>
              <a:rPr b="1" dirty="0" sz="3200" lang="en-US" u="sng"/>
              <a:t>Intra- ocular Foreign body</a:t>
            </a:r>
            <a:br>
              <a:rPr b="1" dirty="0" sz="3200" lang="en-US" u="sng"/>
            </a:br>
            <a:endParaRPr dirty="0" lang="en-US"/>
          </a:p>
        </p:txBody>
      </p:sp>
      <p:sp>
        <p:nvSpPr>
          <p:cNvPr id="1049275" name="Content Placeholder 2"/>
          <p:cNvSpPr>
            <a:spLocks noGrp="1"/>
          </p:cNvSpPr>
          <p:nvPr>
            <p:ph sz="quarter" idx="1"/>
          </p:nvPr>
        </p:nvSpPr>
        <p:spPr>
          <a:xfrm>
            <a:off x="198474" y="685800"/>
            <a:ext cx="11582400" cy="4873752"/>
          </a:xfrm>
        </p:spPr>
        <p:txBody>
          <a:bodyPr>
            <a:noAutofit/>
          </a:bodyPr>
          <a:p>
            <a:pPr indent="-514350" marL="514350"/>
            <a:r>
              <a:rPr dirty="0" sz="3200" lang="en-US" smtClean="0"/>
              <a:t>Small chips of metal may fly off at high speed when one piece of metal is being hammered with another.  </a:t>
            </a:r>
            <a:r>
              <a:rPr dirty="0" sz="3200" lang="en-US" err="1" smtClean="0"/>
              <a:t>Jua</a:t>
            </a:r>
            <a:r>
              <a:rPr dirty="0" sz="3200" lang="en-US" smtClean="0"/>
              <a:t> kali workmen are particularly at risk. </a:t>
            </a:r>
          </a:p>
          <a:p>
            <a:pPr indent="-514350" marL="514350"/>
            <a:r>
              <a:rPr dirty="0" sz="3200" lang="en-US" smtClean="0"/>
              <a:t>There will be a small entry wound in the cornea, and usually a tiny hole in the iris. </a:t>
            </a:r>
          </a:p>
          <a:p>
            <a:pPr indent="-514350" marL="514350"/>
            <a:r>
              <a:rPr dirty="0" sz="3200" lang="en-US" smtClean="0"/>
              <a:t>There is usually a cataract, but it may be </a:t>
            </a:r>
            <a:r>
              <a:rPr dirty="0" sz="3200" lang="en-US" err="1" smtClean="0"/>
              <a:t>localised</a:t>
            </a:r>
            <a:r>
              <a:rPr dirty="0" sz="3200" lang="en-US" smtClean="0"/>
              <a:t> to the track of the metal fragment</a:t>
            </a:r>
          </a:p>
          <a:p>
            <a:pPr indent="-514350" marL="514350">
              <a:buFont typeface="Wingdings" pitchFamily="2" charset="2"/>
              <a:buChar char="Ø"/>
            </a:pPr>
            <a:r>
              <a:rPr dirty="0" sz="3200" lang="en-US" smtClean="0"/>
              <a:t>If the IOFB remains in the eye, it can cause death of the retinal photoreceptors, as a result of the high concentration on iron in the metal.</a:t>
            </a:r>
          </a:p>
          <a:p>
            <a:pPr indent="-514350" marL="514350">
              <a:buFont typeface="Wingdings" pitchFamily="2" charset="2"/>
              <a:buChar char="Ø"/>
            </a:pPr>
            <a:r>
              <a:rPr dirty="0" sz="3200" lang="en-US" smtClean="0"/>
              <a:t>Patients with IOFB should have an X –ray of their orbits to show the FB, and should be referred for removal of the FB</a:t>
            </a:r>
            <a:endParaRPr dirty="0" sz="3200" lang="en-US"/>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764" name=""/>
        <p:cNvGrpSpPr/>
        <p:nvPr/>
      </p:nvGrpSpPr>
      <p:grpSpPr>
        <a:xfrm>
          <a:off x="0" y="0"/>
          <a:ext cx="0" cy="0"/>
          <a:chOff x="0" y="0"/>
          <a:chExt cx="0" cy="0"/>
        </a:xfrm>
      </p:grpSpPr>
      <p:sp>
        <p:nvSpPr>
          <p:cNvPr id="1049276" name="Title 1"/>
          <p:cNvSpPr>
            <a:spLocks noGrp="1"/>
          </p:cNvSpPr>
          <p:nvPr>
            <p:ph type="title"/>
          </p:nvPr>
        </p:nvSpPr>
        <p:spPr/>
        <p:txBody>
          <a:bodyPr/>
          <a:p>
            <a:r>
              <a:rPr b="1" dirty="0" lang="en-US" u="sng" smtClean="0">
                <a:solidFill>
                  <a:srgbClr val="C00000"/>
                </a:solidFill>
              </a:rPr>
              <a:t>BLUNT TRAUMA</a:t>
            </a:r>
            <a:br>
              <a:rPr b="1" dirty="0" lang="en-US" u="sng" smtClean="0">
                <a:solidFill>
                  <a:srgbClr val="C00000"/>
                </a:solidFill>
              </a:rPr>
            </a:br>
            <a:endParaRPr dirty="0" lang="en-US"/>
          </a:p>
        </p:txBody>
      </p:sp>
      <p:sp>
        <p:nvSpPr>
          <p:cNvPr id="1049277" name="Content Placeholder 2"/>
          <p:cNvSpPr>
            <a:spLocks noGrp="1"/>
          </p:cNvSpPr>
          <p:nvPr>
            <p:ph sz="quarter" idx="1"/>
          </p:nvPr>
        </p:nvSpPr>
        <p:spPr>
          <a:xfrm>
            <a:off x="609600" y="1600200"/>
            <a:ext cx="10896600" cy="4873752"/>
          </a:xfrm>
        </p:spPr>
        <p:style>
          <a:lnRef idx="2">
            <a:schemeClr val="accent2"/>
          </a:lnRef>
          <a:fillRef idx="1">
            <a:schemeClr val="lt1"/>
          </a:fillRef>
          <a:effectRef idx="0">
            <a:schemeClr val="accent2"/>
          </a:effectRef>
          <a:fontRef idx="minor">
            <a:schemeClr val="dk1"/>
          </a:fontRef>
        </p:style>
        <p:txBody>
          <a:bodyPr/>
          <a:p>
            <a:pPr indent="-514350" marL="514350">
              <a:buFont typeface="Wingdings" pitchFamily="2" charset="2"/>
              <a:buChar char="Ø"/>
            </a:pPr>
            <a:endParaRPr dirty="0" lang="en-US" smtClean="0"/>
          </a:p>
          <a:p>
            <a:r>
              <a:rPr dirty="0" sz="4000" lang="en-US"/>
              <a:t>Blunt trauma is usually caused by a large relatively slow  moving object, such as a fist or a stone. All parts of the eye may be affected by blunt trauma. If you find any type of injury, there will often be other injuries present as well</a:t>
            </a:r>
            <a:r>
              <a:rPr dirty="0" sz="3600" lang="en-US" smtClean="0"/>
              <a:t>.</a:t>
            </a:r>
          </a:p>
          <a:p>
            <a:endParaRPr dirty="0" sz="3600" lang="en-US"/>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765" name=""/>
        <p:cNvGrpSpPr/>
        <p:nvPr/>
      </p:nvGrpSpPr>
      <p:grpSpPr>
        <a:xfrm>
          <a:off x="0" y="0"/>
          <a:ext cx="0" cy="0"/>
          <a:chOff x="0" y="0"/>
          <a:chExt cx="0" cy="0"/>
        </a:xfrm>
      </p:grpSpPr>
      <p:sp>
        <p:nvSpPr>
          <p:cNvPr id="1049278" name="Title 1"/>
          <p:cNvSpPr>
            <a:spLocks noGrp="1"/>
          </p:cNvSpPr>
          <p:nvPr>
            <p:ph type="title"/>
          </p:nvPr>
        </p:nvSpPr>
        <p:spPr>
          <a:xfrm>
            <a:off x="609600" y="0"/>
            <a:ext cx="9956800" cy="1066800"/>
          </a:xfrm>
        </p:spPr>
        <p:style>
          <a:lnRef idx="1">
            <a:schemeClr val="accent2"/>
          </a:lnRef>
          <a:fillRef idx="2">
            <a:schemeClr val="accent2"/>
          </a:fillRef>
          <a:effectRef idx="1">
            <a:schemeClr val="accent2"/>
          </a:effectRef>
          <a:fontRef idx="minor">
            <a:schemeClr val="dk1"/>
          </a:fontRef>
        </p:style>
        <p:txBody>
          <a:bodyPr>
            <a:normAutofit/>
          </a:bodyPr>
          <a:p>
            <a:r>
              <a:rPr b="1" dirty="0" lang="en-US" u="sng" smtClean="0">
                <a:solidFill>
                  <a:srgbClr val="C00000"/>
                </a:solidFill>
              </a:rPr>
              <a:t>Lids</a:t>
            </a:r>
            <a:br>
              <a:rPr b="1" dirty="0" lang="en-US" u="sng" smtClean="0">
                <a:solidFill>
                  <a:srgbClr val="C00000"/>
                </a:solidFill>
              </a:rPr>
            </a:br>
            <a:endParaRPr dirty="0" lang="en-US"/>
          </a:p>
        </p:txBody>
      </p:sp>
      <p:sp>
        <p:nvSpPr>
          <p:cNvPr id="1049279" name="Content Placeholder 2"/>
          <p:cNvSpPr>
            <a:spLocks noGrp="1"/>
          </p:cNvSpPr>
          <p:nvPr>
            <p:ph sz="quarter" idx="1"/>
          </p:nvPr>
        </p:nvSpPr>
        <p:spPr>
          <a:xfrm>
            <a:off x="152400" y="1066800"/>
            <a:ext cx="12032512" cy="5562600"/>
          </a:xfrm>
        </p:spPr>
        <p:style>
          <a:lnRef idx="2">
            <a:schemeClr val="accent2"/>
          </a:lnRef>
          <a:fillRef idx="1">
            <a:schemeClr val="lt1"/>
          </a:fillRef>
          <a:effectRef idx="0">
            <a:schemeClr val="accent2"/>
          </a:effectRef>
          <a:fontRef idx="minor">
            <a:schemeClr val="dk1"/>
          </a:fontRef>
        </p:style>
        <p:txBody>
          <a:bodyPr>
            <a:normAutofit/>
          </a:bodyPr>
          <a:p>
            <a:pPr indent="-514350" marL="514350">
              <a:buFont typeface="Wingdings" pitchFamily="2" charset="2"/>
              <a:buChar char="Ø"/>
            </a:pPr>
            <a:r>
              <a:rPr dirty="0" sz="3200" lang="en-US"/>
              <a:t>Because of the loose tissue in the lids, bruising causes a large, tense </a:t>
            </a:r>
            <a:r>
              <a:rPr dirty="0" sz="3200" lang="en-US" err="1"/>
              <a:t>periorbital</a:t>
            </a:r>
            <a:r>
              <a:rPr dirty="0" sz="3200" lang="en-US"/>
              <a:t> </a:t>
            </a:r>
            <a:r>
              <a:rPr dirty="0" sz="3200" lang="en-US" err="1"/>
              <a:t>haematoma</a:t>
            </a:r>
            <a:r>
              <a:rPr dirty="0" sz="3200" lang="en-US"/>
              <a:t>.</a:t>
            </a:r>
          </a:p>
          <a:p>
            <a:pPr indent="-514350" marL="514350">
              <a:buFont typeface="Wingdings" pitchFamily="2" charset="2"/>
              <a:buChar char="Ø"/>
            </a:pPr>
            <a:r>
              <a:rPr dirty="0" sz="3200" lang="en-US"/>
              <a:t>It may be impossible to open the eye and Its best to leave the eye until the swelling subsides after a few days</a:t>
            </a:r>
          </a:p>
          <a:p>
            <a:r>
              <a:rPr b="1" dirty="0" sz="3200" lang="en-US" u="sng" smtClean="0">
                <a:solidFill>
                  <a:srgbClr val="C00000"/>
                </a:solidFill>
              </a:rPr>
              <a:t>Conjunctiva</a:t>
            </a:r>
            <a:r>
              <a:rPr dirty="0" sz="3200" lang="en-US" u="sng" smtClean="0"/>
              <a:t> </a:t>
            </a:r>
            <a:endParaRPr dirty="0" sz="3200" lang="en-US" u="sng"/>
          </a:p>
          <a:p>
            <a:pPr indent="-514350" marL="514350">
              <a:buFont typeface="+mj-lt"/>
              <a:buAutoNum type="arabicPeriod"/>
            </a:pPr>
            <a:r>
              <a:rPr dirty="0" sz="3200" lang="en-US"/>
              <a:t>Blood may collect under the conjunctiva – sub- </a:t>
            </a:r>
            <a:r>
              <a:rPr dirty="0" sz="3200" lang="en-US" err="1"/>
              <a:t>conjunctival</a:t>
            </a:r>
            <a:r>
              <a:rPr dirty="0" sz="3200" lang="en-US"/>
              <a:t> </a:t>
            </a:r>
            <a:r>
              <a:rPr dirty="0" sz="3200" lang="en-US" err="1"/>
              <a:t>haemorrhage</a:t>
            </a:r>
            <a:r>
              <a:rPr dirty="0" sz="3200" lang="en-US"/>
              <a:t>. This may look serious but is actually harmless and disappears without any treatment.</a:t>
            </a:r>
          </a:p>
          <a:p>
            <a:pPr indent="-514350" marL="514350">
              <a:buFont typeface="+mj-lt"/>
              <a:buAutoNum type="arabicPeriod"/>
            </a:pPr>
            <a:r>
              <a:rPr dirty="0" sz="3200" lang="en-US"/>
              <a:t> They frequently occur without any history of trauma and are of no significance.</a:t>
            </a:r>
          </a:p>
          <a:p>
            <a:endParaRPr dirty="0" lang="en-US"/>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766" name=""/>
        <p:cNvGrpSpPr/>
        <p:nvPr/>
      </p:nvGrpSpPr>
      <p:grpSpPr>
        <a:xfrm>
          <a:off x="0" y="0"/>
          <a:ext cx="0" cy="0"/>
          <a:chOff x="0" y="0"/>
          <a:chExt cx="0" cy="0"/>
        </a:xfrm>
      </p:grpSpPr>
      <p:sp>
        <p:nvSpPr>
          <p:cNvPr id="1049280" name="Title 1"/>
          <p:cNvSpPr>
            <a:spLocks noGrp="1"/>
          </p:cNvSpPr>
          <p:nvPr>
            <p:ph type="title"/>
          </p:nvPr>
        </p:nvSpPr>
        <p:spPr>
          <a:xfrm>
            <a:off x="1905000" y="0"/>
            <a:ext cx="7467600" cy="1143000"/>
          </a:xfrm>
        </p:spPr>
        <p:txBody>
          <a:bodyPr/>
          <a:p>
            <a:r>
              <a:rPr b="1" dirty="0" sz="3200" lang="en-US" u="sng" smtClean="0">
                <a:solidFill>
                  <a:srgbClr val="C00000"/>
                </a:solidFill>
              </a:rPr>
              <a:t>Cornea</a:t>
            </a:r>
            <a:r>
              <a:rPr b="1" dirty="0" lang="en-US" u="sng" smtClean="0">
                <a:solidFill>
                  <a:srgbClr val="C00000"/>
                </a:solidFill>
              </a:rPr>
              <a:t/>
            </a:r>
            <a:br>
              <a:rPr b="1" dirty="0" lang="en-US" u="sng" smtClean="0">
                <a:solidFill>
                  <a:srgbClr val="C00000"/>
                </a:solidFill>
              </a:rPr>
            </a:br>
            <a:endParaRPr dirty="0" lang="en-US"/>
          </a:p>
        </p:txBody>
      </p:sp>
      <p:sp>
        <p:nvSpPr>
          <p:cNvPr id="1049281" name="Content Placeholder 2"/>
          <p:cNvSpPr>
            <a:spLocks noGrp="1"/>
          </p:cNvSpPr>
          <p:nvPr>
            <p:ph sz="quarter" idx="1"/>
          </p:nvPr>
        </p:nvSpPr>
        <p:spPr>
          <a:xfrm>
            <a:off x="304800" y="990600"/>
            <a:ext cx="11658600" cy="5867400"/>
          </a:xfrm>
        </p:spPr>
        <p:style>
          <a:lnRef idx="2">
            <a:schemeClr val="accent2"/>
          </a:lnRef>
          <a:fillRef idx="1">
            <a:schemeClr val="lt1"/>
          </a:fillRef>
          <a:effectRef idx="0">
            <a:schemeClr val="accent2"/>
          </a:effectRef>
          <a:fontRef idx="minor">
            <a:schemeClr val="dk1"/>
          </a:fontRef>
        </p:style>
        <p:txBody>
          <a:bodyPr>
            <a:normAutofit/>
          </a:bodyPr>
          <a:p>
            <a:pPr indent="-514350" marL="514350">
              <a:buFont typeface="+mj-lt"/>
              <a:buAutoNum type="arabicPeriod"/>
            </a:pPr>
            <a:r>
              <a:rPr dirty="0" sz="3200" lang="en-US"/>
              <a:t>The commonest form of blunt trauma is corneal abrasion. </a:t>
            </a:r>
          </a:p>
          <a:p>
            <a:pPr indent="-514350" marL="514350">
              <a:buFont typeface="+mj-lt"/>
              <a:buAutoNum type="arabicPeriod"/>
            </a:pPr>
            <a:r>
              <a:rPr dirty="0" sz="3200" lang="en-US"/>
              <a:t>The corneal epithelium is scraped off, leaving an ulcer. </a:t>
            </a:r>
          </a:p>
          <a:p>
            <a:pPr indent="-514350" marL="514350">
              <a:buFont typeface="+mj-lt"/>
              <a:buAutoNum type="arabicPeriod"/>
            </a:pPr>
            <a:r>
              <a:rPr dirty="0" sz="3200" lang="en-US"/>
              <a:t>The eye is painful and photophobic there is </a:t>
            </a:r>
            <a:r>
              <a:rPr dirty="0" sz="3200" lang="en-US" err="1"/>
              <a:t>ciliary</a:t>
            </a:r>
            <a:r>
              <a:rPr dirty="0" sz="3200" lang="en-US"/>
              <a:t> injection and the abrasion stains with </a:t>
            </a:r>
            <a:r>
              <a:rPr dirty="0" sz="3200" lang="en-US" err="1"/>
              <a:t>fluorescein</a:t>
            </a:r>
            <a:r>
              <a:rPr dirty="0" sz="3200" lang="en-US"/>
              <a:t>.</a:t>
            </a:r>
          </a:p>
          <a:p>
            <a:r>
              <a:rPr b="1" dirty="0" sz="3200" lang="en-US" u="sng">
                <a:solidFill>
                  <a:srgbClr val="C00000"/>
                </a:solidFill>
              </a:rPr>
              <a:t>Anterior chamber</a:t>
            </a:r>
          </a:p>
          <a:p>
            <a:pPr indent="-514350" marL="514350">
              <a:buFont typeface="Wingdings" pitchFamily="2" charset="2"/>
              <a:buChar char="Ø"/>
            </a:pPr>
            <a:r>
              <a:rPr dirty="0" sz="3200" lang="en-US"/>
              <a:t>Following blunt trauma, blood vessels in the angle may be damaged and there is bleeding into the AC. Blood in the AC is called </a:t>
            </a:r>
            <a:r>
              <a:rPr dirty="0" sz="3200" lang="en-US" err="1"/>
              <a:t>Hyphaemas</a:t>
            </a:r>
            <a:r>
              <a:rPr dirty="0" sz="3200" lang="en-US"/>
              <a:t>. </a:t>
            </a:r>
          </a:p>
          <a:p>
            <a:pPr indent="-514350" marL="514350">
              <a:buFont typeface="Wingdings" pitchFamily="2" charset="2"/>
              <a:buChar char="Ø"/>
            </a:pPr>
            <a:r>
              <a:rPr dirty="0" sz="3200" lang="en-US"/>
              <a:t>Small </a:t>
            </a:r>
            <a:r>
              <a:rPr dirty="0" sz="3200" lang="en-US" err="1"/>
              <a:t>hyphaemas</a:t>
            </a:r>
            <a:r>
              <a:rPr dirty="0" sz="3200" lang="en-US"/>
              <a:t>(less than 1/3 of the AC) are not serious.</a:t>
            </a:r>
          </a:p>
          <a:p>
            <a:pPr>
              <a:buNone/>
            </a:pPr>
            <a:endParaRPr dirty="0" sz="3200" lang="en-US"/>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767" name=""/>
        <p:cNvGrpSpPr/>
        <p:nvPr/>
      </p:nvGrpSpPr>
      <p:grpSpPr>
        <a:xfrm>
          <a:off x="0" y="0"/>
          <a:ext cx="0" cy="0"/>
          <a:chOff x="0" y="0"/>
          <a:chExt cx="0" cy="0"/>
        </a:xfrm>
      </p:grpSpPr>
      <p:sp>
        <p:nvSpPr>
          <p:cNvPr id="1049282" name="Title 1"/>
          <p:cNvSpPr>
            <a:spLocks noGrp="1"/>
          </p:cNvSpPr>
          <p:nvPr>
            <p:ph type="title"/>
          </p:nvPr>
        </p:nvSpPr>
        <p:spPr/>
        <p:txBody>
          <a:bodyPr/>
          <a:p>
            <a:r>
              <a:rPr b="1" dirty="0" sz="3200" lang="en-US" smtClean="0">
                <a:solidFill>
                  <a:srgbClr val="C00000"/>
                </a:solidFill>
              </a:rPr>
              <a:t>CONT,D</a:t>
            </a:r>
            <a:r>
              <a:rPr b="1" dirty="0" lang="en-US" smtClean="0">
                <a:solidFill>
                  <a:srgbClr val="C00000"/>
                </a:solidFill>
              </a:rPr>
              <a:t>.</a:t>
            </a:r>
            <a:br>
              <a:rPr b="1" dirty="0" lang="en-US" smtClean="0">
                <a:solidFill>
                  <a:srgbClr val="C00000"/>
                </a:solidFill>
              </a:rPr>
            </a:br>
            <a:endParaRPr dirty="0" lang="en-US"/>
          </a:p>
        </p:txBody>
      </p:sp>
      <p:sp>
        <p:nvSpPr>
          <p:cNvPr id="1049283" name="Content Placeholder 2"/>
          <p:cNvSpPr>
            <a:spLocks noGrp="1"/>
          </p:cNvSpPr>
          <p:nvPr>
            <p:ph sz="quarter" idx="1"/>
          </p:nvPr>
        </p:nvSpPr>
        <p:spPr>
          <a:xfrm>
            <a:off x="152400" y="1143000"/>
            <a:ext cx="11658600" cy="5330952"/>
          </a:xfrm>
        </p:spPr>
        <p:style>
          <a:lnRef idx="2">
            <a:schemeClr val="accent2"/>
          </a:lnRef>
          <a:fillRef idx="1">
            <a:schemeClr val="lt1"/>
          </a:fillRef>
          <a:effectRef idx="0">
            <a:schemeClr val="accent2"/>
          </a:effectRef>
          <a:fontRef idx="minor">
            <a:schemeClr val="dk1"/>
          </a:fontRef>
        </p:style>
        <p:txBody>
          <a:bodyPr>
            <a:noAutofit/>
          </a:bodyPr>
          <a:p>
            <a:pPr indent="-514350" marL="514350">
              <a:buFont typeface="+mj-lt"/>
              <a:buAutoNum type="arabicPeriod"/>
            </a:pPr>
            <a:r>
              <a:rPr dirty="0" sz="3200" lang="en-US"/>
              <a:t>Larger ones may bleed again 24-48 hours after the injury. Secondary bleeding tends to fill the whole AC with blood, and causes severe secondary glaucoma. </a:t>
            </a:r>
          </a:p>
          <a:p>
            <a:pPr indent="-514350" marL="514350">
              <a:buFont typeface="+mj-lt"/>
              <a:buAutoNum type="arabicPeriod"/>
            </a:pPr>
            <a:r>
              <a:rPr dirty="0" sz="3200" lang="en-US"/>
              <a:t>Small </a:t>
            </a:r>
            <a:r>
              <a:rPr dirty="0" sz="3200" lang="en-US" err="1"/>
              <a:t>hyphaemas</a:t>
            </a:r>
            <a:r>
              <a:rPr dirty="0" sz="3200" lang="en-US"/>
              <a:t> do not require any treatment, but patient with larger </a:t>
            </a:r>
            <a:r>
              <a:rPr dirty="0" sz="3200" lang="en-US" err="1"/>
              <a:t>hyphaemas</a:t>
            </a:r>
            <a:r>
              <a:rPr dirty="0" sz="3200" lang="en-US"/>
              <a:t> should be admitted and put on strict bed rest. </a:t>
            </a:r>
          </a:p>
          <a:p>
            <a:pPr indent="-514350" marL="514350">
              <a:buFont typeface="+mj-lt"/>
              <a:buAutoNum type="arabicPeriod"/>
            </a:pPr>
            <a:r>
              <a:rPr dirty="0" sz="3200" lang="en-US"/>
              <a:t>Total </a:t>
            </a:r>
            <a:r>
              <a:rPr dirty="0" sz="3200" lang="en-US" err="1"/>
              <a:t>hyphaemas</a:t>
            </a:r>
            <a:r>
              <a:rPr dirty="0" sz="3200" lang="en-US"/>
              <a:t> with secondary glaucoma, need to be removed urgently, to prevent blood staining of the cornea and optic atrophy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8712" name="TextBox 3"/>
          <p:cNvSpPr txBox="1"/>
          <p:nvPr/>
        </p:nvSpPr>
        <p:spPr>
          <a:xfrm>
            <a:off x="228600" y="3"/>
            <a:ext cx="11353800" cy="6348254"/>
          </a:xfrm>
          <a:prstGeom prst="rect"/>
          <a:noFill/>
        </p:spPr>
        <p:txBody>
          <a:bodyPr rtlCol="0" wrap="square">
            <a:spAutoFit/>
          </a:bodyPr>
          <a:p>
            <a:r>
              <a:rPr dirty="0" sz="3600" lang="en-US">
                <a:latin typeface="Times New Roman" pitchFamily="18" charset="0"/>
                <a:cs typeface="Times New Roman" pitchFamily="18" charset="0"/>
              </a:rPr>
              <a:t>After the chiasm, the nerve fibres form the optic tract.  This is composed of nerve fibres from both eyes.  Most of the nerve fibres in the optic tract go to the </a:t>
            </a:r>
            <a:r>
              <a:rPr dirty="0" sz="3600" lang="en-US" u="sng">
                <a:latin typeface="Times New Roman" pitchFamily="18" charset="0"/>
                <a:cs typeface="Times New Roman" pitchFamily="18" charset="0"/>
              </a:rPr>
              <a:t>lateral geniculate nucleus </a:t>
            </a:r>
            <a:r>
              <a:rPr dirty="0" sz="3600" lang="en-US">
                <a:latin typeface="Times New Roman" pitchFamily="18" charset="0"/>
                <a:cs typeface="Times New Roman" pitchFamily="18" charset="0"/>
              </a:rPr>
              <a:t>in the thalamus, but a small number go to the 3</a:t>
            </a:r>
            <a:r>
              <a:rPr baseline="30000" dirty="0" sz="3600" lang="en-US">
                <a:latin typeface="Times New Roman" pitchFamily="18" charset="0"/>
                <a:cs typeface="Times New Roman" pitchFamily="18" charset="0"/>
              </a:rPr>
              <a:t>rd</a:t>
            </a:r>
            <a:r>
              <a:rPr dirty="0" sz="3600" lang="en-US">
                <a:latin typeface="Times New Roman" pitchFamily="18" charset="0"/>
                <a:cs typeface="Times New Roman" pitchFamily="18" charset="0"/>
              </a:rPr>
              <a:t> nerve nucleus.  From the thalamus, the nerve fibres go to the visual cortex, at the back of the brain, in the occipital lobe.</a:t>
            </a:r>
          </a:p>
          <a:p>
            <a:r>
              <a:rPr dirty="0" sz="3600" lang="en-US">
                <a:latin typeface="Times New Roman" pitchFamily="18" charset="0"/>
                <a:cs typeface="Times New Roman" pitchFamily="18" charset="0"/>
              </a:rPr>
              <a:t>The 3</a:t>
            </a:r>
            <a:r>
              <a:rPr baseline="30000" dirty="0" sz="3600" lang="en-US">
                <a:latin typeface="Times New Roman" pitchFamily="18" charset="0"/>
                <a:cs typeface="Times New Roman" pitchFamily="18" charset="0"/>
              </a:rPr>
              <a:t>rd</a:t>
            </a:r>
            <a:r>
              <a:rPr dirty="0" sz="3600" lang="en-US">
                <a:latin typeface="Times New Roman" pitchFamily="18" charset="0"/>
                <a:cs typeface="Times New Roman" pitchFamily="18" charset="0"/>
              </a:rPr>
              <a:t> nerve controls the pupil light reflex, which means that when a bright light shines into one eye, the sphincter muscles of both eyes contract, making the pupils smaller.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8713" name="Title 1"/>
          <p:cNvSpPr>
            <a:spLocks noGrp="1"/>
          </p:cNvSpPr>
          <p:nvPr>
            <p:ph type="title"/>
          </p:nvPr>
        </p:nvSpPr>
        <p:spPr>
          <a:xfrm>
            <a:off x="2286000" y="0"/>
            <a:ext cx="7467600" cy="868362"/>
          </a:xfrm>
        </p:spPr>
        <p:txBody>
          <a:bodyPr>
            <a:normAutofit fontScale="90000"/>
          </a:bodyPr>
          <a:p>
            <a:pPr algn="ctr"/>
            <a:r>
              <a:rPr b="1" dirty="0" sz="2800" lang="en-US">
                <a:solidFill>
                  <a:srgbClr val="C00000"/>
                </a:solidFill>
                <a:latin typeface="Times New Roman" pitchFamily="18" charset="0"/>
                <a:cs typeface="Times New Roman" pitchFamily="18" charset="0"/>
              </a:rPr>
              <a:t>VISUAL ACUITY</a:t>
            </a:r>
            <a:br>
              <a:rPr b="1" dirty="0" sz="2800" lang="en-US">
                <a:solidFill>
                  <a:srgbClr val="C00000"/>
                </a:solidFill>
                <a:latin typeface="Times New Roman" pitchFamily="18" charset="0"/>
                <a:cs typeface="Times New Roman" pitchFamily="18" charset="0"/>
              </a:rPr>
            </a:br>
            <a:endParaRPr dirty="0" lang="en-US"/>
          </a:p>
        </p:txBody>
      </p:sp>
      <p:sp>
        <p:nvSpPr>
          <p:cNvPr id="1048714" name="Content Placeholder 2"/>
          <p:cNvSpPr>
            <a:spLocks noGrp="1"/>
          </p:cNvSpPr>
          <p:nvPr>
            <p:ph sz="quarter" idx="1"/>
          </p:nvPr>
        </p:nvSpPr>
        <p:spPr>
          <a:xfrm>
            <a:off x="457200" y="762000"/>
            <a:ext cx="10972800" cy="5715000"/>
          </a:xfrm>
        </p:spPr>
        <p:txBody>
          <a:bodyPr>
            <a:normAutofit fontScale="97222" lnSpcReduction="10000"/>
          </a:bodyPr>
          <a:p>
            <a:pPr indent="-514350" marL="514350">
              <a:buFont typeface="Wingdings" pitchFamily="2" charset="2"/>
              <a:buChar char="Ø"/>
            </a:pPr>
            <a:r>
              <a:rPr dirty="0" sz="3600" lang="en-US">
                <a:latin typeface="Times New Roman" pitchFamily="18" charset="0"/>
                <a:cs typeface="Times New Roman" pitchFamily="18" charset="0"/>
              </a:rPr>
              <a:t>Visual acuity (V.A) is a measure of the patient’s ability to see detail at a specified distance.  It is the first and most important part of any examination of an eye patient. </a:t>
            </a:r>
          </a:p>
          <a:p>
            <a:pPr indent="-514350" marL="514350">
              <a:buFont typeface="Wingdings" pitchFamily="2" charset="2"/>
              <a:buChar char="Ø"/>
            </a:pPr>
            <a:r>
              <a:rPr dirty="0" sz="3600" lang="en-US">
                <a:latin typeface="Times New Roman" pitchFamily="18" charset="0"/>
                <a:cs typeface="Times New Roman" pitchFamily="18" charset="0"/>
              </a:rPr>
              <a:t> It is usually tested with a VA chart.</a:t>
            </a:r>
          </a:p>
          <a:p>
            <a:r>
              <a:rPr dirty="0" sz="3600" lang="en-US">
                <a:latin typeface="Times New Roman" pitchFamily="18" charset="0"/>
                <a:cs typeface="Times New Roman" pitchFamily="18" charset="0"/>
              </a:rPr>
              <a:t>Two types:-</a:t>
            </a:r>
          </a:p>
          <a:p>
            <a:pPr indent="-514350" lvl="2" marL="1428750">
              <a:buFont typeface="Wingdings" pitchFamily="2" charset="2"/>
              <a:buChar char="ü"/>
            </a:pPr>
            <a:r>
              <a:rPr dirty="0" sz="3600" lang="en-US">
                <a:latin typeface="Times New Roman" pitchFamily="18" charset="0"/>
                <a:cs typeface="Times New Roman" pitchFamily="18" charset="0"/>
              </a:rPr>
              <a:t>Letters (</a:t>
            </a:r>
            <a:r>
              <a:rPr dirty="0" sz="3600" lang="en-US" err="1">
                <a:latin typeface="Times New Roman" pitchFamily="18" charset="0"/>
                <a:cs typeface="Times New Roman" pitchFamily="18" charset="0"/>
              </a:rPr>
              <a:t>Snellen</a:t>
            </a:r>
            <a:r>
              <a:rPr dirty="0" sz="3600" lang="en-US">
                <a:latin typeface="Times New Roman" pitchFamily="18" charset="0"/>
                <a:cs typeface="Times New Roman" pitchFamily="18" charset="0"/>
              </a:rPr>
              <a:t>) – Patient must be literate.</a:t>
            </a:r>
          </a:p>
          <a:p>
            <a:pPr indent="-514350" lvl="2" marL="1428750">
              <a:buFont typeface="Wingdings" pitchFamily="2" charset="2"/>
              <a:buChar char="ü"/>
            </a:pPr>
            <a:r>
              <a:rPr dirty="0" sz="3600" lang="en-US">
                <a:latin typeface="Times New Roman" pitchFamily="18" charset="0"/>
                <a:cs typeface="Times New Roman" pitchFamily="18" charset="0"/>
              </a:rPr>
              <a:t>E chart – 25% chance of guessing correctly.</a:t>
            </a:r>
          </a:p>
          <a:p>
            <a:pPr indent="-514350" marL="514350">
              <a:buFont typeface="Wingdings" pitchFamily="2" charset="2"/>
              <a:buChar char="Ø"/>
            </a:pPr>
            <a:r>
              <a:rPr dirty="0" sz="3600" lang="en-US">
                <a:latin typeface="Times New Roman" pitchFamily="18" charset="0"/>
                <a:cs typeface="Times New Roman" pitchFamily="18" charset="0"/>
              </a:rPr>
              <a:t>VA is usually quoted as two numbers, one above the other, e.g. 6/6, 6/18, 6/5.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8715" name="Title 1"/>
          <p:cNvSpPr>
            <a:spLocks noGrp="1"/>
          </p:cNvSpPr>
          <p:nvPr>
            <p:ph type="title"/>
          </p:nvPr>
        </p:nvSpPr>
        <p:spPr>
          <a:xfrm>
            <a:off x="1981200" y="0"/>
            <a:ext cx="7467600" cy="1143000"/>
          </a:xfrm>
        </p:spPr>
        <p:txBody>
          <a:bodyPr/>
          <a:p>
            <a:r>
              <a:rPr dirty="0" lang="en-US" smtClean="0"/>
              <a:t>Visual </a:t>
            </a:r>
            <a:r>
              <a:rPr dirty="0" lang="en-US" err="1" smtClean="0"/>
              <a:t>acquity</a:t>
            </a:r>
            <a:r>
              <a:rPr dirty="0" lang="en-US" smtClean="0"/>
              <a:t>… </a:t>
            </a:r>
            <a:r>
              <a:rPr dirty="0" lang="en-US" err="1" smtClean="0"/>
              <a:t>contd</a:t>
            </a:r>
            <a:endParaRPr dirty="0" lang="en-US"/>
          </a:p>
        </p:txBody>
      </p:sp>
      <p:sp>
        <p:nvSpPr>
          <p:cNvPr id="1048716" name="Content Placeholder 2"/>
          <p:cNvSpPr>
            <a:spLocks noGrp="1"/>
          </p:cNvSpPr>
          <p:nvPr>
            <p:ph sz="quarter" idx="1"/>
          </p:nvPr>
        </p:nvSpPr>
        <p:spPr>
          <a:xfrm>
            <a:off x="1524000" y="1295400"/>
            <a:ext cx="9144000" cy="5178552"/>
          </a:xfrm>
        </p:spPr>
        <p:txBody>
          <a:bodyPr>
            <a:normAutofit fontScale="91667" lnSpcReduction="10000"/>
          </a:bodyPr>
          <a:p>
            <a:pPr indent="-514350" marL="514350">
              <a:buFont typeface="Wingdings" pitchFamily="2" charset="2"/>
              <a:buChar char="Ø"/>
            </a:pPr>
            <a:r>
              <a:rPr dirty="0" sz="3500" lang="en-US">
                <a:latin typeface="Times New Roman" pitchFamily="18" charset="0"/>
                <a:cs typeface="Times New Roman" pitchFamily="18" charset="0"/>
              </a:rPr>
              <a:t>VA measurement is based on a theoretical normal person.  The bottom number of the VA is the distance at which a normal person should be able to see the letters.  </a:t>
            </a:r>
          </a:p>
          <a:p>
            <a:pPr indent="-514350" marL="514350">
              <a:buFont typeface="Wingdings" pitchFamily="2" charset="2"/>
              <a:buChar char="Ø"/>
            </a:pPr>
            <a:r>
              <a:rPr dirty="0" sz="3500" lang="en-US">
                <a:latin typeface="Times New Roman" pitchFamily="18" charset="0"/>
                <a:cs typeface="Times New Roman" pitchFamily="18" charset="0"/>
              </a:rPr>
              <a:t>The top number indicates the distance at which the patient can read these letters.</a:t>
            </a:r>
          </a:p>
          <a:p>
            <a:pPr indent="-514350" marL="514350">
              <a:buFont typeface="Wingdings" pitchFamily="2" charset="2"/>
              <a:buChar char="Ø"/>
            </a:pPr>
            <a:r>
              <a:rPr dirty="0" sz="3500" lang="en-US">
                <a:latin typeface="Times New Roman" pitchFamily="18" charset="0"/>
                <a:cs typeface="Times New Roman" pitchFamily="18" charset="0"/>
              </a:rPr>
              <a:t>6/6 means that the line of letters which can be seen by the patient at 6 </a:t>
            </a:r>
            <a:r>
              <a:rPr dirty="0" sz="3500" lang="en-US" err="1">
                <a:latin typeface="Times New Roman" pitchFamily="18" charset="0"/>
                <a:cs typeface="Times New Roman" pitchFamily="18" charset="0"/>
              </a:rPr>
              <a:t>metres</a:t>
            </a:r>
            <a:r>
              <a:rPr dirty="0" sz="3500" lang="en-US">
                <a:latin typeface="Times New Roman" pitchFamily="18" charset="0"/>
                <a:cs typeface="Times New Roman" pitchFamily="18" charset="0"/>
              </a:rPr>
              <a:t> corresponds to the size of letter that can be seen by a theoretically normal person at 6 </a:t>
            </a:r>
            <a:r>
              <a:rPr dirty="0" sz="3500" lang="en-US" err="1">
                <a:latin typeface="Times New Roman" pitchFamily="18" charset="0"/>
                <a:cs typeface="Times New Roman" pitchFamily="18" charset="0"/>
              </a:rPr>
              <a:t>metres</a:t>
            </a:r>
            <a:r>
              <a:rPr dirty="0" sz="3500" lang="en-US">
                <a:latin typeface="Times New Roman" pitchFamily="18" charset="0"/>
                <a:cs typeface="Times New Roman" pitchFamily="18" charset="0"/>
              </a:rPr>
              <a:t>.  A vision of 6/6 is normal vision.</a:t>
            </a:r>
          </a:p>
          <a:p>
            <a:pPr indent="-514350" marL="514350">
              <a:buFont typeface="Wingdings" pitchFamily="2" charset="2"/>
              <a:buChar char="Ø"/>
            </a:pPr>
            <a:endParaRPr dirty="0" lang="en-US" smtClean="0">
              <a:latin typeface="Times New Roman" pitchFamily="18" charset="0"/>
              <a:cs typeface="Times New Roman" pitchFamily="18" charset="0"/>
            </a:endParaRPr>
          </a:p>
          <a:p>
            <a:endParaRPr dirty="0" lang="en-US" smtClean="0"/>
          </a:p>
          <a:p>
            <a:endParaRPr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8717" name="Title 1"/>
          <p:cNvSpPr>
            <a:spLocks noGrp="1"/>
          </p:cNvSpPr>
          <p:nvPr>
            <p:ph type="title"/>
          </p:nvPr>
        </p:nvSpPr>
        <p:spPr/>
        <p:txBody>
          <a:bodyPr/>
          <a:p>
            <a:r>
              <a:rPr dirty="0" lang="en-US" smtClean="0"/>
              <a:t>Visual </a:t>
            </a:r>
            <a:r>
              <a:rPr dirty="0" lang="en-US" err="1" smtClean="0"/>
              <a:t>acquity</a:t>
            </a:r>
            <a:r>
              <a:rPr dirty="0" lang="en-US" smtClean="0"/>
              <a:t>… </a:t>
            </a:r>
            <a:r>
              <a:rPr dirty="0" lang="en-US" err="1" smtClean="0"/>
              <a:t>contd</a:t>
            </a:r>
            <a:endParaRPr dirty="0" lang="en-US"/>
          </a:p>
        </p:txBody>
      </p:sp>
      <p:sp>
        <p:nvSpPr>
          <p:cNvPr id="1048718" name="Content Placeholder 2"/>
          <p:cNvSpPr>
            <a:spLocks noGrp="1"/>
          </p:cNvSpPr>
          <p:nvPr>
            <p:ph sz="quarter" idx="1"/>
          </p:nvPr>
        </p:nvSpPr>
        <p:spPr/>
        <p:txBody>
          <a:bodyPr>
            <a:normAutofit/>
          </a:bodyPr>
          <a:p>
            <a:pPr indent="-514350" marL="514350">
              <a:buFont typeface="Wingdings" pitchFamily="2" charset="2"/>
              <a:buChar char="v"/>
            </a:pPr>
            <a:r>
              <a:rPr dirty="0" sz="4000" lang="en-US">
                <a:latin typeface="Times New Roman" pitchFamily="18" charset="0"/>
                <a:cs typeface="Times New Roman" pitchFamily="18" charset="0"/>
              </a:rPr>
              <a:t>6/18</a:t>
            </a:r>
            <a:r>
              <a:rPr dirty="0" sz="3600" lang="en-US">
                <a:latin typeface="Times New Roman" pitchFamily="18" charset="0"/>
                <a:cs typeface="Times New Roman" pitchFamily="18" charset="0"/>
              </a:rPr>
              <a:t> means that the line of letters which can be seen by the patient at 6 </a:t>
            </a:r>
            <a:r>
              <a:rPr dirty="0" sz="3600" lang="en-US" err="1">
                <a:latin typeface="Times New Roman" pitchFamily="18" charset="0"/>
                <a:cs typeface="Times New Roman" pitchFamily="18" charset="0"/>
              </a:rPr>
              <a:t>metres</a:t>
            </a:r>
            <a:r>
              <a:rPr dirty="0" sz="3600" lang="en-US">
                <a:latin typeface="Times New Roman" pitchFamily="18" charset="0"/>
                <a:cs typeface="Times New Roman" pitchFamily="18" charset="0"/>
              </a:rPr>
              <a:t> corresponds to the size of letter that can be seen by a theoretically normal person at 18 </a:t>
            </a:r>
            <a:r>
              <a:rPr dirty="0" sz="3600" lang="en-US" err="1">
                <a:latin typeface="Times New Roman" pitchFamily="18" charset="0"/>
                <a:cs typeface="Times New Roman" pitchFamily="18" charset="0"/>
              </a:rPr>
              <a:t>metres</a:t>
            </a:r>
            <a:r>
              <a:rPr dirty="0" sz="3600" lang="en-US">
                <a:latin typeface="Times New Roman" pitchFamily="18" charset="0"/>
                <a:cs typeface="Times New Roman" pitchFamily="18" charset="0"/>
              </a:rPr>
              <a:t>.  A vision of 6/18 is a little worse than normal.</a:t>
            </a:r>
          </a:p>
          <a:p>
            <a:pPr>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8659" name="Title 1"/>
          <p:cNvSpPr>
            <a:spLocks noGrp="1"/>
          </p:cNvSpPr>
          <p:nvPr>
            <p:ph type="title"/>
          </p:nvPr>
        </p:nvSpPr>
        <p:spPr>
          <a:xfrm>
            <a:off x="1981200" y="304800"/>
            <a:ext cx="7467600" cy="639762"/>
          </a:xfrm>
        </p:spPr>
        <p:txBody>
          <a:bodyPr>
            <a:normAutofit fontScale="90000"/>
          </a:bodyPr>
          <a:p>
            <a:pPr algn="ctr"/>
            <a:r>
              <a:rPr b="1" dirty="0" lang="en-US" smtClean="0">
                <a:solidFill>
                  <a:srgbClr val="C00000"/>
                </a:solidFill>
                <a:latin typeface="Calibri" pitchFamily="34" charset="0"/>
              </a:rPr>
              <a:t>DEFINITION OF TERM</a:t>
            </a:r>
            <a:br>
              <a:rPr b="1" dirty="0" lang="en-US" smtClean="0">
                <a:solidFill>
                  <a:srgbClr val="C00000"/>
                </a:solidFill>
                <a:latin typeface="Calibri" pitchFamily="34" charset="0"/>
              </a:rPr>
            </a:br>
            <a:endParaRPr dirty="0" lang="en-US"/>
          </a:p>
        </p:txBody>
      </p:sp>
      <p:sp>
        <p:nvSpPr>
          <p:cNvPr id="1048660" name="Content Placeholder 2"/>
          <p:cNvSpPr>
            <a:spLocks noGrp="1"/>
          </p:cNvSpPr>
          <p:nvPr>
            <p:ph sz="quarter" idx="1"/>
          </p:nvPr>
        </p:nvSpPr>
        <p:spPr>
          <a:xfrm>
            <a:off x="1524000" y="685800"/>
            <a:ext cx="9144000" cy="6172200"/>
          </a:xfrm>
        </p:spPr>
        <p:txBody>
          <a:bodyPr>
            <a:normAutofit fontScale="95833" lnSpcReduction="20000"/>
          </a:bodyPr>
          <a:p>
            <a:r>
              <a:rPr b="1" dirty="0" sz="3200" lang="en-GB" err="1">
                <a:solidFill>
                  <a:srgbClr val="0070C0"/>
                </a:solidFill>
                <a:latin typeface="Calibri" pitchFamily="34" charset="0"/>
              </a:rPr>
              <a:t>Diplopia</a:t>
            </a:r>
            <a:r>
              <a:rPr b="1" dirty="0" sz="3200" lang="en-GB">
                <a:solidFill>
                  <a:srgbClr val="0070C0"/>
                </a:solidFill>
                <a:latin typeface="Calibri" pitchFamily="34" charset="0"/>
              </a:rPr>
              <a:t>: </a:t>
            </a:r>
            <a:r>
              <a:rPr dirty="0" sz="3200" lang="en-GB">
                <a:solidFill>
                  <a:srgbClr val="0070C0"/>
                </a:solidFill>
                <a:latin typeface="Calibri" pitchFamily="34" charset="0"/>
              </a:rPr>
              <a:t> </a:t>
            </a:r>
            <a:r>
              <a:rPr dirty="0" sz="3200" lang="en-GB">
                <a:latin typeface="Calibri" pitchFamily="34" charset="0"/>
              </a:rPr>
              <a:t>Condition in which a single object is perceived as two; also called double vision</a:t>
            </a:r>
          </a:p>
          <a:p>
            <a:r>
              <a:rPr b="1" dirty="0" sz="3200" lang="en-GB" err="1">
                <a:solidFill>
                  <a:srgbClr val="0070C0"/>
                </a:solidFill>
                <a:latin typeface="Calibri" pitchFamily="34" charset="0"/>
              </a:rPr>
              <a:t>Amblyopia</a:t>
            </a:r>
            <a:r>
              <a:rPr b="1" dirty="0" sz="3200" lang="en-GB">
                <a:solidFill>
                  <a:srgbClr val="0070C0"/>
                </a:solidFill>
                <a:latin typeface="Calibri" pitchFamily="34" charset="0"/>
              </a:rPr>
              <a:t>:</a:t>
            </a:r>
            <a:r>
              <a:rPr dirty="0" sz="3200" lang="en-GB">
                <a:solidFill>
                  <a:srgbClr val="0070C0"/>
                </a:solidFill>
                <a:latin typeface="Calibri" pitchFamily="34" charset="0"/>
              </a:rPr>
              <a:t> </a:t>
            </a:r>
            <a:r>
              <a:rPr dirty="0" sz="3200" lang="en-GB">
                <a:latin typeface="Calibri" pitchFamily="34" charset="0"/>
              </a:rPr>
              <a:t>Dullness or obscurity of sight for no apparent organic reason, therefore not correctable with glasses or surgery. Sometimes called a lazy eye, wherein one 	eye becomes dependent on the other eye to focus, usually developed in early childhood. </a:t>
            </a:r>
          </a:p>
          <a:p>
            <a:r>
              <a:rPr b="1" dirty="0" sz="3200" lang="en-GB">
                <a:solidFill>
                  <a:srgbClr val="0070C0"/>
                </a:solidFill>
                <a:latin typeface="Calibri" pitchFamily="34" charset="0"/>
              </a:rPr>
              <a:t>Anterior chamber:</a:t>
            </a:r>
            <a:r>
              <a:rPr dirty="0" sz="3200" lang="en-GB">
                <a:solidFill>
                  <a:srgbClr val="0070C0"/>
                </a:solidFill>
                <a:latin typeface="Calibri" pitchFamily="34" charset="0"/>
              </a:rPr>
              <a:t> </a:t>
            </a:r>
            <a:r>
              <a:rPr dirty="0" sz="3200" lang="en-GB">
                <a:latin typeface="Calibri" pitchFamily="34" charset="0"/>
              </a:rPr>
              <a:t>Space between the cornea and the crystalline lens , which contains aqueous </a:t>
            </a:r>
            <a:r>
              <a:rPr dirty="0" sz="3200" lang="en-GB" err="1">
                <a:latin typeface="Calibri" pitchFamily="34" charset="0"/>
              </a:rPr>
              <a:t>humor</a:t>
            </a:r>
            <a:r>
              <a:rPr dirty="0" sz="3200" lang="en-GB">
                <a:latin typeface="Calibri" pitchFamily="34" charset="0"/>
              </a:rPr>
              <a:t>. </a:t>
            </a:r>
          </a:p>
          <a:p>
            <a:pPr>
              <a:buNone/>
            </a:pPr>
            <a:endParaRPr dirty="0"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8719" name="Title 1"/>
          <p:cNvSpPr>
            <a:spLocks noGrp="1"/>
          </p:cNvSpPr>
          <p:nvPr>
            <p:ph type="title"/>
          </p:nvPr>
        </p:nvSpPr>
        <p:spPr/>
        <p:txBody>
          <a:bodyPr/>
          <a:p>
            <a:endParaRPr dirty="0" lang="en-US"/>
          </a:p>
        </p:txBody>
      </p:sp>
      <p:sp>
        <p:nvSpPr>
          <p:cNvPr id="1048720" name="Content Placeholder 2"/>
          <p:cNvSpPr>
            <a:spLocks noGrp="1"/>
          </p:cNvSpPr>
          <p:nvPr>
            <p:ph sz="quarter" idx="1"/>
          </p:nvPr>
        </p:nvSpPr>
        <p:spPr/>
        <p:txBody>
          <a:bodyPr>
            <a:normAutofit/>
          </a:bodyPr>
          <a:p>
            <a:pPr>
              <a:lnSpc>
                <a:spcPct val="150000"/>
              </a:lnSpc>
              <a:buNone/>
            </a:pPr>
            <a:r>
              <a:rPr dirty="0" sz="3600" lang="en-US">
                <a:latin typeface="Times New Roman" pitchFamily="18" charset="0"/>
                <a:cs typeface="Times New Roman" pitchFamily="18" charset="0"/>
              </a:rPr>
              <a:t>6/5 means that the line of letters which can be seen by the patient at 6 </a:t>
            </a:r>
            <a:r>
              <a:rPr dirty="0" sz="3600" lang="en-US" err="1">
                <a:latin typeface="Times New Roman" pitchFamily="18" charset="0"/>
                <a:cs typeface="Times New Roman" pitchFamily="18" charset="0"/>
              </a:rPr>
              <a:t>metres</a:t>
            </a:r>
            <a:r>
              <a:rPr dirty="0" sz="3600" lang="en-US">
                <a:latin typeface="Times New Roman" pitchFamily="18" charset="0"/>
                <a:cs typeface="Times New Roman" pitchFamily="18" charset="0"/>
              </a:rPr>
              <a:t> corresponds to the size of letter that can be seen by a theoretically normal person at 5 </a:t>
            </a:r>
            <a:r>
              <a:rPr dirty="0" sz="3600" lang="en-US" err="1">
                <a:latin typeface="Times New Roman" pitchFamily="18" charset="0"/>
                <a:cs typeface="Times New Roman" pitchFamily="18" charset="0"/>
              </a:rPr>
              <a:t>metres</a:t>
            </a:r>
            <a:r>
              <a:rPr dirty="0" sz="3600" lang="en-US">
                <a:latin typeface="Times New Roman" pitchFamily="18" charset="0"/>
                <a:cs typeface="Times New Roman" pitchFamily="18" charset="0"/>
              </a:rPr>
              <a:t>.  A vision of 6/5 is a little better than normal.</a:t>
            </a:r>
          </a:p>
          <a:p>
            <a:pPr>
              <a:buNone/>
            </a:pPr>
            <a:endParaRPr dirty="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23" name=""/>
        <p:cNvGrpSpPr/>
        <p:nvPr/>
      </p:nvGrpSpPr>
      <p:grpSpPr>
        <a:xfrm>
          <a:off x="0" y="0"/>
          <a:ext cx="0" cy="0"/>
          <a:chOff x="0" y="0"/>
          <a:chExt cx="0" cy="0"/>
        </a:xfrm>
      </p:grpSpPr>
      <p:sp>
        <p:nvSpPr>
          <p:cNvPr id="1048721" name="TextBox 1"/>
          <p:cNvSpPr txBox="1"/>
          <p:nvPr/>
        </p:nvSpPr>
        <p:spPr>
          <a:xfrm>
            <a:off x="1524000" y="3"/>
            <a:ext cx="9144000" cy="4830763"/>
          </a:xfrm>
          <a:prstGeom prst="rect"/>
          <a:noFill/>
        </p:spPr>
        <p:txBody>
          <a:bodyPr rtlCol="0" wrap="square">
            <a:spAutoFit/>
          </a:bodyPr>
          <a:p>
            <a:pPr indent="-514350" marL="514350"/>
            <a:endParaRPr dirty="0" sz="2800" lang="en-US">
              <a:latin typeface="Times New Roman" pitchFamily="18" charset="0"/>
              <a:cs typeface="Times New Roman" pitchFamily="18" charset="0"/>
            </a:endParaRPr>
          </a:p>
          <a:p>
            <a:pPr indent="-514350" marL="514350">
              <a:buFont typeface="Wingdings" pitchFamily="2" charset="2"/>
              <a:buChar char="v"/>
            </a:pPr>
            <a:r>
              <a:rPr dirty="0" sz="6600" lang="en-US">
                <a:latin typeface="Times New Roman" pitchFamily="18" charset="0"/>
                <a:cs typeface="Times New Roman" pitchFamily="18" charset="0"/>
              </a:rPr>
              <a:t>What does 6/60 mean?  </a:t>
            </a:r>
          </a:p>
          <a:p>
            <a:pPr indent="-514350" marL="514350"/>
            <a:endParaRPr dirty="0" sz="6600" lang="en-US">
              <a:latin typeface="Times New Roman" pitchFamily="18" charset="0"/>
              <a:cs typeface="Times New Roman" pitchFamily="18" charset="0"/>
            </a:endParaRPr>
          </a:p>
          <a:p>
            <a:pPr indent="-514350" marL="514350">
              <a:buFont typeface="Wingdings" pitchFamily="2" charset="2"/>
              <a:buChar char="v"/>
            </a:pPr>
            <a:r>
              <a:rPr dirty="0" sz="6600" lang="en-US">
                <a:latin typeface="Times New Roman" pitchFamily="18" charset="0"/>
                <a:cs typeface="Times New Roman" pitchFamily="18" charset="0"/>
              </a:rPr>
              <a:t>What does 3/60 mean?</a:t>
            </a:r>
          </a:p>
          <a:p>
            <a:pPr indent="-514350" marL="514350"/>
            <a:endParaRPr dirty="0" sz="6600" lang="en-US">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24" name=""/>
        <p:cNvGrpSpPr/>
        <p:nvPr/>
      </p:nvGrpSpPr>
      <p:grpSpPr>
        <a:xfrm>
          <a:off x="0" y="0"/>
          <a:ext cx="0" cy="0"/>
          <a:chOff x="0" y="0"/>
          <a:chExt cx="0" cy="0"/>
        </a:xfrm>
      </p:grpSpPr>
      <p:sp>
        <p:nvSpPr>
          <p:cNvPr id="1048722" name="Title 1"/>
          <p:cNvSpPr>
            <a:spLocks noGrp="1"/>
          </p:cNvSpPr>
          <p:nvPr>
            <p:ph type="title"/>
          </p:nvPr>
        </p:nvSpPr>
        <p:spPr>
          <a:xfrm>
            <a:off x="1981200" y="0"/>
            <a:ext cx="7467600" cy="914400"/>
          </a:xfrm>
        </p:spPr>
        <p:txBody>
          <a:bodyPr/>
          <a:p>
            <a:r>
              <a:rPr dirty="0" lang="en-US" smtClean="0"/>
              <a:t>Visual </a:t>
            </a:r>
            <a:r>
              <a:rPr dirty="0" lang="en-US" err="1" smtClean="0"/>
              <a:t>acquity</a:t>
            </a:r>
            <a:r>
              <a:rPr dirty="0" lang="en-US" smtClean="0"/>
              <a:t>…</a:t>
            </a:r>
            <a:r>
              <a:rPr dirty="0" lang="en-US" err="1" smtClean="0"/>
              <a:t>contd</a:t>
            </a:r>
            <a:endParaRPr dirty="0" lang="en-US"/>
          </a:p>
        </p:txBody>
      </p:sp>
      <p:sp>
        <p:nvSpPr>
          <p:cNvPr id="1048723" name="Content Placeholder 2"/>
          <p:cNvSpPr>
            <a:spLocks noGrp="1"/>
          </p:cNvSpPr>
          <p:nvPr>
            <p:ph sz="quarter" idx="1"/>
          </p:nvPr>
        </p:nvSpPr>
        <p:spPr>
          <a:xfrm>
            <a:off x="1524000" y="1066800"/>
            <a:ext cx="9144000" cy="5791200"/>
          </a:xfrm>
        </p:spPr>
        <p:txBody>
          <a:bodyPr>
            <a:noAutofit/>
          </a:bodyPr>
          <a:p>
            <a:r>
              <a:rPr dirty="0" sz="2800" lang="en-US">
                <a:latin typeface="Times New Roman" pitchFamily="18" charset="0"/>
                <a:cs typeface="Times New Roman" pitchFamily="18" charset="0"/>
              </a:rPr>
              <a:t>The VA is tested by covering one eye, and testing the other eye, so that the vision is measured in each eye individually.  The patient should stand 6 </a:t>
            </a:r>
            <a:r>
              <a:rPr dirty="0" sz="2800" lang="en-US" err="1">
                <a:latin typeface="Times New Roman" pitchFamily="18" charset="0"/>
                <a:cs typeface="Times New Roman" pitchFamily="18" charset="0"/>
              </a:rPr>
              <a:t>metres</a:t>
            </a:r>
            <a:r>
              <a:rPr dirty="0" sz="2800" lang="en-US">
                <a:latin typeface="Times New Roman" pitchFamily="18" charset="0"/>
                <a:cs typeface="Times New Roman" pitchFamily="18" charset="0"/>
              </a:rPr>
              <a:t> from the chart, which should be well illuminated, and on a dark background.</a:t>
            </a:r>
          </a:p>
          <a:p>
            <a:r>
              <a:rPr dirty="0" sz="2800" lang="en-US">
                <a:latin typeface="Times New Roman" pitchFamily="18" charset="0"/>
                <a:cs typeface="Times New Roman" pitchFamily="18" charset="0"/>
              </a:rPr>
              <a:t>If the patient cannot see the top letter on the chart, VA is tested by:-</a:t>
            </a:r>
          </a:p>
          <a:p>
            <a:pPr indent="-514350" marL="514350">
              <a:buFont typeface="Wingdings" pitchFamily="2" charset="2"/>
              <a:buChar char="ü"/>
            </a:pPr>
            <a:r>
              <a:rPr dirty="0" sz="2800" lang="en-US">
                <a:latin typeface="Times New Roman" pitchFamily="18" charset="0"/>
                <a:cs typeface="Times New Roman" pitchFamily="18" charset="0"/>
              </a:rPr>
              <a:t>Bringing the patient closer to the chart.</a:t>
            </a:r>
          </a:p>
          <a:p>
            <a:pPr indent="-514350" marL="514350">
              <a:buFont typeface="Wingdings" pitchFamily="2" charset="2"/>
              <a:buChar char="ü"/>
            </a:pPr>
            <a:r>
              <a:rPr dirty="0" sz="2800" lang="en-US">
                <a:latin typeface="Times New Roman" pitchFamily="18" charset="0"/>
                <a:cs typeface="Times New Roman" pitchFamily="18" charset="0"/>
              </a:rPr>
              <a:t>Finger counting at different distances e.g. CF 5m, CF 2m.</a:t>
            </a:r>
          </a:p>
          <a:p>
            <a:pPr indent="-514350" marL="514350">
              <a:buFont typeface="Wingdings" pitchFamily="2" charset="2"/>
              <a:buChar char="ü"/>
            </a:pPr>
            <a:r>
              <a:rPr dirty="0" sz="2800" lang="en-US">
                <a:latin typeface="Times New Roman" pitchFamily="18" charset="0"/>
                <a:cs typeface="Times New Roman" pitchFamily="18" charset="0"/>
              </a:rPr>
              <a:t>Hand Motions e.g. HM.  Examiners hand is passed slowly in front of the patient’s eyes.</a:t>
            </a:r>
          </a:p>
          <a:p>
            <a:pPr indent="-514350" marL="514350">
              <a:buFont typeface="Wingdings" pitchFamily="2" charset="2"/>
              <a:buChar char="ü"/>
            </a:pPr>
            <a:r>
              <a:rPr dirty="0" sz="2800" lang="en-US">
                <a:latin typeface="Times New Roman" pitchFamily="18" charset="0"/>
                <a:cs typeface="Times New Roman" pitchFamily="18" charset="0"/>
              </a:rPr>
              <a:t>Perception of light e.g. PL</a:t>
            </a:r>
          </a:p>
          <a:p>
            <a:pPr>
              <a:buNone/>
            </a:pPr>
            <a:endParaRPr dirty="0" sz="280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8724" name="TextBox 1"/>
          <p:cNvSpPr txBox="1"/>
          <p:nvPr/>
        </p:nvSpPr>
        <p:spPr>
          <a:xfrm>
            <a:off x="0" y="3"/>
            <a:ext cx="11430000" cy="7905686"/>
          </a:xfrm>
          <a:prstGeom prst="rect"/>
          <a:noFill/>
        </p:spPr>
        <p:txBody>
          <a:bodyPr rtlCol="0" wrap="square">
            <a:spAutoFit/>
          </a:bodyPr>
          <a:p>
            <a:r>
              <a:rPr dirty="0" sz="3600" lang="en-US">
                <a:latin typeface="Times New Roman" pitchFamily="18" charset="0"/>
                <a:cs typeface="Times New Roman" pitchFamily="18" charset="0"/>
              </a:rPr>
              <a:t>If the eye has No perception of light it is recorded as NPL.</a:t>
            </a:r>
          </a:p>
          <a:p>
            <a:r>
              <a:rPr dirty="0" sz="3600" lang="en-US">
                <a:latin typeface="Times New Roman" pitchFamily="18" charset="0"/>
                <a:cs typeface="Times New Roman" pitchFamily="18" charset="0"/>
              </a:rPr>
              <a:t>Measuring the VA does not begin and end with the E-chart, you can begin to assess the VA as soon as you see the patient.</a:t>
            </a:r>
          </a:p>
          <a:p>
            <a:r>
              <a:rPr dirty="0" sz="3600" lang="en-US">
                <a:latin typeface="Times New Roman" pitchFamily="18" charset="0"/>
                <a:cs typeface="Times New Roman" pitchFamily="18" charset="0"/>
              </a:rPr>
              <a:t>Can he walk unaided, or is he led? Does he know where to sit? Can he tell staff from patients?</a:t>
            </a:r>
          </a:p>
          <a:p>
            <a:r>
              <a:rPr dirty="0" sz="3600" lang="en-US">
                <a:latin typeface="Times New Roman" pitchFamily="18" charset="0"/>
                <a:cs typeface="Times New Roman" pitchFamily="18" charset="0"/>
              </a:rPr>
              <a:t>A VA of less than 3/60 means that the patient is blind by the WHO definition of blindness.  However, different people require different standards of vision.  A farmer can grow food successfully with a VA of 6/60, but an eye doctor needs 6/6.  Most everyday tasks are easily accomplished with a VA of 6/18.</a:t>
            </a:r>
          </a:p>
          <a:p>
            <a:endParaRPr dirty="0" sz="2800" lang="en-US">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sp>
        <p:nvSpPr>
          <p:cNvPr id="1048725" name="TextBox 2"/>
          <p:cNvSpPr txBox="1"/>
          <p:nvPr/>
        </p:nvSpPr>
        <p:spPr>
          <a:xfrm>
            <a:off x="1524000" y="0"/>
            <a:ext cx="9144000" cy="8247125"/>
          </a:xfrm>
          <a:prstGeom prst="rect"/>
          <a:noFill/>
        </p:spPr>
        <p:txBody>
          <a:bodyPr rtlCol="0" wrap="square">
            <a:spAutoFit/>
          </a:bodyPr>
          <a:p>
            <a:r>
              <a:rPr dirty="0" sz="3200" lang="en-US">
                <a:latin typeface="Times New Roman" pitchFamily="18" charset="0"/>
                <a:cs typeface="Times New Roman" pitchFamily="18" charset="0"/>
              </a:rPr>
              <a:t>A reduced VA may be the result of:-</a:t>
            </a:r>
          </a:p>
          <a:p>
            <a:pPr indent="-514350" lvl="2" marL="1428750">
              <a:buFont typeface="Wingdings" pitchFamily="2" charset="2"/>
              <a:buChar char="ü"/>
            </a:pPr>
            <a:r>
              <a:rPr dirty="0" sz="3200" lang="en-US">
                <a:latin typeface="Times New Roman" pitchFamily="18" charset="0"/>
                <a:cs typeface="Times New Roman" pitchFamily="18" charset="0"/>
              </a:rPr>
              <a:t>Blindness</a:t>
            </a:r>
          </a:p>
          <a:p>
            <a:pPr indent="-514350" lvl="2" marL="1428750">
              <a:buFont typeface="Wingdings" pitchFamily="2" charset="2"/>
              <a:buChar char="ü"/>
            </a:pPr>
            <a:r>
              <a:rPr dirty="0" sz="3200" lang="en-US">
                <a:latin typeface="Times New Roman" pitchFamily="18" charset="0"/>
                <a:cs typeface="Times New Roman" pitchFamily="18" charset="0"/>
              </a:rPr>
              <a:t>Malingering</a:t>
            </a:r>
          </a:p>
          <a:p>
            <a:pPr indent="-514350" lvl="2" marL="1428750">
              <a:buFont typeface="Wingdings" pitchFamily="2" charset="2"/>
              <a:buChar char="ü"/>
            </a:pPr>
            <a:r>
              <a:rPr dirty="0" sz="3200" lang="en-US">
                <a:latin typeface="Times New Roman" pitchFamily="18" charset="0"/>
                <a:cs typeface="Times New Roman" pitchFamily="18" charset="0"/>
              </a:rPr>
              <a:t>Failure to comprehend, or to co-operate in, the test.</a:t>
            </a:r>
          </a:p>
          <a:p>
            <a:pPr indent="-514350" lvl="2" marL="1428750">
              <a:buFont typeface="Wingdings" pitchFamily="2" charset="2"/>
              <a:buChar char="ü"/>
            </a:pPr>
            <a:r>
              <a:rPr dirty="0" sz="3200" lang="en-US">
                <a:latin typeface="Times New Roman" pitchFamily="18" charset="0"/>
                <a:cs typeface="Times New Roman" pitchFamily="18" charset="0"/>
              </a:rPr>
              <a:t>Uncorrected refractive error.</a:t>
            </a:r>
          </a:p>
          <a:p>
            <a:r>
              <a:rPr dirty="0" sz="3200" lang="en-US">
                <a:latin typeface="Times New Roman" pitchFamily="18" charset="0"/>
                <a:cs typeface="Times New Roman" pitchFamily="18" charset="0"/>
              </a:rPr>
              <a:t>When the vision is less than 6/18, it should be checked with a pinhole, if no cause for the reduced VA can be found.  A pinhole compensates for uncorrected refractive errors. A normal VA does not exclude serious eye disease.  The VA tests only the macular vision, and not the remainder of the retina, and  or the peripheral visual field.</a:t>
            </a:r>
          </a:p>
          <a:p>
            <a:endParaRPr dirty="0" sz="2800" lang="en-US">
              <a:latin typeface="Times New Roman" pitchFamily="18" charset="0"/>
              <a:cs typeface="Times New Roman" pitchFamily="18" charset="0"/>
            </a:endParaRPr>
          </a:p>
          <a:p>
            <a:endParaRPr dirty="0" sz="2800" lang="en-US">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48726" name="TextBox 3"/>
          <p:cNvSpPr txBox="1">
            <a:spLocks noChangeArrowheads="1"/>
          </p:cNvSpPr>
          <p:nvPr/>
        </p:nvSpPr>
        <p:spPr bwMode="auto">
          <a:xfrm>
            <a:off x="1524000" y="3"/>
            <a:ext cx="9144000" cy="8605392"/>
          </a:xfrm>
          <a:prstGeom prst="rect"/>
          <a:noFill/>
          <a:ln w="9525">
            <a:noFill/>
            <a:miter lim="800000"/>
            <a:headEnd/>
            <a:tailEnd/>
          </a:ln>
        </p:spPr>
        <p:txBody>
          <a:bodyPr>
            <a:spAutoFit/>
          </a:bodyPr>
          <a:p>
            <a:r>
              <a:rPr b="1" dirty="0" sz="4000" lang="en-GB">
                <a:solidFill>
                  <a:srgbClr val="C00000"/>
                </a:solidFill>
                <a:latin typeface="Calibri" pitchFamily="34" charset="0"/>
              </a:rPr>
              <a:t>OPHTHALMOLOGY ABBREVIATIONS</a:t>
            </a:r>
          </a:p>
          <a:p>
            <a:r>
              <a:rPr dirty="0" sz="4000" lang="en-GB">
                <a:solidFill>
                  <a:schemeClr val="accent2"/>
                </a:solidFill>
                <a:latin typeface="Calibri" pitchFamily="34" charset="0"/>
              </a:rPr>
              <a:t>LP, LPO </a:t>
            </a:r>
            <a:r>
              <a:rPr dirty="0" sz="4000" lang="en-GB">
                <a:latin typeface="Calibri" pitchFamily="34" charset="0"/>
              </a:rPr>
              <a:t>- Light perception, light perception only</a:t>
            </a:r>
          </a:p>
          <a:p>
            <a:r>
              <a:rPr dirty="0" sz="4000" lang="en-GB">
                <a:solidFill>
                  <a:schemeClr val="accent2"/>
                </a:solidFill>
                <a:latin typeface="Calibri" pitchFamily="34" charset="0"/>
              </a:rPr>
              <a:t>A/C or AC </a:t>
            </a:r>
            <a:r>
              <a:rPr dirty="0" sz="4000" lang="en-GB">
                <a:latin typeface="Calibri" pitchFamily="34" charset="0"/>
              </a:rPr>
              <a:t>-  Anterior chamber</a:t>
            </a:r>
          </a:p>
          <a:p>
            <a:r>
              <a:rPr dirty="0" sz="4000" lang="en-GB">
                <a:solidFill>
                  <a:schemeClr val="accent2"/>
                </a:solidFill>
                <a:latin typeface="Calibri" pitchFamily="34" charset="0"/>
              </a:rPr>
              <a:t> LR - </a:t>
            </a:r>
            <a:r>
              <a:rPr dirty="0" sz="4000" lang="en-GB">
                <a:latin typeface="Calibri" pitchFamily="34" charset="0"/>
              </a:rPr>
              <a:t>Lateral rectus</a:t>
            </a:r>
          </a:p>
          <a:p>
            <a:r>
              <a:rPr dirty="0" sz="4000" lang="en-US">
                <a:solidFill>
                  <a:schemeClr val="accent2"/>
                </a:solidFill>
                <a:latin typeface="Calibri" pitchFamily="34" charset="0"/>
              </a:rPr>
              <a:t>ACG  </a:t>
            </a:r>
            <a:r>
              <a:rPr dirty="0" sz="4000" lang="en-US">
                <a:latin typeface="Calibri" pitchFamily="34" charset="0"/>
              </a:rPr>
              <a:t>-Angle closure glaucoma</a:t>
            </a:r>
          </a:p>
          <a:p>
            <a:r>
              <a:rPr dirty="0" sz="4000" lang="en-US">
                <a:solidFill>
                  <a:schemeClr val="accent2"/>
                </a:solidFill>
                <a:latin typeface="Calibri" pitchFamily="34" charset="0"/>
              </a:rPr>
              <a:t>ALPC </a:t>
            </a:r>
            <a:r>
              <a:rPr dirty="0" sz="4000" lang="en-US">
                <a:latin typeface="Calibri" pitchFamily="34" charset="0"/>
              </a:rPr>
              <a:t>- Argon laser photocoagulation (often for diabetic  	macular edema for pupil dilation</a:t>
            </a:r>
          </a:p>
          <a:p>
            <a:r>
              <a:rPr dirty="0" sz="4000" lang="en-US">
                <a:solidFill>
                  <a:schemeClr val="accent2"/>
                </a:solidFill>
                <a:latin typeface="Calibri" pitchFamily="34" charset="0"/>
              </a:rPr>
              <a:t>ALT </a:t>
            </a:r>
            <a:r>
              <a:rPr dirty="0" sz="4000" lang="en-US">
                <a:latin typeface="Calibri" pitchFamily="34" charset="0"/>
              </a:rPr>
              <a:t>-Argon laser </a:t>
            </a:r>
            <a:r>
              <a:rPr dirty="0" sz="4000" lang="en-US" err="1">
                <a:latin typeface="Calibri" pitchFamily="34" charset="0"/>
              </a:rPr>
              <a:t>trabeculoplasty</a:t>
            </a:r>
            <a:r>
              <a:rPr dirty="0" sz="4000" lang="en-US">
                <a:latin typeface="Calibri" pitchFamily="34" charset="0"/>
              </a:rPr>
              <a:t> (for glaucoma)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8727" name="Rectangle 1"/>
          <p:cNvSpPr/>
          <p:nvPr/>
        </p:nvSpPr>
        <p:spPr>
          <a:xfrm>
            <a:off x="1524000" y="3"/>
            <a:ext cx="9144000" cy="5760594"/>
          </a:xfrm>
          <a:prstGeom prst="rect"/>
        </p:spPr>
        <p:txBody>
          <a:bodyPr wrap="square">
            <a:spAutoFit/>
          </a:bodyPr>
          <a:p>
            <a:r>
              <a:rPr dirty="0" sz="4000" lang="en-US">
                <a:latin typeface="Calibri" pitchFamily="34" charset="0"/>
              </a:rPr>
              <a:t>CONT’D.</a:t>
            </a:r>
          </a:p>
          <a:p>
            <a:r>
              <a:rPr dirty="0" sz="4000" lang="en-US">
                <a:solidFill>
                  <a:schemeClr val="accent2"/>
                </a:solidFill>
                <a:latin typeface="Calibri" pitchFamily="34" charset="0"/>
              </a:rPr>
              <a:t>HM </a:t>
            </a:r>
            <a:r>
              <a:rPr dirty="0" sz="4000" lang="en-US">
                <a:latin typeface="Calibri" pitchFamily="34" charset="0"/>
              </a:rPr>
              <a:t>- Hand motion vision </a:t>
            </a:r>
          </a:p>
          <a:p>
            <a:r>
              <a:rPr dirty="0" sz="4000" lang="en-US">
                <a:solidFill>
                  <a:schemeClr val="accent2"/>
                </a:solidFill>
                <a:latin typeface="Calibri" pitchFamily="34" charset="0"/>
              </a:rPr>
              <a:t>SPK </a:t>
            </a:r>
            <a:r>
              <a:rPr dirty="0" sz="4000" lang="en-US">
                <a:latin typeface="Calibri" pitchFamily="34" charset="0"/>
              </a:rPr>
              <a:t>- Superficial </a:t>
            </a:r>
            <a:r>
              <a:rPr dirty="0" sz="4000" lang="en-US" err="1">
                <a:latin typeface="Calibri" pitchFamily="34" charset="0"/>
              </a:rPr>
              <a:t>punctate</a:t>
            </a:r>
            <a:r>
              <a:rPr dirty="0" sz="4000" lang="en-US">
                <a:latin typeface="Calibri" pitchFamily="34" charset="0"/>
              </a:rPr>
              <a:t> </a:t>
            </a:r>
            <a:r>
              <a:rPr dirty="0" sz="4000" lang="en-US" err="1">
                <a:latin typeface="Calibri" pitchFamily="34" charset="0"/>
              </a:rPr>
              <a:t>keratitis</a:t>
            </a:r>
            <a:r>
              <a:rPr dirty="0" sz="4000" lang="en-US">
                <a:latin typeface="Calibri" pitchFamily="34" charset="0"/>
              </a:rPr>
              <a:t> </a:t>
            </a:r>
          </a:p>
          <a:p>
            <a:r>
              <a:rPr dirty="0" sz="4000" lang="en-US">
                <a:solidFill>
                  <a:schemeClr val="accent2"/>
                </a:solidFill>
                <a:latin typeface="Calibri" pitchFamily="34" charset="0"/>
              </a:rPr>
              <a:t>ICCE</a:t>
            </a:r>
            <a:r>
              <a:rPr dirty="0" sz="4000" lang="en-US">
                <a:latin typeface="Calibri" pitchFamily="34" charset="0"/>
              </a:rPr>
              <a:t> - </a:t>
            </a:r>
            <a:r>
              <a:rPr dirty="0" sz="4000" lang="en-US" err="1">
                <a:latin typeface="Calibri" pitchFamily="34" charset="0"/>
              </a:rPr>
              <a:t>Intracapsular</a:t>
            </a:r>
            <a:r>
              <a:rPr dirty="0" sz="4000" lang="en-US">
                <a:latin typeface="Calibri" pitchFamily="34" charset="0"/>
              </a:rPr>
              <a:t> cataract extraction</a:t>
            </a:r>
          </a:p>
          <a:p>
            <a:r>
              <a:rPr dirty="0" sz="4000" lang="en-US">
                <a:solidFill>
                  <a:schemeClr val="accent2"/>
                </a:solidFill>
                <a:latin typeface="Calibri" pitchFamily="34" charset="0"/>
              </a:rPr>
              <a:t>IO </a:t>
            </a:r>
            <a:r>
              <a:rPr dirty="0" sz="4000" lang="en-US">
                <a:latin typeface="Calibri" pitchFamily="34" charset="0"/>
              </a:rPr>
              <a:t>- Inferior oblique</a:t>
            </a:r>
          </a:p>
          <a:p>
            <a:r>
              <a:rPr dirty="0" sz="4000" lang="en-US">
                <a:solidFill>
                  <a:schemeClr val="accent2"/>
                </a:solidFill>
                <a:latin typeface="Calibri" pitchFamily="34" charset="0"/>
              </a:rPr>
              <a:t>IOL </a:t>
            </a:r>
            <a:r>
              <a:rPr dirty="0" sz="4000" lang="en-US">
                <a:latin typeface="Calibri" pitchFamily="34" charset="0"/>
              </a:rPr>
              <a:t>- Intraocular lens</a:t>
            </a:r>
          </a:p>
          <a:p>
            <a:r>
              <a:rPr dirty="0" sz="4000" lang="en-US">
                <a:solidFill>
                  <a:schemeClr val="accent2"/>
                </a:solidFill>
                <a:latin typeface="Calibri" pitchFamily="34" charset="0"/>
              </a:rPr>
              <a:t>IOP</a:t>
            </a:r>
            <a:r>
              <a:rPr dirty="0" sz="4000" lang="en-US">
                <a:latin typeface="Calibri" pitchFamily="34" charset="0"/>
              </a:rPr>
              <a:t> - Intraocular pressure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sp>
        <p:nvSpPr>
          <p:cNvPr id="1048728" name="TextBox 1"/>
          <p:cNvSpPr txBox="1">
            <a:spLocks noChangeArrowheads="1"/>
          </p:cNvSpPr>
          <p:nvPr/>
        </p:nvSpPr>
        <p:spPr bwMode="auto">
          <a:xfrm>
            <a:off x="1524000" y="3"/>
            <a:ext cx="9144000" cy="7840346"/>
          </a:xfrm>
          <a:prstGeom prst="rect"/>
          <a:noFill/>
          <a:ln w="9525">
            <a:noFill/>
            <a:miter lim="800000"/>
            <a:headEnd/>
            <a:tailEnd/>
          </a:ln>
        </p:spPr>
        <p:txBody>
          <a:bodyPr>
            <a:spAutoFit/>
          </a:bodyPr>
          <a:p>
            <a:r>
              <a:rPr dirty="0" sz="4800" lang="en-US">
                <a:solidFill>
                  <a:schemeClr val="accent2"/>
                </a:solidFill>
                <a:latin typeface="Calibri" pitchFamily="34" charset="0"/>
              </a:rPr>
              <a:t>VA</a:t>
            </a:r>
            <a:r>
              <a:rPr dirty="0" sz="4800" lang="en-US">
                <a:latin typeface="Calibri" pitchFamily="34" charset="0"/>
              </a:rPr>
              <a:t> - Visual acuity</a:t>
            </a:r>
          </a:p>
          <a:p>
            <a:r>
              <a:rPr dirty="0" sz="4800" lang="es-ES">
                <a:solidFill>
                  <a:schemeClr val="accent2"/>
                </a:solidFill>
                <a:latin typeface="Calibri" pitchFamily="34" charset="0"/>
              </a:rPr>
              <a:t>IR</a:t>
            </a:r>
            <a:r>
              <a:rPr dirty="0" sz="4800" lang="es-ES">
                <a:latin typeface="Calibri" pitchFamily="34" charset="0"/>
              </a:rPr>
              <a:t> - Inferior </a:t>
            </a:r>
            <a:r>
              <a:rPr dirty="0" sz="4800" lang="es-ES" err="1">
                <a:latin typeface="Calibri" pitchFamily="34" charset="0"/>
              </a:rPr>
              <a:t>rectus</a:t>
            </a:r>
            <a:r>
              <a:rPr dirty="0" sz="4800" lang="es-ES">
                <a:latin typeface="Calibri" pitchFamily="34" charset="0"/>
              </a:rPr>
              <a:t> </a:t>
            </a:r>
          </a:p>
          <a:p>
            <a:r>
              <a:rPr dirty="0" sz="4800" lang="es-ES">
                <a:solidFill>
                  <a:schemeClr val="accent2"/>
                </a:solidFill>
                <a:latin typeface="Calibri" pitchFamily="34" charset="0"/>
              </a:rPr>
              <a:t>VF</a:t>
            </a:r>
            <a:r>
              <a:rPr dirty="0" sz="4800" lang="es-ES">
                <a:latin typeface="Calibri" pitchFamily="34" charset="0"/>
              </a:rPr>
              <a:t> - Visual </a:t>
            </a:r>
            <a:r>
              <a:rPr dirty="0" sz="4800" lang="es-ES" err="1">
                <a:latin typeface="Calibri" pitchFamily="34" charset="0"/>
              </a:rPr>
              <a:t>field</a:t>
            </a:r>
            <a:endParaRPr dirty="0" sz="4800" lang="es-ES">
              <a:latin typeface="Calibri" pitchFamily="34" charset="0"/>
            </a:endParaRPr>
          </a:p>
          <a:p>
            <a:r>
              <a:rPr dirty="0" sz="4800" lang="en-GB" err="1">
                <a:solidFill>
                  <a:schemeClr val="accent2"/>
                </a:solidFill>
                <a:latin typeface="Calibri" pitchFamily="34" charset="0"/>
              </a:rPr>
              <a:t>Vit</a:t>
            </a:r>
            <a:r>
              <a:rPr dirty="0" sz="4800" lang="en-GB">
                <a:solidFill>
                  <a:schemeClr val="accent2"/>
                </a:solidFill>
                <a:latin typeface="Calibri" pitchFamily="34" charset="0"/>
              </a:rPr>
              <a:t> </a:t>
            </a:r>
            <a:r>
              <a:rPr dirty="0" sz="4800" lang="en-GB">
                <a:latin typeface="Calibri" pitchFamily="34" charset="0"/>
              </a:rPr>
              <a:t>- Vitreous</a:t>
            </a:r>
          </a:p>
          <a:p>
            <a:r>
              <a:rPr dirty="0" sz="4800" lang="en-GB">
                <a:solidFill>
                  <a:schemeClr val="accent2"/>
                </a:solidFill>
                <a:latin typeface="Calibri" pitchFamily="34" charset="0"/>
              </a:rPr>
              <a:t>VTX </a:t>
            </a:r>
            <a:r>
              <a:rPr dirty="0" sz="4800" lang="en-GB">
                <a:latin typeface="Calibri" pitchFamily="34" charset="0"/>
              </a:rPr>
              <a:t>– </a:t>
            </a:r>
            <a:r>
              <a:rPr dirty="0" sz="4800" lang="en-GB" err="1">
                <a:latin typeface="Calibri" pitchFamily="34" charset="0"/>
              </a:rPr>
              <a:t>Vitrectomy</a:t>
            </a:r>
            <a:endParaRPr dirty="0" sz="4800" lang="en-GB">
              <a:latin typeface="Calibri" pitchFamily="34" charset="0"/>
            </a:endParaRPr>
          </a:p>
          <a:p>
            <a:r>
              <a:rPr dirty="0" sz="4800" lang="en-US">
                <a:solidFill>
                  <a:schemeClr val="accent2"/>
                </a:solidFill>
                <a:latin typeface="Calibri" pitchFamily="34" charset="0"/>
              </a:rPr>
              <a:t>SR </a:t>
            </a:r>
            <a:r>
              <a:rPr dirty="0" sz="4800" lang="en-US">
                <a:latin typeface="Calibri" pitchFamily="34" charset="0"/>
              </a:rPr>
              <a:t>- Superior rectus</a:t>
            </a:r>
          </a:p>
          <a:p>
            <a:r>
              <a:rPr dirty="0" sz="4800" lang="en-US">
                <a:solidFill>
                  <a:schemeClr val="accent2"/>
                </a:solidFill>
                <a:latin typeface="Calibri" pitchFamily="34" charset="0"/>
              </a:rPr>
              <a:t>PSC - </a:t>
            </a:r>
            <a:r>
              <a:rPr dirty="0" sz="4800" lang="en-US">
                <a:latin typeface="Calibri" pitchFamily="34" charset="0"/>
              </a:rPr>
              <a:t>Posterior </a:t>
            </a:r>
            <a:r>
              <a:rPr dirty="0" sz="4800" lang="en-US" err="1">
                <a:latin typeface="Calibri" pitchFamily="34" charset="0"/>
              </a:rPr>
              <a:t>subcapsular</a:t>
            </a:r>
            <a:r>
              <a:rPr dirty="0" sz="4800" lang="en-US">
                <a:latin typeface="Calibri" pitchFamily="34" charset="0"/>
              </a:rPr>
              <a:t> cataract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8729" name="TextBox 1"/>
          <p:cNvSpPr txBox="1">
            <a:spLocks noChangeArrowheads="1"/>
          </p:cNvSpPr>
          <p:nvPr/>
        </p:nvSpPr>
        <p:spPr bwMode="auto">
          <a:xfrm>
            <a:off x="1524000" y="228603"/>
            <a:ext cx="9144000" cy="11577191"/>
          </a:xfrm>
          <a:prstGeom prst="rect"/>
          <a:noFill/>
          <a:ln w="9525">
            <a:noFill/>
            <a:miter lim="800000"/>
            <a:headEnd/>
            <a:tailEnd/>
          </a:ln>
        </p:spPr>
        <p:txBody>
          <a:bodyPr>
            <a:spAutoFit/>
          </a:bodyPr>
          <a:p>
            <a:pPr>
              <a:tabLst>
                <a:tab algn="l" pos="355600"/>
              </a:tabLst>
            </a:pPr>
            <a:r>
              <a:rPr dirty="0" sz="4000" lang="en-US">
                <a:latin typeface="Constantia" pitchFamily="18" charset="0"/>
              </a:rPr>
              <a:t>CONT’D.</a:t>
            </a:r>
          </a:p>
          <a:p>
            <a:pPr>
              <a:tabLst>
                <a:tab algn="l" pos="355600"/>
              </a:tabLst>
            </a:pPr>
            <a:r>
              <a:rPr dirty="0" sz="4000" lang="en-US">
                <a:solidFill>
                  <a:schemeClr val="accent2"/>
                </a:solidFill>
                <a:latin typeface="Constantia" pitchFamily="18" charset="0"/>
              </a:rPr>
              <a:t>PC </a:t>
            </a:r>
            <a:r>
              <a:rPr dirty="0" sz="4000" lang="en-US">
                <a:latin typeface="Constantia" pitchFamily="18" charset="0"/>
              </a:rPr>
              <a:t>– posterior chamber</a:t>
            </a:r>
          </a:p>
          <a:p>
            <a:pPr>
              <a:tabLst>
                <a:tab algn="l" pos="355600"/>
              </a:tabLst>
            </a:pPr>
            <a:r>
              <a:rPr dirty="0" sz="4000" lang="en-US">
                <a:solidFill>
                  <a:schemeClr val="accent2"/>
                </a:solidFill>
                <a:latin typeface="Calibri" pitchFamily="34" charset="0"/>
              </a:rPr>
              <a:t>PVD - </a:t>
            </a:r>
            <a:r>
              <a:rPr dirty="0" sz="4000" lang="en-US">
                <a:latin typeface="Calibri" pitchFamily="34" charset="0"/>
              </a:rPr>
              <a:t>Posterior vitreous detachment</a:t>
            </a:r>
          </a:p>
          <a:p>
            <a:pPr>
              <a:tabLst>
                <a:tab algn="l" pos="355600"/>
              </a:tabLst>
            </a:pPr>
            <a:r>
              <a:rPr dirty="0" sz="4000" lang="en-US">
                <a:solidFill>
                  <a:schemeClr val="accent2"/>
                </a:solidFill>
                <a:latin typeface="Calibri" pitchFamily="34" charset="0"/>
              </a:rPr>
              <a:t>RD </a:t>
            </a:r>
            <a:r>
              <a:rPr dirty="0" sz="4000" lang="en-US">
                <a:latin typeface="Calibri" pitchFamily="34" charset="0"/>
              </a:rPr>
              <a:t>- Retinal detachment</a:t>
            </a:r>
          </a:p>
          <a:p>
            <a:pPr>
              <a:tabLst>
                <a:tab algn="l" pos="355600"/>
              </a:tabLst>
            </a:pPr>
            <a:r>
              <a:rPr dirty="0" sz="4000" lang="en-US">
                <a:solidFill>
                  <a:schemeClr val="accent2"/>
                </a:solidFill>
                <a:latin typeface="Calibri" pitchFamily="34" charset="0"/>
              </a:rPr>
              <a:t>RP</a:t>
            </a:r>
            <a:r>
              <a:rPr dirty="0" sz="4000" lang="en-US">
                <a:latin typeface="Calibri" pitchFamily="34" charset="0"/>
              </a:rPr>
              <a:t> - Retinitis </a:t>
            </a:r>
            <a:r>
              <a:rPr dirty="0" sz="4000" lang="en-US" err="1">
                <a:latin typeface="Calibri" pitchFamily="34" charset="0"/>
              </a:rPr>
              <a:t>pigmentosa</a:t>
            </a:r>
            <a:endParaRPr dirty="0" sz="4000" lang="en-US">
              <a:latin typeface="Calibri" pitchFamily="34" charset="0"/>
            </a:endParaRPr>
          </a:p>
          <a:p>
            <a:pPr>
              <a:tabLst>
                <a:tab algn="l" pos="355600"/>
              </a:tabLst>
            </a:pPr>
            <a:r>
              <a:rPr dirty="0" sz="4000" lang="en-US">
                <a:solidFill>
                  <a:schemeClr val="accent2"/>
                </a:solidFill>
                <a:latin typeface="Calibri" pitchFamily="34" charset="0"/>
              </a:rPr>
              <a:t>NLP -	 </a:t>
            </a:r>
            <a:r>
              <a:rPr dirty="0" sz="4000" lang="en-US">
                <a:latin typeface="Calibri" pitchFamily="34" charset="0"/>
              </a:rPr>
              <a:t>No light perception</a:t>
            </a:r>
          </a:p>
          <a:p>
            <a:pPr>
              <a:tabLst>
                <a:tab algn="l" pos="355600"/>
              </a:tabLst>
            </a:pPr>
            <a:r>
              <a:rPr dirty="0" sz="4000" lang="en-GB">
                <a:solidFill>
                  <a:schemeClr val="accent2"/>
                </a:solidFill>
                <a:latin typeface="Calibri" pitchFamily="34" charset="0"/>
              </a:rPr>
              <a:t>AMD - </a:t>
            </a:r>
            <a:r>
              <a:rPr dirty="0" sz="4000" lang="en-GB">
                <a:latin typeface="Calibri" pitchFamily="34" charset="0"/>
              </a:rPr>
              <a:t>Age-related macular degeneration</a:t>
            </a:r>
          </a:p>
          <a:p>
            <a:pPr>
              <a:tabLst>
                <a:tab algn="l" pos="355600"/>
              </a:tabLst>
            </a:pPr>
            <a:r>
              <a:rPr dirty="0" sz="4000" lang="en-US">
                <a:solidFill>
                  <a:schemeClr val="accent2"/>
                </a:solidFill>
                <a:latin typeface="Calibri" pitchFamily="34" charset="0"/>
              </a:rPr>
              <a:t>APD -</a:t>
            </a:r>
            <a:r>
              <a:rPr dirty="0" sz="4000" lang="en-US">
                <a:latin typeface="Calibri" pitchFamily="34" charset="0"/>
              </a:rPr>
              <a:t> 	Afferent </a:t>
            </a:r>
            <a:r>
              <a:rPr dirty="0" sz="4000" lang="en-US" err="1">
                <a:latin typeface="Calibri" pitchFamily="34" charset="0"/>
              </a:rPr>
              <a:t>pupillary</a:t>
            </a:r>
            <a:r>
              <a:rPr dirty="0" sz="4000" lang="en-US">
                <a:latin typeface="Calibri" pitchFamily="34" charset="0"/>
              </a:rPr>
              <a:t> defect</a:t>
            </a:r>
          </a:p>
          <a:p>
            <a:pPr>
              <a:tabLst>
                <a:tab algn="l" pos="355600"/>
              </a:tabLst>
            </a:pPr>
            <a:r>
              <a:rPr dirty="0" sz="4000" lang="en-US">
                <a:solidFill>
                  <a:schemeClr val="accent2"/>
                </a:solidFill>
                <a:latin typeface="Calibri" pitchFamily="34" charset="0"/>
              </a:rPr>
              <a:t>CF </a:t>
            </a:r>
            <a:r>
              <a:rPr dirty="0" sz="4000" lang="en-US">
                <a:latin typeface="Calibri" pitchFamily="34" charset="0"/>
              </a:rPr>
              <a:t>-  	Count fingers visual acuity </a:t>
            </a:r>
          </a:p>
          <a:p>
            <a:pPr>
              <a:tabLst>
                <a:tab algn="l" pos="355600"/>
              </a:tabLst>
            </a:pPr>
            <a:r>
              <a:rPr dirty="0" sz="4000" lang="en-GB">
                <a:solidFill>
                  <a:schemeClr val="accent2"/>
                </a:solidFill>
                <a:latin typeface="Calibri" pitchFamily="34" charset="0"/>
              </a:rPr>
              <a:t>ECCE WITH IOL </a:t>
            </a:r>
            <a:r>
              <a:rPr dirty="0" sz="4000" lang="en-GB">
                <a:latin typeface="Calibri" pitchFamily="34" charset="0"/>
              </a:rPr>
              <a:t>- </a:t>
            </a:r>
            <a:r>
              <a:rPr dirty="0" sz="4000" lang="en-GB" err="1">
                <a:latin typeface="Calibri" pitchFamily="34" charset="0"/>
              </a:rPr>
              <a:t>Extracapsular</a:t>
            </a:r>
            <a:r>
              <a:rPr dirty="0" sz="4000" lang="en-GB">
                <a:latin typeface="Calibri" pitchFamily="34" charset="0"/>
              </a:rPr>
              <a:t> cataract extraction with</a:t>
            </a:r>
          </a:p>
          <a:p>
            <a:pPr>
              <a:tabLst>
                <a:tab algn="l" pos="355600"/>
              </a:tabLst>
            </a:pPr>
            <a:r>
              <a:rPr dirty="0" sz="4000" lang="en-US">
                <a:latin typeface="Calibri" pitchFamily="34" charset="0"/>
              </a:rPr>
              <a:t>			intraocular lens implantation</a:t>
            </a:r>
            <a:endParaRPr dirty="0" sz="4000" lang="en-US">
              <a:latin typeface="Constantia" pitchFamily="18" charset="0"/>
            </a:endParaRPr>
          </a:p>
          <a:p>
            <a:endParaRPr dirty="0" sz="2800" lang="en-US">
              <a:latin typeface="Calibri" pitchFamily="34" charset="0"/>
            </a:endParaRPr>
          </a:p>
          <a:p>
            <a:endParaRPr dirty="0" sz="2800" lang="en-US">
              <a:latin typeface="Constantia"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8730" name="Title 1"/>
          <p:cNvSpPr>
            <a:spLocks noGrp="1"/>
          </p:cNvSpPr>
          <p:nvPr>
            <p:ph type="title"/>
          </p:nvPr>
        </p:nvSpPr>
        <p:spPr>
          <a:xfrm>
            <a:off x="1524000" y="274638"/>
            <a:ext cx="9144000" cy="1143000"/>
          </a:xfrm>
        </p:spPr>
        <p:txBody>
          <a:bodyPr>
            <a:normAutofit fontScale="90000"/>
          </a:bodyPr>
          <a:p>
            <a:r>
              <a:rPr b="1" dirty="0" sz="3200" lang="en-US">
                <a:solidFill>
                  <a:srgbClr val="C00000"/>
                </a:solidFill>
                <a:latin typeface="Constantia" pitchFamily="18" charset="0"/>
              </a:rPr>
              <a:t>MANAGEMENT OF A PATIENT WITH EYE PROBLEMS.</a:t>
            </a:r>
            <a:br>
              <a:rPr b="1" dirty="0" sz="3200" lang="en-US">
                <a:solidFill>
                  <a:srgbClr val="C00000"/>
                </a:solidFill>
                <a:latin typeface="Constantia" pitchFamily="18" charset="0"/>
              </a:rPr>
            </a:br>
            <a:endParaRPr dirty="0" lang="en-US"/>
          </a:p>
        </p:txBody>
      </p:sp>
      <p:sp>
        <p:nvSpPr>
          <p:cNvPr id="1048731" name="Content Placeholder 2"/>
          <p:cNvSpPr>
            <a:spLocks noGrp="1"/>
          </p:cNvSpPr>
          <p:nvPr>
            <p:ph sz="quarter" idx="1"/>
          </p:nvPr>
        </p:nvSpPr>
        <p:spPr>
          <a:xfrm>
            <a:off x="1524000" y="1447800"/>
            <a:ext cx="9144000" cy="5026152"/>
          </a:xfrm>
        </p:spPr>
        <p:txBody>
          <a:bodyPr>
            <a:normAutofit fontScale="95833" lnSpcReduction="20000"/>
          </a:bodyPr>
          <a:p>
            <a:pPr>
              <a:spcBef>
                <a:spcPts val="0"/>
              </a:spcBef>
            </a:pPr>
            <a:r>
              <a:rPr dirty="0" sz="2800" lang="en-US">
                <a:latin typeface="Constantia" pitchFamily="18" charset="0"/>
              </a:rPr>
              <a:t>This should be done using nursing process i.e. assessment, planning, implementation and evaluation.</a:t>
            </a:r>
          </a:p>
          <a:p>
            <a:pPr>
              <a:spcBef>
                <a:spcPts val="0"/>
              </a:spcBef>
            </a:pPr>
            <a:r>
              <a:rPr b="1" dirty="0" sz="2800" lang="en-US">
                <a:solidFill>
                  <a:srgbClr val="002060"/>
                </a:solidFill>
                <a:latin typeface="Constantia" pitchFamily="18" charset="0"/>
              </a:rPr>
              <a:t>ASSESSMENT</a:t>
            </a:r>
          </a:p>
          <a:p>
            <a:pPr indent="-514350" marL="514350">
              <a:spcBef>
                <a:spcPts val="0"/>
              </a:spcBef>
            </a:pPr>
            <a:r>
              <a:rPr dirty="0" sz="2800" lang="en-US">
                <a:latin typeface="Constantia" pitchFamily="18" charset="0"/>
              </a:rPr>
              <a:t>History taking about:-</a:t>
            </a:r>
          </a:p>
          <a:p>
            <a:pPr indent="-514350" lvl="1" marL="971550">
              <a:buFont typeface="Wingdings" pitchFamily="2" charset="2"/>
              <a:buChar char="Ø"/>
            </a:pPr>
            <a:r>
              <a:rPr dirty="0" sz="2800" lang="en-US">
                <a:latin typeface="Constantia" pitchFamily="18" charset="0"/>
              </a:rPr>
              <a:t>Difficulty in reading.</a:t>
            </a:r>
          </a:p>
          <a:p>
            <a:pPr indent="-514350" lvl="1" marL="971550">
              <a:buFont typeface="Wingdings" pitchFamily="2" charset="2"/>
              <a:buChar char="Ø"/>
            </a:pPr>
            <a:r>
              <a:rPr dirty="0" sz="2800" lang="en-US">
                <a:latin typeface="Constantia" pitchFamily="18" charset="0"/>
              </a:rPr>
              <a:t>Blurred vision.</a:t>
            </a:r>
          </a:p>
          <a:p>
            <a:pPr indent="-514350" lvl="1" marL="971550">
              <a:buFont typeface="Wingdings" pitchFamily="2" charset="2"/>
              <a:buChar char="Ø"/>
            </a:pPr>
            <a:r>
              <a:rPr dirty="0" sz="2800" lang="en-US">
                <a:latin typeface="Constantia" pitchFamily="18" charset="0"/>
              </a:rPr>
              <a:t>Double vision(</a:t>
            </a:r>
            <a:r>
              <a:rPr dirty="0" sz="2800" lang="en-US" err="1">
                <a:latin typeface="Constantia" pitchFamily="18" charset="0"/>
              </a:rPr>
              <a:t>diplopia</a:t>
            </a:r>
            <a:r>
              <a:rPr dirty="0" sz="2800" lang="en-US">
                <a:latin typeface="Constantia" pitchFamily="18" charset="0"/>
              </a:rPr>
              <a:t>).</a:t>
            </a:r>
          </a:p>
          <a:p>
            <a:pPr indent="-514350" lvl="1" marL="971550">
              <a:buFont typeface="Wingdings" pitchFamily="2" charset="2"/>
              <a:buChar char="Ø"/>
            </a:pPr>
            <a:r>
              <a:rPr dirty="0" sz="2800" lang="en-US">
                <a:latin typeface="Constantia" pitchFamily="18" charset="0"/>
              </a:rPr>
              <a:t>Burning sensation of the eyes.</a:t>
            </a:r>
          </a:p>
          <a:p>
            <a:pPr indent="-514350" lvl="1" marL="971550">
              <a:buFont typeface="Wingdings" pitchFamily="2" charset="2"/>
              <a:buChar char="Ø"/>
            </a:pPr>
            <a:r>
              <a:rPr dirty="0" sz="2800" lang="en-US">
                <a:latin typeface="Constantia" pitchFamily="18" charset="0"/>
              </a:rPr>
              <a:t>Watering of the eyes.</a:t>
            </a:r>
          </a:p>
          <a:p>
            <a:pPr>
              <a:buNone/>
            </a:pP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8661" name="Title 1"/>
          <p:cNvSpPr>
            <a:spLocks noGrp="1"/>
          </p:cNvSpPr>
          <p:nvPr>
            <p:ph type="title"/>
          </p:nvPr>
        </p:nvSpPr>
        <p:spPr>
          <a:xfrm>
            <a:off x="1981200" y="0"/>
            <a:ext cx="7467600" cy="914400"/>
          </a:xfrm>
        </p:spPr>
        <p:txBody>
          <a:bodyPr/>
          <a:p>
            <a:r>
              <a:rPr dirty="0" lang="en-US" err="1" smtClean="0"/>
              <a:t>Defn</a:t>
            </a:r>
            <a:r>
              <a:rPr dirty="0" lang="en-US" smtClean="0"/>
              <a:t>.. continued</a:t>
            </a:r>
            <a:endParaRPr dirty="0" lang="en-US"/>
          </a:p>
        </p:txBody>
      </p:sp>
      <p:sp>
        <p:nvSpPr>
          <p:cNvPr id="1048662" name="Content Placeholder 2"/>
          <p:cNvSpPr>
            <a:spLocks noGrp="1"/>
          </p:cNvSpPr>
          <p:nvPr>
            <p:ph sz="quarter" idx="1"/>
          </p:nvPr>
        </p:nvSpPr>
        <p:spPr>
          <a:xfrm>
            <a:off x="304800" y="1066800"/>
            <a:ext cx="11277600" cy="5791200"/>
          </a:xfrm>
        </p:spPr>
        <p:txBody>
          <a:bodyPr>
            <a:normAutofit fontScale="96875" lnSpcReduction="20000"/>
          </a:bodyPr>
          <a:p>
            <a:r>
              <a:rPr b="1" dirty="0" sz="3200" lang="en-GB" err="1">
                <a:solidFill>
                  <a:srgbClr val="0070C0"/>
                </a:solidFill>
                <a:latin typeface="Calibri" pitchFamily="34" charset="0"/>
              </a:rPr>
              <a:t>Aphakia</a:t>
            </a:r>
            <a:r>
              <a:rPr b="1" dirty="0" sz="3200" lang="en-GB">
                <a:solidFill>
                  <a:srgbClr val="0070C0"/>
                </a:solidFill>
                <a:latin typeface="Calibri" pitchFamily="34" charset="0"/>
              </a:rPr>
              <a:t>:</a:t>
            </a:r>
            <a:r>
              <a:rPr dirty="0" sz="3200" lang="en-GB">
                <a:solidFill>
                  <a:srgbClr val="0070C0"/>
                </a:solidFill>
                <a:latin typeface="Calibri" pitchFamily="34" charset="0"/>
              </a:rPr>
              <a:t>  </a:t>
            </a:r>
            <a:r>
              <a:rPr dirty="0" sz="3200" lang="en-GB">
                <a:latin typeface="Calibri" pitchFamily="34" charset="0"/>
              </a:rPr>
              <a:t>Absence of the lens of the eye</a:t>
            </a:r>
          </a:p>
          <a:p>
            <a:r>
              <a:rPr b="1" dirty="0" sz="3200" lang="en-GB">
                <a:solidFill>
                  <a:srgbClr val="0070C0"/>
                </a:solidFill>
                <a:latin typeface="Calibri" pitchFamily="34" charset="0"/>
              </a:rPr>
              <a:t>Aqueous </a:t>
            </a:r>
            <a:r>
              <a:rPr b="1" dirty="0" sz="3200" lang="en-GB" err="1">
                <a:solidFill>
                  <a:srgbClr val="0070C0"/>
                </a:solidFill>
                <a:latin typeface="Calibri" pitchFamily="34" charset="0"/>
              </a:rPr>
              <a:t>humor</a:t>
            </a:r>
            <a:r>
              <a:rPr b="1" dirty="0" sz="3200" lang="en-GB">
                <a:solidFill>
                  <a:srgbClr val="0070C0"/>
                </a:solidFill>
                <a:latin typeface="Calibri" pitchFamily="34" charset="0"/>
              </a:rPr>
              <a:t>:</a:t>
            </a:r>
            <a:r>
              <a:rPr dirty="0" sz="3200" lang="en-GB">
                <a:solidFill>
                  <a:srgbClr val="0070C0"/>
                </a:solidFill>
                <a:latin typeface="Calibri" pitchFamily="34" charset="0"/>
              </a:rPr>
              <a:t> </a:t>
            </a:r>
            <a:r>
              <a:rPr dirty="0" sz="3200" lang="en-GB">
                <a:latin typeface="Calibri" pitchFamily="34" charset="0"/>
              </a:rPr>
              <a:t>Transparent fluid occupying the anterior chamber and maintains eye pressure.</a:t>
            </a:r>
          </a:p>
          <a:p>
            <a:r>
              <a:rPr b="1" dirty="0" sz="3200" lang="en-GB">
                <a:solidFill>
                  <a:srgbClr val="0070C0"/>
                </a:solidFill>
                <a:latin typeface="Calibri" pitchFamily="34" charset="0"/>
              </a:rPr>
              <a:t>Bifocals:</a:t>
            </a:r>
            <a:r>
              <a:rPr dirty="0" sz="3200" lang="en-GB">
                <a:solidFill>
                  <a:srgbClr val="0070C0"/>
                </a:solidFill>
                <a:latin typeface="Calibri" pitchFamily="34" charset="0"/>
              </a:rPr>
              <a:t> </a:t>
            </a:r>
            <a:r>
              <a:rPr dirty="0" sz="3200" lang="en-GB">
                <a:latin typeface="Calibri" pitchFamily="34" charset="0"/>
              </a:rPr>
              <a:t>Lenses containing two focal lengths, usually arranged with the focus for distance above and near focus below</a:t>
            </a:r>
          </a:p>
          <a:p>
            <a:r>
              <a:rPr dirty="0" sz="3200" lang="en-GB" err="1">
                <a:solidFill>
                  <a:srgbClr val="0070C0"/>
                </a:solidFill>
                <a:latin typeface="Calibri" pitchFamily="34" charset="0"/>
              </a:rPr>
              <a:t>Limbus</a:t>
            </a:r>
            <a:r>
              <a:rPr dirty="0" sz="3200" lang="en-GB">
                <a:solidFill>
                  <a:srgbClr val="0070C0"/>
                </a:solidFill>
                <a:latin typeface="Calibri" pitchFamily="34" charset="0"/>
              </a:rPr>
              <a:t>:     </a:t>
            </a:r>
            <a:r>
              <a:rPr dirty="0" sz="3200" lang="en-GB">
                <a:latin typeface="Calibri" pitchFamily="34" charset="0"/>
              </a:rPr>
              <a:t>Thin area that connects the cornea and the sclera.</a:t>
            </a:r>
          </a:p>
          <a:p>
            <a:r>
              <a:rPr dirty="0" sz="3200" lang="en-GB">
                <a:solidFill>
                  <a:srgbClr val="0070C0"/>
                </a:solidFill>
                <a:latin typeface="Calibri" pitchFamily="34" charset="0"/>
              </a:rPr>
              <a:t>Nearsighted:     </a:t>
            </a:r>
            <a:r>
              <a:rPr dirty="0" sz="3200" lang="en-GB">
                <a:latin typeface="Calibri" pitchFamily="34" charset="0"/>
              </a:rPr>
              <a:t>Common term for myopia</a:t>
            </a:r>
          </a:p>
          <a:p>
            <a:r>
              <a:rPr dirty="0" sz="3200" lang="en-GB">
                <a:solidFill>
                  <a:srgbClr val="0070C0"/>
                </a:solidFill>
                <a:latin typeface="Calibri" pitchFamily="34" charset="0"/>
              </a:rPr>
              <a:t>Ophthalmologist:    </a:t>
            </a:r>
            <a:r>
              <a:rPr dirty="0" sz="3200" lang="en-GB">
                <a:latin typeface="Calibri" pitchFamily="34" charset="0"/>
              </a:rPr>
              <a:t>An ophthalmologist is either a medical doctor.</a:t>
            </a:r>
          </a:p>
          <a:p>
            <a:endParaRPr dirty="0" sz="3200" lang="en-GB" smtClean="0">
              <a:latin typeface="Calibri" pitchFamily="34" charset="0"/>
            </a:endParaRPr>
          </a:p>
          <a:p>
            <a:pPr>
              <a:buNone/>
            </a:pPr>
            <a:endParaRPr dirty="0" sz="3200"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sp>
        <p:nvSpPr>
          <p:cNvPr id="1048732" name="Title 1"/>
          <p:cNvSpPr>
            <a:spLocks noGrp="1"/>
          </p:cNvSpPr>
          <p:nvPr>
            <p:ph type="title"/>
          </p:nvPr>
        </p:nvSpPr>
        <p:spPr>
          <a:xfrm>
            <a:off x="1981200" y="0"/>
            <a:ext cx="7467600" cy="914400"/>
          </a:xfrm>
        </p:spPr>
        <p:txBody>
          <a:bodyPr/>
          <a:p>
            <a:endParaRPr dirty="0" lang="en-US"/>
          </a:p>
        </p:txBody>
      </p:sp>
      <p:sp>
        <p:nvSpPr>
          <p:cNvPr id="1048733" name="Content Placeholder 2"/>
          <p:cNvSpPr>
            <a:spLocks noGrp="1"/>
          </p:cNvSpPr>
          <p:nvPr>
            <p:ph sz="quarter" idx="1"/>
          </p:nvPr>
        </p:nvSpPr>
        <p:spPr>
          <a:xfrm>
            <a:off x="1524000" y="1066800"/>
            <a:ext cx="9144000" cy="5791200"/>
          </a:xfrm>
        </p:spPr>
        <p:txBody>
          <a:bodyPr>
            <a:normAutofit fontScale="95833" lnSpcReduction="20000"/>
          </a:bodyPr>
          <a:p>
            <a:pPr indent="-514350" marL="605790">
              <a:buFont typeface="Wingdings" pitchFamily="2" charset="2"/>
              <a:buChar char="Ø"/>
            </a:pPr>
            <a:r>
              <a:rPr dirty="0" sz="3100" lang="en-US">
                <a:latin typeface="Constantia" pitchFamily="18" charset="0"/>
              </a:rPr>
              <a:t>Isolated areas of loss of vision.</a:t>
            </a:r>
          </a:p>
          <a:p>
            <a:pPr indent="-514350" marL="605790">
              <a:buFont typeface="Wingdings" pitchFamily="2" charset="2"/>
              <a:buChar char="Ø"/>
            </a:pPr>
            <a:r>
              <a:rPr dirty="0" sz="3100" lang="en-US">
                <a:latin typeface="Constantia" pitchFamily="18" charset="0"/>
              </a:rPr>
              <a:t>Determine whether the problem is affecting one eye or both(unilateral or bilateral)</a:t>
            </a:r>
          </a:p>
          <a:p>
            <a:pPr indent="-514350" marL="605790">
              <a:buFont typeface="Wingdings" pitchFamily="2" charset="2"/>
              <a:buChar char="Ø"/>
            </a:pPr>
            <a:r>
              <a:rPr dirty="0" sz="3100" lang="en-US">
                <a:latin typeface="Constantia" pitchFamily="18" charset="0"/>
              </a:rPr>
              <a:t>Ascertain the patient’s general ocular conditions e.g.</a:t>
            </a:r>
          </a:p>
          <a:p>
            <a:pPr indent="-514350" marL="605790">
              <a:buFont typeface="Wingdings" pitchFamily="2" charset="2"/>
              <a:buChar char="Ø"/>
            </a:pPr>
            <a:r>
              <a:rPr dirty="0" sz="3100" lang="en-US">
                <a:latin typeface="Constantia" pitchFamily="18" charset="0"/>
              </a:rPr>
              <a:t>Does he/she use glasses, contact lenses or any other assistive devices. </a:t>
            </a:r>
            <a:endParaRPr b="1" dirty="0" sz="3100" lang="en-US">
              <a:solidFill>
                <a:srgbClr val="002060"/>
              </a:solidFill>
              <a:latin typeface="Constantia" pitchFamily="18" charset="0"/>
            </a:endParaRPr>
          </a:p>
          <a:p>
            <a:pPr indent="-514350" marL="514350">
              <a:spcBef>
                <a:spcPts val="0"/>
              </a:spcBef>
              <a:buFont typeface="Wingdings" pitchFamily="2" charset="2"/>
              <a:buChar char="Ø"/>
            </a:pPr>
            <a:r>
              <a:rPr dirty="0" sz="2800" lang="en-US">
                <a:latin typeface="Constantia" pitchFamily="18" charset="0"/>
              </a:rPr>
              <a:t>Any previous eye check –up and when.</a:t>
            </a:r>
          </a:p>
          <a:p>
            <a:pPr indent="-514350" marL="514350">
              <a:spcBef>
                <a:spcPts val="0"/>
              </a:spcBef>
              <a:buFont typeface="Wingdings" pitchFamily="2" charset="2"/>
              <a:buChar char="Ø"/>
            </a:pPr>
            <a:r>
              <a:rPr dirty="0" sz="2800" lang="en-US">
                <a:latin typeface="Constantia" pitchFamily="18" charset="0"/>
              </a:rPr>
              <a:t>Any problem focusing at close range.</a:t>
            </a:r>
          </a:p>
          <a:p>
            <a:pPr indent="-514350" marL="514350">
              <a:spcBef>
                <a:spcPts val="0"/>
              </a:spcBef>
              <a:buFont typeface="Wingdings" pitchFamily="2" charset="2"/>
              <a:buChar char="Ø"/>
            </a:pPr>
            <a:r>
              <a:rPr dirty="0" sz="2800" lang="en-US">
                <a:latin typeface="Constantia" pitchFamily="18" charset="0"/>
              </a:rPr>
              <a:t>Any problem differentiating </a:t>
            </a:r>
            <a:r>
              <a:rPr dirty="0" sz="2800" lang="en-US" err="1">
                <a:latin typeface="Constantia" pitchFamily="18" charset="0"/>
              </a:rPr>
              <a:t>colours</a:t>
            </a:r>
            <a:r>
              <a:rPr dirty="0" sz="2800" lang="en-US">
                <a:latin typeface="Constantia" pitchFamily="18" charset="0"/>
              </a:rPr>
              <a:t>.</a:t>
            </a:r>
          </a:p>
          <a:p>
            <a:pPr indent="-514350" marL="514350">
              <a:spcBef>
                <a:spcPts val="0"/>
              </a:spcBef>
              <a:buFont typeface="Wingdings" pitchFamily="2" charset="2"/>
              <a:buChar char="Ø"/>
            </a:pPr>
            <a:r>
              <a:rPr dirty="0" sz="2800" lang="en-US">
                <a:latin typeface="Constantia" pitchFamily="18" charset="0"/>
              </a:rPr>
              <a:t>Any problem watching TV</a:t>
            </a:r>
          </a:p>
          <a:p>
            <a:pPr>
              <a:buNone/>
            </a:pPr>
            <a:endParaRPr dirty="0"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sp>
        <p:nvSpPr>
          <p:cNvPr id="1048734" name="TextBox 1"/>
          <p:cNvSpPr txBox="1"/>
          <p:nvPr/>
        </p:nvSpPr>
        <p:spPr>
          <a:xfrm>
            <a:off x="1524000" y="0"/>
            <a:ext cx="9144000" cy="7634858"/>
          </a:xfrm>
          <a:prstGeom prst="rect"/>
          <a:noFill/>
        </p:spPr>
        <p:txBody>
          <a:bodyPr>
            <a:spAutoFit/>
          </a:bodyPr>
          <a:p>
            <a:r>
              <a:rPr b="1" dirty="0" sz="3600" lang="en-US">
                <a:solidFill>
                  <a:srgbClr val="002060"/>
                </a:solidFill>
                <a:latin typeface="Constantia" pitchFamily="18" charset="0"/>
              </a:rPr>
              <a:t>CONT’D.</a:t>
            </a:r>
          </a:p>
          <a:p>
            <a:pPr>
              <a:buFont typeface="Wingdings" pitchFamily="2" charset="2"/>
              <a:buChar char="Ø"/>
            </a:pPr>
            <a:r>
              <a:rPr dirty="0" sz="3600" lang="en-US">
                <a:latin typeface="Constantia" pitchFamily="18" charset="0"/>
              </a:rPr>
              <a:t> Any eye trauma ,current or past.</a:t>
            </a:r>
          </a:p>
          <a:p>
            <a:pPr indent="-514350" marL="514350">
              <a:buFont typeface="Wingdings" pitchFamily="2" charset="2"/>
              <a:buChar char="Ø"/>
            </a:pPr>
            <a:r>
              <a:rPr dirty="0" sz="3600" lang="en-US">
                <a:latin typeface="Constantia" pitchFamily="18" charset="0"/>
              </a:rPr>
              <a:t>Any history of eye infections.</a:t>
            </a:r>
          </a:p>
          <a:p>
            <a:pPr indent="-514350" marL="514350">
              <a:buFont typeface="Wingdings" pitchFamily="2" charset="2"/>
              <a:buChar char="Ø"/>
            </a:pPr>
            <a:r>
              <a:rPr dirty="0" sz="3600" lang="en-US">
                <a:latin typeface="Constantia" pitchFamily="18" charset="0"/>
              </a:rPr>
              <a:t>Any eye problem existing in the patients family.</a:t>
            </a:r>
          </a:p>
          <a:p>
            <a:pPr indent="-514350" marL="514350">
              <a:buFont typeface="Wingdings" pitchFamily="2" charset="2"/>
              <a:buChar char="Ø"/>
            </a:pPr>
            <a:r>
              <a:rPr dirty="0" sz="3600" lang="en-US">
                <a:latin typeface="Constantia" pitchFamily="18" charset="0"/>
              </a:rPr>
              <a:t>Determine the patient’s understanding of eye care and treatment.</a:t>
            </a:r>
          </a:p>
          <a:p>
            <a:pPr indent="-514350" marL="514350"/>
            <a:r>
              <a:rPr b="1" dirty="0" sz="3600" lang="en-US">
                <a:solidFill>
                  <a:srgbClr val="002060"/>
                </a:solidFill>
                <a:latin typeface="Constantia" pitchFamily="18" charset="0"/>
              </a:rPr>
              <a:t>EXAMINATION  OF THE EYE</a:t>
            </a:r>
          </a:p>
          <a:p>
            <a:pPr indent="-514350" marL="514350"/>
            <a:r>
              <a:rPr dirty="0" sz="3600" lang="en-US">
                <a:latin typeface="Constantia" pitchFamily="18" charset="0"/>
              </a:rPr>
              <a:t>Should be systematic from the lid to the optic nerve.</a:t>
            </a:r>
          </a:p>
          <a:p>
            <a:pPr indent="-514350" marL="514350"/>
            <a:endParaRPr dirty="0" sz="2800" lang="en-US">
              <a:latin typeface="Constantia"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48735" name="Title 1"/>
          <p:cNvSpPr>
            <a:spLocks noGrp="1"/>
          </p:cNvSpPr>
          <p:nvPr>
            <p:ph type="title"/>
          </p:nvPr>
        </p:nvSpPr>
        <p:spPr/>
        <p:txBody>
          <a:bodyPr>
            <a:normAutofit fontScale="90000"/>
          </a:bodyPr>
          <a:p>
            <a:r>
              <a:rPr b="1" dirty="0" lang="en-US" smtClean="0">
                <a:solidFill>
                  <a:srgbClr val="C00000"/>
                </a:solidFill>
                <a:latin typeface="Constantia" pitchFamily="18" charset="0"/>
              </a:rPr>
              <a:t>SOME NURSING DIAGNOSIS</a:t>
            </a:r>
            <a:br>
              <a:rPr b="1" dirty="0" lang="en-US" smtClean="0">
                <a:solidFill>
                  <a:srgbClr val="C00000"/>
                </a:solidFill>
                <a:latin typeface="Constantia" pitchFamily="18" charset="0"/>
              </a:rPr>
            </a:br>
            <a:endParaRPr dirty="0" lang="en-US"/>
          </a:p>
        </p:txBody>
      </p:sp>
      <p:sp>
        <p:nvSpPr>
          <p:cNvPr id="1048736" name="Content Placeholder 2"/>
          <p:cNvSpPr>
            <a:spLocks noGrp="1"/>
          </p:cNvSpPr>
          <p:nvPr>
            <p:ph sz="quarter" idx="1"/>
          </p:nvPr>
        </p:nvSpPr>
        <p:spPr>
          <a:xfrm>
            <a:off x="1524000" y="1600200"/>
            <a:ext cx="9144000" cy="5257800"/>
          </a:xfrm>
        </p:spPr>
        <p:txBody>
          <a:bodyPr>
            <a:normAutofit fontScale="95833" lnSpcReduction="20000"/>
          </a:bodyPr>
          <a:p>
            <a:pPr indent="-514350" marL="514350">
              <a:spcBef>
                <a:spcPts val="0"/>
              </a:spcBef>
              <a:buNone/>
            </a:pPr>
            <a:r>
              <a:rPr dirty="0" sz="3200" lang="en-US">
                <a:latin typeface="Constantia" pitchFamily="18" charset="0"/>
              </a:rPr>
              <a:t>1. Pain or altered comfort related to pressure in the eye or eye injury as </a:t>
            </a:r>
            <a:r>
              <a:rPr dirty="0" sz="3200" lang="en-US" err="1">
                <a:latin typeface="Constantia" pitchFamily="18" charset="0"/>
              </a:rPr>
              <a:t>verbalised</a:t>
            </a:r>
            <a:r>
              <a:rPr dirty="0" sz="3200" lang="en-US">
                <a:latin typeface="Constantia" pitchFamily="18" charset="0"/>
              </a:rPr>
              <a:t> by the patient.</a:t>
            </a:r>
          </a:p>
          <a:p>
            <a:pPr indent="-514350" marL="514350">
              <a:spcBef>
                <a:spcPts val="0"/>
              </a:spcBef>
              <a:buNone/>
            </a:pPr>
            <a:r>
              <a:rPr dirty="0" sz="3200" lang="en-US">
                <a:latin typeface="Constantia" pitchFamily="18" charset="0"/>
              </a:rPr>
              <a:t>2. Fear/anxiety related to impaired vision, or partial loss of sight evidenced by patient asking questions e.g. will I be able to see again or be blind.</a:t>
            </a:r>
          </a:p>
          <a:p>
            <a:pPr indent="-514350" marL="514350">
              <a:spcBef>
                <a:spcPts val="0"/>
              </a:spcBef>
              <a:buNone/>
            </a:pPr>
            <a:r>
              <a:rPr dirty="0" sz="3200" lang="en-US">
                <a:latin typeface="Constantia" pitchFamily="18" charset="0"/>
              </a:rPr>
              <a:t>3. Alteration in visual perception related to ocular trauma/inflammation, infection, </a:t>
            </a:r>
            <a:r>
              <a:rPr dirty="0" sz="3200" lang="en-US" err="1">
                <a:latin typeface="Constantia" pitchFamily="18" charset="0"/>
              </a:rPr>
              <a:t>tumour</a:t>
            </a:r>
            <a:r>
              <a:rPr dirty="0" sz="3200" lang="en-US">
                <a:latin typeface="Constantia" pitchFamily="18" charset="0"/>
              </a:rPr>
              <a:t> or degeneration evidenced by patient inability to read, walk without assistance etc.</a:t>
            </a:r>
          </a:p>
          <a:p>
            <a:pPr indent="-514350" marL="514350">
              <a:spcBef>
                <a:spcPts val="0"/>
              </a:spcBef>
              <a:buNone/>
            </a:pPr>
            <a:endParaRPr dirty="0" sz="3200" lang="en-US">
              <a:latin typeface="Constantia" pitchFamily="18" charset="0"/>
            </a:endParaRPr>
          </a:p>
          <a:p>
            <a:pPr>
              <a:buNone/>
            </a:pPr>
            <a:endParaRPr dirty="0"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8737" name="Title 1"/>
          <p:cNvSpPr>
            <a:spLocks noGrp="1"/>
          </p:cNvSpPr>
          <p:nvPr>
            <p:ph type="title"/>
          </p:nvPr>
        </p:nvSpPr>
        <p:spPr/>
        <p:txBody>
          <a:bodyPr/>
          <a:p>
            <a:r>
              <a:rPr dirty="0" lang="en-US" err="1" smtClean="0"/>
              <a:t>Nursign</a:t>
            </a:r>
            <a:r>
              <a:rPr dirty="0" lang="en-US" smtClean="0"/>
              <a:t> diagnosis…</a:t>
            </a:r>
            <a:r>
              <a:rPr dirty="0" lang="en-US" err="1" smtClean="0"/>
              <a:t>contd</a:t>
            </a:r>
            <a:endParaRPr dirty="0" lang="en-US"/>
          </a:p>
        </p:txBody>
      </p:sp>
      <p:sp>
        <p:nvSpPr>
          <p:cNvPr id="1048738" name="Content Placeholder 2"/>
          <p:cNvSpPr>
            <a:spLocks noGrp="1"/>
          </p:cNvSpPr>
          <p:nvPr>
            <p:ph sz="quarter" idx="1"/>
          </p:nvPr>
        </p:nvSpPr>
        <p:spPr>
          <a:xfrm>
            <a:off x="1524000" y="1600200"/>
            <a:ext cx="9144000" cy="4873752"/>
          </a:xfrm>
        </p:spPr>
        <p:txBody>
          <a:bodyPr>
            <a:noAutofit/>
          </a:bodyPr>
          <a:p>
            <a:pPr indent="-514350" marL="514350">
              <a:spcBef>
                <a:spcPts val="0"/>
              </a:spcBef>
            </a:pPr>
            <a:r>
              <a:rPr dirty="0" sz="3600" lang="en-US">
                <a:latin typeface="Constantia" pitchFamily="18" charset="0"/>
              </a:rPr>
              <a:t>4. Self care deficit related to impaired vision/ limited knowledge regarding eye care evidenced by patient asking for assistance frequently.</a:t>
            </a:r>
          </a:p>
          <a:p>
            <a:pPr indent="-514350" marL="514350">
              <a:spcBef>
                <a:spcPts val="0"/>
              </a:spcBef>
            </a:pPr>
            <a:r>
              <a:rPr dirty="0" sz="3600" lang="en-US">
                <a:latin typeface="Constantia" pitchFamily="18" charset="0"/>
              </a:rPr>
              <a:t>5. Social isolation related to limited ability to participate in social and recreational activities secondary to impaired vision evidenced by disinterest in the surrounding. </a:t>
            </a:r>
          </a:p>
          <a:p>
            <a:pPr>
              <a:buNone/>
            </a:pPr>
            <a:endParaRPr dirty="0" sz="3600"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8739" name="Title 1"/>
          <p:cNvSpPr>
            <a:spLocks noGrp="1"/>
          </p:cNvSpPr>
          <p:nvPr>
            <p:ph type="title"/>
          </p:nvPr>
        </p:nvSpPr>
        <p:spPr>
          <a:xfrm>
            <a:off x="1905000" y="762000"/>
            <a:ext cx="7467600" cy="1143000"/>
          </a:xfrm>
        </p:spPr>
        <p:txBody>
          <a:bodyPr>
            <a:normAutofit fontScale="90000"/>
          </a:bodyPr>
          <a:p>
            <a:pPr>
              <a:spcBef>
                <a:spcPts val="0"/>
              </a:spcBef>
            </a:pPr>
            <a:r>
              <a:rPr b="1" dirty="0" lang="en-US" smtClean="0">
                <a:solidFill>
                  <a:srgbClr val="00B0F0"/>
                </a:solidFill>
                <a:latin typeface="Constantia" pitchFamily="18" charset="0"/>
              </a:rPr>
              <a:t>PLANNING</a:t>
            </a:r>
            <a:r>
              <a:rPr b="1" dirty="0" lang="en-US" smtClean="0">
                <a:latin typeface="Constantia" pitchFamily="18" charset="0"/>
              </a:rPr>
              <a:t> </a:t>
            </a:r>
            <a:br>
              <a:rPr b="1" dirty="0" lang="en-US" smtClean="0">
                <a:latin typeface="Constantia" pitchFamily="18" charset="0"/>
              </a:rPr>
            </a:br>
            <a:r>
              <a:rPr b="1" dirty="0" lang="en-US" smtClean="0">
                <a:solidFill>
                  <a:srgbClr val="C00000"/>
                </a:solidFill>
                <a:latin typeface="Constantia" pitchFamily="18" charset="0"/>
              </a:rPr>
              <a:t>GOALS /OBJECTIVES OF THE MANAGEMENT</a:t>
            </a:r>
            <a:br>
              <a:rPr b="1" dirty="0" lang="en-US" smtClean="0">
                <a:solidFill>
                  <a:srgbClr val="C00000"/>
                </a:solidFill>
                <a:latin typeface="Constantia" pitchFamily="18" charset="0"/>
              </a:rPr>
            </a:br>
            <a:endParaRPr dirty="0" lang="en-US"/>
          </a:p>
        </p:txBody>
      </p:sp>
      <p:sp>
        <p:nvSpPr>
          <p:cNvPr id="1048740" name="Content Placeholder 2"/>
          <p:cNvSpPr>
            <a:spLocks noGrp="1"/>
          </p:cNvSpPr>
          <p:nvPr>
            <p:ph sz="quarter" idx="1"/>
          </p:nvPr>
        </p:nvSpPr>
        <p:spPr>
          <a:xfrm>
            <a:off x="1524000" y="1295400"/>
            <a:ext cx="9144000" cy="4873752"/>
          </a:xfrm>
        </p:spPr>
        <p:txBody>
          <a:bodyPr>
            <a:normAutofit fontScale="95833" lnSpcReduction="20000"/>
          </a:bodyPr>
          <a:p>
            <a:pPr indent="-514350" marL="514350">
              <a:spcBef>
                <a:spcPts val="0"/>
              </a:spcBef>
              <a:buFont typeface="Wingdings" pitchFamily="2" charset="2"/>
              <a:buChar char="Ø"/>
            </a:pPr>
            <a:endParaRPr dirty="0" lang="en-US" smtClean="0">
              <a:latin typeface="Constantia" pitchFamily="18" charset="0"/>
            </a:endParaRPr>
          </a:p>
          <a:p>
            <a:pPr indent="-514350" marL="514350">
              <a:spcBef>
                <a:spcPts val="0"/>
              </a:spcBef>
              <a:buFont typeface="Wingdings" pitchFamily="2" charset="2"/>
              <a:buChar char="v"/>
            </a:pPr>
            <a:r>
              <a:rPr dirty="0" sz="3600" lang="en-US">
                <a:latin typeface="Constantia" pitchFamily="18" charset="0"/>
              </a:rPr>
              <a:t>To relief pain.</a:t>
            </a:r>
          </a:p>
          <a:p>
            <a:pPr indent="-514350" marL="514350">
              <a:spcBef>
                <a:spcPts val="0"/>
              </a:spcBef>
              <a:buFont typeface="Wingdings" pitchFamily="2" charset="2"/>
              <a:buChar char="v"/>
            </a:pPr>
            <a:r>
              <a:rPr dirty="0" sz="3600" lang="en-US">
                <a:latin typeface="Constantia" pitchFamily="18" charset="0"/>
              </a:rPr>
              <a:t>To allay anxiety.</a:t>
            </a:r>
          </a:p>
          <a:p>
            <a:pPr indent="-514350" marL="514350">
              <a:spcBef>
                <a:spcPts val="0"/>
              </a:spcBef>
              <a:buFont typeface="Wingdings" pitchFamily="2" charset="2"/>
              <a:buChar char="v"/>
            </a:pPr>
            <a:r>
              <a:rPr dirty="0" sz="3600" lang="en-US">
                <a:latin typeface="Constantia" pitchFamily="18" charset="0"/>
              </a:rPr>
              <a:t>Prevention of further visual deterioration.</a:t>
            </a:r>
          </a:p>
          <a:p>
            <a:pPr indent="-514350" marL="514350">
              <a:spcBef>
                <a:spcPts val="0"/>
              </a:spcBef>
              <a:buFont typeface="Wingdings" pitchFamily="2" charset="2"/>
              <a:buChar char="v"/>
            </a:pPr>
            <a:r>
              <a:rPr dirty="0" sz="3600" lang="en-US">
                <a:latin typeface="Constantia" pitchFamily="18" charset="0"/>
              </a:rPr>
              <a:t>Patient be able to accomplish self care activities including application of medication.</a:t>
            </a:r>
          </a:p>
          <a:p>
            <a:pPr indent="-514350" marL="514350">
              <a:spcBef>
                <a:spcPts val="0"/>
              </a:spcBef>
              <a:buFont typeface="Wingdings" pitchFamily="2" charset="2"/>
              <a:buChar char="v"/>
            </a:pPr>
            <a:r>
              <a:rPr dirty="0" sz="3600" lang="en-US">
                <a:latin typeface="Constantia" pitchFamily="18" charset="0"/>
              </a:rPr>
              <a:t>Avoidance of social isolation. </a:t>
            </a:r>
          </a:p>
          <a:p>
            <a:pPr>
              <a:buNone/>
            </a:pPr>
            <a:endParaRPr dirty="0"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8741" name="Title 1"/>
          <p:cNvSpPr>
            <a:spLocks noGrp="1"/>
          </p:cNvSpPr>
          <p:nvPr>
            <p:ph type="title"/>
          </p:nvPr>
        </p:nvSpPr>
        <p:spPr/>
        <p:txBody>
          <a:bodyPr>
            <a:normAutofit fontScale="90000"/>
          </a:bodyPr>
          <a:p>
            <a:r>
              <a:rPr b="1" dirty="0" sz="3200" lang="en-US">
                <a:solidFill>
                  <a:srgbClr val="C00000"/>
                </a:solidFill>
                <a:latin typeface="Constantia" pitchFamily="18" charset="0"/>
              </a:rPr>
              <a:t>INTERVENTION</a:t>
            </a:r>
            <a:br>
              <a:rPr b="1" dirty="0" sz="3200" lang="en-US">
                <a:solidFill>
                  <a:srgbClr val="C00000"/>
                </a:solidFill>
                <a:latin typeface="Constantia" pitchFamily="18" charset="0"/>
              </a:rPr>
            </a:br>
            <a:endParaRPr dirty="0" lang="en-US"/>
          </a:p>
        </p:txBody>
      </p:sp>
      <p:sp>
        <p:nvSpPr>
          <p:cNvPr id="1048742" name="Content Placeholder 2"/>
          <p:cNvSpPr>
            <a:spLocks noGrp="1"/>
          </p:cNvSpPr>
          <p:nvPr>
            <p:ph sz="quarter" idx="1"/>
          </p:nvPr>
        </p:nvSpPr>
        <p:spPr>
          <a:xfrm>
            <a:off x="1524000" y="1219200"/>
            <a:ext cx="9144000" cy="4873752"/>
          </a:xfrm>
        </p:spPr>
        <p:txBody>
          <a:bodyPr>
            <a:normAutofit fontScale="95833" lnSpcReduction="20000"/>
          </a:bodyPr>
          <a:p>
            <a:pPr indent="-514350" marL="514350">
              <a:spcBef>
                <a:spcPts val="0"/>
              </a:spcBef>
              <a:buNone/>
            </a:pPr>
            <a:r>
              <a:rPr dirty="0" sz="3500" lang="en-US">
                <a:latin typeface="Constantia" pitchFamily="18" charset="0"/>
              </a:rPr>
              <a:t>1. Relief pain by:-</a:t>
            </a:r>
          </a:p>
          <a:p>
            <a:pPr indent="-514350" marL="514350">
              <a:spcBef>
                <a:spcPts val="0"/>
              </a:spcBef>
              <a:buFont typeface="Wingdings" pitchFamily="2" charset="2"/>
              <a:buChar char="Ø"/>
            </a:pPr>
            <a:r>
              <a:rPr dirty="0" sz="3500" lang="en-US">
                <a:latin typeface="Constantia" pitchFamily="18" charset="0"/>
              </a:rPr>
              <a:t>An eye patch to inhibit the eye movement.</a:t>
            </a:r>
          </a:p>
          <a:p>
            <a:pPr indent="-514350" marL="514350">
              <a:spcBef>
                <a:spcPts val="0"/>
              </a:spcBef>
              <a:buFont typeface="Wingdings" pitchFamily="2" charset="2"/>
              <a:buChar char="Ø"/>
            </a:pPr>
            <a:r>
              <a:rPr dirty="0" sz="3500" lang="en-US">
                <a:latin typeface="Constantia" pitchFamily="18" charset="0"/>
              </a:rPr>
              <a:t>The uncovered should also rest as the eyes move together in the same direction.</a:t>
            </a:r>
          </a:p>
          <a:p>
            <a:pPr indent="-514350" marL="514350">
              <a:spcBef>
                <a:spcPts val="0"/>
              </a:spcBef>
              <a:buFont typeface="Wingdings" pitchFamily="2" charset="2"/>
              <a:buChar char="Ø"/>
            </a:pPr>
            <a:r>
              <a:rPr dirty="0" sz="3500" lang="en-US">
                <a:latin typeface="Constantia" pitchFamily="18" charset="0"/>
              </a:rPr>
              <a:t>Maintain dim light as bright light aggravates pain in many eye conditions.</a:t>
            </a:r>
          </a:p>
          <a:p>
            <a:pPr indent="-514350" marL="514350">
              <a:spcBef>
                <a:spcPts val="0"/>
              </a:spcBef>
              <a:buFont typeface="Wingdings" pitchFamily="2" charset="2"/>
              <a:buChar char="Ø"/>
            </a:pPr>
            <a:r>
              <a:rPr dirty="0" sz="3500" lang="en-US">
                <a:latin typeface="Constantia" pitchFamily="18" charset="0"/>
              </a:rPr>
              <a:t>Give prescribed analgesics e.g. </a:t>
            </a:r>
            <a:r>
              <a:rPr dirty="0" sz="3500" lang="en-US" err="1">
                <a:latin typeface="Constantia" pitchFamily="18" charset="0"/>
              </a:rPr>
              <a:t>paracetamol</a:t>
            </a:r>
            <a:r>
              <a:rPr dirty="0" sz="3500" lang="en-US">
                <a:latin typeface="Constantia" pitchFamily="18" charset="0"/>
              </a:rPr>
              <a:t> 1g. </a:t>
            </a:r>
          </a:p>
          <a:p>
            <a:pPr>
              <a:buNone/>
            </a:pPr>
            <a:endParaRPr dirty="0"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38" name=""/>
        <p:cNvGrpSpPr/>
        <p:nvPr/>
      </p:nvGrpSpPr>
      <p:grpSpPr>
        <a:xfrm>
          <a:off x="0" y="0"/>
          <a:ext cx="0" cy="0"/>
          <a:chOff x="0" y="0"/>
          <a:chExt cx="0" cy="0"/>
        </a:xfrm>
      </p:grpSpPr>
      <p:sp>
        <p:nvSpPr>
          <p:cNvPr id="1048743" name="Title 1"/>
          <p:cNvSpPr>
            <a:spLocks noGrp="1"/>
          </p:cNvSpPr>
          <p:nvPr>
            <p:ph type="title"/>
          </p:nvPr>
        </p:nvSpPr>
        <p:spPr/>
        <p:txBody>
          <a:bodyPr>
            <a:normAutofit fontScale="90000"/>
          </a:bodyPr>
          <a:p>
            <a:r>
              <a:rPr b="1" dirty="0" lang="en-US" smtClean="0">
                <a:solidFill>
                  <a:srgbClr val="C00000"/>
                </a:solidFill>
                <a:latin typeface="Constantia" pitchFamily="18" charset="0"/>
              </a:rPr>
              <a:t>EVALUATION</a:t>
            </a:r>
            <a:br>
              <a:rPr b="1" dirty="0" lang="en-US" smtClean="0">
                <a:solidFill>
                  <a:srgbClr val="C00000"/>
                </a:solidFill>
                <a:latin typeface="Constantia" pitchFamily="18" charset="0"/>
              </a:rPr>
            </a:br>
            <a:endParaRPr dirty="0" lang="en-US"/>
          </a:p>
        </p:txBody>
      </p:sp>
      <p:sp>
        <p:nvSpPr>
          <p:cNvPr id="1048744" name="Content Placeholder 2"/>
          <p:cNvSpPr>
            <a:spLocks noGrp="1"/>
          </p:cNvSpPr>
          <p:nvPr>
            <p:ph sz="quarter" idx="1"/>
          </p:nvPr>
        </p:nvSpPr>
        <p:spPr>
          <a:xfrm>
            <a:off x="1524000" y="1143000"/>
            <a:ext cx="8686800" cy="4873752"/>
          </a:xfrm>
        </p:spPr>
        <p:txBody>
          <a:bodyPr>
            <a:normAutofit/>
          </a:bodyPr>
          <a:p>
            <a:pPr indent="-514350" marL="514350">
              <a:buFont typeface="Wingdings" pitchFamily="2" charset="2"/>
              <a:buChar char="Ø"/>
            </a:pPr>
            <a:r>
              <a:rPr dirty="0" sz="3200" lang="en-US">
                <a:latin typeface="Constantia" pitchFamily="18" charset="0"/>
              </a:rPr>
              <a:t>Pt. verbalizes reduced pain.</a:t>
            </a:r>
          </a:p>
          <a:p>
            <a:pPr indent="-514350" marL="514350">
              <a:buFont typeface="Wingdings" pitchFamily="2" charset="2"/>
              <a:buChar char="Ø"/>
            </a:pPr>
            <a:r>
              <a:rPr dirty="0" sz="3200" lang="en-US">
                <a:latin typeface="Constantia" pitchFamily="18" charset="0"/>
              </a:rPr>
              <a:t>P. Have reduced eye activity.</a:t>
            </a:r>
          </a:p>
          <a:p>
            <a:pPr indent="-514350" marL="514350">
              <a:buFont typeface="Wingdings" pitchFamily="2" charset="2"/>
              <a:buChar char="Ø"/>
            </a:pPr>
            <a:r>
              <a:rPr dirty="0" sz="3200" lang="en-US">
                <a:latin typeface="Constantia" pitchFamily="18" charset="0"/>
              </a:rPr>
              <a:t>Pt participates in self-care activities.</a:t>
            </a:r>
          </a:p>
          <a:p>
            <a:pPr indent="-514350" marL="514350">
              <a:buFont typeface="Wingdings" pitchFamily="2" charset="2"/>
              <a:buChar char="Ø"/>
            </a:pPr>
            <a:r>
              <a:rPr dirty="0" sz="3200" lang="en-US">
                <a:latin typeface="Constantia" pitchFamily="18" charset="0"/>
              </a:rPr>
              <a:t>Pt accepts treatment and carries out appropriate recommendations e.g. able to report any abnormal signs.</a:t>
            </a:r>
          </a:p>
          <a:p>
            <a:pPr>
              <a:buNone/>
            </a:pPr>
            <a:endParaRPr dirty="0" sz="3200"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39" name=""/>
        <p:cNvGrpSpPr/>
        <p:nvPr/>
      </p:nvGrpSpPr>
      <p:grpSpPr>
        <a:xfrm>
          <a:off x="0" y="0"/>
          <a:ext cx="0" cy="0"/>
          <a:chOff x="0" y="0"/>
          <a:chExt cx="0" cy="0"/>
        </a:xfrm>
      </p:grpSpPr>
      <p:sp>
        <p:nvSpPr>
          <p:cNvPr id="1048745" name="Title 1"/>
          <p:cNvSpPr>
            <a:spLocks noGrp="1"/>
          </p:cNvSpPr>
          <p:nvPr>
            <p:ph type="title"/>
          </p:nvPr>
        </p:nvSpPr>
        <p:spPr>
          <a:xfrm>
            <a:off x="1524000" y="609600"/>
            <a:ext cx="9144000" cy="1143000"/>
          </a:xfrm>
        </p:spPr>
        <p:txBody>
          <a:bodyPr>
            <a:normAutofit fontScale="90000"/>
          </a:bodyPr>
          <a:p>
            <a:pPr>
              <a:spcBef>
                <a:spcPts val="0"/>
              </a:spcBef>
            </a:pPr>
            <a:r>
              <a:rPr b="1" dirty="0" lang="en-US" smtClean="0">
                <a:solidFill>
                  <a:srgbClr val="00B0F0"/>
                </a:solidFill>
                <a:latin typeface="Constantia" pitchFamily="18" charset="0"/>
              </a:rPr>
              <a:t>GENERAL CARE FOR PATIENT UNDERGOING SURGERY</a:t>
            </a:r>
            <a:br>
              <a:rPr b="1" dirty="0" lang="en-US" smtClean="0">
                <a:solidFill>
                  <a:srgbClr val="00B0F0"/>
                </a:solidFill>
                <a:latin typeface="Constantia" pitchFamily="18" charset="0"/>
              </a:rPr>
            </a:br>
            <a:r>
              <a:rPr b="1" dirty="0" lang="en-US" smtClean="0">
                <a:solidFill>
                  <a:srgbClr val="C00000"/>
                </a:solidFill>
                <a:latin typeface="Constantia" pitchFamily="18" charset="0"/>
              </a:rPr>
              <a:t>PRE-OPERATIVE NURSING MANAGEMENT</a:t>
            </a:r>
            <a:br>
              <a:rPr b="1" dirty="0" lang="en-US" smtClean="0">
                <a:solidFill>
                  <a:srgbClr val="C00000"/>
                </a:solidFill>
                <a:latin typeface="Constantia" pitchFamily="18" charset="0"/>
              </a:rPr>
            </a:br>
            <a:endParaRPr dirty="0" lang="en-US"/>
          </a:p>
        </p:txBody>
      </p:sp>
      <p:sp>
        <p:nvSpPr>
          <p:cNvPr id="1048746" name="Content Placeholder 2"/>
          <p:cNvSpPr>
            <a:spLocks noGrp="1"/>
          </p:cNvSpPr>
          <p:nvPr>
            <p:ph sz="quarter" idx="1"/>
          </p:nvPr>
        </p:nvSpPr>
        <p:spPr>
          <a:xfrm>
            <a:off x="1524000" y="1371600"/>
            <a:ext cx="9144000" cy="4873752"/>
          </a:xfrm>
        </p:spPr>
        <p:txBody>
          <a:bodyPr>
            <a:noAutofit/>
          </a:bodyPr>
          <a:p>
            <a:pPr indent="-514350" marL="514350">
              <a:spcBef>
                <a:spcPts val="0"/>
              </a:spcBef>
            </a:pPr>
            <a:r>
              <a:rPr dirty="0" sz="2800" lang="en-US">
                <a:latin typeface="Constantia" pitchFamily="18" charset="0"/>
              </a:rPr>
              <a:t>Explain to the patient about the nature of the operation </a:t>
            </a:r>
            <a:r>
              <a:rPr dirty="0" sz="2800" lang="en-US" err="1">
                <a:latin typeface="Constantia" pitchFamily="18" charset="0"/>
              </a:rPr>
              <a:t>inorder</a:t>
            </a:r>
            <a:r>
              <a:rPr dirty="0" sz="2800" lang="en-US">
                <a:latin typeface="Constantia" pitchFamily="18" charset="0"/>
              </a:rPr>
              <a:t> to get an informed consent.</a:t>
            </a:r>
          </a:p>
          <a:p>
            <a:pPr indent="-514350" marL="514350">
              <a:spcBef>
                <a:spcPts val="0"/>
              </a:spcBef>
            </a:pPr>
            <a:r>
              <a:rPr dirty="0" sz="2800" lang="en-US">
                <a:latin typeface="Constantia" pitchFamily="18" charset="0"/>
              </a:rPr>
              <a:t>Instill eye drops as prescribed e.g. atropine drops to dilate the pupil if cataract extraction, </a:t>
            </a:r>
            <a:r>
              <a:rPr dirty="0" sz="2800" lang="en-US" err="1">
                <a:latin typeface="Constantia" pitchFamily="18" charset="0"/>
              </a:rPr>
              <a:t>pilocarpine</a:t>
            </a:r>
            <a:r>
              <a:rPr dirty="0" sz="2800" lang="en-US">
                <a:latin typeface="Constantia" pitchFamily="18" charset="0"/>
              </a:rPr>
              <a:t> to constrict the pupil in glaucoma or antibiotic for prophylaxis.</a:t>
            </a:r>
          </a:p>
          <a:p>
            <a:pPr indent="-514350" marL="514350">
              <a:spcBef>
                <a:spcPts val="0"/>
              </a:spcBef>
            </a:pPr>
            <a:r>
              <a:rPr dirty="0" sz="2800" lang="en-US">
                <a:latin typeface="Constantia" pitchFamily="18" charset="0"/>
              </a:rPr>
              <a:t>Shave the eye rashes to keep the area clean and prevent foreign body in the eye with scissors covered with petroleum jelly.</a:t>
            </a:r>
          </a:p>
          <a:p>
            <a:pPr indent="-514350" marL="514350">
              <a:spcBef>
                <a:spcPts val="0"/>
              </a:spcBef>
            </a:pPr>
            <a:r>
              <a:rPr dirty="0" sz="2800" lang="en-US">
                <a:latin typeface="Constantia" pitchFamily="18" charset="0"/>
              </a:rPr>
              <a:t> If the operation will be under GA starve for six hours.</a:t>
            </a:r>
          </a:p>
          <a:p>
            <a:pPr indent="-514350" marL="514350">
              <a:spcBef>
                <a:spcPts val="0"/>
              </a:spcBef>
            </a:pPr>
            <a:r>
              <a:rPr dirty="0" sz="2800" lang="en-US">
                <a:latin typeface="Constantia" pitchFamily="18" charset="0"/>
              </a:rPr>
              <a:t> Wash the face of the patient and address any concern to allay anxiety</a:t>
            </a:r>
          </a:p>
          <a:p>
            <a:pPr indent="-514350" marL="514350">
              <a:spcBef>
                <a:spcPts val="0"/>
              </a:spcBef>
            </a:pPr>
            <a:endParaRPr dirty="0" sz="2800" lang="en-US">
              <a:latin typeface="Constantia" pitchFamily="18" charset="0"/>
            </a:endParaRPr>
          </a:p>
          <a:p>
            <a:endParaRPr dirty="0" sz="2800"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40" name=""/>
        <p:cNvGrpSpPr/>
        <p:nvPr/>
      </p:nvGrpSpPr>
      <p:grpSpPr>
        <a:xfrm>
          <a:off x="0" y="0"/>
          <a:ext cx="0" cy="0"/>
          <a:chOff x="0" y="0"/>
          <a:chExt cx="0" cy="0"/>
        </a:xfrm>
      </p:grpSpPr>
      <p:sp>
        <p:nvSpPr>
          <p:cNvPr id="1048747" name="TextBox 1"/>
          <p:cNvSpPr txBox="1">
            <a:spLocks noChangeArrowheads="1"/>
          </p:cNvSpPr>
          <p:nvPr/>
        </p:nvSpPr>
        <p:spPr bwMode="auto">
          <a:xfrm>
            <a:off x="1524000" y="0"/>
            <a:ext cx="9144000" cy="8843516"/>
          </a:xfrm>
          <a:prstGeom prst="rect"/>
          <a:noFill/>
          <a:ln w="9525">
            <a:noFill/>
            <a:miter lim="800000"/>
            <a:headEnd/>
            <a:tailEnd/>
          </a:ln>
        </p:spPr>
        <p:txBody>
          <a:bodyPr>
            <a:spAutoFit/>
          </a:bodyPr>
          <a:p>
            <a:pPr indent="-514350" marL="514350"/>
            <a:endParaRPr b="1" dirty="0" sz="2800" lang="en-US">
              <a:solidFill>
                <a:srgbClr val="C00000"/>
              </a:solidFill>
              <a:latin typeface="Constantia" pitchFamily="18" charset="0"/>
            </a:endParaRPr>
          </a:p>
          <a:p>
            <a:pPr algn="ctr"/>
            <a:r>
              <a:rPr b="1" dirty="0" sz="2800" lang="en-US">
                <a:solidFill>
                  <a:srgbClr val="C00000"/>
                </a:solidFill>
                <a:latin typeface="Constantia" pitchFamily="18" charset="0"/>
              </a:rPr>
              <a:t>POST-OPERATIVE</a:t>
            </a:r>
          </a:p>
          <a:p>
            <a:r>
              <a:rPr dirty="0" sz="2800" lang="en-US">
                <a:latin typeface="Constantia" pitchFamily="18" charset="0"/>
              </a:rPr>
              <a:t>1. If both eyes are padded, place the patient in supine position with a small pillow under his head and another pillow on each side of the head to keep it still.</a:t>
            </a:r>
          </a:p>
          <a:p>
            <a:r>
              <a:rPr dirty="0" sz="2800" lang="en-US">
                <a:latin typeface="Constantia" pitchFamily="18" charset="0"/>
              </a:rPr>
              <a:t>2. Set the side rails to give the patient a sense of security and to avoid falling.</a:t>
            </a:r>
          </a:p>
          <a:p>
            <a:r>
              <a:rPr dirty="0" sz="2800" lang="en-US">
                <a:latin typeface="Constantia" pitchFamily="18" charset="0"/>
              </a:rPr>
              <a:t>3. Encourage the patient to seek for help instead of moving.</a:t>
            </a:r>
          </a:p>
          <a:p>
            <a:r>
              <a:rPr dirty="0" sz="2800" lang="en-US">
                <a:latin typeface="Constantia" pitchFamily="18" charset="0"/>
              </a:rPr>
              <a:t>Incase the operation was done under local </a:t>
            </a:r>
            <a:r>
              <a:rPr dirty="0" sz="2800" lang="en-US" err="1">
                <a:latin typeface="Constantia" pitchFamily="18" charset="0"/>
              </a:rPr>
              <a:t>anaesthesia</a:t>
            </a:r>
            <a:r>
              <a:rPr dirty="0" sz="2800" lang="en-US">
                <a:latin typeface="Constantia" pitchFamily="18" charset="0"/>
              </a:rPr>
              <a:t>, you should inform the ophthalmologist if the patient has excessive pain or the dressing is disturbed.</a:t>
            </a:r>
          </a:p>
          <a:p>
            <a:r>
              <a:rPr dirty="0" sz="2800" lang="en-US">
                <a:latin typeface="Constantia" pitchFamily="18" charset="0"/>
              </a:rPr>
              <a:t>5. The light should be dim as bright light </a:t>
            </a:r>
            <a:r>
              <a:rPr dirty="0" sz="2800" lang="en-US" err="1">
                <a:latin typeface="Constantia" pitchFamily="18" charset="0"/>
              </a:rPr>
              <a:t>aggreviates</a:t>
            </a:r>
            <a:r>
              <a:rPr dirty="0" sz="2800" lang="en-US">
                <a:latin typeface="Constantia" pitchFamily="18" charset="0"/>
              </a:rPr>
              <a:t> pain and delays healing.</a:t>
            </a:r>
          </a:p>
          <a:p>
            <a:endParaRPr dirty="0" sz="2800" lang="en-US">
              <a:latin typeface="Constantia" pitchFamily="18" charset="0"/>
            </a:endParaRPr>
          </a:p>
          <a:p>
            <a:endParaRPr dirty="0" sz="2800" lang="en-US">
              <a:latin typeface="Constantia"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41" name=""/>
        <p:cNvGrpSpPr/>
        <p:nvPr/>
      </p:nvGrpSpPr>
      <p:grpSpPr>
        <a:xfrm>
          <a:off x="0" y="0"/>
          <a:ext cx="0" cy="0"/>
          <a:chOff x="0" y="0"/>
          <a:chExt cx="0" cy="0"/>
        </a:xfrm>
      </p:grpSpPr>
      <p:sp>
        <p:nvSpPr>
          <p:cNvPr id="1048748" name="TextBox 1"/>
          <p:cNvSpPr txBox="1"/>
          <p:nvPr/>
        </p:nvSpPr>
        <p:spPr>
          <a:xfrm>
            <a:off x="1524000" y="0"/>
            <a:ext cx="9144000" cy="8640828"/>
          </a:xfrm>
          <a:prstGeom prst="rect"/>
          <a:noFill/>
        </p:spPr>
        <p:txBody>
          <a:bodyPr rtlCol="0" wrap="square">
            <a:spAutoFit/>
          </a:bodyPr>
          <a:p>
            <a:r>
              <a:rPr dirty="0" sz="2800" lang="en-US">
                <a:solidFill>
                  <a:srgbClr val="00B0F0"/>
                </a:solidFill>
                <a:latin typeface="Constantia" pitchFamily="18" charset="0"/>
              </a:rPr>
              <a:t>CONT’D</a:t>
            </a:r>
            <a:r>
              <a:rPr dirty="0" sz="2800" lang="en-US">
                <a:latin typeface="Constantia" pitchFamily="18" charset="0"/>
              </a:rPr>
              <a:t>.</a:t>
            </a:r>
          </a:p>
          <a:p>
            <a:r>
              <a:rPr dirty="0" sz="2800" lang="en-US">
                <a:latin typeface="Constantia" pitchFamily="18" charset="0"/>
              </a:rPr>
              <a:t>6. </a:t>
            </a:r>
            <a:r>
              <a:rPr dirty="0" sz="3600" lang="en-US">
                <a:latin typeface="Constantia" pitchFamily="18" charset="0"/>
              </a:rPr>
              <a:t>Orientate the patient constantly to reality as they have a sense of floating and any one entering the patient’s room should identify themselves to avoid startling the patient.      </a:t>
            </a:r>
          </a:p>
          <a:p>
            <a:r>
              <a:rPr dirty="0" sz="3600" lang="en-US">
                <a:latin typeface="Constantia" pitchFamily="18" charset="0"/>
              </a:rPr>
              <a:t>7. Assist the patient in performing activities of dairy living to keep him/her clean and comfortable while encouraging him/her to carryout as much as possible, to promote a sense of self sufficiency.</a:t>
            </a:r>
          </a:p>
          <a:p>
            <a:r>
              <a:rPr dirty="0" sz="3600" lang="en-US">
                <a:latin typeface="Constantia" pitchFamily="18" charset="0"/>
              </a:rPr>
              <a:t>8. Give a well balanced diet to enhance healing and assist in elimination.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8663" name="Title 1"/>
          <p:cNvSpPr>
            <a:spLocks noGrp="1"/>
          </p:cNvSpPr>
          <p:nvPr>
            <p:ph type="title"/>
          </p:nvPr>
        </p:nvSpPr>
        <p:spPr>
          <a:xfrm>
            <a:off x="1981200" y="0"/>
            <a:ext cx="7467600" cy="914400"/>
          </a:xfrm>
        </p:spPr>
        <p:txBody>
          <a:bodyPr/>
          <a:p>
            <a:r>
              <a:rPr dirty="0" lang="en-US" err="1" smtClean="0"/>
              <a:t>Defn</a:t>
            </a:r>
            <a:r>
              <a:rPr dirty="0" lang="en-US" smtClean="0"/>
              <a:t>…. continued</a:t>
            </a:r>
            <a:endParaRPr dirty="0" lang="en-US"/>
          </a:p>
        </p:txBody>
      </p:sp>
      <p:sp>
        <p:nvSpPr>
          <p:cNvPr id="1048664" name="Content Placeholder 2"/>
          <p:cNvSpPr>
            <a:spLocks noGrp="1"/>
          </p:cNvSpPr>
          <p:nvPr>
            <p:ph sz="quarter" idx="1"/>
          </p:nvPr>
        </p:nvSpPr>
        <p:spPr>
          <a:xfrm>
            <a:off x="152400" y="1219200"/>
            <a:ext cx="11506200" cy="5638800"/>
          </a:xfrm>
        </p:spPr>
        <p:txBody>
          <a:bodyPr>
            <a:normAutofit/>
          </a:bodyPr>
          <a:p>
            <a:r>
              <a:rPr dirty="0" sz="3600" lang="en-GB">
                <a:solidFill>
                  <a:srgbClr val="0070C0"/>
                </a:solidFill>
                <a:latin typeface="Calibri" pitchFamily="34" charset="0"/>
              </a:rPr>
              <a:t>Ophthalmoscope:   </a:t>
            </a:r>
            <a:r>
              <a:rPr dirty="0" sz="3600" lang="en-GB">
                <a:latin typeface="Calibri" pitchFamily="34" charset="0"/>
              </a:rPr>
              <a:t>Instrument used to examine the interior of the eye: it consists of a perforated mirror arranged to reflect light from a small bulb into the eye. </a:t>
            </a:r>
          </a:p>
          <a:p>
            <a:r>
              <a:rPr dirty="0" sz="3600" lang="en-GB" err="1">
                <a:solidFill>
                  <a:srgbClr val="0070C0"/>
                </a:solidFill>
                <a:latin typeface="Calibri" pitchFamily="34" charset="0"/>
              </a:rPr>
              <a:t>Tonometry</a:t>
            </a:r>
            <a:r>
              <a:rPr dirty="0" sz="3600" lang="en-GB">
                <a:solidFill>
                  <a:srgbClr val="0070C0"/>
                </a:solidFill>
                <a:latin typeface="Calibri" pitchFamily="34" charset="0"/>
              </a:rPr>
              <a:t>:  </a:t>
            </a:r>
            <a:r>
              <a:rPr dirty="0" sz="3600" lang="en-GB">
                <a:latin typeface="Calibri" pitchFamily="34" charset="0"/>
              </a:rPr>
              <a:t>Procedure for the measurement of intraocular pressure. A test for glaucoma. </a:t>
            </a:r>
          </a:p>
          <a:p>
            <a:r>
              <a:rPr dirty="0" sz="3600" lang="en-GB" err="1">
                <a:solidFill>
                  <a:srgbClr val="0070C0"/>
                </a:solidFill>
                <a:latin typeface="Calibri" pitchFamily="34" charset="0"/>
              </a:rPr>
              <a:t>Ophthalmoscopy</a:t>
            </a:r>
            <a:r>
              <a:rPr dirty="0" sz="3600" lang="en-GB">
                <a:solidFill>
                  <a:srgbClr val="0070C0"/>
                </a:solidFill>
                <a:latin typeface="Calibri" pitchFamily="34" charset="0"/>
              </a:rPr>
              <a:t>:  </a:t>
            </a:r>
            <a:r>
              <a:rPr dirty="0" sz="3600" lang="en-GB">
                <a:latin typeface="Calibri" pitchFamily="34" charset="0"/>
              </a:rPr>
              <a:t>Examination of the internal structures of the eye using an illumination and magnification system. </a:t>
            </a:r>
          </a:p>
          <a:p>
            <a:pPr>
              <a:buNone/>
            </a:pPr>
            <a:endParaRPr dirty="0" sz="2800"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42" name=""/>
        <p:cNvGrpSpPr/>
        <p:nvPr/>
      </p:nvGrpSpPr>
      <p:grpSpPr>
        <a:xfrm>
          <a:off x="0" y="0"/>
          <a:ext cx="0" cy="0"/>
          <a:chOff x="0" y="0"/>
          <a:chExt cx="0" cy="0"/>
        </a:xfrm>
      </p:grpSpPr>
      <p:sp>
        <p:nvSpPr>
          <p:cNvPr id="1048749" name="TextBox 1"/>
          <p:cNvSpPr txBox="1"/>
          <p:nvPr/>
        </p:nvSpPr>
        <p:spPr>
          <a:xfrm>
            <a:off x="1524000" y="3"/>
            <a:ext cx="9144000" cy="8583167"/>
          </a:xfrm>
          <a:prstGeom prst="rect"/>
          <a:noFill/>
        </p:spPr>
        <p:txBody>
          <a:bodyPr rtlCol="0" wrap="square">
            <a:spAutoFit/>
          </a:bodyPr>
          <a:p>
            <a:r>
              <a:rPr dirty="0" sz="2800" lang="en-US">
                <a:solidFill>
                  <a:srgbClr val="00B0F0"/>
                </a:solidFill>
                <a:latin typeface="Constantia" pitchFamily="18" charset="0"/>
              </a:rPr>
              <a:t>CONT’D….</a:t>
            </a:r>
          </a:p>
          <a:p>
            <a:r>
              <a:rPr dirty="0" sz="2800" lang="en-US">
                <a:latin typeface="Constantia" pitchFamily="18" charset="0"/>
              </a:rPr>
              <a:t>9</a:t>
            </a:r>
            <a:r>
              <a:rPr dirty="0" sz="3600" lang="en-US">
                <a:latin typeface="Constantia" pitchFamily="18" charset="0"/>
              </a:rPr>
              <a:t>. Encourage the patient to ambulate but should alternate with period of rest to prevent complications and enhance healing.</a:t>
            </a:r>
          </a:p>
          <a:p>
            <a:r>
              <a:rPr dirty="0" sz="3600" lang="en-US">
                <a:latin typeface="Constantia" pitchFamily="18" charset="0"/>
              </a:rPr>
              <a:t>10. To rest the eye and prevent pressure the patient is not allowed to read, shaving beards for men, smoking and also cautioned against rubbing their eyes.</a:t>
            </a:r>
          </a:p>
          <a:p>
            <a:r>
              <a:rPr dirty="0" sz="3600" lang="en-US">
                <a:latin typeface="Constantia" pitchFamily="18" charset="0"/>
              </a:rPr>
              <a:t>11. They should wash their hands before instilling any medication to prevent infection and medications are labeled with large letters.</a:t>
            </a:r>
          </a:p>
          <a:p>
            <a:endParaRPr dirty="0" sz="2800" lang="en-US">
              <a:latin typeface="Constantia"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43" name=""/>
        <p:cNvGrpSpPr/>
        <p:nvPr/>
      </p:nvGrpSpPr>
      <p:grpSpPr>
        <a:xfrm>
          <a:off x="0" y="0"/>
          <a:ext cx="0" cy="0"/>
          <a:chOff x="0" y="0"/>
          <a:chExt cx="0" cy="0"/>
        </a:xfrm>
      </p:grpSpPr>
      <p:sp>
        <p:nvSpPr>
          <p:cNvPr id="1048750" name="Title 1"/>
          <p:cNvSpPr>
            <a:spLocks noGrp="1"/>
          </p:cNvSpPr>
          <p:nvPr>
            <p:ph type="title"/>
          </p:nvPr>
        </p:nvSpPr>
        <p:spPr>
          <a:xfrm>
            <a:off x="1905000" y="0"/>
            <a:ext cx="7467600" cy="1143000"/>
          </a:xfrm>
        </p:spPr>
        <p:txBody>
          <a:bodyPr/>
          <a:p>
            <a:r>
              <a:rPr dirty="0" lang="en-US" err="1" smtClean="0"/>
              <a:t>Contd</a:t>
            </a:r>
            <a:r>
              <a:rPr dirty="0" lang="en-US" smtClean="0"/>
              <a:t>….</a:t>
            </a:r>
            <a:endParaRPr dirty="0" lang="en-US"/>
          </a:p>
        </p:txBody>
      </p:sp>
      <p:sp>
        <p:nvSpPr>
          <p:cNvPr id="1048751" name="Content Placeholder 2"/>
          <p:cNvSpPr>
            <a:spLocks noGrp="1"/>
          </p:cNvSpPr>
          <p:nvPr>
            <p:ph sz="quarter" idx="1"/>
          </p:nvPr>
        </p:nvSpPr>
        <p:spPr>
          <a:xfrm>
            <a:off x="1524000" y="1219200"/>
            <a:ext cx="9144000" cy="4873752"/>
          </a:xfrm>
        </p:spPr>
        <p:txBody>
          <a:bodyPr>
            <a:normAutofit fontScale="95833" lnSpcReduction="20000"/>
          </a:bodyPr>
          <a:p>
            <a:r>
              <a:rPr dirty="0" sz="3600" lang="en-US">
                <a:latin typeface="Constantia" pitchFamily="18" charset="0"/>
              </a:rPr>
              <a:t>12. To promote activities and avoid social isolation the patient to have visitors, express his feelings and keep their mind occupied e.g. group therapy.</a:t>
            </a:r>
          </a:p>
          <a:p>
            <a:r>
              <a:rPr dirty="0" sz="3600" lang="en-US">
                <a:latin typeface="Constantia" pitchFamily="18" charset="0"/>
              </a:rPr>
              <a:t>13. When permanent blindness is apparent the patient should be re-educated and special training offered in order to </a:t>
            </a:r>
            <a:r>
              <a:rPr dirty="0" sz="3600" lang="en-US" err="1">
                <a:latin typeface="Constantia" pitchFamily="18" charset="0"/>
              </a:rPr>
              <a:t>ultilise</a:t>
            </a:r>
            <a:r>
              <a:rPr dirty="0" sz="3600" lang="en-US">
                <a:latin typeface="Constantia" pitchFamily="18" charset="0"/>
              </a:rPr>
              <a:t> their remaining potentials.</a:t>
            </a:r>
          </a:p>
          <a:p>
            <a:pPr indent="-514350" marL="514350">
              <a:buFont typeface="Wingdings" pitchFamily="2" charset="2"/>
              <a:buChar char="Ø"/>
            </a:pPr>
            <a:endParaRPr dirty="0" lang="en-US" smtClean="0">
              <a:latin typeface="Constantia" pitchFamily="18" charset="0"/>
            </a:endParaRPr>
          </a:p>
          <a:p>
            <a:pPr>
              <a:buNone/>
            </a:pPr>
            <a:endParaRPr dirty="0"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44" name=""/>
        <p:cNvGrpSpPr/>
        <p:nvPr/>
      </p:nvGrpSpPr>
      <p:grpSpPr>
        <a:xfrm>
          <a:off x="0" y="0"/>
          <a:ext cx="0" cy="0"/>
          <a:chOff x="0" y="0"/>
          <a:chExt cx="0" cy="0"/>
        </a:xfrm>
      </p:grpSpPr>
      <p:sp>
        <p:nvSpPr>
          <p:cNvPr id="1048752" name="Title 1"/>
          <p:cNvSpPr>
            <a:spLocks noGrp="1"/>
          </p:cNvSpPr>
          <p:nvPr>
            <p:ph type="title"/>
          </p:nvPr>
        </p:nvSpPr>
        <p:spPr>
          <a:xfrm>
            <a:off x="2133600" y="0"/>
            <a:ext cx="7467600" cy="914400"/>
          </a:xfrm>
        </p:spPr>
        <p:txBody>
          <a:bodyPr/>
          <a:p>
            <a:r>
              <a:rPr dirty="0" lang="en-US" smtClean="0">
                <a:solidFill>
                  <a:srgbClr val="C00000"/>
                </a:solidFill>
              </a:rPr>
              <a:t>BLINDNESS</a:t>
            </a:r>
            <a:endParaRPr dirty="0" lang="en-US"/>
          </a:p>
        </p:txBody>
      </p:sp>
      <p:sp>
        <p:nvSpPr>
          <p:cNvPr id="1048753" name="Content Placeholder 2"/>
          <p:cNvSpPr>
            <a:spLocks noGrp="1"/>
          </p:cNvSpPr>
          <p:nvPr>
            <p:ph sz="quarter" idx="1"/>
          </p:nvPr>
        </p:nvSpPr>
        <p:spPr>
          <a:xfrm>
            <a:off x="1524000" y="990600"/>
            <a:ext cx="9144000" cy="5867400"/>
          </a:xfrm>
        </p:spPr>
        <p:txBody>
          <a:bodyPr>
            <a:normAutofit fontScale="95000" lnSpcReduction="10000"/>
          </a:bodyPr>
          <a:p>
            <a:pPr indent="-514350" marL="514350"/>
            <a:r>
              <a:rPr dirty="0" sz="2800" lang="en-US">
                <a:latin typeface="Constantia" pitchFamily="18" charset="0"/>
              </a:rPr>
              <a:t>It is a major worldwide public health problem.</a:t>
            </a:r>
          </a:p>
          <a:p>
            <a:pPr indent="-514350" marL="514350"/>
            <a:r>
              <a:rPr dirty="0" sz="2800" lang="en-US">
                <a:latin typeface="Constantia" pitchFamily="18" charset="0"/>
              </a:rPr>
              <a:t>There are about 30,000,000 blind people in the world, of whom 28,000,000 live in third world countries.</a:t>
            </a:r>
          </a:p>
          <a:p>
            <a:pPr indent="-514350" marL="514350"/>
            <a:r>
              <a:rPr dirty="0" sz="2800" lang="en-US">
                <a:latin typeface="Constantia" pitchFamily="18" charset="0"/>
              </a:rPr>
              <a:t>In Kenya, about 1% of the population is blind, approx. 220,000 people.</a:t>
            </a:r>
          </a:p>
          <a:p>
            <a:pPr indent="-514350" marL="514350"/>
            <a:r>
              <a:rPr dirty="0" sz="2800" lang="en-US">
                <a:latin typeface="Constantia" pitchFamily="18" charset="0"/>
              </a:rPr>
              <a:t>In parts of Africa, particularly the richer and more urbanized areas, the prevalence if blindness is less.</a:t>
            </a:r>
          </a:p>
          <a:p>
            <a:pPr indent="-514350" marL="514350"/>
            <a:r>
              <a:rPr dirty="0" sz="2800" lang="en-US">
                <a:latin typeface="Constantia" pitchFamily="18" charset="0"/>
              </a:rPr>
              <a:t>In most other regions, especially where trachoma or </a:t>
            </a:r>
            <a:r>
              <a:rPr dirty="0" sz="2800" lang="en-US" err="1">
                <a:latin typeface="Constantia" pitchFamily="18" charset="0"/>
              </a:rPr>
              <a:t>onchocerciasis</a:t>
            </a:r>
            <a:r>
              <a:rPr dirty="0" sz="2800" lang="en-US">
                <a:latin typeface="Constantia" pitchFamily="18" charset="0"/>
              </a:rPr>
              <a:t> are common, the prevalence of blindness is higher e.g. nearly 5% higher in southern Sudan.</a:t>
            </a:r>
          </a:p>
          <a:p>
            <a:pPr indent="-514350" marL="514350"/>
            <a:r>
              <a:rPr dirty="0" sz="2800" lang="en-US">
                <a:latin typeface="Constantia" pitchFamily="18" charset="0"/>
              </a:rPr>
              <a:t>N/B: The number of blind people increases as the population increases.</a:t>
            </a:r>
          </a:p>
          <a:p>
            <a:pPr indent="-514350" marL="514350"/>
            <a:endParaRPr dirty="0" sz="2000" lang="en-US">
              <a:latin typeface="Constantia" pitchFamily="18" charset="0"/>
            </a:endParaRPr>
          </a:p>
          <a:p>
            <a:pPr>
              <a:buNone/>
            </a:pPr>
            <a:endParaRPr dirty="0"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445" name=""/>
        <p:cNvGrpSpPr/>
        <p:nvPr/>
      </p:nvGrpSpPr>
      <p:grpSpPr>
        <a:xfrm>
          <a:off x="0" y="0"/>
          <a:ext cx="0" cy="0"/>
          <a:chOff x="0" y="0"/>
          <a:chExt cx="0" cy="0"/>
        </a:xfrm>
      </p:grpSpPr>
      <p:sp>
        <p:nvSpPr>
          <p:cNvPr id="1048754" name="Title 1"/>
          <p:cNvSpPr>
            <a:spLocks noGrp="1"/>
          </p:cNvSpPr>
          <p:nvPr>
            <p:ph type="title"/>
          </p:nvPr>
        </p:nvSpPr>
        <p:spPr>
          <a:xfrm>
            <a:off x="1981200" y="0"/>
            <a:ext cx="7467600" cy="1143000"/>
          </a:xfrm>
        </p:spPr>
        <p:txBody>
          <a:bodyPr/>
          <a:p>
            <a:r>
              <a:rPr b="1" dirty="0" lang="en-US" smtClean="0">
                <a:solidFill>
                  <a:srgbClr val="C00000"/>
                </a:solidFill>
              </a:rPr>
              <a:t>GROUPS OF BLINDNESS</a:t>
            </a:r>
            <a:br>
              <a:rPr b="1" dirty="0" lang="en-US" smtClean="0">
                <a:solidFill>
                  <a:srgbClr val="C00000"/>
                </a:solidFill>
              </a:rPr>
            </a:br>
            <a:endParaRPr dirty="0" lang="en-US"/>
          </a:p>
        </p:txBody>
      </p:sp>
      <p:sp>
        <p:nvSpPr>
          <p:cNvPr id="1048755" name="Content Placeholder 2"/>
          <p:cNvSpPr>
            <a:spLocks noGrp="1"/>
          </p:cNvSpPr>
          <p:nvPr>
            <p:ph sz="quarter" idx="1"/>
          </p:nvPr>
        </p:nvSpPr>
        <p:spPr>
          <a:xfrm>
            <a:off x="1981200" y="1219200"/>
            <a:ext cx="7467600" cy="5254752"/>
          </a:xfrm>
        </p:spPr>
        <p:txBody>
          <a:bodyPr>
            <a:normAutofit fontScale="95833" lnSpcReduction="10000"/>
          </a:bodyPr>
          <a:p>
            <a:pPr>
              <a:buNone/>
            </a:pPr>
            <a:r>
              <a:rPr dirty="0" lang="en-US" smtClean="0"/>
              <a:t>Blind people can be divided into three groups:</a:t>
            </a:r>
          </a:p>
          <a:p>
            <a:pPr indent="-514350" marL="514350">
              <a:buFont typeface="Wingdings" pitchFamily="2" charset="2"/>
              <a:buChar char="Ø"/>
            </a:pPr>
            <a:r>
              <a:rPr b="1" dirty="0" lang="en-US" smtClean="0">
                <a:solidFill>
                  <a:srgbClr val="0070C0"/>
                </a:solidFill>
              </a:rPr>
              <a:t>Economic blindness</a:t>
            </a:r>
            <a:r>
              <a:rPr dirty="0" lang="en-US" smtClean="0"/>
              <a:t> </a:t>
            </a:r>
          </a:p>
          <a:p>
            <a:pPr>
              <a:buNone/>
            </a:pPr>
            <a:r>
              <a:rPr dirty="0" lang="en-US" smtClean="0"/>
              <a:t>one is unable to see enough to perform normal work. The VA will depend on the work being done. This affects the community at large.</a:t>
            </a:r>
          </a:p>
          <a:p>
            <a:pPr indent="-514350" marL="514350">
              <a:buFont typeface="Wingdings" pitchFamily="2" charset="2"/>
              <a:buChar char="Ø"/>
            </a:pPr>
            <a:r>
              <a:rPr b="1" dirty="0" lang="en-US" smtClean="0">
                <a:solidFill>
                  <a:srgbClr val="0070C0"/>
                </a:solidFill>
              </a:rPr>
              <a:t>Navigational blindness</a:t>
            </a:r>
          </a:p>
          <a:p>
            <a:pPr>
              <a:buNone/>
            </a:pPr>
            <a:r>
              <a:rPr dirty="0" lang="en-US" smtClean="0"/>
              <a:t>Unable to walk unaided in unfamiliar surroundings. Usually a VA OF 3/60. This is the WHO definition of blindness.</a:t>
            </a:r>
          </a:p>
          <a:p>
            <a:pPr indent="-514350" marL="514350">
              <a:buFont typeface="Wingdings" pitchFamily="2" charset="2"/>
              <a:buChar char="Ø"/>
            </a:pPr>
            <a:r>
              <a:rPr b="1" dirty="0" lang="en-US" smtClean="0">
                <a:solidFill>
                  <a:srgbClr val="0070C0"/>
                </a:solidFill>
              </a:rPr>
              <a:t>Social blindness</a:t>
            </a:r>
            <a:endParaRPr dirty="0" lang="en-US" smtClean="0"/>
          </a:p>
          <a:p>
            <a:pPr>
              <a:buNone/>
            </a:pPr>
            <a:r>
              <a:rPr dirty="0" lang="en-US" smtClean="0"/>
              <a:t>Unable to dress, feed or look after himself. They totally depend on friends and other family members. VA usually HM or worse.    </a:t>
            </a:r>
          </a:p>
          <a:p>
            <a:endParaRPr dirty="0"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446" name=""/>
        <p:cNvGrpSpPr/>
        <p:nvPr/>
      </p:nvGrpSpPr>
      <p:grpSpPr>
        <a:xfrm>
          <a:off x="0" y="0"/>
          <a:ext cx="0" cy="0"/>
          <a:chOff x="0" y="0"/>
          <a:chExt cx="0" cy="0"/>
        </a:xfrm>
      </p:grpSpPr>
      <p:sp>
        <p:nvSpPr>
          <p:cNvPr id="1048756" name="Title 1"/>
          <p:cNvSpPr>
            <a:spLocks noGrp="1"/>
          </p:cNvSpPr>
          <p:nvPr>
            <p:ph type="title"/>
          </p:nvPr>
        </p:nvSpPr>
        <p:spPr/>
        <p:txBody>
          <a:bodyPr/>
          <a:p>
            <a:r>
              <a:rPr b="1" dirty="0" sz="3200" lang="en-US">
                <a:solidFill>
                  <a:srgbClr val="C00000"/>
                </a:solidFill>
              </a:rPr>
              <a:t>CAUSES OF BLINDNESS</a:t>
            </a:r>
            <a:endParaRPr dirty="0" lang="en-US"/>
          </a:p>
        </p:txBody>
      </p:sp>
      <p:sp>
        <p:nvSpPr>
          <p:cNvPr id="1048757" name="Content Placeholder 2"/>
          <p:cNvSpPr>
            <a:spLocks noGrp="1"/>
          </p:cNvSpPr>
          <p:nvPr>
            <p:ph sz="quarter" idx="1"/>
          </p:nvPr>
        </p:nvSpPr>
        <p:spPr/>
        <p:txBody>
          <a:bodyPr>
            <a:normAutofit/>
          </a:bodyPr>
          <a:p>
            <a:pPr>
              <a:buFont typeface="Wingdings" pitchFamily="2" charset="2"/>
              <a:buChar char="v"/>
            </a:pPr>
            <a:r>
              <a:rPr dirty="0" sz="3200" lang="en-US"/>
              <a:t>Cataract</a:t>
            </a:r>
          </a:p>
          <a:p>
            <a:pPr>
              <a:buFont typeface="Wingdings" pitchFamily="2" charset="2"/>
              <a:buChar char="v"/>
            </a:pPr>
            <a:r>
              <a:rPr dirty="0" sz="3200" lang="en-US"/>
              <a:t>Trachoma</a:t>
            </a:r>
          </a:p>
          <a:p>
            <a:pPr>
              <a:buFont typeface="Wingdings" pitchFamily="2" charset="2"/>
              <a:buChar char="v"/>
            </a:pPr>
            <a:r>
              <a:rPr dirty="0" sz="3200" lang="en-US"/>
              <a:t>Glaucoma</a:t>
            </a:r>
          </a:p>
          <a:p>
            <a:pPr>
              <a:buFont typeface="Wingdings" pitchFamily="2" charset="2"/>
              <a:buChar char="v"/>
            </a:pPr>
            <a:r>
              <a:rPr dirty="0" sz="3200" lang="en-US"/>
              <a:t>Diabetic retinopathy.</a:t>
            </a:r>
          </a:p>
          <a:p>
            <a:pPr>
              <a:buFont typeface="Wingdings" pitchFamily="2" charset="2"/>
              <a:buChar char="v"/>
            </a:pPr>
            <a:r>
              <a:rPr dirty="0" sz="3200" lang="en-US" err="1"/>
              <a:t>Onchocerciasis</a:t>
            </a:r>
            <a:endParaRPr dirty="0" sz="3200" lang="en-US"/>
          </a:p>
          <a:p>
            <a:pPr>
              <a:buFont typeface="Wingdings" pitchFamily="2" charset="2"/>
              <a:buChar char="v"/>
            </a:pPr>
            <a:r>
              <a:rPr dirty="0" sz="3200" lang="en-US" err="1"/>
              <a:t>Xerophthalmia</a:t>
            </a:r>
            <a:r>
              <a:rPr dirty="0" sz="3200" lang="en-US"/>
              <a:t>.</a:t>
            </a:r>
          </a:p>
          <a:p>
            <a:pPr>
              <a:buFont typeface="Arial" charset="0"/>
              <a:buNone/>
            </a:pPr>
            <a:r>
              <a:rPr dirty="0" sz="3200" lang="en-US"/>
              <a:t>Other causes e.g. traditional eye medicine.   </a:t>
            </a:r>
          </a:p>
          <a:p>
            <a:pPr>
              <a:buFont typeface="Arial" charset="0"/>
              <a:buNone/>
            </a:pPr>
            <a:endParaRPr dirty="0" sz="3200" lang="en-US"/>
          </a:p>
          <a:p>
            <a:pPr>
              <a:buNone/>
            </a:pPr>
            <a:endParaRPr dirty="0" sz="3200"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447" name=""/>
        <p:cNvGrpSpPr/>
        <p:nvPr/>
      </p:nvGrpSpPr>
      <p:grpSpPr>
        <a:xfrm>
          <a:off x="0" y="0"/>
          <a:ext cx="0" cy="0"/>
          <a:chOff x="0" y="0"/>
          <a:chExt cx="0" cy="0"/>
        </a:xfrm>
      </p:grpSpPr>
      <p:sp>
        <p:nvSpPr>
          <p:cNvPr id="1048758" name="Title 1"/>
          <p:cNvSpPr>
            <a:spLocks noGrp="1"/>
          </p:cNvSpPr>
          <p:nvPr>
            <p:ph type="ctrTitle"/>
          </p:nvPr>
        </p:nvSpPr>
        <p:spPr>
          <a:xfrm>
            <a:off x="3657600" y="990600"/>
            <a:ext cx="6172200" cy="1894362"/>
          </a:xfrm>
        </p:spPr>
        <p:txBody>
          <a:bodyPr>
            <a:normAutofit/>
          </a:bodyPr>
          <a:p>
            <a:r>
              <a:rPr dirty="0" sz="6000" lang="en-US"/>
              <a:t>orbital</a:t>
            </a:r>
          </a:p>
        </p:txBody>
      </p:sp>
      <p:sp>
        <p:nvSpPr>
          <p:cNvPr id="1048759" name="Subtitle 2"/>
          <p:cNvSpPr>
            <a:spLocks noGrp="1"/>
          </p:cNvSpPr>
          <p:nvPr>
            <p:ph type="subTitle" idx="1"/>
          </p:nvPr>
        </p:nvSpPr>
        <p:spPr>
          <a:xfrm>
            <a:off x="5181600" y="2895600"/>
            <a:ext cx="5486400" cy="1371600"/>
          </a:xfrm>
        </p:spPr>
        <p:txBody>
          <a:bodyPr>
            <a:normAutofit/>
          </a:bodyPr>
          <a:p>
            <a:pPr algn="ctr"/>
            <a:r>
              <a:rPr dirty="0" sz="4800" lang="en-US"/>
              <a:t>DISORDERS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448" name=""/>
        <p:cNvGrpSpPr/>
        <p:nvPr/>
      </p:nvGrpSpPr>
      <p:grpSpPr>
        <a:xfrm>
          <a:off x="0" y="0"/>
          <a:ext cx="0" cy="0"/>
          <a:chOff x="0" y="0"/>
          <a:chExt cx="0" cy="0"/>
        </a:xfrm>
      </p:grpSpPr>
      <p:sp>
        <p:nvSpPr>
          <p:cNvPr id="1048760" name="Title 1"/>
          <p:cNvSpPr>
            <a:spLocks noGrp="1"/>
          </p:cNvSpPr>
          <p:nvPr>
            <p:ph type="title"/>
          </p:nvPr>
        </p:nvSpPr>
        <p:spPr>
          <a:xfrm>
            <a:off x="1905000" y="0"/>
            <a:ext cx="7467600" cy="563562"/>
          </a:xfrm>
        </p:spPr>
        <p:txBody>
          <a:bodyPr/>
          <a:p>
            <a:endParaRPr dirty="0" lang="en-US"/>
          </a:p>
        </p:txBody>
      </p:sp>
      <p:pic>
        <p:nvPicPr>
          <p:cNvPr id="2097155" name="Picture 2" descr="http://upload.wikimedia.org/wikipedia/commons/8/87/Eye_orbit_anatomy_anterior2.jpg"/>
          <p:cNvPicPr>
            <a:picLocks noChangeAspect="1" noChangeArrowheads="1"/>
          </p:cNvPicPr>
          <p:nvPr/>
        </p:nvPicPr>
        <p:blipFill>
          <a:blip xmlns:r="http://schemas.openxmlformats.org/officeDocument/2006/relationships" r:embed="rId1" cstate="print"/>
          <a:srcRect/>
          <a:stretch>
            <a:fillRect/>
          </a:stretch>
        </p:blipFill>
        <p:spPr bwMode="auto">
          <a:xfrm>
            <a:off x="5791200" y="838200"/>
            <a:ext cx="4876800" cy="6019800"/>
          </a:xfrm>
          <a:prstGeom prst="rect"/>
          <a:noFill/>
          <a:ln w="9525">
            <a:noFill/>
            <a:miter lim="800000"/>
            <a:headEnd/>
            <a:tailEnd/>
          </a:ln>
        </p:spPr>
      </p:pic>
      <p:sp>
        <p:nvSpPr>
          <p:cNvPr id="1048761" name="Rectangle 3"/>
          <p:cNvSpPr/>
          <p:nvPr/>
        </p:nvSpPr>
        <p:spPr>
          <a:xfrm>
            <a:off x="1524000" y="838203"/>
            <a:ext cx="4267200" cy="5238063"/>
          </a:xfrm>
          <a:prstGeom prst="rect"/>
        </p:spPr>
        <p:txBody>
          <a:bodyPr wrap="square">
            <a:spAutoFit/>
          </a:bodyPr>
          <a:p>
            <a:pPr indent="-274320" marL="274320">
              <a:buFont typeface="Wingdings"/>
              <a:buChar char=""/>
            </a:pPr>
            <a:r>
              <a:rPr dirty="0" sz="2400" lang="en-US"/>
              <a:t>The orbital bone</a:t>
            </a:r>
          </a:p>
          <a:p>
            <a:pPr indent="-274320" lvl="1" marL="640080">
              <a:buFont typeface="Wingdings 2"/>
              <a:buChar char=""/>
            </a:pPr>
            <a:r>
              <a:rPr dirty="0" sz="2400" lang="en-US"/>
              <a:t>The eye socket</a:t>
            </a:r>
          </a:p>
          <a:p>
            <a:pPr indent="-274320" lvl="1" marL="640080">
              <a:buFont typeface="Wingdings 2"/>
              <a:buChar char=""/>
            </a:pPr>
            <a:r>
              <a:rPr dirty="0" sz="2400" lang="en-US"/>
              <a:t>Formed by:</a:t>
            </a:r>
          </a:p>
          <a:p>
            <a:pPr indent="-182880" lvl="2">
              <a:buClr>
                <a:schemeClr val="accent1">
                  <a:shade val="75000"/>
                </a:schemeClr>
              </a:buClr>
              <a:buFont typeface="Wingdings"/>
              <a:buChar char=""/>
            </a:pPr>
            <a:r>
              <a:rPr dirty="0" sz="2400" lang="en-US"/>
              <a:t>Cheekbone </a:t>
            </a:r>
          </a:p>
          <a:p>
            <a:pPr indent="-182880" lvl="2">
              <a:buClr>
                <a:schemeClr val="accent1">
                  <a:shade val="75000"/>
                </a:schemeClr>
              </a:buClr>
              <a:buFont typeface="Wingdings"/>
              <a:buChar char=""/>
            </a:pPr>
            <a:r>
              <a:rPr dirty="0" sz="2400" lang="en-US"/>
              <a:t>Forehead </a:t>
            </a:r>
          </a:p>
          <a:p>
            <a:pPr indent="-182880" lvl="2">
              <a:buClr>
                <a:schemeClr val="accent1">
                  <a:shade val="75000"/>
                </a:schemeClr>
              </a:buClr>
              <a:buFont typeface="Wingdings"/>
              <a:buChar char=""/>
            </a:pPr>
            <a:r>
              <a:rPr dirty="0" sz="2400" lang="en-US"/>
              <a:t>Temple </a:t>
            </a:r>
          </a:p>
          <a:p>
            <a:pPr indent="-182880" lvl="2">
              <a:buClr>
                <a:schemeClr val="accent1">
                  <a:shade val="75000"/>
                </a:schemeClr>
              </a:buClr>
              <a:buFont typeface="Wingdings"/>
              <a:buChar char=""/>
            </a:pPr>
            <a:r>
              <a:rPr dirty="0" sz="2400" lang="en-US"/>
              <a:t>Side of nose</a:t>
            </a:r>
          </a:p>
          <a:p>
            <a:pPr indent="-274320" lvl="1" marL="640080">
              <a:buFont typeface="Wingdings 2"/>
              <a:buChar char=""/>
            </a:pPr>
            <a:r>
              <a:rPr dirty="0" sz="2400" lang="en-US"/>
              <a:t>Eye is cushioned within orbit by pads of fat</a:t>
            </a:r>
          </a:p>
          <a:p>
            <a:pPr indent="-274320" marL="274320">
              <a:buFont typeface="Wingdings"/>
              <a:buChar char=""/>
            </a:pPr>
            <a:r>
              <a:rPr dirty="0" sz="2400" lang="en-US" err="1"/>
              <a:t>Lacrimal</a:t>
            </a:r>
            <a:r>
              <a:rPr dirty="0" sz="2400" lang="en-US"/>
              <a:t> gland</a:t>
            </a:r>
          </a:p>
          <a:p>
            <a:pPr indent="-274320" lvl="1" marL="640080">
              <a:buFont typeface="Wingdings 2"/>
              <a:buChar char=""/>
            </a:pPr>
            <a:r>
              <a:rPr dirty="0" sz="2400" lang="en-US"/>
              <a:t>Produces tears</a:t>
            </a:r>
          </a:p>
          <a:p>
            <a:pPr indent="-274320" lvl="1" marL="640080">
              <a:buFont typeface="Wingdings 2"/>
              <a:buChar char=""/>
            </a:pPr>
            <a:r>
              <a:rPr dirty="0" sz="2400" lang="en-US"/>
              <a:t>Tears drain through the </a:t>
            </a:r>
            <a:r>
              <a:rPr dirty="0" sz="2400" lang="en-US" err="1"/>
              <a:t>nasolacrimal</a:t>
            </a:r>
            <a:r>
              <a:rPr dirty="0" sz="2400" lang="en-US"/>
              <a:t> duct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449" name=""/>
        <p:cNvGrpSpPr/>
        <p:nvPr/>
      </p:nvGrpSpPr>
      <p:grpSpPr>
        <a:xfrm>
          <a:off x="0" y="0"/>
          <a:ext cx="0" cy="0"/>
          <a:chOff x="0" y="0"/>
          <a:chExt cx="0" cy="0"/>
        </a:xfrm>
      </p:grpSpPr>
      <p:sp>
        <p:nvSpPr>
          <p:cNvPr id="1048762" name="Title 1"/>
          <p:cNvSpPr>
            <a:spLocks noGrp="1"/>
          </p:cNvSpPr>
          <p:nvPr>
            <p:ph type="title"/>
          </p:nvPr>
        </p:nvSpPr>
        <p:spPr>
          <a:xfrm>
            <a:off x="228600" y="466060"/>
            <a:ext cx="11963400" cy="1143000"/>
          </a:xfrm>
        </p:spPr>
        <p:txBody>
          <a:bodyPr>
            <a:normAutofit fontScale="90000"/>
          </a:bodyPr>
          <a:p>
            <a:pPr>
              <a:spcBef>
                <a:spcPts val="0"/>
              </a:spcBef>
              <a:tabLst>
                <a:tab algn="l" pos="1041400"/>
              </a:tabLst>
            </a:pPr>
            <a:r>
              <a:rPr b="1" dirty="0" sz="3200" lang="en-US">
                <a:solidFill>
                  <a:srgbClr val="00B0F0"/>
                </a:solidFill>
              </a:rPr>
              <a:t>MANAGEMENT OF COMMON OCULAR CONDITIONS</a:t>
            </a:r>
            <a:br>
              <a:rPr b="1" dirty="0" sz="3200" lang="en-US">
                <a:solidFill>
                  <a:srgbClr val="00B0F0"/>
                </a:solidFill>
              </a:rPr>
            </a:br>
            <a:r>
              <a:rPr b="1" dirty="0" lang="en-US" smtClean="0">
                <a:solidFill>
                  <a:srgbClr val="C00000"/>
                </a:solidFill>
              </a:rPr>
              <a:t>ORBIT</a:t>
            </a:r>
            <a:br>
              <a:rPr b="1" dirty="0" lang="en-US" smtClean="0">
                <a:solidFill>
                  <a:srgbClr val="C00000"/>
                </a:solidFill>
              </a:rPr>
            </a:br>
            <a:endParaRPr dirty="0" lang="en-US"/>
          </a:p>
        </p:txBody>
      </p:sp>
      <p:sp>
        <p:nvSpPr>
          <p:cNvPr id="1048763" name="Content Placeholder 2"/>
          <p:cNvSpPr>
            <a:spLocks noGrp="1"/>
          </p:cNvSpPr>
          <p:nvPr>
            <p:ph sz="quarter" idx="1"/>
          </p:nvPr>
        </p:nvSpPr>
        <p:spPr/>
        <p:txBody>
          <a:bodyPr>
            <a:normAutofit/>
          </a:bodyPr>
          <a:p>
            <a:pPr indent="-514350" marL="514350">
              <a:spcBef>
                <a:spcPts val="0"/>
              </a:spcBef>
              <a:buFont typeface="+mj-lt"/>
              <a:buAutoNum type="arabicPeriod"/>
            </a:pPr>
            <a:r>
              <a:rPr dirty="0" sz="3200" lang="en-US"/>
              <a:t>The orbit is the bony socket containing the eye and its surrounding structures, e.g. </a:t>
            </a:r>
            <a:r>
              <a:rPr dirty="0" sz="3200" lang="en-US" err="1"/>
              <a:t>lacrimal</a:t>
            </a:r>
            <a:r>
              <a:rPr dirty="0" sz="3200" lang="en-US"/>
              <a:t> gland, extra ocular muscles etc.</a:t>
            </a:r>
          </a:p>
          <a:p>
            <a:pPr indent="-514350" marL="514350">
              <a:spcBef>
                <a:spcPts val="0"/>
              </a:spcBef>
              <a:buFont typeface="+mj-lt"/>
              <a:buAutoNum type="arabicPeriod"/>
            </a:pPr>
            <a:r>
              <a:rPr dirty="0" sz="3200" lang="en-US"/>
              <a:t>Diseases in the orbit causes displacement of the eyeball. </a:t>
            </a:r>
          </a:p>
          <a:p>
            <a:pPr indent="-514350" marL="514350">
              <a:spcBef>
                <a:spcPts val="0"/>
              </a:spcBef>
              <a:buFont typeface="+mj-lt"/>
              <a:buAutoNum type="arabicPeriod"/>
            </a:pPr>
            <a:r>
              <a:rPr dirty="0" sz="3200" lang="en-US"/>
              <a:t>If the eye is pushed forward, it is called </a:t>
            </a:r>
            <a:r>
              <a:rPr dirty="0" sz="3200" lang="en-US" err="1"/>
              <a:t>proptosis</a:t>
            </a:r>
            <a:r>
              <a:rPr dirty="0" sz="3200" lang="en-US"/>
              <a:t> and it is the commonest symptom of orbital disease.</a:t>
            </a:r>
          </a:p>
          <a:p>
            <a:pPr>
              <a:buNone/>
            </a:pPr>
            <a:endParaRPr dirty="0"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450" name=""/>
        <p:cNvGrpSpPr/>
        <p:nvPr/>
      </p:nvGrpSpPr>
      <p:grpSpPr>
        <a:xfrm>
          <a:off x="0" y="0"/>
          <a:ext cx="0" cy="0"/>
          <a:chOff x="0" y="0"/>
          <a:chExt cx="0" cy="0"/>
        </a:xfrm>
      </p:grpSpPr>
      <p:sp>
        <p:nvSpPr>
          <p:cNvPr id="1048764" name="Title 1"/>
          <p:cNvSpPr>
            <a:spLocks noGrp="1"/>
          </p:cNvSpPr>
          <p:nvPr>
            <p:ph type="title"/>
          </p:nvPr>
        </p:nvSpPr>
        <p:spPr>
          <a:xfrm>
            <a:off x="1524000" y="274638"/>
            <a:ext cx="7924800" cy="1143000"/>
          </a:xfrm>
        </p:spPr>
        <p:txBody>
          <a:bodyPr>
            <a:normAutofit/>
          </a:bodyPr>
          <a:p>
            <a:r>
              <a:rPr b="1" dirty="0" lang="en-US" smtClean="0">
                <a:solidFill>
                  <a:srgbClr val="7030A0"/>
                </a:solidFill>
              </a:rPr>
              <a:t>COMPLICATION OF ORBITAL DISEASES</a:t>
            </a:r>
            <a:br>
              <a:rPr b="1" dirty="0" lang="en-US" smtClean="0">
                <a:solidFill>
                  <a:srgbClr val="7030A0"/>
                </a:solidFill>
              </a:rPr>
            </a:br>
            <a:endParaRPr dirty="0" lang="en-US"/>
          </a:p>
        </p:txBody>
      </p:sp>
      <p:sp>
        <p:nvSpPr>
          <p:cNvPr id="1048765" name="Content Placeholder 2"/>
          <p:cNvSpPr>
            <a:spLocks noGrp="1"/>
          </p:cNvSpPr>
          <p:nvPr>
            <p:ph sz="quarter" idx="1"/>
          </p:nvPr>
        </p:nvSpPr>
        <p:spPr/>
        <p:txBody>
          <a:bodyPr>
            <a:normAutofit/>
          </a:bodyPr>
          <a:p>
            <a:pPr>
              <a:lnSpc>
                <a:spcPct val="150000"/>
              </a:lnSpc>
              <a:spcBef>
                <a:spcPts val="0"/>
              </a:spcBef>
              <a:buNone/>
            </a:pPr>
            <a:r>
              <a:rPr dirty="0" sz="3200" lang="en-US" smtClean="0">
                <a:solidFill>
                  <a:srgbClr val="00B0F0"/>
                </a:solidFill>
              </a:rPr>
              <a:t>BLINDNESS</a:t>
            </a:r>
            <a:r>
              <a:rPr dirty="0" sz="3200" lang="en-US" smtClean="0"/>
              <a:t> which is </a:t>
            </a:r>
            <a:r>
              <a:rPr dirty="0" sz="3200" lang="en-US"/>
              <a:t>caused by either: </a:t>
            </a:r>
          </a:p>
          <a:p>
            <a:pPr indent="0" marL="0">
              <a:lnSpc>
                <a:spcPct val="150000"/>
              </a:lnSpc>
              <a:spcBef>
                <a:spcPts val="0"/>
              </a:spcBef>
              <a:buNone/>
            </a:pPr>
            <a:r>
              <a:rPr b="1" dirty="0" sz="3200" lang="en-US">
                <a:solidFill>
                  <a:srgbClr val="0070C0"/>
                </a:solidFill>
              </a:rPr>
              <a:t>1. Exposure </a:t>
            </a:r>
            <a:r>
              <a:rPr b="1" dirty="0" sz="3200" lang="en-US" err="1">
                <a:solidFill>
                  <a:srgbClr val="0070C0"/>
                </a:solidFill>
              </a:rPr>
              <a:t>keratopathy</a:t>
            </a:r>
            <a:r>
              <a:rPr b="1" dirty="0" sz="3200" lang="en-US">
                <a:solidFill>
                  <a:srgbClr val="0070C0"/>
                </a:solidFill>
              </a:rPr>
              <a:t> </a:t>
            </a:r>
            <a:r>
              <a:rPr dirty="0" sz="3200" lang="en-US"/>
              <a:t>– the eyeball is so </a:t>
            </a:r>
            <a:r>
              <a:rPr dirty="0" sz="3200" lang="en-US" err="1"/>
              <a:t>proptosed</a:t>
            </a:r>
            <a:r>
              <a:rPr dirty="0" sz="3200" lang="en-US"/>
              <a:t> that the lid cannot close over it.</a:t>
            </a:r>
          </a:p>
          <a:p>
            <a:pPr>
              <a:lnSpc>
                <a:spcPct val="150000"/>
              </a:lnSpc>
              <a:spcBef>
                <a:spcPts val="0"/>
              </a:spcBef>
              <a:buNone/>
            </a:pPr>
            <a:r>
              <a:rPr b="1" dirty="0" sz="3200" lang="en-US">
                <a:solidFill>
                  <a:srgbClr val="7030A0"/>
                </a:solidFill>
              </a:rPr>
              <a:t>TREATMENT</a:t>
            </a:r>
          </a:p>
          <a:p>
            <a:pPr>
              <a:lnSpc>
                <a:spcPct val="150000"/>
              </a:lnSpc>
              <a:spcBef>
                <a:spcPts val="0"/>
              </a:spcBef>
            </a:pPr>
            <a:r>
              <a:rPr dirty="0" sz="3200" lang="en-US" err="1"/>
              <a:t>Tarsorrhaphy</a:t>
            </a:r>
            <a:r>
              <a:rPr dirty="0" sz="3200" lang="en-US"/>
              <a:t>, and refer for orbital surgery.</a:t>
            </a:r>
          </a:p>
          <a:p>
            <a:pPr>
              <a:lnSpc>
                <a:spcPct val="150000"/>
              </a:lnSpc>
              <a:spcBef>
                <a:spcPts val="0"/>
              </a:spcBef>
            </a:pPr>
            <a:endParaRPr dirty="0" sz="3200" lang="en-US"/>
          </a:p>
          <a:p>
            <a:pPr>
              <a:lnSpc>
                <a:spcPct val="150000"/>
              </a:lnSpc>
              <a:buNone/>
            </a:pPr>
            <a:endParaRPr dirty="0" sz="3200"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451" name=""/>
        <p:cNvGrpSpPr/>
        <p:nvPr/>
      </p:nvGrpSpPr>
      <p:grpSpPr>
        <a:xfrm>
          <a:off x="0" y="0"/>
          <a:ext cx="0" cy="0"/>
          <a:chOff x="0" y="0"/>
          <a:chExt cx="0" cy="0"/>
        </a:xfrm>
      </p:grpSpPr>
      <p:sp>
        <p:nvSpPr>
          <p:cNvPr id="1048766" name="Title 1"/>
          <p:cNvSpPr>
            <a:spLocks noGrp="1"/>
          </p:cNvSpPr>
          <p:nvPr>
            <p:ph type="title"/>
          </p:nvPr>
        </p:nvSpPr>
        <p:spPr/>
        <p:txBody>
          <a:bodyPr/>
          <a:p>
            <a:r>
              <a:rPr dirty="0" sz="4000" lang="en-US">
                <a:solidFill>
                  <a:srgbClr val="0070C0"/>
                </a:solidFill>
                <a:latin typeface="Constantia" pitchFamily="18" charset="0"/>
              </a:rPr>
              <a:t>Optic nerve compression </a:t>
            </a:r>
            <a:endParaRPr dirty="0" lang="en-US"/>
          </a:p>
        </p:txBody>
      </p:sp>
      <p:sp>
        <p:nvSpPr>
          <p:cNvPr id="1048767" name="Content Placeholder 2"/>
          <p:cNvSpPr>
            <a:spLocks noGrp="1"/>
          </p:cNvSpPr>
          <p:nvPr>
            <p:ph sz="quarter" idx="1"/>
          </p:nvPr>
        </p:nvSpPr>
        <p:spPr/>
        <p:txBody>
          <a:bodyPr/>
          <a:p>
            <a:pPr indent="0" marL="0">
              <a:buNone/>
            </a:pPr>
            <a:r>
              <a:rPr dirty="0" sz="3200" lang="en-US" smtClean="0">
                <a:latin typeface="Constantia" pitchFamily="18" charset="0"/>
              </a:rPr>
              <a:t>Pressure on </a:t>
            </a:r>
            <a:r>
              <a:rPr dirty="0" sz="3200" lang="en-US">
                <a:latin typeface="Constantia" pitchFamily="18" charset="0"/>
              </a:rPr>
              <a:t>the nerve within the orbit leads to optic atrophy.</a:t>
            </a:r>
          </a:p>
          <a:p>
            <a:pPr indent="0" marL="0">
              <a:buNone/>
            </a:pPr>
            <a:r>
              <a:rPr dirty="0" sz="3200" lang="en-US">
                <a:solidFill>
                  <a:srgbClr val="7030A0"/>
                </a:solidFill>
                <a:latin typeface="Constantia" pitchFamily="18" charset="0"/>
              </a:rPr>
              <a:t>TREATMENT</a:t>
            </a:r>
          </a:p>
          <a:p>
            <a:r>
              <a:rPr dirty="0" sz="3200" lang="en-US">
                <a:latin typeface="Constantia" pitchFamily="18" charset="0"/>
              </a:rPr>
              <a:t>High dose systemic steroids, and refer urgently for orbital surgery. </a:t>
            </a:r>
          </a:p>
          <a:p>
            <a:pPr indent="0" marL="0">
              <a:buNone/>
            </a:pPr>
            <a:r>
              <a:rPr dirty="0" sz="3200" lang="en-US">
                <a:latin typeface="Constantia" pitchFamily="18" charset="0"/>
              </a:rPr>
              <a:t>N/B: Malignant disease in the orbit causes death by invading the brain, or by distant metastasis.</a:t>
            </a:r>
          </a:p>
          <a:p>
            <a:pPr>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8665" name="Title 1"/>
          <p:cNvSpPr>
            <a:spLocks noGrp="1"/>
          </p:cNvSpPr>
          <p:nvPr>
            <p:ph type="title"/>
          </p:nvPr>
        </p:nvSpPr>
        <p:spPr>
          <a:xfrm>
            <a:off x="1524000" y="0"/>
            <a:ext cx="7467600" cy="1143000"/>
          </a:xfrm>
        </p:spPr>
        <p:txBody>
          <a:bodyPr/>
          <a:p>
            <a:r>
              <a:rPr dirty="0" lang="en-US" err="1" smtClean="0"/>
              <a:t>Defn</a:t>
            </a:r>
            <a:r>
              <a:rPr dirty="0" lang="en-US" smtClean="0"/>
              <a:t>…. continued</a:t>
            </a:r>
            <a:endParaRPr dirty="0" lang="en-US"/>
          </a:p>
        </p:txBody>
      </p:sp>
      <p:sp>
        <p:nvSpPr>
          <p:cNvPr id="1048666" name="Content Placeholder 2"/>
          <p:cNvSpPr>
            <a:spLocks noGrp="1"/>
          </p:cNvSpPr>
          <p:nvPr>
            <p:ph sz="quarter" idx="1"/>
          </p:nvPr>
        </p:nvSpPr>
        <p:spPr>
          <a:xfrm>
            <a:off x="457200" y="1219200"/>
            <a:ext cx="10820400" cy="5638800"/>
          </a:xfrm>
        </p:spPr>
        <p:txBody>
          <a:bodyPr>
            <a:normAutofit fontScale="96429" lnSpcReduction="20000"/>
          </a:bodyPr>
          <a:p>
            <a:r>
              <a:rPr b="1" dirty="0" sz="4000" lang="en-GB" err="1">
                <a:solidFill>
                  <a:srgbClr val="0070C0"/>
                </a:solidFill>
                <a:latin typeface="Calibri" pitchFamily="34" charset="0"/>
              </a:rPr>
              <a:t>Diopter</a:t>
            </a:r>
            <a:r>
              <a:rPr b="1" dirty="0" sz="4000" lang="en-GB">
                <a:solidFill>
                  <a:srgbClr val="0070C0"/>
                </a:solidFill>
                <a:latin typeface="Calibri" pitchFamily="34" charset="0"/>
              </a:rPr>
              <a:t>:</a:t>
            </a:r>
            <a:r>
              <a:rPr dirty="0" sz="4000" lang="en-GB">
                <a:solidFill>
                  <a:srgbClr val="0070C0"/>
                </a:solidFill>
                <a:latin typeface="Calibri" pitchFamily="34" charset="0"/>
              </a:rPr>
              <a:t> </a:t>
            </a:r>
            <a:r>
              <a:rPr dirty="0" sz="4000" lang="en-GB">
                <a:latin typeface="Calibri" pitchFamily="34" charset="0"/>
              </a:rPr>
              <a:t>Unit of measure of the refractive power.</a:t>
            </a:r>
          </a:p>
          <a:p>
            <a:r>
              <a:rPr dirty="0" sz="4000" lang="en-GB" err="1">
                <a:solidFill>
                  <a:schemeClr val="tx2">
                    <a:lumMod val="60000"/>
                    <a:lumOff val="40000"/>
                  </a:schemeClr>
                </a:solidFill>
                <a:latin typeface="Calibri" pitchFamily="34" charset="0"/>
              </a:rPr>
              <a:t>Fundus</a:t>
            </a:r>
            <a:r>
              <a:rPr dirty="0" sz="4000" lang="en-GB">
                <a:latin typeface="Calibri" pitchFamily="34" charset="0"/>
              </a:rPr>
              <a:t>: Furthest point at the back of the eye,  consisting of the retina, choroid, sclera, optic disc and blood vessels, seen by means of the ophthalmoscope.</a:t>
            </a:r>
          </a:p>
          <a:p>
            <a:r>
              <a:rPr dirty="0" sz="4000" lang="en-US" err="1">
                <a:solidFill>
                  <a:srgbClr val="0070C0"/>
                </a:solidFill>
                <a:latin typeface="Calibri" pitchFamily="34" charset="0"/>
              </a:rPr>
              <a:t>Hyperopia</a:t>
            </a:r>
            <a:r>
              <a:rPr dirty="0" sz="4000" lang="en-US">
                <a:solidFill>
                  <a:srgbClr val="0070C0"/>
                </a:solidFill>
                <a:latin typeface="Calibri" pitchFamily="34" charset="0"/>
              </a:rPr>
              <a:t>:   </a:t>
            </a:r>
            <a:r>
              <a:rPr dirty="0" sz="4000" lang="en-US">
                <a:latin typeface="Calibri" pitchFamily="34" charset="0"/>
              </a:rPr>
              <a:t>Also called </a:t>
            </a:r>
            <a:r>
              <a:rPr dirty="0" sz="4000" i="1" lang="en-US">
                <a:latin typeface="Calibri" pitchFamily="34" charset="0"/>
              </a:rPr>
              <a:t>farsightedness</a:t>
            </a:r>
          </a:p>
          <a:p>
            <a:r>
              <a:rPr dirty="0" sz="4000" lang="en-GB" err="1">
                <a:solidFill>
                  <a:srgbClr val="0070C0"/>
                </a:solidFill>
                <a:latin typeface="Calibri" pitchFamily="34" charset="0"/>
              </a:rPr>
              <a:t>Iridotomy</a:t>
            </a:r>
            <a:r>
              <a:rPr dirty="0" sz="4000" lang="en-GB">
                <a:solidFill>
                  <a:srgbClr val="0070C0"/>
                </a:solidFill>
                <a:latin typeface="Calibri" pitchFamily="34" charset="0"/>
              </a:rPr>
              <a:t>:   </a:t>
            </a:r>
            <a:r>
              <a:rPr dirty="0" sz="4000" lang="en-GB">
                <a:latin typeface="Calibri" pitchFamily="34" charset="0"/>
              </a:rPr>
              <a:t>Treatment for closed-angle glaucoma</a:t>
            </a:r>
          </a:p>
          <a:p>
            <a:pPr>
              <a:buNone/>
            </a:pPr>
            <a:endParaRPr dirty="0" sz="2800"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452" name=""/>
        <p:cNvGrpSpPr/>
        <p:nvPr/>
      </p:nvGrpSpPr>
      <p:grpSpPr>
        <a:xfrm>
          <a:off x="0" y="0"/>
          <a:ext cx="0" cy="0"/>
          <a:chOff x="0" y="0"/>
          <a:chExt cx="0" cy="0"/>
        </a:xfrm>
      </p:grpSpPr>
      <p:sp>
        <p:nvSpPr>
          <p:cNvPr id="1048768" name="Title 1"/>
          <p:cNvSpPr>
            <a:spLocks noGrp="1"/>
          </p:cNvSpPr>
          <p:nvPr>
            <p:ph type="title"/>
          </p:nvPr>
        </p:nvSpPr>
        <p:spPr>
          <a:xfrm>
            <a:off x="1524000" y="274638"/>
            <a:ext cx="9144000" cy="1143000"/>
          </a:xfrm>
        </p:spPr>
        <p:txBody>
          <a:bodyPr>
            <a:normAutofit/>
          </a:bodyPr>
          <a:p>
            <a:r>
              <a:rPr b="1" dirty="0" lang="en-US" smtClean="0">
                <a:solidFill>
                  <a:srgbClr val="C00000"/>
                </a:solidFill>
              </a:rPr>
              <a:t>EXAMINATION OF THE ORBIT DISEASES</a:t>
            </a:r>
            <a:br>
              <a:rPr b="1" dirty="0" lang="en-US" smtClean="0">
                <a:solidFill>
                  <a:srgbClr val="C00000"/>
                </a:solidFill>
              </a:rPr>
            </a:br>
            <a:endParaRPr dirty="0" lang="en-US"/>
          </a:p>
        </p:txBody>
      </p:sp>
      <p:sp>
        <p:nvSpPr>
          <p:cNvPr id="1048769" name="Content Placeholder 2"/>
          <p:cNvSpPr>
            <a:spLocks noGrp="1"/>
          </p:cNvSpPr>
          <p:nvPr>
            <p:ph sz="quarter" idx="1"/>
          </p:nvPr>
        </p:nvSpPr>
        <p:spPr>
          <a:xfrm>
            <a:off x="0" y="1143000"/>
            <a:ext cx="12192000" cy="5334000"/>
          </a:xfrm>
        </p:spPr>
        <p:txBody>
          <a:bodyPr>
            <a:normAutofit fontScale="95833" lnSpcReduction="20000"/>
          </a:bodyPr>
          <a:p>
            <a:pPr indent="0" marL="0">
              <a:lnSpc>
                <a:spcPct val="150000"/>
              </a:lnSpc>
              <a:spcBef>
                <a:spcPts val="0"/>
              </a:spcBef>
              <a:buNone/>
            </a:pPr>
            <a:r>
              <a:rPr dirty="0" sz="2800" lang="en-US" smtClean="0"/>
              <a:t>Note the following;</a:t>
            </a:r>
          </a:p>
          <a:p>
            <a:pPr indent="-514350" marL="514350">
              <a:lnSpc>
                <a:spcPct val="150000"/>
              </a:lnSpc>
              <a:spcBef>
                <a:spcPts val="0"/>
              </a:spcBef>
              <a:buFont typeface="+mj-lt"/>
              <a:buAutoNum type="arabicPeriod"/>
            </a:pPr>
            <a:r>
              <a:rPr dirty="0" sz="2800" lang="en-US" smtClean="0">
                <a:solidFill>
                  <a:srgbClr val="0070C0"/>
                </a:solidFill>
              </a:rPr>
              <a:t>Displacement </a:t>
            </a:r>
            <a:r>
              <a:rPr dirty="0" sz="2800" lang="en-US">
                <a:solidFill>
                  <a:srgbClr val="0070C0"/>
                </a:solidFill>
              </a:rPr>
              <a:t>of the globe </a:t>
            </a:r>
            <a:r>
              <a:rPr dirty="0" sz="2800" lang="en-US"/>
              <a:t>– note how far the globe has been displaced, and in what direction. Has it been pushed up, down or sideways, or just forward.</a:t>
            </a:r>
          </a:p>
          <a:p>
            <a:pPr indent="-514350" marL="514350">
              <a:lnSpc>
                <a:spcPct val="150000"/>
              </a:lnSpc>
              <a:spcBef>
                <a:spcPts val="0"/>
              </a:spcBef>
              <a:buFont typeface="+mj-lt"/>
              <a:buAutoNum type="arabicPeriod"/>
            </a:pPr>
            <a:r>
              <a:rPr dirty="0" sz="2800" lang="en-US">
                <a:solidFill>
                  <a:srgbClr val="0070C0"/>
                </a:solidFill>
              </a:rPr>
              <a:t>Orbital mass </a:t>
            </a:r>
            <a:r>
              <a:rPr dirty="0" sz="2800" lang="en-US"/>
              <a:t>– Feel around the orbital margin to look for a palpable mass. Check the pre-auricular lymph nodes.</a:t>
            </a:r>
          </a:p>
          <a:p>
            <a:pPr indent="-514350" marL="514350">
              <a:lnSpc>
                <a:spcPct val="150000"/>
              </a:lnSpc>
              <a:spcBef>
                <a:spcPts val="0"/>
              </a:spcBef>
              <a:buFont typeface="+mj-lt"/>
              <a:buAutoNum type="arabicPeriod"/>
            </a:pPr>
            <a:r>
              <a:rPr dirty="0" sz="2800" lang="en-US">
                <a:solidFill>
                  <a:srgbClr val="0070C0"/>
                </a:solidFill>
              </a:rPr>
              <a:t>Eye movement- </a:t>
            </a:r>
            <a:r>
              <a:rPr dirty="0" sz="2800" lang="en-US"/>
              <a:t>look for any restriction in eye movement.</a:t>
            </a:r>
          </a:p>
          <a:p>
            <a:pPr indent="-514350" marL="514350">
              <a:lnSpc>
                <a:spcPct val="150000"/>
              </a:lnSpc>
              <a:spcBef>
                <a:spcPts val="0"/>
              </a:spcBef>
              <a:buFont typeface="+mj-lt"/>
              <a:buAutoNum type="arabicPeriod"/>
            </a:pPr>
            <a:r>
              <a:rPr dirty="0" sz="2800" lang="en-US">
                <a:solidFill>
                  <a:srgbClr val="0070C0"/>
                </a:solidFill>
              </a:rPr>
              <a:t>Exposure </a:t>
            </a:r>
            <a:r>
              <a:rPr dirty="0" sz="2800" lang="en-US"/>
              <a:t>– check whether the patient can close the eye.</a:t>
            </a:r>
          </a:p>
          <a:p>
            <a:pPr indent="-514350" marL="514350">
              <a:lnSpc>
                <a:spcPct val="150000"/>
              </a:lnSpc>
              <a:spcBef>
                <a:spcPts val="0"/>
              </a:spcBef>
              <a:buFont typeface="+mj-lt"/>
              <a:buAutoNum type="arabicPeriod"/>
            </a:pPr>
            <a:r>
              <a:rPr dirty="0" sz="2800" lang="en-US">
                <a:solidFill>
                  <a:srgbClr val="0070C0"/>
                </a:solidFill>
              </a:rPr>
              <a:t>Pupil reaction </a:t>
            </a:r>
            <a:r>
              <a:rPr dirty="0" sz="2800" lang="en-US"/>
              <a:t>– look for an afferent pupil defect.</a:t>
            </a:r>
          </a:p>
          <a:p>
            <a:pPr indent="-514350" marL="514350">
              <a:spcBef>
                <a:spcPts val="0"/>
              </a:spcBef>
            </a:pPr>
            <a:endParaRPr dirty="0" lang="en-US" smtClean="0"/>
          </a:p>
          <a:p>
            <a:endParaRPr dirty="0"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48770" name="TextBox 1"/>
          <p:cNvSpPr txBox="1"/>
          <p:nvPr/>
        </p:nvSpPr>
        <p:spPr>
          <a:xfrm>
            <a:off x="0" y="0"/>
            <a:ext cx="12192000" cy="8843731"/>
          </a:xfrm>
          <a:prstGeom prst="rect"/>
          <a:noFill/>
        </p:spPr>
        <p:txBody>
          <a:bodyPr wrap="square">
            <a:spAutoFit/>
          </a:bodyPr>
          <a:p>
            <a:pPr algn="ctr" indent="-514350" marL="514350"/>
            <a:r>
              <a:rPr b="1" dirty="0" sz="3200" lang="en-US">
                <a:solidFill>
                  <a:srgbClr val="C00000"/>
                </a:solidFill>
              </a:rPr>
              <a:t>ORBITAL DISEASES</a:t>
            </a:r>
          </a:p>
          <a:p>
            <a:pPr indent="-514350" marL="514350"/>
            <a:r>
              <a:rPr b="1" dirty="0" sz="2800" lang="en-US">
                <a:solidFill>
                  <a:srgbClr val="0070C0"/>
                </a:solidFill>
              </a:rPr>
              <a:t>ORBITAL CELLULITIS. </a:t>
            </a:r>
            <a:r>
              <a:rPr dirty="0" sz="2800" lang="en-US"/>
              <a:t>Its usually caused by </a:t>
            </a:r>
            <a:r>
              <a:rPr dirty="0" sz="2800" lang="en-US" err="1"/>
              <a:t>pneumococci</a:t>
            </a:r>
            <a:r>
              <a:rPr dirty="0" sz="2800" lang="en-US"/>
              <a:t>, streptococci or staphylococci. The infection can enter the orbit through the thin walls of the surrounding sinuses.</a:t>
            </a:r>
          </a:p>
          <a:p>
            <a:pPr indent="-514350" marL="514350"/>
            <a:r>
              <a:rPr dirty="0" sz="2800" lang="en-US"/>
              <a:t>2. From the orbit it can spread to the brain via the venous drainage of the orbit, or directly via the optic nerve and this can be fatal.</a:t>
            </a:r>
          </a:p>
          <a:p>
            <a:pPr indent="-514350" marL="514350"/>
            <a:r>
              <a:rPr b="1" dirty="0" sz="2800" lang="en-US">
                <a:solidFill>
                  <a:srgbClr val="0070C0"/>
                </a:solidFill>
              </a:rPr>
              <a:t>CLINICAL FETURES</a:t>
            </a:r>
          </a:p>
          <a:p>
            <a:pPr indent="-514350" marL="514350">
              <a:buFont typeface="Wingdings" pitchFamily="2" charset="2"/>
              <a:buChar char="Ø"/>
            </a:pPr>
            <a:r>
              <a:rPr dirty="0" sz="2800" lang="en-US"/>
              <a:t>Acute pain, Swelling and fever.</a:t>
            </a:r>
          </a:p>
          <a:p>
            <a:pPr indent="-514350" marL="514350">
              <a:buFont typeface="Wingdings" pitchFamily="2" charset="2"/>
              <a:buChar char="Ø"/>
            </a:pPr>
            <a:r>
              <a:rPr dirty="0" sz="2800" lang="en-US"/>
              <a:t>Proptosis and very inflamed eye.</a:t>
            </a:r>
          </a:p>
          <a:p>
            <a:pPr indent="-514350" marL="514350">
              <a:buFont typeface="Wingdings" pitchFamily="2" charset="2"/>
              <a:buChar char="Ø"/>
            </a:pPr>
            <a:r>
              <a:rPr dirty="0" sz="2800" lang="en-US"/>
              <a:t>Restricted eye movement.</a:t>
            </a:r>
          </a:p>
          <a:p>
            <a:pPr indent="-514350" marL="514350">
              <a:buFont typeface="Wingdings" pitchFamily="2" charset="2"/>
              <a:buChar char="Ø"/>
            </a:pPr>
            <a:r>
              <a:rPr dirty="0" sz="2800" lang="en-US"/>
              <a:t>The pupil may be fixed and dilated.</a:t>
            </a:r>
          </a:p>
          <a:p>
            <a:pPr indent="-514350" marL="514350"/>
            <a:r>
              <a:rPr b="1" dirty="0" sz="2800" lang="en-US">
                <a:solidFill>
                  <a:srgbClr val="0070C0"/>
                </a:solidFill>
              </a:rPr>
              <a:t>MANAGEMENT</a:t>
            </a:r>
          </a:p>
          <a:p>
            <a:pPr indent="-514350" marL="514350"/>
            <a:r>
              <a:rPr dirty="0" sz="2800" lang="en-US"/>
              <a:t>1. Admit for and give high dose of intravenous antibiotics.</a:t>
            </a:r>
          </a:p>
          <a:p>
            <a:pPr indent="-514350" marL="514350"/>
            <a:r>
              <a:rPr dirty="0" sz="2800" lang="en-US"/>
              <a:t>2.Intra-orbital abscesses may need to be drained surgically.</a:t>
            </a:r>
          </a:p>
          <a:p>
            <a:pPr indent="-514350" marL="514350">
              <a:lnSpc>
                <a:spcPct val="150000"/>
              </a:lnSpc>
            </a:pPr>
            <a:r>
              <a:rPr dirty="0" sz="2400" lang="en-US"/>
              <a:t> Delay can be fatal.</a:t>
            </a:r>
          </a:p>
          <a:p>
            <a:pPr indent="-514350" marL="514350">
              <a:lnSpc>
                <a:spcPct val="150000"/>
              </a:lnSpc>
              <a:buFont typeface="+mj-lt"/>
              <a:buAutoNum type="arabicPeriod"/>
            </a:pPr>
            <a:endParaRPr dirty="0" sz="2400" lang="en-US"/>
          </a:p>
          <a:p>
            <a:pPr>
              <a:lnSpc>
                <a:spcPct val="150000"/>
              </a:lnSpc>
            </a:pPr>
            <a:endParaRPr dirty="0" sz="2400"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454" name=""/>
        <p:cNvGrpSpPr/>
        <p:nvPr/>
      </p:nvGrpSpPr>
      <p:grpSpPr>
        <a:xfrm>
          <a:off x="0" y="0"/>
          <a:ext cx="0" cy="0"/>
          <a:chOff x="0" y="0"/>
          <a:chExt cx="0" cy="0"/>
        </a:xfrm>
      </p:grpSpPr>
      <p:sp>
        <p:nvSpPr>
          <p:cNvPr id="1048771" name="TextBox 1"/>
          <p:cNvSpPr txBox="1">
            <a:spLocks noChangeArrowheads="1"/>
          </p:cNvSpPr>
          <p:nvPr/>
        </p:nvSpPr>
        <p:spPr bwMode="auto">
          <a:xfrm>
            <a:off x="0" y="3"/>
            <a:ext cx="12192000" cy="10275567"/>
          </a:xfrm>
          <a:prstGeom prst="rect"/>
          <a:noFill/>
          <a:ln w="9525">
            <a:noFill/>
            <a:miter lim="800000"/>
            <a:headEnd/>
            <a:tailEnd/>
          </a:ln>
        </p:spPr>
        <p:txBody>
          <a:bodyPr wrap="square">
            <a:spAutoFit/>
          </a:bodyPr>
          <a:p>
            <a:r>
              <a:rPr b="1" dirty="0" sz="2800" lang="en-US">
                <a:solidFill>
                  <a:srgbClr val="0070C0"/>
                </a:solidFill>
                <a:latin typeface="Constantia" pitchFamily="18" charset="0"/>
              </a:rPr>
              <a:t>MUCOCELE</a:t>
            </a:r>
          </a:p>
          <a:p>
            <a:r>
              <a:rPr dirty="0" sz="2800" lang="en-US">
                <a:latin typeface="Constantia" pitchFamily="18" charset="0"/>
              </a:rPr>
              <a:t>This is accumulation of mucus within the sinus due to obstruction of the sinus opening and it gradually enlarges into the orbit. </a:t>
            </a:r>
          </a:p>
          <a:p>
            <a:r>
              <a:rPr dirty="0" sz="2800" lang="en-US">
                <a:latin typeface="Constantia" pitchFamily="18" charset="0"/>
              </a:rPr>
              <a:t>The commonly affected sinuses are frontal and </a:t>
            </a:r>
            <a:r>
              <a:rPr dirty="0" sz="2800" lang="en-US" err="1">
                <a:latin typeface="Constantia" pitchFamily="18" charset="0"/>
              </a:rPr>
              <a:t>ethmoid</a:t>
            </a:r>
            <a:r>
              <a:rPr dirty="0" sz="2800" lang="en-US">
                <a:latin typeface="Constantia" pitchFamily="18" charset="0"/>
              </a:rPr>
              <a:t>.</a:t>
            </a:r>
          </a:p>
          <a:p>
            <a:r>
              <a:rPr b="1" dirty="0" sz="2800" lang="en-US">
                <a:solidFill>
                  <a:srgbClr val="0070C0"/>
                </a:solidFill>
                <a:latin typeface="Constantia" pitchFamily="18" charset="0"/>
              </a:rPr>
              <a:t>CLINICAL FETURES</a:t>
            </a:r>
          </a:p>
          <a:p>
            <a:r>
              <a:rPr dirty="0" sz="2800" lang="en-US">
                <a:latin typeface="Constantia" pitchFamily="18" charset="0"/>
              </a:rPr>
              <a:t>Slow progressive Proptosis over a period of time.</a:t>
            </a:r>
          </a:p>
          <a:p>
            <a:r>
              <a:rPr dirty="0" sz="2800" lang="en-US">
                <a:latin typeface="Constantia" pitchFamily="18" charset="0"/>
              </a:rPr>
              <a:t>The globe is displaced inferiorly and laterally.</a:t>
            </a:r>
          </a:p>
          <a:p>
            <a:r>
              <a:rPr dirty="0" sz="2800" lang="en-US">
                <a:latin typeface="Constantia" pitchFamily="18" charset="0"/>
              </a:rPr>
              <a:t>A smooth mass can often be felt near the orbital margin.</a:t>
            </a:r>
          </a:p>
          <a:p>
            <a:r>
              <a:rPr b="1" dirty="0" sz="2800" lang="en-US">
                <a:solidFill>
                  <a:srgbClr val="0070C0"/>
                </a:solidFill>
                <a:latin typeface="Constantia" pitchFamily="18" charset="0"/>
              </a:rPr>
              <a:t>MANAGEMENT</a:t>
            </a:r>
          </a:p>
          <a:p>
            <a:r>
              <a:rPr dirty="0" sz="2800" lang="en-US">
                <a:latin typeface="Constantia" pitchFamily="18" charset="0"/>
              </a:rPr>
              <a:t>Refer for surgery.</a:t>
            </a:r>
          </a:p>
          <a:p>
            <a:r>
              <a:rPr dirty="0" sz="2800" lang="en-US">
                <a:latin typeface="Constantia" pitchFamily="18" charset="0"/>
              </a:rPr>
              <a:t>The mucocele is opened and drained and a drainage inserted through the nose left insitu.</a:t>
            </a:r>
          </a:p>
          <a:p>
            <a:r>
              <a:rPr dirty="0" sz="2800" lang="en-US">
                <a:latin typeface="Constantia" pitchFamily="18" charset="0"/>
              </a:rPr>
              <a:t>This drainage is left insitu for 6 months to prevent the mucocele from recurring.</a:t>
            </a:r>
          </a:p>
          <a:p>
            <a:endParaRPr dirty="0" sz="2800" lang="en-US">
              <a:latin typeface="Constantia" pitchFamily="18" charset="0"/>
            </a:endParaRPr>
          </a:p>
          <a:p>
            <a:r>
              <a:rPr dirty="0" sz="2800" lang="en-US">
                <a:latin typeface="Constantia" pitchFamily="18" charset="0"/>
              </a:rPr>
              <a:t> </a:t>
            </a:r>
          </a:p>
          <a:p>
            <a:endParaRPr dirty="0" sz="2800" lang="en-US">
              <a:latin typeface="Constantia" pitchFamily="18" charset="0"/>
            </a:endParaRPr>
          </a:p>
          <a:p>
            <a:r>
              <a:rPr dirty="0" sz="2800" lang="en-US">
                <a:latin typeface="Constantia" pitchFamily="18" charset="0"/>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455" name=""/>
        <p:cNvGrpSpPr/>
        <p:nvPr/>
      </p:nvGrpSpPr>
      <p:grpSpPr>
        <a:xfrm>
          <a:off x="0" y="0"/>
          <a:ext cx="0" cy="0"/>
          <a:chOff x="0" y="0"/>
          <a:chExt cx="0" cy="0"/>
        </a:xfrm>
      </p:grpSpPr>
      <p:sp>
        <p:nvSpPr>
          <p:cNvPr id="1048772" name="Title 1"/>
          <p:cNvSpPr>
            <a:spLocks noGrp="1"/>
          </p:cNvSpPr>
          <p:nvPr>
            <p:ph type="title"/>
          </p:nvPr>
        </p:nvSpPr>
        <p:spPr/>
        <p:txBody>
          <a:bodyPr>
            <a:normAutofit/>
          </a:bodyPr>
          <a:p>
            <a:r>
              <a:rPr b="1" dirty="0" lang="en-US" smtClean="0"/>
              <a:t>ORBITAL TRAUMA</a:t>
            </a:r>
            <a:r>
              <a:rPr dirty="0" lang="en-US" smtClean="0"/>
              <a:t/>
            </a:r>
            <a:br>
              <a:rPr dirty="0" lang="en-US" smtClean="0"/>
            </a:br>
            <a:endParaRPr dirty="0" lang="en-US"/>
          </a:p>
        </p:txBody>
      </p:sp>
      <p:sp>
        <p:nvSpPr>
          <p:cNvPr id="1048773" name="Content Placeholder 2"/>
          <p:cNvSpPr>
            <a:spLocks noGrp="1"/>
          </p:cNvSpPr>
          <p:nvPr>
            <p:ph sz="quarter" idx="1"/>
          </p:nvPr>
        </p:nvSpPr>
        <p:spPr>
          <a:xfrm>
            <a:off x="0" y="1066800"/>
            <a:ext cx="12039600" cy="5791200"/>
          </a:xfrm>
        </p:spPr>
        <p:txBody>
          <a:bodyPr>
            <a:normAutofit fontScale="95833" lnSpcReduction="20000"/>
          </a:bodyPr>
          <a:p>
            <a:pPr>
              <a:lnSpc>
                <a:spcPct val="150000"/>
              </a:lnSpc>
              <a:buNone/>
            </a:pPr>
            <a:r>
              <a:rPr dirty="0" sz="3000" lang="en-US">
                <a:latin typeface="Times New Roman" pitchFamily="18" charset="0"/>
                <a:cs typeface="Times New Roman" pitchFamily="18" charset="0"/>
              </a:rPr>
              <a:t>Injury to the orbit is usually associated with a head injury; </a:t>
            </a:r>
            <a:r>
              <a:rPr dirty="0" sz="3000" lang="en-US" err="1">
                <a:latin typeface="Times New Roman" pitchFamily="18" charset="0"/>
                <a:cs typeface="Times New Roman" pitchFamily="18" charset="0"/>
              </a:rPr>
              <a:t>hence,the</a:t>
            </a:r>
            <a:r>
              <a:rPr dirty="0" sz="3000" lang="en-US">
                <a:latin typeface="Times New Roman" pitchFamily="18" charset="0"/>
                <a:cs typeface="Times New Roman" pitchFamily="18" charset="0"/>
              </a:rPr>
              <a:t> patient’s general medical condition must first be stabilized before conducting an ocular examination.</a:t>
            </a:r>
          </a:p>
          <a:p>
            <a:pPr>
              <a:lnSpc>
                <a:spcPct val="150000"/>
              </a:lnSpc>
              <a:buNone/>
            </a:pPr>
            <a:r>
              <a:rPr dirty="0" sz="3000" lang="en-US">
                <a:latin typeface="Times New Roman" pitchFamily="18" charset="0"/>
                <a:cs typeface="Times New Roman" pitchFamily="18" charset="0"/>
              </a:rPr>
              <a:t> To establish the extent of ocular injury, visual acuity is assessed as soon as possible, even if it is only a rough estimate. Soft tissue orbital injuries often result in damage to the optic nerve. Major ocular injuries indicated by a soft globe, prolapsing tissue, ruptured globe, </a:t>
            </a:r>
            <a:r>
              <a:rPr dirty="0" sz="3000" lang="en-US" err="1" smtClean="0">
                <a:latin typeface="Times New Roman" pitchFamily="18" charset="0"/>
                <a:cs typeface="Times New Roman" pitchFamily="18" charset="0"/>
              </a:rPr>
              <a:t>hemorrhage,and</a:t>
            </a:r>
            <a:r>
              <a:rPr dirty="0" sz="3000" lang="en-US" smtClean="0">
                <a:latin typeface="Times New Roman" pitchFamily="18" charset="0"/>
                <a:cs typeface="Times New Roman" pitchFamily="18" charset="0"/>
              </a:rPr>
              <a:t> </a:t>
            </a:r>
            <a:r>
              <a:rPr dirty="0" sz="3000" lang="en-US">
                <a:latin typeface="Times New Roman" pitchFamily="18" charset="0"/>
                <a:cs typeface="Times New Roman" pitchFamily="18" charset="0"/>
              </a:rPr>
              <a:t>loss of red reflex require immediate surgical attention.</a:t>
            </a:r>
          </a:p>
          <a:p>
            <a:endParaRPr dirty="0"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456" name=""/>
        <p:cNvGrpSpPr/>
        <p:nvPr/>
      </p:nvGrpSpPr>
      <p:grpSpPr>
        <a:xfrm>
          <a:off x="0" y="0"/>
          <a:ext cx="0" cy="0"/>
          <a:chOff x="0" y="0"/>
          <a:chExt cx="0" cy="0"/>
        </a:xfrm>
      </p:grpSpPr>
      <p:sp>
        <p:nvSpPr>
          <p:cNvPr id="1048774" name="Title 1"/>
          <p:cNvSpPr>
            <a:spLocks noGrp="1"/>
          </p:cNvSpPr>
          <p:nvPr>
            <p:ph type="title"/>
          </p:nvPr>
        </p:nvSpPr>
        <p:spPr>
          <a:xfrm>
            <a:off x="1905000" y="609600"/>
            <a:ext cx="7467600" cy="914400"/>
          </a:xfrm>
        </p:spPr>
        <p:txBody>
          <a:bodyPr>
            <a:normAutofit fontScale="90000"/>
          </a:bodyPr>
          <a:p>
            <a:r>
              <a:rPr b="1" dirty="0" lang="en-US" smtClean="0"/>
              <a:t/>
            </a:r>
            <a:br>
              <a:rPr b="1" dirty="0" lang="en-US" smtClean="0"/>
            </a:br>
            <a:r>
              <a:rPr b="1" dirty="0" lang="en-US" smtClean="0"/>
              <a:t/>
            </a:r>
            <a:br>
              <a:rPr b="1" dirty="0" lang="en-US" smtClean="0"/>
            </a:br>
            <a:r>
              <a:rPr b="1" dirty="0" lang="en-US" smtClean="0"/>
              <a:t/>
            </a:r>
            <a:br>
              <a:rPr b="1" dirty="0" lang="en-US" smtClean="0"/>
            </a:br>
            <a:r>
              <a:rPr b="1" dirty="0" lang="en-US" smtClean="0"/>
              <a:t/>
            </a:r>
            <a:br>
              <a:rPr b="1" dirty="0" lang="en-US" smtClean="0"/>
            </a:br>
            <a:r>
              <a:rPr b="1" dirty="0" lang="en-US" smtClean="0"/>
              <a:t/>
            </a:r>
            <a:br>
              <a:rPr b="1" dirty="0" lang="en-US" smtClean="0"/>
            </a:br>
            <a:r>
              <a:rPr b="1" dirty="0" lang="en-US" smtClean="0"/>
              <a:t>Soft Tissue Injury and Hemorrhage</a:t>
            </a:r>
            <a:r>
              <a:rPr dirty="0" lang="en-US" smtClean="0"/>
              <a:t/>
            </a:r>
            <a:br>
              <a:rPr dirty="0" lang="en-US" smtClean="0"/>
            </a:br>
            <a:r>
              <a:rPr dirty="0" lang="en-US" smtClean="0"/>
              <a:t/>
            </a:r>
            <a:br>
              <a:rPr dirty="0" lang="en-US" smtClean="0"/>
            </a:br>
            <a:endParaRPr dirty="0" lang="en-US"/>
          </a:p>
        </p:txBody>
      </p:sp>
      <p:sp>
        <p:nvSpPr>
          <p:cNvPr id="1048775" name="Content Placeholder 2"/>
          <p:cNvSpPr>
            <a:spLocks noGrp="1"/>
          </p:cNvSpPr>
          <p:nvPr>
            <p:ph sz="quarter" idx="1"/>
          </p:nvPr>
        </p:nvSpPr>
        <p:spPr>
          <a:xfrm>
            <a:off x="0" y="1080977"/>
            <a:ext cx="12039600" cy="6400800"/>
          </a:xfrm>
        </p:spPr>
        <p:txBody>
          <a:bodyPr/>
          <a:p>
            <a:pPr>
              <a:buNone/>
            </a:pPr>
            <a:r>
              <a:rPr b="1" dirty="0" lang="en-US" u="sng" smtClean="0"/>
              <a:t>The signs and symptoms</a:t>
            </a:r>
          </a:p>
          <a:p>
            <a:pPr lvl="1"/>
            <a:r>
              <a:rPr dirty="0" lang="en-US" smtClean="0"/>
              <a:t> </a:t>
            </a:r>
            <a:r>
              <a:rPr dirty="0" sz="2900" lang="en-US"/>
              <a:t>Tenderness</a:t>
            </a:r>
          </a:p>
          <a:p>
            <a:pPr lvl="1"/>
            <a:r>
              <a:rPr dirty="0" sz="2900" lang="en-US"/>
              <a:t> </a:t>
            </a:r>
            <a:r>
              <a:rPr dirty="0" sz="2900" lang="en-US" err="1"/>
              <a:t>Ecchymosis</a:t>
            </a:r>
            <a:endParaRPr dirty="0" sz="2900" lang="en-US"/>
          </a:p>
          <a:p>
            <a:pPr lvl="1"/>
            <a:r>
              <a:rPr dirty="0" sz="2900" lang="en-US"/>
              <a:t> lid swelling</a:t>
            </a:r>
          </a:p>
          <a:p>
            <a:pPr lvl="1"/>
            <a:r>
              <a:rPr dirty="0" sz="2900" lang="en-US"/>
              <a:t> </a:t>
            </a:r>
            <a:r>
              <a:rPr b="1" dirty="0" sz="2900" lang="en-US" err="1"/>
              <a:t>proptosis</a:t>
            </a:r>
            <a:r>
              <a:rPr b="1" dirty="0" sz="2900" lang="en-US"/>
              <a:t> </a:t>
            </a:r>
            <a:r>
              <a:rPr dirty="0" sz="2900" lang="en-US"/>
              <a:t>(</a:t>
            </a:r>
            <a:r>
              <a:rPr dirty="0" sz="2900" lang="en-US" err="1"/>
              <a:t>ie</a:t>
            </a:r>
            <a:r>
              <a:rPr dirty="0" sz="2900" lang="en-US"/>
              <a:t>, downward displacement of the eyeball) </a:t>
            </a:r>
          </a:p>
          <a:p>
            <a:pPr lvl="1"/>
            <a:r>
              <a:rPr dirty="0" sz="2900" lang="en-US"/>
              <a:t> hemorrhage.</a:t>
            </a:r>
          </a:p>
          <a:p>
            <a:endParaRPr dirty="0"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457" name=""/>
        <p:cNvGrpSpPr/>
        <p:nvPr/>
      </p:nvGrpSpPr>
      <p:grpSpPr>
        <a:xfrm>
          <a:off x="0" y="0"/>
          <a:ext cx="0" cy="0"/>
          <a:chOff x="0" y="0"/>
          <a:chExt cx="0" cy="0"/>
        </a:xfrm>
      </p:grpSpPr>
      <p:sp>
        <p:nvSpPr>
          <p:cNvPr id="1048776" name="Rectangle 1"/>
          <p:cNvSpPr>
            <a:spLocks noChangeArrowheads="1"/>
          </p:cNvSpPr>
          <p:nvPr/>
        </p:nvSpPr>
        <p:spPr bwMode="auto">
          <a:xfrm>
            <a:off x="0" y="390318"/>
            <a:ext cx="11887200" cy="4498237"/>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spcBef>
                <a:spcPct val="0"/>
              </a:spcBef>
              <a:spcAft>
                <a:spcPct val="0"/>
              </a:spcAft>
            </a:pPr>
            <a:endParaRPr dirty="0" sz="2800" lang="en-US">
              <a:solidFill>
                <a:srgbClr val="000000"/>
              </a:solidFill>
              <a:latin typeface="Calibri" pitchFamily="34" charset="0"/>
              <a:ea typeface="AGaramond-Regular"/>
              <a:cs typeface="Times New Roman" pitchFamily="18" charset="0"/>
            </a:endParaRPr>
          </a:p>
          <a:p>
            <a:pPr fontAlgn="base">
              <a:lnSpc>
                <a:spcPct val="150000"/>
              </a:lnSpc>
              <a:spcBef>
                <a:spcPct val="0"/>
              </a:spcBef>
              <a:spcAft>
                <a:spcPct val="0"/>
              </a:spcAft>
            </a:pPr>
            <a:r>
              <a:rPr dirty="0" sz="2800" lang="en-US">
                <a:solidFill>
                  <a:srgbClr val="000000"/>
                </a:solidFill>
                <a:latin typeface="Calibri" pitchFamily="34" charset="0"/>
                <a:ea typeface="AGaramond-Regular"/>
                <a:cs typeface="Times New Roman" pitchFamily="18" charset="0"/>
              </a:rPr>
              <a:t>Closed injuries lead to contusions with </a:t>
            </a:r>
            <a:r>
              <a:rPr dirty="0" sz="2800" lang="en-US" err="1">
                <a:solidFill>
                  <a:srgbClr val="000000"/>
                </a:solidFill>
                <a:latin typeface="Calibri" pitchFamily="34" charset="0"/>
                <a:ea typeface="AGaramond-Regular"/>
                <a:cs typeface="Times New Roman" pitchFamily="18" charset="0"/>
              </a:rPr>
              <a:t>subconjunctival</a:t>
            </a:r>
            <a:r>
              <a:rPr dirty="0" sz="2800" lang="en-US">
                <a:solidFill>
                  <a:srgbClr val="000000"/>
                </a:solidFill>
                <a:latin typeface="Calibri" pitchFamily="34" charset="0"/>
                <a:ea typeface="AGaramond-Regular"/>
                <a:cs typeface="Times New Roman" pitchFamily="18" charset="0"/>
              </a:rPr>
              <a:t> hemorrhage,</a:t>
            </a:r>
            <a:r>
              <a:rPr dirty="0" sz="11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commonly known as a </a:t>
            </a:r>
            <a:r>
              <a:rPr dirty="0" sz="2800" i="1" lang="en-US">
                <a:solidFill>
                  <a:srgbClr val="000000"/>
                </a:solidFill>
                <a:latin typeface="Times New Roman" pitchFamily="18" charset="0"/>
                <a:ea typeface="Calibri" pitchFamily="34" charset="0"/>
                <a:cs typeface="Times New Roman" pitchFamily="18" charset="0"/>
              </a:rPr>
              <a:t>black eye. </a:t>
            </a:r>
            <a:r>
              <a:rPr dirty="0" sz="2800" lang="en-US">
                <a:solidFill>
                  <a:srgbClr val="000000"/>
                </a:solidFill>
                <a:latin typeface="Calibri" pitchFamily="34" charset="0"/>
                <a:ea typeface="AGaramond-Regular"/>
                <a:cs typeface="Times New Roman" pitchFamily="18" charset="0"/>
              </a:rPr>
              <a:t>Blood accumulates in the</a:t>
            </a:r>
            <a:r>
              <a:rPr dirty="0" sz="11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tissues of the conjunctiva. Hemorrhage may be caused by a soft</a:t>
            </a:r>
            <a:r>
              <a:rPr dirty="0" sz="1100" lang="en-US">
                <a:latin typeface="Arial" pitchFamily="34" charset="0"/>
                <a:ea typeface="AGaramond-Regular"/>
                <a:cs typeface="Arial" pitchFamily="34" charset="0"/>
              </a:rPr>
              <a:t> </a:t>
            </a:r>
            <a:r>
              <a:rPr dirty="0" sz="2800" lang="en-US">
                <a:solidFill>
                  <a:srgbClr val="000000"/>
                </a:solidFill>
                <a:latin typeface="Calibri" pitchFamily="34" charset="0"/>
                <a:ea typeface="AGaramond-Regular"/>
                <a:cs typeface="Times New Roman" pitchFamily="18" charset="0"/>
              </a:rPr>
              <a:t>tissue injury to the eyelid or by an underlying fracture.</a:t>
            </a:r>
            <a:endParaRPr dirty="0" lang="en-US">
              <a:latin typeface="Arial" pitchFamily="34" charset="0"/>
              <a:cs typeface="Arial"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458" name=""/>
        <p:cNvGrpSpPr/>
        <p:nvPr/>
      </p:nvGrpSpPr>
      <p:grpSpPr>
        <a:xfrm>
          <a:off x="0" y="0"/>
          <a:ext cx="0" cy="0"/>
          <a:chOff x="0" y="0"/>
          <a:chExt cx="0" cy="0"/>
        </a:xfrm>
      </p:grpSpPr>
      <p:sp>
        <p:nvSpPr>
          <p:cNvPr id="1048777" name="Title 1"/>
          <p:cNvSpPr>
            <a:spLocks noGrp="1"/>
          </p:cNvSpPr>
          <p:nvPr>
            <p:ph type="title"/>
          </p:nvPr>
        </p:nvSpPr>
        <p:spPr/>
        <p:txBody>
          <a:bodyPr>
            <a:normAutofit/>
          </a:bodyPr>
          <a:p>
            <a:r>
              <a:rPr dirty="0" lang="en-US" smtClean="0"/>
              <a:t>Management </a:t>
            </a:r>
            <a:br>
              <a:rPr dirty="0" lang="en-US" smtClean="0"/>
            </a:br>
            <a:endParaRPr dirty="0" lang="en-US"/>
          </a:p>
        </p:txBody>
      </p:sp>
      <p:sp>
        <p:nvSpPr>
          <p:cNvPr id="1048778" name="Content Placeholder 2"/>
          <p:cNvSpPr>
            <a:spLocks noGrp="1"/>
          </p:cNvSpPr>
          <p:nvPr>
            <p:ph sz="quarter" idx="1"/>
          </p:nvPr>
        </p:nvSpPr>
        <p:spPr>
          <a:xfrm>
            <a:off x="228600" y="1143000"/>
            <a:ext cx="11582400" cy="5486400"/>
          </a:xfrm>
        </p:spPr>
        <p:txBody>
          <a:bodyPr>
            <a:noAutofit/>
          </a:bodyPr>
          <a:p>
            <a:pPr>
              <a:lnSpc>
                <a:spcPct val="150000"/>
              </a:lnSpc>
            </a:pPr>
            <a:r>
              <a:rPr dirty="0" sz="2800" lang="en-US"/>
              <a:t>Its usually conservative and consists of thorough inspection, cleansing, and repair of wounds. </a:t>
            </a:r>
          </a:p>
          <a:p>
            <a:pPr>
              <a:lnSpc>
                <a:spcPct val="150000"/>
              </a:lnSpc>
            </a:pPr>
            <a:r>
              <a:rPr dirty="0" sz="2800" lang="en-US"/>
              <a:t>Cold compresses are used in the early </a:t>
            </a:r>
            <a:r>
              <a:rPr dirty="0" sz="2800" lang="en-US" smtClean="0"/>
              <a:t>phase followed </a:t>
            </a:r>
            <a:r>
              <a:rPr dirty="0" sz="2800" lang="en-US"/>
              <a:t>by warm compresses. </a:t>
            </a:r>
          </a:p>
          <a:p>
            <a:pPr>
              <a:lnSpc>
                <a:spcPct val="150000"/>
              </a:lnSpc>
            </a:pPr>
            <a:r>
              <a:rPr dirty="0" sz="2800" lang="en-US"/>
              <a:t>Hematomas that appear as swollen, fluctuating areas may be surgically drained or aspirated;</a:t>
            </a:r>
          </a:p>
          <a:p>
            <a:pPr>
              <a:lnSpc>
                <a:spcPct val="150000"/>
              </a:lnSpc>
            </a:pPr>
            <a:r>
              <a:rPr dirty="0" sz="2800" lang="en-US" smtClean="0"/>
              <a:t>If they </a:t>
            </a:r>
            <a:r>
              <a:rPr dirty="0" sz="2800" lang="en-US"/>
              <a:t>are causing significant orbital pressure, they may be surgically evacuated.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459" name=""/>
        <p:cNvGrpSpPr/>
        <p:nvPr/>
      </p:nvGrpSpPr>
      <p:grpSpPr>
        <a:xfrm>
          <a:off x="0" y="0"/>
          <a:ext cx="0" cy="0"/>
          <a:chOff x="0" y="0"/>
          <a:chExt cx="0" cy="0"/>
        </a:xfrm>
      </p:grpSpPr>
      <p:sp>
        <p:nvSpPr>
          <p:cNvPr id="1048779" name="Rectangle 1"/>
          <p:cNvSpPr>
            <a:spLocks noChangeArrowheads="1"/>
          </p:cNvSpPr>
          <p:nvPr/>
        </p:nvSpPr>
        <p:spPr bwMode="auto">
          <a:xfrm>
            <a:off x="381000" y="-557950"/>
            <a:ext cx="11430000" cy="566298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indent="-457200" marL="457200">
              <a:lnSpc>
                <a:spcPct val="150000"/>
              </a:lnSpc>
              <a:spcBef>
                <a:spcPct val="0"/>
              </a:spcBef>
              <a:spcAft>
                <a:spcPct val="0"/>
              </a:spcAft>
              <a:buFont typeface="Arial" panose="020B0604020202020204" pitchFamily="34" charset="0"/>
              <a:buChar char="•"/>
            </a:pPr>
            <a:r>
              <a:rPr dirty="0" sz="2800" lang="en-US">
                <a:solidFill>
                  <a:srgbClr val="000000"/>
                </a:solidFill>
                <a:latin typeface="Calibri" pitchFamily="34" charset="0"/>
                <a:ea typeface="AGaramond-Regular" charset="-128"/>
                <a:cs typeface="Times New Roman" pitchFamily="18" charset="0"/>
              </a:rPr>
              <a:t>Penetrating injuries or severe blow to the head can result in severe</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optic nerve damage. Visual loss can be sudden or delayed and</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progressive. </a:t>
            </a:r>
            <a:endParaRPr dirty="0" sz="2800" lang="en-US" smtClean="0">
              <a:solidFill>
                <a:srgbClr val="000000"/>
              </a:solidFill>
              <a:latin typeface="Calibri" pitchFamily="34" charset="0"/>
              <a:ea typeface="AGaramond-Regular" charset="-128"/>
              <a:cs typeface="Times New Roman" pitchFamily="18" charset="0"/>
            </a:endParaRPr>
          </a:p>
          <a:p>
            <a:pPr fontAlgn="base" indent="-457200" marL="457200">
              <a:lnSpc>
                <a:spcPct val="150000"/>
              </a:lnSpc>
              <a:spcBef>
                <a:spcPct val="0"/>
              </a:spcBef>
              <a:spcAft>
                <a:spcPct val="0"/>
              </a:spcAft>
              <a:buFont typeface="Arial" panose="020B0604020202020204" pitchFamily="34" charset="0"/>
              <a:buChar char="•"/>
            </a:pPr>
            <a:r>
              <a:rPr dirty="0" sz="2800" lang="en-US" smtClean="0">
                <a:solidFill>
                  <a:srgbClr val="000000"/>
                </a:solidFill>
                <a:latin typeface="Calibri" pitchFamily="34" charset="0"/>
                <a:ea typeface="AGaramond-Regular" charset="-128"/>
                <a:cs typeface="Times New Roman" pitchFamily="18" charset="0"/>
              </a:rPr>
              <a:t>Immediate </a:t>
            </a:r>
            <a:r>
              <a:rPr dirty="0" sz="2800" lang="en-US">
                <a:solidFill>
                  <a:srgbClr val="000000"/>
                </a:solidFill>
                <a:latin typeface="Calibri" pitchFamily="34" charset="0"/>
                <a:ea typeface="AGaramond-Regular" charset="-128"/>
                <a:cs typeface="Times New Roman" pitchFamily="18" charset="0"/>
              </a:rPr>
              <a:t>loss of vision after an ocular injury is usually</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irreversible. Delayed visual loss has a better prognosis. </a:t>
            </a:r>
            <a:endParaRPr dirty="0" sz="2800" lang="en-US" smtClean="0">
              <a:solidFill>
                <a:srgbClr val="000000"/>
              </a:solidFill>
              <a:latin typeface="Calibri" pitchFamily="34" charset="0"/>
              <a:ea typeface="AGaramond-Regular" charset="-128"/>
              <a:cs typeface="Times New Roman" pitchFamily="18" charset="0"/>
            </a:endParaRPr>
          </a:p>
          <a:p>
            <a:pPr fontAlgn="base" indent="-457200" marL="457200">
              <a:lnSpc>
                <a:spcPct val="150000"/>
              </a:lnSpc>
              <a:spcBef>
                <a:spcPct val="0"/>
              </a:spcBef>
              <a:spcAft>
                <a:spcPct val="0"/>
              </a:spcAft>
              <a:buFont typeface="Arial" panose="020B0604020202020204" pitchFamily="34" charset="0"/>
              <a:buChar char="•"/>
            </a:pPr>
            <a:r>
              <a:rPr dirty="0" sz="2800" lang="en-US" smtClean="0">
                <a:solidFill>
                  <a:srgbClr val="000000"/>
                </a:solidFill>
                <a:latin typeface="Calibri" pitchFamily="34" charset="0"/>
                <a:ea typeface="AGaramond-Regular" charset="-128"/>
                <a:cs typeface="Times New Roman" pitchFamily="18" charset="0"/>
              </a:rPr>
              <a:t>Corticosteroid</a:t>
            </a:r>
            <a:r>
              <a:rPr dirty="0" sz="2800" lang="en-US" smtClean="0">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therapy is indicated to reduce optic nerve swelling. </a:t>
            </a:r>
            <a:endParaRPr dirty="0" sz="2800" lang="en-US" smtClean="0">
              <a:solidFill>
                <a:srgbClr val="000000"/>
              </a:solidFill>
              <a:latin typeface="Calibri" pitchFamily="34" charset="0"/>
              <a:ea typeface="AGaramond-Regular" charset="-128"/>
              <a:cs typeface="Times New Roman" pitchFamily="18" charset="0"/>
            </a:endParaRPr>
          </a:p>
          <a:p>
            <a:pPr fontAlgn="base" indent="-457200" marL="457200">
              <a:lnSpc>
                <a:spcPct val="150000"/>
              </a:lnSpc>
              <a:spcBef>
                <a:spcPct val="0"/>
              </a:spcBef>
              <a:spcAft>
                <a:spcPct val="0"/>
              </a:spcAft>
              <a:buFont typeface="Arial" panose="020B0604020202020204" pitchFamily="34" charset="0"/>
              <a:buChar char="•"/>
            </a:pPr>
            <a:r>
              <a:rPr dirty="0" sz="2800" lang="en-US" smtClean="0">
                <a:solidFill>
                  <a:srgbClr val="000000"/>
                </a:solidFill>
                <a:latin typeface="Calibri" pitchFamily="34" charset="0"/>
                <a:ea typeface="AGaramond-Regular" charset="-128"/>
                <a:cs typeface="Times New Roman" pitchFamily="18" charset="0"/>
              </a:rPr>
              <a:t>Surgery</a:t>
            </a:r>
            <a:r>
              <a:rPr dirty="0" sz="2800" lang="en-US">
                <a:solidFill>
                  <a:srgbClr val="000000"/>
                </a:solidFill>
                <a:latin typeface="Calibri" pitchFamily="34" charset="0"/>
                <a:ea typeface="AGaramond-Regular" charset="-128"/>
                <a:cs typeface="Times New Roman" pitchFamily="18" charset="0"/>
              </a:rPr>
              <a:t>,</a:t>
            </a:r>
            <a:r>
              <a:rPr dirty="0" sz="28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such as optic nerve decompression, may be performed.</a:t>
            </a:r>
            <a:endParaRPr dirty="0" sz="2800" lang="en-US">
              <a:latin typeface="Arial" pitchFamily="34" charset="0"/>
              <a:cs typeface="Arial"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460" name=""/>
        <p:cNvGrpSpPr/>
        <p:nvPr/>
      </p:nvGrpSpPr>
      <p:grpSpPr>
        <a:xfrm>
          <a:off x="0" y="0"/>
          <a:ext cx="0" cy="0"/>
          <a:chOff x="0" y="0"/>
          <a:chExt cx="0" cy="0"/>
        </a:xfrm>
      </p:grpSpPr>
      <p:sp>
        <p:nvSpPr>
          <p:cNvPr id="1048780" name="Title 1"/>
          <p:cNvSpPr>
            <a:spLocks noGrp="1"/>
          </p:cNvSpPr>
          <p:nvPr>
            <p:ph type="title"/>
          </p:nvPr>
        </p:nvSpPr>
        <p:spPr/>
        <p:txBody>
          <a:bodyPr>
            <a:normAutofit/>
          </a:bodyPr>
          <a:p>
            <a:r>
              <a:rPr b="1" dirty="0" lang="en-US" smtClean="0"/>
              <a:t>Orbital Fractures</a:t>
            </a:r>
            <a:r>
              <a:rPr dirty="0" lang="en-US" smtClean="0"/>
              <a:t/>
            </a:r>
            <a:br>
              <a:rPr dirty="0" lang="en-US" smtClean="0"/>
            </a:br>
            <a:endParaRPr dirty="0" lang="en-US"/>
          </a:p>
        </p:txBody>
      </p:sp>
      <p:sp>
        <p:nvSpPr>
          <p:cNvPr id="1048781" name="Content Placeholder 2"/>
          <p:cNvSpPr>
            <a:spLocks noGrp="1"/>
          </p:cNvSpPr>
          <p:nvPr>
            <p:ph sz="quarter" idx="1"/>
          </p:nvPr>
        </p:nvSpPr>
        <p:spPr>
          <a:xfrm>
            <a:off x="228600" y="1295400"/>
            <a:ext cx="11277600" cy="4873752"/>
          </a:xfrm>
        </p:spPr>
        <p:txBody>
          <a:bodyPr>
            <a:normAutofit/>
          </a:bodyPr>
          <a:p>
            <a:pPr>
              <a:lnSpc>
                <a:spcPct val="150000"/>
              </a:lnSpc>
            </a:pPr>
            <a:r>
              <a:rPr dirty="0" sz="2800" lang="en-US"/>
              <a:t>Orbital fractures are detected by facial x-rays. Depending on the orbital structures involved, orbital fractures can be classified as blow-out,  </a:t>
            </a:r>
            <a:r>
              <a:rPr dirty="0" sz="2800" lang="en-US" err="1"/>
              <a:t>zygomatic</a:t>
            </a:r>
            <a:r>
              <a:rPr dirty="0" sz="2800" lang="en-US"/>
              <a:t> or tripod, maxillary, </a:t>
            </a:r>
            <a:r>
              <a:rPr dirty="0" sz="2800" lang="en-US" err="1"/>
              <a:t>midfacial</a:t>
            </a:r>
            <a:r>
              <a:rPr dirty="0" sz="2800" lang="en-US"/>
              <a:t>, orbital apex and orbital roof fractures. Blow-out fractures result from compression of soft tissue and sudden increase in orbital pressure when the force is transmitted to the orbital floor, the area of least resistance.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461" name=""/>
        <p:cNvGrpSpPr/>
        <p:nvPr/>
      </p:nvGrpSpPr>
      <p:grpSpPr>
        <a:xfrm>
          <a:off x="0" y="0"/>
          <a:ext cx="0" cy="0"/>
          <a:chOff x="0" y="0"/>
          <a:chExt cx="0" cy="0"/>
        </a:xfrm>
      </p:grpSpPr>
      <p:sp>
        <p:nvSpPr>
          <p:cNvPr id="1048782" name="Rectangle 1"/>
          <p:cNvSpPr>
            <a:spLocks noChangeArrowheads="1"/>
          </p:cNvSpPr>
          <p:nvPr/>
        </p:nvSpPr>
        <p:spPr bwMode="auto">
          <a:xfrm>
            <a:off x="0" y="-771428"/>
            <a:ext cx="11963400" cy="8127352"/>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2800" lang="en-US">
                <a:solidFill>
                  <a:srgbClr val="000000"/>
                </a:solidFill>
                <a:ea typeface="AGaramond-Regular" charset="-128"/>
                <a:cs typeface="Times New Roman" pitchFamily="18" charset="0"/>
              </a:rPr>
              <a:t>The inferior rectus and inferior oblique muscles, with their fat and </a:t>
            </a:r>
            <a:r>
              <a:rPr dirty="0" sz="2800" lang="en-US" err="1">
                <a:solidFill>
                  <a:srgbClr val="000000"/>
                </a:solidFill>
                <a:ea typeface="AGaramond-Regular" charset="-128"/>
                <a:cs typeface="Times New Roman" pitchFamily="18" charset="0"/>
              </a:rPr>
              <a:t>fascial</a:t>
            </a:r>
            <a:r>
              <a:rPr dirty="0" sz="2800" lang="en-US">
                <a:solidFill>
                  <a:srgbClr val="000000"/>
                </a:solidFill>
                <a:ea typeface="AGaramond-Regular" charset="-128"/>
                <a:cs typeface="Times New Roman" pitchFamily="18" charset="0"/>
              </a:rPr>
              <a:t> attachments, or the nerve that courses along the inferior</a:t>
            </a:r>
            <a:r>
              <a:rPr dirty="0" sz="1100" lang="en-US">
                <a:ea typeface="AGaramond-Regular" charset="-128"/>
                <a:cs typeface="Arial" pitchFamily="34" charset="0"/>
              </a:rPr>
              <a:t> </a:t>
            </a:r>
            <a:r>
              <a:rPr dirty="0" sz="2800" lang="en-US">
                <a:solidFill>
                  <a:srgbClr val="000000"/>
                </a:solidFill>
                <a:ea typeface="AGaramond-Regular" charset="-128"/>
                <a:cs typeface="Times New Roman" pitchFamily="18" charset="0"/>
              </a:rPr>
              <a:t>oblique muscle may become entrapped, and the globe may be displaced inward (</a:t>
            </a:r>
            <a:r>
              <a:rPr dirty="0" sz="2800" lang="en-US" err="1">
                <a:solidFill>
                  <a:srgbClr val="000000"/>
                </a:solidFill>
                <a:ea typeface="AGaramond-Regular" charset="-128"/>
                <a:cs typeface="Times New Roman" pitchFamily="18" charset="0"/>
              </a:rPr>
              <a:t>ie</a:t>
            </a:r>
            <a:r>
              <a:rPr dirty="0" sz="2800" lang="en-US">
                <a:solidFill>
                  <a:srgbClr val="000000"/>
                </a:solidFill>
                <a:ea typeface="AGaramond-Regular" charset="-128"/>
                <a:cs typeface="Times New Roman" pitchFamily="18" charset="0"/>
              </a:rPr>
              <a:t>, </a:t>
            </a:r>
            <a:r>
              <a:rPr dirty="0" sz="2800" lang="en-US" err="1">
                <a:solidFill>
                  <a:srgbClr val="000000"/>
                </a:solidFill>
                <a:ea typeface="AGaramond-Regular" charset="-128"/>
                <a:cs typeface="Times New Roman" pitchFamily="18" charset="0"/>
              </a:rPr>
              <a:t>enophthalmos</a:t>
            </a:r>
            <a:r>
              <a:rPr dirty="0" sz="2800" lang="en-US">
                <a:solidFill>
                  <a:srgbClr val="000000"/>
                </a:solidFill>
                <a:ea typeface="AGaramond-Regular" charset="-128"/>
                <a:cs typeface="Times New Roman" pitchFamily="18" charset="0"/>
              </a:rPr>
              <a:t>). </a:t>
            </a:r>
            <a:endParaRPr dirty="0" sz="1100" lang="en-US">
              <a:cs typeface="Arial" pitchFamily="34" charset="0"/>
            </a:endParaRPr>
          </a:p>
          <a:p>
            <a:pPr eaLnBrk="0" fontAlgn="base" hangingPunct="0">
              <a:lnSpc>
                <a:spcPct val="150000"/>
              </a:lnSpc>
              <a:spcBef>
                <a:spcPct val="0"/>
              </a:spcBef>
              <a:spcAft>
                <a:spcPct val="0"/>
              </a:spcAft>
            </a:pPr>
            <a:r>
              <a:rPr dirty="0" sz="2800" lang="en-US">
                <a:solidFill>
                  <a:srgbClr val="000000"/>
                </a:solidFill>
                <a:ea typeface="AGaramond-Regular" charset="-128"/>
                <a:cs typeface="Times New Roman" pitchFamily="18" charset="0"/>
              </a:rPr>
              <a:t>Computed tomography (CT) can firmly identify the muscle and its auxiliary structures that are entrapped. These fractures are usually caused by blunt small objects, such as a fist, knee, elbow, or tennis or golf balls.</a:t>
            </a:r>
            <a:endParaRPr dirty="0" sz="1100" lang="en-US">
              <a:cs typeface="Arial" pitchFamily="34" charset="0"/>
            </a:endParaRPr>
          </a:p>
          <a:p>
            <a:pPr eaLnBrk="0" fontAlgn="base" hangingPunct="0">
              <a:lnSpc>
                <a:spcPct val="150000"/>
              </a:lnSpc>
              <a:spcBef>
                <a:spcPct val="0"/>
              </a:spcBef>
              <a:spcAft>
                <a:spcPct val="0"/>
              </a:spcAft>
            </a:pPr>
            <a:r>
              <a:rPr dirty="0" sz="2800" lang="en-US">
                <a:solidFill>
                  <a:srgbClr val="000000"/>
                </a:solidFill>
                <a:ea typeface="AGaramond-Regular" charset="-128"/>
                <a:cs typeface="Times New Roman" pitchFamily="18" charset="0"/>
              </a:rPr>
              <a:t>Orbital roof fractures are dangerous because of potential complications</a:t>
            </a:r>
            <a:r>
              <a:rPr dirty="0" sz="1100" lang="en-US">
                <a:ea typeface="AGaramond-Regular" charset="-128"/>
                <a:cs typeface="Arial" pitchFamily="34" charset="0"/>
              </a:rPr>
              <a:t> </a:t>
            </a:r>
            <a:r>
              <a:rPr dirty="0" sz="2800" lang="en-US">
                <a:solidFill>
                  <a:srgbClr val="000000"/>
                </a:solidFill>
                <a:ea typeface="AGaramond-Regular" charset="-128"/>
                <a:cs typeface="Times New Roman" pitchFamily="18" charset="0"/>
              </a:rPr>
              <a:t>to the brain. Surgical management of these fractures</a:t>
            </a:r>
            <a:r>
              <a:rPr dirty="0" sz="1100" lang="en-US">
                <a:ea typeface="AGaramond-Regular" charset="-128"/>
                <a:cs typeface="Arial" pitchFamily="34" charset="0"/>
              </a:rPr>
              <a:t> </a:t>
            </a:r>
            <a:r>
              <a:rPr dirty="0" sz="2800" lang="en-US">
                <a:solidFill>
                  <a:srgbClr val="000000"/>
                </a:solidFill>
                <a:ea typeface="AGaramond-Regular" charset="-128"/>
                <a:cs typeface="Times New Roman" pitchFamily="18" charset="0"/>
              </a:rPr>
              <a:t>requires a neurosurgeon and an ophthalmologist</a:t>
            </a:r>
            <a:r>
              <a:rPr dirty="0" sz="2800" lang="en-US">
                <a:solidFill>
                  <a:srgbClr val="000000"/>
                </a:solidFill>
                <a:latin typeface="Calibri" pitchFamily="34" charset="0"/>
                <a:ea typeface="AGaramond-Regular" charset="-128"/>
                <a:cs typeface="Times New Roman" pitchFamily="18" charset="0"/>
              </a:rPr>
              <a:t>. </a:t>
            </a:r>
            <a:endParaRPr dirty="0" lang="en-US">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8667" name="Title 1"/>
          <p:cNvSpPr>
            <a:spLocks noGrp="1"/>
          </p:cNvSpPr>
          <p:nvPr>
            <p:ph type="title"/>
          </p:nvPr>
        </p:nvSpPr>
        <p:spPr>
          <a:xfrm>
            <a:off x="1524000" y="0"/>
            <a:ext cx="7467600" cy="914400"/>
          </a:xfrm>
        </p:spPr>
        <p:txBody>
          <a:bodyPr/>
          <a:p>
            <a:r>
              <a:rPr dirty="0" lang="en-US" err="1" smtClean="0"/>
              <a:t>Defn</a:t>
            </a:r>
            <a:r>
              <a:rPr dirty="0" lang="en-US" smtClean="0"/>
              <a:t>…. continued</a:t>
            </a:r>
            <a:endParaRPr dirty="0" lang="en-US"/>
          </a:p>
        </p:txBody>
      </p:sp>
      <p:sp>
        <p:nvSpPr>
          <p:cNvPr id="1048668" name="Content Placeholder 2"/>
          <p:cNvSpPr>
            <a:spLocks noGrp="1"/>
          </p:cNvSpPr>
          <p:nvPr>
            <p:ph sz="quarter" idx="1"/>
          </p:nvPr>
        </p:nvSpPr>
        <p:spPr>
          <a:xfrm>
            <a:off x="304800" y="1219200"/>
            <a:ext cx="11049000" cy="5638800"/>
          </a:xfrm>
        </p:spPr>
        <p:txBody>
          <a:bodyPr>
            <a:normAutofit fontScale="95833" lnSpcReduction="20000"/>
          </a:bodyPr>
          <a:p>
            <a:r>
              <a:rPr dirty="0" sz="4000" lang="en-GB">
                <a:solidFill>
                  <a:srgbClr val="0070C0"/>
                </a:solidFill>
                <a:latin typeface="Calibri" pitchFamily="34" charset="0"/>
              </a:rPr>
              <a:t>Keratectomy:  </a:t>
            </a:r>
            <a:r>
              <a:rPr dirty="0" sz="4000" lang="en-GB">
                <a:latin typeface="Calibri" pitchFamily="34" charset="0"/>
              </a:rPr>
              <a:t>Surgical removal of cornea tissue. </a:t>
            </a:r>
          </a:p>
          <a:p>
            <a:r>
              <a:rPr dirty="0" sz="4000" lang="en-GB" err="1">
                <a:solidFill>
                  <a:srgbClr val="0070C0"/>
                </a:solidFill>
                <a:latin typeface="Calibri" pitchFamily="34" charset="0"/>
              </a:rPr>
              <a:t>Keratitis</a:t>
            </a:r>
            <a:r>
              <a:rPr dirty="0" sz="4000" lang="en-GB">
                <a:solidFill>
                  <a:srgbClr val="0070C0"/>
                </a:solidFill>
                <a:latin typeface="Calibri" pitchFamily="34" charset="0"/>
              </a:rPr>
              <a:t>:          </a:t>
            </a:r>
            <a:r>
              <a:rPr dirty="0" sz="4000" lang="en-GB">
                <a:latin typeface="Calibri" pitchFamily="34" charset="0"/>
              </a:rPr>
              <a:t>Inflammation of the cornea</a:t>
            </a:r>
          </a:p>
          <a:p>
            <a:r>
              <a:rPr dirty="0" sz="4000" lang="en-GB">
                <a:solidFill>
                  <a:srgbClr val="0070C0"/>
                </a:solidFill>
                <a:latin typeface="Calibri" pitchFamily="34" charset="0"/>
              </a:rPr>
              <a:t>Keratotomy:    </a:t>
            </a:r>
            <a:r>
              <a:rPr dirty="0" sz="4000" lang="en-GB">
                <a:latin typeface="Calibri" pitchFamily="34" charset="0"/>
              </a:rPr>
              <a:t>Surgical incision (cut) of the cornea</a:t>
            </a:r>
          </a:p>
          <a:p>
            <a:r>
              <a:rPr dirty="0" sz="4000" lang="en-GB" err="1">
                <a:solidFill>
                  <a:srgbClr val="0070C0"/>
                </a:solidFill>
                <a:latin typeface="Calibri" pitchFamily="34" charset="0"/>
              </a:rPr>
              <a:t>Keratoconous</a:t>
            </a:r>
            <a:r>
              <a:rPr dirty="0" sz="4000" lang="en-GB">
                <a:solidFill>
                  <a:srgbClr val="0070C0"/>
                </a:solidFill>
                <a:latin typeface="Calibri" pitchFamily="34" charset="0"/>
              </a:rPr>
              <a:t>:  </a:t>
            </a:r>
            <a:r>
              <a:rPr dirty="0" sz="4000" lang="en-GB">
                <a:latin typeface="Calibri" pitchFamily="34" charset="0"/>
              </a:rPr>
              <a:t>Rare, serious, degenerative corneal disease, in which the  cornea thins and assumes the shape of a cone. </a:t>
            </a:r>
          </a:p>
          <a:p>
            <a:r>
              <a:rPr dirty="0" sz="4000" lang="en-GB" err="1">
                <a:solidFill>
                  <a:srgbClr val="0070C0"/>
                </a:solidFill>
                <a:latin typeface="Calibri" pitchFamily="34" charset="0"/>
              </a:rPr>
              <a:t>Keratoplasty</a:t>
            </a:r>
            <a:r>
              <a:rPr dirty="0" sz="4000" lang="en-GB">
                <a:solidFill>
                  <a:srgbClr val="0070C0"/>
                </a:solidFill>
                <a:latin typeface="Calibri" pitchFamily="34" charset="0"/>
              </a:rPr>
              <a:t>:     </a:t>
            </a:r>
            <a:r>
              <a:rPr dirty="0" sz="4000" lang="en-GB">
                <a:latin typeface="Calibri" pitchFamily="34" charset="0"/>
              </a:rPr>
              <a:t>Surgical reshaping of the cornea.</a:t>
            </a:r>
          </a:p>
          <a:p>
            <a:pPr>
              <a:buNone/>
            </a:pPr>
            <a:endParaRPr dirty="0"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462" name=""/>
        <p:cNvGrpSpPr/>
        <p:nvPr/>
      </p:nvGrpSpPr>
      <p:grpSpPr>
        <a:xfrm>
          <a:off x="0" y="0"/>
          <a:ext cx="0" cy="0"/>
          <a:chOff x="0" y="0"/>
          <a:chExt cx="0" cy="0"/>
        </a:xfrm>
      </p:grpSpPr>
      <p:sp>
        <p:nvSpPr>
          <p:cNvPr id="1048783" name="Rectangle 1"/>
          <p:cNvSpPr>
            <a:spLocks noChangeArrowheads="1"/>
          </p:cNvSpPr>
          <p:nvPr/>
        </p:nvSpPr>
        <p:spPr bwMode="auto">
          <a:xfrm>
            <a:off x="0" y="-709343"/>
            <a:ext cx="11506200" cy="853646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2800" lang="en-US">
                <a:solidFill>
                  <a:srgbClr val="000000"/>
                </a:solidFill>
                <a:ea typeface="AGaramond-Regular" charset="-128"/>
                <a:cs typeface="Times New Roman" pitchFamily="18" charset="0"/>
              </a:rPr>
              <a:t>The most common indications for surgical intervention </a:t>
            </a:r>
            <a:r>
              <a:rPr dirty="0" sz="2800" lang="en-US" smtClean="0">
                <a:solidFill>
                  <a:srgbClr val="000000"/>
                </a:solidFill>
                <a:ea typeface="AGaramond-Regular" charset="-128"/>
                <a:cs typeface="Times New Roman" pitchFamily="18" charset="0"/>
              </a:rPr>
              <a:t>are</a:t>
            </a:r>
          </a:p>
          <a:p>
            <a:pPr fontAlgn="base" indent="-457200" marL="457200">
              <a:lnSpc>
                <a:spcPct val="150000"/>
              </a:lnSpc>
              <a:spcBef>
                <a:spcPct val="0"/>
              </a:spcBef>
              <a:spcAft>
                <a:spcPct val="0"/>
              </a:spcAft>
              <a:buFont typeface="Arial" panose="020B0604020202020204" pitchFamily="34" charset="0"/>
              <a:buChar char="•"/>
            </a:pPr>
            <a:r>
              <a:rPr dirty="0" sz="2800" lang="en-US" smtClean="0">
                <a:solidFill>
                  <a:srgbClr val="000000"/>
                </a:solidFill>
                <a:ea typeface="AGaramond-Regular" charset="-128"/>
                <a:cs typeface="Times New Roman" pitchFamily="18" charset="0"/>
              </a:rPr>
              <a:t>Displacement </a:t>
            </a:r>
            <a:r>
              <a:rPr dirty="0" sz="2800" lang="en-US">
                <a:solidFill>
                  <a:srgbClr val="000000"/>
                </a:solidFill>
                <a:ea typeface="AGaramond-Regular" charset="-128"/>
                <a:cs typeface="Times New Roman" pitchFamily="18" charset="0"/>
              </a:rPr>
              <a:t>of bone fragments disfiguring the normal facial </a:t>
            </a:r>
            <a:r>
              <a:rPr dirty="0" sz="2800" lang="en-US" smtClean="0">
                <a:solidFill>
                  <a:srgbClr val="000000"/>
                </a:solidFill>
                <a:ea typeface="AGaramond-Regular" charset="-128"/>
                <a:cs typeface="Times New Roman" pitchFamily="18" charset="0"/>
              </a:rPr>
              <a:t>contours</a:t>
            </a:r>
          </a:p>
          <a:p>
            <a:pPr fontAlgn="base" indent="-457200" marL="457200">
              <a:lnSpc>
                <a:spcPct val="150000"/>
              </a:lnSpc>
              <a:spcBef>
                <a:spcPct val="0"/>
              </a:spcBef>
              <a:spcAft>
                <a:spcPct val="0"/>
              </a:spcAft>
              <a:buFont typeface="Arial" panose="020B0604020202020204" pitchFamily="34" charset="0"/>
              <a:buChar char="•"/>
            </a:pPr>
            <a:r>
              <a:rPr dirty="0" sz="2800" lang="en-US">
                <a:solidFill>
                  <a:srgbClr val="000000"/>
                </a:solidFill>
                <a:ea typeface="AGaramond-Regular" charset="-128"/>
                <a:cs typeface="Times New Roman" pitchFamily="18" charset="0"/>
              </a:rPr>
              <a:t>I</a:t>
            </a:r>
            <a:r>
              <a:rPr dirty="0" sz="2800" lang="en-US" smtClean="0">
                <a:solidFill>
                  <a:srgbClr val="000000"/>
                </a:solidFill>
                <a:ea typeface="AGaramond-Regular" charset="-128"/>
                <a:cs typeface="Times New Roman" pitchFamily="18" charset="0"/>
              </a:rPr>
              <a:t>nterference</a:t>
            </a:r>
            <a:r>
              <a:rPr dirty="0" sz="1100" lang="en-US" smtClean="0">
                <a:ea typeface="AGaramond-Regular" charset="-128"/>
                <a:cs typeface="Arial" pitchFamily="34" charset="0"/>
              </a:rPr>
              <a:t> </a:t>
            </a:r>
            <a:r>
              <a:rPr dirty="0" sz="2800" lang="en-US">
                <a:solidFill>
                  <a:srgbClr val="000000"/>
                </a:solidFill>
                <a:ea typeface="AGaramond-Regular" charset="-128"/>
                <a:cs typeface="Times New Roman" pitchFamily="18" charset="0"/>
              </a:rPr>
              <a:t>with normal binocular vision caused by </a:t>
            </a:r>
            <a:r>
              <a:rPr dirty="0" sz="2800" lang="en-US" err="1">
                <a:solidFill>
                  <a:srgbClr val="000000"/>
                </a:solidFill>
                <a:ea typeface="AGaramond-Regular" charset="-128"/>
                <a:cs typeface="Times New Roman" pitchFamily="18" charset="0"/>
              </a:rPr>
              <a:t>extraocular</a:t>
            </a:r>
            <a:r>
              <a:rPr dirty="0" sz="2800" lang="en-US">
                <a:solidFill>
                  <a:srgbClr val="000000"/>
                </a:solidFill>
                <a:ea typeface="AGaramond-Regular" charset="-128"/>
                <a:cs typeface="Times New Roman" pitchFamily="18" charset="0"/>
              </a:rPr>
              <a:t> muscle</a:t>
            </a:r>
            <a:r>
              <a:rPr dirty="0" sz="1100" lang="en-US">
                <a:ea typeface="AGaramond-Regular" charset="-128"/>
                <a:cs typeface="Arial" pitchFamily="34" charset="0"/>
              </a:rPr>
              <a:t> </a:t>
            </a:r>
            <a:r>
              <a:rPr dirty="0" sz="2800" lang="en-US" smtClean="0">
                <a:solidFill>
                  <a:srgbClr val="000000"/>
                </a:solidFill>
                <a:ea typeface="AGaramond-Regular" charset="-128"/>
                <a:cs typeface="Times New Roman" pitchFamily="18" charset="0"/>
              </a:rPr>
              <a:t>entrapment</a:t>
            </a:r>
          </a:p>
          <a:p>
            <a:pPr fontAlgn="base" indent="-457200" marL="457200">
              <a:lnSpc>
                <a:spcPct val="150000"/>
              </a:lnSpc>
              <a:spcBef>
                <a:spcPct val="0"/>
              </a:spcBef>
              <a:spcAft>
                <a:spcPct val="0"/>
              </a:spcAft>
              <a:buFont typeface="Arial" panose="020B0604020202020204" pitchFamily="34" charset="0"/>
              <a:buChar char="•"/>
            </a:pPr>
            <a:r>
              <a:rPr dirty="0" sz="2800" lang="en-US" smtClean="0">
                <a:solidFill>
                  <a:srgbClr val="000000"/>
                </a:solidFill>
                <a:ea typeface="AGaramond-Regular" charset="-128"/>
                <a:cs typeface="Times New Roman" pitchFamily="18" charset="0"/>
              </a:rPr>
              <a:t>Interference </a:t>
            </a:r>
            <a:r>
              <a:rPr dirty="0" sz="2800" lang="en-US">
                <a:solidFill>
                  <a:srgbClr val="000000"/>
                </a:solidFill>
                <a:ea typeface="AGaramond-Regular" charset="-128"/>
                <a:cs typeface="Times New Roman" pitchFamily="18" charset="0"/>
              </a:rPr>
              <a:t>with mastication in </a:t>
            </a:r>
            <a:r>
              <a:rPr dirty="0" sz="2800" lang="en-US" err="1">
                <a:solidFill>
                  <a:srgbClr val="000000"/>
                </a:solidFill>
                <a:ea typeface="AGaramond-Regular" charset="-128"/>
                <a:cs typeface="Times New Roman" pitchFamily="18" charset="0"/>
              </a:rPr>
              <a:t>zygomatic</a:t>
            </a:r>
            <a:r>
              <a:rPr dirty="0" sz="2800" lang="en-US">
                <a:solidFill>
                  <a:srgbClr val="000000"/>
                </a:solidFill>
                <a:ea typeface="AGaramond-Regular" charset="-128"/>
                <a:cs typeface="Times New Roman" pitchFamily="18" charset="0"/>
              </a:rPr>
              <a:t> </a:t>
            </a:r>
            <a:r>
              <a:rPr dirty="0" sz="2800" lang="en-US" smtClean="0">
                <a:solidFill>
                  <a:srgbClr val="000000"/>
                </a:solidFill>
                <a:ea typeface="AGaramond-Regular" charset="-128"/>
                <a:cs typeface="Times New Roman" pitchFamily="18" charset="0"/>
              </a:rPr>
              <a:t>fracture</a:t>
            </a:r>
          </a:p>
          <a:p>
            <a:pPr fontAlgn="base" indent="-457200" marL="457200">
              <a:lnSpc>
                <a:spcPct val="150000"/>
              </a:lnSpc>
              <a:spcBef>
                <a:spcPct val="0"/>
              </a:spcBef>
              <a:spcAft>
                <a:spcPct val="0"/>
              </a:spcAft>
              <a:buFont typeface="Arial" panose="020B0604020202020204" pitchFamily="34" charset="0"/>
              <a:buChar char="•"/>
            </a:pPr>
            <a:r>
              <a:rPr dirty="0" sz="2800" lang="en-US">
                <a:solidFill>
                  <a:srgbClr val="000000"/>
                </a:solidFill>
                <a:ea typeface="AGaramond-Regular" charset="-128"/>
                <a:cs typeface="Times New Roman" pitchFamily="18" charset="0"/>
              </a:rPr>
              <a:t>O</a:t>
            </a:r>
            <a:r>
              <a:rPr dirty="0" sz="2800" lang="en-US" smtClean="0">
                <a:solidFill>
                  <a:srgbClr val="000000"/>
                </a:solidFill>
                <a:ea typeface="AGaramond-Regular" charset="-128"/>
                <a:cs typeface="Times New Roman" pitchFamily="18" charset="0"/>
              </a:rPr>
              <a:t>bstruction </a:t>
            </a:r>
            <a:r>
              <a:rPr dirty="0" sz="2800" lang="en-US">
                <a:solidFill>
                  <a:srgbClr val="000000"/>
                </a:solidFill>
                <a:ea typeface="AGaramond-Regular" charset="-128"/>
                <a:cs typeface="Times New Roman" pitchFamily="18" charset="0"/>
              </a:rPr>
              <a:t>of the nasolacrimal duct. </a:t>
            </a:r>
            <a:endParaRPr dirty="0" sz="2800" lang="en-US" smtClean="0">
              <a:solidFill>
                <a:srgbClr val="000000"/>
              </a:solidFill>
              <a:ea typeface="AGaramond-Regular" charset="-128"/>
              <a:cs typeface="Times New Roman" pitchFamily="18" charset="0"/>
            </a:endParaRPr>
          </a:p>
          <a:p>
            <a:pPr fontAlgn="base">
              <a:lnSpc>
                <a:spcPct val="150000"/>
              </a:lnSpc>
              <a:spcBef>
                <a:spcPct val="0"/>
              </a:spcBef>
              <a:spcAft>
                <a:spcPct val="0"/>
              </a:spcAft>
            </a:pPr>
            <a:r>
              <a:rPr dirty="0" sz="2800" lang="en-US" smtClean="0">
                <a:solidFill>
                  <a:srgbClr val="000000"/>
                </a:solidFill>
                <a:ea typeface="AGaramond-Regular" charset="-128"/>
                <a:cs typeface="Times New Roman" pitchFamily="18" charset="0"/>
              </a:rPr>
              <a:t>Surgery </a:t>
            </a:r>
            <a:r>
              <a:rPr dirty="0" sz="2800" lang="en-US">
                <a:solidFill>
                  <a:srgbClr val="000000"/>
                </a:solidFill>
                <a:ea typeface="AGaramond-Regular" charset="-128"/>
                <a:cs typeface="Times New Roman" pitchFamily="18" charset="0"/>
              </a:rPr>
              <a:t>is usually </a:t>
            </a:r>
            <a:r>
              <a:rPr dirty="0" sz="2800" lang="en-US" err="1">
                <a:solidFill>
                  <a:srgbClr val="000000"/>
                </a:solidFill>
                <a:ea typeface="AGaramond-Regular" charset="-128"/>
                <a:cs typeface="Times New Roman" pitchFamily="18" charset="0"/>
              </a:rPr>
              <a:t>nonemergent</a:t>
            </a:r>
            <a:r>
              <a:rPr dirty="0" sz="2800" lang="en-US">
                <a:solidFill>
                  <a:srgbClr val="000000"/>
                </a:solidFill>
                <a:ea typeface="AGaramond-Regular" charset="-128"/>
                <a:cs typeface="Times New Roman" pitchFamily="18" charset="0"/>
              </a:rPr>
              <a:t>, and a period of 10 to 14 days gives the ophthalmologist</a:t>
            </a:r>
            <a:r>
              <a:rPr dirty="0" sz="1100" lang="en-US">
                <a:ea typeface="AGaramond-Regular" charset="-128"/>
                <a:cs typeface="Arial" pitchFamily="34" charset="0"/>
              </a:rPr>
              <a:t> </a:t>
            </a:r>
            <a:r>
              <a:rPr dirty="0" sz="2800" lang="en-US">
                <a:solidFill>
                  <a:srgbClr val="000000"/>
                </a:solidFill>
                <a:ea typeface="AGaramond-Regular" charset="-128"/>
                <a:cs typeface="Times New Roman" pitchFamily="18" charset="0"/>
              </a:rPr>
              <a:t>time to assess ocular function, especially the </a:t>
            </a:r>
            <a:r>
              <a:rPr dirty="0" sz="2800" lang="en-US" err="1">
                <a:solidFill>
                  <a:srgbClr val="000000"/>
                </a:solidFill>
                <a:ea typeface="AGaramond-Regular" charset="-128"/>
                <a:cs typeface="Times New Roman" pitchFamily="18" charset="0"/>
              </a:rPr>
              <a:t>extraocular</a:t>
            </a:r>
            <a:r>
              <a:rPr dirty="0" sz="2800" lang="en-US">
                <a:solidFill>
                  <a:srgbClr val="000000"/>
                </a:solidFill>
                <a:ea typeface="AGaramond-Regular" charset="-128"/>
                <a:cs typeface="Times New Roman" pitchFamily="18" charset="0"/>
              </a:rPr>
              <a:t> muscles and the nasolacrimal duct. </a:t>
            </a:r>
            <a:endParaRPr dirty="0" lang="en-US">
              <a:cs typeface="Arial"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463" name=""/>
        <p:cNvGrpSpPr/>
        <p:nvPr/>
      </p:nvGrpSpPr>
      <p:grpSpPr>
        <a:xfrm>
          <a:off x="0" y="0"/>
          <a:ext cx="0" cy="0"/>
          <a:chOff x="0" y="0"/>
          <a:chExt cx="0" cy="0"/>
        </a:xfrm>
      </p:grpSpPr>
      <p:sp>
        <p:nvSpPr>
          <p:cNvPr id="1048784" name="Rectangle 1"/>
          <p:cNvSpPr>
            <a:spLocks noChangeArrowheads="1"/>
          </p:cNvSpPr>
          <p:nvPr/>
        </p:nvSpPr>
        <p:spPr bwMode="auto">
          <a:xfrm>
            <a:off x="0" y="-694230"/>
            <a:ext cx="11811000" cy="6854977"/>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2800" lang="en-US">
                <a:solidFill>
                  <a:srgbClr val="000000"/>
                </a:solidFill>
                <a:ea typeface="AGaramond-Regular" charset="-128"/>
                <a:cs typeface="Times New Roman" pitchFamily="18" charset="0"/>
              </a:rPr>
              <a:t>Emergency</a:t>
            </a:r>
            <a:r>
              <a:rPr dirty="0" sz="2800" lang="en-US">
                <a:solidFill>
                  <a:srgbClr val="000000"/>
                </a:solidFill>
                <a:latin typeface="Calibri" pitchFamily="34" charset="0"/>
                <a:ea typeface="AGaramond-Regular" charset="-128"/>
                <a:cs typeface="Times New Roman" pitchFamily="18" charset="0"/>
              </a:rPr>
              <a:t> surgical repair is</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usually not performed unless </a:t>
            </a:r>
            <a:endParaRPr dirty="0" sz="2800" lang="en-US" smtClean="0">
              <a:solidFill>
                <a:srgbClr val="000000"/>
              </a:solidFill>
              <a:latin typeface="Calibri" pitchFamily="34" charset="0"/>
              <a:ea typeface="AGaramond-Regular" charset="-128"/>
              <a:cs typeface="Times New Roman" pitchFamily="18" charset="0"/>
            </a:endParaRPr>
          </a:p>
          <a:p>
            <a:pPr fontAlgn="base" indent="-457200" marL="457200">
              <a:lnSpc>
                <a:spcPct val="150000"/>
              </a:lnSpc>
              <a:spcBef>
                <a:spcPct val="0"/>
              </a:spcBef>
              <a:spcAft>
                <a:spcPct val="0"/>
              </a:spcAft>
              <a:buFont typeface="Arial" panose="020B0604020202020204" pitchFamily="34" charset="0"/>
              <a:buChar char="•"/>
            </a:pPr>
            <a:r>
              <a:rPr dirty="0" sz="2800" lang="en-US" smtClean="0">
                <a:solidFill>
                  <a:srgbClr val="000000"/>
                </a:solidFill>
                <a:latin typeface="Calibri" pitchFamily="34" charset="0"/>
                <a:ea typeface="AGaramond-Regular" charset="-128"/>
                <a:cs typeface="Times New Roman" pitchFamily="18" charset="0"/>
              </a:rPr>
              <a:t>the </a:t>
            </a:r>
            <a:r>
              <a:rPr dirty="0" sz="2800" lang="en-US">
                <a:solidFill>
                  <a:srgbClr val="000000"/>
                </a:solidFill>
                <a:latin typeface="Calibri" pitchFamily="34" charset="0"/>
                <a:ea typeface="AGaramond-Regular" charset="-128"/>
                <a:cs typeface="Times New Roman" pitchFamily="18" charset="0"/>
              </a:rPr>
              <a:t>globe is displaced to the maxillary</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sinus. </a:t>
            </a:r>
            <a:endParaRPr dirty="0" sz="2800" lang="en-US" smtClean="0">
              <a:solidFill>
                <a:srgbClr val="000000"/>
              </a:solidFill>
              <a:latin typeface="Calibri" pitchFamily="34" charset="0"/>
              <a:ea typeface="AGaramond-Regular" charset="-128"/>
              <a:cs typeface="Times New Roman" pitchFamily="18" charset="0"/>
            </a:endParaRPr>
          </a:p>
          <a:p>
            <a:pPr fontAlgn="base" indent="-457200" marL="457200">
              <a:lnSpc>
                <a:spcPct val="150000"/>
              </a:lnSpc>
              <a:spcBef>
                <a:spcPct val="0"/>
              </a:spcBef>
              <a:spcAft>
                <a:spcPct val="0"/>
              </a:spcAft>
              <a:buFont typeface="Arial" panose="020B0604020202020204" pitchFamily="34" charset="0"/>
              <a:buChar char="•"/>
            </a:pPr>
            <a:r>
              <a:rPr dirty="0" sz="2800" lang="en-US" smtClean="0">
                <a:solidFill>
                  <a:srgbClr val="000000"/>
                </a:solidFill>
                <a:latin typeface="Calibri" pitchFamily="34" charset="0"/>
                <a:ea typeface="AGaramond-Regular" charset="-128"/>
                <a:cs typeface="Times New Roman" pitchFamily="18" charset="0"/>
              </a:rPr>
              <a:t>freeing </a:t>
            </a:r>
            <a:r>
              <a:rPr dirty="0" sz="2800" lang="en-US">
                <a:solidFill>
                  <a:srgbClr val="000000"/>
                </a:solidFill>
                <a:latin typeface="Calibri" pitchFamily="34" charset="0"/>
                <a:ea typeface="AGaramond-Regular" charset="-128"/>
                <a:cs typeface="Times New Roman" pitchFamily="18" charset="0"/>
              </a:rPr>
              <a:t>the entrapped</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ocular structures </a:t>
            </a:r>
          </a:p>
          <a:p>
            <a:pPr fontAlgn="base" indent="-457200" marL="457200">
              <a:lnSpc>
                <a:spcPct val="150000"/>
              </a:lnSpc>
              <a:spcBef>
                <a:spcPct val="0"/>
              </a:spcBef>
              <a:spcAft>
                <a:spcPct val="0"/>
              </a:spcAft>
              <a:buFont typeface="Arial" panose="020B0604020202020204" pitchFamily="34" charset="0"/>
              <a:buChar char="•"/>
            </a:pPr>
            <a:r>
              <a:rPr dirty="0" sz="2800" lang="en-US" smtClean="0">
                <a:solidFill>
                  <a:srgbClr val="000000"/>
                </a:solidFill>
                <a:latin typeface="Calibri" pitchFamily="34" charset="0"/>
                <a:ea typeface="AGaramond-Regular" charset="-128"/>
                <a:cs typeface="Times New Roman" pitchFamily="18" charset="0"/>
              </a:rPr>
              <a:t> </a:t>
            </a:r>
            <a:r>
              <a:rPr dirty="0" sz="2800" lang="en-US">
                <a:solidFill>
                  <a:srgbClr val="000000"/>
                </a:solidFill>
                <a:latin typeface="Calibri" pitchFamily="34" charset="0"/>
                <a:ea typeface="AGaramond-Regular" charset="-128"/>
                <a:cs typeface="Times New Roman" pitchFamily="18" charset="0"/>
              </a:rPr>
              <a:t>restoring the integrity of the orbital</a:t>
            </a:r>
            <a:r>
              <a:rPr dirty="0" sz="1100" lang="en-US">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floor. </a:t>
            </a:r>
            <a:endParaRPr dirty="0" sz="2800" lang="en-US" smtClean="0">
              <a:solidFill>
                <a:srgbClr val="000000"/>
              </a:solidFill>
              <a:latin typeface="Calibri" pitchFamily="34" charset="0"/>
              <a:ea typeface="AGaramond-Regular" charset="-128"/>
              <a:cs typeface="Times New Roman" pitchFamily="18" charset="0"/>
            </a:endParaRPr>
          </a:p>
          <a:p>
            <a:pPr fontAlgn="base" indent="-457200" marL="457200">
              <a:lnSpc>
                <a:spcPct val="150000"/>
              </a:lnSpc>
              <a:spcBef>
                <a:spcPct val="0"/>
              </a:spcBef>
              <a:spcAft>
                <a:spcPct val="0"/>
              </a:spcAft>
              <a:buFont typeface="Arial" panose="020B0604020202020204" pitchFamily="34" charset="0"/>
              <a:buChar char="•"/>
            </a:pPr>
            <a:r>
              <a:rPr dirty="0" sz="2800" lang="en-US" smtClean="0">
                <a:solidFill>
                  <a:srgbClr val="000000"/>
                </a:solidFill>
                <a:latin typeface="Calibri" pitchFamily="34" charset="0"/>
                <a:ea typeface="AGaramond-Regular" charset="-128"/>
                <a:cs typeface="Times New Roman" pitchFamily="18" charset="0"/>
              </a:rPr>
              <a:t>Cosmetic </a:t>
            </a:r>
            <a:r>
              <a:rPr dirty="0" sz="2800" lang="en-US">
                <a:solidFill>
                  <a:srgbClr val="000000"/>
                </a:solidFill>
                <a:latin typeface="Calibri" pitchFamily="34" charset="0"/>
                <a:ea typeface="AGaramond-Regular" charset="-128"/>
                <a:cs typeface="Times New Roman" pitchFamily="18" charset="0"/>
              </a:rPr>
              <a:t>surgery for deformities of the globe </a:t>
            </a:r>
          </a:p>
          <a:p>
            <a:pPr fontAlgn="base">
              <a:lnSpc>
                <a:spcPct val="150000"/>
              </a:lnSpc>
              <a:spcBef>
                <a:spcPct val="0"/>
              </a:spcBef>
              <a:spcAft>
                <a:spcPct val="0"/>
              </a:spcAft>
            </a:pPr>
            <a:r>
              <a:rPr dirty="0" sz="2800" lang="en-US" err="1" smtClean="0">
                <a:solidFill>
                  <a:srgbClr val="000000"/>
                </a:solidFill>
                <a:latin typeface="Calibri" pitchFamily="34" charset="0"/>
                <a:ea typeface="AGaramond-Regular" charset="-128"/>
                <a:cs typeface="Times New Roman" pitchFamily="18" charset="0"/>
              </a:rPr>
              <a:t>Enophthalmos</a:t>
            </a:r>
            <a:r>
              <a:rPr dirty="0" sz="1100" lang="en-US">
                <a:latin typeface="Arial" pitchFamily="34" charset="0"/>
                <a:cs typeface="Arial" pitchFamily="34" charset="0"/>
              </a:rPr>
              <a:t> </a:t>
            </a:r>
            <a:r>
              <a:rPr dirty="0" sz="2800" lang="en-US" smtClean="0">
                <a:solidFill>
                  <a:srgbClr val="000000"/>
                </a:solidFill>
                <a:latin typeface="Calibri" pitchFamily="34" charset="0"/>
                <a:ea typeface="AGaramond-Regular" charset="-128"/>
                <a:cs typeface="Times New Roman" pitchFamily="18" charset="0"/>
              </a:rPr>
              <a:t>may </a:t>
            </a:r>
            <a:r>
              <a:rPr dirty="0" sz="2800" lang="en-US">
                <a:solidFill>
                  <a:srgbClr val="000000"/>
                </a:solidFill>
                <a:latin typeface="Calibri" pitchFamily="34" charset="0"/>
                <a:ea typeface="AGaramond-Regular" charset="-128"/>
                <a:cs typeface="Times New Roman" pitchFamily="18" charset="0"/>
              </a:rPr>
              <a:t>follow after 4 to 6 months, but successful repair </a:t>
            </a:r>
            <a:r>
              <a:rPr dirty="0" sz="2800" lang="en-US" smtClean="0">
                <a:solidFill>
                  <a:srgbClr val="000000"/>
                </a:solidFill>
                <a:latin typeface="Calibri" pitchFamily="34" charset="0"/>
                <a:ea typeface="AGaramond-Regular" charset="-128"/>
                <a:cs typeface="Times New Roman" pitchFamily="18" charset="0"/>
              </a:rPr>
              <a:t>is</a:t>
            </a:r>
            <a:r>
              <a:rPr dirty="0" sz="1100" lang="en-US">
                <a:latin typeface="Arial" pitchFamily="34" charset="0"/>
                <a:cs typeface="Arial" pitchFamily="34" charset="0"/>
              </a:rPr>
              <a:t> </a:t>
            </a:r>
            <a:r>
              <a:rPr dirty="0" sz="2800" lang="en-US" smtClean="0">
                <a:solidFill>
                  <a:srgbClr val="000000"/>
                </a:solidFill>
                <a:latin typeface="Calibri" pitchFamily="34" charset="0"/>
                <a:ea typeface="AGaramond-Regular" charset="-128"/>
                <a:cs typeface="Times New Roman" pitchFamily="18" charset="0"/>
              </a:rPr>
              <a:t>usually </a:t>
            </a:r>
            <a:r>
              <a:rPr dirty="0" sz="2800" lang="en-US">
                <a:solidFill>
                  <a:srgbClr val="000000"/>
                </a:solidFill>
                <a:latin typeface="Calibri" pitchFamily="34" charset="0"/>
                <a:ea typeface="AGaramond-Regular" charset="-128"/>
                <a:cs typeface="Times New Roman" pitchFamily="18" charset="0"/>
              </a:rPr>
              <a:t>difficult.</a:t>
            </a:r>
            <a:endParaRPr dirty="0" sz="1100" lang="en-US">
              <a:latin typeface="Arial" pitchFamily="34" charset="0"/>
              <a:cs typeface="Arial" pitchFamily="34" charset="0"/>
            </a:endParaRPr>
          </a:p>
          <a:p>
            <a:pPr eaLnBrk="0" fontAlgn="base" hangingPunct="0">
              <a:spcBef>
                <a:spcPct val="0"/>
              </a:spcBef>
              <a:spcAft>
                <a:spcPct val="0"/>
              </a:spcAft>
            </a:pPr>
            <a:endParaRPr dirty="0" lang="en-US">
              <a:latin typeface="Arial" pitchFamily="34" charset="0"/>
              <a:cs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464" name=""/>
        <p:cNvGrpSpPr/>
        <p:nvPr/>
      </p:nvGrpSpPr>
      <p:grpSpPr>
        <a:xfrm>
          <a:off x="0" y="0"/>
          <a:ext cx="0" cy="0"/>
          <a:chOff x="0" y="0"/>
          <a:chExt cx="0" cy="0"/>
        </a:xfrm>
      </p:grpSpPr>
      <p:sp>
        <p:nvSpPr>
          <p:cNvPr id="1048785" name="Title 1"/>
          <p:cNvSpPr>
            <a:spLocks noGrp="1"/>
          </p:cNvSpPr>
          <p:nvPr>
            <p:ph type="title"/>
          </p:nvPr>
        </p:nvSpPr>
        <p:spPr>
          <a:xfrm>
            <a:off x="1981200" y="274638"/>
            <a:ext cx="7467600" cy="868362"/>
          </a:xfrm>
        </p:spPr>
        <p:txBody>
          <a:bodyPr>
            <a:normAutofit fontScale="90000"/>
          </a:bodyPr>
          <a:p>
            <a:pPr algn="ctr"/>
            <a:r>
              <a:rPr b="1" dirty="0" lang="en-US" smtClean="0"/>
              <a:t>Foreign Bodies</a:t>
            </a:r>
            <a:r>
              <a:rPr dirty="0" lang="en-US" smtClean="0"/>
              <a:t/>
            </a:r>
            <a:br>
              <a:rPr dirty="0" lang="en-US" smtClean="0"/>
            </a:br>
            <a:endParaRPr dirty="0" lang="en-US"/>
          </a:p>
        </p:txBody>
      </p:sp>
      <p:sp>
        <p:nvSpPr>
          <p:cNvPr id="1048786" name="Content Placeholder 2"/>
          <p:cNvSpPr>
            <a:spLocks noGrp="1"/>
          </p:cNvSpPr>
          <p:nvPr>
            <p:ph sz="quarter" idx="1"/>
          </p:nvPr>
        </p:nvSpPr>
        <p:spPr>
          <a:xfrm>
            <a:off x="0" y="1143000"/>
            <a:ext cx="11582400" cy="5715000"/>
          </a:xfrm>
        </p:spPr>
        <p:txBody>
          <a:bodyPr>
            <a:normAutofit fontScale="95833" lnSpcReduction="20000"/>
          </a:bodyPr>
          <a:p>
            <a:pPr>
              <a:lnSpc>
                <a:spcPct val="150000"/>
              </a:lnSpc>
            </a:pPr>
            <a:r>
              <a:rPr dirty="0" sz="3000" lang="en-US"/>
              <a:t>Foreign bodies that enter the orbit are usually tolerated, except for copper, iron and vegetable materials such as those from plants or trees, which may cause purulent infection. X-rays and CT scans are used to identify the foreign body.</a:t>
            </a:r>
          </a:p>
          <a:p>
            <a:pPr>
              <a:lnSpc>
                <a:spcPct val="150000"/>
              </a:lnSpc>
            </a:pPr>
            <a:r>
              <a:rPr dirty="0" sz="3000" lang="en-US"/>
              <a:t>Careful history taking is important, especially if the foreign body has been in the orbit for a period of time and the incident forgotten. It is important to identify metallic foreign bodies because they prohibit the use of magnetic resonance imaging (MRI) as a diagnostic tool.</a:t>
            </a:r>
          </a:p>
          <a:p>
            <a:endParaRPr dirty="0"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465" name=""/>
        <p:cNvGrpSpPr/>
        <p:nvPr/>
      </p:nvGrpSpPr>
      <p:grpSpPr>
        <a:xfrm>
          <a:off x="0" y="0"/>
          <a:ext cx="0" cy="0"/>
          <a:chOff x="0" y="0"/>
          <a:chExt cx="0" cy="0"/>
        </a:xfrm>
      </p:grpSpPr>
      <p:sp>
        <p:nvSpPr>
          <p:cNvPr id="1048787" name="Rectangle 1"/>
          <p:cNvSpPr>
            <a:spLocks noChangeArrowheads="1"/>
          </p:cNvSpPr>
          <p:nvPr/>
        </p:nvSpPr>
        <p:spPr bwMode="auto">
          <a:xfrm>
            <a:off x="0" y="-15724"/>
            <a:ext cx="11582400" cy="6682308"/>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buFont typeface="Wingdings" pitchFamily="2" charset="2"/>
              <a:buChar char="Ø"/>
            </a:pPr>
            <a:r>
              <a:rPr dirty="0" sz="3600" lang="en-US">
                <a:solidFill>
                  <a:srgbClr val="000000"/>
                </a:solidFill>
                <a:latin typeface="Calibri" pitchFamily="34" charset="0"/>
                <a:ea typeface="AGaramond-Regular" charset="-128"/>
                <a:cs typeface="Times New Roman" pitchFamily="18" charset="0"/>
              </a:rPr>
              <a:t>After the extent of the orbital damage is assessed, the decision</a:t>
            </a:r>
            <a:r>
              <a:rPr dirty="0" sz="36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is made between conservative treatment and surgical removal. </a:t>
            </a:r>
          </a:p>
          <a:p>
            <a:pPr fontAlgn="base">
              <a:lnSpc>
                <a:spcPct val="150000"/>
              </a:lnSpc>
              <a:spcBef>
                <a:spcPct val="0"/>
              </a:spcBef>
              <a:spcAft>
                <a:spcPct val="0"/>
              </a:spcAft>
              <a:buFont typeface="Wingdings" pitchFamily="2" charset="2"/>
              <a:buChar char="Ø"/>
            </a:pPr>
            <a:r>
              <a:rPr dirty="0" sz="3600" lang="en-US">
                <a:solidFill>
                  <a:srgbClr val="000000"/>
                </a:solidFill>
                <a:latin typeface="Calibri" pitchFamily="34" charset="0"/>
                <a:ea typeface="AGaramond-Regular" charset="-128"/>
                <a:cs typeface="Times New Roman" pitchFamily="18" charset="0"/>
              </a:rPr>
              <a:t>Orbital foreign bodies are usually removed if they are superficial</a:t>
            </a:r>
            <a:r>
              <a:rPr dirty="0" sz="36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and anterior in location, have sharp edges that may affect</a:t>
            </a:r>
            <a:r>
              <a:rPr dirty="0" sz="36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adjacent orbital structures, or are composed of copper, iron,</a:t>
            </a:r>
            <a:r>
              <a:rPr dirty="0" sz="36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or vegetable material.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466" name=""/>
        <p:cNvGrpSpPr/>
        <p:nvPr/>
      </p:nvGrpSpPr>
      <p:grpSpPr>
        <a:xfrm>
          <a:off x="0" y="0"/>
          <a:ext cx="0" cy="0"/>
          <a:chOff x="0" y="0"/>
          <a:chExt cx="0" cy="0"/>
        </a:xfrm>
      </p:grpSpPr>
      <p:sp>
        <p:nvSpPr>
          <p:cNvPr id="1048788" name="Title 1"/>
          <p:cNvSpPr>
            <a:spLocks noGrp="1"/>
          </p:cNvSpPr>
          <p:nvPr>
            <p:ph type="title"/>
          </p:nvPr>
        </p:nvSpPr>
        <p:spPr/>
        <p:txBody>
          <a:bodyPr/>
          <a:p>
            <a:r>
              <a:rPr dirty="0" lang="en-US" smtClean="0"/>
              <a:t>Foreign bodies…. </a:t>
            </a:r>
            <a:r>
              <a:rPr dirty="0" lang="en-US" err="1" smtClean="0"/>
              <a:t>contd</a:t>
            </a:r>
            <a:endParaRPr dirty="0" lang="en-US"/>
          </a:p>
        </p:txBody>
      </p:sp>
      <p:sp>
        <p:nvSpPr>
          <p:cNvPr id="1048789" name="Content Placeholder 2"/>
          <p:cNvSpPr>
            <a:spLocks noGrp="1"/>
          </p:cNvSpPr>
          <p:nvPr>
            <p:ph sz="quarter" idx="1"/>
          </p:nvPr>
        </p:nvSpPr>
        <p:spPr/>
        <p:txBody>
          <a:bodyPr>
            <a:normAutofit fontScale="95833" lnSpcReduction="20000"/>
          </a:bodyPr>
          <a:p>
            <a:pPr fontAlgn="base" indent="0" marL="0">
              <a:lnSpc>
                <a:spcPct val="150000"/>
              </a:lnSpc>
              <a:spcBef>
                <a:spcPct val="0"/>
              </a:spcBef>
              <a:spcAft>
                <a:spcPct val="0"/>
              </a:spcAft>
              <a:buClrTx/>
              <a:buFont typeface="Wingdings" pitchFamily="2" charset="2"/>
              <a:buChar char="Ø"/>
            </a:pPr>
            <a:r>
              <a:rPr dirty="0" sz="3200" lang="en-US">
                <a:solidFill>
                  <a:srgbClr val="000000"/>
                </a:solidFill>
                <a:latin typeface="Calibri" pitchFamily="34" charset="0"/>
                <a:ea typeface="AGaramond-Regular" charset="-128"/>
                <a:cs typeface="Times New Roman" pitchFamily="18" charset="0"/>
              </a:rPr>
              <a:t>The surgical intervention is directed at prevention</a:t>
            </a:r>
            <a:r>
              <a:rPr dirty="0" sz="3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of further ocular injury and maintaining the integrity of</a:t>
            </a:r>
            <a:r>
              <a:rPr dirty="0" sz="3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the affected areas. </a:t>
            </a:r>
          </a:p>
          <a:p>
            <a:pPr fontAlgn="base" indent="0" marL="0">
              <a:lnSpc>
                <a:spcPct val="150000"/>
              </a:lnSpc>
              <a:spcBef>
                <a:spcPct val="0"/>
              </a:spcBef>
              <a:spcAft>
                <a:spcPct val="0"/>
              </a:spcAft>
              <a:buClrTx/>
              <a:buFont typeface="Wingdings" pitchFamily="2" charset="2"/>
              <a:buChar char="Ø"/>
            </a:pPr>
            <a:r>
              <a:rPr dirty="0" sz="3200" lang="en-US">
                <a:solidFill>
                  <a:srgbClr val="000000"/>
                </a:solidFill>
                <a:latin typeface="Calibri" pitchFamily="34" charset="0"/>
                <a:ea typeface="AGaramond-Regular" charset="-128"/>
                <a:cs typeface="Times New Roman" pitchFamily="18" charset="0"/>
              </a:rPr>
              <a:t>Cultures are usually obtained, and the patient</a:t>
            </a:r>
            <a:r>
              <a:rPr dirty="0" sz="3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is placed on prophylactic intravenous antibiotics that are later</a:t>
            </a:r>
            <a:r>
              <a:rPr dirty="0" sz="3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changed to oral antibiotics.</a:t>
            </a:r>
            <a:endParaRPr dirty="0" sz="3200" lang="en-US">
              <a:latin typeface="Arial" pitchFamily="34" charset="0"/>
              <a:cs typeface="Arial" pitchFamily="34" charset="0"/>
            </a:endParaRPr>
          </a:p>
          <a:p>
            <a:pPr>
              <a:buNone/>
            </a:pPr>
            <a:endParaRPr dirty="0"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467" name=""/>
        <p:cNvGrpSpPr/>
        <p:nvPr/>
      </p:nvGrpSpPr>
      <p:grpSpPr>
        <a:xfrm>
          <a:off x="0" y="0"/>
          <a:ext cx="0" cy="0"/>
          <a:chOff x="0" y="0"/>
          <a:chExt cx="0" cy="0"/>
        </a:xfrm>
      </p:grpSpPr>
      <p:sp>
        <p:nvSpPr>
          <p:cNvPr id="1048790" name="Title 1"/>
          <p:cNvSpPr>
            <a:spLocks noGrp="1"/>
          </p:cNvSpPr>
          <p:nvPr>
            <p:ph type="title"/>
          </p:nvPr>
        </p:nvSpPr>
        <p:spPr>
          <a:xfrm>
            <a:off x="1981200" y="0"/>
            <a:ext cx="7467600" cy="1066800"/>
          </a:xfrm>
        </p:spPr>
        <p:txBody>
          <a:bodyPr>
            <a:normAutofit/>
          </a:bodyPr>
          <a:p>
            <a:pPr algn="ctr"/>
            <a:r>
              <a:rPr b="1" dirty="0" lang="en-US" smtClean="0"/>
              <a:t>OCULAR TRAUMA</a:t>
            </a:r>
            <a:r>
              <a:rPr dirty="0" lang="en-US" smtClean="0"/>
              <a:t/>
            </a:r>
            <a:br>
              <a:rPr dirty="0" lang="en-US" smtClean="0"/>
            </a:br>
            <a:endParaRPr dirty="0" lang="en-US"/>
          </a:p>
        </p:txBody>
      </p:sp>
      <p:sp>
        <p:nvSpPr>
          <p:cNvPr id="1048791" name="Content Placeholder 2"/>
          <p:cNvSpPr>
            <a:spLocks noGrp="1"/>
          </p:cNvSpPr>
          <p:nvPr>
            <p:ph sz="quarter" idx="1"/>
          </p:nvPr>
        </p:nvSpPr>
        <p:spPr>
          <a:xfrm>
            <a:off x="228600" y="838200"/>
            <a:ext cx="10229088" cy="5105400"/>
          </a:xfrm>
        </p:spPr>
        <p:txBody>
          <a:bodyPr>
            <a:noAutofit/>
          </a:bodyPr>
          <a:p>
            <a:pPr>
              <a:lnSpc>
                <a:spcPct val="150000"/>
              </a:lnSpc>
            </a:pPr>
            <a:r>
              <a:rPr dirty="0" sz="2800" lang="en-US"/>
              <a:t>Ocular trauma is the leading cause of blindness among children and young adults, especially male trauma victims. The most common circumstances of ocular trauma are occupational injuries (</a:t>
            </a:r>
            <a:r>
              <a:rPr dirty="0" sz="2800" lang="en-US" err="1"/>
              <a:t>eg</a:t>
            </a:r>
            <a:r>
              <a:rPr dirty="0" sz="2800" lang="en-US"/>
              <a:t>, construction industry), sports (</a:t>
            </a:r>
            <a:r>
              <a:rPr dirty="0" sz="2800" lang="en-US" err="1"/>
              <a:t>eg</a:t>
            </a:r>
            <a:r>
              <a:rPr dirty="0" sz="2800" lang="en-US"/>
              <a:t>, baseball, basketball, racket sports, boxing), weapons (</a:t>
            </a:r>
            <a:r>
              <a:rPr dirty="0" sz="2800" lang="en-US" err="1"/>
              <a:t>eg</a:t>
            </a:r>
            <a:r>
              <a:rPr dirty="0" sz="2800" lang="en-US"/>
              <a:t>, air guns, BB guns), assault, motor vehicle crashes (</a:t>
            </a:r>
            <a:r>
              <a:rPr dirty="0" sz="2800" lang="en-US" err="1"/>
              <a:t>eg</a:t>
            </a:r>
            <a:r>
              <a:rPr dirty="0" sz="2800" lang="en-US"/>
              <a:t>, broken windshields), and war (</a:t>
            </a:r>
            <a:r>
              <a:rPr dirty="0" sz="2800" lang="en-US" err="1"/>
              <a:t>eg</a:t>
            </a:r>
            <a:r>
              <a:rPr dirty="0" sz="2800" lang="en-US"/>
              <a:t>, blast fragments).</a:t>
            </a:r>
          </a:p>
          <a:p>
            <a:endParaRPr dirty="0"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468" name=""/>
        <p:cNvGrpSpPr/>
        <p:nvPr/>
      </p:nvGrpSpPr>
      <p:grpSpPr>
        <a:xfrm>
          <a:off x="0" y="0"/>
          <a:ext cx="0" cy="0"/>
          <a:chOff x="0" y="0"/>
          <a:chExt cx="0" cy="0"/>
        </a:xfrm>
      </p:grpSpPr>
      <p:sp>
        <p:nvSpPr>
          <p:cNvPr id="1048792" name="Title 1"/>
          <p:cNvSpPr>
            <a:spLocks noGrp="1"/>
          </p:cNvSpPr>
          <p:nvPr>
            <p:ph type="title"/>
          </p:nvPr>
        </p:nvSpPr>
        <p:spPr/>
        <p:txBody>
          <a:bodyPr/>
          <a:p>
            <a:r>
              <a:rPr dirty="0" lang="en-US" err="1" smtClean="0"/>
              <a:t>Occular</a:t>
            </a:r>
            <a:r>
              <a:rPr dirty="0" lang="en-US" smtClean="0"/>
              <a:t> trauma…</a:t>
            </a:r>
            <a:r>
              <a:rPr dirty="0" lang="en-US" err="1" smtClean="0"/>
              <a:t>contd</a:t>
            </a:r>
            <a:r>
              <a:rPr dirty="0" lang="en-US" smtClean="0"/>
              <a:t/>
            </a:r>
            <a:br>
              <a:rPr dirty="0" lang="en-US" smtClean="0"/>
            </a:br>
            <a:endParaRPr dirty="0" lang="en-US"/>
          </a:p>
        </p:txBody>
      </p:sp>
      <p:sp>
        <p:nvSpPr>
          <p:cNvPr id="1048793" name="Content Placeholder 2"/>
          <p:cNvSpPr>
            <a:spLocks noGrp="1"/>
          </p:cNvSpPr>
          <p:nvPr>
            <p:ph sz="quarter" idx="1"/>
          </p:nvPr>
        </p:nvSpPr>
        <p:spPr/>
        <p:txBody>
          <a:bodyPr>
            <a:normAutofit/>
          </a:bodyPr>
          <a:p>
            <a:pPr>
              <a:lnSpc>
                <a:spcPct val="150000"/>
              </a:lnSpc>
              <a:buNone/>
            </a:pPr>
            <a:r>
              <a:rPr dirty="0" sz="2800" lang="en-US"/>
              <a:t>For the non ophthalmic practitioner, initial intervention is performed in only two conditions: chemical burns, for which irrigation of the eye with normal saline solution or even plain tap water must occur immediately, and a foreign body, for which </a:t>
            </a:r>
            <a:r>
              <a:rPr dirty="0" sz="2800" lang="en-US">
                <a:solidFill>
                  <a:srgbClr val="000000"/>
                </a:solidFill>
                <a:latin typeface="Calibri" pitchFamily="34" charset="0"/>
                <a:ea typeface="AGaramond-Regular" charset="-128"/>
                <a:cs typeface="Times New Roman" pitchFamily="18" charset="0"/>
              </a:rPr>
              <a:t>bodies are usually removed if they are superficial</a:t>
            </a:r>
            <a:r>
              <a:rPr dirty="0" sz="2800" lang="en-US">
                <a:solidFill>
                  <a:prstClr val="black"/>
                </a:solidFill>
                <a:latin typeface="Arial" pitchFamily="34" charset="0"/>
                <a:ea typeface="AGaramond-Regular" charset="-128"/>
                <a:cs typeface="Arial" pitchFamily="34" charset="0"/>
              </a:rPr>
              <a:t> </a:t>
            </a:r>
            <a:r>
              <a:rPr dirty="0" sz="2800" lang="en-US">
                <a:solidFill>
                  <a:srgbClr val="000000"/>
                </a:solidFill>
                <a:latin typeface="Calibri" pitchFamily="34" charset="0"/>
                <a:ea typeface="AGaramond-Regular" charset="-128"/>
                <a:cs typeface="Times New Roman" pitchFamily="18" charset="0"/>
              </a:rPr>
              <a:t>and anterior in location</a:t>
            </a:r>
            <a:endParaRPr dirty="0" sz="2800" lang="en-US"/>
          </a:p>
          <a:p>
            <a:pPr>
              <a:buNone/>
            </a:pPr>
            <a:endParaRPr dirty="0"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469" name=""/>
        <p:cNvGrpSpPr/>
        <p:nvPr/>
      </p:nvGrpSpPr>
      <p:grpSpPr>
        <a:xfrm>
          <a:off x="0" y="0"/>
          <a:ext cx="0" cy="0"/>
          <a:chOff x="0" y="0"/>
          <a:chExt cx="0" cy="0"/>
        </a:xfrm>
      </p:grpSpPr>
      <p:sp>
        <p:nvSpPr>
          <p:cNvPr id="1048794" name="Title 1"/>
          <p:cNvSpPr>
            <a:spLocks noGrp="1"/>
          </p:cNvSpPr>
          <p:nvPr>
            <p:ph type="title"/>
          </p:nvPr>
        </p:nvSpPr>
        <p:spPr>
          <a:xfrm>
            <a:off x="1981200" y="0"/>
            <a:ext cx="7467600" cy="1143000"/>
          </a:xfrm>
        </p:spPr>
        <p:txBody>
          <a:bodyPr>
            <a:normAutofit/>
          </a:bodyPr>
          <a:p>
            <a:r>
              <a:rPr b="1" dirty="0" lang="en-US" smtClean="0"/>
              <a:t>Assessment and Diagnostic Findings</a:t>
            </a:r>
            <a:r>
              <a:rPr dirty="0" lang="en-US" smtClean="0"/>
              <a:t/>
            </a:r>
            <a:br>
              <a:rPr dirty="0" lang="en-US" smtClean="0"/>
            </a:br>
            <a:endParaRPr dirty="0" lang="en-US"/>
          </a:p>
        </p:txBody>
      </p:sp>
      <p:sp>
        <p:nvSpPr>
          <p:cNvPr id="1048795" name="Content Placeholder 2"/>
          <p:cNvSpPr>
            <a:spLocks noGrp="1"/>
          </p:cNvSpPr>
          <p:nvPr>
            <p:ph sz="quarter" idx="1"/>
          </p:nvPr>
        </p:nvSpPr>
        <p:spPr>
          <a:xfrm>
            <a:off x="1524000" y="1295400"/>
            <a:ext cx="9144000" cy="5178552"/>
          </a:xfrm>
        </p:spPr>
        <p:txBody>
          <a:bodyPr>
            <a:noAutofit/>
          </a:bodyPr>
          <a:p>
            <a:r>
              <a:rPr dirty="0" sz="3200" lang="en-US"/>
              <a:t>A thorough history is obtained, particularly assessing the patient’s ocular history, such as </a:t>
            </a:r>
            <a:r>
              <a:rPr dirty="0" sz="3200" lang="en-US" err="1"/>
              <a:t>preinjury</a:t>
            </a:r>
            <a:r>
              <a:rPr dirty="0" sz="3200" lang="en-US"/>
              <a:t> vision in the affected eye or past</a:t>
            </a:r>
          </a:p>
          <a:p>
            <a:pPr>
              <a:buNone/>
            </a:pPr>
            <a:r>
              <a:rPr dirty="0" sz="3200" lang="en-US"/>
              <a:t> ocular surgery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48796" name="Title 1"/>
          <p:cNvSpPr>
            <a:spLocks noGrp="1"/>
          </p:cNvSpPr>
          <p:nvPr>
            <p:ph type="title"/>
          </p:nvPr>
        </p:nvSpPr>
        <p:spPr/>
        <p:txBody>
          <a:bodyPr/>
          <a:p>
            <a:r>
              <a:rPr dirty="0" lang="en-US" smtClean="0"/>
              <a:t>Assessment and diagnosis…</a:t>
            </a:r>
            <a:r>
              <a:rPr dirty="0" lang="en-US" err="1" smtClean="0"/>
              <a:t>contd</a:t>
            </a:r>
            <a:endParaRPr dirty="0" lang="en-US"/>
          </a:p>
        </p:txBody>
      </p:sp>
      <p:sp>
        <p:nvSpPr>
          <p:cNvPr id="1048797" name="Content Placeholder 2"/>
          <p:cNvSpPr>
            <a:spLocks noGrp="1"/>
          </p:cNvSpPr>
          <p:nvPr>
            <p:ph sz="quarter" idx="1"/>
          </p:nvPr>
        </p:nvSpPr>
        <p:spPr/>
        <p:txBody>
          <a:bodyPr>
            <a:normAutofit/>
          </a:bodyPr>
          <a:p>
            <a:pPr>
              <a:lnSpc>
                <a:spcPct val="150000"/>
              </a:lnSpc>
              <a:buNone/>
            </a:pPr>
            <a:r>
              <a:rPr dirty="0" sz="2800" lang="en-US"/>
              <a:t>.Details related to the injury that helps in the diagnosis and assessment of need for further tests include the nature of the ocular injury (</a:t>
            </a:r>
            <a:r>
              <a:rPr dirty="0" sz="2800" lang="en-US" err="1"/>
              <a:t>ie</a:t>
            </a:r>
            <a:r>
              <a:rPr dirty="0" sz="2800" lang="en-US"/>
              <a:t>, blunt or penetrating trauma), the type of activity causing the injury to determine the nature of the force striking the eye and whether onset of vision loss was sudden, slow or progressive.</a:t>
            </a:r>
          </a:p>
          <a:p>
            <a:pPr>
              <a:buNone/>
            </a:pPr>
            <a:endParaRPr dirty="0"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48798" name="Rectangle 1"/>
          <p:cNvSpPr>
            <a:spLocks noChangeArrowheads="1"/>
          </p:cNvSpPr>
          <p:nvPr/>
        </p:nvSpPr>
        <p:spPr bwMode="auto">
          <a:xfrm>
            <a:off x="1524000" y="-622908"/>
            <a:ext cx="9144000" cy="6234683"/>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3600" lang="en-US">
                <a:solidFill>
                  <a:srgbClr val="000000"/>
                </a:solidFill>
                <a:latin typeface="Calibri" pitchFamily="34" charset="0"/>
                <a:ea typeface="AGaramond-Regular" charset="-128"/>
                <a:cs typeface="Times New Roman" pitchFamily="18" charset="0"/>
              </a:rPr>
              <a:t>For chemical eye burns, the chemical agent must be identified and tested for pH if a sample is available. The corneal surface is examined for foreign bodies, wounds, and abrasions, after which the other external structures of the eye are examined. </a:t>
            </a:r>
            <a:endParaRPr dirty="0" sz="2400" lang="en-US">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8669" name="AutoShape 2" descr="https://encrypted-tbn0.gstatic.com/images?q=tbn:ANd9GcS1X7dJ4ODlVEORntxndqj9j86onnuXSICIw7rKt5K43MT4Yr4YJcA2cxaibA"/>
          <p:cNvSpPr>
            <a:spLocks noChangeAspect="1" noChangeArrowheads="1"/>
          </p:cNvSpPr>
          <p:nvPr/>
        </p:nvSpPr>
        <p:spPr bwMode="auto">
          <a:xfrm>
            <a:off x="1524003" y="0"/>
            <a:ext cx="9143999" cy="1066800"/>
          </a:xfrm>
          <a:prstGeom prst="rect"/>
          <a:noFill/>
        </p:spPr>
        <p:txBody>
          <a:bodyPr anchor="t" anchorCtr="0" bIns="45720" compatLnSpc="1" lIns="91440" numCol="1" rIns="91440" tIns="45720" vert="horz" wrap="square">
            <a:prstTxWarp prst="textNoShape"/>
          </a:bodyPr>
          <a:p>
            <a:pPr algn="ctr"/>
            <a:r>
              <a:rPr b="1" dirty="0" sz="3600" lang="en-US" u="sng">
                <a:solidFill>
                  <a:srgbClr val="FF0000"/>
                </a:solidFill>
                <a:latin typeface="Times New Roman" pitchFamily="18" charset="0"/>
                <a:cs typeface="Times New Roman" pitchFamily="18" charset="0"/>
              </a:rPr>
              <a:t>ANATOMY AND PHYSIOLOGY REVIEW</a:t>
            </a:r>
          </a:p>
        </p:txBody>
      </p:sp>
      <p:pic>
        <p:nvPicPr>
          <p:cNvPr id="2097154" name="Picture 2" descr="Diagram of the eye"/>
          <p:cNvPicPr>
            <a:picLocks/>
          </p:cNvPicPr>
          <p:nvPr/>
        </p:nvPicPr>
        <p:blipFill>
          <a:blip xmlns:r="http://schemas.openxmlformats.org/officeDocument/2006/relationships" r:embed="rId1" cstate="print"/>
          <a:srcRect/>
          <a:stretch>
            <a:fillRect/>
          </a:stretch>
        </p:blipFill>
        <p:spPr bwMode="auto">
          <a:xfrm>
            <a:off x="228600" y="990600"/>
            <a:ext cx="11353800" cy="5867400"/>
          </a:xfrm>
          <a:prstGeom prst="rect"/>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472" name=""/>
        <p:cNvGrpSpPr/>
        <p:nvPr/>
      </p:nvGrpSpPr>
      <p:grpSpPr>
        <a:xfrm>
          <a:off x="0" y="0"/>
          <a:ext cx="0" cy="0"/>
          <a:chOff x="0" y="0"/>
          <a:chExt cx="0" cy="0"/>
        </a:xfrm>
      </p:grpSpPr>
      <p:sp>
        <p:nvSpPr>
          <p:cNvPr id="1048799" name="Title 1"/>
          <p:cNvSpPr>
            <a:spLocks noGrp="1"/>
          </p:cNvSpPr>
          <p:nvPr>
            <p:ph type="title"/>
          </p:nvPr>
        </p:nvSpPr>
        <p:spPr/>
        <p:txBody>
          <a:bodyPr/>
          <a:p>
            <a:r>
              <a:rPr dirty="0" lang="en-US" smtClean="0"/>
              <a:t>Assessment and diagnosis… </a:t>
            </a:r>
            <a:r>
              <a:rPr dirty="0" lang="en-US" err="1" smtClean="0"/>
              <a:t>contd</a:t>
            </a:r>
            <a:endParaRPr dirty="0" lang="en-US"/>
          </a:p>
        </p:txBody>
      </p:sp>
      <p:sp>
        <p:nvSpPr>
          <p:cNvPr id="1048800" name="Content Placeholder 2"/>
          <p:cNvSpPr>
            <a:spLocks noGrp="1"/>
          </p:cNvSpPr>
          <p:nvPr>
            <p:ph sz="quarter" idx="1"/>
          </p:nvPr>
        </p:nvSpPr>
        <p:spPr/>
        <p:txBody>
          <a:bodyPr>
            <a:normAutofit fontScale="91667" lnSpcReduction="20000"/>
          </a:bodyPr>
          <a:p>
            <a:pPr>
              <a:lnSpc>
                <a:spcPct val="150000"/>
              </a:lnSpc>
              <a:buNone/>
            </a:pPr>
            <a:r>
              <a:rPr dirty="0" sz="3200" lang="en-US" err="1">
                <a:solidFill>
                  <a:srgbClr val="000000"/>
                </a:solidFill>
                <a:latin typeface="Calibri" pitchFamily="34" charset="0"/>
                <a:ea typeface="AGaramond-Regular" charset="-128"/>
                <a:cs typeface="Times New Roman" pitchFamily="18" charset="0"/>
              </a:rPr>
              <a:t>Pupillary</a:t>
            </a:r>
            <a:r>
              <a:rPr dirty="0" sz="3200" lang="en-US">
                <a:solidFill>
                  <a:srgbClr val="000000"/>
                </a:solidFill>
                <a:latin typeface="Calibri" pitchFamily="34" charset="0"/>
                <a:ea typeface="AGaramond-Regular" charset="-128"/>
                <a:cs typeface="Times New Roman" pitchFamily="18" charset="0"/>
              </a:rPr>
              <a:t> size, shape, and light reaction of the pupil of</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the affected eye are compared with the other eye. Ocular motility, which is the ability of the eyes to move synchronously up, down, right, and left, is also assessed.</a:t>
            </a:r>
            <a:endParaRPr dirty="0" sz="3200"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48801" name="Title 1"/>
          <p:cNvSpPr>
            <a:spLocks noGrp="1"/>
          </p:cNvSpPr>
          <p:nvPr>
            <p:ph type="title"/>
          </p:nvPr>
        </p:nvSpPr>
        <p:spPr>
          <a:xfrm>
            <a:off x="1524000" y="0"/>
            <a:ext cx="8933688" cy="1600200"/>
          </a:xfrm>
        </p:spPr>
        <p:txBody>
          <a:bodyPr>
            <a:normAutofit fontScale="90000"/>
          </a:bodyPr>
          <a:p>
            <a:r>
              <a:rPr b="1" dirty="0" lang="en-US" smtClean="0"/>
              <a:t/>
            </a:r>
            <a:br>
              <a:rPr b="1" dirty="0" lang="en-US" smtClean="0"/>
            </a:br>
            <a:r>
              <a:rPr b="1" dirty="0" lang="en-US" smtClean="0"/>
              <a:t/>
            </a:r>
            <a:br>
              <a:rPr b="1" dirty="0" lang="en-US" smtClean="0"/>
            </a:br>
            <a:r>
              <a:rPr b="1" dirty="0" lang="en-US" smtClean="0"/>
              <a:t/>
            </a:r>
            <a:br>
              <a:rPr b="1" dirty="0" lang="en-US" smtClean="0"/>
            </a:br>
            <a:r>
              <a:rPr b="1" dirty="0" lang="en-US" smtClean="0"/>
              <a:t/>
            </a:r>
            <a:br>
              <a:rPr b="1" dirty="0" lang="en-US" smtClean="0"/>
            </a:br>
            <a:r>
              <a:rPr b="1" dirty="0" lang="en-US" smtClean="0"/>
              <a:t/>
            </a:r>
            <a:br>
              <a:rPr b="1" dirty="0" lang="en-US" smtClean="0"/>
            </a:br>
            <a:r>
              <a:rPr b="1" dirty="0" lang="en-US" smtClean="0"/>
              <a:t>Medical Management</a:t>
            </a:r>
            <a:br>
              <a:rPr b="1" dirty="0" lang="en-US" smtClean="0"/>
            </a:br>
            <a:r>
              <a:rPr b="1" dirty="0" lang="en-US" smtClean="0"/>
              <a:t>			</a:t>
            </a:r>
            <a:r>
              <a:rPr dirty="0" lang="en-US" smtClean="0"/>
              <a:t>SPLASH INJURIES</a:t>
            </a:r>
            <a:br>
              <a:rPr dirty="0" lang="en-US" smtClean="0"/>
            </a:br>
            <a:r>
              <a:rPr dirty="0" lang="en-US" smtClean="0"/>
              <a:t/>
            </a:r>
            <a:br>
              <a:rPr dirty="0" lang="en-US" smtClean="0"/>
            </a:br>
            <a:endParaRPr dirty="0" lang="en-US"/>
          </a:p>
        </p:txBody>
      </p:sp>
      <p:sp>
        <p:nvSpPr>
          <p:cNvPr id="1048802" name="Content Placeholder 2"/>
          <p:cNvSpPr>
            <a:spLocks noGrp="1"/>
          </p:cNvSpPr>
          <p:nvPr>
            <p:ph sz="quarter" idx="1"/>
          </p:nvPr>
        </p:nvSpPr>
        <p:spPr>
          <a:xfrm>
            <a:off x="304800" y="993648"/>
            <a:ext cx="11277600" cy="5559552"/>
          </a:xfrm>
        </p:spPr>
        <p:txBody>
          <a:bodyPr>
            <a:noAutofit/>
          </a:bodyPr>
          <a:p>
            <a:pPr>
              <a:lnSpc>
                <a:spcPct val="150000"/>
              </a:lnSpc>
              <a:buNone/>
            </a:pPr>
            <a:r>
              <a:rPr dirty="0" sz="2800" lang="en-US"/>
              <a:t>Splash injuries are irrigated with normal saline solution before further evaluation. In cases of ruptured globe, </a:t>
            </a:r>
            <a:r>
              <a:rPr dirty="0" sz="2800" lang="en-US" err="1"/>
              <a:t>cycloplegic</a:t>
            </a:r>
            <a:r>
              <a:rPr dirty="0" sz="2800" lang="en-US"/>
              <a:t> agents (</a:t>
            </a:r>
            <a:r>
              <a:rPr dirty="0" sz="2800" lang="en-US" err="1"/>
              <a:t>ie</a:t>
            </a:r>
            <a:r>
              <a:rPr dirty="0" sz="2800" lang="en-US"/>
              <a:t>, agents that paralyze the </a:t>
            </a:r>
            <a:r>
              <a:rPr dirty="0" sz="2800" lang="en-US" err="1"/>
              <a:t>ciliary</a:t>
            </a:r>
            <a:r>
              <a:rPr dirty="0" sz="2800" lang="en-US"/>
              <a:t> muscle) or topical antibiotics must be deferred because of potential toxicity to exposed intraocular tissues. Further manipulation of the eye must be avoided until the patient is under general anesthesia.</a:t>
            </a:r>
          </a:p>
          <a:p>
            <a:pPr>
              <a:buNone/>
            </a:pPr>
            <a:endParaRPr dirty="0" sz="2800"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474" name=""/>
        <p:cNvGrpSpPr/>
        <p:nvPr/>
      </p:nvGrpSpPr>
      <p:grpSpPr>
        <a:xfrm>
          <a:off x="0" y="0"/>
          <a:ext cx="0" cy="0"/>
          <a:chOff x="0" y="0"/>
          <a:chExt cx="0" cy="0"/>
        </a:xfrm>
      </p:grpSpPr>
      <p:sp>
        <p:nvSpPr>
          <p:cNvPr id="1048803" name="Title 1"/>
          <p:cNvSpPr>
            <a:spLocks noGrp="1"/>
          </p:cNvSpPr>
          <p:nvPr>
            <p:ph type="title"/>
          </p:nvPr>
        </p:nvSpPr>
        <p:spPr>
          <a:xfrm>
            <a:off x="1981200" y="0"/>
            <a:ext cx="7467600" cy="762000"/>
          </a:xfrm>
        </p:spPr>
        <p:txBody>
          <a:bodyPr/>
          <a:p>
            <a:r>
              <a:rPr dirty="0" lang="en-US" err="1" smtClean="0"/>
              <a:t>SPlash</a:t>
            </a:r>
            <a:r>
              <a:rPr dirty="0" lang="en-US" smtClean="0"/>
              <a:t> injuries ….</a:t>
            </a:r>
            <a:r>
              <a:rPr dirty="0" lang="en-US" err="1" smtClean="0"/>
              <a:t>contd</a:t>
            </a:r>
            <a:endParaRPr dirty="0" lang="en-US"/>
          </a:p>
        </p:txBody>
      </p:sp>
      <p:sp>
        <p:nvSpPr>
          <p:cNvPr id="1048804" name="Content Placeholder 2"/>
          <p:cNvSpPr>
            <a:spLocks noGrp="1"/>
          </p:cNvSpPr>
          <p:nvPr>
            <p:ph sz="quarter" idx="1"/>
          </p:nvPr>
        </p:nvSpPr>
        <p:spPr>
          <a:xfrm>
            <a:off x="304800" y="1066800"/>
            <a:ext cx="11506200" cy="5791200"/>
          </a:xfrm>
        </p:spPr>
        <p:txBody>
          <a:bodyPr>
            <a:normAutofit/>
          </a:bodyPr>
          <a:p>
            <a:pPr>
              <a:lnSpc>
                <a:spcPct val="150000"/>
              </a:lnSpc>
              <a:buNone/>
            </a:pPr>
            <a:r>
              <a:rPr dirty="0" sz="3200" lang="en-US" err="1"/>
              <a:t>Parenteral</a:t>
            </a:r>
            <a:r>
              <a:rPr dirty="0" sz="3200" lang="en-US"/>
              <a:t>, broad spectrum antibiotics are initiated. Tetanus antitoxin is administered, if indicated, as well as analgesics. (Tetanus prophylaxis is recommended for full-thickness ocular and skin wounds.) Any topical medication (</a:t>
            </a:r>
            <a:r>
              <a:rPr dirty="0" sz="3200" lang="en-US" err="1"/>
              <a:t>eg</a:t>
            </a:r>
            <a:r>
              <a:rPr dirty="0" sz="3200" lang="en-US"/>
              <a:t>, anesthetic, dyes) must be sterile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475" name=""/>
        <p:cNvGrpSpPr/>
        <p:nvPr/>
      </p:nvGrpSpPr>
      <p:grpSpPr>
        <a:xfrm>
          <a:off x="0" y="0"/>
          <a:ext cx="0" cy="0"/>
          <a:chOff x="0" y="0"/>
          <a:chExt cx="0" cy="0"/>
        </a:xfrm>
      </p:grpSpPr>
      <p:sp>
        <p:nvSpPr>
          <p:cNvPr id="1048805" name="Title 1"/>
          <p:cNvSpPr>
            <a:spLocks noGrp="1"/>
          </p:cNvSpPr>
          <p:nvPr>
            <p:ph type="title"/>
          </p:nvPr>
        </p:nvSpPr>
        <p:spPr>
          <a:xfrm>
            <a:off x="1981200" y="533400"/>
            <a:ext cx="7467600" cy="762000"/>
          </a:xfrm>
        </p:spPr>
        <p:txBody>
          <a:bodyPr>
            <a:normAutofit fontScale="90000"/>
          </a:bodyPr>
          <a:p>
            <a:r>
              <a:rPr dirty="0" lang="en-US" smtClean="0"/>
              <a:t>FOREIGN BODIES AND CORNEAL ABRASIONS</a:t>
            </a:r>
            <a:br>
              <a:rPr dirty="0" lang="en-US" smtClean="0"/>
            </a:br>
            <a:endParaRPr dirty="0" lang="en-US"/>
          </a:p>
        </p:txBody>
      </p:sp>
      <p:sp>
        <p:nvSpPr>
          <p:cNvPr id="1048806" name="Content Placeholder 2"/>
          <p:cNvSpPr>
            <a:spLocks noGrp="1"/>
          </p:cNvSpPr>
          <p:nvPr>
            <p:ph sz="quarter" idx="1"/>
          </p:nvPr>
        </p:nvSpPr>
        <p:spPr>
          <a:xfrm>
            <a:off x="533400" y="990600"/>
            <a:ext cx="10134600" cy="5562600"/>
          </a:xfrm>
        </p:spPr>
        <p:txBody>
          <a:bodyPr>
            <a:noAutofit/>
          </a:bodyPr>
          <a:p>
            <a:pPr>
              <a:lnSpc>
                <a:spcPct val="150000"/>
              </a:lnSpc>
            </a:pPr>
            <a:r>
              <a:rPr dirty="0" sz="2800" lang="en-US"/>
              <a:t>After removal of a foreign body from the surface of the eye, an antibiotic ointment is applied, and the eye is patched. The eye is examined daily for evidence of infection until the wound is completely healed.</a:t>
            </a:r>
          </a:p>
          <a:p>
            <a:pPr>
              <a:lnSpc>
                <a:spcPct val="150000"/>
              </a:lnSpc>
            </a:pPr>
            <a:r>
              <a:rPr dirty="0" sz="2800" lang="en-US"/>
              <a:t>Contact lens wear is a common cause of corneal abrasion. The patient experiences severe pain and </a:t>
            </a:r>
            <a:r>
              <a:rPr b="1" dirty="0" sz="2800" lang="en-US"/>
              <a:t>photophobia </a:t>
            </a:r>
            <a:r>
              <a:rPr dirty="0" sz="2800" lang="en-US"/>
              <a:t>(</a:t>
            </a:r>
            <a:r>
              <a:rPr dirty="0" sz="2800" lang="en-US" err="1"/>
              <a:t>ie</a:t>
            </a:r>
            <a:r>
              <a:rPr dirty="0" sz="2800" lang="en-US"/>
              <a:t>, ocular pain on exposure to light).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8807" name="Title 1"/>
          <p:cNvSpPr>
            <a:spLocks noGrp="1"/>
          </p:cNvSpPr>
          <p:nvPr>
            <p:ph type="title"/>
          </p:nvPr>
        </p:nvSpPr>
        <p:spPr>
          <a:xfrm>
            <a:off x="2057400" y="0"/>
            <a:ext cx="7467600" cy="762000"/>
          </a:xfrm>
        </p:spPr>
        <p:txBody>
          <a:bodyPr/>
          <a:p>
            <a:r>
              <a:rPr dirty="0" lang="en-US" smtClean="0"/>
              <a:t>Foreign bodies… </a:t>
            </a:r>
            <a:r>
              <a:rPr dirty="0" lang="en-US" err="1" smtClean="0"/>
              <a:t>contd</a:t>
            </a:r>
            <a:endParaRPr dirty="0" lang="en-US"/>
          </a:p>
        </p:txBody>
      </p:sp>
      <p:sp>
        <p:nvSpPr>
          <p:cNvPr id="1048808" name="Content Placeholder 2"/>
          <p:cNvSpPr>
            <a:spLocks noGrp="1"/>
          </p:cNvSpPr>
          <p:nvPr>
            <p:ph sz="quarter" idx="1"/>
          </p:nvPr>
        </p:nvSpPr>
        <p:spPr>
          <a:xfrm>
            <a:off x="152400" y="762000"/>
            <a:ext cx="11201400" cy="6096000"/>
          </a:xfrm>
        </p:spPr>
        <p:txBody>
          <a:bodyPr>
            <a:normAutofit/>
          </a:bodyPr>
          <a:p>
            <a:pPr>
              <a:lnSpc>
                <a:spcPct val="150000"/>
              </a:lnSpc>
            </a:pPr>
            <a:r>
              <a:rPr dirty="0" sz="2800" lang="en-US"/>
              <a:t>Corneal epithelial defects are treated with antibiotic ointment and a pressure patch to immobilize the eyelids.</a:t>
            </a:r>
          </a:p>
          <a:p>
            <a:pPr>
              <a:lnSpc>
                <a:spcPct val="150000"/>
              </a:lnSpc>
              <a:buFont typeface="Courier New" pitchFamily="49" charset="0"/>
              <a:buChar char="o"/>
            </a:pPr>
            <a:r>
              <a:rPr dirty="0" sz="2800" lang="en-US"/>
              <a:t>It is of utmost importance that topical anesthetic eye drops are not given to a patient for repeated use after corneal injury because their effects mask further damage, delay healing, and can lead to permanent corneal scarring. Corticosteroids are avoided while the epithelial defect exists.</a:t>
            </a:r>
          </a:p>
          <a:p>
            <a:pPr>
              <a:lnSpc>
                <a:spcPct val="150000"/>
              </a:lnSpc>
              <a:buNone/>
            </a:pPr>
            <a:endParaRPr dirty="0" sz="1200" lang="en-US"/>
          </a:p>
          <a:p>
            <a:pPr>
              <a:lnSpc>
                <a:spcPct val="150000"/>
              </a:lnSpc>
              <a:buNone/>
            </a:pPr>
            <a:endParaRPr dirty="0"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48809" name="Title 1"/>
          <p:cNvSpPr>
            <a:spLocks noGrp="1"/>
          </p:cNvSpPr>
          <p:nvPr>
            <p:ph type="title"/>
          </p:nvPr>
        </p:nvSpPr>
        <p:spPr/>
        <p:txBody>
          <a:bodyPr>
            <a:normAutofit/>
          </a:bodyPr>
          <a:p>
            <a:r>
              <a:rPr b="1" dirty="0" lang="en-US" smtClean="0">
                <a:latin typeface="+mn-lt"/>
              </a:rPr>
              <a:t>Penetrating Injuries and Contusions of the Eyeball</a:t>
            </a:r>
            <a:r>
              <a:rPr dirty="0" lang="en-US" smtClean="0">
                <a:latin typeface="+mn-lt"/>
              </a:rPr>
              <a:t/>
            </a:r>
            <a:br>
              <a:rPr dirty="0" lang="en-US" smtClean="0">
                <a:latin typeface="+mn-lt"/>
              </a:rPr>
            </a:br>
            <a:endParaRPr dirty="0" lang="en-US">
              <a:latin typeface="+mn-lt"/>
            </a:endParaRPr>
          </a:p>
        </p:txBody>
      </p:sp>
      <p:sp>
        <p:nvSpPr>
          <p:cNvPr id="1048810" name="Content Placeholder 2"/>
          <p:cNvSpPr>
            <a:spLocks noGrp="1"/>
          </p:cNvSpPr>
          <p:nvPr>
            <p:ph sz="quarter" idx="1"/>
          </p:nvPr>
        </p:nvSpPr>
        <p:spPr>
          <a:xfrm>
            <a:off x="304800" y="1143000"/>
            <a:ext cx="10972800" cy="5715000"/>
          </a:xfrm>
        </p:spPr>
        <p:txBody>
          <a:bodyPr>
            <a:normAutofit fontScale="28571" lnSpcReduction="20000"/>
          </a:bodyPr>
          <a:p>
            <a:pPr>
              <a:lnSpc>
                <a:spcPct val="170000"/>
              </a:lnSpc>
              <a:buNone/>
            </a:pPr>
            <a:r>
              <a:rPr dirty="0" sz="11200" lang="en-US"/>
              <a:t>Sharp penetrating injury or blunt contusion force can rupture </a:t>
            </a:r>
            <a:r>
              <a:rPr dirty="0" sz="11200" lang="en-US" smtClean="0"/>
              <a:t>the eyeball</a:t>
            </a:r>
            <a:r>
              <a:rPr dirty="0" sz="11200" lang="en-US"/>
              <a:t>. When the eye wall, cornea and sclera rupture, rapid decompression or </a:t>
            </a:r>
            <a:r>
              <a:rPr dirty="0" sz="11200" lang="en-US" err="1"/>
              <a:t>herniation</a:t>
            </a:r>
            <a:r>
              <a:rPr dirty="0" sz="11200" lang="en-US"/>
              <a:t> of the orbital contents into adjacent sinuses can occur. In general, blunt traumatic injuries (with an increased incidence of retinal detachment, intraocular tissue avulsion, and </a:t>
            </a:r>
            <a:r>
              <a:rPr dirty="0" sz="11200" lang="en-US" err="1"/>
              <a:t>herniation</a:t>
            </a:r>
            <a:r>
              <a:rPr dirty="0" sz="11200" lang="en-US"/>
              <a:t>) have a worse prognosis than penetrating injuries.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478" name=""/>
        <p:cNvGrpSpPr/>
        <p:nvPr/>
      </p:nvGrpSpPr>
      <p:grpSpPr>
        <a:xfrm>
          <a:off x="0" y="0"/>
          <a:ext cx="0" cy="0"/>
          <a:chOff x="0" y="0"/>
          <a:chExt cx="0" cy="0"/>
        </a:xfrm>
      </p:grpSpPr>
      <p:sp>
        <p:nvSpPr>
          <p:cNvPr id="1048811" name="Title 1"/>
          <p:cNvSpPr>
            <a:spLocks noGrp="1"/>
          </p:cNvSpPr>
          <p:nvPr>
            <p:ph type="title"/>
          </p:nvPr>
        </p:nvSpPr>
        <p:spPr/>
        <p:txBody>
          <a:bodyPr/>
          <a:p>
            <a:r>
              <a:rPr dirty="0" lang="en-US" smtClean="0"/>
              <a:t>Penetrating injuries ….</a:t>
            </a:r>
            <a:r>
              <a:rPr dirty="0" lang="en-US" err="1" smtClean="0"/>
              <a:t>contd</a:t>
            </a:r>
            <a:endParaRPr dirty="0" lang="en-US"/>
          </a:p>
        </p:txBody>
      </p:sp>
      <p:sp>
        <p:nvSpPr>
          <p:cNvPr id="1048812" name="Content Placeholder 2"/>
          <p:cNvSpPr>
            <a:spLocks noGrp="1"/>
          </p:cNvSpPr>
          <p:nvPr>
            <p:ph sz="quarter" idx="1"/>
          </p:nvPr>
        </p:nvSpPr>
        <p:spPr>
          <a:xfrm>
            <a:off x="304800" y="1524000"/>
            <a:ext cx="10896600" cy="4873752"/>
          </a:xfrm>
        </p:spPr>
        <p:txBody>
          <a:bodyPr>
            <a:normAutofit fontScale="25000" lnSpcReduction="20000"/>
          </a:bodyPr>
          <a:p>
            <a:pPr>
              <a:lnSpc>
                <a:spcPct val="170000"/>
              </a:lnSpc>
              <a:buNone/>
            </a:pPr>
            <a:r>
              <a:rPr dirty="0" sz="11200" lang="en-US"/>
              <a:t>Most penetrating injuries result in marked loss of vision with the following signs: hemorrhagic </a:t>
            </a:r>
            <a:r>
              <a:rPr b="1" dirty="0" sz="11200" lang="en-US" err="1"/>
              <a:t>chemosis</a:t>
            </a:r>
            <a:r>
              <a:rPr b="1" dirty="0" sz="11200" lang="en-US"/>
              <a:t> </a:t>
            </a:r>
            <a:r>
              <a:rPr dirty="0" sz="11200" lang="en-US"/>
              <a:t>(</a:t>
            </a:r>
            <a:r>
              <a:rPr dirty="0" sz="11200" lang="en-US" err="1"/>
              <a:t>ie</a:t>
            </a:r>
            <a:r>
              <a:rPr dirty="0" sz="11200" lang="en-US"/>
              <a:t>, edema of the conjunctiva), </a:t>
            </a:r>
            <a:r>
              <a:rPr dirty="0" sz="11200" lang="en-US" err="1"/>
              <a:t>conjunctival</a:t>
            </a:r>
            <a:r>
              <a:rPr dirty="0" sz="11200" lang="en-US"/>
              <a:t> laceration, shallow anterior chamber with or without an eccentrically placed pupil, </a:t>
            </a:r>
            <a:r>
              <a:rPr b="1" dirty="0" sz="11200" lang="en-US" err="1"/>
              <a:t>hyphema</a:t>
            </a:r>
            <a:r>
              <a:rPr b="1" dirty="0" sz="11200" lang="en-US"/>
              <a:t> </a:t>
            </a:r>
            <a:r>
              <a:rPr dirty="0" sz="11200" lang="en-US"/>
              <a:t>(</a:t>
            </a:r>
            <a:r>
              <a:rPr dirty="0" sz="11200" lang="en-US" err="1"/>
              <a:t>ie</a:t>
            </a:r>
            <a:r>
              <a:rPr dirty="0" sz="11200" lang="en-US"/>
              <a:t>, hemorrhage within the chamber), or vitreous hemorrhage.</a:t>
            </a:r>
          </a:p>
          <a:p>
            <a:pPr>
              <a:buNone/>
            </a:pPr>
            <a:endParaRPr dirty="0" lang="en-US" smtClean="0"/>
          </a:p>
          <a:p>
            <a:pPr>
              <a:buNone/>
            </a:pPr>
            <a:endParaRPr dirty="0"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479" name=""/>
        <p:cNvGrpSpPr/>
        <p:nvPr/>
      </p:nvGrpSpPr>
      <p:grpSpPr>
        <a:xfrm>
          <a:off x="0" y="0"/>
          <a:ext cx="0" cy="0"/>
          <a:chOff x="0" y="0"/>
          <a:chExt cx="0" cy="0"/>
        </a:xfrm>
      </p:grpSpPr>
      <p:sp>
        <p:nvSpPr>
          <p:cNvPr id="1048813" name="Rectangle 1"/>
          <p:cNvSpPr>
            <a:spLocks noChangeArrowheads="1"/>
          </p:cNvSpPr>
          <p:nvPr/>
        </p:nvSpPr>
        <p:spPr bwMode="auto">
          <a:xfrm>
            <a:off x="152400" y="-1043939"/>
            <a:ext cx="11506200" cy="8920518"/>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3200" lang="en-US" err="1">
                <a:solidFill>
                  <a:srgbClr val="000000"/>
                </a:solidFill>
                <a:latin typeface="Calibri" pitchFamily="34" charset="0"/>
                <a:ea typeface="AGaramond-Regular" charset="-128"/>
                <a:cs typeface="Times New Roman" pitchFamily="18" charset="0"/>
              </a:rPr>
              <a:t>Hyphema</a:t>
            </a:r>
            <a:r>
              <a:rPr dirty="0" sz="3200" lang="en-US">
                <a:solidFill>
                  <a:srgbClr val="000000"/>
                </a:solidFill>
                <a:latin typeface="Calibri" pitchFamily="34" charset="0"/>
                <a:ea typeface="AGaramond-Regular" charset="-128"/>
                <a:cs typeface="Times New Roman" pitchFamily="18" charset="0"/>
              </a:rPr>
              <a:t> is caused by contusion forces that tear the vessels of</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the iris and damage the anterior chamber angle. Preventing </a:t>
            </a:r>
            <a:r>
              <a:rPr dirty="0" sz="3200" lang="en-US" err="1">
                <a:solidFill>
                  <a:srgbClr val="000000"/>
                </a:solidFill>
                <a:latin typeface="Calibri" pitchFamily="34" charset="0"/>
                <a:ea typeface="AGaramond-Regular" charset="-128"/>
                <a:cs typeface="Times New Roman" pitchFamily="18" charset="0"/>
              </a:rPr>
              <a:t>rebleeding</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and prolonged increased IOP are the goals of treatment</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for </a:t>
            </a:r>
            <a:r>
              <a:rPr dirty="0" sz="3200" lang="en-US" err="1">
                <a:solidFill>
                  <a:srgbClr val="000000"/>
                </a:solidFill>
                <a:latin typeface="Calibri" pitchFamily="34" charset="0"/>
                <a:ea typeface="AGaramond-Regular" charset="-128"/>
                <a:cs typeface="Times New Roman" pitchFamily="18" charset="0"/>
              </a:rPr>
              <a:t>hyphema</a:t>
            </a:r>
            <a:r>
              <a:rPr dirty="0" sz="3200" lang="en-US">
                <a:solidFill>
                  <a:srgbClr val="000000"/>
                </a:solidFill>
                <a:latin typeface="Calibri" pitchFamily="34" charset="0"/>
                <a:ea typeface="AGaramond-Regular" charset="-128"/>
                <a:cs typeface="Times New Roman" pitchFamily="18" charset="0"/>
              </a:rPr>
              <a:t>.</a:t>
            </a:r>
            <a:endParaRPr dirty="0" sz="1200" lang="en-US">
              <a:latin typeface="Arial" pitchFamily="34" charset="0"/>
              <a:cs typeface="Arial" pitchFamily="34" charset="0"/>
            </a:endParaRPr>
          </a:p>
          <a:p>
            <a:pPr eaLnBrk="0" fontAlgn="base" hangingPunct="0">
              <a:lnSpc>
                <a:spcPct val="150000"/>
              </a:lnSpc>
              <a:spcBef>
                <a:spcPct val="0"/>
              </a:spcBef>
              <a:spcAft>
                <a:spcPct val="0"/>
              </a:spcAft>
            </a:pPr>
            <a:r>
              <a:rPr dirty="0" sz="3200" lang="en-US">
                <a:solidFill>
                  <a:srgbClr val="000000"/>
                </a:solidFill>
                <a:latin typeface="Calibri" pitchFamily="34" charset="0"/>
                <a:ea typeface="AGaramond-Regular" charset="-128"/>
                <a:cs typeface="Times New Roman" pitchFamily="18" charset="0"/>
              </a:rPr>
              <a:t>An eye shield is applied. Topical corticosteroids are</a:t>
            </a:r>
            <a:endParaRPr dirty="0" sz="1200" lang="en-US">
              <a:latin typeface="Arial" pitchFamily="34" charset="0"/>
              <a:cs typeface="Arial" pitchFamily="34" charset="0"/>
            </a:endParaRPr>
          </a:p>
          <a:p>
            <a:pPr eaLnBrk="0" fontAlgn="base" hangingPunct="0">
              <a:lnSpc>
                <a:spcPct val="150000"/>
              </a:lnSpc>
              <a:spcBef>
                <a:spcPct val="0"/>
              </a:spcBef>
              <a:spcAft>
                <a:spcPct val="0"/>
              </a:spcAft>
            </a:pPr>
            <a:r>
              <a:rPr dirty="0" sz="3200" lang="en-US">
                <a:solidFill>
                  <a:srgbClr val="000000"/>
                </a:solidFill>
                <a:latin typeface="Calibri" pitchFamily="34" charset="0"/>
                <a:ea typeface="AGaramond-Regular" charset="-128"/>
                <a:cs typeface="Times New Roman" pitchFamily="18" charset="0"/>
              </a:rPr>
              <a:t>prescribed to reduce inflammation. An </a:t>
            </a:r>
            <a:r>
              <a:rPr dirty="0" sz="3200" lang="en-US" err="1">
                <a:solidFill>
                  <a:srgbClr val="000000"/>
                </a:solidFill>
                <a:latin typeface="Calibri" pitchFamily="34" charset="0"/>
                <a:ea typeface="AGaramond-Regular" charset="-128"/>
                <a:cs typeface="Times New Roman" pitchFamily="18" charset="0"/>
              </a:rPr>
              <a:t>antifibrinolytic</a:t>
            </a:r>
            <a:r>
              <a:rPr dirty="0" sz="3200" lang="en-US">
                <a:solidFill>
                  <a:srgbClr val="000000"/>
                </a:solidFill>
                <a:latin typeface="Calibri" pitchFamily="34" charset="0"/>
                <a:ea typeface="AGaramond-Regular" charset="-128"/>
                <a:cs typeface="Times New Roman" pitchFamily="18" charset="0"/>
              </a:rPr>
              <a:t> agent,</a:t>
            </a:r>
            <a:r>
              <a:rPr dirty="0" sz="1200" lang="en-US">
                <a:latin typeface="Arial" pitchFamily="34" charset="0"/>
                <a:ea typeface="AGaramond-Regular" charset="-128"/>
                <a:cs typeface="Arial" pitchFamily="34" charset="0"/>
              </a:rPr>
              <a:t> </a:t>
            </a:r>
            <a:r>
              <a:rPr dirty="0" sz="3200" lang="en-US" err="1">
                <a:solidFill>
                  <a:srgbClr val="000000"/>
                </a:solidFill>
                <a:latin typeface="Calibri" pitchFamily="34" charset="0"/>
                <a:ea typeface="AGaramond-Regular" charset="-128"/>
                <a:cs typeface="Times New Roman" pitchFamily="18" charset="0"/>
              </a:rPr>
              <a:t>aminocaproic</a:t>
            </a:r>
            <a:r>
              <a:rPr dirty="0" sz="3200" lang="en-US">
                <a:solidFill>
                  <a:srgbClr val="000000"/>
                </a:solidFill>
                <a:latin typeface="Calibri" pitchFamily="34" charset="0"/>
                <a:ea typeface="AGaramond-Regular" charset="-128"/>
                <a:cs typeface="Times New Roman" pitchFamily="18" charset="0"/>
              </a:rPr>
              <a:t> acid (</a:t>
            </a:r>
            <a:r>
              <a:rPr dirty="0" sz="3600" lang="en-US" err="1">
                <a:solidFill>
                  <a:srgbClr val="000000"/>
                </a:solidFill>
                <a:latin typeface="+mj-lt"/>
                <a:ea typeface="AGaramond-Regular" charset="-128"/>
                <a:cs typeface="Times New Roman" pitchFamily="18" charset="0"/>
              </a:rPr>
              <a:t>Amicar</a:t>
            </a:r>
            <a:r>
              <a:rPr dirty="0" sz="3200" lang="en-US">
                <a:solidFill>
                  <a:srgbClr val="000000"/>
                </a:solidFill>
                <a:latin typeface="Calibri" pitchFamily="34" charset="0"/>
                <a:ea typeface="AGaramond-Regular" charset="-128"/>
                <a:cs typeface="Times New Roman" pitchFamily="18" charset="0"/>
              </a:rPr>
              <a:t>), stabilizes clot formation at the site</a:t>
            </a:r>
            <a:r>
              <a:rPr dirty="0" sz="1200" lang="en-US">
                <a:latin typeface="Arial" pitchFamily="34" charset="0"/>
                <a:ea typeface="AGaramond-Regular" charset="-128"/>
                <a:cs typeface="Arial" pitchFamily="34" charset="0"/>
              </a:rPr>
              <a:t> </a:t>
            </a:r>
            <a:r>
              <a:rPr dirty="0" sz="3200" lang="en-US">
                <a:solidFill>
                  <a:srgbClr val="000000"/>
                </a:solidFill>
                <a:latin typeface="Calibri" pitchFamily="34" charset="0"/>
                <a:ea typeface="AGaramond-Regular" charset="-128"/>
                <a:cs typeface="Times New Roman" pitchFamily="18" charset="0"/>
              </a:rPr>
              <a:t>of hemorrhage. Aspirin is contraindicated.</a:t>
            </a:r>
            <a:endParaRPr dirty="0" sz="1200" lang="en-US">
              <a:latin typeface="Arial" pitchFamily="34" charset="0"/>
              <a:cs typeface="Arial"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480" name=""/>
        <p:cNvGrpSpPr/>
        <p:nvPr/>
      </p:nvGrpSpPr>
      <p:grpSpPr>
        <a:xfrm>
          <a:off x="0" y="0"/>
          <a:ext cx="0" cy="0"/>
          <a:chOff x="0" y="0"/>
          <a:chExt cx="0" cy="0"/>
        </a:xfrm>
      </p:grpSpPr>
      <p:sp>
        <p:nvSpPr>
          <p:cNvPr id="1048814" name="Rectangle 1"/>
          <p:cNvSpPr/>
          <p:nvPr/>
        </p:nvSpPr>
        <p:spPr>
          <a:xfrm>
            <a:off x="457200" y="0"/>
            <a:ext cx="10820400" cy="8745882"/>
          </a:xfrm>
          <a:prstGeom prst="rect"/>
        </p:spPr>
        <p:txBody>
          <a:bodyPr wrap="square">
            <a:spAutoFit/>
          </a:bodyPr>
          <a:p>
            <a:pPr eaLnBrk="0" fontAlgn="base" hangingPunct="0" lvl="0">
              <a:lnSpc>
                <a:spcPct val="150000"/>
              </a:lnSpc>
              <a:spcBef>
                <a:spcPct val="0"/>
              </a:spcBef>
              <a:spcAft>
                <a:spcPct val="0"/>
              </a:spcAft>
            </a:pPr>
            <a:r>
              <a:rPr dirty="0" sz="3600" lang="en-US">
                <a:solidFill>
                  <a:srgbClr val="000000"/>
                </a:solidFill>
                <a:latin typeface="Calibri" pitchFamily="34" charset="0"/>
                <a:ea typeface="AGaramond-Regular" charset="-128"/>
                <a:cs typeface="Times New Roman" pitchFamily="18" charset="0"/>
              </a:rPr>
              <a:t>A ruptured globe and severe injuries with intraocular hemorrhage</a:t>
            </a:r>
            <a:r>
              <a:rPr dirty="0" sz="14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require surgical intervention. </a:t>
            </a:r>
            <a:r>
              <a:rPr dirty="0" sz="3600" lang="en-US" err="1">
                <a:solidFill>
                  <a:srgbClr val="000000"/>
                </a:solidFill>
                <a:latin typeface="Calibri" pitchFamily="34" charset="0"/>
                <a:ea typeface="AGaramond-Regular" charset="-128"/>
                <a:cs typeface="Times New Roman" pitchFamily="18" charset="0"/>
              </a:rPr>
              <a:t>Vitrectomy</a:t>
            </a:r>
            <a:r>
              <a:rPr dirty="0" sz="3600" lang="en-US">
                <a:solidFill>
                  <a:srgbClr val="000000"/>
                </a:solidFill>
                <a:latin typeface="Calibri" pitchFamily="34" charset="0"/>
                <a:ea typeface="AGaramond-Regular" charset="-128"/>
                <a:cs typeface="Times New Roman" pitchFamily="18" charset="0"/>
              </a:rPr>
              <a:t> is performed for</a:t>
            </a:r>
            <a:r>
              <a:rPr dirty="0" sz="14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traumatic retinal detachments. Primary </a:t>
            </a:r>
            <a:r>
              <a:rPr b="1" dirty="0" sz="3600" lang="en-US" err="1">
                <a:solidFill>
                  <a:srgbClr val="000000"/>
                </a:solidFill>
                <a:latin typeface="Times New Roman" pitchFamily="18" charset="0"/>
                <a:ea typeface="Calibri" pitchFamily="34" charset="0"/>
                <a:cs typeface="Times New Roman" pitchFamily="18" charset="0"/>
              </a:rPr>
              <a:t>enucleation</a:t>
            </a:r>
            <a:r>
              <a:rPr b="1" dirty="0" sz="3600" lang="en-US">
                <a:solidFill>
                  <a:srgbClr val="000000"/>
                </a:solidFill>
                <a:latin typeface="Times New Roman" pitchFamily="18" charset="0"/>
                <a:ea typeface="Calibri" pitchFamily="34" charset="0"/>
                <a:cs typeface="Times New Roman" pitchFamily="18" charset="0"/>
              </a:rPr>
              <a:t> </a:t>
            </a:r>
            <a:r>
              <a:rPr dirty="0" sz="3600" lang="en-US">
                <a:solidFill>
                  <a:srgbClr val="000000"/>
                </a:solidFill>
                <a:latin typeface="Calibri" pitchFamily="34" charset="0"/>
                <a:ea typeface="AGaramond-Regular" charset="-128"/>
                <a:cs typeface="Times New Roman" pitchFamily="18" charset="0"/>
              </a:rPr>
              <a:t>(</a:t>
            </a:r>
            <a:r>
              <a:rPr dirty="0" sz="3600" lang="en-US" err="1">
                <a:solidFill>
                  <a:srgbClr val="000000"/>
                </a:solidFill>
                <a:latin typeface="Calibri" pitchFamily="34" charset="0"/>
                <a:ea typeface="AGaramond-Regular" charset="-128"/>
                <a:cs typeface="Times New Roman" pitchFamily="18" charset="0"/>
              </a:rPr>
              <a:t>ie</a:t>
            </a:r>
            <a:r>
              <a:rPr dirty="0" sz="3600" lang="en-US">
                <a:solidFill>
                  <a:srgbClr val="000000"/>
                </a:solidFill>
                <a:latin typeface="Calibri" pitchFamily="34" charset="0"/>
                <a:ea typeface="AGaramond-Regular" charset="-128"/>
                <a:cs typeface="Times New Roman" pitchFamily="18" charset="0"/>
              </a:rPr>
              <a:t>, complete</a:t>
            </a:r>
            <a:r>
              <a:rPr dirty="0" sz="14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removal of the eyeball and part of the optic nerve) is considered</a:t>
            </a:r>
            <a:r>
              <a:rPr dirty="0" sz="14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only if the globe is irreparable and has no light perception</a:t>
            </a:r>
            <a:r>
              <a:rPr dirty="0" sz="4000" lang="en-US">
                <a:solidFill>
                  <a:srgbClr val="000000"/>
                </a:solidFill>
                <a:latin typeface="Calibri" pitchFamily="34" charset="0"/>
                <a:ea typeface="AGaramond-Regular" charset="-128"/>
                <a:cs typeface="Times New Roman" pitchFamily="18" charset="0"/>
              </a:rPr>
              <a:t>.</a:t>
            </a:r>
            <a:endParaRPr dirty="0" sz="2800" lang="en-US">
              <a:latin typeface="Arial" pitchFamily="34" charset="0"/>
              <a:cs typeface="Arial"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481" name=""/>
        <p:cNvGrpSpPr/>
        <p:nvPr/>
      </p:nvGrpSpPr>
      <p:grpSpPr>
        <a:xfrm>
          <a:off x="0" y="0"/>
          <a:ext cx="0" cy="0"/>
          <a:chOff x="0" y="0"/>
          <a:chExt cx="0" cy="0"/>
        </a:xfrm>
      </p:grpSpPr>
      <p:sp>
        <p:nvSpPr>
          <p:cNvPr id="1048815" name="Rectangle 1"/>
          <p:cNvSpPr>
            <a:spLocks noChangeArrowheads="1"/>
          </p:cNvSpPr>
          <p:nvPr/>
        </p:nvSpPr>
        <p:spPr bwMode="auto">
          <a:xfrm>
            <a:off x="304800" y="-1254182"/>
            <a:ext cx="11049000" cy="8417673"/>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fontAlgn="base">
              <a:lnSpc>
                <a:spcPct val="150000"/>
              </a:lnSpc>
              <a:spcBef>
                <a:spcPct val="0"/>
              </a:spcBef>
              <a:spcAft>
                <a:spcPct val="0"/>
              </a:spcAft>
            </a:pPr>
            <a:r>
              <a:rPr dirty="0" sz="2800" lang="en-US">
                <a:solidFill>
                  <a:srgbClr val="000000"/>
                </a:solidFill>
                <a:latin typeface="Calibri" pitchFamily="34" charset="0"/>
                <a:ea typeface="AGaramond-Regular" charset="-128"/>
                <a:cs typeface="Times New Roman" pitchFamily="18" charset="0"/>
              </a:rPr>
              <a:t>It </a:t>
            </a:r>
            <a:r>
              <a:rPr dirty="0" sz="3600" lang="en-US">
                <a:solidFill>
                  <a:srgbClr val="000000"/>
                </a:solidFill>
                <a:latin typeface="Calibri" pitchFamily="34" charset="0"/>
                <a:ea typeface="AGaramond-Regular" charset="-128"/>
                <a:cs typeface="Times New Roman" pitchFamily="18" charset="0"/>
              </a:rPr>
              <a:t>is a general rule that </a:t>
            </a:r>
            <a:r>
              <a:rPr dirty="0" sz="3600" lang="en-US" err="1">
                <a:solidFill>
                  <a:srgbClr val="000000"/>
                </a:solidFill>
                <a:latin typeface="Calibri" pitchFamily="34" charset="0"/>
                <a:ea typeface="AGaramond-Regular" charset="-128"/>
                <a:cs typeface="Times New Roman" pitchFamily="18" charset="0"/>
              </a:rPr>
              <a:t>enucleation</a:t>
            </a:r>
            <a:r>
              <a:rPr dirty="0" sz="3600" lang="en-US">
                <a:solidFill>
                  <a:srgbClr val="000000"/>
                </a:solidFill>
                <a:latin typeface="Calibri" pitchFamily="34" charset="0"/>
                <a:ea typeface="AGaramond-Regular" charset="-128"/>
                <a:cs typeface="Times New Roman" pitchFamily="18" charset="0"/>
              </a:rPr>
              <a:t> is performed within 2 weeks</a:t>
            </a:r>
            <a:r>
              <a:rPr dirty="0" sz="14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of the initial injury (in an eye that has no useful vision after sustaining</a:t>
            </a:r>
            <a:r>
              <a:rPr dirty="0" sz="14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penetrating injury) to prevent the risk of </a:t>
            </a:r>
            <a:r>
              <a:rPr b="1" dirty="0" sz="3600" lang="en-US">
                <a:solidFill>
                  <a:srgbClr val="000000"/>
                </a:solidFill>
                <a:latin typeface="Times New Roman" pitchFamily="18" charset="0"/>
                <a:ea typeface="Calibri" pitchFamily="34" charset="0"/>
                <a:cs typeface="Times New Roman" pitchFamily="18" charset="0"/>
              </a:rPr>
              <a:t>sympathetic</a:t>
            </a:r>
            <a:r>
              <a:rPr dirty="0" sz="1400" lang="en-US">
                <a:latin typeface="Arial" pitchFamily="34" charset="0"/>
                <a:ea typeface="Calibri" pitchFamily="34" charset="0"/>
                <a:cs typeface="Arial" pitchFamily="34" charset="0"/>
              </a:rPr>
              <a:t> </a:t>
            </a:r>
            <a:r>
              <a:rPr b="1" dirty="0" sz="3600" lang="en-US" err="1">
                <a:solidFill>
                  <a:srgbClr val="000000"/>
                </a:solidFill>
                <a:latin typeface="Times New Roman" pitchFamily="18" charset="0"/>
                <a:ea typeface="Calibri" pitchFamily="34" charset="0"/>
                <a:cs typeface="Times New Roman" pitchFamily="18" charset="0"/>
              </a:rPr>
              <a:t>ophthalmia</a:t>
            </a:r>
            <a:r>
              <a:rPr b="1" dirty="0" sz="3600" lang="en-US">
                <a:solidFill>
                  <a:srgbClr val="000000"/>
                </a:solidFill>
                <a:latin typeface="Times New Roman" pitchFamily="18" charset="0"/>
                <a:ea typeface="Calibri" pitchFamily="34" charset="0"/>
                <a:cs typeface="Times New Roman" pitchFamily="18" charset="0"/>
              </a:rPr>
              <a:t>, </a:t>
            </a:r>
            <a:r>
              <a:rPr dirty="0" sz="3600" lang="en-US">
                <a:solidFill>
                  <a:srgbClr val="000000"/>
                </a:solidFill>
                <a:latin typeface="Calibri" pitchFamily="34" charset="0"/>
                <a:ea typeface="AGaramond-Regular" charset="-128"/>
                <a:cs typeface="Times New Roman" pitchFamily="18" charset="0"/>
              </a:rPr>
              <a:t>an inflammation created in the fellow eye by the</a:t>
            </a:r>
            <a:r>
              <a:rPr dirty="0" sz="1400" lang="en-US">
                <a:latin typeface="Arial" pitchFamily="34" charset="0"/>
                <a:ea typeface="AGaramond-Regular" charset="-128"/>
                <a:cs typeface="Arial" pitchFamily="34" charset="0"/>
              </a:rPr>
              <a:t> </a:t>
            </a:r>
            <a:r>
              <a:rPr dirty="0" sz="3600" lang="en-US">
                <a:solidFill>
                  <a:srgbClr val="000000"/>
                </a:solidFill>
                <a:latin typeface="Calibri" pitchFamily="34" charset="0"/>
                <a:ea typeface="AGaramond-Regular" charset="-128"/>
                <a:cs typeface="Times New Roman" pitchFamily="18" charset="0"/>
              </a:rPr>
              <a:t>affected eye that can result in blindness of the fellow eye.</a:t>
            </a:r>
            <a:endParaRPr dirty="0" lang="en-US">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tl" blurRad="130000" dir="2700000" dist="101600" rotWithShape="0">
              <a:srgbClr val="000000">
                <a:alpha val="35000"/>
              </a:srgbClr>
            </a:outerShdw>
          </a:effectLst>
        </a:effectStyle>
        <a:effectStyle>
          <a:effectLst>
            <a:outerShdw blurRad="190500" dir="2700000" dist="228600" rotWithShape="0" sy="90000">
              <a:srgbClr val="000000">
                <a:alpha val="25500"/>
              </a:srgbClr>
            </a:outerShdw>
          </a:effectLst>
        </a:effectStyle>
        <a:effectStyle>
          <a:effectLst>
            <a:outerShdw blurRad="190500" dir="2700000" dist="228600" rotWithShape="0" sy="90000">
              <a:srgbClr val="000000">
                <a:alpha val="25500"/>
              </a:srgbClr>
            </a:outerShdw>
          </a:effectLst>
          <a:scene3d>
            <a:camera prst="orthographicFront" fov="0">
              <a:rot lat="0" lon="0" rev="0"/>
            </a:camera>
            <a:lightRig dir="tl" rig="soft">
              <a:rot lat="0" lon="0" rev="20100000"/>
            </a:lightRig>
          </a:scene3d>
          <a:sp3d>
            <a:bevelT w="50800" h="508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