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9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93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C9C8-0A85-4815-A44C-C074AB26D7E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E570-5AEF-45CF-9873-040F694D1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7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C9C8-0A85-4815-A44C-C074AB26D7E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E570-5AEF-45CF-9873-040F694D1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C9C8-0A85-4815-A44C-C074AB26D7E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E570-5AEF-45CF-9873-040F694D1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4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C9C8-0A85-4815-A44C-C074AB26D7E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E570-5AEF-45CF-9873-040F694D1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2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C9C8-0A85-4815-A44C-C074AB26D7E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E570-5AEF-45CF-9873-040F694D1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8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C9C8-0A85-4815-A44C-C074AB26D7E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E570-5AEF-45CF-9873-040F694D1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9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C9C8-0A85-4815-A44C-C074AB26D7E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E570-5AEF-45CF-9873-040F694D1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221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C9C8-0A85-4815-A44C-C074AB26D7E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E570-5AEF-45CF-9873-040F694D1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C9C8-0A85-4815-A44C-C074AB26D7E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E570-5AEF-45CF-9873-040F694D1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6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C9C8-0A85-4815-A44C-C074AB26D7E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E570-5AEF-45CF-9873-040F694D1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41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AC9C8-0A85-4815-A44C-C074AB26D7E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E570-5AEF-45CF-9873-040F694D1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7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C9C8-0A85-4815-A44C-C074AB26D7E4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0E570-5AEF-45CF-9873-040F694D1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7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solidFill>
                  <a:srgbClr val="C00000"/>
                </a:solidFill>
              </a:rPr>
              <a:t>ORTHOPAEDICS</a:t>
            </a:r>
            <a:endParaRPr lang="en-US" sz="5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34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PAST MEDICAL AND SURGICAL HISTORY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Enquire about:</a:t>
            </a:r>
          </a:p>
          <a:p>
            <a:pPr marL="514350" indent="-514350">
              <a:buAutoNum type="arabicPeriod"/>
            </a:pPr>
            <a:r>
              <a:rPr lang="en-US" dirty="0" smtClean="0"/>
              <a:t>Childhood illnesses/disorders.</a:t>
            </a:r>
          </a:p>
          <a:p>
            <a:pPr marL="514350" indent="-514350">
              <a:buAutoNum type="arabicPeriod"/>
            </a:pPr>
            <a:r>
              <a:rPr lang="en-US" dirty="0" smtClean="0"/>
              <a:t>Old injuries.</a:t>
            </a:r>
          </a:p>
          <a:p>
            <a:pPr marL="514350" indent="-514350">
              <a:buAutoNum type="arabicPeriod"/>
            </a:pPr>
            <a:r>
              <a:rPr lang="en-US" dirty="0" smtClean="0"/>
              <a:t>Past operations</a:t>
            </a:r>
          </a:p>
          <a:p>
            <a:pPr marL="514350" indent="-514350">
              <a:buAutoNum type="arabicPeriod"/>
            </a:pPr>
            <a:r>
              <a:rPr lang="en-US" dirty="0" smtClean="0"/>
              <a:t>G.I.T disorders.</a:t>
            </a:r>
          </a:p>
          <a:p>
            <a:pPr marL="514350" indent="-514350">
              <a:buAutoNum type="arabicPeriod"/>
            </a:pPr>
            <a:r>
              <a:rPr lang="en-US" dirty="0" smtClean="0"/>
              <a:t>Rheumatic disorders</a:t>
            </a:r>
          </a:p>
          <a:p>
            <a:pPr marL="514350" indent="-514350">
              <a:buAutoNum type="arabicPeriod"/>
            </a:pPr>
            <a:r>
              <a:rPr lang="en-US" dirty="0" smtClean="0"/>
              <a:t>Previous medications e.g. Corticosteroids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876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FAMILY HISTORY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Enquire about inherited diseases or chronic illnesses in the family.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PERSONAL SOCIAL AND ECONOMIC HISTORY:</a:t>
            </a:r>
          </a:p>
          <a:p>
            <a:pPr marL="514350" indent="-514350">
              <a:buAutoNum type="arabicPeriod"/>
            </a:pPr>
            <a:r>
              <a:rPr lang="en-US" dirty="0" smtClean="0"/>
              <a:t>Occupation.</a:t>
            </a:r>
          </a:p>
          <a:p>
            <a:pPr marL="514350" indent="-514350">
              <a:buAutoNum type="arabicPeriod"/>
            </a:pPr>
            <a:r>
              <a:rPr lang="en-US" dirty="0" smtClean="0"/>
              <a:t>Travel</a:t>
            </a:r>
          </a:p>
          <a:p>
            <a:pPr marL="514350" indent="-514350">
              <a:buAutoNum type="arabicPeriod"/>
            </a:pPr>
            <a:r>
              <a:rPr lang="en-US" dirty="0" smtClean="0"/>
              <a:t>Recreation.</a:t>
            </a:r>
          </a:p>
          <a:p>
            <a:pPr marL="514350" indent="-514350">
              <a:buAutoNum type="arabicPeriod"/>
            </a:pPr>
            <a:r>
              <a:rPr lang="en-US" dirty="0" smtClean="0"/>
              <a:t>Home support</a:t>
            </a:r>
          </a:p>
          <a:p>
            <a:pPr marL="514350" indent="-514350">
              <a:buAutoNum type="arabicPeriod"/>
            </a:pPr>
            <a:r>
              <a:rPr lang="en-US" dirty="0" smtClean="0"/>
              <a:t>Alcohol and drug abuse.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332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EXAMINATION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6388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GENERAL EXAMINATION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C00000"/>
                </a:solidFill>
              </a:rPr>
              <a:t>General condition</a:t>
            </a:r>
          </a:p>
          <a:p>
            <a:pPr>
              <a:buFontTx/>
              <a:buChar char="-"/>
            </a:pPr>
            <a:r>
              <a:rPr lang="en-US" dirty="0" smtClean="0"/>
              <a:t>Sick looking, fair or good.</a:t>
            </a:r>
          </a:p>
          <a:p>
            <a:pPr>
              <a:buFontTx/>
              <a:buChar char="-"/>
            </a:pPr>
            <a:r>
              <a:rPr lang="en-US" dirty="0" smtClean="0"/>
              <a:t>Consciousness and orientation</a:t>
            </a:r>
          </a:p>
          <a:p>
            <a:pPr>
              <a:buFontTx/>
              <a:buChar char="-"/>
            </a:pPr>
            <a:r>
              <a:rPr lang="en-US" dirty="0" smtClean="0"/>
              <a:t>Nutritional status( well nourished, emaciated, obese)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Pallor, jaundice, cyanosis, lymphadenopathy, finger clubbing, dehydration, capillary refill, splinter haemorrhage.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Vital signs: </a:t>
            </a:r>
            <a:r>
              <a:rPr lang="en-US" dirty="0" smtClean="0"/>
              <a:t>blood pressure, temperature, pulse, respiration.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68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257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2. LOCAL/ MUSCULOSKELETAL EXAMINATION</a:t>
            </a:r>
          </a:p>
          <a:p>
            <a:pPr marL="514350" indent="-514350">
              <a:buAutoNum type="alphaLcParenR"/>
            </a:pPr>
            <a:r>
              <a:rPr lang="en-US" b="1" dirty="0" smtClean="0">
                <a:solidFill>
                  <a:srgbClr val="7030A0"/>
                </a:solidFill>
              </a:rPr>
              <a:t>LOOK: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Skin</a:t>
            </a:r>
            <a:r>
              <a:rPr lang="en-US" dirty="0" smtClean="0"/>
              <a:t>- Colour change, breakages, scars &amp; prominent blood vessels.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Shape-</a:t>
            </a:r>
            <a:r>
              <a:rPr lang="en-US" dirty="0" smtClean="0"/>
              <a:t> swellings, wasting, definite lump, deformities.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Position-</a:t>
            </a:r>
            <a:r>
              <a:rPr lang="en-US" dirty="0" smtClean="0"/>
              <a:t> look at all dimensions of the limb and joint.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6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b</a:t>
            </a:r>
            <a:r>
              <a:rPr lang="en-US" b="1" dirty="0" smtClean="0">
                <a:solidFill>
                  <a:srgbClr val="7030A0"/>
                </a:solidFill>
              </a:rPr>
              <a:t>) FEEL( PALPATION):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Light palpation</a:t>
            </a:r>
          </a:p>
          <a:p>
            <a:pPr>
              <a:buFontTx/>
              <a:buChar char="-"/>
            </a:pPr>
            <a:r>
              <a:rPr lang="en-US" dirty="0" smtClean="0"/>
              <a:t>Temperature of overlying skin.</a:t>
            </a:r>
          </a:p>
          <a:p>
            <a:pPr>
              <a:buFontTx/>
              <a:buChar char="-"/>
            </a:pPr>
            <a:r>
              <a:rPr lang="en-US" dirty="0" smtClean="0"/>
              <a:t>Obvious swellings.</a:t>
            </a:r>
          </a:p>
          <a:p>
            <a:pPr>
              <a:buFontTx/>
              <a:buChar char="-"/>
            </a:pPr>
            <a:r>
              <a:rPr lang="en-US" dirty="0" smtClean="0"/>
              <a:t>Tenderness.</a:t>
            </a:r>
          </a:p>
          <a:p>
            <a:pPr>
              <a:buFontTx/>
              <a:buChar char="-"/>
            </a:pPr>
            <a:r>
              <a:rPr lang="en-US" dirty="0" smtClean="0"/>
              <a:t>Sensation.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Deep palpation:</a:t>
            </a:r>
          </a:p>
          <a:p>
            <a:pPr>
              <a:buFontTx/>
              <a:buChar char="-"/>
            </a:pPr>
            <a:r>
              <a:rPr lang="en-US" dirty="0" smtClean="0"/>
              <a:t>Tenderness.</a:t>
            </a:r>
          </a:p>
          <a:p>
            <a:pPr>
              <a:buFontTx/>
              <a:buChar char="-"/>
            </a:pPr>
            <a:r>
              <a:rPr lang="en-US" dirty="0" smtClean="0"/>
              <a:t>Swellings- Surface, mobility, edges, pulsation &amp; tenderness.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Joints-</a:t>
            </a:r>
            <a:r>
              <a:rPr lang="en-US" dirty="0" smtClean="0"/>
              <a:t> Outline, tenderness, movements( active, passive, abnormal, unstable and provocative) &amp; flatuancy.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30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Cont’d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Muscle tone- </a:t>
            </a:r>
            <a:r>
              <a:rPr lang="en-US" dirty="0" smtClean="0"/>
              <a:t>Normal, hyper or hypo tonic.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Muscle power- </a:t>
            </a:r>
            <a:r>
              <a:rPr lang="en-US" dirty="0" smtClean="0"/>
              <a:t>Grades of muscle power.</a:t>
            </a:r>
          </a:p>
          <a:p>
            <a:pPr>
              <a:buFont typeface="Wingdings" pitchFamily="2" charset="2"/>
              <a:buChar char="§"/>
            </a:pPr>
            <a:r>
              <a:rPr lang="en-US" b="1" dirty="0" smtClean="0">
                <a:solidFill>
                  <a:srgbClr val="FF0000"/>
                </a:solidFill>
              </a:rPr>
              <a:t>Measure the length of the limb </a:t>
            </a:r>
            <a:r>
              <a:rPr lang="en-US" dirty="0" smtClean="0"/>
              <a:t>to determine the degree of discrepancy in case one limb is shortened.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68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INVESTIGATIONS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181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RADIOLOGICAL INVESTIGATIONS</a:t>
            </a:r>
          </a:p>
          <a:p>
            <a:pPr marL="514350" indent="-514350">
              <a:buAutoNum type="alphaLcParenR"/>
            </a:pP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US" b="1" dirty="0" smtClean="0">
                <a:solidFill>
                  <a:srgbClr val="FF0000"/>
                </a:solidFill>
              </a:rPr>
              <a:t>lain radiographic film( X-ray)</a:t>
            </a:r>
          </a:p>
          <a:p>
            <a:r>
              <a:rPr lang="en-US" dirty="0" smtClean="0"/>
              <a:t>It is the first line radiological investigative modality.</a:t>
            </a:r>
          </a:p>
          <a:p>
            <a:r>
              <a:rPr lang="en-US" dirty="0" smtClean="0"/>
              <a:t>It is useful for:</a:t>
            </a:r>
          </a:p>
          <a:p>
            <a:pPr>
              <a:buFontTx/>
              <a:buChar char="-"/>
            </a:pPr>
            <a:r>
              <a:rPr lang="en-US" dirty="0" smtClean="0"/>
              <a:t>Traumatic conditions- fractures &amp; joint injuries.</a:t>
            </a:r>
          </a:p>
          <a:p>
            <a:pPr>
              <a:buFontTx/>
              <a:buChar char="-"/>
            </a:pPr>
            <a:r>
              <a:rPr lang="en-US" dirty="0" smtClean="0"/>
              <a:t>Degenerative disorders of the joints.</a:t>
            </a:r>
          </a:p>
          <a:p>
            <a:pPr>
              <a:buFontTx/>
              <a:buChar char="-"/>
            </a:pPr>
            <a:r>
              <a:rPr lang="en-US" dirty="0" smtClean="0"/>
              <a:t>Outlining bone lessions e.g. tumours.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05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924800" cy="228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US" sz="3300" b="1" dirty="0" smtClean="0">
                <a:solidFill>
                  <a:srgbClr val="7030A0"/>
                </a:solidFill>
              </a:rPr>
              <a:t>How to interpret an X-ray:</a:t>
            </a:r>
          </a:p>
          <a:p>
            <a:pPr>
              <a:buFont typeface="Courier New" pitchFamily="49" charset="0"/>
              <a:buChar char="o"/>
            </a:pPr>
            <a:r>
              <a:rPr lang="en-US" sz="3300" dirty="0" smtClean="0"/>
              <a:t>Set the film in anatomical position on the viewing box.</a:t>
            </a:r>
          </a:p>
          <a:p>
            <a:pPr>
              <a:buFont typeface="Courier New" pitchFamily="49" charset="0"/>
              <a:buChar char="o"/>
            </a:pPr>
            <a:r>
              <a:rPr lang="en-US" sz="3300" dirty="0" smtClean="0"/>
              <a:t>Verify the patient’s bio data( name, age, sex).</a:t>
            </a:r>
          </a:p>
          <a:p>
            <a:pPr>
              <a:buFont typeface="Courier New" pitchFamily="49" charset="0"/>
              <a:buChar char="o"/>
            </a:pPr>
            <a:r>
              <a:rPr lang="en-US" sz="3300" dirty="0" smtClean="0"/>
              <a:t>Note the part of the body shown and by which projections the film has been made( entero-posterior, lateral, oblique etc.).</a:t>
            </a:r>
          </a:p>
          <a:p>
            <a:pPr>
              <a:buFont typeface="Courier New" pitchFamily="49" charset="0"/>
              <a:buChar char="o"/>
            </a:pPr>
            <a:r>
              <a:rPr lang="en-US" sz="3300" dirty="0" smtClean="0"/>
              <a:t>Report the general density of the bones;</a:t>
            </a:r>
          </a:p>
          <a:p>
            <a:pPr>
              <a:buFontTx/>
              <a:buChar char="-"/>
            </a:pPr>
            <a:r>
              <a:rPr lang="en-US" sz="3300" dirty="0" smtClean="0"/>
              <a:t>Reduced </a:t>
            </a:r>
            <a:r>
              <a:rPr lang="en-US" sz="3300" b="1" dirty="0" smtClean="0"/>
              <a:t>(rarefaction)- </a:t>
            </a:r>
            <a:r>
              <a:rPr lang="en-US" sz="3300" dirty="0" smtClean="0"/>
              <a:t>Appears radio lucent.</a:t>
            </a:r>
          </a:p>
          <a:p>
            <a:pPr>
              <a:buFontTx/>
              <a:buChar char="-"/>
            </a:pPr>
            <a:r>
              <a:rPr lang="en-US" sz="3300" dirty="0" smtClean="0"/>
              <a:t>Increased</a:t>
            </a:r>
            <a:r>
              <a:rPr lang="en-US" sz="3300" b="1" dirty="0" smtClean="0"/>
              <a:t>(sclerosis)- </a:t>
            </a:r>
            <a:r>
              <a:rPr lang="en-US" sz="3300" dirty="0" smtClean="0"/>
              <a:t>Appears radio opaque.</a:t>
            </a:r>
          </a:p>
          <a:p>
            <a:pPr>
              <a:buFont typeface="Courier New" pitchFamily="49" charset="0"/>
              <a:buChar char="o"/>
            </a:pPr>
            <a:r>
              <a:rPr lang="en-US" sz="3300" dirty="0" smtClean="0"/>
              <a:t>Examine the cortex of each bone.</a:t>
            </a:r>
          </a:p>
          <a:p>
            <a:pPr>
              <a:buFont typeface="Courier New" pitchFamily="49" charset="0"/>
              <a:buChar char="o"/>
            </a:pPr>
            <a:r>
              <a:rPr lang="en-US" sz="3300" dirty="0" smtClean="0"/>
              <a:t>Examine the medullary  cavity.</a:t>
            </a:r>
          </a:p>
          <a:p>
            <a:pPr>
              <a:buFont typeface="Courier New" pitchFamily="49" charset="0"/>
              <a:buChar char="o"/>
            </a:pPr>
            <a:r>
              <a:rPr lang="en-US" sz="3300" dirty="0" smtClean="0"/>
              <a:t>Examine the joints.</a:t>
            </a:r>
          </a:p>
          <a:p>
            <a:pPr>
              <a:buFont typeface="Courier New" pitchFamily="49" charset="0"/>
              <a:buChar char="o"/>
            </a:pPr>
            <a:r>
              <a:rPr lang="en-US" sz="3300" dirty="0" smtClean="0"/>
              <a:t>Examine the soft tissues.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362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4582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b) Computerized tomographic( CT) scan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Assessment of fractures in complex anatomical sites e.g. spine, tibial plateau, &amp; calcaneus.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c) Magnetic resonance imaging( MRI).</a:t>
            </a:r>
          </a:p>
          <a:p>
            <a:pPr marL="0" indent="0">
              <a:buNone/>
            </a:pPr>
            <a:r>
              <a:rPr lang="en-US" dirty="0" smtClean="0"/>
              <a:t>-It is helpful in investigating: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Injuries or diseases of soft tissue structures such as in the joints or spine e.g.</a:t>
            </a:r>
          </a:p>
          <a:p>
            <a:pPr>
              <a:buFontTx/>
              <a:buChar char="-"/>
            </a:pPr>
            <a:r>
              <a:rPr lang="en-US" dirty="0" smtClean="0"/>
              <a:t>Suspected prolapse of intervertebral disc with or without nerve root compression.</a:t>
            </a:r>
          </a:p>
          <a:p>
            <a:pPr>
              <a:buFontTx/>
              <a:buChar char="-"/>
            </a:pPr>
            <a:r>
              <a:rPr lang="en-US" dirty="0" smtClean="0"/>
              <a:t>Vertebral infections &amp; spinal tumours.</a:t>
            </a:r>
          </a:p>
          <a:p>
            <a:pPr>
              <a:buFontTx/>
              <a:buChar char="-"/>
            </a:pPr>
            <a:r>
              <a:rPr lang="en-US" dirty="0" smtClean="0"/>
              <a:t>Joint injuries e.g. torn meniscus &amp; torn ligaments.</a:t>
            </a:r>
          </a:p>
          <a:p>
            <a:pPr>
              <a:buFontTx/>
              <a:buChar char="-"/>
            </a:pPr>
            <a:r>
              <a:rPr lang="en-US" dirty="0" smtClean="0"/>
              <a:t>Joint degenerations.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53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Malignant primary &amp; metastatic tumours.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Bone infections.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Avascular necrosis.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Stress fractures.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d) Ultrasound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Useful for soft tissues e.g. muscles, tendons &amp; ligaments.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589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Objectives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At  the end of this lesson, the learner should be able to:</a:t>
            </a:r>
          </a:p>
          <a:p>
            <a:pPr marL="514350" indent="-514350">
              <a:buAutoNum type="arabicPeriod"/>
            </a:pPr>
            <a:r>
              <a:rPr lang="en-US" dirty="0" smtClean="0"/>
              <a:t>Define orthopaedics.</a:t>
            </a:r>
          </a:p>
          <a:p>
            <a:pPr marL="514350" indent="-514350">
              <a:buAutoNum type="arabicPeriod"/>
            </a:pPr>
            <a:r>
              <a:rPr lang="en-US" dirty="0" smtClean="0"/>
              <a:t>Classify orthopaedic conditions.</a:t>
            </a:r>
          </a:p>
          <a:p>
            <a:pPr marL="514350" indent="-514350">
              <a:buAutoNum type="arabicPeriod"/>
            </a:pPr>
            <a:r>
              <a:rPr lang="en-US" dirty="0" smtClean="0"/>
              <a:t>Take an orthopaedic history.</a:t>
            </a:r>
          </a:p>
          <a:p>
            <a:pPr marL="514350" indent="-514350">
              <a:buAutoNum type="arabicPeriod"/>
            </a:pPr>
            <a:r>
              <a:rPr lang="en-US" dirty="0" smtClean="0"/>
              <a:t>Examine an orthopaedic patient.</a:t>
            </a:r>
          </a:p>
          <a:p>
            <a:pPr marL="514350" indent="-514350">
              <a:buAutoNum type="arabicPeriod"/>
            </a:pPr>
            <a:r>
              <a:rPr lang="en-US" dirty="0" smtClean="0"/>
              <a:t>Describe various investigative modalities of orthopaedic conditions.</a:t>
            </a:r>
          </a:p>
          <a:p>
            <a:pPr marL="0" indent="0">
              <a:buNone/>
            </a:pPr>
            <a:r>
              <a:rPr lang="en-US" dirty="0" smtClean="0"/>
              <a:t>6.  Interpret an X-ray.</a:t>
            </a:r>
          </a:p>
          <a:p>
            <a:pPr marL="0" indent="0">
              <a:buNone/>
            </a:pPr>
            <a:r>
              <a:rPr lang="en-US" dirty="0" smtClean="0"/>
              <a:t>7. Classify &amp; describe various treatment modalities of orthopaedic conditions.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05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7848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610600" cy="5943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e) Radio isotope scanning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Intra venous injection of a radio active tracer( technetium) is given.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Scanning of the whole body is performed.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tracer is taken up by areas of the bones with high osteoblastic activity e.g. healing fractures, tumours and bone infections.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f) Arthrography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An X-ray contrast is injected directly into the joint.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enables visualize joint surfaces &amp; structures within the joint.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is less frequently used since CT scan &amp; MRI can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61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g) Angiography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Dye is injected into an artery then an X-ray is taken.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is indicated in:</a:t>
            </a:r>
          </a:p>
          <a:p>
            <a:pPr>
              <a:buFontTx/>
              <a:buChar char="-"/>
            </a:pPr>
            <a:r>
              <a:rPr lang="en-US" dirty="0" smtClean="0"/>
              <a:t>Trauma- severely displaced fractures to evaluate associated vascular injury.</a:t>
            </a:r>
          </a:p>
          <a:p>
            <a:pPr>
              <a:buFontTx/>
              <a:buChar char="-"/>
            </a:pPr>
            <a:r>
              <a:rPr lang="en-US" dirty="0" smtClean="0"/>
              <a:t>Tumours- useful to delineate the extent of vascular supply or relationship of vascular structures to the tumour.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853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4111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839200" cy="6019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2. LABORATORY INVESTIGATIONS</a:t>
            </a:r>
          </a:p>
          <a:p>
            <a:pPr marL="571500" indent="-571500">
              <a:buAutoNum type="romanUcParenBoth"/>
            </a:pPr>
            <a:r>
              <a:rPr lang="en-US" b="1" dirty="0" smtClean="0">
                <a:solidFill>
                  <a:srgbClr val="FF0000"/>
                </a:solidFill>
              </a:rPr>
              <a:t>BLOOD TESTS</a:t>
            </a:r>
          </a:p>
          <a:p>
            <a:pPr marL="514350" indent="-514350">
              <a:buAutoNum type="alphaLcParenR"/>
            </a:pPr>
            <a:r>
              <a:rPr lang="en-US" b="1" dirty="0" smtClean="0">
                <a:solidFill>
                  <a:srgbClr val="7030A0"/>
                </a:solidFill>
              </a:rPr>
              <a:t>Full haemogram + Erythrocyte Sedimentation Rate</a:t>
            </a:r>
            <a:r>
              <a:rPr lang="en-US" dirty="0" smtClean="0"/>
              <a:t>( ESR).</a:t>
            </a:r>
          </a:p>
          <a:p>
            <a:pPr marL="514350" indent="-514350">
              <a:buAutoNum type="alphaLcParenR"/>
            </a:pPr>
            <a:r>
              <a:rPr lang="en-US" b="1" dirty="0" smtClean="0">
                <a:solidFill>
                  <a:srgbClr val="7030A0"/>
                </a:solidFill>
              </a:rPr>
              <a:t>C-Reactive proteins: </a:t>
            </a:r>
            <a:r>
              <a:rPr lang="en-US" dirty="0" smtClean="0"/>
              <a:t>elevated in infections &amp; inflammatory conditions.</a:t>
            </a:r>
          </a:p>
          <a:p>
            <a:pPr marL="514350" indent="-514350">
              <a:buAutoNum type="alphaLcParenR"/>
            </a:pPr>
            <a:r>
              <a:rPr lang="en-US" b="1" dirty="0" smtClean="0">
                <a:solidFill>
                  <a:srgbClr val="7030A0"/>
                </a:solidFill>
              </a:rPr>
              <a:t>Serological tests </a:t>
            </a:r>
            <a:r>
              <a:rPr lang="en-US" dirty="0" smtClean="0"/>
              <a:t>e.g. H.I.V test, Rheumatoid factor, Khan test etc.</a:t>
            </a:r>
          </a:p>
          <a:p>
            <a:pPr marL="514350" indent="-514350">
              <a:buAutoNum type="alphaLcParenR"/>
            </a:pPr>
            <a:r>
              <a:rPr lang="en-US" b="1" dirty="0" smtClean="0">
                <a:solidFill>
                  <a:srgbClr val="7030A0"/>
                </a:solidFill>
              </a:rPr>
              <a:t>Biochemistry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Blood sugars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Serum calcium, phosphorous, &amp; alkaline phosphatase levels- Useful in confirming rickets and osteomalacia.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1991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Liver function tests(LFT’s)</a:t>
            </a:r>
          </a:p>
          <a:p>
            <a:pPr>
              <a:buFontTx/>
              <a:buChar char="-"/>
            </a:pPr>
            <a:r>
              <a:rPr lang="en-US" dirty="0" smtClean="0"/>
              <a:t>Aspartate aminotransferase (AST)</a:t>
            </a:r>
          </a:p>
          <a:p>
            <a:pPr>
              <a:buFontTx/>
              <a:buChar char="-"/>
            </a:pPr>
            <a:r>
              <a:rPr lang="en-US" dirty="0" smtClean="0"/>
              <a:t>Alanine aminotransferase (ALT)</a:t>
            </a:r>
          </a:p>
          <a:p>
            <a:pPr>
              <a:buFontTx/>
              <a:buChar char="-"/>
            </a:pPr>
            <a:r>
              <a:rPr lang="en-US" dirty="0" smtClean="0"/>
              <a:t>Serum proteins</a:t>
            </a:r>
          </a:p>
          <a:p>
            <a:pPr>
              <a:buFontTx/>
              <a:buChar char="-"/>
            </a:pPr>
            <a:r>
              <a:rPr lang="en-US" dirty="0" smtClean="0"/>
              <a:t>Bilirubin- Both conjugated &amp; unconjugated.</a:t>
            </a:r>
          </a:p>
          <a:p>
            <a:pPr>
              <a:buFontTx/>
              <a:buChar char="-"/>
            </a:pPr>
            <a:r>
              <a:rPr lang="en-US" dirty="0" smtClean="0"/>
              <a:t>Alkaline phosphatase level.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Renal function tests(RFT’s); Urea, electrolytes &amp; createnine).</a:t>
            </a:r>
          </a:p>
          <a:p>
            <a:pPr>
              <a:buFontTx/>
              <a:buChar char="-"/>
            </a:pPr>
            <a:r>
              <a:rPr lang="en-US" dirty="0" smtClean="0"/>
              <a:t>The LFT’s and RFT’s are useful for pre-operative work up.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96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6019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(II) Urine tests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Bence Jones proteins- Found in Multiple myeloma.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(III) Cerebral spinal fluid( CSF)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for biochemistry, microscopy, culture and sensitivity.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(IV) Microbiological tests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Swabs &amp; aspirates for microscopy, culture &amp; sensitivity.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Swab &amp; aspirates for Ziehl-Neelsen (Z.N) staining for tuberculosis.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5697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(V) Histology and cytology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Open biopsies.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Fine needle aspirate cytology( FNAC).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32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3. ELECTRICAL TESTS( Electro diagnosis)</a:t>
            </a:r>
          </a:p>
          <a:p>
            <a:pPr marL="514350" indent="-514350">
              <a:buAutoNum type="alphaLcParenR"/>
            </a:pPr>
            <a:r>
              <a:rPr lang="en-US" b="1" dirty="0" smtClean="0">
                <a:solidFill>
                  <a:srgbClr val="FF0000"/>
                </a:solidFill>
              </a:rPr>
              <a:t>Nerve conduction studies: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Used to determine whether or not a nerve is able to transmit electrical impulse.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b) Electromyography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Used to assess the contractility of a muscle.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4. ARTHROSCOPY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Direct inspection of a joint through a fine telescope introduced through a cannula.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96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TREATMENT OF ORTHOPAEDIC CONDITIONS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Treatment modalities are divided into </a:t>
            </a:r>
            <a:r>
              <a:rPr lang="en-US" b="1" dirty="0" smtClean="0"/>
              <a:t>THREE </a:t>
            </a:r>
            <a:r>
              <a:rPr lang="en-US" dirty="0" smtClean="0"/>
              <a:t>categories namely:</a:t>
            </a:r>
          </a:p>
          <a:p>
            <a:pPr marL="514350" indent="-514350">
              <a:buAutoNum type="arabicPeriod"/>
            </a:pPr>
            <a:r>
              <a:rPr lang="en-US" dirty="0" smtClean="0"/>
              <a:t>No treatment- No medications or surgical intervention.</a:t>
            </a:r>
          </a:p>
          <a:p>
            <a:pPr marL="514350" indent="-514350">
              <a:buAutoNum type="arabicPeriod"/>
            </a:pPr>
            <a:r>
              <a:rPr lang="en-US" dirty="0" smtClean="0"/>
              <a:t>Non operative treatment</a:t>
            </a:r>
          </a:p>
          <a:p>
            <a:pPr marL="514350" indent="-514350">
              <a:buAutoNum type="arabicPeriod"/>
            </a:pPr>
            <a:r>
              <a:rPr lang="en-US" dirty="0" smtClean="0"/>
              <a:t>Operative( surgical) treatment.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17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NO TREATMENT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It entails:</a:t>
            </a:r>
          </a:p>
          <a:p>
            <a:pPr marL="514350" indent="-514350">
              <a:buAutoNum type="alphaLcParenR"/>
            </a:pPr>
            <a:r>
              <a:rPr lang="en-US" b="1" dirty="0" smtClean="0">
                <a:solidFill>
                  <a:srgbClr val="002060"/>
                </a:solidFill>
              </a:rPr>
              <a:t>Reassurance</a:t>
            </a:r>
            <a:r>
              <a:rPr lang="en-US" dirty="0" smtClean="0"/>
              <a:t>( psychotherapy).</a:t>
            </a:r>
          </a:p>
          <a:p>
            <a:pPr marL="514350" indent="-514350">
              <a:buAutoNum type="alphaLcParenR"/>
            </a:pPr>
            <a:r>
              <a:rPr lang="en-US" b="1" dirty="0" smtClean="0">
                <a:solidFill>
                  <a:srgbClr val="002060"/>
                </a:solidFill>
              </a:rPr>
              <a:t>Advice </a:t>
            </a:r>
            <a:r>
              <a:rPr lang="en-US" dirty="0" smtClean="0"/>
              <a:t>such as nutritional and occupational.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34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NON OPERATIVE TREATMENT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562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It entails:</a:t>
            </a:r>
          </a:p>
          <a:p>
            <a:pPr marL="514350" indent="-514350">
              <a:buAutoNum type="alphaLcParenR"/>
            </a:pPr>
            <a:r>
              <a:rPr lang="en-US" b="1" dirty="0" smtClean="0">
                <a:solidFill>
                  <a:srgbClr val="002060"/>
                </a:solidFill>
              </a:rPr>
              <a:t>REST:</a:t>
            </a:r>
            <a:r>
              <a:rPr lang="en-US" dirty="0" smtClean="0"/>
              <a:t> This can be either in form of;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Recumbency in bed or total bed rest.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Relative bed rest.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Immobilization of a diseased part of the body e.g. with Plaster of Paris.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b) SUPPORT</a:t>
            </a:r>
            <a:r>
              <a:rPr lang="en-US" dirty="0" smtClean="0"/>
              <a:t>: It entails supporting a part of the body or limb using either;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Cossets e.g. lumbar cosset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Braces e.g. knee, ankle, elbow and wrist braces.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Collars e.g. cervical collar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Walking calipers e.tc.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1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DEFINITION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943600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It is a branch of medicine concerned with conditions and diseases of the bones, joints, muscles, tendons and ligaments( locomotor system).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It is divided into two sections: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1 GENERAL ORTHOPAEDICS </a:t>
            </a:r>
            <a:r>
              <a:rPr lang="en-US" dirty="0" smtClean="0"/>
              <a:t>which covers:</a:t>
            </a:r>
          </a:p>
          <a:p>
            <a:pPr marL="514350" indent="-514350">
              <a:buAutoNum type="alphaLcParenR"/>
            </a:pPr>
            <a:r>
              <a:rPr lang="en-US" dirty="0" smtClean="0"/>
              <a:t>Congenital and developmental abnormalities.</a:t>
            </a:r>
          </a:p>
          <a:p>
            <a:pPr marL="514350" indent="-514350">
              <a:buAutoNum type="alphaLcParenR"/>
            </a:pPr>
            <a:r>
              <a:rPr lang="en-US" dirty="0" smtClean="0"/>
              <a:t>Infections and inflammations.</a:t>
            </a:r>
          </a:p>
          <a:p>
            <a:pPr marL="514350" indent="-514350">
              <a:buAutoNum type="alphaLcParenR"/>
            </a:pPr>
            <a:r>
              <a:rPr lang="en-US" dirty="0" smtClean="0"/>
              <a:t>Arthritis and rheumatic conditions.</a:t>
            </a:r>
          </a:p>
          <a:p>
            <a:pPr marL="514350" indent="-514350">
              <a:buAutoNum type="alphaLcParenR"/>
            </a:pPr>
            <a:r>
              <a:rPr lang="en-US" dirty="0" smtClean="0"/>
              <a:t>Metabolic and endocrine disorders.</a:t>
            </a:r>
          </a:p>
          <a:p>
            <a:pPr marL="514350" indent="-514350">
              <a:buAutoNum type="alphaLcParenR"/>
            </a:pPr>
            <a:r>
              <a:rPr lang="en-US" dirty="0" smtClean="0"/>
              <a:t>Tumours and lessions.</a:t>
            </a:r>
          </a:p>
          <a:p>
            <a:pPr marL="514350" indent="-514350">
              <a:buAutoNum type="alphaLcParenR"/>
            </a:pPr>
            <a:r>
              <a:rPr lang="en-US" dirty="0" smtClean="0"/>
              <a:t>Sensory disturbances and muscle weaknesses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83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5181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c)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PHYSIOTHERAPY</a:t>
            </a:r>
            <a:r>
              <a:rPr lang="en-US" dirty="0" smtClean="0"/>
              <a:t>: Indicated in;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Rehabilitation after injuries or major surgery to restore function.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Diseases such as poliomyelitis, cerebral palsies, hemiplegias</a:t>
            </a:r>
            <a:r>
              <a:rPr lang="en-US" dirty="0"/>
              <a:t> </a:t>
            </a:r>
            <a:r>
              <a:rPr lang="en-US" dirty="0" smtClean="0"/>
              <a:t>&amp; peripheral nerve palsies to prevent contractures, joint stiffness &amp; muscle wasting.</a:t>
            </a:r>
          </a:p>
          <a:p>
            <a:r>
              <a:rPr lang="en-US" dirty="0" smtClean="0"/>
              <a:t>Physiotherapy should be conducted daily &amp; the patient should be taught how to treat him/her 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274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Cont’d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839200" cy="59436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Methods of physiotherapy include:</a:t>
            </a:r>
          </a:p>
          <a:p>
            <a:pPr marL="571500" indent="-571500">
              <a:buAutoNum type="romanLcParenBoth"/>
            </a:pPr>
            <a:r>
              <a:rPr lang="en-US" b="1" dirty="0" smtClean="0">
                <a:solidFill>
                  <a:srgbClr val="FF0000"/>
                </a:solidFill>
              </a:rPr>
              <a:t>Active exercises: </a:t>
            </a:r>
            <a:r>
              <a:rPr lang="en-US" dirty="0" smtClean="0"/>
              <a:t>They help to;</a:t>
            </a:r>
          </a:p>
          <a:p>
            <a:pPr>
              <a:buFontTx/>
              <a:buChar char="-"/>
            </a:pPr>
            <a:r>
              <a:rPr lang="en-US" dirty="0" smtClean="0"/>
              <a:t>Mobilize joints.</a:t>
            </a:r>
          </a:p>
          <a:p>
            <a:pPr>
              <a:buFontTx/>
              <a:buChar char="-"/>
            </a:pPr>
            <a:r>
              <a:rPr lang="en-US" dirty="0" smtClean="0"/>
              <a:t>Restore co-ordination.</a:t>
            </a:r>
          </a:p>
          <a:p>
            <a:pPr>
              <a:buFontTx/>
              <a:buChar char="-"/>
            </a:pPr>
            <a:r>
              <a:rPr lang="en-US" dirty="0" smtClean="0"/>
              <a:t>Balance &amp; strengthen muscles.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(ii) Hydrotherapy: </a:t>
            </a:r>
            <a:r>
              <a:rPr lang="en-US" dirty="0" smtClean="0"/>
              <a:t>Involves free movement of joints in water. Used in managing rheumatoid arthritis.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(iii) Passive movement </a:t>
            </a:r>
            <a:r>
              <a:rPr lang="en-US" dirty="0" smtClean="0"/>
              <a:t>to prevent joint stiffness &amp; muscle wasting.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(iv) Electrical stimulation of the muscles </a:t>
            </a:r>
            <a:r>
              <a:rPr lang="en-US" dirty="0" smtClean="0"/>
              <a:t>to restore muscular contractility &amp; co-ordination.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127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9436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(v) Electro physical agents </a:t>
            </a:r>
            <a:r>
              <a:rPr lang="en-US" dirty="0" smtClean="0"/>
              <a:t>such as:</a:t>
            </a:r>
          </a:p>
          <a:p>
            <a:pPr>
              <a:buFontTx/>
              <a:buChar char="-"/>
            </a:pPr>
            <a:r>
              <a:rPr lang="en-US" dirty="0" smtClean="0"/>
              <a:t>Local heat.</a:t>
            </a:r>
          </a:p>
          <a:p>
            <a:pPr>
              <a:buFontTx/>
              <a:buChar char="-"/>
            </a:pPr>
            <a:r>
              <a:rPr lang="en-US" dirty="0" smtClean="0"/>
              <a:t>Ultrasound</a:t>
            </a:r>
          </a:p>
          <a:p>
            <a:pPr>
              <a:buFontTx/>
              <a:buChar char="-"/>
            </a:pPr>
            <a:r>
              <a:rPr lang="en-US" dirty="0" smtClean="0"/>
              <a:t>Cryotherapy</a:t>
            </a:r>
          </a:p>
          <a:p>
            <a:pPr>
              <a:buFontTx/>
              <a:buChar char="-"/>
            </a:pPr>
            <a:r>
              <a:rPr lang="en-US" dirty="0" smtClean="0"/>
              <a:t>Interference therapy and transcutaneous nerve stimulation.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d)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DRUGS( medications):</a:t>
            </a:r>
          </a:p>
          <a:p>
            <a:pPr marL="571500" indent="-571500">
              <a:buAutoNum type="romanLcParenBoth"/>
            </a:pPr>
            <a:r>
              <a:rPr lang="en-US" b="1" dirty="0" smtClean="0">
                <a:solidFill>
                  <a:srgbClr val="FF0000"/>
                </a:solidFill>
              </a:rPr>
              <a:t>Antibacterial agents( antibiotics) </a:t>
            </a:r>
            <a:r>
              <a:rPr lang="en-US" dirty="0" smtClean="0"/>
              <a:t>for infections</a:t>
            </a:r>
          </a:p>
          <a:p>
            <a:pPr marL="571500" indent="-571500">
              <a:buAutoNum type="romanLcParenBoth"/>
            </a:pPr>
            <a:r>
              <a:rPr lang="en-US" b="1" dirty="0" smtClean="0">
                <a:solidFill>
                  <a:srgbClr val="FF0000"/>
                </a:solidFill>
              </a:rPr>
              <a:t>Analgesics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&amp; anti-</a:t>
            </a:r>
            <a:r>
              <a:rPr lang="en-US" b="1" dirty="0" err="1" smtClean="0">
                <a:solidFill>
                  <a:srgbClr val="FF0000"/>
                </a:solidFill>
              </a:rPr>
              <a:t>pyretics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relieve pain &amp; fever.</a:t>
            </a:r>
          </a:p>
          <a:p>
            <a:pPr marL="571500" indent="-571500">
              <a:buAutoNum type="romanLcParenBoth"/>
            </a:pPr>
            <a:r>
              <a:rPr lang="en-US" b="1" dirty="0" smtClean="0">
                <a:solidFill>
                  <a:srgbClr val="FF0000"/>
                </a:solidFill>
              </a:rPr>
              <a:t>Anti inflammatory agents </a:t>
            </a:r>
            <a:r>
              <a:rPr lang="en-US" dirty="0" smtClean="0"/>
              <a:t>for inflammatory conditions.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86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01000" cy="4873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6019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(iv) Sedatives </a:t>
            </a:r>
            <a:r>
              <a:rPr lang="en-US" dirty="0" smtClean="0"/>
              <a:t>to allay anxiety.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(v) Hormones </a:t>
            </a:r>
            <a:r>
              <a:rPr lang="en-US" dirty="0" smtClean="0"/>
              <a:t>such as corticosteroids and stilboestrol.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(vi) Cytotoxic( anti cancer) drugs </a:t>
            </a:r>
            <a:r>
              <a:rPr lang="en-US" dirty="0" smtClean="0"/>
              <a:t>for malignancies e.g. cyclophosphamide, vincristine, mephalan, methotrexate, amethopterin e.tc.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(vii) Local injections with steroids </a:t>
            </a:r>
            <a:r>
              <a:rPr lang="en-US" dirty="0" smtClean="0"/>
              <a:t>given either:</a:t>
            </a:r>
          </a:p>
          <a:p>
            <a:pPr>
              <a:buFontTx/>
              <a:buChar char="-"/>
            </a:pPr>
            <a:r>
              <a:rPr lang="en-US" dirty="0" smtClean="0"/>
              <a:t>Intra-articular( into a joint) e.g. for rheumatoid arthritis.</a:t>
            </a:r>
          </a:p>
          <a:p>
            <a:pPr>
              <a:buFontTx/>
              <a:buChar char="-"/>
            </a:pPr>
            <a:r>
              <a:rPr lang="en-US" dirty="0" smtClean="0"/>
              <a:t>Extra-articular e.g. lesions associated with chronic strain such as tennis elbow, tendinitis back pain, plantar fascitis etc.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24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e)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MANIPULATION: </a:t>
            </a:r>
            <a:r>
              <a:rPr lang="en-US" dirty="0" smtClean="0"/>
              <a:t>This is performed to:</a:t>
            </a:r>
          </a:p>
          <a:p>
            <a:pPr>
              <a:buFontTx/>
              <a:buChar char="-"/>
            </a:pPr>
            <a:r>
              <a:rPr lang="en-US" dirty="0" smtClean="0"/>
              <a:t>Correct deformities e.g. in factures of dislocations.</a:t>
            </a:r>
          </a:p>
          <a:p>
            <a:pPr>
              <a:buFontTx/>
              <a:buChar char="-"/>
            </a:pPr>
            <a:r>
              <a:rPr lang="en-US" dirty="0" smtClean="0"/>
              <a:t>Relief pain.</a:t>
            </a:r>
          </a:p>
          <a:p>
            <a:pPr>
              <a:buFontTx/>
              <a:buChar char="-"/>
            </a:pPr>
            <a:r>
              <a:rPr lang="en-US" dirty="0" smtClean="0"/>
              <a:t>Relieve joint stiffness.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f)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RADIOTHERAPY</a:t>
            </a:r>
            <a:r>
              <a:rPr lang="en-US" dirty="0" smtClean="0"/>
              <a:t> for malignancies.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3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OPERATIVE METHODS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763000" cy="58674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They include:</a:t>
            </a:r>
          </a:p>
          <a:p>
            <a:pPr marL="514350" indent="-514350">
              <a:buAutoNum type="alphaLcParenR"/>
            </a:pPr>
            <a:r>
              <a:rPr lang="en-US" b="1" dirty="0" smtClean="0">
                <a:solidFill>
                  <a:srgbClr val="002060"/>
                </a:solidFill>
              </a:rPr>
              <a:t>SYNOVECTOMY : </a:t>
            </a:r>
            <a:r>
              <a:rPr lang="en-US" dirty="0" smtClean="0"/>
              <a:t>Removal of inflamed lining of a joint while leaving the capsule intact. Indications include: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Chronic infective arthritis.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Early rheumatoid arthritis.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b)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OSTEOTOMY: </a:t>
            </a:r>
            <a:r>
              <a:rPr lang="en-US" dirty="0" smtClean="0"/>
              <a:t>Cutting a bone or creating a surgical fracture.</a:t>
            </a:r>
          </a:p>
          <a:p>
            <a:pPr marL="0" indent="0">
              <a:buNone/>
            </a:pPr>
            <a:r>
              <a:rPr lang="en-US" dirty="0" smtClean="0"/>
              <a:t>It is performed to;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Correct excessive angulation or rotation of a long bone.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Permit angulation of a bone to compensate for mal-alignment of a joint.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51356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915400" cy="63246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Permit elongation or shortening of a bone in the lower limbs in order to correct discrepancy in length between two sides.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Improve stability of the hip by altering the line of weight transmission( abduction osteotomy).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c)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ARTHRODESIS: </a:t>
            </a:r>
            <a:r>
              <a:rPr lang="en-US" dirty="0" smtClean="0"/>
              <a:t>Stiffening or fusion of a joint by operative means. It renders the joint </a:t>
            </a:r>
            <a:r>
              <a:rPr lang="en-US" b="1" dirty="0" smtClean="0"/>
              <a:t>pain free</a:t>
            </a:r>
            <a:r>
              <a:rPr lang="en-US" dirty="0" smtClean="0"/>
              <a:t> but </a:t>
            </a:r>
            <a:r>
              <a:rPr lang="en-US" b="1" dirty="0" smtClean="0"/>
              <a:t>immovable.</a:t>
            </a:r>
          </a:p>
          <a:p>
            <a:pPr marL="0" indent="0">
              <a:buNone/>
            </a:pPr>
            <a:r>
              <a:rPr lang="en-US" dirty="0" smtClean="0"/>
              <a:t>Its indicated in;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Advanced osteoarthritis &amp; rheumatoid arthritis.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Quiescent tuberculous arthritis with destruction of joint surface to prevent deformity.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00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d)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2060"/>
                </a:solidFill>
              </a:rPr>
              <a:t>ARTHROPLASTY: </a:t>
            </a:r>
            <a:r>
              <a:rPr lang="en-US" dirty="0" smtClean="0"/>
              <a:t>Operation for a new movable joint such as the hip, shoulder, elbow metacarpo-phalngeal joints &amp; metatarso-phalangeal joints.</a:t>
            </a:r>
          </a:p>
          <a:p>
            <a:pPr marL="0" indent="0">
              <a:buNone/>
            </a:pPr>
            <a:r>
              <a:rPr lang="en-US" dirty="0" smtClean="0"/>
              <a:t>It renders the joint </a:t>
            </a:r>
            <a:r>
              <a:rPr lang="en-US" b="1" dirty="0" smtClean="0"/>
              <a:t>pain free </a:t>
            </a:r>
            <a:r>
              <a:rPr lang="en-US" dirty="0" smtClean="0"/>
              <a:t>and </a:t>
            </a:r>
            <a:r>
              <a:rPr lang="en-US" b="1" dirty="0" smtClean="0"/>
              <a:t>movable.</a:t>
            </a:r>
          </a:p>
          <a:p>
            <a:pPr marL="0" indent="0">
              <a:buNone/>
            </a:pPr>
            <a:r>
              <a:rPr lang="en-US" dirty="0" smtClean="0"/>
              <a:t>Its indicated in;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Advanced osteoarthritis and rheumatoid arthritis.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Quiescent destructive tuberculous arthritis esp. in the elbow &amp; hip joints.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Certain un united fractures of neck of femur.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9685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534400" cy="57150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Method of Arthroplasty;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Half joint replacement( </a:t>
            </a:r>
            <a:r>
              <a:rPr lang="en-US" dirty="0"/>
              <a:t>H</a:t>
            </a:r>
            <a:r>
              <a:rPr lang="en-US" dirty="0" smtClean="0"/>
              <a:t>emi Arthroplasty).</a:t>
            </a:r>
          </a:p>
          <a:p>
            <a:pPr marL="571500" indent="-571500">
              <a:buAutoNum type="romanLcParenBoth"/>
            </a:pPr>
            <a:r>
              <a:rPr lang="en-US" dirty="0" smtClean="0"/>
              <a:t>Total joint replacement ( Total Arthroplasty).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e) BONE GRAFTING: </a:t>
            </a:r>
            <a:r>
              <a:rPr lang="en-US" dirty="0" smtClean="0"/>
              <a:t>Harvesting cancellous bone chippings and transferring them to fill a gap e.g. in certain un united fractures.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f) BONE TRANSFER: </a:t>
            </a:r>
            <a:r>
              <a:rPr lang="en-US" dirty="0" smtClean="0"/>
              <a:t>Removing a bone from one side or part of the body and transferring it to another part or side to replace a devitalized bone; e.g. transferring right fibula to replace a crushed left tibia.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71500" indent="-571500">
              <a:buAutoNum type="romanLcParenBoth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72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g) TENDON TRANSFER: </a:t>
            </a:r>
            <a:r>
              <a:rPr lang="en-US" dirty="0" smtClean="0"/>
              <a:t>Removing a tendon from one part of the body and transferring it to another site or part e.g. transfer of tendon extensor indicis muscle to replace a ruptured tendon of extensor policis longus muscle.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h) TENDON GRAFTING: </a:t>
            </a:r>
            <a:r>
              <a:rPr lang="en-US" dirty="0" smtClean="0"/>
              <a:t>Removing parts of a  healthy tendon  and transferring them to a torn tendon.</a:t>
            </a:r>
          </a:p>
          <a:p>
            <a:pPr marL="571500" indent="-571500">
              <a:buAutoNum type="romanLcParenR"/>
            </a:pPr>
            <a:r>
              <a:rPr lang="en-US" b="1" dirty="0" smtClean="0">
                <a:solidFill>
                  <a:srgbClr val="002060"/>
                </a:solidFill>
              </a:rPr>
              <a:t>EXCISIONS:</a:t>
            </a:r>
            <a:r>
              <a:rPr lang="en-US" dirty="0" smtClean="0"/>
              <a:t> Removal of lessions such as tumours.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62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80772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5344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2. TRAUMATOLOGY </a:t>
            </a:r>
            <a:r>
              <a:rPr lang="en-US" dirty="0" smtClean="0"/>
              <a:t>which deals with:</a:t>
            </a:r>
          </a:p>
          <a:p>
            <a:pPr marL="514350" indent="-514350">
              <a:buAutoNum type="alphaLcParenR"/>
            </a:pPr>
            <a:r>
              <a:rPr lang="en-US" dirty="0" smtClean="0"/>
              <a:t>Soft tissue injuries.</a:t>
            </a:r>
          </a:p>
          <a:p>
            <a:pPr marL="514350" indent="-514350">
              <a:buAutoNum type="alphaLcParenR"/>
            </a:pPr>
            <a:r>
              <a:rPr lang="en-US" dirty="0" smtClean="0"/>
              <a:t>Fractures.</a:t>
            </a:r>
          </a:p>
          <a:p>
            <a:pPr marL="514350" indent="-514350">
              <a:buAutoNum type="alphaLcParenR"/>
            </a:pPr>
            <a:r>
              <a:rPr lang="en-US" dirty="0" smtClean="0"/>
              <a:t>Joint injuries;</a:t>
            </a:r>
          </a:p>
          <a:p>
            <a:pPr>
              <a:buFontTx/>
              <a:buChar char="-"/>
            </a:pPr>
            <a:r>
              <a:rPr lang="en-US" dirty="0" smtClean="0"/>
              <a:t>Sprains.</a:t>
            </a:r>
          </a:p>
          <a:p>
            <a:pPr>
              <a:buFontTx/>
              <a:buChar char="-"/>
            </a:pPr>
            <a:r>
              <a:rPr lang="en-US" dirty="0" smtClean="0"/>
              <a:t>Strains.</a:t>
            </a:r>
          </a:p>
          <a:p>
            <a:pPr>
              <a:buFontTx/>
              <a:buChar char="-"/>
            </a:pPr>
            <a:r>
              <a:rPr lang="en-US" dirty="0" smtClean="0"/>
              <a:t>Subluxations.</a:t>
            </a:r>
          </a:p>
          <a:p>
            <a:pPr>
              <a:buFontTx/>
              <a:buChar char="-"/>
            </a:pPr>
            <a:r>
              <a:rPr lang="en-US" dirty="0" smtClean="0"/>
              <a:t>Dislocations.</a:t>
            </a:r>
          </a:p>
          <a:p>
            <a:pPr>
              <a:buFontTx/>
              <a:buChar char="-"/>
            </a:pPr>
            <a:r>
              <a:rPr lang="en-US" dirty="0" smtClean="0"/>
              <a:t>Penetrating injuries.</a:t>
            </a:r>
          </a:p>
          <a:p>
            <a:pPr marL="0" indent="0">
              <a:buNone/>
            </a:pPr>
            <a:r>
              <a:rPr lang="en-US" dirty="0" smtClean="0"/>
              <a:t>d) Epiphyseal ( Salter Harris) injuries.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0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HISTORY TAKING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5562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2060"/>
                </a:solidFill>
              </a:rPr>
              <a:t>KEY AREAS( FEATURES) IN HISTORY TAKING(HPI)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Any history of injury </a:t>
            </a:r>
            <a:r>
              <a:rPr lang="en-US" dirty="0" smtClean="0"/>
              <a:t>and circumstances leading to it.</a:t>
            </a:r>
          </a:p>
          <a:p>
            <a:pPr marL="514350" indent="-514350"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Pain:</a:t>
            </a:r>
            <a:r>
              <a:rPr lang="en-US" dirty="0" smtClean="0"/>
              <a:t> Site, onset, duration, character, aggravating factor, relieving factors and radiation.</a:t>
            </a:r>
          </a:p>
          <a:p>
            <a:pPr>
              <a:buFontTx/>
              <a:buChar char="-"/>
            </a:pPr>
            <a:r>
              <a:rPr lang="en-US" dirty="0" smtClean="0"/>
              <a:t>Grade the pain;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Grade I(mild)</a:t>
            </a:r>
          </a:p>
          <a:p>
            <a:pPr marL="0" indent="0">
              <a:buNone/>
            </a:pPr>
            <a:r>
              <a:rPr lang="en-US" dirty="0" smtClean="0"/>
              <a:t>- Pain that can be easily ignored.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Grade II(moderate) pain</a:t>
            </a:r>
          </a:p>
          <a:p>
            <a:pPr>
              <a:buFontTx/>
              <a:buChar char="-"/>
            </a:pPr>
            <a:r>
              <a:rPr lang="en-US" dirty="0" smtClean="0"/>
              <a:t>Cannot be ignored.</a:t>
            </a:r>
          </a:p>
          <a:p>
            <a:pPr>
              <a:buFontTx/>
              <a:buChar char="-"/>
            </a:pPr>
            <a:r>
              <a:rPr lang="en-US" dirty="0" smtClean="0"/>
              <a:t>Interferes with function.</a:t>
            </a:r>
          </a:p>
          <a:p>
            <a:pPr>
              <a:buFontTx/>
              <a:buChar char="-"/>
            </a:pPr>
            <a:r>
              <a:rPr lang="en-US" dirty="0" smtClean="0"/>
              <a:t>Requires treatment on and off.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74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b="1" dirty="0" smtClean="0"/>
              <a:t>Grade III( severe) pain:</a:t>
            </a:r>
          </a:p>
          <a:p>
            <a:pPr>
              <a:buFontTx/>
              <a:buChar char="-"/>
            </a:pPr>
            <a:r>
              <a:rPr lang="en-US" dirty="0" smtClean="0"/>
              <a:t>Present most of the times.</a:t>
            </a:r>
          </a:p>
          <a:p>
            <a:pPr marL="0" indent="0">
              <a:buNone/>
            </a:pPr>
            <a:r>
              <a:rPr lang="en-US" dirty="0" smtClean="0"/>
              <a:t>Requires constant treatment.</a:t>
            </a:r>
          </a:p>
          <a:p>
            <a:pPr>
              <a:buFont typeface="Wingdings" pitchFamily="2" charset="2"/>
              <a:buChar char="ü"/>
            </a:pPr>
            <a:r>
              <a:rPr lang="en-US" b="1" dirty="0" smtClean="0"/>
              <a:t>Grade IV( excruciating) pain:</a:t>
            </a:r>
          </a:p>
          <a:p>
            <a:pPr marL="0" indent="0">
              <a:buNone/>
            </a:pPr>
            <a:r>
              <a:rPr lang="en-US" dirty="0" smtClean="0"/>
              <a:t>- Totally incapacitating pain.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5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3. Stiffness: </a:t>
            </a:r>
            <a:r>
              <a:rPr lang="en-US" dirty="0" smtClean="0"/>
              <a:t>Enquire which joint movement are affected; if all movement are absent,  or limited to one or two muscles. Enquire if the stiffness is:</a:t>
            </a:r>
          </a:p>
          <a:p>
            <a:pPr>
              <a:buFontTx/>
              <a:buChar char="-"/>
            </a:pPr>
            <a:r>
              <a:rPr lang="en-US" dirty="0" smtClean="0"/>
              <a:t>Generalized e.g. in rheumatoid arthritis</a:t>
            </a:r>
          </a:p>
          <a:p>
            <a:pPr>
              <a:buFontTx/>
              <a:buChar char="-"/>
            </a:pPr>
            <a:r>
              <a:rPr lang="en-US" dirty="0" smtClean="0"/>
              <a:t>Localized e.g. in osteoarthritis.</a:t>
            </a:r>
          </a:p>
          <a:p>
            <a:pPr>
              <a:buFontTx/>
              <a:buChar char="-"/>
            </a:pPr>
            <a:r>
              <a:rPr lang="en-US" dirty="0" smtClean="0"/>
              <a:t>Locking e.g. in loose body lodged in a joint or torn meniscus.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4. Swelling:</a:t>
            </a:r>
          </a:p>
          <a:p>
            <a:pPr>
              <a:buFontTx/>
              <a:buChar char="-"/>
            </a:pPr>
            <a:r>
              <a:rPr lang="en-US" dirty="0" smtClean="0"/>
              <a:t>Site</a:t>
            </a:r>
          </a:p>
          <a:p>
            <a:pPr>
              <a:buFontTx/>
              <a:buChar char="-"/>
            </a:pPr>
            <a:r>
              <a:rPr lang="en-US" dirty="0" smtClean="0"/>
              <a:t>Onset; rapid( haemoarthrosis, haematoma) or gradual( joint effusions, tumours).</a:t>
            </a:r>
          </a:p>
          <a:p>
            <a:pPr>
              <a:buFontTx/>
              <a:buChar char="-"/>
            </a:pPr>
            <a:r>
              <a:rPr lang="en-US" dirty="0" smtClean="0"/>
              <a:t>Painful or not.</a:t>
            </a:r>
          </a:p>
          <a:p>
            <a:pPr>
              <a:buFontTx/>
              <a:buChar char="-"/>
            </a:pPr>
            <a:r>
              <a:rPr lang="en-US" dirty="0" smtClean="0"/>
              <a:t>Constant or on and off.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91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943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5. Deformity: </a:t>
            </a:r>
            <a:r>
              <a:rPr lang="en-US" dirty="0" smtClean="0"/>
              <a:t>These are prominent:</a:t>
            </a:r>
          </a:p>
          <a:p>
            <a:pPr>
              <a:buFontTx/>
              <a:buChar char="-"/>
            </a:pPr>
            <a:r>
              <a:rPr lang="en-US" dirty="0" smtClean="0"/>
              <a:t>On  big joints( e.g. shoulder, elbow, wrist, knee and hip)</a:t>
            </a:r>
          </a:p>
          <a:p>
            <a:pPr>
              <a:buFontTx/>
              <a:buChar char="-"/>
            </a:pPr>
            <a:r>
              <a:rPr lang="en-US" dirty="0" smtClean="0"/>
              <a:t>Spine( vertebral column).</a:t>
            </a:r>
          </a:p>
          <a:p>
            <a:pPr>
              <a:buFontTx/>
              <a:buChar char="-"/>
            </a:pPr>
            <a:r>
              <a:rPr lang="en-US" dirty="0" smtClean="0"/>
              <a:t>Hands and feet.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6. Weakness:</a:t>
            </a:r>
          </a:p>
          <a:p>
            <a:pPr>
              <a:buFontTx/>
              <a:buChar char="-"/>
            </a:pPr>
            <a:r>
              <a:rPr lang="en-US" dirty="0" smtClean="0"/>
              <a:t>If confined to one limb or a single muscle group indicates neurological or muscular disorder.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7. Instability( Giving way): </a:t>
            </a:r>
            <a:r>
              <a:rPr lang="en-US" dirty="0" smtClean="0"/>
              <a:t>Occurs due to;</a:t>
            </a:r>
          </a:p>
          <a:p>
            <a:pPr>
              <a:buFontTx/>
              <a:buChar char="-"/>
            </a:pPr>
            <a:r>
              <a:rPr lang="en-US" dirty="0" smtClean="0"/>
              <a:t>Muscle weakness</a:t>
            </a:r>
          </a:p>
          <a:p>
            <a:pPr>
              <a:buFontTx/>
              <a:buChar char="-"/>
            </a:pPr>
            <a:r>
              <a:rPr lang="en-US" dirty="0" smtClean="0"/>
              <a:t>Ligamentous deficiency from laxity or rupture.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88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8. Change of sensibility:</a:t>
            </a:r>
          </a:p>
          <a:p>
            <a:pPr>
              <a:buFontTx/>
              <a:buChar char="-"/>
            </a:pPr>
            <a:r>
              <a:rPr lang="en-US" dirty="0" smtClean="0"/>
              <a:t>Tingling sensation and numbness- signifies interference with nerve function due to: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Pressure from a neighboring structure e.g. prolapsed intervertebral disc.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Local ischaemia e.g. nerve entrapment in fibro-osseous tunnel or peripheral neuropathy.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9.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Loss of function- </a:t>
            </a:r>
            <a:r>
              <a:rPr lang="en-US" dirty="0" smtClean="0"/>
              <a:t>Ask the patient; </a:t>
            </a:r>
            <a:r>
              <a:rPr lang="en-US" b="1" dirty="0" smtClean="0">
                <a:solidFill>
                  <a:srgbClr val="7030A0"/>
                </a:solidFill>
              </a:rPr>
              <a:t>‘What can’t you do that you used to do?’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811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683</TotalTime>
  <Words>2187</Words>
  <Application>Microsoft Office PowerPoint</Application>
  <PresentationFormat>On-screen Show (4:3)</PresentationFormat>
  <Paragraphs>304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Courier New</vt:lpstr>
      <vt:lpstr>Wingdings</vt:lpstr>
      <vt:lpstr>Office Theme</vt:lpstr>
      <vt:lpstr>ORTHOPAEDICS</vt:lpstr>
      <vt:lpstr>Objectives </vt:lpstr>
      <vt:lpstr>DEFINITION</vt:lpstr>
      <vt:lpstr>Cont’d</vt:lpstr>
      <vt:lpstr>HISTORY TAKING</vt:lpstr>
      <vt:lpstr>Cont’d</vt:lpstr>
      <vt:lpstr>PowerPoint Presentation</vt:lpstr>
      <vt:lpstr>Cont’d</vt:lpstr>
      <vt:lpstr>Cont’d</vt:lpstr>
      <vt:lpstr>Cont’d</vt:lpstr>
      <vt:lpstr>Cont’d</vt:lpstr>
      <vt:lpstr>EXAMINATION</vt:lpstr>
      <vt:lpstr>Cont’d</vt:lpstr>
      <vt:lpstr>Cont’d</vt:lpstr>
      <vt:lpstr>Cont’d </vt:lpstr>
      <vt:lpstr>INVESTIGATIONS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TREATMENT OF ORTHOPAEDIC CONDITIONS</vt:lpstr>
      <vt:lpstr>NO TREATMENT</vt:lpstr>
      <vt:lpstr>NON OPERATIVE TREATMENT</vt:lpstr>
      <vt:lpstr>Cont’d</vt:lpstr>
      <vt:lpstr>Cont’d </vt:lpstr>
      <vt:lpstr>Cont’d</vt:lpstr>
      <vt:lpstr>Cont’d</vt:lpstr>
      <vt:lpstr>Cont’d</vt:lpstr>
      <vt:lpstr>OPERATIVE METHODS</vt:lpstr>
      <vt:lpstr>Cont’d</vt:lpstr>
      <vt:lpstr>Cont’d</vt:lpstr>
      <vt:lpstr>Cont’d </vt:lpstr>
      <vt:lpstr>Cont’d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ORTHOPAEDIC SURGERY</dc:title>
  <dc:creator>doctor</dc:creator>
  <cp:lastModifiedBy>User</cp:lastModifiedBy>
  <cp:revision>72</cp:revision>
  <dcterms:created xsi:type="dcterms:W3CDTF">2016-09-05T22:28:31Z</dcterms:created>
  <dcterms:modified xsi:type="dcterms:W3CDTF">2024-05-10T09:56:20Z</dcterms:modified>
</cp:coreProperties>
</file>